
<file path=[Content_Types].xml><?xml version="1.0" encoding="utf-8"?>
<Types xmlns="http://schemas.openxmlformats.org/package/2006/content-types">
  <Default Extension="emf" ContentType="image/x-emf"/>
  <Default Extension="gif" ContentType="image/gif"/>
  <Default Extension="glb" ContentType="model/gltf.binary"/>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 id="2147483720" r:id="rId2"/>
  </p:sldMasterIdLst>
  <p:notesMasterIdLst>
    <p:notesMasterId r:id="rId55"/>
  </p:notesMasterIdLst>
  <p:sldIdLst>
    <p:sldId id="2049" r:id="rId3"/>
    <p:sldId id="2083" r:id="rId4"/>
    <p:sldId id="2039" r:id="rId5"/>
    <p:sldId id="2084" r:id="rId6"/>
    <p:sldId id="2051" r:id="rId7"/>
    <p:sldId id="267" r:id="rId8"/>
    <p:sldId id="268" r:id="rId9"/>
    <p:sldId id="2081" r:id="rId10"/>
    <p:sldId id="2028" r:id="rId11"/>
    <p:sldId id="2050" r:id="rId12"/>
    <p:sldId id="2035" r:id="rId13"/>
    <p:sldId id="256" r:id="rId14"/>
    <p:sldId id="288" r:id="rId15"/>
    <p:sldId id="290" r:id="rId16"/>
    <p:sldId id="2080" r:id="rId17"/>
    <p:sldId id="2076" r:id="rId18"/>
    <p:sldId id="2077" r:id="rId19"/>
    <p:sldId id="2078" r:id="rId20"/>
    <p:sldId id="2079" r:id="rId21"/>
    <p:sldId id="2040" r:id="rId22"/>
    <p:sldId id="2067" r:id="rId23"/>
    <p:sldId id="2068" r:id="rId24"/>
    <p:sldId id="2071" r:id="rId25"/>
    <p:sldId id="279" r:id="rId26"/>
    <p:sldId id="280" r:id="rId27"/>
    <p:sldId id="281" r:id="rId28"/>
    <p:sldId id="2072" r:id="rId29"/>
    <p:sldId id="2063" r:id="rId30"/>
    <p:sldId id="2066" r:id="rId31"/>
    <p:sldId id="2064" r:id="rId32"/>
    <p:sldId id="2073" r:id="rId33"/>
    <p:sldId id="2065" r:id="rId34"/>
    <p:sldId id="261" r:id="rId35"/>
    <p:sldId id="2069" r:id="rId36"/>
    <p:sldId id="2053" r:id="rId37"/>
    <p:sldId id="2041" r:id="rId38"/>
    <p:sldId id="2054" r:id="rId39"/>
    <p:sldId id="2055" r:id="rId40"/>
    <p:sldId id="2056" r:id="rId41"/>
    <p:sldId id="2057" r:id="rId42"/>
    <p:sldId id="2058" r:id="rId43"/>
    <p:sldId id="2070" r:id="rId44"/>
    <p:sldId id="2059" r:id="rId45"/>
    <p:sldId id="2043" r:id="rId46"/>
    <p:sldId id="2060" r:id="rId47"/>
    <p:sldId id="2061" r:id="rId48"/>
    <p:sldId id="2062" r:id="rId49"/>
    <p:sldId id="2075" r:id="rId50"/>
    <p:sldId id="2074" r:id="rId51"/>
    <p:sldId id="2044" r:id="rId52"/>
    <p:sldId id="2048" r:id="rId53"/>
    <p:sldId id="208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AF1192F-66E2-D140-B743-EA887961216A}">
          <p14:sldIdLst>
            <p14:sldId id="2049"/>
            <p14:sldId id="2083"/>
          </p14:sldIdLst>
        </p14:section>
        <p14:section name="PrEP" id="{84040CBA-F64A-9C49-89B7-C17DE504B674}">
          <p14:sldIdLst>
            <p14:sldId id="2039"/>
            <p14:sldId id="2084"/>
            <p14:sldId id="2051"/>
            <p14:sldId id="267"/>
            <p14:sldId id="268"/>
            <p14:sldId id="2081"/>
            <p14:sldId id="2028"/>
            <p14:sldId id="2050"/>
            <p14:sldId id="2035"/>
            <p14:sldId id="256"/>
            <p14:sldId id="288"/>
            <p14:sldId id="290"/>
            <p14:sldId id="2080"/>
            <p14:sldId id="2076"/>
            <p14:sldId id="2077"/>
            <p14:sldId id="2078"/>
            <p14:sldId id="2079"/>
            <p14:sldId id="2040"/>
            <p14:sldId id="2067"/>
            <p14:sldId id="2068"/>
            <p14:sldId id="2071"/>
            <p14:sldId id="279"/>
            <p14:sldId id="280"/>
            <p14:sldId id="281"/>
            <p14:sldId id="2072"/>
            <p14:sldId id="2063"/>
            <p14:sldId id="2066"/>
            <p14:sldId id="2064"/>
            <p14:sldId id="2073"/>
          </p14:sldIdLst>
        </p14:section>
        <p14:section name="Recommandations actuelles" id="{61A4FD51-B7BF-9341-B9E7-5D2C3E985633}">
          <p14:sldIdLst>
            <p14:sldId id="2065"/>
            <p14:sldId id="261"/>
            <p14:sldId id="2069"/>
          </p14:sldIdLst>
        </p14:section>
        <p14:section name="Nuuvelles recommandations" id="{8ED30AF3-10BB-8E43-81CC-D09C088389A2}">
          <p14:sldIdLst>
            <p14:sldId id="2053"/>
            <p14:sldId id="2041"/>
            <p14:sldId id="2054"/>
            <p14:sldId id="2055"/>
            <p14:sldId id="2056"/>
            <p14:sldId id="2057"/>
            <p14:sldId id="2058"/>
            <p14:sldId id="2070"/>
            <p14:sldId id="2059"/>
            <p14:sldId id="2043"/>
            <p14:sldId id="2060"/>
            <p14:sldId id="2061"/>
            <p14:sldId id="2062"/>
            <p14:sldId id="2075"/>
          </p14:sldIdLst>
        </p14:section>
        <p14:section name="En pratique" id="{B4BE0848-E5D3-0346-BC2F-F072B966FE95}">
          <p14:sldIdLst>
            <p14:sldId id="2074"/>
            <p14:sldId id="2044"/>
            <p14:sldId id="2048"/>
            <p14:sldId id="20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9"/>
    <p:restoredTop sz="96361"/>
  </p:normalViewPr>
  <p:slideViewPr>
    <p:cSldViewPr snapToGrid="0" snapToObjects="1">
      <p:cViewPr varScale="1">
        <p:scale>
          <a:sx n="120" d="100"/>
          <a:sy n="120" d="100"/>
        </p:scale>
        <p:origin x="536"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EE317-DBC5-5140-8017-D2B6D0C804E8}" type="datetimeFigureOut">
              <a:rPr lang="fr-FR" smtClean="0"/>
              <a:t>02/02/2024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994C3-367D-834C-9F3C-00B113948A4D}" type="slidenum">
              <a:rPr lang="fr-FR" smtClean="0"/>
              <a:t>‹N°›</a:t>
            </a:fld>
            <a:endParaRPr lang="fr-FR"/>
          </a:p>
        </p:txBody>
      </p:sp>
    </p:spTree>
    <p:extLst>
      <p:ext uri="{BB962C8B-B14F-4D97-AF65-F5344CB8AC3E}">
        <p14:creationId xmlns:p14="http://schemas.microsoft.com/office/powerpoint/2010/main" val="187807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passerelle.univ-rennes1.fr/journal/the-lancet-public-health/vol/7/issue/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Epiphare Lancet Public </a:t>
            </a:r>
            <a:r>
              <a:rPr lang="fr-FR" dirty="0" err="1"/>
              <a:t>Health</a:t>
            </a:r>
            <a:r>
              <a:rPr lang="fr-FR" dirty="0"/>
              <a:t>  </a:t>
            </a:r>
            <a:r>
              <a:rPr lang="fr-FR" dirty="0">
                <a:hlinkClick r:id="rId3" tooltip="Go to table of contents for this volume/issue"/>
              </a:rPr>
              <a:t>Volume 7, Issue 6</a:t>
            </a:r>
            <a:r>
              <a:rPr lang="fr-FR" dirty="0"/>
              <a:t>, June 2022, Pages e529-e53</a:t>
            </a:r>
          </a:p>
          <a:p>
            <a:r>
              <a:rPr lang="fr-FR" dirty="0"/>
              <a:t>Parmi un total de 46 706 personnes, 256 patients infectés par le VIH ont été identifiés et appariés à 1213 témoins. Les utilisateurs de la PrEP représentaient 29 % des cas et 49 % des témoins. L’efficacité de la PrEP était de 60% (IC 95% 46 à 71) dans l’ensemble, atteignant 93% (84 à 97) pour une consommation élevée de PrEP, et 86% (78 à 92) si l’on exclut les périodes après l’arrêt de la PrEP. L’efficacité de la PrEP était significativement réduite chez les personnes de moins de 30 ans (26 % [-21 à 54]) et chez les personnes défavorisées sur le plan socio-économique (-64 % [-392 à 45]), ces deux groupes présentant une faible consommation de PrEP et des taux élevés d’abandon de la PrEP.</a:t>
            </a:r>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3</a:t>
            </a:fld>
            <a:endParaRPr lang="fr-FR"/>
          </a:p>
        </p:txBody>
      </p:sp>
    </p:spTree>
    <p:extLst>
      <p:ext uri="{BB962C8B-B14F-4D97-AF65-F5344CB8AC3E}">
        <p14:creationId xmlns:p14="http://schemas.microsoft.com/office/powerpoint/2010/main" val="301294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latin typeface="Helvetica" pitchFamily="2" charset="0"/>
              </a:rPr>
              <a:t>Les personnes ayant initié une PrEP par </a:t>
            </a:r>
            <a:r>
              <a:rPr lang="fr-FR" dirty="0" err="1">
                <a:effectLst/>
                <a:latin typeface="Helvetica" pitchFamily="2" charset="0"/>
              </a:rPr>
              <a:t>Truvada</a:t>
            </a:r>
            <a:r>
              <a:rPr lang="fr-FR" dirty="0">
                <a:effectLst/>
                <a:latin typeface="Helvetica" pitchFamily="2" charset="0"/>
              </a:rPr>
              <a:t>® ou génériques en France entre le 1er janvier 2016 et</a:t>
            </a:r>
          </a:p>
          <a:p>
            <a:r>
              <a:rPr lang="fr-FR" dirty="0">
                <a:effectLst/>
                <a:latin typeface="Helvetica" pitchFamily="2" charset="0"/>
              </a:rPr>
              <a:t>le 30 juin 2022 sont principalement des hommes (97%), âgés de 36 ans en moyenne. Sept pourcents</a:t>
            </a:r>
          </a:p>
          <a:p>
            <a:r>
              <a:rPr lang="fr-FR" dirty="0">
                <a:effectLst/>
                <a:latin typeface="Helvetica" pitchFamily="2" charset="0"/>
              </a:rPr>
              <a:t>étaient bénéficiaires de la CMU-C et moins d’1% bénéficiaient de l’AME. La grande majorité (72%)</a:t>
            </a:r>
          </a:p>
          <a:p>
            <a:r>
              <a:rPr lang="fr-FR" dirty="0">
                <a:effectLst/>
                <a:latin typeface="Helvetica" pitchFamily="2" charset="0"/>
              </a:rPr>
              <a:t>résidait dans des communes appartenant à des unités urbaines de plus de 200 000 habitants (Tableau</a:t>
            </a:r>
          </a:p>
          <a:p>
            <a:r>
              <a:rPr lang="fr-FR" dirty="0">
                <a:effectLst/>
                <a:latin typeface="Helvetica" pitchFamily="2" charset="0"/>
              </a:rPr>
              <a:t>3).</a:t>
            </a:r>
          </a:p>
          <a:p>
            <a:r>
              <a:rPr lang="fr-FR" dirty="0">
                <a:effectLst/>
                <a:latin typeface="Helvetica" pitchFamily="2" charset="0"/>
              </a:rPr>
              <a:t>Au cours de la dernière année, la proportion de femmes a légèrement augmenté, passant de 2% au</a:t>
            </a:r>
          </a:p>
          <a:p>
            <a:r>
              <a:rPr lang="fr-FR" dirty="0">
                <a:effectLst/>
                <a:latin typeface="Helvetica" pitchFamily="2" charset="0"/>
              </a:rPr>
              <a:t>premier semestre 2021 à 4% au premier semestre 2022. L’âge médian à l’initiation de la PrEP, en baisse</a:t>
            </a:r>
          </a:p>
          <a:p>
            <a:r>
              <a:rPr lang="fr-FR" dirty="0">
                <a:effectLst/>
                <a:latin typeface="Helvetica" pitchFamily="2" charset="0"/>
              </a:rPr>
              <a:t>régulière depuis 2016, a continué à diminuer au cours de la période récente, passant de 33 ans au</a:t>
            </a:r>
          </a:p>
          <a:p>
            <a:r>
              <a:rPr lang="fr-FR" dirty="0">
                <a:effectLst/>
                <a:latin typeface="Helvetica" pitchFamily="2" charset="0"/>
              </a:rPr>
              <a:t>premier semestre 2021 à 32 ans au premier semestre 2022. Ceci reflète la poursuite de l’augmentation</a:t>
            </a:r>
          </a:p>
          <a:p>
            <a:r>
              <a:rPr lang="fr-FR" dirty="0">
                <a:effectLst/>
                <a:latin typeface="Helvetica" pitchFamily="2" charset="0"/>
              </a:rPr>
              <a:t>de la part des personnes âgées de 25 ans ou moins, passée de 21% au premier semestre 2021 à 24%</a:t>
            </a:r>
          </a:p>
          <a:p>
            <a:r>
              <a:rPr lang="fr-FR" dirty="0">
                <a:effectLst/>
                <a:latin typeface="Helvetica" pitchFamily="2" charset="0"/>
              </a:rPr>
              <a:t>au premier semestre 2022.</a:t>
            </a:r>
          </a:p>
          <a:p>
            <a:r>
              <a:rPr lang="fr-FR" dirty="0">
                <a:effectLst/>
                <a:latin typeface="Helvetica" pitchFamily="2" charset="0"/>
              </a:rPr>
              <a:t>La proportion de bénéficiaires de la CMU-C à l’initiation de la PrEP a atteint 8,5% au premier semestre</a:t>
            </a:r>
          </a:p>
          <a:p>
            <a:r>
              <a:rPr lang="fr-FR" dirty="0">
                <a:effectLst/>
                <a:latin typeface="Helvetica" pitchFamily="2" charset="0"/>
              </a:rPr>
              <a:t>2022. Cette proportion ne dépassait pas 7% jusqu’au second semestre 2020.</a:t>
            </a:r>
          </a:p>
          <a:p>
            <a:r>
              <a:rPr lang="fr-FR" dirty="0">
                <a:effectLst/>
                <a:latin typeface="Helvetica" pitchFamily="2" charset="0"/>
              </a:rPr>
              <a:t>La part des personnes résidant dans des communes appartenant à des unités urbaines de 200 000</a:t>
            </a:r>
          </a:p>
          <a:p>
            <a:r>
              <a:rPr lang="fr-FR" dirty="0">
                <a:effectLst/>
                <a:latin typeface="Helvetica" pitchFamily="2" charset="0"/>
              </a:rPr>
              <a:t>habitants et plus a diminué au cours de la dernière année (de 72% au premier semestre 2021 à 67%</a:t>
            </a:r>
          </a:p>
          <a:p>
            <a:r>
              <a:rPr lang="fr-FR" dirty="0">
                <a:effectLst/>
                <a:latin typeface="Helvetica" pitchFamily="2" charset="0"/>
              </a:rPr>
              <a:t>au premier semestre</a:t>
            </a:r>
          </a:p>
          <a:p>
            <a:endParaRPr lang="fr-FR" dirty="0"/>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11</a:t>
            </a:fld>
            <a:endParaRPr lang="fr-FR"/>
          </a:p>
        </p:txBody>
      </p:sp>
    </p:spTree>
    <p:extLst>
      <p:ext uri="{BB962C8B-B14F-4D97-AF65-F5344CB8AC3E}">
        <p14:creationId xmlns:p14="http://schemas.microsoft.com/office/powerpoint/2010/main" val="1685604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chemeClr val="accent1">
              <a:lumMod val="40000"/>
              <a:lumOff val="60000"/>
            </a:schemeClr>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CFC82212-26E9-1744-B007-DB23F3999471}" type="datetime10">
              <a:rPr lang="fr-FR" smtClean="0"/>
              <a:t>07:06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pic>
        <p:nvPicPr>
          <p:cNvPr id="5" name="Image 4">
            <a:extLst>
              <a:ext uri="{FF2B5EF4-FFF2-40B4-BE49-F238E27FC236}">
                <a16:creationId xmlns:a16="http://schemas.microsoft.com/office/drawing/2014/main" id="{B87F58A9-2C0B-3647-A35E-890EC7288133}"/>
              </a:ext>
            </a:extLst>
          </p:cNvPr>
          <p:cNvPicPr>
            <a:picLocks noChangeAspect="1"/>
          </p:cNvPicPr>
          <p:nvPr/>
        </p:nvPicPr>
        <p:blipFill>
          <a:blip r:embed="rId2"/>
          <a:stretch>
            <a:fillRect/>
          </a:stretch>
        </p:blipFill>
        <p:spPr>
          <a:xfrm>
            <a:off x="185310" y="180592"/>
            <a:ext cx="1714956" cy="1090996"/>
          </a:xfrm>
          <a:prstGeom prst="rect">
            <a:avLst/>
          </a:prstGeom>
        </p:spPr>
      </p:pic>
      <p:pic>
        <p:nvPicPr>
          <p:cNvPr id="10" name="Image 9">
            <a:extLst>
              <a:ext uri="{FF2B5EF4-FFF2-40B4-BE49-F238E27FC236}">
                <a16:creationId xmlns:a16="http://schemas.microsoft.com/office/drawing/2014/main" id="{FDDC6978-4795-B240-93A9-760CAA4E403D}"/>
              </a:ext>
            </a:extLst>
          </p:cNvPr>
          <p:cNvPicPr>
            <a:picLocks noChangeAspect="1"/>
          </p:cNvPicPr>
          <p:nvPr/>
        </p:nvPicPr>
        <p:blipFill>
          <a:blip r:embed="rId3"/>
          <a:stretch>
            <a:fillRect/>
          </a:stretch>
        </p:blipFill>
        <p:spPr>
          <a:xfrm>
            <a:off x="10041365" y="337923"/>
            <a:ext cx="1800873" cy="994162"/>
          </a:xfrm>
          <a:prstGeom prst="rect">
            <a:avLst/>
          </a:prstGeom>
        </p:spPr>
      </p:pic>
    </p:spTree>
    <p:extLst>
      <p:ext uri="{BB962C8B-B14F-4D97-AF65-F5344CB8AC3E}">
        <p14:creationId xmlns:p14="http://schemas.microsoft.com/office/powerpoint/2010/main" val="12315774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5A57D0-14C7-7442-B49C-F174F9B721E8}" type="datetime10">
              <a:rPr lang="fr-FR" smtClean="0"/>
              <a:t>07:06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7411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08C1CA-E1E9-7E49-BB0E-4057CC99BD30}" type="datetime10">
              <a:rPr lang="fr-FR" smtClean="0"/>
              <a:t>07:06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4072957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213103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1524000" y="1122363"/>
            <a:ext cx="9144000" cy="2387600"/>
          </a:xfrm>
        </p:spPr>
        <p:txBody>
          <a:bodyPr anchor="b">
            <a:normAutofit/>
          </a:bodyPr>
          <a:lstStyle>
            <a:lvl1pPr algn="ctr">
              <a:defRPr sz="3200" b="1">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C88C2E1C-FCC2-4952-9305-7F54F7D2F4DF}" type="datetime1">
              <a:rPr lang="fr-FR" smtClean="0"/>
              <a:t>02/02/2024</a:t>
            </a:fld>
            <a:endParaRPr lang="fr-FR"/>
          </a:p>
        </p:txBody>
      </p:sp>
      <p:sp>
        <p:nvSpPr>
          <p:cNvPr id="5" name="Espace réservé du pied de page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762AFC51-5690-4A6D-B908-D7D14ABDEB7D}" type="slidenum">
              <a:rPr lang="fr-FR" smtClean="0"/>
              <a:pPr/>
              <a:t>‹N°›</a:t>
            </a:fld>
            <a:endParaRPr lang="fr-FR"/>
          </a:p>
        </p:txBody>
      </p:sp>
    </p:spTree>
    <p:extLst>
      <p:ext uri="{BB962C8B-B14F-4D97-AF65-F5344CB8AC3E}">
        <p14:creationId xmlns:p14="http://schemas.microsoft.com/office/powerpoint/2010/main" val="1066325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8200" y="1210191"/>
            <a:ext cx="10515600" cy="761298"/>
          </a:xfrm>
          <a:noFill/>
          <a:ln w="38100">
            <a:noFill/>
          </a:ln>
        </p:spPr>
        <p:txBody>
          <a:bodyPr>
            <a:normAutofit/>
          </a:bodyPr>
          <a:lstStyle>
            <a:lvl1pPr>
              <a:defRPr sz="2800" b="1">
                <a:solidFill>
                  <a:srgbClr val="2385C3"/>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3" name="Espace réservé du contenu 2"/>
          <p:cNvSpPr>
            <a:spLocks noGrp="1"/>
          </p:cNvSpPr>
          <p:nvPr>
            <p:ph idx="1"/>
          </p:nvPr>
        </p:nvSpPr>
        <p:spPr>
          <a:xfrm>
            <a:off x="838200" y="2266683"/>
            <a:ext cx="10515600" cy="4203960"/>
          </a:xfrm>
        </p:spPr>
        <p:txBody>
          <a:bodyPr>
            <a:normAutofit/>
          </a:bodyPr>
          <a:lstStyle>
            <a:lvl1pPr>
              <a:defRPr sz="20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18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Courier New" panose="02070309020205020404" pitchFamily="49" charset="0"/>
              <a:buChar char="o"/>
              <a:defRPr sz="16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3pPr>
            <a:lvl4pPr>
              <a:defRPr sz="14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4pPr>
            <a:lvl5pPr>
              <a:defRPr sz="14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0CE07374-D755-4CBB-B223-6790BB087910}" type="datetime1">
              <a:rPr lang="fr-FR" smtClean="0"/>
              <a:t>02/02/2024</a:t>
            </a:fld>
            <a:endParaRPr lang="fr-FR"/>
          </a:p>
        </p:txBody>
      </p:sp>
      <p:sp>
        <p:nvSpPr>
          <p:cNvPr id="5" name="Espace réservé du pied de page 4"/>
          <p:cNvSpPr>
            <a:spLocks noGrp="1"/>
          </p:cNvSpPr>
          <p:nvPr>
            <p:ph type="ftr" sz="quarter" idx="11"/>
          </p:nvPr>
        </p:nvSpPr>
        <p:spPr/>
        <p:txBody>
          <a:bodyPr/>
          <a:lstStyle>
            <a:lvl1pPr>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fr-FR"/>
          </a:p>
        </p:txBody>
      </p:sp>
      <p:sp>
        <p:nvSpPr>
          <p:cNvPr id="6" name="Espace réservé du numéro de diapositive 5"/>
          <p:cNvSpPr>
            <a:spLocks noGrp="1"/>
          </p:cNvSpPr>
          <p:nvPr>
            <p:ph type="sldNum" sz="quarter" idx="12"/>
          </p:nvPr>
        </p:nvSpPr>
        <p:spPr>
          <a:xfrm>
            <a:off x="9435054" y="6476270"/>
            <a:ext cx="2647018" cy="245205"/>
          </a:xfrm>
        </p:spPr>
        <p:txBody>
          <a:bodyPr/>
          <a:lstStyle>
            <a:lvl1pPr>
              <a:defRPr sz="1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62AFC51-5690-4A6D-B908-D7D14ABDEB7D}" type="slidenum">
              <a:rPr lang="fr-FR" smtClean="0"/>
              <a:pPr/>
              <a:t>‹N°›</a:t>
            </a:fld>
            <a:endParaRPr lang="fr-FR" dirty="0"/>
          </a:p>
        </p:txBody>
      </p:sp>
      <p:cxnSp>
        <p:nvCxnSpPr>
          <p:cNvPr id="9" name="Connecteur droit 8"/>
          <p:cNvCxnSpPr/>
          <p:nvPr userDrawn="1"/>
        </p:nvCxnSpPr>
        <p:spPr>
          <a:xfrm>
            <a:off x="838200" y="2061642"/>
            <a:ext cx="10515600" cy="0"/>
          </a:xfrm>
          <a:prstGeom prst="line">
            <a:avLst/>
          </a:prstGeom>
          <a:ln w="38100">
            <a:solidFill>
              <a:srgbClr val="2385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1867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1DBDA57-4CC5-46B2-9FAE-5B6209D76226}" type="datetime1">
              <a:rPr lang="fr-FR" smtClean="0"/>
              <a:t>02/02/2024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2AFC51-5690-4A6D-B908-D7D14ABDEB7D}" type="slidenum">
              <a:rPr lang="fr-FR" smtClean="0"/>
              <a:t>‹N°›</a:t>
            </a:fld>
            <a:endParaRPr lang="fr-FR"/>
          </a:p>
        </p:txBody>
      </p:sp>
    </p:spTree>
    <p:extLst>
      <p:ext uri="{BB962C8B-B14F-4D97-AF65-F5344CB8AC3E}">
        <p14:creationId xmlns:p14="http://schemas.microsoft.com/office/powerpoint/2010/main" val="3520559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34D66FB-3CDE-4CCA-997D-0E2244396F88}" type="datetime1">
              <a:rPr lang="fr-FR" smtClean="0"/>
              <a:t>02/02/2024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2AFC51-5690-4A6D-B908-D7D14ABDEB7D}" type="slidenum">
              <a:rPr lang="fr-FR" smtClean="0"/>
              <a:t>‹N°›</a:t>
            </a:fld>
            <a:endParaRPr lang="fr-FR"/>
          </a:p>
        </p:txBody>
      </p:sp>
    </p:spTree>
    <p:extLst>
      <p:ext uri="{BB962C8B-B14F-4D97-AF65-F5344CB8AC3E}">
        <p14:creationId xmlns:p14="http://schemas.microsoft.com/office/powerpoint/2010/main" val="155022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0FA09E1-24AE-4652-9C17-813E201A6579}" type="datetime1">
              <a:rPr lang="fr-FR" smtClean="0"/>
              <a:t>02/02/2024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62AFC51-5690-4A6D-B908-D7D14ABDEB7D}" type="slidenum">
              <a:rPr lang="fr-FR" smtClean="0"/>
              <a:t>‹N°›</a:t>
            </a:fld>
            <a:endParaRPr lang="fr-FR"/>
          </a:p>
        </p:txBody>
      </p:sp>
    </p:spTree>
    <p:extLst>
      <p:ext uri="{BB962C8B-B14F-4D97-AF65-F5344CB8AC3E}">
        <p14:creationId xmlns:p14="http://schemas.microsoft.com/office/powerpoint/2010/main" val="3156039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A161286-D4FA-4FB0-91C8-5200B7DF6FEA}" type="datetime1">
              <a:rPr lang="fr-FR" smtClean="0"/>
              <a:t>02/02/2024</a:t>
            </a:fld>
            <a:endParaRPr lang="fr-FR"/>
          </a:p>
        </p:txBody>
      </p:sp>
      <p:sp>
        <p:nvSpPr>
          <p:cNvPr id="4" name="Espace réservé du pied de page 3"/>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70667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F60378-E54B-4237-BECB-3C40C4C6B3E5}" type="datetime1">
              <a:rPr lang="fr-FR" smtClean="0"/>
              <a:t>02/02/2024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62AFC51-5690-4A6D-B908-D7D14ABDEB7D}" type="slidenum">
              <a:rPr lang="fr-FR" smtClean="0"/>
              <a:t>‹N°›</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re 1"/>
          <p:cNvSpPr>
            <a:spLocks noGrp="1"/>
          </p:cNvSpPr>
          <p:nvPr>
            <p:ph type="title"/>
          </p:nvPr>
        </p:nvSpPr>
        <p:spPr>
          <a:xfrm>
            <a:off x="838200" y="1210191"/>
            <a:ext cx="10515600" cy="761298"/>
          </a:xfrm>
          <a:noFill/>
          <a:ln w="38100">
            <a:noFill/>
          </a:ln>
        </p:spPr>
        <p:txBody>
          <a:bodyPr>
            <a:normAutofit/>
          </a:bodyPr>
          <a:lstStyle>
            <a:lvl1pPr>
              <a:defRPr sz="2800" b="1">
                <a:solidFill>
                  <a:srgbClr val="2385C3"/>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7" name="Espace réservé du numéro de diapositive 5"/>
          <p:cNvSpPr txBox="1">
            <a:spLocks/>
          </p:cNvSpPr>
          <p:nvPr userDrawn="1"/>
        </p:nvSpPr>
        <p:spPr>
          <a:xfrm>
            <a:off x="9435054" y="6476270"/>
            <a:ext cx="2647018" cy="245205"/>
          </a:xfrm>
          <a:prstGeom prst="rect">
            <a:avLst/>
          </a:prstGeom>
        </p:spPr>
        <p:txBody>
          <a:bodyPr vert="horz" lIns="91440" tIns="45720" rIns="91440" bIns="45720" rtlCol="0" anchor="ctr"/>
          <a:lstStyle>
            <a:defPPr>
              <a:defRPr lang="fr-FR"/>
            </a:defPPr>
            <a:lvl1pPr marL="0" algn="r" defTabSz="914400" rtl="0" eaLnBrk="1" latinLnBrk="0" hangingPunct="1">
              <a:defRPr sz="1400" b="1" kern="12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AFC51-5690-4A6D-B908-D7D14ABDEB7D}" type="slidenum">
              <a:rPr lang="fr-FR" smtClean="0"/>
              <a:pPr/>
              <a:t>‹N°›</a:t>
            </a:fld>
            <a:endParaRPr lang="fr-FR" dirty="0"/>
          </a:p>
        </p:txBody>
      </p:sp>
    </p:spTree>
    <p:extLst>
      <p:ext uri="{BB962C8B-B14F-4D97-AF65-F5344CB8AC3E}">
        <p14:creationId xmlns:p14="http://schemas.microsoft.com/office/powerpoint/2010/main" val="261264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5B0B078-4E49-B24F-B570-A5A8D6293947}" type="datetime10">
              <a:rPr lang="fr-FR" smtClean="0"/>
              <a:t>07:06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423251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1D8D0B9-2C95-4E1C-B1BC-8C2C7BAD934C}" type="datetime1">
              <a:rPr lang="fr-FR" smtClean="0"/>
              <a:t>02/02/2024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2AFC51-5690-4A6D-B908-D7D14ABDEB7D}" type="slidenum">
              <a:rPr lang="fr-FR" smtClean="0"/>
              <a:t>‹N°›</a:t>
            </a:fld>
            <a:endParaRPr lang="fr-FR"/>
          </a:p>
        </p:txBody>
      </p:sp>
    </p:spTree>
    <p:extLst>
      <p:ext uri="{BB962C8B-B14F-4D97-AF65-F5344CB8AC3E}">
        <p14:creationId xmlns:p14="http://schemas.microsoft.com/office/powerpoint/2010/main" val="1595126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8A590AC-39EB-4680-B066-D63E4B67799B}" type="datetime1">
              <a:rPr lang="fr-FR" smtClean="0"/>
              <a:t>02/02/2024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2AFC51-5690-4A6D-B908-D7D14ABDEB7D}" type="slidenum">
              <a:rPr lang="fr-FR" smtClean="0"/>
              <a:t>‹N°›</a:t>
            </a:fld>
            <a:endParaRPr lang="fr-FR"/>
          </a:p>
        </p:txBody>
      </p:sp>
    </p:spTree>
    <p:extLst>
      <p:ext uri="{BB962C8B-B14F-4D97-AF65-F5344CB8AC3E}">
        <p14:creationId xmlns:p14="http://schemas.microsoft.com/office/powerpoint/2010/main" val="3370017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E5B299A-BF4D-489F-8C5B-296CE1909A63}" type="datetime1">
              <a:rPr lang="fr-FR" smtClean="0"/>
              <a:t>02/02/2024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2AFC51-5690-4A6D-B908-D7D14ABDEB7D}" type="slidenum">
              <a:rPr lang="fr-FR" smtClean="0"/>
              <a:t>‹N°›</a:t>
            </a:fld>
            <a:endParaRPr lang="fr-FR"/>
          </a:p>
        </p:txBody>
      </p:sp>
    </p:spTree>
    <p:extLst>
      <p:ext uri="{BB962C8B-B14F-4D97-AF65-F5344CB8AC3E}">
        <p14:creationId xmlns:p14="http://schemas.microsoft.com/office/powerpoint/2010/main" val="3726918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5EB7DDD-D7E6-4EB7-AAA2-1043C0325F27}" type="datetime1">
              <a:rPr lang="fr-FR" smtClean="0"/>
              <a:t>02/02/2024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2AFC51-5690-4A6D-B908-D7D14ABDEB7D}" type="slidenum">
              <a:rPr lang="fr-FR" smtClean="0"/>
              <a:t>‹N°›</a:t>
            </a:fld>
            <a:endParaRPr lang="fr-FR"/>
          </a:p>
        </p:txBody>
      </p:sp>
    </p:spTree>
    <p:extLst>
      <p:ext uri="{BB962C8B-B14F-4D97-AF65-F5344CB8AC3E}">
        <p14:creationId xmlns:p14="http://schemas.microsoft.com/office/powerpoint/2010/main" val="1609311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ernière page">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3AA540B-21DB-194D-BD45-1650EC0D70FC}"/>
              </a:ext>
            </a:extLst>
          </p:cNvPr>
          <p:cNvSpPr txBox="1"/>
          <p:nvPr userDrawn="1"/>
        </p:nvSpPr>
        <p:spPr>
          <a:xfrm>
            <a:off x="4143645" y="89796"/>
            <a:ext cx="8009870" cy="1446550"/>
          </a:xfrm>
          <a:prstGeom prst="rect">
            <a:avLst/>
          </a:prstGeom>
          <a:solidFill>
            <a:srgbClr val="D1DCEE"/>
          </a:solidFill>
        </p:spPr>
        <p:txBody>
          <a:bodyPr wrap="square" rtlCol="0" anchor="ctr">
            <a:spAutoFit/>
          </a:bodyPr>
          <a:lstStyle/>
          <a:p>
            <a:pPr algn="ctr"/>
            <a:r>
              <a:rPr lang="fr-FR" sz="4400" b="0" i="0" kern="1200" dirty="0">
                <a:solidFill>
                  <a:srgbClr val="002060"/>
                </a:solidFill>
                <a:effectLst/>
                <a:latin typeface="Arial Narrow" panose="020B0604020202020204" pitchFamily="34" charset="0"/>
                <a:ea typeface="+mj-ea"/>
                <a:cs typeface="Arial Narrow" panose="020B0604020202020204" pitchFamily="34" charset="0"/>
              </a:rPr>
              <a:t>DÉCLARATION DES LIENS D’INTÉRÊT</a:t>
            </a:r>
          </a:p>
        </p:txBody>
      </p:sp>
      <p:sp>
        <p:nvSpPr>
          <p:cNvPr id="9" name="ZoneTexte 8">
            <a:extLst>
              <a:ext uri="{FF2B5EF4-FFF2-40B4-BE49-F238E27FC236}">
                <a16:creationId xmlns:a16="http://schemas.microsoft.com/office/drawing/2014/main" id="{D192BEBA-2F2C-7643-8BD4-61123D6C8FA3}"/>
              </a:ext>
            </a:extLst>
          </p:cNvPr>
          <p:cNvSpPr txBox="1"/>
          <p:nvPr userDrawn="1"/>
        </p:nvSpPr>
        <p:spPr>
          <a:xfrm>
            <a:off x="-139486" y="2500123"/>
            <a:ext cx="12192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400" b="0" i="0" kern="1200" dirty="0">
                <a:solidFill>
                  <a:srgbClr val="FF0000"/>
                </a:solidFill>
                <a:effectLst/>
                <a:latin typeface="Arial Narrow" panose="020B0604020202020204" pitchFamily="34" charset="0"/>
                <a:ea typeface="+mj-ea"/>
                <a:cs typeface="Arial Narrow" panose="020B0604020202020204" pitchFamily="34" charset="0"/>
              </a:rPr>
              <a:t>Cet intervenant a déclaré n’avoir aucun lien d’intérêt </a:t>
            </a:r>
          </a:p>
          <a:p>
            <a:pPr algn="ctr"/>
            <a:endParaRPr lang="fr-FR" sz="2000" dirty="0">
              <a:solidFill>
                <a:srgbClr val="002060"/>
              </a:solidFill>
            </a:endParaRPr>
          </a:p>
        </p:txBody>
      </p:sp>
    </p:spTree>
    <p:extLst>
      <p:ext uri="{BB962C8B-B14F-4D97-AF65-F5344CB8AC3E}">
        <p14:creationId xmlns:p14="http://schemas.microsoft.com/office/powerpoint/2010/main" val="207654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CE2974BD-5FE4-E946-B3FA-F1BDEA2FB50F}" type="datetime10">
              <a:rPr lang="fr-FR" smtClean="0"/>
              <a:t>07:06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2107039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2728FE00-4B41-784D-94AD-FD3A808A2AAA}" type="datetime10">
              <a:rPr lang="fr-FR" smtClean="0"/>
              <a:t>07:06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416251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8D2A6F8E-F2E5-874F-87F2-046FBDB0EF0E}" type="datetime10">
              <a:rPr lang="fr-FR" smtClean="0"/>
              <a:t>07:06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402308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CA2E9E-AB93-A242-B55E-0485F9790974}" type="datetime10">
              <a:rPr lang="fr-FR" smtClean="0"/>
              <a:t>07:06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47407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0AE97-FE4B-8040-A132-D695C3DF95B7}" type="datetime10">
              <a:rPr lang="fr-FR" smtClean="0"/>
              <a:t>07:06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87323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4E2FA3DD-ECC0-5847-A37C-6CB592992E02}" type="datetime10">
              <a:rPr lang="fr-FR" smtClean="0"/>
              <a:t>07:06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136945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32969BF-B317-DD47-8207-A7916057F255}" type="datetime10">
              <a:rPr lang="fr-FR" smtClean="0"/>
              <a:t>07:06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21546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95739" y="322227"/>
            <a:ext cx="10863469" cy="1188720"/>
          </a:xfrm>
          <a:prstGeom prst="rect">
            <a:avLst/>
          </a:prstGeom>
          <a:solidFill>
            <a:schemeClr val="accent1">
              <a:lumMod val="40000"/>
              <a:lumOff val="60000"/>
            </a:schemeClr>
          </a:solidFill>
          <a:ln w="31750" cap="sq">
            <a:solidFill>
              <a:schemeClr val="tx1"/>
            </a:solidFill>
            <a:miter lim="800000"/>
          </a:ln>
        </p:spPr>
        <p:txBody>
          <a:bodyPr vert="horz" lIns="182880" tIns="182880" rIns="182880" bIns="18288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95739" y="1779104"/>
            <a:ext cx="10933044" cy="431358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4621FD3-4CC2-8B43-BDB1-FF4CB1C017CD}" type="datetime10">
              <a:rPr lang="fr-FR" smtClean="0"/>
              <a:t>07:06</a:t>
            </a:fld>
            <a:endParaRPr lang="en-US" dirty="0"/>
          </a:p>
        </p:txBody>
      </p:sp>
      <p:sp>
        <p:nvSpPr>
          <p:cNvPr id="5" name="Footer Placeholder 4"/>
          <p:cNvSpPr>
            <a:spLocks noGrp="1"/>
          </p:cNvSpPr>
          <p:nvPr>
            <p:ph type="ftr" sz="quarter" idx="3"/>
          </p:nvPr>
        </p:nvSpPr>
        <p:spPr>
          <a:xfrm>
            <a:off x="695740" y="6236208"/>
            <a:ext cx="6805650"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34935678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3" r:id="rId12"/>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8437C-25C8-4082-B30D-B30F69125BAF}" type="datetime1">
              <a:rPr lang="fr-FR" smtClean="0"/>
              <a:t>02/02/2024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AFC51-5690-4A6D-B908-D7D14ABDEB7D}" type="slidenum">
              <a:rPr lang="fr-FR" smtClean="0"/>
              <a:t>‹N°›</a:t>
            </a:fld>
            <a:endParaRPr lang="fr-FR"/>
          </a:p>
        </p:txBody>
      </p:sp>
    </p:spTree>
    <p:extLst>
      <p:ext uri="{BB962C8B-B14F-4D97-AF65-F5344CB8AC3E}">
        <p14:creationId xmlns:p14="http://schemas.microsoft.com/office/powerpoint/2010/main" val="23207287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9" Type="http://schemas.openxmlformats.org/officeDocument/2006/relationships/image" Target="../media/image79.png"/><Relationship Id="rId21" Type="http://schemas.openxmlformats.org/officeDocument/2006/relationships/image" Target="../media/image61.png"/><Relationship Id="rId34" Type="http://schemas.openxmlformats.org/officeDocument/2006/relationships/image" Target="../media/image74.png"/><Relationship Id="rId42" Type="http://schemas.openxmlformats.org/officeDocument/2006/relationships/image" Target="../media/image82.png"/><Relationship Id="rId47" Type="http://schemas.openxmlformats.org/officeDocument/2006/relationships/image" Target="../media/image87.png"/><Relationship Id="rId50" Type="http://schemas.openxmlformats.org/officeDocument/2006/relationships/image" Target="../media/image90.png"/><Relationship Id="rId55" Type="http://schemas.openxmlformats.org/officeDocument/2006/relationships/image" Target="../media/image95.png"/><Relationship Id="rId7" Type="http://schemas.openxmlformats.org/officeDocument/2006/relationships/image" Target="../media/image47.png"/><Relationship Id="rId2" Type="http://schemas.openxmlformats.org/officeDocument/2006/relationships/image" Target="../media/image42.png"/><Relationship Id="rId16" Type="http://schemas.openxmlformats.org/officeDocument/2006/relationships/image" Target="../media/image56.png"/><Relationship Id="rId29" Type="http://schemas.openxmlformats.org/officeDocument/2006/relationships/image" Target="../media/image69.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png"/><Relationship Id="rId37" Type="http://schemas.openxmlformats.org/officeDocument/2006/relationships/image" Target="../media/image77.png"/><Relationship Id="rId40" Type="http://schemas.openxmlformats.org/officeDocument/2006/relationships/image" Target="../media/image80.png"/><Relationship Id="rId45" Type="http://schemas.openxmlformats.org/officeDocument/2006/relationships/image" Target="../media/image85.png"/><Relationship Id="rId53" Type="http://schemas.openxmlformats.org/officeDocument/2006/relationships/image" Target="../media/image93.png"/><Relationship Id="rId58" Type="http://schemas.openxmlformats.org/officeDocument/2006/relationships/image" Target="../media/image98.png"/><Relationship Id="rId5" Type="http://schemas.openxmlformats.org/officeDocument/2006/relationships/image" Target="../media/image45.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png"/><Relationship Id="rId43" Type="http://schemas.openxmlformats.org/officeDocument/2006/relationships/image" Target="../media/image83.png"/><Relationship Id="rId48" Type="http://schemas.openxmlformats.org/officeDocument/2006/relationships/image" Target="../media/image88.png"/><Relationship Id="rId56" Type="http://schemas.openxmlformats.org/officeDocument/2006/relationships/image" Target="../media/image96.png"/><Relationship Id="rId8" Type="http://schemas.openxmlformats.org/officeDocument/2006/relationships/image" Target="../media/image48.png"/><Relationship Id="rId51" Type="http://schemas.openxmlformats.org/officeDocument/2006/relationships/image" Target="../media/image91.png"/><Relationship Id="rId3" Type="http://schemas.openxmlformats.org/officeDocument/2006/relationships/image" Target="../media/image43.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73.png"/><Relationship Id="rId38" Type="http://schemas.openxmlformats.org/officeDocument/2006/relationships/image" Target="../media/image78.png"/><Relationship Id="rId46" Type="http://schemas.openxmlformats.org/officeDocument/2006/relationships/image" Target="../media/image86.png"/><Relationship Id="rId59" Type="http://schemas.openxmlformats.org/officeDocument/2006/relationships/image" Target="../media/image99.png"/><Relationship Id="rId20" Type="http://schemas.openxmlformats.org/officeDocument/2006/relationships/image" Target="../media/image60.png"/><Relationship Id="rId41" Type="http://schemas.openxmlformats.org/officeDocument/2006/relationships/image" Target="../media/image81.png"/><Relationship Id="rId54"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46.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76.png"/><Relationship Id="rId49" Type="http://schemas.openxmlformats.org/officeDocument/2006/relationships/image" Target="../media/image89.png"/><Relationship Id="rId57" Type="http://schemas.openxmlformats.org/officeDocument/2006/relationships/image" Target="../media/image97.png"/><Relationship Id="rId10" Type="http://schemas.openxmlformats.org/officeDocument/2006/relationships/image" Target="../media/image50.png"/><Relationship Id="rId31" Type="http://schemas.openxmlformats.org/officeDocument/2006/relationships/image" Target="../media/image71.png"/><Relationship Id="rId44" Type="http://schemas.openxmlformats.org/officeDocument/2006/relationships/image" Target="../media/image84.png"/><Relationship Id="rId52" Type="http://schemas.openxmlformats.org/officeDocument/2006/relationships/image" Target="../media/image92.png"/><Relationship Id="rId60" Type="http://schemas.openxmlformats.org/officeDocument/2006/relationships/image" Target="../media/image100.jpg"/></Relationships>
</file>

<file path=ppt/slides/_rels/slide2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gif"/><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jpg"/><Relationship Id="rId1" Type="http://schemas.openxmlformats.org/officeDocument/2006/relationships/slideLayout" Target="../slideLayouts/slideLayout12.xml"/><Relationship Id="rId4" Type="http://schemas.openxmlformats.org/officeDocument/2006/relationships/image" Target="../media/image108.jpg"/></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2.xml"/><Relationship Id="rId4" Type="http://schemas.openxmlformats.org/officeDocument/2006/relationships/image" Target="../media/image111.png"/></Relationships>
</file>

<file path=ppt/slides/_rels/slide3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jpeg"/><Relationship Id="rId1" Type="http://schemas.openxmlformats.org/officeDocument/2006/relationships/slideLayout" Target="../slideLayouts/slideLayout2.xml"/><Relationship Id="rId6" Type="http://schemas.openxmlformats.org/officeDocument/2006/relationships/image" Target="../media/image117.png"/><Relationship Id="rId5" Type="http://schemas.microsoft.com/office/2017/06/relationships/model3d" Target="../media/model3d1.glb"/><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2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90AE9F-24C0-4F89-2CBB-2F274C1D801C}"/>
              </a:ext>
            </a:extLst>
          </p:cNvPr>
          <p:cNvSpPr>
            <a:spLocks noGrp="1"/>
          </p:cNvSpPr>
          <p:nvPr>
            <p:ph type="ctrTitle"/>
          </p:nvPr>
        </p:nvSpPr>
        <p:spPr/>
        <p:txBody>
          <a:bodyPr/>
          <a:lstStyle/>
          <a:p>
            <a:r>
              <a:rPr lang="fr-FR" dirty="0"/>
              <a:t>La PrEP en 2024</a:t>
            </a:r>
          </a:p>
        </p:txBody>
      </p:sp>
      <p:sp>
        <p:nvSpPr>
          <p:cNvPr id="3" name="Sous-titre 2">
            <a:extLst>
              <a:ext uri="{FF2B5EF4-FFF2-40B4-BE49-F238E27FC236}">
                <a16:creationId xmlns:a16="http://schemas.microsoft.com/office/drawing/2014/main" id="{557E6B88-2006-9A5E-EF52-E0080D4B6509}"/>
              </a:ext>
            </a:extLst>
          </p:cNvPr>
          <p:cNvSpPr>
            <a:spLocks noGrp="1"/>
          </p:cNvSpPr>
          <p:nvPr>
            <p:ph type="subTitle" idx="1"/>
          </p:nvPr>
        </p:nvSpPr>
        <p:spPr/>
        <p:txBody>
          <a:bodyPr>
            <a:normAutofit fontScale="92500"/>
          </a:bodyPr>
          <a:lstStyle/>
          <a:p>
            <a:r>
              <a:rPr lang="fr-FR" dirty="0"/>
              <a:t>Journées du Mont St Michel 2024</a:t>
            </a:r>
          </a:p>
          <a:p>
            <a:br>
              <a:rPr lang="fr-FR" dirty="0"/>
            </a:br>
            <a:r>
              <a:rPr lang="fr-FR" dirty="0"/>
              <a:t>Dr Cédric Arvieux – Maladies infectieuses et Réanimation médicale</a:t>
            </a:r>
          </a:p>
        </p:txBody>
      </p:sp>
      <p:pic>
        <p:nvPicPr>
          <p:cNvPr id="5" name="Image 4" descr="Une image contenant texte, Police, blanc, Graphique&#10;&#10;Description générée automatiquement">
            <a:extLst>
              <a:ext uri="{FF2B5EF4-FFF2-40B4-BE49-F238E27FC236}">
                <a16:creationId xmlns:a16="http://schemas.microsoft.com/office/drawing/2014/main" id="{5C437D26-AC80-9E3C-0413-AEAA68791B69}"/>
              </a:ext>
            </a:extLst>
          </p:cNvPr>
          <p:cNvPicPr>
            <a:picLocks noChangeAspect="1"/>
          </p:cNvPicPr>
          <p:nvPr/>
        </p:nvPicPr>
        <p:blipFill>
          <a:blip r:embed="rId2"/>
          <a:stretch>
            <a:fillRect/>
          </a:stretch>
        </p:blipFill>
        <p:spPr>
          <a:xfrm>
            <a:off x="5268769" y="408312"/>
            <a:ext cx="1842594" cy="857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0393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B60D3-44E5-04EC-5173-C3468207467D}"/>
              </a:ext>
            </a:extLst>
          </p:cNvPr>
          <p:cNvSpPr>
            <a:spLocks noGrp="1"/>
          </p:cNvSpPr>
          <p:nvPr>
            <p:ph type="title"/>
          </p:nvPr>
        </p:nvSpPr>
        <p:spPr/>
        <p:txBody>
          <a:bodyPr/>
          <a:lstStyle/>
          <a:p>
            <a:r>
              <a:rPr lang="fr-FR" dirty="0"/>
              <a:t>… alors que la PrEP n’est pas encore assez largement prescrite</a:t>
            </a:r>
          </a:p>
        </p:txBody>
      </p:sp>
      <p:sp>
        <p:nvSpPr>
          <p:cNvPr id="4" name="Espace réservé de la date 3">
            <a:extLst>
              <a:ext uri="{FF2B5EF4-FFF2-40B4-BE49-F238E27FC236}">
                <a16:creationId xmlns:a16="http://schemas.microsoft.com/office/drawing/2014/main" id="{CE240BD8-3A4D-AD8B-87DD-575F36ABE972}"/>
              </a:ext>
            </a:extLst>
          </p:cNvPr>
          <p:cNvSpPr>
            <a:spLocks noGrp="1"/>
          </p:cNvSpPr>
          <p:nvPr>
            <p:ph type="dt" sz="half" idx="10"/>
          </p:nvPr>
        </p:nvSpPr>
        <p:spPr>
          <a:xfrm>
            <a:off x="10087660" y="6259712"/>
            <a:ext cx="575295" cy="323968"/>
          </a:xfrm>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12CBF5FE-CF29-FA79-20C5-1DCA9DA81E39}"/>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
        <p:nvSpPr>
          <p:cNvPr id="8" name="ZoneTexte 7">
            <a:extLst>
              <a:ext uri="{FF2B5EF4-FFF2-40B4-BE49-F238E27FC236}">
                <a16:creationId xmlns:a16="http://schemas.microsoft.com/office/drawing/2014/main" id="{DE80542E-BD56-EB55-1AD9-491402B7D247}"/>
              </a:ext>
            </a:extLst>
          </p:cNvPr>
          <p:cNvSpPr txBox="1"/>
          <p:nvPr/>
        </p:nvSpPr>
        <p:spPr>
          <a:xfrm>
            <a:off x="8822280" y="3986232"/>
            <a:ext cx="3227165" cy="276999"/>
          </a:xfrm>
          <a:prstGeom prst="rect">
            <a:avLst/>
          </a:prstGeom>
          <a:noFill/>
        </p:spPr>
        <p:txBody>
          <a:bodyPr wrap="none" rtlCol="0">
            <a:spAutoFit/>
          </a:bodyPr>
          <a:lstStyle/>
          <a:p>
            <a:r>
              <a:rPr lang="fr-FR" sz="1200" dirty="0"/>
              <a:t>Données Epiphare – SNDS jusqu’au 30 juin 2023</a:t>
            </a:r>
          </a:p>
        </p:txBody>
      </p:sp>
      <p:pic>
        <p:nvPicPr>
          <p:cNvPr id="3" name="Image 2">
            <a:extLst>
              <a:ext uri="{FF2B5EF4-FFF2-40B4-BE49-F238E27FC236}">
                <a16:creationId xmlns:a16="http://schemas.microsoft.com/office/drawing/2014/main" id="{933BE18F-9DA3-9FD5-AC53-BAB68E14DE98}"/>
              </a:ext>
            </a:extLst>
          </p:cNvPr>
          <p:cNvPicPr>
            <a:picLocks noChangeAspect="1"/>
          </p:cNvPicPr>
          <p:nvPr/>
        </p:nvPicPr>
        <p:blipFill>
          <a:blip r:embed="rId2"/>
          <a:stretch>
            <a:fillRect/>
          </a:stretch>
        </p:blipFill>
        <p:spPr>
          <a:xfrm>
            <a:off x="563528" y="1779242"/>
            <a:ext cx="7997065" cy="4804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3" name="Groupe 12">
            <a:extLst>
              <a:ext uri="{FF2B5EF4-FFF2-40B4-BE49-F238E27FC236}">
                <a16:creationId xmlns:a16="http://schemas.microsoft.com/office/drawing/2014/main" id="{21E58D04-34C2-A60E-AE94-FB731AE5F833}"/>
              </a:ext>
            </a:extLst>
          </p:cNvPr>
          <p:cNvGrpSpPr/>
          <p:nvPr/>
        </p:nvGrpSpPr>
        <p:grpSpPr>
          <a:xfrm>
            <a:off x="8340436" y="5066299"/>
            <a:ext cx="3688212" cy="923330"/>
            <a:chOff x="8340436" y="5066299"/>
            <a:chExt cx="3688212" cy="923330"/>
          </a:xfrm>
        </p:grpSpPr>
        <p:sp>
          <p:nvSpPr>
            <p:cNvPr id="7" name="ZoneTexte 6">
              <a:extLst>
                <a:ext uri="{FF2B5EF4-FFF2-40B4-BE49-F238E27FC236}">
                  <a16:creationId xmlns:a16="http://schemas.microsoft.com/office/drawing/2014/main" id="{C7DA3B72-A487-B06B-01A5-407CDEE68D2C}"/>
                </a:ext>
              </a:extLst>
            </p:cNvPr>
            <p:cNvSpPr txBox="1"/>
            <p:nvPr/>
          </p:nvSpPr>
          <p:spPr>
            <a:xfrm>
              <a:off x="9297261" y="5066299"/>
              <a:ext cx="2731387"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dirty="0">
                  <a:effectLst/>
                  <a:latin typeface="Helvetica" pitchFamily="2" charset="0"/>
                </a:rPr>
                <a:t>Au 30 juin 2023,</a:t>
              </a:r>
            </a:p>
            <a:p>
              <a:pPr algn="ctr"/>
              <a:r>
                <a:rPr lang="fr-FR" dirty="0">
                  <a:effectLst/>
                  <a:latin typeface="Helvetica" pitchFamily="2" charset="0"/>
                </a:rPr>
                <a:t>84 997 personnes avaient initié une PrEP</a:t>
              </a:r>
            </a:p>
          </p:txBody>
        </p:sp>
        <p:cxnSp>
          <p:nvCxnSpPr>
            <p:cNvPr id="10" name="Connecteur droit avec flèche 9">
              <a:extLst>
                <a:ext uri="{FF2B5EF4-FFF2-40B4-BE49-F238E27FC236}">
                  <a16:creationId xmlns:a16="http://schemas.microsoft.com/office/drawing/2014/main" id="{29B8B00F-1737-5F10-85F3-4880C92E2C89}"/>
                </a:ext>
              </a:extLst>
            </p:cNvPr>
            <p:cNvCxnSpPr>
              <a:cxnSpLocks/>
            </p:cNvCxnSpPr>
            <p:nvPr/>
          </p:nvCxnSpPr>
          <p:spPr>
            <a:xfrm flipH="1">
              <a:off x="8340436" y="5527964"/>
              <a:ext cx="82970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476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274DF-0093-5BA3-B665-E539DD768B26}"/>
              </a:ext>
            </a:extLst>
          </p:cNvPr>
          <p:cNvSpPr>
            <a:spLocks noGrp="1"/>
          </p:cNvSpPr>
          <p:nvPr>
            <p:ph type="title"/>
          </p:nvPr>
        </p:nvSpPr>
        <p:spPr/>
        <p:txBody>
          <a:bodyPr/>
          <a:lstStyle/>
          <a:p>
            <a:r>
              <a:rPr lang="fr-FR" dirty="0"/>
              <a:t>Caractéristiques des personnes</a:t>
            </a:r>
            <a:br>
              <a:rPr lang="fr-FR" dirty="0"/>
            </a:br>
            <a:r>
              <a:rPr lang="fr-FR" dirty="0"/>
              <a:t>sous PrEP en France</a:t>
            </a:r>
          </a:p>
        </p:txBody>
      </p:sp>
      <p:sp>
        <p:nvSpPr>
          <p:cNvPr id="3" name="Espace réservé du contenu 2">
            <a:extLst>
              <a:ext uri="{FF2B5EF4-FFF2-40B4-BE49-F238E27FC236}">
                <a16:creationId xmlns:a16="http://schemas.microsoft.com/office/drawing/2014/main" id="{D60364CC-CE42-F5C0-7693-2198BF62436D}"/>
              </a:ext>
            </a:extLst>
          </p:cNvPr>
          <p:cNvSpPr>
            <a:spLocks noGrp="1"/>
          </p:cNvSpPr>
          <p:nvPr>
            <p:ph idx="1"/>
          </p:nvPr>
        </p:nvSpPr>
        <p:spPr/>
        <p:txBody>
          <a:bodyPr/>
          <a:lstStyle/>
          <a:p>
            <a:r>
              <a:rPr lang="fr-FR" dirty="0"/>
              <a:t>La situation actuelle</a:t>
            </a:r>
          </a:p>
          <a:p>
            <a:pPr lvl="1"/>
            <a:r>
              <a:rPr lang="fr-FR" dirty="0"/>
              <a:t>97% d’hommes !</a:t>
            </a:r>
          </a:p>
          <a:p>
            <a:pPr lvl="1"/>
            <a:r>
              <a:rPr lang="fr-FR" dirty="0"/>
              <a:t>Age moyen 36 ans</a:t>
            </a:r>
          </a:p>
          <a:p>
            <a:pPr lvl="1"/>
            <a:r>
              <a:rPr lang="fr-FR" dirty="0"/>
              <a:t>71% dans commune de &gt; 200.000 habitants</a:t>
            </a:r>
          </a:p>
          <a:p>
            <a:r>
              <a:rPr lang="fr-FR" dirty="0"/>
              <a:t>Les tendances</a:t>
            </a:r>
          </a:p>
          <a:p>
            <a:pPr lvl="1"/>
            <a:r>
              <a:rPr lang="fr-FR" dirty="0"/>
              <a:t>Femmes : 2% au 1</a:t>
            </a:r>
            <a:r>
              <a:rPr lang="fr-FR" baseline="30000" dirty="0"/>
              <a:t>er</a:t>
            </a:r>
            <a:r>
              <a:rPr lang="fr-FR" dirty="0"/>
              <a:t> semestre 2021, 4,6 % au 1</a:t>
            </a:r>
            <a:r>
              <a:rPr lang="fr-FR" baseline="30000" dirty="0"/>
              <a:t>er</a:t>
            </a:r>
            <a:r>
              <a:rPr lang="fr-FR" dirty="0"/>
              <a:t> semestre 2023 👏</a:t>
            </a:r>
          </a:p>
          <a:p>
            <a:pPr lvl="1"/>
            <a:r>
              <a:rPr lang="fr-FR" dirty="0"/>
              <a:t>Age médian ↘️ : 37 ans en 2016, 33 ans depuis 2020 . </a:t>
            </a:r>
            <a:r>
              <a:rPr lang="fr-FR" dirty="0">
                <a:sym typeface="Wingdings" pitchFamily="2" charset="2"/>
              </a:rPr>
              <a:t>&lt; 25 ans : 21  24%</a:t>
            </a:r>
          </a:p>
          <a:p>
            <a:pPr lvl="1"/>
            <a:r>
              <a:rPr lang="fr-FR" dirty="0">
                <a:sym typeface="Wingdings" pitchFamily="2" charset="2"/>
              </a:rPr>
              <a:t>Augmentation de la CMU-C/CSS (7%  8,9%)</a:t>
            </a:r>
          </a:p>
          <a:p>
            <a:pPr lvl="1"/>
            <a:r>
              <a:rPr lang="fr-FR" dirty="0">
                <a:sym typeface="Wingdings" pitchFamily="2" charset="2"/>
              </a:rPr>
              <a:t>Petites villes (&lt;10.000) / rural ↗️ : 15.5 %</a:t>
            </a:r>
            <a:endParaRPr lang="fr-FR" dirty="0"/>
          </a:p>
        </p:txBody>
      </p:sp>
      <p:sp>
        <p:nvSpPr>
          <p:cNvPr id="4" name="Espace réservé de la date 3">
            <a:extLst>
              <a:ext uri="{FF2B5EF4-FFF2-40B4-BE49-F238E27FC236}">
                <a16:creationId xmlns:a16="http://schemas.microsoft.com/office/drawing/2014/main" id="{39769DA4-94A7-C961-F598-F3C26F132530}"/>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359C3C76-0289-394D-BA6C-6C11851B6A1A}"/>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
        <p:nvSpPr>
          <p:cNvPr id="6" name="ZoneTexte 5">
            <a:extLst>
              <a:ext uri="{FF2B5EF4-FFF2-40B4-BE49-F238E27FC236}">
                <a16:creationId xmlns:a16="http://schemas.microsoft.com/office/drawing/2014/main" id="{81B9E5AC-72A4-3C3E-99B0-97D79E1C95F7}"/>
              </a:ext>
            </a:extLst>
          </p:cNvPr>
          <p:cNvSpPr txBox="1"/>
          <p:nvPr/>
        </p:nvSpPr>
        <p:spPr>
          <a:xfrm>
            <a:off x="6925192" y="6245630"/>
            <a:ext cx="3224088" cy="276999"/>
          </a:xfrm>
          <a:prstGeom prst="rect">
            <a:avLst/>
          </a:prstGeom>
          <a:noFill/>
        </p:spPr>
        <p:txBody>
          <a:bodyPr wrap="none" rtlCol="0">
            <a:spAutoFit/>
          </a:bodyPr>
          <a:lstStyle/>
          <a:p>
            <a:r>
              <a:rPr lang="fr-FR" sz="1200" dirty="0"/>
              <a:t>Données Epiphare – SNDS jusqu’au 30 juin 2022</a:t>
            </a:r>
          </a:p>
        </p:txBody>
      </p:sp>
    </p:spTree>
    <p:extLst>
      <p:ext uri="{BB962C8B-B14F-4D97-AF65-F5344CB8AC3E}">
        <p14:creationId xmlns:p14="http://schemas.microsoft.com/office/powerpoint/2010/main" val="314718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40581" y="1767840"/>
            <a:ext cx="10403172" cy="2011680"/>
          </a:xfrm>
          <a:solidFill>
            <a:schemeClr val="accent1">
              <a:lumMod val="20000"/>
              <a:lumOff val="80000"/>
              <a:alpha val="30000"/>
            </a:schemeClr>
          </a:solidFill>
          <a:ln w="50800" cap="sq" cmpd="sng">
            <a:solidFill>
              <a:schemeClr val="accent1">
                <a:lumMod val="50000"/>
              </a:schemeClr>
            </a:solidFill>
          </a:ln>
          <a:effectLst>
            <a:outerShdw blurRad="50800" dist="38100" dir="2700000" algn="tl" rotWithShape="0">
              <a:schemeClr val="accent1">
                <a:alpha val="40000"/>
              </a:schemeClr>
            </a:outerShdw>
          </a:effectLst>
        </p:spPr>
        <p:txBody>
          <a:bodyPr anchor="ctr">
            <a:normAutofit/>
          </a:bodyPr>
          <a:lstStyle/>
          <a:p>
            <a:pPr>
              <a:lnSpc>
                <a:spcPct val="100000"/>
              </a:lnSpc>
            </a:pPr>
            <a:r>
              <a:rPr lang="fr-FR" dirty="0">
                <a:solidFill>
                  <a:schemeClr val="accent1">
                    <a:lumMod val="75000"/>
                  </a:schemeClr>
                </a:solidFill>
              </a:rPr>
              <a:t>Efficacité de la </a:t>
            </a:r>
            <a:r>
              <a:rPr lang="fr-FR" dirty="0" err="1">
                <a:solidFill>
                  <a:schemeClr val="accent1">
                    <a:lumMod val="75000"/>
                  </a:schemeClr>
                </a:solidFill>
              </a:rPr>
              <a:t>PrEP</a:t>
            </a:r>
            <a:r>
              <a:rPr lang="fr-FR" dirty="0">
                <a:solidFill>
                  <a:schemeClr val="accent1">
                    <a:lumMod val="75000"/>
                  </a:schemeClr>
                </a:solidFill>
              </a:rPr>
              <a:t> en vie réelle en France : étude à partir des données du Système National des Données de Santé (SNDS)</a:t>
            </a:r>
          </a:p>
        </p:txBody>
      </p:sp>
      <p:sp>
        <p:nvSpPr>
          <p:cNvPr id="3" name="Sous-titre 2"/>
          <p:cNvSpPr>
            <a:spLocks noGrp="1"/>
          </p:cNvSpPr>
          <p:nvPr>
            <p:ph type="subTitle" idx="1"/>
          </p:nvPr>
        </p:nvSpPr>
        <p:spPr>
          <a:xfrm>
            <a:off x="1524000" y="4287520"/>
            <a:ext cx="9144000" cy="970280"/>
          </a:xfrm>
        </p:spPr>
        <p:txBody>
          <a:bodyPr>
            <a:normAutofit/>
          </a:bodyPr>
          <a:lstStyle/>
          <a:p>
            <a:pPr>
              <a:lnSpc>
                <a:spcPct val="120000"/>
              </a:lnSpc>
            </a:pPr>
            <a:r>
              <a:rPr lang="fr-FR" sz="2000" b="1" i="1" dirty="0">
                <a:solidFill>
                  <a:schemeClr val="accent1">
                    <a:lumMod val="50000"/>
                  </a:schemeClr>
                </a:solidFill>
              </a:rPr>
              <a:t>H. Jourdain, S. </a:t>
            </a:r>
            <a:r>
              <a:rPr lang="fr-FR" sz="2000" b="1" i="1" dirty="0" err="1">
                <a:solidFill>
                  <a:schemeClr val="accent1">
                    <a:lumMod val="50000"/>
                  </a:schemeClr>
                </a:solidFill>
              </a:rPr>
              <a:t>Billioti</a:t>
            </a:r>
            <a:r>
              <a:rPr lang="fr-FR" sz="2000" b="1" i="1" dirty="0">
                <a:solidFill>
                  <a:schemeClr val="accent1">
                    <a:lumMod val="50000"/>
                  </a:schemeClr>
                </a:solidFill>
              </a:rPr>
              <a:t> de Gage, D. </a:t>
            </a:r>
            <a:r>
              <a:rPr lang="fr-FR" sz="2000" b="1" i="1" dirty="0" err="1">
                <a:solidFill>
                  <a:schemeClr val="accent1">
                    <a:lumMod val="50000"/>
                  </a:schemeClr>
                </a:solidFill>
              </a:rPr>
              <a:t>Desplas</a:t>
            </a:r>
            <a:r>
              <a:rPr lang="fr-FR" sz="2000" b="1" i="1" dirty="0">
                <a:solidFill>
                  <a:schemeClr val="accent1">
                    <a:lumMod val="50000"/>
                  </a:schemeClr>
                </a:solidFill>
              </a:rPr>
              <a:t>, </a:t>
            </a:r>
            <a:r>
              <a:rPr lang="fr-FR" sz="2000" b="1" i="1" u="sng" dirty="0">
                <a:solidFill>
                  <a:schemeClr val="accent1">
                    <a:lumMod val="50000"/>
                  </a:schemeClr>
                </a:solidFill>
              </a:rPr>
              <a:t>R. </a:t>
            </a:r>
            <a:r>
              <a:rPr lang="fr-FR" sz="2000" b="1" i="1" u="sng" dirty="0" err="1">
                <a:solidFill>
                  <a:schemeClr val="accent1">
                    <a:lumMod val="50000"/>
                  </a:schemeClr>
                </a:solidFill>
              </a:rPr>
              <a:t>Dray-Spira</a:t>
            </a:r>
            <a:endParaRPr lang="fr-FR" sz="2000" b="1" i="1" u="sng" dirty="0">
              <a:solidFill>
                <a:schemeClr val="accent1">
                  <a:lumMod val="50000"/>
                </a:schemeClr>
              </a:solidFill>
            </a:endParaRPr>
          </a:p>
          <a:p>
            <a:r>
              <a:rPr lang="fr-FR" sz="2000" b="1" dirty="0">
                <a:solidFill>
                  <a:schemeClr val="accent1">
                    <a:lumMod val="50000"/>
                  </a:schemeClr>
                </a:solidFill>
              </a:rPr>
              <a:t>EPI-PHARE</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35228" b="36000"/>
          <a:stretch/>
        </p:blipFill>
        <p:spPr>
          <a:xfrm>
            <a:off x="4815840" y="5431311"/>
            <a:ext cx="2621280" cy="754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bject 15">
            <a:extLst>
              <a:ext uri="{FF2B5EF4-FFF2-40B4-BE49-F238E27FC236}">
                <a16:creationId xmlns:a16="http://schemas.microsoft.com/office/drawing/2014/main" id="{F6B90A3B-402C-C108-049D-9AEBBA20C639}"/>
              </a:ext>
            </a:extLst>
          </p:cNvPr>
          <p:cNvSpPr/>
          <p:nvPr/>
        </p:nvSpPr>
        <p:spPr>
          <a:xfrm>
            <a:off x="10941296" y="307289"/>
            <a:ext cx="804913" cy="80491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801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Résultats : Population d’étude</a:t>
            </a:r>
          </a:p>
        </p:txBody>
      </p:sp>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AFC51-5690-4A6D-B908-D7D14ABDEB7D}" type="slidenum">
              <a:rPr kumimoji="0" lang="fr-FR" sz="1400" b="1" i="0" u="none" strike="noStrike" kern="1200" cap="none" spc="0" normalizeH="0" baseline="0" noProof="0" smtClean="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400" b="1" i="0" u="none" strike="noStrike" kern="1200" cap="none" spc="0" normalizeH="0" baseline="0" noProof="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185559" y="3596491"/>
            <a:ext cx="3096344" cy="1193813"/>
          </a:xfrm>
          <a:prstGeom prst="rect">
            <a:avLst/>
          </a:prstGeom>
          <a:solidFill>
            <a:schemeClr val="accent1">
              <a:lumMod val="20000"/>
              <a:lumOff val="80000"/>
            </a:schemeClr>
          </a:solidFill>
          <a:ln w="28575">
            <a:solidFill>
              <a:schemeClr val="accent1">
                <a:lumMod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46 706 hommes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identifiés à haut risque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d’infection VIH</a:t>
            </a:r>
            <a:endParaRPr kumimoji="0" lang="fr-FR" sz="1800" b="0"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1400" b="0"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(dont 28 352 utilisateurs de </a:t>
            </a:r>
            <a:r>
              <a:rPr kumimoji="0" lang="fr-FR" sz="1400" b="0" i="1" u="none" strike="noStrike" kern="1200" cap="none" spc="0" normalizeH="0" baseline="0" noProof="0" dirty="0" err="1">
                <a:ln>
                  <a:noFill/>
                </a:ln>
                <a:solidFill>
                  <a:srgbClr val="5B9BD5">
                    <a:lumMod val="50000"/>
                  </a:srgbClr>
                </a:solidFill>
                <a:effectLst/>
                <a:uLnTx/>
                <a:uFillTx/>
                <a:latin typeface="Calibri" panose="020F0502020204030204"/>
                <a:ea typeface="+mn-ea"/>
                <a:cs typeface="+mn-cs"/>
              </a:rPr>
              <a:t>PrEP</a:t>
            </a:r>
            <a:r>
              <a:rPr kumimoji="0" lang="fr-FR" sz="1400" b="0"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t>
            </a:r>
          </a:p>
        </p:txBody>
      </p:sp>
      <p:sp>
        <p:nvSpPr>
          <p:cNvPr id="6" name="Rectangle 5"/>
          <p:cNvSpPr/>
          <p:nvPr/>
        </p:nvSpPr>
        <p:spPr>
          <a:xfrm>
            <a:off x="4054423" y="2225317"/>
            <a:ext cx="3363808" cy="928274"/>
          </a:xfrm>
          <a:prstGeom prst="rect">
            <a:avLst/>
          </a:prstGeom>
          <a:ln w="254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20,4 millions d’hommes de 18-65 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résidant en France métropolitaine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entre le 01/01/2016 et le 30/06/2020</a:t>
            </a:r>
          </a:p>
        </p:txBody>
      </p:sp>
      <p:sp>
        <p:nvSpPr>
          <p:cNvPr id="7" name="Rectangle 6"/>
          <p:cNvSpPr/>
          <p:nvPr/>
        </p:nvSpPr>
        <p:spPr>
          <a:xfrm>
            <a:off x="3910090" y="5713856"/>
            <a:ext cx="1499605" cy="693008"/>
          </a:xfrm>
          <a:prstGeom prst="rect">
            <a:avLst/>
          </a:prstGeom>
          <a:solidFill>
            <a:schemeClr val="accent1">
              <a:lumMod val="60000"/>
              <a:lumOff val="40000"/>
            </a:schemeClr>
          </a:solidFill>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256 cas</a:t>
            </a:r>
          </a:p>
        </p:txBody>
      </p:sp>
      <p:sp>
        <p:nvSpPr>
          <p:cNvPr id="8" name="Rectangle 7"/>
          <p:cNvSpPr/>
          <p:nvPr/>
        </p:nvSpPr>
        <p:spPr>
          <a:xfrm>
            <a:off x="5985758" y="5713051"/>
            <a:ext cx="1702929" cy="693813"/>
          </a:xfrm>
          <a:prstGeom prst="rect">
            <a:avLst/>
          </a:prstGeom>
          <a:solidFill>
            <a:schemeClr val="accent1">
              <a:lumMod val="60000"/>
              <a:lumOff val="40000"/>
            </a:schemeClr>
          </a:solidFill>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1213 témoins</a:t>
            </a:r>
          </a:p>
        </p:txBody>
      </p:sp>
      <p:cxnSp>
        <p:nvCxnSpPr>
          <p:cNvPr id="9" name="Connecteur droit avec flèche 8"/>
          <p:cNvCxnSpPr>
            <a:stCxn id="6" idx="2"/>
            <a:endCxn id="5" idx="0"/>
          </p:cNvCxnSpPr>
          <p:nvPr/>
        </p:nvCxnSpPr>
        <p:spPr>
          <a:xfrm flipH="1">
            <a:off x="5733731" y="3153591"/>
            <a:ext cx="2596" cy="442900"/>
          </a:xfrm>
          <a:prstGeom prst="straightConnector1">
            <a:avLst/>
          </a:prstGeom>
          <a:ln w="38100">
            <a:solidFill>
              <a:schemeClr val="accent1">
                <a:lumMod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Connecteur en angle 17"/>
          <p:cNvCxnSpPr/>
          <p:nvPr/>
        </p:nvCxnSpPr>
        <p:spPr>
          <a:xfrm>
            <a:off x="5733731" y="5235665"/>
            <a:ext cx="1103492" cy="485106"/>
          </a:xfrm>
          <a:prstGeom prst="bentConnector2">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5" idx="2"/>
          </p:cNvCxnSpPr>
          <p:nvPr/>
        </p:nvCxnSpPr>
        <p:spPr>
          <a:xfrm flipH="1">
            <a:off x="5733730" y="4790304"/>
            <a:ext cx="1" cy="44536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p:nvPr/>
        </p:nvCxnSpPr>
        <p:spPr>
          <a:xfrm rot="10800000" flipV="1">
            <a:off x="4659892" y="5239638"/>
            <a:ext cx="1073838" cy="481133"/>
          </a:xfrm>
          <a:prstGeom prst="bentConnector2">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5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Efficacité de la </a:t>
            </a:r>
            <a:r>
              <a:rPr lang="fr-FR" sz="3100" dirty="0" err="1"/>
              <a:t>PrEP</a:t>
            </a:r>
            <a:br>
              <a:rPr lang="fr-FR" sz="3100" dirty="0"/>
            </a:br>
            <a:r>
              <a:rPr lang="fr-FR" sz="2700" dirty="0"/>
              <a:t>globalement et selon les modalités d’utilisation de la </a:t>
            </a:r>
            <a:r>
              <a:rPr lang="fr-FR" sz="2700" dirty="0" err="1"/>
              <a:t>PrEP</a:t>
            </a:r>
            <a:endParaRPr lang="fr-FR" sz="2700"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AFC51-5690-4A6D-B908-D7D14ABDEB7D}" type="slidenum">
              <a:rPr kumimoji="0" lang="fr-FR" sz="1400" b="1" i="0" u="none" strike="noStrike" kern="1200" cap="none" spc="0" normalizeH="0" baseline="0" noProof="0" smtClean="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au 4"/>
          <p:cNvGraphicFramePr>
            <a:graphicFrameLocks noGrp="1"/>
          </p:cNvGraphicFramePr>
          <p:nvPr/>
        </p:nvGraphicFramePr>
        <p:xfrm>
          <a:off x="984440" y="2369395"/>
          <a:ext cx="9756000" cy="3598733"/>
        </p:xfrm>
        <a:graphic>
          <a:graphicData uri="http://schemas.openxmlformats.org/drawingml/2006/table">
            <a:tbl>
              <a:tblPr firstRow="1" firstCol="1" bandRow="1"/>
              <a:tblGrid>
                <a:gridCol w="3636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gridCol w="1980000">
                  <a:extLst>
                    <a:ext uri="{9D8B030D-6E8A-4147-A177-3AD203B41FA5}">
                      <a16:colId xmlns:a16="http://schemas.microsoft.com/office/drawing/2014/main" val="20004"/>
                    </a:ext>
                  </a:extLst>
                </a:gridCol>
              </a:tblGrid>
              <a:tr h="543719">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 </a:t>
                      </a:r>
                      <a:endParaRPr lang="en-US" sz="1600" dirty="0">
                        <a:solidFill>
                          <a:schemeClr val="accent1">
                            <a:lumMod val="50000"/>
                          </a:schemeClr>
                        </a:solidFill>
                        <a:effectLst/>
                        <a:latin typeface="+mn-lt"/>
                        <a:ea typeface="Calibri"/>
                        <a:cs typeface="Times New Roman"/>
                      </a:endParaRPr>
                    </a:p>
                  </a:txBody>
                  <a:tcPr marL="36042" marR="36042" marT="0" marB="0" anchor="ctr">
                    <a:lnL w="12700" cap="flat" cmpd="sng" algn="ctr">
                      <a:noFill/>
                      <a:prstDash val="solid"/>
                      <a:round/>
                      <a:headEnd type="none" w="med" len="med"/>
                      <a:tailEnd type="none" w="med" len="med"/>
                    </a:lnL>
                    <a:lnR>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b="1" dirty="0" err="1">
                          <a:solidFill>
                            <a:schemeClr val="accent1">
                              <a:lumMod val="50000"/>
                            </a:schemeClr>
                          </a:solidFill>
                          <a:effectLst/>
                          <a:latin typeface="+mn-lt"/>
                          <a:ea typeface="Times New Roman"/>
                          <a:cs typeface="Calibri"/>
                        </a:rPr>
                        <a:t>Cas</a:t>
                      </a:r>
                      <a:br>
                        <a:rPr lang="en-US" sz="1600" b="1" dirty="0">
                          <a:solidFill>
                            <a:schemeClr val="accent1">
                              <a:lumMod val="50000"/>
                            </a:schemeClr>
                          </a:solidFill>
                          <a:effectLst/>
                          <a:latin typeface="+mn-lt"/>
                          <a:ea typeface="Times New Roman"/>
                          <a:cs typeface="Calibri"/>
                        </a:rPr>
                      </a:br>
                      <a:r>
                        <a:rPr lang="en-US" sz="1600" b="1" dirty="0">
                          <a:solidFill>
                            <a:schemeClr val="accent1">
                              <a:lumMod val="50000"/>
                            </a:schemeClr>
                          </a:solidFill>
                          <a:effectLst/>
                          <a:latin typeface="+mn-lt"/>
                          <a:ea typeface="Times New Roman"/>
                          <a:cs typeface="Calibri"/>
                        </a:rPr>
                        <a:t>n (%)</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b="1" dirty="0" err="1">
                          <a:solidFill>
                            <a:schemeClr val="accent1">
                              <a:lumMod val="50000"/>
                            </a:schemeClr>
                          </a:solidFill>
                          <a:effectLst/>
                          <a:latin typeface="+mn-lt"/>
                          <a:ea typeface="Times New Roman"/>
                          <a:cs typeface="Calibri"/>
                        </a:rPr>
                        <a:t>Témoins</a:t>
                      </a:r>
                      <a:br>
                        <a:rPr lang="en-US" sz="1600" b="1" dirty="0">
                          <a:solidFill>
                            <a:schemeClr val="accent1">
                              <a:lumMod val="50000"/>
                            </a:schemeClr>
                          </a:solidFill>
                          <a:effectLst/>
                          <a:latin typeface="+mn-lt"/>
                          <a:ea typeface="Times New Roman"/>
                          <a:cs typeface="Calibri"/>
                        </a:rPr>
                      </a:br>
                      <a:r>
                        <a:rPr lang="en-US" sz="1600" b="1" dirty="0">
                          <a:solidFill>
                            <a:schemeClr val="accent1">
                              <a:lumMod val="50000"/>
                            </a:schemeClr>
                          </a:solidFill>
                          <a:effectLst/>
                          <a:latin typeface="+mn-lt"/>
                          <a:ea typeface="Times New Roman"/>
                          <a:cs typeface="Calibri"/>
                        </a:rPr>
                        <a:t> n (%)</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b="1" dirty="0" err="1">
                          <a:solidFill>
                            <a:schemeClr val="accent1">
                              <a:lumMod val="50000"/>
                            </a:schemeClr>
                          </a:solidFill>
                          <a:effectLst/>
                          <a:latin typeface="+mn-lt"/>
                          <a:ea typeface="Times New Roman"/>
                          <a:cs typeface="Calibri"/>
                        </a:rPr>
                        <a:t>ORa</a:t>
                      </a:r>
                      <a:br>
                        <a:rPr lang="en-US" sz="1600" b="1" dirty="0">
                          <a:solidFill>
                            <a:schemeClr val="accent1">
                              <a:lumMod val="50000"/>
                            </a:schemeClr>
                          </a:solidFill>
                          <a:effectLst/>
                          <a:latin typeface="+mn-lt"/>
                          <a:ea typeface="Times New Roman"/>
                          <a:cs typeface="Calibri"/>
                        </a:rPr>
                      </a:br>
                      <a:r>
                        <a:rPr lang="en-US" sz="1600" b="1" dirty="0">
                          <a:solidFill>
                            <a:schemeClr val="accent1">
                              <a:lumMod val="50000"/>
                            </a:schemeClr>
                          </a:solidFill>
                          <a:effectLst/>
                          <a:latin typeface="+mn-lt"/>
                          <a:ea typeface="Times New Roman"/>
                          <a:cs typeface="Calibri"/>
                        </a:rPr>
                        <a:t>(IC 95%)</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b="1" dirty="0" err="1">
                          <a:solidFill>
                            <a:schemeClr val="accent1">
                              <a:lumMod val="50000"/>
                            </a:schemeClr>
                          </a:solidFill>
                          <a:effectLst/>
                          <a:latin typeface="+mn-lt"/>
                          <a:ea typeface="Times New Roman"/>
                          <a:cs typeface="Calibri"/>
                        </a:rPr>
                        <a:t>Efficacité</a:t>
                      </a:r>
                      <a:br>
                        <a:rPr lang="en-US" sz="1600" b="1" dirty="0">
                          <a:solidFill>
                            <a:schemeClr val="accent1">
                              <a:lumMod val="50000"/>
                            </a:schemeClr>
                          </a:solidFill>
                          <a:effectLst/>
                          <a:latin typeface="+mn-lt"/>
                          <a:ea typeface="Times New Roman"/>
                          <a:cs typeface="Calibri"/>
                        </a:rPr>
                      </a:br>
                      <a:r>
                        <a:rPr lang="en-US" sz="1600" b="1" dirty="0">
                          <a:solidFill>
                            <a:schemeClr val="accent1">
                              <a:lumMod val="50000"/>
                            </a:schemeClr>
                          </a:solidFill>
                          <a:effectLst/>
                          <a:latin typeface="+mn-lt"/>
                          <a:ea typeface="Times New Roman"/>
                          <a:cs typeface="Calibri"/>
                        </a:rPr>
                        <a:t>(IC 95%)</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1859">
                <a:tc>
                  <a:txBody>
                    <a:bodyPr/>
                    <a:lstStyle/>
                    <a:p>
                      <a:pPr algn="l">
                        <a:lnSpc>
                          <a:spcPct val="100000"/>
                        </a:lnSpc>
                        <a:spcAft>
                          <a:spcPts val="0"/>
                        </a:spcAft>
                      </a:pPr>
                      <a:r>
                        <a:rPr lang="en-US" sz="1600" b="1">
                          <a:solidFill>
                            <a:schemeClr val="accent1">
                              <a:lumMod val="50000"/>
                            </a:schemeClr>
                          </a:solidFill>
                          <a:effectLst/>
                          <a:latin typeface="+mn-lt"/>
                          <a:ea typeface="Times New Roman"/>
                          <a:cs typeface="Calibri"/>
                        </a:rPr>
                        <a:t> </a:t>
                      </a:r>
                      <a:endParaRPr lang="en-US" sz="1600">
                        <a:solidFill>
                          <a:schemeClr val="accent1">
                            <a:lumMod val="50000"/>
                          </a:schemeClr>
                        </a:solidFill>
                        <a:effectLst/>
                        <a:latin typeface="+mn-lt"/>
                        <a:ea typeface="Calibri"/>
                        <a:cs typeface="Times New Roman"/>
                      </a:endParaRPr>
                    </a:p>
                  </a:txBody>
                  <a:tcPr marL="36042" marR="36042" marT="0" marB="0" anchor="ctr">
                    <a:lnL w="12700" cap="flat" cmpd="sng" algn="ctr">
                      <a:noFill/>
                      <a:prstDash val="solid"/>
                      <a:round/>
                      <a:headEnd type="none" w="med" len="med"/>
                      <a:tailEnd type="none" w="med" len="med"/>
                    </a:lnL>
                    <a:lnR>
                      <a:noFill/>
                    </a:lnR>
                    <a:lnT w="12700" cap="flat" cmpd="sng" algn="ctr">
                      <a:solidFill>
                        <a:schemeClr val="accent1">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 </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w="12700" cap="flat" cmpd="sng" algn="ctr">
                      <a:solidFill>
                        <a:schemeClr val="accent1">
                          <a:lumMod val="50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 </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w="12700" cap="flat" cmpd="sng" algn="ctr">
                      <a:solidFill>
                        <a:schemeClr val="accent1">
                          <a:lumMod val="50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 </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w="12700" cap="flat" cmpd="sng" algn="ctr">
                      <a:solidFill>
                        <a:schemeClr val="accent1">
                          <a:lumMod val="50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 </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71859">
                <a:tc>
                  <a:txBody>
                    <a:bodyPr/>
                    <a:lstStyle/>
                    <a:p>
                      <a:pPr algn="l">
                        <a:lnSpc>
                          <a:spcPct val="100000"/>
                        </a:lnSpc>
                        <a:spcAft>
                          <a:spcPts val="0"/>
                        </a:spcAft>
                      </a:pPr>
                      <a:r>
                        <a:rPr lang="en-US" sz="1600" dirty="0">
                          <a:solidFill>
                            <a:schemeClr val="accent1">
                              <a:lumMod val="50000"/>
                            </a:schemeClr>
                          </a:solidFill>
                          <a:effectLst/>
                          <a:latin typeface="+mn-lt"/>
                          <a:ea typeface="Times New Roman"/>
                          <a:cs typeface="Calibri"/>
                        </a:rPr>
                        <a:t>Non </a:t>
                      </a:r>
                      <a:r>
                        <a:rPr lang="en-US" sz="1600" dirty="0" err="1">
                          <a:solidFill>
                            <a:schemeClr val="accent1">
                              <a:lumMod val="50000"/>
                            </a:schemeClr>
                          </a:solidFill>
                          <a:effectLst/>
                          <a:latin typeface="+mn-lt"/>
                          <a:ea typeface="Times New Roman"/>
                          <a:cs typeface="Calibri"/>
                        </a:rPr>
                        <a:t>utilisateurs</a:t>
                      </a:r>
                      <a:r>
                        <a:rPr lang="en-US" sz="1600" baseline="0" dirty="0">
                          <a:solidFill>
                            <a:schemeClr val="accent1">
                              <a:lumMod val="50000"/>
                            </a:schemeClr>
                          </a:solidFill>
                          <a:effectLst/>
                          <a:latin typeface="+mn-lt"/>
                          <a:ea typeface="Times New Roman"/>
                          <a:cs typeface="Calibri"/>
                        </a:rPr>
                        <a:t> de </a:t>
                      </a:r>
                      <a:r>
                        <a:rPr lang="en-US" sz="1600" baseline="0" dirty="0" err="1">
                          <a:solidFill>
                            <a:schemeClr val="accent1">
                              <a:lumMod val="50000"/>
                            </a:schemeClr>
                          </a:solidFill>
                          <a:effectLst/>
                          <a:latin typeface="+mn-lt"/>
                          <a:ea typeface="Times New Roman"/>
                          <a:cs typeface="Calibri"/>
                        </a:rPr>
                        <a:t>PrEP</a:t>
                      </a:r>
                      <a:endParaRPr lang="en-US" sz="1600" dirty="0">
                        <a:solidFill>
                          <a:schemeClr val="accent1">
                            <a:lumMod val="50000"/>
                          </a:schemeClr>
                        </a:solidFill>
                        <a:effectLst/>
                        <a:latin typeface="+mn-lt"/>
                        <a:ea typeface="Calibri"/>
                        <a:cs typeface="Times New Roman"/>
                      </a:endParaRPr>
                    </a:p>
                  </a:txBody>
                  <a:tcPr marL="36042" marR="36042"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183 (71)</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622 (51)</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Ref.</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Ref.</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32000">
                <a:tc>
                  <a:txBody>
                    <a:bodyPr/>
                    <a:lstStyle/>
                    <a:p>
                      <a:pPr algn="l">
                        <a:lnSpc>
                          <a:spcPct val="100000"/>
                        </a:lnSpc>
                        <a:spcAft>
                          <a:spcPts val="0"/>
                        </a:spcAft>
                      </a:pPr>
                      <a:r>
                        <a:rPr lang="fr-FR" sz="1600" dirty="0">
                          <a:solidFill>
                            <a:schemeClr val="accent1">
                              <a:lumMod val="50000"/>
                            </a:schemeClr>
                          </a:solidFill>
                          <a:effectLst/>
                          <a:latin typeface="+mn-lt"/>
                          <a:ea typeface="Calibri"/>
                          <a:cs typeface="Calibri"/>
                        </a:rPr>
                        <a:t>Utilisateurs</a:t>
                      </a:r>
                      <a:r>
                        <a:rPr lang="fr-FR" sz="1600" baseline="0" dirty="0">
                          <a:solidFill>
                            <a:schemeClr val="accent1">
                              <a:lumMod val="50000"/>
                            </a:schemeClr>
                          </a:solidFill>
                          <a:effectLst/>
                          <a:latin typeface="+mn-lt"/>
                          <a:ea typeface="Calibri"/>
                          <a:cs typeface="Calibri"/>
                        </a:rPr>
                        <a:t> de </a:t>
                      </a:r>
                      <a:r>
                        <a:rPr lang="fr-FR" sz="1600" baseline="0" dirty="0" err="1">
                          <a:solidFill>
                            <a:schemeClr val="accent1">
                              <a:lumMod val="50000"/>
                            </a:schemeClr>
                          </a:solidFill>
                          <a:effectLst/>
                          <a:latin typeface="+mn-lt"/>
                          <a:ea typeface="Calibri"/>
                          <a:cs typeface="Calibri"/>
                        </a:rPr>
                        <a:t>PrEP</a:t>
                      </a:r>
                      <a:endParaRPr lang="en-US" sz="1600" dirty="0">
                        <a:solidFill>
                          <a:schemeClr val="accent1">
                            <a:lumMod val="50000"/>
                          </a:schemeClr>
                        </a:solidFill>
                        <a:effectLst/>
                        <a:latin typeface="+mn-lt"/>
                        <a:ea typeface="Calibri"/>
                        <a:cs typeface="Times New Roman"/>
                      </a:endParaRPr>
                    </a:p>
                  </a:txBody>
                  <a:tcPr marL="36042" marR="36042"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 </a:t>
                      </a:r>
                      <a:endParaRPr lang="en-US" sz="1600">
                        <a:solidFill>
                          <a:schemeClr val="accent1">
                            <a:lumMod val="50000"/>
                          </a:schemeClr>
                        </a:solidFill>
                        <a:effectLst/>
                        <a:latin typeface="+mn-lt"/>
                        <a:ea typeface="Calibri"/>
                        <a:cs typeface="Times New Roman"/>
                      </a:endParaRPr>
                    </a:p>
                  </a:txBody>
                  <a:tcPr marL="36042" marR="36042"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 </a:t>
                      </a:r>
                      <a:endParaRPr lang="en-US" sz="1600">
                        <a:solidFill>
                          <a:schemeClr val="accent1">
                            <a:lumMod val="50000"/>
                          </a:schemeClr>
                        </a:solidFill>
                        <a:effectLst/>
                        <a:latin typeface="+mn-lt"/>
                        <a:ea typeface="Calibri"/>
                        <a:cs typeface="Times New Roman"/>
                      </a:endParaRPr>
                    </a:p>
                  </a:txBody>
                  <a:tcPr marL="36042" marR="36042"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 </a:t>
                      </a:r>
                      <a:endParaRPr lang="en-US" sz="1600" dirty="0">
                        <a:solidFill>
                          <a:schemeClr val="accent1">
                            <a:lumMod val="50000"/>
                          </a:schemeClr>
                        </a:solidFill>
                        <a:effectLst/>
                        <a:latin typeface="+mn-lt"/>
                        <a:ea typeface="Calibri"/>
                        <a:cs typeface="Times New Roman"/>
                      </a:endParaRPr>
                    </a:p>
                  </a:txBody>
                  <a:tcPr marL="36042" marR="36042"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 </a:t>
                      </a:r>
                      <a:endParaRPr lang="en-US" sz="1600" dirty="0">
                        <a:solidFill>
                          <a:schemeClr val="accent1">
                            <a:lumMod val="50000"/>
                          </a:schemeClr>
                        </a:solidFill>
                        <a:effectLst/>
                        <a:latin typeface="+mn-lt"/>
                        <a:ea typeface="Calibri"/>
                        <a:cs typeface="Times New Roman"/>
                      </a:endParaRPr>
                    </a:p>
                  </a:txBody>
                  <a:tcPr marL="36042" marR="36042"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60000">
                <a:tc>
                  <a:txBody>
                    <a:bodyPr/>
                    <a:lstStyle/>
                    <a:p>
                      <a:pPr indent="174625" algn="l">
                        <a:lnSpc>
                          <a:spcPct val="100000"/>
                        </a:lnSpc>
                        <a:spcAft>
                          <a:spcPts val="0"/>
                        </a:spcAft>
                      </a:pPr>
                      <a:r>
                        <a:rPr lang="en-US" sz="1600" b="1" i="0" dirty="0" err="1">
                          <a:solidFill>
                            <a:schemeClr val="accent1">
                              <a:lumMod val="50000"/>
                            </a:schemeClr>
                          </a:solidFill>
                          <a:effectLst/>
                          <a:latin typeface="+mn-lt"/>
                          <a:ea typeface="Times New Roman"/>
                          <a:cs typeface="Calibri"/>
                        </a:rPr>
                        <a:t>Globalement</a:t>
                      </a:r>
                      <a:endParaRPr lang="en-US" sz="1600" b="1" i="0" dirty="0">
                        <a:solidFill>
                          <a:schemeClr val="accent1">
                            <a:lumMod val="50000"/>
                          </a:schemeClr>
                        </a:solidFill>
                        <a:effectLst/>
                        <a:latin typeface="+mn-lt"/>
                        <a:ea typeface="Calibri"/>
                        <a:cs typeface="Times New Roman"/>
                      </a:endParaRPr>
                    </a:p>
                  </a:txBody>
                  <a:tcPr marL="36042" marR="36042"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73 (29)</a:t>
                      </a:r>
                      <a:endParaRPr lang="en-US" sz="1600" dirty="0">
                        <a:solidFill>
                          <a:schemeClr val="accent1">
                            <a:lumMod val="50000"/>
                          </a:schemeClr>
                        </a:solidFill>
                        <a:effectLst/>
                        <a:latin typeface="+mn-lt"/>
                        <a:ea typeface="Calibri"/>
                        <a:cs typeface="Times New Roman"/>
                      </a:endParaRPr>
                    </a:p>
                  </a:txBody>
                  <a:tcPr marL="36042" marR="36042"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591 (49)</a:t>
                      </a:r>
                      <a:endParaRPr lang="en-US" sz="1600" dirty="0">
                        <a:solidFill>
                          <a:schemeClr val="accent1">
                            <a:lumMod val="50000"/>
                          </a:schemeClr>
                        </a:solidFill>
                        <a:effectLst/>
                        <a:latin typeface="+mn-lt"/>
                        <a:ea typeface="Calibri"/>
                        <a:cs typeface="Times New Roman"/>
                      </a:endParaRPr>
                    </a:p>
                  </a:txBody>
                  <a:tcPr marL="36042" marR="36042"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0,40 (0,29-0,54)</a:t>
                      </a:r>
                      <a:endParaRPr lang="en-US" sz="1600" dirty="0">
                        <a:solidFill>
                          <a:schemeClr val="accent1">
                            <a:lumMod val="50000"/>
                          </a:schemeClr>
                        </a:solidFill>
                        <a:effectLst/>
                        <a:latin typeface="+mn-lt"/>
                        <a:ea typeface="Calibri"/>
                        <a:cs typeface="Times New Roman"/>
                      </a:endParaRPr>
                    </a:p>
                  </a:txBody>
                  <a:tcPr marL="36042" marR="36042"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b="1" dirty="0">
                          <a:solidFill>
                            <a:schemeClr val="accent1">
                              <a:lumMod val="50000"/>
                            </a:schemeClr>
                          </a:solidFill>
                          <a:effectLst/>
                          <a:latin typeface="+mn-lt"/>
                          <a:ea typeface="Times New Roman"/>
                          <a:cs typeface="Calibri"/>
                        </a:rPr>
                        <a:t>60% (46%-71%)</a:t>
                      </a:r>
                      <a:endParaRPr lang="en-US" sz="1600" b="1" dirty="0">
                        <a:solidFill>
                          <a:schemeClr val="accent1">
                            <a:lumMod val="50000"/>
                          </a:schemeClr>
                        </a:solidFill>
                        <a:effectLst/>
                        <a:latin typeface="+mn-lt"/>
                        <a:ea typeface="Calibri"/>
                        <a:cs typeface="Times New Roman"/>
                      </a:endParaRPr>
                    </a:p>
                  </a:txBody>
                  <a:tcPr marL="36042" marR="36042"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60000">
                <a:tc>
                  <a:txBody>
                    <a:bodyPr/>
                    <a:lstStyle/>
                    <a:p>
                      <a:pPr indent="174625" algn="l">
                        <a:lnSpc>
                          <a:spcPct val="100000"/>
                        </a:lnSpc>
                        <a:spcAft>
                          <a:spcPts val="0"/>
                        </a:spcAft>
                      </a:pPr>
                      <a:r>
                        <a:rPr lang="en-US" sz="1600" b="1" i="0" dirty="0" err="1">
                          <a:solidFill>
                            <a:schemeClr val="accent1">
                              <a:lumMod val="50000"/>
                            </a:schemeClr>
                          </a:solidFill>
                          <a:effectLst/>
                          <a:latin typeface="+mn-lt"/>
                          <a:ea typeface="Times New Roman"/>
                          <a:cs typeface="Calibri"/>
                        </a:rPr>
                        <a:t>Selon</a:t>
                      </a:r>
                      <a:r>
                        <a:rPr lang="en-US" sz="1600" b="1" i="0" dirty="0">
                          <a:solidFill>
                            <a:schemeClr val="accent1">
                              <a:lumMod val="50000"/>
                            </a:schemeClr>
                          </a:solidFill>
                          <a:effectLst/>
                          <a:latin typeface="+mn-lt"/>
                          <a:ea typeface="Times New Roman"/>
                          <a:cs typeface="Calibri"/>
                        </a:rPr>
                        <a:t> le </a:t>
                      </a:r>
                      <a:r>
                        <a:rPr lang="en-US" sz="1600" b="1" i="0" dirty="0" err="1">
                          <a:solidFill>
                            <a:schemeClr val="accent1">
                              <a:lumMod val="50000"/>
                            </a:schemeClr>
                          </a:solidFill>
                          <a:effectLst/>
                          <a:latin typeface="+mn-lt"/>
                          <a:ea typeface="Times New Roman"/>
                          <a:cs typeface="Calibri"/>
                        </a:rPr>
                        <a:t>niveau</a:t>
                      </a:r>
                      <a:r>
                        <a:rPr lang="en-US" sz="1600" b="1" i="0" dirty="0">
                          <a:solidFill>
                            <a:schemeClr val="accent1">
                              <a:lumMod val="50000"/>
                            </a:schemeClr>
                          </a:solidFill>
                          <a:effectLst/>
                          <a:latin typeface="+mn-lt"/>
                          <a:ea typeface="Times New Roman"/>
                          <a:cs typeface="Calibri"/>
                        </a:rPr>
                        <a:t> de </a:t>
                      </a:r>
                      <a:r>
                        <a:rPr lang="en-US" sz="1600" b="1" i="0" dirty="0" err="1">
                          <a:solidFill>
                            <a:schemeClr val="accent1">
                              <a:lumMod val="50000"/>
                            </a:schemeClr>
                          </a:solidFill>
                          <a:effectLst/>
                          <a:latin typeface="+mn-lt"/>
                          <a:ea typeface="Times New Roman"/>
                          <a:cs typeface="Calibri"/>
                        </a:rPr>
                        <a:t>couverture</a:t>
                      </a:r>
                      <a:r>
                        <a:rPr lang="en-US" sz="1600" b="1" i="0" dirty="0">
                          <a:solidFill>
                            <a:schemeClr val="accent1">
                              <a:lumMod val="50000"/>
                            </a:schemeClr>
                          </a:solidFill>
                          <a:effectLst/>
                          <a:latin typeface="+mn-lt"/>
                          <a:ea typeface="Times New Roman"/>
                          <a:cs typeface="Calibri"/>
                        </a:rPr>
                        <a:t> </a:t>
                      </a:r>
                      <a:r>
                        <a:rPr lang="en-US" sz="1600" b="1" i="0" dirty="0" err="1">
                          <a:solidFill>
                            <a:schemeClr val="accent1">
                              <a:lumMod val="50000"/>
                            </a:schemeClr>
                          </a:solidFill>
                          <a:effectLst/>
                          <a:latin typeface="+mn-lt"/>
                          <a:ea typeface="Times New Roman"/>
                          <a:cs typeface="Calibri"/>
                        </a:rPr>
                        <a:t>PrEP</a:t>
                      </a:r>
                      <a:endParaRPr lang="en-US" sz="1600" b="1" i="0" dirty="0">
                        <a:solidFill>
                          <a:schemeClr val="accent1">
                            <a:lumMod val="50000"/>
                          </a:schemeClr>
                        </a:solidFill>
                        <a:effectLst/>
                        <a:latin typeface="+mn-lt"/>
                        <a:ea typeface="Calibri"/>
                        <a:cs typeface="Times New Roman"/>
                      </a:endParaRPr>
                    </a:p>
                  </a:txBody>
                  <a:tcPr marL="36042" marR="36042"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 </a:t>
                      </a:r>
                      <a:endParaRPr lang="en-US" sz="1600">
                        <a:solidFill>
                          <a:schemeClr val="accent1">
                            <a:lumMod val="50000"/>
                          </a:schemeClr>
                        </a:solidFill>
                        <a:effectLst/>
                        <a:latin typeface="+mn-lt"/>
                        <a:ea typeface="Calibri"/>
                        <a:cs typeface="Times New Roman"/>
                      </a:endParaRPr>
                    </a:p>
                  </a:txBody>
                  <a:tcPr marL="36042" marR="36042"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 </a:t>
                      </a:r>
                      <a:endParaRPr lang="en-US" sz="1600">
                        <a:solidFill>
                          <a:schemeClr val="accent1">
                            <a:lumMod val="50000"/>
                          </a:schemeClr>
                        </a:solidFill>
                        <a:effectLst/>
                        <a:latin typeface="+mn-lt"/>
                        <a:ea typeface="Calibri"/>
                        <a:cs typeface="Times New Roman"/>
                      </a:endParaRPr>
                    </a:p>
                  </a:txBody>
                  <a:tcPr marL="36042" marR="36042"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 </a:t>
                      </a:r>
                      <a:endParaRPr lang="en-US" sz="1600">
                        <a:solidFill>
                          <a:schemeClr val="accent1">
                            <a:lumMod val="50000"/>
                          </a:schemeClr>
                        </a:solidFill>
                        <a:effectLst/>
                        <a:latin typeface="+mn-lt"/>
                        <a:ea typeface="Calibri"/>
                        <a:cs typeface="Times New Roman"/>
                      </a:endParaRPr>
                    </a:p>
                  </a:txBody>
                  <a:tcPr marL="36042" marR="36042"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 </a:t>
                      </a:r>
                      <a:endParaRPr lang="en-US" sz="1600" dirty="0">
                        <a:solidFill>
                          <a:schemeClr val="accent1">
                            <a:lumMod val="50000"/>
                          </a:schemeClr>
                        </a:solidFill>
                        <a:effectLst/>
                        <a:latin typeface="+mn-lt"/>
                        <a:ea typeface="Calibri"/>
                        <a:cs typeface="Times New Roman"/>
                      </a:endParaRPr>
                    </a:p>
                  </a:txBody>
                  <a:tcPr marL="36042" marR="36042"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71859">
                <a:tc>
                  <a:txBody>
                    <a:bodyPr/>
                    <a:lstStyle/>
                    <a:p>
                      <a:pPr indent="354965" algn="l">
                        <a:lnSpc>
                          <a:spcPct val="100000"/>
                        </a:lnSpc>
                        <a:spcAft>
                          <a:spcPts val="0"/>
                        </a:spcAft>
                      </a:pPr>
                      <a:r>
                        <a:rPr lang="en-US" sz="1600" i="0" dirty="0" err="1">
                          <a:solidFill>
                            <a:schemeClr val="accent1">
                              <a:lumMod val="50000"/>
                            </a:schemeClr>
                          </a:solidFill>
                          <a:effectLst/>
                          <a:latin typeface="+mn-lt"/>
                          <a:ea typeface="Times New Roman"/>
                          <a:cs typeface="Calibri"/>
                        </a:rPr>
                        <a:t>Faible</a:t>
                      </a:r>
                      <a:r>
                        <a:rPr lang="en-US" sz="1600" i="0" dirty="0">
                          <a:solidFill>
                            <a:schemeClr val="accent1">
                              <a:lumMod val="50000"/>
                            </a:schemeClr>
                          </a:solidFill>
                          <a:effectLst/>
                          <a:latin typeface="+mn-lt"/>
                          <a:ea typeface="Times New Roman"/>
                          <a:cs typeface="Calibri"/>
                        </a:rPr>
                        <a:t> (&lt;50%)</a:t>
                      </a:r>
                      <a:endParaRPr lang="en-US" sz="1600" i="0" dirty="0">
                        <a:solidFill>
                          <a:schemeClr val="accent1">
                            <a:lumMod val="50000"/>
                          </a:schemeClr>
                        </a:solidFill>
                        <a:effectLst/>
                        <a:latin typeface="+mn-lt"/>
                        <a:ea typeface="Calibri"/>
                        <a:cs typeface="Times New Roman"/>
                      </a:endParaRPr>
                    </a:p>
                  </a:txBody>
                  <a:tcPr marL="36042" marR="36042"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57 (22)</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239 (20)</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0,82 (0,57-1,18)</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b="1" dirty="0">
                          <a:solidFill>
                            <a:schemeClr val="accent1">
                              <a:lumMod val="50000"/>
                            </a:schemeClr>
                          </a:solidFill>
                          <a:effectLst/>
                          <a:latin typeface="+mn-lt"/>
                          <a:ea typeface="Times New Roman"/>
                          <a:cs typeface="Calibri"/>
                        </a:rPr>
                        <a:t>18% (-18%-43%)</a:t>
                      </a:r>
                      <a:endParaRPr lang="en-US" sz="1600" b="1" dirty="0">
                        <a:solidFill>
                          <a:schemeClr val="accent1">
                            <a:lumMod val="50000"/>
                          </a:schemeClr>
                        </a:solidFill>
                        <a:effectLst/>
                        <a:latin typeface="+mn-lt"/>
                        <a:ea typeface="Calibri"/>
                        <a:cs typeface="Times New Roman"/>
                      </a:endParaRPr>
                    </a:p>
                  </a:txBody>
                  <a:tcPr marL="36042" marR="36042"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271859">
                <a:tc>
                  <a:txBody>
                    <a:bodyPr/>
                    <a:lstStyle/>
                    <a:p>
                      <a:pPr indent="354965" algn="l">
                        <a:lnSpc>
                          <a:spcPct val="100000"/>
                        </a:lnSpc>
                        <a:spcAft>
                          <a:spcPts val="0"/>
                        </a:spcAft>
                      </a:pPr>
                      <a:r>
                        <a:rPr lang="en-US" sz="1600" i="0" dirty="0" err="1">
                          <a:solidFill>
                            <a:schemeClr val="accent1">
                              <a:lumMod val="50000"/>
                            </a:schemeClr>
                          </a:solidFill>
                          <a:effectLst/>
                          <a:latin typeface="+mn-lt"/>
                          <a:ea typeface="Times New Roman"/>
                          <a:cs typeface="Calibri"/>
                        </a:rPr>
                        <a:t>Intermédiaire</a:t>
                      </a:r>
                      <a:r>
                        <a:rPr lang="en-US" sz="1600" i="0" dirty="0">
                          <a:solidFill>
                            <a:schemeClr val="accent1">
                              <a:lumMod val="50000"/>
                            </a:schemeClr>
                          </a:solidFill>
                          <a:effectLst/>
                          <a:latin typeface="+mn-lt"/>
                          <a:ea typeface="Times New Roman"/>
                          <a:cs typeface="Calibri"/>
                        </a:rPr>
                        <a:t> (50-75%)</a:t>
                      </a:r>
                      <a:endParaRPr lang="en-US" sz="1600" i="0" dirty="0">
                        <a:solidFill>
                          <a:schemeClr val="accent1">
                            <a:lumMod val="50000"/>
                          </a:schemeClr>
                        </a:solidFill>
                        <a:effectLst/>
                        <a:latin typeface="+mn-lt"/>
                        <a:ea typeface="Calibri"/>
                        <a:cs typeface="Times New Roman"/>
                      </a:endParaRPr>
                    </a:p>
                  </a:txBody>
                  <a:tcPr marL="36042" marR="36042"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11 (4)</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117 (10)</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0,31 (0,16-0,59)</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b="1" dirty="0">
                          <a:solidFill>
                            <a:schemeClr val="accent1">
                              <a:lumMod val="50000"/>
                            </a:schemeClr>
                          </a:solidFill>
                          <a:effectLst/>
                          <a:latin typeface="+mn-lt"/>
                          <a:ea typeface="Times New Roman"/>
                          <a:cs typeface="Calibri"/>
                        </a:rPr>
                        <a:t>69% (41%-84%)</a:t>
                      </a:r>
                      <a:endParaRPr lang="en-US" sz="1600" b="1" dirty="0">
                        <a:solidFill>
                          <a:schemeClr val="accent1">
                            <a:lumMod val="50000"/>
                          </a:schemeClr>
                        </a:solidFill>
                        <a:effectLst/>
                        <a:latin typeface="+mn-lt"/>
                        <a:ea typeface="Calibri"/>
                        <a:cs typeface="Times New Roman"/>
                      </a:endParaRPr>
                    </a:p>
                  </a:txBody>
                  <a:tcPr marL="36042" marR="36042"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271859">
                <a:tc>
                  <a:txBody>
                    <a:bodyPr/>
                    <a:lstStyle/>
                    <a:p>
                      <a:pPr indent="354965" algn="l">
                        <a:lnSpc>
                          <a:spcPct val="100000"/>
                        </a:lnSpc>
                        <a:spcAft>
                          <a:spcPts val="0"/>
                        </a:spcAft>
                      </a:pPr>
                      <a:r>
                        <a:rPr lang="fr-FR" sz="1600" i="0" dirty="0">
                          <a:solidFill>
                            <a:schemeClr val="accent1">
                              <a:lumMod val="50000"/>
                            </a:schemeClr>
                          </a:solidFill>
                          <a:effectLst/>
                          <a:latin typeface="+mn-lt"/>
                          <a:ea typeface="Calibri"/>
                          <a:cs typeface="Calibri"/>
                        </a:rPr>
                        <a:t>Elevé</a:t>
                      </a:r>
                      <a:r>
                        <a:rPr lang="fr-FR" sz="1600" i="0" baseline="0" dirty="0">
                          <a:solidFill>
                            <a:schemeClr val="accent1">
                              <a:lumMod val="50000"/>
                            </a:schemeClr>
                          </a:solidFill>
                          <a:effectLst/>
                          <a:latin typeface="+mn-lt"/>
                          <a:ea typeface="Calibri"/>
                          <a:cs typeface="Calibri"/>
                        </a:rPr>
                        <a:t> (≥75%)</a:t>
                      </a:r>
                      <a:endParaRPr lang="en-US" sz="1600" i="0" dirty="0">
                        <a:solidFill>
                          <a:schemeClr val="accent1">
                            <a:lumMod val="50000"/>
                          </a:schemeClr>
                        </a:solidFill>
                        <a:effectLst/>
                        <a:latin typeface="+mn-lt"/>
                        <a:ea typeface="Calibri"/>
                        <a:cs typeface="Times New Roman"/>
                      </a:endParaRPr>
                    </a:p>
                  </a:txBody>
                  <a:tcPr marL="36042" marR="36042"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5 (2)</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a:solidFill>
                            <a:schemeClr val="accent1">
                              <a:lumMod val="50000"/>
                            </a:schemeClr>
                          </a:solidFill>
                          <a:effectLst/>
                          <a:latin typeface="+mn-lt"/>
                          <a:ea typeface="Times New Roman"/>
                          <a:cs typeface="Calibri"/>
                        </a:rPr>
                        <a:t>235 (19)</a:t>
                      </a:r>
                      <a:endParaRPr lang="en-US" sz="160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dirty="0">
                          <a:solidFill>
                            <a:schemeClr val="accent1">
                              <a:lumMod val="50000"/>
                            </a:schemeClr>
                          </a:solidFill>
                          <a:effectLst/>
                          <a:latin typeface="+mn-lt"/>
                          <a:ea typeface="Times New Roman"/>
                          <a:cs typeface="Calibri"/>
                        </a:rPr>
                        <a:t>0,07 (0,03-0,16)</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sz="1600" b="1" dirty="0">
                          <a:solidFill>
                            <a:schemeClr val="accent1">
                              <a:lumMod val="50000"/>
                            </a:schemeClr>
                          </a:solidFill>
                          <a:effectLst/>
                          <a:latin typeface="+mn-lt"/>
                          <a:ea typeface="Times New Roman"/>
                          <a:cs typeface="Calibri"/>
                        </a:rPr>
                        <a:t>93% (84%-97%)</a:t>
                      </a:r>
                      <a:endParaRPr lang="en-US" sz="1600" b="1" dirty="0">
                        <a:solidFill>
                          <a:schemeClr val="accent1">
                            <a:lumMod val="50000"/>
                          </a:schemeClr>
                        </a:solidFill>
                        <a:effectLst/>
                        <a:latin typeface="+mn-lt"/>
                        <a:ea typeface="Calibri"/>
                        <a:cs typeface="Times New Roman"/>
                      </a:endParaRPr>
                    </a:p>
                  </a:txBody>
                  <a:tcPr marL="36042" marR="36042"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543719">
                <a:tc>
                  <a:txBody>
                    <a:bodyPr/>
                    <a:lstStyle/>
                    <a:p>
                      <a:pPr marL="168910" indent="5715" algn="l">
                        <a:lnSpc>
                          <a:spcPct val="100000"/>
                        </a:lnSpc>
                        <a:spcAft>
                          <a:spcPts val="0"/>
                        </a:spcAft>
                      </a:pPr>
                      <a:r>
                        <a:rPr lang="fr-FR" sz="1600" b="1" i="0" dirty="0">
                          <a:solidFill>
                            <a:schemeClr val="accent1">
                              <a:lumMod val="50000"/>
                            </a:schemeClr>
                          </a:solidFill>
                          <a:effectLst/>
                          <a:latin typeface="+mn-lt"/>
                          <a:ea typeface="Calibri"/>
                          <a:cs typeface="Calibri"/>
                        </a:rPr>
                        <a:t>En excluant l</a:t>
                      </a:r>
                      <a:r>
                        <a:rPr lang="fr-FR" sz="1600" b="1" i="0" baseline="0" dirty="0">
                          <a:solidFill>
                            <a:schemeClr val="accent1">
                              <a:lumMod val="50000"/>
                            </a:schemeClr>
                          </a:solidFill>
                          <a:effectLst/>
                          <a:latin typeface="+mn-lt"/>
                          <a:ea typeface="Calibri"/>
                          <a:cs typeface="Calibri"/>
                        </a:rPr>
                        <a:t>es périodes d’arrêt de </a:t>
                      </a:r>
                      <a:r>
                        <a:rPr lang="fr-FR" sz="1600" b="1" i="0" baseline="0" dirty="0" err="1">
                          <a:solidFill>
                            <a:schemeClr val="accent1">
                              <a:lumMod val="50000"/>
                            </a:schemeClr>
                          </a:solidFill>
                          <a:effectLst/>
                          <a:latin typeface="+mn-lt"/>
                          <a:ea typeface="Calibri"/>
                          <a:cs typeface="Calibri"/>
                        </a:rPr>
                        <a:t>PrEP</a:t>
                      </a:r>
                      <a:endParaRPr lang="en-US" sz="1600" b="1" i="0" dirty="0">
                        <a:solidFill>
                          <a:schemeClr val="accent1">
                            <a:lumMod val="50000"/>
                          </a:schemeClr>
                        </a:solidFill>
                        <a:effectLst/>
                        <a:latin typeface="+mn-lt"/>
                        <a:ea typeface="Calibri"/>
                        <a:cs typeface="Times New Roman"/>
                      </a:endParaRPr>
                    </a:p>
                  </a:txBody>
                  <a:tcPr marL="36042" marR="36042" marT="0" marB="0" anchor="ctr">
                    <a:lnL w="12700" cap="flat" cmpd="sng" algn="ctr">
                      <a:noFill/>
                      <a:prstDash val="solid"/>
                      <a:round/>
                      <a:headEnd type="none" w="med" len="med"/>
                      <a:tailEnd type="none" w="med" len="med"/>
                    </a:lnL>
                    <a:lnR>
                      <a:noFill/>
                    </a:lnR>
                    <a:lnT>
                      <a:noFill/>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fr-FR" sz="1600" dirty="0">
                          <a:solidFill>
                            <a:schemeClr val="accent1">
                              <a:lumMod val="50000"/>
                            </a:schemeClr>
                          </a:solidFill>
                          <a:effectLst/>
                          <a:latin typeface="+mn-lt"/>
                          <a:ea typeface="Times New Roman"/>
                          <a:cs typeface="Calibri"/>
                        </a:rPr>
                        <a:t>21 (10)</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fr-FR" sz="1600" dirty="0">
                          <a:solidFill>
                            <a:schemeClr val="accent1">
                              <a:lumMod val="50000"/>
                            </a:schemeClr>
                          </a:solidFill>
                          <a:effectLst/>
                          <a:latin typeface="+mn-lt"/>
                          <a:ea typeface="Times New Roman"/>
                          <a:cs typeface="Calibri"/>
                        </a:rPr>
                        <a:t>417 (43)</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fr-FR" sz="1600" dirty="0">
                          <a:solidFill>
                            <a:schemeClr val="accent1">
                              <a:lumMod val="50000"/>
                            </a:schemeClr>
                          </a:solidFill>
                          <a:effectLst/>
                          <a:latin typeface="+mn-lt"/>
                          <a:ea typeface="Times New Roman"/>
                          <a:cs typeface="Calibri"/>
                        </a:rPr>
                        <a:t>0,14 (0,08-0,22)</a:t>
                      </a:r>
                      <a:endParaRPr lang="en-US" sz="1600" dirty="0">
                        <a:solidFill>
                          <a:schemeClr val="accent1">
                            <a:lumMod val="50000"/>
                          </a:schemeClr>
                        </a:solidFill>
                        <a:effectLst/>
                        <a:latin typeface="+mn-lt"/>
                        <a:ea typeface="Calibri"/>
                        <a:cs typeface="Times New Roman"/>
                      </a:endParaRPr>
                    </a:p>
                  </a:txBody>
                  <a:tcPr marL="36042" marR="36042" marT="0" marB="0" anchor="ctr">
                    <a:lnL>
                      <a:noFill/>
                    </a:lnL>
                    <a:lnR>
                      <a:noFill/>
                    </a:lnR>
                    <a:lnT>
                      <a:noFill/>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fr-FR" sz="1600" b="1" dirty="0">
                          <a:solidFill>
                            <a:schemeClr val="accent1">
                              <a:lumMod val="50000"/>
                            </a:schemeClr>
                          </a:solidFill>
                          <a:effectLst/>
                          <a:latin typeface="+mn-lt"/>
                          <a:ea typeface="Times New Roman"/>
                          <a:cs typeface="Calibri"/>
                        </a:rPr>
                        <a:t>86% (78%-92%)</a:t>
                      </a:r>
                      <a:endParaRPr lang="en-US" sz="1600" b="1" dirty="0">
                        <a:solidFill>
                          <a:schemeClr val="accent1">
                            <a:lumMod val="50000"/>
                          </a:schemeClr>
                        </a:solidFill>
                        <a:effectLst/>
                        <a:latin typeface="+mn-lt"/>
                        <a:ea typeface="Calibri"/>
                        <a:cs typeface="Times New Roman"/>
                      </a:endParaRPr>
                    </a:p>
                  </a:txBody>
                  <a:tcPr marL="36042" marR="36042" marT="0" marB="0" anchor="ctr">
                    <a:lnL>
                      <a:noFill/>
                    </a:lnL>
                    <a:lnR w="12700" cap="flat" cmpd="sng" algn="ctr">
                      <a:noFill/>
                      <a:prstDash val="solid"/>
                      <a:round/>
                      <a:headEnd type="none" w="med" len="med"/>
                      <a:tailEnd type="none" w="med" len="med"/>
                    </a:lnR>
                    <a:lnT>
                      <a:noFill/>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6" name="Rectangle 5"/>
          <p:cNvSpPr/>
          <p:nvPr/>
        </p:nvSpPr>
        <p:spPr>
          <a:xfrm>
            <a:off x="1120462" y="3935885"/>
            <a:ext cx="9414456" cy="3863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1120462" y="4378817"/>
            <a:ext cx="9414456" cy="10947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120462" y="5542965"/>
            <a:ext cx="9414456" cy="3353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e 12">
            <a:extLst>
              <a:ext uri="{FF2B5EF4-FFF2-40B4-BE49-F238E27FC236}">
                <a16:creationId xmlns:a16="http://schemas.microsoft.com/office/drawing/2014/main" id="{932E3524-41E5-F589-7CAE-85C61B0C4EA4}"/>
              </a:ext>
            </a:extLst>
          </p:cNvPr>
          <p:cNvGrpSpPr/>
          <p:nvPr/>
        </p:nvGrpSpPr>
        <p:grpSpPr>
          <a:xfrm>
            <a:off x="0" y="3590829"/>
            <a:ext cx="11849192" cy="2272145"/>
            <a:chOff x="0" y="3590829"/>
            <a:chExt cx="11849192" cy="2272145"/>
          </a:xfrm>
        </p:grpSpPr>
        <p:pic>
          <p:nvPicPr>
            <p:cNvPr id="10" name="Image 9" descr="Une image contenant texte, Police, capture d’écran, Graphique&#10;&#10;Description générée automatiquement">
              <a:extLst>
                <a:ext uri="{FF2B5EF4-FFF2-40B4-BE49-F238E27FC236}">
                  <a16:creationId xmlns:a16="http://schemas.microsoft.com/office/drawing/2014/main" id="{6D34FF65-50BE-A5F1-B3EF-75A46DF8731D}"/>
                </a:ext>
              </a:extLst>
            </p:cNvPr>
            <p:cNvPicPr>
              <a:picLocks noChangeAspect="1"/>
            </p:cNvPicPr>
            <p:nvPr/>
          </p:nvPicPr>
          <p:blipFill>
            <a:blip r:embed="rId2"/>
            <a:stretch>
              <a:fillRect/>
            </a:stretch>
          </p:blipFill>
          <p:spPr>
            <a:xfrm>
              <a:off x="0" y="3807889"/>
              <a:ext cx="10240820" cy="15361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Image 11" descr="Une image contenant lapereau, Lapins et lièvres, Lapin domestique, lapin&#10;&#10;Description générée automatiquement">
              <a:extLst>
                <a:ext uri="{FF2B5EF4-FFF2-40B4-BE49-F238E27FC236}">
                  <a16:creationId xmlns:a16="http://schemas.microsoft.com/office/drawing/2014/main" id="{E2FBF263-801A-D1F7-E1C4-DDE0C5EE89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50" l="4031" r="98440">
                          <a14:foregroundMark x1="4291" y1="65500" x2="11313" y2="68250"/>
                          <a14:foregroundMark x1="42783" y1="39000" x2="28088" y2="34000"/>
                          <a14:foregroundMark x1="28088" y1="34000" x2="34200" y2="29125"/>
                          <a14:foregroundMark x1="34200" y1="29125" x2="32120" y2="13750"/>
                          <a14:foregroundMark x1="35318" y1="24184" x2="36411" y2="27750"/>
                          <a14:foregroundMark x1="32120" y1="13750" x2="34326" y2="20948"/>
                          <a14:foregroundMark x1="38740" y1="20622" x2="41352" y2="12625"/>
                          <a14:foregroundMark x1="36411" y1="27750" x2="37663" y2="23917"/>
                          <a14:foregroundMark x1="41352" y1="12625" x2="39094" y2="23482"/>
                          <a14:foregroundMark x1="75423" y1="68500" x2="82705" y2="69250"/>
                          <a14:foregroundMark x1="82705" y1="69250" x2="85306" y2="69125"/>
                          <a14:foregroundMark x1="95449" y1="73750" x2="95579" y2="81250"/>
                          <a14:foregroundMark x1="95579" y1="81250" x2="98440" y2="89125"/>
                          <a14:foregroundMark x1="63459" y1="90875" x2="47854" y2="92750"/>
                          <a14:foregroundMark x1="47854" y1="92750" x2="46424" y2="91750"/>
                          <a14:foregroundMark x1="42263" y1="28625" x2="45384" y2="35125"/>
                          <a14:foregroundMark x1="45384" y1="35125" x2="45384" y2="36750"/>
                          <a14:foregroundMark x1="24577" y1="33750" x2="30689" y2="27500"/>
                          <a14:backgroundMark x1="36281" y1="18750" x2="36931" y2="24000"/>
                        </a14:backgroundRemoval>
                      </a14:imgEffect>
                    </a14:imgLayer>
                  </a14:imgProps>
                </a:ext>
              </a:extLst>
            </a:blip>
            <a:stretch>
              <a:fillRect/>
            </a:stretch>
          </p:blipFill>
          <p:spPr>
            <a:xfrm>
              <a:off x="9667933" y="3590829"/>
              <a:ext cx="2181259" cy="2272145"/>
            </a:xfrm>
            <a:prstGeom prst="rect">
              <a:avLst/>
            </a:prstGeom>
          </p:spPr>
        </p:pic>
      </p:grpSp>
    </p:spTree>
    <p:extLst>
      <p:ext uri="{BB962C8B-B14F-4D97-AF65-F5344CB8AC3E}">
        <p14:creationId xmlns:p14="http://schemas.microsoft.com/office/powerpoint/2010/main" val="406921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ACB883D-4693-16D6-33EE-FEE49B5395FE}"/>
              </a:ext>
            </a:extLst>
          </p:cNvPr>
          <p:cNvSpPr>
            <a:spLocks noGrp="1"/>
          </p:cNvSpPr>
          <p:nvPr>
            <p:ph type="title"/>
          </p:nvPr>
        </p:nvSpPr>
        <p:spPr/>
        <p:txBody>
          <a:bodyPr/>
          <a:lstStyle/>
          <a:p>
            <a:r>
              <a:rPr lang="fr-FR" dirty="0"/>
              <a:t>	</a:t>
            </a:r>
            <a:r>
              <a:rPr lang="fr-FR" dirty="0" err="1"/>
              <a:t>çA</a:t>
            </a:r>
            <a:r>
              <a:rPr lang="fr-FR" dirty="0"/>
              <a:t> BOUGE DANS LE MONDE…</a:t>
            </a:r>
          </a:p>
        </p:txBody>
      </p:sp>
      <p:sp>
        <p:nvSpPr>
          <p:cNvPr id="7" name="Espace réservé du texte 6">
            <a:extLst>
              <a:ext uri="{FF2B5EF4-FFF2-40B4-BE49-F238E27FC236}">
                <a16:creationId xmlns:a16="http://schemas.microsoft.com/office/drawing/2014/main" id="{DAF9942B-64C4-3410-498C-7A2205202154}"/>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3587D994-4C15-B5FF-32B5-FE84DB59D933}"/>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2844EF60-9E68-593A-6072-D217B3C78774}"/>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105797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D501008-7CCF-4C20-9D39-44A7DC575735}"/>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C0E7D0C9-9E9A-7FED-437B-C58A17C97363}"/>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6" name="Image 5">
            <a:extLst>
              <a:ext uri="{FF2B5EF4-FFF2-40B4-BE49-F238E27FC236}">
                <a16:creationId xmlns:a16="http://schemas.microsoft.com/office/drawing/2014/main" id="{C2599A45-F2B6-B606-13C4-79E84D79E20A}"/>
              </a:ext>
            </a:extLst>
          </p:cNvPr>
          <p:cNvPicPr>
            <a:picLocks noChangeAspect="1"/>
          </p:cNvPicPr>
          <p:nvPr/>
        </p:nvPicPr>
        <p:blipFill>
          <a:blip r:embed="rId2"/>
          <a:stretch>
            <a:fillRect/>
          </a:stretch>
        </p:blipFill>
        <p:spPr>
          <a:xfrm>
            <a:off x="2209800" y="1080614"/>
            <a:ext cx="7772400" cy="4696771"/>
          </a:xfrm>
          <a:prstGeom prst="rect">
            <a:avLst/>
          </a:prstGeom>
        </p:spPr>
      </p:pic>
    </p:spTree>
    <p:extLst>
      <p:ext uri="{BB962C8B-B14F-4D97-AF65-F5344CB8AC3E}">
        <p14:creationId xmlns:p14="http://schemas.microsoft.com/office/powerpoint/2010/main" val="1777702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299A2E6-1DEF-75B4-4BC8-0BF4FDE0A5EB}"/>
              </a:ext>
            </a:extLst>
          </p:cNvPr>
          <p:cNvSpPr>
            <a:spLocks noGrp="1"/>
          </p:cNvSpPr>
          <p:nvPr>
            <p:ph type="dt" sz="half" idx="10"/>
          </p:nvPr>
        </p:nvSpPr>
        <p:spPr/>
        <p:txBody>
          <a:bodyPr/>
          <a:lstStyle/>
          <a:p>
            <a:fld id="{6AF0AE97-FE4B-8040-A132-D695C3DF95B7}" type="datetime10">
              <a:rPr lang="fr-FR" smtClean="0"/>
              <a:t>07:06</a:t>
            </a:fld>
            <a:endParaRPr lang="en-US" dirty="0"/>
          </a:p>
        </p:txBody>
      </p:sp>
      <p:sp>
        <p:nvSpPr>
          <p:cNvPr id="3" name="Espace réservé du numéro de diapositive 2">
            <a:extLst>
              <a:ext uri="{FF2B5EF4-FFF2-40B4-BE49-F238E27FC236}">
                <a16:creationId xmlns:a16="http://schemas.microsoft.com/office/drawing/2014/main" id="{41D00673-DA91-F056-20B0-D648E0AAB54F}"/>
              </a:ext>
            </a:extLst>
          </p:cNvPr>
          <p:cNvSpPr>
            <a:spLocks noGrp="1"/>
          </p:cNvSpPr>
          <p:nvPr>
            <p:ph type="sldNum" sz="quarter" idx="12"/>
          </p:nvPr>
        </p:nvSpPr>
        <p:spPr/>
        <p:txBody>
          <a:bodyPr/>
          <a:lstStyle/>
          <a:p>
            <a:fld id="{8A7A6979-0714-4377-B894-6BE4C2D6E202}" type="slidenum">
              <a:rPr lang="en-US" smtClean="0"/>
              <a:t>17</a:t>
            </a:fld>
            <a:endParaRPr lang="en-US" dirty="0"/>
          </a:p>
        </p:txBody>
      </p:sp>
      <p:pic>
        <p:nvPicPr>
          <p:cNvPr id="4" name="Image 3">
            <a:extLst>
              <a:ext uri="{FF2B5EF4-FFF2-40B4-BE49-F238E27FC236}">
                <a16:creationId xmlns:a16="http://schemas.microsoft.com/office/drawing/2014/main" id="{4228B1AD-4902-DBC9-5BB3-1C02A5F15D22}"/>
              </a:ext>
            </a:extLst>
          </p:cNvPr>
          <p:cNvPicPr>
            <a:picLocks noChangeAspect="1"/>
          </p:cNvPicPr>
          <p:nvPr/>
        </p:nvPicPr>
        <p:blipFill>
          <a:blip r:embed="rId2"/>
          <a:stretch>
            <a:fillRect/>
          </a:stretch>
        </p:blipFill>
        <p:spPr>
          <a:xfrm>
            <a:off x="2209800" y="1080614"/>
            <a:ext cx="7772400" cy="4696771"/>
          </a:xfrm>
          <a:prstGeom prst="rect">
            <a:avLst/>
          </a:prstGeom>
        </p:spPr>
      </p:pic>
    </p:spTree>
    <p:extLst>
      <p:ext uri="{BB962C8B-B14F-4D97-AF65-F5344CB8AC3E}">
        <p14:creationId xmlns:p14="http://schemas.microsoft.com/office/powerpoint/2010/main" val="335521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A819CF8-59D8-7E95-4914-9FB6C9225D00}"/>
              </a:ext>
            </a:extLst>
          </p:cNvPr>
          <p:cNvSpPr>
            <a:spLocks noGrp="1"/>
          </p:cNvSpPr>
          <p:nvPr>
            <p:ph type="dt" sz="half" idx="10"/>
          </p:nvPr>
        </p:nvSpPr>
        <p:spPr/>
        <p:txBody>
          <a:bodyPr/>
          <a:lstStyle/>
          <a:p>
            <a:fld id="{6AF0AE97-FE4B-8040-A132-D695C3DF95B7}" type="datetime10">
              <a:rPr lang="fr-FR" smtClean="0"/>
              <a:t>07:06</a:t>
            </a:fld>
            <a:endParaRPr lang="en-US" dirty="0"/>
          </a:p>
        </p:txBody>
      </p:sp>
      <p:sp>
        <p:nvSpPr>
          <p:cNvPr id="3" name="Espace réservé du numéro de diapositive 2">
            <a:extLst>
              <a:ext uri="{FF2B5EF4-FFF2-40B4-BE49-F238E27FC236}">
                <a16:creationId xmlns:a16="http://schemas.microsoft.com/office/drawing/2014/main" id="{AF4C63F8-99CF-F985-452D-7963882B1E98}"/>
              </a:ext>
            </a:extLst>
          </p:cNvPr>
          <p:cNvSpPr>
            <a:spLocks noGrp="1"/>
          </p:cNvSpPr>
          <p:nvPr>
            <p:ph type="sldNum" sz="quarter" idx="12"/>
          </p:nvPr>
        </p:nvSpPr>
        <p:spPr/>
        <p:txBody>
          <a:bodyPr/>
          <a:lstStyle/>
          <a:p>
            <a:fld id="{8A7A6979-0714-4377-B894-6BE4C2D6E202}" type="slidenum">
              <a:rPr lang="en-US" smtClean="0"/>
              <a:t>18</a:t>
            </a:fld>
            <a:endParaRPr lang="en-US" dirty="0"/>
          </a:p>
        </p:txBody>
      </p:sp>
      <p:pic>
        <p:nvPicPr>
          <p:cNvPr id="4" name="Image 3">
            <a:extLst>
              <a:ext uri="{FF2B5EF4-FFF2-40B4-BE49-F238E27FC236}">
                <a16:creationId xmlns:a16="http://schemas.microsoft.com/office/drawing/2014/main" id="{41504DD4-73BD-342F-14FA-B0F4BC4D3348}"/>
              </a:ext>
            </a:extLst>
          </p:cNvPr>
          <p:cNvPicPr>
            <a:picLocks noChangeAspect="1"/>
          </p:cNvPicPr>
          <p:nvPr/>
        </p:nvPicPr>
        <p:blipFill>
          <a:blip r:embed="rId2"/>
          <a:stretch>
            <a:fillRect/>
          </a:stretch>
        </p:blipFill>
        <p:spPr>
          <a:xfrm>
            <a:off x="2209800" y="1080614"/>
            <a:ext cx="7772400" cy="4696771"/>
          </a:xfrm>
          <a:prstGeom prst="rect">
            <a:avLst/>
          </a:prstGeom>
        </p:spPr>
      </p:pic>
    </p:spTree>
    <p:extLst>
      <p:ext uri="{BB962C8B-B14F-4D97-AF65-F5344CB8AC3E}">
        <p14:creationId xmlns:p14="http://schemas.microsoft.com/office/powerpoint/2010/main" val="4251760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B16BC82-2986-F618-FDFB-9C159CDF3210}"/>
              </a:ext>
            </a:extLst>
          </p:cNvPr>
          <p:cNvSpPr>
            <a:spLocks noGrp="1"/>
          </p:cNvSpPr>
          <p:nvPr>
            <p:ph type="dt" sz="half" idx="10"/>
          </p:nvPr>
        </p:nvSpPr>
        <p:spPr/>
        <p:txBody>
          <a:bodyPr/>
          <a:lstStyle/>
          <a:p>
            <a:fld id="{6AF0AE97-FE4B-8040-A132-D695C3DF95B7}" type="datetime10">
              <a:rPr lang="fr-FR" smtClean="0"/>
              <a:t>07:06</a:t>
            </a:fld>
            <a:endParaRPr lang="en-US" dirty="0"/>
          </a:p>
        </p:txBody>
      </p:sp>
      <p:sp>
        <p:nvSpPr>
          <p:cNvPr id="3" name="Espace réservé du numéro de diapositive 2">
            <a:extLst>
              <a:ext uri="{FF2B5EF4-FFF2-40B4-BE49-F238E27FC236}">
                <a16:creationId xmlns:a16="http://schemas.microsoft.com/office/drawing/2014/main" id="{1791075A-8D2A-9D2B-D80C-A57223E245A9}"/>
              </a:ext>
            </a:extLst>
          </p:cNvPr>
          <p:cNvSpPr>
            <a:spLocks noGrp="1"/>
          </p:cNvSpPr>
          <p:nvPr>
            <p:ph type="sldNum" sz="quarter" idx="12"/>
          </p:nvPr>
        </p:nvSpPr>
        <p:spPr/>
        <p:txBody>
          <a:bodyPr/>
          <a:lstStyle/>
          <a:p>
            <a:fld id="{8A7A6979-0714-4377-B894-6BE4C2D6E202}" type="slidenum">
              <a:rPr lang="en-US" smtClean="0"/>
              <a:t>19</a:t>
            </a:fld>
            <a:endParaRPr lang="en-US" dirty="0"/>
          </a:p>
        </p:txBody>
      </p:sp>
      <p:pic>
        <p:nvPicPr>
          <p:cNvPr id="4" name="Image 3">
            <a:extLst>
              <a:ext uri="{FF2B5EF4-FFF2-40B4-BE49-F238E27FC236}">
                <a16:creationId xmlns:a16="http://schemas.microsoft.com/office/drawing/2014/main" id="{14CB52F3-068A-F99D-75E2-7E608D610E62}"/>
              </a:ext>
            </a:extLst>
          </p:cNvPr>
          <p:cNvPicPr>
            <a:picLocks noChangeAspect="1"/>
          </p:cNvPicPr>
          <p:nvPr/>
        </p:nvPicPr>
        <p:blipFill>
          <a:blip r:embed="rId2"/>
          <a:stretch>
            <a:fillRect/>
          </a:stretch>
        </p:blipFill>
        <p:spPr>
          <a:xfrm>
            <a:off x="2209800" y="1080614"/>
            <a:ext cx="7772400" cy="4696771"/>
          </a:xfrm>
          <a:prstGeom prst="rect">
            <a:avLst/>
          </a:prstGeom>
        </p:spPr>
      </p:pic>
    </p:spTree>
    <p:extLst>
      <p:ext uri="{BB962C8B-B14F-4D97-AF65-F5344CB8AC3E}">
        <p14:creationId xmlns:p14="http://schemas.microsoft.com/office/powerpoint/2010/main" val="359995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2E97950-228D-50A9-DEF8-1E9B176785C7}"/>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BF90A6E2-AAC8-8594-209A-D91C22ED524F}"/>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1026" name="Picture 2">
            <a:extLst>
              <a:ext uri="{FF2B5EF4-FFF2-40B4-BE49-F238E27FC236}">
                <a16:creationId xmlns:a16="http://schemas.microsoft.com/office/drawing/2014/main" id="{17F2C525-4408-ABA9-A9AA-D735FB24F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4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79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3E3C390-65C8-A769-2C98-EFA9D6345B5E}"/>
              </a:ext>
            </a:extLst>
          </p:cNvPr>
          <p:cNvSpPr>
            <a:spLocks noGrp="1"/>
          </p:cNvSpPr>
          <p:nvPr>
            <p:ph type="title"/>
          </p:nvPr>
        </p:nvSpPr>
        <p:spPr>
          <a:xfrm>
            <a:off x="1583575" y="499423"/>
            <a:ext cx="8991600" cy="1645920"/>
          </a:xfrm>
        </p:spPr>
        <p:txBody>
          <a:bodyPr/>
          <a:lstStyle/>
          <a:p>
            <a:r>
              <a:rPr lang="fr-FR" dirty="0"/>
              <a:t>Résumé des constats</a:t>
            </a:r>
          </a:p>
        </p:txBody>
      </p:sp>
      <p:sp>
        <p:nvSpPr>
          <p:cNvPr id="7" name="Espace réservé du texte 6">
            <a:extLst>
              <a:ext uri="{FF2B5EF4-FFF2-40B4-BE49-F238E27FC236}">
                <a16:creationId xmlns:a16="http://schemas.microsoft.com/office/drawing/2014/main" id="{F2EB4342-CF52-8339-98DA-22929CC53FCD}"/>
              </a:ext>
            </a:extLst>
          </p:cNvPr>
          <p:cNvSpPr>
            <a:spLocks noGrp="1"/>
          </p:cNvSpPr>
          <p:nvPr>
            <p:ph type="body" idx="1"/>
          </p:nvPr>
        </p:nvSpPr>
        <p:spPr>
          <a:xfrm>
            <a:off x="2678569" y="2492579"/>
            <a:ext cx="6801612" cy="2231215"/>
          </a:xfrm>
          <a:solidFill>
            <a:schemeClr val="tx1"/>
          </a:solidFill>
          <a:ln>
            <a:solidFill>
              <a:schemeClr val="tx1">
                <a:lumMod val="95000"/>
              </a:schemeClr>
            </a:solidFill>
          </a:ln>
        </p:spPr>
        <p:style>
          <a:lnRef idx="0">
            <a:schemeClr val="accent1"/>
          </a:lnRef>
          <a:fillRef idx="3">
            <a:schemeClr val="accent1"/>
          </a:fillRef>
          <a:effectRef idx="3">
            <a:schemeClr val="accent1"/>
          </a:effectRef>
          <a:fontRef idx="minor">
            <a:schemeClr val="lt1"/>
          </a:fontRef>
        </p:style>
        <p:txBody>
          <a:bodyPr wrap="square" anchor="t" anchorCtr="0">
            <a:normAutofit/>
          </a:bodyPr>
          <a:lstStyle/>
          <a:p>
            <a:pPr marL="123825" indent="-123825">
              <a:buFont typeface="Arial" panose="020B0604020202020204" pitchFamily="34" charset="0"/>
              <a:buChar char="•"/>
            </a:pPr>
            <a:r>
              <a:rPr lang="fr-FR" dirty="0">
                <a:solidFill>
                  <a:schemeClr val="bg1"/>
                </a:solidFill>
              </a:rPr>
              <a:t>Dynamique insuffisante des nouvelles mises sous PrEP</a:t>
            </a:r>
          </a:p>
          <a:p>
            <a:pPr marL="123825" indent="-123825">
              <a:buFont typeface="Arial" panose="020B0604020202020204" pitchFamily="34" charset="0"/>
              <a:buChar char="•"/>
            </a:pPr>
            <a:r>
              <a:rPr lang="fr-FR" dirty="0">
                <a:solidFill>
                  <a:schemeClr val="bg1"/>
                </a:solidFill>
              </a:rPr>
              <a:t>Population bénéficiaire trop monomorphe</a:t>
            </a:r>
          </a:p>
          <a:p>
            <a:pPr marL="123825" indent="-123825">
              <a:buFont typeface="Arial" panose="020B0604020202020204" pitchFamily="34" charset="0"/>
              <a:buChar char="•"/>
            </a:pPr>
            <a:r>
              <a:rPr lang="fr-FR" dirty="0">
                <a:solidFill>
                  <a:schemeClr val="bg1"/>
                </a:solidFill>
              </a:rPr>
              <a:t>Hors assurance maladie, accès inadapté</a:t>
            </a:r>
          </a:p>
          <a:p>
            <a:pPr marL="123825" indent="-123825">
              <a:buFont typeface="Arial" panose="020B0604020202020204" pitchFamily="34" charset="0"/>
              <a:buChar char="•"/>
            </a:pPr>
            <a:r>
              <a:rPr lang="fr-FR" dirty="0">
                <a:solidFill>
                  <a:schemeClr val="bg1"/>
                </a:solidFill>
              </a:rPr>
              <a:t>Manque de solutions adaptées pour les femmes</a:t>
            </a:r>
          </a:p>
          <a:p>
            <a:pPr marL="123825" indent="-123825">
              <a:buFont typeface="Arial" panose="020B0604020202020204" pitchFamily="34" charset="0"/>
              <a:buChar char="•"/>
            </a:pPr>
            <a:r>
              <a:rPr lang="fr-FR" dirty="0">
                <a:solidFill>
                  <a:schemeClr val="bg1"/>
                </a:solidFill>
              </a:rPr>
              <a:t>Occasions manquées</a:t>
            </a:r>
          </a:p>
        </p:txBody>
      </p:sp>
      <p:sp>
        <p:nvSpPr>
          <p:cNvPr id="4" name="Espace réservé de la date 3">
            <a:extLst>
              <a:ext uri="{FF2B5EF4-FFF2-40B4-BE49-F238E27FC236}">
                <a16:creationId xmlns:a16="http://schemas.microsoft.com/office/drawing/2014/main" id="{3FA83A41-20FD-5D5B-29D8-FEC725AECF1D}"/>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029C91DA-73C2-7F42-A438-CC4BA7A3D3B0}"/>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30706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6D785D-1699-A085-C07E-98FE9F5E8636}"/>
              </a:ext>
            </a:extLst>
          </p:cNvPr>
          <p:cNvSpPr>
            <a:spLocks noGrp="1"/>
          </p:cNvSpPr>
          <p:nvPr>
            <p:ph type="title"/>
          </p:nvPr>
        </p:nvSpPr>
        <p:spPr/>
        <p:txBody>
          <a:bodyPr/>
          <a:lstStyle/>
          <a:p>
            <a:r>
              <a:rPr lang="fr-FR" dirty="0"/>
              <a:t>Ce que l’on a à disposition</a:t>
            </a:r>
          </a:p>
        </p:txBody>
      </p:sp>
      <p:sp>
        <p:nvSpPr>
          <p:cNvPr id="3" name="Espace réservé du texte 2">
            <a:extLst>
              <a:ext uri="{FF2B5EF4-FFF2-40B4-BE49-F238E27FC236}">
                <a16:creationId xmlns:a16="http://schemas.microsoft.com/office/drawing/2014/main" id="{4B82EB22-5B4F-BD4B-7A49-D9438BA6FB05}"/>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46BF30C2-9FBF-1031-AC80-52825FC93E43}"/>
              </a:ext>
            </a:extLst>
          </p:cNvPr>
          <p:cNvSpPr>
            <a:spLocks noGrp="1"/>
          </p:cNvSpPr>
          <p:nvPr>
            <p:ph type="dt" sz="half" idx="10"/>
          </p:nvPr>
        </p:nvSpPr>
        <p:spPr/>
        <p:txBody>
          <a:bodyPr/>
          <a:lstStyle/>
          <a:p>
            <a:fld id="{CE2974BD-5FE4-E946-B3FA-F1BDEA2FB50F}"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7D3C2C8C-155E-8F9C-0376-4D50DF312D5C}"/>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260617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87385A9-3FA4-7A06-1851-7948F80C7536}"/>
              </a:ext>
            </a:extLst>
          </p:cNvPr>
          <p:cNvSpPr>
            <a:spLocks noGrp="1"/>
          </p:cNvSpPr>
          <p:nvPr>
            <p:ph type="title"/>
          </p:nvPr>
        </p:nvSpPr>
        <p:spPr/>
        <p:txBody>
          <a:bodyPr/>
          <a:lstStyle/>
          <a:p>
            <a:r>
              <a:rPr lang="fr-FR" dirty="0"/>
              <a:t>Disponibles actuellement</a:t>
            </a:r>
          </a:p>
        </p:txBody>
      </p:sp>
      <p:sp>
        <p:nvSpPr>
          <p:cNvPr id="7" name="Espace réservé du contenu 6">
            <a:extLst>
              <a:ext uri="{FF2B5EF4-FFF2-40B4-BE49-F238E27FC236}">
                <a16:creationId xmlns:a16="http://schemas.microsoft.com/office/drawing/2014/main" id="{9C79D4C5-A357-EAAD-A4DC-8973866654B4}"/>
              </a:ext>
            </a:extLst>
          </p:cNvPr>
          <p:cNvSpPr>
            <a:spLocks noGrp="1"/>
          </p:cNvSpPr>
          <p:nvPr>
            <p:ph idx="1"/>
          </p:nvPr>
        </p:nvSpPr>
        <p:spPr>
          <a:xfrm>
            <a:off x="695739" y="2768600"/>
            <a:ext cx="10933044" cy="3324087"/>
          </a:xfrm>
        </p:spPr>
        <p:txBody>
          <a:bodyPr/>
          <a:lstStyle/>
          <a:p>
            <a:r>
              <a:rPr lang="fr-FR" dirty="0"/>
              <a:t>Emtricitabine / Ténofovir Disoproxil Fumarate (Ex </a:t>
            </a:r>
            <a:r>
              <a:rPr lang="fr-FR" dirty="0" err="1"/>
              <a:t>Truvada</a:t>
            </a:r>
            <a:r>
              <a:rPr lang="fr-FR" dirty="0"/>
              <a:t>®)</a:t>
            </a:r>
          </a:p>
          <a:p>
            <a:r>
              <a:rPr lang="fr-FR" dirty="0">
                <a:solidFill>
                  <a:schemeClr val="tx1">
                    <a:lumMod val="50000"/>
                    <a:lumOff val="50000"/>
                  </a:schemeClr>
                </a:solidFill>
              </a:rPr>
              <a:t>Emtricitabine / Ténofovir Alafénamide</a:t>
            </a:r>
          </a:p>
          <a:p>
            <a:r>
              <a:rPr lang="fr-FR" dirty="0">
                <a:solidFill>
                  <a:schemeClr val="tx1">
                    <a:lumMod val="50000"/>
                    <a:lumOff val="50000"/>
                  </a:schemeClr>
                </a:solidFill>
              </a:rPr>
              <a:t>Dapivirine en anneaux vaginaux</a:t>
            </a:r>
          </a:p>
          <a:p>
            <a:r>
              <a:rPr lang="fr-FR" dirty="0">
                <a:solidFill>
                  <a:schemeClr val="tx1">
                    <a:lumMod val="50000"/>
                    <a:lumOff val="50000"/>
                  </a:schemeClr>
                </a:solidFill>
              </a:rPr>
              <a:t>Cabotégravir injectable</a:t>
            </a:r>
          </a:p>
        </p:txBody>
      </p:sp>
      <p:sp>
        <p:nvSpPr>
          <p:cNvPr id="4" name="Espace réservé de la date 3">
            <a:extLst>
              <a:ext uri="{FF2B5EF4-FFF2-40B4-BE49-F238E27FC236}">
                <a16:creationId xmlns:a16="http://schemas.microsoft.com/office/drawing/2014/main" id="{57D32155-5F40-2566-A52E-DD31B2AB6994}"/>
              </a:ext>
            </a:extLst>
          </p:cNvPr>
          <p:cNvSpPr>
            <a:spLocks noGrp="1"/>
          </p:cNvSpPr>
          <p:nvPr>
            <p:ph type="dt" sz="half" idx="10"/>
          </p:nvPr>
        </p:nvSpPr>
        <p:spPr/>
        <p:txBody>
          <a:bodyPr/>
          <a:lstStyle/>
          <a:p>
            <a:fld id="{CE2974BD-5FE4-E946-B3FA-F1BDEA2FB50F}"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670CB094-C82C-5123-6F81-F37C36D0E916}"/>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
        <p:nvSpPr>
          <p:cNvPr id="8" name="object 5">
            <a:extLst>
              <a:ext uri="{FF2B5EF4-FFF2-40B4-BE49-F238E27FC236}">
                <a16:creationId xmlns:a16="http://schemas.microsoft.com/office/drawing/2014/main" id="{B41CCF42-9846-5153-5E9B-62CD7CC15194}"/>
              </a:ext>
            </a:extLst>
          </p:cNvPr>
          <p:cNvSpPr/>
          <p:nvPr/>
        </p:nvSpPr>
        <p:spPr>
          <a:xfrm>
            <a:off x="9689979" y="2336404"/>
            <a:ext cx="1434703" cy="432196"/>
          </a:xfrm>
          <a:prstGeom prst="rect">
            <a:avLst/>
          </a:prstGeom>
          <a:blipFill>
            <a:blip r:embed="rId2"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p>
        </p:txBody>
      </p:sp>
      <p:sp>
        <p:nvSpPr>
          <p:cNvPr id="9" name="object 4">
            <a:extLst>
              <a:ext uri="{FF2B5EF4-FFF2-40B4-BE49-F238E27FC236}">
                <a16:creationId xmlns:a16="http://schemas.microsoft.com/office/drawing/2014/main" id="{F3FCA49D-C640-5873-3C5D-262DD8135B3D}"/>
              </a:ext>
            </a:extLst>
          </p:cNvPr>
          <p:cNvSpPr/>
          <p:nvPr/>
        </p:nvSpPr>
        <p:spPr>
          <a:xfrm>
            <a:off x="10072255" y="2950486"/>
            <a:ext cx="685800" cy="939402"/>
          </a:xfrm>
          <a:prstGeom prst="rect">
            <a:avLst/>
          </a:prstGeom>
          <a:blipFill>
            <a:blip r:embed="rId3"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p>
        </p:txBody>
      </p:sp>
      <p:sp>
        <p:nvSpPr>
          <p:cNvPr id="10" name="object 6">
            <a:extLst>
              <a:ext uri="{FF2B5EF4-FFF2-40B4-BE49-F238E27FC236}">
                <a16:creationId xmlns:a16="http://schemas.microsoft.com/office/drawing/2014/main" id="{2D980EA2-ABDA-9F29-C5B3-3B81D15D5B72}"/>
              </a:ext>
            </a:extLst>
          </p:cNvPr>
          <p:cNvSpPr/>
          <p:nvPr/>
        </p:nvSpPr>
        <p:spPr>
          <a:xfrm>
            <a:off x="9853180" y="4241194"/>
            <a:ext cx="1123950" cy="750093"/>
          </a:xfrm>
          <a:prstGeom prst="rect">
            <a:avLst/>
          </a:prstGeom>
          <a:blipFill>
            <a:blip r:embed="rId4"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p>
        </p:txBody>
      </p:sp>
    </p:spTree>
    <p:extLst>
      <p:ext uri="{BB962C8B-B14F-4D97-AF65-F5344CB8AC3E}">
        <p14:creationId xmlns:p14="http://schemas.microsoft.com/office/powerpoint/2010/main" val="3490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A41E8-FEC6-3195-400B-6F8AD2AD3EDD}"/>
              </a:ext>
            </a:extLst>
          </p:cNvPr>
          <p:cNvSpPr>
            <a:spLocks noGrp="1"/>
          </p:cNvSpPr>
          <p:nvPr>
            <p:ph type="title"/>
          </p:nvPr>
        </p:nvSpPr>
        <p:spPr/>
        <p:txBody>
          <a:bodyPr/>
          <a:lstStyle/>
          <a:p>
            <a:r>
              <a:rPr lang="fr-FR" dirty="0"/>
              <a:t>Rappel Cabotégravir</a:t>
            </a:r>
          </a:p>
        </p:txBody>
      </p:sp>
      <p:sp>
        <p:nvSpPr>
          <p:cNvPr id="6" name="Espace réservé du texte 5">
            <a:extLst>
              <a:ext uri="{FF2B5EF4-FFF2-40B4-BE49-F238E27FC236}">
                <a16:creationId xmlns:a16="http://schemas.microsoft.com/office/drawing/2014/main" id="{69B35A0F-1CD1-81A1-E60C-E42DA6EB65BD}"/>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FA97554C-CE19-3341-960E-BCA679921093}"/>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61EB5813-8EDD-D4A4-7E45-E94A8DDD9A7F}"/>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312578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55777" y="87226"/>
            <a:ext cx="8760460" cy="1327543"/>
          </a:xfrm>
          <a:prstGeom prst="rect">
            <a:avLst/>
          </a:prstGeom>
          <a:solidFill>
            <a:srgbClr val="E7F3F4"/>
          </a:solidFill>
          <a:ln w="9525">
            <a:solidFill>
              <a:srgbClr val="000000"/>
            </a:solidFill>
          </a:ln>
        </p:spPr>
        <p:txBody>
          <a:bodyPr vert="horz" wrap="square" lIns="0" tIns="33020" rIns="0" bIns="0" rtlCol="0" anchor="ctr">
            <a:spAutoFit/>
          </a:bodyPr>
          <a:lstStyle/>
          <a:p>
            <a:pPr marL="696789" marR="355591" indent="-331038">
              <a:lnSpc>
                <a:spcPct val="102200"/>
              </a:lnSpc>
              <a:spcBef>
                <a:spcPts val="260"/>
              </a:spcBef>
            </a:pPr>
            <a:r>
              <a:rPr lang="fr-FR" spc="-7" dirty="0">
                <a:solidFill>
                  <a:srgbClr val="404040"/>
                </a:solidFill>
              </a:rPr>
              <a:t>LA PrEP avec CAB injectable est hautement efficace chez les HSH et les femmes transgenres</a:t>
            </a:r>
            <a:endParaRPr dirty="0">
              <a:solidFill>
                <a:srgbClr val="404040"/>
              </a:solidFill>
            </a:endParaRPr>
          </a:p>
        </p:txBody>
      </p:sp>
      <p:sp>
        <p:nvSpPr>
          <p:cNvPr id="4" name="object 4"/>
          <p:cNvSpPr/>
          <p:nvPr/>
        </p:nvSpPr>
        <p:spPr>
          <a:xfrm>
            <a:off x="7939" y="117475"/>
            <a:ext cx="1384300" cy="869949"/>
          </a:xfrm>
          <a:prstGeom prst="rect">
            <a:avLst/>
          </a:prstGeom>
          <a:blipFill>
            <a:blip r:embed="rId2" cstate="print"/>
            <a:stretch>
              <a:fillRect/>
            </a:stretch>
          </a:blipFill>
        </p:spPr>
        <p:txBody>
          <a:bodyPr wrap="square" lIns="0" tIns="0" rIns="0" bIns="0" rtlCol="0"/>
          <a:lstStyle/>
          <a:p>
            <a:endParaRPr sz="2400"/>
          </a:p>
        </p:txBody>
      </p:sp>
      <p:sp>
        <p:nvSpPr>
          <p:cNvPr id="5" name="object 5"/>
          <p:cNvSpPr/>
          <p:nvPr/>
        </p:nvSpPr>
        <p:spPr>
          <a:xfrm>
            <a:off x="6022847" y="2223007"/>
            <a:ext cx="4389120" cy="3820160"/>
          </a:xfrm>
          <a:prstGeom prst="rect">
            <a:avLst/>
          </a:prstGeom>
          <a:blipFill>
            <a:blip r:embed="rId3" cstate="print"/>
            <a:stretch>
              <a:fillRect/>
            </a:stretch>
          </a:blipFill>
        </p:spPr>
        <p:txBody>
          <a:bodyPr wrap="square" lIns="0" tIns="0" rIns="0" bIns="0" rtlCol="0"/>
          <a:lstStyle/>
          <a:p>
            <a:endParaRPr sz="2400"/>
          </a:p>
        </p:txBody>
      </p:sp>
      <p:sp>
        <p:nvSpPr>
          <p:cNvPr id="6" name="object 6"/>
          <p:cNvSpPr/>
          <p:nvPr/>
        </p:nvSpPr>
        <p:spPr>
          <a:xfrm>
            <a:off x="6130924" y="2327276"/>
            <a:ext cx="4174067" cy="3611880"/>
          </a:xfrm>
          <a:custGeom>
            <a:avLst/>
            <a:gdLst/>
            <a:ahLst/>
            <a:cxnLst/>
            <a:rect l="l" t="t" r="r" b="b"/>
            <a:pathLst>
              <a:path w="3130550" h="2708910">
                <a:moveTo>
                  <a:pt x="0" y="0"/>
                </a:moveTo>
                <a:lnTo>
                  <a:pt x="3130153" y="0"/>
                </a:lnTo>
                <a:lnTo>
                  <a:pt x="3130153" y="2708671"/>
                </a:lnTo>
                <a:lnTo>
                  <a:pt x="0" y="2708671"/>
                </a:lnTo>
                <a:lnTo>
                  <a:pt x="0" y="0"/>
                </a:lnTo>
                <a:close/>
              </a:path>
            </a:pathLst>
          </a:custGeom>
          <a:solidFill>
            <a:srgbClr val="FFFFFF"/>
          </a:solidFill>
        </p:spPr>
        <p:txBody>
          <a:bodyPr wrap="square" lIns="0" tIns="0" rIns="0" bIns="0" rtlCol="0"/>
          <a:lstStyle/>
          <a:p>
            <a:endParaRPr sz="2400"/>
          </a:p>
        </p:txBody>
      </p:sp>
      <p:sp>
        <p:nvSpPr>
          <p:cNvPr id="7" name="object 7"/>
          <p:cNvSpPr/>
          <p:nvPr/>
        </p:nvSpPr>
        <p:spPr>
          <a:xfrm>
            <a:off x="8523288" y="3333750"/>
            <a:ext cx="8467" cy="1998980"/>
          </a:xfrm>
          <a:custGeom>
            <a:avLst/>
            <a:gdLst/>
            <a:ahLst/>
            <a:cxnLst/>
            <a:rect l="l" t="t" r="r" b="b"/>
            <a:pathLst>
              <a:path w="6350" h="1499235">
                <a:moveTo>
                  <a:pt x="0" y="1498997"/>
                </a:moveTo>
                <a:lnTo>
                  <a:pt x="5952" y="1498997"/>
                </a:lnTo>
                <a:lnTo>
                  <a:pt x="5952" y="0"/>
                </a:lnTo>
                <a:lnTo>
                  <a:pt x="0" y="0"/>
                </a:lnTo>
                <a:lnTo>
                  <a:pt x="0" y="1498997"/>
                </a:lnTo>
                <a:close/>
              </a:path>
            </a:pathLst>
          </a:custGeom>
          <a:solidFill>
            <a:srgbClr val="EBF1DE"/>
          </a:solidFill>
        </p:spPr>
        <p:txBody>
          <a:bodyPr wrap="square" lIns="0" tIns="0" rIns="0" bIns="0" rtlCol="0"/>
          <a:lstStyle/>
          <a:p>
            <a:endParaRPr sz="2400"/>
          </a:p>
        </p:txBody>
      </p:sp>
      <p:sp>
        <p:nvSpPr>
          <p:cNvPr id="8" name="object 8"/>
          <p:cNvSpPr/>
          <p:nvPr/>
        </p:nvSpPr>
        <p:spPr>
          <a:xfrm>
            <a:off x="1357376" y="2223007"/>
            <a:ext cx="4393184" cy="3820160"/>
          </a:xfrm>
          <a:prstGeom prst="rect">
            <a:avLst/>
          </a:prstGeom>
          <a:blipFill>
            <a:blip r:embed="rId4" cstate="print"/>
            <a:stretch>
              <a:fillRect/>
            </a:stretch>
          </a:blipFill>
        </p:spPr>
        <p:txBody>
          <a:bodyPr wrap="square" lIns="0" tIns="0" rIns="0" bIns="0" rtlCol="0"/>
          <a:lstStyle/>
          <a:p>
            <a:endParaRPr sz="2400"/>
          </a:p>
        </p:txBody>
      </p:sp>
      <p:sp>
        <p:nvSpPr>
          <p:cNvPr id="9" name="object 9"/>
          <p:cNvSpPr/>
          <p:nvPr/>
        </p:nvSpPr>
        <p:spPr>
          <a:xfrm>
            <a:off x="1466850" y="2327276"/>
            <a:ext cx="4177453" cy="3611880"/>
          </a:xfrm>
          <a:custGeom>
            <a:avLst/>
            <a:gdLst/>
            <a:ahLst/>
            <a:cxnLst/>
            <a:rect l="l" t="t" r="r" b="b"/>
            <a:pathLst>
              <a:path w="3133090" h="2708910">
                <a:moveTo>
                  <a:pt x="0" y="0"/>
                </a:moveTo>
                <a:lnTo>
                  <a:pt x="3132533" y="0"/>
                </a:lnTo>
                <a:lnTo>
                  <a:pt x="3132533" y="2708671"/>
                </a:lnTo>
                <a:lnTo>
                  <a:pt x="0" y="2708671"/>
                </a:lnTo>
                <a:lnTo>
                  <a:pt x="0" y="0"/>
                </a:lnTo>
                <a:close/>
              </a:path>
            </a:pathLst>
          </a:custGeom>
          <a:solidFill>
            <a:srgbClr val="FFFFFF"/>
          </a:solidFill>
        </p:spPr>
        <p:txBody>
          <a:bodyPr wrap="square" lIns="0" tIns="0" rIns="0" bIns="0" rtlCol="0"/>
          <a:lstStyle/>
          <a:p>
            <a:endParaRPr sz="2400"/>
          </a:p>
        </p:txBody>
      </p:sp>
      <p:sp>
        <p:nvSpPr>
          <p:cNvPr id="10" name="object 10"/>
          <p:cNvSpPr txBox="1"/>
          <p:nvPr/>
        </p:nvSpPr>
        <p:spPr>
          <a:xfrm>
            <a:off x="2913739" y="2393696"/>
            <a:ext cx="1280159" cy="242866"/>
          </a:xfrm>
          <a:prstGeom prst="rect">
            <a:avLst/>
          </a:prstGeom>
        </p:spPr>
        <p:txBody>
          <a:bodyPr vert="horz" wrap="square" lIns="0" tIns="16933" rIns="0" bIns="0" rtlCol="0">
            <a:spAutoFit/>
          </a:bodyPr>
          <a:lstStyle/>
          <a:p>
            <a:pPr marL="16933">
              <a:spcBef>
                <a:spcPts val="133"/>
              </a:spcBef>
            </a:pPr>
            <a:r>
              <a:rPr sz="1467" b="1" spc="7" dirty="0">
                <a:latin typeface="Arial"/>
                <a:cs typeface="Arial"/>
              </a:rPr>
              <a:t>HIV</a:t>
            </a:r>
            <a:r>
              <a:rPr sz="1467" b="1" spc="-27" dirty="0">
                <a:latin typeface="Arial"/>
                <a:cs typeface="Arial"/>
              </a:rPr>
              <a:t> </a:t>
            </a:r>
            <a:r>
              <a:rPr sz="1467" b="1" spc="7" dirty="0">
                <a:latin typeface="Arial"/>
                <a:cs typeface="Arial"/>
              </a:rPr>
              <a:t>Incidence</a:t>
            </a:r>
            <a:endParaRPr sz="1467">
              <a:latin typeface="Arial"/>
              <a:cs typeface="Arial"/>
            </a:endParaRPr>
          </a:p>
        </p:txBody>
      </p:sp>
      <p:sp>
        <p:nvSpPr>
          <p:cNvPr id="11" name="object 11"/>
          <p:cNvSpPr txBox="1"/>
          <p:nvPr/>
        </p:nvSpPr>
        <p:spPr>
          <a:xfrm>
            <a:off x="7240324" y="2414015"/>
            <a:ext cx="2000673" cy="242866"/>
          </a:xfrm>
          <a:prstGeom prst="rect">
            <a:avLst/>
          </a:prstGeom>
        </p:spPr>
        <p:txBody>
          <a:bodyPr vert="horz" wrap="square" lIns="0" tIns="16933" rIns="0" bIns="0" rtlCol="0">
            <a:spAutoFit/>
          </a:bodyPr>
          <a:lstStyle/>
          <a:p>
            <a:pPr marL="16933">
              <a:spcBef>
                <a:spcPts val="133"/>
              </a:spcBef>
            </a:pPr>
            <a:r>
              <a:rPr sz="1467" b="1" spc="7" dirty="0">
                <a:latin typeface="Arial"/>
                <a:cs typeface="Arial"/>
              </a:rPr>
              <a:t>Hazard Ratio (95%</a:t>
            </a:r>
            <a:r>
              <a:rPr sz="1467" b="1" dirty="0">
                <a:latin typeface="Arial"/>
                <a:cs typeface="Arial"/>
              </a:rPr>
              <a:t> </a:t>
            </a:r>
            <a:r>
              <a:rPr sz="1467" b="1" spc="7" dirty="0">
                <a:latin typeface="Arial"/>
                <a:cs typeface="Arial"/>
              </a:rPr>
              <a:t>CI)</a:t>
            </a:r>
            <a:endParaRPr sz="1467">
              <a:latin typeface="Arial"/>
              <a:cs typeface="Arial"/>
            </a:endParaRPr>
          </a:p>
        </p:txBody>
      </p:sp>
      <p:sp>
        <p:nvSpPr>
          <p:cNvPr id="12" name="object 12"/>
          <p:cNvSpPr txBox="1"/>
          <p:nvPr/>
        </p:nvSpPr>
        <p:spPr>
          <a:xfrm>
            <a:off x="1568965" y="3343058"/>
            <a:ext cx="164212" cy="1510453"/>
          </a:xfrm>
          <a:prstGeom prst="rect">
            <a:avLst/>
          </a:prstGeom>
        </p:spPr>
        <p:txBody>
          <a:bodyPr vert="vert270" wrap="square" lIns="0" tIns="10160" rIns="0" bIns="0" rtlCol="0">
            <a:spAutoFit/>
          </a:bodyPr>
          <a:lstStyle/>
          <a:p>
            <a:pPr marL="16933">
              <a:spcBef>
                <a:spcPts val="80"/>
              </a:spcBef>
            </a:pPr>
            <a:r>
              <a:rPr sz="1067" spc="-93" dirty="0">
                <a:latin typeface="Arial"/>
                <a:cs typeface="Arial"/>
              </a:rPr>
              <a:t>HIV </a:t>
            </a:r>
            <a:r>
              <a:rPr sz="1067" spc="-60" dirty="0">
                <a:latin typeface="Arial"/>
                <a:cs typeface="Arial"/>
              </a:rPr>
              <a:t>Incidence </a:t>
            </a:r>
            <a:r>
              <a:rPr sz="1067" spc="-20" dirty="0">
                <a:latin typeface="Arial"/>
                <a:cs typeface="Arial"/>
              </a:rPr>
              <a:t>Rate/100</a:t>
            </a:r>
            <a:r>
              <a:rPr sz="1067" spc="-87" dirty="0">
                <a:latin typeface="Arial"/>
                <a:cs typeface="Arial"/>
              </a:rPr>
              <a:t> </a:t>
            </a:r>
            <a:r>
              <a:rPr sz="1067" spc="-180" dirty="0">
                <a:latin typeface="Arial"/>
                <a:cs typeface="Arial"/>
              </a:rPr>
              <a:t>PY</a:t>
            </a:r>
            <a:endParaRPr sz="1067">
              <a:latin typeface="Arial"/>
              <a:cs typeface="Arial"/>
            </a:endParaRPr>
          </a:p>
        </p:txBody>
      </p:sp>
      <p:sp>
        <p:nvSpPr>
          <p:cNvPr id="13" name="object 13"/>
          <p:cNvSpPr/>
          <p:nvPr/>
        </p:nvSpPr>
        <p:spPr>
          <a:xfrm>
            <a:off x="2742374" y="5086210"/>
            <a:ext cx="910167" cy="322580"/>
          </a:xfrm>
          <a:custGeom>
            <a:avLst/>
            <a:gdLst/>
            <a:ahLst/>
            <a:cxnLst/>
            <a:rect l="l" t="t" r="r" b="b"/>
            <a:pathLst>
              <a:path w="682625" h="241935">
                <a:moveTo>
                  <a:pt x="0" y="241796"/>
                </a:moveTo>
                <a:lnTo>
                  <a:pt x="682004" y="241796"/>
                </a:lnTo>
                <a:lnTo>
                  <a:pt x="682004" y="0"/>
                </a:lnTo>
                <a:lnTo>
                  <a:pt x="0" y="0"/>
                </a:lnTo>
                <a:lnTo>
                  <a:pt x="0" y="241796"/>
                </a:lnTo>
                <a:close/>
              </a:path>
            </a:pathLst>
          </a:custGeom>
          <a:solidFill>
            <a:srgbClr val="FFC000"/>
          </a:solidFill>
        </p:spPr>
        <p:txBody>
          <a:bodyPr wrap="square" lIns="0" tIns="0" rIns="0" bIns="0" rtlCol="0"/>
          <a:lstStyle/>
          <a:p>
            <a:endParaRPr sz="2400"/>
          </a:p>
        </p:txBody>
      </p:sp>
      <p:sp>
        <p:nvSpPr>
          <p:cNvPr id="14" name="object 14"/>
          <p:cNvSpPr/>
          <p:nvPr/>
        </p:nvSpPr>
        <p:spPr>
          <a:xfrm>
            <a:off x="4106385" y="4450629"/>
            <a:ext cx="910167" cy="958427"/>
          </a:xfrm>
          <a:custGeom>
            <a:avLst/>
            <a:gdLst/>
            <a:ahLst/>
            <a:cxnLst/>
            <a:rect l="l" t="t" r="r" b="b"/>
            <a:pathLst>
              <a:path w="682625" h="718820">
                <a:moveTo>
                  <a:pt x="0" y="718481"/>
                </a:moveTo>
                <a:lnTo>
                  <a:pt x="682004" y="718481"/>
                </a:lnTo>
                <a:lnTo>
                  <a:pt x="682004" y="0"/>
                </a:lnTo>
                <a:lnTo>
                  <a:pt x="0" y="0"/>
                </a:lnTo>
                <a:lnTo>
                  <a:pt x="0" y="718481"/>
                </a:lnTo>
                <a:close/>
              </a:path>
            </a:pathLst>
          </a:custGeom>
          <a:solidFill>
            <a:srgbClr val="558ED5"/>
          </a:solidFill>
        </p:spPr>
        <p:txBody>
          <a:bodyPr wrap="square" lIns="0" tIns="0" rIns="0" bIns="0" rtlCol="0"/>
          <a:lstStyle/>
          <a:p>
            <a:endParaRPr sz="2400"/>
          </a:p>
        </p:txBody>
      </p:sp>
      <p:sp>
        <p:nvSpPr>
          <p:cNvPr id="15" name="object 15"/>
          <p:cNvSpPr/>
          <p:nvPr/>
        </p:nvSpPr>
        <p:spPr>
          <a:xfrm>
            <a:off x="4556280" y="4455296"/>
            <a:ext cx="0" cy="267547"/>
          </a:xfrm>
          <a:custGeom>
            <a:avLst/>
            <a:gdLst/>
            <a:ahLst/>
            <a:cxnLst/>
            <a:rect l="l" t="t" r="r" b="b"/>
            <a:pathLst>
              <a:path h="200660">
                <a:moveTo>
                  <a:pt x="0" y="0"/>
                </a:moveTo>
                <a:lnTo>
                  <a:pt x="0" y="200299"/>
                </a:lnTo>
              </a:path>
            </a:pathLst>
          </a:custGeom>
          <a:ln w="7255">
            <a:solidFill>
              <a:srgbClr val="000000"/>
            </a:solidFill>
          </a:ln>
        </p:spPr>
        <p:txBody>
          <a:bodyPr wrap="square" lIns="0" tIns="0" rIns="0" bIns="0" rtlCol="0"/>
          <a:lstStyle/>
          <a:p>
            <a:endParaRPr sz="2400"/>
          </a:p>
        </p:txBody>
      </p:sp>
      <p:sp>
        <p:nvSpPr>
          <p:cNvPr id="16" name="object 16"/>
          <p:cNvSpPr/>
          <p:nvPr/>
        </p:nvSpPr>
        <p:spPr>
          <a:xfrm>
            <a:off x="4556280" y="4096055"/>
            <a:ext cx="0" cy="32173"/>
          </a:xfrm>
          <a:custGeom>
            <a:avLst/>
            <a:gdLst/>
            <a:ahLst/>
            <a:cxnLst/>
            <a:rect l="l" t="t" r="r" b="b"/>
            <a:pathLst>
              <a:path h="24130">
                <a:moveTo>
                  <a:pt x="0" y="0"/>
                </a:moveTo>
                <a:lnTo>
                  <a:pt x="0" y="24133"/>
                </a:lnTo>
              </a:path>
            </a:pathLst>
          </a:custGeom>
          <a:ln w="7255">
            <a:solidFill>
              <a:srgbClr val="000000"/>
            </a:solidFill>
          </a:ln>
        </p:spPr>
        <p:txBody>
          <a:bodyPr wrap="square" lIns="0" tIns="0" rIns="0" bIns="0" rtlCol="0"/>
          <a:lstStyle/>
          <a:p>
            <a:endParaRPr sz="2400"/>
          </a:p>
        </p:txBody>
      </p:sp>
      <p:sp>
        <p:nvSpPr>
          <p:cNvPr id="17" name="object 17"/>
          <p:cNvSpPr/>
          <p:nvPr/>
        </p:nvSpPr>
        <p:spPr>
          <a:xfrm>
            <a:off x="4556280" y="4422995"/>
            <a:ext cx="0" cy="33020"/>
          </a:xfrm>
          <a:custGeom>
            <a:avLst/>
            <a:gdLst/>
            <a:ahLst/>
            <a:cxnLst/>
            <a:rect l="l" t="t" r="r" b="b"/>
            <a:pathLst>
              <a:path h="24764">
                <a:moveTo>
                  <a:pt x="0" y="0"/>
                </a:moveTo>
                <a:lnTo>
                  <a:pt x="0" y="24225"/>
                </a:lnTo>
              </a:path>
            </a:pathLst>
          </a:custGeom>
          <a:ln w="7255">
            <a:solidFill>
              <a:srgbClr val="000000"/>
            </a:solidFill>
          </a:ln>
        </p:spPr>
        <p:txBody>
          <a:bodyPr wrap="square" lIns="0" tIns="0" rIns="0" bIns="0" rtlCol="0"/>
          <a:lstStyle/>
          <a:p>
            <a:endParaRPr sz="2400"/>
          </a:p>
        </p:txBody>
      </p:sp>
      <p:sp>
        <p:nvSpPr>
          <p:cNvPr id="18" name="object 18"/>
          <p:cNvSpPr/>
          <p:nvPr/>
        </p:nvSpPr>
        <p:spPr>
          <a:xfrm>
            <a:off x="4527259" y="4722363"/>
            <a:ext cx="58420" cy="0"/>
          </a:xfrm>
          <a:custGeom>
            <a:avLst/>
            <a:gdLst/>
            <a:ahLst/>
            <a:cxnLst/>
            <a:rect l="l" t="t" r="r" b="b"/>
            <a:pathLst>
              <a:path w="43814">
                <a:moveTo>
                  <a:pt x="0" y="0"/>
                </a:moveTo>
                <a:lnTo>
                  <a:pt x="43532" y="0"/>
                </a:lnTo>
              </a:path>
            </a:pathLst>
          </a:custGeom>
          <a:ln w="6908">
            <a:solidFill>
              <a:srgbClr val="000000"/>
            </a:solidFill>
          </a:ln>
        </p:spPr>
        <p:txBody>
          <a:bodyPr wrap="square" lIns="0" tIns="0" rIns="0" bIns="0" rtlCol="0"/>
          <a:lstStyle/>
          <a:p>
            <a:endParaRPr sz="2400"/>
          </a:p>
        </p:txBody>
      </p:sp>
      <p:sp>
        <p:nvSpPr>
          <p:cNvPr id="19" name="object 19"/>
          <p:cNvSpPr/>
          <p:nvPr/>
        </p:nvSpPr>
        <p:spPr>
          <a:xfrm>
            <a:off x="4527259" y="4096055"/>
            <a:ext cx="58420" cy="0"/>
          </a:xfrm>
          <a:custGeom>
            <a:avLst/>
            <a:gdLst/>
            <a:ahLst/>
            <a:cxnLst/>
            <a:rect l="l" t="t" r="r" b="b"/>
            <a:pathLst>
              <a:path w="43814">
                <a:moveTo>
                  <a:pt x="0" y="0"/>
                </a:moveTo>
                <a:lnTo>
                  <a:pt x="43532" y="0"/>
                </a:lnTo>
              </a:path>
            </a:pathLst>
          </a:custGeom>
          <a:ln w="6908">
            <a:solidFill>
              <a:srgbClr val="000000"/>
            </a:solidFill>
          </a:ln>
        </p:spPr>
        <p:txBody>
          <a:bodyPr wrap="square" lIns="0" tIns="0" rIns="0" bIns="0" rtlCol="0"/>
          <a:lstStyle/>
          <a:p>
            <a:endParaRPr sz="2400"/>
          </a:p>
        </p:txBody>
      </p:sp>
      <p:sp>
        <p:nvSpPr>
          <p:cNvPr id="20" name="object 20"/>
          <p:cNvSpPr/>
          <p:nvPr/>
        </p:nvSpPr>
        <p:spPr>
          <a:xfrm>
            <a:off x="2234498" y="5017124"/>
            <a:ext cx="58420" cy="0"/>
          </a:xfrm>
          <a:custGeom>
            <a:avLst/>
            <a:gdLst/>
            <a:ahLst/>
            <a:cxnLst/>
            <a:rect l="l" t="t" r="r" b="b"/>
            <a:pathLst>
              <a:path w="43814">
                <a:moveTo>
                  <a:pt x="0" y="0"/>
                </a:moveTo>
                <a:lnTo>
                  <a:pt x="43532" y="0"/>
                </a:lnTo>
              </a:path>
            </a:pathLst>
          </a:custGeom>
          <a:ln w="6908">
            <a:solidFill>
              <a:srgbClr val="000000"/>
            </a:solidFill>
          </a:ln>
        </p:spPr>
        <p:txBody>
          <a:bodyPr wrap="square" lIns="0" tIns="0" rIns="0" bIns="0" rtlCol="0"/>
          <a:lstStyle/>
          <a:p>
            <a:endParaRPr sz="2400"/>
          </a:p>
        </p:txBody>
      </p:sp>
      <p:sp>
        <p:nvSpPr>
          <p:cNvPr id="21" name="object 21"/>
          <p:cNvSpPr/>
          <p:nvPr/>
        </p:nvSpPr>
        <p:spPr>
          <a:xfrm>
            <a:off x="2234498" y="4621037"/>
            <a:ext cx="58420" cy="0"/>
          </a:xfrm>
          <a:custGeom>
            <a:avLst/>
            <a:gdLst/>
            <a:ahLst/>
            <a:cxnLst/>
            <a:rect l="l" t="t" r="r" b="b"/>
            <a:pathLst>
              <a:path w="43814">
                <a:moveTo>
                  <a:pt x="0" y="0"/>
                </a:moveTo>
                <a:lnTo>
                  <a:pt x="43532" y="0"/>
                </a:lnTo>
              </a:path>
            </a:pathLst>
          </a:custGeom>
          <a:ln w="6908">
            <a:solidFill>
              <a:srgbClr val="000000"/>
            </a:solidFill>
          </a:ln>
        </p:spPr>
        <p:txBody>
          <a:bodyPr wrap="square" lIns="0" tIns="0" rIns="0" bIns="0" rtlCol="0"/>
          <a:lstStyle/>
          <a:p>
            <a:endParaRPr sz="2400"/>
          </a:p>
        </p:txBody>
      </p:sp>
      <p:sp>
        <p:nvSpPr>
          <p:cNvPr id="22" name="object 22"/>
          <p:cNvSpPr/>
          <p:nvPr/>
        </p:nvSpPr>
        <p:spPr>
          <a:xfrm>
            <a:off x="2234498" y="4234224"/>
            <a:ext cx="58420" cy="0"/>
          </a:xfrm>
          <a:custGeom>
            <a:avLst/>
            <a:gdLst/>
            <a:ahLst/>
            <a:cxnLst/>
            <a:rect l="l" t="t" r="r" b="b"/>
            <a:pathLst>
              <a:path w="43814">
                <a:moveTo>
                  <a:pt x="0" y="0"/>
                </a:moveTo>
                <a:lnTo>
                  <a:pt x="43532" y="0"/>
                </a:lnTo>
              </a:path>
            </a:pathLst>
          </a:custGeom>
          <a:ln w="6908">
            <a:solidFill>
              <a:srgbClr val="000000"/>
            </a:solidFill>
          </a:ln>
        </p:spPr>
        <p:txBody>
          <a:bodyPr wrap="square" lIns="0" tIns="0" rIns="0" bIns="0" rtlCol="0"/>
          <a:lstStyle/>
          <a:p>
            <a:endParaRPr sz="2400"/>
          </a:p>
        </p:txBody>
      </p:sp>
      <p:sp>
        <p:nvSpPr>
          <p:cNvPr id="23" name="object 23"/>
          <p:cNvSpPr/>
          <p:nvPr/>
        </p:nvSpPr>
        <p:spPr>
          <a:xfrm>
            <a:off x="2234498" y="3838139"/>
            <a:ext cx="58420" cy="0"/>
          </a:xfrm>
          <a:custGeom>
            <a:avLst/>
            <a:gdLst/>
            <a:ahLst/>
            <a:cxnLst/>
            <a:rect l="l" t="t" r="r" b="b"/>
            <a:pathLst>
              <a:path w="43814">
                <a:moveTo>
                  <a:pt x="0" y="0"/>
                </a:moveTo>
                <a:lnTo>
                  <a:pt x="43532" y="0"/>
                </a:lnTo>
              </a:path>
            </a:pathLst>
          </a:custGeom>
          <a:ln w="6908">
            <a:solidFill>
              <a:srgbClr val="000000"/>
            </a:solidFill>
          </a:ln>
        </p:spPr>
        <p:txBody>
          <a:bodyPr wrap="square" lIns="0" tIns="0" rIns="0" bIns="0" rtlCol="0"/>
          <a:lstStyle/>
          <a:p>
            <a:endParaRPr sz="2400"/>
          </a:p>
        </p:txBody>
      </p:sp>
      <p:sp>
        <p:nvSpPr>
          <p:cNvPr id="24" name="object 24"/>
          <p:cNvSpPr/>
          <p:nvPr/>
        </p:nvSpPr>
        <p:spPr>
          <a:xfrm>
            <a:off x="2234498" y="3451264"/>
            <a:ext cx="58420" cy="0"/>
          </a:xfrm>
          <a:custGeom>
            <a:avLst/>
            <a:gdLst/>
            <a:ahLst/>
            <a:cxnLst/>
            <a:rect l="l" t="t" r="r" b="b"/>
            <a:pathLst>
              <a:path w="43814">
                <a:moveTo>
                  <a:pt x="0" y="0"/>
                </a:moveTo>
                <a:lnTo>
                  <a:pt x="43532" y="0"/>
                </a:lnTo>
              </a:path>
            </a:pathLst>
          </a:custGeom>
          <a:ln w="6908">
            <a:solidFill>
              <a:srgbClr val="000000"/>
            </a:solidFill>
          </a:ln>
        </p:spPr>
        <p:txBody>
          <a:bodyPr wrap="square" lIns="0" tIns="0" rIns="0" bIns="0" rtlCol="0"/>
          <a:lstStyle/>
          <a:p>
            <a:endParaRPr sz="2400"/>
          </a:p>
        </p:txBody>
      </p:sp>
      <p:sp>
        <p:nvSpPr>
          <p:cNvPr id="25" name="object 25"/>
          <p:cNvSpPr/>
          <p:nvPr/>
        </p:nvSpPr>
        <p:spPr>
          <a:xfrm>
            <a:off x="2234498" y="3055177"/>
            <a:ext cx="58420" cy="0"/>
          </a:xfrm>
          <a:custGeom>
            <a:avLst/>
            <a:gdLst/>
            <a:ahLst/>
            <a:cxnLst/>
            <a:rect l="l" t="t" r="r" b="b"/>
            <a:pathLst>
              <a:path w="43814">
                <a:moveTo>
                  <a:pt x="0" y="0"/>
                </a:moveTo>
                <a:lnTo>
                  <a:pt x="43532" y="0"/>
                </a:lnTo>
              </a:path>
            </a:pathLst>
          </a:custGeom>
          <a:ln w="6908">
            <a:solidFill>
              <a:srgbClr val="000000"/>
            </a:solidFill>
          </a:ln>
        </p:spPr>
        <p:txBody>
          <a:bodyPr wrap="square" lIns="0" tIns="0" rIns="0" bIns="0" rtlCol="0"/>
          <a:lstStyle/>
          <a:p>
            <a:endParaRPr sz="2400"/>
          </a:p>
        </p:txBody>
      </p:sp>
      <p:sp>
        <p:nvSpPr>
          <p:cNvPr id="26" name="object 26"/>
          <p:cNvSpPr/>
          <p:nvPr/>
        </p:nvSpPr>
        <p:spPr>
          <a:xfrm>
            <a:off x="2935850" y="4773026"/>
            <a:ext cx="532553" cy="286172"/>
          </a:xfrm>
          <a:custGeom>
            <a:avLst/>
            <a:gdLst/>
            <a:ahLst/>
            <a:cxnLst/>
            <a:rect l="l" t="t" r="r" b="b"/>
            <a:pathLst>
              <a:path w="399414" h="214629">
                <a:moveTo>
                  <a:pt x="0" y="214162"/>
                </a:moveTo>
                <a:lnTo>
                  <a:pt x="399045" y="214162"/>
                </a:lnTo>
                <a:lnTo>
                  <a:pt x="399045" y="0"/>
                </a:lnTo>
                <a:lnTo>
                  <a:pt x="0" y="0"/>
                </a:lnTo>
                <a:lnTo>
                  <a:pt x="0" y="214162"/>
                </a:lnTo>
                <a:close/>
              </a:path>
            </a:pathLst>
          </a:custGeom>
          <a:solidFill>
            <a:srgbClr val="FFFFFF"/>
          </a:solidFill>
        </p:spPr>
        <p:txBody>
          <a:bodyPr wrap="square" lIns="0" tIns="0" rIns="0" bIns="0" rtlCol="0"/>
          <a:lstStyle/>
          <a:p>
            <a:endParaRPr sz="2400"/>
          </a:p>
        </p:txBody>
      </p:sp>
      <p:sp>
        <p:nvSpPr>
          <p:cNvPr id="27" name="object 27"/>
          <p:cNvSpPr/>
          <p:nvPr/>
        </p:nvSpPr>
        <p:spPr>
          <a:xfrm>
            <a:off x="2827338" y="5075237"/>
            <a:ext cx="794173" cy="237067"/>
          </a:xfrm>
          <a:custGeom>
            <a:avLst/>
            <a:gdLst/>
            <a:ahLst/>
            <a:cxnLst/>
            <a:rect l="l" t="t" r="r" b="b"/>
            <a:pathLst>
              <a:path w="595630" h="177800">
                <a:moveTo>
                  <a:pt x="0" y="0"/>
                </a:moveTo>
                <a:lnTo>
                  <a:pt x="595312" y="0"/>
                </a:lnTo>
                <a:lnTo>
                  <a:pt x="595312" y="177402"/>
                </a:lnTo>
                <a:lnTo>
                  <a:pt x="0" y="177402"/>
                </a:lnTo>
                <a:lnTo>
                  <a:pt x="0" y="0"/>
                </a:lnTo>
                <a:close/>
              </a:path>
            </a:pathLst>
          </a:custGeom>
          <a:solidFill>
            <a:srgbClr val="FFC000"/>
          </a:solidFill>
        </p:spPr>
        <p:txBody>
          <a:bodyPr wrap="square" lIns="0" tIns="0" rIns="0" bIns="0" rtlCol="0"/>
          <a:lstStyle/>
          <a:p>
            <a:endParaRPr sz="2400"/>
          </a:p>
        </p:txBody>
      </p:sp>
      <p:sp>
        <p:nvSpPr>
          <p:cNvPr id="28" name="object 28"/>
          <p:cNvSpPr/>
          <p:nvPr/>
        </p:nvSpPr>
        <p:spPr>
          <a:xfrm>
            <a:off x="4203700" y="5070476"/>
            <a:ext cx="794173" cy="237067"/>
          </a:xfrm>
          <a:custGeom>
            <a:avLst/>
            <a:gdLst/>
            <a:ahLst/>
            <a:cxnLst/>
            <a:rect l="l" t="t" r="r" b="b"/>
            <a:pathLst>
              <a:path w="595629" h="177800">
                <a:moveTo>
                  <a:pt x="0" y="0"/>
                </a:moveTo>
                <a:lnTo>
                  <a:pt x="595312" y="0"/>
                </a:lnTo>
                <a:lnTo>
                  <a:pt x="595312" y="177402"/>
                </a:lnTo>
                <a:lnTo>
                  <a:pt x="0" y="177402"/>
                </a:lnTo>
                <a:lnTo>
                  <a:pt x="0" y="0"/>
                </a:lnTo>
                <a:close/>
              </a:path>
            </a:pathLst>
          </a:custGeom>
          <a:solidFill>
            <a:srgbClr val="558ED5"/>
          </a:solidFill>
        </p:spPr>
        <p:txBody>
          <a:bodyPr wrap="square" lIns="0" tIns="0" rIns="0" bIns="0" rtlCol="0"/>
          <a:lstStyle/>
          <a:p>
            <a:endParaRPr sz="2400"/>
          </a:p>
        </p:txBody>
      </p:sp>
      <p:graphicFrame>
        <p:nvGraphicFramePr>
          <p:cNvPr id="29" name="object 29"/>
          <p:cNvGraphicFramePr>
            <a:graphicFrameLocks noGrp="1"/>
          </p:cNvGraphicFramePr>
          <p:nvPr/>
        </p:nvGraphicFramePr>
        <p:xfrm>
          <a:off x="1862189" y="2764862"/>
          <a:ext cx="3608491" cy="2975245"/>
        </p:xfrm>
        <a:graphic>
          <a:graphicData uri="http://schemas.openxmlformats.org/drawingml/2006/table">
            <a:tbl>
              <a:tblPr firstRow="1" bandRow="1">
                <a:tableStyleId>{2D5ABB26-0587-4C30-8999-92F81FD0307C}</a:tableStyleId>
              </a:tblPr>
              <a:tblGrid>
                <a:gridCol w="425873">
                  <a:extLst>
                    <a:ext uri="{9D8B030D-6E8A-4147-A177-3AD203B41FA5}">
                      <a16:colId xmlns:a16="http://schemas.microsoft.com/office/drawing/2014/main" val="20000"/>
                    </a:ext>
                  </a:extLst>
                </a:gridCol>
                <a:gridCol w="1603585">
                  <a:extLst>
                    <a:ext uri="{9D8B030D-6E8A-4147-A177-3AD203B41FA5}">
                      <a16:colId xmlns:a16="http://schemas.microsoft.com/office/drawing/2014/main" val="20001"/>
                    </a:ext>
                  </a:extLst>
                </a:gridCol>
                <a:gridCol w="1579033">
                  <a:extLst>
                    <a:ext uri="{9D8B030D-6E8A-4147-A177-3AD203B41FA5}">
                      <a16:colId xmlns:a16="http://schemas.microsoft.com/office/drawing/2014/main" val="20002"/>
                    </a:ext>
                  </a:extLst>
                </a:gridCol>
              </a:tblGrid>
              <a:tr h="285611">
                <a:tc gridSpan="3">
                  <a:txBody>
                    <a:bodyPr/>
                    <a:lstStyle/>
                    <a:p>
                      <a:pPr>
                        <a:lnSpc>
                          <a:spcPct val="100000"/>
                        </a:lnSpc>
                      </a:pPr>
                      <a:endParaRPr sz="1600">
                        <a:latin typeface="Times New Roman"/>
                        <a:cs typeface="Times New Roman"/>
                      </a:endParaRPr>
                    </a:p>
                  </a:txBody>
                  <a:tcPr marL="0" marR="0" marT="0" marB="0">
                    <a:lnL w="9525">
                      <a:solidFill>
                        <a:srgbClr val="868686"/>
                      </a:solidFill>
                      <a:prstDash val="solid"/>
                    </a:lnL>
                    <a:lnR w="9525">
                      <a:solidFill>
                        <a:srgbClr val="868686"/>
                      </a:solidFill>
                      <a:prstDash val="solid"/>
                    </a:lnR>
                    <a:lnT w="9525">
                      <a:solidFill>
                        <a:srgbClr val="868686"/>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1049">
                <a:tc>
                  <a:txBody>
                    <a:bodyPr/>
                    <a:lstStyle/>
                    <a:p>
                      <a:pPr marR="106045" algn="r">
                        <a:lnSpc>
                          <a:spcPts val="590"/>
                        </a:lnSpc>
                      </a:pPr>
                      <a:r>
                        <a:rPr sz="1300" dirty="0">
                          <a:latin typeface="Arial"/>
                          <a:cs typeface="Arial"/>
                        </a:rPr>
                        <a:t>3</a:t>
                      </a:r>
                      <a:endParaRPr sz="1300">
                        <a:latin typeface="Arial"/>
                        <a:cs typeface="Arial"/>
                      </a:endParaRPr>
                    </a:p>
                  </a:txBody>
                  <a:tcPr marL="0" marR="0" marT="0" marB="0">
                    <a:lnL w="9525">
                      <a:solidFill>
                        <a:srgbClr val="868686"/>
                      </a:solidFill>
                      <a:prstDash val="solid"/>
                    </a:lnL>
                    <a:lnR w="9525">
                      <a:solidFill>
                        <a:srgbClr val="000000"/>
                      </a:solidFill>
                      <a:prstDash val="solid"/>
                    </a:lnR>
                  </a:tcPr>
                </a:tc>
                <a:tc rowSpan="6">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30"/>
                        </a:spcBef>
                      </a:pPr>
                      <a:endParaRPr sz="1300">
                        <a:latin typeface="Times New Roman"/>
                        <a:cs typeface="Times New Roman"/>
                      </a:endParaRPr>
                    </a:p>
                    <a:p>
                      <a:pPr marL="146050" algn="ctr">
                        <a:lnSpc>
                          <a:spcPct val="100000"/>
                        </a:lnSpc>
                        <a:spcBef>
                          <a:spcPts val="5"/>
                        </a:spcBef>
                      </a:pPr>
                      <a:r>
                        <a:rPr sz="1300" b="1" dirty="0">
                          <a:latin typeface="Arial"/>
                          <a:cs typeface="Arial"/>
                        </a:rPr>
                        <a:t>13</a:t>
                      </a:r>
                      <a:r>
                        <a:rPr sz="1300" b="1" spc="-10" dirty="0">
                          <a:latin typeface="Arial"/>
                          <a:cs typeface="Arial"/>
                        </a:rPr>
                        <a:t> </a:t>
                      </a:r>
                      <a:r>
                        <a:rPr sz="1300" b="1" spc="5" dirty="0">
                          <a:latin typeface="Arial"/>
                          <a:cs typeface="Arial"/>
                        </a:rPr>
                        <a:t>Infections</a:t>
                      </a:r>
                      <a:endParaRPr sz="1300">
                        <a:latin typeface="Arial"/>
                        <a:cs typeface="Arial"/>
                      </a:endParaRPr>
                    </a:p>
                    <a:p>
                      <a:pPr marL="167640" algn="ctr">
                        <a:lnSpc>
                          <a:spcPct val="100000"/>
                        </a:lnSpc>
                        <a:spcBef>
                          <a:spcPts val="284"/>
                        </a:spcBef>
                      </a:pPr>
                      <a:r>
                        <a:rPr sz="1700" b="1" spc="25" dirty="0">
                          <a:latin typeface="Arial"/>
                          <a:cs typeface="Arial"/>
                        </a:rPr>
                        <a:t>0,41</a:t>
                      </a:r>
                      <a:endParaRPr sz="1700">
                        <a:latin typeface="Arial"/>
                        <a:cs typeface="Arial"/>
                      </a:endParaRPr>
                    </a:p>
                    <a:p>
                      <a:pPr marL="193675" algn="ctr">
                        <a:lnSpc>
                          <a:spcPct val="100000"/>
                        </a:lnSpc>
                        <a:spcBef>
                          <a:spcPts val="315"/>
                        </a:spcBef>
                      </a:pPr>
                      <a:r>
                        <a:rPr sz="1300" b="1" dirty="0">
                          <a:latin typeface="Arial"/>
                          <a:cs typeface="Arial"/>
                        </a:rPr>
                        <a:t>3202 PY</a:t>
                      </a:r>
                      <a:endParaRPr sz="1300">
                        <a:latin typeface="Arial"/>
                        <a:cs typeface="Arial"/>
                      </a:endParaRPr>
                    </a:p>
                  </a:txBody>
                  <a:tcPr marL="0" marR="0" marT="0" marB="0">
                    <a:lnL w="9525">
                      <a:solidFill>
                        <a:srgbClr val="000000"/>
                      </a:solidFill>
                      <a:prstDash val="solid"/>
                    </a:lnL>
                    <a:lnB w="9525">
                      <a:solidFill>
                        <a:srgbClr val="000000"/>
                      </a:solidFill>
                      <a:prstDash val="solid"/>
                    </a:lnB>
                  </a:tcPr>
                </a:tc>
                <a:tc rowSpan="6">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35"/>
                        </a:spcBef>
                      </a:pPr>
                      <a:endParaRPr sz="1800">
                        <a:latin typeface="Times New Roman"/>
                        <a:cs typeface="Times New Roman"/>
                      </a:endParaRPr>
                    </a:p>
                    <a:p>
                      <a:pPr marR="120650" algn="ctr">
                        <a:lnSpc>
                          <a:spcPct val="100000"/>
                        </a:lnSpc>
                      </a:pPr>
                      <a:r>
                        <a:rPr sz="1300" b="1" dirty="0">
                          <a:latin typeface="Arial"/>
                          <a:cs typeface="Arial"/>
                        </a:rPr>
                        <a:t>39</a:t>
                      </a:r>
                      <a:r>
                        <a:rPr sz="1300" b="1" spc="-10" dirty="0">
                          <a:latin typeface="Arial"/>
                          <a:cs typeface="Arial"/>
                        </a:rPr>
                        <a:t> </a:t>
                      </a:r>
                      <a:r>
                        <a:rPr sz="1300" b="1" spc="5" dirty="0">
                          <a:latin typeface="Arial"/>
                          <a:cs typeface="Arial"/>
                        </a:rPr>
                        <a:t>Infections</a:t>
                      </a:r>
                      <a:endParaRPr sz="1300">
                        <a:latin typeface="Arial"/>
                        <a:cs typeface="Arial"/>
                      </a:endParaRPr>
                    </a:p>
                    <a:p>
                      <a:pPr>
                        <a:lnSpc>
                          <a:spcPct val="100000"/>
                        </a:lnSpc>
                      </a:pPr>
                      <a:endParaRPr sz="1300">
                        <a:latin typeface="Times New Roman"/>
                        <a:cs typeface="Times New Roman"/>
                      </a:endParaRPr>
                    </a:p>
                    <a:p>
                      <a:pPr marR="173355" algn="ctr">
                        <a:lnSpc>
                          <a:spcPct val="100000"/>
                        </a:lnSpc>
                      </a:pPr>
                      <a:r>
                        <a:rPr sz="1700" b="1" spc="25" dirty="0">
                          <a:latin typeface="Arial"/>
                          <a:cs typeface="Arial"/>
                        </a:rPr>
                        <a:t>1,22</a:t>
                      </a:r>
                      <a:endParaRPr sz="1700">
                        <a:latin typeface="Arial"/>
                        <a:cs typeface="Arial"/>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R="120650" algn="ctr">
                        <a:lnSpc>
                          <a:spcPct val="100000"/>
                        </a:lnSpc>
                        <a:spcBef>
                          <a:spcPts val="860"/>
                        </a:spcBef>
                      </a:pPr>
                      <a:r>
                        <a:rPr sz="1300" b="1" dirty="0">
                          <a:solidFill>
                            <a:srgbClr val="FFFFFF"/>
                          </a:solidFill>
                          <a:latin typeface="Arial"/>
                          <a:cs typeface="Arial"/>
                        </a:rPr>
                        <a:t>3187</a:t>
                      </a:r>
                      <a:r>
                        <a:rPr sz="1300" b="1" spc="5" dirty="0">
                          <a:solidFill>
                            <a:srgbClr val="FFFFFF"/>
                          </a:solidFill>
                          <a:latin typeface="Arial"/>
                          <a:cs typeface="Arial"/>
                        </a:rPr>
                        <a:t> </a:t>
                      </a:r>
                      <a:r>
                        <a:rPr sz="1300" b="1" dirty="0">
                          <a:solidFill>
                            <a:srgbClr val="FFFFFF"/>
                          </a:solidFill>
                          <a:latin typeface="Arial"/>
                          <a:cs typeface="Arial"/>
                        </a:rPr>
                        <a:t>PY</a:t>
                      </a:r>
                      <a:endParaRPr sz="1300">
                        <a:latin typeface="Arial"/>
                        <a:cs typeface="Arial"/>
                      </a:endParaRPr>
                    </a:p>
                  </a:txBody>
                  <a:tcPr marL="0" marR="0" marT="0" marB="0">
                    <a:lnR w="9525">
                      <a:solidFill>
                        <a:srgbClr val="868686"/>
                      </a:solidFill>
                      <a:prstDash val="solid"/>
                    </a:lnR>
                    <a:lnB w="9525">
                      <a:solidFill>
                        <a:srgbClr val="000000"/>
                      </a:solidFill>
                      <a:prstDash val="solid"/>
                    </a:lnB>
                  </a:tcPr>
                </a:tc>
                <a:extLst>
                  <a:ext uri="{0D108BD9-81ED-4DB2-BD59-A6C34878D82A}">
                    <a16:rowId xmlns:a16="http://schemas.microsoft.com/office/drawing/2014/main" val="10001"/>
                  </a:ext>
                </a:extLst>
              </a:tr>
              <a:tr h="392249">
                <a:tc>
                  <a:txBody>
                    <a:bodyPr/>
                    <a:lstStyle/>
                    <a:p>
                      <a:pPr marR="103505" algn="r">
                        <a:lnSpc>
                          <a:spcPct val="100000"/>
                        </a:lnSpc>
                        <a:spcBef>
                          <a:spcPts val="515"/>
                        </a:spcBef>
                      </a:pPr>
                      <a:r>
                        <a:rPr sz="1300" spc="-35" dirty="0">
                          <a:latin typeface="Arial"/>
                          <a:cs typeface="Arial"/>
                        </a:rPr>
                        <a:t>2</a:t>
                      </a:r>
                      <a:r>
                        <a:rPr sz="1300" spc="35" dirty="0">
                          <a:latin typeface="Arial"/>
                          <a:cs typeface="Arial"/>
                        </a:rPr>
                        <a:t>,</a:t>
                      </a:r>
                      <a:r>
                        <a:rPr sz="1300" dirty="0">
                          <a:latin typeface="Arial"/>
                          <a:cs typeface="Arial"/>
                        </a:rPr>
                        <a:t>5</a:t>
                      </a:r>
                      <a:endParaRPr sz="1300">
                        <a:latin typeface="Arial"/>
                        <a:cs typeface="Arial"/>
                      </a:endParaRPr>
                    </a:p>
                  </a:txBody>
                  <a:tcPr marL="0" marR="0" marT="87207" marB="0">
                    <a:lnL w="9525">
                      <a:solidFill>
                        <a:srgbClr val="868686"/>
                      </a:solidFill>
                      <a:prstDash val="solid"/>
                    </a:lnL>
                    <a:lnR w="9525">
                      <a:solidFill>
                        <a:srgbClr val="000000"/>
                      </a:solidFill>
                      <a:prstDash val="solid"/>
                    </a:lnR>
                  </a:tcPr>
                </a:tc>
                <a:tc vMerge="1">
                  <a:txBody>
                    <a:bodyPr/>
                    <a:lstStyle/>
                    <a:p>
                      <a:endParaRPr/>
                    </a:p>
                  </a:txBody>
                  <a:tcPr marL="0" marR="0" marT="0" marB="0">
                    <a:lnL w="9525">
                      <a:solidFill>
                        <a:srgbClr val="000000"/>
                      </a:solidFill>
                      <a:prstDash val="solid"/>
                    </a:lnL>
                    <a:lnB w="9525">
                      <a:solidFill>
                        <a:srgbClr val="000000"/>
                      </a:solidFill>
                      <a:prstDash val="solid"/>
                    </a:lnB>
                  </a:tcPr>
                </a:tc>
                <a:tc vMerge="1">
                  <a:txBody>
                    <a:bodyPr/>
                    <a:lstStyle/>
                    <a:p>
                      <a:endParaRPr/>
                    </a:p>
                  </a:txBody>
                  <a:tcPr marL="0" marR="0" marT="0" marB="0">
                    <a:lnR w="9525">
                      <a:solidFill>
                        <a:srgbClr val="868686"/>
                      </a:solidFill>
                      <a:prstDash val="solid"/>
                    </a:lnR>
                    <a:lnB w="9525">
                      <a:solidFill>
                        <a:srgbClr val="000000"/>
                      </a:solidFill>
                      <a:prstDash val="solid"/>
                    </a:lnB>
                  </a:tcPr>
                </a:tc>
                <a:extLst>
                  <a:ext uri="{0D108BD9-81ED-4DB2-BD59-A6C34878D82A}">
                    <a16:rowId xmlns:a16="http://schemas.microsoft.com/office/drawing/2014/main" val="10002"/>
                  </a:ext>
                </a:extLst>
              </a:tr>
              <a:tr h="392540">
                <a:tc>
                  <a:txBody>
                    <a:bodyPr/>
                    <a:lstStyle/>
                    <a:p>
                      <a:pPr marR="106045" algn="r">
                        <a:lnSpc>
                          <a:spcPct val="100000"/>
                        </a:lnSpc>
                        <a:spcBef>
                          <a:spcPts val="515"/>
                        </a:spcBef>
                      </a:pPr>
                      <a:r>
                        <a:rPr sz="1300" dirty="0">
                          <a:latin typeface="Arial"/>
                          <a:cs typeface="Arial"/>
                        </a:rPr>
                        <a:t>2</a:t>
                      </a:r>
                      <a:endParaRPr sz="1300">
                        <a:latin typeface="Arial"/>
                        <a:cs typeface="Arial"/>
                      </a:endParaRPr>
                    </a:p>
                  </a:txBody>
                  <a:tcPr marL="0" marR="0" marT="87207" marB="0">
                    <a:lnL w="9525">
                      <a:solidFill>
                        <a:srgbClr val="868686"/>
                      </a:solidFill>
                      <a:prstDash val="solid"/>
                    </a:lnL>
                    <a:lnR w="9525">
                      <a:solidFill>
                        <a:srgbClr val="000000"/>
                      </a:solidFill>
                      <a:prstDash val="solid"/>
                    </a:lnR>
                  </a:tcPr>
                </a:tc>
                <a:tc vMerge="1">
                  <a:txBody>
                    <a:bodyPr/>
                    <a:lstStyle/>
                    <a:p>
                      <a:endParaRPr/>
                    </a:p>
                  </a:txBody>
                  <a:tcPr marL="0" marR="0" marT="0" marB="0">
                    <a:lnL w="9525">
                      <a:solidFill>
                        <a:srgbClr val="000000"/>
                      </a:solidFill>
                      <a:prstDash val="solid"/>
                    </a:lnL>
                    <a:lnB w="9525">
                      <a:solidFill>
                        <a:srgbClr val="000000"/>
                      </a:solidFill>
                      <a:prstDash val="solid"/>
                    </a:lnB>
                  </a:tcPr>
                </a:tc>
                <a:tc vMerge="1">
                  <a:txBody>
                    <a:bodyPr/>
                    <a:lstStyle/>
                    <a:p>
                      <a:endParaRPr/>
                    </a:p>
                  </a:txBody>
                  <a:tcPr marL="0" marR="0" marT="0" marB="0">
                    <a:lnR w="9525">
                      <a:solidFill>
                        <a:srgbClr val="868686"/>
                      </a:solidFill>
                      <a:prstDash val="solid"/>
                    </a:lnR>
                    <a:lnB w="9525">
                      <a:solidFill>
                        <a:srgbClr val="000000"/>
                      </a:solidFill>
                      <a:prstDash val="solid"/>
                    </a:lnB>
                  </a:tcPr>
                </a:tc>
                <a:extLst>
                  <a:ext uri="{0D108BD9-81ED-4DB2-BD59-A6C34878D82A}">
                    <a16:rowId xmlns:a16="http://schemas.microsoft.com/office/drawing/2014/main" val="10003"/>
                  </a:ext>
                </a:extLst>
              </a:tr>
              <a:tr h="392107">
                <a:tc>
                  <a:txBody>
                    <a:bodyPr/>
                    <a:lstStyle/>
                    <a:p>
                      <a:pPr marR="103505" algn="r">
                        <a:lnSpc>
                          <a:spcPct val="100000"/>
                        </a:lnSpc>
                        <a:spcBef>
                          <a:spcPts val="515"/>
                        </a:spcBef>
                      </a:pPr>
                      <a:r>
                        <a:rPr sz="1300" spc="-35" dirty="0">
                          <a:latin typeface="Arial"/>
                          <a:cs typeface="Arial"/>
                        </a:rPr>
                        <a:t>1</a:t>
                      </a:r>
                      <a:r>
                        <a:rPr sz="1300" spc="35" dirty="0">
                          <a:latin typeface="Arial"/>
                          <a:cs typeface="Arial"/>
                        </a:rPr>
                        <a:t>,</a:t>
                      </a:r>
                      <a:r>
                        <a:rPr sz="1300" dirty="0">
                          <a:latin typeface="Arial"/>
                          <a:cs typeface="Arial"/>
                        </a:rPr>
                        <a:t>5</a:t>
                      </a:r>
                      <a:endParaRPr sz="1300">
                        <a:latin typeface="Arial"/>
                        <a:cs typeface="Arial"/>
                      </a:endParaRPr>
                    </a:p>
                  </a:txBody>
                  <a:tcPr marL="0" marR="0" marT="87207" marB="0">
                    <a:lnL w="9525">
                      <a:solidFill>
                        <a:srgbClr val="868686"/>
                      </a:solidFill>
                      <a:prstDash val="solid"/>
                    </a:lnL>
                    <a:lnR w="9525">
                      <a:solidFill>
                        <a:srgbClr val="000000"/>
                      </a:solidFill>
                      <a:prstDash val="solid"/>
                    </a:lnR>
                  </a:tcPr>
                </a:tc>
                <a:tc vMerge="1">
                  <a:txBody>
                    <a:bodyPr/>
                    <a:lstStyle/>
                    <a:p>
                      <a:endParaRPr/>
                    </a:p>
                  </a:txBody>
                  <a:tcPr marL="0" marR="0" marT="0" marB="0">
                    <a:lnL w="9525">
                      <a:solidFill>
                        <a:srgbClr val="000000"/>
                      </a:solidFill>
                      <a:prstDash val="solid"/>
                    </a:lnL>
                    <a:lnB w="9525">
                      <a:solidFill>
                        <a:srgbClr val="000000"/>
                      </a:solidFill>
                      <a:prstDash val="solid"/>
                    </a:lnB>
                  </a:tcPr>
                </a:tc>
                <a:tc vMerge="1">
                  <a:txBody>
                    <a:bodyPr/>
                    <a:lstStyle/>
                    <a:p>
                      <a:endParaRPr/>
                    </a:p>
                  </a:txBody>
                  <a:tcPr marL="0" marR="0" marT="0" marB="0">
                    <a:lnR w="9525">
                      <a:solidFill>
                        <a:srgbClr val="868686"/>
                      </a:solidFill>
                      <a:prstDash val="solid"/>
                    </a:lnR>
                    <a:lnB w="9525">
                      <a:solidFill>
                        <a:srgbClr val="000000"/>
                      </a:solidFill>
                      <a:prstDash val="solid"/>
                    </a:lnB>
                  </a:tcPr>
                </a:tc>
                <a:extLst>
                  <a:ext uri="{0D108BD9-81ED-4DB2-BD59-A6C34878D82A}">
                    <a16:rowId xmlns:a16="http://schemas.microsoft.com/office/drawing/2014/main" val="10004"/>
                  </a:ext>
                </a:extLst>
              </a:tr>
              <a:tr h="392311">
                <a:tc>
                  <a:txBody>
                    <a:bodyPr/>
                    <a:lstStyle/>
                    <a:p>
                      <a:pPr marR="106045" algn="r">
                        <a:lnSpc>
                          <a:spcPct val="100000"/>
                        </a:lnSpc>
                        <a:spcBef>
                          <a:spcPts val="515"/>
                        </a:spcBef>
                      </a:pPr>
                      <a:r>
                        <a:rPr sz="1300" dirty="0">
                          <a:latin typeface="Arial"/>
                          <a:cs typeface="Arial"/>
                        </a:rPr>
                        <a:t>1</a:t>
                      </a:r>
                      <a:endParaRPr sz="1300">
                        <a:latin typeface="Arial"/>
                        <a:cs typeface="Arial"/>
                      </a:endParaRPr>
                    </a:p>
                  </a:txBody>
                  <a:tcPr marL="0" marR="0" marT="87207" marB="0">
                    <a:lnL w="9525">
                      <a:solidFill>
                        <a:srgbClr val="868686"/>
                      </a:solidFill>
                      <a:prstDash val="solid"/>
                    </a:lnL>
                    <a:lnR w="9525">
                      <a:solidFill>
                        <a:srgbClr val="000000"/>
                      </a:solidFill>
                      <a:prstDash val="solid"/>
                    </a:lnR>
                  </a:tcPr>
                </a:tc>
                <a:tc vMerge="1">
                  <a:txBody>
                    <a:bodyPr/>
                    <a:lstStyle/>
                    <a:p>
                      <a:endParaRPr/>
                    </a:p>
                  </a:txBody>
                  <a:tcPr marL="0" marR="0" marT="0" marB="0">
                    <a:lnL w="9525">
                      <a:solidFill>
                        <a:srgbClr val="000000"/>
                      </a:solidFill>
                      <a:prstDash val="solid"/>
                    </a:lnL>
                    <a:lnB w="9525">
                      <a:solidFill>
                        <a:srgbClr val="000000"/>
                      </a:solidFill>
                      <a:prstDash val="solid"/>
                    </a:lnB>
                  </a:tcPr>
                </a:tc>
                <a:tc vMerge="1">
                  <a:txBody>
                    <a:bodyPr/>
                    <a:lstStyle/>
                    <a:p>
                      <a:endParaRPr/>
                    </a:p>
                  </a:txBody>
                  <a:tcPr marL="0" marR="0" marT="0" marB="0">
                    <a:lnR w="9525">
                      <a:solidFill>
                        <a:srgbClr val="868686"/>
                      </a:solidFill>
                      <a:prstDash val="solid"/>
                    </a:lnR>
                    <a:lnB w="9525">
                      <a:solidFill>
                        <a:srgbClr val="000000"/>
                      </a:solidFill>
                      <a:prstDash val="solid"/>
                    </a:lnB>
                  </a:tcPr>
                </a:tc>
                <a:extLst>
                  <a:ext uri="{0D108BD9-81ED-4DB2-BD59-A6C34878D82A}">
                    <a16:rowId xmlns:a16="http://schemas.microsoft.com/office/drawing/2014/main" val="10005"/>
                  </a:ext>
                </a:extLst>
              </a:tr>
              <a:tr h="578561">
                <a:tc>
                  <a:txBody>
                    <a:bodyPr/>
                    <a:lstStyle/>
                    <a:p>
                      <a:pPr marR="103505" algn="r">
                        <a:lnSpc>
                          <a:spcPct val="100000"/>
                        </a:lnSpc>
                        <a:spcBef>
                          <a:spcPts val="515"/>
                        </a:spcBef>
                      </a:pPr>
                      <a:r>
                        <a:rPr sz="1300" spc="-35" dirty="0">
                          <a:latin typeface="Arial"/>
                          <a:cs typeface="Arial"/>
                        </a:rPr>
                        <a:t>0</a:t>
                      </a:r>
                      <a:r>
                        <a:rPr sz="1300" spc="35" dirty="0">
                          <a:latin typeface="Arial"/>
                          <a:cs typeface="Arial"/>
                        </a:rPr>
                        <a:t>,</a:t>
                      </a:r>
                      <a:r>
                        <a:rPr sz="1300" dirty="0">
                          <a:latin typeface="Arial"/>
                          <a:cs typeface="Arial"/>
                        </a:rPr>
                        <a:t>5</a:t>
                      </a:r>
                      <a:endParaRPr sz="1300">
                        <a:latin typeface="Arial"/>
                        <a:cs typeface="Arial"/>
                      </a:endParaRPr>
                    </a:p>
                  </a:txBody>
                  <a:tcPr marL="0" marR="0" marT="87207" marB="0">
                    <a:lnL w="9525">
                      <a:solidFill>
                        <a:srgbClr val="868686"/>
                      </a:solidFill>
                      <a:prstDash val="solid"/>
                    </a:lnL>
                    <a:lnR w="9525">
                      <a:solidFill>
                        <a:srgbClr val="000000"/>
                      </a:solidFill>
                      <a:prstDash val="solid"/>
                    </a:lnR>
                  </a:tcPr>
                </a:tc>
                <a:tc vMerge="1">
                  <a:txBody>
                    <a:bodyPr/>
                    <a:lstStyle/>
                    <a:p>
                      <a:endParaRPr/>
                    </a:p>
                  </a:txBody>
                  <a:tcPr marL="0" marR="0" marT="0" marB="0">
                    <a:lnL w="9525">
                      <a:solidFill>
                        <a:srgbClr val="000000"/>
                      </a:solidFill>
                      <a:prstDash val="solid"/>
                    </a:lnL>
                    <a:lnB w="9525">
                      <a:solidFill>
                        <a:srgbClr val="000000"/>
                      </a:solidFill>
                      <a:prstDash val="solid"/>
                    </a:lnB>
                  </a:tcPr>
                </a:tc>
                <a:tc vMerge="1">
                  <a:txBody>
                    <a:bodyPr/>
                    <a:lstStyle/>
                    <a:p>
                      <a:endParaRPr/>
                    </a:p>
                  </a:txBody>
                  <a:tcPr marL="0" marR="0" marT="0" marB="0">
                    <a:lnR w="9525">
                      <a:solidFill>
                        <a:srgbClr val="868686"/>
                      </a:solidFill>
                      <a:prstDash val="solid"/>
                    </a:lnR>
                    <a:lnB w="9525">
                      <a:solidFill>
                        <a:srgbClr val="000000"/>
                      </a:solidFill>
                      <a:prstDash val="solid"/>
                    </a:lnB>
                  </a:tcPr>
                </a:tc>
                <a:extLst>
                  <a:ext uri="{0D108BD9-81ED-4DB2-BD59-A6C34878D82A}">
                    <a16:rowId xmlns:a16="http://schemas.microsoft.com/office/drawing/2014/main" val="10006"/>
                  </a:ext>
                </a:extLst>
              </a:tr>
              <a:tr h="340817">
                <a:tc>
                  <a:txBody>
                    <a:bodyPr/>
                    <a:lstStyle/>
                    <a:p>
                      <a:pPr marR="106045" algn="r">
                        <a:lnSpc>
                          <a:spcPts val="620"/>
                        </a:lnSpc>
                      </a:pPr>
                      <a:r>
                        <a:rPr sz="1300" dirty="0">
                          <a:latin typeface="Arial"/>
                          <a:cs typeface="Arial"/>
                        </a:rPr>
                        <a:t>0</a:t>
                      </a:r>
                      <a:endParaRPr sz="1300">
                        <a:latin typeface="Arial"/>
                        <a:cs typeface="Arial"/>
                      </a:endParaRPr>
                    </a:p>
                  </a:txBody>
                  <a:tcPr marL="0" marR="0" marT="0" marB="0">
                    <a:lnL w="9525">
                      <a:solidFill>
                        <a:srgbClr val="868686"/>
                      </a:solidFill>
                      <a:prstDash val="solid"/>
                    </a:lnL>
                    <a:lnB w="9525">
                      <a:solidFill>
                        <a:srgbClr val="868686"/>
                      </a:solidFill>
                      <a:prstDash val="solid"/>
                    </a:lnB>
                  </a:tcPr>
                </a:tc>
                <a:tc>
                  <a:txBody>
                    <a:bodyPr/>
                    <a:lstStyle/>
                    <a:p>
                      <a:pPr marL="146685" algn="ctr">
                        <a:lnSpc>
                          <a:spcPts val="925"/>
                        </a:lnSpc>
                        <a:spcBef>
                          <a:spcPts val="260"/>
                        </a:spcBef>
                      </a:pPr>
                      <a:r>
                        <a:rPr sz="1100" b="1" spc="-5" dirty="0">
                          <a:latin typeface="Arial"/>
                          <a:cs typeface="Arial"/>
                        </a:rPr>
                        <a:t>CAB</a:t>
                      </a:r>
                      <a:endParaRPr sz="1100">
                        <a:latin typeface="Arial"/>
                        <a:cs typeface="Arial"/>
                      </a:endParaRPr>
                    </a:p>
                    <a:p>
                      <a:pPr marL="146685" algn="ctr">
                        <a:lnSpc>
                          <a:spcPts val="725"/>
                        </a:lnSpc>
                      </a:pPr>
                      <a:r>
                        <a:rPr sz="900" spc="-15" dirty="0">
                          <a:latin typeface="Arial"/>
                          <a:cs typeface="Arial"/>
                        </a:rPr>
                        <a:t>n=2244</a:t>
                      </a:r>
                      <a:endParaRPr sz="900">
                        <a:latin typeface="Arial"/>
                        <a:cs typeface="Arial"/>
                      </a:endParaRPr>
                    </a:p>
                  </a:txBody>
                  <a:tcPr marL="0" marR="0" marT="44027" marB="0">
                    <a:lnT w="9525">
                      <a:solidFill>
                        <a:srgbClr val="000000"/>
                      </a:solidFill>
                      <a:prstDash val="solid"/>
                    </a:lnT>
                    <a:lnB w="9525">
                      <a:solidFill>
                        <a:srgbClr val="868686"/>
                      </a:solidFill>
                      <a:prstDash val="solid"/>
                    </a:lnB>
                  </a:tcPr>
                </a:tc>
                <a:tc>
                  <a:txBody>
                    <a:bodyPr/>
                    <a:lstStyle/>
                    <a:p>
                      <a:pPr marR="199390" algn="ctr">
                        <a:lnSpc>
                          <a:spcPts val="925"/>
                        </a:lnSpc>
                        <a:spcBef>
                          <a:spcPts val="260"/>
                        </a:spcBef>
                      </a:pPr>
                      <a:r>
                        <a:rPr sz="1100" b="1" spc="-5" dirty="0">
                          <a:latin typeface="Arial"/>
                          <a:cs typeface="Arial"/>
                        </a:rPr>
                        <a:t>TDF/FTC</a:t>
                      </a:r>
                      <a:endParaRPr sz="1100">
                        <a:latin typeface="Arial"/>
                        <a:cs typeface="Arial"/>
                      </a:endParaRPr>
                    </a:p>
                    <a:p>
                      <a:pPr marR="199390" algn="ctr">
                        <a:lnSpc>
                          <a:spcPts val="725"/>
                        </a:lnSpc>
                      </a:pPr>
                      <a:r>
                        <a:rPr sz="900" spc="-15" dirty="0">
                          <a:latin typeface="Arial"/>
                          <a:cs typeface="Arial"/>
                        </a:rPr>
                        <a:t>n=2250</a:t>
                      </a:r>
                      <a:endParaRPr sz="900">
                        <a:latin typeface="Arial"/>
                        <a:cs typeface="Arial"/>
                      </a:endParaRPr>
                    </a:p>
                  </a:txBody>
                  <a:tcPr marL="0" marR="0" marT="44027" marB="0">
                    <a:lnR w="9525">
                      <a:solidFill>
                        <a:srgbClr val="868686"/>
                      </a:solidFill>
                      <a:prstDash val="solid"/>
                    </a:lnR>
                    <a:lnT w="9525">
                      <a:solidFill>
                        <a:srgbClr val="000000"/>
                      </a:solidFill>
                      <a:prstDash val="solid"/>
                    </a:lnT>
                    <a:lnB w="9525">
                      <a:solidFill>
                        <a:srgbClr val="868686"/>
                      </a:solidFill>
                      <a:prstDash val="solid"/>
                    </a:lnB>
                  </a:tcPr>
                </a:tc>
                <a:extLst>
                  <a:ext uri="{0D108BD9-81ED-4DB2-BD59-A6C34878D82A}">
                    <a16:rowId xmlns:a16="http://schemas.microsoft.com/office/drawing/2014/main" val="10007"/>
                  </a:ext>
                </a:extLst>
              </a:tr>
            </a:tbl>
          </a:graphicData>
        </a:graphic>
      </p:graphicFrame>
      <p:sp>
        <p:nvSpPr>
          <p:cNvPr id="30" name="object 30"/>
          <p:cNvSpPr txBox="1"/>
          <p:nvPr/>
        </p:nvSpPr>
        <p:spPr>
          <a:xfrm>
            <a:off x="1614701" y="6046556"/>
            <a:ext cx="1082887" cy="140209"/>
          </a:xfrm>
          <a:prstGeom prst="rect">
            <a:avLst/>
          </a:prstGeom>
        </p:spPr>
        <p:txBody>
          <a:bodyPr vert="horz" wrap="square" lIns="0" tIns="16933" rIns="0" bIns="0" rtlCol="0">
            <a:spAutoFit/>
          </a:bodyPr>
          <a:lstStyle/>
          <a:p>
            <a:pPr marL="16933">
              <a:spcBef>
                <a:spcPts val="133"/>
              </a:spcBef>
            </a:pPr>
            <a:r>
              <a:rPr sz="800" spc="7" dirty="0">
                <a:latin typeface="Arial"/>
                <a:cs typeface="Arial"/>
              </a:rPr>
              <a:t>CI, </a:t>
            </a:r>
            <a:r>
              <a:rPr sz="800" spc="13" dirty="0">
                <a:latin typeface="Arial"/>
                <a:cs typeface="Arial"/>
              </a:rPr>
              <a:t>confidence</a:t>
            </a:r>
            <a:r>
              <a:rPr sz="800" spc="-33" dirty="0">
                <a:latin typeface="Arial"/>
                <a:cs typeface="Arial"/>
              </a:rPr>
              <a:t> </a:t>
            </a:r>
            <a:r>
              <a:rPr sz="800" spc="7" dirty="0">
                <a:latin typeface="Arial"/>
                <a:cs typeface="Arial"/>
              </a:rPr>
              <a:t>interval</a:t>
            </a:r>
            <a:endParaRPr sz="800">
              <a:latin typeface="Arial"/>
              <a:cs typeface="Arial"/>
            </a:endParaRPr>
          </a:p>
        </p:txBody>
      </p:sp>
      <p:sp>
        <p:nvSpPr>
          <p:cNvPr id="31" name="object 31"/>
          <p:cNvSpPr/>
          <p:nvPr/>
        </p:nvSpPr>
        <p:spPr>
          <a:xfrm>
            <a:off x="6080287" y="3265383"/>
            <a:ext cx="4049748" cy="2493899"/>
          </a:xfrm>
          <a:prstGeom prst="rect">
            <a:avLst/>
          </a:prstGeom>
          <a:blipFill>
            <a:blip r:embed="rId5" cstate="print"/>
            <a:stretch>
              <a:fillRect/>
            </a:stretch>
          </a:blipFill>
        </p:spPr>
        <p:txBody>
          <a:bodyPr wrap="square" lIns="0" tIns="0" rIns="0" bIns="0" rtlCol="0"/>
          <a:lstStyle/>
          <a:p>
            <a:endParaRPr sz="2400"/>
          </a:p>
        </p:txBody>
      </p:sp>
      <p:sp>
        <p:nvSpPr>
          <p:cNvPr id="32" name="object 32"/>
          <p:cNvSpPr/>
          <p:nvPr/>
        </p:nvSpPr>
        <p:spPr>
          <a:xfrm>
            <a:off x="8129583" y="3260876"/>
            <a:ext cx="0" cy="2072640"/>
          </a:xfrm>
          <a:custGeom>
            <a:avLst/>
            <a:gdLst/>
            <a:ahLst/>
            <a:cxnLst/>
            <a:rect l="l" t="t" r="r" b="b"/>
            <a:pathLst>
              <a:path h="1554479">
                <a:moveTo>
                  <a:pt x="0" y="1553952"/>
                </a:moveTo>
                <a:lnTo>
                  <a:pt x="1" y="0"/>
                </a:lnTo>
              </a:path>
            </a:pathLst>
          </a:custGeom>
          <a:ln w="9525">
            <a:solidFill>
              <a:srgbClr val="000000"/>
            </a:solidFill>
          </a:ln>
        </p:spPr>
        <p:txBody>
          <a:bodyPr wrap="square" lIns="0" tIns="0" rIns="0" bIns="0" rtlCol="0"/>
          <a:lstStyle/>
          <a:p>
            <a:endParaRPr sz="2400"/>
          </a:p>
        </p:txBody>
      </p:sp>
      <p:sp>
        <p:nvSpPr>
          <p:cNvPr id="33" name="object 33"/>
          <p:cNvSpPr txBox="1"/>
          <p:nvPr/>
        </p:nvSpPr>
        <p:spPr>
          <a:xfrm>
            <a:off x="7332398" y="4586223"/>
            <a:ext cx="294639" cy="181310"/>
          </a:xfrm>
          <a:prstGeom prst="rect">
            <a:avLst/>
          </a:prstGeom>
        </p:spPr>
        <p:txBody>
          <a:bodyPr vert="horz" wrap="square" lIns="0" tIns="16933" rIns="0" bIns="0" rtlCol="0">
            <a:spAutoFit/>
          </a:bodyPr>
          <a:lstStyle/>
          <a:p>
            <a:pPr marL="16933">
              <a:spcBef>
                <a:spcPts val="133"/>
              </a:spcBef>
            </a:pPr>
            <a:r>
              <a:rPr sz="1067" b="1" spc="-13" dirty="0">
                <a:latin typeface="Arial"/>
                <a:cs typeface="Arial"/>
              </a:rPr>
              <a:t>0</a:t>
            </a:r>
            <a:r>
              <a:rPr sz="1067" b="1" dirty="0">
                <a:latin typeface="Arial"/>
                <a:cs typeface="Arial"/>
              </a:rPr>
              <a:t>.</a:t>
            </a:r>
            <a:r>
              <a:rPr sz="1067" b="1" spc="-13" dirty="0">
                <a:latin typeface="Arial"/>
                <a:cs typeface="Arial"/>
              </a:rPr>
              <a:t>62</a:t>
            </a:r>
            <a:endParaRPr sz="1067">
              <a:latin typeface="Arial"/>
              <a:cs typeface="Arial"/>
            </a:endParaRPr>
          </a:p>
        </p:txBody>
      </p:sp>
      <p:sp>
        <p:nvSpPr>
          <p:cNvPr id="34" name="object 34"/>
          <p:cNvSpPr txBox="1"/>
          <p:nvPr/>
        </p:nvSpPr>
        <p:spPr>
          <a:xfrm>
            <a:off x="6487053" y="4586223"/>
            <a:ext cx="294639" cy="181310"/>
          </a:xfrm>
          <a:prstGeom prst="rect">
            <a:avLst/>
          </a:prstGeom>
        </p:spPr>
        <p:txBody>
          <a:bodyPr vert="horz" wrap="square" lIns="0" tIns="16933" rIns="0" bIns="0" rtlCol="0">
            <a:spAutoFit/>
          </a:bodyPr>
          <a:lstStyle/>
          <a:p>
            <a:pPr marL="16933">
              <a:spcBef>
                <a:spcPts val="133"/>
              </a:spcBef>
            </a:pPr>
            <a:r>
              <a:rPr sz="1067" b="1" spc="-13" dirty="0">
                <a:latin typeface="Arial"/>
                <a:cs typeface="Arial"/>
              </a:rPr>
              <a:t>0</a:t>
            </a:r>
            <a:r>
              <a:rPr sz="1067" b="1" dirty="0">
                <a:latin typeface="Arial"/>
                <a:cs typeface="Arial"/>
              </a:rPr>
              <a:t>.</a:t>
            </a:r>
            <a:r>
              <a:rPr sz="1067" b="1" spc="-13" dirty="0">
                <a:latin typeface="Arial"/>
                <a:cs typeface="Arial"/>
              </a:rPr>
              <a:t>18</a:t>
            </a:r>
            <a:endParaRPr sz="1067">
              <a:latin typeface="Arial"/>
              <a:cs typeface="Arial"/>
            </a:endParaRPr>
          </a:p>
        </p:txBody>
      </p:sp>
      <p:sp>
        <p:nvSpPr>
          <p:cNvPr id="35" name="object 35"/>
          <p:cNvSpPr txBox="1"/>
          <p:nvPr/>
        </p:nvSpPr>
        <p:spPr>
          <a:xfrm>
            <a:off x="6737615" y="3959690"/>
            <a:ext cx="330200" cy="201764"/>
          </a:xfrm>
          <a:prstGeom prst="rect">
            <a:avLst/>
          </a:prstGeom>
        </p:spPr>
        <p:txBody>
          <a:bodyPr vert="horz" wrap="square" lIns="0" tIns="16933" rIns="0" bIns="0" rtlCol="0">
            <a:spAutoFit/>
          </a:bodyPr>
          <a:lstStyle/>
          <a:p>
            <a:pPr marL="16933">
              <a:spcBef>
                <a:spcPts val="133"/>
              </a:spcBef>
            </a:pPr>
            <a:r>
              <a:rPr sz="1200" b="1" spc="-7" dirty="0">
                <a:latin typeface="Arial"/>
                <a:cs typeface="Arial"/>
              </a:rPr>
              <a:t>0.34</a:t>
            </a:r>
            <a:endParaRPr sz="1200">
              <a:latin typeface="Arial"/>
              <a:cs typeface="Arial"/>
            </a:endParaRPr>
          </a:p>
        </p:txBody>
      </p:sp>
      <p:sp>
        <p:nvSpPr>
          <p:cNvPr id="36" name="object 36"/>
          <p:cNvSpPr txBox="1"/>
          <p:nvPr/>
        </p:nvSpPr>
        <p:spPr>
          <a:xfrm>
            <a:off x="8376181" y="5388186"/>
            <a:ext cx="488527" cy="453115"/>
          </a:xfrm>
          <a:prstGeom prst="rect">
            <a:avLst/>
          </a:prstGeom>
        </p:spPr>
        <p:txBody>
          <a:bodyPr vert="horz" wrap="square" lIns="0" tIns="57573" rIns="0" bIns="0" rtlCol="0">
            <a:spAutoFit/>
          </a:bodyPr>
          <a:lstStyle/>
          <a:p>
            <a:pPr marL="26246">
              <a:spcBef>
                <a:spcPts val="453"/>
              </a:spcBef>
            </a:pPr>
            <a:r>
              <a:rPr sz="1600" b="1" spc="-7" dirty="0">
                <a:latin typeface="Arial"/>
                <a:cs typeface="Arial"/>
              </a:rPr>
              <a:t>1.23</a:t>
            </a:r>
            <a:endParaRPr sz="1600">
              <a:latin typeface="Arial"/>
              <a:cs typeface="Arial"/>
            </a:endParaRPr>
          </a:p>
          <a:p>
            <a:pPr marL="16933">
              <a:spcBef>
                <a:spcPts val="160"/>
              </a:spcBef>
            </a:pPr>
            <a:r>
              <a:rPr sz="800" spc="7" dirty="0">
                <a:latin typeface="Arial"/>
                <a:cs typeface="Arial"/>
              </a:rPr>
              <a:t>NI</a:t>
            </a:r>
            <a:r>
              <a:rPr sz="800" spc="-53" dirty="0">
                <a:latin typeface="Arial"/>
                <a:cs typeface="Arial"/>
              </a:rPr>
              <a:t> </a:t>
            </a:r>
            <a:r>
              <a:rPr sz="800" spc="7" dirty="0">
                <a:latin typeface="Arial"/>
                <a:cs typeface="Arial"/>
              </a:rPr>
              <a:t>margin</a:t>
            </a:r>
            <a:endParaRPr sz="800">
              <a:latin typeface="Arial"/>
              <a:cs typeface="Arial"/>
            </a:endParaRPr>
          </a:p>
        </p:txBody>
      </p:sp>
      <p:sp>
        <p:nvSpPr>
          <p:cNvPr id="37" name="object 37"/>
          <p:cNvSpPr/>
          <p:nvPr/>
        </p:nvSpPr>
        <p:spPr>
          <a:xfrm>
            <a:off x="7483475" y="4143376"/>
            <a:ext cx="0" cy="340360"/>
          </a:xfrm>
          <a:custGeom>
            <a:avLst/>
            <a:gdLst/>
            <a:ahLst/>
            <a:cxnLst/>
            <a:rect l="l" t="t" r="r" b="b"/>
            <a:pathLst>
              <a:path h="255270">
                <a:moveTo>
                  <a:pt x="0" y="0"/>
                </a:moveTo>
                <a:lnTo>
                  <a:pt x="1" y="254794"/>
                </a:lnTo>
              </a:path>
            </a:pathLst>
          </a:custGeom>
          <a:ln w="44450">
            <a:solidFill>
              <a:srgbClr val="000000"/>
            </a:solidFill>
          </a:ln>
        </p:spPr>
        <p:txBody>
          <a:bodyPr wrap="square" lIns="0" tIns="0" rIns="0" bIns="0" rtlCol="0"/>
          <a:lstStyle/>
          <a:p>
            <a:endParaRPr sz="2400"/>
          </a:p>
        </p:txBody>
      </p:sp>
      <p:sp>
        <p:nvSpPr>
          <p:cNvPr id="38" name="object 38"/>
          <p:cNvSpPr txBox="1"/>
          <p:nvPr/>
        </p:nvSpPr>
        <p:spPr>
          <a:xfrm>
            <a:off x="8318692" y="3763264"/>
            <a:ext cx="165947" cy="769570"/>
          </a:xfrm>
          <a:prstGeom prst="rect">
            <a:avLst/>
          </a:prstGeom>
        </p:spPr>
        <p:txBody>
          <a:bodyPr vert="horz" wrap="square" lIns="0" tIns="0" rIns="0" bIns="0" rtlCol="0">
            <a:spAutoFit/>
          </a:bodyPr>
          <a:lstStyle/>
          <a:p>
            <a:pPr>
              <a:lnSpc>
                <a:spcPts val="233"/>
              </a:lnSpc>
            </a:pPr>
            <a:r>
              <a:rPr sz="1067" spc="-53" dirty="0">
                <a:latin typeface="Arial"/>
                <a:cs typeface="Arial"/>
              </a:rPr>
              <a:t>y</a:t>
            </a:r>
            <a:endParaRPr sz="1067">
              <a:latin typeface="Arial"/>
              <a:cs typeface="Arial"/>
            </a:endParaRPr>
          </a:p>
          <a:p>
            <a:pPr>
              <a:lnSpc>
                <a:spcPts val="473"/>
              </a:lnSpc>
            </a:pPr>
            <a:r>
              <a:rPr sz="1067" spc="60" dirty="0">
                <a:latin typeface="Arial"/>
                <a:cs typeface="Arial"/>
              </a:rPr>
              <a:t>t</a:t>
            </a:r>
            <a:endParaRPr sz="1067">
              <a:latin typeface="Arial"/>
              <a:cs typeface="Arial"/>
            </a:endParaRPr>
          </a:p>
          <a:p>
            <a:pPr>
              <a:lnSpc>
                <a:spcPts val="573"/>
              </a:lnSpc>
            </a:pPr>
            <a:r>
              <a:rPr sz="1067" dirty="0">
                <a:latin typeface="Arial"/>
                <a:cs typeface="Arial"/>
              </a:rPr>
              <a:t>ri</a:t>
            </a:r>
            <a:endParaRPr sz="1067">
              <a:latin typeface="Arial"/>
              <a:cs typeface="Arial"/>
            </a:endParaRPr>
          </a:p>
          <a:p>
            <a:pPr>
              <a:lnSpc>
                <a:spcPts val="573"/>
              </a:lnSpc>
            </a:pPr>
            <a:r>
              <a:rPr sz="1067" spc="-33" dirty="0">
                <a:latin typeface="Arial"/>
                <a:cs typeface="Arial"/>
              </a:rPr>
              <a:t>o</a:t>
            </a:r>
            <a:endParaRPr sz="1067">
              <a:latin typeface="Arial"/>
              <a:cs typeface="Arial"/>
            </a:endParaRPr>
          </a:p>
          <a:p>
            <a:pPr>
              <a:lnSpc>
                <a:spcPts val="560"/>
              </a:lnSpc>
            </a:pPr>
            <a:r>
              <a:rPr sz="1067" dirty="0">
                <a:latin typeface="Arial"/>
                <a:cs typeface="Arial"/>
              </a:rPr>
              <a:t>ri</a:t>
            </a:r>
            <a:endParaRPr sz="1067">
              <a:latin typeface="Arial"/>
              <a:cs typeface="Arial"/>
            </a:endParaRPr>
          </a:p>
          <a:p>
            <a:pPr>
              <a:lnSpc>
                <a:spcPts val="413"/>
              </a:lnSpc>
            </a:pPr>
            <a:r>
              <a:rPr sz="1067" spc="-67" dirty="0">
                <a:latin typeface="Arial"/>
                <a:cs typeface="Arial"/>
              </a:rPr>
              <a:t>e</a:t>
            </a:r>
            <a:endParaRPr sz="1067">
              <a:latin typeface="Arial"/>
              <a:cs typeface="Arial"/>
            </a:endParaRPr>
          </a:p>
          <a:p>
            <a:pPr>
              <a:lnSpc>
                <a:spcPts val="433"/>
              </a:lnSpc>
            </a:pPr>
            <a:r>
              <a:rPr sz="1067" spc="27" dirty="0">
                <a:latin typeface="Arial"/>
                <a:cs typeface="Arial"/>
              </a:rPr>
              <a:t>f</a:t>
            </a:r>
            <a:endParaRPr sz="1067">
              <a:latin typeface="Arial"/>
              <a:cs typeface="Arial"/>
            </a:endParaRPr>
          </a:p>
          <a:p>
            <a:pPr>
              <a:lnSpc>
                <a:spcPts val="393"/>
              </a:lnSpc>
            </a:pPr>
            <a:r>
              <a:rPr sz="1067" spc="-33" dirty="0">
                <a:latin typeface="Arial"/>
                <a:cs typeface="Arial"/>
              </a:rPr>
              <a:t>n</a:t>
            </a:r>
            <a:endParaRPr sz="1067">
              <a:latin typeface="Arial"/>
              <a:cs typeface="Arial"/>
            </a:endParaRPr>
          </a:p>
          <a:p>
            <a:pPr>
              <a:lnSpc>
                <a:spcPct val="43000"/>
              </a:lnSpc>
              <a:spcBef>
                <a:spcPts val="207"/>
              </a:spcBef>
            </a:pPr>
            <a:r>
              <a:rPr sz="1067" spc="7" dirty="0">
                <a:latin typeface="Arial"/>
                <a:cs typeface="Arial"/>
              </a:rPr>
              <a:t>i  </a:t>
            </a:r>
            <a:r>
              <a:rPr sz="1067" spc="-33" dirty="0">
                <a:latin typeface="Arial"/>
                <a:cs typeface="Arial"/>
              </a:rPr>
              <a:t>n</a:t>
            </a:r>
            <a:endParaRPr sz="1067">
              <a:latin typeface="Arial"/>
              <a:cs typeface="Arial"/>
            </a:endParaRPr>
          </a:p>
          <a:p>
            <a:pPr>
              <a:lnSpc>
                <a:spcPts val="1020"/>
              </a:lnSpc>
            </a:pPr>
            <a:r>
              <a:rPr sz="1067" spc="-67" dirty="0">
                <a:latin typeface="Arial"/>
                <a:cs typeface="Arial"/>
              </a:rPr>
              <a:t>No</a:t>
            </a:r>
            <a:endParaRPr sz="1067">
              <a:latin typeface="Arial"/>
              <a:cs typeface="Arial"/>
            </a:endParaRPr>
          </a:p>
        </p:txBody>
      </p:sp>
      <p:sp>
        <p:nvSpPr>
          <p:cNvPr id="39" name="object 39"/>
          <p:cNvSpPr/>
          <p:nvPr/>
        </p:nvSpPr>
        <p:spPr>
          <a:xfrm>
            <a:off x="8232775" y="2894012"/>
            <a:ext cx="1781387" cy="508000"/>
          </a:xfrm>
          <a:custGeom>
            <a:avLst/>
            <a:gdLst/>
            <a:ahLst/>
            <a:cxnLst/>
            <a:rect l="l" t="t" r="r" b="b"/>
            <a:pathLst>
              <a:path w="1336040" h="381000">
                <a:moveTo>
                  <a:pt x="1059755" y="0"/>
                </a:moveTo>
                <a:lnTo>
                  <a:pt x="1059755" y="47718"/>
                </a:lnTo>
                <a:lnTo>
                  <a:pt x="0" y="47718"/>
                </a:lnTo>
                <a:lnTo>
                  <a:pt x="0" y="333281"/>
                </a:lnTo>
                <a:lnTo>
                  <a:pt x="1059755" y="333281"/>
                </a:lnTo>
                <a:lnTo>
                  <a:pt x="1059755" y="381000"/>
                </a:lnTo>
                <a:lnTo>
                  <a:pt x="1335881" y="190500"/>
                </a:lnTo>
                <a:lnTo>
                  <a:pt x="1059755" y="0"/>
                </a:lnTo>
                <a:close/>
              </a:path>
            </a:pathLst>
          </a:custGeom>
          <a:solidFill>
            <a:srgbClr val="558ED5"/>
          </a:solidFill>
        </p:spPr>
        <p:txBody>
          <a:bodyPr wrap="square" lIns="0" tIns="0" rIns="0" bIns="0" rtlCol="0"/>
          <a:lstStyle/>
          <a:p>
            <a:endParaRPr sz="2400"/>
          </a:p>
        </p:txBody>
      </p:sp>
      <p:sp>
        <p:nvSpPr>
          <p:cNvPr id="40" name="object 40"/>
          <p:cNvSpPr txBox="1"/>
          <p:nvPr/>
        </p:nvSpPr>
        <p:spPr>
          <a:xfrm>
            <a:off x="8300648" y="3020230"/>
            <a:ext cx="1369907" cy="222219"/>
          </a:xfrm>
          <a:prstGeom prst="rect">
            <a:avLst/>
          </a:prstGeom>
        </p:spPr>
        <p:txBody>
          <a:bodyPr vert="horz" wrap="square" lIns="0" tIns="16933" rIns="0" bIns="0" rtlCol="0">
            <a:spAutoFit/>
          </a:bodyPr>
          <a:lstStyle/>
          <a:p>
            <a:pPr marL="16933">
              <a:spcBef>
                <a:spcPts val="133"/>
              </a:spcBef>
            </a:pPr>
            <a:r>
              <a:rPr sz="1333" b="1" spc="7" dirty="0">
                <a:solidFill>
                  <a:srgbClr val="FFFFFF"/>
                </a:solidFill>
                <a:latin typeface="Arial"/>
                <a:cs typeface="Arial"/>
              </a:rPr>
              <a:t>Favors</a:t>
            </a:r>
            <a:r>
              <a:rPr sz="1333" b="1" spc="-67" dirty="0">
                <a:solidFill>
                  <a:srgbClr val="FFFFFF"/>
                </a:solidFill>
                <a:latin typeface="Arial"/>
                <a:cs typeface="Arial"/>
              </a:rPr>
              <a:t> </a:t>
            </a:r>
            <a:r>
              <a:rPr sz="1333" b="1" spc="13" dirty="0">
                <a:solidFill>
                  <a:srgbClr val="FFFFFF"/>
                </a:solidFill>
                <a:latin typeface="Arial"/>
                <a:cs typeface="Arial"/>
              </a:rPr>
              <a:t>TDF/FTC</a:t>
            </a:r>
            <a:endParaRPr sz="1333">
              <a:latin typeface="Arial"/>
              <a:cs typeface="Arial"/>
            </a:endParaRPr>
          </a:p>
        </p:txBody>
      </p:sp>
      <p:sp>
        <p:nvSpPr>
          <p:cNvPr id="41" name="object 41"/>
          <p:cNvSpPr/>
          <p:nvPr/>
        </p:nvSpPr>
        <p:spPr>
          <a:xfrm>
            <a:off x="6454775" y="2894012"/>
            <a:ext cx="1781387" cy="508000"/>
          </a:xfrm>
          <a:custGeom>
            <a:avLst/>
            <a:gdLst/>
            <a:ahLst/>
            <a:cxnLst/>
            <a:rect l="l" t="t" r="r" b="b"/>
            <a:pathLst>
              <a:path w="1336039" h="381000">
                <a:moveTo>
                  <a:pt x="273919" y="0"/>
                </a:moveTo>
                <a:lnTo>
                  <a:pt x="0" y="190500"/>
                </a:lnTo>
                <a:lnTo>
                  <a:pt x="273919" y="381000"/>
                </a:lnTo>
                <a:lnTo>
                  <a:pt x="273919" y="333281"/>
                </a:lnTo>
                <a:lnTo>
                  <a:pt x="1335881" y="333281"/>
                </a:lnTo>
                <a:lnTo>
                  <a:pt x="1335881" y="47718"/>
                </a:lnTo>
                <a:lnTo>
                  <a:pt x="273919" y="47718"/>
                </a:lnTo>
                <a:lnTo>
                  <a:pt x="273919" y="0"/>
                </a:lnTo>
                <a:close/>
              </a:path>
            </a:pathLst>
          </a:custGeom>
          <a:solidFill>
            <a:srgbClr val="FFC000"/>
          </a:solidFill>
        </p:spPr>
        <p:txBody>
          <a:bodyPr wrap="square" lIns="0" tIns="0" rIns="0" bIns="0" rtlCol="0"/>
          <a:lstStyle/>
          <a:p>
            <a:endParaRPr sz="2400"/>
          </a:p>
        </p:txBody>
      </p:sp>
      <p:sp>
        <p:nvSpPr>
          <p:cNvPr id="42" name="object 42"/>
          <p:cNvSpPr txBox="1"/>
          <p:nvPr/>
        </p:nvSpPr>
        <p:spPr>
          <a:xfrm>
            <a:off x="6971060" y="3020230"/>
            <a:ext cx="1020233" cy="222219"/>
          </a:xfrm>
          <a:prstGeom prst="rect">
            <a:avLst/>
          </a:prstGeom>
        </p:spPr>
        <p:txBody>
          <a:bodyPr vert="horz" wrap="square" lIns="0" tIns="16933" rIns="0" bIns="0" rtlCol="0">
            <a:spAutoFit/>
          </a:bodyPr>
          <a:lstStyle/>
          <a:p>
            <a:pPr marL="16933">
              <a:spcBef>
                <a:spcPts val="133"/>
              </a:spcBef>
            </a:pPr>
            <a:r>
              <a:rPr sz="1333" b="1" spc="7" dirty="0">
                <a:latin typeface="Arial"/>
                <a:cs typeface="Arial"/>
              </a:rPr>
              <a:t>Favors</a:t>
            </a:r>
            <a:r>
              <a:rPr sz="1333" b="1" spc="-67" dirty="0">
                <a:latin typeface="Arial"/>
                <a:cs typeface="Arial"/>
              </a:rPr>
              <a:t> </a:t>
            </a:r>
            <a:r>
              <a:rPr sz="1333" b="1" spc="13" dirty="0">
                <a:latin typeface="Arial"/>
                <a:cs typeface="Arial"/>
              </a:rPr>
              <a:t>CAB</a:t>
            </a:r>
            <a:endParaRPr sz="1333">
              <a:latin typeface="Arial"/>
              <a:cs typeface="Arial"/>
            </a:endParaRPr>
          </a:p>
        </p:txBody>
      </p:sp>
      <p:sp>
        <p:nvSpPr>
          <p:cNvPr id="43" name="object 43"/>
          <p:cNvSpPr txBox="1"/>
          <p:nvPr/>
        </p:nvSpPr>
        <p:spPr>
          <a:xfrm>
            <a:off x="2376742" y="1440011"/>
            <a:ext cx="7713133" cy="736952"/>
          </a:xfrm>
          <a:prstGeom prst="rect">
            <a:avLst/>
          </a:prstGeom>
        </p:spPr>
        <p:txBody>
          <a:bodyPr vert="horz" wrap="square" lIns="0" tIns="69425" rIns="0" bIns="0" rtlCol="0">
            <a:spAutoFit/>
          </a:bodyPr>
          <a:lstStyle/>
          <a:p>
            <a:pPr marL="1018515">
              <a:spcBef>
                <a:spcPts val="545"/>
              </a:spcBef>
            </a:pPr>
            <a:r>
              <a:rPr sz="2000" b="1" spc="-7" dirty="0">
                <a:latin typeface="Arial Black"/>
                <a:cs typeface="Arial Black"/>
              </a:rPr>
              <a:t>52 </a:t>
            </a:r>
            <a:r>
              <a:rPr sz="2000" b="1" dirty="0">
                <a:latin typeface="Arial Black"/>
                <a:cs typeface="Arial Black"/>
              </a:rPr>
              <a:t>HIV </a:t>
            </a:r>
            <a:r>
              <a:rPr sz="2000" b="1" spc="-13" dirty="0">
                <a:latin typeface="Arial Black"/>
                <a:cs typeface="Arial Black"/>
              </a:rPr>
              <a:t>infections </a:t>
            </a:r>
            <a:r>
              <a:rPr sz="2000" b="1" dirty="0">
                <a:latin typeface="Arial Black"/>
                <a:cs typeface="Arial Black"/>
              </a:rPr>
              <a:t>in </a:t>
            </a:r>
            <a:r>
              <a:rPr sz="2000" b="1" spc="-7" dirty="0">
                <a:latin typeface="Arial Black"/>
                <a:cs typeface="Arial Black"/>
              </a:rPr>
              <a:t>6389 </a:t>
            </a:r>
            <a:r>
              <a:rPr sz="2000" b="1" dirty="0">
                <a:latin typeface="Arial Black"/>
                <a:cs typeface="Arial Black"/>
              </a:rPr>
              <a:t>PY </a:t>
            </a:r>
            <a:r>
              <a:rPr sz="2000" b="1" spc="-7" dirty="0">
                <a:latin typeface="Arial Black"/>
                <a:cs typeface="Arial Black"/>
              </a:rPr>
              <a:t>of</a:t>
            </a:r>
            <a:r>
              <a:rPr sz="2000" b="1" spc="87" dirty="0">
                <a:latin typeface="Arial Black"/>
                <a:cs typeface="Arial Black"/>
              </a:rPr>
              <a:t> </a:t>
            </a:r>
            <a:r>
              <a:rPr sz="2000" b="1" spc="-13" dirty="0">
                <a:latin typeface="Arial Black"/>
                <a:cs typeface="Arial Black"/>
              </a:rPr>
              <a:t>follow-up</a:t>
            </a:r>
            <a:endParaRPr sz="2000" dirty="0">
              <a:latin typeface="Arial Black"/>
              <a:cs typeface="Arial Black"/>
            </a:endParaRPr>
          </a:p>
          <a:p>
            <a:pPr marL="16933">
              <a:spcBef>
                <a:spcPts val="413"/>
              </a:spcBef>
            </a:pPr>
            <a:r>
              <a:rPr sz="2000" b="1" spc="-7" dirty="0">
                <a:latin typeface="Arial Black"/>
                <a:cs typeface="Arial Black"/>
              </a:rPr>
              <a:t>1.4 </a:t>
            </a:r>
            <a:r>
              <a:rPr sz="2000" b="1" dirty="0">
                <a:latin typeface="Arial Black"/>
                <a:cs typeface="Arial Black"/>
              </a:rPr>
              <a:t>(IQR </a:t>
            </a:r>
            <a:r>
              <a:rPr sz="2000" b="1" spc="-7" dirty="0">
                <a:latin typeface="Arial Black"/>
                <a:cs typeface="Arial Black"/>
              </a:rPr>
              <a:t>0.8-1.9) years median </a:t>
            </a:r>
            <a:r>
              <a:rPr sz="2000" b="1" dirty="0">
                <a:latin typeface="Arial Black"/>
                <a:cs typeface="Arial Black"/>
              </a:rPr>
              <a:t>per-participant</a:t>
            </a:r>
            <a:r>
              <a:rPr sz="2000" b="1" spc="-20" dirty="0">
                <a:latin typeface="Arial Black"/>
                <a:cs typeface="Arial Black"/>
              </a:rPr>
              <a:t> </a:t>
            </a:r>
            <a:r>
              <a:rPr sz="2000" b="1" spc="-13" dirty="0">
                <a:latin typeface="Arial Black"/>
                <a:cs typeface="Arial Black"/>
              </a:rPr>
              <a:t>follow-up</a:t>
            </a:r>
            <a:endParaRPr sz="2000" dirty="0">
              <a:latin typeface="Arial Black"/>
              <a:cs typeface="Arial Black"/>
            </a:endParaRPr>
          </a:p>
        </p:txBody>
      </p:sp>
      <p:sp>
        <p:nvSpPr>
          <p:cNvPr id="44" name="object 44"/>
          <p:cNvSpPr/>
          <p:nvPr/>
        </p:nvSpPr>
        <p:spPr>
          <a:xfrm>
            <a:off x="6621461" y="4160837"/>
            <a:ext cx="0" cy="340360"/>
          </a:xfrm>
          <a:custGeom>
            <a:avLst/>
            <a:gdLst/>
            <a:ahLst/>
            <a:cxnLst/>
            <a:rect l="l" t="t" r="r" b="b"/>
            <a:pathLst>
              <a:path h="255270">
                <a:moveTo>
                  <a:pt x="0" y="0"/>
                </a:moveTo>
                <a:lnTo>
                  <a:pt x="1" y="254794"/>
                </a:lnTo>
              </a:path>
            </a:pathLst>
          </a:custGeom>
          <a:ln w="44450">
            <a:solidFill>
              <a:srgbClr val="000000"/>
            </a:solidFill>
          </a:ln>
        </p:spPr>
        <p:txBody>
          <a:bodyPr wrap="square" lIns="0" tIns="0" rIns="0" bIns="0" rtlCol="0"/>
          <a:lstStyle/>
          <a:p>
            <a:endParaRPr sz="2400"/>
          </a:p>
        </p:txBody>
      </p:sp>
      <p:sp>
        <p:nvSpPr>
          <p:cNvPr id="45" name="object 45"/>
          <p:cNvSpPr/>
          <p:nvPr/>
        </p:nvSpPr>
        <p:spPr>
          <a:xfrm>
            <a:off x="8142288" y="3346450"/>
            <a:ext cx="381000" cy="1998980"/>
          </a:xfrm>
          <a:custGeom>
            <a:avLst/>
            <a:gdLst/>
            <a:ahLst/>
            <a:cxnLst/>
            <a:rect l="l" t="t" r="r" b="b"/>
            <a:pathLst>
              <a:path w="285750" h="1499235">
                <a:moveTo>
                  <a:pt x="0" y="0"/>
                </a:moveTo>
                <a:lnTo>
                  <a:pt x="285750" y="0"/>
                </a:lnTo>
                <a:lnTo>
                  <a:pt x="285750" y="1498997"/>
                </a:lnTo>
                <a:lnTo>
                  <a:pt x="0" y="1498997"/>
                </a:lnTo>
                <a:lnTo>
                  <a:pt x="0" y="0"/>
                </a:lnTo>
                <a:close/>
              </a:path>
            </a:pathLst>
          </a:custGeom>
          <a:solidFill>
            <a:srgbClr val="EEECE1"/>
          </a:solidFill>
        </p:spPr>
        <p:txBody>
          <a:bodyPr wrap="square" lIns="0" tIns="0" rIns="0" bIns="0" rtlCol="0"/>
          <a:lstStyle/>
          <a:p>
            <a:endParaRPr sz="2400"/>
          </a:p>
        </p:txBody>
      </p:sp>
      <p:sp>
        <p:nvSpPr>
          <p:cNvPr id="46" name="object 46"/>
          <p:cNvSpPr txBox="1"/>
          <p:nvPr/>
        </p:nvSpPr>
        <p:spPr>
          <a:xfrm>
            <a:off x="7403042" y="5436956"/>
            <a:ext cx="427567" cy="263320"/>
          </a:xfrm>
          <a:prstGeom prst="rect">
            <a:avLst/>
          </a:prstGeom>
        </p:spPr>
        <p:txBody>
          <a:bodyPr vert="horz" wrap="square" lIns="0" tIns="16933" rIns="0" bIns="0" rtlCol="0">
            <a:spAutoFit/>
          </a:bodyPr>
          <a:lstStyle/>
          <a:p>
            <a:pPr marL="16933">
              <a:spcBef>
                <a:spcPts val="133"/>
              </a:spcBef>
            </a:pPr>
            <a:r>
              <a:rPr sz="1600" b="1" spc="-7" dirty="0">
                <a:latin typeface="Arial"/>
                <a:cs typeface="Arial"/>
              </a:rPr>
              <a:t>0</a:t>
            </a:r>
            <a:r>
              <a:rPr sz="1600" b="1" dirty="0">
                <a:latin typeface="Arial"/>
                <a:cs typeface="Arial"/>
              </a:rPr>
              <a:t>.</a:t>
            </a:r>
            <a:r>
              <a:rPr sz="1600" b="1" spc="-7" dirty="0">
                <a:latin typeface="Arial"/>
                <a:cs typeface="Arial"/>
              </a:rPr>
              <a:t>75</a:t>
            </a:r>
            <a:endParaRPr sz="1600">
              <a:latin typeface="Arial"/>
              <a:cs typeface="Arial"/>
            </a:endParaRPr>
          </a:p>
        </p:txBody>
      </p:sp>
      <p:sp>
        <p:nvSpPr>
          <p:cNvPr id="47" name="object 47"/>
          <p:cNvSpPr/>
          <p:nvPr/>
        </p:nvSpPr>
        <p:spPr>
          <a:xfrm>
            <a:off x="7616824" y="3354389"/>
            <a:ext cx="0" cy="1978660"/>
          </a:xfrm>
          <a:custGeom>
            <a:avLst/>
            <a:gdLst/>
            <a:ahLst/>
            <a:cxnLst/>
            <a:rect l="l" t="t" r="r" b="b"/>
            <a:pathLst>
              <a:path h="1483995">
                <a:moveTo>
                  <a:pt x="0" y="1483519"/>
                </a:moveTo>
                <a:lnTo>
                  <a:pt x="1" y="0"/>
                </a:lnTo>
              </a:path>
            </a:pathLst>
          </a:custGeom>
          <a:ln w="9525">
            <a:solidFill>
              <a:srgbClr val="0000FF"/>
            </a:solidFill>
          </a:ln>
        </p:spPr>
        <p:txBody>
          <a:bodyPr wrap="square" lIns="0" tIns="0" rIns="0" bIns="0" rtlCol="0"/>
          <a:lstStyle/>
          <a:p>
            <a:endParaRPr sz="2400"/>
          </a:p>
        </p:txBody>
      </p:sp>
      <p:sp>
        <p:nvSpPr>
          <p:cNvPr id="48" name="object 48"/>
          <p:cNvSpPr txBox="1"/>
          <p:nvPr/>
        </p:nvSpPr>
        <p:spPr>
          <a:xfrm>
            <a:off x="8401441" y="3933391"/>
            <a:ext cx="123111" cy="728980"/>
          </a:xfrm>
          <a:prstGeom prst="rect">
            <a:avLst/>
          </a:prstGeom>
        </p:spPr>
        <p:txBody>
          <a:bodyPr vert="vert270" wrap="square" lIns="0" tIns="6773" rIns="0" bIns="0" rtlCol="0">
            <a:spAutoFit/>
          </a:bodyPr>
          <a:lstStyle/>
          <a:p>
            <a:pPr marL="16933">
              <a:spcBef>
                <a:spcPts val="53"/>
              </a:spcBef>
            </a:pPr>
            <a:r>
              <a:rPr sz="800" b="1" spc="-7" dirty="0">
                <a:latin typeface="Arial"/>
                <a:cs typeface="Arial"/>
              </a:rPr>
              <a:t>Non-Inferiority</a:t>
            </a:r>
            <a:endParaRPr sz="800">
              <a:latin typeface="Arial"/>
              <a:cs typeface="Arial"/>
            </a:endParaRPr>
          </a:p>
        </p:txBody>
      </p:sp>
      <p:sp>
        <p:nvSpPr>
          <p:cNvPr id="49" name="object 49"/>
          <p:cNvSpPr txBox="1"/>
          <p:nvPr/>
        </p:nvSpPr>
        <p:spPr>
          <a:xfrm>
            <a:off x="7966463" y="4036601"/>
            <a:ext cx="123111" cy="568960"/>
          </a:xfrm>
          <a:prstGeom prst="rect">
            <a:avLst/>
          </a:prstGeom>
        </p:spPr>
        <p:txBody>
          <a:bodyPr vert="vert270" wrap="square" lIns="0" tIns="6773" rIns="0" bIns="0" rtlCol="0">
            <a:spAutoFit/>
          </a:bodyPr>
          <a:lstStyle/>
          <a:p>
            <a:pPr marL="16933">
              <a:spcBef>
                <a:spcPts val="53"/>
              </a:spcBef>
            </a:pPr>
            <a:r>
              <a:rPr sz="800" b="1" spc="-7" dirty="0">
                <a:latin typeface="Arial"/>
                <a:cs typeface="Arial"/>
              </a:rPr>
              <a:t>Superiority</a:t>
            </a:r>
            <a:endParaRPr sz="800">
              <a:latin typeface="Arial"/>
              <a:cs typeface="Arial"/>
            </a:endParaRPr>
          </a:p>
        </p:txBody>
      </p:sp>
      <p:sp>
        <p:nvSpPr>
          <p:cNvPr id="50" name="object 50"/>
          <p:cNvSpPr/>
          <p:nvPr/>
        </p:nvSpPr>
        <p:spPr>
          <a:xfrm>
            <a:off x="8545513" y="5322889"/>
            <a:ext cx="0" cy="75353"/>
          </a:xfrm>
          <a:custGeom>
            <a:avLst/>
            <a:gdLst/>
            <a:ahLst/>
            <a:cxnLst/>
            <a:rect l="l" t="t" r="r" b="b"/>
            <a:pathLst>
              <a:path h="56514">
                <a:moveTo>
                  <a:pt x="0" y="0"/>
                </a:moveTo>
                <a:lnTo>
                  <a:pt x="1" y="55959"/>
                </a:lnTo>
              </a:path>
            </a:pathLst>
          </a:custGeom>
          <a:ln w="9525">
            <a:solidFill>
              <a:srgbClr val="000000"/>
            </a:solidFill>
          </a:ln>
        </p:spPr>
        <p:txBody>
          <a:bodyPr wrap="square" lIns="0" tIns="0" rIns="0" bIns="0" rtlCol="0"/>
          <a:lstStyle/>
          <a:p>
            <a:endParaRPr sz="2400"/>
          </a:p>
        </p:txBody>
      </p:sp>
      <p:sp>
        <p:nvSpPr>
          <p:cNvPr id="51" name="object 51"/>
          <p:cNvSpPr/>
          <p:nvPr/>
        </p:nvSpPr>
        <p:spPr>
          <a:xfrm>
            <a:off x="7616824" y="5326062"/>
            <a:ext cx="0" cy="75353"/>
          </a:xfrm>
          <a:custGeom>
            <a:avLst/>
            <a:gdLst/>
            <a:ahLst/>
            <a:cxnLst/>
            <a:rect l="l" t="t" r="r" b="b"/>
            <a:pathLst>
              <a:path h="56514">
                <a:moveTo>
                  <a:pt x="0" y="0"/>
                </a:moveTo>
                <a:lnTo>
                  <a:pt x="1" y="55959"/>
                </a:lnTo>
              </a:path>
            </a:pathLst>
          </a:custGeom>
          <a:ln w="9525">
            <a:solidFill>
              <a:srgbClr val="000000"/>
            </a:solidFill>
          </a:ln>
        </p:spPr>
        <p:txBody>
          <a:bodyPr wrap="square" lIns="0" tIns="0" rIns="0" bIns="0" rtlCol="0"/>
          <a:lstStyle/>
          <a:p>
            <a:endParaRPr sz="2400"/>
          </a:p>
        </p:txBody>
      </p:sp>
      <p:sp>
        <p:nvSpPr>
          <p:cNvPr id="52" name="object 52"/>
          <p:cNvSpPr txBox="1"/>
          <p:nvPr/>
        </p:nvSpPr>
        <p:spPr>
          <a:xfrm>
            <a:off x="9795835" y="6576906"/>
            <a:ext cx="2125980" cy="201764"/>
          </a:xfrm>
          <a:prstGeom prst="rect">
            <a:avLst/>
          </a:prstGeom>
        </p:spPr>
        <p:txBody>
          <a:bodyPr vert="horz" wrap="square" lIns="0" tIns="16933" rIns="0" bIns="0" rtlCol="0">
            <a:spAutoFit/>
          </a:bodyPr>
          <a:lstStyle/>
          <a:p>
            <a:pPr marL="16933">
              <a:spcBef>
                <a:spcPts val="133"/>
              </a:spcBef>
            </a:pPr>
            <a:r>
              <a:rPr sz="1200" spc="-7" dirty="0">
                <a:latin typeface="Arial"/>
                <a:cs typeface="Arial"/>
              </a:rPr>
              <a:t>Landovitz </a:t>
            </a:r>
            <a:r>
              <a:rPr sz="1200" dirty="0">
                <a:latin typeface="Arial"/>
                <a:cs typeface="Arial"/>
              </a:rPr>
              <a:t>RJ </a:t>
            </a:r>
            <a:r>
              <a:rPr sz="1200" spc="-7" dirty="0">
                <a:latin typeface="Arial"/>
                <a:cs typeface="Arial"/>
              </a:rPr>
              <a:t>et al. NEJM</a:t>
            </a:r>
            <a:r>
              <a:rPr sz="1200" spc="-53" dirty="0">
                <a:latin typeface="Arial"/>
                <a:cs typeface="Arial"/>
              </a:rPr>
              <a:t> </a:t>
            </a:r>
            <a:r>
              <a:rPr sz="1200" spc="-7" dirty="0">
                <a:latin typeface="Arial"/>
                <a:cs typeface="Arial"/>
              </a:rPr>
              <a:t>2021</a:t>
            </a:r>
            <a:endParaRPr sz="1200">
              <a:latin typeface="Arial"/>
              <a:cs typeface="Arial"/>
            </a:endParaRPr>
          </a:p>
        </p:txBody>
      </p:sp>
      <p:sp>
        <p:nvSpPr>
          <p:cNvPr id="53" name="object 53"/>
          <p:cNvSpPr/>
          <p:nvPr/>
        </p:nvSpPr>
        <p:spPr>
          <a:xfrm>
            <a:off x="10800522" y="219310"/>
            <a:ext cx="1268653" cy="1274527"/>
          </a:xfrm>
          <a:prstGeom prst="rect">
            <a:avLst/>
          </a:prstGeom>
          <a:blipFill>
            <a:blip r:embed="rId6" cstate="print"/>
            <a:stretch>
              <a:fillRect/>
            </a:stretch>
          </a:blipFill>
        </p:spPr>
        <p:txBody>
          <a:bodyPr wrap="square" lIns="0" tIns="0" rIns="0" bIns="0" rtlCol="0"/>
          <a:lstStyle/>
          <a:p>
            <a:endParaRPr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15625" y="6075364"/>
            <a:ext cx="1220788" cy="638173"/>
          </a:xfrm>
          <a:prstGeom prst="rect">
            <a:avLst/>
          </a:prstGeom>
          <a:blipFill>
            <a:blip r:embed="rId2" cstate="print"/>
            <a:stretch>
              <a:fillRect/>
            </a:stretch>
          </a:blipFill>
        </p:spPr>
        <p:txBody>
          <a:bodyPr wrap="square" lIns="0" tIns="0" rIns="0" bIns="0" rtlCol="0"/>
          <a:lstStyle/>
          <a:p>
            <a:endParaRPr sz="2400"/>
          </a:p>
        </p:txBody>
      </p:sp>
      <p:sp>
        <p:nvSpPr>
          <p:cNvPr id="3" name="object 3"/>
          <p:cNvSpPr txBox="1">
            <a:spLocks noGrp="1"/>
          </p:cNvSpPr>
          <p:nvPr>
            <p:ph type="title"/>
          </p:nvPr>
        </p:nvSpPr>
        <p:spPr>
          <a:xfrm>
            <a:off x="1755777" y="306965"/>
            <a:ext cx="8760460" cy="888064"/>
          </a:xfrm>
          <a:prstGeom prst="rect">
            <a:avLst/>
          </a:prstGeom>
          <a:solidFill>
            <a:srgbClr val="E7F3F4"/>
          </a:solidFill>
          <a:ln w="9525">
            <a:solidFill>
              <a:srgbClr val="000000"/>
            </a:solidFill>
          </a:ln>
        </p:spPr>
        <p:txBody>
          <a:bodyPr vert="horz" wrap="square" lIns="0" tIns="33020" rIns="0" bIns="0" rtlCol="0" anchor="ctr">
            <a:spAutoFit/>
          </a:bodyPr>
          <a:lstStyle/>
          <a:p>
            <a:pPr marL="239601" marR="226901" indent="592652">
              <a:lnSpc>
                <a:spcPct val="102200"/>
              </a:lnSpc>
              <a:spcBef>
                <a:spcPts val="260"/>
              </a:spcBef>
            </a:pPr>
            <a:r>
              <a:rPr lang="fr-FR" dirty="0">
                <a:solidFill>
                  <a:srgbClr val="404040"/>
                </a:solidFill>
              </a:rPr>
              <a:t>Le Cab injectable reste hautement efficace en phase ouverte</a:t>
            </a:r>
            <a:endParaRPr spc="-7" dirty="0">
              <a:solidFill>
                <a:srgbClr val="404040"/>
              </a:solidFill>
            </a:endParaRPr>
          </a:p>
        </p:txBody>
      </p:sp>
      <p:sp>
        <p:nvSpPr>
          <p:cNvPr id="4" name="object 4"/>
          <p:cNvSpPr/>
          <p:nvPr/>
        </p:nvSpPr>
        <p:spPr>
          <a:xfrm>
            <a:off x="82550" y="315913"/>
            <a:ext cx="1384300" cy="869951"/>
          </a:xfrm>
          <a:prstGeom prst="rect">
            <a:avLst/>
          </a:prstGeom>
          <a:blipFill>
            <a:blip r:embed="rId3" cstate="print"/>
            <a:stretch>
              <a:fillRect/>
            </a:stretch>
          </a:blipFill>
        </p:spPr>
        <p:txBody>
          <a:bodyPr wrap="square" lIns="0" tIns="0" rIns="0" bIns="0" rtlCol="0"/>
          <a:lstStyle/>
          <a:p>
            <a:endParaRPr sz="2400"/>
          </a:p>
        </p:txBody>
      </p:sp>
      <p:sp>
        <p:nvSpPr>
          <p:cNvPr id="5" name="object 5"/>
          <p:cNvSpPr/>
          <p:nvPr/>
        </p:nvSpPr>
        <p:spPr>
          <a:xfrm>
            <a:off x="6022847" y="2223007"/>
            <a:ext cx="4389120" cy="3820160"/>
          </a:xfrm>
          <a:prstGeom prst="rect">
            <a:avLst/>
          </a:prstGeom>
          <a:blipFill>
            <a:blip r:embed="rId4" cstate="print"/>
            <a:stretch>
              <a:fillRect/>
            </a:stretch>
          </a:blipFill>
        </p:spPr>
        <p:txBody>
          <a:bodyPr wrap="square" lIns="0" tIns="0" rIns="0" bIns="0" rtlCol="0"/>
          <a:lstStyle/>
          <a:p>
            <a:endParaRPr sz="2400"/>
          </a:p>
        </p:txBody>
      </p:sp>
      <p:sp>
        <p:nvSpPr>
          <p:cNvPr id="6" name="object 6"/>
          <p:cNvSpPr/>
          <p:nvPr/>
        </p:nvSpPr>
        <p:spPr>
          <a:xfrm>
            <a:off x="6130924" y="2327276"/>
            <a:ext cx="4174067" cy="3611880"/>
          </a:xfrm>
          <a:custGeom>
            <a:avLst/>
            <a:gdLst/>
            <a:ahLst/>
            <a:cxnLst/>
            <a:rect l="l" t="t" r="r" b="b"/>
            <a:pathLst>
              <a:path w="3130550" h="2708910">
                <a:moveTo>
                  <a:pt x="0" y="0"/>
                </a:moveTo>
                <a:lnTo>
                  <a:pt x="3130153" y="0"/>
                </a:lnTo>
                <a:lnTo>
                  <a:pt x="3130153" y="2708671"/>
                </a:lnTo>
                <a:lnTo>
                  <a:pt x="0" y="2708671"/>
                </a:lnTo>
                <a:lnTo>
                  <a:pt x="0" y="0"/>
                </a:lnTo>
                <a:close/>
              </a:path>
            </a:pathLst>
          </a:custGeom>
          <a:solidFill>
            <a:srgbClr val="FFFFFF"/>
          </a:solidFill>
        </p:spPr>
        <p:txBody>
          <a:bodyPr wrap="square" lIns="0" tIns="0" rIns="0" bIns="0" rtlCol="0"/>
          <a:lstStyle/>
          <a:p>
            <a:endParaRPr sz="2400"/>
          </a:p>
        </p:txBody>
      </p:sp>
      <p:sp>
        <p:nvSpPr>
          <p:cNvPr id="7" name="object 7"/>
          <p:cNvSpPr/>
          <p:nvPr/>
        </p:nvSpPr>
        <p:spPr>
          <a:xfrm>
            <a:off x="8523288" y="3333750"/>
            <a:ext cx="8467" cy="1998980"/>
          </a:xfrm>
          <a:custGeom>
            <a:avLst/>
            <a:gdLst/>
            <a:ahLst/>
            <a:cxnLst/>
            <a:rect l="l" t="t" r="r" b="b"/>
            <a:pathLst>
              <a:path w="6350" h="1499235">
                <a:moveTo>
                  <a:pt x="0" y="1498997"/>
                </a:moveTo>
                <a:lnTo>
                  <a:pt x="5952" y="1498997"/>
                </a:lnTo>
                <a:lnTo>
                  <a:pt x="5952" y="0"/>
                </a:lnTo>
                <a:lnTo>
                  <a:pt x="0" y="0"/>
                </a:lnTo>
                <a:lnTo>
                  <a:pt x="0" y="1498997"/>
                </a:lnTo>
                <a:close/>
              </a:path>
            </a:pathLst>
          </a:custGeom>
          <a:solidFill>
            <a:srgbClr val="EBF1DE"/>
          </a:solidFill>
        </p:spPr>
        <p:txBody>
          <a:bodyPr wrap="square" lIns="0" tIns="0" rIns="0" bIns="0" rtlCol="0"/>
          <a:lstStyle/>
          <a:p>
            <a:endParaRPr sz="2400"/>
          </a:p>
        </p:txBody>
      </p:sp>
      <p:sp>
        <p:nvSpPr>
          <p:cNvPr id="8" name="object 8"/>
          <p:cNvSpPr/>
          <p:nvPr/>
        </p:nvSpPr>
        <p:spPr>
          <a:xfrm>
            <a:off x="1357376" y="2223007"/>
            <a:ext cx="4393184" cy="3820160"/>
          </a:xfrm>
          <a:prstGeom prst="rect">
            <a:avLst/>
          </a:prstGeom>
          <a:blipFill>
            <a:blip r:embed="rId5" cstate="print"/>
            <a:stretch>
              <a:fillRect/>
            </a:stretch>
          </a:blipFill>
        </p:spPr>
        <p:txBody>
          <a:bodyPr wrap="square" lIns="0" tIns="0" rIns="0" bIns="0" rtlCol="0"/>
          <a:lstStyle/>
          <a:p>
            <a:endParaRPr sz="2400"/>
          </a:p>
        </p:txBody>
      </p:sp>
      <p:sp>
        <p:nvSpPr>
          <p:cNvPr id="9" name="object 9"/>
          <p:cNvSpPr/>
          <p:nvPr/>
        </p:nvSpPr>
        <p:spPr>
          <a:xfrm>
            <a:off x="1466850" y="2327276"/>
            <a:ext cx="4177453" cy="3611880"/>
          </a:xfrm>
          <a:custGeom>
            <a:avLst/>
            <a:gdLst/>
            <a:ahLst/>
            <a:cxnLst/>
            <a:rect l="l" t="t" r="r" b="b"/>
            <a:pathLst>
              <a:path w="3133090" h="2708910">
                <a:moveTo>
                  <a:pt x="0" y="0"/>
                </a:moveTo>
                <a:lnTo>
                  <a:pt x="3132533" y="0"/>
                </a:lnTo>
                <a:lnTo>
                  <a:pt x="3132533" y="2708671"/>
                </a:lnTo>
                <a:lnTo>
                  <a:pt x="0" y="2708671"/>
                </a:lnTo>
                <a:lnTo>
                  <a:pt x="0" y="0"/>
                </a:lnTo>
                <a:close/>
              </a:path>
            </a:pathLst>
          </a:custGeom>
          <a:solidFill>
            <a:srgbClr val="FFFFFF"/>
          </a:solidFill>
        </p:spPr>
        <p:txBody>
          <a:bodyPr wrap="square" lIns="0" tIns="0" rIns="0" bIns="0" rtlCol="0"/>
          <a:lstStyle/>
          <a:p>
            <a:endParaRPr sz="2400"/>
          </a:p>
        </p:txBody>
      </p:sp>
      <p:sp>
        <p:nvSpPr>
          <p:cNvPr id="10" name="object 10"/>
          <p:cNvSpPr txBox="1"/>
          <p:nvPr/>
        </p:nvSpPr>
        <p:spPr>
          <a:xfrm>
            <a:off x="7240324" y="2414015"/>
            <a:ext cx="2000673" cy="242866"/>
          </a:xfrm>
          <a:prstGeom prst="rect">
            <a:avLst/>
          </a:prstGeom>
        </p:spPr>
        <p:txBody>
          <a:bodyPr vert="horz" wrap="square" lIns="0" tIns="16933" rIns="0" bIns="0" rtlCol="0">
            <a:spAutoFit/>
          </a:bodyPr>
          <a:lstStyle/>
          <a:p>
            <a:pPr marL="16933">
              <a:spcBef>
                <a:spcPts val="133"/>
              </a:spcBef>
            </a:pPr>
            <a:r>
              <a:rPr sz="1467" b="1" spc="7" dirty="0">
                <a:latin typeface="Arial"/>
                <a:cs typeface="Arial"/>
              </a:rPr>
              <a:t>Hazard Ratio (95%</a:t>
            </a:r>
            <a:r>
              <a:rPr sz="1467" b="1" dirty="0">
                <a:latin typeface="Arial"/>
                <a:cs typeface="Arial"/>
              </a:rPr>
              <a:t> </a:t>
            </a:r>
            <a:r>
              <a:rPr sz="1467" b="1" spc="7" dirty="0">
                <a:latin typeface="Arial"/>
                <a:cs typeface="Arial"/>
              </a:rPr>
              <a:t>CI)</a:t>
            </a:r>
            <a:endParaRPr sz="1467">
              <a:latin typeface="Arial"/>
              <a:cs typeface="Arial"/>
            </a:endParaRPr>
          </a:p>
        </p:txBody>
      </p:sp>
      <p:sp>
        <p:nvSpPr>
          <p:cNvPr id="11" name="object 11"/>
          <p:cNvSpPr txBox="1"/>
          <p:nvPr/>
        </p:nvSpPr>
        <p:spPr>
          <a:xfrm>
            <a:off x="1568965" y="3343058"/>
            <a:ext cx="164212" cy="1510453"/>
          </a:xfrm>
          <a:prstGeom prst="rect">
            <a:avLst/>
          </a:prstGeom>
        </p:spPr>
        <p:txBody>
          <a:bodyPr vert="vert270" wrap="square" lIns="0" tIns="10160" rIns="0" bIns="0" rtlCol="0">
            <a:spAutoFit/>
          </a:bodyPr>
          <a:lstStyle/>
          <a:p>
            <a:pPr marL="16933">
              <a:spcBef>
                <a:spcPts val="80"/>
              </a:spcBef>
            </a:pPr>
            <a:r>
              <a:rPr sz="1067" spc="-93" dirty="0">
                <a:latin typeface="Arial"/>
                <a:cs typeface="Arial"/>
              </a:rPr>
              <a:t>HIV </a:t>
            </a:r>
            <a:r>
              <a:rPr sz="1067" spc="-60" dirty="0">
                <a:latin typeface="Arial"/>
                <a:cs typeface="Arial"/>
              </a:rPr>
              <a:t>Incidence </a:t>
            </a:r>
            <a:r>
              <a:rPr sz="1067" spc="-20" dirty="0">
                <a:latin typeface="Arial"/>
                <a:cs typeface="Arial"/>
              </a:rPr>
              <a:t>Rate/100</a:t>
            </a:r>
            <a:r>
              <a:rPr sz="1067" spc="-87" dirty="0">
                <a:latin typeface="Arial"/>
                <a:cs typeface="Arial"/>
              </a:rPr>
              <a:t> </a:t>
            </a:r>
            <a:r>
              <a:rPr sz="1067" spc="-180" dirty="0">
                <a:latin typeface="Arial"/>
                <a:cs typeface="Arial"/>
              </a:rPr>
              <a:t>PY</a:t>
            </a:r>
            <a:endParaRPr sz="1067">
              <a:latin typeface="Arial"/>
              <a:cs typeface="Arial"/>
            </a:endParaRPr>
          </a:p>
        </p:txBody>
      </p:sp>
      <p:sp>
        <p:nvSpPr>
          <p:cNvPr id="12" name="object 12"/>
          <p:cNvSpPr/>
          <p:nvPr/>
        </p:nvSpPr>
        <p:spPr>
          <a:xfrm>
            <a:off x="2835727" y="4754147"/>
            <a:ext cx="906780" cy="647700"/>
          </a:xfrm>
          <a:custGeom>
            <a:avLst/>
            <a:gdLst/>
            <a:ahLst/>
            <a:cxnLst/>
            <a:rect l="l" t="t" r="r" b="b"/>
            <a:pathLst>
              <a:path w="680085" h="485775">
                <a:moveTo>
                  <a:pt x="0" y="0"/>
                </a:moveTo>
                <a:lnTo>
                  <a:pt x="679775" y="0"/>
                </a:lnTo>
                <a:lnTo>
                  <a:pt x="679775" y="485181"/>
                </a:lnTo>
                <a:lnTo>
                  <a:pt x="0" y="485181"/>
                </a:lnTo>
                <a:lnTo>
                  <a:pt x="0" y="0"/>
                </a:lnTo>
                <a:close/>
              </a:path>
            </a:pathLst>
          </a:custGeom>
          <a:solidFill>
            <a:srgbClr val="FFC000"/>
          </a:solidFill>
        </p:spPr>
        <p:txBody>
          <a:bodyPr wrap="square" lIns="0" tIns="0" rIns="0" bIns="0" rtlCol="0"/>
          <a:lstStyle/>
          <a:p>
            <a:endParaRPr sz="2400"/>
          </a:p>
        </p:txBody>
      </p:sp>
      <p:sp>
        <p:nvSpPr>
          <p:cNvPr id="13" name="object 13"/>
          <p:cNvSpPr/>
          <p:nvPr/>
        </p:nvSpPr>
        <p:spPr>
          <a:xfrm>
            <a:off x="4195277" y="3520004"/>
            <a:ext cx="906780" cy="1881293"/>
          </a:xfrm>
          <a:custGeom>
            <a:avLst/>
            <a:gdLst/>
            <a:ahLst/>
            <a:cxnLst/>
            <a:rect l="l" t="t" r="r" b="b"/>
            <a:pathLst>
              <a:path w="680085" h="1410970">
                <a:moveTo>
                  <a:pt x="0" y="0"/>
                </a:moveTo>
                <a:lnTo>
                  <a:pt x="679775" y="0"/>
                </a:lnTo>
                <a:lnTo>
                  <a:pt x="679775" y="1410788"/>
                </a:lnTo>
                <a:lnTo>
                  <a:pt x="0" y="1410788"/>
                </a:lnTo>
                <a:lnTo>
                  <a:pt x="0" y="0"/>
                </a:lnTo>
                <a:close/>
              </a:path>
            </a:pathLst>
          </a:custGeom>
          <a:solidFill>
            <a:srgbClr val="558ED5"/>
          </a:solidFill>
        </p:spPr>
        <p:txBody>
          <a:bodyPr wrap="square" lIns="0" tIns="0" rIns="0" bIns="0" rtlCol="0"/>
          <a:lstStyle/>
          <a:p>
            <a:endParaRPr sz="2400"/>
          </a:p>
        </p:txBody>
      </p:sp>
      <p:sp>
        <p:nvSpPr>
          <p:cNvPr id="14" name="object 14"/>
          <p:cNvSpPr/>
          <p:nvPr/>
        </p:nvSpPr>
        <p:spPr>
          <a:xfrm>
            <a:off x="3287775" y="4754881"/>
            <a:ext cx="0" cy="222673"/>
          </a:xfrm>
          <a:custGeom>
            <a:avLst/>
            <a:gdLst/>
            <a:ahLst/>
            <a:cxnLst/>
            <a:rect l="l" t="t" r="r" b="b"/>
            <a:pathLst>
              <a:path h="167004">
                <a:moveTo>
                  <a:pt x="0" y="0"/>
                </a:moveTo>
                <a:lnTo>
                  <a:pt x="0" y="166574"/>
                </a:lnTo>
              </a:path>
            </a:pathLst>
          </a:custGeom>
          <a:ln w="9525">
            <a:solidFill>
              <a:srgbClr val="000000"/>
            </a:solidFill>
          </a:ln>
        </p:spPr>
        <p:txBody>
          <a:bodyPr wrap="square" lIns="0" tIns="0" rIns="0" bIns="0" rtlCol="0"/>
          <a:lstStyle/>
          <a:p>
            <a:endParaRPr sz="2400"/>
          </a:p>
        </p:txBody>
      </p:sp>
      <p:sp>
        <p:nvSpPr>
          <p:cNvPr id="15" name="object 15"/>
          <p:cNvSpPr/>
          <p:nvPr/>
        </p:nvSpPr>
        <p:spPr>
          <a:xfrm>
            <a:off x="3287775" y="4717398"/>
            <a:ext cx="0" cy="38100"/>
          </a:xfrm>
          <a:custGeom>
            <a:avLst/>
            <a:gdLst/>
            <a:ahLst/>
            <a:cxnLst/>
            <a:rect l="l" t="t" r="r" b="b"/>
            <a:pathLst>
              <a:path h="28575">
                <a:moveTo>
                  <a:pt x="0" y="0"/>
                </a:moveTo>
                <a:lnTo>
                  <a:pt x="0" y="28111"/>
                </a:lnTo>
              </a:path>
            </a:pathLst>
          </a:custGeom>
          <a:ln w="9525">
            <a:solidFill>
              <a:srgbClr val="000000"/>
            </a:solidFill>
          </a:ln>
        </p:spPr>
        <p:txBody>
          <a:bodyPr wrap="square" lIns="0" tIns="0" rIns="0" bIns="0" rtlCol="0"/>
          <a:lstStyle/>
          <a:p>
            <a:endParaRPr sz="2400"/>
          </a:p>
        </p:txBody>
      </p:sp>
      <p:sp>
        <p:nvSpPr>
          <p:cNvPr id="16" name="object 16"/>
          <p:cNvSpPr/>
          <p:nvPr/>
        </p:nvSpPr>
        <p:spPr>
          <a:xfrm>
            <a:off x="3250808" y="4976979"/>
            <a:ext cx="76200" cy="0"/>
          </a:xfrm>
          <a:custGeom>
            <a:avLst/>
            <a:gdLst/>
            <a:ahLst/>
            <a:cxnLst/>
            <a:rect l="l" t="t" r="r" b="b"/>
            <a:pathLst>
              <a:path w="57150">
                <a:moveTo>
                  <a:pt x="0" y="0"/>
                </a:moveTo>
                <a:lnTo>
                  <a:pt x="57150" y="0"/>
                </a:lnTo>
              </a:path>
            </a:pathLst>
          </a:custGeom>
          <a:ln w="9525">
            <a:solidFill>
              <a:srgbClr val="000000"/>
            </a:solidFill>
          </a:ln>
        </p:spPr>
        <p:txBody>
          <a:bodyPr wrap="square" lIns="0" tIns="0" rIns="0" bIns="0" rtlCol="0"/>
          <a:lstStyle/>
          <a:p>
            <a:endParaRPr sz="2400"/>
          </a:p>
        </p:txBody>
      </p:sp>
      <p:sp>
        <p:nvSpPr>
          <p:cNvPr id="17" name="object 17"/>
          <p:cNvSpPr/>
          <p:nvPr/>
        </p:nvSpPr>
        <p:spPr>
          <a:xfrm>
            <a:off x="4649215" y="3519424"/>
            <a:ext cx="0" cy="601133"/>
          </a:xfrm>
          <a:custGeom>
            <a:avLst/>
            <a:gdLst/>
            <a:ahLst/>
            <a:cxnLst/>
            <a:rect l="l" t="t" r="r" b="b"/>
            <a:pathLst>
              <a:path h="450850">
                <a:moveTo>
                  <a:pt x="0" y="0"/>
                </a:moveTo>
                <a:lnTo>
                  <a:pt x="0" y="450383"/>
                </a:lnTo>
              </a:path>
            </a:pathLst>
          </a:custGeom>
          <a:ln w="9525">
            <a:solidFill>
              <a:srgbClr val="000000"/>
            </a:solidFill>
          </a:ln>
        </p:spPr>
        <p:txBody>
          <a:bodyPr wrap="square" lIns="0" tIns="0" rIns="0" bIns="0" rtlCol="0"/>
          <a:lstStyle/>
          <a:p>
            <a:endParaRPr sz="2400"/>
          </a:p>
        </p:txBody>
      </p:sp>
      <p:sp>
        <p:nvSpPr>
          <p:cNvPr id="18" name="object 18"/>
          <p:cNvSpPr/>
          <p:nvPr/>
        </p:nvSpPr>
        <p:spPr>
          <a:xfrm>
            <a:off x="4649215" y="3374567"/>
            <a:ext cx="0" cy="145627"/>
          </a:xfrm>
          <a:custGeom>
            <a:avLst/>
            <a:gdLst/>
            <a:ahLst/>
            <a:cxnLst/>
            <a:rect l="l" t="t" r="r" b="b"/>
            <a:pathLst>
              <a:path h="109219">
                <a:moveTo>
                  <a:pt x="0" y="0"/>
                </a:moveTo>
                <a:lnTo>
                  <a:pt x="0" y="108642"/>
                </a:lnTo>
              </a:path>
            </a:pathLst>
          </a:custGeom>
          <a:ln w="9525">
            <a:solidFill>
              <a:srgbClr val="000000"/>
            </a:solidFill>
          </a:ln>
        </p:spPr>
        <p:txBody>
          <a:bodyPr wrap="square" lIns="0" tIns="0" rIns="0" bIns="0" rtlCol="0"/>
          <a:lstStyle/>
          <a:p>
            <a:endParaRPr sz="2400"/>
          </a:p>
        </p:txBody>
      </p:sp>
      <p:sp>
        <p:nvSpPr>
          <p:cNvPr id="19" name="object 19"/>
          <p:cNvSpPr/>
          <p:nvPr/>
        </p:nvSpPr>
        <p:spPr>
          <a:xfrm>
            <a:off x="4610360" y="4119935"/>
            <a:ext cx="76200" cy="0"/>
          </a:xfrm>
          <a:custGeom>
            <a:avLst/>
            <a:gdLst/>
            <a:ahLst/>
            <a:cxnLst/>
            <a:rect l="l" t="t" r="r" b="b"/>
            <a:pathLst>
              <a:path w="57150">
                <a:moveTo>
                  <a:pt x="0" y="0"/>
                </a:moveTo>
                <a:lnTo>
                  <a:pt x="57150" y="0"/>
                </a:lnTo>
              </a:path>
            </a:pathLst>
          </a:custGeom>
          <a:ln w="9525">
            <a:solidFill>
              <a:srgbClr val="000000"/>
            </a:solidFill>
          </a:ln>
        </p:spPr>
        <p:txBody>
          <a:bodyPr wrap="square" lIns="0" tIns="0" rIns="0" bIns="0" rtlCol="0"/>
          <a:lstStyle/>
          <a:p>
            <a:endParaRPr sz="2400"/>
          </a:p>
        </p:txBody>
      </p:sp>
      <p:sp>
        <p:nvSpPr>
          <p:cNvPr id="20" name="object 20"/>
          <p:cNvSpPr/>
          <p:nvPr/>
        </p:nvSpPr>
        <p:spPr>
          <a:xfrm>
            <a:off x="2382541" y="2834370"/>
            <a:ext cx="0" cy="2571327"/>
          </a:xfrm>
          <a:custGeom>
            <a:avLst/>
            <a:gdLst/>
            <a:ahLst/>
            <a:cxnLst/>
            <a:rect l="l" t="t" r="r" b="b"/>
            <a:pathLst>
              <a:path h="1928495">
                <a:moveTo>
                  <a:pt x="0" y="1928347"/>
                </a:moveTo>
                <a:lnTo>
                  <a:pt x="1" y="0"/>
                </a:lnTo>
              </a:path>
            </a:pathLst>
          </a:custGeom>
          <a:ln w="9525">
            <a:solidFill>
              <a:srgbClr val="000000"/>
            </a:solidFill>
          </a:ln>
        </p:spPr>
        <p:txBody>
          <a:bodyPr wrap="square" lIns="0" tIns="0" rIns="0" bIns="0" rtlCol="0"/>
          <a:lstStyle/>
          <a:p>
            <a:endParaRPr sz="2400"/>
          </a:p>
        </p:txBody>
      </p:sp>
      <p:sp>
        <p:nvSpPr>
          <p:cNvPr id="21" name="object 21"/>
          <p:cNvSpPr/>
          <p:nvPr/>
        </p:nvSpPr>
        <p:spPr>
          <a:xfrm>
            <a:off x="2309137" y="5405500"/>
            <a:ext cx="73659" cy="0"/>
          </a:xfrm>
          <a:custGeom>
            <a:avLst/>
            <a:gdLst/>
            <a:ahLst/>
            <a:cxnLst/>
            <a:rect l="l" t="t" r="r" b="b"/>
            <a:pathLst>
              <a:path w="55244">
                <a:moveTo>
                  <a:pt x="0" y="0"/>
                </a:moveTo>
                <a:lnTo>
                  <a:pt x="55054" y="0"/>
                </a:lnTo>
              </a:path>
            </a:pathLst>
          </a:custGeom>
          <a:ln w="9525">
            <a:solidFill>
              <a:srgbClr val="000000"/>
            </a:solidFill>
          </a:ln>
        </p:spPr>
        <p:txBody>
          <a:bodyPr wrap="square" lIns="0" tIns="0" rIns="0" bIns="0" rtlCol="0"/>
          <a:lstStyle/>
          <a:p>
            <a:endParaRPr sz="2400"/>
          </a:p>
        </p:txBody>
      </p:sp>
      <p:sp>
        <p:nvSpPr>
          <p:cNvPr id="22" name="object 22"/>
          <p:cNvSpPr/>
          <p:nvPr/>
        </p:nvSpPr>
        <p:spPr>
          <a:xfrm>
            <a:off x="2309137" y="4978400"/>
            <a:ext cx="73659" cy="0"/>
          </a:xfrm>
          <a:custGeom>
            <a:avLst/>
            <a:gdLst/>
            <a:ahLst/>
            <a:cxnLst/>
            <a:rect l="l" t="t" r="r" b="b"/>
            <a:pathLst>
              <a:path w="55244">
                <a:moveTo>
                  <a:pt x="0" y="0"/>
                </a:moveTo>
                <a:lnTo>
                  <a:pt x="55054" y="0"/>
                </a:lnTo>
              </a:path>
            </a:pathLst>
          </a:custGeom>
          <a:ln w="9525">
            <a:solidFill>
              <a:srgbClr val="000000"/>
            </a:solidFill>
          </a:ln>
        </p:spPr>
        <p:txBody>
          <a:bodyPr wrap="square" lIns="0" tIns="0" rIns="0" bIns="0" rtlCol="0"/>
          <a:lstStyle/>
          <a:p>
            <a:endParaRPr sz="2400"/>
          </a:p>
        </p:txBody>
      </p:sp>
      <p:sp>
        <p:nvSpPr>
          <p:cNvPr id="23" name="object 23"/>
          <p:cNvSpPr/>
          <p:nvPr/>
        </p:nvSpPr>
        <p:spPr>
          <a:xfrm>
            <a:off x="2309137" y="4547615"/>
            <a:ext cx="73659" cy="0"/>
          </a:xfrm>
          <a:custGeom>
            <a:avLst/>
            <a:gdLst/>
            <a:ahLst/>
            <a:cxnLst/>
            <a:rect l="l" t="t" r="r" b="b"/>
            <a:pathLst>
              <a:path w="55244">
                <a:moveTo>
                  <a:pt x="0" y="0"/>
                </a:moveTo>
                <a:lnTo>
                  <a:pt x="55054" y="0"/>
                </a:lnTo>
              </a:path>
            </a:pathLst>
          </a:custGeom>
          <a:ln w="9525">
            <a:solidFill>
              <a:srgbClr val="000000"/>
            </a:solidFill>
          </a:ln>
        </p:spPr>
        <p:txBody>
          <a:bodyPr wrap="square" lIns="0" tIns="0" rIns="0" bIns="0" rtlCol="0"/>
          <a:lstStyle/>
          <a:p>
            <a:endParaRPr sz="2400"/>
          </a:p>
        </p:txBody>
      </p:sp>
      <p:sp>
        <p:nvSpPr>
          <p:cNvPr id="24" name="object 24"/>
          <p:cNvSpPr/>
          <p:nvPr/>
        </p:nvSpPr>
        <p:spPr>
          <a:xfrm>
            <a:off x="2309137" y="4120896"/>
            <a:ext cx="73659" cy="0"/>
          </a:xfrm>
          <a:custGeom>
            <a:avLst/>
            <a:gdLst/>
            <a:ahLst/>
            <a:cxnLst/>
            <a:rect l="l" t="t" r="r" b="b"/>
            <a:pathLst>
              <a:path w="55244">
                <a:moveTo>
                  <a:pt x="0" y="0"/>
                </a:moveTo>
                <a:lnTo>
                  <a:pt x="55054" y="0"/>
                </a:lnTo>
              </a:path>
            </a:pathLst>
          </a:custGeom>
          <a:ln w="9525">
            <a:solidFill>
              <a:srgbClr val="000000"/>
            </a:solidFill>
          </a:ln>
        </p:spPr>
        <p:txBody>
          <a:bodyPr wrap="square" lIns="0" tIns="0" rIns="0" bIns="0" rtlCol="0"/>
          <a:lstStyle/>
          <a:p>
            <a:endParaRPr sz="2400"/>
          </a:p>
        </p:txBody>
      </p:sp>
      <p:sp>
        <p:nvSpPr>
          <p:cNvPr id="25" name="object 25"/>
          <p:cNvSpPr/>
          <p:nvPr/>
        </p:nvSpPr>
        <p:spPr>
          <a:xfrm>
            <a:off x="2309137" y="3690112"/>
            <a:ext cx="73659" cy="0"/>
          </a:xfrm>
          <a:custGeom>
            <a:avLst/>
            <a:gdLst/>
            <a:ahLst/>
            <a:cxnLst/>
            <a:rect l="l" t="t" r="r" b="b"/>
            <a:pathLst>
              <a:path w="55244">
                <a:moveTo>
                  <a:pt x="0" y="0"/>
                </a:moveTo>
                <a:lnTo>
                  <a:pt x="55054" y="0"/>
                </a:lnTo>
              </a:path>
            </a:pathLst>
          </a:custGeom>
          <a:ln w="9525">
            <a:solidFill>
              <a:srgbClr val="000000"/>
            </a:solidFill>
          </a:ln>
        </p:spPr>
        <p:txBody>
          <a:bodyPr wrap="square" lIns="0" tIns="0" rIns="0" bIns="0" rtlCol="0"/>
          <a:lstStyle/>
          <a:p>
            <a:endParaRPr sz="2400"/>
          </a:p>
        </p:txBody>
      </p:sp>
      <p:sp>
        <p:nvSpPr>
          <p:cNvPr id="26" name="object 26"/>
          <p:cNvSpPr/>
          <p:nvPr/>
        </p:nvSpPr>
        <p:spPr>
          <a:xfrm>
            <a:off x="2309137" y="3263392"/>
            <a:ext cx="73659" cy="0"/>
          </a:xfrm>
          <a:custGeom>
            <a:avLst/>
            <a:gdLst/>
            <a:ahLst/>
            <a:cxnLst/>
            <a:rect l="l" t="t" r="r" b="b"/>
            <a:pathLst>
              <a:path w="55244">
                <a:moveTo>
                  <a:pt x="0" y="0"/>
                </a:moveTo>
                <a:lnTo>
                  <a:pt x="55054" y="0"/>
                </a:lnTo>
              </a:path>
            </a:pathLst>
          </a:custGeom>
          <a:ln w="9525">
            <a:solidFill>
              <a:srgbClr val="000000"/>
            </a:solidFill>
          </a:ln>
        </p:spPr>
        <p:txBody>
          <a:bodyPr wrap="square" lIns="0" tIns="0" rIns="0" bIns="0" rtlCol="0"/>
          <a:lstStyle/>
          <a:p>
            <a:endParaRPr sz="2400"/>
          </a:p>
        </p:txBody>
      </p:sp>
      <p:sp>
        <p:nvSpPr>
          <p:cNvPr id="27" name="object 27"/>
          <p:cNvSpPr/>
          <p:nvPr/>
        </p:nvSpPr>
        <p:spPr>
          <a:xfrm>
            <a:off x="2309137" y="2834369"/>
            <a:ext cx="73659" cy="0"/>
          </a:xfrm>
          <a:custGeom>
            <a:avLst/>
            <a:gdLst/>
            <a:ahLst/>
            <a:cxnLst/>
            <a:rect l="l" t="t" r="r" b="b"/>
            <a:pathLst>
              <a:path w="55244">
                <a:moveTo>
                  <a:pt x="0" y="0"/>
                </a:moveTo>
                <a:lnTo>
                  <a:pt x="55054" y="0"/>
                </a:lnTo>
              </a:path>
            </a:pathLst>
          </a:custGeom>
          <a:ln w="9525">
            <a:solidFill>
              <a:srgbClr val="000000"/>
            </a:solidFill>
          </a:ln>
        </p:spPr>
        <p:txBody>
          <a:bodyPr wrap="square" lIns="0" tIns="0" rIns="0" bIns="0" rtlCol="0"/>
          <a:lstStyle/>
          <a:p>
            <a:endParaRPr sz="2400"/>
          </a:p>
        </p:txBody>
      </p:sp>
      <p:sp>
        <p:nvSpPr>
          <p:cNvPr id="28" name="object 28"/>
          <p:cNvSpPr/>
          <p:nvPr/>
        </p:nvSpPr>
        <p:spPr>
          <a:xfrm>
            <a:off x="2382542" y="5405500"/>
            <a:ext cx="3169073" cy="0"/>
          </a:xfrm>
          <a:custGeom>
            <a:avLst/>
            <a:gdLst/>
            <a:ahLst/>
            <a:cxnLst/>
            <a:rect l="l" t="t" r="r" b="b"/>
            <a:pathLst>
              <a:path w="2376804">
                <a:moveTo>
                  <a:pt x="0" y="0"/>
                </a:moveTo>
                <a:lnTo>
                  <a:pt x="2376661" y="0"/>
                </a:lnTo>
              </a:path>
            </a:pathLst>
          </a:custGeom>
          <a:ln w="9525">
            <a:solidFill>
              <a:srgbClr val="000000"/>
            </a:solidFill>
          </a:ln>
        </p:spPr>
        <p:txBody>
          <a:bodyPr wrap="square" lIns="0" tIns="0" rIns="0" bIns="0" rtlCol="0"/>
          <a:lstStyle/>
          <a:p>
            <a:endParaRPr sz="2400"/>
          </a:p>
        </p:txBody>
      </p:sp>
      <p:sp>
        <p:nvSpPr>
          <p:cNvPr id="29" name="object 29"/>
          <p:cNvSpPr/>
          <p:nvPr/>
        </p:nvSpPr>
        <p:spPr>
          <a:xfrm>
            <a:off x="3012105" y="4394140"/>
            <a:ext cx="563033" cy="323427"/>
          </a:xfrm>
          <a:custGeom>
            <a:avLst/>
            <a:gdLst/>
            <a:ahLst/>
            <a:cxnLst/>
            <a:rect l="l" t="t" r="r" b="b"/>
            <a:pathLst>
              <a:path w="422275" h="242570">
                <a:moveTo>
                  <a:pt x="0" y="0"/>
                </a:moveTo>
                <a:lnTo>
                  <a:pt x="422211" y="0"/>
                </a:lnTo>
                <a:lnTo>
                  <a:pt x="422211" y="242443"/>
                </a:lnTo>
                <a:lnTo>
                  <a:pt x="0" y="242443"/>
                </a:lnTo>
                <a:lnTo>
                  <a:pt x="0" y="0"/>
                </a:lnTo>
                <a:close/>
              </a:path>
            </a:pathLst>
          </a:custGeom>
          <a:solidFill>
            <a:srgbClr val="FFFFFF"/>
          </a:solidFill>
        </p:spPr>
        <p:txBody>
          <a:bodyPr wrap="square" lIns="0" tIns="0" rIns="0" bIns="0" rtlCol="0"/>
          <a:lstStyle/>
          <a:p>
            <a:endParaRPr sz="2400"/>
          </a:p>
        </p:txBody>
      </p:sp>
      <p:sp>
        <p:nvSpPr>
          <p:cNvPr id="30" name="object 30"/>
          <p:cNvSpPr/>
          <p:nvPr/>
        </p:nvSpPr>
        <p:spPr>
          <a:xfrm>
            <a:off x="4363133" y="3051309"/>
            <a:ext cx="563033" cy="323427"/>
          </a:xfrm>
          <a:custGeom>
            <a:avLst/>
            <a:gdLst/>
            <a:ahLst/>
            <a:cxnLst/>
            <a:rect l="l" t="t" r="r" b="b"/>
            <a:pathLst>
              <a:path w="422275" h="242569">
                <a:moveTo>
                  <a:pt x="0" y="0"/>
                </a:moveTo>
                <a:lnTo>
                  <a:pt x="422211" y="0"/>
                </a:lnTo>
                <a:lnTo>
                  <a:pt x="422211" y="242443"/>
                </a:lnTo>
                <a:lnTo>
                  <a:pt x="0" y="242443"/>
                </a:lnTo>
                <a:lnTo>
                  <a:pt x="0" y="0"/>
                </a:lnTo>
                <a:close/>
              </a:path>
            </a:pathLst>
          </a:custGeom>
          <a:solidFill>
            <a:srgbClr val="FFFFFF"/>
          </a:solidFill>
        </p:spPr>
        <p:txBody>
          <a:bodyPr wrap="square" lIns="0" tIns="0" rIns="0" bIns="0" rtlCol="0"/>
          <a:lstStyle/>
          <a:p>
            <a:endParaRPr sz="2400"/>
          </a:p>
        </p:txBody>
      </p:sp>
      <p:sp>
        <p:nvSpPr>
          <p:cNvPr id="31" name="object 31"/>
          <p:cNvSpPr txBox="1"/>
          <p:nvPr/>
        </p:nvSpPr>
        <p:spPr>
          <a:xfrm>
            <a:off x="1835087" y="2505457"/>
            <a:ext cx="352213" cy="3060261"/>
          </a:xfrm>
          <a:prstGeom prst="rect">
            <a:avLst/>
          </a:prstGeom>
        </p:spPr>
        <p:txBody>
          <a:bodyPr vert="horz" wrap="square" lIns="0" tIns="162560" rIns="0" bIns="0" rtlCol="0">
            <a:spAutoFit/>
          </a:bodyPr>
          <a:lstStyle/>
          <a:p>
            <a:pPr marR="6773" algn="r">
              <a:spcBef>
                <a:spcPts val="1280"/>
              </a:spcBef>
            </a:pPr>
            <a:r>
              <a:rPr sz="1867" dirty="0">
                <a:latin typeface="Arial"/>
                <a:cs typeface="Arial"/>
              </a:rPr>
              <a:t>3</a:t>
            </a:r>
            <a:endParaRPr sz="1867">
              <a:latin typeface="Arial"/>
              <a:cs typeface="Arial"/>
            </a:endParaRPr>
          </a:p>
          <a:p>
            <a:pPr marR="6773" algn="r">
              <a:spcBef>
                <a:spcPts val="1153"/>
              </a:spcBef>
            </a:pPr>
            <a:r>
              <a:rPr sz="1867" spc="27" dirty="0">
                <a:latin typeface="Arial"/>
                <a:cs typeface="Arial"/>
              </a:rPr>
              <a:t>2</a:t>
            </a:r>
            <a:r>
              <a:rPr sz="1867" spc="13" dirty="0">
                <a:latin typeface="Arial"/>
                <a:cs typeface="Arial"/>
              </a:rPr>
              <a:t>,</a:t>
            </a:r>
            <a:r>
              <a:rPr sz="1867" dirty="0">
                <a:latin typeface="Arial"/>
                <a:cs typeface="Arial"/>
              </a:rPr>
              <a:t>5</a:t>
            </a:r>
            <a:endParaRPr sz="1867">
              <a:latin typeface="Arial"/>
              <a:cs typeface="Arial"/>
            </a:endParaRPr>
          </a:p>
          <a:p>
            <a:pPr marR="6773" algn="r">
              <a:spcBef>
                <a:spcPts val="1120"/>
              </a:spcBef>
            </a:pPr>
            <a:r>
              <a:rPr sz="1867" dirty="0">
                <a:latin typeface="Arial"/>
                <a:cs typeface="Arial"/>
              </a:rPr>
              <a:t>2</a:t>
            </a:r>
            <a:endParaRPr sz="1867">
              <a:latin typeface="Arial"/>
              <a:cs typeface="Arial"/>
            </a:endParaRPr>
          </a:p>
          <a:p>
            <a:pPr marR="6773" algn="r">
              <a:spcBef>
                <a:spcPts val="1153"/>
              </a:spcBef>
            </a:pPr>
            <a:r>
              <a:rPr sz="1867" spc="27" dirty="0">
                <a:latin typeface="Arial"/>
                <a:cs typeface="Arial"/>
              </a:rPr>
              <a:t>1</a:t>
            </a:r>
            <a:r>
              <a:rPr sz="1867" spc="13" dirty="0">
                <a:latin typeface="Arial"/>
                <a:cs typeface="Arial"/>
              </a:rPr>
              <a:t>,</a:t>
            </a:r>
            <a:r>
              <a:rPr sz="1867" dirty="0">
                <a:latin typeface="Arial"/>
                <a:cs typeface="Arial"/>
              </a:rPr>
              <a:t>5</a:t>
            </a:r>
            <a:endParaRPr sz="1867">
              <a:latin typeface="Arial"/>
              <a:cs typeface="Arial"/>
            </a:endParaRPr>
          </a:p>
          <a:p>
            <a:pPr marR="6773" algn="r">
              <a:spcBef>
                <a:spcPts val="1120"/>
              </a:spcBef>
            </a:pPr>
            <a:r>
              <a:rPr sz="1867" dirty="0">
                <a:latin typeface="Arial"/>
                <a:cs typeface="Arial"/>
              </a:rPr>
              <a:t>1</a:t>
            </a:r>
            <a:endParaRPr sz="1867">
              <a:latin typeface="Arial"/>
              <a:cs typeface="Arial"/>
            </a:endParaRPr>
          </a:p>
          <a:p>
            <a:pPr marR="6773" algn="r">
              <a:spcBef>
                <a:spcPts val="1153"/>
              </a:spcBef>
            </a:pPr>
            <a:r>
              <a:rPr sz="1867" spc="27" dirty="0">
                <a:latin typeface="Arial"/>
                <a:cs typeface="Arial"/>
              </a:rPr>
              <a:t>0</a:t>
            </a:r>
            <a:r>
              <a:rPr sz="1867" spc="13" dirty="0">
                <a:latin typeface="Arial"/>
                <a:cs typeface="Arial"/>
              </a:rPr>
              <a:t>,</a:t>
            </a:r>
            <a:r>
              <a:rPr sz="1867" dirty="0">
                <a:latin typeface="Arial"/>
                <a:cs typeface="Arial"/>
              </a:rPr>
              <a:t>5</a:t>
            </a:r>
            <a:endParaRPr sz="1867">
              <a:latin typeface="Arial"/>
              <a:cs typeface="Arial"/>
            </a:endParaRPr>
          </a:p>
          <a:p>
            <a:pPr marR="6773" algn="r">
              <a:spcBef>
                <a:spcPts val="1120"/>
              </a:spcBef>
            </a:pPr>
            <a:r>
              <a:rPr sz="1867" dirty="0">
                <a:latin typeface="Arial"/>
                <a:cs typeface="Arial"/>
              </a:rPr>
              <a:t>0</a:t>
            </a:r>
            <a:endParaRPr sz="1867">
              <a:latin typeface="Arial"/>
              <a:cs typeface="Arial"/>
            </a:endParaRPr>
          </a:p>
        </p:txBody>
      </p:sp>
      <p:sp>
        <p:nvSpPr>
          <p:cNvPr id="32" name="object 32"/>
          <p:cNvSpPr txBox="1"/>
          <p:nvPr/>
        </p:nvSpPr>
        <p:spPr>
          <a:xfrm>
            <a:off x="4265879" y="5431537"/>
            <a:ext cx="580812" cy="312051"/>
          </a:xfrm>
          <a:prstGeom prst="rect">
            <a:avLst/>
          </a:prstGeom>
        </p:spPr>
        <p:txBody>
          <a:bodyPr vert="horz" wrap="square" lIns="0" tIns="16933" rIns="0" bIns="0" rtlCol="0">
            <a:spAutoFit/>
          </a:bodyPr>
          <a:lstStyle/>
          <a:p>
            <a:pPr marR="6773" algn="ctr">
              <a:lnSpc>
                <a:spcPts val="1233"/>
              </a:lnSpc>
              <a:spcBef>
                <a:spcPts val="133"/>
              </a:spcBef>
            </a:pPr>
            <a:r>
              <a:rPr sz="1067" b="1" spc="-7" dirty="0">
                <a:latin typeface="Arial"/>
                <a:cs typeface="Arial"/>
              </a:rPr>
              <a:t>TDF</a:t>
            </a:r>
            <a:r>
              <a:rPr sz="1067" b="1" dirty="0">
                <a:latin typeface="Arial"/>
                <a:cs typeface="Arial"/>
              </a:rPr>
              <a:t>/</a:t>
            </a:r>
            <a:r>
              <a:rPr sz="1067" b="1" spc="-7" dirty="0">
                <a:latin typeface="Arial"/>
                <a:cs typeface="Arial"/>
              </a:rPr>
              <a:t>FTC</a:t>
            </a:r>
            <a:endParaRPr sz="1067">
              <a:latin typeface="Arial"/>
              <a:cs typeface="Arial"/>
            </a:endParaRPr>
          </a:p>
          <a:p>
            <a:pPr marR="6773" algn="ctr">
              <a:lnSpc>
                <a:spcPts val="1073"/>
              </a:lnSpc>
            </a:pPr>
            <a:r>
              <a:rPr sz="933" spc="-20" dirty="0">
                <a:latin typeface="Arial"/>
                <a:cs typeface="Arial"/>
              </a:rPr>
              <a:t>n=1627</a:t>
            </a:r>
            <a:endParaRPr sz="933">
              <a:latin typeface="Arial"/>
              <a:cs typeface="Arial"/>
            </a:endParaRPr>
          </a:p>
        </p:txBody>
      </p:sp>
      <p:sp>
        <p:nvSpPr>
          <p:cNvPr id="33" name="object 33"/>
          <p:cNvSpPr txBox="1"/>
          <p:nvPr/>
        </p:nvSpPr>
        <p:spPr>
          <a:xfrm>
            <a:off x="2666208" y="3979525"/>
            <a:ext cx="1070187" cy="1800493"/>
          </a:xfrm>
          <a:prstGeom prst="rect">
            <a:avLst/>
          </a:prstGeom>
        </p:spPr>
        <p:txBody>
          <a:bodyPr vert="horz" wrap="square" lIns="0" tIns="101600" rIns="0" bIns="0" rtlCol="0">
            <a:spAutoFit/>
          </a:bodyPr>
          <a:lstStyle/>
          <a:p>
            <a:pPr>
              <a:spcBef>
                <a:spcPts val="800"/>
              </a:spcBef>
            </a:pPr>
            <a:r>
              <a:rPr sz="1333" b="1" dirty="0">
                <a:latin typeface="Arial"/>
                <a:cs typeface="Arial"/>
              </a:rPr>
              <a:t>11</a:t>
            </a:r>
            <a:r>
              <a:rPr sz="1333" b="1" spc="-67" dirty="0">
                <a:latin typeface="Arial"/>
                <a:cs typeface="Arial"/>
              </a:rPr>
              <a:t> </a:t>
            </a:r>
            <a:r>
              <a:rPr sz="1333" b="1" spc="7" dirty="0">
                <a:latin typeface="Arial"/>
                <a:cs typeface="Arial"/>
              </a:rPr>
              <a:t>Infections</a:t>
            </a:r>
            <a:endParaRPr sz="1333">
              <a:latin typeface="Arial"/>
              <a:cs typeface="Arial"/>
            </a:endParaRPr>
          </a:p>
          <a:p>
            <a:pPr marL="396230">
              <a:spcBef>
                <a:spcPts val="940"/>
              </a:spcBef>
            </a:pPr>
            <a:r>
              <a:rPr sz="1867" b="1" spc="-7" dirty="0">
                <a:latin typeface="Arial"/>
                <a:cs typeface="Arial"/>
              </a:rPr>
              <a:t>0,76</a:t>
            </a:r>
            <a:endParaRPr sz="1867">
              <a:latin typeface="Arial"/>
              <a:cs typeface="Arial"/>
            </a:endParaRPr>
          </a:p>
          <a:p>
            <a:pPr>
              <a:lnSpc>
                <a:spcPct val="100000"/>
              </a:lnSpc>
            </a:pPr>
            <a:endParaRPr sz="2000">
              <a:latin typeface="Arial"/>
              <a:cs typeface="Arial"/>
            </a:endParaRPr>
          </a:p>
          <a:p>
            <a:pPr>
              <a:lnSpc>
                <a:spcPct val="100000"/>
              </a:lnSpc>
            </a:pPr>
            <a:endParaRPr sz="2000">
              <a:latin typeface="Arial"/>
              <a:cs typeface="Arial"/>
            </a:endParaRPr>
          </a:p>
          <a:p>
            <a:pPr marL="380144">
              <a:lnSpc>
                <a:spcPts val="1233"/>
              </a:lnSpc>
              <a:spcBef>
                <a:spcPts val="1387"/>
              </a:spcBef>
            </a:pPr>
            <a:r>
              <a:rPr sz="1067" b="1" spc="-7" dirty="0">
                <a:latin typeface="Arial"/>
                <a:cs typeface="Arial"/>
              </a:rPr>
              <a:t>CAB</a:t>
            </a:r>
            <a:endParaRPr sz="1067">
              <a:latin typeface="Arial"/>
              <a:cs typeface="Arial"/>
            </a:endParaRPr>
          </a:p>
          <a:p>
            <a:pPr marL="333578">
              <a:lnSpc>
                <a:spcPts val="1073"/>
              </a:lnSpc>
            </a:pPr>
            <a:r>
              <a:rPr sz="933" spc="-20" dirty="0">
                <a:latin typeface="Arial"/>
                <a:cs typeface="Arial"/>
              </a:rPr>
              <a:t>n=1662</a:t>
            </a:r>
            <a:endParaRPr sz="933">
              <a:latin typeface="Arial"/>
              <a:cs typeface="Arial"/>
            </a:endParaRPr>
          </a:p>
        </p:txBody>
      </p:sp>
      <p:sp>
        <p:nvSpPr>
          <p:cNvPr id="34" name="object 34"/>
          <p:cNvSpPr txBox="1"/>
          <p:nvPr/>
        </p:nvSpPr>
        <p:spPr>
          <a:xfrm>
            <a:off x="2930672" y="2393697"/>
            <a:ext cx="2211493" cy="966141"/>
          </a:xfrm>
          <a:prstGeom prst="rect">
            <a:avLst/>
          </a:prstGeom>
        </p:spPr>
        <p:txBody>
          <a:bodyPr vert="horz" wrap="square" lIns="0" tIns="16933" rIns="0" bIns="0" rtlCol="0">
            <a:spAutoFit/>
          </a:bodyPr>
          <a:lstStyle/>
          <a:p>
            <a:pPr>
              <a:spcBef>
                <a:spcPts val="133"/>
              </a:spcBef>
            </a:pPr>
            <a:r>
              <a:rPr sz="1467" b="1" spc="7" dirty="0">
                <a:latin typeface="Arial"/>
                <a:cs typeface="Arial"/>
              </a:rPr>
              <a:t>HIV</a:t>
            </a:r>
            <a:r>
              <a:rPr sz="1467" b="1" spc="20" dirty="0">
                <a:latin typeface="Arial"/>
                <a:cs typeface="Arial"/>
              </a:rPr>
              <a:t> </a:t>
            </a:r>
            <a:r>
              <a:rPr sz="1467" b="1" spc="7" dirty="0">
                <a:latin typeface="Arial"/>
                <a:cs typeface="Arial"/>
              </a:rPr>
              <a:t>Incidence</a:t>
            </a:r>
            <a:endParaRPr sz="1467">
              <a:latin typeface="Arial"/>
              <a:cs typeface="Arial"/>
            </a:endParaRPr>
          </a:p>
          <a:p>
            <a:pPr marL="1140430">
              <a:spcBef>
                <a:spcPts val="1187"/>
              </a:spcBef>
            </a:pPr>
            <a:r>
              <a:rPr sz="1333" b="1" dirty="0">
                <a:latin typeface="Arial"/>
                <a:cs typeface="Arial"/>
              </a:rPr>
              <a:t>31</a:t>
            </a:r>
            <a:r>
              <a:rPr sz="1333" b="1" spc="-67" dirty="0">
                <a:latin typeface="Arial"/>
                <a:cs typeface="Arial"/>
              </a:rPr>
              <a:t> </a:t>
            </a:r>
            <a:r>
              <a:rPr sz="1333" b="1" spc="7" dirty="0">
                <a:latin typeface="Arial"/>
                <a:cs typeface="Arial"/>
              </a:rPr>
              <a:t>Infections</a:t>
            </a:r>
            <a:endParaRPr sz="1333">
              <a:latin typeface="Arial"/>
              <a:cs typeface="Arial"/>
            </a:endParaRPr>
          </a:p>
          <a:p>
            <a:pPr marR="256534" algn="r">
              <a:spcBef>
                <a:spcPts val="553"/>
              </a:spcBef>
            </a:pPr>
            <a:r>
              <a:rPr sz="1867" b="1" spc="-7" dirty="0">
                <a:latin typeface="Arial"/>
                <a:cs typeface="Arial"/>
              </a:rPr>
              <a:t>2,20</a:t>
            </a:r>
            <a:endParaRPr sz="1867">
              <a:latin typeface="Arial"/>
              <a:cs typeface="Arial"/>
            </a:endParaRPr>
          </a:p>
        </p:txBody>
      </p:sp>
      <p:sp>
        <p:nvSpPr>
          <p:cNvPr id="35" name="object 35"/>
          <p:cNvSpPr/>
          <p:nvPr/>
        </p:nvSpPr>
        <p:spPr>
          <a:xfrm>
            <a:off x="2827340" y="5075240"/>
            <a:ext cx="794173" cy="237067"/>
          </a:xfrm>
          <a:custGeom>
            <a:avLst/>
            <a:gdLst/>
            <a:ahLst/>
            <a:cxnLst/>
            <a:rect l="l" t="t" r="r" b="b"/>
            <a:pathLst>
              <a:path w="595630" h="177800">
                <a:moveTo>
                  <a:pt x="0" y="0"/>
                </a:moveTo>
                <a:lnTo>
                  <a:pt x="595312" y="0"/>
                </a:lnTo>
                <a:lnTo>
                  <a:pt x="595312" y="177402"/>
                </a:lnTo>
                <a:lnTo>
                  <a:pt x="0" y="177402"/>
                </a:lnTo>
                <a:lnTo>
                  <a:pt x="0" y="0"/>
                </a:lnTo>
                <a:close/>
              </a:path>
            </a:pathLst>
          </a:custGeom>
          <a:solidFill>
            <a:srgbClr val="FFC000"/>
          </a:solidFill>
        </p:spPr>
        <p:txBody>
          <a:bodyPr wrap="square" lIns="0" tIns="0" rIns="0" bIns="0" rtlCol="0"/>
          <a:lstStyle/>
          <a:p>
            <a:endParaRPr sz="2400"/>
          </a:p>
        </p:txBody>
      </p:sp>
      <p:sp>
        <p:nvSpPr>
          <p:cNvPr id="36" name="object 36"/>
          <p:cNvSpPr txBox="1"/>
          <p:nvPr/>
        </p:nvSpPr>
        <p:spPr>
          <a:xfrm>
            <a:off x="2827341" y="5092870"/>
            <a:ext cx="915247" cy="222219"/>
          </a:xfrm>
          <a:prstGeom prst="rect">
            <a:avLst/>
          </a:prstGeom>
        </p:spPr>
        <p:txBody>
          <a:bodyPr vert="horz" wrap="square" lIns="0" tIns="16933" rIns="0" bIns="0" rtlCol="0">
            <a:spAutoFit/>
          </a:bodyPr>
          <a:lstStyle/>
          <a:p>
            <a:pPr marL="67732">
              <a:spcBef>
                <a:spcPts val="133"/>
              </a:spcBef>
            </a:pPr>
            <a:r>
              <a:rPr sz="1333" b="1" dirty="0">
                <a:latin typeface="Arial"/>
                <a:cs typeface="Arial"/>
              </a:rPr>
              <a:t>1455</a:t>
            </a:r>
            <a:r>
              <a:rPr sz="1333" b="1" spc="-7" dirty="0">
                <a:latin typeface="Arial"/>
                <a:cs typeface="Arial"/>
              </a:rPr>
              <a:t> </a:t>
            </a:r>
            <a:r>
              <a:rPr sz="1333" b="1" dirty="0">
                <a:latin typeface="Arial"/>
                <a:cs typeface="Arial"/>
              </a:rPr>
              <a:t>PY</a:t>
            </a:r>
            <a:endParaRPr sz="1333">
              <a:latin typeface="Arial"/>
              <a:cs typeface="Arial"/>
            </a:endParaRPr>
          </a:p>
        </p:txBody>
      </p:sp>
      <p:sp>
        <p:nvSpPr>
          <p:cNvPr id="37" name="object 37"/>
          <p:cNvSpPr/>
          <p:nvPr/>
        </p:nvSpPr>
        <p:spPr>
          <a:xfrm>
            <a:off x="4203702" y="5070476"/>
            <a:ext cx="794173" cy="237067"/>
          </a:xfrm>
          <a:custGeom>
            <a:avLst/>
            <a:gdLst/>
            <a:ahLst/>
            <a:cxnLst/>
            <a:rect l="l" t="t" r="r" b="b"/>
            <a:pathLst>
              <a:path w="595629" h="177800">
                <a:moveTo>
                  <a:pt x="0" y="0"/>
                </a:moveTo>
                <a:lnTo>
                  <a:pt x="595312" y="0"/>
                </a:lnTo>
                <a:lnTo>
                  <a:pt x="595312" y="177403"/>
                </a:lnTo>
                <a:lnTo>
                  <a:pt x="0" y="177403"/>
                </a:lnTo>
                <a:lnTo>
                  <a:pt x="0" y="0"/>
                </a:lnTo>
                <a:close/>
              </a:path>
            </a:pathLst>
          </a:custGeom>
          <a:solidFill>
            <a:srgbClr val="558ED5"/>
          </a:solidFill>
        </p:spPr>
        <p:txBody>
          <a:bodyPr wrap="square" lIns="0" tIns="0" rIns="0" bIns="0" rtlCol="0"/>
          <a:lstStyle/>
          <a:p>
            <a:endParaRPr sz="2400"/>
          </a:p>
        </p:txBody>
      </p:sp>
      <p:sp>
        <p:nvSpPr>
          <p:cNvPr id="38" name="object 38"/>
          <p:cNvSpPr txBox="1"/>
          <p:nvPr/>
        </p:nvSpPr>
        <p:spPr>
          <a:xfrm>
            <a:off x="4195277" y="5088805"/>
            <a:ext cx="906780" cy="222219"/>
          </a:xfrm>
          <a:prstGeom prst="rect">
            <a:avLst/>
          </a:prstGeom>
        </p:spPr>
        <p:txBody>
          <a:bodyPr vert="horz" wrap="square" lIns="0" tIns="16933" rIns="0" bIns="0" rtlCol="0">
            <a:spAutoFit/>
          </a:bodyPr>
          <a:lstStyle/>
          <a:p>
            <a:pPr marL="75351">
              <a:spcBef>
                <a:spcPts val="133"/>
              </a:spcBef>
            </a:pPr>
            <a:r>
              <a:rPr sz="1333" b="1" dirty="0">
                <a:solidFill>
                  <a:srgbClr val="FFFFFF"/>
                </a:solidFill>
                <a:latin typeface="Arial"/>
                <a:cs typeface="Arial"/>
              </a:rPr>
              <a:t>1410</a:t>
            </a:r>
            <a:r>
              <a:rPr sz="1333" b="1" spc="-7" dirty="0">
                <a:solidFill>
                  <a:srgbClr val="FFFFFF"/>
                </a:solidFill>
                <a:latin typeface="Arial"/>
                <a:cs typeface="Arial"/>
              </a:rPr>
              <a:t> </a:t>
            </a:r>
            <a:r>
              <a:rPr sz="1333" b="1" dirty="0">
                <a:solidFill>
                  <a:srgbClr val="FFFFFF"/>
                </a:solidFill>
                <a:latin typeface="Arial"/>
                <a:cs typeface="Arial"/>
              </a:rPr>
              <a:t>PY</a:t>
            </a:r>
            <a:endParaRPr sz="1333">
              <a:latin typeface="Arial"/>
              <a:cs typeface="Arial"/>
            </a:endParaRPr>
          </a:p>
        </p:txBody>
      </p:sp>
      <p:sp>
        <p:nvSpPr>
          <p:cNvPr id="39" name="object 39"/>
          <p:cNvSpPr txBox="1"/>
          <p:nvPr/>
        </p:nvSpPr>
        <p:spPr>
          <a:xfrm>
            <a:off x="1614701" y="6046556"/>
            <a:ext cx="1082887" cy="140209"/>
          </a:xfrm>
          <a:prstGeom prst="rect">
            <a:avLst/>
          </a:prstGeom>
        </p:spPr>
        <p:txBody>
          <a:bodyPr vert="horz" wrap="square" lIns="0" tIns="16933" rIns="0" bIns="0" rtlCol="0">
            <a:spAutoFit/>
          </a:bodyPr>
          <a:lstStyle/>
          <a:p>
            <a:pPr marL="16933">
              <a:spcBef>
                <a:spcPts val="133"/>
              </a:spcBef>
            </a:pPr>
            <a:r>
              <a:rPr sz="800" spc="7" dirty="0">
                <a:latin typeface="Arial"/>
                <a:cs typeface="Arial"/>
              </a:rPr>
              <a:t>CI, </a:t>
            </a:r>
            <a:r>
              <a:rPr sz="800" spc="13" dirty="0">
                <a:latin typeface="Arial"/>
                <a:cs typeface="Arial"/>
              </a:rPr>
              <a:t>confidence</a:t>
            </a:r>
            <a:r>
              <a:rPr sz="800" spc="-33" dirty="0">
                <a:latin typeface="Arial"/>
                <a:cs typeface="Arial"/>
              </a:rPr>
              <a:t> </a:t>
            </a:r>
            <a:r>
              <a:rPr sz="800" spc="7" dirty="0">
                <a:latin typeface="Arial"/>
                <a:cs typeface="Arial"/>
              </a:rPr>
              <a:t>interval</a:t>
            </a:r>
            <a:endParaRPr sz="800">
              <a:latin typeface="Arial"/>
              <a:cs typeface="Arial"/>
            </a:endParaRPr>
          </a:p>
        </p:txBody>
      </p:sp>
      <p:sp>
        <p:nvSpPr>
          <p:cNvPr id="40" name="object 40"/>
          <p:cNvSpPr/>
          <p:nvPr/>
        </p:nvSpPr>
        <p:spPr>
          <a:xfrm>
            <a:off x="6080287" y="3265383"/>
            <a:ext cx="4049748" cy="2493899"/>
          </a:xfrm>
          <a:prstGeom prst="rect">
            <a:avLst/>
          </a:prstGeom>
          <a:blipFill>
            <a:blip r:embed="rId6" cstate="print"/>
            <a:stretch>
              <a:fillRect/>
            </a:stretch>
          </a:blipFill>
        </p:spPr>
        <p:txBody>
          <a:bodyPr wrap="square" lIns="0" tIns="0" rIns="0" bIns="0" rtlCol="0"/>
          <a:lstStyle/>
          <a:p>
            <a:endParaRPr sz="2400"/>
          </a:p>
        </p:txBody>
      </p:sp>
      <p:sp>
        <p:nvSpPr>
          <p:cNvPr id="41" name="object 41"/>
          <p:cNvSpPr/>
          <p:nvPr/>
        </p:nvSpPr>
        <p:spPr>
          <a:xfrm>
            <a:off x="8129583" y="3260876"/>
            <a:ext cx="0" cy="2072640"/>
          </a:xfrm>
          <a:custGeom>
            <a:avLst/>
            <a:gdLst/>
            <a:ahLst/>
            <a:cxnLst/>
            <a:rect l="l" t="t" r="r" b="b"/>
            <a:pathLst>
              <a:path h="1554479">
                <a:moveTo>
                  <a:pt x="0" y="1553952"/>
                </a:moveTo>
                <a:lnTo>
                  <a:pt x="1" y="0"/>
                </a:lnTo>
              </a:path>
            </a:pathLst>
          </a:custGeom>
          <a:ln w="9525">
            <a:solidFill>
              <a:srgbClr val="000000"/>
            </a:solidFill>
          </a:ln>
        </p:spPr>
        <p:txBody>
          <a:bodyPr wrap="square" lIns="0" tIns="0" rIns="0" bIns="0" rtlCol="0"/>
          <a:lstStyle/>
          <a:p>
            <a:endParaRPr sz="2400"/>
          </a:p>
        </p:txBody>
      </p:sp>
      <p:sp>
        <p:nvSpPr>
          <p:cNvPr id="42" name="object 42"/>
          <p:cNvSpPr txBox="1"/>
          <p:nvPr/>
        </p:nvSpPr>
        <p:spPr>
          <a:xfrm>
            <a:off x="7332398" y="4586223"/>
            <a:ext cx="294639" cy="181310"/>
          </a:xfrm>
          <a:prstGeom prst="rect">
            <a:avLst/>
          </a:prstGeom>
        </p:spPr>
        <p:txBody>
          <a:bodyPr vert="horz" wrap="square" lIns="0" tIns="16933" rIns="0" bIns="0" rtlCol="0">
            <a:spAutoFit/>
          </a:bodyPr>
          <a:lstStyle/>
          <a:p>
            <a:pPr marL="16933">
              <a:spcBef>
                <a:spcPts val="133"/>
              </a:spcBef>
            </a:pPr>
            <a:r>
              <a:rPr sz="1067" b="1" spc="-13" dirty="0">
                <a:latin typeface="Arial"/>
                <a:cs typeface="Arial"/>
              </a:rPr>
              <a:t>0</a:t>
            </a:r>
            <a:r>
              <a:rPr sz="1067" b="1" dirty="0">
                <a:latin typeface="Arial"/>
                <a:cs typeface="Arial"/>
              </a:rPr>
              <a:t>.</a:t>
            </a:r>
            <a:r>
              <a:rPr sz="1067" b="1" spc="-13" dirty="0">
                <a:latin typeface="Arial"/>
                <a:cs typeface="Arial"/>
              </a:rPr>
              <a:t>66</a:t>
            </a:r>
            <a:endParaRPr sz="1067">
              <a:latin typeface="Arial"/>
              <a:cs typeface="Arial"/>
            </a:endParaRPr>
          </a:p>
        </p:txBody>
      </p:sp>
      <p:sp>
        <p:nvSpPr>
          <p:cNvPr id="43" name="object 43"/>
          <p:cNvSpPr txBox="1"/>
          <p:nvPr/>
        </p:nvSpPr>
        <p:spPr>
          <a:xfrm>
            <a:off x="6487053" y="4586223"/>
            <a:ext cx="294639" cy="181310"/>
          </a:xfrm>
          <a:prstGeom prst="rect">
            <a:avLst/>
          </a:prstGeom>
        </p:spPr>
        <p:txBody>
          <a:bodyPr vert="horz" wrap="square" lIns="0" tIns="16933" rIns="0" bIns="0" rtlCol="0">
            <a:spAutoFit/>
          </a:bodyPr>
          <a:lstStyle/>
          <a:p>
            <a:pPr marL="16933">
              <a:spcBef>
                <a:spcPts val="133"/>
              </a:spcBef>
            </a:pPr>
            <a:r>
              <a:rPr sz="1067" b="1" spc="-13" dirty="0">
                <a:latin typeface="Arial"/>
                <a:cs typeface="Arial"/>
              </a:rPr>
              <a:t>0</a:t>
            </a:r>
            <a:r>
              <a:rPr sz="1067" b="1" dirty="0">
                <a:latin typeface="Arial"/>
                <a:cs typeface="Arial"/>
              </a:rPr>
              <a:t>.</a:t>
            </a:r>
            <a:r>
              <a:rPr sz="1067" b="1" spc="-13" dirty="0">
                <a:latin typeface="Arial"/>
                <a:cs typeface="Arial"/>
              </a:rPr>
              <a:t>17</a:t>
            </a:r>
            <a:endParaRPr sz="1067">
              <a:latin typeface="Arial"/>
              <a:cs typeface="Arial"/>
            </a:endParaRPr>
          </a:p>
        </p:txBody>
      </p:sp>
      <p:sp>
        <p:nvSpPr>
          <p:cNvPr id="44" name="object 44"/>
          <p:cNvSpPr txBox="1"/>
          <p:nvPr/>
        </p:nvSpPr>
        <p:spPr>
          <a:xfrm>
            <a:off x="6737615" y="3959690"/>
            <a:ext cx="330200" cy="201764"/>
          </a:xfrm>
          <a:prstGeom prst="rect">
            <a:avLst/>
          </a:prstGeom>
        </p:spPr>
        <p:txBody>
          <a:bodyPr vert="horz" wrap="square" lIns="0" tIns="16933" rIns="0" bIns="0" rtlCol="0">
            <a:spAutoFit/>
          </a:bodyPr>
          <a:lstStyle/>
          <a:p>
            <a:pPr marL="16933">
              <a:spcBef>
                <a:spcPts val="133"/>
              </a:spcBef>
            </a:pPr>
            <a:r>
              <a:rPr sz="1200" b="1" spc="-7" dirty="0">
                <a:latin typeface="Arial"/>
                <a:cs typeface="Arial"/>
              </a:rPr>
              <a:t>0.33</a:t>
            </a:r>
            <a:endParaRPr sz="1200">
              <a:latin typeface="Arial"/>
              <a:cs typeface="Arial"/>
            </a:endParaRPr>
          </a:p>
        </p:txBody>
      </p:sp>
      <p:sp>
        <p:nvSpPr>
          <p:cNvPr id="45" name="object 45"/>
          <p:cNvSpPr txBox="1"/>
          <p:nvPr/>
        </p:nvSpPr>
        <p:spPr>
          <a:xfrm>
            <a:off x="8376181" y="5388186"/>
            <a:ext cx="488527" cy="453115"/>
          </a:xfrm>
          <a:prstGeom prst="rect">
            <a:avLst/>
          </a:prstGeom>
        </p:spPr>
        <p:txBody>
          <a:bodyPr vert="horz" wrap="square" lIns="0" tIns="57573" rIns="0" bIns="0" rtlCol="0">
            <a:spAutoFit/>
          </a:bodyPr>
          <a:lstStyle/>
          <a:p>
            <a:pPr marL="26246">
              <a:spcBef>
                <a:spcPts val="453"/>
              </a:spcBef>
            </a:pPr>
            <a:r>
              <a:rPr sz="1600" b="1" spc="-7" dirty="0">
                <a:latin typeface="Arial"/>
                <a:cs typeface="Arial"/>
              </a:rPr>
              <a:t>1.23</a:t>
            </a:r>
            <a:endParaRPr sz="1600">
              <a:latin typeface="Arial"/>
              <a:cs typeface="Arial"/>
            </a:endParaRPr>
          </a:p>
          <a:p>
            <a:pPr marL="16933">
              <a:spcBef>
                <a:spcPts val="160"/>
              </a:spcBef>
            </a:pPr>
            <a:r>
              <a:rPr sz="800" spc="7" dirty="0">
                <a:latin typeface="Arial"/>
                <a:cs typeface="Arial"/>
              </a:rPr>
              <a:t>NI</a:t>
            </a:r>
            <a:r>
              <a:rPr sz="800" spc="-53" dirty="0">
                <a:latin typeface="Arial"/>
                <a:cs typeface="Arial"/>
              </a:rPr>
              <a:t> </a:t>
            </a:r>
            <a:r>
              <a:rPr sz="800" spc="7" dirty="0">
                <a:latin typeface="Arial"/>
                <a:cs typeface="Arial"/>
              </a:rPr>
              <a:t>margin</a:t>
            </a:r>
            <a:endParaRPr sz="800">
              <a:latin typeface="Arial"/>
              <a:cs typeface="Arial"/>
            </a:endParaRPr>
          </a:p>
        </p:txBody>
      </p:sp>
      <p:sp>
        <p:nvSpPr>
          <p:cNvPr id="46" name="object 46"/>
          <p:cNvSpPr/>
          <p:nvPr/>
        </p:nvSpPr>
        <p:spPr>
          <a:xfrm>
            <a:off x="7483475" y="4143376"/>
            <a:ext cx="0" cy="340360"/>
          </a:xfrm>
          <a:custGeom>
            <a:avLst/>
            <a:gdLst/>
            <a:ahLst/>
            <a:cxnLst/>
            <a:rect l="l" t="t" r="r" b="b"/>
            <a:pathLst>
              <a:path h="255270">
                <a:moveTo>
                  <a:pt x="0" y="0"/>
                </a:moveTo>
                <a:lnTo>
                  <a:pt x="1" y="254794"/>
                </a:lnTo>
              </a:path>
            </a:pathLst>
          </a:custGeom>
          <a:ln w="44450">
            <a:solidFill>
              <a:srgbClr val="000000"/>
            </a:solidFill>
          </a:ln>
        </p:spPr>
        <p:txBody>
          <a:bodyPr wrap="square" lIns="0" tIns="0" rIns="0" bIns="0" rtlCol="0"/>
          <a:lstStyle/>
          <a:p>
            <a:endParaRPr sz="2400"/>
          </a:p>
        </p:txBody>
      </p:sp>
      <p:sp>
        <p:nvSpPr>
          <p:cNvPr id="47" name="object 47"/>
          <p:cNvSpPr txBox="1"/>
          <p:nvPr/>
        </p:nvSpPr>
        <p:spPr>
          <a:xfrm>
            <a:off x="8318692" y="3763264"/>
            <a:ext cx="165947" cy="769570"/>
          </a:xfrm>
          <a:prstGeom prst="rect">
            <a:avLst/>
          </a:prstGeom>
        </p:spPr>
        <p:txBody>
          <a:bodyPr vert="horz" wrap="square" lIns="0" tIns="0" rIns="0" bIns="0" rtlCol="0">
            <a:spAutoFit/>
          </a:bodyPr>
          <a:lstStyle/>
          <a:p>
            <a:pPr>
              <a:lnSpc>
                <a:spcPts val="233"/>
              </a:lnSpc>
            </a:pPr>
            <a:r>
              <a:rPr sz="1067" spc="-53" dirty="0">
                <a:latin typeface="Arial"/>
                <a:cs typeface="Arial"/>
              </a:rPr>
              <a:t>y</a:t>
            </a:r>
            <a:endParaRPr sz="1067">
              <a:latin typeface="Arial"/>
              <a:cs typeface="Arial"/>
            </a:endParaRPr>
          </a:p>
          <a:p>
            <a:pPr>
              <a:lnSpc>
                <a:spcPts val="473"/>
              </a:lnSpc>
            </a:pPr>
            <a:r>
              <a:rPr sz="1067" spc="60" dirty="0">
                <a:latin typeface="Arial"/>
                <a:cs typeface="Arial"/>
              </a:rPr>
              <a:t>t</a:t>
            </a:r>
            <a:endParaRPr sz="1067">
              <a:latin typeface="Arial"/>
              <a:cs typeface="Arial"/>
            </a:endParaRPr>
          </a:p>
          <a:p>
            <a:pPr>
              <a:lnSpc>
                <a:spcPts val="573"/>
              </a:lnSpc>
            </a:pPr>
            <a:r>
              <a:rPr sz="1067" dirty="0">
                <a:latin typeface="Arial"/>
                <a:cs typeface="Arial"/>
              </a:rPr>
              <a:t>ri</a:t>
            </a:r>
            <a:endParaRPr sz="1067">
              <a:latin typeface="Arial"/>
              <a:cs typeface="Arial"/>
            </a:endParaRPr>
          </a:p>
          <a:p>
            <a:pPr>
              <a:lnSpc>
                <a:spcPts val="573"/>
              </a:lnSpc>
            </a:pPr>
            <a:r>
              <a:rPr sz="1067" spc="-33" dirty="0">
                <a:latin typeface="Arial"/>
                <a:cs typeface="Arial"/>
              </a:rPr>
              <a:t>o</a:t>
            </a:r>
            <a:endParaRPr sz="1067">
              <a:latin typeface="Arial"/>
              <a:cs typeface="Arial"/>
            </a:endParaRPr>
          </a:p>
          <a:p>
            <a:pPr>
              <a:lnSpc>
                <a:spcPts val="560"/>
              </a:lnSpc>
            </a:pPr>
            <a:r>
              <a:rPr sz="1067" dirty="0">
                <a:latin typeface="Arial"/>
                <a:cs typeface="Arial"/>
              </a:rPr>
              <a:t>ri</a:t>
            </a:r>
            <a:endParaRPr sz="1067">
              <a:latin typeface="Arial"/>
              <a:cs typeface="Arial"/>
            </a:endParaRPr>
          </a:p>
          <a:p>
            <a:pPr>
              <a:lnSpc>
                <a:spcPts val="413"/>
              </a:lnSpc>
            </a:pPr>
            <a:r>
              <a:rPr sz="1067" spc="-67" dirty="0">
                <a:latin typeface="Arial"/>
                <a:cs typeface="Arial"/>
              </a:rPr>
              <a:t>e</a:t>
            </a:r>
            <a:endParaRPr sz="1067">
              <a:latin typeface="Arial"/>
              <a:cs typeface="Arial"/>
            </a:endParaRPr>
          </a:p>
          <a:p>
            <a:pPr>
              <a:lnSpc>
                <a:spcPts val="433"/>
              </a:lnSpc>
            </a:pPr>
            <a:r>
              <a:rPr sz="1067" spc="27" dirty="0">
                <a:latin typeface="Arial"/>
                <a:cs typeface="Arial"/>
              </a:rPr>
              <a:t>f</a:t>
            </a:r>
            <a:endParaRPr sz="1067">
              <a:latin typeface="Arial"/>
              <a:cs typeface="Arial"/>
            </a:endParaRPr>
          </a:p>
          <a:p>
            <a:pPr>
              <a:lnSpc>
                <a:spcPts val="393"/>
              </a:lnSpc>
            </a:pPr>
            <a:r>
              <a:rPr sz="1067" spc="-33" dirty="0">
                <a:latin typeface="Arial"/>
                <a:cs typeface="Arial"/>
              </a:rPr>
              <a:t>n</a:t>
            </a:r>
            <a:endParaRPr sz="1067">
              <a:latin typeface="Arial"/>
              <a:cs typeface="Arial"/>
            </a:endParaRPr>
          </a:p>
          <a:p>
            <a:pPr>
              <a:lnSpc>
                <a:spcPct val="43000"/>
              </a:lnSpc>
              <a:spcBef>
                <a:spcPts val="207"/>
              </a:spcBef>
            </a:pPr>
            <a:r>
              <a:rPr sz="1067" spc="7" dirty="0">
                <a:latin typeface="Arial"/>
                <a:cs typeface="Arial"/>
              </a:rPr>
              <a:t>i  </a:t>
            </a:r>
            <a:r>
              <a:rPr sz="1067" spc="-33" dirty="0">
                <a:latin typeface="Arial"/>
                <a:cs typeface="Arial"/>
              </a:rPr>
              <a:t>n</a:t>
            </a:r>
            <a:endParaRPr sz="1067">
              <a:latin typeface="Arial"/>
              <a:cs typeface="Arial"/>
            </a:endParaRPr>
          </a:p>
          <a:p>
            <a:pPr>
              <a:lnSpc>
                <a:spcPts val="1020"/>
              </a:lnSpc>
            </a:pPr>
            <a:r>
              <a:rPr sz="1067" spc="-67" dirty="0">
                <a:latin typeface="Arial"/>
                <a:cs typeface="Arial"/>
              </a:rPr>
              <a:t>No</a:t>
            </a:r>
            <a:endParaRPr sz="1067">
              <a:latin typeface="Arial"/>
              <a:cs typeface="Arial"/>
            </a:endParaRPr>
          </a:p>
        </p:txBody>
      </p:sp>
      <p:sp>
        <p:nvSpPr>
          <p:cNvPr id="48" name="object 48"/>
          <p:cNvSpPr/>
          <p:nvPr/>
        </p:nvSpPr>
        <p:spPr>
          <a:xfrm>
            <a:off x="8232775" y="2894012"/>
            <a:ext cx="1781387" cy="508000"/>
          </a:xfrm>
          <a:custGeom>
            <a:avLst/>
            <a:gdLst/>
            <a:ahLst/>
            <a:cxnLst/>
            <a:rect l="l" t="t" r="r" b="b"/>
            <a:pathLst>
              <a:path w="1336040" h="381000">
                <a:moveTo>
                  <a:pt x="1059755" y="0"/>
                </a:moveTo>
                <a:lnTo>
                  <a:pt x="1059755" y="47718"/>
                </a:lnTo>
                <a:lnTo>
                  <a:pt x="0" y="47718"/>
                </a:lnTo>
                <a:lnTo>
                  <a:pt x="0" y="333281"/>
                </a:lnTo>
                <a:lnTo>
                  <a:pt x="1059755" y="333281"/>
                </a:lnTo>
                <a:lnTo>
                  <a:pt x="1059755" y="381000"/>
                </a:lnTo>
                <a:lnTo>
                  <a:pt x="1335881" y="190500"/>
                </a:lnTo>
                <a:lnTo>
                  <a:pt x="1059755" y="0"/>
                </a:lnTo>
                <a:close/>
              </a:path>
            </a:pathLst>
          </a:custGeom>
          <a:solidFill>
            <a:srgbClr val="558ED5"/>
          </a:solidFill>
        </p:spPr>
        <p:txBody>
          <a:bodyPr wrap="square" lIns="0" tIns="0" rIns="0" bIns="0" rtlCol="0"/>
          <a:lstStyle/>
          <a:p>
            <a:endParaRPr sz="2400"/>
          </a:p>
        </p:txBody>
      </p:sp>
      <p:sp>
        <p:nvSpPr>
          <p:cNvPr id="49" name="object 49"/>
          <p:cNvSpPr txBox="1"/>
          <p:nvPr/>
        </p:nvSpPr>
        <p:spPr>
          <a:xfrm>
            <a:off x="8300648" y="3020230"/>
            <a:ext cx="1369907" cy="222219"/>
          </a:xfrm>
          <a:prstGeom prst="rect">
            <a:avLst/>
          </a:prstGeom>
        </p:spPr>
        <p:txBody>
          <a:bodyPr vert="horz" wrap="square" lIns="0" tIns="16933" rIns="0" bIns="0" rtlCol="0">
            <a:spAutoFit/>
          </a:bodyPr>
          <a:lstStyle/>
          <a:p>
            <a:pPr marL="16933">
              <a:spcBef>
                <a:spcPts val="133"/>
              </a:spcBef>
            </a:pPr>
            <a:r>
              <a:rPr sz="1333" b="1" spc="7" dirty="0">
                <a:solidFill>
                  <a:srgbClr val="FFFFFF"/>
                </a:solidFill>
                <a:latin typeface="Arial"/>
                <a:cs typeface="Arial"/>
              </a:rPr>
              <a:t>Favors</a:t>
            </a:r>
            <a:r>
              <a:rPr sz="1333" b="1" spc="-67" dirty="0">
                <a:solidFill>
                  <a:srgbClr val="FFFFFF"/>
                </a:solidFill>
                <a:latin typeface="Arial"/>
                <a:cs typeface="Arial"/>
              </a:rPr>
              <a:t> </a:t>
            </a:r>
            <a:r>
              <a:rPr sz="1333" b="1" spc="13" dirty="0">
                <a:solidFill>
                  <a:srgbClr val="FFFFFF"/>
                </a:solidFill>
                <a:latin typeface="Arial"/>
                <a:cs typeface="Arial"/>
              </a:rPr>
              <a:t>TDF/FTC</a:t>
            </a:r>
            <a:endParaRPr sz="1333">
              <a:latin typeface="Arial"/>
              <a:cs typeface="Arial"/>
            </a:endParaRPr>
          </a:p>
        </p:txBody>
      </p:sp>
      <p:sp>
        <p:nvSpPr>
          <p:cNvPr id="50" name="object 50"/>
          <p:cNvSpPr/>
          <p:nvPr/>
        </p:nvSpPr>
        <p:spPr>
          <a:xfrm>
            <a:off x="6454775" y="2894012"/>
            <a:ext cx="1781387" cy="508000"/>
          </a:xfrm>
          <a:custGeom>
            <a:avLst/>
            <a:gdLst/>
            <a:ahLst/>
            <a:cxnLst/>
            <a:rect l="l" t="t" r="r" b="b"/>
            <a:pathLst>
              <a:path w="1336039" h="381000">
                <a:moveTo>
                  <a:pt x="273919" y="0"/>
                </a:moveTo>
                <a:lnTo>
                  <a:pt x="0" y="190500"/>
                </a:lnTo>
                <a:lnTo>
                  <a:pt x="273919" y="381000"/>
                </a:lnTo>
                <a:lnTo>
                  <a:pt x="273919" y="333281"/>
                </a:lnTo>
                <a:lnTo>
                  <a:pt x="1335881" y="333281"/>
                </a:lnTo>
                <a:lnTo>
                  <a:pt x="1335881" y="47718"/>
                </a:lnTo>
                <a:lnTo>
                  <a:pt x="273919" y="47718"/>
                </a:lnTo>
                <a:lnTo>
                  <a:pt x="273919" y="0"/>
                </a:lnTo>
                <a:close/>
              </a:path>
            </a:pathLst>
          </a:custGeom>
          <a:solidFill>
            <a:srgbClr val="FFC000"/>
          </a:solidFill>
        </p:spPr>
        <p:txBody>
          <a:bodyPr wrap="square" lIns="0" tIns="0" rIns="0" bIns="0" rtlCol="0"/>
          <a:lstStyle/>
          <a:p>
            <a:endParaRPr sz="2400"/>
          </a:p>
        </p:txBody>
      </p:sp>
      <p:sp>
        <p:nvSpPr>
          <p:cNvPr id="51" name="object 51"/>
          <p:cNvSpPr txBox="1"/>
          <p:nvPr/>
        </p:nvSpPr>
        <p:spPr>
          <a:xfrm>
            <a:off x="6971060" y="3020230"/>
            <a:ext cx="1020233" cy="222219"/>
          </a:xfrm>
          <a:prstGeom prst="rect">
            <a:avLst/>
          </a:prstGeom>
        </p:spPr>
        <p:txBody>
          <a:bodyPr vert="horz" wrap="square" lIns="0" tIns="16933" rIns="0" bIns="0" rtlCol="0">
            <a:spAutoFit/>
          </a:bodyPr>
          <a:lstStyle/>
          <a:p>
            <a:pPr marL="16933">
              <a:spcBef>
                <a:spcPts val="133"/>
              </a:spcBef>
            </a:pPr>
            <a:r>
              <a:rPr sz="1333" b="1" spc="7" dirty="0">
                <a:latin typeface="Arial"/>
                <a:cs typeface="Arial"/>
              </a:rPr>
              <a:t>Favors</a:t>
            </a:r>
            <a:r>
              <a:rPr sz="1333" b="1" spc="-67" dirty="0">
                <a:latin typeface="Arial"/>
                <a:cs typeface="Arial"/>
              </a:rPr>
              <a:t> </a:t>
            </a:r>
            <a:r>
              <a:rPr sz="1333" b="1" spc="13" dirty="0">
                <a:latin typeface="Arial"/>
                <a:cs typeface="Arial"/>
              </a:rPr>
              <a:t>CAB</a:t>
            </a:r>
            <a:endParaRPr sz="1333">
              <a:latin typeface="Arial"/>
              <a:cs typeface="Arial"/>
            </a:endParaRPr>
          </a:p>
        </p:txBody>
      </p:sp>
      <p:sp>
        <p:nvSpPr>
          <p:cNvPr id="52" name="object 52"/>
          <p:cNvSpPr txBox="1"/>
          <p:nvPr/>
        </p:nvSpPr>
        <p:spPr>
          <a:xfrm>
            <a:off x="2772559" y="1440011"/>
            <a:ext cx="6921500" cy="736952"/>
          </a:xfrm>
          <a:prstGeom prst="rect">
            <a:avLst/>
          </a:prstGeom>
        </p:spPr>
        <p:txBody>
          <a:bodyPr vert="horz" wrap="square" lIns="0" tIns="69425" rIns="0" bIns="0" rtlCol="0">
            <a:spAutoFit/>
          </a:bodyPr>
          <a:lstStyle/>
          <a:p>
            <a:pPr marL="16933">
              <a:spcBef>
                <a:spcPts val="545"/>
              </a:spcBef>
            </a:pPr>
            <a:r>
              <a:rPr sz="2000" b="1" spc="-7" dirty="0">
                <a:latin typeface="Arial Black"/>
                <a:cs typeface="Arial Black"/>
              </a:rPr>
              <a:t>42 incident </a:t>
            </a:r>
            <a:r>
              <a:rPr sz="2000" b="1" dirty="0">
                <a:latin typeface="Arial Black"/>
                <a:cs typeface="Arial Black"/>
              </a:rPr>
              <a:t>HIV </a:t>
            </a:r>
            <a:r>
              <a:rPr sz="2000" b="1" spc="-13" dirty="0">
                <a:latin typeface="Arial Black"/>
                <a:cs typeface="Arial Black"/>
              </a:rPr>
              <a:t>infections </a:t>
            </a:r>
            <a:r>
              <a:rPr sz="2000" b="1" dirty="0">
                <a:latin typeface="Arial Black"/>
                <a:cs typeface="Arial Black"/>
              </a:rPr>
              <a:t>in </a:t>
            </a:r>
            <a:r>
              <a:rPr sz="2000" b="1" spc="-7" dirty="0">
                <a:latin typeface="Arial Black"/>
                <a:cs typeface="Arial Black"/>
              </a:rPr>
              <a:t>2865 </a:t>
            </a:r>
            <a:r>
              <a:rPr sz="2000" b="1" dirty="0">
                <a:latin typeface="Arial Black"/>
                <a:cs typeface="Arial Black"/>
              </a:rPr>
              <a:t>PY </a:t>
            </a:r>
            <a:r>
              <a:rPr sz="2000" b="1" spc="-7" dirty="0">
                <a:latin typeface="Arial Black"/>
                <a:cs typeface="Arial Black"/>
              </a:rPr>
              <a:t>of</a:t>
            </a:r>
            <a:r>
              <a:rPr sz="2000" b="1" spc="80" dirty="0">
                <a:latin typeface="Arial Black"/>
                <a:cs typeface="Arial Black"/>
              </a:rPr>
              <a:t> </a:t>
            </a:r>
            <a:r>
              <a:rPr sz="2000" b="1" spc="-13" dirty="0">
                <a:latin typeface="Arial Black"/>
                <a:cs typeface="Arial Black"/>
              </a:rPr>
              <a:t>follow-up</a:t>
            </a:r>
            <a:endParaRPr sz="2000">
              <a:latin typeface="Arial Black"/>
              <a:cs typeface="Arial Black"/>
            </a:endParaRPr>
          </a:p>
          <a:p>
            <a:pPr marL="306486">
              <a:spcBef>
                <a:spcPts val="413"/>
              </a:spcBef>
            </a:pPr>
            <a:r>
              <a:rPr sz="2000" b="1" spc="-7" dirty="0">
                <a:latin typeface="Arial Black"/>
                <a:cs typeface="Arial Black"/>
              </a:rPr>
              <a:t>10.4 months median </a:t>
            </a:r>
            <a:r>
              <a:rPr sz="2000" b="1" dirty="0">
                <a:latin typeface="Arial Black"/>
                <a:cs typeface="Arial Black"/>
              </a:rPr>
              <a:t>per-participant</a:t>
            </a:r>
            <a:r>
              <a:rPr sz="2000" b="1" spc="-33" dirty="0">
                <a:latin typeface="Arial Black"/>
                <a:cs typeface="Arial Black"/>
              </a:rPr>
              <a:t> </a:t>
            </a:r>
            <a:r>
              <a:rPr sz="2000" b="1" spc="-13" dirty="0">
                <a:latin typeface="Arial Black"/>
                <a:cs typeface="Arial Black"/>
              </a:rPr>
              <a:t>follow-up</a:t>
            </a:r>
            <a:endParaRPr sz="2000">
              <a:latin typeface="Arial Black"/>
              <a:cs typeface="Arial Black"/>
            </a:endParaRPr>
          </a:p>
        </p:txBody>
      </p:sp>
      <p:sp>
        <p:nvSpPr>
          <p:cNvPr id="53" name="object 53"/>
          <p:cNvSpPr/>
          <p:nvPr/>
        </p:nvSpPr>
        <p:spPr>
          <a:xfrm>
            <a:off x="6621461" y="4160837"/>
            <a:ext cx="0" cy="340360"/>
          </a:xfrm>
          <a:custGeom>
            <a:avLst/>
            <a:gdLst/>
            <a:ahLst/>
            <a:cxnLst/>
            <a:rect l="l" t="t" r="r" b="b"/>
            <a:pathLst>
              <a:path h="255270">
                <a:moveTo>
                  <a:pt x="0" y="0"/>
                </a:moveTo>
                <a:lnTo>
                  <a:pt x="1" y="254794"/>
                </a:lnTo>
              </a:path>
            </a:pathLst>
          </a:custGeom>
          <a:ln w="44450">
            <a:solidFill>
              <a:srgbClr val="000000"/>
            </a:solidFill>
          </a:ln>
        </p:spPr>
        <p:txBody>
          <a:bodyPr wrap="square" lIns="0" tIns="0" rIns="0" bIns="0" rtlCol="0"/>
          <a:lstStyle/>
          <a:p>
            <a:endParaRPr sz="2400"/>
          </a:p>
        </p:txBody>
      </p:sp>
      <p:sp>
        <p:nvSpPr>
          <p:cNvPr id="54" name="object 54"/>
          <p:cNvSpPr/>
          <p:nvPr/>
        </p:nvSpPr>
        <p:spPr>
          <a:xfrm>
            <a:off x="8142288" y="3346450"/>
            <a:ext cx="381000" cy="1998980"/>
          </a:xfrm>
          <a:custGeom>
            <a:avLst/>
            <a:gdLst/>
            <a:ahLst/>
            <a:cxnLst/>
            <a:rect l="l" t="t" r="r" b="b"/>
            <a:pathLst>
              <a:path w="285750" h="1499235">
                <a:moveTo>
                  <a:pt x="0" y="0"/>
                </a:moveTo>
                <a:lnTo>
                  <a:pt x="285750" y="0"/>
                </a:lnTo>
                <a:lnTo>
                  <a:pt x="285750" y="1498997"/>
                </a:lnTo>
                <a:lnTo>
                  <a:pt x="0" y="1498997"/>
                </a:lnTo>
                <a:lnTo>
                  <a:pt x="0" y="0"/>
                </a:lnTo>
                <a:close/>
              </a:path>
            </a:pathLst>
          </a:custGeom>
          <a:solidFill>
            <a:srgbClr val="EEECE1"/>
          </a:solidFill>
        </p:spPr>
        <p:txBody>
          <a:bodyPr wrap="square" lIns="0" tIns="0" rIns="0" bIns="0" rtlCol="0"/>
          <a:lstStyle/>
          <a:p>
            <a:endParaRPr sz="2400"/>
          </a:p>
        </p:txBody>
      </p:sp>
      <p:sp>
        <p:nvSpPr>
          <p:cNvPr id="55" name="object 55"/>
          <p:cNvSpPr txBox="1"/>
          <p:nvPr/>
        </p:nvSpPr>
        <p:spPr>
          <a:xfrm>
            <a:off x="7403042" y="5436956"/>
            <a:ext cx="427567" cy="263320"/>
          </a:xfrm>
          <a:prstGeom prst="rect">
            <a:avLst/>
          </a:prstGeom>
        </p:spPr>
        <p:txBody>
          <a:bodyPr vert="horz" wrap="square" lIns="0" tIns="16933" rIns="0" bIns="0" rtlCol="0">
            <a:spAutoFit/>
          </a:bodyPr>
          <a:lstStyle/>
          <a:p>
            <a:pPr marL="16933">
              <a:spcBef>
                <a:spcPts val="133"/>
              </a:spcBef>
            </a:pPr>
            <a:r>
              <a:rPr sz="1600" b="1" spc="-7" dirty="0">
                <a:latin typeface="Arial"/>
                <a:cs typeface="Arial"/>
              </a:rPr>
              <a:t>0</a:t>
            </a:r>
            <a:r>
              <a:rPr sz="1600" b="1" dirty="0">
                <a:latin typeface="Arial"/>
                <a:cs typeface="Arial"/>
              </a:rPr>
              <a:t>.</a:t>
            </a:r>
            <a:r>
              <a:rPr sz="1600" b="1" spc="-7" dirty="0">
                <a:latin typeface="Arial"/>
                <a:cs typeface="Arial"/>
              </a:rPr>
              <a:t>75</a:t>
            </a:r>
            <a:endParaRPr sz="1600">
              <a:latin typeface="Arial"/>
              <a:cs typeface="Arial"/>
            </a:endParaRPr>
          </a:p>
        </p:txBody>
      </p:sp>
      <p:sp>
        <p:nvSpPr>
          <p:cNvPr id="56" name="object 56"/>
          <p:cNvSpPr txBox="1"/>
          <p:nvPr/>
        </p:nvSpPr>
        <p:spPr>
          <a:xfrm>
            <a:off x="8401441" y="3933391"/>
            <a:ext cx="123111" cy="728980"/>
          </a:xfrm>
          <a:prstGeom prst="rect">
            <a:avLst/>
          </a:prstGeom>
        </p:spPr>
        <p:txBody>
          <a:bodyPr vert="vert270" wrap="square" lIns="0" tIns="6773" rIns="0" bIns="0" rtlCol="0">
            <a:spAutoFit/>
          </a:bodyPr>
          <a:lstStyle/>
          <a:p>
            <a:pPr marL="16933">
              <a:spcBef>
                <a:spcPts val="53"/>
              </a:spcBef>
            </a:pPr>
            <a:r>
              <a:rPr sz="800" b="1" spc="-7" dirty="0">
                <a:latin typeface="Arial"/>
                <a:cs typeface="Arial"/>
              </a:rPr>
              <a:t>Non-Inferiority</a:t>
            </a:r>
            <a:endParaRPr sz="800">
              <a:latin typeface="Arial"/>
              <a:cs typeface="Arial"/>
            </a:endParaRPr>
          </a:p>
        </p:txBody>
      </p:sp>
      <p:sp>
        <p:nvSpPr>
          <p:cNvPr id="57" name="object 57"/>
          <p:cNvSpPr txBox="1"/>
          <p:nvPr/>
        </p:nvSpPr>
        <p:spPr>
          <a:xfrm>
            <a:off x="7966463" y="4036601"/>
            <a:ext cx="123111" cy="568960"/>
          </a:xfrm>
          <a:prstGeom prst="rect">
            <a:avLst/>
          </a:prstGeom>
        </p:spPr>
        <p:txBody>
          <a:bodyPr vert="vert270" wrap="square" lIns="0" tIns="6773" rIns="0" bIns="0" rtlCol="0">
            <a:spAutoFit/>
          </a:bodyPr>
          <a:lstStyle/>
          <a:p>
            <a:pPr marL="16933">
              <a:spcBef>
                <a:spcPts val="53"/>
              </a:spcBef>
            </a:pPr>
            <a:r>
              <a:rPr sz="800" b="1" spc="-7" dirty="0">
                <a:latin typeface="Arial"/>
                <a:cs typeface="Arial"/>
              </a:rPr>
              <a:t>Superiority</a:t>
            </a:r>
            <a:endParaRPr sz="800">
              <a:latin typeface="Arial"/>
              <a:cs typeface="Arial"/>
            </a:endParaRPr>
          </a:p>
        </p:txBody>
      </p:sp>
      <p:sp>
        <p:nvSpPr>
          <p:cNvPr id="58" name="object 58"/>
          <p:cNvSpPr/>
          <p:nvPr/>
        </p:nvSpPr>
        <p:spPr>
          <a:xfrm>
            <a:off x="8545513" y="5322889"/>
            <a:ext cx="0" cy="75353"/>
          </a:xfrm>
          <a:custGeom>
            <a:avLst/>
            <a:gdLst/>
            <a:ahLst/>
            <a:cxnLst/>
            <a:rect l="l" t="t" r="r" b="b"/>
            <a:pathLst>
              <a:path h="56514">
                <a:moveTo>
                  <a:pt x="0" y="0"/>
                </a:moveTo>
                <a:lnTo>
                  <a:pt x="1" y="55959"/>
                </a:lnTo>
              </a:path>
            </a:pathLst>
          </a:custGeom>
          <a:ln w="9525">
            <a:solidFill>
              <a:srgbClr val="000000"/>
            </a:solidFill>
          </a:ln>
        </p:spPr>
        <p:txBody>
          <a:bodyPr wrap="square" lIns="0" tIns="0" rIns="0" bIns="0" rtlCol="0"/>
          <a:lstStyle/>
          <a:p>
            <a:endParaRPr sz="2400"/>
          </a:p>
        </p:txBody>
      </p:sp>
      <p:sp>
        <p:nvSpPr>
          <p:cNvPr id="59" name="object 59"/>
          <p:cNvSpPr/>
          <p:nvPr/>
        </p:nvSpPr>
        <p:spPr>
          <a:xfrm>
            <a:off x="7616824" y="5326062"/>
            <a:ext cx="0" cy="75353"/>
          </a:xfrm>
          <a:custGeom>
            <a:avLst/>
            <a:gdLst/>
            <a:ahLst/>
            <a:cxnLst/>
            <a:rect l="l" t="t" r="r" b="b"/>
            <a:pathLst>
              <a:path h="56514">
                <a:moveTo>
                  <a:pt x="0" y="0"/>
                </a:moveTo>
                <a:lnTo>
                  <a:pt x="1" y="55959"/>
                </a:lnTo>
              </a:path>
            </a:pathLst>
          </a:custGeom>
          <a:ln w="9525">
            <a:solidFill>
              <a:srgbClr val="000000"/>
            </a:solidFill>
          </a:ln>
        </p:spPr>
        <p:txBody>
          <a:bodyPr wrap="square" lIns="0" tIns="0" rIns="0" bIns="0" rtlCol="0"/>
          <a:lstStyle/>
          <a:p>
            <a:endParaRPr sz="2400"/>
          </a:p>
        </p:txBody>
      </p:sp>
      <p:sp>
        <p:nvSpPr>
          <p:cNvPr id="60" name="object 60"/>
          <p:cNvSpPr txBox="1"/>
          <p:nvPr/>
        </p:nvSpPr>
        <p:spPr>
          <a:xfrm>
            <a:off x="9588965" y="6583679"/>
            <a:ext cx="2442633" cy="242866"/>
          </a:xfrm>
          <a:prstGeom prst="rect">
            <a:avLst/>
          </a:prstGeom>
        </p:spPr>
        <p:txBody>
          <a:bodyPr vert="horz" wrap="square" lIns="0" tIns="16933" rIns="0" bIns="0" rtlCol="0">
            <a:spAutoFit/>
          </a:bodyPr>
          <a:lstStyle/>
          <a:p>
            <a:pPr marL="16933">
              <a:spcBef>
                <a:spcPts val="133"/>
              </a:spcBef>
            </a:pPr>
            <a:r>
              <a:rPr sz="1467" spc="-33" dirty="0">
                <a:latin typeface="Arial"/>
                <a:cs typeface="Arial"/>
              </a:rPr>
              <a:t>Landovitz </a:t>
            </a:r>
            <a:r>
              <a:rPr sz="1467" spc="-27" dirty="0">
                <a:latin typeface="Arial"/>
                <a:cs typeface="Arial"/>
              </a:rPr>
              <a:t>RJ </a:t>
            </a:r>
            <a:r>
              <a:rPr sz="1467" spc="-20" dirty="0">
                <a:latin typeface="Arial"/>
                <a:cs typeface="Arial"/>
              </a:rPr>
              <a:t>et al. </a:t>
            </a:r>
            <a:r>
              <a:rPr sz="1467" spc="-40" dirty="0">
                <a:latin typeface="Arial"/>
                <a:cs typeface="Arial"/>
              </a:rPr>
              <a:t>CROI</a:t>
            </a:r>
            <a:r>
              <a:rPr sz="1467" spc="-220" dirty="0">
                <a:latin typeface="Arial"/>
                <a:cs typeface="Arial"/>
              </a:rPr>
              <a:t> </a:t>
            </a:r>
            <a:r>
              <a:rPr sz="1467" spc="-27" dirty="0">
                <a:latin typeface="Arial"/>
                <a:cs typeface="Arial"/>
              </a:rPr>
              <a:t>2022</a:t>
            </a:r>
            <a:endParaRPr sz="1467">
              <a:latin typeface="Arial"/>
              <a:cs typeface="Arial"/>
            </a:endParaRPr>
          </a:p>
        </p:txBody>
      </p:sp>
      <p:sp>
        <p:nvSpPr>
          <p:cNvPr id="61" name="object 61"/>
          <p:cNvSpPr/>
          <p:nvPr/>
        </p:nvSpPr>
        <p:spPr>
          <a:xfrm>
            <a:off x="10792326" y="6100011"/>
            <a:ext cx="1264073" cy="458047"/>
          </a:xfrm>
          <a:custGeom>
            <a:avLst/>
            <a:gdLst/>
            <a:ahLst/>
            <a:cxnLst/>
            <a:rect l="l" t="t" r="r" b="b"/>
            <a:pathLst>
              <a:path w="948054" h="343535">
                <a:moveTo>
                  <a:pt x="0" y="0"/>
                </a:moveTo>
                <a:lnTo>
                  <a:pt x="947487" y="0"/>
                </a:lnTo>
                <a:lnTo>
                  <a:pt x="947487" y="343365"/>
                </a:lnTo>
                <a:lnTo>
                  <a:pt x="0" y="343365"/>
                </a:lnTo>
                <a:lnTo>
                  <a:pt x="0" y="0"/>
                </a:lnTo>
                <a:close/>
              </a:path>
            </a:pathLst>
          </a:custGeom>
          <a:solidFill>
            <a:srgbClr val="FFFFFF"/>
          </a:solidFill>
        </p:spPr>
        <p:txBody>
          <a:bodyPr wrap="square" lIns="0" tIns="0" rIns="0" bIns="0" rtlCol="0"/>
          <a:lstStyle/>
          <a:p>
            <a:endParaRPr sz="2400"/>
          </a:p>
        </p:txBody>
      </p:sp>
      <p:sp>
        <p:nvSpPr>
          <p:cNvPr id="62" name="object 62"/>
          <p:cNvSpPr/>
          <p:nvPr/>
        </p:nvSpPr>
        <p:spPr>
          <a:xfrm>
            <a:off x="10792326" y="6100011"/>
            <a:ext cx="1264073" cy="458047"/>
          </a:xfrm>
          <a:custGeom>
            <a:avLst/>
            <a:gdLst/>
            <a:ahLst/>
            <a:cxnLst/>
            <a:rect l="l" t="t" r="r" b="b"/>
            <a:pathLst>
              <a:path w="948054" h="343535">
                <a:moveTo>
                  <a:pt x="0" y="0"/>
                </a:moveTo>
                <a:lnTo>
                  <a:pt x="947487" y="0"/>
                </a:lnTo>
                <a:lnTo>
                  <a:pt x="947487" y="343366"/>
                </a:lnTo>
                <a:lnTo>
                  <a:pt x="0" y="343366"/>
                </a:lnTo>
                <a:lnTo>
                  <a:pt x="0" y="0"/>
                </a:lnTo>
                <a:close/>
              </a:path>
            </a:pathLst>
          </a:custGeom>
          <a:ln w="25400">
            <a:solidFill>
              <a:srgbClr val="FFFFFF"/>
            </a:solidFill>
          </a:ln>
        </p:spPr>
        <p:txBody>
          <a:bodyPr wrap="square" lIns="0" tIns="0" rIns="0" bIns="0" rtlCol="0"/>
          <a:lstStyle/>
          <a:p>
            <a:endParaRPr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5521" y="2016028"/>
            <a:ext cx="386080" cy="0"/>
          </a:xfrm>
          <a:custGeom>
            <a:avLst/>
            <a:gdLst/>
            <a:ahLst/>
            <a:cxnLst/>
            <a:rect l="l" t="t" r="r" b="b"/>
            <a:pathLst>
              <a:path w="289559">
                <a:moveTo>
                  <a:pt x="0" y="0"/>
                </a:moveTo>
                <a:lnTo>
                  <a:pt x="289229" y="0"/>
                </a:lnTo>
              </a:path>
            </a:pathLst>
          </a:custGeom>
          <a:ln w="70633">
            <a:solidFill>
              <a:srgbClr val="7030A0"/>
            </a:solidFill>
          </a:ln>
        </p:spPr>
        <p:txBody>
          <a:bodyPr wrap="square" lIns="0" tIns="0" rIns="0" bIns="0" rtlCol="0"/>
          <a:lstStyle/>
          <a:p>
            <a:endParaRPr sz="2400"/>
          </a:p>
        </p:txBody>
      </p:sp>
      <p:sp>
        <p:nvSpPr>
          <p:cNvPr id="3" name="object 3"/>
          <p:cNvSpPr/>
          <p:nvPr/>
        </p:nvSpPr>
        <p:spPr>
          <a:xfrm>
            <a:off x="905521" y="1968940"/>
            <a:ext cx="386080" cy="94827"/>
          </a:xfrm>
          <a:custGeom>
            <a:avLst/>
            <a:gdLst/>
            <a:ahLst/>
            <a:cxnLst/>
            <a:rect l="l" t="t" r="r" b="b"/>
            <a:pathLst>
              <a:path w="289559" h="71119">
                <a:moveTo>
                  <a:pt x="0" y="0"/>
                </a:moveTo>
                <a:lnTo>
                  <a:pt x="289229" y="0"/>
                </a:lnTo>
                <a:lnTo>
                  <a:pt x="289229" y="35317"/>
                </a:lnTo>
                <a:lnTo>
                  <a:pt x="289229" y="70634"/>
                </a:lnTo>
                <a:lnTo>
                  <a:pt x="0" y="70634"/>
                </a:lnTo>
                <a:lnTo>
                  <a:pt x="0" y="0"/>
                </a:lnTo>
                <a:close/>
              </a:path>
            </a:pathLst>
          </a:custGeom>
          <a:ln w="12700">
            <a:solidFill>
              <a:srgbClr val="7F6000"/>
            </a:solidFill>
          </a:ln>
        </p:spPr>
        <p:txBody>
          <a:bodyPr wrap="square" lIns="0" tIns="0" rIns="0" bIns="0" rtlCol="0"/>
          <a:lstStyle/>
          <a:p>
            <a:endParaRPr sz="2400"/>
          </a:p>
        </p:txBody>
      </p:sp>
      <p:sp>
        <p:nvSpPr>
          <p:cNvPr id="4" name="object 4"/>
          <p:cNvSpPr/>
          <p:nvPr/>
        </p:nvSpPr>
        <p:spPr>
          <a:xfrm>
            <a:off x="1291161" y="2015476"/>
            <a:ext cx="303953" cy="0"/>
          </a:xfrm>
          <a:custGeom>
            <a:avLst/>
            <a:gdLst/>
            <a:ahLst/>
            <a:cxnLst/>
            <a:rect l="l" t="t" r="r" b="b"/>
            <a:pathLst>
              <a:path w="227965">
                <a:moveTo>
                  <a:pt x="0" y="0"/>
                </a:moveTo>
                <a:lnTo>
                  <a:pt x="227951" y="0"/>
                </a:lnTo>
              </a:path>
            </a:pathLst>
          </a:custGeom>
          <a:ln w="68579">
            <a:solidFill>
              <a:srgbClr val="F8981D"/>
            </a:solidFill>
          </a:ln>
        </p:spPr>
        <p:txBody>
          <a:bodyPr wrap="square" lIns="0" tIns="0" rIns="0" bIns="0" rtlCol="0"/>
          <a:lstStyle/>
          <a:p>
            <a:endParaRPr sz="2400"/>
          </a:p>
        </p:txBody>
      </p:sp>
      <p:sp>
        <p:nvSpPr>
          <p:cNvPr id="5" name="object 5"/>
          <p:cNvSpPr/>
          <p:nvPr/>
        </p:nvSpPr>
        <p:spPr>
          <a:xfrm>
            <a:off x="1291161" y="1969756"/>
            <a:ext cx="303953" cy="91440"/>
          </a:xfrm>
          <a:custGeom>
            <a:avLst/>
            <a:gdLst/>
            <a:ahLst/>
            <a:cxnLst/>
            <a:rect l="l" t="t" r="r" b="b"/>
            <a:pathLst>
              <a:path w="227965" h="68580">
                <a:moveTo>
                  <a:pt x="0" y="0"/>
                </a:moveTo>
                <a:lnTo>
                  <a:pt x="227952" y="0"/>
                </a:lnTo>
                <a:lnTo>
                  <a:pt x="227952" y="34290"/>
                </a:lnTo>
                <a:lnTo>
                  <a:pt x="227952"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 name="object 6"/>
          <p:cNvSpPr txBox="1"/>
          <p:nvPr/>
        </p:nvSpPr>
        <p:spPr>
          <a:xfrm>
            <a:off x="1422806" y="1836251"/>
            <a:ext cx="56727" cy="140209"/>
          </a:xfrm>
          <a:prstGeom prst="rect">
            <a:avLst/>
          </a:prstGeom>
        </p:spPr>
        <p:txBody>
          <a:bodyPr vert="horz" wrap="square" lIns="0" tIns="16933" rIns="0" bIns="0" rtlCol="0">
            <a:spAutoFit/>
          </a:bodyPr>
          <a:lstStyle/>
          <a:p>
            <a:pPr>
              <a:spcBef>
                <a:spcPts val="133"/>
              </a:spcBef>
            </a:pPr>
            <a:r>
              <a:rPr sz="800" b="1" dirty="0">
                <a:latin typeface="Arial"/>
                <a:cs typeface="Arial"/>
              </a:rPr>
              <a:t>4</a:t>
            </a:r>
            <a:endParaRPr sz="800">
              <a:latin typeface="Arial"/>
              <a:cs typeface="Arial"/>
            </a:endParaRPr>
          </a:p>
        </p:txBody>
      </p:sp>
      <p:sp>
        <p:nvSpPr>
          <p:cNvPr id="7" name="object 7"/>
          <p:cNvSpPr/>
          <p:nvPr/>
        </p:nvSpPr>
        <p:spPr>
          <a:xfrm>
            <a:off x="1595095" y="2015476"/>
            <a:ext cx="204893" cy="0"/>
          </a:xfrm>
          <a:custGeom>
            <a:avLst/>
            <a:gdLst/>
            <a:ahLst/>
            <a:cxnLst/>
            <a:rect l="l" t="t" r="r" b="b"/>
            <a:pathLst>
              <a:path w="153669">
                <a:moveTo>
                  <a:pt x="0" y="0"/>
                </a:moveTo>
                <a:lnTo>
                  <a:pt x="153207" y="0"/>
                </a:lnTo>
              </a:path>
            </a:pathLst>
          </a:custGeom>
          <a:ln w="67627">
            <a:solidFill>
              <a:srgbClr val="F8981D"/>
            </a:solidFill>
          </a:ln>
        </p:spPr>
        <p:txBody>
          <a:bodyPr wrap="square" lIns="0" tIns="0" rIns="0" bIns="0" rtlCol="0"/>
          <a:lstStyle/>
          <a:p>
            <a:endParaRPr sz="2400"/>
          </a:p>
        </p:txBody>
      </p:sp>
      <p:sp>
        <p:nvSpPr>
          <p:cNvPr id="8" name="object 8"/>
          <p:cNvSpPr/>
          <p:nvPr/>
        </p:nvSpPr>
        <p:spPr>
          <a:xfrm>
            <a:off x="1595095" y="1969756"/>
            <a:ext cx="204893" cy="91440"/>
          </a:xfrm>
          <a:custGeom>
            <a:avLst/>
            <a:gdLst/>
            <a:ahLst/>
            <a:cxnLst/>
            <a:rect l="l" t="t" r="r" b="b"/>
            <a:pathLst>
              <a:path w="153669" h="68580">
                <a:moveTo>
                  <a:pt x="0" y="476"/>
                </a:moveTo>
                <a:lnTo>
                  <a:pt x="153208" y="476"/>
                </a:lnTo>
                <a:lnTo>
                  <a:pt x="153208" y="0"/>
                </a:lnTo>
                <a:lnTo>
                  <a:pt x="153208" y="34290"/>
                </a:lnTo>
                <a:lnTo>
                  <a:pt x="153208" y="68580"/>
                </a:lnTo>
                <a:lnTo>
                  <a:pt x="153208" y="68103"/>
                </a:lnTo>
                <a:lnTo>
                  <a:pt x="0" y="68103"/>
                </a:lnTo>
                <a:lnTo>
                  <a:pt x="0" y="476"/>
                </a:lnTo>
                <a:close/>
              </a:path>
            </a:pathLst>
          </a:custGeom>
          <a:ln w="12700">
            <a:solidFill>
              <a:srgbClr val="385723"/>
            </a:solidFill>
          </a:ln>
        </p:spPr>
        <p:txBody>
          <a:bodyPr wrap="square" lIns="0" tIns="0" rIns="0" bIns="0" rtlCol="0"/>
          <a:lstStyle/>
          <a:p>
            <a:endParaRPr sz="2400"/>
          </a:p>
        </p:txBody>
      </p:sp>
      <p:sp>
        <p:nvSpPr>
          <p:cNvPr id="9" name="object 9"/>
          <p:cNvSpPr/>
          <p:nvPr/>
        </p:nvSpPr>
        <p:spPr>
          <a:xfrm>
            <a:off x="1251445" y="1852574"/>
            <a:ext cx="78740" cy="4233"/>
          </a:xfrm>
          <a:custGeom>
            <a:avLst/>
            <a:gdLst/>
            <a:ahLst/>
            <a:cxnLst/>
            <a:rect l="l" t="t" r="r" b="b"/>
            <a:pathLst>
              <a:path w="59055" h="3175">
                <a:moveTo>
                  <a:pt x="0" y="0"/>
                </a:moveTo>
                <a:lnTo>
                  <a:pt x="58782" y="0"/>
                </a:lnTo>
                <a:lnTo>
                  <a:pt x="58782" y="2753"/>
                </a:lnTo>
                <a:lnTo>
                  <a:pt x="0" y="2753"/>
                </a:lnTo>
                <a:lnTo>
                  <a:pt x="0" y="0"/>
                </a:lnTo>
                <a:close/>
              </a:path>
            </a:pathLst>
          </a:custGeom>
          <a:solidFill>
            <a:srgbClr val="000000"/>
          </a:solidFill>
        </p:spPr>
        <p:txBody>
          <a:bodyPr wrap="square" lIns="0" tIns="0" rIns="0" bIns="0" rtlCol="0"/>
          <a:lstStyle/>
          <a:p>
            <a:endParaRPr sz="2400"/>
          </a:p>
        </p:txBody>
      </p:sp>
      <p:sp>
        <p:nvSpPr>
          <p:cNvPr id="10" name="object 10"/>
          <p:cNvSpPr/>
          <p:nvPr/>
        </p:nvSpPr>
        <p:spPr>
          <a:xfrm>
            <a:off x="1251445" y="1852574"/>
            <a:ext cx="78740" cy="4233"/>
          </a:xfrm>
          <a:custGeom>
            <a:avLst/>
            <a:gdLst/>
            <a:ahLst/>
            <a:cxnLst/>
            <a:rect l="l" t="t" r="r" b="b"/>
            <a:pathLst>
              <a:path w="59055" h="3175">
                <a:moveTo>
                  <a:pt x="0" y="0"/>
                </a:moveTo>
                <a:lnTo>
                  <a:pt x="58783" y="0"/>
                </a:lnTo>
                <a:lnTo>
                  <a:pt x="58783" y="2753"/>
                </a:lnTo>
                <a:lnTo>
                  <a:pt x="0" y="2753"/>
                </a:lnTo>
                <a:lnTo>
                  <a:pt x="0" y="0"/>
                </a:lnTo>
                <a:close/>
              </a:path>
            </a:pathLst>
          </a:custGeom>
          <a:ln w="12700">
            <a:solidFill>
              <a:srgbClr val="000000"/>
            </a:solidFill>
          </a:ln>
        </p:spPr>
        <p:txBody>
          <a:bodyPr wrap="square" lIns="0" tIns="0" rIns="0" bIns="0" rtlCol="0"/>
          <a:lstStyle/>
          <a:p>
            <a:endParaRPr sz="2400"/>
          </a:p>
        </p:txBody>
      </p:sp>
      <p:sp>
        <p:nvSpPr>
          <p:cNvPr id="11" name="object 11"/>
          <p:cNvSpPr/>
          <p:nvPr/>
        </p:nvSpPr>
        <p:spPr>
          <a:xfrm>
            <a:off x="1280836" y="1854498"/>
            <a:ext cx="20320" cy="24553"/>
          </a:xfrm>
          <a:custGeom>
            <a:avLst/>
            <a:gdLst/>
            <a:ahLst/>
            <a:cxnLst/>
            <a:rect l="l" t="t" r="r" b="b"/>
            <a:pathLst>
              <a:path w="15240" h="18415">
                <a:moveTo>
                  <a:pt x="0" y="0"/>
                </a:moveTo>
                <a:lnTo>
                  <a:pt x="14695" y="0"/>
                </a:lnTo>
                <a:lnTo>
                  <a:pt x="14695" y="18180"/>
                </a:lnTo>
                <a:lnTo>
                  <a:pt x="0" y="18180"/>
                </a:lnTo>
                <a:lnTo>
                  <a:pt x="0" y="0"/>
                </a:lnTo>
                <a:close/>
              </a:path>
            </a:pathLst>
          </a:custGeom>
          <a:solidFill>
            <a:srgbClr val="000000"/>
          </a:solidFill>
        </p:spPr>
        <p:txBody>
          <a:bodyPr wrap="square" lIns="0" tIns="0" rIns="0" bIns="0" rtlCol="0"/>
          <a:lstStyle/>
          <a:p>
            <a:endParaRPr sz="2400"/>
          </a:p>
        </p:txBody>
      </p:sp>
      <p:sp>
        <p:nvSpPr>
          <p:cNvPr id="12" name="object 12"/>
          <p:cNvSpPr/>
          <p:nvPr/>
        </p:nvSpPr>
        <p:spPr>
          <a:xfrm>
            <a:off x="1272370" y="1846031"/>
            <a:ext cx="37253" cy="33020"/>
          </a:xfrm>
          <a:custGeom>
            <a:avLst/>
            <a:gdLst/>
            <a:ahLst/>
            <a:cxnLst/>
            <a:rect l="l" t="t" r="r" b="b"/>
            <a:pathLst>
              <a:path w="27940" h="24765">
                <a:moveTo>
                  <a:pt x="0" y="24530"/>
                </a:moveTo>
                <a:lnTo>
                  <a:pt x="27396" y="24530"/>
                </a:lnTo>
                <a:lnTo>
                  <a:pt x="27396" y="0"/>
                </a:lnTo>
                <a:lnTo>
                  <a:pt x="0" y="0"/>
                </a:lnTo>
                <a:lnTo>
                  <a:pt x="0" y="24530"/>
                </a:lnTo>
                <a:close/>
              </a:path>
            </a:pathLst>
          </a:custGeom>
          <a:solidFill>
            <a:srgbClr val="000000"/>
          </a:solidFill>
        </p:spPr>
        <p:txBody>
          <a:bodyPr wrap="square" lIns="0" tIns="0" rIns="0" bIns="0" rtlCol="0"/>
          <a:lstStyle/>
          <a:p>
            <a:endParaRPr sz="2400"/>
          </a:p>
        </p:txBody>
      </p:sp>
      <p:sp>
        <p:nvSpPr>
          <p:cNvPr id="13" name="object 13"/>
          <p:cNvSpPr/>
          <p:nvPr/>
        </p:nvSpPr>
        <p:spPr>
          <a:xfrm>
            <a:off x="1285733" y="2046099"/>
            <a:ext cx="10160" cy="7620"/>
          </a:xfrm>
          <a:custGeom>
            <a:avLst/>
            <a:gdLst/>
            <a:ahLst/>
            <a:cxnLst/>
            <a:rect l="l" t="t" r="r" b="b"/>
            <a:pathLst>
              <a:path w="7619" h="5715">
                <a:moveTo>
                  <a:pt x="0" y="0"/>
                </a:moveTo>
                <a:lnTo>
                  <a:pt x="7347" y="0"/>
                </a:lnTo>
                <a:lnTo>
                  <a:pt x="7347" y="5453"/>
                </a:lnTo>
                <a:lnTo>
                  <a:pt x="0" y="5453"/>
                </a:lnTo>
                <a:lnTo>
                  <a:pt x="0" y="0"/>
                </a:lnTo>
                <a:close/>
              </a:path>
            </a:pathLst>
          </a:custGeom>
          <a:solidFill>
            <a:srgbClr val="000000"/>
          </a:solidFill>
        </p:spPr>
        <p:txBody>
          <a:bodyPr wrap="square" lIns="0" tIns="0" rIns="0" bIns="0" rtlCol="0"/>
          <a:lstStyle/>
          <a:p>
            <a:endParaRPr sz="2400"/>
          </a:p>
        </p:txBody>
      </p:sp>
      <p:sp>
        <p:nvSpPr>
          <p:cNvPr id="14" name="object 14"/>
          <p:cNvSpPr/>
          <p:nvPr/>
        </p:nvSpPr>
        <p:spPr>
          <a:xfrm>
            <a:off x="1277267" y="2053000"/>
            <a:ext cx="27093" cy="0"/>
          </a:xfrm>
          <a:custGeom>
            <a:avLst/>
            <a:gdLst/>
            <a:ahLst/>
            <a:cxnLst/>
            <a:rect l="l" t="t" r="r" b="b"/>
            <a:pathLst>
              <a:path w="20319">
                <a:moveTo>
                  <a:pt x="0" y="0"/>
                </a:moveTo>
                <a:lnTo>
                  <a:pt x="20048" y="0"/>
                </a:lnTo>
              </a:path>
            </a:pathLst>
          </a:custGeom>
          <a:ln w="13255">
            <a:solidFill>
              <a:srgbClr val="000000"/>
            </a:solidFill>
          </a:ln>
        </p:spPr>
        <p:txBody>
          <a:bodyPr wrap="square" lIns="0" tIns="0" rIns="0" bIns="0" rtlCol="0"/>
          <a:lstStyle/>
          <a:p>
            <a:endParaRPr sz="2400"/>
          </a:p>
        </p:txBody>
      </p:sp>
      <p:sp>
        <p:nvSpPr>
          <p:cNvPr id="15" name="object 15"/>
          <p:cNvSpPr/>
          <p:nvPr/>
        </p:nvSpPr>
        <p:spPr>
          <a:xfrm>
            <a:off x="1290633" y="1878737"/>
            <a:ext cx="0" cy="165947"/>
          </a:xfrm>
          <a:custGeom>
            <a:avLst/>
            <a:gdLst/>
            <a:ahLst/>
            <a:cxnLst/>
            <a:rect l="l" t="t" r="r" b="b"/>
            <a:pathLst>
              <a:path h="124459">
                <a:moveTo>
                  <a:pt x="0" y="0"/>
                </a:moveTo>
                <a:lnTo>
                  <a:pt x="0" y="124068"/>
                </a:lnTo>
              </a:path>
            </a:pathLst>
          </a:custGeom>
          <a:ln w="36738">
            <a:solidFill>
              <a:srgbClr val="FFFFFF"/>
            </a:solidFill>
          </a:ln>
        </p:spPr>
        <p:txBody>
          <a:bodyPr wrap="square" lIns="0" tIns="0" rIns="0" bIns="0" rtlCol="0"/>
          <a:lstStyle/>
          <a:p>
            <a:endParaRPr sz="2400"/>
          </a:p>
        </p:txBody>
      </p:sp>
      <p:sp>
        <p:nvSpPr>
          <p:cNvPr id="16" name="object 16"/>
          <p:cNvSpPr/>
          <p:nvPr/>
        </p:nvSpPr>
        <p:spPr>
          <a:xfrm>
            <a:off x="1266141" y="1878737"/>
            <a:ext cx="49107" cy="165947"/>
          </a:xfrm>
          <a:custGeom>
            <a:avLst/>
            <a:gdLst/>
            <a:ahLst/>
            <a:cxnLst/>
            <a:rect l="l" t="t" r="r" b="b"/>
            <a:pathLst>
              <a:path w="36830" h="124459">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17" name="object 17"/>
          <p:cNvSpPr/>
          <p:nvPr/>
        </p:nvSpPr>
        <p:spPr>
          <a:xfrm>
            <a:off x="1295532" y="2025027"/>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18" name="object 18"/>
          <p:cNvSpPr/>
          <p:nvPr/>
        </p:nvSpPr>
        <p:spPr>
          <a:xfrm>
            <a:off x="1295532" y="2005668"/>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19" name="object 19"/>
          <p:cNvSpPr/>
          <p:nvPr/>
        </p:nvSpPr>
        <p:spPr>
          <a:xfrm>
            <a:off x="1290632" y="2053369"/>
            <a:ext cx="0" cy="73659"/>
          </a:xfrm>
          <a:custGeom>
            <a:avLst/>
            <a:gdLst/>
            <a:ahLst/>
            <a:cxnLst/>
            <a:rect l="l" t="t" r="r" b="b"/>
            <a:pathLst>
              <a:path h="55244">
                <a:moveTo>
                  <a:pt x="0" y="0"/>
                </a:moveTo>
                <a:lnTo>
                  <a:pt x="1" y="55143"/>
                </a:lnTo>
              </a:path>
            </a:pathLst>
          </a:custGeom>
          <a:ln w="3175">
            <a:solidFill>
              <a:srgbClr val="000000"/>
            </a:solidFill>
          </a:ln>
        </p:spPr>
        <p:txBody>
          <a:bodyPr wrap="square" lIns="0" tIns="0" rIns="0" bIns="0" rtlCol="0"/>
          <a:lstStyle/>
          <a:p>
            <a:endParaRPr sz="2400"/>
          </a:p>
        </p:txBody>
      </p:sp>
      <p:sp>
        <p:nvSpPr>
          <p:cNvPr id="20" name="object 20"/>
          <p:cNvSpPr/>
          <p:nvPr/>
        </p:nvSpPr>
        <p:spPr>
          <a:xfrm>
            <a:off x="1266204" y="1878738"/>
            <a:ext cx="49953" cy="161713"/>
          </a:xfrm>
          <a:custGeom>
            <a:avLst/>
            <a:gdLst/>
            <a:ahLst/>
            <a:cxnLst/>
            <a:rect l="l" t="t" r="r" b="b"/>
            <a:pathLst>
              <a:path w="37465" h="121284">
                <a:moveTo>
                  <a:pt x="37203" y="0"/>
                </a:moveTo>
                <a:lnTo>
                  <a:pt x="524" y="2"/>
                </a:lnTo>
                <a:lnTo>
                  <a:pt x="489" y="25541"/>
                </a:lnTo>
                <a:lnTo>
                  <a:pt x="34" y="76621"/>
                </a:lnTo>
                <a:lnTo>
                  <a:pt x="0" y="102161"/>
                </a:lnTo>
                <a:lnTo>
                  <a:pt x="502" y="121079"/>
                </a:lnTo>
                <a:lnTo>
                  <a:pt x="36686" y="64324"/>
                </a:lnTo>
                <a:lnTo>
                  <a:pt x="37203" y="0"/>
                </a:lnTo>
                <a:close/>
              </a:path>
            </a:pathLst>
          </a:custGeom>
          <a:solidFill>
            <a:srgbClr val="F8981D"/>
          </a:solidFill>
        </p:spPr>
        <p:txBody>
          <a:bodyPr wrap="square" lIns="0" tIns="0" rIns="0" bIns="0" rtlCol="0"/>
          <a:lstStyle/>
          <a:p>
            <a:endParaRPr sz="2400"/>
          </a:p>
        </p:txBody>
      </p:sp>
      <p:sp>
        <p:nvSpPr>
          <p:cNvPr id="21" name="object 21"/>
          <p:cNvSpPr/>
          <p:nvPr/>
        </p:nvSpPr>
        <p:spPr>
          <a:xfrm>
            <a:off x="1295532" y="1986308"/>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22" name="object 22"/>
          <p:cNvSpPr/>
          <p:nvPr/>
        </p:nvSpPr>
        <p:spPr>
          <a:xfrm>
            <a:off x="1266141" y="1878737"/>
            <a:ext cx="49107" cy="165947"/>
          </a:xfrm>
          <a:custGeom>
            <a:avLst/>
            <a:gdLst/>
            <a:ahLst/>
            <a:cxnLst/>
            <a:rect l="l" t="t" r="r" b="b"/>
            <a:pathLst>
              <a:path w="36830" h="124459">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23" name="object 23"/>
          <p:cNvSpPr txBox="1"/>
          <p:nvPr/>
        </p:nvSpPr>
        <p:spPr>
          <a:xfrm>
            <a:off x="1065108" y="1836251"/>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a:t>
            </a:r>
            <a:endParaRPr sz="800">
              <a:latin typeface="Arial"/>
              <a:cs typeface="Arial"/>
            </a:endParaRPr>
          </a:p>
        </p:txBody>
      </p:sp>
      <p:sp>
        <p:nvSpPr>
          <p:cNvPr id="24" name="object 24"/>
          <p:cNvSpPr/>
          <p:nvPr/>
        </p:nvSpPr>
        <p:spPr>
          <a:xfrm>
            <a:off x="790937" y="1887489"/>
            <a:ext cx="225777" cy="240816"/>
          </a:xfrm>
          <a:prstGeom prst="rect">
            <a:avLst/>
          </a:prstGeom>
          <a:blipFill>
            <a:blip r:embed="rId2" cstate="print"/>
            <a:stretch>
              <a:fillRect/>
            </a:stretch>
          </a:blipFill>
        </p:spPr>
        <p:txBody>
          <a:bodyPr wrap="square" lIns="0" tIns="0" rIns="0" bIns="0" rtlCol="0"/>
          <a:lstStyle/>
          <a:p>
            <a:endParaRPr sz="2400"/>
          </a:p>
        </p:txBody>
      </p:sp>
      <p:sp>
        <p:nvSpPr>
          <p:cNvPr id="25" name="object 25"/>
          <p:cNvSpPr/>
          <p:nvPr/>
        </p:nvSpPr>
        <p:spPr>
          <a:xfrm>
            <a:off x="1560851" y="1852942"/>
            <a:ext cx="78740" cy="4233"/>
          </a:xfrm>
          <a:custGeom>
            <a:avLst/>
            <a:gdLst/>
            <a:ahLst/>
            <a:cxnLst/>
            <a:rect l="l" t="t" r="r" b="b"/>
            <a:pathLst>
              <a:path w="59055" h="3175">
                <a:moveTo>
                  <a:pt x="0" y="0"/>
                </a:moveTo>
                <a:lnTo>
                  <a:pt x="58783" y="0"/>
                </a:lnTo>
                <a:lnTo>
                  <a:pt x="58783" y="2752"/>
                </a:lnTo>
                <a:lnTo>
                  <a:pt x="0" y="2752"/>
                </a:lnTo>
                <a:lnTo>
                  <a:pt x="0" y="0"/>
                </a:lnTo>
                <a:close/>
              </a:path>
            </a:pathLst>
          </a:custGeom>
          <a:solidFill>
            <a:srgbClr val="000000"/>
          </a:solidFill>
        </p:spPr>
        <p:txBody>
          <a:bodyPr wrap="square" lIns="0" tIns="0" rIns="0" bIns="0" rtlCol="0"/>
          <a:lstStyle/>
          <a:p>
            <a:endParaRPr sz="2400"/>
          </a:p>
        </p:txBody>
      </p:sp>
      <p:sp>
        <p:nvSpPr>
          <p:cNvPr id="26" name="object 26"/>
          <p:cNvSpPr/>
          <p:nvPr/>
        </p:nvSpPr>
        <p:spPr>
          <a:xfrm>
            <a:off x="1560851" y="1852942"/>
            <a:ext cx="78740" cy="4233"/>
          </a:xfrm>
          <a:custGeom>
            <a:avLst/>
            <a:gdLst/>
            <a:ahLst/>
            <a:cxnLst/>
            <a:rect l="l" t="t" r="r" b="b"/>
            <a:pathLst>
              <a:path w="59055" h="3175">
                <a:moveTo>
                  <a:pt x="0" y="0"/>
                </a:moveTo>
                <a:lnTo>
                  <a:pt x="58783" y="0"/>
                </a:lnTo>
                <a:lnTo>
                  <a:pt x="58783" y="2753"/>
                </a:lnTo>
                <a:lnTo>
                  <a:pt x="0" y="2753"/>
                </a:lnTo>
                <a:lnTo>
                  <a:pt x="0" y="0"/>
                </a:lnTo>
                <a:close/>
              </a:path>
            </a:pathLst>
          </a:custGeom>
          <a:ln w="12700">
            <a:solidFill>
              <a:srgbClr val="000000"/>
            </a:solidFill>
          </a:ln>
        </p:spPr>
        <p:txBody>
          <a:bodyPr wrap="square" lIns="0" tIns="0" rIns="0" bIns="0" rtlCol="0"/>
          <a:lstStyle/>
          <a:p>
            <a:endParaRPr sz="2400"/>
          </a:p>
        </p:txBody>
      </p:sp>
      <p:sp>
        <p:nvSpPr>
          <p:cNvPr id="27" name="object 27"/>
          <p:cNvSpPr/>
          <p:nvPr/>
        </p:nvSpPr>
        <p:spPr>
          <a:xfrm>
            <a:off x="1590244" y="1854864"/>
            <a:ext cx="20320" cy="24553"/>
          </a:xfrm>
          <a:custGeom>
            <a:avLst/>
            <a:gdLst/>
            <a:ahLst/>
            <a:cxnLst/>
            <a:rect l="l" t="t" r="r" b="b"/>
            <a:pathLst>
              <a:path w="15240" h="18415">
                <a:moveTo>
                  <a:pt x="0" y="0"/>
                </a:moveTo>
                <a:lnTo>
                  <a:pt x="14695" y="0"/>
                </a:lnTo>
                <a:lnTo>
                  <a:pt x="14695" y="18181"/>
                </a:lnTo>
                <a:lnTo>
                  <a:pt x="0" y="18181"/>
                </a:lnTo>
                <a:lnTo>
                  <a:pt x="0" y="0"/>
                </a:lnTo>
                <a:close/>
              </a:path>
            </a:pathLst>
          </a:custGeom>
          <a:solidFill>
            <a:srgbClr val="000000"/>
          </a:solidFill>
        </p:spPr>
        <p:txBody>
          <a:bodyPr wrap="square" lIns="0" tIns="0" rIns="0" bIns="0" rtlCol="0"/>
          <a:lstStyle/>
          <a:p>
            <a:endParaRPr sz="2400"/>
          </a:p>
        </p:txBody>
      </p:sp>
      <p:sp>
        <p:nvSpPr>
          <p:cNvPr id="28" name="object 28"/>
          <p:cNvSpPr/>
          <p:nvPr/>
        </p:nvSpPr>
        <p:spPr>
          <a:xfrm>
            <a:off x="1581778" y="1846397"/>
            <a:ext cx="37253" cy="33020"/>
          </a:xfrm>
          <a:custGeom>
            <a:avLst/>
            <a:gdLst/>
            <a:ahLst/>
            <a:cxnLst/>
            <a:rect l="l" t="t" r="r" b="b"/>
            <a:pathLst>
              <a:path w="27940" h="24765">
                <a:moveTo>
                  <a:pt x="0" y="24531"/>
                </a:moveTo>
                <a:lnTo>
                  <a:pt x="27396" y="24531"/>
                </a:lnTo>
                <a:lnTo>
                  <a:pt x="27396" y="0"/>
                </a:lnTo>
                <a:lnTo>
                  <a:pt x="0" y="0"/>
                </a:lnTo>
                <a:lnTo>
                  <a:pt x="0" y="24531"/>
                </a:lnTo>
                <a:close/>
              </a:path>
            </a:pathLst>
          </a:custGeom>
          <a:solidFill>
            <a:srgbClr val="000000"/>
          </a:solidFill>
        </p:spPr>
        <p:txBody>
          <a:bodyPr wrap="square" lIns="0" tIns="0" rIns="0" bIns="0" rtlCol="0"/>
          <a:lstStyle/>
          <a:p>
            <a:endParaRPr sz="2400"/>
          </a:p>
        </p:txBody>
      </p:sp>
      <p:sp>
        <p:nvSpPr>
          <p:cNvPr id="29" name="object 29"/>
          <p:cNvSpPr/>
          <p:nvPr/>
        </p:nvSpPr>
        <p:spPr>
          <a:xfrm>
            <a:off x="1595141" y="2046466"/>
            <a:ext cx="10160" cy="7620"/>
          </a:xfrm>
          <a:custGeom>
            <a:avLst/>
            <a:gdLst/>
            <a:ahLst/>
            <a:cxnLst/>
            <a:rect l="l" t="t" r="r" b="b"/>
            <a:pathLst>
              <a:path w="7619" h="5715">
                <a:moveTo>
                  <a:pt x="0" y="0"/>
                </a:moveTo>
                <a:lnTo>
                  <a:pt x="7347" y="0"/>
                </a:lnTo>
                <a:lnTo>
                  <a:pt x="7347" y="5453"/>
                </a:lnTo>
                <a:lnTo>
                  <a:pt x="0" y="5453"/>
                </a:lnTo>
                <a:lnTo>
                  <a:pt x="0" y="0"/>
                </a:lnTo>
                <a:close/>
              </a:path>
            </a:pathLst>
          </a:custGeom>
          <a:solidFill>
            <a:srgbClr val="000000"/>
          </a:solidFill>
        </p:spPr>
        <p:txBody>
          <a:bodyPr wrap="square" lIns="0" tIns="0" rIns="0" bIns="0" rtlCol="0"/>
          <a:lstStyle/>
          <a:p>
            <a:endParaRPr sz="2400"/>
          </a:p>
        </p:txBody>
      </p:sp>
      <p:sp>
        <p:nvSpPr>
          <p:cNvPr id="30" name="object 30"/>
          <p:cNvSpPr/>
          <p:nvPr/>
        </p:nvSpPr>
        <p:spPr>
          <a:xfrm>
            <a:off x="1586675" y="2053367"/>
            <a:ext cx="27093" cy="0"/>
          </a:xfrm>
          <a:custGeom>
            <a:avLst/>
            <a:gdLst/>
            <a:ahLst/>
            <a:cxnLst/>
            <a:rect l="l" t="t" r="r" b="b"/>
            <a:pathLst>
              <a:path w="20319">
                <a:moveTo>
                  <a:pt x="0" y="0"/>
                </a:moveTo>
                <a:lnTo>
                  <a:pt x="20048" y="0"/>
                </a:lnTo>
              </a:path>
            </a:pathLst>
          </a:custGeom>
          <a:ln w="13256">
            <a:solidFill>
              <a:srgbClr val="000000"/>
            </a:solidFill>
          </a:ln>
        </p:spPr>
        <p:txBody>
          <a:bodyPr wrap="square" lIns="0" tIns="0" rIns="0" bIns="0" rtlCol="0"/>
          <a:lstStyle/>
          <a:p>
            <a:endParaRPr sz="2400"/>
          </a:p>
        </p:txBody>
      </p:sp>
      <p:sp>
        <p:nvSpPr>
          <p:cNvPr id="31" name="object 31"/>
          <p:cNvSpPr/>
          <p:nvPr/>
        </p:nvSpPr>
        <p:spPr>
          <a:xfrm>
            <a:off x="1600040" y="1879105"/>
            <a:ext cx="0" cy="165947"/>
          </a:xfrm>
          <a:custGeom>
            <a:avLst/>
            <a:gdLst/>
            <a:ahLst/>
            <a:cxnLst/>
            <a:rect l="l" t="t" r="r" b="b"/>
            <a:pathLst>
              <a:path h="124459">
                <a:moveTo>
                  <a:pt x="0" y="0"/>
                </a:moveTo>
                <a:lnTo>
                  <a:pt x="0" y="124067"/>
                </a:lnTo>
              </a:path>
            </a:pathLst>
          </a:custGeom>
          <a:ln w="36738">
            <a:solidFill>
              <a:srgbClr val="FFFFFF"/>
            </a:solidFill>
          </a:ln>
        </p:spPr>
        <p:txBody>
          <a:bodyPr wrap="square" lIns="0" tIns="0" rIns="0" bIns="0" rtlCol="0"/>
          <a:lstStyle/>
          <a:p>
            <a:endParaRPr sz="2400"/>
          </a:p>
        </p:txBody>
      </p:sp>
      <p:sp>
        <p:nvSpPr>
          <p:cNvPr id="32" name="object 32"/>
          <p:cNvSpPr/>
          <p:nvPr/>
        </p:nvSpPr>
        <p:spPr>
          <a:xfrm>
            <a:off x="1575547" y="1879105"/>
            <a:ext cx="49107" cy="165947"/>
          </a:xfrm>
          <a:custGeom>
            <a:avLst/>
            <a:gdLst/>
            <a:ahLst/>
            <a:cxnLst/>
            <a:rect l="l" t="t" r="r" b="b"/>
            <a:pathLst>
              <a:path w="36830" h="124459">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33" name="object 33"/>
          <p:cNvSpPr/>
          <p:nvPr/>
        </p:nvSpPr>
        <p:spPr>
          <a:xfrm>
            <a:off x="1604939" y="2025392"/>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34" name="object 34"/>
          <p:cNvSpPr/>
          <p:nvPr/>
        </p:nvSpPr>
        <p:spPr>
          <a:xfrm>
            <a:off x="1604939" y="2006033"/>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35" name="object 35"/>
          <p:cNvSpPr/>
          <p:nvPr/>
        </p:nvSpPr>
        <p:spPr>
          <a:xfrm>
            <a:off x="1600039" y="2053736"/>
            <a:ext cx="0" cy="73659"/>
          </a:xfrm>
          <a:custGeom>
            <a:avLst/>
            <a:gdLst/>
            <a:ahLst/>
            <a:cxnLst/>
            <a:rect l="l" t="t" r="r" b="b"/>
            <a:pathLst>
              <a:path h="55244">
                <a:moveTo>
                  <a:pt x="0" y="0"/>
                </a:moveTo>
                <a:lnTo>
                  <a:pt x="1" y="55143"/>
                </a:lnTo>
              </a:path>
            </a:pathLst>
          </a:custGeom>
          <a:ln w="3175">
            <a:solidFill>
              <a:srgbClr val="000000"/>
            </a:solidFill>
          </a:ln>
        </p:spPr>
        <p:txBody>
          <a:bodyPr wrap="square" lIns="0" tIns="0" rIns="0" bIns="0" rtlCol="0"/>
          <a:lstStyle/>
          <a:p>
            <a:endParaRPr sz="2400"/>
          </a:p>
        </p:txBody>
      </p:sp>
      <p:sp>
        <p:nvSpPr>
          <p:cNvPr id="36" name="object 36"/>
          <p:cNvSpPr/>
          <p:nvPr/>
        </p:nvSpPr>
        <p:spPr>
          <a:xfrm>
            <a:off x="1575610" y="1879106"/>
            <a:ext cx="49953" cy="161713"/>
          </a:xfrm>
          <a:custGeom>
            <a:avLst/>
            <a:gdLst/>
            <a:ahLst/>
            <a:cxnLst/>
            <a:rect l="l" t="t" r="r" b="b"/>
            <a:pathLst>
              <a:path w="37465" h="121284">
                <a:moveTo>
                  <a:pt x="37203" y="0"/>
                </a:moveTo>
                <a:lnTo>
                  <a:pt x="524" y="1"/>
                </a:lnTo>
                <a:lnTo>
                  <a:pt x="489" y="25541"/>
                </a:lnTo>
                <a:lnTo>
                  <a:pt x="34" y="76620"/>
                </a:lnTo>
                <a:lnTo>
                  <a:pt x="0" y="102160"/>
                </a:lnTo>
                <a:lnTo>
                  <a:pt x="502" y="121077"/>
                </a:lnTo>
                <a:lnTo>
                  <a:pt x="36686" y="64322"/>
                </a:lnTo>
                <a:lnTo>
                  <a:pt x="37203" y="0"/>
                </a:lnTo>
                <a:close/>
              </a:path>
            </a:pathLst>
          </a:custGeom>
          <a:solidFill>
            <a:srgbClr val="F8981D"/>
          </a:solidFill>
        </p:spPr>
        <p:txBody>
          <a:bodyPr wrap="square" lIns="0" tIns="0" rIns="0" bIns="0" rtlCol="0"/>
          <a:lstStyle/>
          <a:p>
            <a:endParaRPr sz="2400"/>
          </a:p>
        </p:txBody>
      </p:sp>
      <p:sp>
        <p:nvSpPr>
          <p:cNvPr id="37" name="object 37"/>
          <p:cNvSpPr/>
          <p:nvPr/>
        </p:nvSpPr>
        <p:spPr>
          <a:xfrm>
            <a:off x="1604939" y="1986673"/>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38" name="object 38"/>
          <p:cNvSpPr/>
          <p:nvPr/>
        </p:nvSpPr>
        <p:spPr>
          <a:xfrm>
            <a:off x="1575547" y="1879105"/>
            <a:ext cx="49107" cy="165947"/>
          </a:xfrm>
          <a:custGeom>
            <a:avLst/>
            <a:gdLst/>
            <a:ahLst/>
            <a:cxnLst/>
            <a:rect l="l" t="t" r="r" b="b"/>
            <a:pathLst>
              <a:path w="36830" h="124459">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39" name="object 39"/>
          <p:cNvSpPr/>
          <p:nvPr/>
        </p:nvSpPr>
        <p:spPr>
          <a:xfrm>
            <a:off x="909999"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40" name="object 40"/>
          <p:cNvSpPr/>
          <p:nvPr/>
        </p:nvSpPr>
        <p:spPr>
          <a:xfrm>
            <a:off x="98773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41" name="object 41"/>
          <p:cNvSpPr/>
          <p:nvPr/>
        </p:nvSpPr>
        <p:spPr>
          <a:xfrm>
            <a:off x="98775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42" name="object 42"/>
          <p:cNvSpPr/>
          <p:nvPr/>
        </p:nvSpPr>
        <p:spPr>
          <a:xfrm>
            <a:off x="1065484"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43" name="object 43"/>
          <p:cNvSpPr/>
          <p:nvPr/>
        </p:nvSpPr>
        <p:spPr>
          <a:xfrm>
            <a:off x="1065503"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44" name="object 44"/>
          <p:cNvSpPr/>
          <p:nvPr/>
        </p:nvSpPr>
        <p:spPr>
          <a:xfrm>
            <a:off x="114323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45" name="object 45"/>
          <p:cNvSpPr/>
          <p:nvPr/>
        </p:nvSpPr>
        <p:spPr>
          <a:xfrm>
            <a:off x="1143257"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46" name="object 46"/>
          <p:cNvSpPr/>
          <p:nvPr/>
        </p:nvSpPr>
        <p:spPr>
          <a:xfrm>
            <a:off x="122099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47" name="object 47"/>
          <p:cNvSpPr/>
          <p:nvPr/>
        </p:nvSpPr>
        <p:spPr>
          <a:xfrm>
            <a:off x="1221009"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48" name="object 48"/>
          <p:cNvSpPr/>
          <p:nvPr/>
        </p:nvSpPr>
        <p:spPr>
          <a:xfrm>
            <a:off x="129874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49" name="object 49"/>
          <p:cNvSpPr/>
          <p:nvPr/>
        </p:nvSpPr>
        <p:spPr>
          <a:xfrm>
            <a:off x="1298761"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50" name="object 50"/>
          <p:cNvSpPr/>
          <p:nvPr/>
        </p:nvSpPr>
        <p:spPr>
          <a:xfrm>
            <a:off x="137649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51" name="object 51"/>
          <p:cNvSpPr/>
          <p:nvPr/>
        </p:nvSpPr>
        <p:spPr>
          <a:xfrm>
            <a:off x="1376513"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52" name="object 52"/>
          <p:cNvSpPr/>
          <p:nvPr/>
        </p:nvSpPr>
        <p:spPr>
          <a:xfrm>
            <a:off x="145424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53" name="object 53"/>
          <p:cNvSpPr/>
          <p:nvPr/>
        </p:nvSpPr>
        <p:spPr>
          <a:xfrm>
            <a:off x="1454266"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54" name="object 54"/>
          <p:cNvSpPr/>
          <p:nvPr/>
        </p:nvSpPr>
        <p:spPr>
          <a:xfrm>
            <a:off x="1532000"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55" name="object 55"/>
          <p:cNvSpPr/>
          <p:nvPr/>
        </p:nvSpPr>
        <p:spPr>
          <a:xfrm>
            <a:off x="1532018"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56" name="object 56"/>
          <p:cNvSpPr/>
          <p:nvPr/>
        </p:nvSpPr>
        <p:spPr>
          <a:xfrm>
            <a:off x="1609752"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57" name="object 57"/>
          <p:cNvSpPr/>
          <p:nvPr/>
        </p:nvSpPr>
        <p:spPr>
          <a:xfrm>
            <a:off x="1609771"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58" name="object 58"/>
          <p:cNvSpPr/>
          <p:nvPr/>
        </p:nvSpPr>
        <p:spPr>
          <a:xfrm>
            <a:off x="1687504"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59" name="object 59"/>
          <p:cNvSpPr txBox="1"/>
          <p:nvPr/>
        </p:nvSpPr>
        <p:spPr>
          <a:xfrm>
            <a:off x="1602792" y="6517980"/>
            <a:ext cx="22860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10w</a:t>
            </a:r>
            <a:endParaRPr sz="800">
              <a:latin typeface="Arial"/>
              <a:cs typeface="Arial"/>
            </a:endParaRPr>
          </a:p>
        </p:txBody>
      </p:sp>
      <p:sp>
        <p:nvSpPr>
          <p:cNvPr id="60" name="object 60"/>
          <p:cNvSpPr/>
          <p:nvPr/>
        </p:nvSpPr>
        <p:spPr>
          <a:xfrm>
            <a:off x="1687523"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61" name="object 61"/>
          <p:cNvSpPr/>
          <p:nvPr/>
        </p:nvSpPr>
        <p:spPr>
          <a:xfrm>
            <a:off x="176525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62" name="object 62"/>
          <p:cNvSpPr/>
          <p:nvPr/>
        </p:nvSpPr>
        <p:spPr>
          <a:xfrm>
            <a:off x="1765278"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63" name="object 63"/>
          <p:cNvSpPr/>
          <p:nvPr/>
        </p:nvSpPr>
        <p:spPr>
          <a:xfrm>
            <a:off x="184300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64" name="object 64"/>
          <p:cNvSpPr/>
          <p:nvPr/>
        </p:nvSpPr>
        <p:spPr>
          <a:xfrm>
            <a:off x="1843029"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65" name="object 65"/>
          <p:cNvSpPr/>
          <p:nvPr/>
        </p:nvSpPr>
        <p:spPr>
          <a:xfrm>
            <a:off x="192076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66" name="object 66"/>
          <p:cNvSpPr/>
          <p:nvPr/>
        </p:nvSpPr>
        <p:spPr>
          <a:xfrm>
            <a:off x="1920782"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67" name="object 67"/>
          <p:cNvSpPr/>
          <p:nvPr/>
        </p:nvSpPr>
        <p:spPr>
          <a:xfrm>
            <a:off x="199851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68" name="object 68"/>
          <p:cNvSpPr/>
          <p:nvPr/>
        </p:nvSpPr>
        <p:spPr>
          <a:xfrm>
            <a:off x="1998533"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69" name="object 69"/>
          <p:cNvSpPr/>
          <p:nvPr/>
        </p:nvSpPr>
        <p:spPr>
          <a:xfrm>
            <a:off x="207626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70" name="object 70"/>
          <p:cNvSpPr/>
          <p:nvPr/>
        </p:nvSpPr>
        <p:spPr>
          <a:xfrm>
            <a:off x="2076287"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71" name="object 71"/>
          <p:cNvSpPr/>
          <p:nvPr/>
        </p:nvSpPr>
        <p:spPr>
          <a:xfrm>
            <a:off x="215402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72" name="object 72"/>
          <p:cNvSpPr/>
          <p:nvPr/>
        </p:nvSpPr>
        <p:spPr>
          <a:xfrm>
            <a:off x="2154038"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73" name="object 73"/>
          <p:cNvSpPr/>
          <p:nvPr/>
        </p:nvSpPr>
        <p:spPr>
          <a:xfrm>
            <a:off x="223177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74" name="object 74"/>
          <p:cNvSpPr/>
          <p:nvPr/>
        </p:nvSpPr>
        <p:spPr>
          <a:xfrm>
            <a:off x="2231791"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75" name="object 75"/>
          <p:cNvSpPr/>
          <p:nvPr/>
        </p:nvSpPr>
        <p:spPr>
          <a:xfrm>
            <a:off x="230952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76" name="object 76"/>
          <p:cNvSpPr/>
          <p:nvPr/>
        </p:nvSpPr>
        <p:spPr>
          <a:xfrm>
            <a:off x="2309545"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77" name="object 77"/>
          <p:cNvSpPr/>
          <p:nvPr/>
        </p:nvSpPr>
        <p:spPr>
          <a:xfrm>
            <a:off x="238727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78" name="object 78"/>
          <p:cNvSpPr/>
          <p:nvPr/>
        </p:nvSpPr>
        <p:spPr>
          <a:xfrm>
            <a:off x="2387297"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79" name="object 79"/>
          <p:cNvSpPr/>
          <p:nvPr/>
        </p:nvSpPr>
        <p:spPr>
          <a:xfrm>
            <a:off x="2465031"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80" name="object 80"/>
          <p:cNvSpPr txBox="1"/>
          <p:nvPr/>
        </p:nvSpPr>
        <p:spPr>
          <a:xfrm>
            <a:off x="2380352" y="6517980"/>
            <a:ext cx="22860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20w</a:t>
            </a:r>
            <a:endParaRPr sz="800">
              <a:latin typeface="Arial"/>
              <a:cs typeface="Arial"/>
            </a:endParaRPr>
          </a:p>
        </p:txBody>
      </p:sp>
      <p:sp>
        <p:nvSpPr>
          <p:cNvPr id="81" name="object 81"/>
          <p:cNvSpPr/>
          <p:nvPr/>
        </p:nvSpPr>
        <p:spPr>
          <a:xfrm>
            <a:off x="2465050"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82" name="object 82"/>
          <p:cNvSpPr/>
          <p:nvPr/>
        </p:nvSpPr>
        <p:spPr>
          <a:xfrm>
            <a:off x="254278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83" name="object 83"/>
          <p:cNvSpPr/>
          <p:nvPr/>
        </p:nvSpPr>
        <p:spPr>
          <a:xfrm>
            <a:off x="2542801"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84" name="object 84"/>
          <p:cNvSpPr/>
          <p:nvPr/>
        </p:nvSpPr>
        <p:spPr>
          <a:xfrm>
            <a:off x="2620536"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85" name="object 85"/>
          <p:cNvSpPr/>
          <p:nvPr/>
        </p:nvSpPr>
        <p:spPr>
          <a:xfrm>
            <a:off x="2620555"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86" name="object 86"/>
          <p:cNvSpPr/>
          <p:nvPr/>
        </p:nvSpPr>
        <p:spPr>
          <a:xfrm>
            <a:off x="269828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87" name="object 87"/>
          <p:cNvSpPr/>
          <p:nvPr/>
        </p:nvSpPr>
        <p:spPr>
          <a:xfrm>
            <a:off x="2698306"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88" name="object 88"/>
          <p:cNvSpPr/>
          <p:nvPr/>
        </p:nvSpPr>
        <p:spPr>
          <a:xfrm>
            <a:off x="277604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89" name="object 89"/>
          <p:cNvSpPr/>
          <p:nvPr/>
        </p:nvSpPr>
        <p:spPr>
          <a:xfrm>
            <a:off x="2776059"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90" name="object 90"/>
          <p:cNvSpPr/>
          <p:nvPr/>
        </p:nvSpPr>
        <p:spPr>
          <a:xfrm>
            <a:off x="285379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91" name="object 91"/>
          <p:cNvSpPr/>
          <p:nvPr/>
        </p:nvSpPr>
        <p:spPr>
          <a:xfrm>
            <a:off x="2853811"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92" name="object 92"/>
          <p:cNvSpPr/>
          <p:nvPr/>
        </p:nvSpPr>
        <p:spPr>
          <a:xfrm>
            <a:off x="293154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93" name="object 93"/>
          <p:cNvSpPr/>
          <p:nvPr/>
        </p:nvSpPr>
        <p:spPr>
          <a:xfrm>
            <a:off x="2931565"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94" name="object 94"/>
          <p:cNvSpPr/>
          <p:nvPr/>
        </p:nvSpPr>
        <p:spPr>
          <a:xfrm>
            <a:off x="300929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95" name="object 95"/>
          <p:cNvSpPr/>
          <p:nvPr/>
        </p:nvSpPr>
        <p:spPr>
          <a:xfrm>
            <a:off x="3009318"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96" name="object 96"/>
          <p:cNvSpPr/>
          <p:nvPr/>
        </p:nvSpPr>
        <p:spPr>
          <a:xfrm>
            <a:off x="308705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97" name="object 97"/>
          <p:cNvSpPr/>
          <p:nvPr/>
        </p:nvSpPr>
        <p:spPr>
          <a:xfrm>
            <a:off x="3087069"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98" name="object 98"/>
          <p:cNvSpPr/>
          <p:nvPr/>
        </p:nvSpPr>
        <p:spPr>
          <a:xfrm>
            <a:off x="3164804"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99" name="object 99"/>
          <p:cNvSpPr/>
          <p:nvPr/>
        </p:nvSpPr>
        <p:spPr>
          <a:xfrm>
            <a:off x="3164823"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00" name="object 100"/>
          <p:cNvSpPr/>
          <p:nvPr/>
        </p:nvSpPr>
        <p:spPr>
          <a:xfrm>
            <a:off x="3242556"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101" name="object 101"/>
          <p:cNvSpPr txBox="1"/>
          <p:nvPr/>
        </p:nvSpPr>
        <p:spPr>
          <a:xfrm>
            <a:off x="3157912" y="6517980"/>
            <a:ext cx="22860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30w</a:t>
            </a:r>
            <a:endParaRPr sz="800">
              <a:latin typeface="Arial"/>
              <a:cs typeface="Arial"/>
            </a:endParaRPr>
          </a:p>
        </p:txBody>
      </p:sp>
      <p:sp>
        <p:nvSpPr>
          <p:cNvPr id="102" name="object 102"/>
          <p:cNvSpPr/>
          <p:nvPr/>
        </p:nvSpPr>
        <p:spPr>
          <a:xfrm>
            <a:off x="3242574"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03" name="object 103"/>
          <p:cNvSpPr/>
          <p:nvPr/>
        </p:nvSpPr>
        <p:spPr>
          <a:xfrm>
            <a:off x="332030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04" name="object 104"/>
          <p:cNvSpPr/>
          <p:nvPr/>
        </p:nvSpPr>
        <p:spPr>
          <a:xfrm>
            <a:off x="3320327"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05" name="object 105"/>
          <p:cNvSpPr/>
          <p:nvPr/>
        </p:nvSpPr>
        <p:spPr>
          <a:xfrm>
            <a:off x="339806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06" name="object 106"/>
          <p:cNvSpPr/>
          <p:nvPr/>
        </p:nvSpPr>
        <p:spPr>
          <a:xfrm>
            <a:off x="3398079"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07" name="object 107"/>
          <p:cNvSpPr/>
          <p:nvPr/>
        </p:nvSpPr>
        <p:spPr>
          <a:xfrm>
            <a:off x="347581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08" name="object 108"/>
          <p:cNvSpPr/>
          <p:nvPr/>
        </p:nvSpPr>
        <p:spPr>
          <a:xfrm>
            <a:off x="3475833"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09" name="object 109"/>
          <p:cNvSpPr/>
          <p:nvPr/>
        </p:nvSpPr>
        <p:spPr>
          <a:xfrm>
            <a:off x="355356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10" name="object 110"/>
          <p:cNvSpPr/>
          <p:nvPr/>
        </p:nvSpPr>
        <p:spPr>
          <a:xfrm>
            <a:off x="3553586"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11" name="object 111"/>
          <p:cNvSpPr/>
          <p:nvPr/>
        </p:nvSpPr>
        <p:spPr>
          <a:xfrm>
            <a:off x="363131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12" name="object 112"/>
          <p:cNvSpPr/>
          <p:nvPr/>
        </p:nvSpPr>
        <p:spPr>
          <a:xfrm>
            <a:off x="3631337"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13" name="object 113"/>
          <p:cNvSpPr/>
          <p:nvPr/>
        </p:nvSpPr>
        <p:spPr>
          <a:xfrm>
            <a:off x="3709072"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14" name="object 114"/>
          <p:cNvSpPr/>
          <p:nvPr/>
        </p:nvSpPr>
        <p:spPr>
          <a:xfrm>
            <a:off x="3709091"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15" name="object 115"/>
          <p:cNvSpPr/>
          <p:nvPr/>
        </p:nvSpPr>
        <p:spPr>
          <a:xfrm>
            <a:off x="378682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16" name="object 116"/>
          <p:cNvSpPr/>
          <p:nvPr/>
        </p:nvSpPr>
        <p:spPr>
          <a:xfrm>
            <a:off x="3786842"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17" name="object 117"/>
          <p:cNvSpPr/>
          <p:nvPr/>
        </p:nvSpPr>
        <p:spPr>
          <a:xfrm>
            <a:off x="386457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18" name="object 118"/>
          <p:cNvSpPr/>
          <p:nvPr/>
        </p:nvSpPr>
        <p:spPr>
          <a:xfrm>
            <a:off x="3864595"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19" name="object 119"/>
          <p:cNvSpPr/>
          <p:nvPr/>
        </p:nvSpPr>
        <p:spPr>
          <a:xfrm>
            <a:off x="394232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20" name="object 120"/>
          <p:cNvSpPr/>
          <p:nvPr/>
        </p:nvSpPr>
        <p:spPr>
          <a:xfrm>
            <a:off x="3942346"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21" name="object 121"/>
          <p:cNvSpPr/>
          <p:nvPr/>
        </p:nvSpPr>
        <p:spPr>
          <a:xfrm>
            <a:off x="4020081"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122" name="object 122"/>
          <p:cNvSpPr txBox="1"/>
          <p:nvPr/>
        </p:nvSpPr>
        <p:spPr>
          <a:xfrm>
            <a:off x="3935472" y="6517980"/>
            <a:ext cx="22860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40w</a:t>
            </a:r>
            <a:endParaRPr sz="800">
              <a:latin typeface="Arial"/>
              <a:cs typeface="Arial"/>
            </a:endParaRPr>
          </a:p>
        </p:txBody>
      </p:sp>
      <p:sp>
        <p:nvSpPr>
          <p:cNvPr id="123" name="object 123"/>
          <p:cNvSpPr/>
          <p:nvPr/>
        </p:nvSpPr>
        <p:spPr>
          <a:xfrm>
            <a:off x="4020101"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24" name="object 124"/>
          <p:cNvSpPr/>
          <p:nvPr/>
        </p:nvSpPr>
        <p:spPr>
          <a:xfrm>
            <a:off x="409783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25" name="object 125"/>
          <p:cNvSpPr/>
          <p:nvPr/>
        </p:nvSpPr>
        <p:spPr>
          <a:xfrm>
            <a:off x="4097851"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26" name="object 126"/>
          <p:cNvSpPr/>
          <p:nvPr/>
        </p:nvSpPr>
        <p:spPr>
          <a:xfrm>
            <a:off x="417558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27" name="object 127"/>
          <p:cNvSpPr/>
          <p:nvPr/>
        </p:nvSpPr>
        <p:spPr>
          <a:xfrm>
            <a:off x="4175606"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28" name="object 128"/>
          <p:cNvSpPr/>
          <p:nvPr/>
        </p:nvSpPr>
        <p:spPr>
          <a:xfrm>
            <a:off x="4253340"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29" name="object 129"/>
          <p:cNvSpPr/>
          <p:nvPr/>
        </p:nvSpPr>
        <p:spPr>
          <a:xfrm>
            <a:off x="4253357" y="6471325"/>
            <a:ext cx="77892" cy="0"/>
          </a:xfrm>
          <a:custGeom>
            <a:avLst/>
            <a:gdLst/>
            <a:ahLst/>
            <a:cxnLst/>
            <a:rect l="l" t="t" r="r" b="b"/>
            <a:pathLst>
              <a:path w="58419">
                <a:moveTo>
                  <a:pt x="0" y="0"/>
                </a:moveTo>
                <a:lnTo>
                  <a:pt x="58288" y="1"/>
                </a:lnTo>
              </a:path>
            </a:pathLst>
          </a:custGeom>
          <a:ln w="12700">
            <a:solidFill>
              <a:srgbClr val="000000"/>
            </a:solidFill>
          </a:ln>
        </p:spPr>
        <p:txBody>
          <a:bodyPr wrap="square" lIns="0" tIns="0" rIns="0" bIns="0" rtlCol="0"/>
          <a:lstStyle/>
          <a:p>
            <a:endParaRPr sz="2400"/>
          </a:p>
        </p:txBody>
      </p:sp>
      <p:sp>
        <p:nvSpPr>
          <p:cNvPr id="130" name="object 130"/>
          <p:cNvSpPr/>
          <p:nvPr/>
        </p:nvSpPr>
        <p:spPr>
          <a:xfrm>
            <a:off x="433109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31" name="object 131"/>
          <p:cNvSpPr/>
          <p:nvPr/>
        </p:nvSpPr>
        <p:spPr>
          <a:xfrm>
            <a:off x="433111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32" name="object 132"/>
          <p:cNvSpPr/>
          <p:nvPr/>
        </p:nvSpPr>
        <p:spPr>
          <a:xfrm>
            <a:off x="4408844"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33" name="object 133"/>
          <p:cNvSpPr/>
          <p:nvPr/>
        </p:nvSpPr>
        <p:spPr>
          <a:xfrm>
            <a:off x="440886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34" name="object 134"/>
          <p:cNvSpPr/>
          <p:nvPr/>
        </p:nvSpPr>
        <p:spPr>
          <a:xfrm>
            <a:off x="4486596"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35" name="object 135"/>
          <p:cNvSpPr/>
          <p:nvPr/>
        </p:nvSpPr>
        <p:spPr>
          <a:xfrm>
            <a:off x="4486615"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36" name="object 136"/>
          <p:cNvSpPr/>
          <p:nvPr/>
        </p:nvSpPr>
        <p:spPr>
          <a:xfrm>
            <a:off x="456434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37" name="object 137"/>
          <p:cNvSpPr/>
          <p:nvPr/>
        </p:nvSpPr>
        <p:spPr>
          <a:xfrm>
            <a:off x="456436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38" name="object 138"/>
          <p:cNvSpPr/>
          <p:nvPr/>
        </p:nvSpPr>
        <p:spPr>
          <a:xfrm>
            <a:off x="464210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39" name="object 139"/>
          <p:cNvSpPr/>
          <p:nvPr/>
        </p:nvSpPr>
        <p:spPr>
          <a:xfrm>
            <a:off x="4642119"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40" name="object 140"/>
          <p:cNvSpPr/>
          <p:nvPr/>
        </p:nvSpPr>
        <p:spPr>
          <a:xfrm>
            <a:off x="471985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41" name="object 141"/>
          <p:cNvSpPr/>
          <p:nvPr/>
        </p:nvSpPr>
        <p:spPr>
          <a:xfrm>
            <a:off x="471987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42" name="object 142"/>
          <p:cNvSpPr/>
          <p:nvPr/>
        </p:nvSpPr>
        <p:spPr>
          <a:xfrm>
            <a:off x="4797607"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143" name="object 143"/>
          <p:cNvSpPr txBox="1"/>
          <p:nvPr/>
        </p:nvSpPr>
        <p:spPr>
          <a:xfrm>
            <a:off x="4713031" y="6517980"/>
            <a:ext cx="22860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50w</a:t>
            </a:r>
            <a:endParaRPr sz="800">
              <a:latin typeface="Arial"/>
              <a:cs typeface="Arial"/>
            </a:endParaRPr>
          </a:p>
        </p:txBody>
      </p:sp>
      <p:sp>
        <p:nvSpPr>
          <p:cNvPr id="144" name="object 144"/>
          <p:cNvSpPr/>
          <p:nvPr/>
        </p:nvSpPr>
        <p:spPr>
          <a:xfrm>
            <a:off x="4797625"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45" name="object 145"/>
          <p:cNvSpPr/>
          <p:nvPr/>
        </p:nvSpPr>
        <p:spPr>
          <a:xfrm>
            <a:off x="487535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46" name="object 146"/>
          <p:cNvSpPr/>
          <p:nvPr/>
        </p:nvSpPr>
        <p:spPr>
          <a:xfrm>
            <a:off x="4875378"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47" name="object 147"/>
          <p:cNvSpPr/>
          <p:nvPr/>
        </p:nvSpPr>
        <p:spPr>
          <a:xfrm>
            <a:off x="495311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48" name="object 148"/>
          <p:cNvSpPr/>
          <p:nvPr/>
        </p:nvSpPr>
        <p:spPr>
          <a:xfrm>
            <a:off x="4953130"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49" name="object 149"/>
          <p:cNvSpPr/>
          <p:nvPr/>
        </p:nvSpPr>
        <p:spPr>
          <a:xfrm>
            <a:off x="5030864"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50" name="object 150"/>
          <p:cNvSpPr/>
          <p:nvPr/>
        </p:nvSpPr>
        <p:spPr>
          <a:xfrm>
            <a:off x="503088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51" name="object 151"/>
          <p:cNvSpPr/>
          <p:nvPr/>
        </p:nvSpPr>
        <p:spPr>
          <a:xfrm>
            <a:off x="510861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52" name="object 152"/>
          <p:cNvSpPr/>
          <p:nvPr/>
        </p:nvSpPr>
        <p:spPr>
          <a:xfrm>
            <a:off x="5108635"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53" name="object 153"/>
          <p:cNvSpPr/>
          <p:nvPr/>
        </p:nvSpPr>
        <p:spPr>
          <a:xfrm>
            <a:off x="518636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54" name="object 154"/>
          <p:cNvSpPr/>
          <p:nvPr/>
        </p:nvSpPr>
        <p:spPr>
          <a:xfrm>
            <a:off x="518638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55" name="object 155"/>
          <p:cNvSpPr/>
          <p:nvPr/>
        </p:nvSpPr>
        <p:spPr>
          <a:xfrm>
            <a:off x="526412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56" name="object 156"/>
          <p:cNvSpPr/>
          <p:nvPr/>
        </p:nvSpPr>
        <p:spPr>
          <a:xfrm>
            <a:off x="5264139"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57" name="object 157"/>
          <p:cNvSpPr/>
          <p:nvPr/>
        </p:nvSpPr>
        <p:spPr>
          <a:xfrm>
            <a:off x="534187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58" name="object 158"/>
          <p:cNvSpPr/>
          <p:nvPr/>
        </p:nvSpPr>
        <p:spPr>
          <a:xfrm>
            <a:off x="534189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59" name="object 159"/>
          <p:cNvSpPr/>
          <p:nvPr/>
        </p:nvSpPr>
        <p:spPr>
          <a:xfrm>
            <a:off x="541962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60" name="object 160"/>
          <p:cNvSpPr/>
          <p:nvPr/>
        </p:nvSpPr>
        <p:spPr>
          <a:xfrm>
            <a:off x="5419646"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61" name="object 161"/>
          <p:cNvSpPr/>
          <p:nvPr/>
        </p:nvSpPr>
        <p:spPr>
          <a:xfrm>
            <a:off x="549737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62" name="object 162"/>
          <p:cNvSpPr/>
          <p:nvPr/>
        </p:nvSpPr>
        <p:spPr>
          <a:xfrm>
            <a:off x="5497398"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63" name="object 163"/>
          <p:cNvSpPr/>
          <p:nvPr/>
        </p:nvSpPr>
        <p:spPr>
          <a:xfrm>
            <a:off x="5575132"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164" name="object 164"/>
          <p:cNvSpPr txBox="1"/>
          <p:nvPr/>
        </p:nvSpPr>
        <p:spPr>
          <a:xfrm>
            <a:off x="5490591" y="6517980"/>
            <a:ext cx="22860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60w</a:t>
            </a:r>
            <a:endParaRPr sz="800">
              <a:latin typeface="Arial"/>
              <a:cs typeface="Arial"/>
            </a:endParaRPr>
          </a:p>
        </p:txBody>
      </p:sp>
      <p:sp>
        <p:nvSpPr>
          <p:cNvPr id="165" name="object 165"/>
          <p:cNvSpPr/>
          <p:nvPr/>
        </p:nvSpPr>
        <p:spPr>
          <a:xfrm>
            <a:off x="557515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66" name="object 166"/>
          <p:cNvSpPr/>
          <p:nvPr/>
        </p:nvSpPr>
        <p:spPr>
          <a:xfrm>
            <a:off x="5652884"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67" name="object 167"/>
          <p:cNvSpPr/>
          <p:nvPr/>
        </p:nvSpPr>
        <p:spPr>
          <a:xfrm>
            <a:off x="565290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68" name="object 168"/>
          <p:cNvSpPr/>
          <p:nvPr/>
        </p:nvSpPr>
        <p:spPr>
          <a:xfrm>
            <a:off x="573063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69" name="object 169"/>
          <p:cNvSpPr/>
          <p:nvPr/>
        </p:nvSpPr>
        <p:spPr>
          <a:xfrm>
            <a:off x="573065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70" name="object 170"/>
          <p:cNvSpPr/>
          <p:nvPr/>
        </p:nvSpPr>
        <p:spPr>
          <a:xfrm>
            <a:off x="580839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71" name="object 171"/>
          <p:cNvSpPr/>
          <p:nvPr/>
        </p:nvSpPr>
        <p:spPr>
          <a:xfrm>
            <a:off x="580840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72" name="object 172"/>
          <p:cNvSpPr/>
          <p:nvPr/>
        </p:nvSpPr>
        <p:spPr>
          <a:xfrm>
            <a:off x="588614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73" name="object 173"/>
          <p:cNvSpPr/>
          <p:nvPr/>
        </p:nvSpPr>
        <p:spPr>
          <a:xfrm>
            <a:off x="588616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74" name="object 174"/>
          <p:cNvSpPr/>
          <p:nvPr/>
        </p:nvSpPr>
        <p:spPr>
          <a:xfrm>
            <a:off x="5963896"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75" name="object 175"/>
          <p:cNvSpPr/>
          <p:nvPr/>
        </p:nvSpPr>
        <p:spPr>
          <a:xfrm>
            <a:off x="596391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76" name="object 176"/>
          <p:cNvSpPr/>
          <p:nvPr/>
        </p:nvSpPr>
        <p:spPr>
          <a:xfrm>
            <a:off x="604164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77" name="object 177"/>
          <p:cNvSpPr/>
          <p:nvPr/>
        </p:nvSpPr>
        <p:spPr>
          <a:xfrm>
            <a:off x="6041666"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78" name="object 178"/>
          <p:cNvSpPr/>
          <p:nvPr/>
        </p:nvSpPr>
        <p:spPr>
          <a:xfrm>
            <a:off x="611940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79" name="object 179"/>
          <p:cNvSpPr/>
          <p:nvPr/>
        </p:nvSpPr>
        <p:spPr>
          <a:xfrm>
            <a:off x="611941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80" name="object 180"/>
          <p:cNvSpPr/>
          <p:nvPr/>
        </p:nvSpPr>
        <p:spPr>
          <a:xfrm>
            <a:off x="619715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81" name="object 181"/>
          <p:cNvSpPr/>
          <p:nvPr/>
        </p:nvSpPr>
        <p:spPr>
          <a:xfrm>
            <a:off x="6197170"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82" name="object 182"/>
          <p:cNvSpPr/>
          <p:nvPr/>
        </p:nvSpPr>
        <p:spPr>
          <a:xfrm>
            <a:off x="627490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83" name="object 183"/>
          <p:cNvSpPr/>
          <p:nvPr/>
        </p:nvSpPr>
        <p:spPr>
          <a:xfrm>
            <a:off x="627492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84" name="object 184"/>
          <p:cNvSpPr/>
          <p:nvPr/>
        </p:nvSpPr>
        <p:spPr>
          <a:xfrm>
            <a:off x="6352656"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185" name="object 185"/>
          <p:cNvSpPr txBox="1"/>
          <p:nvPr/>
        </p:nvSpPr>
        <p:spPr>
          <a:xfrm>
            <a:off x="6268147" y="6517980"/>
            <a:ext cx="22860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70w</a:t>
            </a:r>
            <a:endParaRPr sz="800">
              <a:latin typeface="Arial"/>
              <a:cs typeface="Arial"/>
            </a:endParaRPr>
          </a:p>
        </p:txBody>
      </p:sp>
      <p:sp>
        <p:nvSpPr>
          <p:cNvPr id="186" name="object 186"/>
          <p:cNvSpPr/>
          <p:nvPr/>
        </p:nvSpPr>
        <p:spPr>
          <a:xfrm>
            <a:off x="6352674"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87" name="object 187"/>
          <p:cNvSpPr/>
          <p:nvPr/>
        </p:nvSpPr>
        <p:spPr>
          <a:xfrm>
            <a:off x="643040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88" name="object 188"/>
          <p:cNvSpPr/>
          <p:nvPr/>
        </p:nvSpPr>
        <p:spPr>
          <a:xfrm>
            <a:off x="6430426"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89" name="object 189"/>
          <p:cNvSpPr/>
          <p:nvPr/>
        </p:nvSpPr>
        <p:spPr>
          <a:xfrm>
            <a:off x="6508160"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90" name="object 190"/>
          <p:cNvSpPr/>
          <p:nvPr/>
        </p:nvSpPr>
        <p:spPr>
          <a:xfrm>
            <a:off x="6508178"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91" name="object 191"/>
          <p:cNvSpPr/>
          <p:nvPr/>
        </p:nvSpPr>
        <p:spPr>
          <a:xfrm>
            <a:off x="658591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92" name="object 192"/>
          <p:cNvSpPr/>
          <p:nvPr/>
        </p:nvSpPr>
        <p:spPr>
          <a:xfrm>
            <a:off x="6585930"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93" name="object 193"/>
          <p:cNvSpPr/>
          <p:nvPr/>
        </p:nvSpPr>
        <p:spPr>
          <a:xfrm>
            <a:off x="6663664"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94" name="object 194"/>
          <p:cNvSpPr/>
          <p:nvPr/>
        </p:nvSpPr>
        <p:spPr>
          <a:xfrm>
            <a:off x="666368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95" name="object 195"/>
          <p:cNvSpPr/>
          <p:nvPr/>
        </p:nvSpPr>
        <p:spPr>
          <a:xfrm>
            <a:off x="674141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96" name="object 196"/>
          <p:cNvSpPr/>
          <p:nvPr/>
        </p:nvSpPr>
        <p:spPr>
          <a:xfrm>
            <a:off x="674143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97" name="object 197"/>
          <p:cNvSpPr/>
          <p:nvPr/>
        </p:nvSpPr>
        <p:spPr>
          <a:xfrm>
            <a:off x="681916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198" name="object 198"/>
          <p:cNvSpPr/>
          <p:nvPr/>
        </p:nvSpPr>
        <p:spPr>
          <a:xfrm>
            <a:off x="681918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199" name="object 199"/>
          <p:cNvSpPr/>
          <p:nvPr/>
        </p:nvSpPr>
        <p:spPr>
          <a:xfrm>
            <a:off x="689692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00" name="object 200"/>
          <p:cNvSpPr/>
          <p:nvPr/>
        </p:nvSpPr>
        <p:spPr>
          <a:xfrm>
            <a:off x="6896939"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01" name="object 201"/>
          <p:cNvSpPr/>
          <p:nvPr/>
        </p:nvSpPr>
        <p:spPr>
          <a:xfrm>
            <a:off x="697467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02" name="object 202"/>
          <p:cNvSpPr/>
          <p:nvPr/>
        </p:nvSpPr>
        <p:spPr>
          <a:xfrm>
            <a:off x="697469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03" name="object 203"/>
          <p:cNvSpPr/>
          <p:nvPr/>
        </p:nvSpPr>
        <p:spPr>
          <a:xfrm>
            <a:off x="705242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04" name="object 204"/>
          <p:cNvSpPr/>
          <p:nvPr/>
        </p:nvSpPr>
        <p:spPr>
          <a:xfrm>
            <a:off x="7052446"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05" name="object 205"/>
          <p:cNvSpPr/>
          <p:nvPr/>
        </p:nvSpPr>
        <p:spPr>
          <a:xfrm>
            <a:off x="7130179"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206" name="object 206"/>
          <p:cNvSpPr txBox="1"/>
          <p:nvPr/>
        </p:nvSpPr>
        <p:spPr>
          <a:xfrm>
            <a:off x="7045705" y="6517980"/>
            <a:ext cx="22860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80w</a:t>
            </a:r>
            <a:endParaRPr sz="800">
              <a:latin typeface="Arial"/>
              <a:cs typeface="Arial"/>
            </a:endParaRPr>
          </a:p>
        </p:txBody>
      </p:sp>
      <p:sp>
        <p:nvSpPr>
          <p:cNvPr id="207" name="object 207"/>
          <p:cNvSpPr/>
          <p:nvPr/>
        </p:nvSpPr>
        <p:spPr>
          <a:xfrm>
            <a:off x="713019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08" name="object 208"/>
          <p:cNvSpPr/>
          <p:nvPr/>
        </p:nvSpPr>
        <p:spPr>
          <a:xfrm>
            <a:off x="7207932"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09" name="object 209"/>
          <p:cNvSpPr/>
          <p:nvPr/>
        </p:nvSpPr>
        <p:spPr>
          <a:xfrm>
            <a:off x="720795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10" name="object 210"/>
          <p:cNvSpPr/>
          <p:nvPr/>
        </p:nvSpPr>
        <p:spPr>
          <a:xfrm>
            <a:off x="7285684"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11" name="object 211"/>
          <p:cNvSpPr/>
          <p:nvPr/>
        </p:nvSpPr>
        <p:spPr>
          <a:xfrm>
            <a:off x="7285702"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12" name="object 212"/>
          <p:cNvSpPr/>
          <p:nvPr/>
        </p:nvSpPr>
        <p:spPr>
          <a:xfrm>
            <a:off x="7363436"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13" name="object 213"/>
          <p:cNvSpPr/>
          <p:nvPr/>
        </p:nvSpPr>
        <p:spPr>
          <a:xfrm>
            <a:off x="736345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14" name="object 214"/>
          <p:cNvSpPr/>
          <p:nvPr/>
        </p:nvSpPr>
        <p:spPr>
          <a:xfrm>
            <a:off x="744119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15" name="object 215"/>
          <p:cNvSpPr/>
          <p:nvPr/>
        </p:nvSpPr>
        <p:spPr>
          <a:xfrm>
            <a:off x="744120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16" name="object 216"/>
          <p:cNvSpPr/>
          <p:nvPr/>
        </p:nvSpPr>
        <p:spPr>
          <a:xfrm>
            <a:off x="751894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17" name="object 217"/>
          <p:cNvSpPr/>
          <p:nvPr/>
        </p:nvSpPr>
        <p:spPr>
          <a:xfrm>
            <a:off x="751896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18" name="object 218"/>
          <p:cNvSpPr/>
          <p:nvPr/>
        </p:nvSpPr>
        <p:spPr>
          <a:xfrm>
            <a:off x="7596696"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19" name="object 219"/>
          <p:cNvSpPr/>
          <p:nvPr/>
        </p:nvSpPr>
        <p:spPr>
          <a:xfrm>
            <a:off x="759671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20" name="object 220"/>
          <p:cNvSpPr/>
          <p:nvPr/>
        </p:nvSpPr>
        <p:spPr>
          <a:xfrm>
            <a:off x="767444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21" name="object 221"/>
          <p:cNvSpPr/>
          <p:nvPr/>
        </p:nvSpPr>
        <p:spPr>
          <a:xfrm>
            <a:off x="7674465"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22" name="object 222"/>
          <p:cNvSpPr/>
          <p:nvPr/>
        </p:nvSpPr>
        <p:spPr>
          <a:xfrm>
            <a:off x="7752200"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23" name="object 223"/>
          <p:cNvSpPr/>
          <p:nvPr/>
        </p:nvSpPr>
        <p:spPr>
          <a:xfrm>
            <a:off x="775221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24" name="object 224"/>
          <p:cNvSpPr/>
          <p:nvPr/>
        </p:nvSpPr>
        <p:spPr>
          <a:xfrm>
            <a:off x="782995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25" name="object 225"/>
          <p:cNvSpPr/>
          <p:nvPr/>
        </p:nvSpPr>
        <p:spPr>
          <a:xfrm>
            <a:off x="7829969"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26" name="object 226"/>
          <p:cNvSpPr/>
          <p:nvPr/>
        </p:nvSpPr>
        <p:spPr>
          <a:xfrm>
            <a:off x="7907703"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227" name="object 227"/>
          <p:cNvSpPr txBox="1"/>
          <p:nvPr/>
        </p:nvSpPr>
        <p:spPr>
          <a:xfrm>
            <a:off x="7823261" y="6517980"/>
            <a:ext cx="22860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90w</a:t>
            </a:r>
            <a:endParaRPr sz="800">
              <a:latin typeface="Arial"/>
              <a:cs typeface="Arial"/>
            </a:endParaRPr>
          </a:p>
        </p:txBody>
      </p:sp>
      <p:sp>
        <p:nvSpPr>
          <p:cNvPr id="228" name="object 228"/>
          <p:cNvSpPr/>
          <p:nvPr/>
        </p:nvSpPr>
        <p:spPr>
          <a:xfrm>
            <a:off x="790772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29" name="object 229"/>
          <p:cNvSpPr/>
          <p:nvPr/>
        </p:nvSpPr>
        <p:spPr>
          <a:xfrm>
            <a:off x="798545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30" name="object 230"/>
          <p:cNvSpPr/>
          <p:nvPr/>
        </p:nvSpPr>
        <p:spPr>
          <a:xfrm>
            <a:off x="7985474"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31" name="object 231"/>
          <p:cNvSpPr/>
          <p:nvPr/>
        </p:nvSpPr>
        <p:spPr>
          <a:xfrm>
            <a:off x="806320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32" name="object 232"/>
          <p:cNvSpPr/>
          <p:nvPr/>
        </p:nvSpPr>
        <p:spPr>
          <a:xfrm>
            <a:off x="806322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33" name="object 233"/>
          <p:cNvSpPr/>
          <p:nvPr/>
        </p:nvSpPr>
        <p:spPr>
          <a:xfrm>
            <a:off x="814095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34" name="object 234"/>
          <p:cNvSpPr/>
          <p:nvPr/>
        </p:nvSpPr>
        <p:spPr>
          <a:xfrm>
            <a:off x="8140979"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35" name="object 235"/>
          <p:cNvSpPr/>
          <p:nvPr/>
        </p:nvSpPr>
        <p:spPr>
          <a:xfrm>
            <a:off x="8218712"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36" name="object 236"/>
          <p:cNvSpPr/>
          <p:nvPr/>
        </p:nvSpPr>
        <p:spPr>
          <a:xfrm>
            <a:off x="8218730"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37" name="object 237"/>
          <p:cNvSpPr/>
          <p:nvPr/>
        </p:nvSpPr>
        <p:spPr>
          <a:xfrm>
            <a:off x="8296464"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38" name="object 238"/>
          <p:cNvSpPr/>
          <p:nvPr/>
        </p:nvSpPr>
        <p:spPr>
          <a:xfrm>
            <a:off x="829648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39" name="object 239"/>
          <p:cNvSpPr/>
          <p:nvPr/>
        </p:nvSpPr>
        <p:spPr>
          <a:xfrm>
            <a:off x="837421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40" name="object 240"/>
          <p:cNvSpPr/>
          <p:nvPr/>
        </p:nvSpPr>
        <p:spPr>
          <a:xfrm>
            <a:off x="8374234"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41" name="object 241"/>
          <p:cNvSpPr/>
          <p:nvPr/>
        </p:nvSpPr>
        <p:spPr>
          <a:xfrm>
            <a:off x="845196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42" name="object 242"/>
          <p:cNvSpPr/>
          <p:nvPr/>
        </p:nvSpPr>
        <p:spPr>
          <a:xfrm>
            <a:off x="8451986"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43" name="object 243"/>
          <p:cNvSpPr/>
          <p:nvPr/>
        </p:nvSpPr>
        <p:spPr>
          <a:xfrm>
            <a:off x="8529720"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44" name="object 244"/>
          <p:cNvSpPr/>
          <p:nvPr/>
        </p:nvSpPr>
        <p:spPr>
          <a:xfrm>
            <a:off x="8529738"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45" name="object 245"/>
          <p:cNvSpPr/>
          <p:nvPr/>
        </p:nvSpPr>
        <p:spPr>
          <a:xfrm>
            <a:off x="860746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46" name="object 246"/>
          <p:cNvSpPr/>
          <p:nvPr/>
        </p:nvSpPr>
        <p:spPr>
          <a:xfrm>
            <a:off x="8607490"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47" name="object 247"/>
          <p:cNvSpPr/>
          <p:nvPr/>
        </p:nvSpPr>
        <p:spPr>
          <a:xfrm>
            <a:off x="8685224"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248" name="object 248"/>
          <p:cNvSpPr txBox="1"/>
          <p:nvPr/>
        </p:nvSpPr>
        <p:spPr>
          <a:xfrm>
            <a:off x="8575746" y="6517980"/>
            <a:ext cx="285327"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100w</a:t>
            </a:r>
            <a:endParaRPr sz="800">
              <a:latin typeface="Arial"/>
              <a:cs typeface="Arial"/>
            </a:endParaRPr>
          </a:p>
        </p:txBody>
      </p:sp>
      <p:sp>
        <p:nvSpPr>
          <p:cNvPr id="249" name="object 249"/>
          <p:cNvSpPr/>
          <p:nvPr/>
        </p:nvSpPr>
        <p:spPr>
          <a:xfrm>
            <a:off x="868524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50" name="object 250"/>
          <p:cNvSpPr/>
          <p:nvPr/>
        </p:nvSpPr>
        <p:spPr>
          <a:xfrm>
            <a:off x="876297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51" name="object 251"/>
          <p:cNvSpPr/>
          <p:nvPr/>
        </p:nvSpPr>
        <p:spPr>
          <a:xfrm>
            <a:off x="876299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52" name="object 252"/>
          <p:cNvSpPr/>
          <p:nvPr/>
        </p:nvSpPr>
        <p:spPr>
          <a:xfrm>
            <a:off x="884072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53" name="object 253"/>
          <p:cNvSpPr/>
          <p:nvPr/>
        </p:nvSpPr>
        <p:spPr>
          <a:xfrm>
            <a:off x="8840745"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54" name="object 254"/>
          <p:cNvSpPr/>
          <p:nvPr/>
        </p:nvSpPr>
        <p:spPr>
          <a:xfrm>
            <a:off x="891847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55" name="object 255"/>
          <p:cNvSpPr/>
          <p:nvPr/>
        </p:nvSpPr>
        <p:spPr>
          <a:xfrm>
            <a:off x="8918495"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56" name="object 256"/>
          <p:cNvSpPr/>
          <p:nvPr/>
        </p:nvSpPr>
        <p:spPr>
          <a:xfrm>
            <a:off x="899622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57" name="object 257"/>
          <p:cNvSpPr/>
          <p:nvPr/>
        </p:nvSpPr>
        <p:spPr>
          <a:xfrm>
            <a:off x="899624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58" name="object 258"/>
          <p:cNvSpPr/>
          <p:nvPr/>
        </p:nvSpPr>
        <p:spPr>
          <a:xfrm>
            <a:off x="9073980"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59" name="object 259"/>
          <p:cNvSpPr/>
          <p:nvPr/>
        </p:nvSpPr>
        <p:spPr>
          <a:xfrm>
            <a:off x="9073998"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60" name="object 260"/>
          <p:cNvSpPr/>
          <p:nvPr/>
        </p:nvSpPr>
        <p:spPr>
          <a:xfrm>
            <a:off x="915173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61" name="object 261"/>
          <p:cNvSpPr/>
          <p:nvPr/>
        </p:nvSpPr>
        <p:spPr>
          <a:xfrm>
            <a:off x="9151750"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62" name="object 262"/>
          <p:cNvSpPr/>
          <p:nvPr/>
        </p:nvSpPr>
        <p:spPr>
          <a:xfrm>
            <a:off x="922948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63" name="object 263"/>
          <p:cNvSpPr/>
          <p:nvPr/>
        </p:nvSpPr>
        <p:spPr>
          <a:xfrm>
            <a:off x="922950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64" name="object 264"/>
          <p:cNvSpPr/>
          <p:nvPr/>
        </p:nvSpPr>
        <p:spPr>
          <a:xfrm>
            <a:off x="930723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65" name="object 265"/>
          <p:cNvSpPr/>
          <p:nvPr/>
        </p:nvSpPr>
        <p:spPr>
          <a:xfrm>
            <a:off x="930725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66" name="object 266"/>
          <p:cNvSpPr/>
          <p:nvPr/>
        </p:nvSpPr>
        <p:spPr>
          <a:xfrm>
            <a:off x="9384992"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67" name="object 267"/>
          <p:cNvSpPr/>
          <p:nvPr/>
        </p:nvSpPr>
        <p:spPr>
          <a:xfrm>
            <a:off x="9385009"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68" name="object 268"/>
          <p:cNvSpPr/>
          <p:nvPr/>
        </p:nvSpPr>
        <p:spPr>
          <a:xfrm>
            <a:off x="9462744"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269" name="object 269"/>
          <p:cNvSpPr txBox="1"/>
          <p:nvPr/>
        </p:nvSpPr>
        <p:spPr>
          <a:xfrm>
            <a:off x="9353305" y="6517980"/>
            <a:ext cx="285327"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110w</a:t>
            </a:r>
            <a:endParaRPr sz="800">
              <a:latin typeface="Arial"/>
              <a:cs typeface="Arial"/>
            </a:endParaRPr>
          </a:p>
        </p:txBody>
      </p:sp>
      <p:sp>
        <p:nvSpPr>
          <p:cNvPr id="270" name="object 270"/>
          <p:cNvSpPr/>
          <p:nvPr/>
        </p:nvSpPr>
        <p:spPr>
          <a:xfrm>
            <a:off x="9462762"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71" name="object 271"/>
          <p:cNvSpPr/>
          <p:nvPr/>
        </p:nvSpPr>
        <p:spPr>
          <a:xfrm>
            <a:off x="954049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72" name="object 272"/>
          <p:cNvSpPr/>
          <p:nvPr/>
        </p:nvSpPr>
        <p:spPr>
          <a:xfrm>
            <a:off x="954051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73" name="object 273"/>
          <p:cNvSpPr/>
          <p:nvPr/>
        </p:nvSpPr>
        <p:spPr>
          <a:xfrm>
            <a:off x="961824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74" name="object 274"/>
          <p:cNvSpPr/>
          <p:nvPr/>
        </p:nvSpPr>
        <p:spPr>
          <a:xfrm>
            <a:off x="961826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75" name="object 275"/>
          <p:cNvSpPr/>
          <p:nvPr/>
        </p:nvSpPr>
        <p:spPr>
          <a:xfrm>
            <a:off x="969599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76" name="object 276"/>
          <p:cNvSpPr/>
          <p:nvPr/>
        </p:nvSpPr>
        <p:spPr>
          <a:xfrm>
            <a:off x="969601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77" name="object 277"/>
          <p:cNvSpPr/>
          <p:nvPr/>
        </p:nvSpPr>
        <p:spPr>
          <a:xfrm>
            <a:off x="9773752"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78" name="object 278"/>
          <p:cNvSpPr/>
          <p:nvPr/>
        </p:nvSpPr>
        <p:spPr>
          <a:xfrm>
            <a:off x="977377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79" name="object 279"/>
          <p:cNvSpPr/>
          <p:nvPr/>
        </p:nvSpPr>
        <p:spPr>
          <a:xfrm>
            <a:off x="9851508"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80" name="object 280"/>
          <p:cNvSpPr/>
          <p:nvPr/>
        </p:nvSpPr>
        <p:spPr>
          <a:xfrm>
            <a:off x="985152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81" name="object 281"/>
          <p:cNvSpPr/>
          <p:nvPr/>
        </p:nvSpPr>
        <p:spPr>
          <a:xfrm>
            <a:off x="992925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82" name="object 282"/>
          <p:cNvSpPr/>
          <p:nvPr/>
        </p:nvSpPr>
        <p:spPr>
          <a:xfrm>
            <a:off x="992928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83" name="object 283"/>
          <p:cNvSpPr/>
          <p:nvPr/>
        </p:nvSpPr>
        <p:spPr>
          <a:xfrm>
            <a:off x="1000701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84" name="object 284"/>
          <p:cNvSpPr/>
          <p:nvPr/>
        </p:nvSpPr>
        <p:spPr>
          <a:xfrm>
            <a:off x="1000703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85" name="object 285"/>
          <p:cNvSpPr/>
          <p:nvPr/>
        </p:nvSpPr>
        <p:spPr>
          <a:xfrm>
            <a:off x="10084764"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86" name="object 286"/>
          <p:cNvSpPr/>
          <p:nvPr/>
        </p:nvSpPr>
        <p:spPr>
          <a:xfrm>
            <a:off x="10084782"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87" name="object 287"/>
          <p:cNvSpPr/>
          <p:nvPr/>
        </p:nvSpPr>
        <p:spPr>
          <a:xfrm>
            <a:off x="10162516"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88" name="object 288"/>
          <p:cNvSpPr/>
          <p:nvPr/>
        </p:nvSpPr>
        <p:spPr>
          <a:xfrm>
            <a:off x="10162535"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89" name="object 289"/>
          <p:cNvSpPr/>
          <p:nvPr/>
        </p:nvSpPr>
        <p:spPr>
          <a:xfrm>
            <a:off x="10240300"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290" name="object 290"/>
          <p:cNvSpPr txBox="1"/>
          <p:nvPr/>
        </p:nvSpPr>
        <p:spPr>
          <a:xfrm>
            <a:off x="10137123" y="6517980"/>
            <a:ext cx="285327"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120w</a:t>
            </a:r>
            <a:endParaRPr sz="800">
              <a:latin typeface="Arial"/>
              <a:cs typeface="Arial"/>
            </a:endParaRPr>
          </a:p>
        </p:txBody>
      </p:sp>
      <p:sp>
        <p:nvSpPr>
          <p:cNvPr id="291" name="object 291"/>
          <p:cNvSpPr/>
          <p:nvPr/>
        </p:nvSpPr>
        <p:spPr>
          <a:xfrm>
            <a:off x="1023957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92" name="object 292"/>
          <p:cNvSpPr/>
          <p:nvPr/>
        </p:nvSpPr>
        <p:spPr>
          <a:xfrm>
            <a:off x="1031730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93" name="object 293"/>
          <p:cNvSpPr/>
          <p:nvPr/>
        </p:nvSpPr>
        <p:spPr>
          <a:xfrm>
            <a:off x="1031732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94" name="object 294"/>
          <p:cNvSpPr/>
          <p:nvPr/>
        </p:nvSpPr>
        <p:spPr>
          <a:xfrm>
            <a:off x="1039505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95" name="object 295"/>
          <p:cNvSpPr/>
          <p:nvPr/>
        </p:nvSpPr>
        <p:spPr>
          <a:xfrm>
            <a:off x="1039508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96" name="object 296"/>
          <p:cNvSpPr/>
          <p:nvPr/>
        </p:nvSpPr>
        <p:spPr>
          <a:xfrm>
            <a:off x="10472816"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97" name="object 297"/>
          <p:cNvSpPr/>
          <p:nvPr/>
        </p:nvSpPr>
        <p:spPr>
          <a:xfrm>
            <a:off x="10472834"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298" name="object 298"/>
          <p:cNvSpPr/>
          <p:nvPr/>
        </p:nvSpPr>
        <p:spPr>
          <a:xfrm>
            <a:off x="1055056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299" name="object 299"/>
          <p:cNvSpPr/>
          <p:nvPr/>
        </p:nvSpPr>
        <p:spPr>
          <a:xfrm>
            <a:off x="1055059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00" name="object 300"/>
          <p:cNvSpPr/>
          <p:nvPr/>
        </p:nvSpPr>
        <p:spPr>
          <a:xfrm>
            <a:off x="1062832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01" name="object 301"/>
          <p:cNvSpPr/>
          <p:nvPr/>
        </p:nvSpPr>
        <p:spPr>
          <a:xfrm>
            <a:off x="10628342"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02" name="object 302"/>
          <p:cNvSpPr/>
          <p:nvPr/>
        </p:nvSpPr>
        <p:spPr>
          <a:xfrm>
            <a:off x="10706072"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03" name="object 303"/>
          <p:cNvSpPr/>
          <p:nvPr/>
        </p:nvSpPr>
        <p:spPr>
          <a:xfrm>
            <a:off x="10706095"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04" name="object 304"/>
          <p:cNvSpPr/>
          <p:nvPr/>
        </p:nvSpPr>
        <p:spPr>
          <a:xfrm>
            <a:off x="10783832"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05" name="object 305"/>
          <p:cNvSpPr/>
          <p:nvPr/>
        </p:nvSpPr>
        <p:spPr>
          <a:xfrm>
            <a:off x="1078385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06" name="object 306"/>
          <p:cNvSpPr/>
          <p:nvPr/>
        </p:nvSpPr>
        <p:spPr>
          <a:xfrm>
            <a:off x="1086158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07" name="object 307"/>
          <p:cNvSpPr/>
          <p:nvPr/>
        </p:nvSpPr>
        <p:spPr>
          <a:xfrm>
            <a:off x="1086160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08" name="object 308"/>
          <p:cNvSpPr/>
          <p:nvPr/>
        </p:nvSpPr>
        <p:spPr>
          <a:xfrm>
            <a:off x="10939337"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09" name="object 309"/>
          <p:cNvSpPr/>
          <p:nvPr/>
        </p:nvSpPr>
        <p:spPr>
          <a:xfrm>
            <a:off x="10939357"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10" name="object 310"/>
          <p:cNvSpPr/>
          <p:nvPr/>
        </p:nvSpPr>
        <p:spPr>
          <a:xfrm>
            <a:off x="11017088"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311" name="object 311"/>
          <p:cNvSpPr txBox="1"/>
          <p:nvPr/>
        </p:nvSpPr>
        <p:spPr>
          <a:xfrm>
            <a:off x="10907645" y="6517980"/>
            <a:ext cx="285327"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130w</a:t>
            </a:r>
            <a:endParaRPr sz="800">
              <a:latin typeface="Arial"/>
              <a:cs typeface="Arial"/>
            </a:endParaRPr>
          </a:p>
        </p:txBody>
      </p:sp>
      <p:sp>
        <p:nvSpPr>
          <p:cNvPr id="312" name="object 312"/>
          <p:cNvSpPr/>
          <p:nvPr/>
        </p:nvSpPr>
        <p:spPr>
          <a:xfrm>
            <a:off x="11017102"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13" name="object 313"/>
          <p:cNvSpPr/>
          <p:nvPr/>
        </p:nvSpPr>
        <p:spPr>
          <a:xfrm>
            <a:off x="11094843"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14" name="object 314"/>
          <p:cNvSpPr/>
          <p:nvPr/>
        </p:nvSpPr>
        <p:spPr>
          <a:xfrm>
            <a:off x="11094858"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15" name="object 315"/>
          <p:cNvSpPr/>
          <p:nvPr/>
        </p:nvSpPr>
        <p:spPr>
          <a:xfrm>
            <a:off x="11172591"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16" name="object 316"/>
          <p:cNvSpPr/>
          <p:nvPr/>
        </p:nvSpPr>
        <p:spPr>
          <a:xfrm>
            <a:off x="1117260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17" name="object 317"/>
          <p:cNvSpPr/>
          <p:nvPr/>
        </p:nvSpPr>
        <p:spPr>
          <a:xfrm>
            <a:off x="1125032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18" name="object 318"/>
          <p:cNvSpPr/>
          <p:nvPr/>
        </p:nvSpPr>
        <p:spPr>
          <a:xfrm>
            <a:off x="11250351"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19" name="object 319"/>
          <p:cNvSpPr/>
          <p:nvPr/>
        </p:nvSpPr>
        <p:spPr>
          <a:xfrm>
            <a:off x="11328092"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20" name="object 320"/>
          <p:cNvSpPr/>
          <p:nvPr/>
        </p:nvSpPr>
        <p:spPr>
          <a:xfrm>
            <a:off x="11328109"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21" name="object 321"/>
          <p:cNvSpPr/>
          <p:nvPr/>
        </p:nvSpPr>
        <p:spPr>
          <a:xfrm>
            <a:off x="11405849"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22" name="object 322"/>
          <p:cNvSpPr/>
          <p:nvPr/>
        </p:nvSpPr>
        <p:spPr>
          <a:xfrm>
            <a:off x="11405862"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23" name="object 323"/>
          <p:cNvSpPr/>
          <p:nvPr/>
        </p:nvSpPr>
        <p:spPr>
          <a:xfrm>
            <a:off x="1148359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24" name="object 324"/>
          <p:cNvSpPr/>
          <p:nvPr/>
        </p:nvSpPr>
        <p:spPr>
          <a:xfrm>
            <a:off x="11483613"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25" name="object 325"/>
          <p:cNvSpPr/>
          <p:nvPr/>
        </p:nvSpPr>
        <p:spPr>
          <a:xfrm>
            <a:off x="1156135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26" name="object 326"/>
          <p:cNvSpPr/>
          <p:nvPr/>
        </p:nvSpPr>
        <p:spPr>
          <a:xfrm>
            <a:off x="11561362" y="6471325"/>
            <a:ext cx="77892" cy="0"/>
          </a:xfrm>
          <a:custGeom>
            <a:avLst/>
            <a:gdLst/>
            <a:ahLst/>
            <a:cxnLst/>
            <a:rect l="l" t="t" r="r" b="b"/>
            <a:pathLst>
              <a:path w="58420">
                <a:moveTo>
                  <a:pt x="0" y="0"/>
                </a:moveTo>
                <a:lnTo>
                  <a:pt x="58288" y="1"/>
                </a:lnTo>
              </a:path>
            </a:pathLst>
          </a:custGeom>
          <a:ln w="12700">
            <a:solidFill>
              <a:srgbClr val="000000"/>
            </a:solidFill>
          </a:ln>
        </p:spPr>
        <p:txBody>
          <a:bodyPr wrap="square" lIns="0" tIns="0" rIns="0" bIns="0" rtlCol="0"/>
          <a:lstStyle/>
          <a:p>
            <a:endParaRPr sz="2400"/>
          </a:p>
        </p:txBody>
      </p:sp>
      <p:sp>
        <p:nvSpPr>
          <p:cNvPr id="327" name="object 327"/>
          <p:cNvSpPr/>
          <p:nvPr/>
        </p:nvSpPr>
        <p:spPr>
          <a:xfrm>
            <a:off x="11639085"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28" name="object 328"/>
          <p:cNvSpPr/>
          <p:nvPr/>
        </p:nvSpPr>
        <p:spPr>
          <a:xfrm>
            <a:off x="11639089" y="6471325"/>
            <a:ext cx="77892" cy="0"/>
          </a:xfrm>
          <a:custGeom>
            <a:avLst/>
            <a:gdLst/>
            <a:ahLst/>
            <a:cxnLst/>
            <a:rect l="l" t="t" r="r" b="b"/>
            <a:pathLst>
              <a:path w="58420">
                <a:moveTo>
                  <a:pt x="0" y="0"/>
                </a:moveTo>
                <a:lnTo>
                  <a:pt x="58287" y="1"/>
                </a:lnTo>
              </a:path>
            </a:pathLst>
          </a:custGeom>
          <a:ln w="12700">
            <a:solidFill>
              <a:srgbClr val="000000"/>
            </a:solidFill>
          </a:ln>
        </p:spPr>
        <p:txBody>
          <a:bodyPr wrap="square" lIns="0" tIns="0" rIns="0" bIns="0" rtlCol="0"/>
          <a:lstStyle/>
          <a:p>
            <a:endParaRPr sz="2400"/>
          </a:p>
        </p:txBody>
      </p:sp>
      <p:sp>
        <p:nvSpPr>
          <p:cNvPr id="329" name="object 329"/>
          <p:cNvSpPr/>
          <p:nvPr/>
        </p:nvSpPr>
        <p:spPr>
          <a:xfrm>
            <a:off x="11716824" y="6448465"/>
            <a:ext cx="0" cy="45720"/>
          </a:xfrm>
          <a:custGeom>
            <a:avLst/>
            <a:gdLst/>
            <a:ahLst/>
            <a:cxnLst/>
            <a:rect l="l" t="t" r="r" b="b"/>
            <a:pathLst>
              <a:path h="34289">
                <a:moveTo>
                  <a:pt x="0" y="0"/>
                </a:moveTo>
                <a:lnTo>
                  <a:pt x="1" y="34290"/>
                </a:lnTo>
              </a:path>
            </a:pathLst>
          </a:custGeom>
          <a:ln w="12700">
            <a:solidFill>
              <a:srgbClr val="000000"/>
            </a:solidFill>
          </a:ln>
        </p:spPr>
        <p:txBody>
          <a:bodyPr wrap="square" lIns="0" tIns="0" rIns="0" bIns="0" rtlCol="0"/>
          <a:lstStyle/>
          <a:p>
            <a:endParaRPr sz="2400"/>
          </a:p>
        </p:txBody>
      </p:sp>
      <p:sp>
        <p:nvSpPr>
          <p:cNvPr id="330" name="object 330"/>
          <p:cNvSpPr/>
          <p:nvPr/>
        </p:nvSpPr>
        <p:spPr>
          <a:xfrm>
            <a:off x="11716842" y="6471325"/>
            <a:ext cx="77892" cy="0"/>
          </a:xfrm>
          <a:custGeom>
            <a:avLst/>
            <a:gdLst/>
            <a:ahLst/>
            <a:cxnLst/>
            <a:rect l="l" t="t" r="r" b="b"/>
            <a:pathLst>
              <a:path w="58420">
                <a:moveTo>
                  <a:pt x="0" y="0"/>
                </a:moveTo>
                <a:lnTo>
                  <a:pt x="58287" y="1"/>
                </a:lnTo>
              </a:path>
            </a:pathLst>
          </a:custGeom>
          <a:ln w="12700">
            <a:solidFill>
              <a:srgbClr val="000000"/>
            </a:solidFill>
          </a:ln>
        </p:spPr>
        <p:txBody>
          <a:bodyPr wrap="square" lIns="0" tIns="0" rIns="0" bIns="0" rtlCol="0"/>
          <a:lstStyle/>
          <a:p>
            <a:endParaRPr sz="2400"/>
          </a:p>
        </p:txBody>
      </p:sp>
      <p:sp>
        <p:nvSpPr>
          <p:cNvPr id="331" name="object 331"/>
          <p:cNvSpPr/>
          <p:nvPr/>
        </p:nvSpPr>
        <p:spPr>
          <a:xfrm>
            <a:off x="11794608" y="6425605"/>
            <a:ext cx="0" cy="91440"/>
          </a:xfrm>
          <a:custGeom>
            <a:avLst/>
            <a:gdLst/>
            <a:ahLst/>
            <a:cxnLst/>
            <a:rect l="l" t="t" r="r" b="b"/>
            <a:pathLst>
              <a:path h="68579">
                <a:moveTo>
                  <a:pt x="0" y="0"/>
                </a:moveTo>
                <a:lnTo>
                  <a:pt x="1" y="68580"/>
                </a:lnTo>
              </a:path>
            </a:pathLst>
          </a:custGeom>
          <a:ln w="12700">
            <a:solidFill>
              <a:srgbClr val="000000"/>
            </a:solidFill>
          </a:ln>
        </p:spPr>
        <p:txBody>
          <a:bodyPr wrap="square" lIns="0" tIns="0" rIns="0" bIns="0" rtlCol="0"/>
          <a:lstStyle/>
          <a:p>
            <a:endParaRPr sz="2400"/>
          </a:p>
        </p:txBody>
      </p:sp>
      <p:sp>
        <p:nvSpPr>
          <p:cNvPr id="332" name="object 332"/>
          <p:cNvSpPr txBox="1"/>
          <p:nvPr/>
        </p:nvSpPr>
        <p:spPr>
          <a:xfrm>
            <a:off x="11691414" y="6517980"/>
            <a:ext cx="285327"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140w</a:t>
            </a:r>
            <a:endParaRPr sz="800">
              <a:latin typeface="Arial"/>
              <a:cs typeface="Arial"/>
            </a:endParaRPr>
          </a:p>
        </p:txBody>
      </p:sp>
      <p:sp>
        <p:nvSpPr>
          <p:cNvPr id="333" name="object 333"/>
          <p:cNvSpPr/>
          <p:nvPr/>
        </p:nvSpPr>
        <p:spPr>
          <a:xfrm>
            <a:off x="9093328" y="4197703"/>
            <a:ext cx="135357" cy="91440"/>
          </a:xfrm>
          <a:prstGeom prst="rect">
            <a:avLst/>
          </a:prstGeom>
          <a:blipFill>
            <a:blip r:embed="rId3" cstate="print"/>
            <a:stretch>
              <a:fillRect/>
            </a:stretch>
          </a:blipFill>
        </p:spPr>
        <p:txBody>
          <a:bodyPr wrap="square" lIns="0" tIns="0" rIns="0" bIns="0" rtlCol="0"/>
          <a:lstStyle/>
          <a:p>
            <a:endParaRPr sz="2400"/>
          </a:p>
        </p:txBody>
      </p:sp>
      <p:sp>
        <p:nvSpPr>
          <p:cNvPr id="334" name="object 334"/>
          <p:cNvSpPr/>
          <p:nvPr/>
        </p:nvSpPr>
        <p:spPr>
          <a:xfrm>
            <a:off x="9093328" y="4197703"/>
            <a:ext cx="135467" cy="91440"/>
          </a:xfrm>
          <a:custGeom>
            <a:avLst/>
            <a:gdLst/>
            <a:ahLst/>
            <a:cxnLst/>
            <a:rect l="l" t="t" r="r" b="b"/>
            <a:pathLst>
              <a:path w="101600" h="68580">
                <a:moveTo>
                  <a:pt x="0" y="0"/>
                </a:moveTo>
                <a:lnTo>
                  <a:pt x="101519" y="0"/>
                </a:lnTo>
                <a:lnTo>
                  <a:pt x="101519" y="34290"/>
                </a:lnTo>
                <a:lnTo>
                  <a:pt x="101519" y="68580"/>
                </a:lnTo>
                <a:lnTo>
                  <a:pt x="0" y="68580"/>
                </a:lnTo>
                <a:lnTo>
                  <a:pt x="0" y="0"/>
                </a:lnTo>
                <a:close/>
              </a:path>
            </a:pathLst>
          </a:custGeom>
          <a:ln w="12700">
            <a:solidFill>
              <a:srgbClr val="194F70"/>
            </a:solidFill>
          </a:ln>
        </p:spPr>
        <p:txBody>
          <a:bodyPr wrap="square" lIns="0" tIns="0" rIns="0" bIns="0" rtlCol="0"/>
          <a:lstStyle/>
          <a:p>
            <a:endParaRPr sz="2400"/>
          </a:p>
        </p:txBody>
      </p:sp>
      <p:sp>
        <p:nvSpPr>
          <p:cNvPr id="335" name="object 335"/>
          <p:cNvSpPr/>
          <p:nvPr/>
        </p:nvSpPr>
        <p:spPr>
          <a:xfrm>
            <a:off x="9093328" y="4048017"/>
            <a:ext cx="135467" cy="0"/>
          </a:xfrm>
          <a:custGeom>
            <a:avLst/>
            <a:gdLst/>
            <a:ahLst/>
            <a:cxnLst/>
            <a:rect l="l" t="t" r="r" b="b"/>
            <a:pathLst>
              <a:path w="101600">
                <a:moveTo>
                  <a:pt x="0" y="0"/>
                </a:moveTo>
                <a:lnTo>
                  <a:pt x="101518" y="0"/>
                </a:lnTo>
              </a:path>
            </a:pathLst>
          </a:custGeom>
          <a:ln w="68580">
            <a:solidFill>
              <a:srgbClr val="558ED6"/>
            </a:solidFill>
          </a:ln>
        </p:spPr>
        <p:txBody>
          <a:bodyPr wrap="square" lIns="0" tIns="0" rIns="0" bIns="0" rtlCol="0"/>
          <a:lstStyle/>
          <a:p>
            <a:endParaRPr sz="2400"/>
          </a:p>
        </p:txBody>
      </p:sp>
      <p:sp>
        <p:nvSpPr>
          <p:cNvPr id="336" name="object 336"/>
          <p:cNvSpPr/>
          <p:nvPr/>
        </p:nvSpPr>
        <p:spPr>
          <a:xfrm>
            <a:off x="9093328" y="4002297"/>
            <a:ext cx="135467" cy="91440"/>
          </a:xfrm>
          <a:custGeom>
            <a:avLst/>
            <a:gdLst/>
            <a:ahLst/>
            <a:cxnLst/>
            <a:rect l="l" t="t" r="r" b="b"/>
            <a:pathLst>
              <a:path w="101600" h="68580">
                <a:moveTo>
                  <a:pt x="0" y="0"/>
                </a:moveTo>
                <a:lnTo>
                  <a:pt x="101519" y="0"/>
                </a:lnTo>
                <a:lnTo>
                  <a:pt x="101519" y="34290"/>
                </a:lnTo>
                <a:lnTo>
                  <a:pt x="101519" y="68580"/>
                </a:lnTo>
                <a:lnTo>
                  <a:pt x="0" y="68580"/>
                </a:lnTo>
                <a:lnTo>
                  <a:pt x="0" y="0"/>
                </a:lnTo>
                <a:close/>
              </a:path>
            </a:pathLst>
          </a:custGeom>
          <a:ln w="12700">
            <a:solidFill>
              <a:srgbClr val="194F70"/>
            </a:solidFill>
          </a:ln>
        </p:spPr>
        <p:txBody>
          <a:bodyPr wrap="square" lIns="0" tIns="0" rIns="0" bIns="0" rtlCol="0"/>
          <a:lstStyle/>
          <a:p>
            <a:endParaRPr sz="2400"/>
          </a:p>
        </p:txBody>
      </p:sp>
      <p:sp>
        <p:nvSpPr>
          <p:cNvPr id="337" name="object 337"/>
          <p:cNvSpPr/>
          <p:nvPr/>
        </p:nvSpPr>
        <p:spPr>
          <a:xfrm>
            <a:off x="9093328" y="3657207"/>
            <a:ext cx="135467" cy="0"/>
          </a:xfrm>
          <a:custGeom>
            <a:avLst/>
            <a:gdLst/>
            <a:ahLst/>
            <a:cxnLst/>
            <a:rect l="l" t="t" r="r" b="b"/>
            <a:pathLst>
              <a:path w="101600">
                <a:moveTo>
                  <a:pt x="0" y="0"/>
                </a:moveTo>
                <a:lnTo>
                  <a:pt x="101518" y="0"/>
                </a:lnTo>
              </a:path>
            </a:pathLst>
          </a:custGeom>
          <a:ln w="68579">
            <a:solidFill>
              <a:srgbClr val="F8981D"/>
            </a:solidFill>
          </a:ln>
        </p:spPr>
        <p:txBody>
          <a:bodyPr wrap="square" lIns="0" tIns="0" rIns="0" bIns="0" rtlCol="0"/>
          <a:lstStyle/>
          <a:p>
            <a:endParaRPr sz="2400"/>
          </a:p>
        </p:txBody>
      </p:sp>
      <p:sp>
        <p:nvSpPr>
          <p:cNvPr id="338" name="object 338"/>
          <p:cNvSpPr/>
          <p:nvPr/>
        </p:nvSpPr>
        <p:spPr>
          <a:xfrm>
            <a:off x="9093328" y="3611487"/>
            <a:ext cx="135467" cy="91440"/>
          </a:xfrm>
          <a:custGeom>
            <a:avLst/>
            <a:gdLst/>
            <a:ahLst/>
            <a:cxnLst/>
            <a:rect l="l" t="t" r="r" b="b"/>
            <a:pathLst>
              <a:path w="101600" h="68580">
                <a:moveTo>
                  <a:pt x="0" y="0"/>
                </a:moveTo>
                <a:lnTo>
                  <a:pt x="101519" y="0"/>
                </a:lnTo>
                <a:lnTo>
                  <a:pt x="101519" y="34290"/>
                </a:lnTo>
                <a:lnTo>
                  <a:pt x="10151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339" name="object 339"/>
          <p:cNvSpPr/>
          <p:nvPr/>
        </p:nvSpPr>
        <p:spPr>
          <a:xfrm>
            <a:off x="9093328" y="3461799"/>
            <a:ext cx="135467" cy="0"/>
          </a:xfrm>
          <a:custGeom>
            <a:avLst/>
            <a:gdLst/>
            <a:ahLst/>
            <a:cxnLst/>
            <a:rect l="l" t="t" r="r" b="b"/>
            <a:pathLst>
              <a:path w="101600">
                <a:moveTo>
                  <a:pt x="0" y="0"/>
                </a:moveTo>
                <a:lnTo>
                  <a:pt x="101518" y="0"/>
                </a:lnTo>
              </a:path>
            </a:pathLst>
          </a:custGeom>
          <a:ln w="68580">
            <a:solidFill>
              <a:srgbClr val="7030A0"/>
            </a:solidFill>
          </a:ln>
        </p:spPr>
        <p:txBody>
          <a:bodyPr wrap="square" lIns="0" tIns="0" rIns="0" bIns="0" rtlCol="0"/>
          <a:lstStyle/>
          <a:p>
            <a:endParaRPr sz="2400"/>
          </a:p>
        </p:txBody>
      </p:sp>
      <p:sp>
        <p:nvSpPr>
          <p:cNvPr id="340" name="object 340"/>
          <p:cNvSpPr/>
          <p:nvPr/>
        </p:nvSpPr>
        <p:spPr>
          <a:xfrm>
            <a:off x="9093328" y="3416079"/>
            <a:ext cx="135467" cy="91440"/>
          </a:xfrm>
          <a:custGeom>
            <a:avLst/>
            <a:gdLst/>
            <a:ahLst/>
            <a:cxnLst/>
            <a:rect l="l" t="t" r="r" b="b"/>
            <a:pathLst>
              <a:path w="101600" h="68580">
                <a:moveTo>
                  <a:pt x="0" y="0"/>
                </a:moveTo>
                <a:lnTo>
                  <a:pt x="101519" y="0"/>
                </a:lnTo>
                <a:lnTo>
                  <a:pt x="101519" y="34290"/>
                </a:lnTo>
                <a:lnTo>
                  <a:pt x="101519" y="68580"/>
                </a:lnTo>
                <a:lnTo>
                  <a:pt x="0" y="68580"/>
                </a:lnTo>
                <a:lnTo>
                  <a:pt x="0" y="0"/>
                </a:lnTo>
                <a:close/>
              </a:path>
            </a:pathLst>
          </a:custGeom>
          <a:ln w="12700">
            <a:solidFill>
              <a:srgbClr val="7F6000"/>
            </a:solidFill>
          </a:ln>
        </p:spPr>
        <p:txBody>
          <a:bodyPr wrap="square" lIns="0" tIns="0" rIns="0" bIns="0" rtlCol="0"/>
          <a:lstStyle/>
          <a:p>
            <a:endParaRPr sz="2400"/>
          </a:p>
        </p:txBody>
      </p:sp>
      <p:sp>
        <p:nvSpPr>
          <p:cNvPr id="341" name="object 341"/>
          <p:cNvSpPr/>
          <p:nvPr/>
        </p:nvSpPr>
        <p:spPr>
          <a:xfrm>
            <a:off x="9093328" y="3806891"/>
            <a:ext cx="135357" cy="91440"/>
          </a:xfrm>
          <a:prstGeom prst="rect">
            <a:avLst/>
          </a:prstGeom>
          <a:blipFill>
            <a:blip r:embed="rId4" cstate="print"/>
            <a:stretch>
              <a:fillRect/>
            </a:stretch>
          </a:blipFill>
        </p:spPr>
        <p:txBody>
          <a:bodyPr wrap="square" lIns="0" tIns="0" rIns="0" bIns="0" rtlCol="0"/>
          <a:lstStyle/>
          <a:p>
            <a:endParaRPr sz="2400"/>
          </a:p>
        </p:txBody>
      </p:sp>
      <p:sp>
        <p:nvSpPr>
          <p:cNvPr id="342" name="object 342"/>
          <p:cNvSpPr/>
          <p:nvPr/>
        </p:nvSpPr>
        <p:spPr>
          <a:xfrm>
            <a:off x="9093328" y="3806892"/>
            <a:ext cx="135467" cy="91440"/>
          </a:xfrm>
          <a:custGeom>
            <a:avLst/>
            <a:gdLst/>
            <a:ahLst/>
            <a:cxnLst/>
            <a:rect l="l" t="t" r="r" b="b"/>
            <a:pathLst>
              <a:path w="101600" h="68580">
                <a:moveTo>
                  <a:pt x="0" y="0"/>
                </a:moveTo>
                <a:lnTo>
                  <a:pt x="101519" y="0"/>
                </a:lnTo>
                <a:lnTo>
                  <a:pt x="101519" y="34290"/>
                </a:lnTo>
                <a:lnTo>
                  <a:pt x="10151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343" name="object 343"/>
          <p:cNvSpPr/>
          <p:nvPr/>
        </p:nvSpPr>
        <p:spPr>
          <a:xfrm>
            <a:off x="9093328" y="4438831"/>
            <a:ext cx="135467" cy="0"/>
          </a:xfrm>
          <a:custGeom>
            <a:avLst/>
            <a:gdLst/>
            <a:ahLst/>
            <a:cxnLst/>
            <a:rect l="l" t="t" r="r" b="b"/>
            <a:pathLst>
              <a:path w="101600">
                <a:moveTo>
                  <a:pt x="0" y="0"/>
                </a:moveTo>
                <a:lnTo>
                  <a:pt x="101518" y="0"/>
                </a:lnTo>
              </a:path>
            </a:pathLst>
          </a:custGeom>
          <a:ln w="68580">
            <a:solidFill>
              <a:srgbClr val="F2F2F2"/>
            </a:solidFill>
          </a:ln>
        </p:spPr>
        <p:txBody>
          <a:bodyPr wrap="square" lIns="0" tIns="0" rIns="0" bIns="0" rtlCol="0"/>
          <a:lstStyle/>
          <a:p>
            <a:endParaRPr sz="2400"/>
          </a:p>
        </p:txBody>
      </p:sp>
      <p:sp>
        <p:nvSpPr>
          <p:cNvPr id="344" name="object 344"/>
          <p:cNvSpPr/>
          <p:nvPr/>
        </p:nvSpPr>
        <p:spPr>
          <a:xfrm>
            <a:off x="9093328" y="4393111"/>
            <a:ext cx="135467" cy="91440"/>
          </a:xfrm>
          <a:custGeom>
            <a:avLst/>
            <a:gdLst/>
            <a:ahLst/>
            <a:cxnLst/>
            <a:rect l="l" t="t" r="r" b="b"/>
            <a:pathLst>
              <a:path w="101600" h="68579">
                <a:moveTo>
                  <a:pt x="0" y="0"/>
                </a:moveTo>
                <a:lnTo>
                  <a:pt x="101519" y="0"/>
                </a:lnTo>
                <a:lnTo>
                  <a:pt x="101519" y="34290"/>
                </a:lnTo>
                <a:lnTo>
                  <a:pt x="101519" y="68580"/>
                </a:lnTo>
                <a:lnTo>
                  <a:pt x="0" y="68580"/>
                </a:lnTo>
                <a:lnTo>
                  <a:pt x="0" y="0"/>
                </a:lnTo>
                <a:close/>
              </a:path>
            </a:pathLst>
          </a:custGeom>
          <a:ln w="12700">
            <a:solidFill>
              <a:srgbClr val="262626"/>
            </a:solidFill>
          </a:ln>
        </p:spPr>
        <p:txBody>
          <a:bodyPr wrap="square" lIns="0" tIns="0" rIns="0" bIns="0" rtlCol="0"/>
          <a:lstStyle/>
          <a:p>
            <a:endParaRPr sz="2400"/>
          </a:p>
        </p:txBody>
      </p:sp>
      <p:sp>
        <p:nvSpPr>
          <p:cNvPr id="345" name="object 345"/>
          <p:cNvSpPr/>
          <p:nvPr/>
        </p:nvSpPr>
        <p:spPr>
          <a:xfrm>
            <a:off x="9002573" y="5369612"/>
            <a:ext cx="225779" cy="240816"/>
          </a:xfrm>
          <a:prstGeom prst="rect">
            <a:avLst/>
          </a:prstGeom>
          <a:blipFill>
            <a:blip r:embed="rId5" cstate="print"/>
            <a:stretch>
              <a:fillRect/>
            </a:stretch>
          </a:blipFill>
        </p:spPr>
        <p:txBody>
          <a:bodyPr wrap="square" lIns="0" tIns="0" rIns="0" bIns="0" rtlCol="0"/>
          <a:lstStyle/>
          <a:p>
            <a:endParaRPr sz="2400"/>
          </a:p>
        </p:txBody>
      </p:sp>
      <p:sp>
        <p:nvSpPr>
          <p:cNvPr id="346" name="object 346"/>
          <p:cNvSpPr/>
          <p:nvPr/>
        </p:nvSpPr>
        <p:spPr>
          <a:xfrm>
            <a:off x="9112395" y="4579986"/>
            <a:ext cx="110469" cy="157069"/>
          </a:xfrm>
          <a:prstGeom prst="rect">
            <a:avLst/>
          </a:prstGeom>
          <a:blipFill>
            <a:blip r:embed="rId6" cstate="print"/>
            <a:stretch>
              <a:fillRect/>
            </a:stretch>
          </a:blipFill>
        </p:spPr>
        <p:txBody>
          <a:bodyPr wrap="square" lIns="0" tIns="0" rIns="0" bIns="0" rtlCol="0"/>
          <a:lstStyle/>
          <a:p>
            <a:endParaRPr sz="2400"/>
          </a:p>
        </p:txBody>
      </p:sp>
      <p:sp>
        <p:nvSpPr>
          <p:cNvPr id="347" name="object 347"/>
          <p:cNvSpPr/>
          <p:nvPr/>
        </p:nvSpPr>
        <p:spPr>
          <a:xfrm>
            <a:off x="9112394" y="4579985"/>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3"/>
                </a:lnTo>
                <a:lnTo>
                  <a:pt x="79596" y="112348"/>
                </a:lnTo>
                <a:lnTo>
                  <a:pt x="70718" y="115186"/>
                </a:lnTo>
                <a:lnTo>
                  <a:pt x="57550" y="117100"/>
                </a:lnTo>
                <a:lnTo>
                  <a:pt x="41426" y="117802"/>
                </a:lnTo>
                <a:lnTo>
                  <a:pt x="33077" y="117620"/>
                </a:lnTo>
                <a:lnTo>
                  <a:pt x="0" y="111339"/>
                </a:lnTo>
                <a:lnTo>
                  <a:pt x="0" y="108873"/>
                </a:lnTo>
                <a:lnTo>
                  <a:pt x="0" y="29541"/>
                </a:lnTo>
                <a:lnTo>
                  <a:pt x="534" y="29156"/>
                </a:lnTo>
                <a:lnTo>
                  <a:pt x="4708" y="24689"/>
                </a:lnTo>
                <a:lnTo>
                  <a:pt x="7290" y="18519"/>
                </a:lnTo>
                <a:lnTo>
                  <a:pt x="7290" y="11704"/>
                </a:lnTo>
                <a:lnTo>
                  <a:pt x="5948" y="4592"/>
                </a:lnTo>
                <a:lnTo>
                  <a:pt x="12133" y="2614"/>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348" name="object 348"/>
          <p:cNvSpPr/>
          <p:nvPr/>
        </p:nvSpPr>
        <p:spPr>
          <a:xfrm>
            <a:off x="9118637" y="4559833"/>
            <a:ext cx="97577" cy="73820"/>
          </a:xfrm>
          <a:prstGeom prst="rect">
            <a:avLst/>
          </a:prstGeom>
          <a:blipFill>
            <a:blip r:embed="rId7" cstate="print"/>
            <a:stretch>
              <a:fillRect/>
            </a:stretch>
          </a:blipFill>
        </p:spPr>
        <p:txBody>
          <a:bodyPr wrap="square" lIns="0" tIns="0" rIns="0" bIns="0" rtlCol="0"/>
          <a:lstStyle/>
          <a:p>
            <a:endParaRPr sz="2400"/>
          </a:p>
        </p:txBody>
      </p:sp>
      <p:sp>
        <p:nvSpPr>
          <p:cNvPr id="349" name="object 349"/>
          <p:cNvSpPr/>
          <p:nvPr/>
        </p:nvSpPr>
        <p:spPr>
          <a:xfrm>
            <a:off x="9118636" y="4559832"/>
            <a:ext cx="98213" cy="74507"/>
          </a:xfrm>
          <a:custGeom>
            <a:avLst/>
            <a:gdLst/>
            <a:ahLst/>
            <a:cxnLst/>
            <a:rect l="l" t="t" r="r" b="b"/>
            <a:pathLst>
              <a:path w="73659" h="55879">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350" name="object 350"/>
          <p:cNvSpPr/>
          <p:nvPr/>
        </p:nvSpPr>
        <p:spPr>
          <a:xfrm>
            <a:off x="9144486" y="4792325"/>
            <a:ext cx="78740" cy="4233"/>
          </a:xfrm>
          <a:custGeom>
            <a:avLst/>
            <a:gdLst/>
            <a:ahLst/>
            <a:cxnLst/>
            <a:rect l="l" t="t" r="r" b="b"/>
            <a:pathLst>
              <a:path w="59054" h="3175">
                <a:moveTo>
                  <a:pt x="0" y="0"/>
                </a:moveTo>
                <a:lnTo>
                  <a:pt x="58783" y="0"/>
                </a:lnTo>
                <a:lnTo>
                  <a:pt x="58783" y="2753"/>
                </a:lnTo>
                <a:lnTo>
                  <a:pt x="0" y="2753"/>
                </a:lnTo>
                <a:lnTo>
                  <a:pt x="0" y="0"/>
                </a:lnTo>
                <a:close/>
              </a:path>
            </a:pathLst>
          </a:custGeom>
          <a:solidFill>
            <a:srgbClr val="000000"/>
          </a:solidFill>
        </p:spPr>
        <p:txBody>
          <a:bodyPr wrap="square" lIns="0" tIns="0" rIns="0" bIns="0" rtlCol="0"/>
          <a:lstStyle/>
          <a:p>
            <a:endParaRPr sz="2400"/>
          </a:p>
        </p:txBody>
      </p:sp>
      <p:sp>
        <p:nvSpPr>
          <p:cNvPr id="351" name="object 351"/>
          <p:cNvSpPr/>
          <p:nvPr/>
        </p:nvSpPr>
        <p:spPr>
          <a:xfrm>
            <a:off x="9144486" y="4792325"/>
            <a:ext cx="78740" cy="4233"/>
          </a:xfrm>
          <a:custGeom>
            <a:avLst/>
            <a:gdLst/>
            <a:ahLst/>
            <a:cxnLst/>
            <a:rect l="l" t="t" r="r" b="b"/>
            <a:pathLst>
              <a:path w="59054" h="3175">
                <a:moveTo>
                  <a:pt x="0" y="0"/>
                </a:moveTo>
                <a:lnTo>
                  <a:pt x="58783" y="0"/>
                </a:lnTo>
                <a:lnTo>
                  <a:pt x="58783" y="2753"/>
                </a:lnTo>
                <a:lnTo>
                  <a:pt x="0" y="2753"/>
                </a:lnTo>
                <a:lnTo>
                  <a:pt x="0" y="0"/>
                </a:lnTo>
                <a:close/>
              </a:path>
            </a:pathLst>
          </a:custGeom>
          <a:ln w="12700">
            <a:solidFill>
              <a:srgbClr val="000000"/>
            </a:solidFill>
          </a:ln>
        </p:spPr>
        <p:txBody>
          <a:bodyPr wrap="square" lIns="0" tIns="0" rIns="0" bIns="0" rtlCol="0"/>
          <a:lstStyle/>
          <a:p>
            <a:endParaRPr sz="2400"/>
          </a:p>
        </p:txBody>
      </p:sp>
      <p:sp>
        <p:nvSpPr>
          <p:cNvPr id="352" name="object 352"/>
          <p:cNvSpPr/>
          <p:nvPr/>
        </p:nvSpPr>
        <p:spPr>
          <a:xfrm>
            <a:off x="9173879" y="4794249"/>
            <a:ext cx="20320" cy="24553"/>
          </a:xfrm>
          <a:custGeom>
            <a:avLst/>
            <a:gdLst/>
            <a:ahLst/>
            <a:cxnLst/>
            <a:rect l="l" t="t" r="r" b="b"/>
            <a:pathLst>
              <a:path w="15240" h="18414">
                <a:moveTo>
                  <a:pt x="0" y="0"/>
                </a:moveTo>
                <a:lnTo>
                  <a:pt x="14695" y="0"/>
                </a:lnTo>
                <a:lnTo>
                  <a:pt x="14695" y="18181"/>
                </a:lnTo>
                <a:lnTo>
                  <a:pt x="0" y="18181"/>
                </a:lnTo>
                <a:lnTo>
                  <a:pt x="0" y="0"/>
                </a:lnTo>
                <a:close/>
              </a:path>
            </a:pathLst>
          </a:custGeom>
          <a:solidFill>
            <a:srgbClr val="000000"/>
          </a:solidFill>
        </p:spPr>
        <p:txBody>
          <a:bodyPr wrap="square" lIns="0" tIns="0" rIns="0" bIns="0" rtlCol="0"/>
          <a:lstStyle/>
          <a:p>
            <a:endParaRPr sz="2400"/>
          </a:p>
        </p:txBody>
      </p:sp>
      <p:sp>
        <p:nvSpPr>
          <p:cNvPr id="353" name="object 353"/>
          <p:cNvSpPr/>
          <p:nvPr/>
        </p:nvSpPr>
        <p:spPr>
          <a:xfrm>
            <a:off x="9165412" y="4785782"/>
            <a:ext cx="37253" cy="33020"/>
          </a:xfrm>
          <a:custGeom>
            <a:avLst/>
            <a:gdLst/>
            <a:ahLst/>
            <a:cxnLst/>
            <a:rect l="l" t="t" r="r" b="b"/>
            <a:pathLst>
              <a:path w="27940" h="24764">
                <a:moveTo>
                  <a:pt x="0" y="24530"/>
                </a:moveTo>
                <a:lnTo>
                  <a:pt x="27396" y="24530"/>
                </a:lnTo>
                <a:lnTo>
                  <a:pt x="27396" y="0"/>
                </a:lnTo>
                <a:lnTo>
                  <a:pt x="0" y="0"/>
                </a:lnTo>
                <a:lnTo>
                  <a:pt x="0" y="24530"/>
                </a:lnTo>
                <a:close/>
              </a:path>
            </a:pathLst>
          </a:custGeom>
          <a:solidFill>
            <a:srgbClr val="000000"/>
          </a:solidFill>
        </p:spPr>
        <p:txBody>
          <a:bodyPr wrap="square" lIns="0" tIns="0" rIns="0" bIns="0" rtlCol="0"/>
          <a:lstStyle/>
          <a:p>
            <a:endParaRPr sz="2400"/>
          </a:p>
        </p:txBody>
      </p:sp>
      <p:sp>
        <p:nvSpPr>
          <p:cNvPr id="354" name="object 354"/>
          <p:cNvSpPr/>
          <p:nvPr/>
        </p:nvSpPr>
        <p:spPr>
          <a:xfrm>
            <a:off x="9178776" y="4985849"/>
            <a:ext cx="10160" cy="7620"/>
          </a:xfrm>
          <a:custGeom>
            <a:avLst/>
            <a:gdLst/>
            <a:ahLst/>
            <a:cxnLst/>
            <a:rect l="l" t="t" r="r" b="b"/>
            <a:pathLst>
              <a:path w="7620" h="5714">
                <a:moveTo>
                  <a:pt x="0" y="0"/>
                </a:moveTo>
                <a:lnTo>
                  <a:pt x="7348" y="0"/>
                </a:lnTo>
                <a:lnTo>
                  <a:pt x="7348" y="5454"/>
                </a:lnTo>
                <a:lnTo>
                  <a:pt x="0" y="5454"/>
                </a:lnTo>
                <a:lnTo>
                  <a:pt x="0" y="0"/>
                </a:lnTo>
                <a:close/>
              </a:path>
            </a:pathLst>
          </a:custGeom>
          <a:solidFill>
            <a:srgbClr val="000000"/>
          </a:solidFill>
        </p:spPr>
        <p:txBody>
          <a:bodyPr wrap="square" lIns="0" tIns="0" rIns="0" bIns="0" rtlCol="0"/>
          <a:lstStyle/>
          <a:p>
            <a:endParaRPr sz="2400"/>
          </a:p>
        </p:txBody>
      </p:sp>
      <p:sp>
        <p:nvSpPr>
          <p:cNvPr id="355" name="object 355"/>
          <p:cNvSpPr/>
          <p:nvPr/>
        </p:nvSpPr>
        <p:spPr>
          <a:xfrm>
            <a:off x="9170310" y="4992749"/>
            <a:ext cx="27093" cy="0"/>
          </a:xfrm>
          <a:custGeom>
            <a:avLst/>
            <a:gdLst/>
            <a:ahLst/>
            <a:cxnLst/>
            <a:rect l="l" t="t" r="r" b="b"/>
            <a:pathLst>
              <a:path w="20320">
                <a:moveTo>
                  <a:pt x="0" y="0"/>
                </a:moveTo>
                <a:lnTo>
                  <a:pt x="20048" y="0"/>
                </a:lnTo>
              </a:path>
            </a:pathLst>
          </a:custGeom>
          <a:ln w="13255">
            <a:solidFill>
              <a:srgbClr val="000000"/>
            </a:solidFill>
          </a:ln>
        </p:spPr>
        <p:txBody>
          <a:bodyPr wrap="square" lIns="0" tIns="0" rIns="0" bIns="0" rtlCol="0"/>
          <a:lstStyle/>
          <a:p>
            <a:endParaRPr sz="2400"/>
          </a:p>
        </p:txBody>
      </p:sp>
      <p:sp>
        <p:nvSpPr>
          <p:cNvPr id="356" name="object 356"/>
          <p:cNvSpPr/>
          <p:nvPr/>
        </p:nvSpPr>
        <p:spPr>
          <a:xfrm>
            <a:off x="9159181" y="4818488"/>
            <a:ext cx="49107" cy="165947"/>
          </a:xfrm>
          <a:custGeom>
            <a:avLst/>
            <a:gdLst/>
            <a:ahLst/>
            <a:cxnLst/>
            <a:rect l="l" t="t" r="r" b="b"/>
            <a:pathLst>
              <a:path w="36829" h="124460">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357" name="object 357"/>
          <p:cNvSpPr/>
          <p:nvPr/>
        </p:nvSpPr>
        <p:spPr>
          <a:xfrm>
            <a:off x="9188573" y="4964776"/>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358" name="object 358"/>
          <p:cNvSpPr/>
          <p:nvPr/>
        </p:nvSpPr>
        <p:spPr>
          <a:xfrm>
            <a:off x="9188573" y="4945419"/>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359" name="object 359"/>
          <p:cNvSpPr/>
          <p:nvPr/>
        </p:nvSpPr>
        <p:spPr>
          <a:xfrm>
            <a:off x="9183675" y="4993120"/>
            <a:ext cx="0" cy="73659"/>
          </a:xfrm>
          <a:custGeom>
            <a:avLst/>
            <a:gdLst/>
            <a:ahLst/>
            <a:cxnLst/>
            <a:rect l="l" t="t" r="r" b="b"/>
            <a:pathLst>
              <a:path h="55245">
                <a:moveTo>
                  <a:pt x="0" y="0"/>
                </a:moveTo>
                <a:lnTo>
                  <a:pt x="1" y="55143"/>
                </a:lnTo>
              </a:path>
            </a:pathLst>
          </a:custGeom>
          <a:ln w="3175">
            <a:solidFill>
              <a:srgbClr val="000000"/>
            </a:solidFill>
          </a:ln>
        </p:spPr>
        <p:txBody>
          <a:bodyPr wrap="square" lIns="0" tIns="0" rIns="0" bIns="0" rtlCol="0"/>
          <a:lstStyle/>
          <a:p>
            <a:endParaRPr sz="2400"/>
          </a:p>
        </p:txBody>
      </p:sp>
      <p:sp>
        <p:nvSpPr>
          <p:cNvPr id="360" name="object 360"/>
          <p:cNvSpPr/>
          <p:nvPr/>
        </p:nvSpPr>
        <p:spPr>
          <a:xfrm>
            <a:off x="9159246" y="4818489"/>
            <a:ext cx="49953" cy="161713"/>
          </a:xfrm>
          <a:custGeom>
            <a:avLst/>
            <a:gdLst/>
            <a:ahLst/>
            <a:cxnLst/>
            <a:rect l="l" t="t" r="r" b="b"/>
            <a:pathLst>
              <a:path w="37465" h="121285">
                <a:moveTo>
                  <a:pt x="37203" y="0"/>
                </a:moveTo>
                <a:lnTo>
                  <a:pt x="524" y="2"/>
                </a:lnTo>
                <a:lnTo>
                  <a:pt x="489" y="25542"/>
                </a:lnTo>
                <a:lnTo>
                  <a:pt x="34" y="76621"/>
                </a:lnTo>
                <a:lnTo>
                  <a:pt x="0" y="102161"/>
                </a:lnTo>
                <a:lnTo>
                  <a:pt x="502" y="121079"/>
                </a:lnTo>
                <a:lnTo>
                  <a:pt x="36686" y="64324"/>
                </a:lnTo>
                <a:lnTo>
                  <a:pt x="37203" y="0"/>
                </a:lnTo>
                <a:close/>
              </a:path>
            </a:pathLst>
          </a:custGeom>
          <a:solidFill>
            <a:srgbClr val="F8981D"/>
          </a:solidFill>
        </p:spPr>
        <p:txBody>
          <a:bodyPr wrap="square" lIns="0" tIns="0" rIns="0" bIns="0" rtlCol="0"/>
          <a:lstStyle/>
          <a:p>
            <a:endParaRPr sz="2400"/>
          </a:p>
        </p:txBody>
      </p:sp>
      <p:sp>
        <p:nvSpPr>
          <p:cNvPr id="361" name="object 361"/>
          <p:cNvSpPr/>
          <p:nvPr/>
        </p:nvSpPr>
        <p:spPr>
          <a:xfrm>
            <a:off x="9188573" y="4926059"/>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362" name="object 362"/>
          <p:cNvSpPr/>
          <p:nvPr/>
        </p:nvSpPr>
        <p:spPr>
          <a:xfrm>
            <a:off x="9159181" y="4818488"/>
            <a:ext cx="49107" cy="165947"/>
          </a:xfrm>
          <a:custGeom>
            <a:avLst/>
            <a:gdLst/>
            <a:ahLst/>
            <a:cxnLst/>
            <a:rect l="l" t="t" r="r" b="b"/>
            <a:pathLst>
              <a:path w="36829" h="124460">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363" name="object 363"/>
          <p:cNvSpPr/>
          <p:nvPr/>
        </p:nvSpPr>
        <p:spPr>
          <a:xfrm>
            <a:off x="9115211" y="5108413"/>
            <a:ext cx="101375" cy="180145"/>
          </a:xfrm>
          <a:prstGeom prst="rect">
            <a:avLst/>
          </a:prstGeom>
          <a:blipFill>
            <a:blip r:embed="rId8" cstate="print"/>
            <a:stretch>
              <a:fillRect/>
            </a:stretch>
          </a:blipFill>
        </p:spPr>
        <p:txBody>
          <a:bodyPr wrap="square" lIns="0" tIns="0" rIns="0" bIns="0" rtlCol="0"/>
          <a:lstStyle/>
          <a:p>
            <a:endParaRPr sz="2400"/>
          </a:p>
        </p:txBody>
      </p:sp>
      <p:sp>
        <p:nvSpPr>
          <p:cNvPr id="364" name="object 364"/>
          <p:cNvSpPr/>
          <p:nvPr/>
        </p:nvSpPr>
        <p:spPr>
          <a:xfrm>
            <a:off x="9115212" y="5108413"/>
            <a:ext cx="101600" cy="180340"/>
          </a:xfrm>
          <a:custGeom>
            <a:avLst/>
            <a:gdLst/>
            <a:ahLst/>
            <a:cxnLst/>
            <a:rect l="l" t="t" r="r" b="b"/>
            <a:pathLst>
              <a:path w="76200" h="135254">
                <a:moveTo>
                  <a:pt x="76031" y="5999"/>
                </a:moveTo>
                <a:lnTo>
                  <a:pt x="38015" y="11999"/>
                </a:lnTo>
                <a:lnTo>
                  <a:pt x="0" y="5999"/>
                </a:lnTo>
                <a:lnTo>
                  <a:pt x="2987" y="3664"/>
                </a:lnTo>
                <a:lnTo>
                  <a:pt x="11134" y="1757"/>
                </a:lnTo>
                <a:lnTo>
                  <a:pt x="23218" y="471"/>
                </a:lnTo>
                <a:lnTo>
                  <a:pt x="38015" y="0"/>
                </a:lnTo>
                <a:lnTo>
                  <a:pt x="52812" y="471"/>
                </a:lnTo>
                <a:lnTo>
                  <a:pt x="64896" y="1757"/>
                </a:lnTo>
                <a:lnTo>
                  <a:pt x="73043" y="3664"/>
                </a:lnTo>
                <a:lnTo>
                  <a:pt x="76031" y="5999"/>
                </a:lnTo>
                <a:lnTo>
                  <a:pt x="76031" y="129110"/>
                </a:lnTo>
                <a:lnTo>
                  <a:pt x="73043" y="131445"/>
                </a:lnTo>
                <a:lnTo>
                  <a:pt x="64896" y="133352"/>
                </a:lnTo>
                <a:lnTo>
                  <a:pt x="52812" y="134638"/>
                </a:lnTo>
                <a:lnTo>
                  <a:pt x="38015" y="135110"/>
                </a:lnTo>
                <a:lnTo>
                  <a:pt x="23218" y="134638"/>
                </a:lnTo>
                <a:lnTo>
                  <a:pt x="11134" y="133352"/>
                </a:lnTo>
                <a:lnTo>
                  <a:pt x="2987" y="131445"/>
                </a:lnTo>
                <a:lnTo>
                  <a:pt x="0" y="129110"/>
                </a:lnTo>
                <a:lnTo>
                  <a:pt x="0" y="5999"/>
                </a:lnTo>
              </a:path>
            </a:pathLst>
          </a:custGeom>
          <a:ln w="9525">
            <a:solidFill>
              <a:srgbClr val="7F7F7F"/>
            </a:solidFill>
          </a:ln>
        </p:spPr>
        <p:txBody>
          <a:bodyPr wrap="square" lIns="0" tIns="0" rIns="0" bIns="0" rtlCol="0"/>
          <a:lstStyle/>
          <a:p>
            <a:endParaRPr sz="2400"/>
          </a:p>
        </p:txBody>
      </p:sp>
      <p:sp>
        <p:nvSpPr>
          <p:cNvPr id="365" name="object 365"/>
          <p:cNvSpPr/>
          <p:nvPr/>
        </p:nvSpPr>
        <p:spPr>
          <a:xfrm>
            <a:off x="9129971" y="5178445"/>
            <a:ext cx="69516" cy="5620"/>
          </a:xfrm>
          <a:prstGeom prst="rect">
            <a:avLst/>
          </a:prstGeom>
          <a:blipFill>
            <a:blip r:embed="rId9" cstate="print"/>
            <a:stretch>
              <a:fillRect/>
            </a:stretch>
          </a:blipFill>
        </p:spPr>
        <p:txBody>
          <a:bodyPr wrap="square" lIns="0" tIns="0" rIns="0" bIns="0" rtlCol="0"/>
          <a:lstStyle/>
          <a:p>
            <a:endParaRPr sz="2400"/>
          </a:p>
        </p:txBody>
      </p:sp>
      <p:sp>
        <p:nvSpPr>
          <p:cNvPr id="366" name="object 366"/>
          <p:cNvSpPr/>
          <p:nvPr/>
        </p:nvSpPr>
        <p:spPr>
          <a:xfrm>
            <a:off x="9107665" y="5105679"/>
            <a:ext cx="115199" cy="28837"/>
          </a:xfrm>
          <a:prstGeom prst="rect">
            <a:avLst/>
          </a:prstGeom>
          <a:blipFill>
            <a:blip r:embed="rId10" cstate="print"/>
            <a:stretch>
              <a:fillRect/>
            </a:stretch>
          </a:blipFill>
        </p:spPr>
        <p:txBody>
          <a:bodyPr wrap="square" lIns="0" tIns="0" rIns="0" bIns="0" rtlCol="0"/>
          <a:lstStyle/>
          <a:p>
            <a:endParaRPr sz="2400"/>
          </a:p>
        </p:txBody>
      </p:sp>
      <p:sp>
        <p:nvSpPr>
          <p:cNvPr id="367" name="object 367"/>
          <p:cNvSpPr/>
          <p:nvPr/>
        </p:nvSpPr>
        <p:spPr>
          <a:xfrm>
            <a:off x="9107665" y="5105680"/>
            <a:ext cx="115993" cy="29633"/>
          </a:xfrm>
          <a:custGeom>
            <a:avLst/>
            <a:gdLst/>
            <a:ahLst/>
            <a:cxnLst/>
            <a:rect l="l" t="t" r="r" b="b"/>
            <a:pathLst>
              <a:path w="86995" h="22225">
                <a:moveTo>
                  <a:pt x="86399" y="2703"/>
                </a:moveTo>
                <a:lnTo>
                  <a:pt x="43199" y="5407"/>
                </a:lnTo>
                <a:lnTo>
                  <a:pt x="3394" y="3756"/>
                </a:lnTo>
                <a:lnTo>
                  <a:pt x="0" y="2703"/>
                </a:lnTo>
                <a:lnTo>
                  <a:pt x="3394" y="1651"/>
                </a:lnTo>
                <a:lnTo>
                  <a:pt x="12652" y="791"/>
                </a:lnTo>
                <a:lnTo>
                  <a:pt x="26384" y="212"/>
                </a:lnTo>
                <a:lnTo>
                  <a:pt x="43199" y="0"/>
                </a:lnTo>
                <a:lnTo>
                  <a:pt x="60014" y="212"/>
                </a:lnTo>
                <a:lnTo>
                  <a:pt x="73746" y="791"/>
                </a:lnTo>
                <a:lnTo>
                  <a:pt x="83004" y="1651"/>
                </a:lnTo>
                <a:lnTo>
                  <a:pt x="86399" y="2703"/>
                </a:lnTo>
                <a:lnTo>
                  <a:pt x="86399" y="18925"/>
                </a:lnTo>
                <a:lnTo>
                  <a:pt x="83004" y="19977"/>
                </a:lnTo>
                <a:lnTo>
                  <a:pt x="73746" y="20837"/>
                </a:lnTo>
                <a:lnTo>
                  <a:pt x="60014" y="21416"/>
                </a:lnTo>
                <a:lnTo>
                  <a:pt x="43199" y="21629"/>
                </a:lnTo>
                <a:lnTo>
                  <a:pt x="26384" y="21416"/>
                </a:lnTo>
                <a:lnTo>
                  <a:pt x="12652" y="20837"/>
                </a:lnTo>
                <a:lnTo>
                  <a:pt x="3394" y="19977"/>
                </a:lnTo>
                <a:lnTo>
                  <a:pt x="0" y="18925"/>
                </a:lnTo>
                <a:lnTo>
                  <a:pt x="0" y="2703"/>
                </a:lnTo>
              </a:path>
            </a:pathLst>
          </a:custGeom>
          <a:ln w="9525">
            <a:solidFill>
              <a:srgbClr val="7F7F7F"/>
            </a:solidFill>
          </a:ln>
        </p:spPr>
        <p:txBody>
          <a:bodyPr wrap="square" lIns="0" tIns="0" rIns="0" bIns="0" rtlCol="0"/>
          <a:lstStyle/>
          <a:p>
            <a:endParaRPr sz="2400"/>
          </a:p>
        </p:txBody>
      </p:sp>
      <p:sp>
        <p:nvSpPr>
          <p:cNvPr id="368" name="object 368"/>
          <p:cNvSpPr/>
          <p:nvPr/>
        </p:nvSpPr>
        <p:spPr>
          <a:xfrm>
            <a:off x="9130539" y="5236669"/>
            <a:ext cx="69516" cy="5619"/>
          </a:xfrm>
          <a:prstGeom prst="rect">
            <a:avLst/>
          </a:prstGeom>
          <a:blipFill>
            <a:blip r:embed="rId11" cstate="print"/>
            <a:stretch>
              <a:fillRect/>
            </a:stretch>
          </a:blipFill>
        </p:spPr>
        <p:txBody>
          <a:bodyPr wrap="square" lIns="0" tIns="0" rIns="0" bIns="0" rtlCol="0"/>
          <a:lstStyle/>
          <a:p>
            <a:endParaRPr sz="2400"/>
          </a:p>
        </p:txBody>
      </p:sp>
      <p:sp>
        <p:nvSpPr>
          <p:cNvPr id="369" name="object 369"/>
          <p:cNvSpPr txBox="1"/>
          <p:nvPr/>
        </p:nvSpPr>
        <p:spPr>
          <a:xfrm>
            <a:off x="8910205" y="3290890"/>
            <a:ext cx="2932007" cy="2531933"/>
          </a:xfrm>
          <a:prstGeom prst="rect">
            <a:avLst/>
          </a:prstGeom>
          <a:ln w="12700">
            <a:solidFill>
              <a:srgbClr val="000000"/>
            </a:solidFill>
          </a:ln>
        </p:spPr>
        <p:txBody>
          <a:bodyPr vert="horz" wrap="square" lIns="0" tIns="44027" rIns="0" bIns="0" rtlCol="0">
            <a:spAutoFit/>
          </a:bodyPr>
          <a:lstStyle/>
          <a:p>
            <a:pPr marL="397923" marR="991422">
              <a:lnSpc>
                <a:spcPct val="120000"/>
              </a:lnSpc>
              <a:spcBef>
                <a:spcPts val="347"/>
              </a:spcBef>
            </a:pPr>
            <a:r>
              <a:rPr sz="1067" spc="-27" dirty="0">
                <a:latin typeface="Arial"/>
                <a:cs typeface="Arial"/>
              </a:rPr>
              <a:t>Step 1: </a:t>
            </a:r>
            <a:r>
              <a:rPr sz="1067" spc="-33" dirty="0">
                <a:latin typeface="Arial"/>
                <a:cs typeface="Arial"/>
              </a:rPr>
              <a:t>Oral </a:t>
            </a:r>
            <a:r>
              <a:rPr sz="1067" spc="-40" dirty="0">
                <a:latin typeface="Arial"/>
                <a:cs typeface="Arial"/>
              </a:rPr>
              <a:t>CAB lead-in  </a:t>
            </a:r>
            <a:r>
              <a:rPr sz="1067" spc="-27" dirty="0">
                <a:latin typeface="Arial"/>
                <a:cs typeface="Arial"/>
              </a:rPr>
              <a:t>Step</a:t>
            </a:r>
            <a:r>
              <a:rPr sz="1067" spc="-80" dirty="0">
                <a:latin typeface="Arial"/>
                <a:cs typeface="Arial"/>
              </a:rPr>
              <a:t> </a:t>
            </a:r>
            <a:r>
              <a:rPr sz="1067" spc="-27" dirty="0">
                <a:latin typeface="Arial"/>
                <a:cs typeface="Arial"/>
              </a:rPr>
              <a:t>2:</a:t>
            </a:r>
            <a:r>
              <a:rPr sz="1067" spc="-40" dirty="0">
                <a:latin typeface="Arial"/>
                <a:cs typeface="Arial"/>
              </a:rPr>
              <a:t> CAB</a:t>
            </a:r>
            <a:r>
              <a:rPr sz="1067" spc="-73" dirty="0">
                <a:latin typeface="Arial"/>
                <a:cs typeface="Arial"/>
              </a:rPr>
              <a:t> </a:t>
            </a:r>
            <a:r>
              <a:rPr sz="1067" spc="-27" dirty="0">
                <a:latin typeface="Arial"/>
                <a:cs typeface="Arial"/>
              </a:rPr>
              <a:t>LA</a:t>
            </a:r>
            <a:r>
              <a:rPr sz="1067" spc="-73" dirty="0">
                <a:latin typeface="Arial"/>
                <a:cs typeface="Arial"/>
              </a:rPr>
              <a:t> </a:t>
            </a:r>
            <a:r>
              <a:rPr sz="1067" spc="-33" dirty="0">
                <a:latin typeface="Arial"/>
                <a:cs typeface="Arial"/>
              </a:rPr>
              <a:t>600</a:t>
            </a:r>
            <a:r>
              <a:rPr sz="1067" spc="-80" dirty="0">
                <a:latin typeface="Arial"/>
                <a:cs typeface="Arial"/>
              </a:rPr>
              <a:t> </a:t>
            </a:r>
            <a:r>
              <a:rPr sz="1067" spc="-33" dirty="0">
                <a:latin typeface="Arial"/>
                <a:cs typeface="Arial"/>
              </a:rPr>
              <a:t>mg</a:t>
            </a:r>
            <a:r>
              <a:rPr sz="1067" spc="-73" dirty="0">
                <a:latin typeface="Arial"/>
                <a:cs typeface="Arial"/>
              </a:rPr>
              <a:t> </a:t>
            </a:r>
            <a:r>
              <a:rPr sz="1067" spc="-7" dirty="0">
                <a:latin typeface="Arial"/>
                <a:cs typeface="Arial"/>
              </a:rPr>
              <a:t>IM</a:t>
            </a:r>
            <a:endParaRPr sz="1067">
              <a:latin typeface="Arial"/>
              <a:cs typeface="Arial"/>
            </a:endParaRPr>
          </a:p>
          <a:p>
            <a:pPr marL="397923" marR="92284">
              <a:lnSpc>
                <a:spcPts val="1573"/>
              </a:lnSpc>
              <a:spcBef>
                <a:spcPts val="67"/>
              </a:spcBef>
            </a:pPr>
            <a:r>
              <a:rPr sz="1067" spc="-27" dirty="0">
                <a:latin typeface="Arial"/>
                <a:cs typeface="Arial"/>
              </a:rPr>
              <a:t>Step</a:t>
            </a:r>
            <a:r>
              <a:rPr sz="1067" spc="-67" dirty="0">
                <a:latin typeface="Arial"/>
                <a:cs typeface="Arial"/>
              </a:rPr>
              <a:t> </a:t>
            </a:r>
            <a:r>
              <a:rPr sz="1067" spc="-27" dirty="0">
                <a:latin typeface="Arial"/>
                <a:cs typeface="Arial"/>
              </a:rPr>
              <a:t>2:</a:t>
            </a:r>
            <a:r>
              <a:rPr sz="1067" spc="-33" dirty="0">
                <a:latin typeface="Arial"/>
                <a:cs typeface="Arial"/>
              </a:rPr>
              <a:t> </a:t>
            </a:r>
            <a:r>
              <a:rPr sz="1067" spc="-40" dirty="0">
                <a:latin typeface="Arial"/>
                <a:cs typeface="Arial"/>
              </a:rPr>
              <a:t>CAB</a:t>
            </a:r>
            <a:r>
              <a:rPr sz="1067" spc="-60" dirty="0">
                <a:latin typeface="Arial"/>
                <a:cs typeface="Arial"/>
              </a:rPr>
              <a:t> </a:t>
            </a:r>
            <a:r>
              <a:rPr sz="1067" spc="-27" dirty="0">
                <a:latin typeface="Arial"/>
                <a:cs typeface="Arial"/>
              </a:rPr>
              <a:t>LA</a:t>
            </a:r>
            <a:r>
              <a:rPr sz="1067" spc="-67" dirty="0">
                <a:latin typeface="Arial"/>
                <a:cs typeface="Arial"/>
              </a:rPr>
              <a:t> </a:t>
            </a:r>
            <a:r>
              <a:rPr sz="1067" spc="-33" dirty="0">
                <a:latin typeface="Arial"/>
                <a:cs typeface="Arial"/>
              </a:rPr>
              <a:t>injection</a:t>
            </a:r>
            <a:r>
              <a:rPr sz="1067" spc="-60" dirty="0">
                <a:latin typeface="Arial"/>
                <a:cs typeface="Arial"/>
              </a:rPr>
              <a:t> </a:t>
            </a:r>
            <a:r>
              <a:rPr sz="1067" dirty="0">
                <a:latin typeface="Arial"/>
                <a:cs typeface="Arial"/>
              </a:rPr>
              <a:t>&gt;</a:t>
            </a:r>
            <a:r>
              <a:rPr sz="1067" spc="-60" dirty="0">
                <a:latin typeface="Arial"/>
                <a:cs typeface="Arial"/>
              </a:rPr>
              <a:t> </a:t>
            </a:r>
            <a:r>
              <a:rPr sz="1067" dirty="0">
                <a:latin typeface="Arial"/>
                <a:cs typeface="Arial"/>
              </a:rPr>
              <a:t>2</a:t>
            </a:r>
            <a:r>
              <a:rPr sz="1067" spc="-67" dirty="0">
                <a:latin typeface="Arial"/>
                <a:cs typeface="Arial"/>
              </a:rPr>
              <a:t> </a:t>
            </a:r>
            <a:r>
              <a:rPr sz="1067" spc="-40" dirty="0">
                <a:latin typeface="Arial"/>
                <a:cs typeface="Arial"/>
              </a:rPr>
              <a:t>week</a:t>
            </a:r>
            <a:r>
              <a:rPr sz="1067" spc="-47" dirty="0">
                <a:latin typeface="Arial"/>
                <a:cs typeface="Arial"/>
              </a:rPr>
              <a:t> </a:t>
            </a:r>
            <a:r>
              <a:rPr sz="1067" spc="-40" dirty="0">
                <a:latin typeface="Arial"/>
                <a:cs typeface="Arial"/>
              </a:rPr>
              <a:t>overdue  </a:t>
            </a:r>
            <a:r>
              <a:rPr sz="1067" spc="-27" dirty="0">
                <a:latin typeface="Arial"/>
                <a:cs typeface="Arial"/>
              </a:rPr>
              <a:t>Step 3: </a:t>
            </a:r>
            <a:r>
              <a:rPr sz="1067" spc="-40" dirty="0">
                <a:latin typeface="Arial"/>
                <a:cs typeface="Arial"/>
              </a:rPr>
              <a:t>Open-label</a:t>
            </a:r>
            <a:r>
              <a:rPr sz="1067" spc="-87" dirty="0">
                <a:latin typeface="Arial"/>
                <a:cs typeface="Arial"/>
              </a:rPr>
              <a:t> </a:t>
            </a:r>
            <a:r>
              <a:rPr sz="1067" spc="-40" dirty="0">
                <a:latin typeface="Arial"/>
                <a:cs typeface="Arial"/>
              </a:rPr>
              <a:t>TDF/FTC</a:t>
            </a:r>
            <a:endParaRPr sz="1067">
              <a:latin typeface="Arial"/>
              <a:cs typeface="Arial"/>
            </a:endParaRPr>
          </a:p>
          <a:p>
            <a:pPr marL="397923">
              <a:spcBef>
                <a:spcPts val="147"/>
              </a:spcBef>
            </a:pPr>
            <a:r>
              <a:rPr sz="1067" spc="-27" dirty="0">
                <a:latin typeface="Arial"/>
                <a:cs typeface="Arial"/>
              </a:rPr>
              <a:t>Step 3: </a:t>
            </a:r>
            <a:r>
              <a:rPr sz="1067" spc="-40" dirty="0">
                <a:latin typeface="Arial"/>
                <a:cs typeface="Arial"/>
              </a:rPr>
              <a:t>Overdue </a:t>
            </a:r>
            <a:r>
              <a:rPr sz="1067" spc="-33" dirty="0">
                <a:latin typeface="Arial"/>
                <a:cs typeface="Arial"/>
              </a:rPr>
              <a:t>TDF/FTC</a:t>
            </a:r>
            <a:r>
              <a:rPr sz="1067" spc="-133" dirty="0">
                <a:latin typeface="Arial"/>
                <a:cs typeface="Arial"/>
              </a:rPr>
              <a:t> </a:t>
            </a:r>
            <a:r>
              <a:rPr sz="1067" spc="-40" dirty="0">
                <a:latin typeface="Arial"/>
                <a:cs typeface="Arial"/>
              </a:rPr>
              <a:t>dispensation</a:t>
            </a:r>
            <a:endParaRPr sz="1067">
              <a:latin typeface="Arial"/>
              <a:cs typeface="Arial"/>
            </a:endParaRPr>
          </a:p>
          <a:p>
            <a:pPr marL="397923">
              <a:spcBef>
                <a:spcPts val="253"/>
              </a:spcBef>
            </a:pPr>
            <a:r>
              <a:rPr sz="1067" spc="-40" dirty="0">
                <a:latin typeface="Arial"/>
                <a:cs typeface="Arial"/>
              </a:rPr>
              <a:t>Annual follow-up</a:t>
            </a:r>
            <a:endParaRPr sz="1067">
              <a:latin typeface="Arial"/>
              <a:cs typeface="Arial"/>
            </a:endParaRPr>
          </a:p>
          <a:p>
            <a:pPr marL="77890">
              <a:spcBef>
                <a:spcPts val="453"/>
              </a:spcBef>
              <a:tabLst>
                <a:tab pos="395383" algn="l"/>
              </a:tabLst>
            </a:pPr>
            <a:r>
              <a:rPr sz="1067" dirty="0">
                <a:latin typeface="Arial"/>
                <a:cs typeface="Arial"/>
              </a:rPr>
              <a:t>%	</a:t>
            </a:r>
            <a:r>
              <a:rPr sz="1067" spc="-40" dirty="0">
                <a:latin typeface="Arial"/>
                <a:cs typeface="Arial"/>
              </a:rPr>
              <a:t>Percent adherence </a:t>
            </a:r>
            <a:r>
              <a:rPr sz="1067" spc="-7" dirty="0">
                <a:latin typeface="Arial"/>
                <a:cs typeface="Arial"/>
              </a:rPr>
              <a:t>to </a:t>
            </a:r>
            <a:r>
              <a:rPr sz="1067" spc="-33" dirty="0">
                <a:latin typeface="Arial"/>
                <a:cs typeface="Arial"/>
              </a:rPr>
              <a:t>oral</a:t>
            </a:r>
            <a:r>
              <a:rPr sz="1067" spc="-107" dirty="0">
                <a:latin typeface="Arial"/>
                <a:cs typeface="Arial"/>
              </a:rPr>
              <a:t> </a:t>
            </a:r>
            <a:r>
              <a:rPr sz="1067" spc="-40" dirty="0">
                <a:latin typeface="Arial"/>
                <a:cs typeface="Arial"/>
              </a:rPr>
              <a:t>lead-in</a:t>
            </a:r>
            <a:endParaRPr sz="1067">
              <a:latin typeface="Arial"/>
              <a:cs typeface="Arial"/>
            </a:endParaRPr>
          </a:p>
          <a:p>
            <a:pPr marL="395383">
              <a:spcBef>
                <a:spcPts val="640"/>
              </a:spcBef>
            </a:pPr>
            <a:r>
              <a:rPr sz="1067" spc="-40" dirty="0">
                <a:latin typeface="Arial"/>
                <a:cs typeface="Arial"/>
              </a:rPr>
              <a:t>CAB </a:t>
            </a:r>
            <a:r>
              <a:rPr sz="1067" spc="-27" dirty="0">
                <a:latin typeface="Arial"/>
                <a:cs typeface="Arial"/>
              </a:rPr>
              <a:t>LA </a:t>
            </a:r>
            <a:r>
              <a:rPr sz="1067" spc="-33" dirty="0">
                <a:latin typeface="Arial"/>
                <a:cs typeface="Arial"/>
              </a:rPr>
              <a:t>600 mg</a:t>
            </a:r>
            <a:r>
              <a:rPr sz="1067" spc="-152" dirty="0">
                <a:latin typeface="Arial"/>
                <a:cs typeface="Arial"/>
              </a:rPr>
              <a:t> </a:t>
            </a:r>
            <a:r>
              <a:rPr sz="1067" spc="-7" dirty="0">
                <a:latin typeface="Arial"/>
                <a:cs typeface="Arial"/>
              </a:rPr>
              <a:t>IM</a:t>
            </a:r>
            <a:endParaRPr sz="1067">
              <a:latin typeface="Arial"/>
              <a:cs typeface="Arial"/>
            </a:endParaRPr>
          </a:p>
          <a:p>
            <a:pPr marL="395383" marR="728115" indent="-176102">
              <a:lnSpc>
                <a:spcPct val="167500"/>
              </a:lnSpc>
              <a:spcBef>
                <a:spcPts val="253"/>
              </a:spcBef>
            </a:pPr>
            <a:r>
              <a:rPr sz="1067" u="sng" dirty="0">
                <a:uFill>
                  <a:solidFill>
                    <a:srgbClr val="000000"/>
                  </a:solidFill>
                </a:uFill>
                <a:latin typeface="Times New Roman"/>
                <a:cs typeface="Times New Roman"/>
              </a:rPr>
              <a:t> </a:t>
            </a:r>
            <a:r>
              <a:rPr sz="1067" u="sng" spc="13" dirty="0">
                <a:uFill>
                  <a:solidFill>
                    <a:srgbClr val="000000"/>
                  </a:solidFill>
                </a:uFill>
                <a:latin typeface="Times New Roman"/>
                <a:cs typeface="Times New Roman"/>
              </a:rPr>
              <a:t> </a:t>
            </a:r>
            <a:r>
              <a:rPr sz="1067" dirty="0">
                <a:latin typeface="Times New Roman"/>
                <a:cs typeface="Times New Roman"/>
              </a:rPr>
              <a:t>  </a:t>
            </a:r>
            <a:r>
              <a:rPr sz="1067" spc="33" dirty="0">
                <a:latin typeface="Times New Roman"/>
                <a:cs typeface="Times New Roman"/>
              </a:rPr>
              <a:t> </a:t>
            </a:r>
            <a:r>
              <a:rPr sz="1067" spc="-40" dirty="0">
                <a:latin typeface="Arial"/>
                <a:cs typeface="Arial"/>
              </a:rPr>
              <a:t>Open-label TDF/FTC dispensed  </a:t>
            </a:r>
            <a:r>
              <a:rPr sz="1067" spc="-33" dirty="0">
                <a:latin typeface="Arial"/>
                <a:cs typeface="Arial"/>
              </a:rPr>
              <a:t>HIV-infection</a:t>
            </a:r>
            <a:endParaRPr sz="1067">
              <a:latin typeface="Arial"/>
              <a:cs typeface="Arial"/>
            </a:endParaRPr>
          </a:p>
          <a:p>
            <a:pPr marL="188802">
              <a:lnSpc>
                <a:spcPts val="1827"/>
              </a:lnSpc>
            </a:pPr>
            <a:r>
              <a:rPr sz="2800" b="1" baseline="-21825" dirty="0">
                <a:latin typeface="Arial"/>
                <a:cs typeface="Arial"/>
              </a:rPr>
              <a:t>* </a:t>
            </a:r>
            <a:r>
              <a:rPr sz="1067" spc="-27" dirty="0">
                <a:latin typeface="Arial"/>
                <a:cs typeface="Arial"/>
              </a:rPr>
              <a:t>First </a:t>
            </a:r>
            <a:r>
              <a:rPr sz="1067" spc="-20" dirty="0">
                <a:latin typeface="Arial"/>
                <a:cs typeface="Arial"/>
              </a:rPr>
              <a:t>site </a:t>
            </a:r>
            <a:r>
              <a:rPr sz="1067" spc="-33" dirty="0">
                <a:latin typeface="Arial"/>
                <a:cs typeface="Arial"/>
              </a:rPr>
              <a:t>positive </a:t>
            </a:r>
            <a:r>
              <a:rPr sz="1067" spc="-27" dirty="0">
                <a:latin typeface="Arial"/>
                <a:cs typeface="Arial"/>
              </a:rPr>
              <a:t>HIV</a:t>
            </a:r>
            <a:r>
              <a:rPr sz="1067" spc="227" dirty="0">
                <a:latin typeface="Arial"/>
                <a:cs typeface="Arial"/>
              </a:rPr>
              <a:t> </a:t>
            </a:r>
            <a:r>
              <a:rPr sz="1067" spc="-27" dirty="0">
                <a:latin typeface="Arial"/>
                <a:cs typeface="Arial"/>
              </a:rPr>
              <a:t>test</a:t>
            </a:r>
            <a:endParaRPr sz="1067">
              <a:latin typeface="Arial"/>
              <a:cs typeface="Arial"/>
            </a:endParaRPr>
          </a:p>
        </p:txBody>
      </p:sp>
      <p:sp>
        <p:nvSpPr>
          <p:cNvPr id="370" name="object 370"/>
          <p:cNvSpPr/>
          <p:nvPr/>
        </p:nvSpPr>
        <p:spPr>
          <a:xfrm>
            <a:off x="780390" y="1286348"/>
            <a:ext cx="434561" cy="240816"/>
          </a:xfrm>
          <a:prstGeom prst="rect">
            <a:avLst/>
          </a:prstGeom>
          <a:blipFill>
            <a:blip r:embed="rId12" cstate="print"/>
            <a:stretch>
              <a:fillRect/>
            </a:stretch>
          </a:blipFill>
        </p:spPr>
        <p:txBody>
          <a:bodyPr wrap="square" lIns="0" tIns="0" rIns="0" bIns="0" rtlCol="0"/>
          <a:lstStyle/>
          <a:p>
            <a:endParaRPr sz="2400"/>
          </a:p>
        </p:txBody>
      </p:sp>
      <p:sp>
        <p:nvSpPr>
          <p:cNvPr id="371" name="object 371"/>
          <p:cNvSpPr txBox="1"/>
          <p:nvPr/>
        </p:nvSpPr>
        <p:spPr>
          <a:xfrm>
            <a:off x="1035618" y="1230714"/>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4</a:t>
            </a:r>
            <a:endParaRPr sz="800">
              <a:latin typeface="Arial"/>
              <a:cs typeface="Arial"/>
            </a:endParaRPr>
          </a:p>
        </p:txBody>
      </p:sp>
      <p:sp>
        <p:nvSpPr>
          <p:cNvPr id="372" name="object 372"/>
          <p:cNvSpPr txBox="1"/>
          <p:nvPr/>
        </p:nvSpPr>
        <p:spPr>
          <a:xfrm>
            <a:off x="1154266" y="1286255"/>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373" name="object 373"/>
          <p:cNvSpPr/>
          <p:nvPr/>
        </p:nvSpPr>
        <p:spPr>
          <a:xfrm>
            <a:off x="3492320" y="3146676"/>
            <a:ext cx="1753689" cy="91440"/>
          </a:xfrm>
          <a:prstGeom prst="rect">
            <a:avLst/>
          </a:prstGeom>
          <a:blipFill>
            <a:blip r:embed="rId13" cstate="print"/>
            <a:stretch>
              <a:fillRect/>
            </a:stretch>
          </a:blipFill>
        </p:spPr>
        <p:txBody>
          <a:bodyPr wrap="square" lIns="0" tIns="0" rIns="0" bIns="0" rtlCol="0"/>
          <a:lstStyle/>
          <a:p>
            <a:endParaRPr sz="2400"/>
          </a:p>
        </p:txBody>
      </p:sp>
      <p:sp>
        <p:nvSpPr>
          <p:cNvPr id="374" name="object 374"/>
          <p:cNvSpPr/>
          <p:nvPr/>
        </p:nvSpPr>
        <p:spPr>
          <a:xfrm>
            <a:off x="3492319" y="3146676"/>
            <a:ext cx="1754293" cy="91440"/>
          </a:xfrm>
          <a:custGeom>
            <a:avLst/>
            <a:gdLst/>
            <a:ahLst/>
            <a:cxnLst/>
            <a:rect l="l" t="t" r="r" b="b"/>
            <a:pathLst>
              <a:path w="1315720" h="68580">
                <a:moveTo>
                  <a:pt x="0" y="0"/>
                </a:moveTo>
                <a:lnTo>
                  <a:pt x="1315268" y="0"/>
                </a:lnTo>
                <a:lnTo>
                  <a:pt x="1315268" y="34290"/>
                </a:lnTo>
                <a:lnTo>
                  <a:pt x="1315268"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375" name="object 375"/>
          <p:cNvSpPr/>
          <p:nvPr/>
        </p:nvSpPr>
        <p:spPr>
          <a:xfrm>
            <a:off x="1767435" y="3192397"/>
            <a:ext cx="541867" cy="0"/>
          </a:xfrm>
          <a:custGeom>
            <a:avLst/>
            <a:gdLst/>
            <a:ahLst/>
            <a:cxnLst/>
            <a:rect l="l" t="t" r="r" b="b"/>
            <a:pathLst>
              <a:path w="406400">
                <a:moveTo>
                  <a:pt x="0" y="0"/>
                </a:moveTo>
                <a:lnTo>
                  <a:pt x="406363" y="0"/>
                </a:lnTo>
              </a:path>
            </a:pathLst>
          </a:custGeom>
          <a:ln w="68579">
            <a:solidFill>
              <a:srgbClr val="F8981D"/>
            </a:solidFill>
          </a:ln>
        </p:spPr>
        <p:txBody>
          <a:bodyPr wrap="square" lIns="0" tIns="0" rIns="0" bIns="0" rtlCol="0"/>
          <a:lstStyle/>
          <a:p>
            <a:endParaRPr sz="2400"/>
          </a:p>
        </p:txBody>
      </p:sp>
      <p:sp>
        <p:nvSpPr>
          <p:cNvPr id="376" name="object 376"/>
          <p:cNvSpPr/>
          <p:nvPr/>
        </p:nvSpPr>
        <p:spPr>
          <a:xfrm>
            <a:off x="1767435" y="3146676"/>
            <a:ext cx="541867" cy="91440"/>
          </a:xfrm>
          <a:custGeom>
            <a:avLst/>
            <a:gdLst/>
            <a:ahLst/>
            <a:cxnLst/>
            <a:rect l="l" t="t" r="r" b="b"/>
            <a:pathLst>
              <a:path w="406400" h="68580">
                <a:moveTo>
                  <a:pt x="0" y="0"/>
                </a:moveTo>
                <a:lnTo>
                  <a:pt x="406364" y="0"/>
                </a:lnTo>
                <a:lnTo>
                  <a:pt x="406364" y="34290"/>
                </a:lnTo>
                <a:lnTo>
                  <a:pt x="406364"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377" name="object 377"/>
          <p:cNvSpPr/>
          <p:nvPr/>
        </p:nvSpPr>
        <p:spPr>
          <a:xfrm>
            <a:off x="906683" y="3192397"/>
            <a:ext cx="376767" cy="0"/>
          </a:xfrm>
          <a:custGeom>
            <a:avLst/>
            <a:gdLst/>
            <a:ahLst/>
            <a:cxnLst/>
            <a:rect l="l" t="t" r="r" b="b"/>
            <a:pathLst>
              <a:path w="282575">
                <a:moveTo>
                  <a:pt x="0" y="0"/>
                </a:moveTo>
                <a:lnTo>
                  <a:pt x="282022" y="0"/>
                </a:lnTo>
              </a:path>
            </a:pathLst>
          </a:custGeom>
          <a:ln w="68579">
            <a:solidFill>
              <a:srgbClr val="7030A0"/>
            </a:solidFill>
          </a:ln>
        </p:spPr>
        <p:txBody>
          <a:bodyPr wrap="square" lIns="0" tIns="0" rIns="0" bIns="0" rtlCol="0"/>
          <a:lstStyle/>
          <a:p>
            <a:endParaRPr sz="2400"/>
          </a:p>
        </p:txBody>
      </p:sp>
      <p:sp>
        <p:nvSpPr>
          <p:cNvPr id="378" name="object 378"/>
          <p:cNvSpPr/>
          <p:nvPr/>
        </p:nvSpPr>
        <p:spPr>
          <a:xfrm>
            <a:off x="906683" y="3146676"/>
            <a:ext cx="402167" cy="91440"/>
          </a:xfrm>
          <a:custGeom>
            <a:avLst/>
            <a:gdLst/>
            <a:ahLst/>
            <a:cxnLst/>
            <a:rect l="l" t="t" r="r" b="b"/>
            <a:pathLst>
              <a:path w="301625" h="68580">
                <a:moveTo>
                  <a:pt x="0" y="0"/>
                </a:moveTo>
                <a:lnTo>
                  <a:pt x="301127" y="0"/>
                </a:lnTo>
                <a:lnTo>
                  <a:pt x="301127" y="34290"/>
                </a:lnTo>
                <a:lnTo>
                  <a:pt x="301127" y="68580"/>
                </a:lnTo>
                <a:lnTo>
                  <a:pt x="0" y="68580"/>
                </a:lnTo>
                <a:lnTo>
                  <a:pt x="0" y="0"/>
                </a:lnTo>
                <a:close/>
              </a:path>
            </a:pathLst>
          </a:custGeom>
          <a:ln w="12700">
            <a:solidFill>
              <a:srgbClr val="7F6000"/>
            </a:solidFill>
          </a:ln>
        </p:spPr>
        <p:txBody>
          <a:bodyPr wrap="square" lIns="0" tIns="0" rIns="0" bIns="0" rtlCol="0"/>
          <a:lstStyle/>
          <a:p>
            <a:endParaRPr sz="2400"/>
          </a:p>
        </p:txBody>
      </p:sp>
      <p:sp>
        <p:nvSpPr>
          <p:cNvPr id="379" name="object 379"/>
          <p:cNvSpPr/>
          <p:nvPr/>
        </p:nvSpPr>
        <p:spPr>
          <a:xfrm>
            <a:off x="1613811" y="3146676"/>
            <a:ext cx="153623" cy="91440"/>
          </a:xfrm>
          <a:prstGeom prst="rect">
            <a:avLst/>
          </a:prstGeom>
          <a:blipFill>
            <a:blip r:embed="rId14" cstate="print"/>
            <a:stretch>
              <a:fillRect/>
            </a:stretch>
          </a:blipFill>
        </p:spPr>
        <p:txBody>
          <a:bodyPr wrap="square" lIns="0" tIns="0" rIns="0" bIns="0" rtlCol="0"/>
          <a:lstStyle/>
          <a:p>
            <a:endParaRPr sz="2400"/>
          </a:p>
        </p:txBody>
      </p:sp>
      <p:sp>
        <p:nvSpPr>
          <p:cNvPr id="380" name="object 380"/>
          <p:cNvSpPr/>
          <p:nvPr/>
        </p:nvSpPr>
        <p:spPr>
          <a:xfrm>
            <a:off x="1613811" y="3146676"/>
            <a:ext cx="154093" cy="91440"/>
          </a:xfrm>
          <a:custGeom>
            <a:avLst/>
            <a:gdLst/>
            <a:ahLst/>
            <a:cxnLst/>
            <a:rect l="l" t="t" r="r" b="b"/>
            <a:pathLst>
              <a:path w="115569" h="68580">
                <a:moveTo>
                  <a:pt x="0" y="0"/>
                </a:moveTo>
                <a:lnTo>
                  <a:pt x="115217" y="0"/>
                </a:lnTo>
                <a:lnTo>
                  <a:pt x="115217" y="34290"/>
                </a:lnTo>
                <a:lnTo>
                  <a:pt x="115217"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381" name="object 381"/>
          <p:cNvSpPr txBox="1"/>
          <p:nvPr/>
        </p:nvSpPr>
        <p:spPr>
          <a:xfrm>
            <a:off x="1020782" y="3010748"/>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a:t>
            </a:r>
            <a:r>
              <a:rPr sz="800" b="1" spc="-7" dirty="0">
                <a:latin typeface="Arial"/>
                <a:cs typeface="Arial"/>
              </a:rPr>
              <a:t>.</a:t>
            </a:r>
            <a:r>
              <a:rPr sz="800" b="1" dirty="0">
                <a:latin typeface="Arial"/>
                <a:cs typeface="Arial"/>
              </a:rPr>
              <a:t>1</a:t>
            </a:r>
            <a:endParaRPr sz="800">
              <a:latin typeface="Arial"/>
              <a:cs typeface="Arial"/>
            </a:endParaRPr>
          </a:p>
        </p:txBody>
      </p:sp>
      <p:sp>
        <p:nvSpPr>
          <p:cNvPr id="382" name="object 382"/>
          <p:cNvSpPr txBox="1"/>
          <p:nvPr/>
        </p:nvSpPr>
        <p:spPr>
          <a:xfrm>
            <a:off x="1446281" y="3010748"/>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6</a:t>
            </a:r>
            <a:r>
              <a:rPr sz="800" b="1" spc="-7" dirty="0">
                <a:latin typeface="Arial"/>
                <a:cs typeface="Arial"/>
              </a:rPr>
              <a:t>.</a:t>
            </a:r>
            <a:r>
              <a:rPr sz="800" b="1" dirty="0">
                <a:latin typeface="Arial"/>
                <a:cs typeface="Arial"/>
              </a:rPr>
              <a:t>3</a:t>
            </a:r>
            <a:endParaRPr sz="800">
              <a:latin typeface="Arial"/>
              <a:cs typeface="Arial"/>
            </a:endParaRPr>
          </a:p>
        </p:txBody>
      </p:sp>
      <p:sp>
        <p:nvSpPr>
          <p:cNvPr id="383" name="object 383"/>
          <p:cNvSpPr txBox="1"/>
          <p:nvPr/>
        </p:nvSpPr>
        <p:spPr>
          <a:xfrm>
            <a:off x="4043233" y="3010748"/>
            <a:ext cx="148167"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31</a:t>
            </a:r>
            <a:endParaRPr sz="800">
              <a:latin typeface="Arial"/>
              <a:cs typeface="Arial"/>
            </a:endParaRPr>
          </a:p>
        </p:txBody>
      </p:sp>
      <p:sp>
        <p:nvSpPr>
          <p:cNvPr id="384" name="object 384"/>
          <p:cNvSpPr/>
          <p:nvPr/>
        </p:nvSpPr>
        <p:spPr>
          <a:xfrm>
            <a:off x="840639" y="3102499"/>
            <a:ext cx="110468" cy="157069"/>
          </a:xfrm>
          <a:prstGeom prst="rect">
            <a:avLst/>
          </a:prstGeom>
          <a:blipFill>
            <a:blip r:embed="rId15" cstate="print"/>
            <a:stretch>
              <a:fillRect/>
            </a:stretch>
          </a:blipFill>
        </p:spPr>
        <p:txBody>
          <a:bodyPr wrap="square" lIns="0" tIns="0" rIns="0" bIns="0" rtlCol="0"/>
          <a:lstStyle/>
          <a:p>
            <a:endParaRPr sz="2400"/>
          </a:p>
        </p:txBody>
      </p:sp>
      <p:sp>
        <p:nvSpPr>
          <p:cNvPr id="385" name="object 385"/>
          <p:cNvSpPr/>
          <p:nvPr/>
        </p:nvSpPr>
        <p:spPr>
          <a:xfrm>
            <a:off x="840640" y="3102500"/>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386" name="object 386"/>
          <p:cNvSpPr/>
          <p:nvPr/>
        </p:nvSpPr>
        <p:spPr>
          <a:xfrm>
            <a:off x="846880" y="3076690"/>
            <a:ext cx="97576" cy="73820"/>
          </a:xfrm>
          <a:prstGeom prst="rect">
            <a:avLst/>
          </a:prstGeom>
          <a:blipFill>
            <a:blip r:embed="rId16" cstate="print"/>
            <a:stretch>
              <a:fillRect/>
            </a:stretch>
          </a:blipFill>
        </p:spPr>
        <p:txBody>
          <a:bodyPr wrap="square" lIns="0" tIns="0" rIns="0" bIns="0" rtlCol="0"/>
          <a:lstStyle/>
          <a:p>
            <a:endParaRPr sz="2400"/>
          </a:p>
        </p:txBody>
      </p:sp>
      <p:sp>
        <p:nvSpPr>
          <p:cNvPr id="387" name="object 387"/>
          <p:cNvSpPr/>
          <p:nvPr/>
        </p:nvSpPr>
        <p:spPr>
          <a:xfrm>
            <a:off x="846880" y="3076689"/>
            <a:ext cx="98213" cy="74507"/>
          </a:xfrm>
          <a:custGeom>
            <a:avLst/>
            <a:gdLst/>
            <a:ahLst/>
            <a:cxnLst/>
            <a:rect l="l" t="t" r="r" b="b"/>
            <a:pathLst>
              <a:path w="73659" h="55880">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388" name="object 388"/>
          <p:cNvSpPr/>
          <p:nvPr/>
        </p:nvSpPr>
        <p:spPr>
          <a:xfrm>
            <a:off x="1731091" y="3030970"/>
            <a:ext cx="78740" cy="4233"/>
          </a:xfrm>
          <a:custGeom>
            <a:avLst/>
            <a:gdLst/>
            <a:ahLst/>
            <a:cxnLst/>
            <a:rect l="l" t="t" r="r" b="b"/>
            <a:pathLst>
              <a:path w="59055" h="3175">
                <a:moveTo>
                  <a:pt x="0" y="0"/>
                </a:moveTo>
                <a:lnTo>
                  <a:pt x="58783" y="0"/>
                </a:lnTo>
                <a:lnTo>
                  <a:pt x="58783" y="2753"/>
                </a:lnTo>
                <a:lnTo>
                  <a:pt x="0" y="2753"/>
                </a:lnTo>
                <a:lnTo>
                  <a:pt x="0" y="0"/>
                </a:lnTo>
                <a:close/>
              </a:path>
            </a:pathLst>
          </a:custGeom>
          <a:solidFill>
            <a:srgbClr val="000000"/>
          </a:solidFill>
        </p:spPr>
        <p:txBody>
          <a:bodyPr wrap="square" lIns="0" tIns="0" rIns="0" bIns="0" rtlCol="0"/>
          <a:lstStyle/>
          <a:p>
            <a:endParaRPr sz="2400"/>
          </a:p>
        </p:txBody>
      </p:sp>
      <p:sp>
        <p:nvSpPr>
          <p:cNvPr id="389" name="object 389"/>
          <p:cNvSpPr/>
          <p:nvPr/>
        </p:nvSpPr>
        <p:spPr>
          <a:xfrm>
            <a:off x="1731091" y="3030970"/>
            <a:ext cx="78740" cy="4233"/>
          </a:xfrm>
          <a:custGeom>
            <a:avLst/>
            <a:gdLst/>
            <a:ahLst/>
            <a:cxnLst/>
            <a:rect l="l" t="t" r="r" b="b"/>
            <a:pathLst>
              <a:path w="59055" h="3175">
                <a:moveTo>
                  <a:pt x="0" y="0"/>
                </a:moveTo>
                <a:lnTo>
                  <a:pt x="58783" y="0"/>
                </a:lnTo>
                <a:lnTo>
                  <a:pt x="58783" y="2753"/>
                </a:lnTo>
                <a:lnTo>
                  <a:pt x="0" y="2753"/>
                </a:lnTo>
                <a:lnTo>
                  <a:pt x="0" y="0"/>
                </a:lnTo>
                <a:close/>
              </a:path>
            </a:pathLst>
          </a:custGeom>
          <a:ln w="12700">
            <a:solidFill>
              <a:srgbClr val="000000"/>
            </a:solidFill>
          </a:ln>
        </p:spPr>
        <p:txBody>
          <a:bodyPr wrap="square" lIns="0" tIns="0" rIns="0" bIns="0" rtlCol="0"/>
          <a:lstStyle/>
          <a:p>
            <a:endParaRPr sz="2400"/>
          </a:p>
        </p:txBody>
      </p:sp>
      <p:sp>
        <p:nvSpPr>
          <p:cNvPr id="390" name="object 390"/>
          <p:cNvSpPr/>
          <p:nvPr/>
        </p:nvSpPr>
        <p:spPr>
          <a:xfrm>
            <a:off x="1760484" y="3032894"/>
            <a:ext cx="20320" cy="24553"/>
          </a:xfrm>
          <a:custGeom>
            <a:avLst/>
            <a:gdLst/>
            <a:ahLst/>
            <a:cxnLst/>
            <a:rect l="l" t="t" r="r" b="b"/>
            <a:pathLst>
              <a:path w="15240" h="18414">
                <a:moveTo>
                  <a:pt x="0" y="0"/>
                </a:moveTo>
                <a:lnTo>
                  <a:pt x="14696" y="0"/>
                </a:lnTo>
                <a:lnTo>
                  <a:pt x="14696" y="18181"/>
                </a:lnTo>
                <a:lnTo>
                  <a:pt x="0" y="18181"/>
                </a:lnTo>
                <a:lnTo>
                  <a:pt x="0" y="0"/>
                </a:lnTo>
                <a:close/>
              </a:path>
            </a:pathLst>
          </a:custGeom>
          <a:solidFill>
            <a:srgbClr val="000000"/>
          </a:solidFill>
        </p:spPr>
        <p:txBody>
          <a:bodyPr wrap="square" lIns="0" tIns="0" rIns="0" bIns="0" rtlCol="0"/>
          <a:lstStyle/>
          <a:p>
            <a:endParaRPr sz="2400"/>
          </a:p>
        </p:txBody>
      </p:sp>
      <p:sp>
        <p:nvSpPr>
          <p:cNvPr id="391" name="object 391"/>
          <p:cNvSpPr/>
          <p:nvPr/>
        </p:nvSpPr>
        <p:spPr>
          <a:xfrm>
            <a:off x="1752018" y="3024427"/>
            <a:ext cx="37253" cy="33020"/>
          </a:xfrm>
          <a:custGeom>
            <a:avLst/>
            <a:gdLst/>
            <a:ahLst/>
            <a:cxnLst/>
            <a:rect l="l" t="t" r="r" b="b"/>
            <a:pathLst>
              <a:path w="27940" h="24764">
                <a:moveTo>
                  <a:pt x="0" y="24530"/>
                </a:moveTo>
                <a:lnTo>
                  <a:pt x="27396" y="24530"/>
                </a:lnTo>
                <a:lnTo>
                  <a:pt x="27396" y="0"/>
                </a:lnTo>
                <a:lnTo>
                  <a:pt x="0" y="0"/>
                </a:lnTo>
                <a:lnTo>
                  <a:pt x="0" y="24530"/>
                </a:lnTo>
                <a:close/>
              </a:path>
            </a:pathLst>
          </a:custGeom>
          <a:solidFill>
            <a:srgbClr val="000000"/>
          </a:solidFill>
        </p:spPr>
        <p:txBody>
          <a:bodyPr wrap="square" lIns="0" tIns="0" rIns="0" bIns="0" rtlCol="0"/>
          <a:lstStyle/>
          <a:p>
            <a:endParaRPr sz="2400"/>
          </a:p>
        </p:txBody>
      </p:sp>
      <p:sp>
        <p:nvSpPr>
          <p:cNvPr id="392" name="object 392"/>
          <p:cNvSpPr/>
          <p:nvPr/>
        </p:nvSpPr>
        <p:spPr>
          <a:xfrm>
            <a:off x="1765380" y="3224494"/>
            <a:ext cx="10160" cy="7620"/>
          </a:xfrm>
          <a:custGeom>
            <a:avLst/>
            <a:gdLst/>
            <a:ahLst/>
            <a:cxnLst/>
            <a:rect l="l" t="t" r="r" b="b"/>
            <a:pathLst>
              <a:path w="7619" h="5714">
                <a:moveTo>
                  <a:pt x="0" y="0"/>
                </a:moveTo>
                <a:lnTo>
                  <a:pt x="7348" y="0"/>
                </a:lnTo>
                <a:lnTo>
                  <a:pt x="7348" y="5454"/>
                </a:lnTo>
                <a:lnTo>
                  <a:pt x="0" y="5454"/>
                </a:lnTo>
                <a:lnTo>
                  <a:pt x="0" y="0"/>
                </a:lnTo>
                <a:close/>
              </a:path>
            </a:pathLst>
          </a:custGeom>
          <a:solidFill>
            <a:srgbClr val="000000"/>
          </a:solidFill>
        </p:spPr>
        <p:txBody>
          <a:bodyPr wrap="square" lIns="0" tIns="0" rIns="0" bIns="0" rtlCol="0"/>
          <a:lstStyle/>
          <a:p>
            <a:endParaRPr sz="2400"/>
          </a:p>
        </p:txBody>
      </p:sp>
      <p:sp>
        <p:nvSpPr>
          <p:cNvPr id="393" name="object 393"/>
          <p:cNvSpPr/>
          <p:nvPr/>
        </p:nvSpPr>
        <p:spPr>
          <a:xfrm>
            <a:off x="1756914" y="3231396"/>
            <a:ext cx="27093" cy="0"/>
          </a:xfrm>
          <a:custGeom>
            <a:avLst/>
            <a:gdLst/>
            <a:ahLst/>
            <a:cxnLst/>
            <a:rect l="l" t="t" r="r" b="b"/>
            <a:pathLst>
              <a:path w="20319">
                <a:moveTo>
                  <a:pt x="0" y="0"/>
                </a:moveTo>
                <a:lnTo>
                  <a:pt x="20048" y="0"/>
                </a:lnTo>
              </a:path>
            </a:pathLst>
          </a:custGeom>
          <a:ln w="13255">
            <a:solidFill>
              <a:srgbClr val="000000"/>
            </a:solidFill>
          </a:ln>
        </p:spPr>
        <p:txBody>
          <a:bodyPr wrap="square" lIns="0" tIns="0" rIns="0" bIns="0" rtlCol="0"/>
          <a:lstStyle/>
          <a:p>
            <a:endParaRPr sz="2400"/>
          </a:p>
        </p:txBody>
      </p:sp>
      <p:sp>
        <p:nvSpPr>
          <p:cNvPr id="394" name="object 394"/>
          <p:cNvSpPr/>
          <p:nvPr/>
        </p:nvSpPr>
        <p:spPr>
          <a:xfrm>
            <a:off x="1770280" y="3057133"/>
            <a:ext cx="0" cy="165947"/>
          </a:xfrm>
          <a:custGeom>
            <a:avLst/>
            <a:gdLst/>
            <a:ahLst/>
            <a:cxnLst/>
            <a:rect l="l" t="t" r="r" b="b"/>
            <a:pathLst>
              <a:path h="124460">
                <a:moveTo>
                  <a:pt x="0" y="0"/>
                </a:moveTo>
                <a:lnTo>
                  <a:pt x="0" y="124068"/>
                </a:lnTo>
              </a:path>
            </a:pathLst>
          </a:custGeom>
          <a:ln w="36738">
            <a:solidFill>
              <a:srgbClr val="FFFFFF"/>
            </a:solidFill>
          </a:ln>
        </p:spPr>
        <p:txBody>
          <a:bodyPr wrap="square" lIns="0" tIns="0" rIns="0" bIns="0" rtlCol="0"/>
          <a:lstStyle/>
          <a:p>
            <a:endParaRPr sz="2400"/>
          </a:p>
        </p:txBody>
      </p:sp>
      <p:sp>
        <p:nvSpPr>
          <p:cNvPr id="395" name="object 395"/>
          <p:cNvSpPr/>
          <p:nvPr/>
        </p:nvSpPr>
        <p:spPr>
          <a:xfrm>
            <a:off x="1745787" y="3057133"/>
            <a:ext cx="49107" cy="165947"/>
          </a:xfrm>
          <a:custGeom>
            <a:avLst/>
            <a:gdLst/>
            <a:ahLst/>
            <a:cxnLst/>
            <a:rect l="l" t="t" r="r" b="b"/>
            <a:pathLst>
              <a:path w="36830" h="124460">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396" name="object 396"/>
          <p:cNvSpPr/>
          <p:nvPr/>
        </p:nvSpPr>
        <p:spPr>
          <a:xfrm>
            <a:off x="1775179" y="3203421"/>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397" name="object 397"/>
          <p:cNvSpPr/>
          <p:nvPr/>
        </p:nvSpPr>
        <p:spPr>
          <a:xfrm>
            <a:off x="1775179" y="3184064"/>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398" name="object 398"/>
          <p:cNvSpPr/>
          <p:nvPr/>
        </p:nvSpPr>
        <p:spPr>
          <a:xfrm>
            <a:off x="1770280" y="3231767"/>
            <a:ext cx="0" cy="73659"/>
          </a:xfrm>
          <a:custGeom>
            <a:avLst/>
            <a:gdLst/>
            <a:ahLst/>
            <a:cxnLst/>
            <a:rect l="l" t="t" r="r" b="b"/>
            <a:pathLst>
              <a:path h="55244">
                <a:moveTo>
                  <a:pt x="0" y="0"/>
                </a:moveTo>
                <a:lnTo>
                  <a:pt x="1" y="55143"/>
                </a:lnTo>
              </a:path>
            </a:pathLst>
          </a:custGeom>
          <a:ln w="3175">
            <a:solidFill>
              <a:srgbClr val="000000"/>
            </a:solidFill>
          </a:ln>
        </p:spPr>
        <p:txBody>
          <a:bodyPr wrap="square" lIns="0" tIns="0" rIns="0" bIns="0" rtlCol="0"/>
          <a:lstStyle/>
          <a:p>
            <a:endParaRPr sz="2400"/>
          </a:p>
        </p:txBody>
      </p:sp>
      <p:sp>
        <p:nvSpPr>
          <p:cNvPr id="399" name="object 399"/>
          <p:cNvSpPr/>
          <p:nvPr/>
        </p:nvSpPr>
        <p:spPr>
          <a:xfrm>
            <a:off x="1745850" y="3057134"/>
            <a:ext cx="49953" cy="161713"/>
          </a:xfrm>
          <a:custGeom>
            <a:avLst/>
            <a:gdLst/>
            <a:ahLst/>
            <a:cxnLst/>
            <a:rect l="l" t="t" r="r" b="b"/>
            <a:pathLst>
              <a:path w="37465" h="121285">
                <a:moveTo>
                  <a:pt x="37203" y="0"/>
                </a:moveTo>
                <a:lnTo>
                  <a:pt x="524" y="2"/>
                </a:lnTo>
                <a:lnTo>
                  <a:pt x="489" y="25542"/>
                </a:lnTo>
                <a:lnTo>
                  <a:pt x="34" y="76621"/>
                </a:lnTo>
                <a:lnTo>
                  <a:pt x="0" y="102161"/>
                </a:lnTo>
                <a:lnTo>
                  <a:pt x="502" y="121079"/>
                </a:lnTo>
                <a:lnTo>
                  <a:pt x="36686" y="64324"/>
                </a:lnTo>
                <a:lnTo>
                  <a:pt x="37203" y="0"/>
                </a:lnTo>
                <a:close/>
              </a:path>
            </a:pathLst>
          </a:custGeom>
          <a:solidFill>
            <a:srgbClr val="F8981D"/>
          </a:solidFill>
        </p:spPr>
        <p:txBody>
          <a:bodyPr wrap="square" lIns="0" tIns="0" rIns="0" bIns="0" rtlCol="0"/>
          <a:lstStyle/>
          <a:p>
            <a:endParaRPr sz="2400"/>
          </a:p>
        </p:txBody>
      </p:sp>
      <p:sp>
        <p:nvSpPr>
          <p:cNvPr id="400" name="object 400"/>
          <p:cNvSpPr/>
          <p:nvPr/>
        </p:nvSpPr>
        <p:spPr>
          <a:xfrm>
            <a:off x="1775179" y="3164704"/>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401" name="object 401"/>
          <p:cNvSpPr/>
          <p:nvPr/>
        </p:nvSpPr>
        <p:spPr>
          <a:xfrm>
            <a:off x="1745787" y="3057133"/>
            <a:ext cx="49107" cy="165947"/>
          </a:xfrm>
          <a:custGeom>
            <a:avLst/>
            <a:gdLst/>
            <a:ahLst/>
            <a:cxnLst/>
            <a:rect l="l" t="t" r="r" b="b"/>
            <a:pathLst>
              <a:path w="36830" h="124460">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402" name="object 402"/>
          <p:cNvSpPr/>
          <p:nvPr/>
        </p:nvSpPr>
        <p:spPr>
          <a:xfrm>
            <a:off x="1282714" y="3192397"/>
            <a:ext cx="331893" cy="0"/>
          </a:xfrm>
          <a:custGeom>
            <a:avLst/>
            <a:gdLst/>
            <a:ahLst/>
            <a:cxnLst/>
            <a:rect l="l" t="t" r="r" b="b"/>
            <a:pathLst>
              <a:path w="248919">
                <a:moveTo>
                  <a:pt x="0" y="0"/>
                </a:moveTo>
                <a:lnTo>
                  <a:pt x="248321" y="0"/>
                </a:lnTo>
              </a:path>
            </a:pathLst>
          </a:custGeom>
          <a:ln w="67627">
            <a:solidFill>
              <a:srgbClr val="F8981D"/>
            </a:solidFill>
          </a:ln>
        </p:spPr>
        <p:txBody>
          <a:bodyPr wrap="square" lIns="0" tIns="0" rIns="0" bIns="0" rtlCol="0"/>
          <a:lstStyle/>
          <a:p>
            <a:endParaRPr sz="2400"/>
          </a:p>
        </p:txBody>
      </p:sp>
      <p:sp>
        <p:nvSpPr>
          <p:cNvPr id="403" name="object 403"/>
          <p:cNvSpPr/>
          <p:nvPr/>
        </p:nvSpPr>
        <p:spPr>
          <a:xfrm>
            <a:off x="1282714" y="3146676"/>
            <a:ext cx="331893" cy="91440"/>
          </a:xfrm>
          <a:custGeom>
            <a:avLst/>
            <a:gdLst/>
            <a:ahLst/>
            <a:cxnLst/>
            <a:rect l="l" t="t" r="r" b="b"/>
            <a:pathLst>
              <a:path w="248919" h="68580">
                <a:moveTo>
                  <a:pt x="0" y="476"/>
                </a:moveTo>
                <a:lnTo>
                  <a:pt x="248322" y="476"/>
                </a:lnTo>
                <a:lnTo>
                  <a:pt x="248322" y="0"/>
                </a:lnTo>
                <a:lnTo>
                  <a:pt x="248322" y="34290"/>
                </a:lnTo>
                <a:lnTo>
                  <a:pt x="248322" y="68580"/>
                </a:lnTo>
                <a:lnTo>
                  <a:pt x="248322" y="68103"/>
                </a:lnTo>
                <a:lnTo>
                  <a:pt x="0" y="68103"/>
                </a:lnTo>
                <a:lnTo>
                  <a:pt x="0" y="476"/>
                </a:lnTo>
                <a:close/>
              </a:path>
            </a:pathLst>
          </a:custGeom>
          <a:ln w="12700">
            <a:solidFill>
              <a:srgbClr val="385723"/>
            </a:solidFill>
          </a:ln>
        </p:spPr>
        <p:txBody>
          <a:bodyPr wrap="square" lIns="0" tIns="0" rIns="0" bIns="0" rtlCol="0"/>
          <a:lstStyle/>
          <a:p>
            <a:endParaRPr sz="2400"/>
          </a:p>
        </p:txBody>
      </p:sp>
      <p:sp>
        <p:nvSpPr>
          <p:cNvPr id="404" name="object 404"/>
          <p:cNvSpPr/>
          <p:nvPr/>
        </p:nvSpPr>
        <p:spPr>
          <a:xfrm>
            <a:off x="1242175" y="3022503"/>
            <a:ext cx="95311" cy="282787"/>
          </a:xfrm>
          <a:prstGeom prst="rect">
            <a:avLst/>
          </a:prstGeom>
          <a:blipFill>
            <a:blip r:embed="rId17" cstate="print"/>
            <a:stretch>
              <a:fillRect/>
            </a:stretch>
          </a:blipFill>
        </p:spPr>
        <p:txBody>
          <a:bodyPr wrap="square" lIns="0" tIns="0" rIns="0" bIns="0" rtlCol="0"/>
          <a:lstStyle/>
          <a:p>
            <a:endParaRPr sz="2400"/>
          </a:p>
        </p:txBody>
      </p:sp>
      <p:sp>
        <p:nvSpPr>
          <p:cNvPr id="405" name="object 405"/>
          <p:cNvSpPr/>
          <p:nvPr/>
        </p:nvSpPr>
        <p:spPr>
          <a:xfrm>
            <a:off x="2310601" y="3192397"/>
            <a:ext cx="541867" cy="0"/>
          </a:xfrm>
          <a:custGeom>
            <a:avLst/>
            <a:gdLst/>
            <a:ahLst/>
            <a:cxnLst/>
            <a:rect l="l" t="t" r="r" b="b"/>
            <a:pathLst>
              <a:path w="406400">
                <a:moveTo>
                  <a:pt x="0" y="0"/>
                </a:moveTo>
                <a:lnTo>
                  <a:pt x="406364" y="0"/>
                </a:lnTo>
              </a:path>
            </a:pathLst>
          </a:custGeom>
          <a:ln w="68579">
            <a:solidFill>
              <a:srgbClr val="F8981D"/>
            </a:solidFill>
          </a:ln>
        </p:spPr>
        <p:txBody>
          <a:bodyPr wrap="square" lIns="0" tIns="0" rIns="0" bIns="0" rtlCol="0"/>
          <a:lstStyle/>
          <a:p>
            <a:endParaRPr sz="2400"/>
          </a:p>
        </p:txBody>
      </p:sp>
      <p:sp>
        <p:nvSpPr>
          <p:cNvPr id="406" name="object 406"/>
          <p:cNvSpPr/>
          <p:nvPr/>
        </p:nvSpPr>
        <p:spPr>
          <a:xfrm>
            <a:off x="2310601" y="3146676"/>
            <a:ext cx="541867" cy="91440"/>
          </a:xfrm>
          <a:custGeom>
            <a:avLst/>
            <a:gdLst/>
            <a:ahLst/>
            <a:cxnLst/>
            <a:rect l="l" t="t" r="r" b="b"/>
            <a:pathLst>
              <a:path w="406400" h="68580">
                <a:moveTo>
                  <a:pt x="0" y="0"/>
                </a:moveTo>
                <a:lnTo>
                  <a:pt x="406364" y="0"/>
                </a:lnTo>
                <a:lnTo>
                  <a:pt x="406364" y="34290"/>
                </a:lnTo>
                <a:lnTo>
                  <a:pt x="406364"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407" name="object 407"/>
          <p:cNvSpPr/>
          <p:nvPr/>
        </p:nvSpPr>
        <p:spPr>
          <a:xfrm>
            <a:off x="2260878" y="3022503"/>
            <a:ext cx="95311" cy="282787"/>
          </a:xfrm>
          <a:prstGeom prst="rect">
            <a:avLst/>
          </a:prstGeom>
          <a:blipFill>
            <a:blip r:embed="rId18" cstate="print"/>
            <a:stretch>
              <a:fillRect/>
            </a:stretch>
          </a:blipFill>
        </p:spPr>
        <p:txBody>
          <a:bodyPr wrap="square" lIns="0" tIns="0" rIns="0" bIns="0" rtlCol="0"/>
          <a:lstStyle/>
          <a:p>
            <a:endParaRPr sz="2400"/>
          </a:p>
        </p:txBody>
      </p:sp>
      <p:sp>
        <p:nvSpPr>
          <p:cNvPr id="408" name="object 408"/>
          <p:cNvSpPr/>
          <p:nvPr/>
        </p:nvSpPr>
        <p:spPr>
          <a:xfrm>
            <a:off x="5145625" y="3047713"/>
            <a:ext cx="225777" cy="240816"/>
          </a:xfrm>
          <a:prstGeom prst="rect">
            <a:avLst/>
          </a:prstGeom>
          <a:blipFill>
            <a:blip r:embed="rId19" cstate="print"/>
            <a:stretch>
              <a:fillRect/>
            </a:stretch>
          </a:blipFill>
        </p:spPr>
        <p:txBody>
          <a:bodyPr wrap="square" lIns="0" tIns="0" rIns="0" bIns="0" rtlCol="0"/>
          <a:lstStyle/>
          <a:p>
            <a:endParaRPr sz="2400"/>
          </a:p>
        </p:txBody>
      </p:sp>
      <p:sp>
        <p:nvSpPr>
          <p:cNvPr id="409" name="object 409"/>
          <p:cNvSpPr txBox="1"/>
          <p:nvPr/>
        </p:nvSpPr>
        <p:spPr>
          <a:xfrm>
            <a:off x="1956362" y="3010748"/>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6</a:t>
            </a:r>
            <a:r>
              <a:rPr sz="800" b="1" spc="-7" dirty="0">
                <a:latin typeface="Arial"/>
                <a:cs typeface="Arial"/>
              </a:rPr>
              <a:t>.</a:t>
            </a:r>
            <a:r>
              <a:rPr sz="800" b="1" dirty="0">
                <a:latin typeface="Arial"/>
                <a:cs typeface="Arial"/>
              </a:rPr>
              <a:t>9</a:t>
            </a:r>
            <a:endParaRPr sz="800">
              <a:latin typeface="Arial"/>
              <a:cs typeface="Arial"/>
            </a:endParaRPr>
          </a:p>
        </p:txBody>
      </p:sp>
      <p:sp>
        <p:nvSpPr>
          <p:cNvPr id="410" name="object 410"/>
          <p:cNvSpPr txBox="1"/>
          <p:nvPr/>
        </p:nvSpPr>
        <p:spPr>
          <a:xfrm>
            <a:off x="2487077" y="3010748"/>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6</a:t>
            </a:r>
            <a:r>
              <a:rPr sz="800" b="1" spc="-7" dirty="0">
                <a:latin typeface="Arial"/>
                <a:cs typeface="Arial"/>
              </a:rPr>
              <a:t>.</a:t>
            </a:r>
            <a:r>
              <a:rPr sz="800" b="1" dirty="0">
                <a:latin typeface="Arial"/>
                <a:cs typeface="Arial"/>
              </a:rPr>
              <a:t>9</a:t>
            </a:r>
            <a:endParaRPr sz="800">
              <a:latin typeface="Arial"/>
              <a:cs typeface="Arial"/>
            </a:endParaRPr>
          </a:p>
        </p:txBody>
      </p:sp>
      <p:sp>
        <p:nvSpPr>
          <p:cNvPr id="411" name="object 411"/>
          <p:cNvSpPr/>
          <p:nvPr/>
        </p:nvSpPr>
        <p:spPr>
          <a:xfrm>
            <a:off x="2867319" y="3192397"/>
            <a:ext cx="625687" cy="0"/>
          </a:xfrm>
          <a:custGeom>
            <a:avLst/>
            <a:gdLst/>
            <a:ahLst/>
            <a:cxnLst/>
            <a:rect l="l" t="t" r="r" b="b"/>
            <a:pathLst>
              <a:path w="469264">
                <a:moveTo>
                  <a:pt x="0" y="0"/>
                </a:moveTo>
                <a:lnTo>
                  <a:pt x="468749" y="0"/>
                </a:lnTo>
              </a:path>
            </a:pathLst>
          </a:custGeom>
          <a:ln w="68579">
            <a:solidFill>
              <a:srgbClr val="F8981D"/>
            </a:solidFill>
          </a:ln>
        </p:spPr>
        <p:txBody>
          <a:bodyPr wrap="square" lIns="0" tIns="0" rIns="0" bIns="0" rtlCol="0"/>
          <a:lstStyle/>
          <a:p>
            <a:endParaRPr sz="2400"/>
          </a:p>
        </p:txBody>
      </p:sp>
      <p:sp>
        <p:nvSpPr>
          <p:cNvPr id="412" name="object 412"/>
          <p:cNvSpPr/>
          <p:nvPr/>
        </p:nvSpPr>
        <p:spPr>
          <a:xfrm>
            <a:off x="2867319" y="3146676"/>
            <a:ext cx="625687" cy="91440"/>
          </a:xfrm>
          <a:custGeom>
            <a:avLst/>
            <a:gdLst/>
            <a:ahLst/>
            <a:cxnLst/>
            <a:rect l="l" t="t" r="r" b="b"/>
            <a:pathLst>
              <a:path w="469264" h="68580">
                <a:moveTo>
                  <a:pt x="0" y="0"/>
                </a:moveTo>
                <a:lnTo>
                  <a:pt x="468749" y="0"/>
                </a:lnTo>
                <a:lnTo>
                  <a:pt x="468749" y="34290"/>
                </a:lnTo>
                <a:lnTo>
                  <a:pt x="46874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413" name="object 413"/>
          <p:cNvSpPr/>
          <p:nvPr/>
        </p:nvSpPr>
        <p:spPr>
          <a:xfrm>
            <a:off x="2801227" y="3022503"/>
            <a:ext cx="95311" cy="282787"/>
          </a:xfrm>
          <a:prstGeom prst="rect">
            <a:avLst/>
          </a:prstGeom>
          <a:blipFill>
            <a:blip r:embed="rId20" cstate="print"/>
            <a:stretch>
              <a:fillRect/>
            </a:stretch>
          </a:blipFill>
        </p:spPr>
        <p:txBody>
          <a:bodyPr wrap="square" lIns="0" tIns="0" rIns="0" bIns="0" rtlCol="0"/>
          <a:lstStyle/>
          <a:p>
            <a:endParaRPr sz="2400"/>
          </a:p>
        </p:txBody>
      </p:sp>
      <p:sp>
        <p:nvSpPr>
          <p:cNvPr id="414" name="object 414"/>
          <p:cNvSpPr txBox="1"/>
          <p:nvPr/>
        </p:nvSpPr>
        <p:spPr>
          <a:xfrm>
            <a:off x="5206402" y="3062223"/>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415" name="object 415"/>
          <p:cNvSpPr txBox="1"/>
          <p:nvPr/>
        </p:nvSpPr>
        <p:spPr>
          <a:xfrm>
            <a:off x="6944313" y="2462106"/>
            <a:ext cx="148167"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10</a:t>
            </a:r>
            <a:endParaRPr sz="800">
              <a:latin typeface="Arial"/>
              <a:cs typeface="Arial"/>
            </a:endParaRPr>
          </a:p>
        </p:txBody>
      </p:sp>
      <p:sp>
        <p:nvSpPr>
          <p:cNvPr id="416" name="object 416"/>
          <p:cNvSpPr/>
          <p:nvPr/>
        </p:nvSpPr>
        <p:spPr>
          <a:xfrm>
            <a:off x="6566234" y="2637835"/>
            <a:ext cx="829733" cy="0"/>
          </a:xfrm>
          <a:custGeom>
            <a:avLst/>
            <a:gdLst/>
            <a:ahLst/>
            <a:cxnLst/>
            <a:rect l="l" t="t" r="r" b="b"/>
            <a:pathLst>
              <a:path w="622300">
                <a:moveTo>
                  <a:pt x="0" y="0"/>
                </a:moveTo>
                <a:lnTo>
                  <a:pt x="621939" y="0"/>
                </a:lnTo>
              </a:path>
            </a:pathLst>
          </a:custGeom>
          <a:ln w="68580">
            <a:solidFill>
              <a:srgbClr val="558ED6"/>
            </a:solidFill>
          </a:ln>
        </p:spPr>
        <p:txBody>
          <a:bodyPr wrap="square" lIns="0" tIns="0" rIns="0" bIns="0" rtlCol="0"/>
          <a:lstStyle/>
          <a:p>
            <a:endParaRPr sz="2400"/>
          </a:p>
        </p:txBody>
      </p:sp>
      <p:sp>
        <p:nvSpPr>
          <p:cNvPr id="417" name="object 417"/>
          <p:cNvSpPr/>
          <p:nvPr/>
        </p:nvSpPr>
        <p:spPr>
          <a:xfrm>
            <a:off x="6566234" y="2592115"/>
            <a:ext cx="829733" cy="91440"/>
          </a:xfrm>
          <a:custGeom>
            <a:avLst/>
            <a:gdLst/>
            <a:ahLst/>
            <a:cxnLst/>
            <a:rect l="l" t="t" r="r" b="b"/>
            <a:pathLst>
              <a:path w="622300" h="68580">
                <a:moveTo>
                  <a:pt x="0" y="0"/>
                </a:moveTo>
                <a:lnTo>
                  <a:pt x="621940" y="0"/>
                </a:lnTo>
                <a:lnTo>
                  <a:pt x="621940" y="34290"/>
                </a:lnTo>
                <a:lnTo>
                  <a:pt x="621940" y="68580"/>
                </a:lnTo>
                <a:lnTo>
                  <a:pt x="0" y="68580"/>
                </a:lnTo>
                <a:lnTo>
                  <a:pt x="0" y="0"/>
                </a:lnTo>
                <a:close/>
              </a:path>
            </a:pathLst>
          </a:custGeom>
          <a:ln w="12700">
            <a:solidFill>
              <a:srgbClr val="194F70"/>
            </a:solidFill>
          </a:ln>
        </p:spPr>
        <p:txBody>
          <a:bodyPr wrap="square" lIns="0" tIns="0" rIns="0" bIns="0" rtlCol="0"/>
          <a:lstStyle/>
          <a:p>
            <a:endParaRPr sz="2400"/>
          </a:p>
        </p:txBody>
      </p:sp>
      <p:sp>
        <p:nvSpPr>
          <p:cNvPr id="418" name="object 418"/>
          <p:cNvSpPr/>
          <p:nvPr/>
        </p:nvSpPr>
        <p:spPr>
          <a:xfrm>
            <a:off x="5981786" y="2592115"/>
            <a:ext cx="631825" cy="91440"/>
          </a:xfrm>
          <a:prstGeom prst="rect">
            <a:avLst/>
          </a:prstGeom>
          <a:blipFill>
            <a:blip r:embed="rId21" cstate="print"/>
            <a:stretch>
              <a:fillRect/>
            </a:stretch>
          </a:blipFill>
        </p:spPr>
        <p:txBody>
          <a:bodyPr wrap="square" lIns="0" tIns="0" rIns="0" bIns="0" rtlCol="0"/>
          <a:lstStyle/>
          <a:p>
            <a:endParaRPr sz="2400"/>
          </a:p>
        </p:txBody>
      </p:sp>
      <p:sp>
        <p:nvSpPr>
          <p:cNvPr id="419" name="object 419"/>
          <p:cNvSpPr/>
          <p:nvPr/>
        </p:nvSpPr>
        <p:spPr>
          <a:xfrm>
            <a:off x="5981786" y="2592115"/>
            <a:ext cx="632460" cy="91440"/>
          </a:xfrm>
          <a:custGeom>
            <a:avLst/>
            <a:gdLst/>
            <a:ahLst/>
            <a:cxnLst/>
            <a:rect l="l" t="t" r="r" b="b"/>
            <a:pathLst>
              <a:path w="474345" h="68580">
                <a:moveTo>
                  <a:pt x="0" y="0"/>
                </a:moveTo>
                <a:lnTo>
                  <a:pt x="473869" y="0"/>
                </a:lnTo>
                <a:lnTo>
                  <a:pt x="473869" y="34290"/>
                </a:lnTo>
                <a:lnTo>
                  <a:pt x="473869" y="68580"/>
                </a:lnTo>
                <a:lnTo>
                  <a:pt x="0" y="68580"/>
                </a:lnTo>
                <a:lnTo>
                  <a:pt x="0" y="0"/>
                </a:lnTo>
                <a:close/>
              </a:path>
            </a:pathLst>
          </a:custGeom>
          <a:ln w="12700">
            <a:solidFill>
              <a:srgbClr val="194F70"/>
            </a:solidFill>
          </a:ln>
        </p:spPr>
        <p:txBody>
          <a:bodyPr wrap="square" lIns="0" tIns="0" rIns="0" bIns="0" rtlCol="0"/>
          <a:lstStyle/>
          <a:p>
            <a:endParaRPr sz="2400"/>
          </a:p>
        </p:txBody>
      </p:sp>
      <p:sp>
        <p:nvSpPr>
          <p:cNvPr id="420" name="object 420"/>
          <p:cNvSpPr/>
          <p:nvPr/>
        </p:nvSpPr>
        <p:spPr>
          <a:xfrm>
            <a:off x="5015738" y="2637835"/>
            <a:ext cx="1007533" cy="0"/>
          </a:xfrm>
          <a:custGeom>
            <a:avLst/>
            <a:gdLst/>
            <a:ahLst/>
            <a:cxnLst/>
            <a:rect l="l" t="t" r="r" b="b"/>
            <a:pathLst>
              <a:path w="755650">
                <a:moveTo>
                  <a:pt x="0" y="0"/>
                </a:moveTo>
                <a:lnTo>
                  <a:pt x="755495" y="0"/>
                </a:lnTo>
              </a:path>
            </a:pathLst>
          </a:custGeom>
          <a:ln w="68580">
            <a:solidFill>
              <a:srgbClr val="558ED6"/>
            </a:solidFill>
          </a:ln>
        </p:spPr>
        <p:txBody>
          <a:bodyPr wrap="square" lIns="0" tIns="0" rIns="0" bIns="0" rtlCol="0"/>
          <a:lstStyle/>
          <a:p>
            <a:endParaRPr sz="2400"/>
          </a:p>
        </p:txBody>
      </p:sp>
      <p:sp>
        <p:nvSpPr>
          <p:cNvPr id="421" name="object 421"/>
          <p:cNvSpPr/>
          <p:nvPr/>
        </p:nvSpPr>
        <p:spPr>
          <a:xfrm>
            <a:off x="5015738" y="2592115"/>
            <a:ext cx="1007533" cy="91440"/>
          </a:xfrm>
          <a:custGeom>
            <a:avLst/>
            <a:gdLst/>
            <a:ahLst/>
            <a:cxnLst/>
            <a:rect l="l" t="t" r="r" b="b"/>
            <a:pathLst>
              <a:path w="755650" h="68580">
                <a:moveTo>
                  <a:pt x="0" y="0"/>
                </a:moveTo>
                <a:lnTo>
                  <a:pt x="755496" y="0"/>
                </a:lnTo>
                <a:lnTo>
                  <a:pt x="755496" y="34290"/>
                </a:lnTo>
                <a:lnTo>
                  <a:pt x="755496" y="68580"/>
                </a:lnTo>
                <a:lnTo>
                  <a:pt x="0" y="68580"/>
                </a:lnTo>
                <a:lnTo>
                  <a:pt x="0" y="0"/>
                </a:lnTo>
                <a:close/>
              </a:path>
            </a:pathLst>
          </a:custGeom>
          <a:ln w="12700">
            <a:solidFill>
              <a:srgbClr val="194F70"/>
            </a:solidFill>
          </a:ln>
        </p:spPr>
        <p:txBody>
          <a:bodyPr wrap="square" lIns="0" tIns="0" rIns="0" bIns="0" rtlCol="0"/>
          <a:lstStyle/>
          <a:p>
            <a:endParaRPr sz="2400"/>
          </a:p>
        </p:txBody>
      </p:sp>
      <p:sp>
        <p:nvSpPr>
          <p:cNvPr id="422" name="object 422"/>
          <p:cNvSpPr/>
          <p:nvPr/>
        </p:nvSpPr>
        <p:spPr>
          <a:xfrm>
            <a:off x="2812289" y="2592115"/>
            <a:ext cx="2226523" cy="91440"/>
          </a:xfrm>
          <a:prstGeom prst="rect">
            <a:avLst/>
          </a:prstGeom>
          <a:blipFill>
            <a:blip r:embed="rId22" cstate="print"/>
            <a:stretch>
              <a:fillRect/>
            </a:stretch>
          </a:blipFill>
        </p:spPr>
        <p:txBody>
          <a:bodyPr wrap="square" lIns="0" tIns="0" rIns="0" bIns="0" rtlCol="0"/>
          <a:lstStyle/>
          <a:p>
            <a:endParaRPr sz="2400"/>
          </a:p>
        </p:txBody>
      </p:sp>
      <p:sp>
        <p:nvSpPr>
          <p:cNvPr id="423" name="object 423"/>
          <p:cNvSpPr/>
          <p:nvPr/>
        </p:nvSpPr>
        <p:spPr>
          <a:xfrm>
            <a:off x="2812290" y="2592115"/>
            <a:ext cx="2226733" cy="91440"/>
          </a:xfrm>
          <a:custGeom>
            <a:avLst/>
            <a:gdLst/>
            <a:ahLst/>
            <a:cxnLst/>
            <a:rect l="l" t="t" r="r" b="b"/>
            <a:pathLst>
              <a:path w="1670050" h="68580">
                <a:moveTo>
                  <a:pt x="0" y="0"/>
                </a:moveTo>
                <a:lnTo>
                  <a:pt x="1669892" y="0"/>
                </a:lnTo>
                <a:lnTo>
                  <a:pt x="1669892" y="34290"/>
                </a:lnTo>
                <a:lnTo>
                  <a:pt x="1669892"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424" name="object 424"/>
          <p:cNvSpPr/>
          <p:nvPr/>
        </p:nvSpPr>
        <p:spPr>
          <a:xfrm>
            <a:off x="2079711" y="2637835"/>
            <a:ext cx="764540" cy="0"/>
          </a:xfrm>
          <a:custGeom>
            <a:avLst/>
            <a:gdLst/>
            <a:ahLst/>
            <a:cxnLst/>
            <a:rect l="l" t="t" r="r" b="b"/>
            <a:pathLst>
              <a:path w="573405">
                <a:moveTo>
                  <a:pt x="0" y="0"/>
                </a:moveTo>
                <a:lnTo>
                  <a:pt x="573233" y="0"/>
                </a:lnTo>
              </a:path>
            </a:pathLst>
          </a:custGeom>
          <a:ln w="68579">
            <a:solidFill>
              <a:srgbClr val="F8981D"/>
            </a:solidFill>
          </a:ln>
        </p:spPr>
        <p:txBody>
          <a:bodyPr wrap="square" lIns="0" tIns="0" rIns="0" bIns="0" rtlCol="0"/>
          <a:lstStyle/>
          <a:p>
            <a:endParaRPr sz="2400"/>
          </a:p>
        </p:txBody>
      </p:sp>
      <p:sp>
        <p:nvSpPr>
          <p:cNvPr id="425" name="object 425"/>
          <p:cNvSpPr/>
          <p:nvPr/>
        </p:nvSpPr>
        <p:spPr>
          <a:xfrm>
            <a:off x="2045440" y="2592115"/>
            <a:ext cx="799253" cy="91440"/>
          </a:xfrm>
          <a:custGeom>
            <a:avLst/>
            <a:gdLst/>
            <a:ahLst/>
            <a:cxnLst/>
            <a:rect l="l" t="t" r="r" b="b"/>
            <a:pathLst>
              <a:path w="599439" h="68580">
                <a:moveTo>
                  <a:pt x="0" y="0"/>
                </a:moveTo>
                <a:lnTo>
                  <a:pt x="598937" y="0"/>
                </a:lnTo>
                <a:lnTo>
                  <a:pt x="598937" y="34290"/>
                </a:lnTo>
                <a:lnTo>
                  <a:pt x="598937"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426" name="object 426"/>
          <p:cNvSpPr/>
          <p:nvPr/>
        </p:nvSpPr>
        <p:spPr>
          <a:xfrm>
            <a:off x="1308185" y="2637835"/>
            <a:ext cx="772160" cy="0"/>
          </a:xfrm>
          <a:custGeom>
            <a:avLst/>
            <a:gdLst/>
            <a:ahLst/>
            <a:cxnLst/>
            <a:rect l="l" t="t" r="r" b="b"/>
            <a:pathLst>
              <a:path w="579119">
                <a:moveTo>
                  <a:pt x="0" y="0"/>
                </a:moveTo>
                <a:lnTo>
                  <a:pt x="578643" y="0"/>
                </a:lnTo>
              </a:path>
            </a:pathLst>
          </a:custGeom>
          <a:ln w="68579">
            <a:solidFill>
              <a:srgbClr val="F8981D"/>
            </a:solidFill>
          </a:ln>
        </p:spPr>
        <p:txBody>
          <a:bodyPr wrap="square" lIns="0" tIns="0" rIns="0" bIns="0" rtlCol="0"/>
          <a:lstStyle/>
          <a:p>
            <a:endParaRPr sz="2400"/>
          </a:p>
        </p:txBody>
      </p:sp>
      <p:sp>
        <p:nvSpPr>
          <p:cNvPr id="427" name="object 427"/>
          <p:cNvSpPr/>
          <p:nvPr/>
        </p:nvSpPr>
        <p:spPr>
          <a:xfrm>
            <a:off x="1262280" y="2592115"/>
            <a:ext cx="817880" cy="91440"/>
          </a:xfrm>
          <a:custGeom>
            <a:avLst/>
            <a:gdLst/>
            <a:ahLst/>
            <a:cxnLst/>
            <a:rect l="l" t="t" r="r" b="b"/>
            <a:pathLst>
              <a:path w="613410" h="68580">
                <a:moveTo>
                  <a:pt x="0" y="0"/>
                </a:moveTo>
                <a:lnTo>
                  <a:pt x="613073" y="0"/>
                </a:lnTo>
                <a:lnTo>
                  <a:pt x="613073" y="34290"/>
                </a:lnTo>
                <a:lnTo>
                  <a:pt x="613073"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428" name="object 428"/>
          <p:cNvSpPr/>
          <p:nvPr/>
        </p:nvSpPr>
        <p:spPr>
          <a:xfrm>
            <a:off x="906686" y="2637835"/>
            <a:ext cx="402167" cy="0"/>
          </a:xfrm>
          <a:custGeom>
            <a:avLst/>
            <a:gdLst/>
            <a:ahLst/>
            <a:cxnLst/>
            <a:rect l="l" t="t" r="r" b="b"/>
            <a:pathLst>
              <a:path w="301625">
                <a:moveTo>
                  <a:pt x="0" y="0"/>
                </a:moveTo>
                <a:lnTo>
                  <a:pt x="301125" y="0"/>
                </a:lnTo>
              </a:path>
            </a:pathLst>
          </a:custGeom>
          <a:ln w="68580">
            <a:solidFill>
              <a:srgbClr val="7030A0"/>
            </a:solidFill>
          </a:ln>
        </p:spPr>
        <p:txBody>
          <a:bodyPr wrap="square" lIns="0" tIns="0" rIns="0" bIns="0" rtlCol="0"/>
          <a:lstStyle/>
          <a:p>
            <a:endParaRPr sz="2400"/>
          </a:p>
        </p:txBody>
      </p:sp>
      <p:sp>
        <p:nvSpPr>
          <p:cNvPr id="429" name="object 429"/>
          <p:cNvSpPr/>
          <p:nvPr/>
        </p:nvSpPr>
        <p:spPr>
          <a:xfrm>
            <a:off x="906686" y="2592115"/>
            <a:ext cx="402167" cy="91440"/>
          </a:xfrm>
          <a:custGeom>
            <a:avLst/>
            <a:gdLst/>
            <a:ahLst/>
            <a:cxnLst/>
            <a:rect l="l" t="t" r="r" b="b"/>
            <a:pathLst>
              <a:path w="301625" h="68580">
                <a:moveTo>
                  <a:pt x="0" y="0"/>
                </a:moveTo>
                <a:lnTo>
                  <a:pt x="301126" y="0"/>
                </a:lnTo>
                <a:lnTo>
                  <a:pt x="301126" y="34290"/>
                </a:lnTo>
                <a:lnTo>
                  <a:pt x="301126" y="68579"/>
                </a:lnTo>
                <a:lnTo>
                  <a:pt x="0" y="68579"/>
                </a:lnTo>
                <a:lnTo>
                  <a:pt x="0" y="0"/>
                </a:lnTo>
                <a:close/>
              </a:path>
            </a:pathLst>
          </a:custGeom>
          <a:ln w="12700">
            <a:solidFill>
              <a:srgbClr val="7F6000"/>
            </a:solidFill>
          </a:ln>
        </p:spPr>
        <p:txBody>
          <a:bodyPr wrap="square" lIns="0" tIns="0" rIns="0" bIns="0" rtlCol="0"/>
          <a:lstStyle/>
          <a:p>
            <a:endParaRPr sz="2400"/>
          </a:p>
        </p:txBody>
      </p:sp>
      <p:sp>
        <p:nvSpPr>
          <p:cNvPr id="430" name="object 430"/>
          <p:cNvSpPr/>
          <p:nvPr/>
        </p:nvSpPr>
        <p:spPr>
          <a:xfrm>
            <a:off x="1663781" y="2592115"/>
            <a:ext cx="415929" cy="91440"/>
          </a:xfrm>
          <a:prstGeom prst="rect">
            <a:avLst/>
          </a:prstGeom>
          <a:blipFill>
            <a:blip r:embed="rId23" cstate="print"/>
            <a:stretch>
              <a:fillRect/>
            </a:stretch>
          </a:blipFill>
        </p:spPr>
        <p:txBody>
          <a:bodyPr wrap="square" lIns="0" tIns="0" rIns="0" bIns="0" rtlCol="0"/>
          <a:lstStyle/>
          <a:p>
            <a:endParaRPr sz="2400"/>
          </a:p>
        </p:txBody>
      </p:sp>
      <p:sp>
        <p:nvSpPr>
          <p:cNvPr id="431" name="object 431"/>
          <p:cNvSpPr/>
          <p:nvPr/>
        </p:nvSpPr>
        <p:spPr>
          <a:xfrm>
            <a:off x="1663780" y="2592115"/>
            <a:ext cx="416560" cy="91440"/>
          </a:xfrm>
          <a:custGeom>
            <a:avLst/>
            <a:gdLst/>
            <a:ahLst/>
            <a:cxnLst/>
            <a:rect l="l" t="t" r="r" b="b"/>
            <a:pathLst>
              <a:path w="312419" h="68580">
                <a:moveTo>
                  <a:pt x="0" y="0"/>
                </a:moveTo>
                <a:lnTo>
                  <a:pt x="311947" y="0"/>
                </a:lnTo>
                <a:lnTo>
                  <a:pt x="311947" y="34290"/>
                </a:lnTo>
                <a:lnTo>
                  <a:pt x="311947"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432" name="object 432"/>
          <p:cNvSpPr txBox="1"/>
          <p:nvPr/>
        </p:nvSpPr>
        <p:spPr>
          <a:xfrm>
            <a:off x="1020783" y="2462106"/>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a:t>
            </a:r>
            <a:r>
              <a:rPr sz="800" b="1" spc="-7" dirty="0">
                <a:latin typeface="Arial"/>
                <a:cs typeface="Arial"/>
              </a:rPr>
              <a:t>.</a:t>
            </a:r>
            <a:r>
              <a:rPr sz="800" b="1" dirty="0">
                <a:latin typeface="Arial"/>
                <a:cs typeface="Arial"/>
              </a:rPr>
              <a:t>4</a:t>
            </a:r>
            <a:endParaRPr sz="800">
              <a:latin typeface="Arial"/>
              <a:cs typeface="Arial"/>
            </a:endParaRPr>
          </a:p>
        </p:txBody>
      </p:sp>
      <p:sp>
        <p:nvSpPr>
          <p:cNvPr id="433" name="object 433"/>
          <p:cNvSpPr txBox="1"/>
          <p:nvPr/>
        </p:nvSpPr>
        <p:spPr>
          <a:xfrm>
            <a:off x="1600083" y="2462106"/>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9</a:t>
            </a:r>
            <a:r>
              <a:rPr sz="800" b="1" spc="-7" dirty="0">
                <a:latin typeface="Arial"/>
                <a:cs typeface="Arial"/>
              </a:rPr>
              <a:t>.</a:t>
            </a:r>
            <a:r>
              <a:rPr sz="800" b="1" dirty="0">
                <a:latin typeface="Arial"/>
                <a:cs typeface="Arial"/>
              </a:rPr>
              <a:t>9</a:t>
            </a:r>
            <a:endParaRPr sz="800">
              <a:latin typeface="Arial"/>
              <a:cs typeface="Arial"/>
            </a:endParaRPr>
          </a:p>
        </p:txBody>
      </p:sp>
      <p:sp>
        <p:nvSpPr>
          <p:cNvPr id="434" name="object 434"/>
          <p:cNvSpPr txBox="1"/>
          <p:nvPr/>
        </p:nvSpPr>
        <p:spPr>
          <a:xfrm>
            <a:off x="3447084" y="2462106"/>
            <a:ext cx="23283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37</a:t>
            </a:r>
            <a:r>
              <a:rPr sz="800" b="1" spc="-7" dirty="0">
                <a:latin typeface="Arial"/>
                <a:cs typeface="Arial"/>
              </a:rPr>
              <a:t>.</a:t>
            </a:r>
            <a:r>
              <a:rPr sz="800" b="1" dirty="0">
                <a:latin typeface="Arial"/>
                <a:cs typeface="Arial"/>
              </a:rPr>
              <a:t>9</a:t>
            </a:r>
            <a:endParaRPr sz="800">
              <a:latin typeface="Arial"/>
              <a:cs typeface="Arial"/>
            </a:endParaRPr>
          </a:p>
        </p:txBody>
      </p:sp>
      <p:sp>
        <p:nvSpPr>
          <p:cNvPr id="435" name="object 435"/>
          <p:cNvSpPr txBox="1"/>
          <p:nvPr/>
        </p:nvSpPr>
        <p:spPr>
          <a:xfrm>
            <a:off x="5705508" y="2462106"/>
            <a:ext cx="23283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20</a:t>
            </a:r>
            <a:r>
              <a:rPr sz="800" b="1" spc="-7" dirty="0">
                <a:latin typeface="Arial"/>
                <a:cs typeface="Arial"/>
              </a:rPr>
              <a:t>.</a:t>
            </a:r>
            <a:r>
              <a:rPr sz="800" b="1" dirty="0">
                <a:latin typeface="Arial"/>
                <a:cs typeface="Arial"/>
              </a:rPr>
              <a:t>2</a:t>
            </a:r>
            <a:endParaRPr sz="800">
              <a:latin typeface="Arial"/>
              <a:cs typeface="Arial"/>
            </a:endParaRPr>
          </a:p>
        </p:txBody>
      </p:sp>
      <p:sp>
        <p:nvSpPr>
          <p:cNvPr id="436" name="object 436"/>
          <p:cNvSpPr txBox="1"/>
          <p:nvPr/>
        </p:nvSpPr>
        <p:spPr>
          <a:xfrm>
            <a:off x="8877050" y="2462106"/>
            <a:ext cx="23283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53</a:t>
            </a:r>
            <a:r>
              <a:rPr sz="800" b="1" spc="-7" dirty="0">
                <a:latin typeface="Arial"/>
                <a:cs typeface="Arial"/>
              </a:rPr>
              <a:t>.</a:t>
            </a:r>
            <a:r>
              <a:rPr sz="800" b="1" dirty="0">
                <a:latin typeface="Arial"/>
                <a:cs typeface="Arial"/>
              </a:rPr>
              <a:t>1</a:t>
            </a:r>
            <a:endParaRPr sz="800">
              <a:latin typeface="Arial"/>
              <a:cs typeface="Arial"/>
            </a:endParaRPr>
          </a:p>
        </p:txBody>
      </p:sp>
      <p:sp>
        <p:nvSpPr>
          <p:cNvPr id="437" name="object 437"/>
          <p:cNvSpPr/>
          <p:nvPr/>
        </p:nvSpPr>
        <p:spPr>
          <a:xfrm>
            <a:off x="840639" y="2546350"/>
            <a:ext cx="110469" cy="157071"/>
          </a:xfrm>
          <a:prstGeom prst="rect">
            <a:avLst/>
          </a:prstGeom>
          <a:blipFill>
            <a:blip r:embed="rId24" cstate="print"/>
            <a:stretch>
              <a:fillRect/>
            </a:stretch>
          </a:blipFill>
        </p:spPr>
        <p:txBody>
          <a:bodyPr wrap="square" lIns="0" tIns="0" rIns="0" bIns="0" rtlCol="0"/>
          <a:lstStyle/>
          <a:p>
            <a:endParaRPr sz="2400"/>
          </a:p>
        </p:txBody>
      </p:sp>
      <p:sp>
        <p:nvSpPr>
          <p:cNvPr id="438" name="object 438"/>
          <p:cNvSpPr/>
          <p:nvPr/>
        </p:nvSpPr>
        <p:spPr>
          <a:xfrm>
            <a:off x="840640" y="2546349"/>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439" name="object 439"/>
          <p:cNvSpPr/>
          <p:nvPr/>
        </p:nvSpPr>
        <p:spPr>
          <a:xfrm>
            <a:off x="846881" y="2520542"/>
            <a:ext cx="97576" cy="73820"/>
          </a:xfrm>
          <a:prstGeom prst="rect">
            <a:avLst/>
          </a:prstGeom>
          <a:blipFill>
            <a:blip r:embed="rId25" cstate="print"/>
            <a:stretch>
              <a:fillRect/>
            </a:stretch>
          </a:blipFill>
        </p:spPr>
        <p:txBody>
          <a:bodyPr wrap="square" lIns="0" tIns="0" rIns="0" bIns="0" rtlCol="0"/>
          <a:lstStyle/>
          <a:p>
            <a:endParaRPr sz="2400"/>
          </a:p>
        </p:txBody>
      </p:sp>
      <p:sp>
        <p:nvSpPr>
          <p:cNvPr id="440" name="object 440"/>
          <p:cNvSpPr/>
          <p:nvPr/>
        </p:nvSpPr>
        <p:spPr>
          <a:xfrm>
            <a:off x="846882" y="2520541"/>
            <a:ext cx="98213" cy="74507"/>
          </a:xfrm>
          <a:custGeom>
            <a:avLst/>
            <a:gdLst/>
            <a:ahLst/>
            <a:cxnLst/>
            <a:rect l="l" t="t" r="r" b="b"/>
            <a:pathLst>
              <a:path w="73659" h="55880">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441" name="object 441"/>
          <p:cNvSpPr/>
          <p:nvPr/>
        </p:nvSpPr>
        <p:spPr>
          <a:xfrm>
            <a:off x="4965011" y="2523275"/>
            <a:ext cx="101375" cy="180147"/>
          </a:xfrm>
          <a:prstGeom prst="rect">
            <a:avLst/>
          </a:prstGeom>
          <a:blipFill>
            <a:blip r:embed="rId8" cstate="print"/>
            <a:stretch>
              <a:fillRect/>
            </a:stretch>
          </a:blipFill>
        </p:spPr>
        <p:txBody>
          <a:bodyPr wrap="square" lIns="0" tIns="0" rIns="0" bIns="0" rtlCol="0"/>
          <a:lstStyle/>
          <a:p>
            <a:endParaRPr sz="2400"/>
          </a:p>
        </p:txBody>
      </p:sp>
      <p:sp>
        <p:nvSpPr>
          <p:cNvPr id="442" name="object 442"/>
          <p:cNvSpPr/>
          <p:nvPr/>
        </p:nvSpPr>
        <p:spPr>
          <a:xfrm>
            <a:off x="4965009" y="2523275"/>
            <a:ext cx="101600" cy="180340"/>
          </a:xfrm>
          <a:custGeom>
            <a:avLst/>
            <a:gdLst/>
            <a:ahLst/>
            <a:cxnLst/>
            <a:rect l="l" t="t" r="r" b="b"/>
            <a:pathLst>
              <a:path w="76200" h="135255">
                <a:moveTo>
                  <a:pt x="76031" y="5999"/>
                </a:moveTo>
                <a:lnTo>
                  <a:pt x="38015" y="11999"/>
                </a:lnTo>
                <a:lnTo>
                  <a:pt x="0" y="5999"/>
                </a:lnTo>
                <a:lnTo>
                  <a:pt x="2987" y="3664"/>
                </a:lnTo>
                <a:lnTo>
                  <a:pt x="11134" y="1757"/>
                </a:lnTo>
                <a:lnTo>
                  <a:pt x="23218" y="471"/>
                </a:lnTo>
                <a:lnTo>
                  <a:pt x="38015" y="0"/>
                </a:lnTo>
                <a:lnTo>
                  <a:pt x="52812" y="471"/>
                </a:lnTo>
                <a:lnTo>
                  <a:pt x="64896" y="1757"/>
                </a:lnTo>
                <a:lnTo>
                  <a:pt x="73043" y="3664"/>
                </a:lnTo>
                <a:lnTo>
                  <a:pt x="76031" y="5999"/>
                </a:lnTo>
                <a:lnTo>
                  <a:pt x="76031" y="129110"/>
                </a:lnTo>
                <a:lnTo>
                  <a:pt x="73043" y="131445"/>
                </a:lnTo>
                <a:lnTo>
                  <a:pt x="64896" y="133352"/>
                </a:lnTo>
                <a:lnTo>
                  <a:pt x="52812" y="134638"/>
                </a:lnTo>
                <a:lnTo>
                  <a:pt x="38015" y="135110"/>
                </a:lnTo>
                <a:lnTo>
                  <a:pt x="23218" y="134638"/>
                </a:lnTo>
                <a:lnTo>
                  <a:pt x="11134" y="133352"/>
                </a:lnTo>
                <a:lnTo>
                  <a:pt x="2987" y="131445"/>
                </a:lnTo>
                <a:lnTo>
                  <a:pt x="0" y="129110"/>
                </a:lnTo>
                <a:lnTo>
                  <a:pt x="0" y="5999"/>
                </a:lnTo>
              </a:path>
            </a:pathLst>
          </a:custGeom>
          <a:ln w="9525">
            <a:solidFill>
              <a:srgbClr val="7F7F7F"/>
            </a:solidFill>
          </a:ln>
        </p:spPr>
        <p:txBody>
          <a:bodyPr wrap="square" lIns="0" tIns="0" rIns="0" bIns="0" rtlCol="0"/>
          <a:lstStyle/>
          <a:p>
            <a:endParaRPr sz="2400"/>
          </a:p>
        </p:txBody>
      </p:sp>
      <p:sp>
        <p:nvSpPr>
          <p:cNvPr id="443" name="object 443"/>
          <p:cNvSpPr/>
          <p:nvPr/>
        </p:nvSpPr>
        <p:spPr>
          <a:xfrm>
            <a:off x="4979769" y="2593306"/>
            <a:ext cx="69515" cy="5620"/>
          </a:xfrm>
          <a:prstGeom prst="rect">
            <a:avLst/>
          </a:prstGeom>
          <a:blipFill>
            <a:blip r:embed="rId26" cstate="print"/>
            <a:stretch>
              <a:fillRect/>
            </a:stretch>
          </a:blipFill>
        </p:spPr>
        <p:txBody>
          <a:bodyPr wrap="square" lIns="0" tIns="0" rIns="0" bIns="0" rtlCol="0"/>
          <a:lstStyle/>
          <a:p>
            <a:endParaRPr sz="2400"/>
          </a:p>
        </p:txBody>
      </p:sp>
      <p:sp>
        <p:nvSpPr>
          <p:cNvPr id="444" name="object 444"/>
          <p:cNvSpPr/>
          <p:nvPr/>
        </p:nvSpPr>
        <p:spPr>
          <a:xfrm>
            <a:off x="4957463" y="2520542"/>
            <a:ext cx="115197" cy="28837"/>
          </a:xfrm>
          <a:prstGeom prst="rect">
            <a:avLst/>
          </a:prstGeom>
          <a:blipFill>
            <a:blip r:embed="rId27" cstate="print"/>
            <a:stretch>
              <a:fillRect/>
            </a:stretch>
          </a:blipFill>
        </p:spPr>
        <p:txBody>
          <a:bodyPr wrap="square" lIns="0" tIns="0" rIns="0" bIns="0" rtlCol="0"/>
          <a:lstStyle/>
          <a:p>
            <a:endParaRPr sz="2400"/>
          </a:p>
        </p:txBody>
      </p:sp>
      <p:sp>
        <p:nvSpPr>
          <p:cNvPr id="445" name="object 445"/>
          <p:cNvSpPr/>
          <p:nvPr/>
        </p:nvSpPr>
        <p:spPr>
          <a:xfrm>
            <a:off x="4957464" y="2520542"/>
            <a:ext cx="115993" cy="29633"/>
          </a:xfrm>
          <a:custGeom>
            <a:avLst/>
            <a:gdLst/>
            <a:ahLst/>
            <a:cxnLst/>
            <a:rect l="l" t="t" r="r" b="b"/>
            <a:pathLst>
              <a:path w="86995" h="22225">
                <a:moveTo>
                  <a:pt x="86398" y="2703"/>
                </a:moveTo>
                <a:lnTo>
                  <a:pt x="43199" y="5407"/>
                </a:lnTo>
                <a:lnTo>
                  <a:pt x="3394" y="3755"/>
                </a:lnTo>
                <a:lnTo>
                  <a:pt x="0" y="2703"/>
                </a:lnTo>
                <a:lnTo>
                  <a:pt x="3394" y="1651"/>
                </a:lnTo>
                <a:lnTo>
                  <a:pt x="12652" y="791"/>
                </a:lnTo>
                <a:lnTo>
                  <a:pt x="26383" y="212"/>
                </a:lnTo>
                <a:lnTo>
                  <a:pt x="43199" y="0"/>
                </a:lnTo>
                <a:lnTo>
                  <a:pt x="60013" y="212"/>
                </a:lnTo>
                <a:lnTo>
                  <a:pt x="73745" y="791"/>
                </a:lnTo>
                <a:lnTo>
                  <a:pt x="83003" y="1651"/>
                </a:lnTo>
                <a:lnTo>
                  <a:pt x="86398" y="2703"/>
                </a:lnTo>
                <a:lnTo>
                  <a:pt x="86398" y="18925"/>
                </a:lnTo>
                <a:lnTo>
                  <a:pt x="83003" y="19977"/>
                </a:lnTo>
                <a:lnTo>
                  <a:pt x="73745" y="20836"/>
                </a:lnTo>
                <a:lnTo>
                  <a:pt x="60013" y="21416"/>
                </a:lnTo>
                <a:lnTo>
                  <a:pt x="43199" y="21628"/>
                </a:lnTo>
                <a:lnTo>
                  <a:pt x="26383" y="21416"/>
                </a:lnTo>
                <a:lnTo>
                  <a:pt x="12652" y="20836"/>
                </a:lnTo>
                <a:lnTo>
                  <a:pt x="3394" y="19977"/>
                </a:lnTo>
                <a:lnTo>
                  <a:pt x="0" y="18925"/>
                </a:lnTo>
                <a:lnTo>
                  <a:pt x="0" y="2703"/>
                </a:lnTo>
              </a:path>
            </a:pathLst>
          </a:custGeom>
          <a:ln w="9525">
            <a:solidFill>
              <a:srgbClr val="7F7F7F"/>
            </a:solidFill>
          </a:ln>
        </p:spPr>
        <p:txBody>
          <a:bodyPr wrap="square" lIns="0" tIns="0" rIns="0" bIns="0" rtlCol="0"/>
          <a:lstStyle/>
          <a:p>
            <a:endParaRPr sz="2400"/>
          </a:p>
        </p:txBody>
      </p:sp>
      <p:sp>
        <p:nvSpPr>
          <p:cNvPr id="446" name="object 446"/>
          <p:cNvSpPr/>
          <p:nvPr/>
        </p:nvSpPr>
        <p:spPr>
          <a:xfrm>
            <a:off x="4980339" y="2651533"/>
            <a:ext cx="69516" cy="5620"/>
          </a:xfrm>
          <a:prstGeom prst="rect">
            <a:avLst/>
          </a:prstGeom>
          <a:blipFill>
            <a:blip r:embed="rId28" cstate="print"/>
            <a:stretch>
              <a:fillRect/>
            </a:stretch>
          </a:blipFill>
        </p:spPr>
        <p:txBody>
          <a:bodyPr wrap="square" lIns="0" tIns="0" rIns="0" bIns="0" rtlCol="0"/>
          <a:lstStyle/>
          <a:p>
            <a:endParaRPr sz="2400"/>
          </a:p>
        </p:txBody>
      </p:sp>
      <p:sp>
        <p:nvSpPr>
          <p:cNvPr id="447" name="object 447"/>
          <p:cNvSpPr/>
          <p:nvPr/>
        </p:nvSpPr>
        <p:spPr>
          <a:xfrm>
            <a:off x="6535887" y="2523275"/>
            <a:ext cx="101375" cy="180147"/>
          </a:xfrm>
          <a:prstGeom prst="rect">
            <a:avLst/>
          </a:prstGeom>
          <a:blipFill>
            <a:blip r:embed="rId8" cstate="print"/>
            <a:stretch>
              <a:fillRect/>
            </a:stretch>
          </a:blipFill>
        </p:spPr>
        <p:txBody>
          <a:bodyPr wrap="square" lIns="0" tIns="0" rIns="0" bIns="0" rtlCol="0"/>
          <a:lstStyle/>
          <a:p>
            <a:endParaRPr sz="2400"/>
          </a:p>
        </p:txBody>
      </p:sp>
      <p:sp>
        <p:nvSpPr>
          <p:cNvPr id="448" name="object 448"/>
          <p:cNvSpPr/>
          <p:nvPr/>
        </p:nvSpPr>
        <p:spPr>
          <a:xfrm>
            <a:off x="6535887" y="2523275"/>
            <a:ext cx="101600" cy="180340"/>
          </a:xfrm>
          <a:custGeom>
            <a:avLst/>
            <a:gdLst/>
            <a:ahLst/>
            <a:cxnLst/>
            <a:rect l="l" t="t" r="r" b="b"/>
            <a:pathLst>
              <a:path w="76200" h="135255">
                <a:moveTo>
                  <a:pt x="76031" y="5999"/>
                </a:moveTo>
                <a:lnTo>
                  <a:pt x="38015" y="11999"/>
                </a:lnTo>
                <a:lnTo>
                  <a:pt x="0" y="5999"/>
                </a:lnTo>
                <a:lnTo>
                  <a:pt x="2987" y="3664"/>
                </a:lnTo>
                <a:lnTo>
                  <a:pt x="11134" y="1757"/>
                </a:lnTo>
                <a:lnTo>
                  <a:pt x="23218" y="471"/>
                </a:lnTo>
                <a:lnTo>
                  <a:pt x="38015" y="0"/>
                </a:lnTo>
                <a:lnTo>
                  <a:pt x="52812" y="471"/>
                </a:lnTo>
                <a:lnTo>
                  <a:pt x="64896" y="1757"/>
                </a:lnTo>
                <a:lnTo>
                  <a:pt x="73043" y="3664"/>
                </a:lnTo>
                <a:lnTo>
                  <a:pt x="76031" y="5999"/>
                </a:lnTo>
                <a:lnTo>
                  <a:pt x="76031" y="129110"/>
                </a:lnTo>
                <a:lnTo>
                  <a:pt x="73043" y="131445"/>
                </a:lnTo>
                <a:lnTo>
                  <a:pt x="64896" y="133352"/>
                </a:lnTo>
                <a:lnTo>
                  <a:pt x="52812" y="134638"/>
                </a:lnTo>
                <a:lnTo>
                  <a:pt x="38015" y="135110"/>
                </a:lnTo>
                <a:lnTo>
                  <a:pt x="23218" y="134638"/>
                </a:lnTo>
                <a:lnTo>
                  <a:pt x="11134" y="133352"/>
                </a:lnTo>
                <a:lnTo>
                  <a:pt x="2987" y="131445"/>
                </a:lnTo>
                <a:lnTo>
                  <a:pt x="0" y="129110"/>
                </a:lnTo>
                <a:lnTo>
                  <a:pt x="0" y="5999"/>
                </a:lnTo>
              </a:path>
            </a:pathLst>
          </a:custGeom>
          <a:ln w="9525">
            <a:solidFill>
              <a:srgbClr val="7F7F7F"/>
            </a:solidFill>
          </a:ln>
        </p:spPr>
        <p:txBody>
          <a:bodyPr wrap="square" lIns="0" tIns="0" rIns="0" bIns="0" rtlCol="0"/>
          <a:lstStyle/>
          <a:p>
            <a:endParaRPr sz="2400"/>
          </a:p>
        </p:txBody>
      </p:sp>
      <p:sp>
        <p:nvSpPr>
          <p:cNvPr id="449" name="object 449"/>
          <p:cNvSpPr/>
          <p:nvPr/>
        </p:nvSpPr>
        <p:spPr>
          <a:xfrm>
            <a:off x="6550647" y="2593306"/>
            <a:ext cx="69516" cy="5620"/>
          </a:xfrm>
          <a:prstGeom prst="rect">
            <a:avLst/>
          </a:prstGeom>
          <a:blipFill>
            <a:blip r:embed="rId29" cstate="print"/>
            <a:stretch>
              <a:fillRect/>
            </a:stretch>
          </a:blipFill>
        </p:spPr>
        <p:txBody>
          <a:bodyPr wrap="square" lIns="0" tIns="0" rIns="0" bIns="0" rtlCol="0"/>
          <a:lstStyle/>
          <a:p>
            <a:endParaRPr sz="2400"/>
          </a:p>
        </p:txBody>
      </p:sp>
      <p:sp>
        <p:nvSpPr>
          <p:cNvPr id="450" name="object 450"/>
          <p:cNvSpPr/>
          <p:nvPr/>
        </p:nvSpPr>
        <p:spPr>
          <a:xfrm>
            <a:off x="6528341" y="2520542"/>
            <a:ext cx="115195" cy="28837"/>
          </a:xfrm>
          <a:prstGeom prst="rect">
            <a:avLst/>
          </a:prstGeom>
          <a:blipFill>
            <a:blip r:embed="rId30" cstate="print"/>
            <a:stretch>
              <a:fillRect/>
            </a:stretch>
          </a:blipFill>
        </p:spPr>
        <p:txBody>
          <a:bodyPr wrap="square" lIns="0" tIns="0" rIns="0" bIns="0" rtlCol="0"/>
          <a:lstStyle/>
          <a:p>
            <a:endParaRPr sz="2400"/>
          </a:p>
        </p:txBody>
      </p:sp>
      <p:sp>
        <p:nvSpPr>
          <p:cNvPr id="451" name="object 451"/>
          <p:cNvSpPr/>
          <p:nvPr/>
        </p:nvSpPr>
        <p:spPr>
          <a:xfrm>
            <a:off x="6528342" y="2520542"/>
            <a:ext cx="115993" cy="29633"/>
          </a:xfrm>
          <a:custGeom>
            <a:avLst/>
            <a:gdLst/>
            <a:ahLst/>
            <a:cxnLst/>
            <a:rect l="l" t="t" r="r" b="b"/>
            <a:pathLst>
              <a:path w="86995" h="22225">
                <a:moveTo>
                  <a:pt x="86398" y="2703"/>
                </a:moveTo>
                <a:lnTo>
                  <a:pt x="43199" y="5407"/>
                </a:lnTo>
                <a:lnTo>
                  <a:pt x="3394" y="3755"/>
                </a:lnTo>
                <a:lnTo>
                  <a:pt x="0" y="2703"/>
                </a:lnTo>
                <a:lnTo>
                  <a:pt x="3394" y="1651"/>
                </a:lnTo>
                <a:lnTo>
                  <a:pt x="12652" y="791"/>
                </a:lnTo>
                <a:lnTo>
                  <a:pt x="26383" y="212"/>
                </a:lnTo>
                <a:lnTo>
                  <a:pt x="43199" y="0"/>
                </a:lnTo>
                <a:lnTo>
                  <a:pt x="60013" y="212"/>
                </a:lnTo>
                <a:lnTo>
                  <a:pt x="73745" y="791"/>
                </a:lnTo>
                <a:lnTo>
                  <a:pt x="83003" y="1651"/>
                </a:lnTo>
                <a:lnTo>
                  <a:pt x="86398" y="2703"/>
                </a:lnTo>
                <a:lnTo>
                  <a:pt x="86398" y="18925"/>
                </a:lnTo>
                <a:lnTo>
                  <a:pt x="83003" y="19977"/>
                </a:lnTo>
                <a:lnTo>
                  <a:pt x="73745" y="20836"/>
                </a:lnTo>
                <a:lnTo>
                  <a:pt x="60013" y="21416"/>
                </a:lnTo>
                <a:lnTo>
                  <a:pt x="43199" y="21628"/>
                </a:lnTo>
                <a:lnTo>
                  <a:pt x="26383" y="21416"/>
                </a:lnTo>
                <a:lnTo>
                  <a:pt x="12652" y="20836"/>
                </a:lnTo>
                <a:lnTo>
                  <a:pt x="3394" y="19977"/>
                </a:lnTo>
                <a:lnTo>
                  <a:pt x="0" y="18925"/>
                </a:lnTo>
                <a:lnTo>
                  <a:pt x="0" y="2703"/>
                </a:lnTo>
              </a:path>
            </a:pathLst>
          </a:custGeom>
          <a:ln w="9525">
            <a:solidFill>
              <a:srgbClr val="7F7F7F"/>
            </a:solidFill>
          </a:ln>
        </p:spPr>
        <p:txBody>
          <a:bodyPr wrap="square" lIns="0" tIns="0" rIns="0" bIns="0" rtlCol="0"/>
          <a:lstStyle/>
          <a:p>
            <a:endParaRPr sz="2400"/>
          </a:p>
        </p:txBody>
      </p:sp>
      <p:sp>
        <p:nvSpPr>
          <p:cNvPr id="452" name="object 452"/>
          <p:cNvSpPr/>
          <p:nvPr/>
        </p:nvSpPr>
        <p:spPr>
          <a:xfrm>
            <a:off x="6551215" y="2651533"/>
            <a:ext cx="69516" cy="5620"/>
          </a:xfrm>
          <a:prstGeom prst="rect">
            <a:avLst/>
          </a:prstGeom>
          <a:blipFill>
            <a:blip r:embed="rId31" cstate="print"/>
            <a:stretch>
              <a:fillRect/>
            </a:stretch>
          </a:blipFill>
        </p:spPr>
        <p:txBody>
          <a:bodyPr wrap="square" lIns="0" tIns="0" rIns="0" bIns="0" rtlCol="0"/>
          <a:lstStyle/>
          <a:p>
            <a:endParaRPr sz="2400"/>
          </a:p>
        </p:txBody>
      </p:sp>
      <p:sp>
        <p:nvSpPr>
          <p:cNvPr id="453" name="object 453"/>
          <p:cNvSpPr/>
          <p:nvPr/>
        </p:nvSpPr>
        <p:spPr>
          <a:xfrm>
            <a:off x="1261226" y="2466356"/>
            <a:ext cx="95311" cy="282785"/>
          </a:xfrm>
          <a:prstGeom prst="rect">
            <a:avLst/>
          </a:prstGeom>
          <a:blipFill>
            <a:blip r:embed="rId17" cstate="print"/>
            <a:stretch>
              <a:fillRect/>
            </a:stretch>
          </a:blipFill>
        </p:spPr>
        <p:txBody>
          <a:bodyPr wrap="square" lIns="0" tIns="0" rIns="0" bIns="0" rtlCol="0"/>
          <a:lstStyle/>
          <a:p>
            <a:endParaRPr sz="2400"/>
          </a:p>
        </p:txBody>
      </p:sp>
      <p:sp>
        <p:nvSpPr>
          <p:cNvPr id="454" name="object 454"/>
          <p:cNvSpPr/>
          <p:nvPr/>
        </p:nvSpPr>
        <p:spPr>
          <a:xfrm>
            <a:off x="2030601" y="2466356"/>
            <a:ext cx="95311" cy="282785"/>
          </a:xfrm>
          <a:prstGeom prst="rect">
            <a:avLst/>
          </a:prstGeom>
          <a:blipFill>
            <a:blip r:embed="rId20" cstate="print"/>
            <a:stretch>
              <a:fillRect/>
            </a:stretch>
          </a:blipFill>
        </p:spPr>
        <p:txBody>
          <a:bodyPr wrap="square" lIns="0" tIns="0" rIns="0" bIns="0" rtlCol="0"/>
          <a:lstStyle/>
          <a:p>
            <a:endParaRPr sz="2400"/>
          </a:p>
        </p:txBody>
      </p:sp>
      <p:sp>
        <p:nvSpPr>
          <p:cNvPr id="455" name="object 455"/>
          <p:cNvSpPr/>
          <p:nvPr/>
        </p:nvSpPr>
        <p:spPr>
          <a:xfrm>
            <a:off x="7398660" y="2637835"/>
            <a:ext cx="4086013" cy="0"/>
          </a:xfrm>
          <a:custGeom>
            <a:avLst/>
            <a:gdLst/>
            <a:ahLst/>
            <a:cxnLst/>
            <a:rect l="l" t="t" r="r" b="b"/>
            <a:pathLst>
              <a:path w="3064509">
                <a:moveTo>
                  <a:pt x="0" y="0"/>
                </a:moveTo>
                <a:lnTo>
                  <a:pt x="3064050" y="0"/>
                </a:lnTo>
              </a:path>
            </a:pathLst>
          </a:custGeom>
          <a:ln w="68580">
            <a:solidFill>
              <a:srgbClr val="F2F2F2"/>
            </a:solidFill>
          </a:ln>
        </p:spPr>
        <p:txBody>
          <a:bodyPr wrap="square" lIns="0" tIns="0" rIns="0" bIns="0" rtlCol="0"/>
          <a:lstStyle/>
          <a:p>
            <a:endParaRPr sz="2400"/>
          </a:p>
        </p:txBody>
      </p:sp>
      <p:sp>
        <p:nvSpPr>
          <p:cNvPr id="456" name="object 456"/>
          <p:cNvSpPr/>
          <p:nvPr/>
        </p:nvSpPr>
        <p:spPr>
          <a:xfrm>
            <a:off x="7398660" y="2592115"/>
            <a:ext cx="4086013" cy="91440"/>
          </a:xfrm>
          <a:custGeom>
            <a:avLst/>
            <a:gdLst/>
            <a:ahLst/>
            <a:cxnLst/>
            <a:rect l="l" t="t" r="r" b="b"/>
            <a:pathLst>
              <a:path w="3064509" h="68580">
                <a:moveTo>
                  <a:pt x="0" y="0"/>
                </a:moveTo>
                <a:lnTo>
                  <a:pt x="3064050" y="0"/>
                </a:lnTo>
                <a:lnTo>
                  <a:pt x="3064050" y="34290"/>
                </a:lnTo>
                <a:lnTo>
                  <a:pt x="3064050" y="68580"/>
                </a:lnTo>
                <a:lnTo>
                  <a:pt x="0" y="68580"/>
                </a:lnTo>
                <a:lnTo>
                  <a:pt x="0" y="0"/>
                </a:lnTo>
                <a:close/>
              </a:path>
            </a:pathLst>
          </a:custGeom>
          <a:ln w="12700">
            <a:solidFill>
              <a:srgbClr val="262626"/>
            </a:solidFill>
          </a:ln>
        </p:spPr>
        <p:txBody>
          <a:bodyPr wrap="square" lIns="0" tIns="0" rIns="0" bIns="0" rtlCol="0"/>
          <a:lstStyle/>
          <a:p>
            <a:endParaRPr sz="2400"/>
          </a:p>
        </p:txBody>
      </p:sp>
      <p:sp>
        <p:nvSpPr>
          <p:cNvPr id="457" name="object 457"/>
          <p:cNvSpPr/>
          <p:nvPr/>
        </p:nvSpPr>
        <p:spPr>
          <a:xfrm>
            <a:off x="11369384" y="2491564"/>
            <a:ext cx="225779" cy="240816"/>
          </a:xfrm>
          <a:prstGeom prst="rect">
            <a:avLst/>
          </a:prstGeom>
          <a:blipFill>
            <a:blip r:embed="rId32" cstate="print"/>
            <a:stretch>
              <a:fillRect/>
            </a:stretch>
          </a:blipFill>
        </p:spPr>
        <p:txBody>
          <a:bodyPr wrap="square" lIns="0" tIns="0" rIns="0" bIns="0" rtlCol="0"/>
          <a:lstStyle/>
          <a:p>
            <a:endParaRPr sz="2400"/>
          </a:p>
        </p:txBody>
      </p:sp>
      <p:sp>
        <p:nvSpPr>
          <p:cNvPr id="458" name="object 458"/>
          <p:cNvSpPr txBox="1"/>
          <p:nvPr/>
        </p:nvSpPr>
        <p:spPr>
          <a:xfrm>
            <a:off x="1063282" y="2734394"/>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a:t>
            </a:r>
            <a:endParaRPr sz="800">
              <a:latin typeface="Arial"/>
              <a:cs typeface="Arial"/>
            </a:endParaRPr>
          </a:p>
        </p:txBody>
      </p:sp>
      <p:sp>
        <p:nvSpPr>
          <p:cNvPr id="459" name="object 459"/>
          <p:cNvSpPr txBox="1"/>
          <p:nvPr/>
        </p:nvSpPr>
        <p:spPr>
          <a:xfrm>
            <a:off x="4964130" y="2734394"/>
            <a:ext cx="23283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98</a:t>
            </a:r>
            <a:r>
              <a:rPr sz="800" b="1" spc="-7" dirty="0">
                <a:latin typeface="Arial"/>
                <a:cs typeface="Arial"/>
              </a:rPr>
              <a:t>.</a:t>
            </a:r>
            <a:r>
              <a:rPr sz="800" b="1" dirty="0">
                <a:latin typeface="Arial"/>
                <a:cs typeface="Arial"/>
              </a:rPr>
              <a:t>4</a:t>
            </a:r>
            <a:endParaRPr sz="800">
              <a:latin typeface="Arial"/>
              <a:cs typeface="Arial"/>
            </a:endParaRPr>
          </a:p>
        </p:txBody>
      </p:sp>
      <p:sp>
        <p:nvSpPr>
          <p:cNvPr id="460" name="object 460"/>
          <p:cNvSpPr txBox="1"/>
          <p:nvPr/>
        </p:nvSpPr>
        <p:spPr>
          <a:xfrm>
            <a:off x="11434597" y="2513585"/>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461" name="object 461"/>
          <p:cNvSpPr txBox="1"/>
          <p:nvPr/>
        </p:nvSpPr>
        <p:spPr>
          <a:xfrm>
            <a:off x="1773199" y="3323674"/>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r>
              <a:rPr sz="800" b="1" spc="-7" dirty="0">
                <a:latin typeface="Arial"/>
                <a:cs typeface="Arial"/>
              </a:rPr>
              <a:t>.</a:t>
            </a:r>
            <a:r>
              <a:rPr sz="800" b="1" dirty="0">
                <a:latin typeface="Arial"/>
                <a:cs typeface="Arial"/>
              </a:rPr>
              <a:t>3</a:t>
            </a:r>
            <a:endParaRPr sz="800">
              <a:latin typeface="Arial"/>
              <a:cs typeface="Arial"/>
            </a:endParaRPr>
          </a:p>
        </p:txBody>
      </p:sp>
      <p:sp>
        <p:nvSpPr>
          <p:cNvPr id="462" name="object 462"/>
          <p:cNvSpPr txBox="1"/>
          <p:nvPr/>
        </p:nvSpPr>
        <p:spPr>
          <a:xfrm>
            <a:off x="2343091" y="3323674"/>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6</a:t>
            </a:r>
            <a:r>
              <a:rPr sz="800" b="1" spc="-7" dirty="0">
                <a:latin typeface="Arial"/>
                <a:cs typeface="Arial"/>
              </a:rPr>
              <a:t>.</a:t>
            </a:r>
            <a:r>
              <a:rPr sz="800" b="1" dirty="0">
                <a:latin typeface="Arial"/>
                <a:cs typeface="Arial"/>
              </a:rPr>
              <a:t>3</a:t>
            </a:r>
            <a:endParaRPr sz="800">
              <a:latin typeface="Arial"/>
              <a:cs typeface="Arial"/>
            </a:endParaRPr>
          </a:p>
        </p:txBody>
      </p:sp>
      <p:sp>
        <p:nvSpPr>
          <p:cNvPr id="463" name="object 463"/>
          <p:cNvSpPr txBox="1"/>
          <p:nvPr/>
        </p:nvSpPr>
        <p:spPr>
          <a:xfrm>
            <a:off x="3020616" y="3323674"/>
            <a:ext cx="23283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11</a:t>
            </a:r>
            <a:r>
              <a:rPr sz="800" b="1" spc="-7" dirty="0">
                <a:latin typeface="Arial"/>
                <a:cs typeface="Arial"/>
              </a:rPr>
              <a:t>.</a:t>
            </a:r>
            <a:r>
              <a:rPr sz="800" b="1" dirty="0">
                <a:latin typeface="Arial"/>
                <a:cs typeface="Arial"/>
              </a:rPr>
              <a:t>7</a:t>
            </a:r>
            <a:endParaRPr sz="800">
              <a:latin typeface="Arial"/>
              <a:cs typeface="Arial"/>
            </a:endParaRPr>
          </a:p>
        </p:txBody>
      </p:sp>
      <p:sp>
        <p:nvSpPr>
          <p:cNvPr id="464" name="object 464"/>
          <p:cNvSpPr txBox="1"/>
          <p:nvPr/>
        </p:nvSpPr>
        <p:spPr>
          <a:xfrm>
            <a:off x="3992116" y="3323674"/>
            <a:ext cx="23283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13</a:t>
            </a:r>
            <a:r>
              <a:rPr sz="800" b="1" spc="-7" dirty="0">
                <a:latin typeface="Arial"/>
                <a:cs typeface="Arial"/>
              </a:rPr>
              <a:t>.</a:t>
            </a:r>
            <a:r>
              <a:rPr sz="800" b="1" dirty="0">
                <a:latin typeface="Arial"/>
                <a:cs typeface="Arial"/>
              </a:rPr>
              <a:t>1</a:t>
            </a:r>
            <a:endParaRPr sz="800">
              <a:latin typeface="Arial"/>
              <a:cs typeface="Arial"/>
            </a:endParaRPr>
          </a:p>
        </p:txBody>
      </p:sp>
      <p:sp>
        <p:nvSpPr>
          <p:cNvPr id="465" name="object 465"/>
          <p:cNvSpPr txBox="1"/>
          <p:nvPr/>
        </p:nvSpPr>
        <p:spPr>
          <a:xfrm>
            <a:off x="4940556" y="3323674"/>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9</a:t>
            </a:r>
            <a:endParaRPr sz="800">
              <a:latin typeface="Arial"/>
              <a:cs typeface="Arial"/>
            </a:endParaRPr>
          </a:p>
        </p:txBody>
      </p:sp>
      <p:sp>
        <p:nvSpPr>
          <p:cNvPr id="466" name="object 466"/>
          <p:cNvSpPr/>
          <p:nvPr/>
        </p:nvSpPr>
        <p:spPr>
          <a:xfrm>
            <a:off x="4619299" y="3503565"/>
            <a:ext cx="690879" cy="0"/>
          </a:xfrm>
          <a:custGeom>
            <a:avLst/>
            <a:gdLst/>
            <a:ahLst/>
            <a:cxnLst/>
            <a:rect l="l" t="t" r="r" b="b"/>
            <a:pathLst>
              <a:path w="518160">
                <a:moveTo>
                  <a:pt x="0" y="0"/>
                </a:moveTo>
                <a:lnTo>
                  <a:pt x="518087" y="0"/>
                </a:lnTo>
              </a:path>
            </a:pathLst>
          </a:custGeom>
          <a:ln w="68580">
            <a:solidFill>
              <a:srgbClr val="558ED6"/>
            </a:solidFill>
          </a:ln>
        </p:spPr>
        <p:txBody>
          <a:bodyPr wrap="square" lIns="0" tIns="0" rIns="0" bIns="0" rtlCol="0"/>
          <a:lstStyle/>
          <a:p>
            <a:endParaRPr sz="2400"/>
          </a:p>
        </p:txBody>
      </p:sp>
      <p:sp>
        <p:nvSpPr>
          <p:cNvPr id="467" name="object 467"/>
          <p:cNvSpPr/>
          <p:nvPr/>
        </p:nvSpPr>
        <p:spPr>
          <a:xfrm>
            <a:off x="4619299" y="3457845"/>
            <a:ext cx="690879" cy="91440"/>
          </a:xfrm>
          <a:custGeom>
            <a:avLst/>
            <a:gdLst/>
            <a:ahLst/>
            <a:cxnLst/>
            <a:rect l="l" t="t" r="r" b="b"/>
            <a:pathLst>
              <a:path w="518160" h="68580">
                <a:moveTo>
                  <a:pt x="0" y="0"/>
                </a:moveTo>
                <a:lnTo>
                  <a:pt x="518087" y="0"/>
                </a:lnTo>
                <a:lnTo>
                  <a:pt x="518087" y="34290"/>
                </a:lnTo>
                <a:lnTo>
                  <a:pt x="518087" y="68580"/>
                </a:lnTo>
                <a:lnTo>
                  <a:pt x="0" y="68580"/>
                </a:lnTo>
                <a:lnTo>
                  <a:pt x="0" y="0"/>
                </a:lnTo>
                <a:close/>
              </a:path>
            </a:pathLst>
          </a:custGeom>
          <a:ln w="12700">
            <a:solidFill>
              <a:srgbClr val="194F70"/>
            </a:solidFill>
          </a:ln>
        </p:spPr>
        <p:txBody>
          <a:bodyPr wrap="square" lIns="0" tIns="0" rIns="0" bIns="0" rtlCol="0"/>
          <a:lstStyle/>
          <a:p>
            <a:endParaRPr sz="2400"/>
          </a:p>
        </p:txBody>
      </p:sp>
      <p:sp>
        <p:nvSpPr>
          <p:cNvPr id="468" name="object 468"/>
          <p:cNvSpPr/>
          <p:nvPr/>
        </p:nvSpPr>
        <p:spPr>
          <a:xfrm>
            <a:off x="3596850" y="3504481"/>
            <a:ext cx="1022773" cy="0"/>
          </a:xfrm>
          <a:custGeom>
            <a:avLst/>
            <a:gdLst/>
            <a:ahLst/>
            <a:cxnLst/>
            <a:rect l="l" t="t" r="r" b="b"/>
            <a:pathLst>
              <a:path w="767079">
                <a:moveTo>
                  <a:pt x="0" y="0"/>
                </a:moveTo>
                <a:lnTo>
                  <a:pt x="766837" y="0"/>
                </a:lnTo>
              </a:path>
            </a:pathLst>
          </a:custGeom>
          <a:ln w="68580">
            <a:solidFill>
              <a:srgbClr val="558ED6"/>
            </a:solidFill>
          </a:ln>
        </p:spPr>
        <p:txBody>
          <a:bodyPr wrap="square" lIns="0" tIns="0" rIns="0" bIns="0" rtlCol="0"/>
          <a:lstStyle/>
          <a:p>
            <a:endParaRPr sz="2400"/>
          </a:p>
        </p:txBody>
      </p:sp>
      <p:sp>
        <p:nvSpPr>
          <p:cNvPr id="469" name="object 469"/>
          <p:cNvSpPr/>
          <p:nvPr/>
        </p:nvSpPr>
        <p:spPr>
          <a:xfrm>
            <a:off x="3596850" y="3458761"/>
            <a:ext cx="1022773" cy="91440"/>
          </a:xfrm>
          <a:custGeom>
            <a:avLst/>
            <a:gdLst/>
            <a:ahLst/>
            <a:cxnLst/>
            <a:rect l="l" t="t" r="r" b="b"/>
            <a:pathLst>
              <a:path w="767079" h="68580">
                <a:moveTo>
                  <a:pt x="0" y="0"/>
                </a:moveTo>
                <a:lnTo>
                  <a:pt x="766837" y="0"/>
                </a:lnTo>
                <a:lnTo>
                  <a:pt x="766837" y="34290"/>
                </a:lnTo>
                <a:lnTo>
                  <a:pt x="766837" y="68580"/>
                </a:lnTo>
                <a:lnTo>
                  <a:pt x="0" y="68580"/>
                </a:lnTo>
                <a:lnTo>
                  <a:pt x="0" y="0"/>
                </a:lnTo>
                <a:close/>
              </a:path>
            </a:pathLst>
          </a:custGeom>
          <a:ln w="12700">
            <a:solidFill>
              <a:srgbClr val="194F70"/>
            </a:solidFill>
          </a:ln>
        </p:spPr>
        <p:txBody>
          <a:bodyPr wrap="square" lIns="0" tIns="0" rIns="0" bIns="0" rtlCol="0"/>
          <a:lstStyle/>
          <a:p>
            <a:endParaRPr sz="2400"/>
          </a:p>
        </p:txBody>
      </p:sp>
      <p:sp>
        <p:nvSpPr>
          <p:cNvPr id="470" name="object 470"/>
          <p:cNvSpPr/>
          <p:nvPr/>
        </p:nvSpPr>
        <p:spPr>
          <a:xfrm>
            <a:off x="2689128" y="3504481"/>
            <a:ext cx="907627" cy="0"/>
          </a:xfrm>
          <a:custGeom>
            <a:avLst/>
            <a:gdLst/>
            <a:ahLst/>
            <a:cxnLst/>
            <a:rect l="l" t="t" r="r" b="b"/>
            <a:pathLst>
              <a:path w="680719">
                <a:moveTo>
                  <a:pt x="0" y="0"/>
                </a:moveTo>
                <a:lnTo>
                  <a:pt x="680201" y="0"/>
                </a:lnTo>
              </a:path>
            </a:pathLst>
          </a:custGeom>
          <a:ln w="68580">
            <a:solidFill>
              <a:srgbClr val="558ED6"/>
            </a:solidFill>
          </a:ln>
        </p:spPr>
        <p:txBody>
          <a:bodyPr wrap="square" lIns="0" tIns="0" rIns="0" bIns="0" rtlCol="0"/>
          <a:lstStyle/>
          <a:p>
            <a:endParaRPr sz="2400"/>
          </a:p>
        </p:txBody>
      </p:sp>
      <p:sp>
        <p:nvSpPr>
          <p:cNvPr id="471" name="object 471"/>
          <p:cNvSpPr/>
          <p:nvPr/>
        </p:nvSpPr>
        <p:spPr>
          <a:xfrm>
            <a:off x="2689128" y="3458761"/>
            <a:ext cx="907627" cy="91440"/>
          </a:xfrm>
          <a:custGeom>
            <a:avLst/>
            <a:gdLst/>
            <a:ahLst/>
            <a:cxnLst/>
            <a:rect l="l" t="t" r="r" b="b"/>
            <a:pathLst>
              <a:path w="680719" h="68580">
                <a:moveTo>
                  <a:pt x="0" y="0"/>
                </a:moveTo>
                <a:lnTo>
                  <a:pt x="680201" y="0"/>
                </a:lnTo>
                <a:lnTo>
                  <a:pt x="680201" y="34290"/>
                </a:lnTo>
                <a:lnTo>
                  <a:pt x="680201" y="68580"/>
                </a:lnTo>
                <a:lnTo>
                  <a:pt x="0" y="68580"/>
                </a:lnTo>
                <a:lnTo>
                  <a:pt x="0" y="0"/>
                </a:lnTo>
                <a:close/>
              </a:path>
            </a:pathLst>
          </a:custGeom>
          <a:ln w="12700">
            <a:solidFill>
              <a:srgbClr val="194F70"/>
            </a:solidFill>
          </a:ln>
        </p:spPr>
        <p:txBody>
          <a:bodyPr wrap="square" lIns="0" tIns="0" rIns="0" bIns="0" rtlCol="0"/>
          <a:lstStyle/>
          <a:p>
            <a:endParaRPr sz="2400"/>
          </a:p>
        </p:txBody>
      </p:sp>
      <p:sp>
        <p:nvSpPr>
          <p:cNvPr id="472" name="object 472"/>
          <p:cNvSpPr/>
          <p:nvPr/>
        </p:nvSpPr>
        <p:spPr>
          <a:xfrm>
            <a:off x="2169011" y="3504481"/>
            <a:ext cx="520700" cy="0"/>
          </a:xfrm>
          <a:custGeom>
            <a:avLst/>
            <a:gdLst/>
            <a:ahLst/>
            <a:cxnLst/>
            <a:rect l="l" t="t" r="r" b="b"/>
            <a:pathLst>
              <a:path w="390525">
                <a:moveTo>
                  <a:pt x="0" y="0"/>
                </a:moveTo>
                <a:lnTo>
                  <a:pt x="390088" y="0"/>
                </a:lnTo>
              </a:path>
            </a:pathLst>
          </a:custGeom>
          <a:ln w="68580">
            <a:solidFill>
              <a:srgbClr val="F8981D"/>
            </a:solidFill>
          </a:ln>
        </p:spPr>
        <p:txBody>
          <a:bodyPr wrap="square" lIns="0" tIns="0" rIns="0" bIns="0" rtlCol="0"/>
          <a:lstStyle/>
          <a:p>
            <a:endParaRPr sz="2400"/>
          </a:p>
        </p:txBody>
      </p:sp>
      <p:sp>
        <p:nvSpPr>
          <p:cNvPr id="473" name="object 473"/>
          <p:cNvSpPr/>
          <p:nvPr/>
        </p:nvSpPr>
        <p:spPr>
          <a:xfrm>
            <a:off x="2169011" y="3458761"/>
            <a:ext cx="520700" cy="91440"/>
          </a:xfrm>
          <a:custGeom>
            <a:avLst/>
            <a:gdLst/>
            <a:ahLst/>
            <a:cxnLst/>
            <a:rect l="l" t="t" r="r" b="b"/>
            <a:pathLst>
              <a:path w="390525" h="68580">
                <a:moveTo>
                  <a:pt x="0" y="0"/>
                </a:moveTo>
                <a:lnTo>
                  <a:pt x="390089" y="0"/>
                </a:lnTo>
                <a:lnTo>
                  <a:pt x="390089" y="34290"/>
                </a:lnTo>
                <a:lnTo>
                  <a:pt x="39008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474" name="object 474"/>
          <p:cNvSpPr/>
          <p:nvPr/>
        </p:nvSpPr>
        <p:spPr>
          <a:xfrm>
            <a:off x="1560270" y="3504481"/>
            <a:ext cx="565573" cy="0"/>
          </a:xfrm>
          <a:custGeom>
            <a:avLst/>
            <a:gdLst/>
            <a:ahLst/>
            <a:cxnLst/>
            <a:rect l="l" t="t" r="r" b="b"/>
            <a:pathLst>
              <a:path w="424180">
                <a:moveTo>
                  <a:pt x="0" y="0"/>
                </a:moveTo>
                <a:lnTo>
                  <a:pt x="423746" y="0"/>
                </a:lnTo>
              </a:path>
            </a:pathLst>
          </a:custGeom>
          <a:ln w="68580">
            <a:solidFill>
              <a:srgbClr val="F8981D"/>
            </a:solidFill>
          </a:ln>
        </p:spPr>
        <p:txBody>
          <a:bodyPr wrap="square" lIns="0" tIns="0" rIns="0" bIns="0" rtlCol="0"/>
          <a:lstStyle/>
          <a:p>
            <a:endParaRPr sz="2400"/>
          </a:p>
        </p:txBody>
      </p:sp>
      <p:sp>
        <p:nvSpPr>
          <p:cNvPr id="475" name="object 475"/>
          <p:cNvSpPr/>
          <p:nvPr/>
        </p:nvSpPr>
        <p:spPr>
          <a:xfrm>
            <a:off x="1560270" y="3458761"/>
            <a:ext cx="565573" cy="91440"/>
          </a:xfrm>
          <a:custGeom>
            <a:avLst/>
            <a:gdLst/>
            <a:ahLst/>
            <a:cxnLst/>
            <a:rect l="l" t="t" r="r" b="b"/>
            <a:pathLst>
              <a:path w="424180" h="68580">
                <a:moveTo>
                  <a:pt x="0" y="0"/>
                </a:moveTo>
                <a:lnTo>
                  <a:pt x="423746" y="0"/>
                </a:lnTo>
                <a:lnTo>
                  <a:pt x="423746" y="34290"/>
                </a:lnTo>
                <a:lnTo>
                  <a:pt x="423746"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476" name="object 476"/>
          <p:cNvSpPr/>
          <p:nvPr/>
        </p:nvSpPr>
        <p:spPr>
          <a:xfrm>
            <a:off x="1285822" y="3504481"/>
            <a:ext cx="275167" cy="0"/>
          </a:xfrm>
          <a:custGeom>
            <a:avLst/>
            <a:gdLst/>
            <a:ahLst/>
            <a:cxnLst/>
            <a:rect l="l" t="t" r="r" b="b"/>
            <a:pathLst>
              <a:path w="206375">
                <a:moveTo>
                  <a:pt x="0" y="0"/>
                </a:moveTo>
                <a:lnTo>
                  <a:pt x="205837" y="0"/>
                </a:lnTo>
              </a:path>
            </a:pathLst>
          </a:custGeom>
          <a:ln w="68580">
            <a:solidFill>
              <a:srgbClr val="F8981D"/>
            </a:solidFill>
          </a:ln>
        </p:spPr>
        <p:txBody>
          <a:bodyPr wrap="square" lIns="0" tIns="0" rIns="0" bIns="0" rtlCol="0"/>
          <a:lstStyle/>
          <a:p>
            <a:endParaRPr sz="2400"/>
          </a:p>
        </p:txBody>
      </p:sp>
      <p:sp>
        <p:nvSpPr>
          <p:cNvPr id="477" name="object 477"/>
          <p:cNvSpPr/>
          <p:nvPr/>
        </p:nvSpPr>
        <p:spPr>
          <a:xfrm>
            <a:off x="1285822" y="3458761"/>
            <a:ext cx="275167" cy="91440"/>
          </a:xfrm>
          <a:custGeom>
            <a:avLst/>
            <a:gdLst/>
            <a:ahLst/>
            <a:cxnLst/>
            <a:rect l="l" t="t" r="r" b="b"/>
            <a:pathLst>
              <a:path w="206375" h="68580">
                <a:moveTo>
                  <a:pt x="0" y="0"/>
                </a:moveTo>
                <a:lnTo>
                  <a:pt x="205838" y="0"/>
                </a:lnTo>
                <a:lnTo>
                  <a:pt x="205838" y="34290"/>
                </a:lnTo>
                <a:lnTo>
                  <a:pt x="205838"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478" name="object 478"/>
          <p:cNvSpPr/>
          <p:nvPr/>
        </p:nvSpPr>
        <p:spPr>
          <a:xfrm>
            <a:off x="2126051" y="3458761"/>
            <a:ext cx="45717" cy="91440"/>
          </a:xfrm>
          <a:prstGeom prst="rect">
            <a:avLst/>
          </a:prstGeom>
          <a:blipFill>
            <a:blip r:embed="rId33" cstate="print"/>
            <a:stretch>
              <a:fillRect/>
            </a:stretch>
          </a:blipFill>
        </p:spPr>
        <p:txBody>
          <a:bodyPr wrap="square" lIns="0" tIns="0" rIns="0" bIns="0" rtlCol="0"/>
          <a:lstStyle/>
          <a:p>
            <a:endParaRPr sz="2400"/>
          </a:p>
        </p:txBody>
      </p:sp>
      <p:sp>
        <p:nvSpPr>
          <p:cNvPr id="479" name="object 479"/>
          <p:cNvSpPr/>
          <p:nvPr/>
        </p:nvSpPr>
        <p:spPr>
          <a:xfrm>
            <a:off x="2126051" y="3458761"/>
            <a:ext cx="45720" cy="91440"/>
          </a:xfrm>
          <a:custGeom>
            <a:avLst/>
            <a:gdLst/>
            <a:ahLst/>
            <a:cxnLst/>
            <a:rect l="l" t="t" r="r" b="b"/>
            <a:pathLst>
              <a:path w="34289" h="68580">
                <a:moveTo>
                  <a:pt x="0" y="0"/>
                </a:moveTo>
                <a:lnTo>
                  <a:pt x="34289" y="0"/>
                </a:lnTo>
                <a:lnTo>
                  <a:pt x="34289" y="34290"/>
                </a:lnTo>
                <a:lnTo>
                  <a:pt x="3428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480" name="object 480"/>
          <p:cNvSpPr/>
          <p:nvPr/>
        </p:nvSpPr>
        <p:spPr>
          <a:xfrm>
            <a:off x="2636377" y="3392572"/>
            <a:ext cx="101375" cy="180147"/>
          </a:xfrm>
          <a:prstGeom prst="rect">
            <a:avLst/>
          </a:prstGeom>
          <a:blipFill>
            <a:blip r:embed="rId8" cstate="print"/>
            <a:stretch>
              <a:fillRect/>
            </a:stretch>
          </a:blipFill>
        </p:spPr>
        <p:txBody>
          <a:bodyPr wrap="square" lIns="0" tIns="0" rIns="0" bIns="0" rtlCol="0"/>
          <a:lstStyle/>
          <a:p>
            <a:endParaRPr sz="2400"/>
          </a:p>
        </p:txBody>
      </p:sp>
      <p:sp>
        <p:nvSpPr>
          <p:cNvPr id="481" name="object 481"/>
          <p:cNvSpPr/>
          <p:nvPr/>
        </p:nvSpPr>
        <p:spPr>
          <a:xfrm>
            <a:off x="2636376" y="3392573"/>
            <a:ext cx="101600" cy="180340"/>
          </a:xfrm>
          <a:custGeom>
            <a:avLst/>
            <a:gdLst/>
            <a:ahLst/>
            <a:cxnLst/>
            <a:rect l="l" t="t" r="r" b="b"/>
            <a:pathLst>
              <a:path w="76200" h="135255">
                <a:moveTo>
                  <a:pt x="76031" y="5999"/>
                </a:moveTo>
                <a:lnTo>
                  <a:pt x="38015" y="11999"/>
                </a:lnTo>
                <a:lnTo>
                  <a:pt x="0" y="5999"/>
                </a:lnTo>
                <a:lnTo>
                  <a:pt x="2987" y="3664"/>
                </a:lnTo>
                <a:lnTo>
                  <a:pt x="11134" y="1757"/>
                </a:lnTo>
                <a:lnTo>
                  <a:pt x="23218" y="471"/>
                </a:lnTo>
                <a:lnTo>
                  <a:pt x="38015" y="0"/>
                </a:lnTo>
                <a:lnTo>
                  <a:pt x="52812" y="471"/>
                </a:lnTo>
                <a:lnTo>
                  <a:pt x="64896" y="1757"/>
                </a:lnTo>
                <a:lnTo>
                  <a:pt x="73043" y="3664"/>
                </a:lnTo>
                <a:lnTo>
                  <a:pt x="76031" y="5999"/>
                </a:lnTo>
                <a:lnTo>
                  <a:pt x="76031" y="129110"/>
                </a:lnTo>
                <a:lnTo>
                  <a:pt x="73043" y="131445"/>
                </a:lnTo>
                <a:lnTo>
                  <a:pt x="64896" y="133352"/>
                </a:lnTo>
                <a:lnTo>
                  <a:pt x="52812" y="134638"/>
                </a:lnTo>
                <a:lnTo>
                  <a:pt x="38015" y="135110"/>
                </a:lnTo>
                <a:lnTo>
                  <a:pt x="23218" y="134638"/>
                </a:lnTo>
                <a:lnTo>
                  <a:pt x="11134" y="133352"/>
                </a:lnTo>
                <a:lnTo>
                  <a:pt x="2987" y="131445"/>
                </a:lnTo>
                <a:lnTo>
                  <a:pt x="0" y="129110"/>
                </a:lnTo>
                <a:lnTo>
                  <a:pt x="0" y="5999"/>
                </a:lnTo>
              </a:path>
            </a:pathLst>
          </a:custGeom>
          <a:ln w="9525">
            <a:solidFill>
              <a:srgbClr val="7F7F7F"/>
            </a:solidFill>
          </a:ln>
        </p:spPr>
        <p:txBody>
          <a:bodyPr wrap="square" lIns="0" tIns="0" rIns="0" bIns="0" rtlCol="0"/>
          <a:lstStyle/>
          <a:p>
            <a:endParaRPr sz="2400"/>
          </a:p>
        </p:txBody>
      </p:sp>
      <p:sp>
        <p:nvSpPr>
          <p:cNvPr id="482" name="object 482"/>
          <p:cNvSpPr/>
          <p:nvPr/>
        </p:nvSpPr>
        <p:spPr>
          <a:xfrm>
            <a:off x="2651135" y="3462606"/>
            <a:ext cx="69515" cy="5620"/>
          </a:xfrm>
          <a:prstGeom prst="rect">
            <a:avLst/>
          </a:prstGeom>
          <a:blipFill>
            <a:blip r:embed="rId29" cstate="print"/>
            <a:stretch>
              <a:fillRect/>
            </a:stretch>
          </a:blipFill>
        </p:spPr>
        <p:txBody>
          <a:bodyPr wrap="square" lIns="0" tIns="0" rIns="0" bIns="0" rtlCol="0"/>
          <a:lstStyle/>
          <a:p>
            <a:endParaRPr sz="2400"/>
          </a:p>
        </p:txBody>
      </p:sp>
      <p:sp>
        <p:nvSpPr>
          <p:cNvPr id="483" name="object 483"/>
          <p:cNvSpPr/>
          <p:nvPr/>
        </p:nvSpPr>
        <p:spPr>
          <a:xfrm>
            <a:off x="2628829" y="3389841"/>
            <a:ext cx="115199" cy="28839"/>
          </a:xfrm>
          <a:prstGeom prst="rect">
            <a:avLst/>
          </a:prstGeom>
          <a:blipFill>
            <a:blip r:embed="rId30" cstate="print"/>
            <a:stretch>
              <a:fillRect/>
            </a:stretch>
          </a:blipFill>
        </p:spPr>
        <p:txBody>
          <a:bodyPr wrap="square" lIns="0" tIns="0" rIns="0" bIns="0" rtlCol="0"/>
          <a:lstStyle/>
          <a:p>
            <a:endParaRPr sz="2400"/>
          </a:p>
        </p:txBody>
      </p:sp>
      <p:sp>
        <p:nvSpPr>
          <p:cNvPr id="484" name="object 484"/>
          <p:cNvSpPr/>
          <p:nvPr/>
        </p:nvSpPr>
        <p:spPr>
          <a:xfrm>
            <a:off x="2628829" y="3389840"/>
            <a:ext cx="115993" cy="29633"/>
          </a:xfrm>
          <a:custGeom>
            <a:avLst/>
            <a:gdLst/>
            <a:ahLst/>
            <a:cxnLst/>
            <a:rect l="l" t="t" r="r" b="b"/>
            <a:pathLst>
              <a:path w="86994" h="22225">
                <a:moveTo>
                  <a:pt x="86399" y="2703"/>
                </a:moveTo>
                <a:lnTo>
                  <a:pt x="43199" y="5407"/>
                </a:lnTo>
                <a:lnTo>
                  <a:pt x="3394" y="3756"/>
                </a:lnTo>
                <a:lnTo>
                  <a:pt x="0" y="2703"/>
                </a:lnTo>
                <a:lnTo>
                  <a:pt x="3394" y="1651"/>
                </a:lnTo>
                <a:lnTo>
                  <a:pt x="12652" y="791"/>
                </a:lnTo>
                <a:lnTo>
                  <a:pt x="26384" y="212"/>
                </a:lnTo>
                <a:lnTo>
                  <a:pt x="43199" y="0"/>
                </a:lnTo>
                <a:lnTo>
                  <a:pt x="60014" y="212"/>
                </a:lnTo>
                <a:lnTo>
                  <a:pt x="73746" y="791"/>
                </a:lnTo>
                <a:lnTo>
                  <a:pt x="83004" y="1651"/>
                </a:lnTo>
                <a:lnTo>
                  <a:pt x="86399" y="2703"/>
                </a:lnTo>
                <a:lnTo>
                  <a:pt x="86399" y="18925"/>
                </a:lnTo>
                <a:lnTo>
                  <a:pt x="83004" y="19977"/>
                </a:lnTo>
                <a:lnTo>
                  <a:pt x="73746" y="20837"/>
                </a:lnTo>
                <a:lnTo>
                  <a:pt x="60014" y="21416"/>
                </a:lnTo>
                <a:lnTo>
                  <a:pt x="43199" y="21629"/>
                </a:lnTo>
                <a:lnTo>
                  <a:pt x="26384" y="21416"/>
                </a:lnTo>
                <a:lnTo>
                  <a:pt x="12652" y="20837"/>
                </a:lnTo>
                <a:lnTo>
                  <a:pt x="3394" y="19977"/>
                </a:lnTo>
                <a:lnTo>
                  <a:pt x="0" y="18925"/>
                </a:lnTo>
                <a:lnTo>
                  <a:pt x="0" y="2703"/>
                </a:lnTo>
              </a:path>
            </a:pathLst>
          </a:custGeom>
          <a:ln w="9525">
            <a:solidFill>
              <a:srgbClr val="7F7F7F"/>
            </a:solidFill>
          </a:ln>
        </p:spPr>
        <p:txBody>
          <a:bodyPr wrap="square" lIns="0" tIns="0" rIns="0" bIns="0" rtlCol="0"/>
          <a:lstStyle/>
          <a:p>
            <a:endParaRPr sz="2400"/>
          </a:p>
        </p:txBody>
      </p:sp>
      <p:sp>
        <p:nvSpPr>
          <p:cNvPr id="485" name="object 485"/>
          <p:cNvSpPr/>
          <p:nvPr/>
        </p:nvSpPr>
        <p:spPr>
          <a:xfrm>
            <a:off x="2651705" y="3520831"/>
            <a:ext cx="69516" cy="5620"/>
          </a:xfrm>
          <a:prstGeom prst="rect">
            <a:avLst/>
          </a:prstGeom>
          <a:blipFill>
            <a:blip r:embed="rId31" cstate="print"/>
            <a:stretch>
              <a:fillRect/>
            </a:stretch>
          </a:blipFill>
        </p:spPr>
        <p:txBody>
          <a:bodyPr wrap="square" lIns="0" tIns="0" rIns="0" bIns="0" rtlCol="0"/>
          <a:lstStyle/>
          <a:p>
            <a:endParaRPr sz="2400"/>
          </a:p>
        </p:txBody>
      </p:sp>
      <p:sp>
        <p:nvSpPr>
          <p:cNvPr id="486" name="object 486"/>
          <p:cNvSpPr/>
          <p:nvPr/>
        </p:nvSpPr>
        <p:spPr>
          <a:xfrm>
            <a:off x="2134870" y="3344120"/>
            <a:ext cx="78740" cy="4233"/>
          </a:xfrm>
          <a:custGeom>
            <a:avLst/>
            <a:gdLst/>
            <a:ahLst/>
            <a:cxnLst/>
            <a:rect l="l" t="t" r="r" b="b"/>
            <a:pathLst>
              <a:path w="59055" h="3175">
                <a:moveTo>
                  <a:pt x="0" y="0"/>
                </a:moveTo>
                <a:lnTo>
                  <a:pt x="58783" y="0"/>
                </a:lnTo>
                <a:lnTo>
                  <a:pt x="58783" y="2753"/>
                </a:lnTo>
                <a:lnTo>
                  <a:pt x="0" y="2753"/>
                </a:lnTo>
                <a:lnTo>
                  <a:pt x="0" y="0"/>
                </a:lnTo>
                <a:close/>
              </a:path>
            </a:pathLst>
          </a:custGeom>
          <a:solidFill>
            <a:srgbClr val="000000"/>
          </a:solidFill>
        </p:spPr>
        <p:txBody>
          <a:bodyPr wrap="square" lIns="0" tIns="0" rIns="0" bIns="0" rtlCol="0"/>
          <a:lstStyle/>
          <a:p>
            <a:endParaRPr sz="2400"/>
          </a:p>
        </p:txBody>
      </p:sp>
      <p:sp>
        <p:nvSpPr>
          <p:cNvPr id="487" name="object 487"/>
          <p:cNvSpPr/>
          <p:nvPr/>
        </p:nvSpPr>
        <p:spPr>
          <a:xfrm>
            <a:off x="2134870" y="3344120"/>
            <a:ext cx="78740" cy="4233"/>
          </a:xfrm>
          <a:custGeom>
            <a:avLst/>
            <a:gdLst/>
            <a:ahLst/>
            <a:cxnLst/>
            <a:rect l="l" t="t" r="r" b="b"/>
            <a:pathLst>
              <a:path w="59055" h="3175">
                <a:moveTo>
                  <a:pt x="0" y="0"/>
                </a:moveTo>
                <a:lnTo>
                  <a:pt x="58783" y="0"/>
                </a:lnTo>
                <a:lnTo>
                  <a:pt x="58783" y="2753"/>
                </a:lnTo>
                <a:lnTo>
                  <a:pt x="0" y="2753"/>
                </a:lnTo>
                <a:lnTo>
                  <a:pt x="0" y="0"/>
                </a:lnTo>
                <a:close/>
              </a:path>
            </a:pathLst>
          </a:custGeom>
          <a:ln w="12700">
            <a:solidFill>
              <a:srgbClr val="000000"/>
            </a:solidFill>
          </a:ln>
        </p:spPr>
        <p:txBody>
          <a:bodyPr wrap="square" lIns="0" tIns="0" rIns="0" bIns="0" rtlCol="0"/>
          <a:lstStyle/>
          <a:p>
            <a:endParaRPr sz="2400"/>
          </a:p>
        </p:txBody>
      </p:sp>
      <p:sp>
        <p:nvSpPr>
          <p:cNvPr id="488" name="object 488"/>
          <p:cNvSpPr/>
          <p:nvPr/>
        </p:nvSpPr>
        <p:spPr>
          <a:xfrm>
            <a:off x="2164263" y="3346042"/>
            <a:ext cx="20320" cy="24553"/>
          </a:xfrm>
          <a:custGeom>
            <a:avLst/>
            <a:gdLst/>
            <a:ahLst/>
            <a:cxnLst/>
            <a:rect l="l" t="t" r="r" b="b"/>
            <a:pathLst>
              <a:path w="15239" h="18414">
                <a:moveTo>
                  <a:pt x="0" y="0"/>
                </a:moveTo>
                <a:lnTo>
                  <a:pt x="14695" y="0"/>
                </a:lnTo>
                <a:lnTo>
                  <a:pt x="14695" y="18181"/>
                </a:lnTo>
                <a:lnTo>
                  <a:pt x="0" y="18181"/>
                </a:lnTo>
                <a:lnTo>
                  <a:pt x="0" y="0"/>
                </a:lnTo>
                <a:close/>
              </a:path>
            </a:pathLst>
          </a:custGeom>
          <a:solidFill>
            <a:srgbClr val="000000"/>
          </a:solidFill>
        </p:spPr>
        <p:txBody>
          <a:bodyPr wrap="square" lIns="0" tIns="0" rIns="0" bIns="0" rtlCol="0"/>
          <a:lstStyle/>
          <a:p>
            <a:endParaRPr sz="2400"/>
          </a:p>
        </p:txBody>
      </p:sp>
      <p:sp>
        <p:nvSpPr>
          <p:cNvPr id="489" name="object 489"/>
          <p:cNvSpPr/>
          <p:nvPr/>
        </p:nvSpPr>
        <p:spPr>
          <a:xfrm>
            <a:off x="2155796" y="3337575"/>
            <a:ext cx="37253" cy="33020"/>
          </a:xfrm>
          <a:custGeom>
            <a:avLst/>
            <a:gdLst/>
            <a:ahLst/>
            <a:cxnLst/>
            <a:rect l="l" t="t" r="r" b="b"/>
            <a:pathLst>
              <a:path w="27939" h="24764">
                <a:moveTo>
                  <a:pt x="0" y="24531"/>
                </a:moveTo>
                <a:lnTo>
                  <a:pt x="27396" y="24531"/>
                </a:lnTo>
                <a:lnTo>
                  <a:pt x="27396" y="0"/>
                </a:lnTo>
                <a:lnTo>
                  <a:pt x="0" y="0"/>
                </a:lnTo>
                <a:lnTo>
                  <a:pt x="0" y="24531"/>
                </a:lnTo>
                <a:close/>
              </a:path>
            </a:pathLst>
          </a:custGeom>
          <a:solidFill>
            <a:srgbClr val="000000"/>
          </a:solidFill>
        </p:spPr>
        <p:txBody>
          <a:bodyPr wrap="square" lIns="0" tIns="0" rIns="0" bIns="0" rtlCol="0"/>
          <a:lstStyle/>
          <a:p>
            <a:endParaRPr sz="2400"/>
          </a:p>
        </p:txBody>
      </p:sp>
      <p:sp>
        <p:nvSpPr>
          <p:cNvPr id="490" name="object 490"/>
          <p:cNvSpPr/>
          <p:nvPr/>
        </p:nvSpPr>
        <p:spPr>
          <a:xfrm>
            <a:off x="2169160" y="3537645"/>
            <a:ext cx="10160" cy="7620"/>
          </a:xfrm>
          <a:custGeom>
            <a:avLst/>
            <a:gdLst/>
            <a:ahLst/>
            <a:cxnLst/>
            <a:rect l="l" t="t" r="r" b="b"/>
            <a:pathLst>
              <a:path w="7619" h="5714">
                <a:moveTo>
                  <a:pt x="0" y="0"/>
                </a:moveTo>
                <a:lnTo>
                  <a:pt x="7348" y="0"/>
                </a:lnTo>
                <a:lnTo>
                  <a:pt x="7348" y="5453"/>
                </a:lnTo>
                <a:lnTo>
                  <a:pt x="0" y="5453"/>
                </a:lnTo>
                <a:lnTo>
                  <a:pt x="0" y="0"/>
                </a:lnTo>
                <a:close/>
              </a:path>
            </a:pathLst>
          </a:custGeom>
          <a:solidFill>
            <a:srgbClr val="000000"/>
          </a:solidFill>
        </p:spPr>
        <p:txBody>
          <a:bodyPr wrap="square" lIns="0" tIns="0" rIns="0" bIns="0" rtlCol="0"/>
          <a:lstStyle/>
          <a:p>
            <a:endParaRPr sz="2400"/>
          </a:p>
        </p:txBody>
      </p:sp>
      <p:sp>
        <p:nvSpPr>
          <p:cNvPr id="491" name="object 491"/>
          <p:cNvSpPr/>
          <p:nvPr/>
        </p:nvSpPr>
        <p:spPr>
          <a:xfrm>
            <a:off x="2160692" y="3544545"/>
            <a:ext cx="27093" cy="0"/>
          </a:xfrm>
          <a:custGeom>
            <a:avLst/>
            <a:gdLst/>
            <a:ahLst/>
            <a:cxnLst/>
            <a:rect l="l" t="t" r="r" b="b"/>
            <a:pathLst>
              <a:path w="20319">
                <a:moveTo>
                  <a:pt x="0" y="0"/>
                </a:moveTo>
                <a:lnTo>
                  <a:pt x="20048" y="0"/>
                </a:lnTo>
              </a:path>
            </a:pathLst>
          </a:custGeom>
          <a:ln w="13255">
            <a:solidFill>
              <a:srgbClr val="000000"/>
            </a:solidFill>
          </a:ln>
        </p:spPr>
        <p:txBody>
          <a:bodyPr wrap="square" lIns="0" tIns="0" rIns="0" bIns="0" rtlCol="0"/>
          <a:lstStyle/>
          <a:p>
            <a:endParaRPr sz="2400"/>
          </a:p>
        </p:txBody>
      </p:sp>
      <p:sp>
        <p:nvSpPr>
          <p:cNvPr id="492" name="object 492"/>
          <p:cNvSpPr/>
          <p:nvPr/>
        </p:nvSpPr>
        <p:spPr>
          <a:xfrm>
            <a:off x="2174059" y="3370283"/>
            <a:ext cx="0" cy="165947"/>
          </a:xfrm>
          <a:custGeom>
            <a:avLst/>
            <a:gdLst/>
            <a:ahLst/>
            <a:cxnLst/>
            <a:rect l="l" t="t" r="r" b="b"/>
            <a:pathLst>
              <a:path h="124460">
                <a:moveTo>
                  <a:pt x="0" y="0"/>
                </a:moveTo>
                <a:lnTo>
                  <a:pt x="0" y="124068"/>
                </a:lnTo>
              </a:path>
            </a:pathLst>
          </a:custGeom>
          <a:ln w="36739">
            <a:solidFill>
              <a:srgbClr val="FFFFFF"/>
            </a:solidFill>
          </a:ln>
        </p:spPr>
        <p:txBody>
          <a:bodyPr wrap="square" lIns="0" tIns="0" rIns="0" bIns="0" rtlCol="0"/>
          <a:lstStyle/>
          <a:p>
            <a:endParaRPr sz="2400"/>
          </a:p>
        </p:txBody>
      </p:sp>
      <p:sp>
        <p:nvSpPr>
          <p:cNvPr id="493" name="object 493"/>
          <p:cNvSpPr/>
          <p:nvPr/>
        </p:nvSpPr>
        <p:spPr>
          <a:xfrm>
            <a:off x="2149565" y="3370283"/>
            <a:ext cx="49107" cy="165947"/>
          </a:xfrm>
          <a:custGeom>
            <a:avLst/>
            <a:gdLst/>
            <a:ahLst/>
            <a:cxnLst/>
            <a:rect l="l" t="t" r="r" b="b"/>
            <a:pathLst>
              <a:path w="36830" h="124460">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494" name="object 494"/>
          <p:cNvSpPr/>
          <p:nvPr/>
        </p:nvSpPr>
        <p:spPr>
          <a:xfrm>
            <a:off x="2178957" y="3516572"/>
            <a:ext cx="20320" cy="0"/>
          </a:xfrm>
          <a:custGeom>
            <a:avLst/>
            <a:gdLst/>
            <a:ahLst/>
            <a:cxnLst/>
            <a:rect l="l" t="t" r="r" b="b"/>
            <a:pathLst>
              <a:path w="15239">
                <a:moveTo>
                  <a:pt x="14696" y="0"/>
                </a:moveTo>
                <a:lnTo>
                  <a:pt x="0" y="1"/>
                </a:lnTo>
              </a:path>
            </a:pathLst>
          </a:custGeom>
          <a:ln w="6350">
            <a:solidFill>
              <a:srgbClr val="000000"/>
            </a:solidFill>
          </a:ln>
        </p:spPr>
        <p:txBody>
          <a:bodyPr wrap="square" lIns="0" tIns="0" rIns="0" bIns="0" rtlCol="0"/>
          <a:lstStyle/>
          <a:p>
            <a:endParaRPr sz="2400"/>
          </a:p>
        </p:txBody>
      </p:sp>
      <p:sp>
        <p:nvSpPr>
          <p:cNvPr id="495" name="object 495"/>
          <p:cNvSpPr/>
          <p:nvPr/>
        </p:nvSpPr>
        <p:spPr>
          <a:xfrm>
            <a:off x="2178957" y="3497212"/>
            <a:ext cx="20320" cy="0"/>
          </a:xfrm>
          <a:custGeom>
            <a:avLst/>
            <a:gdLst/>
            <a:ahLst/>
            <a:cxnLst/>
            <a:rect l="l" t="t" r="r" b="b"/>
            <a:pathLst>
              <a:path w="15239">
                <a:moveTo>
                  <a:pt x="14696" y="0"/>
                </a:moveTo>
                <a:lnTo>
                  <a:pt x="0" y="1"/>
                </a:lnTo>
              </a:path>
            </a:pathLst>
          </a:custGeom>
          <a:ln w="6350">
            <a:solidFill>
              <a:srgbClr val="000000"/>
            </a:solidFill>
          </a:ln>
        </p:spPr>
        <p:txBody>
          <a:bodyPr wrap="square" lIns="0" tIns="0" rIns="0" bIns="0" rtlCol="0"/>
          <a:lstStyle/>
          <a:p>
            <a:endParaRPr sz="2400"/>
          </a:p>
        </p:txBody>
      </p:sp>
      <p:sp>
        <p:nvSpPr>
          <p:cNvPr id="496" name="object 496"/>
          <p:cNvSpPr/>
          <p:nvPr/>
        </p:nvSpPr>
        <p:spPr>
          <a:xfrm>
            <a:off x="2174059" y="3544915"/>
            <a:ext cx="0" cy="73659"/>
          </a:xfrm>
          <a:custGeom>
            <a:avLst/>
            <a:gdLst/>
            <a:ahLst/>
            <a:cxnLst/>
            <a:rect l="l" t="t" r="r" b="b"/>
            <a:pathLst>
              <a:path h="55244">
                <a:moveTo>
                  <a:pt x="0" y="0"/>
                </a:moveTo>
                <a:lnTo>
                  <a:pt x="1" y="55143"/>
                </a:lnTo>
              </a:path>
            </a:pathLst>
          </a:custGeom>
          <a:ln w="3175">
            <a:solidFill>
              <a:srgbClr val="000000"/>
            </a:solidFill>
          </a:ln>
        </p:spPr>
        <p:txBody>
          <a:bodyPr wrap="square" lIns="0" tIns="0" rIns="0" bIns="0" rtlCol="0"/>
          <a:lstStyle/>
          <a:p>
            <a:endParaRPr sz="2400"/>
          </a:p>
        </p:txBody>
      </p:sp>
      <p:sp>
        <p:nvSpPr>
          <p:cNvPr id="497" name="object 497"/>
          <p:cNvSpPr/>
          <p:nvPr/>
        </p:nvSpPr>
        <p:spPr>
          <a:xfrm>
            <a:off x="2149629" y="3370284"/>
            <a:ext cx="49953" cy="161713"/>
          </a:xfrm>
          <a:custGeom>
            <a:avLst/>
            <a:gdLst/>
            <a:ahLst/>
            <a:cxnLst/>
            <a:rect l="l" t="t" r="r" b="b"/>
            <a:pathLst>
              <a:path w="37464" h="121285">
                <a:moveTo>
                  <a:pt x="37203" y="0"/>
                </a:moveTo>
                <a:lnTo>
                  <a:pt x="524" y="2"/>
                </a:lnTo>
                <a:lnTo>
                  <a:pt x="489" y="25541"/>
                </a:lnTo>
                <a:lnTo>
                  <a:pt x="34" y="76621"/>
                </a:lnTo>
                <a:lnTo>
                  <a:pt x="0" y="102161"/>
                </a:lnTo>
                <a:lnTo>
                  <a:pt x="502" y="121079"/>
                </a:lnTo>
                <a:lnTo>
                  <a:pt x="36686" y="64324"/>
                </a:lnTo>
                <a:lnTo>
                  <a:pt x="37203" y="0"/>
                </a:lnTo>
                <a:close/>
              </a:path>
            </a:pathLst>
          </a:custGeom>
          <a:solidFill>
            <a:srgbClr val="F8981D"/>
          </a:solidFill>
        </p:spPr>
        <p:txBody>
          <a:bodyPr wrap="square" lIns="0" tIns="0" rIns="0" bIns="0" rtlCol="0"/>
          <a:lstStyle/>
          <a:p>
            <a:endParaRPr sz="2400"/>
          </a:p>
        </p:txBody>
      </p:sp>
      <p:sp>
        <p:nvSpPr>
          <p:cNvPr id="498" name="object 498"/>
          <p:cNvSpPr/>
          <p:nvPr/>
        </p:nvSpPr>
        <p:spPr>
          <a:xfrm>
            <a:off x="2178957" y="3477852"/>
            <a:ext cx="20320" cy="0"/>
          </a:xfrm>
          <a:custGeom>
            <a:avLst/>
            <a:gdLst/>
            <a:ahLst/>
            <a:cxnLst/>
            <a:rect l="l" t="t" r="r" b="b"/>
            <a:pathLst>
              <a:path w="15239">
                <a:moveTo>
                  <a:pt x="14696" y="0"/>
                </a:moveTo>
                <a:lnTo>
                  <a:pt x="0" y="1"/>
                </a:lnTo>
              </a:path>
            </a:pathLst>
          </a:custGeom>
          <a:ln w="6350">
            <a:solidFill>
              <a:srgbClr val="000000"/>
            </a:solidFill>
          </a:ln>
        </p:spPr>
        <p:txBody>
          <a:bodyPr wrap="square" lIns="0" tIns="0" rIns="0" bIns="0" rtlCol="0"/>
          <a:lstStyle/>
          <a:p>
            <a:endParaRPr sz="2400"/>
          </a:p>
        </p:txBody>
      </p:sp>
      <p:sp>
        <p:nvSpPr>
          <p:cNvPr id="499" name="object 499"/>
          <p:cNvSpPr/>
          <p:nvPr/>
        </p:nvSpPr>
        <p:spPr>
          <a:xfrm>
            <a:off x="2149565" y="3370283"/>
            <a:ext cx="49107" cy="165947"/>
          </a:xfrm>
          <a:custGeom>
            <a:avLst/>
            <a:gdLst/>
            <a:ahLst/>
            <a:cxnLst/>
            <a:rect l="l" t="t" r="r" b="b"/>
            <a:pathLst>
              <a:path w="36830" h="124460">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500" name="object 500"/>
          <p:cNvSpPr/>
          <p:nvPr/>
        </p:nvSpPr>
        <p:spPr>
          <a:xfrm>
            <a:off x="3538117" y="3392572"/>
            <a:ext cx="101375" cy="180147"/>
          </a:xfrm>
          <a:prstGeom prst="rect">
            <a:avLst/>
          </a:prstGeom>
          <a:blipFill>
            <a:blip r:embed="rId8" cstate="print"/>
            <a:stretch>
              <a:fillRect/>
            </a:stretch>
          </a:blipFill>
        </p:spPr>
        <p:txBody>
          <a:bodyPr wrap="square" lIns="0" tIns="0" rIns="0" bIns="0" rtlCol="0"/>
          <a:lstStyle/>
          <a:p>
            <a:endParaRPr sz="2400"/>
          </a:p>
        </p:txBody>
      </p:sp>
      <p:sp>
        <p:nvSpPr>
          <p:cNvPr id="501" name="object 501"/>
          <p:cNvSpPr/>
          <p:nvPr/>
        </p:nvSpPr>
        <p:spPr>
          <a:xfrm>
            <a:off x="3538116" y="3392573"/>
            <a:ext cx="101600" cy="180340"/>
          </a:xfrm>
          <a:custGeom>
            <a:avLst/>
            <a:gdLst/>
            <a:ahLst/>
            <a:cxnLst/>
            <a:rect l="l" t="t" r="r" b="b"/>
            <a:pathLst>
              <a:path w="76200" h="135255">
                <a:moveTo>
                  <a:pt x="76031" y="5999"/>
                </a:moveTo>
                <a:lnTo>
                  <a:pt x="38015" y="11999"/>
                </a:lnTo>
                <a:lnTo>
                  <a:pt x="0" y="5999"/>
                </a:lnTo>
                <a:lnTo>
                  <a:pt x="2987" y="3664"/>
                </a:lnTo>
                <a:lnTo>
                  <a:pt x="11134" y="1757"/>
                </a:lnTo>
                <a:lnTo>
                  <a:pt x="23218" y="471"/>
                </a:lnTo>
                <a:lnTo>
                  <a:pt x="38015" y="0"/>
                </a:lnTo>
                <a:lnTo>
                  <a:pt x="52812" y="471"/>
                </a:lnTo>
                <a:lnTo>
                  <a:pt x="64896" y="1757"/>
                </a:lnTo>
                <a:lnTo>
                  <a:pt x="73043" y="3664"/>
                </a:lnTo>
                <a:lnTo>
                  <a:pt x="76031" y="5999"/>
                </a:lnTo>
                <a:lnTo>
                  <a:pt x="76031" y="129110"/>
                </a:lnTo>
                <a:lnTo>
                  <a:pt x="73043" y="131445"/>
                </a:lnTo>
                <a:lnTo>
                  <a:pt x="64896" y="133352"/>
                </a:lnTo>
                <a:lnTo>
                  <a:pt x="52812" y="134638"/>
                </a:lnTo>
                <a:lnTo>
                  <a:pt x="38015" y="135110"/>
                </a:lnTo>
                <a:lnTo>
                  <a:pt x="23218" y="134638"/>
                </a:lnTo>
                <a:lnTo>
                  <a:pt x="11134" y="133352"/>
                </a:lnTo>
                <a:lnTo>
                  <a:pt x="2987" y="131445"/>
                </a:lnTo>
                <a:lnTo>
                  <a:pt x="0" y="129110"/>
                </a:lnTo>
                <a:lnTo>
                  <a:pt x="0" y="5999"/>
                </a:lnTo>
              </a:path>
            </a:pathLst>
          </a:custGeom>
          <a:ln w="9525">
            <a:solidFill>
              <a:srgbClr val="7F7F7F"/>
            </a:solidFill>
          </a:ln>
        </p:spPr>
        <p:txBody>
          <a:bodyPr wrap="square" lIns="0" tIns="0" rIns="0" bIns="0" rtlCol="0"/>
          <a:lstStyle/>
          <a:p>
            <a:endParaRPr sz="2400"/>
          </a:p>
        </p:txBody>
      </p:sp>
      <p:sp>
        <p:nvSpPr>
          <p:cNvPr id="502" name="object 502"/>
          <p:cNvSpPr/>
          <p:nvPr/>
        </p:nvSpPr>
        <p:spPr>
          <a:xfrm>
            <a:off x="3552875" y="3462606"/>
            <a:ext cx="69516" cy="5620"/>
          </a:xfrm>
          <a:prstGeom prst="rect">
            <a:avLst/>
          </a:prstGeom>
          <a:blipFill>
            <a:blip r:embed="rId26" cstate="print"/>
            <a:stretch>
              <a:fillRect/>
            </a:stretch>
          </a:blipFill>
        </p:spPr>
        <p:txBody>
          <a:bodyPr wrap="square" lIns="0" tIns="0" rIns="0" bIns="0" rtlCol="0"/>
          <a:lstStyle/>
          <a:p>
            <a:endParaRPr sz="2400"/>
          </a:p>
        </p:txBody>
      </p:sp>
      <p:sp>
        <p:nvSpPr>
          <p:cNvPr id="503" name="object 503"/>
          <p:cNvSpPr/>
          <p:nvPr/>
        </p:nvSpPr>
        <p:spPr>
          <a:xfrm>
            <a:off x="3530571" y="3389841"/>
            <a:ext cx="115197" cy="28839"/>
          </a:xfrm>
          <a:prstGeom prst="rect">
            <a:avLst/>
          </a:prstGeom>
          <a:blipFill>
            <a:blip r:embed="rId30" cstate="print"/>
            <a:stretch>
              <a:fillRect/>
            </a:stretch>
          </a:blipFill>
        </p:spPr>
        <p:txBody>
          <a:bodyPr wrap="square" lIns="0" tIns="0" rIns="0" bIns="0" rtlCol="0"/>
          <a:lstStyle/>
          <a:p>
            <a:endParaRPr sz="2400"/>
          </a:p>
        </p:txBody>
      </p:sp>
      <p:sp>
        <p:nvSpPr>
          <p:cNvPr id="504" name="object 504"/>
          <p:cNvSpPr/>
          <p:nvPr/>
        </p:nvSpPr>
        <p:spPr>
          <a:xfrm>
            <a:off x="3530572" y="3389840"/>
            <a:ext cx="115993" cy="29633"/>
          </a:xfrm>
          <a:custGeom>
            <a:avLst/>
            <a:gdLst/>
            <a:ahLst/>
            <a:cxnLst/>
            <a:rect l="l" t="t" r="r" b="b"/>
            <a:pathLst>
              <a:path w="86994" h="22225">
                <a:moveTo>
                  <a:pt x="86399" y="2703"/>
                </a:moveTo>
                <a:lnTo>
                  <a:pt x="43199" y="5407"/>
                </a:lnTo>
                <a:lnTo>
                  <a:pt x="3394" y="3756"/>
                </a:lnTo>
                <a:lnTo>
                  <a:pt x="0" y="2703"/>
                </a:lnTo>
                <a:lnTo>
                  <a:pt x="3394" y="1651"/>
                </a:lnTo>
                <a:lnTo>
                  <a:pt x="12652" y="791"/>
                </a:lnTo>
                <a:lnTo>
                  <a:pt x="26384" y="212"/>
                </a:lnTo>
                <a:lnTo>
                  <a:pt x="43199" y="0"/>
                </a:lnTo>
                <a:lnTo>
                  <a:pt x="60014" y="212"/>
                </a:lnTo>
                <a:lnTo>
                  <a:pt x="73746" y="791"/>
                </a:lnTo>
                <a:lnTo>
                  <a:pt x="83004" y="1651"/>
                </a:lnTo>
                <a:lnTo>
                  <a:pt x="86399" y="2703"/>
                </a:lnTo>
                <a:lnTo>
                  <a:pt x="86399" y="18925"/>
                </a:lnTo>
                <a:lnTo>
                  <a:pt x="83004" y="19977"/>
                </a:lnTo>
                <a:lnTo>
                  <a:pt x="73746" y="20837"/>
                </a:lnTo>
                <a:lnTo>
                  <a:pt x="60014" y="21416"/>
                </a:lnTo>
                <a:lnTo>
                  <a:pt x="43199" y="21629"/>
                </a:lnTo>
                <a:lnTo>
                  <a:pt x="26384" y="21416"/>
                </a:lnTo>
                <a:lnTo>
                  <a:pt x="12652" y="20837"/>
                </a:lnTo>
                <a:lnTo>
                  <a:pt x="3394" y="19977"/>
                </a:lnTo>
                <a:lnTo>
                  <a:pt x="0" y="18925"/>
                </a:lnTo>
                <a:lnTo>
                  <a:pt x="0" y="2703"/>
                </a:lnTo>
              </a:path>
            </a:pathLst>
          </a:custGeom>
          <a:ln w="9525">
            <a:solidFill>
              <a:srgbClr val="7F7F7F"/>
            </a:solidFill>
          </a:ln>
        </p:spPr>
        <p:txBody>
          <a:bodyPr wrap="square" lIns="0" tIns="0" rIns="0" bIns="0" rtlCol="0"/>
          <a:lstStyle/>
          <a:p>
            <a:endParaRPr sz="2400"/>
          </a:p>
        </p:txBody>
      </p:sp>
      <p:sp>
        <p:nvSpPr>
          <p:cNvPr id="505" name="object 505"/>
          <p:cNvSpPr/>
          <p:nvPr/>
        </p:nvSpPr>
        <p:spPr>
          <a:xfrm>
            <a:off x="3553445" y="3520831"/>
            <a:ext cx="69516" cy="5620"/>
          </a:xfrm>
          <a:prstGeom prst="rect">
            <a:avLst/>
          </a:prstGeom>
          <a:blipFill>
            <a:blip r:embed="rId28" cstate="print"/>
            <a:stretch>
              <a:fillRect/>
            </a:stretch>
          </a:blipFill>
        </p:spPr>
        <p:txBody>
          <a:bodyPr wrap="square" lIns="0" tIns="0" rIns="0" bIns="0" rtlCol="0"/>
          <a:lstStyle/>
          <a:p>
            <a:endParaRPr sz="2400"/>
          </a:p>
        </p:txBody>
      </p:sp>
      <p:sp>
        <p:nvSpPr>
          <p:cNvPr id="506" name="object 506"/>
          <p:cNvSpPr/>
          <p:nvPr/>
        </p:nvSpPr>
        <p:spPr>
          <a:xfrm>
            <a:off x="4565586" y="3392572"/>
            <a:ext cx="101375" cy="180147"/>
          </a:xfrm>
          <a:prstGeom prst="rect">
            <a:avLst/>
          </a:prstGeom>
          <a:blipFill>
            <a:blip r:embed="rId8" cstate="print"/>
            <a:stretch>
              <a:fillRect/>
            </a:stretch>
          </a:blipFill>
        </p:spPr>
        <p:txBody>
          <a:bodyPr wrap="square" lIns="0" tIns="0" rIns="0" bIns="0" rtlCol="0"/>
          <a:lstStyle/>
          <a:p>
            <a:endParaRPr sz="2400"/>
          </a:p>
        </p:txBody>
      </p:sp>
      <p:sp>
        <p:nvSpPr>
          <p:cNvPr id="507" name="object 507"/>
          <p:cNvSpPr/>
          <p:nvPr/>
        </p:nvSpPr>
        <p:spPr>
          <a:xfrm>
            <a:off x="4565585" y="3392573"/>
            <a:ext cx="101600" cy="180340"/>
          </a:xfrm>
          <a:custGeom>
            <a:avLst/>
            <a:gdLst/>
            <a:ahLst/>
            <a:cxnLst/>
            <a:rect l="l" t="t" r="r" b="b"/>
            <a:pathLst>
              <a:path w="76200" h="135255">
                <a:moveTo>
                  <a:pt x="76031" y="5999"/>
                </a:moveTo>
                <a:lnTo>
                  <a:pt x="38015" y="11999"/>
                </a:lnTo>
                <a:lnTo>
                  <a:pt x="0" y="5999"/>
                </a:lnTo>
                <a:lnTo>
                  <a:pt x="2987" y="3664"/>
                </a:lnTo>
                <a:lnTo>
                  <a:pt x="11134" y="1757"/>
                </a:lnTo>
                <a:lnTo>
                  <a:pt x="23218" y="471"/>
                </a:lnTo>
                <a:lnTo>
                  <a:pt x="38015" y="0"/>
                </a:lnTo>
                <a:lnTo>
                  <a:pt x="52812" y="471"/>
                </a:lnTo>
                <a:lnTo>
                  <a:pt x="64896" y="1757"/>
                </a:lnTo>
                <a:lnTo>
                  <a:pt x="73043" y="3664"/>
                </a:lnTo>
                <a:lnTo>
                  <a:pt x="76031" y="5999"/>
                </a:lnTo>
                <a:lnTo>
                  <a:pt x="76031" y="129110"/>
                </a:lnTo>
                <a:lnTo>
                  <a:pt x="73043" y="131445"/>
                </a:lnTo>
                <a:lnTo>
                  <a:pt x="64896" y="133352"/>
                </a:lnTo>
                <a:lnTo>
                  <a:pt x="52812" y="134638"/>
                </a:lnTo>
                <a:lnTo>
                  <a:pt x="38015" y="135110"/>
                </a:lnTo>
                <a:lnTo>
                  <a:pt x="23218" y="134638"/>
                </a:lnTo>
                <a:lnTo>
                  <a:pt x="11134" y="133352"/>
                </a:lnTo>
                <a:lnTo>
                  <a:pt x="2987" y="131445"/>
                </a:lnTo>
                <a:lnTo>
                  <a:pt x="0" y="129110"/>
                </a:lnTo>
                <a:lnTo>
                  <a:pt x="0" y="5999"/>
                </a:lnTo>
              </a:path>
            </a:pathLst>
          </a:custGeom>
          <a:ln w="9525">
            <a:solidFill>
              <a:srgbClr val="7F7F7F"/>
            </a:solidFill>
          </a:ln>
        </p:spPr>
        <p:txBody>
          <a:bodyPr wrap="square" lIns="0" tIns="0" rIns="0" bIns="0" rtlCol="0"/>
          <a:lstStyle/>
          <a:p>
            <a:endParaRPr sz="2400"/>
          </a:p>
        </p:txBody>
      </p:sp>
      <p:sp>
        <p:nvSpPr>
          <p:cNvPr id="508" name="object 508"/>
          <p:cNvSpPr/>
          <p:nvPr/>
        </p:nvSpPr>
        <p:spPr>
          <a:xfrm>
            <a:off x="4580343" y="3462606"/>
            <a:ext cx="69516" cy="5620"/>
          </a:xfrm>
          <a:prstGeom prst="rect">
            <a:avLst/>
          </a:prstGeom>
          <a:blipFill>
            <a:blip r:embed="rId26" cstate="print"/>
            <a:stretch>
              <a:fillRect/>
            </a:stretch>
          </a:blipFill>
        </p:spPr>
        <p:txBody>
          <a:bodyPr wrap="square" lIns="0" tIns="0" rIns="0" bIns="0" rtlCol="0"/>
          <a:lstStyle/>
          <a:p>
            <a:endParaRPr sz="2400"/>
          </a:p>
        </p:txBody>
      </p:sp>
      <p:sp>
        <p:nvSpPr>
          <p:cNvPr id="509" name="object 509"/>
          <p:cNvSpPr/>
          <p:nvPr/>
        </p:nvSpPr>
        <p:spPr>
          <a:xfrm>
            <a:off x="4558038" y="3389841"/>
            <a:ext cx="115199" cy="28839"/>
          </a:xfrm>
          <a:prstGeom prst="rect">
            <a:avLst/>
          </a:prstGeom>
          <a:blipFill>
            <a:blip r:embed="rId30" cstate="print"/>
            <a:stretch>
              <a:fillRect/>
            </a:stretch>
          </a:blipFill>
        </p:spPr>
        <p:txBody>
          <a:bodyPr wrap="square" lIns="0" tIns="0" rIns="0" bIns="0" rtlCol="0"/>
          <a:lstStyle/>
          <a:p>
            <a:endParaRPr sz="2400"/>
          </a:p>
        </p:txBody>
      </p:sp>
      <p:sp>
        <p:nvSpPr>
          <p:cNvPr id="510" name="object 510"/>
          <p:cNvSpPr/>
          <p:nvPr/>
        </p:nvSpPr>
        <p:spPr>
          <a:xfrm>
            <a:off x="4558038" y="3389840"/>
            <a:ext cx="115993" cy="29633"/>
          </a:xfrm>
          <a:custGeom>
            <a:avLst/>
            <a:gdLst/>
            <a:ahLst/>
            <a:cxnLst/>
            <a:rect l="l" t="t" r="r" b="b"/>
            <a:pathLst>
              <a:path w="86995" h="22225">
                <a:moveTo>
                  <a:pt x="86399" y="2703"/>
                </a:moveTo>
                <a:lnTo>
                  <a:pt x="43199" y="5407"/>
                </a:lnTo>
                <a:lnTo>
                  <a:pt x="3394" y="3756"/>
                </a:lnTo>
                <a:lnTo>
                  <a:pt x="0" y="2703"/>
                </a:lnTo>
                <a:lnTo>
                  <a:pt x="3394" y="1651"/>
                </a:lnTo>
                <a:lnTo>
                  <a:pt x="12652" y="791"/>
                </a:lnTo>
                <a:lnTo>
                  <a:pt x="26384" y="212"/>
                </a:lnTo>
                <a:lnTo>
                  <a:pt x="43199" y="0"/>
                </a:lnTo>
                <a:lnTo>
                  <a:pt x="60014" y="212"/>
                </a:lnTo>
                <a:lnTo>
                  <a:pt x="73746" y="791"/>
                </a:lnTo>
                <a:lnTo>
                  <a:pt x="83004" y="1651"/>
                </a:lnTo>
                <a:lnTo>
                  <a:pt x="86399" y="2703"/>
                </a:lnTo>
                <a:lnTo>
                  <a:pt x="86399" y="18925"/>
                </a:lnTo>
                <a:lnTo>
                  <a:pt x="83004" y="19977"/>
                </a:lnTo>
                <a:lnTo>
                  <a:pt x="73746" y="20837"/>
                </a:lnTo>
                <a:lnTo>
                  <a:pt x="60014" y="21416"/>
                </a:lnTo>
                <a:lnTo>
                  <a:pt x="43199" y="21629"/>
                </a:lnTo>
                <a:lnTo>
                  <a:pt x="26384" y="21416"/>
                </a:lnTo>
                <a:lnTo>
                  <a:pt x="12652" y="20837"/>
                </a:lnTo>
                <a:lnTo>
                  <a:pt x="3394" y="19977"/>
                </a:lnTo>
                <a:lnTo>
                  <a:pt x="0" y="18925"/>
                </a:lnTo>
                <a:lnTo>
                  <a:pt x="0" y="2703"/>
                </a:lnTo>
              </a:path>
            </a:pathLst>
          </a:custGeom>
          <a:ln w="9525">
            <a:solidFill>
              <a:srgbClr val="7F7F7F"/>
            </a:solidFill>
          </a:ln>
        </p:spPr>
        <p:txBody>
          <a:bodyPr wrap="square" lIns="0" tIns="0" rIns="0" bIns="0" rtlCol="0"/>
          <a:lstStyle/>
          <a:p>
            <a:endParaRPr sz="2400"/>
          </a:p>
        </p:txBody>
      </p:sp>
      <p:sp>
        <p:nvSpPr>
          <p:cNvPr id="511" name="object 511"/>
          <p:cNvSpPr/>
          <p:nvPr/>
        </p:nvSpPr>
        <p:spPr>
          <a:xfrm>
            <a:off x="4580914" y="3520831"/>
            <a:ext cx="69516" cy="5620"/>
          </a:xfrm>
          <a:prstGeom prst="rect">
            <a:avLst/>
          </a:prstGeom>
          <a:blipFill>
            <a:blip r:embed="rId28" cstate="print"/>
            <a:stretch>
              <a:fillRect/>
            </a:stretch>
          </a:blipFill>
        </p:spPr>
        <p:txBody>
          <a:bodyPr wrap="square" lIns="0" tIns="0" rIns="0" bIns="0" rtlCol="0"/>
          <a:lstStyle/>
          <a:p>
            <a:endParaRPr sz="2400"/>
          </a:p>
        </p:txBody>
      </p:sp>
      <p:sp>
        <p:nvSpPr>
          <p:cNvPr id="512" name="object 512"/>
          <p:cNvSpPr/>
          <p:nvPr/>
        </p:nvSpPr>
        <p:spPr>
          <a:xfrm>
            <a:off x="5236976" y="3360864"/>
            <a:ext cx="225777" cy="240816"/>
          </a:xfrm>
          <a:prstGeom prst="rect">
            <a:avLst/>
          </a:prstGeom>
          <a:blipFill>
            <a:blip r:embed="rId34" cstate="print"/>
            <a:stretch>
              <a:fillRect/>
            </a:stretch>
          </a:blipFill>
        </p:spPr>
        <p:txBody>
          <a:bodyPr wrap="square" lIns="0" tIns="0" rIns="0" bIns="0" rtlCol="0"/>
          <a:lstStyle/>
          <a:p>
            <a:endParaRPr sz="2400"/>
          </a:p>
        </p:txBody>
      </p:sp>
      <p:sp>
        <p:nvSpPr>
          <p:cNvPr id="513" name="object 513"/>
          <p:cNvSpPr/>
          <p:nvPr/>
        </p:nvSpPr>
        <p:spPr>
          <a:xfrm>
            <a:off x="1512203" y="3344120"/>
            <a:ext cx="78740" cy="4233"/>
          </a:xfrm>
          <a:custGeom>
            <a:avLst/>
            <a:gdLst/>
            <a:ahLst/>
            <a:cxnLst/>
            <a:rect l="l" t="t" r="r" b="b"/>
            <a:pathLst>
              <a:path w="59055" h="3175">
                <a:moveTo>
                  <a:pt x="0" y="0"/>
                </a:moveTo>
                <a:lnTo>
                  <a:pt x="58783" y="0"/>
                </a:lnTo>
                <a:lnTo>
                  <a:pt x="58783" y="2753"/>
                </a:lnTo>
                <a:lnTo>
                  <a:pt x="0" y="2753"/>
                </a:lnTo>
                <a:lnTo>
                  <a:pt x="0" y="0"/>
                </a:lnTo>
                <a:close/>
              </a:path>
            </a:pathLst>
          </a:custGeom>
          <a:solidFill>
            <a:srgbClr val="000000"/>
          </a:solidFill>
        </p:spPr>
        <p:txBody>
          <a:bodyPr wrap="square" lIns="0" tIns="0" rIns="0" bIns="0" rtlCol="0"/>
          <a:lstStyle/>
          <a:p>
            <a:endParaRPr sz="2400"/>
          </a:p>
        </p:txBody>
      </p:sp>
      <p:sp>
        <p:nvSpPr>
          <p:cNvPr id="514" name="object 514"/>
          <p:cNvSpPr/>
          <p:nvPr/>
        </p:nvSpPr>
        <p:spPr>
          <a:xfrm>
            <a:off x="1512203" y="3344120"/>
            <a:ext cx="78740" cy="4233"/>
          </a:xfrm>
          <a:custGeom>
            <a:avLst/>
            <a:gdLst/>
            <a:ahLst/>
            <a:cxnLst/>
            <a:rect l="l" t="t" r="r" b="b"/>
            <a:pathLst>
              <a:path w="59055" h="3175">
                <a:moveTo>
                  <a:pt x="0" y="0"/>
                </a:moveTo>
                <a:lnTo>
                  <a:pt x="58783" y="0"/>
                </a:lnTo>
                <a:lnTo>
                  <a:pt x="58783" y="2753"/>
                </a:lnTo>
                <a:lnTo>
                  <a:pt x="0" y="2753"/>
                </a:lnTo>
                <a:lnTo>
                  <a:pt x="0" y="0"/>
                </a:lnTo>
                <a:close/>
              </a:path>
            </a:pathLst>
          </a:custGeom>
          <a:ln w="12700">
            <a:solidFill>
              <a:srgbClr val="000000"/>
            </a:solidFill>
          </a:ln>
        </p:spPr>
        <p:txBody>
          <a:bodyPr wrap="square" lIns="0" tIns="0" rIns="0" bIns="0" rtlCol="0"/>
          <a:lstStyle/>
          <a:p>
            <a:endParaRPr sz="2400"/>
          </a:p>
        </p:txBody>
      </p:sp>
      <p:sp>
        <p:nvSpPr>
          <p:cNvPr id="515" name="object 515"/>
          <p:cNvSpPr/>
          <p:nvPr/>
        </p:nvSpPr>
        <p:spPr>
          <a:xfrm>
            <a:off x="1541595" y="3346042"/>
            <a:ext cx="20320" cy="24553"/>
          </a:xfrm>
          <a:custGeom>
            <a:avLst/>
            <a:gdLst/>
            <a:ahLst/>
            <a:cxnLst/>
            <a:rect l="l" t="t" r="r" b="b"/>
            <a:pathLst>
              <a:path w="15240" h="18414">
                <a:moveTo>
                  <a:pt x="0" y="0"/>
                </a:moveTo>
                <a:lnTo>
                  <a:pt x="14695" y="0"/>
                </a:lnTo>
                <a:lnTo>
                  <a:pt x="14695" y="18181"/>
                </a:lnTo>
                <a:lnTo>
                  <a:pt x="0" y="18181"/>
                </a:lnTo>
                <a:lnTo>
                  <a:pt x="0" y="0"/>
                </a:lnTo>
                <a:close/>
              </a:path>
            </a:pathLst>
          </a:custGeom>
          <a:solidFill>
            <a:srgbClr val="000000"/>
          </a:solidFill>
        </p:spPr>
        <p:txBody>
          <a:bodyPr wrap="square" lIns="0" tIns="0" rIns="0" bIns="0" rtlCol="0"/>
          <a:lstStyle/>
          <a:p>
            <a:endParaRPr sz="2400"/>
          </a:p>
        </p:txBody>
      </p:sp>
      <p:sp>
        <p:nvSpPr>
          <p:cNvPr id="516" name="object 516"/>
          <p:cNvSpPr/>
          <p:nvPr/>
        </p:nvSpPr>
        <p:spPr>
          <a:xfrm>
            <a:off x="1533128" y="3337575"/>
            <a:ext cx="37253" cy="33020"/>
          </a:xfrm>
          <a:custGeom>
            <a:avLst/>
            <a:gdLst/>
            <a:ahLst/>
            <a:cxnLst/>
            <a:rect l="l" t="t" r="r" b="b"/>
            <a:pathLst>
              <a:path w="27940" h="24764">
                <a:moveTo>
                  <a:pt x="0" y="24531"/>
                </a:moveTo>
                <a:lnTo>
                  <a:pt x="27396" y="24531"/>
                </a:lnTo>
                <a:lnTo>
                  <a:pt x="27396" y="0"/>
                </a:lnTo>
                <a:lnTo>
                  <a:pt x="0" y="0"/>
                </a:lnTo>
                <a:lnTo>
                  <a:pt x="0" y="24531"/>
                </a:lnTo>
                <a:close/>
              </a:path>
            </a:pathLst>
          </a:custGeom>
          <a:solidFill>
            <a:srgbClr val="000000"/>
          </a:solidFill>
        </p:spPr>
        <p:txBody>
          <a:bodyPr wrap="square" lIns="0" tIns="0" rIns="0" bIns="0" rtlCol="0"/>
          <a:lstStyle/>
          <a:p>
            <a:endParaRPr sz="2400"/>
          </a:p>
        </p:txBody>
      </p:sp>
      <p:sp>
        <p:nvSpPr>
          <p:cNvPr id="517" name="object 517"/>
          <p:cNvSpPr/>
          <p:nvPr/>
        </p:nvSpPr>
        <p:spPr>
          <a:xfrm>
            <a:off x="1546492" y="3537645"/>
            <a:ext cx="10160" cy="7620"/>
          </a:xfrm>
          <a:custGeom>
            <a:avLst/>
            <a:gdLst/>
            <a:ahLst/>
            <a:cxnLst/>
            <a:rect l="l" t="t" r="r" b="b"/>
            <a:pathLst>
              <a:path w="7619" h="5714">
                <a:moveTo>
                  <a:pt x="0" y="0"/>
                </a:moveTo>
                <a:lnTo>
                  <a:pt x="7347" y="0"/>
                </a:lnTo>
                <a:lnTo>
                  <a:pt x="7347" y="5453"/>
                </a:lnTo>
                <a:lnTo>
                  <a:pt x="0" y="5453"/>
                </a:lnTo>
                <a:lnTo>
                  <a:pt x="0" y="0"/>
                </a:lnTo>
                <a:close/>
              </a:path>
            </a:pathLst>
          </a:custGeom>
          <a:solidFill>
            <a:srgbClr val="000000"/>
          </a:solidFill>
        </p:spPr>
        <p:txBody>
          <a:bodyPr wrap="square" lIns="0" tIns="0" rIns="0" bIns="0" rtlCol="0"/>
          <a:lstStyle/>
          <a:p>
            <a:endParaRPr sz="2400"/>
          </a:p>
        </p:txBody>
      </p:sp>
      <p:sp>
        <p:nvSpPr>
          <p:cNvPr id="518" name="object 518"/>
          <p:cNvSpPr/>
          <p:nvPr/>
        </p:nvSpPr>
        <p:spPr>
          <a:xfrm>
            <a:off x="1538026" y="3544545"/>
            <a:ext cx="27093" cy="0"/>
          </a:xfrm>
          <a:custGeom>
            <a:avLst/>
            <a:gdLst/>
            <a:ahLst/>
            <a:cxnLst/>
            <a:rect l="l" t="t" r="r" b="b"/>
            <a:pathLst>
              <a:path w="20319">
                <a:moveTo>
                  <a:pt x="0" y="0"/>
                </a:moveTo>
                <a:lnTo>
                  <a:pt x="20048" y="0"/>
                </a:lnTo>
              </a:path>
            </a:pathLst>
          </a:custGeom>
          <a:ln w="13255">
            <a:solidFill>
              <a:srgbClr val="000000"/>
            </a:solidFill>
          </a:ln>
        </p:spPr>
        <p:txBody>
          <a:bodyPr wrap="square" lIns="0" tIns="0" rIns="0" bIns="0" rtlCol="0"/>
          <a:lstStyle/>
          <a:p>
            <a:endParaRPr sz="2400"/>
          </a:p>
        </p:txBody>
      </p:sp>
      <p:sp>
        <p:nvSpPr>
          <p:cNvPr id="519" name="object 519"/>
          <p:cNvSpPr/>
          <p:nvPr/>
        </p:nvSpPr>
        <p:spPr>
          <a:xfrm>
            <a:off x="1551392" y="3370283"/>
            <a:ext cx="0" cy="165947"/>
          </a:xfrm>
          <a:custGeom>
            <a:avLst/>
            <a:gdLst/>
            <a:ahLst/>
            <a:cxnLst/>
            <a:rect l="l" t="t" r="r" b="b"/>
            <a:pathLst>
              <a:path h="124460">
                <a:moveTo>
                  <a:pt x="0" y="0"/>
                </a:moveTo>
                <a:lnTo>
                  <a:pt x="0" y="124068"/>
                </a:lnTo>
              </a:path>
            </a:pathLst>
          </a:custGeom>
          <a:ln w="36738">
            <a:solidFill>
              <a:srgbClr val="FFFFFF"/>
            </a:solidFill>
          </a:ln>
        </p:spPr>
        <p:txBody>
          <a:bodyPr wrap="square" lIns="0" tIns="0" rIns="0" bIns="0" rtlCol="0"/>
          <a:lstStyle/>
          <a:p>
            <a:endParaRPr sz="2400"/>
          </a:p>
        </p:txBody>
      </p:sp>
      <p:sp>
        <p:nvSpPr>
          <p:cNvPr id="520" name="object 520"/>
          <p:cNvSpPr/>
          <p:nvPr/>
        </p:nvSpPr>
        <p:spPr>
          <a:xfrm>
            <a:off x="1526899" y="3370283"/>
            <a:ext cx="49107" cy="165947"/>
          </a:xfrm>
          <a:custGeom>
            <a:avLst/>
            <a:gdLst/>
            <a:ahLst/>
            <a:cxnLst/>
            <a:rect l="l" t="t" r="r" b="b"/>
            <a:pathLst>
              <a:path w="36830" h="124460">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521" name="object 521"/>
          <p:cNvSpPr/>
          <p:nvPr/>
        </p:nvSpPr>
        <p:spPr>
          <a:xfrm>
            <a:off x="1556291" y="3516572"/>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522" name="object 522"/>
          <p:cNvSpPr/>
          <p:nvPr/>
        </p:nvSpPr>
        <p:spPr>
          <a:xfrm>
            <a:off x="1556291" y="3497212"/>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523" name="object 523"/>
          <p:cNvSpPr/>
          <p:nvPr/>
        </p:nvSpPr>
        <p:spPr>
          <a:xfrm>
            <a:off x="1551391" y="3544915"/>
            <a:ext cx="0" cy="73659"/>
          </a:xfrm>
          <a:custGeom>
            <a:avLst/>
            <a:gdLst/>
            <a:ahLst/>
            <a:cxnLst/>
            <a:rect l="l" t="t" r="r" b="b"/>
            <a:pathLst>
              <a:path h="55244">
                <a:moveTo>
                  <a:pt x="0" y="0"/>
                </a:moveTo>
                <a:lnTo>
                  <a:pt x="1" y="55143"/>
                </a:lnTo>
              </a:path>
            </a:pathLst>
          </a:custGeom>
          <a:ln w="3175">
            <a:solidFill>
              <a:srgbClr val="000000"/>
            </a:solidFill>
          </a:ln>
        </p:spPr>
        <p:txBody>
          <a:bodyPr wrap="square" lIns="0" tIns="0" rIns="0" bIns="0" rtlCol="0"/>
          <a:lstStyle/>
          <a:p>
            <a:endParaRPr sz="2400"/>
          </a:p>
        </p:txBody>
      </p:sp>
      <p:sp>
        <p:nvSpPr>
          <p:cNvPr id="524" name="object 524"/>
          <p:cNvSpPr/>
          <p:nvPr/>
        </p:nvSpPr>
        <p:spPr>
          <a:xfrm>
            <a:off x="1526962" y="3370284"/>
            <a:ext cx="49953" cy="161713"/>
          </a:xfrm>
          <a:custGeom>
            <a:avLst/>
            <a:gdLst/>
            <a:ahLst/>
            <a:cxnLst/>
            <a:rect l="l" t="t" r="r" b="b"/>
            <a:pathLst>
              <a:path w="37465" h="121285">
                <a:moveTo>
                  <a:pt x="37203" y="0"/>
                </a:moveTo>
                <a:lnTo>
                  <a:pt x="524" y="2"/>
                </a:lnTo>
                <a:lnTo>
                  <a:pt x="489" y="25541"/>
                </a:lnTo>
                <a:lnTo>
                  <a:pt x="34" y="76621"/>
                </a:lnTo>
                <a:lnTo>
                  <a:pt x="0" y="102161"/>
                </a:lnTo>
                <a:lnTo>
                  <a:pt x="502" y="121079"/>
                </a:lnTo>
                <a:lnTo>
                  <a:pt x="36686" y="64324"/>
                </a:lnTo>
                <a:lnTo>
                  <a:pt x="37203" y="0"/>
                </a:lnTo>
                <a:close/>
              </a:path>
            </a:pathLst>
          </a:custGeom>
          <a:solidFill>
            <a:srgbClr val="F8981D"/>
          </a:solidFill>
        </p:spPr>
        <p:txBody>
          <a:bodyPr wrap="square" lIns="0" tIns="0" rIns="0" bIns="0" rtlCol="0"/>
          <a:lstStyle/>
          <a:p>
            <a:endParaRPr sz="2400"/>
          </a:p>
        </p:txBody>
      </p:sp>
      <p:sp>
        <p:nvSpPr>
          <p:cNvPr id="525" name="object 525"/>
          <p:cNvSpPr/>
          <p:nvPr/>
        </p:nvSpPr>
        <p:spPr>
          <a:xfrm>
            <a:off x="1556291" y="3477852"/>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526" name="object 526"/>
          <p:cNvSpPr/>
          <p:nvPr/>
        </p:nvSpPr>
        <p:spPr>
          <a:xfrm>
            <a:off x="1526899" y="3370283"/>
            <a:ext cx="49107" cy="165947"/>
          </a:xfrm>
          <a:custGeom>
            <a:avLst/>
            <a:gdLst/>
            <a:ahLst/>
            <a:cxnLst/>
            <a:rect l="l" t="t" r="r" b="b"/>
            <a:pathLst>
              <a:path w="36830" h="124460">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527" name="object 527"/>
          <p:cNvSpPr/>
          <p:nvPr/>
        </p:nvSpPr>
        <p:spPr>
          <a:xfrm>
            <a:off x="913029" y="3506125"/>
            <a:ext cx="375920" cy="0"/>
          </a:xfrm>
          <a:custGeom>
            <a:avLst/>
            <a:gdLst/>
            <a:ahLst/>
            <a:cxnLst/>
            <a:rect l="l" t="t" r="r" b="b"/>
            <a:pathLst>
              <a:path w="281940">
                <a:moveTo>
                  <a:pt x="0" y="0"/>
                </a:moveTo>
                <a:lnTo>
                  <a:pt x="281318" y="0"/>
                </a:lnTo>
              </a:path>
            </a:pathLst>
          </a:custGeom>
          <a:ln w="68580">
            <a:solidFill>
              <a:srgbClr val="7030A0"/>
            </a:solidFill>
          </a:ln>
        </p:spPr>
        <p:txBody>
          <a:bodyPr wrap="square" lIns="0" tIns="0" rIns="0" bIns="0" rtlCol="0"/>
          <a:lstStyle/>
          <a:p>
            <a:endParaRPr sz="2400"/>
          </a:p>
        </p:txBody>
      </p:sp>
      <p:sp>
        <p:nvSpPr>
          <p:cNvPr id="528" name="object 528"/>
          <p:cNvSpPr/>
          <p:nvPr/>
        </p:nvSpPr>
        <p:spPr>
          <a:xfrm>
            <a:off x="913029" y="3460405"/>
            <a:ext cx="375920" cy="91440"/>
          </a:xfrm>
          <a:custGeom>
            <a:avLst/>
            <a:gdLst/>
            <a:ahLst/>
            <a:cxnLst/>
            <a:rect l="l" t="t" r="r" b="b"/>
            <a:pathLst>
              <a:path w="281940" h="68580">
                <a:moveTo>
                  <a:pt x="0" y="0"/>
                </a:moveTo>
                <a:lnTo>
                  <a:pt x="281319" y="0"/>
                </a:lnTo>
                <a:lnTo>
                  <a:pt x="281319" y="34290"/>
                </a:lnTo>
                <a:lnTo>
                  <a:pt x="281319" y="68580"/>
                </a:lnTo>
                <a:lnTo>
                  <a:pt x="0" y="68580"/>
                </a:lnTo>
                <a:lnTo>
                  <a:pt x="0" y="0"/>
                </a:lnTo>
                <a:close/>
              </a:path>
            </a:pathLst>
          </a:custGeom>
          <a:ln w="12700">
            <a:solidFill>
              <a:srgbClr val="7F6000"/>
            </a:solidFill>
          </a:ln>
        </p:spPr>
        <p:txBody>
          <a:bodyPr wrap="square" lIns="0" tIns="0" rIns="0" bIns="0" rtlCol="0"/>
          <a:lstStyle/>
          <a:p>
            <a:endParaRPr sz="2400"/>
          </a:p>
        </p:txBody>
      </p:sp>
      <p:sp>
        <p:nvSpPr>
          <p:cNvPr id="529" name="object 529"/>
          <p:cNvSpPr txBox="1"/>
          <p:nvPr/>
        </p:nvSpPr>
        <p:spPr>
          <a:xfrm>
            <a:off x="1012734" y="3327739"/>
            <a:ext cx="499533" cy="140209"/>
          </a:xfrm>
          <a:prstGeom prst="rect">
            <a:avLst/>
          </a:prstGeom>
        </p:spPr>
        <p:txBody>
          <a:bodyPr vert="horz" wrap="square" lIns="0" tIns="16933" rIns="0" bIns="0" rtlCol="0">
            <a:spAutoFit/>
          </a:bodyPr>
          <a:lstStyle/>
          <a:p>
            <a:pPr marL="16933">
              <a:spcBef>
                <a:spcPts val="133"/>
              </a:spcBef>
              <a:tabLst>
                <a:tab pos="340351" algn="l"/>
              </a:tabLst>
            </a:pPr>
            <a:r>
              <a:rPr sz="800" b="1" dirty="0">
                <a:latin typeface="Arial"/>
                <a:cs typeface="Arial"/>
              </a:rPr>
              <a:t>5</a:t>
            </a:r>
            <a:r>
              <a:rPr sz="800" b="1" spc="-7" dirty="0">
                <a:latin typeface="Arial"/>
                <a:cs typeface="Arial"/>
              </a:rPr>
              <a:t>.</a:t>
            </a:r>
            <a:r>
              <a:rPr sz="800" b="1" dirty="0">
                <a:latin typeface="Arial"/>
                <a:cs typeface="Arial"/>
              </a:rPr>
              <a:t>1	3</a:t>
            </a:r>
            <a:r>
              <a:rPr sz="800" b="1" spc="-7" dirty="0">
                <a:latin typeface="Arial"/>
                <a:cs typeface="Arial"/>
              </a:rPr>
              <a:t>.</a:t>
            </a:r>
            <a:r>
              <a:rPr sz="800" b="1" dirty="0">
                <a:latin typeface="Arial"/>
                <a:cs typeface="Arial"/>
              </a:rPr>
              <a:t>6</a:t>
            </a:r>
            <a:endParaRPr sz="800">
              <a:latin typeface="Arial"/>
              <a:cs typeface="Arial"/>
            </a:endParaRPr>
          </a:p>
        </p:txBody>
      </p:sp>
      <p:sp>
        <p:nvSpPr>
          <p:cNvPr id="530" name="object 530"/>
          <p:cNvSpPr/>
          <p:nvPr/>
        </p:nvSpPr>
        <p:spPr>
          <a:xfrm>
            <a:off x="840639" y="3415650"/>
            <a:ext cx="110469" cy="157069"/>
          </a:xfrm>
          <a:prstGeom prst="rect">
            <a:avLst/>
          </a:prstGeom>
          <a:blipFill>
            <a:blip r:embed="rId35" cstate="print"/>
            <a:stretch>
              <a:fillRect/>
            </a:stretch>
          </a:blipFill>
        </p:spPr>
        <p:txBody>
          <a:bodyPr wrap="square" lIns="0" tIns="0" rIns="0" bIns="0" rtlCol="0"/>
          <a:lstStyle/>
          <a:p>
            <a:endParaRPr sz="2400"/>
          </a:p>
        </p:txBody>
      </p:sp>
      <p:sp>
        <p:nvSpPr>
          <p:cNvPr id="531" name="object 531"/>
          <p:cNvSpPr/>
          <p:nvPr/>
        </p:nvSpPr>
        <p:spPr>
          <a:xfrm>
            <a:off x="840640" y="3415649"/>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532" name="object 532"/>
          <p:cNvSpPr/>
          <p:nvPr/>
        </p:nvSpPr>
        <p:spPr>
          <a:xfrm>
            <a:off x="846881" y="3389841"/>
            <a:ext cx="97576" cy="73820"/>
          </a:xfrm>
          <a:prstGeom prst="rect">
            <a:avLst/>
          </a:prstGeom>
          <a:blipFill>
            <a:blip r:embed="rId16" cstate="print"/>
            <a:stretch>
              <a:fillRect/>
            </a:stretch>
          </a:blipFill>
        </p:spPr>
        <p:txBody>
          <a:bodyPr wrap="square" lIns="0" tIns="0" rIns="0" bIns="0" rtlCol="0"/>
          <a:lstStyle/>
          <a:p>
            <a:endParaRPr sz="2400"/>
          </a:p>
        </p:txBody>
      </p:sp>
      <p:sp>
        <p:nvSpPr>
          <p:cNvPr id="533" name="object 533"/>
          <p:cNvSpPr/>
          <p:nvPr/>
        </p:nvSpPr>
        <p:spPr>
          <a:xfrm>
            <a:off x="846882" y="3389839"/>
            <a:ext cx="98213" cy="74507"/>
          </a:xfrm>
          <a:custGeom>
            <a:avLst/>
            <a:gdLst/>
            <a:ahLst/>
            <a:cxnLst/>
            <a:rect l="l" t="t" r="r" b="b"/>
            <a:pathLst>
              <a:path w="73659" h="55880">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534" name="object 534"/>
          <p:cNvSpPr/>
          <p:nvPr/>
        </p:nvSpPr>
        <p:spPr>
          <a:xfrm>
            <a:off x="1240079" y="3336322"/>
            <a:ext cx="95311" cy="282785"/>
          </a:xfrm>
          <a:prstGeom prst="rect">
            <a:avLst/>
          </a:prstGeom>
          <a:blipFill>
            <a:blip r:embed="rId17" cstate="print"/>
            <a:stretch>
              <a:fillRect/>
            </a:stretch>
          </a:blipFill>
        </p:spPr>
        <p:txBody>
          <a:bodyPr wrap="square" lIns="0" tIns="0" rIns="0" bIns="0" rtlCol="0"/>
          <a:lstStyle/>
          <a:p>
            <a:endParaRPr sz="2400"/>
          </a:p>
        </p:txBody>
      </p:sp>
      <p:sp>
        <p:nvSpPr>
          <p:cNvPr id="535" name="object 535"/>
          <p:cNvSpPr txBox="1"/>
          <p:nvPr/>
        </p:nvSpPr>
        <p:spPr>
          <a:xfrm>
            <a:off x="5302320" y="3379215"/>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536" name="object 536"/>
          <p:cNvSpPr/>
          <p:nvPr/>
        </p:nvSpPr>
        <p:spPr>
          <a:xfrm>
            <a:off x="2192402" y="6069493"/>
            <a:ext cx="209973" cy="45720"/>
          </a:xfrm>
          <a:custGeom>
            <a:avLst/>
            <a:gdLst/>
            <a:ahLst/>
            <a:cxnLst/>
            <a:rect l="l" t="t" r="r" b="b"/>
            <a:pathLst>
              <a:path w="157480" h="34289">
                <a:moveTo>
                  <a:pt x="0" y="34289"/>
                </a:moveTo>
                <a:lnTo>
                  <a:pt x="224" y="20942"/>
                </a:lnTo>
                <a:lnTo>
                  <a:pt x="836" y="10043"/>
                </a:lnTo>
                <a:lnTo>
                  <a:pt x="1745" y="2694"/>
                </a:lnTo>
                <a:lnTo>
                  <a:pt x="2857" y="0"/>
                </a:lnTo>
                <a:lnTo>
                  <a:pt x="154090" y="0"/>
                </a:lnTo>
                <a:lnTo>
                  <a:pt x="155202" y="2694"/>
                </a:lnTo>
                <a:lnTo>
                  <a:pt x="156111" y="10043"/>
                </a:lnTo>
                <a:lnTo>
                  <a:pt x="156723" y="20942"/>
                </a:lnTo>
                <a:lnTo>
                  <a:pt x="156948" y="34289"/>
                </a:lnTo>
              </a:path>
            </a:pathLst>
          </a:custGeom>
          <a:ln w="6350">
            <a:solidFill>
              <a:srgbClr val="000000"/>
            </a:solidFill>
          </a:ln>
        </p:spPr>
        <p:txBody>
          <a:bodyPr wrap="square" lIns="0" tIns="0" rIns="0" bIns="0" rtlCol="0"/>
          <a:lstStyle/>
          <a:p>
            <a:endParaRPr sz="2400"/>
          </a:p>
        </p:txBody>
      </p:sp>
      <p:sp>
        <p:nvSpPr>
          <p:cNvPr id="537" name="object 537"/>
          <p:cNvSpPr/>
          <p:nvPr/>
        </p:nvSpPr>
        <p:spPr>
          <a:xfrm>
            <a:off x="2220551" y="6012142"/>
            <a:ext cx="159173" cy="123613"/>
          </a:xfrm>
          <a:custGeom>
            <a:avLst/>
            <a:gdLst/>
            <a:ahLst/>
            <a:cxnLst/>
            <a:rect l="l" t="t" r="r" b="b"/>
            <a:pathLst>
              <a:path w="119380" h="92710">
                <a:moveTo>
                  <a:pt x="0" y="0"/>
                </a:moveTo>
                <a:lnTo>
                  <a:pt x="119169" y="0"/>
                </a:lnTo>
                <a:lnTo>
                  <a:pt x="119169" y="92333"/>
                </a:lnTo>
                <a:lnTo>
                  <a:pt x="0" y="92333"/>
                </a:lnTo>
                <a:lnTo>
                  <a:pt x="0" y="0"/>
                </a:lnTo>
                <a:close/>
              </a:path>
            </a:pathLst>
          </a:custGeom>
          <a:solidFill>
            <a:srgbClr val="FFFFFF"/>
          </a:solidFill>
        </p:spPr>
        <p:txBody>
          <a:bodyPr wrap="square" lIns="0" tIns="0" rIns="0" bIns="0" rtlCol="0"/>
          <a:lstStyle/>
          <a:p>
            <a:endParaRPr sz="2400"/>
          </a:p>
        </p:txBody>
      </p:sp>
      <p:sp>
        <p:nvSpPr>
          <p:cNvPr id="538" name="object 538"/>
          <p:cNvSpPr txBox="1"/>
          <p:nvPr/>
        </p:nvSpPr>
        <p:spPr>
          <a:xfrm>
            <a:off x="2212155" y="5993722"/>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a:t>
            </a:r>
            <a:r>
              <a:rPr sz="800" b="1" spc="-7" dirty="0">
                <a:latin typeface="Arial"/>
                <a:cs typeface="Arial"/>
              </a:rPr>
              <a:t>.</a:t>
            </a:r>
            <a:r>
              <a:rPr sz="800" b="1" dirty="0">
                <a:latin typeface="Arial"/>
                <a:cs typeface="Arial"/>
              </a:rPr>
              <a:t>3</a:t>
            </a:r>
            <a:endParaRPr sz="800">
              <a:latin typeface="Arial"/>
              <a:cs typeface="Arial"/>
            </a:endParaRPr>
          </a:p>
        </p:txBody>
      </p:sp>
      <p:sp>
        <p:nvSpPr>
          <p:cNvPr id="539" name="object 539"/>
          <p:cNvSpPr/>
          <p:nvPr/>
        </p:nvSpPr>
        <p:spPr>
          <a:xfrm>
            <a:off x="905523" y="6292497"/>
            <a:ext cx="386080" cy="0"/>
          </a:xfrm>
          <a:custGeom>
            <a:avLst/>
            <a:gdLst/>
            <a:ahLst/>
            <a:cxnLst/>
            <a:rect l="l" t="t" r="r" b="b"/>
            <a:pathLst>
              <a:path w="289559">
                <a:moveTo>
                  <a:pt x="0" y="0"/>
                </a:moveTo>
                <a:lnTo>
                  <a:pt x="289227" y="0"/>
                </a:lnTo>
              </a:path>
            </a:pathLst>
          </a:custGeom>
          <a:ln w="70633">
            <a:solidFill>
              <a:srgbClr val="7030A0"/>
            </a:solidFill>
          </a:ln>
        </p:spPr>
        <p:txBody>
          <a:bodyPr wrap="square" lIns="0" tIns="0" rIns="0" bIns="0" rtlCol="0"/>
          <a:lstStyle/>
          <a:p>
            <a:endParaRPr sz="2400"/>
          </a:p>
        </p:txBody>
      </p:sp>
      <p:sp>
        <p:nvSpPr>
          <p:cNvPr id="540" name="object 540"/>
          <p:cNvSpPr/>
          <p:nvPr/>
        </p:nvSpPr>
        <p:spPr>
          <a:xfrm>
            <a:off x="905523" y="6245409"/>
            <a:ext cx="386080" cy="94827"/>
          </a:xfrm>
          <a:custGeom>
            <a:avLst/>
            <a:gdLst/>
            <a:ahLst/>
            <a:cxnLst/>
            <a:rect l="l" t="t" r="r" b="b"/>
            <a:pathLst>
              <a:path w="289559" h="71120">
                <a:moveTo>
                  <a:pt x="0" y="0"/>
                </a:moveTo>
                <a:lnTo>
                  <a:pt x="289228" y="0"/>
                </a:lnTo>
                <a:lnTo>
                  <a:pt x="289228" y="35317"/>
                </a:lnTo>
                <a:lnTo>
                  <a:pt x="289228" y="70634"/>
                </a:lnTo>
                <a:lnTo>
                  <a:pt x="0" y="70634"/>
                </a:lnTo>
                <a:lnTo>
                  <a:pt x="0" y="0"/>
                </a:lnTo>
                <a:close/>
              </a:path>
            </a:pathLst>
          </a:custGeom>
          <a:ln w="12700">
            <a:solidFill>
              <a:srgbClr val="7F6000"/>
            </a:solidFill>
          </a:ln>
        </p:spPr>
        <p:txBody>
          <a:bodyPr wrap="square" lIns="0" tIns="0" rIns="0" bIns="0" rtlCol="0"/>
          <a:lstStyle/>
          <a:p>
            <a:endParaRPr sz="2400"/>
          </a:p>
        </p:txBody>
      </p:sp>
      <p:sp>
        <p:nvSpPr>
          <p:cNvPr id="541" name="object 541"/>
          <p:cNvSpPr/>
          <p:nvPr/>
        </p:nvSpPr>
        <p:spPr>
          <a:xfrm>
            <a:off x="2240457" y="6295663"/>
            <a:ext cx="574040" cy="0"/>
          </a:xfrm>
          <a:custGeom>
            <a:avLst/>
            <a:gdLst/>
            <a:ahLst/>
            <a:cxnLst/>
            <a:rect l="l" t="t" r="r" b="b"/>
            <a:pathLst>
              <a:path w="430530">
                <a:moveTo>
                  <a:pt x="0" y="0"/>
                </a:moveTo>
                <a:lnTo>
                  <a:pt x="430483" y="0"/>
                </a:lnTo>
              </a:path>
            </a:pathLst>
          </a:custGeom>
          <a:ln w="68579">
            <a:solidFill>
              <a:srgbClr val="F8981D"/>
            </a:solidFill>
          </a:ln>
        </p:spPr>
        <p:txBody>
          <a:bodyPr wrap="square" lIns="0" tIns="0" rIns="0" bIns="0" rtlCol="0"/>
          <a:lstStyle/>
          <a:p>
            <a:endParaRPr sz="2400"/>
          </a:p>
        </p:txBody>
      </p:sp>
      <p:sp>
        <p:nvSpPr>
          <p:cNvPr id="542" name="object 542"/>
          <p:cNvSpPr/>
          <p:nvPr/>
        </p:nvSpPr>
        <p:spPr>
          <a:xfrm>
            <a:off x="2240457" y="6249941"/>
            <a:ext cx="574040" cy="91440"/>
          </a:xfrm>
          <a:custGeom>
            <a:avLst/>
            <a:gdLst/>
            <a:ahLst/>
            <a:cxnLst/>
            <a:rect l="l" t="t" r="r" b="b"/>
            <a:pathLst>
              <a:path w="430530" h="68579">
                <a:moveTo>
                  <a:pt x="0" y="0"/>
                </a:moveTo>
                <a:lnTo>
                  <a:pt x="430483" y="0"/>
                </a:lnTo>
                <a:lnTo>
                  <a:pt x="430483" y="34290"/>
                </a:lnTo>
                <a:lnTo>
                  <a:pt x="430483"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543" name="object 543"/>
          <p:cNvSpPr/>
          <p:nvPr/>
        </p:nvSpPr>
        <p:spPr>
          <a:xfrm>
            <a:off x="1291161" y="6295663"/>
            <a:ext cx="329353" cy="0"/>
          </a:xfrm>
          <a:custGeom>
            <a:avLst/>
            <a:gdLst/>
            <a:ahLst/>
            <a:cxnLst/>
            <a:rect l="l" t="t" r="r" b="b"/>
            <a:pathLst>
              <a:path w="247015">
                <a:moveTo>
                  <a:pt x="0" y="0"/>
                </a:moveTo>
                <a:lnTo>
                  <a:pt x="246905" y="0"/>
                </a:lnTo>
              </a:path>
            </a:pathLst>
          </a:custGeom>
          <a:ln w="68579">
            <a:solidFill>
              <a:srgbClr val="F8981D"/>
            </a:solidFill>
          </a:ln>
        </p:spPr>
        <p:txBody>
          <a:bodyPr wrap="square" lIns="0" tIns="0" rIns="0" bIns="0" rtlCol="0"/>
          <a:lstStyle/>
          <a:p>
            <a:endParaRPr sz="2400"/>
          </a:p>
        </p:txBody>
      </p:sp>
      <p:sp>
        <p:nvSpPr>
          <p:cNvPr id="544" name="object 544"/>
          <p:cNvSpPr/>
          <p:nvPr/>
        </p:nvSpPr>
        <p:spPr>
          <a:xfrm>
            <a:off x="1291161" y="6249941"/>
            <a:ext cx="329353" cy="91440"/>
          </a:xfrm>
          <a:custGeom>
            <a:avLst/>
            <a:gdLst/>
            <a:ahLst/>
            <a:cxnLst/>
            <a:rect l="l" t="t" r="r" b="b"/>
            <a:pathLst>
              <a:path w="247015" h="68579">
                <a:moveTo>
                  <a:pt x="0" y="0"/>
                </a:moveTo>
                <a:lnTo>
                  <a:pt x="246906" y="0"/>
                </a:lnTo>
                <a:lnTo>
                  <a:pt x="246906" y="34290"/>
                </a:lnTo>
                <a:lnTo>
                  <a:pt x="246906"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545" name="object 545"/>
          <p:cNvSpPr txBox="1"/>
          <p:nvPr/>
        </p:nvSpPr>
        <p:spPr>
          <a:xfrm>
            <a:off x="1405873" y="6111578"/>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4</a:t>
            </a:r>
            <a:endParaRPr sz="800">
              <a:latin typeface="Arial"/>
              <a:cs typeface="Arial"/>
            </a:endParaRPr>
          </a:p>
        </p:txBody>
      </p:sp>
      <p:sp>
        <p:nvSpPr>
          <p:cNvPr id="546" name="object 546"/>
          <p:cNvSpPr txBox="1"/>
          <p:nvPr/>
        </p:nvSpPr>
        <p:spPr>
          <a:xfrm>
            <a:off x="1889046" y="6111578"/>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endParaRPr sz="800">
              <a:latin typeface="Arial"/>
              <a:cs typeface="Arial"/>
            </a:endParaRPr>
          </a:p>
        </p:txBody>
      </p:sp>
      <p:sp>
        <p:nvSpPr>
          <p:cNvPr id="547" name="object 547"/>
          <p:cNvSpPr/>
          <p:nvPr/>
        </p:nvSpPr>
        <p:spPr>
          <a:xfrm>
            <a:off x="836606" y="6205262"/>
            <a:ext cx="110469" cy="157071"/>
          </a:xfrm>
          <a:prstGeom prst="rect">
            <a:avLst/>
          </a:prstGeom>
          <a:blipFill>
            <a:blip r:embed="rId6" cstate="print"/>
            <a:stretch>
              <a:fillRect/>
            </a:stretch>
          </a:blipFill>
        </p:spPr>
        <p:txBody>
          <a:bodyPr wrap="square" lIns="0" tIns="0" rIns="0" bIns="0" rtlCol="0"/>
          <a:lstStyle/>
          <a:p>
            <a:endParaRPr sz="2400"/>
          </a:p>
        </p:txBody>
      </p:sp>
      <p:sp>
        <p:nvSpPr>
          <p:cNvPr id="548" name="object 548"/>
          <p:cNvSpPr/>
          <p:nvPr/>
        </p:nvSpPr>
        <p:spPr>
          <a:xfrm>
            <a:off x="836606" y="6205261"/>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549" name="object 549"/>
          <p:cNvSpPr/>
          <p:nvPr/>
        </p:nvSpPr>
        <p:spPr>
          <a:xfrm>
            <a:off x="842848" y="6179452"/>
            <a:ext cx="97576" cy="73821"/>
          </a:xfrm>
          <a:prstGeom prst="rect">
            <a:avLst/>
          </a:prstGeom>
          <a:blipFill>
            <a:blip r:embed="rId36" cstate="print"/>
            <a:stretch>
              <a:fillRect/>
            </a:stretch>
          </a:blipFill>
        </p:spPr>
        <p:txBody>
          <a:bodyPr wrap="square" lIns="0" tIns="0" rIns="0" bIns="0" rtlCol="0"/>
          <a:lstStyle/>
          <a:p>
            <a:endParaRPr sz="2400"/>
          </a:p>
        </p:txBody>
      </p:sp>
      <p:sp>
        <p:nvSpPr>
          <p:cNvPr id="550" name="object 550"/>
          <p:cNvSpPr/>
          <p:nvPr/>
        </p:nvSpPr>
        <p:spPr>
          <a:xfrm>
            <a:off x="842848" y="6179452"/>
            <a:ext cx="98213" cy="74507"/>
          </a:xfrm>
          <a:custGeom>
            <a:avLst/>
            <a:gdLst/>
            <a:ahLst/>
            <a:cxnLst/>
            <a:rect l="l" t="t" r="r" b="b"/>
            <a:pathLst>
              <a:path w="73659" h="55879">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551" name="object 551"/>
          <p:cNvSpPr/>
          <p:nvPr/>
        </p:nvSpPr>
        <p:spPr>
          <a:xfrm>
            <a:off x="1618763" y="6295663"/>
            <a:ext cx="620607" cy="0"/>
          </a:xfrm>
          <a:custGeom>
            <a:avLst/>
            <a:gdLst/>
            <a:ahLst/>
            <a:cxnLst/>
            <a:rect l="l" t="t" r="r" b="b"/>
            <a:pathLst>
              <a:path w="465455">
                <a:moveTo>
                  <a:pt x="0" y="0"/>
                </a:moveTo>
                <a:lnTo>
                  <a:pt x="465260" y="0"/>
                </a:lnTo>
              </a:path>
            </a:pathLst>
          </a:custGeom>
          <a:ln w="67627">
            <a:solidFill>
              <a:srgbClr val="F8981D"/>
            </a:solidFill>
          </a:ln>
        </p:spPr>
        <p:txBody>
          <a:bodyPr wrap="square" lIns="0" tIns="0" rIns="0" bIns="0" rtlCol="0"/>
          <a:lstStyle/>
          <a:p>
            <a:endParaRPr sz="2400"/>
          </a:p>
        </p:txBody>
      </p:sp>
      <p:sp>
        <p:nvSpPr>
          <p:cNvPr id="552" name="object 552"/>
          <p:cNvSpPr/>
          <p:nvPr/>
        </p:nvSpPr>
        <p:spPr>
          <a:xfrm>
            <a:off x="1618763" y="6249941"/>
            <a:ext cx="620607" cy="91440"/>
          </a:xfrm>
          <a:custGeom>
            <a:avLst/>
            <a:gdLst/>
            <a:ahLst/>
            <a:cxnLst/>
            <a:rect l="l" t="t" r="r" b="b"/>
            <a:pathLst>
              <a:path w="465455" h="68579">
                <a:moveTo>
                  <a:pt x="0" y="476"/>
                </a:moveTo>
                <a:lnTo>
                  <a:pt x="465260" y="476"/>
                </a:lnTo>
                <a:lnTo>
                  <a:pt x="465260" y="0"/>
                </a:lnTo>
                <a:lnTo>
                  <a:pt x="465260" y="34290"/>
                </a:lnTo>
                <a:lnTo>
                  <a:pt x="465260" y="68580"/>
                </a:lnTo>
                <a:lnTo>
                  <a:pt x="465260" y="68103"/>
                </a:lnTo>
                <a:lnTo>
                  <a:pt x="0" y="68103"/>
                </a:lnTo>
                <a:lnTo>
                  <a:pt x="0" y="476"/>
                </a:lnTo>
                <a:close/>
              </a:path>
            </a:pathLst>
          </a:custGeom>
          <a:ln w="12700">
            <a:solidFill>
              <a:srgbClr val="385723"/>
            </a:solidFill>
          </a:ln>
        </p:spPr>
        <p:txBody>
          <a:bodyPr wrap="square" lIns="0" tIns="0" rIns="0" bIns="0" rtlCol="0"/>
          <a:lstStyle/>
          <a:p>
            <a:endParaRPr sz="2400"/>
          </a:p>
        </p:txBody>
      </p:sp>
      <p:sp>
        <p:nvSpPr>
          <p:cNvPr id="553" name="object 553"/>
          <p:cNvSpPr/>
          <p:nvPr/>
        </p:nvSpPr>
        <p:spPr>
          <a:xfrm>
            <a:off x="1549313" y="6125266"/>
            <a:ext cx="95311" cy="282785"/>
          </a:xfrm>
          <a:prstGeom prst="rect">
            <a:avLst/>
          </a:prstGeom>
          <a:blipFill>
            <a:blip r:embed="rId37" cstate="print"/>
            <a:stretch>
              <a:fillRect/>
            </a:stretch>
          </a:blipFill>
        </p:spPr>
        <p:txBody>
          <a:bodyPr wrap="square" lIns="0" tIns="0" rIns="0" bIns="0" rtlCol="0"/>
          <a:lstStyle/>
          <a:p>
            <a:endParaRPr sz="2400"/>
          </a:p>
        </p:txBody>
      </p:sp>
      <p:sp>
        <p:nvSpPr>
          <p:cNvPr id="554" name="object 554"/>
          <p:cNvSpPr/>
          <p:nvPr/>
        </p:nvSpPr>
        <p:spPr>
          <a:xfrm>
            <a:off x="2180006" y="6133733"/>
            <a:ext cx="78740" cy="4233"/>
          </a:xfrm>
          <a:custGeom>
            <a:avLst/>
            <a:gdLst/>
            <a:ahLst/>
            <a:cxnLst/>
            <a:rect l="l" t="t" r="r" b="b"/>
            <a:pathLst>
              <a:path w="59055" h="3175">
                <a:moveTo>
                  <a:pt x="0" y="0"/>
                </a:moveTo>
                <a:lnTo>
                  <a:pt x="58783" y="0"/>
                </a:lnTo>
                <a:lnTo>
                  <a:pt x="58783" y="2752"/>
                </a:lnTo>
                <a:lnTo>
                  <a:pt x="0" y="2752"/>
                </a:lnTo>
                <a:lnTo>
                  <a:pt x="0" y="0"/>
                </a:lnTo>
                <a:close/>
              </a:path>
            </a:pathLst>
          </a:custGeom>
          <a:solidFill>
            <a:srgbClr val="000000"/>
          </a:solidFill>
        </p:spPr>
        <p:txBody>
          <a:bodyPr wrap="square" lIns="0" tIns="0" rIns="0" bIns="0" rtlCol="0"/>
          <a:lstStyle/>
          <a:p>
            <a:endParaRPr sz="2400"/>
          </a:p>
        </p:txBody>
      </p:sp>
      <p:sp>
        <p:nvSpPr>
          <p:cNvPr id="555" name="object 555"/>
          <p:cNvSpPr/>
          <p:nvPr/>
        </p:nvSpPr>
        <p:spPr>
          <a:xfrm>
            <a:off x="2180006" y="6133733"/>
            <a:ext cx="78740" cy="4233"/>
          </a:xfrm>
          <a:custGeom>
            <a:avLst/>
            <a:gdLst/>
            <a:ahLst/>
            <a:cxnLst/>
            <a:rect l="l" t="t" r="r" b="b"/>
            <a:pathLst>
              <a:path w="59055" h="3175">
                <a:moveTo>
                  <a:pt x="0" y="0"/>
                </a:moveTo>
                <a:lnTo>
                  <a:pt x="58783" y="0"/>
                </a:lnTo>
                <a:lnTo>
                  <a:pt x="58783" y="2753"/>
                </a:lnTo>
                <a:lnTo>
                  <a:pt x="0" y="2753"/>
                </a:lnTo>
                <a:lnTo>
                  <a:pt x="0" y="0"/>
                </a:lnTo>
                <a:close/>
              </a:path>
            </a:pathLst>
          </a:custGeom>
          <a:ln w="12700">
            <a:solidFill>
              <a:srgbClr val="000000"/>
            </a:solidFill>
          </a:ln>
        </p:spPr>
        <p:txBody>
          <a:bodyPr wrap="square" lIns="0" tIns="0" rIns="0" bIns="0" rtlCol="0"/>
          <a:lstStyle/>
          <a:p>
            <a:endParaRPr sz="2400"/>
          </a:p>
        </p:txBody>
      </p:sp>
      <p:sp>
        <p:nvSpPr>
          <p:cNvPr id="556" name="object 556"/>
          <p:cNvSpPr/>
          <p:nvPr/>
        </p:nvSpPr>
        <p:spPr>
          <a:xfrm>
            <a:off x="2209399" y="6135656"/>
            <a:ext cx="20320" cy="24553"/>
          </a:xfrm>
          <a:custGeom>
            <a:avLst/>
            <a:gdLst/>
            <a:ahLst/>
            <a:cxnLst/>
            <a:rect l="l" t="t" r="r" b="b"/>
            <a:pathLst>
              <a:path w="15239" h="18414">
                <a:moveTo>
                  <a:pt x="0" y="0"/>
                </a:moveTo>
                <a:lnTo>
                  <a:pt x="14696" y="0"/>
                </a:lnTo>
                <a:lnTo>
                  <a:pt x="14696" y="18180"/>
                </a:lnTo>
                <a:lnTo>
                  <a:pt x="0" y="18180"/>
                </a:lnTo>
                <a:lnTo>
                  <a:pt x="0" y="0"/>
                </a:lnTo>
                <a:close/>
              </a:path>
            </a:pathLst>
          </a:custGeom>
          <a:solidFill>
            <a:srgbClr val="000000"/>
          </a:solidFill>
        </p:spPr>
        <p:txBody>
          <a:bodyPr wrap="square" lIns="0" tIns="0" rIns="0" bIns="0" rtlCol="0"/>
          <a:lstStyle/>
          <a:p>
            <a:endParaRPr sz="2400"/>
          </a:p>
        </p:txBody>
      </p:sp>
      <p:sp>
        <p:nvSpPr>
          <p:cNvPr id="557" name="object 557"/>
          <p:cNvSpPr/>
          <p:nvPr/>
        </p:nvSpPr>
        <p:spPr>
          <a:xfrm>
            <a:off x="2200932" y="6127189"/>
            <a:ext cx="37253" cy="33020"/>
          </a:xfrm>
          <a:custGeom>
            <a:avLst/>
            <a:gdLst/>
            <a:ahLst/>
            <a:cxnLst/>
            <a:rect l="l" t="t" r="r" b="b"/>
            <a:pathLst>
              <a:path w="27939" h="24764">
                <a:moveTo>
                  <a:pt x="0" y="24530"/>
                </a:moveTo>
                <a:lnTo>
                  <a:pt x="27396" y="24530"/>
                </a:lnTo>
                <a:lnTo>
                  <a:pt x="27396" y="0"/>
                </a:lnTo>
                <a:lnTo>
                  <a:pt x="0" y="0"/>
                </a:lnTo>
                <a:lnTo>
                  <a:pt x="0" y="24530"/>
                </a:lnTo>
                <a:close/>
              </a:path>
            </a:pathLst>
          </a:custGeom>
          <a:solidFill>
            <a:srgbClr val="000000"/>
          </a:solidFill>
        </p:spPr>
        <p:txBody>
          <a:bodyPr wrap="square" lIns="0" tIns="0" rIns="0" bIns="0" rtlCol="0"/>
          <a:lstStyle/>
          <a:p>
            <a:endParaRPr sz="2400"/>
          </a:p>
        </p:txBody>
      </p:sp>
      <p:sp>
        <p:nvSpPr>
          <p:cNvPr id="558" name="object 558"/>
          <p:cNvSpPr/>
          <p:nvPr/>
        </p:nvSpPr>
        <p:spPr>
          <a:xfrm>
            <a:off x="2214295" y="6327258"/>
            <a:ext cx="10160" cy="7620"/>
          </a:xfrm>
          <a:custGeom>
            <a:avLst/>
            <a:gdLst/>
            <a:ahLst/>
            <a:cxnLst/>
            <a:rect l="l" t="t" r="r" b="b"/>
            <a:pathLst>
              <a:path w="7619" h="5714">
                <a:moveTo>
                  <a:pt x="0" y="0"/>
                </a:moveTo>
                <a:lnTo>
                  <a:pt x="7348" y="0"/>
                </a:lnTo>
                <a:lnTo>
                  <a:pt x="7348" y="5453"/>
                </a:lnTo>
                <a:lnTo>
                  <a:pt x="0" y="5453"/>
                </a:lnTo>
                <a:lnTo>
                  <a:pt x="0" y="0"/>
                </a:lnTo>
                <a:close/>
              </a:path>
            </a:pathLst>
          </a:custGeom>
          <a:solidFill>
            <a:srgbClr val="000000"/>
          </a:solidFill>
        </p:spPr>
        <p:txBody>
          <a:bodyPr wrap="square" lIns="0" tIns="0" rIns="0" bIns="0" rtlCol="0"/>
          <a:lstStyle/>
          <a:p>
            <a:endParaRPr sz="2400"/>
          </a:p>
        </p:txBody>
      </p:sp>
      <p:sp>
        <p:nvSpPr>
          <p:cNvPr id="559" name="object 559"/>
          <p:cNvSpPr/>
          <p:nvPr/>
        </p:nvSpPr>
        <p:spPr>
          <a:xfrm>
            <a:off x="2205828" y="6334157"/>
            <a:ext cx="27093" cy="0"/>
          </a:xfrm>
          <a:custGeom>
            <a:avLst/>
            <a:gdLst/>
            <a:ahLst/>
            <a:cxnLst/>
            <a:rect l="l" t="t" r="r" b="b"/>
            <a:pathLst>
              <a:path w="20319">
                <a:moveTo>
                  <a:pt x="0" y="0"/>
                </a:moveTo>
                <a:lnTo>
                  <a:pt x="20048" y="0"/>
                </a:lnTo>
              </a:path>
            </a:pathLst>
          </a:custGeom>
          <a:ln w="13256">
            <a:solidFill>
              <a:srgbClr val="000000"/>
            </a:solidFill>
          </a:ln>
        </p:spPr>
        <p:txBody>
          <a:bodyPr wrap="square" lIns="0" tIns="0" rIns="0" bIns="0" rtlCol="0"/>
          <a:lstStyle/>
          <a:p>
            <a:endParaRPr sz="2400"/>
          </a:p>
        </p:txBody>
      </p:sp>
      <p:sp>
        <p:nvSpPr>
          <p:cNvPr id="560" name="object 560"/>
          <p:cNvSpPr/>
          <p:nvPr/>
        </p:nvSpPr>
        <p:spPr>
          <a:xfrm>
            <a:off x="2219195" y="6159897"/>
            <a:ext cx="0" cy="165947"/>
          </a:xfrm>
          <a:custGeom>
            <a:avLst/>
            <a:gdLst/>
            <a:ahLst/>
            <a:cxnLst/>
            <a:rect l="l" t="t" r="r" b="b"/>
            <a:pathLst>
              <a:path h="124460">
                <a:moveTo>
                  <a:pt x="0" y="0"/>
                </a:moveTo>
                <a:lnTo>
                  <a:pt x="0" y="124067"/>
                </a:lnTo>
              </a:path>
            </a:pathLst>
          </a:custGeom>
          <a:ln w="36739">
            <a:solidFill>
              <a:srgbClr val="FFFFFF"/>
            </a:solidFill>
          </a:ln>
        </p:spPr>
        <p:txBody>
          <a:bodyPr wrap="square" lIns="0" tIns="0" rIns="0" bIns="0" rtlCol="0"/>
          <a:lstStyle/>
          <a:p>
            <a:endParaRPr sz="2400"/>
          </a:p>
        </p:txBody>
      </p:sp>
      <p:sp>
        <p:nvSpPr>
          <p:cNvPr id="561" name="object 561"/>
          <p:cNvSpPr/>
          <p:nvPr/>
        </p:nvSpPr>
        <p:spPr>
          <a:xfrm>
            <a:off x="2194701" y="6159897"/>
            <a:ext cx="49107" cy="165947"/>
          </a:xfrm>
          <a:custGeom>
            <a:avLst/>
            <a:gdLst/>
            <a:ahLst/>
            <a:cxnLst/>
            <a:rect l="l" t="t" r="r" b="b"/>
            <a:pathLst>
              <a:path w="36830" h="124460">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562" name="object 562"/>
          <p:cNvSpPr/>
          <p:nvPr/>
        </p:nvSpPr>
        <p:spPr>
          <a:xfrm>
            <a:off x="2224093" y="6306184"/>
            <a:ext cx="20320" cy="0"/>
          </a:xfrm>
          <a:custGeom>
            <a:avLst/>
            <a:gdLst/>
            <a:ahLst/>
            <a:cxnLst/>
            <a:rect l="l" t="t" r="r" b="b"/>
            <a:pathLst>
              <a:path w="15239">
                <a:moveTo>
                  <a:pt x="14696" y="0"/>
                </a:moveTo>
                <a:lnTo>
                  <a:pt x="0" y="1"/>
                </a:lnTo>
              </a:path>
            </a:pathLst>
          </a:custGeom>
          <a:ln w="6350">
            <a:solidFill>
              <a:srgbClr val="000000"/>
            </a:solidFill>
          </a:ln>
        </p:spPr>
        <p:txBody>
          <a:bodyPr wrap="square" lIns="0" tIns="0" rIns="0" bIns="0" rtlCol="0"/>
          <a:lstStyle/>
          <a:p>
            <a:endParaRPr sz="2400"/>
          </a:p>
        </p:txBody>
      </p:sp>
      <p:sp>
        <p:nvSpPr>
          <p:cNvPr id="563" name="object 563"/>
          <p:cNvSpPr/>
          <p:nvPr/>
        </p:nvSpPr>
        <p:spPr>
          <a:xfrm>
            <a:off x="2224093" y="6286825"/>
            <a:ext cx="20320" cy="0"/>
          </a:xfrm>
          <a:custGeom>
            <a:avLst/>
            <a:gdLst/>
            <a:ahLst/>
            <a:cxnLst/>
            <a:rect l="l" t="t" r="r" b="b"/>
            <a:pathLst>
              <a:path w="15239">
                <a:moveTo>
                  <a:pt x="14696" y="0"/>
                </a:moveTo>
                <a:lnTo>
                  <a:pt x="0" y="1"/>
                </a:lnTo>
              </a:path>
            </a:pathLst>
          </a:custGeom>
          <a:ln w="6350">
            <a:solidFill>
              <a:srgbClr val="000000"/>
            </a:solidFill>
          </a:ln>
        </p:spPr>
        <p:txBody>
          <a:bodyPr wrap="square" lIns="0" tIns="0" rIns="0" bIns="0" rtlCol="0"/>
          <a:lstStyle/>
          <a:p>
            <a:endParaRPr sz="2400"/>
          </a:p>
        </p:txBody>
      </p:sp>
      <p:sp>
        <p:nvSpPr>
          <p:cNvPr id="564" name="object 564"/>
          <p:cNvSpPr/>
          <p:nvPr/>
        </p:nvSpPr>
        <p:spPr>
          <a:xfrm>
            <a:off x="2219193" y="6334528"/>
            <a:ext cx="0" cy="73659"/>
          </a:xfrm>
          <a:custGeom>
            <a:avLst/>
            <a:gdLst/>
            <a:ahLst/>
            <a:cxnLst/>
            <a:rect l="l" t="t" r="r" b="b"/>
            <a:pathLst>
              <a:path h="55245">
                <a:moveTo>
                  <a:pt x="0" y="0"/>
                </a:moveTo>
                <a:lnTo>
                  <a:pt x="1" y="55143"/>
                </a:lnTo>
              </a:path>
            </a:pathLst>
          </a:custGeom>
          <a:ln w="3175">
            <a:solidFill>
              <a:srgbClr val="000000"/>
            </a:solidFill>
          </a:ln>
        </p:spPr>
        <p:txBody>
          <a:bodyPr wrap="square" lIns="0" tIns="0" rIns="0" bIns="0" rtlCol="0"/>
          <a:lstStyle/>
          <a:p>
            <a:endParaRPr sz="2400"/>
          </a:p>
        </p:txBody>
      </p:sp>
      <p:sp>
        <p:nvSpPr>
          <p:cNvPr id="565" name="object 565"/>
          <p:cNvSpPr/>
          <p:nvPr/>
        </p:nvSpPr>
        <p:spPr>
          <a:xfrm>
            <a:off x="2194765" y="6159898"/>
            <a:ext cx="49953" cy="161713"/>
          </a:xfrm>
          <a:custGeom>
            <a:avLst/>
            <a:gdLst/>
            <a:ahLst/>
            <a:cxnLst/>
            <a:rect l="l" t="t" r="r" b="b"/>
            <a:pathLst>
              <a:path w="37464" h="121285">
                <a:moveTo>
                  <a:pt x="37203" y="0"/>
                </a:moveTo>
                <a:lnTo>
                  <a:pt x="524" y="2"/>
                </a:lnTo>
                <a:lnTo>
                  <a:pt x="489" y="25541"/>
                </a:lnTo>
                <a:lnTo>
                  <a:pt x="34" y="76621"/>
                </a:lnTo>
                <a:lnTo>
                  <a:pt x="0" y="102160"/>
                </a:lnTo>
                <a:lnTo>
                  <a:pt x="502" y="121079"/>
                </a:lnTo>
                <a:lnTo>
                  <a:pt x="36686" y="64324"/>
                </a:lnTo>
                <a:lnTo>
                  <a:pt x="37203" y="0"/>
                </a:lnTo>
                <a:close/>
              </a:path>
            </a:pathLst>
          </a:custGeom>
          <a:solidFill>
            <a:srgbClr val="F8981D"/>
          </a:solidFill>
        </p:spPr>
        <p:txBody>
          <a:bodyPr wrap="square" lIns="0" tIns="0" rIns="0" bIns="0" rtlCol="0"/>
          <a:lstStyle/>
          <a:p>
            <a:endParaRPr sz="2400"/>
          </a:p>
        </p:txBody>
      </p:sp>
      <p:sp>
        <p:nvSpPr>
          <p:cNvPr id="566" name="object 566"/>
          <p:cNvSpPr/>
          <p:nvPr/>
        </p:nvSpPr>
        <p:spPr>
          <a:xfrm>
            <a:off x="2224093" y="6267465"/>
            <a:ext cx="20320" cy="0"/>
          </a:xfrm>
          <a:custGeom>
            <a:avLst/>
            <a:gdLst/>
            <a:ahLst/>
            <a:cxnLst/>
            <a:rect l="l" t="t" r="r" b="b"/>
            <a:pathLst>
              <a:path w="15239">
                <a:moveTo>
                  <a:pt x="14696" y="0"/>
                </a:moveTo>
                <a:lnTo>
                  <a:pt x="0" y="1"/>
                </a:lnTo>
              </a:path>
            </a:pathLst>
          </a:custGeom>
          <a:ln w="6350">
            <a:solidFill>
              <a:srgbClr val="000000"/>
            </a:solidFill>
          </a:ln>
        </p:spPr>
        <p:txBody>
          <a:bodyPr wrap="square" lIns="0" tIns="0" rIns="0" bIns="0" rtlCol="0"/>
          <a:lstStyle/>
          <a:p>
            <a:endParaRPr sz="2400"/>
          </a:p>
        </p:txBody>
      </p:sp>
      <p:sp>
        <p:nvSpPr>
          <p:cNvPr id="567" name="object 567"/>
          <p:cNvSpPr/>
          <p:nvPr/>
        </p:nvSpPr>
        <p:spPr>
          <a:xfrm>
            <a:off x="2194701" y="6159897"/>
            <a:ext cx="49107" cy="165947"/>
          </a:xfrm>
          <a:custGeom>
            <a:avLst/>
            <a:gdLst/>
            <a:ahLst/>
            <a:cxnLst/>
            <a:rect l="l" t="t" r="r" b="b"/>
            <a:pathLst>
              <a:path w="36830" h="124460">
                <a:moveTo>
                  <a:pt x="0" y="0"/>
                </a:moveTo>
                <a:lnTo>
                  <a:pt x="36739" y="0"/>
                </a:lnTo>
                <a:lnTo>
                  <a:pt x="36739" y="124068"/>
                </a:lnTo>
                <a:lnTo>
                  <a:pt x="0" y="124068"/>
                </a:lnTo>
                <a:lnTo>
                  <a:pt x="0" y="0"/>
                </a:lnTo>
                <a:close/>
              </a:path>
            </a:pathLst>
          </a:custGeom>
          <a:ln w="6350">
            <a:solidFill>
              <a:srgbClr val="000000"/>
            </a:solidFill>
          </a:ln>
        </p:spPr>
        <p:txBody>
          <a:bodyPr wrap="square" lIns="0" tIns="0" rIns="0" bIns="0" rtlCol="0"/>
          <a:lstStyle/>
          <a:p>
            <a:endParaRPr sz="2400"/>
          </a:p>
        </p:txBody>
      </p:sp>
      <p:sp>
        <p:nvSpPr>
          <p:cNvPr id="568" name="object 568"/>
          <p:cNvSpPr/>
          <p:nvPr/>
        </p:nvSpPr>
        <p:spPr>
          <a:xfrm>
            <a:off x="2768753" y="6125266"/>
            <a:ext cx="95311" cy="282785"/>
          </a:xfrm>
          <a:prstGeom prst="rect">
            <a:avLst/>
          </a:prstGeom>
          <a:blipFill>
            <a:blip r:embed="rId38" cstate="print"/>
            <a:stretch>
              <a:fillRect/>
            </a:stretch>
          </a:blipFill>
        </p:spPr>
        <p:txBody>
          <a:bodyPr wrap="square" lIns="0" tIns="0" rIns="0" bIns="0" rtlCol="0"/>
          <a:lstStyle/>
          <a:p>
            <a:endParaRPr sz="2400"/>
          </a:p>
        </p:txBody>
      </p:sp>
      <p:sp>
        <p:nvSpPr>
          <p:cNvPr id="569" name="object 569"/>
          <p:cNvSpPr txBox="1"/>
          <p:nvPr/>
        </p:nvSpPr>
        <p:spPr>
          <a:xfrm>
            <a:off x="2450483" y="6111578"/>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6</a:t>
            </a:r>
            <a:r>
              <a:rPr sz="800" b="1" spc="-7" dirty="0">
                <a:latin typeface="Arial"/>
                <a:cs typeface="Arial"/>
              </a:rPr>
              <a:t>.</a:t>
            </a:r>
            <a:r>
              <a:rPr sz="800" b="1" dirty="0">
                <a:latin typeface="Arial"/>
                <a:cs typeface="Arial"/>
              </a:rPr>
              <a:t>3</a:t>
            </a:r>
            <a:endParaRPr sz="800">
              <a:latin typeface="Arial"/>
              <a:cs typeface="Arial"/>
            </a:endParaRPr>
          </a:p>
        </p:txBody>
      </p:sp>
      <p:sp>
        <p:nvSpPr>
          <p:cNvPr id="570" name="object 570"/>
          <p:cNvSpPr/>
          <p:nvPr/>
        </p:nvSpPr>
        <p:spPr>
          <a:xfrm>
            <a:off x="1242978" y="6125266"/>
            <a:ext cx="95311" cy="282785"/>
          </a:xfrm>
          <a:prstGeom prst="rect">
            <a:avLst/>
          </a:prstGeom>
          <a:blipFill>
            <a:blip r:embed="rId37" cstate="print"/>
            <a:stretch>
              <a:fillRect/>
            </a:stretch>
          </a:blipFill>
        </p:spPr>
        <p:txBody>
          <a:bodyPr wrap="square" lIns="0" tIns="0" rIns="0" bIns="0" rtlCol="0"/>
          <a:lstStyle/>
          <a:p>
            <a:endParaRPr sz="2400"/>
          </a:p>
        </p:txBody>
      </p:sp>
      <p:sp>
        <p:nvSpPr>
          <p:cNvPr id="571" name="object 571"/>
          <p:cNvSpPr txBox="1"/>
          <p:nvPr/>
        </p:nvSpPr>
        <p:spPr>
          <a:xfrm>
            <a:off x="1056998" y="6111578"/>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a:t>
            </a:r>
            <a:endParaRPr sz="800">
              <a:latin typeface="Arial"/>
              <a:cs typeface="Arial"/>
            </a:endParaRPr>
          </a:p>
        </p:txBody>
      </p:sp>
      <p:sp>
        <p:nvSpPr>
          <p:cNvPr id="572" name="object 572"/>
          <p:cNvSpPr/>
          <p:nvPr/>
        </p:nvSpPr>
        <p:spPr>
          <a:xfrm>
            <a:off x="2272517" y="6197018"/>
            <a:ext cx="28787" cy="36407"/>
          </a:xfrm>
          <a:custGeom>
            <a:avLst/>
            <a:gdLst/>
            <a:ahLst/>
            <a:cxnLst/>
            <a:rect l="l" t="t" r="r" b="b"/>
            <a:pathLst>
              <a:path w="21589" h="27304">
                <a:moveTo>
                  <a:pt x="15241" y="12397"/>
                </a:moveTo>
                <a:lnTo>
                  <a:pt x="10556" y="12397"/>
                </a:lnTo>
                <a:lnTo>
                  <a:pt x="20450" y="27086"/>
                </a:lnTo>
                <a:lnTo>
                  <a:pt x="15241" y="12397"/>
                </a:lnTo>
                <a:close/>
              </a:path>
              <a:path w="21589" h="27304">
                <a:moveTo>
                  <a:pt x="19494" y="0"/>
                </a:moveTo>
                <a:lnTo>
                  <a:pt x="14152" y="257"/>
                </a:lnTo>
                <a:lnTo>
                  <a:pt x="3385" y="5683"/>
                </a:lnTo>
                <a:lnTo>
                  <a:pt x="0" y="9823"/>
                </a:lnTo>
                <a:lnTo>
                  <a:pt x="1809" y="13415"/>
                </a:lnTo>
                <a:lnTo>
                  <a:pt x="3448" y="13949"/>
                </a:lnTo>
                <a:lnTo>
                  <a:pt x="5607" y="13845"/>
                </a:lnTo>
                <a:lnTo>
                  <a:pt x="10556" y="12397"/>
                </a:lnTo>
                <a:lnTo>
                  <a:pt x="15241" y="12397"/>
                </a:lnTo>
                <a:lnTo>
                  <a:pt x="14584" y="10545"/>
                </a:lnTo>
                <a:lnTo>
                  <a:pt x="19391" y="6898"/>
                </a:lnTo>
                <a:lnTo>
                  <a:pt x="20759" y="5225"/>
                </a:lnTo>
                <a:lnTo>
                  <a:pt x="21304" y="3591"/>
                </a:lnTo>
                <a:lnTo>
                  <a:pt x="19494" y="0"/>
                </a:lnTo>
                <a:close/>
              </a:path>
            </a:pathLst>
          </a:custGeom>
          <a:solidFill>
            <a:srgbClr val="00B050"/>
          </a:solidFill>
        </p:spPr>
        <p:txBody>
          <a:bodyPr wrap="square" lIns="0" tIns="0" rIns="0" bIns="0" rtlCol="0"/>
          <a:lstStyle/>
          <a:p>
            <a:endParaRPr sz="2400"/>
          </a:p>
        </p:txBody>
      </p:sp>
      <p:sp>
        <p:nvSpPr>
          <p:cNvPr id="573" name="object 573"/>
          <p:cNvSpPr/>
          <p:nvPr/>
        </p:nvSpPr>
        <p:spPr>
          <a:xfrm>
            <a:off x="2272517" y="6197018"/>
            <a:ext cx="28787" cy="36407"/>
          </a:xfrm>
          <a:custGeom>
            <a:avLst/>
            <a:gdLst/>
            <a:ahLst/>
            <a:cxnLst/>
            <a:rect l="l" t="t" r="r" b="b"/>
            <a:pathLst>
              <a:path w="21589" h="27304">
                <a:moveTo>
                  <a:pt x="8769" y="2970"/>
                </a:moveTo>
                <a:lnTo>
                  <a:pt x="14152" y="257"/>
                </a:lnTo>
                <a:lnTo>
                  <a:pt x="19494" y="0"/>
                </a:lnTo>
                <a:lnTo>
                  <a:pt x="20701" y="2394"/>
                </a:lnTo>
                <a:lnTo>
                  <a:pt x="21304" y="3591"/>
                </a:lnTo>
                <a:lnTo>
                  <a:pt x="20759" y="5225"/>
                </a:lnTo>
                <a:lnTo>
                  <a:pt x="19391" y="6898"/>
                </a:lnTo>
                <a:lnTo>
                  <a:pt x="14585" y="10545"/>
                </a:lnTo>
                <a:lnTo>
                  <a:pt x="20450" y="27086"/>
                </a:lnTo>
                <a:lnTo>
                  <a:pt x="10556" y="12397"/>
                </a:lnTo>
                <a:lnTo>
                  <a:pt x="5606" y="13845"/>
                </a:lnTo>
                <a:lnTo>
                  <a:pt x="3447" y="13949"/>
                </a:lnTo>
                <a:lnTo>
                  <a:pt x="1810" y="13415"/>
                </a:lnTo>
                <a:lnTo>
                  <a:pt x="1206" y="12218"/>
                </a:lnTo>
                <a:lnTo>
                  <a:pt x="0" y="9823"/>
                </a:lnTo>
                <a:lnTo>
                  <a:pt x="3385" y="5683"/>
                </a:lnTo>
                <a:lnTo>
                  <a:pt x="8769" y="2970"/>
                </a:lnTo>
                <a:close/>
              </a:path>
            </a:pathLst>
          </a:custGeom>
          <a:ln w="6350">
            <a:solidFill>
              <a:srgbClr val="525252"/>
            </a:solidFill>
          </a:ln>
        </p:spPr>
        <p:txBody>
          <a:bodyPr wrap="square" lIns="0" tIns="0" rIns="0" bIns="0" rtlCol="0"/>
          <a:lstStyle/>
          <a:p>
            <a:endParaRPr sz="2400"/>
          </a:p>
        </p:txBody>
      </p:sp>
      <p:sp>
        <p:nvSpPr>
          <p:cNvPr id="574" name="object 574"/>
          <p:cNvSpPr/>
          <p:nvPr/>
        </p:nvSpPr>
        <p:spPr>
          <a:xfrm>
            <a:off x="2312123" y="6154710"/>
            <a:ext cx="41487" cy="51647"/>
          </a:xfrm>
          <a:custGeom>
            <a:avLst/>
            <a:gdLst/>
            <a:ahLst/>
            <a:cxnLst/>
            <a:rect l="l" t="t" r="r" b="b"/>
            <a:pathLst>
              <a:path w="31114" h="38735">
                <a:moveTo>
                  <a:pt x="8608" y="0"/>
                </a:moveTo>
                <a:lnTo>
                  <a:pt x="1258" y="1436"/>
                </a:lnTo>
                <a:lnTo>
                  <a:pt x="0" y="6925"/>
                </a:lnTo>
                <a:lnTo>
                  <a:pt x="1287" y="8963"/>
                </a:lnTo>
                <a:lnTo>
                  <a:pt x="3708" y="10780"/>
                </a:lnTo>
                <a:lnTo>
                  <a:pt x="10336" y="13643"/>
                </a:lnTo>
                <a:lnTo>
                  <a:pt x="7874" y="38315"/>
                </a:lnTo>
                <a:lnTo>
                  <a:pt x="16333" y="15247"/>
                </a:lnTo>
                <a:lnTo>
                  <a:pt x="26640" y="15247"/>
                </a:lnTo>
                <a:lnTo>
                  <a:pt x="27743" y="15031"/>
                </a:lnTo>
                <a:lnTo>
                  <a:pt x="29789" y="13757"/>
                </a:lnTo>
                <a:lnTo>
                  <a:pt x="31048" y="8269"/>
                </a:lnTo>
                <a:lnTo>
                  <a:pt x="25059" y="3773"/>
                </a:lnTo>
                <a:lnTo>
                  <a:pt x="8608" y="0"/>
                </a:lnTo>
                <a:close/>
              </a:path>
              <a:path w="31114" h="38735">
                <a:moveTo>
                  <a:pt x="26640" y="15247"/>
                </a:moveTo>
                <a:lnTo>
                  <a:pt x="16333" y="15247"/>
                </a:lnTo>
                <a:lnTo>
                  <a:pt x="24772" y="15612"/>
                </a:lnTo>
                <a:lnTo>
                  <a:pt x="26640" y="15247"/>
                </a:lnTo>
                <a:close/>
              </a:path>
            </a:pathLst>
          </a:custGeom>
          <a:solidFill>
            <a:srgbClr val="00B050"/>
          </a:solidFill>
        </p:spPr>
        <p:txBody>
          <a:bodyPr wrap="square" lIns="0" tIns="0" rIns="0" bIns="0" rtlCol="0"/>
          <a:lstStyle/>
          <a:p>
            <a:endParaRPr sz="2400"/>
          </a:p>
        </p:txBody>
      </p:sp>
      <p:sp>
        <p:nvSpPr>
          <p:cNvPr id="575" name="object 575"/>
          <p:cNvSpPr/>
          <p:nvPr/>
        </p:nvSpPr>
        <p:spPr>
          <a:xfrm>
            <a:off x="2312123" y="6154710"/>
            <a:ext cx="41487" cy="51647"/>
          </a:xfrm>
          <a:custGeom>
            <a:avLst/>
            <a:gdLst/>
            <a:ahLst/>
            <a:cxnLst/>
            <a:rect l="l" t="t" r="r" b="b"/>
            <a:pathLst>
              <a:path w="31114" h="38735">
                <a:moveTo>
                  <a:pt x="16833" y="1886"/>
                </a:moveTo>
                <a:lnTo>
                  <a:pt x="25060" y="3773"/>
                </a:lnTo>
                <a:lnTo>
                  <a:pt x="31048" y="8269"/>
                </a:lnTo>
                <a:lnTo>
                  <a:pt x="30209" y="11928"/>
                </a:lnTo>
                <a:lnTo>
                  <a:pt x="29789" y="13757"/>
                </a:lnTo>
                <a:lnTo>
                  <a:pt x="27742" y="15031"/>
                </a:lnTo>
                <a:lnTo>
                  <a:pt x="24772" y="15612"/>
                </a:lnTo>
                <a:lnTo>
                  <a:pt x="16333" y="15247"/>
                </a:lnTo>
                <a:lnTo>
                  <a:pt x="7873" y="38315"/>
                </a:lnTo>
                <a:lnTo>
                  <a:pt x="10335" y="13643"/>
                </a:lnTo>
                <a:lnTo>
                  <a:pt x="3707" y="10780"/>
                </a:lnTo>
                <a:lnTo>
                  <a:pt x="1287" y="8963"/>
                </a:lnTo>
                <a:lnTo>
                  <a:pt x="0" y="6925"/>
                </a:lnTo>
                <a:lnTo>
                  <a:pt x="419" y="5095"/>
                </a:lnTo>
                <a:lnTo>
                  <a:pt x="1258" y="1436"/>
                </a:lnTo>
                <a:lnTo>
                  <a:pt x="8607" y="0"/>
                </a:lnTo>
                <a:lnTo>
                  <a:pt x="16833" y="1886"/>
                </a:lnTo>
                <a:close/>
              </a:path>
            </a:pathLst>
          </a:custGeom>
          <a:ln w="6349">
            <a:solidFill>
              <a:srgbClr val="525252"/>
            </a:solidFill>
          </a:ln>
        </p:spPr>
        <p:txBody>
          <a:bodyPr wrap="square" lIns="0" tIns="0" rIns="0" bIns="0" rtlCol="0"/>
          <a:lstStyle/>
          <a:p>
            <a:endParaRPr sz="2400"/>
          </a:p>
        </p:txBody>
      </p:sp>
      <p:sp>
        <p:nvSpPr>
          <p:cNvPr id="576" name="object 576"/>
          <p:cNvSpPr/>
          <p:nvPr/>
        </p:nvSpPr>
        <p:spPr>
          <a:xfrm>
            <a:off x="2374727" y="6286944"/>
            <a:ext cx="53340" cy="44873"/>
          </a:xfrm>
          <a:custGeom>
            <a:avLst/>
            <a:gdLst/>
            <a:ahLst/>
            <a:cxnLst/>
            <a:rect l="l" t="t" r="r" b="b"/>
            <a:pathLst>
              <a:path w="40005" h="33654">
                <a:moveTo>
                  <a:pt x="0" y="0"/>
                </a:moveTo>
                <a:lnTo>
                  <a:pt x="21747" y="17536"/>
                </a:lnTo>
                <a:lnTo>
                  <a:pt x="19206" y="24580"/>
                </a:lnTo>
                <a:lnTo>
                  <a:pt x="19046" y="27377"/>
                </a:lnTo>
                <a:lnTo>
                  <a:pt x="19842" y="29694"/>
                </a:lnTo>
                <a:lnTo>
                  <a:pt x="25210" y="33223"/>
                </a:lnTo>
                <a:lnTo>
                  <a:pt x="31405" y="30118"/>
                </a:lnTo>
                <a:lnTo>
                  <a:pt x="39533" y="17753"/>
                </a:lnTo>
                <a:lnTo>
                  <a:pt x="39797" y="13131"/>
                </a:lnTo>
                <a:lnTo>
                  <a:pt x="24946" y="13131"/>
                </a:lnTo>
                <a:lnTo>
                  <a:pt x="0" y="0"/>
                </a:lnTo>
                <a:close/>
              </a:path>
              <a:path w="40005" h="33654">
                <a:moveTo>
                  <a:pt x="34560" y="7306"/>
                </a:moveTo>
                <a:lnTo>
                  <a:pt x="32117" y="7494"/>
                </a:lnTo>
                <a:lnTo>
                  <a:pt x="29613" y="8749"/>
                </a:lnTo>
                <a:lnTo>
                  <a:pt x="24946" y="13131"/>
                </a:lnTo>
                <a:lnTo>
                  <a:pt x="39797" y="13131"/>
                </a:lnTo>
                <a:lnTo>
                  <a:pt x="39928" y="10834"/>
                </a:lnTo>
                <a:lnTo>
                  <a:pt x="34560" y="7306"/>
                </a:lnTo>
                <a:close/>
              </a:path>
            </a:pathLst>
          </a:custGeom>
          <a:solidFill>
            <a:srgbClr val="00B050"/>
          </a:solidFill>
        </p:spPr>
        <p:txBody>
          <a:bodyPr wrap="square" lIns="0" tIns="0" rIns="0" bIns="0" rtlCol="0"/>
          <a:lstStyle/>
          <a:p>
            <a:endParaRPr sz="2400"/>
          </a:p>
        </p:txBody>
      </p:sp>
      <p:sp>
        <p:nvSpPr>
          <p:cNvPr id="577" name="object 577"/>
          <p:cNvSpPr/>
          <p:nvPr/>
        </p:nvSpPr>
        <p:spPr>
          <a:xfrm>
            <a:off x="2374727" y="6286944"/>
            <a:ext cx="53340" cy="44873"/>
          </a:xfrm>
          <a:custGeom>
            <a:avLst/>
            <a:gdLst/>
            <a:ahLst/>
            <a:cxnLst/>
            <a:rect l="l" t="t" r="r" b="b"/>
            <a:pathLst>
              <a:path w="40005" h="33654">
                <a:moveTo>
                  <a:pt x="35470" y="23936"/>
                </a:moveTo>
                <a:lnTo>
                  <a:pt x="31406" y="30118"/>
                </a:lnTo>
                <a:lnTo>
                  <a:pt x="25210" y="33223"/>
                </a:lnTo>
                <a:lnTo>
                  <a:pt x="21632" y="30871"/>
                </a:lnTo>
                <a:lnTo>
                  <a:pt x="19843" y="29694"/>
                </a:lnTo>
                <a:lnTo>
                  <a:pt x="19047" y="27377"/>
                </a:lnTo>
                <a:lnTo>
                  <a:pt x="19206" y="24580"/>
                </a:lnTo>
                <a:lnTo>
                  <a:pt x="21747" y="17536"/>
                </a:lnTo>
                <a:lnTo>
                  <a:pt x="0" y="0"/>
                </a:lnTo>
                <a:lnTo>
                  <a:pt x="24947" y="13131"/>
                </a:lnTo>
                <a:lnTo>
                  <a:pt x="29613" y="8749"/>
                </a:lnTo>
                <a:lnTo>
                  <a:pt x="32117" y="7494"/>
                </a:lnTo>
                <a:lnTo>
                  <a:pt x="34561" y="7306"/>
                </a:lnTo>
                <a:lnTo>
                  <a:pt x="36350" y="8482"/>
                </a:lnTo>
                <a:lnTo>
                  <a:pt x="39928" y="10834"/>
                </a:lnTo>
                <a:lnTo>
                  <a:pt x="39534" y="17753"/>
                </a:lnTo>
                <a:lnTo>
                  <a:pt x="35470" y="23936"/>
                </a:lnTo>
                <a:close/>
              </a:path>
            </a:pathLst>
          </a:custGeom>
          <a:ln w="6349">
            <a:solidFill>
              <a:srgbClr val="525252"/>
            </a:solidFill>
          </a:ln>
        </p:spPr>
        <p:txBody>
          <a:bodyPr wrap="square" lIns="0" tIns="0" rIns="0" bIns="0" rtlCol="0"/>
          <a:lstStyle/>
          <a:p>
            <a:endParaRPr sz="2400"/>
          </a:p>
        </p:txBody>
      </p:sp>
      <p:sp>
        <p:nvSpPr>
          <p:cNvPr id="578" name="object 578"/>
          <p:cNvSpPr/>
          <p:nvPr/>
        </p:nvSpPr>
        <p:spPr>
          <a:xfrm>
            <a:off x="2263745" y="6335970"/>
            <a:ext cx="41487" cy="51647"/>
          </a:xfrm>
          <a:custGeom>
            <a:avLst/>
            <a:gdLst/>
            <a:ahLst/>
            <a:cxnLst/>
            <a:rect l="l" t="t" r="r" b="b"/>
            <a:pathLst>
              <a:path w="31114" h="38735">
                <a:moveTo>
                  <a:pt x="6256" y="22750"/>
                </a:moveTo>
                <a:lnTo>
                  <a:pt x="3286" y="23339"/>
                </a:lnTo>
                <a:lnTo>
                  <a:pt x="1243" y="24619"/>
                </a:lnTo>
                <a:lnTo>
                  <a:pt x="0" y="30110"/>
                </a:lnTo>
                <a:lnTo>
                  <a:pt x="6000" y="34589"/>
                </a:lnTo>
                <a:lnTo>
                  <a:pt x="22463" y="38317"/>
                </a:lnTo>
                <a:lnTo>
                  <a:pt x="29808" y="36860"/>
                </a:lnTo>
                <a:lnTo>
                  <a:pt x="31052" y="31368"/>
                </a:lnTo>
                <a:lnTo>
                  <a:pt x="29758" y="29333"/>
                </a:lnTo>
                <a:lnTo>
                  <a:pt x="27332" y="27523"/>
                </a:lnTo>
                <a:lnTo>
                  <a:pt x="20697" y="24679"/>
                </a:lnTo>
                <a:lnTo>
                  <a:pt x="20851" y="23092"/>
                </a:lnTo>
                <a:lnTo>
                  <a:pt x="14695" y="23092"/>
                </a:lnTo>
                <a:lnTo>
                  <a:pt x="6256" y="22750"/>
                </a:lnTo>
                <a:close/>
              </a:path>
              <a:path w="31114" h="38735">
                <a:moveTo>
                  <a:pt x="23089" y="0"/>
                </a:moveTo>
                <a:lnTo>
                  <a:pt x="14695" y="23092"/>
                </a:lnTo>
                <a:lnTo>
                  <a:pt x="20851" y="23092"/>
                </a:lnTo>
                <a:lnTo>
                  <a:pt x="23089" y="0"/>
                </a:lnTo>
                <a:close/>
              </a:path>
            </a:pathLst>
          </a:custGeom>
          <a:solidFill>
            <a:srgbClr val="00B050"/>
          </a:solidFill>
        </p:spPr>
        <p:txBody>
          <a:bodyPr wrap="square" lIns="0" tIns="0" rIns="0" bIns="0" rtlCol="0"/>
          <a:lstStyle/>
          <a:p>
            <a:endParaRPr sz="2400"/>
          </a:p>
        </p:txBody>
      </p:sp>
      <p:sp>
        <p:nvSpPr>
          <p:cNvPr id="579" name="object 579"/>
          <p:cNvSpPr/>
          <p:nvPr/>
        </p:nvSpPr>
        <p:spPr>
          <a:xfrm>
            <a:off x="2263745" y="6335970"/>
            <a:ext cx="41487" cy="51647"/>
          </a:xfrm>
          <a:custGeom>
            <a:avLst/>
            <a:gdLst/>
            <a:ahLst/>
            <a:cxnLst/>
            <a:rect l="l" t="t" r="r" b="b"/>
            <a:pathLst>
              <a:path w="31114" h="38735">
                <a:moveTo>
                  <a:pt x="14232" y="36453"/>
                </a:moveTo>
                <a:lnTo>
                  <a:pt x="6000" y="34590"/>
                </a:lnTo>
                <a:lnTo>
                  <a:pt x="0" y="30111"/>
                </a:lnTo>
                <a:lnTo>
                  <a:pt x="828" y="26449"/>
                </a:lnTo>
                <a:lnTo>
                  <a:pt x="1243" y="24619"/>
                </a:lnTo>
                <a:lnTo>
                  <a:pt x="3286" y="23339"/>
                </a:lnTo>
                <a:lnTo>
                  <a:pt x="6255" y="22750"/>
                </a:lnTo>
                <a:lnTo>
                  <a:pt x="14695" y="23092"/>
                </a:lnTo>
                <a:lnTo>
                  <a:pt x="23090" y="0"/>
                </a:lnTo>
                <a:lnTo>
                  <a:pt x="20697" y="24679"/>
                </a:lnTo>
                <a:lnTo>
                  <a:pt x="27333" y="27523"/>
                </a:lnTo>
                <a:lnTo>
                  <a:pt x="29758" y="29333"/>
                </a:lnTo>
                <a:lnTo>
                  <a:pt x="31051" y="31368"/>
                </a:lnTo>
                <a:lnTo>
                  <a:pt x="30637" y="33199"/>
                </a:lnTo>
                <a:lnTo>
                  <a:pt x="29808" y="36860"/>
                </a:lnTo>
                <a:lnTo>
                  <a:pt x="22463" y="38317"/>
                </a:lnTo>
                <a:lnTo>
                  <a:pt x="14232" y="36453"/>
                </a:lnTo>
                <a:close/>
              </a:path>
            </a:pathLst>
          </a:custGeom>
          <a:ln w="6349">
            <a:solidFill>
              <a:srgbClr val="525252"/>
            </a:solidFill>
          </a:ln>
        </p:spPr>
        <p:txBody>
          <a:bodyPr wrap="square" lIns="0" tIns="0" rIns="0" bIns="0" rtlCol="0"/>
          <a:lstStyle/>
          <a:p>
            <a:endParaRPr sz="2400"/>
          </a:p>
        </p:txBody>
      </p:sp>
      <p:sp>
        <p:nvSpPr>
          <p:cNvPr id="580" name="object 580"/>
          <p:cNvSpPr/>
          <p:nvPr/>
        </p:nvSpPr>
        <p:spPr>
          <a:xfrm>
            <a:off x="2249978" y="6317271"/>
            <a:ext cx="29633" cy="37253"/>
          </a:xfrm>
          <a:custGeom>
            <a:avLst/>
            <a:gdLst/>
            <a:ahLst/>
            <a:cxnLst/>
            <a:rect l="l" t="t" r="r" b="b"/>
            <a:pathLst>
              <a:path w="22225" h="27939">
                <a:moveTo>
                  <a:pt x="4716" y="15653"/>
                </a:moveTo>
                <a:lnTo>
                  <a:pt x="2578" y="15971"/>
                </a:lnTo>
                <a:lnTo>
                  <a:pt x="1075" y="16813"/>
                </a:lnTo>
                <a:lnTo>
                  <a:pt x="0" y="20689"/>
                </a:lnTo>
                <a:lnTo>
                  <a:pt x="4127" y="24091"/>
                </a:lnTo>
                <a:lnTo>
                  <a:pt x="15744" y="27316"/>
                </a:lnTo>
                <a:lnTo>
                  <a:pt x="21035" y="26529"/>
                </a:lnTo>
                <a:lnTo>
                  <a:pt x="22110" y="22653"/>
                </a:lnTo>
                <a:lnTo>
                  <a:pt x="21257" y="21157"/>
                </a:lnTo>
                <a:lnTo>
                  <a:pt x="19589" y="19782"/>
                </a:lnTo>
                <a:lnTo>
                  <a:pt x="14952" y="17525"/>
                </a:lnTo>
                <a:lnTo>
                  <a:pt x="15148" y="16186"/>
                </a:lnTo>
                <a:lnTo>
                  <a:pt x="10725" y="16186"/>
                </a:lnTo>
                <a:lnTo>
                  <a:pt x="4716" y="15653"/>
                </a:lnTo>
                <a:close/>
              </a:path>
              <a:path w="22225" h="27939">
                <a:moveTo>
                  <a:pt x="17509" y="0"/>
                </a:moveTo>
                <a:lnTo>
                  <a:pt x="10725" y="16186"/>
                </a:lnTo>
                <a:lnTo>
                  <a:pt x="15148" y="16186"/>
                </a:lnTo>
                <a:lnTo>
                  <a:pt x="17509" y="0"/>
                </a:lnTo>
                <a:close/>
              </a:path>
            </a:pathLst>
          </a:custGeom>
          <a:solidFill>
            <a:srgbClr val="00B050"/>
          </a:solidFill>
        </p:spPr>
        <p:txBody>
          <a:bodyPr wrap="square" lIns="0" tIns="0" rIns="0" bIns="0" rtlCol="0"/>
          <a:lstStyle/>
          <a:p>
            <a:endParaRPr sz="2400"/>
          </a:p>
        </p:txBody>
      </p:sp>
      <p:sp>
        <p:nvSpPr>
          <p:cNvPr id="581" name="object 581"/>
          <p:cNvSpPr/>
          <p:nvPr/>
        </p:nvSpPr>
        <p:spPr>
          <a:xfrm>
            <a:off x="2249978" y="6317271"/>
            <a:ext cx="29633" cy="37253"/>
          </a:xfrm>
          <a:custGeom>
            <a:avLst/>
            <a:gdLst/>
            <a:ahLst/>
            <a:cxnLst/>
            <a:rect l="l" t="t" r="r" b="b"/>
            <a:pathLst>
              <a:path w="22225" h="27939">
                <a:moveTo>
                  <a:pt x="9935" y="25703"/>
                </a:moveTo>
                <a:lnTo>
                  <a:pt x="4127" y="24091"/>
                </a:lnTo>
                <a:lnTo>
                  <a:pt x="0" y="20689"/>
                </a:lnTo>
                <a:lnTo>
                  <a:pt x="717" y="18105"/>
                </a:lnTo>
                <a:lnTo>
                  <a:pt x="1075" y="16813"/>
                </a:lnTo>
                <a:lnTo>
                  <a:pt x="2577" y="15971"/>
                </a:lnTo>
                <a:lnTo>
                  <a:pt x="4716" y="15653"/>
                </a:lnTo>
                <a:lnTo>
                  <a:pt x="10725" y="16186"/>
                </a:lnTo>
                <a:lnTo>
                  <a:pt x="17508" y="0"/>
                </a:lnTo>
                <a:lnTo>
                  <a:pt x="14952" y="17525"/>
                </a:lnTo>
                <a:lnTo>
                  <a:pt x="19589" y="19782"/>
                </a:lnTo>
                <a:lnTo>
                  <a:pt x="21257" y="21157"/>
                </a:lnTo>
                <a:lnTo>
                  <a:pt x="22110" y="22653"/>
                </a:lnTo>
                <a:lnTo>
                  <a:pt x="21751" y="23945"/>
                </a:lnTo>
                <a:lnTo>
                  <a:pt x="21034" y="26529"/>
                </a:lnTo>
                <a:lnTo>
                  <a:pt x="15744" y="27316"/>
                </a:lnTo>
                <a:lnTo>
                  <a:pt x="9935" y="25703"/>
                </a:lnTo>
                <a:close/>
              </a:path>
            </a:pathLst>
          </a:custGeom>
          <a:ln w="6349">
            <a:solidFill>
              <a:srgbClr val="525252"/>
            </a:solidFill>
          </a:ln>
        </p:spPr>
        <p:txBody>
          <a:bodyPr wrap="square" lIns="0" tIns="0" rIns="0" bIns="0" rtlCol="0"/>
          <a:lstStyle/>
          <a:p>
            <a:endParaRPr sz="2400"/>
          </a:p>
        </p:txBody>
      </p:sp>
      <p:sp>
        <p:nvSpPr>
          <p:cNvPr id="582" name="object 582"/>
          <p:cNvSpPr/>
          <p:nvPr/>
        </p:nvSpPr>
        <p:spPr>
          <a:xfrm>
            <a:off x="2379109" y="6251765"/>
            <a:ext cx="41487" cy="26247"/>
          </a:xfrm>
          <a:custGeom>
            <a:avLst/>
            <a:gdLst/>
            <a:ahLst/>
            <a:cxnLst/>
            <a:rect l="l" t="t" r="r" b="b"/>
            <a:pathLst>
              <a:path w="31114" h="19685">
                <a:moveTo>
                  <a:pt x="0" y="3407"/>
                </a:moveTo>
                <a:lnTo>
                  <a:pt x="18848" y="9964"/>
                </a:lnTo>
                <a:lnTo>
                  <a:pt x="18834" y="15313"/>
                </a:lnTo>
                <a:lnTo>
                  <a:pt x="19400" y="17232"/>
                </a:lnTo>
                <a:lnTo>
                  <a:pt x="20493" y="18599"/>
                </a:lnTo>
                <a:lnTo>
                  <a:pt x="24952" y="19680"/>
                </a:lnTo>
                <a:lnTo>
                  <a:pt x="28371" y="16100"/>
                </a:lnTo>
                <a:lnTo>
                  <a:pt x="30763" y="6231"/>
                </a:lnTo>
                <a:lnTo>
                  <a:pt x="19938" y="6231"/>
                </a:lnTo>
                <a:lnTo>
                  <a:pt x="0" y="3407"/>
                </a:lnTo>
                <a:close/>
              </a:path>
              <a:path w="31114" h="19685">
                <a:moveTo>
                  <a:pt x="25001" y="0"/>
                </a:moveTo>
                <a:lnTo>
                  <a:pt x="23403" y="715"/>
                </a:lnTo>
                <a:lnTo>
                  <a:pt x="22021" y="2161"/>
                </a:lnTo>
                <a:lnTo>
                  <a:pt x="19938" y="6231"/>
                </a:lnTo>
                <a:lnTo>
                  <a:pt x="30763" y="6231"/>
                </a:lnTo>
                <a:lnTo>
                  <a:pt x="30861" y="5828"/>
                </a:lnTo>
                <a:lnTo>
                  <a:pt x="29460" y="1080"/>
                </a:lnTo>
                <a:lnTo>
                  <a:pt x="25001" y="0"/>
                </a:lnTo>
                <a:close/>
              </a:path>
            </a:pathLst>
          </a:custGeom>
          <a:solidFill>
            <a:srgbClr val="00B050"/>
          </a:solidFill>
        </p:spPr>
        <p:txBody>
          <a:bodyPr wrap="square" lIns="0" tIns="0" rIns="0" bIns="0" rtlCol="0"/>
          <a:lstStyle/>
          <a:p>
            <a:endParaRPr sz="2400"/>
          </a:p>
        </p:txBody>
      </p:sp>
      <p:sp>
        <p:nvSpPr>
          <p:cNvPr id="583" name="object 583"/>
          <p:cNvSpPr/>
          <p:nvPr/>
        </p:nvSpPr>
        <p:spPr>
          <a:xfrm>
            <a:off x="2379109" y="6251765"/>
            <a:ext cx="41487" cy="26247"/>
          </a:xfrm>
          <a:custGeom>
            <a:avLst/>
            <a:gdLst/>
            <a:ahLst/>
            <a:cxnLst/>
            <a:rect l="l" t="t" r="r" b="b"/>
            <a:pathLst>
              <a:path w="31114" h="19685">
                <a:moveTo>
                  <a:pt x="29616" y="10964"/>
                </a:moveTo>
                <a:lnTo>
                  <a:pt x="28371" y="16100"/>
                </a:lnTo>
                <a:lnTo>
                  <a:pt x="24952" y="19680"/>
                </a:lnTo>
                <a:lnTo>
                  <a:pt x="21979" y="18959"/>
                </a:lnTo>
                <a:lnTo>
                  <a:pt x="20493" y="18599"/>
                </a:lnTo>
                <a:lnTo>
                  <a:pt x="19400" y="17232"/>
                </a:lnTo>
                <a:lnTo>
                  <a:pt x="18834" y="15313"/>
                </a:lnTo>
                <a:lnTo>
                  <a:pt x="18847" y="9964"/>
                </a:lnTo>
                <a:lnTo>
                  <a:pt x="0" y="3407"/>
                </a:lnTo>
                <a:lnTo>
                  <a:pt x="19938" y="6231"/>
                </a:lnTo>
                <a:lnTo>
                  <a:pt x="22021" y="2161"/>
                </a:lnTo>
                <a:lnTo>
                  <a:pt x="23403" y="714"/>
                </a:lnTo>
                <a:lnTo>
                  <a:pt x="25001" y="0"/>
                </a:lnTo>
                <a:lnTo>
                  <a:pt x="26487" y="360"/>
                </a:lnTo>
                <a:lnTo>
                  <a:pt x="29460" y="1080"/>
                </a:lnTo>
                <a:lnTo>
                  <a:pt x="30861" y="5828"/>
                </a:lnTo>
                <a:lnTo>
                  <a:pt x="29616" y="10964"/>
                </a:lnTo>
                <a:close/>
              </a:path>
            </a:pathLst>
          </a:custGeom>
          <a:ln w="6349">
            <a:solidFill>
              <a:srgbClr val="525252"/>
            </a:solidFill>
          </a:ln>
        </p:spPr>
        <p:txBody>
          <a:bodyPr wrap="square" lIns="0" tIns="0" rIns="0" bIns="0" rtlCol="0"/>
          <a:lstStyle/>
          <a:p>
            <a:endParaRPr sz="2400"/>
          </a:p>
        </p:txBody>
      </p:sp>
      <p:sp>
        <p:nvSpPr>
          <p:cNvPr id="584" name="object 584"/>
          <p:cNvSpPr/>
          <p:nvPr/>
        </p:nvSpPr>
        <p:spPr>
          <a:xfrm>
            <a:off x="2247012" y="6207081"/>
            <a:ext cx="149013" cy="148167"/>
          </a:xfrm>
          <a:custGeom>
            <a:avLst/>
            <a:gdLst/>
            <a:ahLst/>
            <a:cxnLst/>
            <a:rect l="l" t="t" r="r" b="b"/>
            <a:pathLst>
              <a:path w="111760" h="111125">
                <a:moveTo>
                  <a:pt x="67912" y="0"/>
                </a:moveTo>
                <a:lnTo>
                  <a:pt x="17084" y="26378"/>
                </a:lnTo>
                <a:lnTo>
                  <a:pt x="0" y="63125"/>
                </a:lnTo>
                <a:lnTo>
                  <a:pt x="9603" y="79034"/>
                </a:lnTo>
                <a:lnTo>
                  <a:pt x="29023" y="95686"/>
                </a:lnTo>
                <a:lnTo>
                  <a:pt x="51334" y="108059"/>
                </a:lnTo>
                <a:lnTo>
                  <a:pt x="69613" y="111130"/>
                </a:lnTo>
                <a:lnTo>
                  <a:pt x="84029" y="101889"/>
                </a:lnTo>
                <a:lnTo>
                  <a:pt x="97603" y="83573"/>
                </a:lnTo>
                <a:lnTo>
                  <a:pt x="107688" y="60522"/>
                </a:lnTo>
                <a:lnTo>
                  <a:pt x="111638" y="37077"/>
                </a:lnTo>
                <a:lnTo>
                  <a:pt x="104703" y="18225"/>
                </a:lnTo>
                <a:lnTo>
                  <a:pt x="88052" y="5931"/>
                </a:lnTo>
                <a:lnTo>
                  <a:pt x="67912" y="0"/>
                </a:lnTo>
                <a:close/>
              </a:path>
            </a:pathLst>
          </a:custGeom>
          <a:solidFill>
            <a:srgbClr val="00B050"/>
          </a:solidFill>
        </p:spPr>
        <p:txBody>
          <a:bodyPr wrap="square" lIns="0" tIns="0" rIns="0" bIns="0" rtlCol="0"/>
          <a:lstStyle/>
          <a:p>
            <a:endParaRPr sz="2400"/>
          </a:p>
        </p:txBody>
      </p:sp>
      <p:sp>
        <p:nvSpPr>
          <p:cNvPr id="585" name="object 585"/>
          <p:cNvSpPr/>
          <p:nvPr/>
        </p:nvSpPr>
        <p:spPr>
          <a:xfrm>
            <a:off x="2247012" y="6207081"/>
            <a:ext cx="149013" cy="148167"/>
          </a:xfrm>
          <a:custGeom>
            <a:avLst/>
            <a:gdLst/>
            <a:ahLst/>
            <a:cxnLst/>
            <a:rect l="l" t="t" r="r" b="b"/>
            <a:pathLst>
              <a:path w="111760" h="111125">
                <a:moveTo>
                  <a:pt x="0" y="63125"/>
                </a:moveTo>
                <a:lnTo>
                  <a:pt x="17085" y="26378"/>
                </a:lnTo>
                <a:lnTo>
                  <a:pt x="50512" y="236"/>
                </a:lnTo>
                <a:lnTo>
                  <a:pt x="67913" y="0"/>
                </a:lnTo>
                <a:lnTo>
                  <a:pt x="88052" y="5931"/>
                </a:lnTo>
                <a:lnTo>
                  <a:pt x="104703" y="18225"/>
                </a:lnTo>
                <a:lnTo>
                  <a:pt x="111637" y="37077"/>
                </a:lnTo>
                <a:lnTo>
                  <a:pt x="107688" y="60522"/>
                </a:lnTo>
                <a:lnTo>
                  <a:pt x="97603" y="83573"/>
                </a:lnTo>
                <a:lnTo>
                  <a:pt x="84030" y="101889"/>
                </a:lnTo>
                <a:lnTo>
                  <a:pt x="69614" y="111130"/>
                </a:lnTo>
                <a:lnTo>
                  <a:pt x="51335" y="108059"/>
                </a:lnTo>
                <a:lnTo>
                  <a:pt x="29023" y="95686"/>
                </a:lnTo>
                <a:lnTo>
                  <a:pt x="9603" y="79034"/>
                </a:lnTo>
                <a:lnTo>
                  <a:pt x="0" y="63125"/>
                </a:lnTo>
                <a:close/>
              </a:path>
            </a:pathLst>
          </a:custGeom>
          <a:ln w="6350">
            <a:solidFill>
              <a:srgbClr val="525252"/>
            </a:solidFill>
          </a:ln>
        </p:spPr>
        <p:txBody>
          <a:bodyPr wrap="square" lIns="0" tIns="0" rIns="0" bIns="0" rtlCol="0"/>
          <a:lstStyle/>
          <a:p>
            <a:endParaRPr sz="2400"/>
          </a:p>
        </p:txBody>
      </p:sp>
      <p:sp>
        <p:nvSpPr>
          <p:cNvPr id="586" name="object 586"/>
          <p:cNvSpPr/>
          <p:nvPr/>
        </p:nvSpPr>
        <p:spPr>
          <a:xfrm>
            <a:off x="2351239" y="6317105"/>
            <a:ext cx="41487" cy="50800"/>
          </a:xfrm>
          <a:custGeom>
            <a:avLst/>
            <a:gdLst/>
            <a:ahLst/>
            <a:cxnLst/>
            <a:rect l="l" t="t" r="r" b="b"/>
            <a:pathLst>
              <a:path w="31114" h="38100">
                <a:moveTo>
                  <a:pt x="0" y="0"/>
                </a:moveTo>
                <a:lnTo>
                  <a:pt x="10135" y="22382"/>
                </a:lnTo>
                <a:lnTo>
                  <a:pt x="3862" y="28037"/>
                </a:lnTo>
                <a:lnTo>
                  <a:pt x="2150" y="30533"/>
                </a:lnTo>
                <a:lnTo>
                  <a:pt x="1583" y="32876"/>
                </a:lnTo>
                <a:lnTo>
                  <a:pt x="4532" y="37673"/>
                </a:lnTo>
                <a:lnTo>
                  <a:pt x="11954" y="36682"/>
                </a:lnTo>
                <a:lnTo>
                  <a:pt x="26333" y="27841"/>
                </a:lnTo>
                <a:lnTo>
                  <a:pt x="30567" y="21665"/>
                </a:lnTo>
                <a:lnTo>
                  <a:pt x="29126" y="19322"/>
                </a:lnTo>
                <a:lnTo>
                  <a:pt x="15538" y="19322"/>
                </a:lnTo>
                <a:lnTo>
                  <a:pt x="0" y="0"/>
                </a:lnTo>
                <a:close/>
              </a:path>
              <a:path w="31114" h="38100">
                <a:moveTo>
                  <a:pt x="25271" y="16317"/>
                </a:moveTo>
                <a:lnTo>
                  <a:pt x="22271" y="16718"/>
                </a:lnTo>
                <a:lnTo>
                  <a:pt x="15538" y="19322"/>
                </a:lnTo>
                <a:lnTo>
                  <a:pt x="29126" y="19322"/>
                </a:lnTo>
                <a:lnTo>
                  <a:pt x="27618" y="16869"/>
                </a:lnTo>
                <a:lnTo>
                  <a:pt x="25271" y="16317"/>
                </a:lnTo>
                <a:close/>
              </a:path>
            </a:pathLst>
          </a:custGeom>
          <a:solidFill>
            <a:srgbClr val="00B050"/>
          </a:solidFill>
        </p:spPr>
        <p:txBody>
          <a:bodyPr wrap="square" lIns="0" tIns="0" rIns="0" bIns="0" rtlCol="0"/>
          <a:lstStyle/>
          <a:p>
            <a:endParaRPr sz="2400"/>
          </a:p>
        </p:txBody>
      </p:sp>
      <p:sp>
        <p:nvSpPr>
          <p:cNvPr id="587" name="object 587"/>
          <p:cNvSpPr/>
          <p:nvPr/>
        </p:nvSpPr>
        <p:spPr>
          <a:xfrm>
            <a:off x="2351238" y="6317105"/>
            <a:ext cx="41487" cy="50800"/>
          </a:xfrm>
          <a:custGeom>
            <a:avLst/>
            <a:gdLst/>
            <a:ahLst/>
            <a:cxnLst/>
            <a:rect l="l" t="t" r="r" b="b"/>
            <a:pathLst>
              <a:path w="31114" h="38100">
                <a:moveTo>
                  <a:pt x="19144" y="32262"/>
                </a:moveTo>
                <a:lnTo>
                  <a:pt x="11954" y="36682"/>
                </a:lnTo>
                <a:lnTo>
                  <a:pt x="4532" y="37673"/>
                </a:lnTo>
                <a:lnTo>
                  <a:pt x="2566" y="34475"/>
                </a:lnTo>
                <a:lnTo>
                  <a:pt x="1583" y="32876"/>
                </a:lnTo>
                <a:lnTo>
                  <a:pt x="2150" y="30533"/>
                </a:lnTo>
                <a:lnTo>
                  <a:pt x="3861" y="28037"/>
                </a:lnTo>
                <a:lnTo>
                  <a:pt x="10136" y="22382"/>
                </a:lnTo>
                <a:lnTo>
                  <a:pt x="0" y="0"/>
                </a:lnTo>
                <a:lnTo>
                  <a:pt x="15538" y="19322"/>
                </a:lnTo>
                <a:lnTo>
                  <a:pt x="22271" y="16718"/>
                </a:lnTo>
                <a:lnTo>
                  <a:pt x="25271" y="16317"/>
                </a:lnTo>
                <a:lnTo>
                  <a:pt x="27618" y="16869"/>
                </a:lnTo>
                <a:lnTo>
                  <a:pt x="28602" y="18468"/>
                </a:lnTo>
                <a:lnTo>
                  <a:pt x="30568" y="21665"/>
                </a:lnTo>
                <a:lnTo>
                  <a:pt x="26333" y="27841"/>
                </a:lnTo>
                <a:lnTo>
                  <a:pt x="19144" y="32262"/>
                </a:lnTo>
                <a:close/>
              </a:path>
            </a:pathLst>
          </a:custGeom>
          <a:ln w="6350">
            <a:solidFill>
              <a:srgbClr val="525252"/>
            </a:solidFill>
          </a:ln>
        </p:spPr>
        <p:txBody>
          <a:bodyPr wrap="square" lIns="0" tIns="0" rIns="0" bIns="0" rtlCol="0"/>
          <a:lstStyle/>
          <a:p>
            <a:endParaRPr sz="2400"/>
          </a:p>
        </p:txBody>
      </p:sp>
      <p:sp>
        <p:nvSpPr>
          <p:cNvPr id="588" name="object 588"/>
          <p:cNvSpPr/>
          <p:nvPr/>
        </p:nvSpPr>
        <p:spPr>
          <a:xfrm>
            <a:off x="2370838" y="6192617"/>
            <a:ext cx="42333" cy="49953"/>
          </a:xfrm>
          <a:custGeom>
            <a:avLst/>
            <a:gdLst/>
            <a:ahLst/>
            <a:cxnLst/>
            <a:rect l="l" t="t" r="r" b="b"/>
            <a:pathLst>
              <a:path w="31750" h="37464">
                <a:moveTo>
                  <a:pt x="4864" y="0"/>
                </a:moveTo>
                <a:lnTo>
                  <a:pt x="2001" y="4849"/>
                </a:lnTo>
                <a:lnTo>
                  <a:pt x="2611" y="7182"/>
                </a:lnTo>
                <a:lnTo>
                  <a:pt x="4367" y="9646"/>
                </a:lnTo>
                <a:lnTo>
                  <a:pt x="9818" y="14382"/>
                </a:lnTo>
                <a:lnTo>
                  <a:pt x="0" y="37150"/>
                </a:lnTo>
                <a:lnTo>
                  <a:pt x="15048" y="17727"/>
                </a:lnTo>
                <a:lnTo>
                  <a:pt x="29890" y="17727"/>
                </a:lnTo>
                <a:lnTo>
                  <a:pt x="31184" y="15533"/>
                </a:lnTo>
                <a:lnTo>
                  <a:pt x="26840" y="9434"/>
                </a:lnTo>
                <a:lnTo>
                  <a:pt x="12302" y="856"/>
                </a:lnTo>
                <a:lnTo>
                  <a:pt x="4864" y="0"/>
                </a:lnTo>
                <a:close/>
              </a:path>
              <a:path w="31750" h="37464">
                <a:moveTo>
                  <a:pt x="29890" y="17727"/>
                </a:moveTo>
                <a:lnTo>
                  <a:pt x="15048" y="17727"/>
                </a:lnTo>
                <a:lnTo>
                  <a:pt x="22980" y="20630"/>
                </a:lnTo>
                <a:lnTo>
                  <a:pt x="25986" y="20976"/>
                </a:lnTo>
                <a:lnTo>
                  <a:pt x="28323" y="20382"/>
                </a:lnTo>
                <a:lnTo>
                  <a:pt x="29890" y="17727"/>
                </a:lnTo>
                <a:close/>
              </a:path>
            </a:pathLst>
          </a:custGeom>
          <a:solidFill>
            <a:srgbClr val="00B050"/>
          </a:solidFill>
        </p:spPr>
        <p:txBody>
          <a:bodyPr wrap="square" lIns="0" tIns="0" rIns="0" bIns="0" rtlCol="0"/>
          <a:lstStyle/>
          <a:p>
            <a:endParaRPr sz="2400"/>
          </a:p>
        </p:txBody>
      </p:sp>
      <p:sp>
        <p:nvSpPr>
          <p:cNvPr id="589" name="object 589"/>
          <p:cNvSpPr/>
          <p:nvPr/>
        </p:nvSpPr>
        <p:spPr>
          <a:xfrm>
            <a:off x="2370838" y="6192617"/>
            <a:ext cx="42333" cy="49953"/>
          </a:xfrm>
          <a:custGeom>
            <a:avLst/>
            <a:gdLst/>
            <a:ahLst/>
            <a:cxnLst/>
            <a:rect l="l" t="t" r="r" b="b"/>
            <a:pathLst>
              <a:path w="31750" h="37464">
                <a:moveTo>
                  <a:pt x="19571" y="5145"/>
                </a:moveTo>
                <a:lnTo>
                  <a:pt x="26839" y="9435"/>
                </a:lnTo>
                <a:lnTo>
                  <a:pt x="31185" y="15533"/>
                </a:lnTo>
                <a:lnTo>
                  <a:pt x="29277" y="18766"/>
                </a:lnTo>
                <a:lnTo>
                  <a:pt x="28323" y="20382"/>
                </a:lnTo>
                <a:lnTo>
                  <a:pt x="25986" y="20976"/>
                </a:lnTo>
                <a:lnTo>
                  <a:pt x="22980" y="20630"/>
                </a:lnTo>
                <a:lnTo>
                  <a:pt x="15048" y="17727"/>
                </a:lnTo>
                <a:lnTo>
                  <a:pt x="0" y="37150"/>
                </a:lnTo>
                <a:lnTo>
                  <a:pt x="9818" y="14382"/>
                </a:lnTo>
                <a:lnTo>
                  <a:pt x="4368" y="9646"/>
                </a:lnTo>
                <a:lnTo>
                  <a:pt x="2611" y="7182"/>
                </a:lnTo>
                <a:lnTo>
                  <a:pt x="2001" y="4849"/>
                </a:lnTo>
                <a:lnTo>
                  <a:pt x="2955" y="3232"/>
                </a:lnTo>
                <a:lnTo>
                  <a:pt x="4863" y="0"/>
                </a:lnTo>
                <a:lnTo>
                  <a:pt x="12302" y="856"/>
                </a:lnTo>
                <a:lnTo>
                  <a:pt x="19571" y="5145"/>
                </a:lnTo>
                <a:close/>
              </a:path>
            </a:pathLst>
          </a:custGeom>
          <a:ln w="6349">
            <a:solidFill>
              <a:srgbClr val="525252"/>
            </a:solidFill>
          </a:ln>
        </p:spPr>
        <p:txBody>
          <a:bodyPr wrap="square" lIns="0" tIns="0" rIns="0" bIns="0" rtlCol="0"/>
          <a:lstStyle/>
          <a:p>
            <a:endParaRPr sz="2400"/>
          </a:p>
        </p:txBody>
      </p:sp>
      <p:sp>
        <p:nvSpPr>
          <p:cNvPr id="590" name="object 590"/>
          <p:cNvSpPr/>
          <p:nvPr/>
        </p:nvSpPr>
        <p:spPr>
          <a:xfrm>
            <a:off x="2229879" y="6216603"/>
            <a:ext cx="46567" cy="48260"/>
          </a:xfrm>
          <a:custGeom>
            <a:avLst/>
            <a:gdLst/>
            <a:ahLst/>
            <a:cxnLst/>
            <a:rect l="l" t="t" r="r" b="b"/>
            <a:pathLst>
              <a:path w="34925" h="36195">
                <a:moveTo>
                  <a:pt x="22842" y="20200"/>
                </a:moveTo>
                <a:lnTo>
                  <a:pt x="15193" y="20200"/>
                </a:lnTo>
                <a:lnTo>
                  <a:pt x="34325" y="35972"/>
                </a:lnTo>
                <a:lnTo>
                  <a:pt x="22842" y="20200"/>
                </a:lnTo>
                <a:close/>
              </a:path>
              <a:path w="34925" h="36195">
                <a:moveTo>
                  <a:pt x="22250" y="0"/>
                </a:moveTo>
                <a:lnTo>
                  <a:pt x="15182" y="2474"/>
                </a:lnTo>
                <a:lnTo>
                  <a:pt x="2894" y="14046"/>
                </a:lnTo>
                <a:lnTo>
                  <a:pt x="0" y="20952"/>
                </a:lnTo>
                <a:lnTo>
                  <a:pt x="3860" y="25052"/>
                </a:lnTo>
                <a:lnTo>
                  <a:pt x="6271" y="25116"/>
                </a:lnTo>
                <a:lnTo>
                  <a:pt x="9127" y="24116"/>
                </a:lnTo>
                <a:lnTo>
                  <a:pt x="15193" y="20200"/>
                </a:lnTo>
                <a:lnTo>
                  <a:pt x="22842" y="20200"/>
                </a:lnTo>
                <a:lnTo>
                  <a:pt x="19862" y="16109"/>
                </a:lnTo>
                <a:lnTo>
                  <a:pt x="24860" y="9300"/>
                </a:lnTo>
                <a:lnTo>
                  <a:pt x="26031" y="6509"/>
                </a:lnTo>
                <a:lnTo>
                  <a:pt x="26111" y="4099"/>
                </a:lnTo>
                <a:lnTo>
                  <a:pt x="22250" y="0"/>
                </a:lnTo>
                <a:close/>
              </a:path>
            </a:pathLst>
          </a:custGeom>
          <a:solidFill>
            <a:srgbClr val="00B050"/>
          </a:solidFill>
        </p:spPr>
        <p:txBody>
          <a:bodyPr wrap="square" lIns="0" tIns="0" rIns="0" bIns="0" rtlCol="0"/>
          <a:lstStyle/>
          <a:p>
            <a:endParaRPr sz="2400"/>
          </a:p>
        </p:txBody>
      </p:sp>
      <p:sp>
        <p:nvSpPr>
          <p:cNvPr id="591" name="object 591"/>
          <p:cNvSpPr/>
          <p:nvPr/>
        </p:nvSpPr>
        <p:spPr>
          <a:xfrm>
            <a:off x="2229879" y="6216603"/>
            <a:ext cx="46567" cy="48260"/>
          </a:xfrm>
          <a:custGeom>
            <a:avLst/>
            <a:gdLst/>
            <a:ahLst/>
            <a:cxnLst/>
            <a:rect l="l" t="t" r="r" b="b"/>
            <a:pathLst>
              <a:path w="34925" h="36195">
                <a:moveTo>
                  <a:pt x="9038" y="8260"/>
                </a:moveTo>
                <a:lnTo>
                  <a:pt x="15182" y="2474"/>
                </a:lnTo>
                <a:lnTo>
                  <a:pt x="22250" y="0"/>
                </a:lnTo>
                <a:lnTo>
                  <a:pt x="24823" y="2732"/>
                </a:lnTo>
                <a:lnTo>
                  <a:pt x="26110" y="4099"/>
                </a:lnTo>
                <a:lnTo>
                  <a:pt x="26030" y="6509"/>
                </a:lnTo>
                <a:lnTo>
                  <a:pt x="24860" y="9300"/>
                </a:lnTo>
                <a:lnTo>
                  <a:pt x="19862" y="16109"/>
                </a:lnTo>
                <a:lnTo>
                  <a:pt x="34325" y="35972"/>
                </a:lnTo>
                <a:lnTo>
                  <a:pt x="15193" y="20200"/>
                </a:lnTo>
                <a:lnTo>
                  <a:pt x="9127" y="24116"/>
                </a:lnTo>
                <a:lnTo>
                  <a:pt x="6270" y="25116"/>
                </a:lnTo>
                <a:lnTo>
                  <a:pt x="3860" y="25052"/>
                </a:lnTo>
                <a:lnTo>
                  <a:pt x="2573" y="23685"/>
                </a:lnTo>
                <a:lnTo>
                  <a:pt x="0" y="20952"/>
                </a:lnTo>
                <a:lnTo>
                  <a:pt x="2894" y="14046"/>
                </a:lnTo>
                <a:lnTo>
                  <a:pt x="9038" y="8260"/>
                </a:lnTo>
                <a:close/>
              </a:path>
            </a:pathLst>
          </a:custGeom>
          <a:ln w="6349">
            <a:solidFill>
              <a:srgbClr val="525252"/>
            </a:solidFill>
          </a:ln>
        </p:spPr>
        <p:txBody>
          <a:bodyPr wrap="square" lIns="0" tIns="0" rIns="0" bIns="0" rtlCol="0"/>
          <a:lstStyle/>
          <a:p>
            <a:endParaRPr sz="2400"/>
          </a:p>
        </p:txBody>
      </p:sp>
      <p:sp>
        <p:nvSpPr>
          <p:cNvPr id="592" name="object 592"/>
          <p:cNvSpPr/>
          <p:nvPr/>
        </p:nvSpPr>
        <p:spPr>
          <a:xfrm>
            <a:off x="2210654" y="6295183"/>
            <a:ext cx="58420" cy="37253"/>
          </a:xfrm>
          <a:custGeom>
            <a:avLst/>
            <a:gdLst/>
            <a:ahLst/>
            <a:cxnLst/>
            <a:rect l="l" t="t" r="r" b="b"/>
            <a:pathLst>
              <a:path w="43814" h="27939">
                <a:moveTo>
                  <a:pt x="7830" y="0"/>
                </a:moveTo>
                <a:lnTo>
                  <a:pt x="1662" y="1790"/>
                </a:lnTo>
                <a:lnTo>
                  <a:pt x="0" y="8517"/>
                </a:lnTo>
                <a:lnTo>
                  <a:pt x="4123" y="22728"/>
                </a:lnTo>
                <a:lnTo>
                  <a:pt x="9130" y="27521"/>
                </a:lnTo>
                <a:lnTo>
                  <a:pt x="15298" y="25731"/>
                </a:lnTo>
                <a:lnTo>
                  <a:pt x="16742" y="23750"/>
                </a:lnTo>
                <a:lnTo>
                  <a:pt x="17414" y="21031"/>
                </a:lnTo>
                <a:lnTo>
                  <a:pt x="17111" y="14638"/>
                </a:lnTo>
                <a:lnTo>
                  <a:pt x="30386" y="9343"/>
                </a:lnTo>
                <a:lnTo>
                  <a:pt x="15839" y="9343"/>
                </a:lnTo>
                <a:lnTo>
                  <a:pt x="12133" y="2836"/>
                </a:lnTo>
                <a:lnTo>
                  <a:pt x="10110" y="899"/>
                </a:lnTo>
                <a:lnTo>
                  <a:pt x="7830" y="0"/>
                </a:lnTo>
                <a:close/>
              </a:path>
              <a:path w="43814" h="27939">
                <a:moveTo>
                  <a:pt x="43298" y="4194"/>
                </a:moveTo>
                <a:lnTo>
                  <a:pt x="15839" y="9343"/>
                </a:lnTo>
                <a:lnTo>
                  <a:pt x="30386" y="9343"/>
                </a:lnTo>
                <a:lnTo>
                  <a:pt x="43298" y="4194"/>
                </a:lnTo>
                <a:close/>
              </a:path>
            </a:pathLst>
          </a:custGeom>
          <a:solidFill>
            <a:srgbClr val="00B050"/>
          </a:solidFill>
        </p:spPr>
        <p:txBody>
          <a:bodyPr wrap="square" lIns="0" tIns="0" rIns="0" bIns="0" rtlCol="0"/>
          <a:lstStyle/>
          <a:p>
            <a:endParaRPr sz="2400"/>
          </a:p>
        </p:txBody>
      </p:sp>
      <p:sp>
        <p:nvSpPr>
          <p:cNvPr id="593" name="object 593"/>
          <p:cNvSpPr/>
          <p:nvPr/>
        </p:nvSpPr>
        <p:spPr>
          <a:xfrm>
            <a:off x="2210654" y="6295183"/>
            <a:ext cx="58420" cy="37253"/>
          </a:xfrm>
          <a:custGeom>
            <a:avLst/>
            <a:gdLst/>
            <a:ahLst/>
            <a:cxnLst/>
            <a:rect l="l" t="t" r="r" b="b"/>
            <a:pathLst>
              <a:path w="43814" h="27939">
                <a:moveTo>
                  <a:pt x="2062" y="15623"/>
                </a:moveTo>
                <a:lnTo>
                  <a:pt x="0" y="8517"/>
                </a:lnTo>
                <a:lnTo>
                  <a:pt x="1662" y="1790"/>
                </a:lnTo>
                <a:lnTo>
                  <a:pt x="5774" y="596"/>
                </a:lnTo>
                <a:lnTo>
                  <a:pt x="7831" y="0"/>
                </a:lnTo>
                <a:lnTo>
                  <a:pt x="10110" y="899"/>
                </a:lnTo>
                <a:lnTo>
                  <a:pt x="12133" y="2836"/>
                </a:lnTo>
                <a:lnTo>
                  <a:pt x="15839" y="9343"/>
                </a:lnTo>
                <a:lnTo>
                  <a:pt x="43298" y="4194"/>
                </a:lnTo>
                <a:lnTo>
                  <a:pt x="17112" y="14638"/>
                </a:lnTo>
                <a:lnTo>
                  <a:pt x="17413" y="21031"/>
                </a:lnTo>
                <a:lnTo>
                  <a:pt x="16742" y="23750"/>
                </a:lnTo>
                <a:lnTo>
                  <a:pt x="15298" y="25731"/>
                </a:lnTo>
                <a:lnTo>
                  <a:pt x="13242" y="26328"/>
                </a:lnTo>
                <a:lnTo>
                  <a:pt x="9129" y="27521"/>
                </a:lnTo>
                <a:lnTo>
                  <a:pt x="4124" y="22728"/>
                </a:lnTo>
                <a:lnTo>
                  <a:pt x="2062" y="15623"/>
                </a:lnTo>
                <a:close/>
              </a:path>
            </a:pathLst>
          </a:custGeom>
          <a:ln w="6350">
            <a:solidFill>
              <a:srgbClr val="525252"/>
            </a:solidFill>
          </a:ln>
        </p:spPr>
        <p:txBody>
          <a:bodyPr wrap="square" lIns="0" tIns="0" rIns="0" bIns="0" rtlCol="0"/>
          <a:lstStyle/>
          <a:p>
            <a:endParaRPr sz="2400"/>
          </a:p>
        </p:txBody>
      </p:sp>
      <p:sp>
        <p:nvSpPr>
          <p:cNvPr id="594" name="object 594"/>
          <p:cNvSpPr/>
          <p:nvPr/>
        </p:nvSpPr>
        <p:spPr>
          <a:xfrm>
            <a:off x="2333208" y="6244608"/>
            <a:ext cx="22013" cy="22013"/>
          </a:xfrm>
          <a:custGeom>
            <a:avLst/>
            <a:gdLst/>
            <a:ahLst/>
            <a:cxnLst/>
            <a:rect l="l" t="t" r="r" b="b"/>
            <a:pathLst>
              <a:path w="16510" h="16510">
                <a:moveTo>
                  <a:pt x="12810" y="0"/>
                </a:moveTo>
                <a:lnTo>
                  <a:pt x="3695" y="0"/>
                </a:lnTo>
                <a:lnTo>
                  <a:pt x="0" y="3598"/>
                </a:lnTo>
                <a:lnTo>
                  <a:pt x="0" y="12477"/>
                </a:lnTo>
                <a:lnTo>
                  <a:pt x="3695" y="16076"/>
                </a:lnTo>
                <a:lnTo>
                  <a:pt x="12810" y="16076"/>
                </a:lnTo>
                <a:lnTo>
                  <a:pt x="16504" y="12477"/>
                </a:lnTo>
                <a:lnTo>
                  <a:pt x="16504" y="3598"/>
                </a:lnTo>
                <a:lnTo>
                  <a:pt x="12810" y="0"/>
                </a:lnTo>
                <a:close/>
              </a:path>
            </a:pathLst>
          </a:custGeom>
          <a:solidFill>
            <a:srgbClr val="00B050"/>
          </a:solidFill>
        </p:spPr>
        <p:txBody>
          <a:bodyPr wrap="square" lIns="0" tIns="0" rIns="0" bIns="0" rtlCol="0"/>
          <a:lstStyle/>
          <a:p>
            <a:endParaRPr sz="2400"/>
          </a:p>
        </p:txBody>
      </p:sp>
      <p:sp>
        <p:nvSpPr>
          <p:cNvPr id="595" name="object 595"/>
          <p:cNvSpPr/>
          <p:nvPr/>
        </p:nvSpPr>
        <p:spPr>
          <a:xfrm>
            <a:off x="2333208" y="6244608"/>
            <a:ext cx="22013" cy="22013"/>
          </a:xfrm>
          <a:custGeom>
            <a:avLst/>
            <a:gdLst/>
            <a:ahLst/>
            <a:cxnLst/>
            <a:rect l="l" t="t" r="r" b="b"/>
            <a:pathLst>
              <a:path w="16510" h="16510">
                <a:moveTo>
                  <a:pt x="0" y="8038"/>
                </a:moveTo>
                <a:lnTo>
                  <a:pt x="0" y="3598"/>
                </a:lnTo>
                <a:lnTo>
                  <a:pt x="3694" y="0"/>
                </a:lnTo>
                <a:lnTo>
                  <a:pt x="8252" y="0"/>
                </a:lnTo>
                <a:lnTo>
                  <a:pt x="12809" y="0"/>
                </a:lnTo>
                <a:lnTo>
                  <a:pt x="16504" y="3598"/>
                </a:lnTo>
                <a:lnTo>
                  <a:pt x="16504" y="8038"/>
                </a:lnTo>
                <a:lnTo>
                  <a:pt x="16504" y="12477"/>
                </a:lnTo>
                <a:lnTo>
                  <a:pt x="12809" y="16076"/>
                </a:lnTo>
                <a:lnTo>
                  <a:pt x="8252" y="16076"/>
                </a:lnTo>
                <a:lnTo>
                  <a:pt x="3694" y="16076"/>
                </a:lnTo>
                <a:lnTo>
                  <a:pt x="0" y="12477"/>
                </a:lnTo>
                <a:lnTo>
                  <a:pt x="0" y="8038"/>
                </a:lnTo>
                <a:close/>
              </a:path>
            </a:pathLst>
          </a:custGeom>
          <a:ln w="6350">
            <a:solidFill>
              <a:srgbClr val="525252"/>
            </a:solidFill>
          </a:ln>
        </p:spPr>
        <p:txBody>
          <a:bodyPr wrap="square" lIns="0" tIns="0" rIns="0" bIns="0" rtlCol="0"/>
          <a:lstStyle/>
          <a:p>
            <a:endParaRPr sz="2400"/>
          </a:p>
        </p:txBody>
      </p:sp>
      <p:sp>
        <p:nvSpPr>
          <p:cNvPr id="596" name="object 596"/>
          <p:cNvSpPr/>
          <p:nvPr/>
        </p:nvSpPr>
        <p:spPr>
          <a:xfrm>
            <a:off x="2296419" y="6291744"/>
            <a:ext cx="22013" cy="22013"/>
          </a:xfrm>
          <a:custGeom>
            <a:avLst/>
            <a:gdLst/>
            <a:ahLst/>
            <a:cxnLst/>
            <a:rect l="l" t="t" r="r" b="b"/>
            <a:pathLst>
              <a:path w="16510" h="16510">
                <a:moveTo>
                  <a:pt x="12810" y="0"/>
                </a:moveTo>
                <a:lnTo>
                  <a:pt x="3695" y="0"/>
                </a:lnTo>
                <a:lnTo>
                  <a:pt x="0" y="3598"/>
                </a:lnTo>
                <a:lnTo>
                  <a:pt x="0" y="12477"/>
                </a:lnTo>
                <a:lnTo>
                  <a:pt x="3695" y="16075"/>
                </a:lnTo>
                <a:lnTo>
                  <a:pt x="12810" y="16075"/>
                </a:lnTo>
                <a:lnTo>
                  <a:pt x="16504" y="12477"/>
                </a:lnTo>
                <a:lnTo>
                  <a:pt x="16504" y="3598"/>
                </a:lnTo>
                <a:lnTo>
                  <a:pt x="12810" y="0"/>
                </a:lnTo>
                <a:close/>
              </a:path>
            </a:pathLst>
          </a:custGeom>
          <a:solidFill>
            <a:srgbClr val="00B050"/>
          </a:solidFill>
        </p:spPr>
        <p:txBody>
          <a:bodyPr wrap="square" lIns="0" tIns="0" rIns="0" bIns="0" rtlCol="0"/>
          <a:lstStyle/>
          <a:p>
            <a:endParaRPr sz="2400"/>
          </a:p>
        </p:txBody>
      </p:sp>
      <p:sp>
        <p:nvSpPr>
          <p:cNvPr id="597" name="object 597"/>
          <p:cNvSpPr/>
          <p:nvPr/>
        </p:nvSpPr>
        <p:spPr>
          <a:xfrm>
            <a:off x="2296419" y="6291744"/>
            <a:ext cx="22013" cy="22013"/>
          </a:xfrm>
          <a:custGeom>
            <a:avLst/>
            <a:gdLst/>
            <a:ahLst/>
            <a:cxnLst/>
            <a:rect l="l" t="t" r="r" b="b"/>
            <a:pathLst>
              <a:path w="16510" h="16510">
                <a:moveTo>
                  <a:pt x="0" y="8038"/>
                </a:moveTo>
                <a:lnTo>
                  <a:pt x="0" y="3598"/>
                </a:lnTo>
                <a:lnTo>
                  <a:pt x="3694" y="0"/>
                </a:lnTo>
                <a:lnTo>
                  <a:pt x="8252" y="0"/>
                </a:lnTo>
                <a:lnTo>
                  <a:pt x="12809" y="0"/>
                </a:lnTo>
                <a:lnTo>
                  <a:pt x="16504" y="3598"/>
                </a:lnTo>
                <a:lnTo>
                  <a:pt x="16504" y="8038"/>
                </a:lnTo>
                <a:lnTo>
                  <a:pt x="16504" y="12477"/>
                </a:lnTo>
                <a:lnTo>
                  <a:pt x="12809" y="16076"/>
                </a:lnTo>
                <a:lnTo>
                  <a:pt x="8252" y="16076"/>
                </a:lnTo>
                <a:lnTo>
                  <a:pt x="3694" y="16076"/>
                </a:lnTo>
                <a:lnTo>
                  <a:pt x="0" y="12477"/>
                </a:lnTo>
                <a:lnTo>
                  <a:pt x="0" y="8038"/>
                </a:lnTo>
                <a:close/>
              </a:path>
            </a:pathLst>
          </a:custGeom>
          <a:ln w="6350">
            <a:solidFill>
              <a:srgbClr val="525252"/>
            </a:solidFill>
          </a:ln>
        </p:spPr>
        <p:txBody>
          <a:bodyPr wrap="square" lIns="0" tIns="0" rIns="0" bIns="0" rtlCol="0"/>
          <a:lstStyle/>
          <a:p>
            <a:endParaRPr sz="2400"/>
          </a:p>
        </p:txBody>
      </p:sp>
      <p:sp>
        <p:nvSpPr>
          <p:cNvPr id="598" name="object 598"/>
          <p:cNvSpPr/>
          <p:nvPr/>
        </p:nvSpPr>
        <p:spPr>
          <a:xfrm>
            <a:off x="2347357" y="6281821"/>
            <a:ext cx="15240" cy="14393"/>
          </a:xfrm>
          <a:custGeom>
            <a:avLst/>
            <a:gdLst/>
            <a:ahLst/>
            <a:cxnLst/>
            <a:rect l="l" t="t" r="r" b="b"/>
            <a:pathLst>
              <a:path w="11430" h="10795">
                <a:moveTo>
                  <a:pt x="8539" y="0"/>
                </a:moveTo>
                <a:lnTo>
                  <a:pt x="2463" y="0"/>
                </a:lnTo>
                <a:lnTo>
                  <a:pt x="0" y="2399"/>
                </a:lnTo>
                <a:lnTo>
                  <a:pt x="0" y="8317"/>
                </a:lnTo>
                <a:lnTo>
                  <a:pt x="2463" y="10717"/>
                </a:lnTo>
                <a:lnTo>
                  <a:pt x="8539" y="10717"/>
                </a:lnTo>
                <a:lnTo>
                  <a:pt x="11002" y="8317"/>
                </a:lnTo>
                <a:lnTo>
                  <a:pt x="11002" y="2399"/>
                </a:lnTo>
                <a:lnTo>
                  <a:pt x="8539" y="0"/>
                </a:lnTo>
                <a:close/>
              </a:path>
            </a:pathLst>
          </a:custGeom>
          <a:solidFill>
            <a:srgbClr val="00B050"/>
          </a:solidFill>
        </p:spPr>
        <p:txBody>
          <a:bodyPr wrap="square" lIns="0" tIns="0" rIns="0" bIns="0" rtlCol="0"/>
          <a:lstStyle/>
          <a:p>
            <a:endParaRPr sz="2400"/>
          </a:p>
        </p:txBody>
      </p:sp>
      <p:sp>
        <p:nvSpPr>
          <p:cNvPr id="599" name="object 599"/>
          <p:cNvSpPr/>
          <p:nvPr/>
        </p:nvSpPr>
        <p:spPr>
          <a:xfrm>
            <a:off x="2347357" y="6281821"/>
            <a:ext cx="15240" cy="14393"/>
          </a:xfrm>
          <a:custGeom>
            <a:avLst/>
            <a:gdLst/>
            <a:ahLst/>
            <a:cxnLst/>
            <a:rect l="l" t="t" r="r" b="b"/>
            <a:pathLst>
              <a:path w="11430" h="10795">
                <a:moveTo>
                  <a:pt x="0" y="5358"/>
                </a:moveTo>
                <a:lnTo>
                  <a:pt x="0" y="2399"/>
                </a:lnTo>
                <a:lnTo>
                  <a:pt x="2462" y="0"/>
                </a:lnTo>
                <a:lnTo>
                  <a:pt x="5501" y="0"/>
                </a:lnTo>
                <a:lnTo>
                  <a:pt x="8539" y="0"/>
                </a:lnTo>
                <a:lnTo>
                  <a:pt x="11002" y="2399"/>
                </a:lnTo>
                <a:lnTo>
                  <a:pt x="11002" y="5358"/>
                </a:lnTo>
                <a:lnTo>
                  <a:pt x="11002" y="8317"/>
                </a:lnTo>
                <a:lnTo>
                  <a:pt x="8539" y="10717"/>
                </a:lnTo>
                <a:lnTo>
                  <a:pt x="5501" y="10717"/>
                </a:lnTo>
                <a:lnTo>
                  <a:pt x="2462" y="10717"/>
                </a:lnTo>
                <a:lnTo>
                  <a:pt x="0" y="8317"/>
                </a:lnTo>
                <a:lnTo>
                  <a:pt x="0" y="5358"/>
                </a:lnTo>
                <a:close/>
              </a:path>
            </a:pathLst>
          </a:custGeom>
          <a:ln w="6350">
            <a:solidFill>
              <a:srgbClr val="525252"/>
            </a:solidFill>
          </a:ln>
        </p:spPr>
        <p:txBody>
          <a:bodyPr wrap="square" lIns="0" tIns="0" rIns="0" bIns="0" rtlCol="0"/>
          <a:lstStyle/>
          <a:p>
            <a:endParaRPr sz="2400"/>
          </a:p>
        </p:txBody>
      </p:sp>
      <p:sp>
        <p:nvSpPr>
          <p:cNvPr id="600" name="object 600"/>
          <p:cNvSpPr/>
          <p:nvPr/>
        </p:nvSpPr>
        <p:spPr>
          <a:xfrm>
            <a:off x="2296419" y="6254532"/>
            <a:ext cx="15240" cy="14393"/>
          </a:xfrm>
          <a:custGeom>
            <a:avLst/>
            <a:gdLst/>
            <a:ahLst/>
            <a:cxnLst/>
            <a:rect l="l" t="t" r="r" b="b"/>
            <a:pathLst>
              <a:path w="11430" h="10795">
                <a:moveTo>
                  <a:pt x="8539" y="0"/>
                </a:moveTo>
                <a:lnTo>
                  <a:pt x="2463" y="0"/>
                </a:lnTo>
                <a:lnTo>
                  <a:pt x="0" y="2399"/>
                </a:lnTo>
                <a:lnTo>
                  <a:pt x="0" y="8317"/>
                </a:lnTo>
                <a:lnTo>
                  <a:pt x="2463" y="10717"/>
                </a:lnTo>
                <a:lnTo>
                  <a:pt x="8539" y="10717"/>
                </a:lnTo>
                <a:lnTo>
                  <a:pt x="11002" y="8317"/>
                </a:lnTo>
                <a:lnTo>
                  <a:pt x="11002" y="2399"/>
                </a:lnTo>
                <a:lnTo>
                  <a:pt x="8539" y="0"/>
                </a:lnTo>
                <a:close/>
              </a:path>
            </a:pathLst>
          </a:custGeom>
          <a:solidFill>
            <a:srgbClr val="00B050"/>
          </a:solidFill>
        </p:spPr>
        <p:txBody>
          <a:bodyPr wrap="square" lIns="0" tIns="0" rIns="0" bIns="0" rtlCol="0"/>
          <a:lstStyle/>
          <a:p>
            <a:endParaRPr sz="2400"/>
          </a:p>
        </p:txBody>
      </p:sp>
      <p:sp>
        <p:nvSpPr>
          <p:cNvPr id="601" name="object 601"/>
          <p:cNvSpPr/>
          <p:nvPr/>
        </p:nvSpPr>
        <p:spPr>
          <a:xfrm>
            <a:off x="2296419" y="6254532"/>
            <a:ext cx="15240" cy="14393"/>
          </a:xfrm>
          <a:custGeom>
            <a:avLst/>
            <a:gdLst/>
            <a:ahLst/>
            <a:cxnLst/>
            <a:rect l="l" t="t" r="r" b="b"/>
            <a:pathLst>
              <a:path w="11430" h="10795">
                <a:moveTo>
                  <a:pt x="0" y="5358"/>
                </a:moveTo>
                <a:lnTo>
                  <a:pt x="0" y="2399"/>
                </a:lnTo>
                <a:lnTo>
                  <a:pt x="2462" y="0"/>
                </a:lnTo>
                <a:lnTo>
                  <a:pt x="5501" y="0"/>
                </a:lnTo>
                <a:lnTo>
                  <a:pt x="8539" y="0"/>
                </a:lnTo>
                <a:lnTo>
                  <a:pt x="11002" y="2399"/>
                </a:lnTo>
                <a:lnTo>
                  <a:pt x="11002" y="5358"/>
                </a:lnTo>
                <a:lnTo>
                  <a:pt x="11002" y="8317"/>
                </a:lnTo>
                <a:lnTo>
                  <a:pt x="8539" y="10717"/>
                </a:lnTo>
                <a:lnTo>
                  <a:pt x="5501" y="10717"/>
                </a:lnTo>
                <a:lnTo>
                  <a:pt x="2462" y="10717"/>
                </a:lnTo>
                <a:lnTo>
                  <a:pt x="0" y="8317"/>
                </a:lnTo>
                <a:lnTo>
                  <a:pt x="0" y="5358"/>
                </a:lnTo>
                <a:close/>
              </a:path>
            </a:pathLst>
          </a:custGeom>
          <a:ln w="6350">
            <a:solidFill>
              <a:srgbClr val="525252"/>
            </a:solidFill>
          </a:ln>
        </p:spPr>
        <p:txBody>
          <a:bodyPr wrap="square" lIns="0" tIns="0" rIns="0" bIns="0" rtlCol="0"/>
          <a:lstStyle/>
          <a:p>
            <a:endParaRPr sz="2400"/>
          </a:p>
        </p:txBody>
      </p:sp>
      <p:sp>
        <p:nvSpPr>
          <p:cNvPr id="602" name="object 602"/>
          <p:cNvSpPr/>
          <p:nvPr/>
        </p:nvSpPr>
        <p:spPr>
          <a:xfrm>
            <a:off x="2324718" y="6222281"/>
            <a:ext cx="7620" cy="7620"/>
          </a:xfrm>
          <a:custGeom>
            <a:avLst/>
            <a:gdLst/>
            <a:ahLst/>
            <a:cxnLst/>
            <a:rect l="l" t="t" r="r" b="b"/>
            <a:pathLst>
              <a:path w="5714" h="5714">
                <a:moveTo>
                  <a:pt x="4271" y="0"/>
                </a:moveTo>
                <a:lnTo>
                  <a:pt x="1231" y="0"/>
                </a:lnTo>
                <a:lnTo>
                  <a:pt x="0" y="1199"/>
                </a:lnTo>
                <a:lnTo>
                  <a:pt x="0" y="4159"/>
                </a:lnTo>
                <a:lnTo>
                  <a:pt x="1231" y="5359"/>
                </a:lnTo>
                <a:lnTo>
                  <a:pt x="4271" y="5359"/>
                </a:lnTo>
                <a:lnTo>
                  <a:pt x="5502" y="4159"/>
                </a:lnTo>
                <a:lnTo>
                  <a:pt x="5502" y="1199"/>
                </a:lnTo>
                <a:lnTo>
                  <a:pt x="4271" y="0"/>
                </a:lnTo>
                <a:close/>
              </a:path>
            </a:pathLst>
          </a:custGeom>
          <a:solidFill>
            <a:srgbClr val="00B050"/>
          </a:solidFill>
        </p:spPr>
        <p:txBody>
          <a:bodyPr wrap="square" lIns="0" tIns="0" rIns="0" bIns="0" rtlCol="0"/>
          <a:lstStyle/>
          <a:p>
            <a:endParaRPr sz="2400"/>
          </a:p>
        </p:txBody>
      </p:sp>
      <p:sp>
        <p:nvSpPr>
          <p:cNvPr id="603" name="object 603"/>
          <p:cNvSpPr/>
          <p:nvPr/>
        </p:nvSpPr>
        <p:spPr>
          <a:xfrm>
            <a:off x="2324718" y="6222281"/>
            <a:ext cx="7620" cy="7620"/>
          </a:xfrm>
          <a:custGeom>
            <a:avLst/>
            <a:gdLst/>
            <a:ahLst/>
            <a:cxnLst/>
            <a:rect l="l" t="t" r="r" b="b"/>
            <a:pathLst>
              <a:path w="5714" h="5714">
                <a:moveTo>
                  <a:pt x="0" y="2679"/>
                </a:moveTo>
                <a:lnTo>
                  <a:pt x="0" y="1199"/>
                </a:lnTo>
                <a:lnTo>
                  <a:pt x="1231" y="0"/>
                </a:lnTo>
                <a:lnTo>
                  <a:pt x="2751" y="0"/>
                </a:lnTo>
                <a:lnTo>
                  <a:pt x="4270" y="0"/>
                </a:lnTo>
                <a:lnTo>
                  <a:pt x="5502" y="1199"/>
                </a:lnTo>
                <a:lnTo>
                  <a:pt x="5502" y="2679"/>
                </a:lnTo>
                <a:lnTo>
                  <a:pt x="5502" y="4159"/>
                </a:lnTo>
                <a:lnTo>
                  <a:pt x="4270" y="5359"/>
                </a:lnTo>
                <a:lnTo>
                  <a:pt x="2751" y="5359"/>
                </a:lnTo>
                <a:lnTo>
                  <a:pt x="1231" y="5359"/>
                </a:lnTo>
                <a:lnTo>
                  <a:pt x="0" y="4159"/>
                </a:lnTo>
                <a:lnTo>
                  <a:pt x="0" y="2679"/>
                </a:lnTo>
                <a:close/>
              </a:path>
            </a:pathLst>
          </a:custGeom>
          <a:ln w="3175">
            <a:solidFill>
              <a:srgbClr val="525252"/>
            </a:solidFill>
          </a:ln>
        </p:spPr>
        <p:txBody>
          <a:bodyPr wrap="square" lIns="0" tIns="0" rIns="0" bIns="0" rtlCol="0"/>
          <a:lstStyle/>
          <a:p>
            <a:endParaRPr sz="2400"/>
          </a:p>
        </p:txBody>
      </p:sp>
      <p:sp>
        <p:nvSpPr>
          <p:cNvPr id="604" name="object 604"/>
          <p:cNvSpPr/>
          <p:nvPr/>
        </p:nvSpPr>
        <p:spPr>
          <a:xfrm>
            <a:off x="2319061" y="6323995"/>
            <a:ext cx="7620" cy="7620"/>
          </a:xfrm>
          <a:custGeom>
            <a:avLst/>
            <a:gdLst/>
            <a:ahLst/>
            <a:cxnLst/>
            <a:rect l="l" t="t" r="r" b="b"/>
            <a:pathLst>
              <a:path w="5714" h="5714">
                <a:moveTo>
                  <a:pt x="4269" y="0"/>
                </a:moveTo>
                <a:lnTo>
                  <a:pt x="1230" y="0"/>
                </a:lnTo>
                <a:lnTo>
                  <a:pt x="0" y="1199"/>
                </a:lnTo>
                <a:lnTo>
                  <a:pt x="0" y="4159"/>
                </a:lnTo>
                <a:lnTo>
                  <a:pt x="1230" y="5359"/>
                </a:lnTo>
                <a:lnTo>
                  <a:pt x="4269" y="5359"/>
                </a:lnTo>
                <a:lnTo>
                  <a:pt x="5501" y="4159"/>
                </a:lnTo>
                <a:lnTo>
                  <a:pt x="5501" y="1199"/>
                </a:lnTo>
                <a:lnTo>
                  <a:pt x="4269" y="0"/>
                </a:lnTo>
                <a:close/>
              </a:path>
            </a:pathLst>
          </a:custGeom>
          <a:solidFill>
            <a:srgbClr val="00B050"/>
          </a:solidFill>
        </p:spPr>
        <p:txBody>
          <a:bodyPr wrap="square" lIns="0" tIns="0" rIns="0" bIns="0" rtlCol="0"/>
          <a:lstStyle/>
          <a:p>
            <a:endParaRPr sz="2400"/>
          </a:p>
        </p:txBody>
      </p:sp>
      <p:sp>
        <p:nvSpPr>
          <p:cNvPr id="605" name="object 605"/>
          <p:cNvSpPr/>
          <p:nvPr/>
        </p:nvSpPr>
        <p:spPr>
          <a:xfrm>
            <a:off x="2319061" y="6323995"/>
            <a:ext cx="7620" cy="7620"/>
          </a:xfrm>
          <a:custGeom>
            <a:avLst/>
            <a:gdLst/>
            <a:ahLst/>
            <a:cxnLst/>
            <a:rect l="l" t="t" r="r" b="b"/>
            <a:pathLst>
              <a:path w="5714" h="5714">
                <a:moveTo>
                  <a:pt x="0" y="2679"/>
                </a:moveTo>
                <a:lnTo>
                  <a:pt x="0" y="1199"/>
                </a:lnTo>
                <a:lnTo>
                  <a:pt x="1231" y="0"/>
                </a:lnTo>
                <a:lnTo>
                  <a:pt x="2751" y="0"/>
                </a:lnTo>
                <a:lnTo>
                  <a:pt x="4270" y="0"/>
                </a:lnTo>
                <a:lnTo>
                  <a:pt x="5502" y="1199"/>
                </a:lnTo>
                <a:lnTo>
                  <a:pt x="5502" y="2679"/>
                </a:lnTo>
                <a:lnTo>
                  <a:pt x="5502" y="4159"/>
                </a:lnTo>
                <a:lnTo>
                  <a:pt x="4270" y="5359"/>
                </a:lnTo>
                <a:lnTo>
                  <a:pt x="2751" y="5359"/>
                </a:lnTo>
                <a:lnTo>
                  <a:pt x="1231" y="5359"/>
                </a:lnTo>
                <a:lnTo>
                  <a:pt x="0" y="4159"/>
                </a:lnTo>
                <a:lnTo>
                  <a:pt x="0" y="2679"/>
                </a:lnTo>
                <a:close/>
              </a:path>
            </a:pathLst>
          </a:custGeom>
          <a:ln w="3175">
            <a:solidFill>
              <a:srgbClr val="525252"/>
            </a:solidFill>
          </a:ln>
        </p:spPr>
        <p:txBody>
          <a:bodyPr wrap="square" lIns="0" tIns="0" rIns="0" bIns="0" rtlCol="0"/>
          <a:lstStyle/>
          <a:p>
            <a:endParaRPr sz="2400"/>
          </a:p>
        </p:txBody>
      </p:sp>
      <p:sp>
        <p:nvSpPr>
          <p:cNvPr id="606" name="object 606"/>
          <p:cNvSpPr/>
          <p:nvPr/>
        </p:nvSpPr>
        <p:spPr>
          <a:xfrm>
            <a:off x="2268122" y="6276859"/>
            <a:ext cx="7620" cy="7620"/>
          </a:xfrm>
          <a:custGeom>
            <a:avLst/>
            <a:gdLst/>
            <a:ahLst/>
            <a:cxnLst/>
            <a:rect l="l" t="t" r="r" b="b"/>
            <a:pathLst>
              <a:path w="5714" h="5714">
                <a:moveTo>
                  <a:pt x="4269" y="0"/>
                </a:moveTo>
                <a:lnTo>
                  <a:pt x="1230" y="0"/>
                </a:lnTo>
                <a:lnTo>
                  <a:pt x="0" y="1199"/>
                </a:lnTo>
                <a:lnTo>
                  <a:pt x="0" y="4159"/>
                </a:lnTo>
                <a:lnTo>
                  <a:pt x="1230" y="5359"/>
                </a:lnTo>
                <a:lnTo>
                  <a:pt x="4269" y="5359"/>
                </a:lnTo>
                <a:lnTo>
                  <a:pt x="5501" y="4159"/>
                </a:lnTo>
                <a:lnTo>
                  <a:pt x="5501" y="1199"/>
                </a:lnTo>
                <a:lnTo>
                  <a:pt x="4269" y="0"/>
                </a:lnTo>
                <a:close/>
              </a:path>
            </a:pathLst>
          </a:custGeom>
          <a:solidFill>
            <a:srgbClr val="00B050"/>
          </a:solidFill>
        </p:spPr>
        <p:txBody>
          <a:bodyPr wrap="square" lIns="0" tIns="0" rIns="0" bIns="0" rtlCol="0"/>
          <a:lstStyle/>
          <a:p>
            <a:endParaRPr sz="2400"/>
          </a:p>
        </p:txBody>
      </p:sp>
      <p:sp>
        <p:nvSpPr>
          <p:cNvPr id="607" name="object 607"/>
          <p:cNvSpPr/>
          <p:nvPr/>
        </p:nvSpPr>
        <p:spPr>
          <a:xfrm>
            <a:off x="2268122" y="6276859"/>
            <a:ext cx="7620" cy="7620"/>
          </a:xfrm>
          <a:custGeom>
            <a:avLst/>
            <a:gdLst/>
            <a:ahLst/>
            <a:cxnLst/>
            <a:rect l="l" t="t" r="r" b="b"/>
            <a:pathLst>
              <a:path w="5714" h="5714">
                <a:moveTo>
                  <a:pt x="0" y="2679"/>
                </a:moveTo>
                <a:lnTo>
                  <a:pt x="0" y="1199"/>
                </a:lnTo>
                <a:lnTo>
                  <a:pt x="1231" y="0"/>
                </a:lnTo>
                <a:lnTo>
                  <a:pt x="2751" y="0"/>
                </a:lnTo>
                <a:lnTo>
                  <a:pt x="4270" y="0"/>
                </a:lnTo>
                <a:lnTo>
                  <a:pt x="5502" y="1199"/>
                </a:lnTo>
                <a:lnTo>
                  <a:pt x="5502" y="2679"/>
                </a:lnTo>
                <a:lnTo>
                  <a:pt x="5502" y="4159"/>
                </a:lnTo>
                <a:lnTo>
                  <a:pt x="4270" y="5359"/>
                </a:lnTo>
                <a:lnTo>
                  <a:pt x="2751" y="5359"/>
                </a:lnTo>
                <a:lnTo>
                  <a:pt x="1231" y="5359"/>
                </a:lnTo>
                <a:lnTo>
                  <a:pt x="0" y="4159"/>
                </a:lnTo>
                <a:lnTo>
                  <a:pt x="0" y="2679"/>
                </a:lnTo>
                <a:close/>
              </a:path>
            </a:pathLst>
          </a:custGeom>
          <a:ln w="3175">
            <a:solidFill>
              <a:srgbClr val="525252"/>
            </a:solidFill>
          </a:ln>
        </p:spPr>
        <p:txBody>
          <a:bodyPr wrap="square" lIns="0" tIns="0" rIns="0" bIns="0" rtlCol="0"/>
          <a:lstStyle/>
          <a:p>
            <a:endParaRPr sz="2400"/>
          </a:p>
        </p:txBody>
      </p:sp>
      <p:sp>
        <p:nvSpPr>
          <p:cNvPr id="608" name="object 608"/>
          <p:cNvSpPr txBox="1"/>
          <p:nvPr/>
        </p:nvSpPr>
        <p:spPr>
          <a:xfrm>
            <a:off x="2786768" y="6167121"/>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609" name="object 609"/>
          <p:cNvSpPr/>
          <p:nvPr/>
        </p:nvSpPr>
        <p:spPr>
          <a:xfrm>
            <a:off x="780388" y="1562900"/>
            <a:ext cx="788347" cy="282785"/>
          </a:xfrm>
          <a:prstGeom prst="rect">
            <a:avLst/>
          </a:prstGeom>
          <a:blipFill>
            <a:blip r:embed="rId39" cstate="print"/>
            <a:stretch>
              <a:fillRect/>
            </a:stretch>
          </a:blipFill>
        </p:spPr>
        <p:txBody>
          <a:bodyPr wrap="square" lIns="0" tIns="0" rIns="0" bIns="0" rtlCol="0"/>
          <a:lstStyle/>
          <a:p>
            <a:endParaRPr sz="2400"/>
          </a:p>
        </p:txBody>
      </p:sp>
      <p:sp>
        <p:nvSpPr>
          <p:cNvPr id="610" name="object 610"/>
          <p:cNvSpPr txBox="1"/>
          <p:nvPr/>
        </p:nvSpPr>
        <p:spPr>
          <a:xfrm>
            <a:off x="1043938" y="1555836"/>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a:t>
            </a:r>
            <a:r>
              <a:rPr sz="800" b="1" spc="-7" dirty="0">
                <a:latin typeface="Arial"/>
                <a:cs typeface="Arial"/>
              </a:rPr>
              <a:t>.</a:t>
            </a:r>
            <a:r>
              <a:rPr sz="800" b="1" dirty="0">
                <a:latin typeface="Arial"/>
                <a:cs typeface="Arial"/>
              </a:rPr>
              <a:t>7</a:t>
            </a:r>
            <a:endParaRPr sz="800">
              <a:latin typeface="Arial"/>
              <a:cs typeface="Arial"/>
            </a:endParaRPr>
          </a:p>
        </p:txBody>
      </p:sp>
      <p:sp>
        <p:nvSpPr>
          <p:cNvPr id="611" name="object 611"/>
          <p:cNvSpPr txBox="1"/>
          <p:nvPr/>
        </p:nvSpPr>
        <p:spPr>
          <a:xfrm>
            <a:off x="1391529" y="1551770"/>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2</a:t>
            </a:r>
            <a:r>
              <a:rPr sz="800" b="1" spc="-7" dirty="0">
                <a:latin typeface="Arial"/>
                <a:cs typeface="Arial"/>
              </a:rPr>
              <a:t>.</a:t>
            </a:r>
            <a:r>
              <a:rPr sz="800" b="1" dirty="0">
                <a:latin typeface="Arial"/>
                <a:cs typeface="Arial"/>
              </a:rPr>
              <a:t>9</a:t>
            </a:r>
            <a:endParaRPr sz="800">
              <a:latin typeface="Arial"/>
              <a:cs typeface="Arial"/>
            </a:endParaRPr>
          </a:p>
        </p:txBody>
      </p:sp>
      <p:sp>
        <p:nvSpPr>
          <p:cNvPr id="612" name="object 612"/>
          <p:cNvSpPr txBox="1"/>
          <p:nvPr/>
        </p:nvSpPr>
        <p:spPr>
          <a:xfrm>
            <a:off x="1517073" y="1603247"/>
            <a:ext cx="92287" cy="304421"/>
          </a:xfrm>
          <a:prstGeom prst="rect">
            <a:avLst/>
          </a:prstGeom>
        </p:spPr>
        <p:txBody>
          <a:bodyPr vert="horz" wrap="square" lIns="0" tIns="16933" rIns="0" bIns="0" rtlCol="0">
            <a:spAutoFit/>
          </a:bodyPr>
          <a:lstStyle/>
          <a:p>
            <a:pPr>
              <a:spcBef>
                <a:spcPts val="133"/>
              </a:spcBef>
            </a:pPr>
            <a:r>
              <a:rPr sz="1867" b="1" dirty="0">
                <a:latin typeface="Arial"/>
                <a:cs typeface="Arial"/>
              </a:rPr>
              <a:t>*</a:t>
            </a:r>
            <a:endParaRPr sz="1867">
              <a:latin typeface="Arial"/>
              <a:cs typeface="Arial"/>
            </a:endParaRPr>
          </a:p>
        </p:txBody>
      </p:sp>
      <p:sp>
        <p:nvSpPr>
          <p:cNvPr id="613" name="object 613"/>
          <p:cNvSpPr/>
          <p:nvPr/>
        </p:nvSpPr>
        <p:spPr>
          <a:xfrm>
            <a:off x="906849" y="2914263"/>
            <a:ext cx="375920" cy="0"/>
          </a:xfrm>
          <a:custGeom>
            <a:avLst/>
            <a:gdLst/>
            <a:ahLst/>
            <a:cxnLst/>
            <a:rect l="l" t="t" r="r" b="b"/>
            <a:pathLst>
              <a:path w="281940">
                <a:moveTo>
                  <a:pt x="0" y="0"/>
                </a:moveTo>
                <a:lnTo>
                  <a:pt x="281319" y="0"/>
                </a:lnTo>
              </a:path>
            </a:pathLst>
          </a:custGeom>
          <a:ln w="68580">
            <a:solidFill>
              <a:srgbClr val="7030A0"/>
            </a:solidFill>
          </a:ln>
        </p:spPr>
        <p:txBody>
          <a:bodyPr wrap="square" lIns="0" tIns="0" rIns="0" bIns="0" rtlCol="0"/>
          <a:lstStyle/>
          <a:p>
            <a:endParaRPr sz="2400"/>
          </a:p>
        </p:txBody>
      </p:sp>
      <p:sp>
        <p:nvSpPr>
          <p:cNvPr id="614" name="object 614"/>
          <p:cNvSpPr/>
          <p:nvPr/>
        </p:nvSpPr>
        <p:spPr>
          <a:xfrm>
            <a:off x="906849" y="2868544"/>
            <a:ext cx="375920" cy="91440"/>
          </a:xfrm>
          <a:custGeom>
            <a:avLst/>
            <a:gdLst/>
            <a:ahLst/>
            <a:cxnLst/>
            <a:rect l="l" t="t" r="r" b="b"/>
            <a:pathLst>
              <a:path w="281940" h="68580">
                <a:moveTo>
                  <a:pt x="0" y="0"/>
                </a:moveTo>
                <a:lnTo>
                  <a:pt x="281319" y="0"/>
                </a:lnTo>
                <a:lnTo>
                  <a:pt x="281319" y="34290"/>
                </a:lnTo>
                <a:lnTo>
                  <a:pt x="281319" y="68580"/>
                </a:lnTo>
                <a:lnTo>
                  <a:pt x="0" y="68580"/>
                </a:lnTo>
                <a:lnTo>
                  <a:pt x="0" y="0"/>
                </a:lnTo>
                <a:close/>
              </a:path>
            </a:pathLst>
          </a:custGeom>
          <a:ln w="12700">
            <a:solidFill>
              <a:srgbClr val="7F6000"/>
            </a:solidFill>
          </a:ln>
        </p:spPr>
        <p:txBody>
          <a:bodyPr wrap="square" lIns="0" tIns="0" rIns="0" bIns="0" rtlCol="0"/>
          <a:lstStyle/>
          <a:p>
            <a:endParaRPr sz="2400"/>
          </a:p>
        </p:txBody>
      </p:sp>
      <p:sp>
        <p:nvSpPr>
          <p:cNvPr id="615" name="object 615"/>
          <p:cNvSpPr/>
          <p:nvPr/>
        </p:nvSpPr>
        <p:spPr>
          <a:xfrm>
            <a:off x="840806" y="2827696"/>
            <a:ext cx="110469" cy="157069"/>
          </a:xfrm>
          <a:prstGeom prst="rect">
            <a:avLst/>
          </a:prstGeom>
          <a:blipFill>
            <a:blip r:embed="rId35" cstate="print"/>
            <a:stretch>
              <a:fillRect/>
            </a:stretch>
          </a:blipFill>
        </p:spPr>
        <p:txBody>
          <a:bodyPr wrap="square" lIns="0" tIns="0" rIns="0" bIns="0" rtlCol="0"/>
          <a:lstStyle/>
          <a:p>
            <a:endParaRPr sz="2400"/>
          </a:p>
        </p:txBody>
      </p:sp>
      <p:sp>
        <p:nvSpPr>
          <p:cNvPr id="616" name="object 616"/>
          <p:cNvSpPr/>
          <p:nvPr/>
        </p:nvSpPr>
        <p:spPr>
          <a:xfrm>
            <a:off x="840805" y="2827697"/>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617" name="object 617"/>
          <p:cNvSpPr/>
          <p:nvPr/>
        </p:nvSpPr>
        <p:spPr>
          <a:xfrm>
            <a:off x="847045" y="2801887"/>
            <a:ext cx="97576" cy="73820"/>
          </a:xfrm>
          <a:prstGeom prst="rect">
            <a:avLst/>
          </a:prstGeom>
          <a:blipFill>
            <a:blip r:embed="rId40" cstate="print"/>
            <a:stretch>
              <a:fillRect/>
            </a:stretch>
          </a:blipFill>
        </p:spPr>
        <p:txBody>
          <a:bodyPr wrap="square" lIns="0" tIns="0" rIns="0" bIns="0" rtlCol="0"/>
          <a:lstStyle/>
          <a:p>
            <a:endParaRPr sz="2400"/>
          </a:p>
        </p:txBody>
      </p:sp>
      <p:sp>
        <p:nvSpPr>
          <p:cNvPr id="618" name="object 618"/>
          <p:cNvSpPr/>
          <p:nvPr/>
        </p:nvSpPr>
        <p:spPr>
          <a:xfrm>
            <a:off x="847047" y="2801887"/>
            <a:ext cx="98213" cy="74507"/>
          </a:xfrm>
          <a:custGeom>
            <a:avLst/>
            <a:gdLst/>
            <a:ahLst/>
            <a:cxnLst/>
            <a:rect l="l" t="t" r="r" b="b"/>
            <a:pathLst>
              <a:path w="73659" h="55880">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619" name="object 619"/>
          <p:cNvSpPr/>
          <p:nvPr/>
        </p:nvSpPr>
        <p:spPr>
          <a:xfrm>
            <a:off x="1282811" y="2915107"/>
            <a:ext cx="7658100" cy="0"/>
          </a:xfrm>
          <a:custGeom>
            <a:avLst/>
            <a:gdLst/>
            <a:ahLst/>
            <a:cxnLst/>
            <a:rect l="l" t="t" r="r" b="b"/>
            <a:pathLst>
              <a:path w="5743575">
                <a:moveTo>
                  <a:pt x="0" y="0"/>
                </a:moveTo>
                <a:lnTo>
                  <a:pt x="5742957" y="0"/>
                </a:lnTo>
              </a:path>
            </a:pathLst>
          </a:custGeom>
          <a:ln w="68580">
            <a:solidFill>
              <a:srgbClr val="F2F2F2"/>
            </a:solidFill>
          </a:ln>
        </p:spPr>
        <p:txBody>
          <a:bodyPr wrap="square" lIns="0" tIns="0" rIns="0" bIns="0" rtlCol="0"/>
          <a:lstStyle/>
          <a:p>
            <a:endParaRPr sz="2400"/>
          </a:p>
        </p:txBody>
      </p:sp>
      <p:sp>
        <p:nvSpPr>
          <p:cNvPr id="620" name="object 620"/>
          <p:cNvSpPr/>
          <p:nvPr/>
        </p:nvSpPr>
        <p:spPr>
          <a:xfrm>
            <a:off x="1282811" y="2869387"/>
            <a:ext cx="7658100" cy="91440"/>
          </a:xfrm>
          <a:custGeom>
            <a:avLst/>
            <a:gdLst/>
            <a:ahLst/>
            <a:cxnLst/>
            <a:rect l="l" t="t" r="r" b="b"/>
            <a:pathLst>
              <a:path w="5743575" h="68580">
                <a:moveTo>
                  <a:pt x="0" y="0"/>
                </a:moveTo>
                <a:lnTo>
                  <a:pt x="5742958" y="0"/>
                </a:lnTo>
                <a:lnTo>
                  <a:pt x="5742958" y="34293"/>
                </a:lnTo>
                <a:lnTo>
                  <a:pt x="5742958" y="68580"/>
                </a:lnTo>
                <a:lnTo>
                  <a:pt x="0" y="68580"/>
                </a:lnTo>
                <a:lnTo>
                  <a:pt x="0" y="0"/>
                </a:lnTo>
                <a:close/>
              </a:path>
            </a:pathLst>
          </a:custGeom>
          <a:ln w="12700">
            <a:solidFill>
              <a:srgbClr val="262626"/>
            </a:solidFill>
          </a:ln>
        </p:spPr>
        <p:txBody>
          <a:bodyPr wrap="square" lIns="0" tIns="0" rIns="0" bIns="0" rtlCol="0"/>
          <a:lstStyle/>
          <a:p>
            <a:endParaRPr sz="2400"/>
          </a:p>
        </p:txBody>
      </p:sp>
      <p:sp>
        <p:nvSpPr>
          <p:cNvPr id="621" name="object 621"/>
          <p:cNvSpPr/>
          <p:nvPr/>
        </p:nvSpPr>
        <p:spPr>
          <a:xfrm>
            <a:off x="8820358" y="2772911"/>
            <a:ext cx="225777" cy="240816"/>
          </a:xfrm>
          <a:prstGeom prst="rect">
            <a:avLst/>
          </a:prstGeom>
          <a:blipFill>
            <a:blip r:embed="rId41" cstate="print"/>
            <a:stretch>
              <a:fillRect/>
            </a:stretch>
          </a:blipFill>
        </p:spPr>
        <p:txBody>
          <a:bodyPr wrap="square" lIns="0" tIns="0" rIns="0" bIns="0" rtlCol="0"/>
          <a:lstStyle/>
          <a:p>
            <a:endParaRPr sz="2400"/>
          </a:p>
        </p:txBody>
      </p:sp>
      <p:sp>
        <p:nvSpPr>
          <p:cNvPr id="622" name="object 622"/>
          <p:cNvSpPr txBox="1"/>
          <p:nvPr/>
        </p:nvSpPr>
        <p:spPr>
          <a:xfrm>
            <a:off x="8878272" y="2789935"/>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623" name="object 623"/>
          <p:cNvSpPr/>
          <p:nvPr/>
        </p:nvSpPr>
        <p:spPr>
          <a:xfrm>
            <a:off x="906683" y="3811432"/>
            <a:ext cx="375920" cy="0"/>
          </a:xfrm>
          <a:custGeom>
            <a:avLst/>
            <a:gdLst/>
            <a:ahLst/>
            <a:cxnLst/>
            <a:rect l="l" t="t" r="r" b="b"/>
            <a:pathLst>
              <a:path w="281940">
                <a:moveTo>
                  <a:pt x="0" y="0"/>
                </a:moveTo>
                <a:lnTo>
                  <a:pt x="281318" y="0"/>
                </a:lnTo>
              </a:path>
            </a:pathLst>
          </a:custGeom>
          <a:ln w="68580">
            <a:solidFill>
              <a:srgbClr val="7030A0"/>
            </a:solidFill>
          </a:ln>
        </p:spPr>
        <p:txBody>
          <a:bodyPr wrap="square" lIns="0" tIns="0" rIns="0" bIns="0" rtlCol="0"/>
          <a:lstStyle/>
          <a:p>
            <a:endParaRPr sz="2400"/>
          </a:p>
        </p:txBody>
      </p:sp>
      <p:sp>
        <p:nvSpPr>
          <p:cNvPr id="624" name="object 624"/>
          <p:cNvSpPr/>
          <p:nvPr/>
        </p:nvSpPr>
        <p:spPr>
          <a:xfrm>
            <a:off x="906683" y="3765712"/>
            <a:ext cx="375920" cy="91440"/>
          </a:xfrm>
          <a:custGeom>
            <a:avLst/>
            <a:gdLst/>
            <a:ahLst/>
            <a:cxnLst/>
            <a:rect l="l" t="t" r="r" b="b"/>
            <a:pathLst>
              <a:path w="281940" h="68580">
                <a:moveTo>
                  <a:pt x="0" y="0"/>
                </a:moveTo>
                <a:lnTo>
                  <a:pt x="281319" y="0"/>
                </a:lnTo>
                <a:lnTo>
                  <a:pt x="281319" y="34290"/>
                </a:lnTo>
                <a:lnTo>
                  <a:pt x="281319" y="68580"/>
                </a:lnTo>
                <a:lnTo>
                  <a:pt x="0" y="68580"/>
                </a:lnTo>
                <a:lnTo>
                  <a:pt x="0" y="0"/>
                </a:lnTo>
                <a:close/>
              </a:path>
            </a:pathLst>
          </a:custGeom>
          <a:ln w="12700">
            <a:solidFill>
              <a:srgbClr val="7F6000"/>
            </a:solidFill>
          </a:ln>
        </p:spPr>
        <p:txBody>
          <a:bodyPr wrap="square" lIns="0" tIns="0" rIns="0" bIns="0" rtlCol="0"/>
          <a:lstStyle/>
          <a:p>
            <a:endParaRPr sz="2400"/>
          </a:p>
        </p:txBody>
      </p:sp>
      <p:sp>
        <p:nvSpPr>
          <p:cNvPr id="625" name="object 625"/>
          <p:cNvSpPr txBox="1"/>
          <p:nvPr/>
        </p:nvSpPr>
        <p:spPr>
          <a:xfrm>
            <a:off x="1048721" y="3632539"/>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a:t>
            </a:r>
            <a:endParaRPr sz="800">
              <a:latin typeface="Arial"/>
              <a:cs typeface="Arial"/>
            </a:endParaRPr>
          </a:p>
        </p:txBody>
      </p:sp>
      <p:sp>
        <p:nvSpPr>
          <p:cNvPr id="626" name="object 626"/>
          <p:cNvSpPr/>
          <p:nvPr/>
        </p:nvSpPr>
        <p:spPr>
          <a:xfrm>
            <a:off x="840639" y="3720928"/>
            <a:ext cx="110468" cy="157069"/>
          </a:xfrm>
          <a:prstGeom prst="rect">
            <a:avLst/>
          </a:prstGeom>
          <a:blipFill>
            <a:blip r:embed="rId35" cstate="print"/>
            <a:stretch>
              <a:fillRect/>
            </a:stretch>
          </a:blipFill>
        </p:spPr>
        <p:txBody>
          <a:bodyPr wrap="square" lIns="0" tIns="0" rIns="0" bIns="0" rtlCol="0"/>
          <a:lstStyle/>
          <a:p>
            <a:endParaRPr sz="2400"/>
          </a:p>
        </p:txBody>
      </p:sp>
      <p:sp>
        <p:nvSpPr>
          <p:cNvPr id="627" name="object 627"/>
          <p:cNvSpPr/>
          <p:nvPr/>
        </p:nvSpPr>
        <p:spPr>
          <a:xfrm>
            <a:off x="840640" y="3720928"/>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628" name="object 628"/>
          <p:cNvSpPr/>
          <p:nvPr/>
        </p:nvSpPr>
        <p:spPr>
          <a:xfrm>
            <a:off x="846880" y="3695119"/>
            <a:ext cx="97576" cy="73821"/>
          </a:xfrm>
          <a:prstGeom prst="rect">
            <a:avLst/>
          </a:prstGeom>
          <a:blipFill>
            <a:blip r:embed="rId42" cstate="print"/>
            <a:stretch>
              <a:fillRect/>
            </a:stretch>
          </a:blipFill>
        </p:spPr>
        <p:txBody>
          <a:bodyPr wrap="square" lIns="0" tIns="0" rIns="0" bIns="0" rtlCol="0"/>
          <a:lstStyle/>
          <a:p>
            <a:endParaRPr sz="2400"/>
          </a:p>
        </p:txBody>
      </p:sp>
      <p:sp>
        <p:nvSpPr>
          <p:cNvPr id="629" name="object 629"/>
          <p:cNvSpPr/>
          <p:nvPr/>
        </p:nvSpPr>
        <p:spPr>
          <a:xfrm>
            <a:off x="846880" y="3695119"/>
            <a:ext cx="98213" cy="74507"/>
          </a:xfrm>
          <a:custGeom>
            <a:avLst/>
            <a:gdLst/>
            <a:ahLst/>
            <a:cxnLst/>
            <a:rect l="l" t="t" r="r" b="b"/>
            <a:pathLst>
              <a:path w="73659" h="55880">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630" name="object 630"/>
          <p:cNvSpPr/>
          <p:nvPr/>
        </p:nvSpPr>
        <p:spPr>
          <a:xfrm>
            <a:off x="1281774" y="3810817"/>
            <a:ext cx="3478953" cy="0"/>
          </a:xfrm>
          <a:custGeom>
            <a:avLst/>
            <a:gdLst/>
            <a:ahLst/>
            <a:cxnLst/>
            <a:rect l="l" t="t" r="r" b="b"/>
            <a:pathLst>
              <a:path w="2609215">
                <a:moveTo>
                  <a:pt x="0" y="0"/>
                </a:moveTo>
                <a:lnTo>
                  <a:pt x="2608894" y="0"/>
                </a:lnTo>
              </a:path>
            </a:pathLst>
          </a:custGeom>
          <a:ln w="68580">
            <a:solidFill>
              <a:srgbClr val="F2F2F2"/>
            </a:solidFill>
          </a:ln>
        </p:spPr>
        <p:txBody>
          <a:bodyPr wrap="square" lIns="0" tIns="0" rIns="0" bIns="0" rtlCol="0"/>
          <a:lstStyle/>
          <a:p>
            <a:endParaRPr sz="2400"/>
          </a:p>
        </p:txBody>
      </p:sp>
      <p:sp>
        <p:nvSpPr>
          <p:cNvPr id="631" name="object 631"/>
          <p:cNvSpPr/>
          <p:nvPr/>
        </p:nvSpPr>
        <p:spPr>
          <a:xfrm>
            <a:off x="1281774" y="3765097"/>
            <a:ext cx="3478953" cy="91440"/>
          </a:xfrm>
          <a:custGeom>
            <a:avLst/>
            <a:gdLst/>
            <a:ahLst/>
            <a:cxnLst/>
            <a:rect l="l" t="t" r="r" b="b"/>
            <a:pathLst>
              <a:path w="2609215" h="68580">
                <a:moveTo>
                  <a:pt x="0" y="0"/>
                </a:moveTo>
                <a:lnTo>
                  <a:pt x="2608894" y="0"/>
                </a:lnTo>
                <a:lnTo>
                  <a:pt x="2608894" y="34290"/>
                </a:lnTo>
                <a:lnTo>
                  <a:pt x="2608894" y="68580"/>
                </a:lnTo>
                <a:lnTo>
                  <a:pt x="0" y="68580"/>
                </a:lnTo>
                <a:lnTo>
                  <a:pt x="0" y="0"/>
                </a:lnTo>
                <a:close/>
              </a:path>
            </a:pathLst>
          </a:custGeom>
          <a:ln w="12700">
            <a:solidFill>
              <a:srgbClr val="404040"/>
            </a:solidFill>
          </a:ln>
        </p:spPr>
        <p:txBody>
          <a:bodyPr wrap="square" lIns="0" tIns="0" rIns="0" bIns="0" rtlCol="0"/>
          <a:lstStyle/>
          <a:p>
            <a:endParaRPr sz="2400"/>
          </a:p>
        </p:txBody>
      </p:sp>
      <p:sp>
        <p:nvSpPr>
          <p:cNvPr id="632" name="object 632"/>
          <p:cNvSpPr/>
          <p:nvPr/>
        </p:nvSpPr>
        <p:spPr>
          <a:xfrm>
            <a:off x="4647228" y="3666143"/>
            <a:ext cx="225779" cy="240816"/>
          </a:xfrm>
          <a:prstGeom prst="rect">
            <a:avLst/>
          </a:prstGeom>
          <a:blipFill>
            <a:blip r:embed="rId43" cstate="print"/>
            <a:stretch>
              <a:fillRect/>
            </a:stretch>
          </a:blipFill>
        </p:spPr>
        <p:txBody>
          <a:bodyPr wrap="square" lIns="0" tIns="0" rIns="0" bIns="0" rtlCol="0"/>
          <a:lstStyle/>
          <a:p>
            <a:endParaRPr sz="2400"/>
          </a:p>
        </p:txBody>
      </p:sp>
      <p:sp>
        <p:nvSpPr>
          <p:cNvPr id="633" name="object 633"/>
          <p:cNvSpPr txBox="1"/>
          <p:nvPr/>
        </p:nvSpPr>
        <p:spPr>
          <a:xfrm>
            <a:off x="2919002" y="3636602"/>
            <a:ext cx="23283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44</a:t>
            </a:r>
            <a:r>
              <a:rPr sz="800" b="1" spc="-7" dirty="0">
                <a:latin typeface="Arial"/>
                <a:cs typeface="Arial"/>
              </a:rPr>
              <a:t>.</a:t>
            </a:r>
            <a:r>
              <a:rPr sz="800" b="1" dirty="0">
                <a:latin typeface="Arial"/>
                <a:cs typeface="Arial"/>
              </a:rPr>
              <a:t>9</a:t>
            </a:r>
            <a:endParaRPr sz="800">
              <a:latin typeface="Arial"/>
              <a:cs typeface="Arial"/>
            </a:endParaRPr>
          </a:p>
        </p:txBody>
      </p:sp>
      <p:sp>
        <p:nvSpPr>
          <p:cNvPr id="634" name="object 634"/>
          <p:cNvSpPr txBox="1"/>
          <p:nvPr/>
        </p:nvSpPr>
        <p:spPr>
          <a:xfrm>
            <a:off x="4707904" y="3688081"/>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635" name="object 635"/>
          <p:cNvSpPr/>
          <p:nvPr/>
        </p:nvSpPr>
        <p:spPr>
          <a:xfrm>
            <a:off x="1655167" y="4143909"/>
            <a:ext cx="82125" cy="91440"/>
          </a:xfrm>
          <a:custGeom>
            <a:avLst/>
            <a:gdLst/>
            <a:ahLst/>
            <a:cxnLst/>
            <a:rect l="l" t="t" r="r" b="b"/>
            <a:pathLst>
              <a:path w="61594" h="68580">
                <a:moveTo>
                  <a:pt x="0" y="0"/>
                </a:moveTo>
                <a:lnTo>
                  <a:pt x="61169" y="0"/>
                </a:lnTo>
                <a:lnTo>
                  <a:pt x="61169" y="68580"/>
                </a:lnTo>
                <a:lnTo>
                  <a:pt x="0" y="68580"/>
                </a:lnTo>
                <a:lnTo>
                  <a:pt x="0" y="0"/>
                </a:lnTo>
                <a:close/>
              </a:path>
            </a:pathLst>
          </a:custGeom>
          <a:solidFill>
            <a:srgbClr val="F8981D"/>
          </a:solidFill>
        </p:spPr>
        <p:txBody>
          <a:bodyPr wrap="square" lIns="0" tIns="0" rIns="0" bIns="0" rtlCol="0"/>
          <a:lstStyle/>
          <a:p>
            <a:endParaRPr sz="2400"/>
          </a:p>
        </p:txBody>
      </p:sp>
      <p:sp>
        <p:nvSpPr>
          <p:cNvPr id="636" name="object 636"/>
          <p:cNvSpPr/>
          <p:nvPr/>
        </p:nvSpPr>
        <p:spPr>
          <a:xfrm>
            <a:off x="1655167" y="4143909"/>
            <a:ext cx="82125" cy="91440"/>
          </a:xfrm>
          <a:custGeom>
            <a:avLst/>
            <a:gdLst/>
            <a:ahLst/>
            <a:cxnLst/>
            <a:rect l="l" t="t" r="r" b="b"/>
            <a:pathLst>
              <a:path w="61594" h="68580">
                <a:moveTo>
                  <a:pt x="0" y="0"/>
                </a:moveTo>
                <a:lnTo>
                  <a:pt x="61169" y="0"/>
                </a:lnTo>
                <a:lnTo>
                  <a:pt x="61169" y="34290"/>
                </a:lnTo>
                <a:lnTo>
                  <a:pt x="6116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37" name="object 637"/>
          <p:cNvSpPr/>
          <p:nvPr/>
        </p:nvSpPr>
        <p:spPr>
          <a:xfrm>
            <a:off x="1148549" y="3954620"/>
            <a:ext cx="213360" cy="45720"/>
          </a:xfrm>
          <a:custGeom>
            <a:avLst/>
            <a:gdLst/>
            <a:ahLst/>
            <a:cxnLst/>
            <a:rect l="l" t="t" r="r" b="b"/>
            <a:pathLst>
              <a:path w="160019" h="34289">
                <a:moveTo>
                  <a:pt x="0" y="34289"/>
                </a:moveTo>
                <a:lnTo>
                  <a:pt x="224" y="20942"/>
                </a:lnTo>
                <a:lnTo>
                  <a:pt x="836" y="10043"/>
                </a:lnTo>
                <a:lnTo>
                  <a:pt x="1745" y="2694"/>
                </a:lnTo>
                <a:lnTo>
                  <a:pt x="2857" y="0"/>
                </a:lnTo>
                <a:lnTo>
                  <a:pt x="156719" y="0"/>
                </a:lnTo>
                <a:lnTo>
                  <a:pt x="157831" y="2694"/>
                </a:lnTo>
                <a:lnTo>
                  <a:pt x="158740" y="10043"/>
                </a:lnTo>
                <a:lnTo>
                  <a:pt x="159352" y="20942"/>
                </a:lnTo>
                <a:lnTo>
                  <a:pt x="159577" y="34289"/>
                </a:lnTo>
              </a:path>
            </a:pathLst>
          </a:custGeom>
          <a:ln w="6350">
            <a:solidFill>
              <a:srgbClr val="000000"/>
            </a:solidFill>
          </a:ln>
        </p:spPr>
        <p:txBody>
          <a:bodyPr wrap="square" lIns="0" tIns="0" rIns="0" bIns="0" rtlCol="0"/>
          <a:lstStyle/>
          <a:p>
            <a:endParaRPr sz="2400"/>
          </a:p>
        </p:txBody>
      </p:sp>
      <p:sp>
        <p:nvSpPr>
          <p:cNvPr id="638" name="object 638"/>
          <p:cNvSpPr/>
          <p:nvPr/>
        </p:nvSpPr>
        <p:spPr>
          <a:xfrm>
            <a:off x="1175147" y="3894068"/>
            <a:ext cx="154940" cy="123613"/>
          </a:xfrm>
          <a:custGeom>
            <a:avLst/>
            <a:gdLst/>
            <a:ahLst/>
            <a:cxnLst/>
            <a:rect l="l" t="t" r="r" b="b"/>
            <a:pathLst>
              <a:path w="116205" h="92710">
                <a:moveTo>
                  <a:pt x="0" y="0"/>
                </a:moveTo>
                <a:lnTo>
                  <a:pt x="115635" y="0"/>
                </a:lnTo>
                <a:lnTo>
                  <a:pt x="115635" y="92332"/>
                </a:lnTo>
                <a:lnTo>
                  <a:pt x="0" y="92332"/>
                </a:lnTo>
                <a:lnTo>
                  <a:pt x="0" y="0"/>
                </a:lnTo>
                <a:close/>
              </a:path>
            </a:pathLst>
          </a:custGeom>
          <a:solidFill>
            <a:srgbClr val="FFFFFF"/>
          </a:solidFill>
        </p:spPr>
        <p:txBody>
          <a:bodyPr wrap="square" lIns="0" tIns="0" rIns="0" bIns="0" rtlCol="0"/>
          <a:lstStyle/>
          <a:p>
            <a:endParaRPr sz="2400"/>
          </a:p>
        </p:txBody>
      </p:sp>
      <p:sp>
        <p:nvSpPr>
          <p:cNvPr id="639" name="object 639"/>
          <p:cNvSpPr txBox="1"/>
          <p:nvPr/>
        </p:nvSpPr>
        <p:spPr>
          <a:xfrm>
            <a:off x="1164395" y="3876378"/>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a:t>
            </a:r>
            <a:r>
              <a:rPr sz="800" b="1" spc="-7" dirty="0">
                <a:latin typeface="Arial"/>
                <a:cs typeface="Arial"/>
              </a:rPr>
              <a:t>.</a:t>
            </a:r>
            <a:r>
              <a:rPr sz="800" b="1" dirty="0">
                <a:latin typeface="Arial"/>
                <a:cs typeface="Arial"/>
              </a:rPr>
              <a:t>3</a:t>
            </a:r>
            <a:endParaRPr sz="800">
              <a:latin typeface="Arial"/>
              <a:cs typeface="Arial"/>
            </a:endParaRPr>
          </a:p>
        </p:txBody>
      </p:sp>
      <p:sp>
        <p:nvSpPr>
          <p:cNvPr id="640" name="object 640"/>
          <p:cNvSpPr/>
          <p:nvPr/>
        </p:nvSpPr>
        <p:spPr>
          <a:xfrm>
            <a:off x="1314070" y="4190284"/>
            <a:ext cx="325967" cy="0"/>
          </a:xfrm>
          <a:custGeom>
            <a:avLst/>
            <a:gdLst/>
            <a:ahLst/>
            <a:cxnLst/>
            <a:rect l="l" t="t" r="r" b="b"/>
            <a:pathLst>
              <a:path w="244475">
                <a:moveTo>
                  <a:pt x="0" y="0"/>
                </a:moveTo>
                <a:lnTo>
                  <a:pt x="244377" y="0"/>
                </a:lnTo>
              </a:path>
            </a:pathLst>
          </a:custGeom>
          <a:ln w="68579">
            <a:solidFill>
              <a:srgbClr val="F8981D"/>
            </a:solidFill>
          </a:ln>
        </p:spPr>
        <p:txBody>
          <a:bodyPr wrap="square" lIns="0" tIns="0" rIns="0" bIns="0" rtlCol="0"/>
          <a:lstStyle/>
          <a:p>
            <a:endParaRPr sz="2400"/>
          </a:p>
        </p:txBody>
      </p:sp>
      <p:sp>
        <p:nvSpPr>
          <p:cNvPr id="641" name="object 641"/>
          <p:cNvSpPr/>
          <p:nvPr/>
        </p:nvSpPr>
        <p:spPr>
          <a:xfrm>
            <a:off x="1276799" y="4144565"/>
            <a:ext cx="363220" cy="91440"/>
          </a:xfrm>
          <a:custGeom>
            <a:avLst/>
            <a:gdLst/>
            <a:ahLst/>
            <a:cxnLst/>
            <a:rect l="l" t="t" r="r" b="b"/>
            <a:pathLst>
              <a:path w="272415" h="68580">
                <a:moveTo>
                  <a:pt x="0" y="0"/>
                </a:moveTo>
                <a:lnTo>
                  <a:pt x="272330" y="0"/>
                </a:lnTo>
                <a:lnTo>
                  <a:pt x="272330" y="34290"/>
                </a:lnTo>
                <a:lnTo>
                  <a:pt x="272330"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42" name="object 642"/>
          <p:cNvSpPr/>
          <p:nvPr/>
        </p:nvSpPr>
        <p:spPr>
          <a:xfrm>
            <a:off x="905354" y="4190205"/>
            <a:ext cx="408940" cy="0"/>
          </a:xfrm>
          <a:custGeom>
            <a:avLst/>
            <a:gdLst/>
            <a:ahLst/>
            <a:cxnLst/>
            <a:rect l="l" t="t" r="r" b="b"/>
            <a:pathLst>
              <a:path w="306705">
                <a:moveTo>
                  <a:pt x="0" y="0"/>
                </a:moveTo>
                <a:lnTo>
                  <a:pt x="306536" y="0"/>
                </a:lnTo>
              </a:path>
            </a:pathLst>
          </a:custGeom>
          <a:ln w="68580">
            <a:solidFill>
              <a:srgbClr val="7030A0"/>
            </a:solidFill>
          </a:ln>
        </p:spPr>
        <p:txBody>
          <a:bodyPr wrap="square" lIns="0" tIns="0" rIns="0" bIns="0" rtlCol="0"/>
          <a:lstStyle/>
          <a:p>
            <a:endParaRPr sz="2400"/>
          </a:p>
        </p:txBody>
      </p:sp>
      <p:sp>
        <p:nvSpPr>
          <p:cNvPr id="643" name="object 643"/>
          <p:cNvSpPr/>
          <p:nvPr/>
        </p:nvSpPr>
        <p:spPr>
          <a:xfrm>
            <a:off x="905354" y="4144485"/>
            <a:ext cx="408940" cy="91440"/>
          </a:xfrm>
          <a:custGeom>
            <a:avLst/>
            <a:gdLst/>
            <a:ahLst/>
            <a:cxnLst/>
            <a:rect l="l" t="t" r="r" b="b"/>
            <a:pathLst>
              <a:path w="306705" h="68580">
                <a:moveTo>
                  <a:pt x="0" y="0"/>
                </a:moveTo>
                <a:lnTo>
                  <a:pt x="306537" y="0"/>
                </a:lnTo>
                <a:lnTo>
                  <a:pt x="306537" y="34290"/>
                </a:lnTo>
                <a:lnTo>
                  <a:pt x="306537" y="68580"/>
                </a:lnTo>
                <a:lnTo>
                  <a:pt x="0" y="68580"/>
                </a:lnTo>
                <a:lnTo>
                  <a:pt x="0" y="0"/>
                </a:lnTo>
                <a:close/>
              </a:path>
            </a:pathLst>
          </a:custGeom>
          <a:ln w="12700">
            <a:solidFill>
              <a:srgbClr val="7F6000"/>
            </a:solidFill>
          </a:ln>
        </p:spPr>
        <p:txBody>
          <a:bodyPr wrap="square" lIns="0" tIns="0" rIns="0" bIns="0" rtlCol="0"/>
          <a:lstStyle/>
          <a:p>
            <a:endParaRPr sz="2400"/>
          </a:p>
        </p:txBody>
      </p:sp>
      <p:sp>
        <p:nvSpPr>
          <p:cNvPr id="644" name="object 644"/>
          <p:cNvSpPr txBox="1"/>
          <p:nvPr/>
        </p:nvSpPr>
        <p:spPr>
          <a:xfrm>
            <a:off x="953866" y="4010490"/>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3</a:t>
            </a:r>
            <a:r>
              <a:rPr sz="800" b="1" spc="-7" dirty="0">
                <a:latin typeface="Arial"/>
                <a:cs typeface="Arial"/>
              </a:rPr>
              <a:t>.</a:t>
            </a:r>
            <a:r>
              <a:rPr sz="800" b="1" dirty="0">
                <a:latin typeface="Arial"/>
                <a:cs typeface="Arial"/>
              </a:rPr>
              <a:t>9</a:t>
            </a:r>
            <a:endParaRPr sz="800">
              <a:latin typeface="Arial"/>
              <a:cs typeface="Arial"/>
            </a:endParaRPr>
          </a:p>
        </p:txBody>
      </p:sp>
      <p:sp>
        <p:nvSpPr>
          <p:cNvPr id="645" name="object 645"/>
          <p:cNvSpPr/>
          <p:nvPr/>
        </p:nvSpPr>
        <p:spPr>
          <a:xfrm>
            <a:off x="839308" y="4096195"/>
            <a:ext cx="110469" cy="157069"/>
          </a:xfrm>
          <a:prstGeom prst="rect">
            <a:avLst/>
          </a:prstGeom>
          <a:blipFill>
            <a:blip r:embed="rId24" cstate="print"/>
            <a:stretch>
              <a:fillRect/>
            </a:stretch>
          </a:blipFill>
        </p:spPr>
        <p:txBody>
          <a:bodyPr wrap="square" lIns="0" tIns="0" rIns="0" bIns="0" rtlCol="0"/>
          <a:lstStyle/>
          <a:p>
            <a:endParaRPr sz="2400"/>
          </a:p>
        </p:txBody>
      </p:sp>
      <p:sp>
        <p:nvSpPr>
          <p:cNvPr id="646" name="object 646"/>
          <p:cNvSpPr/>
          <p:nvPr/>
        </p:nvSpPr>
        <p:spPr>
          <a:xfrm>
            <a:off x="839309" y="4096195"/>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647" name="object 647"/>
          <p:cNvSpPr/>
          <p:nvPr/>
        </p:nvSpPr>
        <p:spPr>
          <a:xfrm>
            <a:off x="845549" y="4070386"/>
            <a:ext cx="97576" cy="73820"/>
          </a:xfrm>
          <a:prstGeom prst="rect">
            <a:avLst/>
          </a:prstGeom>
          <a:blipFill>
            <a:blip r:embed="rId44" cstate="print"/>
            <a:stretch>
              <a:fillRect/>
            </a:stretch>
          </a:blipFill>
        </p:spPr>
        <p:txBody>
          <a:bodyPr wrap="square" lIns="0" tIns="0" rIns="0" bIns="0" rtlCol="0"/>
          <a:lstStyle/>
          <a:p>
            <a:endParaRPr sz="2400"/>
          </a:p>
        </p:txBody>
      </p:sp>
      <p:sp>
        <p:nvSpPr>
          <p:cNvPr id="648" name="object 648"/>
          <p:cNvSpPr/>
          <p:nvPr/>
        </p:nvSpPr>
        <p:spPr>
          <a:xfrm>
            <a:off x="845550" y="4070385"/>
            <a:ext cx="98213" cy="74507"/>
          </a:xfrm>
          <a:custGeom>
            <a:avLst/>
            <a:gdLst/>
            <a:ahLst/>
            <a:cxnLst/>
            <a:rect l="l" t="t" r="r" b="b"/>
            <a:pathLst>
              <a:path w="73659" h="55880">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649" name="object 649"/>
          <p:cNvSpPr/>
          <p:nvPr/>
        </p:nvSpPr>
        <p:spPr>
          <a:xfrm>
            <a:off x="1087556" y="4016196"/>
            <a:ext cx="279771" cy="282787"/>
          </a:xfrm>
          <a:prstGeom prst="rect">
            <a:avLst/>
          </a:prstGeom>
          <a:blipFill>
            <a:blip r:embed="rId45" cstate="print"/>
            <a:stretch>
              <a:fillRect/>
            </a:stretch>
          </a:blipFill>
        </p:spPr>
        <p:txBody>
          <a:bodyPr wrap="square" lIns="0" tIns="0" rIns="0" bIns="0" rtlCol="0"/>
          <a:lstStyle/>
          <a:p>
            <a:endParaRPr sz="2400"/>
          </a:p>
        </p:txBody>
      </p:sp>
      <p:sp>
        <p:nvSpPr>
          <p:cNvPr id="650" name="object 650"/>
          <p:cNvSpPr txBox="1"/>
          <p:nvPr/>
        </p:nvSpPr>
        <p:spPr>
          <a:xfrm>
            <a:off x="1439005" y="4010490"/>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4</a:t>
            </a:r>
            <a:endParaRPr sz="800">
              <a:latin typeface="Arial"/>
              <a:cs typeface="Arial"/>
            </a:endParaRPr>
          </a:p>
        </p:txBody>
      </p:sp>
      <p:sp>
        <p:nvSpPr>
          <p:cNvPr id="651" name="object 651"/>
          <p:cNvSpPr/>
          <p:nvPr/>
        </p:nvSpPr>
        <p:spPr>
          <a:xfrm>
            <a:off x="1592397" y="4016196"/>
            <a:ext cx="95311" cy="282787"/>
          </a:xfrm>
          <a:prstGeom prst="rect">
            <a:avLst/>
          </a:prstGeom>
          <a:blipFill>
            <a:blip r:embed="rId17" cstate="print"/>
            <a:stretch>
              <a:fillRect/>
            </a:stretch>
          </a:blipFill>
        </p:spPr>
        <p:txBody>
          <a:bodyPr wrap="square" lIns="0" tIns="0" rIns="0" bIns="0" rtlCol="0"/>
          <a:lstStyle/>
          <a:p>
            <a:endParaRPr sz="2400"/>
          </a:p>
        </p:txBody>
      </p:sp>
      <p:sp>
        <p:nvSpPr>
          <p:cNvPr id="652" name="object 652"/>
          <p:cNvSpPr txBox="1"/>
          <p:nvPr/>
        </p:nvSpPr>
        <p:spPr>
          <a:xfrm>
            <a:off x="1680034" y="4061969"/>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653" name="object 653"/>
          <p:cNvSpPr/>
          <p:nvPr/>
        </p:nvSpPr>
        <p:spPr>
          <a:xfrm>
            <a:off x="1294725" y="4848149"/>
            <a:ext cx="187960" cy="0"/>
          </a:xfrm>
          <a:custGeom>
            <a:avLst/>
            <a:gdLst/>
            <a:ahLst/>
            <a:cxnLst/>
            <a:rect l="l" t="t" r="r" b="b"/>
            <a:pathLst>
              <a:path w="140969">
                <a:moveTo>
                  <a:pt x="0" y="0"/>
                </a:moveTo>
                <a:lnTo>
                  <a:pt x="140489" y="0"/>
                </a:lnTo>
              </a:path>
            </a:pathLst>
          </a:custGeom>
          <a:ln w="68580">
            <a:solidFill>
              <a:srgbClr val="F8981D"/>
            </a:solidFill>
          </a:ln>
        </p:spPr>
        <p:txBody>
          <a:bodyPr wrap="square" lIns="0" tIns="0" rIns="0" bIns="0" rtlCol="0"/>
          <a:lstStyle/>
          <a:p>
            <a:endParaRPr sz="2400"/>
          </a:p>
        </p:txBody>
      </p:sp>
      <p:sp>
        <p:nvSpPr>
          <p:cNvPr id="654" name="object 654"/>
          <p:cNvSpPr/>
          <p:nvPr/>
        </p:nvSpPr>
        <p:spPr>
          <a:xfrm>
            <a:off x="1269275" y="4802429"/>
            <a:ext cx="213360" cy="91440"/>
          </a:xfrm>
          <a:custGeom>
            <a:avLst/>
            <a:gdLst/>
            <a:ahLst/>
            <a:cxnLst/>
            <a:rect l="l" t="t" r="r" b="b"/>
            <a:pathLst>
              <a:path w="160019" h="68579">
                <a:moveTo>
                  <a:pt x="0" y="0"/>
                </a:moveTo>
                <a:lnTo>
                  <a:pt x="159577" y="0"/>
                </a:lnTo>
                <a:lnTo>
                  <a:pt x="159577" y="34290"/>
                </a:lnTo>
                <a:lnTo>
                  <a:pt x="159577"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55" name="object 655"/>
          <p:cNvSpPr/>
          <p:nvPr/>
        </p:nvSpPr>
        <p:spPr>
          <a:xfrm>
            <a:off x="905352" y="4855604"/>
            <a:ext cx="341205" cy="0"/>
          </a:xfrm>
          <a:custGeom>
            <a:avLst/>
            <a:gdLst/>
            <a:ahLst/>
            <a:cxnLst/>
            <a:rect l="l" t="t" r="r" b="b"/>
            <a:pathLst>
              <a:path w="255905">
                <a:moveTo>
                  <a:pt x="0" y="0"/>
                </a:moveTo>
                <a:lnTo>
                  <a:pt x="255290" y="0"/>
                </a:lnTo>
              </a:path>
            </a:pathLst>
          </a:custGeom>
          <a:ln w="68580">
            <a:solidFill>
              <a:srgbClr val="7030A0"/>
            </a:solidFill>
          </a:ln>
        </p:spPr>
        <p:txBody>
          <a:bodyPr wrap="square" lIns="0" tIns="0" rIns="0" bIns="0" rtlCol="0"/>
          <a:lstStyle/>
          <a:p>
            <a:endParaRPr sz="2400"/>
          </a:p>
        </p:txBody>
      </p:sp>
      <p:sp>
        <p:nvSpPr>
          <p:cNvPr id="656" name="object 656"/>
          <p:cNvSpPr/>
          <p:nvPr/>
        </p:nvSpPr>
        <p:spPr>
          <a:xfrm>
            <a:off x="905353" y="4809884"/>
            <a:ext cx="359833" cy="91440"/>
          </a:xfrm>
          <a:custGeom>
            <a:avLst/>
            <a:gdLst/>
            <a:ahLst/>
            <a:cxnLst/>
            <a:rect l="l" t="t" r="r" b="b"/>
            <a:pathLst>
              <a:path w="269875" h="68579">
                <a:moveTo>
                  <a:pt x="0" y="0"/>
                </a:moveTo>
                <a:lnTo>
                  <a:pt x="269823" y="0"/>
                </a:lnTo>
                <a:lnTo>
                  <a:pt x="269823" y="34290"/>
                </a:lnTo>
                <a:lnTo>
                  <a:pt x="269823" y="68580"/>
                </a:lnTo>
                <a:lnTo>
                  <a:pt x="0" y="68580"/>
                </a:lnTo>
                <a:lnTo>
                  <a:pt x="0" y="0"/>
                </a:lnTo>
                <a:close/>
              </a:path>
            </a:pathLst>
          </a:custGeom>
          <a:ln w="12700">
            <a:solidFill>
              <a:srgbClr val="7F6000"/>
            </a:solidFill>
          </a:ln>
        </p:spPr>
        <p:txBody>
          <a:bodyPr wrap="square" lIns="0" tIns="0" rIns="0" bIns="0" rtlCol="0"/>
          <a:lstStyle/>
          <a:p>
            <a:endParaRPr sz="2400"/>
          </a:p>
        </p:txBody>
      </p:sp>
      <p:sp>
        <p:nvSpPr>
          <p:cNvPr id="657" name="object 657"/>
          <p:cNvSpPr/>
          <p:nvPr/>
        </p:nvSpPr>
        <p:spPr>
          <a:xfrm>
            <a:off x="839308" y="4749807"/>
            <a:ext cx="110469" cy="157069"/>
          </a:xfrm>
          <a:prstGeom prst="rect">
            <a:avLst/>
          </a:prstGeom>
          <a:blipFill>
            <a:blip r:embed="rId35" cstate="print"/>
            <a:stretch>
              <a:fillRect/>
            </a:stretch>
          </a:blipFill>
        </p:spPr>
        <p:txBody>
          <a:bodyPr wrap="square" lIns="0" tIns="0" rIns="0" bIns="0" rtlCol="0"/>
          <a:lstStyle/>
          <a:p>
            <a:endParaRPr sz="2400"/>
          </a:p>
        </p:txBody>
      </p:sp>
      <p:sp>
        <p:nvSpPr>
          <p:cNvPr id="658" name="object 658"/>
          <p:cNvSpPr/>
          <p:nvPr/>
        </p:nvSpPr>
        <p:spPr>
          <a:xfrm>
            <a:off x="839309" y="4749807"/>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659" name="object 659"/>
          <p:cNvSpPr/>
          <p:nvPr/>
        </p:nvSpPr>
        <p:spPr>
          <a:xfrm>
            <a:off x="845549" y="4723997"/>
            <a:ext cx="97576" cy="73820"/>
          </a:xfrm>
          <a:prstGeom prst="rect">
            <a:avLst/>
          </a:prstGeom>
          <a:blipFill>
            <a:blip r:embed="rId44" cstate="print"/>
            <a:stretch>
              <a:fillRect/>
            </a:stretch>
          </a:blipFill>
        </p:spPr>
        <p:txBody>
          <a:bodyPr wrap="square" lIns="0" tIns="0" rIns="0" bIns="0" rtlCol="0"/>
          <a:lstStyle/>
          <a:p>
            <a:endParaRPr sz="2400"/>
          </a:p>
        </p:txBody>
      </p:sp>
      <p:sp>
        <p:nvSpPr>
          <p:cNvPr id="660" name="object 660"/>
          <p:cNvSpPr/>
          <p:nvPr/>
        </p:nvSpPr>
        <p:spPr>
          <a:xfrm>
            <a:off x="839201" y="4567524"/>
            <a:ext cx="478687" cy="418629"/>
          </a:xfrm>
          <a:prstGeom prst="rect">
            <a:avLst/>
          </a:prstGeom>
          <a:blipFill>
            <a:blip r:embed="rId46" cstate="print"/>
            <a:stretch>
              <a:fillRect/>
            </a:stretch>
          </a:blipFill>
        </p:spPr>
        <p:txBody>
          <a:bodyPr wrap="square" lIns="0" tIns="0" rIns="0" bIns="0" rtlCol="0"/>
          <a:lstStyle/>
          <a:p>
            <a:endParaRPr sz="2400"/>
          </a:p>
        </p:txBody>
      </p:sp>
      <p:sp>
        <p:nvSpPr>
          <p:cNvPr id="661" name="object 661"/>
          <p:cNvSpPr txBox="1"/>
          <p:nvPr/>
        </p:nvSpPr>
        <p:spPr>
          <a:xfrm>
            <a:off x="884810" y="4551004"/>
            <a:ext cx="403013" cy="140209"/>
          </a:xfrm>
          <a:prstGeom prst="rect">
            <a:avLst/>
          </a:prstGeom>
        </p:spPr>
        <p:txBody>
          <a:bodyPr vert="horz" wrap="square" lIns="0" tIns="16933" rIns="0" bIns="0" rtlCol="0">
            <a:spAutoFit/>
          </a:bodyPr>
          <a:lstStyle/>
          <a:p>
            <a:pPr marL="16933">
              <a:spcBef>
                <a:spcPts val="133"/>
              </a:spcBef>
            </a:pPr>
            <a:r>
              <a:rPr sz="800" b="1" spc="-7" dirty="0">
                <a:latin typeface="Arial"/>
                <a:cs typeface="Arial"/>
              </a:rPr>
              <a:t>2.7</a:t>
            </a:r>
            <a:r>
              <a:rPr sz="800" b="1" spc="147" dirty="0">
                <a:latin typeface="Arial"/>
                <a:cs typeface="Arial"/>
              </a:rPr>
              <a:t> </a:t>
            </a:r>
            <a:r>
              <a:rPr sz="800" b="1" spc="-7" dirty="0">
                <a:latin typeface="Arial"/>
                <a:cs typeface="Arial"/>
              </a:rPr>
              <a:t>2.1</a:t>
            </a:r>
            <a:endParaRPr sz="800">
              <a:latin typeface="Arial"/>
              <a:cs typeface="Arial"/>
            </a:endParaRPr>
          </a:p>
        </p:txBody>
      </p:sp>
      <p:sp>
        <p:nvSpPr>
          <p:cNvPr id="662" name="object 662"/>
          <p:cNvSpPr/>
          <p:nvPr/>
        </p:nvSpPr>
        <p:spPr>
          <a:xfrm>
            <a:off x="3753897" y="5219292"/>
            <a:ext cx="165100" cy="45720"/>
          </a:xfrm>
          <a:custGeom>
            <a:avLst/>
            <a:gdLst/>
            <a:ahLst/>
            <a:cxnLst/>
            <a:rect l="l" t="t" r="r" b="b"/>
            <a:pathLst>
              <a:path w="123825" h="34289">
                <a:moveTo>
                  <a:pt x="0" y="34289"/>
                </a:moveTo>
                <a:lnTo>
                  <a:pt x="224" y="20942"/>
                </a:lnTo>
                <a:lnTo>
                  <a:pt x="836" y="10043"/>
                </a:lnTo>
                <a:lnTo>
                  <a:pt x="1745" y="2694"/>
                </a:lnTo>
                <a:lnTo>
                  <a:pt x="2857" y="0"/>
                </a:lnTo>
                <a:lnTo>
                  <a:pt x="120967" y="0"/>
                </a:lnTo>
                <a:lnTo>
                  <a:pt x="122079" y="2694"/>
                </a:lnTo>
                <a:lnTo>
                  <a:pt x="122988" y="10043"/>
                </a:lnTo>
                <a:lnTo>
                  <a:pt x="123600" y="20942"/>
                </a:lnTo>
                <a:lnTo>
                  <a:pt x="123825" y="34289"/>
                </a:lnTo>
              </a:path>
            </a:pathLst>
          </a:custGeom>
          <a:ln w="6350">
            <a:solidFill>
              <a:srgbClr val="000000"/>
            </a:solidFill>
          </a:ln>
        </p:spPr>
        <p:txBody>
          <a:bodyPr wrap="square" lIns="0" tIns="0" rIns="0" bIns="0" rtlCol="0"/>
          <a:lstStyle/>
          <a:p>
            <a:endParaRPr sz="2400"/>
          </a:p>
        </p:txBody>
      </p:sp>
      <p:sp>
        <p:nvSpPr>
          <p:cNvPr id="663" name="object 663"/>
          <p:cNvSpPr/>
          <p:nvPr/>
        </p:nvSpPr>
        <p:spPr>
          <a:xfrm>
            <a:off x="3804269" y="5172733"/>
            <a:ext cx="70273" cy="0"/>
          </a:xfrm>
          <a:custGeom>
            <a:avLst/>
            <a:gdLst/>
            <a:ahLst/>
            <a:cxnLst/>
            <a:rect l="l" t="t" r="r" b="b"/>
            <a:pathLst>
              <a:path w="52705">
                <a:moveTo>
                  <a:pt x="0" y="0"/>
                </a:moveTo>
                <a:lnTo>
                  <a:pt x="52708" y="0"/>
                </a:lnTo>
              </a:path>
            </a:pathLst>
          </a:custGeom>
          <a:ln w="7685">
            <a:solidFill>
              <a:srgbClr val="FFFFFF"/>
            </a:solidFill>
          </a:ln>
        </p:spPr>
        <p:txBody>
          <a:bodyPr wrap="square" lIns="0" tIns="0" rIns="0" bIns="0" rtlCol="0"/>
          <a:lstStyle/>
          <a:p>
            <a:endParaRPr sz="2400"/>
          </a:p>
        </p:txBody>
      </p:sp>
      <p:sp>
        <p:nvSpPr>
          <p:cNvPr id="664" name="object 664"/>
          <p:cNvSpPr txBox="1"/>
          <p:nvPr/>
        </p:nvSpPr>
        <p:spPr>
          <a:xfrm>
            <a:off x="3810831" y="5170904"/>
            <a:ext cx="56727" cy="115416"/>
          </a:xfrm>
          <a:prstGeom prst="rect">
            <a:avLst/>
          </a:prstGeom>
        </p:spPr>
        <p:txBody>
          <a:bodyPr vert="horz" wrap="square" lIns="0" tIns="0" rIns="0" bIns="0" rtlCol="0">
            <a:spAutoFit/>
          </a:bodyPr>
          <a:lstStyle/>
          <a:p>
            <a:pPr>
              <a:lnSpc>
                <a:spcPts val="887"/>
              </a:lnSpc>
            </a:pPr>
            <a:r>
              <a:rPr sz="800" b="1" dirty="0">
                <a:latin typeface="Arial"/>
                <a:cs typeface="Arial"/>
              </a:rPr>
              <a:t>1</a:t>
            </a:r>
            <a:endParaRPr sz="800">
              <a:latin typeface="Arial"/>
              <a:cs typeface="Arial"/>
            </a:endParaRPr>
          </a:p>
        </p:txBody>
      </p:sp>
      <p:sp>
        <p:nvSpPr>
          <p:cNvPr id="665" name="object 665"/>
          <p:cNvSpPr/>
          <p:nvPr/>
        </p:nvSpPr>
        <p:spPr>
          <a:xfrm>
            <a:off x="3804269" y="5280009"/>
            <a:ext cx="70273" cy="0"/>
          </a:xfrm>
          <a:custGeom>
            <a:avLst/>
            <a:gdLst/>
            <a:ahLst/>
            <a:cxnLst/>
            <a:rect l="l" t="t" r="r" b="b"/>
            <a:pathLst>
              <a:path w="52705">
                <a:moveTo>
                  <a:pt x="0" y="0"/>
                </a:moveTo>
                <a:lnTo>
                  <a:pt x="52708" y="0"/>
                </a:lnTo>
              </a:path>
            </a:pathLst>
          </a:custGeom>
          <a:ln w="7685">
            <a:solidFill>
              <a:srgbClr val="FFFFFF"/>
            </a:solidFill>
          </a:ln>
        </p:spPr>
        <p:txBody>
          <a:bodyPr wrap="square" lIns="0" tIns="0" rIns="0" bIns="0" rtlCol="0"/>
          <a:lstStyle/>
          <a:p>
            <a:endParaRPr sz="2400"/>
          </a:p>
        </p:txBody>
      </p:sp>
      <p:sp>
        <p:nvSpPr>
          <p:cNvPr id="666" name="object 666"/>
          <p:cNvSpPr/>
          <p:nvPr/>
        </p:nvSpPr>
        <p:spPr>
          <a:xfrm>
            <a:off x="895293" y="5223328"/>
            <a:ext cx="365760" cy="0"/>
          </a:xfrm>
          <a:custGeom>
            <a:avLst/>
            <a:gdLst/>
            <a:ahLst/>
            <a:cxnLst/>
            <a:rect l="l" t="t" r="r" b="b"/>
            <a:pathLst>
              <a:path w="274319">
                <a:moveTo>
                  <a:pt x="0" y="0"/>
                </a:moveTo>
                <a:lnTo>
                  <a:pt x="274254" y="0"/>
                </a:lnTo>
              </a:path>
            </a:pathLst>
          </a:custGeom>
          <a:ln w="70633">
            <a:solidFill>
              <a:srgbClr val="7030A0"/>
            </a:solidFill>
          </a:ln>
        </p:spPr>
        <p:txBody>
          <a:bodyPr wrap="square" lIns="0" tIns="0" rIns="0" bIns="0" rtlCol="0"/>
          <a:lstStyle/>
          <a:p>
            <a:endParaRPr sz="2400"/>
          </a:p>
        </p:txBody>
      </p:sp>
      <p:sp>
        <p:nvSpPr>
          <p:cNvPr id="667" name="object 667"/>
          <p:cNvSpPr/>
          <p:nvPr/>
        </p:nvSpPr>
        <p:spPr>
          <a:xfrm>
            <a:off x="895293" y="5176240"/>
            <a:ext cx="365760" cy="94827"/>
          </a:xfrm>
          <a:custGeom>
            <a:avLst/>
            <a:gdLst/>
            <a:ahLst/>
            <a:cxnLst/>
            <a:rect l="l" t="t" r="r" b="b"/>
            <a:pathLst>
              <a:path w="274319" h="71120">
                <a:moveTo>
                  <a:pt x="0" y="0"/>
                </a:moveTo>
                <a:lnTo>
                  <a:pt x="274255" y="0"/>
                </a:lnTo>
                <a:lnTo>
                  <a:pt x="274255" y="35317"/>
                </a:lnTo>
                <a:lnTo>
                  <a:pt x="274255" y="70634"/>
                </a:lnTo>
                <a:lnTo>
                  <a:pt x="0" y="70634"/>
                </a:lnTo>
                <a:lnTo>
                  <a:pt x="0" y="0"/>
                </a:lnTo>
                <a:close/>
              </a:path>
            </a:pathLst>
          </a:custGeom>
          <a:ln w="12700">
            <a:solidFill>
              <a:srgbClr val="7F6000"/>
            </a:solidFill>
          </a:ln>
        </p:spPr>
        <p:txBody>
          <a:bodyPr wrap="square" lIns="0" tIns="0" rIns="0" bIns="0" rtlCol="0"/>
          <a:lstStyle/>
          <a:p>
            <a:endParaRPr sz="2400"/>
          </a:p>
        </p:txBody>
      </p:sp>
      <p:sp>
        <p:nvSpPr>
          <p:cNvPr id="668" name="object 668"/>
          <p:cNvSpPr/>
          <p:nvPr/>
        </p:nvSpPr>
        <p:spPr>
          <a:xfrm>
            <a:off x="5281283" y="5229165"/>
            <a:ext cx="620607" cy="0"/>
          </a:xfrm>
          <a:custGeom>
            <a:avLst/>
            <a:gdLst/>
            <a:ahLst/>
            <a:cxnLst/>
            <a:rect l="l" t="t" r="r" b="b"/>
            <a:pathLst>
              <a:path w="465454">
                <a:moveTo>
                  <a:pt x="0" y="0"/>
                </a:moveTo>
                <a:lnTo>
                  <a:pt x="465068" y="0"/>
                </a:lnTo>
              </a:path>
            </a:pathLst>
          </a:custGeom>
          <a:ln w="68579">
            <a:solidFill>
              <a:srgbClr val="F8981D"/>
            </a:solidFill>
          </a:ln>
        </p:spPr>
        <p:txBody>
          <a:bodyPr wrap="square" lIns="0" tIns="0" rIns="0" bIns="0" rtlCol="0"/>
          <a:lstStyle/>
          <a:p>
            <a:endParaRPr sz="2400"/>
          </a:p>
        </p:txBody>
      </p:sp>
      <p:sp>
        <p:nvSpPr>
          <p:cNvPr id="669" name="object 669"/>
          <p:cNvSpPr/>
          <p:nvPr/>
        </p:nvSpPr>
        <p:spPr>
          <a:xfrm>
            <a:off x="5281283" y="5183445"/>
            <a:ext cx="620607" cy="91440"/>
          </a:xfrm>
          <a:custGeom>
            <a:avLst/>
            <a:gdLst/>
            <a:ahLst/>
            <a:cxnLst/>
            <a:rect l="l" t="t" r="r" b="b"/>
            <a:pathLst>
              <a:path w="465454" h="68579">
                <a:moveTo>
                  <a:pt x="0" y="0"/>
                </a:moveTo>
                <a:lnTo>
                  <a:pt x="465069" y="0"/>
                </a:lnTo>
                <a:lnTo>
                  <a:pt x="465069" y="34290"/>
                </a:lnTo>
                <a:lnTo>
                  <a:pt x="46506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70" name="object 670"/>
          <p:cNvSpPr/>
          <p:nvPr/>
        </p:nvSpPr>
        <p:spPr>
          <a:xfrm>
            <a:off x="4035700" y="5183445"/>
            <a:ext cx="215897" cy="91440"/>
          </a:xfrm>
          <a:prstGeom prst="rect">
            <a:avLst/>
          </a:prstGeom>
          <a:blipFill>
            <a:blip r:embed="rId47" cstate="print"/>
            <a:stretch>
              <a:fillRect/>
            </a:stretch>
          </a:blipFill>
        </p:spPr>
        <p:txBody>
          <a:bodyPr wrap="square" lIns="0" tIns="0" rIns="0" bIns="0" rtlCol="0"/>
          <a:lstStyle/>
          <a:p>
            <a:endParaRPr sz="2400"/>
          </a:p>
        </p:txBody>
      </p:sp>
      <p:sp>
        <p:nvSpPr>
          <p:cNvPr id="671" name="object 671"/>
          <p:cNvSpPr/>
          <p:nvPr/>
        </p:nvSpPr>
        <p:spPr>
          <a:xfrm>
            <a:off x="4035699" y="5183445"/>
            <a:ext cx="215900" cy="91440"/>
          </a:xfrm>
          <a:custGeom>
            <a:avLst/>
            <a:gdLst/>
            <a:ahLst/>
            <a:cxnLst/>
            <a:rect l="l" t="t" r="r" b="b"/>
            <a:pathLst>
              <a:path w="161925" h="68579">
                <a:moveTo>
                  <a:pt x="0" y="0"/>
                </a:moveTo>
                <a:lnTo>
                  <a:pt x="161924" y="0"/>
                </a:lnTo>
                <a:lnTo>
                  <a:pt x="161924" y="34290"/>
                </a:lnTo>
                <a:lnTo>
                  <a:pt x="161924"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72" name="object 672"/>
          <p:cNvSpPr/>
          <p:nvPr/>
        </p:nvSpPr>
        <p:spPr>
          <a:xfrm>
            <a:off x="2228536" y="5229165"/>
            <a:ext cx="619760" cy="0"/>
          </a:xfrm>
          <a:custGeom>
            <a:avLst/>
            <a:gdLst/>
            <a:ahLst/>
            <a:cxnLst/>
            <a:rect l="l" t="t" r="r" b="b"/>
            <a:pathLst>
              <a:path w="464819">
                <a:moveTo>
                  <a:pt x="0" y="0"/>
                </a:moveTo>
                <a:lnTo>
                  <a:pt x="464352" y="0"/>
                </a:lnTo>
              </a:path>
            </a:pathLst>
          </a:custGeom>
          <a:ln w="68579">
            <a:solidFill>
              <a:srgbClr val="F8981D"/>
            </a:solidFill>
          </a:ln>
        </p:spPr>
        <p:txBody>
          <a:bodyPr wrap="square" lIns="0" tIns="0" rIns="0" bIns="0" rtlCol="0"/>
          <a:lstStyle/>
          <a:p>
            <a:endParaRPr sz="2400"/>
          </a:p>
        </p:txBody>
      </p:sp>
      <p:sp>
        <p:nvSpPr>
          <p:cNvPr id="673" name="object 673"/>
          <p:cNvSpPr/>
          <p:nvPr/>
        </p:nvSpPr>
        <p:spPr>
          <a:xfrm>
            <a:off x="2228536" y="5183445"/>
            <a:ext cx="619760" cy="91440"/>
          </a:xfrm>
          <a:custGeom>
            <a:avLst/>
            <a:gdLst/>
            <a:ahLst/>
            <a:cxnLst/>
            <a:rect l="l" t="t" r="r" b="b"/>
            <a:pathLst>
              <a:path w="464819" h="68579">
                <a:moveTo>
                  <a:pt x="0" y="0"/>
                </a:moveTo>
                <a:lnTo>
                  <a:pt x="464352" y="0"/>
                </a:lnTo>
                <a:lnTo>
                  <a:pt x="464352" y="34290"/>
                </a:lnTo>
                <a:lnTo>
                  <a:pt x="464352"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74" name="object 674"/>
          <p:cNvSpPr/>
          <p:nvPr/>
        </p:nvSpPr>
        <p:spPr>
          <a:xfrm>
            <a:off x="1260966" y="5229165"/>
            <a:ext cx="347980" cy="0"/>
          </a:xfrm>
          <a:custGeom>
            <a:avLst/>
            <a:gdLst/>
            <a:ahLst/>
            <a:cxnLst/>
            <a:rect l="l" t="t" r="r" b="b"/>
            <a:pathLst>
              <a:path w="260984">
                <a:moveTo>
                  <a:pt x="0" y="0"/>
                </a:moveTo>
                <a:lnTo>
                  <a:pt x="260609" y="0"/>
                </a:lnTo>
              </a:path>
            </a:pathLst>
          </a:custGeom>
          <a:ln w="68579">
            <a:solidFill>
              <a:srgbClr val="F8981D"/>
            </a:solidFill>
          </a:ln>
        </p:spPr>
        <p:txBody>
          <a:bodyPr wrap="square" lIns="0" tIns="0" rIns="0" bIns="0" rtlCol="0"/>
          <a:lstStyle/>
          <a:p>
            <a:endParaRPr sz="2400"/>
          </a:p>
        </p:txBody>
      </p:sp>
      <p:sp>
        <p:nvSpPr>
          <p:cNvPr id="675" name="object 675"/>
          <p:cNvSpPr/>
          <p:nvPr/>
        </p:nvSpPr>
        <p:spPr>
          <a:xfrm>
            <a:off x="1260966" y="5183445"/>
            <a:ext cx="347980" cy="91440"/>
          </a:xfrm>
          <a:custGeom>
            <a:avLst/>
            <a:gdLst/>
            <a:ahLst/>
            <a:cxnLst/>
            <a:rect l="l" t="t" r="r" b="b"/>
            <a:pathLst>
              <a:path w="260984" h="68579">
                <a:moveTo>
                  <a:pt x="0" y="0"/>
                </a:moveTo>
                <a:lnTo>
                  <a:pt x="260609" y="0"/>
                </a:lnTo>
                <a:lnTo>
                  <a:pt x="260609" y="34290"/>
                </a:lnTo>
                <a:lnTo>
                  <a:pt x="26060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76" name="object 676"/>
          <p:cNvSpPr txBox="1"/>
          <p:nvPr/>
        </p:nvSpPr>
        <p:spPr>
          <a:xfrm>
            <a:off x="4921577" y="5046811"/>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endParaRPr sz="800">
              <a:latin typeface="Arial"/>
              <a:cs typeface="Arial"/>
            </a:endParaRPr>
          </a:p>
        </p:txBody>
      </p:sp>
      <p:sp>
        <p:nvSpPr>
          <p:cNvPr id="677" name="object 677"/>
          <p:cNvSpPr/>
          <p:nvPr/>
        </p:nvSpPr>
        <p:spPr>
          <a:xfrm>
            <a:off x="836798" y="5141040"/>
            <a:ext cx="110469" cy="157069"/>
          </a:xfrm>
          <a:prstGeom prst="rect">
            <a:avLst/>
          </a:prstGeom>
          <a:blipFill>
            <a:blip r:embed="rId48" cstate="print"/>
            <a:stretch>
              <a:fillRect/>
            </a:stretch>
          </a:blipFill>
        </p:spPr>
        <p:txBody>
          <a:bodyPr wrap="square" lIns="0" tIns="0" rIns="0" bIns="0" rtlCol="0"/>
          <a:lstStyle/>
          <a:p>
            <a:endParaRPr sz="2400"/>
          </a:p>
        </p:txBody>
      </p:sp>
      <p:sp>
        <p:nvSpPr>
          <p:cNvPr id="678" name="object 678"/>
          <p:cNvSpPr/>
          <p:nvPr/>
        </p:nvSpPr>
        <p:spPr>
          <a:xfrm>
            <a:off x="836798" y="5141040"/>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679" name="object 679"/>
          <p:cNvSpPr/>
          <p:nvPr/>
        </p:nvSpPr>
        <p:spPr>
          <a:xfrm>
            <a:off x="843039" y="5115231"/>
            <a:ext cx="97576" cy="73821"/>
          </a:xfrm>
          <a:prstGeom prst="rect">
            <a:avLst/>
          </a:prstGeom>
          <a:blipFill>
            <a:blip r:embed="rId49" cstate="print"/>
            <a:stretch>
              <a:fillRect/>
            </a:stretch>
          </a:blipFill>
        </p:spPr>
        <p:txBody>
          <a:bodyPr wrap="square" lIns="0" tIns="0" rIns="0" bIns="0" rtlCol="0"/>
          <a:lstStyle/>
          <a:p>
            <a:endParaRPr sz="2400"/>
          </a:p>
        </p:txBody>
      </p:sp>
      <p:sp>
        <p:nvSpPr>
          <p:cNvPr id="680" name="object 680"/>
          <p:cNvSpPr/>
          <p:nvPr/>
        </p:nvSpPr>
        <p:spPr>
          <a:xfrm>
            <a:off x="843039" y="5115231"/>
            <a:ext cx="98213" cy="74507"/>
          </a:xfrm>
          <a:custGeom>
            <a:avLst/>
            <a:gdLst/>
            <a:ahLst/>
            <a:cxnLst/>
            <a:rect l="l" t="t" r="r" b="b"/>
            <a:pathLst>
              <a:path w="73659" h="55879">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681" name="object 681"/>
          <p:cNvSpPr/>
          <p:nvPr/>
        </p:nvSpPr>
        <p:spPr>
          <a:xfrm>
            <a:off x="1606841" y="5229165"/>
            <a:ext cx="620607" cy="0"/>
          </a:xfrm>
          <a:custGeom>
            <a:avLst/>
            <a:gdLst/>
            <a:ahLst/>
            <a:cxnLst/>
            <a:rect l="l" t="t" r="r" b="b"/>
            <a:pathLst>
              <a:path w="465455">
                <a:moveTo>
                  <a:pt x="0" y="0"/>
                </a:moveTo>
                <a:lnTo>
                  <a:pt x="465259" y="0"/>
                </a:lnTo>
              </a:path>
            </a:pathLst>
          </a:custGeom>
          <a:ln w="67627">
            <a:solidFill>
              <a:srgbClr val="F8981D"/>
            </a:solidFill>
          </a:ln>
        </p:spPr>
        <p:txBody>
          <a:bodyPr wrap="square" lIns="0" tIns="0" rIns="0" bIns="0" rtlCol="0"/>
          <a:lstStyle/>
          <a:p>
            <a:endParaRPr sz="2400"/>
          </a:p>
        </p:txBody>
      </p:sp>
      <p:sp>
        <p:nvSpPr>
          <p:cNvPr id="682" name="object 682"/>
          <p:cNvSpPr/>
          <p:nvPr/>
        </p:nvSpPr>
        <p:spPr>
          <a:xfrm>
            <a:off x="1606841" y="5183445"/>
            <a:ext cx="620607" cy="91440"/>
          </a:xfrm>
          <a:custGeom>
            <a:avLst/>
            <a:gdLst/>
            <a:ahLst/>
            <a:cxnLst/>
            <a:rect l="l" t="t" r="r" b="b"/>
            <a:pathLst>
              <a:path w="465455" h="68579">
                <a:moveTo>
                  <a:pt x="0" y="476"/>
                </a:moveTo>
                <a:lnTo>
                  <a:pt x="465260" y="476"/>
                </a:lnTo>
                <a:lnTo>
                  <a:pt x="465260" y="0"/>
                </a:lnTo>
                <a:lnTo>
                  <a:pt x="465260" y="34290"/>
                </a:lnTo>
                <a:lnTo>
                  <a:pt x="465260" y="68580"/>
                </a:lnTo>
                <a:lnTo>
                  <a:pt x="465260" y="68103"/>
                </a:lnTo>
                <a:lnTo>
                  <a:pt x="0" y="68103"/>
                </a:lnTo>
                <a:lnTo>
                  <a:pt x="0" y="476"/>
                </a:lnTo>
                <a:close/>
              </a:path>
            </a:pathLst>
          </a:custGeom>
          <a:ln w="12700">
            <a:solidFill>
              <a:srgbClr val="385723"/>
            </a:solidFill>
          </a:ln>
        </p:spPr>
        <p:txBody>
          <a:bodyPr wrap="square" lIns="0" tIns="0" rIns="0" bIns="0" rtlCol="0"/>
          <a:lstStyle/>
          <a:p>
            <a:endParaRPr sz="2400"/>
          </a:p>
        </p:txBody>
      </p:sp>
      <p:sp>
        <p:nvSpPr>
          <p:cNvPr id="683" name="object 683"/>
          <p:cNvSpPr/>
          <p:nvPr/>
        </p:nvSpPr>
        <p:spPr>
          <a:xfrm>
            <a:off x="1554483" y="5061044"/>
            <a:ext cx="95311" cy="282787"/>
          </a:xfrm>
          <a:prstGeom prst="rect">
            <a:avLst/>
          </a:prstGeom>
          <a:blipFill>
            <a:blip r:embed="rId17" cstate="print"/>
            <a:stretch>
              <a:fillRect/>
            </a:stretch>
          </a:blipFill>
        </p:spPr>
        <p:txBody>
          <a:bodyPr wrap="square" lIns="0" tIns="0" rIns="0" bIns="0" rtlCol="0"/>
          <a:lstStyle/>
          <a:p>
            <a:endParaRPr sz="2400"/>
          </a:p>
        </p:txBody>
      </p:sp>
      <p:sp>
        <p:nvSpPr>
          <p:cNvPr id="684" name="object 684"/>
          <p:cNvSpPr/>
          <p:nvPr/>
        </p:nvSpPr>
        <p:spPr>
          <a:xfrm>
            <a:off x="2849863" y="5229165"/>
            <a:ext cx="567267" cy="0"/>
          </a:xfrm>
          <a:custGeom>
            <a:avLst/>
            <a:gdLst/>
            <a:ahLst/>
            <a:cxnLst/>
            <a:rect l="l" t="t" r="r" b="b"/>
            <a:pathLst>
              <a:path w="425450">
                <a:moveTo>
                  <a:pt x="0" y="0"/>
                </a:moveTo>
                <a:lnTo>
                  <a:pt x="425278" y="0"/>
                </a:lnTo>
              </a:path>
            </a:pathLst>
          </a:custGeom>
          <a:ln w="68579">
            <a:solidFill>
              <a:srgbClr val="F8981D"/>
            </a:solidFill>
          </a:ln>
        </p:spPr>
        <p:txBody>
          <a:bodyPr wrap="square" lIns="0" tIns="0" rIns="0" bIns="0" rtlCol="0"/>
          <a:lstStyle/>
          <a:p>
            <a:endParaRPr sz="2400"/>
          </a:p>
        </p:txBody>
      </p:sp>
      <p:sp>
        <p:nvSpPr>
          <p:cNvPr id="685" name="object 685"/>
          <p:cNvSpPr/>
          <p:nvPr/>
        </p:nvSpPr>
        <p:spPr>
          <a:xfrm>
            <a:off x="2849863" y="5183445"/>
            <a:ext cx="574887" cy="91440"/>
          </a:xfrm>
          <a:custGeom>
            <a:avLst/>
            <a:gdLst/>
            <a:ahLst/>
            <a:cxnLst/>
            <a:rect l="l" t="t" r="r" b="b"/>
            <a:pathLst>
              <a:path w="431164" h="68579">
                <a:moveTo>
                  <a:pt x="0" y="0"/>
                </a:moveTo>
                <a:lnTo>
                  <a:pt x="430548" y="0"/>
                </a:lnTo>
                <a:lnTo>
                  <a:pt x="430548" y="34290"/>
                </a:lnTo>
                <a:lnTo>
                  <a:pt x="430548"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86" name="object 686"/>
          <p:cNvSpPr/>
          <p:nvPr/>
        </p:nvSpPr>
        <p:spPr>
          <a:xfrm>
            <a:off x="2798611" y="5061044"/>
            <a:ext cx="95311" cy="282787"/>
          </a:xfrm>
          <a:prstGeom prst="rect">
            <a:avLst/>
          </a:prstGeom>
          <a:blipFill>
            <a:blip r:embed="rId17" cstate="print"/>
            <a:stretch>
              <a:fillRect/>
            </a:stretch>
          </a:blipFill>
        </p:spPr>
        <p:txBody>
          <a:bodyPr wrap="square" lIns="0" tIns="0" rIns="0" bIns="0" rtlCol="0"/>
          <a:lstStyle/>
          <a:p>
            <a:endParaRPr sz="2400"/>
          </a:p>
        </p:txBody>
      </p:sp>
      <p:sp>
        <p:nvSpPr>
          <p:cNvPr id="687" name="object 687"/>
          <p:cNvSpPr txBox="1"/>
          <p:nvPr/>
        </p:nvSpPr>
        <p:spPr>
          <a:xfrm>
            <a:off x="1386413" y="5046812"/>
            <a:ext cx="1833880" cy="140209"/>
          </a:xfrm>
          <a:prstGeom prst="rect">
            <a:avLst/>
          </a:prstGeom>
        </p:spPr>
        <p:txBody>
          <a:bodyPr vert="horz" wrap="square" lIns="0" tIns="16933" rIns="0" bIns="0" rtlCol="0">
            <a:spAutoFit/>
          </a:bodyPr>
          <a:lstStyle/>
          <a:p>
            <a:pPr marL="16933">
              <a:spcBef>
                <a:spcPts val="133"/>
              </a:spcBef>
              <a:tabLst>
                <a:tab pos="507141" algn="l"/>
                <a:tab pos="1124345" algn="l"/>
                <a:tab pos="1674665" algn="l"/>
              </a:tabLst>
            </a:pPr>
            <a:r>
              <a:rPr sz="800" b="1" dirty="0">
                <a:latin typeface="Arial"/>
                <a:cs typeface="Arial"/>
              </a:rPr>
              <a:t>4	8	8	7</a:t>
            </a:r>
            <a:r>
              <a:rPr sz="800" b="1" spc="-7" dirty="0">
                <a:latin typeface="Arial"/>
                <a:cs typeface="Arial"/>
              </a:rPr>
              <a:t>.</a:t>
            </a:r>
            <a:r>
              <a:rPr sz="800" b="1" dirty="0">
                <a:latin typeface="Arial"/>
                <a:cs typeface="Arial"/>
              </a:rPr>
              <a:t>3</a:t>
            </a:r>
            <a:endParaRPr sz="800">
              <a:latin typeface="Arial"/>
              <a:cs typeface="Arial"/>
            </a:endParaRPr>
          </a:p>
        </p:txBody>
      </p:sp>
      <p:sp>
        <p:nvSpPr>
          <p:cNvPr id="688" name="object 688"/>
          <p:cNvSpPr/>
          <p:nvPr/>
        </p:nvSpPr>
        <p:spPr>
          <a:xfrm>
            <a:off x="3416900" y="5229165"/>
            <a:ext cx="618912" cy="0"/>
          </a:xfrm>
          <a:custGeom>
            <a:avLst/>
            <a:gdLst/>
            <a:ahLst/>
            <a:cxnLst/>
            <a:rect l="l" t="t" r="r" b="b"/>
            <a:pathLst>
              <a:path w="464185">
                <a:moveTo>
                  <a:pt x="0" y="0"/>
                </a:moveTo>
                <a:lnTo>
                  <a:pt x="464098" y="0"/>
                </a:lnTo>
              </a:path>
            </a:pathLst>
          </a:custGeom>
          <a:ln w="68579">
            <a:solidFill>
              <a:srgbClr val="F8981D"/>
            </a:solidFill>
          </a:ln>
        </p:spPr>
        <p:txBody>
          <a:bodyPr wrap="square" lIns="0" tIns="0" rIns="0" bIns="0" rtlCol="0"/>
          <a:lstStyle/>
          <a:p>
            <a:endParaRPr sz="2400"/>
          </a:p>
        </p:txBody>
      </p:sp>
      <p:sp>
        <p:nvSpPr>
          <p:cNvPr id="689" name="object 689"/>
          <p:cNvSpPr/>
          <p:nvPr/>
        </p:nvSpPr>
        <p:spPr>
          <a:xfrm>
            <a:off x="3416900" y="5183445"/>
            <a:ext cx="618912" cy="91440"/>
          </a:xfrm>
          <a:custGeom>
            <a:avLst/>
            <a:gdLst/>
            <a:ahLst/>
            <a:cxnLst/>
            <a:rect l="l" t="t" r="r" b="b"/>
            <a:pathLst>
              <a:path w="464185" h="68579">
                <a:moveTo>
                  <a:pt x="0" y="0"/>
                </a:moveTo>
                <a:lnTo>
                  <a:pt x="464099" y="0"/>
                </a:lnTo>
                <a:lnTo>
                  <a:pt x="464099" y="34290"/>
                </a:lnTo>
                <a:lnTo>
                  <a:pt x="46409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90" name="object 690"/>
          <p:cNvSpPr/>
          <p:nvPr/>
        </p:nvSpPr>
        <p:spPr>
          <a:xfrm>
            <a:off x="3370713" y="5061044"/>
            <a:ext cx="95311" cy="282787"/>
          </a:xfrm>
          <a:prstGeom prst="rect">
            <a:avLst/>
          </a:prstGeom>
          <a:blipFill>
            <a:blip r:embed="rId20" cstate="print"/>
            <a:stretch>
              <a:fillRect/>
            </a:stretch>
          </a:blipFill>
        </p:spPr>
        <p:txBody>
          <a:bodyPr wrap="square" lIns="0" tIns="0" rIns="0" bIns="0" rtlCol="0"/>
          <a:lstStyle/>
          <a:p>
            <a:endParaRPr sz="2400"/>
          </a:p>
        </p:txBody>
      </p:sp>
      <p:sp>
        <p:nvSpPr>
          <p:cNvPr id="691" name="object 691"/>
          <p:cNvSpPr/>
          <p:nvPr/>
        </p:nvSpPr>
        <p:spPr>
          <a:xfrm>
            <a:off x="2180985" y="5061044"/>
            <a:ext cx="95311" cy="282787"/>
          </a:xfrm>
          <a:prstGeom prst="rect">
            <a:avLst/>
          </a:prstGeom>
          <a:blipFill>
            <a:blip r:embed="rId17" cstate="print"/>
            <a:stretch>
              <a:fillRect/>
            </a:stretch>
          </a:blipFill>
        </p:spPr>
        <p:txBody>
          <a:bodyPr wrap="square" lIns="0" tIns="0" rIns="0" bIns="0" rtlCol="0"/>
          <a:lstStyle/>
          <a:p>
            <a:endParaRPr sz="2400"/>
          </a:p>
        </p:txBody>
      </p:sp>
      <p:sp>
        <p:nvSpPr>
          <p:cNvPr id="692" name="object 692"/>
          <p:cNvSpPr/>
          <p:nvPr/>
        </p:nvSpPr>
        <p:spPr>
          <a:xfrm>
            <a:off x="4241940" y="5229165"/>
            <a:ext cx="419947" cy="0"/>
          </a:xfrm>
          <a:custGeom>
            <a:avLst/>
            <a:gdLst/>
            <a:ahLst/>
            <a:cxnLst/>
            <a:rect l="l" t="t" r="r" b="b"/>
            <a:pathLst>
              <a:path w="314960">
                <a:moveTo>
                  <a:pt x="0" y="0"/>
                </a:moveTo>
                <a:lnTo>
                  <a:pt x="314438" y="0"/>
                </a:lnTo>
              </a:path>
            </a:pathLst>
          </a:custGeom>
          <a:ln w="68579">
            <a:solidFill>
              <a:srgbClr val="F8981D"/>
            </a:solidFill>
          </a:ln>
        </p:spPr>
        <p:txBody>
          <a:bodyPr wrap="square" lIns="0" tIns="0" rIns="0" bIns="0" rtlCol="0"/>
          <a:lstStyle/>
          <a:p>
            <a:endParaRPr sz="2400"/>
          </a:p>
        </p:txBody>
      </p:sp>
      <p:sp>
        <p:nvSpPr>
          <p:cNvPr id="693" name="object 693"/>
          <p:cNvSpPr/>
          <p:nvPr/>
        </p:nvSpPr>
        <p:spPr>
          <a:xfrm>
            <a:off x="4241940" y="5183445"/>
            <a:ext cx="426720" cy="91440"/>
          </a:xfrm>
          <a:custGeom>
            <a:avLst/>
            <a:gdLst/>
            <a:ahLst/>
            <a:cxnLst/>
            <a:rect l="l" t="t" r="r" b="b"/>
            <a:pathLst>
              <a:path w="320039" h="68579">
                <a:moveTo>
                  <a:pt x="0" y="0"/>
                </a:moveTo>
                <a:lnTo>
                  <a:pt x="319518" y="0"/>
                </a:lnTo>
                <a:lnTo>
                  <a:pt x="319518" y="34290"/>
                </a:lnTo>
                <a:lnTo>
                  <a:pt x="319518"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94" name="object 694"/>
          <p:cNvSpPr txBox="1"/>
          <p:nvPr/>
        </p:nvSpPr>
        <p:spPr>
          <a:xfrm>
            <a:off x="3708692" y="5046812"/>
            <a:ext cx="23283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10</a:t>
            </a:r>
            <a:r>
              <a:rPr sz="800" b="1" spc="-7" dirty="0">
                <a:latin typeface="Arial"/>
                <a:cs typeface="Arial"/>
              </a:rPr>
              <a:t>.</a:t>
            </a:r>
            <a:r>
              <a:rPr sz="800" b="1" dirty="0">
                <a:latin typeface="Arial"/>
                <a:cs typeface="Arial"/>
              </a:rPr>
              <a:t>7</a:t>
            </a:r>
            <a:endParaRPr sz="800">
              <a:latin typeface="Arial"/>
              <a:cs typeface="Arial"/>
            </a:endParaRPr>
          </a:p>
        </p:txBody>
      </p:sp>
      <p:sp>
        <p:nvSpPr>
          <p:cNvPr id="695" name="object 695"/>
          <p:cNvSpPr/>
          <p:nvPr/>
        </p:nvSpPr>
        <p:spPr>
          <a:xfrm>
            <a:off x="4196929" y="5061044"/>
            <a:ext cx="95311" cy="282787"/>
          </a:xfrm>
          <a:prstGeom prst="rect">
            <a:avLst/>
          </a:prstGeom>
          <a:blipFill>
            <a:blip r:embed="rId18" cstate="print"/>
            <a:stretch>
              <a:fillRect/>
            </a:stretch>
          </a:blipFill>
        </p:spPr>
        <p:txBody>
          <a:bodyPr wrap="square" lIns="0" tIns="0" rIns="0" bIns="0" rtlCol="0"/>
          <a:lstStyle/>
          <a:p>
            <a:endParaRPr sz="2400"/>
          </a:p>
        </p:txBody>
      </p:sp>
      <p:sp>
        <p:nvSpPr>
          <p:cNvPr id="696" name="object 696"/>
          <p:cNvSpPr/>
          <p:nvPr/>
        </p:nvSpPr>
        <p:spPr>
          <a:xfrm>
            <a:off x="4661191" y="5229165"/>
            <a:ext cx="620607" cy="0"/>
          </a:xfrm>
          <a:custGeom>
            <a:avLst/>
            <a:gdLst/>
            <a:ahLst/>
            <a:cxnLst/>
            <a:rect l="l" t="t" r="r" b="b"/>
            <a:pathLst>
              <a:path w="465454">
                <a:moveTo>
                  <a:pt x="0" y="0"/>
                </a:moveTo>
                <a:lnTo>
                  <a:pt x="465068" y="0"/>
                </a:lnTo>
              </a:path>
            </a:pathLst>
          </a:custGeom>
          <a:ln w="68579">
            <a:solidFill>
              <a:srgbClr val="F8981D"/>
            </a:solidFill>
          </a:ln>
        </p:spPr>
        <p:txBody>
          <a:bodyPr wrap="square" lIns="0" tIns="0" rIns="0" bIns="0" rtlCol="0"/>
          <a:lstStyle/>
          <a:p>
            <a:endParaRPr sz="2400"/>
          </a:p>
        </p:txBody>
      </p:sp>
      <p:sp>
        <p:nvSpPr>
          <p:cNvPr id="697" name="object 697"/>
          <p:cNvSpPr/>
          <p:nvPr/>
        </p:nvSpPr>
        <p:spPr>
          <a:xfrm>
            <a:off x="4661191" y="5183445"/>
            <a:ext cx="620607" cy="91440"/>
          </a:xfrm>
          <a:custGeom>
            <a:avLst/>
            <a:gdLst/>
            <a:ahLst/>
            <a:cxnLst/>
            <a:rect l="l" t="t" r="r" b="b"/>
            <a:pathLst>
              <a:path w="465454" h="68579">
                <a:moveTo>
                  <a:pt x="0" y="0"/>
                </a:moveTo>
                <a:lnTo>
                  <a:pt x="465069" y="0"/>
                </a:lnTo>
                <a:lnTo>
                  <a:pt x="465069" y="34290"/>
                </a:lnTo>
                <a:lnTo>
                  <a:pt x="46506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698" name="object 698"/>
          <p:cNvSpPr/>
          <p:nvPr/>
        </p:nvSpPr>
        <p:spPr>
          <a:xfrm>
            <a:off x="4611346" y="5061044"/>
            <a:ext cx="95311" cy="282787"/>
          </a:xfrm>
          <a:prstGeom prst="rect">
            <a:avLst/>
          </a:prstGeom>
          <a:blipFill>
            <a:blip r:embed="rId20" cstate="print"/>
            <a:stretch>
              <a:fillRect/>
            </a:stretch>
          </a:blipFill>
        </p:spPr>
        <p:txBody>
          <a:bodyPr wrap="square" lIns="0" tIns="0" rIns="0" bIns="0" rtlCol="0"/>
          <a:lstStyle/>
          <a:p>
            <a:endParaRPr sz="2400"/>
          </a:p>
        </p:txBody>
      </p:sp>
      <p:sp>
        <p:nvSpPr>
          <p:cNvPr id="699" name="object 699"/>
          <p:cNvSpPr/>
          <p:nvPr/>
        </p:nvSpPr>
        <p:spPr>
          <a:xfrm>
            <a:off x="5231725" y="5061044"/>
            <a:ext cx="95311" cy="282787"/>
          </a:xfrm>
          <a:prstGeom prst="rect">
            <a:avLst/>
          </a:prstGeom>
          <a:blipFill>
            <a:blip r:embed="rId18" cstate="print"/>
            <a:stretch>
              <a:fillRect/>
            </a:stretch>
          </a:blipFill>
        </p:spPr>
        <p:txBody>
          <a:bodyPr wrap="square" lIns="0" tIns="0" rIns="0" bIns="0" rtlCol="0"/>
          <a:lstStyle/>
          <a:p>
            <a:endParaRPr sz="2400"/>
          </a:p>
        </p:txBody>
      </p:sp>
      <p:sp>
        <p:nvSpPr>
          <p:cNvPr id="700" name="object 700"/>
          <p:cNvSpPr txBox="1"/>
          <p:nvPr/>
        </p:nvSpPr>
        <p:spPr>
          <a:xfrm>
            <a:off x="5541669" y="5046811"/>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endParaRPr sz="800">
              <a:latin typeface="Arial"/>
              <a:cs typeface="Arial"/>
            </a:endParaRPr>
          </a:p>
        </p:txBody>
      </p:sp>
      <p:sp>
        <p:nvSpPr>
          <p:cNvPr id="701" name="object 701"/>
          <p:cNvSpPr/>
          <p:nvPr/>
        </p:nvSpPr>
        <p:spPr>
          <a:xfrm>
            <a:off x="5904862" y="5227713"/>
            <a:ext cx="620607" cy="0"/>
          </a:xfrm>
          <a:custGeom>
            <a:avLst/>
            <a:gdLst/>
            <a:ahLst/>
            <a:cxnLst/>
            <a:rect l="l" t="t" r="r" b="b"/>
            <a:pathLst>
              <a:path w="465454">
                <a:moveTo>
                  <a:pt x="0" y="0"/>
                </a:moveTo>
                <a:lnTo>
                  <a:pt x="465068" y="0"/>
                </a:lnTo>
              </a:path>
            </a:pathLst>
          </a:custGeom>
          <a:ln w="68580">
            <a:solidFill>
              <a:srgbClr val="F8981D"/>
            </a:solidFill>
          </a:ln>
        </p:spPr>
        <p:txBody>
          <a:bodyPr wrap="square" lIns="0" tIns="0" rIns="0" bIns="0" rtlCol="0"/>
          <a:lstStyle/>
          <a:p>
            <a:endParaRPr sz="2400"/>
          </a:p>
        </p:txBody>
      </p:sp>
      <p:sp>
        <p:nvSpPr>
          <p:cNvPr id="702" name="object 702"/>
          <p:cNvSpPr/>
          <p:nvPr/>
        </p:nvSpPr>
        <p:spPr>
          <a:xfrm>
            <a:off x="5904862" y="5181992"/>
            <a:ext cx="620607" cy="91440"/>
          </a:xfrm>
          <a:custGeom>
            <a:avLst/>
            <a:gdLst/>
            <a:ahLst/>
            <a:cxnLst/>
            <a:rect l="l" t="t" r="r" b="b"/>
            <a:pathLst>
              <a:path w="465454" h="68579">
                <a:moveTo>
                  <a:pt x="0" y="0"/>
                </a:moveTo>
                <a:lnTo>
                  <a:pt x="465069" y="0"/>
                </a:lnTo>
                <a:lnTo>
                  <a:pt x="465069" y="34290"/>
                </a:lnTo>
                <a:lnTo>
                  <a:pt x="465069"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703" name="object 703"/>
          <p:cNvSpPr txBox="1"/>
          <p:nvPr/>
        </p:nvSpPr>
        <p:spPr>
          <a:xfrm>
            <a:off x="6165248" y="5046811"/>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endParaRPr sz="800">
              <a:latin typeface="Arial"/>
              <a:cs typeface="Arial"/>
            </a:endParaRPr>
          </a:p>
        </p:txBody>
      </p:sp>
      <p:sp>
        <p:nvSpPr>
          <p:cNvPr id="704" name="object 704"/>
          <p:cNvSpPr/>
          <p:nvPr/>
        </p:nvSpPr>
        <p:spPr>
          <a:xfrm>
            <a:off x="6478614" y="5061044"/>
            <a:ext cx="95311" cy="282787"/>
          </a:xfrm>
          <a:prstGeom prst="rect">
            <a:avLst/>
          </a:prstGeom>
          <a:blipFill>
            <a:blip r:embed="rId20" cstate="print"/>
            <a:stretch>
              <a:fillRect/>
            </a:stretch>
          </a:blipFill>
        </p:spPr>
        <p:txBody>
          <a:bodyPr wrap="square" lIns="0" tIns="0" rIns="0" bIns="0" rtlCol="0"/>
          <a:lstStyle/>
          <a:p>
            <a:endParaRPr sz="2400"/>
          </a:p>
        </p:txBody>
      </p:sp>
      <p:sp>
        <p:nvSpPr>
          <p:cNvPr id="705" name="object 705"/>
          <p:cNvSpPr txBox="1"/>
          <p:nvPr/>
        </p:nvSpPr>
        <p:spPr>
          <a:xfrm>
            <a:off x="4360137" y="5046812"/>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a:t>
            </a:r>
            <a:r>
              <a:rPr sz="800" b="1" spc="-7" dirty="0">
                <a:latin typeface="Arial"/>
                <a:cs typeface="Arial"/>
              </a:rPr>
              <a:t>.</a:t>
            </a:r>
            <a:r>
              <a:rPr sz="800" b="1" dirty="0">
                <a:latin typeface="Arial"/>
                <a:cs typeface="Arial"/>
              </a:rPr>
              <a:t>3</a:t>
            </a:r>
            <a:endParaRPr sz="800">
              <a:latin typeface="Arial"/>
              <a:cs typeface="Arial"/>
            </a:endParaRPr>
          </a:p>
        </p:txBody>
      </p:sp>
      <p:sp>
        <p:nvSpPr>
          <p:cNvPr id="706" name="object 706"/>
          <p:cNvSpPr/>
          <p:nvPr/>
        </p:nvSpPr>
        <p:spPr>
          <a:xfrm>
            <a:off x="5855035" y="5061044"/>
            <a:ext cx="95311" cy="282787"/>
          </a:xfrm>
          <a:prstGeom prst="rect">
            <a:avLst/>
          </a:prstGeom>
          <a:blipFill>
            <a:blip r:embed="rId20" cstate="print"/>
            <a:stretch>
              <a:fillRect/>
            </a:stretch>
          </a:blipFill>
        </p:spPr>
        <p:txBody>
          <a:bodyPr wrap="square" lIns="0" tIns="0" rIns="0" bIns="0" rtlCol="0"/>
          <a:lstStyle/>
          <a:p>
            <a:endParaRPr sz="2400"/>
          </a:p>
        </p:txBody>
      </p:sp>
      <p:sp>
        <p:nvSpPr>
          <p:cNvPr id="707" name="object 707"/>
          <p:cNvSpPr txBox="1"/>
          <p:nvPr/>
        </p:nvSpPr>
        <p:spPr>
          <a:xfrm>
            <a:off x="989298" y="5046812"/>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4</a:t>
            </a:r>
            <a:r>
              <a:rPr sz="800" b="1" spc="-7" dirty="0">
                <a:latin typeface="Arial"/>
                <a:cs typeface="Arial"/>
              </a:rPr>
              <a:t>.</a:t>
            </a:r>
            <a:r>
              <a:rPr sz="800" b="1" dirty="0">
                <a:latin typeface="Arial"/>
                <a:cs typeface="Arial"/>
              </a:rPr>
              <a:t>7</a:t>
            </a:r>
            <a:endParaRPr sz="800">
              <a:latin typeface="Arial"/>
              <a:cs typeface="Arial"/>
            </a:endParaRPr>
          </a:p>
        </p:txBody>
      </p:sp>
      <p:sp>
        <p:nvSpPr>
          <p:cNvPr id="708" name="object 708"/>
          <p:cNvSpPr/>
          <p:nvPr/>
        </p:nvSpPr>
        <p:spPr>
          <a:xfrm>
            <a:off x="1209881" y="5057163"/>
            <a:ext cx="95311" cy="282787"/>
          </a:xfrm>
          <a:prstGeom prst="rect">
            <a:avLst/>
          </a:prstGeom>
          <a:blipFill>
            <a:blip r:embed="rId17" cstate="print"/>
            <a:stretch>
              <a:fillRect/>
            </a:stretch>
          </a:blipFill>
        </p:spPr>
        <p:txBody>
          <a:bodyPr wrap="square" lIns="0" tIns="0" rIns="0" bIns="0" rtlCol="0"/>
          <a:lstStyle/>
          <a:p>
            <a:endParaRPr sz="2400"/>
          </a:p>
        </p:txBody>
      </p:sp>
      <p:sp>
        <p:nvSpPr>
          <p:cNvPr id="709" name="object 709"/>
          <p:cNvSpPr/>
          <p:nvPr/>
        </p:nvSpPr>
        <p:spPr>
          <a:xfrm>
            <a:off x="5159912" y="5082534"/>
            <a:ext cx="225777" cy="240817"/>
          </a:xfrm>
          <a:prstGeom prst="rect">
            <a:avLst/>
          </a:prstGeom>
          <a:blipFill>
            <a:blip r:embed="rId50" cstate="print"/>
            <a:stretch>
              <a:fillRect/>
            </a:stretch>
          </a:blipFill>
        </p:spPr>
        <p:txBody>
          <a:bodyPr wrap="square" lIns="0" tIns="0" rIns="0" bIns="0" rtlCol="0"/>
          <a:lstStyle/>
          <a:p>
            <a:endParaRPr sz="2400"/>
          </a:p>
        </p:txBody>
      </p:sp>
      <p:sp>
        <p:nvSpPr>
          <p:cNvPr id="710" name="object 710"/>
          <p:cNvSpPr txBox="1"/>
          <p:nvPr/>
        </p:nvSpPr>
        <p:spPr>
          <a:xfrm>
            <a:off x="6492674" y="5102353"/>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711" name="object 711"/>
          <p:cNvSpPr/>
          <p:nvPr/>
        </p:nvSpPr>
        <p:spPr>
          <a:xfrm>
            <a:off x="3471912" y="5581643"/>
            <a:ext cx="619760" cy="0"/>
          </a:xfrm>
          <a:custGeom>
            <a:avLst/>
            <a:gdLst/>
            <a:ahLst/>
            <a:cxnLst/>
            <a:rect l="l" t="t" r="r" b="b"/>
            <a:pathLst>
              <a:path w="464819">
                <a:moveTo>
                  <a:pt x="0" y="0"/>
                </a:moveTo>
                <a:lnTo>
                  <a:pt x="464352" y="0"/>
                </a:lnTo>
              </a:path>
            </a:pathLst>
          </a:custGeom>
          <a:ln w="68580">
            <a:solidFill>
              <a:srgbClr val="F8981D"/>
            </a:solidFill>
          </a:ln>
        </p:spPr>
        <p:txBody>
          <a:bodyPr wrap="square" lIns="0" tIns="0" rIns="0" bIns="0" rtlCol="0"/>
          <a:lstStyle/>
          <a:p>
            <a:endParaRPr sz="2400"/>
          </a:p>
        </p:txBody>
      </p:sp>
      <p:sp>
        <p:nvSpPr>
          <p:cNvPr id="712" name="object 712"/>
          <p:cNvSpPr/>
          <p:nvPr/>
        </p:nvSpPr>
        <p:spPr>
          <a:xfrm>
            <a:off x="3471912" y="5535924"/>
            <a:ext cx="619760" cy="91440"/>
          </a:xfrm>
          <a:custGeom>
            <a:avLst/>
            <a:gdLst/>
            <a:ahLst/>
            <a:cxnLst/>
            <a:rect l="l" t="t" r="r" b="b"/>
            <a:pathLst>
              <a:path w="464819" h="68579">
                <a:moveTo>
                  <a:pt x="0" y="0"/>
                </a:moveTo>
                <a:lnTo>
                  <a:pt x="464352" y="0"/>
                </a:lnTo>
                <a:lnTo>
                  <a:pt x="464352" y="34290"/>
                </a:lnTo>
                <a:lnTo>
                  <a:pt x="464352"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713" name="object 713"/>
          <p:cNvSpPr txBox="1"/>
          <p:nvPr/>
        </p:nvSpPr>
        <p:spPr>
          <a:xfrm>
            <a:off x="3120500" y="5400378"/>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endParaRPr sz="800">
              <a:latin typeface="Arial"/>
              <a:cs typeface="Arial"/>
            </a:endParaRPr>
          </a:p>
        </p:txBody>
      </p:sp>
      <p:sp>
        <p:nvSpPr>
          <p:cNvPr id="714" name="object 714"/>
          <p:cNvSpPr/>
          <p:nvPr/>
        </p:nvSpPr>
        <p:spPr>
          <a:xfrm>
            <a:off x="2850217" y="5581643"/>
            <a:ext cx="620607" cy="0"/>
          </a:xfrm>
          <a:custGeom>
            <a:avLst/>
            <a:gdLst/>
            <a:ahLst/>
            <a:cxnLst/>
            <a:rect l="l" t="t" r="r" b="b"/>
            <a:pathLst>
              <a:path w="465455">
                <a:moveTo>
                  <a:pt x="0" y="0"/>
                </a:moveTo>
                <a:lnTo>
                  <a:pt x="465260" y="0"/>
                </a:lnTo>
              </a:path>
            </a:pathLst>
          </a:custGeom>
          <a:ln w="67627">
            <a:solidFill>
              <a:srgbClr val="F8981D"/>
            </a:solidFill>
          </a:ln>
        </p:spPr>
        <p:txBody>
          <a:bodyPr wrap="square" lIns="0" tIns="0" rIns="0" bIns="0" rtlCol="0"/>
          <a:lstStyle/>
          <a:p>
            <a:endParaRPr sz="2400"/>
          </a:p>
        </p:txBody>
      </p:sp>
      <p:sp>
        <p:nvSpPr>
          <p:cNvPr id="715" name="object 715"/>
          <p:cNvSpPr/>
          <p:nvPr/>
        </p:nvSpPr>
        <p:spPr>
          <a:xfrm>
            <a:off x="2850217" y="5535924"/>
            <a:ext cx="620607" cy="91440"/>
          </a:xfrm>
          <a:custGeom>
            <a:avLst/>
            <a:gdLst/>
            <a:ahLst/>
            <a:cxnLst/>
            <a:rect l="l" t="t" r="r" b="b"/>
            <a:pathLst>
              <a:path w="465455" h="68579">
                <a:moveTo>
                  <a:pt x="0" y="476"/>
                </a:moveTo>
                <a:lnTo>
                  <a:pt x="465260" y="476"/>
                </a:lnTo>
                <a:lnTo>
                  <a:pt x="465260" y="0"/>
                </a:lnTo>
                <a:lnTo>
                  <a:pt x="465260" y="34290"/>
                </a:lnTo>
                <a:lnTo>
                  <a:pt x="465260" y="68580"/>
                </a:lnTo>
                <a:lnTo>
                  <a:pt x="465260" y="68103"/>
                </a:lnTo>
                <a:lnTo>
                  <a:pt x="0" y="68103"/>
                </a:lnTo>
                <a:lnTo>
                  <a:pt x="0" y="476"/>
                </a:lnTo>
                <a:close/>
              </a:path>
            </a:pathLst>
          </a:custGeom>
          <a:ln w="12700">
            <a:solidFill>
              <a:srgbClr val="385723"/>
            </a:solidFill>
          </a:ln>
        </p:spPr>
        <p:txBody>
          <a:bodyPr wrap="square" lIns="0" tIns="0" rIns="0" bIns="0" rtlCol="0"/>
          <a:lstStyle/>
          <a:p>
            <a:endParaRPr sz="2400"/>
          </a:p>
        </p:txBody>
      </p:sp>
      <p:sp>
        <p:nvSpPr>
          <p:cNvPr id="716" name="object 716"/>
          <p:cNvSpPr txBox="1"/>
          <p:nvPr/>
        </p:nvSpPr>
        <p:spPr>
          <a:xfrm>
            <a:off x="3737373" y="5400378"/>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endParaRPr sz="800">
              <a:latin typeface="Arial"/>
              <a:cs typeface="Arial"/>
            </a:endParaRPr>
          </a:p>
        </p:txBody>
      </p:sp>
      <p:sp>
        <p:nvSpPr>
          <p:cNvPr id="717" name="object 717"/>
          <p:cNvSpPr/>
          <p:nvPr/>
        </p:nvSpPr>
        <p:spPr>
          <a:xfrm>
            <a:off x="3424361" y="5411090"/>
            <a:ext cx="95311" cy="282785"/>
          </a:xfrm>
          <a:prstGeom prst="rect">
            <a:avLst/>
          </a:prstGeom>
          <a:blipFill>
            <a:blip r:embed="rId17" cstate="print"/>
            <a:stretch>
              <a:fillRect/>
            </a:stretch>
          </a:blipFill>
        </p:spPr>
        <p:txBody>
          <a:bodyPr wrap="square" lIns="0" tIns="0" rIns="0" bIns="0" rtlCol="0"/>
          <a:lstStyle/>
          <a:p>
            <a:endParaRPr sz="2400"/>
          </a:p>
        </p:txBody>
      </p:sp>
      <p:sp>
        <p:nvSpPr>
          <p:cNvPr id="718" name="object 718"/>
          <p:cNvSpPr/>
          <p:nvPr/>
        </p:nvSpPr>
        <p:spPr>
          <a:xfrm>
            <a:off x="4041986" y="5411090"/>
            <a:ext cx="95311" cy="282785"/>
          </a:xfrm>
          <a:prstGeom prst="rect">
            <a:avLst/>
          </a:prstGeom>
          <a:blipFill>
            <a:blip r:embed="rId20" cstate="print"/>
            <a:stretch>
              <a:fillRect/>
            </a:stretch>
          </a:blipFill>
        </p:spPr>
        <p:txBody>
          <a:bodyPr wrap="square" lIns="0" tIns="0" rIns="0" bIns="0" rtlCol="0"/>
          <a:lstStyle/>
          <a:p>
            <a:endParaRPr sz="2400"/>
          </a:p>
        </p:txBody>
      </p:sp>
      <p:sp>
        <p:nvSpPr>
          <p:cNvPr id="719" name="object 719"/>
          <p:cNvSpPr/>
          <p:nvPr/>
        </p:nvSpPr>
        <p:spPr>
          <a:xfrm>
            <a:off x="890084" y="5581337"/>
            <a:ext cx="404707" cy="0"/>
          </a:xfrm>
          <a:custGeom>
            <a:avLst/>
            <a:gdLst/>
            <a:ahLst/>
            <a:cxnLst/>
            <a:rect l="l" t="t" r="r" b="b"/>
            <a:pathLst>
              <a:path w="303530">
                <a:moveTo>
                  <a:pt x="0" y="0"/>
                </a:moveTo>
                <a:lnTo>
                  <a:pt x="302908" y="0"/>
                </a:lnTo>
              </a:path>
            </a:pathLst>
          </a:custGeom>
          <a:ln w="70634">
            <a:solidFill>
              <a:srgbClr val="7030A0"/>
            </a:solidFill>
          </a:ln>
        </p:spPr>
        <p:txBody>
          <a:bodyPr wrap="square" lIns="0" tIns="0" rIns="0" bIns="0" rtlCol="0"/>
          <a:lstStyle/>
          <a:p>
            <a:endParaRPr sz="2400"/>
          </a:p>
        </p:txBody>
      </p:sp>
      <p:sp>
        <p:nvSpPr>
          <p:cNvPr id="720" name="object 720"/>
          <p:cNvSpPr/>
          <p:nvPr/>
        </p:nvSpPr>
        <p:spPr>
          <a:xfrm>
            <a:off x="890084" y="5534248"/>
            <a:ext cx="404707" cy="94827"/>
          </a:xfrm>
          <a:custGeom>
            <a:avLst/>
            <a:gdLst/>
            <a:ahLst/>
            <a:cxnLst/>
            <a:rect l="l" t="t" r="r" b="b"/>
            <a:pathLst>
              <a:path w="303530" h="71120">
                <a:moveTo>
                  <a:pt x="0" y="0"/>
                </a:moveTo>
                <a:lnTo>
                  <a:pt x="302909" y="0"/>
                </a:lnTo>
                <a:lnTo>
                  <a:pt x="302909" y="35317"/>
                </a:lnTo>
                <a:lnTo>
                  <a:pt x="302909" y="70634"/>
                </a:lnTo>
                <a:lnTo>
                  <a:pt x="0" y="70634"/>
                </a:lnTo>
                <a:lnTo>
                  <a:pt x="0" y="0"/>
                </a:lnTo>
                <a:close/>
              </a:path>
            </a:pathLst>
          </a:custGeom>
          <a:ln w="12700">
            <a:solidFill>
              <a:srgbClr val="7F6000"/>
            </a:solidFill>
          </a:ln>
        </p:spPr>
        <p:txBody>
          <a:bodyPr wrap="square" lIns="0" tIns="0" rIns="0" bIns="0" rtlCol="0"/>
          <a:lstStyle/>
          <a:p>
            <a:endParaRPr sz="2400"/>
          </a:p>
        </p:txBody>
      </p:sp>
      <p:sp>
        <p:nvSpPr>
          <p:cNvPr id="721" name="object 721"/>
          <p:cNvSpPr/>
          <p:nvPr/>
        </p:nvSpPr>
        <p:spPr>
          <a:xfrm>
            <a:off x="2228536" y="5581643"/>
            <a:ext cx="619760" cy="0"/>
          </a:xfrm>
          <a:custGeom>
            <a:avLst/>
            <a:gdLst/>
            <a:ahLst/>
            <a:cxnLst/>
            <a:rect l="l" t="t" r="r" b="b"/>
            <a:pathLst>
              <a:path w="464819">
                <a:moveTo>
                  <a:pt x="0" y="0"/>
                </a:moveTo>
                <a:lnTo>
                  <a:pt x="464352" y="0"/>
                </a:lnTo>
              </a:path>
            </a:pathLst>
          </a:custGeom>
          <a:ln w="68580">
            <a:solidFill>
              <a:srgbClr val="F8981D"/>
            </a:solidFill>
          </a:ln>
        </p:spPr>
        <p:txBody>
          <a:bodyPr wrap="square" lIns="0" tIns="0" rIns="0" bIns="0" rtlCol="0"/>
          <a:lstStyle/>
          <a:p>
            <a:endParaRPr sz="2400"/>
          </a:p>
        </p:txBody>
      </p:sp>
      <p:sp>
        <p:nvSpPr>
          <p:cNvPr id="722" name="object 722"/>
          <p:cNvSpPr/>
          <p:nvPr/>
        </p:nvSpPr>
        <p:spPr>
          <a:xfrm>
            <a:off x="2228536" y="5535924"/>
            <a:ext cx="619760" cy="91440"/>
          </a:xfrm>
          <a:custGeom>
            <a:avLst/>
            <a:gdLst/>
            <a:ahLst/>
            <a:cxnLst/>
            <a:rect l="l" t="t" r="r" b="b"/>
            <a:pathLst>
              <a:path w="464819" h="68579">
                <a:moveTo>
                  <a:pt x="0" y="0"/>
                </a:moveTo>
                <a:lnTo>
                  <a:pt x="464352" y="0"/>
                </a:lnTo>
                <a:lnTo>
                  <a:pt x="464352" y="34290"/>
                </a:lnTo>
                <a:lnTo>
                  <a:pt x="464352"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723" name="object 723"/>
          <p:cNvSpPr/>
          <p:nvPr/>
        </p:nvSpPr>
        <p:spPr>
          <a:xfrm>
            <a:off x="1295193" y="5581643"/>
            <a:ext cx="313267" cy="0"/>
          </a:xfrm>
          <a:custGeom>
            <a:avLst/>
            <a:gdLst/>
            <a:ahLst/>
            <a:cxnLst/>
            <a:rect l="l" t="t" r="r" b="b"/>
            <a:pathLst>
              <a:path w="234950">
                <a:moveTo>
                  <a:pt x="0" y="0"/>
                </a:moveTo>
                <a:lnTo>
                  <a:pt x="234940" y="0"/>
                </a:lnTo>
              </a:path>
            </a:pathLst>
          </a:custGeom>
          <a:ln w="68580">
            <a:solidFill>
              <a:srgbClr val="F8981D"/>
            </a:solidFill>
          </a:ln>
        </p:spPr>
        <p:txBody>
          <a:bodyPr wrap="square" lIns="0" tIns="0" rIns="0" bIns="0" rtlCol="0"/>
          <a:lstStyle/>
          <a:p>
            <a:endParaRPr sz="2400"/>
          </a:p>
        </p:txBody>
      </p:sp>
      <p:sp>
        <p:nvSpPr>
          <p:cNvPr id="724" name="object 724"/>
          <p:cNvSpPr/>
          <p:nvPr/>
        </p:nvSpPr>
        <p:spPr>
          <a:xfrm>
            <a:off x="1295193" y="5535924"/>
            <a:ext cx="313267" cy="91440"/>
          </a:xfrm>
          <a:custGeom>
            <a:avLst/>
            <a:gdLst/>
            <a:ahLst/>
            <a:cxnLst/>
            <a:rect l="l" t="t" r="r" b="b"/>
            <a:pathLst>
              <a:path w="234950" h="68579">
                <a:moveTo>
                  <a:pt x="0" y="0"/>
                </a:moveTo>
                <a:lnTo>
                  <a:pt x="234941" y="0"/>
                </a:lnTo>
                <a:lnTo>
                  <a:pt x="234941" y="34290"/>
                </a:lnTo>
                <a:lnTo>
                  <a:pt x="234941"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725" name="object 725"/>
          <p:cNvSpPr txBox="1"/>
          <p:nvPr/>
        </p:nvSpPr>
        <p:spPr>
          <a:xfrm>
            <a:off x="1397145" y="5400378"/>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4</a:t>
            </a:r>
            <a:endParaRPr sz="800">
              <a:latin typeface="Arial"/>
              <a:cs typeface="Arial"/>
            </a:endParaRPr>
          </a:p>
        </p:txBody>
      </p:sp>
      <p:sp>
        <p:nvSpPr>
          <p:cNvPr id="726" name="object 726"/>
          <p:cNvSpPr txBox="1"/>
          <p:nvPr/>
        </p:nvSpPr>
        <p:spPr>
          <a:xfrm>
            <a:off x="1877125" y="5400378"/>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endParaRPr sz="800">
              <a:latin typeface="Arial"/>
              <a:cs typeface="Arial"/>
            </a:endParaRPr>
          </a:p>
        </p:txBody>
      </p:sp>
      <p:sp>
        <p:nvSpPr>
          <p:cNvPr id="727" name="object 727"/>
          <p:cNvSpPr/>
          <p:nvPr/>
        </p:nvSpPr>
        <p:spPr>
          <a:xfrm>
            <a:off x="836798" y="5491086"/>
            <a:ext cx="110469" cy="157071"/>
          </a:xfrm>
          <a:prstGeom prst="rect">
            <a:avLst/>
          </a:prstGeom>
          <a:blipFill>
            <a:blip r:embed="rId51" cstate="print"/>
            <a:stretch>
              <a:fillRect/>
            </a:stretch>
          </a:blipFill>
        </p:spPr>
        <p:txBody>
          <a:bodyPr wrap="square" lIns="0" tIns="0" rIns="0" bIns="0" rtlCol="0"/>
          <a:lstStyle/>
          <a:p>
            <a:endParaRPr sz="2400"/>
          </a:p>
        </p:txBody>
      </p:sp>
      <p:sp>
        <p:nvSpPr>
          <p:cNvPr id="728" name="object 728"/>
          <p:cNvSpPr/>
          <p:nvPr/>
        </p:nvSpPr>
        <p:spPr>
          <a:xfrm>
            <a:off x="836798" y="5491085"/>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729" name="object 729"/>
          <p:cNvSpPr/>
          <p:nvPr/>
        </p:nvSpPr>
        <p:spPr>
          <a:xfrm>
            <a:off x="843039" y="5465276"/>
            <a:ext cx="97576" cy="73821"/>
          </a:xfrm>
          <a:prstGeom prst="rect">
            <a:avLst/>
          </a:prstGeom>
          <a:blipFill>
            <a:blip r:embed="rId49" cstate="print"/>
            <a:stretch>
              <a:fillRect/>
            </a:stretch>
          </a:blipFill>
        </p:spPr>
        <p:txBody>
          <a:bodyPr wrap="square" lIns="0" tIns="0" rIns="0" bIns="0" rtlCol="0"/>
          <a:lstStyle/>
          <a:p>
            <a:endParaRPr sz="2400"/>
          </a:p>
        </p:txBody>
      </p:sp>
      <p:sp>
        <p:nvSpPr>
          <p:cNvPr id="730" name="object 730"/>
          <p:cNvSpPr/>
          <p:nvPr/>
        </p:nvSpPr>
        <p:spPr>
          <a:xfrm>
            <a:off x="843039" y="5465276"/>
            <a:ext cx="98213" cy="74507"/>
          </a:xfrm>
          <a:custGeom>
            <a:avLst/>
            <a:gdLst/>
            <a:ahLst/>
            <a:cxnLst/>
            <a:rect l="l" t="t" r="r" b="b"/>
            <a:pathLst>
              <a:path w="73659" h="55879">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731" name="object 731"/>
          <p:cNvSpPr/>
          <p:nvPr/>
        </p:nvSpPr>
        <p:spPr>
          <a:xfrm>
            <a:off x="1606841" y="5581643"/>
            <a:ext cx="620607" cy="0"/>
          </a:xfrm>
          <a:custGeom>
            <a:avLst/>
            <a:gdLst/>
            <a:ahLst/>
            <a:cxnLst/>
            <a:rect l="l" t="t" r="r" b="b"/>
            <a:pathLst>
              <a:path w="465455">
                <a:moveTo>
                  <a:pt x="0" y="0"/>
                </a:moveTo>
                <a:lnTo>
                  <a:pt x="465259" y="0"/>
                </a:lnTo>
              </a:path>
            </a:pathLst>
          </a:custGeom>
          <a:ln w="67627">
            <a:solidFill>
              <a:srgbClr val="F8981D"/>
            </a:solidFill>
          </a:ln>
        </p:spPr>
        <p:txBody>
          <a:bodyPr wrap="square" lIns="0" tIns="0" rIns="0" bIns="0" rtlCol="0"/>
          <a:lstStyle/>
          <a:p>
            <a:endParaRPr sz="2400"/>
          </a:p>
        </p:txBody>
      </p:sp>
      <p:sp>
        <p:nvSpPr>
          <p:cNvPr id="732" name="object 732"/>
          <p:cNvSpPr/>
          <p:nvPr/>
        </p:nvSpPr>
        <p:spPr>
          <a:xfrm>
            <a:off x="1606841" y="5535924"/>
            <a:ext cx="620607" cy="91440"/>
          </a:xfrm>
          <a:custGeom>
            <a:avLst/>
            <a:gdLst/>
            <a:ahLst/>
            <a:cxnLst/>
            <a:rect l="l" t="t" r="r" b="b"/>
            <a:pathLst>
              <a:path w="465455" h="68579">
                <a:moveTo>
                  <a:pt x="0" y="476"/>
                </a:moveTo>
                <a:lnTo>
                  <a:pt x="465260" y="476"/>
                </a:lnTo>
                <a:lnTo>
                  <a:pt x="465260" y="0"/>
                </a:lnTo>
                <a:lnTo>
                  <a:pt x="465260" y="34290"/>
                </a:lnTo>
                <a:lnTo>
                  <a:pt x="465260" y="68580"/>
                </a:lnTo>
                <a:lnTo>
                  <a:pt x="465260" y="68103"/>
                </a:lnTo>
                <a:lnTo>
                  <a:pt x="0" y="68103"/>
                </a:lnTo>
                <a:lnTo>
                  <a:pt x="0" y="476"/>
                </a:lnTo>
                <a:close/>
              </a:path>
            </a:pathLst>
          </a:custGeom>
          <a:ln w="12700">
            <a:solidFill>
              <a:srgbClr val="385723"/>
            </a:solidFill>
          </a:ln>
        </p:spPr>
        <p:txBody>
          <a:bodyPr wrap="square" lIns="0" tIns="0" rIns="0" bIns="0" rtlCol="0"/>
          <a:lstStyle/>
          <a:p>
            <a:endParaRPr sz="2400"/>
          </a:p>
        </p:txBody>
      </p:sp>
      <p:sp>
        <p:nvSpPr>
          <p:cNvPr id="733" name="object 733"/>
          <p:cNvSpPr/>
          <p:nvPr/>
        </p:nvSpPr>
        <p:spPr>
          <a:xfrm>
            <a:off x="1554483" y="5411090"/>
            <a:ext cx="95311" cy="282785"/>
          </a:xfrm>
          <a:prstGeom prst="rect">
            <a:avLst/>
          </a:prstGeom>
          <a:blipFill>
            <a:blip r:embed="rId17" cstate="print"/>
            <a:stretch>
              <a:fillRect/>
            </a:stretch>
          </a:blipFill>
        </p:spPr>
        <p:txBody>
          <a:bodyPr wrap="square" lIns="0" tIns="0" rIns="0" bIns="0" rtlCol="0"/>
          <a:lstStyle/>
          <a:p>
            <a:endParaRPr sz="2400"/>
          </a:p>
        </p:txBody>
      </p:sp>
      <p:sp>
        <p:nvSpPr>
          <p:cNvPr id="734" name="object 734"/>
          <p:cNvSpPr txBox="1"/>
          <p:nvPr/>
        </p:nvSpPr>
        <p:spPr>
          <a:xfrm>
            <a:off x="2493997" y="5400378"/>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endParaRPr sz="800">
              <a:latin typeface="Arial"/>
              <a:cs typeface="Arial"/>
            </a:endParaRPr>
          </a:p>
        </p:txBody>
      </p:sp>
      <p:sp>
        <p:nvSpPr>
          <p:cNvPr id="735" name="object 735"/>
          <p:cNvSpPr/>
          <p:nvPr/>
        </p:nvSpPr>
        <p:spPr>
          <a:xfrm>
            <a:off x="2180985" y="5411090"/>
            <a:ext cx="95311" cy="282785"/>
          </a:xfrm>
          <a:prstGeom prst="rect">
            <a:avLst/>
          </a:prstGeom>
          <a:blipFill>
            <a:blip r:embed="rId17" cstate="print"/>
            <a:stretch>
              <a:fillRect/>
            </a:stretch>
          </a:blipFill>
        </p:spPr>
        <p:txBody>
          <a:bodyPr wrap="square" lIns="0" tIns="0" rIns="0" bIns="0" rtlCol="0"/>
          <a:lstStyle/>
          <a:p>
            <a:endParaRPr sz="2400"/>
          </a:p>
        </p:txBody>
      </p:sp>
      <p:sp>
        <p:nvSpPr>
          <p:cNvPr id="736" name="object 736"/>
          <p:cNvSpPr/>
          <p:nvPr/>
        </p:nvSpPr>
        <p:spPr>
          <a:xfrm>
            <a:off x="2798611" y="5411090"/>
            <a:ext cx="95311" cy="282785"/>
          </a:xfrm>
          <a:prstGeom prst="rect">
            <a:avLst/>
          </a:prstGeom>
          <a:blipFill>
            <a:blip r:embed="rId17" cstate="print"/>
            <a:stretch>
              <a:fillRect/>
            </a:stretch>
          </a:blipFill>
        </p:spPr>
        <p:txBody>
          <a:bodyPr wrap="square" lIns="0" tIns="0" rIns="0" bIns="0" rtlCol="0"/>
          <a:lstStyle/>
          <a:p>
            <a:endParaRPr sz="2400"/>
          </a:p>
        </p:txBody>
      </p:sp>
      <p:sp>
        <p:nvSpPr>
          <p:cNvPr id="737" name="object 737"/>
          <p:cNvSpPr/>
          <p:nvPr/>
        </p:nvSpPr>
        <p:spPr>
          <a:xfrm>
            <a:off x="1243419" y="5411090"/>
            <a:ext cx="95311" cy="282785"/>
          </a:xfrm>
          <a:prstGeom prst="rect">
            <a:avLst/>
          </a:prstGeom>
          <a:blipFill>
            <a:blip r:embed="rId17" cstate="print"/>
            <a:stretch>
              <a:fillRect/>
            </a:stretch>
          </a:blipFill>
        </p:spPr>
        <p:txBody>
          <a:bodyPr wrap="square" lIns="0" tIns="0" rIns="0" bIns="0" rtlCol="0"/>
          <a:lstStyle/>
          <a:p>
            <a:endParaRPr sz="2400"/>
          </a:p>
        </p:txBody>
      </p:sp>
      <p:sp>
        <p:nvSpPr>
          <p:cNvPr id="738" name="object 738"/>
          <p:cNvSpPr txBox="1"/>
          <p:nvPr/>
        </p:nvSpPr>
        <p:spPr>
          <a:xfrm>
            <a:off x="1056441" y="5400378"/>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a:t>
            </a:r>
            <a:endParaRPr sz="800">
              <a:latin typeface="Arial"/>
              <a:cs typeface="Arial"/>
            </a:endParaRPr>
          </a:p>
        </p:txBody>
      </p:sp>
      <p:sp>
        <p:nvSpPr>
          <p:cNvPr id="739" name="object 739"/>
          <p:cNvSpPr txBox="1"/>
          <p:nvPr/>
        </p:nvSpPr>
        <p:spPr>
          <a:xfrm>
            <a:off x="4045868" y="5455921"/>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740" name="object 740"/>
          <p:cNvSpPr/>
          <p:nvPr/>
        </p:nvSpPr>
        <p:spPr>
          <a:xfrm>
            <a:off x="904967" y="5931336"/>
            <a:ext cx="404707" cy="0"/>
          </a:xfrm>
          <a:custGeom>
            <a:avLst/>
            <a:gdLst/>
            <a:ahLst/>
            <a:cxnLst/>
            <a:rect l="l" t="t" r="r" b="b"/>
            <a:pathLst>
              <a:path w="303530">
                <a:moveTo>
                  <a:pt x="0" y="0"/>
                </a:moveTo>
                <a:lnTo>
                  <a:pt x="302908" y="0"/>
                </a:lnTo>
              </a:path>
            </a:pathLst>
          </a:custGeom>
          <a:ln w="70634">
            <a:solidFill>
              <a:srgbClr val="7030A0"/>
            </a:solidFill>
          </a:ln>
        </p:spPr>
        <p:txBody>
          <a:bodyPr wrap="square" lIns="0" tIns="0" rIns="0" bIns="0" rtlCol="0"/>
          <a:lstStyle/>
          <a:p>
            <a:endParaRPr sz="2400"/>
          </a:p>
        </p:txBody>
      </p:sp>
      <p:sp>
        <p:nvSpPr>
          <p:cNvPr id="741" name="object 741"/>
          <p:cNvSpPr/>
          <p:nvPr/>
        </p:nvSpPr>
        <p:spPr>
          <a:xfrm>
            <a:off x="904967" y="5884245"/>
            <a:ext cx="404707" cy="94827"/>
          </a:xfrm>
          <a:custGeom>
            <a:avLst/>
            <a:gdLst/>
            <a:ahLst/>
            <a:cxnLst/>
            <a:rect l="l" t="t" r="r" b="b"/>
            <a:pathLst>
              <a:path w="303530" h="71120">
                <a:moveTo>
                  <a:pt x="0" y="0"/>
                </a:moveTo>
                <a:lnTo>
                  <a:pt x="302909" y="0"/>
                </a:lnTo>
                <a:lnTo>
                  <a:pt x="302909" y="35317"/>
                </a:lnTo>
                <a:lnTo>
                  <a:pt x="302909" y="70634"/>
                </a:lnTo>
                <a:lnTo>
                  <a:pt x="0" y="70634"/>
                </a:lnTo>
                <a:lnTo>
                  <a:pt x="0" y="0"/>
                </a:lnTo>
                <a:close/>
              </a:path>
            </a:pathLst>
          </a:custGeom>
          <a:ln w="12700">
            <a:solidFill>
              <a:srgbClr val="7F6000"/>
            </a:solidFill>
          </a:ln>
        </p:spPr>
        <p:txBody>
          <a:bodyPr wrap="square" lIns="0" tIns="0" rIns="0" bIns="0" rtlCol="0"/>
          <a:lstStyle/>
          <a:p>
            <a:endParaRPr sz="2400"/>
          </a:p>
        </p:txBody>
      </p:sp>
      <p:sp>
        <p:nvSpPr>
          <p:cNvPr id="742" name="object 742"/>
          <p:cNvSpPr/>
          <p:nvPr/>
        </p:nvSpPr>
        <p:spPr>
          <a:xfrm>
            <a:off x="2239905" y="5934499"/>
            <a:ext cx="685800" cy="0"/>
          </a:xfrm>
          <a:custGeom>
            <a:avLst/>
            <a:gdLst/>
            <a:ahLst/>
            <a:cxnLst/>
            <a:rect l="l" t="t" r="r" b="b"/>
            <a:pathLst>
              <a:path w="514350">
                <a:moveTo>
                  <a:pt x="0" y="0"/>
                </a:moveTo>
                <a:lnTo>
                  <a:pt x="514350" y="0"/>
                </a:lnTo>
              </a:path>
            </a:pathLst>
          </a:custGeom>
          <a:ln w="68579">
            <a:solidFill>
              <a:srgbClr val="F8981D"/>
            </a:solidFill>
          </a:ln>
        </p:spPr>
        <p:txBody>
          <a:bodyPr wrap="square" lIns="0" tIns="0" rIns="0" bIns="0" rtlCol="0"/>
          <a:lstStyle/>
          <a:p>
            <a:endParaRPr sz="2400"/>
          </a:p>
        </p:txBody>
      </p:sp>
      <p:sp>
        <p:nvSpPr>
          <p:cNvPr id="743" name="object 743"/>
          <p:cNvSpPr/>
          <p:nvPr/>
        </p:nvSpPr>
        <p:spPr>
          <a:xfrm>
            <a:off x="2239905" y="5888780"/>
            <a:ext cx="685800" cy="91440"/>
          </a:xfrm>
          <a:custGeom>
            <a:avLst/>
            <a:gdLst/>
            <a:ahLst/>
            <a:cxnLst/>
            <a:rect l="l" t="t" r="r" b="b"/>
            <a:pathLst>
              <a:path w="514350" h="68579">
                <a:moveTo>
                  <a:pt x="0" y="0"/>
                </a:moveTo>
                <a:lnTo>
                  <a:pt x="514350" y="0"/>
                </a:lnTo>
                <a:lnTo>
                  <a:pt x="514350" y="34290"/>
                </a:lnTo>
                <a:lnTo>
                  <a:pt x="514350"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744" name="object 744"/>
          <p:cNvSpPr/>
          <p:nvPr/>
        </p:nvSpPr>
        <p:spPr>
          <a:xfrm>
            <a:off x="1306559" y="5934499"/>
            <a:ext cx="313267" cy="0"/>
          </a:xfrm>
          <a:custGeom>
            <a:avLst/>
            <a:gdLst/>
            <a:ahLst/>
            <a:cxnLst/>
            <a:rect l="l" t="t" r="r" b="b"/>
            <a:pathLst>
              <a:path w="234950">
                <a:moveTo>
                  <a:pt x="0" y="0"/>
                </a:moveTo>
                <a:lnTo>
                  <a:pt x="234941" y="0"/>
                </a:lnTo>
              </a:path>
            </a:pathLst>
          </a:custGeom>
          <a:ln w="68579">
            <a:solidFill>
              <a:srgbClr val="F8981D"/>
            </a:solidFill>
          </a:ln>
        </p:spPr>
        <p:txBody>
          <a:bodyPr wrap="square" lIns="0" tIns="0" rIns="0" bIns="0" rtlCol="0"/>
          <a:lstStyle/>
          <a:p>
            <a:endParaRPr sz="2400"/>
          </a:p>
        </p:txBody>
      </p:sp>
      <p:sp>
        <p:nvSpPr>
          <p:cNvPr id="745" name="object 745"/>
          <p:cNvSpPr/>
          <p:nvPr/>
        </p:nvSpPr>
        <p:spPr>
          <a:xfrm>
            <a:off x="1306559" y="5888780"/>
            <a:ext cx="313267" cy="91440"/>
          </a:xfrm>
          <a:custGeom>
            <a:avLst/>
            <a:gdLst/>
            <a:ahLst/>
            <a:cxnLst/>
            <a:rect l="l" t="t" r="r" b="b"/>
            <a:pathLst>
              <a:path w="234950" h="68579">
                <a:moveTo>
                  <a:pt x="0" y="0"/>
                </a:moveTo>
                <a:lnTo>
                  <a:pt x="234941" y="0"/>
                </a:lnTo>
                <a:lnTo>
                  <a:pt x="234941" y="34290"/>
                </a:lnTo>
                <a:lnTo>
                  <a:pt x="234941"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746" name="object 746"/>
          <p:cNvSpPr txBox="1"/>
          <p:nvPr/>
        </p:nvSpPr>
        <p:spPr>
          <a:xfrm>
            <a:off x="1362986" y="5753946"/>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3</a:t>
            </a:r>
            <a:r>
              <a:rPr sz="800" b="1" spc="-7" dirty="0">
                <a:latin typeface="Arial"/>
                <a:cs typeface="Arial"/>
              </a:rPr>
              <a:t>.</a:t>
            </a:r>
            <a:r>
              <a:rPr sz="800" b="1" dirty="0">
                <a:latin typeface="Arial"/>
                <a:cs typeface="Arial"/>
              </a:rPr>
              <a:t>9</a:t>
            </a:r>
            <a:endParaRPr sz="800">
              <a:latin typeface="Arial"/>
              <a:cs typeface="Arial"/>
            </a:endParaRPr>
          </a:p>
        </p:txBody>
      </p:sp>
      <p:sp>
        <p:nvSpPr>
          <p:cNvPr id="747" name="object 747"/>
          <p:cNvSpPr txBox="1"/>
          <p:nvPr/>
        </p:nvSpPr>
        <p:spPr>
          <a:xfrm>
            <a:off x="1888490" y="5753946"/>
            <a:ext cx="90593"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endParaRPr sz="800">
              <a:latin typeface="Arial"/>
              <a:cs typeface="Arial"/>
            </a:endParaRPr>
          </a:p>
        </p:txBody>
      </p:sp>
      <p:sp>
        <p:nvSpPr>
          <p:cNvPr id="748" name="object 748"/>
          <p:cNvSpPr/>
          <p:nvPr/>
        </p:nvSpPr>
        <p:spPr>
          <a:xfrm>
            <a:off x="836054" y="5844101"/>
            <a:ext cx="110469" cy="157071"/>
          </a:xfrm>
          <a:prstGeom prst="rect">
            <a:avLst/>
          </a:prstGeom>
          <a:blipFill>
            <a:blip r:embed="rId52" cstate="print"/>
            <a:stretch>
              <a:fillRect/>
            </a:stretch>
          </a:blipFill>
        </p:spPr>
        <p:txBody>
          <a:bodyPr wrap="square" lIns="0" tIns="0" rIns="0" bIns="0" rtlCol="0"/>
          <a:lstStyle/>
          <a:p>
            <a:endParaRPr sz="2400"/>
          </a:p>
        </p:txBody>
      </p:sp>
      <p:sp>
        <p:nvSpPr>
          <p:cNvPr id="749" name="object 749"/>
          <p:cNvSpPr/>
          <p:nvPr/>
        </p:nvSpPr>
        <p:spPr>
          <a:xfrm>
            <a:off x="836054" y="5844100"/>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750" name="object 750"/>
          <p:cNvSpPr/>
          <p:nvPr/>
        </p:nvSpPr>
        <p:spPr>
          <a:xfrm>
            <a:off x="842293" y="5818291"/>
            <a:ext cx="97576" cy="73821"/>
          </a:xfrm>
          <a:prstGeom prst="rect">
            <a:avLst/>
          </a:prstGeom>
          <a:blipFill>
            <a:blip r:embed="rId53" cstate="print"/>
            <a:stretch>
              <a:fillRect/>
            </a:stretch>
          </a:blipFill>
        </p:spPr>
        <p:txBody>
          <a:bodyPr wrap="square" lIns="0" tIns="0" rIns="0" bIns="0" rtlCol="0"/>
          <a:lstStyle/>
          <a:p>
            <a:endParaRPr sz="2400"/>
          </a:p>
        </p:txBody>
      </p:sp>
      <p:sp>
        <p:nvSpPr>
          <p:cNvPr id="751" name="object 751"/>
          <p:cNvSpPr/>
          <p:nvPr/>
        </p:nvSpPr>
        <p:spPr>
          <a:xfrm>
            <a:off x="842294" y="5818291"/>
            <a:ext cx="98213" cy="74507"/>
          </a:xfrm>
          <a:custGeom>
            <a:avLst/>
            <a:gdLst/>
            <a:ahLst/>
            <a:cxnLst/>
            <a:rect l="l" t="t" r="r" b="b"/>
            <a:pathLst>
              <a:path w="73659" h="55879">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752" name="object 752"/>
          <p:cNvSpPr/>
          <p:nvPr/>
        </p:nvSpPr>
        <p:spPr>
          <a:xfrm>
            <a:off x="1618209" y="5934499"/>
            <a:ext cx="620607" cy="0"/>
          </a:xfrm>
          <a:custGeom>
            <a:avLst/>
            <a:gdLst/>
            <a:ahLst/>
            <a:cxnLst/>
            <a:rect l="l" t="t" r="r" b="b"/>
            <a:pathLst>
              <a:path w="465455">
                <a:moveTo>
                  <a:pt x="0" y="0"/>
                </a:moveTo>
                <a:lnTo>
                  <a:pt x="465260" y="0"/>
                </a:lnTo>
              </a:path>
            </a:pathLst>
          </a:custGeom>
          <a:ln w="67627">
            <a:solidFill>
              <a:srgbClr val="F8981D"/>
            </a:solidFill>
          </a:ln>
        </p:spPr>
        <p:txBody>
          <a:bodyPr wrap="square" lIns="0" tIns="0" rIns="0" bIns="0" rtlCol="0"/>
          <a:lstStyle/>
          <a:p>
            <a:endParaRPr sz="2400"/>
          </a:p>
        </p:txBody>
      </p:sp>
      <p:sp>
        <p:nvSpPr>
          <p:cNvPr id="753" name="object 753"/>
          <p:cNvSpPr/>
          <p:nvPr/>
        </p:nvSpPr>
        <p:spPr>
          <a:xfrm>
            <a:off x="1618209" y="5888780"/>
            <a:ext cx="620607" cy="91440"/>
          </a:xfrm>
          <a:custGeom>
            <a:avLst/>
            <a:gdLst/>
            <a:ahLst/>
            <a:cxnLst/>
            <a:rect l="l" t="t" r="r" b="b"/>
            <a:pathLst>
              <a:path w="465455" h="68579">
                <a:moveTo>
                  <a:pt x="0" y="476"/>
                </a:moveTo>
                <a:lnTo>
                  <a:pt x="465260" y="476"/>
                </a:lnTo>
                <a:lnTo>
                  <a:pt x="465260" y="0"/>
                </a:lnTo>
                <a:lnTo>
                  <a:pt x="465260" y="34290"/>
                </a:lnTo>
                <a:lnTo>
                  <a:pt x="465260" y="68580"/>
                </a:lnTo>
                <a:lnTo>
                  <a:pt x="465260" y="68103"/>
                </a:lnTo>
                <a:lnTo>
                  <a:pt x="0" y="68103"/>
                </a:lnTo>
                <a:lnTo>
                  <a:pt x="0" y="476"/>
                </a:lnTo>
                <a:close/>
              </a:path>
            </a:pathLst>
          </a:custGeom>
          <a:ln w="12700">
            <a:solidFill>
              <a:srgbClr val="385723"/>
            </a:solidFill>
          </a:ln>
        </p:spPr>
        <p:txBody>
          <a:bodyPr wrap="square" lIns="0" tIns="0" rIns="0" bIns="0" rtlCol="0"/>
          <a:lstStyle/>
          <a:p>
            <a:endParaRPr sz="2400"/>
          </a:p>
        </p:txBody>
      </p:sp>
      <p:sp>
        <p:nvSpPr>
          <p:cNvPr id="754" name="object 754"/>
          <p:cNvSpPr/>
          <p:nvPr/>
        </p:nvSpPr>
        <p:spPr>
          <a:xfrm>
            <a:off x="1548759" y="5764106"/>
            <a:ext cx="95311" cy="282785"/>
          </a:xfrm>
          <a:prstGeom prst="rect">
            <a:avLst/>
          </a:prstGeom>
          <a:blipFill>
            <a:blip r:embed="rId37" cstate="print"/>
            <a:stretch>
              <a:fillRect/>
            </a:stretch>
          </a:blipFill>
        </p:spPr>
        <p:txBody>
          <a:bodyPr wrap="square" lIns="0" tIns="0" rIns="0" bIns="0" rtlCol="0"/>
          <a:lstStyle/>
          <a:p>
            <a:endParaRPr sz="2400"/>
          </a:p>
        </p:txBody>
      </p:sp>
      <p:sp>
        <p:nvSpPr>
          <p:cNvPr id="755" name="object 755"/>
          <p:cNvSpPr txBox="1"/>
          <p:nvPr/>
        </p:nvSpPr>
        <p:spPr>
          <a:xfrm>
            <a:off x="2463031" y="5753946"/>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8</a:t>
            </a:r>
            <a:r>
              <a:rPr sz="800" b="1" spc="-7" dirty="0">
                <a:latin typeface="Arial"/>
                <a:cs typeface="Arial"/>
              </a:rPr>
              <a:t>.</a:t>
            </a:r>
            <a:r>
              <a:rPr sz="800" b="1" dirty="0">
                <a:latin typeface="Arial"/>
                <a:cs typeface="Arial"/>
              </a:rPr>
              <a:t>9</a:t>
            </a:r>
            <a:endParaRPr sz="800">
              <a:latin typeface="Arial"/>
              <a:cs typeface="Arial"/>
            </a:endParaRPr>
          </a:p>
        </p:txBody>
      </p:sp>
      <p:sp>
        <p:nvSpPr>
          <p:cNvPr id="756" name="object 756"/>
          <p:cNvSpPr/>
          <p:nvPr/>
        </p:nvSpPr>
        <p:spPr>
          <a:xfrm>
            <a:off x="2925682" y="5888781"/>
            <a:ext cx="47431" cy="91439"/>
          </a:xfrm>
          <a:prstGeom prst="rect">
            <a:avLst/>
          </a:prstGeom>
          <a:blipFill>
            <a:blip r:embed="rId54" cstate="print"/>
            <a:stretch>
              <a:fillRect/>
            </a:stretch>
          </a:blipFill>
        </p:spPr>
        <p:txBody>
          <a:bodyPr wrap="square" lIns="0" tIns="0" rIns="0" bIns="0" rtlCol="0"/>
          <a:lstStyle/>
          <a:p>
            <a:endParaRPr sz="2400"/>
          </a:p>
        </p:txBody>
      </p:sp>
      <p:sp>
        <p:nvSpPr>
          <p:cNvPr id="757" name="object 757"/>
          <p:cNvSpPr/>
          <p:nvPr/>
        </p:nvSpPr>
        <p:spPr>
          <a:xfrm>
            <a:off x="2925682" y="5888780"/>
            <a:ext cx="48260" cy="91440"/>
          </a:xfrm>
          <a:custGeom>
            <a:avLst/>
            <a:gdLst/>
            <a:ahLst/>
            <a:cxnLst/>
            <a:rect l="l" t="t" r="r" b="b"/>
            <a:pathLst>
              <a:path w="36194" h="68579">
                <a:moveTo>
                  <a:pt x="0" y="476"/>
                </a:moveTo>
                <a:lnTo>
                  <a:pt x="35573" y="476"/>
                </a:lnTo>
                <a:lnTo>
                  <a:pt x="35573" y="0"/>
                </a:lnTo>
                <a:lnTo>
                  <a:pt x="35573" y="34290"/>
                </a:lnTo>
                <a:lnTo>
                  <a:pt x="35573" y="68580"/>
                </a:lnTo>
                <a:lnTo>
                  <a:pt x="35573" y="68103"/>
                </a:lnTo>
                <a:lnTo>
                  <a:pt x="0" y="68103"/>
                </a:lnTo>
                <a:lnTo>
                  <a:pt x="0" y="476"/>
                </a:lnTo>
                <a:close/>
              </a:path>
            </a:pathLst>
          </a:custGeom>
          <a:ln w="12700">
            <a:solidFill>
              <a:srgbClr val="385723"/>
            </a:solidFill>
          </a:ln>
        </p:spPr>
        <p:txBody>
          <a:bodyPr wrap="square" lIns="0" tIns="0" rIns="0" bIns="0" rtlCol="0"/>
          <a:lstStyle/>
          <a:p>
            <a:endParaRPr sz="2400"/>
          </a:p>
        </p:txBody>
      </p:sp>
      <p:sp>
        <p:nvSpPr>
          <p:cNvPr id="758" name="object 758"/>
          <p:cNvSpPr/>
          <p:nvPr/>
        </p:nvSpPr>
        <p:spPr>
          <a:xfrm>
            <a:off x="1267825" y="5764106"/>
            <a:ext cx="95311" cy="282785"/>
          </a:xfrm>
          <a:prstGeom prst="rect">
            <a:avLst/>
          </a:prstGeom>
          <a:blipFill>
            <a:blip r:embed="rId37" cstate="print"/>
            <a:stretch>
              <a:fillRect/>
            </a:stretch>
          </a:blipFill>
        </p:spPr>
        <p:txBody>
          <a:bodyPr wrap="square" lIns="0" tIns="0" rIns="0" bIns="0" rtlCol="0"/>
          <a:lstStyle/>
          <a:p>
            <a:endParaRPr sz="2400"/>
          </a:p>
        </p:txBody>
      </p:sp>
      <p:sp>
        <p:nvSpPr>
          <p:cNvPr id="759" name="object 759"/>
          <p:cNvSpPr txBox="1"/>
          <p:nvPr/>
        </p:nvSpPr>
        <p:spPr>
          <a:xfrm>
            <a:off x="1014110" y="5753946"/>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5</a:t>
            </a:r>
            <a:r>
              <a:rPr sz="800" b="1" spc="-7" dirty="0">
                <a:latin typeface="Arial"/>
                <a:cs typeface="Arial"/>
              </a:rPr>
              <a:t>.</a:t>
            </a:r>
            <a:r>
              <a:rPr sz="800" b="1" dirty="0">
                <a:latin typeface="Arial"/>
                <a:cs typeface="Arial"/>
              </a:rPr>
              <a:t>1</a:t>
            </a:r>
            <a:endParaRPr sz="800">
              <a:latin typeface="Arial"/>
              <a:cs typeface="Arial"/>
            </a:endParaRPr>
          </a:p>
        </p:txBody>
      </p:sp>
      <p:sp>
        <p:nvSpPr>
          <p:cNvPr id="760" name="object 760"/>
          <p:cNvSpPr/>
          <p:nvPr/>
        </p:nvSpPr>
        <p:spPr>
          <a:xfrm>
            <a:off x="2960771" y="5932704"/>
            <a:ext cx="558800" cy="0"/>
          </a:xfrm>
          <a:custGeom>
            <a:avLst/>
            <a:gdLst/>
            <a:ahLst/>
            <a:cxnLst/>
            <a:rect l="l" t="t" r="r" b="b"/>
            <a:pathLst>
              <a:path w="419100">
                <a:moveTo>
                  <a:pt x="0" y="0"/>
                </a:moveTo>
                <a:lnTo>
                  <a:pt x="418909" y="0"/>
                </a:lnTo>
              </a:path>
            </a:pathLst>
          </a:custGeom>
          <a:ln w="68580">
            <a:solidFill>
              <a:srgbClr val="F8981D"/>
            </a:solidFill>
          </a:ln>
        </p:spPr>
        <p:txBody>
          <a:bodyPr wrap="square" lIns="0" tIns="0" rIns="0" bIns="0" rtlCol="0"/>
          <a:lstStyle/>
          <a:p>
            <a:endParaRPr sz="2400"/>
          </a:p>
        </p:txBody>
      </p:sp>
      <p:sp>
        <p:nvSpPr>
          <p:cNvPr id="761" name="object 761"/>
          <p:cNvSpPr/>
          <p:nvPr/>
        </p:nvSpPr>
        <p:spPr>
          <a:xfrm>
            <a:off x="2960771" y="5886984"/>
            <a:ext cx="558800" cy="91440"/>
          </a:xfrm>
          <a:custGeom>
            <a:avLst/>
            <a:gdLst/>
            <a:ahLst/>
            <a:cxnLst/>
            <a:rect l="l" t="t" r="r" b="b"/>
            <a:pathLst>
              <a:path w="419100" h="68579">
                <a:moveTo>
                  <a:pt x="0" y="0"/>
                </a:moveTo>
                <a:lnTo>
                  <a:pt x="418910" y="0"/>
                </a:lnTo>
                <a:lnTo>
                  <a:pt x="418910" y="34290"/>
                </a:lnTo>
                <a:lnTo>
                  <a:pt x="418910"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762" name="object 762"/>
          <p:cNvSpPr txBox="1"/>
          <p:nvPr/>
        </p:nvSpPr>
        <p:spPr>
          <a:xfrm>
            <a:off x="3223322" y="5749882"/>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7</a:t>
            </a:r>
            <a:r>
              <a:rPr sz="800" b="1" spc="-7" dirty="0">
                <a:latin typeface="Arial"/>
                <a:cs typeface="Arial"/>
              </a:rPr>
              <a:t>.</a:t>
            </a:r>
            <a:r>
              <a:rPr sz="800" b="1" dirty="0">
                <a:latin typeface="Arial"/>
                <a:cs typeface="Arial"/>
              </a:rPr>
              <a:t>1</a:t>
            </a:r>
            <a:endParaRPr sz="800">
              <a:latin typeface="Arial"/>
              <a:cs typeface="Arial"/>
            </a:endParaRPr>
          </a:p>
        </p:txBody>
      </p:sp>
      <p:sp>
        <p:nvSpPr>
          <p:cNvPr id="763" name="object 763"/>
          <p:cNvSpPr/>
          <p:nvPr/>
        </p:nvSpPr>
        <p:spPr>
          <a:xfrm>
            <a:off x="2910961" y="5759570"/>
            <a:ext cx="95311" cy="282785"/>
          </a:xfrm>
          <a:prstGeom prst="rect">
            <a:avLst/>
          </a:prstGeom>
          <a:blipFill>
            <a:blip r:embed="rId18" cstate="print"/>
            <a:stretch>
              <a:fillRect/>
            </a:stretch>
          </a:blipFill>
        </p:spPr>
        <p:txBody>
          <a:bodyPr wrap="square" lIns="0" tIns="0" rIns="0" bIns="0" rtlCol="0"/>
          <a:lstStyle/>
          <a:p>
            <a:endParaRPr sz="2400"/>
          </a:p>
        </p:txBody>
      </p:sp>
      <p:sp>
        <p:nvSpPr>
          <p:cNvPr id="764" name="object 764"/>
          <p:cNvSpPr/>
          <p:nvPr/>
        </p:nvSpPr>
        <p:spPr>
          <a:xfrm>
            <a:off x="3466897" y="5759570"/>
            <a:ext cx="105427" cy="282785"/>
          </a:xfrm>
          <a:prstGeom prst="rect">
            <a:avLst/>
          </a:prstGeom>
          <a:blipFill>
            <a:blip r:embed="rId55" cstate="print"/>
            <a:stretch>
              <a:fillRect/>
            </a:stretch>
          </a:blipFill>
        </p:spPr>
        <p:txBody>
          <a:bodyPr wrap="square" lIns="0" tIns="0" rIns="0" bIns="0" rtlCol="0"/>
          <a:lstStyle/>
          <a:p>
            <a:endParaRPr sz="2400"/>
          </a:p>
        </p:txBody>
      </p:sp>
      <p:sp>
        <p:nvSpPr>
          <p:cNvPr id="765" name="object 765"/>
          <p:cNvSpPr/>
          <p:nvPr/>
        </p:nvSpPr>
        <p:spPr>
          <a:xfrm>
            <a:off x="2085190" y="5764106"/>
            <a:ext cx="225777" cy="282785"/>
          </a:xfrm>
          <a:prstGeom prst="rect">
            <a:avLst/>
          </a:prstGeom>
          <a:blipFill>
            <a:blip r:embed="rId56" cstate="print"/>
            <a:stretch>
              <a:fillRect/>
            </a:stretch>
          </a:blipFill>
        </p:spPr>
        <p:txBody>
          <a:bodyPr wrap="square" lIns="0" tIns="0" rIns="0" bIns="0" rtlCol="0"/>
          <a:lstStyle/>
          <a:p>
            <a:endParaRPr sz="2400"/>
          </a:p>
        </p:txBody>
      </p:sp>
      <p:sp>
        <p:nvSpPr>
          <p:cNvPr id="766" name="object 766"/>
          <p:cNvSpPr txBox="1"/>
          <p:nvPr/>
        </p:nvSpPr>
        <p:spPr>
          <a:xfrm>
            <a:off x="3546565" y="5817615"/>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767" name="object 767"/>
          <p:cNvSpPr txBox="1"/>
          <p:nvPr/>
        </p:nvSpPr>
        <p:spPr>
          <a:xfrm>
            <a:off x="1619660" y="1887729"/>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768" name="object 768"/>
          <p:cNvSpPr/>
          <p:nvPr/>
        </p:nvSpPr>
        <p:spPr>
          <a:xfrm>
            <a:off x="905351" y="4468912"/>
            <a:ext cx="503767" cy="0"/>
          </a:xfrm>
          <a:custGeom>
            <a:avLst/>
            <a:gdLst/>
            <a:ahLst/>
            <a:cxnLst/>
            <a:rect l="l" t="t" r="r" b="b"/>
            <a:pathLst>
              <a:path w="377825">
                <a:moveTo>
                  <a:pt x="0" y="0"/>
                </a:moveTo>
                <a:lnTo>
                  <a:pt x="377564" y="0"/>
                </a:lnTo>
              </a:path>
            </a:pathLst>
          </a:custGeom>
          <a:ln w="68580">
            <a:solidFill>
              <a:srgbClr val="7030A0"/>
            </a:solidFill>
          </a:ln>
        </p:spPr>
        <p:txBody>
          <a:bodyPr wrap="square" lIns="0" tIns="0" rIns="0" bIns="0" rtlCol="0"/>
          <a:lstStyle/>
          <a:p>
            <a:endParaRPr sz="2400"/>
          </a:p>
        </p:txBody>
      </p:sp>
      <p:sp>
        <p:nvSpPr>
          <p:cNvPr id="769" name="object 769"/>
          <p:cNvSpPr/>
          <p:nvPr/>
        </p:nvSpPr>
        <p:spPr>
          <a:xfrm>
            <a:off x="905351" y="4423192"/>
            <a:ext cx="503767" cy="91440"/>
          </a:xfrm>
          <a:custGeom>
            <a:avLst/>
            <a:gdLst/>
            <a:ahLst/>
            <a:cxnLst/>
            <a:rect l="l" t="t" r="r" b="b"/>
            <a:pathLst>
              <a:path w="377825" h="68579">
                <a:moveTo>
                  <a:pt x="0" y="0"/>
                </a:moveTo>
                <a:lnTo>
                  <a:pt x="377564" y="0"/>
                </a:lnTo>
                <a:lnTo>
                  <a:pt x="377564" y="34290"/>
                </a:lnTo>
                <a:lnTo>
                  <a:pt x="377564" y="68580"/>
                </a:lnTo>
                <a:lnTo>
                  <a:pt x="0" y="68580"/>
                </a:lnTo>
                <a:lnTo>
                  <a:pt x="0" y="0"/>
                </a:lnTo>
                <a:close/>
              </a:path>
            </a:pathLst>
          </a:custGeom>
          <a:ln w="12700">
            <a:solidFill>
              <a:srgbClr val="7F6000"/>
            </a:solidFill>
          </a:ln>
        </p:spPr>
        <p:txBody>
          <a:bodyPr wrap="square" lIns="0" tIns="0" rIns="0" bIns="0" rtlCol="0"/>
          <a:lstStyle/>
          <a:p>
            <a:endParaRPr sz="2400"/>
          </a:p>
        </p:txBody>
      </p:sp>
      <p:sp>
        <p:nvSpPr>
          <p:cNvPr id="770" name="object 770"/>
          <p:cNvSpPr txBox="1"/>
          <p:nvPr/>
        </p:nvSpPr>
        <p:spPr>
          <a:xfrm>
            <a:off x="1055499" y="4282778"/>
            <a:ext cx="175260" cy="140209"/>
          </a:xfrm>
          <a:prstGeom prst="rect">
            <a:avLst/>
          </a:prstGeom>
        </p:spPr>
        <p:txBody>
          <a:bodyPr vert="horz" wrap="square" lIns="0" tIns="16933" rIns="0" bIns="0" rtlCol="0">
            <a:spAutoFit/>
          </a:bodyPr>
          <a:lstStyle/>
          <a:p>
            <a:pPr marL="16933">
              <a:spcBef>
                <a:spcPts val="133"/>
              </a:spcBef>
            </a:pPr>
            <a:r>
              <a:rPr sz="800" b="1" dirty="0">
                <a:latin typeface="Arial"/>
                <a:cs typeface="Arial"/>
              </a:rPr>
              <a:t>6</a:t>
            </a:r>
            <a:r>
              <a:rPr sz="800" b="1" spc="-7" dirty="0">
                <a:latin typeface="Arial"/>
                <a:cs typeface="Arial"/>
              </a:rPr>
              <a:t>.</a:t>
            </a:r>
            <a:r>
              <a:rPr sz="800" b="1" dirty="0">
                <a:latin typeface="Arial"/>
                <a:cs typeface="Arial"/>
              </a:rPr>
              <a:t>6</a:t>
            </a:r>
            <a:endParaRPr sz="800">
              <a:latin typeface="Arial"/>
              <a:cs typeface="Arial"/>
            </a:endParaRPr>
          </a:p>
        </p:txBody>
      </p:sp>
      <p:sp>
        <p:nvSpPr>
          <p:cNvPr id="771" name="object 771"/>
          <p:cNvSpPr/>
          <p:nvPr/>
        </p:nvSpPr>
        <p:spPr>
          <a:xfrm>
            <a:off x="839307" y="4363115"/>
            <a:ext cx="110469" cy="157069"/>
          </a:xfrm>
          <a:prstGeom prst="rect">
            <a:avLst/>
          </a:prstGeom>
          <a:blipFill>
            <a:blip r:embed="rId35" cstate="print"/>
            <a:stretch>
              <a:fillRect/>
            </a:stretch>
          </a:blipFill>
        </p:spPr>
        <p:txBody>
          <a:bodyPr wrap="square" lIns="0" tIns="0" rIns="0" bIns="0" rtlCol="0"/>
          <a:lstStyle/>
          <a:p>
            <a:endParaRPr sz="2400"/>
          </a:p>
        </p:txBody>
      </p:sp>
      <p:sp>
        <p:nvSpPr>
          <p:cNvPr id="772" name="object 772"/>
          <p:cNvSpPr txBox="1"/>
          <p:nvPr/>
        </p:nvSpPr>
        <p:spPr>
          <a:xfrm>
            <a:off x="1524345" y="4282778"/>
            <a:ext cx="1930400" cy="140209"/>
          </a:xfrm>
          <a:prstGeom prst="rect">
            <a:avLst/>
          </a:prstGeom>
        </p:spPr>
        <p:txBody>
          <a:bodyPr vert="horz" wrap="square" lIns="0" tIns="16933" rIns="0" bIns="0" rtlCol="0">
            <a:spAutoFit/>
          </a:bodyPr>
          <a:lstStyle/>
          <a:p>
            <a:pPr>
              <a:spcBef>
                <a:spcPts val="133"/>
              </a:spcBef>
              <a:tabLst>
                <a:tab pos="1929505" algn="l"/>
              </a:tabLst>
            </a:pPr>
            <a:r>
              <a:rPr sz="800" u="sng" dirty="0">
                <a:uFill>
                  <a:solidFill>
                    <a:srgbClr val="000000"/>
                  </a:solidFill>
                </a:uFill>
                <a:latin typeface="Times New Roman"/>
                <a:cs typeface="Times New Roman"/>
              </a:rPr>
              <a:t> 	</a:t>
            </a:r>
            <a:endParaRPr sz="800">
              <a:latin typeface="Times New Roman"/>
              <a:cs typeface="Times New Roman"/>
            </a:endParaRPr>
          </a:p>
        </p:txBody>
      </p:sp>
      <p:sp>
        <p:nvSpPr>
          <p:cNvPr id="773" name="object 773"/>
          <p:cNvSpPr/>
          <p:nvPr/>
        </p:nvSpPr>
        <p:spPr>
          <a:xfrm>
            <a:off x="839308" y="4363115"/>
            <a:ext cx="110913" cy="157480"/>
          </a:xfrm>
          <a:custGeom>
            <a:avLst/>
            <a:gdLst/>
            <a:ahLst/>
            <a:cxnLst/>
            <a:rect l="l" t="t" r="r" b="b"/>
            <a:pathLst>
              <a:path w="83184" h="118110">
                <a:moveTo>
                  <a:pt x="41426" y="0"/>
                </a:moveTo>
                <a:lnTo>
                  <a:pt x="74645" y="3870"/>
                </a:lnTo>
                <a:lnTo>
                  <a:pt x="73813" y="8281"/>
                </a:lnTo>
                <a:lnTo>
                  <a:pt x="73813" y="15097"/>
                </a:lnTo>
                <a:lnTo>
                  <a:pt x="76395" y="21267"/>
                </a:lnTo>
                <a:lnTo>
                  <a:pt x="80569" y="25733"/>
                </a:lnTo>
                <a:lnTo>
                  <a:pt x="82852" y="27380"/>
                </a:lnTo>
                <a:lnTo>
                  <a:pt x="82852" y="108874"/>
                </a:lnTo>
                <a:lnTo>
                  <a:pt x="79596" y="112349"/>
                </a:lnTo>
                <a:lnTo>
                  <a:pt x="70718" y="115187"/>
                </a:lnTo>
                <a:lnTo>
                  <a:pt x="57550" y="117101"/>
                </a:lnTo>
                <a:lnTo>
                  <a:pt x="41426" y="117803"/>
                </a:lnTo>
                <a:lnTo>
                  <a:pt x="33077" y="117621"/>
                </a:lnTo>
                <a:lnTo>
                  <a:pt x="0" y="111340"/>
                </a:lnTo>
                <a:lnTo>
                  <a:pt x="0" y="108874"/>
                </a:lnTo>
                <a:lnTo>
                  <a:pt x="0" y="29542"/>
                </a:lnTo>
                <a:lnTo>
                  <a:pt x="534" y="29156"/>
                </a:lnTo>
                <a:lnTo>
                  <a:pt x="4708" y="24690"/>
                </a:lnTo>
                <a:lnTo>
                  <a:pt x="7290" y="18520"/>
                </a:lnTo>
                <a:lnTo>
                  <a:pt x="7290" y="11704"/>
                </a:lnTo>
                <a:lnTo>
                  <a:pt x="5948" y="4592"/>
                </a:lnTo>
                <a:lnTo>
                  <a:pt x="12133" y="2615"/>
                </a:lnTo>
                <a:lnTo>
                  <a:pt x="18264" y="1524"/>
                </a:lnTo>
                <a:lnTo>
                  <a:pt x="25301" y="701"/>
                </a:lnTo>
                <a:lnTo>
                  <a:pt x="33077" y="181"/>
                </a:lnTo>
                <a:lnTo>
                  <a:pt x="41426" y="0"/>
                </a:lnTo>
                <a:close/>
              </a:path>
            </a:pathLst>
          </a:custGeom>
          <a:ln w="9525">
            <a:solidFill>
              <a:srgbClr val="1F354B"/>
            </a:solidFill>
          </a:ln>
        </p:spPr>
        <p:txBody>
          <a:bodyPr wrap="square" lIns="0" tIns="0" rIns="0" bIns="0" rtlCol="0"/>
          <a:lstStyle/>
          <a:p>
            <a:endParaRPr sz="2400"/>
          </a:p>
        </p:txBody>
      </p:sp>
      <p:sp>
        <p:nvSpPr>
          <p:cNvPr id="774" name="object 774"/>
          <p:cNvSpPr/>
          <p:nvPr/>
        </p:nvSpPr>
        <p:spPr>
          <a:xfrm>
            <a:off x="845548" y="4337306"/>
            <a:ext cx="97576" cy="73820"/>
          </a:xfrm>
          <a:prstGeom prst="rect">
            <a:avLst/>
          </a:prstGeom>
          <a:blipFill>
            <a:blip r:embed="rId44" cstate="print"/>
            <a:stretch>
              <a:fillRect/>
            </a:stretch>
          </a:blipFill>
        </p:spPr>
        <p:txBody>
          <a:bodyPr wrap="square" lIns="0" tIns="0" rIns="0" bIns="0" rtlCol="0"/>
          <a:lstStyle/>
          <a:p>
            <a:endParaRPr sz="2400"/>
          </a:p>
        </p:txBody>
      </p:sp>
      <p:sp>
        <p:nvSpPr>
          <p:cNvPr id="775" name="object 775"/>
          <p:cNvSpPr/>
          <p:nvPr/>
        </p:nvSpPr>
        <p:spPr>
          <a:xfrm>
            <a:off x="845548" y="4337305"/>
            <a:ext cx="98213" cy="74507"/>
          </a:xfrm>
          <a:custGeom>
            <a:avLst/>
            <a:gdLst/>
            <a:ahLst/>
            <a:cxnLst/>
            <a:rect l="l" t="t" r="r" b="b"/>
            <a:pathLst>
              <a:path w="73659" h="55879">
                <a:moveTo>
                  <a:pt x="73183" y="13841"/>
                </a:moveTo>
                <a:lnTo>
                  <a:pt x="36591" y="27682"/>
                </a:lnTo>
                <a:lnTo>
                  <a:pt x="0" y="13841"/>
                </a:lnTo>
                <a:lnTo>
                  <a:pt x="2875" y="8453"/>
                </a:lnTo>
                <a:lnTo>
                  <a:pt x="10717" y="4054"/>
                </a:lnTo>
                <a:lnTo>
                  <a:pt x="22348" y="1087"/>
                </a:lnTo>
                <a:lnTo>
                  <a:pt x="36591" y="0"/>
                </a:lnTo>
                <a:lnTo>
                  <a:pt x="50834" y="1087"/>
                </a:lnTo>
                <a:lnTo>
                  <a:pt x="62465" y="4054"/>
                </a:lnTo>
                <a:lnTo>
                  <a:pt x="70307" y="8453"/>
                </a:lnTo>
                <a:lnTo>
                  <a:pt x="73183" y="13841"/>
                </a:lnTo>
                <a:lnTo>
                  <a:pt x="73183" y="41524"/>
                </a:lnTo>
                <a:lnTo>
                  <a:pt x="70307" y="46912"/>
                </a:lnTo>
                <a:lnTo>
                  <a:pt x="62465" y="51311"/>
                </a:lnTo>
                <a:lnTo>
                  <a:pt x="50834" y="54278"/>
                </a:lnTo>
                <a:lnTo>
                  <a:pt x="36591" y="55366"/>
                </a:lnTo>
                <a:lnTo>
                  <a:pt x="22348" y="54278"/>
                </a:lnTo>
                <a:lnTo>
                  <a:pt x="10717" y="51311"/>
                </a:lnTo>
                <a:lnTo>
                  <a:pt x="2875" y="46912"/>
                </a:lnTo>
                <a:lnTo>
                  <a:pt x="0" y="41524"/>
                </a:lnTo>
                <a:lnTo>
                  <a:pt x="0" y="13841"/>
                </a:lnTo>
              </a:path>
            </a:pathLst>
          </a:custGeom>
          <a:ln w="9525">
            <a:solidFill>
              <a:srgbClr val="1F354B"/>
            </a:solidFill>
          </a:ln>
        </p:spPr>
        <p:txBody>
          <a:bodyPr wrap="square" lIns="0" tIns="0" rIns="0" bIns="0" rtlCol="0"/>
          <a:lstStyle/>
          <a:p>
            <a:endParaRPr sz="2400"/>
          </a:p>
        </p:txBody>
      </p:sp>
      <p:sp>
        <p:nvSpPr>
          <p:cNvPr id="776" name="object 776"/>
          <p:cNvSpPr/>
          <p:nvPr/>
        </p:nvSpPr>
        <p:spPr>
          <a:xfrm>
            <a:off x="1296828" y="4330814"/>
            <a:ext cx="225777" cy="240815"/>
          </a:xfrm>
          <a:prstGeom prst="rect">
            <a:avLst/>
          </a:prstGeom>
          <a:blipFill>
            <a:blip r:embed="rId57" cstate="print"/>
            <a:stretch>
              <a:fillRect/>
            </a:stretch>
          </a:blipFill>
        </p:spPr>
        <p:txBody>
          <a:bodyPr wrap="square" lIns="0" tIns="0" rIns="0" bIns="0" rtlCol="0"/>
          <a:lstStyle/>
          <a:p>
            <a:endParaRPr sz="2400"/>
          </a:p>
        </p:txBody>
      </p:sp>
      <p:sp>
        <p:nvSpPr>
          <p:cNvPr id="777" name="object 777"/>
          <p:cNvSpPr txBox="1"/>
          <p:nvPr/>
        </p:nvSpPr>
        <p:spPr>
          <a:xfrm>
            <a:off x="1438792" y="4236720"/>
            <a:ext cx="2092960" cy="796927"/>
          </a:xfrm>
          <a:prstGeom prst="rect">
            <a:avLst/>
          </a:prstGeom>
        </p:spPr>
        <p:txBody>
          <a:bodyPr vert="horz" wrap="square" lIns="0" tIns="118533" rIns="0" bIns="0" rtlCol="0">
            <a:spAutoFit/>
          </a:bodyPr>
          <a:lstStyle/>
          <a:p>
            <a:pPr marL="1999777">
              <a:spcBef>
                <a:spcPts val="933"/>
              </a:spcBef>
            </a:pPr>
            <a:r>
              <a:rPr sz="1867" b="1" dirty="0">
                <a:latin typeface="Arial"/>
                <a:cs typeface="Arial"/>
              </a:rPr>
              <a:t>*</a:t>
            </a:r>
            <a:endParaRPr sz="1867">
              <a:latin typeface="Arial"/>
              <a:cs typeface="Arial"/>
            </a:endParaRPr>
          </a:p>
          <a:p>
            <a:pPr>
              <a:spcBef>
                <a:spcPts val="800"/>
              </a:spcBef>
            </a:pPr>
            <a:r>
              <a:rPr sz="1867" b="1" dirty="0">
                <a:latin typeface="Arial"/>
                <a:cs typeface="Arial"/>
              </a:rPr>
              <a:t>*</a:t>
            </a:r>
            <a:endParaRPr sz="1867">
              <a:latin typeface="Arial"/>
              <a:cs typeface="Arial"/>
            </a:endParaRPr>
          </a:p>
        </p:txBody>
      </p:sp>
      <p:sp>
        <p:nvSpPr>
          <p:cNvPr id="778" name="object 778"/>
          <p:cNvSpPr/>
          <p:nvPr/>
        </p:nvSpPr>
        <p:spPr>
          <a:xfrm>
            <a:off x="2892508" y="5458649"/>
            <a:ext cx="225777" cy="240816"/>
          </a:xfrm>
          <a:prstGeom prst="rect">
            <a:avLst/>
          </a:prstGeom>
          <a:blipFill>
            <a:blip r:embed="rId58" cstate="print"/>
            <a:stretch>
              <a:fillRect/>
            </a:stretch>
          </a:blipFill>
        </p:spPr>
        <p:txBody>
          <a:bodyPr wrap="square" lIns="0" tIns="0" rIns="0" bIns="0" rtlCol="0"/>
          <a:lstStyle/>
          <a:p>
            <a:endParaRPr sz="2400"/>
          </a:p>
        </p:txBody>
      </p:sp>
      <p:sp>
        <p:nvSpPr>
          <p:cNvPr id="779" name="object 779"/>
          <p:cNvSpPr/>
          <p:nvPr/>
        </p:nvSpPr>
        <p:spPr>
          <a:xfrm>
            <a:off x="897503" y="2324173"/>
            <a:ext cx="431800" cy="0"/>
          </a:xfrm>
          <a:custGeom>
            <a:avLst/>
            <a:gdLst/>
            <a:ahLst/>
            <a:cxnLst/>
            <a:rect l="l" t="t" r="r" b="b"/>
            <a:pathLst>
              <a:path w="323850">
                <a:moveTo>
                  <a:pt x="0" y="0"/>
                </a:moveTo>
                <a:lnTo>
                  <a:pt x="323835" y="0"/>
                </a:lnTo>
              </a:path>
            </a:pathLst>
          </a:custGeom>
          <a:ln w="70634">
            <a:solidFill>
              <a:srgbClr val="7030A0"/>
            </a:solidFill>
          </a:ln>
        </p:spPr>
        <p:txBody>
          <a:bodyPr wrap="square" lIns="0" tIns="0" rIns="0" bIns="0" rtlCol="0"/>
          <a:lstStyle/>
          <a:p>
            <a:endParaRPr sz="2400"/>
          </a:p>
        </p:txBody>
      </p:sp>
      <p:sp>
        <p:nvSpPr>
          <p:cNvPr id="780" name="object 780"/>
          <p:cNvSpPr/>
          <p:nvPr/>
        </p:nvSpPr>
        <p:spPr>
          <a:xfrm>
            <a:off x="897503" y="2277084"/>
            <a:ext cx="431800" cy="94827"/>
          </a:xfrm>
          <a:custGeom>
            <a:avLst/>
            <a:gdLst/>
            <a:ahLst/>
            <a:cxnLst/>
            <a:rect l="l" t="t" r="r" b="b"/>
            <a:pathLst>
              <a:path w="323850" h="71119">
                <a:moveTo>
                  <a:pt x="0" y="0"/>
                </a:moveTo>
                <a:lnTo>
                  <a:pt x="323835" y="0"/>
                </a:lnTo>
                <a:lnTo>
                  <a:pt x="323835" y="35317"/>
                </a:lnTo>
                <a:lnTo>
                  <a:pt x="323835" y="70634"/>
                </a:lnTo>
                <a:lnTo>
                  <a:pt x="0" y="70634"/>
                </a:lnTo>
                <a:lnTo>
                  <a:pt x="0" y="0"/>
                </a:lnTo>
                <a:close/>
              </a:path>
            </a:pathLst>
          </a:custGeom>
          <a:ln w="12700">
            <a:solidFill>
              <a:srgbClr val="7F6000"/>
            </a:solidFill>
          </a:ln>
        </p:spPr>
        <p:txBody>
          <a:bodyPr wrap="square" lIns="0" tIns="0" rIns="0" bIns="0" rtlCol="0"/>
          <a:lstStyle/>
          <a:p>
            <a:endParaRPr sz="2400"/>
          </a:p>
        </p:txBody>
      </p:sp>
      <p:sp>
        <p:nvSpPr>
          <p:cNvPr id="781" name="object 781"/>
          <p:cNvSpPr/>
          <p:nvPr/>
        </p:nvSpPr>
        <p:spPr>
          <a:xfrm>
            <a:off x="1329289" y="2323621"/>
            <a:ext cx="280247" cy="0"/>
          </a:xfrm>
          <a:custGeom>
            <a:avLst/>
            <a:gdLst/>
            <a:ahLst/>
            <a:cxnLst/>
            <a:rect l="l" t="t" r="r" b="b"/>
            <a:pathLst>
              <a:path w="210184">
                <a:moveTo>
                  <a:pt x="0" y="0"/>
                </a:moveTo>
                <a:lnTo>
                  <a:pt x="209714" y="0"/>
                </a:lnTo>
              </a:path>
            </a:pathLst>
          </a:custGeom>
          <a:ln w="68580">
            <a:solidFill>
              <a:srgbClr val="F8981D"/>
            </a:solidFill>
          </a:ln>
        </p:spPr>
        <p:txBody>
          <a:bodyPr wrap="square" lIns="0" tIns="0" rIns="0" bIns="0" rtlCol="0"/>
          <a:lstStyle/>
          <a:p>
            <a:endParaRPr sz="2400"/>
          </a:p>
        </p:txBody>
      </p:sp>
      <p:sp>
        <p:nvSpPr>
          <p:cNvPr id="782" name="object 782"/>
          <p:cNvSpPr/>
          <p:nvPr/>
        </p:nvSpPr>
        <p:spPr>
          <a:xfrm>
            <a:off x="1329289" y="2277901"/>
            <a:ext cx="280247" cy="91440"/>
          </a:xfrm>
          <a:custGeom>
            <a:avLst/>
            <a:gdLst/>
            <a:ahLst/>
            <a:cxnLst/>
            <a:rect l="l" t="t" r="r" b="b"/>
            <a:pathLst>
              <a:path w="210184" h="68580">
                <a:moveTo>
                  <a:pt x="0" y="0"/>
                </a:moveTo>
                <a:lnTo>
                  <a:pt x="209714" y="0"/>
                </a:lnTo>
                <a:lnTo>
                  <a:pt x="209714" y="34290"/>
                </a:lnTo>
                <a:lnTo>
                  <a:pt x="209714" y="68580"/>
                </a:lnTo>
                <a:lnTo>
                  <a:pt x="0" y="68580"/>
                </a:lnTo>
                <a:lnTo>
                  <a:pt x="0" y="0"/>
                </a:lnTo>
                <a:close/>
              </a:path>
            </a:pathLst>
          </a:custGeom>
          <a:ln w="12700">
            <a:solidFill>
              <a:srgbClr val="385723"/>
            </a:solidFill>
          </a:ln>
        </p:spPr>
        <p:txBody>
          <a:bodyPr wrap="square" lIns="0" tIns="0" rIns="0" bIns="0" rtlCol="0"/>
          <a:lstStyle/>
          <a:p>
            <a:endParaRPr sz="2400"/>
          </a:p>
        </p:txBody>
      </p:sp>
      <p:sp>
        <p:nvSpPr>
          <p:cNvPr id="783" name="object 783"/>
          <p:cNvSpPr/>
          <p:nvPr/>
        </p:nvSpPr>
        <p:spPr>
          <a:xfrm>
            <a:off x="1288769" y="2160722"/>
            <a:ext cx="78740" cy="4233"/>
          </a:xfrm>
          <a:custGeom>
            <a:avLst/>
            <a:gdLst/>
            <a:ahLst/>
            <a:cxnLst/>
            <a:rect l="l" t="t" r="r" b="b"/>
            <a:pathLst>
              <a:path w="59055" h="3175">
                <a:moveTo>
                  <a:pt x="0" y="0"/>
                </a:moveTo>
                <a:lnTo>
                  <a:pt x="58783" y="0"/>
                </a:lnTo>
                <a:lnTo>
                  <a:pt x="58783" y="2752"/>
                </a:lnTo>
                <a:lnTo>
                  <a:pt x="0" y="2752"/>
                </a:lnTo>
                <a:lnTo>
                  <a:pt x="0" y="0"/>
                </a:lnTo>
                <a:close/>
              </a:path>
            </a:pathLst>
          </a:custGeom>
          <a:solidFill>
            <a:srgbClr val="000000"/>
          </a:solidFill>
        </p:spPr>
        <p:txBody>
          <a:bodyPr wrap="square" lIns="0" tIns="0" rIns="0" bIns="0" rtlCol="0"/>
          <a:lstStyle/>
          <a:p>
            <a:endParaRPr sz="2400"/>
          </a:p>
        </p:txBody>
      </p:sp>
      <p:sp>
        <p:nvSpPr>
          <p:cNvPr id="784" name="object 784"/>
          <p:cNvSpPr/>
          <p:nvPr/>
        </p:nvSpPr>
        <p:spPr>
          <a:xfrm>
            <a:off x="1288769" y="2160722"/>
            <a:ext cx="78740" cy="4233"/>
          </a:xfrm>
          <a:custGeom>
            <a:avLst/>
            <a:gdLst/>
            <a:ahLst/>
            <a:cxnLst/>
            <a:rect l="l" t="t" r="r" b="b"/>
            <a:pathLst>
              <a:path w="59055" h="3175">
                <a:moveTo>
                  <a:pt x="0" y="0"/>
                </a:moveTo>
                <a:lnTo>
                  <a:pt x="58783" y="0"/>
                </a:lnTo>
                <a:lnTo>
                  <a:pt x="58783" y="2753"/>
                </a:lnTo>
                <a:lnTo>
                  <a:pt x="0" y="2753"/>
                </a:lnTo>
                <a:lnTo>
                  <a:pt x="0" y="0"/>
                </a:lnTo>
                <a:close/>
              </a:path>
            </a:pathLst>
          </a:custGeom>
          <a:ln w="12700">
            <a:solidFill>
              <a:srgbClr val="000000"/>
            </a:solidFill>
          </a:ln>
        </p:spPr>
        <p:txBody>
          <a:bodyPr wrap="square" lIns="0" tIns="0" rIns="0" bIns="0" rtlCol="0"/>
          <a:lstStyle/>
          <a:p>
            <a:endParaRPr sz="2400"/>
          </a:p>
        </p:txBody>
      </p:sp>
      <p:sp>
        <p:nvSpPr>
          <p:cNvPr id="785" name="object 785"/>
          <p:cNvSpPr/>
          <p:nvPr/>
        </p:nvSpPr>
        <p:spPr>
          <a:xfrm>
            <a:off x="1318160" y="2162645"/>
            <a:ext cx="20320" cy="24553"/>
          </a:xfrm>
          <a:custGeom>
            <a:avLst/>
            <a:gdLst/>
            <a:ahLst/>
            <a:cxnLst/>
            <a:rect l="l" t="t" r="r" b="b"/>
            <a:pathLst>
              <a:path w="15240" h="18414">
                <a:moveTo>
                  <a:pt x="0" y="0"/>
                </a:moveTo>
                <a:lnTo>
                  <a:pt x="14695" y="0"/>
                </a:lnTo>
                <a:lnTo>
                  <a:pt x="14695" y="18181"/>
                </a:lnTo>
                <a:lnTo>
                  <a:pt x="0" y="18181"/>
                </a:lnTo>
                <a:lnTo>
                  <a:pt x="0" y="0"/>
                </a:lnTo>
                <a:close/>
              </a:path>
            </a:pathLst>
          </a:custGeom>
          <a:solidFill>
            <a:srgbClr val="000000"/>
          </a:solidFill>
        </p:spPr>
        <p:txBody>
          <a:bodyPr wrap="square" lIns="0" tIns="0" rIns="0" bIns="0" rtlCol="0"/>
          <a:lstStyle/>
          <a:p>
            <a:endParaRPr sz="2400"/>
          </a:p>
        </p:txBody>
      </p:sp>
      <p:sp>
        <p:nvSpPr>
          <p:cNvPr id="786" name="object 786"/>
          <p:cNvSpPr/>
          <p:nvPr/>
        </p:nvSpPr>
        <p:spPr>
          <a:xfrm>
            <a:off x="1309694" y="2154178"/>
            <a:ext cx="37253" cy="33020"/>
          </a:xfrm>
          <a:custGeom>
            <a:avLst/>
            <a:gdLst/>
            <a:ahLst/>
            <a:cxnLst/>
            <a:rect l="l" t="t" r="r" b="b"/>
            <a:pathLst>
              <a:path w="27940" h="24764">
                <a:moveTo>
                  <a:pt x="0" y="24531"/>
                </a:moveTo>
                <a:lnTo>
                  <a:pt x="27396" y="24531"/>
                </a:lnTo>
                <a:lnTo>
                  <a:pt x="27396" y="0"/>
                </a:lnTo>
                <a:lnTo>
                  <a:pt x="0" y="0"/>
                </a:lnTo>
                <a:lnTo>
                  <a:pt x="0" y="24531"/>
                </a:lnTo>
                <a:close/>
              </a:path>
            </a:pathLst>
          </a:custGeom>
          <a:solidFill>
            <a:srgbClr val="000000"/>
          </a:solidFill>
        </p:spPr>
        <p:txBody>
          <a:bodyPr wrap="square" lIns="0" tIns="0" rIns="0" bIns="0" rtlCol="0"/>
          <a:lstStyle/>
          <a:p>
            <a:endParaRPr sz="2400"/>
          </a:p>
        </p:txBody>
      </p:sp>
      <p:sp>
        <p:nvSpPr>
          <p:cNvPr id="787" name="object 787"/>
          <p:cNvSpPr/>
          <p:nvPr/>
        </p:nvSpPr>
        <p:spPr>
          <a:xfrm>
            <a:off x="1323059" y="2354246"/>
            <a:ext cx="10160" cy="7620"/>
          </a:xfrm>
          <a:custGeom>
            <a:avLst/>
            <a:gdLst/>
            <a:ahLst/>
            <a:cxnLst/>
            <a:rect l="l" t="t" r="r" b="b"/>
            <a:pathLst>
              <a:path w="7619" h="5714">
                <a:moveTo>
                  <a:pt x="0" y="0"/>
                </a:moveTo>
                <a:lnTo>
                  <a:pt x="7347" y="0"/>
                </a:lnTo>
                <a:lnTo>
                  <a:pt x="7347" y="5454"/>
                </a:lnTo>
                <a:lnTo>
                  <a:pt x="0" y="5454"/>
                </a:lnTo>
                <a:lnTo>
                  <a:pt x="0" y="0"/>
                </a:lnTo>
                <a:close/>
              </a:path>
            </a:pathLst>
          </a:custGeom>
          <a:solidFill>
            <a:srgbClr val="000000"/>
          </a:solidFill>
        </p:spPr>
        <p:txBody>
          <a:bodyPr wrap="square" lIns="0" tIns="0" rIns="0" bIns="0" rtlCol="0"/>
          <a:lstStyle/>
          <a:p>
            <a:endParaRPr sz="2400"/>
          </a:p>
        </p:txBody>
      </p:sp>
      <p:sp>
        <p:nvSpPr>
          <p:cNvPr id="788" name="object 788"/>
          <p:cNvSpPr/>
          <p:nvPr/>
        </p:nvSpPr>
        <p:spPr>
          <a:xfrm>
            <a:off x="1314592" y="2361148"/>
            <a:ext cx="27093" cy="0"/>
          </a:xfrm>
          <a:custGeom>
            <a:avLst/>
            <a:gdLst/>
            <a:ahLst/>
            <a:cxnLst/>
            <a:rect l="l" t="t" r="r" b="b"/>
            <a:pathLst>
              <a:path w="20319">
                <a:moveTo>
                  <a:pt x="0" y="0"/>
                </a:moveTo>
                <a:lnTo>
                  <a:pt x="20048" y="0"/>
                </a:lnTo>
              </a:path>
            </a:pathLst>
          </a:custGeom>
          <a:ln w="13255">
            <a:solidFill>
              <a:srgbClr val="000000"/>
            </a:solidFill>
          </a:ln>
        </p:spPr>
        <p:txBody>
          <a:bodyPr wrap="square" lIns="0" tIns="0" rIns="0" bIns="0" rtlCol="0"/>
          <a:lstStyle/>
          <a:p>
            <a:endParaRPr sz="2400"/>
          </a:p>
        </p:txBody>
      </p:sp>
      <p:sp>
        <p:nvSpPr>
          <p:cNvPr id="789" name="object 789"/>
          <p:cNvSpPr/>
          <p:nvPr/>
        </p:nvSpPr>
        <p:spPr>
          <a:xfrm>
            <a:off x="1327957" y="2186885"/>
            <a:ext cx="0" cy="165947"/>
          </a:xfrm>
          <a:custGeom>
            <a:avLst/>
            <a:gdLst/>
            <a:ahLst/>
            <a:cxnLst/>
            <a:rect l="l" t="t" r="r" b="b"/>
            <a:pathLst>
              <a:path h="124460">
                <a:moveTo>
                  <a:pt x="0" y="0"/>
                </a:moveTo>
                <a:lnTo>
                  <a:pt x="0" y="124068"/>
                </a:lnTo>
              </a:path>
            </a:pathLst>
          </a:custGeom>
          <a:ln w="36738">
            <a:solidFill>
              <a:srgbClr val="FFFFFF"/>
            </a:solidFill>
          </a:ln>
        </p:spPr>
        <p:txBody>
          <a:bodyPr wrap="square" lIns="0" tIns="0" rIns="0" bIns="0" rtlCol="0"/>
          <a:lstStyle/>
          <a:p>
            <a:endParaRPr sz="2400"/>
          </a:p>
        </p:txBody>
      </p:sp>
      <p:sp>
        <p:nvSpPr>
          <p:cNvPr id="790" name="object 790"/>
          <p:cNvSpPr/>
          <p:nvPr/>
        </p:nvSpPr>
        <p:spPr>
          <a:xfrm>
            <a:off x="1303465" y="2186885"/>
            <a:ext cx="49107" cy="165947"/>
          </a:xfrm>
          <a:custGeom>
            <a:avLst/>
            <a:gdLst/>
            <a:ahLst/>
            <a:cxnLst/>
            <a:rect l="l" t="t" r="r" b="b"/>
            <a:pathLst>
              <a:path w="36830" h="124460">
                <a:moveTo>
                  <a:pt x="0" y="0"/>
                </a:moveTo>
                <a:lnTo>
                  <a:pt x="36739" y="0"/>
                </a:lnTo>
                <a:lnTo>
                  <a:pt x="36739" y="124069"/>
                </a:lnTo>
                <a:lnTo>
                  <a:pt x="0" y="124069"/>
                </a:lnTo>
                <a:lnTo>
                  <a:pt x="0" y="0"/>
                </a:lnTo>
                <a:close/>
              </a:path>
            </a:pathLst>
          </a:custGeom>
          <a:ln w="6350">
            <a:solidFill>
              <a:srgbClr val="000000"/>
            </a:solidFill>
          </a:ln>
        </p:spPr>
        <p:txBody>
          <a:bodyPr wrap="square" lIns="0" tIns="0" rIns="0" bIns="0" rtlCol="0"/>
          <a:lstStyle/>
          <a:p>
            <a:endParaRPr sz="2400"/>
          </a:p>
        </p:txBody>
      </p:sp>
      <p:sp>
        <p:nvSpPr>
          <p:cNvPr id="791" name="object 791"/>
          <p:cNvSpPr/>
          <p:nvPr/>
        </p:nvSpPr>
        <p:spPr>
          <a:xfrm>
            <a:off x="1332856" y="2333173"/>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792" name="object 792"/>
          <p:cNvSpPr/>
          <p:nvPr/>
        </p:nvSpPr>
        <p:spPr>
          <a:xfrm>
            <a:off x="1332856" y="2313813"/>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793" name="object 793"/>
          <p:cNvSpPr/>
          <p:nvPr/>
        </p:nvSpPr>
        <p:spPr>
          <a:xfrm>
            <a:off x="1327957" y="2361519"/>
            <a:ext cx="0" cy="73659"/>
          </a:xfrm>
          <a:custGeom>
            <a:avLst/>
            <a:gdLst/>
            <a:ahLst/>
            <a:cxnLst/>
            <a:rect l="l" t="t" r="r" b="b"/>
            <a:pathLst>
              <a:path h="55244">
                <a:moveTo>
                  <a:pt x="0" y="0"/>
                </a:moveTo>
                <a:lnTo>
                  <a:pt x="1" y="55143"/>
                </a:lnTo>
              </a:path>
            </a:pathLst>
          </a:custGeom>
          <a:ln w="3175">
            <a:solidFill>
              <a:srgbClr val="000000"/>
            </a:solidFill>
          </a:ln>
        </p:spPr>
        <p:txBody>
          <a:bodyPr wrap="square" lIns="0" tIns="0" rIns="0" bIns="0" rtlCol="0"/>
          <a:lstStyle/>
          <a:p>
            <a:endParaRPr sz="2400"/>
          </a:p>
        </p:txBody>
      </p:sp>
      <p:sp>
        <p:nvSpPr>
          <p:cNvPr id="794" name="object 794"/>
          <p:cNvSpPr/>
          <p:nvPr/>
        </p:nvSpPr>
        <p:spPr>
          <a:xfrm>
            <a:off x="1303528" y="2186886"/>
            <a:ext cx="49953" cy="161713"/>
          </a:xfrm>
          <a:custGeom>
            <a:avLst/>
            <a:gdLst/>
            <a:ahLst/>
            <a:cxnLst/>
            <a:rect l="l" t="t" r="r" b="b"/>
            <a:pathLst>
              <a:path w="37465" h="121285">
                <a:moveTo>
                  <a:pt x="37203" y="0"/>
                </a:moveTo>
                <a:lnTo>
                  <a:pt x="524" y="1"/>
                </a:lnTo>
                <a:lnTo>
                  <a:pt x="489" y="25541"/>
                </a:lnTo>
                <a:lnTo>
                  <a:pt x="34" y="76620"/>
                </a:lnTo>
                <a:lnTo>
                  <a:pt x="0" y="102160"/>
                </a:lnTo>
                <a:lnTo>
                  <a:pt x="502" y="121079"/>
                </a:lnTo>
                <a:lnTo>
                  <a:pt x="36686" y="64324"/>
                </a:lnTo>
                <a:lnTo>
                  <a:pt x="37203" y="0"/>
                </a:lnTo>
                <a:close/>
              </a:path>
            </a:pathLst>
          </a:custGeom>
          <a:solidFill>
            <a:srgbClr val="F8981D"/>
          </a:solidFill>
        </p:spPr>
        <p:txBody>
          <a:bodyPr wrap="square" lIns="0" tIns="0" rIns="0" bIns="0" rtlCol="0"/>
          <a:lstStyle/>
          <a:p>
            <a:endParaRPr sz="2400"/>
          </a:p>
        </p:txBody>
      </p:sp>
      <p:sp>
        <p:nvSpPr>
          <p:cNvPr id="795" name="object 795"/>
          <p:cNvSpPr/>
          <p:nvPr/>
        </p:nvSpPr>
        <p:spPr>
          <a:xfrm>
            <a:off x="1332856" y="2294456"/>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796" name="object 796"/>
          <p:cNvSpPr/>
          <p:nvPr/>
        </p:nvSpPr>
        <p:spPr>
          <a:xfrm>
            <a:off x="1303465" y="2186885"/>
            <a:ext cx="49107" cy="165947"/>
          </a:xfrm>
          <a:custGeom>
            <a:avLst/>
            <a:gdLst/>
            <a:ahLst/>
            <a:cxnLst/>
            <a:rect l="l" t="t" r="r" b="b"/>
            <a:pathLst>
              <a:path w="36830" h="124460">
                <a:moveTo>
                  <a:pt x="0" y="0"/>
                </a:moveTo>
                <a:lnTo>
                  <a:pt x="36739" y="0"/>
                </a:lnTo>
                <a:lnTo>
                  <a:pt x="36739" y="124069"/>
                </a:lnTo>
                <a:lnTo>
                  <a:pt x="0" y="124069"/>
                </a:lnTo>
                <a:lnTo>
                  <a:pt x="0" y="0"/>
                </a:lnTo>
                <a:close/>
              </a:path>
            </a:pathLst>
          </a:custGeom>
          <a:ln w="6350">
            <a:solidFill>
              <a:srgbClr val="000000"/>
            </a:solidFill>
          </a:ln>
        </p:spPr>
        <p:txBody>
          <a:bodyPr wrap="square" lIns="0" tIns="0" rIns="0" bIns="0" rtlCol="0"/>
          <a:lstStyle/>
          <a:p>
            <a:endParaRPr sz="2400"/>
          </a:p>
        </p:txBody>
      </p:sp>
      <p:sp>
        <p:nvSpPr>
          <p:cNvPr id="797" name="object 797"/>
          <p:cNvSpPr txBox="1"/>
          <p:nvPr/>
        </p:nvSpPr>
        <p:spPr>
          <a:xfrm>
            <a:off x="1043330" y="2145114"/>
            <a:ext cx="512233" cy="140209"/>
          </a:xfrm>
          <a:prstGeom prst="rect">
            <a:avLst/>
          </a:prstGeom>
        </p:spPr>
        <p:txBody>
          <a:bodyPr vert="horz" wrap="square" lIns="0" tIns="16933" rIns="0" bIns="0" rtlCol="0">
            <a:spAutoFit/>
          </a:bodyPr>
          <a:lstStyle/>
          <a:p>
            <a:pPr marL="16933">
              <a:spcBef>
                <a:spcPts val="133"/>
              </a:spcBef>
              <a:tabLst>
                <a:tab pos="353051" algn="l"/>
              </a:tabLst>
            </a:pPr>
            <a:r>
              <a:rPr sz="800" b="1" dirty="0">
                <a:latin typeface="Arial"/>
                <a:cs typeface="Arial"/>
              </a:rPr>
              <a:t>5</a:t>
            </a:r>
            <a:r>
              <a:rPr sz="800" b="1" spc="-7" dirty="0">
                <a:latin typeface="Arial"/>
                <a:cs typeface="Arial"/>
              </a:rPr>
              <a:t>.</a:t>
            </a:r>
            <a:r>
              <a:rPr sz="800" b="1" dirty="0">
                <a:latin typeface="Arial"/>
                <a:cs typeface="Arial"/>
              </a:rPr>
              <a:t>4	3</a:t>
            </a:r>
            <a:r>
              <a:rPr sz="800" b="1" spc="-7" dirty="0">
                <a:latin typeface="Arial"/>
                <a:cs typeface="Arial"/>
              </a:rPr>
              <a:t>.</a:t>
            </a:r>
            <a:r>
              <a:rPr sz="800" b="1" dirty="0">
                <a:latin typeface="Arial"/>
                <a:cs typeface="Arial"/>
              </a:rPr>
              <a:t>6</a:t>
            </a:r>
            <a:endParaRPr sz="800">
              <a:latin typeface="Arial"/>
              <a:cs typeface="Arial"/>
            </a:endParaRPr>
          </a:p>
        </p:txBody>
      </p:sp>
      <p:sp>
        <p:nvSpPr>
          <p:cNvPr id="798" name="object 798"/>
          <p:cNvSpPr/>
          <p:nvPr/>
        </p:nvSpPr>
        <p:spPr>
          <a:xfrm>
            <a:off x="782920" y="2195636"/>
            <a:ext cx="225777" cy="240816"/>
          </a:xfrm>
          <a:prstGeom prst="rect">
            <a:avLst/>
          </a:prstGeom>
          <a:blipFill>
            <a:blip r:embed="rId59" cstate="print"/>
            <a:stretch>
              <a:fillRect/>
            </a:stretch>
          </a:blipFill>
        </p:spPr>
        <p:txBody>
          <a:bodyPr wrap="square" lIns="0" tIns="0" rIns="0" bIns="0" rtlCol="0"/>
          <a:lstStyle/>
          <a:p>
            <a:endParaRPr sz="2400"/>
          </a:p>
        </p:txBody>
      </p:sp>
      <p:sp>
        <p:nvSpPr>
          <p:cNvPr id="799" name="object 799"/>
          <p:cNvSpPr/>
          <p:nvPr/>
        </p:nvSpPr>
        <p:spPr>
          <a:xfrm>
            <a:off x="1566426" y="2161086"/>
            <a:ext cx="78740" cy="4233"/>
          </a:xfrm>
          <a:custGeom>
            <a:avLst/>
            <a:gdLst/>
            <a:ahLst/>
            <a:cxnLst/>
            <a:rect l="l" t="t" r="r" b="b"/>
            <a:pathLst>
              <a:path w="59055" h="3175">
                <a:moveTo>
                  <a:pt x="0" y="0"/>
                </a:moveTo>
                <a:lnTo>
                  <a:pt x="58782" y="0"/>
                </a:lnTo>
                <a:lnTo>
                  <a:pt x="58782" y="2753"/>
                </a:lnTo>
                <a:lnTo>
                  <a:pt x="0" y="2753"/>
                </a:lnTo>
                <a:lnTo>
                  <a:pt x="0" y="0"/>
                </a:lnTo>
                <a:close/>
              </a:path>
            </a:pathLst>
          </a:custGeom>
          <a:solidFill>
            <a:srgbClr val="000000"/>
          </a:solidFill>
        </p:spPr>
        <p:txBody>
          <a:bodyPr wrap="square" lIns="0" tIns="0" rIns="0" bIns="0" rtlCol="0"/>
          <a:lstStyle/>
          <a:p>
            <a:endParaRPr sz="2400"/>
          </a:p>
        </p:txBody>
      </p:sp>
      <p:sp>
        <p:nvSpPr>
          <p:cNvPr id="800" name="object 800"/>
          <p:cNvSpPr/>
          <p:nvPr/>
        </p:nvSpPr>
        <p:spPr>
          <a:xfrm>
            <a:off x="1566426" y="2161086"/>
            <a:ext cx="78740" cy="4233"/>
          </a:xfrm>
          <a:custGeom>
            <a:avLst/>
            <a:gdLst/>
            <a:ahLst/>
            <a:cxnLst/>
            <a:rect l="l" t="t" r="r" b="b"/>
            <a:pathLst>
              <a:path w="59055" h="3175">
                <a:moveTo>
                  <a:pt x="0" y="0"/>
                </a:moveTo>
                <a:lnTo>
                  <a:pt x="58783" y="0"/>
                </a:lnTo>
                <a:lnTo>
                  <a:pt x="58783" y="2753"/>
                </a:lnTo>
                <a:lnTo>
                  <a:pt x="0" y="2753"/>
                </a:lnTo>
                <a:lnTo>
                  <a:pt x="0" y="0"/>
                </a:lnTo>
                <a:close/>
              </a:path>
            </a:pathLst>
          </a:custGeom>
          <a:ln w="12700">
            <a:solidFill>
              <a:srgbClr val="000000"/>
            </a:solidFill>
          </a:ln>
        </p:spPr>
        <p:txBody>
          <a:bodyPr wrap="square" lIns="0" tIns="0" rIns="0" bIns="0" rtlCol="0"/>
          <a:lstStyle/>
          <a:p>
            <a:endParaRPr sz="2400"/>
          </a:p>
        </p:txBody>
      </p:sp>
      <p:sp>
        <p:nvSpPr>
          <p:cNvPr id="801" name="object 801"/>
          <p:cNvSpPr/>
          <p:nvPr/>
        </p:nvSpPr>
        <p:spPr>
          <a:xfrm>
            <a:off x="1595817" y="2163010"/>
            <a:ext cx="20320" cy="24553"/>
          </a:xfrm>
          <a:custGeom>
            <a:avLst/>
            <a:gdLst/>
            <a:ahLst/>
            <a:cxnLst/>
            <a:rect l="l" t="t" r="r" b="b"/>
            <a:pathLst>
              <a:path w="15240" h="18414">
                <a:moveTo>
                  <a:pt x="0" y="0"/>
                </a:moveTo>
                <a:lnTo>
                  <a:pt x="14695" y="0"/>
                </a:lnTo>
                <a:lnTo>
                  <a:pt x="14695" y="18180"/>
                </a:lnTo>
                <a:lnTo>
                  <a:pt x="0" y="18180"/>
                </a:lnTo>
                <a:lnTo>
                  <a:pt x="0" y="0"/>
                </a:lnTo>
                <a:close/>
              </a:path>
            </a:pathLst>
          </a:custGeom>
          <a:solidFill>
            <a:srgbClr val="000000"/>
          </a:solidFill>
        </p:spPr>
        <p:txBody>
          <a:bodyPr wrap="square" lIns="0" tIns="0" rIns="0" bIns="0" rtlCol="0"/>
          <a:lstStyle/>
          <a:p>
            <a:endParaRPr sz="2400"/>
          </a:p>
        </p:txBody>
      </p:sp>
      <p:sp>
        <p:nvSpPr>
          <p:cNvPr id="802" name="object 802"/>
          <p:cNvSpPr/>
          <p:nvPr/>
        </p:nvSpPr>
        <p:spPr>
          <a:xfrm>
            <a:off x="1587351" y="2154543"/>
            <a:ext cx="37253" cy="33020"/>
          </a:xfrm>
          <a:custGeom>
            <a:avLst/>
            <a:gdLst/>
            <a:ahLst/>
            <a:cxnLst/>
            <a:rect l="l" t="t" r="r" b="b"/>
            <a:pathLst>
              <a:path w="27940" h="24764">
                <a:moveTo>
                  <a:pt x="0" y="24530"/>
                </a:moveTo>
                <a:lnTo>
                  <a:pt x="27396" y="24530"/>
                </a:lnTo>
                <a:lnTo>
                  <a:pt x="27396" y="0"/>
                </a:lnTo>
                <a:lnTo>
                  <a:pt x="0" y="0"/>
                </a:lnTo>
                <a:lnTo>
                  <a:pt x="0" y="24530"/>
                </a:lnTo>
                <a:close/>
              </a:path>
            </a:pathLst>
          </a:custGeom>
          <a:solidFill>
            <a:srgbClr val="000000"/>
          </a:solidFill>
        </p:spPr>
        <p:txBody>
          <a:bodyPr wrap="square" lIns="0" tIns="0" rIns="0" bIns="0" rtlCol="0"/>
          <a:lstStyle/>
          <a:p>
            <a:endParaRPr sz="2400"/>
          </a:p>
        </p:txBody>
      </p:sp>
      <p:sp>
        <p:nvSpPr>
          <p:cNvPr id="803" name="object 803"/>
          <p:cNvSpPr/>
          <p:nvPr/>
        </p:nvSpPr>
        <p:spPr>
          <a:xfrm>
            <a:off x="1600715" y="2354613"/>
            <a:ext cx="10160" cy="7620"/>
          </a:xfrm>
          <a:custGeom>
            <a:avLst/>
            <a:gdLst/>
            <a:ahLst/>
            <a:cxnLst/>
            <a:rect l="l" t="t" r="r" b="b"/>
            <a:pathLst>
              <a:path w="7619" h="5714">
                <a:moveTo>
                  <a:pt x="0" y="0"/>
                </a:moveTo>
                <a:lnTo>
                  <a:pt x="7348" y="0"/>
                </a:lnTo>
                <a:lnTo>
                  <a:pt x="7348" y="5453"/>
                </a:lnTo>
                <a:lnTo>
                  <a:pt x="0" y="5453"/>
                </a:lnTo>
                <a:lnTo>
                  <a:pt x="0" y="0"/>
                </a:lnTo>
                <a:close/>
              </a:path>
            </a:pathLst>
          </a:custGeom>
          <a:solidFill>
            <a:srgbClr val="000000"/>
          </a:solidFill>
        </p:spPr>
        <p:txBody>
          <a:bodyPr wrap="square" lIns="0" tIns="0" rIns="0" bIns="0" rtlCol="0"/>
          <a:lstStyle/>
          <a:p>
            <a:endParaRPr sz="2400"/>
          </a:p>
        </p:txBody>
      </p:sp>
      <p:sp>
        <p:nvSpPr>
          <p:cNvPr id="804" name="object 804"/>
          <p:cNvSpPr/>
          <p:nvPr/>
        </p:nvSpPr>
        <p:spPr>
          <a:xfrm>
            <a:off x="1592248" y="2361512"/>
            <a:ext cx="27093" cy="0"/>
          </a:xfrm>
          <a:custGeom>
            <a:avLst/>
            <a:gdLst/>
            <a:ahLst/>
            <a:cxnLst/>
            <a:rect l="l" t="t" r="r" b="b"/>
            <a:pathLst>
              <a:path w="20319">
                <a:moveTo>
                  <a:pt x="0" y="0"/>
                </a:moveTo>
                <a:lnTo>
                  <a:pt x="20048" y="0"/>
                </a:lnTo>
              </a:path>
            </a:pathLst>
          </a:custGeom>
          <a:ln w="13256">
            <a:solidFill>
              <a:srgbClr val="000000"/>
            </a:solidFill>
          </a:ln>
        </p:spPr>
        <p:txBody>
          <a:bodyPr wrap="square" lIns="0" tIns="0" rIns="0" bIns="0" rtlCol="0"/>
          <a:lstStyle/>
          <a:p>
            <a:endParaRPr sz="2400"/>
          </a:p>
        </p:txBody>
      </p:sp>
      <p:sp>
        <p:nvSpPr>
          <p:cNvPr id="805" name="object 805"/>
          <p:cNvSpPr/>
          <p:nvPr/>
        </p:nvSpPr>
        <p:spPr>
          <a:xfrm>
            <a:off x="1605615" y="2187249"/>
            <a:ext cx="0" cy="165947"/>
          </a:xfrm>
          <a:custGeom>
            <a:avLst/>
            <a:gdLst/>
            <a:ahLst/>
            <a:cxnLst/>
            <a:rect l="l" t="t" r="r" b="b"/>
            <a:pathLst>
              <a:path h="124460">
                <a:moveTo>
                  <a:pt x="0" y="0"/>
                </a:moveTo>
                <a:lnTo>
                  <a:pt x="0" y="124068"/>
                </a:lnTo>
              </a:path>
            </a:pathLst>
          </a:custGeom>
          <a:ln w="36738">
            <a:solidFill>
              <a:srgbClr val="FFFFFF"/>
            </a:solidFill>
          </a:ln>
        </p:spPr>
        <p:txBody>
          <a:bodyPr wrap="square" lIns="0" tIns="0" rIns="0" bIns="0" rtlCol="0"/>
          <a:lstStyle/>
          <a:p>
            <a:endParaRPr sz="2400"/>
          </a:p>
        </p:txBody>
      </p:sp>
      <p:sp>
        <p:nvSpPr>
          <p:cNvPr id="806" name="object 806"/>
          <p:cNvSpPr/>
          <p:nvPr/>
        </p:nvSpPr>
        <p:spPr>
          <a:xfrm>
            <a:off x="1581123" y="2187249"/>
            <a:ext cx="49107" cy="165947"/>
          </a:xfrm>
          <a:custGeom>
            <a:avLst/>
            <a:gdLst/>
            <a:ahLst/>
            <a:cxnLst/>
            <a:rect l="l" t="t" r="r" b="b"/>
            <a:pathLst>
              <a:path w="36830" h="124460">
                <a:moveTo>
                  <a:pt x="0" y="0"/>
                </a:moveTo>
                <a:lnTo>
                  <a:pt x="36739" y="0"/>
                </a:lnTo>
                <a:lnTo>
                  <a:pt x="36739" y="124069"/>
                </a:lnTo>
                <a:lnTo>
                  <a:pt x="0" y="124069"/>
                </a:lnTo>
                <a:lnTo>
                  <a:pt x="0" y="0"/>
                </a:lnTo>
                <a:close/>
              </a:path>
            </a:pathLst>
          </a:custGeom>
          <a:ln w="6350">
            <a:solidFill>
              <a:srgbClr val="000000"/>
            </a:solidFill>
          </a:ln>
        </p:spPr>
        <p:txBody>
          <a:bodyPr wrap="square" lIns="0" tIns="0" rIns="0" bIns="0" rtlCol="0"/>
          <a:lstStyle/>
          <a:p>
            <a:endParaRPr sz="2400"/>
          </a:p>
        </p:txBody>
      </p:sp>
      <p:sp>
        <p:nvSpPr>
          <p:cNvPr id="807" name="object 807"/>
          <p:cNvSpPr/>
          <p:nvPr/>
        </p:nvSpPr>
        <p:spPr>
          <a:xfrm>
            <a:off x="1610513" y="2333540"/>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808" name="object 808"/>
          <p:cNvSpPr/>
          <p:nvPr/>
        </p:nvSpPr>
        <p:spPr>
          <a:xfrm>
            <a:off x="1610513" y="2314180"/>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809" name="object 809"/>
          <p:cNvSpPr/>
          <p:nvPr/>
        </p:nvSpPr>
        <p:spPr>
          <a:xfrm>
            <a:off x="1605613" y="2361883"/>
            <a:ext cx="0" cy="73659"/>
          </a:xfrm>
          <a:custGeom>
            <a:avLst/>
            <a:gdLst/>
            <a:ahLst/>
            <a:cxnLst/>
            <a:rect l="l" t="t" r="r" b="b"/>
            <a:pathLst>
              <a:path h="55244">
                <a:moveTo>
                  <a:pt x="0" y="0"/>
                </a:moveTo>
                <a:lnTo>
                  <a:pt x="1" y="55143"/>
                </a:lnTo>
              </a:path>
            </a:pathLst>
          </a:custGeom>
          <a:ln w="3175">
            <a:solidFill>
              <a:srgbClr val="000000"/>
            </a:solidFill>
          </a:ln>
        </p:spPr>
        <p:txBody>
          <a:bodyPr wrap="square" lIns="0" tIns="0" rIns="0" bIns="0" rtlCol="0"/>
          <a:lstStyle/>
          <a:p>
            <a:endParaRPr sz="2400"/>
          </a:p>
        </p:txBody>
      </p:sp>
      <p:sp>
        <p:nvSpPr>
          <p:cNvPr id="810" name="object 810"/>
          <p:cNvSpPr/>
          <p:nvPr/>
        </p:nvSpPr>
        <p:spPr>
          <a:xfrm>
            <a:off x="1581185" y="2187250"/>
            <a:ext cx="49953" cy="161713"/>
          </a:xfrm>
          <a:custGeom>
            <a:avLst/>
            <a:gdLst/>
            <a:ahLst/>
            <a:cxnLst/>
            <a:rect l="l" t="t" r="r" b="b"/>
            <a:pathLst>
              <a:path w="37465" h="121285">
                <a:moveTo>
                  <a:pt x="37203" y="0"/>
                </a:moveTo>
                <a:lnTo>
                  <a:pt x="524" y="2"/>
                </a:lnTo>
                <a:lnTo>
                  <a:pt x="489" y="25542"/>
                </a:lnTo>
                <a:lnTo>
                  <a:pt x="34" y="76621"/>
                </a:lnTo>
                <a:lnTo>
                  <a:pt x="0" y="102161"/>
                </a:lnTo>
                <a:lnTo>
                  <a:pt x="502" y="121079"/>
                </a:lnTo>
                <a:lnTo>
                  <a:pt x="36686" y="64324"/>
                </a:lnTo>
                <a:lnTo>
                  <a:pt x="37203" y="0"/>
                </a:lnTo>
                <a:close/>
              </a:path>
            </a:pathLst>
          </a:custGeom>
          <a:solidFill>
            <a:srgbClr val="F8981D"/>
          </a:solidFill>
        </p:spPr>
        <p:txBody>
          <a:bodyPr wrap="square" lIns="0" tIns="0" rIns="0" bIns="0" rtlCol="0"/>
          <a:lstStyle/>
          <a:p>
            <a:endParaRPr sz="2400"/>
          </a:p>
        </p:txBody>
      </p:sp>
      <p:sp>
        <p:nvSpPr>
          <p:cNvPr id="811" name="object 811"/>
          <p:cNvSpPr/>
          <p:nvPr/>
        </p:nvSpPr>
        <p:spPr>
          <a:xfrm>
            <a:off x="1610513" y="2294820"/>
            <a:ext cx="20320" cy="0"/>
          </a:xfrm>
          <a:custGeom>
            <a:avLst/>
            <a:gdLst/>
            <a:ahLst/>
            <a:cxnLst/>
            <a:rect l="l" t="t" r="r" b="b"/>
            <a:pathLst>
              <a:path w="15240">
                <a:moveTo>
                  <a:pt x="14696" y="0"/>
                </a:moveTo>
                <a:lnTo>
                  <a:pt x="0" y="1"/>
                </a:lnTo>
              </a:path>
            </a:pathLst>
          </a:custGeom>
          <a:ln w="6350">
            <a:solidFill>
              <a:srgbClr val="000000"/>
            </a:solidFill>
          </a:ln>
        </p:spPr>
        <p:txBody>
          <a:bodyPr wrap="square" lIns="0" tIns="0" rIns="0" bIns="0" rtlCol="0"/>
          <a:lstStyle/>
          <a:p>
            <a:endParaRPr sz="2400"/>
          </a:p>
        </p:txBody>
      </p:sp>
      <p:sp>
        <p:nvSpPr>
          <p:cNvPr id="812" name="object 812"/>
          <p:cNvSpPr/>
          <p:nvPr/>
        </p:nvSpPr>
        <p:spPr>
          <a:xfrm>
            <a:off x="1581123" y="2187249"/>
            <a:ext cx="49107" cy="165947"/>
          </a:xfrm>
          <a:custGeom>
            <a:avLst/>
            <a:gdLst/>
            <a:ahLst/>
            <a:cxnLst/>
            <a:rect l="l" t="t" r="r" b="b"/>
            <a:pathLst>
              <a:path w="36830" h="124460">
                <a:moveTo>
                  <a:pt x="0" y="0"/>
                </a:moveTo>
                <a:lnTo>
                  <a:pt x="36739" y="0"/>
                </a:lnTo>
                <a:lnTo>
                  <a:pt x="36739" y="124069"/>
                </a:lnTo>
                <a:lnTo>
                  <a:pt x="0" y="124069"/>
                </a:lnTo>
                <a:lnTo>
                  <a:pt x="0" y="0"/>
                </a:lnTo>
                <a:close/>
              </a:path>
            </a:pathLst>
          </a:custGeom>
          <a:ln w="6350">
            <a:solidFill>
              <a:srgbClr val="000000"/>
            </a:solidFill>
          </a:ln>
        </p:spPr>
        <p:txBody>
          <a:bodyPr wrap="square" lIns="0" tIns="0" rIns="0" bIns="0" rtlCol="0"/>
          <a:lstStyle/>
          <a:p>
            <a:endParaRPr sz="2400"/>
          </a:p>
        </p:txBody>
      </p:sp>
      <p:graphicFrame>
        <p:nvGraphicFramePr>
          <p:cNvPr id="813" name="object 813"/>
          <p:cNvGraphicFramePr>
            <a:graphicFrameLocks noGrp="1"/>
          </p:cNvGraphicFramePr>
          <p:nvPr/>
        </p:nvGraphicFramePr>
        <p:xfrm>
          <a:off x="192136" y="1332278"/>
          <a:ext cx="644312" cy="5068295"/>
        </p:xfrm>
        <a:graphic>
          <a:graphicData uri="http://schemas.openxmlformats.org/drawingml/2006/table">
            <a:tbl>
              <a:tblPr firstRow="1" bandRow="1">
                <a:tableStyleId>{2D5ABB26-0587-4C30-8999-92F81FD0307C}</a:tableStyleId>
              </a:tblPr>
              <a:tblGrid>
                <a:gridCol w="289560">
                  <a:extLst>
                    <a:ext uri="{9D8B030D-6E8A-4147-A177-3AD203B41FA5}">
                      <a16:colId xmlns:a16="http://schemas.microsoft.com/office/drawing/2014/main" val="20000"/>
                    </a:ext>
                  </a:extLst>
                </a:gridCol>
                <a:gridCol w="354752">
                  <a:extLst>
                    <a:ext uri="{9D8B030D-6E8A-4147-A177-3AD203B41FA5}">
                      <a16:colId xmlns:a16="http://schemas.microsoft.com/office/drawing/2014/main" val="20001"/>
                    </a:ext>
                  </a:extLst>
                </a:gridCol>
              </a:tblGrid>
              <a:tr h="231896">
                <a:tc>
                  <a:txBody>
                    <a:bodyPr/>
                    <a:lstStyle/>
                    <a:p>
                      <a:pPr marL="37465">
                        <a:lnSpc>
                          <a:spcPts val="1000"/>
                        </a:lnSpc>
                      </a:pPr>
                      <a:r>
                        <a:rPr sz="1200" b="1" dirty="0">
                          <a:latin typeface="Arial"/>
                          <a:cs typeface="Arial"/>
                        </a:rPr>
                        <a:t>A1</a:t>
                      </a:r>
                      <a:endParaRPr sz="1200">
                        <a:latin typeface="Arial"/>
                        <a:cs typeface="Arial"/>
                      </a:endParaRPr>
                    </a:p>
                  </a:txBody>
                  <a:tcPr marL="0" marR="0" marT="0" marB="0"/>
                </a:tc>
                <a:tc>
                  <a:txBody>
                    <a:bodyPr/>
                    <a:lstStyle/>
                    <a:p>
                      <a:pPr marR="24130" algn="r">
                        <a:lnSpc>
                          <a:spcPts val="885"/>
                        </a:lnSpc>
                      </a:pPr>
                      <a:r>
                        <a:rPr sz="1100" spc="-35" dirty="0">
                          <a:latin typeface="Arial"/>
                          <a:cs typeface="Arial"/>
                        </a:rPr>
                        <a:t>93%</a:t>
                      </a:r>
                      <a:endParaRPr sz="1100">
                        <a:latin typeface="Arial"/>
                        <a:cs typeface="Arial"/>
                      </a:endParaRPr>
                    </a:p>
                  </a:txBody>
                  <a:tcPr marL="0" marR="0" marT="0" marB="0"/>
                </a:tc>
                <a:extLst>
                  <a:ext uri="{0D108BD9-81ED-4DB2-BD59-A6C34878D82A}">
                    <a16:rowId xmlns:a16="http://schemas.microsoft.com/office/drawing/2014/main" val="10000"/>
                  </a:ext>
                </a:extLst>
              </a:tr>
              <a:tr h="310896">
                <a:tc>
                  <a:txBody>
                    <a:bodyPr/>
                    <a:lstStyle/>
                    <a:p>
                      <a:pPr marL="37465">
                        <a:lnSpc>
                          <a:spcPct val="100000"/>
                        </a:lnSpc>
                        <a:spcBef>
                          <a:spcPts val="300"/>
                        </a:spcBef>
                      </a:pPr>
                      <a:r>
                        <a:rPr sz="1200" b="1" dirty="0">
                          <a:latin typeface="Arial"/>
                          <a:cs typeface="Arial"/>
                        </a:rPr>
                        <a:t>A2</a:t>
                      </a:r>
                      <a:endParaRPr sz="1200">
                        <a:latin typeface="Arial"/>
                        <a:cs typeface="Arial"/>
                      </a:endParaRPr>
                    </a:p>
                  </a:txBody>
                  <a:tcPr marL="0" marR="0" marT="50800" marB="0"/>
                </a:tc>
                <a:tc>
                  <a:txBody>
                    <a:bodyPr/>
                    <a:lstStyle/>
                    <a:p>
                      <a:pPr marR="24130" algn="r">
                        <a:lnSpc>
                          <a:spcPct val="100000"/>
                        </a:lnSpc>
                        <a:spcBef>
                          <a:spcPts val="280"/>
                        </a:spcBef>
                      </a:pPr>
                      <a:r>
                        <a:rPr sz="1100" spc="-35" dirty="0">
                          <a:latin typeface="Arial"/>
                          <a:cs typeface="Arial"/>
                        </a:rPr>
                        <a:t>93%</a:t>
                      </a:r>
                      <a:endParaRPr sz="1100">
                        <a:latin typeface="Arial"/>
                        <a:cs typeface="Arial"/>
                      </a:endParaRPr>
                    </a:p>
                  </a:txBody>
                  <a:tcPr marL="0" marR="0" marT="47413" marB="0"/>
                </a:tc>
                <a:extLst>
                  <a:ext uri="{0D108BD9-81ED-4DB2-BD59-A6C34878D82A}">
                    <a16:rowId xmlns:a16="http://schemas.microsoft.com/office/drawing/2014/main" val="10001"/>
                  </a:ext>
                </a:extLst>
              </a:tr>
              <a:tr h="314960">
                <a:tc>
                  <a:txBody>
                    <a:bodyPr/>
                    <a:lstStyle/>
                    <a:p>
                      <a:pPr marL="37465">
                        <a:lnSpc>
                          <a:spcPct val="100000"/>
                        </a:lnSpc>
                        <a:spcBef>
                          <a:spcPts val="360"/>
                        </a:spcBef>
                      </a:pPr>
                      <a:r>
                        <a:rPr sz="1200" b="1" dirty="0">
                          <a:latin typeface="Arial"/>
                          <a:cs typeface="Arial"/>
                        </a:rPr>
                        <a:t>A3</a:t>
                      </a:r>
                      <a:endParaRPr sz="1200">
                        <a:latin typeface="Arial"/>
                        <a:cs typeface="Arial"/>
                      </a:endParaRPr>
                    </a:p>
                  </a:txBody>
                  <a:tcPr marL="0" marR="0" marT="60960" marB="0"/>
                </a:tc>
                <a:tc>
                  <a:txBody>
                    <a:bodyPr/>
                    <a:lstStyle/>
                    <a:p>
                      <a:pPr marR="26670" algn="r">
                        <a:lnSpc>
                          <a:spcPct val="100000"/>
                        </a:lnSpc>
                        <a:spcBef>
                          <a:spcPts val="365"/>
                        </a:spcBef>
                      </a:pPr>
                      <a:r>
                        <a:rPr sz="1100" spc="-35" dirty="0">
                          <a:latin typeface="Arial"/>
                          <a:cs typeface="Arial"/>
                        </a:rPr>
                        <a:t>90%</a:t>
                      </a:r>
                      <a:endParaRPr sz="1100">
                        <a:latin typeface="Arial"/>
                        <a:cs typeface="Arial"/>
                      </a:endParaRPr>
                    </a:p>
                  </a:txBody>
                  <a:tcPr marL="0" marR="0" marT="61807" marB="0"/>
                </a:tc>
                <a:extLst>
                  <a:ext uri="{0D108BD9-81ED-4DB2-BD59-A6C34878D82A}">
                    <a16:rowId xmlns:a16="http://schemas.microsoft.com/office/drawing/2014/main" val="10002"/>
                  </a:ext>
                </a:extLst>
              </a:tr>
              <a:tr h="290576">
                <a:tc>
                  <a:txBody>
                    <a:bodyPr/>
                    <a:lstStyle/>
                    <a:p>
                      <a:pPr marL="31750">
                        <a:lnSpc>
                          <a:spcPct val="100000"/>
                        </a:lnSpc>
                        <a:spcBef>
                          <a:spcPts val="325"/>
                        </a:spcBef>
                      </a:pPr>
                      <a:r>
                        <a:rPr sz="1200" b="1" dirty="0">
                          <a:latin typeface="Arial"/>
                          <a:cs typeface="Arial"/>
                        </a:rPr>
                        <a:t>A4</a:t>
                      </a:r>
                      <a:endParaRPr sz="1200">
                        <a:latin typeface="Arial"/>
                        <a:cs typeface="Arial"/>
                      </a:endParaRPr>
                    </a:p>
                  </a:txBody>
                  <a:tcPr marL="0" marR="0" marT="55033" marB="0"/>
                </a:tc>
                <a:tc>
                  <a:txBody>
                    <a:bodyPr/>
                    <a:lstStyle/>
                    <a:p>
                      <a:pPr marR="33020" algn="r">
                        <a:lnSpc>
                          <a:spcPct val="100000"/>
                        </a:lnSpc>
                        <a:spcBef>
                          <a:spcPts val="330"/>
                        </a:spcBef>
                      </a:pPr>
                      <a:r>
                        <a:rPr sz="1100" spc="-35" dirty="0">
                          <a:latin typeface="Arial"/>
                          <a:cs typeface="Arial"/>
                        </a:rPr>
                        <a:t>97%</a:t>
                      </a:r>
                      <a:endParaRPr sz="1100">
                        <a:latin typeface="Arial"/>
                        <a:cs typeface="Arial"/>
                      </a:endParaRPr>
                    </a:p>
                  </a:txBody>
                  <a:tcPr marL="0" marR="0" marT="55880" marB="0"/>
                </a:tc>
                <a:extLst>
                  <a:ext uri="{0D108BD9-81ED-4DB2-BD59-A6C34878D82A}">
                    <a16:rowId xmlns:a16="http://schemas.microsoft.com/office/drawing/2014/main" val="10003"/>
                  </a:ext>
                </a:extLst>
              </a:tr>
              <a:tr h="270255">
                <a:tc>
                  <a:txBody>
                    <a:bodyPr/>
                    <a:lstStyle/>
                    <a:p>
                      <a:pPr marL="37465">
                        <a:lnSpc>
                          <a:spcPct val="100000"/>
                        </a:lnSpc>
                        <a:spcBef>
                          <a:spcPts val="215"/>
                        </a:spcBef>
                      </a:pPr>
                      <a:r>
                        <a:rPr sz="1200" b="1" dirty="0">
                          <a:latin typeface="Arial"/>
                          <a:cs typeface="Arial"/>
                        </a:rPr>
                        <a:t>B1</a:t>
                      </a:r>
                      <a:endParaRPr sz="1200">
                        <a:latin typeface="Arial"/>
                        <a:cs typeface="Arial"/>
                      </a:endParaRPr>
                    </a:p>
                  </a:txBody>
                  <a:tcPr marL="0" marR="0" marT="36407" marB="0"/>
                </a:tc>
                <a:tc>
                  <a:txBody>
                    <a:bodyPr/>
                    <a:lstStyle/>
                    <a:p>
                      <a:pPr marR="34290" algn="r">
                        <a:lnSpc>
                          <a:spcPct val="100000"/>
                        </a:lnSpc>
                        <a:spcBef>
                          <a:spcPts val="220"/>
                        </a:spcBef>
                      </a:pPr>
                      <a:r>
                        <a:rPr sz="1100" spc="-35" dirty="0">
                          <a:latin typeface="Arial"/>
                          <a:cs typeface="Arial"/>
                        </a:rPr>
                        <a:t>78%</a:t>
                      </a:r>
                      <a:endParaRPr sz="1100">
                        <a:latin typeface="Arial"/>
                        <a:cs typeface="Arial"/>
                      </a:endParaRPr>
                    </a:p>
                  </a:txBody>
                  <a:tcPr marL="0" marR="0" marT="37253" marB="0"/>
                </a:tc>
                <a:extLst>
                  <a:ext uri="{0D108BD9-81ED-4DB2-BD59-A6C34878D82A}">
                    <a16:rowId xmlns:a16="http://schemas.microsoft.com/office/drawing/2014/main" val="10004"/>
                  </a:ext>
                </a:extLst>
              </a:tr>
              <a:tr h="223768">
                <a:tc>
                  <a:txBody>
                    <a:bodyPr/>
                    <a:lstStyle/>
                    <a:p>
                      <a:pPr marL="37465">
                        <a:lnSpc>
                          <a:spcPts val="990"/>
                        </a:lnSpc>
                        <a:spcBef>
                          <a:spcPts val="229"/>
                        </a:spcBef>
                      </a:pPr>
                      <a:r>
                        <a:rPr sz="1200" b="1" dirty="0">
                          <a:latin typeface="Arial"/>
                          <a:cs typeface="Arial"/>
                        </a:rPr>
                        <a:t>B2</a:t>
                      </a:r>
                      <a:endParaRPr sz="1200">
                        <a:latin typeface="Arial"/>
                        <a:cs typeface="Arial"/>
                      </a:endParaRPr>
                    </a:p>
                  </a:txBody>
                  <a:tcPr marL="0" marR="0" marT="38945" marB="0"/>
                </a:tc>
                <a:tc>
                  <a:txBody>
                    <a:bodyPr/>
                    <a:lstStyle/>
                    <a:p>
                      <a:pPr marR="31750" algn="r">
                        <a:lnSpc>
                          <a:spcPct val="100000"/>
                        </a:lnSpc>
                        <a:spcBef>
                          <a:spcPts val="210"/>
                        </a:spcBef>
                      </a:pPr>
                      <a:r>
                        <a:rPr sz="1100" dirty="0">
                          <a:latin typeface="Arial"/>
                          <a:cs typeface="Arial"/>
                        </a:rPr>
                        <a:t>?</a:t>
                      </a:r>
                      <a:endParaRPr sz="1100">
                        <a:latin typeface="Arial"/>
                        <a:cs typeface="Arial"/>
                      </a:endParaRPr>
                    </a:p>
                  </a:txBody>
                  <a:tcPr marL="0" marR="0" marT="35560" marB="0"/>
                </a:tc>
                <a:extLst>
                  <a:ext uri="{0D108BD9-81ED-4DB2-BD59-A6C34878D82A}">
                    <a16:rowId xmlns:a16="http://schemas.microsoft.com/office/drawing/2014/main" val="10005"/>
                  </a:ext>
                </a:extLst>
              </a:tr>
              <a:tr h="391829">
                <a:tc gridSpan="2">
                  <a:txBody>
                    <a:bodyPr/>
                    <a:lstStyle/>
                    <a:p>
                      <a:pPr marL="37465">
                        <a:lnSpc>
                          <a:spcPct val="100000"/>
                        </a:lnSpc>
                        <a:spcBef>
                          <a:spcPts val="590"/>
                        </a:spcBef>
                      </a:pPr>
                      <a:r>
                        <a:rPr sz="1200" b="1" dirty="0">
                          <a:latin typeface="Arial"/>
                          <a:cs typeface="Arial"/>
                        </a:rPr>
                        <a:t>B3</a:t>
                      </a:r>
                      <a:r>
                        <a:rPr sz="1200" b="1" spc="-165" dirty="0">
                          <a:latin typeface="Arial"/>
                          <a:cs typeface="Arial"/>
                        </a:rPr>
                        <a:t> </a:t>
                      </a:r>
                      <a:r>
                        <a:rPr sz="1600" spc="-52" baseline="6944" dirty="0">
                          <a:latin typeface="Arial"/>
                          <a:cs typeface="Arial"/>
                        </a:rPr>
                        <a:t>100%</a:t>
                      </a:r>
                      <a:endParaRPr sz="1600" baseline="6944">
                        <a:latin typeface="Arial"/>
                        <a:cs typeface="Arial"/>
                      </a:endParaRPr>
                    </a:p>
                  </a:txBody>
                  <a:tcPr marL="0" marR="0" marT="99907" marB="0"/>
                </a:tc>
                <a:tc hMerge="1">
                  <a:txBody>
                    <a:bodyPr/>
                    <a:lstStyle/>
                    <a:p>
                      <a:endParaRPr/>
                    </a:p>
                  </a:txBody>
                  <a:tcPr marL="0" marR="0" marT="0" marB="0"/>
                </a:tc>
                <a:extLst>
                  <a:ext uri="{0D108BD9-81ED-4DB2-BD59-A6C34878D82A}">
                    <a16:rowId xmlns:a16="http://schemas.microsoft.com/office/drawing/2014/main" val="10006"/>
                  </a:ext>
                </a:extLst>
              </a:tr>
              <a:tr h="266288">
                <a:tc>
                  <a:txBody>
                    <a:bodyPr/>
                    <a:lstStyle/>
                    <a:p>
                      <a:pPr marL="37465">
                        <a:lnSpc>
                          <a:spcPct val="100000"/>
                        </a:lnSpc>
                        <a:spcBef>
                          <a:spcPts val="120"/>
                        </a:spcBef>
                      </a:pPr>
                      <a:r>
                        <a:rPr sz="1200" b="1" dirty="0">
                          <a:latin typeface="Arial"/>
                          <a:cs typeface="Arial"/>
                        </a:rPr>
                        <a:t>B4</a:t>
                      </a:r>
                      <a:endParaRPr sz="1200">
                        <a:latin typeface="Arial"/>
                        <a:cs typeface="Arial"/>
                      </a:endParaRPr>
                    </a:p>
                  </a:txBody>
                  <a:tcPr marL="0" marR="0" marT="20320" marB="0"/>
                </a:tc>
                <a:tc>
                  <a:txBody>
                    <a:bodyPr/>
                    <a:lstStyle/>
                    <a:p>
                      <a:pPr marR="34290" algn="r">
                        <a:lnSpc>
                          <a:spcPct val="100000"/>
                        </a:lnSpc>
                        <a:spcBef>
                          <a:spcPts val="100"/>
                        </a:spcBef>
                      </a:pPr>
                      <a:r>
                        <a:rPr sz="1100" spc="-35" dirty="0">
                          <a:latin typeface="Arial"/>
                          <a:cs typeface="Arial"/>
                        </a:rPr>
                        <a:t>95%</a:t>
                      </a:r>
                      <a:endParaRPr sz="1100">
                        <a:latin typeface="Arial"/>
                        <a:cs typeface="Arial"/>
                      </a:endParaRPr>
                    </a:p>
                  </a:txBody>
                  <a:tcPr marL="0" marR="0" marT="16933" marB="0"/>
                </a:tc>
                <a:extLst>
                  <a:ext uri="{0D108BD9-81ED-4DB2-BD59-A6C34878D82A}">
                    <a16:rowId xmlns:a16="http://schemas.microsoft.com/office/drawing/2014/main" val="10007"/>
                  </a:ext>
                </a:extLst>
              </a:tr>
              <a:tr h="308864">
                <a:tc>
                  <a:txBody>
                    <a:bodyPr/>
                    <a:lstStyle/>
                    <a:p>
                      <a:pPr marL="37465">
                        <a:lnSpc>
                          <a:spcPct val="100000"/>
                        </a:lnSpc>
                        <a:spcBef>
                          <a:spcPts val="300"/>
                        </a:spcBef>
                      </a:pPr>
                      <a:r>
                        <a:rPr sz="1200" b="1" dirty="0">
                          <a:latin typeface="Arial"/>
                          <a:cs typeface="Arial"/>
                        </a:rPr>
                        <a:t>B5</a:t>
                      </a:r>
                      <a:endParaRPr sz="1200">
                        <a:latin typeface="Arial"/>
                        <a:cs typeface="Arial"/>
                      </a:endParaRPr>
                    </a:p>
                  </a:txBody>
                  <a:tcPr marL="0" marR="0" marT="50800" marB="0"/>
                </a:tc>
                <a:tc>
                  <a:txBody>
                    <a:bodyPr/>
                    <a:lstStyle/>
                    <a:p>
                      <a:pPr marR="34290" algn="r">
                        <a:lnSpc>
                          <a:spcPct val="100000"/>
                        </a:lnSpc>
                        <a:spcBef>
                          <a:spcPts val="280"/>
                        </a:spcBef>
                      </a:pPr>
                      <a:r>
                        <a:rPr sz="1100" spc="-35" dirty="0">
                          <a:latin typeface="Arial"/>
                          <a:cs typeface="Arial"/>
                        </a:rPr>
                        <a:t>3%</a:t>
                      </a:r>
                      <a:endParaRPr sz="1100">
                        <a:latin typeface="Arial"/>
                        <a:cs typeface="Arial"/>
                      </a:endParaRPr>
                    </a:p>
                  </a:txBody>
                  <a:tcPr marL="0" marR="0" marT="47413" marB="0"/>
                </a:tc>
                <a:extLst>
                  <a:ext uri="{0D108BD9-81ED-4DB2-BD59-A6C34878D82A}">
                    <a16:rowId xmlns:a16="http://schemas.microsoft.com/office/drawing/2014/main" val="10008"/>
                  </a:ext>
                </a:extLst>
              </a:tr>
              <a:tr h="329183">
                <a:tc>
                  <a:txBody>
                    <a:bodyPr/>
                    <a:lstStyle/>
                    <a:p>
                      <a:pPr marL="37465">
                        <a:lnSpc>
                          <a:spcPct val="100000"/>
                        </a:lnSpc>
                        <a:spcBef>
                          <a:spcPts val="375"/>
                        </a:spcBef>
                      </a:pPr>
                      <a:r>
                        <a:rPr sz="1200" b="1" dirty="0">
                          <a:latin typeface="Arial"/>
                          <a:cs typeface="Arial"/>
                        </a:rPr>
                        <a:t>C1</a:t>
                      </a:r>
                      <a:endParaRPr sz="1200">
                        <a:latin typeface="Arial"/>
                        <a:cs typeface="Arial"/>
                      </a:endParaRPr>
                    </a:p>
                  </a:txBody>
                  <a:tcPr marL="0" marR="0" marT="63500" marB="0"/>
                </a:tc>
                <a:tc>
                  <a:txBody>
                    <a:bodyPr/>
                    <a:lstStyle/>
                    <a:p>
                      <a:pPr marR="24130" algn="r">
                        <a:lnSpc>
                          <a:spcPct val="100000"/>
                        </a:lnSpc>
                        <a:spcBef>
                          <a:spcPts val="355"/>
                        </a:spcBef>
                      </a:pPr>
                      <a:r>
                        <a:rPr sz="1100" spc="-35" dirty="0">
                          <a:latin typeface="Arial"/>
                          <a:cs typeface="Arial"/>
                        </a:rPr>
                        <a:t>96%</a:t>
                      </a:r>
                      <a:endParaRPr sz="1100">
                        <a:latin typeface="Arial"/>
                        <a:cs typeface="Arial"/>
                      </a:endParaRPr>
                    </a:p>
                  </a:txBody>
                  <a:tcPr marL="0" marR="0" marT="60113" marB="0"/>
                </a:tc>
                <a:extLst>
                  <a:ext uri="{0D108BD9-81ED-4DB2-BD59-A6C34878D82A}">
                    <a16:rowId xmlns:a16="http://schemas.microsoft.com/office/drawing/2014/main" val="10009"/>
                  </a:ext>
                </a:extLst>
              </a:tr>
              <a:tr h="335280">
                <a:tc>
                  <a:txBody>
                    <a:bodyPr/>
                    <a:lstStyle/>
                    <a:p>
                      <a:pPr marL="37465">
                        <a:lnSpc>
                          <a:spcPct val="100000"/>
                        </a:lnSpc>
                        <a:spcBef>
                          <a:spcPts val="420"/>
                        </a:spcBef>
                      </a:pPr>
                      <a:r>
                        <a:rPr sz="1200" b="1" dirty="0">
                          <a:latin typeface="Arial"/>
                          <a:cs typeface="Arial"/>
                        </a:rPr>
                        <a:t>C2</a:t>
                      </a:r>
                      <a:endParaRPr sz="1200">
                        <a:latin typeface="Arial"/>
                        <a:cs typeface="Arial"/>
                      </a:endParaRPr>
                    </a:p>
                  </a:txBody>
                  <a:tcPr marL="0" marR="0" marT="71120" marB="0"/>
                </a:tc>
                <a:tc>
                  <a:txBody>
                    <a:bodyPr/>
                    <a:lstStyle/>
                    <a:p>
                      <a:pPr marR="24130" algn="r">
                        <a:lnSpc>
                          <a:spcPct val="100000"/>
                        </a:lnSpc>
                        <a:spcBef>
                          <a:spcPts val="400"/>
                        </a:spcBef>
                      </a:pPr>
                      <a:r>
                        <a:rPr sz="1100" spc="-35" dirty="0">
                          <a:latin typeface="Arial"/>
                          <a:cs typeface="Arial"/>
                        </a:rPr>
                        <a:t>98%</a:t>
                      </a:r>
                      <a:endParaRPr sz="1100">
                        <a:latin typeface="Arial"/>
                        <a:cs typeface="Arial"/>
                      </a:endParaRPr>
                    </a:p>
                  </a:txBody>
                  <a:tcPr marL="0" marR="0" marT="67733" marB="0"/>
                </a:tc>
                <a:extLst>
                  <a:ext uri="{0D108BD9-81ED-4DB2-BD59-A6C34878D82A}">
                    <a16:rowId xmlns:a16="http://schemas.microsoft.com/office/drawing/2014/main" val="10010"/>
                  </a:ext>
                </a:extLst>
              </a:tr>
              <a:tr h="254248">
                <a:tc>
                  <a:txBody>
                    <a:bodyPr/>
                    <a:lstStyle/>
                    <a:p>
                      <a:pPr marL="37465">
                        <a:lnSpc>
                          <a:spcPts val="990"/>
                        </a:lnSpc>
                        <a:spcBef>
                          <a:spcPts val="409"/>
                        </a:spcBef>
                      </a:pPr>
                      <a:r>
                        <a:rPr sz="1200" b="1" dirty="0">
                          <a:latin typeface="Arial"/>
                          <a:cs typeface="Arial"/>
                        </a:rPr>
                        <a:t>C3</a:t>
                      </a:r>
                      <a:endParaRPr sz="1200">
                        <a:latin typeface="Arial"/>
                        <a:cs typeface="Arial"/>
                      </a:endParaRPr>
                    </a:p>
                  </a:txBody>
                  <a:tcPr marL="0" marR="0" marT="69425" marB="0"/>
                </a:tc>
                <a:tc>
                  <a:txBody>
                    <a:bodyPr/>
                    <a:lstStyle/>
                    <a:p>
                      <a:pPr marR="24130" algn="r">
                        <a:lnSpc>
                          <a:spcPct val="100000"/>
                        </a:lnSpc>
                        <a:spcBef>
                          <a:spcPts val="390"/>
                        </a:spcBef>
                      </a:pPr>
                      <a:r>
                        <a:rPr sz="1100" spc="-35" dirty="0">
                          <a:latin typeface="Arial"/>
                          <a:cs typeface="Arial"/>
                        </a:rPr>
                        <a:t>96%</a:t>
                      </a:r>
                      <a:endParaRPr sz="1100">
                        <a:latin typeface="Arial"/>
                        <a:cs typeface="Arial"/>
                      </a:endParaRPr>
                    </a:p>
                  </a:txBody>
                  <a:tcPr marL="0" marR="0" marT="66040" marB="0"/>
                </a:tc>
                <a:extLst>
                  <a:ext uri="{0D108BD9-81ED-4DB2-BD59-A6C34878D82A}">
                    <a16:rowId xmlns:a16="http://schemas.microsoft.com/office/drawing/2014/main" val="10011"/>
                  </a:ext>
                </a:extLst>
              </a:tr>
              <a:tr h="546261">
                <a:tc gridSpan="2">
                  <a:txBody>
                    <a:bodyPr/>
                    <a:lstStyle/>
                    <a:p>
                      <a:pPr>
                        <a:lnSpc>
                          <a:spcPct val="100000"/>
                        </a:lnSpc>
                        <a:spcBef>
                          <a:spcPts val="30"/>
                        </a:spcBef>
                      </a:pPr>
                      <a:endParaRPr sz="1500">
                        <a:latin typeface="Times New Roman"/>
                        <a:cs typeface="Times New Roman"/>
                      </a:endParaRPr>
                    </a:p>
                    <a:p>
                      <a:pPr marL="37465">
                        <a:lnSpc>
                          <a:spcPct val="100000"/>
                        </a:lnSpc>
                        <a:spcBef>
                          <a:spcPts val="5"/>
                        </a:spcBef>
                      </a:pPr>
                      <a:r>
                        <a:rPr sz="1800" b="1" baseline="-6172" dirty="0">
                          <a:latin typeface="Arial"/>
                          <a:cs typeface="Arial"/>
                        </a:rPr>
                        <a:t>D1</a:t>
                      </a:r>
                      <a:r>
                        <a:rPr sz="1800" b="1" spc="-179" baseline="-6172" dirty="0">
                          <a:latin typeface="Arial"/>
                          <a:cs typeface="Arial"/>
                        </a:rPr>
                        <a:t> </a:t>
                      </a:r>
                      <a:r>
                        <a:rPr sz="1100" spc="-35" dirty="0">
                          <a:latin typeface="Arial"/>
                          <a:cs typeface="Arial"/>
                        </a:rPr>
                        <a:t>100%</a:t>
                      </a:r>
                      <a:endParaRPr sz="1100">
                        <a:latin typeface="Arial"/>
                        <a:cs typeface="Arial"/>
                      </a:endParaRPr>
                    </a:p>
                  </a:txBody>
                  <a:tcPr marL="0" marR="0" marT="5080" marB="0"/>
                </a:tc>
                <a:tc hMerge="1">
                  <a:txBody>
                    <a:bodyPr/>
                    <a:lstStyle/>
                    <a:p>
                      <a:endParaRPr/>
                    </a:p>
                  </a:txBody>
                  <a:tcPr marL="0" marR="0" marT="0" marB="0"/>
                </a:tc>
                <a:extLst>
                  <a:ext uri="{0D108BD9-81ED-4DB2-BD59-A6C34878D82A}">
                    <a16:rowId xmlns:a16="http://schemas.microsoft.com/office/drawing/2014/main" val="10012"/>
                  </a:ext>
                </a:extLst>
              </a:tr>
              <a:tr h="341472">
                <a:tc>
                  <a:txBody>
                    <a:bodyPr/>
                    <a:lstStyle/>
                    <a:p>
                      <a:pPr marL="37465">
                        <a:lnSpc>
                          <a:spcPct val="100000"/>
                        </a:lnSpc>
                        <a:spcBef>
                          <a:spcPts val="340"/>
                        </a:spcBef>
                      </a:pPr>
                      <a:r>
                        <a:rPr sz="1200" b="1" dirty="0">
                          <a:latin typeface="Arial"/>
                          <a:cs typeface="Arial"/>
                        </a:rPr>
                        <a:t>D2</a:t>
                      </a:r>
                      <a:endParaRPr sz="1200">
                        <a:latin typeface="Arial"/>
                        <a:cs typeface="Arial"/>
                      </a:endParaRPr>
                    </a:p>
                  </a:txBody>
                  <a:tcPr marL="0" marR="0" marT="57573" marB="0"/>
                </a:tc>
                <a:tc>
                  <a:txBody>
                    <a:bodyPr/>
                    <a:lstStyle/>
                    <a:p>
                      <a:pPr marR="26670" algn="r">
                        <a:lnSpc>
                          <a:spcPct val="100000"/>
                        </a:lnSpc>
                        <a:spcBef>
                          <a:spcPts val="320"/>
                        </a:spcBef>
                      </a:pPr>
                      <a:r>
                        <a:rPr sz="1100" spc="-35" dirty="0">
                          <a:latin typeface="Arial"/>
                          <a:cs typeface="Arial"/>
                        </a:rPr>
                        <a:t>97%</a:t>
                      </a:r>
                      <a:endParaRPr sz="1100">
                        <a:latin typeface="Arial"/>
                        <a:cs typeface="Arial"/>
                      </a:endParaRPr>
                    </a:p>
                  </a:txBody>
                  <a:tcPr marL="0" marR="0" marT="54187" marB="0"/>
                </a:tc>
                <a:extLst>
                  <a:ext uri="{0D108BD9-81ED-4DB2-BD59-A6C34878D82A}">
                    <a16:rowId xmlns:a16="http://schemas.microsoft.com/office/drawing/2014/main" val="10013"/>
                  </a:ext>
                </a:extLst>
              </a:tr>
              <a:tr h="375919">
                <a:tc>
                  <a:txBody>
                    <a:bodyPr/>
                    <a:lstStyle/>
                    <a:p>
                      <a:pPr marL="37465">
                        <a:lnSpc>
                          <a:spcPct val="100000"/>
                        </a:lnSpc>
                        <a:spcBef>
                          <a:spcPts val="530"/>
                        </a:spcBef>
                      </a:pPr>
                      <a:r>
                        <a:rPr sz="1200" b="1" dirty="0">
                          <a:latin typeface="Arial"/>
                          <a:cs typeface="Arial"/>
                        </a:rPr>
                        <a:t>D3</a:t>
                      </a:r>
                      <a:endParaRPr sz="1200">
                        <a:latin typeface="Arial"/>
                        <a:cs typeface="Arial"/>
                      </a:endParaRPr>
                    </a:p>
                  </a:txBody>
                  <a:tcPr marL="0" marR="0" marT="89747" marB="0"/>
                </a:tc>
                <a:tc>
                  <a:txBody>
                    <a:bodyPr/>
                    <a:lstStyle/>
                    <a:p>
                      <a:pPr marR="26670" algn="r">
                        <a:lnSpc>
                          <a:spcPct val="100000"/>
                        </a:lnSpc>
                        <a:spcBef>
                          <a:spcPts val="509"/>
                        </a:spcBef>
                      </a:pPr>
                      <a:r>
                        <a:rPr sz="1100" spc="-35" dirty="0">
                          <a:latin typeface="Arial"/>
                          <a:cs typeface="Arial"/>
                        </a:rPr>
                        <a:t>97%</a:t>
                      </a:r>
                      <a:endParaRPr sz="1100">
                        <a:latin typeface="Arial"/>
                        <a:cs typeface="Arial"/>
                      </a:endParaRPr>
                    </a:p>
                  </a:txBody>
                  <a:tcPr marL="0" marR="0" marT="86359" marB="0"/>
                </a:tc>
                <a:extLst>
                  <a:ext uri="{0D108BD9-81ED-4DB2-BD59-A6C34878D82A}">
                    <a16:rowId xmlns:a16="http://schemas.microsoft.com/office/drawing/2014/main" val="10014"/>
                  </a:ext>
                </a:extLst>
              </a:tr>
              <a:tr h="276600">
                <a:tc>
                  <a:txBody>
                    <a:bodyPr/>
                    <a:lstStyle/>
                    <a:p>
                      <a:pPr marL="37465">
                        <a:lnSpc>
                          <a:spcPts val="990"/>
                        </a:lnSpc>
                        <a:spcBef>
                          <a:spcPts val="540"/>
                        </a:spcBef>
                      </a:pPr>
                      <a:r>
                        <a:rPr sz="1200" b="1" dirty="0">
                          <a:latin typeface="Arial"/>
                          <a:cs typeface="Arial"/>
                        </a:rPr>
                        <a:t>D4</a:t>
                      </a:r>
                      <a:endParaRPr sz="1200">
                        <a:latin typeface="Arial"/>
                        <a:cs typeface="Arial"/>
                      </a:endParaRPr>
                    </a:p>
                  </a:txBody>
                  <a:tcPr marL="0" marR="0" marT="91440" marB="0"/>
                </a:tc>
                <a:tc>
                  <a:txBody>
                    <a:bodyPr/>
                    <a:lstStyle/>
                    <a:p>
                      <a:pPr marR="26670" algn="r">
                        <a:lnSpc>
                          <a:spcPct val="100000"/>
                        </a:lnSpc>
                        <a:spcBef>
                          <a:spcPts val="520"/>
                        </a:spcBef>
                      </a:pPr>
                      <a:r>
                        <a:rPr sz="1100" spc="-35" dirty="0">
                          <a:latin typeface="Arial"/>
                          <a:cs typeface="Arial"/>
                        </a:rPr>
                        <a:t>90%</a:t>
                      </a:r>
                      <a:endParaRPr sz="1100">
                        <a:latin typeface="Arial"/>
                        <a:cs typeface="Arial"/>
                      </a:endParaRPr>
                    </a:p>
                  </a:txBody>
                  <a:tcPr marL="0" marR="0" marT="88053" marB="0"/>
                </a:tc>
                <a:extLst>
                  <a:ext uri="{0D108BD9-81ED-4DB2-BD59-A6C34878D82A}">
                    <a16:rowId xmlns:a16="http://schemas.microsoft.com/office/drawing/2014/main" val="10015"/>
                  </a:ext>
                </a:extLst>
              </a:tr>
            </a:tbl>
          </a:graphicData>
        </a:graphic>
      </p:graphicFrame>
      <p:sp>
        <p:nvSpPr>
          <p:cNvPr id="814" name="object 814"/>
          <p:cNvSpPr txBox="1"/>
          <p:nvPr/>
        </p:nvSpPr>
        <p:spPr>
          <a:xfrm>
            <a:off x="1551320" y="2196593"/>
            <a:ext cx="126153" cy="304421"/>
          </a:xfrm>
          <a:prstGeom prst="rect">
            <a:avLst/>
          </a:prstGeom>
        </p:spPr>
        <p:txBody>
          <a:bodyPr vert="horz" wrap="square" lIns="0" tIns="16933" rIns="0" bIns="0" rtlCol="0">
            <a:spAutoFit/>
          </a:bodyPr>
          <a:lstStyle/>
          <a:p>
            <a:pPr marL="16933">
              <a:spcBef>
                <a:spcPts val="133"/>
              </a:spcBef>
            </a:pPr>
            <a:r>
              <a:rPr sz="1867" b="1" dirty="0">
                <a:latin typeface="Arial"/>
                <a:cs typeface="Arial"/>
              </a:rPr>
              <a:t>*</a:t>
            </a:r>
            <a:endParaRPr sz="1867">
              <a:latin typeface="Arial"/>
              <a:cs typeface="Arial"/>
            </a:endParaRPr>
          </a:p>
        </p:txBody>
      </p:sp>
      <p:sp>
        <p:nvSpPr>
          <p:cNvPr id="815" name="object 815"/>
          <p:cNvSpPr txBox="1">
            <a:spLocks noGrp="1"/>
          </p:cNvSpPr>
          <p:nvPr>
            <p:ph type="title"/>
          </p:nvPr>
        </p:nvSpPr>
        <p:spPr>
          <a:xfrm>
            <a:off x="4116604" y="21624"/>
            <a:ext cx="7845213" cy="1342996"/>
          </a:xfrm>
          <a:prstGeom prst="rect">
            <a:avLst/>
          </a:prstGeom>
          <a:solidFill>
            <a:srgbClr val="DAEDEF"/>
          </a:solidFill>
          <a:ln w="9525">
            <a:solidFill>
              <a:srgbClr val="000000"/>
            </a:solidFill>
          </a:ln>
        </p:spPr>
        <p:txBody>
          <a:bodyPr vert="horz" wrap="square" lIns="0" tIns="22860" rIns="0" bIns="0" rtlCol="0" anchor="ctr">
            <a:spAutoFit/>
          </a:bodyPr>
          <a:lstStyle/>
          <a:p>
            <a:pPr marL="177800" marR="574026">
              <a:lnSpc>
                <a:spcPts val="3493"/>
              </a:lnSpc>
              <a:spcBef>
                <a:spcPts val="180"/>
              </a:spcBef>
            </a:pPr>
            <a:r>
              <a:rPr lang="fr-FR" spc="-7" dirty="0"/>
              <a:t>Mais : Infections  VIH malgré des injections de CAB dans les temps impartis</a:t>
            </a:r>
            <a:endParaRPr dirty="0"/>
          </a:p>
        </p:txBody>
      </p:sp>
      <p:sp>
        <p:nvSpPr>
          <p:cNvPr id="816" name="object 816"/>
          <p:cNvSpPr/>
          <p:nvPr/>
        </p:nvSpPr>
        <p:spPr>
          <a:xfrm>
            <a:off x="130177" y="5019995"/>
            <a:ext cx="6645487" cy="1403264"/>
          </a:xfrm>
          <a:custGeom>
            <a:avLst/>
            <a:gdLst/>
            <a:ahLst/>
            <a:cxnLst/>
            <a:rect l="l" t="t" r="r" b="b"/>
            <a:pathLst>
              <a:path w="4984115" h="1859914">
                <a:moveTo>
                  <a:pt x="0" y="0"/>
                </a:moveTo>
                <a:lnTo>
                  <a:pt x="4983956" y="0"/>
                </a:lnTo>
                <a:lnTo>
                  <a:pt x="4983956" y="1859739"/>
                </a:lnTo>
                <a:lnTo>
                  <a:pt x="0" y="1859739"/>
                </a:lnTo>
                <a:lnTo>
                  <a:pt x="0" y="0"/>
                </a:lnTo>
                <a:close/>
              </a:path>
            </a:pathLst>
          </a:custGeom>
          <a:ln w="63500">
            <a:solidFill>
              <a:srgbClr val="FF0000"/>
            </a:solidFill>
          </a:ln>
        </p:spPr>
        <p:txBody>
          <a:bodyPr wrap="square" lIns="0" tIns="0" rIns="0" bIns="0" rtlCol="0"/>
          <a:lstStyle/>
          <a:p>
            <a:endParaRPr sz="2400"/>
          </a:p>
        </p:txBody>
      </p:sp>
      <p:sp>
        <p:nvSpPr>
          <p:cNvPr id="817" name="object 817"/>
          <p:cNvSpPr/>
          <p:nvPr/>
        </p:nvSpPr>
        <p:spPr>
          <a:xfrm>
            <a:off x="169339" y="160185"/>
            <a:ext cx="3450947" cy="960168"/>
          </a:xfrm>
          <a:prstGeom prst="rect">
            <a:avLst/>
          </a:prstGeom>
          <a:blipFill>
            <a:blip r:embed="rId60" cstate="print"/>
            <a:stretch>
              <a:fillRect/>
            </a:stretch>
          </a:blipFill>
        </p:spPr>
        <p:txBody>
          <a:bodyPr wrap="square" lIns="0" tIns="0" rIns="0" bIns="0" rtlCol="0"/>
          <a:lstStyle/>
          <a:p>
            <a:endParaRPr sz="2400"/>
          </a:p>
        </p:txBody>
      </p:sp>
      <p:sp>
        <p:nvSpPr>
          <p:cNvPr id="818" name="object 818"/>
          <p:cNvSpPr txBox="1"/>
          <p:nvPr/>
        </p:nvSpPr>
        <p:spPr>
          <a:xfrm>
            <a:off x="4147970" y="1392229"/>
            <a:ext cx="7813887" cy="609568"/>
          </a:xfrm>
          <a:prstGeom prst="rect">
            <a:avLst/>
          </a:prstGeom>
          <a:ln w="57150">
            <a:solidFill>
              <a:srgbClr val="FF0000"/>
            </a:solidFill>
          </a:ln>
        </p:spPr>
        <p:txBody>
          <a:bodyPr vert="horz" wrap="square" lIns="0" tIns="44873" rIns="0" bIns="0" rtlCol="0">
            <a:spAutoFit/>
          </a:bodyPr>
          <a:lstStyle/>
          <a:p>
            <a:pPr marL="3387" algn="ctr">
              <a:lnSpc>
                <a:spcPts val="2173"/>
              </a:lnSpc>
              <a:spcBef>
                <a:spcPts val="353"/>
              </a:spcBef>
            </a:pPr>
            <a:r>
              <a:rPr sz="1867" spc="-152" dirty="0">
                <a:latin typeface="Arial"/>
                <a:cs typeface="Arial"/>
              </a:rPr>
              <a:t>Emergence </a:t>
            </a:r>
            <a:r>
              <a:rPr sz="1867" spc="-27" dirty="0">
                <a:latin typeface="Arial"/>
                <a:cs typeface="Arial"/>
              </a:rPr>
              <a:t>of </a:t>
            </a:r>
            <a:r>
              <a:rPr sz="1867" spc="-200" dirty="0">
                <a:latin typeface="Arial"/>
                <a:cs typeface="Arial"/>
              </a:rPr>
              <a:t>INSTI </a:t>
            </a:r>
            <a:r>
              <a:rPr sz="1867" spc="-187" dirty="0">
                <a:latin typeface="Arial"/>
                <a:cs typeface="Arial"/>
              </a:rPr>
              <a:t>RAM </a:t>
            </a:r>
            <a:r>
              <a:rPr sz="1867" spc="-160" dirty="0">
                <a:latin typeface="Arial"/>
                <a:cs typeface="Arial"/>
              </a:rPr>
              <a:t>(Q148R, </a:t>
            </a:r>
            <a:r>
              <a:rPr sz="1867" spc="-200" dirty="0">
                <a:latin typeface="Arial"/>
                <a:cs typeface="Arial"/>
              </a:rPr>
              <a:t>G140S, </a:t>
            </a:r>
            <a:r>
              <a:rPr sz="1867" spc="-187" dirty="0">
                <a:latin typeface="Arial"/>
                <a:cs typeface="Arial"/>
              </a:rPr>
              <a:t>R263K) </a:t>
            </a:r>
            <a:r>
              <a:rPr sz="1867" spc="-113" dirty="0">
                <a:latin typeface="Arial"/>
                <a:cs typeface="Arial"/>
              </a:rPr>
              <a:t>15</a:t>
            </a:r>
            <a:r>
              <a:rPr sz="1867" spc="-87" dirty="0">
                <a:latin typeface="Arial"/>
                <a:cs typeface="Arial"/>
              </a:rPr>
              <a:t> </a:t>
            </a:r>
            <a:r>
              <a:rPr sz="1867" spc="-80" dirty="0">
                <a:latin typeface="Arial"/>
                <a:cs typeface="Arial"/>
              </a:rPr>
              <a:t>tested</a:t>
            </a:r>
            <a:endParaRPr sz="1867">
              <a:latin typeface="Arial"/>
              <a:cs typeface="Arial"/>
            </a:endParaRPr>
          </a:p>
          <a:p>
            <a:pPr marL="3387" algn="ctr">
              <a:lnSpc>
                <a:spcPts val="2173"/>
              </a:lnSpc>
            </a:pPr>
            <a:r>
              <a:rPr sz="1867" spc="-93" dirty="0">
                <a:latin typeface="Arial"/>
                <a:cs typeface="Arial"/>
              </a:rPr>
              <a:t>1</a:t>
            </a:r>
            <a:r>
              <a:rPr sz="1867" spc="-152" dirty="0">
                <a:latin typeface="Arial"/>
                <a:cs typeface="Arial"/>
              </a:rPr>
              <a:t> </a:t>
            </a:r>
            <a:r>
              <a:rPr sz="1867" spc="-107" dirty="0">
                <a:latin typeface="Arial"/>
                <a:cs typeface="Arial"/>
              </a:rPr>
              <a:t>baseline</a:t>
            </a:r>
            <a:r>
              <a:rPr sz="1867" spc="-140" dirty="0">
                <a:latin typeface="Arial"/>
                <a:cs typeface="Arial"/>
              </a:rPr>
              <a:t> </a:t>
            </a:r>
            <a:r>
              <a:rPr sz="1867" spc="-60" dirty="0">
                <a:latin typeface="Arial"/>
                <a:cs typeface="Arial"/>
              </a:rPr>
              <a:t>infection</a:t>
            </a:r>
            <a:r>
              <a:rPr sz="1867" spc="-147" dirty="0">
                <a:latin typeface="Arial"/>
                <a:cs typeface="Arial"/>
              </a:rPr>
              <a:t> </a:t>
            </a:r>
            <a:r>
              <a:rPr sz="1867" spc="-113" dirty="0">
                <a:latin typeface="Arial"/>
                <a:cs typeface="Arial"/>
              </a:rPr>
              <a:t>and</a:t>
            </a:r>
            <a:r>
              <a:rPr sz="1867" spc="-152" dirty="0">
                <a:latin typeface="Arial"/>
                <a:cs typeface="Arial"/>
              </a:rPr>
              <a:t> </a:t>
            </a:r>
            <a:r>
              <a:rPr sz="1867" spc="-93" dirty="0">
                <a:latin typeface="Arial"/>
                <a:cs typeface="Arial"/>
              </a:rPr>
              <a:t>5</a:t>
            </a:r>
            <a:r>
              <a:rPr sz="1867" spc="-147" dirty="0">
                <a:latin typeface="Arial"/>
                <a:cs typeface="Arial"/>
              </a:rPr>
              <a:t> </a:t>
            </a:r>
            <a:r>
              <a:rPr sz="1867" spc="-27" dirty="0">
                <a:latin typeface="Arial"/>
                <a:cs typeface="Arial"/>
              </a:rPr>
              <a:t>out</a:t>
            </a:r>
            <a:r>
              <a:rPr sz="1867" spc="-140" dirty="0">
                <a:latin typeface="Arial"/>
                <a:cs typeface="Arial"/>
              </a:rPr>
              <a:t> </a:t>
            </a:r>
            <a:r>
              <a:rPr sz="1867" spc="-27" dirty="0">
                <a:latin typeface="Arial"/>
                <a:cs typeface="Arial"/>
              </a:rPr>
              <a:t>of</a:t>
            </a:r>
            <a:r>
              <a:rPr sz="1867" spc="-140" dirty="0">
                <a:latin typeface="Arial"/>
                <a:cs typeface="Arial"/>
              </a:rPr>
              <a:t> </a:t>
            </a:r>
            <a:r>
              <a:rPr sz="1867" spc="-93" dirty="0">
                <a:latin typeface="Arial"/>
                <a:cs typeface="Arial"/>
              </a:rPr>
              <a:t>5</a:t>
            </a:r>
            <a:r>
              <a:rPr sz="1867" spc="-147" dirty="0">
                <a:latin typeface="Arial"/>
                <a:cs typeface="Arial"/>
              </a:rPr>
              <a:t> </a:t>
            </a:r>
            <a:r>
              <a:rPr sz="1867" spc="-67" dirty="0">
                <a:latin typeface="Arial"/>
                <a:cs typeface="Arial"/>
              </a:rPr>
              <a:t>incident</a:t>
            </a:r>
            <a:r>
              <a:rPr sz="1867" spc="-140" dirty="0">
                <a:latin typeface="Arial"/>
                <a:cs typeface="Arial"/>
              </a:rPr>
              <a:t> </a:t>
            </a:r>
            <a:r>
              <a:rPr sz="1867" spc="-80" dirty="0">
                <a:latin typeface="Arial"/>
                <a:cs typeface="Arial"/>
              </a:rPr>
              <a:t>infections</a:t>
            </a:r>
            <a:r>
              <a:rPr sz="1867" spc="-152" dirty="0">
                <a:latin typeface="Arial"/>
                <a:cs typeface="Arial"/>
              </a:rPr>
              <a:t> </a:t>
            </a:r>
            <a:r>
              <a:rPr sz="1867" spc="-13" dirty="0">
                <a:latin typeface="Arial"/>
                <a:cs typeface="Arial"/>
              </a:rPr>
              <a:t>with</a:t>
            </a:r>
            <a:r>
              <a:rPr sz="1867" spc="-147" dirty="0">
                <a:latin typeface="Arial"/>
                <a:cs typeface="Arial"/>
              </a:rPr>
              <a:t> </a:t>
            </a:r>
            <a:r>
              <a:rPr sz="1867" spc="-80" dirty="0">
                <a:latin typeface="Arial"/>
                <a:cs typeface="Arial"/>
              </a:rPr>
              <a:t>on</a:t>
            </a:r>
            <a:r>
              <a:rPr sz="1867" spc="-147" dirty="0">
                <a:latin typeface="Arial"/>
                <a:cs typeface="Arial"/>
              </a:rPr>
              <a:t> </a:t>
            </a:r>
            <a:r>
              <a:rPr sz="1867" spc="-40" dirty="0">
                <a:latin typeface="Arial"/>
                <a:cs typeface="Arial"/>
              </a:rPr>
              <a:t>time</a:t>
            </a:r>
            <a:r>
              <a:rPr sz="1867" spc="-152" dirty="0">
                <a:latin typeface="Arial"/>
                <a:cs typeface="Arial"/>
              </a:rPr>
              <a:t> </a:t>
            </a:r>
            <a:r>
              <a:rPr sz="1867" spc="-73" dirty="0">
                <a:latin typeface="Arial"/>
                <a:cs typeface="Arial"/>
              </a:rPr>
              <a:t>injections</a:t>
            </a:r>
            <a:endParaRPr sz="1867">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6"/>
                                        </p:tgtEl>
                                        <p:attrNameLst>
                                          <p:attrName>style.visibility</p:attrName>
                                        </p:attrNameLst>
                                      </p:cBhvr>
                                      <p:to>
                                        <p:strVal val="visible"/>
                                      </p:to>
                                    </p:set>
                                    <p:animEffect transition="in" filter="dissolve">
                                      <p:cBhvr>
                                        <p:cTn id="7" dur="500"/>
                                        <p:tgtEl>
                                          <p:spTgt spid="8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8"/>
                                        </p:tgtEl>
                                        <p:attrNameLst>
                                          <p:attrName>style.visibility</p:attrName>
                                        </p:attrNameLst>
                                      </p:cBhvr>
                                      <p:to>
                                        <p:strVal val="visible"/>
                                      </p:to>
                                    </p:set>
                                    <p:animEffect transition="in" filter="dissolve">
                                      <p:cBhvr>
                                        <p:cTn id="12" dur="500"/>
                                        <p:tgtEl>
                                          <p:spTgt spid="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 grpId="0" animBg="1"/>
      <p:bldP spid="8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54315D-CACE-2C1B-DD37-3025D11E9BD6}"/>
              </a:ext>
            </a:extLst>
          </p:cNvPr>
          <p:cNvSpPr>
            <a:spLocks noGrp="1"/>
          </p:cNvSpPr>
          <p:nvPr>
            <p:ph type="title"/>
          </p:nvPr>
        </p:nvSpPr>
        <p:spPr/>
        <p:txBody>
          <a:bodyPr/>
          <a:lstStyle/>
          <a:p>
            <a:r>
              <a:rPr lang="en-US" dirty="0"/>
              <a:t>HPTN 084</a:t>
            </a:r>
          </a:p>
        </p:txBody>
      </p:sp>
      <p:sp>
        <p:nvSpPr>
          <p:cNvPr id="8" name="Espace réservé du contenu 7">
            <a:extLst>
              <a:ext uri="{FF2B5EF4-FFF2-40B4-BE49-F238E27FC236}">
                <a16:creationId xmlns:a16="http://schemas.microsoft.com/office/drawing/2014/main" id="{4DCB465E-2304-AEFE-1ABE-95DBE57ED7CD}"/>
              </a:ext>
            </a:extLst>
          </p:cNvPr>
          <p:cNvSpPr>
            <a:spLocks noGrp="1"/>
          </p:cNvSpPr>
          <p:nvPr>
            <p:ph idx="1"/>
          </p:nvPr>
        </p:nvSpPr>
        <p:spPr/>
        <p:txBody>
          <a:bodyPr/>
          <a:lstStyle/>
          <a:p>
            <a:r>
              <a:rPr lang="fr-FR" dirty="0"/>
              <a:t>PrEP TDF/FTC versus Cabotégravir chez les femmes</a:t>
            </a:r>
          </a:p>
        </p:txBody>
      </p:sp>
      <p:sp>
        <p:nvSpPr>
          <p:cNvPr id="4" name="Espace réservé de la date 3">
            <a:extLst>
              <a:ext uri="{FF2B5EF4-FFF2-40B4-BE49-F238E27FC236}">
                <a16:creationId xmlns:a16="http://schemas.microsoft.com/office/drawing/2014/main" id="{130D3F95-F6AB-C529-78FE-A25C5DD49157}"/>
              </a:ext>
            </a:extLst>
          </p:cNvPr>
          <p:cNvSpPr>
            <a:spLocks noGrp="1"/>
          </p:cNvSpPr>
          <p:nvPr>
            <p:ph type="dt" sz="half" idx="10"/>
          </p:nvPr>
        </p:nvSpPr>
        <p:spPr/>
        <p:txBody>
          <a:bodyPr anchor="ctr">
            <a:normAutofit/>
          </a:bodyPr>
          <a:lstStyle/>
          <a:p>
            <a:pPr>
              <a:spcAft>
                <a:spcPts val="600"/>
              </a:spcAft>
            </a:pPr>
            <a:fld id="{CE2974BD-5FE4-E946-B3FA-F1BDEA2FB50F}" type="datetime10">
              <a:rPr lang="fr-FR" smtClean="0"/>
              <a:pPr>
                <a:spcAft>
                  <a:spcPts val="600"/>
                </a:spcAft>
              </a:pPr>
              <a:t>07:06</a:t>
            </a:fld>
            <a:endParaRPr lang="en-US"/>
          </a:p>
        </p:txBody>
      </p:sp>
      <p:sp>
        <p:nvSpPr>
          <p:cNvPr id="5" name="Espace réservé du numéro de diapositive 4">
            <a:extLst>
              <a:ext uri="{FF2B5EF4-FFF2-40B4-BE49-F238E27FC236}">
                <a16:creationId xmlns:a16="http://schemas.microsoft.com/office/drawing/2014/main" id="{71423FE1-F99C-785F-16BA-1CAC4E28587A}"/>
              </a:ext>
            </a:extLst>
          </p:cNvPr>
          <p:cNvSpPr>
            <a:spLocks noGrp="1"/>
          </p:cNvSpPr>
          <p:nvPr>
            <p:ph type="sldNum" sz="quarter" idx="12"/>
          </p:nvPr>
        </p:nvSpPr>
        <p:spPr/>
        <p:txBody>
          <a:bodyPr anchor="ctr">
            <a:normAutofit/>
          </a:bodyPr>
          <a:lstStyle/>
          <a:p>
            <a:pPr>
              <a:lnSpc>
                <a:spcPct val="90000"/>
              </a:lnSpc>
              <a:spcAft>
                <a:spcPts val="600"/>
              </a:spcAft>
            </a:pPr>
            <a:fld id="{8A7A6979-0714-4377-B894-6BE4C2D6E202}" type="slidenum">
              <a:rPr lang="en-US" smtClean="0"/>
              <a:pPr>
                <a:lnSpc>
                  <a:spcPct val="90000"/>
                </a:lnSpc>
                <a:spcAft>
                  <a:spcPts val="600"/>
                </a:spcAft>
              </a:pPr>
              <a:t>27</a:t>
            </a:fld>
            <a:endParaRPr lang="en-US"/>
          </a:p>
        </p:txBody>
      </p:sp>
      <p:pic>
        <p:nvPicPr>
          <p:cNvPr id="9" name="Image 8">
            <a:extLst>
              <a:ext uri="{FF2B5EF4-FFF2-40B4-BE49-F238E27FC236}">
                <a16:creationId xmlns:a16="http://schemas.microsoft.com/office/drawing/2014/main" id="{D0A9B66C-B483-E971-7641-8EDCD667F9FB}"/>
              </a:ext>
            </a:extLst>
          </p:cNvPr>
          <p:cNvPicPr>
            <a:picLocks noChangeAspect="1"/>
          </p:cNvPicPr>
          <p:nvPr/>
        </p:nvPicPr>
        <p:blipFill>
          <a:blip r:embed="rId2"/>
          <a:stretch>
            <a:fillRect/>
          </a:stretch>
        </p:blipFill>
        <p:spPr>
          <a:xfrm>
            <a:off x="2889449" y="3250763"/>
            <a:ext cx="6545624" cy="2513265"/>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5831EBD4-6B1B-B293-9337-82297A12EF1D}"/>
              </a:ext>
            </a:extLst>
          </p:cNvPr>
          <p:cNvPicPr>
            <a:picLocks noChangeAspect="1"/>
          </p:cNvPicPr>
          <p:nvPr/>
        </p:nvPicPr>
        <p:blipFill>
          <a:blip r:embed="rId3"/>
          <a:stretch>
            <a:fillRect/>
          </a:stretch>
        </p:blipFill>
        <p:spPr>
          <a:xfrm>
            <a:off x="8051800" y="1780326"/>
            <a:ext cx="3886200" cy="11417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0857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0A06B2-462B-E268-2FA8-8307EF521A97}"/>
              </a:ext>
            </a:extLst>
          </p:cNvPr>
          <p:cNvSpPr>
            <a:spLocks noGrp="1"/>
          </p:cNvSpPr>
          <p:nvPr>
            <p:ph type="title"/>
          </p:nvPr>
        </p:nvSpPr>
        <p:spPr/>
        <p:txBody>
          <a:bodyPr/>
          <a:lstStyle/>
          <a:p>
            <a:r>
              <a:rPr lang="fr-FR" dirty="0"/>
              <a:t>Le futur</a:t>
            </a:r>
          </a:p>
        </p:txBody>
      </p:sp>
      <p:sp>
        <p:nvSpPr>
          <p:cNvPr id="3" name="Espace réservé du texte 2">
            <a:extLst>
              <a:ext uri="{FF2B5EF4-FFF2-40B4-BE49-F238E27FC236}">
                <a16:creationId xmlns:a16="http://schemas.microsoft.com/office/drawing/2014/main" id="{62255B62-D1D7-50C9-5FCD-F8E08EF09EC1}"/>
              </a:ext>
            </a:extLst>
          </p:cNvPr>
          <p:cNvSpPr>
            <a:spLocks noGrp="1"/>
          </p:cNvSpPr>
          <p:nvPr>
            <p:ph type="body" idx="1"/>
          </p:nvPr>
        </p:nvSpPr>
        <p:spPr/>
        <p:txBody>
          <a:bodyPr/>
          <a:lstStyle/>
          <a:p>
            <a:r>
              <a:rPr lang="fr-FR" dirty="0"/>
              <a:t>L’avenir de la PrEP…</a:t>
            </a:r>
          </a:p>
        </p:txBody>
      </p:sp>
      <p:sp>
        <p:nvSpPr>
          <p:cNvPr id="4" name="Espace réservé de la date 3">
            <a:extLst>
              <a:ext uri="{FF2B5EF4-FFF2-40B4-BE49-F238E27FC236}">
                <a16:creationId xmlns:a16="http://schemas.microsoft.com/office/drawing/2014/main" id="{BEF6284A-E9C7-1D5D-8625-DAFCF42DA7DF}"/>
              </a:ext>
            </a:extLst>
          </p:cNvPr>
          <p:cNvSpPr>
            <a:spLocks noGrp="1"/>
          </p:cNvSpPr>
          <p:nvPr>
            <p:ph type="dt" sz="half" idx="10"/>
          </p:nvPr>
        </p:nvSpPr>
        <p:spPr/>
        <p:txBody>
          <a:bodyPr/>
          <a:lstStyle/>
          <a:p>
            <a:fld id="{CE2974BD-5FE4-E946-B3FA-F1BDEA2FB50F}"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8593F913-6DDA-D473-C859-C2A60A350F80}"/>
              </a:ext>
            </a:extLst>
          </p:cNvPr>
          <p:cNvSpPr>
            <a:spLocks noGrp="1"/>
          </p:cNvSpPr>
          <p:nvPr>
            <p:ph type="sldNum" sz="quarter" idx="12"/>
          </p:nvPr>
        </p:nvSpPr>
        <p:spPr/>
        <p:txBody>
          <a:bodyPr/>
          <a:lstStyle/>
          <a:p>
            <a:fld id="{8A7A6979-0714-4377-B894-6BE4C2D6E202}" type="slidenum">
              <a:rPr lang="en-US" smtClean="0"/>
              <a:pPr/>
              <a:t>28</a:t>
            </a:fld>
            <a:endParaRPr lang="en-US" dirty="0"/>
          </a:p>
        </p:txBody>
      </p:sp>
      <p:pic>
        <p:nvPicPr>
          <p:cNvPr id="6" name="Image 5">
            <a:extLst>
              <a:ext uri="{FF2B5EF4-FFF2-40B4-BE49-F238E27FC236}">
                <a16:creationId xmlns:a16="http://schemas.microsoft.com/office/drawing/2014/main" id="{57A73C00-0F89-AA03-9D2D-FA691D969E30}"/>
              </a:ext>
            </a:extLst>
          </p:cNvPr>
          <p:cNvPicPr>
            <a:picLocks noChangeAspect="1"/>
          </p:cNvPicPr>
          <p:nvPr/>
        </p:nvPicPr>
        <p:blipFill>
          <a:blip r:embed="rId2"/>
          <a:stretch>
            <a:fillRect/>
          </a:stretch>
        </p:blipFill>
        <p:spPr>
          <a:xfrm>
            <a:off x="3148079" y="4902353"/>
            <a:ext cx="5895841" cy="1536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2071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2FBDB-D3BB-7EE6-C10F-1D0793B96E29}"/>
              </a:ext>
            </a:extLst>
          </p:cNvPr>
          <p:cNvSpPr>
            <a:spLocks noGrp="1"/>
          </p:cNvSpPr>
          <p:nvPr>
            <p:ph type="title"/>
          </p:nvPr>
        </p:nvSpPr>
        <p:spPr/>
        <p:txBody>
          <a:bodyPr/>
          <a:lstStyle/>
          <a:p>
            <a:r>
              <a:rPr lang="fr-FR" dirty="0"/>
              <a:t>Les agents en cours d’étude</a:t>
            </a:r>
          </a:p>
        </p:txBody>
      </p:sp>
      <p:sp>
        <p:nvSpPr>
          <p:cNvPr id="3" name="Espace réservé du contenu 2">
            <a:extLst>
              <a:ext uri="{FF2B5EF4-FFF2-40B4-BE49-F238E27FC236}">
                <a16:creationId xmlns:a16="http://schemas.microsoft.com/office/drawing/2014/main" id="{CF6CF2B0-0D00-DA40-6DAE-20717F5A2FB6}"/>
              </a:ext>
            </a:extLst>
          </p:cNvPr>
          <p:cNvSpPr>
            <a:spLocks noGrp="1"/>
          </p:cNvSpPr>
          <p:nvPr>
            <p:ph idx="1"/>
          </p:nvPr>
        </p:nvSpPr>
        <p:spPr>
          <a:xfrm>
            <a:off x="695739" y="2743200"/>
            <a:ext cx="10933044" cy="3349487"/>
          </a:xfrm>
        </p:spPr>
        <p:txBody>
          <a:bodyPr/>
          <a:lstStyle/>
          <a:p>
            <a:r>
              <a:rPr lang="fr-FR" dirty="0"/>
              <a:t>Lénacapavir Sc</a:t>
            </a:r>
          </a:p>
          <a:p>
            <a:r>
              <a:rPr lang="fr-FR" dirty="0"/>
              <a:t>Ac neutralisants à large spectre (bNAbs)</a:t>
            </a:r>
          </a:p>
          <a:p>
            <a:r>
              <a:rPr lang="fr-FR" dirty="0"/>
              <a:t>Islatravir</a:t>
            </a:r>
          </a:p>
          <a:p>
            <a:pPr lvl="1"/>
            <a:r>
              <a:rPr lang="fr-FR" dirty="0"/>
              <a:t>Po</a:t>
            </a:r>
          </a:p>
          <a:p>
            <a:pPr lvl="1"/>
            <a:r>
              <a:rPr lang="fr-FR" dirty="0"/>
              <a:t>Implant sous-cutané</a:t>
            </a:r>
          </a:p>
        </p:txBody>
      </p:sp>
      <p:sp>
        <p:nvSpPr>
          <p:cNvPr id="4" name="Espace réservé de la date 3">
            <a:extLst>
              <a:ext uri="{FF2B5EF4-FFF2-40B4-BE49-F238E27FC236}">
                <a16:creationId xmlns:a16="http://schemas.microsoft.com/office/drawing/2014/main" id="{6A504A85-136C-4F48-8E5F-ED6383CB1C0C}"/>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D8FA7B4D-EEBB-541A-6E69-966DDC4458BA}"/>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149454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E009B67-DA99-27CC-0A87-25997CF921D2}"/>
              </a:ext>
            </a:extLst>
          </p:cNvPr>
          <p:cNvSpPr>
            <a:spLocks noGrp="1"/>
          </p:cNvSpPr>
          <p:nvPr>
            <p:ph type="title"/>
          </p:nvPr>
        </p:nvSpPr>
        <p:spPr/>
        <p:txBody>
          <a:bodyPr/>
          <a:lstStyle/>
          <a:p>
            <a:r>
              <a:rPr lang="fr-FR" dirty="0"/>
              <a:t>Les certitudes</a:t>
            </a:r>
          </a:p>
        </p:txBody>
      </p:sp>
      <p:sp>
        <p:nvSpPr>
          <p:cNvPr id="7" name="Espace réservé du contenu 6">
            <a:extLst>
              <a:ext uri="{FF2B5EF4-FFF2-40B4-BE49-F238E27FC236}">
                <a16:creationId xmlns:a16="http://schemas.microsoft.com/office/drawing/2014/main" id="{A3CC3BC6-CE63-5219-09E5-2A72F08ED439}"/>
              </a:ext>
            </a:extLst>
          </p:cNvPr>
          <p:cNvSpPr>
            <a:spLocks noGrp="1"/>
          </p:cNvSpPr>
          <p:nvPr>
            <p:ph idx="1"/>
          </p:nvPr>
        </p:nvSpPr>
        <p:spPr>
          <a:xfrm>
            <a:off x="343042" y="1786419"/>
            <a:ext cx="5861815" cy="4313583"/>
          </a:xfrm>
          <a:extLst>
            <a:ext uri="{909E8E84-426E-40DD-AFC4-6F175D3DCCD1}">
              <a14:hiddenFill xmlns:a14="http://schemas.microsoft.com/office/drawing/2010/main">
                <a:solidFill>
                  <a:srgbClr val="FFFFFF"/>
                </a:solidFill>
              </a14:hiddenFill>
            </a:ext>
          </a:extLst>
        </p:spPr>
        <p:txBody>
          <a:bodyPr>
            <a:normAutofit lnSpcReduction="10000"/>
          </a:bodyPr>
          <a:lstStyle/>
          <a:p>
            <a:r>
              <a:rPr lang="fr-FR" b="1" dirty="0"/>
              <a:t>La PrEP fonctionne (2010 </a:t>
            </a:r>
            <a:r>
              <a:rPr lang="fr-FR" b="1" dirty="0">
                <a:sym typeface="Wingdings" pitchFamily="2" charset="2"/>
              </a:rPr>
              <a:t> 2022)</a:t>
            </a:r>
            <a:endParaRPr lang="fr-FR" b="1" dirty="0"/>
          </a:p>
          <a:p>
            <a:pPr lvl="1"/>
            <a:r>
              <a:rPr lang="fr-FR" b="1" dirty="0"/>
              <a:t>Chez les HSH</a:t>
            </a:r>
          </a:p>
          <a:p>
            <a:pPr lvl="2"/>
            <a:r>
              <a:rPr lang="fr-FR" dirty="0" err="1"/>
              <a:t>Iprex</a:t>
            </a:r>
            <a:r>
              <a:rPr lang="fr-FR" dirty="0"/>
              <a:t>, </a:t>
            </a:r>
            <a:r>
              <a:rPr lang="fr-FR" dirty="0" err="1"/>
              <a:t>Ipergay</a:t>
            </a:r>
            <a:r>
              <a:rPr lang="fr-FR" dirty="0"/>
              <a:t> , </a:t>
            </a:r>
            <a:r>
              <a:rPr lang="fr-FR" dirty="0" err="1"/>
              <a:t>Proud</a:t>
            </a:r>
            <a:r>
              <a:rPr lang="fr-FR" dirty="0"/>
              <a:t>, Prévenir</a:t>
            </a:r>
          </a:p>
          <a:p>
            <a:pPr lvl="1"/>
            <a:r>
              <a:rPr lang="fr-FR" b="1" dirty="0"/>
              <a:t>Chez les couples hétérosexuels sérodifférents</a:t>
            </a:r>
          </a:p>
          <a:p>
            <a:pPr lvl="2"/>
            <a:r>
              <a:rPr lang="fr-FR" dirty="0" err="1"/>
              <a:t>Partners</a:t>
            </a:r>
            <a:r>
              <a:rPr lang="fr-FR" dirty="0"/>
              <a:t> PrEP, </a:t>
            </a:r>
            <a:r>
              <a:rPr lang="fr-FR" dirty="0" err="1"/>
              <a:t>Partners</a:t>
            </a:r>
            <a:r>
              <a:rPr lang="fr-FR" dirty="0"/>
              <a:t> </a:t>
            </a:r>
            <a:r>
              <a:rPr lang="fr-FR" dirty="0" err="1"/>
              <a:t>Demonstration</a:t>
            </a:r>
            <a:r>
              <a:rPr lang="fr-FR" dirty="0"/>
              <a:t> Project </a:t>
            </a:r>
          </a:p>
          <a:p>
            <a:pPr lvl="1"/>
            <a:r>
              <a:rPr lang="fr-FR" b="1" dirty="0"/>
              <a:t>Chez les usagers de drogues IV</a:t>
            </a:r>
          </a:p>
          <a:p>
            <a:pPr lvl="2"/>
            <a:r>
              <a:rPr lang="fr-FR" dirty="0"/>
              <a:t>The Bangkok </a:t>
            </a:r>
            <a:r>
              <a:rPr lang="fr-FR" dirty="0" err="1"/>
              <a:t>Tenofovir</a:t>
            </a:r>
            <a:r>
              <a:rPr lang="fr-FR" dirty="0"/>
              <a:t> </a:t>
            </a:r>
            <a:r>
              <a:rPr lang="fr-FR" dirty="0" err="1"/>
              <a:t>study</a:t>
            </a:r>
            <a:endParaRPr lang="fr-FR" dirty="0"/>
          </a:p>
          <a:p>
            <a:pPr lvl="1"/>
            <a:r>
              <a:rPr lang="fr-FR" b="1" dirty="0"/>
              <a:t>Chez les femmes</a:t>
            </a:r>
          </a:p>
          <a:p>
            <a:pPr lvl="2"/>
            <a:r>
              <a:rPr lang="fr-FR" dirty="0"/>
              <a:t>Cabotégravir injectable (HPTN 084)</a:t>
            </a:r>
          </a:p>
          <a:p>
            <a:pPr lvl="2"/>
            <a:r>
              <a:rPr lang="fr-FR" dirty="0"/>
              <a:t>Anneaux vaginaux de dapivirine (RING,  ASPIRE)</a:t>
            </a:r>
          </a:p>
          <a:p>
            <a:pPr lvl="2"/>
            <a:endParaRPr lang="fr-FR" dirty="0"/>
          </a:p>
        </p:txBody>
      </p:sp>
      <p:sp>
        <p:nvSpPr>
          <p:cNvPr id="4" name="Espace réservé de la date 3">
            <a:extLst>
              <a:ext uri="{FF2B5EF4-FFF2-40B4-BE49-F238E27FC236}">
                <a16:creationId xmlns:a16="http://schemas.microsoft.com/office/drawing/2014/main" id="{C1A009D3-22DF-3B8B-2DB7-B3BF7DB09136}"/>
              </a:ext>
            </a:extLst>
          </p:cNvPr>
          <p:cNvSpPr>
            <a:spLocks noGrp="1"/>
          </p:cNvSpPr>
          <p:nvPr>
            <p:ph type="dt" sz="half" idx="10"/>
          </p:nvPr>
        </p:nvSpPr>
        <p:spPr>
          <a:xfrm>
            <a:off x="13976064" y="4386725"/>
            <a:ext cx="986126" cy="121313"/>
          </a:xfrm>
        </p:spPr>
        <p:txBody>
          <a:bodyPr/>
          <a:lstStyle/>
          <a:p>
            <a:fld id="{CE2974BD-5FE4-E946-B3FA-F1BDEA2FB50F}"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DB4B35A7-1818-7523-4A0F-3D52F58CCF0F}"/>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1026" name="Picture 2" descr="PrEP Research: Yesterday, Today, and Tomorrow | Positively Aware">
            <a:extLst>
              <a:ext uri="{FF2B5EF4-FFF2-40B4-BE49-F238E27FC236}">
                <a16:creationId xmlns:a16="http://schemas.microsoft.com/office/drawing/2014/main" id="{601CF8F2-CD42-CCCE-2986-7641729B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450" y="1786419"/>
            <a:ext cx="1852094" cy="3497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Real World PrEP: A Top HIV Clinical Development of 2015">
            <a:extLst>
              <a:ext uri="{FF2B5EF4-FFF2-40B4-BE49-F238E27FC236}">
                <a16:creationId xmlns:a16="http://schemas.microsoft.com/office/drawing/2014/main" id="{916B7534-AED4-2A88-71FD-786EBE2A8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6679" y="2465764"/>
            <a:ext cx="3685381" cy="2247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VIH et santé sexuelle 14 | vih.org">
            <a:extLst>
              <a:ext uri="{FF2B5EF4-FFF2-40B4-BE49-F238E27FC236}">
                <a16:creationId xmlns:a16="http://schemas.microsoft.com/office/drawing/2014/main" id="{5EDDE40E-5765-CD41-19A9-07A54CD54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237" y="1786419"/>
            <a:ext cx="5157721" cy="3855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37B2D18-A8F5-F5F4-CA39-2C10688D6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9193" y="1849482"/>
            <a:ext cx="4661808" cy="3729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4B434EBC-C718-2A21-2B25-747B24157E41}"/>
              </a:ext>
            </a:extLst>
          </p:cNvPr>
          <p:cNvPicPr>
            <a:picLocks noChangeAspect="1"/>
          </p:cNvPicPr>
          <p:nvPr/>
        </p:nvPicPr>
        <p:blipFill>
          <a:blip r:embed="rId7"/>
          <a:stretch>
            <a:fillRect/>
          </a:stretch>
        </p:blipFill>
        <p:spPr>
          <a:xfrm>
            <a:off x="6939193" y="1917122"/>
            <a:ext cx="4720824" cy="3724869"/>
          </a:xfrm>
          <a:prstGeom prst="rect">
            <a:avLst/>
          </a:prstGeom>
          <a:ln>
            <a:noFill/>
          </a:ln>
          <a:effectLst>
            <a:outerShdw blurRad="292100" dist="139700" dir="2700000" algn="tl" rotWithShape="0">
              <a:srgbClr val="333333">
                <a:alpha val="65000"/>
              </a:srgbClr>
            </a:outerShdw>
          </a:effectLst>
        </p:spPr>
      </p:pic>
      <p:grpSp>
        <p:nvGrpSpPr>
          <p:cNvPr id="13" name="Groupe 12">
            <a:extLst>
              <a:ext uri="{FF2B5EF4-FFF2-40B4-BE49-F238E27FC236}">
                <a16:creationId xmlns:a16="http://schemas.microsoft.com/office/drawing/2014/main" id="{32AA4EEF-5E0F-A9FB-6085-DFF256198B84}"/>
              </a:ext>
            </a:extLst>
          </p:cNvPr>
          <p:cNvGrpSpPr/>
          <p:nvPr/>
        </p:nvGrpSpPr>
        <p:grpSpPr>
          <a:xfrm>
            <a:off x="6405458" y="1965415"/>
            <a:ext cx="5585687" cy="3497580"/>
            <a:chOff x="6477253" y="1965415"/>
            <a:chExt cx="5585687" cy="3497580"/>
          </a:xfrm>
        </p:grpSpPr>
        <p:pic>
          <p:nvPicPr>
            <p:cNvPr id="1044" name="Picture 20" descr="Antiretroviral prophylaxis for HIV infection in injecting drug users in  Bangkok, Thailand (the Bangkok Tenofovir Study): a randomised,  double-blind, placebo-controlled phase 3 trial - The Lancet">
              <a:extLst>
                <a:ext uri="{FF2B5EF4-FFF2-40B4-BE49-F238E27FC236}">
                  <a16:creationId xmlns:a16="http://schemas.microsoft.com/office/drawing/2014/main" id="{FC50933F-03E9-42FB-8642-E49F756FCB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253" y="1965415"/>
              <a:ext cx="5585687" cy="3497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DC0546ED-4FD4-F2BE-65A4-25A495C7024B}"/>
                </a:ext>
              </a:extLst>
            </p:cNvPr>
            <p:cNvPicPr>
              <a:picLocks noChangeAspect="1"/>
            </p:cNvPicPr>
            <p:nvPr/>
          </p:nvPicPr>
          <p:blipFill>
            <a:blip r:embed="rId9"/>
            <a:stretch>
              <a:fillRect/>
            </a:stretch>
          </p:blipFill>
          <p:spPr>
            <a:xfrm>
              <a:off x="7802184" y="2107771"/>
              <a:ext cx="1037772" cy="957943"/>
            </a:xfrm>
            <a:prstGeom prst="rect">
              <a:avLst/>
            </a:prstGeom>
            <a:ln>
              <a:noFill/>
            </a:ln>
            <a:effectLst>
              <a:outerShdw blurRad="292100" dist="139700" dir="2700000" algn="tl" rotWithShape="0">
                <a:srgbClr val="333333">
                  <a:alpha val="65000"/>
                </a:srgbClr>
              </a:outerShdw>
            </a:effectLst>
          </p:spPr>
        </p:pic>
      </p:grpSp>
      <p:grpSp>
        <p:nvGrpSpPr>
          <p:cNvPr id="17" name="Groupe 16">
            <a:extLst>
              <a:ext uri="{FF2B5EF4-FFF2-40B4-BE49-F238E27FC236}">
                <a16:creationId xmlns:a16="http://schemas.microsoft.com/office/drawing/2014/main" id="{0EB5646A-A5EE-FA07-0399-48486834F2B6}"/>
              </a:ext>
            </a:extLst>
          </p:cNvPr>
          <p:cNvGrpSpPr/>
          <p:nvPr/>
        </p:nvGrpSpPr>
        <p:grpSpPr>
          <a:xfrm>
            <a:off x="7006183" y="1689942"/>
            <a:ext cx="4722974" cy="4313583"/>
            <a:chOff x="7006183" y="1689942"/>
            <a:chExt cx="4722974" cy="4313583"/>
          </a:xfrm>
        </p:grpSpPr>
        <p:pic>
          <p:nvPicPr>
            <p:cNvPr id="1046" name="Picture 22" descr="Long acting injectable cabotegravir is safe and effective in preventing HIV  infection in cisgender women: results from HPTN 084">
              <a:extLst>
                <a:ext uri="{FF2B5EF4-FFF2-40B4-BE49-F238E27FC236}">
                  <a16:creationId xmlns:a16="http://schemas.microsoft.com/office/drawing/2014/main" id="{E6B915BC-6770-0006-3C9A-326D25C41D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6183" y="1689942"/>
              <a:ext cx="4722974" cy="4313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Image 15" descr="Une image contenant Graphique, graphisme, texte, clipart&#10;&#10;Description générée automatiquement">
              <a:extLst>
                <a:ext uri="{FF2B5EF4-FFF2-40B4-BE49-F238E27FC236}">
                  <a16:creationId xmlns:a16="http://schemas.microsoft.com/office/drawing/2014/main" id="{502A58E3-D9CE-C184-6D13-CC611C34DC1E}"/>
                </a:ext>
              </a:extLst>
            </p:cNvPr>
            <p:cNvPicPr>
              <a:picLocks noChangeAspect="1"/>
            </p:cNvPicPr>
            <p:nvPr/>
          </p:nvPicPr>
          <p:blipFill>
            <a:blip r:embed="rId11"/>
            <a:stretch>
              <a:fillRect/>
            </a:stretch>
          </p:blipFill>
          <p:spPr>
            <a:xfrm>
              <a:off x="10742036" y="1702727"/>
              <a:ext cx="952500" cy="939800"/>
            </a:xfrm>
            <a:prstGeom prst="rect">
              <a:avLst/>
            </a:prstGeom>
          </p:spPr>
        </p:pic>
      </p:grpSp>
    </p:spTree>
    <p:extLst>
      <p:ext uri="{BB962C8B-B14F-4D97-AF65-F5344CB8AC3E}">
        <p14:creationId xmlns:p14="http://schemas.microsoft.com/office/powerpoint/2010/main" val="2137480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dissolve">
                                      <p:cBhvr>
                                        <p:cTn id="12" dur="500"/>
                                        <p:tgtEl>
                                          <p:spTgt spid="1032"/>
                                        </p:tgtEl>
                                      </p:cBhvr>
                                    </p:animEffect>
                                  </p:childTnLst>
                                  <p:subTnLst>
                                    <p:set>
                                      <p:cBhvr override="childStyle">
                                        <p:cTn dur="1" fill="hold" display="0" masterRel="nextClick" afterEffect="1"/>
                                        <p:tgtEl>
                                          <p:spTgt spid="103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dissolve">
                                      <p:cBhvr>
                                        <p:cTn id="17" dur="500"/>
                                        <p:tgtEl>
                                          <p:spTgt spid="1034"/>
                                        </p:tgtEl>
                                      </p:cBhvr>
                                    </p:animEffect>
                                  </p:childTnLst>
                                  <p:subTnLst>
                                    <p:set>
                                      <p:cBhvr override="childStyle">
                                        <p:cTn dur="1" fill="hold" display="0" masterRel="nextClick" afterEffect="1"/>
                                        <p:tgtEl>
                                          <p:spTgt spid="103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dissolve">
                                      <p:cBhvr>
                                        <p:cTn id="22" dur="500"/>
                                        <p:tgtEl>
                                          <p:spTgt spid="1036"/>
                                        </p:tgtEl>
                                      </p:cBhvr>
                                    </p:animEffect>
                                  </p:childTnLst>
                                  <p:subTnLst>
                                    <p:set>
                                      <p:cBhvr override="childStyle">
                                        <p:cTn dur="1" fill="hold" display="0" masterRel="nextClick" afterEffect="1"/>
                                        <p:tgtEl>
                                          <p:spTgt spid="103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8847DB-FCCA-1E94-B7B3-57F877808D5E}"/>
              </a:ext>
            </a:extLst>
          </p:cNvPr>
          <p:cNvSpPr>
            <a:spLocks noGrp="1"/>
          </p:cNvSpPr>
          <p:nvPr>
            <p:ph type="title"/>
          </p:nvPr>
        </p:nvSpPr>
        <p:spPr/>
        <p:txBody>
          <a:bodyPr/>
          <a:lstStyle/>
          <a:p>
            <a:r>
              <a:rPr lang="fr-FR" dirty="0"/>
              <a:t>Focus     Len</a:t>
            </a:r>
          </a:p>
        </p:txBody>
      </p:sp>
      <p:sp>
        <p:nvSpPr>
          <p:cNvPr id="7" name="Espace réservé du contenu 6">
            <a:extLst>
              <a:ext uri="{FF2B5EF4-FFF2-40B4-BE49-F238E27FC236}">
                <a16:creationId xmlns:a16="http://schemas.microsoft.com/office/drawing/2014/main" id="{7C313BF8-76BC-302F-28CD-EDB745522F31}"/>
              </a:ext>
            </a:extLst>
          </p:cNvPr>
          <p:cNvSpPr>
            <a:spLocks noGrp="1"/>
          </p:cNvSpPr>
          <p:nvPr>
            <p:ph idx="1"/>
          </p:nvPr>
        </p:nvSpPr>
        <p:spPr/>
        <p:txBody>
          <a:bodyPr>
            <a:normAutofit fontScale="77500" lnSpcReduction="20000"/>
          </a:bodyPr>
          <a:lstStyle/>
          <a:p>
            <a:r>
              <a:rPr lang="fr-FR" dirty="0"/>
              <a:t>Lénacapavir vs TDF/FTC (ou TAF/FTC) en Afrique Australe (</a:t>
            </a:r>
            <a:r>
              <a:rPr lang="fr-FR" dirty="0" err="1"/>
              <a:t>Purpose</a:t>
            </a:r>
            <a:r>
              <a:rPr lang="fr-FR" dirty="0"/>
              <a:t> 1)</a:t>
            </a:r>
          </a:p>
          <a:p>
            <a:pPr lvl="1"/>
            <a:r>
              <a:rPr lang="fr-FR" dirty="0"/>
              <a:t>Phase 3 randomisée</a:t>
            </a:r>
          </a:p>
          <a:p>
            <a:pPr lvl="1"/>
            <a:r>
              <a:rPr lang="fr-FR" dirty="0"/>
              <a:t>Femmes 16-25 ans</a:t>
            </a:r>
          </a:p>
          <a:p>
            <a:pPr lvl="1"/>
            <a:r>
              <a:rPr lang="fr-FR" dirty="0"/>
              <a:t>En cours, 6.000 inclusions</a:t>
            </a:r>
          </a:p>
          <a:p>
            <a:r>
              <a:rPr lang="fr-FR" dirty="0"/>
              <a:t>Lénacapavir vs TDF/FTC (ou TAF/FTC) mondiale (</a:t>
            </a:r>
            <a:r>
              <a:rPr lang="fr-FR" dirty="0" err="1"/>
              <a:t>Purpose</a:t>
            </a:r>
            <a:r>
              <a:rPr lang="fr-FR" dirty="0"/>
              <a:t> 2)</a:t>
            </a:r>
          </a:p>
          <a:p>
            <a:pPr lvl="1"/>
            <a:r>
              <a:rPr lang="fr-FR" dirty="0"/>
              <a:t>Phase 3 randomisée</a:t>
            </a:r>
          </a:p>
          <a:p>
            <a:pPr lvl="1"/>
            <a:r>
              <a:rPr lang="fr-FR" dirty="0"/>
              <a:t>HSH</a:t>
            </a:r>
          </a:p>
          <a:p>
            <a:pPr lvl="1"/>
            <a:r>
              <a:rPr lang="fr-FR" dirty="0"/>
              <a:t>Inclusions terminées, 3.300.</a:t>
            </a:r>
          </a:p>
          <a:p>
            <a:r>
              <a:rPr lang="fr-FR" dirty="0"/>
              <a:t>Lénacapavir vs TDF/FTC chez les femmes aux USA (</a:t>
            </a:r>
            <a:r>
              <a:rPr lang="fr-FR" dirty="0" err="1"/>
              <a:t>Purpose</a:t>
            </a:r>
            <a:r>
              <a:rPr lang="fr-FR" dirty="0"/>
              <a:t> 3)</a:t>
            </a:r>
          </a:p>
          <a:p>
            <a:pPr lvl="1"/>
            <a:r>
              <a:rPr lang="fr-FR" dirty="0"/>
              <a:t>Phase 2, randomisée</a:t>
            </a:r>
          </a:p>
          <a:p>
            <a:pPr lvl="1"/>
            <a:r>
              <a:rPr lang="fr-FR" dirty="0"/>
              <a:t>250 femmes</a:t>
            </a:r>
          </a:p>
          <a:p>
            <a:pPr lvl="1"/>
            <a:r>
              <a:rPr lang="fr-FR" dirty="0"/>
              <a:t>Recrutement en cours</a:t>
            </a:r>
          </a:p>
          <a:p>
            <a:r>
              <a:rPr lang="fr-FR" dirty="0" err="1"/>
              <a:t>Purpose</a:t>
            </a:r>
            <a:r>
              <a:rPr lang="fr-FR" dirty="0"/>
              <a:t> 4 et 5 (France)</a:t>
            </a:r>
          </a:p>
        </p:txBody>
      </p:sp>
      <p:sp>
        <p:nvSpPr>
          <p:cNvPr id="4" name="Espace réservé de la date 3">
            <a:extLst>
              <a:ext uri="{FF2B5EF4-FFF2-40B4-BE49-F238E27FC236}">
                <a16:creationId xmlns:a16="http://schemas.microsoft.com/office/drawing/2014/main" id="{252B4CD8-DA91-558D-8076-E21755937405}"/>
              </a:ext>
            </a:extLst>
          </p:cNvPr>
          <p:cNvSpPr>
            <a:spLocks noGrp="1"/>
          </p:cNvSpPr>
          <p:nvPr>
            <p:ph type="dt" sz="half" idx="10"/>
          </p:nvPr>
        </p:nvSpPr>
        <p:spPr/>
        <p:txBody>
          <a:bodyPr/>
          <a:lstStyle/>
          <a:p>
            <a:fld id="{CE2974BD-5FE4-E946-B3FA-F1BDEA2FB50F}"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ABA10E68-7353-5096-2388-AD0F0D852C07}"/>
              </a:ext>
            </a:extLst>
          </p:cNvPr>
          <p:cNvSpPr>
            <a:spLocks noGrp="1"/>
          </p:cNvSpPr>
          <p:nvPr>
            <p:ph type="sldNum" sz="quarter" idx="12"/>
          </p:nvPr>
        </p:nvSpPr>
        <p:spPr/>
        <p:txBody>
          <a:bodyPr/>
          <a:lstStyle/>
          <a:p>
            <a:fld id="{8A7A6979-0714-4377-B894-6BE4C2D6E202}" type="slidenum">
              <a:rPr lang="en-US" smtClean="0"/>
              <a:pPr/>
              <a:t>30</a:t>
            </a:fld>
            <a:endParaRPr lang="en-US" dirty="0"/>
          </a:p>
        </p:txBody>
      </p:sp>
      <p:pic>
        <p:nvPicPr>
          <p:cNvPr id="1026" name="Picture 2" descr="Loupe PNG Images | Vecteurs Et Fichiers PSD | Téléchargement Gratuit Sur  Pngtree">
            <a:extLst>
              <a:ext uri="{FF2B5EF4-FFF2-40B4-BE49-F238E27FC236}">
                <a16:creationId xmlns:a16="http://schemas.microsoft.com/office/drawing/2014/main" id="{782409C2-FE03-59E1-1BE7-3015F09E0A9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0000" y1="30556" x2="45000" y2="24444"/>
                        <a14:foregroundMark x1="70824" y1="19639" x2="75556" y2="21667"/>
                        <a14:foregroundMark x1="70000" y1="17222" x2="70000" y2="17222"/>
                        <a14:foregroundMark x1="77222" y1="38889" x2="77222" y2="38889"/>
                        <a14:foregroundMark x1="77222" y1="40556" x2="77222" y2="40556"/>
                        <a14:foregroundMark x1="77222" y1="40000" x2="77778" y2="43333"/>
                        <a14:foregroundMark x1="43333" y1="46667" x2="47222" y2="48889"/>
                        <a14:foregroundMark x1="78333" y1="37222" x2="77778" y2="42222"/>
                        <a14:foregroundMark x1="51560" y1="18918" x2="51111" y2="18889"/>
                        <a14:backgroundMark x1="50000" y1="22222" x2="59444" y2="28889"/>
                        <a14:backgroundMark x1="59444" y1="28889" x2="71111" y2="47500"/>
                        <a14:backgroundMark x1="71111" y1="47500" x2="70000" y2="46667"/>
                        <a14:backgroundMark x1="57222" y1="19444" x2="57222" y2="19444"/>
                        <a14:backgroundMark x1="62222" y1="19444" x2="55000" y2="20556"/>
                        <a14:backgroundMark x1="66667" y1="21667" x2="56389" y2="19722"/>
                        <a14:backgroundMark x1="56389" y1="19722" x2="52778" y2="20556"/>
                        <a14:backgroundMark x1="65556" y1="20556" x2="65556" y2="20556"/>
                        <a14:backgroundMark x1="65556" y1="20556" x2="64444" y2="20556"/>
                        <a14:backgroundMark x1="65000" y1="20000" x2="65000" y2="20000"/>
                        <a14:backgroundMark x1="65556" y1="21111" x2="65556" y2="21111"/>
                        <a14:backgroundMark x1="62222" y1="19444" x2="67778" y2="22778"/>
                      </a14:backgroundRemoval>
                    </a14:imgEffect>
                  </a14:imgLayer>
                </a14:imgProps>
              </a:ext>
              <a:ext uri="{28A0092B-C50C-407E-A947-70E740481C1C}">
                <a14:useLocalDpi xmlns:a14="http://schemas.microsoft.com/office/drawing/2010/main" val="0"/>
              </a:ext>
            </a:extLst>
          </a:blip>
          <a:srcRect/>
          <a:stretch>
            <a:fillRect/>
          </a:stretch>
        </p:blipFill>
        <p:spPr bwMode="auto">
          <a:xfrm rot="20794850" flipH="1">
            <a:off x="5713228" y="-729260"/>
            <a:ext cx="4116053" cy="406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9315" y="362457"/>
            <a:ext cx="8901007" cy="1018227"/>
          </a:xfrm>
          <a:prstGeom prst="rect">
            <a:avLst/>
          </a:prstGeom>
          <a:solidFill>
            <a:srgbClr val="DAEDEF"/>
          </a:solidFill>
          <a:ln w="9525">
            <a:solidFill>
              <a:srgbClr val="000000"/>
            </a:solidFill>
          </a:ln>
        </p:spPr>
        <p:txBody>
          <a:bodyPr vert="horz" wrap="square" lIns="0" tIns="154940" rIns="0" bIns="0" rtlCol="0" anchor="ctr">
            <a:spAutoFit/>
          </a:bodyPr>
          <a:lstStyle/>
          <a:p>
            <a:pPr marL="170176">
              <a:lnSpc>
                <a:spcPct val="100000"/>
              </a:lnSpc>
              <a:spcBef>
                <a:spcPts val="1220"/>
              </a:spcBef>
            </a:pPr>
            <a:r>
              <a:rPr spc="-7" dirty="0"/>
              <a:t>Lenacapavir Prevention Trial </a:t>
            </a:r>
            <a:r>
              <a:rPr dirty="0"/>
              <a:t>in</a:t>
            </a:r>
            <a:r>
              <a:rPr spc="-27" dirty="0"/>
              <a:t> </a:t>
            </a:r>
            <a:r>
              <a:rPr spc="-7" dirty="0"/>
              <a:t>Women</a:t>
            </a:r>
            <a:r>
              <a:rPr lang="fr-FR" spc="-7" dirty="0"/>
              <a:t> (</a:t>
            </a:r>
            <a:r>
              <a:rPr lang="fr-FR" spc="-7" dirty="0" err="1"/>
              <a:t>Purpose</a:t>
            </a:r>
            <a:r>
              <a:rPr lang="fr-FR" spc="-7" dirty="0"/>
              <a:t> 1)</a:t>
            </a:r>
            <a:endParaRPr spc="-7" dirty="0"/>
          </a:p>
        </p:txBody>
      </p:sp>
      <p:grpSp>
        <p:nvGrpSpPr>
          <p:cNvPr id="5" name="Groupe 4">
            <a:extLst>
              <a:ext uri="{FF2B5EF4-FFF2-40B4-BE49-F238E27FC236}">
                <a16:creationId xmlns:a16="http://schemas.microsoft.com/office/drawing/2014/main" id="{8D441F1C-01FD-6184-EE43-B20BE90EFA5D}"/>
              </a:ext>
            </a:extLst>
          </p:cNvPr>
          <p:cNvGrpSpPr/>
          <p:nvPr/>
        </p:nvGrpSpPr>
        <p:grpSpPr>
          <a:xfrm>
            <a:off x="1019462" y="1586450"/>
            <a:ext cx="10521374" cy="4909093"/>
            <a:chOff x="783935" y="1586450"/>
            <a:chExt cx="9761509" cy="4466492"/>
          </a:xfrm>
        </p:grpSpPr>
        <p:sp>
          <p:nvSpPr>
            <p:cNvPr id="3" name="object 3"/>
            <p:cNvSpPr/>
            <p:nvPr/>
          </p:nvSpPr>
          <p:spPr>
            <a:xfrm>
              <a:off x="783935" y="1586450"/>
              <a:ext cx="9761509" cy="4466492"/>
            </a:xfrm>
            <a:prstGeom prst="rect">
              <a:avLst/>
            </a:prstGeom>
            <a:blipFill>
              <a:blip r:embed="rId2" cstate="print"/>
              <a:stretch>
                <a:fillRect/>
              </a:stretch>
            </a:blipFill>
          </p:spPr>
          <p:txBody>
            <a:bodyPr wrap="square" lIns="0" tIns="0" rIns="0" bIns="0" rtlCol="0"/>
            <a:lstStyle/>
            <a:p>
              <a:endParaRPr sz="2400" dirty="0"/>
            </a:p>
          </p:txBody>
        </p:sp>
        <p:sp>
          <p:nvSpPr>
            <p:cNvPr id="4" name="object 4"/>
            <p:cNvSpPr/>
            <p:nvPr/>
          </p:nvSpPr>
          <p:spPr>
            <a:xfrm>
              <a:off x="783935" y="1711141"/>
              <a:ext cx="2479885" cy="1407160"/>
            </a:xfrm>
            <a:custGeom>
              <a:avLst/>
              <a:gdLst/>
              <a:ahLst/>
              <a:cxnLst/>
              <a:rect l="l" t="t" r="r" b="b"/>
              <a:pathLst>
                <a:path w="1859914" h="1055370">
                  <a:moveTo>
                    <a:pt x="0" y="0"/>
                  </a:moveTo>
                  <a:lnTo>
                    <a:pt x="1859572" y="0"/>
                  </a:lnTo>
                  <a:lnTo>
                    <a:pt x="1859572" y="1055076"/>
                  </a:lnTo>
                  <a:lnTo>
                    <a:pt x="0" y="1055076"/>
                  </a:lnTo>
                  <a:lnTo>
                    <a:pt x="0" y="0"/>
                  </a:lnTo>
                  <a:close/>
                </a:path>
              </a:pathLst>
            </a:custGeom>
            <a:solidFill>
              <a:srgbClr val="FFFFFF"/>
            </a:solidFill>
          </p:spPr>
          <p:txBody>
            <a:bodyPr wrap="square" lIns="0" tIns="0" rIns="0" bIns="0" rtlCol="0"/>
            <a:lstStyle/>
            <a:p>
              <a:endParaRPr sz="24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BE76CF2-6450-F835-86A8-14F10795AADE}"/>
              </a:ext>
            </a:extLst>
          </p:cNvPr>
          <p:cNvSpPr>
            <a:spLocks noGrp="1"/>
          </p:cNvSpPr>
          <p:nvPr>
            <p:ph type="title"/>
          </p:nvPr>
        </p:nvSpPr>
        <p:spPr/>
        <p:txBody>
          <a:bodyPr/>
          <a:lstStyle/>
          <a:p>
            <a:r>
              <a:rPr lang="fr-FR" dirty="0"/>
              <a:t>Les recos actuelles</a:t>
            </a:r>
          </a:p>
        </p:txBody>
      </p:sp>
      <p:sp>
        <p:nvSpPr>
          <p:cNvPr id="7" name="Espace réservé du texte 6">
            <a:extLst>
              <a:ext uri="{FF2B5EF4-FFF2-40B4-BE49-F238E27FC236}">
                <a16:creationId xmlns:a16="http://schemas.microsoft.com/office/drawing/2014/main" id="{8E0BAC48-C5CE-5CB8-6F09-5AF9ECFD53F8}"/>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01008A0B-4989-7E2E-9772-600105A0DFDC}"/>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084B19D0-DE20-E616-2AD5-FB460EE21345}"/>
              </a:ext>
            </a:extLst>
          </p:cNvPr>
          <p:cNvSpPr>
            <a:spLocks noGrp="1"/>
          </p:cNvSpPr>
          <p:nvPr>
            <p:ph type="sldNum" sz="quarter" idx="12"/>
          </p:nvPr>
        </p:nvSpPr>
        <p:spPr/>
        <p:txBody>
          <a:bodyPr/>
          <a:lstStyle/>
          <a:p>
            <a:fld id="{8A7A6979-0714-4377-B894-6BE4C2D6E202}" type="slidenum">
              <a:rPr lang="en-US" smtClean="0"/>
              <a:pPr/>
              <a:t>32</a:t>
            </a:fld>
            <a:endParaRPr lang="en-US" dirty="0"/>
          </a:p>
        </p:txBody>
      </p:sp>
    </p:spTree>
    <p:extLst>
      <p:ext uri="{BB962C8B-B14F-4D97-AF65-F5344CB8AC3E}">
        <p14:creationId xmlns:p14="http://schemas.microsoft.com/office/powerpoint/2010/main" val="49940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90494" y="3926711"/>
            <a:ext cx="4364308" cy="2227527"/>
          </a:xfrm>
          <a:prstGeom prst="rect">
            <a:avLst/>
          </a:prstGeom>
          <a:blipFill>
            <a:blip r:embed="rId2" cstate="print"/>
            <a:stretch>
              <a:fillRect/>
            </a:stretch>
          </a:blipFill>
          <a:ln>
            <a:solidFill>
              <a:schemeClr val="accent1"/>
            </a:solidFill>
          </a:ln>
        </p:spPr>
        <p:txBody>
          <a:bodyPr wrap="square" lIns="0" tIns="0" rIns="0" bIns="0" rtlCol="0"/>
          <a:lstStyle/>
          <a:p>
            <a:endParaRPr sz="2400"/>
          </a:p>
        </p:txBody>
      </p:sp>
      <p:sp>
        <p:nvSpPr>
          <p:cNvPr id="3" name="object 3"/>
          <p:cNvSpPr/>
          <p:nvPr/>
        </p:nvSpPr>
        <p:spPr>
          <a:xfrm>
            <a:off x="5481720" y="220170"/>
            <a:ext cx="5310971" cy="2813976"/>
          </a:xfrm>
          <a:prstGeom prst="rect">
            <a:avLst/>
          </a:prstGeom>
          <a:blipFill>
            <a:blip r:embed="rId3" cstate="print"/>
            <a:stretch>
              <a:fillRect/>
            </a:stretch>
          </a:blipFill>
          <a:ln>
            <a:solidFill>
              <a:schemeClr val="accent1"/>
            </a:solidFill>
          </a:ln>
        </p:spPr>
        <p:txBody>
          <a:bodyPr wrap="square" lIns="0" tIns="0" rIns="0" bIns="0" rtlCol="0"/>
          <a:lstStyle/>
          <a:p>
            <a:endParaRPr sz="2400"/>
          </a:p>
        </p:txBody>
      </p:sp>
      <p:sp>
        <p:nvSpPr>
          <p:cNvPr id="5" name="object 5"/>
          <p:cNvSpPr/>
          <p:nvPr/>
        </p:nvSpPr>
        <p:spPr>
          <a:xfrm>
            <a:off x="91013" y="2276173"/>
            <a:ext cx="5310971" cy="3095363"/>
          </a:xfrm>
          <a:prstGeom prst="rect">
            <a:avLst/>
          </a:prstGeom>
          <a:blipFill>
            <a:blip r:embed="rId4" cstate="print"/>
            <a:stretch>
              <a:fillRect/>
            </a:stretch>
          </a:blipFill>
          <a:ln>
            <a:solidFill>
              <a:schemeClr val="accent1"/>
            </a:solidFill>
          </a:ln>
        </p:spPr>
        <p:txBody>
          <a:bodyPr wrap="square" lIns="0" tIns="0" rIns="0" bIns="0" rtlCol="0"/>
          <a:lstStyle/>
          <a:p>
            <a:endParaRPr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58E4BB0-0708-91C9-FF26-20C373728000}"/>
              </a:ext>
            </a:extLst>
          </p:cNvPr>
          <p:cNvSpPr>
            <a:spLocks noGrp="1"/>
          </p:cNvSpPr>
          <p:nvPr>
            <p:ph type="dt" sz="half" idx="6"/>
          </p:nvPr>
        </p:nvSpPr>
        <p:spPr>
          <a:xfrm>
            <a:off x="9753599" y="6238816"/>
            <a:ext cx="821575" cy="344864"/>
          </a:xfrm>
        </p:spPr>
        <p:txBody>
          <a:bodyPr/>
          <a:lstStyle/>
          <a:p>
            <a:fld id="{A8F049F1-B6B5-DE45-8EFB-A5F9B82E206D}" type="datetime1">
              <a:rPr lang="en-US" smtClean="0"/>
              <a:t>2/2/24</a:t>
            </a:fld>
            <a:endParaRPr lang="en-US" dirty="0"/>
          </a:p>
        </p:txBody>
      </p:sp>
      <p:sp>
        <p:nvSpPr>
          <p:cNvPr id="3" name="Espace réservé du numéro de diapositive 2">
            <a:extLst>
              <a:ext uri="{FF2B5EF4-FFF2-40B4-BE49-F238E27FC236}">
                <a16:creationId xmlns:a16="http://schemas.microsoft.com/office/drawing/2014/main" id="{626833D3-8078-556C-A09D-278DE6C7EABC}"/>
              </a:ext>
            </a:extLst>
          </p:cNvPr>
          <p:cNvSpPr>
            <a:spLocks noGrp="1"/>
          </p:cNvSpPr>
          <p:nvPr>
            <p:ph type="sldNum" sz="quarter" idx="7"/>
          </p:nvPr>
        </p:nvSpPr>
        <p:spPr/>
        <p:txBody>
          <a:bodyPr/>
          <a:lstStyle/>
          <a:p>
            <a:fld id="{B6F15528-21DE-4FAA-801E-634DDDAF4B2B}" type="slidenum">
              <a:rPr lang="fr-FR" smtClean="0"/>
              <a:t>34</a:t>
            </a:fld>
            <a:endParaRPr lang="fr-FR"/>
          </a:p>
        </p:txBody>
      </p:sp>
      <p:grpSp>
        <p:nvGrpSpPr>
          <p:cNvPr id="11" name="Groupe 10">
            <a:extLst>
              <a:ext uri="{FF2B5EF4-FFF2-40B4-BE49-F238E27FC236}">
                <a16:creationId xmlns:a16="http://schemas.microsoft.com/office/drawing/2014/main" id="{3FF91466-DFCF-FCCF-BA6D-92A288752E45}"/>
              </a:ext>
            </a:extLst>
          </p:cNvPr>
          <p:cNvGrpSpPr/>
          <p:nvPr/>
        </p:nvGrpSpPr>
        <p:grpSpPr>
          <a:xfrm>
            <a:off x="863600" y="768001"/>
            <a:ext cx="10261082" cy="5099368"/>
            <a:chOff x="863600" y="768001"/>
            <a:chExt cx="10261082" cy="5099368"/>
          </a:xfrm>
        </p:grpSpPr>
        <p:grpSp>
          <p:nvGrpSpPr>
            <p:cNvPr id="9" name="Groupe 8">
              <a:extLst>
                <a:ext uri="{FF2B5EF4-FFF2-40B4-BE49-F238E27FC236}">
                  <a16:creationId xmlns:a16="http://schemas.microsoft.com/office/drawing/2014/main" id="{A4024E5E-8BFC-71A7-F3E8-0350A8D460FE}"/>
                </a:ext>
              </a:extLst>
            </p:cNvPr>
            <p:cNvGrpSpPr/>
            <p:nvPr/>
          </p:nvGrpSpPr>
          <p:grpSpPr>
            <a:xfrm>
              <a:off x="863600" y="768001"/>
              <a:ext cx="10261082" cy="5099368"/>
              <a:chOff x="863600" y="768001"/>
              <a:chExt cx="10261082" cy="5099368"/>
            </a:xfrm>
          </p:grpSpPr>
          <p:pic>
            <p:nvPicPr>
              <p:cNvPr id="4" name="Image 3">
                <a:extLst>
                  <a:ext uri="{FF2B5EF4-FFF2-40B4-BE49-F238E27FC236}">
                    <a16:creationId xmlns:a16="http://schemas.microsoft.com/office/drawing/2014/main" id="{4CC51064-F739-3516-8460-16AB57DA1441}"/>
                  </a:ext>
                </a:extLst>
              </p:cNvPr>
              <p:cNvPicPr>
                <a:picLocks noChangeAspect="1"/>
              </p:cNvPicPr>
              <p:nvPr/>
            </p:nvPicPr>
            <p:blipFill>
              <a:blip r:embed="rId2"/>
              <a:stretch>
                <a:fillRect/>
              </a:stretch>
            </p:blipFill>
            <p:spPr>
              <a:xfrm>
                <a:off x="863600" y="768001"/>
                <a:ext cx="3651210" cy="5099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Image 4">
                <a:extLst>
                  <a:ext uri="{FF2B5EF4-FFF2-40B4-BE49-F238E27FC236}">
                    <a16:creationId xmlns:a16="http://schemas.microsoft.com/office/drawing/2014/main" id="{28B7CDE2-12A6-4205-0DBE-3F851AFF8F8E}"/>
                  </a:ext>
                </a:extLst>
              </p:cNvPr>
              <p:cNvPicPr>
                <a:picLocks noChangeAspect="1"/>
              </p:cNvPicPr>
              <p:nvPr/>
            </p:nvPicPr>
            <p:blipFill>
              <a:blip r:embed="rId3"/>
              <a:stretch>
                <a:fillRect/>
              </a:stretch>
            </p:blipFill>
            <p:spPr>
              <a:xfrm>
                <a:off x="5460482" y="1504950"/>
                <a:ext cx="5664200" cy="3848100"/>
              </a:xfrm>
              <a:prstGeom prst="rect">
                <a:avLst/>
              </a:prstGeom>
              <a:ln>
                <a:noFill/>
              </a:ln>
              <a:effectLst>
                <a:outerShdw blurRad="292100" dist="139700" dir="2700000" algn="tl" rotWithShape="0">
                  <a:srgbClr val="333333">
                    <a:alpha val="65000"/>
                  </a:srgbClr>
                </a:outerShdw>
              </a:effectLst>
            </p:spPr>
          </p:pic>
        </p:grpSp>
        <p:sp>
          <p:nvSpPr>
            <p:cNvPr id="7" name="ZoneTexte 6">
              <a:extLst>
                <a:ext uri="{FF2B5EF4-FFF2-40B4-BE49-F238E27FC236}">
                  <a16:creationId xmlns:a16="http://schemas.microsoft.com/office/drawing/2014/main" id="{6F9D3450-CA14-1CFA-B755-B30DDDC49422}"/>
                </a:ext>
              </a:extLst>
            </p:cNvPr>
            <p:cNvSpPr txBox="1"/>
            <p:nvPr/>
          </p:nvSpPr>
          <p:spPr>
            <a:xfrm>
              <a:off x="6052995" y="1059934"/>
              <a:ext cx="4479174" cy="369332"/>
            </a:xfrm>
            <a:prstGeom prst="rect">
              <a:avLst/>
            </a:prstGeom>
            <a:noFill/>
          </p:spPr>
          <p:txBody>
            <a:bodyPr wrap="square" rtlCol="0">
              <a:spAutoFit/>
            </a:bodyPr>
            <a:lstStyle/>
            <a:p>
              <a:pPr algn="ctr"/>
              <a:r>
                <a:rPr lang="fr-FR" dirty="0"/>
                <a:t>Objectifs 2025</a:t>
              </a:r>
            </a:p>
          </p:txBody>
        </p:sp>
      </p:grpSp>
      <p:grpSp>
        <p:nvGrpSpPr>
          <p:cNvPr id="12" name="Groupe 11">
            <a:extLst>
              <a:ext uri="{FF2B5EF4-FFF2-40B4-BE49-F238E27FC236}">
                <a16:creationId xmlns:a16="http://schemas.microsoft.com/office/drawing/2014/main" id="{09AF2F17-1887-1C1B-FCBB-A80C141AE577}"/>
              </a:ext>
            </a:extLst>
          </p:cNvPr>
          <p:cNvGrpSpPr/>
          <p:nvPr/>
        </p:nvGrpSpPr>
        <p:grpSpPr>
          <a:xfrm>
            <a:off x="734291" y="698637"/>
            <a:ext cx="3552219" cy="5168732"/>
            <a:chOff x="734291" y="698637"/>
            <a:chExt cx="3552219" cy="5168732"/>
          </a:xfrm>
        </p:grpSpPr>
        <p:pic>
          <p:nvPicPr>
            <p:cNvPr id="8" name="Image 7">
              <a:extLst>
                <a:ext uri="{FF2B5EF4-FFF2-40B4-BE49-F238E27FC236}">
                  <a16:creationId xmlns:a16="http://schemas.microsoft.com/office/drawing/2014/main" id="{8CCB2D12-A0C2-8646-3024-C0D636A8DBD3}"/>
                </a:ext>
              </a:extLst>
            </p:cNvPr>
            <p:cNvPicPr>
              <a:picLocks noChangeAspect="1"/>
            </p:cNvPicPr>
            <p:nvPr/>
          </p:nvPicPr>
          <p:blipFill>
            <a:blip r:embed="rId4"/>
            <a:stretch>
              <a:fillRect/>
            </a:stretch>
          </p:blipFill>
          <p:spPr>
            <a:xfrm>
              <a:off x="863600" y="698637"/>
              <a:ext cx="3422910" cy="51687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Bouée 9">
              <a:extLst>
                <a:ext uri="{FF2B5EF4-FFF2-40B4-BE49-F238E27FC236}">
                  <a16:creationId xmlns:a16="http://schemas.microsoft.com/office/drawing/2014/main" id="{EFE7F224-6BEF-FEB6-E91C-2CA77C0265F4}"/>
                </a:ext>
              </a:extLst>
            </p:cNvPr>
            <p:cNvSpPr/>
            <p:nvPr/>
          </p:nvSpPr>
          <p:spPr>
            <a:xfrm>
              <a:off x="734291" y="4488873"/>
              <a:ext cx="1510145" cy="1124527"/>
            </a:xfrm>
            <a:prstGeom prst="donut">
              <a:avLst>
                <a:gd name="adj" fmla="val 65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6" name="Cadre 5">
            <a:extLst>
              <a:ext uri="{FF2B5EF4-FFF2-40B4-BE49-F238E27FC236}">
                <a16:creationId xmlns:a16="http://schemas.microsoft.com/office/drawing/2014/main" id="{328F1695-D52E-0432-8A7E-40A0C8C9599D}"/>
              </a:ext>
            </a:extLst>
          </p:cNvPr>
          <p:cNvSpPr/>
          <p:nvPr/>
        </p:nvSpPr>
        <p:spPr>
          <a:xfrm>
            <a:off x="5460482" y="4267200"/>
            <a:ext cx="5867918" cy="13462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74632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4F8A48-67B1-5C4A-A4C1-22BD957F07BF}"/>
              </a:ext>
            </a:extLst>
          </p:cNvPr>
          <p:cNvSpPr>
            <a:spLocks noGrp="1"/>
          </p:cNvSpPr>
          <p:nvPr>
            <p:ph type="title"/>
          </p:nvPr>
        </p:nvSpPr>
        <p:spPr/>
        <p:txBody>
          <a:bodyPr/>
          <a:lstStyle/>
          <a:p>
            <a:r>
              <a:rPr lang="fr-FR" dirty="0"/>
              <a:t>Les futures recommandations</a:t>
            </a:r>
          </a:p>
        </p:txBody>
      </p:sp>
      <p:sp>
        <p:nvSpPr>
          <p:cNvPr id="3" name="Espace réservé du texte 2">
            <a:extLst>
              <a:ext uri="{FF2B5EF4-FFF2-40B4-BE49-F238E27FC236}">
                <a16:creationId xmlns:a16="http://schemas.microsoft.com/office/drawing/2014/main" id="{74AC35F4-CCFA-DC76-9EEF-68CA7DAAE0DA}"/>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717E5A00-CBF5-6FA0-69F3-42C924A94AFC}"/>
              </a:ext>
            </a:extLst>
          </p:cNvPr>
          <p:cNvSpPr>
            <a:spLocks noGrp="1"/>
          </p:cNvSpPr>
          <p:nvPr>
            <p:ph type="dt" sz="half" idx="10"/>
          </p:nvPr>
        </p:nvSpPr>
        <p:spPr/>
        <p:txBody>
          <a:bodyPr/>
          <a:lstStyle/>
          <a:p>
            <a:fld id="{CE2974BD-5FE4-E946-B3FA-F1BDEA2FB50F}"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FE99E615-ECD9-024B-8EAB-87AA23BA113F}"/>
              </a:ext>
            </a:extLst>
          </p:cNvPr>
          <p:cNvSpPr>
            <a:spLocks noGrp="1"/>
          </p:cNvSpPr>
          <p:nvPr>
            <p:ph type="sldNum" sz="quarter" idx="12"/>
          </p:nvPr>
        </p:nvSpPr>
        <p:spPr/>
        <p:txBody>
          <a:bodyPr/>
          <a:lstStyle/>
          <a:p>
            <a:fld id="{8A7A6979-0714-4377-B894-6BE4C2D6E202}" type="slidenum">
              <a:rPr lang="en-US" smtClean="0"/>
              <a:pPr/>
              <a:t>35</a:t>
            </a:fld>
            <a:endParaRPr lang="en-US" dirty="0"/>
          </a:p>
        </p:txBody>
      </p:sp>
      <p:pic>
        <p:nvPicPr>
          <p:cNvPr id="2050" name="Picture 2" descr="Page 10 – FNEHAD">
            <a:extLst>
              <a:ext uri="{FF2B5EF4-FFF2-40B4-BE49-F238E27FC236}">
                <a16:creationId xmlns:a16="http://schemas.microsoft.com/office/drawing/2014/main" id="{2D4D3E9D-B4F2-9EDE-EBE1-B75A40F364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8" t="13134" r="5204" b="13894"/>
          <a:stretch/>
        </p:blipFill>
        <p:spPr bwMode="auto">
          <a:xfrm>
            <a:off x="4212990" y="4292975"/>
            <a:ext cx="3608439" cy="14735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BCBE4-1355-1DC5-8A4D-68A625F561DB}"/>
            </a:ext>
          </a:extLst>
        </p:cNvPr>
        <p:cNvGrpSpPr/>
        <p:nvPr/>
      </p:nvGrpSpPr>
      <p:grpSpPr>
        <a:xfrm>
          <a:off x="0" y="0"/>
          <a:ext cx="0" cy="0"/>
          <a:chOff x="0" y="0"/>
          <a:chExt cx="0" cy="0"/>
        </a:xfrm>
      </p:grpSpPr>
      <p:sp>
        <p:nvSpPr>
          <p:cNvPr id="7" name="Titre 6">
            <a:extLst>
              <a:ext uri="{FF2B5EF4-FFF2-40B4-BE49-F238E27FC236}">
                <a16:creationId xmlns:a16="http://schemas.microsoft.com/office/drawing/2014/main" id="{88E18347-E512-ED8B-F6EE-6BF85EF6140E}"/>
              </a:ext>
            </a:extLst>
          </p:cNvPr>
          <p:cNvSpPr>
            <a:spLocks noGrp="1"/>
          </p:cNvSpPr>
          <p:nvPr>
            <p:ph type="title"/>
          </p:nvPr>
        </p:nvSpPr>
        <p:spPr/>
        <p:txBody>
          <a:bodyPr/>
          <a:lstStyle/>
          <a:p>
            <a:r>
              <a:rPr lang="fr-FR" dirty="0"/>
              <a:t>Comment parer à la lenteur des nouvelles prescriptions ?</a:t>
            </a:r>
          </a:p>
        </p:txBody>
      </p:sp>
      <p:sp>
        <p:nvSpPr>
          <p:cNvPr id="8" name="Espace réservé du contenu 7">
            <a:extLst>
              <a:ext uri="{FF2B5EF4-FFF2-40B4-BE49-F238E27FC236}">
                <a16:creationId xmlns:a16="http://schemas.microsoft.com/office/drawing/2014/main" id="{31B592DA-BA29-6ADA-791D-4733880BA4FB}"/>
              </a:ext>
            </a:extLst>
          </p:cNvPr>
          <p:cNvSpPr>
            <a:spLocks noGrp="1"/>
          </p:cNvSpPr>
          <p:nvPr>
            <p:ph idx="1"/>
          </p:nvPr>
        </p:nvSpPr>
        <p:spPr>
          <a:xfrm>
            <a:off x="695739" y="2396836"/>
            <a:ext cx="10933044" cy="3695851"/>
          </a:xfrm>
        </p:spPr>
        <p:txBody>
          <a:bodyPr/>
          <a:lstStyle/>
          <a:p>
            <a:pPr>
              <a:buFont typeface="Wingdings" pitchFamily="2" charset="2"/>
              <a:buChar char="ü"/>
            </a:pPr>
            <a:r>
              <a:rPr lang="fr-FR" dirty="0"/>
              <a:t>Faire de la PrEP un </a:t>
            </a:r>
            <a:r>
              <a:rPr lang="fr-FR" u="sng" dirty="0"/>
              <a:t>outil banalisé en santé sexuelle</a:t>
            </a:r>
            <a:endParaRPr lang="fr-FR" dirty="0"/>
          </a:p>
          <a:p>
            <a:pPr lvl="1">
              <a:buFont typeface="Wingdings" pitchFamily="2" charset="2"/>
              <a:buChar char="ü"/>
            </a:pPr>
            <a:r>
              <a:rPr lang="fr-FR" dirty="0"/>
              <a:t>Toute personne sexuellement active ou en voie de l’être doit avoir été informée sur la PrEP</a:t>
            </a:r>
          </a:p>
          <a:p>
            <a:pPr>
              <a:buFont typeface="Wingdings" pitchFamily="2" charset="2"/>
              <a:buChar char="ü"/>
            </a:pPr>
            <a:r>
              <a:rPr lang="fr-FR" u="sng" dirty="0"/>
              <a:t>Elargir la base de prescripteurs</a:t>
            </a:r>
          </a:p>
          <a:p>
            <a:pPr lvl="1">
              <a:buFont typeface="Wingdings" pitchFamily="2" charset="2"/>
              <a:buChar char="ü"/>
            </a:pPr>
            <a:r>
              <a:rPr lang="fr-FR" dirty="0"/>
              <a:t>Infirmières par protocole de coopération</a:t>
            </a:r>
          </a:p>
          <a:p>
            <a:pPr lvl="1">
              <a:buFont typeface="Wingdings" pitchFamily="2" charset="2"/>
              <a:buChar char="ü"/>
            </a:pPr>
            <a:r>
              <a:rPr lang="fr-FR" dirty="0"/>
              <a:t>Sage-femme par modifications légales</a:t>
            </a:r>
          </a:p>
          <a:p>
            <a:pPr lvl="1">
              <a:buFont typeface="Wingdings" pitchFamily="2" charset="2"/>
              <a:buChar char="ü"/>
            </a:pPr>
            <a:r>
              <a:rPr lang="fr-FR" dirty="0"/>
              <a:t>Formation +++ des spécialistes en médecine générale</a:t>
            </a:r>
          </a:p>
          <a:p>
            <a:pPr>
              <a:buFont typeface="Wingdings" pitchFamily="2" charset="2"/>
              <a:buChar char="ü"/>
            </a:pPr>
            <a:r>
              <a:rPr lang="fr-FR" u="sng" dirty="0"/>
              <a:t>Simplifier</a:t>
            </a:r>
            <a:r>
              <a:rPr lang="fr-FR" dirty="0"/>
              <a:t> prescription et suivi</a:t>
            </a:r>
          </a:p>
          <a:p>
            <a:pPr marL="228600" lvl="1" indent="0">
              <a:buNone/>
            </a:pPr>
            <a:endParaRPr lang="fr-FR" dirty="0"/>
          </a:p>
        </p:txBody>
      </p:sp>
      <p:sp>
        <p:nvSpPr>
          <p:cNvPr id="4" name="Espace réservé de la date 3">
            <a:extLst>
              <a:ext uri="{FF2B5EF4-FFF2-40B4-BE49-F238E27FC236}">
                <a16:creationId xmlns:a16="http://schemas.microsoft.com/office/drawing/2014/main" id="{2C94F168-A205-AD23-64F3-2511396D8D52}"/>
              </a:ext>
            </a:extLst>
          </p:cNvPr>
          <p:cNvSpPr>
            <a:spLocks noGrp="1"/>
          </p:cNvSpPr>
          <p:nvPr>
            <p:ph type="dt" sz="half" idx="10"/>
          </p:nvPr>
        </p:nvSpPr>
        <p:spPr/>
        <p:txBody>
          <a:bodyPr/>
          <a:lstStyle/>
          <a:p>
            <a:fld id="{CE2974BD-5FE4-E946-B3FA-F1BDEA2FB50F}"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69F6D5AC-0D79-C9C4-A9CA-875824B04CAF}"/>
              </a:ext>
            </a:extLst>
          </p:cNvPr>
          <p:cNvSpPr>
            <a:spLocks noGrp="1"/>
          </p:cNvSpPr>
          <p:nvPr>
            <p:ph type="sldNum" sz="quarter" idx="12"/>
          </p:nvPr>
        </p:nvSpPr>
        <p:spPr/>
        <p:txBody>
          <a:bodyPr/>
          <a:lstStyle/>
          <a:p>
            <a:fld id="{8A7A6979-0714-4377-B894-6BE4C2D6E202}" type="slidenum">
              <a:rPr lang="en-US" smtClean="0"/>
              <a:pPr/>
              <a:t>36</a:t>
            </a:fld>
            <a:endParaRPr lang="en-US" dirty="0"/>
          </a:p>
        </p:txBody>
      </p:sp>
    </p:spTree>
    <p:extLst>
      <p:ext uri="{BB962C8B-B14F-4D97-AF65-F5344CB8AC3E}">
        <p14:creationId xmlns:p14="http://schemas.microsoft.com/office/powerpoint/2010/main" val="316146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chemeClr val="folHlink"/>
                                      </p:to>
                                    </p:animClr>
                                  </p:sub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CEBA2-5BDF-7865-5BE5-380A446BD8B7}"/>
              </a:ext>
            </a:extLst>
          </p:cNvPr>
          <p:cNvSpPr>
            <a:spLocks noGrp="1"/>
          </p:cNvSpPr>
          <p:nvPr>
            <p:ph type="title"/>
          </p:nvPr>
        </p:nvSpPr>
        <p:spPr/>
        <p:txBody>
          <a:bodyPr/>
          <a:lstStyle/>
          <a:p>
            <a:r>
              <a:rPr lang="fr-FR" dirty="0"/>
              <a:t>La PrEP : pour qui ?</a:t>
            </a:r>
          </a:p>
        </p:txBody>
      </p:sp>
      <p:sp>
        <p:nvSpPr>
          <p:cNvPr id="3" name="Espace réservé du texte 2">
            <a:extLst>
              <a:ext uri="{FF2B5EF4-FFF2-40B4-BE49-F238E27FC236}">
                <a16:creationId xmlns:a16="http://schemas.microsoft.com/office/drawing/2014/main" id="{56AF326A-3725-BD78-D81C-D3924CB2CFFA}"/>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AC4C82B3-C281-8C2A-1FBA-B9B0A1BE0A99}"/>
              </a:ext>
            </a:extLst>
          </p:cNvPr>
          <p:cNvSpPr>
            <a:spLocks noGrp="1"/>
          </p:cNvSpPr>
          <p:nvPr>
            <p:ph type="dt" sz="half" idx="10"/>
          </p:nvPr>
        </p:nvSpPr>
        <p:spPr/>
        <p:txBody>
          <a:bodyPr/>
          <a:lstStyle/>
          <a:p>
            <a:fld id="{CE2974BD-5FE4-E946-B3FA-F1BDEA2FB50F}"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68912A1E-37AA-2FE6-5BA0-A19017980822}"/>
              </a:ext>
            </a:extLst>
          </p:cNvPr>
          <p:cNvSpPr>
            <a:spLocks noGrp="1"/>
          </p:cNvSpPr>
          <p:nvPr>
            <p:ph type="sldNum" sz="quarter" idx="12"/>
          </p:nvPr>
        </p:nvSpPr>
        <p:spPr/>
        <p:txBody>
          <a:bodyPr/>
          <a:lstStyle/>
          <a:p>
            <a:fld id="{8A7A6979-0714-4377-B894-6BE4C2D6E202}" type="slidenum">
              <a:rPr lang="en-US" smtClean="0"/>
              <a:pPr/>
              <a:t>37</a:t>
            </a:fld>
            <a:endParaRPr lang="en-US" dirty="0"/>
          </a:p>
        </p:txBody>
      </p:sp>
    </p:spTree>
    <p:extLst>
      <p:ext uri="{BB962C8B-B14F-4D97-AF65-F5344CB8AC3E}">
        <p14:creationId xmlns:p14="http://schemas.microsoft.com/office/powerpoint/2010/main" val="180608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169FCAD-91F1-CD9E-84CE-7F2CEDC032BC}"/>
              </a:ext>
            </a:extLst>
          </p:cNvPr>
          <p:cNvSpPr>
            <a:spLocks noGrp="1"/>
          </p:cNvSpPr>
          <p:nvPr>
            <p:ph type="title"/>
          </p:nvPr>
        </p:nvSpPr>
        <p:spPr/>
        <p:txBody>
          <a:bodyPr/>
          <a:lstStyle/>
          <a:p>
            <a:r>
              <a:rPr lang="fr-FR" dirty="0"/>
              <a:t>Situation générale (1)</a:t>
            </a:r>
          </a:p>
        </p:txBody>
      </p:sp>
      <p:sp>
        <p:nvSpPr>
          <p:cNvPr id="7" name="Espace réservé du contenu 6">
            <a:extLst>
              <a:ext uri="{FF2B5EF4-FFF2-40B4-BE49-F238E27FC236}">
                <a16:creationId xmlns:a16="http://schemas.microsoft.com/office/drawing/2014/main" id="{7258C630-AFE7-3611-CDB6-2857C1BBCB6D}"/>
              </a:ext>
            </a:extLst>
          </p:cNvPr>
          <p:cNvSpPr>
            <a:spLocks noGrp="1"/>
          </p:cNvSpPr>
          <p:nvPr>
            <p:ph idx="1"/>
          </p:nvPr>
        </p:nvSpPr>
        <p:spPr/>
        <p:txBody>
          <a:bodyPr>
            <a:normAutofit lnSpcReduction="10000"/>
          </a:bodyPr>
          <a:lstStyle/>
          <a:p>
            <a:r>
              <a:rPr lang="fr-FR" dirty="0"/>
              <a:t>Toutes les personnes doivent être informées sur l’existence de la PrEP</a:t>
            </a:r>
          </a:p>
          <a:p>
            <a:r>
              <a:rPr lang="fr-FR" dirty="0"/>
              <a:t>Identifications des personnes à haut risque d’acquisition du VIH</a:t>
            </a:r>
          </a:p>
          <a:p>
            <a:pPr lvl="1"/>
            <a:r>
              <a:rPr lang="fr-FR" dirty="0"/>
              <a:t>Les hommes ayant des relations sexuelles avec des hommes (HSH) ou les personnes trans, quelle que soit la manière dont ils définissent leur identité sexuelle, rapportant des situations d’exposition au VIH présentes, passées ou futures (Grade A)</a:t>
            </a:r>
          </a:p>
          <a:p>
            <a:pPr lvl="1"/>
            <a:r>
              <a:rPr lang="fr-FR" dirty="0"/>
              <a:t>Les femmes et les hommes hétérosexuels présentant un contexte de forte prévalence ou de forte exposition au VIH:</a:t>
            </a:r>
          </a:p>
          <a:p>
            <a:pPr lvl="2"/>
            <a:r>
              <a:rPr lang="fr-FR" dirty="0"/>
              <a:t>Personne ou partenaire(s) originaires de pays à forte endémie (en particulier l’Afrique subsaharienne, les Caraïbes et l’Amérique du sud). (Grade A)</a:t>
            </a:r>
          </a:p>
          <a:p>
            <a:pPr lvl="2"/>
            <a:r>
              <a:rPr lang="fr-FR" dirty="0"/>
              <a:t>Partenaires multiples et/ou partenaires concomitants. (Grade B)</a:t>
            </a:r>
          </a:p>
          <a:p>
            <a:pPr lvl="2"/>
            <a:r>
              <a:rPr lang="fr-FR" dirty="0"/>
              <a:t>Travailleurs du sexe (TDS) ou Sexe transactionnel (AE).</a:t>
            </a:r>
          </a:p>
          <a:p>
            <a:pPr lvl="1"/>
            <a:endParaRPr lang="fr-FR" dirty="0"/>
          </a:p>
        </p:txBody>
      </p:sp>
      <p:sp>
        <p:nvSpPr>
          <p:cNvPr id="4" name="Espace réservé de la date 3">
            <a:extLst>
              <a:ext uri="{FF2B5EF4-FFF2-40B4-BE49-F238E27FC236}">
                <a16:creationId xmlns:a16="http://schemas.microsoft.com/office/drawing/2014/main" id="{BA23A639-C322-384D-CC1E-5F22D0399D6F}"/>
              </a:ext>
            </a:extLst>
          </p:cNvPr>
          <p:cNvSpPr>
            <a:spLocks noGrp="1"/>
          </p:cNvSpPr>
          <p:nvPr>
            <p:ph type="dt" sz="half" idx="10"/>
          </p:nvPr>
        </p:nvSpPr>
        <p:spPr/>
        <p:txBody>
          <a:bodyPr/>
          <a:lstStyle/>
          <a:p>
            <a:fld id="{CE2974BD-5FE4-E946-B3FA-F1BDEA2FB50F}"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8DBA7339-E452-90CC-064D-ACE67EA86D05}"/>
              </a:ext>
            </a:extLst>
          </p:cNvPr>
          <p:cNvSpPr>
            <a:spLocks noGrp="1"/>
          </p:cNvSpPr>
          <p:nvPr>
            <p:ph type="sldNum" sz="quarter" idx="12"/>
          </p:nvPr>
        </p:nvSpPr>
        <p:spPr/>
        <p:txBody>
          <a:bodyPr/>
          <a:lstStyle/>
          <a:p>
            <a:fld id="{8A7A6979-0714-4377-B894-6BE4C2D6E202}" type="slidenum">
              <a:rPr lang="en-US" smtClean="0"/>
              <a:pPr/>
              <a:t>38</a:t>
            </a:fld>
            <a:endParaRPr lang="en-US" dirty="0"/>
          </a:p>
        </p:txBody>
      </p:sp>
    </p:spTree>
    <p:extLst>
      <p:ext uri="{BB962C8B-B14F-4D97-AF65-F5344CB8AC3E}">
        <p14:creationId xmlns:p14="http://schemas.microsoft.com/office/powerpoint/2010/main" val="34542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169FCAD-91F1-CD9E-84CE-7F2CEDC032BC}"/>
              </a:ext>
            </a:extLst>
          </p:cNvPr>
          <p:cNvSpPr>
            <a:spLocks noGrp="1"/>
          </p:cNvSpPr>
          <p:nvPr>
            <p:ph type="title"/>
          </p:nvPr>
        </p:nvSpPr>
        <p:spPr/>
        <p:txBody>
          <a:bodyPr/>
          <a:lstStyle/>
          <a:p>
            <a:r>
              <a:rPr lang="fr-FR" dirty="0"/>
              <a:t>Situation générale (2)</a:t>
            </a:r>
          </a:p>
        </p:txBody>
      </p:sp>
      <p:sp>
        <p:nvSpPr>
          <p:cNvPr id="7" name="Espace réservé du contenu 6">
            <a:extLst>
              <a:ext uri="{FF2B5EF4-FFF2-40B4-BE49-F238E27FC236}">
                <a16:creationId xmlns:a16="http://schemas.microsoft.com/office/drawing/2014/main" id="{7258C630-AFE7-3611-CDB6-2857C1BBCB6D}"/>
              </a:ext>
            </a:extLst>
          </p:cNvPr>
          <p:cNvSpPr>
            <a:spLocks noGrp="1"/>
          </p:cNvSpPr>
          <p:nvPr>
            <p:ph idx="1"/>
          </p:nvPr>
        </p:nvSpPr>
        <p:spPr>
          <a:xfrm>
            <a:off x="695739" y="1779103"/>
            <a:ext cx="10933044" cy="4930979"/>
          </a:xfrm>
        </p:spPr>
        <p:txBody>
          <a:bodyPr>
            <a:normAutofit fontScale="70000" lnSpcReduction="20000"/>
          </a:bodyPr>
          <a:lstStyle/>
          <a:p>
            <a:pPr lvl="1"/>
            <a:r>
              <a:rPr lang="fr-FR" b="1" dirty="0"/>
              <a:t>Un contexte relationnel de forte exposition au VIH :</a:t>
            </a:r>
          </a:p>
          <a:p>
            <a:pPr lvl="2"/>
            <a:r>
              <a:rPr lang="fr-FR" dirty="0"/>
              <a:t>Partenaires de statut VIH inconnu ou perçu comme à risque d’acquisition du VIH (AE).</a:t>
            </a:r>
          </a:p>
          <a:p>
            <a:pPr lvl="2"/>
            <a:r>
              <a:rPr lang="fr-FR" dirty="0"/>
              <a:t>Partenaire vivant avec le VIH avec une charge virale détectable (Grade A) ou dont la quantification de la charge virale est inconnue.</a:t>
            </a:r>
          </a:p>
          <a:p>
            <a:pPr lvl="2"/>
            <a:r>
              <a:rPr lang="fr-FR" dirty="0"/>
              <a:t>Femmes évoquant une exposition possible au VIH ou à des violences sexuelles, y compris femmes enceintes (AE).</a:t>
            </a:r>
          </a:p>
          <a:p>
            <a:pPr lvl="2"/>
            <a:r>
              <a:rPr lang="fr-FR" dirty="0"/>
              <a:t>Frein du ou des partenaires à l’utilisation d’autres moyens de protection (AE).</a:t>
            </a:r>
          </a:p>
          <a:p>
            <a:pPr lvl="2"/>
            <a:r>
              <a:rPr lang="fr-FR" dirty="0"/>
              <a:t>Rapports sexuels avec utilisation de produits psycho-actifs (Chemsex)</a:t>
            </a:r>
          </a:p>
          <a:p>
            <a:pPr lvl="1"/>
            <a:r>
              <a:rPr lang="fr-FR" b="1" dirty="0"/>
              <a:t>Des situations individuelles de forte exposition au VIH (AE) :</a:t>
            </a:r>
          </a:p>
          <a:p>
            <a:pPr lvl="2"/>
            <a:r>
              <a:rPr lang="fr-FR" dirty="0"/>
              <a:t>Non utilisation du préservatif lors de rapports vaginaux ou anaux.</a:t>
            </a:r>
          </a:p>
          <a:p>
            <a:pPr lvl="2"/>
            <a:r>
              <a:rPr lang="fr-FR" dirty="0"/>
              <a:t>Marqueurs évoquant une exposition (autres IST, IVG...)</a:t>
            </a:r>
          </a:p>
          <a:p>
            <a:pPr lvl="2"/>
            <a:r>
              <a:rPr lang="fr-FR" dirty="0"/>
              <a:t>Antériorité ou dans les suites d’un traitement post-exposition (TPE) au VIH.</a:t>
            </a:r>
          </a:p>
          <a:p>
            <a:pPr lvl="1"/>
            <a:r>
              <a:rPr lang="fr-FR" b="1" dirty="0"/>
              <a:t>Les usagers de produits psycho actifs injectables avec échanges de seringues (Grade C) </a:t>
            </a:r>
          </a:p>
          <a:p>
            <a:pPr lvl="2"/>
            <a:r>
              <a:rPr lang="fr-FR" dirty="0"/>
              <a:t>Partenaire sexuel ou d’injection de statut VIH inconnu ou perçu comme à risque d’infection du VIH ;</a:t>
            </a:r>
          </a:p>
          <a:p>
            <a:pPr lvl="2"/>
            <a:r>
              <a:rPr lang="fr-FR" dirty="0"/>
              <a:t>Partenaire d’injection positif au VIH</a:t>
            </a:r>
          </a:p>
          <a:p>
            <a:pPr lvl="2"/>
            <a:r>
              <a:rPr lang="fr-FR" dirty="0"/>
              <a:t>Partage du matériel d’injection.</a:t>
            </a:r>
          </a:p>
          <a:p>
            <a:pPr lvl="2"/>
            <a:r>
              <a:rPr lang="fr-FR" dirty="0"/>
              <a:t>Pratique d’injection de produits psycho-actifs en contexte sexuel (« SLAM »)</a:t>
            </a:r>
          </a:p>
          <a:p>
            <a:pPr lvl="1"/>
            <a:endParaRPr lang="fr-FR" dirty="0"/>
          </a:p>
        </p:txBody>
      </p:sp>
      <p:sp>
        <p:nvSpPr>
          <p:cNvPr id="4" name="Espace réservé de la date 3">
            <a:extLst>
              <a:ext uri="{FF2B5EF4-FFF2-40B4-BE49-F238E27FC236}">
                <a16:creationId xmlns:a16="http://schemas.microsoft.com/office/drawing/2014/main" id="{BA23A639-C322-384D-CC1E-5F22D0399D6F}"/>
              </a:ext>
            </a:extLst>
          </p:cNvPr>
          <p:cNvSpPr>
            <a:spLocks noGrp="1"/>
          </p:cNvSpPr>
          <p:nvPr>
            <p:ph type="dt" sz="half" idx="10"/>
          </p:nvPr>
        </p:nvSpPr>
        <p:spPr/>
        <p:txBody>
          <a:bodyPr/>
          <a:lstStyle/>
          <a:p>
            <a:fld id="{CE2974BD-5FE4-E946-B3FA-F1BDEA2FB50F}"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8DBA7339-E452-90CC-064D-ACE67EA86D05}"/>
              </a:ext>
            </a:extLst>
          </p:cNvPr>
          <p:cNvSpPr>
            <a:spLocks noGrp="1"/>
          </p:cNvSpPr>
          <p:nvPr>
            <p:ph type="sldNum" sz="quarter" idx="12"/>
          </p:nvPr>
        </p:nvSpPr>
        <p:spPr/>
        <p:txBody>
          <a:bodyPr/>
          <a:lstStyle/>
          <a:p>
            <a:fld id="{8A7A6979-0714-4377-B894-6BE4C2D6E202}" type="slidenum">
              <a:rPr lang="en-US" smtClean="0"/>
              <a:pPr/>
              <a:t>39</a:t>
            </a:fld>
            <a:endParaRPr lang="en-US" dirty="0"/>
          </a:p>
        </p:txBody>
      </p:sp>
    </p:spTree>
    <p:extLst>
      <p:ext uri="{BB962C8B-B14F-4D97-AF65-F5344CB8AC3E}">
        <p14:creationId xmlns:p14="http://schemas.microsoft.com/office/powerpoint/2010/main" val="26176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BB6AF3-3399-D599-7BD9-660CCC8968DB}"/>
              </a:ext>
            </a:extLst>
          </p:cNvPr>
          <p:cNvSpPr>
            <a:spLocks noGrp="1"/>
          </p:cNvSpPr>
          <p:nvPr>
            <p:ph type="dt" sz="half" idx="10"/>
          </p:nvPr>
        </p:nvSpPr>
        <p:spPr/>
        <p:txBody>
          <a:bodyPr/>
          <a:lstStyle/>
          <a:p>
            <a:fld id="{6AF0AE97-FE4B-8040-A132-D695C3DF95B7}" type="datetime10">
              <a:rPr lang="fr-FR" smtClean="0"/>
              <a:t>07:14</a:t>
            </a:fld>
            <a:endParaRPr lang="en-US" dirty="0"/>
          </a:p>
        </p:txBody>
      </p:sp>
      <p:sp>
        <p:nvSpPr>
          <p:cNvPr id="3" name="Espace réservé du numéro de diapositive 2">
            <a:extLst>
              <a:ext uri="{FF2B5EF4-FFF2-40B4-BE49-F238E27FC236}">
                <a16:creationId xmlns:a16="http://schemas.microsoft.com/office/drawing/2014/main" id="{B5199FC4-4D10-F27A-358A-B4897C11FA68}"/>
              </a:ext>
            </a:extLst>
          </p:cNvPr>
          <p:cNvSpPr>
            <a:spLocks noGrp="1"/>
          </p:cNvSpPr>
          <p:nvPr>
            <p:ph type="sldNum" sz="quarter" idx="12"/>
          </p:nvPr>
        </p:nvSpPr>
        <p:spPr/>
        <p:txBody>
          <a:bodyPr/>
          <a:lstStyle/>
          <a:p>
            <a:fld id="{8A7A6979-0714-4377-B894-6BE4C2D6E202}" type="slidenum">
              <a:rPr lang="en-US" smtClean="0"/>
              <a:t>4</a:t>
            </a:fld>
            <a:endParaRPr lang="en-US" dirty="0"/>
          </a:p>
        </p:txBody>
      </p:sp>
      <p:pic>
        <p:nvPicPr>
          <p:cNvPr id="2050" name="Picture 2" descr="Recent advances in pre-exposure prophylaxis for HIV | The BMJ">
            <a:extLst>
              <a:ext uri="{FF2B5EF4-FFF2-40B4-BE49-F238E27FC236}">
                <a16:creationId xmlns:a16="http://schemas.microsoft.com/office/drawing/2014/main" id="{09D49BFC-2EF9-CCAE-A7CE-C60886E64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0"/>
            <a:ext cx="8956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86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FEBF3A-A20F-D43F-8842-0E2C0773E645}"/>
              </a:ext>
            </a:extLst>
          </p:cNvPr>
          <p:cNvSpPr>
            <a:spLocks noGrp="1"/>
          </p:cNvSpPr>
          <p:nvPr>
            <p:ph type="title"/>
          </p:nvPr>
        </p:nvSpPr>
        <p:spPr/>
        <p:txBody>
          <a:bodyPr/>
          <a:lstStyle/>
          <a:p>
            <a:r>
              <a:rPr lang="fr-FR" dirty="0"/>
              <a:t>Être potentiellement large dans les indications</a:t>
            </a:r>
          </a:p>
        </p:txBody>
      </p:sp>
      <p:sp>
        <p:nvSpPr>
          <p:cNvPr id="3" name="Espace réservé du contenu 2">
            <a:extLst>
              <a:ext uri="{FF2B5EF4-FFF2-40B4-BE49-F238E27FC236}">
                <a16:creationId xmlns:a16="http://schemas.microsoft.com/office/drawing/2014/main" id="{74E79D91-5D59-2DF8-BAF0-8D1D0D4DDB8E}"/>
              </a:ext>
            </a:extLst>
          </p:cNvPr>
          <p:cNvSpPr>
            <a:spLocks noGrp="1"/>
          </p:cNvSpPr>
          <p:nvPr>
            <p:ph idx="1"/>
          </p:nvPr>
        </p:nvSpPr>
        <p:spPr/>
        <p:txBody>
          <a:bodyPr/>
          <a:lstStyle/>
          <a:p>
            <a:r>
              <a:rPr lang="fr-FR" u="sng" dirty="0"/>
              <a:t>Les situations ne doivent pas être utilisées comme des critères de sélection</a:t>
            </a:r>
            <a:r>
              <a:rPr lang="fr-FR" dirty="0"/>
              <a:t> mais servent à guider la discussion avec la personne et à l’aider à prendre une décision éclairée quant à l’utilisation de la PrEP.</a:t>
            </a:r>
          </a:p>
          <a:p>
            <a:r>
              <a:rPr lang="fr-FR" dirty="0"/>
              <a:t>La demande exprimée pour des motifs d’amélioration de la qualité de vie sexuelle doit notamment être entendue. </a:t>
            </a:r>
          </a:p>
          <a:p>
            <a:r>
              <a:rPr lang="fr-FR" dirty="0"/>
              <a:t>Toute demande de mise sous PrEP provenant de la personne sera considérée par le médecin, quel que soit le niveau d’exposition </a:t>
            </a:r>
            <a:r>
              <a:rPr lang="fr-FR" u="sng" dirty="0"/>
              <a:t>déclaré ou identifié</a:t>
            </a:r>
            <a:r>
              <a:rPr lang="fr-FR" dirty="0"/>
              <a:t>.</a:t>
            </a:r>
          </a:p>
          <a:p>
            <a:pPr marL="0" indent="0">
              <a:buNone/>
            </a:pPr>
            <a:endParaRPr lang="fr-FR" dirty="0"/>
          </a:p>
        </p:txBody>
      </p:sp>
      <p:sp>
        <p:nvSpPr>
          <p:cNvPr id="4" name="Espace réservé de la date 3">
            <a:extLst>
              <a:ext uri="{FF2B5EF4-FFF2-40B4-BE49-F238E27FC236}">
                <a16:creationId xmlns:a16="http://schemas.microsoft.com/office/drawing/2014/main" id="{C1DAAEEC-CA72-652D-C465-72BF2D22E67D}"/>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D01FFCA8-4DD1-C27A-CF95-C6514D2175E0}"/>
              </a:ext>
            </a:extLst>
          </p:cNvPr>
          <p:cNvSpPr>
            <a:spLocks noGrp="1"/>
          </p:cNvSpPr>
          <p:nvPr>
            <p:ph type="sldNum" sz="quarter" idx="12"/>
          </p:nvPr>
        </p:nvSpPr>
        <p:spPr/>
        <p:txBody>
          <a:bodyPr/>
          <a:lstStyle/>
          <a:p>
            <a:fld id="{8A7A6979-0714-4377-B894-6BE4C2D6E202}" type="slidenum">
              <a:rPr lang="en-US" smtClean="0"/>
              <a:pPr/>
              <a:t>40</a:t>
            </a:fld>
            <a:endParaRPr lang="en-US" dirty="0"/>
          </a:p>
        </p:txBody>
      </p:sp>
    </p:spTree>
    <p:extLst>
      <p:ext uri="{BB962C8B-B14F-4D97-AF65-F5344CB8AC3E}">
        <p14:creationId xmlns:p14="http://schemas.microsoft.com/office/powerpoint/2010/main" val="79543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1339B-5792-041B-4CE8-CC9C6EF845F0}"/>
              </a:ext>
            </a:extLst>
          </p:cNvPr>
          <p:cNvSpPr>
            <a:spLocks noGrp="1"/>
          </p:cNvSpPr>
          <p:nvPr>
            <p:ph type="title"/>
          </p:nvPr>
        </p:nvSpPr>
        <p:spPr/>
        <p:txBody>
          <a:bodyPr/>
          <a:lstStyle/>
          <a:p>
            <a:r>
              <a:rPr lang="fr-FR" dirty="0" err="1"/>
              <a:t>PrEp</a:t>
            </a:r>
            <a:r>
              <a:rPr lang="fr-FR" dirty="0"/>
              <a:t> et population spécifique</a:t>
            </a:r>
          </a:p>
        </p:txBody>
      </p:sp>
      <p:sp>
        <p:nvSpPr>
          <p:cNvPr id="3" name="Espace réservé du contenu 2">
            <a:extLst>
              <a:ext uri="{FF2B5EF4-FFF2-40B4-BE49-F238E27FC236}">
                <a16:creationId xmlns:a16="http://schemas.microsoft.com/office/drawing/2014/main" id="{5B07C2EF-AC02-D33F-2C43-1C9D70A9DB5E}"/>
              </a:ext>
            </a:extLst>
          </p:cNvPr>
          <p:cNvSpPr>
            <a:spLocks noGrp="1"/>
          </p:cNvSpPr>
          <p:nvPr>
            <p:ph idx="1"/>
          </p:nvPr>
        </p:nvSpPr>
        <p:spPr>
          <a:xfrm>
            <a:off x="695739" y="2635045"/>
            <a:ext cx="10933044" cy="3457642"/>
          </a:xfrm>
        </p:spPr>
        <p:txBody>
          <a:bodyPr/>
          <a:lstStyle/>
          <a:p>
            <a:r>
              <a:rPr lang="fr-FR" dirty="0"/>
              <a:t>Pas de problème PrEP/ Hormones féminisantes pour population Trans</a:t>
            </a:r>
          </a:p>
          <a:p>
            <a:r>
              <a:rPr lang="fr-FR" dirty="0"/>
              <a:t>Pas de CI à la PrEP chez la femme enceinte ou allaitante</a:t>
            </a:r>
          </a:p>
          <a:p>
            <a:pPr lvl="1"/>
            <a:r>
              <a:rPr lang="fr-FR" dirty="0"/>
              <a:t>Voire majoration de l’indication de la PrEP…</a:t>
            </a:r>
          </a:p>
          <a:p>
            <a:r>
              <a:rPr lang="fr-FR" dirty="0"/>
              <a:t>En cas d’infection VHB active, la PrEP doit être prescrite en schéma continu</a:t>
            </a:r>
          </a:p>
        </p:txBody>
      </p:sp>
      <p:sp>
        <p:nvSpPr>
          <p:cNvPr id="4" name="Espace réservé de la date 3">
            <a:extLst>
              <a:ext uri="{FF2B5EF4-FFF2-40B4-BE49-F238E27FC236}">
                <a16:creationId xmlns:a16="http://schemas.microsoft.com/office/drawing/2014/main" id="{0C16F8CF-7B46-ADD9-BDAE-1FED5EAD686C}"/>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49DAA797-97D5-4FA0-27B7-F730FA4BF42A}"/>
              </a:ext>
            </a:extLst>
          </p:cNvPr>
          <p:cNvSpPr>
            <a:spLocks noGrp="1"/>
          </p:cNvSpPr>
          <p:nvPr>
            <p:ph type="sldNum" sz="quarter" idx="12"/>
          </p:nvPr>
        </p:nvSpPr>
        <p:spPr/>
        <p:txBody>
          <a:bodyPr/>
          <a:lstStyle/>
          <a:p>
            <a:fld id="{8A7A6979-0714-4377-B894-6BE4C2D6E202}" type="slidenum">
              <a:rPr lang="en-US" smtClean="0"/>
              <a:pPr/>
              <a:t>41</a:t>
            </a:fld>
            <a:endParaRPr lang="en-US" dirty="0"/>
          </a:p>
        </p:txBody>
      </p:sp>
    </p:spTree>
    <p:extLst>
      <p:ext uri="{BB962C8B-B14F-4D97-AF65-F5344CB8AC3E}">
        <p14:creationId xmlns:p14="http://schemas.microsoft.com/office/powerpoint/2010/main" val="29242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637A51B-019A-82F5-46B8-BE0DF985AC30}"/>
              </a:ext>
            </a:extLst>
          </p:cNvPr>
          <p:cNvSpPr>
            <a:spLocks noGrp="1"/>
          </p:cNvSpPr>
          <p:nvPr>
            <p:ph type="title"/>
          </p:nvPr>
        </p:nvSpPr>
        <p:spPr/>
        <p:txBody>
          <a:bodyPr/>
          <a:lstStyle/>
          <a:p>
            <a:r>
              <a:rPr lang="fr-FR" dirty="0"/>
              <a:t>La PREP : Comment?</a:t>
            </a:r>
          </a:p>
        </p:txBody>
      </p:sp>
      <p:sp>
        <p:nvSpPr>
          <p:cNvPr id="7" name="Espace réservé du texte 6">
            <a:extLst>
              <a:ext uri="{FF2B5EF4-FFF2-40B4-BE49-F238E27FC236}">
                <a16:creationId xmlns:a16="http://schemas.microsoft.com/office/drawing/2014/main" id="{A0577423-E12D-EC11-701C-FC305BFEB8C2}"/>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16D16FE2-9D80-0F27-8FC5-CF95DA6465A7}"/>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4BBA0456-9576-1688-D3AD-00B5ED0FF5EC}"/>
              </a:ext>
            </a:extLst>
          </p:cNvPr>
          <p:cNvSpPr>
            <a:spLocks noGrp="1"/>
          </p:cNvSpPr>
          <p:nvPr>
            <p:ph type="sldNum" sz="quarter" idx="12"/>
          </p:nvPr>
        </p:nvSpPr>
        <p:spPr/>
        <p:txBody>
          <a:bodyPr/>
          <a:lstStyle/>
          <a:p>
            <a:fld id="{8A7A6979-0714-4377-B894-6BE4C2D6E202}" type="slidenum">
              <a:rPr lang="en-US" smtClean="0"/>
              <a:pPr/>
              <a:t>42</a:t>
            </a:fld>
            <a:endParaRPr lang="en-US" dirty="0"/>
          </a:p>
        </p:txBody>
      </p:sp>
    </p:spTree>
    <p:extLst>
      <p:ext uri="{BB962C8B-B14F-4D97-AF65-F5344CB8AC3E}">
        <p14:creationId xmlns:p14="http://schemas.microsoft.com/office/powerpoint/2010/main" val="28886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88C84-6639-F08F-0277-553CD6C804B2}"/>
              </a:ext>
            </a:extLst>
          </p:cNvPr>
          <p:cNvSpPr>
            <a:spLocks noGrp="1"/>
          </p:cNvSpPr>
          <p:nvPr>
            <p:ph type="title"/>
          </p:nvPr>
        </p:nvSpPr>
        <p:spPr/>
        <p:txBody>
          <a:bodyPr/>
          <a:lstStyle/>
          <a:p>
            <a:r>
              <a:rPr lang="fr-FR" dirty="0"/>
              <a:t>Schémas de PrEP</a:t>
            </a:r>
          </a:p>
        </p:txBody>
      </p:sp>
      <p:sp>
        <p:nvSpPr>
          <p:cNvPr id="3" name="Espace réservé du contenu 2">
            <a:extLst>
              <a:ext uri="{FF2B5EF4-FFF2-40B4-BE49-F238E27FC236}">
                <a16:creationId xmlns:a16="http://schemas.microsoft.com/office/drawing/2014/main" id="{03C8722A-5137-4390-3A7F-B379A3E832E1}"/>
              </a:ext>
            </a:extLst>
          </p:cNvPr>
          <p:cNvSpPr>
            <a:spLocks noGrp="1"/>
          </p:cNvSpPr>
          <p:nvPr>
            <p:ph idx="1"/>
          </p:nvPr>
        </p:nvSpPr>
        <p:spPr/>
        <p:txBody>
          <a:bodyPr>
            <a:normAutofit lnSpcReduction="10000"/>
          </a:bodyPr>
          <a:lstStyle/>
          <a:p>
            <a:r>
              <a:rPr lang="fr-FR" dirty="0"/>
              <a:t>La PrEP est toujours débutée avec 2 comprimés en dose de charge, quel que soit le régime (continu ou discontinu) et le genre.</a:t>
            </a:r>
          </a:p>
          <a:p>
            <a:r>
              <a:rPr lang="fr-FR" dirty="0"/>
              <a:t>Pas de CI majeure à la PrEP par TDF/FTC</a:t>
            </a:r>
          </a:p>
          <a:p>
            <a:pPr lvl="1"/>
            <a:r>
              <a:rPr lang="fr-FR" dirty="0"/>
              <a:t>Infection VIH 😅</a:t>
            </a:r>
          </a:p>
          <a:p>
            <a:pPr lvl="1"/>
            <a:r>
              <a:rPr lang="fr-FR" dirty="0"/>
              <a:t>Insuffisance rénale (</a:t>
            </a:r>
            <a:r>
              <a:rPr lang="fr-FR" dirty="0">
                <a:sym typeface="Wingdings" pitchFamily="2" charset="2"/>
              </a:rPr>
              <a:t> Cabotégravir)</a:t>
            </a:r>
          </a:p>
          <a:p>
            <a:r>
              <a:rPr lang="fr-FR" dirty="0">
                <a:sym typeface="Wingdings" pitchFamily="2" charset="2"/>
              </a:rPr>
              <a:t>Schéma continu ou discontinu</a:t>
            </a:r>
          </a:p>
          <a:p>
            <a:pPr lvl="1"/>
            <a:r>
              <a:rPr lang="fr-FR" dirty="0"/>
              <a:t>Pour les personnes éligibles aux deux schémas, </a:t>
            </a:r>
            <a:r>
              <a:rPr lang="fr-FR" u="sng" dirty="0"/>
              <a:t>le meilleur est celui qui leur permet de ne pas oublier leurs prises et qui convient le mieux à leur vie sexuelle du moment</a:t>
            </a:r>
            <a:r>
              <a:rPr lang="fr-FR" dirty="0"/>
              <a:t>.</a:t>
            </a:r>
          </a:p>
          <a:p>
            <a:pPr lvl="1"/>
            <a:r>
              <a:rPr lang="fr-FR" dirty="0"/>
              <a:t>Dans le schéma discontinu, une période d’expositions plus rapprochées peut conduire à une prise quotidienne, constituant un continuum entre les deux modes de prises.</a:t>
            </a:r>
          </a:p>
          <a:p>
            <a:pPr lvl="2"/>
            <a:r>
              <a:rPr lang="fr-FR" dirty="0"/>
              <a:t>Perméabilité/adaptabilité entre les deux régimes de prescription</a:t>
            </a:r>
          </a:p>
        </p:txBody>
      </p:sp>
      <p:sp>
        <p:nvSpPr>
          <p:cNvPr id="4" name="Espace réservé de la date 3">
            <a:extLst>
              <a:ext uri="{FF2B5EF4-FFF2-40B4-BE49-F238E27FC236}">
                <a16:creationId xmlns:a16="http://schemas.microsoft.com/office/drawing/2014/main" id="{F9A166FA-FF3B-FB48-0156-421AF6FAE801}"/>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03621774-4092-1BBF-24C4-72364375AA28}"/>
              </a:ext>
            </a:extLst>
          </p:cNvPr>
          <p:cNvSpPr>
            <a:spLocks noGrp="1"/>
          </p:cNvSpPr>
          <p:nvPr>
            <p:ph type="sldNum" sz="quarter" idx="12"/>
          </p:nvPr>
        </p:nvSpPr>
        <p:spPr/>
        <p:txBody>
          <a:bodyPr/>
          <a:lstStyle/>
          <a:p>
            <a:fld id="{8A7A6979-0714-4377-B894-6BE4C2D6E202}" type="slidenum">
              <a:rPr lang="en-US" smtClean="0"/>
              <a:pPr/>
              <a:t>43</a:t>
            </a:fld>
            <a:endParaRPr lang="en-US" dirty="0"/>
          </a:p>
        </p:txBody>
      </p:sp>
    </p:spTree>
    <p:extLst>
      <p:ext uri="{BB962C8B-B14F-4D97-AF65-F5344CB8AC3E}">
        <p14:creationId xmlns:p14="http://schemas.microsoft.com/office/powerpoint/2010/main" val="233721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939AC-8615-D62E-BEBA-2512497EB7D1}"/>
              </a:ext>
            </a:extLst>
          </p:cNvPr>
          <p:cNvSpPr>
            <a:spLocks noGrp="1"/>
          </p:cNvSpPr>
          <p:nvPr>
            <p:ph type="title"/>
          </p:nvPr>
        </p:nvSpPr>
        <p:spPr/>
        <p:txBody>
          <a:bodyPr/>
          <a:lstStyle/>
          <a:p>
            <a:r>
              <a:rPr lang="fr-FR" dirty="0"/>
              <a:t>suivi biologique PrEP</a:t>
            </a:r>
          </a:p>
        </p:txBody>
      </p:sp>
      <p:sp>
        <p:nvSpPr>
          <p:cNvPr id="3" name="Espace réservé du contenu 2">
            <a:extLst>
              <a:ext uri="{FF2B5EF4-FFF2-40B4-BE49-F238E27FC236}">
                <a16:creationId xmlns:a16="http://schemas.microsoft.com/office/drawing/2014/main" id="{AA86C766-CFB1-B655-E5DF-61CB900BB035}"/>
              </a:ext>
            </a:extLst>
          </p:cNvPr>
          <p:cNvSpPr>
            <a:spLocks noGrp="1"/>
          </p:cNvSpPr>
          <p:nvPr>
            <p:ph idx="1"/>
          </p:nvPr>
        </p:nvSpPr>
        <p:spPr>
          <a:xfrm>
            <a:off x="695739" y="2443397"/>
            <a:ext cx="10933044" cy="3028013"/>
          </a:xfrm>
        </p:spPr>
        <p:txBody>
          <a:bodyPr>
            <a:normAutofit fontScale="77500" lnSpcReduction="20000"/>
          </a:bodyPr>
          <a:lstStyle/>
          <a:p>
            <a:pPr>
              <a:buFont typeface="Wingdings" pitchFamily="2" charset="2"/>
              <a:buChar char="ü"/>
            </a:pPr>
            <a:r>
              <a:rPr lang="fr-FR" dirty="0"/>
              <a:t>Initial</a:t>
            </a:r>
          </a:p>
          <a:p>
            <a:pPr lvl="1">
              <a:buFont typeface="Wingdings" pitchFamily="2" charset="2"/>
              <a:buChar char="Ø"/>
            </a:pPr>
            <a:r>
              <a:rPr lang="fr-FR" dirty="0"/>
              <a:t>Sérologie VIH, Créat,  ALAT, bilan IST</a:t>
            </a:r>
          </a:p>
          <a:p>
            <a:pPr lvl="1">
              <a:buFont typeface="Wingdings" pitchFamily="2" charset="2"/>
              <a:buChar char="Ø"/>
            </a:pPr>
            <a:r>
              <a:rPr lang="fr-FR" dirty="0"/>
              <a:t>Statut vaccinal (VHB, VHA, Papillomavirus) et sérologies des hépatites</a:t>
            </a:r>
          </a:p>
          <a:p>
            <a:pPr lvl="1">
              <a:buFont typeface="Wingdings" pitchFamily="2" charset="2"/>
              <a:buChar char="Ø"/>
            </a:pPr>
            <a:r>
              <a:rPr lang="fr-FR" dirty="0"/>
              <a:t>B-HCG chez les femmes en âge de procréer</a:t>
            </a:r>
          </a:p>
          <a:p>
            <a:pPr lvl="1">
              <a:buFont typeface="Wingdings" pitchFamily="2" charset="2"/>
              <a:buChar char="Ø"/>
            </a:pPr>
            <a:r>
              <a:rPr lang="fr-FR" dirty="0"/>
              <a:t>Possibilité de charge virale en cas de doute sur primo-infection</a:t>
            </a:r>
          </a:p>
          <a:p>
            <a:pPr>
              <a:buFont typeface="Wingdings" pitchFamily="2" charset="2"/>
              <a:buChar char="ü"/>
            </a:pPr>
            <a:r>
              <a:rPr lang="fr-FR" dirty="0"/>
              <a:t>Suivi</a:t>
            </a:r>
          </a:p>
          <a:p>
            <a:pPr lvl="1">
              <a:buFont typeface="Wingdings" pitchFamily="2" charset="2"/>
              <a:buChar char="Ø"/>
            </a:pPr>
            <a:r>
              <a:rPr lang="fr-FR" dirty="0"/>
              <a:t>Sérologie VIH, Créat,  ASAT à un mois</a:t>
            </a:r>
          </a:p>
          <a:p>
            <a:pPr lvl="1">
              <a:buFont typeface="Wingdings" pitchFamily="2" charset="2"/>
              <a:buChar char="Ø"/>
            </a:pPr>
            <a:r>
              <a:rPr lang="fr-FR" dirty="0"/>
              <a:t>Sérologie VIH, Créat,  ASAT, bilan IST tous les 3 à 6 mois à définir avec le patient</a:t>
            </a:r>
          </a:p>
          <a:p>
            <a:pPr lvl="2">
              <a:buFont typeface="Wingdings" pitchFamily="2" charset="2"/>
              <a:buChar char="Ø"/>
            </a:pPr>
            <a:r>
              <a:rPr lang="fr-FR" dirty="0"/>
              <a:t>Sérologie VHC si pratique anale traumatique</a:t>
            </a:r>
          </a:p>
        </p:txBody>
      </p:sp>
      <p:sp>
        <p:nvSpPr>
          <p:cNvPr id="4" name="Espace réservé de la date 3">
            <a:extLst>
              <a:ext uri="{FF2B5EF4-FFF2-40B4-BE49-F238E27FC236}">
                <a16:creationId xmlns:a16="http://schemas.microsoft.com/office/drawing/2014/main" id="{0F1B7C33-2DAA-FC8B-43C9-16B0CC91BB3B}"/>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D5E7E2AC-1774-1DE8-574A-86C28620375C}"/>
              </a:ext>
            </a:extLst>
          </p:cNvPr>
          <p:cNvSpPr>
            <a:spLocks noGrp="1"/>
          </p:cNvSpPr>
          <p:nvPr>
            <p:ph type="sldNum" sz="quarter" idx="12"/>
          </p:nvPr>
        </p:nvSpPr>
        <p:spPr/>
        <p:txBody>
          <a:bodyPr/>
          <a:lstStyle/>
          <a:p>
            <a:fld id="{8A7A6979-0714-4377-B894-6BE4C2D6E202}" type="slidenum">
              <a:rPr lang="en-US" smtClean="0"/>
              <a:pPr/>
              <a:t>44</a:t>
            </a:fld>
            <a:endParaRPr lang="en-US" dirty="0"/>
          </a:p>
        </p:txBody>
      </p:sp>
    </p:spTree>
    <p:extLst>
      <p:ext uri="{BB962C8B-B14F-4D97-AF65-F5344CB8AC3E}">
        <p14:creationId xmlns:p14="http://schemas.microsoft.com/office/powerpoint/2010/main" val="414109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C2A5A-C3FC-693D-730B-48763724B374}"/>
              </a:ext>
            </a:extLst>
          </p:cNvPr>
          <p:cNvSpPr>
            <a:spLocks noGrp="1"/>
          </p:cNvSpPr>
          <p:nvPr>
            <p:ph type="title"/>
          </p:nvPr>
        </p:nvSpPr>
        <p:spPr/>
        <p:txBody>
          <a:bodyPr/>
          <a:lstStyle/>
          <a:p>
            <a:r>
              <a:rPr lang="fr-FR" dirty="0"/>
              <a:t>Vaccination</a:t>
            </a:r>
          </a:p>
        </p:txBody>
      </p:sp>
      <p:sp>
        <p:nvSpPr>
          <p:cNvPr id="3" name="Espace réservé du contenu 2">
            <a:extLst>
              <a:ext uri="{FF2B5EF4-FFF2-40B4-BE49-F238E27FC236}">
                <a16:creationId xmlns:a16="http://schemas.microsoft.com/office/drawing/2014/main" id="{55348FC9-A27E-60FC-256E-ADDD77574890}"/>
              </a:ext>
            </a:extLst>
          </p:cNvPr>
          <p:cNvSpPr>
            <a:spLocks noGrp="1"/>
          </p:cNvSpPr>
          <p:nvPr>
            <p:ph idx="1"/>
          </p:nvPr>
        </p:nvSpPr>
        <p:spPr/>
        <p:txBody>
          <a:bodyPr/>
          <a:lstStyle/>
          <a:p>
            <a:r>
              <a:rPr lang="fr-FR" dirty="0"/>
              <a:t>Mise à jour vaccinations standards</a:t>
            </a:r>
          </a:p>
          <a:p>
            <a:r>
              <a:rPr lang="fr-FR" dirty="0"/>
              <a:t>Hépatite B</a:t>
            </a:r>
          </a:p>
          <a:p>
            <a:r>
              <a:rPr lang="fr-FR" dirty="0"/>
              <a:t>Hépatite A chez les HSH</a:t>
            </a:r>
          </a:p>
          <a:p>
            <a:r>
              <a:rPr lang="fr-FR" dirty="0"/>
              <a:t>Papillomavirus pour toutes les personnes &lt; 26 ans.</a:t>
            </a:r>
          </a:p>
          <a:p>
            <a:r>
              <a:rPr lang="fr-FR" dirty="0"/>
              <a:t>Mpox 2 doses (discussion en cours rappel M18)</a:t>
            </a:r>
          </a:p>
          <a:p>
            <a:endParaRPr lang="fr-FR" dirty="0"/>
          </a:p>
          <a:p>
            <a:r>
              <a:rPr lang="fr-FR" dirty="0"/>
              <a:t>Pas de vaccin </a:t>
            </a:r>
            <a:r>
              <a:rPr lang="fr-FR" dirty="0" err="1"/>
              <a:t>Méningo</a:t>
            </a:r>
            <a:r>
              <a:rPr lang="fr-FR" dirty="0"/>
              <a:t> B pour prévenir les infections à gonocoques</a:t>
            </a:r>
          </a:p>
        </p:txBody>
      </p:sp>
      <p:sp>
        <p:nvSpPr>
          <p:cNvPr id="4" name="Espace réservé de la date 3">
            <a:extLst>
              <a:ext uri="{FF2B5EF4-FFF2-40B4-BE49-F238E27FC236}">
                <a16:creationId xmlns:a16="http://schemas.microsoft.com/office/drawing/2014/main" id="{12258A5E-43DE-F5A9-16D3-A136825C4142}"/>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862B21EA-92E3-751A-BD83-7A18B46EFA60}"/>
              </a:ext>
            </a:extLst>
          </p:cNvPr>
          <p:cNvSpPr>
            <a:spLocks noGrp="1"/>
          </p:cNvSpPr>
          <p:nvPr>
            <p:ph type="sldNum" sz="quarter" idx="12"/>
          </p:nvPr>
        </p:nvSpPr>
        <p:spPr/>
        <p:txBody>
          <a:bodyPr/>
          <a:lstStyle/>
          <a:p>
            <a:fld id="{8A7A6979-0714-4377-B894-6BE4C2D6E202}" type="slidenum">
              <a:rPr lang="en-US" smtClean="0"/>
              <a:pPr/>
              <a:t>45</a:t>
            </a:fld>
            <a:endParaRPr lang="en-US" dirty="0"/>
          </a:p>
        </p:txBody>
      </p:sp>
    </p:spTree>
    <p:extLst>
      <p:ext uri="{BB962C8B-B14F-4D97-AF65-F5344CB8AC3E}">
        <p14:creationId xmlns:p14="http://schemas.microsoft.com/office/powerpoint/2010/main" val="99804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FFF83-2542-5DDA-7142-EB6858F07438}"/>
              </a:ext>
            </a:extLst>
          </p:cNvPr>
          <p:cNvSpPr>
            <a:spLocks noGrp="1"/>
          </p:cNvSpPr>
          <p:nvPr>
            <p:ph type="title"/>
          </p:nvPr>
        </p:nvSpPr>
        <p:spPr/>
        <p:txBody>
          <a:bodyPr/>
          <a:lstStyle/>
          <a:p>
            <a:r>
              <a:rPr lang="fr-FR" dirty="0" err="1"/>
              <a:t>Doxypep</a:t>
            </a:r>
            <a:endParaRPr lang="fr-FR" dirty="0"/>
          </a:p>
        </p:txBody>
      </p:sp>
      <p:sp>
        <p:nvSpPr>
          <p:cNvPr id="3" name="Espace réservé du contenu 2">
            <a:extLst>
              <a:ext uri="{FF2B5EF4-FFF2-40B4-BE49-F238E27FC236}">
                <a16:creationId xmlns:a16="http://schemas.microsoft.com/office/drawing/2014/main" id="{831E8894-3107-2362-F780-F8C32D3A3404}"/>
              </a:ext>
            </a:extLst>
          </p:cNvPr>
          <p:cNvSpPr>
            <a:spLocks noGrp="1"/>
          </p:cNvSpPr>
          <p:nvPr>
            <p:ph idx="1"/>
          </p:nvPr>
        </p:nvSpPr>
        <p:spPr/>
        <p:txBody>
          <a:bodyPr/>
          <a:lstStyle/>
          <a:p>
            <a:r>
              <a:rPr lang="fr-FR" dirty="0"/>
              <a:t>Chez les personnes sous PrEP, il n’est pas recommandé de mettre en œuvre un traitement post-exposition par doxycycline 200 mg en prévention des IST bactériennes (AE).</a:t>
            </a:r>
          </a:p>
          <a:p>
            <a:r>
              <a:rPr lang="fr-FR" dirty="0"/>
              <a:t>L’indication peut être évaluée au cas par cas, notamment chez les personnes ayant des ATCD d’IST rapprochées (&gt; 2/an)</a:t>
            </a:r>
          </a:p>
          <a:p>
            <a:pPr lvl="1"/>
            <a:r>
              <a:rPr lang="fr-FR" dirty="0"/>
              <a:t>au plus tôt après un rapport sexuel sans préservatif, et jusqu’à 72 h après celui-ci (AE). </a:t>
            </a:r>
          </a:p>
        </p:txBody>
      </p:sp>
      <p:sp>
        <p:nvSpPr>
          <p:cNvPr id="4" name="Espace réservé de la date 3">
            <a:extLst>
              <a:ext uri="{FF2B5EF4-FFF2-40B4-BE49-F238E27FC236}">
                <a16:creationId xmlns:a16="http://schemas.microsoft.com/office/drawing/2014/main" id="{D4C3A992-BD9E-2549-74C2-9258096BF2A6}"/>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7C02F121-5FAB-6864-F4F2-ED6BDD0E6D72}"/>
              </a:ext>
            </a:extLst>
          </p:cNvPr>
          <p:cNvSpPr>
            <a:spLocks noGrp="1"/>
          </p:cNvSpPr>
          <p:nvPr>
            <p:ph type="sldNum" sz="quarter" idx="12"/>
          </p:nvPr>
        </p:nvSpPr>
        <p:spPr/>
        <p:txBody>
          <a:bodyPr/>
          <a:lstStyle/>
          <a:p>
            <a:fld id="{8A7A6979-0714-4377-B894-6BE4C2D6E202}" type="slidenum">
              <a:rPr lang="en-US" smtClean="0"/>
              <a:pPr/>
              <a:t>46</a:t>
            </a:fld>
            <a:endParaRPr lang="en-US" dirty="0"/>
          </a:p>
        </p:txBody>
      </p:sp>
    </p:spTree>
    <p:extLst>
      <p:ext uri="{BB962C8B-B14F-4D97-AF65-F5344CB8AC3E}">
        <p14:creationId xmlns:p14="http://schemas.microsoft.com/office/powerpoint/2010/main" val="221018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1619B-A34A-9495-81FA-785736D0A2E9}"/>
              </a:ext>
            </a:extLst>
          </p:cNvPr>
          <p:cNvSpPr>
            <a:spLocks noGrp="1"/>
          </p:cNvSpPr>
          <p:nvPr>
            <p:ph type="title"/>
          </p:nvPr>
        </p:nvSpPr>
        <p:spPr/>
        <p:txBody>
          <a:bodyPr/>
          <a:lstStyle/>
          <a:p>
            <a:r>
              <a:rPr lang="fr-FR" dirty="0"/>
              <a:t>Modalité de suivi</a:t>
            </a:r>
          </a:p>
        </p:txBody>
      </p:sp>
      <p:sp>
        <p:nvSpPr>
          <p:cNvPr id="3" name="Espace réservé du contenu 2">
            <a:extLst>
              <a:ext uri="{FF2B5EF4-FFF2-40B4-BE49-F238E27FC236}">
                <a16:creationId xmlns:a16="http://schemas.microsoft.com/office/drawing/2014/main" id="{D5FE8BF6-A69B-C447-2A0F-A892B2267227}"/>
              </a:ext>
            </a:extLst>
          </p:cNvPr>
          <p:cNvSpPr>
            <a:spLocks noGrp="1"/>
          </p:cNvSpPr>
          <p:nvPr>
            <p:ph idx="1"/>
          </p:nvPr>
        </p:nvSpPr>
        <p:spPr/>
        <p:txBody>
          <a:bodyPr>
            <a:normAutofit fontScale="85000" lnSpcReduction="20000"/>
          </a:bodyPr>
          <a:lstStyle/>
          <a:p>
            <a:r>
              <a:rPr lang="fr-FR" dirty="0"/>
              <a:t>Initiation</a:t>
            </a:r>
          </a:p>
          <a:p>
            <a:r>
              <a:rPr lang="fr-FR" dirty="0"/>
              <a:t>M1</a:t>
            </a:r>
          </a:p>
          <a:p>
            <a:pPr lvl="1"/>
            <a:r>
              <a:rPr lang="fr-FR" dirty="0"/>
              <a:t>Bonne compréhension du schéma de prise</a:t>
            </a:r>
          </a:p>
          <a:p>
            <a:pPr lvl="1"/>
            <a:r>
              <a:rPr lang="fr-FR" dirty="0"/>
              <a:t>Tolérance</a:t>
            </a:r>
          </a:p>
          <a:p>
            <a:pPr lvl="1"/>
            <a:r>
              <a:rPr lang="fr-FR" dirty="0"/>
              <a:t>Sérologie VIH</a:t>
            </a:r>
          </a:p>
          <a:p>
            <a:pPr lvl="1"/>
            <a:endParaRPr lang="fr-FR" dirty="0"/>
          </a:p>
          <a:p>
            <a:r>
              <a:rPr lang="fr-FR" dirty="0"/>
              <a:t>Puis tous les 3 à 6 mois</a:t>
            </a:r>
          </a:p>
          <a:p>
            <a:pPr lvl="1"/>
            <a:r>
              <a:rPr lang="fr-FR" dirty="0"/>
              <a:t>Au moins deux bilans d’IST/an</a:t>
            </a:r>
          </a:p>
          <a:p>
            <a:pPr lvl="1"/>
            <a:endParaRPr lang="fr-FR" dirty="0"/>
          </a:p>
          <a:p>
            <a:r>
              <a:rPr lang="fr-FR" dirty="0"/>
              <a:t>Discussion en cours sur le screening des IST asymptomatiques</a:t>
            </a:r>
          </a:p>
          <a:p>
            <a:pPr lvl="1"/>
            <a:r>
              <a:rPr lang="fr-FR" dirty="0"/>
              <a:t>Intérêt démontré pour VIH et Syphilis</a:t>
            </a:r>
          </a:p>
          <a:p>
            <a:pPr lvl="1"/>
            <a:r>
              <a:rPr lang="fr-FR" dirty="0"/>
              <a:t>Intérêt non démontré pour chlamydiae et gonocoques… Notamment dans les populations à haut risque</a:t>
            </a:r>
          </a:p>
        </p:txBody>
      </p:sp>
      <p:sp>
        <p:nvSpPr>
          <p:cNvPr id="4" name="Espace réservé de la date 3">
            <a:extLst>
              <a:ext uri="{FF2B5EF4-FFF2-40B4-BE49-F238E27FC236}">
                <a16:creationId xmlns:a16="http://schemas.microsoft.com/office/drawing/2014/main" id="{D8F27A7E-D77F-AF2E-31F4-7BD3EE7B4A1D}"/>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2903F33E-0021-1298-1326-FA445ECD40A1}"/>
              </a:ext>
            </a:extLst>
          </p:cNvPr>
          <p:cNvSpPr>
            <a:spLocks noGrp="1"/>
          </p:cNvSpPr>
          <p:nvPr>
            <p:ph type="sldNum" sz="quarter" idx="12"/>
          </p:nvPr>
        </p:nvSpPr>
        <p:spPr/>
        <p:txBody>
          <a:bodyPr/>
          <a:lstStyle/>
          <a:p>
            <a:fld id="{8A7A6979-0714-4377-B894-6BE4C2D6E202}" type="slidenum">
              <a:rPr lang="en-US" smtClean="0"/>
              <a:pPr/>
              <a:t>47</a:t>
            </a:fld>
            <a:endParaRPr lang="en-US" dirty="0"/>
          </a:p>
        </p:txBody>
      </p:sp>
      <p:pic>
        <p:nvPicPr>
          <p:cNvPr id="6" name="Image 5">
            <a:extLst>
              <a:ext uri="{FF2B5EF4-FFF2-40B4-BE49-F238E27FC236}">
                <a16:creationId xmlns:a16="http://schemas.microsoft.com/office/drawing/2014/main" id="{BB42373A-5832-728E-57A2-D75898D4BECD}"/>
              </a:ext>
            </a:extLst>
          </p:cNvPr>
          <p:cNvPicPr>
            <a:picLocks noChangeAspect="1"/>
          </p:cNvPicPr>
          <p:nvPr/>
        </p:nvPicPr>
        <p:blipFill>
          <a:blip r:embed="rId2"/>
          <a:stretch>
            <a:fillRect/>
          </a:stretch>
        </p:blipFill>
        <p:spPr>
          <a:xfrm>
            <a:off x="9147482" y="1653871"/>
            <a:ext cx="2481301" cy="3335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800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C45DEC-E36F-EEF0-933D-3082CF9872A9}"/>
              </a:ext>
            </a:extLst>
          </p:cNvPr>
          <p:cNvSpPr>
            <a:spLocks noGrp="1"/>
          </p:cNvSpPr>
          <p:nvPr>
            <p:ph type="title"/>
          </p:nvPr>
        </p:nvSpPr>
        <p:spPr/>
        <p:txBody>
          <a:bodyPr>
            <a:normAutofit/>
          </a:bodyPr>
          <a:lstStyle/>
          <a:p>
            <a:r>
              <a:rPr lang="fr-FR" dirty="0"/>
              <a:t>Recommandations aux autorités</a:t>
            </a:r>
            <a:br>
              <a:rPr lang="fr-FR" dirty="0"/>
            </a:br>
            <a:r>
              <a:rPr lang="fr-FR" dirty="0"/>
              <a:t>afin d’élargir l’accès à la PrEP du VIH</a:t>
            </a:r>
          </a:p>
        </p:txBody>
      </p:sp>
      <p:sp>
        <p:nvSpPr>
          <p:cNvPr id="3" name="Espace réservé du contenu 2">
            <a:extLst>
              <a:ext uri="{FF2B5EF4-FFF2-40B4-BE49-F238E27FC236}">
                <a16:creationId xmlns:a16="http://schemas.microsoft.com/office/drawing/2014/main" id="{949EBFA5-7AD3-6CF6-91B9-CC81B07EA6BF}"/>
              </a:ext>
            </a:extLst>
          </p:cNvPr>
          <p:cNvSpPr>
            <a:spLocks noGrp="1"/>
          </p:cNvSpPr>
          <p:nvPr>
            <p:ph idx="1"/>
          </p:nvPr>
        </p:nvSpPr>
        <p:spPr>
          <a:xfrm>
            <a:off x="695739" y="2117035"/>
            <a:ext cx="10863468" cy="3975652"/>
          </a:xfrm>
        </p:spPr>
        <p:txBody>
          <a:bodyPr>
            <a:normAutofit/>
          </a:bodyPr>
          <a:lstStyle/>
          <a:p>
            <a:pPr marL="514350" indent="-285750" algn="just">
              <a:lnSpc>
                <a:spcPct val="120000"/>
              </a:lnSpc>
              <a:spcBef>
                <a:spcPts val="500"/>
              </a:spcBef>
              <a:spcAft>
                <a:spcPts val="200"/>
              </a:spcAft>
              <a:buClr>
                <a:srgbClr val="EE712A"/>
              </a:buClr>
              <a:buFont typeface="Symbol" pitchFamily="2" charset="2"/>
              <a:buChar char=""/>
            </a:pPr>
            <a:r>
              <a:rPr lang="fr-FR" sz="20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Impliquer directement les sage-femmes dans la prescription de PrEP.</a:t>
            </a:r>
            <a:endParaRPr lang="fr-FR" sz="20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514350" indent="-285750" algn="just">
              <a:lnSpc>
                <a:spcPct val="120000"/>
              </a:lnSpc>
              <a:spcBef>
                <a:spcPts val="500"/>
              </a:spcBef>
              <a:spcAft>
                <a:spcPts val="200"/>
              </a:spcAft>
              <a:buClr>
                <a:srgbClr val="EE712A"/>
              </a:buClr>
              <a:buFont typeface="Symbol" pitchFamily="2" charset="2"/>
              <a:buChar char=""/>
            </a:pPr>
            <a:r>
              <a:rPr lang="fr-FR" sz="20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Rendre effectif l’accès de la PrEP aux mineurs.</a:t>
            </a:r>
            <a:endParaRPr lang="fr-FR" sz="20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514350" indent="-285750" algn="just">
              <a:lnSpc>
                <a:spcPct val="120000"/>
              </a:lnSpc>
              <a:spcBef>
                <a:spcPts val="500"/>
              </a:spcBef>
              <a:spcAft>
                <a:spcPts val="200"/>
              </a:spcAft>
              <a:buClr>
                <a:srgbClr val="EE712A"/>
              </a:buClr>
              <a:buFont typeface="Symbol" pitchFamily="2" charset="2"/>
              <a:buChar char=""/>
            </a:pPr>
            <a:r>
              <a:rPr lang="fr-FR" sz="20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Rendre effectif l’accès de la PrEP aux populations qui cumulent les vulnérabilités.</a:t>
            </a:r>
            <a:endParaRPr lang="fr-FR" sz="20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514350" indent="-285750" algn="just">
              <a:lnSpc>
                <a:spcPct val="120000"/>
              </a:lnSpc>
              <a:spcBef>
                <a:spcPts val="500"/>
              </a:spcBef>
              <a:spcAft>
                <a:spcPts val="200"/>
              </a:spcAft>
              <a:buClr>
                <a:srgbClr val="EE712A"/>
              </a:buClr>
              <a:buFont typeface="Symbol" pitchFamily="2" charset="2"/>
              <a:buChar char=""/>
            </a:pPr>
            <a:r>
              <a:rPr lang="fr-FR" sz="20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Accélérer l’accès aux molécules à longue durée d’action</a:t>
            </a:r>
            <a:endParaRPr lang="fr-FR" sz="20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514350" indent="-285750" algn="just">
              <a:lnSpc>
                <a:spcPct val="120000"/>
              </a:lnSpc>
              <a:spcBef>
                <a:spcPts val="500"/>
              </a:spcBef>
              <a:spcAft>
                <a:spcPts val="200"/>
              </a:spcAft>
              <a:buClr>
                <a:srgbClr val="EE712A"/>
              </a:buClr>
              <a:buFont typeface="Symbol" pitchFamily="2" charset="2"/>
              <a:buChar char=""/>
            </a:pPr>
            <a:r>
              <a:rPr lang="fr-FR" sz="20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Mettre à jour la réglementation du TDF/FTC pour la PrEP en schéma discontinu.</a:t>
            </a:r>
            <a:endParaRPr lang="fr-FR" sz="20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Espace réservé de la date 3">
            <a:extLst>
              <a:ext uri="{FF2B5EF4-FFF2-40B4-BE49-F238E27FC236}">
                <a16:creationId xmlns:a16="http://schemas.microsoft.com/office/drawing/2014/main" id="{8FFF9693-8DE6-5D8E-7B00-86AA5E3DE90D}"/>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E9AD3679-29B9-F957-A369-D9BDC6D1686B}"/>
              </a:ext>
            </a:extLst>
          </p:cNvPr>
          <p:cNvSpPr>
            <a:spLocks noGrp="1"/>
          </p:cNvSpPr>
          <p:nvPr>
            <p:ph type="sldNum" sz="quarter" idx="12"/>
          </p:nvPr>
        </p:nvSpPr>
        <p:spPr/>
        <p:txBody>
          <a:bodyPr/>
          <a:lstStyle/>
          <a:p>
            <a:fld id="{8A7A6979-0714-4377-B894-6BE4C2D6E202}" type="slidenum">
              <a:rPr lang="en-US" smtClean="0"/>
              <a:pPr/>
              <a:t>48</a:t>
            </a:fld>
            <a:endParaRPr lang="en-US" dirty="0"/>
          </a:p>
        </p:txBody>
      </p:sp>
    </p:spTree>
    <p:extLst>
      <p:ext uri="{BB962C8B-B14F-4D97-AF65-F5344CB8AC3E}">
        <p14:creationId xmlns:p14="http://schemas.microsoft.com/office/powerpoint/2010/main" val="98253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297A9-C608-0C3E-0F50-20551ECD6721}"/>
              </a:ext>
            </a:extLst>
          </p:cNvPr>
          <p:cNvSpPr>
            <a:spLocks noGrp="1"/>
          </p:cNvSpPr>
          <p:nvPr>
            <p:ph type="title"/>
          </p:nvPr>
        </p:nvSpPr>
        <p:spPr/>
        <p:txBody>
          <a:bodyPr/>
          <a:lstStyle/>
          <a:p>
            <a:r>
              <a:rPr lang="fr-FR" dirty="0"/>
              <a:t>En pratique</a:t>
            </a:r>
          </a:p>
        </p:txBody>
      </p:sp>
      <p:sp>
        <p:nvSpPr>
          <p:cNvPr id="6" name="Espace réservé du texte 5">
            <a:extLst>
              <a:ext uri="{FF2B5EF4-FFF2-40B4-BE49-F238E27FC236}">
                <a16:creationId xmlns:a16="http://schemas.microsoft.com/office/drawing/2014/main" id="{A289CD98-BD6B-E86F-47CF-E9E778F770F9}"/>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F5A0C919-602C-F56B-6628-BCBF8F288F97}"/>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33F05D7E-DFA3-61A3-5BCE-6EBB81575653}"/>
              </a:ext>
            </a:extLst>
          </p:cNvPr>
          <p:cNvSpPr>
            <a:spLocks noGrp="1"/>
          </p:cNvSpPr>
          <p:nvPr>
            <p:ph type="sldNum" sz="quarter" idx="12"/>
          </p:nvPr>
        </p:nvSpPr>
        <p:spPr/>
        <p:txBody>
          <a:bodyPr/>
          <a:lstStyle/>
          <a:p>
            <a:fld id="{8A7A6979-0714-4377-B894-6BE4C2D6E202}" type="slidenum">
              <a:rPr lang="en-US" smtClean="0"/>
              <a:pPr/>
              <a:t>49</a:t>
            </a:fld>
            <a:endParaRPr lang="en-US" dirty="0"/>
          </a:p>
        </p:txBody>
      </p:sp>
    </p:spTree>
    <p:extLst>
      <p:ext uri="{BB962C8B-B14F-4D97-AF65-F5344CB8AC3E}">
        <p14:creationId xmlns:p14="http://schemas.microsoft.com/office/powerpoint/2010/main" val="154215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FF6F-C7C7-4625-3853-646E7334D20D}"/>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DACFFCB0-1D12-D72C-D570-C3BD206846AE}"/>
              </a:ext>
            </a:extLst>
          </p:cNvPr>
          <p:cNvSpPr>
            <a:spLocks noGrp="1"/>
          </p:cNvSpPr>
          <p:nvPr>
            <p:ph type="title"/>
          </p:nvPr>
        </p:nvSpPr>
        <p:spPr/>
        <p:txBody>
          <a:bodyPr/>
          <a:lstStyle/>
          <a:p>
            <a:r>
              <a:rPr lang="fr-FR" dirty="0"/>
              <a:t>Occasions manquées de PrEP</a:t>
            </a:r>
          </a:p>
        </p:txBody>
      </p:sp>
      <p:sp>
        <p:nvSpPr>
          <p:cNvPr id="7" name="Espace réservé du texte 6">
            <a:extLst>
              <a:ext uri="{FF2B5EF4-FFF2-40B4-BE49-F238E27FC236}">
                <a16:creationId xmlns:a16="http://schemas.microsoft.com/office/drawing/2014/main" id="{B1F2A37D-5C98-E551-18B6-2340F742072B}"/>
              </a:ext>
            </a:extLst>
          </p:cNvPr>
          <p:cNvSpPr>
            <a:spLocks noGrp="1"/>
          </p:cNvSpPr>
          <p:nvPr>
            <p:ph type="body" idx="1"/>
          </p:nvPr>
        </p:nvSpPr>
        <p:spPr/>
        <p:txBody>
          <a:bodyPr/>
          <a:lstStyle/>
          <a:p>
            <a:r>
              <a:rPr lang="fr-FR" dirty="0"/>
              <a:t>Etude OMAPREP (2019 - 2020)</a:t>
            </a:r>
          </a:p>
        </p:txBody>
      </p:sp>
      <p:sp>
        <p:nvSpPr>
          <p:cNvPr id="4" name="Espace réservé de la date 3">
            <a:extLst>
              <a:ext uri="{FF2B5EF4-FFF2-40B4-BE49-F238E27FC236}">
                <a16:creationId xmlns:a16="http://schemas.microsoft.com/office/drawing/2014/main" id="{EDD2CB98-2A53-DCD7-6FD1-C1D180E0A13F}"/>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FC530545-394C-4A20-2022-2AEDAF05C6E0}"/>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66269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51038-E8A5-16F0-E296-B12A407EFC70}"/>
              </a:ext>
            </a:extLst>
          </p:cNvPr>
          <p:cNvSpPr>
            <a:spLocks noGrp="1"/>
          </p:cNvSpPr>
          <p:nvPr>
            <p:ph type="title"/>
          </p:nvPr>
        </p:nvSpPr>
        <p:spPr/>
        <p:txBody>
          <a:bodyPr/>
          <a:lstStyle/>
          <a:p>
            <a:r>
              <a:rPr lang="fr-FR" dirty="0"/>
              <a:t>Comment éviter les « occasions manquées » ?</a:t>
            </a:r>
          </a:p>
        </p:txBody>
      </p:sp>
      <p:sp>
        <p:nvSpPr>
          <p:cNvPr id="4" name="Espace réservé de la date 3">
            <a:extLst>
              <a:ext uri="{FF2B5EF4-FFF2-40B4-BE49-F238E27FC236}">
                <a16:creationId xmlns:a16="http://schemas.microsoft.com/office/drawing/2014/main" id="{B98A0FEB-43CF-9585-ED83-4C667BC1698A}"/>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CDF9173F-3EB0-C763-C4B3-4FEDBB923E54}"/>
              </a:ext>
            </a:extLst>
          </p:cNvPr>
          <p:cNvSpPr>
            <a:spLocks noGrp="1"/>
          </p:cNvSpPr>
          <p:nvPr>
            <p:ph type="sldNum" sz="quarter" idx="12"/>
          </p:nvPr>
        </p:nvSpPr>
        <p:spPr/>
        <p:txBody>
          <a:bodyPr/>
          <a:lstStyle/>
          <a:p>
            <a:fld id="{8A7A6979-0714-4377-B894-6BE4C2D6E202}" type="slidenum">
              <a:rPr lang="en-US" smtClean="0"/>
              <a:pPr/>
              <a:t>50</a:t>
            </a:fld>
            <a:endParaRPr lang="en-US" dirty="0"/>
          </a:p>
        </p:txBody>
      </p:sp>
      <p:grpSp>
        <p:nvGrpSpPr>
          <p:cNvPr id="3" name="Groupe 2">
            <a:extLst>
              <a:ext uri="{FF2B5EF4-FFF2-40B4-BE49-F238E27FC236}">
                <a16:creationId xmlns:a16="http://schemas.microsoft.com/office/drawing/2014/main" id="{7228E963-38BC-D455-6942-451232B630BD}"/>
              </a:ext>
            </a:extLst>
          </p:cNvPr>
          <p:cNvGrpSpPr/>
          <p:nvPr/>
        </p:nvGrpSpPr>
        <p:grpSpPr>
          <a:xfrm>
            <a:off x="2121113" y="2274380"/>
            <a:ext cx="8072232" cy="1322032"/>
            <a:chOff x="2121113" y="2274380"/>
            <a:chExt cx="8072232" cy="1322032"/>
          </a:xfrm>
        </p:grpSpPr>
        <p:pic>
          <p:nvPicPr>
            <p:cNvPr id="1026" name="Picture 2" descr="Haute Autorité de Santé - Réponses rapides dans le cadre de la COVID-19 -  Prophylaxie (PrEP) du VIH par ténofovir disoproxil / emtricitabine dans le  cadre de l'urgence sanitaire">
              <a:extLst>
                <a:ext uri="{FF2B5EF4-FFF2-40B4-BE49-F238E27FC236}">
                  <a16:creationId xmlns:a16="http://schemas.microsoft.com/office/drawing/2014/main" id="{7AFA4880-1280-BE6D-1FD7-51899508C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259" y="2274380"/>
              <a:ext cx="1990086" cy="13220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Flèche droite rayée 5">
              <a:extLst>
                <a:ext uri="{FF2B5EF4-FFF2-40B4-BE49-F238E27FC236}">
                  <a16:creationId xmlns:a16="http://schemas.microsoft.com/office/drawing/2014/main" id="{888E6C4B-F718-9E64-3D73-BB73FCB50AA6}"/>
                </a:ext>
              </a:extLst>
            </p:cNvPr>
            <p:cNvSpPr/>
            <p:nvPr/>
          </p:nvSpPr>
          <p:spPr>
            <a:xfrm>
              <a:off x="4148846" y="2487434"/>
              <a:ext cx="2743200" cy="895925"/>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Un TPE hors hôpital ?￼">
              <a:extLst>
                <a:ext uri="{FF2B5EF4-FFF2-40B4-BE49-F238E27FC236}">
                  <a16:creationId xmlns:a16="http://schemas.microsoft.com/office/drawing/2014/main" id="{1360E98E-0C96-4CA2-8C17-1A69555F1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113" y="2274380"/>
              <a:ext cx="1313769" cy="13220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grpSp>
        <p:nvGrpSpPr>
          <p:cNvPr id="8" name="Groupe 7">
            <a:extLst>
              <a:ext uri="{FF2B5EF4-FFF2-40B4-BE49-F238E27FC236}">
                <a16:creationId xmlns:a16="http://schemas.microsoft.com/office/drawing/2014/main" id="{071B8D91-C179-E566-5383-A5A75CACA4C0}"/>
              </a:ext>
            </a:extLst>
          </p:cNvPr>
          <p:cNvGrpSpPr/>
          <p:nvPr/>
        </p:nvGrpSpPr>
        <p:grpSpPr>
          <a:xfrm>
            <a:off x="534375" y="4359845"/>
            <a:ext cx="9658970" cy="1322032"/>
            <a:chOff x="534375" y="4359845"/>
            <a:chExt cx="9658970" cy="1322032"/>
          </a:xfrm>
        </p:grpSpPr>
        <p:pic>
          <p:nvPicPr>
            <p:cNvPr id="1030" name="Picture 6" descr="Les IST c'est quoi ? | Plate-Forme Prévention Sida">
              <a:extLst>
                <a:ext uri="{FF2B5EF4-FFF2-40B4-BE49-F238E27FC236}">
                  <a16:creationId xmlns:a16="http://schemas.microsoft.com/office/drawing/2014/main" id="{446E8B86-1C20-81BA-DAE1-EB230E274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75" y="4401857"/>
              <a:ext cx="3485803" cy="103711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a:extLst>
                <a:ext uri="{FF2B5EF4-FFF2-40B4-BE49-F238E27FC236}">
                  <a16:creationId xmlns:a16="http://schemas.microsoft.com/office/drawing/2014/main" id="{D756A994-BA6A-D19F-54BB-0FBAB32553C6}"/>
                </a:ext>
              </a:extLst>
            </p:cNvPr>
            <p:cNvGrpSpPr/>
            <p:nvPr/>
          </p:nvGrpSpPr>
          <p:grpSpPr>
            <a:xfrm>
              <a:off x="4267364" y="4359845"/>
              <a:ext cx="5925981" cy="1322032"/>
              <a:chOff x="4267364" y="4359845"/>
              <a:chExt cx="5925981" cy="1322032"/>
            </a:xfrm>
          </p:grpSpPr>
          <p:sp>
            <p:nvSpPr>
              <p:cNvPr id="9" name="Flèche droite rayée 8">
                <a:extLst>
                  <a:ext uri="{FF2B5EF4-FFF2-40B4-BE49-F238E27FC236}">
                    <a16:creationId xmlns:a16="http://schemas.microsoft.com/office/drawing/2014/main" id="{D422D873-78F0-53DD-9572-9B050D768601}"/>
                  </a:ext>
                </a:extLst>
              </p:cNvPr>
              <p:cNvSpPr/>
              <p:nvPr/>
            </p:nvSpPr>
            <p:spPr>
              <a:xfrm>
                <a:off x="4267364" y="4575605"/>
                <a:ext cx="2743200" cy="895925"/>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descr="Haute Autorité de Santé - Réponses rapides dans le cadre de la COVID-19 -  Prophylaxie (PrEP) du VIH par ténofovir disoproxil / emtricitabine dans le  cadre de l'urgence sanitaire">
                <a:extLst>
                  <a:ext uri="{FF2B5EF4-FFF2-40B4-BE49-F238E27FC236}">
                    <a16:creationId xmlns:a16="http://schemas.microsoft.com/office/drawing/2014/main" id="{951A122B-2062-1EED-8373-FF81A1093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259" y="4359845"/>
                <a:ext cx="1990086" cy="13220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11" name="Modèle 3D 10" descr="Point d’interrogation rouge">
                    <a:extLst>
                      <a:ext uri="{FF2B5EF4-FFF2-40B4-BE49-F238E27FC236}">
                        <a16:creationId xmlns:a16="http://schemas.microsoft.com/office/drawing/2014/main" id="{A3C19A55-2A61-CB23-647D-C4B1927B9E6A}"/>
                      </a:ext>
                    </a:extLst>
                  </p:cNvPr>
                  <p:cNvGraphicFramePr/>
                  <p:nvPr>
                    <p:extLst>
                      <p:ext uri="{D42A27DB-BD31-4B8C-83A1-F6EECF244321}">
                        <p14:modId xmlns:p14="http://schemas.microsoft.com/office/powerpoint/2010/main" val="1082474269"/>
                      </p:ext>
                    </p:extLst>
                  </p:nvPr>
                </p:nvGraphicFramePr>
                <p:xfrm rot="1031321">
                  <a:off x="4839531" y="4648693"/>
                  <a:ext cx="1255704" cy="744336"/>
                </p:xfrm>
                <a:graphic>
                  <a:graphicData uri="http://schemas.microsoft.com/office/drawing/2017/model3d">
                    <am3d:model3d r:embed="rId5">
                      <am3d:spPr>
                        <a:xfrm rot="1031321">
                          <a:off x="0" y="0"/>
                          <a:ext cx="1255704" cy="744336"/>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m3d:postTrans dx="0" dy="0" dz="0"/>
                      </am3d:trans>
                      <am3d:raster rName="Office3DRenderer" rVer="16.0.8326">
                        <am3d:blip r:embed="rId6"/>
                      </am3d:raster>
                      <am3d:objViewport viewportSz="92489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Modèle 3D 10" descr="Point d’interrogation rouge">
                    <a:extLst>
                      <a:ext uri="{FF2B5EF4-FFF2-40B4-BE49-F238E27FC236}">
                        <a16:creationId xmlns:a16="http://schemas.microsoft.com/office/drawing/2014/main" id="{A3C19A55-2A61-CB23-647D-C4B1927B9E6A}"/>
                      </a:ext>
                    </a:extLst>
                  </p:cNvPr>
                  <p:cNvPicPr>
                    <a:picLocks noGrp="1" noRot="1" noChangeAspect="1" noMove="1" noResize="1" noEditPoints="1" noAdjustHandles="1" noChangeArrowheads="1" noChangeShapeType="1" noCrop="1"/>
                  </p:cNvPicPr>
                  <p:nvPr/>
                </p:nvPicPr>
                <p:blipFill>
                  <a:blip r:embed="rId6"/>
                  <a:stretch>
                    <a:fillRect/>
                  </a:stretch>
                </p:blipFill>
                <p:spPr>
                  <a:xfrm rot="1031321">
                    <a:off x="4839531" y="4648693"/>
                    <a:ext cx="1255704" cy="744336"/>
                  </a:xfrm>
                  <a:prstGeom prst="rect">
                    <a:avLst/>
                  </a:prstGeom>
                </p:spPr>
              </p:pic>
            </mc:Fallback>
          </mc:AlternateContent>
        </p:grpSp>
      </p:grpSp>
      <mc:AlternateContent xmlns:mc="http://schemas.openxmlformats.org/markup-compatibility/2006">
        <mc:Choice xmlns:am3d="http://schemas.microsoft.com/office/drawing/2017/model3d" Requires="am3d">
          <p:graphicFrame>
            <p:nvGraphicFramePr>
              <p:cNvPr id="12" name="Modèle 3D 11" descr="Point d’interrogation rouge">
                <a:extLst>
                  <a:ext uri="{FF2B5EF4-FFF2-40B4-BE49-F238E27FC236}">
                    <a16:creationId xmlns:a16="http://schemas.microsoft.com/office/drawing/2014/main" id="{D0677030-73A3-1E02-FE3D-70B250FDDD68}"/>
                  </a:ext>
                </a:extLst>
              </p:cNvPr>
              <p:cNvGraphicFramePr/>
              <p:nvPr>
                <p:extLst>
                  <p:ext uri="{D42A27DB-BD31-4B8C-83A1-F6EECF244321}">
                    <p14:modId xmlns:p14="http://schemas.microsoft.com/office/powerpoint/2010/main" val="4089041827"/>
                  </p:ext>
                </p:extLst>
              </p:nvPr>
            </p:nvGraphicFramePr>
            <p:xfrm rot="1031321">
              <a:off x="4758355" y="2547148"/>
              <a:ext cx="1255704" cy="744336"/>
            </p:xfrm>
            <a:graphic>
              <a:graphicData uri="http://schemas.microsoft.com/office/drawing/2017/model3d">
                <am3d:model3d r:embed="rId5">
                  <am3d:spPr>
                    <a:xfrm rot="1031321">
                      <a:off x="0" y="0"/>
                      <a:ext cx="1255704" cy="744336"/>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m3d:postTrans dx="0" dy="0" dz="0"/>
                  </am3d:trans>
                  <am3d:raster rName="Office3DRenderer" rVer="16.0.8326">
                    <am3d:blip r:embed="rId6"/>
                  </am3d:raster>
                  <am3d:objViewport viewportSz="92489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Modèle 3D 11" descr="Point d’interrogation rouge">
                <a:extLst>
                  <a:ext uri="{FF2B5EF4-FFF2-40B4-BE49-F238E27FC236}">
                    <a16:creationId xmlns:a16="http://schemas.microsoft.com/office/drawing/2014/main" id="{D0677030-73A3-1E02-FE3D-70B250FDDD68}"/>
                  </a:ext>
                </a:extLst>
              </p:cNvPr>
              <p:cNvPicPr>
                <a:picLocks noGrp="1" noRot="1" noChangeAspect="1" noMove="1" noResize="1" noEditPoints="1" noAdjustHandles="1" noChangeArrowheads="1" noChangeShapeType="1" noCrop="1"/>
              </p:cNvPicPr>
              <p:nvPr/>
            </p:nvPicPr>
            <p:blipFill>
              <a:blip r:embed="rId6"/>
              <a:stretch>
                <a:fillRect/>
              </a:stretch>
            </p:blipFill>
            <p:spPr>
              <a:xfrm rot="1031321">
                <a:off x="4758355" y="2547148"/>
                <a:ext cx="1255704" cy="744336"/>
              </a:xfrm>
              <a:prstGeom prst="rect">
                <a:avLst/>
              </a:prstGeom>
            </p:spPr>
          </p:pic>
        </mc:Fallback>
      </mc:AlternateContent>
    </p:spTree>
    <p:extLst>
      <p:ext uri="{BB962C8B-B14F-4D97-AF65-F5344CB8AC3E}">
        <p14:creationId xmlns:p14="http://schemas.microsoft.com/office/powerpoint/2010/main" val="254748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91A63-A8FC-6D27-AF52-17F6B0683DD8}"/>
              </a:ext>
            </a:extLst>
          </p:cNvPr>
          <p:cNvSpPr>
            <a:spLocks noGrp="1"/>
          </p:cNvSpPr>
          <p:nvPr>
            <p:ph type="title"/>
          </p:nvPr>
        </p:nvSpPr>
        <p:spPr/>
        <p:txBody>
          <a:bodyPr/>
          <a:lstStyle/>
          <a:p>
            <a:r>
              <a:rPr lang="fr-FR" dirty="0"/>
              <a:t>En Conclusion</a:t>
            </a:r>
          </a:p>
        </p:txBody>
      </p:sp>
      <p:sp>
        <p:nvSpPr>
          <p:cNvPr id="3" name="Espace réservé du contenu 2">
            <a:extLst>
              <a:ext uri="{FF2B5EF4-FFF2-40B4-BE49-F238E27FC236}">
                <a16:creationId xmlns:a16="http://schemas.microsoft.com/office/drawing/2014/main" id="{CDA4DE0E-23DD-F652-AA74-815BDC3DC904}"/>
              </a:ext>
            </a:extLst>
          </p:cNvPr>
          <p:cNvSpPr>
            <a:spLocks noGrp="1"/>
          </p:cNvSpPr>
          <p:nvPr>
            <p:ph idx="1"/>
          </p:nvPr>
        </p:nvSpPr>
        <p:spPr>
          <a:xfrm>
            <a:off x="695739" y="1752690"/>
            <a:ext cx="7533861" cy="4783083"/>
          </a:xfrm>
        </p:spPr>
        <p:txBody>
          <a:bodyPr>
            <a:normAutofit lnSpcReduction="10000"/>
          </a:bodyPr>
          <a:lstStyle/>
          <a:p>
            <a:r>
              <a:rPr lang="fr-FR" dirty="0"/>
              <a:t>Améliorer l’accès pour les femmes</a:t>
            </a:r>
          </a:p>
          <a:p>
            <a:r>
              <a:rPr lang="fr-FR" dirty="0"/>
              <a:t>Améliorer l’accès pour les populations vulnérables</a:t>
            </a:r>
          </a:p>
          <a:p>
            <a:pPr lvl="1"/>
            <a:r>
              <a:rPr lang="fr-FR" dirty="0"/>
              <a:t>Sans droits sociaux</a:t>
            </a:r>
          </a:p>
          <a:p>
            <a:pPr lvl="1"/>
            <a:r>
              <a:rPr lang="fr-FR" dirty="0"/>
              <a:t>Mineurs…</a:t>
            </a:r>
          </a:p>
          <a:p>
            <a:r>
              <a:rPr lang="fr-FR" dirty="0"/>
              <a:t>Diversifier les propositions</a:t>
            </a:r>
          </a:p>
          <a:p>
            <a:pPr lvl="1"/>
            <a:r>
              <a:rPr lang="fr-FR" dirty="0"/>
              <a:t>Cabotégravir injectable</a:t>
            </a:r>
          </a:p>
          <a:p>
            <a:pPr lvl="1"/>
            <a:r>
              <a:rPr lang="fr-FR" dirty="0"/>
              <a:t>Anneaux biphasiques, implants</a:t>
            </a:r>
          </a:p>
          <a:p>
            <a:r>
              <a:rPr lang="fr-FR" dirty="0"/>
              <a:t>Elargir la base des prescripteurs</a:t>
            </a:r>
          </a:p>
          <a:p>
            <a:pPr lvl="1"/>
            <a:r>
              <a:rPr lang="fr-FR" dirty="0"/>
              <a:t>Protocoles de coopération</a:t>
            </a:r>
          </a:p>
          <a:p>
            <a:pPr lvl="1"/>
            <a:r>
              <a:rPr lang="fr-FR" dirty="0" err="1"/>
              <a:t>Sages-femmes</a:t>
            </a:r>
            <a:endParaRPr lang="fr-FR" dirty="0"/>
          </a:p>
          <a:p>
            <a:r>
              <a:rPr lang="fr-FR" dirty="0"/>
              <a:t>Nouvelles recos : printemps 2024</a:t>
            </a:r>
          </a:p>
        </p:txBody>
      </p:sp>
      <p:sp>
        <p:nvSpPr>
          <p:cNvPr id="4" name="Espace réservé de la date 3">
            <a:extLst>
              <a:ext uri="{FF2B5EF4-FFF2-40B4-BE49-F238E27FC236}">
                <a16:creationId xmlns:a16="http://schemas.microsoft.com/office/drawing/2014/main" id="{9A258543-252D-480E-6CF9-AB9898A91106}"/>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0AB01ABB-61B8-A1FF-51B9-FEA2A5502A92}"/>
              </a:ext>
            </a:extLst>
          </p:cNvPr>
          <p:cNvSpPr>
            <a:spLocks noGrp="1"/>
          </p:cNvSpPr>
          <p:nvPr>
            <p:ph type="sldNum" sz="quarter" idx="12"/>
          </p:nvPr>
        </p:nvSpPr>
        <p:spPr/>
        <p:txBody>
          <a:bodyPr/>
          <a:lstStyle/>
          <a:p>
            <a:fld id="{8A7A6979-0714-4377-B894-6BE4C2D6E202}" type="slidenum">
              <a:rPr lang="en-US" smtClean="0"/>
              <a:pPr/>
              <a:t>51</a:t>
            </a:fld>
            <a:endParaRPr lang="en-US" dirty="0"/>
          </a:p>
        </p:txBody>
      </p:sp>
      <p:pic>
        <p:nvPicPr>
          <p:cNvPr id="2050" name="Picture 2" descr="Améliorer l'accès des femmes au marché du travail et combler l'écart  salarial | Actualité | Parlement européen">
            <a:extLst>
              <a:ext uri="{FF2B5EF4-FFF2-40B4-BE49-F238E27FC236}">
                <a16:creationId xmlns:a16="http://schemas.microsoft.com/office/drawing/2014/main" id="{36222765-1BFF-3448-FE9F-65370081F3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58" t="13535" r="8755" b="11160"/>
          <a:stretch/>
        </p:blipFill>
        <p:spPr bwMode="auto">
          <a:xfrm>
            <a:off x="8993346" y="1752690"/>
            <a:ext cx="1948455" cy="11887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Avant le confinement, l’accès aux préfectures était déjà difficile, comme ici à Lille. Mais depuis un an, c’est pire. Philippe Huguen/AFP">
            <a:extLst>
              <a:ext uri="{FF2B5EF4-FFF2-40B4-BE49-F238E27FC236}">
                <a16:creationId xmlns:a16="http://schemas.microsoft.com/office/drawing/2014/main" id="{C9DF6D9E-962C-84CF-9CE9-70DED83DF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063" y="2834640"/>
            <a:ext cx="2114324" cy="11887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2" descr="Elargir son réseau avec des agents commerciaux">
            <a:extLst>
              <a:ext uri="{FF2B5EF4-FFF2-40B4-BE49-F238E27FC236}">
                <a16:creationId xmlns:a16="http://schemas.microsoft.com/office/drawing/2014/main" id="{45DE8F47-EFE1-CCA3-767D-6839E1354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8744" y="4787457"/>
            <a:ext cx="1900464" cy="13614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0C8CC11D-292A-1E4F-61DA-4F0050ED8591}"/>
              </a:ext>
            </a:extLst>
          </p:cNvPr>
          <p:cNvPicPr>
            <a:picLocks noChangeAspect="1"/>
          </p:cNvPicPr>
          <p:nvPr/>
        </p:nvPicPr>
        <p:blipFill>
          <a:blip r:embed="rId5"/>
          <a:stretch>
            <a:fillRect/>
          </a:stretch>
        </p:blipFill>
        <p:spPr>
          <a:xfrm>
            <a:off x="5693957" y="4162742"/>
            <a:ext cx="3279252" cy="8547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9707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dissolv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20A70-2E44-BC6D-FB4B-BCBE9C0DC0BC}"/>
              </a:ext>
            </a:extLst>
          </p:cNvPr>
          <p:cNvSpPr>
            <a:spLocks noGrp="1"/>
          </p:cNvSpPr>
          <p:nvPr>
            <p:ph type="title"/>
          </p:nvPr>
        </p:nvSpPr>
        <p:spPr/>
        <p:txBody>
          <a:bodyPr/>
          <a:lstStyle/>
          <a:p>
            <a:r>
              <a:rPr lang="fr-FR" dirty="0"/>
              <a:t>Remerciements</a:t>
            </a:r>
          </a:p>
        </p:txBody>
      </p:sp>
      <p:sp>
        <p:nvSpPr>
          <p:cNvPr id="3" name="Espace réservé du contenu 2">
            <a:extLst>
              <a:ext uri="{FF2B5EF4-FFF2-40B4-BE49-F238E27FC236}">
                <a16:creationId xmlns:a16="http://schemas.microsoft.com/office/drawing/2014/main" id="{2A027AB3-67FD-48C3-338C-B013365B62A0}"/>
              </a:ext>
            </a:extLst>
          </p:cNvPr>
          <p:cNvSpPr>
            <a:spLocks noGrp="1"/>
          </p:cNvSpPr>
          <p:nvPr>
            <p:ph idx="1"/>
          </p:nvPr>
        </p:nvSpPr>
        <p:spPr>
          <a:xfrm>
            <a:off x="695739" y="2636874"/>
            <a:ext cx="10933044" cy="3455813"/>
          </a:xfrm>
        </p:spPr>
        <p:txBody>
          <a:bodyPr/>
          <a:lstStyle/>
          <a:p>
            <a:r>
              <a:rPr lang="fr-FR" dirty="0"/>
              <a:t>Groupe PrEP/TPE nouvelles recos</a:t>
            </a:r>
          </a:p>
          <a:p>
            <a:pPr lvl="1"/>
            <a:r>
              <a:rPr lang="fr-FR" dirty="0"/>
              <a:t>Pauline Penot, Jérémy Zeggagh, Hugues Fischer, Paul Emmanuel Devez, Etienne Fouquet, </a:t>
            </a:r>
            <a:r>
              <a:rPr lang="fr-FR" dirty="0" err="1"/>
              <a:t>Eric</a:t>
            </a:r>
            <a:r>
              <a:rPr lang="fr-FR" dirty="0"/>
              <a:t> Cua, David Rey, Guillaume Conort &amp; Stéphane Tuffier</a:t>
            </a:r>
          </a:p>
          <a:p>
            <a:r>
              <a:rPr lang="fr-FR" dirty="0" err="1"/>
              <a:t>Rose-Mary</a:t>
            </a:r>
            <a:r>
              <a:rPr lang="fr-FR" dirty="0"/>
              <a:t> Dray-</a:t>
            </a:r>
            <a:r>
              <a:rPr lang="fr-FR" dirty="0" err="1"/>
              <a:t>Spira</a:t>
            </a:r>
            <a:r>
              <a:rPr lang="fr-FR" dirty="0"/>
              <a:t> et le groupe EPIPHARE</a:t>
            </a:r>
          </a:p>
          <a:p>
            <a:endParaRPr lang="fr-FR" dirty="0"/>
          </a:p>
        </p:txBody>
      </p:sp>
      <p:sp>
        <p:nvSpPr>
          <p:cNvPr id="4" name="Espace réservé de la date 3">
            <a:extLst>
              <a:ext uri="{FF2B5EF4-FFF2-40B4-BE49-F238E27FC236}">
                <a16:creationId xmlns:a16="http://schemas.microsoft.com/office/drawing/2014/main" id="{EC65BA7F-827B-9378-7C5C-88E2B6D0095D}"/>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C3A382E7-19FD-18FC-761E-614AF4CCD299}"/>
              </a:ext>
            </a:extLst>
          </p:cNvPr>
          <p:cNvSpPr>
            <a:spLocks noGrp="1"/>
          </p:cNvSpPr>
          <p:nvPr>
            <p:ph type="sldNum" sz="quarter" idx="12"/>
          </p:nvPr>
        </p:nvSpPr>
        <p:spPr/>
        <p:txBody>
          <a:bodyPr/>
          <a:lstStyle/>
          <a:p>
            <a:fld id="{8A7A6979-0714-4377-B894-6BE4C2D6E202}" type="slidenum">
              <a:rPr lang="en-US" smtClean="0"/>
              <a:pPr/>
              <a:t>52</a:t>
            </a:fld>
            <a:endParaRPr lang="en-US" dirty="0"/>
          </a:p>
        </p:txBody>
      </p:sp>
    </p:spTree>
    <p:extLst>
      <p:ext uri="{BB962C8B-B14F-4D97-AF65-F5344CB8AC3E}">
        <p14:creationId xmlns:p14="http://schemas.microsoft.com/office/powerpoint/2010/main" val="383804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58425-7255-8720-8CEE-60672F276588}"/>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529513F8-392C-0537-9BBB-9BF7CB55E57C}"/>
              </a:ext>
            </a:extLst>
          </p:cNvPr>
          <p:cNvSpPr txBox="1">
            <a:spLocks noGrp="1"/>
          </p:cNvSpPr>
          <p:nvPr>
            <p:ph type="title"/>
          </p:nvPr>
        </p:nvSpPr>
        <p:spPr>
          <a:xfrm>
            <a:off x="976094" y="315163"/>
            <a:ext cx="10137140" cy="447986"/>
          </a:xfrm>
          <a:prstGeom prst="rect">
            <a:avLst/>
          </a:prstGeom>
        </p:spPr>
        <p:txBody>
          <a:bodyPr vert="horz" wrap="square" lIns="0" tIns="16933" rIns="0" bIns="0" rtlCol="0" anchor="ctr">
            <a:spAutoFit/>
          </a:bodyPr>
          <a:lstStyle/>
          <a:p>
            <a:pPr marL="16933">
              <a:lnSpc>
                <a:spcPct val="100000"/>
              </a:lnSpc>
              <a:spcBef>
                <a:spcPts val="133"/>
              </a:spcBef>
            </a:pPr>
            <a:r>
              <a:rPr spc="-7" dirty="0"/>
              <a:t>Facteurs associés </a:t>
            </a:r>
            <a:r>
              <a:rPr dirty="0"/>
              <a:t>à </a:t>
            </a:r>
            <a:r>
              <a:rPr spc="-7" dirty="0"/>
              <a:t>la connaissance de la</a:t>
            </a:r>
            <a:r>
              <a:rPr spc="-13" dirty="0"/>
              <a:t> </a:t>
            </a:r>
            <a:r>
              <a:rPr dirty="0"/>
              <a:t>PrEP</a:t>
            </a:r>
          </a:p>
        </p:txBody>
      </p:sp>
      <p:graphicFrame>
        <p:nvGraphicFramePr>
          <p:cNvPr id="4" name="object 4">
            <a:extLst>
              <a:ext uri="{FF2B5EF4-FFF2-40B4-BE49-F238E27FC236}">
                <a16:creationId xmlns:a16="http://schemas.microsoft.com/office/drawing/2014/main" id="{5250F9A1-9ADA-61B4-1402-BCA83B8EC860}"/>
              </a:ext>
            </a:extLst>
          </p:cNvPr>
          <p:cNvGraphicFramePr>
            <a:graphicFrameLocks noGrp="1"/>
          </p:cNvGraphicFramePr>
          <p:nvPr/>
        </p:nvGraphicFramePr>
        <p:xfrm>
          <a:off x="391124" y="1087120"/>
          <a:ext cx="11369040" cy="5064546"/>
        </p:xfrm>
        <a:graphic>
          <a:graphicData uri="http://schemas.openxmlformats.org/drawingml/2006/table">
            <a:tbl>
              <a:tblPr firstRow="1" bandRow="1">
                <a:tableStyleId>{2D5ABB26-0587-4C30-8999-92F81FD0307C}</a:tableStyleId>
              </a:tblPr>
              <a:tblGrid>
                <a:gridCol w="5428827">
                  <a:extLst>
                    <a:ext uri="{9D8B030D-6E8A-4147-A177-3AD203B41FA5}">
                      <a16:colId xmlns:a16="http://schemas.microsoft.com/office/drawing/2014/main" val="20000"/>
                    </a:ext>
                  </a:extLst>
                </a:gridCol>
                <a:gridCol w="3484033">
                  <a:extLst>
                    <a:ext uri="{9D8B030D-6E8A-4147-A177-3AD203B41FA5}">
                      <a16:colId xmlns:a16="http://schemas.microsoft.com/office/drawing/2014/main" val="20001"/>
                    </a:ext>
                  </a:extLst>
                </a:gridCol>
                <a:gridCol w="2456180">
                  <a:extLst>
                    <a:ext uri="{9D8B030D-6E8A-4147-A177-3AD203B41FA5}">
                      <a16:colId xmlns:a16="http://schemas.microsoft.com/office/drawing/2014/main" val="20002"/>
                    </a:ext>
                  </a:extLst>
                </a:gridCol>
              </a:tblGrid>
              <a:tr h="372762">
                <a:tc>
                  <a:txBody>
                    <a:bodyPr/>
                    <a:lstStyle/>
                    <a:p>
                      <a:pPr>
                        <a:lnSpc>
                          <a:spcPct val="100000"/>
                        </a:lnSpc>
                      </a:pPr>
                      <a:endParaRPr sz="2100" dirty="0">
                        <a:latin typeface="Times New Roman"/>
                        <a:cs typeface="Times New Roman"/>
                      </a:endParaRPr>
                    </a:p>
                  </a:txBody>
                  <a:tcPr marL="0" marR="0" marT="0" marB="0">
                    <a:lnB w="38100">
                      <a:noFill/>
                      <a:prstDash val="solid"/>
                    </a:lnB>
                  </a:tcPr>
                </a:tc>
                <a:tc>
                  <a:txBody>
                    <a:bodyPr/>
                    <a:lstStyle/>
                    <a:p>
                      <a:pPr marL="613410">
                        <a:lnSpc>
                          <a:spcPts val="1975"/>
                        </a:lnSpc>
                      </a:pPr>
                      <a:r>
                        <a:rPr sz="2400" b="1" dirty="0">
                          <a:latin typeface="Arial"/>
                          <a:cs typeface="Arial"/>
                        </a:rPr>
                        <a:t>OR</a:t>
                      </a:r>
                      <a:r>
                        <a:rPr sz="2400" b="1" spc="-10" dirty="0">
                          <a:latin typeface="Arial"/>
                          <a:cs typeface="Arial"/>
                        </a:rPr>
                        <a:t> </a:t>
                      </a:r>
                      <a:r>
                        <a:rPr sz="2400" b="1" spc="-5" dirty="0">
                          <a:latin typeface="Arial"/>
                          <a:cs typeface="Arial"/>
                        </a:rPr>
                        <a:t>[CI95%]</a:t>
                      </a:r>
                      <a:endParaRPr sz="2400" dirty="0">
                        <a:latin typeface="Arial"/>
                        <a:cs typeface="Arial"/>
                      </a:endParaRPr>
                    </a:p>
                  </a:txBody>
                  <a:tcPr marL="0" marR="0" marT="0" marB="0">
                    <a:lnB w="38100">
                      <a:noFill/>
                      <a:prstDash val="solid"/>
                    </a:lnB>
                  </a:tcPr>
                </a:tc>
                <a:tc>
                  <a:txBody>
                    <a:bodyPr/>
                    <a:lstStyle/>
                    <a:p>
                      <a:pPr marR="464184" algn="ctr">
                        <a:lnSpc>
                          <a:spcPts val="1150"/>
                        </a:lnSpc>
                      </a:pPr>
                      <a:r>
                        <a:rPr sz="2400" b="1" dirty="0">
                          <a:latin typeface="Arial"/>
                          <a:cs typeface="Arial"/>
                        </a:rPr>
                        <a:t>p</a:t>
                      </a:r>
                      <a:endParaRPr sz="2400" dirty="0">
                        <a:latin typeface="Arial"/>
                        <a:cs typeface="Arial"/>
                      </a:endParaRPr>
                    </a:p>
                  </a:txBody>
                  <a:tcPr marL="0" marR="0" marT="0" marB="0">
                    <a:lnB w="38100">
                      <a:noFill/>
                      <a:prstDash val="solid"/>
                    </a:lnB>
                  </a:tcPr>
                </a:tc>
                <a:extLst>
                  <a:ext uri="{0D108BD9-81ED-4DB2-BD59-A6C34878D82A}">
                    <a16:rowId xmlns:a16="http://schemas.microsoft.com/office/drawing/2014/main" val="10000"/>
                  </a:ext>
                </a:extLst>
              </a:tr>
              <a:tr h="529331">
                <a:tc>
                  <a:txBody>
                    <a:bodyPr/>
                    <a:lstStyle/>
                    <a:p>
                      <a:pPr marL="486409">
                        <a:lnSpc>
                          <a:spcPts val="2050"/>
                        </a:lnSpc>
                      </a:pPr>
                      <a:r>
                        <a:rPr sz="2400" b="1" i="1" dirty="0">
                          <a:latin typeface="Arial-BoldItalicMT"/>
                          <a:cs typeface="Arial-BoldItalicMT"/>
                        </a:rPr>
                        <a:t>Age</a:t>
                      </a:r>
                      <a:r>
                        <a:rPr sz="2400" b="1" i="1" spc="-10" dirty="0">
                          <a:latin typeface="Arial-BoldItalicMT"/>
                          <a:cs typeface="Arial-BoldItalicMT"/>
                        </a:rPr>
                        <a:t> </a:t>
                      </a:r>
                      <a:r>
                        <a:rPr sz="2400" b="1" i="1" spc="-5" dirty="0">
                          <a:latin typeface="Arial-BoldItalicMT"/>
                          <a:cs typeface="Arial-BoldItalicMT"/>
                        </a:rPr>
                        <a:t>(</a:t>
                      </a:r>
                      <a:r>
                        <a:rPr sz="2400" b="1" i="1" spc="-5" dirty="0" err="1">
                          <a:latin typeface="Arial-BoldItalicMT"/>
                          <a:cs typeface="Arial-BoldItalicMT"/>
                        </a:rPr>
                        <a:t>années</a:t>
                      </a:r>
                      <a:r>
                        <a:rPr sz="2400" b="1" i="1" spc="-5" dirty="0">
                          <a:latin typeface="Arial-BoldItalicMT"/>
                          <a:cs typeface="Arial-BoldItalicMT"/>
                        </a:rPr>
                        <a:t>)</a:t>
                      </a:r>
                      <a:r>
                        <a:rPr lang="fr-FR" sz="2400" b="1" i="1" spc="0" dirty="0">
                          <a:latin typeface="Arial-BoldItalicMT"/>
                          <a:cs typeface="Arial-BoldItalicMT"/>
                        </a:rPr>
                        <a:t> </a:t>
                      </a:r>
                      <a:r>
                        <a:rPr sz="2400" spc="-5" dirty="0">
                          <a:latin typeface="Arial"/>
                          <a:cs typeface="Arial"/>
                        </a:rPr>
                        <a:t>&lt;25</a:t>
                      </a:r>
                      <a:endParaRPr sz="2400" dirty="0">
                        <a:latin typeface="Arial"/>
                        <a:cs typeface="Arial"/>
                      </a:endParaRPr>
                    </a:p>
                  </a:txBody>
                  <a:tcPr marL="0" marR="0" marT="0" marB="0">
                    <a:lnT w="38100">
                      <a:noFill/>
                      <a:prstDash val="solid"/>
                    </a:lnT>
                  </a:tcPr>
                </a:tc>
                <a:tc>
                  <a:txBody>
                    <a:bodyPr/>
                    <a:lstStyle/>
                    <a:p>
                      <a:pPr marL="613410">
                        <a:lnSpc>
                          <a:spcPct val="100000"/>
                        </a:lnSpc>
                      </a:pPr>
                      <a:r>
                        <a:rPr sz="2400" spc="-5" dirty="0">
                          <a:latin typeface="Arial"/>
                          <a:cs typeface="Arial"/>
                        </a:rPr>
                        <a:t>0.36</a:t>
                      </a:r>
                      <a:r>
                        <a:rPr sz="2400" spc="-20" dirty="0">
                          <a:latin typeface="Arial"/>
                          <a:cs typeface="Arial"/>
                        </a:rPr>
                        <a:t> </a:t>
                      </a:r>
                      <a:r>
                        <a:rPr sz="2400" spc="-5" dirty="0">
                          <a:latin typeface="Arial"/>
                          <a:cs typeface="Arial"/>
                        </a:rPr>
                        <a:t>[0.10-1.36]</a:t>
                      </a:r>
                      <a:endParaRPr sz="2400" dirty="0">
                        <a:latin typeface="Arial"/>
                        <a:cs typeface="Arial"/>
                      </a:endParaRPr>
                    </a:p>
                  </a:txBody>
                  <a:tcPr marL="0" marR="0" marT="2540" marB="0">
                    <a:lnT w="38100">
                      <a:noFill/>
                      <a:prstDash val="solid"/>
                    </a:lnT>
                  </a:tcPr>
                </a:tc>
                <a:tc>
                  <a:txBody>
                    <a:bodyPr/>
                    <a:lstStyle/>
                    <a:p>
                      <a:pPr marR="159385" algn="ctr">
                        <a:lnSpc>
                          <a:spcPct val="100000"/>
                        </a:lnSpc>
                      </a:pPr>
                      <a:r>
                        <a:rPr sz="2400" i="1" spc="-5" dirty="0">
                          <a:latin typeface="Arial"/>
                          <a:cs typeface="Arial"/>
                        </a:rPr>
                        <a:t>0.13</a:t>
                      </a:r>
                      <a:endParaRPr sz="2400" dirty="0">
                        <a:latin typeface="Arial"/>
                        <a:cs typeface="Arial"/>
                      </a:endParaRPr>
                    </a:p>
                  </a:txBody>
                  <a:tcPr marL="0" marR="0" marT="5927" marB="0">
                    <a:lnT w="38100">
                      <a:noFill/>
                      <a:prstDash val="solid"/>
                    </a:lnT>
                  </a:tcPr>
                </a:tc>
                <a:extLst>
                  <a:ext uri="{0D108BD9-81ED-4DB2-BD59-A6C34878D82A}">
                    <a16:rowId xmlns:a16="http://schemas.microsoft.com/office/drawing/2014/main" val="10001"/>
                  </a:ext>
                </a:extLst>
              </a:tr>
              <a:tr h="394189">
                <a:tc>
                  <a:txBody>
                    <a:bodyPr/>
                    <a:lstStyle/>
                    <a:p>
                      <a:pPr marL="486409">
                        <a:lnSpc>
                          <a:spcPts val="2095"/>
                        </a:lnSpc>
                      </a:pPr>
                      <a:r>
                        <a:rPr sz="2400" spc="-5" dirty="0">
                          <a:latin typeface="Arial"/>
                          <a:cs typeface="Arial"/>
                        </a:rPr>
                        <a:t>25-35</a:t>
                      </a:r>
                      <a:endParaRPr sz="2400" dirty="0">
                        <a:latin typeface="Arial"/>
                        <a:cs typeface="Arial"/>
                      </a:endParaRPr>
                    </a:p>
                  </a:txBody>
                  <a:tcPr marL="0" marR="0" marT="0" marB="0"/>
                </a:tc>
                <a:tc>
                  <a:txBody>
                    <a:bodyPr/>
                    <a:lstStyle/>
                    <a:p>
                      <a:pPr marL="613410">
                        <a:lnSpc>
                          <a:spcPts val="2095"/>
                        </a:lnSpc>
                      </a:pPr>
                      <a:r>
                        <a:rPr sz="2400" dirty="0">
                          <a:latin typeface="Arial"/>
                          <a:cs typeface="Arial"/>
                        </a:rPr>
                        <a:t>1</a:t>
                      </a:r>
                    </a:p>
                  </a:txBody>
                  <a:tcPr marL="0" marR="0" marT="0" marB="0"/>
                </a:tc>
                <a:tc>
                  <a:txBody>
                    <a:bodyPr/>
                    <a:lstStyle/>
                    <a:p>
                      <a:pPr>
                        <a:lnSpc>
                          <a:spcPct val="100000"/>
                        </a:lnSpc>
                      </a:pPr>
                      <a:endParaRPr sz="2300">
                        <a:latin typeface="Times New Roman"/>
                        <a:cs typeface="Times New Roman"/>
                      </a:endParaRPr>
                    </a:p>
                  </a:txBody>
                  <a:tcPr marL="0" marR="0" marT="0" marB="0"/>
                </a:tc>
                <a:extLst>
                  <a:ext uri="{0D108BD9-81ED-4DB2-BD59-A6C34878D82A}">
                    <a16:rowId xmlns:a16="http://schemas.microsoft.com/office/drawing/2014/main" val="10002"/>
                  </a:ext>
                </a:extLst>
              </a:tr>
              <a:tr h="834690">
                <a:tc>
                  <a:txBody>
                    <a:bodyPr/>
                    <a:lstStyle/>
                    <a:p>
                      <a:pPr marL="486409">
                        <a:lnSpc>
                          <a:spcPts val="2039"/>
                        </a:lnSpc>
                      </a:pPr>
                      <a:r>
                        <a:rPr sz="2400" b="1" spc="-5" dirty="0">
                          <a:latin typeface="Arial"/>
                          <a:cs typeface="Arial"/>
                        </a:rPr>
                        <a:t>&gt;35</a:t>
                      </a:r>
                      <a:endParaRPr lang="fr-FR" sz="2400" b="1" spc="-5" dirty="0">
                        <a:latin typeface="Arial"/>
                        <a:cs typeface="Arial"/>
                      </a:endParaRPr>
                    </a:p>
                    <a:p>
                      <a:pPr marL="486409">
                        <a:lnSpc>
                          <a:spcPts val="2039"/>
                        </a:lnSpc>
                      </a:pPr>
                      <a:endParaRPr sz="2400" dirty="0">
                        <a:latin typeface="Arial"/>
                        <a:cs typeface="Arial"/>
                      </a:endParaRPr>
                    </a:p>
                    <a:p>
                      <a:pPr marL="486409">
                        <a:lnSpc>
                          <a:spcPts val="2150"/>
                        </a:lnSpc>
                      </a:pPr>
                      <a:r>
                        <a:rPr sz="2400" b="1" i="1" dirty="0">
                          <a:latin typeface="Arial-BoldItalicMT"/>
                          <a:cs typeface="Arial-BoldItalicMT"/>
                        </a:rPr>
                        <a:t>Mode de </a:t>
                      </a:r>
                      <a:r>
                        <a:rPr sz="2400" b="1" i="1" spc="-5" dirty="0">
                          <a:latin typeface="Arial-BoldItalicMT"/>
                          <a:cs typeface="Arial-BoldItalicMT"/>
                        </a:rPr>
                        <a:t>contamination/</a:t>
                      </a:r>
                      <a:r>
                        <a:rPr sz="2400" b="1" i="1" spc="-35" dirty="0">
                          <a:latin typeface="Arial-BoldItalicMT"/>
                          <a:cs typeface="Arial-BoldItalicMT"/>
                        </a:rPr>
                        <a:t> </a:t>
                      </a:r>
                      <a:r>
                        <a:rPr sz="2400" b="1" i="1" spc="-5" dirty="0">
                          <a:latin typeface="Arial-BoldItalicMT"/>
                          <a:cs typeface="Arial-BoldItalicMT"/>
                        </a:rPr>
                        <a:t>sexe</a:t>
                      </a:r>
                      <a:endParaRPr sz="2400" dirty="0">
                        <a:latin typeface="Arial-BoldItalicMT"/>
                        <a:cs typeface="Arial-BoldItalicMT"/>
                      </a:endParaRPr>
                    </a:p>
                  </a:txBody>
                  <a:tcPr marL="0" marR="0" marT="0" marB="0"/>
                </a:tc>
                <a:tc>
                  <a:txBody>
                    <a:bodyPr/>
                    <a:lstStyle/>
                    <a:p>
                      <a:pPr marL="397510">
                        <a:lnSpc>
                          <a:spcPts val="2050"/>
                        </a:lnSpc>
                      </a:pPr>
                      <a:r>
                        <a:rPr lang="fr-FR" sz="2400" b="1" spc="-5" dirty="0">
                          <a:latin typeface="Arial"/>
                          <a:cs typeface="Arial"/>
                        </a:rPr>
                        <a:t>   </a:t>
                      </a:r>
                      <a:r>
                        <a:rPr sz="2400" b="1" spc="-5" dirty="0">
                          <a:latin typeface="Arial"/>
                          <a:cs typeface="Arial"/>
                        </a:rPr>
                        <a:t>0.35</a:t>
                      </a:r>
                      <a:r>
                        <a:rPr sz="2400" b="1" spc="-15" dirty="0">
                          <a:latin typeface="Arial"/>
                          <a:cs typeface="Arial"/>
                        </a:rPr>
                        <a:t> </a:t>
                      </a:r>
                      <a:r>
                        <a:rPr sz="2400" b="1" spc="-5" dirty="0">
                          <a:latin typeface="Arial"/>
                          <a:cs typeface="Arial"/>
                        </a:rPr>
                        <a:t>[0.13-0.98]</a:t>
                      </a:r>
                      <a:endParaRPr sz="2400" dirty="0">
                        <a:latin typeface="Arial"/>
                        <a:cs typeface="Arial"/>
                      </a:endParaRPr>
                    </a:p>
                  </a:txBody>
                  <a:tcPr marL="0" marR="0" marT="0" marB="0"/>
                </a:tc>
                <a:tc>
                  <a:txBody>
                    <a:bodyPr/>
                    <a:lstStyle/>
                    <a:p>
                      <a:pPr marR="159385" algn="ctr">
                        <a:lnSpc>
                          <a:spcPts val="2050"/>
                        </a:lnSpc>
                      </a:pPr>
                      <a:r>
                        <a:rPr sz="2400" b="1" i="1" spc="-5" dirty="0">
                          <a:latin typeface="Arial-BoldItalicMT"/>
                          <a:cs typeface="Arial-BoldItalicMT"/>
                        </a:rPr>
                        <a:t>0.05</a:t>
                      </a:r>
                      <a:endParaRPr sz="2400">
                        <a:latin typeface="Arial-BoldItalicMT"/>
                        <a:cs typeface="Arial-BoldItalicMT"/>
                      </a:endParaRPr>
                    </a:p>
                  </a:txBody>
                  <a:tcPr marL="0" marR="0" marT="0" marB="0"/>
                </a:tc>
                <a:extLst>
                  <a:ext uri="{0D108BD9-81ED-4DB2-BD59-A6C34878D82A}">
                    <a16:rowId xmlns:a16="http://schemas.microsoft.com/office/drawing/2014/main" val="10003"/>
                  </a:ext>
                </a:extLst>
              </a:tr>
              <a:tr h="400650">
                <a:tc>
                  <a:txBody>
                    <a:bodyPr/>
                    <a:lstStyle/>
                    <a:p>
                      <a:pPr marL="486409">
                        <a:lnSpc>
                          <a:spcPts val="2130"/>
                        </a:lnSpc>
                      </a:pPr>
                      <a:r>
                        <a:rPr sz="2400" spc="-5" dirty="0">
                          <a:latin typeface="Arial"/>
                          <a:cs typeface="Arial"/>
                        </a:rPr>
                        <a:t>HSH</a:t>
                      </a:r>
                      <a:endParaRPr sz="2400">
                        <a:latin typeface="Arial"/>
                        <a:cs typeface="Arial"/>
                      </a:endParaRPr>
                    </a:p>
                  </a:txBody>
                  <a:tcPr marL="0" marR="0" marT="0" marB="0"/>
                </a:tc>
                <a:tc>
                  <a:txBody>
                    <a:bodyPr/>
                    <a:lstStyle/>
                    <a:p>
                      <a:pPr marL="613410">
                        <a:lnSpc>
                          <a:spcPts val="2130"/>
                        </a:lnSpc>
                      </a:pPr>
                      <a:r>
                        <a:rPr sz="2400" dirty="0">
                          <a:latin typeface="Arial"/>
                          <a:cs typeface="Arial"/>
                        </a:rPr>
                        <a:t>1</a:t>
                      </a:r>
                      <a:endParaRPr sz="2400">
                        <a:latin typeface="Arial"/>
                        <a:cs typeface="Arial"/>
                      </a:endParaRPr>
                    </a:p>
                  </a:txBody>
                  <a:tcPr marL="0" marR="0" marT="0" marB="0"/>
                </a:tc>
                <a:tc>
                  <a:txBody>
                    <a:bodyPr/>
                    <a:lstStyle/>
                    <a:p>
                      <a:pPr>
                        <a:lnSpc>
                          <a:spcPct val="100000"/>
                        </a:lnSpc>
                      </a:pPr>
                      <a:endParaRPr sz="2300">
                        <a:latin typeface="Times New Roman"/>
                        <a:cs typeface="Times New Roman"/>
                      </a:endParaRPr>
                    </a:p>
                  </a:txBody>
                  <a:tcPr marL="0" marR="0" marT="0" marB="0"/>
                </a:tc>
                <a:extLst>
                  <a:ext uri="{0D108BD9-81ED-4DB2-BD59-A6C34878D82A}">
                    <a16:rowId xmlns:a16="http://schemas.microsoft.com/office/drawing/2014/main" val="10004"/>
                  </a:ext>
                </a:extLst>
              </a:tr>
              <a:tr h="385572">
                <a:tc>
                  <a:txBody>
                    <a:bodyPr/>
                    <a:lstStyle/>
                    <a:p>
                      <a:pPr marL="486409">
                        <a:lnSpc>
                          <a:spcPts val="2050"/>
                        </a:lnSpc>
                      </a:pPr>
                      <a:r>
                        <a:rPr sz="2400" spc="-5" dirty="0">
                          <a:latin typeface="Arial"/>
                          <a:cs typeface="Arial"/>
                        </a:rPr>
                        <a:t>Femmes</a:t>
                      </a:r>
                      <a:endParaRPr sz="2400">
                        <a:latin typeface="Arial"/>
                        <a:cs typeface="Arial"/>
                      </a:endParaRPr>
                    </a:p>
                  </a:txBody>
                  <a:tcPr marL="0" marR="0" marT="0" marB="0"/>
                </a:tc>
                <a:tc>
                  <a:txBody>
                    <a:bodyPr/>
                    <a:lstStyle/>
                    <a:p>
                      <a:pPr marL="397510">
                        <a:lnSpc>
                          <a:spcPts val="2050"/>
                        </a:lnSpc>
                      </a:pPr>
                      <a:r>
                        <a:rPr lang="fr-FR" sz="2400" spc="-5" dirty="0">
                          <a:latin typeface="Arial"/>
                          <a:cs typeface="Arial"/>
                        </a:rPr>
                        <a:t>   </a:t>
                      </a:r>
                      <a:r>
                        <a:rPr sz="2400" spc="-5" dirty="0">
                          <a:latin typeface="Arial"/>
                          <a:cs typeface="Arial"/>
                        </a:rPr>
                        <a:t>0.03</a:t>
                      </a:r>
                      <a:r>
                        <a:rPr sz="2400" spc="-15" dirty="0">
                          <a:latin typeface="Arial"/>
                          <a:cs typeface="Arial"/>
                        </a:rPr>
                        <a:t> </a:t>
                      </a:r>
                      <a:r>
                        <a:rPr sz="2400" spc="-5" dirty="0">
                          <a:latin typeface="Arial"/>
                          <a:cs typeface="Arial"/>
                        </a:rPr>
                        <a:t>[0.00-0.25]</a:t>
                      </a:r>
                      <a:endParaRPr sz="2400" dirty="0">
                        <a:latin typeface="Arial"/>
                        <a:cs typeface="Arial"/>
                      </a:endParaRPr>
                    </a:p>
                  </a:txBody>
                  <a:tcPr marL="0" marR="0" marT="0" marB="0"/>
                </a:tc>
                <a:tc>
                  <a:txBody>
                    <a:bodyPr/>
                    <a:lstStyle/>
                    <a:p>
                      <a:pPr marL="398780">
                        <a:lnSpc>
                          <a:spcPts val="2050"/>
                        </a:lnSpc>
                      </a:pPr>
                      <a:r>
                        <a:rPr lang="fr-FR" sz="2400" b="1" i="1" spc="-5" dirty="0">
                          <a:latin typeface="Arial-BoldItalicMT"/>
                          <a:cs typeface="Arial-BoldItalicMT"/>
                        </a:rPr>
                        <a:t>      </a:t>
                      </a:r>
                      <a:r>
                        <a:rPr sz="2400" b="1" i="1" spc="-5" dirty="0">
                          <a:latin typeface="Arial-BoldItalicMT"/>
                          <a:cs typeface="Arial-BoldItalicMT"/>
                        </a:rPr>
                        <a:t>0.002</a:t>
                      </a:r>
                      <a:endParaRPr sz="2400" dirty="0">
                        <a:latin typeface="Arial-BoldItalicMT"/>
                        <a:cs typeface="Arial-BoldItalicMT"/>
                      </a:endParaRPr>
                    </a:p>
                  </a:txBody>
                  <a:tcPr marL="0" marR="0" marT="0" marB="0"/>
                </a:tc>
                <a:extLst>
                  <a:ext uri="{0D108BD9-81ED-4DB2-BD59-A6C34878D82A}">
                    <a16:rowId xmlns:a16="http://schemas.microsoft.com/office/drawing/2014/main" val="10005"/>
                  </a:ext>
                </a:extLst>
              </a:tr>
              <a:tr h="398497">
                <a:tc>
                  <a:txBody>
                    <a:bodyPr/>
                    <a:lstStyle/>
                    <a:p>
                      <a:pPr marL="486409">
                        <a:lnSpc>
                          <a:spcPts val="2050"/>
                        </a:lnSpc>
                      </a:pPr>
                      <a:r>
                        <a:rPr sz="2400" spc="-5" dirty="0">
                          <a:latin typeface="Arial"/>
                          <a:cs typeface="Arial"/>
                        </a:rPr>
                        <a:t>Autres modes chez</a:t>
                      </a:r>
                      <a:r>
                        <a:rPr sz="2400" spc="-15" dirty="0">
                          <a:latin typeface="Arial"/>
                          <a:cs typeface="Arial"/>
                        </a:rPr>
                        <a:t> </a:t>
                      </a:r>
                      <a:r>
                        <a:rPr sz="2400" spc="-5" dirty="0">
                          <a:latin typeface="Arial"/>
                          <a:cs typeface="Arial"/>
                        </a:rPr>
                        <a:t>les</a:t>
                      </a:r>
                      <a:r>
                        <a:rPr lang="fr-FR" sz="2400" spc="-5" dirty="0">
                          <a:latin typeface="Arial"/>
                          <a:cs typeface="Arial"/>
                        </a:rPr>
                        <a:t> hommes</a:t>
                      </a:r>
                      <a:endParaRPr sz="2400" dirty="0">
                        <a:latin typeface="Arial"/>
                        <a:cs typeface="Arial"/>
                      </a:endParaRPr>
                    </a:p>
                  </a:txBody>
                  <a:tcPr marL="0" marR="0" marT="0" marB="0"/>
                </a:tc>
                <a:tc>
                  <a:txBody>
                    <a:bodyPr/>
                    <a:lstStyle/>
                    <a:p>
                      <a:pPr marL="397510">
                        <a:lnSpc>
                          <a:spcPts val="2050"/>
                        </a:lnSpc>
                      </a:pPr>
                      <a:r>
                        <a:rPr lang="fr-FR" sz="2400" spc="-40" dirty="0">
                          <a:latin typeface="Arial"/>
                          <a:cs typeface="Arial"/>
                        </a:rPr>
                        <a:t>   </a:t>
                      </a:r>
                      <a:r>
                        <a:rPr sz="2400" spc="-40" dirty="0">
                          <a:latin typeface="Arial"/>
                          <a:cs typeface="Arial"/>
                        </a:rPr>
                        <a:t>0.11</a:t>
                      </a:r>
                      <a:r>
                        <a:rPr sz="2400" spc="-15" dirty="0">
                          <a:latin typeface="Arial"/>
                          <a:cs typeface="Arial"/>
                        </a:rPr>
                        <a:t> </a:t>
                      </a:r>
                      <a:r>
                        <a:rPr sz="2400" spc="-5" dirty="0">
                          <a:latin typeface="Arial"/>
                          <a:cs typeface="Arial"/>
                        </a:rPr>
                        <a:t>[0.04-0.31]</a:t>
                      </a:r>
                      <a:endParaRPr sz="2400" dirty="0">
                        <a:latin typeface="Arial"/>
                        <a:cs typeface="Arial"/>
                      </a:endParaRPr>
                    </a:p>
                  </a:txBody>
                  <a:tcPr marL="0" marR="0" marT="0" marB="0"/>
                </a:tc>
                <a:tc>
                  <a:txBody>
                    <a:bodyPr/>
                    <a:lstStyle/>
                    <a:p>
                      <a:pPr marL="398780">
                        <a:lnSpc>
                          <a:spcPts val="2050"/>
                        </a:lnSpc>
                      </a:pPr>
                      <a:r>
                        <a:rPr lang="fr-FR" sz="2400" b="1" i="1" spc="-5" dirty="0">
                          <a:latin typeface="Arial-BoldItalicMT"/>
                          <a:cs typeface="Arial-BoldItalicMT"/>
                        </a:rPr>
                        <a:t>      </a:t>
                      </a:r>
                      <a:r>
                        <a:rPr sz="2400" b="1" i="1" spc="-5" dirty="0">
                          <a:latin typeface="Arial-BoldItalicMT"/>
                          <a:cs typeface="Arial-BoldItalicMT"/>
                        </a:rPr>
                        <a:t>&lt;.0001</a:t>
                      </a:r>
                      <a:endParaRPr sz="2400" dirty="0">
                        <a:latin typeface="Arial-BoldItalicMT"/>
                        <a:cs typeface="Arial-BoldItalicMT"/>
                      </a:endParaRPr>
                    </a:p>
                  </a:txBody>
                  <a:tcPr marL="0" marR="0" marT="0" marB="0"/>
                </a:tc>
                <a:extLst>
                  <a:ext uri="{0D108BD9-81ED-4DB2-BD59-A6C34878D82A}">
                    <a16:rowId xmlns:a16="http://schemas.microsoft.com/office/drawing/2014/main" val="10006"/>
                  </a:ext>
                </a:extLst>
              </a:tr>
              <a:tr h="786224">
                <a:tc>
                  <a:txBody>
                    <a:bodyPr/>
                    <a:lstStyle/>
                    <a:p>
                      <a:pPr marL="486409">
                        <a:lnSpc>
                          <a:spcPts val="2145"/>
                        </a:lnSpc>
                      </a:pPr>
                      <a:r>
                        <a:rPr sz="2400" b="1" i="1" spc="-5" dirty="0">
                          <a:latin typeface="Arial-BoldItalicMT"/>
                          <a:cs typeface="Arial-BoldItalicMT"/>
                        </a:rPr>
                        <a:t>Chemsex </a:t>
                      </a:r>
                      <a:r>
                        <a:rPr sz="2400" b="1" i="1" dirty="0">
                          <a:latin typeface="Arial-BoldItalicMT"/>
                          <a:cs typeface="Arial-BoldItalicMT"/>
                        </a:rPr>
                        <a:t>: </a:t>
                      </a:r>
                      <a:r>
                        <a:rPr sz="2400" spc="-5" dirty="0">
                          <a:latin typeface="Arial"/>
                          <a:cs typeface="Arial"/>
                        </a:rPr>
                        <a:t>Oui </a:t>
                      </a:r>
                      <a:r>
                        <a:rPr sz="2400" dirty="0">
                          <a:latin typeface="Arial"/>
                          <a:cs typeface="Arial"/>
                        </a:rPr>
                        <a:t>vs</a:t>
                      </a:r>
                      <a:r>
                        <a:rPr sz="2400" spc="-10" dirty="0">
                          <a:latin typeface="Arial"/>
                          <a:cs typeface="Arial"/>
                        </a:rPr>
                        <a:t> </a:t>
                      </a:r>
                      <a:r>
                        <a:rPr sz="2400" spc="-5" dirty="0">
                          <a:latin typeface="Arial"/>
                          <a:cs typeface="Arial"/>
                        </a:rPr>
                        <a:t>Non</a:t>
                      </a:r>
                      <a:endParaRPr sz="2400" dirty="0">
                        <a:latin typeface="Arial"/>
                        <a:cs typeface="Arial"/>
                      </a:endParaRPr>
                    </a:p>
                  </a:txBody>
                  <a:tcPr marL="0" marR="0" marT="0" marB="0"/>
                </a:tc>
                <a:tc>
                  <a:txBody>
                    <a:bodyPr/>
                    <a:lstStyle/>
                    <a:p>
                      <a:pPr marL="397510">
                        <a:lnSpc>
                          <a:spcPts val="2145"/>
                        </a:lnSpc>
                      </a:pPr>
                      <a:r>
                        <a:rPr lang="fr-FR" sz="2400" spc="-5" dirty="0">
                          <a:latin typeface="Arial"/>
                          <a:cs typeface="Arial"/>
                        </a:rPr>
                        <a:t>   </a:t>
                      </a:r>
                      <a:r>
                        <a:rPr sz="2400" spc="-5" dirty="0">
                          <a:latin typeface="Arial"/>
                          <a:cs typeface="Arial"/>
                        </a:rPr>
                        <a:t>3.19</a:t>
                      </a:r>
                      <a:r>
                        <a:rPr sz="2400" spc="-15" dirty="0">
                          <a:latin typeface="Arial"/>
                          <a:cs typeface="Arial"/>
                        </a:rPr>
                        <a:t> </a:t>
                      </a:r>
                      <a:r>
                        <a:rPr sz="2400" spc="-5" dirty="0">
                          <a:latin typeface="Arial"/>
                          <a:cs typeface="Arial"/>
                        </a:rPr>
                        <a:t>[1.12-9.10]</a:t>
                      </a:r>
                      <a:endParaRPr sz="2400" dirty="0">
                        <a:latin typeface="Arial"/>
                        <a:cs typeface="Arial"/>
                      </a:endParaRPr>
                    </a:p>
                  </a:txBody>
                  <a:tcPr marL="0" marR="0" marT="847" marB="0"/>
                </a:tc>
                <a:tc>
                  <a:txBody>
                    <a:bodyPr/>
                    <a:lstStyle/>
                    <a:p>
                      <a:pPr marL="398780">
                        <a:lnSpc>
                          <a:spcPts val="2145"/>
                        </a:lnSpc>
                      </a:pPr>
                      <a:r>
                        <a:rPr lang="fr-FR" sz="2400" b="1" i="1" spc="-5" dirty="0">
                          <a:latin typeface="Arial-BoldItalicMT"/>
                          <a:cs typeface="Arial-BoldItalicMT"/>
                        </a:rPr>
                        <a:t>      </a:t>
                      </a:r>
                      <a:r>
                        <a:rPr sz="2400" b="1" i="1" spc="-5" dirty="0">
                          <a:latin typeface="Arial-BoldItalicMT"/>
                          <a:cs typeface="Arial-BoldItalicMT"/>
                        </a:rPr>
                        <a:t>0.03</a:t>
                      </a:r>
                      <a:endParaRPr sz="2400" dirty="0">
                        <a:latin typeface="Arial-BoldItalicMT"/>
                        <a:cs typeface="Arial-BoldItalicMT"/>
                      </a:endParaRPr>
                    </a:p>
                  </a:txBody>
                  <a:tcPr marL="0" marR="0" marT="847" marB="0"/>
                </a:tc>
                <a:extLst>
                  <a:ext uri="{0D108BD9-81ED-4DB2-BD59-A6C34878D82A}">
                    <a16:rowId xmlns:a16="http://schemas.microsoft.com/office/drawing/2014/main" val="10007"/>
                  </a:ext>
                </a:extLst>
              </a:tr>
              <a:tr h="389881">
                <a:tc>
                  <a:txBody>
                    <a:bodyPr/>
                    <a:lstStyle/>
                    <a:p>
                      <a:pPr marL="486409">
                        <a:lnSpc>
                          <a:spcPts val="2050"/>
                        </a:lnSpc>
                      </a:pPr>
                      <a:r>
                        <a:rPr sz="2400" b="1" i="1" spc="-5" dirty="0">
                          <a:latin typeface="Arial-BoldItalicMT"/>
                          <a:cs typeface="Arial-BoldItalicMT"/>
                        </a:rPr>
                        <a:t>Fréquence </a:t>
                      </a:r>
                      <a:r>
                        <a:rPr sz="2400" b="1" i="1" dirty="0">
                          <a:latin typeface="Arial-BoldItalicMT"/>
                          <a:cs typeface="Arial-BoldItalicMT"/>
                        </a:rPr>
                        <a:t>de</a:t>
                      </a:r>
                      <a:r>
                        <a:rPr sz="2400" b="1" i="1" spc="-10" dirty="0">
                          <a:latin typeface="Arial-BoldItalicMT"/>
                          <a:cs typeface="Arial-BoldItalicMT"/>
                        </a:rPr>
                        <a:t> </a:t>
                      </a:r>
                      <a:r>
                        <a:rPr sz="2400" b="1" i="1" spc="-5" dirty="0">
                          <a:latin typeface="Arial-BoldItalicMT"/>
                          <a:cs typeface="Arial-BoldItalicMT"/>
                        </a:rPr>
                        <a:t>dépistage</a:t>
                      </a:r>
                      <a:endParaRPr sz="2400" dirty="0">
                        <a:latin typeface="Arial-BoldItalicMT"/>
                        <a:cs typeface="Arial-BoldItalicMT"/>
                      </a:endParaRPr>
                    </a:p>
                  </a:txBody>
                  <a:tcPr marL="0" marR="0" marT="0" marB="0"/>
                </a:tc>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tc>
                <a:extLst>
                  <a:ext uri="{0D108BD9-81ED-4DB2-BD59-A6C34878D82A}">
                    <a16:rowId xmlns:a16="http://schemas.microsoft.com/office/drawing/2014/main" val="10008"/>
                  </a:ext>
                </a:extLst>
              </a:tr>
              <a:tr h="572750">
                <a:tc>
                  <a:txBody>
                    <a:bodyPr/>
                    <a:lstStyle/>
                    <a:p>
                      <a:pPr marL="486409">
                        <a:lnSpc>
                          <a:spcPts val="2080"/>
                        </a:lnSpc>
                        <a:spcBef>
                          <a:spcPts val="25"/>
                        </a:spcBef>
                      </a:pPr>
                      <a:r>
                        <a:rPr sz="2000" spc="-5" dirty="0">
                          <a:latin typeface="Arial"/>
                          <a:cs typeface="Arial"/>
                        </a:rPr>
                        <a:t>1x/semestre ou plus </a:t>
                      </a:r>
                      <a:r>
                        <a:rPr sz="2000" dirty="0">
                          <a:latin typeface="Arial"/>
                          <a:cs typeface="Arial"/>
                        </a:rPr>
                        <a:t>vs</a:t>
                      </a:r>
                      <a:r>
                        <a:rPr sz="2000" spc="-20" dirty="0">
                          <a:latin typeface="Arial"/>
                          <a:cs typeface="Arial"/>
                        </a:rPr>
                        <a:t> </a:t>
                      </a:r>
                      <a:r>
                        <a:rPr sz="2000" spc="-5" dirty="0" err="1">
                          <a:latin typeface="Arial"/>
                          <a:cs typeface="Arial"/>
                        </a:rPr>
                        <a:t>moins</a:t>
                      </a:r>
                      <a:r>
                        <a:rPr lang="fr-FR" sz="2000" spc="-5" dirty="0">
                          <a:latin typeface="Arial"/>
                          <a:cs typeface="Arial"/>
                        </a:rPr>
                        <a:t> </a:t>
                      </a:r>
                      <a:r>
                        <a:rPr lang="fr-FR" sz="2000" u="none" spc="-7" dirty="0">
                          <a:uFill>
                            <a:solidFill>
                              <a:srgbClr val="000000"/>
                            </a:solidFill>
                          </a:uFill>
                          <a:latin typeface="Arial"/>
                          <a:cs typeface="Arial"/>
                        </a:rPr>
                        <a:t>d’1 fois</a:t>
                      </a:r>
                      <a:r>
                        <a:rPr lang="fr-FR" sz="2000" u="none" spc="-107" dirty="0">
                          <a:uFill>
                            <a:solidFill>
                              <a:srgbClr val="000000"/>
                            </a:solidFill>
                          </a:uFill>
                          <a:latin typeface="Arial"/>
                          <a:cs typeface="Arial"/>
                        </a:rPr>
                        <a:t> </a:t>
                      </a:r>
                      <a:r>
                        <a:rPr lang="fr-FR" sz="2000" u="none" spc="-7" dirty="0">
                          <a:uFill>
                            <a:solidFill>
                              <a:srgbClr val="000000"/>
                            </a:solidFill>
                          </a:uFill>
                          <a:latin typeface="Arial"/>
                          <a:cs typeface="Arial"/>
                        </a:rPr>
                        <a:t>/an</a:t>
                      </a:r>
                      <a:endParaRPr sz="2000" u="none" dirty="0">
                        <a:latin typeface="Arial"/>
                        <a:cs typeface="Arial"/>
                      </a:endParaRPr>
                    </a:p>
                  </a:txBody>
                  <a:tcPr marL="0" marR="0" marT="4233" marB="0"/>
                </a:tc>
                <a:tc>
                  <a:txBody>
                    <a:bodyPr/>
                    <a:lstStyle/>
                    <a:p>
                      <a:pPr marL="397510">
                        <a:lnSpc>
                          <a:spcPts val="2090"/>
                        </a:lnSpc>
                      </a:pPr>
                      <a:r>
                        <a:rPr sz="2400" spc="-5" dirty="0">
                          <a:latin typeface="Arial"/>
                          <a:cs typeface="Arial"/>
                        </a:rPr>
                        <a:t>3.15</a:t>
                      </a:r>
                      <a:r>
                        <a:rPr sz="2400" spc="-15" dirty="0">
                          <a:latin typeface="Arial"/>
                          <a:cs typeface="Arial"/>
                        </a:rPr>
                        <a:t> </a:t>
                      </a:r>
                      <a:r>
                        <a:rPr sz="2400" spc="-5" dirty="0">
                          <a:latin typeface="Arial"/>
                          <a:cs typeface="Arial"/>
                        </a:rPr>
                        <a:t>[1.29-7.70]</a:t>
                      </a:r>
                      <a:endParaRPr sz="2400">
                        <a:latin typeface="Arial"/>
                        <a:cs typeface="Arial"/>
                      </a:endParaRPr>
                    </a:p>
                  </a:txBody>
                  <a:tcPr marL="0" marR="0" marT="0" marB="0"/>
                </a:tc>
                <a:tc>
                  <a:txBody>
                    <a:bodyPr/>
                    <a:lstStyle/>
                    <a:p>
                      <a:pPr marL="398780">
                        <a:lnSpc>
                          <a:spcPts val="2090"/>
                        </a:lnSpc>
                      </a:pPr>
                      <a:r>
                        <a:rPr lang="fr-FR" sz="2400" b="1" i="1" spc="-5" dirty="0">
                          <a:latin typeface="Arial-BoldItalicMT"/>
                          <a:cs typeface="Arial-BoldItalicMT"/>
                        </a:rPr>
                        <a:t>       </a:t>
                      </a:r>
                      <a:r>
                        <a:rPr sz="2400" b="1" i="1" spc="-5" dirty="0">
                          <a:latin typeface="Arial-BoldItalicMT"/>
                          <a:cs typeface="Arial-BoldItalicMT"/>
                        </a:rPr>
                        <a:t>0.01</a:t>
                      </a:r>
                      <a:endParaRPr sz="2400" dirty="0">
                        <a:latin typeface="Arial-BoldItalicMT"/>
                        <a:cs typeface="Arial-BoldItalicMT"/>
                      </a:endParaRPr>
                    </a:p>
                  </a:txBody>
                  <a:tcPr marL="0" marR="0" marT="0" marB="0"/>
                </a:tc>
                <a:extLst>
                  <a:ext uri="{0D108BD9-81ED-4DB2-BD59-A6C34878D82A}">
                    <a16:rowId xmlns:a16="http://schemas.microsoft.com/office/drawing/2014/main" val="10009"/>
                  </a:ext>
                </a:extLst>
              </a:tr>
            </a:tbl>
          </a:graphicData>
        </a:graphic>
      </p:graphicFrame>
      <p:cxnSp>
        <p:nvCxnSpPr>
          <p:cNvPr id="12" name="Connecteur droit 11">
            <a:extLst>
              <a:ext uri="{FF2B5EF4-FFF2-40B4-BE49-F238E27FC236}">
                <a16:creationId xmlns:a16="http://schemas.microsoft.com/office/drawing/2014/main" id="{6E4B546F-685E-E14C-CC51-6F004044DD40}"/>
              </a:ext>
            </a:extLst>
          </p:cNvPr>
          <p:cNvCxnSpPr/>
          <p:nvPr/>
        </p:nvCxnSpPr>
        <p:spPr>
          <a:xfrm>
            <a:off x="751840" y="1361440"/>
            <a:ext cx="1021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1AD1AA61-DCCD-005C-7D04-671CC815E93A}"/>
              </a:ext>
            </a:extLst>
          </p:cNvPr>
          <p:cNvCxnSpPr/>
          <p:nvPr/>
        </p:nvCxnSpPr>
        <p:spPr>
          <a:xfrm>
            <a:off x="751840" y="6151666"/>
            <a:ext cx="1021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D67E741-5473-A38A-FD64-9562278D5BD2}"/>
              </a:ext>
            </a:extLst>
          </p:cNvPr>
          <p:cNvCxnSpPr/>
          <p:nvPr/>
        </p:nvCxnSpPr>
        <p:spPr>
          <a:xfrm>
            <a:off x="751840" y="2702560"/>
            <a:ext cx="1021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1B3F6B7B-E32B-620D-86F9-BCB5ED33D287}"/>
              </a:ext>
            </a:extLst>
          </p:cNvPr>
          <p:cNvCxnSpPr/>
          <p:nvPr/>
        </p:nvCxnSpPr>
        <p:spPr>
          <a:xfrm>
            <a:off x="782320" y="4328160"/>
            <a:ext cx="1021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45EDBAAE-7230-AA25-6953-C439E2DF3749}"/>
              </a:ext>
            </a:extLst>
          </p:cNvPr>
          <p:cNvCxnSpPr/>
          <p:nvPr/>
        </p:nvCxnSpPr>
        <p:spPr>
          <a:xfrm>
            <a:off x="782320" y="4917440"/>
            <a:ext cx="10210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4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B442C-103B-3DAC-AD3E-EECBDAF1EC0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67F74C-665C-BDF5-E2CF-085F8CEFE233}"/>
              </a:ext>
            </a:extLst>
          </p:cNvPr>
          <p:cNvSpPr/>
          <p:nvPr/>
        </p:nvSpPr>
        <p:spPr>
          <a:xfrm>
            <a:off x="201727" y="6064762"/>
            <a:ext cx="795079" cy="672073"/>
          </a:xfrm>
          <a:prstGeom prst="rect">
            <a:avLst/>
          </a:prstGeom>
          <a:blipFill>
            <a:blip r:embed="rId2" cstate="print"/>
            <a:stretch>
              <a:fillRect/>
            </a:stretch>
          </a:blipFill>
        </p:spPr>
        <p:txBody>
          <a:bodyPr wrap="square" lIns="0" tIns="0" rIns="0" bIns="0" rtlCol="0"/>
          <a:lstStyle/>
          <a:p>
            <a:endParaRPr sz="2400"/>
          </a:p>
        </p:txBody>
      </p:sp>
      <p:sp>
        <p:nvSpPr>
          <p:cNvPr id="3" name="object 3">
            <a:extLst>
              <a:ext uri="{FF2B5EF4-FFF2-40B4-BE49-F238E27FC236}">
                <a16:creationId xmlns:a16="http://schemas.microsoft.com/office/drawing/2014/main" id="{FE9A6CE7-FC5A-B3CD-BDEF-96FD4A16757A}"/>
              </a:ext>
            </a:extLst>
          </p:cNvPr>
          <p:cNvSpPr txBox="1">
            <a:spLocks noGrp="1"/>
          </p:cNvSpPr>
          <p:nvPr>
            <p:ph type="title"/>
          </p:nvPr>
        </p:nvSpPr>
        <p:spPr>
          <a:xfrm>
            <a:off x="556089" y="391402"/>
            <a:ext cx="10751820" cy="509541"/>
          </a:xfrm>
          <a:prstGeom prst="rect">
            <a:avLst/>
          </a:prstGeom>
        </p:spPr>
        <p:txBody>
          <a:bodyPr vert="horz" wrap="square" lIns="0" tIns="16933" rIns="0" bIns="0" rtlCol="0" anchor="ctr">
            <a:spAutoFit/>
          </a:bodyPr>
          <a:lstStyle/>
          <a:p>
            <a:pPr marL="16933">
              <a:lnSpc>
                <a:spcPct val="100000"/>
              </a:lnSpc>
              <a:spcBef>
                <a:spcPts val="133"/>
              </a:spcBef>
            </a:pPr>
            <a:r>
              <a:rPr sz="3200" spc="-7" dirty="0"/>
              <a:t>La cascade vers </a:t>
            </a:r>
            <a:r>
              <a:rPr sz="3200" dirty="0"/>
              <a:t>la PrEP </a:t>
            </a:r>
            <a:r>
              <a:rPr sz="3200" spc="-7" dirty="0"/>
              <a:t>en France en</a:t>
            </a:r>
            <a:r>
              <a:rPr sz="3200" spc="-60" dirty="0"/>
              <a:t> </a:t>
            </a:r>
            <a:r>
              <a:rPr sz="3200" spc="-7" dirty="0"/>
              <a:t>2019…</a:t>
            </a:r>
            <a:endParaRPr sz="3200"/>
          </a:p>
        </p:txBody>
      </p:sp>
      <p:sp>
        <p:nvSpPr>
          <p:cNvPr id="4" name="object 4">
            <a:extLst>
              <a:ext uri="{FF2B5EF4-FFF2-40B4-BE49-F238E27FC236}">
                <a16:creationId xmlns:a16="http://schemas.microsoft.com/office/drawing/2014/main" id="{5C4C045F-7760-B5D3-CE7C-43B5AAD639CD}"/>
              </a:ext>
            </a:extLst>
          </p:cNvPr>
          <p:cNvSpPr/>
          <p:nvPr/>
        </p:nvSpPr>
        <p:spPr>
          <a:xfrm>
            <a:off x="1507744" y="2048255"/>
            <a:ext cx="9790176" cy="3113024"/>
          </a:xfrm>
          <a:prstGeom prst="rect">
            <a:avLst/>
          </a:prstGeom>
          <a:blipFill>
            <a:blip r:embed="rId3" cstate="print"/>
            <a:stretch>
              <a:fillRect/>
            </a:stretch>
          </a:blipFill>
        </p:spPr>
        <p:txBody>
          <a:bodyPr wrap="square" lIns="0" tIns="0" rIns="0" bIns="0" rtlCol="0"/>
          <a:lstStyle/>
          <a:p>
            <a:endParaRPr sz="2400"/>
          </a:p>
        </p:txBody>
      </p:sp>
      <p:sp>
        <p:nvSpPr>
          <p:cNvPr id="5" name="object 5">
            <a:extLst>
              <a:ext uri="{FF2B5EF4-FFF2-40B4-BE49-F238E27FC236}">
                <a16:creationId xmlns:a16="http://schemas.microsoft.com/office/drawing/2014/main" id="{08F540F9-7F6A-0774-1B1C-447FB52BF5E9}"/>
              </a:ext>
            </a:extLst>
          </p:cNvPr>
          <p:cNvSpPr/>
          <p:nvPr/>
        </p:nvSpPr>
        <p:spPr>
          <a:xfrm>
            <a:off x="885446" y="5155544"/>
            <a:ext cx="11035453" cy="0"/>
          </a:xfrm>
          <a:custGeom>
            <a:avLst/>
            <a:gdLst/>
            <a:ahLst/>
            <a:cxnLst/>
            <a:rect l="l" t="t" r="r" b="b"/>
            <a:pathLst>
              <a:path w="8276590">
                <a:moveTo>
                  <a:pt x="0" y="0"/>
                </a:moveTo>
                <a:lnTo>
                  <a:pt x="8276413" y="1"/>
                </a:lnTo>
              </a:path>
            </a:pathLst>
          </a:custGeom>
          <a:ln w="9525">
            <a:solidFill>
              <a:srgbClr val="D9D9D9"/>
            </a:solidFill>
          </a:ln>
        </p:spPr>
        <p:txBody>
          <a:bodyPr wrap="square" lIns="0" tIns="0" rIns="0" bIns="0" rtlCol="0"/>
          <a:lstStyle/>
          <a:p>
            <a:endParaRPr sz="2400"/>
          </a:p>
        </p:txBody>
      </p:sp>
      <p:sp>
        <p:nvSpPr>
          <p:cNvPr id="6" name="object 6">
            <a:extLst>
              <a:ext uri="{FF2B5EF4-FFF2-40B4-BE49-F238E27FC236}">
                <a16:creationId xmlns:a16="http://schemas.microsoft.com/office/drawing/2014/main" id="{F6FBD66F-8DE7-1552-AFE1-BE891C426194}"/>
              </a:ext>
            </a:extLst>
          </p:cNvPr>
          <p:cNvSpPr txBox="1"/>
          <p:nvPr/>
        </p:nvSpPr>
        <p:spPr>
          <a:xfrm>
            <a:off x="3288351" y="1855215"/>
            <a:ext cx="712047" cy="427532"/>
          </a:xfrm>
          <a:prstGeom prst="rect">
            <a:avLst/>
          </a:prstGeom>
        </p:spPr>
        <p:txBody>
          <a:bodyPr vert="horz" wrap="square" lIns="0" tIns="16933" rIns="0" bIns="0" rtlCol="0">
            <a:spAutoFit/>
          </a:bodyPr>
          <a:lstStyle/>
          <a:p>
            <a:pPr marL="16933">
              <a:spcBef>
                <a:spcPts val="133"/>
              </a:spcBef>
            </a:pPr>
            <a:r>
              <a:rPr sz="2667" b="1" dirty="0">
                <a:solidFill>
                  <a:srgbClr val="314C8C"/>
                </a:solidFill>
                <a:latin typeface="Arial"/>
                <a:cs typeface="Arial"/>
              </a:rPr>
              <a:t>90%</a:t>
            </a:r>
            <a:endParaRPr sz="2667">
              <a:latin typeface="Arial"/>
              <a:cs typeface="Arial"/>
            </a:endParaRPr>
          </a:p>
        </p:txBody>
      </p:sp>
      <p:sp>
        <p:nvSpPr>
          <p:cNvPr id="7" name="object 7">
            <a:extLst>
              <a:ext uri="{FF2B5EF4-FFF2-40B4-BE49-F238E27FC236}">
                <a16:creationId xmlns:a16="http://schemas.microsoft.com/office/drawing/2014/main" id="{F9118D10-DF78-A442-7043-B6903C9DBB2A}"/>
              </a:ext>
            </a:extLst>
          </p:cNvPr>
          <p:cNvSpPr txBox="1"/>
          <p:nvPr/>
        </p:nvSpPr>
        <p:spPr>
          <a:xfrm>
            <a:off x="5127555" y="2684272"/>
            <a:ext cx="712047" cy="427532"/>
          </a:xfrm>
          <a:prstGeom prst="rect">
            <a:avLst/>
          </a:prstGeom>
        </p:spPr>
        <p:txBody>
          <a:bodyPr vert="horz" wrap="square" lIns="0" tIns="16933" rIns="0" bIns="0" rtlCol="0">
            <a:spAutoFit/>
          </a:bodyPr>
          <a:lstStyle/>
          <a:p>
            <a:pPr marL="16933">
              <a:spcBef>
                <a:spcPts val="133"/>
              </a:spcBef>
            </a:pPr>
            <a:r>
              <a:rPr sz="2667" b="1" dirty="0">
                <a:solidFill>
                  <a:srgbClr val="314C8C"/>
                </a:solidFill>
                <a:latin typeface="Arial"/>
                <a:cs typeface="Arial"/>
              </a:rPr>
              <a:t>64%</a:t>
            </a:r>
            <a:endParaRPr sz="2667">
              <a:latin typeface="Arial"/>
              <a:cs typeface="Arial"/>
            </a:endParaRPr>
          </a:p>
        </p:txBody>
      </p:sp>
      <p:sp>
        <p:nvSpPr>
          <p:cNvPr id="8" name="object 8">
            <a:extLst>
              <a:ext uri="{FF2B5EF4-FFF2-40B4-BE49-F238E27FC236}">
                <a16:creationId xmlns:a16="http://schemas.microsoft.com/office/drawing/2014/main" id="{F849C4CA-3498-76CA-C678-D3DD23F9E430}"/>
              </a:ext>
            </a:extLst>
          </p:cNvPr>
          <p:cNvSpPr txBox="1"/>
          <p:nvPr/>
        </p:nvSpPr>
        <p:spPr>
          <a:xfrm>
            <a:off x="6966758" y="3862831"/>
            <a:ext cx="712047" cy="427532"/>
          </a:xfrm>
          <a:prstGeom prst="rect">
            <a:avLst/>
          </a:prstGeom>
        </p:spPr>
        <p:txBody>
          <a:bodyPr vert="horz" wrap="square" lIns="0" tIns="16933" rIns="0" bIns="0" rtlCol="0">
            <a:spAutoFit/>
          </a:bodyPr>
          <a:lstStyle/>
          <a:p>
            <a:pPr marL="16933">
              <a:spcBef>
                <a:spcPts val="133"/>
              </a:spcBef>
            </a:pPr>
            <a:r>
              <a:rPr sz="2667" b="1" dirty="0">
                <a:solidFill>
                  <a:srgbClr val="314C8C"/>
                </a:solidFill>
                <a:latin typeface="Arial"/>
                <a:cs typeface="Arial"/>
              </a:rPr>
              <a:t>26%</a:t>
            </a:r>
            <a:endParaRPr sz="2667">
              <a:latin typeface="Arial"/>
              <a:cs typeface="Arial"/>
            </a:endParaRPr>
          </a:p>
        </p:txBody>
      </p:sp>
      <p:sp>
        <p:nvSpPr>
          <p:cNvPr id="9" name="object 9">
            <a:extLst>
              <a:ext uri="{FF2B5EF4-FFF2-40B4-BE49-F238E27FC236}">
                <a16:creationId xmlns:a16="http://schemas.microsoft.com/office/drawing/2014/main" id="{95D5677F-E93E-9327-B411-E60CECB4AFF2}"/>
              </a:ext>
            </a:extLst>
          </p:cNvPr>
          <p:cNvSpPr txBox="1"/>
          <p:nvPr/>
        </p:nvSpPr>
        <p:spPr>
          <a:xfrm>
            <a:off x="8805962" y="4175760"/>
            <a:ext cx="712047" cy="427532"/>
          </a:xfrm>
          <a:prstGeom prst="rect">
            <a:avLst/>
          </a:prstGeom>
        </p:spPr>
        <p:txBody>
          <a:bodyPr vert="horz" wrap="square" lIns="0" tIns="16933" rIns="0" bIns="0" rtlCol="0">
            <a:spAutoFit/>
          </a:bodyPr>
          <a:lstStyle/>
          <a:p>
            <a:pPr marL="16933">
              <a:spcBef>
                <a:spcPts val="133"/>
              </a:spcBef>
            </a:pPr>
            <a:r>
              <a:rPr sz="2667" b="1" dirty="0">
                <a:solidFill>
                  <a:srgbClr val="314C8C"/>
                </a:solidFill>
                <a:latin typeface="Arial"/>
                <a:cs typeface="Arial"/>
              </a:rPr>
              <a:t>15%</a:t>
            </a:r>
            <a:endParaRPr sz="2667">
              <a:latin typeface="Arial"/>
              <a:cs typeface="Arial"/>
            </a:endParaRPr>
          </a:p>
        </p:txBody>
      </p:sp>
      <p:sp>
        <p:nvSpPr>
          <p:cNvPr id="10" name="object 10">
            <a:extLst>
              <a:ext uri="{FF2B5EF4-FFF2-40B4-BE49-F238E27FC236}">
                <a16:creationId xmlns:a16="http://schemas.microsoft.com/office/drawing/2014/main" id="{608BBEA9-82EA-C738-A5D1-BA5F9EEB4BB1}"/>
              </a:ext>
            </a:extLst>
          </p:cNvPr>
          <p:cNvSpPr txBox="1"/>
          <p:nvPr/>
        </p:nvSpPr>
        <p:spPr>
          <a:xfrm>
            <a:off x="10739357" y="4488688"/>
            <a:ext cx="524087" cy="427532"/>
          </a:xfrm>
          <a:prstGeom prst="rect">
            <a:avLst/>
          </a:prstGeom>
        </p:spPr>
        <p:txBody>
          <a:bodyPr vert="horz" wrap="square" lIns="0" tIns="16933" rIns="0" bIns="0" rtlCol="0">
            <a:spAutoFit/>
          </a:bodyPr>
          <a:lstStyle/>
          <a:p>
            <a:pPr marL="16933">
              <a:spcBef>
                <a:spcPts val="133"/>
              </a:spcBef>
            </a:pPr>
            <a:r>
              <a:rPr sz="2667" b="1" dirty="0">
                <a:solidFill>
                  <a:srgbClr val="314C8C"/>
                </a:solidFill>
                <a:latin typeface="Arial"/>
                <a:cs typeface="Arial"/>
              </a:rPr>
              <a:t>5%</a:t>
            </a:r>
            <a:endParaRPr sz="2667">
              <a:latin typeface="Arial"/>
              <a:cs typeface="Arial"/>
            </a:endParaRPr>
          </a:p>
        </p:txBody>
      </p:sp>
      <p:sp>
        <p:nvSpPr>
          <p:cNvPr id="11" name="object 11">
            <a:extLst>
              <a:ext uri="{FF2B5EF4-FFF2-40B4-BE49-F238E27FC236}">
                <a16:creationId xmlns:a16="http://schemas.microsoft.com/office/drawing/2014/main" id="{5B0B38C9-3A89-9A89-A3FE-FBF3124596AA}"/>
              </a:ext>
            </a:extLst>
          </p:cNvPr>
          <p:cNvSpPr txBox="1"/>
          <p:nvPr/>
        </p:nvSpPr>
        <p:spPr>
          <a:xfrm>
            <a:off x="269071" y="1855216"/>
            <a:ext cx="440267" cy="3462337"/>
          </a:xfrm>
          <a:prstGeom prst="rect">
            <a:avLst/>
          </a:prstGeom>
        </p:spPr>
        <p:txBody>
          <a:bodyPr vert="horz" wrap="square" lIns="0" tIns="44873" rIns="0" bIns="0" rtlCol="0">
            <a:spAutoFit/>
          </a:bodyPr>
          <a:lstStyle/>
          <a:p>
            <a:pPr marR="6773" algn="r">
              <a:spcBef>
                <a:spcPts val="353"/>
              </a:spcBef>
            </a:pPr>
            <a:r>
              <a:rPr sz="1867" spc="27" dirty="0">
                <a:solidFill>
                  <a:srgbClr val="595959"/>
                </a:solidFill>
                <a:latin typeface="Arial"/>
                <a:cs typeface="Arial"/>
              </a:rPr>
              <a:t>100</a:t>
            </a:r>
            <a:endParaRPr sz="1867">
              <a:latin typeface="Arial"/>
              <a:cs typeface="Arial"/>
            </a:endParaRPr>
          </a:p>
          <a:p>
            <a:pPr marR="10160" algn="r">
              <a:spcBef>
                <a:spcPts val="227"/>
              </a:spcBef>
            </a:pPr>
            <a:r>
              <a:rPr sz="1867" spc="27" dirty="0">
                <a:solidFill>
                  <a:srgbClr val="595959"/>
                </a:solidFill>
                <a:latin typeface="Arial"/>
                <a:cs typeface="Arial"/>
              </a:rPr>
              <a:t>90</a:t>
            </a:r>
            <a:endParaRPr sz="1867">
              <a:latin typeface="Arial"/>
              <a:cs typeface="Arial"/>
            </a:endParaRPr>
          </a:p>
          <a:p>
            <a:pPr marR="10160" algn="r">
              <a:spcBef>
                <a:spcPts val="193"/>
              </a:spcBef>
            </a:pPr>
            <a:r>
              <a:rPr sz="1867" spc="27" dirty="0">
                <a:solidFill>
                  <a:srgbClr val="595959"/>
                </a:solidFill>
                <a:latin typeface="Arial"/>
                <a:cs typeface="Arial"/>
              </a:rPr>
              <a:t>80</a:t>
            </a:r>
            <a:endParaRPr sz="1867">
              <a:latin typeface="Arial"/>
              <a:cs typeface="Arial"/>
            </a:endParaRPr>
          </a:p>
          <a:p>
            <a:pPr marR="10160" algn="r">
              <a:spcBef>
                <a:spcPts val="193"/>
              </a:spcBef>
            </a:pPr>
            <a:r>
              <a:rPr sz="1867" spc="27" dirty="0">
                <a:solidFill>
                  <a:srgbClr val="595959"/>
                </a:solidFill>
                <a:latin typeface="Arial"/>
                <a:cs typeface="Arial"/>
              </a:rPr>
              <a:t>70</a:t>
            </a:r>
            <a:endParaRPr sz="1867">
              <a:latin typeface="Arial"/>
              <a:cs typeface="Arial"/>
            </a:endParaRPr>
          </a:p>
          <a:p>
            <a:pPr marR="10160" algn="r">
              <a:spcBef>
                <a:spcPts val="187"/>
              </a:spcBef>
            </a:pPr>
            <a:r>
              <a:rPr sz="1867" spc="27" dirty="0">
                <a:solidFill>
                  <a:srgbClr val="595959"/>
                </a:solidFill>
                <a:latin typeface="Arial"/>
                <a:cs typeface="Arial"/>
              </a:rPr>
              <a:t>60</a:t>
            </a:r>
            <a:endParaRPr sz="1867">
              <a:latin typeface="Arial"/>
              <a:cs typeface="Arial"/>
            </a:endParaRPr>
          </a:p>
          <a:p>
            <a:pPr marR="10160" algn="r">
              <a:spcBef>
                <a:spcPts val="193"/>
              </a:spcBef>
            </a:pPr>
            <a:r>
              <a:rPr sz="1867" spc="27" dirty="0">
                <a:solidFill>
                  <a:srgbClr val="595959"/>
                </a:solidFill>
                <a:latin typeface="Arial"/>
                <a:cs typeface="Arial"/>
              </a:rPr>
              <a:t>50</a:t>
            </a:r>
            <a:endParaRPr sz="1867">
              <a:latin typeface="Arial"/>
              <a:cs typeface="Arial"/>
            </a:endParaRPr>
          </a:p>
          <a:p>
            <a:pPr marR="10160" algn="r">
              <a:spcBef>
                <a:spcPts val="193"/>
              </a:spcBef>
            </a:pPr>
            <a:r>
              <a:rPr sz="1867" spc="27" dirty="0">
                <a:solidFill>
                  <a:srgbClr val="595959"/>
                </a:solidFill>
                <a:latin typeface="Arial"/>
                <a:cs typeface="Arial"/>
              </a:rPr>
              <a:t>40</a:t>
            </a:r>
            <a:endParaRPr sz="1867">
              <a:latin typeface="Arial"/>
              <a:cs typeface="Arial"/>
            </a:endParaRPr>
          </a:p>
          <a:p>
            <a:pPr marR="10160" algn="r">
              <a:spcBef>
                <a:spcPts val="227"/>
              </a:spcBef>
            </a:pPr>
            <a:r>
              <a:rPr sz="1867" spc="27" dirty="0">
                <a:solidFill>
                  <a:srgbClr val="595959"/>
                </a:solidFill>
                <a:latin typeface="Arial"/>
                <a:cs typeface="Arial"/>
              </a:rPr>
              <a:t>30</a:t>
            </a:r>
            <a:endParaRPr sz="1867">
              <a:latin typeface="Arial"/>
              <a:cs typeface="Arial"/>
            </a:endParaRPr>
          </a:p>
          <a:p>
            <a:pPr marR="10160" algn="r">
              <a:spcBef>
                <a:spcPts val="187"/>
              </a:spcBef>
            </a:pPr>
            <a:r>
              <a:rPr sz="1867" spc="27" dirty="0">
                <a:solidFill>
                  <a:srgbClr val="595959"/>
                </a:solidFill>
                <a:latin typeface="Arial"/>
                <a:cs typeface="Arial"/>
              </a:rPr>
              <a:t>20</a:t>
            </a:r>
            <a:endParaRPr sz="1867">
              <a:latin typeface="Arial"/>
              <a:cs typeface="Arial"/>
            </a:endParaRPr>
          </a:p>
          <a:p>
            <a:pPr marR="10160" algn="r">
              <a:spcBef>
                <a:spcPts val="193"/>
              </a:spcBef>
            </a:pPr>
            <a:r>
              <a:rPr sz="1867" spc="27" dirty="0">
                <a:solidFill>
                  <a:srgbClr val="595959"/>
                </a:solidFill>
                <a:latin typeface="Arial"/>
                <a:cs typeface="Arial"/>
              </a:rPr>
              <a:t>10</a:t>
            </a:r>
            <a:endParaRPr sz="1867">
              <a:latin typeface="Arial"/>
              <a:cs typeface="Arial"/>
            </a:endParaRPr>
          </a:p>
          <a:p>
            <a:pPr marR="16933" algn="r">
              <a:spcBef>
                <a:spcPts val="193"/>
              </a:spcBef>
            </a:pPr>
            <a:r>
              <a:rPr sz="1867" dirty="0">
                <a:solidFill>
                  <a:srgbClr val="595959"/>
                </a:solidFill>
                <a:latin typeface="Arial"/>
                <a:cs typeface="Arial"/>
              </a:rPr>
              <a:t>0</a:t>
            </a:r>
            <a:endParaRPr sz="1867">
              <a:latin typeface="Arial"/>
              <a:cs typeface="Arial"/>
            </a:endParaRPr>
          </a:p>
        </p:txBody>
      </p:sp>
      <p:sp>
        <p:nvSpPr>
          <p:cNvPr id="12" name="object 12">
            <a:extLst>
              <a:ext uri="{FF2B5EF4-FFF2-40B4-BE49-F238E27FC236}">
                <a16:creationId xmlns:a16="http://schemas.microsoft.com/office/drawing/2014/main" id="{A597E185-C8F2-3A3C-F354-F33FB0005306}"/>
              </a:ext>
            </a:extLst>
          </p:cNvPr>
          <p:cNvSpPr txBox="1"/>
          <p:nvPr/>
        </p:nvSpPr>
        <p:spPr>
          <a:xfrm>
            <a:off x="1277954" y="5310219"/>
            <a:ext cx="1050713" cy="910506"/>
          </a:xfrm>
          <a:prstGeom prst="rect">
            <a:avLst/>
          </a:prstGeom>
        </p:spPr>
        <p:txBody>
          <a:bodyPr vert="horz" wrap="square" lIns="0" tIns="0" rIns="0" bIns="0" rtlCol="0">
            <a:spAutoFit/>
          </a:bodyPr>
          <a:lstStyle/>
          <a:p>
            <a:pPr>
              <a:lnSpc>
                <a:spcPts val="2307"/>
              </a:lnSpc>
            </a:pPr>
            <a:r>
              <a:rPr sz="2133" spc="53" dirty="0">
                <a:solidFill>
                  <a:srgbClr val="595959"/>
                </a:solidFill>
                <a:latin typeface="Arial"/>
                <a:cs typeface="Arial"/>
              </a:rPr>
              <a:t>R</a:t>
            </a:r>
            <a:r>
              <a:rPr sz="2133" spc="-120" dirty="0">
                <a:solidFill>
                  <a:srgbClr val="595959"/>
                </a:solidFill>
                <a:latin typeface="Arial"/>
                <a:cs typeface="Arial"/>
              </a:rPr>
              <a:t>e</a:t>
            </a:r>
            <a:r>
              <a:rPr sz="2133" dirty="0">
                <a:solidFill>
                  <a:srgbClr val="595959"/>
                </a:solidFill>
                <a:latin typeface="Arial"/>
                <a:cs typeface="Arial"/>
              </a:rPr>
              <a:t>c</a:t>
            </a:r>
            <a:r>
              <a:rPr sz="2133" spc="13" dirty="0">
                <a:solidFill>
                  <a:srgbClr val="595959"/>
                </a:solidFill>
                <a:latin typeface="Arial"/>
                <a:cs typeface="Arial"/>
              </a:rPr>
              <a:t>en</a:t>
            </a:r>
            <a:r>
              <a:rPr sz="2133" spc="73" dirty="0">
                <a:solidFill>
                  <a:srgbClr val="595959"/>
                </a:solidFill>
                <a:latin typeface="Arial"/>
                <a:cs typeface="Arial"/>
              </a:rPr>
              <a:t>t</a:t>
            </a:r>
            <a:r>
              <a:rPr sz="2133" spc="-80" dirty="0">
                <a:solidFill>
                  <a:srgbClr val="595959"/>
                </a:solidFill>
                <a:latin typeface="Arial"/>
                <a:cs typeface="Arial"/>
              </a:rPr>
              <a:t>l</a:t>
            </a:r>
            <a:r>
              <a:rPr sz="2133" dirty="0">
                <a:solidFill>
                  <a:srgbClr val="595959"/>
                </a:solidFill>
                <a:latin typeface="Arial"/>
                <a:cs typeface="Arial"/>
              </a:rPr>
              <a:t>y</a:t>
            </a:r>
            <a:endParaRPr sz="2133">
              <a:latin typeface="Arial"/>
              <a:cs typeface="Arial"/>
            </a:endParaRPr>
          </a:p>
          <a:p>
            <a:pPr marL="52492">
              <a:lnSpc>
                <a:spcPts val="2513"/>
              </a:lnSpc>
            </a:pPr>
            <a:r>
              <a:rPr sz="2133" spc="-7" dirty="0">
                <a:solidFill>
                  <a:srgbClr val="595959"/>
                </a:solidFill>
                <a:latin typeface="Arial"/>
                <a:cs typeface="Arial"/>
              </a:rPr>
              <a:t>infected</a:t>
            </a:r>
            <a:endParaRPr sz="2133">
              <a:latin typeface="Arial"/>
              <a:cs typeface="Arial"/>
            </a:endParaRPr>
          </a:p>
        </p:txBody>
      </p:sp>
      <p:sp>
        <p:nvSpPr>
          <p:cNvPr id="13" name="object 13">
            <a:extLst>
              <a:ext uri="{FF2B5EF4-FFF2-40B4-BE49-F238E27FC236}">
                <a16:creationId xmlns:a16="http://schemas.microsoft.com/office/drawing/2014/main" id="{7D5310C1-933A-35F7-5764-086D06AC1D03}"/>
              </a:ext>
            </a:extLst>
          </p:cNvPr>
          <p:cNvSpPr txBox="1"/>
          <p:nvPr/>
        </p:nvSpPr>
        <p:spPr>
          <a:xfrm>
            <a:off x="2913703" y="5310219"/>
            <a:ext cx="1455420" cy="615553"/>
          </a:xfrm>
          <a:prstGeom prst="rect">
            <a:avLst/>
          </a:prstGeom>
        </p:spPr>
        <p:txBody>
          <a:bodyPr vert="horz" wrap="square" lIns="0" tIns="0" rIns="0" bIns="0" rtlCol="0">
            <a:spAutoFit/>
          </a:bodyPr>
          <a:lstStyle/>
          <a:p>
            <a:pPr marL="13546" algn="ctr">
              <a:lnSpc>
                <a:spcPts val="2307"/>
              </a:lnSpc>
            </a:pPr>
            <a:r>
              <a:rPr sz="2133" spc="7" dirty="0">
                <a:solidFill>
                  <a:srgbClr val="595959"/>
                </a:solidFill>
                <a:latin typeface="Arial"/>
                <a:cs typeface="Arial"/>
              </a:rPr>
              <a:t>Medical</a:t>
            </a:r>
            <a:endParaRPr sz="2133">
              <a:latin typeface="Arial"/>
              <a:cs typeface="Arial"/>
            </a:endParaRPr>
          </a:p>
          <a:p>
            <a:pPr algn="ctr">
              <a:lnSpc>
                <a:spcPts val="2513"/>
              </a:lnSpc>
            </a:pPr>
            <a:r>
              <a:rPr sz="2133" spc="13" dirty="0">
                <a:solidFill>
                  <a:srgbClr val="595959"/>
                </a:solidFill>
                <a:latin typeface="Arial"/>
                <a:cs typeface="Arial"/>
              </a:rPr>
              <a:t>e</a:t>
            </a:r>
            <a:r>
              <a:rPr sz="2133" dirty="0">
                <a:solidFill>
                  <a:srgbClr val="595959"/>
                </a:solidFill>
                <a:latin typeface="Arial"/>
                <a:cs typeface="Arial"/>
              </a:rPr>
              <a:t>x</a:t>
            </a:r>
            <a:r>
              <a:rPr sz="2133" spc="13" dirty="0">
                <a:solidFill>
                  <a:srgbClr val="595959"/>
                </a:solidFill>
                <a:latin typeface="Arial"/>
                <a:cs typeface="Arial"/>
              </a:rPr>
              <a:t>a</a:t>
            </a:r>
            <a:r>
              <a:rPr sz="2133" spc="-47" dirty="0">
                <a:solidFill>
                  <a:srgbClr val="595959"/>
                </a:solidFill>
                <a:latin typeface="Arial"/>
                <a:cs typeface="Arial"/>
              </a:rPr>
              <a:t>m</a:t>
            </a:r>
            <a:r>
              <a:rPr sz="2133" spc="53" dirty="0">
                <a:solidFill>
                  <a:srgbClr val="595959"/>
                </a:solidFill>
                <a:latin typeface="Arial"/>
                <a:cs typeface="Arial"/>
              </a:rPr>
              <a:t>i</a:t>
            </a:r>
            <a:r>
              <a:rPr sz="2133" spc="13" dirty="0">
                <a:solidFill>
                  <a:srgbClr val="595959"/>
                </a:solidFill>
                <a:latin typeface="Arial"/>
                <a:cs typeface="Arial"/>
              </a:rPr>
              <a:t>n</a:t>
            </a:r>
            <a:r>
              <a:rPr sz="2133" spc="-120" dirty="0">
                <a:solidFill>
                  <a:srgbClr val="595959"/>
                </a:solidFill>
                <a:latin typeface="Arial"/>
                <a:cs typeface="Arial"/>
              </a:rPr>
              <a:t>a</a:t>
            </a:r>
            <a:r>
              <a:rPr sz="2133" spc="73" dirty="0">
                <a:solidFill>
                  <a:srgbClr val="595959"/>
                </a:solidFill>
                <a:latin typeface="Arial"/>
                <a:cs typeface="Arial"/>
              </a:rPr>
              <a:t>t</a:t>
            </a:r>
            <a:r>
              <a:rPr sz="2133" spc="-80" dirty="0">
                <a:solidFill>
                  <a:srgbClr val="595959"/>
                </a:solidFill>
                <a:latin typeface="Arial"/>
                <a:cs typeface="Arial"/>
              </a:rPr>
              <a:t>i</a:t>
            </a:r>
            <a:r>
              <a:rPr sz="2133" spc="13" dirty="0">
                <a:solidFill>
                  <a:srgbClr val="595959"/>
                </a:solidFill>
                <a:latin typeface="Arial"/>
                <a:cs typeface="Arial"/>
              </a:rPr>
              <a:t>o</a:t>
            </a:r>
            <a:r>
              <a:rPr sz="2133" dirty="0">
                <a:solidFill>
                  <a:srgbClr val="595959"/>
                </a:solidFill>
                <a:latin typeface="Arial"/>
                <a:cs typeface="Arial"/>
              </a:rPr>
              <a:t>n</a:t>
            </a:r>
            <a:endParaRPr sz="2133">
              <a:latin typeface="Arial"/>
              <a:cs typeface="Arial"/>
            </a:endParaRPr>
          </a:p>
        </p:txBody>
      </p:sp>
      <p:sp>
        <p:nvSpPr>
          <p:cNvPr id="14" name="object 14">
            <a:extLst>
              <a:ext uri="{FF2B5EF4-FFF2-40B4-BE49-F238E27FC236}">
                <a16:creationId xmlns:a16="http://schemas.microsoft.com/office/drawing/2014/main" id="{46CF2077-235F-ECAA-6C7B-E5959ED5D4A3}"/>
              </a:ext>
            </a:extLst>
          </p:cNvPr>
          <p:cNvSpPr txBox="1"/>
          <p:nvPr/>
        </p:nvSpPr>
        <p:spPr>
          <a:xfrm>
            <a:off x="4813228" y="5310220"/>
            <a:ext cx="1336040" cy="923330"/>
          </a:xfrm>
          <a:prstGeom prst="rect">
            <a:avLst/>
          </a:prstGeom>
        </p:spPr>
        <p:txBody>
          <a:bodyPr vert="horz" wrap="square" lIns="0" tIns="0" rIns="0" bIns="0" rtlCol="0">
            <a:spAutoFit/>
          </a:bodyPr>
          <a:lstStyle/>
          <a:p>
            <a:pPr marL="104984">
              <a:lnSpc>
                <a:spcPts val="2307"/>
              </a:lnSpc>
            </a:pPr>
            <a:r>
              <a:rPr sz="2133" dirty="0">
                <a:solidFill>
                  <a:srgbClr val="595959"/>
                </a:solidFill>
                <a:latin typeface="Arial"/>
                <a:cs typeface="Arial"/>
              </a:rPr>
              <a:t>Received</a:t>
            </a:r>
            <a:endParaRPr sz="2133">
              <a:latin typeface="Arial"/>
              <a:cs typeface="Arial"/>
            </a:endParaRPr>
          </a:p>
          <a:p>
            <a:pPr indent="37252">
              <a:lnSpc>
                <a:spcPts val="2427"/>
              </a:lnSpc>
              <a:spcBef>
                <a:spcPts val="140"/>
              </a:spcBef>
            </a:pPr>
            <a:r>
              <a:rPr sz="2133" dirty="0">
                <a:solidFill>
                  <a:srgbClr val="595959"/>
                </a:solidFill>
                <a:latin typeface="Arial"/>
                <a:cs typeface="Arial"/>
              </a:rPr>
              <a:t>prevention  </a:t>
            </a:r>
            <a:r>
              <a:rPr sz="2133" spc="53" dirty="0">
                <a:solidFill>
                  <a:srgbClr val="595959"/>
                </a:solidFill>
                <a:latin typeface="Arial"/>
                <a:cs typeface="Arial"/>
              </a:rPr>
              <a:t>i</a:t>
            </a:r>
            <a:r>
              <a:rPr sz="2133" spc="-120" dirty="0">
                <a:solidFill>
                  <a:srgbClr val="595959"/>
                </a:solidFill>
                <a:latin typeface="Arial"/>
                <a:cs typeface="Arial"/>
              </a:rPr>
              <a:t>n</a:t>
            </a:r>
            <a:r>
              <a:rPr sz="2133" spc="73" dirty="0">
                <a:solidFill>
                  <a:srgbClr val="595959"/>
                </a:solidFill>
                <a:latin typeface="Arial"/>
                <a:cs typeface="Arial"/>
              </a:rPr>
              <a:t>f</a:t>
            </a:r>
            <a:r>
              <a:rPr sz="2133" spc="7" dirty="0">
                <a:solidFill>
                  <a:srgbClr val="595959"/>
                </a:solidFill>
                <a:latin typeface="Arial"/>
                <a:cs typeface="Arial"/>
              </a:rPr>
              <a:t>o</a:t>
            </a:r>
            <a:r>
              <a:rPr sz="2133" spc="-47" dirty="0">
                <a:solidFill>
                  <a:srgbClr val="595959"/>
                </a:solidFill>
                <a:latin typeface="Arial"/>
                <a:cs typeface="Arial"/>
              </a:rPr>
              <a:t>rm</a:t>
            </a:r>
            <a:r>
              <a:rPr sz="2133" spc="7" dirty="0">
                <a:solidFill>
                  <a:srgbClr val="595959"/>
                </a:solidFill>
                <a:latin typeface="Arial"/>
                <a:cs typeface="Arial"/>
              </a:rPr>
              <a:t>a</a:t>
            </a:r>
            <a:r>
              <a:rPr sz="2133" spc="73" dirty="0">
                <a:solidFill>
                  <a:srgbClr val="595959"/>
                </a:solidFill>
                <a:latin typeface="Arial"/>
                <a:cs typeface="Arial"/>
              </a:rPr>
              <a:t>t</a:t>
            </a:r>
            <a:r>
              <a:rPr sz="2133" spc="-80" dirty="0">
                <a:solidFill>
                  <a:srgbClr val="595959"/>
                </a:solidFill>
                <a:latin typeface="Arial"/>
                <a:cs typeface="Arial"/>
              </a:rPr>
              <a:t>i</a:t>
            </a:r>
            <a:r>
              <a:rPr sz="2133" spc="7" dirty="0">
                <a:solidFill>
                  <a:srgbClr val="595959"/>
                </a:solidFill>
                <a:latin typeface="Arial"/>
                <a:cs typeface="Arial"/>
              </a:rPr>
              <a:t>o</a:t>
            </a:r>
            <a:r>
              <a:rPr sz="2133" dirty="0">
                <a:solidFill>
                  <a:srgbClr val="595959"/>
                </a:solidFill>
                <a:latin typeface="Arial"/>
                <a:cs typeface="Arial"/>
              </a:rPr>
              <a:t>n</a:t>
            </a:r>
            <a:endParaRPr sz="2133">
              <a:latin typeface="Arial"/>
              <a:cs typeface="Arial"/>
            </a:endParaRPr>
          </a:p>
        </p:txBody>
      </p:sp>
      <p:sp>
        <p:nvSpPr>
          <p:cNvPr id="15" name="object 15">
            <a:extLst>
              <a:ext uri="{FF2B5EF4-FFF2-40B4-BE49-F238E27FC236}">
                <a16:creationId xmlns:a16="http://schemas.microsoft.com/office/drawing/2014/main" id="{080E21AE-EB11-6841-99EF-6A8DD47166C6}"/>
              </a:ext>
            </a:extLst>
          </p:cNvPr>
          <p:cNvSpPr txBox="1"/>
          <p:nvPr/>
        </p:nvSpPr>
        <p:spPr>
          <a:xfrm>
            <a:off x="6404063" y="5310219"/>
            <a:ext cx="1840653" cy="615553"/>
          </a:xfrm>
          <a:prstGeom prst="rect">
            <a:avLst/>
          </a:prstGeom>
        </p:spPr>
        <p:txBody>
          <a:bodyPr vert="horz" wrap="square" lIns="0" tIns="0" rIns="0" bIns="0" rtlCol="0">
            <a:spAutoFit/>
          </a:bodyPr>
          <a:lstStyle/>
          <a:p>
            <a:pPr algn="ctr">
              <a:lnSpc>
                <a:spcPts val="2307"/>
              </a:lnSpc>
            </a:pPr>
            <a:r>
              <a:rPr sz="2133" dirty="0">
                <a:solidFill>
                  <a:srgbClr val="595959"/>
                </a:solidFill>
                <a:latin typeface="Arial"/>
                <a:cs typeface="Arial"/>
              </a:rPr>
              <a:t>Received</a:t>
            </a:r>
            <a:r>
              <a:rPr sz="2133" spc="-160" dirty="0">
                <a:solidFill>
                  <a:srgbClr val="595959"/>
                </a:solidFill>
                <a:latin typeface="Arial"/>
                <a:cs typeface="Arial"/>
              </a:rPr>
              <a:t> </a:t>
            </a:r>
            <a:r>
              <a:rPr sz="2133" spc="7" dirty="0">
                <a:solidFill>
                  <a:srgbClr val="595959"/>
                </a:solidFill>
                <a:latin typeface="Arial"/>
                <a:cs typeface="Arial"/>
              </a:rPr>
              <a:t>PrEP</a:t>
            </a:r>
            <a:endParaRPr sz="2133">
              <a:latin typeface="Arial"/>
              <a:cs typeface="Arial"/>
            </a:endParaRPr>
          </a:p>
          <a:p>
            <a:pPr algn="ctr">
              <a:lnSpc>
                <a:spcPts val="2513"/>
              </a:lnSpc>
            </a:pPr>
            <a:r>
              <a:rPr sz="2133" spc="-7" dirty="0">
                <a:solidFill>
                  <a:srgbClr val="595959"/>
                </a:solidFill>
                <a:latin typeface="Arial"/>
                <a:cs typeface="Arial"/>
              </a:rPr>
              <a:t>information</a:t>
            </a:r>
            <a:endParaRPr sz="2133">
              <a:latin typeface="Arial"/>
              <a:cs typeface="Arial"/>
            </a:endParaRPr>
          </a:p>
        </p:txBody>
      </p:sp>
      <p:sp>
        <p:nvSpPr>
          <p:cNvPr id="16" name="object 16">
            <a:extLst>
              <a:ext uri="{FF2B5EF4-FFF2-40B4-BE49-F238E27FC236}">
                <a16:creationId xmlns:a16="http://schemas.microsoft.com/office/drawing/2014/main" id="{47656B68-748D-C648-548D-2FADFAD734E0}"/>
              </a:ext>
            </a:extLst>
          </p:cNvPr>
          <p:cNvSpPr txBox="1"/>
          <p:nvPr/>
        </p:nvSpPr>
        <p:spPr>
          <a:xfrm>
            <a:off x="8491510" y="5310220"/>
            <a:ext cx="1336887" cy="923330"/>
          </a:xfrm>
          <a:prstGeom prst="rect">
            <a:avLst/>
          </a:prstGeom>
        </p:spPr>
        <p:txBody>
          <a:bodyPr vert="horz" wrap="square" lIns="0" tIns="0" rIns="0" bIns="0" rtlCol="0">
            <a:spAutoFit/>
          </a:bodyPr>
          <a:lstStyle/>
          <a:p>
            <a:pPr marL="104984">
              <a:lnSpc>
                <a:spcPts val="2307"/>
              </a:lnSpc>
            </a:pPr>
            <a:r>
              <a:rPr sz="2133" dirty="0">
                <a:solidFill>
                  <a:srgbClr val="595959"/>
                </a:solidFill>
                <a:latin typeface="Arial"/>
                <a:cs typeface="Arial"/>
              </a:rPr>
              <a:t>Received</a:t>
            </a:r>
            <a:endParaRPr sz="2133">
              <a:latin typeface="Arial"/>
              <a:cs typeface="Arial"/>
            </a:endParaRPr>
          </a:p>
          <a:p>
            <a:pPr marL="97364" indent="-98211">
              <a:lnSpc>
                <a:spcPts val="2427"/>
              </a:lnSpc>
              <a:spcBef>
                <a:spcPts val="140"/>
              </a:spcBef>
            </a:pPr>
            <a:r>
              <a:rPr sz="2133" dirty="0">
                <a:solidFill>
                  <a:srgbClr val="595959"/>
                </a:solidFill>
                <a:latin typeface="Arial"/>
                <a:cs typeface="Arial"/>
              </a:rPr>
              <a:t>proposal</a:t>
            </a:r>
            <a:r>
              <a:rPr sz="2133" spc="-107" dirty="0">
                <a:solidFill>
                  <a:srgbClr val="595959"/>
                </a:solidFill>
                <a:latin typeface="Arial"/>
                <a:cs typeface="Arial"/>
              </a:rPr>
              <a:t> </a:t>
            </a:r>
            <a:r>
              <a:rPr sz="2133" spc="-33" dirty="0">
                <a:solidFill>
                  <a:srgbClr val="595959"/>
                </a:solidFill>
                <a:latin typeface="Arial"/>
                <a:cs typeface="Arial"/>
              </a:rPr>
              <a:t>to  </a:t>
            </a:r>
            <a:r>
              <a:rPr sz="2133" dirty="0">
                <a:solidFill>
                  <a:srgbClr val="595959"/>
                </a:solidFill>
                <a:latin typeface="Arial"/>
                <a:cs typeface="Arial"/>
              </a:rPr>
              <a:t>use</a:t>
            </a:r>
            <a:r>
              <a:rPr sz="2133" spc="-100" dirty="0">
                <a:solidFill>
                  <a:srgbClr val="595959"/>
                </a:solidFill>
                <a:latin typeface="Arial"/>
                <a:cs typeface="Arial"/>
              </a:rPr>
              <a:t> </a:t>
            </a:r>
            <a:r>
              <a:rPr sz="2133" spc="7" dirty="0">
                <a:solidFill>
                  <a:srgbClr val="595959"/>
                </a:solidFill>
                <a:latin typeface="Arial"/>
                <a:cs typeface="Arial"/>
              </a:rPr>
              <a:t>PrEP</a:t>
            </a:r>
            <a:endParaRPr sz="2133">
              <a:latin typeface="Arial"/>
              <a:cs typeface="Arial"/>
            </a:endParaRPr>
          </a:p>
        </p:txBody>
      </p:sp>
      <p:sp>
        <p:nvSpPr>
          <p:cNvPr id="17" name="object 17">
            <a:extLst>
              <a:ext uri="{FF2B5EF4-FFF2-40B4-BE49-F238E27FC236}">
                <a16:creationId xmlns:a16="http://schemas.microsoft.com/office/drawing/2014/main" id="{E8253198-5674-2D14-CCE8-881089DEF7C3}"/>
              </a:ext>
            </a:extLst>
          </p:cNvPr>
          <p:cNvSpPr txBox="1"/>
          <p:nvPr/>
        </p:nvSpPr>
        <p:spPr>
          <a:xfrm>
            <a:off x="10331010" y="5310220"/>
            <a:ext cx="1332653" cy="307777"/>
          </a:xfrm>
          <a:prstGeom prst="rect">
            <a:avLst/>
          </a:prstGeom>
        </p:spPr>
        <p:txBody>
          <a:bodyPr vert="horz" wrap="square" lIns="0" tIns="0" rIns="0" bIns="0" rtlCol="0">
            <a:spAutoFit/>
          </a:bodyPr>
          <a:lstStyle/>
          <a:p>
            <a:pPr>
              <a:lnSpc>
                <a:spcPts val="2360"/>
              </a:lnSpc>
            </a:pPr>
            <a:r>
              <a:rPr sz="2133" spc="-20" dirty="0">
                <a:solidFill>
                  <a:srgbClr val="595959"/>
                </a:solidFill>
                <a:latin typeface="Arial"/>
                <a:cs typeface="Arial"/>
              </a:rPr>
              <a:t>Used</a:t>
            </a:r>
            <a:r>
              <a:rPr sz="2133" spc="-27" dirty="0">
                <a:solidFill>
                  <a:srgbClr val="595959"/>
                </a:solidFill>
                <a:latin typeface="Arial"/>
                <a:cs typeface="Arial"/>
              </a:rPr>
              <a:t> PrEP</a:t>
            </a:r>
            <a:endParaRPr sz="2133">
              <a:latin typeface="Arial"/>
              <a:cs typeface="Arial"/>
            </a:endParaRPr>
          </a:p>
        </p:txBody>
      </p:sp>
      <p:sp>
        <p:nvSpPr>
          <p:cNvPr id="18" name="object 18">
            <a:extLst>
              <a:ext uri="{FF2B5EF4-FFF2-40B4-BE49-F238E27FC236}">
                <a16:creationId xmlns:a16="http://schemas.microsoft.com/office/drawing/2014/main" id="{67F834F3-872F-9A1B-6C86-76190F57AC6B}"/>
              </a:ext>
            </a:extLst>
          </p:cNvPr>
          <p:cNvSpPr txBox="1"/>
          <p:nvPr/>
        </p:nvSpPr>
        <p:spPr>
          <a:xfrm>
            <a:off x="437651" y="1430389"/>
            <a:ext cx="282129" cy="244687"/>
          </a:xfrm>
          <a:prstGeom prst="rect">
            <a:avLst/>
          </a:prstGeom>
        </p:spPr>
        <p:txBody>
          <a:bodyPr vert="vert270" wrap="square" lIns="0" tIns="0" rIns="0" bIns="0" rtlCol="0">
            <a:spAutoFit/>
          </a:bodyPr>
          <a:lstStyle/>
          <a:p>
            <a:pPr marL="16933">
              <a:lnSpc>
                <a:spcPts val="2193"/>
              </a:lnSpc>
            </a:pPr>
            <a:r>
              <a:rPr sz="1867" dirty="0">
                <a:solidFill>
                  <a:srgbClr val="595959"/>
                </a:solidFill>
                <a:latin typeface="Arial"/>
                <a:cs typeface="Arial"/>
              </a:rPr>
              <a:t>%</a:t>
            </a:r>
            <a:endParaRPr sz="1867">
              <a:latin typeface="Arial"/>
              <a:cs typeface="Arial"/>
            </a:endParaRPr>
          </a:p>
        </p:txBody>
      </p:sp>
      <p:sp>
        <p:nvSpPr>
          <p:cNvPr id="19" name="object 19">
            <a:extLst>
              <a:ext uri="{FF2B5EF4-FFF2-40B4-BE49-F238E27FC236}">
                <a16:creationId xmlns:a16="http://schemas.microsoft.com/office/drawing/2014/main" id="{7301ABEE-AE27-5F47-D0F6-EB2705FE9962}"/>
              </a:ext>
            </a:extLst>
          </p:cNvPr>
          <p:cNvSpPr txBox="1"/>
          <p:nvPr/>
        </p:nvSpPr>
        <p:spPr>
          <a:xfrm>
            <a:off x="2409093" y="2831931"/>
            <a:ext cx="643467" cy="386430"/>
          </a:xfrm>
          <a:prstGeom prst="rect">
            <a:avLst/>
          </a:prstGeom>
        </p:spPr>
        <p:txBody>
          <a:bodyPr vert="horz" wrap="square" lIns="0" tIns="16933" rIns="0" bIns="0" rtlCol="0">
            <a:spAutoFit/>
          </a:bodyPr>
          <a:lstStyle/>
          <a:p>
            <a:pPr marL="16933">
              <a:spcBef>
                <a:spcPts val="133"/>
              </a:spcBef>
            </a:pPr>
            <a:r>
              <a:rPr sz="2400" b="1" spc="-7" dirty="0">
                <a:latin typeface="Arial"/>
                <a:cs typeface="Arial"/>
              </a:rPr>
              <a:t>90%</a:t>
            </a:r>
            <a:endParaRPr sz="2400">
              <a:latin typeface="Arial"/>
              <a:cs typeface="Arial"/>
            </a:endParaRPr>
          </a:p>
        </p:txBody>
      </p:sp>
      <p:sp>
        <p:nvSpPr>
          <p:cNvPr id="20" name="object 20">
            <a:extLst>
              <a:ext uri="{FF2B5EF4-FFF2-40B4-BE49-F238E27FC236}">
                <a16:creationId xmlns:a16="http://schemas.microsoft.com/office/drawing/2014/main" id="{6CA89B05-AF7D-D1A9-E2ED-C6DDE558F23B}"/>
              </a:ext>
            </a:extLst>
          </p:cNvPr>
          <p:cNvSpPr/>
          <p:nvPr/>
        </p:nvSpPr>
        <p:spPr>
          <a:xfrm>
            <a:off x="2246944" y="3206435"/>
            <a:ext cx="1104053" cy="457200"/>
          </a:xfrm>
          <a:custGeom>
            <a:avLst/>
            <a:gdLst/>
            <a:ahLst/>
            <a:cxnLst/>
            <a:rect l="l" t="t" r="r" b="b"/>
            <a:pathLst>
              <a:path w="828039" h="342900">
                <a:moveTo>
                  <a:pt x="717318" y="113510"/>
                </a:moveTo>
                <a:lnTo>
                  <a:pt x="541041" y="113510"/>
                </a:lnTo>
                <a:lnTo>
                  <a:pt x="542601" y="227798"/>
                </a:lnTo>
                <a:lnTo>
                  <a:pt x="485457" y="228578"/>
                </a:lnTo>
                <a:lnTo>
                  <a:pt x="487017" y="342868"/>
                </a:lnTo>
                <a:lnTo>
                  <a:pt x="827544" y="166756"/>
                </a:lnTo>
                <a:lnTo>
                  <a:pt x="717318" y="113510"/>
                </a:lnTo>
                <a:close/>
              </a:path>
              <a:path w="828039" h="342900">
                <a:moveTo>
                  <a:pt x="483897" y="114289"/>
                </a:moveTo>
                <a:lnTo>
                  <a:pt x="0" y="120892"/>
                </a:lnTo>
                <a:lnTo>
                  <a:pt x="1559" y="235182"/>
                </a:lnTo>
                <a:lnTo>
                  <a:pt x="485457" y="228578"/>
                </a:lnTo>
                <a:lnTo>
                  <a:pt x="483897" y="114289"/>
                </a:lnTo>
                <a:close/>
              </a:path>
              <a:path w="828039" h="342900">
                <a:moveTo>
                  <a:pt x="541041" y="113510"/>
                </a:moveTo>
                <a:lnTo>
                  <a:pt x="483897" y="114289"/>
                </a:lnTo>
                <a:lnTo>
                  <a:pt x="485457" y="228578"/>
                </a:lnTo>
                <a:lnTo>
                  <a:pt x="542601" y="227798"/>
                </a:lnTo>
                <a:lnTo>
                  <a:pt x="541041" y="113510"/>
                </a:lnTo>
                <a:close/>
              </a:path>
              <a:path w="828039" h="342900">
                <a:moveTo>
                  <a:pt x="482338" y="0"/>
                </a:moveTo>
                <a:lnTo>
                  <a:pt x="483897" y="114289"/>
                </a:lnTo>
                <a:lnTo>
                  <a:pt x="541041" y="113510"/>
                </a:lnTo>
                <a:lnTo>
                  <a:pt x="717318" y="113510"/>
                </a:lnTo>
                <a:lnTo>
                  <a:pt x="482338" y="0"/>
                </a:lnTo>
                <a:close/>
              </a:path>
            </a:pathLst>
          </a:custGeom>
          <a:solidFill>
            <a:srgbClr val="878787"/>
          </a:solidFill>
        </p:spPr>
        <p:txBody>
          <a:bodyPr wrap="square" lIns="0" tIns="0" rIns="0" bIns="0" rtlCol="0"/>
          <a:lstStyle/>
          <a:p>
            <a:endParaRPr sz="2400"/>
          </a:p>
        </p:txBody>
      </p:sp>
      <p:sp>
        <p:nvSpPr>
          <p:cNvPr id="21" name="object 21">
            <a:extLst>
              <a:ext uri="{FF2B5EF4-FFF2-40B4-BE49-F238E27FC236}">
                <a16:creationId xmlns:a16="http://schemas.microsoft.com/office/drawing/2014/main" id="{51EB1A3B-E7B0-78F0-8393-B4563BEEEFC8}"/>
              </a:ext>
            </a:extLst>
          </p:cNvPr>
          <p:cNvSpPr/>
          <p:nvPr/>
        </p:nvSpPr>
        <p:spPr>
          <a:xfrm>
            <a:off x="4083459" y="3744503"/>
            <a:ext cx="1104053" cy="457200"/>
          </a:xfrm>
          <a:custGeom>
            <a:avLst/>
            <a:gdLst/>
            <a:ahLst/>
            <a:cxnLst/>
            <a:rect l="l" t="t" r="r" b="b"/>
            <a:pathLst>
              <a:path w="828039" h="342900">
                <a:moveTo>
                  <a:pt x="717301" y="113512"/>
                </a:moveTo>
                <a:lnTo>
                  <a:pt x="541041" y="113512"/>
                </a:lnTo>
                <a:lnTo>
                  <a:pt x="542596" y="227801"/>
                </a:lnTo>
                <a:lnTo>
                  <a:pt x="485451" y="228578"/>
                </a:lnTo>
                <a:lnTo>
                  <a:pt x="487005" y="342868"/>
                </a:lnTo>
                <a:lnTo>
                  <a:pt x="827542" y="166771"/>
                </a:lnTo>
                <a:lnTo>
                  <a:pt x="717301" y="113512"/>
                </a:lnTo>
                <a:close/>
              </a:path>
              <a:path w="828039" h="342900">
                <a:moveTo>
                  <a:pt x="483896" y="114289"/>
                </a:moveTo>
                <a:lnTo>
                  <a:pt x="0" y="120869"/>
                </a:lnTo>
                <a:lnTo>
                  <a:pt x="1554" y="235159"/>
                </a:lnTo>
                <a:lnTo>
                  <a:pt x="485451" y="228578"/>
                </a:lnTo>
                <a:lnTo>
                  <a:pt x="483896" y="114289"/>
                </a:lnTo>
                <a:close/>
              </a:path>
              <a:path w="828039" h="342900">
                <a:moveTo>
                  <a:pt x="541041" y="113512"/>
                </a:moveTo>
                <a:lnTo>
                  <a:pt x="483896" y="114289"/>
                </a:lnTo>
                <a:lnTo>
                  <a:pt x="485451" y="228578"/>
                </a:lnTo>
                <a:lnTo>
                  <a:pt x="542596" y="227801"/>
                </a:lnTo>
                <a:lnTo>
                  <a:pt x="541041" y="113512"/>
                </a:lnTo>
                <a:close/>
              </a:path>
              <a:path w="828039" h="342900">
                <a:moveTo>
                  <a:pt x="482342" y="0"/>
                </a:moveTo>
                <a:lnTo>
                  <a:pt x="483896" y="114289"/>
                </a:lnTo>
                <a:lnTo>
                  <a:pt x="541041" y="113512"/>
                </a:lnTo>
                <a:lnTo>
                  <a:pt x="717301" y="113512"/>
                </a:lnTo>
                <a:lnTo>
                  <a:pt x="482342" y="0"/>
                </a:lnTo>
                <a:close/>
              </a:path>
            </a:pathLst>
          </a:custGeom>
          <a:solidFill>
            <a:srgbClr val="878787"/>
          </a:solidFill>
        </p:spPr>
        <p:txBody>
          <a:bodyPr wrap="square" lIns="0" tIns="0" rIns="0" bIns="0" rtlCol="0"/>
          <a:lstStyle/>
          <a:p>
            <a:endParaRPr sz="2400"/>
          </a:p>
        </p:txBody>
      </p:sp>
      <p:sp>
        <p:nvSpPr>
          <p:cNvPr id="22" name="object 22">
            <a:extLst>
              <a:ext uri="{FF2B5EF4-FFF2-40B4-BE49-F238E27FC236}">
                <a16:creationId xmlns:a16="http://schemas.microsoft.com/office/drawing/2014/main" id="{A4ED42D4-9ED4-D931-7F3E-1DEE9EA6E61B}"/>
              </a:ext>
            </a:extLst>
          </p:cNvPr>
          <p:cNvSpPr/>
          <p:nvPr/>
        </p:nvSpPr>
        <p:spPr>
          <a:xfrm>
            <a:off x="5907172" y="4651435"/>
            <a:ext cx="1104053" cy="457200"/>
          </a:xfrm>
          <a:custGeom>
            <a:avLst/>
            <a:gdLst/>
            <a:ahLst/>
            <a:cxnLst/>
            <a:rect l="l" t="t" r="r" b="b"/>
            <a:pathLst>
              <a:path w="828039" h="342900">
                <a:moveTo>
                  <a:pt x="717214" y="113512"/>
                </a:moveTo>
                <a:lnTo>
                  <a:pt x="540952" y="113512"/>
                </a:lnTo>
                <a:lnTo>
                  <a:pt x="542507" y="227801"/>
                </a:lnTo>
                <a:lnTo>
                  <a:pt x="485362" y="228578"/>
                </a:lnTo>
                <a:lnTo>
                  <a:pt x="486916" y="342868"/>
                </a:lnTo>
                <a:lnTo>
                  <a:pt x="827454" y="166771"/>
                </a:lnTo>
                <a:lnTo>
                  <a:pt x="717214" y="113512"/>
                </a:lnTo>
                <a:close/>
              </a:path>
              <a:path w="828039" h="342900">
                <a:moveTo>
                  <a:pt x="483808" y="114289"/>
                </a:moveTo>
                <a:lnTo>
                  <a:pt x="0" y="120869"/>
                </a:lnTo>
                <a:lnTo>
                  <a:pt x="1554" y="235158"/>
                </a:lnTo>
                <a:lnTo>
                  <a:pt x="485362" y="228578"/>
                </a:lnTo>
                <a:lnTo>
                  <a:pt x="483808" y="114289"/>
                </a:lnTo>
                <a:close/>
              </a:path>
              <a:path w="828039" h="342900">
                <a:moveTo>
                  <a:pt x="540952" y="113512"/>
                </a:moveTo>
                <a:lnTo>
                  <a:pt x="483808" y="114289"/>
                </a:lnTo>
                <a:lnTo>
                  <a:pt x="485362" y="228578"/>
                </a:lnTo>
                <a:lnTo>
                  <a:pt x="542507" y="227801"/>
                </a:lnTo>
                <a:lnTo>
                  <a:pt x="540952" y="113512"/>
                </a:lnTo>
                <a:close/>
              </a:path>
              <a:path w="828039" h="342900">
                <a:moveTo>
                  <a:pt x="482254" y="0"/>
                </a:moveTo>
                <a:lnTo>
                  <a:pt x="483808" y="114289"/>
                </a:lnTo>
                <a:lnTo>
                  <a:pt x="540952" y="113512"/>
                </a:lnTo>
                <a:lnTo>
                  <a:pt x="717214" y="113512"/>
                </a:lnTo>
                <a:lnTo>
                  <a:pt x="482254" y="0"/>
                </a:lnTo>
                <a:close/>
              </a:path>
            </a:pathLst>
          </a:custGeom>
          <a:solidFill>
            <a:srgbClr val="878787"/>
          </a:solidFill>
        </p:spPr>
        <p:txBody>
          <a:bodyPr wrap="square" lIns="0" tIns="0" rIns="0" bIns="0" rtlCol="0"/>
          <a:lstStyle/>
          <a:p>
            <a:endParaRPr sz="2400"/>
          </a:p>
        </p:txBody>
      </p:sp>
      <p:sp>
        <p:nvSpPr>
          <p:cNvPr id="23" name="object 23">
            <a:extLst>
              <a:ext uri="{FF2B5EF4-FFF2-40B4-BE49-F238E27FC236}">
                <a16:creationId xmlns:a16="http://schemas.microsoft.com/office/drawing/2014/main" id="{D1DFC72E-739F-7851-0413-5179B739A85E}"/>
              </a:ext>
            </a:extLst>
          </p:cNvPr>
          <p:cNvSpPr/>
          <p:nvPr/>
        </p:nvSpPr>
        <p:spPr>
          <a:xfrm>
            <a:off x="7736640" y="4651435"/>
            <a:ext cx="1104053" cy="457200"/>
          </a:xfrm>
          <a:custGeom>
            <a:avLst/>
            <a:gdLst/>
            <a:ahLst/>
            <a:cxnLst/>
            <a:rect l="l" t="t" r="r" b="b"/>
            <a:pathLst>
              <a:path w="828040" h="342900">
                <a:moveTo>
                  <a:pt x="717213" y="113512"/>
                </a:moveTo>
                <a:lnTo>
                  <a:pt x="540951" y="113512"/>
                </a:lnTo>
                <a:lnTo>
                  <a:pt x="542505" y="227801"/>
                </a:lnTo>
                <a:lnTo>
                  <a:pt x="485361" y="228578"/>
                </a:lnTo>
                <a:lnTo>
                  <a:pt x="486915" y="342868"/>
                </a:lnTo>
                <a:lnTo>
                  <a:pt x="827453" y="166771"/>
                </a:lnTo>
                <a:lnTo>
                  <a:pt x="717213" y="113512"/>
                </a:lnTo>
                <a:close/>
              </a:path>
              <a:path w="828040" h="342900">
                <a:moveTo>
                  <a:pt x="483807" y="114289"/>
                </a:moveTo>
                <a:lnTo>
                  <a:pt x="0" y="120869"/>
                </a:lnTo>
                <a:lnTo>
                  <a:pt x="1554" y="235158"/>
                </a:lnTo>
                <a:lnTo>
                  <a:pt x="485361" y="228578"/>
                </a:lnTo>
                <a:lnTo>
                  <a:pt x="483807" y="114289"/>
                </a:lnTo>
                <a:close/>
              </a:path>
              <a:path w="828040" h="342900">
                <a:moveTo>
                  <a:pt x="540951" y="113512"/>
                </a:moveTo>
                <a:lnTo>
                  <a:pt x="483807" y="114289"/>
                </a:lnTo>
                <a:lnTo>
                  <a:pt x="485361" y="228578"/>
                </a:lnTo>
                <a:lnTo>
                  <a:pt x="542505" y="227801"/>
                </a:lnTo>
                <a:lnTo>
                  <a:pt x="540951" y="113512"/>
                </a:lnTo>
                <a:close/>
              </a:path>
              <a:path w="828040" h="342900">
                <a:moveTo>
                  <a:pt x="482253" y="0"/>
                </a:moveTo>
                <a:lnTo>
                  <a:pt x="483807" y="114289"/>
                </a:lnTo>
                <a:lnTo>
                  <a:pt x="540951" y="113512"/>
                </a:lnTo>
                <a:lnTo>
                  <a:pt x="717213" y="113512"/>
                </a:lnTo>
                <a:lnTo>
                  <a:pt x="482253" y="0"/>
                </a:lnTo>
                <a:close/>
              </a:path>
            </a:pathLst>
          </a:custGeom>
          <a:solidFill>
            <a:srgbClr val="878787"/>
          </a:solidFill>
        </p:spPr>
        <p:txBody>
          <a:bodyPr wrap="square" lIns="0" tIns="0" rIns="0" bIns="0" rtlCol="0"/>
          <a:lstStyle/>
          <a:p>
            <a:endParaRPr sz="2400"/>
          </a:p>
        </p:txBody>
      </p:sp>
      <p:sp>
        <p:nvSpPr>
          <p:cNvPr id="24" name="object 24">
            <a:extLst>
              <a:ext uri="{FF2B5EF4-FFF2-40B4-BE49-F238E27FC236}">
                <a16:creationId xmlns:a16="http://schemas.microsoft.com/office/drawing/2014/main" id="{C34E7867-8E8D-BAC6-0C15-556FC85F369D}"/>
              </a:ext>
            </a:extLst>
          </p:cNvPr>
          <p:cNvSpPr/>
          <p:nvPr/>
        </p:nvSpPr>
        <p:spPr>
          <a:xfrm>
            <a:off x="9616590" y="4708252"/>
            <a:ext cx="1104053" cy="457200"/>
          </a:xfrm>
          <a:custGeom>
            <a:avLst/>
            <a:gdLst/>
            <a:ahLst/>
            <a:cxnLst/>
            <a:rect l="l" t="t" r="r" b="b"/>
            <a:pathLst>
              <a:path w="828040" h="342900">
                <a:moveTo>
                  <a:pt x="717214" y="113512"/>
                </a:moveTo>
                <a:lnTo>
                  <a:pt x="540953" y="113512"/>
                </a:lnTo>
                <a:lnTo>
                  <a:pt x="542508" y="227802"/>
                </a:lnTo>
                <a:lnTo>
                  <a:pt x="485363" y="228579"/>
                </a:lnTo>
                <a:lnTo>
                  <a:pt x="486918" y="342868"/>
                </a:lnTo>
                <a:lnTo>
                  <a:pt x="827454" y="166771"/>
                </a:lnTo>
                <a:lnTo>
                  <a:pt x="717214" y="113512"/>
                </a:lnTo>
                <a:close/>
              </a:path>
              <a:path w="828040" h="342900">
                <a:moveTo>
                  <a:pt x="483809" y="114289"/>
                </a:moveTo>
                <a:lnTo>
                  <a:pt x="0" y="120869"/>
                </a:lnTo>
                <a:lnTo>
                  <a:pt x="1554" y="235159"/>
                </a:lnTo>
                <a:lnTo>
                  <a:pt x="485363" y="228579"/>
                </a:lnTo>
                <a:lnTo>
                  <a:pt x="483809" y="114289"/>
                </a:lnTo>
                <a:close/>
              </a:path>
              <a:path w="828040" h="342900">
                <a:moveTo>
                  <a:pt x="540953" y="113512"/>
                </a:moveTo>
                <a:lnTo>
                  <a:pt x="483809" y="114289"/>
                </a:lnTo>
                <a:lnTo>
                  <a:pt x="485363" y="228579"/>
                </a:lnTo>
                <a:lnTo>
                  <a:pt x="542508" y="227802"/>
                </a:lnTo>
                <a:lnTo>
                  <a:pt x="540953" y="113512"/>
                </a:lnTo>
                <a:close/>
              </a:path>
              <a:path w="828040" h="342900">
                <a:moveTo>
                  <a:pt x="482254" y="0"/>
                </a:moveTo>
                <a:lnTo>
                  <a:pt x="483809" y="114289"/>
                </a:lnTo>
                <a:lnTo>
                  <a:pt x="540953" y="113512"/>
                </a:lnTo>
                <a:lnTo>
                  <a:pt x="717214" y="113512"/>
                </a:lnTo>
                <a:lnTo>
                  <a:pt x="482254" y="0"/>
                </a:lnTo>
                <a:close/>
              </a:path>
            </a:pathLst>
          </a:custGeom>
          <a:solidFill>
            <a:srgbClr val="878787"/>
          </a:solidFill>
        </p:spPr>
        <p:txBody>
          <a:bodyPr wrap="square" lIns="0" tIns="0" rIns="0" bIns="0" rtlCol="0"/>
          <a:lstStyle/>
          <a:p>
            <a:endParaRPr sz="2400"/>
          </a:p>
        </p:txBody>
      </p:sp>
      <p:sp>
        <p:nvSpPr>
          <p:cNvPr id="25" name="object 25">
            <a:extLst>
              <a:ext uri="{FF2B5EF4-FFF2-40B4-BE49-F238E27FC236}">
                <a16:creationId xmlns:a16="http://schemas.microsoft.com/office/drawing/2014/main" id="{B69CCB72-F9D7-C61E-C32A-CC57A53009E4}"/>
              </a:ext>
            </a:extLst>
          </p:cNvPr>
          <p:cNvSpPr txBox="1"/>
          <p:nvPr/>
        </p:nvSpPr>
        <p:spPr>
          <a:xfrm>
            <a:off x="4262275" y="3318256"/>
            <a:ext cx="712047" cy="427532"/>
          </a:xfrm>
          <a:prstGeom prst="rect">
            <a:avLst/>
          </a:prstGeom>
        </p:spPr>
        <p:txBody>
          <a:bodyPr vert="horz" wrap="square" lIns="0" tIns="16933" rIns="0" bIns="0" rtlCol="0">
            <a:spAutoFit/>
          </a:bodyPr>
          <a:lstStyle/>
          <a:p>
            <a:pPr marL="16933">
              <a:spcBef>
                <a:spcPts val="133"/>
              </a:spcBef>
            </a:pPr>
            <a:r>
              <a:rPr sz="2667" b="1" dirty="0">
                <a:latin typeface="Arial"/>
                <a:cs typeface="Arial"/>
              </a:rPr>
              <a:t>70%</a:t>
            </a:r>
            <a:endParaRPr sz="2667">
              <a:latin typeface="Arial"/>
              <a:cs typeface="Arial"/>
            </a:endParaRPr>
          </a:p>
        </p:txBody>
      </p:sp>
      <p:sp>
        <p:nvSpPr>
          <p:cNvPr id="26" name="object 26">
            <a:extLst>
              <a:ext uri="{FF2B5EF4-FFF2-40B4-BE49-F238E27FC236}">
                <a16:creationId xmlns:a16="http://schemas.microsoft.com/office/drawing/2014/main" id="{40C1EFAB-A4EB-5A6A-855F-7B0258CD3D43}"/>
              </a:ext>
            </a:extLst>
          </p:cNvPr>
          <p:cNvSpPr txBox="1"/>
          <p:nvPr/>
        </p:nvSpPr>
        <p:spPr>
          <a:xfrm>
            <a:off x="6182852" y="4290905"/>
            <a:ext cx="643467" cy="386430"/>
          </a:xfrm>
          <a:prstGeom prst="rect">
            <a:avLst/>
          </a:prstGeom>
        </p:spPr>
        <p:txBody>
          <a:bodyPr vert="horz" wrap="square" lIns="0" tIns="16933" rIns="0" bIns="0" rtlCol="0">
            <a:spAutoFit/>
          </a:bodyPr>
          <a:lstStyle/>
          <a:p>
            <a:pPr marL="16933">
              <a:spcBef>
                <a:spcPts val="133"/>
              </a:spcBef>
            </a:pPr>
            <a:r>
              <a:rPr sz="2400" b="1" spc="-7" dirty="0">
                <a:latin typeface="Arial"/>
                <a:cs typeface="Arial"/>
              </a:rPr>
              <a:t>40%</a:t>
            </a:r>
            <a:endParaRPr sz="2400">
              <a:latin typeface="Arial"/>
              <a:cs typeface="Arial"/>
            </a:endParaRPr>
          </a:p>
        </p:txBody>
      </p:sp>
      <p:sp>
        <p:nvSpPr>
          <p:cNvPr id="27" name="object 27">
            <a:extLst>
              <a:ext uri="{FF2B5EF4-FFF2-40B4-BE49-F238E27FC236}">
                <a16:creationId xmlns:a16="http://schemas.microsoft.com/office/drawing/2014/main" id="{28434018-C251-795D-DD74-B3E6136A2100}"/>
              </a:ext>
            </a:extLst>
          </p:cNvPr>
          <p:cNvSpPr txBox="1"/>
          <p:nvPr/>
        </p:nvSpPr>
        <p:spPr>
          <a:xfrm>
            <a:off x="7954317" y="4290905"/>
            <a:ext cx="643467" cy="386430"/>
          </a:xfrm>
          <a:prstGeom prst="rect">
            <a:avLst/>
          </a:prstGeom>
        </p:spPr>
        <p:txBody>
          <a:bodyPr vert="horz" wrap="square" lIns="0" tIns="16933" rIns="0" bIns="0" rtlCol="0">
            <a:spAutoFit/>
          </a:bodyPr>
          <a:lstStyle/>
          <a:p>
            <a:pPr marL="16933">
              <a:spcBef>
                <a:spcPts val="133"/>
              </a:spcBef>
            </a:pPr>
            <a:r>
              <a:rPr sz="2400" b="1" spc="-7" dirty="0">
                <a:latin typeface="Arial"/>
                <a:cs typeface="Arial"/>
              </a:rPr>
              <a:t>60%</a:t>
            </a:r>
            <a:endParaRPr sz="2400">
              <a:latin typeface="Arial"/>
              <a:cs typeface="Arial"/>
            </a:endParaRPr>
          </a:p>
        </p:txBody>
      </p:sp>
      <p:sp>
        <p:nvSpPr>
          <p:cNvPr id="28" name="object 28">
            <a:extLst>
              <a:ext uri="{FF2B5EF4-FFF2-40B4-BE49-F238E27FC236}">
                <a16:creationId xmlns:a16="http://schemas.microsoft.com/office/drawing/2014/main" id="{1AA5831B-D854-FF71-3ADC-203F4DFDD304}"/>
              </a:ext>
            </a:extLst>
          </p:cNvPr>
          <p:cNvSpPr txBox="1"/>
          <p:nvPr/>
        </p:nvSpPr>
        <p:spPr>
          <a:xfrm>
            <a:off x="9852940" y="4388443"/>
            <a:ext cx="613833" cy="386430"/>
          </a:xfrm>
          <a:prstGeom prst="rect">
            <a:avLst/>
          </a:prstGeom>
        </p:spPr>
        <p:txBody>
          <a:bodyPr vert="horz" wrap="square" lIns="0" tIns="16933" rIns="0" bIns="0" rtlCol="0">
            <a:spAutoFit/>
          </a:bodyPr>
          <a:lstStyle/>
          <a:p>
            <a:pPr marL="16933">
              <a:spcBef>
                <a:spcPts val="133"/>
              </a:spcBef>
            </a:pPr>
            <a:r>
              <a:rPr sz="2400" b="1" spc="-7" dirty="0">
                <a:latin typeface="Arial"/>
                <a:cs typeface="Arial"/>
              </a:rPr>
              <a:t>35</a:t>
            </a:r>
            <a:r>
              <a:rPr sz="2133" b="1" dirty="0">
                <a:latin typeface="Arial"/>
                <a:cs typeface="Arial"/>
              </a:rPr>
              <a:t>%</a:t>
            </a:r>
            <a:endParaRPr sz="2133">
              <a:latin typeface="Arial"/>
              <a:cs typeface="Arial"/>
            </a:endParaRPr>
          </a:p>
        </p:txBody>
      </p:sp>
      <p:sp>
        <p:nvSpPr>
          <p:cNvPr id="29" name="object 29">
            <a:extLst>
              <a:ext uri="{FF2B5EF4-FFF2-40B4-BE49-F238E27FC236}">
                <a16:creationId xmlns:a16="http://schemas.microsoft.com/office/drawing/2014/main" id="{C4441777-AD69-D748-7ABD-50142AD0E300}"/>
              </a:ext>
            </a:extLst>
          </p:cNvPr>
          <p:cNvSpPr/>
          <p:nvPr/>
        </p:nvSpPr>
        <p:spPr>
          <a:xfrm>
            <a:off x="1162194" y="5255591"/>
            <a:ext cx="1229359" cy="670560"/>
          </a:xfrm>
          <a:custGeom>
            <a:avLst/>
            <a:gdLst/>
            <a:ahLst/>
            <a:cxnLst/>
            <a:rect l="l" t="t" r="r" b="b"/>
            <a:pathLst>
              <a:path w="922019" h="502920">
                <a:moveTo>
                  <a:pt x="0" y="502702"/>
                </a:moveTo>
                <a:lnTo>
                  <a:pt x="921544" y="502702"/>
                </a:lnTo>
                <a:lnTo>
                  <a:pt x="921544" y="0"/>
                </a:lnTo>
                <a:lnTo>
                  <a:pt x="0" y="0"/>
                </a:lnTo>
                <a:lnTo>
                  <a:pt x="0" y="502702"/>
                </a:lnTo>
                <a:close/>
              </a:path>
            </a:pathLst>
          </a:custGeom>
          <a:solidFill>
            <a:srgbClr val="FFFFFF"/>
          </a:solidFill>
        </p:spPr>
        <p:txBody>
          <a:bodyPr wrap="square" lIns="0" tIns="0" rIns="0" bIns="0" rtlCol="0"/>
          <a:lstStyle/>
          <a:p>
            <a:endParaRPr sz="2400"/>
          </a:p>
        </p:txBody>
      </p:sp>
      <p:sp>
        <p:nvSpPr>
          <p:cNvPr id="30" name="object 30">
            <a:extLst>
              <a:ext uri="{FF2B5EF4-FFF2-40B4-BE49-F238E27FC236}">
                <a16:creationId xmlns:a16="http://schemas.microsoft.com/office/drawing/2014/main" id="{FC0A52E2-DABB-2594-CE38-524C38A59E27}"/>
              </a:ext>
            </a:extLst>
          </p:cNvPr>
          <p:cNvSpPr txBox="1"/>
          <p:nvPr/>
        </p:nvSpPr>
        <p:spPr>
          <a:xfrm>
            <a:off x="1361453" y="5196501"/>
            <a:ext cx="884767" cy="539849"/>
          </a:xfrm>
          <a:prstGeom prst="rect">
            <a:avLst/>
          </a:prstGeom>
        </p:spPr>
        <p:txBody>
          <a:bodyPr vert="horz" wrap="square" lIns="0" tIns="8467" rIns="0" bIns="0" rtlCol="0">
            <a:spAutoFit/>
          </a:bodyPr>
          <a:lstStyle/>
          <a:p>
            <a:pPr marL="67732" marR="6773" indent="-50799">
              <a:lnSpc>
                <a:spcPct val="103099"/>
              </a:lnSpc>
              <a:spcBef>
                <a:spcPts val="67"/>
              </a:spcBef>
            </a:pPr>
            <a:r>
              <a:rPr sz="1733" spc="13" dirty="0">
                <a:latin typeface="Arial"/>
                <a:cs typeface="Arial"/>
              </a:rPr>
              <a:t>I</a:t>
            </a:r>
            <a:r>
              <a:rPr sz="1733" spc="20" dirty="0">
                <a:latin typeface="Arial"/>
                <a:cs typeface="Arial"/>
              </a:rPr>
              <a:t>n</a:t>
            </a:r>
            <a:r>
              <a:rPr sz="1733" spc="13" dirty="0">
                <a:latin typeface="Arial"/>
                <a:cs typeface="Arial"/>
              </a:rPr>
              <a:t>f</a:t>
            </a:r>
            <a:r>
              <a:rPr sz="1733" spc="20" dirty="0">
                <a:latin typeface="Arial"/>
                <a:cs typeface="Arial"/>
              </a:rPr>
              <a:t>e</a:t>
            </a:r>
            <a:r>
              <a:rPr sz="1733" spc="13" dirty="0">
                <a:latin typeface="Arial"/>
                <a:cs typeface="Arial"/>
              </a:rPr>
              <a:t>ctio</a:t>
            </a:r>
            <a:r>
              <a:rPr sz="1733" dirty="0">
                <a:latin typeface="Arial"/>
                <a:cs typeface="Arial"/>
              </a:rPr>
              <a:t>n  </a:t>
            </a:r>
            <a:r>
              <a:rPr sz="1733" spc="7" dirty="0">
                <a:latin typeface="Arial"/>
                <a:cs typeface="Arial"/>
              </a:rPr>
              <a:t>récente</a:t>
            </a:r>
            <a:endParaRPr sz="1733" dirty="0">
              <a:latin typeface="Arial"/>
              <a:cs typeface="Arial"/>
            </a:endParaRPr>
          </a:p>
        </p:txBody>
      </p:sp>
      <p:sp>
        <p:nvSpPr>
          <p:cNvPr id="31" name="object 31">
            <a:extLst>
              <a:ext uri="{FF2B5EF4-FFF2-40B4-BE49-F238E27FC236}">
                <a16:creationId xmlns:a16="http://schemas.microsoft.com/office/drawing/2014/main" id="{EC2271FF-F363-3428-7E70-9EF017B54E65}"/>
              </a:ext>
            </a:extLst>
          </p:cNvPr>
          <p:cNvSpPr/>
          <p:nvPr/>
        </p:nvSpPr>
        <p:spPr>
          <a:xfrm>
            <a:off x="2390920" y="5159702"/>
            <a:ext cx="1954107" cy="944033"/>
          </a:xfrm>
          <a:custGeom>
            <a:avLst/>
            <a:gdLst/>
            <a:ahLst/>
            <a:cxnLst/>
            <a:rect l="l" t="t" r="r" b="b"/>
            <a:pathLst>
              <a:path w="1465579" h="708025">
                <a:moveTo>
                  <a:pt x="0" y="0"/>
                </a:moveTo>
                <a:lnTo>
                  <a:pt x="1465465" y="0"/>
                </a:lnTo>
                <a:lnTo>
                  <a:pt x="1465465" y="707886"/>
                </a:lnTo>
                <a:lnTo>
                  <a:pt x="0" y="707886"/>
                </a:lnTo>
                <a:lnTo>
                  <a:pt x="0" y="0"/>
                </a:lnTo>
                <a:close/>
              </a:path>
            </a:pathLst>
          </a:custGeom>
          <a:solidFill>
            <a:srgbClr val="FFFFFF"/>
          </a:solidFill>
        </p:spPr>
        <p:txBody>
          <a:bodyPr wrap="square" lIns="0" tIns="0" rIns="0" bIns="0" rtlCol="0"/>
          <a:lstStyle/>
          <a:p>
            <a:endParaRPr sz="2400"/>
          </a:p>
        </p:txBody>
      </p:sp>
      <p:sp>
        <p:nvSpPr>
          <p:cNvPr id="32" name="object 32">
            <a:extLst>
              <a:ext uri="{FF2B5EF4-FFF2-40B4-BE49-F238E27FC236}">
                <a16:creationId xmlns:a16="http://schemas.microsoft.com/office/drawing/2014/main" id="{EB9F408F-90BE-DFFA-988A-B9424B29E9DC}"/>
              </a:ext>
            </a:extLst>
          </p:cNvPr>
          <p:cNvSpPr txBox="1"/>
          <p:nvPr/>
        </p:nvSpPr>
        <p:spPr>
          <a:xfrm>
            <a:off x="2505357" y="5103030"/>
            <a:ext cx="1722967" cy="809731"/>
          </a:xfrm>
          <a:prstGeom prst="rect">
            <a:avLst/>
          </a:prstGeom>
        </p:spPr>
        <p:txBody>
          <a:bodyPr vert="horz" wrap="square" lIns="0" tIns="11007" rIns="0" bIns="0" rtlCol="0">
            <a:spAutoFit/>
          </a:bodyPr>
          <a:lstStyle/>
          <a:p>
            <a:pPr marL="16933" marR="6773" algn="ctr">
              <a:lnSpc>
                <a:spcPct val="102299"/>
              </a:lnSpc>
              <a:spcBef>
                <a:spcPts val="87"/>
              </a:spcBef>
            </a:pPr>
            <a:r>
              <a:rPr sz="1733" spc="13" dirty="0">
                <a:latin typeface="Arial"/>
                <a:cs typeface="Arial"/>
              </a:rPr>
              <a:t>Au moins une  CS médicale  </a:t>
            </a:r>
            <a:r>
              <a:rPr sz="1733" spc="7" dirty="0">
                <a:latin typeface="Arial"/>
                <a:cs typeface="Arial"/>
              </a:rPr>
              <a:t>dans les 12</a:t>
            </a:r>
            <a:r>
              <a:rPr sz="1733" spc="-13" dirty="0">
                <a:latin typeface="Arial"/>
                <a:cs typeface="Arial"/>
              </a:rPr>
              <a:t> </a:t>
            </a:r>
            <a:r>
              <a:rPr sz="1733" spc="13" dirty="0">
                <a:latin typeface="Arial"/>
                <a:cs typeface="Arial"/>
              </a:rPr>
              <a:t>mois</a:t>
            </a:r>
            <a:endParaRPr sz="1733">
              <a:latin typeface="Arial"/>
              <a:cs typeface="Arial"/>
            </a:endParaRPr>
          </a:p>
        </p:txBody>
      </p:sp>
      <p:sp>
        <p:nvSpPr>
          <p:cNvPr id="33" name="object 33">
            <a:extLst>
              <a:ext uri="{FF2B5EF4-FFF2-40B4-BE49-F238E27FC236}">
                <a16:creationId xmlns:a16="http://schemas.microsoft.com/office/drawing/2014/main" id="{89863488-794C-44F7-7FD9-A6B2AB441E81}"/>
              </a:ext>
            </a:extLst>
          </p:cNvPr>
          <p:cNvSpPr/>
          <p:nvPr/>
        </p:nvSpPr>
        <p:spPr>
          <a:xfrm>
            <a:off x="4344875" y="5244799"/>
            <a:ext cx="2196252" cy="1217507"/>
          </a:xfrm>
          <a:custGeom>
            <a:avLst/>
            <a:gdLst/>
            <a:ahLst/>
            <a:cxnLst/>
            <a:rect l="l" t="t" r="r" b="b"/>
            <a:pathLst>
              <a:path w="1647189" h="913129">
                <a:moveTo>
                  <a:pt x="0" y="0"/>
                </a:moveTo>
                <a:lnTo>
                  <a:pt x="1646734" y="0"/>
                </a:lnTo>
                <a:lnTo>
                  <a:pt x="1646734" y="913069"/>
                </a:lnTo>
                <a:lnTo>
                  <a:pt x="0" y="913069"/>
                </a:lnTo>
                <a:lnTo>
                  <a:pt x="0" y="0"/>
                </a:lnTo>
                <a:close/>
              </a:path>
            </a:pathLst>
          </a:custGeom>
          <a:solidFill>
            <a:srgbClr val="FFFFFF"/>
          </a:solidFill>
        </p:spPr>
        <p:txBody>
          <a:bodyPr wrap="square" lIns="0" tIns="0" rIns="0" bIns="0" rtlCol="0"/>
          <a:lstStyle/>
          <a:p>
            <a:endParaRPr sz="2400"/>
          </a:p>
        </p:txBody>
      </p:sp>
      <p:sp>
        <p:nvSpPr>
          <p:cNvPr id="34" name="object 34">
            <a:extLst>
              <a:ext uri="{FF2B5EF4-FFF2-40B4-BE49-F238E27FC236}">
                <a16:creationId xmlns:a16="http://schemas.microsoft.com/office/drawing/2014/main" id="{C29C69E3-AACD-CD9E-141C-58A229132324}"/>
              </a:ext>
            </a:extLst>
          </p:cNvPr>
          <p:cNvSpPr txBox="1"/>
          <p:nvPr/>
        </p:nvSpPr>
        <p:spPr>
          <a:xfrm>
            <a:off x="4860614" y="5188373"/>
            <a:ext cx="1162473" cy="809731"/>
          </a:xfrm>
          <a:prstGeom prst="rect">
            <a:avLst/>
          </a:prstGeom>
        </p:spPr>
        <p:txBody>
          <a:bodyPr vert="horz" wrap="square" lIns="0" tIns="11007" rIns="0" bIns="0" rtlCol="0">
            <a:spAutoFit/>
          </a:bodyPr>
          <a:lstStyle/>
          <a:p>
            <a:pPr marL="16086" marR="6773" algn="ctr">
              <a:lnSpc>
                <a:spcPct val="102299"/>
              </a:lnSpc>
              <a:spcBef>
                <a:spcPts val="87"/>
              </a:spcBef>
            </a:pPr>
            <a:r>
              <a:rPr sz="1733" spc="13" dirty="0">
                <a:latin typeface="Arial"/>
                <a:cs typeface="Arial"/>
              </a:rPr>
              <a:t>I</a:t>
            </a:r>
            <a:r>
              <a:rPr sz="1733" spc="20" dirty="0">
                <a:latin typeface="Arial"/>
                <a:cs typeface="Arial"/>
              </a:rPr>
              <a:t>n</a:t>
            </a:r>
            <a:r>
              <a:rPr sz="1733" spc="13" dirty="0">
                <a:latin typeface="Arial"/>
                <a:cs typeface="Arial"/>
              </a:rPr>
              <a:t>f</a:t>
            </a:r>
            <a:r>
              <a:rPr sz="1733" spc="20" dirty="0">
                <a:latin typeface="Arial"/>
                <a:cs typeface="Arial"/>
              </a:rPr>
              <a:t>or</a:t>
            </a:r>
            <a:r>
              <a:rPr sz="1733" spc="33" dirty="0">
                <a:latin typeface="Arial"/>
                <a:cs typeface="Arial"/>
              </a:rPr>
              <a:t>m</a:t>
            </a:r>
            <a:r>
              <a:rPr sz="1733" spc="13" dirty="0">
                <a:latin typeface="Arial"/>
                <a:cs typeface="Arial"/>
              </a:rPr>
              <a:t>atio</a:t>
            </a:r>
            <a:r>
              <a:rPr sz="1733" dirty="0">
                <a:latin typeface="Arial"/>
                <a:cs typeface="Arial"/>
              </a:rPr>
              <a:t>n  </a:t>
            </a:r>
            <a:r>
              <a:rPr sz="1733" spc="13" dirty="0">
                <a:latin typeface="Arial"/>
                <a:cs typeface="Arial"/>
              </a:rPr>
              <a:t>Prévention  </a:t>
            </a:r>
            <a:r>
              <a:rPr sz="1733" spc="20" dirty="0">
                <a:latin typeface="Arial"/>
                <a:cs typeface="Arial"/>
              </a:rPr>
              <a:t>VIH/IST</a:t>
            </a:r>
            <a:endParaRPr sz="1733">
              <a:latin typeface="Arial"/>
              <a:cs typeface="Arial"/>
            </a:endParaRPr>
          </a:p>
        </p:txBody>
      </p:sp>
      <p:sp>
        <p:nvSpPr>
          <p:cNvPr id="35" name="object 35">
            <a:extLst>
              <a:ext uri="{FF2B5EF4-FFF2-40B4-BE49-F238E27FC236}">
                <a16:creationId xmlns:a16="http://schemas.microsoft.com/office/drawing/2014/main" id="{ACA8D336-CA8C-ACCE-4306-48BFA0CD4195}"/>
              </a:ext>
            </a:extLst>
          </p:cNvPr>
          <p:cNvSpPr/>
          <p:nvPr/>
        </p:nvSpPr>
        <p:spPr>
          <a:xfrm>
            <a:off x="6238425" y="5253201"/>
            <a:ext cx="1970193" cy="670560"/>
          </a:xfrm>
          <a:custGeom>
            <a:avLst/>
            <a:gdLst/>
            <a:ahLst/>
            <a:cxnLst/>
            <a:rect l="l" t="t" r="r" b="b"/>
            <a:pathLst>
              <a:path w="1477645" h="502920">
                <a:moveTo>
                  <a:pt x="0" y="0"/>
                </a:moveTo>
                <a:lnTo>
                  <a:pt x="1477357" y="0"/>
                </a:lnTo>
                <a:lnTo>
                  <a:pt x="1477357" y="502701"/>
                </a:lnTo>
                <a:lnTo>
                  <a:pt x="0" y="502701"/>
                </a:lnTo>
                <a:lnTo>
                  <a:pt x="0" y="0"/>
                </a:lnTo>
                <a:close/>
              </a:path>
            </a:pathLst>
          </a:custGeom>
          <a:solidFill>
            <a:srgbClr val="FFFFFF"/>
          </a:solidFill>
        </p:spPr>
        <p:txBody>
          <a:bodyPr wrap="square" lIns="0" tIns="0" rIns="0" bIns="0" rtlCol="0"/>
          <a:lstStyle/>
          <a:p>
            <a:endParaRPr sz="2400"/>
          </a:p>
        </p:txBody>
      </p:sp>
      <p:sp>
        <p:nvSpPr>
          <p:cNvPr id="36" name="object 36">
            <a:extLst>
              <a:ext uri="{FF2B5EF4-FFF2-40B4-BE49-F238E27FC236}">
                <a16:creationId xmlns:a16="http://schemas.microsoft.com/office/drawing/2014/main" id="{14933BDA-69BB-BC75-9FE5-08252DB30B36}"/>
              </a:ext>
            </a:extLst>
          </p:cNvPr>
          <p:cNvSpPr txBox="1"/>
          <p:nvPr/>
        </p:nvSpPr>
        <p:spPr>
          <a:xfrm>
            <a:off x="6641245" y="5196502"/>
            <a:ext cx="1268307" cy="534826"/>
          </a:xfrm>
          <a:prstGeom prst="rect">
            <a:avLst/>
          </a:prstGeom>
        </p:spPr>
        <p:txBody>
          <a:bodyPr vert="horz" wrap="square" lIns="0" tIns="12700" rIns="0" bIns="0" rtlCol="0">
            <a:spAutoFit/>
          </a:bodyPr>
          <a:lstStyle/>
          <a:p>
            <a:pPr marL="107524" marR="6773" indent="-91438">
              <a:lnSpc>
                <a:spcPct val="101499"/>
              </a:lnSpc>
              <a:spcBef>
                <a:spcPts val="100"/>
              </a:spcBef>
            </a:pPr>
            <a:r>
              <a:rPr sz="1733" spc="13" dirty="0">
                <a:latin typeface="Arial"/>
                <a:cs typeface="Arial"/>
              </a:rPr>
              <a:t>Information  </a:t>
            </a:r>
            <a:r>
              <a:rPr sz="1733" spc="7" dirty="0">
                <a:latin typeface="Arial"/>
                <a:cs typeface="Arial"/>
              </a:rPr>
              <a:t>sur la</a:t>
            </a:r>
            <a:r>
              <a:rPr sz="1733" spc="-33" dirty="0">
                <a:latin typeface="Arial"/>
                <a:cs typeface="Arial"/>
              </a:rPr>
              <a:t> </a:t>
            </a:r>
            <a:r>
              <a:rPr sz="1733" spc="20" dirty="0">
                <a:latin typeface="Arial"/>
                <a:cs typeface="Arial"/>
              </a:rPr>
              <a:t>PrEP</a:t>
            </a:r>
            <a:endParaRPr sz="1733">
              <a:latin typeface="Arial"/>
              <a:cs typeface="Arial"/>
            </a:endParaRPr>
          </a:p>
        </p:txBody>
      </p:sp>
      <p:sp>
        <p:nvSpPr>
          <p:cNvPr id="37" name="object 37">
            <a:extLst>
              <a:ext uri="{FF2B5EF4-FFF2-40B4-BE49-F238E27FC236}">
                <a16:creationId xmlns:a16="http://schemas.microsoft.com/office/drawing/2014/main" id="{D3B6C80A-D14A-75E6-CBC3-76D7B9938B38}"/>
              </a:ext>
            </a:extLst>
          </p:cNvPr>
          <p:cNvSpPr/>
          <p:nvPr/>
        </p:nvSpPr>
        <p:spPr>
          <a:xfrm>
            <a:off x="8212230" y="5255592"/>
            <a:ext cx="1970193" cy="944033"/>
          </a:xfrm>
          <a:custGeom>
            <a:avLst/>
            <a:gdLst/>
            <a:ahLst/>
            <a:cxnLst/>
            <a:rect l="l" t="t" r="r" b="b"/>
            <a:pathLst>
              <a:path w="1477645" h="708025">
                <a:moveTo>
                  <a:pt x="0" y="0"/>
                </a:moveTo>
                <a:lnTo>
                  <a:pt x="1477357" y="0"/>
                </a:lnTo>
                <a:lnTo>
                  <a:pt x="1477357" y="707886"/>
                </a:lnTo>
                <a:lnTo>
                  <a:pt x="0" y="707886"/>
                </a:lnTo>
                <a:lnTo>
                  <a:pt x="0" y="0"/>
                </a:lnTo>
                <a:close/>
              </a:path>
            </a:pathLst>
          </a:custGeom>
          <a:solidFill>
            <a:srgbClr val="FFFFFF"/>
          </a:solidFill>
        </p:spPr>
        <p:txBody>
          <a:bodyPr wrap="square" lIns="0" tIns="0" rIns="0" bIns="0" rtlCol="0"/>
          <a:lstStyle/>
          <a:p>
            <a:endParaRPr sz="2400"/>
          </a:p>
        </p:txBody>
      </p:sp>
      <p:sp>
        <p:nvSpPr>
          <p:cNvPr id="38" name="object 38">
            <a:extLst>
              <a:ext uri="{FF2B5EF4-FFF2-40B4-BE49-F238E27FC236}">
                <a16:creationId xmlns:a16="http://schemas.microsoft.com/office/drawing/2014/main" id="{06EB01E3-4DCB-0CC3-C816-19B647116443}"/>
              </a:ext>
            </a:extLst>
          </p:cNvPr>
          <p:cNvSpPr txBox="1"/>
          <p:nvPr/>
        </p:nvSpPr>
        <p:spPr>
          <a:xfrm>
            <a:off x="8516627" y="5196501"/>
            <a:ext cx="1361440" cy="814540"/>
          </a:xfrm>
          <a:prstGeom prst="rect">
            <a:avLst/>
          </a:prstGeom>
        </p:spPr>
        <p:txBody>
          <a:bodyPr vert="horz" wrap="square" lIns="0" tIns="8467" rIns="0" bIns="0" rtlCol="0">
            <a:spAutoFit/>
          </a:bodyPr>
          <a:lstStyle/>
          <a:p>
            <a:pPr marL="16933" marR="6773" indent="-2540" algn="ctr">
              <a:lnSpc>
                <a:spcPct val="103099"/>
              </a:lnSpc>
              <a:spcBef>
                <a:spcPts val="67"/>
              </a:spcBef>
            </a:pPr>
            <a:r>
              <a:rPr sz="1733" spc="13" dirty="0">
                <a:latin typeface="Arial"/>
                <a:cs typeface="Arial"/>
              </a:rPr>
              <a:t>Proposition  </a:t>
            </a:r>
            <a:r>
              <a:rPr sz="1733" spc="7" dirty="0">
                <a:latin typeface="Arial"/>
                <a:cs typeface="Arial"/>
              </a:rPr>
              <a:t>de </a:t>
            </a:r>
            <a:r>
              <a:rPr sz="1733" spc="13" dirty="0">
                <a:latin typeface="Arial"/>
                <a:cs typeface="Arial"/>
              </a:rPr>
              <a:t>mise</a:t>
            </a:r>
            <a:r>
              <a:rPr sz="1733" spc="-60" dirty="0">
                <a:latin typeface="Arial"/>
                <a:cs typeface="Arial"/>
              </a:rPr>
              <a:t> </a:t>
            </a:r>
            <a:r>
              <a:rPr sz="1733" spc="13" dirty="0">
                <a:latin typeface="Arial"/>
                <a:cs typeface="Arial"/>
              </a:rPr>
              <a:t>sous  </a:t>
            </a:r>
            <a:r>
              <a:rPr sz="1733" spc="20" dirty="0">
                <a:latin typeface="Arial"/>
                <a:cs typeface="Arial"/>
              </a:rPr>
              <a:t>PrEP</a:t>
            </a:r>
            <a:endParaRPr sz="1733">
              <a:latin typeface="Arial"/>
              <a:cs typeface="Arial"/>
            </a:endParaRPr>
          </a:p>
        </p:txBody>
      </p:sp>
      <p:sp>
        <p:nvSpPr>
          <p:cNvPr id="39" name="object 39">
            <a:extLst>
              <a:ext uri="{FF2B5EF4-FFF2-40B4-BE49-F238E27FC236}">
                <a16:creationId xmlns:a16="http://schemas.microsoft.com/office/drawing/2014/main" id="{233BFAB9-8465-51C8-7BB6-544DFBE9405A}"/>
              </a:ext>
            </a:extLst>
          </p:cNvPr>
          <p:cNvSpPr/>
          <p:nvPr/>
        </p:nvSpPr>
        <p:spPr>
          <a:xfrm>
            <a:off x="10100360" y="5217456"/>
            <a:ext cx="1970193" cy="670560"/>
          </a:xfrm>
          <a:custGeom>
            <a:avLst/>
            <a:gdLst/>
            <a:ahLst/>
            <a:cxnLst/>
            <a:rect l="l" t="t" r="r" b="b"/>
            <a:pathLst>
              <a:path w="1477645" h="502920">
                <a:moveTo>
                  <a:pt x="0" y="0"/>
                </a:moveTo>
                <a:lnTo>
                  <a:pt x="1477357" y="0"/>
                </a:lnTo>
                <a:lnTo>
                  <a:pt x="1477357" y="502702"/>
                </a:lnTo>
                <a:lnTo>
                  <a:pt x="0" y="502702"/>
                </a:lnTo>
                <a:lnTo>
                  <a:pt x="0" y="0"/>
                </a:lnTo>
                <a:close/>
              </a:path>
            </a:pathLst>
          </a:custGeom>
          <a:solidFill>
            <a:srgbClr val="FFFFFF"/>
          </a:solidFill>
        </p:spPr>
        <p:txBody>
          <a:bodyPr wrap="square" lIns="0" tIns="0" rIns="0" bIns="0" rtlCol="0"/>
          <a:lstStyle/>
          <a:p>
            <a:endParaRPr sz="2400"/>
          </a:p>
        </p:txBody>
      </p:sp>
      <p:sp>
        <p:nvSpPr>
          <p:cNvPr id="40" name="object 40">
            <a:extLst>
              <a:ext uri="{FF2B5EF4-FFF2-40B4-BE49-F238E27FC236}">
                <a16:creationId xmlns:a16="http://schemas.microsoft.com/office/drawing/2014/main" id="{A24E2CC2-31B6-8D60-1E37-BBC917286CD8}"/>
              </a:ext>
            </a:extLst>
          </p:cNvPr>
          <p:cNvSpPr txBox="1"/>
          <p:nvPr/>
        </p:nvSpPr>
        <p:spPr>
          <a:xfrm>
            <a:off x="10648173" y="5159925"/>
            <a:ext cx="874607" cy="539849"/>
          </a:xfrm>
          <a:prstGeom prst="rect">
            <a:avLst/>
          </a:prstGeom>
        </p:spPr>
        <p:txBody>
          <a:bodyPr vert="horz" wrap="square" lIns="0" tIns="8467" rIns="0" bIns="0" rtlCol="0">
            <a:spAutoFit/>
          </a:bodyPr>
          <a:lstStyle/>
          <a:p>
            <a:pPr marL="16933" marR="6773" indent="162556">
              <a:lnSpc>
                <a:spcPct val="103099"/>
              </a:lnSpc>
              <a:spcBef>
                <a:spcPts val="67"/>
              </a:spcBef>
            </a:pPr>
            <a:r>
              <a:rPr sz="1733" spc="13" dirty="0">
                <a:latin typeface="Arial"/>
                <a:cs typeface="Arial"/>
              </a:rPr>
              <a:t>Prise  </a:t>
            </a:r>
            <a:r>
              <a:rPr sz="1733" spc="7" dirty="0">
                <a:latin typeface="Arial"/>
                <a:cs typeface="Arial"/>
              </a:rPr>
              <a:t>de</a:t>
            </a:r>
            <a:r>
              <a:rPr sz="1733" spc="-80" dirty="0">
                <a:latin typeface="Arial"/>
                <a:cs typeface="Arial"/>
              </a:rPr>
              <a:t> </a:t>
            </a:r>
            <a:r>
              <a:rPr sz="1733" spc="20" dirty="0">
                <a:latin typeface="Arial"/>
                <a:cs typeface="Arial"/>
              </a:rPr>
              <a:t>PrEP</a:t>
            </a:r>
            <a:endParaRPr sz="1733">
              <a:latin typeface="Arial"/>
              <a:cs typeface="Arial"/>
            </a:endParaRPr>
          </a:p>
        </p:txBody>
      </p:sp>
      <p:sp>
        <p:nvSpPr>
          <p:cNvPr id="41" name="object 41">
            <a:extLst>
              <a:ext uri="{FF2B5EF4-FFF2-40B4-BE49-F238E27FC236}">
                <a16:creationId xmlns:a16="http://schemas.microsoft.com/office/drawing/2014/main" id="{70F48460-8558-0D51-04FB-FCFCEAC530B2}"/>
              </a:ext>
            </a:extLst>
          </p:cNvPr>
          <p:cNvSpPr txBox="1"/>
          <p:nvPr/>
        </p:nvSpPr>
        <p:spPr>
          <a:xfrm>
            <a:off x="1489897" y="1591733"/>
            <a:ext cx="844127" cy="406885"/>
          </a:xfrm>
          <a:prstGeom prst="rect">
            <a:avLst/>
          </a:prstGeom>
        </p:spPr>
        <p:txBody>
          <a:bodyPr vert="horz" wrap="square" lIns="0" tIns="16933" rIns="0" bIns="0" rtlCol="0">
            <a:spAutoFit/>
          </a:bodyPr>
          <a:lstStyle/>
          <a:p>
            <a:pPr marL="16933">
              <a:spcBef>
                <a:spcPts val="133"/>
              </a:spcBef>
            </a:pPr>
            <a:r>
              <a:rPr sz="2533" b="1" spc="-27" dirty="0">
                <a:solidFill>
                  <a:srgbClr val="314C8C"/>
                </a:solidFill>
                <a:latin typeface="Arial"/>
                <a:cs typeface="Arial"/>
              </a:rPr>
              <a:t>100%</a:t>
            </a:r>
            <a:endParaRPr sz="2533">
              <a:latin typeface="Arial"/>
              <a:cs typeface="Arial"/>
            </a:endParaRPr>
          </a:p>
        </p:txBody>
      </p:sp>
      <p:sp>
        <p:nvSpPr>
          <p:cNvPr id="42" name="object 42">
            <a:extLst>
              <a:ext uri="{FF2B5EF4-FFF2-40B4-BE49-F238E27FC236}">
                <a16:creationId xmlns:a16="http://schemas.microsoft.com/office/drawing/2014/main" id="{359B5AFF-D3FE-AB03-D2A9-FF7B1AF5A6FC}"/>
              </a:ext>
            </a:extLst>
          </p:cNvPr>
          <p:cNvSpPr/>
          <p:nvPr/>
        </p:nvSpPr>
        <p:spPr>
          <a:xfrm>
            <a:off x="9456372" y="1820485"/>
            <a:ext cx="2421776" cy="1396531"/>
          </a:xfrm>
          <a:prstGeom prst="rect">
            <a:avLst/>
          </a:prstGeom>
          <a:blipFill>
            <a:blip r:embed="rId4" cstate="print"/>
            <a:stretch>
              <a:fillRect/>
            </a:stretch>
          </a:blipFill>
        </p:spPr>
        <p:txBody>
          <a:bodyPr wrap="square" lIns="0" tIns="0" rIns="0" bIns="0" rtlCol="0"/>
          <a:lstStyle/>
          <a:p>
            <a:endParaRPr sz="2400"/>
          </a:p>
        </p:txBody>
      </p:sp>
      <p:sp>
        <p:nvSpPr>
          <p:cNvPr id="43" name="object 43">
            <a:extLst>
              <a:ext uri="{FF2B5EF4-FFF2-40B4-BE49-F238E27FC236}">
                <a16:creationId xmlns:a16="http://schemas.microsoft.com/office/drawing/2014/main" id="{4B672BE2-91FB-2822-5AEB-AF22C8C68090}"/>
              </a:ext>
            </a:extLst>
          </p:cNvPr>
          <p:cNvSpPr/>
          <p:nvPr/>
        </p:nvSpPr>
        <p:spPr>
          <a:xfrm>
            <a:off x="7920202" y="1924144"/>
            <a:ext cx="1973804" cy="1439993"/>
          </a:xfrm>
          <a:prstGeom prst="rect">
            <a:avLst/>
          </a:prstGeom>
          <a:blipFill>
            <a:blip r:embed="rId5" cstate="print"/>
            <a:stretch>
              <a:fillRect/>
            </a:stretch>
          </a:blipFill>
        </p:spPr>
        <p:txBody>
          <a:bodyPr wrap="square" lIns="0" tIns="0" rIns="0" bIns="0" rtlCol="0"/>
          <a:lstStyle/>
          <a:p>
            <a:endParaRPr sz="2400"/>
          </a:p>
        </p:txBody>
      </p:sp>
      <p:sp>
        <p:nvSpPr>
          <p:cNvPr id="44" name="object 44">
            <a:extLst>
              <a:ext uri="{FF2B5EF4-FFF2-40B4-BE49-F238E27FC236}">
                <a16:creationId xmlns:a16="http://schemas.microsoft.com/office/drawing/2014/main" id="{1C24F23E-474E-85D2-1A9F-0C9273C8266F}"/>
              </a:ext>
            </a:extLst>
          </p:cNvPr>
          <p:cNvSpPr/>
          <p:nvPr/>
        </p:nvSpPr>
        <p:spPr>
          <a:xfrm>
            <a:off x="10127540" y="3187845"/>
            <a:ext cx="718520" cy="345440"/>
          </a:xfrm>
          <a:prstGeom prst="rect">
            <a:avLst/>
          </a:prstGeom>
          <a:blipFill>
            <a:blip r:embed="rId6" cstate="print"/>
            <a:stretch>
              <a:fillRect/>
            </a:stretch>
          </a:blipFill>
        </p:spPr>
        <p:txBody>
          <a:bodyPr wrap="square" lIns="0" tIns="0" rIns="0" bIns="0" rtlCol="0"/>
          <a:lstStyle/>
          <a:p>
            <a:endParaRPr sz="2400"/>
          </a:p>
        </p:txBody>
      </p:sp>
      <p:sp>
        <p:nvSpPr>
          <p:cNvPr id="45" name="object 45">
            <a:extLst>
              <a:ext uri="{FF2B5EF4-FFF2-40B4-BE49-F238E27FC236}">
                <a16:creationId xmlns:a16="http://schemas.microsoft.com/office/drawing/2014/main" id="{1145405B-0852-5B3F-8EED-7E7B75F90542}"/>
              </a:ext>
            </a:extLst>
          </p:cNvPr>
          <p:cNvSpPr/>
          <p:nvPr/>
        </p:nvSpPr>
        <p:spPr>
          <a:xfrm>
            <a:off x="9516928" y="3182227"/>
            <a:ext cx="489043" cy="430107"/>
          </a:xfrm>
          <a:prstGeom prst="rect">
            <a:avLst/>
          </a:prstGeom>
          <a:blipFill>
            <a:blip r:embed="rId7" cstate="print"/>
            <a:stretch>
              <a:fillRect/>
            </a:stretch>
          </a:blipFill>
        </p:spPr>
        <p:txBody>
          <a:bodyPr wrap="square" lIns="0" tIns="0" rIns="0" bIns="0" rtlCol="0"/>
          <a:lstStyle/>
          <a:p>
            <a:endParaRPr sz="2400"/>
          </a:p>
        </p:txBody>
      </p:sp>
      <p:sp>
        <p:nvSpPr>
          <p:cNvPr id="46" name="object 46">
            <a:extLst>
              <a:ext uri="{FF2B5EF4-FFF2-40B4-BE49-F238E27FC236}">
                <a16:creationId xmlns:a16="http://schemas.microsoft.com/office/drawing/2014/main" id="{2CD9DC77-1812-51DA-2647-8D35E1563B1E}"/>
              </a:ext>
            </a:extLst>
          </p:cNvPr>
          <p:cNvSpPr/>
          <p:nvPr/>
        </p:nvSpPr>
        <p:spPr>
          <a:xfrm>
            <a:off x="8116545" y="3178792"/>
            <a:ext cx="1302657" cy="354827"/>
          </a:xfrm>
          <a:prstGeom prst="rect">
            <a:avLst/>
          </a:prstGeom>
          <a:blipFill>
            <a:blip r:embed="rId8" cstate="print"/>
            <a:stretch>
              <a:fillRect/>
            </a:stretch>
          </a:blipFill>
        </p:spPr>
        <p:txBody>
          <a:bodyPr wrap="square" lIns="0" tIns="0" rIns="0" bIns="0" rtlCol="0"/>
          <a:lstStyle/>
          <a:p>
            <a:endParaRPr sz="2400"/>
          </a:p>
        </p:txBody>
      </p:sp>
      <p:sp>
        <p:nvSpPr>
          <p:cNvPr id="47" name="object 47">
            <a:extLst>
              <a:ext uri="{FF2B5EF4-FFF2-40B4-BE49-F238E27FC236}">
                <a16:creationId xmlns:a16="http://schemas.microsoft.com/office/drawing/2014/main" id="{FE880A43-262A-C616-CAFE-74E7A200A304}"/>
              </a:ext>
            </a:extLst>
          </p:cNvPr>
          <p:cNvSpPr txBox="1">
            <a:spLocks noGrp="1"/>
          </p:cNvSpPr>
          <p:nvPr>
            <p:ph type="ftr" sz="quarter" idx="5"/>
          </p:nvPr>
        </p:nvSpPr>
        <p:spPr>
          <a:xfrm>
            <a:off x="1182693" y="6556516"/>
            <a:ext cx="1731010" cy="142239"/>
          </a:xfrm>
          <a:prstGeom prst="rect">
            <a:avLst/>
          </a:prstGeom>
        </p:spPr>
        <p:txBody>
          <a:bodyPr vert="horz" wrap="square" lIns="0" tIns="0" rIns="0" bIns="0" rtlCol="0">
            <a:spAutoFit/>
          </a:bodyPr>
          <a:lstStyle>
            <a:defPPr>
              <a:defRPr lang="fr-FR"/>
            </a:defPPr>
            <a:lvl1pPr marL="0" algn="l" defTabSz="914400" rtl="0" eaLnBrk="1" latinLnBrk="0" hangingPunct="1">
              <a:defRPr sz="800" b="0" i="0" kern="1200">
                <a:solidFill>
                  <a:srgbClr val="2385C3"/>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33">
              <a:spcBef>
                <a:spcPts val="60"/>
              </a:spcBef>
            </a:pPr>
            <a:r>
              <a:rPr lang="fr-FR" b="1" spc="-5" dirty="0"/>
              <a:t>22</a:t>
            </a:r>
            <a:r>
              <a:rPr lang="fr-FR" sz="750" b="1" spc="-7" baseline="22222" dirty="0"/>
              <a:t>es </a:t>
            </a:r>
            <a:r>
              <a:rPr lang="fr-FR" b="1" spc="-5" dirty="0"/>
              <a:t>JNI, Montpellier </a:t>
            </a:r>
            <a:r>
              <a:rPr lang="fr-FR" spc="-5" dirty="0"/>
              <a:t>du 30/08 au</a:t>
            </a:r>
            <a:r>
              <a:rPr lang="fr-FR" spc="15" dirty="0"/>
              <a:t> </a:t>
            </a:r>
            <a:r>
              <a:rPr lang="fr-FR" spc="-5" dirty="0"/>
              <a:t>1</a:t>
            </a:r>
            <a:r>
              <a:rPr lang="fr-FR" sz="750" spc="-7" baseline="22222" dirty="0"/>
              <a:t>er</a:t>
            </a:r>
            <a:r>
              <a:rPr lang="fr-FR" spc="-5" dirty="0"/>
              <a:t>/09/2021</a:t>
            </a:r>
            <a:endParaRPr sz="1067" dirty="0">
              <a:latin typeface="Arial Narrow"/>
              <a:cs typeface="Arial Narrow"/>
            </a:endParaRPr>
          </a:p>
        </p:txBody>
      </p:sp>
    </p:spTree>
    <p:extLst>
      <p:ext uri="{BB962C8B-B14F-4D97-AF65-F5344CB8AC3E}">
        <p14:creationId xmlns:p14="http://schemas.microsoft.com/office/powerpoint/2010/main" val="88148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BBE851E-4785-296E-BB91-C9BA152B47E9}"/>
              </a:ext>
            </a:extLst>
          </p:cNvPr>
          <p:cNvSpPr>
            <a:spLocks noGrp="1"/>
          </p:cNvSpPr>
          <p:nvPr>
            <p:ph type="title"/>
          </p:nvPr>
        </p:nvSpPr>
        <p:spPr/>
        <p:txBody>
          <a:bodyPr/>
          <a:lstStyle/>
          <a:p>
            <a:r>
              <a:rPr lang="fr-FR" dirty="0"/>
              <a:t>Une implémentation progressive…</a:t>
            </a:r>
          </a:p>
        </p:txBody>
      </p:sp>
      <p:sp>
        <p:nvSpPr>
          <p:cNvPr id="7" name="Espace réservé du texte 6">
            <a:extLst>
              <a:ext uri="{FF2B5EF4-FFF2-40B4-BE49-F238E27FC236}">
                <a16:creationId xmlns:a16="http://schemas.microsoft.com/office/drawing/2014/main" id="{CB4FD6DA-006B-48E7-31BC-F4A8603B4848}"/>
              </a:ext>
            </a:extLst>
          </p:cNvPr>
          <p:cNvSpPr>
            <a:spLocks noGrp="1"/>
          </p:cNvSpPr>
          <p:nvPr>
            <p:ph type="body" idx="1"/>
          </p:nvPr>
        </p:nvSpPr>
        <p:spPr/>
        <p:txBody>
          <a:bodyPr/>
          <a:lstStyle/>
          <a:p>
            <a:endParaRPr lang="fr-FR" dirty="0"/>
          </a:p>
        </p:txBody>
      </p:sp>
      <p:sp>
        <p:nvSpPr>
          <p:cNvPr id="4" name="Espace réservé de la date 3">
            <a:extLst>
              <a:ext uri="{FF2B5EF4-FFF2-40B4-BE49-F238E27FC236}">
                <a16:creationId xmlns:a16="http://schemas.microsoft.com/office/drawing/2014/main" id="{C0FCA998-F8D7-5574-5B40-D814DCC7D943}"/>
              </a:ext>
            </a:extLst>
          </p:cNvPr>
          <p:cNvSpPr>
            <a:spLocks noGrp="1"/>
          </p:cNvSpPr>
          <p:nvPr>
            <p:ph type="dt" sz="half" idx="10"/>
          </p:nvPr>
        </p:nvSpPr>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DBCACE07-9D25-9F3E-69AC-9E4BC95FA484}"/>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181476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B60D3-44E5-04EC-5173-C3468207467D}"/>
              </a:ext>
            </a:extLst>
          </p:cNvPr>
          <p:cNvSpPr>
            <a:spLocks noGrp="1"/>
          </p:cNvSpPr>
          <p:nvPr>
            <p:ph type="title"/>
          </p:nvPr>
        </p:nvSpPr>
        <p:spPr/>
        <p:txBody>
          <a:bodyPr/>
          <a:lstStyle/>
          <a:p>
            <a:r>
              <a:rPr lang="fr-FR" dirty="0"/>
              <a:t>Une relative stagnation des nouvelles prescriptions en 2022-2023…</a:t>
            </a:r>
          </a:p>
        </p:txBody>
      </p:sp>
      <p:sp>
        <p:nvSpPr>
          <p:cNvPr id="4" name="Espace réservé de la date 3">
            <a:extLst>
              <a:ext uri="{FF2B5EF4-FFF2-40B4-BE49-F238E27FC236}">
                <a16:creationId xmlns:a16="http://schemas.microsoft.com/office/drawing/2014/main" id="{CE240BD8-3A4D-AD8B-87DD-575F36ABE972}"/>
              </a:ext>
            </a:extLst>
          </p:cNvPr>
          <p:cNvSpPr>
            <a:spLocks noGrp="1"/>
          </p:cNvSpPr>
          <p:nvPr>
            <p:ph type="dt" sz="half" idx="10"/>
          </p:nvPr>
        </p:nvSpPr>
        <p:spPr>
          <a:xfrm>
            <a:off x="10087660" y="6259712"/>
            <a:ext cx="575295" cy="323968"/>
          </a:xfrm>
        </p:spPr>
        <p:txBody>
          <a:bodyPr/>
          <a:lstStyle/>
          <a:p>
            <a:fld id="{D5B0B078-4E49-B24F-B570-A5A8D6293947}" type="datetime10">
              <a:rPr lang="fr-FR" smtClean="0"/>
              <a:t>07:06</a:t>
            </a:fld>
            <a:endParaRPr lang="en-US" dirty="0"/>
          </a:p>
        </p:txBody>
      </p:sp>
      <p:sp>
        <p:nvSpPr>
          <p:cNvPr id="5" name="Espace réservé du numéro de diapositive 4">
            <a:extLst>
              <a:ext uri="{FF2B5EF4-FFF2-40B4-BE49-F238E27FC236}">
                <a16:creationId xmlns:a16="http://schemas.microsoft.com/office/drawing/2014/main" id="{12CBF5FE-CF29-FA79-20C5-1DCA9DA81E39}"/>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
        <p:nvSpPr>
          <p:cNvPr id="8" name="ZoneTexte 7">
            <a:extLst>
              <a:ext uri="{FF2B5EF4-FFF2-40B4-BE49-F238E27FC236}">
                <a16:creationId xmlns:a16="http://schemas.microsoft.com/office/drawing/2014/main" id="{DE80542E-BD56-EB55-1AD9-491402B7D247}"/>
              </a:ext>
            </a:extLst>
          </p:cNvPr>
          <p:cNvSpPr txBox="1"/>
          <p:nvPr/>
        </p:nvSpPr>
        <p:spPr>
          <a:xfrm>
            <a:off x="8822280" y="3986232"/>
            <a:ext cx="3227165" cy="276999"/>
          </a:xfrm>
          <a:prstGeom prst="rect">
            <a:avLst/>
          </a:prstGeom>
          <a:noFill/>
        </p:spPr>
        <p:txBody>
          <a:bodyPr wrap="none" rtlCol="0">
            <a:spAutoFit/>
          </a:bodyPr>
          <a:lstStyle/>
          <a:p>
            <a:r>
              <a:rPr lang="fr-FR" sz="1200" dirty="0"/>
              <a:t>Données Epiphare – SNDS jusqu’au 30 juin 2023</a:t>
            </a:r>
          </a:p>
        </p:txBody>
      </p:sp>
      <p:pic>
        <p:nvPicPr>
          <p:cNvPr id="13" name="Image 12">
            <a:extLst>
              <a:ext uri="{FF2B5EF4-FFF2-40B4-BE49-F238E27FC236}">
                <a16:creationId xmlns:a16="http://schemas.microsoft.com/office/drawing/2014/main" id="{5B898D8A-5E5F-7318-1E75-6C0C59EAEF61}"/>
              </a:ext>
            </a:extLst>
          </p:cNvPr>
          <p:cNvPicPr>
            <a:picLocks noChangeAspect="1"/>
          </p:cNvPicPr>
          <p:nvPr/>
        </p:nvPicPr>
        <p:blipFill>
          <a:blip r:embed="rId2"/>
          <a:stretch>
            <a:fillRect/>
          </a:stretch>
        </p:blipFill>
        <p:spPr>
          <a:xfrm>
            <a:off x="695739" y="1731335"/>
            <a:ext cx="7772400" cy="48180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223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Modele_PPTx_SFLS-COREVIH_2022" id="{E5EA18BD-12BF-2946-9F8F-7E63B6E9E42C}" vid="{FCA8706D-6A6A-3346-A5AB-9E5C283C9B8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1Modele_PPTx_SFLS-COREVIH_2022</Template>
  <TotalTime>1354</TotalTime>
  <Words>2965</Words>
  <Application>Microsoft Macintosh PowerPoint</Application>
  <PresentationFormat>Grand écran</PresentationFormat>
  <Paragraphs>659</Paragraphs>
  <Slides>52</Slides>
  <Notes>2</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52</vt:i4>
      </vt:variant>
    </vt:vector>
  </HeadingPairs>
  <TitlesOfParts>
    <vt:vector size="67" baseType="lpstr">
      <vt:lpstr>Arial</vt:lpstr>
      <vt:lpstr>Arial Black</vt:lpstr>
      <vt:lpstr>Arial Narrow</vt:lpstr>
      <vt:lpstr>Arial-BoldItalicMT</vt:lpstr>
      <vt:lpstr>Calibri</vt:lpstr>
      <vt:lpstr>Calibri Light</vt:lpstr>
      <vt:lpstr>Courier New</vt:lpstr>
      <vt:lpstr>Gill Sans MT</vt:lpstr>
      <vt:lpstr>Helvetica</vt:lpstr>
      <vt:lpstr>Symbol</vt:lpstr>
      <vt:lpstr>Tahoma</vt:lpstr>
      <vt:lpstr>Times New Roman</vt:lpstr>
      <vt:lpstr>Wingdings</vt:lpstr>
      <vt:lpstr>Colis</vt:lpstr>
      <vt:lpstr>Thème Office</vt:lpstr>
      <vt:lpstr>La PrEP en 2024</vt:lpstr>
      <vt:lpstr>Présentation PowerPoint</vt:lpstr>
      <vt:lpstr>Les certitudes</vt:lpstr>
      <vt:lpstr>Présentation PowerPoint</vt:lpstr>
      <vt:lpstr>Occasions manquées de PrEP</vt:lpstr>
      <vt:lpstr>Facteurs associés à la connaissance de la PrEP</vt:lpstr>
      <vt:lpstr>La cascade vers la PrEP en France en 2019…</vt:lpstr>
      <vt:lpstr>Une implémentation progressive…</vt:lpstr>
      <vt:lpstr>Une relative stagnation des nouvelles prescriptions en 2022-2023…</vt:lpstr>
      <vt:lpstr>… alors que la PrEP n’est pas encore assez largement prescrite</vt:lpstr>
      <vt:lpstr>Caractéristiques des personnes sous PrEP en France</vt:lpstr>
      <vt:lpstr>Efficacité de la PrEP en vie réelle en France : étude à partir des données du Système National des Données de Santé (SNDS)</vt:lpstr>
      <vt:lpstr>Résultats : Population d’étude</vt:lpstr>
      <vt:lpstr>Efficacité de la PrEP globalement et selon les modalités d’utilisation de la PrEP</vt:lpstr>
      <vt:lpstr> çA BOUGE DANS LE MONDE…</vt:lpstr>
      <vt:lpstr>Présentation PowerPoint</vt:lpstr>
      <vt:lpstr>Présentation PowerPoint</vt:lpstr>
      <vt:lpstr>Présentation PowerPoint</vt:lpstr>
      <vt:lpstr>Présentation PowerPoint</vt:lpstr>
      <vt:lpstr>Résumé des constats</vt:lpstr>
      <vt:lpstr>Ce que l’on a à disposition</vt:lpstr>
      <vt:lpstr>Disponibles actuellement</vt:lpstr>
      <vt:lpstr>Rappel Cabotégravir</vt:lpstr>
      <vt:lpstr>LA PrEP avec CAB injectable est hautement efficace chez les HSH et les femmes transgenres</vt:lpstr>
      <vt:lpstr>Le Cab injectable reste hautement efficace en phase ouverte</vt:lpstr>
      <vt:lpstr>Mais : Infections  VIH malgré des injections de CAB dans les temps impartis</vt:lpstr>
      <vt:lpstr>HPTN 084</vt:lpstr>
      <vt:lpstr>Le futur</vt:lpstr>
      <vt:lpstr>Les agents en cours d’étude</vt:lpstr>
      <vt:lpstr>Focus     Len</vt:lpstr>
      <vt:lpstr>Lenacapavir Prevention Trial in Women (Purpose 1)</vt:lpstr>
      <vt:lpstr>Les recos actuelles</vt:lpstr>
      <vt:lpstr>Présentation PowerPoint</vt:lpstr>
      <vt:lpstr>Présentation PowerPoint</vt:lpstr>
      <vt:lpstr>Les futures recommandations</vt:lpstr>
      <vt:lpstr>Comment parer à la lenteur des nouvelles prescriptions ?</vt:lpstr>
      <vt:lpstr>La PrEP : pour qui ?</vt:lpstr>
      <vt:lpstr>Situation générale (1)</vt:lpstr>
      <vt:lpstr>Situation générale (2)</vt:lpstr>
      <vt:lpstr>Être potentiellement large dans les indications</vt:lpstr>
      <vt:lpstr>PrEp et population spécifique</vt:lpstr>
      <vt:lpstr>La PREP : Comment?</vt:lpstr>
      <vt:lpstr>Schémas de PrEP</vt:lpstr>
      <vt:lpstr>suivi biologique PrEP</vt:lpstr>
      <vt:lpstr>Vaccination</vt:lpstr>
      <vt:lpstr>Doxypep</vt:lpstr>
      <vt:lpstr>Modalité de suivi</vt:lpstr>
      <vt:lpstr>Recommandations aux autorités afin d’élargir l’accès à la PrEP du VIH</vt:lpstr>
      <vt:lpstr>En pratique</vt:lpstr>
      <vt:lpstr>Comment éviter les « occasions manquées » ?</vt:lpstr>
      <vt:lpstr>En Conclusion</vt:lpstr>
      <vt:lpstr>Remerciements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PrEP en 2024</dc:title>
  <dc:subject>Intercorevih</dc:subject>
  <dc:creator>Cedric Arvieux</dc:creator>
  <cp:keywords/>
  <dc:description/>
  <cp:lastModifiedBy>Cedric Arvieux</cp:lastModifiedBy>
  <cp:revision>40</cp:revision>
  <dcterms:created xsi:type="dcterms:W3CDTF">2023-03-27T20:53:35Z</dcterms:created>
  <dcterms:modified xsi:type="dcterms:W3CDTF">2024-02-02T06:16:35Z</dcterms:modified>
  <cp:category/>
</cp:coreProperties>
</file>