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6" r:id="rId3"/>
    <p:sldMasterId id="2147483679" r:id="rId4"/>
  </p:sldMasterIdLst>
  <p:notesMasterIdLst>
    <p:notesMasterId r:id="rId44"/>
  </p:notesMasterIdLst>
  <p:sldIdLst>
    <p:sldId id="256" r:id="rId5"/>
    <p:sldId id="260" r:id="rId6"/>
    <p:sldId id="257" r:id="rId7"/>
    <p:sldId id="259" r:id="rId8"/>
    <p:sldId id="258" r:id="rId9"/>
    <p:sldId id="263" r:id="rId10"/>
    <p:sldId id="291" r:id="rId11"/>
    <p:sldId id="261" r:id="rId12"/>
    <p:sldId id="262" r:id="rId13"/>
    <p:sldId id="264" r:id="rId14"/>
    <p:sldId id="265" r:id="rId15"/>
    <p:sldId id="266" r:id="rId16"/>
    <p:sldId id="267" r:id="rId17"/>
    <p:sldId id="268" r:id="rId18"/>
    <p:sldId id="269" r:id="rId19"/>
    <p:sldId id="270" r:id="rId20"/>
    <p:sldId id="271" r:id="rId21"/>
    <p:sldId id="272" r:id="rId22"/>
    <p:sldId id="273" r:id="rId23"/>
    <p:sldId id="277" r:id="rId24"/>
    <p:sldId id="280" r:id="rId25"/>
    <p:sldId id="274" r:id="rId26"/>
    <p:sldId id="275" r:id="rId27"/>
    <p:sldId id="276" r:id="rId28"/>
    <p:sldId id="279" r:id="rId29"/>
    <p:sldId id="283" r:id="rId30"/>
    <p:sldId id="284" r:id="rId31"/>
    <p:sldId id="285" r:id="rId32"/>
    <p:sldId id="286" r:id="rId33"/>
    <p:sldId id="287" r:id="rId34"/>
    <p:sldId id="288" r:id="rId35"/>
    <p:sldId id="289" r:id="rId36"/>
    <p:sldId id="278" r:id="rId37"/>
    <p:sldId id="281" r:id="rId38"/>
    <p:sldId id="293" r:id="rId39"/>
    <p:sldId id="294" r:id="rId40"/>
    <p:sldId id="295" r:id="rId41"/>
    <p:sldId id="282" r:id="rId42"/>
    <p:sldId id="292"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18"/>
  <c:chart>
    <c:autoTitleDeleted val="1"/>
    <c:plotArea>
      <c:layout/>
      <c:scatterChart>
        <c:scatterStyle val="lineMarker"/>
        <c:ser>
          <c:idx val="0"/>
          <c:order val="0"/>
          <c:tx>
            <c:strRef>
              <c:f>Feuil1!$B$1</c:f>
              <c:strCache>
                <c:ptCount val="1"/>
                <c:pt idx="0">
                  <c:v>Valeur Y 1</c:v>
                </c:pt>
              </c:strCache>
            </c:strRef>
          </c:tx>
          <c:spPr>
            <a:ln w="47625">
              <a:noFill/>
            </a:ln>
          </c:spPr>
          <c:xVal>
            <c:numRef>
              <c:f>Feuil1!$A$2:$A$5</c:f>
              <c:numCache>
                <c:formatCode>General</c:formatCode>
                <c:ptCount val="4"/>
                <c:pt idx="1">
                  <c:v>1.8</c:v>
                </c:pt>
              </c:numCache>
            </c:numRef>
          </c:xVal>
          <c:yVal>
            <c:numRef>
              <c:f>Feuil1!$B$2:$B$5</c:f>
              <c:numCache>
                <c:formatCode>General</c:formatCode>
                <c:ptCount val="4"/>
              </c:numCache>
            </c:numRef>
          </c:yVal>
        </c:ser>
        <c:axId val="104570880"/>
        <c:axId val="104572416"/>
      </c:scatterChart>
      <c:valAx>
        <c:axId val="104570880"/>
        <c:scaling>
          <c:orientation val="minMax"/>
          <c:max val="18"/>
          <c:min val="0"/>
        </c:scaling>
        <c:axPos val="b"/>
        <c:numFmt formatCode="General" sourceLinked="1"/>
        <c:tickLblPos val="nextTo"/>
        <c:txPr>
          <a:bodyPr/>
          <a:lstStyle/>
          <a:p>
            <a:pPr>
              <a:defRPr sz="1200">
                <a:solidFill>
                  <a:schemeClr val="bg1">
                    <a:lumMod val="50000"/>
                  </a:schemeClr>
                </a:solidFill>
              </a:defRPr>
            </a:pPr>
            <a:endParaRPr lang="fr-FR"/>
          </a:p>
        </c:txPr>
        <c:crossAx val="104572416"/>
        <c:crosses val="autoZero"/>
        <c:crossBetween val="midCat"/>
        <c:majorUnit val="3"/>
      </c:valAx>
      <c:valAx>
        <c:axId val="104572416"/>
        <c:scaling>
          <c:orientation val="minMax"/>
          <c:max val="100"/>
          <c:min val="0"/>
        </c:scaling>
        <c:axPos val="l"/>
        <c:numFmt formatCode="General" sourceLinked="1"/>
        <c:tickLblPos val="nextTo"/>
        <c:txPr>
          <a:bodyPr/>
          <a:lstStyle/>
          <a:p>
            <a:pPr>
              <a:defRPr sz="1200">
                <a:solidFill>
                  <a:schemeClr val="bg1">
                    <a:lumMod val="50000"/>
                  </a:schemeClr>
                </a:solidFill>
              </a:defRPr>
            </a:pPr>
            <a:endParaRPr lang="fr-FR"/>
          </a:p>
        </c:txPr>
        <c:crossAx val="104570880"/>
        <c:crosses val="autoZero"/>
        <c:crossBetween val="midCat"/>
      </c:valAx>
    </c:plotArea>
    <c:plotVisOnly val="1"/>
    <c:dispBlanksAs val="gap"/>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style val="18"/>
  <c:chart>
    <c:autoTitleDeleted val="1"/>
    <c:plotArea>
      <c:layout/>
      <c:scatterChart>
        <c:scatterStyle val="lineMarker"/>
        <c:ser>
          <c:idx val="0"/>
          <c:order val="0"/>
          <c:tx>
            <c:strRef>
              <c:f>Feuil1!$B$1</c:f>
              <c:strCache>
                <c:ptCount val="1"/>
                <c:pt idx="0">
                  <c:v>Valeur Y 1</c:v>
                </c:pt>
              </c:strCache>
            </c:strRef>
          </c:tx>
          <c:spPr>
            <a:ln w="47625">
              <a:noFill/>
            </a:ln>
          </c:spPr>
          <c:xVal>
            <c:numRef>
              <c:f>Feuil1!$A$2:$A$5</c:f>
              <c:numCache>
                <c:formatCode>General</c:formatCode>
                <c:ptCount val="4"/>
                <c:pt idx="1">
                  <c:v>1.8</c:v>
                </c:pt>
              </c:numCache>
            </c:numRef>
          </c:xVal>
          <c:yVal>
            <c:numRef>
              <c:f>Feuil1!$B$2:$B$5</c:f>
              <c:numCache>
                <c:formatCode>General</c:formatCode>
                <c:ptCount val="4"/>
              </c:numCache>
            </c:numRef>
          </c:yVal>
        </c:ser>
        <c:axId val="117401472"/>
        <c:axId val="117403008"/>
      </c:scatterChart>
      <c:valAx>
        <c:axId val="117401472"/>
        <c:scaling>
          <c:orientation val="minMax"/>
          <c:max val="21"/>
          <c:min val="0"/>
        </c:scaling>
        <c:axPos val="b"/>
        <c:numFmt formatCode="General" sourceLinked="1"/>
        <c:tickLblPos val="nextTo"/>
        <c:txPr>
          <a:bodyPr/>
          <a:lstStyle/>
          <a:p>
            <a:pPr>
              <a:defRPr sz="1200">
                <a:solidFill>
                  <a:schemeClr val="bg1">
                    <a:lumMod val="50000"/>
                  </a:schemeClr>
                </a:solidFill>
              </a:defRPr>
            </a:pPr>
            <a:endParaRPr lang="fr-FR"/>
          </a:p>
        </c:txPr>
        <c:crossAx val="117403008"/>
        <c:crosses val="autoZero"/>
        <c:crossBetween val="midCat"/>
        <c:majorUnit val="3"/>
      </c:valAx>
      <c:valAx>
        <c:axId val="117403008"/>
        <c:scaling>
          <c:orientation val="minMax"/>
          <c:max val="100"/>
          <c:min val="0"/>
        </c:scaling>
        <c:axPos val="l"/>
        <c:numFmt formatCode="General" sourceLinked="1"/>
        <c:tickLblPos val="nextTo"/>
        <c:txPr>
          <a:bodyPr/>
          <a:lstStyle/>
          <a:p>
            <a:pPr>
              <a:defRPr sz="1200">
                <a:solidFill>
                  <a:schemeClr val="bg1">
                    <a:lumMod val="50000"/>
                  </a:schemeClr>
                </a:solidFill>
              </a:defRPr>
            </a:pPr>
            <a:endParaRPr lang="fr-FR"/>
          </a:p>
        </c:txPr>
        <c:crossAx val="117401472"/>
        <c:crosses val="autoZero"/>
        <c:crossBetween val="midCat"/>
      </c:valAx>
    </c:plotArea>
    <c:plotVisOnly val="1"/>
    <c:dispBlanksAs val="gap"/>
  </c:chart>
  <c:txPr>
    <a:bodyPr/>
    <a:lstStyle/>
    <a:p>
      <a:pPr>
        <a:defRPr sz="1800"/>
      </a:pPr>
      <a:endParaRPr lang="fr-FR"/>
    </a:p>
  </c:txPr>
  <c:externalData r:id="rId1"/>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drawing1.xml><?xml version="1.0" encoding="utf-8"?>
<c:userShapes xmlns:c="http://schemas.openxmlformats.org/drawingml/2006/chart">
  <cdr:relSizeAnchor xmlns:cdr="http://schemas.openxmlformats.org/drawingml/2006/chartDrawing">
    <cdr:from>
      <cdr:x>0.13783</cdr:x>
      <cdr:y>0.04635</cdr:y>
    </cdr:from>
    <cdr:to>
      <cdr:x>0.84969</cdr:x>
      <cdr:y>0.46698</cdr:y>
    </cdr:to>
    <cdr:sp macro="" textlink="">
      <cdr:nvSpPr>
        <cdr:cNvPr id="2" name="Forme libre 1"/>
        <cdr:cNvSpPr/>
      </cdr:nvSpPr>
      <cdr:spPr>
        <a:xfrm xmlns:a="http://schemas.openxmlformats.org/drawingml/2006/main">
          <a:off x="598050" y="190799"/>
          <a:ext cx="3088850" cy="1731390"/>
        </a:xfrm>
        <a:custGeom xmlns:a="http://schemas.openxmlformats.org/drawingml/2006/main">
          <a:avLst/>
          <a:gdLst>
            <a:gd name="connsiteX0" fmla="*/ 0 w 3088850"/>
            <a:gd name="connsiteY0" fmla="*/ 0 h 1731390"/>
            <a:gd name="connsiteX1" fmla="*/ 50276 w 3088850"/>
            <a:gd name="connsiteY1" fmla="*/ 0 h 1731390"/>
            <a:gd name="connsiteX2" fmla="*/ 50276 w 3088850"/>
            <a:gd name="connsiteY2" fmla="*/ 56561 h 1731390"/>
            <a:gd name="connsiteX3" fmla="*/ 87984 w 3088850"/>
            <a:gd name="connsiteY3" fmla="*/ 56561 h 1731390"/>
            <a:gd name="connsiteX4" fmla="*/ 103695 w 3088850"/>
            <a:gd name="connsiteY4" fmla="*/ 56561 h 1731390"/>
            <a:gd name="connsiteX5" fmla="*/ 103695 w 3088850"/>
            <a:gd name="connsiteY5" fmla="*/ 106837 h 1731390"/>
            <a:gd name="connsiteX6" fmla="*/ 141402 w 3088850"/>
            <a:gd name="connsiteY6" fmla="*/ 106837 h 1731390"/>
            <a:gd name="connsiteX7" fmla="*/ 141402 w 3088850"/>
            <a:gd name="connsiteY7" fmla="*/ 153971 h 1731390"/>
            <a:gd name="connsiteX8" fmla="*/ 157114 w 3088850"/>
            <a:gd name="connsiteY8" fmla="*/ 153971 h 1731390"/>
            <a:gd name="connsiteX9" fmla="*/ 157114 w 3088850"/>
            <a:gd name="connsiteY9" fmla="*/ 238812 h 1731390"/>
            <a:gd name="connsiteX10" fmla="*/ 207390 w 3088850"/>
            <a:gd name="connsiteY10" fmla="*/ 238812 h 1731390"/>
            <a:gd name="connsiteX11" fmla="*/ 207390 w 3088850"/>
            <a:gd name="connsiteY11" fmla="*/ 285946 h 1731390"/>
            <a:gd name="connsiteX12" fmla="*/ 238812 w 3088850"/>
            <a:gd name="connsiteY12" fmla="*/ 285946 h 1731390"/>
            <a:gd name="connsiteX13" fmla="*/ 238812 w 3088850"/>
            <a:gd name="connsiteY13" fmla="*/ 323654 h 1731390"/>
            <a:gd name="connsiteX14" fmla="*/ 304800 w 3088850"/>
            <a:gd name="connsiteY14" fmla="*/ 323654 h 1731390"/>
            <a:gd name="connsiteX15" fmla="*/ 304800 w 3088850"/>
            <a:gd name="connsiteY15" fmla="*/ 364503 h 1731390"/>
            <a:gd name="connsiteX16" fmla="*/ 329938 w 3088850"/>
            <a:gd name="connsiteY16" fmla="*/ 364503 h 1731390"/>
            <a:gd name="connsiteX17" fmla="*/ 329938 w 3088850"/>
            <a:gd name="connsiteY17" fmla="*/ 446202 h 1731390"/>
            <a:gd name="connsiteX18" fmla="*/ 377072 w 3088850"/>
            <a:gd name="connsiteY18" fmla="*/ 446202 h 1731390"/>
            <a:gd name="connsiteX19" fmla="*/ 377072 w 3088850"/>
            <a:gd name="connsiteY19" fmla="*/ 465056 h 1731390"/>
            <a:gd name="connsiteX20" fmla="*/ 421064 w 3088850"/>
            <a:gd name="connsiteY20" fmla="*/ 465056 h 1731390"/>
            <a:gd name="connsiteX21" fmla="*/ 421064 w 3088850"/>
            <a:gd name="connsiteY21" fmla="*/ 540470 h 1731390"/>
            <a:gd name="connsiteX22" fmla="*/ 480767 w 3088850"/>
            <a:gd name="connsiteY22" fmla="*/ 540470 h 1731390"/>
            <a:gd name="connsiteX23" fmla="*/ 480767 w 3088850"/>
            <a:gd name="connsiteY23" fmla="*/ 600173 h 1731390"/>
            <a:gd name="connsiteX24" fmla="*/ 534186 w 3088850"/>
            <a:gd name="connsiteY24" fmla="*/ 600173 h 1731390"/>
            <a:gd name="connsiteX25" fmla="*/ 534186 w 3088850"/>
            <a:gd name="connsiteY25" fmla="*/ 631596 h 1731390"/>
            <a:gd name="connsiteX26" fmla="*/ 603316 w 3088850"/>
            <a:gd name="connsiteY26" fmla="*/ 631596 h 1731390"/>
            <a:gd name="connsiteX27" fmla="*/ 615885 w 3088850"/>
            <a:gd name="connsiteY27" fmla="*/ 644165 h 1731390"/>
            <a:gd name="connsiteX28" fmla="*/ 678730 w 3088850"/>
            <a:gd name="connsiteY28" fmla="*/ 644165 h 1731390"/>
            <a:gd name="connsiteX29" fmla="*/ 678730 w 3088850"/>
            <a:gd name="connsiteY29" fmla="*/ 700726 h 1731390"/>
            <a:gd name="connsiteX30" fmla="*/ 722722 w 3088850"/>
            <a:gd name="connsiteY30" fmla="*/ 700726 h 1731390"/>
            <a:gd name="connsiteX31" fmla="*/ 722722 w 3088850"/>
            <a:gd name="connsiteY31" fmla="*/ 732148 h 1731390"/>
            <a:gd name="connsiteX32" fmla="*/ 801278 w 3088850"/>
            <a:gd name="connsiteY32" fmla="*/ 732148 h 1731390"/>
            <a:gd name="connsiteX33" fmla="*/ 801278 w 3088850"/>
            <a:gd name="connsiteY33" fmla="*/ 801278 h 1731390"/>
            <a:gd name="connsiteX34" fmla="*/ 838986 w 3088850"/>
            <a:gd name="connsiteY34" fmla="*/ 838986 h 1731390"/>
            <a:gd name="connsiteX35" fmla="*/ 879835 w 3088850"/>
            <a:gd name="connsiteY35" fmla="*/ 879835 h 1731390"/>
            <a:gd name="connsiteX36" fmla="*/ 879835 w 3088850"/>
            <a:gd name="connsiteY36" fmla="*/ 917542 h 1731390"/>
            <a:gd name="connsiteX37" fmla="*/ 901831 w 3088850"/>
            <a:gd name="connsiteY37" fmla="*/ 917542 h 1731390"/>
            <a:gd name="connsiteX38" fmla="*/ 970961 w 3088850"/>
            <a:gd name="connsiteY38" fmla="*/ 917542 h 1731390"/>
            <a:gd name="connsiteX39" fmla="*/ 1014953 w 3088850"/>
            <a:gd name="connsiteY39" fmla="*/ 961534 h 1731390"/>
            <a:gd name="connsiteX40" fmla="*/ 1014953 w 3088850"/>
            <a:gd name="connsiteY40" fmla="*/ 1011810 h 1731390"/>
            <a:gd name="connsiteX41" fmla="*/ 1021237 w 3088850"/>
            <a:gd name="connsiteY41" fmla="*/ 1018095 h 1731390"/>
            <a:gd name="connsiteX42" fmla="*/ 1021237 w 3088850"/>
            <a:gd name="connsiteY42" fmla="*/ 1055802 h 1731390"/>
            <a:gd name="connsiteX43" fmla="*/ 1109221 w 3088850"/>
            <a:gd name="connsiteY43" fmla="*/ 1055802 h 1731390"/>
            <a:gd name="connsiteX44" fmla="*/ 1109221 w 3088850"/>
            <a:gd name="connsiteY44" fmla="*/ 1096652 h 1731390"/>
            <a:gd name="connsiteX45" fmla="*/ 1222342 w 3088850"/>
            <a:gd name="connsiteY45" fmla="*/ 1096652 h 1731390"/>
            <a:gd name="connsiteX46" fmla="*/ 1222342 w 3088850"/>
            <a:gd name="connsiteY46" fmla="*/ 1165781 h 1731390"/>
            <a:gd name="connsiteX47" fmla="*/ 1316610 w 3088850"/>
            <a:gd name="connsiteY47" fmla="*/ 1165781 h 1731390"/>
            <a:gd name="connsiteX48" fmla="*/ 1316610 w 3088850"/>
            <a:gd name="connsiteY48" fmla="*/ 1206631 h 1731390"/>
            <a:gd name="connsiteX49" fmla="*/ 1363744 w 3088850"/>
            <a:gd name="connsiteY49" fmla="*/ 1206631 h 1731390"/>
            <a:gd name="connsiteX50" fmla="*/ 1363744 w 3088850"/>
            <a:gd name="connsiteY50" fmla="*/ 1266334 h 1731390"/>
            <a:gd name="connsiteX51" fmla="*/ 1363744 w 3088850"/>
            <a:gd name="connsiteY51" fmla="*/ 1266334 h 1731390"/>
            <a:gd name="connsiteX52" fmla="*/ 1426590 w 3088850"/>
            <a:gd name="connsiteY52" fmla="*/ 1266334 h 1731390"/>
            <a:gd name="connsiteX53" fmla="*/ 1426590 w 3088850"/>
            <a:gd name="connsiteY53" fmla="*/ 1404594 h 1731390"/>
            <a:gd name="connsiteX54" fmla="*/ 1476866 w 3088850"/>
            <a:gd name="connsiteY54" fmla="*/ 1401452 h 1731390"/>
            <a:gd name="connsiteX55" fmla="*/ 1564850 w 3088850"/>
            <a:gd name="connsiteY55" fmla="*/ 1401452 h 1731390"/>
            <a:gd name="connsiteX56" fmla="*/ 1564850 w 3088850"/>
            <a:gd name="connsiteY56" fmla="*/ 1445443 h 1731390"/>
            <a:gd name="connsiteX57" fmla="*/ 1627695 w 3088850"/>
            <a:gd name="connsiteY57" fmla="*/ 1445443 h 1731390"/>
            <a:gd name="connsiteX58" fmla="*/ 1627695 w 3088850"/>
            <a:gd name="connsiteY58" fmla="*/ 1502004 h 1731390"/>
            <a:gd name="connsiteX59" fmla="*/ 1778524 w 3088850"/>
            <a:gd name="connsiteY59" fmla="*/ 1502004 h 1731390"/>
            <a:gd name="connsiteX60" fmla="*/ 1778524 w 3088850"/>
            <a:gd name="connsiteY60" fmla="*/ 1533427 h 1731390"/>
            <a:gd name="connsiteX61" fmla="*/ 1806804 w 3088850"/>
            <a:gd name="connsiteY61" fmla="*/ 1533427 h 1731390"/>
            <a:gd name="connsiteX62" fmla="*/ 1945064 w 3088850"/>
            <a:gd name="connsiteY62" fmla="*/ 1533427 h 1731390"/>
            <a:gd name="connsiteX63" fmla="*/ 1945064 w 3088850"/>
            <a:gd name="connsiteY63" fmla="*/ 1583703 h 1731390"/>
            <a:gd name="connsiteX64" fmla="*/ 2042474 w 3088850"/>
            <a:gd name="connsiteY64" fmla="*/ 1583703 h 1731390"/>
            <a:gd name="connsiteX65" fmla="*/ 2042474 w 3088850"/>
            <a:gd name="connsiteY65" fmla="*/ 1646548 h 1731390"/>
            <a:gd name="connsiteX66" fmla="*/ 2073897 w 3088850"/>
            <a:gd name="connsiteY66" fmla="*/ 1646548 h 1731390"/>
            <a:gd name="connsiteX67" fmla="*/ 2073897 w 3088850"/>
            <a:gd name="connsiteY67" fmla="*/ 1652833 h 1731390"/>
            <a:gd name="connsiteX68" fmla="*/ 2073897 w 3088850"/>
            <a:gd name="connsiteY68" fmla="*/ 1731390 h 1731390"/>
            <a:gd name="connsiteX69" fmla="*/ 2102177 w 3088850"/>
            <a:gd name="connsiteY69" fmla="*/ 1728247 h 1731390"/>
            <a:gd name="connsiteX70" fmla="*/ 3088850 w 3088850"/>
            <a:gd name="connsiteY70" fmla="*/ 1728247 h 1731390"/>
            <a:gd name="connsiteX71" fmla="*/ 3085707 w 3088850"/>
            <a:gd name="connsiteY71" fmla="*/ 1728247 h 173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088850" h="1731390">
              <a:moveTo>
                <a:pt x="0" y="0"/>
              </a:moveTo>
              <a:lnTo>
                <a:pt x="50276" y="0"/>
              </a:lnTo>
              <a:lnTo>
                <a:pt x="50276" y="56561"/>
              </a:lnTo>
              <a:lnTo>
                <a:pt x="87984" y="56561"/>
              </a:lnTo>
              <a:lnTo>
                <a:pt x="103695" y="56561"/>
              </a:lnTo>
              <a:lnTo>
                <a:pt x="103695" y="106837"/>
              </a:lnTo>
              <a:lnTo>
                <a:pt x="141402" y="106837"/>
              </a:lnTo>
              <a:lnTo>
                <a:pt x="141402" y="153971"/>
              </a:lnTo>
              <a:lnTo>
                <a:pt x="157114" y="153971"/>
              </a:lnTo>
              <a:lnTo>
                <a:pt x="157114" y="238812"/>
              </a:lnTo>
              <a:lnTo>
                <a:pt x="207390" y="238812"/>
              </a:lnTo>
              <a:lnTo>
                <a:pt x="207390" y="285946"/>
              </a:lnTo>
              <a:lnTo>
                <a:pt x="238812" y="285946"/>
              </a:lnTo>
              <a:lnTo>
                <a:pt x="238812" y="323654"/>
              </a:lnTo>
              <a:lnTo>
                <a:pt x="304800" y="323654"/>
              </a:lnTo>
              <a:lnTo>
                <a:pt x="304800" y="364503"/>
              </a:lnTo>
              <a:lnTo>
                <a:pt x="329938" y="364503"/>
              </a:lnTo>
              <a:lnTo>
                <a:pt x="329938" y="446202"/>
              </a:lnTo>
              <a:lnTo>
                <a:pt x="377072" y="446202"/>
              </a:lnTo>
              <a:lnTo>
                <a:pt x="377072" y="465056"/>
              </a:lnTo>
              <a:lnTo>
                <a:pt x="421064" y="465056"/>
              </a:lnTo>
              <a:lnTo>
                <a:pt x="421064" y="540470"/>
              </a:lnTo>
              <a:lnTo>
                <a:pt x="480767" y="540470"/>
              </a:lnTo>
              <a:lnTo>
                <a:pt x="480767" y="600173"/>
              </a:lnTo>
              <a:lnTo>
                <a:pt x="534186" y="600173"/>
              </a:lnTo>
              <a:lnTo>
                <a:pt x="534186" y="631596"/>
              </a:lnTo>
              <a:lnTo>
                <a:pt x="603316" y="631596"/>
              </a:lnTo>
              <a:lnTo>
                <a:pt x="615885" y="644165"/>
              </a:lnTo>
              <a:lnTo>
                <a:pt x="678730" y="644165"/>
              </a:lnTo>
              <a:lnTo>
                <a:pt x="678730" y="700726"/>
              </a:lnTo>
              <a:lnTo>
                <a:pt x="722722" y="700726"/>
              </a:lnTo>
              <a:lnTo>
                <a:pt x="722722" y="732148"/>
              </a:lnTo>
              <a:lnTo>
                <a:pt x="801278" y="732148"/>
              </a:lnTo>
              <a:lnTo>
                <a:pt x="801278" y="801278"/>
              </a:lnTo>
              <a:lnTo>
                <a:pt x="838986" y="838986"/>
              </a:lnTo>
              <a:lnTo>
                <a:pt x="879835" y="879835"/>
              </a:lnTo>
              <a:lnTo>
                <a:pt x="879835" y="917542"/>
              </a:lnTo>
              <a:lnTo>
                <a:pt x="901831" y="917542"/>
              </a:lnTo>
              <a:lnTo>
                <a:pt x="970961" y="917542"/>
              </a:lnTo>
              <a:lnTo>
                <a:pt x="1014953" y="961534"/>
              </a:lnTo>
              <a:cubicBezTo>
                <a:pt x="1014352" y="969344"/>
                <a:pt x="1006812" y="998242"/>
                <a:pt x="1014953" y="1011810"/>
              </a:cubicBezTo>
              <a:cubicBezTo>
                <a:pt x="1016477" y="1014350"/>
                <a:pt x="1019142" y="1016000"/>
                <a:pt x="1021237" y="1018095"/>
              </a:cubicBezTo>
              <a:lnTo>
                <a:pt x="1021237" y="1055802"/>
              </a:lnTo>
              <a:lnTo>
                <a:pt x="1109221" y="1055802"/>
              </a:lnTo>
              <a:lnTo>
                <a:pt x="1109221" y="1096652"/>
              </a:lnTo>
              <a:lnTo>
                <a:pt x="1222342" y="1096652"/>
              </a:lnTo>
              <a:lnTo>
                <a:pt x="1222342" y="1165781"/>
              </a:lnTo>
              <a:lnTo>
                <a:pt x="1316610" y="1165781"/>
              </a:lnTo>
              <a:lnTo>
                <a:pt x="1316610" y="1206631"/>
              </a:lnTo>
              <a:lnTo>
                <a:pt x="1363744" y="1206631"/>
              </a:lnTo>
              <a:lnTo>
                <a:pt x="1363744" y="1266334"/>
              </a:lnTo>
              <a:lnTo>
                <a:pt x="1363744" y="1266334"/>
              </a:lnTo>
              <a:lnTo>
                <a:pt x="1426590" y="1266334"/>
              </a:lnTo>
              <a:lnTo>
                <a:pt x="1426590" y="1404594"/>
              </a:lnTo>
              <a:cubicBezTo>
                <a:pt x="1474769" y="1401382"/>
                <a:pt x="1457978" y="1401452"/>
                <a:pt x="1476866" y="1401452"/>
              </a:cubicBezTo>
              <a:lnTo>
                <a:pt x="1564850" y="1401452"/>
              </a:lnTo>
              <a:lnTo>
                <a:pt x="1564850" y="1445443"/>
              </a:lnTo>
              <a:lnTo>
                <a:pt x="1627695" y="1445443"/>
              </a:lnTo>
              <a:lnTo>
                <a:pt x="1627695" y="1502004"/>
              </a:lnTo>
              <a:lnTo>
                <a:pt x="1778524" y="1502004"/>
              </a:lnTo>
              <a:lnTo>
                <a:pt x="1778524" y="1533427"/>
              </a:lnTo>
              <a:lnTo>
                <a:pt x="1806804" y="1533427"/>
              </a:lnTo>
              <a:lnTo>
                <a:pt x="1945064" y="1533427"/>
              </a:lnTo>
              <a:lnTo>
                <a:pt x="1945064" y="1583703"/>
              </a:lnTo>
              <a:lnTo>
                <a:pt x="2042474" y="1583703"/>
              </a:lnTo>
              <a:lnTo>
                <a:pt x="2042474" y="1646548"/>
              </a:lnTo>
              <a:lnTo>
                <a:pt x="2073897" y="1646548"/>
              </a:lnTo>
              <a:lnTo>
                <a:pt x="2073897" y="1652833"/>
              </a:lnTo>
              <a:lnTo>
                <a:pt x="2073897" y="1731390"/>
              </a:lnTo>
              <a:lnTo>
                <a:pt x="2102177" y="1728247"/>
              </a:lnTo>
              <a:lnTo>
                <a:pt x="3088850" y="1728247"/>
              </a:lnTo>
              <a:lnTo>
                <a:pt x="3085707" y="1728247"/>
              </a:lnTo>
            </a:path>
          </a:pathLst>
        </a:custGeom>
        <a:noFill xmlns:a="http://schemas.openxmlformats.org/drawingml/2006/main"/>
        <a:ln xmlns:a="http://schemas.openxmlformats.org/drawingml/2006/main" w="38100">
          <a:solidFill>
            <a:schemeClr val="tx2"/>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1C05A9-9A23-45CE-BFC2-CA823183ED28}" type="datetimeFigureOut">
              <a:rPr lang="fr-FR" smtClean="0"/>
              <a:pPr/>
              <a:t>02/03/2017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ED9CD-283D-4BA2-BA74-DD0CA71F549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6051A-7DD9-4360-B30A-B848163F3BB3}" type="slidenum">
              <a:rPr lang="fr-FR"/>
              <a:pPr/>
              <a:t>8</a:t>
            </a:fld>
            <a:endParaRPr lang="fr-FR"/>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5F210-59BB-48CE-A218-665144A0EF61}" type="slidenum">
              <a:rPr lang="fr-FR"/>
              <a:pPr/>
              <a:t>9</a:t>
            </a:fld>
            <a:endParaRPr lang="fr-FR"/>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xfrm>
            <a:off x="914400" y="4343400"/>
            <a:ext cx="5029200" cy="4114800"/>
          </a:xfrm>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D0AFEC-2D32-4704-8091-BF9C94285378}" type="slidenum">
              <a:rPr lang="fr-FR"/>
              <a:pPr/>
              <a:t>10</a:t>
            </a:fld>
            <a:endParaRPr lang="fr-FR"/>
          </a:p>
        </p:txBody>
      </p:sp>
      <p:sp>
        <p:nvSpPr>
          <p:cNvPr id="98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730" tIns="44865" rIns="89730" bIns="44865" anchor="b"/>
          <a:lstStyle/>
          <a:p>
            <a:pPr algn="r"/>
            <a:fld id="{16150E97-6EEA-4BF0-864D-7B8D34176D44}" type="slidenum">
              <a:rPr lang="fr-FR" altLang="fr-FR" sz="1200">
                <a:solidFill>
                  <a:srgbClr val="000000"/>
                </a:solidFill>
              </a:rPr>
              <a:pPr algn="r"/>
              <a:t>10</a:t>
            </a:fld>
            <a:endParaRPr lang="fr-FR" altLang="fr-FR" sz="1200">
              <a:solidFill>
                <a:srgbClr val="000000"/>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4400" y="4343400"/>
            <a:ext cx="5029200" cy="4114800"/>
          </a:xfrm>
          <a:ln/>
        </p:spPr>
        <p:txBody>
          <a:bodyPr lIns="89730" tIns="44865" rIns="89730" bIns="44865"/>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200170C-B4F5-49F0-864D-D057E7899E3C}" type="datetimeFigureOut">
              <a:rPr lang="fr-FR" smtClean="0"/>
              <a:pPr/>
              <a:t>02/03/2017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BAF463-E6BA-446D-9012-38F555B2C4B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00170C-B4F5-49F0-864D-D057E7899E3C}" type="datetimeFigureOut">
              <a:rPr lang="fr-FR" smtClean="0"/>
              <a:pPr/>
              <a:t>02/03/2017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BAF463-E6BA-446D-9012-38F555B2C4B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00170C-B4F5-49F0-864D-D057E7899E3C}" type="datetimeFigureOut">
              <a:rPr lang="fr-FR" smtClean="0"/>
              <a:pPr/>
              <a:t>02/03/2017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BAF463-E6BA-446D-9012-38F555B2C4B6}"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905000"/>
            <a:ext cx="40386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05000"/>
            <a:ext cx="40386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6553200" y="6245225"/>
            <a:ext cx="2133600" cy="476250"/>
          </a:xfrm>
        </p:spPr>
        <p:txBody>
          <a:bodyPr/>
          <a:lstStyle>
            <a:lvl1pPr>
              <a:defRPr/>
            </a:lvl1pPr>
          </a:lstStyle>
          <a:p>
            <a:fld id="{42BF5934-E2A4-4D92-866E-89CF611EA185}"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 name="Rectangle 2"/>
          <p:cNvSpPr/>
          <p:nvPr userDrawn="1"/>
        </p:nvSpPr>
        <p:spPr>
          <a:xfrm>
            <a:off x="0" y="6324600"/>
            <a:ext cx="9155113"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fr-FR">
              <a:solidFill>
                <a:prstClr val="white"/>
              </a:solidFill>
            </a:endParaRPr>
          </a:p>
        </p:txBody>
      </p:sp>
      <p:cxnSp>
        <p:nvCxnSpPr>
          <p:cNvPr id="3" name="Connecteur droit 4"/>
          <p:cNvCxnSpPr/>
          <p:nvPr userDrawn="1"/>
        </p:nvCxnSpPr>
        <p:spPr>
          <a:xfrm>
            <a:off x="0" y="6335713"/>
            <a:ext cx="9155113" cy="1587"/>
          </a:xfrm>
          <a:prstGeom prst="line">
            <a:avLst/>
          </a:prstGeom>
          <a:ln w="12700" cap="flat" cmpd="sng" algn="ctr">
            <a:solidFill>
              <a:srgbClr val="0091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ZoneTexte 6"/>
          <p:cNvSpPr txBox="1"/>
          <p:nvPr userDrawn="1"/>
        </p:nvSpPr>
        <p:spPr>
          <a:xfrm>
            <a:off x="369888" y="6486525"/>
            <a:ext cx="2509837" cy="246063"/>
          </a:xfrm>
          <a:prstGeom prst="rect">
            <a:avLst/>
          </a:prstGeom>
          <a:noFill/>
        </p:spPr>
        <p:txBody>
          <a:bodyPr>
            <a:spAutoFit/>
          </a:bodyPr>
          <a:lstStyle/>
          <a:p>
            <a:pPr defTabSz="457200" fontAlgn="base">
              <a:spcBef>
                <a:spcPct val="0"/>
              </a:spcBef>
              <a:spcAft>
                <a:spcPct val="0"/>
              </a:spcAft>
              <a:defRPr/>
            </a:pPr>
            <a:r>
              <a:rPr lang="fr-FR" sz="1000" i="1" dirty="0">
                <a:solidFill>
                  <a:prstClr val="black">
                    <a:lumMod val="65000"/>
                    <a:lumOff val="35000"/>
                  </a:prstClr>
                </a:solidFill>
                <a:ea typeface="ＭＳ Ｐゴシック" pitchFamily="-84" charset="-128"/>
              </a:rPr>
              <a:t>La Lettre du Cancérologue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Rectangle 7"/>
          <p:cNvSpPr/>
          <p:nvPr userDrawn="1"/>
        </p:nvSpPr>
        <p:spPr>
          <a:xfrm>
            <a:off x="0" y="6324600"/>
            <a:ext cx="9155113"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fr-FR">
              <a:solidFill>
                <a:prstClr val="white"/>
              </a:solidFill>
            </a:endParaRPr>
          </a:p>
        </p:txBody>
      </p:sp>
      <p:cxnSp>
        <p:nvCxnSpPr>
          <p:cNvPr id="7" name="Connecteur droit 13"/>
          <p:cNvCxnSpPr/>
          <p:nvPr userDrawn="1"/>
        </p:nvCxnSpPr>
        <p:spPr>
          <a:xfrm>
            <a:off x="0" y="6335713"/>
            <a:ext cx="9155113" cy="1587"/>
          </a:xfrm>
          <a:prstGeom prst="line">
            <a:avLst/>
          </a:prstGeom>
          <a:ln w="12700" cap="flat" cmpd="sng" algn="ctr">
            <a:solidFill>
              <a:srgbClr val="0091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ZoneTexte 15"/>
          <p:cNvSpPr txBox="1"/>
          <p:nvPr userDrawn="1"/>
        </p:nvSpPr>
        <p:spPr>
          <a:xfrm>
            <a:off x="369888" y="6486525"/>
            <a:ext cx="1689100" cy="246063"/>
          </a:xfrm>
          <a:prstGeom prst="rect">
            <a:avLst/>
          </a:prstGeom>
          <a:noFill/>
        </p:spPr>
        <p:txBody>
          <a:bodyPr>
            <a:spAutoFit/>
          </a:bodyPr>
          <a:lstStyle/>
          <a:p>
            <a:pPr defTabSz="457200" fontAlgn="base">
              <a:spcBef>
                <a:spcPct val="0"/>
              </a:spcBef>
              <a:spcAft>
                <a:spcPct val="0"/>
              </a:spcAft>
              <a:defRPr/>
            </a:pPr>
            <a:r>
              <a:rPr lang="fr-FR" sz="1000" i="1" dirty="0">
                <a:solidFill>
                  <a:prstClr val="black">
                    <a:lumMod val="65000"/>
                    <a:lumOff val="35000"/>
                  </a:prstClr>
                </a:solidFill>
                <a:ea typeface="ＭＳ Ｐゴシック" pitchFamily="-84" charset="-128"/>
              </a:rPr>
              <a:t>La Lettre du Cancérologue</a:t>
            </a:r>
          </a:p>
        </p:txBody>
      </p:sp>
      <p:sp>
        <p:nvSpPr>
          <p:cNvPr id="2" name="Titre 1"/>
          <p:cNvSpPr>
            <a:spLocks noGrp="1"/>
          </p:cNvSpPr>
          <p:nvPr>
            <p:ph type="title"/>
          </p:nvPr>
        </p:nvSpPr>
        <p:spPr>
          <a:xfrm>
            <a:off x="1039091" y="150813"/>
            <a:ext cx="7647708" cy="847725"/>
          </a:xfrm>
          <a:prstGeom prst="rect">
            <a:avLst/>
          </a:prstGeom>
        </p:spPr>
        <p:txBody>
          <a:bodyPr lIns="0" tIns="0" rIns="0" bIns="0"/>
          <a:lstStyle>
            <a:lvl1pPr>
              <a:defRPr>
                <a:solidFill>
                  <a:srgbClr val="00919B"/>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1039091" y="1997364"/>
            <a:ext cx="7647708" cy="3590635"/>
          </a:xfrm>
          <a:prstGeom prst="rect">
            <a:avLst/>
          </a:prstGeom>
        </p:spPr>
        <p:txBody>
          <a:bodyPr lIns="0" tIns="0" rIns="0" bIns="0"/>
          <a:lstStyle>
            <a:lvl1pPr marL="206375" indent="-206375">
              <a:buClr>
                <a:srgbClr val="D0558E"/>
              </a:buClr>
              <a:defRPr sz="1800">
                <a:solidFill>
                  <a:srgbClr val="000000"/>
                </a:solidFill>
              </a:defRPr>
            </a:lvl1pPr>
            <a:lvl2pPr marL="420688" indent="-180975">
              <a:spcBef>
                <a:spcPts val="400"/>
              </a:spcBef>
              <a:buClr>
                <a:srgbClr val="D0558E"/>
              </a:buClr>
              <a:defRPr sz="1600">
                <a:solidFill>
                  <a:srgbClr val="000000"/>
                </a:solidFill>
              </a:defRPr>
            </a:lvl2pPr>
            <a:lvl3pPr marL="600075" indent="-153988">
              <a:spcBef>
                <a:spcPts val="400"/>
              </a:spcBef>
              <a:buClr>
                <a:srgbClr val="D0558E"/>
              </a:buClr>
              <a:defRPr sz="1400">
                <a:solidFill>
                  <a:srgbClr val="000000"/>
                </a:solidFill>
              </a:defRPr>
            </a:lvl3pPr>
            <a:lvl4pPr marL="806450" indent="-196850">
              <a:buClr>
                <a:srgbClr val="D0558E"/>
              </a:buClr>
              <a:defRPr sz="1400">
                <a:solidFill>
                  <a:srgbClr val="000000"/>
                </a:solidFill>
              </a:defRPr>
            </a:lvl4pPr>
            <a:lvl5pPr marL="987425" indent="-171450">
              <a:buClr>
                <a:srgbClr val="D0558E"/>
              </a:buClr>
              <a:defRPr sz="1200">
                <a:solidFill>
                  <a:srgbClr val="00000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p:nvPr>
        </p:nvSpPr>
        <p:spPr>
          <a:xfrm>
            <a:off x="1039090" y="1216198"/>
            <a:ext cx="7647709" cy="635289"/>
          </a:xfrm>
          <a:prstGeom prst="rect">
            <a:avLst/>
          </a:prstGeom>
        </p:spPr>
        <p:txBody>
          <a:bodyPr lIns="0" tIns="0" rIns="0" bIns="0"/>
          <a:lstStyle>
            <a:lvl1pPr marL="0" indent="0">
              <a:buNone/>
              <a:defRPr sz="1800" b="0">
                <a:solidFill>
                  <a:srgbClr val="00919B"/>
                </a:solidFill>
              </a:defRPr>
            </a:lvl1pPr>
          </a:lstStyle>
          <a:p>
            <a:pPr lvl="0"/>
            <a:r>
              <a:rPr lang="fr-FR" dirty="0" smtClean="0"/>
              <a:t>Cliquez pour modifier les styles du texte du masque</a:t>
            </a:r>
          </a:p>
        </p:txBody>
      </p:sp>
      <p:sp>
        <p:nvSpPr>
          <p:cNvPr id="11" name="Espace réservé du texte 10"/>
          <p:cNvSpPr>
            <a:spLocks noGrp="1"/>
          </p:cNvSpPr>
          <p:nvPr>
            <p:ph type="body" sz="quarter" idx="14"/>
          </p:nvPr>
        </p:nvSpPr>
        <p:spPr>
          <a:xfrm>
            <a:off x="1039090" y="5588000"/>
            <a:ext cx="7647709" cy="531813"/>
          </a:xfrm>
          <a:prstGeom prst="rect">
            <a:avLst/>
          </a:prstGeom>
        </p:spPr>
        <p:txBody>
          <a:bodyPr lIns="0" tIns="0" rIns="0" bIns="0"/>
          <a:lstStyle>
            <a:lvl1pPr>
              <a:buClr>
                <a:srgbClr val="D0558E"/>
              </a:buClr>
              <a:buFont typeface="Lucida Grande"/>
              <a:buChar char="➜"/>
              <a:defRPr sz="1800" b="1">
                <a:solidFill>
                  <a:schemeClr val="tx1"/>
                </a:solidFill>
              </a:defRPr>
            </a:lvl1pPr>
          </a:lstStyle>
          <a:p>
            <a:pPr lvl="0"/>
            <a:r>
              <a:rPr lang="fr-FR" dirty="0" smtClean="0"/>
              <a:t>Cliquez pour modifier les styles du texte du masque</a:t>
            </a:r>
            <a:endParaRPr lang="fr-FR" dirty="0"/>
          </a:p>
        </p:txBody>
      </p:sp>
      <p:sp>
        <p:nvSpPr>
          <p:cNvPr id="10" name="Espace réservé du pied de page 7"/>
          <p:cNvSpPr>
            <a:spLocks noGrp="1"/>
          </p:cNvSpPr>
          <p:nvPr>
            <p:ph type="ftr" sz="quarter" idx="15"/>
          </p:nvPr>
        </p:nvSpPr>
        <p:spPr>
          <a:xfrm>
            <a:off x="2205038" y="6337300"/>
            <a:ext cx="6481762" cy="533400"/>
          </a:xfrm>
          <a:prstGeom prst="rect">
            <a:avLst/>
          </a:prstGeom>
        </p:spPr>
        <p:txBody>
          <a:bodyPr vert="horz" wrap="square" lIns="0" tIns="0" rIns="0" bIns="0" numCol="1" anchor="ctr" anchorCtr="0" compatLnSpc="1">
            <a:prstTxWarp prst="textNoShape">
              <a:avLst/>
            </a:prstTxWarp>
          </a:bodyPr>
          <a:lstStyle>
            <a:lvl1pPr algn="r">
              <a:defRPr sz="1000" i="1">
                <a:solidFill>
                  <a:srgbClr val="595959"/>
                </a:solidFill>
                <a:latin typeface="Arial" charset="0"/>
                <a:cs typeface="Arial" charset="0"/>
              </a:defRPr>
            </a:lvl1pPr>
          </a:lstStyle>
          <a:p>
            <a:pPr fontAlgn="base">
              <a:spcBef>
                <a:spcPct val="0"/>
              </a:spcBef>
              <a:spcAft>
                <a:spcPct val="0"/>
              </a:spcAft>
              <a:defRPr/>
            </a:pPr>
            <a:r>
              <a:rPr lang="fr-FR"/>
              <a:t>ASCO</a:t>
            </a:r>
            <a:r>
              <a:rPr lang="fr-FR" baseline="30000"/>
              <a:t>®</a:t>
            </a:r>
            <a:r>
              <a:rPr lang="fr-FR"/>
              <a:t> 2015 - D’après Xxxxx X. et al., abstr. xxx actualisé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12" name="Rectangle 7"/>
          <p:cNvSpPr/>
          <p:nvPr userDrawn="1"/>
        </p:nvSpPr>
        <p:spPr>
          <a:xfrm>
            <a:off x="0" y="6324600"/>
            <a:ext cx="9155113"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fr-FR">
              <a:solidFill>
                <a:prstClr val="white"/>
              </a:solidFill>
            </a:endParaRPr>
          </a:p>
        </p:txBody>
      </p:sp>
      <p:cxnSp>
        <p:nvCxnSpPr>
          <p:cNvPr id="14" name="Connecteur droit 13"/>
          <p:cNvCxnSpPr/>
          <p:nvPr userDrawn="1"/>
        </p:nvCxnSpPr>
        <p:spPr>
          <a:xfrm>
            <a:off x="0" y="6335713"/>
            <a:ext cx="9155113" cy="1587"/>
          </a:xfrm>
          <a:prstGeom prst="line">
            <a:avLst/>
          </a:prstGeom>
          <a:ln w="12700" cap="flat" cmpd="sng" algn="ctr">
            <a:solidFill>
              <a:srgbClr val="0091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ZoneTexte 15"/>
          <p:cNvSpPr txBox="1"/>
          <p:nvPr userDrawn="1"/>
        </p:nvSpPr>
        <p:spPr>
          <a:xfrm>
            <a:off x="369888" y="6486525"/>
            <a:ext cx="1689100" cy="246063"/>
          </a:xfrm>
          <a:prstGeom prst="rect">
            <a:avLst/>
          </a:prstGeom>
          <a:noFill/>
        </p:spPr>
        <p:txBody>
          <a:bodyPr>
            <a:spAutoFit/>
          </a:bodyPr>
          <a:lstStyle/>
          <a:p>
            <a:pPr defTabSz="457200" fontAlgn="base">
              <a:spcBef>
                <a:spcPct val="0"/>
              </a:spcBef>
              <a:spcAft>
                <a:spcPct val="0"/>
              </a:spcAft>
              <a:defRPr/>
            </a:pPr>
            <a:r>
              <a:rPr lang="fr-FR" sz="1000" i="1" dirty="0">
                <a:solidFill>
                  <a:prstClr val="black">
                    <a:lumMod val="65000"/>
                    <a:lumOff val="35000"/>
                  </a:prstClr>
                </a:solidFill>
                <a:ea typeface="ＭＳ Ｐゴシック" pitchFamily="-84" charset="-128"/>
              </a:rPr>
              <a:t>La Lettre du Cancérologue</a:t>
            </a:r>
          </a:p>
        </p:txBody>
      </p:sp>
      <p:sp>
        <p:nvSpPr>
          <p:cNvPr id="2" name="Titre 1"/>
          <p:cNvSpPr>
            <a:spLocks noGrp="1"/>
          </p:cNvSpPr>
          <p:nvPr>
            <p:ph type="title"/>
          </p:nvPr>
        </p:nvSpPr>
        <p:spPr>
          <a:xfrm>
            <a:off x="1039091" y="150813"/>
            <a:ext cx="7647708" cy="847725"/>
          </a:xfrm>
          <a:prstGeom prst="rect">
            <a:avLst/>
          </a:prstGeom>
        </p:spPr>
        <p:txBody>
          <a:bodyPr lIns="0" tIns="0" rIns="0" bIns="0"/>
          <a:lstStyle>
            <a:lvl1pPr>
              <a:defRPr>
                <a:solidFill>
                  <a:srgbClr val="00919B"/>
                </a:solidFill>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1039091" y="1997364"/>
            <a:ext cx="3646070" cy="3590635"/>
          </a:xfrm>
          <a:prstGeom prst="rect">
            <a:avLst/>
          </a:prstGeom>
        </p:spPr>
        <p:txBody>
          <a:bodyPr lIns="0" tIns="0" rIns="0" bIns="0"/>
          <a:lstStyle>
            <a:lvl1pPr marL="206375" indent="-206375">
              <a:buClr>
                <a:srgbClr val="D0558E"/>
              </a:buClr>
              <a:defRPr sz="1800">
                <a:solidFill>
                  <a:srgbClr val="000000"/>
                </a:solidFill>
              </a:defRPr>
            </a:lvl1pPr>
            <a:lvl2pPr marL="420688" indent="-180975">
              <a:spcBef>
                <a:spcPts val="400"/>
              </a:spcBef>
              <a:buClr>
                <a:srgbClr val="D0558E"/>
              </a:buClr>
              <a:defRPr sz="1600">
                <a:solidFill>
                  <a:srgbClr val="000000"/>
                </a:solidFill>
              </a:defRPr>
            </a:lvl2pPr>
            <a:lvl3pPr marL="600075" indent="-153988">
              <a:spcBef>
                <a:spcPts val="400"/>
              </a:spcBef>
              <a:buClr>
                <a:srgbClr val="D0558E"/>
              </a:buClr>
              <a:defRPr sz="1400">
                <a:solidFill>
                  <a:srgbClr val="000000"/>
                </a:solidFill>
              </a:defRPr>
            </a:lvl3pPr>
            <a:lvl4pPr marL="806450" indent="-196850">
              <a:buClr>
                <a:srgbClr val="D0558E"/>
              </a:buClr>
              <a:defRPr sz="1400">
                <a:solidFill>
                  <a:srgbClr val="000000"/>
                </a:solidFill>
              </a:defRPr>
            </a:lvl4pPr>
            <a:lvl5pPr marL="987425" indent="-171450">
              <a:buClr>
                <a:srgbClr val="D0558E"/>
              </a:buClr>
              <a:defRPr sz="1200">
                <a:solidFill>
                  <a:srgbClr val="00000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p:nvPr>
        </p:nvSpPr>
        <p:spPr>
          <a:xfrm>
            <a:off x="1039091" y="1216198"/>
            <a:ext cx="3646070" cy="635289"/>
          </a:xfrm>
          <a:prstGeom prst="rect">
            <a:avLst/>
          </a:prstGeom>
        </p:spPr>
        <p:txBody>
          <a:bodyPr lIns="0" tIns="0" rIns="0" bIns="0"/>
          <a:lstStyle>
            <a:lvl1pPr marL="0" indent="0">
              <a:buNone/>
              <a:defRPr sz="1800" b="0">
                <a:solidFill>
                  <a:srgbClr val="00919B"/>
                </a:solidFill>
              </a:defRPr>
            </a:lvl1pPr>
          </a:lstStyle>
          <a:p>
            <a:pPr lvl="0"/>
            <a:r>
              <a:rPr lang="fr-FR" dirty="0" smtClean="0"/>
              <a:t>Cliquez pour modifier les styles du texte du masque</a:t>
            </a:r>
          </a:p>
        </p:txBody>
      </p:sp>
      <p:sp>
        <p:nvSpPr>
          <p:cNvPr id="11" name="Espace réservé du texte 10"/>
          <p:cNvSpPr>
            <a:spLocks noGrp="1"/>
          </p:cNvSpPr>
          <p:nvPr>
            <p:ph type="body" sz="quarter" idx="14"/>
          </p:nvPr>
        </p:nvSpPr>
        <p:spPr>
          <a:xfrm>
            <a:off x="1039090" y="5588000"/>
            <a:ext cx="3646071" cy="531813"/>
          </a:xfrm>
          <a:prstGeom prst="rect">
            <a:avLst/>
          </a:prstGeom>
        </p:spPr>
        <p:txBody>
          <a:bodyPr lIns="0" tIns="0" rIns="0" bIns="0"/>
          <a:lstStyle>
            <a:lvl1pPr>
              <a:buClr>
                <a:srgbClr val="D0558E"/>
              </a:buClr>
              <a:buFont typeface="Lucida Grande"/>
              <a:buChar char="➜"/>
              <a:defRPr sz="1800" b="1">
                <a:solidFill>
                  <a:schemeClr val="tx1"/>
                </a:solidFill>
              </a:defRPr>
            </a:lvl1pPr>
          </a:lstStyle>
          <a:p>
            <a:pPr lvl="0"/>
            <a:r>
              <a:rPr lang="fr-FR" dirty="0" smtClean="0"/>
              <a:t>Cliquez pour modifier les styles du texte du masque</a:t>
            </a:r>
            <a:endParaRPr lang="fr-FR" dirty="0"/>
          </a:p>
        </p:txBody>
      </p:sp>
      <p:sp>
        <p:nvSpPr>
          <p:cNvPr id="10" name="Espace réservé du contenu 2"/>
          <p:cNvSpPr>
            <a:spLocks noGrp="1"/>
          </p:cNvSpPr>
          <p:nvPr>
            <p:ph idx="17"/>
          </p:nvPr>
        </p:nvSpPr>
        <p:spPr>
          <a:xfrm>
            <a:off x="5040729" y="1997364"/>
            <a:ext cx="3646070" cy="3590635"/>
          </a:xfrm>
          <a:prstGeom prst="rect">
            <a:avLst/>
          </a:prstGeom>
        </p:spPr>
        <p:txBody>
          <a:bodyPr lIns="0" tIns="0" rIns="0" bIns="0"/>
          <a:lstStyle>
            <a:lvl1pPr marL="206375" indent="-206375">
              <a:buClr>
                <a:srgbClr val="D0558E"/>
              </a:buClr>
              <a:defRPr sz="1800">
                <a:solidFill>
                  <a:srgbClr val="000000"/>
                </a:solidFill>
              </a:defRPr>
            </a:lvl1pPr>
            <a:lvl2pPr marL="420688" indent="-180975">
              <a:spcBef>
                <a:spcPts val="400"/>
              </a:spcBef>
              <a:buClr>
                <a:srgbClr val="D0558E"/>
              </a:buClr>
              <a:defRPr sz="1600">
                <a:solidFill>
                  <a:srgbClr val="000000"/>
                </a:solidFill>
              </a:defRPr>
            </a:lvl2pPr>
            <a:lvl3pPr marL="600075" indent="-153988">
              <a:spcBef>
                <a:spcPts val="400"/>
              </a:spcBef>
              <a:buClr>
                <a:srgbClr val="D0558E"/>
              </a:buClr>
              <a:defRPr sz="1400">
                <a:solidFill>
                  <a:srgbClr val="000000"/>
                </a:solidFill>
              </a:defRPr>
            </a:lvl3pPr>
            <a:lvl4pPr marL="806450" indent="-196850">
              <a:buClr>
                <a:srgbClr val="D0558E"/>
              </a:buClr>
              <a:defRPr sz="1400">
                <a:solidFill>
                  <a:srgbClr val="000000"/>
                </a:solidFill>
              </a:defRPr>
            </a:lvl4pPr>
            <a:lvl5pPr marL="987425" indent="-171450">
              <a:buClr>
                <a:srgbClr val="D0558E"/>
              </a:buClr>
              <a:defRPr sz="1200">
                <a:solidFill>
                  <a:srgbClr val="000000"/>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texte 8"/>
          <p:cNvSpPr>
            <a:spLocks noGrp="1"/>
          </p:cNvSpPr>
          <p:nvPr>
            <p:ph type="body" sz="quarter" idx="18"/>
          </p:nvPr>
        </p:nvSpPr>
        <p:spPr>
          <a:xfrm>
            <a:off x="5040729" y="1216198"/>
            <a:ext cx="3646070" cy="635289"/>
          </a:xfrm>
          <a:prstGeom prst="rect">
            <a:avLst/>
          </a:prstGeom>
        </p:spPr>
        <p:txBody>
          <a:bodyPr lIns="0" tIns="0" rIns="0" bIns="0"/>
          <a:lstStyle>
            <a:lvl1pPr marL="0" indent="0">
              <a:buNone/>
              <a:defRPr sz="1800" b="0">
                <a:solidFill>
                  <a:srgbClr val="00919B"/>
                </a:solidFill>
              </a:defRPr>
            </a:lvl1pPr>
          </a:lstStyle>
          <a:p>
            <a:pPr lvl="0"/>
            <a:r>
              <a:rPr lang="fr-FR" dirty="0" smtClean="0"/>
              <a:t>Cliquez pour modifier les styles du texte du masque</a:t>
            </a:r>
          </a:p>
        </p:txBody>
      </p:sp>
      <p:sp>
        <p:nvSpPr>
          <p:cNvPr id="15" name="Espace réservé du texte 10"/>
          <p:cNvSpPr>
            <a:spLocks noGrp="1"/>
          </p:cNvSpPr>
          <p:nvPr>
            <p:ph type="body" sz="quarter" idx="19"/>
          </p:nvPr>
        </p:nvSpPr>
        <p:spPr>
          <a:xfrm>
            <a:off x="5040728" y="5588000"/>
            <a:ext cx="3646071" cy="531813"/>
          </a:xfrm>
          <a:prstGeom prst="rect">
            <a:avLst/>
          </a:prstGeom>
        </p:spPr>
        <p:txBody>
          <a:bodyPr lIns="0" tIns="0" rIns="0" bIns="0"/>
          <a:lstStyle>
            <a:lvl1pPr>
              <a:buClr>
                <a:srgbClr val="D0558E"/>
              </a:buClr>
              <a:buFont typeface="Lucida Grande"/>
              <a:buChar char="➜"/>
              <a:defRPr sz="1800" b="1">
                <a:solidFill>
                  <a:schemeClr val="tx1"/>
                </a:solidFill>
              </a:defRPr>
            </a:lvl1pPr>
          </a:lstStyle>
          <a:p>
            <a:pPr lvl="0"/>
            <a:r>
              <a:rPr lang="fr-FR" dirty="0" smtClean="0"/>
              <a:t>Cliquez pour modifier les styles du texte du masque</a:t>
            </a:r>
            <a:endParaRPr lang="fr-FR" dirty="0"/>
          </a:p>
        </p:txBody>
      </p:sp>
      <p:sp>
        <p:nvSpPr>
          <p:cNvPr id="17" name="Espace réservé du pied de page 7"/>
          <p:cNvSpPr>
            <a:spLocks noGrp="1"/>
          </p:cNvSpPr>
          <p:nvPr>
            <p:ph type="ftr" sz="quarter" idx="20"/>
          </p:nvPr>
        </p:nvSpPr>
        <p:spPr>
          <a:xfrm>
            <a:off x="2205038" y="6337300"/>
            <a:ext cx="6481762" cy="533400"/>
          </a:xfrm>
          <a:prstGeom prst="rect">
            <a:avLst/>
          </a:prstGeom>
        </p:spPr>
        <p:txBody>
          <a:bodyPr vert="horz" wrap="square" lIns="0" tIns="0" rIns="0" bIns="0" numCol="1" anchor="ctr" anchorCtr="0" compatLnSpc="1">
            <a:prstTxWarp prst="textNoShape">
              <a:avLst/>
            </a:prstTxWarp>
          </a:bodyPr>
          <a:lstStyle>
            <a:lvl1pPr algn="r">
              <a:defRPr sz="1000" i="1">
                <a:solidFill>
                  <a:srgbClr val="595959"/>
                </a:solidFill>
                <a:latin typeface="Arial" charset="0"/>
                <a:cs typeface="Arial" charset="0"/>
              </a:defRPr>
            </a:lvl1pPr>
          </a:lstStyle>
          <a:p>
            <a:pPr fontAlgn="base">
              <a:spcBef>
                <a:spcPct val="0"/>
              </a:spcBef>
              <a:spcAft>
                <a:spcPct val="0"/>
              </a:spcAft>
              <a:defRPr/>
            </a:pPr>
            <a:r>
              <a:rPr lang="fr-FR"/>
              <a:t>ASCO</a:t>
            </a:r>
            <a:r>
              <a:rPr lang="fr-FR" baseline="30000"/>
              <a:t>®</a:t>
            </a:r>
            <a:r>
              <a:rPr lang="fr-FR"/>
              <a:t> 2015 - D’après Xxxxx X. et al., abstr. xxx actualisé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defRPr>
            </a:lvl1pPr>
          </a:lstStyle>
          <a:p>
            <a:pPr>
              <a:defRPr/>
            </a:pPr>
            <a:fld id="{5ECFF345-F954-4B46-9771-BBA5D46FF368}" type="datetimeFigureOut">
              <a:rPr lang="fr-FR">
                <a:solidFill>
                  <a:prstClr val="black"/>
                </a:solidFill>
              </a:rPr>
              <a:pPr>
                <a:defRPr/>
              </a:pPr>
              <a:t>02/03/2017</a:t>
            </a:fld>
            <a:endParaRPr lang="fr-FR">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defRPr>
            </a:lvl1pPr>
          </a:lstStyle>
          <a:p>
            <a:pPr>
              <a:defRPr/>
            </a:pPr>
            <a:endParaRPr lang="fr-FR">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defRPr>
            </a:lvl1pPr>
          </a:lstStyle>
          <a:p>
            <a:pPr>
              <a:defRPr/>
            </a:pPr>
            <a:fld id="{AF7405D8-26BC-4A72-84C8-D8593B3B531C}" type="slidenum">
              <a:rPr lang="fr-FR">
                <a:solidFill>
                  <a:prstClr val="black"/>
                </a:solidFill>
              </a:rPr>
              <a:pPr>
                <a:defRPr/>
              </a:pPr>
              <a:t>‹N°›</a:t>
            </a:fld>
            <a:endParaRPr lang="fr-FR">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BE299F9-419A-408D-B23B-66FB09B3ECDE}"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2BA02158-F05A-42DC-8F55-94790E5A20D0}"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E2D516BE-818F-44CF-9232-39A60341CD63}"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00170C-B4F5-49F0-864D-D057E7899E3C}" type="datetimeFigureOut">
              <a:rPr lang="fr-FR" smtClean="0"/>
              <a:pPr/>
              <a:t>02/03/2017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BAF463-E6BA-446D-9012-38F555B2C4B6}"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7680652C-27D3-41D5-9E9D-DFE19E4F170D}"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1160C42C-0F37-4F3D-89BF-D87313FE245C}"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33706A4E-BFFA-4D4E-801C-CD085F84628F}"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43B43EA2-A8CA-477B-AB4F-BFCD04CAA7BD}"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0D0D052B-F767-413E-AD0B-FAC6DF264337}"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74F15B78-51CC-4D73-8247-AF8F12505BEB}"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5D960B76-C22E-43E1-AA59-6E736397A7B3}"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E90F7916-78BE-4DFD-B1B3-C6A0EE448A3B}"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a:xfrm>
            <a:off x="6553200" y="6245225"/>
            <a:ext cx="2133600" cy="476250"/>
          </a:xfrm>
        </p:spPr>
        <p:txBody>
          <a:bodyPr/>
          <a:lstStyle>
            <a:lvl1pPr>
              <a:defRPr/>
            </a:lvl1pPr>
          </a:lstStyle>
          <a:p>
            <a:fld id="{E86130B7-E19D-4788-928B-FE4D94577411}" type="slidenum">
              <a:rPr lang="fr-FR">
                <a:solidFill>
                  <a:srgbClr val="000000"/>
                </a:solidFill>
              </a:rPr>
              <a:pPr/>
              <a:t>‹N°›</a:t>
            </a:fld>
            <a:endParaRPr lang="fr-FR">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290846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200170C-B4F5-49F0-864D-D057E7899E3C}" type="datetimeFigureOut">
              <a:rPr lang="fr-FR" smtClean="0"/>
              <a:pPr/>
              <a:t>02/03/2017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BAF463-E6BA-446D-9012-38F555B2C4B6}"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tIns="36000" rIns="36000" bIns="36000"/>
          <a:lstStyle/>
          <a:p>
            <a:r>
              <a:rPr lang="fr-FR" smtClean="0"/>
              <a:t>Cliquez et modifiez le titre</a:t>
            </a:r>
            <a:endParaRPr lang="fr-FR"/>
          </a:p>
        </p:txBody>
      </p:sp>
      <p:sp>
        <p:nvSpPr>
          <p:cNvPr id="3" name="Espace réservé du contenu 2"/>
          <p:cNvSpPr>
            <a:spLocks noGrp="1"/>
          </p:cNvSpPr>
          <p:nvPr>
            <p:ph idx="1"/>
          </p:nvPr>
        </p:nvSpPr>
        <p:spPr/>
        <p:txBody>
          <a:bodyPr lIns="36000" tIns="36000" bIns="36000">
            <a:noAutofit/>
          </a:bodyPr>
          <a:lstStyle>
            <a:lvl1pPr marL="444500" indent="-444500">
              <a:buSzPct val="120000"/>
              <a:defRPr/>
            </a:lvl1pPr>
            <a:lvl2pPr marL="660400" indent="-303213">
              <a:defRPr/>
            </a:lvl2pPr>
            <a:lvl5pPr>
              <a:defRPr sz="1400">
                <a:solidFill>
                  <a:schemeClr val="tx1">
                    <a:lumMod val="50000"/>
                    <a:lumOff val="50000"/>
                  </a:schemeClr>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xmlns="" val="99165609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858484" y="4497638"/>
            <a:ext cx="5565127" cy="1020488"/>
          </a:xfrm>
        </p:spPr>
        <p:txBody>
          <a:bodyPr lIns="36000" anchor="t" anchorCtr="0"/>
          <a:lstStyle>
            <a:lvl1pPr marL="0" indent="0" algn="ctr">
              <a:buNone/>
              <a:defRPr sz="18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7" name="Rectangle à coins arrondis 6"/>
          <p:cNvSpPr/>
          <p:nvPr userDrawn="1"/>
        </p:nvSpPr>
        <p:spPr>
          <a:xfrm>
            <a:off x="1331915" y="1968476"/>
            <a:ext cx="6649242" cy="2286000"/>
          </a:xfrm>
          <a:prstGeom prst="roundRect">
            <a:avLst/>
          </a:prstGeom>
          <a:noFill/>
          <a:ln w="38100" cmpd="sng">
            <a:solidFill>
              <a:schemeClr val="accent2"/>
            </a:solidFill>
          </a:ln>
          <a:effectLst>
            <a:outerShdw blurRad="40000" dist="23000" dir="5400000" rotWithShape="0">
              <a:srgbClr val="000000">
                <a:alpha val="35000"/>
              </a:srgbClr>
            </a:outerShdw>
            <a:reflection blurRad="6350" stA="50000" endA="300" endPos="5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2" name="Titre 1"/>
          <p:cNvSpPr>
            <a:spLocks noGrp="1"/>
          </p:cNvSpPr>
          <p:nvPr>
            <p:ph type="title" hasCustomPrompt="1"/>
          </p:nvPr>
        </p:nvSpPr>
        <p:spPr>
          <a:xfrm>
            <a:off x="1331916" y="1968476"/>
            <a:ext cx="6649241" cy="2264602"/>
          </a:xfrm>
        </p:spPr>
        <p:txBody>
          <a:bodyPr anchor="ctr" anchorCtr="1"/>
          <a:lstStyle>
            <a:lvl1pPr algn="ctr">
              <a:lnSpc>
                <a:spcPct val="80000"/>
              </a:lnSpc>
              <a:defRPr sz="3200" b="1" cap="all">
                <a:solidFill>
                  <a:srgbClr val="E09A25"/>
                </a:solidFill>
              </a:defRPr>
            </a:lvl1pPr>
          </a:lstStyle>
          <a:p>
            <a:r>
              <a:rPr lang="fr-FR" dirty="0" smtClean="0"/>
              <a:t>Cliquez et </a:t>
            </a:r>
            <a:br>
              <a:rPr lang="fr-FR" dirty="0" smtClean="0"/>
            </a:br>
            <a:r>
              <a:rPr lang="fr-FR" dirty="0" smtClean="0"/>
              <a:t>modifiez le titre</a:t>
            </a:r>
            <a:endParaRPr lang="fr-FR" dirty="0"/>
          </a:p>
        </p:txBody>
      </p:sp>
    </p:spTree>
    <p:extLst>
      <p:ext uri="{BB962C8B-B14F-4D97-AF65-F5344CB8AC3E}">
        <p14:creationId xmlns:p14="http://schemas.microsoft.com/office/powerpoint/2010/main" xmlns="" val="417609509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fld id="{FCB8449A-A47D-3647-B2BF-2CEA9F677DAB}" type="datetimeFigureOut">
              <a:rPr lang="fr-FR">
                <a:solidFill>
                  <a:prstClr val="black"/>
                </a:solidFill>
              </a:rPr>
              <a:pPr defTabSz="457200"/>
              <a:t>02/03/2017</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457200"/>
            <a:fld id="{7CE58C5C-94D9-424F-9291-DBAF13E85B04}" type="slidenum">
              <a:rPr lang="fr-FR">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xmlns="" val="41153275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pPr defTabSz="457200"/>
            <a:fld id="{FCB8449A-A47D-3647-B2BF-2CEA9F677DAB}" type="datetimeFigureOut">
              <a:rPr lang="fr-FR">
                <a:solidFill>
                  <a:prstClr val="black"/>
                </a:solidFill>
              </a:rPr>
              <a:pPr defTabSz="457200"/>
              <a:t>02/03/2017</a:t>
            </a:fld>
            <a:endParaRPr lang="fr-FR">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pPr defTabSz="457200"/>
            <a:fld id="{7CE58C5C-94D9-424F-9291-DBAF13E85B04}" type="slidenum">
              <a:rPr lang="fr-FR">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xmlns="" val="3047709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pPr defTabSz="457200"/>
            <a:fld id="{FCB8449A-A47D-3647-B2BF-2CEA9F677DAB}" type="datetimeFigureOut">
              <a:rPr lang="fr-FR">
                <a:solidFill>
                  <a:prstClr val="black"/>
                </a:solidFill>
              </a:rPr>
              <a:pPr defTabSz="457200"/>
              <a:t>02/03/2017</a:t>
            </a:fld>
            <a:endParaRPr lang="fr-FR">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pPr defTabSz="457200"/>
            <a:fld id="{7CE58C5C-94D9-424F-9291-DBAF13E85B04}" type="slidenum">
              <a:rPr lang="fr-FR">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xmlns="" val="602204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pPr defTabSz="457200"/>
            <a:fld id="{FCB8449A-A47D-3647-B2BF-2CEA9F677DAB}" type="datetimeFigureOut">
              <a:rPr lang="fr-FR">
                <a:solidFill>
                  <a:prstClr val="black"/>
                </a:solidFill>
              </a:rPr>
              <a:pPr defTabSz="457200"/>
              <a:t>02/03/2017</a:t>
            </a:fld>
            <a:endParaRPr lang="fr-FR">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pPr defTabSz="457200"/>
            <a:fld id="{7CE58C5C-94D9-424F-9291-DBAF13E85B04}" type="slidenum">
              <a:rPr lang="fr-FR">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xmlns="" val="1204219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fld id="{FCB8449A-A47D-3647-B2BF-2CEA9F677DAB}" type="datetimeFigureOut">
              <a:rPr lang="fr-FR">
                <a:solidFill>
                  <a:prstClr val="black"/>
                </a:solidFill>
              </a:rPr>
              <a:pPr defTabSz="457200"/>
              <a:t>02/03/2017</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457200"/>
            <a:fld id="{7CE58C5C-94D9-424F-9291-DBAF13E85B04}" type="slidenum">
              <a:rPr lang="fr-FR">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xmlns="" val="1284867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fld id="{FCB8449A-A47D-3647-B2BF-2CEA9F677DAB}" type="datetimeFigureOut">
              <a:rPr lang="fr-FR">
                <a:solidFill>
                  <a:prstClr val="black"/>
                </a:solidFill>
              </a:rPr>
              <a:pPr defTabSz="457200"/>
              <a:t>02/03/2017</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457200"/>
            <a:fld id="{7CE58C5C-94D9-424F-9291-DBAF13E85B04}" type="slidenum">
              <a:rPr lang="fr-FR">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xmlns="" val="1731554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FCB8449A-A47D-3647-B2BF-2CEA9F677DAB}" type="datetimeFigureOut">
              <a:rPr lang="fr-FR">
                <a:solidFill>
                  <a:prstClr val="black"/>
                </a:solidFill>
              </a:rPr>
              <a:pPr defTabSz="457200"/>
              <a:t>02/03/2017</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7CE58C5C-94D9-424F-9291-DBAF13E85B04}" type="slidenum">
              <a:rPr lang="fr-FR">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xmlns="" val="1531764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FCB8449A-A47D-3647-B2BF-2CEA9F677DAB}" type="datetimeFigureOut">
              <a:rPr lang="fr-FR">
                <a:solidFill>
                  <a:prstClr val="black"/>
                </a:solidFill>
              </a:rPr>
              <a:pPr defTabSz="457200"/>
              <a:t>02/03/2017</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7CE58C5C-94D9-424F-9291-DBAF13E85B04}" type="slidenum">
              <a:rPr lang="fr-FR">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xmlns="" val="156899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200170C-B4F5-49F0-864D-D057E7899E3C}" type="datetimeFigureOut">
              <a:rPr lang="fr-FR" smtClean="0"/>
              <a:pPr/>
              <a:t>02/03/2017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BAF463-E6BA-446D-9012-38F555B2C4B6}"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10400" y="90000"/>
            <a:ext cx="6933600" cy="496154"/>
          </a:xfrm>
          <a:prstGeom prst="rect">
            <a:avLst/>
          </a:prstGeom>
        </p:spPr>
        <p:txBody>
          <a:bodyPr/>
          <a:lstStyle>
            <a:lvl1pPr>
              <a:defRPr sz="3000">
                <a:solidFill>
                  <a:srgbClr val="6D4688"/>
                </a:solidFill>
                <a:latin typeface="Helvetica"/>
                <a:cs typeface="Helvetica"/>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312615" y="1018800"/>
            <a:ext cx="8525385" cy="4525963"/>
          </a:xfrm>
          <a:prstGeom prst="rect">
            <a:avLst/>
          </a:prstGeom>
        </p:spPr>
        <p:txBody>
          <a:bodyPr/>
          <a:lstStyle>
            <a:lvl1pPr marL="263525" indent="-263525">
              <a:buClr>
                <a:srgbClr val="6D4688"/>
              </a:buClr>
              <a:buSzPct val="100000"/>
              <a:buFont typeface="Arial"/>
              <a:buChar char="•"/>
              <a:defRPr sz="2200">
                <a:solidFill>
                  <a:schemeClr val="tx1"/>
                </a:solidFill>
                <a:latin typeface="Helvetica"/>
                <a:cs typeface="Helvetica"/>
              </a:defRPr>
            </a:lvl1pPr>
            <a:lvl2pPr marL="536575" indent="-263525">
              <a:buClr>
                <a:srgbClr val="6D4688"/>
              </a:buClr>
              <a:defRPr sz="2000" b="0">
                <a:solidFill>
                  <a:schemeClr val="tx1"/>
                </a:solidFill>
                <a:latin typeface="Helvetica"/>
                <a:cs typeface="Helvetica"/>
              </a:defRPr>
            </a:lvl2pPr>
            <a:lvl3pPr marL="811213" indent="-263525">
              <a:defRPr sz="1800">
                <a:solidFill>
                  <a:schemeClr val="tx1"/>
                </a:solidFill>
                <a:latin typeface="Helvetica"/>
                <a:cs typeface="Helvetica"/>
              </a:defRPr>
            </a:lvl3pPr>
            <a:lvl4pPr marL="1074738" indent="-263525">
              <a:defRPr sz="1200">
                <a:solidFill>
                  <a:srgbClr val="595959"/>
                </a:solidFill>
                <a:latin typeface="Helvetica"/>
                <a:cs typeface="Helvetica"/>
              </a:defRPr>
            </a:lvl4pPr>
            <a:lvl5pPr marL="1347788" indent="-263525">
              <a:defRPr sz="1200">
                <a:solidFill>
                  <a:srgbClr val="595959"/>
                </a:solidFill>
                <a:latin typeface="Helvetica"/>
                <a:cs typeface="Helvetica"/>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4" name="Espace réservé du contenu 2"/>
          <p:cNvSpPr>
            <a:spLocks noGrp="1"/>
          </p:cNvSpPr>
          <p:nvPr>
            <p:ph idx="10"/>
          </p:nvPr>
        </p:nvSpPr>
        <p:spPr>
          <a:xfrm>
            <a:off x="302847" y="5656384"/>
            <a:ext cx="8538308" cy="283307"/>
          </a:xfrm>
          <a:prstGeom prst="rect">
            <a:avLst/>
          </a:prstGeom>
        </p:spPr>
        <p:txBody>
          <a:bodyPr/>
          <a:lstStyle>
            <a:lvl1pPr marL="0" indent="0" algn="r">
              <a:buClr>
                <a:srgbClr val="EE821D"/>
              </a:buClr>
              <a:buSzPct val="100000"/>
              <a:buFont typeface="Arial"/>
              <a:buNone/>
              <a:defRPr sz="1200" b="0" i="1">
                <a:solidFill>
                  <a:srgbClr val="000000"/>
                </a:solidFill>
                <a:latin typeface="Helvetica"/>
                <a:cs typeface="Helvetica"/>
              </a:defRPr>
            </a:lvl1pPr>
            <a:lvl2pPr marL="536575" indent="-263525">
              <a:buClr>
                <a:srgbClr val="EE821D"/>
              </a:buClr>
              <a:defRPr sz="1600" b="0">
                <a:solidFill>
                  <a:srgbClr val="595959"/>
                </a:solidFill>
                <a:latin typeface="Helvetica"/>
                <a:cs typeface="Helvetica"/>
              </a:defRPr>
            </a:lvl2pPr>
            <a:lvl3pPr marL="811213" indent="-263525">
              <a:defRPr sz="1400">
                <a:solidFill>
                  <a:srgbClr val="595959"/>
                </a:solidFill>
                <a:latin typeface="Helvetica"/>
                <a:cs typeface="Helvetica"/>
              </a:defRPr>
            </a:lvl3pPr>
            <a:lvl4pPr marL="1074738" indent="-263525">
              <a:defRPr sz="1200">
                <a:solidFill>
                  <a:srgbClr val="595959"/>
                </a:solidFill>
                <a:latin typeface="Helvetica"/>
                <a:cs typeface="Helvetica"/>
              </a:defRPr>
            </a:lvl4pPr>
            <a:lvl5pPr marL="1347788" indent="-263525">
              <a:defRPr sz="1200">
                <a:solidFill>
                  <a:srgbClr val="595959"/>
                </a:solidFill>
                <a:latin typeface="Helvetica"/>
                <a:cs typeface="Helvetica"/>
              </a:defRPr>
            </a:lvl5pPr>
          </a:lstStyle>
          <a:p>
            <a:pPr lvl="0"/>
            <a:r>
              <a:rPr lang="fr-FR" smtClean="0"/>
              <a:t>Modifiez les styles du texte du masque</a:t>
            </a:r>
          </a:p>
        </p:txBody>
      </p:sp>
    </p:spTree>
    <p:extLst>
      <p:ext uri="{BB962C8B-B14F-4D97-AF65-F5344CB8AC3E}">
        <p14:creationId xmlns:p14="http://schemas.microsoft.com/office/powerpoint/2010/main" xmlns="" val="1521311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10400" y="90000"/>
            <a:ext cx="6933600" cy="496154"/>
          </a:xfrm>
          <a:prstGeom prst="rect">
            <a:avLst/>
          </a:prstGeom>
        </p:spPr>
        <p:txBody>
          <a:bodyPr/>
          <a:lstStyle>
            <a:lvl1pPr>
              <a:defRPr sz="3000">
                <a:solidFill>
                  <a:srgbClr val="6D4688"/>
                </a:solidFill>
                <a:latin typeface="Helvetica"/>
                <a:cs typeface="Helvetica"/>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312615" y="1018800"/>
            <a:ext cx="8525385" cy="4525963"/>
          </a:xfrm>
          <a:prstGeom prst="rect">
            <a:avLst/>
          </a:prstGeom>
        </p:spPr>
        <p:txBody>
          <a:bodyPr/>
          <a:lstStyle>
            <a:lvl1pPr marL="263525" indent="-263525">
              <a:buClr>
                <a:srgbClr val="6D4688"/>
              </a:buClr>
              <a:buSzPct val="100000"/>
              <a:buFont typeface="Arial"/>
              <a:buChar char="•"/>
              <a:defRPr sz="2200">
                <a:solidFill>
                  <a:schemeClr val="tx1"/>
                </a:solidFill>
                <a:latin typeface="Helvetica"/>
                <a:cs typeface="Helvetica"/>
              </a:defRPr>
            </a:lvl1pPr>
            <a:lvl2pPr marL="536575" indent="-263525">
              <a:buClr>
                <a:srgbClr val="6D4688"/>
              </a:buClr>
              <a:defRPr sz="2000" b="0">
                <a:solidFill>
                  <a:schemeClr val="tx1"/>
                </a:solidFill>
                <a:latin typeface="Helvetica"/>
                <a:cs typeface="Helvetica"/>
              </a:defRPr>
            </a:lvl2pPr>
            <a:lvl3pPr marL="811213" indent="-263525">
              <a:defRPr sz="1800">
                <a:solidFill>
                  <a:schemeClr val="tx1"/>
                </a:solidFill>
                <a:latin typeface="Helvetica"/>
                <a:cs typeface="Helvetica"/>
              </a:defRPr>
            </a:lvl3pPr>
            <a:lvl4pPr marL="1074738" indent="-263525">
              <a:defRPr sz="1200">
                <a:solidFill>
                  <a:srgbClr val="595959"/>
                </a:solidFill>
                <a:latin typeface="Helvetica"/>
                <a:cs typeface="Helvetica"/>
              </a:defRPr>
            </a:lvl4pPr>
            <a:lvl5pPr marL="1347788" indent="-263525">
              <a:defRPr sz="1200">
                <a:solidFill>
                  <a:srgbClr val="595959"/>
                </a:solidFill>
                <a:latin typeface="Helvetica"/>
                <a:cs typeface="Helvetica"/>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4" name="Espace réservé du contenu 2"/>
          <p:cNvSpPr>
            <a:spLocks noGrp="1"/>
          </p:cNvSpPr>
          <p:nvPr>
            <p:ph idx="10"/>
          </p:nvPr>
        </p:nvSpPr>
        <p:spPr>
          <a:xfrm>
            <a:off x="302847" y="5656384"/>
            <a:ext cx="8538308" cy="283307"/>
          </a:xfrm>
          <a:prstGeom prst="rect">
            <a:avLst/>
          </a:prstGeom>
        </p:spPr>
        <p:txBody>
          <a:bodyPr/>
          <a:lstStyle>
            <a:lvl1pPr marL="0" indent="0" algn="r">
              <a:buClr>
                <a:srgbClr val="EE821D"/>
              </a:buClr>
              <a:buSzPct val="100000"/>
              <a:buFont typeface="Arial"/>
              <a:buNone/>
              <a:defRPr sz="1200" b="0" i="1">
                <a:solidFill>
                  <a:srgbClr val="000000"/>
                </a:solidFill>
                <a:latin typeface="Helvetica"/>
                <a:cs typeface="Helvetica"/>
              </a:defRPr>
            </a:lvl1pPr>
            <a:lvl2pPr marL="536575" indent="-263525">
              <a:buClr>
                <a:srgbClr val="EE821D"/>
              </a:buClr>
              <a:defRPr sz="1600" b="0">
                <a:solidFill>
                  <a:srgbClr val="595959"/>
                </a:solidFill>
                <a:latin typeface="Helvetica"/>
                <a:cs typeface="Helvetica"/>
              </a:defRPr>
            </a:lvl2pPr>
            <a:lvl3pPr marL="811213" indent="-263525">
              <a:defRPr sz="1400">
                <a:solidFill>
                  <a:srgbClr val="595959"/>
                </a:solidFill>
                <a:latin typeface="Helvetica"/>
                <a:cs typeface="Helvetica"/>
              </a:defRPr>
            </a:lvl3pPr>
            <a:lvl4pPr marL="1074738" indent="-263525">
              <a:defRPr sz="1200">
                <a:solidFill>
                  <a:srgbClr val="595959"/>
                </a:solidFill>
                <a:latin typeface="Helvetica"/>
                <a:cs typeface="Helvetica"/>
              </a:defRPr>
            </a:lvl4pPr>
            <a:lvl5pPr marL="1347788" indent="-263525">
              <a:defRPr sz="1200">
                <a:solidFill>
                  <a:srgbClr val="595959"/>
                </a:solidFill>
                <a:latin typeface="Helvetica"/>
                <a:cs typeface="Helvetica"/>
              </a:defRPr>
            </a:lvl5pPr>
          </a:lstStyle>
          <a:p>
            <a:pPr lvl="0"/>
            <a:r>
              <a:rPr lang="fr-FR" smtClean="0"/>
              <a:t>Modifiez les styles du texte du masque</a:t>
            </a:r>
          </a:p>
        </p:txBody>
      </p:sp>
    </p:spTree>
    <p:extLst>
      <p:ext uri="{BB962C8B-B14F-4D97-AF65-F5344CB8AC3E}">
        <p14:creationId xmlns:p14="http://schemas.microsoft.com/office/powerpoint/2010/main" xmlns="" val="152131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200170C-B4F5-49F0-864D-D057E7899E3C}" type="datetimeFigureOut">
              <a:rPr lang="fr-FR" smtClean="0"/>
              <a:pPr/>
              <a:t>02/03/2017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DBAF463-E6BA-446D-9012-38F555B2C4B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200170C-B4F5-49F0-864D-D057E7899E3C}" type="datetimeFigureOut">
              <a:rPr lang="fr-FR" smtClean="0"/>
              <a:pPr/>
              <a:t>02/03/2017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DBAF463-E6BA-446D-9012-38F555B2C4B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200170C-B4F5-49F0-864D-D057E7899E3C}" type="datetimeFigureOut">
              <a:rPr lang="fr-FR" smtClean="0"/>
              <a:pPr/>
              <a:t>02/03/2017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DBAF463-E6BA-446D-9012-38F555B2C4B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200170C-B4F5-49F0-864D-D057E7899E3C}" type="datetimeFigureOut">
              <a:rPr lang="fr-FR" smtClean="0"/>
              <a:pPr/>
              <a:t>02/03/2017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BAF463-E6BA-446D-9012-38F555B2C4B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200170C-B4F5-49F0-864D-D057E7899E3C}" type="datetimeFigureOut">
              <a:rPr lang="fr-FR" smtClean="0"/>
              <a:pPr/>
              <a:t>02/03/2017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BAF463-E6BA-446D-9012-38F555B2C4B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0170C-B4F5-49F0-864D-D057E7899E3C}" type="datetimeFigureOut">
              <a:rPr lang="fr-FR" smtClean="0"/>
              <a:pPr/>
              <a:t>02/03/2017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AF463-E6BA-446D-9012-38F555B2C4B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Image 8" descr="LK-ASCO-2015-dia_zoom-3.jpg"/>
          <p:cNvPicPr>
            <a:picLocks noChangeAspect="1"/>
          </p:cNvPicPr>
          <p:nvPr userDrawn="1"/>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0" y="6324600"/>
            <a:ext cx="9155113"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fr-FR">
              <a:solidFill>
                <a:prstClr val="white"/>
              </a:solidFill>
            </a:endParaRPr>
          </a:p>
        </p:txBody>
      </p:sp>
      <p:cxnSp>
        <p:nvCxnSpPr>
          <p:cNvPr id="8" name="Connecteur droit 7"/>
          <p:cNvCxnSpPr/>
          <p:nvPr userDrawn="1"/>
        </p:nvCxnSpPr>
        <p:spPr>
          <a:xfrm>
            <a:off x="0" y="6335713"/>
            <a:ext cx="9155113" cy="1587"/>
          </a:xfrm>
          <a:prstGeom prst="line">
            <a:avLst/>
          </a:prstGeom>
          <a:ln w="12700" cap="flat" cmpd="sng" algn="ctr">
            <a:solidFill>
              <a:srgbClr val="00919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ZoneTexte 9"/>
          <p:cNvSpPr txBox="1"/>
          <p:nvPr userDrawn="1"/>
        </p:nvSpPr>
        <p:spPr>
          <a:xfrm>
            <a:off x="369888" y="6486525"/>
            <a:ext cx="2509837" cy="246063"/>
          </a:xfrm>
          <a:prstGeom prst="rect">
            <a:avLst/>
          </a:prstGeom>
          <a:noFill/>
        </p:spPr>
        <p:txBody>
          <a:bodyPr>
            <a:spAutoFit/>
          </a:bodyPr>
          <a:lstStyle/>
          <a:p>
            <a:pPr defTabSz="457200" fontAlgn="base">
              <a:spcBef>
                <a:spcPct val="0"/>
              </a:spcBef>
              <a:spcAft>
                <a:spcPct val="0"/>
              </a:spcAft>
              <a:defRPr/>
            </a:pPr>
            <a:r>
              <a:rPr lang="fr-FR" sz="1000" i="1" dirty="0">
                <a:solidFill>
                  <a:prstClr val="black">
                    <a:lumMod val="65000"/>
                    <a:lumOff val="35000"/>
                  </a:prstClr>
                </a:solidFill>
                <a:ea typeface="ＭＳ Ｐゴシック" pitchFamily="-84" charset="-128"/>
              </a:rPr>
              <a:t>La Lettre du Cancérologue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sldNum="0" hdr="0" dt="0"/>
  <p:txStyles>
    <p:titleStyle>
      <a:lvl1pPr algn="l" defTabSz="457200" rtl="0" eaLnBrk="0" fontAlgn="base" hangingPunct="0">
        <a:spcBef>
          <a:spcPct val="0"/>
        </a:spcBef>
        <a:spcAft>
          <a:spcPct val="0"/>
        </a:spcAft>
        <a:defRPr sz="2000" b="1" kern="1200">
          <a:solidFill>
            <a:srgbClr val="178FCF"/>
          </a:solidFill>
          <a:latin typeface="Arial"/>
          <a:ea typeface="ＭＳ Ｐゴシック" charset="-128"/>
          <a:cs typeface="Arial"/>
        </a:defRPr>
      </a:lvl1pPr>
      <a:lvl2pPr algn="l" defTabSz="457200" rtl="0" eaLnBrk="0" fontAlgn="base" hangingPunct="0">
        <a:spcBef>
          <a:spcPct val="0"/>
        </a:spcBef>
        <a:spcAft>
          <a:spcPct val="0"/>
        </a:spcAft>
        <a:defRPr sz="2000" b="1">
          <a:solidFill>
            <a:srgbClr val="178FCF"/>
          </a:solidFill>
          <a:latin typeface="Arial" charset="0"/>
          <a:ea typeface="ＭＳ Ｐゴシック" charset="-128"/>
          <a:cs typeface="Arial" charset="0"/>
        </a:defRPr>
      </a:lvl2pPr>
      <a:lvl3pPr algn="l" defTabSz="457200" rtl="0" eaLnBrk="0" fontAlgn="base" hangingPunct="0">
        <a:spcBef>
          <a:spcPct val="0"/>
        </a:spcBef>
        <a:spcAft>
          <a:spcPct val="0"/>
        </a:spcAft>
        <a:defRPr sz="2000" b="1">
          <a:solidFill>
            <a:srgbClr val="178FCF"/>
          </a:solidFill>
          <a:latin typeface="Arial" charset="0"/>
          <a:ea typeface="ＭＳ Ｐゴシック" charset="-128"/>
          <a:cs typeface="Arial" charset="0"/>
        </a:defRPr>
      </a:lvl3pPr>
      <a:lvl4pPr algn="l" defTabSz="457200" rtl="0" eaLnBrk="0" fontAlgn="base" hangingPunct="0">
        <a:spcBef>
          <a:spcPct val="0"/>
        </a:spcBef>
        <a:spcAft>
          <a:spcPct val="0"/>
        </a:spcAft>
        <a:defRPr sz="2000" b="1">
          <a:solidFill>
            <a:srgbClr val="178FCF"/>
          </a:solidFill>
          <a:latin typeface="Arial" charset="0"/>
          <a:ea typeface="ＭＳ Ｐゴシック" charset="-128"/>
          <a:cs typeface="Arial" charset="0"/>
        </a:defRPr>
      </a:lvl4pPr>
      <a:lvl5pPr algn="l" defTabSz="457200" rtl="0" eaLnBrk="0" fontAlgn="base" hangingPunct="0">
        <a:spcBef>
          <a:spcPct val="0"/>
        </a:spcBef>
        <a:spcAft>
          <a:spcPct val="0"/>
        </a:spcAft>
        <a:defRPr sz="2000" b="1">
          <a:solidFill>
            <a:srgbClr val="178FCF"/>
          </a:solidFill>
          <a:latin typeface="Arial" charset="0"/>
          <a:ea typeface="ＭＳ Ｐゴシック" charset="-128"/>
          <a:cs typeface="Arial" charset="0"/>
        </a:defRPr>
      </a:lvl5pPr>
      <a:lvl6pPr marL="457200" algn="l" defTabSz="457200" rtl="0" fontAlgn="base">
        <a:spcBef>
          <a:spcPct val="0"/>
        </a:spcBef>
        <a:spcAft>
          <a:spcPct val="0"/>
        </a:spcAft>
        <a:defRPr sz="2800">
          <a:solidFill>
            <a:schemeClr val="tx1"/>
          </a:solidFill>
          <a:latin typeface="Calibri" charset="0"/>
          <a:ea typeface="ＭＳ Ｐゴシック" charset="-128"/>
          <a:cs typeface="ＭＳ Ｐゴシック" charset="-128"/>
        </a:defRPr>
      </a:lvl6pPr>
      <a:lvl7pPr marL="914400" algn="l" defTabSz="457200" rtl="0" fontAlgn="base">
        <a:spcBef>
          <a:spcPct val="0"/>
        </a:spcBef>
        <a:spcAft>
          <a:spcPct val="0"/>
        </a:spcAft>
        <a:defRPr sz="2800">
          <a:solidFill>
            <a:schemeClr val="tx1"/>
          </a:solidFill>
          <a:latin typeface="Calibri" charset="0"/>
          <a:ea typeface="ＭＳ Ｐゴシック" charset="-128"/>
          <a:cs typeface="ＭＳ Ｐゴシック" charset="-128"/>
        </a:defRPr>
      </a:lvl7pPr>
      <a:lvl8pPr marL="1371600" algn="l" defTabSz="457200" rtl="0" fontAlgn="base">
        <a:spcBef>
          <a:spcPct val="0"/>
        </a:spcBef>
        <a:spcAft>
          <a:spcPct val="0"/>
        </a:spcAft>
        <a:defRPr sz="2800">
          <a:solidFill>
            <a:schemeClr val="tx1"/>
          </a:solidFill>
          <a:latin typeface="Calibri" charset="0"/>
          <a:ea typeface="ＭＳ Ｐゴシック" charset="-128"/>
          <a:cs typeface="ＭＳ Ｐゴシック" charset="-128"/>
        </a:defRPr>
      </a:lvl8pPr>
      <a:lvl9pPr marL="1828800" algn="l" defTabSz="457200" rtl="0" fontAlgn="base">
        <a:spcBef>
          <a:spcPct val="0"/>
        </a:spcBef>
        <a:spcAft>
          <a:spcPct val="0"/>
        </a:spcAft>
        <a:defRPr sz="2800">
          <a:solidFill>
            <a:schemeClr val="tx1"/>
          </a:solidFill>
          <a:latin typeface="Calibri" charset="0"/>
          <a:ea typeface="ＭＳ Ｐゴシック" charset="-128"/>
          <a:cs typeface="ＭＳ Ｐゴシック" charset="-128"/>
        </a:defRPr>
      </a:lvl9pPr>
    </p:titleStyle>
    <p:bodyStyle>
      <a:lvl1pPr marL="276225" indent="-276225" algn="l" defTabSz="457200" rtl="0" eaLnBrk="0" fontAlgn="base" hangingPunct="0">
        <a:spcBef>
          <a:spcPts val="800"/>
        </a:spcBef>
        <a:spcAft>
          <a:spcPct val="0"/>
        </a:spcAft>
        <a:buClr>
          <a:srgbClr val="FAB500"/>
        </a:buClr>
        <a:buSzPct val="100000"/>
        <a:buFont typeface="Lucida Grande"/>
        <a:buChar char="•"/>
        <a:defRPr sz="2200" kern="1200">
          <a:solidFill>
            <a:srgbClr val="505050"/>
          </a:solidFill>
          <a:latin typeface="Arial"/>
          <a:ea typeface="ＭＳ Ｐゴシック" charset="-128"/>
          <a:cs typeface="Arial"/>
        </a:defRPr>
      </a:lvl1pPr>
      <a:lvl2pPr marL="552450" indent="-268288" algn="l" defTabSz="457200" rtl="0" eaLnBrk="0" fontAlgn="base" hangingPunct="0">
        <a:spcBef>
          <a:spcPct val="20000"/>
        </a:spcBef>
        <a:spcAft>
          <a:spcPct val="0"/>
        </a:spcAft>
        <a:buClr>
          <a:srgbClr val="FAB500"/>
        </a:buClr>
        <a:buFont typeface="Lucida Grande"/>
        <a:buChar char="–"/>
        <a:defRPr sz="2000" kern="1200">
          <a:solidFill>
            <a:srgbClr val="505050"/>
          </a:solidFill>
          <a:latin typeface="Arial"/>
          <a:ea typeface="ＭＳ Ｐゴシック" charset="-128"/>
          <a:cs typeface="Arial"/>
        </a:defRPr>
      </a:lvl2pPr>
      <a:lvl3pPr marL="800100" indent="-231775" algn="l" defTabSz="457200" rtl="0" eaLnBrk="0" fontAlgn="base" hangingPunct="0">
        <a:spcBef>
          <a:spcPct val="20000"/>
        </a:spcBef>
        <a:spcAft>
          <a:spcPct val="0"/>
        </a:spcAft>
        <a:buClr>
          <a:srgbClr val="FAB500"/>
        </a:buClr>
        <a:buSzPct val="100000"/>
        <a:buFont typeface="Arial" pitchFamily="34" charset="0"/>
        <a:buChar char="•"/>
        <a:defRPr kern="1200">
          <a:solidFill>
            <a:srgbClr val="505050"/>
          </a:solidFill>
          <a:latin typeface="Arial"/>
          <a:ea typeface="ＭＳ Ｐゴシック" charset="-128"/>
          <a:cs typeface="Arial"/>
        </a:defRPr>
      </a:lvl3pPr>
      <a:lvl4pPr marL="1600200" indent="-228600" algn="l" defTabSz="457200" rtl="0" eaLnBrk="0" fontAlgn="base" hangingPunct="0">
        <a:spcBef>
          <a:spcPct val="20000"/>
        </a:spcBef>
        <a:spcAft>
          <a:spcPct val="0"/>
        </a:spcAft>
        <a:buClr>
          <a:srgbClr val="FAB500"/>
        </a:buClr>
        <a:buFont typeface="Arial" pitchFamily="34" charset="0"/>
        <a:buChar char="–"/>
        <a:defRPr kern="1200">
          <a:solidFill>
            <a:srgbClr val="505050"/>
          </a:solidFill>
          <a:latin typeface="Arial"/>
          <a:ea typeface="ＭＳ Ｐゴシック" charset="-128"/>
          <a:cs typeface="Arial"/>
        </a:defRPr>
      </a:lvl4pPr>
      <a:lvl5pPr marL="2057400" indent="-228600" algn="l" defTabSz="457200" rtl="0" eaLnBrk="0" fontAlgn="base" hangingPunct="0">
        <a:spcBef>
          <a:spcPct val="20000"/>
        </a:spcBef>
        <a:spcAft>
          <a:spcPct val="0"/>
        </a:spcAft>
        <a:buClr>
          <a:srgbClr val="FAB500"/>
        </a:buClr>
        <a:buFont typeface="Arial" pitchFamily="34" charset="0"/>
        <a:buChar char="»"/>
        <a:defRPr sz="1600" kern="1200">
          <a:solidFill>
            <a:srgbClr val="505050"/>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70E873B-0F37-4AA9-A8ED-80BCF30D29A9}" type="slidenum">
              <a:rPr lang="fr-FR">
                <a:solidFill>
                  <a:srgbClr val="000000"/>
                </a:solidFill>
              </a:rPr>
              <a:pPr fontAlgn="base">
                <a:spcBef>
                  <a:spcPct val="0"/>
                </a:spcBef>
                <a:spcAft>
                  <a:spcPct val="0"/>
                </a:spcAft>
              </a:pPr>
              <a:t>‹N°›</a:t>
            </a:fld>
            <a:endParaRPr lang="fr-FR">
              <a:solidFill>
                <a:srgbClr val="000000"/>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5" cstate="prin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330575"/>
            <a:ext cx="8229600" cy="829708"/>
          </a:xfrm>
          <a:prstGeom prst="rect">
            <a:avLst/>
          </a:prstGeom>
        </p:spPr>
        <p:txBody>
          <a:bodyPr vert="horz" lIns="0" tIns="0" rIns="0" bIns="0" rtlCol="0" anchor="ctr" anchorCtr="0">
            <a:no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301749"/>
            <a:ext cx="8229600" cy="5058833"/>
          </a:xfrm>
          <a:prstGeom prst="rect">
            <a:avLst/>
          </a:prstGeom>
        </p:spPr>
        <p:txBody>
          <a:bodyPr vert="horz" lIns="36000" tIns="0" rIns="0" bIns="0" rtlCol="0" anchor="t" anchorCtr="0">
            <a:no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xmlns="" val="137867471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iming>
    <p:tnLst>
      <p:par>
        <p:cTn id="1" dur="indefinite" restart="never" nodeType="tmRoot"/>
      </p:par>
    </p:tnLst>
  </p:timing>
  <p:txStyles>
    <p:titleStyle>
      <a:lvl1pPr algn="l" defTabSz="457200" rtl="0" eaLnBrk="1" latinLnBrk="0" hangingPunct="1">
        <a:lnSpc>
          <a:spcPct val="80000"/>
        </a:lnSpc>
        <a:spcBef>
          <a:spcPct val="0"/>
        </a:spcBef>
        <a:buNone/>
        <a:defRPr sz="3000" b="1" kern="1200">
          <a:solidFill>
            <a:schemeClr val="accent2"/>
          </a:solidFill>
          <a:latin typeface="+mj-lt"/>
          <a:ea typeface="+mj-ea"/>
          <a:cs typeface="+mj-cs"/>
        </a:defRPr>
      </a:lvl1pPr>
    </p:titleStyle>
    <p:bodyStyle>
      <a:lvl1pPr marL="266700" indent="-266700" algn="l" defTabSz="457200" rtl="0" eaLnBrk="1" latinLnBrk="0" hangingPunct="1">
        <a:spcBef>
          <a:spcPts val="1200"/>
        </a:spcBef>
        <a:buClrTx/>
        <a:buSzPct val="120000"/>
        <a:buFontTx/>
        <a:buBlip>
          <a:blip r:embed="rId16"/>
        </a:buBlip>
        <a:defRPr sz="2400" b="0" kern="1200">
          <a:solidFill>
            <a:schemeClr val="tx2"/>
          </a:solidFill>
          <a:latin typeface="+mn-lt"/>
          <a:ea typeface="+mn-ea"/>
          <a:cs typeface="+mn-cs"/>
        </a:defRPr>
      </a:lvl1pPr>
      <a:lvl2pPr marL="647700" indent="-290513" algn="l" defTabSz="457200" rtl="0" eaLnBrk="1" latinLnBrk="0" hangingPunct="1">
        <a:spcBef>
          <a:spcPts val="1200"/>
        </a:spcBef>
        <a:buClrTx/>
        <a:buFont typeface="Wingdings" charset="2"/>
        <a:buChar char=""/>
        <a:defRPr sz="2000" b="1" kern="1200">
          <a:solidFill>
            <a:schemeClr val="accent2"/>
          </a:solidFill>
          <a:latin typeface="+mn-lt"/>
          <a:ea typeface="+mn-ea"/>
          <a:cs typeface="+mn-cs"/>
        </a:defRPr>
      </a:lvl2pPr>
      <a:lvl3pPr marL="801688" indent="-177800" algn="l" defTabSz="457200" rtl="0" eaLnBrk="1" latinLnBrk="0" hangingPunct="1">
        <a:spcBef>
          <a:spcPts val="1200"/>
        </a:spcBef>
        <a:buClrTx/>
        <a:buFont typeface="Arial"/>
        <a:buChar char="•"/>
        <a:defRPr sz="1800" kern="1200">
          <a:solidFill>
            <a:schemeClr val="accent3"/>
          </a:solidFill>
          <a:latin typeface="+mn-lt"/>
          <a:ea typeface="+mn-ea"/>
          <a:cs typeface="+mn-cs"/>
        </a:defRPr>
      </a:lvl3pPr>
      <a:lvl4pPr marL="981075" indent="-179388" algn="l" defTabSz="457200" rtl="0" eaLnBrk="1" latinLnBrk="0" hangingPunct="1">
        <a:spcBef>
          <a:spcPts val="1200"/>
        </a:spcBef>
        <a:buClr>
          <a:schemeClr val="accent3"/>
        </a:buClr>
        <a:buFont typeface="Arial"/>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2.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Progrès en recherche en cancérologie et en thérapeutique </a:t>
            </a:r>
            <a:r>
              <a:rPr lang="fr-FR" dirty="0" err="1" smtClean="0"/>
              <a:t>anti-cancéreuse</a:t>
            </a:r>
            <a:r>
              <a:rPr lang="fr-FR" dirty="0" smtClean="0"/>
              <a:t/>
            </a:r>
            <a:br>
              <a:rPr lang="fr-FR" dirty="0" smtClean="0"/>
            </a:br>
            <a:r>
              <a:rPr lang="fr-FR" dirty="0" smtClean="0"/>
              <a:t>Star </a:t>
            </a:r>
            <a:r>
              <a:rPr lang="fr-FR" dirty="0" err="1" smtClean="0"/>
              <a:t>Wars</a:t>
            </a:r>
            <a:r>
              <a:rPr lang="fr-FR" dirty="0" smtClean="0"/>
              <a:t> pour tous ?</a:t>
            </a:r>
            <a:endParaRPr lang="fr-FR" dirty="0"/>
          </a:p>
        </p:txBody>
      </p:sp>
      <p:sp>
        <p:nvSpPr>
          <p:cNvPr id="3" name="Sous-titre 2"/>
          <p:cNvSpPr>
            <a:spLocks noGrp="1"/>
          </p:cNvSpPr>
          <p:nvPr>
            <p:ph type="subTitle" idx="1"/>
          </p:nvPr>
        </p:nvSpPr>
        <p:spPr>
          <a:xfrm>
            <a:off x="1331640" y="4581128"/>
            <a:ext cx="6400800" cy="1752600"/>
          </a:xfrm>
        </p:spPr>
        <p:txBody>
          <a:bodyPr>
            <a:normAutofit fontScale="70000" lnSpcReduction="20000"/>
          </a:bodyPr>
          <a:lstStyle/>
          <a:p>
            <a:r>
              <a:rPr lang="fr-FR" dirty="0" smtClean="0"/>
              <a:t>JP Metges</a:t>
            </a:r>
          </a:p>
          <a:p>
            <a:r>
              <a:rPr lang="fr-FR" dirty="0" smtClean="0"/>
              <a:t>Institut de Cancérologie</a:t>
            </a:r>
          </a:p>
          <a:p>
            <a:r>
              <a:rPr lang="fr-FR" dirty="0" smtClean="0"/>
              <a:t>CHU Brest</a:t>
            </a:r>
          </a:p>
          <a:p>
            <a:r>
              <a:rPr lang="fr-FR" dirty="0" err="1" smtClean="0"/>
              <a:t>OncoBretagne</a:t>
            </a:r>
            <a:endParaRPr lang="fr-FR" dirty="0" smtClean="0"/>
          </a:p>
          <a:p>
            <a:r>
              <a:rPr lang="fr-FR" dirty="0" smtClean="0"/>
              <a:t>Pole régional de Cancérologie Bretagne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p:txBody>
          <a:bodyPr/>
          <a:lstStyle/>
          <a:p>
            <a:r>
              <a:rPr lang="fr-FR" altLang="fr-FR"/>
              <a:t>Le choix du traitement</a:t>
            </a:r>
          </a:p>
        </p:txBody>
      </p:sp>
      <p:graphicFrame>
        <p:nvGraphicFramePr>
          <p:cNvPr id="97283" name="Object 3"/>
          <p:cNvGraphicFramePr>
            <a:graphicFrameLocks noChangeAspect="1"/>
          </p:cNvGraphicFramePr>
          <p:nvPr/>
        </p:nvGraphicFramePr>
        <p:xfrm>
          <a:off x="854075" y="2803525"/>
          <a:ext cx="1676400" cy="3606800"/>
        </p:xfrm>
        <a:graphic>
          <a:graphicData uri="http://schemas.openxmlformats.org/presentationml/2006/ole">
            <p:oleObj spid="_x0000_s2050" name="Clip" r:id="rId4" imgW="1857375" imgH="3995738" progId="">
              <p:embed/>
            </p:oleObj>
          </a:graphicData>
        </a:graphic>
      </p:graphicFrame>
      <p:sp>
        <p:nvSpPr>
          <p:cNvPr id="11268" name="Text Box 4"/>
          <p:cNvSpPr txBox="1">
            <a:spLocks noChangeArrowheads="1"/>
          </p:cNvSpPr>
          <p:nvPr/>
        </p:nvSpPr>
        <p:spPr bwMode="auto">
          <a:xfrm>
            <a:off x="5292725" y="5229225"/>
            <a:ext cx="3484563"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defRPr/>
            </a:pPr>
            <a:r>
              <a:rPr lang="fr-FR" altLang="fr-FR" sz="2400" b="1">
                <a:solidFill>
                  <a:srgbClr val="000000"/>
                </a:solidFill>
                <a:effectLst>
                  <a:outerShdw blurRad="38100" dist="38100" dir="2700000" algn="tl">
                    <a:srgbClr val="C0C0C0"/>
                  </a:outerShdw>
                </a:effectLst>
                <a:latin typeface="Trebuchet MS" pitchFamily="34" charset="0"/>
                <a:ea typeface="ＭＳ Ｐゴシック" pitchFamily="34" charset="-128"/>
                <a:cs typeface="Arial" charset="0"/>
              </a:rPr>
              <a:t>SI CANCER COLIQUE </a:t>
            </a:r>
          </a:p>
          <a:p>
            <a:pPr eaLnBrk="0" hangingPunct="0">
              <a:defRPr/>
            </a:pPr>
            <a:r>
              <a:rPr lang="fr-FR" altLang="fr-FR" sz="2400" b="1">
                <a:solidFill>
                  <a:srgbClr val="000000"/>
                </a:solidFill>
                <a:effectLst>
                  <a:outerShdw blurRad="38100" dist="38100" dir="2700000" algn="tl">
                    <a:srgbClr val="C0C0C0"/>
                  </a:outerShdw>
                </a:effectLst>
                <a:latin typeface="Trebuchet MS" pitchFamily="34" charset="0"/>
                <a:ea typeface="ＭＳ Ｐゴシック" pitchFamily="34" charset="-128"/>
                <a:cs typeface="Arial" charset="0"/>
              </a:rPr>
              <a:t>MULTIMETASTATIQUE</a:t>
            </a:r>
            <a:br>
              <a:rPr lang="fr-FR" altLang="fr-FR" sz="2400" b="1">
                <a:solidFill>
                  <a:srgbClr val="000000"/>
                </a:solidFill>
                <a:effectLst>
                  <a:outerShdw blurRad="38100" dist="38100" dir="2700000" algn="tl">
                    <a:srgbClr val="C0C0C0"/>
                  </a:outerShdw>
                </a:effectLst>
                <a:latin typeface="Trebuchet MS" pitchFamily="34" charset="0"/>
                <a:ea typeface="ＭＳ Ｐゴシック" pitchFamily="34" charset="-128"/>
                <a:cs typeface="Arial" charset="0"/>
              </a:rPr>
            </a:br>
            <a:r>
              <a:rPr lang="fr-FR" altLang="fr-FR" sz="2400" b="1">
                <a:solidFill>
                  <a:srgbClr val="000000"/>
                </a:solidFill>
                <a:effectLst>
                  <a:outerShdw blurRad="38100" dist="38100" dir="2700000" algn="tl">
                    <a:srgbClr val="C0C0C0"/>
                  </a:outerShdw>
                </a:effectLst>
                <a:latin typeface="Trebuchet MS" pitchFamily="34" charset="0"/>
                <a:ea typeface="ＭＳ Ｐゴシック" pitchFamily="34" charset="-128"/>
                <a:cs typeface="Arial" charset="0"/>
              </a:rPr>
              <a:t>NON OPERABLE</a:t>
            </a:r>
          </a:p>
        </p:txBody>
      </p:sp>
      <p:grpSp>
        <p:nvGrpSpPr>
          <p:cNvPr id="2" name="Group 5"/>
          <p:cNvGrpSpPr>
            <a:grpSpLocks/>
          </p:cNvGrpSpPr>
          <p:nvPr/>
        </p:nvGrpSpPr>
        <p:grpSpPr bwMode="auto">
          <a:xfrm>
            <a:off x="1876425" y="1235075"/>
            <a:ext cx="5562600" cy="5022850"/>
            <a:chOff x="1182" y="778"/>
            <a:chExt cx="3504" cy="3164"/>
          </a:xfrm>
        </p:grpSpPr>
        <p:graphicFrame>
          <p:nvGraphicFramePr>
            <p:cNvPr id="97286" name="Object 6"/>
            <p:cNvGraphicFramePr>
              <a:graphicFrameLocks noChangeAspect="1"/>
            </p:cNvGraphicFramePr>
            <p:nvPr/>
          </p:nvGraphicFramePr>
          <p:xfrm>
            <a:off x="1182" y="778"/>
            <a:ext cx="3504" cy="2764"/>
          </p:xfrm>
          <a:graphic>
            <a:graphicData uri="http://schemas.openxmlformats.org/presentationml/2006/ole">
              <p:oleObj spid="_x0000_s2051" name="Clip" r:id="rId5" imgW="3247313" imgH="5879194" progId="">
                <p:embed/>
              </p:oleObj>
            </a:graphicData>
          </a:graphic>
        </p:graphicFrame>
        <p:sp>
          <p:nvSpPr>
            <p:cNvPr id="97287" name="Text Box 7"/>
            <p:cNvSpPr txBox="1">
              <a:spLocks noChangeArrowheads="1"/>
            </p:cNvSpPr>
            <p:nvPr/>
          </p:nvSpPr>
          <p:spPr bwMode="auto">
            <a:xfrm rot="-141502">
              <a:off x="2723" y="1158"/>
              <a:ext cx="1012" cy="250"/>
            </a:xfrm>
            <a:prstGeom prst="rect">
              <a:avLst/>
            </a:prstGeom>
            <a:noFill/>
            <a:ln w="9525">
              <a:noFill/>
              <a:miter lim="800000"/>
              <a:headEnd/>
              <a:tailEnd/>
            </a:ln>
            <a:effectLst/>
          </p:spPr>
          <p:txBody>
            <a:bodyPr wrap="none">
              <a:spAutoFit/>
            </a:bodyPr>
            <a:lstStyle/>
            <a:p>
              <a:pPr>
                <a:buClr>
                  <a:schemeClr val="hlink"/>
                </a:buClr>
                <a:buSzPct val="120000"/>
              </a:pPr>
              <a:r>
                <a:rPr lang="fr-FR" altLang="fr-FR" sz="2000" i="1">
                  <a:solidFill>
                    <a:srgbClr val="333399"/>
                  </a:solidFill>
                  <a:effectLst>
                    <a:outerShdw blurRad="38100" dist="38100" dir="2700000" algn="tl">
                      <a:srgbClr val="000000"/>
                    </a:outerShdw>
                  </a:effectLst>
                  <a:latin typeface="Trebuchet MS" pitchFamily="34" charset="0"/>
                  <a:ea typeface="ＭＳ Ｐゴシック" pitchFamily="34" charset="-128"/>
                  <a:cs typeface="Arial" pitchFamily="34" charset="0"/>
                </a:rPr>
                <a:t>FOLFIRI AFLI</a:t>
              </a:r>
            </a:p>
          </p:txBody>
        </p:sp>
        <p:sp>
          <p:nvSpPr>
            <p:cNvPr id="97288" name="Text Box 8"/>
            <p:cNvSpPr txBox="1">
              <a:spLocks noChangeArrowheads="1"/>
            </p:cNvSpPr>
            <p:nvPr/>
          </p:nvSpPr>
          <p:spPr bwMode="auto">
            <a:xfrm rot="-482577">
              <a:off x="1511" y="2199"/>
              <a:ext cx="912" cy="212"/>
            </a:xfrm>
            <a:prstGeom prst="rect">
              <a:avLst/>
            </a:prstGeom>
            <a:noFill/>
            <a:ln w="9525">
              <a:noFill/>
              <a:miter lim="800000"/>
              <a:headEnd/>
              <a:tailEnd/>
            </a:ln>
            <a:effectLst/>
          </p:spPr>
          <p:txBody>
            <a:bodyPr>
              <a:spAutoFit/>
            </a:bodyPr>
            <a:lstStyle/>
            <a:p>
              <a:pPr>
                <a:buClr>
                  <a:schemeClr val="hlink"/>
                </a:buClr>
                <a:buSzPct val="120000"/>
              </a:pPr>
              <a:r>
                <a:rPr lang="fr-FR" altLang="fr-FR" sz="1600" b="1" i="1">
                  <a:solidFill>
                    <a:srgbClr val="333399"/>
                  </a:solidFill>
                  <a:effectLst>
                    <a:outerShdw blurRad="38100" dist="38100" dir="2700000" algn="tl">
                      <a:srgbClr val="000000"/>
                    </a:outerShdw>
                  </a:effectLst>
                  <a:latin typeface="Trebuchet MS" pitchFamily="34" charset="0"/>
                  <a:ea typeface="ＭＳ Ｐゴシック" pitchFamily="34" charset="-128"/>
                  <a:cs typeface="Arial" pitchFamily="34" charset="0"/>
                </a:rPr>
                <a:t>FOLFOX Pani</a:t>
              </a:r>
              <a:endParaRPr lang="fr-FR" altLang="fr-FR" b="1" i="1">
                <a:solidFill>
                  <a:srgbClr val="333399"/>
                </a:solidFill>
                <a:effectLst>
                  <a:outerShdw blurRad="38100" dist="38100" dir="2700000" algn="tl">
                    <a:srgbClr val="000000"/>
                  </a:outerShdw>
                </a:effectLst>
                <a:latin typeface="Trebuchet MS" pitchFamily="34" charset="0"/>
                <a:ea typeface="ＭＳ Ｐゴシック" pitchFamily="34" charset="-128"/>
                <a:cs typeface="Arial" pitchFamily="34" charset="0"/>
              </a:endParaRPr>
            </a:p>
          </p:txBody>
        </p:sp>
        <p:sp>
          <p:nvSpPr>
            <p:cNvPr id="97289" name="Text Box 9"/>
            <p:cNvSpPr txBox="1">
              <a:spLocks noChangeArrowheads="1"/>
            </p:cNvSpPr>
            <p:nvPr/>
          </p:nvSpPr>
          <p:spPr bwMode="auto">
            <a:xfrm rot="102765">
              <a:off x="2275" y="1779"/>
              <a:ext cx="2400" cy="250"/>
            </a:xfrm>
            <a:prstGeom prst="rect">
              <a:avLst/>
            </a:prstGeom>
            <a:noFill/>
            <a:ln w="9525">
              <a:noFill/>
              <a:miter lim="800000"/>
              <a:headEnd/>
              <a:tailEnd/>
            </a:ln>
            <a:effectLst/>
          </p:spPr>
          <p:txBody>
            <a:bodyPr>
              <a:spAutoFit/>
            </a:bodyPr>
            <a:lstStyle/>
            <a:p>
              <a:pPr>
                <a:buClr>
                  <a:schemeClr val="hlink"/>
                </a:buClr>
                <a:buSzPct val="120000"/>
              </a:pPr>
              <a:r>
                <a:rPr lang="fr-FR" altLang="fr-FR" sz="2000" i="1">
                  <a:solidFill>
                    <a:srgbClr val="333399"/>
                  </a:solidFill>
                  <a:effectLst>
                    <a:outerShdw blurRad="38100" dist="38100" dir="2700000" algn="tl">
                      <a:srgbClr val="000000"/>
                    </a:outerShdw>
                  </a:effectLst>
                  <a:latin typeface="Trebuchet MS" pitchFamily="34" charset="0"/>
                  <a:ea typeface="ＭＳ Ｐゴシック" pitchFamily="34" charset="-128"/>
                  <a:cs typeface="Arial" pitchFamily="34" charset="0"/>
                </a:rPr>
                <a:t>FOLFIRI(FOLFOX) et AVASTIN</a:t>
              </a:r>
            </a:p>
          </p:txBody>
        </p:sp>
        <p:sp>
          <p:nvSpPr>
            <p:cNvPr id="97290" name="Text Box 10"/>
            <p:cNvSpPr txBox="1">
              <a:spLocks noChangeArrowheads="1"/>
            </p:cNvSpPr>
            <p:nvPr/>
          </p:nvSpPr>
          <p:spPr bwMode="auto">
            <a:xfrm rot="367711">
              <a:off x="1342" y="1368"/>
              <a:ext cx="1344" cy="250"/>
            </a:xfrm>
            <a:prstGeom prst="rect">
              <a:avLst/>
            </a:prstGeom>
            <a:noFill/>
            <a:ln w="9525">
              <a:noFill/>
              <a:miter lim="800000"/>
              <a:headEnd/>
              <a:tailEnd/>
            </a:ln>
            <a:effectLst/>
          </p:spPr>
          <p:txBody>
            <a:bodyPr>
              <a:spAutoFit/>
            </a:bodyPr>
            <a:lstStyle/>
            <a:p>
              <a:pPr>
                <a:buClr>
                  <a:schemeClr val="hlink"/>
                </a:buClr>
                <a:buSzPct val="120000"/>
              </a:pPr>
              <a:r>
                <a:rPr lang="fr-FR" altLang="fr-FR" sz="2000" i="1">
                  <a:solidFill>
                    <a:srgbClr val="333399"/>
                  </a:solidFill>
                  <a:effectLst>
                    <a:outerShdw blurRad="38100" dist="38100" dir="2700000" algn="tl">
                      <a:srgbClr val="000000"/>
                    </a:outerShdw>
                  </a:effectLst>
                  <a:latin typeface="Trebuchet MS" pitchFamily="34" charset="0"/>
                  <a:ea typeface="ＭＳ Ｐゴシック" pitchFamily="34" charset="-128"/>
                  <a:cs typeface="Arial" pitchFamily="34" charset="0"/>
                </a:rPr>
                <a:t>FOLIRI/Cetux </a:t>
              </a:r>
            </a:p>
          </p:txBody>
        </p:sp>
        <p:sp>
          <p:nvSpPr>
            <p:cNvPr id="97291" name="Text Box 11"/>
            <p:cNvSpPr txBox="1">
              <a:spLocks noChangeArrowheads="1"/>
            </p:cNvSpPr>
            <p:nvPr/>
          </p:nvSpPr>
          <p:spPr bwMode="auto">
            <a:xfrm rot="-426534">
              <a:off x="3151" y="2004"/>
              <a:ext cx="743" cy="250"/>
            </a:xfrm>
            <a:prstGeom prst="rect">
              <a:avLst/>
            </a:prstGeom>
            <a:noFill/>
            <a:ln w="9525">
              <a:noFill/>
              <a:miter lim="800000"/>
              <a:headEnd/>
              <a:tailEnd/>
            </a:ln>
            <a:effectLst/>
          </p:spPr>
          <p:txBody>
            <a:bodyPr wrap="none">
              <a:spAutoFit/>
            </a:bodyPr>
            <a:lstStyle/>
            <a:p>
              <a:pPr>
                <a:buClr>
                  <a:schemeClr val="hlink"/>
                </a:buClr>
                <a:buSzPct val="120000"/>
              </a:pPr>
              <a:r>
                <a:rPr lang="fr-FR" altLang="fr-FR" sz="2000" i="1">
                  <a:solidFill>
                    <a:srgbClr val="333399"/>
                  </a:solidFill>
                  <a:effectLst>
                    <a:outerShdw blurRad="38100" dist="38100" dir="2700000" algn="tl">
                      <a:srgbClr val="000000"/>
                    </a:outerShdw>
                  </a:effectLst>
                  <a:latin typeface="Trebuchet MS" pitchFamily="34" charset="0"/>
                  <a:ea typeface="ＭＳ Ｐゴシック" pitchFamily="34" charset="-128"/>
                  <a:cs typeface="Arial" pitchFamily="34" charset="0"/>
                </a:rPr>
                <a:t>Fu oraux</a:t>
              </a:r>
            </a:p>
          </p:txBody>
        </p:sp>
        <p:sp>
          <p:nvSpPr>
            <p:cNvPr id="97292" name="Text Box 12"/>
            <p:cNvSpPr txBox="1">
              <a:spLocks noChangeArrowheads="1"/>
            </p:cNvSpPr>
            <p:nvPr/>
          </p:nvSpPr>
          <p:spPr bwMode="auto">
            <a:xfrm rot="239695">
              <a:off x="3149" y="1512"/>
              <a:ext cx="547" cy="250"/>
            </a:xfrm>
            <a:prstGeom prst="rect">
              <a:avLst/>
            </a:prstGeom>
            <a:noFill/>
            <a:ln w="9525">
              <a:noFill/>
              <a:miter lim="800000"/>
              <a:headEnd/>
              <a:tailEnd/>
            </a:ln>
            <a:effectLst/>
          </p:spPr>
          <p:txBody>
            <a:bodyPr wrap="none">
              <a:spAutoFit/>
            </a:bodyPr>
            <a:lstStyle/>
            <a:p>
              <a:pPr>
                <a:buClr>
                  <a:schemeClr val="hlink"/>
                </a:buClr>
                <a:buSzPct val="120000"/>
              </a:pPr>
              <a:r>
                <a:rPr lang="fr-FR" altLang="fr-FR" sz="2000" i="1">
                  <a:solidFill>
                    <a:srgbClr val="333399"/>
                  </a:solidFill>
                  <a:effectLst>
                    <a:outerShdw blurRad="38100" dist="38100" dir="2700000" algn="tl">
                      <a:srgbClr val="000000"/>
                    </a:outerShdw>
                  </a:effectLst>
                  <a:latin typeface="Trebuchet MS" pitchFamily="34" charset="0"/>
                  <a:ea typeface="ＭＳ Ｐゴシック" pitchFamily="34" charset="-128"/>
                  <a:cs typeface="Arial" pitchFamily="34" charset="0"/>
                </a:rPr>
                <a:t>LvFU2</a:t>
              </a:r>
            </a:p>
          </p:txBody>
        </p:sp>
        <p:sp>
          <p:nvSpPr>
            <p:cNvPr id="97293" name="Text Box 13"/>
            <p:cNvSpPr txBox="1">
              <a:spLocks noChangeArrowheads="1"/>
            </p:cNvSpPr>
            <p:nvPr/>
          </p:nvSpPr>
          <p:spPr bwMode="auto">
            <a:xfrm rot="183625">
              <a:off x="1525" y="906"/>
              <a:ext cx="1680" cy="250"/>
            </a:xfrm>
            <a:prstGeom prst="rect">
              <a:avLst/>
            </a:prstGeom>
            <a:noFill/>
            <a:ln w="9525">
              <a:noFill/>
              <a:miter lim="800000"/>
              <a:headEnd/>
              <a:tailEnd/>
            </a:ln>
            <a:effectLst/>
          </p:spPr>
          <p:txBody>
            <a:bodyPr wrap="none">
              <a:spAutoFit/>
            </a:bodyPr>
            <a:lstStyle/>
            <a:p>
              <a:pPr>
                <a:buClr>
                  <a:schemeClr val="hlink"/>
                </a:buClr>
                <a:buSzPct val="120000"/>
              </a:pPr>
              <a:r>
                <a:rPr lang="fr-FR" altLang="fr-FR" sz="2000" i="1">
                  <a:solidFill>
                    <a:srgbClr val="333399"/>
                  </a:solidFill>
                  <a:effectLst>
                    <a:outerShdw blurRad="38100" dist="38100" dir="2700000" algn="tl">
                      <a:srgbClr val="000000"/>
                    </a:outerShdw>
                  </a:effectLst>
                  <a:latin typeface="Trebuchet MS" pitchFamily="34" charset="0"/>
                  <a:ea typeface="ＭＳ Ｐゴシック" pitchFamily="34" charset="-128"/>
                  <a:cs typeface="Arial" pitchFamily="34" charset="0"/>
                </a:rPr>
                <a:t>Essais thérapeutiques</a:t>
              </a:r>
            </a:p>
          </p:txBody>
        </p:sp>
        <p:sp>
          <p:nvSpPr>
            <p:cNvPr id="11278" name="Text Box 14"/>
            <p:cNvSpPr txBox="1">
              <a:spLocks noChangeArrowheads="1"/>
            </p:cNvSpPr>
            <p:nvPr/>
          </p:nvSpPr>
          <p:spPr bwMode="auto">
            <a:xfrm>
              <a:off x="2429" y="3500"/>
              <a:ext cx="768"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defRPr/>
              </a:pPr>
              <a:r>
                <a:rPr lang="fr-FR" altLang="fr-FR" sz="2000" b="1">
                  <a:solidFill>
                    <a:srgbClr val="000000"/>
                  </a:solidFill>
                  <a:effectLst>
                    <a:outerShdw blurRad="38100" dist="38100" dir="2700000" algn="tl">
                      <a:srgbClr val="C0C0C0"/>
                    </a:outerShdw>
                  </a:effectLst>
                  <a:latin typeface="Trebuchet MS" pitchFamily="34" charset="0"/>
                  <a:ea typeface="ＭＳ Ｐゴシック" pitchFamily="34" charset="-128"/>
                  <a:cs typeface="Arial" charset="0"/>
                </a:rPr>
                <a:t>Soins </a:t>
              </a:r>
            </a:p>
            <a:p>
              <a:pPr algn="ctr" eaLnBrk="0" hangingPunct="0">
                <a:defRPr/>
              </a:pPr>
              <a:r>
                <a:rPr lang="fr-FR" altLang="fr-FR" sz="2000" b="1">
                  <a:solidFill>
                    <a:srgbClr val="000000"/>
                  </a:solidFill>
                  <a:effectLst>
                    <a:outerShdw blurRad="38100" dist="38100" dir="2700000" algn="tl">
                      <a:srgbClr val="C0C0C0"/>
                    </a:outerShdw>
                  </a:effectLst>
                  <a:latin typeface="Trebuchet MS" pitchFamily="34" charset="0"/>
                  <a:ea typeface="ＭＳ Ｐゴシック" pitchFamily="34" charset="-128"/>
                  <a:cs typeface="Arial" charset="0"/>
                </a:rPr>
                <a:t>palliatifs</a:t>
              </a:r>
              <a:endParaRPr lang="fr-FR" altLang="fr-FR" sz="2400" b="1">
                <a:solidFill>
                  <a:srgbClr val="000000"/>
                </a:solidFill>
                <a:effectLst>
                  <a:outerShdw blurRad="38100" dist="38100" dir="2700000" algn="tl">
                    <a:srgbClr val="C0C0C0"/>
                  </a:outerShdw>
                </a:effectLst>
                <a:latin typeface="Trebuchet MS" pitchFamily="34" charset="0"/>
                <a:ea typeface="ＭＳ Ｐゴシック" pitchFamily="34" charset="-128"/>
                <a:cs typeface="Arial" charset="0"/>
              </a:endParaRPr>
            </a:p>
          </p:txBody>
        </p:sp>
      </p:grpSp>
      <p:sp>
        <p:nvSpPr>
          <p:cNvPr id="97295" name="Text Box 15"/>
          <p:cNvSpPr txBox="1">
            <a:spLocks noChangeArrowheads="1"/>
          </p:cNvSpPr>
          <p:nvPr/>
        </p:nvSpPr>
        <p:spPr bwMode="auto">
          <a:xfrm>
            <a:off x="6011863" y="3644900"/>
            <a:ext cx="2735262" cy="1474788"/>
          </a:xfrm>
          <a:prstGeom prst="rect">
            <a:avLst/>
          </a:prstGeom>
          <a:noFill/>
          <a:ln w="9525">
            <a:solidFill>
              <a:schemeClr val="folHlink"/>
            </a:solidFill>
            <a:miter lim="800000"/>
            <a:headEnd/>
            <a:tailEnd/>
          </a:ln>
          <a:effectLst/>
        </p:spPr>
        <p:txBody>
          <a:bodyPr>
            <a:spAutoFit/>
          </a:bodyPr>
          <a:lstStyle/>
          <a:p>
            <a:pPr>
              <a:buClr>
                <a:schemeClr val="hlink"/>
              </a:buClr>
              <a:buSzPct val="120000"/>
            </a:pPr>
            <a:r>
              <a:rPr lang="fr-FR" altLang="fr-FR">
                <a:solidFill>
                  <a:srgbClr val="000000"/>
                </a:solidFill>
                <a:effectLst>
                  <a:outerShdw blurRad="38100" dist="38100" dir="2700000" algn="tl">
                    <a:srgbClr val="FFFFFF"/>
                  </a:outerShdw>
                </a:effectLst>
                <a:latin typeface="Tahoma" pitchFamily="34" charset="0"/>
                <a:cs typeface="Arial" pitchFamily="34" charset="0"/>
              </a:rPr>
              <a:t>Autres associations </a:t>
            </a:r>
          </a:p>
          <a:p>
            <a:pPr>
              <a:buClr>
                <a:schemeClr val="hlink"/>
              </a:buClr>
              <a:buSzPct val="120000"/>
            </a:pPr>
            <a:r>
              <a:rPr lang="fr-FR" altLang="fr-FR">
                <a:solidFill>
                  <a:srgbClr val="000000"/>
                </a:solidFill>
                <a:effectLst>
                  <a:outerShdw blurRad="38100" dist="38100" dir="2700000" algn="tl">
                    <a:srgbClr val="FFFFFF"/>
                  </a:outerShdw>
                </a:effectLst>
                <a:latin typeface="Tahoma" pitchFamily="34" charset="0"/>
                <a:cs typeface="Arial" pitchFamily="34" charset="0"/>
              </a:rPr>
              <a:t>Place du panitumumab seul</a:t>
            </a:r>
          </a:p>
          <a:p>
            <a:pPr>
              <a:buClr>
                <a:schemeClr val="hlink"/>
              </a:buClr>
              <a:buSzPct val="120000"/>
            </a:pPr>
            <a:r>
              <a:rPr lang="fr-FR" altLang="fr-FR">
                <a:solidFill>
                  <a:srgbClr val="000000"/>
                </a:solidFill>
                <a:effectLst>
                  <a:outerShdw blurRad="38100" dist="38100" dir="2700000" algn="tl">
                    <a:srgbClr val="FFFFFF"/>
                  </a:outerShdw>
                </a:effectLst>
                <a:latin typeface="Tahoma" pitchFamily="34" charset="0"/>
                <a:cs typeface="Arial" pitchFamily="34" charset="0"/>
              </a:rPr>
              <a:t>Famille RAS</a:t>
            </a:r>
          </a:p>
          <a:p>
            <a:pPr>
              <a:buClr>
                <a:schemeClr val="hlink"/>
              </a:buClr>
              <a:buSzPct val="120000"/>
            </a:pPr>
            <a:r>
              <a:rPr lang="fr-FR" altLang="fr-FR">
                <a:solidFill>
                  <a:srgbClr val="000000"/>
                </a:solidFill>
                <a:effectLst>
                  <a:outerShdw blurRad="38100" dist="38100" dir="2700000" algn="tl">
                    <a:srgbClr val="FFFFFF"/>
                  </a:outerShdw>
                </a:effectLst>
                <a:latin typeface="Tahoma" pitchFamily="34" charset="0"/>
                <a:cs typeface="Arial" pitchFamily="34" charset="0"/>
              </a:rPr>
              <a:t>Regorafenib….</a:t>
            </a:r>
          </a:p>
        </p:txBody>
      </p:sp>
      <p:pic>
        <p:nvPicPr>
          <p:cNvPr id="97297" name="Picture 17" descr="rcp2"/>
          <p:cNvPicPr>
            <a:picLocks noChangeAspect="1" noChangeArrowheads="1"/>
          </p:cNvPicPr>
          <p:nvPr/>
        </p:nvPicPr>
        <p:blipFill>
          <a:blip r:embed="rId6" cstate="print"/>
          <a:srcRect/>
          <a:stretch>
            <a:fillRect/>
          </a:stretch>
        </p:blipFill>
        <p:spPr bwMode="auto">
          <a:xfrm>
            <a:off x="179388" y="3213100"/>
            <a:ext cx="3313112" cy="252095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297"/>
                                        </p:tgtEl>
                                        <p:attrNameLst>
                                          <p:attrName>style.visibility</p:attrName>
                                        </p:attrNameLst>
                                      </p:cBhvr>
                                      <p:to>
                                        <p:strVal val="visible"/>
                                      </p:to>
                                    </p:set>
                                    <p:anim calcmode="lin" valueType="num">
                                      <p:cBhvr additive="base">
                                        <p:cTn id="7" dur="500" fill="hold"/>
                                        <p:tgtEl>
                                          <p:spTgt spid="97297"/>
                                        </p:tgtEl>
                                        <p:attrNameLst>
                                          <p:attrName>ppt_x</p:attrName>
                                        </p:attrNameLst>
                                      </p:cBhvr>
                                      <p:tavLst>
                                        <p:tav tm="0">
                                          <p:val>
                                            <p:strVal val="#ppt_x"/>
                                          </p:val>
                                        </p:tav>
                                        <p:tav tm="100000">
                                          <p:val>
                                            <p:strVal val="#ppt_x"/>
                                          </p:val>
                                        </p:tav>
                                      </p:tavLst>
                                    </p:anim>
                                    <p:anim calcmode="lin" valueType="num">
                                      <p:cBhvr additive="base">
                                        <p:cTn id="8" dur="500" fill="hold"/>
                                        <p:tgtEl>
                                          <p:spTgt spid="97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normAutofit fontScale="90000"/>
          </a:bodyPr>
          <a:lstStyle/>
          <a:p>
            <a:r>
              <a:rPr lang="fr-FR" sz="4000"/>
              <a:t>Des options ??????</a:t>
            </a:r>
            <a:br>
              <a:rPr lang="fr-FR" sz="4000"/>
            </a:br>
            <a:r>
              <a:rPr lang="fr-FR" sz="4000"/>
              <a:t>Un paysage actuel et futur ?</a:t>
            </a:r>
          </a:p>
        </p:txBody>
      </p:sp>
      <p:pic>
        <p:nvPicPr>
          <p:cNvPr id="205828" name="Picture 4"/>
          <p:cNvPicPr>
            <a:picLocks noGrp="1" noChangeAspect="1" noChangeArrowheads="1"/>
          </p:cNvPicPr>
          <p:nvPr>
            <p:ph type="body" idx="1"/>
          </p:nvPr>
        </p:nvPicPr>
        <p:blipFill>
          <a:blip r:embed="rId2" cstate="print"/>
          <a:srcRect/>
          <a:stretch>
            <a:fillRect/>
          </a:stretch>
        </p:blipFill>
        <p:spPr>
          <a:xfrm>
            <a:off x="1116013" y="1700213"/>
            <a:ext cx="7416800" cy="4968875"/>
          </a:xfrm>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67544" y="0"/>
            <a:ext cx="8229600" cy="1143000"/>
          </a:xfrm>
        </p:spPr>
        <p:txBody>
          <a:bodyPr/>
          <a:lstStyle/>
          <a:p>
            <a:r>
              <a:rPr lang="fr-FR" dirty="0"/>
              <a:t>actuel</a:t>
            </a:r>
          </a:p>
        </p:txBody>
      </p:sp>
      <p:pic>
        <p:nvPicPr>
          <p:cNvPr id="321539" name="Picture 3" descr="photo"/>
          <p:cNvPicPr>
            <a:picLocks noGrp="1" noChangeAspect="1" noChangeArrowheads="1"/>
          </p:cNvPicPr>
          <p:nvPr>
            <p:ph idx="1"/>
          </p:nvPr>
        </p:nvPicPr>
        <p:blipFill>
          <a:blip r:embed="rId2" cstate="print"/>
          <a:srcRect/>
          <a:stretch>
            <a:fillRect/>
          </a:stretch>
        </p:blipFill>
        <p:spPr>
          <a:xfrm>
            <a:off x="2123728" y="994242"/>
            <a:ext cx="4621701" cy="5603110"/>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fr-FR"/>
              <a:t>NOTRE FUTUR ?</a:t>
            </a:r>
          </a:p>
        </p:txBody>
      </p:sp>
      <p:pic>
        <p:nvPicPr>
          <p:cNvPr id="322563" name="Picture 3" descr="photo"/>
          <p:cNvPicPr>
            <a:picLocks noGrp="1" noChangeAspect="1" noChangeArrowheads="1"/>
          </p:cNvPicPr>
          <p:nvPr>
            <p:ph idx="1"/>
          </p:nvPr>
        </p:nvPicPr>
        <p:blipFill>
          <a:blip r:embed="rId2" cstate="print"/>
          <a:srcRect/>
          <a:stretch>
            <a:fillRect/>
          </a:stretch>
        </p:blipFill>
        <p:spPr>
          <a:xfrm>
            <a:off x="2051720" y="1412775"/>
            <a:ext cx="4464496" cy="5412523"/>
          </a:xfrm>
          <a:noFill/>
          <a:ln/>
        </p:spPr>
      </p:pic>
      <p:sp>
        <p:nvSpPr>
          <p:cNvPr id="4" name="ZoneTexte 3"/>
          <p:cNvSpPr txBox="1"/>
          <p:nvPr/>
        </p:nvSpPr>
        <p:spPr>
          <a:xfrm>
            <a:off x="6660232" y="3140968"/>
            <a:ext cx="2483768" cy="1200329"/>
          </a:xfrm>
          <a:prstGeom prst="rect">
            <a:avLst/>
          </a:prstGeom>
          <a:noFill/>
        </p:spPr>
        <p:txBody>
          <a:bodyPr wrap="square" rtlCol="0">
            <a:spAutoFit/>
          </a:bodyPr>
          <a:lstStyle/>
          <a:p>
            <a:r>
              <a:rPr lang="fr-FR" dirty="0" smtClean="0"/>
              <a:t>NGS : multiplication des gènes d’intérêt étudiés sur un prélèvement tumoral</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457200" y="536575"/>
            <a:ext cx="8229600" cy="696913"/>
          </a:xfrm>
        </p:spPr>
        <p:txBody>
          <a:bodyPr/>
          <a:lstStyle/>
          <a:p>
            <a:r>
              <a:rPr lang="fr-FR" sz="3600" b="1">
                <a:latin typeface="Comic Sans MS" pitchFamily="66" charset="0"/>
              </a:rPr>
              <a:t>Etude ancillaire</a:t>
            </a:r>
          </a:p>
        </p:txBody>
      </p:sp>
      <p:sp>
        <p:nvSpPr>
          <p:cNvPr id="323587" name="Rectangle 3"/>
          <p:cNvSpPr>
            <a:spLocks noGrp="1" noChangeArrowheads="1"/>
          </p:cNvSpPr>
          <p:nvPr>
            <p:ph type="body" sz="half" idx="1"/>
          </p:nvPr>
        </p:nvSpPr>
        <p:spPr>
          <a:xfrm>
            <a:off x="395288" y="1484313"/>
            <a:ext cx="8435975" cy="4752975"/>
          </a:xfrm>
        </p:spPr>
        <p:txBody>
          <a:bodyPr/>
          <a:lstStyle/>
          <a:p>
            <a:pPr>
              <a:lnSpc>
                <a:spcPct val="90000"/>
              </a:lnSpc>
              <a:buClr>
                <a:schemeClr val="tx1"/>
              </a:buClr>
              <a:buFont typeface="Wingdings" pitchFamily="2" charset="2"/>
              <a:buChar char="ü"/>
            </a:pPr>
            <a:r>
              <a:rPr lang="fr-FR" sz="2400" b="1">
                <a:solidFill>
                  <a:srgbClr val="FF0066"/>
                </a:solidFill>
                <a:latin typeface="Comic Sans MS" pitchFamily="66" charset="0"/>
              </a:rPr>
              <a:t>Cartographie Tumorale</a:t>
            </a:r>
          </a:p>
          <a:p>
            <a:pPr>
              <a:lnSpc>
                <a:spcPct val="90000"/>
              </a:lnSpc>
              <a:buClr>
                <a:schemeClr val="tx1"/>
              </a:buClr>
              <a:buFont typeface="Wingdings" pitchFamily="2" charset="2"/>
              <a:buNone/>
            </a:pPr>
            <a:r>
              <a:rPr lang="fr-FR" sz="2400" b="1">
                <a:solidFill>
                  <a:srgbClr val="3399FF"/>
                </a:solidFill>
                <a:latin typeface="Comic Sans MS" pitchFamily="66" charset="0"/>
              </a:rPr>
              <a:t>Voie des MAP kinases</a:t>
            </a:r>
          </a:p>
          <a:p>
            <a:pPr>
              <a:lnSpc>
                <a:spcPct val="90000"/>
              </a:lnSpc>
              <a:buClr>
                <a:schemeClr val="tx1"/>
              </a:buClr>
              <a:buFont typeface="Wingdings" pitchFamily="2" charset="2"/>
              <a:buNone/>
            </a:pPr>
            <a:r>
              <a:rPr lang="fr-FR" sz="2400" b="1">
                <a:latin typeface="Comic Sans MS" pitchFamily="66" charset="0"/>
              </a:rPr>
              <a:t>Mutations KRAS codons 12, 13 et 61</a:t>
            </a:r>
          </a:p>
          <a:p>
            <a:pPr>
              <a:lnSpc>
                <a:spcPct val="90000"/>
              </a:lnSpc>
              <a:buClr>
                <a:schemeClr val="tx1"/>
              </a:buClr>
              <a:buFont typeface="Wingdings" pitchFamily="2" charset="2"/>
              <a:buNone/>
            </a:pPr>
            <a:r>
              <a:rPr lang="fr-FR" sz="2400" b="1">
                <a:latin typeface="Comic Sans MS" pitchFamily="66" charset="0"/>
              </a:rPr>
              <a:t>Mutation BRAF codon 600</a:t>
            </a:r>
          </a:p>
          <a:p>
            <a:pPr>
              <a:lnSpc>
                <a:spcPct val="90000"/>
              </a:lnSpc>
              <a:buClr>
                <a:schemeClr val="tx1"/>
              </a:buClr>
              <a:buFont typeface="Wingdings" pitchFamily="2" charset="2"/>
              <a:buNone/>
            </a:pPr>
            <a:endParaRPr lang="fr-FR" sz="2400" b="1">
              <a:solidFill>
                <a:srgbClr val="3399FF"/>
              </a:solidFill>
              <a:latin typeface="Comic Sans MS" pitchFamily="66" charset="0"/>
            </a:endParaRPr>
          </a:p>
          <a:p>
            <a:pPr>
              <a:lnSpc>
                <a:spcPct val="90000"/>
              </a:lnSpc>
              <a:buClr>
                <a:schemeClr val="tx1"/>
              </a:buClr>
              <a:buFont typeface="Wingdings" pitchFamily="2" charset="2"/>
              <a:buNone/>
            </a:pPr>
            <a:r>
              <a:rPr lang="fr-FR" sz="2400" b="1">
                <a:solidFill>
                  <a:srgbClr val="3399FF"/>
                </a:solidFill>
                <a:latin typeface="Comic Sans MS" pitchFamily="66" charset="0"/>
              </a:rPr>
              <a:t>Voie PI3K/AKT</a:t>
            </a:r>
          </a:p>
          <a:p>
            <a:pPr>
              <a:lnSpc>
                <a:spcPct val="90000"/>
              </a:lnSpc>
              <a:buClr>
                <a:schemeClr val="tx1"/>
              </a:buClr>
              <a:buFont typeface="Wingdings" pitchFamily="2" charset="2"/>
              <a:buNone/>
            </a:pPr>
            <a:r>
              <a:rPr lang="fr-FR" sz="2400" b="1">
                <a:latin typeface="Comic Sans MS" pitchFamily="66" charset="0"/>
              </a:rPr>
              <a:t>Mutations PI3K exon 9 et 20</a:t>
            </a:r>
          </a:p>
          <a:p>
            <a:pPr>
              <a:lnSpc>
                <a:spcPct val="90000"/>
              </a:lnSpc>
              <a:buClr>
                <a:schemeClr val="tx1"/>
              </a:buClr>
              <a:buFont typeface="Wingdings" pitchFamily="2" charset="2"/>
              <a:buNone/>
            </a:pPr>
            <a:endParaRPr lang="fr-FR" sz="2400" b="1">
              <a:latin typeface="Comic Sans MS" pitchFamily="66" charset="0"/>
            </a:endParaRPr>
          </a:p>
          <a:p>
            <a:pPr>
              <a:lnSpc>
                <a:spcPct val="90000"/>
              </a:lnSpc>
              <a:buClr>
                <a:schemeClr val="tx1"/>
              </a:buClr>
              <a:buFont typeface="Wingdings" pitchFamily="2" charset="2"/>
              <a:buChar char="ü"/>
            </a:pPr>
            <a:r>
              <a:rPr lang="fr-FR" sz="2400" b="1">
                <a:latin typeface="Comic Sans MS" pitchFamily="66" charset="0"/>
              </a:rPr>
              <a:t> </a:t>
            </a:r>
            <a:r>
              <a:rPr lang="fr-FR" sz="2400" b="1">
                <a:solidFill>
                  <a:srgbClr val="FF0066"/>
                </a:solidFill>
                <a:latin typeface="Comic Sans MS" pitchFamily="66" charset="0"/>
              </a:rPr>
              <a:t>Etude Pharmacocinétique du Cétuximab</a:t>
            </a:r>
          </a:p>
          <a:p>
            <a:pPr>
              <a:lnSpc>
                <a:spcPct val="90000"/>
              </a:lnSpc>
              <a:buClr>
                <a:schemeClr val="tx1"/>
              </a:buClr>
              <a:buFont typeface="Wingdings" pitchFamily="2" charset="2"/>
              <a:buNone/>
            </a:pPr>
            <a:r>
              <a:rPr lang="fr-FR" sz="2400" b="1">
                <a:latin typeface="Comic Sans MS" pitchFamily="66" charset="0"/>
              </a:rPr>
              <a:t>Pr G. Paintaud (Tours)</a:t>
            </a:r>
            <a:endParaRPr lang="fr-FR" sz="2400" b="1">
              <a:solidFill>
                <a:srgbClr val="FF0066"/>
              </a:solidFill>
              <a:latin typeface="Comic Sans MS" pitchFamily="66" charset="0"/>
            </a:endParaRPr>
          </a:p>
        </p:txBody>
      </p:sp>
      <p:grpSp>
        <p:nvGrpSpPr>
          <p:cNvPr id="2" name="Group 4"/>
          <p:cNvGrpSpPr>
            <a:grpSpLocks/>
          </p:cNvGrpSpPr>
          <p:nvPr/>
        </p:nvGrpSpPr>
        <p:grpSpPr bwMode="auto">
          <a:xfrm>
            <a:off x="5867400" y="1773238"/>
            <a:ext cx="3024188" cy="2447925"/>
            <a:chOff x="432" y="672"/>
            <a:chExt cx="5615" cy="3217"/>
          </a:xfrm>
        </p:grpSpPr>
        <p:sp>
          <p:nvSpPr>
            <p:cNvPr id="323589" name="Oval 5"/>
            <p:cNvSpPr>
              <a:spLocks noChangeArrowheads="1"/>
            </p:cNvSpPr>
            <p:nvPr/>
          </p:nvSpPr>
          <p:spPr bwMode="auto">
            <a:xfrm>
              <a:off x="1152" y="1152"/>
              <a:ext cx="432" cy="432"/>
            </a:xfrm>
            <a:prstGeom prst="ellipse">
              <a:avLst/>
            </a:prstGeom>
            <a:solidFill>
              <a:srgbClr val="FFFF66"/>
            </a:solidFill>
            <a:ln w="12600">
              <a:miter lim="800000"/>
              <a:headEnd/>
              <a:tailEnd/>
            </a:ln>
            <a:effectLst/>
            <a:scene3d>
              <a:camera prst="legacyPerspectiveFront">
                <a:rot lat="20099999" lon="20099999" rev="0"/>
              </a:camera>
              <a:lightRig rig="legacyFlat2" dir="t"/>
            </a:scene3d>
            <a:sp3d extrusionH="430200" prstMaterial="legacyMatte">
              <a:bevelT w="13500" h="13500" prst="angle"/>
              <a:bevelB w="13500" h="13500" prst="angle"/>
              <a:extrusionClr>
                <a:srgbClr val="FFFF00"/>
              </a:extrusionClr>
            </a:sp3d>
          </p:spPr>
          <p:txBody>
            <a:bodyPr wrap="none" anchor="ctr">
              <a:flatTx/>
            </a:bodyPr>
            <a:lstStyle/>
            <a:p>
              <a:endParaRPr lang="fr-FR"/>
            </a:p>
          </p:txBody>
        </p:sp>
        <p:grpSp>
          <p:nvGrpSpPr>
            <p:cNvPr id="3" name="Group 6"/>
            <p:cNvGrpSpPr>
              <a:grpSpLocks/>
            </p:cNvGrpSpPr>
            <p:nvPr/>
          </p:nvGrpSpPr>
          <p:grpSpPr bwMode="auto">
            <a:xfrm>
              <a:off x="3216" y="960"/>
              <a:ext cx="1055" cy="2355"/>
              <a:chOff x="3216" y="960"/>
              <a:chExt cx="1055" cy="2355"/>
            </a:xfrm>
          </p:grpSpPr>
          <p:sp>
            <p:nvSpPr>
              <p:cNvPr id="323591" name="Oval 7"/>
              <p:cNvSpPr>
                <a:spLocks noChangeArrowheads="1"/>
              </p:cNvSpPr>
              <p:nvPr/>
            </p:nvSpPr>
            <p:spPr bwMode="auto">
              <a:xfrm>
                <a:off x="3456" y="960"/>
                <a:ext cx="528" cy="528"/>
              </a:xfrm>
              <a:prstGeom prst="ellipse">
                <a:avLst/>
              </a:prstGeom>
              <a:solidFill>
                <a:srgbClr val="FFFF00"/>
              </a:solidFill>
              <a:ln w="9525">
                <a:noFill/>
                <a:round/>
                <a:headEnd/>
                <a:tailEnd/>
              </a:ln>
              <a:effectLst/>
              <a:scene3d>
                <a:camera prst="legacyPerspectiveBottom">
                  <a:rot lat="600000" lon="0" rev="0"/>
                </a:camera>
                <a:lightRig rig="legacyFlat3" dir="r"/>
              </a:scene3d>
              <a:sp3d extrusionH="887400" prstMaterial="legacyPlastic">
                <a:bevelT w="13500" h="13500" prst="angle"/>
                <a:bevelB w="13500" h="13500" prst="angle"/>
                <a:extrusionClr>
                  <a:srgbClr val="FFFF00"/>
                </a:extrusionClr>
              </a:sp3d>
            </p:spPr>
            <p:txBody>
              <a:bodyPr wrap="none" anchor="ctr">
                <a:flatTx/>
              </a:bodyPr>
              <a:lstStyle/>
              <a:p>
                <a:endParaRPr lang="fr-FR"/>
              </a:p>
            </p:txBody>
          </p:sp>
          <p:sp>
            <p:nvSpPr>
              <p:cNvPr id="323592" name="Rectangle 8"/>
              <p:cNvSpPr>
                <a:spLocks noChangeArrowheads="1"/>
              </p:cNvSpPr>
              <p:nvPr/>
            </p:nvSpPr>
            <p:spPr bwMode="auto">
              <a:xfrm>
                <a:off x="3408" y="1776"/>
                <a:ext cx="672" cy="1536"/>
              </a:xfrm>
              <a:prstGeom prst="rect">
                <a:avLst/>
              </a:prstGeom>
              <a:solidFill>
                <a:srgbClr val="FFFF00"/>
              </a:solidFill>
              <a:ln w="9525">
                <a:noFill/>
                <a:round/>
                <a:headEnd/>
                <a:tailEnd/>
              </a:ln>
              <a:effectLst/>
              <a:scene3d>
                <a:camera prst="legacyPerspectiveBottom">
                  <a:rot lat="600000" lon="0" rev="0"/>
                </a:camera>
                <a:lightRig rig="legacyFlat3" dir="r"/>
              </a:scene3d>
              <a:sp3d extrusionH="887400" prstMaterial="legacyPlastic">
                <a:bevelT w="13500" h="13500" prst="angle"/>
                <a:bevelB w="13500" h="13500" prst="angle"/>
                <a:extrusionClr>
                  <a:srgbClr val="FFFF00"/>
                </a:extrusionClr>
              </a:sp3d>
            </p:spPr>
            <p:txBody>
              <a:bodyPr wrap="none" anchor="ctr">
                <a:flatTx/>
              </a:bodyPr>
              <a:lstStyle/>
              <a:p>
                <a:endParaRPr lang="fr-FR"/>
              </a:p>
            </p:txBody>
          </p:sp>
          <p:sp>
            <p:nvSpPr>
              <p:cNvPr id="323593" name="Rectangle 9"/>
              <p:cNvSpPr>
                <a:spLocks noChangeArrowheads="1"/>
              </p:cNvSpPr>
              <p:nvPr/>
            </p:nvSpPr>
            <p:spPr bwMode="auto">
              <a:xfrm>
                <a:off x="3216" y="1488"/>
                <a:ext cx="1056" cy="912"/>
              </a:xfrm>
              <a:prstGeom prst="rect">
                <a:avLst/>
              </a:prstGeom>
              <a:solidFill>
                <a:srgbClr val="FFFF00"/>
              </a:solidFill>
              <a:ln w="9525">
                <a:noFill/>
                <a:round/>
                <a:headEnd/>
                <a:tailEnd/>
              </a:ln>
              <a:effectLst/>
              <a:scene3d>
                <a:camera prst="legacyPerspectiveBottom">
                  <a:rot lat="600000" lon="0" rev="0"/>
                </a:camera>
                <a:lightRig rig="legacyFlat3" dir="r"/>
              </a:scene3d>
              <a:sp3d extrusionH="887400" prstMaterial="legacyPlastic">
                <a:bevelT w="13500" h="13500" prst="angle"/>
                <a:bevelB w="13500" h="13500" prst="angle"/>
                <a:extrusionClr>
                  <a:srgbClr val="FFFF00"/>
                </a:extrusionClr>
              </a:sp3d>
            </p:spPr>
            <p:txBody>
              <a:bodyPr wrap="none" anchor="ctr">
                <a:flatTx/>
              </a:bodyPr>
              <a:lstStyle/>
              <a:p>
                <a:endParaRPr lang="fr-FR"/>
              </a:p>
            </p:txBody>
          </p:sp>
          <p:pic>
            <p:nvPicPr>
              <p:cNvPr id="323594" name="Picture 10"/>
              <p:cNvPicPr>
                <a:picLocks noChangeAspect="1" noChangeArrowheads="1"/>
              </p:cNvPicPr>
              <p:nvPr/>
            </p:nvPicPr>
            <p:blipFill>
              <a:blip r:embed="rId2" cstate="print"/>
              <a:srcRect/>
              <a:stretch>
                <a:fillRect/>
              </a:stretch>
            </p:blipFill>
            <p:spPr bwMode="auto">
              <a:xfrm>
                <a:off x="3744" y="2383"/>
                <a:ext cx="1" cy="933"/>
              </a:xfrm>
              <a:prstGeom prst="rect">
                <a:avLst/>
              </a:prstGeom>
              <a:noFill/>
              <a:effectLst/>
            </p:spPr>
          </p:pic>
          <p:pic>
            <p:nvPicPr>
              <p:cNvPr id="323595" name="Picture 11"/>
              <p:cNvPicPr>
                <a:picLocks noChangeAspect="1" noChangeArrowheads="1"/>
              </p:cNvPicPr>
              <p:nvPr/>
            </p:nvPicPr>
            <p:blipFill>
              <a:blip r:embed="rId3" cstate="print"/>
              <a:srcRect/>
              <a:stretch>
                <a:fillRect/>
              </a:stretch>
            </p:blipFill>
            <p:spPr bwMode="auto">
              <a:xfrm>
                <a:off x="3408" y="1767"/>
                <a:ext cx="1" cy="636"/>
              </a:xfrm>
              <a:prstGeom prst="rect">
                <a:avLst/>
              </a:prstGeom>
              <a:noFill/>
              <a:effectLst/>
            </p:spPr>
          </p:pic>
          <p:pic>
            <p:nvPicPr>
              <p:cNvPr id="323596" name="Picture 12"/>
              <p:cNvPicPr>
                <a:picLocks noChangeAspect="1" noChangeArrowheads="1"/>
              </p:cNvPicPr>
              <p:nvPr/>
            </p:nvPicPr>
            <p:blipFill>
              <a:blip r:embed="rId3" cstate="print"/>
              <a:srcRect/>
              <a:stretch>
                <a:fillRect/>
              </a:stretch>
            </p:blipFill>
            <p:spPr bwMode="auto">
              <a:xfrm>
                <a:off x="4080" y="1767"/>
                <a:ext cx="1" cy="636"/>
              </a:xfrm>
              <a:prstGeom prst="rect">
                <a:avLst/>
              </a:prstGeom>
              <a:noFill/>
              <a:effectLst/>
            </p:spPr>
          </p:pic>
        </p:grpSp>
        <p:sp>
          <p:nvSpPr>
            <p:cNvPr id="323597" name="Oval 13"/>
            <p:cNvSpPr>
              <a:spLocks noChangeArrowheads="1"/>
            </p:cNvSpPr>
            <p:nvPr/>
          </p:nvSpPr>
          <p:spPr bwMode="auto">
            <a:xfrm>
              <a:off x="432" y="2496"/>
              <a:ext cx="432" cy="432"/>
            </a:xfrm>
            <a:prstGeom prst="ellipse">
              <a:avLst/>
            </a:prstGeom>
            <a:solidFill>
              <a:srgbClr val="FF0000"/>
            </a:solidFill>
            <a:ln w="12600">
              <a:miter lim="800000"/>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rgbClr val="FF0000"/>
              </a:extrusionClr>
            </a:sp3d>
          </p:spPr>
          <p:txBody>
            <a:bodyPr wrap="none" anchor="ctr">
              <a:flatTx/>
            </a:bodyPr>
            <a:lstStyle/>
            <a:p>
              <a:endParaRPr lang="fr-FR"/>
            </a:p>
          </p:txBody>
        </p:sp>
        <p:sp>
          <p:nvSpPr>
            <p:cNvPr id="323598" name="Oval 14"/>
            <p:cNvSpPr>
              <a:spLocks noChangeArrowheads="1"/>
            </p:cNvSpPr>
            <p:nvPr/>
          </p:nvSpPr>
          <p:spPr bwMode="auto">
            <a:xfrm>
              <a:off x="1392" y="2160"/>
              <a:ext cx="432" cy="432"/>
            </a:xfrm>
            <a:prstGeom prst="ellipse">
              <a:avLst/>
            </a:prstGeom>
            <a:solidFill>
              <a:srgbClr val="00FFCC"/>
            </a:solidFill>
            <a:ln w="12600">
              <a:miter lim="800000"/>
              <a:headEnd/>
              <a:tailEnd/>
            </a:ln>
            <a:effectLst/>
            <a:scene3d>
              <a:camera prst="legacyPerspectiveFront">
                <a:rot lat="1500000" lon="1500000" rev="0"/>
              </a:camera>
              <a:lightRig rig="legacyFlat2" dir="b"/>
            </a:scene3d>
            <a:sp3d extrusionH="430200" prstMaterial="legacyMatte">
              <a:bevelT w="13500" h="13500" prst="angle"/>
              <a:bevelB w="13500" h="13500" prst="angle"/>
              <a:extrusionClr>
                <a:srgbClr val="00FFCC"/>
              </a:extrusionClr>
            </a:sp3d>
          </p:spPr>
          <p:txBody>
            <a:bodyPr wrap="none" anchor="ctr">
              <a:flatTx/>
            </a:bodyPr>
            <a:lstStyle/>
            <a:p>
              <a:endParaRPr lang="fr-FR"/>
            </a:p>
          </p:txBody>
        </p:sp>
        <p:grpSp>
          <p:nvGrpSpPr>
            <p:cNvPr id="4" name="Group 15"/>
            <p:cNvGrpSpPr>
              <a:grpSpLocks/>
            </p:cNvGrpSpPr>
            <p:nvPr/>
          </p:nvGrpSpPr>
          <p:grpSpPr bwMode="auto">
            <a:xfrm>
              <a:off x="4992" y="912"/>
              <a:ext cx="1055" cy="2355"/>
              <a:chOff x="4992" y="912"/>
              <a:chExt cx="1055" cy="2355"/>
            </a:xfrm>
          </p:grpSpPr>
          <p:sp>
            <p:nvSpPr>
              <p:cNvPr id="323600" name="Oval 16"/>
              <p:cNvSpPr>
                <a:spLocks noChangeArrowheads="1"/>
              </p:cNvSpPr>
              <p:nvPr/>
            </p:nvSpPr>
            <p:spPr bwMode="auto">
              <a:xfrm>
                <a:off x="5232" y="912"/>
                <a:ext cx="528" cy="528"/>
              </a:xfrm>
              <a:prstGeom prst="ellipse">
                <a:avLst/>
              </a:prstGeom>
              <a:solidFill>
                <a:srgbClr val="FF0000"/>
              </a:solidFill>
              <a:ln w="9525">
                <a:noFill/>
                <a:round/>
                <a:headEnd/>
                <a:tailEnd/>
              </a:ln>
              <a:effectLst/>
              <a:scene3d>
                <a:camera prst="legacyPerspectiveBottom">
                  <a:rot lat="600000" lon="0" rev="0"/>
                </a:camera>
                <a:lightRig rig="legacyFlat3" dir="r"/>
              </a:scene3d>
              <a:sp3d extrusionH="887400" prstMaterial="legacyPlastic">
                <a:bevelT w="13500" h="13500" prst="angle"/>
                <a:bevelB w="13500" h="13500" prst="angle"/>
                <a:extrusionClr>
                  <a:srgbClr val="FFFF66"/>
                </a:extrusionClr>
              </a:sp3d>
            </p:spPr>
            <p:txBody>
              <a:bodyPr wrap="none" anchor="ctr">
                <a:flatTx/>
              </a:bodyPr>
              <a:lstStyle/>
              <a:p>
                <a:endParaRPr lang="fr-FR"/>
              </a:p>
            </p:txBody>
          </p:sp>
          <p:sp>
            <p:nvSpPr>
              <p:cNvPr id="323601" name="Rectangle 17"/>
              <p:cNvSpPr>
                <a:spLocks noChangeArrowheads="1"/>
              </p:cNvSpPr>
              <p:nvPr/>
            </p:nvSpPr>
            <p:spPr bwMode="auto">
              <a:xfrm>
                <a:off x="5184" y="1728"/>
                <a:ext cx="672" cy="1536"/>
              </a:xfrm>
              <a:prstGeom prst="rect">
                <a:avLst/>
              </a:prstGeom>
              <a:solidFill>
                <a:srgbClr val="FF0000"/>
              </a:solidFill>
              <a:ln w="9525">
                <a:noFill/>
                <a:round/>
                <a:headEnd/>
                <a:tailEnd/>
              </a:ln>
              <a:effectLst/>
              <a:scene3d>
                <a:camera prst="legacyPerspectiveBottom">
                  <a:rot lat="600000" lon="0" rev="0"/>
                </a:camera>
                <a:lightRig rig="legacyFlat3" dir="r"/>
              </a:scene3d>
              <a:sp3d extrusionH="887400" prstMaterial="legacyPlastic">
                <a:bevelT w="13500" h="13500" prst="angle"/>
                <a:bevelB w="13500" h="13500" prst="angle"/>
                <a:extrusionClr>
                  <a:srgbClr val="FFFF66"/>
                </a:extrusionClr>
              </a:sp3d>
            </p:spPr>
            <p:txBody>
              <a:bodyPr wrap="none" anchor="ctr">
                <a:flatTx/>
              </a:bodyPr>
              <a:lstStyle/>
              <a:p>
                <a:endParaRPr lang="fr-FR"/>
              </a:p>
            </p:txBody>
          </p:sp>
          <p:sp>
            <p:nvSpPr>
              <p:cNvPr id="323602" name="Rectangle 18"/>
              <p:cNvSpPr>
                <a:spLocks noChangeArrowheads="1"/>
              </p:cNvSpPr>
              <p:nvPr/>
            </p:nvSpPr>
            <p:spPr bwMode="auto">
              <a:xfrm>
                <a:off x="4992" y="1440"/>
                <a:ext cx="1056" cy="912"/>
              </a:xfrm>
              <a:prstGeom prst="rect">
                <a:avLst/>
              </a:prstGeom>
              <a:solidFill>
                <a:srgbClr val="FF0000"/>
              </a:solidFill>
              <a:ln w="9525">
                <a:noFill/>
                <a:round/>
                <a:headEnd/>
                <a:tailEnd/>
              </a:ln>
              <a:effectLst/>
              <a:scene3d>
                <a:camera prst="legacyPerspectiveBottom">
                  <a:rot lat="600000" lon="0" rev="0"/>
                </a:camera>
                <a:lightRig rig="legacyFlat3" dir="r"/>
              </a:scene3d>
              <a:sp3d extrusionH="887400" prstMaterial="legacyPlastic">
                <a:bevelT w="13500" h="13500" prst="angle"/>
                <a:bevelB w="13500" h="13500" prst="angle"/>
                <a:extrusionClr>
                  <a:srgbClr val="FFFF66"/>
                </a:extrusionClr>
              </a:sp3d>
            </p:spPr>
            <p:txBody>
              <a:bodyPr wrap="none" anchor="ctr">
                <a:flatTx/>
              </a:bodyPr>
              <a:lstStyle/>
              <a:p>
                <a:endParaRPr lang="fr-FR"/>
              </a:p>
            </p:txBody>
          </p:sp>
          <p:pic>
            <p:nvPicPr>
              <p:cNvPr id="323603" name="Picture 19"/>
              <p:cNvPicPr>
                <a:picLocks noChangeAspect="1" noChangeArrowheads="1"/>
              </p:cNvPicPr>
              <p:nvPr/>
            </p:nvPicPr>
            <p:blipFill>
              <a:blip r:embed="rId2" cstate="print"/>
              <a:srcRect/>
              <a:stretch>
                <a:fillRect/>
              </a:stretch>
            </p:blipFill>
            <p:spPr bwMode="auto">
              <a:xfrm>
                <a:off x="5520" y="2335"/>
                <a:ext cx="1" cy="933"/>
              </a:xfrm>
              <a:prstGeom prst="rect">
                <a:avLst/>
              </a:prstGeom>
              <a:noFill/>
              <a:effectLst/>
            </p:spPr>
          </p:pic>
          <p:pic>
            <p:nvPicPr>
              <p:cNvPr id="323604" name="Picture 20"/>
              <p:cNvPicPr>
                <a:picLocks noChangeAspect="1" noChangeArrowheads="1"/>
              </p:cNvPicPr>
              <p:nvPr/>
            </p:nvPicPr>
            <p:blipFill>
              <a:blip r:embed="rId3" cstate="print"/>
              <a:srcRect/>
              <a:stretch>
                <a:fillRect/>
              </a:stretch>
            </p:blipFill>
            <p:spPr bwMode="auto">
              <a:xfrm>
                <a:off x="5184" y="1719"/>
                <a:ext cx="1" cy="636"/>
              </a:xfrm>
              <a:prstGeom prst="rect">
                <a:avLst/>
              </a:prstGeom>
              <a:noFill/>
              <a:effectLst/>
            </p:spPr>
          </p:pic>
          <p:pic>
            <p:nvPicPr>
              <p:cNvPr id="323605" name="Picture 21"/>
              <p:cNvPicPr>
                <a:picLocks noChangeAspect="1" noChangeArrowheads="1"/>
              </p:cNvPicPr>
              <p:nvPr/>
            </p:nvPicPr>
            <p:blipFill>
              <a:blip r:embed="rId3" cstate="print"/>
              <a:srcRect/>
              <a:stretch>
                <a:fillRect/>
              </a:stretch>
            </p:blipFill>
            <p:spPr bwMode="auto">
              <a:xfrm>
                <a:off x="5856" y="1719"/>
                <a:ext cx="1" cy="636"/>
              </a:xfrm>
              <a:prstGeom prst="rect">
                <a:avLst/>
              </a:prstGeom>
              <a:noFill/>
              <a:effectLst/>
            </p:spPr>
          </p:pic>
        </p:grpSp>
        <p:grpSp>
          <p:nvGrpSpPr>
            <p:cNvPr id="5" name="Group 22"/>
            <p:cNvGrpSpPr>
              <a:grpSpLocks/>
            </p:cNvGrpSpPr>
            <p:nvPr/>
          </p:nvGrpSpPr>
          <p:grpSpPr bwMode="auto">
            <a:xfrm>
              <a:off x="4032" y="672"/>
              <a:ext cx="1055" cy="2355"/>
              <a:chOff x="4032" y="672"/>
              <a:chExt cx="1055" cy="2355"/>
            </a:xfrm>
          </p:grpSpPr>
          <p:sp>
            <p:nvSpPr>
              <p:cNvPr id="323607" name="Oval 23"/>
              <p:cNvSpPr>
                <a:spLocks noChangeArrowheads="1"/>
              </p:cNvSpPr>
              <p:nvPr/>
            </p:nvSpPr>
            <p:spPr bwMode="auto">
              <a:xfrm>
                <a:off x="4272" y="672"/>
                <a:ext cx="528" cy="528"/>
              </a:xfrm>
              <a:prstGeom prst="ellipse">
                <a:avLst/>
              </a:prstGeom>
              <a:solidFill>
                <a:srgbClr val="00FFCC"/>
              </a:solidFill>
              <a:ln w="9525">
                <a:noFill/>
                <a:round/>
                <a:headEnd/>
                <a:tailEnd/>
              </a:ln>
              <a:effectLst/>
              <a:scene3d>
                <a:camera prst="legacyPerspectiveBottom">
                  <a:rot lat="600000" lon="0" rev="0"/>
                </a:camera>
                <a:lightRig rig="legacyFlat3" dir="r"/>
              </a:scene3d>
              <a:sp3d extrusionH="887400" prstMaterial="legacyPlastic">
                <a:bevelT w="13500" h="13500" prst="angle"/>
                <a:bevelB w="13500" h="13500" prst="angle"/>
                <a:extrusionClr>
                  <a:srgbClr val="FFFF66"/>
                </a:extrusionClr>
              </a:sp3d>
            </p:spPr>
            <p:txBody>
              <a:bodyPr wrap="none" anchor="ctr">
                <a:flatTx/>
              </a:bodyPr>
              <a:lstStyle/>
              <a:p>
                <a:endParaRPr lang="fr-FR"/>
              </a:p>
            </p:txBody>
          </p:sp>
          <p:sp>
            <p:nvSpPr>
              <p:cNvPr id="323608" name="Rectangle 24"/>
              <p:cNvSpPr>
                <a:spLocks noChangeArrowheads="1"/>
              </p:cNvSpPr>
              <p:nvPr/>
            </p:nvSpPr>
            <p:spPr bwMode="auto">
              <a:xfrm>
                <a:off x="4224" y="1488"/>
                <a:ext cx="672" cy="1536"/>
              </a:xfrm>
              <a:prstGeom prst="rect">
                <a:avLst/>
              </a:prstGeom>
              <a:solidFill>
                <a:srgbClr val="00FFCC"/>
              </a:solidFill>
              <a:ln w="9525">
                <a:noFill/>
                <a:round/>
                <a:headEnd/>
                <a:tailEnd/>
              </a:ln>
              <a:effectLst/>
              <a:scene3d>
                <a:camera prst="legacyPerspectiveBottom">
                  <a:rot lat="600000" lon="0" rev="0"/>
                </a:camera>
                <a:lightRig rig="legacyFlat3" dir="r"/>
              </a:scene3d>
              <a:sp3d extrusionH="887400" prstMaterial="legacyPlastic">
                <a:bevelT w="13500" h="13500" prst="angle"/>
                <a:bevelB w="13500" h="13500" prst="angle"/>
                <a:extrusionClr>
                  <a:srgbClr val="FFFF66"/>
                </a:extrusionClr>
              </a:sp3d>
            </p:spPr>
            <p:txBody>
              <a:bodyPr wrap="none" anchor="ctr">
                <a:flatTx/>
              </a:bodyPr>
              <a:lstStyle/>
              <a:p>
                <a:endParaRPr lang="fr-FR"/>
              </a:p>
            </p:txBody>
          </p:sp>
          <p:sp>
            <p:nvSpPr>
              <p:cNvPr id="323609" name="Rectangle 25"/>
              <p:cNvSpPr>
                <a:spLocks noChangeArrowheads="1"/>
              </p:cNvSpPr>
              <p:nvPr/>
            </p:nvSpPr>
            <p:spPr bwMode="auto">
              <a:xfrm>
                <a:off x="4032" y="1200"/>
                <a:ext cx="1056" cy="912"/>
              </a:xfrm>
              <a:prstGeom prst="rect">
                <a:avLst/>
              </a:prstGeom>
              <a:solidFill>
                <a:srgbClr val="00FFCC"/>
              </a:solidFill>
              <a:ln w="9525">
                <a:noFill/>
                <a:round/>
                <a:headEnd/>
                <a:tailEnd/>
              </a:ln>
              <a:effectLst/>
              <a:scene3d>
                <a:camera prst="legacyPerspectiveBottom">
                  <a:rot lat="600000" lon="0" rev="0"/>
                </a:camera>
                <a:lightRig rig="legacyFlat3" dir="r"/>
              </a:scene3d>
              <a:sp3d extrusionH="887400" prstMaterial="legacyPlastic">
                <a:bevelT w="13500" h="13500" prst="angle"/>
                <a:bevelB w="13500" h="13500" prst="angle"/>
                <a:extrusionClr>
                  <a:srgbClr val="FFFF66"/>
                </a:extrusionClr>
              </a:sp3d>
            </p:spPr>
            <p:txBody>
              <a:bodyPr wrap="none" anchor="ctr">
                <a:flatTx/>
              </a:bodyPr>
              <a:lstStyle/>
              <a:p>
                <a:endParaRPr lang="fr-FR"/>
              </a:p>
            </p:txBody>
          </p:sp>
          <p:pic>
            <p:nvPicPr>
              <p:cNvPr id="323610" name="Picture 26"/>
              <p:cNvPicPr>
                <a:picLocks noChangeAspect="1" noChangeArrowheads="1"/>
              </p:cNvPicPr>
              <p:nvPr/>
            </p:nvPicPr>
            <p:blipFill>
              <a:blip r:embed="rId2" cstate="print"/>
              <a:srcRect/>
              <a:stretch>
                <a:fillRect/>
              </a:stretch>
            </p:blipFill>
            <p:spPr bwMode="auto">
              <a:xfrm>
                <a:off x="4560" y="2095"/>
                <a:ext cx="1" cy="933"/>
              </a:xfrm>
              <a:prstGeom prst="rect">
                <a:avLst/>
              </a:prstGeom>
              <a:noFill/>
              <a:effectLst/>
            </p:spPr>
          </p:pic>
          <p:pic>
            <p:nvPicPr>
              <p:cNvPr id="323611" name="Picture 27"/>
              <p:cNvPicPr>
                <a:picLocks noChangeAspect="1" noChangeArrowheads="1"/>
              </p:cNvPicPr>
              <p:nvPr/>
            </p:nvPicPr>
            <p:blipFill>
              <a:blip r:embed="rId3" cstate="print"/>
              <a:srcRect/>
              <a:stretch>
                <a:fillRect/>
              </a:stretch>
            </p:blipFill>
            <p:spPr bwMode="auto">
              <a:xfrm>
                <a:off x="4224" y="1479"/>
                <a:ext cx="1" cy="636"/>
              </a:xfrm>
              <a:prstGeom prst="rect">
                <a:avLst/>
              </a:prstGeom>
              <a:noFill/>
              <a:effectLst/>
            </p:spPr>
          </p:pic>
          <p:pic>
            <p:nvPicPr>
              <p:cNvPr id="323612" name="Picture 28"/>
              <p:cNvPicPr>
                <a:picLocks noChangeAspect="1" noChangeArrowheads="1"/>
              </p:cNvPicPr>
              <p:nvPr/>
            </p:nvPicPr>
            <p:blipFill>
              <a:blip r:embed="rId3" cstate="print"/>
              <a:srcRect/>
              <a:stretch>
                <a:fillRect/>
              </a:stretch>
            </p:blipFill>
            <p:spPr bwMode="auto">
              <a:xfrm>
                <a:off x="4896" y="1479"/>
                <a:ext cx="1" cy="636"/>
              </a:xfrm>
              <a:prstGeom prst="rect">
                <a:avLst/>
              </a:prstGeom>
              <a:noFill/>
              <a:effectLst/>
            </p:spPr>
          </p:pic>
        </p:grpSp>
        <p:sp>
          <p:nvSpPr>
            <p:cNvPr id="323613" name="Line 29"/>
            <p:cNvSpPr>
              <a:spLocks noChangeShapeType="1"/>
            </p:cNvSpPr>
            <p:nvPr/>
          </p:nvSpPr>
          <p:spPr bwMode="auto">
            <a:xfrm>
              <a:off x="1296" y="1632"/>
              <a:ext cx="1" cy="336"/>
            </a:xfrm>
            <a:prstGeom prst="line">
              <a:avLst/>
            </a:prstGeom>
            <a:noFill/>
            <a:ln w="57240">
              <a:solidFill>
                <a:srgbClr val="000000"/>
              </a:solidFill>
              <a:miter lim="800000"/>
              <a:headEnd/>
              <a:tailEnd/>
            </a:ln>
            <a:effectLst/>
          </p:spPr>
          <p:txBody>
            <a:bodyPr/>
            <a:lstStyle/>
            <a:p>
              <a:endParaRPr lang="fr-FR"/>
            </a:p>
          </p:txBody>
        </p:sp>
        <p:sp>
          <p:nvSpPr>
            <p:cNvPr id="323614" name="Line 30"/>
            <p:cNvSpPr>
              <a:spLocks noChangeShapeType="1"/>
            </p:cNvSpPr>
            <p:nvPr/>
          </p:nvSpPr>
          <p:spPr bwMode="auto">
            <a:xfrm>
              <a:off x="1296" y="1968"/>
              <a:ext cx="1872" cy="1"/>
            </a:xfrm>
            <a:prstGeom prst="line">
              <a:avLst/>
            </a:prstGeom>
            <a:noFill/>
            <a:ln w="57240">
              <a:solidFill>
                <a:srgbClr val="000000"/>
              </a:solidFill>
              <a:miter lim="800000"/>
              <a:headEnd/>
              <a:tailEnd type="triangle" w="med" len="med"/>
            </a:ln>
            <a:effectLst/>
          </p:spPr>
          <p:txBody>
            <a:bodyPr/>
            <a:lstStyle/>
            <a:p>
              <a:endParaRPr lang="fr-FR"/>
            </a:p>
          </p:txBody>
        </p:sp>
        <p:sp>
          <p:nvSpPr>
            <p:cNvPr id="323615" name="Line 31"/>
            <p:cNvSpPr>
              <a:spLocks noChangeShapeType="1"/>
            </p:cNvSpPr>
            <p:nvPr/>
          </p:nvSpPr>
          <p:spPr bwMode="auto">
            <a:xfrm>
              <a:off x="1680" y="2592"/>
              <a:ext cx="1" cy="1056"/>
            </a:xfrm>
            <a:prstGeom prst="line">
              <a:avLst/>
            </a:prstGeom>
            <a:noFill/>
            <a:ln w="57240">
              <a:solidFill>
                <a:srgbClr val="000000"/>
              </a:solidFill>
              <a:miter lim="800000"/>
              <a:headEnd/>
              <a:tailEnd/>
            </a:ln>
            <a:effectLst/>
          </p:spPr>
          <p:txBody>
            <a:bodyPr/>
            <a:lstStyle/>
            <a:p>
              <a:endParaRPr lang="fr-FR"/>
            </a:p>
          </p:txBody>
        </p:sp>
        <p:sp>
          <p:nvSpPr>
            <p:cNvPr id="323616" name="Line 32"/>
            <p:cNvSpPr>
              <a:spLocks noChangeShapeType="1"/>
            </p:cNvSpPr>
            <p:nvPr/>
          </p:nvSpPr>
          <p:spPr bwMode="auto">
            <a:xfrm>
              <a:off x="1680" y="3648"/>
              <a:ext cx="2928" cy="1"/>
            </a:xfrm>
            <a:prstGeom prst="line">
              <a:avLst/>
            </a:prstGeom>
            <a:noFill/>
            <a:ln w="57240">
              <a:solidFill>
                <a:srgbClr val="000000"/>
              </a:solidFill>
              <a:miter lim="800000"/>
              <a:headEnd/>
              <a:tailEnd/>
            </a:ln>
            <a:effectLst/>
          </p:spPr>
          <p:txBody>
            <a:bodyPr/>
            <a:lstStyle/>
            <a:p>
              <a:endParaRPr lang="fr-FR"/>
            </a:p>
          </p:txBody>
        </p:sp>
        <p:sp>
          <p:nvSpPr>
            <p:cNvPr id="323617" name="Line 33"/>
            <p:cNvSpPr>
              <a:spLocks noChangeShapeType="1"/>
            </p:cNvSpPr>
            <p:nvPr/>
          </p:nvSpPr>
          <p:spPr bwMode="auto">
            <a:xfrm flipV="1">
              <a:off x="4608" y="3023"/>
              <a:ext cx="1" cy="626"/>
            </a:xfrm>
            <a:prstGeom prst="line">
              <a:avLst/>
            </a:prstGeom>
            <a:noFill/>
            <a:ln w="57240">
              <a:solidFill>
                <a:srgbClr val="000000"/>
              </a:solidFill>
              <a:miter lim="800000"/>
              <a:headEnd/>
              <a:tailEnd type="triangle" w="med" len="med"/>
            </a:ln>
            <a:effectLst/>
          </p:spPr>
          <p:txBody>
            <a:bodyPr/>
            <a:lstStyle/>
            <a:p>
              <a:endParaRPr lang="fr-FR"/>
            </a:p>
          </p:txBody>
        </p:sp>
        <p:sp>
          <p:nvSpPr>
            <p:cNvPr id="323618" name="Line 34"/>
            <p:cNvSpPr>
              <a:spLocks noChangeShapeType="1"/>
            </p:cNvSpPr>
            <p:nvPr/>
          </p:nvSpPr>
          <p:spPr bwMode="auto">
            <a:xfrm>
              <a:off x="624" y="2976"/>
              <a:ext cx="1" cy="912"/>
            </a:xfrm>
            <a:prstGeom prst="line">
              <a:avLst/>
            </a:prstGeom>
            <a:noFill/>
            <a:ln w="57240">
              <a:solidFill>
                <a:srgbClr val="000000"/>
              </a:solidFill>
              <a:miter lim="800000"/>
              <a:headEnd/>
              <a:tailEnd/>
            </a:ln>
            <a:effectLst/>
          </p:spPr>
          <p:txBody>
            <a:bodyPr/>
            <a:lstStyle/>
            <a:p>
              <a:endParaRPr lang="fr-FR"/>
            </a:p>
          </p:txBody>
        </p:sp>
        <p:sp>
          <p:nvSpPr>
            <p:cNvPr id="323619" name="Line 35"/>
            <p:cNvSpPr>
              <a:spLocks noChangeShapeType="1"/>
            </p:cNvSpPr>
            <p:nvPr/>
          </p:nvSpPr>
          <p:spPr bwMode="auto">
            <a:xfrm>
              <a:off x="624" y="3888"/>
              <a:ext cx="4992" cy="1"/>
            </a:xfrm>
            <a:prstGeom prst="line">
              <a:avLst/>
            </a:prstGeom>
            <a:noFill/>
            <a:ln w="57240">
              <a:solidFill>
                <a:srgbClr val="000000"/>
              </a:solidFill>
              <a:miter lim="800000"/>
              <a:headEnd/>
              <a:tailEnd/>
            </a:ln>
            <a:effectLst/>
          </p:spPr>
          <p:txBody>
            <a:bodyPr/>
            <a:lstStyle/>
            <a:p>
              <a:endParaRPr lang="fr-FR"/>
            </a:p>
          </p:txBody>
        </p:sp>
        <p:sp>
          <p:nvSpPr>
            <p:cNvPr id="323620" name="Line 36"/>
            <p:cNvSpPr>
              <a:spLocks noChangeShapeType="1"/>
            </p:cNvSpPr>
            <p:nvPr/>
          </p:nvSpPr>
          <p:spPr bwMode="auto">
            <a:xfrm flipV="1">
              <a:off x="5616" y="3263"/>
              <a:ext cx="1" cy="626"/>
            </a:xfrm>
            <a:prstGeom prst="line">
              <a:avLst/>
            </a:prstGeom>
            <a:noFill/>
            <a:ln w="57240">
              <a:solidFill>
                <a:srgbClr val="000000"/>
              </a:solidFill>
              <a:miter lim="800000"/>
              <a:headEnd/>
              <a:tailEnd type="triangle" w="med" len="med"/>
            </a:ln>
            <a:effectLst/>
          </p:spPr>
          <p:txBody>
            <a:bodyPr/>
            <a:lstStyle/>
            <a:p>
              <a:endParaRPr lang="fr-FR"/>
            </a:p>
          </p:txBody>
        </p:sp>
      </p:grpSp>
      <p:pic>
        <p:nvPicPr>
          <p:cNvPr id="323621" name="Picture 37"/>
          <p:cNvPicPr>
            <a:picLocks noChangeAspect="1" noChangeArrowheads="1"/>
          </p:cNvPicPr>
          <p:nvPr/>
        </p:nvPicPr>
        <p:blipFill>
          <a:blip r:embed="rId4" cstate="print"/>
          <a:srcRect/>
          <a:stretch>
            <a:fillRect/>
          </a:stretch>
        </p:blipFill>
        <p:spPr bwMode="auto">
          <a:xfrm>
            <a:off x="8101013" y="0"/>
            <a:ext cx="1042987" cy="579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323850" y="260350"/>
            <a:ext cx="7772400" cy="608013"/>
          </a:xfrm>
        </p:spPr>
        <p:txBody>
          <a:bodyPr>
            <a:normAutofit fontScale="90000"/>
          </a:bodyPr>
          <a:lstStyle/>
          <a:p>
            <a:r>
              <a:rPr lang="fr-FR" sz="3600" b="1">
                <a:latin typeface="Comic Sans MS" pitchFamily="66" charset="0"/>
                <a:cs typeface="Arial" pitchFamily="34" charset="0"/>
              </a:rPr>
              <a:t>R</a:t>
            </a:r>
            <a:r>
              <a:rPr lang="fr-FR" sz="3600" b="1">
                <a:latin typeface="Comic Sans MS" pitchFamily="66" charset="0"/>
              </a:rPr>
              <a:t>épartition des mutations</a:t>
            </a:r>
          </a:p>
        </p:txBody>
      </p:sp>
      <p:sp>
        <p:nvSpPr>
          <p:cNvPr id="324611" name="Text Box 3"/>
          <p:cNvSpPr txBox="1">
            <a:spLocks noChangeArrowheads="1"/>
          </p:cNvSpPr>
          <p:nvPr/>
        </p:nvSpPr>
        <p:spPr bwMode="auto">
          <a:xfrm>
            <a:off x="685800" y="6019800"/>
            <a:ext cx="7848600" cy="641350"/>
          </a:xfrm>
          <a:prstGeom prst="rect">
            <a:avLst/>
          </a:prstGeom>
          <a:noFill/>
          <a:ln w="9525">
            <a:noFill/>
            <a:miter lim="800000"/>
            <a:headEnd/>
            <a:tailEnd/>
          </a:ln>
          <a:effectLst/>
        </p:spPr>
        <p:txBody>
          <a:bodyPr>
            <a:spAutoFit/>
          </a:bodyPr>
          <a:lstStyle/>
          <a:p>
            <a:pPr algn="ctr">
              <a:spcBef>
                <a:spcPct val="50000"/>
              </a:spcBef>
            </a:pPr>
            <a:r>
              <a:rPr lang="fr-FR" b="1">
                <a:latin typeface="Comic Sans MS" pitchFamily="66" charset="0"/>
                <a:cs typeface="Times New Roman" pitchFamily="18" charset="0"/>
              </a:rPr>
              <a:t>Pas de différence significative dans chacune des populations en fonction du sexe, de l’âge et de l’état général</a:t>
            </a:r>
            <a:r>
              <a:rPr lang="fr-FR" b="1">
                <a:cs typeface="Times New Roman" pitchFamily="18" charset="0"/>
              </a:rPr>
              <a:t>.</a:t>
            </a:r>
          </a:p>
        </p:txBody>
      </p:sp>
      <p:grpSp>
        <p:nvGrpSpPr>
          <p:cNvPr id="2" name="Group 4"/>
          <p:cNvGrpSpPr>
            <a:grpSpLocks/>
          </p:cNvGrpSpPr>
          <p:nvPr/>
        </p:nvGrpSpPr>
        <p:grpSpPr bwMode="auto">
          <a:xfrm>
            <a:off x="179388" y="981075"/>
            <a:ext cx="8686800" cy="4800600"/>
            <a:chOff x="-2" y="-2"/>
            <a:chExt cx="3857" cy="7783"/>
          </a:xfrm>
        </p:grpSpPr>
        <p:grpSp>
          <p:nvGrpSpPr>
            <p:cNvPr id="3" name="Group 5"/>
            <p:cNvGrpSpPr>
              <a:grpSpLocks/>
            </p:cNvGrpSpPr>
            <p:nvPr/>
          </p:nvGrpSpPr>
          <p:grpSpPr bwMode="auto">
            <a:xfrm>
              <a:off x="0" y="0"/>
              <a:ext cx="3853" cy="7779"/>
              <a:chOff x="0" y="0"/>
              <a:chExt cx="3853" cy="7779"/>
            </a:xfrm>
          </p:grpSpPr>
          <p:grpSp>
            <p:nvGrpSpPr>
              <p:cNvPr id="4" name="Group 6"/>
              <p:cNvGrpSpPr>
                <a:grpSpLocks/>
              </p:cNvGrpSpPr>
              <p:nvPr/>
            </p:nvGrpSpPr>
            <p:grpSpPr bwMode="auto">
              <a:xfrm>
                <a:off x="0" y="0"/>
                <a:ext cx="2100" cy="750"/>
                <a:chOff x="0" y="0"/>
                <a:chExt cx="2100" cy="750"/>
              </a:xfrm>
            </p:grpSpPr>
            <p:sp>
              <p:nvSpPr>
                <p:cNvPr id="324615" name="Rectangle 7"/>
                <p:cNvSpPr>
                  <a:spLocks noChangeArrowheads="1"/>
                </p:cNvSpPr>
                <p:nvPr/>
              </p:nvSpPr>
              <p:spPr bwMode="auto">
                <a:xfrm>
                  <a:off x="0" y="0"/>
                  <a:ext cx="2100" cy="750"/>
                </a:xfrm>
                <a:prstGeom prst="rect">
                  <a:avLst/>
                </a:prstGeom>
                <a:solidFill>
                  <a:srgbClr val="FFFF00"/>
                </a:solidFill>
                <a:ln w="9525">
                  <a:noFill/>
                  <a:miter lim="800000"/>
                  <a:headEnd/>
                  <a:tailEnd/>
                </a:ln>
                <a:effectLst/>
              </p:spPr>
              <p:txBody>
                <a:bodyPr/>
                <a:lstStyle/>
                <a:p>
                  <a:endParaRPr lang="fr-FR"/>
                </a:p>
              </p:txBody>
            </p:sp>
            <p:grpSp>
              <p:nvGrpSpPr>
                <p:cNvPr id="5" name="Group 8"/>
                <p:cNvGrpSpPr>
                  <a:grpSpLocks/>
                </p:cNvGrpSpPr>
                <p:nvPr/>
              </p:nvGrpSpPr>
              <p:grpSpPr bwMode="auto">
                <a:xfrm>
                  <a:off x="0" y="0"/>
                  <a:ext cx="2100" cy="750"/>
                  <a:chOff x="0" y="0"/>
                  <a:chExt cx="2100" cy="750"/>
                </a:xfrm>
              </p:grpSpPr>
              <p:sp>
                <p:nvSpPr>
                  <p:cNvPr id="324617" name="Rectangle 9"/>
                  <p:cNvSpPr>
                    <a:spLocks noChangeArrowheads="1"/>
                  </p:cNvSpPr>
                  <p:nvPr/>
                </p:nvSpPr>
                <p:spPr bwMode="auto">
                  <a:xfrm>
                    <a:off x="28" y="0"/>
                    <a:ext cx="2044" cy="750"/>
                  </a:xfrm>
                  <a:prstGeom prst="rect">
                    <a:avLst/>
                  </a:prstGeom>
                  <a:solidFill>
                    <a:srgbClr val="FFFF00"/>
                  </a:solidFill>
                  <a:ln w="9525">
                    <a:noFill/>
                    <a:miter lim="800000"/>
                    <a:headEnd/>
                    <a:tailEnd/>
                  </a:ln>
                  <a:effectLst/>
                </p:spPr>
                <p:txBody>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cs typeface="Times New Roman" pitchFamily="18" charset="0"/>
                    </a:endParaRPr>
                  </a:p>
                </p:txBody>
              </p:sp>
              <p:sp>
                <p:nvSpPr>
                  <p:cNvPr id="324618" name="Rectangle 10"/>
                  <p:cNvSpPr>
                    <a:spLocks noChangeArrowheads="1"/>
                  </p:cNvSpPr>
                  <p:nvPr/>
                </p:nvSpPr>
                <p:spPr bwMode="auto">
                  <a:xfrm>
                    <a:off x="0" y="0"/>
                    <a:ext cx="2100" cy="750"/>
                  </a:xfrm>
                  <a:prstGeom prst="rect">
                    <a:avLst/>
                  </a:prstGeom>
                  <a:noFill/>
                  <a:ln w="7">
                    <a:solidFill>
                      <a:srgbClr val="A0A0A0"/>
                    </a:solidFill>
                    <a:miter lim="800000"/>
                    <a:headEnd/>
                    <a:tailEnd/>
                  </a:ln>
                  <a:effectLst/>
                </p:spPr>
                <p:txBody>
                  <a:bodyPr/>
                  <a:lstStyle/>
                  <a:p>
                    <a:endParaRPr lang="fr-FR"/>
                  </a:p>
                </p:txBody>
              </p:sp>
            </p:grpSp>
          </p:grpSp>
          <p:grpSp>
            <p:nvGrpSpPr>
              <p:cNvPr id="6" name="Group 11"/>
              <p:cNvGrpSpPr>
                <a:grpSpLocks/>
              </p:cNvGrpSpPr>
              <p:nvPr/>
            </p:nvGrpSpPr>
            <p:grpSpPr bwMode="auto">
              <a:xfrm>
                <a:off x="2100" y="0"/>
                <a:ext cx="920" cy="750"/>
                <a:chOff x="2100" y="0"/>
                <a:chExt cx="920" cy="750"/>
              </a:xfrm>
            </p:grpSpPr>
            <p:sp>
              <p:nvSpPr>
                <p:cNvPr id="324620" name="Rectangle 12"/>
                <p:cNvSpPr>
                  <a:spLocks noChangeArrowheads="1"/>
                </p:cNvSpPr>
                <p:nvPr/>
              </p:nvSpPr>
              <p:spPr bwMode="auto">
                <a:xfrm>
                  <a:off x="2100" y="0"/>
                  <a:ext cx="920" cy="750"/>
                </a:xfrm>
                <a:prstGeom prst="rect">
                  <a:avLst/>
                </a:prstGeom>
                <a:solidFill>
                  <a:srgbClr val="FFFF00"/>
                </a:solidFill>
                <a:ln w="9525">
                  <a:noFill/>
                  <a:miter lim="800000"/>
                  <a:headEnd/>
                  <a:tailEnd/>
                </a:ln>
                <a:effectLst/>
              </p:spPr>
              <p:txBody>
                <a:bodyPr/>
                <a:lstStyle/>
                <a:p>
                  <a:endParaRPr lang="fr-FR"/>
                </a:p>
              </p:txBody>
            </p:sp>
            <p:grpSp>
              <p:nvGrpSpPr>
                <p:cNvPr id="7" name="Group 13"/>
                <p:cNvGrpSpPr>
                  <a:grpSpLocks/>
                </p:cNvGrpSpPr>
                <p:nvPr/>
              </p:nvGrpSpPr>
              <p:grpSpPr bwMode="auto">
                <a:xfrm>
                  <a:off x="2100" y="0"/>
                  <a:ext cx="920" cy="750"/>
                  <a:chOff x="2100" y="0"/>
                  <a:chExt cx="920" cy="750"/>
                </a:xfrm>
              </p:grpSpPr>
              <p:sp>
                <p:nvSpPr>
                  <p:cNvPr id="324622" name="Rectangle 14"/>
                  <p:cNvSpPr>
                    <a:spLocks noChangeArrowheads="1"/>
                  </p:cNvSpPr>
                  <p:nvPr/>
                </p:nvSpPr>
                <p:spPr bwMode="auto">
                  <a:xfrm>
                    <a:off x="2128" y="0"/>
                    <a:ext cx="864" cy="750"/>
                  </a:xfrm>
                  <a:prstGeom prst="rect">
                    <a:avLst/>
                  </a:prstGeom>
                  <a:solidFill>
                    <a:srgbClr val="FFFF00"/>
                  </a:solidFill>
                  <a:ln w="9525">
                    <a:noFill/>
                    <a:miter lim="800000"/>
                    <a:headEnd/>
                    <a:tailEnd/>
                  </a:ln>
                  <a:effectLst/>
                </p:spPr>
                <p:txBody>
                  <a:bodyPr/>
                  <a:lstStyle/>
                  <a:p>
                    <a:pPr algn="ctr"/>
                    <a:r>
                      <a:rPr lang="en-US" b="1">
                        <a:cs typeface="Times New Roman" pitchFamily="18" charset="0"/>
                      </a:rPr>
                      <a:t>Effectifs</a:t>
                    </a:r>
                  </a:p>
                  <a:p>
                    <a:pPr algn="ctr" eaLnBrk="0" hangingPunct="0"/>
                    <a:endParaRPr lang="en-US" b="1">
                      <a:cs typeface="Times New Roman" pitchFamily="18" charset="0"/>
                    </a:endParaRPr>
                  </a:p>
                </p:txBody>
              </p:sp>
              <p:sp>
                <p:nvSpPr>
                  <p:cNvPr id="324623" name="Rectangle 15"/>
                  <p:cNvSpPr>
                    <a:spLocks noChangeArrowheads="1"/>
                  </p:cNvSpPr>
                  <p:nvPr/>
                </p:nvSpPr>
                <p:spPr bwMode="auto">
                  <a:xfrm>
                    <a:off x="2100" y="0"/>
                    <a:ext cx="920" cy="750"/>
                  </a:xfrm>
                  <a:prstGeom prst="rect">
                    <a:avLst/>
                  </a:prstGeom>
                  <a:noFill/>
                  <a:ln w="7">
                    <a:solidFill>
                      <a:srgbClr val="A0A0A0"/>
                    </a:solidFill>
                    <a:miter lim="800000"/>
                    <a:headEnd/>
                    <a:tailEnd/>
                  </a:ln>
                  <a:effectLst/>
                </p:spPr>
                <p:txBody>
                  <a:bodyPr/>
                  <a:lstStyle/>
                  <a:p>
                    <a:endParaRPr lang="fr-FR"/>
                  </a:p>
                </p:txBody>
              </p:sp>
            </p:grpSp>
          </p:grpSp>
          <p:grpSp>
            <p:nvGrpSpPr>
              <p:cNvPr id="8" name="Group 16"/>
              <p:cNvGrpSpPr>
                <a:grpSpLocks/>
              </p:cNvGrpSpPr>
              <p:nvPr/>
            </p:nvGrpSpPr>
            <p:grpSpPr bwMode="auto">
              <a:xfrm>
                <a:off x="3020" y="0"/>
                <a:ext cx="833" cy="750"/>
                <a:chOff x="3020" y="0"/>
                <a:chExt cx="833" cy="750"/>
              </a:xfrm>
            </p:grpSpPr>
            <p:sp>
              <p:nvSpPr>
                <p:cNvPr id="324625" name="Rectangle 17"/>
                <p:cNvSpPr>
                  <a:spLocks noChangeArrowheads="1"/>
                </p:cNvSpPr>
                <p:nvPr/>
              </p:nvSpPr>
              <p:spPr bwMode="auto">
                <a:xfrm>
                  <a:off x="3020" y="0"/>
                  <a:ext cx="833" cy="750"/>
                </a:xfrm>
                <a:prstGeom prst="rect">
                  <a:avLst/>
                </a:prstGeom>
                <a:solidFill>
                  <a:srgbClr val="FFFF00"/>
                </a:solidFill>
                <a:ln w="9525">
                  <a:noFill/>
                  <a:miter lim="800000"/>
                  <a:headEnd/>
                  <a:tailEnd/>
                </a:ln>
                <a:effectLst/>
              </p:spPr>
              <p:txBody>
                <a:bodyPr/>
                <a:lstStyle/>
                <a:p>
                  <a:endParaRPr lang="fr-FR"/>
                </a:p>
              </p:txBody>
            </p:sp>
            <p:grpSp>
              <p:nvGrpSpPr>
                <p:cNvPr id="9" name="Group 18"/>
                <p:cNvGrpSpPr>
                  <a:grpSpLocks/>
                </p:cNvGrpSpPr>
                <p:nvPr/>
              </p:nvGrpSpPr>
              <p:grpSpPr bwMode="auto">
                <a:xfrm>
                  <a:off x="3020" y="0"/>
                  <a:ext cx="833" cy="750"/>
                  <a:chOff x="3020" y="0"/>
                  <a:chExt cx="833" cy="750"/>
                </a:xfrm>
              </p:grpSpPr>
              <p:sp>
                <p:nvSpPr>
                  <p:cNvPr id="324627" name="Rectangle 19"/>
                  <p:cNvSpPr>
                    <a:spLocks noChangeArrowheads="1"/>
                  </p:cNvSpPr>
                  <p:nvPr/>
                </p:nvSpPr>
                <p:spPr bwMode="auto">
                  <a:xfrm>
                    <a:off x="3048" y="0"/>
                    <a:ext cx="777" cy="750"/>
                  </a:xfrm>
                  <a:prstGeom prst="rect">
                    <a:avLst/>
                  </a:prstGeom>
                  <a:solidFill>
                    <a:srgbClr val="FFFF00"/>
                  </a:solidFill>
                  <a:ln w="9525">
                    <a:noFill/>
                    <a:miter lim="800000"/>
                    <a:headEnd/>
                    <a:tailEnd/>
                  </a:ln>
                  <a:effectLst/>
                </p:spPr>
                <p:txBody>
                  <a:bodyPr/>
                  <a:lstStyle/>
                  <a:p>
                    <a:pPr algn="ctr"/>
                    <a:r>
                      <a:rPr lang="en-US" b="1">
                        <a:cs typeface="Times New Roman" pitchFamily="18" charset="0"/>
                      </a:rPr>
                      <a:t>Pourcentages</a:t>
                    </a:r>
                  </a:p>
                  <a:p>
                    <a:pPr algn="ctr" eaLnBrk="0" hangingPunct="0"/>
                    <a:r>
                      <a:rPr lang="en-US" b="1">
                        <a:cs typeface="Times New Roman" pitchFamily="18" charset="0"/>
                      </a:rPr>
                      <a:t> </a:t>
                    </a:r>
                  </a:p>
                  <a:p>
                    <a:pPr algn="ctr" eaLnBrk="0" hangingPunct="0"/>
                    <a:endParaRPr lang="en-US" b="1">
                      <a:cs typeface="Times New Roman" pitchFamily="18" charset="0"/>
                    </a:endParaRPr>
                  </a:p>
                </p:txBody>
              </p:sp>
              <p:sp>
                <p:nvSpPr>
                  <p:cNvPr id="324628" name="Rectangle 20"/>
                  <p:cNvSpPr>
                    <a:spLocks noChangeArrowheads="1"/>
                  </p:cNvSpPr>
                  <p:nvPr/>
                </p:nvSpPr>
                <p:spPr bwMode="auto">
                  <a:xfrm>
                    <a:off x="3020" y="0"/>
                    <a:ext cx="833" cy="750"/>
                  </a:xfrm>
                  <a:prstGeom prst="rect">
                    <a:avLst/>
                  </a:prstGeom>
                  <a:noFill/>
                  <a:ln w="7">
                    <a:solidFill>
                      <a:srgbClr val="A0A0A0"/>
                    </a:solidFill>
                    <a:miter lim="800000"/>
                    <a:headEnd/>
                    <a:tailEnd/>
                  </a:ln>
                  <a:effectLst/>
                </p:spPr>
                <p:txBody>
                  <a:bodyPr/>
                  <a:lstStyle/>
                  <a:p>
                    <a:endParaRPr lang="fr-FR"/>
                  </a:p>
                </p:txBody>
              </p:sp>
            </p:grpSp>
          </p:grpSp>
          <p:grpSp>
            <p:nvGrpSpPr>
              <p:cNvPr id="10" name="Group 21"/>
              <p:cNvGrpSpPr>
                <a:grpSpLocks/>
              </p:cNvGrpSpPr>
              <p:nvPr/>
            </p:nvGrpSpPr>
            <p:grpSpPr bwMode="auto">
              <a:xfrm>
                <a:off x="0" y="750"/>
                <a:ext cx="2100" cy="442"/>
                <a:chOff x="0" y="750"/>
                <a:chExt cx="2100" cy="442"/>
              </a:xfrm>
            </p:grpSpPr>
            <p:sp>
              <p:nvSpPr>
                <p:cNvPr id="324630" name="Rectangle 22"/>
                <p:cNvSpPr>
                  <a:spLocks noChangeArrowheads="1"/>
                </p:cNvSpPr>
                <p:nvPr/>
              </p:nvSpPr>
              <p:spPr bwMode="auto">
                <a:xfrm>
                  <a:off x="28" y="750"/>
                  <a:ext cx="2044" cy="442"/>
                </a:xfrm>
                <a:prstGeom prst="rect">
                  <a:avLst/>
                </a:prstGeom>
                <a:noFill/>
                <a:ln w="9525">
                  <a:noFill/>
                  <a:miter lim="800000"/>
                  <a:headEnd/>
                  <a:tailEnd/>
                </a:ln>
                <a:effectLst/>
              </p:spPr>
              <p:txBody>
                <a:bodyPr/>
                <a:lstStyle/>
                <a:p>
                  <a:r>
                    <a:rPr lang="en-US" sz="1600" b="1">
                      <a:solidFill>
                        <a:srgbClr val="FF0066"/>
                      </a:solidFill>
                      <a:cs typeface="Times New Roman" pitchFamily="18" charset="0"/>
                    </a:rPr>
                    <a:t>Mutation en aval EGFR</a:t>
                  </a:r>
                </a:p>
                <a:p>
                  <a:pPr eaLnBrk="0" hangingPunct="0"/>
                  <a:endParaRPr lang="en-US" sz="1600" b="1">
                    <a:cs typeface="Times New Roman" pitchFamily="18" charset="0"/>
                  </a:endParaRPr>
                </a:p>
              </p:txBody>
            </p:sp>
            <p:sp>
              <p:nvSpPr>
                <p:cNvPr id="324631" name="Rectangle 23"/>
                <p:cNvSpPr>
                  <a:spLocks noChangeArrowheads="1"/>
                </p:cNvSpPr>
                <p:nvPr/>
              </p:nvSpPr>
              <p:spPr bwMode="auto">
                <a:xfrm>
                  <a:off x="0" y="750"/>
                  <a:ext cx="2100" cy="442"/>
                </a:xfrm>
                <a:prstGeom prst="rect">
                  <a:avLst/>
                </a:prstGeom>
                <a:noFill/>
                <a:ln w="7">
                  <a:solidFill>
                    <a:srgbClr val="A0A0A0"/>
                  </a:solidFill>
                  <a:miter lim="800000"/>
                  <a:headEnd/>
                  <a:tailEnd/>
                </a:ln>
                <a:effectLst/>
              </p:spPr>
              <p:txBody>
                <a:bodyPr/>
                <a:lstStyle/>
                <a:p>
                  <a:endParaRPr lang="fr-FR"/>
                </a:p>
              </p:txBody>
            </p:sp>
          </p:grpSp>
          <p:grpSp>
            <p:nvGrpSpPr>
              <p:cNvPr id="11" name="Group 24"/>
              <p:cNvGrpSpPr>
                <a:grpSpLocks/>
              </p:cNvGrpSpPr>
              <p:nvPr/>
            </p:nvGrpSpPr>
            <p:grpSpPr bwMode="auto">
              <a:xfrm>
                <a:off x="2100" y="750"/>
                <a:ext cx="920" cy="442"/>
                <a:chOff x="2100" y="750"/>
                <a:chExt cx="920" cy="442"/>
              </a:xfrm>
            </p:grpSpPr>
            <p:sp>
              <p:nvSpPr>
                <p:cNvPr id="324633" name="Rectangle 25"/>
                <p:cNvSpPr>
                  <a:spLocks noChangeArrowheads="1"/>
                </p:cNvSpPr>
                <p:nvPr/>
              </p:nvSpPr>
              <p:spPr bwMode="auto">
                <a:xfrm>
                  <a:off x="2128" y="750"/>
                  <a:ext cx="864" cy="442"/>
                </a:xfrm>
                <a:prstGeom prst="rect">
                  <a:avLst/>
                </a:prstGeom>
                <a:noFill/>
                <a:ln w="9525">
                  <a:noFill/>
                  <a:miter lim="800000"/>
                  <a:headEnd/>
                  <a:tailEnd/>
                </a:ln>
                <a:effectLst/>
              </p:spPr>
              <p:txBody>
                <a:bodyPr/>
                <a:lstStyle/>
                <a:p>
                  <a:pPr algn="ctr"/>
                  <a:r>
                    <a:rPr lang="en-US" sz="1600" b="1">
                      <a:solidFill>
                        <a:srgbClr val="FF0066"/>
                      </a:solidFill>
                      <a:cs typeface="Times New Roman" pitchFamily="18" charset="0"/>
                    </a:rPr>
                    <a:t>35</a:t>
                  </a:r>
                </a:p>
                <a:p>
                  <a:pPr algn="ctr" eaLnBrk="0" hangingPunct="0"/>
                  <a:endParaRPr lang="en-US" sz="1600" b="1">
                    <a:solidFill>
                      <a:srgbClr val="FF0066"/>
                    </a:solidFill>
                    <a:cs typeface="Times New Roman" pitchFamily="18" charset="0"/>
                  </a:endParaRPr>
                </a:p>
              </p:txBody>
            </p:sp>
            <p:sp>
              <p:nvSpPr>
                <p:cNvPr id="324634" name="Rectangle 26"/>
                <p:cNvSpPr>
                  <a:spLocks noChangeArrowheads="1"/>
                </p:cNvSpPr>
                <p:nvPr/>
              </p:nvSpPr>
              <p:spPr bwMode="auto">
                <a:xfrm>
                  <a:off x="2100" y="750"/>
                  <a:ext cx="920" cy="442"/>
                </a:xfrm>
                <a:prstGeom prst="rect">
                  <a:avLst/>
                </a:prstGeom>
                <a:noFill/>
                <a:ln w="7">
                  <a:solidFill>
                    <a:srgbClr val="A0A0A0"/>
                  </a:solidFill>
                  <a:miter lim="800000"/>
                  <a:headEnd/>
                  <a:tailEnd/>
                </a:ln>
                <a:effectLst/>
              </p:spPr>
              <p:txBody>
                <a:bodyPr/>
                <a:lstStyle/>
                <a:p>
                  <a:endParaRPr lang="fr-FR"/>
                </a:p>
              </p:txBody>
            </p:sp>
          </p:grpSp>
          <p:grpSp>
            <p:nvGrpSpPr>
              <p:cNvPr id="12" name="Group 27"/>
              <p:cNvGrpSpPr>
                <a:grpSpLocks/>
              </p:cNvGrpSpPr>
              <p:nvPr/>
            </p:nvGrpSpPr>
            <p:grpSpPr bwMode="auto">
              <a:xfrm>
                <a:off x="3020" y="750"/>
                <a:ext cx="833" cy="442"/>
                <a:chOff x="3020" y="750"/>
                <a:chExt cx="833" cy="442"/>
              </a:xfrm>
            </p:grpSpPr>
            <p:sp>
              <p:nvSpPr>
                <p:cNvPr id="324636" name="Rectangle 28"/>
                <p:cNvSpPr>
                  <a:spLocks noChangeArrowheads="1"/>
                </p:cNvSpPr>
                <p:nvPr/>
              </p:nvSpPr>
              <p:spPr bwMode="auto">
                <a:xfrm>
                  <a:off x="3048" y="750"/>
                  <a:ext cx="777" cy="442"/>
                </a:xfrm>
                <a:prstGeom prst="rect">
                  <a:avLst/>
                </a:prstGeom>
                <a:noFill/>
                <a:ln w="9525">
                  <a:noFill/>
                  <a:miter lim="800000"/>
                  <a:headEnd/>
                  <a:tailEnd/>
                </a:ln>
                <a:effectLst/>
              </p:spPr>
              <p:txBody>
                <a:bodyPr/>
                <a:lstStyle/>
                <a:p>
                  <a:pPr algn="ctr"/>
                  <a:r>
                    <a:rPr lang="en-US" sz="1600" b="1">
                      <a:solidFill>
                        <a:srgbClr val="FF0066"/>
                      </a:solidFill>
                      <a:cs typeface="Times New Roman" pitchFamily="18" charset="0"/>
                    </a:rPr>
                    <a:t>64.8%</a:t>
                  </a:r>
                </a:p>
                <a:p>
                  <a:pPr algn="ctr" eaLnBrk="0" hangingPunct="0"/>
                  <a:endParaRPr lang="en-US" sz="1600" b="1">
                    <a:solidFill>
                      <a:srgbClr val="FF0066"/>
                    </a:solidFill>
                    <a:cs typeface="Times New Roman" pitchFamily="18" charset="0"/>
                  </a:endParaRPr>
                </a:p>
              </p:txBody>
            </p:sp>
            <p:sp>
              <p:nvSpPr>
                <p:cNvPr id="324637" name="Rectangle 29"/>
                <p:cNvSpPr>
                  <a:spLocks noChangeArrowheads="1"/>
                </p:cNvSpPr>
                <p:nvPr/>
              </p:nvSpPr>
              <p:spPr bwMode="auto">
                <a:xfrm>
                  <a:off x="3020" y="750"/>
                  <a:ext cx="833" cy="442"/>
                </a:xfrm>
                <a:prstGeom prst="rect">
                  <a:avLst/>
                </a:prstGeom>
                <a:noFill/>
                <a:ln w="7">
                  <a:solidFill>
                    <a:srgbClr val="A0A0A0"/>
                  </a:solidFill>
                  <a:miter lim="800000"/>
                  <a:headEnd/>
                  <a:tailEnd/>
                </a:ln>
                <a:effectLst/>
              </p:spPr>
              <p:txBody>
                <a:bodyPr/>
                <a:lstStyle/>
                <a:p>
                  <a:endParaRPr lang="fr-FR"/>
                </a:p>
              </p:txBody>
            </p:sp>
          </p:grpSp>
          <p:grpSp>
            <p:nvGrpSpPr>
              <p:cNvPr id="13" name="Group 30"/>
              <p:cNvGrpSpPr>
                <a:grpSpLocks/>
              </p:cNvGrpSpPr>
              <p:nvPr/>
            </p:nvGrpSpPr>
            <p:grpSpPr bwMode="auto">
              <a:xfrm>
                <a:off x="0" y="1192"/>
                <a:ext cx="2100" cy="403"/>
                <a:chOff x="0" y="1192"/>
                <a:chExt cx="2100" cy="403"/>
              </a:xfrm>
            </p:grpSpPr>
            <p:sp>
              <p:nvSpPr>
                <p:cNvPr id="324639" name="Rectangle 31"/>
                <p:cNvSpPr>
                  <a:spLocks noChangeArrowheads="1"/>
                </p:cNvSpPr>
                <p:nvPr/>
              </p:nvSpPr>
              <p:spPr bwMode="auto">
                <a:xfrm>
                  <a:off x="28" y="1192"/>
                  <a:ext cx="2044" cy="403"/>
                </a:xfrm>
                <a:prstGeom prst="rect">
                  <a:avLst/>
                </a:prstGeom>
                <a:noFill/>
                <a:ln w="9525">
                  <a:noFill/>
                  <a:miter lim="800000"/>
                  <a:headEnd/>
                  <a:tailEnd/>
                </a:ln>
                <a:effectLst/>
              </p:spPr>
              <p:txBody>
                <a:bodyPr/>
                <a:lstStyle/>
                <a:p>
                  <a:r>
                    <a:rPr lang="en-US" sz="1100" b="1">
                      <a:latin typeface="Times New Roman" pitchFamily="18" charset="0"/>
                      <a:cs typeface="Times New Roman" pitchFamily="18" charset="0"/>
                    </a:rPr>
                    <a:t> </a:t>
                  </a:r>
                </a:p>
                <a:p>
                  <a:pPr eaLnBrk="0" hangingPunct="0"/>
                  <a:endParaRPr lang="en-US" sz="2400">
                    <a:latin typeface="Times New Roman" pitchFamily="18" charset="0"/>
                    <a:cs typeface="Times New Roman" pitchFamily="18" charset="0"/>
                  </a:endParaRPr>
                </a:p>
              </p:txBody>
            </p:sp>
            <p:sp>
              <p:nvSpPr>
                <p:cNvPr id="324640" name="Rectangle 32"/>
                <p:cNvSpPr>
                  <a:spLocks noChangeArrowheads="1"/>
                </p:cNvSpPr>
                <p:nvPr/>
              </p:nvSpPr>
              <p:spPr bwMode="auto">
                <a:xfrm>
                  <a:off x="0" y="1192"/>
                  <a:ext cx="2100" cy="403"/>
                </a:xfrm>
                <a:prstGeom prst="rect">
                  <a:avLst/>
                </a:prstGeom>
                <a:noFill/>
                <a:ln w="7">
                  <a:solidFill>
                    <a:srgbClr val="A0A0A0"/>
                  </a:solidFill>
                  <a:miter lim="800000"/>
                  <a:headEnd/>
                  <a:tailEnd/>
                </a:ln>
                <a:effectLst/>
              </p:spPr>
              <p:txBody>
                <a:bodyPr/>
                <a:lstStyle/>
                <a:p>
                  <a:endParaRPr lang="fr-FR"/>
                </a:p>
              </p:txBody>
            </p:sp>
          </p:grpSp>
          <p:grpSp>
            <p:nvGrpSpPr>
              <p:cNvPr id="14" name="Group 33"/>
              <p:cNvGrpSpPr>
                <a:grpSpLocks/>
              </p:cNvGrpSpPr>
              <p:nvPr/>
            </p:nvGrpSpPr>
            <p:grpSpPr bwMode="auto">
              <a:xfrm>
                <a:off x="2100" y="1192"/>
                <a:ext cx="920" cy="403"/>
                <a:chOff x="2100" y="1192"/>
                <a:chExt cx="920" cy="403"/>
              </a:xfrm>
            </p:grpSpPr>
            <p:sp>
              <p:nvSpPr>
                <p:cNvPr id="324642" name="Rectangle 34"/>
                <p:cNvSpPr>
                  <a:spLocks noChangeArrowheads="1"/>
                </p:cNvSpPr>
                <p:nvPr/>
              </p:nvSpPr>
              <p:spPr bwMode="auto">
                <a:xfrm>
                  <a:off x="2128" y="1192"/>
                  <a:ext cx="864" cy="403"/>
                </a:xfrm>
                <a:prstGeom prst="rect">
                  <a:avLst/>
                </a:prstGeom>
                <a:noFill/>
                <a:ln w="9525">
                  <a:noFill/>
                  <a:miter lim="800000"/>
                  <a:headEnd/>
                  <a:tailEnd/>
                </a:ln>
                <a:effectLst/>
              </p:spPr>
              <p:txBody>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cs typeface="Times New Roman" pitchFamily="18" charset="0"/>
                  </a:endParaRPr>
                </a:p>
              </p:txBody>
            </p:sp>
            <p:sp>
              <p:nvSpPr>
                <p:cNvPr id="324643" name="Rectangle 35"/>
                <p:cNvSpPr>
                  <a:spLocks noChangeArrowheads="1"/>
                </p:cNvSpPr>
                <p:nvPr/>
              </p:nvSpPr>
              <p:spPr bwMode="auto">
                <a:xfrm>
                  <a:off x="2100" y="1192"/>
                  <a:ext cx="920" cy="403"/>
                </a:xfrm>
                <a:prstGeom prst="rect">
                  <a:avLst/>
                </a:prstGeom>
                <a:noFill/>
                <a:ln w="7">
                  <a:solidFill>
                    <a:srgbClr val="A0A0A0"/>
                  </a:solidFill>
                  <a:miter lim="800000"/>
                  <a:headEnd/>
                  <a:tailEnd/>
                </a:ln>
                <a:effectLst/>
              </p:spPr>
              <p:txBody>
                <a:bodyPr/>
                <a:lstStyle/>
                <a:p>
                  <a:endParaRPr lang="fr-FR"/>
                </a:p>
              </p:txBody>
            </p:sp>
          </p:grpSp>
          <p:grpSp>
            <p:nvGrpSpPr>
              <p:cNvPr id="15" name="Group 36"/>
              <p:cNvGrpSpPr>
                <a:grpSpLocks/>
              </p:cNvGrpSpPr>
              <p:nvPr/>
            </p:nvGrpSpPr>
            <p:grpSpPr bwMode="auto">
              <a:xfrm>
                <a:off x="3020" y="1192"/>
                <a:ext cx="833" cy="403"/>
                <a:chOff x="3020" y="1192"/>
                <a:chExt cx="833" cy="403"/>
              </a:xfrm>
            </p:grpSpPr>
            <p:sp>
              <p:nvSpPr>
                <p:cNvPr id="324645" name="Rectangle 37"/>
                <p:cNvSpPr>
                  <a:spLocks noChangeArrowheads="1"/>
                </p:cNvSpPr>
                <p:nvPr/>
              </p:nvSpPr>
              <p:spPr bwMode="auto">
                <a:xfrm>
                  <a:off x="3048" y="1192"/>
                  <a:ext cx="777" cy="403"/>
                </a:xfrm>
                <a:prstGeom prst="rect">
                  <a:avLst/>
                </a:prstGeom>
                <a:noFill/>
                <a:ln w="9525">
                  <a:noFill/>
                  <a:miter lim="800000"/>
                  <a:headEnd/>
                  <a:tailEnd/>
                </a:ln>
                <a:effectLst/>
              </p:spPr>
              <p:txBody>
                <a:bodyPr/>
                <a:lstStyle/>
                <a:p>
                  <a:pPr algn="ctr"/>
                  <a:r>
                    <a:rPr lang="en-US" sz="1200">
                      <a:latin typeface="Times New Roman" pitchFamily="18" charset="0"/>
                      <a:cs typeface="Times New Roman" pitchFamily="18" charset="0"/>
                    </a:rPr>
                    <a:t> </a:t>
                  </a:r>
                </a:p>
                <a:p>
                  <a:pPr algn="ctr" eaLnBrk="0" hangingPunct="0"/>
                  <a:endParaRPr lang="en-US" sz="2400">
                    <a:latin typeface="Times New Roman" pitchFamily="18" charset="0"/>
                    <a:cs typeface="Times New Roman" pitchFamily="18" charset="0"/>
                  </a:endParaRPr>
                </a:p>
              </p:txBody>
            </p:sp>
            <p:sp>
              <p:nvSpPr>
                <p:cNvPr id="324646" name="Rectangle 38"/>
                <p:cNvSpPr>
                  <a:spLocks noChangeArrowheads="1"/>
                </p:cNvSpPr>
                <p:nvPr/>
              </p:nvSpPr>
              <p:spPr bwMode="auto">
                <a:xfrm>
                  <a:off x="3020" y="1192"/>
                  <a:ext cx="833" cy="403"/>
                </a:xfrm>
                <a:prstGeom prst="rect">
                  <a:avLst/>
                </a:prstGeom>
                <a:noFill/>
                <a:ln w="7">
                  <a:solidFill>
                    <a:srgbClr val="A0A0A0"/>
                  </a:solidFill>
                  <a:miter lim="800000"/>
                  <a:headEnd/>
                  <a:tailEnd/>
                </a:ln>
                <a:effectLst/>
              </p:spPr>
              <p:txBody>
                <a:bodyPr/>
                <a:lstStyle/>
                <a:p>
                  <a:endParaRPr lang="fr-FR"/>
                </a:p>
              </p:txBody>
            </p:sp>
          </p:grpSp>
          <p:grpSp>
            <p:nvGrpSpPr>
              <p:cNvPr id="16" name="Group 39"/>
              <p:cNvGrpSpPr>
                <a:grpSpLocks/>
              </p:cNvGrpSpPr>
              <p:nvPr/>
            </p:nvGrpSpPr>
            <p:grpSpPr bwMode="auto">
              <a:xfrm>
                <a:off x="0" y="1595"/>
                <a:ext cx="2100" cy="422"/>
                <a:chOff x="0" y="1595"/>
                <a:chExt cx="2100" cy="422"/>
              </a:xfrm>
            </p:grpSpPr>
            <p:sp>
              <p:nvSpPr>
                <p:cNvPr id="324648" name="Rectangle 40"/>
                <p:cNvSpPr>
                  <a:spLocks noChangeArrowheads="1"/>
                </p:cNvSpPr>
                <p:nvPr/>
              </p:nvSpPr>
              <p:spPr bwMode="auto">
                <a:xfrm>
                  <a:off x="28" y="1595"/>
                  <a:ext cx="2044" cy="422"/>
                </a:xfrm>
                <a:prstGeom prst="rect">
                  <a:avLst/>
                </a:prstGeom>
                <a:noFill/>
                <a:ln w="9525">
                  <a:noFill/>
                  <a:miter lim="800000"/>
                  <a:headEnd/>
                  <a:tailEnd/>
                </a:ln>
                <a:effectLst/>
              </p:spPr>
              <p:txBody>
                <a:bodyPr/>
                <a:lstStyle/>
                <a:p>
                  <a:r>
                    <a:rPr lang="en-US" sz="1600" b="1">
                      <a:cs typeface="Times New Roman" pitchFamily="18" charset="0"/>
                    </a:rPr>
                    <a:t>Mutation voie MAP Kinases</a:t>
                  </a:r>
                </a:p>
                <a:p>
                  <a:pPr eaLnBrk="0" hangingPunct="0"/>
                  <a:endParaRPr lang="en-US" sz="1600" b="1">
                    <a:cs typeface="Times New Roman" pitchFamily="18" charset="0"/>
                  </a:endParaRPr>
                </a:p>
              </p:txBody>
            </p:sp>
            <p:sp>
              <p:nvSpPr>
                <p:cNvPr id="324649" name="Rectangle 41"/>
                <p:cNvSpPr>
                  <a:spLocks noChangeArrowheads="1"/>
                </p:cNvSpPr>
                <p:nvPr/>
              </p:nvSpPr>
              <p:spPr bwMode="auto">
                <a:xfrm>
                  <a:off x="0" y="1595"/>
                  <a:ext cx="2100" cy="422"/>
                </a:xfrm>
                <a:prstGeom prst="rect">
                  <a:avLst/>
                </a:prstGeom>
                <a:noFill/>
                <a:ln w="7">
                  <a:solidFill>
                    <a:srgbClr val="A0A0A0"/>
                  </a:solidFill>
                  <a:miter lim="800000"/>
                  <a:headEnd/>
                  <a:tailEnd/>
                </a:ln>
                <a:effectLst/>
              </p:spPr>
              <p:txBody>
                <a:bodyPr/>
                <a:lstStyle/>
                <a:p>
                  <a:endParaRPr lang="fr-FR"/>
                </a:p>
              </p:txBody>
            </p:sp>
          </p:grpSp>
          <p:grpSp>
            <p:nvGrpSpPr>
              <p:cNvPr id="17" name="Group 42"/>
              <p:cNvGrpSpPr>
                <a:grpSpLocks/>
              </p:cNvGrpSpPr>
              <p:nvPr/>
            </p:nvGrpSpPr>
            <p:grpSpPr bwMode="auto">
              <a:xfrm>
                <a:off x="2100" y="1595"/>
                <a:ext cx="920" cy="422"/>
                <a:chOff x="2100" y="1595"/>
                <a:chExt cx="920" cy="422"/>
              </a:xfrm>
            </p:grpSpPr>
            <p:sp>
              <p:nvSpPr>
                <p:cNvPr id="324651" name="Rectangle 43"/>
                <p:cNvSpPr>
                  <a:spLocks noChangeArrowheads="1"/>
                </p:cNvSpPr>
                <p:nvPr/>
              </p:nvSpPr>
              <p:spPr bwMode="auto">
                <a:xfrm>
                  <a:off x="2128" y="1595"/>
                  <a:ext cx="864" cy="422"/>
                </a:xfrm>
                <a:prstGeom prst="rect">
                  <a:avLst/>
                </a:prstGeom>
                <a:noFill/>
                <a:ln w="9525">
                  <a:noFill/>
                  <a:miter lim="800000"/>
                  <a:headEnd/>
                  <a:tailEnd/>
                </a:ln>
                <a:effectLst/>
              </p:spPr>
              <p:txBody>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cs typeface="Times New Roman" pitchFamily="18" charset="0"/>
                  </a:endParaRPr>
                </a:p>
              </p:txBody>
            </p:sp>
            <p:sp>
              <p:nvSpPr>
                <p:cNvPr id="324652" name="Rectangle 44"/>
                <p:cNvSpPr>
                  <a:spLocks noChangeArrowheads="1"/>
                </p:cNvSpPr>
                <p:nvPr/>
              </p:nvSpPr>
              <p:spPr bwMode="auto">
                <a:xfrm>
                  <a:off x="2100" y="1595"/>
                  <a:ext cx="920" cy="422"/>
                </a:xfrm>
                <a:prstGeom prst="rect">
                  <a:avLst/>
                </a:prstGeom>
                <a:noFill/>
                <a:ln w="7">
                  <a:solidFill>
                    <a:srgbClr val="A0A0A0"/>
                  </a:solidFill>
                  <a:miter lim="800000"/>
                  <a:headEnd/>
                  <a:tailEnd/>
                </a:ln>
                <a:effectLst/>
              </p:spPr>
              <p:txBody>
                <a:bodyPr/>
                <a:lstStyle/>
                <a:p>
                  <a:endParaRPr lang="fr-FR"/>
                </a:p>
              </p:txBody>
            </p:sp>
          </p:grpSp>
          <p:grpSp>
            <p:nvGrpSpPr>
              <p:cNvPr id="18" name="Group 45"/>
              <p:cNvGrpSpPr>
                <a:grpSpLocks/>
              </p:cNvGrpSpPr>
              <p:nvPr/>
            </p:nvGrpSpPr>
            <p:grpSpPr bwMode="auto">
              <a:xfrm>
                <a:off x="3020" y="1595"/>
                <a:ext cx="833" cy="422"/>
                <a:chOff x="3020" y="1595"/>
                <a:chExt cx="833" cy="422"/>
              </a:xfrm>
            </p:grpSpPr>
            <p:sp>
              <p:nvSpPr>
                <p:cNvPr id="324654" name="Rectangle 46"/>
                <p:cNvSpPr>
                  <a:spLocks noChangeArrowheads="1"/>
                </p:cNvSpPr>
                <p:nvPr/>
              </p:nvSpPr>
              <p:spPr bwMode="auto">
                <a:xfrm>
                  <a:off x="3048" y="1595"/>
                  <a:ext cx="777" cy="422"/>
                </a:xfrm>
                <a:prstGeom prst="rect">
                  <a:avLst/>
                </a:prstGeom>
                <a:noFill/>
                <a:ln w="9525">
                  <a:noFill/>
                  <a:miter lim="800000"/>
                  <a:headEnd/>
                  <a:tailEnd/>
                </a:ln>
                <a:effectLst/>
              </p:spPr>
              <p:txBody>
                <a:bodyPr/>
                <a:lstStyle/>
                <a:p>
                  <a:pPr algn="ctr"/>
                  <a:r>
                    <a:rPr lang="en-US" sz="1200">
                      <a:latin typeface="Times New Roman" pitchFamily="18" charset="0"/>
                      <a:cs typeface="Times New Roman" pitchFamily="18" charset="0"/>
                    </a:rPr>
                    <a:t> </a:t>
                  </a:r>
                </a:p>
                <a:p>
                  <a:pPr algn="ctr" eaLnBrk="0" hangingPunct="0"/>
                  <a:endParaRPr lang="en-US" sz="2400">
                    <a:latin typeface="Times New Roman" pitchFamily="18" charset="0"/>
                    <a:cs typeface="Times New Roman" pitchFamily="18" charset="0"/>
                  </a:endParaRPr>
                </a:p>
              </p:txBody>
            </p:sp>
            <p:sp>
              <p:nvSpPr>
                <p:cNvPr id="324655" name="Rectangle 47"/>
                <p:cNvSpPr>
                  <a:spLocks noChangeArrowheads="1"/>
                </p:cNvSpPr>
                <p:nvPr/>
              </p:nvSpPr>
              <p:spPr bwMode="auto">
                <a:xfrm>
                  <a:off x="3020" y="1595"/>
                  <a:ext cx="833" cy="422"/>
                </a:xfrm>
                <a:prstGeom prst="rect">
                  <a:avLst/>
                </a:prstGeom>
                <a:noFill/>
                <a:ln w="7">
                  <a:solidFill>
                    <a:srgbClr val="A0A0A0"/>
                  </a:solidFill>
                  <a:miter lim="800000"/>
                  <a:headEnd/>
                  <a:tailEnd/>
                </a:ln>
                <a:effectLst/>
              </p:spPr>
              <p:txBody>
                <a:bodyPr/>
                <a:lstStyle/>
                <a:p>
                  <a:endParaRPr lang="fr-FR"/>
                </a:p>
              </p:txBody>
            </p:sp>
          </p:grpSp>
          <p:grpSp>
            <p:nvGrpSpPr>
              <p:cNvPr id="19" name="Group 48"/>
              <p:cNvGrpSpPr>
                <a:grpSpLocks/>
              </p:cNvGrpSpPr>
              <p:nvPr/>
            </p:nvGrpSpPr>
            <p:grpSpPr bwMode="auto">
              <a:xfrm>
                <a:off x="0" y="2017"/>
                <a:ext cx="2100" cy="442"/>
                <a:chOff x="0" y="2017"/>
                <a:chExt cx="2100" cy="442"/>
              </a:xfrm>
            </p:grpSpPr>
            <p:sp>
              <p:nvSpPr>
                <p:cNvPr id="324657" name="Rectangle 49"/>
                <p:cNvSpPr>
                  <a:spLocks noChangeArrowheads="1"/>
                </p:cNvSpPr>
                <p:nvPr/>
              </p:nvSpPr>
              <p:spPr bwMode="auto">
                <a:xfrm>
                  <a:off x="28" y="2017"/>
                  <a:ext cx="2044" cy="442"/>
                </a:xfrm>
                <a:prstGeom prst="rect">
                  <a:avLst/>
                </a:prstGeom>
                <a:noFill/>
                <a:ln w="9525">
                  <a:noFill/>
                  <a:miter lim="800000"/>
                  <a:headEnd/>
                  <a:tailEnd/>
                </a:ln>
                <a:effectLst/>
              </p:spPr>
              <p:txBody>
                <a:bodyPr/>
                <a:lstStyle/>
                <a:p>
                  <a:pPr algn="ctr"/>
                  <a:r>
                    <a:rPr lang="fr-BE" sz="1600" b="1">
                      <a:cs typeface="Times New Roman" pitchFamily="18" charset="0"/>
                    </a:rPr>
                    <a:t>mutation KRAS</a:t>
                  </a:r>
                  <a:endParaRPr lang="en-US" sz="1600" b="1">
                    <a:cs typeface="Times New Roman" pitchFamily="18" charset="0"/>
                  </a:endParaRPr>
                </a:p>
                <a:p>
                  <a:pPr algn="ctr" eaLnBrk="0" hangingPunct="0"/>
                  <a:endParaRPr lang="en-US" sz="1600" b="1">
                    <a:cs typeface="Times New Roman" pitchFamily="18" charset="0"/>
                  </a:endParaRPr>
                </a:p>
              </p:txBody>
            </p:sp>
            <p:sp>
              <p:nvSpPr>
                <p:cNvPr id="324658" name="Rectangle 50"/>
                <p:cNvSpPr>
                  <a:spLocks noChangeArrowheads="1"/>
                </p:cNvSpPr>
                <p:nvPr/>
              </p:nvSpPr>
              <p:spPr bwMode="auto">
                <a:xfrm>
                  <a:off x="0" y="2017"/>
                  <a:ext cx="2100" cy="442"/>
                </a:xfrm>
                <a:prstGeom prst="rect">
                  <a:avLst/>
                </a:prstGeom>
                <a:noFill/>
                <a:ln w="7">
                  <a:solidFill>
                    <a:srgbClr val="A0A0A0"/>
                  </a:solidFill>
                  <a:miter lim="800000"/>
                  <a:headEnd/>
                  <a:tailEnd/>
                </a:ln>
                <a:effectLst/>
              </p:spPr>
              <p:txBody>
                <a:bodyPr/>
                <a:lstStyle/>
                <a:p>
                  <a:endParaRPr lang="fr-FR"/>
                </a:p>
              </p:txBody>
            </p:sp>
          </p:grpSp>
          <p:grpSp>
            <p:nvGrpSpPr>
              <p:cNvPr id="20" name="Group 51"/>
              <p:cNvGrpSpPr>
                <a:grpSpLocks/>
              </p:cNvGrpSpPr>
              <p:nvPr/>
            </p:nvGrpSpPr>
            <p:grpSpPr bwMode="auto">
              <a:xfrm>
                <a:off x="2100" y="2017"/>
                <a:ext cx="920" cy="442"/>
                <a:chOff x="2100" y="2017"/>
                <a:chExt cx="920" cy="442"/>
              </a:xfrm>
            </p:grpSpPr>
            <p:sp>
              <p:nvSpPr>
                <p:cNvPr id="324660" name="Rectangle 52"/>
                <p:cNvSpPr>
                  <a:spLocks noChangeArrowheads="1"/>
                </p:cNvSpPr>
                <p:nvPr/>
              </p:nvSpPr>
              <p:spPr bwMode="auto">
                <a:xfrm>
                  <a:off x="2128" y="2017"/>
                  <a:ext cx="864" cy="442"/>
                </a:xfrm>
                <a:prstGeom prst="rect">
                  <a:avLst/>
                </a:prstGeom>
                <a:noFill/>
                <a:ln w="9525">
                  <a:noFill/>
                  <a:miter lim="800000"/>
                  <a:headEnd/>
                  <a:tailEnd/>
                </a:ln>
                <a:effectLst/>
              </p:spPr>
              <p:txBody>
                <a:bodyPr/>
                <a:lstStyle/>
                <a:p>
                  <a:pPr algn="ctr"/>
                  <a:r>
                    <a:rPr lang="fr-BE" sz="1600" b="1">
                      <a:cs typeface="Times New Roman" pitchFamily="18" charset="0"/>
                    </a:rPr>
                    <a:t>21</a:t>
                  </a:r>
                  <a:endParaRPr lang="en-US" sz="1600" b="1">
                    <a:cs typeface="Times New Roman" pitchFamily="18" charset="0"/>
                  </a:endParaRPr>
                </a:p>
                <a:p>
                  <a:pPr algn="ctr" eaLnBrk="0" hangingPunct="0"/>
                  <a:endParaRPr lang="en-US" sz="1600" b="1">
                    <a:cs typeface="Times New Roman" pitchFamily="18" charset="0"/>
                  </a:endParaRPr>
                </a:p>
              </p:txBody>
            </p:sp>
            <p:sp>
              <p:nvSpPr>
                <p:cNvPr id="324661" name="Rectangle 53"/>
                <p:cNvSpPr>
                  <a:spLocks noChangeArrowheads="1"/>
                </p:cNvSpPr>
                <p:nvPr/>
              </p:nvSpPr>
              <p:spPr bwMode="auto">
                <a:xfrm>
                  <a:off x="2100" y="2017"/>
                  <a:ext cx="920" cy="442"/>
                </a:xfrm>
                <a:prstGeom prst="rect">
                  <a:avLst/>
                </a:prstGeom>
                <a:noFill/>
                <a:ln w="7">
                  <a:solidFill>
                    <a:srgbClr val="A0A0A0"/>
                  </a:solidFill>
                  <a:miter lim="800000"/>
                  <a:headEnd/>
                  <a:tailEnd/>
                </a:ln>
                <a:effectLst/>
              </p:spPr>
              <p:txBody>
                <a:bodyPr/>
                <a:lstStyle/>
                <a:p>
                  <a:endParaRPr lang="fr-FR"/>
                </a:p>
              </p:txBody>
            </p:sp>
          </p:grpSp>
          <p:grpSp>
            <p:nvGrpSpPr>
              <p:cNvPr id="21" name="Group 54"/>
              <p:cNvGrpSpPr>
                <a:grpSpLocks/>
              </p:cNvGrpSpPr>
              <p:nvPr/>
            </p:nvGrpSpPr>
            <p:grpSpPr bwMode="auto">
              <a:xfrm>
                <a:off x="3020" y="2017"/>
                <a:ext cx="833" cy="442"/>
                <a:chOff x="3020" y="2017"/>
                <a:chExt cx="833" cy="442"/>
              </a:xfrm>
            </p:grpSpPr>
            <p:sp>
              <p:nvSpPr>
                <p:cNvPr id="324663" name="Rectangle 55"/>
                <p:cNvSpPr>
                  <a:spLocks noChangeArrowheads="1"/>
                </p:cNvSpPr>
                <p:nvPr/>
              </p:nvSpPr>
              <p:spPr bwMode="auto">
                <a:xfrm>
                  <a:off x="3048" y="2017"/>
                  <a:ext cx="777" cy="442"/>
                </a:xfrm>
                <a:prstGeom prst="rect">
                  <a:avLst/>
                </a:prstGeom>
                <a:noFill/>
                <a:ln w="9525">
                  <a:noFill/>
                  <a:miter lim="800000"/>
                  <a:headEnd/>
                  <a:tailEnd/>
                </a:ln>
                <a:effectLst/>
              </p:spPr>
              <p:txBody>
                <a:bodyPr/>
                <a:lstStyle/>
                <a:p>
                  <a:pPr algn="ctr"/>
                  <a:r>
                    <a:rPr lang="en-US" sz="1600" b="1">
                      <a:solidFill>
                        <a:srgbClr val="3399FF"/>
                      </a:solidFill>
                      <a:cs typeface="Times New Roman" pitchFamily="18" charset="0"/>
                    </a:rPr>
                    <a:t>38.9%</a:t>
                  </a:r>
                </a:p>
                <a:p>
                  <a:pPr algn="ctr" eaLnBrk="0" hangingPunct="0"/>
                  <a:endParaRPr lang="en-US" sz="1600" b="1">
                    <a:solidFill>
                      <a:srgbClr val="3399FF"/>
                    </a:solidFill>
                    <a:cs typeface="Times New Roman" pitchFamily="18" charset="0"/>
                  </a:endParaRPr>
                </a:p>
              </p:txBody>
            </p:sp>
            <p:sp>
              <p:nvSpPr>
                <p:cNvPr id="324664" name="Rectangle 56"/>
                <p:cNvSpPr>
                  <a:spLocks noChangeArrowheads="1"/>
                </p:cNvSpPr>
                <p:nvPr/>
              </p:nvSpPr>
              <p:spPr bwMode="auto">
                <a:xfrm>
                  <a:off x="3020" y="2017"/>
                  <a:ext cx="833" cy="442"/>
                </a:xfrm>
                <a:prstGeom prst="rect">
                  <a:avLst/>
                </a:prstGeom>
                <a:noFill/>
                <a:ln w="7">
                  <a:solidFill>
                    <a:srgbClr val="A0A0A0"/>
                  </a:solidFill>
                  <a:miter lim="800000"/>
                  <a:headEnd/>
                  <a:tailEnd/>
                </a:ln>
                <a:effectLst/>
              </p:spPr>
              <p:txBody>
                <a:bodyPr/>
                <a:lstStyle/>
                <a:p>
                  <a:endParaRPr lang="fr-FR"/>
                </a:p>
              </p:txBody>
            </p:sp>
          </p:grpSp>
          <p:grpSp>
            <p:nvGrpSpPr>
              <p:cNvPr id="22" name="Group 57"/>
              <p:cNvGrpSpPr>
                <a:grpSpLocks/>
              </p:cNvGrpSpPr>
              <p:nvPr/>
            </p:nvGrpSpPr>
            <p:grpSpPr bwMode="auto">
              <a:xfrm>
                <a:off x="0" y="2459"/>
                <a:ext cx="2100" cy="442"/>
                <a:chOff x="0" y="2459"/>
                <a:chExt cx="2100" cy="442"/>
              </a:xfrm>
            </p:grpSpPr>
            <p:sp>
              <p:nvSpPr>
                <p:cNvPr id="324666" name="Rectangle 58"/>
                <p:cNvSpPr>
                  <a:spLocks noChangeArrowheads="1"/>
                </p:cNvSpPr>
                <p:nvPr/>
              </p:nvSpPr>
              <p:spPr bwMode="auto">
                <a:xfrm>
                  <a:off x="28" y="2459"/>
                  <a:ext cx="2044" cy="442"/>
                </a:xfrm>
                <a:prstGeom prst="rect">
                  <a:avLst/>
                </a:prstGeom>
                <a:noFill/>
                <a:ln w="9525">
                  <a:noFill/>
                  <a:miter lim="800000"/>
                  <a:headEnd/>
                  <a:tailEnd/>
                </a:ln>
                <a:effectLst/>
              </p:spPr>
              <p:txBody>
                <a:bodyPr/>
                <a:lstStyle/>
                <a:p>
                  <a:pPr algn="ctr"/>
                  <a:r>
                    <a:rPr lang="en-US" sz="1600" b="1">
                      <a:cs typeface="Times New Roman" pitchFamily="18" charset="0"/>
                    </a:rPr>
                    <a:t>mutation BRAF</a:t>
                  </a:r>
                </a:p>
                <a:p>
                  <a:pPr algn="ctr" eaLnBrk="0" hangingPunct="0"/>
                  <a:endParaRPr lang="en-US" sz="1600" b="1">
                    <a:cs typeface="Times New Roman" pitchFamily="18" charset="0"/>
                  </a:endParaRPr>
                </a:p>
              </p:txBody>
            </p:sp>
            <p:sp>
              <p:nvSpPr>
                <p:cNvPr id="324667" name="Rectangle 59"/>
                <p:cNvSpPr>
                  <a:spLocks noChangeArrowheads="1"/>
                </p:cNvSpPr>
                <p:nvPr/>
              </p:nvSpPr>
              <p:spPr bwMode="auto">
                <a:xfrm>
                  <a:off x="0" y="2459"/>
                  <a:ext cx="2100" cy="442"/>
                </a:xfrm>
                <a:prstGeom prst="rect">
                  <a:avLst/>
                </a:prstGeom>
                <a:noFill/>
                <a:ln w="7">
                  <a:solidFill>
                    <a:srgbClr val="A0A0A0"/>
                  </a:solidFill>
                  <a:miter lim="800000"/>
                  <a:headEnd/>
                  <a:tailEnd/>
                </a:ln>
                <a:effectLst/>
              </p:spPr>
              <p:txBody>
                <a:bodyPr/>
                <a:lstStyle/>
                <a:p>
                  <a:endParaRPr lang="fr-FR"/>
                </a:p>
              </p:txBody>
            </p:sp>
          </p:grpSp>
          <p:grpSp>
            <p:nvGrpSpPr>
              <p:cNvPr id="23" name="Group 60"/>
              <p:cNvGrpSpPr>
                <a:grpSpLocks/>
              </p:cNvGrpSpPr>
              <p:nvPr/>
            </p:nvGrpSpPr>
            <p:grpSpPr bwMode="auto">
              <a:xfrm>
                <a:off x="2100" y="2459"/>
                <a:ext cx="920" cy="442"/>
                <a:chOff x="2100" y="2459"/>
                <a:chExt cx="920" cy="442"/>
              </a:xfrm>
            </p:grpSpPr>
            <p:sp>
              <p:nvSpPr>
                <p:cNvPr id="324669" name="Rectangle 61"/>
                <p:cNvSpPr>
                  <a:spLocks noChangeArrowheads="1"/>
                </p:cNvSpPr>
                <p:nvPr/>
              </p:nvSpPr>
              <p:spPr bwMode="auto">
                <a:xfrm>
                  <a:off x="2128" y="2459"/>
                  <a:ext cx="864" cy="442"/>
                </a:xfrm>
                <a:prstGeom prst="rect">
                  <a:avLst/>
                </a:prstGeom>
                <a:noFill/>
                <a:ln w="9525">
                  <a:noFill/>
                  <a:miter lim="800000"/>
                  <a:headEnd/>
                  <a:tailEnd/>
                </a:ln>
                <a:effectLst/>
              </p:spPr>
              <p:txBody>
                <a:bodyPr/>
                <a:lstStyle/>
                <a:p>
                  <a:pPr algn="ctr"/>
                  <a:r>
                    <a:rPr lang="en-US" sz="1600" b="1">
                      <a:cs typeface="Times New Roman" pitchFamily="18" charset="0"/>
                    </a:rPr>
                    <a:t>2</a:t>
                  </a:r>
                </a:p>
                <a:p>
                  <a:pPr algn="ctr" eaLnBrk="0" hangingPunct="0"/>
                  <a:endParaRPr lang="en-US" sz="1600" b="1">
                    <a:cs typeface="Times New Roman" pitchFamily="18" charset="0"/>
                  </a:endParaRPr>
                </a:p>
              </p:txBody>
            </p:sp>
            <p:sp>
              <p:nvSpPr>
                <p:cNvPr id="324670" name="Rectangle 62"/>
                <p:cNvSpPr>
                  <a:spLocks noChangeArrowheads="1"/>
                </p:cNvSpPr>
                <p:nvPr/>
              </p:nvSpPr>
              <p:spPr bwMode="auto">
                <a:xfrm>
                  <a:off x="2100" y="2459"/>
                  <a:ext cx="920" cy="442"/>
                </a:xfrm>
                <a:prstGeom prst="rect">
                  <a:avLst/>
                </a:prstGeom>
                <a:noFill/>
                <a:ln w="7">
                  <a:solidFill>
                    <a:srgbClr val="A0A0A0"/>
                  </a:solidFill>
                  <a:miter lim="800000"/>
                  <a:headEnd/>
                  <a:tailEnd/>
                </a:ln>
                <a:effectLst/>
              </p:spPr>
              <p:txBody>
                <a:bodyPr/>
                <a:lstStyle/>
                <a:p>
                  <a:endParaRPr lang="fr-FR"/>
                </a:p>
              </p:txBody>
            </p:sp>
          </p:grpSp>
          <p:grpSp>
            <p:nvGrpSpPr>
              <p:cNvPr id="24" name="Group 63"/>
              <p:cNvGrpSpPr>
                <a:grpSpLocks/>
              </p:cNvGrpSpPr>
              <p:nvPr/>
            </p:nvGrpSpPr>
            <p:grpSpPr bwMode="auto">
              <a:xfrm>
                <a:off x="3020" y="2459"/>
                <a:ext cx="833" cy="442"/>
                <a:chOff x="3020" y="2459"/>
                <a:chExt cx="833" cy="442"/>
              </a:xfrm>
            </p:grpSpPr>
            <p:sp>
              <p:nvSpPr>
                <p:cNvPr id="324672" name="Rectangle 64"/>
                <p:cNvSpPr>
                  <a:spLocks noChangeArrowheads="1"/>
                </p:cNvSpPr>
                <p:nvPr/>
              </p:nvSpPr>
              <p:spPr bwMode="auto">
                <a:xfrm>
                  <a:off x="3048" y="2459"/>
                  <a:ext cx="777" cy="442"/>
                </a:xfrm>
                <a:prstGeom prst="rect">
                  <a:avLst/>
                </a:prstGeom>
                <a:noFill/>
                <a:ln w="9525">
                  <a:noFill/>
                  <a:miter lim="800000"/>
                  <a:headEnd/>
                  <a:tailEnd/>
                </a:ln>
                <a:effectLst/>
              </p:spPr>
              <p:txBody>
                <a:bodyPr/>
                <a:lstStyle/>
                <a:p>
                  <a:pPr algn="ctr"/>
                  <a:r>
                    <a:rPr lang="en-US" sz="1600" b="1">
                      <a:cs typeface="Times New Roman" pitchFamily="18" charset="0"/>
                    </a:rPr>
                    <a:t>3.7%</a:t>
                  </a:r>
                </a:p>
                <a:p>
                  <a:pPr algn="ctr" eaLnBrk="0" hangingPunct="0"/>
                  <a:endParaRPr lang="en-US" sz="1600" b="1">
                    <a:cs typeface="Times New Roman" pitchFamily="18" charset="0"/>
                  </a:endParaRPr>
                </a:p>
              </p:txBody>
            </p:sp>
            <p:sp>
              <p:nvSpPr>
                <p:cNvPr id="324673" name="Rectangle 65"/>
                <p:cNvSpPr>
                  <a:spLocks noChangeArrowheads="1"/>
                </p:cNvSpPr>
                <p:nvPr/>
              </p:nvSpPr>
              <p:spPr bwMode="auto">
                <a:xfrm>
                  <a:off x="3020" y="2459"/>
                  <a:ext cx="833" cy="442"/>
                </a:xfrm>
                <a:prstGeom prst="rect">
                  <a:avLst/>
                </a:prstGeom>
                <a:noFill/>
                <a:ln w="7">
                  <a:solidFill>
                    <a:srgbClr val="A0A0A0"/>
                  </a:solidFill>
                  <a:miter lim="800000"/>
                  <a:headEnd/>
                  <a:tailEnd/>
                </a:ln>
                <a:effectLst/>
              </p:spPr>
              <p:txBody>
                <a:bodyPr/>
                <a:lstStyle/>
                <a:p>
                  <a:endParaRPr lang="fr-FR"/>
                </a:p>
              </p:txBody>
            </p:sp>
          </p:grpSp>
          <p:grpSp>
            <p:nvGrpSpPr>
              <p:cNvPr id="25" name="Group 66"/>
              <p:cNvGrpSpPr>
                <a:grpSpLocks/>
              </p:cNvGrpSpPr>
              <p:nvPr/>
            </p:nvGrpSpPr>
            <p:grpSpPr bwMode="auto">
              <a:xfrm>
                <a:off x="0" y="2901"/>
                <a:ext cx="2100" cy="442"/>
                <a:chOff x="0" y="2901"/>
                <a:chExt cx="2100" cy="442"/>
              </a:xfrm>
            </p:grpSpPr>
            <p:sp>
              <p:nvSpPr>
                <p:cNvPr id="324675" name="Rectangle 67"/>
                <p:cNvSpPr>
                  <a:spLocks noChangeArrowheads="1"/>
                </p:cNvSpPr>
                <p:nvPr/>
              </p:nvSpPr>
              <p:spPr bwMode="auto">
                <a:xfrm>
                  <a:off x="28" y="2901"/>
                  <a:ext cx="2044" cy="442"/>
                </a:xfrm>
                <a:prstGeom prst="rect">
                  <a:avLst/>
                </a:prstGeom>
                <a:noFill/>
                <a:ln w="9525">
                  <a:noFill/>
                  <a:miter lim="800000"/>
                  <a:headEnd/>
                  <a:tailEnd/>
                </a:ln>
                <a:effectLst/>
              </p:spPr>
              <p:txBody>
                <a:bodyPr/>
                <a:lstStyle/>
                <a:p>
                  <a:pPr algn="ctr"/>
                  <a:r>
                    <a:rPr lang="en-US" sz="1600" b="1">
                      <a:solidFill>
                        <a:srgbClr val="FF0066"/>
                      </a:solidFill>
                      <a:cs typeface="Times New Roman" pitchFamily="18" charset="0"/>
                    </a:rPr>
                    <a:t>Mutation activatrice MAP kinases</a:t>
                  </a:r>
                </a:p>
                <a:p>
                  <a:pPr algn="ctr" eaLnBrk="0" hangingPunct="0"/>
                  <a:endParaRPr lang="en-US" sz="1600" b="1">
                    <a:solidFill>
                      <a:srgbClr val="FF0066"/>
                    </a:solidFill>
                    <a:cs typeface="Times New Roman" pitchFamily="18" charset="0"/>
                  </a:endParaRPr>
                </a:p>
              </p:txBody>
            </p:sp>
            <p:sp>
              <p:nvSpPr>
                <p:cNvPr id="324676" name="Rectangle 68"/>
                <p:cNvSpPr>
                  <a:spLocks noChangeArrowheads="1"/>
                </p:cNvSpPr>
                <p:nvPr/>
              </p:nvSpPr>
              <p:spPr bwMode="auto">
                <a:xfrm>
                  <a:off x="0" y="2901"/>
                  <a:ext cx="2100" cy="442"/>
                </a:xfrm>
                <a:prstGeom prst="rect">
                  <a:avLst/>
                </a:prstGeom>
                <a:noFill/>
                <a:ln w="7">
                  <a:solidFill>
                    <a:srgbClr val="A0A0A0"/>
                  </a:solidFill>
                  <a:miter lim="800000"/>
                  <a:headEnd/>
                  <a:tailEnd/>
                </a:ln>
                <a:effectLst/>
              </p:spPr>
              <p:txBody>
                <a:bodyPr/>
                <a:lstStyle/>
                <a:p>
                  <a:endParaRPr lang="fr-FR"/>
                </a:p>
              </p:txBody>
            </p:sp>
          </p:grpSp>
          <p:grpSp>
            <p:nvGrpSpPr>
              <p:cNvPr id="26" name="Group 69"/>
              <p:cNvGrpSpPr>
                <a:grpSpLocks/>
              </p:cNvGrpSpPr>
              <p:nvPr/>
            </p:nvGrpSpPr>
            <p:grpSpPr bwMode="auto">
              <a:xfrm>
                <a:off x="2100" y="2901"/>
                <a:ext cx="920" cy="442"/>
                <a:chOff x="2100" y="2901"/>
                <a:chExt cx="920" cy="442"/>
              </a:xfrm>
            </p:grpSpPr>
            <p:sp>
              <p:nvSpPr>
                <p:cNvPr id="324678" name="Rectangle 70"/>
                <p:cNvSpPr>
                  <a:spLocks noChangeArrowheads="1"/>
                </p:cNvSpPr>
                <p:nvPr/>
              </p:nvSpPr>
              <p:spPr bwMode="auto">
                <a:xfrm>
                  <a:off x="2128" y="2901"/>
                  <a:ext cx="864" cy="442"/>
                </a:xfrm>
                <a:prstGeom prst="rect">
                  <a:avLst/>
                </a:prstGeom>
                <a:noFill/>
                <a:ln w="9525">
                  <a:noFill/>
                  <a:miter lim="800000"/>
                  <a:headEnd/>
                  <a:tailEnd/>
                </a:ln>
                <a:effectLst/>
              </p:spPr>
              <p:txBody>
                <a:bodyPr/>
                <a:lstStyle/>
                <a:p>
                  <a:pPr algn="ctr"/>
                  <a:r>
                    <a:rPr lang="en-US" sz="1600" b="1">
                      <a:solidFill>
                        <a:srgbClr val="FF0066"/>
                      </a:solidFill>
                      <a:cs typeface="Times New Roman" pitchFamily="18" charset="0"/>
                    </a:rPr>
                    <a:t>23</a:t>
                  </a:r>
                </a:p>
                <a:p>
                  <a:pPr algn="ctr" eaLnBrk="0" hangingPunct="0"/>
                  <a:endParaRPr lang="en-US" sz="1600" b="1">
                    <a:cs typeface="Times New Roman" pitchFamily="18" charset="0"/>
                  </a:endParaRPr>
                </a:p>
              </p:txBody>
            </p:sp>
            <p:sp>
              <p:nvSpPr>
                <p:cNvPr id="324679" name="Rectangle 71"/>
                <p:cNvSpPr>
                  <a:spLocks noChangeArrowheads="1"/>
                </p:cNvSpPr>
                <p:nvPr/>
              </p:nvSpPr>
              <p:spPr bwMode="auto">
                <a:xfrm>
                  <a:off x="2100" y="2901"/>
                  <a:ext cx="920" cy="442"/>
                </a:xfrm>
                <a:prstGeom prst="rect">
                  <a:avLst/>
                </a:prstGeom>
                <a:noFill/>
                <a:ln w="7">
                  <a:solidFill>
                    <a:srgbClr val="A0A0A0"/>
                  </a:solidFill>
                  <a:miter lim="800000"/>
                  <a:headEnd/>
                  <a:tailEnd/>
                </a:ln>
                <a:effectLst/>
              </p:spPr>
              <p:txBody>
                <a:bodyPr/>
                <a:lstStyle/>
                <a:p>
                  <a:endParaRPr lang="fr-FR"/>
                </a:p>
              </p:txBody>
            </p:sp>
          </p:grpSp>
          <p:grpSp>
            <p:nvGrpSpPr>
              <p:cNvPr id="27" name="Group 72"/>
              <p:cNvGrpSpPr>
                <a:grpSpLocks/>
              </p:cNvGrpSpPr>
              <p:nvPr/>
            </p:nvGrpSpPr>
            <p:grpSpPr bwMode="auto">
              <a:xfrm>
                <a:off x="3020" y="2901"/>
                <a:ext cx="833" cy="442"/>
                <a:chOff x="3020" y="2901"/>
                <a:chExt cx="833" cy="442"/>
              </a:xfrm>
            </p:grpSpPr>
            <p:sp>
              <p:nvSpPr>
                <p:cNvPr id="324681" name="Rectangle 73"/>
                <p:cNvSpPr>
                  <a:spLocks noChangeArrowheads="1"/>
                </p:cNvSpPr>
                <p:nvPr/>
              </p:nvSpPr>
              <p:spPr bwMode="auto">
                <a:xfrm>
                  <a:off x="3048" y="2901"/>
                  <a:ext cx="777" cy="442"/>
                </a:xfrm>
                <a:prstGeom prst="rect">
                  <a:avLst/>
                </a:prstGeom>
                <a:noFill/>
                <a:ln w="9525">
                  <a:noFill/>
                  <a:miter lim="800000"/>
                  <a:headEnd/>
                  <a:tailEnd/>
                </a:ln>
                <a:effectLst/>
              </p:spPr>
              <p:txBody>
                <a:bodyPr/>
                <a:lstStyle/>
                <a:p>
                  <a:pPr algn="ctr"/>
                  <a:r>
                    <a:rPr lang="en-US" sz="1600" b="1">
                      <a:solidFill>
                        <a:srgbClr val="FF0066"/>
                      </a:solidFill>
                      <a:cs typeface="Times New Roman" pitchFamily="18" charset="0"/>
                    </a:rPr>
                    <a:t>42.6%</a:t>
                  </a:r>
                </a:p>
                <a:p>
                  <a:pPr algn="ctr" eaLnBrk="0" hangingPunct="0"/>
                  <a:endParaRPr lang="en-US" sz="1600" b="1">
                    <a:cs typeface="Times New Roman" pitchFamily="18" charset="0"/>
                  </a:endParaRPr>
                </a:p>
              </p:txBody>
            </p:sp>
            <p:sp>
              <p:nvSpPr>
                <p:cNvPr id="324682" name="Rectangle 74"/>
                <p:cNvSpPr>
                  <a:spLocks noChangeArrowheads="1"/>
                </p:cNvSpPr>
                <p:nvPr/>
              </p:nvSpPr>
              <p:spPr bwMode="auto">
                <a:xfrm>
                  <a:off x="3020" y="2901"/>
                  <a:ext cx="833" cy="442"/>
                </a:xfrm>
                <a:prstGeom prst="rect">
                  <a:avLst/>
                </a:prstGeom>
                <a:noFill/>
                <a:ln w="7">
                  <a:solidFill>
                    <a:srgbClr val="A0A0A0"/>
                  </a:solidFill>
                  <a:miter lim="800000"/>
                  <a:headEnd/>
                  <a:tailEnd/>
                </a:ln>
                <a:effectLst/>
              </p:spPr>
              <p:txBody>
                <a:bodyPr/>
                <a:lstStyle/>
                <a:p>
                  <a:endParaRPr lang="fr-FR"/>
                </a:p>
              </p:txBody>
            </p:sp>
          </p:grpSp>
          <p:grpSp>
            <p:nvGrpSpPr>
              <p:cNvPr id="28" name="Group 75"/>
              <p:cNvGrpSpPr>
                <a:grpSpLocks/>
              </p:cNvGrpSpPr>
              <p:nvPr/>
            </p:nvGrpSpPr>
            <p:grpSpPr bwMode="auto">
              <a:xfrm>
                <a:off x="0" y="3343"/>
                <a:ext cx="2100" cy="403"/>
                <a:chOff x="0" y="3343"/>
                <a:chExt cx="2100" cy="403"/>
              </a:xfrm>
            </p:grpSpPr>
            <p:sp>
              <p:nvSpPr>
                <p:cNvPr id="324684" name="Rectangle 76"/>
                <p:cNvSpPr>
                  <a:spLocks noChangeArrowheads="1"/>
                </p:cNvSpPr>
                <p:nvPr/>
              </p:nvSpPr>
              <p:spPr bwMode="auto">
                <a:xfrm>
                  <a:off x="28" y="3343"/>
                  <a:ext cx="2044" cy="403"/>
                </a:xfrm>
                <a:prstGeom prst="rect">
                  <a:avLst/>
                </a:prstGeom>
                <a:noFill/>
                <a:ln w="9525">
                  <a:noFill/>
                  <a:miter lim="800000"/>
                  <a:headEnd/>
                  <a:tailEnd/>
                </a:ln>
                <a:effectLst/>
              </p:spPr>
              <p:txBody>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cs typeface="Times New Roman" pitchFamily="18" charset="0"/>
                  </a:endParaRPr>
                </a:p>
              </p:txBody>
            </p:sp>
            <p:sp>
              <p:nvSpPr>
                <p:cNvPr id="324685" name="Rectangle 77"/>
                <p:cNvSpPr>
                  <a:spLocks noChangeArrowheads="1"/>
                </p:cNvSpPr>
                <p:nvPr/>
              </p:nvSpPr>
              <p:spPr bwMode="auto">
                <a:xfrm>
                  <a:off x="0" y="3343"/>
                  <a:ext cx="2100" cy="403"/>
                </a:xfrm>
                <a:prstGeom prst="rect">
                  <a:avLst/>
                </a:prstGeom>
                <a:noFill/>
                <a:ln w="7">
                  <a:solidFill>
                    <a:srgbClr val="A0A0A0"/>
                  </a:solidFill>
                  <a:miter lim="800000"/>
                  <a:headEnd/>
                  <a:tailEnd/>
                </a:ln>
                <a:effectLst/>
              </p:spPr>
              <p:txBody>
                <a:bodyPr/>
                <a:lstStyle/>
                <a:p>
                  <a:endParaRPr lang="fr-FR"/>
                </a:p>
              </p:txBody>
            </p:sp>
          </p:grpSp>
          <p:grpSp>
            <p:nvGrpSpPr>
              <p:cNvPr id="29" name="Group 78"/>
              <p:cNvGrpSpPr>
                <a:grpSpLocks/>
              </p:cNvGrpSpPr>
              <p:nvPr/>
            </p:nvGrpSpPr>
            <p:grpSpPr bwMode="auto">
              <a:xfrm>
                <a:off x="2100" y="3343"/>
                <a:ext cx="920" cy="403"/>
                <a:chOff x="2100" y="3343"/>
                <a:chExt cx="920" cy="403"/>
              </a:xfrm>
            </p:grpSpPr>
            <p:sp>
              <p:nvSpPr>
                <p:cNvPr id="324687" name="Rectangle 79"/>
                <p:cNvSpPr>
                  <a:spLocks noChangeArrowheads="1"/>
                </p:cNvSpPr>
                <p:nvPr/>
              </p:nvSpPr>
              <p:spPr bwMode="auto">
                <a:xfrm>
                  <a:off x="2128" y="3343"/>
                  <a:ext cx="864" cy="403"/>
                </a:xfrm>
                <a:prstGeom prst="rect">
                  <a:avLst/>
                </a:prstGeom>
                <a:noFill/>
                <a:ln w="9525">
                  <a:noFill/>
                  <a:miter lim="800000"/>
                  <a:headEnd/>
                  <a:tailEnd/>
                </a:ln>
                <a:effectLst/>
              </p:spPr>
              <p:txBody>
                <a:bodyPr/>
                <a:lstStyle/>
                <a:p>
                  <a:pPr algn="ctr"/>
                  <a:r>
                    <a:rPr lang="en-US" sz="1200">
                      <a:latin typeface="Times New Roman" pitchFamily="18" charset="0"/>
                      <a:cs typeface="Times New Roman" pitchFamily="18" charset="0"/>
                    </a:rPr>
                    <a:t> </a:t>
                  </a:r>
                </a:p>
                <a:p>
                  <a:pPr algn="ctr" eaLnBrk="0" hangingPunct="0"/>
                  <a:endParaRPr lang="en-US" sz="2400">
                    <a:latin typeface="Times New Roman" pitchFamily="18" charset="0"/>
                    <a:cs typeface="Times New Roman" pitchFamily="18" charset="0"/>
                  </a:endParaRPr>
                </a:p>
              </p:txBody>
            </p:sp>
            <p:sp>
              <p:nvSpPr>
                <p:cNvPr id="324688" name="Rectangle 80"/>
                <p:cNvSpPr>
                  <a:spLocks noChangeArrowheads="1"/>
                </p:cNvSpPr>
                <p:nvPr/>
              </p:nvSpPr>
              <p:spPr bwMode="auto">
                <a:xfrm>
                  <a:off x="2100" y="3343"/>
                  <a:ext cx="920" cy="403"/>
                </a:xfrm>
                <a:prstGeom prst="rect">
                  <a:avLst/>
                </a:prstGeom>
                <a:noFill/>
                <a:ln w="7">
                  <a:solidFill>
                    <a:srgbClr val="A0A0A0"/>
                  </a:solidFill>
                  <a:miter lim="800000"/>
                  <a:headEnd/>
                  <a:tailEnd/>
                </a:ln>
                <a:effectLst/>
              </p:spPr>
              <p:txBody>
                <a:bodyPr/>
                <a:lstStyle/>
                <a:p>
                  <a:endParaRPr lang="fr-FR"/>
                </a:p>
              </p:txBody>
            </p:sp>
          </p:grpSp>
          <p:grpSp>
            <p:nvGrpSpPr>
              <p:cNvPr id="30" name="Group 81"/>
              <p:cNvGrpSpPr>
                <a:grpSpLocks/>
              </p:cNvGrpSpPr>
              <p:nvPr/>
            </p:nvGrpSpPr>
            <p:grpSpPr bwMode="auto">
              <a:xfrm>
                <a:off x="3020" y="3343"/>
                <a:ext cx="833" cy="403"/>
                <a:chOff x="3020" y="3343"/>
                <a:chExt cx="833" cy="403"/>
              </a:xfrm>
            </p:grpSpPr>
            <p:sp>
              <p:nvSpPr>
                <p:cNvPr id="324690" name="Rectangle 82"/>
                <p:cNvSpPr>
                  <a:spLocks noChangeArrowheads="1"/>
                </p:cNvSpPr>
                <p:nvPr/>
              </p:nvSpPr>
              <p:spPr bwMode="auto">
                <a:xfrm>
                  <a:off x="3048" y="3343"/>
                  <a:ext cx="777" cy="403"/>
                </a:xfrm>
                <a:prstGeom prst="rect">
                  <a:avLst/>
                </a:prstGeom>
                <a:noFill/>
                <a:ln w="9525">
                  <a:noFill/>
                  <a:miter lim="800000"/>
                  <a:headEnd/>
                  <a:tailEnd/>
                </a:ln>
                <a:effectLst/>
              </p:spPr>
              <p:txBody>
                <a:bodyPr/>
                <a:lstStyle/>
                <a:p>
                  <a:pPr algn="ctr"/>
                  <a:r>
                    <a:rPr lang="en-US" sz="1200">
                      <a:latin typeface="Times New Roman" pitchFamily="18" charset="0"/>
                      <a:cs typeface="Times New Roman" pitchFamily="18" charset="0"/>
                    </a:rPr>
                    <a:t> </a:t>
                  </a:r>
                </a:p>
                <a:p>
                  <a:pPr algn="ctr" eaLnBrk="0" hangingPunct="0"/>
                  <a:endParaRPr lang="en-US" sz="2400">
                    <a:latin typeface="Times New Roman" pitchFamily="18" charset="0"/>
                    <a:cs typeface="Times New Roman" pitchFamily="18" charset="0"/>
                  </a:endParaRPr>
                </a:p>
              </p:txBody>
            </p:sp>
            <p:sp>
              <p:nvSpPr>
                <p:cNvPr id="324691" name="Rectangle 83"/>
                <p:cNvSpPr>
                  <a:spLocks noChangeArrowheads="1"/>
                </p:cNvSpPr>
                <p:nvPr/>
              </p:nvSpPr>
              <p:spPr bwMode="auto">
                <a:xfrm>
                  <a:off x="3020" y="3343"/>
                  <a:ext cx="833" cy="403"/>
                </a:xfrm>
                <a:prstGeom prst="rect">
                  <a:avLst/>
                </a:prstGeom>
                <a:noFill/>
                <a:ln w="7">
                  <a:solidFill>
                    <a:srgbClr val="A0A0A0"/>
                  </a:solidFill>
                  <a:miter lim="800000"/>
                  <a:headEnd/>
                  <a:tailEnd/>
                </a:ln>
                <a:effectLst/>
              </p:spPr>
              <p:txBody>
                <a:bodyPr/>
                <a:lstStyle/>
                <a:p>
                  <a:endParaRPr lang="fr-FR"/>
                </a:p>
              </p:txBody>
            </p:sp>
          </p:grpSp>
          <p:grpSp>
            <p:nvGrpSpPr>
              <p:cNvPr id="31" name="Group 84"/>
              <p:cNvGrpSpPr>
                <a:grpSpLocks/>
              </p:cNvGrpSpPr>
              <p:nvPr/>
            </p:nvGrpSpPr>
            <p:grpSpPr bwMode="auto">
              <a:xfrm>
                <a:off x="0" y="3746"/>
                <a:ext cx="2100" cy="422"/>
                <a:chOff x="0" y="3746"/>
                <a:chExt cx="2100" cy="422"/>
              </a:xfrm>
            </p:grpSpPr>
            <p:sp>
              <p:nvSpPr>
                <p:cNvPr id="324693" name="Rectangle 85"/>
                <p:cNvSpPr>
                  <a:spLocks noChangeArrowheads="1"/>
                </p:cNvSpPr>
                <p:nvPr/>
              </p:nvSpPr>
              <p:spPr bwMode="auto">
                <a:xfrm>
                  <a:off x="28" y="3746"/>
                  <a:ext cx="2044" cy="422"/>
                </a:xfrm>
                <a:prstGeom prst="rect">
                  <a:avLst/>
                </a:prstGeom>
                <a:noFill/>
                <a:ln w="9525">
                  <a:noFill/>
                  <a:miter lim="800000"/>
                  <a:headEnd/>
                  <a:tailEnd/>
                </a:ln>
                <a:effectLst/>
              </p:spPr>
              <p:txBody>
                <a:bodyPr/>
                <a:lstStyle/>
                <a:p>
                  <a:r>
                    <a:rPr lang="en-US" sz="1600" b="1">
                      <a:cs typeface="Times New Roman" pitchFamily="18" charset="0"/>
                    </a:rPr>
                    <a:t>Mutation voie PI3K/AKT</a:t>
                  </a:r>
                </a:p>
                <a:p>
                  <a:pPr eaLnBrk="0" hangingPunct="0"/>
                  <a:endParaRPr lang="en-US" sz="1600" b="1">
                    <a:cs typeface="Times New Roman" pitchFamily="18" charset="0"/>
                  </a:endParaRPr>
                </a:p>
              </p:txBody>
            </p:sp>
            <p:sp>
              <p:nvSpPr>
                <p:cNvPr id="324694" name="Rectangle 86"/>
                <p:cNvSpPr>
                  <a:spLocks noChangeArrowheads="1"/>
                </p:cNvSpPr>
                <p:nvPr/>
              </p:nvSpPr>
              <p:spPr bwMode="auto">
                <a:xfrm>
                  <a:off x="0" y="3746"/>
                  <a:ext cx="2100" cy="422"/>
                </a:xfrm>
                <a:prstGeom prst="rect">
                  <a:avLst/>
                </a:prstGeom>
                <a:noFill/>
                <a:ln w="7">
                  <a:solidFill>
                    <a:srgbClr val="A0A0A0"/>
                  </a:solidFill>
                  <a:miter lim="800000"/>
                  <a:headEnd/>
                  <a:tailEnd/>
                </a:ln>
                <a:effectLst/>
              </p:spPr>
              <p:txBody>
                <a:bodyPr/>
                <a:lstStyle/>
                <a:p>
                  <a:endParaRPr lang="fr-FR"/>
                </a:p>
              </p:txBody>
            </p:sp>
          </p:grpSp>
          <p:grpSp>
            <p:nvGrpSpPr>
              <p:cNvPr id="324608" name="Group 87"/>
              <p:cNvGrpSpPr>
                <a:grpSpLocks/>
              </p:cNvGrpSpPr>
              <p:nvPr/>
            </p:nvGrpSpPr>
            <p:grpSpPr bwMode="auto">
              <a:xfrm>
                <a:off x="2100" y="3746"/>
                <a:ext cx="920" cy="422"/>
                <a:chOff x="2100" y="3746"/>
                <a:chExt cx="920" cy="422"/>
              </a:xfrm>
            </p:grpSpPr>
            <p:sp>
              <p:nvSpPr>
                <p:cNvPr id="324696" name="Rectangle 88"/>
                <p:cNvSpPr>
                  <a:spLocks noChangeArrowheads="1"/>
                </p:cNvSpPr>
                <p:nvPr/>
              </p:nvSpPr>
              <p:spPr bwMode="auto">
                <a:xfrm>
                  <a:off x="2128" y="3746"/>
                  <a:ext cx="864" cy="422"/>
                </a:xfrm>
                <a:prstGeom prst="rect">
                  <a:avLst/>
                </a:prstGeom>
                <a:noFill/>
                <a:ln w="9525">
                  <a:noFill/>
                  <a:miter lim="800000"/>
                  <a:headEnd/>
                  <a:tailEnd/>
                </a:ln>
                <a:effectLst/>
              </p:spPr>
              <p:txBody>
                <a:bodyPr/>
                <a:lstStyle/>
                <a:p>
                  <a:pPr algn="ctr"/>
                  <a:r>
                    <a:rPr lang="en-US" sz="1200">
                      <a:latin typeface="Times New Roman" pitchFamily="18" charset="0"/>
                      <a:cs typeface="Times New Roman" pitchFamily="18" charset="0"/>
                    </a:rPr>
                    <a:t> </a:t>
                  </a:r>
                </a:p>
                <a:p>
                  <a:pPr algn="ctr" eaLnBrk="0" hangingPunct="0"/>
                  <a:endParaRPr lang="en-US" sz="2400">
                    <a:latin typeface="Times New Roman" pitchFamily="18" charset="0"/>
                    <a:cs typeface="Times New Roman" pitchFamily="18" charset="0"/>
                  </a:endParaRPr>
                </a:p>
              </p:txBody>
            </p:sp>
            <p:sp>
              <p:nvSpPr>
                <p:cNvPr id="324697" name="Rectangle 89"/>
                <p:cNvSpPr>
                  <a:spLocks noChangeArrowheads="1"/>
                </p:cNvSpPr>
                <p:nvPr/>
              </p:nvSpPr>
              <p:spPr bwMode="auto">
                <a:xfrm>
                  <a:off x="2100" y="3746"/>
                  <a:ext cx="920" cy="422"/>
                </a:xfrm>
                <a:prstGeom prst="rect">
                  <a:avLst/>
                </a:prstGeom>
                <a:noFill/>
                <a:ln w="7">
                  <a:solidFill>
                    <a:srgbClr val="A0A0A0"/>
                  </a:solidFill>
                  <a:miter lim="800000"/>
                  <a:headEnd/>
                  <a:tailEnd/>
                </a:ln>
                <a:effectLst/>
              </p:spPr>
              <p:txBody>
                <a:bodyPr/>
                <a:lstStyle/>
                <a:p>
                  <a:endParaRPr lang="fr-FR"/>
                </a:p>
              </p:txBody>
            </p:sp>
          </p:grpSp>
          <p:grpSp>
            <p:nvGrpSpPr>
              <p:cNvPr id="324609" name="Group 90"/>
              <p:cNvGrpSpPr>
                <a:grpSpLocks/>
              </p:cNvGrpSpPr>
              <p:nvPr/>
            </p:nvGrpSpPr>
            <p:grpSpPr bwMode="auto">
              <a:xfrm>
                <a:off x="3020" y="3746"/>
                <a:ext cx="833" cy="422"/>
                <a:chOff x="3020" y="3746"/>
                <a:chExt cx="833" cy="422"/>
              </a:xfrm>
            </p:grpSpPr>
            <p:sp>
              <p:nvSpPr>
                <p:cNvPr id="324699" name="Rectangle 91"/>
                <p:cNvSpPr>
                  <a:spLocks noChangeArrowheads="1"/>
                </p:cNvSpPr>
                <p:nvPr/>
              </p:nvSpPr>
              <p:spPr bwMode="auto">
                <a:xfrm>
                  <a:off x="3048" y="3746"/>
                  <a:ext cx="777" cy="422"/>
                </a:xfrm>
                <a:prstGeom prst="rect">
                  <a:avLst/>
                </a:prstGeom>
                <a:noFill/>
                <a:ln w="9525">
                  <a:noFill/>
                  <a:miter lim="800000"/>
                  <a:headEnd/>
                  <a:tailEnd/>
                </a:ln>
                <a:effectLst/>
              </p:spPr>
              <p:txBody>
                <a:bodyPr/>
                <a:lstStyle/>
                <a:p>
                  <a:pPr algn="ctr"/>
                  <a:r>
                    <a:rPr lang="en-US" sz="1200">
                      <a:latin typeface="Times New Roman" pitchFamily="18" charset="0"/>
                      <a:cs typeface="Times New Roman" pitchFamily="18" charset="0"/>
                    </a:rPr>
                    <a:t> </a:t>
                  </a:r>
                </a:p>
                <a:p>
                  <a:pPr algn="ctr" eaLnBrk="0" hangingPunct="0"/>
                  <a:endParaRPr lang="en-US" sz="2400">
                    <a:latin typeface="Times New Roman" pitchFamily="18" charset="0"/>
                    <a:cs typeface="Times New Roman" pitchFamily="18" charset="0"/>
                  </a:endParaRPr>
                </a:p>
              </p:txBody>
            </p:sp>
            <p:sp>
              <p:nvSpPr>
                <p:cNvPr id="324700" name="Rectangle 92"/>
                <p:cNvSpPr>
                  <a:spLocks noChangeArrowheads="1"/>
                </p:cNvSpPr>
                <p:nvPr/>
              </p:nvSpPr>
              <p:spPr bwMode="auto">
                <a:xfrm>
                  <a:off x="3020" y="3746"/>
                  <a:ext cx="833" cy="422"/>
                </a:xfrm>
                <a:prstGeom prst="rect">
                  <a:avLst/>
                </a:prstGeom>
                <a:noFill/>
                <a:ln w="7">
                  <a:solidFill>
                    <a:srgbClr val="A0A0A0"/>
                  </a:solidFill>
                  <a:miter lim="800000"/>
                  <a:headEnd/>
                  <a:tailEnd/>
                </a:ln>
                <a:effectLst/>
              </p:spPr>
              <p:txBody>
                <a:bodyPr/>
                <a:lstStyle/>
                <a:p>
                  <a:endParaRPr lang="fr-FR"/>
                </a:p>
              </p:txBody>
            </p:sp>
          </p:grpSp>
          <p:grpSp>
            <p:nvGrpSpPr>
              <p:cNvPr id="324612" name="Group 93"/>
              <p:cNvGrpSpPr>
                <a:grpSpLocks/>
              </p:cNvGrpSpPr>
              <p:nvPr/>
            </p:nvGrpSpPr>
            <p:grpSpPr bwMode="auto">
              <a:xfrm>
                <a:off x="0" y="4168"/>
                <a:ext cx="2100" cy="442"/>
                <a:chOff x="0" y="4168"/>
                <a:chExt cx="2100" cy="442"/>
              </a:xfrm>
            </p:grpSpPr>
            <p:sp>
              <p:nvSpPr>
                <p:cNvPr id="324702" name="Rectangle 94"/>
                <p:cNvSpPr>
                  <a:spLocks noChangeArrowheads="1"/>
                </p:cNvSpPr>
                <p:nvPr/>
              </p:nvSpPr>
              <p:spPr bwMode="auto">
                <a:xfrm>
                  <a:off x="28" y="4168"/>
                  <a:ext cx="2044" cy="442"/>
                </a:xfrm>
                <a:prstGeom prst="rect">
                  <a:avLst/>
                </a:prstGeom>
                <a:noFill/>
                <a:ln w="9525">
                  <a:noFill/>
                  <a:miter lim="800000"/>
                  <a:headEnd/>
                  <a:tailEnd/>
                </a:ln>
                <a:effectLst/>
              </p:spPr>
              <p:txBody>
                <a:bodyPr/>
                <a:lstStyle/>
                <a:p>
                  <a:pPr algn="ctr"/>
                  <a:r>
                    <a:rPr lang="en-US" sz="1600" b="1">
                      <a:solidFill>
                        <a:srgbClr val="FF0066"/>
                      </a:solidFill>
                      <a:cs typeface="Times New Roman" pitchFamily="18" charset="0"/>
                    </a:rPr>
                    <a:t>Mutation PIK3CA</a:t>
                  </a:r>
                </a:p>
                <a:p>
                  <a:pPr algn="ctr" eaLnBrk="0" hangingPunct="0"/>
                  <a:endParaRPr lang="en-US" sz="1600" b="1">
                    <a:cs typeface="Times New Roman" pitchFamily="18" charset="0"/>
                  </a:endParaRPr>
                </a:p>
              </p:txBody>
            </p:sp>
            <p:sp>
              <p:nvSpPr>
                <p:cNvPr id="324703" name="Rectangle 95"/>
                <p:cNvSpPr>
                  <a:spLocks noChangeArrowheads="1"/>
                </p:cNvSpPr>
                <p:nvPr/>
              </p:nvSpPr>
              <p:spPr bwMode="auto">
                <a:xfrm>
                  <a:off x="0" y="4168"/>
                  <a:ext cx="2100" cy="442"/>
                </a:xfrm>
                <a:prstGeom prst="rect">
                  <a:avLst/>
                </a:prstGeom>
                <a:noFill/>
                <a:ln w="7">
                  <a:solidFill>
                    <a:srgbClr val="A0A0A0"/>
                  </a:solidFill>
                  <a:miter lim="800000"/>
                  <a:headEnd/>
                  <a:tailEnd/>
                </a:ln>
                <a:effectLst/>
              </p:spPr>
              <p:txBody>
                <a:bodyPr/>
                <a:lstStyle/>
                <a:p>
                  <a:endParaRPr lang="fr-FR"/>
                </a:p>
              </p:txBody>
            </p:sp>
          </p:grpSp>
          <p:grpSp>
            <p:nvGrpSpPr>
              <p:cNvPr id="324613" name="Group 96"/>
              <p:cNvGrpSpPr>
                <a:grpSpLocks/>
              </p:cNvGrpSpPr>
              <p:nvPr/>
            </p:nvGrpSpPr>
            <p:grpSpPr bwMode="auto">
              <a:xfrm>
                <a:off x="2100" y="4168"/>
                <a:ext cx="920" cy="442"/>
                <a:chOff x="2100" y="4168"/>
                <a:chExt cx="920" cy="442"/>
              </a:xfrm>
            </p:grpSpPr>
            <p:sp>
              <p:nvSpPr>
                <p:cNvPr id="324705" name="Rectangle 97"/>
                <p:cNvSpPr>
                  <a:spLocks noChangeArrowheads="1"/>
                </p:cNvSpPr>
                <p:nvPr/>
              </p:nvSpPr>
              <p:spPr bwMode="auto">
                <a:xfrm>
                  <a:off x="2128" y="4168"/>
                  <a:ext cx="864" cy="442"/>
                </a:xfrm>
                <a:prstGeom prst="rect">
                  <a:avLst/>
                </a:prstGeom>
                <a:noFill/>
                <a:ln w="9525">
                  <a:noFill/>
                  <a:miter lim="800000"/>
                  <a:headEnd/>
                  <a:tailEnd/>
                </a:ln>
                <a:effectLst/>
              </p:spPr>
              <p:txBody>
                <a:bodyPr/>
                <a:lstStyle/>
                <a:p>
                  <a:pPr algn="ctr"/>
                  <a:r>
                    <a:rPr lang="en-US" sz="1600" b="1">
                      <a:solidFill>
                        <a:srgbClr val="FF0066"/>
                      </a:solidFill>
                      <a:cs typeface="Times New Roman" pitchFamily="18" charset="0"/>
                    </a:rPr>
                    <a:t>21</a:t>
                  </a:r>
                </a:p>
                <a:p>
                  <a:pPr algn="ctr" eaLnBrk="0" hangingPunct="0"/>
                  <a:endParaRPr lang="en-US" sz="1600" b="1">
                    <a:solidFill>
                      <a:srgbClr val="FF0066"/>
                    </a:solidFill>
                    <a:cs typeface="Times New Roman" pitchFamily="18" charset="0"/>
                  </a:endParaRPr>
                </a:p>
              </p:txBody>
            </p:sp>
            <p:sp>
              <p:nvSpPr>
                <p:cNvPr id="324706" name="Rectangle 98"/>
                <p:cNvSpPr>
                  <a:spLocks noChangeArrowheads="1"/>
                </p:cNvSpPr>
                <p:nvPr/>
              </p:nvSpPr>
              <p:spPr bwMode="auto">
                <a:xfrm>
                  <a:off x="2100" y="4168"/>
                  <a:ext cx="920" cy="442"/>
                </a:xfrm>
                <a:prstGeom prst="rect">
                  <a:avLst/>
                </a:prstGeom>
                <a:noFill/>
                <a:ln w="7">
                  <a:solidFill>
                    <a:srgbClr val="A0A0A0"/>
                  </a:solidFill>
                  <a:miter lim="800000"/>
                  <a:headEnd/>
                  <a:tailEnd/>
                </a:ln>
                <a:effectLst/>
              </p:spPr>
              <p:txBody>
                <a:bodyPr/>
                <a:lstStyle/>
                <a:p>
                  <a:endParaRPr lang="fr-FR"/>
                </a:p>
              </p:txBody>
            </p:sp>
          </p:grpSp>
          <p:grpSp>
            <p:nvGrpSpPr>
              <p:cNvPr id="324614" name="Group 99"/>
              <p:cNvGrpSpPr>
                <a:grpSpLocks/>
              </p:cNvGrpSpPr>
              <p:nvPr/>
            </p:nvGrpSpPr>
            <p:grpSpPr bwMode="auto">
              <a:xfrm>
                <a:off x="3020" y="4168"/>
                <a:ext cx="833" cy="442"/>
                <a:chOff x="3020" y="4168"/>
                <a:chExt cx="833" cy="442"/>
              </a:xfrm>
            </p:grpSpPr>
            <p:sp>
              <p:nvSpPr>
                <p:cNvPr id="324708" name="Rectangle 100"/>
                <p:cNvSpPr>
                  <a:spLocks noChangeArrowheads="1"/>
                </p:cNvSpPr>
                <p:nvPr/>
              </p:nvSpPr>
              <p:spPr bwMode="auto">
                <a:xfrm>
                  <a:off x="3048" y="4168"/>
                  <a:ext cx="777" cy="442"/>
                </a:xfrm>
                <a:prstGeom prst="rect">
                  <a:avLst/>
                </a:prstGeom>
                <a:noFill/>
                <a:ln w="9525">
                  <a:noFill/>
                  <a:miter lim="800000"/>
                  <a:headEnd/>
                  <a:tailEnd/>
                </a:ln>
                <a:effectLst/>
              </p:spPr>
              <p:txBody>
                <a:bodyPr/>
                <a:lstStyle/>
                <a:p>
                  <a:pPr algn="ctr"/>
                  <a:r>
                    <a:rPr lang="en-US" sz="1600" b="1">
                      <a:solidFill>
                        <a:srgbClr val="FF0066"/>
                      </a:solidFill>
                      <a:cs typeface="Times New Roman" pitchFamily="18" charset="0"/>
                    </a:rPr>
                    <a:t>38.9%</a:t>
                  </a:r>
                </a:p>
                <a:p>
                  <a:pPr algn="ctr" eaLnBrk="0" hangingPunct="0"/>
                  <a:endParaRPr lang="en-US" sz="1600" b="1">
                    <a:cs typeface="Times New Roman" pitchFamily="18" charset="0"/>
                  </a:endParaRPr>
                </a:p>
              </p:txBody>
            </p:sp>
            <p:sp>
              <p:nvSpPr>
                <p:cNvPr id="324709" name="Rectangle 101"/>
                <p:cNvSpPr>
                  <a:spLocks noChangeArrowheads="1"/>
                </p:cNvSpPr>
                <p:nvPr/>
              </p:nvSpPr>
              <p:spPr bwMode="auto">
                <a:xfrm>
                  <a:off x="3020" y="4168"/>
                  <a:ext cx="833" cy="442"/>
                </a:xfrm>
                <a:prstGeom prst="rect">
                  <a:avLst/>
                </a:prstGeom>
                <a:noFill/>
                <a:ln w="7">
                  <a:solidFill>
                    <a:srgbClr val="A0A0A0"/>
                  </a:solidFill>
                  <a:miter lim="800000"/>
                  <a:headEnd/>
                  <a:tailEnd/>
                </a:ln>
                <a:effectLst/>
              </p:spPr>
              <p:txBody>
                <a:bodyPr/>
                <a:lstStyle/>
                <a:p>
                  <a:endParaRPr lang="fr-FR"/>
                </a:p>
              </p:txBody>
            </p:sp>
          </p:grpSp>
          <p:grpSp>
            <p:nvGrpSpPr>
              <p:cNvPr id="324616" name="Group 102"/>
              <p:cNvGrpSpPr>
                <a:grpSpLocks/>
              </p:cNvGrpSpPr>
              <p:nvPr/>
            </p:nvGrpSpPr>
            <p:grpSpPr bwMode="auto">
              <a:xfrm>
                <a:off x="0" y="4610"/>
                <a:ext cx="2100" cy="442"/>
                <a:chOff x="0" y="4610"/>
                <a:chExt cx="2100" cy="442"/>
              </a:xfrm>
            </p:grpSpPr>
            <p:sp>
              <p:nvSpPr>
                <p:cNvPr id="324711" name="Rectangle 103"/>
                <p:cNvSpPr>
                  <a:spLocks noChangeArrowheads="1"/>
                </p:cNvSpPr>
                <p:nvPr/>
              </p:nvSpPr>
              <p:spPr bwMode="auto">
                <a:xfrm>
                  <a:off x="28" y="4610"/>
                  <a:ext cx="2044" cy="442"/>
                </a:xfrm>
                <a:prstGeom prst="rect">
                  <a:avLst/>
                </a:prstGeom>
                <a:noFill/>
                <a:ln w="9525">
                  <a:noFill/>
                  <a:miter lim="800000"/>
                  <a:headEnd/>
                  <a:tailEnd/>
                </a:ln>
                <a:effectLst/>
              </p:spPr>
              <p:txBody>
                <a:bodyPr/>
                <a:lstStyle/>
                <a:p>
                  <a:pPr algn="ctr"/>
                  <a:r>
                    <a:rPr lang="en-US" sz="1600" b="1">
                      <a:cs typeface="Times New Roman" pitchFamily="18" charset="0"/>
                    </a:rPr>
                    <a:t>mutation Exon 9 PIK3CA</a:t>
                  </a:r>
                </a:p>
                <a:p>
                  <a:pPr algn="ctr" eaLnBrk="0" hangingPunct="0"/>
                  <a:endParaRPr lang="en-US" sz="1600" b="1">
                    <a:cs typeface="Times New Roman" pitchFamily="18" charset="0"/>
                  </a:endParaRPr>
                </a:p>
              </p:txBody>
            </p:sp>
            <p:sp>
              <p:nvSpPr>
                <p:cNvPr id="324712" name="Rectangle 104"/>
                <p:cNvSpPr>
                  <a:spLocks noChangeArrowheads="1"/>
                </p:cNvSpPr>
                <p:nvPr/>
              </p:nvSpPr>
              <p:spPr bwMode="auto">
                <a:xfrm>
                  <a:off x="0" y="4610"/>
                  <a:ext cx="2100" cy="442"/>
                </a:xfrm>
                <a:prstGeom prst="rect">
                  <a:avLst/>
                </a:prstGeom>
                <a:noFill/>
                <a:ln w="7">
                  <a:solidFill>
                    <a:srgbClr val="A0A0A0"/>
                  </a:solidFill>
                  <a:miter lim="800000"/>
                  <a:headEnd/>
                  <a:tailEnd/>
                </a:ln>
                <a:effectLst/>
              </p:spPr>
              <p:txBody>
                <a:bodyPr/>
                <a:lstStyle/>
                <a:p>
                  <a:endParaRPr lang="fr-FR"/>
                </a:p>
              </p:txBody>
            </p:sp>
          </p:grpSp>
          <p:grpSp>
            <p:nvGrpSpPr>
              <p:cNvPr id="324619" name="Group 105"/>
              <p:cNvGrpSpPr>
                <a:grpSpLocks/>
              </p:cNvGrpSpPr>
              <p:nvPr/>
            </p:nvGrpSpPr>
            <p:grpSpPr bwMode="auto">
              <a:xfrm>
                <a:off x="2100" y="4610"/>
                <a:ext cx="920" cy="442"/>
                <a:chOff x="2100" y="4610"/>
                <a:chExt cx="920" cy="442"/>
              </a:xfrm>
            </p:grpSpPr>
            <p:sp>
              <p:nvSpPr>
                <p:cNvPr id="324714" name="Rectangle 106"/>
                <p:cNvSpPr>
                  <a:spLocks noChangeArrowheads="1"/>
                </p:cNvSpPr>
                <p:nvPr/>
              </p:nvSpPr>
              <p:spPr bwMode="auto">
                <a:xfrm>
                  <a:off x="2128" y="4610"/>
                  <a:ext cx="864" cy="442"/>
                </a:xfrm>
                <a:prstGeom prst="rect">
                  <a:avLst/>
                </a:prstGeom>
                <a:noFill/>
                <a:ln w="9525">
                  <a:noFill/>
                  <a:miter lim="800000"/>
                  <a:headEnd/>
                  <a:tailEnd/>
                </a:ln>
                <a:effectLst/>
              </p:spPr>
              <p:txBody>
                <a:bodyPr/>
                <a:lstStyle/>
                <a:p>
                  <a:pPr algn="ctr"/>
                  <a:r>
                    <a:rPr lang="en-US" sz="1600" b="1">
                      <a:cs typeface="Times New Roman" pitchFamily="18" charset="0"/>
                    </a:rPr>
                    <a:t>19</a:t>
                  </a:r>
                </a:p>
                <a:p>
                  <a:pPr algn="ctr" eaLnBrk="0" hangingPunct="0"/>
                  <a:endParaRPr lang="en-US" sz="1600" b="1">
                    <a:cs typeface="Times New Roman" pitchFamily="18" charset="0"/>
                  </a:endParaRPr>
                </a:p>
              </p:txBody>
            </p:sp>
            <p:sp>
              <p:nvSpPr>
                <p:cNvPr id="324715" name="Rectangle 107"/>
                <p:cNvSpPr>
                  <a:spLocks noChangeArrowheads="1"/>
                </p:cNvSpPr>
                <p:nvPr/>
              </p:nvSpPr>
              <p:spPr bwMode="auto">
                <a:xfrm>
                  <a:off x="2100" y="4610"/>
                  <a:ext cx="920" cy="442"/>
                </a:xfrm>
                <a:prstGeom prst="rect">
                  <a:avLst/>
                </a:prstGeom>
                <a:noFill/>
                <a:ln w="7">
                  <a:solidFill>
                    <a:srgbClr val="A0A0A0"/>
                  </a:solidFill>
                  <a:miter lim="800000"/>
                  <a:headEnd/>
                  <a:tailEnd/>
                </a:ln>
                <a:effectLst/>
              </p:spPr>
              <p:txBody>
                <a:bodyPr/>
                <a:lstStyle/>
                <a:p>
                  <a:endParaRPr lang="fr-FR"/>
                </a:p>
              </p:txBody>
            </p:sp>
          </p:grpSp>
          <p:grpSp>
            <p:nvGrpSpPr>
              <p:cNvPr id="324621" name="Group 108"/>
              <p:cNvGrpSpPr>
                <a:grpSpLocks/>
              </p:cNvGrpSpPr>
              <p:nvPr/>
            </p:nvGrpSpPr>
            <p:grpSpPr bwMode="auto">
              <a:xfrm>
                <a:off x="3020" y="4610"/>
                <a:ext cx="833" cy="442"/>
                <a:chOff x="3020" y="4610"/>
                <a:chExt cx="833" cy="442"/>
              </a:xfrm>
            </p:grpSpPr>
            <p:sp>
              <p:nvSpPr>
                <p:cNvPr id="324717" name="Rectangle 109"/>
                <p:cNvSpPr>
                  <a:spLocks noChangeArrowheads="1"/>
                </p:cNvSpPr>
                <p:nvPr/>
              </p:nvSpPr>
              <p:spPr bwMode="auto">
                <a:xfrm>
                  <a:off x="3048" y="4610"/>
                  <a:ext cx="777" cy="442"/>
                </a:xfrm>
                <a:prstGeom prst="rect">
                  <a:avLst/>
                </a:prstGeom>
                <a:noFill/>
                <a:ln w="9525">
                  <a:noFill/>
                  <a:miter lim="800000"/>
                  <a:headEnd/>
                  <a:tailEnd/>
                </a:ln>
                <a:effectLst/>
              </p:spPr>
              <p:txBody>
                <a:bodyPr/>
                <a:lstStyle/>
                <a:p>
                  <a:pPr algn="ctr"/>
                  <a:r>
                    <a:rPr lang="en-US" sz="1600" b="1">
                      <a:cs typeface="Times New Roman" pitchFamily="18" charset="0"/>
                    </a:rPr>
                    <a:t>35.2%</a:t>
                  </a:r>
                </a:p>
                <a:p>
                  <a:pPr algn="ctr" eaLnBrk="0" hangingPunct="0"/>
                  <a:endParaRPr lang="en-US" sz="1600" b="1">
                    <a:cs typeface="Times New Roman" pitchFamily="18" charset="0"/>
                  </a:endParaRPr>
                </a:p>
              </p:txBody>
            </p:sp>
            <p:sp>
              <p:nvSpPr>
                <p:cNvPr id="324718" name="Rectangle 110"/>
                <p:cNvSpPr>
                  <a:spLocks noChangeArrowheads="1"/>
                </p:cNvSpPr>
                <p:nvPr/>
              </p:nvSpPr>
              <p:spPr bwMode="auto">
                <a:xfrm>
                  <a:off x="3020" y="4610"/>
                  <a:ext cx="833" cy="442"/>
                </a:xfrm>
                <a:prstGeom prst="rect">
                  <a:avLst/>
                </a:prstGeom>
                <a:noFill/>
                <a:ln w="7">
                  <a:solidFill>
                    <a:srgbClr val="A0A0A0"/>
                  </a:solidFill>
                  <a:miter lim="800000"/>
                  <a:headEnd/>
                  <a:tailEnd/>
                </a:ln>
                <a:effectLst/>
              </p:spPr>
              <p:txBody>
                <a:bodyPr/>
                <a:lstStyle/>
                <a:p>
                  <a:endParaRPr lang="fr-FR"/>
                </a:p>
              </p:txBody>
            </p:sp>
          </p:grpSp>
          <p:grpSp>
            <p:nvGrpSpPr>
              <p:cNvPr id="324624" name="Group 111"/>
              <p:cNvGrpSpPr>
                <a:grpSpLocks/>
              </p:cNvGrpSpPr>
              <p:nvPr/>
            </p:nvGrpSpPr>
            <p:grpSpPr bwMode="auto">
              <a:xfrm>
                <a:off x="0" y="5052"/>
                <a:ext cx="2100" cy="442"/>
                <a:chOff x="0" y="5052"/>
                <a:chExt cx="2100" cy="442"/>
              </a:xfrm>
            </p:grpSpPr>
            <p:sp>
              <p:nvSpPr>
                <p:cNvPr id="324720" name="Rectangle 112"/>
                <p:cNvSpPr>
                  <a:spLocks noChangeArrowheads="1"/>
                </p:cNvSpPr>
                <p:nvPr/>
              </p:nvSpPr>
              <p:spPr bwMode="auto">
                <a:xfrm>
                  <a:off x="28" y="5052"/>
                  <a:ext cx="2044" cy="442"/>
                </a:xfrm>
                <a:prstGeom prst="rect">
                  <a:avLst/>
                </a:prstGeom>
                <a:noFill/>
                <a:ln w="9525">
                  <a:noFill/>
                  <a:miter lim="800000"/>
                  <a:headEnd/>
                  <a:tailEnd/>
                </a:ln>
                <a:effectLst/>
              </p:spPr>
              <p:txBody>
                <a:bodyPr/>
                <a:lstStyle/>
                <a:p>
                  <a:pPr algn="ctr"/>
                  <a:r>
                    <a:rPr lang="en-US" sz="1600" b="1">
                      <a:cs typeface="Times New Roman" pitchFamily="18" charset="0"/>
                    </a:rPr>
                    <a:t>mutation Exon 9 PIK3CA exclusif</a:t>
                  </a:r>
                </a:p>
                <a:p>
                  <a:pPr algn="ctr" eaLnBrk="0" hangingPunct="0"/>
                  <a:endParaRPr lang="en-US" sz="1600" b="1">
                    <a:cs typeface="Times New Roman" pitchFamily="18" charset="0"/>
                  </a:endParaRPr>
                </a:p>
              </p:txBody>
            </p:sp>
            <p:sp>
              <p:nvSpPr>
                <p:cNvPr id="324721" name="Rectangle 113"/>
                <p:cNvSpPr>
                  <a:spLocks noChangeArrowheads="1"/>
                </p:cNvSpPr>
                <p:nvPr/>
              </p:nvSpPr>
              <p:spPr bwMode="auto">
                <a:xfrm>
                  <a:off x="0" y="5052"/>
                  <a:ext cx="2100" cy="442"/>
                </a:xfrm>
                <a:prstGeom prst="rect">
                  <a:avLst/>
                </a:prstGeom>
                <a:noFill/>
                <a:ln w="7">
                  <a:solidFill>
                    <a:srgbClr val="A0A0A0"/>
                  </a:solidFill>
                  <a:miter lim="800000"/>
                  <a:headEnd/>
                  <a:tailEnd/>
                </a:ln>
                <a:effectLst/>
              </p:spPr>
              <p:txBody>
                <a:bodyPr/>
                <a:lstStyle/>
                <a:p>
                  <a:endParaRPr lang="fr-FR"/>
                </a:p>
              </p:txBody>
            </p:sp>
          </p:grpSp>
          <p:grpSp>
            <p:nvGrpSpPr>
              <p:cNvPr id="324626" name="Group 114"/>
              <p:cNvGrpSpPr>
                <a:grpSpLocks/>
              </p:cNvGrpSpPr>
              <p:nvPr/>
            </p:nvGrpSpPr>
            <p:grpSpPr bwMode="auto">
              <a:xfrm>
                <a:off x="2100" y="5052"/>
                <a:ext cx="920" cy="442"/>
                <a:chOff x="2100" y="5052"/>
                <a:chExt cx="920" cy="442"/>
              </a:xfrm>
            </p:grpSpPr>
            <p:sp>
              <p:nvSpPr>
                <p:cNvPr id="324723" name="Rectangle 115"/>
                <p:cNvSpPr>
                  <a:spLocks noChangeArrowheads="1"/>
                </p:cNvSpPr>
                <p:nvPr/>
              </p:nvSpPr>
              <p:spPr bwMode="auto">
                <a:xfrm>
                  <a:off x="2128" y="5052"/>
                  <a:ext cx="864" cy="442"/>
                </a:xfrm>
                <a:prstGeom prst="rect">
                  <a:avLst/>
                </a:prstGeom>
                <a:noFill/>
                <a:ln w="9525">
                  <a:noFill/>
                  <a:miter lim="800000"/>
                  <a:headEnd/>
                  <a:tailEnd/>
                </a:ln>
                <a:effectLst/>
              </p:spPr>
              <p:txBody>
                <a:bodyPr/>
                <a:lstStyle/>
                <a:p>
                  <a:pPr algn="ctr"/>
                  <a:r>
                    <a:rPr lang="en-US" sz="1600" b="1">
                      <a:cs typeface="Times New Roman" pitchFamily="18" charset="0"/>
                    </a:rPr>
                    <a:t>14</a:t>
                  </a:r>
                </a:p>
                <a:p>
                  <a:pPr algn="ctr" eaLnBrk="0" hangingPunct="0"/>
                  <a:endParaRPr lang="en-US" sz="1600" b="1">
                    <a:cs typeface="Times New Roman" pitchFamily="18" charset="0"/>
                  </a:endParaRPr>
                </a:p>
              </p:txBody>
            </p:sp>
            <p:sp>
              <p:nvSpPr>
                <p:cNvPr id="324724" name="Rectangle 116"/>
                <p:cNvSpPr>
                  <a:spLocks noChangeArrowheads="1"/>
                </p:cNvSpPr>
                <p:nvPr/>
              </p:nvSpPr>
              <p:spPr bwMode="auto">
                <a:xfrm>
                  <a:off x="2100" y="5052"/>
                  <a:ext cx="920" cy="442"/>
                </a:xfrm>
                <a:prstGeom prst="rect">
                  <a:avLst/>
                </a:prstGeom>
                <a:noFill/>
                <a:ln w="7">
                  <a:solidFill>
                    <a:srgbClr val="A0A0A0"/>
                  </a:solidFill>
                  <a:miter lim="800000"/>
                  <a:headEnd/>
                  <a:tailEnd/>
                </a:ln>
                <a:effectLst/>
              </p:spPr>
              <p:txBody>
                <a:bodyPr/>
                <a:lstStyle/>
                <a:p>
                  <a:endParaRPr lang="fr-FR"/>
                </a:p>
              </p:txBody>
            </p:sp>
          </p:grpSp>
          <p:grpSp>
            <p:nvGrpSpPr>
              <p:cNvPr id="324629" name="Group 117"/>
              <p:cNvGrpSpPr>
                <a:grpSpLocks/>
              </p:cNvGrpSpPr>
              <p:nvPr/>
            </p:nvGrpSpPr>
            <p:grpSpPr bwMode="auto">
              <a:xfrm>
                <a:off x="3020" y="5052"/>
                <a:ext cx="833" cy="442"/>
                <a:chOff x="3020" y="5052"/>
                <a:chExt cx="833" cy="442"/>
              </a:xfrm>
            </p:grpSpPr>
            <p:sp>
              <p:nvSpPr>
                <p:cNvPr id="324726" name="Rectangle 118"/>
                <p:cNvSpPr>
                  <a:spLocks noChangeArrowheads="1"/>
                </p:cNvSpPr>
                <p:nvPr/>
              </p:nvSpPr>
              <p:spPr bwMode="auto">
                <a:xfrm>
                  <a:off x="3048" y="5052"/>
                  <a:ext cx="777" cy="442"/>
                </a:xfrm>
                <a:prstGeom prst="rect">
                  <a:avLst/>
                </a:prstGeom>
                <a:noFill/>
                <a:ln w="9525">
                  <a:noFill/>
                  <a:miter lim="800000"/>
                  <a:headEnd/>
                  <a:tailEnd/>
                </a:ln>
                <a:effectLst/>
              </p:spPr>
              <p:txBody>
                <a:bodyPr/>
                <a:lstStyle/>
                <a:p>
                  <a:pPr algn="ctr"/>
                  <a:r>
                    <a:rPr lang="en-US" sz="1600" b="1">
                      <a:solidFill>
                        <a:srgbClr val="3399FF"/>
                      </a:solidFill>
                      <a:cs typeface="Times New Roman" pitchFamily="18" charset="0"/>
                    </a:rPr>
                    <a:t>25.9%</a:t>
                  </a:r>
                </a:p>
                <a:p>
                  <a:pPr algn="ctr" eaLnBrk="0" hangingPunct="0"/>
                  <a:endParaRPr lang="en-US" sz="1600" b="1">
                    <a:cs typeface="Times New Roman" pitchFamily="18" charset="0"/>
                  </a:endParaRPr>
                </a:p>
              </p:txBody>
            </p:sp>
            <p:sp>
              <p:nvSpPr>
                <p:cNvPr id="324727" name="Rectangle 119"/>
                <p:cNvSpPr>
                  <a:spLocks noChangeArrowheads="1"/>
                </p:cNvSpPr>
                <p:nvPr/>
              </p:nvSpPr>
              <p:spPr bwMode="auto">
                <a:xfrm>
                  <a:off x="3020" y="5052"/>
                  <a:ext cx="833" cy="442"/>
                </a:xfrm>
                <a:prstGeom prst="rect">
                  <a:avLst/>
                </a:prstGeom>
                <a:noFill/>
                <a:ln w="7">
                  <a:solidFill>
                    <a:srgbClr val="A0A0A0"/>
                  </a:solidFill>
                  <a:miter lim="800000"/>
                  <a:headEnd/>
                  <a:tailEnd/>
                </a:ln>
                <a:effectLst/>
              </p:spPr>
              <p:txBody>
                <a:bodyPr/>
                <a:lstStyle/>
                <a:p>
                  <a:endParaRPr lang="fr-FR"/>
                </a:p>
              </p:txBody>
            </p:sp>
          </p:grpSp>
          <p:grpSp>
            <p:nvGrpSpPr>
              <p:cNvPr id="324632" name="Group 120"/>
              <p:cNvGrpSpPr>
                <a:grpSpLocks/>
              </p:cNvGrpSpPr>
              <p:nvPr/>
            </p:nvGrpSpPr>
            <p:grpSpPr bwMode="auto">
              <a:xfrm>
                <a:off x="0" y="5494"/>
                <a:ext cx="2100" cy="442"/>
                <a:chOff x="0" y="5494"/>
                <a:chExt cx="2100" cy="442"/>
              </a:xfrm>
            </p:grpSpPr>
            <p:sp>
              <p:nvSpPr>
                <p:cNvPr id="324729" name="Rectangle 121"/>
                <p:cNvSpPr>
                  <a:spLocks noChangeArrowheads="1"/>
                </p:cNvSpPr>
                <p:nvPr/>
              </p:nvSpPr>
              <p:spPr bwMode="auto">
                <a:xfrm>
                  <a:off x="28" y="5494"/>
                  <a:ext cx="2044" cy="442"/>
                </a:xfrm>
                <a:prstGeom prst="rect">
                  <a:avLst/>
                </a:prstGeom>
                <a:noFill/>
                <a:ln w="9525">
                  <a:noFill/>
                  <a:miter lim="800000"/>
                  <a:headEnd/>
                  <a:tailEnd/>
                </a:ln>
                <a:effectLst/>
              </p:spPr>
              <p:txBody>
                <a:bodyPr/>
                <a:lstStyle/>
                <a:p>
                  <a:pPr algn="ctr"/>
                  <a:r>
                    <a:rPr lang="en-US" sz="1600" b="1">
                      <a:cs typeface="Times New Roman" pitchFamily="18" charset="0"/>
                    </a:rPr>
                    <a:t>mutation Exon 20 PIK3CA</a:t>
                  </a:r>
                </a:p>
                <a:p>
                  <a:pPr algn="ctr" eaLnBrk="0" hangingPunct="0"/>
                  <a:endParaRPr lang="en-US" sz="1600" b="1">
                    <a:cs typeface="Times New Roman" pitchFamily="18" charset="0"/>
                  </a:endParaRPr>
                </a:p>
              </p:txBody>
            </p:sp>
            <p:sp>
              <p:nvSpPr>
                <p:cNvPr id="324730" name="Rectangle 122"/>
                <p:cNvSpPr>
                  <a:spLocks noChangeArrowheads="1"/>
                </p:cNvSpPr>
                <p:nvPr/>
              </p:nvSpPr>
              <p:spPr bwMode="auto">
                <a:xfrm>
                  <a:off x="0" y="5494"/>
                  <a:ext cx="2100" cy="442"/>
                </a:xfrm>
                <a:prstGeom prst="rect">
                  <a:avLst/>
                </a:prstGeom>
                <a:noFill/>
                <a:ln w="7">
                  <a:solidFill>
                    <a:srgbClr val="A0A0A0"/>
                  </a:solidFill>
                  <a:miter lim="800000"/>
                  <a:headEnd/>
                  <a:tailEnd/>
                </a:ln>
                <a:effectLst/>
              </p:spPr>
              <p:txBody>
                <a:bodyPr/>
                <a:lstStyle/>
                <a:p>
                  <a:endParaRPr lang="fr-FR"/>
                </a:p>
              </p:txBody>
            </p:sp>
          </p:grpSp>
          <p:grpSp>
            <p:nvGrpSpPr>
              <p:cNvPr id="324635" name="Group 123"/>
              <p:cNvGrpSpPr>
                <a:grpSpLocks/>
              </p:cNvGrpSpPr>
              <p:nvPr/>
            </p:nvGrpSpPr>
            <p:grpSpPr bwMode="auto">
              <a:xfrm>
                <a:off x="2100" y="5494"/>
                <a:ext cx="920" cy="442"/>
                <a:chOff x="2100" y="5494"/>
                <a:chExt cx="920" cy="442"/>
              </a:xfrm>
            </p:grpSpPr>
            <p:sp>
              <p:nvSpPr>
                <p:cNvPr id="324732" name="Rectangle 124"/>
                <p:cNvSpPr>
                  <a:spLocks noChangeArrowheads="1"/>
                </p:cNvSpPr>
                <p:nvPr/>
              </p:nvSpPr>
              <p:spPr bwMode="auto">
                <a:xfrm>
                  <a:off x="2128" y="5494"/>
                  <a:ext cx="864" cy="442"/>
                </a:xfrm>
                <a:prstGeom prst="rect">
                  <a:avLst/>
                </a:prstGeom>
                <a:noFill/>
                <a:ln w="9525">
                  <a:noFill/>
                  <a:miter lim="800000"/>
                  <a:headEnd/>
                  <a:tailEnd/>
                </a:ln>
                <a:effectLst/>
              </p:spPr>
              <p:txBody>
                <a:bodyPr/>
                <a:lstStyle/>
                <a:p>
                  <a:pPr algn="ctr"/>
                  <a:r>
                    <a:rPr lang="en-US" sz="1600" b="1">
                      <a:cs typeface="Times New Roman" pitchFamily="18" charset="0"/>
                    </a:rPr>
                    <a:t>7</a:t>
                  </a:r>
                </a:p>
                <a:p>
                  <a:pPr algn="ctr" eaLnBrk="0" hangingPunct="0"/>
                  <a:endParaRPr lang="en-US" sz="1600" b="1">
                    <a:cs typeface="Times New Roman" pitchFamily="18" charset="0"/>
                  </a:endParaRPr>
                </a:p>
              </p:txBody>
            </p:sp>
            <p:sp>
              <p:nvSpPr>
                <p:cNvPr id="324733" name="Rectangle 125"/>
                <p:cNvSpPr>
                  <a:spLocks noChangeArrowheads="1"/>
                </p:cNvSpPr>
                <p:nvPr/>
              </p:nvSpPr>
              <p:spPr bwMode="auto">
                <a:xfrm>
                  <a:off x="2100" y="5494"/>
                  <a:ext cx="920" cy="442"/>
                </a:xfrm>
                <a:prstGeom prst="rect">
                  <a:avLst/>
                </a:prstGeom>
                <a:noFill/>
                <a:ln w="7">
                  <a:solidFill>
                    <a:srgbClr val="A0A0A0"/>
                  </a:solidFill>
                  <a:miter lim="800000"/>
                  <a:headEnd/>
                  <a:tailEnd/>
                </a:ln>
                <a:effectLst/>
              </p:spPr>
              <p:txBody>
                <a:bodyPr/>
                <a:lstStyle/>
                <a:p>
                  <a:endParaRPr lang="fr-FR"/>
                </a:p>
              </p:txBody>
            </p:sp>
          </p:grpSp>
          <p:grpSp>
            <p:nvGrpSpPr>
              <p:cNvPr id="324638" name="Group 126"/>
              <p:cNvGrpSpPr>
                <a:grpSpLocks/>
              </p:cNvGrpSpPr>
              <p:nvPr/>
            </p:nvGrpSpPr>
            <p:grpSpPr bwMode="auto">
              <a:xfrm>
                <a:off x="3020" y="5494"/>
                <a:ext cx="833" cy="442"/>
                <a:chOff x="3020" y="5494"/>
                <a:chExt cx="833" cy="442"/>
              </a:xfrm>
            </p:grpSpPr>
            <p:sp>
              <p:nvSpPr>
                <p:cNvPr id="324735" name="Rectangle 127"/>
                <p:cNvSpPr>
                  <a:spLocks noChangeArrowheads="1"/>
                </p:cNvSpPr>
                <p:nvPr/>
              </p:nvSpPr>
              <p:spPr bwMode="auto">
                <a:xfrm>
                  <a:off x="3048" y="5494"/>
                  <a:ext cx="777" cy="442"/>
                </a:xfrm>
                <a:prstGeom prst="rect">
                  <a:avLst/>
                </a:prstGeom>
                <a:noFill/>
                <a:ln w="9525">
                  <a:noFill/>
                  <a:miter lim="800000"/>
                  <a:headEnd/>
                  <a:tailEnd/>
                </a:ln>
                <a:effectLst/>
              </p:spPr>
              <p:txBody>
                <a:bodyPr/>
                <a:lstStyle/>
                <a:p>
                  <a:pPr algn="ctr"/>
                  <a:r>
                    <a:rPr lang="en-US" sz="1600" b="1">
                      <a:cs typeface="Times New Roman" pitchFamily="18" charset="0"/>
                    </a:rPr>
                    <a:t>13.0%</a:t>
                  </a:r>
                </a:p>
                <a:p>
                  <a:pPr algn="ctr" eaLnBrk="0" hangingPunct="0"/>
                  <a:endParaRPr lang="en-US" sz="1600" b="1">
                    <a:solidFill>
                      <a:srgbClr val="3399FF"/>
                    </a:solidFill>
                    <a:cs typeface="Times New Roman" pitchFamily="18" charset="0"/>
                  </a:endParaRPr>
                </a:p>
              </p:txBody>
            </p:sp>
            <p:sp>
              <p:nvSpPr>
                <p:cNvPr id="324736" name="Rectangle 128"/>
                <p:cNvSpPr>
                  <a:spLocks noChangeArrowheads="1"/>
                </p:cNvSpPr>
                <p:nvPr/>
              </p:nvSpPr>
              <p:spPr bwMode="auto">
                <a:xfrm>
                  <a:off x="3020" y="5494"/>
                  <a:ext cx="833" cy="442"/>
                </a:xfrm>
                <a:prstGeom prst="rect">
                  <a:avLst/>
                </a:prstGeom>
                <a:noFill/>
                <a:ln w="7">
                  <a:solidFill>
                    <a:srgbClr val="A0A0A0"/>
                  </a:solidFill>
                  <a:miter lim="800000"/>
                  <a:headEnd/>
                  <a:tailEnd/>
                </a:ln>
                <a:effectLst/>
              </p:spPr>
              <p:txBody>
                <a:bodyPr/>
                <a:lstStyle/>
                <a:p>
                  <a:endParaRPr lang="fr-FR"/>
                </a:p>
              </p:txBody>
            </p:sp>
          </p:grpSp>
          <p:grpSp>
            <p:nvGrpSpPr>
              <p:cNvPr id="324641" name="Group 129"/>
              <p:cNvGrpSpPr>
                <a:grpSpLocks/>
              </p:cNvGrpSpPr>
              <p:nvPr/>
            </p:nvGrpSpPr>
            <p:grpSpPr bwMode="auto">
              <a:xfrm>
                <a:off x="0" y="5936"/>
                <a:ext cx="2100" cy="442"/>
                <a:chOff x="0" y="5936"/>
                <a:chExt cx="2100" cy="442"/>
              </a:xfrm>
            </p:grpSpPr>
            <p:sp>
              <p:nvSpPr>
                <p:cNvPr id="324738" name="Rectangle 130"/>
                <p:cNvSpPr>
                  <a:spLocks noChangeArrowheads="1"/>
                </p:cNvSpPr>
                <p:nvPr/>
              </p:nvSpPr>
              <p:spPr bwMode="auto">
                <a:xfrm>
                  <a:off x="28" y="5936"/>
                  <a:ext cx="2044" cy="442"/>
                </a:xfrm>
                <a:prstGeom prst="rect">
                  <a:avLst/>
                </a:prstGeom>
                <a:noFill/>
                <a:ln w="9525">
                  <a:noFill/>
                  <a:miter lim="800000"/>
                  <a:headEnd/>
                  <a:tailEnd/>
                </a:ln>
                <a:effectLst/>
              </p:spPr>
              <p:txBody>
                <a:bodyPr/>
                <a:lstStyle/>
                <a:p>
                  <a:pPr algn="ctr"/>
                  <a:r>
                    <a:rPr lang="en-US" sz="1600" b="1">
                      <a:cs typeface="Times New Roman" pitchFamily="18" charset="0"/>
                    </a:rPr>
                    <a:t>mutation Exon 20 PIK3CA exclusif</a:t>
                  </a:r>
                </a:p>
                <a:p>
                  <a:pPr algn="ctr" eaLnBrk="0" hangingPunct="0"/>
                  <a:endParaRPr lang="en-US" sz="1600" b="1">
                    <a:cs typeface="Times New Roman" pitchFamily="18" charset="0"/>
                  </a:endParaRPr>
                </a:p>
              </p:txBody>
            </p:sp>
            <p:sp>
              <p:nvSpPr>
                <p:cNvPr id="324739" name="Rectangle 131"/>
                <p:cNvSpPr>
                  <a:spLocks noChangeArrowheads="1"/>
                </p:cNvSpPr>
                <p:nvPr/>
              </p:nvSpPr>
              <p:spPr bwMode="auto">
                <a:xfrm>
                  <a:off x="0" y="5936"/>
                  <a:ext cx="2100" cy="442"/>
                </a:xfrm>
                <a:prstGeom prst="rect">
                  <a:avLst/>
                </a:prstGeom>
                <a:noFill/>
                <a:ln w="7">
                  <a:solidFill>
                    <a:srgbClr val="A0A0A0"/>
                  </a:solidFill>
                  <a:miter lim="800000"/>
                  <a:headEnd/>
                  <a:tailEnd/>
                </a:ln>
                <a:effectLst/>
              </p:spPr>
              <p:txBody>
                <a:bodyPr/>
                <a:lstStyle/>
                <a:p>
                  <a:endParaRPr lang="fr-FR"/>
                </a:p>
              </p:txBody>
            </p:sp>
          </p:grpSp>
          <p:grpSp>
            <p:nvGrpSpPr>
              <p:cNvPr id="324644" name="Group 132"/>
              <p:cNvGrpSpPr>
                <a:grpSpLocks/>
              </p:cNvGrpSpPr>
              <p:nvPr/>
            </p:nvGrpSpPr>
            <p:grpSpPr bwMode="auto">
              <a:xfrm>
                <a:off x="2100" y="5936"/>
                <a:ext cx="920" cy="442"/>
                <a:chOff x="2100" y="5936"/>
                <a:chExt cx="920" cy="442"/>
              </a:xfrm>
            </p:grpSpPr>
            <p:sp>
              <p:nvSpPr>
                <p:cNvPr id="324741" name="Rectangle 133"/>
                <p:cNvSpPr>
                  <a:spLocks noChangeArrowheads="1"/>
                </p:cNvSpPr>
                <p:nvPr/>
              </p:nvSpPr>
              <p:spPr bwMode="auto">
                <a:xfrm>
                  <a:off x="2128" y="5936"/>
                  <a:ext cx="864" cy="442"/>
                </a:xfrm>
                <a:prstGeom prst="rect">
                  <a:avLst/>
                </a:prstGeom>
                <a:noFill/>
                <a:ln w="9525">
                  <a:noFill/>
                  <a:miter lim="800000"/>
                  <a:headEnd/>
                  <a:tailEnd/>
                </a:ln>
                <a:effectLst/>
              </p:spPr>
              <p:txBody>
                <a:bodyPr/>
                <a:lstStyle/>
                <a:p>
                  <a:pPr algn="ctr"/>
                  <a:r>
                    <a:rPr lang="en-US" sz="1600" b="1">
                      <a:cs typeface="Times New Roman" pitchFamily="18" charset="0"/>
                    </a:rPr>
                    <a:t>2</a:t>
                  </a:r>
                </a:p>
                <a:p>
                  <a:pPr algn="ctr" eaLnBrk="0" hangingPunct="0"/>
                  <a:endParaRPr lang="en-US" sz="1600" b="1">
                    <a:cs typeface="Times New Roman" pitchFamily="18" charset="0"/>
                  </a:endParaRPr>
                </a:p>
              </p:txBody>
            </p:sp>
            <p:sp>
              <p:nvSpPr>
                <p:cNvPr id="324742" name="Rectangle 134"/>
                <p:cNvSpPr>
                  <a:spLocks noChangeArrowheads="1"/>
                </p:cNvSpPr>
                <p:nvPr/>
              </p:nvSpPr>
              <p:spPr bwMode="auto">
                <a:xfrm>
                  <a:off x="2100" y="5936"/>
                  <a:ext cx="920" cy="442"/>
                </a:xfrm>
                <a:prstGeom prst="rect">
                  <a:avLst/>
                </a:prstGeom>
                <a:noFill/>
                <a:ln w="7">
                  <a:solidFill>
                    <a:srgbClr val="A0A0A0"/>
                  </a:solidFill>
                  <a:miter lim="800000"/>
                  <a:headEnd/>
                  <a:tailEnd/>
                </a:ln>
                <a:effectLst/>
              </p:spPr>
              <p:txBody>
                <a:bodyPr/>
                <a:lstStyle/>
                <a:p>
                  <a:endParaRPr lang="fr-FR"/>
                </a:p>
              </p:txBody>
            </p:sp>
          </p:grpSp>
          <p:grpSp>
            <p:nvGrpSpPr>
              <p:cNvPr id="324647" name="Group 135"/>
              <p:cNvGrpSpPr>
                <a:grpSpLocks/>
              </p:cNvGrpSpPr>
              <p:nvPr/>
            </p:nvGrpSpPr>
            <p:grpSpPr bwMode="auto">
              <a:xfrm>
                <a:off x="3020" y="5936"/>
                <a:ext cx="833" cy="442"/>
                <a:chOff x="3020" y="5936"/>
                <a:chExt cx="833" cy="442"/>
              </a:xfrm>
            </p:grpSpPr>
            <p:sp>
              <p:nvSpPr>
                <p:cNvPr id="324744" name="Rectangle 136"/>
                <p:cNvSpPr>
                  <a:spLocks noChangeArrowheads="1"/>
                </p:cNvSpPr>
                <p:nvPr/>
              </p:nvSpPr>
              <p:spPr bwMode="auto">
                <a:xfrm>
                  <a:off x="3048" y="5936"/>
                  <a:ext cx="777" cy="442"/>
                </a:xfrm>
                <a:prstGeom prst="rect">
                  <a:avLst/>
                </a:prstGeom>
                <a:noFill/>
                <a:ln w="9525">
                  <a:noFill/>
                  <a:miter lim="800000"/>
                  <a:headEnd/>
                  <a:tailEnd/>
                </a:ln>
                <a:effectLst/>
              </p:spPr>
              <p:txBody>
                <a:bodyPr/>
                <a:lstStyle/>
                <a:p>
                  <a:pPr algn="ctr"/>
                  <a:r>
                    <a:rPr lang="en-US" sz="1600" b="1">
                      <a:solidFill>
                        <a:srgbClr val="3399FF"/>
                      </a:solidFill>
                      <a:cs typeface="Times New Roman" pitchFamily="18" charset="0"/>
                    </a:rPr>
                    <a:t>3.7%</a:t>
                  </a:r>
                </a:p>
                <a:p>
                  <a:pPr algn="ctr" eaLnBrk="0" hangingPunct="0"/>
                  <a:endParaRPr lang="en-US" sz="1600" b="1">
                    <a:cs typeface="Times New Roman" pitchFamily="18" charset="0"/>
                  </a:endParaRPr>
                </a:p>
              </p:txBody>
            </p:sp>
            <p:sp>
              <p:nvSpPr>
                <p:cNvPr id="324745" name="Rectangle 137"/>
                <p:cNvSpPr>
                  <a:spLocks noChangeArrowheads="1"/>
                </p:cNvSpPr>
                <p:nvPr/>
              </p:nvSpPr>
              <p:spPr bwMode="auto">
                <a:xfrm>
                  <a:off x="3020" y="5936"/>
                  <a:ext cx="833" cy="442"/>
                </a:xfrm>
                <a:prstGeom prst="rect">
                  <a:avLst/>
                </a:prstGeom>
                <a:noFill/>
                <a:ln w="7">
                  <a:solidFill>
                    <a:srgbClr val="A0A0A0"/>
                  </a:solidFill>
                  <a:miter lim="800000"/>
                  <a:headEnd/>
                  <a:tailEnd/>
                </a:ln>
                <a:effectLst/>
              </p:spPr>
              <p:txBody>
                <a:bodyPr/>
                <a:lstStyle/>
                <a:p>
                  <a:endParaRPr lang="fr-FR"/>
                </a:p>
              </p:txBody>
            </p:sp>
          </p:grpSp>
          <p:grpSp>
            <p:nvGrpSpPr>
              <p:cNvPr id="324650" name="Group 138"/>
              <p:cNvGrpSpPr>
                <a:grpSpLocks/>
              </p:cNvGrpSpPr>
              <p:nvPr/>
            </p:nvGrpSpPr>
            <p:grpSpPr bwMode="auto">
              <a:xfrm>
                <a:off x="0" y="6378"/>
                <a:ext cx="2100" cy="442"/>
                <a:chOff x="0" y="6378"/>
                <a:chExt cx="2100" cy="442"/>
              </a:xfrm>
            </p:grpSpPr>
            <p:sp>
              <p:nvSpPr>
                <p:cNvPr id="324747" name="Rectangle 139"/>
                <p:cNvSpPr>
                  <a:spLocks noChangeArrowheads="1"/>
                </p:cNvSpPr>
                <p:nvPr/>
              </p:nvSpPr>
              <p:spPr bwMode="auto">
                <a:xfrm>
                  <a:off x="28" y="6378"/>
                  <a:ext cx="2044" cy="442"/>
                </a:xfrm>
                <a:prstGeom prst="rect">
                  <a:avLst/>
                </a:prstGeom>
                <a:noFill/>
                <a:ln w="9525">
                  <a:noFill/>
                  <a:miter lim="800000"/>
                  <a:headEnd/>
                  <a:tailEnd/>
                </a:ln>
                <a:effectLst/>
              </p:spPr>
              <p:txBody>
                <a:bodyPr/>
                <a:lstStyle/>
                <a:p>
                  <a:pPr algn="ctr"/>
                  <a:r>
                    <a:rPr lang="en-US" sz="1600" b="1">
                      <a:cs typeface="Times New Roman" pitchFamily="18" charset="0"/>
                    </a:rPr>
                    <a:t>mutation conjointe Exon 9 et 20 PIK3CA</a:t>
                  </a:r>
                </a:p>
                <a:p>
                  <a:pPr algn="ctr" eaLnBrk="0" hangingPunct="0"/>
                  <a:endParaRPr lang="en-US" sz="1600" b="1">
                    <a:cs typeface="Times New Roman" pitchFamily="18" charset="0"/>
                  </a:endParaRPr>
                </a:p>
              </p:txBody>
            </p:sp>
            <p:sp>
              <p:nvSpPr>
                <p:cNvPr id="324748" name="Rectangle 140"/>
                <p:cNvSpPr>
                  <a:spLocks noChangeArrowheads="1"/>
                </p:cNvSpPr>
                <p:nvPr/>
              </p:nvSpPr>
              <p:spPr bwMode="auto">
                <a:xfrm>
                  <a:off x="0" y="6378"/>
                  <a:ext cx="2100" cy="442"/>
                </a:xfrm>
                <a:prstGeom prst="rect">
                  <a:avLst/>
                </a:prstGeom>
                <a:noFill/>
                <a:ln w="7">
                  <a:solidFill>
                    <a:srgbClr val="A0A0A0"/>
                  </a:solidFill>
                  <a:miter lim="800000"/>
                  <a:headEnd/>
                  <a:tailEnd/>
                </a:ln>
                <a:effectLst/>
              </p:spPr>
              <p:txBody>
                <a:bodyPr/>
                <a:lstStyle/>
                <a:p>
                  <a:endParaRPr lang="fr-FR"/>
                </a:p>
              </p:txBody>
            </p:sp>
          </p:grpSp>
          <p:grpSp>
            <p:nvGrpSpPr>
              <p:cNvPr id="324653" name="Group 141"/>
              <p:cNvGrpSpPr>
                <a:grpSpLocks/>
              </p:cNvGrpSpPr>
              <p:nvPr/>
            </p:nvGrpSpPr>
            <p:grpSpPr bwMode="auto">
              <a:xfrm>
                <a:off x="2100" y="6378"/>
                <a:ext cx="920" cy="442"/>
                <a:chOff x="2100" y="6378"/>
                <a:chExt cx="920" cy="442"/>
              </a:xfrm>
            </p:grpSpPr>
            <p:sp>
              <p:nvSpPr>
                <p:cNvPr id="324750" name="Rectangle 142"/>
                <p:cNvSpPr>
                  <a:spLocks noChangeArrowheads="1"/>
                </p:cNvSpPr>
                <p:nvPr/>
              </p:nvSpPr>
              <p:spPr bwMode="auto">
                <a:xfrm>
                  <a:off x="2128" y="6378"/>
                  <a:ext cx="864" cy="442"/>
                </a:xfrm>
                <a:prstGeom prst="rect">
                  <a:avLst/>
                </a:prstGeom>
                <a:noFill/>
                <a:ln w="9525">
                  <a:noFill/>
                  <a:miter lim="800000"/>
                  <a:headEnd/>
                  <a:tailEnd/>
                </a:ln>
                <a:effectLst/>
              </p:spPr>
              <p:txBody>
                <a:bodyPr/>
                <a:lstStyle/>
                <a:p>
                  <a:pPr algn="ctr"/>
                  <a:r>
                    <a:rPr lang="en-US" sz="1600" b="1">
                      <a:cs typeface="Times New Roman" pitchFamily="18" charset="0"/>
                    </a:rPr>
                    <a:t>5</a:t>
                  </a:r>
                </a:p>
                <a:p>
                  <a:pPr algn="ctr" eaLnBrk="0" hangingPunct="0"/>
                  <a:endParaRPr lang="en-US" sz="1600" b="1">
                    <a:cs typeface="Times New Roman" pitchFamily="18" charset="0"/>
                  </a:endParaRPr>
                </a:p>
              </p:txBody>
            </p:sp>
            <p:sp>
              <p:nvSpPr>
                <p:cNvPr id="324751" name="Rectangle 143"/>
                <p:cNvSpPr>
                  <a:spLocks noChangeArrowheads="1"/>
                </p:cNvSpPr>
                <p:nvPr/>
              </p:nvSpPr>
              <p:spPr bwMode="auto">
                <a:xfrm>
                  <a:off x="2100" y="6378"/>
                  <a:ext cx="920" cy="442"/>
                </a:xfrm>
                <a:prstGeom prst="rect">
                  <a:avLst/>
                </a:prstGeom>
                <a:noFill/>
                <a:ln w="7">
                  <a:solidFill>
                    <a:srgbClr val="A0A0A0"/>
                  </a:solidFill>
                  <a:miter lim="800000"/>
                  <a:headEnd/>
                  <a:tailEnd/>
                </a:ln>
                <a:effectLst/>
              </p:spPr>
              <p:txBody>
                <a:bodyPr/>
                <a:lstStyle/>
                <a:p>
                  <a:endParaRPr lang="fr-FR"/>
                </a:p>
              </p:txBody>
            </p:sp>
          </p:grpSp>
          <p:grpSp>
            <p:nvGrpSpPr>
              <p:cNvPr id="324656" name="Group 144"/>
              <p:cNvGrpSpPr>
                <a:grpSpLocks/>
              </p:cNvGrpSpPr>
              <p:nvPr/>
            </p:nvGrpSpPr>
            <p:grpSpPr bwMode="auto">
              <a:xfrm>
                <a:off x="3020" y="6378"/>
                <a:ext cx="833" cy="442"/>
                <a:chOff x="3020" y="6378"/>
                <a:chExt cx="833" cy="442"/>
              </a:xfrm>
            </p:grpSpPr>
            <p:sp>
              <p:nvSpPr>
                <p:cNvPr id="324753" name="Rectangle 145"/>
                <p:cNvSpPr>
                  <a:spLocks noChangeArrowheads="1"/>
                </p:cNvSpPr>
                <p:nvPr/>
              </p:nvSpPr>
              <p:spPr bwMode="auto">
                <a:xfrm>
                  <a:off x="3048" y="6378"/>
                  <a:ext cx="777" cy="442"/>
                </a:xfrm>
                <a:prstGeom prst="rect">
                  <a:avLst/>
                </a:prstGeom>
                <a:noFill/>
                <a:ln w="9525">
                  <a:noFill/>
                  <a:miter lim="800000"/>
                  <a:headEnd/>
                  <a:tailEnd/>
                </a:ln>
                <a:effectLst/>
              </p:spPr>
              <p:txBody>
                <a:bodyPr/>
                <a:lstStyle/>
                <a:p>
                  <a:pPr algn="ctr"/>
                  <a:r>
                    <a:rPr lang="en-US" sz="1600" b="1">
                      <a:cs typeface="Times New Roman" pitchFamily="18" charset="0"/>
                    </a:rPr>
                    <a:t>9.3%</a:t>
                  </a:r>
                </a:p>
                <a:p>
                  <a:pPr algn="ctr" eaLnBrk="0" hangingPunct="0"/>
                  <a:endParaRPr lang="en-US" sz="1600" b="1">
                    <a:cs typeface="Times New Roman" pitchFamily="18" charset="0"/>
                  </a:endParaRPr>
                </a:p>
              </p:txBody>
            </p:sp>
            <p:sp>
              <p:nvSpPr>
                <p:cNvPr id="324754" name="Rectangle 146"/>
                <p:cNvSpPr>
                  <a:spLocks noChangeArrowheads="1"/>
                </p:cNvSpPr>
                <p:nvPr/>
              </p:nvSpPr>
              <p:spPr bwMode="auto">
                <a:xfrm>
                  <a:off x="3020" y="6378"/>
                  <a:ext cx="833" cy="442"/>
                </a:xfrm>
                <a:prstGeom prst="rect">
                  <a:avLst/>
                </a:prstGeom>
                <a:noFill/>
                <a:ln w="7">
                  <a:solidFill>
                    <a:srgbClr val="A0A0A0"/>
                  </a:solidFill>
                  <a:miter lim="800000"/>
                  <a:headEnd/>
                  <a:tailEnd/>
                </a:ln>
                <a:effectLst/>
              </p:spPr>
              <p:txBody>
                <a:bodyPr/>
                <a:lstStyle/>
                <a:p>
                  <a:endParaRPr lang="fr-FR"/>
                </a:p>
              </p:txBody>
            </p:sp>
          </p:grpSp>
          <p:grpSp>
            <p:nvGrpSpPr>
              <p:cNvPr id="324659" name="Group 147"/>
              <p:cNvGrpSpPr>
                <a:grpSpLocks/>
              </p:cNvGrpSpPr>
              <p:nvPr/>
            </p:nvGrpSpPr>
            <p:grpSpPr bwMode="auto">
              <a:xfrm>
                <a:off x="0" y="6820"/>
                <a:ext cx="2100" cy="403"/>
                <a:chOff x="0" y="6820"/>
                <a:chExt cx="2100" cy="403"/>
              </a:xfrm>
            </p:grpSpPr>
            <p:sp>
              <p:nvSpPr>
                <p:cNvPr id="324756" name="Rectangle 148"/>
                <p:cNvSpPr>
                  <a:spLocks noChangeArrowheads="1"/>
                </p:cNvSpPr>
                <p:nvPr/>
              </p:nvSpPr>
              <p:spPr bwMode="auto">
                <a:xfrm>
                  <a:off x="28" y="6820"/>
                  <a:ext cx="2044" cy="403"/>
                </a:xfrm>
                <a:prstGeom prst="rect">
                  <a:avLst/>
                </a:prstGeom>
                <a:noFill/>
                <a:ln w="9525">
                  <a:noFill/>
                  <a:miter lim="800000"/>
                  <a:headEnd/>
                  <a:tailEnd/>
                </a:ln>
                <a:effectLst/>
              </p:spPr>
              <p:txBody>
                <a:bodyPr/>
                <a:lstStyle/>
                <a:p>
                  <a:pPr algn="ctr"/>
                  <a:r>
                    <a:rPr lang="en-US" sz="1200">
                      <a:latin typeface="Times New Roman" pitchFamily="18" charset="0"/>
                      <a:cs typeface="Times New Roman" pitchFamily="18" charset="0"/>
                    </a:rPr>
                    <a:t> </a:t>
                  </a:r>
                </a:p>
                <a:p>
                  <a:pPr algn="ctr" eaLnBrk="0" hangingPunct="0"/>
                  <a:endParaRPr lang="en-US" sz="2400">
                    <a:latin typeface="Times New Roman" pitchFamily="18" charset="0"/>
                    <a:cs typeface="Times New Roman" pitchFamily="18" charset="0"/>
                  </a:endParaRPr>
                </a:p>
              </p:txBody>
            </p:sp>
            <p:sp>
              <p:nvSpPr>
                <p:cNvPr id="324757" name="Rectangle 149"/>
                <p:cNvSpPr>
                  <a:spLocks noChangeArrowheads="1"/>
                </p:cNvSpPr>
                <p:nvPr/>
              </p:nvSpPr>
              <p:spPr bwMode="auto">
                <a:xfrm>
                  <a:off x="0" y="6820"/>
                  <a:ext cx="2100" cy="403"/>
                </a:xfrm>
                <a:prstGeom prst="rect">
                  <a:avLst/>
                </a:prstGeom>
                <a:noFill/>
                <a:ln w="7">
                  <a:solidFill>
                    <a:srgbClr val="A0A0A0"/>
                  </a:solidFill>
                  <a:miter lim="800000"/>
                  <a:headEnd/>
                  <a:tailEnd/>
                </a:ln>
                <a:effectLst/>
              </p:spPr>
              <p:txBody>
                <a:bodyPr/>
                <a:lstStyle/>
                <a:p>
                  <a:endParaRPr lang="fr-FR"/>
                </a:p>
              </p:txBody>
            </p:sp>
          </p:grpSp>
          <p:grpSp>
            <p:nvGrpSpPr>
              <p:cNvPr id="324662" name="Group 150"/>
              <p:cNvGrpSpPr>
                <a:grpSpLocks/>
              </p:cNvGrpSpPr>
              <p:nvPr/>
            </p:nvGrpSpPr>
            <p:grpSpPr bwMode="auto">
              <a:xfrm>
                <a:off x="2100" y="6820"/>
                <a:ext cx="920" cy="403"/>
                <a:chOff x="2100" y="6820"/>
                <a:chExt cx="920" cy="403"/>
              </a:xfrm>
            </p:grpSpPr>
            <p:sp>
              <p:nvSpPr>
                <p:cNvPr id="324759" name="Rectangle 151"/>
                <p:cNvSpPr>
                  <a:spLocks noChangeArrowheads="1"/>
                </p:cNvSpPr>
                <p:nvPr/>
              </p:nvSpPr>
              <p:spPr bwMode="auto">
                <a:xfrm>
                  <a:off x="2128" y="6820"/>
                  <a:ext cx="864" cy="403"/>
                </a:xfrm>
                <a:prstGeom prst="rect">
                  <a:avLst/>
                </a:prstGeom>
                <a:noFill/>
                <a:ln w="9525">
                  <a:noFill/>
                  <a:miter lim="800000"/>
                  <a:headEnd/>
                  <a:tailEnd/>
                </a:ln>
                <a:effectLst/>
              </p:spPr>
              <p:txBody>
                <a:bodyPr/>
                <a:lstStyle/>
                <a:p>
                  <a:pPr algn="ctr"/>
                  <a:r>
                    <a:rPr lang="en-US" sz="1200">
                      <a:latin typeface="Times New Roman" pitchFamily="18" charset="0"/>
                      <a:cs typeface="Times New Roman" pitchFamily="18" charset="0"/>
                    </a:rPr>
                    <a:t> </a:t>
                  </a:r>
                </a:p>
                <a:p>
                  <a:pPr algn="ctr" eaLnBrk="0" hangingPunct="0"/>
                  <a:endParaRPr lang="en-US" sz="2400">
                    <a:latin typeface="Times New Roman" pitchFamily="18" charset="0"/>
                    <a:cs typeface="Times New Roman" pitchFamily="18" charset="0"/>
                  </a:endParaRPr>
                </a:p>
              </p:txBody>
            </p:sp>
            <p:sp>
              <p:nvSpPr>
                <p:cNvPr id="324760" name="Rectangle 152"/>
                <p:cNvSpPr>
                  <a:spLocks noChangeArrowheads="1"/>
                </p:cNvSpPr>
                <p:nvPr/>
              </p:nvSpPr>
              <p:spPr bwMode="auto">
                <a:xfrm>
                  <a:off x="2100" y="6820"/>
                  <a:ext cx="920" cy="403"/>
                </a:xfrm>
                <a:prstGeom prst="rect">
                  <a:avLst/>
                </a:prstGeom>
                <a:noFill/>
                <a:ln w="7">
                  <a:solidFill>
                    <a:srgbClr val="A0A0A0"/>
                  </a:solidFill>
                  <a:miter lim="800000"/>
                  <a:headEnd/>
                  <a:tailEnd/>
                </a:ln>
                <a:effectLst/>
              </p:spPr>
              <p:txBody>
                <a:bodyPr/>
                <a:lstStyle/>
                <a:p>
                  <a:endParaRPr lang="fr-FR"/>
                </a:p>
              </p:txBody>
            </p:sp>
          </p:grpSp>
          <p:grpSp>
            <p:nvGrpSpPr>
              <p:cNvPr id="324665" name="Group 153"/>
              <p:cNvGrpSpPr>
                <a:grpSpLocks/>
              </p:cNvGrpSpPr>
              <p:nvPr/>
            </p:nvGrpSpPr>
            <p:grpSpPr bwMode="auto">
              <a:xfrm>
                <a:off x="3020" y="6820"/>
                <a:ext cx="833" cy="403"/>
                <a:chOff x="3020" y="6820"/>
                <a:chExt cx="833" cy="403"/>
              </a:xfrm>
            </p:grpSpPr>
            <p:sp>
              <p:nvSpPr>
                <p:cNvPr id="324762" name="Rectangle 154"/>
                <p:cNvSpPr>
                  <a:spLocks noChangeArrowheads="1"/>
                </p:cNvSpPr>
                <p:nvPr/>
              </p:nvSpPr>
              <p:spPr bwMode="auto">
                <a:xfrm>
                  <a:off x="3048" y="6820"/>
                  <a:ext cx="777" cy="403"/>
                </a:xfrm>
                <a:prstGeom prst="rect">
                  <a:avLst/>
                </a:prstGeom>
                <a:noFill/>
                <a:ln w="9525">
                  <a:noFill/>
                  <a:miter lim="800000"/>
                  <a:headEnd/>
                  <a:tailEnd/>
                </a:ln>
                <a:effectLst/>
              </p:spPr>
              <p:txBody>
                <a:bodyPr/>
                <a:lstStyle/>
                <a:p>
                  <a:pPr algn="ctr"/>
                  <a:r>
                    <a:rPr lang="en-US" sz="1200">
                      <a:latin typeface="Times New Roman" pitchFamily="18" charset="0"/>
                      <a:cs typeface="Times New Roman" pitchFamily="18" charset="0"/>
                    </a:rPr>
                    <a:t> </a:t>
                  </a:r>
                </a:p>
                <a:p>
                  <a:pPr algn="ctr" eaLnBrk="0" hangingPunct="0"/>
                  <a:endParaRPr lang="en-US" sz="2400">
                    <a:latin typeface="Times New Roman" pitchFamily="18" charset="0"/>
                    <a:cs typeface="Times New Roman" pitchFamily="18" charset="0"/>
                  </a:endParaRPr>
                </a:p>
              </p:txBody>
            </p:sp>
            <p:sp>
              <p:nvSpPr>
                <p:cNvPr id="324763" name="Rectangle 155"/>
                <p:cNvSpPr>
                  <a:spLocks noChangeArrowheads="1"/>
                </p:cNvSpPr>
                <p:nvPr/>
              </p:nvSpPr>
              <p:spPr bwMode="auto">
                <a:xfrm>
                  <a:off x="3020" y="6820"/>
                  <a:ext cx="833" cy="403"/>
                </a:xfrm>
                <a:prstGeom prst="rect">
                  <a:avLst/>
                </a:prstGeom>
                <a:noFill/>
                <a:ln w="7">
                  <a:solidFill>
                    <a:srgbClr val="A0A0A0"/>
                  </a:solidFill>
                  <a:miter lim="800000"/>
                  <a:headEnd/>
                  <a:tailEnd/>
                </a:ln>
                <a:effectLst/>
              </p:spPr>
              <p:txBody>
                <a:bodyPr/>
                <a:lstStyle/>
                <a:p>
                  <a:endParaRPr lang="fr-FR"/>
                </a:p>
              </p:txBody>
            </p:sp>
          </p:grpSp>
          <p:grpSp>
            <p:nvGrpSpPr>
              <p:cNvPr id="324668" name="Group 156"/>
              <p:cNvGrpSpPr>
                <a:grpSpLocks/>
              </p:cNvGrpSpPr>
              <p:nvPr/>
            </p:nvGrpSpPr>
            <p:grpSpPr bwMode="auto">
              <a:xfrm>
                <a:off x="0" y="7223"/>
                <a:ext cx="2100" cy="556"/>
                <a:chOff x="0" y="7223"/>
                <a:chExt cx="2100" cy="556"/>
              </a:xfrm>
            </p:grpSpPr>
            <p:sp>
              <p:nvSpPr>
                <p:cNvPr id="324765" name="Rectangle 157"/>
                <p:cNvSpPr>
                  <a:spLocks noChangeArrowheads="1"/>
                </p:cNvSpPr>
                <p:nvPr/>
              </p:nvSpPr>
              <p:spPr bwMode="auto">
                <a:xfrm>
                  <a:off x="28" y="7223"/>
                  <a:ext cx="2044" cy="556"/>
                </a:xfrm>
                <a:prstGeom prst="rect">
                  <a:avLst/>
                </a:prstGeom>
                <a:noFill/>
                <a:ln w="9525">
                  <a:noFill/>
                  <a:miter lim="800000"/>
                  <a:headEnd/>
                  <a:tailEnd/>
                </a:ln>
                <a:effectLst/>
              </p:spPr>
              <p:txBody>
                <a:bodyPr/>
                <a:lstStyle/>
                <a:p>
                  <a:r>
                    <a:rPr lang="en-US" sz="1600" b="1">
                      <a:solidFill>
                        <a:srgbClr val="FF0066"/>
                      </a:solidFill>
                      <a:cs typeface="Times New Roman" pitchFamily="18" charset="0"/>
                    </a:rPr>
                    <a:t>Mutation voie MAP kinase et PI3K/AKT</a:t>
                  </a:r>
                </a:p>
                <a:p>
                  <a:pPr eaLnBrk="0" hangingPunct="0"/>
                  <a:endParaRPr lang="en-US" sz="1600" b="1">
                    <a:solidFill>
                      <a:srgbClr val="FF0066"/>
                    </a:solidFill>
                    <a:cs typeface="Times New Roman" pitchFamily="18" charset="0"/>
                  </a:endParaRPr>
                </a:p>
              </p:txBody>
            </p:sp>
            <p:sp>
              <p:nvSpPr>
                <p:cNvPr id="324766" name="Rectangle 158"/>
                <p:cNvSpPr>
                  <a:spLocks noChangeArrowheads="1"/>
                </p:cNvSpPr>
                <p:nvPr/>
              </p:nvSpPr>
              <p:spPr bwMode="auto">
                <a:xfrm>
                  <a:off x="0" y="7223"/>
                  <a:ext cx="2100" cy="556"/>
                </a:xfrm>
                <a:prstGeom prst="rect">
                  <a:avLst/>
                </a:prstGeom>
                <a:noFill/>
                <a:ln w="7">
                  <a:solidFill>
                    <a:srgbClr val="A0A0A0"/>
                  </a:solidFill>
                  <a:miter lim="800000"/>
                  <a:headEnd/>
                  <a:tailEnd/>
                </a:ln>
                <a:effectLst/>
              </p:spPr>
              <p:txBody>
                <a:bodyPr/>
                <a:lstStyle/>
                <a:p>
                  <a:endParaRPr lang="fr-FR"/>
                </a:p>
              </p:txBody>
            </p:sp>
          </p:grpSp>
          <p:grpSp>
            <p:nvGrpSpPr>
              <p:cNvPr id="324671" name="Group 159"/>
              <p:cNvGrpSpPr>
                <a:grpSpLocks/>
              </p:cNvGrpSpPr>
              <p:nvPr/>
            </p:nvGrpSpPr>
            <p:grpSpPr bwMode="auto">
              <a:xfrm>
                <a:off x="2100" y="7223"/>
                <a:ext cx="920" cy="556"/>
                <a:chOff x="2100" y="7223"/>
                <a:chExt cx="920" cy="556"/>
              </a:xfrm>
            </p:grpSpPr>
            <p:sp>
              <p:nvSpPr>
                <p:cNvPr id="324768" name="Rectangle 160"/>
                <p:cNvSpPr>
                  <a:spLocks noChangeArrowheads="1"/>
                </p:cNvSpPr>
                <p:nvPr/>
              </p:nvSpPr>
              <p:spPr bwMode="auto">
                <a:xfrm>
                  <a:off x="2128" y="7223"/>
                  <a:ext cx="864" cy="556"/>
                </a:xfrm>
                <a:prstGeom prst="rect">
                  <a:avLst/>
                </a:prstGeom>
                <a:noFill/>
                <a:ln w="9525">
                  <a:noFill/>
                  <a:miter lim="800000"/>
                  <a:headEnd/>
                  <a:tailEnd/>
                </a:ln>
                <a:effectLst/>
              </p:spPr>
              <p:txBody>
                <a:bodyPr/>
                <a:lstStyle/>
                <a:p>
                  <a:pPr algn="ctr"/>
                  <a:r>
                    <a:rPr lang="en-US" sz="1600" b="1">
                      <a:solidFill>
                        <a:srgbClr val="FF0066"/>
                      </a:solidFill>
                      <a:cs typeface="Times New Roman" pitchFamily="18" charset="0"/>
                    </a:rPr>
                    <a:t>9</a:t>
                  </a:r>
                </a:p>
                <a:p>
                  <a:pPr algn="ctr" eaLnBrk="0" hangingPunct="0"/>
                  <a:endParaRPr lang="en-US" sz="1600" b="1">
                    <a:solidFill>
                      <a:srgbClr val="FF0066"/>
                    </a:solidFill>
                    <a:cs typeface="Times New Roman" pitchFamily="18" charset="0"/>
                  </a:endParaRPr>
                </a:p>
              </p:txBody>
            </p:sp>
            <p:sp>
              <p:nvSpPr>
                <p:cNvPr id="324769" name="Rectangle 161"/>
                <p:cNvSpPr>
                  <a:spLocks noChangeArrowheads="1"/>
                </p:cNvSpPr>
                <p:nvPr/>
              </p:nvSpPr>
              <p:spPr bwMode="auto">
                <a:xfrm>
                  <a:off x="2100" y="7223"/>
                  <a:ext cx="920" cy="556"/>
                </a:xfrm>
                <a:prstGeom prst="rect">
                  <a:avLst/>
                </a:prstGeom>
                <a:noFill/>
                <a:ln w="7">
                  <a:solidFill>
                    <a:srgbClr val="A0A0A0"/>
                  </a:solidFill>
                  <a:miter lim="800000"/>
                  <a:headEnd/>
                  <a:tailEnd/>
                </a:ln>
                <a:effectLst/>
              </p:spPr>
              <p:txBody>
                <a:bodyPr/>
                <a:lstStyle/>
                <a:p>
                  <a:endParaRPr lang="fr-FR"/>
                </a:p>
              </p:txBody>
            </p:sp>
          </p:grpSp>
          <p:grpSp>
            <p:nvGrpSpPr>
              <p:cNvPr id="324674" name="Group 162"/>
              <p:cNvGrpSpPr>
                <a:grpSpLocks/>
              </p:cNvGrpSpPr>
              <p:nvPr/>
            </p:nvGrpSpPr>
            <p:grpSpPr bwMode="auto">
              <a:xfrm>
                <a:off x="3020" y="7223"/>
                <a:ext cx="833" cy="556"/>
                <a:chOff x="3020" y="7223"/>
                <a:chExt cx="833" cy="556"/>
              </a:xfrm>
            </p:grpSpPr>
            <p:sp>
              <p:nvSpPr>
                <p:cNvPr id="324771" name="Rectangle 163"/>
                <p:cNvSpPr>
                  <a:spLocks noChangeArrowheads="1"/>
                </p:cNvSpPr>
                <p:nvPr/>
              </p:nvSpPr>
              <p:spPr bwMode="auto">
                <a:xfrm>
                  <a:off x="3048" y="7223"/>
                  <a:ext cx="777" cy="556"/>
                </a:xfrm>
                <a:prstGeom prst="rect">
                  <a:avLst/>
                </a:prstGeom>
                <a:noFill/>
                <a:ln w="9525">
                  <a:noFill/>
                  <a:miter lim="800000"/>
                  <a:headEnd/>
                  <a:tailEnd/>
                </a:ln>
                <a:effectLst/>
              </p:spPr>
              <p:txBody>
                <a:bodyPr/>
                <a:lstStyle/>
                <a:p>
                  <a:pPr algn="ctr"/>
                  <a:r>
                    <a:rPr lang="en-US" sz="1600" b="1">
                      <a:solidFill>
                        <a:srgbClr val="FF0066"/>
                      </a:solidFill>
                      <a:cs typeface="Times New Roman" pitchFamily="18" charset="0"/>
                    </a:rPr>
                    <a:t>16.7%</a:t>
                  </a:r>
                  <a:endParaRPr lang="en-US" sz="1600">
                    <a:solidFill>
                      <a:srgbClr val="FF0066"/>
                    </a:solidFill>
                    <a:cs typeface="Times New Roman" pitchFamily="18" charset="0"/>
                  </a:endParaRPr>
                </a:p>
                <a:p>
                  <a:pPr algn="ctr" eaLnBrk="0" hangingPunct="0"/>
                  <a:endParaRPr lang="en-US" sz="1600">
                    <a:cs typeface="Times New Roman" pitchFamily="18" charset="0"/>
                  </a:endParaRPr>
                </a:p>
              </p:txBody>
            </p:sp>
            <p:sp>
              <p:nvSpPr>
                <p:cNvPr id="324772" name="Rectangle 164"/>
                <p:cNvSpPr>
                  <a:spLocks noChangeArrowheads="1"/>
                </p:cNvSpPr>
                <p:nvPr/>
              </p:nvSpPr>
              <p:spPr bwMode="auto">
                <a:xfrm>
                  <a:off x="3020" y="7223"/>
                  <a:ext cx="833" cy="556"/>
                </a:xfrm>
                <a:prstGeom prst="rect">
                  <a:avLst/>
                </a:prstGeom>
                <a:noFill/>
                <a:ln w="7">
                  <a:solidFill>
                    <a:srgbClr val="A0A0A0"/>
                  </a:solidFill>
                  <a:miter lim="800000"/>
                  <a:headEnd/>
                  <a:tailEnd/>
                </a:ln>
                <a:effectLst/>
              </p:spPr>
              <p:txBody>
                <a:bodyPr/>
                <a:lstStyle/>
                <a:p>
                  <a:endParaRPr lang="fr-FR"/>
                </a:p>
              </p:txBody>
            </p:sp>
          </p:grpSp>
        </p:grpSp>
        <p:sp>
          <p:nvSpPr>
            <p:cNvPr id="324773" name="Rectangle 165"/>
            <p:cNvSpPr>
              <a:spLocks noChangeArrowheads="1"/>
            </p:cNvSpPr>
            <p:nvPr/>
          </p:nvSpPr>
          <p:spPr bwMode="auto">
            <a:xfrm>
              <a:off x="-2" y="-2"/>
              <a:ext cx="3857" cy="7783"/>
            </a:xfrm>
            <a:prstGeom prst="rect">
              <a:avLst/>
            </a:prstGeom>
            <a:noFill/>
            <a:ln w="7937">
              <a:solidFill>
                <a:srgbClr val="A0A0A0"/>
              </a:solidFill>
              <a:miter lim="800000"/>
              <a:headEnd/>
              <a:tailEnd/>
            </a:ln>
            <a:effectLst/>
          </p:spPr>
          <p:txBody>
            <a:bodyPr/>
            <a:lstStyle/>
            <a:p>
              <a:endParaRPr lang="fr-FR"/>
            </a:p>
          </p:txBody>
        </p:sp>
      </p:grpSp>
      <p:sp>
        <p:nvSpPr>
          <p:cNvPr id="324774" name="Rectangle 166"/>
          <p:cNvSpPr>
            <a:spLocks noChangeArrowheads="1"/>
          </p:cNvSpPr>
          <p:nvPr/>
        </p:nvSpPr>
        <p:spPr bwMode="auto">
          <a:xfrm>
            <a:off x="1588" y="9286875"/>
            <a:ext cx="9144000" cy="639763"/>
          </a:xfrm>
          <a:prstGeom prst="rect">
            <a:avLst/>
          </a:prstGeom>
          <a:noFill/>
          <a:ln w="9525">
            <a:noFill/>
            <a:miter lim="800000"/>
            <a:headEnd/>
            <a:tailEnd/>
          </a:ln>
          <a:effectLst/>
        </p:spPr>
        <p:txBody>
          <a:bodyPr>
            <a:spAutoFit/>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cs typeface="Times New Roman" pitchFamily="18" charset="0"/>
            </a:endParaRPr>
          </a:p>
        </p:txBody>
      </p:sp>
      <p:pic>
        <p:nvPicPr>
          <p:cNvPr id="324775" name="Picture 167"/>
          <p:cNvPicPr>
            <a:picLocks noChangeAspect="1" noChangeArrowheads="1"/>
          </p:cNvPicPr>
          <p:nvPr/>
        </p:nvPicPr>
        <p:blipFill>
          <a:blip r:embed="rId2" cstate="print"/>
          <a:srcRect/>
          <a:stretch>
            <a:fillRect/>
          </a:stretch>
        </p:blipFill>
        <p:spPr bwMode="auto">
          <a:xfrm>
            <a:off x="8101013" y="0"/>
            <a:ext cx="1042987" cy="579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body" sz="half" idx="1"/>
          </p:nvPr>
        </p:nvSpPr>
        <p:spPr>
          <a:xfrm>
            <a:off x="179388" y="1196975"/>
            <a:ext cx="8713787" cy="5400675"/>
          </a:xfrm>
        </p:spPr>
        <p:txBody>
          <a:bodyPr/>
          <a:lstStyle/>
          <a:p>
            <a:pPr>
              <a:lnSpc>
                <a:spcPct val="90000"/>
              </a:lnSpc>
              <a:buClr>
                <a:schemeClr val="accent1"/>
              </a:buClr>
              <a:buFont typeface="Monotype Sorts" pitchFamily="2" charset="2"/>
              <a:buNone/>
            </a:pPr>
            <a:r>
              <a:rPr lang="fr-FR" sz="2000" b="1" dirty="0">
                <a:solidFill>
                  <a:srgbClr val="FF0066"/>
                </a:solidFill>
                <a:latin typeface="Comic Sans MS" pitchFamily="66" charset="0"/>
              </a:rPr>
              <a:t>Essais thérapeutique </a:t>
            </a:r>
            <a:r>
              <a:rPr lang="fr-FR" sz="2000" b="1" dirty="0" err="1">
                <a:solidFill>
                  <a:srgbClr val="FF0066"/>
                </a:solidFill>
                <a:latin typeface="Comic Sans MS" pitchFamily="66" charset="0"/>
              </a:rPr>
              <a:t>FOLFIRICétux</a:t>
            </a:r>
            <a:r>
              <a:rPr lang="fr-FR" sz="2000" b="1" dirty="0">
                <a:latin typeface="Comic Sans MS" pitchFamily="66" charset="0"/>
              </a:rPr>
              <a:t> (Merck-</a:t>
            </a:r>
            <a:r>
              <a:rPr lang="fr-FR" sz="2000" b="1" dirty="0" err="1">
                <a:latin typeface="Comic Sans MS" pitchFamily="66" charset="0"/>
              </a:rPr>
              <a:t>Cancéropole</a:t>
            </a:r>
            <a:r>
              <a:rPr lang="fr-FR" sz="2000" b="1" dirty="0">
                <a:latin typeface="Comic Sans MS" pitchFamily="66" charset="0"/>
              </a:rPr>
              <a:t> GO-PHRC régional) Etude multicentrique-</a:t>
            </a:r>
            <a:r>
              <a:rPr lang="fr-FR" sz="2000" b="1" dirty="0" err="1">
                <a:latin typeface="Comic Sans MS" pitchFamily="66" charset="0"/>
              </a:rPr>
              <a:t>CCRCm</a:t>
            </a:r>
            <a:r>
              <a:rPr lang="fr-FR" sz="2000" b="1" dirty="0">
                <a:latin typeface="Comic Sans MS" pitchFamily="66" charset="0"/>
              </a:rPr>
              <a:t>-2</a:t>
            </a:r>
            <a:r>
              <a:rPr lang="fr-FR" sz="2000" b="1" baseline="30000" dirty="0">
                <a:latin typeface="Comic Sans MS" pitchFamily="66" charset="0"/>
              </a:rPr>
              <a:t>ème</a:t>
            </a:r>
            <a:r>
              <a:rPr lang="fr-FR" sz="2000" b="1" dirty="0">
                <a:latin typeface="Comic Sans MS" pitchFamily="66" charset="0"/>
              </a:rPr>
              <a:t> ligne</a:t>
            </a:r>
            <a:endParaRPr lang="fr-FR" sz="2000" b="1" dirty="0">
              <a:solidFill>
                <a:srgbClr val="3399FF"/>
              </a:solidFill>
              <a:latin typeface="Comic Sans MS" pitchFamily="66" charset="0"/>
            </a:endParaRPr>
          </a:p>
          <a:p>
            <a:pPr>
              <a:lnSpc>
                <a:spcPct val="90000"/>
              </a:lnSpc>
              <a:buClr>
                <a:schemeClr val="accent1"/>
              </a:buClr>
              <a:buFont typeface="Monotype Sorts" pitchFamily="2" charset="2"/>
              <a:buNone/>
            </a:pPr>
            <a:endParaRPr lang="fr-FR" sz="2000" b="1" dirty="0">
              <a:solidFill>
                <a:srgbClr val="3399FF"/>
              </a:solidFill>
              <a:latin typeface="Comic Sans MS" pitchFamily="66" charset="0"/>
            </a:endParaRPr>
          </a:p>
          <a:p>
            <a:pPr>
              <a:lnSpc>
                <a:spcPct val="90000"/>
              </a:lnSpc>
              <a:buClr>
                <a:schemeClr val="accent1"/>
              </a:buClr>
              <a:buFont typeface="Monotype Sorts" pitchFamily="2" charset="2"/>
              <a:buNone/>
            </a:pPr>
            <a:r>
              <a:rPr lang="fr-FR" sz="2000" b="1" dirty="0">
                <a:solidFill>
                  <a:srgbClr val="3399FF"/>
                </a:solidFill>
                <a:latin typeface="Comic Sans MS" pitchFamily="66" charset="0"/>
              </a:rPr>
              <a:t>Intensification thérapeutique 5-FU  et </a:t>
            </a:r>
            <a:r>
              <a:rPr lang="fr-FR" sz="2000" b="1" dirty="0" err="1">
                <a:solidFill>
                  <a:srgbClr val="3399FF"/>
                </a:solidFill>
                <a:latin typeface="Comic Sans MS" pitchFamily="66" charset="0"/>
              </a:rPr>
              <a:t>irinotécan</a:t>
            </a:r>
            <a:endParaRPr lang="fr-FR" sz="2000" b="1" dirty="0">
              <a:solidFill>
                <a:srgbClr val="3399FF"/>
              </a:solidFill>
              <a:latin typeface="Comic Sans MS" pitchFamily="66" charset="0"/>
            </a:endParaRPr>
          </a:p>
          <a:p>
            <a:pPr>
              <a:lnSpc>
                <a:spcPct val="90000"/>
              </a:lnSpc>
              <a:buClr>
                <a:schemeClr val="accent1"/>
              </a:buClr>
              <a:buFont typeface="Monotype Sorts" pitchFamily="2" charset="2"/>
              <a:buNone/>
            </a:pPr>
            <a:r>
              <a:rPr lang="fr-FR" sz="2000" b="1" dirty="0">
                <a:solidFill>
                  <a:srgbClr val="3399FF"/>
                </a:solidFill>
                <a:latin typeface="Comic Sans MS" pitchFamily="66" charset="0"/>
              </a:rPr>
              <a:t>Pharmacogénétique et Pharmacocinétique</a:t>
            </a:r>
            <a:endParaRPr lang="fr-FR" sz="2000" b="1" dirty="0">
              <a:latin typeface="Comic Sans MS" pitchFamily="66" charset="0"/>
            </a:endParaRPr>
          </a:p>
          <a:p>
            <a:pPr>
              <a:lnSpc>
                <a:spcPct val="90000"/>
              </a:lnSpc>
              <a:buClr>
                <a:schemeClr val="accent1"/>
              </a:buClr>
              <a:buFont typeface="Monotype Sorts" pitchFamily="2" charset="2"/>
              <a:buNone/>
            </a:pPr>
            <a:r>
              <a:rPr lang="fr-FR" sz="2000" b="1" dirty="0">
                <a:latin typeface="Comic Sans MS" pitchFamily="66" charset="0"/>
              </a:rPr>
              <a:t>- Réalisable en pratique clinique</a:t>
            </a:r>
          </a:p>
          <a:p>
            <a:pPr>
              <a:lnSpc>
                <a:spcPct val="90000"/>
              </a:lnSpc>
              <a:buClr>
                <a:schemeClr val="accent1"/>
              </a:buClr>
              <a:buFont typeface="Monotype Sorts" pitchFamily="2" charset="2"/>
              <a:buNone/>
            </a:pPr>
            <a:r>
              <a:rPr lang="fr-FR" sz="2000" b="1" dirty="0">
                <a:latin typeface="Comic Sans MS" pitchFamily="66" charset="0"/>
              </a:rPr>
              <a:t>- Permet une dose adaptée à chacun des patients sans perte de chance</a:t>
            </a:r>
          </a:p>
          <a:p>
            <a:pPr>
              <a:lnSpc>
                <a:spcPct val="90000"/>
              </a:lnSpc>
              <a:buClr>
                <a:schemeClr val="accent1"/>
              </a:buClr>
              <a:buFont typeface="Monotype Sorts" pitchFamily="2" charset="2"/>
              <a:buNone/>
            </a:pPr>
            <a:r>
              <a:rPr lang="fr-FR" sz="2000" b="1" dirty="0">
                <a:latin typeface="Comic Sans MS" pitchFamily="66" charset="0"/>
              </a:rPr>
              <a:t>- Augmentation des taux de réponses objectives (32% versus 22.9%)</a:t>
            </a:r>
          </a:p>
          <a:p>
            <a:pPr>
              <a:lnSpc>
                <a:spcPct val="90000"/>
              </a:lnSpc>
              <a:buClr>
                <a:schemeClr val="accent1"/>
              </a:buClr>
              <a:buFont typeface="Monotype Sorts" pitchFamily="2" charset="2"/>
              <a:buNone/>
            </a:pPr>
            <a:r>
              <a:rPr lang="fr-FR" sz="2000" b="1" dirty="0">
                <a:latin typeface="Comic Sans MS" pitchFamily="66" charset="0"/>
              </a:rPr>
              <a:t>- Augmentation des taux SSP (6 mois versus 4 mois)</a:t>
            </a:r>
          </a:p>
          <a:p>
            <a:pPr>
              <a:lnSpc>
                <a:spcPct val="90000"/>
              </a:lnSpc>
              <a:buClr>
                <a:schemeClr val="accent1"/>
              </a:buClr>
              <a:buFont typeface="Monotype Sorts" pitchFamily="2" charset="2"/>
              <a:buNone/>
            </a:pPr>
            <a:r>
              <a:rPr lang="fr-FR" sz="2000" b="1" dirty="0">
                <a:latin typeface="Comic Sans MS" pitchFamily="66" charset="0"/>
              </a:rPr>
              <a:t>- Permet de diminuer les effets toxiques </a:t>
            </a:r>
            <a:r>
              <a:rPr lang="fr-FR" sz="2000" b="1" dirty="0" smtClean="0">
                <a:latin typeface="Comic Sans MS" pitchFamily="66" charset="0"/>
              </a:rPr>
              <a:t>graves (moins de 3% grade III/IV) </a:t>
            </a:r>
            <a:r>
              <a:rPr lang="fr-FR" sz="2000" b="1" dirty="0">
                <a:latin typeface="Comic Sans MS" pitchFamily="66" charset="0"/>
              </a:rPr>
              <a:t>et d’éviter les décès toxiques (0 versus 0.8% pour le 5-FU)</a:t>
            </a:r>
          </a:p>
          <a:p>
            <a:pPr>
              <a:lnSpc>
                <a:spcPct val="90000"/>
              </a:lnSpc>
              <a:buClr>
                <a:schemeClr val="accent1"/>
              </a:buClr>
              <a:buFont typeface="Monotype Sorts" pitchFamily="2" charset="2"/>
              <a:buNone/>
            </a:pPr>
            <a:r>
              <a:rPr lang="fr-FR" sz="2000" b="1" dirty="0">
                <a:latin typeface="Comic Sans MS" pitchFamily="66" charset="0"/>
              </a:rPr>
              <a:t>- Nécessité d’adaptation du traitement à la tumeur</a:t>
            </a:r>
          </a:p>
          <a:p>
            <a:pPr>
              <a:lnSpc>
                <a:spcPct val="90000"/>
              </a:lnSpc>
              <a:buClr>
                <a:schemeClr val="accent1"/>
              </a:buClr>
              <a:buFont typeface="Monotype Sorts" pitchFamily="2" charset="2"/>
              <a:buNone/>
            </a:pPr>
            <a:endParaRPr lang="fr-FR" sz="2000" b="1" dirty="0">
              <a:latin typeface="Comic Sans MS" pitchFamily="66" charset="0"/>
            </a:endParaRPr>
          </a:p>
        </p:txBody>
      </p:sp>
      <p:sp>
        <p:nvSpPr>
          <p:cNvPr id="326659" name="Text Box 3"/>
          <p:cNvSpPr txBox="1">
            <a:spLocks noChangeArrowheads="1"/>
          </p:cNvSpPr>
          <p:nvPr/>
        </p:nvSpPr>
        <p:spPr bwMode="auto">
          <a:xfrm>
            <a:off x="293688" y="184150"/>
            <a:ext cx="7339012" cy="822325"/>
          </a:xfrm>
          <a:prstGeom prst="rect">
            <a:avLst/>
          </a:prstGeom>
          <a:noFill/>
          <a:ln w="9525">
            <a:noFill/>
            <a:miter lim="800000"/>
            <a:headEnd/>
            <a:tailEnd/>
          </a:ln>
          <a:effectLst/>
        </p:spPr>
        <p:txBody>
          <a:bodyPr wrap="none">
            <a:spAutoFit/>
          </a:bodyPr>
          <a:lstStyle/>
          <a:p>
            <a:pPr algn="ctr"/>
            <a:r>
              <a:rPr lang="fr-FR" sz="2400" b="1">
                <a:solidFill>
                  <a:srgbClr val="FF0066"/>
                </a:solidFill>
                <a:latin typeface="Comic Sans MS" pitchFamily="66" charset="0"/>
              </a:rPr>
              <a:t>Individualisation Thérapeutique</a:t>
            </a:r>
          </a:p>
          <a:p>
            <a:pPr algn="ctr"/>
            <a:r>
              <a:rPr lang="fr-FR" sz="2400" b="1">
                <a:solidFill>
                  <a:srgbClr val="FF0066"/>
                </a:solidFill>
                <a:latin typeface="Comic Sans MS" pitchFamily="66" charset="0"/>
              </a:rPr>
              <a:t>Catographie Métabolique-Cartographie Tumorale</a:t>
            </a:r>
          </a:p>
        </p:txBody>
      </p:sp>
      <p:sp>
        <p:nvSpPr>
          <p:cNvPr id="326660" name="Text Box 4"/>
          <p:cNvSpPr txBox="1">
            <a:spLocks noChangeArrowheads="1"/>
          </p:cNvSpPr>
          <p:nvPr/>
        </p:nvSpPr>
        <p:spPr bwMode="auto">
          <a:xfrm>
            <a:off x="5076825" y="5589588"/>
            <a:ext cx="184150" cy="366712"/>
          </a:xfrm>
          <a:prstGeom prst="rect">
            <a:avLst/>
          </a:prstGeom>
          <a:noFill/>
          <a:ln w="9525">
            <a:noFill/>
            <a:miter lim="800000"/>
            <a:headEnd/>
            <a:tailEnd/>
          </a:ln>
          <a:effectLst/>
        </p:spPr>
        <p:txBody>
          <a:bodyPr wrap="none">
            <a:spAutoFit/>
          </a:bodyPr>
          <a:lstStyle/>
          <a:p>
            <a:pPr algn="ctr"/>
            <a:endParaRPr lang="fr-FR"/>
          </a:p>
        </p:txBody>
      </p:sp>
      <p:pic>
        <p:nvPicPr>
          <p:cNvPr id="326661" name="Picture 5"/>
          <p:cNvPicPr>
            <a:picLocks noChangeAspect="1" noChangeArrowheads="1"/>
          </p:cNvPicPr>
          <p:nvPr/>
        </p:nvPicPr>
        <p:blipFill>
          <a:blip r:embed="rId2" cstate="print"/>
          <a:srcRect/>
          <a:stretch>
            <a:fillRect/>
          </a:stretch>
        </p:blipFill>
        <p:spPr bwMode="auto">
          <a:xfrm>
            <a:off x="8101013" y="0"/>
            <a:ext cx="1042987" cy="579438"/>
          </a:xfrm>
          <a:prstGeom prst="rect">
            <a:avLst/>
          </a:prstGeom>
          <a:noFill/>
          <a:ln w="9525">
            <a:noFill/>
            <a:miter lim="800000"/>
            <a:headEnd/>
            <a:tailEnd/>
          </a:ln>
          <a:effectLst/>
        </p:spPr>
      </p:pic>
      <p:sp>
        <p:nvSpPr>
          <p:cNvPr id="6" name="ZoneTexte 5"/>
          <p:cNvSpPr txBox="1"/>
          <p:nvPr/>
        </p:nvSpPr>
        <p:spPr>
          <a:xfrm>
            <a:off x="4531904" y="6488668"/>
            <a:ext cx="4612096" cy="369332"/>
          </a:xfrm>
          <a:prstGeom prst="rect">
            <a:avLst/>
          </a:prstGeom>
          <a:noFill/>
        </p:spPr>
        <p:txBody>
          <a:bodyPr wrap="none" rtlCol="0">
            <a:spAutoFit/>
          </a:bodyPr>
          <a:lstStyle/>
          <a:p>
            <a:r>
              <a:rPr lang="fr-FR" dirty="0" smtClean="0"/>
              <a:t>Capitain O, Metges JP et al </a:t>
            </a:r>
            <a:r>
              <a:rPr lang="fr-FR" dirty="0" err="1" smtClean="0"/>
              <a:t>Seminar</a:t>
            </a:r>
            <a:r>
              <a:rPr lang="fr-FR" dirty="0" smtClean="0"/>
              <a:t> </a:t>
            </a:r>
            <a:r>
              <a:rPr lang="fr-FR" dirty="0" err="1" smtClean="0"/>
              <a:t>Oncol</a:t>
            </a:r>
            <a:r>
              <a:rPr lang="fr-FR" dirty="0" smtClean="0"/>
              <a:t> 2017</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3962400" y="1066800"/>
            <a:ext cx="5029200" cy="457200"/>
          </a:xfrm>
          <a:prstGeom prst="rect">
            <a:avLst/>
          </a:prstGeom>
          <a:noFill/>
          <a:ln w="12700">
            <a:noFill/>
            <a:miter lim="800000"/>
            <a:headEnd type="none" w="sm" len="sm"/>
            <a:tailEnd type="none" w="sm" len="sm"/>
          </a:ln>
          <a:effectLst/>
        </p:spPr>
        <p:txBody>
          <a:bodyPr wrap="none">
            <a:spAutoFit/>
          </a:bodyPr>
          <a:lstStyle/>
          <a:p>
            <a:pPr algn="ctr" eaLnBrk="0" hangingPunct="0"/>
            <a:r>
              <a:rPr lang="fr-FR" sz="2400" b="1">
                <a:solidFill>
                  <a:srgbClr val="3399FF"/>
                </a:solidFill>
                <a:latin typeface="Comic Sans MS" pitchFamily="66" charset="0"/>
              </a:rPr>
              <a:t>Individualisation des traitements</a:t>
            </a:r>
            <a:endParaRPr lang="fr-FR" sz="2400" b="1" i="1">
              <a:solidFill>
                <a:srgbClr val="66CCFF"/>
              </a:solidFill>
              <a:latin typeface="Times New Roman" pitchFamily="18" charset="0"/>
            </a:endParaRPr>
          </a:p>
        </p:txBody>
      </p:sp>
      <p:grpSp>
        <p:nvGrpSpPr>
          <p:cNvPr id="2" name="Group 3"/>
          <p:cNvGrpSpPr>
            <a:grpSpLocks/>
          </p:cNvGrpSpPr>
          <p:nvPr/>
        </p:nvGrpSpPr>
        <p:grpSpPr bwMode="auto">
          <a:xfrm>
            <a:off x="0" y="762000"/>
            <a:ext cx="8993188" cy="5689600"/>
            <a:chOff x="0" y="480"/>
            <a:chExt cx="5665" cy="3584"/>
          </a:xfrm>
        </p:grpSpPr>
        <p:pic>
          <p:nvPicPr>
            <p:cNvPr id="327684" name="Picture 4"/>
            <p:cNvPicPr>
              <a:picLocks noChangeAspect="1" noChangeArrowheads="1"/>
            </p:cNvPicPr>
            <p:nvPr/>
          </p:nvPicPr>
          <p:blipFill>
            <a:blip r:embed="rId2" cstate="print"/>
            <a:srcRect/>
            <a:stretch>
              <a:fillRect/>
            </a:stretch>
          </p:blipFill>
          <p:spPr bwMode="auto">
            <a:xfrm>
              <a:off x="96" y="480"/>
              <a:ext cx="2367" cy="3584"/>
            </a:xfrm>
            <a:prstGeom prst="rect">
              <a:avLst/>
            </a:prstGeom>
            <a:noFill/>
            <a:ln w="9525">
              <a:noFill/>
              <a:miter lim="800000"/>
              <a:headEnd/>
              <a:tailEnd/>
            </a:ln>
            <a:effectLst/>
          </p:spPr>
        </p:pic>
        <p:sp>
          <p:nvSpPr>
            <p:cNvPr id="327685" name="Rectangle 5"/>
            <p:cNvSpPr>
              <a:spLocks noChangeArrowheads="1"/>
            </p:cNvSpPr>
            <p:nvPr/>
          </p:nvSpPr>
          <p:spPr bwMode="auto">
            <a:xfrm>
              <a:off x="2832" y="2352"/>
              <a:ext cx="2833" cy="730"/>
            </a:xfrm>
            <a:prstGeom prst="rect">
              <a:avLst/>
            </a:prstGeom>
            <a:noFill/>
            <a:ln w="12700">
              <a:noFill/>
              <a:miter lim="800000"/>
              <a:headEnd type="none" w="sm" len="sm"/>
              <a:tailEnd type="none" w="sm" len="sm"/>
            </a:ln>
            <a:effectLst/>
          </p:spPr>
          <p:txBody>
            <a:bodyPr wrap="none">
              <a:spAutoFit/>
            </a:bodyPr>
            <a:lstStyle/>
            <a:p>
              <a:pPr eaLnBrk="0" hangingPunct="0"/>
              <a:r>
                <a:rPr lang="fr-FR" sz="2800" b="1">
                  <a:solidFill>
                    <a:srgbClr val="FF0066"/>
                  </a:solidFill>
                  <a:latin typeface="Comic Sans MS" pitchFamily="66" charset="0"/>
                </a:rPr>
                <a:t>cartographie métabolique</a:t>
              </a:r>
            </a:p>
            <a:p>
              <a:pPr eaLnBrk="0" hangingPunct="0"/>
              <a:r>
                <a:rPr lang="fr-FR" sz="2400" b="1">
                  <a:solidFill>
                    <a:srgbClr val="3399FF"/>
                  </a:solidFill>
                  <a:latin typeface="Times New Roman" pitchFamily="18" charset="0"/>
                </a:rPr>
                <a:t>-</a:t>
              </a:r>
              <a:r>
                <a:rPr lang="fr-FR" b="1">
                  <a:solidFill>
                    <a:srgbClr val="3399FF"/>
                  </a:solidFill>
                  <a:latin typeface="Times New Roman" pitchFamily="18" charset="0"/>
                </a:rPr>
                <a:t> Anticancéreux</a:t>
              </a:r>
            </a:p>
            <a:p>
              <a:pPr eaLnBrk="0" hangingPunct="0"/>
              <a:r>
                <a:rPr lang="fr-FR" b="1">
                  <a:solidFill>
                    <a:srgbClr val="3399FF"/>
                  </a:solidFill>
                  <a:latin typeface="Times New Roman" pitchFamily="18" charset="0"/>
                </a:rPr>
                <a:t>- AVK</a:t>
              </a:r>
              <a:endParaRPr lang="fr-FR" sz="2400" b="1">
                <a:solidFill>
                  <a:srgbClr val="3399FF"/>
                </a:solidFill>
                <a:latin typeface="Times New Roman" pitchFamily="18" charset="0"/>
              </a:endParaRPr>
            </a:p>
          </p:txBody>
        </p:sp>
        <p:sp>
          <p:nvSpPr>
            <p:cNvPr id="327686" name="Rectangle 6"/>
            <p:cNvSpPr>
              <a:spLocks noChangeArrowheads="1"/>
            </p:cNvSpPr>
            <p:nvPr/>
          </p:nvSpPr>
          <p:spPr bwMode="auto">
            <a:xfrm>
              <a:off x="2982" y="1028"/>
              <a:ext cx="2586" cy="1019"/>
            </a:xfrm>
            <a:prstGeom prst="rect">
              <a:avLst/>
            </a:prstGeom>
            <a:noFill/>
            <a:ln w="12700">
              <a:noFill/>
              <a:miter lim="800000"/>
              <a:headEnd type="none" w="sm" len="sm"/>
              <a:tailEnd type="none" w="sm" len="sm"/>
            </a:ln>
            <a:effectLst/>
          </p:spPr>
          <p:txBody>
            <a:bodyPr>
              <a:spAutoFit/>
            </a:bodyPr>
            <a:lstStyle/>
            <a:p>
              <a:pPr algn="ctr" eaLnBrk="0" hangingPunct="0"/>
              <a:r>
                <a:rPr lang="fr-FR" sz="2800" b="1">
                  <a:solidFill>
                    <a:srgbClr val="FF0066"/>
                  </a:solidFill>
                  <a:latin typeface="Comic Sans MS" pitchFamily="66" charset="0"/>
                </a:rPr>
                <a:t>cartographie tumorale</a:t>
              </a:r>
            </a:p>
            <a:p>
              <a:pPr eaLnBrk="0" hangingPunct="0">
                <a:buFontTx/>
                <a:buChar char="-"/>
              </a:pPr>
              <a:r>
                <a:rPr lang="fr-FR" b="1">
                  <a:solidFill>
                    <a:srgbClr val="3399FF"/>
                  </a:solidFill>
                  <a:latin typeface="Times New Roman" pitchFamily="18" charset="0"/>
                </a:rPr>
                <a:t> Colorectal</a:t>
              </a:r>
            </a:p>
            <a:p>
              <a:pPr eaLnBrk="0" hangingPunct="0">
                <a:buFontTx/>
                <a:buChar char="-"/>
              </a:pPr>
              <a:r>
                <a:rPr lang="fr-FR" b="1">
                  <a:solidFill>
                    <a:srgbClr val="3399FF"/>
                  </a:solidFill>
                  <a:latin typeface="Times New Roman" pitchFamily="18" charset="0"/>
                </a:rPr>
                <a:t> Poumons</a:t>
              </a:r>
            </a:p>
            <a:p>
              <a:pPr eaLnBrk="0" hangingPunct="0">
                <a:buFontTx/>
                <a:buChar char="-"/>
              </a:pPr>
              <a:r>
                <a:rPr lang="fr-FR" b="1">
                  <a:solidFill>
                    <a:srgbClr val="3399FF"/>
                  </a:solidFill>
                  <a:latin typeface="Times New Roman" pitchFamily="18" charset="0"/>
                </a:rPr>
                <a:t> Sein</a:t>
              </a:r>
            </a:p>
            <a:p>
              <a:pPr eaLnBrk="0" hangingPunct="0">
                <a:buFontTx/>
                <a:buChar char="-"/>
              </a:pPr>
              <a:r>
                <a:rPr lang="fr-FR" b="1">
                  <a:solidFill>
                    <a:srgbClr val="3399FF"/>
                  </a:solidFill>
                  <a:latin typeface="Times New Roman" pitchFamily="18" charset="0"/>
                </a:rPr>
                <a:t> Mélanome</a:t>
              </a:r>
            </a:p>
          </p:txBody>
        </p:sp>
        <p:sp>
          <p:nvSpPr>
            <p:cNvPr id="327687" name="Oval 7"/>
            <p:cNvSpPr>
              <a:spLocks noChangeArrowheads="1"/>
            </p:cNvSpPr>
            <p:nvPr/>
          </p:nvSpPr>
          <p:spPr bwMode="auto">
            <a:xfrm>
              <a:off x="0" y="1248"/>
              <a:ext cx="1104" cy="576"/>
            </a:xfrm>
            <a:prstGeom prst="ellipse">
              <a:avLst/>
            </a:prstGeom>
            <a:noFill/>
            <a:ln w="9525">
              <a:solidFill>
                <a:srgbClr val="FF0066"/>
              </a:solidFill>
              <a:round/>
              <a:headEnd/>
              <a:tailEnd/>
            </a:ln>
            <a:effectLst/>
          </p:spPr>
          <p:txBody>
            <a:bodyPr wrap="none" anchor="ctr"/>
            <a:lstStyle/>
            <a:p>
              <a:pPr algn="ctr" eaLnBrk="0" hangingPunct="0"/>
              <a:endParaRPr lang="fr-FR" sz="2400">
                <a:solidFill>
                  <a:srgbClr val="FF0066"/>
                </a:solidFill>
                <a:latin typeface="Times New Roman" pitchFamily="18" charset="0"/>
              </a:endParaRPr>
            </a:p>
          </p:txBody>
        </p:sp>
        <p:sp>
          <p:nvSpPr>
            <p:cNvPr id="327688" name="Line 8"/>
            <p:cNvSpPr>
              <a:spLocks noChangeShapeType="1"/>
            </p:cNvSpPr>
            <p:nvPr/>
          </p:nvSpPr>
          <p:spPr bwMode="auto">
            <a:xfrm flipV="1">
              <a:off x="1104" y="1248"/>
              <a:ext cx="1872" cy="288"/>
            </a:xfrm>
            <a:prstGeom prst="line">
              <a:avLst/>
            </a:prstGeom>
            <a:noFill/>
            <a:ln w="28575">
              <a:solidFill>
                <a:srgbClr val="FF0066"/>
              </a:solidFill>
              <a:round/>
              <a:headEnd/>
              <a:tailEnd type="triangle" w="med" len="med"/>
            </a:ln>
            <a:effectLst/>
          </p:spPr>
          <p:txBody>
            <a:bodyPr wrap="none" anchor="ctr"/>
            <a:lstStyle/>
            <a:p>
              <a:endParaRPr lang="fr-FR"/>
            </a:p>
          </p:txBody>
        </p:sp>
        <p:sp>
          <p:nvSpPr>
            <p:cNvPr id="327689" name="Line 9"/>
            <p:cNvSpPr>
              <a:spLocks noChangeShapeType="1"/>
            </p:cNvSpPr>
            <p:nvPr/>
          </p:nvSpPr>
          <p:spPr bwMode="auto">
            <a:xfrm>
              <a:off x="1104" y="1536"/>
              <a:ext cx="1680" cy="960"/>
            </a:xfrm>
            <a:prstGeom prst="line">
              <a:avLst/>
            </a:prstGeom>
            <a:noFill/>
            <a:ln w="28575">
              <a:solidFill>
                <a:srgbClr val="FF0066"/>
              </a:solidFill>
              <a:round/>
              <a:headEnd/>
              <a:tailEnd type="triangle" w="med" len="med"/>
            </a:ln>
            <a:effectLst/>
          </p:spPr>
          <p:txBody>
            <a:bodyPr wrap="none" anchor="ctr"/>
            <a:lstStyle/>
            <a:p>
              <a:endParaRPr lang="fr-FR"/>
            </a:p>
          </p:txBody>
        </p:sp>
      </p:grpSp>
      <p:sp>
        <p:nvSpPr>
          <p:cNvPr id="327690" name="Text Box 10"/>
          <p:cNvSpPr txBox="1">
            <a:spLocks noChangeArrowheads="1"/>
          </p:cNvSpPr>
          <p:nvPr/>
        </p:nvSpPr>
        <p:spPr bwMode="auto">
          <a:xfrm>
            <a:off x="288925" y="73025"/>
            <a:ext cx="6180138" cy="519113"/>
          </a:xfrm>
          <a:prstGeom prst="rect">
            <a:avLst/>
          </a:prstGeom>
          <a:noFill/>
          <a:ln w="9525">
            <a:noFill/>
            <a:miter lim="800000"/>
            <a:headEnd/>
            <a:tailEnd/>
          </a:ln>
          <a:effectLst/>
        </p:spPr>
        <p:txBody>
          <a:bodyPr wrap="none">
            <a:spAutoFit/>
          </a:bodyPr>
          <a:lstStyle/>
          <a:p>
            <a:pPr eaLnBrk="0" hangingPunct="0"/>
            <a:r>
              <a:rPr lang="fr-FR" sz="2800" b="1">
                <a:solidFill>
                  <a:srgbClr val="00FF99"/>
                </a:solidFill>
                <a:latin typeface="Comic Sans MS" pitchFamily="66" charset="0"/>
              </a:rPr>
              <a:t>Traitements dans un avenir proche</a:t>
            </a:r>
            <a:endParaRPr lang="fr-FR" sz="2400">
              <a:latin typeface="Times New Roman" pitchFamily="18" charset="0"/>
            </a:endParaRPr>
          </a:p>
        </p:txBody>
      </p:sp>
      <p:pic>
        <p:nvPicPr>
          <p:cNvPr id="327691" name="Picture 11"/>
          <p:cNvPicPr>
            <a:picLocks noChangeAspect="1" noChangeArrowheads="1"/>
          </p:cNvPicPr>
          <p:nvPr/>
        </p:nvPicPr>
        <p:blipFill>
          <a:blip r:embed="rId3" cstate="print"/>
          <a:srcRect/>
          <a:stretch>
            <a:fillRect/>
          </a:stretch>
        </p:blipFill>
        <p:spPr bwMode="auto">
          <a:xfrm>
            <a:off x="8101013" y="0"/>
            <a:ext cx="1042987" cy="579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1584325" y="3922713"/>
            <a:ext cx="6299200" cy="2586037"/>
          </a:xfrm>
          <a:prstGeom prst="roundRect">
            <a:avLst>
              <a:gd name="adj" fmla="val 7716"/>
            </a:avLst>
          </a:prstGeom>
          <a:solidFill>
            <a:schemeClr val="bg1"/>
          </a:solidFill>
          <a:ln w="28575">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350"/>
          </a:p>
        </p:txBody>
      </p:sp>
      <p:sp>
        <p:nvSpPr>
          <p:cNvPr id="33" name="Parenthèse fermante 32"/>
          <p:cNvSpPr>
            <a:spLocks/>
          </p:cNvSpPr>
          <p:nvPr/>
        </p:nvSpPr>
        <p:spPr bwMode="auto">
          <a:xfrm rot="-5400000">
            <a:off x="4647407" y="1889918"/>
            <a:ext cx="292100" cy="4614863"/>
          </a:xfrm>
          <a:prstGeom prst="rightBracket">
            <a:avLst>
              <a:gd name="adj" fmla="val 0"/>
            </a:avLst>
          </a:prstGeom>
          <a:noFill/>
          <a:ln w="12700" algn="ctr">
            <a:solidFill>
              <a:srgbClr val="7F7F7F"/>
            </a:solidFill>
            <a:miter lim="800000"/>
            <a:headEnd/>
            <a:tailEnd/>
          </a:ln>
        </p:spPr>
        <p:txBody>
          <a:bodyPr vert="eaVert" anchor="ctr"/>
          <a:lstStyle/>
          <a:p>
            <a:pPr algn="ctr" defTabSz="685800" fontAlgn="auto">
              <a:spcBef>
                <a:spcPts val="0"/>
              </a:spcBef>
              <a:spcAft>
                <a:spcPts val="0"/>
              </a:spcAft>
              <a:defRPr/>
            </a:pPr>
            <a:endParaRPr lang="fr-FR" sz="1400">
              <a:latin typeface="+mn-lt"/>
            </a:endParaRPr>
          </a:p>
        </p:txBody>
      </p:sp>
      <p:sp>
        <p:nvSpPr>
          <p:cNvPr id="5" name="Forme libre 4"/>
          <p:cNvSpPr/>
          <p:nvPr/>
        </p:nvSpPr>
        <p:spPr>
          <a:xfrm flipV="1">
            <a:off x="301625" y="188913"/>
            <a:ext cx="1112838" cy="730250"/>
          </a:xfrm>
          <a:custGeom>
            <a:avLst/>
            <a:gdLst>
              <a:gd name="connsiteX0" fmla="*/ 10633 w 7878726"/>
              <a:gd name="connsiteY0" fmla="*/ 3285460 h 3285460"/>
              <a:gd name="connsiteX1" fmla="*/ 0 w 7878726"/>
              <a:gd name="connsiteY1" fmla="*/ 0 h 3285460"/>
              <a:gd name="connsiteX2" fmla="*/ 7878726 w 7878726"/>
              <a:gd name="connsiteY2" fmla="*/ 0 h 3285460"/>
              <a:gd name="connsiteX0" fmla="*/ 677 w 7884010"/>
              <a:gd name="connsiteY0" fmla="*/ 3281650 h 3281650"/>
              <a:gd name="connsiteX1" fmla="*/ 5284 w 7884010"/>
              <a:gd name="connsiteY1" fmla="*/ 0 h 3281650"/>
              <a:gd name="connsiteX2" fmla="*/ 7884010 w 7884010"/>
              <a:gd name="connsiteY2" fmla="*/ 0 h 3281650"/>
              <a:gd name="connsiteX0" fmla="*/ 10237 w 7878726"/>
              <a:gd name="connsiteY0" fmla="*/ 3281650 h 3281650"/>
              <a:gd name="connsiteX1" fmla="*/ 0 w 7878726"/>
              <a:gd name="connsiteY1" fmla="*/ 0 h 3281650"/>
              <a:gd name="connsiteX2" fmla="*/ 7878726 w 7878726"/>
              <a:gd name="connsiteY2" fmla="*/ 0 h 3281650"/>
              <a:gd name="connsiteX0" fmla="*/ 677 w 7884010"/>
              <a:gd name="connsiteY0" fmla="*/ 3281650 h 3281650"/>
              <a:gd name="connsiteX1" fmla="*/ 5284 w 7884010"/>
              <a:gd name="connsiteY1" fmla="*/ 0 h 3281650"/>
              <a:gd name="connsiteX2" fmla="*/ 7884010 w 7884010"/>
              <a:gd name="connsiteY2" fmla="*/ 0 h 3281650"/>
              <a:gd name="connsiteX0" fmla="*/ 1064 w 7879449"/>
              <a:gd name="connsiteY0" fmla="*/ 2927765 h 2927765"/>
              <a:gd name="connsiteX1" fmla="*/ 723 w 7879449"/>
              <a:gd name="connsiteY1" fmla="*/ 0 h 2927765"/>
              <a:gd name="connsiteX2" fmla="*/ 7879449 w 7879449"/>
              <a:gd name="connsiteY2" fmla="*/ 0 h 2927765"/>
            </a:gdLst>
            <a:ahLst/>
            <a:cxnLst>
              <a:cxn ang="0">
                <a:pos x="connsiteX0" y="connsiteY0"/>
              </a:cxn>
              <a:cxn ang="0">
                <a:pos x="connsiteX1" y="connsiteY1"/>
              </a:cxn>
              <a:cxn ang="0">
                <a:pos x="connsiteX2" y="connsiteY2"/>
              </a:cxn>
            </a:cxnLst>
            <a:rect l="l" t="t" r="r" b="b"/>
            <a:pathLst>
              <a:path w="7879449" h="2927765">
                <a:moveTo>
                  <a:pt x="1064" y="2927765"/>
                </a:moveTo>
                <a:cubicBezTo>
                  <a:pt x="-2480" y="1832612"/>
                  <a:pt x="4267" y="1095153"/>
                  <a:pt x="723" y="0"/>
                </a:cubicBezTo>
                <a:lnTo>
                  <a:pt x="7879449" y="0"/>
                </a:lnTo>
              </a:path>
            </a:pathLst>
          </a:custGeom>
          <a:noFill/>
          <a:ln>
            <a:solidFill>
              <a:srgbClr val="B3C00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350"/>
          </a:p>
        </p:txBody>
      </p:sp>
      <p:sp>
        <p:nvSpPr>
          <p:cNvPr id="8" name="Rectangle à coins arrondis 7"/>
          <p:cNvSpPr/>
          <p:nvPr/>
        </p:nvSpPr>
        <p:spPr>
          <a:xfrm>
            <a:off x="1584325" y="1147763"/>
            <a:ext cx="6299200" cy="2587625"/>
          </a:xfrm>
          <a:prstGeom prst="roundRect">
            <a:avLst>
              <a:gd name="adj" fmla="val 7716"/>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350"/>
          </a:p>
        </p:txBody>
      </p:sp>
      <p:sp>
        <p:nvSpPr>
          <p:cNvPr id="401414" name="ZoneTexte 14"/>
          <p:cNvSpPr txBox="1">
            <a:spLocks noChangeArrowheads="1"/>
          </p:cNvSpPr>
          <p:nvPr/>
        </p:nvSpPr>
        <p:spPr bwMode="auto">
          <a:xfrm>
            <a:off x="6788150" y="3270250"/>
            <a:ext cx="1054100" cy="411163"/>
          </a:xfrm>
          <a:prstGeom prst="rect">
            <a:avLst/>
          </a:prstGeom>
          <a:noFill/>
          <a:ln w="9525">
            <a:noFill/>
            <a:miter lim="800000"/>
            <a:headEnd/>
            <a:tailEnd/>
          </a:ln>
        </p:spPr>
        <p:txBody>
          <a:bodyPr wrap="none">
            <a:spAutoFit/>
          </a:bodyPr>
          <a:lstStyle/>
          <a:p>
            <a:pPr algn="r" defTabSz="685800"/>
            <a:r>
              <a:rPr lang="fr-FR" sz="1400" b="1">
                <a:solidFill>
                  <a:schemeClr val="accent1"/>
                </a:solidFill>
                <a:latin typeface="Calibri" pitchFamily="34" charset="0"/>
              </a:rPr>
              <a:t>INDUCTION</a:t>
            </a:r>
          </a:p>
        </p:txBody>
      </p:sp>
      <p:grpSp>
        <p:nvGrpSpPr>
          <p:cNvPr id="2" name="Groupe 18"/>
          <p:cNvGrpSpPr>
            <a:grpSpLocks/>
          </p:cNvGrpSpPr>
          <p:nvPr/>
        </p:nvGrpSpPr>
        <p:grpSpPr bwMode="auto">
          <a:xfrm>
            <a:off x="3014663" y="2735263"/>
            <a:ext cx="2693987" cy="708025"/>
            <a:chOff x="1470286" y="1972598"/>
            <a:chExt cx="1695475" cy="530972"/>
          </a:xfrm>
        </p:grpSpPr>
        <p:sp>
          <p:nvSpPr>
            <p:cNvPr id="18" name="Rectangle à coins arrondis 17"/>
            <p:cNvSpPr/>
            <p:nvPr/>
          </p:nvSpPr>
          <p:spPr>
            <a:xfrm>
              <a:off x="1521240" y="1972598"/>
              <a:ext cx="1593567" cy="530972"/>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400"/>
            </a:p>
          </p:txBody>
        </p:sp>
        <p:sp>
          <p:nvSpPr>
            <p:cNvPr id="9" name="ZoneTexte 8"/>
            <p:cNvSpPr txBox="1"/>
            <p:nvPr/>
          </p:nvSpPr>
          <p:spPr>
            <a:xfrm>
              <a:off x="1470286" y="2008314"/>
              <a:ext cx="1695475" cy="461922"/>
            </a:xfrm>
            <a:prstGeom prst="rect">
              <a:avLst/>
            </a:prstGeom>
            <a:noFill/>
          </p:spPr>
          <p:txBody>
            <a:bodyPr wrap="none">
              <a:spAutoFit/>
            </a:bodyPr>
            <a:lstStyle/>
            <a:p>
              <a:pPr algn="ctr" defTabSz="685800" fontAlgn="auto">
                <a:spcBef>
                  <a:spcPts val="0"/>
                </a:spcBef>
                <a:spcAft>
                  <a:spcPts val="0"/>
                </a:spcAft>
                <a:defRPr/>
              </a:pPr>
              <a:r>
                <a:rPr lang="fr-FR" sz="1200" b="1" dirty="0">
                  <a:solidFill>
                    <a:schemeClr val="tx1">
                      <a:lumMod val="65000"/>
                      <a:lumOff val="35000"/>
                    </a:schemeClr>
                  </a:solidFill>
                  <a:latin typeface="+mn-lt"/>
                </a:rPr>
                <a:t>RC/RP ou maladie stable à 16 semaines</a:t>
              </a:r>
            </a:p>
            <a:p>
              <a:pPr algn="ctr" defTabSz="685800" fontAlgn="auto">
                <a:spcBef>
                  <a:spcPts val="0"/>
                </a:spcBef>
                <a:spcAft>
                  <a:spcPts val="0"/>
                </a:spcAft>
                <a:defRPr/>
              </a:pPr>
              <a:r>
                <a:rPr lang="fr-FR" sz="1200" b="1" dirty="0">
                  <a:solidFill>
                    <a:schemeClr val="tx1">
                      <a:lumMod val="65000"/>
                      <a:lumOff val="35000"/>
                    </a:schemeClr>
                  </a:solidFill>
                  <a:latin typeface="+mn-lt"/>
                </a:rPr>
                <a:t>Consentement pour la randomisation</a:t>
              </a:r>
            </a:p>
          </p:txBody>
        </p:sp>
      </p:grpSp>
      <p:cxnSp>
        <p:nvCxnSpPr>
          <p:cNvPr id="29" name="Connecteur droit avec flèche 28"/>
          <p:cNvCxnSpPr/>
          <p:nvPr/>
        </p:nvCxnSpPr>
        <p:spPr>
          <a:xfrm flipH="1">
            <a:off x="4360863" y="1411288"/>
            <a:ext cx="1587" cy="62230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a:off x="4433888" y="1728788"/>
            <a:ext cx="1746250" cy="287337"/>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e 23"/>
          <p:cNvGrpSpPr>
            <a:grpSpLocks/>
          </p:cNvGrpSpPr>
          <p:nvPr/>
        </p:nvGrpSpPr>
        <p:grpSpPr bwMode="auto">
          <a:xfrm>
            <a:off x="5811838" y="1716088"/>
            <a:ext cx="1773237" cy="1333500"/>
            <a:chOff x="1254564" y="806052"/>
            <a:chExt cx="1443922" cy="999699"/>
          </a:xfrm>
        </p:grpSpPr>
        <p:sp>
          <p:nvSpPr>
            <p:cNvPr id="25" name="Rectangle à coins arrondis 24"/>
            <p:cNvSpPr/>
            <p:nvPr/>
          </p:nvSpPr>
          <p:spPr>
            <a:xfrm>
              <a:off x="1254564" y="806052"/>
              <a:ext cx="1443922" cy="999699"/>
            </a:xfrm>
            <a:prstGeom prst="roundRect">
              <a:avLst>
                <a:gd name="adj" fmla="val 11175"/>
              </a:avLst>
            </a:prstGeom>
            <a:solidFill>
              <a:schemeClr val="bg1"/>
            </a:solid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400"/>
            </a:p>
          </p:txBody>
        </p:sp>
        <p:sp>
          <p:nvSpPr>
            <p:cNvPr id="401422" name="ZoneTexte 25"/>
            <p:cNvSpPr txBox="1">
              <a:spLocks noChangeArrowheads="1"/>
            </p:cNvSpPr>
            <p:nvPr/>
          </p:nvSpPr>
          <p:spPr bwMode="auto">
            <a:xfrm>
              <a:off x="1283346" y="836274"/>
              <a:ext cx="1386359" cy="938719"/>
            </a:xfrm>
            <a:prstGeom prst="rect">
              <a:avLst/>
            </a:prstGeom>
            <a:noFill/>
            <a:ln w="9525">
              <a:noFill/>
              <a:miter lim="800000"/>
              <a:headEnd/>
              <a:tailEnd/>
            </a:ln>
          </p:spPr>
          <p:txBody>
            <a:bodyPr anchor="ctr">
              <a:spAutoFit/>
            </a:bodyPr>
            <a:lstStyle/>
            <a:p>
              <a:pPr algn="ctr" defTabSz="685800"/>
              <a:r>
                <a:rPr lang="fr-FR" sz="1100">
                  <a:solidFill>
                    <a:schemeClr val="accent1"/>
                  </a:solidFill>
                  <a:latin typeface="Calibri" pitchFamily="34" charset="0"/>
                </a:rPr>
                <a:t>Biomarqueurs :</a:t>
              </a:r>
              <a:br>
                <a:rPr lang="fr-FR" sz="1100">
                  <a:solidFill>
                    <a:schemeClr val="accent1"/>
                  </a:solidFill>
                  <a:latin typeface="Calibri" pitchFamily="34" charset="0"/>
                </a:rPr>
              </a:br>
              <a:r>
                <a:rPr lang="fr-FR" sz="1100">
                  <a:solidFill>
                    <a:schemeClr val="accent1"/>
                  </a:solidFill>
                  <a:latin typeface="Calibri" pitchFamily="34" charset="0"/>
                </a:rPr>
                <a:t>B-RAF, k-RAS, n-RAS mutations</a:t>
              </a:r>
              <a:br>
                <a:rPr lang="fr-FR" sz="1100">
                  <a:solidFill>
                    <a:schemeClr val="accent1"/>
                  </a:solidFill>
                  <a:latin typeface="Calibri" pitchFamily="34" charset="0"/>
                </a:rPr>
              </a:br>
              <a:r>
                <a:rPr lang="fr-FR" sz="1100">
                  <a:solidFill>
                    <a:schemeClr val="accent1"/>
                  </a:solidFill>
                  <a:latin typeface="Calibri" pitchFamily="34" charset="0"/>
                </a:rPr>
                <a:t>Ereg, DUSP4/6 mRNA,</a:t>
              </a:r>
              <a:br>
                <a:rPr lang="fr-FR" sz="1100">
                  <a:solidFill>
                    <a:schemeClr val="accent1"/>
                  </a:solidFill>
                  <a:latin typeface="Calibri" pitchFamily="34" charset="0"/>
                </a:rPr>
              </a:br>
              <a:r>
                <a:rPr lang="fr-FR" sz="1100">
                  <a:solidFill>
                    <a:schemeClr val="accent1"/>
                  </a:solidFill>
                  <a:latin typeface="Calibri" pitchFamily="34" charset="0"/>
                </a:rPr>
                <a:t>PTEN, DNA repair IHC</a:t>
              </a:r>
            </a:p>
          </p:txBody>
        </p:sp>
      </p:grpSp>
      <p:grpSp>
        <p:nvGrpSpPr>
          <p:cNvPr id="7" name="Groupe 16"/>
          <p:cNvGrpSpPr>
            <a:grpSpLocks/>
          </p:cNvGrpSpPr>
          <p:nvPr/>
        </p:nvGrpSpPr>
        <p:grpSpPr bwMode="auto">
          <a:xfrm>
            <a:off x="3095625" y="1435100"/>
            <a:ext cx="2532063" cy="627063"/>
            <a:chOff x="1563728" y="1017638"/>
            <a:chExt cx="1592826" cy="471135"/>
          </a:xfrm>
        </p:grpSpPr>
        <p:sp>
          <p:nvSpPr>
            <p:cNvPr id="14" name="Rectangle à coins arrondis 13"/>
            <p:cNvSpPr/>
            <p:nvPr/>
          </p:nvSpPr>
          <p:spPr>
            <a:xfrm>
              <a:off x="1563728" y="1017638"/>
              <a:ext cx="1592826" cy="449666"/>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400"/>
            </a:p>
          </p:txBody>
        </p:sp>
        <p:sp>
          <p:nvSpPr>
            <p:cNvPr id="4" name="ZoneTexte 3"/>
            <p:cNvSpPr txBox="1"/>
            <p:nvPr/>
          </p:nvSpPr>
          <p:spPr>
            <a:xfrm>
              <a:off x="1800405" y="1027180"/>
              <a:ext cx="1119472" cy="461593"/>
            </a:xfrm>
            <a:prstGeom prst="rect">
              <a:avLst/>
            </a:prstGeom>
            <a:noFill/>
          </p:spPr>
          <p:txBody>
            <a:bodyPr wrap="none">
              <a:spAutoFit/>
            </a:bodyPr>
            <a:lstStyle/>
            <a:p>
              <a:pPr algn="ctr" defTabSz="685800" fontAlgn="auto">
                <a:spcBef>
                  <a:spcPts val="0"/>
                </a:spcBef>
                <a:spcAft>
                  <a:spcPts val="0"/>
                </a:spcAft>
                <a:defRPr/>
              </a:pPr>
              <a:r>
                <a:rPr lang="fr-FR" sz="1200" b="1" dirty="0">
                  <a:solidFill>
                    <a:schemeClr val="tx1">
                      <a:lumMod val="65000"/>
                      <a:lumOff val="35000"/>
                    </a:schemeClr>
                  </a:solidFill>
                  <a:latin typeface="+mn-lt"/>
                </a:rPr>
                <a:t>Chimiothérapie standard</a:t>
              </a:r>
              <a:br>
                <a:rPr lang="fr-FR" sz="1200" b="1" dirty="0">
                  <a:solidFill>
                    <a:schemeClr val="tx1">
                      <a:lumMod val="65000"/>
                      <a:lumOff val="35000"/>
                    </a:schemeClr>
                  </a:solidFill>
                  <a:latin typeface="+mn-lt"/>
                </a:rPr>
              </a:br>
              <a:r>
                <a:rPr lang="fr-FR" sz="1200" b="1" dirty="0">
                  <a:solidFill>
                    <a:schemeClr val="tx1">
                      <a:lumMod val="65000"/>
                      <a:lumOff val="35000"/>
                    </a:schemeClr>
                  </a:solidFill>
                  <a:latin typeface="+mn-lt"/>
                </a:rPr>
                <a:t>x 16 semaines</a:t>
              </a:r>
            </a:p>
          </p:txBody>
        </p:sp>
      </p:grpSp>
      <p:sp>
        <p:nvSpPr>
          <p:cNvPr id="16" name="ZoneTexte 15"/>
          <p:cNvSpPr txBox="1"/>
          <p:nvPr/>
        </p:nvSpPr>
        <p:spPr>
          <a:xfrm>
            <a:off x="6519863" y="6056313"/>
            <a:ext cx="1322387" cy="409575"/>
          </a:xfrm>
          <a:prstGeom prst="rect">
            <a:avLst/>
          </a:prstGeom>
          <a:noFill/>
        </p:spPr>
        <p:txBody>
          <a:bodyPr wrap="none">
            <a:spAutoFit/>
          </a:bodyPr>
          <a:lstStyle/>
          <a:p>
            <a:pPr algn="r" defTabSz="685800" fontAlgn="auto">
              <a:spcBef>
                <a:spcPts val="0"/>
              </a:spcBef>
              <a:spcAft>
                <a:spcPts val="0"/>
              </a:spcAft>
              <a:defRPr/>
            </a:pPr>
            <a:r>
              <a:rPr lang="fr-FR" sz="1400" b="1">
                <a:solidFill>
                  <a:schemeClr val="accent5"/>
                </a:solidFill>
                <a:latin typeface="+mn-lt"/>
              </a:rPr>
              <a:t>MAINTENANCE</a:t>
            </a:r>
          </a:p>
        </p:txBody>
      </p:sp>
      <p:sp>
        <p:nvSpPr>
          <p:cNvPr id="401427" name="Titre 1"/>
          <p:cNvSpPr txBox="1">
            <a:spLocks/>
          </p:cNvSpPr>
          <p:nvPr/>
        </p:nvSpPr>
        <p:spPr bwMode="auto">
          <a:xfrm>
            <a:off x="158750" y="0"/>
            <a:ext cx="8621713" cy="1062038"/>
          </a:xfrm>
          <a:prstGeom prst="rect">
            <a:avLst/>
          </a:prstGeom>
          <a:noFill/>
          <a:ln w="9525">
            <a:noFill/>
            <a:miter lim="800000"/>
            <a:headEnd/>
            <a:tailEnd/>
          </a:ln>
        </p:spPr>
        <p:txBody>
          <a:bodyPr/>
          <a:lstStyle/>
          <a:p>
            <a:pPr defTabSz="685800">
              <a:lnSpc>
                <a:spcPts val="2800"/>
              </a:lnSpc>
            </a:pPr>
            <a:endParaRPr lang="fr-FR" sz="2600" b="1">
              <a:solidFill>
                <a:srgbClr val="B3C00A"/>
              </a:solidFill>
              <a:latin typeface="Calibri" pitchFamily="34" charset="0"/>
            </a:endParaRPr>
          </a:p>
        </p:txBody>
      </p:sp>
      <p:sp>
        <p:nvSpPr>
          <p:cNvPr id="401428" name="Titre 11"/>
          <p:cNvSpPr>
            <a:spLocks noGrp="1"/>
          </p:cNvSpPr>
          <p:nvPr>
            <p:ph type="title" idx="4294967295"/>
          </p:nvPr>
        </p:nvSpPr>
        <p:spPr/>
        <p:txBody>
          <a:bodyPr>
            <a:normAutofit fontScale="90000"/>
          </a:bodyPr>
          <a:lstStyle/>
          <a:p>
            <a:r>
              <a:rPr lang="fr-FR"/>
              <a:t>Le Too Much study !</a:t>
            </a:r>
            <a:br>
              <a:rPr lang="fr-FR"/>
            </a:br>
            <a:endParaRPr lang="fr-FR"/>
          </a:p>
        </p:txBody>
      </p:sp>
      <p:cxnSp>
        <p:nvCxnSpPr>
          <p:cNvPr id="101" name="Connecteur droit avec flèche 100"/>
          <p:cNvCxnSpPr/>
          <p:nvPr/>
        </p:nvCxnSpPr>
        <p:spPr>
          <a:xfrm>
            <a:off x="4360863" y="876300"/>
            <a:ext cx="0" cy="184150"/>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Connecteur droit 149"/>
          <p:cNvCxnSpPr/>
          <p:nvPr/>
        </p:nvCxnSpPr>
        <p:spPr>
          <a:xfrm>
            <a:off x="2487613" y="3509963"/>
            <a:ext cx="0" cy="24606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e 55"/>
          <p:cNvGrpSpPr>
            <a:grpSpLocks/>
          </p:cNvGrpSpPr>
          <p:nvPr/>
        </p:nvGrpSpPr>
        <p:grpSpPr bwMode="auto">
          <a:xfrm>
            <a:off x="3335338" y="4052888"/>
            <a:ext cx="928687" cy="2181225"/>
            <a:chOff x="3251820" y="3039762"/>
            <a:chExt cx="929606" cy="1636120"/>
          </a:xfrm>
        </p:grpSpPr>
        <p:grpSp>
          <p:nvGrpSpPr>
            <p:cNvPr id="11" name="Groupe 52"/>
            <p:cNvGrpSpPr>
              <a:grpSpLocks/>
            </p:cNvGrpSpPr>
            <p:nvPr/>
          </p:nvGrpSpPr>
          <p:grpSpPr bwMode="auto">
            <a:xfrm>
              <a:off x="3251820" y="3039762"/>
              <a:ext cx="929606" cy="1636120"/>
              <a:chOff x="3706723" y="3039762"/>
              <a:chExt cx="929606" cy="1636120"/>
            </a:xfrm>
          </p:grpSpPr>
          <p:cxnSp>
            <p:nvCxnSpPr>
              <p:cNvPr id="151" name="Connecteur droit 150"/>
              <p:cNvCxnSpPr/>
              <p:nvPr/>
            </p:nvCxnSpPr>
            <p:spPr>
              <a:xfrm>
                <a:off x="4118292" y="3039762"/>
                <a:ext cx="0" cy="71565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e 116"/>
              <p:cNvGrpSpPr>
                <a:grpSpLocks/>
              </p:cNvGrpSpPr>
              <p:nvPr/>
            </p:nvGrpSpPr>
            <p:grpSpPr bwMode="auto">
              <a:xfrm>
                <a:off x="3706723" y="3687261"/>
                <a:ext cx="929606" cy="988621"/>
                <a:chOff x="7041243" y="1536370"/>
                <a:chExt cx="929606" cy="988621"/>
              </a:xfrm>
            </p:grpSpPr>
            <p:grpSp>
              <p:nvGrpSpPr>
                <p:cNvPr id="15" name="Groupe 117"/>
                <p:cNvGrpSpPr>
                  <a:grpSpLocks/>
                </p:cNvGrpSpPr>
                <p:nvPr/>
              </p:nvGrpSpPr>
              <p:grpSpPr bwMode="auto">
                <a:xfrm>
                  <a:off x="7041243" y="1612049"/>
                  <a:ext cx="929606" cy="912942"/>
                  <a:chOff x="7933051" y="1612049"/>
                  <a:chExt cx="929606" cy="912942"/>
                </a:xfrm>
              </p:grpSpPr>
              <p:sp>
                <p:nvSpPr>
                  <p:cNvPr id="120" name="Parenthèse ouvrante 119"/>
                  <p:cNvSpPr>
                    <a:spLocks/>
                  </p:cNvSpPr>
                  <p:nvPr/>
                </p:nvSpPr>
                <p:spPr bwMode="auto">
                  <a:xfrm rot="5400000">
                    <a:off x="8205921" y="1537869"/>
                    <a:ext cx="257558" cy="474528"/>
                  </a:xfrm>
                  <a:prstGeom prst="leftBracket">
                    <a:avLst>
                      <a:gd name="adj" fmla="val 0"/>
                    </a:avLst>
                  </a:prstGeom>
                  <a:noFill/>
                  <a:ln w="9525" algn="ctr">
                    <a:solidFill>
                      <a:srgbClr val="7F7F7F"/>
                    </a:solidFill>
                    <a:prstDash val="sysDot"/>
                    <a:miter lim="800000"/>
                    <a:headEnd/>
                    <a:tailEnd/>
                  </a:ln>
                </p:spPr>
                <p:txBody>
                  <a:bodyPr rot="10800000" vert="eaVert" anchor="ctr"/>
                  <a:lstStyle/>
                  <a:p>
                    <a:pPr algn="ctr" defTabSz="685800" fontAlgn="auto">
                      <a:spcBef>
                        <a:spcPts val="0"/>
                      </a:spcBef>
                      <a:spcAft>
                        <a:spcPts val="0"/>
                      </a:spcAft>
                      <a:defRPr/>
                    </a:pPr>
                    <a:endParaRPr lang="fr-FR" sz="1400">
                      <a:latin typeface="+mn-lt"/>
                    </a:endParaRPr>
                  </a:p>
                </p:txBody>
              </p:sp>
              <p:grpSp>
                <p:nvGrpSpPr>
                  <p:cNvPr id="17" name="Groupe 120"/>
                  <p:cNvGrpSpPr>
                    <a:grpSpLocks/>
                  </p:cNvGrpSpPr>
                  <p:nvPr/>
                </p:nvGrpSpPr>
                <p:grpSpPr bwMode="auto">
                  <a:xfrm>
                    <a:off x="7933051" y="1612049"/>
                    <a:ext cx="929606" cy="912942"/>
                    <a:chOff x="7933051" y="1612049"/>
                    <a:chExt cx="929606" cy="912942"/>
                  </a:xfrm>
                </p:grpSpPr>
                <p:sp>
                  <p:nvSpPr>
                    <p:cNvPr id="122" name="Rectangle à coins arrondis 121"/>
                    <p:cNvSpPr/>
                    <p:nvPr/>
                  </p:nvSpPr>
                  <p:spPr>
                    <a:xfrm>
                      <a:off x="7993436" y="1785521"/>
                      <a:ext cx="266964" cy="317936"/>
                    </a:xfrm>
                    <a:prstGeom prst="round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123" name="ZoneTexte 122"/>
                    <p:cNvSpPr txBox="1"/>
                    <p:nvPr/>
                  </p:nvSpPr>
                  <p:spPr>
                    <a:xfrm>
                      <a:off x="8007737" y="1839106"/>
                      <a:ext cx="238361" cy="215529"/>
                    </a:xfrm>
                    <a:prstGeom prst="rect">
                      <a:avLst/>
                    </a:prstGeom>
                    <a:noFill/>
                  </p:spPr>
                  <p:txBody>
                    <a:bodyPr wrap="none">
                      <a:spAutoFit/>
                    </a:bodyPr>
                    <a:lstStyle/>
                    <a:p>
                      <a:pPr algn="ctr" defTabSz="685800" fontAlgn="auto">
                        <a:spcBef>
                          <a:spcPts val="0"/>
                        </a:spcBef>
                        <a:spcAft>
                          <a:spcPts val="0"/>
                        </a:spcAft>
                        <a:defRPr/>
                      </a:pPr>
                      <a:r>
                        <a:rPr lang="fr-FR" sz="800">
                          <a:solidFill>
                            <a:schemeClr val="tx1">
                              <a:lumMod val="65000"/>
                              <a:lumOff val="35000"/>
                            </a:schemeClr>
                          </a:solidFill>
                          <a:latin typeface="+mn-lt"/>
                        </a:rPr>
                        <a:t>P</a:t>
                      </a:r>
                    </a:p>
                  </p:txBody>
                </p:sp>
                <p:sp>
                  <p:nvSpPr>
                    <p:cNvPr id="124" name="Rectangle à coins arrondis 123"/>
                    <p:cNvSpPr/>
                    <p:nvPr/>
                  </p:nvSpPr>
                  <p:spPr>
                    <a:xfrm>
                      <a:off x="8287413" y="1785521"/>
                      <a:ext cx="524393" cy="739470"/>
                    </a:xfrm>
                    <a:prstGeom prst="roundRect">
                      <a:avLst>
                        <a:gd name="adj" fmla="val 10705"/>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125" name="ZoneTexte 124"/>
                    <p:cNvSpPr txBox="1"/>
                    <p:nvPr/>
                  </p:nvSpPr>
                  <p:spPr>
                    <a:xfrm>
                      <a:off x="8249276" y="1802192"/>
                      <a:ext cx="613381" cy="707318"/>
                    </a:xfrm>
                    <a:prstGeom prst="rect">
                      <a:avLst/>
                    </a:prstGeom>
                    <a:noFill/>
                  </p:spPr>
                  <p:txBody>
                    <a:bodyPr>
                      <a:spAutoFit/>
                    </a:bodyPr>
                    <a:lstStyle/>
                    <a:p>
                      <a:pPr algn="ctr" defTabSz="685800" fontAlgn="auto">
                        <a:spcBef>
                          <a:spcPts val="0"/>
                        </a:spcBef>
                        <a:spcAft>
                          <a:spcPts val="0"/>
                        </a:spcAft>
                        <a:defRPr/>
                      </a:pPr>
                      <a:r>
                        <a:rPr lang="fr-FR" sz="800">
                          <a:solidFill>
                            <a:schemeClr val="tx1">
                              <a:lumMod val="65000"/>
                              <a:lumOff val="35000"/>
                            </a:schemeClr>
                          </a:solidFill>
                          <a:latin typeface="+mn-lt"/>
                        </a:rPr>
                        <a:t>Dual</a:t>
                      </a:r>
                      <a:br>
                        <a:rPr lang="fr-FR" sz="800">
                          <a:solidFill>
                            <a:schemeClr val="tx1">
                              <a:lumMod val="65000"/>
                              <a:lumOff val="35000"/>
                            </a:schemeClr>
                          </a:solidFill>
                          <a:latin typeface="+mn-lt"/>
                        </a:rPr>
                      </a:br>
                      <a:r>
                        <a:rPr lang="fr-FR" sz="800">
                          <a:solidFill>
                            <a:schemeClr val="tx1">
                              <a:lumMod val="65000"/>
                              <a:lumOff val="35000"/>
                            </a:schemeClr>
                          </a:solidFill>
                          <a:latin typeface="+mn-lt"/>
                        </a:rPr>
                        <a:t>pathway</a:t>
                      </a:r>
                      <a:br>
                        <a:rPr lang="fr-FR" sz="800">
                          <a:solidFill>
                            <a:schemeClr val="tx1">
                              <a:lumMod val="65000"/>
                              <a:lumOff val="35000"/>
                            </a:schemeClr>
                          </a:solidFill>
                          <a:latin typeface="+mn-lt"/>
                        </a:rPr>
                      </a:br>
                      <a:r>
                        <a:rPr lang="fr-FR" sz="800">
                          <a:solidFill>
                            <a:schemeClr val="tx1">
                              <a:lumMod val="65000"/>
                              <a:lumOff val="35000"/>
                            </a:schemeClr>
                          </a:solidFill>
                          <a:latin typeface="+mn-lt"/>
                        </a:rPr>
                        <a:t>inhibition</a:t>
                      </a:r>
                      <a:br>
                        <a:rPr lang="fr-FR" sz="800">
                          <a:solidFill>
                            <a:schemeClr val="tx1">
                              <a:lumMod val="65000"/>
                              <a:lumOff val="35000"/>
                            </a:schemeClr>
                          </a:solidFill>
                          <a:latin typeface="+mn-lt"/>
                        </a:rPr>
                      </a:br>
                      <a:r>
                        <a:rPr lang="fr-FR" sz="800">
                          <a:solidFill>
                            <a:schemeClr val="tx1">
                              <a:lumMod val="65000"/>
                              <a:lumOff val="35000"/>
                            </a:schemeClr>
                          </a:solidFill>
                          <a:latin typeface="+mn-lt"/>
                        </a:rPr>
                        <a:t>PI3K+MEK</a:t>
                      </a:r>
                      <a:br>
                        <a:rPr lang="fr-FR" sz="800">
                          <a:solidFill>
                            <a:schemeClr val="tx1">
                              <a:lumMod val="65000"/>
                              <a:lumOff val="35000"/>
                            </a:schemeClr>
                          </a:solidFill>
                          <a:latin typeface="+mn-lt"/>
                        </a:rPr>
                      </a:br>
                      <a:r>
                        <a:rPr lang="fr-FR" sz="800">
                          <a:solidFill>
                            <a:schemeClr val="tx1">
                              <a:lumMod val="65000"/>
                              <a:lumOff val="35000"/>
                            </a:schemeClr>
                          </a:solidFill>
                          <a:latin typeface="+mn-lt"/>
                        </a:rPr>
                        <a:t>(GSK)</a:t>
                      </a:r>
                    </a:p>
                  </p:txBody>
                </p:sp>
                <p:sp>
                  <p:nvSpPr>
                    <p:cNvPr id="126" name="ZoneTexte 125"/>
                    <p:cNvSpPr txBox="1"/>
                    <p:nvPr/>
                  </p:nvSpPr>
                  <p:spPr>
                    <a:xfrm>
                      <a:off x="7933051" y="1612860"/>
                      <a:ext cx="201812" cy="215529"/>
                    </a:xfrm>
                    <a:prstGeom prst="rect">
                      <a:avLst/>
                    </a:prstGeom>
                    <a:noFill/>
                  </p:spPr>
                  <p:txBody>
                    <a:bodyPr>
                      <a:spAutoFit/>
                    </a:bodyPr>
                    <a:lstStyle/>
                    <a:p>
                      <a:pPr algn="r" defTabSz="685800" fontAlgn="auto">
                        <a:spcBef>
                          <a:spcPts val="0"/>
                        </a:spcBef>
                        <a:spcAft>
                          <a:spcPts val="0"/>
                        </a:spcAft>
                        <a:defRPr/>
                      </a:pPr>
                      <a:r>
                        <a:rPr lang="fr-FR" sz="800">
                          <a:solidFill>
                            <a:schemeClr val="tx1">
                              <a:lumMod val="50000"/>
                              <a:lumOff val="50000"/>
                            </a:schemeClr>
                          </a:solidFill>
                          <a:latin typeface="+mn-lt"/>
                        </a:rPr>
                        <a:t>1</a:t>
                      </a:r>
                    </a:p>
                  </p:txBody>
                </p:sp>
                <p:sp>
                  <p:nvSpPr>
                    <p:cNvPr id="127" name="ZoneTexte 126"/>
                    <p:cNvSpPr txBox="1"/>
                    <p:nvPr/>
                  </p:nvSpPr>
                  <p:spPr>
                    <a:xfrm>
                      <a:off x="8524185" y="1612860"/>
                      <a:ext cx="201812" cy="215529"/>
                    </a:xfrm>
                    <a:prstGeom prst="rect">
                      <a:avLst/>
                    </a:prstGeom>
                    <a:noFill/>
                  </p:spPr>
                  <p:txBody>
                    <a:bodyPr>
                      <a:spAutoFit/>
                    </a:bodyPr>
                    <a:lstStyle/>
                    <a:p>
                      <a:pPr defTabSz="685800" fontAlgn="auto">
                        <a:spcBef>
                          <a:spcPts val="0"/>
                        </a:spcBef>
                        <a:spcAft>
                          <a:spcPts val="0"/>
                        </a:spcAft>
                        <a:defRPr/>
                      </a:pPr>
                      <a:r>
                        <a:rPr lang="fr-FR" sz="800">
                          <a:solidFill>
                            <a:schemeClr val="tx1">
                              <a:lumMod val="50000"/>
                              <a:lumOff val="50000"/>
                            </a:schemeClr>
                          </a:solidFill>
                          <a:latin typeface="+mn-lt"/>
                        </a:rPr>
                        <a:t>2</a:t>
                      </a:r>
                    </a:p>
                  </p:txBody>
                </p:sp>
              </p:grpSp>
            </p:grpSp>
            <p:sp>
              <p:nvSpPr>
                <p:cNvPr id="119" name="Ellipse 118"/>
                <p:cNvSpPr/>
                <p:nvPr/>
              </p:nvSpPr>
              <p:spPr>
                <a:xfrm>
                  <a:off x="7359057" y="1536651"/>
                  <a:ext cx="193867" cy="19647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a:defRPr/>
                  </a:pPr>
                  <a:r>
                    <a:rPr lang="fr-FR" sz="1400" b="1" smtClean="0"/>
                    <a:t>R</a:t>
                  </a:r>
                  <a:endParaRPr lang="fr-FR" sz="1400" b="1"/>
                </a:p>
              </p:txBody>
            </p:sp>
          </p:grpSp>
        </p:grpSp>
        <p:grpSp>
          <p:nvGrpSpPr>
            <p:cNvPr id="19" name="Groupe 40"/>
            <p:cNvGrpSpPr>
              <a:grpSpLocks/>
            </p:cNvGrpSpPr>
            <p:nvPr/>
          </p:nvGrpSpPr>
          <p:grpSpPr bwMode="auto">
            <a:xfrm>
              <a:off x="3254203" y="3124284"/>
              <a:ext cx="899175" cy="521851"/>
              <a:chOff x="3705875" y="3124284"/>
              <a:chExt cx="899175" cy="521851"/>
            </a:xfrm>
          </p:grpSpPr>
          <p:sp>
            <p:nvSpPr>
              <p:cNvPr id="42" name="Rectangle à coins arrondis 41"/>
              <p:cNvSpPr/>
              <p:nvPr/>
            </p:nvSpPr>
            <p:spPr>
              <a:xfrm>
                <a:off x="3747986" y="3124307"/>
                <a:ext cx="813604" cy="521558"/>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43" name="ZoneTexte 42"/>
              <p:cNvSpPr txBox="1"/>
              <p:nvPr/>
            </p:nvSpPr>
            <p:spPr>
              <a:xfrm>
                <a:off x="3705080" y="3185036"/>
                <a:ext cx="899414" cy="400099"/>
              </a:xfrm>
              <a:prstGeom prst="rect">
                <a:avLst/>
              </a:prstGeom>
              <a:noFill/>
            </p:spPr>
            <p:txBody>
              <a:bodyPr>
                <a:spAutoFit/>
              </a:bodyPr>
              <a:lstStyle/>
              <a:p>
                <a:pPr algn="ctr" defTabSz="685800" fontAlgn="auto">
                  <a:spcBef>
                    <a:spcPts val="0"/>
                  </a:spcBef>
                  <a:spcAft>
                    <a:spcPts val="0"/>
                  </a:spcAft>
                  <a:defRPr/>
                </a:pPr>
                <a:r>
                  <a:rPr lang="fr-FR" sz="1000" b="1" dirty="0">
                    <a:solidFill>
                      <a:schemeClr val="tx1">
                        <a:lumMod val="65000"/>
                        <a:lumOff val="35000"/>
                      </a:schemeClr>
                    </a:solidFill>
                    <a:latin typeface="+mn-lt"/>
                  </a:rPr>
                  <a:t>mutation</a:t>
                </a:r>
              </a:p>
              <a:p>
                <a:pPr algn="ctr" defTabSz="685800" fontAlgn="auto">
                  <a:spcBef>
                    <a:spcPts val="0"/>
                  </a:spcBef>
                  <a:spcAft>
                    <a:spcPts val="0"/>
                  </a:spcAft>
                  <a:defRPr/>
                </a:pPr>
                <a:r>
                  <a:rPr lang="fr-FR" sz="1000" b="1" dirty="0">
                    <a:solidFill>
                      <a:schemeClr val="tx1">
                        <a:lumMod val="65000"/>
                        <a:lumOff val="35000"/>
                      </a:schemeClr>
                    </a:solidFill>
                    <a:latin typeface="+mn-lt"/>
                  </a:rPr>
                  <a:t>K-RAS, N-RAS</a:t>
                </a:r>
              </a:p>
            </p:txBody>
          </p:sp>
        </p:grpSp>
      </p:grpSp>
      <p:grpSp>
        <p:nvGrpSpPr>
          <p:cNvPr id="20" name="Groupe 54"/>
          <p:cNvGrpSpPr>
            <a:grpSpLocks/>
          </p:cNvGrpSpPr>
          <p:nvPr/>
        </p:nvGrpSpPr>
        <p:grpSpPr bwMode="auto">
          <a:xfrm>
            <a:off x="4437063" y="4046538"/>
            <a:ext cx="868362" cy="1933575"/>
            <a:chOff x="4301041" y="3035643"/>
            <a:chExt cx="868305" cy="1449373"/>
          </a:xfrm>
        </p:grpSpPr>
        <p:grpSp>
          <p:nvGrpSpPr>
            <p:cNvPr id="21" name="Groupe 53"/>
            <p:cNvGrpSpPr>
              <a:grpSpLocks/>
            </p:cNvGrpSpPr>
            <p:nvPr/>
          </p:nvGrpSpPr>
          <p:grpSpPr bwMode="auto">
            <a:xfrm>
              <a:off x="4301041" y="3035643"/>
              <a:ext cx="868305" cy="1449373"/>
              <a:chOff x="4475650" y="3035643"/>
              <a:chExt cx="868305" cy="1449373"/>
            </a:xfrm>
          </p:grpSpPr>
          <p:cxnSp>
            <p:nvCxnSpPr>
              <p:cNvPr id="142" name="Connecteur droit 141"/>
              <p:cNvCxnSpPr/>
              <p:nvPr/>
            </p:nvCxnSpPr>
            <p:spPr>
              <a:xfrm>
                <a:off x="4886785" y="3035643"/>
                <a:ext cx="0" cy="71992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2" name="Groupe 105"/>
              <p:cNvGrpSpPr>
                <a:grpSpLocks/>
              </p:cNvGrpSpPr>
              <p:nvPr/>
            </p:nvGrpSpPr>
            <p:grpSpPr bwMode="auto">
              <a:xfrm>
                <a:off x="4475650" y="3687261"/>
                <a:ext cx="868305" cy="797755"/>
                <a:chOff x="7041243" y="1536370"/>
                <a:chExt cx="868305" cy="797755"/>
              </a:xfrm>
            </p:grpSpPr>
            <p:grpSp>
              <p:nvGrpSpPr>
                <p:cNvPr id="23" name="Groupe 106"/>
                <p:cNvGrpSpPr>
                  <a:grpSpLocks/>
                </p:cNvGrpSpPr>
                <p:nvPr/>
              </p:nvGrpSpPr>
              <p:grpSpPr bwMode="auto">
                <a:xfrm>
                  <a:off x="7041243" y="1612049"/>
                  <a:ext cx="868305" cy="722076"/>
                  <a:chOff x="7933051" y="1612049"/>
                  <a:chExt cx="868305" cy="722076"/>
                </a:xfrm>
              </p:grpSpPr>
              <p:sp>
                <p:nvSpPr>
                  <p:cNvPr id="109" name="Parenthèse ouvrante 108"/>
                  <p:cNvSpPr>
                    <a:spLocks/>
                  </p:cNvSpPr>
                  <p:nvPr/>
                </p:nvSpPr>
                <p:spPr bwMode="auto">
                  <a:xfrm rot="5400000">
                    <a:off x="8205921" y="1537869"/>
                    <a:ext cx="257558" cy="474528"/>
                  </a:xfrm>
                  <a:prstGeom prst="leftBracket">
                    <a:avLst>
                      <a:gd name="adj" fmla="val 0"/>
                    </a:avLst>
                  </a:prstGeom>
                  <a:noFill/>
                  <a:ln w="9525" algn="ctr">
                    <a:solidFill>
                      <a:srgbClr val="7F7F7F"/>
                    </a:solidFill>
                    <a:prstDash val="sysDot"/>
                    <a:miter lim="800000"/>
                    <a:headEnd/>
                    <a:tailEnd/>
                  </a:ln>
                </p:spPr>
                <p:txBody>
                  <a:bodyPr rot="10800000" vert="eaVert" anchor="ctr"/>
                  <a:lstStyle/>
                  <a:p>
                    <a:pPr algn="ctr" defTabSz="685800" fontAlgn="auto">
                      <a:spcBef>
                        <a:spcPts val="0"/>
                      </a:spcBef>
                      <a:spcAft>
                        <a:spcPts val="0"/>
                      </a:spcAft>
                      <a:defRPr/>
                    </a:pPr>
                    <a:endParaRPr lang="fr-FR" sz="1400">
                      <a:latin typeface="+mn-lt"/>
                    </a:endParaRPr>
                  </a:p>
                </p:txBody>
              </p:sp>
              <p:grpSp>
                <p:nvGrpSpPr>
                  <p:cNvPr id="24" name="Groupe 109"/>
                  <p:cNvGrpSpPr>
                    <a:grpSpLocks/>
                  </p:cNvGrpSpPr>
                  <p:nvPr/>
                </p:nvGrpSpPr>
                <p:grpSpPr bwMode="auto">
                  <a:xfrm>
                    <a:off x="7933051" y="1612049"/>
                    <a:ext cx="868305" cy="722076"/>
                    <a:chOff x="7933051" y="1612049"/>
                    <a:chExt cx="868305" cy="722076"/>
                  </a:xfrm>
                </p:grpSpPr>
                <p:sp>
                  <p:nvSpPr>
                    <p:cNvPr id="111" name="Rectangle à coins arrondis 110"/>
                    <p:cNvSpPr/>
                    <p:nvPr/>
                  </p:nvSpPr>
                  <p:spPr>
                    <a:xfrm>
                      <a:off x="7993372" y="1785552"/>
                      <a:ext cx="266682" cy="317720"/>
                    </a:xfrm>
                    <a:prstGeom prst="round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112" name="ZoneTexte 111"/>
                    <p:cNvSpPr txBox="1"/>
                    <p:nvPr/>
                  </p:nvSpPr>
                  <p:spPr>
                    <a:xfrm>
                      <a:off x="8007658" y="1839101"/>
                      <a:ext cx="238109" cy="215383"/>
                    </a:xfrm>
                    <a:prstGeom prst="rect">
                      <a:avLst/>
                    </a:prstGeom>
                    <a:noFill/>
                  </p:spPr>
                  <p:txBody>
                    <a:bodyPr wrap="none">
                      <a:spAutoFit/>
                    </a:bodyPr>
                    <a:lstStyle/>
                    <a:p>
                      <a:pPr algn="ctr" defTabSz="685800" fontAlgn="auto">
                        <a:spcBef>
                          <a:spcPts val="0"/>
                        </a:spcBef>
                        <a:spcAft>
                          <a:spcPts val="0"/>
                        </a:spcAft>
                        <a:defRPr/>
                      </a:pPr>
                      <a:r>
                        <a:rPr lang="fr-FR" sz="800">
                          <a:solidFill>
                            <a:schemeClr val="tx1">
                              <a:lumMod val="65000"/>
                              <a:lumOff val="35000"/>
                            </a:schemeClr>
                          </a:solidFill>
                          <a:latin typeface="+mn-lt"/>
                        </a:rPr>
                        <a:t>P</a:t>
                      </a:r>
                    </a:p>
                  </p:txBody>
                </p:sp>
                <p:sp>
                  <p:nvSpPr>
                    <p:cNvPr id="113" name="Rectangle à coins arrondis 112"/>
                    <p:cNvSpPr/>
                    <p:nvPr/>
                  </p:nvSpPr>
                  <p:spPr>
                    <a:xfrm>
                      <a:off x="8287040" y="1785552"/>
                      <a:ext cx="487331" cy="548573"/>
                    </a:xfrm>
                    <a:prstGeom prst="roundRect">
                      <a:avLst>
                        <a:gd name="adj" fmla="val 10705"/>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114" name="ZoneTexte 113"/>
                    <p:cNvSpPr txBox="1"/>
                    <p:nvPr/>
                  </p:nvSpPr>
                  <p:spPr>
                    <a:xfrm>
                      <a:off x="8260055" y="1852190"/>
                      <a:ext cx="541301" cy="461705"/>
                    </a:xfrm>
                    <a:prstGeom prst="rect">
                      <a:avLst/>
                    </a:prstGeom>
                    <a:noFill/>
                  </p:spPr>
                  <p:txBody>
                    <a:bodyPr>
                      <a:spAutoFit/>
                    </a:bodyPr>
                    <a:lstStyle/>
                    <a:p>
                      <a:pPr algn="ctr" defTabSz="685800" fontAlgn="auto">
                        <a:spcBef>
                          <a:spcPts val="0"/>
                        </a:spcBef>
                        <a:spcAft>
                          <a:spcPts val="0"/>
                        </a:spcAft>
                        <a:defRPr/>
                      </a:pPr>
                      <a:r>
                        <a:rPr lang="fr-FR" sz="800">
                          <a:solidFill>
                            <a:schemeClr val="tx1">
                              <a:lumMod val="65000"/>
                              <a:lumOff val="35000"/>
                            </a:schemeClr>
                          </a:solidFill>
                          <a:latin typeface="+mn-lt"/>
                        </a:rPr>
                        <a:t>Pan-HER</a:t>
                      </a:r>
                      <a:br>
                        <a:rPr lang="fr-FR" sz="800">
                          <a:solidFill>
                            <a:schemeClr val="tx1">
                              <a:lumMod val="65000"/>
                              <a:lumOff val="35000"/>
                            </a:schemeClr>
                          </a:solidFill>
                          <a:latin typeface="+mn-lt"/>
                        </a:rPr>
                      </a:br>
                      <a:r>
                        <a:rPr lang="fr-FR" sz="800">
                          <a:solidFill>
                            <a:schemeClr val="tx1">
                              <a:lumMod val="65000"/>
                              <a:lumOff val="35000"/>
                            </a:schemeClr>
                          </a:solidFill>
                          <a:latin typeface="+mn-lt"/>
                        </a:rPr>
                        <a:t>TKI</a:t>
                      </a:r>
                      <a:br>
                        <a:rPr lang="fr-FR" sz="800">
                          <a:solidFill>
                            <a:schemeClr val="tx1">
                              <a:lumMod val="65000"/>
                              <a:lumOff val="35000"/>
                            </a:schemeClr>
                          </a:solidFill>
                          <a:latin typeface="+mn-lt"/>
                        </a:rPr>
                      </a:br>
                      <a:r>
                        <a:rPr lang="fr-FR" sz="800">
                          <a:solidFill>
                            <a:schemeClr val="tx1">
                              <a:lumMod val="65000"/>
                              <a:lumOff val="35000"/>
                            </a:schemeClr>
                          </a:solidFill>
                          <a:latin typeface="+mn-lt"/>
                        </a:rPr>
                        <a:t>(AZ?)</a:t>
                      </a:r>
                    </a:p>
                  </p:txBody>
                </p:sp>
                <p:sp>
                  <p:nvSpPr>
                    <p:cNvPr id="115" name="ZoneTexte 114"/>
                    <p:cNvSpPr txBox="1"/>
                    <p:nvPr/>
                  </p:nvSpPr>
                  <p:spPr>
                    <a:xfrm>
                      <a:off x="7933051" y="1613008"/>
                      <a:ext cx="203187" cy="215383"/>
                    </a:xfrm>
                    <a:prstGeom prst="rect">
                      <a:avLst/>
                    </a:prstGeom>
                    <a:noFill/>
                  </p:spPr>
                  <p:txBody>
                    <a:bodyPr>
                      <a:spAutoFit/>
                    </a:bodyPr>
                    <a:lstStyle/>
                    <a:p>
                      <a:pPr algn="r" defTabSz="685800" fontAlgn="auto">
                        <a:spcBef>
                          <a:spcPts val="0"/>
                        </a:spcBef>
                        <a:spcAft>
                          <a:spcPts val="0"/>
                        </a:spcAft>
                        <a:defRPr/>
                      </a:pPr>
                      <a:r>
                        <a:rPr lang="fr-FR" sz="800">
                          <a:solidFill>
                            <a:schemeClr val="tx1">
                              <a:lumMod val="50000"/>
                              <a:lumOff val="50000"/>
                            </a:schemeClr>
                          </a:solidFill>
                          <a:latin typeface="+mn-lt"/>
                        </a:rPr>
                        <a:t>1</a:t>
                      </a:r>
                    </a:p>
                  </p:txBody>
                </p:sp>
                <p:sp>
                  <p:nvSpPr>
                    <p:cNvPr id="116" name="ZoneTexte 115"/>
                    <p:cNvSpPr txBox="1"/>
                    <p:nvPr/>
                  </p:nvSpPr>
                  <p:spPr>
                    <a:xfrm>
                      <a:off x="8523562" y="1613008"/>
                      <a:ext cx="203187" cy="215383"/>
                    </a:xfrm>
                    <a:prstGeom prst="rect">
                      <a:avLst/>
                    </a:prstGeom>
                    <a:noFill/>
                  </p:spPr>
                  <p:txBody>
                    <a:bodyPr>
                      <a:spAutoFit/>
                    </a:bodyPr>
                    <a:lstStyle/>
                    <a:p>
                      <a:pPr defTabSz="685800" fontAlgn="auto">
                        <a:spcBef>
                          <a:spcPts val="0"/>
                        </a:spcBef>
                        <a:spcAft>
                          <a:spcPts val="0"/>
                        </a:spcAft>
                        <a:defRPr/>
                      </a:pPr>
                      <a:r>
                        <a:rPr lang="fr-FR" sz="800">
                          <a:solidFill>
                            <a:schemeClr val="tx1">
                              <a:lumMod val="50000"/>
                              <a:lumOff val="50000"/>
                            </a:schemeClr>
                          </a:solidFill>
                          <a:latin typeface="+mn-lt"/>
                        </a:rPr>
                        <a:t>2</a:t>
                      </a:r>
                    </a:p>
                  </p:txBody>
                </p:sp>
              </p:grpSp>
            </p:grpSp>
            <p:sp>
              <p:nvSpPr>
                <p:cNvPr id="108" name="Ellipse 107"/>
                <p:cNvSpPr/>
                <p:nvPr/>
              </p:nvSpPr>
              <p:spPr>
                <a:xfrm>
                  <a:off x="7358722" y="1536850"/>
                  <a:ext cx="193662" cy="19634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a:defRPr/>
                  </a:pPr>
                  <a:r>
                    <a:rPr lang="fr-FR" sz="1400" b="1" smtClean="0"/>
                    <a:t>R</a:t>
                  </a:r>
                  <a:endParaRPr lang="fr-FR" sz="1400" b="1"/>
                </a:p>
              </p:txBody>
            </p:sp>
          </p:grpSp>
        </p:grpSp>
        <p:grpSp>
          <p:nvGrpSpPr>
            <p:cNvPr id="26" name="Groupe 46"/>
            <p:cNvGrpSpPr>
              <a:grpSpLocks/>
            </p:cNvGrpSpPr>
            <p:nvPr/>
          </p:nvGrpSpPr>
          <p:grpSpPr bwMode="auto">
            <a:xfrm>
              <a:off x="4303626" y="3124284"/>
              <a:ext cx="789708" cy="521851"/>
              <a:chOff x="4491926" y="3124284"/>
              <a:chExt cx="789708" cy="521851"/>
            </a:xfrm>
          </p:grpSpPr>
          <p:sp>
            <p:nvSpPr>
              <p:cNvPr id="45" name="Rectangle à coins arrondis 44"/>
              <p:cNvSpPr/>
              <p:nvPr/>
            </p:nvSpPr>
            <p:spPr>
              <a:xfrm>
                <a:off x="4540138" y="3123700"/>
                <a:ext cx="709565" cy="522393"/>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46" name="ZoneTexte 45"/>
              <p:cNvSpPr txBox="1"/>
              <p:nvPr/>
            </p:nvSpPr>
            <p:spPr>
              <a:xfrm>
                <a:off x="4492516" y="3195098"/>
                <a:ext cx="788935" cy="401017"/>
              </a:xfrm>
              <a:prstGeom prst="rect">
                <a:avLst/>
              </a:prstGeom>
              <a:noFill/>
            </p:spPr>
            <p:txBody>
              <a:bodyPr>
                <a:spAutoFit/>
              </a:bodyPr>
              <a:lstStyle/>
              <a:p>
                <a:pPr algn="ctr" defTabSz="685800" fontAlgn="auto">
                  <a:spcBef>
                    <a:spcPts val="0"/>
                  </a:spcBef>
                  <a:spcAft>
                    <a:spcPts val="0"/>
                  </a:spcAft>
                  <a:defRPr/>
                </a:pPr>
                <a:r>
                  <a:rPr lang="fr-FR" sz="1000" b="1" dirty="0">
                    <a:solidFill>
                      <a:schemeClr val="tx1">
                        <a:lumMod val="65000"/>
                        <a:lumOff val="35000"/>
                      </a:schemeClr>
                    </a:solidFill>
                    <a:latin typeface="+mn-lt"/>
                  </a:rPr>
                  <a:t>EGFR</a:t>
                </a:r>
                <a:br>
                  <a:rPr lang="fr-FR" sz="1000" b="1" dirty="0">
                    <a:solidFill>
                      <a:schemeClr val="tx1">
                        <a:lumMod val="65000"/>
                        <a:lumOff val="35000"/>
                      </a:schemeClr>
                    </a:solidFill>
                    <a:latin typeface="+mn-lt"/>
                  </a:rPr>
                </a:br>
                <a:r>
                  <a:rPr lang="fr-FR" sz="1000" b="1" dirty="0" err="1">
                    <a:solidFill>
                      <a:schemeClr val="tx1">
                        <a:lumMod val="65000"/>
                        <a:lumOff val="35000"/>
                      </a:schemeClr>
                    </a:solidFill>
                    <a:latin typeface="+mn-lt"/>
                  </a:rPr>
                  <a:t>dependant</a:t>
                </a:r>
                <a:endParaRPr lang="fr-FR" sz="1000" b="1" dirty="0">
                  <a:solidFill>
                    <a:schemeClr val="tx1">
                      <a:lumMod val="65000"/>
                      <a:lumOff val="35000"/>
                    </a:schemeClr>
                  </a:solidFill>
                  <a:latin typeface="+mn-lt"/>
                </a:endParaRPr>
              </a:p>
            </p:txBody>
          </p:sp>
        </p:grpSp>
      </p:grpSp>
      <p:grpSp>
        <p:nvGrpSpPr>
          <p:cNvPr id="27" name="Groupe 58"/>
          <p:cNvGrpSpPr>
            <a:grpSpLocks/>
          </p:cNvGrpSpPr>
          <p:nvPr/>
        </p:nvGrpSpPr>
        <p:grpSpPr bwMode="auto">
          <a:xfrm>
            <a:off x="5476875" y="4057650"/>
            <a:ext cx="901700" cy="1922463"/>
            <a:chOff x="5457147" y="3043881"/>
            <a:chExt cx="900505" cy="1441135"/>
          </a:xfrm>
        </p:grpSpPr>
        <p:grpSp>
          <p:nvGrpSpPr>
            <p:cNvPr id="28" name="Groupe 57"/>
            <p:cNvGrpSpPr>
              <a:grpSpLocks/>
            </p:cNvGrpSpPr>
            <p:nvPr/>
          </p:nvGrpSpPr>
          <p:grpSpPr bwMode="auto">
            <a:xfrm>
              <a:off x="5457147" y="3043881"/>
              <a:ext cx="900505" cy="1441135"/>
              <a:chOff x="5254968" y="3043881"/>
              <a:chExt cx="900505" cy="1441135"/>
            </a:xfrm>
          </p:grpSpPr>
          <p:cxnSp>
            <p:nvCxnSpPr>
              <p:cNvPr id="140" name="Connecteur droit 139"/>
              <p:cNvCxnSpPr/>
              <p:nvPr/>
            </p:nvCxnSpPr>
            <p:spPr>
              <a:xfrm>
                <a:off x="5671928" y="3043881"/>
                <a:ext cx="0" cy="70331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0" name="Groupe 72"/>
              <p:cNvGrpSpPr>
                <a:grpSpLocks/>
              </p:cNvGrpSpPr>
              <p:nvPr/>
            </p:nvGrpSpPr>
            <p:grpSpPr bwMode="auto">
              <a:xfrm>
                <a:off x="5254968" y="3687261"/>
                <a:ext cx="900505" cy="797755"/>
                <a:chOff x="7041243" y="1536370"/>
                <a:chExt cx="900505" cy="797755"/>
              </a:xfrm>
            </p:grpSpPr>
            <p:grpSp>
              <p:nvGrpSpPr>
                <p:cNvPr id="31" name="Groupe 73"/>
                <p:cNvGrpSpPr>
                  <a:grpSpLocks/>
                </p:cNvGrpSpPr>
                <p:nvPr/>
              </p:nvGrpSpPr>
              <p:grpSpPr bwMode="auto">
                <a:xfrm>
                  <a:off x="7041243" y="1612049"/>
                  <a:ext cx="900505" cy="722076"/>
                  <a:chOff x="7933051" y="1612049"/>
                  <a:chExt cx="900505" cy="722076"/>
                </a:xfrm>
              </p:grpSpPr>
              <p:sp>
                <p:nvSpPr>
                  <p:cNvPr id="75" name="Parenthèse ouvrante 74"/>
                  <p:cNvSpPr>
                    <a:spLocks/>
                  </p:cNvSpPr>
                  <p:nvPr/>
                </p:nvSpPr>
                <p:spPr bwMode="auto">
                  <a:xfrm rot="5400000">
                    <a:off x="8205921" y="1537869"/>
                    <a:ext cx="257558" cy="474528"/>
                  </a:xfrm>
                  <a:prstGeom prst="leftBracket">
                    <a:avLst>
                      <a:gd name="adj" fmla="val 0"/>
                    </a:avLst>
                  </a:prstGeom>
                  <a:noFill/>
                  <a:ln w="9525" algn="ctr">
                    <a:solidFill>
                      <a:srgbClr val="7F7F7F"/>
                    </a:solidFill>
                    <a:prstDash val="sysDot"/>
                    <a:miter lim="800000"/>
                    <a:headEnd/>
                    <a:tailEnd/>
                  </a:ln>
                </p:spPr>
                <p:txBody>
                  <a:bodyPr rot="10800000" vert="eaVert" anchor="ctr"/>
                  <a:lstStyle/>
                  <a:p>
                    <a:pPr algn="ctr" defTabSz="685800" fontAlgn="auto">
                      <a:spcBef>
                        <a:spcPts val="0"/>
                      </a:spcBef>
                      <a:spcAft>
                        <a:spcPts val="0"/>
                      </a:spcAft>
                      <a:defRPr/>
                    </a:pPr>
                    <a:endParaRPr lang="fr-FR" sz="1400">
                      <a:latin typeface="+mn-lt"/>
                    </a:endParaRPr>
                  </a:p>
                </p:txBody>
              </p:sp>
              <p:grpSp>
                <p:nvGrpSpPr>
                  <p:cNvPr id="401408" name="Groupe 76"/>
                  <p:cNvGrpSpPr>
                    <a:grpSpLocks/>
                  </p:cNvGrpSpPr>
                  <p:nvPr/>
                </p:nvGrpSpPr>
                <p:grpSpPr bwMode="auto">
                  <a:xfrm>
                    <a:off x="7933051" y="1612049"/>
                    <a:ext cx="900505" cy="722076"/>
                    <a:chOff x="7933051" y="1612049"/>
                    <a:chExt cx="900505" cy="722076"/>
                  </a:xfrm>
                </p:grpSpPr>
                <p:sp>
                  <p:nvSpPr>
                    <p:cNvPr id="78" name="Rectangle à coins arrondis 77"/>
                    <p:cNvSpPr/>
                    <p:nvPr/>
                  </p:nvSpPr>
                  <p:spPr>
                    <a:xfrm>
                      <a:off x="7993296" y="1785518"/>
                      <a:ext cx="266347" cy="317740"/>
                    </a:xfrm>
                    <a:prstGeom prst="round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79" name="ZoneTexte 78"/>
                    <p:cNvSpPr txBox="1"/>
                    <p:nvPr/>
                  </p:nvSpPr>
                  <p:spPr>
                    <a:xfrm>
                      <a:off x="8007565" y="1839070"/>
                      <a:ext cx="237809" cy="215396"/>
                    </a:xfrm>
                    <a:prstGeom prst="rect">
                      <a:avLst/>
                    </a:prstGeom>
                    <a:noFill/>
                  </p:spPr>
                  <p:txBody>
                    <a:bodyPr wrap="none">
                      <a:spAutoFit/>
                    </a:bodyPr>
                    <a:lstStyle/>
                    <a:p>
                      <a:pPr algn="ctr" defTabSz="685800" fontAlgn="auto">
                        <a:spcBef>
                          <a:spcPts val="0"/>
                        </a:spcBef>
                        <a:spcAft>
                          <a:spcPts val="0"/>
                        </a:spcAft>
                        <a:defRPr/>
                      </a:pPr>
                      <a:r>
                        <a:rPr lang="fr-FR" sz="800">
                          <a:solidFill>
                            <a:schemeClr val="tx1">
                              <a:lumMod val="65000"/>
                              <a:lumOff val="35000"/>
                            </a:schemeClr>
                          </a:solidFill>
                          <a:latin typeface="+mn-lt"/>
                        </a:rPr>
                        <a:t>P</a:t>
                      </a:r>
                    </a:p>
                  </p:txBody>
                </p:sp>
                <p:sp>
                  <p:nvSpPr>
                    <p:cNvPr id="80" name="Rectangle à coins arrondis 79"/>
                    <p:cNvSpPr/>
                    <p:nvPr/>
                  </p:nvSpPr>
                  <p:spPr>
                    <a:xfrm>
                      <a:off x="8288180" y="1785518"/>
                      <a:ext cx="505742" cy="548607"/>
                    </a:xfrm>
                    <a:prstGeom prst="roundRect">
                      <a:avLst>
                        <a:gd name="adj" fmla="val 10705"/>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81" name="ZoneTexte 80"/>
                    <p:cNvSpPr txBox="1"/>
                    <p:nvPr/>
                  </p:nvSpPr>
                  <p:spPr>
                    <a:xfrm>
                      <a:off x="8259643" y="1829549"/>
                      <a:ext cx="573913" cy="460544"/>
                    </a:xfrm>
                    <a:prstGeom prst="rect">
                      <a:avLst/>
                    </a:prstGeom>
                    <a:noFill/>
                  </p:spPr>
                  <p:txBody>
                    <a:bodyPr>
                      <a:spAutoFit/>
                    </a:bodyPr>
                    <a:lstStyle/>
                    <a:p>
                      <a:pPr algn="ctr" defTabSz="685800" fontAlgn="auto">
                        <a:spcBef>
                          <a:spcPts val="0"/>
                        </a:spcBef>
                        <a:spcAft>
                          <a:spcPts val="0"/>
                        </a:spcAft>
                        <a:defRPr/>
                      </a:pPr>
                      <a:r>
                        <a:rPr lang="fr-FR" sz="800">
                          <a:solidFill>
                            <a:schemeClr val="tx1">
                              <a:lumMod val="65000"/>
                              <a:lumOff val="35000"/>
                            </a:schemeClr>
                          </a:solidFill>
                          <a:latin typeface="+mn-lt"/>
                        </a:rPr>
                        <a:t>Parp</a:t>
                      </a:r>
                      <a:br>
                        <a:rPr lang="fr-FR" sz="800">
                          <a:solidFill>
                            <a:schemeClr val="tx1">
                              <a:lumMod val="65000"/>
                              <a:lumOff val="35000"/>
                            </a:schemeClr>
                          </a:solidFill>
                          <a:latin typeface="+mn-lt"/>
                        </a:rPr>
                      </a:br>
                      <a:r>
                        <a:rPr lang="fr-FR" sz="800">
                          <a:solidFill>
                            <a:schemeClr val="tx1">
                              <a:lumMod val="65000"/>
                              <a:lumOff val="35000"/>
                            </a:schemeClr>
                          </a:solidFill>
                          <a:latin typeface="+mn-lt"/>
                        </a:rPr>
                        <a:t>inhibitor</a:t>
                      </a:r>
                      <a:br>
                        <a:rPr lang="fr-FR" sz="800">
                          <a:solidFill>
                            <a:schemeClr val="tx1">
                              <a:lumMod val="65000"/>
                              <a:lumOff val="35000"/>
                            </a:schemeClr>
                          </a:solidFill>
                          <a:latin typeface="+mn-lt"/>
                        </a:rPr>
                      </a:br>
                      <a:r>
                        <a:rPr lang="fr-FR" sz="800">
                          <a:solidFill>
                            <a:schemeClr val="tx1">
                              <a:lumMod val="65000"/>
                              <a:lumOff val="35000"/>
                            </a:schemeClr>
                          </a:solidFill>
                          <a:latin typeface="+mn-lt"/>
                        </a:rPr>
                        <a:t>(Clovis?)</a:t>
                      </a:r>
                    </a:p>
                  </p:txBody>
                </p:sp>
                <p:sp>
                  <p:nvSpPr>
                    <p:cNvPr id="82" name="ZoneTexte 81"/>
                    <p:cNvSpPr txBox="1"/>
                    <p:nvPr/>
                  </p:nvSpPr>
                  <p:spPr>
                    <a:xfrm>
                      <a:off x="7933051" y="1612963"/>
                      <a:ext cx="202931" cy="215396"/>
                    </a:xfrm>
                    <a:prstGeom prst="rect">
                      <a:avLst/>
                    </a:prstGeom>
                    <a:noFill/>
                  </p:spPr>
                  <p:txBody>
                    <a:bodyPr>
                      <a:spAutoFit/>
                    </a:bodyPr>
                    <a:lstStyle/>
                    <a:p>
                      <a:pPr algn="r" defTabSz="685800" fontAlgn="auto">
                        <a:spcBef>
                          <a:spcPts val="0"/>
                        </a:spcBef>
                        <a:spcAft>
                          <a:spcPts val="0"/>
                        </a:spcAft>
                        <a:defRPr/>
                      </a:pPr>
                      <a:r>
                        <a:rPr lang="fr-FR" sz="800">
                          <a:solidFill>
                            <a:schemeClr val="tx1">
                              <a:lumMod val="50000"/>
                              <a:lumOff val="50000"/>
                            </a:schemeClr>
                          </a:solidFill>
                          <a:latin typeface="+mn-lt"/>
                        </a:rPr>
                        <a:t>1</a:t>
                      </a:r>
                    </a:p>
                  </p:txBody>
                </p:sp>
                <p:sp>
                  <p:nvSpPr>
                    <p:cNvPr id="83" name="ZoneTexte 82"/>
                    <p:cNvSpPr txBox="1"/>
                    <p:nvPr/>
                  </p:nvSpPr>
                  <p:spPr>
                    <a:xfrm>
                      <a:off x="8524404" y="1612963"/>
                      <a:ext cx="201345" cy="215396"/>
                    </a:xfrm>
                    <a:prstGeom prst="rect">
                      <a:avLst/>
                    </a:prstGeom>
                    <a:noFill/>
                  </p:spPr>
                  <p:txBody>
                    <a:bodyPr>
                      <a:spAutoFit/>
                    </a:bodyPr>
                    <a:lstStyle/>
                    <a:p>
                      <a:pPr defTabSz="685800" fontAlgn="auto">
                        <a:spcBef>
                          <a:spcPts val="0"/>
                        </a:spcBef>
                        <a:spcAft>
                          <a:spcPts val="0"/>
                        </a:spcAft>
                        <a:defRPr/>
                      </a:pPr>
                      <a:r>
                        <a:rPr lang="fr-FR" sz="800">
                          <a:solidFill>
                            <a:schemeClr val="tx1">
                              <a:lumMod val="50000"/>
                              <a:lumOff val="50000"/>
                            </a:schemeClr>
                          </a:solidFill>
                          <a:latin typeface="+mn-lt"/>
                        </a:rPr>
                        <a:t>1</a:t>
                      </a:r>
                    </a:p>
                  </p:txBody>
                </p:sp>
              </p:grpSp>
            </p:grpSp>
            <p:sp>
              <p:nvSpPr>
                <p:cNvPr id="60" name="Ellipse 59"/>
                <p:cNvSpPr/>
                <p:nvPr/>
              </p:nvSpPr>
              <p:spPr>
                <a:xfrm>
                  <a:off x="7358322" y="1536800"/>
                  <a:ext cx="195004" cy="19635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a:defRPr/>
                  </a:pPr>
                  <a:r>
                    <a:rPr lang="fr-FR" sz="1400" b="1" smtClean="0"/>
                    <a:t>R</a:t>
                  </a:r>
                  <a:endParaRPr lang="fr-FR" sz="1400" b="1"/>
                </a:p>
              </p:txBody>
            </p:sp>
          </p:grpSp>
        </p:grpSp>
        <p:grpSp>
          <p:nvGrpSpPr>
            <p:cNvPr id="401409" name="Groupe 43"/>
            <p:cNvGrpSpPr>
              <a:grpSpLocks/>
            </p:cNvGrpSpPr>
            <p:nvPr/>
          </p:nvGrpSpPr>
          <p:grpSpPr bwMode="auto">
            <a:xfrm>
              <a:off x="5500900" y="3124284"/>
              <a:ext cx="770628" cy="521851"/>
              <a:chOff x="5287385" y="3124284"/>
              <a:chExt cx="770628" cy="521851"/>
            </a:xfrm>
          </p:grpSpPr>
          <p:sp>
            <p:nvSpPr>
              <p:cNvPr id="48" name="Rectangle à coins arrondis 47"/>
              <p:cNvSpPr/>
              <p:nvPr/>
            </p:nvSpPr>
            <p:spPr>
              <a:xfrm>
                <a:off x="5314975" y="3124803"/>
                <a:ext cx="710257" cy="521236"/>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49" name="ZoneTexte 48"/>
              <p:cNvSpPr txBox="1"/>
              <p:nvPr/>
            </p:nvSpPr>
            <p:spPr>
              <a:xfrm>
                <a:off x="5288023" y="3200966"/>
                <a:ext cx="770502" cy="399853"/>
              </a:xfrm>
              <a:prstGeom prst="rect">
                <a:avLst/>
              </a:prstGeom>
              <a:noFill/>
            </p:spPr>
            <p:txBody>
              <a:bodyPr>
                <a:spAutoFit/>
              </a:bodyPr>
              <a:lstStyle/>
              <a:p>
                <a:pPr algn="ctr" defTabSz="685800" fontAlgn="auto">
                  <a:spcBef>
                    <a:spcPts val="0"/>
                  </a:spcBef>
                  <a:spcAft>
                    <a:spcPts val="0"/>
                  </a:spcAft>
                  <a:defRPr/>
                </a:pPr>
                <a:r>
                  <a:rPr lang="fr-FR" sz="1000" b="1" dirty="0">
                    <a:solidFill>
                      <a:schemeClr val="tx1">
                        <a:lumMod val="65000"/>
                        <a:lumOff val="35000"/>
                      </a:schemeClr>
                    </a:solidFill>
                    <a:latin typeface="+mn-lt"/>
                  </a:rPr>
                  <a:t>DNA </a:t>
                </a:r>
                <a:r>
                  <a:rPr lang="fr-FR" sz="1000" b="1" dirty="0" err="1">
                    <a:solidFill>
                      <a:schemeClr val="tx1">
                        <a:lumMod val="65000"/>
                        <a:lumOff val="35000"/>
                      </a:schemeClr>
                    </a:solidFill>
                    <a:latin typeface="+mn-lt"/>
                  </a:rPr>
                  <a:t>repair</a:t>
                </a:r>
                <a:r>
                  <a:rPr lang="fr-FR" sz="1000" b="1" dirty="0">
                    <a:solidFill>
                      <a:schemeClr val="tx1">
                        <a:lumMod val="65000"/>
                        <a:lumOff val="35000"/>
                      </a:schemeClr>
                    </a:solidFill>
                    <a:latin typeface="+mn-lt"/>
                  </a:rPr>
                  <a:t> </a:t>
                </a:r>
                <a:br>
                  <a:rPr lang="fr-FR" sz="1000" b="1" dirty="0">
                    <a:solidFill>
                      <a:schemeClr val="tx1">
                        <a:lumMod val="65000"/>
                        <a:lumOff val="35000"/>
                      </a:schemeClr>
                    </a:solidFill>
                    <a:latin typeface="+mn-lt"/>
                  </a:rPr>
                </a:br>
                <a:r>
                  <a:rPr lang="fr-FR" sz="1000" b="1" dirty="0" err="1">
                    <a:solidFill>
                      <a:schemeClr val="tx1">
                        <a:lumMod val="65000"/>
                        <a:lumOff val="35000"/>
                      </a:schemeClr>
                    </a:solidFill>
                    <a:latin typeface="+mn-lt"/>
                  </a:rPr>
                  <a:t>deficient</a:t>
                </a:r>
                <a:endParaRPr lang="fr-FR" sz="1000" b="1" dirty="0">
                  <a:solidFill>
                    <a:schemeClr val="tx1">
                      <a:lumMod val="65000"/>
                      <a:lumOff val="35000"/>
                    </a:schemeClr>
                  </a:solidFill>
                  <a:latin typeface="+mn-lt"/>
                </a:endParaRPr>
              </a:p>
            </p:txBody>
          </p:sp>
        </p:grpSp>
      </p:grpSp>
      <p:grpSp>
        <p:nvGrpSpPr>
          <p:cNvPr id="401410" name="Groupe 61"/>
          <p:cNvGrpSpPr>
            <a:grpSpLocks/>
          </p:cNvGrpSpPr>
          <p:nvPr/>
        </p:nvGrpSpPr>
        <p:grpSpPr bwMode="auto">
          <a:xfrm>
            <a:off x="6550025" y="4165600"/>
            <a:ext cx="1187450" cy="1576388"/>
            <a:chOff x="6550434" y="3124284"/>
            <a:chExt cx="1187676" cy="1181885"/>
          </a:xfrm>
        </p:grpSpPr>
        <p:grpSp>
          <p:nvGrpSpPr>
            <p:cNvPr id="401411" name="Groupe 68"/>
            <p:cNvGrpSpPr>
              <a:grpSpLocks/>
            </p:cNvGrpSpPr>
            <p:nvPr/>
          </p:nvGrpSpPr>
          <p:grpSpPr bwMode="auto">
            <a:xfrm>
              <a:off x="6623483" y="3721551"/>
              <a:ext cx="1114627" cy="584618"/>
              <a:chOff x="7857308" y="1536370"/>
              <a:chExt cx="1114627" cy="584618"/>
            </a:xfrm>
          </p:grpSpPr>
          <p:sp>
            <p:nvSpPr>
              <p:cNvPr id="68" name="Parenthèse ouvrante 67"/>
              <p:cNvSpPr>
                <a:spLocks/>
              </p:cNvSpPr>
              <p:nvPr/>
            </p:nvSpPr>
            <p:spPr bwMode="auto">
              <a:xfrm rot="5400000">
                <a:off x="8205921" y="1456726"/>
                <a:ext cx="257558" cy="636814"/>
              </a:xfrm>
              <a:prstGeom prst="leftBracket">
                <a:avLst>
                  <a:gd name="adj" fmla="val 0"/>
                </a:avLst>
              </a:prstGeom>
              <a:noFill/>
              <a:ln w="9525" algn="ctr">
                <a:solidFill>
                  <a:srgbClr val="7F7F7F"/>
                </a:solidFill>
                <a:prstDash val="sysDot"/>
                <a:miter lim="800000"/>
                <a:headEnd/>
                <a:tailEnd/>
              </a:ln>
            </p:spPr>
            <p:txBody>
              <a:bodyPr rot="10800000" vert="eaVert" anchor="ctr"/>
              <a:lstStyle/>
              <a:p>
                <a:pPr algn="ctr" defTabSz="685800" fontAlgn="auto">
                  <a:spcBef>
                    <a:spcPts val="0"/>
                  </a:spcBef>
                  <a:spcAft>
                    <a:spcPts val="0"/>
                  </a:spcAft>
                  <a:defRPr/>
                </a:pPr>
                <a:endParaRPr lang="fr-FR" sz="1400">
                  <a:latin typeface="+mn-lt"/>
                </a:endParaRPr>
              </a:p>
            </p:txBody>
          </p:sp>
          <p:sp>
            <p:nvSpPr>
              <p:cNvPr id="61" name="Ellipse 60"/>
              <p:cNvSpPr/>
              <p:nvPr/>
            </p:nvSpPr>
            <p:spPr>
              <a:xfrm>
                <a:off x="8236783" y="1536591"/>
                <a:ext cx="195299" cy="19638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a:defRPr/>
                </a:pPr>
                <a:r>
                  <a:rPr lang="fr-FR" sz="1400" b="1" smtClean="0"/>
                  <a:t>R</a:t>
                </a:r>
                <a:endParaRPr lang="fr-FR" sz="1400" b="1"/>
              </a:p>
            </p:txBody>
          </p:sp>
          <p:grpSp>
            <p:nvGrpSpPr>
              <p:cNvPr id="401412" name="Groupe 56"/>
              <p:cNvGrpSpPr>
                <a:grpSpLocks/>
              </p:cNvGrpSpPr>
              <p:nvPr/>
            </p:nvGrpSpPr>
            <p:grpSpPr bwMode="auto">
              <a:xfrm>
                <a:off x="7857308" y="1612049"/>
                <a:ext cx="1114627" cy="508939"/>
                <a:chOff x="7857308" y="1612049"/>
                <a:chExt cx="1114627" cy="508939"/>
              </a:xfrm>
            </p:grpSpPr>
            <p:sp>
              <p:nvSpPr>
                <p:cNvPr id="64" name="Rectangle à coins arrondis 63"/>
                <p:cNvSpPr/>
                <p:nvPr/>
              </p:nvSpPr>
              <p:spPr>
                <a:xfrm>
                  <a:off x="7889054" y="1785347"/>
                  <a:ext cx="285804" cy="317788"/>
                </a:xfrm>
                <a:prstGeom prst="round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65" name="ZoneTexte 64"/>
                <p:cNvSpPr txBox="1"/>
                <p:nvPr/>
              </p:nvSpPr>
              <p:spPr>
                <a:xfrm>
                  <a:off x="7879527" y="1782966"/>
                  <a:ext cx="304858" cy="338022"/>
                </a:xfrm>
                <a:prstGeom prst="rect">
                  <a:avLst/>
                </a:prstGeom>
                <a:noFill/>
              </p:spPr>
              <p:txBody>
                <a:bodyPr wrap="none">
                  <a:spAutoFit/>
                </a:bodyPr>
                <a:lstStyle/>
                <a:p>
                  <a:pPr algn="ctr" defTabSz="685800" fontAlgn="auto">
                    <a:spcBef>
                      <a:spcPts val="0"/>
                    </a:spcBef>
                    <a:spcAft>
                      <a:spcPts val="0"/>
                    </a:spcAft>
                    <a:defRPr/>
                  </a:pPr>
                  <a:r>
                    <a:rPr lang="fr-FR" sz="800">
                      <a:solidFill>
                        <a:schemeClr val="tx1">
                          <a:lumMod val="65000"/>
                          <a:lumOff val="35000"/>
                        </a:schemeClr>
                      </a:solidFill>
                      <a:latin typeface="+mn-lt"/>
                    </a:rPr>
                    <a:t>No</a:t>
                  </a:r>
                  <a:br>
                    <a:rPr lang="fr-FR" sz="800">
                      <a:solidFill>
                        <a:schemeClr val="tx1">
                          <a:lumMod val="65000"/>
                          <a:lumOff val="35000"/>
                        </a:schemeClr>
                      </a:solidFill>
                      <a:latin typeface="+mn-lt"/>
                    </a:rPr>
                  </a:br>
                  <a:r>
                    <a:rPr lang="fr-FR" sz="800">
                      <a:solidFill>
                        <a:schemeClr val="tx1">
                          <a:lumMod val="65000"/>
                          <a:lumOff val="35000"/>
                        </a:schemeClr>
                      </a:solidFill>
                      <a:latin typeface="+mn-lt"/>
                    </a:rPr>
                    <a:t>RX</a:t>
                  </a:r>
                </a:p>
              </p:txBody>
            </p:sp>
            <p:sp>
              <p:nvSpPr>
                <p:cNvPr id="66" name="Rectangle à coins arrondis 65"/>
                <p:cNvSpPr/>
                <p:nvPr/>
              </p:nvSpPr>
              <p:spPr>
                <a:xfrm>
                  <a:off x="8266951" y="1785347"/>
                  <a:ext cx="625594" cy="317788"/>
                </a:xfrm>
                <a:prstGeom prst="roundRect">
                  <a:avLst>
                    <a:gd name="adj" fmla="val 14460"/>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67" name="ZoneTexte 66"/>
                <p:cNvSpPr txBox="1"/>
                <p:nvPr/>
              </p:nvSpPr>
              <p:spPr>
                <a:xfrm>
                  <a:off x="8205027" y="1836526"/>
                  <a:ext cx="766908" cy="215430"/>
                </a:xfrm>
                <a:prstGeom prst="rect">
                  <a:avLst/>
                </a:prstGeom>
                <a:noFill/>
              </p:spPr>
              <p:txBody>
                <a:bodyPr>
                  <a:spAutoFit/>
                </a:bodyPr>
                <a:lstStyle/>
                <a:p>
                  <a:pPr algn="ctr" defTabSz="685800" fontAlgn="auto">
                    <a:spcBef>
                      <a:spcPts val="0"/>
                    </a:spcBef>
                    <a:spcAft>
                      <a:spcPts val="0"/>
                    </a:spcAft>
                    <a:defRPr/>
                  </a:pPr>
                  <a:r>
                    <a:rPr lang="fr-FR" sz="800">
                      <a:solidFill>
                        <a:schemeClr val="tx1">
                          <a:lumMod val="65000"/>
                          <a:lumOff val="35000"/>
                        </a:schemeClr>
                      </a:solidFill>
                      <a:latin typeface="+mn-lt"/>
                    </a:rPr>
                    <a:t>Capecitabine</a:t>
                  </a:r>
                </a:p>
              </p:txBody>
            </p:sp>
            <p:sp>
              <p:nvSpPr>
                <p:cNvPr id="71" name="ZoneTexte 70"/>
                <p:cNvSpPr txBox="1"/>
                <p:nvPr/>
              </p:nvSpPr>
              <p:spPr>
                <a:xfrm>
                  <a:off x="7857298" y="1612765"/>
                  <a:ext cx="203239" cy="215430"/>
                </a:xfrm>
                <a:prstGeom prst="rect">
                  <a:avLst/>
                </a:prstGeom>
                <a:noFill/>
              </p:spPr>
              <p:txBody>
                <a:bodyPr>
                  <a:spAutoFit/>
                </a:bodyPr>
                <a:lstStyle/>
                <a:p>
                  <a:pPr algn="r" defTabSz="685800" fontAlgn="auto">
                    <a:spcBef>
                      <a:spcPts val="0"/>
                    </a:spcBef>
                    <a:spcAft>
                      <a:spcPts val="0"/>
                    </a:spcAft>
                    <a:defRPr/>
                  </a:pPr>
                  <a:r>
                    <a:rPr lang="fr-FR" sz="800">
                      <a:solidFill>
                        <a:schemeClr val="tx1">
                          <a:lumMod val="50000"/>
                          <a:lumOff val="50000"/>
                        </a:schemeClr>
                      </a:solidFill>
                      <a:latin typeface="+mn-lt"/>
                    </a:rPr>
                    <a:t>1</a:t>
                  </a:r>
                </a:p>
              </p:txBody>
            </p:sp>
            <p:sp>
              <p:nvSpPr>
                <p:cNvPr id="72" name="ZoneTexte 71"/>
                <p:cNvSpPr txBox="1"/>
                <p:nvPr/>
              </p:nvSpPr>
              <p:spPr>
                <a:xfrm>
                  <a:off x="8592451" y="1612765"/>
                  <a:ext cx="201650" cy="215430"/>
                </a:xfrm>
                <a:prstGeom prst="rect">
                  <a:avLst/>
                </a:prstGeom>
                <a:noFill/>
              </p:spPr>
              <p:txBody>
                <a:bodyPr>
                  <a:spAutoFit/>
                </a:bodyPr>
                <a:lstStyle/>
                <a:p>
                  <a:pPr defTabSz="685800" fontAlgn="auto">
                    <a:spcBef>
                      <a:spcPts val="0"/>
                    </a:spcBef>
                    <a:spcAft>
                      <a:spcPts val="0"/>
                    </a:spcAft>
                    <a:defRPr/>
                  </a:pPr>
                  <a:r>
                    <a:rPr lang="fr-FR" sz="800">
                      <a:solidFill>
                        <a:schemeClr val="tx1">
                          <a:lumMod val="50000"/>
                          <a:lumOff val="50000"/>
                        </a:schemeClr>
                      </a:solidFill>
                      <a:latin typeface="+mn-lt"/>
                    </a:rPr>
                    <a:t>1</a:t>
                  </a:r>
                </a:p>
              </p:txBody>
            </p:sp>
          </p:grpSp>
        </p:grpSp>
        <p:cxnSp>
          <p:nvCxnSpPr>
            <p:cNvPr id="37" name="Connecteur droit 36"/>
            <p:cNvCxnSpPr/>
            <p:nvPr/>
          </p:nvCxnSpPr>
          <p:spPr>
            <a:xfrm>
              <a:off x="7101402" y="3509914"/>
              <a:ext cx="0" cy="24637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01413" name="Groupe 34"/>
            <p:cNvGrpSpPr>
              <a:grpSpLocks/>
            </p:cNvGrpSpPr>
            <p:nvPr/>
          </p:nvGrpSpPr>
          <p:grpSpPr bwMode="auto">
            <a:xfrm>
              <a:off x="6550434" y="3124284"/>
              <a:ext cx="1174244" cy="521851"/>
              <a:chOff x="6371865" y="3062292"/>
              <a:chExt cx="1020502" cy="521851"/>
            </a:xfrm>
          </p:grpSpPr>
          <p:sp>
            <p:nvSpPr>
              <p:cNvPr id="51" name="Rectangle à coins arrondis 50"/>
              <p:cNvSpPr/>
              <p:nvPr/>
            </p:nvSpPr>
            <p:spPr>
              <a:xfrm>
                <a:off x="6422922" y="3062292"/>
                <a:ext cx="919022" cy="521315"/>
              </a:xfrm>
              <a:prstGeom prst="roundRect">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52" name="ZoneTexte 51"/>
              <p:cNvSpPr txBox="1"/>
              <p:nvPr/>
            </p:nvSpPr>
            <p:spPr>
              <a:xfrm>
                <a:off x="6371865" y="3071814"/>
                <a:ext cx="1021136" cy="201147"/>
              </a:xfrm>
              <a:prstGeom prst="rect">
                <a:avLst/>
              </a:prstGeom>
              <a:noFill/>
            </p:spPr>
            <p:txBody>
              <a:bodyPr>
                <a:spAutoFit/>
              </a:bodyPr>
              <a:lstStyle/>
              <a:p>
                <a:pPr algn="ctr" defTabSz="685800" fontAlgn="auto">
                  <a:lnSpc>
                    <a:spcPts val="800"/>
                  </a:lnSpc>
                  <a:spcBef>
                    <a:spcPts val="0"/>
                  </a:spcBef>
                  <a:spcAft>
                    <a:spcPts val="0"/>
                  </a:spcAft>
                  <a:defRPr/>
                </a:pPr>
                <a:r>
                  <a:rPr lang="fr-FR" sz="900" b="1" dirty="0" err="1">
                    <a:solidFill>
                      <a:schemeClr val="tx1">
                        <a:lumMod val="65000"/>
                        <a:lumOff val="35000"/>
                      </a:schemeClr>
                    </a:solidFill>
                    <a:latin typeface="+mn-lt"/>
                  </a:rPr>
                  <a:t>Inclassifiable</a:t>
                </a:r>
                <a:endParaRPr lang="fr-FR" sz="900" b="1" dirty="0">
                  <a:solidFill>
                    <a:schemeClr val="tx1">
                      <a:lumMod val="65000"/>
                      <a:lumOff val="35000"/>
                    </a:schemeClr>
                  </a:solidFill>
                  <a:latin typeface="+mn-lt"/>
                </a:endParaRPr>
              </a:p>
            </p:txBody>
          </p:sp>
        </p:grpSp>
      </p:grpSp>
      <p:grpSp>
        <p:nvGrpSpPr>
          <p:cNvPr id="401415" name="Groupe 62"/>
          <p:cNvGrpSpPr>
            <a:grpSpLocks/>
          </p:cNvGrpSpPr>
          <p:nvPr/>
        </p:nvGrpSpPr>
        <p:grpSpPr bwMode="auto">
          <a:xfrm>
            <a:off x="1687513" y="4165600"/>
            <a:ext cx="1474787" cy="2076450"/>
            <a:chOff x="1687098" y="3124284"/>
            <a:chExt cx="1475415" cy="1556793"/>
          </a:xfrm>
        </p:grpSpPr>
        <p:grpSp>
          <p:nvGrpSpPr>
            <p:cNvPr id="401416" name="Groupe 39"/>
            <p:cNvGrpSpPr>
              <a:grpSpLocks/>
            </p:cNvGrpSpPr>
            <p:nvPr/>
          </p:nvGrpSpPr>
          <p:grpSpPr bwMode="auto">
            <a:xfrm>
              <a:off x="1808172" y="3124284"/>
              <a:ext cx="1167124" cy="614868"/>
              <a:chOff x="2533001" y="3124284"/>
              <a:chExt cx="1167124" cy="614868"/>
            </a:xfrm>
          </p:grpSpPr>
          <p:sp>
            <p:nvSpPr>
              <p:cNvPr id="38" name="Rectangle à coins arrondis 37"/>
              <p:cNvSpPr/>
              <p:nvPr/>
            </p:nvSpPr>
            <p:spPr>
              <a:xfrm>
                <a:off x="2532629" y="3124284"/>
                <a:ext cx="1167309" cy="522502"/>
              </a:xfrm>
              <a:prstGeom prst="roundRect">
                <a:avLst>
                  <a:gd name="adj" fmla="val 13145"/>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39" name="ZoneTexte 38"/>
              <p:cNvSpPr txBox="1"/>
              <p:nvPr/>
            </p:nvSpPr>
            <p:spPr>
              <a:xfrm>
                <a:off x="2777208" y="3184985"/>
                <a:ext cx="678151" cy="554637"/>
              </a:xfrm>
              <a:prstGeom prst="rect">
                <a:avLst/>
              </a:prstGeom>
              <a:noFill/>
            </p:spPr>
            <p:txBody>
              <a:bodyPr wrap="none">
                <a:spAutoFit/>
              </a:bodyPr>
              <a:lstStyle/>
              <a:p>
                <a:pPr algn="ctr" defTabSz="685800" fontAlgn="auto">
                  <a:spcBef>
                    <a:spcPts val="0"/>
                  </a:spcBef>
                  <a:spcAft>
                    <a:spcPts val="0"/>
                  </a:spcAft>
                  <a:defRPr/>
                </a:pPr>
                <a:r>
                  <a:rPr lang="fr-FR" sz="1000" b="1" dirty="0">
                    <a:solidFill>
                      <a:schemeClr val="tx1">
                        <a:lumMod val="65000"/>
                        <a:lumOff val="35000"/>
                      </a:schemeClr>
                    </a:solidFill>
                    <a:latin typeface="+mn-lt"/>
                  </a:rPr>
                  <a:t>mutation</a:t>
                </a:r>
              </a:p>
              <a:p>
                <a:pPr algn="ctr" defTabSz="685800" fontAlgn="auto">
                  <a:spcBef>
                    <a:spcPts val="0"/>
                  </a:spcBef>
                  <a:spcAft>
                    <a:spcPts val="0"/>
                  </a:spcAft>
                  <a:defRPr/>
                </a:pPr>
                <a:r>
                  <a:rPr lang="fr-FR" sz="1000" b="1" dirty="0">
                    <a:solidFill>
                      <a:schemeClr val="tx1">
                        <a:lumMod val="65000"/>
                        <a:lumOff val="35000"/>
                      </a:schemeClr>
                    </a:solidFill>
                    <a:latin typeface="+mn-lt"/>
                  </a:rPr>
                  <a:t>B-RAF</a:t>
                </a:r>
                <a:br>
                  <a:rPr lang="fr-FR" sz="1000" b="1" dirty="0">
                    <a:solidFill>
                      <a:schemeClr val="tx1">
                        <a:lumMod val="65000"/>
                        <a:lumOff val="35000"/>
                      </a:schemeClr>
                    </a:solidFill>
                    <a:latin typeface="+mn-lt"/>
                  </a:rPr>
                </a:br>
                <a:endParaRPr lang="fr-FR" sz="1000" b="1" dirty="0">
                  <a:solidFill>
                    <a:schemeClr val="tx1">
                      <a:lumMod val="65000"/>
                      <a:lumOff val="35000"/>
                    </a:schemeClr>
                  </a:solidFill>
                  <a:latin typeface="+mn-lt"/>
                </a:endParaRPr>
              </a:p>
            </p:txBody>
          </p:sp>
        </p:grpSp>
        <p:grpSp>
          <p:nvGrpSpPr>
            <p:cNvPr id="401417" name="Groupe 49"/>
            <p:cNvGrpSpPr>
              <a:grpSpLocks/>
            </p:cNvGrpSpPr>
            <p:nvPr/>
          </p:nvGrpSpPr>
          <p:grpSpPr bwMode="auto">
            <a:xfrm>
              <a:off x="1687098" y="3687261"/>
              <a:ext cx="1475415" cy="993816"/>
              <a:chOff x="2298230" y="3687261"/>
              <a:chExt cx="1475415" cy="993816"/>
            </a:xfrm>
          </p:grpSpPr>
          <p:grpSp>
            <p:nvGrpSpPr>
              <p:cNvPr id="401418" name="Groupe 140"/>
              <p:cNvGrpSpPr>
                <a:grpSpLocks/>
              </p:cNvGrpSpPr>
              <p:nvPr/>
            </p:nvGrpSpPr>
            <p:grpSpPr bwMode="auto">
              <a:xfrm>
                <a:off x="2298230" y="3762940"/>
                <a:ext cx="900931" cy="918137"/>
                <a:chOff x="7772227" y="1612049"/>
                <a:chExt cx="900931" cy="918137"/>
              </a:xfrm>
            </p:grpSpPr>
            <p:sp>
              <p:nvSpPr>
                <p:cNvPr id="143" name="Parenthèse ouvrante 142"/>
                <p:cNvSpPr>
                  <a:spLocks/>
                </p:cNvSpPr>
                <p:nvPr/>
              </p:nvSpPr>
              <p:spPr bwMode="auto">
                <a:xfrm rot="5400000">
                  <a:off x="8144035" y="1475982"/>
                  <a:ext cx="257558" cy="598301"/>
                </a:xfrm>
                <a:prstGeom prst="leftBracket">
                  <a:avLst>
                    <a:gd name="adj" fmla="val 0"/>
                  </a:avLst>
                </a:prstGeom>
                <a:noFill/>
                <a:ln w="9525" algn="ctr">
                  <a:solidFill>
                    <a:srgbClr val="7F7F7F"/>
                  </a:solidFill>
                  <a:prstDash val="sysDot"/>
                  <a:miter lim="800000"/>
                  <a:headEnd/>
                  <a:tailEnd/>
                </a:ln>
              </p:spPr>
              <p:txBody>
                <a:bodyPr rot="10800000" vert="eaVert" anchor="ctr"/>
                <a:lstStyle/>
                <a:p>
                  <a:pPr algn="ctr" defTabSz="685800" fontAlgn="auto">
                    <a:spcBef>
                      <a:spcPts val="0"/>
                    </a:spcBef>
                    <a:spcAft>
                      <a:spcPts val="0"/>
                    </a:spcAft>
                    <a:defRPr/>
                  </a:pPr>
                  <a:endParaRPr lang="fr-FR" sz="1400">
                    <a:latin typeface="+mn-lt"/>
                  </a:endParaRPr>
                </a:p>
              </p:txBody>
            </p:sp>
            <p:grpSp>
              <p:nvGrpSpPr>
                <p:cNvPr id="401419" name="Groupe 143"/>
                <p:cNvGrpSpPr>
                  <a:grpSpLocks/>
                </p:cNvGrpSpPr>
                <p:nvPr/>
              </p:nvGrpSpPr>
              <p:grpSpPr bwMode="auto">
                <a:xfrm>
                  <a:off x="7772227" y="1612049"/>
                  <a:ext cx="900931" cy="918137"/>
                  <a:chOff x="7772227" y="1612049"/>
                  <a:chExt cx="900931" cy="918137"/>
                </a:xfrm>
              </p:grpSpPr>
              <p:sp>
                <p:nvSpPr>
                  <p:cNvPr id="145" name="Rectangle à coins arrondis 144"/>
                  <p:cNvSpPr/>
                  <p:nvPr/>
                </p:nvSpPr>
                <p:spPr>
                  <a:xfrm>
                    <a:off x="7832578" y="1785115"/>
                    <a:ext cx="266813" cy="317786"/>
                  </a:xfrm>
                  <a:prstGeom prst="roundRec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146" name="ZoneTexte 145"/>
                  <p:cNvSpPr txBox="1"/>
                  <p:nvPr/>
                </p:nvSpPr>
                <p:spPr>
                  <a:xfrm>
                    <a:off x="7846871" y="1838675"/>
                    <a:ext cx="238226" cy="215428"/>
                  </a:xfrm>
                  <a:prstGeom prst="rect">
                    <a:avLst/>
                  </a:prstGeom>
                  <a:noFill/>
                </p:spPr>
                <p:txBody>
                  <a:bodyPr wrap="none">
                    <a:spAutoFit/>
                  </a:bodyPr>
                  <a:lstStyle/>
                  <a:p>
                    <a:pPr algn="ctr" defTabSz="685800" fontAlgn="auto">
                      <a:spcBef>
                        <a:spcPts val="0"/>
                      </a:spcBef>
                      <a:spcAft>
                        <a:spcPts val="0"/>
                      </a:spcAft>
                      <a:defRPr/>
                    </a:pPr>
                    <a:r>
                      <a:rPr lang="fr-FR" sz="800">
                        <a:solidFill>
                          <a:schemeClr val="tx1">
                            <a:lumMod val="65000"/>
                            <a:lumOff val="35000"/>
                          </a:schemeClr>
                        </a:solidFill>
                        <a:latin typeface="+mn-lt"/>
                      </a:rPr>
                      <a:t>P</a:t>
                    </a:r>
                  </a:p>
                </p:txBody>
              </p:sp>
              <p:sp>
                <p:nvSpPr>
                  <p:cNvPr id="147" name="Rectangle à coins arrondis 146"/>
                  <p:cNvSpPr/>
                  <p:nvPr/>
                </p:nvSpPr>
                <p:spPr>
                  <a:xfrm>
                    <a:off x="8139095" y="1785115"/>
                    <a:ext cx="524098" cy="745071"/>
                  </a:xfrm>
                  <a:prstGeom prst="roundRect">
                    <a:avLst>
                      <a:gd name="adj" fmla="val 10705"/>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148" name="ZoneTexte 147"/>
                  <p:cNvSpPr txBox="1"/>
                  <p:nvPr/>
                </p:nvSpPr>
                <p:spPr>
                  <a:xfrm>
                    <a:off x="8120037" y="1957696"/>
                    <a:ext cx="552685" cy="461801"/>
                  </a:xfrm>
                  <a:prstGeom prst="rect">
                    <a:avLst/>
                  </a:prstGeom>
                  <a:noFill/>
                </p:spPr>
                <p:txBody>
                  <a:bodyPr>
                    <a:spAutoFit/>
                  </a:bodyPr>
                  <a:lstStyle/>
                  <a:p>
                    <a:pPr algn="ctr" defTabSz="685800" fontAlgn="auto">
                      <a:spcBef>
                        <a:spcPts val="0"/>
                      </a:spcBef>
                      <a:spcAft>
                        <a:spcPts val="0"/>
                      </a:spcAft>
                      <a:defRPr/>
                    </a:pPr>
                    <a:r>
                      <a:rPr lang="fr-FR" sz="800">
                        <a:solidFill>
                          <a:schemeClr val="tx1">
                            <a:lumMod val="65000"/>
                            <a:lumOff val="35000"/>
                          </a:schemeClr>
                        </a:solidFill>
                        <a:latin typeface="+mn-lt"/>
                      </a:rPr>
                      <a:t>B-RAF</a:t>
                    </a:r>
                    <a:br>
                      <a:rPr lang="fr-FR" sz="800">
                        <a:solidFill>
                          <a:schemeClr val="tx1">
                            <a:lumMod val="65000"/>
                            <a:lumOff val="35000"/>
                          </a:schemeClr>
                        </a:solidFill>
                        <a:latin typeface="+mn-lt"/>
                      </a:rPr>
                    </a:br>
                    <a:r>
                      <a:rPr lang="fr-FR" sz="800">
                        <a:solidFill>
                          <a:schemeClr val="tx1">
                            <a:lumMod val="65000"/>
                            <a:lumOff val="35000"/>
                          </a:schemeClr>
                        </a:solidFill>
                        <a:latin typeface="+mn-lt"/>
                      </a:rPr>
                      <a:t>inhibitor</a:t>
                    </a:r>
                    <a:br>
                      <a:rPr lang="fr-FR" sz="800">
                        <a:solidFill>
                          <a:schemeClr val="tx1">
                            <a:lumMod val="65000"/>
                            <a:lumOff val="35000"/>
                          </a:schemeClr>
                        </a:solidFill>
                        <a:latin typeface="+mn-lt"/>
                      </a:rPr>
                    </a:br>
                    <a:r>
                      <a:rPr lang="fr-FR" sz="800">
                        <a:solidFill>
                          <a:schemeClr val="tx1">
                            <a:lumMod val="65000"/>
                            <a:lumOff val="35000"/>
                          </a:schemeClr>
                        </a:solidFill>
                        <a:latin typeface="+mn-lt"/>
                      </a:rPr>
                      <a:t>(GSK)</a:t>
                    </a:r>
                  </a:p>
                </p:txBody>
              </p:sp>
              <p:sp>
                <p:nvSpPr>
                  <p:cNvPr id="149" name="ZoneTexte 148"/>
                  <p:cNvSpPr txBox="1"/>
                  <p:nvPr/>
                </p:nvSpPr>
                <p:spPr>
                  <a:xfrm>
                    <a:off x="7772227" y="1612535"/>
                    <a:ext cx="201698" cy="215428"/>
                  </a:xfrm>
                  <a:prstGeom prst="rect">
                    <a:avLst/>
                  </a:prstGeom>
                  <a:noFill/>
                </p:spPr>
                <p:txBody>
                  <a:bodyPr>
                    <a:spAutoFit/>
                  </a:bodyPr>
                  <a:lstStyle/>
                  <a:p>
                    <a:pPr algn="r" defTabSz="685800" fontAlgn="auto">
                      <a:spcBef>
                        <a:spcPts val="0"/>
                      </a:spcBef>
                      <a:spcAft>
                        <a:spcPts val="0"/>
                      </a:spcAft>
                      <a:defRPr/>
                    </a:pPr>
                    <a:r>
                      <a:rPr lang="fr-FR" sz="800">
                        <a:solidFill>
                          <a:schemeClr val="tx1">
                            <a:lumMod val="50000"/>
                            <a:lumOff val="50000"/>
                          </a:schemeClr>
                        </a:solidFill>
                        <a:latin typeface="+mn-lt"/>
                      </a:rPr>
                      <a:t>1</a:t>
                    </a:r>
                  </a:p>
                </p:txBody>
              </p:sp>
            </p:grpSp>
          </p:grpSp>
          <p:grpSp>
            <p:nvGrpSpPr>
              <p:cNvPr id="401420" name="Groupe 127"/>
              <p:cNvGrpSpPr>
                <a:grpSpLocks/>
              </p:cNvGrpSpPr>
              <p:nvPr/>
            </p:nvGrpSpPr>
            <p:grpSpPr bwMode="auto">
              <a:xfrm>
                <a:off x="2872266" y="3687261"/>
                <a:ext cx="901379" cy="993816"/>
                <a:chOff x="6986104" y="1536370"/>
                <a:chExt cx="901379" cy="993816"/>
              </a:xfrm>
            </p:grpSpPr>
            <p:grpSp>
              <p:nvGrpSpPr>
                <p:cNvPr id="401421" name="Groupe 128"/>
                <p:cNvGrpSpPr>
                  <a:grpSpLocks/>
                </p:cNvGrpSpPr>
                <p:nvPr/>
              </p:nvGrpSpPr>
              <p:grpSpPr bwMode="auto">
                <a:xfrm>
                  <a:off x="6986104" y="1612049"/>
                  <a:ext cx="901379" cy="918137"/>
                  <a:chOff x="7877912" y="1612049"/>
                  <a:chExt cx="901379" cy="918137"/>
                </a:xfrm>
              </p:grpSpPr>
              <p:sp>
                <p:nvSpPr>
                  <p:cNvPr id="131" name="Parenthèse ouvrante 130"/>
                  <p:cNvSpPr/>
                  <p:nvPr/>
                </p:nvSpPr>
                <p:spPr>
                  <a:xfrm rot="5400000">
                    <a:off x="8205266" y="1538160"/>
                    <a:ext cx="257085" cy="474865"/>
                  </a:xfrm>
                  <a:custGeom>
                    <a:avLst/>
                    <a:gdLst>
                      <a:gd name="connsiteX0" fmla="*/ 257558 w 257558"/>
                      <a:gd name="connsiteY0" fmla="*/ 474528 h 474528"/>
                      <a:gd name="connsiteX1" fmla="*/ 0 w 257558"/>
                      <a:gd name="connsiteY1" fmla="*/ 474525 h 474528"/>
                      <a:gd name="connsiteX2" fmla="*/ 0 w 257558"/>
                      <a:gd name="connsiteY2" fmla="*/ 3 h 474528"/>
                      <a:gd name="connsiteX3" fmla="*/ 257558 w 257558"/>
                      <a:gd name="connsiteY3" fmla="*/ 0 h 474528"/>
                      <a:gd name="connsiteX4" fmla="*/ 257558 w 257558"/>
                      <a:gd name="connsiteY4" fmla="*/ 474528 h 474528"/>
                      <a:gd name="connsiteX0" fmla="*/ 257558 w 257558"/>
                      <a:gd name="connsiteY0" fmla="*/ 474528 h 474528"/>
                      <a:gd name="connsiteX1" fmla="*/ 0 w 257558"/>
                      <a:gd name="connsiteY1" fmla="*/ 474525 h 474528"/>
                      <a:gd name="connsiteX2" fmla="*/ 0 w 257558"/>
                      <a:gd name="connsiteY2" fmla="*/ 3 h 474528"/>
                      <a:gd name="connsiteX3" fmla="*/ 257558 w 257558"/>
                      <a:gd name="connsiteY3" fmla="*/ 0 h 474528"/>
                      <a:gd name="connsiteX0" fmla="*/ 257558 w 257558"/>
                      <a:gd name="connsiteY0" fmla="*/ 474528 h 474528"/>
                      <a:gd name="connsiteX1" fmla="*/ 0 w 257558"/>
                      <a:gd name="connsiteY1" fmla="*/ 474525 h 474528"/>
                      <a:gd name="connsiteX2" fmla="*/ 0 w 257558"/>
                      <a:gd name="connsiteY2" fmla="*/ 3 h 474528"/>
                      <a:gd name="connsiteX3" fmla="*/ 257558 w 257558"/>
                      <a:gd name="connsiteY3" fmla="*/ 0 h 474528"/>
                      <a:gd name="connsiteX4" fmla="*/ 257558 w 257558"/>
                      <a:gd name="connsiteY4" fmla="*/ 474528 h 474528"/>
                      <a:gd name="connsiteX0" fmla="*/ 0 w 257558"/>
                      <a:gd name="connsiteY0" fmla="*/ 474525 h 474528"/>
                      <a:gd name="connsiteX1" fmla="*/ 0 w 257558"/>
                      <a:gd name="connsiteY1" fmla="*/ 3 h 474528"/>
                      <a:gd name="connsiteX2" fmla="*/ 257558 w 257558"/>
                      <a:gd name="connsiteY2" fmla="*/ 0 h 474528"/>
                    </a:gdLst>
                    <a:ahLst/>
                    <a:cxnLst>
                      <a:cxn ang="0">
                        <a:pos x="connsiteX0" y="connsiteY0"/>
                      </a:cxn>
                      <a:cxn ang="0">
                        <a:pos x="connsiteX1" y="connsiteY1"/>
                      </a:cxn>
                      <a:cxn ang="0">
                        <a:pos x="connsiteX2" y="connsiteY2"/>
                      </a:cxn>
                    </a:cxnLst>
                    <a:rect l="l" t="t" r="r" b="b"/>
                    <a:pathLst>
                      <a:path w="257558" h="474528" stroke="0" extrusionOk="0">
                        <a:moveTo>
                          <a:pt x="257558" y="474528"/>
                        </a:moveTo>
                        <a:lnTo>
                          <a:pt x="0" y="474525"/>
                        </a:lnTo>
                        <a:lnTo>
                          <a:pt x="0" y="3"/>
                        </a:lnTo>
                        <a:cubicBezTo>
                          <a:pt x="0" y="1"/>
                          <a:pt x="115313" y="0"/>
                          <a:pt x="257558" y="0"/>
                        </a:cubicBezTo>
                        <a:lnTo>
                          <a:pt x="257558" y="474528"/>
                        </a:lnTo>
                        <a:close/>
                      </a:path>
                      <a:path w="257558" h="474528" fill="none">
                        <a:moveTo>
                          <a:pt x="0" y="474525"/>
                        </a:moveTo>
                        <a:lnTo>
                          <a:pt x="0" y="3"/>
                        </a:lnTo>
                        <a:cubicBezTo>
                          <a:pt x="0" y="1"/>
                          <a:pt x="115313" y="0"/>
                          <a:pt x="257558" y="0"/>
                        </a:cubicBezTo>
                      </a:path>
                    </a:pathLst>
                  </a:custGeom>
                  <a:ln w="952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defTabSz="685800" fontAlgn="auto">
                      <a:spcBef>
                        <a:spcPts val="0"/>
                      </a:spcBef>
                      <a:spcAft>
                        <a:spcPts val="0"/>
                      </a:spcAft>
                      <a:defRPr/>
                    </a:pPr>
                    <a:endParaRPr lang="fr-FR" sz="1400"/>
                  </a:p>
                </p:txBody>
              </p:sp>
              <p:grpSp>
                <p:nvGrpSpPr>
                  <p:cNvPr id="401423" name="Groupe 131"/>
                  <p:cNvGrpSpPr>
                    <a:grpSpLocks/>
                  </p:cNvGrpSpPr>
                  <p:nvPr/>
                </p:nvGrpSpPr>
                <p:grpSpPr bwMode="auto">
                  <a:xfrm>
                    <a:off x="7877912" y="1612049"/>
                    <a:ext cx="901379" cy="918137"/>
                    <a:chOff x="7877912" y="1612049"/>
                    <a:chExt cx="901379" cy="918137"/>
                  </a:xfrm>
                </p:grpSpPr>
                <p:sp>
                  <p:nvSpPr>
                    <p:cNvPr id="135" name="Rectangle à coins arrondis 134"/>
                    <p:cNvSpPr/>
                    <p:nvPr/>
                  </p:nvSpPr>
                  <p:spPr>
                    <a:xfrm>
                      <a:off x="8226606" y="1785115"/>
                      <a:ext cx="505040" cy="745071"/>
                    </a:xfrm>
                    <a:prstGeom prst="roundRect">
                      <a:avLst>
                        <a:gd name="adj" fmla="val 10705"/>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fr-FR" sz="1000"/>
                    </a:p>
                  </p:txBody>
                </p:sp>
                <p:sp>
                  <p:nvSpPr>
                    <p:cNvPr id="136" name="ZoneTexte 135"/>
                    <p:cNvSpPr txBox="1"/>
                    <p:nvPr/>
                  </p:nvSpPr>
                  <p:spPr>
                    <a:xfrm>
                      <a:off x="8194842" y="1907707"/>
                      <a:ext cx="584449" cy="584393"/>
                    </a:xfrm>
                    <a:prstGeom prst="rect">
                      <a:avLst/>
                    </a:prstGeom>
                    <a:noFill/>
                  </p:spPr>
                  <p:txBody>
                    <a:bodyPr>
                      <a:spAutoFit/>
                    </a:bodyPr>
                    <a:lstStyle/>
                    <a:p>
                      <a:pPr algn="ctr" defTabSz="685800" fontAlgn="auto">
                        <a:spcBef>
                          <a:spcPts val="0"/>
                        </a:spcBef>
                        <a:spcAft>
                          <a:spcPts val="0"/>
                        </a:spcAft>
                        <a:defRPr/>
                      </a:pPr>
                      <a:r>
                        <a:rPr lang="fr-FR" sz="800" dirty="0">
                          <a:solidFill>
                            <a:schemeClr val="tx1">
                              <a:lumMod val="65000"/>
                              <a:lumOff val="35000"/>
                            </a:schemeClr>
                          </a:solidFill>
                          <a:latin typeface="+mn-lt"/>
                        </a:rPr>
                        <a:t>B-RAF</a:t>
                      </a:r>
                      <a:br>
                        <a:rPr lang="fr-FR" sz="800" dirty="0">
                          <a:solidFill>
                            <a:schemeClr val="tx1">
                              <a:lumMod val="65000"/>
                              <a:lumOff val="35000"/>
                            </a:schemeClr>
                          </a:solidFill>
                          <a:latin typeface="+mn-lt"/>
                        </a:rPr>
                      </a:br>
                      <a:r>
                        <a:rPr lang="fr-FR" sz="800" dirty="0">
                          <a:solidFill>
                            <a:schemeClr val="tx1">
                              <a:lumMod val="65000"/>
                              <a:lumOff val="35000"/>
                            </a:schemeClr>
                          </a:solidFill>
                          <a:latin typeface="+mn-lt"/>
                        </a:rPr>
                        <a:t>+ MEK</a:t>
                      </a:r>
                      <a:br>
                        <a:rPr lang="fr-FR" sz="800" dirty="0">
                          <a:solidFill>
                            <a:schemeClr val="tx1">
                              <a:lumMod val="65000"/>
                              <a:lumOff val="35000"/>
                            </a:schemeClr>
                          </a:solidFill>
                          <a:latin typeface="+mn-lt"/>
                        </a:rPr>
                      </a:br>
                      <a:r>
                        <a:rPr lang="fr-FR" sz="800" dirty="0" err="1">
                          <a:solidFill>
                            <a:schemeClr val="tx1">
                              <a:lumMod val="65000"/>
                              <a:lumOff val="35000"/>
                            </a:schemeClr>
                          </a:solidFill>
                          <a:latin typeface="+mn-lt"/>
                        </a:rPr>
                        <a:t>inhibitors</a:t>
                      </a:r>
                      <a:r>
                        <a:rPr lang="fr-FR" sz="800" dirty="0">
                          <a:solidFill>
                            <a:schemeClr val="tx1">
                              <a:lumMod val="65000"/>
                              <a:lumOff val="35000"/>
                            </a:schemeClr>
                          </a:solidFill>
                          <a:latin typeface="+mn-lt"/>
                        </a:rPr>
                        <a:t> (GSK)</a:t>
                      </a:r>
                    </a:p>
                  </p:txBody>
                </p:sp>
                <p:sp>
                  <p:nvSpPr>
                    <p:cNvPr id="137" name="ZoneTexte 136"/>
                    <p:cNvSpPr txBox="1"/>
                    <p:nvPr/>
                  </p:nvSpPr>
                  <p:spPr>
                    <a:xfrm>
                      <a:off x="7877207" y="1612535"/>
                      <a:ext cx="203287" cy="215428"/>
                    </a:xfrm>
                    <a:prstGeom prst="rect">
                      <a:avLst/>
                    </a:prstGeom>
                    <a:noFill/>
                  </p:spPr>
                  <p:txBody>
                    <a:bodyPr>
                      <a:spAutoFit/>
                    </a:bodyPr>
                    <a:lstStyle/>
                    <a:p>
                      <a:pPr algn="r" defTabSz="685800" fontAlgn="auto">
                        <a:spcBef>
                          <a:spcPts val="0"/>
                        </a:spcBef>
                        <a:spcAft>
                          <a:spcPts val="0"/>
                        </a:spcAft>
                        <a:defRPr/>
                      </a:pPr>
                      <a:r>
                        <a:rPr lang="fr-FR" sz="800">
                          <a:solidFill>
                            <a:schemeClr val="tx1">
                              <a:lumMod val="50000"/>
                              <a:lumOff val="50000"/>
                            </a:schemeClr>
                          </a:solidFill>
                          <a:latin typeface="+mn-lt"/>
                        </a:rPr>
                        <a:t>1</a:t>
                      </a:r>
                    </a:p>
                  </p:txBody>
                </p:sp>
                <p:sp>
                  <p:nvSpPr>
                    <p:cNvPr id="138" name="ZoneTexte 137"/>
                    <p:cNvSpPr txBox="1"/>
                    <p:nvPr/>
                  </p:nvSpPr>
                  <p:spPr>
                    <a:xfrm>
                      <a:off x="8523595" y="1612535"/>
                      <a:ext cx="203287" cy="215428"/>
                    </a:xfrm>
                    <a:prstGeom prst="rect">
                      <a:avLst/>
                    </a:prstGeom>
                    <a:noFill/>
                  </p:spPr>
                  <p:txBody>
                    <a:bodyPr>
                      <a:spAutoFit/>
                    </a:bodyPr>
                    <a:lstStyle/>
                    <a:p>
                      <a:pPr defTabSz="685800" fontAlgn="auto">
                        <a:spcBef>
                          <a:spcPts val="0"/>
                        </a:spcBef>
                        <a:spcAft>
                          <a:spcPts val="0"/>
                        </a:spcAft>
                        <a:defRPr/>
                      </a:pPr>
                      <a:r>
                        <a:rPr lang="fr-FR" sz="800">
                          <a:solidFill>
                            <a:schemeClr val="tx1">
                              <a:lumMod val="50000"/>
                              <a:lumOff val="50000"/>
                            </a:schemeClr>
                          </a:solidFill>
                          <a:latin typeface="+mn-lt"/>
                        </a:rPr>
                        <a:t>1</a:t>
                      </a:r>
                    </a:p>
                  </p:txBody>
                </p:sp>
              </p:grpSp>
            </p:grpSp>
            <p:sp>
              <p:nvSpPr>
                <p:cNvPr id="130" name="Ellipse 129"/>
                <p:cNvSpPr/>
                <p:nvPr/>
              </p:nvSpPr>
              <p:spPr>
                <a:xfrm>
                  <a:off x="7114042" y="1536362"/>
                  <a:ext cx="195345" cy="19638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a:defRPr/>
                  </a:pPr>
                  <a:r>
                    <a:rPr lang="fr-FR" sz="1400" b="1" smtClean="0"/>
                    <a:t>R</a:t>
                  </a:r>
                  <a:endParaRPr lang="fr-FR" sz="1400" b="1"/>
                </a:p>
              </p:txBody>
            </p:sp>
          </p:grpSp>
        </p:grpSp>
      </p:grpSp>
      <p:sp>
        <p:nvSpPr>
          <p:cNvPr id="3" name="Flèche vers le bas 2"/>
          <p:cNvSpPr/>
          <p:nvPr/>
        </p:nvSpPr>
        <p:spPr>
          <a:xfrm>
            <a:off x="4122738" y="3567113"/>
            <a:ext cx="1533525" cy="406400"/>
          </a:xfrm>
          <a:prstGeom prst="downArrow">
            <a:avLst/>
          </a:prstGeom>
          <a:solidFill>
            <a:srgbClr val="BECD09"/>
          </a:solidFill>
        </p:spPr>
        <p:style>
          <a:lnRef idx="1">
            <a:schemeClr val="accent1"/>
          </a:lnRef>
          <a:fillRef idx="3">
            <a:schemeClr val="accent1"/>
          </a:fillRef>
          <a:effectRef idx="2">
            <a:schemeClr val="accent1"/>
          </a:effectRef>
          <a:fontRef idx="minor">
            <a:schemeClr val="lt1"/>
          </a:fontRef>
        </p:style>
        <p:txBody>
          <a:bodyPr anchor="ctr"/>
          <a:lstStyle/>
          <a:p>
            <a:pPr algn="ctr" defTabSz="685800" fontAlgn="auto">
              <a:spcBef>
                <a:spcPts val="0"/>
              </a:spcBef>
              <a:spcAft>
                <a:spcPts val="0"/>
              </a:spcAft>
              <a:defRPr/>
            </a:pPr>
            <a:endParaRPr lang="fr-FR" sz="135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itre 1"/>
          <p:cNvSpPr>
            <a:spLocks noGrp="1"/>
          </p:cNvSpPr>
          <p:nvPr>
            <p:ph type="title" idx="4294967295"/>
          </p:nvPr>
        </p:nvSpPr>
        <p:spPr/>
        <p:txBody>
          <a:bodyPr anchor="ctr"/>
          <a:lstStyle/>
          <a:p>
            <a:pPr defTabSz="914400"/>
            <a:endParaRPr lang="fr-FR"/>
          </a:p>
        </p:txBody>
      </p:sp>
      <p:pic>
        <p:nvPicPr>
          <p:cNvPr id="421891" name="Picture 3" descr="C:\Users\jean-philippe\AppData\Local\Microsoft\Windows\Temporary Internet Files\Content.IE5\C3KP2LJY\je-suis-charlie.jpg"/>
          <p:cNvPicPr>
            <a:picLocks noChangeAspect="1" noChangeArrowheads="1"/>
          </p:cNvPicPr>
          <p:nvPr/>
        </p:nvPicPr>
        <p:blipFill>
          <a:blip r:embed="rId2" cstate="print"/>
          <a:srcRect/>
          <a:stretch>
            <a:fillRect/>
          </a:stretch>
        </p:blipFill>
        <p:spPr bwMode="auto">
          <a:xfrm>
            <a:off x="1476375" y="393700"/>
            <a:ext cx="6592888" cy="646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a:t>
            </a:r>
            <a:endParaRPr lang="fr-FR" dirty="0"/>
          </a:p>
        </p:txBody>
      </p:sp>
      <p:sp>
        <p:nvSpPr>
          <p:cNvPr id="3" name="Espace réservé du contenu 2"/>
          <p:cNvSpPr>
            <a:spLocks noGrp="1"/>
          </p:cNvSpPr>
          <p:nvPr>
            <p:ph idx="1"/>
          </p:nvPr>
        </p:nvSpPr>
        <p:spPr>
          <a:xfrm>
            <a:off x="457200" y="1600200"/>
            <a:ext cx="8229600" cy="3989039"/>
          </a:xfrm>
        </p:spPr>
        <p:txBody>
          <a:bodyPr>
            <a:normAutofit/>
          </a:bodyPr>
          <a:lstStyle/>
          <a:p>
            <a:r>
              <a:rPr lang="fr-FR" dirty="0" smtClean="0"/>
              <a:t>La lutte contre le cancer</a:t>
            </a:r>
          </a:p>
          <a:p>
            <a:pPr lvl="1"/>
            <a:r>
              <a:rPr lang="fr-FR" dirty="0" smtClean="0"/>
              <a:t>3 plans Cancer</a:t>
            </a:r>
          </a:p>
          <a:p>
            <a:pPr lvl="1"/>
            <a:r>
              <a:rPr lang="fr-FR" dirty="0" smtClean="0"/>
              <a:t>La recherche clinique , c’est stratégique</a:t>
            </a:r>
          </a:p>
          <a:p>
            <a:pPr lvl="1"/>
            <a:r>
              <a:rPr lang="fr-FR" dirty="0" smtClean="0"/>
              <a:t>L’évaluation des pratiques est primordiale</a:t>
            </a:r>
          </a:p>
          <a:p>
            <a:pPr lvl="1"/>
            <a:r>
              <a:rPr lang="fr-FR" dirty="0" smtClean="0"/>
              <a:t>L’accès au maximum de personnes à  cette recherche et à l’innovation est le maitre mot du plan cancer 3</a:t>
            </a:r>
            <a:endParaRPr lang="fr-FR" dirty="0"/>
          </a:p>
        </p:txBody>
      </p:sp>
      <p:sp>
        <p:nvSpPr>
          <p:cNvPr id="5" name="Rectangle 4"/>
          <p:cNvSpPr/>
          <p:nvPr/>
        </p:nvSpPr>
        <p:spPr>
          <a:xfrm>
            <a:off x="4648886" y="5591503"/>
            <a:ext cx="2938048" cy="769441"/>
          </a:xfrm>
          <a:prstGeom prst="rect">
            <a:avLst/>
          </a:prstGeom>
        </p:spPr>
        <p:txBody>
          <a:bodyPr wrap="none">
            <a:spAutoFit/>
          </a:bodyPr>
          <a:lstStyle/>
          <a:p>
            <a:pPr marL="742950" lvl="1" indent="-285750">
              <a:spcBef>
                <a:spcPct val="20000"/>
              </a:spcBef>
            </a:pPr>
            <a:r>
              <a:rPr lang="fr-FR" sz="4400" dirty="0">
                <a:solidFill>
                  <a:prstClr val="black"/>
                </a:solidFill>
              </a:rPr>
              <a:t>ET ALORS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71600" y="764704"/>
            <a:ext cx="7506217" cy="5184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979712" y="1052736"/>
            <a:ext cx="4824536" cy="5488682"/>
          </a:xfrm>
          <a:prstGeom prst="rect">
            <a:avLst/>
          </a:prstGeom>
          <a:noFill/>
          <a:ln w="9525">
            <a:noFill/>
            <a:miter lim="800000"/>
            <a:headEnd/>
            <a:tailEnd/>
          </a:ln>
        </p:spPr>
      </p:pic>
      <p:sp>
        <p:nvSpPr>
          <p:cNvPr id="3" name="ZoneTexte 2"/>
          <p:cNvSpPr txBox="1"/>
          <p:nvPr/>
        </p:nvSpPr>
        <p:spPr>
          <a:xfrm>
            <a:off x="1835696" y="332656"/>
            <a:ext cx="5832648" cy="646331"/>
          </a:xfrm>
          <a:prstGeom prst="rect">
            <a:avLst/>
          </a:prstGeom>
          <a:noFill/>
        </p:spPr>
        <p:txBody>
          <a:bodyPr wrap="square" rtlCol="0">
            <a:spAutoFit/>
          </a:bodyPr>
          <a:lstStyle/>
          <a:p>
            <a:r>
              <a:rPr lang="fr-FR" sz="3600" dirty="0" smtClean="0"/>
              <a:t>AVANT L’IMMUNOTHERAPIE </a:t>
            </a:r>
            <a:endParaRPr lang="fr-FR"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r>
              <a:rPr lang="fr-FR" smtClean="0"/>
              <a:t>Ce que les patients ont retenu !</a:t>
            </a:r>
          </a:p>
        </p:txBody>
      </p:sp>
      <p:pic>
        <p:nvPicPr>
          <p:cNvPr id="26626" name="Picture 3"/>
          <p:cNvPicPr>
            <a:picLocks noGrp="1" noChangeAspect="1" noChangeArrowheads="1"/>
          </p:cNvPicPr>
          <p:nvPr>
            <p:ph type="body"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age 1"/>
          <p:cNvPicPr>
            <a:picLocks noChangeAspect="1"/>
          </p:cNvPicPr>
          <p:nvPr/>
        </p:nvPicPr>
        <p:blipFill>
          <a:blip r:embed="rId2" cstate="print"/>
          <a:srcRect/>
          <a:stretch>
            <a:fillRect/>
          </a:stretch>
        </p:blipFill>
        <p:spPr bwMode="auto">
          <a:xfrm>
            <a:off x="1403350" y="0"/>
            <a:ext cx="70564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metgesjp\Documents\immunotherapie cancer OG\Capture.PNG"/>
          <p:cNvPicPr>
            <a:picLocks noChangeAspect="1" noChangeArrowheads="1"/>
          </p:cNvPicPr>
          <p:nvPr/>
        </p:nvPicPr>
        <p:blipFill>
          <a:blip r:embed="rId2" cstate="print"/>
          <a:srcRect/>
          <a:stretch>
            <a:fillRect/>
          </a:stretch>
        </p:blipFill>
        <p:spPr bwMode="auto">
          <a:xfrm>
            <a:off x="25274" y="332656"/>
            <a:ext cx="9118726" cy="652534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Explosion du nombre d’études !</a:t>
            </a:r>
            <a:endParaRPr lang="fr-F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123728" y="1052736"/>
            <a:ext cx="4392488" cy="5590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es-ES"/>
              <a:t>Reck M. et al. - ESMO® 2016 - Abs. LBA8</a:t>
            </a:r>
          </a:p>
        </p:txBody>
      </p:sp>
      <p:sp>
        <p:nvSpPr>
          <p:cNvPr id="2" name="Titre 1"/>
          <p:cNvSpPr>
            <a:spLocks noGrp="1"/>
          </p:cNvSpPr>
          <p:nvPr>
            <p:ph type="title"/>
          </p:nvPr>
        </p:nvSpPr>
        <p:spPr>
          <a:noFill/>
        </p:spPr>
        <p:txBody>
          <a:bodyPr/>
          <a:lstStyle/>
          <a:p>
            <a:pPr>
              <a:lnSpc>
                <a:spcPts val="3100"/>
              </a:lnSpc>
            </a:pPr>
            <a:r>
              <a:rPr lang="fr-FR" dirty="0" smtClean="0"/>
              <a:t> </a:t>
            </a:r>
            <a:r>
              <a:rPr lang="fr-FR" sz="2800" dirty="0"/>
              <a:t>KEYNOTE-024: Pembrolizumab </a:t>
            </a:r>
            <a:r>
              <a:rPr lang="fr-FR" sz="2400" dirty="0"/>
              <a:t>(</a:t>
            </a:r>
            <a:r>
              <a:rPr lang="fr-FR" sz="2400" dirty="0" err="1"/>
              <a:t>pembro</a:t>
            </a:r>
            <a:r>
              <a:rPr lang="fr-FR" sz="2400" dirty="0"/>
              <a:t>) </a:t>
            </a:r>
            <a:r>
              <a:rPr lang="fr-FR" sz="2800" dirty="0"/>
              <a:t>vs </a:t>
            </a:r>
            <a:r>
              <a:rPr lang="fr-FR" sz="2800" dirty="0" err="1"/>
              <a:t>platinum-based</a:t>
            </a:r>
            <a:r>
              <a:rPr lang="fr-FR" sz="2800" dirty="0"/>
              <a:t> </a:t>
            </a:r>
            <a:r>
              <a:rPr lang="fr-FR" sz="2800" dirty="0" err="1"/>
              <a:t>chemotherapy</a:t>
            </a:r>
            <a:r>
              <a:rPr lang="fr-FR" sz="2800" dirty="0"/>
              <a:t> </a:t>
            </a:r>
            <a:r>
              <a:rPr lang="fr-FR" sz="2400" dirty="0"/>
              <a:t>(</a:t>
            </a:r>
            <a:r>
              <a:rPr lang="fr-FR" sz="2400" dirty="0" err="1"/>
              <a:t>chemo</a:t>
            </a:r>
            <a:r>
              <a:rPr lang="fr-FR" sz="2400" dirty="0"/>
              <a:t>) </a:t>
            </a:r>
            <a:r>
              <a:rPr lang="fr-FR" sz="2800" dirty="0"/>
              <a:t>as first-line </a:t>
            </a:r>
            <a:r>
              <a:rPr lang="fr-FR" sz="2800" dirty="0" err="1"/>
              <a:t>therapy</a:t>
            </a:r>
            <a:r>
              <a:rPr lang="fr-FR" sz="2800" dirty="0"/>
              <a:t> for </a:t>
            </a:r>
            <a:r>
              <a:rPr lang="fr-FR" sz="2800" dirty="0" err="1"/>
              <a:t>advanced</a:t>
            </a:r>
            <a:r>
              <a:rPr lang="fr-FR" sz="2800" dirty="0"/>
              <a:t> NSCLC </a:t>
            </a:r>
            <a:r>
              <a:rPr lang="fr-FR" sz="2800" dirty="0" err="1"/>
              <a:t>with</a:t>
            </a:r>
            <a:r>
              <a:rPr lang="fr-FR" sz="2800" dirty="0"/>
              <a:t> a PD-L1 </a:t>
            </a:r>
            <a:r>
              <a:rPr lang="fr-FR" sz="2800" dirty="0" err="1"/>
              <a:t>tumor</a:t>
            </a:r>
            <a:r>
              <a:rPr lang="fr-FR" sz="2800" dirty="0"/>
              <a:t> proportion score </a:t>
            </a:r>
            <a:r>
              <a:rPr lang="fr-FR" sz="2400" dirty="0"/>
              <a:t>(TPS) </a:t>
            </a:r>
            <a:r>
              <a:rPr lang="fr-FR" sz="2800" dirty="0"/>
              <a:t>≥50%</a:t>
            </a:r>
            <a:endParaRPr lang="fr-FR" sz="2800" dirty="0">
              <a:solidFill>
                <a:srgbClr val="1F9A8A"/>
              </a:solidFill>
            </a:endParaRPr>
          </a:p>
        </p:txBody>
      </p:sp>
      <p:sp>
        <p:nvSpPr>
          <p:cNvPr id="4" name="ZoneTexte 26"/>
          <p:cNvSpPr txBox="1"/>
          <p:nvPr/>
        </p:nvSpPr>
        <p:spPr>
          <a:xfrm>
            <a:off x="223599" y="6307948"/>
            <a:ext cx="3774964" cy="262081"/>
          </a:xfrm>
          <a:prstGeom prst="rect">
            <a:avLst/>
          </a:prstGeom>
          <a:noFill/>
        </p:spPr>
        <p:txBody>
          <a:bodyPr wrap="square" lIns="36000" tIns="36000" rIns="36000" bIns="36000" anchor="b"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200" smtClean="0">
                <a:solidFill>
                  <a:prstClr val="black">
                    <a:lumMod val="65000"/>
                    <a:lumOff val="35000"/>
                  </a:prstClr>
                </a:solidFill>
              </a:rPr>
              <a:t>Reck M.</a:t>
            </a:r>
            <a:r>
              <a:rPr lang="it-IT" sz="1200" smtClean="0">
                <a:solidFill>
                  <a:prstClr val="black">
                    <a:lumMod val="65000"/>
                    <a:lumOff val="35000"/>
                  </a:prstClr>
                </a:solidFill>
              </a:rPr>
              <a:t> </a:t>
            </a:r>
            <a:r>
              <a:rPr lang="it-IT" sz="1200" i="1" dirty="0" smtClean="0">
                <a:solidFill>
                  <a:prstClr val="black">
                    <a:lumMod val="65000"/>
                    <a:lumOff val="35000"/>
                  </a:prstClr>
                </a:solidFill>
              </a:rPr>
              <a:t>et </a:t>
            </a:r>
            <a:r>
              <a:rPr lang="it-IT" sz="1200" i="1" dirty="0">
                <a:solidFill>
                  <a:prstClr val="black">
                    <a:lumMod val="65000"/>
                    <a:lumOff val="35000"/>
                  </a:prstClr>
                </a:solidFill>
              </a:rPr>
              <a:t>al</a:t>
            </a:r>
            <a:r>
              <a:rPr lang="it-IT" sz="1200" i="1" dirty="0" smtClean="0">
                <a:solidFill>
                  <a:prstClr val="black">
                    <a:lumMod val="65000"/>
                    <a:lumOff val="35000"/>
                  </a:prstClr>
                </a:solidFill>
              </a:rPr>
              <a:t>. - ESMO® 2016 - </a:t>
            </a:r>
            <a:r>
              <a:rPr lang="it-IT" sz="1200" dirty="0" smtClean="0">
                <a:solidFill>
                  <a:prstClr val="black">
                    <a:lumMod val="65000"/>
                    <a:lumOff val="35000"/>
                  </a:prstClr>
                </a:solidFill>
              </a:rPr>
              <a:t>Abs</a:t>
            </a:r>
            <a:r>
              <a:rPr lang="it-IT" sz="1200" smtClean="0">
                <a:solidFill>
                  <a:prstClr val="black">
                    <a:lumMod val="65000"/>
                    <a:lumOff val="35000"/>
                  </a:prstClr>
                </a:solidFill>
              </a:rPr>
              <a:t>. LBA8</a:t>
            </a:r>
            <a:endParaRPr lang="it-IT" sz="1200" dirty="0" smtClean="0">
              <a:solidFill>
                <a:prstClr val="black">
                  <a:lumMod val="65000"/>
                  <a:lumOff val="35000"/>
                </a:prstClr>
              </a:solidFill>
            </a:endParaRPr>
          </a:p>
        </p:txBody>
      </p:sp>
    </p:spTree>
    <p:extLst>
      <p:ext uri="{BB962C8B-B14F-4D97-AF65-F5344CB8AC3E}">
        <p14:creationId xmlns:p14="http://schemas.microsoft.com/office/powerpoint/2010/main" xmlns="" val="321620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ndir un rectangle à un seul coin 16"/>
          <p:cNvSpPr/>
          <p:nvPr/>
        </p:nvSpPr>
        <p:spPr>
          <a:xfrm>
            <a:off x="370417" y="1483103"/>
            <a:ext cx="8555006" cy="3510781"/>
          </a:xfrm>
          <a:prstGeom prst="round1Rect">
            <a:avLst>
              <a:gd name="adj" fmla="val 14395"/>
            </a:avLst>
          </a:prstGeom>
          <a:solidFill>
            <a:schemeClr val="bg1"/>
          </a:solidFill>
          <a:ln>
            <a:solidFill>
              <a:srgbClr val="E09A2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dirty="0">
              <a:solidFill>
                <a:prstClr val="white"/>
              </a:solidFill>
            </a:endParaRPr>
          </a:p>
        </p:txBody>
      </p:sp>
      <p:sp>
        <p:nvSpPr>
          <p:cNvPr id="4" name="Titre 3"/>
          <p:cNvSpPr>
            <a:spLocks noGrp="1"/>
          </p:cNvSpPr>
          <p:nvPr>
            <p:ph type="title"/>
          </p:nvPr>
        </p:nvSpPr>
        <p:spPr/>
        <p:txBody>
          <a:bodyPr/>
          <a:lstStyle/>
          <a:p>
            <a:r>
              <a:rPr lang="fr-FR" dirty="0" smtClean="0"/>
              <a:t>KEYNOTE-024 : </a:t>
            </a:r>
            <a:r>
              <a:rPr lang="fr-FR" dirty="0"/>
              <a:t>d</a:t>
            </a:r>
            <a:r>
              <a:rPr lang="fr-FR" dirty="0" smtClean="0"/>
              <a:t>esign de l’étude </a:t>
            </a:r>
            <a:r>
              <a:rPr lang="fr-FR" sz="2400" dirty="0" smtClean="0"/>
              <a:t>(NCT02142738)</a:t>
            </a:r>
            <a:endParaRPr lang="fr-FR" sz="2400" dirty="0"/>
          </a:p>
        </p:txBody>
      </p:sp>
      <p:pic>
        <p:nvPicPr>
          <p:cNvPr id="35" name="Image 34" descr="Filet jaune.png"/>
          <p:cNvPicPr>
            <a:picLocks noChangeAspect="1"/>
          </p:cNvPicPr>
          <p:nvPr/>
        </p:nvPicPr>
        <p:blipFill rotWithShape="1">
          <a:blip r:embed="rId2" cstate="print">
            <a:extLst>
              <a:ext uri="{28A0092B-C50C-407E-A947-70E740481C1C}">
                <a14:useLocalDpi xmlns:a14="http://schemas.microsoft.com/office/drawing/2010/main" xmlns="" val="0"/>
              </a:ext>
            </a:extLst>
          </a:blip>
          <a:srcRect t="57745"/>
          <a:stretch/>
        </p:blipFill>
        <p:spPr>
          <a:xfrm>
            <a:off x="177799" y="243417"/>
            <a:ext cx="777240" cy="973668"/>
          </a:xfrm>
          <a:prstGeom prst="rect">
            <a:avLst/>
          </a:prstGeom>
        </p:spPr>
      </p:pic>
      <p:sp>
        <p:nvSpPr>
          <p:cNvPr id="19" name="Rectangle 18"/>
          <p:cNvSpPr/>
          <p:nvPr/>
        </p:nvSpPr>
        <p:spPr>
          <a:xfrm>
            <a:off x="400396" y="2178043"/>
            <a:ext cx="2423485" cy="2622064"/>
          </a:xfrm>
          <a:prstGeom prst="rect">
            <a:avLst/>
          </a:prstGeom>
          <a:noFill/>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457200">
              <a:lnSpc>
                <a:spcPts val="1500"/>
              </a:lnSpc>
              <a:spcAft>
                <a:spcPts val="300"/>
              </a:spcAft>
            </a:pPr>
            <a:r>
              <a:rPr lang="fr-FR" altLang="zh-CN" sz="1400" dirty="0">
                <a:solidFill>
                  <a:prstClr val="black">
                    <a:lumMod val="75000"/>
                    <a:lumOff val="25000"/>
                  </a:prstClr>
                </a:solidFill>
              </a:rPr>
              <a:t>CBNPC non traité de stade IV</a:t>
            </a:r>
          </a:p>
          <a:p>
            <a:pPr algn="ctr" defTabSz="457200">
              <a:lnSpc>
                <a:spcPts val="1500"/>
              </a:lnSpc>
              <a:spcBef>
                <a:spcPts val="600"/>
              </a:spcBef>
              <a:spcAft>
                <a:spcPts val="300"/>
              </a:spcAft>
            </a:pPr>
            <a:r>
              <a:rPr lang="fr-FR" altLang="zh-CN" sz="1400" dirty="0">
                <a:solidFill>
                  <a:prstClr val="black">
                    <a:lumMod val="75000"/>
                    <a:lumOff val="25000"/>
                  </a:prstClr>
                </a:solidFill>
              </a:rPr>
              <a:t>PD-L 1 TPS  ≥50%</a:t>
            </a:r>
          </a:p>
          <a:p>
            <a:pPr algn="ctr" defTabSz="457200">
              <a:lnSpc>
                <a:spcPts val="1500"/>
              </a:lnSpc>
              <a:spcBef>
                <a:spcPts val="600"/>
              </a:spcBef>
              <a:spcAft>
                <a:spcPts val="300"/>
              </a:spcAft>
            </a:pPr>
            <a:r>
              <a:rPr lang="fr-FR" altLang="zh-CN" sz="1400" dirty="0">
                <a:solidFill>
                  <a:prstClr val="black">
                    <a:lumMod val="75000"/>
                    <a:lumOff val="25000"/>
                  </a:prstClr>
                </a:solidFill>
              </a:rPr>
              <a:t>ECOG PS 0-1</a:t>
            </a:r>
          </a:p>
          <a:p>
            <a:pPr algn="ctr" defTabSz="457200">
              <a:lnSpc>
                <a:spcPts val="1500"/>
              </a:lnSpc>
              <a:spcBef>
                <a:spcPts val="600"/>
              </a:spcBef>
              <a:spcAft>
                <a:spcPts val="300"/>
              </a:spcAft>
            </a:pPr>
            <a:r>
              <a:rPr lang="fr-FR" altLang="zh-CN" sz="1400" dirty="0">
                <a:solidFill>
                  <a:prstClr val="black">
                    <a:lumMod val="75000"/>
                    <a:lumOff val="25000"/>
                  </a:prstClr>
                </a:solidFill>
              </a:rPr>
              <a:t>Pas de mutation </a:t>
            </a:r>
            <a:r>
              <a:rPr lang="fr-FR" altLang="zh-CN" sz="1400" i="1" dirty="0">
                <a:solidFill>
                  <a:prstClr val="black">
                    <a:lumMod val="75000"/>
                    <a:lumOff val="25000"/>
                  </a:prstClr>
                </a:solidFill>
              </a:rPr>
              <a:t>EGFR</a:t>
            </a:r>
            <a:r>
              <a:rPr lang="fr-FR" altLang="zh-CN" sz="1400" dirty="0">
                <a:solidFill>
                  <a:prstClr val="black">
                    <a:lumMod val="75000"/>
                    <a:lumOff val="25000"/>
                  </a:prstClr>
                </a:solidFill>
              </a:rPr>
              <a:t> activatrice ou de translocation </a:t>
            </a:r>
            <a:r>
              <a:rPr lang="fr-FR" altLang="zh-CN" sz="1400" i="1" dirty="0">
                <a:solidFill>
                  <a:prstClr val="black">
                    <a:lumMod val="75000"/>
                    <a:lumOff val="25000"/>
                  </a:prstClr>
                </a:solidFill>
              </a:rPr>
              <a:t>ALK </a:t>
            </a:r>
            <a:endParaRPr lang="fr-FR" altLang="zh-CN" sz="1400" dirty="0">
              <a:solidFill>
                <a:prstClr val="black">
                  <a:lumMod val="75000"/>
                  <a:lumOff val="25000"/>
                </a:prstClr>
              </a:solidFill>
            </a:endParaRPr>
          </a:p>
          <a:p>
            <a:pPr algn="ctr" defTabSz="457200">
              <a:lnSpc>
                <a:spcPts val="1500"/>
              </a:lnSpc>
              <a:spcBef>
                <a:spcPts val="600"/>
              </a:spcBef>
              <a:spcAft>
                <a:spcPts val="300"/>
              </a:spcAft>
            </a:pPr>
            <a:r>
              <a:rPr lang="fr-FR" altLang="zh-CN" sz="1400" dirty="0">
                <a:solidFill>
                  <a:prstClr val="black">
                    <a:lumMod val="75000"/>
                    <a:lumOff val="25000"/>
                  </a:prstClr>
                </a:solidFill>
              </a:rPr>
              <a:t>Pas de métastases cérébrales non traitées</a:t>
            </a:r>
          </a:p>
          <a:p>
            <a:pPr algn="ctr" defTabSz="457200">
              <a:lnSpc>
                <a:spcPts val="1500"/>
              </a:lnSpc>
              <a:spcBef>
                <a:spcPts val="600"/>
              </a:spcBef>
              <a:spcAft>
                <a:spcPts val="300"/>
              </a:spcAft>
            </a:pPr>
            <a:r>
              <a:rPr lang="fr-FR" altLang="zh-CN" sz="1400" dirty="0">
                <a:solidFill>
                  <a:prstClr val="black">
                    <a:lumMod val="75000"/>
                    <a:lumOff val="25000"/>
                  </a:prstClr>
                </a:solidFill>
              </a:rPr>
              <a:t>Pas de pathologie </a:t>
            </a:r>
            <a:r>
              <a:rPr lang="fr-FR" altLang="zh-CN" sz="1400" dirty="0" err="1">
                <a:solidFill>
                  <a:prstClr val="black">
                    <a:lumMod val="75000"/>
                    <a:lumOff val="25000"/>
                  </a:prstClr>
                </a:solidFill>
              </a:rPr>
              <a:t>autoimmune</a:t>
            </a:r>
            <a:r>
              <a:rPr lang="fr-FR" altLang="zh-CN" sz="1400" dirty="0">
                <a:solidFill>
                  <a:prstClr val="black">
                    <a:lumMod val="75000"/>
                    <a:lumOff val="25000"/>
                  </a:prstClr>
                </a:solidFill>
              </a:rPr>
              <a:t> active requérant une thérapie systémique</a:t>
            </a:r>
          </a:p>
        </p:txBody>
      </p:sp>
      <p:sp>
        <p:nvSpPr>
          <p:cNvPr id="20" name="Rectangle à coins arrondis 19"/>
          <p:cNvSpPr/>
          <p:nvPr/>
        </p:nvSpPr>
        <p:spPr>
          <a:xfrm>
            <a:off x="6648443" y="2291575"/>
            <a:ext cx="2038357" cy="2355376"/>
          </a:xfrm>
          <a:prstGeom prst="roundRect">
            <a:avLst>
              <a:gd name="adj" fmla="val 0"/>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85725" defTabSz="457200">
              <a:lnSpc>
                <a:spcPts val="1700"/>
              </a:lnSpc>
              <a:tabLst>
                <a:tab pos="180975" algn="l"/>
              </a:tabLst>
            </a:pPr>
            <a:r>
              <a:rPr lang="en-US" altLang="zh-CN" sz="1500" b="1" dirty="0" err="1">
                <a:solidFill>
                  <a:srgbClr val="FFFFFF"/>
                </a:solidFill>
              </a:rPr>
              <a:t>Principaux</a:t>
            </a:r>
            <a:r>
              <a:rPr lang="en-US" altLang="zh-CN" sz="1500" b="1" dirty="0">
                <a:solidFill>
                  <a:srgbClr val="FFFFFF"/>
                </a:solidFill>
              </a:rPr>
              <a:t> :</a:t>
            </a:r>
          </a:p>
          <a:p>
            <a:pPr marL="85725" defTabSz="457200">
              <a:lnSpc>
                <a:spcPts val="1700"/>
              </a:lnSpc>
              <a:tabLst>
                <a:tab pos="180975" algn="l"/>
              </a:tabLst>
            </a:pPr>
            <a:r>
              <a:rPr lang="en-US" altLang="zh-CN" sz="1500" dirty="0">
                <a:solidFill>
                  <a:srgbClr val="FFFFFF"/>
                </a:solidFill>
              </a:rPr>
              <a:t>SSP (RECIST v1.1 </a:t>
            </a:r>
            <a:r>
              <a:rPr lang="en-US" altLang="zh-CN" sz="1500" dirty="0" err="1">
                <a:solidFill>
                  <a:srgbClr val="FFFFFF"/>
                </a:solidFill>
              </a:rPr>
              <a:t>en</a:t>
            </a:r>
            <a:r>
              <a:rPr lang="en-US" altLang="zh-CN" sz="1500" dirty="0">
                <a:solidFill>
                  <a:srgbClr val="FFFFFF"/>
                </a:solidFill>
              </a:rPr>
              <a:t> </a:t>
            </a:r>
            <a:r>
              <a:rPr lang="en-US" altLang="zh-CN" sz="1500" dirty="0" err="1">
                <a:solidFill>
                  <a:srgbClr val="FFFFFF"/>
                </a:solidFill>
              </a:rPr>
              <a:t>aveugle</a:t>
            </a:r>
            <a:r>
              <a:rPr lang="en-US" altLang="zh-CN" sz="1500" dirty="0">
                <a:solidFill>
                  <a:srgbClr val="FFFFFF"/>
                </a:solidFill>
              </a:rPr>
              <a:t>, </a:t>
            </a:r>
            <a:r>
              <a:rPr lang="en-US" altLang="zh-CN" sz="1500" dirty="0" err="1">
                <a:solidFill>
                  <a:srgbClr val="FFFFFF"/>
                </a:solidFill>
              </a:rPr>
              <a:t>centre</a:t>
            </a:r>
            <a:r>
              <a:rPr lang="en-US" altLang="zh-CN" sz="1500" dirty="0">
                <a:solidFill>
                  <a:srgbClr val="FFFFFF"/>
                </a:solidFill>
              </a:rPr>
              <a:t> de revue </a:t>
            </a:r>
            <a:r>
              <a:rPr lang="en-US" altLang="zh-CN" sz="1500" dirty="0" err="1">
                <a:solidFill>
                  <a:srgbClr val="FFFFFF"/>
                </a:solidFill>
              </a:rPr>
              <a:t>indépendant</a:t>
            </a:r>
            <a:r>
              <a:rPr lang="en-US" altLang="zh-CN" sz="1500" dirty="0">
                <a:solidFill>
                  <a:srgbClr val="FFFFFF"/>
                </a:solidFill>
              </a:rPr>
              <a:t>)</a:t>
            </a:r>
          </a:p>
          <a:p>
            <a:pPr marL="85725" defTabSz="457200">
              <a:lnSpc>
                <a:spcPts val="1700"/>
              </a:lnSpc>
              <a:spcBef>
                <a:spcPts val="1200"/>
              </a:spcBef>
              <a:tabLst>
                <a:tab pos="180975" algn="l"/>
              </a:tabLst>
            </a:pPr>
            <a:r>
              <a:rPr lang="en-US" altLang="zh-CN" sz="1500" b="1" dirty="0" err="1">
                <a:solidFill>
                  <a:srgbClr val="FFFFFF"/>
                </a:solidFill>
              </a:rPr>
              <a:t>Secondaires</a:t>
            </a:r>
            <a:r>
              <a:rPr lang="en-US" altLang="zh-CN" sz="1500" b="1" dirty="0">
                <a:solidFill>
                  <a:srgbClr val="FFFFFF"/>
                </a:solidFill>
              </a:rPr>
              <a:t> :</a:t>
            </a:r>
          </a:p>
          <a:p>
            <a:pPr marL="85725" defTabSz="457200">
              <a:lnSpc>
                <a:spcPts val="1700"/>
              </a:lnSpc>
              <a:tabLst>
                <a:tab pos="180975" algn="l"/>
              </a:tabLst>
            </a:pPr>
            <a:r>
              <a:rPr lang="en-US" altLang="zh-CN" sz="1500" dirty="0">
                <a:solidFill>
                  <a:srgbClr val="FFFFFF"/>
                </a:solidFill>
              </a:rPr>
              <a:t>SG, TRG, </a:t>
            </a:r>
            <a:r>
              <a:rPr lang="en-US" altLang="zh-CN" sz="1500" dirty="0" err="1">
                <a:solidFill>
                  <a:srgbClr val="FFFFFF"/>
                </a:solidFill>
              </a:rPr>
              <a:t>sécurité</a:t>
            </a:r>
            <a:endParaRPr lang="en-US" altLang="zh-CN" sz="1500" dirty="0">
              <a:solidFill>
                <a:srgbClr val="FFFFFF"/>
              </a:solidFill>
            </a:endParaRPr>
          </a:p>
          <a:p>
            <a:pPr marL="85725" defTabSz="457200">
              <a:lnSpc>
                <a:spcPts val="1700"/>
              </a:lnSpc>
              <a:spcBef>
                <a:spcPts val="1200"/>
              </a:spcBef>
              <a:tabLst>
                <a:tab pos="180975" algn="l"/>
              </a:tabLst>
            </a:pPr>
            <a:r>
              <a:rPr lang="en-US" altLang="zh-CN" sz="1500" b="1" dirty="0" err="1">
                <a:solidFill>
                  <a:srgbClr val="FFFFFF"/>
                </a:solidFill>
              </a:rPr>
              <a:t>Exploratoires</a:t>
            </a:r>
            <a:r>
              <a:rPr lang="en-US" altLang="zh-CN" sz="1500" b="1" dirty="0">
                <a:solidFill>
                  <a:srgbClr val="FFFFFF"/>
                </a:solidFill>
              </a:rPr>
              <a:t> :</a:t>
            </a:r>
          </a:p>
          <a:p>
            <a:pPr marL="85725" defTabSz="457200">
              <a:lnSpc>
                <a:spcPts val="1700"/>
              </a:lnSpc>
              <a:spcBef>
                <a:spcPts val="300"/>
              </a:spcBef>
              <a:tabLst>
                <a:tab pos="180975" algn="l"/>
              </a:tabLst>
            </a:pPr>
            <a:r>
              <a:rPr lang="en-US" altLang="zh-CN" sz="1500" dirty="0" err="1">
                <a:solidFill>
                  <a:srgbClr val="FFFFFF"/>
                </a:solidFill>
              </a:rPr>
              <a:t>Durée</a:t>
            </a:r>
            <a:r>
              <a:rPr lang="en-US" altLang="zh-CN" sz="1500" dirty="0">
                <a:solidFill>
                  <a:srgbClr val="FFFFFF"/>
                </a:solidFill>
              </a:rPr>
              <a:t> de </a:t>
            </a:r>
            <a:r>
              <a:rPr lang="en-US" altLang="zh-CN" sz="1500" dirty="0" err="1">
                <a:solidFill>
                  <a:srgbClr val="FFFFFF"/>
                </a:solidFill>
              </a:rPr>
              <a:t>réponse</a:t>
            </a:r>
            <a:endParaRPr lang="en-US" altLang="zh-CN" sz="1500" dirty="0">
              <a:solidFill>
                <a:srgbClr val="FFFFFF"/>
              </a:solidFill>
            </a:endParaRPr>
          </a:p>
        </p:txBody>
      </p:sp>
      <p:sp>
        <p:nvSpPr>
          <p:cNvPr id="22" name="TextBox 38"/>
          <p:cNvSpPr txBox="1"/>
          <p:nvPr/>
        </p:nvSpPr>
        <p:spPr>
          <a:xfrm>
            <a:off x="3021896" y="4088549"/>
            <a:ext cx="516332" cy="261610"/>
          </a:xfrm>
          <a:prstGeom prst="rect">
            <a:avLst/>
          </a:prstGeom>
          <a:noFill/>
        </p:spPr>
        <p:txBody>
          <a:bodyPr wrap="square" lIns="0" tIns="0" rIns="0" rtlCol="0">
            <a:spAutoFit/>
          </a:bodyPr>
          <a:lstStyle/>
          <a:p>
            <a:pPr defTabSz="457200"/>
            <a:r>
              <a:rPr lang="en-US" altLang="zh-CN" sz="1400">
                <a:solidFill>
                  <a:srgbClr val="7F7F7F"/>
                </a:solidFill>
              </a:rPr>
              <a:t>1:1</a:t>
            </a:r>
            <a:endParaRPr lang="en-US" altLang="zh-CN" sz="1400" dirty="0">
              <a:solidFill>
                <a:srgbClr val="7F7F7F"/>
              </a:solidFill>
            </a:endParaRPr>
          </a:p>
        </p:txBody>
      </p:sp>
      <p:sp>
        <p:nvSpPr>
          <p:cNvPr id="25" name="Parenthèse ouvrante 24"/>
          <p:cNvSpPr/>
          <p:nvPr/>
        </p:nvSpPr>
        <p:spPr>
          <a:xfrm>
            <a:off x="3119301" y="2559598"/>
            <a:ext cx="418927" cy="1404000"/>
          </a:xfrm>
          <a:prstGeom prst="leftBracket">
            <a:avLst>
              <a:gd name="adj" fmla="val 0"/>
            </a:avLst>
          </a:prstGeom>
          <a:ln>
            <a:solidFill>
              <a:schemeClr val="bg1">
                <a:lumMod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r-FR">
              <a:solidFill>
                <a:prstClr val="black"/>
              </a:solidFill>
            </a:endParaRPr>
          </a:p>
        </p:txBody>
      </p:sp>
      <p:sp>
        <p:nvSpPr>
          <p:cNvPr id="28" name="Rectangle 27"/>
          <p:cNvSpPr/>
          <p:nvPr/>
        </p:nvSpPr>
        <p:spPr>
          <a:xfrm>
            <a:off x="3622374" y="2262493"/>
            <a:ext cx="2468710" cy="936000"/>
          </a:xfrm>
          <a:prstGeom prst="rect">
            <a:avLst/>
          </a:prstGeom>
          <a:solidFill>
            <a:schemeClr val="accent4"/>
          </a:solidFill>
        </p:spPr>
        <p:style>
          <a:lnRef idx="0">
            <a:schemeClr val="accent2"/>
          </a:lnRef>
          <a:fillRef idx="3">
            <a:schemeClr val="accent2"/>
          </a:fillRef>
          <a:effectRef idx="3">
            <a:schemeClr val="accent2"/>
          </a:effectRef>
          <a:fontRef idx="minor">
            <a:schemeClr val="lt1"/>
          </a:fontRef>
        </p:style>
        <p:txBody>
          <a:bodyPr rtlCol="0" anchor="ctr"/>
          <a:lstStyle/>
          <a:p>
            <a:pPr algn="ctr" defTabSz="457200"/>
            <a:r>
              <a:rPr lang="en-US" altLang="zh-CN" b="1" dirty="0">
                <a:solidFill>
                  <a:srgbClr val="FFFFFF"/>
                </a:solidFill>
              </a:rPr>
              <a:t>Pembrolizumab 200 mg IV </a:t>
            </a:r>
            <a:r>
              <a:rPr lang="en-US" altLang="zh-CN" b="1" dirty="0" err="1">
                <a:solidFill>
                  <a:srgbClr val="FFFFFF"/>
                </a:solidFill>
              </a:rPr>
              <a:t>toutes</a:t>
            </a:r>
            <a:r>
              <a:rPr lang="en-US" altLang="zh-CN" b="1" dirty="0">
                <a:solidFill>
                  <a:srgbClr val="FFFFFF"/>
                </a:solidFill>
              </a:rPr>
              <a:t> des 3 </a:t>
            </a:r>
            <a:r>
              <a:rPr lang="en-US" altLang="zh-CN" b="1" dirty="0" err="1">
                <a:solidFill>
                  <a:srgbClr val="FFFFFF"/>
                </a:solidFill>
              </a:rPr>
              <a:t>semaines</a:t>
            </a:r>
            <a:r>
              <a:rPr lang="en-US" altLang="zh-CN" b="1" dirty="0">
                <a:solidFill>
                  <a:srgbClr val="FFFFFF"/>
                </a:solidFill>
              </a:rPr>
              <a:t> (2 </a:t>
            </a:r>
            <a:r>
              <a:rPr lang="en-US" altLang="zh-CN" b="1" dirty="0" err="1">
                <a:solidFill>
                  <a:srgbClr val="FFFFFF"/>
                </a:solidFill>
              </a:rPr>
              <a:t>ans</a:t>
            </a:r>
            <a:r>
              <a:rPr lang="en-US" altLang="zh-CN" b="1" dirty="0">
                <a:solidFill>
                  <a:srgbClr val="FFFFFF"/>
                </a:solidFill>
              </a:rPr>
              <a:t>)</a:t>
            </a:r>
          </a:p>
        </p:txBody>
      </p:sp>
      <p:sp>
        <p:nvSpPr>
          <p:cNvPr id="33" name="Rectangle 32"/>
          <p:cNvSpPr/>
          <p:nvPr/>
        </p:nvSpPr>
        <p:spPr>
          <a:xfrm>
            <a:off x="3622375" y="3622332"/>
            <a:ext cx="2468710" cy="1047308"/>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defTabSz="457200">
              <a:lnSpc>
                <a:spcPts val="2100"/>
              </a:lnSpc>
            </a:pPr>
            <a:r>
              <a:rPr lang="en-US" altLang="zh-CN" b="1" dirty="0">
                <a:solidFill>
                  <a:srgbClr val="FFFFFF"/>
                </a:solidFill>
              </a:rPr>
              <a:t>Doublet de </a:t>
            </a:r>
            <a:r>
              <a:rPr lang="en-US" altLang="zh-CN" b="1" dirty="0" err="1">
                <a:solidFill>
                  <a:srgbClr val="FFFFFF"/>
                </a:solidFill>
              </a:rPr>
              <a:t>chimiothérapie</a:t>
            </a:r>
            <a:r>
              <a:rPr lang="en-US" altLang="zh-CN" b="1" dirty="0">
                <a:solidFill>
                  <a:srgbClr val="FFFFFF"/>
                </a:solidFill>
              </a:rPr>
              <a:t> à base de </a:t>
            </a:r>
            <a:r>
              <a:rPr lang="en-US" altLang="zh-CN" b="1" dirty="0" err="1">
                <a:solidFill>
                  <a:srgbClr val="FFFFFF"/>
                </a:solidFill>
              </a:rPr>
              <a:t>platine</a:t>
            </a:r>
            <a:r>
              <a:rPr lang="en-US" altLang="zh-CN" b="1" dirty="0">
                <a:solidFill>
                  <a:srgbClr val="FFFFFF"/>
                </a:solidFill>
              </a:rPr>
              <a:t> (4-6 cycles)</a:t>
            </a:r>
          </a:p>
        </p:txBody>
      </p:sp>
      <p:sp>
        <p:nvSpPr>
          <p:cNvPr id="23" name="Rectangle 22"/>
          <p:cNvSpPr/>
          <p:nvPr/>
        </p:nvSpPr>
        <p:spPr>
          <a:xfrm>
            <a:off x="6401412" y="1611848"/>
            <a:ext cx="2315792" cy="488330"/>
          </a:xfrm>
          <a:prstGeom prst="rect">
            <a:avLst/>
          </a:prstGeom>
          <a:noFill/>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457200">
              <a:lnSpc>
                <a:spcPts val="2300"/>
              </a:lnSpc>
            </a:pPr>
            <a:r>
              <a:rPr lang="en-US" altLang="zh-CN" b="1" dirty="0" err="1">
                <a:solidFill>
                  <a:srgbClr val="1F497D"/>
                </a:solidFill>
              </a:rPr>
              <a:t>Critères</a:t>
            </a:r>
            <a:r>
              <a:rPr lang="en-US" altLang="zh-CN" b="1" dirty="0">
                <a:solidFill>
                  <a:srgbClr val="1F497D"/>
                </a:solidFill>
              </a:rPr>
              <a:t> </a:t>
            </a:r>
          </a:p>
        </p:txBody>
      </p:sp>
      <p:sp>
        <p:nvSpPr>
          <p:cNvPr id="24" name="Rectangle 23"/>
          <p:cNvSpPr/>
          <p:nvPr/>
        </p:nvSpPr>
        <p:spPr>
          <a:xfrm>
            <a:off x="419497" y="1611848"/>
            <a:ext cx="2242808" cy="488330"/>
          </a:xfrm>
          <a:prstGeom prst="rect">
            <a:avLst/>
          </a:prstGeom>
          <a:noFill/>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457200">
              <a:lnSpc>
                <a:spcPts val="2300"/>
              </a:lnSpc>
            </a:pPr>
            <a:r>
              <a:rPr lang="fr-FR" altLang="zh-CN" b="1" dirty="0">
                <a:solidFill>
                  <a:srgbClr val="1F497D"/>
                </a:solidFill>
              </a:rPr>
              <a:t>Critères clés d’éligibilité</a:t>
            </a:r>
          </a:p>
        </p:txBody>
      </p:sp>
      <p:sp>
        <p:nvSpPr>
          <p:cNvPr id="26" name="TextBox 38"/>
          <p:cNvSpPr txBox="1"/>
          <p:nvPr/>
        </p:nvSpPr>
        <p:spPr>
          <a:xfrm>
            <a:off x="2891359" y="3491527"/>
            <a:ext cx="516332" cy="261610"/>
          </a:xfrm>
          <a:prstGeom prst="rect">
            <a:avLst/>
          </a:prstGeom>
          <a:solidFill>
            <a:schemeClr val="bg1"/>
          </a:solidFill>
        </p:spPr>
        <p:txBody>
          <a:bodyPr wrap="square" lIns="0" tIns="0" rIns="0" rtlCol="0">
            <a:spAutoFit/>
          </a:bodyPr>
          <a:lstStyle/>
          <a:p>
            <a:pPr algn="ctr" defTabSz="457200"/>
            <a:r>
              <a:rPr lang="en-US" altLang="zh-CN" sz="1400">
                <a:solidFill>
                  <a:prstClr val="black">
                    <a:lumMod val="75000"/>
                    <a:lumOff val="25000"/>
                  </a:prstClr>
                </a:solidFill>
              </a:rPr>
              <a:t>N=305</a:t>
            </a:r>
            <a:endParaRPr lang="en-US" altLang="zh-CN" sz="1400" dirty="0">
              <a:solidFill>
                <a:prstClr val="black">
                  <a:lumMod val="75000"/>
                  <a:lumOff val="25000"/>
                </a:prstClr>
              </a:solidFill>
            </a:endParaRPr>
          </a:p>
        </p:txBody>
      </p:sp>
      <p:sp>
        <p:nvSpPr>
          <p:cNvPr id="31" name="Ellipse 30"/>
          <p:cNvSpPr/>
          <p:nvPr/>
        </p:nvSpPr>
        <p:spPr>
          <a:xfrm>
            <a:off x="2889372" y="3011740"/>
            <a:ext cx="475488" cy="472517"/>
          </a:xfrm>
          <a:prstGeom prst="ellipse">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defTabSz="457200">
              <a:lnSpc>
                <a:spcPts val="3000"/>
              </a:lnSpc>
            </a:pPr>
            <a:r>
              <a:rPr lang="en-US" altLang="zh-CN" sz="2800" b="1">
                <a:solidFill>
                  <a:srgbClr val="FFFFFF"/>
                </a:solidFill>
              </a:rPr>
              <a:t>R</a:t>
            </a:r>
            <a:endParaRPr lang="en-US" altLang="zh-CN" sz="4400" b="1" dirty="0">
              <a:solidFill>
                <a:srgbClr val="FFFFFF"/>
              </a:solidFill>
            </a:endParaRPr>
          </a:p>
        </p:txBody>
      </p:sp>
      <p:cxnSp>
        <p:nvCxnSpPr>
          <p:cNvPr id="5" name="Connecteur droit 4"/>
          <p:cNvCxnSpPr/>
          <p:nvPr/>
        </p:nvCxnSpPr>
        <p:spPr>
          <a:xfrm>
            <a:off x="6401412" y="2652959"/>
            <a:ext cx="0" cy="1543987"/>
          </a:xfrm>
          <a:prstGeom prst="line">
            <a:avLst/>
          </a:prstGeom>
          <a:ln>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Triangle isocèle 29"/>
          <p:cNvSpPr/>
          <p:nvPr/>
        </p:nvSpPr>
        <p:spPr>
          <a:xfrm rot="5400000">
            <a:off x="6209955" y="3241759"/>
            <a:ext cx="387457" cy="178570"/>
          </a:xfrm>
          <a:prstGeom prst="triangle">
            <a:avLst/>
          </a:prstGeom>
          <a:solidFill>
            <a:schemeClr val="bg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27" name="ZoneTexte 26"/>
          <p:cNvSpPr txBox="1"/>
          <p:nvPr/>
        </p:nvSpPr>
        <p:spPr>
          <a:xfrm>
            <a:off x="223599" y="6307948"/>
            <a:ext cx="3774964" cy="262081"/>
          </a:xfrm>
          <a:prstGeom prst="rect">
            <a:avLst/>
          </a:prstGeom>
          <a:noFill/>
        </p:spPr>
        <p:txBody>
          <a:bodyPr wrap="square" lIns="36000" tIns="36000" rIns="36000" bIns="36000" anchor="b"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200" smtClean="0">
                <a:solidFill>
                  <a:prstClr val="black">
                    <a:lumMod val="65000"/>
                    <a:lumOff val="35000"/>
                  </a:prstClr>
                </a:solidFill>
              </a:rPr>
              <a:t>Reck M.</a:t>
            </a:r>
            <a:r>
              <a:rPr lang="it-IT" sz="1200" smtClean="0">
                <a:solidFill>
                  <a:prstClr val="black">
                    <a:lumMod val="65000"/>
                    <a:lumOff val="35000"/>
                  </a:prstClr>
                </a:solidFill>
              </a:rPr>
              <a:t> </a:t>
            </a:r>
            <a:r>
              <a:rPr lang="it-IT" sz="1200" i="1" dirty="0" smtClean="0">
                <a:solidFill>
                  <a:prstClr val="black">
                    <a:lumMod val="65000"/>
                    <a:lumOff val="35000"/>
                  </a:prstClr>
                </a:solidFill>
              </a:rPr>
              <a:t>et </a:t>
            </a:r>
            <a:r>
              <a:rPr lang="it-IT" sz="1200" i="1" dirty="0">
                <a:solidFill>
                  <a:prstClr val="black">
                    <a:lumMod val="65000"/>
                    <a:lumOff val="35000"/>
                  </a:prstClr>
                </a:solidFill>
              </a:rPr>
              <a:t>al</a:t>
            </a:r>
            <a:r>
              <a:rPr lang="it-IT" sz="1200" i="1" dirty="0" smtClean="0">
                <a:solidFill>
                  <a:prstClr val="black">
                    <a:lumMod val="65000"/>
                    <a:lumOff val="35000"/>
                  </a:prstClr>
                </a:solidFill>
              </a:rPr>
              <a:t>. - ESMO® 2016 - </a:t>
            </a:r>
            <a:r>
              <a:rPr lang="it-IT" sz="1200" dirty="0" smtClean="0">
                <a:solidFill>
                  <a:prstClr val="black">
                    <a:lumMod val="65000"/>
                    <a:lumOff val="35000"/>
                  </a:prstClr>
                </a:solidFill>
              </a:rPr>
              <a:t>Abs</a:t>
            </a:r>
            <a:r>
              <a:rPr lang="it-IT" sz="1200" smtClean="0">
                <a:solidFill>
                  <a:prstClr val="black">
                    <a:lumMod val="65000"/>
                    <a:lumOff val="35000"/>
                  </a:prstClr>
                </a:solidFill>
              </a:rPr>
              <a:t>. LBA8</a:t>
            </a:r>
            <a:endParaRPr lang="it-IT" sz="1200" dirty="0" smtClean="0">
              <a:solidFill>
                <a:prstClr val="black">
                  <a:lumMod val="65000"/>
                  <a:lumOff val="35000"/>
                </a:prstClr>
              </a:solidFill>
            </a:endParaRPr>
          </a:p>
        </p:txBody>
      </p:sp>
    </p:spTree>
    <p:extLst>
      <p:ext uri="{BB962C8B-B14F-4D97-AF65-F5344CB8AC3E}">
        <p14:creationId xmlns:p14="http://schemas.microsoft.com/office/powerpoint/2010/main" xmlns="" val="570613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26"/>
          <p:cNvGraphicFramePr>
            <a:graphicFrameLocks/>
          </p:cNvGraphicFramePr>
          <p:nvPr>
            <p:extLst>
              <p:ext uri="{D42A27DB-BD31-4B8C-83A1-F6EECF244321}">
                <p14:modId xmlns:p14="http://schemas.microsoft.com/office/powerpoint/2010/main" xmlns="" val="1169877129"/>
              </p:ext>
            </p:extLst>
          </p:nvPr>
        </p:nvGraphicFramePr>
        <p:xfrm>
          <a:off x="437152" y="1293743"/>
          <a:ext cx="8529048" cy="4613587"/>
        </p:xfrm>
        <a:graphic>
          <a:graphicData uri="http://schemas.openxmlformats.org/drawingml/2006/table">
            <a:tbl>
              <a:tblPr firstRow="1" bandRow="1">
                <a:effectLst/>
                <a:tableStyleId>{5C22544A-7EE6-4342-B048-85BDC9FD1C3A}</a:tableStyleId>
              </a:tblPr>
              <a:tblGrid>
                <a:gridCol w="3262978"/>
                <a:gridCol w="2819854"/>
                <a:gridCol w="2446216"/>
              </a:tblGrid>
              <a:tr h="271270">
                <a:tc>
                  <a:txBody>
                    <a:bodyPr/>
                    <a:lstStyle/>
                    <a:p>
                      <a:pPr algn="ctr"/>
                      <a:r>
                        <a:rPr lang="fr-FR" sz="1200" b="1" i="0" u="none" strike="noStrike" kern="1200" baseline="0" dirty="0" smtClean="0">
                          <a:solidFill>
                            <a:schemeClr val="lt1"/>
                          </a:solidFill>
                          <a:latin typeface="+mn-lt"/>
                          <a:ea typeface="+mn-ea"/>
                          <a:cs typeface="+mn-cs"/>
                        </a:rPr>
                        <a:t>Caractéristiques</a:t>
                      </a:r>
                      <a:endParaRPr kumimoji="0" lang="fr-FR" sz="1400" b="0" i="0" u="none" strike="noStrike" kern="1200" cap="none" spc="0" normalizeH="0" baseline="0" noProof="0" dirty="0" smtClean="0">
                        <a:ln>
                          <a:noFill/>
                        </a:ln>
                        <a:solidFill>
                          <a:srgbClr val="6E6C6C"/>
                        </a:solidFill>
                        <a:effectLst/>
                        <a:uLnTx/>
                        <a:uFillTx/>
                        <a:latin typeface="+mn-lt"/>
                        <a:ea typeface="+mn-ea"/>
                        <a:cs typeface="+mn-cs"/>
                      </a:endParaRPr>
                    </a:p>
                  </a:txBody>
                  <a:tcPr marL="34827" marR="34827" marT="34827" marB="34827" anchor="ctr">
                    <a:lnR w="12700" cmpd="sng">
                      <a:noFill/>
                    </a:lnR>
                    <a:lnB w="38100" cmpd="sng">
                      <a:noFill/>
                    </a:lnB>
                    <a:solidFill>
                      <a:schemeClr val="accent2"/>
                    </a:solidFill>
                  </a:tcPr>
                </a:tc>
                <a:tc>
                  <a:txBody>
                    <a:bodyPr/>
                    <a:lstStyle/>
                    <a:p>
                      <a:pPr algn="ctr"/>
                      <a:r>
                        <a:rPr lang="fr-FR" sz="1200" b="1" i="0" u="none" strike="noStrike" kern="1200" baseline="0" dirty="0" smtClean="0">
                          <a:solidFill>
                            <a:schemeClr val="lt1"/>
                          </a:solidFill>
                          <a:latin typeface="+mn-lt"/>
                          <a:ea typeface="+mn-ea"/>
                          <a:cs typeface="+mn-cs"/>
                        </a:rPr>
                        <a:t>Pembrolizumab (n = 154)</a:t>
                      </a:r>
                      <a:endParaRPr lang="fr-FR" sz="1200" dirty="0" smtClean="0">
                        <a:solidFill>
                          <a:schemeClr val="bg1"/>
                        </a:solidFill>
                      </a:endParaRPr>
                    </a:p>
                  </a:txBody>
                  <a:tcPr marL="34827" marR="34827" marT="34827" marB="34827" anchor="ctr">
                    <a:lnL w="12700" cmpd="sng">
                      <a:noFill/>
                    </a:lnL>
                    <a:lnR w="12700" cmpd="sng">
                      <a:noFill/>
                    </a:lnR>
                    <a:lnB w="38100" cmpd="sng">
                      <a:noFill/>
                    </a:lnB>
                    <a:solidFill>
                      <a:schemeClr val="accent2"/>
                    </a:solidFill>
                  </a:tcPr>
                </a:tc>
                <a:tc>
                  <a:txBody>
                    <a:bodyPr/>
                    <a:lstStyle/>
                    <a:p>
                      <a:pPr algn="ctr"/>
                      <a:r>
                        <a:rPr lang="fr-FR" sz="1200" b="1" i="0" u="none" strike="noStrike" kern="1200" baseline="0" dirty="0" smtClean="0">
                          <a:solidFill>
                            <a:schemeClr val="lt1"/>
                          </a:solidFill>
                          <a:latin typeface="+mn-lt"/>
                          <a:ea typeface="+mn-ea"/>
                          <a:cs typeface="+mn-cs"/>
                        </a:rPr>
                        <a:t>Chimiothérapie (n = 151)</a:t>
                      </a:r>
                      <a:endParaRPr lang="fr-FR" sz="1200" dirty="0" smtClean="0"/>
                    </a:p>
                  </a:txBody>
                  <a:tcPr marL="34827" marR="34827" marT="34827" marB="34827" anchor="ctr">
                    <a:lnL w="12700" cmpd="sng">
                      <a:noFill/>
                    </a:lnL>
                    <a:lnB w="38100" cmpd="sng">
                      <a:noFill/>
                    </a:lnB>
                    <a:solidFill>
                      <a:schemeClr val="accent2"/>
                    </a:solidFill>
                  </a:tcPr>
                </a:tc>
              </a:tr>
              <a:tr h="252171">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kern="1200" baseline="0" dirty="0" smtClean="0">
                          <a:solidFill>
                            <a:schemeClr val="tx1">
                              <a:lumMod val="75000"/>
                              <a:lumOff val="25000"/>
                            </a:schemeClr>
                          </a:solidFill>
                          <a:latin typeface="+mj-lt"/>
                          <a:ea typeface="+mn-ea"/>
                          <a:cs typeface="+mn-cs"/>
                        </a:rPr>
                        <a:t>Age - année</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38100" cmpd="sng">
                      <a:noFill/>
                    </a:lnT>
                    <a:lnB w="12700" cmpd="sng">
                      <a:noFill/>
                    </a:lnB>
                    <a:solidFill>
                      <a:schemeClr val="accent2">
                        <a:lumMod val="20000"/>
                        <a:lumOff val="80000"/>
                      </a:schemeClr>
                    </a:solidFill>
                  </a:tcPr>
                </a:tc>
                <a:tc>
                  <a:txBody>
                    <a:bodyPr/>
                    <a:lstStyle/>
                    <a:p>
                      <a:pPr algn="ctr">
                        <a:lnSpc>
                          <a:spcPts val="1300"/>
                        </a:lnSpc>
                      </a:pPr>
                      <a:endParaRPr lang="fr-FR" sz="1200" dirty="0">
                        <a:solidFill>
                          <a:schemeClr val="tx1">
                            <a:lumMod val="75000"/>
                            <a:lumOff val="25000"/>
                          </a:schemeClr>
                        </a:solidFill>
                        <a:latin typeface="+mj-lt"/>
                      </a:endParaRPr>
                    </a:p>
                  </a:txBody>
                  <a:tcPr marL="34827" marR="34827" marT="34827" marB="34827" anchor="ctr">
                    <a:lnL w="12700" cmpd="sng">
                      <a:noFill/>
                    </a:lnL>
                    <a:lnR w="12700" cmpd="sng">
                      <a:noFill/>
                    </a:lnR>
                    <a:lnT w="38100" cmpd="sng">
                      <a:noFill/>
                    </a:lnT>
                    <a:lnB w="12700" cmpd="sng">
                      <a:noFill/>
                    </a:lnB>
                    <a:solidFill>
                      <a:schemeClr val="accent2">
                        <a:lumMod val="20000"/>
                        <a:lumOff val="80000"/>
                      </a:schemeClr>
                    </a:solidFill>
                  </a:tcPr>
                </a:tc>
                <a:tc>
                  <a:txBody>
                    <a:bodyPr/>
                    <a:lstStyle/>
                    <a:p>
                      <a:pPr algn="ctr">
                        <a:lnSpc>
                          <a:spcPts val="1300"/>
                        </a:lnSpc>
                      </a:pPr>
                      <a:endParaRPr lang="fr-FR" sz="1200" dirty="0">
                        <a:solidFill>
                          <a:schemeClr val="tx1">
                            <a:lumMod val="75000"/>
                            <a:lumOff val="25000"/>
                          </a:schemeClr>
                        </a:solidFill>
                        <a:latin typeface="+mj-lt"/>
                      </a:endParaRPr>
                    </a:p>
                  </a:txBody>
                  <a:tcPr marL="34827" marR="34827" marT="34827" marB="34827" anchor="ctr">
                    <a:lnL w="12700" cmpd="sng">
                      <a:noFill/>
                    </a:lnL>
                    <a:lnT w="38100" cmpd="sng">
                      <a:noFill/>
                    </a:lnT>
                    <a:lnB w="12700" cmpd="sng">
                      <a:noFill/>
                    </a:lnB>
                    <a:solidFill>
                      <a:schemeClr val="accent2">
                        <a:lumMod val="20000"/>
                        <a:lumOff val="80000"/>
                      </a:schemeClr>
                    </a:solidFill>
                  </a:tcPr>
                </a:tc>
              </a:tr>
              <a:tr h="429520">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baseline="0" dirty="0" smtClean="0">
                          <a:solidFill>
                            <a:schemeClr val="tx1">
                              <a:lumMod val="75000"/>
                              <a:lumOff val="25000"/>
                            </a:schemeClr>
                          </a:solidFill>
                          <a:latin typeface="+mj-lt"/>
                        </a:rPr>
                        <a:t>Médiane</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Intervalle</a:t>
                      </a:r>
                    </a:p>
                  </a:txBody>
                  <a:tcPr marL="34827" marR="34827" marT="34827" marB="34827" anchor="ctr">
                    <a:lnR w="12700" cmpd="sng">
                      <a:noFill/>
                    </a:lnR>
                    <a:lnT w="12700" cmpd="sng">
                      <a:noFill/>
                    </a:lnT>
                    <a:lnB w="12700" cmpd="sng">
                      <a:noFill/>
                    </a:lnB>
                    <a:solidFill>
                      <a:schemeClr val="bg1"/>
                    </a:solidFill>
                  </a:tcPr>
                </a:tc>
                <a:tc>
                  <a:txBody>
                    <a:bodyPr/>
                    <a:lstStyle/>
                    <a:p>
                      <a:pPr algn="ctr">
                        <a:lnSpc>
                          <a:spcPts val="1300"/>
                        </a:lnSpc>
                      </a:pPr>
                      <a:r>
                        <a:rPr lang="fr-FR" sz="1200" b="1" i="0" u="none" strike="noStrike" kern="1200" baseline="0" dirty="0" smtClean="0">
                          <a:solidFill>
                            <a:schemeClr val="tx1">
                              <a:lumMod val="75000"/>
                              <a:lumOff val="25000"/>
                            </a:schemeClr>
                          </a:solidFill>
                          <a:latin typeface="+mn-lt"/>
                          <a:ea typeface="+mn-ea"/>
                          <a:cs typeface="+mn-cs"/>
                        </a:rPr>
                        <a:t> 64.5</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33-90</a:t>
                      </a:r>
                      <a:endParaRPr kumimoji="0" lang="fr-FR" sz="12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marL="34827" marR="34827" marT="34827" marB="34827" anchor="ctr">
                    <a:lnL w="12700" cmpd="sng">
                      <a:noFill/>
                    </a:lnL>
                    <a:lnR w="12700" cmpd="sng">
                      <a:noFill/>
                    </a:lnR>
                    <a:lnT w="12700" cmpd="sng">
                      <a:noFill/>
                    </a:lnT>
                    <a:lnB w="12700" cmpd="sng">
                      <a:noFill/>
                    </a:lnB>
                    <a:solidFill>
                      <a:schemeClr val="bg1"/>
                    </a:solidFill>
                  </a:tcPr>
                </a:tc>
                <a:tc>
                  <a:txBody>
                    <a:bodyPr/>
                    <a:lstStyle/>
                    <a:p>
                      <a:pPr algn="ctr">
                        <a:lnSpc>
                          <a:spcPts val="1300"/>
                        </a:lnSpc>
                      </a:pPr>
                      <a:r>
                        <a:rPr lang="fr-FR" sz="1200" b="1" i="0" u="none" strike="noStrike" kern="1200" baseline="0" dirty="0" smtClean="0">
                          <a:solidFill>
                            <a:schemeClr val="tx1">
                              <a:lumMod val="75000"/>
                              <a:lumOff val="25000"/>
                            </a:schemeClr>
                          </a:solidFill>
                          <a:latin typeface="+mn-lt"/>
                          <a:ea typeface="+mn-ea"/>
                          <a:cs typeface="+mn-cs"/>
                        </a:rPr>
                        <a:t>66.0</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38-85</a:t>
                      </a:r>
                      <a:endParaRPr kumimoji="0" lang="fr-FR" sz="12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marL="34827" marR="34827" marT="34827" marB="34827" anchor="ctr">
                    <a:lnL w="12700" cmpd="sng">
                      <a:noFill/>
                    </a:lnL>
                    <a:lnT w="12700" cmpd="sng">
                      <a:noFill/>
                    </a:lnT>
                    <a:lnB w="12700" cmpd="sng">
                      <a:noFill/>
                    </a:lnB>
                    <a:solidFill>
                      <a:schemeClr val="bg1"/>
                    </a:solidFill>
                  </a:tcPr>
                </a:tc>
              </a:tr>
              <a:tr h="252171">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baseline="0" dirty="0" smtClean="0">
                          <a:solidFill>
                            <a:schemeClr val="tx1">
                              <a:lumMod val="75000"/>
                              <a:lumOff val="25000"/>
                            </a:schemeClr>
                          </a:solidFill>
                          <a:latin typeface="+mj-lt"/>
                        </a:rPr>
                        <a:t>Homme - n (%)</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12700" cmpd="sng">
                      <a:noFill/>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lnSpc>
                          <a:spcPts val="1300"/>
                        </a:lnSpc>
                      </a:pPr>
                      <a:r>
                        <a:rPr lang="fr-FR" sz="1200" b="1" i="0" u="none" strike="noStrike" kern="1200" baseline="0" dirty="0" smtClean="0">
                          <a:solidFill>
                            <a:schemeClr val="tx1">
                              <a:lumMod val="75000"/>
                              <a:lumOff val="25000"/>
                            </a:schemeClr>
                          </a:solidFill>
                          <a:latin typeface="+mn-lt"/>
                          <a:ea typeface="+mn-ea"/>
                          <a:cs typeface="+mn-cs"/>
                        </a:rPr>
                        <a:t>92 (59.7)</a:t>
                      </a:r>
                      <a:endParaRPr lang="fr-FR" sz="1200" b="1" dirty="0">
                        <a:solidFill>
                          <a:schemeClr val="tx1">
                            <a:lumMod val="75000"/>
                            <a:lumOff val="25000"/>
                          </a:schemeClr>
                        </a:solidFill>
                        <a:latin typeface="+mj-lt"/>
                      </a:endParaRPr>
                    </a:p>
                  </a:txBody>
                  <a:tcPr marL="34827" marR="34827" marT="34827" marB="34827" anchor="ctr">
                    <a:lnL w="12700" cmpd="sng">
                      <a:noFill/>
                    </a:lnL>
                    <a:lnR w="12700" cmpd="sng">
                      <a:noFill/>
                    </a:lnR>
                    <a:lnT w="12700" cmpd="sng">
                      <a:noFill/>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95 (62.9)</a:t>
                      </a:r>
                      <a:endParaRPr lang="fr-FR" sz="1200" b="1" kern="1200" dirty="0" smtClean="0">
                        <a:solidFill>
                          <a:schemeClr val="tx1">
                            <a:lumMod val="75000"/>
                            <a:lumOff val="25000"/>
                          </a:schemeClr>
                        </a:solidFill>
                        <a:latin typeface="+mn-lt"/>
                        <a:ea typeface="+mn-ea"/>
                        <a:cs typeface="+mn-cs"/>
                      </a:endParaRPr>
                    </a:p>
                  </a:txBody>
                  <a:tcPr marL="34827" marR="34827" marT="34827" marB="34827" anchor="ctr">
                    <a:lnL w="12700" cmpd="sng">
                      <a:noFill/>
                    </a:lnL>
                    <a:lnT w="12700" cmpd="sng">
                      <a:noFill/>
                    </a:lnT>
                    <a:lnB w="12700" cap="flat" cmpd="sng" algn="ctr">
                      <a:solidFill>
                        <a:schemeClr val="bg1"/>
                      </a:solidFill>
                      <a:prstDash val="solid"/>
                      <a:round/>
                      <a:headEnd type="none" w="med" len="med"/>
                      <a:tailEnd type="none" w="med" len="med"/>
                    </a:lnB>
                    <a:solidFill>
                      <a:schemeClr val="accent2">
                        <a:lumMod val="20000"/>
                        <a:lumOff val="80000"/>
                      </a:schemeClr>
                    </a:solidFill>
                  </a:tcPr>
                </a:tc>
              </a:tr>
              <a:tr h="252171">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kern="1200" baseline="0" dirty="0" smtClean="0">
                          <a:solidFill>
                            <a:schemeClr val="tx1">
                              <a:lumMod val="75000"/>
                              <a:lumOff val="25000"/>
                            </a:schemeClr>
                          </a:solidFill>
                          <a:latin typeface="+mj-lt"/>
                          <a:ea typeface="+mn-ea"/>
                          <a:cs typeface="+mn-cs"/>
                        </a:rPr>
                        <a:t>Région de recrutement - n (%)</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12700" cap="flat" cmpd="sng" algn="ctr">
                      <a:solidFill>
                        <a:schemeClr val="bg1"/>
                      </a:solidFill>
                      <a:prstDash val="solid"/>
                      <a:round/>
                      <a:headEnd type="none" w="med" len="med"/>
                      <a:tailEnd type="none" w="med" len="med"/>
                    </a:lnT>
                    <a:lnB w="12700" cmpd="sng">
                      <a:noFill/>
                    </a:lnB>
                    <a:solidFill>
                      <a:schemeClr val="accent2">
                        <a:lumMod val="20000"/>
                        <a:lumOff val="80000"/>
                      </a:schemeClr>
                    </a:solidFill>
                  </a:tcPr>
                </a:tc>
                <a:tc>
                  <a:txBody>
                    <a:bodyPr/>
                    <a:lstStyle/>
                    <a:p>
                      <a:pPr algn="ctr">
                        <a:lnSpc>
                          <a:spcPts val="1300"/>
                        </a:lnSpc>
                      </a:pPr>
                      <a:endParaRPr lang="fr-FR" sz="1200" b="1" dirty="0">
                        <a:solidFill>
                          <a:schemeClr val="tx1">
                            <a:lumMod val="75000"/>
                            <a:lumOff val="25000"/>
                          </a:schemeClr>
                        </a:solidFill>
                        <a:latin typeface="+mj-lt"/>
                      </a:endParaRPr>
                    </a:p>
                  </a:txBody>
                  <a:tcPr marL="34827" marR="34827" marT="34827" marB="34827" anchor="ctr">
                    <a:lnL w="12700" cmpd="sng">
                      <a:noFill/>
                    </a:lnL>
                    <a:lnR w="12700" cmpd="sng">
                      <a:noFill/>
                    </a:lnR>
                    <a:lnT w="12700" cap="flat" cmpd="sng" algn="ctr">
                      <a:solidFill>
                        <a:schemeClr val="bg1"/>
                      </a:solidFill>
                      <a:prstDash val="solid"/>
                      <a:round/>
                      <a:headEnd type="none" w="med" len="med"/>
                      <a:tailEnd type="none" w="med" len="med"/>
                    </a:lnT>
                    <a:lnB w="12700" cmpd="sng">
                      <a:noFill/>
                    </a:lnB>
                    <a:solidFill>
                      <a:schemeClr val="accent2">
                        <a:lumMod val="20000"/>
                        <a:lumOff val="80000"/>
                      </a:schemeClr>
                    </a:solidFill>
                  </a:tcPr>
                </a:tc>
                <a:tc>
                  <a:txBody>
                    <a:bodyPr/>
                    <a:lstStyle/>
                    <a:p>
                      <a:pPr algn="ctr">
                        <a:lnSpc>
                          <a:spcPts val="1300"/>
                        </a:lnSpc>
                      </a:pPr>
                      <a:endParaRPr lang="fr-FR" sz="1200" b="1" dirty="0">
                        <a:solidFill>
                          <a:schemeClr val="tx1">
                            <a:lumMod val="75000"/>
                            <a:lumOff val="25000"/>
                          </a:schemeClr>
                        </a:solidFill>
                        <a:latin typeface="+mj-lt"/>
                      </a:endParaRPr>
                    </a:p>
                  </a:txBody>
                  <a:tcPr marL="34827" marR="34827" marT="34827" marB="34827" anchor="ctr">
                    <a:lnL w="12700" cmpd="sng">
                      <a:noFill/>
                    </a:lnL>
                    <a:lnT w="12700" cap="flat" cmpd="sng" algn="ctr">
                      <a:solidFill>
                        <a:schemeClr val="bg1"/>
                      </a:solidFill>
                      <a:prstDash val="solid"/>
                      <a:round/>
                      <a:headEnd type="none" w="med" len="med"/>
                      <a:tailEnd type="none" w="med" len="med"/>
                    </a:lnT>
                    <a:lnB w="12700" cmpd="sng">
                      <a:noFill/>
                    </a:lnB>
                    <a:solidFill>
                      <a:schemeClr val="accent2">
                        <a:lumMod val="20000"/>
                        <a:lumOff val="80000"/>
                      </a:schemeClr>
                    </a:solidFill>
                  </a:tcPr>
                </a:tc>
              </a:tr>
              <a:tr h="429520">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baseline="0" dirty="0" smtClean="0">
                          <a:solidFill>
                            <a:schemeClr val="tx1">
                              <a:lumMod val="75000"/>
                              <a:lumOff val="25000"/>
                            </a:schemeClr>
                          </a:solidFill>
                          <a:latin typeface="+mj-lt"/>
                        </a:rPr>
                        <a:t>East Asia</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baseline="0" dirty="0" smtClean="0">
                          <a:solidFill>
                            <a:schemeClr val="tx1">
                              <a:lumMod val="75000"/>
                              <a:lumOff val="25000"/>
                            </a:schemeClr>
                          </a:solidFill>
                          <a:latin typeface="+mj-lt"/>
                        </a:rPr>
                        <a:t>Non–East Asia</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12700" cmpd="sng">
                      <a:noFill/>
                    </a:lnT>
                    <a:lnB w="12700" cmpd="sng">
                      <a:noFill/>
                    </a:lnB>
                    <a:solidFill>
                      <a:schemeClr val="bg1"/>
                    </a:solidFill>
                  </a:tcPr>
                </a:tc>
                <a:tc>
                  <a:txBody>
                    <a:bodyPr/>
                    <a:lstStyle/>
                    <a:p>
                      <a:pPr algn="ctr">
                        <a:lnSpc>
                          <a:spcPts val="1300"/>
                        </a:lnSpc>
                      </a:pPr>
                      <a:r>
                        <a:rPr lang="fr-FR" sz="1200" b="1" i="0" u="none" strike="noStrike" kern="1200" baseline="0" dirty="0" smtClean="0">
                          <a:solidFill>
                            <a:schemeClr val="tx1">
                              <a:lumMod val="75000"/>
                              <a:lumOff val="25000"/>
                            </a:schemeClr>
                          </a:solidFill>
                          <a:latin typeface="+mn-lt"/>
                          <a:ea typeface="+mn-ea"/>
                          <a:cs typeface="+mn-cs"/>
                        </a:rPr>
                        <a:t>21 (13.6)</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133 (86.4)</a:t>
                      </a:r>
                      <a:endParaRPr kumimoji="0" lang="fr-FR" sz="12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marL="34827" marR="34827" marT="34827" marB="34827" anchor="ctr">
                    <a:lnL w="12700" cmpd="sng">
                      <a:noFill/>
                    </a:lnL>
                    <a:lnR w="12700" cmpd="sng">
                      <a:noFill/>
                    </a:lnR>
                    <a:lnT w="12700" cmpd="sng">
                      <a:noFill/>
                    </a:lnT>
                    <a:lnB w="12700" cmpd="sng">
                      <a:noFill/>
                    </a:lnB>
                    <a:solidFill>
                      <a:schemeClr val="bg1"/>
                    </a:solidFill>
                  </a:tcPr>
                </a:tc>
                <a:tc>
                  <a:txBody>
                    <a:bodyPr/>
                    <a:lstStyle/>
                    <a:p>
                      <a:pPr algn="ctr">
                        <a:lnSpc>
                          <a:spcPts val="1300"/>
                        </a:lnSpc>
                      </a:pPr>
                      <a:r>
                        <a:rPr lang="fr-FR" sz="1200" b="1" i="0" u="none" strike="noStrike" kern="1200" baseline="0" dirty="0" smtClean="0">
                          <a:solidFill>
                            <a:schemeClr val="tx1">
                              <a:lumMod val="75000"/>
                              <a:lumOff val="25000"/>
                            </a:schemeClr>
                          </a:solidFill>
                          <a:latin typeface="+mn-lt"/>
                          <a:ea typeface="+mn-ea"/>
                          <a:cs typeface="+mn-cs"/>
                        </a:rPr>
                        <a:t>19 (12.6)</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132 (87.4)</a:t>
                      </a:r>
                      <a:endParaRPr kumimoji="0" lang="fr-FR" sz="12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marL="34827" marR="34827" marT="34827" marB="34827" anchor="ctr">
                    <a:lnL w="12700" cmpd="sng">
                      <a:noFill/>
                    </a:lnL>
                    <a:lnT w="12700" cmpd="sng">
                      <a:noFill/>
                    </a:lnT>
                    <a:lnB w="12700" cmpd="sng">
                      <a:noFill/>
                    </a:lnB>
                    <a:solidFill>
                      <a:schemeClr val="bg1"/>
                    </a:solidFill>
                  </a:tcPr>
                </a:tc>
              </a:tr>
              <a:tr h="252171">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kern="1200" baseline="0" dirty="0" smtClean="0">
                          <a:solidFill>
                            <a:schemeClr val="tx1">
                              <a:lumMod val="75000"/>
                              <a:lumOff val="25000"/>
                            </a:schemeClr>
                          </a:solidFill>
                          <a:latin typeface="+mj-lt"/>
                          <a:ea typeface="+mn-ea"/>
                          <a:cs typeface="+mn-cs"/>
                        </a:rPr>
                        <a:t>Score ECOG - PS - n (%)†</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12700" cmpd="sng">
                      <a:noFill/>
                    </a:lnT>
                    <a:lnB w="12700" cmpd="sng">
                      <a:noFill/>
                    </a:lnB>
                    <a:solidFill>
                      <a:schemeClr val="accent2">
                        <a:lumMod val="20000"/>
                        <a:lumOff val="80000"/>
                      </a:schemeClr>
                    </a:solidFill>
                  </a:tcPr>
                </a:tc>
                <a:tc>
                  <a:txBody>
                    <a:bodyPr/>
                    <a:lstStyle/>
                    <a:p>
                      <a:pPr algn="ctr">
                        <a:lnSpc>
                          <a:spcPts val="1300"/>
                        </a:lnSpc>
                      </a:pPr>
                      <a:endParaRPr lang="fr-FR" sz="1200" b="1" dirty="0">
                        <a:solidFill>
                          <a:schemeClr val="tx1">
                            <a:lumMod val="75000"/>
                            <a:lumOff val="25000"/>
                          </a:schemeClr>
                        </a:solidFill>
                        <a:latin typeface="+mj-lt"/>
                      </a:endParaRPr>
                    </a:p>
                  </a:txBody>
                  <a:tcPr marL="34827" marR="34827" marT="34827" marB="34827" anchor="ctr">
                    <a:lnL w="12700" cmpd="sng">
                      <a:noFill/>
                    </a:lnL>
                    <a:lnR w="12700" cmpd="sng">
                      <a:noFill/>
                    </a:lnR>
                    <a:lnT w="12700" cmpd="sng">
                      <a:noFill/>
                    </a:lnT>
                    <a:lnB w="12700" cmpd="sng">
                      <a:noFill/>
                    </a:lnB>
                    <a:solidFill>
                      <a:schemeClr val="accent2">
                        <a:lumMod val="20000"/>
                        <a:lumOff val="80000"/>
                      </a:schemeClr>
                    </a:solidFill>
                  </a:tcPr>
                </a:tc>
                <a:tc>
                  <a:txBody>
                    <a:bodyPr/>
                    <a:lstStyle/>
                    <a:p>
                      <a:pPr algn="ctr">
                        <a:lnSpc>
                          <a:spcPts val="1300"/>
                        </a:lnSpc>
                      </a:pPr>
                      <a:endParaRPr lang="fr-FR" sz="1200" b="1" dirty="0">
                        <a:solidFill>
                          <a:schemeClr val="tx1">
                            <a:lumMod val="75000"/>
                            <a:lumOff val="25000"/>
                          </a:schemeClr>
                        </a:solidFill>
                        <a:latin typeface="+mj-lt"/>
                      </a:endParaRPr>
                    </a:p>
                  </a:txBody>
                  <a:tcPr marL="34827" marR="34827" marT="34827" marB="34827" anchor="ctr">
                    <a:lnL w="12700" cmpd="sng">
                      <a:noFill/>
                    </a:lnL>
                    <a:lnT w="12700" cmpd="sng">
                      <a:noFill/>
                    </a:lnT>
                    <a:lnB w="12700" cmpd="sng">
                      <a:noFill/>
                    </a:lnB>
                    <a:solidFill>
                      <a:schemeClr val="accent2">
                        <a:lumMod val="20000"/>
                        <a:lumOff val="80000"/>
                      </a:schemeClr>
                    </a:solidFill>
                  </a:tcPr>
                </a:tc>
              </a:tr>
              <a:tr h="429520">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baseline="0" dirty="0" smtClean="0">
                          <a:solidFill>
                            <a:schemeClr val="tx1">
                              <a:lumMod val="75000"/>
                              <a:lumOff val="25000"/>
                            </a:schemeClr>
                          </a:solidFill>
                          <a:latin typeface="+mj-lt"/>
                        </a:rPr>
                        <a:t>0</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baseline="0" dirty="0" smtClean="0">
                          <a:solidFill>
                            <a:schemeClr val="tx1">
                              <a:lumMod val="75000"/>
                              <a:lumOff val="25000"/>
                            </a:schemeClr>
                          </a:solidFill>
                          <a:latin typeface="+mj-lt"/>
                        </a:rPr>
                        <a:t>1</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12700" cmpd="sng">
                      <a:noFill/>
                    </a:lnT>
                    <a:lnB w="12700" cmpd="sng">
                      <a:noFill/>
                    </a:lnB>
                    <a:solidFill>
                      <a:schemeClr val="bg1"/>
                    </a:solidFill>
                  </a:tcPr>
                </a:tc>
                <a:tc>
                  <a:txBody>
                    <a:bodyPr/>
                    <a:lstStyle/>
                    <a:p>
                      <a:pPr algn="ctr">
                        <a:lnSpc>
                          <a:spcPts val="1300"/>
                        </a:lnSpc>
                      </a:pPr>
                      <a:r>
                        <a:rPr lang="fr-FR" sz="1200" b="1" i="0" u="none" strike="noStrike" kern="1200" baseline="0" dirty="0" smtClean="0">
                          <a:solidFill>
                            <a:schemeClr val="tx1">
                              <a:lumMod val="75000"/>
                              <a:lumOff val="25000"/>
                            </a:schemeClr>
                          </a:solidFill>
                          <a:latin typeface="+mn-lt"/>
                          <a:ea typeface="+mn-ea"/>
                          <a:cs typeface="+mn-cs"/>
                        </a:rPr>
                        <a:t> 54 (35.1)</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99 (64.3)</a:t>
                      </a:r>
                      <a:endParaRPr kumimoji="0" lang="fr-FR" sz="12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marL="34827" marR="34827" marT="34827" marB="34827" anchor="ctr">
                    <a:lnL w="12700" cmpd="sng">
                      <a:noFill/>
                    </a:lnL>
                    <a:lnR w="12700" cmpd="sng">
                      <a:noFill/>
                    </a:lnR>
                    <a:lnT w="12700" cmpd="sng">
                      <a:noFill/>
                    </a:lnT>
                    <a:lnB w="12700" cmpd="sng">
                      <a:noFill/>
                    </a:lnB>
                    <a:solidFill>
                      <a:schemeClr val="bg1"/>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53 (35.1)</a:t>
                      </a:r>
                      <a:endParaRPr lang="fr-FR" sz="1200" b="1" kern="1200" dirty="0" smtClean="0">
                        <a:solidFill>
                          <a:schemeClr val="tx1">
                            <a:lumMod val="75000"/>
                            <a:lumOff val="25000"/>
                          </a:schemeClr>
                        </a:solidFill>
                        <a:latin typeface="+mn-lt"/>
                        <a:ea typeface="+mn-ea"/>
                        <a:cs typeface="+mn-cs"/>
                      </a:endParaRPr>
                    </a:p>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98 (64.9)</a:t>
                      </a:r>
                      <a:endParaRPr kumimoji="0" lang="fr-FR" sz="12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marL="34827" marR="34827" marT="34827" marB="34827" anchor="ctr">
                    <a:lnL w="12700" cmpd="sng">
                      <a:noFill/>
                    </a:lnL>
                    <a:lnT w="12700" cmpd="sng">
                      <a:noFill/>
                    </a:lnT>
                    <a:lnB w="12700" cmpd="sng">
                      <a:noFill/>
                    </a:lnB>
                    <a:solidFill>
                      <a:schemeClr val="bg1"/>
                    </a:solidFill>
                  </a:tcPr>
                </a:tc>
              </a:tr>
              <a:tr h="252171">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kern="1200" baseline="0" dirty="0" smtClean="0">
                          <a:solidFill>
                            <a:schemeClr val="tx1">
                              <a:lumMod val="75000"/>
                              <a:lumOff val="25000"/>
                            </a:schemeClr>
                          </a:solidFill>
                          <a:latin typeface="+mj-lt"/>
                          <a:ea typeface="+mn-ea"/>
                          <a:cs typeface="+mn-cs"/>
                        </a:rPr>
                        <a:t>Statut tabagique - n (%)</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12700" cmpd="sng">
                      <a:noFill/>
                    </a:lnT>
                    <a:lnB w="12700" cmpd="sng">
                      <a:noFill/>
                    </a:lnB>
                    <a:solidFill>
                      <a:schemeClr val="accent2">
                        <a:lumMod val="20000"/>
                        <a:lumOff val="80000"/>
                      </a:schemeClr>
                    </a:solidFill>
                  </a:tcPr>
                </a:tc>
                <a:tc>
                  <a:txBody>
                    <a:bodyPr/>
                    <a:lstStyle/>
                    <a:p>
                      <a:pPr algn="ctr">
                        <a:lnSpc>
                          <a:spcPts val="1300"/>
                        </a:lnSpc>
                      </a:pPr>
                      <a:endParaRPr lang="fr-FR" sz="1200" b="1" dirty="0">
                        <a:solidFill>
                          <a:schemeClr val="tx1">
                            <a:lumMod val="75000"/>
                            <a:lumOff val="25000"/>
                          </a:schemeClr>
                        </a:solidFill>
                        <a:latin typeface="+mj-lt"/>
                      </a:endParaRPr>
                    </a:p>
                  </a:txBody>
                  <a:tcPr marL="34827" marR="34827" marT="34827" marB="34827" anchor="ctr">
                    <a:lnL w="12700" cmpd="sng">
                      <a:noFill/>
                    </a:lnL>
                    <a:lnR w="12700" cmpd="sng">
                      <a:noFill/>
                    </a:lnR>
                    <a:lnT w="12700" cmpd="sng">
                      <a:noFill/>
                    </a:lnT>
                    <a:lnB w="12700" cmpd="sng">
                      <a:noFill/>
                    </a:lnB>
                    <a:solidFill>
                      <a:schemeClr val="accent2">
                        <a:lumMod val="20000"/>
                        <a:lumOff val="80000"/>
                      </a:schemeClr>
                    </a:solidFill>
                  </a:tcPr>
                </a:tc>
                <a:tc>
                  <a:txBody>
                    <a:bodyPr/>
                    <a:lstStyle/>
                    <a:p>
                      <a:pPr algn="ctr">
                        <a:lnSpc>
                          <a:spcPts val="1300"/>
                        </a:lnSpc>
                      </a:pPr>
                      <a:endParaRPr lang="fr-FR" sz="1200" b="1" dirty="0">
                        <a:solidFill>
                          <a:schemeClr val="tx1">
                            <a:lumMod val="75000"/>
                            <a:lumOff val="25000"/>
                          </a:schemeClr>
                        </a:solidFill>
                        <a:latin typeface="+mj-lt"/>
                      </a:endParaRPr>
                    </a:p>
                  </a:txBody>
                  <a:tcPr marL="34827" marR="34827" marT="34827" marB="34827" anchor="ctr">
                    <a:lnL w="12700" cmpd="sng">
                      <a:noFill/>
                    </a:lnL>
                    <a:lnT w="12700" cmpd="sng">
                      <a:noFill/>
                    </a:lnT>
                    <a:lnB w="12700" cmpd="sng">
                      <a:noFill/>
                    </a:lnB>
                    <a:solidFill>
                      <a:schemeClr val="accent2">
                        <a:lumMod val="20000"/>
                        <a:lumOff val="80000"/>
                      </a:schemeClr>
                    </a:solidFill>
                  </a:tcPr>
                </a:tc>
              </a:tr>
              <a:tr h="606869">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baseline="0" dirty="0" smtClean="0">
                          <a:solidFill>
                            <a:schemeClr val="tx1">
                              <a:lumMod val="75000"/>
                              <a:lumOff val="25000"/>
                            </a:schemeClr>
                          </a:solidFill>
                          <a:latin typeface="+mj-lt"/>
                        </a:rPr>
                        <a:t>Actif</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baseline="0" dirty="0" smtClean="0">
                          <a:solidFill>
                            <a:schemeClr val="tx1">
                              <a:lumMod val="75000"/>
                              <a:lumOff val="25000"/>
                            </a:schemeClr>
                          </a:solidFill>
                          <a:latin typeface="+mj-lt"/>
                        </a:rPr>
                        <a:t>Ancien</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kern="1200" baseline="0" dirty="0" smtClean="0">
                          <a:solidFill>
                            <a:schemeClr val="tx1">
                              <a:lumMod val="75000"/>
                              <a:lumOff val="25000"/>
                            </a:schemeClr>
                          </a:solidFill>
                          <a:latin typeface="+mj-lt"/>
                          <a:ea typeface="+mn-ea"/>
                          <a:cs typeface="+mn-cs"/>
                        </a:rPr>
                        <a:t>Jamais</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12700" cmpd="sng">
                      <a:noFill/>
                    </a:lnT>
                    <a:lnB w="12700" cmpd="sng">
                      <a:noFill/>
                    </a:lnB>
                    <a:solidFill>
                      <a:schemeClr val="bg1"/>
                    </a:solidFill>
                  </a:tcPr>
                </a:tc>
                <a:tc>
                  <a:txBody>
                    <a:bodyPr/>
                    <a:lstStyle/>
                    <a:p>
                      <a:pPr algn="ctr">
                        <a:lnSpc>
                          <a:spcPts val="1300"/>
                        </a:lnSpc>
                      </a:pPr>
                      <a:r>
                        <a:rPr lang="fr-FR" sz="1200" b="1" i="0" u="none" strike="noStrike" kern="1200" baseline="0" dirty="0" smtClean="0">
                          <a:solidFill>
                            <a:schemeClr val="tx1">
                              <a:lumMod val="75000"/>
                              <a:lumOff val="25000"/>
                            </a:schemeClr>
                          </a:solidFill>
                          <a:latin typeface="+mn-lt"/>
                          <a:ea typeface="+mn-ea"/>
                          <a:cs typeface="+mn-cs"/>
                        </a:rPr>
                        <a:t>34 (22.1)</a:t>
                      </a:r>
                    </a:p>
                    <a:p>
                      <a:pPr algn="ctr">
                        <a:lnSpc>
                          <a:spcPts val="1300"/>
                        </a:lnSpc>
                      </a:pPr>
                      <a:r>
                        <a:rPr lang="fr-FR" sz="1200" b="1" i="0" u="none" strike="noStrike" kern="1200" baseline="0" dirty="0" smtClean="0">
                          <a:solidFill>
                            <a:schemeClr val="tx1">
                              <a:lumMod val="75000"/>
                              <a:lumOff val="25000"/>
                            </a:schemeClr>
                          </a:solidFill>
                          <a:latin typeface="+mn-lt"/>
                          <a:ea typeface="+mn-ea"/>
                          <a:cs typeface="+mn-cs"/>
                        </a:rPr>
                        <a:t>115 (74.7)</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5 (3.2)</a:t>
                      </a:r>
                      <a:endParaRPr kumimoji="0" lang="fr-FR" sz="12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marL="34827" marR="34827" marT="34827" marB="34827" anchor="ctr">
                    <a:lnL w="12700" cmpd="sng">
                      <a:noFill/>
                    </a:lnL>
                    <a:lnR w="12700" cmpd="sng">
                      <a:noFill/>
                    </a:lnR>
                    <a:lnT w="12700" cmpd="sng">
                      <a:noFill/>
                    </a:lnT>
                    <a:lnB w="12700" cmpd="sng">
                      <a:noFill/>
                    </a:lnB>
                    <a:solidFill>
                      <a:schemeClr val="bg1"/>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31 (20.5)</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101 (66.9)</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19 (12.6)</a:t>
                      </a:r>
                      <a:endParaRPr lang="fr-FR" sz="1200" b="1" dirty="0">
                        <a:solidFill>
                          <a:schemeClr val="tx1">
                            <a:lumMod val="75000"/>
                            <a:lumOff val="25000"/>
                          </a:schemeClr>
                        </a:solidFill>
                        <a:latin typeface="+mj-lt"/>
                      </a:endParaRPr>
                    </a:p>
                  </a:txBody>
                  <a:tcPr marL="34827" marR="34827" marT="34827" marB="34827" anchor="ctr">
                    <a:lnL w="12700" cmpd="sng">
                      <a:noFill/>
                    </a:lnL>
                    <a:lnT w="12700" cmpd="sng">
                      <a:noFill/>
                    </a:lnT>
                    <a:lnB w="12700" cmpd="sng">
                      <a:noFill/>
                    </a:lnB>
                    <a:solidFill>
                      <a:schemeClr val="bg1"/>
                    </a:solidFill>
                  </a:tcPr>
                </a:tc>
              </a:tr>
              <a:tr h="252171">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kern="1200" baseline="0" dirty="0" smtClean="0">
                          <a:solidFill>
                            <a:schemeClr val="tx1">
                              <a:lumMod val="75000"/>
                              <a:lumOff val="25000"/>
                            </a:schemeClr>
                          </a:solidFill>
                          <a:latin typeface="+mj-lt"/>
                          <a:ea typeface="+mn-ea"/>
                          <a:cs typeface="+mn-cs"/>
                        </a:rPr>
                        <a:t>Histologie - n (%)</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12700" cmpd="sng">
                      <a:noFill/>
                    </a:lnT>
                    <a:lnB w="12700" cmpd="sng">
                      <a:noFill/>
                    </a:lnB>
                    <a:solidFill>
                      <a:schemeClr val="accent2">
                        <a:lumMod val="20000"/>
                        <a:lumOff val="80000"/>
                      </a:schemeClr>
                    </a:solidFill>
                  </a:tcPr>
                </a:tc>
                <a:tc>
                  <a:txBody>
                    <a:bodyPr/>
                    <a:lstStyle/>
                    <a:p>
                      <a:pPr algn="ctr">
                        <a:lnSpc>
                          <a:spcPts val="1300"/>
                        </a:lnSpc>
                      </a:pPr>
                      <a:endParaRPr lang="fr-FR" sz="1200" b="1" dirty="0">
                        <a:solidFill>
                          <a:schemeClr val="tx1">
                            <a:lumMod val="75000"/>
                            <a:lumOff val="25000"/>
                          </a:schemeClr>
                        </a:solidFill>
                        <a:latin typeface="+mj-lt"/>
                      </a:endParaRPr>
                    </a:p>
                  </a:txBody>
                  <a:tcPr marL="34827" marR="34827" marT="34827" marB="34827" anchor="ctr">
                    <a:lnL w="12700" cmpd="sng">
                      <a:noFill/>
                    </a:lnL>
                    <a:lnR w="12700" cmpd="sng">
                      <a:noFill/>
                    </a:lnR>
                    <a:lnT w="12700" cmpd="sng">
                      <a:noFill/>
                    </a:lnT>
                    <a:lnB w="12700" cmpd="sng">
                      <a:noFill/>
                    </a:lnB>
                    <a:solidFill>
                      <a:schemeClr val="accent2">
                        <a:lumMod val="20000"/>
                        <a:lumOff val="80000"/>
                      </a:schemeClr>
                    </a:solidFill>
                  </a:tcPr>
                </a:tc>
                <a:tc>
                  <a:txBody>
                    <a:bodyPr/>
                    <a:lstStyle/>
                    <a:p>
                      <a:pPr algn="ctr">
                        <a:lnSpc>
                          <a:spcPts val="1300"/>
                        </a:lnSpc>
                      </a:pPr>
                      <a:endParaRPr lang="fr-FR" sz="1200" b="1" dirty="0">
                        <a:solidFill>
                          <a:schemeClr val="tx1">
                            <a:lumMod val="75000"/>
                            <a:lumOff val="25000"/>
                          </a:schemeClr>
                        </a:solidFill>
                        <a:latin typeface="+mj-lt"/>
                      </a:endParaRPr>
                    </a:p>
                  </a:txBody>
                  <a:tcPr marL="34827" marR="34827" marT="34827" marB="34827" anchor="ctr">
                    <a:lnL w="12700" cmpd="sng">
                      <a:noFill/>
                    </a:lnL>
                    <a:lnT w="12700" cmpd="sng">
                      <a:noFill/>
                    </a:lnT>
                    <a:lnB w="12700" cmpd="sng">
                      <a:noFill/>
                    </a:lnB>
                    <a:solidFill>
                      <a:schemeClr val="accent2">
                        <a:lumMod val="20000"/>
                        <a:lumOff val="80000"/>
                      </a:schemeClr>
                    </a:solidFill>
                  </a:tcPr>
                </a:tc>
              </a:tr>
              <a:tr h="429520">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baseline="0" dirty="0" smtClean="0">
                          <a:solidFill>
                            <a:schemeClr val="tx1">
                              <a:lumMod val="75000"/>
                              <a:lumOff val="25000"/>
                            </a:schemeClr>
                          </a:solidFill>
                          <a:latin typeface="+mj-lt"/>
                        </a:rPr>
                        <a:t>Squameux</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kern="1200" baseline="0" dirty="0" smtClean="0">
                          <a:solidFill>
                            <a:schemeClr val="tx1">
                              <a:lumMod val="75000"/>
                              <a:lumOff val="25000"/>
                            </a:schemeClr>
                          </a:solidFill>
                          <a:latin typeface="+mj-lt"/>
                          <a:ea typeface="+mn-ea"/>
                          <a:cs typeface="+mn-cs"/>
                        </a:rPr>
                        <a:t>Non- squameux</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12700" cmpd="sng">
                      <a:noFill/>
                    </a:lnT>
                    <a:lnB w="12700" cmpd="sng">
                      <a:noFill/>
                    </a:lnB>
                    <a:solidFill>
                      <a:schemeClr val="bg1"/>
                    </a:solidFill>
                  </a:tcPr>
                </a:tc>
                <a:tc>
                  <a:txBody>
                    <a:bodyPr/>
                    <a:lstStyle/>
                    <a:p>
                      <a:pPr algn="ctr">
                        <a:lnSpc>
                          <a:spcPts val="1300"/>
                        </a:lnSpc>
                      </a:pPr>
                      <a:r>
                        <a:rPr lang="fr-FR" sz="1200" b="1" i="0" u="none" strike="noStrike" kern="1200" baseline="0" dirty="0" smtClean="0">
                          <a:solidFill>
                            <a:schemeClr val="tx1">
                              <a:lumMod val="75000"/>
                              <a:lumOff val="25000"/>
                            </a:schemeClr>
                          </a:solidFill>
                          <a:latin typeface="+mn-lt"/>
                          <a:ea typeface="+mn-ea"/>
                          <a:cs typeface="+mn-cs"/>
                        </a:rPr>
                        <a:t>29 (18.8)</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125 (81.2)</a:t>
                      </a:r>
                      <a:endParaRPr kumimoji="0" lang="fr-FR" sz="12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marL="34827" marR="34827" marT="34827" marB="34827" anchor="ctr">
                    <a:lnL w="12700" cmpd="sng">
                      <a:noFill/>
                    </a:lnL>
                    <a:lnR w="12700" cmpd="sng">
                      <a:noFill/>
                    </a:lnR>
                    <a:lnT w="12700" cmpd="sng">
                      <a:noFill/>
                    </a:lnT>
                    <a:lnB w="12700" cmpd="sng">
                      <a:noFill/>
                    </a:lnB>
                    <a:solidFill>
                      <a:schemeClr val="bg1"/>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27 (17.9)</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124 (82.1)</a:t>
                      </a:r>
                      <a:endParaRPr kumimoji="0" lang="fr-FR" sz="12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marL="34827" marR="34827" marT="34827" marB="34827" anchor="ctr">
                    <a:lnL w="12700" cmpd="sng">
                      <a:noFill/>
                    </a:lnL>
                    <a:lnT w="12700" cmpd="sng">
                      <a:noFill/>
                    </a:lnT>
                    <a:lnB w="12700" cmpd="sng">
                      <a:noFill/>
                    </a:lnB>
                    <a:solidFill>
                      <a:schemeClr val="bg1"/>
                    </a:solidFill>
                  </a:tcPr>
                </a:tc>
              </a:tr>
              <a:tr h="252171">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kern="1200" baseline="0" dirty="0" smtClean="0">
                          <a:solidFill>
                            <a:schemeClr val="tx1">
                              <a:lumMod val="75000"/>
                              <a:lumOff val="25000"/>
                            </a:schemeClr>
                          </a:solidFill>
                          <a:latin typeface="+mj-lt"/>
                          <a:ea typeface="+mn-ea"/>
                          <a:cs typeface="+mn-cs"/>
                        </a:rPr>
                        <a:t>Métastases cérébrales - n (%)</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12700" cmpd="sng">
                      <a:noFill/>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18 (11.7)</a:t>
                      </a:r>
                      <a:endParaRPr lang="fr-FR" sz="1200" b="1" dirty="0" smtClean="0">
                        <a:solidFill>
                          <a:schemeClr val="tx1">
                            <a:lumMod val="75000"/>
                            <a:lumOff val="25000"/>
                          </a:schemeClr>
                        </a:solidFill>
                        <a:latin typeface="+mj-lt"/>
                      </a:endParaRPr>
                    </a:p>
                  </a:txBody>
                  <a:tcPr marL="34827" marR="34827" marT="34827" marB="34827" anchor="ctr">
                    <a:lnL w="12700" cmpd="sng">
                      <a:noFill/>
                    </a:lnL>
                    <a:lnR w="12700" cmpd="sng">
                      <a:noFill/>
                    </a:lnR>
                    <a:lnT w="12700" cmpd="sng">
                      <a:noFill/>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10 (6.6)</a:t>
                      </a:r>
                      <a:endParaRPr kumimoji="0" lang="fr-FR" sz="12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marL="34827" marR="34827" marT="34827" marB="34827" anchor="ctr">
                    <a:lnL w="12700" cmpd="sng">
                      <a:noFill/>
                    </a:lnL>
                    <a:lnT w="12700" cmpd="sng">
                      <a:noFill/>
                    </a:lnT>
                    <a:lnB w="12700" cap="flat" cmpd="sng" algn="ctr">
                      <a:solidFill>
                        <a:schemeClr val="bg1"/>
                      </a:solidFill>
                      <a:prstDash val="solid"/>
                      <a:round/>
                      <a:headEnd type="none" w="med" len="med"/>
                      <a:tailEnd type="none" w="med" len="med"/>
                    </a:lnB>
                    <a:solidFill>
                      <a:schemeClr val="accent2">
                        <a:lumMod val="20000"/>
                        <a:lumOff val="80000"/>
                      </a:schemeClr>
                    </a:solidFill>
                  </a:tcPr>
                </a:tc>
              </a:tr>
              <a:tr h="252171">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fr-FR" sz="1200" b="0" i="0" u="none" strike="noStrike" kern="1200" baseline="0" dirty="0" smtClean="0">
                          <a:solidFill>
                            <a:schemeClr val="tx1">
                              <a:lumMod val="75000"/>
                              <a:lumOff val="25000"/>
                            </a:schemeClr>
                          </a:solidFill>
                          <a:latin typeface="+mj-lt"/>
                          <a:ea typeface="+mn-ea"/>
                          <a:cs typeface="+mn-cs"/>
                        </a:rPr>
                        <a:t>Thérapie adjuvante systémique antérieure - n (%)</a:t>
                      </a:r>
                      <a:endParaRPr kumimoji="0" lang="fr-FR" sz="12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127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6 (3.9)</a:t>
                      </a:r>
                      <a:endParaRPr lang="fr-FR" sz="1200" b="1" dirty="0" smtClean="0">
                        <a:solidFill>
                          <a:schemeClr val="tx1">
                            <a:lumMod val="75000"/>
                            <a:lumOff val="25000"/>
                          </a:schemeClr>
                        </a:solidFill>
                        <a:latin typeface="+mj-lt"/>
                      </a:endParaRPr>
                    </a:p>
                  </a:txBody>
                  <a:tcPr marL="34827" marR="34827" marT="34827" marB="34827" anchor="ctr">
                    <a:lnL w="12700" cmpd="sng">
                      <a:noFill/>
                    </a:lnL>
                    <a:lnR w="12700" cmpd="sng">
                      <a:noFill/>
                    </a:lnR>
                    <a:lnT w="127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fr-FR" sz="1200" b="1" i="0" u="none" strike="noStrike" kern="1200" baseline="0" dirty="0" smtClean="0">
                          <a:solidFill>
                            <a:schemeClr val="tx1">
                              <a:lumMod val="75000"/>
                              <a:lumOff val="25000"/>
                            </a:schemeClr>
                          </a:solidFill>
                          <a:latin typeface="+mn-lt"/>
                          <a:ea typeface="+mn-ea"/>
                          <a:cs typeface="+mn-cs"/>
                        </a:rPr>
                        <a:t> 3 (2.0)</a:t>
                      </a:r>
                      <a:endParaRPr lang="fr-FR" sz="1200" b="1" dirty="0" smtClean="0">
                        <a:solidFill>
                          <a:schemeClr val="tx1">
                            <a:lumMod val="75000"/>
                            <a:lumOff val="25000"/>
                          </a:schemeClr>
                        </a:solidFill>
                        <a:latin typeface="+mj-lt"/>
                      </a:endParaRPr>
                    </a:p>
                  </a:txBody>
                  <a:tcPr marL="34827" marR="34827" marT="34827" marB="34827" anchor="ctr">
                    <a:lnL w="12700" cmpd="sng">
                      <a:noFill/>
                    </a:lnL>
                    <a:lnT w="12700" cap="flat" cmpd="sng" algn="ctr">
                      <a:solidFill>
                        <a:schemeClr val="bg1"/>
                      </a:solidFill>
                      <a:prstDash val="solid"/>
                      <a:round/>
                      <a:headEnd type="none" w="med" len="med"/>
                      <a:tailEnd type="none" w="med" len="med"/>
                    </a:lnT>
                    <a:solidFill>
                      <a:schemeClr val="accent2">
                        <a:lumMod val="20000"/>
                        <a:lumOff val="80000"/>
                      </a:schemeClr>
                    </a:solidFill>
                  </a:tcPr>
                </a:tc>
              </a:tr>
            </a:tbl>
          </a:graphicData>
        </a:graphic>
      </p:graphicFrame>
      <p:sp>
        <p:nvSpPr>
          <p:cNvPr id="6" name="ZoneTexte 26"/>
          <p:cNvSpPr txBox="1"/>
          <p:nvPr/>
        </p:nvSpPr>
        <p:spPr>
          <a:xfrm>
            <a:off x="223599" y="6307948"/>
            <a:ext cx="6754336" cy="257369"/>
          </a:xfrm>
          <a:prstGeom prst="rect">
            <a:avLst/>
          </a:prstGeom>
          <a:noFill/>
        </p:spPr>
        <p:txBody>
          <a:bodyPr wrap="square" lIns="36000" tIns="36000" rIns="36000" bIns="36000" anchor="b"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sz="1200" smtClean="0">
                <a:solidFill>
                  <a:prstClr val="black">
                    <a:lumMod val="65000"/>
                    <a:lumOff val="35000"/>
                  </a:prstClr>
                </a:solidFill>
              </a:rPr>
              <a:t>Reck M. </a:t>
            </a:r>
            <a:r>
              <a:rPr lang="it-IT" sz="1200" i="1" dirty="0" smtClean="0">
                <a:solidFill>
                  <a:prstClr val="black">
                    <a:lumMod val="65000"/>
                    <a:lumOff val="35000"/>
                  </a:prstClr>
                </a:solidFill>
              </a:rPr>
              <a:t>et </a:t>
            </a:r>
            <a:r>
              <a:rPr lang="it-IT" sz="1200" i="1" dirty="0">
                <a:solidFill>
                  <a:prstClr val="black">
                    <a:lumMod val="65000"/>
                    <a:lumOff val="35000"/>
                  </a:prstClr>
                </a:solidFill>
              </a:rPr>
              <a:t>al</a:t>
            </a:r>
            <a:r>
              <a:rPr lang="it-IT" sz="1200" i="1" dirty="0" smtClean="0">
                <a:solidFill>
                  <a:prstClr val="black">
                    <a:lumMod val="65000"/>
                    <a:lumOff val="35000"/>
                  </a:prstClr>
                </a:solidFill>
              </a:rPr>
              <a:t>. - ESMO® 2016 - </a:t>
            </a:r>
            <a:r>
              <a:rPr lang="it-IT" sz="1200" dirty="0" err="1" smtClean="0">
                <a:solidFill>
                  <a:prstClr val="black">
                    <a:lumMod val="65000"/>
                    <a:lumOff val="35000"/>
                  </a:prstClr>
                </a:solidFill>
              </a:rPr>
              <a:t>Abs</a:t>
            </a:r>
            <a:r>
              <a:rPr lang="it-IT" sz="1200" smtClean="0">
                <a:solidFill>
                  <a:prstClr val="black">
                    <a:lumMod val="65000"/>
                    <a:lumOff val="35000"/>
                  </a:prstClr>
                </a:solidFill>
              </a:rPr>
              <a:t>. LBA8</a:t>
            </a:r>
            <a:endParaRPr lang="it-IT" sz="1200" dirty="0" smtClean="0">
              <a:solidFill>
                <a:prstClr val="black">
                  <a:lumMod val="65000"/>
                  <a:lumOff val="35000"/>
                </a:prstClr>
              </a:solidFill>
            </a:endParaRPr>
          </a:p>
        </p:txBody>
      </p:sp>
      <p:pic>
        <p:nvPicPr>
          <p:cNvPr id="9" name="Image 8" descr="Filet jaune.png"/>
          <p:cNvPicPr>
            <a:picLocks noChangeAspect="1"/>
          </p:cNvPicPr>
          <p:nvPr/>
        </p:nvPicPr>
        <p:blipFill rotWithShape="1">
          <a:blip r:embed="rId2" cstate="print">
            <a:extLst>
              <a:ext uri="{28A0092B-C50C-407E-A947-70E740481C1C}">
                <a14:useLocalDpi xmlns:a14="http://schemas.microsoft.com/office/drawing/2010/main" xmlns="" val="0"/>
              </a:ext>
            </a:extLst>
          </a:blip>
          <a:srcRect t="57745"/>
          <a:stretch/>
        </p:blipFill>
        <p:spPr>
          <a:xfrm>
            <a:off x="177799" y="243417"/>
            <a:ext cx="777240" cy="973668"/>
          </a:xfrm>
          <a:prstGeom prst="rect">
            <a:avLst/>
          </a:prstGeom>
        </p:spPr>
      </p:pic>
      <p:sp>
        <p:nvSpPr>
          <p:cNvPr id="2" name="Titre 1"/>
          <p:cNvSpPr>
            <a:spLocks noGrp="1"/>
          </p:cNvSpPr>
          <p:nvPr>
            <p:ph type="title"/>
          </p:nvPr>
        </p:nvSpPr>
        <p:spPr>
          <a:xfrm>
            <a:off x="457200" y="330575"/>
            <a:ext cx="8686800" cy="829708"/>
          </a:xfrm>
        </p:spPr>
        <p:txBody>
          <a:bodyPr/>
          <a:lstStyle/>
          <a:p>
            <a:r>
              <a:rPr lang="fr-FR" sz="2800" smtClean="0"/>
              <a:t>Caractéristiques </a:t>
            </a:r>
            <a:r>
              <a:rPr lang="fr-FR" sz="2800"/>
              <a:t>des patients (n=355) inclus </a:t>
            </a:r>
            <a:r>
              <a:rPr lang="fr-FR" sz="2800" smtClean="0"/>
              <a:t/>
            </a:r>
            <a:br>
              <a:rPr lang="fr-FR" sz="2800" smtClean="0"/>
            </a:br>
            <a:r>
              <a:rPr lang="fr-FR" sz="2800" smtClean="0"/>
              <a:t>dans </a:t>
            </a:r>
            <a:r>
              <a:rPr lang="fr-FR" sz="2800"/>
              <a:t>l’étude de phase III KEYNOTE 24</a:t>
            </a:r>
            <a:endParaRPr lang="fr-FR" sz="2800" dirty="0"/>
          </a:p>
        </p:txBody>
      </p:sp>
      <p:sp>
        <p:nvSpPr>
          <p:cNvPr id="7" name="Rectangle 6"/>
          <p:cNvSpPr/>
          <p:nvPr/>
        </p:nvSpPr>
        <p:spPr>
          <a:xfrm>
            <a:off x="2339752" y="1484784"/>
            <a:ext cx="4896544" cy="32403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400" dirty="0" smtClean="0"/>
              <a:t>VIH POSITIF</a:t>
            </a:r>
          </a:p>
          <a:p>
            <a:pPr algn="ctr"/>
            <a:r>
              <a:rPr lang="fr-FR" sz="4400" dirty="0" smtClean="0"/>
              <a:t>NON INCLUABLE</a:t>
            </a:r>
            <a:endParaRPr lang="fr-FR" sz="4400" dirty="0"/>
          </a:p>
        </p:txBody>
      </p:sp>
    </p:spTree>
    <p:extLst>
      <p:ext uri="{BB962C8B-B14F-4D97-AF65-F5344CB8AC3E}">
        <p14:creationId xmlns:p14="http://schemas.microsoft.com/office/powerpoint/2010/main" xmlns="" val="83861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rondir un rectangle à un seul coin 37"/>
          <p:cNvSpPr/>
          <p:nvPr/>
        </p:nvSpPr>
        <p:spPr>
          <a:xfrm>
            <a:off x="1052703" y="1277538"/>
            <a:ext cx="7389547" cy="4932000"/>
          </a:xfrm>
          <a:prstGeom prst="round1Rect">
            <a:avLst>
              <a:gd name="adj" fmla="val 9439"/>
            </a:avLst>
          </a:prstGeom>
          <a:solidFill>
            <a:schemeClr val="bg1"/>
          </a:solidFill>
          <a:ln>
            <a:solidFill>
              <a:srgbClr val="E09A2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graphicFrame>
        <p:nvGraphicFramePr>
          <p:cNvPr id="19" name="Tableau 18"/>
          <p:cNvGraphicFramePr>
            <a:graphicFrameLocks noGrp="1"/>
          </p:cNvGraphicFramePr>
          <p:nvPr>
            <p:extLst>
              <p:ext uri="{D42A27DB-BD31-4B8C-83A1-F6EECF244321}">
                <p14:modId xmlns:p14="http://schemas.microsoft.com/office/powerpoint/2010/main" xmlns="" val="3568009826"/>
              </p:ext>
            </p:extLst>
          </p:nvPr>
        </p:nvGraphicFramePr>
        <p:xfrm>
          <a:off x="1196373" y="5498957"/>
          <a:ext cx="5326056" cy="668256"/>
        </p:xfrm>
        <a:graphic>
          <a:graphicData uri="http://schemas.openxmlformats.org/drawingml/2006/table">
            <a:tbl>
              <a:tblPr firstRow="1" bandRow="1">
                <a:tableStyleId>{5C22544A-7EE6-4342-B048-85BDC9FD1C3A}</a:tableStyleId>
              </a:tblPr>
              <a:tblGrid>
                <a:gridCol w="1171710"/>
                <a:gridCol w="593478"/>
                <a:gridCol w="593478"/>
                <a:gridCol w="593478"/>
                <a:gridCol w="593478"/>
                <a:gridCol w="593478"/>
                <a:gridCol w="593478"/>
                <a:gridCol w="593478"/>
              </a:tblGrid>
              <a:tr h="223674">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400" b="1" dirty="0" smtClean="0">
                          <a:solidFill>
                            <a:schemeClr val="bg1">
                              <a:lumMod val="50000"/>
                            </a:schemeClr>
                          </a:solidFill>
                        </a:rPr>
                        <a:t>Nb à risque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22291">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400" b="0" spc="-30" smtClean="0">
                          <a:solidFill>
                            <a:schemeClr val="bg1">
                              <a:lumMod val="50000"/>
                            </a:schemeClr>
                          </a:solidFill>
                        </a:rPr>
                        <a:t>Pembrolizumab</a:t>
                      </a:r>
                      <a:endParaRPr lang="fr-FR" sz="1400" b="0" spc="-30" dirty="0" smtClean="0">
                        <a:solidFill>
                          <a:schemeClr val="bg1">
                            <a:lumMod val="50000"/>
                          </a:schemeClr>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154</a:t>
                      </a:r>
                      <a:endParaRPr lang="fr-FR" sz="1400" b="0" dirty="0" smtClean="0">
                        <a:solidFill>
                          <a:schemeClr val="bg1">
                            <a:lumMod val="50000"/>
                          </a:schemeClr>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104</a:t>
                      </a:r>
                      <a:endParaRPr lang="fr-FR" sz="1400" b="0" dirty="0" smtClean="0">
                        <a:solidFill>
                          <a:schemeClr val="bg1">
                            <a:lumMod val="50000"/>
                          </a:schemeClr>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89</a:t>
                      </a:r>
                      <a:endParaRPr lang="fr-FR" sz="1400" b="0" dirty="0" smtClean="0">
                        <a:solidFill>
                          <a:schemeClr val="bg1">
                            <a:lumMod val="50000"/>
                          </a:schemeClr>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44</a:t>
                      </a:r>
                      <a:endParaRPr lang="fr-FR" sz="1400" b="0" dirty="0" smtClean="0">
                        <a:solidFill>
                          <a:schemeClr val="bg1">
                            <a:lumMod val="50000"/>
                          </a:schemeClr>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22</a:t>
                      </a:r>
                      <a:endParaRPr lang="fr-FR" sz="1400" b="0" dirty="0" smtClean="0">
                        <a:solidFill>
                          <a:schemeClr val="bg1">
                            <a:lumMod val="50000"/>
                          </a:schemeClr>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3</a:t>
                      </a:r>
                      <a:endParaRPr lang="fr-FR" sz="1400" b="0" dirty="0" smtClean="0">
                        <a:solidFill>
                          <a:schemeClr val="bg1">
                            <a:lumMod val="50000"/>
                          </a:schemeClr>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1</a:t>
                      </a:r>
                      <a:endParaRPr lang="fr-FR" sz="1400" b="0" dirty="0" smtClean="0">
                        <a:solidFill>
                          <a:schemeClr val="bg1">
                            <a:lumMod val="50000"/>
                          </a:schemeClr>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22291">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400" b="0" spc="-30" dirty="0" smtClean="0">
                          <a:solidFill>
                            <a:schemeClr val="bg1">
                              <a:lumMod val="50000"/>
                            </a:schemeClr>
                          </a:solidFill>
                        </a:rPr>
                        <a:t>Chimiothérapie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151</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90</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70</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18</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9</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1</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dirty="0" smtClean="0">
                          <a:solidFill>
                            <a:schemeClr val="bg1">
                              <a:lumMod val="50000"/>
                            </a:schemeClr>
                          </a:solidFill>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 name="Titre 1"/>
          <p:cNvSpPr>
            <a:spLocks noGrp="1"/>
          </p:cNvSpPr>
          <p:nvPr>
            <p:ph type="title"/>
          </p:nvPr>
        </p:nvSpPr>
        <p:spPr/>
        <p:txBody>
          <a:bodyPr/>
          <a:lstStyle/>
          <a:p>
            <a:r>
              <a:rPr lang="fr-FR" sz="2800" dirty="0"/>
              <a:t>Survie sans progression des patients (n=355) inclus dans l’étude de phase III KEYNOTE 24</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2174301741"/>
              </p:ext>
            </p:extLst>
          </p:nvPr>
        </p:nvGraphicFramePr>
        <p:xfrm>
          <a:off x="2183331" y="1369568"/>
          <a:ext cx="4256901" cy="4116249"/>
        </p:xfrm>
        <a:graphic>
          <a:graphicData uri="http://schemas.openxmlformats.org/drawingml/2006/chart">
            <c:chart xmlns:c="http://schemas.openxmlformats.org/drawingml/2006/chart" xmlns:r="http://schemas.openxmlformats.org/officeDocument/2006/relationships" r:id="rId2"/>
          </a:graphicData>
        </a:graphic>
      </p:graphicFrame>
      <p:sp>
        <p:nvSpPr>
          <p:cNvPr id="17" name="ZoneTexte 26"/>
          <p:cNvSpPr txBox="1"/>
          <p:nvPr/>
        </p:nvSpPr>
        <p:spPr>
          <a:xfrm>
            <a:off x="223599" y="6307948"/>
            <a:ext cx="6754336" cy="257369"/>
          </a:xfrm>
          <a:prstGeom prst="rect">
            <a:avLst/>
          </a:prstGeom>
          <a:noFill/>
        </p:spPr>
        <p:txBody>
          <a:bodyPr wrap="square" lIns="36000" tIns="36000" rIns="36000" bIns="36000" anchor="b"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sz="1200">
                <a:solidFill>
                  <a:prstClr val="black">
                    <a:lumMod val="65000"/>
                    <a:lumOff val="35000"/>
                  </a:prstClr>
                </a:solidFill>
              </a:rPr>
              <a:t>Reck M. </a:t>
            </a:r>
            <a:r>
              <a:rPr lang="it-IT" sz="1200" i="1">
                <a:solidFill>
                  <a:prstClr val="black">
                    <a:lumMod val="65000"/>
                    <a:lumOff val="35000"/>
                  </a:prstClr>
                </a:solidFill>
              </a:rPr>
              <a:t>et al. - ESMO® 2016 - </a:t>
            </a:r>
            <a:r>
              <a:rPr lang="it-IT" sz="1200">
                <a:solidFill>
                  <a:prstClr val="black">
                    <a:lumMod val="65000"/>
                    <a:lumOff val="35000"/>
                  </a:prstClr>
                </a:solidFill>
              </a:rPr>
              <a:t>Abs. LBA8</a:t>
            </a:r>
            <a:endParaRPr lang="it-IT" sz="1200" dirty="0">
              <a:solidFill>
                <a:prstClr val="black">
                  <a:lumMod val="65000"/>
                  <a:lumOff val="35000"/>
                </a:prstClr>
              </a:solidFill>
            </a:endParaRPr>
          </a:p>
        </p:txBody>
      </p:sp>
      <p:pic>
        <p:nvPicPr>
          <p:cNvPr id="21" name="Image 20" descr="Filet jaune.png"/>
          <p:cNvPicPr>
            <a:picLocks noChangeAspect="1"/>
          </p:cNvPicPr>
          <p:nvPr/>
        </p:nvPicPr>
        <p:blipFill rotWithShape="1">
          <a:blip r:embed="rId3" cstate="print">
            <a:extLst>
              <a:ext uri="{28A0092B-C50C-407E-A947-70E740481C1C}">
                <a14:useLocalDpi xmlns:a14="http://schemas.microsoft.com/office/drawing/2010/main" xmlns="" val="0"/>
              </a:ext>
            </a:extLst>
          </a:blip>
          <a:srcRect t="57745"/>
          <a:stretch/>
        </p:blipFill>
        <p:spPr>
          <a:xfrm>
            <a:off x="177799" y="243417"/>
            <a:ext cx="777240" cy="973668"/>
          </a:xfrm>
          <a:prstGeom prst="rect">
            <a:avLst/>
          </a:prstGeom>
        </p:spPr>
      </p:pic>
      <p:sp>
        <p:nvSpPr>
          <p:cNvPr id="9" name="Forme libre 8"/>
          <p:cNvSpPr/>
          <p:nvPr/>
        </p:nvSpPr>
        <p:spPr>
          <a:xfrm>
            <a:off x="2774490" y="1556930"/>
            <a:ext cx="3230545" cy="2120202"/>
          </a:xfrm>
          <a:custGeom>
            <a:avLst/>
            <a:gdLst>
              <a:gd name="connsiteX0" fmla="*/ 0 w 3230545"/>
              <a:gd name="connsiteY0" fmla="*/ 0 h 2120202"/>
              <a:gd name="connsiteX1" fmla="*/ 30145 w 3230545"/>
              <a:gd name="connsiteY1" fmla="*/ 30145 h 2120202"/>
              <a:gd name="connsiteX2" fmla="*/ 55266 w 3230545"/>
              <a:gd name="connsiteY2" fmla="*/ 55266 h 2120202"/>
              <a:gd name="connsiteX3" fmla="*/ 55266 w 3230545"/>
              <a:gd name="connsiteY3" fmla="*/ 90435 h 2120202"/>
              <a:gd name="connsiteX4" fmla="*/ 135653 w 3230545"/>
              <a:gd name="connsiteY4" fmla="*/ 90435 h 2120202"/>
              <a:gd name="connsiteX5" fmla="*/ 135653 w 3230545"/>
              <a:gd name="connsiteY5" fmla="*/ 155750 h 2120202"/>
              <a:gd name="connsiteX6" fmla="*/ 135653 w 3230545"/>
              <a:gd name="connsiteY6" fmla="*/ 155750 h 2120202"/>
              <a:gd name="connsiteX7" fmla="*/ 135653 w 3230545"/>
              <a:gd name="connsiteY7" fmla="*/ 236136 h 2120202"/>
              <a:gd name="connsiteX8" fmla="*/ 221064 w 3230545"/>
              <a:gd name="connsiteY8" fmla="*/ 236136 h 2120202"/>
              <a:gd name="connsiteX9" fmla="*/ 221064 w 3230545"/>
              <a:gd name="connsiteY9" fmla="*/ 276330 h 2120202"/>
              <a:gd name="connsiteX10" fmla="*/ 271305 w 3230545"/>
              <a:gd name="connsiteY10" fmla="*/ 276330 h 2120202"/>
              <a:gd name="connsiteX11" fmla="*/ 271305 w 3230545"/>
              <a:gd name="connsiteY11" fmla="*/ 331596 h 2120202"/>
              <a:gd name="connsiteX12" fmla="*/ 331595 w 3230545"/>
              <a:gd name="connsiteY12" fmla="*/ 331596 h 2120202"/>
              <a:gd name="connsiteX13" fmla="*/ 331595 w 3230545"/>
              <a:gd name="connsiteY13" fmla="*/ 411983 h 2120202"/>
              <a:gd name="connsiteX14" fmla="*/ 356716 w 3230545"/>
              <a:gd name="connsiteY14" fmla="*/ 437104 h 2120202"/>
              <a:gd name="connsiteX15" fmla="*/ 356716 w 3230545"/>
              <a:gd name="connsiteY15" fmla="*/ 477297 h 2120202"/>
              <a:gd name="connsiteX16" fmla="*/ 356716 w 3230545"/>
              <a:gd name="connsiteY16" fmla="*/ 477297 h 2120202"/>
              <a:gd name="connsiteX17" fmla="*/ 356716 w 3230545"/>
              <a:gd name="connsiteY17" fmla="*/ 552659 h 2120202"/>
              <a:gd name="connsiteX18" fmla="*/ 411982 w 3230545"/>
              <a:gd name="connsiteY18" fmla="*/ 607925 h 2120202"/>
              <a:gd name="connsiteX19" fmla="*/ 411982 w 3230545"/>
              <a:gd name="connsiteY19" fmla="*/ 688312 h 2120202"/>
              <a:gd name="connsiteX20" fmla="*/ 411982 w 3230545"/>
              <a:gd name="connsiteY20" fmla="*/ 773723 h 2120202"/>
              <a:gd name="connsiteX21" fmla="*/ 411982 w 3230545"/>
              <a:gd name="connsiteY21" fmla="*/ 864158 h 2120202"/>
              <a:gd name="connsiteX22" fmla="*/ 411982 w 3230545"/>
              <a:gd name="connsiteY22" fmla="*/ 949569 h 2120202"/>
              <a:gd name="connsiteX23" fmla="*/ 432079 w 3230545"/>
              <a:gd name="connsiteY23" fmla="*/ 969666 h 2120202"/>
              <a:gd name="connsiteX24" fmla="*/ 497393 w 3230545"/>
              <a:gd name="connsiteY24" fmla="*/ 969666 h 2120202"/>
              <a:gd name="connsiteX25" fmla="*/ 497393 w 3230545"/>
              <a:gd name="connsiteY25" fmla="*/ 1004835 h 2120202"/>
              <a:gd name="connsiteX26" fmla="*/ 562708 w 3230545"/>
              <a:gd name="connsiteY26" fmla="*/ 1004835 h 2120202"/>
              <a:gd name="connsiteX27" fmla="*/ 562708 w 3230545"/>
              <a:gd name="connsiteY27" fmla="*/ 1040004 h 2120202"/>
              <a:gd name="connsiteX28" fmla="*/ 688312 w 3230545"/>
              <a:gd name="connsiteY28" fmla="*/ 1040004 h 2120202"/>
              <a:gd name="connsiteX29" fmla="*/ 688312 w 3230545"/>
              <a:gd name="connsiteY29" fmla="*/ 1040004 h 2120202"/>
              <a:gd name="connsiteX30" fmla="*/ 763675 w 3230545"/>
              <a:gd name="connsiteY30" fmla="*/ 1040004 h 2120202"/>
              <a:gd name="connsiteX31" fmla="*/ 763675 w 3230545"/>
              <a:gd name="connsiteY31" fmla="*/ 1090246 h 2120202"/>
              <a:gd name="connsiteX32" fmla="*/ 818940 w 3230545"/>
              <a:gd name="connsiteY32" fmla="*/ 1090246 h 2120202"/>
              <a:gd name="connsiteX33" fmla="*/ 818940 w 3230545"/>
              <a:gd name="connsiteY33" fmla="*/ 1185706 h 2120202"/>
              <a:gd name="connsiteX34" fmla="*/ 864158 w 3230545"/>
              <a:gd name="connsiteY34" fmla="*/ 1185706 h 2120202"/>
              <a:gd name="connsiteX35" fmla="*/ 879231 w 3230545"/>
              <a:gd name="connsiteY35" fmla="*/ 1200779 h 2120202"/>
              <a:gd name="connsiteX36" fmla="*/ 1014883 w 3230545"/>
              <a:gd name="connsiteY36" fmla="*/ 1200779 h 2120202"/>
              <a:gd name="connsiteX37" fmla="*/ 1014883 w 3230545"/>
              <a:gd name="connsiteY37" fmla="*/ 1261068 h 2120202"/>
              <a:gd name="connsiteX38" fmla="*/ 1080198 w 3230545"/>
              <a:gd name="connsiteY38" fmla="*/ 1261068 h 2120202"/>
              <a:gd name="connsiteX39" fmla="*/ 1080198 w 3230545"/>
              <a:gd name="connsiteY39" fmla="*/ 1261068 h 2120202"/>
              <a:gd name="connsiteX40" fmla="*/ 1155560 w 3230545"/>
              <a:gd name="connsiteY40" fmla="*/ 1261068 h 2120202"/>
              <a:gd name="connsiteX41" fmla="*/ 1155560 w 3230545"/>
              <a:gd name="connsiteY41" fmla="*/ 1341455 h 2120202"/>
              <a:gd name="connsiteX42" fmla="*/ 1220875 w 3230545"/>
              <a:gd name="connsiteY42" fmla="*/ 1341455 h 2120202"/>
              <a:gd name="connsiteX43" fmla="*/ 1220875 w 3230545"/>
              <a:gd name="connsiteY43" fmla="*/ 1381648 h 2120202"/>
              <a:gd name="connsiteX44" fmla="*/ 1266092 w 3230545"/>
              <a:gd name="connsiteY44" fmla="*/ 1381648 h 2120202"/>
              <a:gd name="connsiteX45" fmla="*/ 1266092 w 3230545"/>
              <a:gd name="connsiteY45" fmla="*/ 1426866 h 2120202"/>
              <a:gd name="connsiteX46" fmla="*/ 1306286 w 3230545"/>
              <a:gd name="connsiteY46" fmla="*/ 1426866 h 2120202"/>
              <a:gd name="connsiteX47" fmla="*/ 1306286 w 3230545"/>
              <a:gd name="connsiteY47" fmla="*/ 1457011 h 2120202"/>
              <a:gd name="connsiteX48" fmla="*/ 1376624 w 3230545"/>
              <a:gd name="connsiteY48" fmla="*/ 1457011 h 2120202"/>
              <a:gd name="connsiteX49" fmla="*/ 1376624 w 3230545"/>
              <a:gd name="connsiteY49" fmla="*/ 1502229 h 2120202"/>
              <a:gd name="connsiteX50" fmla="*/ 1487156 w 3230545"/>
              <a:gd name="connsiteY50" fmla="*/ 1502229 h 2120202"/>
              <a:gd name="connsiteX51" fmla="*/ 1487156 w 3230545"/>
              <a:gd name="connsiteY51" fmla="*/ 1502229 h 2120202"/>
              <a:gd name="connsiteX52" fmla="*/ 1557494 w 3230545"/>
              <a:gd name="connsiteY52" fmla="*/ 1502229 h 2120202"/>
              <a:gd name="connsiteX53" fmla="*/ 1587639 w 3230545"/>
              <a:gd name="connsiteY53" fmla="*/ 1532374 h 2120202"/>
              <a:gd name="connsiteX54" fmla="*/ 1617784 w 3230545"/>
              <a:gd name="connsiteY54" fmla="*/ 1562519 h 2120202"/>
              <a:gd name="connsiteX55" fmla="*/ 1647930 w 3230545"/>
              <a:gd name="connsiteY55" fmla="*/ 1592665 h 2120202"/>
              <a:gd name="connsiteX56" fmla="*/ 1647930 w 3230545"/>
              <a:gd name="connsiteY56" fmla="*/ 1703196 h 2120202"/>
              <a:gd name="connsiteX57" fmla="*/ 2009670 w 3230545"/>
              <a:gd name="connsiteY57" fmla="*/ 1703196 h 2120202"/>
              <a:gd name="connsiteX58" fmla="*/ 2029767 w 3230545"/>
              <a:gd name="connsiteY58" fmla="*/ 1723293 h 2120202"/>
              <a:gd name="connsiteX59" fmla="*/ 2029767 w 3230545"/>
              <a:gd name="connsiteY59" fmla="*/ 1793631 h 2120202"/>
              <a:gd name="connsiteX60" fmla="*/ 2029767 w 3230545"/>
              <a:gd name="connsiteY60" fmla="*/ 1793631 h 2120202"/>
              <a:gd name="connsiteX61" fmla="*/ 2029767 w 3230545"/>
              <a:gd name="connsiteY61" fmla="*/ 1818752 h 2120202"/>
              <a:gd name="connsiteX62" fmla="*/ 2587450 w 3230545"/>
              <a:gd name="connsiteY62" fmla="*/ 1818752 h 2120202"/>
              <a:gd name="connsiteX63" fmla="*/ 2587450 w 3230545"/>
              <a:gd name="connsiteY63" fmla="*/ 1959429 h 2120202"/>
              <a:gd name="connsiteX64" fmla="*/ 2783393 w 3230545"/>
              <a:gd name="connsiteY64" fmla="*/ 1959429 h 2120202"/>
              <a:gd name="connsiteX65" fmla="*/ 2783393 w 3230545"/>
              <a:gd name="connsiteY65" fmla="*/ 2120202 h 2120202"/>
              <a:gd name="connsiteX66" fmla="*/ 3230545 w 3230545"/>
              <a:gd name="connsiteY66" fmla="*/ 2120202 h 212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30545" h="2120202">
                <a:moveTo>
                  <a:pt x="0" y="0"/>
                </a:moveTo>
                <a:lnTo>
                  <a:pt x="30145" y="30145"/>
                </a:lnTo>
                <a:lnTo>
                  <a:pt x="55266" y="55266"/>
                </a:lnTo>
                <a:lnTo>
                  <a:pt x="55266" y="90435"/>
                </a:lnTo>
                <a:lnTo>
                  <a:pt x="135653" y="90435"/>
                </a:lnTo>
                <a:lnTo>
                  <a:pt x="135653" y="155750"/>
                </a:lnTo>
                <a:lnTo>
                  <a:pt x="135653" y="155750"/>
                </a:lnTo>
                <a:lnTo>
                  <a:pt x="135653" y="236136"/>
                </a:lnTo>
                <a:lnTo>
                  <a:pt x="221064" y="236136"/>
                </a:lnTo>
                <a:lnTo>
                  <a:pt x="221064" y="276330"/>
                </a:lnTo>
                <a:lnTo>
                  <a:pt x="271305" y="276330"/>
                </a:lnTo>
                <a:lnTo>
                  <a:pt x="271305" y="331596"/>
                </a:lnTo>
                <a:lnTo>
                  <a:pt x="331595" y="331596"/>
                </a:lnTo>
                <a:lnTo>
                  <a:pt x="331595" y="411983"/>
                </a:lnTo>
                <a:lnTo>
                  <a:pt x="356716" y="437104"/>
                </a:lnTo>
                <a:lnTo>
                  <a:pt x="356716" y="477297"/>
                </a:lnTo>
                <a:lnTo>
                  <a:pt x="356716" y="477297"/>
                </a:lnTo>
                <a:lnTo>
                  <a:pt x="356716" y="552659"/>
                </a:lnTo>
                <a:lnTo>
                  <a:pt x="411982" y="607925"/>
                </a:lnTo>
                <a:lnTo>
                  <a:pt x="411982" y="688312"/>
                </a:lnTo>
                <a:lnTo>
                  <a:pt x="411982" y="773723"/>
                </a:lnTo>
                <a:lnTo>
                  <a:pt x="411982" y="864158"/>
                </a:lnTo>
                <a:lnTo>
                  <a:pt x="411982" y="949569"/>
                </a:lnTo>
                <a:lnTo>
                  <a:pt x="432079" y="969666"/>
                </a:lnTo>
                <a:lnTo>
                  <a:pt x="497393" y="969666"/>
                </a:lnTo>
                <a:lnTo>
                  <a:pt x="497393" y="1004835"/>
                </a:lnTo>
                <a:lnTo>
                  <a:pt x="562708" y="1004835"/>
                </a:lnTo>
                <a:lnTo>
                  <a:pt x="562708" y="1040004"/>
                </a:lnTo>
                <a:lnTo>
                  <a:pt x="688312" y="1040004"/>
                </a:lnTo>
                <a:lnTo>
                  <a:pt x="688312" y="1040004"/>
                </a:lnTo>
                <a:lnTo>
                  <a:pt x="763675" y="1040004"/>
                </a:lnTo>
                <a:lnTo>
                  <a:pt x="763675" y="1090246"/>
                </a:lnTo>
                <a:lnTo>
                  <a:pt x="818940" y="1090246"/>
                </a:lnTo>
                <a:lnTo>
                  <a:pt x="818940" y="1185706"/>
                </a:lnTo>
                <a:lnTo>
                  <a:pt x="864158" y="1185706"/>
                </a:lnTo>
                <a:lnTo>
                  <a:pt x="879231" y="1200779"/>
                </a:lnTo>
                <a:lnTo>
                  <a:pt x="1014883" y="1200779"/>
                </a:lnTo>
                <a:lnTo>
                  <a:pt x="1014883" y="1261068"/>
                </a:lnTo>
                <a:lnTo>
                  <a:pt x="1080198" y="1261068"/>
                </a:lnTo>
                <a:lnTo>
                  <a:pt x="1080198" y="1261068"/>
                </a:lnTo>
                <a:lnTo>
                  <a:pt x="1155560" y="1261068"/>
                </a:lnTo>
                <a:lnTo>
                  <a:pt x="1155560" y="1341455"/>
                </a:lnTo>
                <a:lnTo>
                  <a:pt x="1220875" y="1341455"/>
                </a:lnTo>
                <a:lnTo>
                  <a:pt x="1220875" y="1381648"/>
                </a:lnTo>
                <a:lnTo>
                  <a:pt x="1266092" y="1381648"/>
                </a:lnTo>
                <a:lnTo>
                  <a:pt x="1266092" y="1426866"/>
                </a:lnTo>
                <a:lnTo>
                  <a:pt x="1306286" y="1426866"/>
                </a:lnTo>
                <a:lnTo>
                  <a:pt x="1306286" y="1457011"/>
                </a:lnTo>
                <a:lnTo>
                  <a:pt x="1376624" y="1457011"/>
                </a:lnTo>
                <a:lnTo>
                  <a:pt x="1376624" y="1502229"/>
                </a:lnTo>
                <a:lnTo>
                  <a:pt x="1487156" y="1502229"/>
                </a:lnTo>
                <a:lnTo>
                  <a:pt x="1487156" y="1502229"/>
                </a:lnTo>
                <a:lnTo>
                  <a:pt x="1557494" y="1502229"/>
                </a:lnTo>
                <a:lnTo>
                  <a:pt x="1587639" y="1532374"/>
                </a:lnTo>
                <a:lnTo>
                  <a:pt x="1617784" y="1562519"/>
                </a:lnTo>
                <a:lnTo>
                  <a:pt x="1647930" y="1592665"/>
                </a:lnTo>
                <a:lnTo>
                  <a:pt x="1647930" y="1703196"/>
                </a:lnTo>
                <a:lnTo>
                  <a:pt x="2009670" y="1703196"/>
                </a:lnTo>
                <a:lnTo>
                  <a:pt x="2029767" y="1723293"/>
                </a:lnTo>
                <a:lnTo>
                  <a:pt x="2029767" y="1793631"/>
                </a:lnTo>
                <a:lnTo>
                  <a:pt x="2029767" y="1793631"/>
                </a:lnTo>
                <a:lnTo>
                  <a:pt x="2029767" y="1818752"/>
                </a:lnTo>
                <a:lnTo>
                  <a:pt x="2587450" y="1818752"/>
                </a:lnTo>
                <a:lnTo>
                  <a:pt x="2587450" y="1959429"/>
                </a:lnTo>
                <a:lnTo>
                  <a:pt x="2783393" y="1959429"/>
                </a:lnTo>
                <a:lnTo>
                  <a:pt x="2783393" y="2120202"/>
                </a:lnTo>
                <a:lnTo>
                  <a:pt x="3230545" y="2120202"/>
                </a:lnTo>
              </a:path>
            </a:pathLst>
          </a:custGeom>
          <a:no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0" name="Forme libre 9"/>
          <p:cNvSpPr/>
          <p:nvPr/>
        </p:nvSpPr>
        <p:spPr>
          <a:xfrm>
            <a:off x="2774490" y="1539600"/>
            <a:ext cx="3140110" cy="3255666"/>
          </a:xfrm>
          <a:custGeom>
            <a:avLst/>
            <a:gdLst>
              <a:gd name="connsiteX0" fmla="*/ 0 w 3140110"/>
              <a:gd name="connsiteY0" fmla="*/ 0 h 3255666"/>
              <a:gd name="connsiteX1" fmla="*/ 45218 w 3140110"/>
              <a:gd name="connsiteY1" fmla="*/ 45218 h 3255666"/>
              <a:gd name="connsiteX2" fmla="*/ 80387 w 3140110"/>
              <a:gd name="connsiteY2" fmla="*/ 80387 h 3255666"/>
              <a:gd name="connsiteX3" fmla="*/ 100484 w 3140110"/>
              <a:gd name="connsiteY3" fmla="*/ 100484 h 3255666"/>
              <a:gd name="connsiteX4" fmla="*/ 100484 w 3140110"/>
              <a:gd name="connsiteY4" fmla="*/ 165798 h 3255666"/>
              <a:gd name="connsiteX5" fmla="*/ 175846 w 3140110"/>
              <a:gd name="connsiteY5" fmla="*/ 165798 h 3255666"/>
              <a:gd name="connsiteX6" fmla="*/ 175846 w 3140110"/>
              <a:gd name="connsiteY6" fmla="*/ 221064 h 3255666"/>
              <a:gd name="connsiteX7" fmla="*/ 185894 w 3140110"/>
              <a:gd name="connsiteY7" fmla="*/ 231112 h 3255666"/>
              <a:gd name="connsiteX8" fmla="*/ 185894 w 3140110"/>
              <a:gd name="connsiteY8" fmla="*/ 311499 h 3255666"/>
              <a:gd name="connsiteX9" fmla="*/ 185894 w 3140110"/>
              <a:gd name="connsiteY9" fmla="*/ 311499 h 3255666"/>
              <a:gd name="connsiteX10" fmla="*/ 185894 w 3140110"/>
              <a:gd name="connsiteY10" fmla="*/ 396910 h 3255666"/>
              <a:gd name="connsiteX11" fmla="*/ 236136 w 3140110"/>
              <a:gd name="connsiteY11" fmla="*/ 396910 h 3255666"/>
              <a:gd name="connsiteX12" fmla="*/ 236136 w 3140110"/>
              <a:gd name="connsiteY12" fmla="*/ 447152 h 3255666"/>
              <a:gd name="connsiteX13" fmla="*/ 271305 w 3140110"/>
              <a:gd name="connsiteY13" fmla="*/ 447152 h 3255666"/>
              <a:gd name="connsiteX14" fmla="*/ 271305 w 3140110"/>
              <a:gd name="connsiteY14" fmla="*/ 497393 h 3255666"/>
              <a:gd name="connsiteX15" fmla="*/ 271305 w 3140110"/>
              <a:gd name="connsiteY15" fmla="*/ 537587 h 3255666"/>
              <a:gd name="connsiteX16" fmla="*/ 331595 w 3140110"/>
              <a:gd name="connsiteY16" fmla="*/ 537587 h 3255666"/>
              <a:gd name="connsiteX17" fmla="*/ 331595 w 3140110"/>
              <a:gd name="connsiteY17" fmla="*/ 683288 h 3255666"/>
              <a:gd name="connsiteX18" fmla="*/ 376813 w 3140110"/>
              <a:gd name="connsiteY18" fmla="*/ 683288 h 3255666"/>
              <a:gd name="connsiteX19" fmla="*/ 376813 w 3140110"/>
              <a:gd name="connsiteY19" fmla="*/ 979714 h 3255666"/>
              <a:gd name="connsiteX20" fmla="*/ 417006 w 3140110"/>
              <a:gd name="connsiteY20" fmla="*/ 979714 h 3255666"/>
              <a:gd name="connsiteX21" fmla="*/ 417006 w 3140110"/>
              <a:gd name="connsiteY21" fmla="*/ 1075174 h 3255666"/>
              <a:gd name="connsiteX22" fmla="*/ 467248 w 3140110"/>
              <a:gd name="connsiteY22" fmla="*/ 1075174 h 3255666"/>
              <a:gd name="connsiteX23" fmla="*/ 467248 w 3140110"/>
              <a:gd name="connsiteY23" fmla="*/ 1125415 h 3255666"/>
              <a:gd name="connsiteX24" fmla="*/ 502417 w 3140110"/>
              <a:gd name="connsiteY24" fmla="*/ 1125415 h 3255666"/>
              <a:gd name="connsiteX25" fmla="*/ 502417 w 3140110"/>
              <a:gd name="connsiteY25" fmla="*/ 1125415 h 3255666"/>
              <a:gd name="connsiteX26" fmla="*/ 668215 w 3140110"/>
              <a:gd name="connsiteY26" fmla="*/ 1125415 h 3255666"/>
              <a:gd name="connsiteX27" fmla="*/ 668215 w 3140110"/>
              <a:gd name="connsiteY27" fmla="*/ 1190730 h 3255666"/>
              <a:gd name="connsiteX28" fmla="*/ 703385 w 3140110"/>
              <a:gd name="connsiteY28" fmla="*/ 1190730 h 3255666"/>
              <a:gd name="connsiteX29" fmla="*/ 703385 w 3140110"/>
              <a:gd name="connsiteY29" fmla="*/ 1256044 h 3255666"/>
              <a:gd name="connsiteX30" fmla="*/ 758650 w 3140110"/>
              <a:gd name="connsiteY30" fmla="*/ 1256044 h 3255666"/>
              <a:gd name="connsiteX31" fmla="*/ 758650 w 3140110"/>
              <a:gd name="connsiteY31" fmla="*/ 1366576 h 3255666"/>
              <a:gd name="connsiteX32" fmla="*/ 783771 w 3140110"/>
              <a:gd name="connsiteY32" fmla="*/ 1366576 h 3255666"/>
              <a:gd name="connsiteX33" fmla="*/ 783771 w 3140110"/>
              <a:gd name="connsiteY33" fmla="*/ 1557495 h 3255666"/>
              <a:gd name="connsiteX34" fmla="*/ 954593 w 3140110"/>
              <a:gd name="connsiteY34" fmla="*/ 1557495 h 3255666"/>
              <a:gd name="connsiteX35" fmla="*/ 954593 w 3140110"/>
              <a:gd name="connsiteY35" fmla="*/ 1587640 h 3255666"/>
              <a:gd name="connsiteX36" fmla="*/ 979713 w 3140110"/>
              <a:gd name="connsiteY36" fmla="*/ 1612760 h 3255666"/>
              <a:gd name="connsiteX37" fmla="*/ 979713 w 3140110"/>
              <a:gd name="connsiteY37" fmla="*/ 1668026 h 3255666"/>
              <a:gd name="connsiteX38" fmla="*/ 1065125 w 3140110"/>
              <a:gd name="connsiteY38" fmla="*/ 1668026 h 3255666"/>
              <a:gd name="connsiteX39" fmla="*/ 1065125 w 3140110"/>
              <a:gd name="connsiteY39" fmla="*/ 1723292 h 3255666"/>
              <a:gd name="connsiteX40" fmla="*/ 1075174 w 3140110"/>
              <a:gd name="connsiteY40" fmla="*/ 1733341 h 3255666"/>
              <a:gd name="connsiteX41" fmla="*/ 1130439 w 3140110"/>
              <a:gd name="connsiteY41" fmla="*/ 1733341 h 3255666"/>
              <a:gd name="connsiteX42" fmla="*/ 1130439 w 3140110"/>
              <a:gd name="connsiteY42" fmla="*/ 1778558 h 3255666"/>
              <a:gd name="connsiteX43" fmla="*/ 1145512 w 3140110"/>
              <a:gd name="connsiteY43" fmla="*/ 1793631 h 3255666"/>
              <a:gd name="connsiteX44" fmla="*/ 1145512 w 3140110"/>
              <a:gd name="connsiteY44" fmla="*/ 1874018 h 3255666"/>
              <a:gd name="connsiteX45" fmla="*/ 1160585 w 3140110"/>
              <a:gd name="connsiteY45" fmla="*/ 1858945 h 3255666"/>
              <a:gd name="connsiteX46" fmla="*/ 1160585 w 3140110"/>
              <a:gd name="connsiteY46" fmla="*/ 1974501 h 3255666"/>
              <a:gd name="connsiteX47" fmla="*/ 1180681 w 3140110"/>
              <a:gd name="connsiteY47" fmla="*/ 1974501 h 3255666"/>
              <a:gd name="connsiteX48" fmla="*/ 1180681 w 3140110"/>
              <a:gd name="connsiteY48" fmla="*/ 2190541 h 3255666"/>
              <a:gd name="connsiteX49" fmla="*/ 1180681 w 3140110"/>
              <a:gd name="connsiteY49" fmla="*/ 2240782 h 3255666"/>
              <a:gd name="connsiteX50" fmla="*/ 1180681 w 3140110"/>
              <a:gd name="connsiteY50" fmla="*/ 2341266 h 3255666"/>
              <a:gd name="connsiteX51" fmla="*/ 1225899 w 3140110"/>
              <a:gd name="connsiteY51" fmla="*/ 2341266 h 3255666"/>
              <a:gd name="connsiteX52" fmla="*/ 1225899 w 3140110"/>
              <a:gd name="connsiteY52" fmla="*/ 2436725 h 3255666"/>
              <a:gd name="connsiteX53" fmla="*/ 1251020 w 3140110"/>
              <a:gd name="connsiteY53" fmla="*/ 2461846 h 3255666"/>
              <a:gd name="connsiteX54" fmla="*/ 1251020 w 3140110"/>
              <a:gd name="connsiteY54" fmla="*/ 2486967 h 3255666"/>
              <a:gd name="connsiteX55" fmla="*/ 1487156 w 3140110"/>
              <a:gd name="connsiteY55" fmla="*/ 2486967 h 3255666"/>
              <a:gd name="connsiteX56" fmla="*/ 1512277 w 3140110"/>
              <a:gd name="connsiteY56" fmla="*/ 2512088 h 3255666"/>
              <a:gd name="connsiteX57" fmla="*/ 1557494 w 3140110"/>
              <a:gd name="connsiteY57" fmla="*/ 2512088 h 3255666"/>
              <a:gd name="connsiteX58" fmla="*/ 1557494 w 3140110"/>
              <a:gd name="connsiteY58" fmla="*/ 2562330 h 3255666"/>
              <a:gd name="connsiteX59" fmla="*/ 1557494 w 3140110"/>
              <a:gd name="connsiteY59" fmla="*/ 2562330 h 3255666"/>
              <a:gd name="connsiteX60" fmla="*/ 1612760 w 3140110"/>
              <a:gd name="connsiteY60" fmla="*/ 2562330 h 3255666"/>
              <a:gd name="connsiteX61" fmla="*/ 1612760 w 3140110"/>
              <a:gd name="connsiteY61" fmla="*/ 2697982 h 3255666"/>
              <a:gd name="connsiteX62" fmla="*/ 1612760 w 3140110"/>
              <a:gd name="connsiteY62" fmla="*/ 2697982 h 3255666"/>
              <a:gd name="connsiteX63" fmla="*/ 1652954 w 3140110"/>
              <a:gd name="connsiteY63" fmla="*/ 2738176 h 3255666"/>
              <a:gd name="connsiteX64" fmla="*/ 1979525 w 3140110"/>
              <a:gd name="connsiteY64" fmla="*/ 2738176 h 3255666"/>
              <a:gd name="connsiteX65" fmla="*/ 1974501 w 3140110"/>
              <a:gd name="connsiteY65" fmla="*/ 2793442 h 3255666"/>
              <a:gd name="connsiteX66" fmla="*/ 1974501 w 3140110"/>
              <a:gd name="connsiteY66" fmla="*/ 2873829 h 3255666"/>
              <a:gd name="connsiteX67" fmla="*/ 2019719 w 3140110"/>
              <a:gd name="connsiteY67" fmla="*/ 2873829 h 3255666"/>
              <a:gd name="connsiteX68" fmla="*/ 2019719 w 3140110"/>
              <a:gd name="connsiteY68" fmla="*/ 2924070 h 3255666"/>
              <a:gd name="connsiteX69" fmla="*/ 2095081 w 3140110"/>
              <a:gd name="connsiteY69" fmla="*/ 2924070 h 3255666"/>
              <a:gd name="connsiteX70" fmla="*/ 2095081 w 3140110"/>
              <a:gd name="connsiteY70" fmla="*/ 2979336 h 3255666"/>
              <a:gd name="connsiteX71" fmla="*/ 2371411 w 3140110"/>
              <a:gd name="connsiteY71" fmla="*/ 2979336 h 3255666"/>
              <a:gd name="connsiteX72" fmla="*/ 2371411 w 3140110"/>
              <a:gd name="connsiteY72" fmla="*/ 3029578 h 3255666"/>
              <a:gd name="connsiteX73" fmla="*/ 2416628 w 3140110"/>
              <a:gd name="connsiteY73" fmla="*/ 3029578 h 3255666"/>
              <a:gd name="connsiteX74" fmla="*/ 2416628 w 3140110"/>
              <a:gd name="connsiteY74" fmla="*/ 3135086 h 3255666"/>
              <a:gd name="connsiteX75" fmla="*/ 2672861 w 3140110"/>
              <a:gd name="connsiteY75" fmla="*/ 3135086 h 3255666"/>
              <a:gd name="connsiteX76" fmla="*/ 2672861 w 3140110"/>
              <a:gd name="connsiteY76" fmla="*/ 3255666 h 3255666"/>
              <a:gd name="connsiteX77" fmla="*/ 3140110 w 3140110"/>
              <a:gd name="connsiteY77" fmla="*/ 3255666 h 3255666"/>
              <a:gd name="connsiteX78" fmla="*/ 3140110 w 3140110"/>
              <a:gd name="connsiteY78" fmla="*/ 3255666 h 3255666"/>
              <a:gd name="connsiteX79" fmla="*/ 3140110 w 3140110"/>
              <a:gd name="connsiteY79" fmla="*/ 3245618 h 325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140110" h="3255666">
                <a:moveTo>
                  <a:pt x="0" y="0"/>
                </a:moveTo>
                <a:lnTo>
                  <a:pt x="45218" y="45218"/>
                </a:lnTo>
                <a:lnTo>
                  <a:pt x="80387" y="80387"/>
                </a:lnTo>
                <a:lnTo>
                  <a:pt x="100484" y="100484"/>
                </a:lnTo>
                <a:lnTo>
                  <a:pt x="100484" y="165798"/>
                </a:lnTo>
                <a:lnTo>
                  <a:pt x="175846" y="165798"/>
                </a:lnTo>
                <a:lnTo>
                  <a:pt x="175846" y="221064"/>
                </a:lnTo>
                <a:lnTo>
                  <a:pt x="185894" y="231112"/>
                </a:lnTo>
                <a:lnTo>
                  <a:pt x="185894" y="311499"/>
                </a:lnTo>
                <a:lnTo>
                  <a:pt x="185894" y="311499"/>
                </a:lnTo>
                <a:lnTo>
                  <a:pt x="185894" y="396910"/>
                </a:lnTo>
                <a:lnTo>
                  <a:pt x="236136" y="396910"/>
                </a:lnTo>
                <a:lnTo>
                  <a:pt x="236136" y="447152"/>
                </a:lnTo>
                <a:lnTo>
                  <a:pt x="271305" y="447152"/>
                </a:lnTo>
                <a:lnTo>
                  <a:pt x="271305" y="497393"/>
                </a:lnTo>
                <a:lnTo>
                  <a:pt x="271305" y="537587"/>
                </a:lnTo>
                <a:lnTo>
                  <a:pt x="331595" y="537587"/>
                </a:lnTo>
                <a:lnTo>
                  <a:pt x="331595" y="683288"/>
                </a:lnTo>
                <a:lnTo>
                  <a:pt x="376813" y="683288"/>
                </a:lnTo>
                <a:lnTo>
                  <a:pt x="376813" y="979714"/>
                </a:lnTo>
                <a:lnTo>
                  <a:pt x="417006" y="979714"/>
                </a:lnTo>
                <a:lnTo>
                  <a:pt x="417006" y="1075174"/>
                </a:lnTo>
                <a:lnTo>
                  <a:pt x="467248" y="1075174"/>
                </a:lnTo>
                <a:lnTo>
                  <a:pt x="467248" y="1125415"/>
                </a:lnTo>
                <a:lnTo>
                  <a:pt x="502417" y="1125415"/>
                </a:lnTo>
                <a:lnTo>
                  <a:pt x="502417" y="1125415"/>
                </a:lnTo>
                <a:lnTo>
                  <a:pt x="668215" y="1125415"/>
                </a:lnTo>
                <a:lnTo>
                  <a:pt x="668215" y="1190730"/>
                </a:lnTo>
                <a:lnTo>
                  <a:pt x="703385" y="1190730"/>
                </a:lnTo>
                <a:lnTo>
                  <a:pt x="703385" y="1256044"/>
                </a:lnTo>
                <a:lnTo>
                  <a:pt x="758650" y="1256044"/>
                </a:lnTo>
                <a:lnTo>
                  <a:pt x="758650" y="1366576"/>
                </a:lnTo>
                <a:lnTo>
                  <a:pt x="783771" y="1366576"/>
                </a:lnTo>
                <a:lnTo>
                  <a:pt x="783771" y="1557495"/>
                </a:lnTo>
                <a:lnTo>
                  <a:pt x="954593" y="1557495"/>
                </a:lnTo>
                <a:lnTo>
                  <a:pt x="954593" y="1587640"/>
                </a:lnTo>
                <a:lnTo>
                  <a:pt x="979713" y="1612760"/>
                </a:lnTo>
                <a:lnTo>
                  <a:pt x="979713" y="1668026"/>
                </a:lnTo>
                <a:lnTo>
                  <a:pt x="1065125" y="1668026"/>
                </a:lnTo>
                <a:lnTo>
                  <a:pt x="1065125" y="1723292"/>
                </a:lnTo>
                <a:lnTo>
                  <a:pt x="1075174" y="1733341"/>
                </a:lnTo>
                <a:lnTo>
                  <a:pt x="1130439" y="1733341"/>
                </a:lnTo>
                <a:lnTo>
                  <a:pt x="1130439" y="1778558"/>
                </a:lnTo>
                <a:lnTo>
                  <a:pt x="1145512" y="1793631"/>
                </a:lnTo>
                <a:lnTo>
                  <a:pt x="1145512" y="1874018"/>
                </a:lnTo>
                <a:lnTo>
                  <a:pt x="1160585" y="1858945"/>
                </a:lnTo>
                <a:lnTo>
                  <a:pt x="1160585" y="1974501"/>
                </a:lnTo>
                <a:lnTo>
                  <a:pt x="1180681" y="1974501"/>
                </a:lnTo>
                <a:lnTo>
                  <a:pt x="1180681" y="2190541"/>
                </a:lnTo>
                <a:lnTo>
                  <a:pt x="1180681" y="2240782"/>
                </a:lnTo>
                <a:lnTo>
                  <a:pt x="1180681" y="2341266"/>
                </a:lnTo>
                <a:lnTo>
                  <a:pt x="1225899" y="2341266"/>
                </a:lnTo>
                <a:lnTo>
                  <a:pt x="1225899" y="2436725"/>
                </a:lnTo>
                <a:lnTo>
                  <a:pt x="1251020" y="2461846"/>
                </a:lnTo>
                <a:lnTo>
                  <a:pt x="1251020" y="2486967"/>
                </a:lnTo>
                <a:lnTo>
                  <a:pt x="1487156" y="2486967"/>
                </a:lnTo>
                <a:lnTo>
                  <a:pt x="1512277" y="2512088"/>
                </a:lnTo>
                <a:lnTo>
                  <a:pt x="1557494" y="2512088"/>
                </a:lnTo>
                <a:lnTo>
                  <a:pt x="1557494" y="2562330"/>
                </a:lnTo>
                <a:lnTo>
                  <a:pt x="1557494" y="2562330"/>
                </a:lnTo>
                <a:lnTo>
                  <a:pt x="1612760" y="2562330"/>
                </a:lnTo>
                <a:lnTo>
                  <a:pt x="1612760" y="2697982"/>
                </a:lnTo>
                <a:lnTo>
                  <a:pt x="1612760" y="2697982"/>
                </a:lnTo>
                <a:lnTo>
                  <a:pt x="1652954" y="2738176"/>
                </a:lnTo>
                <a:lnTo>
                  <a:pt x="1979525" y="2738176"/>
                </a:lnTo>
                <a:cubicBezTo>
                  <a:pt x="1974131" y="2786722"/>
                  <a:pt x="1974501" y="2768228"/>
                  <a:pt x="1974501" y="2793442"/>
                </a:cubicBezTo>
                <a:lnTo>
                  <a:pt x="1974501" y="2873829"/>
                </a:lnTo>
                <a:lnTo>
                  <a:pt x="2019719" y="2873829"/>
                </a:lnTo>
                <a:lnTo>
                  <a:pt x="2019719" y="2924070"/>
                </a:lnTo>
                <a:lnTo>
                  <a:pt x="2095081" y="2924070"/>
                </a:lnTo>
                <a:lnTo>
                  <a:pt x="2095081" y="2979336"/>
                </a:lnTo>
                <a:lnTo>
                  <a:pt x="2371411" y="2979336"/>
                </a:lnTo>
                <a:lnTo>
                  <a:pt x="2371411" y="3029578"/>
                </a:lnTo>
                <a:lnTo>
                  <a:pt x="2416628" y="3029578"/>
                </a:lnTo>
                <a:lnTo>
                  <a:pt x="2416628" y="3135086"/>
                </a:lnTo>
                <a:lnTo>
                  <a:pt x="2672861" y="3135086"/>
                </a:lnTo>
                <a:lnTo>
                  <a:pt x="2672861" y="3255666"/>
                </a:lnTo>
                <a:lnTo>
                  <a:pt x="3140110" y="3255666"/>
                </a:lnTo>
                <a:lnTo>
                  <a:pt x="3140110" y="3255666"/>
                </a:lnTo>
                <a:lnTo>
                  <a:pt x="3140110" y="3245618"/>
                </a:lnTo>
              </a:path>
            </a:pathLst>
          </a:cu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30" name="Rectangle 29"/>
          <p:cNvSpPr/>
          <p:nvPr/>
        </p:nvSpPr>
        <p:spPr>
          <a:xfrm>
            <a:off x="2757291" y="1484333"/>
            <a:ext cx="80387" cy="8038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39" name="ZoneTexte 38"/>
          <p:cNvSpPr txBox="1"/>
          <p:nvPr/>
        </p:nvSpPr>
        <p:spPr>
          <a:xfrm rot="16200000">
            <a:off x="285240" y="3151681"/>
            <a:ext cx="3642473" cy="307777"/>
          </a:xfrm>
          <a:prstGeom prst="rect">
            <a:avLst/>
          </a:prstGeom>
          <a:noFill/>
        </p:spPr>
        <p:txBody>
          <a:bodyPr wrap="square" rtlCol="0">
            <a:spAutoFit/>
          </a:bodyPr>
          <a:lstStyle/>
          <a:p>
            <a:pPr algn="ctr" defTabSz="457200"/>
            <a:r>
              <a:rPr lang="fr-FR" sz="1400" dirty="0">
                <a:solidFill>
                  <a:prstClr val="white">
                    <a:lumMod val="50000"/>
                  </a:prstClr>
                </a:solidFill>
              </a:rPr>
              <a:t>Probabilité de SSP (%)</a:t>
            </a:r>
          </a:p>
        </p:txBody>
      </p:sp>
      <p:sp>
        <p:nvSpPr>
          <p:cNvPr id="40" name="ZoneTexte 39"/>
          <p:cNvSpPr txBox="1"/>
          <p:nvPr/>
        </p:nvSpPr>
        <p:spPr>
          <a:xfrm>
            <a:off x="2634754" y="5347317"/>
            <a:ext cx="3616503" cy="307777"/>
          </a:xfrm>
          <a:prstGeom prst="rect">
            <a:avLst/>
          </a:prstGeom>
          <a:noFill/>
        </p:spPr>
        <p:txBody>
          <a:bodyPr wrap="square" rtlCol="0">
            <a:spAutoFit/>
          </a:bodyPr>
          <a:lstStyle/>
          <a:p>
            <a:pPr algn="ctr" defTabSz="457200"/>
            <a:r>
              <a:rPr lang="fr-FR" sz="1400" dirty="0">
                <a:solidFill>
                  <a:prstClr val="white">
                    <a:lumMod val="50000"/>
                  </a:prstClr>
                </a:solidFill>
              </a:rPr>
              <a:t>Temps (mois)</a:t>
            </a:r>
          </a:p>
        </p:txBody>
      </p:sp>
      <p:sp>
        <p:nvSpPr>
          <p:cNvPr id="14" name="ZoneTexte 13"/>
          <p:cNvSpPr txBox="1"/>
          <p:nvPr/>
        </p:nvSpPr>
        <p:spPr>
          <a:xfrm>
            <a:off x="5559718" y="3893694"/>
            <a:ext cx="1978887" cy="629916"/>
          </a:xfrm>
          <a:prstGeom prst="rect">
            <a:avLst/>
          </a:prstGeom>
          <a:noFill/>
        </p:spPr>
        <p:txBody>
          <a:bodyPr wrap="square" rtlCol="0">
            <a:spAutoFit/>
          </a:bodyPr>
          <a:lstStyle/>
          <a:p>
            <a:pPr defTabSz="457200">
              <a:lnSpc>
                <a:spcPct val="110000"/>
              </a:lnSpc>
            </a:pPr>
            <a:r>
              <a:rPr lang="fr-FR" sz="1600" b="1">
                <a:solidFill>
                  <a:prstClr val="white">
                    <a:lumMod val="50000"/>
                  </a:prstClr>
                </a:solidFill>
              </a:rPr>
              <a:t>Pembrolizumab</a:t>
            </a:r>
            <a:endParaRPr lang="fr-FR" sz="1600" b="1" dirty="0">
              <a:solidFill>
                <a:prstClr val="white">
                  <a:lumMod val="50000"/>
                </a:prstClr>
              </a:solidFill>
            </a:endParaRPr>
          </a:p>
          <a:p>
            <a:pPr defTabSz="457200">
              <a:lnSpc>
                <a:spcPct val="110000"/>
              </a:lnSpc>
            </a:pPr>
            <a:r>
              <a:rPr lang="fr-FR" sz="1600" b="1">
                <a:solidFill>
                  <a:prstClr val="white">
                    <a:lumMod val="50000"/>
                  </a:prstClr>
                </a:solidFill>
              </a:rPr>
              <a:t>Chimiothérapie</a:t>
            </a:r>
            <a:endParaRPr lang="fr-FR" sz="1600" b="1" dirty="0">
              <a:solidFill>
                <a:prstClr val="white">
                  <a:lumMod val="50000"/>
                </a:prstClr>
              </a:solidFill>
            </a:endParaRPr>
          </a:p>
        </p:txBody>
      </p:sp>
      <p:cxnSp>
        <p:nvCxnSpPr>
          <p:cNvPr id="15" name="Connecteur droit 14"/>
          <p:cNvCxnSpPr/>
          <p:nvPr/>
        </p:nvCxnSpPr>
        <p:spPr>
          <a:xfrm>
            <a:off x="5306002" y="4098912"/>
            <a:ext cx="248882"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5315853" y="4368418"/>
            <a:ext cx="24888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 name="Connecteur droit 4"/>
          <p:cNvCxnSpPr/>
          <p:nvPr/>
        </p:nvCxnSpPr>
        <p:spPr>
          <a:xfrm flipV="1">
            <a:off x="3830225" y="1539600"/>
            <a:ext cx="0" cy="3587206"/>
          </a:xfrm>
          <a:prstGeom prst="line">
            <a:avLst/>
          </a:prstGeom>
          <a:ln w="1270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830225" y="2112610"/>
            <a:ext cx="583814" cy="369332"/>
          </a:xfrm>
          <a:prstGeom prst="rect">
            <a:avLst/>
          </a:prstGeom>
        </p:spPr>
        <p:txBody>
          <a:bodyPr wrap="none">
            <a:spAutoFit/>
          </a:bodyPr>
          <a:lstStyle/>
          <a:p>
            <a:pPr defTabSz="457200"/>
            <a:r>
              <a:rPr lang="fr-FR">
                <a:solidFill>
                  <a:srgbClr val="E60066"/>
                </a:solidFill>
              </a:rPr>
              <a:t>62%</a:t>
            </a:r>
          </a:p>
        </p:txBody>
      </p:sp>
      <p:sp>
        <p:nvSpPr>
          <p:cNvPr id="23" name="Rectangle 22"/>
          <p:cNvSpPr/>
          <p:nvPr/>
        </p:nvSpPr>
        <p:spPr>
          <a:xfrm>
            <a:off x="3830225" y="2373867"/>
            <a:ext cx="583814" cy="369332"/>
          </a:xfrm>
          <a:prstGeom prst="rect">
            <a:avLst/>
          </a:prstGeom>
        </p:spPr>
        <p:txBody>
          <a:bodyPr wrap="none">
            <a:spAutoFit/>
          </a:bodyPr>
          <a:lstStyle/>
          <a:p>
            <a:pPr defTabSz="457200"/>
            <a:r>
              <a:rPr lang="fr-FR">
                <a:solidFill>
                  <a:srgbClr val="1F497D"/>
                </a:solidFill>
              </a:rPr>
              <a:t>50%</a:t>
            </a:r>
          </a:p>
        </p:txBody>
      </p:sp>
      <p:graphicFrame>
        <p:nvGraphicFramePr>
          <p:cNvPr id="24" name="Tableau 23"/>
          <p:cNvGraphicFramePr>
            <a:graphicFrameLocks noGrp="1"/>
          </p:cNvGraphicFramePr>
          <p:nvPr>
            <p:extLst>
              <p:ext uri="{D42A27DB-BD31-4B8C-83A1-F6EECF244321}">
                <p14:modId xmlns:p14="http://schemas.microsoft.com/office/powerpoint/2010/main" xmlns="" val="913535365"/>
              </p:ext>
            </p:extLst>
          </p:nvPr>
        </p:nvGraphicFramePr>
        <p:xfrm>
          <a:off x="3987210" y="1341776"/>
          <a:ext cx="4200846" cy="777240"/>
        </p:xfrm>
        <a:graphic>
          <a:graphicData uri="http://schemas.openxmlformats.org/drawingml/2006/table">
            <a:tbl>
              <a:tblPr firstRow="1" bandRow="1">
                <a:effectLst/>
                <a:tableStyleId>{5C22544A-7EE6-4342-B048-85BDC9FD1C3A}</a:tableStyleId>
              </a:tblPr>
              <a:tblGrid>
                <a:gridCol w="691116"/>
                <a:gridCol w="1084521"/>
                <a:gridCol w="861237"/>
                <a:gridCol w="978195"/>
                <a:gridCol w="585777"/>
              </a:tblGrid>
              <a:tr h="175062">
                <a:tc>
                  <a:txBody>
                    <a:bodyPr/>
                    <a:lstStyle/>
                    <a:p>
                      <a:pPr algn="ctr"/>
                      <a:endParaRPr lang="fr-FR" sz="1100" dirty="0">
                        <a:solidFill>
                          <a:schemeClr val="bg1"/>
                        </a:solidFill>
                      </a:endParaRPr>
                    </a:p>
                  </a:txBody>
                  <a:tcPr>
                    <a:solidFill>
                      <a:srgbClr val="E09A25"/>
                    </a:solidFill>
                  </a:tcPr>
                </a:tc>
                <a:tc>
                  <a:txBody>
                    <a:bodyPr/>
                    <a:lstStyle/>
                    <a:p>
                      <a:pPr algn="ctr"/>
                      <a:r>
                        <a:rPr lang="fr-FR" sz="1100" dirty="0" smtClean="0">
                          <a:solidFill>
                            <a:schemeClr val="bg1"/>
                          </a:solidFill>
                        </a:rPr>
                        <a:t>Evènements, n</a:t>
                      </a:r>
                      <a:endParaRPr lang="fr-FR" sz="1100" dirty="0">
                        <a:solidFill>
                          <a:schemeClr val="bg1"/>
                        </a:solidFill>
                      </a:endParaRPr>
                    </a:p>
                  </a:txBody>
                  <a:tcPr>
                    <a:solidFill>
                      <a:srgbClr val="E09A25"/>
                    </a:solidFill>
                  </a:tcPr>
                </a:tc>
                <a:tc>
                  <a:txBody>
                    <a:bodyPr/>
                    <a:lstStyle/>
                    <a:p>
                      <a:pPr algn="ctr"/>
                      <a:r>
                        <a:rPr lang="fr-FR" sz="1100" dirty="0" smtClean="0">
                          <a:solidFill>
                            <a:schemeClr val="bg1"/>
                          </a:solidFill>
                        </a:rPr>
                        <a:t>Médiane, n</a:t>
                      </a:r>
                      <a:endParaRPr lang="fr-FR" sz="1100" dirty="0">
                        <a:solidFill>
                          <a:schemeClr val="bg1"/>
                        </a:solidFill>
                      </a:endParaRPr>
                    </a:p>
                  </a:txBody>
                  <a:tcPr>
                    <a:solidFill>
                      <a:srgbClr val="E09A25"/>
                    </a:solidFill>
                  </a:tcPr>
                </a:tc>
                <a:tc>
                  <a:txBody>
                    <a:bodyPr/>
                    <a:lstStyle/>
                    <a:p>
                      <a:pPr algn="ctr"/>
                      <a:r>
                        <a:rPr lang="fr-FR" sz="1100" dirty="0" smtClean="0">
                          <a:solidFill>
                            <a:schemeClr val="bg1"/>
                          </a:solidFill>
                        </a:rPr>
                        <a:t>HR (IC 95%)</a:t>
                      </a:r>
                      <a:endParaRPr lang="fr-FR" sz="1100" dirty="0">
                        <a:solidFill>
                          <a:schemeClr val="bg1"/>
                        </a:solidFill>
                      </a:endParaRPr>
                    </a:p>
                  </a:txBody>
                  <a:tcPr>
                    <a:solidFill>
                      <a:srgbClr val="E09A25"/>
                    </a:solidFill>
                  </a:tcPr>
                </a:tc>
                <a:tc>
                  <a:txBody>
                    <a:bodyPr/>
                    <a:lstStyle/>
                    <a:p>
                      <a:pPr algn="ctr"/>
                      <a:r>
                        <a:rPr lang="fr-FR" sz="1100" i="1" smtClean="0">
                          <a:solidFill>
                            <a:schemeClr val="bg1"/>
                          </a:solidFill>
                        </a:rPr>
                        <a:t>p</a:t>
                      </a:r>
                      <a:endParaRPr lang="fr-FR" sz="1100" i="1" dirty="0">
                        <a:solidFill>
                          <a:schemeClr val="bg1"/>
                        </a:solidFill>
                      </a:endParaRPr>
                    </a:p>
                  </a:txBody>
                  <a:tcPr>
                    <a:solidFill>
                      <a:srgbClr val="E09A25"/>
                    </a:solidFill>
                  </a:tcPr>
                </a:tc>
              </a:tr>
              <a:tr h="222303">
                <a:tc>
                  <a:txBody>
                    <a:bodyPr/>
                    <a:lstStyle/>
                    <a:p>
                      <a:pPr algn="ctr"/>
                      <a:r>
                        <a:rPr lang="fr-FR" sz="1100" smtClean="0">
                          <a:solidFill>
                            <a:schemeClr val="tx1">
                              <a:lumMod val="75000"/>
                              <a:lumOff val="25000"/>
                            </a:schemeClr>
                          </a:solidFill>
                        </a:rPr>
                        <a:t>Pembro</a:t>
                      </a:r>
                      <a:endParaRPr lang="fr-FR" sz="1100" dirty="0">
                        <a:solidFill>
                          <a:schemeClr val="tx1">
                            <a:lumMod val="75000"/>
                            <a:lumOff val="25000"/>
                          </a:schemeClr>
                        </a:solidFill>
                      </a:endParaRPr>
                    </a:p>
                  </a:txBody>
                  <a:tcPr>
                    <a:solidFill>
                      <a:schemeClr val="accent2">
                        <a:lumMod val="40000"/>
                        <a:lumOff val="60000"/>
                      </a:schemeClr>
                    </a:solidFill>
                  </a:tcPr>
                </a:tc>
                <a:tc>
                  <a:txBody>
                    <a:bodyPr/>
                    <a:lstStyle/>
                    <a:p>
                      <a:pPr algn="ctr"/>
                      <a:r>
                        <a:rPr lang="fr-FR" sz="1100" dirty="0" smtClean="0">
                          <a:solidFill>
                            <a:schemeClr val="tx1">
                              <a:lumMod val="75000"/>
                              <a:lumOff val="25000"/>
                            </a:schemeClr>
                          </a:solidFill>
                        </a:rPr>
                        <a:t>73</a:t>
                      </a:r>
                    </a:p>
                  </a:txBody>
                  <a:tcPr>
                    <a:solidFill>
                      <a:schemeClr val="accent2">
                        <a:lumMod val="40000"/>
                        <a:lumOff val="60000"/>
                      </a:schemeClr>
                    </a:solidFill>
                  </a:tcPr>
                </a:tc>
                <a:tc>
                  <a:txBody>
                    <a:bodyPr/>
                    <a:lstStyle/>
                    <a:p>
                      <a:pPr algn="ctr"/>
                      <a:r>
                        <a:rPr lang="fr-FR" sz="1100" smtClean="0">
                          <a:solidFill>
                            <a:schemeClr val="tx1">
                              <a:lumMod val="75000"/>
                              <a:lumOff val="25000"/>
                            </a:schemeClr>
                          </a:solidFill>
                        </a:rPr>
                        <a:t>10,3</a:t>
                      </a:r>
                      <a:endParaRPr lang="fr-FR" sz="1100" dirty="0" smtClean="0">
                        <a:solidFill>
                          <a:schemeClr val="tx1">
                            <a:lumMod val="75000"/>
                            <a:lumOff val="25000"/>
                          </a:schemeClr>
                        </a:solidFill>
                      </a:endParaRPr>
                    </a:p>
                  </a:txBody>
                  <a:tcPr>
                    <a:solidFill>
                      <a:schemeClr val="accent2">
                        <a:lumMod val="40000"/>
                        <a:lumOff val="60000"/>
                      </a:schemeClr>
                    </a:solidFill>
                  </a:tcPr>
                </a:tc>
                <a:tc>
                  <a:txBody>
                    <a:bodyPr/>
                    <a:lstStyle/>
                    <a:p>
                      <a:pPr algn="ctr"/>
                      <a:r>
                        <a:rPr lang="fr-FR" sz="1100" smtClean="0">
                          <a:solidFill>
                            <a:schemeClr val="tx1">
                              <a:lumMod val="75000"/>
                              <a:lumOff val="25000"/>
                            </a:schemeClr>
                          </a:solidFill>
                        </a:rPr>
                        <a:t>0,50</a:t>
                      </a:r>
                      <a:endParaRPr lang="fr-FR" sz="1100" dirty="0" smtClean="0">
                        <a:solidFill>
                          <a:schemeClr val="tx1">
                            <a:lumMod val="75000"/>
                            <a:lumOff val="25000"/>
                          </a:schemeClr>
                        </a:solidFill>
                      </a:endParaRPr>
                    </a:p>
                  </a:txBody>
                  <a:tcPr>
                    <a:solidFill>
                      <a:schemeClr val="accent2">
                        <a:lumMod val="40000"/>
                        <a:lumOff val="60000"/>
                      </a:schemeClr>
                    </a:solidFill>
                  </a:tcPr>
                </a:tc>
                <a:tc rowSpan="2">
                  <a:txBody>
                    <a:bodyPr/>
                    <a:lstStyle/>
                    <a:p>
                      <a:pPr algn="ctr"/>
                      <a:r>
                        <a:rPr lang="fr-FR" sz="1100" smtClean="0">
                          <a:solidFill>
                            <a:schemeClr val="tx1">
                              <a:lumMod val="75000"/>
                              <a:lumOff val="25000"/>
                            </a:schemeClr>
                          </a:solidFill>
                        </a:rPr>
                        <a:t>&lt;0,001</a:t>
                      </a:r>
                      <a:endParaRPr lang="fr-FR" sz="1100" dirty="0" smtClean="0">
                        <a:solidFill>
                          <a:schemeClr val="tx1">
                            <a:lumMod val="75000"/>
                            <a:lumOff val="25000"/>
                          </a:schemeClr>
                        </a:solidFill>
                      </a:endParaRPr>
                    </a:p>
                  </a:txBody>
                  <a:tcPr anchor="ctr">
                    <a:solidFill>
                      <a:schemeClr val="accent2">
                        <a:lumMod val="40000"/>
                        <a:lumOff val="60000"/>
                      </a:schemeClr>
                    </a:solidFill>
                  </a:tcPr>
                </a:tc>
              </a:tr>
              <a:tr h="222303">
                <a:tc>
                  <a:txBody>
                    <a:bodyPr/>
                    <a:lstStyle/>
                    <a:p>
                      <a:pPr marL="0" marR="0" indent="0" algn="ctr" defTabSz="914346" rtl="0" eaLnBrk="1" fontAlgn="auto" latinLnBrk="0" hangingPunct="1">
                        <a:lnSpc>
                          <a:spcPct val="100000"/>
                        </a:lnSpc>
                        <a:spcBef>
                          <a:spcPts val="0"/>
                        </a:spcBef>
                        <a:spcAft>
                          <a:spcPts val="0"/>
                        </a:spcAft>
                        <a:buClrTx/>
                        <a:buSzTx/>
                        <a:buFontTx/>
                        <a:buNone/>
                        <a:tabLst/>
                        <a:defRPr/>
                      </a:pPr>
                      <a:r>
                        <a:rPr lang="fr-FR" sz="1100" smtClean="0">
                          <a:solidFill>
                            <a:schemeClr val="tx1">
                              <a:lumMod val="75000"/>
                              <a:lumOff val="25000"/>
                            </a:schemeClr>
                          </a:solidFill>
                        </a:rPr>
                        <a:t>Chimio</a:t>
                      </a:r>
                      <a:endParaRPr lang="fr-FR" sz="1100" dirty="0" smtClean="0">
                        <a:solidFill>
                          <a:schemeClr val="tx1">
                            <a:lumMod val="75000"/>
                            <a:lumOff val="25000"/>
                          </a:schemeClr>
                        </a:solidFill>
                      </a:endParaRPr>
                    </a:p>
                  </a:txBody>
                  <a:tcPr>
                    <a:solidFill>
                      <a:srgbClr val="F9EBD3"/>
                    </a:solidFill>
                  </a:tcPr>
                </a:tc>
                <a:tc>
                  <a:txBody>
                    <a:bodyPr/>
                    <a:lstStyle/>
                    <a:p>
                      <a:pPr algn="ctr"/>
                      <a:r>
                        <a:rPr lang="fr-FR" sz="1100" smtClean="0">
                          <a:solidFill>
                            <a:schemeClr val="tx1">
                              <a:lumMod val="75000"/>
                              <a:lumOff val="25000"/>
                            </a:schemeClr>
                          </a:solidFill>
                        </a:rPr>
                        <a:t>116</a:t>
                      </a:r>
                      <a:endParaRPr lang="fr-FR" sz="1100" dirty="0" smtClean="0">
                        <a:solidFill>
                          <a:schemeClr val="tx1">
                            <a:lumMod val="75000"/>
                            <a:lumOff val="25000"/>
                          </a:schemeClr>
                        </a:solidFill>
                      </a:endParaRPr>
                    </a:p>
                  </a:txBody>
                  <a:tcPr>
                    <a:solidFill>
                      <a:srgbClr val="F9EBD3"/>
                    </a:solidFill>
                  </a:tcPr>
                </a:tc>
                <a:tc>
                  <a:txBody>
                    <a:bodyPr/>
                    <a:lstStyle/>
                    <a:p>
                      <a:pPr algn="ctr"/>
                      <a:r>
                        <a:rPr lang="fr-FR" sz="1100" smtClean="0">
                          <a:solidFill>
                            <a:schemeClr val="tx1">
                              <a:lumMod val="75000"/>
                              <a:lumOff val="25000"/>
                            </a:schemeClr>
                          </a:solidFill>
                        </a:rPr>
                        <a:t>6,0</a:t>
                      </a:r>
                      <a:endParaRPr lang="fr-FR" sz="1100" dirty="0" smtClean="0">
                        <a:solidFill>
                          <a:schemeClr val="tx1">
                            <a:lumMod val="75000"/>
                            <a:lumOff val="25000"/>
                          </a:schemeClr>
                        </a:solidFill>
                      </a:endParaRPr>
                    </a:p>
                  </a:txBody>
                  <a:tcPr>
                    <a:solidFill>
                      <a:srgbClr val="F9EBD3"/>
                    </a:solidFill>
                  </a:tcPr>
                </a:tc>
                <a:tc>
                  <a:txBody>
                    <a:bodyPr/>
                    <a:lstStyle/>
                    <a:p>
                      <a:pPr algn="ctr"/>
                      <a:r>
                        <a:rPr lang="fr-FR" sz="1100" dirty="0" smtClean="0">
                          <a:solidFill>
                            <a:schemeClr val="tx1">
                              <a:lumMod val="75000"/>
                              <a:lumOff val="25000"/>
                            </a:schemeClr>
                          </a:solidFill>
                        </a:rPr>
                        <a:t>(0,37-0,68)</a:t>
                      </a:r>
                    </a:p>
                  </a:txBody>
                  <a:tcPr>
                    <a:solidFill>
                      <a:srgbClr val="F9EBD3"/>
                    </a:solidFill>
                  </a:tcPr>
                </a:tc>
                <a:tc vMerge="1">
                  <a:txBody>
                    <a:bodyPr/>
                    <a:lstStyle/>
                    <a:p>
                      <a:pPr algn="ctr"/>
                      <a:endParaRPr lang="fr-FR" sz="1100" dirty="0" smtClean="0">
                        <a:solidFill>
                          <a:schemeClr val="tx1">
                            <a:lumMod val="75000"/>
                            <a:lumOff val="25000"/>
                          </a:schemeClr>
                        </a:solidFill>
                      </a:endParaRPr>
                    </a:p>
                  </a:txBody>
                  <a:tcPr>
                    <a:solidFill>
                      <a:srgbClr val="F9EBD3"/>
                    </a:solidFill>
                  </a:tcPr>
                </a:tc>
              </a:tr>
            </a:tbl>
          </a:graphicData>
        </a:graphic>
      </p:graphicFrame>
    </p:spTree>
    <p:extLst>
      <p:ext uri="{BB962C8B-B14F-4D97-AF65-F5344CB8AC3E}">
        <p14:creationId xmlns:p14="http://schemas.microsoft.com/office/powerpoint/2010/main" xmlns="" val="1033900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associations en sont conscientes</a:t>
            </a: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23527" y="1484784"/>
            <a:ext cx="8690135"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ndir un rectangle à un seul coin 11"/>
          <p:cNvSpPr/>
          <p:nvPr/>
        </p:nvSpPr>
        <p:spPr>
          <a:xfrm>
            <a:off x="955039" y="1277538"/>
            <a:ext cx="7389524" cy="4932000"/>
          </a:xfrm>
          <a:prstGeom prst="round1Rect">
            <a:avLst>
              <a:gd name="adj" fmla="val 9439"/>
            </a:avLst>
          </a:prstGeom>
          <a:solidFill>
            <a:schemeClr val="bg1"/>
          </a:solidFill>
          <a:ln>
            <a:solidFill>
              <a:srgbClr val="E09A2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5" name="Forme libre 4"/>
          <p:cNvSpPr/>
          <p:nvPr/>
        </p:nvSpPr>
        <p:spPr>
          <a:xfrm>
            <a:off x="2683716" y="1574631"/>
            <a:ext cx="3139126" cy="1231769"/>
          </a:xfrm>
          <a:custGeom>
            <a:avLst/>
            <a:gdLst>
              <a:gd name="connsiteX0" fmla="*/ 0 w 3139126"/>
              <a:gd name="connsiteY0" fmla="*/ 0 h 1231769"/>
              <a:gd name="connsiteX1" fmla="*/ 0 w 3139126"/>
              <a:gd name="connsiteY1" fmla="*/ 28280 h 1231769"/>
              <a:gd name="connsiteX2" fmla="*/ 43992 w 3139126"/>
              <a:gd name="connsiteY2" fmla="*/ 28280 h 1231769"/>
              <a:gd name="connsiteX3" fmla="*/ 43992 w 3139126"/>
              <a:gd name="connsiteY3" fmla="*/ 72272 h 1231769"/>
              <a:gd name="connsiteX4" fmla="*/ 144544 w 3139126"/>
              <a:gd name="connsiteY4" fmla="*/ 72272 h 1231769"/>
              <a:gd name="connsiteX5" fmla="*/ 144544 w 3139126"/>
              <a:gd name="connsiteY5" fmla="*/ 113121 h 1231769"/>
              <a:gd name="connsiteX6" fmla="*/ 207390 w 3139126"/>
              <a:gd name="connsiteY6" fmla="*/ 113121 h 1231769"/>
              <a:gd name="connsiteX7" fmla="*/ 207390 w 3139126"/>
              <a:gd name="connsiteY7" fmla="*/ 141402 h 1231769"/>
              <a:gd name="connsiteX8" fmla="*/ 248239 w 3139126"/>
              <a:gd name="connsiteY8" fmla="*/ 141402 h 1231769"/>
              <a:gd name="connsiteX9" fmla="*/ 248239 w 3139126"/>
              <a:gd name="connsiteY9" fmla="*/ 166540 h 1231769"/>
              <a:gd name="connsiteX10" fmla="*/ 248239 w 3139126"/>
              <a:gd name="connsiteY10" fmla="*/ 166540 h 1231769"/>
              <a:gd name="connsiteX11" fmla="*/ 248239 w 3139126"/>
              <a:gd name="connsiteY11" fmla="*/ 226243 h 1231769"/>
              <a:gd name="connsiteX12" fmla="*/ 295373 w 3139126"/>
              <a:gd name="connsiteY12" fmla="*/ 226243 h 1231769"/>
              <a:gd name="connsiteX13" fmla="*/ 295373 w 3139126"/>
              <a:gd name="connsiteY13" fmla="*/ 226243 h 1231769"/>
              <a:gd name="connsiteX14" fmla="*/ 411637 w 3139126"/>
              <a:gd name="connsiteY14" fmla="*/ 226243 h 1231769"/>
              <a:gd name="connsiteX15" fmla="*/ 411637 w 3139126"/>
              <a:gd name="connsiteY15" fmla="*/ 276519 h 1231769"/>
              <a:gd name="connsiteX16" fmla="*/ 443060 w 3139126"/>
              <a:gd name="connsiteY16" fmla="*/ 276519 h 1231769"/>
              <a:gd name="connsiteX17" fmla="*/ 443060 w 3139126"/>
              <a:gd name="connsiteY17" fmla="*/ 301657 h 1231769"/>
              <a:gd name="connsiteX18" fmla="*/ 458771 w 3139126"/>
              <a:gd name="connsiteY18" fmla="*/ 301657 h 1231769"/>
              <a:gd name="connsiteX19" fmla="*/ 458771 w 3139126"/>
              <a:gd name="connsiteY19" fmla="*/ 342507 h 1231769"/>
              <a:gd name="connsiteX20" fmla="*/ 512190 w 3139126"/>
              <a:gd name="connsiteY20" fmla="*/ 342507 h 1231769"/>
              <a:gd name="connsiteX21" fmla="*/ 512190 w 3139126"/>
              <a:gd name="connsiteY21" fmla="*/ 364503 h 1231769"/>
              <a:gd name="connsiteX22" fmla="*/ 543612 w 3139126"/>
              <a:gd name="connsiteY22" fmla="*/ 364503 h 1231769"/>
              <a:gd name="connsiteX23" fmla="*/ 543612 w 3139126"/>
              <a:gd name="connsiteY23" fmla="*/ 364503 h 1231769"/>
              <a:gd name="connsiteX24" fmla="*/ 609600 w 3139126"/>
              <a:gd name="connsiteY24" fmla="*/ 364503 h 1231769"/>
              <a:gd name="connsiteX25" fmla="*/ 609600 w 3139126"/>
              <a:gd name="connsiteY25" fmla="*/ 421064 h 1231769"/>
              <a:gd name="connsiteX26" fmla="*/ 634738 w 3139126"/>
              <a:gd name="connsiteY26" fmla="*/ 421064 h 1231769"/>
              <a:gd name="connsiteX27" fmla="*/ 634738 w 3139126"/>
              <a:gd name="connsiteY27" fmla="*/ 452486 h 1231769"/>
              <a:gd name="connsiteX28" fmla="*/ 694441 w 3139126"/>
              <a:gd name="connsiteY28" fmla="*/ 452486 h 1231769"/>
              <a:gd name="connsiteX29" fmla="*/ 694441 w 3139126"/>
              <a:gd name="connsiteY29" fmla="*/ 524758 h 1231769"/>
              <a:gd name="connsiteX30" fmla="*/ 776140 w 3139126"/>
              <a:gd name="connsiteY30" fmla="*/ 524758 h 1231769"/>
              <a:gd name="connsiteX31" fmla="*/ 776140 w 3139126"/>
              <a:gd name="connsiteY31" fmla="*/ 565608 h 1231769"/>
              <a:gd name="connsiteX32" fmla="*/ 794994 w 3139126"/>
              <a:gd name="connsiteY32" fmla="*/ 565608 h 1231769"/>
              <a:gd name="connsiteX33" fmla="*/ 807563 w 3139126"/>
              <a:gd name="connsiteY33" fmla="*/ 578177 h 1231769"/>
              <a:gd name="connsiteX34" fmla="*/ 848412 w 3139126"/>
              <a:gd name="connsiteY34" fmla="*/ 578177 h 1231769"/>
              <a:gd name="connsiteX35" fmla="*/ 848412 w 3139126"/>
              <a:gd name="connsiteY35" fmla="*/ 609600 h 1231769"/>
              <a:gd name="connsiteX36" fmla="*/ 882977 w 3139126"/>
              <a:gd name="connsiteY36" fmla="*/ 609600 h 1231769"/>
              <a:gd name="connsiteX37" fmla="*/ 882977 w 3139126"/>
              <a:gd name="connsiteY37" fmla="*/ 675587 h 1231769"/>
              <a:gd name="connsiteX38" fmla="*/ 955250 w 3139126"/>
              <a:gd name="connsiteY38" fmla="*/ 675587 h 1231769"/>
              <a:gd name="connsiteX39" fmla="*/ 955250 w 3139126"/>
              <a:gd name="connsiteY39" fmla="*/ 697583 h 1231769"/>
              <a:gd name="connsiteX40" fmla="*/ 1049518 w 3139126"/>
              <a:gd name="connsiteY40" fmla="*/ 697583 h 1231769"/>
              <a:gd name="connsiteX41" fmla="*/ 1049518 w 3139126"/>
              <a:gd name="connsiteY41" fmla="*/ 697583 h 1231769"/>
              <a:gd name="connsiteX42" fmla="*/ 1128074 w 3139126"/>
              <a:gd name="connsiteY42" fmla="*/ 697583 h 1231769"/>
              <a:gd name="connsiteX43" fmla="*/ 1128074 w 3139126"/>
              <a:gd name="connsiteY43" fmla="*/ 772998 h 1231769"/>
              <a:gd name="connsiteX44" fmla="*/ 1181493 w 3139126"/>
              <a:gd name="connsiteY44" fmla="*/ 772998 h 1231769"/>
              <a:gd name="connsiteX45" fmla="*/ 1200346 w 3139126"/>
              <a:gd name="connsiteY45" fmla="*/ 791851 h 1231769"/>
              <a:gd name="connsiteX46" fmla="*/ 1304041 w 3139126"/>
              <a:gd name="connsiteY46" fmla="*/ 791851 h 1231769"/>
              <a:gd name="connsiteX47" fmla="*/ 1304041 w 3139126"/>
              <a:gd name="connsiteY47" fmla="*/ 854697 h 1231769"/>
              <a:gd name="connsiteX48" fmla="*/ 1476866 w 3139126"/>
              <a:gd name="connsiteY48" fmla="*/ 854697 h 1231769"/>
              <a:gd name="connsiteX49" fmla="*/ 1476866 w 3139126"/>
              <a:gd name="connsiteY49" fmla="*/ 882977 h 1231769"/>
              <a:gd name="connsiteX50" fmla="*/ 1539711 w 3139126"/>
              <a:gd name="connsiteY50" fmla="*/ 882977 h 1231769"/>
              <a:gd name="connsiteX51" fmla="*/ 1539711 w 3139126"/>
              <a:gd name="connsiteY51" fmla="*/ 930111 h 1231769"/>
              <a:gd name="connsiteX52" fmla="*/ 1706252 w 3139126"/>
              <a:gd name="connsiteY52" fmla="*/ 930111 h 1231769"/>
              <a:gd name="connsiteX53" fmla="*/ 1706252 w 3139126"/>
              <a:gd name="connsiteY53" fmla="*/ 999241 h 1231769"/>
              <a:gd name="connsiteX54" fmla="*/ 1825658 w 3139126"/>
              <a:gd name="connsiteY54" fmla="*/ 999241 h 1231769"/>
              <a:gd name="connsiteX55" fmla="*/ 1825658 w 3139126"/>
              <a:gd name="connsiteY55" fmla="*/ 1055802 h 1231769"/>
              <a:gd name="connsiteX56" fmla="*/ 2121031 w 3139126"/>
              <a:gd name="connsiteY56" fmla="*/ 1055802 h 1231769"/>
              <a:gd name="connsiteX57" fmla="*/ 2121031 w 3139126"/>
              <a:gd name="connsiteY57" fmla="*/ 1128074 h 1231769"/>
              <a:gd name="connsiteX58" fmla="*/ 2218441 w 3139126"/>
              <a:gd name="connsiteY58" fmla="*/ 1128074 h 1231769"/>
              <a:gd name="connsiteX59" fmla="*/ 2218441 w 3139126"/>
              <a:gd name="connsiteY59" fmla="*/ 1231769 h 1231769"/>
              <a:gd name="connsiteX60" fmla="*/ 3139126 w 3139126"/>
              <a:gd name="connsiteY60" fmla="*/ 1231769 h 123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39126" h="1231769">
                <a:moveTo>
                  <a:pt x="0" y="0"/>
                </a:moveTo>
                <a:lnTo>
                  <a:pt x="0" y="28280"/>
                </a:lnTo>
                <a:lnTo>
                  <a:pt x="43992" y="28280"/>
                </a:lnTo>
                <a:lnTo>
                  <a:pt x="43992" y="72272"/>
                </a:lnTo>
                <a:lnTo>
                  <a:pt x="144544" y="72272"/>
                </a:lnTo>
                <a:lnTo>
                  <a:pt x="144544" y="113121"/>
                </a:lnTo>
                <a:lnTo>
                  <a:pt x="207390" y="113121"/>
                </a:lnTo>
                <a:lnTo>
                  <a:pt x="207390" y="141402"/>
                </a:lnTo>
                <a:lnTo>
                  <a:pt x="248239" y="141402"/>
                </a:lnTo>
                <a:lnTo>
                  <a:pt x="248239" y="166540"/>
                </a:lnTo>
                <a:lnTo>
                  <a:pt x="248239" y="166540"/>
                </a:lnTo>
                <a:lnTo>
                  <a:pt x="248239" y="226243"/>
                </a:lnTo>
                <a:lnTo>
                  <a:pt x="295373" y="226243"/>
                </a:lnTo>
                <a:lnTo>
                  <a:pt x="295373" y="226243"/>
                </a:lnTo>
                <a:lnTo>
                  <a:pt x="411637" y="226243"/>
                </a:lnTo>
                <a:lnTo>
                  <a:pt x="411637" y="276519"/>
                </a:lnTo>
                <a:lnTo>
                  <a:pt x="443060" y="276519"/>
                </a:lnTo>
                <a:lnTo>
                  <a:pt x="443060" y="301657"/>
                </a:lnTo>
                <a:lnTo>
                  <a:pt x="458771" y="301657"/>
                </a:lnTo>
                <a:lnTo>
                  <a:pt x="458771" y="342507"/>
                </a:lnTo>
                <a:lnTo>
                  <a:pt x="512190" y="342507"/>
                </a:lnTo>
                <a:lnTo>
                  <a:pt x="512190" y="364503"/>
                </a:lnTo>
                <a:lnTo>
                  <a:pt x="543612" y="364503"/>
                </a:lnTo>
                <a:lnTo>
                  <a:pt x="543612" y="364503"/>
                </a:lnTo>
                <a:lnTo>
                  <a:pt x="609600" y="364503"/>
                </a:lnTo>
                <a:lnTo>
                  <a:pt x="609600" y="421064"/>
                </a:lnTo>
                <a:lnTo>
                  <a:pt x="634738" y="421064"/>
                </a:lnTo>
                <a:lnTo>
                  <a:pt x="634738" y="452486"/>
                </a:lnTo>
                <a:lnTo>
                  <a:pt x="694441" y="452486"/>
                </a:lnTo>
                <a:lnTo>
                  <a:pt x="694441" y="524758"/>
                </a:lnTo>
                <a:lnTo>
                  <a:pt x="776140" y="524758"/>
                </a:lnTo>
                <a:lnTo>
                  <a:pt x="776140" y="565608"/>
                </a:lnTo>
                <a:lnTo>
                  <a:pt x="794994" y="565608"/>
                </a:lnTo>
                <a:lnTo>
                  <a:pt x="807563" y="578177"/>
                </a:lnTo>
                <a:lnTo>
                  <a:pt x="848412" y="578177"/>
                </a:lnTo>
                <a:lnTo>
                  <a:pt x="848412" y="609600"/>
                </a:lnTo>
                <a:lnTo>
                  <a:pt x="882977" y="609600"/>
                </a:lnTo>
                <a:lnTo>
                  <a:pt x="882977" y="675587"/>
                </a:lnTo>
                <a:lnTo>
                  <a:pt x="955250" y="675587"/>
                </a:lnTo>
                <a:lnTo>
                  <a:pt x="955250" y="697583"/>
                </a:lnTo>
                <a:lnTo>
                  <a:pt x="1049518" y="697583"/>
                </a:lnTo>
                <a:lnTo>
                  <a:pt x="1049518" y="697583"/>
                </a:lnTo>
                <a:lnTo>
                  <a:pt x="1128074" y="697583"/>
                </a:lnTo>
                <a:lnTo>
                  <a:pt x="1128074" y="772998"/>
                </a:lnTo>
                <a:lnTo>
                  <a:pt x="1181493" y="772998"/>
                </a:lnTo>
                <a:lnTo>
                  <a:pt x="1200346" y="791851"/>
                </a:lnTo>
                <a:lnTo>
                  <a:pt x="1304041" y="791851"/>
                </a:lnTo>
                <a:lnTo>
                  <a:pt x="1304041" y="854697"/>
                </a:lnTo>
                <a:lnTo>
                  <a:pt x="1476866" y="854697"/>
                </a:lnTo>
                <a:lnTo>
                  <a:pt x="1476866" y="882977"/>
                </a:lnTo>
                <a:lnTo>
                  <a:pt x="1539711" y="882977"/>
                </a:lnTo>
                <a:lnTo>
                  <a:pt x="1539711" y="930111"/>
                </a:lnTo>
                <a:lnTo>
                  <a:pt x="1706252" y="930111"/>
                </a:lnTo>
                <a:lnTo>
                  <a:pt x="1706252" y="999241"/>
                </a:lnTo>
                <a:lnTo>
                  <a:pt x="1825658" y="999241"/>
                </a:lnTo>
                <a:lnTo>
                  <a:pt x="1825658" y="1055802"/>
                </a:lnTo>
                <a:lnTo>
                  <a:pt x="2121031" y="1055802"/>
                </a:lnTo>
                <a:lnTo>
                  <a:pt x="2121031" y="1128074"/>
                </a:lnTo>
                <a:lnTo>
                  <a:pt x="2218441" y="1128074"/>
                </a:lnTo>
                <a:lnTo>
                  <a:pt x="2218441" y="1231769"/>
                </a:lnTo>
                <a:lnTo>
                  <a:pt x="3139126" y="1231769"/>
                </a:lnTo>
              </a:path>
            </a:pathLst>
          </a:custGeom>
          <a:no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2" name="Titre 1"/>
          <p:cNvSpPr>
            <a:spLocks noGrp="1"/>
          </p:cNvSpPr>
          <p:nvPr>
            <p:ph type="title"/>
          </p:nvPr>
        </p:nvSpPr>
        <p:spPr/>
        <p:txBody>
          <a:bodyPr/>
          <a:lstStyle/>
          <a:p>
            <a:r>
              <a:rPr lang="fr-FR" sz="2800" dirty="0"/>
              <a:t>Survie </a:t>
            </a:r>
            <a:r>
              <a:rPr lang="fr-FR" sz="2800" dirty="0" smtClean="0"/>
              <a:t>globale des </a:t>
            </a:r>
            <a:r>
              <a:rPr lang="fr-FR" sz="2800" dirty="0"/>
              <a:t>patients (n=355) inclus </a:t>
            </a:r>
            <a:r>
              <a:rPr lang="fr-FR" sz="2800" dirty="0" smtClean="0"/>
              <a:t/>
            </a:r>
            <a:br>
              <a:rPr lang="fr-FR" sz="2800" dirty="0" smtClean="0"/>
            </a:br>
            <a:r>
              <a:rPr lang="fr-FR" sz="2800" dirty="0" smtClean="0"/>
              <a:t>dans </a:t>
            </a:r>
            <a:r>
              <a:rPr lang="fr-FR" sz="2800" dirty="0"/>
              <a:t>l’étude de phase III KEYNOTE 24</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2823017379"/>
              </p:ext>
            </p:extLst>
          </p:nvPr>
        </p:nvGraphicFramePr>
        <p:xfrm>
          <a:off x="2085666" y="1390116"/>
          <a:ext cx="4339098" cy="41162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xmlns="" val="2816693365"/>
              </p:ext>
            </p:extLst>
          </p:nvPr>
        </p:nvGraphicFramePr>
        <p:xfrm>
          <a:off x="1150080" y="5488933"/>
          <a:ext cx="5368931" cy="668256"/>
        </p:xfrm>
        <a:graphic>
          <a:graphicData uri="http://schemas.openxmlformats.org/drawingml/2006/table">
            <a:tbl>
              <a:tblPr firstRow="1" bandRow="1">
                <a:tableStyleId>{5C22544A-7EE6-4342-B048-85BDC9FD1C3A}</a:tableStyleId>
              </a:tblPr>
              <a:tblGrid>
                <a:gridCol w="1171251"/>
                <a:gridCol w="524710"/>
                <a:gridCol w="524710"/>
                <a:gridCol w="524710"/>
                <a:gridCol w="524710"/>
                <a:gridCol w="524710"/>
                <a:gridCol w="524710"/>
                <a:gridCol w="524710"/>
                <a:gridCol w="524710"/>
              </a:tblGrid>
              <a:tr h="223674">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400" b="1" dirty="0" err="1" smtClean="0">
                          <a:solidFill>
                            <a:schemeClr val="bg1">
                              <a:lumMod val="50000"/>
                            </a:schemeClr>
                          </a:solidFill>
                        </a:rPr>
                        <a:t>Nbre</a:t>
                      </a:r>
                      <a:r>
                        <a:rPr lang="fr-FR" sz="1400" b="1" dirty="0" smtClean="0">
                          <a:solidFill>
                            <a:schemeClr val="bg1">
                              <a:lumMod val="50000"/>
                            </a:schemeClr>
                          </a:solidFill>
                        </a:rPr>
                        <a:t> à risque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400" dirty="0">
                        <a:solidFill>
                          <a:schemeClr val="bg1">
                            <a:lumMod val="50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22291">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400" b="0" spc="-30" smtClean="0">
                          <a:solidFill>
                            <a:schemeClr val="bg1">
                              <a:lumMod val="50000"/>
                            </a:schemeClr>
                          </a:solidFill>
                        </a:rPr>
                        <a:t>Pembrolizumab</a:t>
                      </a:r>
                      <a:endParaRPr lang="fr-FR" sz="1400" b="0" spc="-30" dirty="0" smtClean="0">
                        <a:solidFill>
                          <a:schemeClr val="bg1">
                            <a:lumMod val="50000"/>
                          </a:schemeClr>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154</a:t>
                      </a:r>
                      <a:endParaRPr lang="fr-FR" sz="1400" b="0" dirty="0" smtClean="0">
                        <a:solidFill>
                          <a:schemeClr val="bg1">
                            <a:lumMod val="50000"/>
                          </a:schemeClr>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136</a:t>
                      </a:r>
                      <a:endParaRPr lang="fr-FR" sz="1400" b="0" dirty="0" smtClean="0">
                        <a:solidFill>
                          <a:schemeClr val="bg1">
                            <a:lumMod val="50000"/>
                          </a:schemeClr>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kern="1200" smtClean="0">
                          <a:solidFill>
                            <a:schemeClr val="bg1">
                              <a:lumMod val="50000"/>
                            </a:schemeClr>
                          </a:solidFill>
                          <a:latin typeface="+mn-lt"/>
                          <a:ea typeface="+mn-ea"/>
                          <a:cs typeface="+mn-cs"/>
                        </a:rPr>
                        <a:t>121</a:t>
                      </a:r>
                      <a:endParaRPr lang="fr-FR" sz="1400" b="0" kern="1200">
                        <a:solidFill>
                          <a:schemeClr val="bg1">
                            <a:lumMod val="50000"/>
                          </a:schemeClr>
                        </a:solidFill>
                        <a:latin typeface="+mn-lt"/>
                        <a:ea typeface="+mn-ea"/>
                        <a:cs typeface="+mn-cs"/>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kern="1200" smtClean="0">
                          <a:solidFill>
                            <a:schemeClr val="bg1">
                              <a:lumMod val="50000"/>
                            </a:schemeClr>
                          </a:solidFill>
                          <a:latin typeface="+mn-lt"/>
                          <a:ea typeface="+mn-ea"/>
                          <a:cs typeface="+mn-cs"/>
                        </a:rPr>
                        <a:t>82</a:t>
                      </a:r>
                      <a:endParaRPr lang="fr-FR" sz="1400" b="0" kern="1200">
                        <a:solidFill>
                          <a:schemeClr val="bg1">
                            <a:lumMod val="50000"/>
                          </a:schemeClr>
                        </a:solidFill>
                        <a:latin typeface="+mn-lt"/>
                        <a:ea typeface="+mn-ea"/>
                        <a:cs typeface="+mn-cs"/>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kern="1200" smtClean="0">
                          <a:solidFill>
                            <a:schemeClr val="bg1">
                              <a:lumMod val="50000"/>
                            </a:schemeClr>
                          </a:solidFill>
                          <a:latin typeface="+mn-lt"/>
                          <a:ea typeface="+mn-ea"/>
                          <a:cs typeface="+mn-cs"/>
                        </a:rPr>
                        <a:t>39</a:t>
                      </a:r>
                      <a:endParaRPr lang="fr-FR" sz="1400" b="0" kern="1200">
                        <a:solidFill>
                          <a:schemeClr val="bg1">
                            <a:lumMod val="50000"/>
                          </a:schemeClr>
                        </a:solidFill>
                        <a:latin typeface="+mn-lt"/>
                        <a:ea typeface="+mn-ea"/>
                        <a:cs typeface="+mn-cs"/>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kern="1200" smtClean="0">
                          <a:solidFill>
                            <a:schemeClr val="bg1">
                              <a:lumMod val="50000"/>
                            </a:schemeClr>
                          </a:solidFill>
                          <a:latin typeface="+mn-lt"/>
                          <a:ea typeface="+mn-ea"/>
                          <a:cs typeface="+mn-cs"/>
                        </a:rPr>
                        <a:t>11</a:t>
                      </a:r>
                      <a:endParaRPr lang="fr-FR" sz="1400" b="0" kern="1200">
                        <a:solidFill>
                          <a:schemeClr val="bg1">
                            <a:lumMod val="50000"/>
                          </a:schemeClr>
                        </a:solidFill>
                        <a:latin typeface="+mn-lt"/>
                        <a:ea typeface="+mn-ea"/>
                        <a:cs typeface="+mn-cs"/>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kern="1200" smtClean="0">
                          <a:solidFill>
                            <a:schemeClr val="bg1">
                              <a:lumMod val="50000"/>
                            </a:schemeClr>
                          </a:solidFill>
                          <a:latin typeface="+mn-lt"/>
                          <a:ea typeface="+mn-ea"/>
                          <a:cs typeface="+mn-cs"/>
                        </a:rPr>
                        <a:t>2</a:t>
                      </a:r>
                      <a:endParaRPr lang="fr-FR" sz="1400" b="0" kern="1200">
                        <a:solidFill>
                          <a:schemeClr val="bg1">
                            <a:lumMod val="50000"/>
                          </a:schemeClr>
                        </a:solidFill>
                        <a:latin typeface="+mn-lt"/>
                        <a:ea typeface="+mn-ea"/>
                        <a:cs typeface="+mn-cs"/>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kern="1200" smtClean="0">
                          <a:solidFill>
                            <a:schemeClr val="bg1">
                              <a:lumMod val="50000"/>
                            </a:schemeClr>
                          </a:solidFill>
                          <a:latin typeface="+mn-lt"/>
                          <a:ea typeface="+mn-ea"/>
                          <a:cs typeface="+mn-cs"/>
                        </a:rPr>
                        <a:t>0</a:t>
                      </a:r>
                      <a:endParaRPr lang="fr-FR" sz="1400" b="0" kern="1200">
                        <a:solidFill>
                          <a:schemeClr val="bg1">
                            <a:lumMod val="50000"/>
                          </a:schemeClr>
                        </a:solidFill>
                        <a:latin typeface="+mn-lt"/>
                        <a:ea typeface="+mn-ea"/>
                        <a:cs typeface="+mn-cs"/>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22291">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400" b="0" spc="-30" dirty="0" smtClean="0">
                          <a:solidFill>
                            <a:schemeClr val="bg1">
                              <a:lumMod val="50000"/>
                            </a:schemeClr>
                          </a:solidFill>
                        </a:rPr>
                        <a:t>Chimiothérapie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151</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123</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106</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64</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34</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7</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1</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smtClean="0">
                          <a:solidFill>
                            <a:schemeClr val="bg1">
                              <a:lumMod val="50000"/>
                            </a:schemeClr>
                          </a:solidFill>
                        </a:rPr>
                        <a:t>0</a:t>
                      </a:r>
                      <a:endParaRPr lang="fr-FR" sz="1400" b="0" dirty="0" smtClean="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7" name="ZoneTexte 26"/>
          <p:cNvSpPr txBox="1"/>
          <p:nvPr/>
        </p:nvSpPr>
        <p:spPr>
          <a:xfrm>
            <a:off x="223599" y="6307948"/>
            <a:ext cx="6754336" cy="257369"/>
          </a:xfrm>
          <a:prstGeom prst="rect">
            <a:avLst/>
          </a:prstGeom>
          <a:noFill/>
        </p:spPr>
        <p:txBody>
          <a:bodyPr wrap="square" lIns="36000" tIns="36000" rIns="36000" bIns="36000" anchor="b"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sz="1200">
                <a:solidFill>
                  <a:prstClr val="black">
                    <a:lumMod val="65000"/>
                    <a:lumOff val="35000"/>
                  </a:prstClr>
                </a:solidFill>
              </a:rPr>
              <a:t>Reck M. </a:t>
            </a:r>
            <a:r>
              <a:rPr lang="it-IT" sz="1200" i="1">
                <a:solidFill>
                  <a:prstClr val="black">
                    <a:lumMod val="65000"/>
                    <a:lumOff val="35000"/>
                  </a:prstClr>
                </a:solidFill>
              </a:rPr>
              <a:t>et al. - ESMO® 2016 - </a:t>
            </a:r>
            <a:r>
              <a:rPr lang="it-IT" sz="1200">
                <a:solidFill>
                  <a:prstClr val="black">
                    <a:lumMod val="65000"/>
                    <a:lumOff val="35000"/>
                  </a:prstClr>
                </a:solidFill>
              </a:rPr>
              <a:t>Abs. LBA8</a:t>
            </a:r>
            <a:endParaRPr lang="it-IT" sz="1200" dirty="0">
              <a:solidFill>
                <a:prstClr val="black">
                  <a:lumMod val="65000"/>
                  <a:lumOff val="35000"/>
                </a:prstClr>
              </a:solidFill>
            </a:endParaRPr>
          </a:p>
        </p:txBody>
      </p:sp>
      <p:pic>
        <p:nvPicPr>
          <p:cNvPr id="21" name="Image 20" descr="Filet jaune.png"/>
          <p:cNvPicPr>
            <a:picLocks noChangeAspect="1"/>
          </p:cNvPicPr>
          <p:nvPr/>
        </p:nvPicPr>
        <p:blipFill rotWithShape="1">
          <a:blip r:embed="rId3" cstate="print">
            <a:extLst>
              <a:ext uri="{28A0092B-C50C-407E-A947-70E740481C1C}">
                <a14:useLocalDpi xmlns:a14="http://schemas.microsoft.com/office/drawing/2010/main" xmlns="" val="0"/>
              </a:ext>
            </a:extLst>
          </a:blip>
          <a:srcRect t="57745"/>
          <a:stretch/>
        </p:blipFill>
        <p:spPr>
          <a:xfrm>
            <a:off x="177799" y="243417"/>
            <a:ext cx="777240" cy="973668"/>
          </a:xfrm>
          <a:prstGeom prst="rect">
            <a:avLst/>
          </a:prstGeom>
        </p:spPr>
      </p:pic>
      <p:sp>
        <p:nvSpPr>
          <p:cNvPr id="39" name="ZoneTexte 38"/>
          <p:cNvSpPr txBox="1"/>
          <p:nvPr/>
        </p:nvSpPr>
        <p:spPr>
          <a:xfrm rot="16200000">
            <a:off x="187575" y="3095152"/>
            <a:ext cx="3642473" cy="276999"/>
          </a:xfrm>
          <a:prstGeom prst="rect">
            <a:avLst/>
          </a:prstGeom>
          <a:noFill/>
        </p:spPr>
        <p:txBody>
          <a:bodyPr wrap="square" rtlCol="0">
            <a:spAutoFit/>
          </a:bodyPr>
          <a:lstStyle/>
          <a:p>
            <a:pPr algn="ctr" defTabSz="457200"/>
            <a:r>
              <a:rPr lang="fr-FR" sz="1200">
                <a:solidFill>
                  <a:prstClr val="white">
                    <a:lumMod val="50000"/>
                  </a:prstClr>
                </a:solidFill>
              </a:rPr>
              <a:t>Overall survival (%)</a:t>
            </a:r>
            <a:endParaRPr lang="fr-FR" sz="1200" dirty="0">
              <a:solidFill>
                <a:prstClr val="white">
                  <a:lumMod val="50000"/>
                </a:prstClr>
              </a:solidFill>
            </a:endParaRPr>
          </a:p>
        </p:txBody>
      </p:sp>
      <p:sp>
        <p:nvSpPr>
          <p:cNvPr id="40" name="ZoneTexte 39"/>
          <p:cNvSpPr txBox="1"/>
          <p:nvPr/>
        </p:nvSpPr>
        <p:spPr>
          <a:xfrm>
            <a:off x="2537089" y="5347317"/>
            <a:ext cx="3616503" cy="276999"/>
          </a:xfrm>
          <a:prstGeom prst="rect">
            <a:avLst/>
          </a:prstGeom>
          <a:noFill/>
        </p:spPr>
        <p:txBody>
          <a:bodyPr wrap="square" rtlCol="0">
            <a:spAutoFit/>
          </a:bodyPr>
          <a:lstStyle/>
          <a:p>
            <a:pPr algn="ctr" defTabSz="457200"/>
            <a:r>
              <a:rPr lang="fr-FR" sz="1200" dirty="0">
                <a:solidFill>
                  <a:prstClr val="white">
                    <a:lumMod val="50000"/>
                  </a:prstClr>
                </a:solidFill>
              </a:rPr>
              <a:t>Temps (mois)</a:t>
            </a:r>
          </a:p>
        </p:txBody>
      </p:sp>
      <p:sp>
        <p:nvSpPr>
          <p:cNvPr id="14" name="ZoneTexte 13"/>
          <p:cNvSpPr txBox="1"/>
          <p:nvPr/>
        </p:nvSpPr>
        <p:spPr>
          <a:xfrm>
            <a:off x="3239301" y="4228076"/>
            <a:ext cx="1978887" cy="629916"/>
          </a:xfrm>
          <a:prstGeom prst="rect">
            <a:avLst/>
          </a:prstGeom>
          <a:noFill/>
        </p:spPr>
        <p:txBody>
          <a:bodyPr wrap="square" rtlCol="0">
            <a:spAutoFit/>
          </a:bodyPr>
          <a:lstStyle/>
          <a:p>
            <a:pPr defTabSz="457200">
              <a:lnSpc>
                <a:spcPct val="110000"/>
              </a:lnSpc>
            </a:pPr>
            <a:r>
              <a:rPr lang="fr-FR" sz="1600" b="1">
                <a:solidFill>
                  <a:prstClr val="white">
                    <a:lumMod val="50000"/>
                  </a:prstClr>
                </a:solidFill>
              </a:rPr>
              <a:t>Pembrolizumab</a:t>
            </a:r>
            <a:endParaRPr lang="fr-FR" sz="1600" b="1" dirty="0">
              <a:solidFill>
                <a:prstClr val="white">
                  <a:lumMod val="50000"/>
                </a:prstClr>
              </a:solidFill>
            </a:endParaRPr>
          </a:p>
          <a:p>
            <a:pPr defTabSz="457200">
              <a:lnSpc>
                <a:spcPct val="110000"/>
              </a:lnSpc>
            </a:pPr>
            <a:r>
              <a:rPr lang="fr-FR" sz="1600" b="1">
                <a:solidFill>
                  <a:prstClr val="white">
                    <a:lumMod val="50000"/>
                  </a:prstClr>
                </a:solidFill>
              </a:rPr>
              <a:t>Chimiothérapie</a:t>
            </a:r>
            <a:endParaRPr lang="fr-FR" sz="1600" b="1" dirty="0">
              <a:solidFill>
                <a:prstClr val="white">
                  <a:lumMod val="50000"/>
                </a:prstClr>
              </a:solidFill>
            </a:endParaRPr>
          </a:p>
        </p:txBody>
      </p:sp>
      <p:cxnSp>
        <p:nvCxnSpPr>
          <p:cNvPr id="15" name="Connecteur droit 14"/>
          <p:cNvCxnSpPr/>
          <p:nvPr/>
        </p:nvCxnSpPr>
        <p:spPr>
          <a:xfrm>
            <a:off x="2985585" y="4433294"/>
            <a:ext cx="248882"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a:off x="2995436" y="4702800"/>
            <a:ext cx="24888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aphicFrame>
        <p:nvGraphicFramePr>
          <p:cNvPr id="18" name="Tableau 17"/>
          <p:cNvGraphicFramePr>
            <a:graphicFrameLocks noGrp="1"/>
          </p:cNvGraphicFramePr>
          <p:nvPr>
            <p:extLst>
              <p:ext uri="{D42A27DB-BD31-4B8C-83A1-F6EECF244321}">
                <p14:modId xmlns:p14="http://schemas.microsoft.com/office/powerpoint/2010/main" xmlns="" val="1987770005"/>
              </p:ext>
            </p:extLst>
          </p:nvPr>
        </p:nvGraphicFramePr>
        <p:xfrm>
          <a:off x="3795823" y="1412415"/>
          <a:ext cx="4186770" cy="777240"/>
        </p:xfrm>
        <a:graphic>
          <a:graphicData uri="http://schemas.openxmlformats.org/drawingml/2006/table">
            <a:tbl>
              <a:tblPr firstRow="1" bandRow="1">
                <a:effectLst/>
                <a:tableStyleId>{5C22544A-7EE6-4342-B048-85BDC9FD1C3A}</a:tableStyleId>
              </a:tblPr>
              <a:tblGrid>
                <a:gridCol w="722266"/>
                <a:gridCol w="1042739"/>
                <a:gridCol w="858984"/>
                <a:gridCol w="1002296"/>
                <a:gridCol w="560485"/>
              </a:tblGrid>
              <a:tr h="175062">
                <a:tc>
                  <a:txBody>
                    <a:bodyPr/>
                    <a:lstStyle/>
                    <a:p>
                      <a:pPr algn="ctr"/>
                      <a:endParaRPr lang="fr-FR" sz="1100" dirty="0">
                        <a:solidFill>
                          <a:schemeClr val="bg1"/>
                        </a:solidFill>
                      </a:endParaRPr>
                    </a:p>
                  </a:txBody>
                  <a:tcPr>
                    <a:solidFill>
                      <a:srgbClr val="E09A25"/>
                    </a:solidFill>
                  </a:tcPr>
                </a:tc>
                <a:tc>
                  <a:txBody>
                    <a:bodyPr/>
                    <a:lstStyle/>
                    <a:p>
                      <a:pPr algn="ctr"/>
                      <a:r>
                        <a:rPr lang="fr-FR" sz="1100" dirty="0" smtClean="0">
                          <a:solidFill>
                            <a:schemeClr val="bg1"/>
                          </a:solidFill>
                        </a:rPr>
                        <a:t>Evènements, n</a:t>
                      </a:r>
                      <a:endParaRPr lang="fr-FR" sz="1100" dirty="0">
                        <a:solidFill>
                          <a:schemeClr val="bg1"/>
                        </a:solidFill>
                      </a:endParaRPr>
                    </a:p>
                  </a:txBody>
                  <a:tcPr>
                    <a:solidFill>
                      <a:srgbClr val="E09A25"/>
                    </a:solidFill>
                  </a:tcPr>
                </a:tc>
                <a:tc>
                  <a:txBody>
                    <a:bodyPr/>
                    <a:lstStyle/>
                    <a:p>
                      <a:pPr algn="ctr"/>
                      <a:r>
                        <a:rPr lang="fr-FR" sz="1100" dirty="0" smtClean="0">
                          <a:solidFill>
                            <a:schemeClr val="bg1"/>
                          </a:solidFill>
                        </a:rPr>
                        <a:t>Médiane, n</a:t>
                      </a:r>
                      <a:endParaRPr lang="fr-FR" sz="1100" dirty="0">
                        <a:solidFill>
                          <a:schemeClr val="bg1"/>
                        </a:solidFill>
                      </a:endParaRPr>
                    </a:p>
                  </a:txBody>
                  <a:tcPr>
                    <a:solidFill>
                      <a:srgbClr val="E09A25"/>
                    </a:solidFill>
                  </a:tcPr>
                </a:tc>
                <a:tc>
                  <a:txBody>
                    <a:bodyPr/>
                    <a:lstStyle/>
                    <a:p>
                      <a:pPr algn="ctr"/>
                      <a:r>
                        <a:rPr lang="fr-FR" sz="1100" dirty="0" smtClean="0">
                          <a:solidFill>
                            <a:schemeClr val="bg1"/>
                          </a:solidFill>
                        </a:rPr>
                        <a:t>HR (IC 95%)</a:t>
                      </a:r>
                      <a:endParaRPr lang="fr-FR" sz="1100" dirty="0">
                        <a:solidFill>
                          <a:schemeClr val="bg1"/>
                        </a:solidFill>
                      </a:endParaRPr>
                    </a:p>
                  </a:txBody>
                  <a:tcPr>
                    <a:solidFill>
                      <a:srgbClr val="E09A25"/>
                    </a:solidFill>
                  </a:tcPr>
                </a:tc>
                <a:tc>
                  <a:txBody>
                    <a:bodyPr/>
                    <a:lstStyle/>
                    <a:p>
                      <a:pPr algn="ctr"/>
                      <a:r>
                        <a:rPr lang="fr-FR" sz="1100" i="1" smtClean="0">
                          <a:solidFill>
                            <a:schemeClr val="bg1"/>
                          </a:solidFill>
                        </a:rPr>
                        <a:t>p</a:t>
                      </a:r>
                      <a:endParaRPr lang="fr-FR" sz="1100" i="1" dirty="0">
                        <a:solidFill>
                          <a:schemeClr val="bg1"/>
                        </a:solidFill>
                      </a:endParaRPr>
                    </a:p>
                  </a:txBody>
                  <a:tcPr>
                    <a:solidFill>
                      <a:srgbClr val="E09A25"/>
                    </a:solidFill>
                  </a:tcPr>
                </a:tc>
              </a:tr>
              <a:tr h="222303">
                <a:tc>
                  <a:txBody>
                    <a:bodyPr/>
                    <a:lstStyle/>
                    <a:p>
                      <a:pPr algn="ctr"/>
                      <a:r>
                        <a:rPr lang="fr-FR" sz="1100" smtClean="0">
                          <a:solidFill>
                            <a:schemeClr val="tx1">
                              <a:lumMod val="75000"/>
                              <a:lumOff val="25000"/>
                            </a:schemeClr>
                          </a:solidFill>
                        </a:rPr>
                        <a:t>Pembro</a:t>
                      </a:r>
                      <a:endParaRPr lang="fr-FR" sz="1100" dirty="0">
                        <a:solidFill>
                          <a:schemeClr val="tx1">
                            <a:lumMod val="75000"/>
                            <a:lumOff val="25000"/>
                          </a:schemeClr>
                        </a:solidFill>
                      </a:endParaRPr>
                    </a:p>
                  </a:txBody>
                  <a:tcPr>
                    <a:solidFill>
                      <a:schemeClr val="accent2">
                        <a:lumMod val="40000"/>
                        <a:lumOff val="60000"/>
                      </a:schemeClr>
                    </a:solidFill>
                  </a:tcPr>
                </a:tc>
                <a:tc>
                  <a:txBody>
                    <a:bodyPr/>
                    <a:lstStyle/>
                    <a:p>
                      <a:pPr algn="ctr"/>
                      <a:r>
                        <a:rPr lang="fr-FR" sz="1100" smtClean="0">
                          <a:solidFill>
                            <a:schemeClr val="tx1">
                              <a:lumMod val="75000"/>
                              <a:lumOff val="25000"/>
                            </a:schemeClr>
                          </a:solidFill>
                        </a:rPr>
                        <a:t>44</a:t>
                      </a:r>
                      <a:endParaRPr lang="fr-FR" sz="1100" dirty="0" smtClean="0">
                        <a:solidFill>
                          <a:schemeClr val="tx1">
                            <a:lumMod val="75000"/>
                            <a:lumOff val="25000"/>
                          </a:schemeClr>
                        </a:solidFill>
                      </a:endParaRPr>
                    </a:p>
                  </a:txBody>
                  <a:tcPr>
                    <a:solidFill>
                      <a:schemeClr val="accent2">
                        <a:lumMod val="40000"/>
                        <a:lumOff val="60000"/>
                      </a:schemeClr>
                    </a:solidFill>
                  </a:tcPr>
                </a:tc>
                <a:tc>
                  <a:txBody>
                    <a:bodyPr/>
                    <a:lstStyle/>
                    <a:p>
                      <a:pPr algn="ctr"/>
                      <a:r>
                        <a:rPr lang="fr-FR" sz="1100" smtClean="0">
                          <a:solidFill>
                            <a:schemeClr val="tx1">
                              <a:lumMod val="75000"/>
                              <a:lumOff val="25000"/>
                            </a:schemeClr>
                          </a:solidFill>
                        </a:rPr>
                        <a:t>NR</a:t>
                      </a:r>
                      <a:endParaRPr lang="fr-FR" sz="1100" dirty="0" smtClean="0">
                        <a:solidFill>
                          <a:schemeClr val="tx1">
                            <a:lumMod val="75000"/>
                            <a:lumOff val="25000"/>
                          </a:schemeClr>
                        </a:solidFill>
                      </a:endParaRPr>
                    </a:p>
                  </a:txBody>
                  <a:tcPr>
                    <a:solidFill>
                      <a:schemeClr val="accent2">
                        <a:lumMod val="40000"/>
                        <a:lumOff val="60000"/>
                      </a:schemeClr>
                    </a:solidFill>
                  </a:tcPr>
                </a:tc>
                <a:tc>
                  <a:txBody>
                    <a:bodyPr/>
                    <a:lstStyle/>
                    <a:p>
                      <a:pPr algn="ctr"/>
                      <a:r>
                        <a:rPr lang="fr-FR" sz="1100" smtClean="0">
                          <a:solidFill>
                            <a:schemeClr val="tx1">
                              <a:lumMod val="75000"/>
                              <a:lumOff val="25000"/>
                            </a:schemeClr>
                          </a:solidFill>
                        </a:rPr>
                        <a:t>0,60</a:t>
                      </a:r>
                      <a:endParaRPr lang="fr-FR" sz="1100" dirty="0" smtClean="0">
                        <a:solidFill>
                          <a:schemeClr val="tx1">
                            <a:lumMod val="75000"/>
                            <a:lumOff val="25000"/>
                          </a:schemeClr>
                        </a:solidFill>
                      </a:endParaRPr>
                    </a:p>
                  </a:txBody>
                  <a:tcPr>
                    <a:solidFill>
                      <a:schemeClr val="accent2">
                        <a:lumMod val="40000"/>
                        <a:lumOff val="60000"/>
                      </a:schemeClr>
                    </a:solidFill>
                  </a:tcPr>
                </a:tc>
                <a:tc rowSpan="2">
                  <a:txBody>
                    <a:bodyPr/>
                    <a:lstStyle/>
                    <a:p>
                      <a:pPr algn="ctr"/>
                      <a:r>
                        <a:rPr lang="fr-FR" sz="1100" smtClean="0">
                          <a:solidFill>
                            <a:schemeClr val="tx1">
                              <a:lumMod val="75000"/>
                              <a:lumOff val="25000"/>
                            </a:schemeClr>
                          </a:solidFill>
                        </a:rPr>
                        <a:t>0,005</a:t>
                      </a:r>
                      <a:endParaRPr lang="fr-FR" sz="1100" dirty="0" smtClean="0">
                        <a:solidFill>
                          <a:schemeClr val="tx1">
                            <a:lumMod val="75000"/>
                            <a:lumOff val="25000"/>
                          </a:schemeClr>
                        </a:solidFill>
                      </a:endParaRPr>
                    </a:p>
                  </a:txBody>
                  <a:tcPr anchor="ctr">
                    <a:solidFill>
                      <a:schemeClr val="accent2">
                        <a:lumMod val="40000"/>
                        <a:lumOff val="60000"/>
                      </a:schemeClr>
                    </a:solidFill>
                  </a:tcPr>
                </a:tc>
              </a:tr>
              <a:tr h="222303">
                <a:tc>
                  <a:txBody>
                    <a:bodyPr/>
                    <a:lstStyle/>
                    <a:p>
                      <a:pPr marL="0" marR="0" indent="0" algn="ctr" defTabSz="914346" rtl="0" eaLnBrk="1" fontAlgn="auto" latinLnBrk="0" hangingPunct="1">
                        <a:lnSpc>
                          <a:spcPct val="100000"/>
                        </a:lnSpc>
                        <a:spcBef>
                          <a:spcPts val="0"/>
                        </a:spcBef>
                        <a:spcAft>
                          <a:spcPts val="0"/>
                        </a:spcAft>
                        <a:buClrTx/>
                        <a:buSzTx/>
                        <a:buFontTx/>
                        <a:buNone/>
                        <a:tabLst/>
                        <a:defRPr/>
                      </a:pPr>
                      <a:r>
                        <a:rPr lang="fr-FR" sz="1100" smtClean="0">
                          <a:solidFill>
                            <a:schemeClr val="tx1">
                              <a:lumMod val="75000"/>
                              <a:lumOff val="25000"/>
                            </a:schemeClr>
                          </a:solidFill>
                        </a:rPr>
                        <a:t>Chimio</a:t>
                      </a:r>
                      <a:endParaRPr lang="fr-FR" sz="1100" dirty="0" smtClean="0">
                        <a:solidFill>
                          <a:schemeClr val="tx1">
                            <a:lumMod val="75000"/>
                            <a:lumOff val="25000"/>
                          </a:schemeClr>
                        </a:solidFill>
                      </a:endParaRPr>
                    </a:p>
                  </a:txBody>
                  <a:tcPr>
                    <a:solidFill>
                      <a:srgbClr val="F9EBD3"/>
                    </a:solidFill>
                  </a:tcPr>
                </a:tc>
                <a:tc>
                  <a:txBody>
                    <a:bodyPr/>
                    <a:lstStyle/>
                    <a:p>
                      <a:pPr algn="ctr"/>
                      <a:r>
                        <a:rPr lang="fr-FR" sz="1100" smtClean="0">
                          <a:solidFill>
                            <a:schemeClr val="tx1">
                              <a:lumMod val="75000"/>
                              <a:lumOff val="25000"/>
                            </a:schemeClr>
                          </a:solidFill>
                        </a:rPr>
                        <a:t>64</a:t>
                      </a:r>
                      <a:endParaRPr lang="fr-FR" sz="1100" dirty="0" smtClean="0">
                        <a:solidFill>
                          <a:schemeClr val="tx1">
                            <a:lumMod val="75000"/>
                            <a:lumOff val="25000"/>
                          </a:schemeClr>
                        </a:solidFill>
                      </a:endParaRPr>
                    </a:p>
                  </a:txBody>
                  <a:tcPr>
                    <a:solidFill>
                      <a:srgbClr val="F9EBD3"/>
                    </a:solidFill>
                  </a:tcPr>
                </a:tc>
                <a:tc>
                  <a:txBody>
                    <a:bodyPr/>
                    <a:lstStyle/>
                    <a:p>
                      <a:pPr algn="ctr"/>
                      <a:r>
                        <a:rPr lang="fr-FR" sz="1100" smtClean="0">
                          <a:solidFill>
                            <a:schemeClr val="tx1">
                              <a:lumMod val="75000"/>
                              <a:lumOff val="25000"/>
                            </a:schemeClr>
                          </a:solidFill>
                        </a:rPr>
                        <a:t>NR</a:t>
                      </a:r>
                      <a:endParaRPr lang="fr-FR" sz="1100" dirty="0" smtClean="0">
                        <a:solidFill>
                          <a:schemeClr val="tx1">
                            <a:lumMod val="75000"/>
                            <a:lumOff val="25000"/>
                          </a:schemeClr>
                        </a:solidFill>
                      </a:endParaRPr>
                    </a:p>
                  </a:txBody>
                  <a:tcPr>
                    <a:solidFill>
                      <a:srgbClr val="F9EBD3"/>
                    </a:solidFill>
                  </a:tcPr>
                </a:tc>
                <a:tc>
                  <a:txBody>
                    <a:bodyPr/>
                    <a:lstStyle/>
                    <a:p>
                      <a:pPr algn="ctr"/>
                      <a:r>
                        <a:rPr lang="fr-FR" sz="1100" dirty="0" smtClean="0">
                          <a:solidFill>
                            <a:schemeClr val="tx1">
                              <a:lumMod val="75000"/>
                              <a:lumOff val="25000"/>
                            </a:schemeClr>
                          </a:solidFill>
                        </a:rPr>
                        <a:t>(0,41-0,89)</a:t>
                      </a:r>
                    </a:p>
                  </a:txBody>
                  <a:tcPr>
                    <a:solidFill>
                      <a:srgbClr val="F9EBD3"/>
                    </a:solidFill>
                  </a:tcPr>
                </a:tc>
                <a:tc vMerge="1">
                  <a:txBody>
                    <a:bodyPr/>
                    <a:lstStyle/>
                    <a:p>
                      <a:pPr algn="ctr"/>
                      <a:endParaRPr lang="fr-FR" sz="1100" dirty="0" smtClean="0">
                        <a:solidFill>
                          <a:schemeClr val="tx1">
                            <a:lumMod val="75000"/>
                            <a:lumOff val="25000"/>
                          </a:schemeClr>
                        </a:solidFill>
                      </a:endParaRPr>
                    </a:p>
                  </a:txBody>
                  <a:tcPr>
                    <a:solidFill>
                      <a:srgbClr val="F9EBD3"/>
                    </a:solidFill>
                  </a:tcPr>
                </a:tc>
              </a:tr>
            </a:tbl>
          </a:graphicData>
        </a:graphic>
      </p:graphicFrame>
    </p:spTree>
    <p:extLst>
      <p:ext uri="{BB962C8B-B14F-4D97-AF65-F5344CB8AC3E}">
        <p14:creationId xmlns:p14="http://schemas.microsoft.com/office/powerpoint/2010/main" xmlns="" val="1851204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xmlns="" val="3702665621"/>
              </p:ext>
            </p:extLst>
          </p:nvPr>
        </p:nvGraphicFramePr>
        <p:xfrm>
          <a:off x="177799" y="1291887"/>
          <a:ext cx="8876768" cy="4939614"/>
        </p:xfrm>
        <a:graphic>
          <a:graphicData uri="http://schemas.openxmlformats.org/drawingml/2006/table">
            <a:tbl>
              <a:tblPr firstRow="1" bandRow="1">
                <a:tableStyleId>{5C22544A-7EE6-4342-B048-85BDC9FD1C3A}</a:tableStyleId>
              </a:tblPr>
              <a:tblGrid>
                <a:gridCol w="1589008"/>
                <a:gridCol w="1875295"/>
                <a:gridCol w="1301857"/>
                <a:gridCol w="2804870"/>
                <a:gridCol w="456597"/>
                <a:gridCol w="849141"/>
              </a:tblGrid>
              <a:tr h="360117">
                <a:tc gridSpan="2">
                  <a:txBody>
                    <a:bodyPr/>
                    <a:lstStyle/>
                    <a:p>
                      <a:pPr>
                        <a:lnSpc>
                          <a:spcPts val="1100"/>
                        </a:lnSpc>
                      </a:pPr>
                      <a:r>
                        <a:rPr lang="fr-FR" sz="1050" dirty="0" smtClean="0">
                          <a:solidFill>
                            <a:schemeClr val="bg1"/>
                          </a:solidFill>
                        </a:rPr>
                        <a:t>Sous groupes</a:t>
                      </a:r>
                      <a:endParaRPr lang="fr-FR" sz="1050" dirty="0">
                        <a:solidFill>
                          <a:schemeClr val="bg1"/>
                        </a:solidFill>
                      </a:endParaRPr>
                    </a:p>
                  </a:txBody>
                  <a:tcPr anchor="ctr">
                    <a:solidFill>
                      <a:schemeClr val="accent2"/>
                    </a:solidFill>
                  </a:tcPr>
                </a:tc>
                <a:tc hMerge="1">
                  <a:txBody>
                    <a:bodyPr/>
                    <a:lstStyle/>
                    <a:p>
                      <a:endParaRPr lang="fr-FR"/>
                    </a:p>
                  </a:txBody>
                  <a:tcPr/>
                </a:tc>
                <a:tc>
                  <a:txBody>
                    <a:bodyPr/>
                    <a:lstStyle/>
                    <a:p>
                      <a:pPr algn="ctr">
                        <a:lnSpc>
                          <a:spcPts val="1100"/>
                        </a:lnSpc>
                      </a:pPr>
                      <a:r>
                        <a:rPr lang="fr-FR" sz="1050" smtClean="0">
                          <a:solidFill>
                            <a:schemeClr val="bg1"/>
                          </a:solidFill>
                        </a:rPr>
                        <a:t>Nb</a:t>
                      </a:r>
                      <a:r>
                        <a:rPr lang="fr-FR" sz="1050" baseline="0" smtClean="0">
                          <a:solidFill>
                            <a:schemeClr val="bg1"/>
                          </a:solidFill>
                        </a:rPr>
                        <a:t> d’événements/</a:t>
                      </a:r>
                    </a:p>
                    <a:p>
                      <a:pPr algn="ctr">
                        <a:lnSpc>
                          <a:spcPts val="1100"/>
                        </a:lnSpc>
                      </a:pPr>
                      <a:r>
                        <a:rPr lang="fr-FR" sz="1050" baseline="0" smtClean="0">
                          <a:solidFill>
                            <a:schemeClr val="bg1"/>
                          </a:solidFill>
                        </a:rPr>
                        <a:t>Nb de patients</a:t>
                      </a:r>
                      <a:endParaRPr lang="fr-FR" sz="1050">
                        <a:solidFill>
                          <a:schemeClr val="bg1"/>
                        </a:solidFill>
                      </a:endParaRPr>
                    </a:p>
                  </a:txBody>
                  <a:tcPr anchor="ctr">
                    <a:solidFill>
                      <a:schemeClr val="accent2"/>
                    </a:solidFill>
                  </a:tcPr>
                </a:tc>
                <a:tc gridSpan="3">
                  <a:txBody>
                    <a:bodyPr/>
                    <a:lstStyle/>
                    <a:p>
                      <a:pPr algn="ctr">
                        <a:lnSpc>
                          <a:spcPts val="1100"/>
                        </a:lnSpc>
                      </a:pPr>
                      <a:r>
                        <a:rPr lang="fr-FR" sz="1050" dirty="0" smtClean="0">
                          <a:solidFill>
                            <a:schemeClr val="bg1"/>
                          </a:solidFill>
                        </a:rPr>
                        <a:t>HR pour la progression de la maladie ou le décès</a:t>
                      </a:r>
                      <a:r>
                        <a:rPr lang="fr-FR" sz="1050" baseline="0" dirty="0" smtClean="0">
                          <a:solidFill>
                            <a:schemeClr val="bg1"/>
                          </a:solidFill>
                        </a:rPr>
                        <a:t> (IC 95% )</a:t>
                      </a:r>
                      <a:endParaRPr lang="fr-FR" sz="1050" dirty="0">
                        <a:solidFill>
                          <a:schemeClr val="bg1"/>
                        </a:solidFill>
                      </a:endParaRPr>
                    </a:p>
                  </a:txBody>
                  <a:tcPr anchor="ctr">
                    <a:solidFill>
                      <a:schemeClr val="accent2"/>
                    </a:solidFill>
                  </a:tcPr>
                </a:tc>
                <a:tc hMerge="1">
                  <a:txBody>
                    <a:bodyPr/>
                    <a:lstStyle/>
                    <a:p>
                      <a:endParaRPr lang="fr-FR" sz="1200">
                        <a:solidFill>
                          <a:schemeClr val="tx1">
                            <a:lumMod val="75000"/>
                            <a:lumOff val="25000"/>
                          </a:schemeClr>
                        </a:solidFill>
                      </a:endParaRPr>
                    </a:p>
                  </a:txBody>
                  <a:tcPr anchor="ctr"/>
                </a:tc>
                <a:tc hMerge="1">
                  <a:txBody>
                    <a:bodyPr/>
                    <a:lstStyle/>
                    <a:p>
                      <a:endParaRPr lang="fr-FR" sz="1200">
                        <a:solidFill>
                          <a:schemeClr val="tx1">
                            <a:lumMod val="75000"/>
                            <a:lumOff val="25000"/>
                          </a:schemeClr>
                        </a:solidFill>
                      </a:endParaRPr>
                    </a:p>
                  </a:txBody>
                  <a:tcPr anchor="ctr"/>
                </a:tc>
              </a:tr>
              <a:tr h="311045">
                <a:tc gridSpan="2">
                  <a:txBody>
                    <a:bodyPr/>
                    <a:lstStyle/>
                    <a:p>
                      <a:pPr>
                        <a:lnSpc>
                          <a:spcPts val="1300"/>
                        </a:lnSpc>
                        <a:spcBef>
                          <a:spcPts val="0"/>
                        </a:spcBef>
                        <a:spcAft>
                          <a:spcPts val="0"/>
                        </a:spcAft>
                      </a:pPr>
                      <a:r>
                        <a:rPr lang="fr-FR" sz="1100" smtClean="0">
                          <a:solidFill>
                            <a:schemeClr val="tx1">
                              <a:lumMod val="75000"/>
                              <a:lumOff val="25000"/>
                            </a:schemeClr>
                          </a:solidFill>
                        </a:rPr>
                        <a:t>Overall</a:t>
                      </a:r>
                      <a:endParaRPr lang="fr-FR" sz="1100">
                        <a:solidFill>
                          <a:schemeClr val="tx1">
                            <a:lumMod val="75000"/>
                            <a:lumOff val="25000"/>
                          </a:schemeClr>
                        </a:solidFill>
                      </a:endParaRPr>
                    </a:p>
                  </a:txBody>
                  <a:tcPr anchor="ctr">
                    <a:solidFill>
                      <a:schemeClr val="accent2">
                        <a:lumMod val="20000"/>
                        <a:lumOff val="80000"/>
                      </a:schemeClr>
                    </a:solidFill>
                  </a:tcPr>
                </a:tc>
                <a:tc hMerge="1">
                  <a:txBody>
                    <a:bodyPr/>
                    <a:lstStyle/>
                    <a:p>
                      <a:endParaRPr lang="fr-FR"/>
                    </a:p>
                  </a:txBody>
                  <a:tcPr/>
                </a:tc>
                <a:tc>
                  <a:txBody>
                    <a:bodyPr/>
                    <a:lstStyle/>
                    <a:p>
                      <a:pPr algn="ctr">
                        <a:lnSpc>
                          <a:spcPts val="1300"/>
                        </a:lnSpc>
                        <a:spcBef>
                          <a:spcPts val="0"/>
                        </a:spcBef>
                        <a:spcAft>
                          <a:spcPts val="0"/>
                        </a:spcAft>
                      </a:pPr>
                      <a:r>
                        <a:rPr lang="fr-FR" sz="1100" b="1" smtClean="0">
                          <a:solidFill>
                            <a:schemeClr val="tx1">
                              <a:lumMod val="75000"/>
                              <a:lumOff val="25000"/>
                            </a:schemeClr>
                          </a:solidFill>
                        </a:rPr>
                        <a:t>189/305</a:t>
                      </a:r>
                      <a:endParaRPr lang="fr-FR" sz="1100" b="1">
                        <a:solidFill>
                          <a:schemeClr val="tx1">
                            <a:lumMod val="75000"/>
                            <a:lumOff val="25000"/>
                          </a:schemeClr>
                        </a:solidFill>
                      </a:endParaRPr>
                    </a:p>
                  </a:txBody>
                  <a:tcPr anchor="ctr">
                    <a:solidFill>
                      <a:schemeClr val="accent2">
                        <a:lumMod val="20000"/>
                        <a:lumOff val="80000"/>
                      </a:schemeClr>
                    </a:solidFill>
                  </a:tcPr>
                </a:tc>
                <a:tc>
                  <a:txBody>
                    <a:bodyPr/>
                    <a:lstStyle/>
                    <a:p>
                      <a:pPr algn="ctr">
                        <a:lnSpc>
                          <a:spcPts val="1300"/>
                        </a:lnSpc>
                        <a:spcBef>
                          <a:spcPts val="0"/>
                        </a:spcBef>
                        <a:spcAft>
                          <a:spcPts val="0"/>
                        </a:spcAft>
                      </a:pPr>
                      <a:endParaRPr lang="fr-FR" sz="1100">
                        <a:solidFill>
                          <a:schemeClr val="tx1">
                            <a:lumMod val="75000"/>
                            <a:lumOff val="25000"/>
                          </a:schemeClr>
                        </a:solidFill>
                      </a:endParaRPr>
                    </a:p>
                  </a:txBody>
                  <a:tcPr anchor="ctr">
                    <a:solidFill>
                      <a:schemeClr val="accent2">
                        <a:lumMod val="20000"/>
                        <a:lumOff val="80000"/>
                      </a:schemeClr>
                    </a:solidFill>
                  </a:tcPr>
                </a:tc>
                <a:tc>
                  <a:txBody>
                    <a:bodyPr/>
                    <a:lstStyle/>
                    <a:p>
                      <a:pPr algn="r">
                        <a:lnSpc>
                          <a:spcPts val="1300"/>
                        </a:lnSpc>
                        <a:spcBef>
                          <a:spcPts val="0"/>
                        </a:spcBef>
                        <a:spcAft>
                          <a:spcPts val="0"/>
                        </a:spcAft>
                      </a:pPr>
                      <a:r>
                        <a:rPr lang="fr-FR" sz="1100" b="1" smtClean="0">
                          <a:solidFill>
                            <a:schemeClr val="tx1">
                              <a:lumMod val="75000"/>
                              <a:lumOff val="25000"/>
                            </a:schemeClr>
                          </a:solidFill>
                        </a:rPr>
                        <a:t>0,50</a:t>
                      </a:r>
                      <a:endParaRPr lang="fr-FR" sz="1100" b="1">
                        <a:solidFill>
                          <a:schemeClr val="tx1">
                            <a:lumMod val="75000"/>
                            <a:lumOff val="25000"/>
                          </a:schemeClr>
                        </a:solidFill>
                      </a:endParaRPr>
                    </a:p>
                  </a:txBody>
                  <a:tcPr anchor="ctr">
                    <a:solidFill>
                      <a:schemeClr val="accent2">
                        <a:lumMod val="20000"/>
                        <a:lumOff val="80000"/>
                      </a:schemeClr>
                    </a:solidFill>
                  </a:tcPr>
                </a:tc>
                <a:tc>
                  <a:txBody>
                    <a:bodyPr/>
                    <a:lstStyle/>
                    <a:p>
                      <a:pPr algn="l">
                        <a:lnSpc>
                          <a:spcPts val="1300"/>
                        </a:lnSpc>
                        <a:spcBef>
                          <a:spcPts val="0"/>
                        </a:spcBef>
                        <a:spcAft>
                          <a:spcPts val="0"/>
                        </a:spcAft>
                      </a:pPr>
                      <a:r>
                        <a:rPr lang="fr-FR" sz="1100" b="1" smtClean="0">
                          <a:solidFill>
                            <a:schemeClr val="tx1">
                              <a:lumMod val="75000"/>
                              <a:lumOff val="25000"/>
                            </a:schemeClr>
                          </a:solidFill>
                        </a:rPr>
                        <a:t>(0,37-0,68)</a:t>
                      </a:r>
                      <a:endParaRPr lang="fr-FR" sz="1100" b="1">
                        <a:solidFill>
                          <a:schemeClr val="tx1">
                            <a:lumMod val="75000"/>
                            <a:lumOff val="25000"/>
                          </a:schemeClr>
                        </a:solidFill>
                      </a:endParaRPr>
                    </a:p>
                  </a:txBody>
                  <a:tcPr anchor="ctr">
                    <a:solidFill>
                      <a:schemeClr val="accent2">
                        <a:lumMod val="20000"/>
                        <a:lumOff val="80000"/>
                      </a:schemeClr>
                    </a:solidFill>
                  </a:tcPr>
                </a:tc>
              </a:tr>
              <a:tr h="409448">
                <a:tc>
                  <a:txBody>
                    <a:bodyPr/>
                    <a:lstStyle/>
                    <a:p>
                      <a:pPr>
                        <a:lnSpc>
                          <a:spcPts val="1300"/>
                        </a:lnSpc>
                        <a:spcBef>
                          <a:spcPts val="0"/>
                        </a:spcBef>
                        <a:spcAft>
                          <a:spcPts val="0"/>
                        </a:spcAft>
                      </a:pPr>
                      <a:r>
                        <a:rPr lang="fr-FR" sz="1100" smtClean="0">
                          <a:solidFill>
                            <a:schemeClr val="tx1">
                              <a:lumMod val="75000"/>
                              <a:lumOff val="25000"/>
                            </a:schemeClr>
                          </a:solidFill>
                        </a:rPr>
                        <a:t>Age</a:t>
                      </a:r>
                    </a:p>
                  </a:txBody>
                  <a:tcPr anchor="ctr">
                    <a:solidFill>
                      <a:schemeClr val="bg1"/>
                    </a:solidFill>
                  </a:tcPr>
                </a:tc>
                <a:tc>
                  <a:txBody>
                    <a:bodyPr/>
                    <a:lstStyle/>
                    <a:p>
                      <a:pPr>
                        <a:lnSpc>
                          <a:spcPts val="1300"/>
                        </a:lnSpc>
                        <a:spcBef>
                          <a:spcPts val="0"/>
                        </a:spcBef>
                        <a:spcAft>
                          <a:spcPts val="0"/>
                        </a:spcAft>
                      </a:pPr>
                      <a:r>
                        <a:rPr lang="fr-FR" sz="800" dirty="0" smtClean="0">
                          <a:solidFill>
                            <a:schemeClr val="tx1">
                              <a:lumMod val="75000"/>
                              <a:lumOff val="25000"/>
                            </a:schemeClr>
                          </a:solidFill>
                          <a:sym typeface="Wingdings" panose="05000000000000000000" pitchFamily="2" charset="2"/>
                        </a:rPr>
                        <a:t></a:t>
                      </a:r>
                      <a:r>
                        <a:rPr lang="fr-FR" sz="1100" dirty="0" smtClean="0">
                          <a:solidFill>
                            <a:schemeClr val="tx1">
                              <a:lumMod val="75000"/>
                              <a:lumOff val="25000"/>
                            </a:schemeClr>
                          </a:solidFill>
                          <a:sym typeface="Wingdings" panose="05000000000000000000" pitchFamily="2" charset="2"/>
                        </a:rPr>
                        <a:t> &lt;65 ans</a:t>
                      </a:r>
                    </a:p>
                    <a:p>
                      <a:pPr marL="0" marR="0" lvl="0" indent="0" algn="l" defTabSz="457200" rtl="0" eaLnBrk="1" fontAlgn="auto" latinLnBrk="0" hangingPunct="1">
                        <a:lnSpc>
                          <a:spcPts val="1300"/>
                        </a:lnSpc>
                        <a:spcBef>
                          <a:spcPts val="0"/>
                        </a:spcBef>
                        <a:spcAft>
                          <a:spcPts val="0"/>
                        </a:spcAft>
                        <a:buClrTx/>
                        <a:buSzTx/>
                        <a:buFontTx/>
                        <a:buNone/>
                        <a:tabLst/>
                        <a:defRPr/>
                      </a:pPr>
                      <a:r>
                        <a:rPr lang="fr-FR" sz="800" kern="1200" dirty="0" smtClean="0">
                          <a:solidFill>
                            <a:schemeClr val="tx1">
                              <a:lumMod val="75000"/>
                              <a:lumOff val="25000"/>
                            </a:schemeClr>
                          </a:solidFill>
                          <a:latin typeface="+mn-lt"/>
                          <a:ea typeface="+mn-ea"/>
                          <a:cs typeface="+mn-cs"/>
                          <a:sym typeface="Wingdings" panose="05000000000000000000" pitchFamily="2" charset="2"/>
                        </a:rPr>
                        <a:t></a:t>
                      </a:r>
                      <a:r>
                        <a:rPr lang="fr-FR" sz="1100" dirty="0" smtClean="0">
                          <a:solidFill>
                            <a:schemeClr val="tx1">
                              <a:lumMod val="75000"/>
                              <a:lumOff val="25000"/>
                            </a:schemeClr>
                          </a:solidFill>
                          <a:sym typeface="Wingdings" panose="05000000000000000000" pitchFamily="2" charset="2"/>
                        </a:rPr>
                        <a:t> </a:t>
                      </a:r>
                      <a:r>
                        <a:rPr lang="fr-FR" sz="1100" dirty="0" smtClean="0">
                          <a:solidFill>
                            <a:schemeClr val="tx1">
                              <a:lumMod val="75000"/>
                              <a:lumOff val="25000"/>
                            </a:schemeClr>
                          </a:solidFill>
                          <a:latin typeface="Calibri" panose="020F0502020204030204" pitchFamily="34" charset="0"/>
                          <a:sym typeface="Wingdings" panose="05000000000000000000" pitchFamily="2" charset="2"/>
                        </a:rPr>
                        <a:t>≥</a:t>
                      </a:r>
                      <a:r>
                        <a:rPr lang="fr-FR" sz="1100" dirty="0" smtClean="0">
                          <a:solidFill>
                            <a:schemeClr val="tx1">
                              <a:lumMod val="75000"/>
                              <a:lumOff val="25000"/>
                            </a:schemeClr>
                          </a:solidFill>
                          <a:sym typeface="Wingdings" panose="05000000000000000000" pitchFamily="2" charset="2"/>
                        </a:rPr>
                        <a:t>65 ans</a:t>
                      </a:r>
                    </a:p>
                  </a:txBody>
                  <a:tcPr anchor="ctr">
                    <a:solidFill>
                      <a:schemeClr val="bg1"/>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91/141</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98/164</a:t>
                      </a:r>
                    </a:p>
                  </a:txBody>
                  <a:tcPr anchor="ctr">
                    <a:solidFill>
                      <a:schemeClr val="bg1"/>
                    </a:solidFill>
                  </a:tcPr>
                </a:tc>
                <a:tc>
                  <a:txBody>
                    <a:bodyPr/>
                    <a:lstStyle/>
                    <a:p>
                      <a:pPr algn="ctr">
                        <a:lnSpc>
                          <a:spcPts val="1300"/>
                        </a:lnSpc>
                        <a:spcBef>
                          <a:spcPts val="0"/>
                        </a:spcBef>
                        <a:spcAft>
                          <a:spcPts val="0"/>
                        </a:spcAft>
                      </a:pPr>
                      <a:endParaRPr lang="fr-FR" sz="1100">
                        <a:solidFill>
                          <a:schemeClr val="tx1">
                            <a:lumMod val="75000"/>
                            <a:lumOff val="25000"/>
                          </a:schemeClr>
                        </a:solidFill>
                      </a:endParaRPr>
                    </a:p>
                  </a:txBody>
                  <a:tcPr anchor="ctr">
                    <a:solidFill>
                      <a:schemeClr val="bg1"/>
                    </a:solidFill>
                  </a:tcPr>
                </a:tc>
                <a:tc>
                  <a:txBody>
                    <a:bodyPr/>
                    <a:lstStyle/>
                    <a:p>
                      <a:pPr algn="r">
                        <a:lnSpc>
                          <a:spcPts val="1300"/>
                        </a:lnSpc>
                        <a:spcBef>
                          <a:spcPts val="0"/>
                        </a:spcBef>
                        <a:spcAft>
                          <a:spcPts val="0"/>
                        </a:spcAft>
                      </a:pPr>
                      <a:r>
                        <a:rPr lang="fr-FR" sz="1100" b="1" smtClean="0">
                          <a:solidFill>
                            <a:schemeClr val="tx1">
                              <a:lumMod val="75000"/>
                              <a:lumOff val="25000"/>
                            </a:schemeClr>
                          </a:solidFill>
                        </a:rPr>
                        <a:t>0,61</a:t>
                      </a:r>
                    </a:p>
                    <a:p>
                      <a:pPr algn="r">
                        <a:lnSpc>
                          <a:spcPts val="1300"/>
                        </a:lnSpc>
                        <a:spcBef>
                          <a:spcPts val="0"/>
                        </a:spcBef>
                        <a:spcAft>
                          <a:spcPts val="0"/>
                        </a:spcAft>
                      </a:pPr>
                      <a:r>
                        <a:rPr lang="fr-FR" sz="1100" b="1" smtClean="0">
                          <a:solidFill>
                            <a:schemeClr val="tx1">
                              <a:lumMod val="75000"/>
                              <a:lumOff val="25000"/>
                            </a:schemeClr>
                          </a:solidFill>
                        </a:rPr>
                        <a:t>0,45</a:t>
                      </a:r>
                      <a:endParaRPr lang="fr-FR" sz="1100" b="1">
                        <a:solidFill>
                          <a:schemeClr val="tx1">
                            <a:lumMod val="75000"/>
                            <a:lumOff val="25000"/>
                          </a:schemeClr>
                        </a:solidFill>
                      </a:endParaRPr>
                    </a:p>
                  </a:txBody>
                  <a:tcPr anchor="ctr">
                    <a:solidFill>
                      <a:schemeClr val="bg1"/>
                    </a:solidFill>
                  </a:tcPr>
                </a:tc>
                <a:tc>
                  <a:txBody>
                    <a:bodyPr/>
                    <a:lstStyle/>
                    <a:p>
                      <a:pPr algn="l">
                        <a:lnSpc>
                          <a:spcPts val="1300"/>
                        </a:lnSpc>
                        <a:spcBef>
                          <a:spcPts val="0"/>
                        </a:spcBef>
                        <a:spcAft>
                          <a:spcPts val="0"/>
                        </a:spcAft>
                      </a:pPr>
                      <a:r>
                        <a:rPr lang="fr-FR" sz="1100" b="1" smtClean="0">
                          <a:solidFill>
                            <a:schemeClr val="tx1">
                              <a:lumMod val="75000"/>
                              <a:lumOff val="25000"/>
                            </a:schemeClr>
                          </a:solidFill>
                        </a:rPr>
                        <a:t>(0,40-0,92)</a:t>
                      </a:r>
                    </a:p>
                    <a:p>
                      <a:pPr algn="l">
                        <a:lnSpc>
                          <a:spcPts val="1300"/>
                        </a:lnSpc>
                        <a:spcBef>
                          <a:spcPts val="0"/>
                        </a:spcBef>
                        <a:spcAft>
                          <a:spcPts val="0"/>
                        </a:spcAft>
                      </a:pPr>
                      <a:r>
                        <a:rPr lang="fr-FR" sz="1100" b="1" smtClean="0">
                          <a:solidFill>
                            <a:schemeClr val="tx1">
                              <a:lumMod val="75000"/>
                              <a:lumOff val="25000"/>
                            </a:schemeClr>
                          </a:solidFill>
                        </a:rPr>
                        <a:t>0,29-0,70)</a:t>
                      </a:r>
                      <a:endParaRPr lang="fr-FR" sz="1100" b="1">
                        <a:solidFill>
                          <a:schemeClr val="tx1">
                            <a:lumMod val="75000"/>
                            <a:lumOff val="25000"/>
                          </a:schemeClr>
                        </a:solidFill>
                      </a:endParaRPr>
                    </a:p>
                  </a:txBody>
                  <a:tcPr anchor="ctr">
                    <a:solidFill>
                      <a:schemeClr val="bg1"/>
                    </a:solidFill>
                  </a:tcPr>
                </a:tc>
              </a:tr>
              <a:tr h="492133">
                <a:tc>
                  <a:txBody>
                    <a:bodyPr/>
                    <a:lstStyle/>
                    <a:p>
                      <a:pPr>
                        <a:lnSpc>
                          <a:spcPts val="1300"/>
                        </a:lnSpc>
                        <a:spcBef>
                          <a:spcPts val="0"/>
                        </a:spcBef>
                        <a:spcAft>
                          <a:spcPts val="0"/>
                        </a:spcAft>
                      </a:pPr>
                      <a:r>
                        <a:rPr lang="fr-FR" sz="1100" smtClean="0">
                          <a:solidFill>
                            <a:schemeClr val="tx1">
                              <a:lumMod val="75000"/>
                              <a:lumOff val="25000"/>
                            </a:schemeClr>
                          </a:solidFill>
                        </a:rPr>
                        <a:t>Sexe</a:t>
                      </a:r>
                    </a:p>
                  </a:txBody>
                  <a:tcPr anchor="ctr">
                    <a:solidFill>
                      <a:schemeClr val="accent2">
                        <a:lumMod val="20000"/>
                        <a:lumOff val="80000"/>
                      </a:schemeClr>
                    </a:solidFill>
                  </a:tcPr>
                </a:tc>
                <a:tc>
                  <a:txBody>
                    <a:bodyPr/>
                    <a:lstStyle/>
                    <a:p>
                      <a:pPr>
                        <a:lnSpc>
                          <a:spcPts val="1300"/>
                        </a:lnSpc>
                        <a:spcBef>
                          <a:spcPts val="0"/>
                        </a:spcBef>
                        <a:spcAft>
                          <a:spcPts val="0"/>
                        </a:spcAft>
                      </a:pPr>
                      <a:r>
                        <a:rPr lang="fr-FR" sz="800" kern="1200" smtClean="0">
                          <a:solidFill>
                            <a:schemeClr val="tx1">
                              <a:lumMod val="75000"/>
                              <a:lumOff val="25000"/>
                            </a:schemeClr>
                          </a:solidFill>
                          <a:latin typeface="+mn-lt"/>
                          <a:ea typeface="+mn-ea"/>
                          <a:cs typeface="+mn-cs"/>
                          <a:sym typeface="Wingdings" panose="05000000000000000000" pitchFamily="2" charset="2"/>
                        </a:rPr>
                        <a:t></a:t>
                      </a:r>
                      <a:r>
                        <a:rPr lang="fr-FR" sz="1100" smtClean="0">
                          <a:solidFill>
                            <a:schemeClr val="tx1">
                              <a:lumMod val="75000"/>
                              <a:lumOff val="25000"/>
                            </a:schemeClr>
                          </a:solidFill>
                          <a:sym typeface="Wingdings" panose="05000000000000000000" pitchFamily="2" charset="2"/>
                        </a:rPr>
                        <a:t> Homme </a:t>
                      </a:r>
                    </a:p>
                    <a:p>
                      <a:pPr marL="0" marR="0" lvl="0" indent="0" algn="l" defTabSz="457200" rtl="0" eaLnBrk="1" fontAlgn="auto" latinLnBrk="0" hangingPunct="1">
                        <a:lnSpc>
                          <a:spcPts val="1300"/>
                        </a:lnSpc>
                        <a:spcBef>
                          <a:spcPts val="0"/>
                        </a:spcBef>
                        <a:spcAft>
                          <a:spcPts val="0"/>
                        </a:spcAft>
                        <a:buClrTx/>
                        <a:buSzTx/>
                        <a:buFontTx/>
                        <a:buNone/>
                        <a:tabLst/>
                        <a:defRPr/>
                      </a:pPr>
                      <a:r>
                        <a:rPr lang="fr-FR" sz="800" kern="1200" smtClean="0">
                          <a:solidFill>
                            <a:schemeClr val="tx1">
                              <a:lumMod val="75000"/>
                              <a:lumOff val="25000"/>
                            </a:schemeClr>
                          </a:solidFill>
                          <a:latin typeface="+mn-lt"/>
                          <a:ea typeface="+mn-ea"/>
                          <a:cs typeface="+mn-cs"/>
                          <a:sym typeface="Wingdings" panose="05000000000000000000" pitchFamily="2" charset="2"/>
                        </a:rPr>
                        <a:t> </a:t>
                      </a:r>
                      <a:r>
                        <a:rPr lang="fr-FR" sz="1100" smtClean="0">
                          <a:solidFill>
                            <a:schemeClr val="tx1">
                              <a:lumMod val="75000"/>
                              <a:lumOff val="25000"/>
                            </a:schemeClr>
                          </a:solidFill>
                          <a:latin typeface="Calibri" panose="020F0502020204030204" pitchFamily="34" charset="0"/>
                          <a:sym typeface="Wingdings" panose="05000000000000000000" pitchFamily="2" charset="2"/>
                        </a:rPr>
                        <a:t>Femme</a:t>
                      </a:r>
                      <a:endParaRPr lang="fr-FR" sz="1100" smtClean="0">
                        <a:solidFill>
                          <a:schemeClr val="tx1">
                            <a:lumMod val="75000"/>
                            <a:lumOff val="25000"/>
                          </a:schemeClr>
                        </a:solidFill>
                        <a:sym typeface="Wingdings" panose="05000000000000000000" pitchFamily="2" charset="2"/>
                      </a:endParaRPr>
                    </a:p>
                  </a:txBody>
                  <a:tcPr anchor="ctr">
                    <a:solidFill>
                      <a:schemeClr val="accent2">
                        <a:lumMod val="20000"/>
                        <a:lumOff val="80000"/>
                      </a:schemeClr>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116/187</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73/118</a:t>
                      </a:r>
                    </a:p>
                  </a:txBody>
                  <a:tcPr anchor="ctr">
                    <a:solidFill>
                      <a:schemeClr val="accent2">
                        <a:lumMod val="20000"/>
                        <a:lumOff val="80000"/>
                      </a:schemeClr>
                    </a:solidFill>
                  </a:tcPr>
                </a:tc>
                <a:tc>
                  <a:txBody>
                    <a:bodyPr/>
                    <a:lstStyle/>
                    <a:p>
                      <a:pPr algn="ctr">
                        <a:lnSpc>
                          <a:spcPts val="1300"/>
                        </a:lnSpc>
                        <a:spcBef>
                          <a:spcPts val="0"/>
                        </a:spcBef>
                        <a:spcAft>
                          <a:spcPts val="0"/>
                        </a:spcAft>
                      </a:pPr>
                      <a:endParaRPr lang="fr-FR" sz="1100">
                        <a:solidFill>
                          <a:schemeClr val="tx1">
                            <a:lumMod val="75000"/>
                            <a:lumOff val="25000"/>
                          </a:schemeClr>
                        </a:solidFill>
                      </a:endParaRPr>
                    </a:p>
                  </a:txBody>
                  <a:tcPr anchor="ctr">
                    <a:solidFill>
                      <a:schemeClr val="accent2">
                        <a:lumMod val="20000"/>
                        <a:lumOff val="80000"/>
                      </a:schemeClr>
                    </a:solidFill>
                  </a:tcPr>
                </a:tc>
                <a:tc>
                  <a:txBody>
                    <a:bodyPr/>
                    <a:lstStyle/>
                    <a:p>
                      <a:pPr algn="r">
                        <a:lnSpc>
                          <a:spcPts val="1300"/>
                        </a:lnSpc>
                        <a:spcBef>
                          <a:spcPts val="0"/>
                        </a:spcBef>
                        <a:spcAft>
                          <a:spcPts val="0"/>
                        </a:spcAft>
                      </a:pPr>
                      <a:r>
                        <a:rPr lang="fr-FR" sz="1100" b="1" smtClean="0">
                          <a:solidFill>
                            <a:schemeClr val="tx1">
                              <a:lumMod val="75000"/>
                              <a:lumOff val="25000"/>
                            </a:schemeClr>
                          </a:solidFill>
                        </a:rPr>
                        <a:t>0,39</a:t>
                      </a:r>
                    </a:p>
                    <a:p>
                      <a:pPr algn="r">
                        <a:lnSpc>
                          <a:spcPts val="1300"/>
                        </a:lnSpc>
                        <a:spcBef>
                          <a:spcPts val="0"/>
                        </a:spcBef>
                        <a:spcAft>
                          <a:spcPts val="0"/>
                        </a:spcAft>
                      </a:pPr>
                      <a:r>
                        <a:rPr lang="fr-FR" sz="1100" b="1" smtClean="0">
                          <a:solidFill>
                            <a:schemeClr val="tx1">
                              <a:lumMod val="75000"/>
                              <a:lumOff val="25000"/>
                            </a:schemeClr>
                          </a:solidFill>
                        </a:rPr>
                        <a:t>0,75</a:t>
                      </a:r>
                      <a:endParaRPr lang="fr-FR" sz="1100" b="1">
                        <a:solidFill>
                          <a:schemeClr val="tx1">
                            <a:lumMod val="75000"/>
                            <a:lumOff val="25000"/>
                          </a:schemeClr>
                        </a:solidFill>
                      </a:endParaRPr>
                    </a:p>
                  </a:txBody>
                  <a:tcPr anchor="ctr">
                    <a:solidFill>
                      <a:schemeClr val="accent2">
                        <a:lumMod val="20000"/>
                        <a:lumOff val="80000"/>
                      </a:schemeClr>
                    </a:solidFill>
                  </a:tcPr>
                </a:tc>
                <a:tc>
                  <a:txBody>
                    <a:bodyPr/>
                    <a:lstStyle/>
                    <a:p>
                      <a:pPr algn="l">
                        <a:lnSpc>
                          <a:spcPts val="1300"/>
                        </a:lnSpc>
                        <a:spcBef>
                          <a:spcPts val="0"/>
                        </a:spcBef>
                        <a:spcAft>
                          <a:spcPts val="0"/>
                        </a:spcAft>
                      </a:pPr>
                      <a:r>
                        <a:rPr lang="fr-FR" sz="1100" b="1" smtClean="0">
                          <a:solidFill>
                            <a:schemeClr val="tx1">
                              <a:lumMod val="75000"/>
                              <a:lumOff val="25000"/>
                            </a:schemeClr>
                          </a:solidFill>
                        </a:rPr>
                        <a:t>(0,26-0,58)</a:t>
                      </a:r>
                    </a:p>
                    <a:p>
                      <a:pPr algn="l">
                        <a:lnSpc>
                          <a:spcPts val="1300"/>
                        </a:lnSpc>
                        <a:spcBef>
                          <a:spcPts val="0"/>
                        </a:spcBef>
                        <a:spcAft>
                          <a:spcPts val="0"/>
                        </a:spcAft>
                      </a:pPr>
                      <a:r>
                        <a:rPr lang="fr-FR" sz="1100" b="1" smtClean="0">
                          <a:solidFill>
                            <a:schemeClr val="tx1">
                              <a:lumMod val="75000"/>
                              <a:lumOff val="25000"/>
                            </a:schemeClr>
                          </a:solidFill>
                        </a:rPr>
                        <a:t>(0,46-1,21)</a:t>
                      </a:r>
                      <a:endParaRPr lang="fr-FR" sz="1100" b="1">
                        <a:solidFill>
                          <a:schemeClr val="tx1">
                            <a:lumMod val="75000"/>
                            <a:lumOff val="25000"/>
                          </a:schemeClr>
                        </a:solidFill>
                      </a:endParaRPr>
                    </a:p>
                  </a:txBody>
                  <a:tcPr anchor="ctr">
                    <a:solidFill>
                      <a:schemeClr val="accent2">
                        <a:lumMod val="20000"/>
                        <a:lumOff val="80000"/>
                      </a:schemeClr>
                    </a:solidFill>
                  </a:tcPr>
                </a:tc>
              </a:tr>
              <a:tr h="492133">
                <a:tc>
                  <a:txBody>
                    <a:bodyPr/>
                    <a:lstStyle/>
                    <a:p>
                      <a:pPr>
                        <a:lnSpc>
                          <a:spcPts val="1300"/>
                        </a:lnSpc>
                        <a:spcBef>
                          <a:spcPts val="0"/>
                        </a:spcBef>
                        <a:spcAft>
                          <a:spcPts val="0"/>
                        </a:spcAft>
                      </a:pPr>
                      <a:r>
                        <a:rPr lang="fr-FR" sz="1100" dirty="0" smtClean="0">
                          <a:solidFill>
                            <a:schemeClr val="tx1">
                              <a:lumMod val="75000"/>
                              <a:lumOff val="25000"/>
                            </a:schemeClr>
                          </a:solidFill>
                        </a:rPr>
                        <a:t>Région</a:t>
                      </a:r>
                      <a:r>
                        <a:rPr lang="fr-FR" sz="1100" baseline="0" dirty="0" smtClean="0">
                          <a:solidFill>
                            <a:schemeClr val="tx1">
                              <a:lumMod val="75000"/>
                              <a:lumOff val="25000"/>
                            </a:schemeClr>
                          </a:solidFill>
                        </a:rPr>
                        <a:t> de recrutement</a:t>
                      </a:r>
                      <a:endParaRPr lang="fr-FR" sz="1100" dirty="0" smtClean="0">
                        <a:solidFill>
                          <a:schemeClr val="tx1">
                            <a:lumMod val="75000"/>
                            <a:lumOff val="25000"/>
                          </a:schemeClr>
                        </a:solidFill>
                      </a:endParaRPr>
                    </a:p>
                  </a:txBody>
                  <a:tcPr anchor="ctr">
                    <a:solidFill>
                      <a:schemeClr val="bg1"/>
                    </a:solidFill>
                  </a:tcPr>
                </a:tc>
                <a:tc>
                  <a:txBody>
                    <a:bodyPr/>
                    <a:lstStyle/>
                    <a:p>
                      <a:pPr>
                        <a:lnSpc>
                          <a:spcPts val="1300"/>
                        </a:lnSpc>
                        <a:spcBef>
                          <a:spcPts val="0"/>
                        </a:spcBef>
                        <a:spcAft>
                          <a:spcPts val="0"/>
                        </a:spcAft>
                      </a:pPr>
                      <a:r>
                        <a:rPr lang="fr-FR" sz="800" kern="1200" dirty="0" smtClean="0">
                          <a:solidFill>
                            <a:schemeClr val="tx1">
                              <a:lumMod val="75000"/>
                              <a:lumOff val="25000"/>
                            </a:schemeClr>
                          </a:solidFill>
                          <a:latin typeface="+mn-lt"/>
                          <a:ea typeface="+mn-ea"/>
                          <a:cs typeface="+mn-cs"/>
                          <a:sym typeface="Wingdings" panose="05000000000000000000" pitchFamily="2" charset="2"/>
                        </a:rPr>
                        <a:t></a:t>
                      </a:r>
                      <a:r>
                        <a:rPr lang="fr-FR" sz="1100" dirty="0" smtClean="0">
                          <a:solidFill>
                            <a:schemeClr val="tx1">
                              <a:lumMod val="75000"/>
                              <a:lumOff val="25000"/>
                            </a:schemeClr>
                          </a:solidFill>
                          <a:sym typeface="Wingdings" panose="05000000000000000000" pitchFamily="2" charset="2"/>
                        </a:rPr>
                        <a:t> Est</a:t>
                      </a:r>
                      <a:r>
                        <a:rPr lang="fr-FR" sz="1100" baseline="0" dirty="0" smtClean="0">
                          <a:solidFill>
                            <a:schemeClr val="tx1">
                              <a:lumMod val="75000"/>
                              <a:lumOff val="25000"/>
                            </a:schemeClr>
                          </a:solidFill>
                          <a:sym typeface="Wingdings" panose="05000000000000000000" pitchFamily="2" charset="2"/>
                        </a:rPr>
                        <a:t> de l’Asie</a:t>
                      </a:r>
                      <a:endParaRPr lang="fr-FR" sz="1100" dirty="0" smtClean="0">
                        <a:solidFill>
                          <a:schemeClr val="tx1">
                            <a:lumMod val="75000"/>
                            <a:lumOff val="25000"/>
                          </a:schemeClr>
                        </a:solidFill>
                        <a:sym typeface="Wingdings" panose="05000000000000000000" pitchFamily="2" charset="2"/>
                      </a:endParaRPr>
                    </a:p>
                    <a:p>
                      <a:pPr marL="0" marR="0" lvl="0" indent="0" algn="l" defTabSz="457200" rtl="0" eaLnBrk="1" fontAlgn="auto" latinLnBrk="0" hangingPunct="1">
                        <a:lnSpc>
                          <a:spcPts val="1300"/>
                        </a:lnSpc>
                        <a:spcBef>
                          <a:spcPts val="0"/>
                        </a:spcBef>
                        <a:spcAft>
                          <a:spcPts val="0"/>
                        </a:spcAft>
                        <a:buClrTx/>
                        <a:buSzTx/>
                        <a:buFontTx/>
                        <a:buNone/>
                        <a:tabLst/>
                        <a:defRPr/>
                      </a:pPr>
                      <a:r>
                        <a:rPr lang="fr-FR" sz="800" kern="1200" dirty="0" smtClean="0">
                          <a:solidFill>
                            <a:schemeClr val="tx1">
                              <a:lumMod val="75000"/>
                              <a:lumOff val="25000"/>
                            </a:schemeClr>
                          </a:solidFill>
                          <a:latin typeface="+mn-lt"/>
                          <a:ea typeface="+mn-ea"/>
                          <a:cs typeface="+mn-cs"/>
                          <a:sym typeface="Wingdings" panose="05000000000000000000" pitchFamily="2" charset="2"/>
                        </a:rPr>
                        <a:t></a:t>
                      </a:r>
                      <a:r>
                        <a:rPr lang="fr-FR" sz="1100" dirty="0" smtClean="0">
                          <a:solidFill>
                            <a:schemeClr val="tx1">
                              <a:lumMod val="75000"/>
                              <a:lumOff val="25000"/>
                            </a:schemeClr>
                          </a:solidFill>
                          <a:sym typeface="Wingdings" panose="05000000000000000000" pitchFamily="2" charset="2"/>
                        </a:rPr>
                        <a:t> </a:t>
                      </a:r>
                      <a:r>
                        <a:rPr lang="fr-FR" sz="1100" dirty="0" smtClean="0">
                          <a:solidFill>
                            <a:schemeClr val="tx1">
                              <a:lumMod val="75000"/>
                              <a:lumOff val="25000"/>
                            </a:schemeClr>
                          </a:solidFill>
                          <a:latin typeface="Calibri" panose="020F0502020204030204" pitchFamily="34" charset="0"/>
                          <a:sym typeface="Wingdings" panose="05000000000000000000" pitchFamily="2" charset="2"/>
                        </a:rPr>
                        <a:t>Non - </a:t>
                      </a:r>
                      <a:r>
                        <a:rPr lang="fr-FR" sz="1100" baseline="0" dirty="0" smtClean="0">
                          <a:solidFill>
                            <a:schemeClr val="tx1">
                              <a:lumMod val="75000"/>
                              <a:lumOff val="25000"/>
                            </a:schemeClr>
                          </a:solidFill>
                          <a:latin typeface="Calibri" panose="020F0502020204030204" pitchFamily="34" charset="0"/>
                          <a:sym typeface="Wingdings" panose="05000000000000000000" pitchFamily="2" charset="2"/>
                        </a:rPr>
                        <a:t>Est de l’Asie</a:t>
                      </a:r>
                      <a:endParaRPr lang="fr-FR" sz="1100" dirty="0" smtClean="0">
                        <a:solidFill>
                          <a:schemeClr val="tx1">
                            <a:lumMod val="75000"/>
                            <a:lumOff val="25000"/>
                          </a:schemeClr>
                        </a:solidFill>
                        <a:sym typeface="Wingdings" panose="05000000000000000000" pitchFamily="2" charset="2"/>
                      </a:endParaRPr>
                    </a:p>
                  </a:txBody>
                  <a:tcPr anchor="ctr">
                    <a:solidFill>
                      <a:schemeClr val="bg1"/>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21/40</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168/265</a:t>
                      </a:r>
                    </a:p>
                  </a:txBody>
                  <a:tcPr anchor="ctr">
                    <a:solidFill>
                      <a:schemeClr val="bg1"/>
                    </a:solidFill>
                  </a:tcPr>
                </a:tc>
                <a:tc>
                  <a:txBody>
                    <a:bodyPr/>
                    <a:lstStyle/>
                    <a:p>
                      <a:pPr algn="ctr">
                        <a:lnSpc>
                          <a:spcPts val="1300"/>
                        </a:lnSpc>
                        <a:spcBef>
                          <a:spcPts val="0"/>
                        </a:spcBef>
                        <a:spcAft>
                          <a:spcPts val="0"/>
                        </a:spcAft>
                      </a:pPr>
                      <a:endParaRPr lang="fr-FR" sz="1100">
                        <a:solidFill>
                          <a:schemeClr val="tx1">
                            <a:lumMod val="75000"/>
                            <a:lumOff val="25000"/>
                          </a:schemeClr>
                        </a:solidFill>
                      </a:endParaRPr>
                    </a:p>
                  </a:txBody>
                  <a:tcPr anchor="ctr">
                    <a:solidFill>
                      <a:schemeClr val="bg1"/>
                    </a:solidFill>
                  </a:tcPr>
                </a:tc>
                <a:tc>
                  <a:txBody>
                    <a:bodyPr/>
                    <a:lstStyle/>
                    <a:p>
                      <a:pPr algn="r">
                        <a:lnSpc>
                          <a:spcPts val="1300"/>
                        </a:lnSpc>
                        <a:spcBef>
                          <a:spcPts val="0"/>
                        </a:spcBef>
                        <a:spcAft>
                          <a:spcPts val="0"/>
                        </a:spcAft>
                      </a:pPr>
                      <a:r>
                        <a:rPr lang="fr-FR" sz="1100" b="1" smtClean="0">
                          <a:solidFill>
                            <a:schemeClr val="tx1">
                              <a:lumMod val="75000"/>
                              <a:lumOff val="25000"/>
                            </a:schemeClr>
                          </a:solidFill>
                        </a:rPr>
                        <a:t>0,35</a:t>
                      </a:r>
                    </a:p>
                    <a:p>
                      <a:pPr algn="r">
                        <a:lnSpc>
                          <a:spcPts val="1300"/>
                        </a:lnSpc>
                        <a:spcBef>
                          <a:spcPts val="0"/>
                        </a:spcBef>
                        <a:spcAft>
                          <a:spcPts val="0"/>
                        </a:spcAft>
                      </a:pPr>
                      <a:r>
                        <a:rPr lang="fr-FR" sz="1100" b="1" smtClean="0">
                          <a:solidFill>
                            <a:schemeClr val="tx1">
                              <a:lumMod val="75000"/>
                              <a:lumOff val="25000"/>
                            </a:schemeClr>
                          </a:solidFill>
                        </a:rPr>
                        <a:t>0,52</a:t>
                      </a:r>
                      <a:endParaRPr lang="fr-FR" sz="1100" b="1">
                        <a:solidFill>
                          <a:schemeClr val="tx1">
                            <a:lumMod val="75000"/>
                            <a:lumOff val="25000"/>
                          </a:schemeClr>
                        </a:solidFill>
                      </a:endParaRPr>
                    </a:p>
                  </a:txBody>
                  <a:tcPr anchor="ctr">
                    <a:solidFill>
                      <a:schemeClr val="bg1"/>
                    </a:solidFill>
                  </a:tcPr>
                </a:tc>
                <a:tc>
                  <a:txBody>
                    <a:bodyPr/>
                    <a:lstStyle/>
                    <a:p>
                      <a:pPr algn="l">
                        <a:lnSpc>
                          <a:spcPts val="1300"/>
                        </a:lnSpc>
                        <a:spcBef>
                          <a:spcPts val="0"/>
                        </a:spcBef>
                        <a:spcAft>
                          <a:spcPts val="0"/>
                        </a:spcAft>
                      </a:pPr>
                      <a:r>
                        <a:rPr lang="fr-FR" sz="1100" b="1" smtClean="0">
                          <a:solidFill>
                            <a:schemeClr val="tx1">
                              <a:lumMod val="75000"/>
                              <a:lumOff val="25000"/>
                            </a:schemeClr>
                          </a:solidFill>
                        </a:rPr>
                        <a:t>(0,14-0,91)</a:t>
                      </a:r>
                    </a:p>
                    <a:p>
                      <a:pPr algn="l">
                        <a:lnSpc>
                          <a:spcPts val="1300"/>
                        </a:lnSpc>
                        <a:spcBef>
                          <a:spcPts val="0"/>
                        </a:spcBef>
                        <a:spcAft>
                          <a:spcPts val="0"/>
                        </a:spcAft>
                      </a:pPr>
                      <a:r>
                        <a:rPr lang="fr-FR" sz="1100" b="1" smtClean="0">
                          <a:solidFill>
                            <a:schemeClr val="tx1">
                              <a:lumMod val="75000"/>
                              <a:lumOff val="25000"/>
                            </a:schemeClr>
                          </a:solidFill>
                        </a:rPr>
                        <a:t>(0,38-0,72)</a:t>
                      </a:r>
                      <a:endParaRPr lang="fr-FR" sz="1100" b="1">
                        <a:solidFill>
                          <a:schemeClr val="tx1">
                            <a:lumMod val="75000"/>
                            <a:lumOff val="25000"/>
                          </a:schemeClr>
                        </a:solidFill>
                      </a:endParaRPr>
                    </a:p>
                  </a:txBody>
                  <a:tcPr anchor="ctr">
                    <a:solidFill>
                      <a:schemeClr val="bg1"/>
                    </a:solidFill>
                  </a:tcPr>
                </a:tc>
              </a:tr>
              <a:tr h="569774">
                <a:tc>
                  <a:txBody>
                    <a:bodyPr/>
                    <a:lstStyle/>
                    <a:p>
                      <a:pPr>
                        <a:lnSpc>
                          <a:spcPts val="1300"/>
                        </a:lnSpc>
                        <a:spcBef>
                          <a:spcPts val="0"/>
                        </a:spcBef>
                        <a:spcAft>
                          <a:spcPts val="0"/>
                        </a:spcAft>
                      </a:pPr>
                      <a:r>
                        <a:rPr lang="fr-FR" sz="1100" dirty="0" smtClean="0">
                          <a:solidFill>
                            <a:schemeClr val="tx1">
                              <a:lumMod val="75000"/>
                              <a:lumOff val="25000"/>
                            </a:schemeClr>
                          </a:solidFill>
                        </a:rPr>
                        <a:t>Score ECOG-PS</a:t>
                      </a:r>
                      <a:r>
                        <a:rPr lang="fr-FR" sz="1100" baseline="0" dirty="0" smtClean="0">
                          <a:solidFill>
                            <a:schemeClr val="tx1">
                              <a:lumMod val="75000"/>
                              <a:lumOff val="25000"/>
                            </a:schemeClr>
                          </a:solidFill>
                        </a:rPr>
                        <a:t> </a:t>
                      </a:r>
                      <a:endParaRPr lang="fr-FR" sz="1100" dirty="0" smtClean="0">
                        <a:solidFill>
                          <a:schemeClr val="tx1">
                            <a:lumMod val="75000"/>
                            <a:lumOff val="25000"/>
                          </a:schemeClr>
                        </a:solidFill>
                      </a:endParaRPr>
                    </a:p>
                  </a:txBody>
                  <a:tcPr anchor="ctr">
                    <a:solidFill>
                      <a:schemeClr val="accent2">
                        <a:lumMod val="20000"/>
                        <a:lumOff val="80000"/>
                      </a:schemeClr>
                    </a:solidFill>
                  </a:tcPr>
                </a:tc>
                <a:tc>
                  <a:txBody>
                    <a:bodyPr/>
                    <a:lstStyle/>
                    <a:p>
                      <a:pPr>
                        <a:lnSpc>
                          <a:spcPts val="1300"/>
                        </a:lnSpc>
                        <a:spcBef>
                          <a:spcPts val="0"/>
                        </a:spcBef>
                        <a:spcAft>
                          <a:spcPts val="0"/>
                        </a:spcAft>
                      </a:pPr>
                      <a:r>
                        <a:rPr lang="fr-FR" sz="800" kern="1200" smtClean="0">
                          <a:solidFill>
                            <a:schemeClr val="tx1">
                              <a:lumMod val="75000"/>
                              <a:lumOff val="25000"/>
                            </a:schemeClr>
                          </a:solidFill>
                          <a:latin typeface="+mn-lt"/>
                          <a:ea typeface="+mn-ea"/>
                          <a:cs typeface="+mn-cs"/>
                          <a:sym typeface="Wingdings" panose="05000000000000000000" pitchFamily="2" charset="2"/>
                        </a:rPr>
                        <a:t></a:t>
                      </a:r>
                      <a:r>
                        <a:rPr lang="fr-FR" sz="1100" smtClean="0">
                          <a:solidFill>
                            <a:schemeClr val="tx1">
                              <a:lumMod val="75000"/>
                              <a:lumOff val="25000"/>
                            </a:schemeClr>
                          </a:solidFill>
                          <a:sym typeface="Wingdings" panose="05000000000000000000" pitchFamily="2" charset="2"/>
                        </a:rPr>
                        <a:t> 0</a:t>
                      </a:r>
                    </a:p>
                    <a:p>
                      <a:pPr marL="0" marR="0" lvl="0" indent="0" algn="l" defTabSz="457200" rtl="0" eaLnBrk="1" fontAlgn="auto" latinLnBrk="0" hangingPunct="1">
                        <a:lnSpc>
                          <a:spcPts val="1300"/>
                        </a:lnSpc>
                        <a:spcBef>
                          <a:spcPts val="0"/>
                        </a:spcBef>
                        <a:spcAft>
                          <a:spcPts val="0"/>
                        </a:spcAft>
                        <a:buClrTx/>
                        <a:buSzTx/>
                        <a:buFontTx/>
                        <a:buNone/>
                        <a:tabLst/>
                        <a:defRPr/>
                      </a:pPr>
                      <a:r>
                        <a:rPr lang="fr-FR" sz="800" kern="1200" smtClean="0">
                          <a:solidFill>
                            <a:schemeClr val="tx1">
                              <a:lumMod val="75000"/>
                              <a:lumOff val="25000"/>
                            </a:schemeClr>
                          </a:solidFill>
                          <a:latin typeface="+mn-lt"/>
                          <a:ea typeface="+mn-ea"/>
                          <a:cs typeface="+mn-cs"/>
                          <a:sym typeface="Wingdings" panose="05000000000000000000" pitchFamily="2" charset="2"/>
                        </a:rPr>
                        <a:t></a:t>
                      </a:r>
                      <a:r>
                        <a:rPr lang="fr-FR" sz="1100" smtClean="0">
                          <a:solidFill>
                            <a:schemeClr val="tx1">
                              <a:lumMod val="75000"/>
                              <a:lumOff val="25000"/>
                            </a:schemeClr>
                          </a:solidFill>
                          <a:sym typeface="Wingdings" panose="05000000000000000000" pitchFamily="2" charset="2"/>
                        </a:rPr>
                        <a:t> </a:t>
                      </a:r>
                      <a:r>
                        <a:rPr lang="fr-FR" sz="1100" smtClean="0">
                          <a:solidFill>
                            <a:schemeClr val="tx1">
                              <a:lumMod val="75000"/>
                              <a:lumOff val="25000"/>
                            </a:schemeClr>
                          </a:solidFill>
                          <a:latin typeface="Calibri" panose="020F0502020204030204" pitchFamily="34" charset="0"/>
                          <a:sym typeface="Wingdings" panose="05000000000000000000" pitchFamily="2" charset="2"/>
                        </a:rPr>
                        <a:t>1</a:t>
                      </a:r>
                      <a:endParaRPr lang="fr-FR" sz="1100" smtClean="0">
                        <a:solidFill>
                          <a:schemeClr val="tx1">
                            <a:lumMod val="75000"/>
                            <a:lumOff val="25000"/>
                          </a:schemeClr>
                        </a:solidFill>
                        <a:sym typeface="Wingdings" panose="05000000000000000000" pitchFamily="2" charset="2"/>
                      </a:endParaRPr>
                    </a:p>
                  </a:txBody>
                  <a:tcPr anchor="ctr">
                    <a:solidFill>
                      <a:schemeClr val="accent2">
                        <a:lumMod val="20000"/>
                        <a:lumOff val="80000"/>
                      </a:schemeClr>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59/107</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129/197</a:t>
                      </a:r>
                    </a:p>
                  </a:txBody>
                  <a:tcPr anchor="ctr">
                    <a:solidFill>
                      <a:schemeClr val="accent2">
                        <a:lumMod val="20000"/>
                        <a:lumOff val="80000"/>
                      </a:schemeClr>
                    </a:solidFill>
                  </a:tcPr>
                </a:tc>
                <a:tc>
                  <a:txBody>
                    <a:bodyPr/>
                    <a:lstStyle/>
                    <a:p>
                      <a:pPr algn="ctr">
                        <a:lnSpc>
                          <a:spcPts val="1300"/>
                        </a:lnSpc>
                        <a:spcBef>
                          <a:spcPts val="0"/>
                        </a:spcBef>
                        <a:spcAft>
                          <a:spcPts val="0"/>
                        </a:spcAft>
                      </a:pPr>
                      <a:endParaRPr lang="fr-FR" sz="1100">
                        <a:solidFill>
                          <a:schemeClr val="tx1">
                            <a:lumMod val="75000"/>
                            <a:lumOff val="25000"/>
                          </a:schemeClr>
                        </a:solidFill>
                      </a:endParaRPr>
                    </a:p>
                  </a:txBody>
                  <a:tcPr anchor="ctr">
                    <a:solidFill>
                      <a:schemeClr val="accent2">
                        <a:lumMod val="20000"/>
                        <a:lumOff val="80000"/>
                      </a:schemeClr>
                    </a:solidFill>
                  </a:tcPr>
                </a:tc>
                <a:tc>
                  <a:txBody>
                    <a:bodyPr/>
                    <a:lstStyle/>
                    <a:p>
                      <a:pPr algn="r">
                        <a:lnSpc>
                          <a:spcPts val="1300"/>
                        </a:lnSpc>
                        <a:spcBef>
                          <a:spcPts val="0"/>
                        </a:spcBef>
                        <a:spcAft>
                          <a:spcPts val="0"/>
                        </a:spcAft>
                      </a:pPr>
                      <a:r>
                        <a:rPr lang="fr-FR" sz="1100" b="1" smtClean="0">
                          <a:solidFill>
                            <a:schemeClr val="tx1">
                              <a:lumMod val="75000"/>
                              <a:lumOff val="25000"/>
                            </a:schemeClr>
                          </a:solidFill>
                        </a:rPr>
                        <a:t>0,45</a:t>
                      </a:r>
                    </a:p>
                    <a:p>
                      <a:pPr algn="r">
                        <a:lnSpc>
                          <a:spcPts val="1300"/>
                        </a:lnSpc>
                        <a:spcBef>
                          <a:spcPts val="0"/>
                        </a:spcBef>
                        <a:spcAft>
                          <a:spcPts val="0"/>
                        </a:spcAft>
                      </a:pPr>
                      <a:r>
                        <a:rPr lang="fr-FR" sz="1100" b="1" smtClean="0">
                          <a:solidFill>
                            <a:schemeClr val="tx1">
                              <a:lumMod val="75000"/>
                              <a:lumOff val="25000"/>
                            </a:schemeClr>
                          </a:solidFill>
                        </a:rPr>
                        <a:t>0,51</a:t>
                      </a:r>
                      <a:endParaRPr lang="fr-FR" sz="1100" b="1">
                        <a:solidFill>
                          <a:schemeClr val="tx1">
                            <a:lumMod val="75000"/>
                            <a:lumOff val="25000"/>
                          </a:schemeClr>
                        </a:solidFill>
                      </a:endParaRPr>
                    </a:p>
                  </a:txBody>
                  <a:tcPr anchor="ctr">
                    <a:solidFill>
                      <a:schemeClr val="accent2">
                        <a:lumMod val="20000"/>
                        <a:lumOff val="80000"/>
                      </a:schemeClr>
                    </a:solidFill>
                  </a:tcPr>
                </a:tc>
                <a:tc>
                  <a:txBody>
                    <a:bodyPr/>
                    <a:lstStyle/>
                    <a:p>
                      <a:pPr algn="l">
                        <a:lnSpc>
                          <a:spcPts val="1300"/>
                        </a:lnSpc>
                        <a:spcBef>
                          <a:spcPts val="0"/>
                        </a:spcBef>
                        <a:spcAft>
                          <a:spcPts val="0"/>
                        </a:spcAft>
                      </a:pPr>
                      <a:r>
                        <a:rPr lang="fr-FR" sz="1100" b="1" smtClean="0">
                          <a:solidFill>
                            <a:schemeClr val="tx1">
                              <a:lumMod val="75000"/>
                              <a:lumOff val="25000"/>
                            </a:schemeClr>
                          </a:solidFill>
                        </a:rPr>
                        <a:t>(0,26-0,77)</a:t>
                      </a:r>
                    </a:p>
                    <a:p>
                      <a:pPr algn="l">
                        <a:lnSpc>
                          <a:spcPts val="1300"/>
                        </a:lnSpc>
                        <a:spcBef>
                          <a:spcPts val="0"/>
                        </a:spcBef>
                        <a:spcAft>
                          <a:spcPts val="0"/>
                        </a:spcAft>
                      </a:pPr>
                      <a:r>
                        <a:rPr lang="fr-FR" sz="1100" b="1" smtClean="0">
                          <a:solidFill>
                            <a:schemeClr val="tx1">
                              <a:lumMod val="75000"/>
                              <a:lumOff val="25000"/>
                            </a:schemeClr>
                          </a:solidFill>
                        </a:rPr>
                        <a:t>(0,35-0,73)</a:t>
                      </a:r>
                      <a:endParaRPr lang="fr-FR" sz="1100" b="1">
                        <a:solidFill>
                          <a:schemeClr val="tx1">
                            <a:lumMod val="75000"/>
                            <a:lumOff val="25000"/>
                          </a:schemeClr>
                        </a:solidFill>
                      </a:endParaRPr>
                    </a:p>
                  </a:txBody>
                  <a:tcPr anchor="ctr">
                    <a:solidFill>
                      <a:schemeClr val="accent2">
                        <a:lumMod val="20000"/>
                        <a:lumOff val="80000"/>
                      </a:schemeClr>
                    </a:solidFill>
                  </a:tcPr>
                </a:tc>
              </a:tr>
              <a:tr h="492133">
                <a:tc>
                  <a:txBody>
                    <a:bodyPr/>
                    <a:lstStyle/>
                    <a:p>
                      <a:pPr>
                        <a:lnSpc>
                          <a:spcPts val="1300"/>
                        </a:lnSpc>
                        <a:spcBef>
                          <a:spcPts val="0"/>
                        </a:spcBef>
                        <a:spcAft>
                          <a:spcPts val="0"/>
                        </a:spcAft>
                      </a:pPr>
                      <a:r>
                        <a:rPr lang="fr-FR" sz="1100" dirty="0" smtClean="0">
                          <a:solidFill>
                            <a:schemeClr val="tx1">
                              <a:lumMod val="75000"/>
                              <a:lumOff val="25000"/>
                            </a:schemeClr>
                          </a:solidFill>
                        </a:rPr>
                        <a:t>Type histologique</a:t>
                      </a:r>
                    </a:p>
                  </a:txBody>
                  <a:tcPr anchor="ctr">
                    <a:solidFill>
                      <a:schemeClr val="bg1"/>
                    </a:solidFill>
                  </a:tcPr>
                </a:tc>
                <a:tc>
                  <a:txBody>
                    <a:bodyPr/>
                    <a:lstStyle/>
                    <a:p>
                      <a:pPr>
                        <a:lnSpc>
                          <a:spcPts val="1300"/>
                        </a:lnSpc>
                        <a:spcBef>
                          <a:spcPts val="0"/>
                        </a:spcBef>
                        <a:spcAft>
                          <a:spcPts val="0"/>
                        </a:spcAft>
                      </a:pPr>
                      <a:r>
                        <a:rPr lang="fr-FR" sz="800" kern="1200" dirty="0" smtClean="0">
                          <a:solidFill>
                            <a:schemeClr val="tx1">
                              <a:lumMod val="75000"/>
                              <a:lumOff val="25000"/>
                            </a:schemeClr>
                          </a:solidFill>
                          <a:latin typeface="+mn-lt"/>
                          <a:ea typeface="+mn-ea"/>
                          <a:cs typeface="+mn-cs"/>
                          <a:sym typeface="Wingdings" panose="05000000000000000000" pitchFamily="2" charset="2"/>
                        </a:rPr>
                        <a:t></a:t>
                      </a:r>
                      <a:r>
                        <a:rPr lang="fr-FR" sz="1100" dirty="0" smtClean="0">
                          <a:solidFill>
                            <a:schemeClr val="tx1">
                              <a:lumMod val="75000"/>
                              <a:lumOff val="25000"/>
                            </a:schemeClr>
                          </a:solidFill>
                          <a:sym typeface="Wingdings" panose="05000000000000000000" pitchFamily="2" charset="2"/>
                        </a:rPr>
                        <a:t> Squameux</a:t>
                      </a:r>
                    </a:p>
                    <a:p>
                      <a:pPr marL="0" marR="0" lvl="0" indent="0" algn="l" defTabSz="457200" rtl="0" eaLnBrk="1" fontAlgn="auto" latinLnBrk="0" hangingPunct="1">
                        <a:lnSpc>
                          <a:spcPts val="1300"/>
                        </a:lnSpc>
                        <a:spcBef>
                          <a:spcPts val="0"/>
                        </a:spcBef>
                        <a:spcAft>
                          <a:spcPts val="0"/>
                        </a:spcAft>
                        <a:buClrTx/>
                        <a:buSzTx/>
                        <a:buFontTx/>
                        <a:buNone/>
                        <a:tabLst/>
                        <a:defRPr/>
                      </a:pPr>
                      <a:r>
                        <a:rPr lang="fr-FR" sz="800" kern="1200" dirty="0" smtClean="0">
                          <a:solidFill>
                            <a:schemeClr val="tx1">
                              <a:lumMod val="75000"/>
                              <a:lumOff val="25000"/>
                            </a:schemeClr>
                          </a:solidFill>
                          <a:latin typeface="+mn-lt"/>
                          <a:ea typeface="+mn-ea"/>
                          <a:cs typeface="+mn-cs"/>
                          <a:sym typeface="Wingdings" panose="05000000000000000000" pitchFamily="2" charset="2"/>
                        </a:rPr>
                        <a:t> </a:t>
                      </a:r>
                      <a:r>
                        <a:rPr lang="fr-FR" sz="1100" dirty="0" smtClean="0">
                          <a:solidFill>
                            <a:schemeClr val="tx1">
                              <a:lumMod val="75000"/>
                              <a:lumOff val="25000"/>
                            </a:schemeClr>
                          </a:solidFill>
                          <a:latin typeface="Calibri" panose="020F0502020204030204" pitchFamily="34" charset="0"/>
                          <a:sym typeface="Wingdings" panose="05000000000000000000" pitchFamily="2" charset="2"/>
                        </a:rPr>
                        <a:t>Non squameux</a:t>
                      </a:r>
                      <a:endParaRPr lang="fr-FR" sz="1100" dirty="0" smtClean="0">
                        <a:solidFill>
                          <a:schemeClr val="tx1">
                            <a:lumMod val="75000"/>
                            <a:lumOff val="25000"/>
                          </a:schemeClr>
                        </a:solidFill>
                        <a:sym typeface="Wingdings" panose="05000000000000000000" pitchFamily="2" charset="2"/>
                      </a:endParaRPr>
                    </a:p>
                  </a:txBody>
                  <a:tcPr anchor="ctr">
                    <a:solidFill>
                      <a:schemeClr val="bg1"/>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37/56</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152/249</a:t>
                      </a:r>
                    </a:p>
                  </a:txBody>
                  <a:tcPr anchor="ctr">
                    <a:solidFill>
                      <a:schemeClr val="bg1"/>
                    </a:solidFill>
                  </a:tcPr>
                </a:tc>
                <a:tc>
                  <a:txBody>
                    <a:bodyPr/>
                    <a:lstStyle/>
                    <a:p>
                      <a:pPr algn="ctr">
                        <a:lnSpc>
                          <a:spcPts val="1300"/>
                        </a:lnSpc>
                        <a:spcBef>
                          <a:spcPts val="0"/>
                        </a:spcBef>
                        <a:spcAft>
                          <a:spcPts val="0"/>
                        </a:spcAft>
                      </a:pPr>
                      <a:endParaRPr lang="fr-FR" sz="1100">
                        <a:solidFill>
                          <a:schemeClr val="tx1">
                            <a:lumMod val="75000"/>
                            <a:lumOff val="25000"/>
                          </a:schemeClr>
                        </a:solidFill>
                      </a:endParaRPr>
                    </a:p>
                  </a:txBody>
                  <a:tcPr anchor="ctr">
                    <a:solidFill>
                      <a:schemeClr val="bg1"/>
                    </a:solidFill>
                  </a:tcPr>
                </a:tc>
                <a:tc>
                  <a:txBody>
                    <a:bodyPr/>
                    <a:lstStyle/>
                    <a:p>
                      <a:pPr algn="r">
                        <a:lnSpc>
                          <a:spcPts val="1300"/>
                        </a:lnSpc>
                        <a:spcBef>
                          <a:spcPts val="0"/>
                        </a:spcBef>
                        <a:spcAft>
                          <a:spcPts val="0"/>
                        </a:spcAft>
                      </a:pPr>
                      <a:r>
                        <a:rPr lang="fr-FR" sz="1100" b="1" smtClean="0">
                          <a:solidFill>
                            <a:schemeClr val="tx1">
                              <a:lumMod val="75000"/>
                              <a:lumOff val="25000"/>
                            </a:schemeClr>
                          </a:solidFill>
                        </a:rPr>
                        <a:t>0,35</a:t>
                      </a:r>
                    </a:p>
                    <a:p>
                      <a:pPr algn="r">
                        <a:lnSpc>
                          <a:spcPts val="1300"/>
                        </a:lnSpc>
                        <a:spcBef>
                          <a:spcPts val="0"/>
                        </a:spcBef>
                        <a:spcAft>
                          <a:spcPts val="0"/>
                        </a:spcAft>
                      </a:pPr>
                      <a:r>
                        <a:rPr lang="fr-FR" sz="1100" b="1" smtClean="0">
                          <a:solidFill>
                            <a:schemeClr val="tx1">
                              <a:lumMod val="75000"/>
                              <a:lumOff val="25000"/>
                            </a:schemeClr>
                          </a:solidFill>
                        </a:rPr>
                        <a:t>0,55</a:t>
                      </a:r>
                      <a:endParaRPr lang="fr-FR" sz="1100" b="1">
                        <a:solidFill>
                          <a:schemeClr val="tx1">
                            <a:lumMod val="75000"/>
                            <a:lumOff val="25000"/>
                          </a:schemeClr>
                        </a:solidFill>
                      </a:endParaRPr>
                    </a:p>
                  </a:txBody>
                  <a:tcPr anchor="ctr">
                    <a:solidFill>
                      <a:schemeClr val="bg1"/>
                    </a:solidFill>
                  </a:tcPr>
                </a:tc>
                <a:tc>
                  <a:txBody>
                    <a:bodyPr/>
                    <a:lstStyle/>
                    <a:p>
                      <a:pPr algn="l">
                        <a:lnSpc>
                          <a:spcPts val="1300"/>
                        </a:lnSpc>
                        <a:spcBef>
                          <a:spcPts val="0"/>
                        </a:spcBef>
                        <a:spcAft>
                          <a:spcPts val="0"/>
                        </a:spcAft>
                      </a:pPr>
                      <a:r>
                        <a:rPr lang="fr-FR" sz="1100" b="1" smtClean="0">
                          <a:solidFill>
                            <a:schemeClr val="tx1">
                              <a:lumMod val="75000"/>
                              <a:lumOff val="25000"/>
                            </a:schemeClr>
                          </a:solidFill>
                        </a:rPr>
                        <a:t>(0,17-0,71)</a:t>
                      </a:r>
                    </a:p>
                    <a:p>
                      <a:pPr algn="l">
                        <a:lnSpc>
                          <a:spcPts val="1300"/>
                        </a:lnSpc>
                        <a:spcBef>
                          <a:spcPts val="0"/>
                        </a:spcBef>
                        <a:spcAft>
                          <a:spcPts val="0"/>
                        </a:spcAft>
                      </a:pPr>
                      <a:r>
                        <a:rPr lang="fr-FR" sz="1100" b="1" smtClean="0">
                          <a:solidFill>
                            <a:schemeClr val="tx1">
                              <a:lumMod val="75000"/>
                              <a:lumOff val="25000"/>
                            </a:schemeClr>
                          </a:solidFill>
                        </a:rPr>
                        <a:t>(0,39-0,76)</a:t>
                      </a:r>
                      <a:endParaRPr lang="fr-FR" sz="1100" b="1">
                        <a:solidFill>
                          <a:schemeClr val="tx1">
                            <a:lumMod val="75000"/>
                            <a:lumOff val="25000"/>
                          </a:schemeClr>
                        </a:solidFill>
                      </a:endParaRPr>
                    </a:p>
                  </a:txBody>
                  <a:tcPr anchor="ctr">
                    <a:solidFill>
                      <a:schemeClr val="bg1"/>
                    </a:solidFill>
                  </a:tcPr>
                </a:tc>
              </a:tr>
              <a:tr h="711043">
                <a:tc>
                  <a:txBody>
                    <a:bodyPr/>
                    <a:lstStyle/>
                    <a:p>
                      <a:pPr>
                        <a:lnSpc>
                          <a:spcPts val="1300"/>
                        </a:lnSpc>
                        <a:spcBef>
                          <a:spcPts val="0"/>
                        </a:spcBef>
                        <a:spcAft>
                          <a:spcPts val="0"/>
                        </a:spcAft>
                      </a:pPr>
                      <a:r>
                        <a:rPr lang="fr-FR" sz="1100" dirty="0" smtClean="0">
                          <a:solidFill>
                            <a:schemeClr val="tx1">
                              <a:lumMod val="75000"/>
                              <a:lumOff val="25000"/>
                            </a:schemeClr>
                          </a:solidFill>
                        </a:rPr>
                        <a:t>Statut</a:t>
                      </a:r>
                      <a:r>
                        <a:rPr lang="fr-FR" sz="1100" baseline="0" dirty="0" smtClean="0">
                          <a:solidFill>
                            <a:schemeClr val="tx1">
                              <a:lumMod val="75000"/>
                              <a:lumOff val="25000"/>
                            </a:schemeClr>
                          </a:solidFill>
                        </a:rPr>
                        <a:t> tabagique</a:t>
                      </a:r>
                      <a:endParaRPr lang="fr-FR" sz="1100" dirty="0" smtClean="0">
                        <a:solidFill>
                          <a:schemeClr val="tx1">
                            <a:lumMod val="75000"/>
                            <a:lumOff val="25000"/>
                          </a:schemeClr>
                        </a:solidFill>
                      </a:endParaRPr>
                    </a:p>
                  </a:txBody>
                  <a:tcPr anchor="ctr">
                    <a:solidFill>
                      <a:schemeClr val="accent2">
                        <a:lumMod val="20000"/>
                        <a:lumOff val="80000"/>
                      </a:schemeClr>
                    </a:solidFill>
                  </a:tcPr>
                </a:tc>
                <a:tc>
                  <a:txBody>
                    <a:bodyPr/>
                    <a:lstStyle/>
                    <a:p>
                      <a:pPr>
                        <a:lnSpc>
                          <a:spcPts val="1300"/>
                        </a:lnSpc>
                        <a:spcBef>
                          <a:spcPts val="0"/>
                        </a:spcBef>
                        <a:spcAft>
                          <a:spcPts val="0"/>
                        </a:spcAft>
                      </a:pPr>
                      <a:r>
                        <a:rPr lang="fr-FR" sz="800" kern="1200" dirty="0" smtClean="0">
                          <a:solidFill>
                            <a:schemeClr val="tx1">
                              <a:lumMod val="75000"/>
                              <a:lumOff val="25000"/>
                            </a:schemeClr>
                          </a:solidFill>
                          <a:latin typeface="+mn-lt"/>
                          <a:ea typeface="+mn-ea"/>
                          <a:cs typeface="+mn-cs"/>
                          <a:sym typeface="Wingdings" panose="05000000000000000000" pitchFamily="2" charset="2"/>
                        </a:rPr>
                        <a:t></a:t>
                      </a:r>
                      <a:r>
                        <a:rPr lang="fr-FR" sz="1100" dirty="0" smtClean="0">
                          <a:solidFill>
                            <a:schemeClr val="tx1">
                              <a:lumMod val="75000"/>
                              <a:lumOff val="25000"/>
                            </a:schemeClr>
                          </a:solidFill>
                          <a:sym typeface="Wingdings" panose="05000000000000000000" pitchFamily="2" charset="2"/>
                        </a:rPr>
                        <a:t> Actif</a:t>
                      </a:r>
                    </a:p>
                    <a:p>
                      <a:pPr marL="0" marR="0" lvl="0" indent="0" algn="l" defTabSz="457200" rtl="0" eaLnBrk="1" fontAlgn="auto" latinLnBrk="0" hangingPunct="1">
                        <a:lnSpc>
                          <a:spcPts val="1300"/>
                        </a:lnSpc>
                        <a:spcBef>
                          <a:spcPts val="0"/>
                        </a:spcBef>
                        <a:spcAft>
                          <a:spcPts val="0"/>
                        </a:spcAft>
                        <a:buClrTx/>
                        <a:buSzTx/>
                        <a:buFontTx/>
                        <a:buNone/>
                        <a:tabLst/>
                        <a:defRPr/>
                      </a:pPr>
                      <a:r>
                        <a:rPr lang="fr-FR" sz="800" kern="1200" dirty="0" smtClean="0">
                          <a:solidFill>
                            <a:schemeClr val="tx1">
                              <a:lumMod val="75000"/>
                              <a:lumOff val="25000"/>
                            </a:schemeClr>
                          </a:solidFill>
                          <a:latin typeface="+mn-lt"/>
                          <a:ea typeface="+mn-ea"/>
                          <a:cs typeface="+mn-cs"/>
                          <a:sym typeface="Wingdings" panose="05000000000000000000" pitchFamily="2" charset="2"/>
                        </a:rPr>
                        <a:t></a:t>
                      </a:r>
                      <a:r>
                        <a:rPr lang="fr-FR" sz="1100" dirty="0" smtClean="0">
                          <a:solidFill>
                            <a:schemeClr val="tx1">
                              <a:lumMod val="75000"/>
                              <a:lumOff val="25000"/>
                            </a:schemeClr>
                          </a:solidFill>
                          <a:sym typeface="Wingdings" panose="05000000000000000000" pitchFamily="2" charset="2"/>
                        </a:rPr>
                        <a:t> </a:t>
                      </a:r>
                      <a:r>
                        <a:rPr lang="fr-FR" sz="1100" dirty="0" smtClean="0">
                          <a:solidFill>
                            <a:schemeClr val="tx1">
                              <a:lumMod val="75000"/>
                              <a:lumOff val="25000"/>
                            </a:schemeClr>
                          </a:solidFill>
                          <a:latin typeface="Calibri" panose="020F0502020204030204" pitchFamily="34" charset="0"/>
                          <a:sym typeface="Wingdings" panose="05000000000000000000" pitchFamily="2" charset="2"/>
                        </a:rPr>
                        <a:t>Ancien</a:t>
                      </a:r>
                    </a:p>
                    <a:p>
                      <a:pPr marL="0" marR="0" lvl="0" indent="0" algn="l" defTabSz="457200" rtl="0" eaLnBrk="1" fontAlgn="auto" latinLnBrk="0" hangingPunct="1">
                        <a:lnSpc>
                          <a:spcPts val="1300"/>
                        </a:lnSpc>
                        <a:spcBef>
                          <a:spcPts val="0"/>
                        </a:spcBef>
                        <a:spcAft>
                          <a:spcPts val="0"/>
                        </a:spcAft>
                        <a:buClrTx/>
                        <a:buSzTx/>
                        <a:buFontTx/>
                        <a:buNone/>
                        <a:tabLst/>
                        <a:defRPr/>
                      </a:pPr>
                      <a:r>
                        <a:rPr lang="fr-FR" sz="800" kern="1200" dirty="0" smtClean="0">
                          <a:solidFill>
                            <a:schemeClr val="tx1">
                              <a:lumMod val="75000"/>
                              <a:lumOff val="25000"/>
                            </a:schemeClr>
                          </a:solidFill>
                          <a:latin typeface="+mn-lt"/>
                          <a:ea typeface="+mn-ea"/>
                          <a:cs typeface="+mn-cs"/>
                          <a:sym typeface="Wingdings" panose="05000000000000000000" pitchFamily="2" charset="2"/>
                        </a:rPr>
                        <a:t></a:t>
                      </a:r>
                      <a:r>
                        <a:rPr lang="fr-FR" sz="1100" dirty="0" smtClean="0">
                          <a:solidFill>
                            <a:schemeClr val="tx1">
                              <a:lumMod val="75000"/>
                              <a:lumOff val="25000"/>
                            </a:schemeClr>
                          </a:solidFill>
                          <a:sym typeface="Wingdings" panose="05000000000000000000" pitchFamily="2" charset="2"/>
                        </a:rPr>
                        <a:t> </a:t>
                      </a:r>
                      <a:r>
                        <a:rPr lang="fr-FR" sz="1100" dirty="0" smtClean="0">
                          <a:solidFill>
                            <a:schemeClr val="tx1">
                              <a:lumMod val="75000"/>
                              <a:lumOff val="25000"/>
                            </a:schemeClr>
                          </a:solidFill>
                          <a:latin typeface="Calibri" panose="020F0502020204030204" pitchFamily="34" charset="0"/>
                          <a:sym typeface="Wingdings" panose="05000000000000000000" pitchFamily="2" charset="2"/>
                        </a:rPr>
                        <a:t>Jamais</a:t>
                      </a:r>
                    </a:p>
                  </a:txBody>
                  <a:tcPr anchor="ctr">
                    <a:solidFill>
                      <a:schemeClr val="accent2">
                        <a:lumMod val="20000"/>
                        <a:lumOff val="80000"/>
                      </a:schemeClr>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44/65</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133/216</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12/24</a:t>
                      </a:r>
                    </a:p>
                  </a:txBody>
                  <a:tcPr anchor="ctr">
                    <a:solidFill>
                      <a:schemeClr val="accent2">
                        <a:lumMod val="20000"/>
                        <a:lumOff val="80000"/>
                      </a:schemeClr>
                    </a:solidFill>
                  </a:tcPr>
                </a:tc>
                <a:tc>
                  <a:txBody>
                    <a:bodyPr/>
                    <a:lstStyle/>
                    <a:p>
                      <a:pPr algn="ctr">
                        <a:lnSpc>
                          <a:spcPts val="1300"/>
                        </a:lnSpc>
                        <a:spcBef>
                          <a:spcPts val="0"/>
                        </a:spcBef>
                        <a:spcAft>
                          <a:spcPts val="0"/>
                        </a:spcAft>
                      </a:pPr>
                      <a:endParaRPr lang="fr-FR" sz="1100">
                        <a:solidFill>
                          <a:schemeClr val="tx1">
                            <a:lumMod val="75000"/>
                            <a:lumOff val="25000"/>
                          </a:schemeClr>
                        </a:solidFill>
                      </a:endParaRPr>
                    </a:p>
                  </a:txBody>
                  <a:tcPr anchor="ctr">
                    <a:solidFill>
                      <a:schemeClr val="accent2">
                        <a:lumMod val="20000"/>
                        <a:lumOff val="80000"/>
                      </a:schemeClr>
                    </a:solidFill>
                  </a:tcPr>
                </a:tc>
                <a:tc>
                  <a:txBody>
                    <a:bodyPr/>
                    <a:lstStyle/>
                    <a:p>
                      <a:pPr algn="r">
                        <a:lnSpc>
                          <a:spcPts val="1300"/>
                        </a:lnSpc>
                        <a:spcBef>
                          <a:spcPts val="0"/>
                        </a:spcBef>
                        <a:spcAft>
                          <a:spcPts val="0"/>
                        </a:spcAft>
                      </a:pPr>
                      <a:r>
                        <a:rPr lang="fr-FR" sz="1100" b="1" smtClean="0">
                          <a:solidFill>
                            <a:schemeClr val="tx1">
                              <a:lumMod val="75000"/>
                              <a:lumOff val="25000"/>
                            </a:schemeClr>
                          </a:solidFill>
                        </a:rPr>
                        <a:t>0,68</a:t>
                      </a:r>
                    </a:p>
                    <a:p>
                      <a:pPr algn="r">
                        <a:lnSpc>
                          <a:spcPts val="1300"/>
                        </a:lnSpc>
                        <a:spcBef>
                          <a:spcPts val="0"/>
                        </a:spcBef>
                        <a:spcAft>
                          <a:spcPts val="0"/>
                        </a:spcAft>
                      </a:pPr>
                      <a:r>
                        <a:rPr lang="fr-FR" sz="1100" b="1" smtClean="0">
                          <a:solidFill>
                            <a:schemeClr val="tx1">
                              <a:lumMod val="75000"/>
                              <a:lumOff val="25000"/>
                            </a:schemeClr>
                          </a:solidFill>
                        </a:rPr>
                        <a:t>0,47</a:t>
                      </a:r>
                    </a:p>
                    <a:p>
                      <a:pPr algn="r">
                        <a:lnSpc>
                          <a:spcPts val="1300"/>
                        </a:lnSpc>
                        <a:spcBef>
                          <a:spcPts val="0"/>
                        </a:spcBef>
                        <a:spcAft>
                          <a:spcPts val="0"/>
                        </a:spcAft>
                      </a:pPr>
                      <a:r>
                        <a:rPr lang="fr-FR" sz="1100" b="1" smtClean="0">
                          <a:solidFill>
                            <a:schemeClr val="tx1">
                              <a:lumMod val="75000"/>
                              <a:lumOff val="25000"/>
                            </a:schemeClr>
                          </a:solidFill>
                        </a:rPr>
                        <a:t>0,90</a:t>
                      </a:r>
                      <a:endParaRPr lang="fr-FR" sz="1100" b="1">
                        <a:solidFill>
                          <a:schemeClr val="tx1">
                            <a:lumMod val="75000"/>
                            <a:lumOff val="25000"/>
                          </a:schemeClr>
                        </a:solidFill>
                      </a:endParaRPr>
                    </a:p>
                  </a:txBody>
                  <a:tcPr anchor="ctr">
                    <a:solidFill>
                      <a:schemeClr val="accent2">
                        <a:lumMod val="20000"/>
                        <a:lumOff val="80000"/>
                      </a:schemeClr>
                    </a:solidFill>
                  </a:tcPr>
                </a:tc>
                <a:tc>
                  <a:txBody>
                    <a:bodyPr/>
                    <a:lstStyle/>
                    <a:p>
                      <a:pPr algn="l">
                        <a:lnSpc>
                          <a:spcPts val="1300"/>
                        </a:lnSpc>
                        <a:spcBef>
                          <a:spcPts val="0"/>
                        </a:spcBef>
                        <a:spcAft>
                          <a:spcPts val="0"/>
                        </a:spcAft>
                      </a:pPr>
                      <a:r>
                        <a:rPr lang="fr-FR" sz="1100" b="1" smtClean="0">
                          <a:solidFill>
                            <a:schemeClr val="tx1">
                              <a:lumMod val="75000"/>
                              <a:lumOff val="25000"/>
                            </a:schemeClr>
                          </a:solidFill>
                        </a:rPr>
                        <a:t>(0,36-1,31)</a:t>
                      </a:r>
                    </a:p>
                    <a:p>
                      <a:pPr algn="l">
                        <a:lnSpc>
                          <a:spcPts val="1300"/>
                        </a:lnSpc>
                        <a:spcBef>
                          <a:spcPts val="0"/>
                        </a:spcBef>
                        <a:spcAft>
                          <a:spcPts val="0"/>
                        </a:spcAft>
                      </a:pPr>
                      <a:r>
                        <a:rPr lang="fr-FR" sz="1100" b="1" smtClean="0">
                          <a:solidFill>
                            <a:schemeClr val="tx1">
                              <a:lumMod val="75000"/>
                              <a:lumOff val="25000"/>
                            </a:schemeClr>
                          </a:solidFill>
                        </a:rPr>
                        <a:t>(0,33-0,67)</a:t>
                      </a:r>
                    </a:p>
                    <a:p>
                      <a:pPr algn="l">
                        <a:lnSpc>
                          <a:spcPts val="1300"/>
                        </a:lnSpc>
                        <a:spcBef>
                          <a:spcPts val="0"/>
                        </a:spcBef>
                        <a:spcAft>
                          <a:spcPts val="0"/>
                        </a:spcAft>
                      </a:pPr>
                      <a:r>
                        <a:rPr lang="fr-FR" sz="1100" b="1" smtClean="0">
                          <a:solidFill>
                            <a:schemeClr val="tx1">
                              <a:lumMod val="75000"/>
                              <a:lumOff val="25000"/>
                            </a:schemeClr>
                          </a:solidFill>
                        </a:rPr>
                        <a:t>(0,11-7,59)</a:t>
                      </a:r>
                      <a:endParaRPr lang="fr-FR" sz="1100" b="1">
                        <a:solidFill>
                          <a:schemeClr val="tx1">
                            <a:lumMod val="75000"/>
                            <a:lumOff val="25000"/>
                          </a:schemeClr>
                        </a:solidFill>
                      </a:endParaRPr>
                    </a:p>
                  </a:txBody>
                  <a:tcPr anchor="ctr">
                    <a:solidFill>
                      <a:schemeClr val="accent2">
                        <a:lumMod val="20000"/>
                        <a:lumOff val="80000"/>
                      </a:schemeClr>
                    </a:solidFill>
                  </a:tcPr>
                </a:tc>
              </a:tr>
              <a:tr h="492133">
                <a:tc>
                  <a:txBody>
                    <a:bodyPr/>
                    <a:lstStyle/>
                    <a:p>
                      <a:pPr>
                        <a:lnSpc>
                          <a:spcPts val="1300"/>
                        </a:lnSpc>
                        <a:spcBef>
                          <a:spcPts val="0"/>
                        </a:spcBef>
                        <a:spcAft>
                          <a:spcPts val="0"/>
                        </a:spcAft>
                      </a:pPr>
                      <a:r>
                        <a:rPr lang="fr-FR" sz="1100" dirty="0" smtClean="0">
                          <a:solidFill>
                            <a:schemeClr val="tx1">
                              <a:lumMod val="75000"/>
                              <a:lumOff val="25000"/>
                            </a:schemeClr>
                          </a:solidFill>
                        </a:rPr>
                        <a:t>Métastases cérébrales à l’inclusion</a:t>
                      </a:r>
                    </a:p>
                  </a:txBody>
                  <a:tcPr anchor="ctr">
                    <a:solidFill>
                      <a:schemeClr val="bg1"/>
                    </a:solidFill>
                  </a:tcPr>
                </a:tc>
                <a:tc>
                  <a:txBody>
                    <a:bodyPr/>
                    <a:lstStyle/>
                    <a:p>
                      <a:pPr>
                        <a:lnSpc>
                          <a:spcPts val="1300"/>
                        </a:lnSpc>
                        <a:spcBef>
                          <a:spcPts val="0"/>
                        </a:spcBef>
                        <a:spcAft>
                          <a:spcPts val="0"/>
                        </a:spcAft>
                      </a:pPr>
                      <a:r>
                        <a:rPr lang="fr-FR" sz="800" kern="1200" dirty="0" smtClean="0">
                          <a:solidFill>
                            <a:schemeClr val="tx1">
                              <a:lumMod val="75000"/>
                              <a:lumOff val="25000"/>
                            </a:schemeClr>
                          </a:solidFill>
                          <a:latin typeface="+mn-lt"/>
                          <a:ea typeface="+mn-ea"/>
                          <a:cs typeface="+mn-cs"/>
                          <a:sym typeface="Wingdings" panose="05000000000000000000" pitchFamily="2" charset="2"/>
                        </a:rPr>
                        <a:t></a:t>
                      </a:r>
                      <a:r>
                        <a:rPr lang="fr-FR" sz="1100" dirty="0" smtClean="0">
                          <a:solidFill>
                            <a:schemeClr val="tx1">
                              <a:lumMod val="75000"/>
                              <a:lumOff val="25000"/>
                            </a:schemeClr>
                          </a:solidFill>
                          <a:sym typeface="Wingdings" panose="05000000000000000000" pitchFamily="2" charset="2"/>
                        </a:rPr>
                        <a:t> Oui</a:t>
                      </a:r>
                    </a:p>
                    <a:p>
                      <a:pPr marL="0" marR="0" lvl="0" indent="0" algn="l" defTabSz="457200" rtl="0" eaLnBrk="1" fontAlgn="auto" latinLnBrk="0" hangingPunct="1">
                        <a:lnSpc>
                          <a:spcPts val="1300"/>
                        </a:lnSpc>
                        <a:spcBef>
                          <a:spcPts val="0"/>
                        </a:spcBef>
                        <a:spcAft>
                          <a:spcPts val="0"/>
                        </a:spcAft>
                        <a:buClrTx/>
                        <a:buSzTx/>
                        <a:buFontTx/>
                        <a:buNone/>
                        <a:tabLst/>
                        <a:defRPr/>
                      </a:pPr>
                      <a:r>
                        <a:rPr lang="fr-FR" sz="800" kern="1200" dirty="0" smtClean="0">
                          <a:solidFill>
                            <a:schemeClr val="tx1">
                              <a:lumMod val="75000"/>
                              <a:lumOff val="25000"/>
                            </a:schemeClr>
                          </a:solidFill>
                          <a:latin typeface="+mn-lt"/>
                          <a:ea typeface="+mn-ea"/>
                          <a:cs typeface="+mn-cs"/>
                          <a:sym typeface="Wingdings" panose="05000000000000000000" pitchFamily="2" charset="2"/>
                        </a:rPr>
                        <a:t></a:t>
                      </a:r>
                      <a:r>
                        <a:rPr lang="fr-FR" sz="1100" dirty="0" smtClean="0">
                          <a:solidFill>
                            <a:schemeClr val="tx1">
                              <a:lumMod val="75000"/>
                              <a:lumOff val="25000"/>
                            </a:schemeClr>
                          </a:solidFill>
                          <a:sym typeface="Wingdings" panose="05000000000000000000" pitchFamily="2" charset="2"/>
                        </a:rPr>
                        <a:t> </a:t>
                      </a:r>
                      <a:r>
                        <a:rPr lang="fr-FR" sz="1100" dirty="0" smtClean="0">
                          <a:solidFill>
                            <a:schemeClr val="tx1">
                              <a:lumMod val="75000"/>
                              <a:lumOff val="25000"/>
                            </a:schemeClr>
                          </a:solidFill>
                          <a:latin typeface="Calibri" panose="020F0502020204030204" pitchFamily="34" charset="0"/>
                          <a:sym typeface="Wingdings" panose="05000000000000000000" pitchFamily="2" charset="2"/>
                        </a:rPr>
                        <a:t>Non</a:t>
                      </a:r>
                      <a:endParaRPr lang="fr-FR" sz="1100" dirty="0" smtClean="0">
                        <a:solidFill>
                          <a:schemeClr val="tx1">
                            <a:lumMod val="75000"/>
                            <a:lumOff val="25000"/>
                          </a:schemeClr>
                        </a:solidFill>
                        <a:sym typeface="Wingdings" panose="05000000000000000000" pitchFamily="2" charset="2"/>
                      </a:endParaRPr>
                    </a:p>
                  </a:txBody>
                  <a:tcPr anchor="ctr">
                    <a:solidFill>
                      <a:schemeClr val="bg1"/>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17/28</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172/277</a:t>
                      </a:r>
                    </a:p>
                  </a:txBody>
                  <a:tcPr anchor="ctr">
                    <a:solidFill>
                      <a:schemeClr val="bg1"/>
                    </a:solidFill>
                  </a:tcPr>
                </a:tc>
                <a:tc>
                  <a:txBody>
                    <a:bodyPr/>
                    <a:lstStyle/>
                    <a:p>
                      <a:pPr algn="ctr">
                        <a:lnSpc>
                          <a:spcPts val="1300"/>
                        </a:lnSpc>
                        <a:spcBef>
                          <a:spcPts val="0"/>
                        </a:spcBef>
                        <a:spcAft>
                          <a:spcPts val="0"/>
                        </a:spcAft>
                      </a:pPr>
                      <a:endParaRPr lang="fr-FR" sz="1100">
                        <a:solidFill>
                          <a:schemeClr val="tx1">
                            <a:lumMod val="75000"/>
                            <a:lumOff val="25000"/>
                          </a:schemeClr>
                        </a:solidFill>
                      </a:endParaRPr>
                    </a:p>
                  </a:txBody>
                  <a:tcPr anchor="ctr">
                    <a:solidFill>
                      <a:schemeClr val="bg1"/>
                    </a:solidFill>
                  </a:tcPr>
                </a:tc>
                <a:tc>
                  <a:txBody>
                    <a:bodyPr/>
                    <a:lstStyle/>
                    <a:p>
                      <a:pPr algn="r">
                        <a:lnSpc>
                          <a:spcPts val="1300"/>
                        </a:lnSpc>
                        <a:spcBef>
                          <a:spcPts val="0"/>
                        </a:spcBef>
                        <a:spcAft>
                          <a:spcPts val="0"/>
                        </a:spcAft>
                      </a:pPr>
                      <a:r>
                        <a:rPr lang="fr-FR" sz="1100" b="1" smtClean="0">
                          <a:solidFill>
                            <a:schemeClr val="tx1">
                              <a:lumMod val="75000"/>
                              <a:lumOff val="25000"/>
                            </a:schemeClr>
                          </a:solidFill>
                        </a:rPr>
                        <a:t>0,55</a:t>
                      </a:r>
                    </a:p>
                    <a:p>
                      <a:pPr algn="r">
                        <a:lnSpc>
                          <a:spcPts val="1300"/>
                        </a:lnSpc>
                        <a:spcBef>
                          <a:spcPts val="0"/>
                        </a:spcBef>
                        <a:spcAft>
                          <a:spcPts val="0"/>
                        </a:spcAft>
                      </a:pPr>
                      <a:r>
                        <a:rPr lang="fr-FR" sz="1100" b="1" smtClean="0">
                          <a:solidFill>
                            <a:schemeClr val="tx1">
                              <a:lumMod val="75000"/>
                              <a:lumOff val="25000"/>
                            </a:schemeClr>
                          </a:solidFill>
                        </a:rPr>
                        <a:t>0,50</a:t>
                      </a:r>
                      <a:endParaRPr lang="fr-FR" sz="1100" b="1">
                        <a:solidFill>
                          <a:schemeClr val="tx1">
                            <a:lumMod val="75000"/>
                            <a:lumOff val="25000"/>
                          </a:schemeClr>
                        </a:solidFill>
                      </a:endParaRPr>
                    </a:p>
                  </a:txBody>
                  <a:tcPr anchor="ctr">
                    <a:solidFill>
                      <a:schemeClr val="bg1"/>
                    </a:solidFill>
                  </a:tcPr>
                </a:tc>
                <a:tc>
                  <a:txBody>
                    <a:bodyPr/>
                    <a:lstStyle/>
                    <a:p>
                      <a:pPr algn="l">
                        <a:lnSpc>
                          <a:spcPts val="1300"/>
                        </a:lnSpc>
                        <a:spcBef>
                          <a:spcPts val="0"/>
                        </a:spcBef>
                        <a:spcAft>
                          <a:spcPts val="0"/>
                        </a:spcAft>
                      </a:pPr>
                      <a:r>
                        <a:rPr lang="fr-FR" sz="1100" b="1" smtClean="0">
                          <a:solidFill>
                            <a:schemeClr val="tx1">
                              <a:lumMod val="75000"/>
                              <a:lumOff val="25000"/>
                            </a:schemeClr>
                          </a:solidFill>
                        </a:rPr>
                        <a:t>(0,20-1,56)</a:t>
                      </a:r>
                    </a:p>
                    <a:p>
                      <a:pPr algn="l">
                        <a:lnSpc>
                          <a:spcPts val="1300"/>
                        </a:lnSpc>
                        <a:spcBef>
                          <a:spcPts val="0"/>
                        </a:spcBef>
                        <a:spcAft>
                          <a:spcPts val="0"/>
                        </a:spcAft>
                      </a:pPr>
                      <a:r>
                        <a:rPr lang="fr-FR" sz="1100" b="1" smtClean="0">
                          <a:solidFill>
                            <a:schemeClr val="tx1">
                              <a:lumMod val="75000"/>
                              <a:lumOff val="25000"/>
                            </a:schemeClr>
                          </a:solidFill>
                        </a:rPr>
                        <a:t>(0,36-0,68)</a:t>
                      </a:r>
                      <a:endParaRPr lang="fr-FR" sz="1100" b="1">
                        <a:solidFill>
                          <a:schemeClr val="tx1">
                            <a:lumMod val="75000"/>
                            <a:lumOff val="25000"/>
                          </a:schemeClr>
                        </a:solidFill>
                      </a:endParaRPr>
                    </a:p>
                  </a:txBody>
                  <a:tcPr anchor="ctr">
                    <a:solidFill>
                      <a:schemeClr val="bg1"/>
                    </a:solidFill>
                  </a:tcPr>
                </a:tc>
              </a:tr>
              <a:tr h="522937">
                <a:tc>
                  <a:txBody>
                    <a:bodyPr/>
                    <a:lstStyle/>
                    <a:p>
                      <a:pPr>
                        <a:lnSpc>
                          <a:spcPts val="1300"/>
                        </a:lnSpc>
                        <a:spcBef>
                          <a:spcPts val="0"/>
                        </a:spcBef>
                        <a:spcAft>
                          <a:spcPts val="0"/>
                        </a:spcAft>
                      </a:pPr>
                      <a:r>
                        <a:rPr lang="fr-FR" sz="1100" dirty="0" smtClean="0">
                          <a:solidFill>
                            <a:schemeClr val="tx1">
                              <a:lumMod val="75000"/>
                              <a:lumOff val="25000"/>
                            </a:schemeClr>
                          </a:solidFill>
                        </a:rPr>
                        <a:t>Traitement</a:t>
                      </a:r>
                      <a:r>
                        <a:rPr lang="fr-FR" sz="1100" baseline="0" dirty="0" smtClean="0">
                          <a:solidFill>
                            <a:schemeClr val="tx1">
                              <a:lumMod val="75000"/>
                              <a:lumOff val="25000"/>
                            </a:schemeClr>
                          </a:solidFill>
                        </a:rPr>
                        <a:t> de chimiothérapie à base de sels de platine</a:t>
                      </a:r>
                      <a:endParaRPr lang="fr-FR" sz="1100" dirty="0" smtClean="0">
                        <a:solidFill>
                          <a:schemeClr val="tx1">
                            <a:lumMod val="75000"/>
                            <a:lumOff val="25000"/>
                          </a:schemeClr>
                        </a:solidFill>
                      </a:endParaRPr>
                    </a:p>
                  </a:txBody>
                  <a:tcPr anchor="ctr">
                    <a:solidFill>
                      <a:schemeClr val="accent2">
                        <a:lumMod val="20000"/>
                        <a:lumOff val="80000"/>
                      </a:schemeClr>
                    </a:solidFill>
                  </a:tcPr>
                </a:tc>
                <a:tc>
                  <a:txBody>
                    <a:bodyPr/>
                    <a:lstStyle/>
                    <a:p>
                      <a:pPr>
                        <a:lnSpc>
                          <a:spcPts val="1300"/>
                        </a:lnSpc>
                        <a:spcBef>
                          <a:spcPts val="0"/>
                        </a:spcBef>
                        <a:spcAft>
                          <a:spcPts val="0"/>
                        </a:spcAft>
                      </a:pPr>
                      <a:r>
                        <a:rPr lang="fr-FR" sz="800" kern="1200" dirty="0" smtClean="0">
                          <a:solidFill>
                            <a:schemeClr val="tx1">
                              <a:lumMod val="75000"/>
                              <a:lumOff val="25000"/>
                            </a:schemeClr>
                          </a:solidFill>
                          <a:latin typeface="+mn-lt"/>
                          <a:ea typeface="+mn-ea"/>
                          <a:cs typeface="+mn-cs"/>
                          <a:sym typeface="Wingdings" panose="05000000000000000000" pitchFamily="2" charset="2"/>
                        </a:rPr>
                        <a:t></a:t>
                      </a:r>
                      <a:r>
                        <a:rPr lang="fr-FR" sz="1100" dirty="0" smtClean="0">
                          <a:solidFill>
                            <a:schemeClr val="tx1">
                              <a:lumMod val="75000"/>
                              <a:lumOff val="25000"/>
                            </a:schemeClr>
                          </a:solidFill>
                          <a:sym typeface="Wingdings" panose="05000000000000000000" pitchFamily="2" charset="2"/>
                        </a:rPr>
                        <a:t> Incluant </a:t>
                      </a:r>
                      <a:r>
                        <a:rPr lang="fr-FR" sz="1100" dirty="0" err="1" smtClean="0">
                          <a:solidFill>
                            <a:schemeClr val="tx1">
                              <a:lumMod val="75000"/>
                              <a:lumOff val="25000"/>
                            </a:schemeClr>
                          </a:solidFill>
                          <a:sym typeface="Wingdings" panose="05000000000000000000" pitchFamily="2" charset="2"/>
                        </a:rPr>
                        <a:t>pemetrexed</a:t>
                      </a:r>
                      <a:endParaRPr lang="fr-FR" sz="1100" dirty="0" smtClean="0">
                        <a:solidFill>
                          <a:schemeClr val="tx1">
                            <a:lumMod val="75000"/>
                            <a:lumOff val="25000"/>
                          </a:schemeClr>
                        </a:solidFill>
                        <a:sym typeface="Wingdings" panose="05000000000000000000" pitchFamily="2" charset="2"/>
                      </a:endParaRPr>
                    </a:p>
                    <a:p>
                      <a:pPr marL="0" marR="0" lvl="0" indent="0" algn="l" defTabSz="457200" rtl="0" eaLnBrk="1" fontAlgn="auto" latinLnBrk="0" hangingPunct="1">
                        <a:lnSpc>
                          <a:spcPts val="1300"/>
                        </a:lnSpc>
                        <a:spcBef>
                          <a:spcPts val="0"/>
                        </a:spcBef>
                        <a:spcAft>
                          <a:spcPts val="0"/>
                        </a:spcAft>
                        <a:buClrTx/>
                        <a:buSzTx/>
                        <a:buFontTx/>
                        <a:buNone/>
                        <a:tabLst/>
                        <a:defRPr/>
                      </a:pPr>
                      <a:r>
                        <a:rPr lang="fr-FR" sz="800" kern="1200" dirty="0" smtClean="0">
                          <a:solidFill>
                            <a:schemeClr val="tx1">
                              <a:lumMod val="75000"/>
                              <a:lumOff val="25000"/>
                            </a:schemeClr>
                          </a:solidFill>
                          <a:latin typeface="+mn-lt"/>
                          <a:ea typeface="+mn-ea"/>
                          <a:cs typeface="+mn-cs"/>
                          <a:sym typeface="Wingdings" panose="05000000000000000000" pitchFamily="2" charset="2"/>
                        </a:rPr>
                        <a:t> </a:t>
                      </a:r>
                      <a:r>
                        <a:rPr lang="fr-FR" sz="1100" kern="1200" dirty="0" smtClean="0">
                          <a:solidFill>
                            <a:schemeClr val="tx1">
                              <a:lumMod val="75000"/>
                              <a:lumOff val="25000"/>
                            </a:schemeClr>
                          </a:solidFill>
                          <a:latin typeface="+mn-lt"/>
                          <a:ea typeface="+mn-ea"/>
                          <a:cs typeface="+mn-cs"/>
                          <a:sym typeface="Wingdings" panose="05000000000000000000" pitchFamily="2" charset="2"/>
                        </a:rPr>
                        <a:t>N’incluant pas </a:t>
                      </a:r>
                      <a:r>
                        <a:rPr lang="fr-FR" sz="1100" dirty="0" err="1" smtClean="0">
                          <a:solidFill>
                            <a:schemeClr val="tx1">
                              <a:lumMod val="75000"/>
                              <a:lumOff val="25000"/>
                            </a:schemeClr>
                          </a:solidFill>
                          <a:sym typeface="Wingdings" panose="05000000000000000000" pitchFamily="2" charset="2"/>
                        </a:rPr>
                        <a:t>pemetrexed</a:t>
                      </a:r>
                      <a:endParaRPr lang="fr-FR" sz="1100" dirty="0" smtClean="0">
                        <a:solidFill>
                          <a:schemeClr val="tx1">
                            <a:lumMod val="75000"/>
                            <a:lumOff val="25000"/>
                          </a:schemeClr>
                        </a:solidFill>
                        <a:sym typeface="Wingdings" panose="05000000000000000000" pitchFamily="2" charset="2"/>
                      </a:endParaRPr>
                    </a:p>
                  </a:txBody>
                  <a:tcPr anchor="ctr">
                    <a:solidFill>
                      <a:schemeClr val="accent2">
                        <a:lumMod val="20000"/>
                        <a:lumOff val="80000"/>
                      </a:schemeClr>
                    </a:solidFill>
                  </a:tcPr>
                </a:tc>
                <a:tc>
                  <a:txBody>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120/199</a:t>
                      </a:r>
                    </a:p>
                    <a:p>
                      <a:pPr marL="0" marR="0" lvl="0" indent="0" algn="ctr" defTabSz="457200" rtl="0" eaLnBrk="1" fontAlgn="auto" latinLnBrk="0" hangingPunct="1">
                        <a:lnSpc>
                          <a:spcPts val="1300"/>
                        </a:lnSpc>
                        <a:spcBef>
                          <a:spcPts val="0"/>
                        </a:spcBef>
                        <a:spcAft>
                          <a:spcPts val="0"/>
                        </a:spcAft>
                        <a:buClrTx/>
                        <a:buSzTx/>
                        <a:buFontTx/>
                        <a:buNone/>
                        <a:tabLst/>
                        <a:defRPr/>
                      </a:pPr>
                      <a:r>
                        <a:rPr lang="fr-FR" sz="1100" b="1" smtClean="0">
                          <a:solidFill>
                            <a:schemeClr val="tx1">
                              <a:lumMod val="75000"/>
                              <a:lumOff val="25000"/>
                            </a:schemeClr>
                          </a:solidFill>
                        </a:rPr>
                        <a:t>69/106</a:t>
                      </a:r>
                    </a:p>
                  </a:txBody>
                  <a:tcPr anchor="ctr">
                    <a:solidFill>
                      <a:schemeClr val="accent2">
                        <a:lumMod val="20000"/>
                        <a:lumOff val="80000"/>
                      </a:schemeClr>
                    </a:solidFill>
                  </a:tcPr>
                </a:tc>
                <a:tc>
                  <a:txBody>
                    <a:bodyPr/>
                    <a:lstStyle/>
                    <a:p>
                      <a:pPr algn="ctr">
                        <a:lnSpc>
                          <a:spcPts val="1300"/>
                        </a:lnSpc>
                        <a:spcBef>
                          <a:spcPts val="0"/>
                        </a:spcBef>
                        <a:spcAft>
                          <a:spcPts val="0"/>
                        </a:spcAft>
                      </a:pPr>
                      <a:endParaRPr lang="fr-FR" sz="1100">
                        <a:solidFill>
                          <a:schemeClr val="tx1">
                            <a:lumMod val="75000"/>
                            <a:lumOff val="25000"/>
                          </a:schemeClr>
                        </a:solidFill>
                      </a:endParaRPr>
                    </a:p>
                  </a:txBody>
                  <a:tcPr anchor="ctr">
                    <a:solidFill>
                      <a:schemeClr val="accent2">
                        <a:lumMod val="20000"/>
                        <a:lumOff val="80000"/>
                      </a:schemeClr>
                    </a:solidFill>
                  </a:tcPr>
                </a:tc>
                <a:tc>
                  <a:txBody>
                    <a:bodyPr/>
                    <a:lstStyle/>
                    <a:p>
                      <a:pPr algn="r">
                        <a:lnSpc>
                          <a:spcPts val="1300"/>
                        </a:lnSpc>
                        <a:spcBef>
                          <a:spcPts val="0"/>
                        </a:spcBef>
                        <a:spcAft>
                          <a:spcPts val="0"/>
                        </a:spcAft>
                      </a:pPr>
                      <a:r>
                        <a:rPr lang="fr-FR" sz="1100" b="1" smtClean="0">
                          <a:solidFill>
                            <a:schemeClr val="tx1">
                              <a:lumMod val="75000"/>
                              <a:lumOff val="25000"/>
                            </a:schemeClr>
                          </a:solidFill>
                        </a:rPr>
                        <a:t>0,63</a:t>
                      </a:r>
                    </a:p>
                    <a:p>
                      <a:pPr algn="r">
                        <a:lnSpc>
                          <a:spcPts val="1300"/>
                        </a:lnSpc>
                        <a:spcBef>
                          <a:spcPts val="0"/>
                        </a:spcBef>
                        <a:spcAft>
                          <a:spcPts val="0"/>
                        </a:spcAft>
                      </a:pPr>
                      <a:r>
                        <a:rPr lang="fr-FR" sz="1100" b="1" smtClean="0">
                          <a:solidFill>
                            <a:schemeClr val="tx1">
                              <a:lumMod val="75000"/>
                              <a:lumOff val="25000"/>
                            </a:schemeClr>
                          </a:solidFill>
                        </a:rPr>
                        <a:t>0,29</a:t>
                      </a:r>
                      <a:endParaRPr lang="fr-FR" sz="1100" b="1">
                        <a:solidFill>
                          <a:schemeClr val="tx1">
                            <a:lumMod val="75000"/>
                            <a:lumOff val="25000"/>
                          </a:schemeClr>
                        </a:solidFill>
                      </a:endParaRPr>
                    </a:p>
                  </a:txBody>
                  <a:tcPr anchor="ctr">
                    <a:solidFill>
                      <a:schemeClr val="accent2">
                        <a:lumMod val="20000"/>
                        <a:lumOff val="80000"/>
                      </a:schemeClr>
                    </a:solidFill>
                  </a:tcPr>
                </a:tc>
                <a:tc>
                  <a:txBody>
                    <a:bodyPr/>
                    <a:lstStyle/>
                    <a:p>
                      <a:pPr algn="l">
                        <a:lnSpc>
                          <a:spcPts val="1300"/>
                        </a:lnSpc>
                        <a:spcBef>
                          <a:spcPts val="0"/>
                        </a:spcBef>
                        <a:spcAft>
                          <a:spcPts val="0"/>
                        </a:spcAft>
                      </a:pPr>
                      <a:r>
                        <a:rPr lang="fr-FR" sz="1100" b="1" dirty="0" smtClean="0">
                          <a:solidFill>
                            <a:schemeClr val="tx1">
                              <a:lumMod val="75000"/>
                              <a:lumOff val="25000"/>
                            </a:schemeClr>
                          </a:solidFill>
                        </a:rPr>
                        <a:t>(0,44-0,91)</a:t>
                      </a:r>
                    </a:p>
                    <a:p>
                      <a:pPr algn="l">
                        <a:lnSpc>
                          <a:spcPts val="1300"/>
                        </a:lnSpc>
                        <a:spcBef>
                          <a:spcPts val="0"/>
                        </a:spcBef>
                        <a:spcAft>
                          <a:spcPts val="0"/>
                        </a:spcAft>
                      </a:pPr>
                      <a:r>
                        <a:rPr lang="fr-FR" sz="1100" b="1" dirty="0" smtClean="0">
                          <a:solidFill>
                            <a:schemeClr val="tx1">
                              <a:lumMod val="75000"/>
                              <a:lumOff val="25000"/>
                            </a:schemeClr>
                          </a:solidFill>
                        </a:rPr>
                        <a:t>(0,17-0,50)</a:t>
                      </a:r>
                    </a:p>
                  </a:txBody>
                  <a:tcPr anchor="ctr">
                    <a:solidFill>
                      <a:schemeClr val="accent2">
                        <a:lumMod val="20000"/>
                        <a:lumOff val="80000"/>
                      </a:schemeClr>
                    </a:solidFill>
                  </a:tcPr>
                </a:tc>
              </a:tr>
            </a:tbl>
          </a:graphicData>
        </a:graphic>
      </p:graphicFrame>
      <p:sp>
        <p:nvSpPr>
          <p:cNvPr id="189" name="ZoneTexte 26"/>
          <p:cNvSpPr txBox="1"/>
          <p:nvPr/>
        </p:nvSpPr>
        <p:spPr>
          <a:xfrm>
            <a:off x="223599" y="6307948"/>
            <a:ext cx="3774964" cy="262081"/>
          </a:xfrm>
          <a:prstGeom prst="rect">
            <a:avLst/>
          </a:prstGeom>
          <a:noFill/>
        </p:spPr>
        <p:txBody>
          <a:bodyPr wrap="square" lIns="36000" tIns="36000" rIns="36000" bIns="36000" anchor="b"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sz="1200" smtClean="0">
                <a:solidFill>
                  <a:prstClr val="black">
                    <a:lumMod val="65000"/>
                    <a:lumOff val="35000"/>
                  </a:prstClr>
                </a:solidFill>
              </a:rPr>
              <a:t>Reck M.</a:t>
            </a:r>
            <a:r>
              <a:rPr lang="it-IT" sz="1200" smtClean="0">
                <a:solidFill>
                  <a:prstClr val="black">
                    <a:lumMod val="65000"/>
                    <a:lumOff val="35000"/>
                  </a:prstClr>
                </a:solidFill>
              </a:rPr>
              <a:t> </a:t>
            </a:r>
            <a:r>
              <a:rPr lang="it-IT" sz="1200" i="1" dirty="0" smtClean="0">
                <a:solidFill>
                  <a:prstClr val="black">
                    <a:lumMod val="65000"/>
                    <a:lumOff val="35000"/>
                  </a:prstClr>
                </a:solidFill>
              </a:rPr>
              <a:t>et </a:t>
            </a:r>
            <a:r>
              <a:rPr lang="it-IT" sz="1200" i="1" dirty="0">
                <a:solidFill>
                  <a:prstClr val="black">
                    <a:lumMod val="65000"/>
                    <a:lumOff val="35000"/>
                  </a:prstClr>
                </a:solidFill>
              </a:rPr>
              <a:t>al</a:t>
            </a:r>
            <a:r>
              <a:rPr lang="it-IT" sz="1200" i="1" dirty="0" smtClean="0">
                <a:solidFill>
                  <a:prstClr val="black">
                    <a:lumMod val="65000"/>
                    <a:lumOff val="35000"/>
                  </a:prstClr>
                </a:solidFill>
              </a:rPr>
              <a:t>. - ESMO® 2016 - </a:t>
            </a:r>
            <a:r>
              <a:rPr lang="it-IT" sz="1200" dirty="0" smtClean="0">
                <a:solidFill>
                  <a:prstClr val="black">
                    <a:lumMod val="65000"/>
                    <a:lumOff val="35000"/>
                  </a:prstClr>
                </a:solidFill>
              </a:rPr>
              <a:t>Abs</a:t>
            </a:r>
            <a:r>
              <a:rPr lang="it-IT" sz="1200" smtClean="0">
                <a:solidFill>
                  <a:prstClr val="black">
                    <a:lumMod val="65000"/>
                    <a:lumOff val="35000"/>
                  </a:prstClr>
                </a:solidFill>
              </a:rPr>
              <a:t>. LBA8</a:t>
            </a:r>
            <a:endParaRPr lang="it-IT" sz="1200" dirty="0" smtClean="0">
              <a:solidFill>
                <a:prstClr val="black">
                  <a:lumMod val="65000"/>
                  <a:lumOff val="35000"/>
                </a:prstClr>
              </a:solidFill>
            </a:endParaRPr>
          </a:p>
        </p:txBody>
      </p:sp>
      <p:sp>
        <p:nvSpPr>
          <p:cNvPr id="200" name="TextBox 249"/>
          <p:cNvSpPr txBox="1"/>
          <p:nvPr/>
        </p:nvSpPr>
        <p:spPr>
          <a:xfrm>
            <a:off x="6320646" y="6433082"/>
            <a:ext cx="1856080" cy="230477"/>
          </a:xfrm>
          <a:prstGeom prst="rect">
            <a:avLst/>
          </a:prstGeom>
          <a:noFill/>
        </p:spPr>
        <p:txBody>
          <a:bodyPr wrap="square" lIns="91044" tIns="45544" rIns="91044" bIns="45544" rtlCol="0">
            <a:spAutoFit/>
          </a:bodyPr>
          <a:lstStyle/>
          <a:p>
            <a:pPr defTabSz="455121"/>
            <a:r>
              <a:rPr lang="fr-FR" sz="900">
                <a:solidFill>
                  <a:prstClr val="black">
                    <a:lumMod val="75000"/>
                    <a:lumOff val="25000"/>
                  </a:prstClr>
                </a:solidFill>
              </a:rPr>
              <a:t>En faveur de la chimiothérapie</a:t>
            </a:r>
            <a:endParaRPr lang="en-GB" sz="1050" dirty="0">
              <a:solidFill>
                <a:prstClr val="black">
                  <a:lumMod val="75000"/>
                  <a:lumOff val="25000"/>
                </a:prstClr>
              </a:solidFill>
            </a:endParaRPr>
          </a:p>
        </p:txBody>
      </p:sp>
      <p:grpSp>
        <p:nvGrpSpPr>
          <p:cNvPr id="4" name="Groupe 4"/>
          <p:cNvGrpSpPr/>
          <p:nvPr/>
        </p:nvGrpSpPr>
        <p:grpSpPr>
          <a:xfrm>
            <a:off x="5139616" y="6196102"/>
            <a:ext cx="2379865" cy="111846"/>
            <a:chOff x="5139616" y="6196102"/>
            <a:chExt cx="2379865" cy="111846"/>
          </a:xfrm>
        </p:grpSpPr>
        <p:sp>
          <p:nvSpPr>
            <p:cNvPr id="171" name="Line 7"/>
            <p:cNvSpPr>
              <a:spLocks noChangeShapeType="1"/>
            </p:cNvSpPr>
            <p:nvPr/>
          </p:nvSpPr>
          <p:spPr bwMode="auto">
            <a:xfrm>
              <a:off x="5139616" y="6196102"/>
              <a:ext cx="2379865" cy="0"/>
            </a:xfrm>
            <a:prstGeom prst="line">
              <a:avLst/>
            </a:prstGeom>
            <a:noFill/>
            <a:ln w="19050" cap="rnd">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sp>
          <p:nvSpPr>
            <p:cNvPr id="176" name="Line 14"/>
            <p:cNvSpPr>
              <a:spLocks noChangeShapeType="1"/>
            </p:cNvSpPr>
            <p:nvPr/>
          </p:nvSpPr>
          <p:spPr bwMode="auto">
            <a:xfrm flipV="1">
              <a:off x="6320646" y="6196102"/>
              <a:ext cx="0" cy="101678"/>
            </a:xfrm>
            <a:prstGeom prst="line">
              <a:avLst/>
            </a:prstGeom>
            <a:noFill/>
            <a:ln w="19050"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sp>
          <p:nvSpPr>
            <p:cNvPr id="179" name="Line 17"/>
            <p:cNvSpPr>
              <a:spLocks noChangeShapeType="1"/>
            </p:cNvSpPr>
            <p:nvPr/>
          </p:nvSpPr>
          <p:spPr bwMode="auto">
            <a:xfrm flipV="1">
              <a:off x="7519481" y="6196102"/>
              <a:ext cx="0" cy="101678"/>
            </a:xfrm>
            <a:prstGeom prst="line">
              <a:avLst/>
            </a:prstGeom>
            <a:noFill/>
            <a:ln w="19050"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sp>
          <p:nvSpPr>
            <p:cNvPr id="188" name="Line 9"/>
            <p:cNvSpPr>
              <a:spLocks noChangeShapeType="1"/>
            </p:cNvSpPr>
            <p:nvPr/>
          </p:nvSpPr>
          <p:spPr bwMode="auto">
            <a:xfrm flipV="1">
              <a:off x="5139616" y="6196102"/>
              <a:ext cx="0" cy="111846"/>
            </a:xfrm>
            <a:prstGeom prst="line">
              <a:avLst/>
            </a:prstGeom>
            <a:noFill/>
            <a:ln w="19050" cap="flat">
              <a:solidFill>
                <a:schemeClr val="tx1">
                  <a:lumMod val="65000"/>
                  <a:lumOff val="3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sz="1100" dirty="0">
                <a:solidFill>
                  <a:srgbClr val="595959"/>
                </a:solidFill>
                <a:cs typeface="Calibri"/>
              </a:endParaRPr>
            </a:p>
          </p:txBody>
        </p:sp>
      </p:grpSp>
      <p:sp>
        <p:nvSpPr>
          <p:cNvPr id="196" name="TextBox 249"/>
          <p:cNvSpPr txBox="1"/>
          <p:nvPr/>
        </p:nvSpPr>
        <p:spPr>
          <a:xfrm>
            <a:off x="4969340" y="6236816"/>
            <a:ext cx="363403" cy="261255"/>
          </a:xfrm>
          <a:prstGeom prst="rect">
            <a:avLst/>
          </a:prstGeom>
          <a:noFill/>
        </p:spPr>
        <p:txBody>
          <a:bodyPr wrap="none" lIns="91044" tIns="45544" rIns="91044" bIns="45544" rtlCol="0">
            <a:spAutoFit/>
          </a:bodyPr>
          <a:lstStyle/>
          <a:p>
            <a:pPr algn="ctr" defTabSz="455121"/>
            <a:r>
              <a:rPr lang="en-GB" sz="1100">
                <a:solidFill>
                  <a:prstClr val="black">
                    <a:lumMod val="75000"/>
                    <a:lumOff val="25000"/>
                  </a:prstClr>
                </a:solidFill>
              </a:rPr>
              <a:t>0,1</a:t>
            </a:r>
            <a:endParaRPr lang="en-GB" sz="1400" dirty="0">
              <a:solidFill>
                <a:prstClr val="black">
                  <a:lumMod val="75000"/>
                  <a:lumOff val="25000"/>
                </a:prstClr>
              </a:solidFill>
            </a:endParaRPr>
          </a:p>
        </p:txBody>
      </p:sp>
      <p:sp>
        <p:nvSpPr>
          <p:cNvPr id="197" name="TextBox 249"/>
          <p:cNvSpPr txBox="1"/>
          <p:nvPr/>
        </p:nvSpPr>
        <p:spPr>
          <a:xfrm>
            <a:off x="7355412" y="6236816"/>
            <a:ext cx="328136" cy="261255"/>
          </a:xfrm>
          <a:prstGeom prst="rect">
            <a:avLst/>
          </a:prstGeom>
          <a:noFill/>
        </p:spPr>
        <p:txBody>
          <a:bodyPr wrap="none" lIns="91044" tIns="45544" rIns="91044" bIns="45544" rtlCol="0">
            <a:spAutoFit/>
          </a:bodyPr>
          <a:lstStyle/>
          <a:p>
            <a:pPr algn="ctr" defTabSz="455121"/>
            <a:r>
              <a:rPr lang="en-GB" sz="1100">
                <a:solidFill>
                  <a:prstClr val="black">
                    <a:lumMod val="75000"/>
                    <a:lumOff val="25000"/>
                  </a:prstClr>
                </a:solidFill>
              </a:rPr>
              <a:t>10</a:t>
            </a:r>
            <a:endParaRPr lang="en-GB" sz="1400" dirty="0">
              <a:solidFill>
                <a:prstClr val="black">
                  <a:lumMod val="75000"/>
                  <a:lumOff val="25000"/>
                </a:prstClr>
              </a:solidFill>
            </a:endParaRPr>
          </a:p>
        </p:txBody>
      </p:sp>
      <p:sp>
        <p:nvSpPr>
          <p:cNvPr id="198" name="TextBox 249"/>
          <p:cNvSpPr txBox="1"/>
          <p:nvPr/>
        </p:nvSpPr>
        <p:spPr>
          <a:xfrm>
            <a:off x="4619290" y="6433082"/>
            <a:ext cx="1677568" cy="230477"/>
          </a:xfrm>
          <a:prstGeom prst="rect">
            <a:avLst/>
          </a:prstGeom>
          <a:noFill/>
        </p:spPr>
        <p:txBody>
          <a:bodyPr wrap="square" lIns="91044" tIns="45544" rIns="91044" bIns="45544" rtlCol="0">
            <a:spAutoFit/>
          </a:bodyPr>
          <a:lstStyle/>
          <a:p>
            <a:pPr algn="r" defTabSz="455121"/>
            <a:r>
              <a:rPr lang="fr-FR" sz="900" dirty="0">
                <a:solidFill>
                  <a:prstClr val="black">
                    <a:lumMod val="75000"/>
                    <a:lumOff val="25000"/>
                  </a:prstClr>
                </a:solidFill>
              </a:rPr>
              <a:t>En faveur de pembrolizumab</a:t>
            </a:r>
            <a:endParaRPr lang="en-GB" sz="1050" dirty="0">
              <a:solidFill>
                <a:prstClr val="black">
                  <a:lumMod val="75000"/>
                  <a:lumOff val="25000"/>
                </a:prstClr>
              </a:solidFill>
            </a:endParaRPr>
          </a:p>
        </p:txBody>
      </p:sp>
      <p:cxnSp>
        <p:nvCxnSpPr>
          <p:cNvPr id="310" name="Straight Connector 20"/>
          <p:cNvCxnSpPr/>
          <p:nvPr/>
        </p:nvCxnSpPr>
        <p:spPr>
          <a:xfrm flipV="1">
            <a:off x="6331883" y="1828800"/>
            <a:ext cx="0" cy="4227321"/>
          </a:xfrm>
          <a:prstGeom prst="line">
            <a:avLst/>
          </a:prstGeom>
          <a:ln>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8" name="Connecteur droit 217"/>
          <p:cNvCxnSpPr/>
          <p:nvPr/>
        </p:nvCxnSpPr>
        <p:spPr>
          <a:xfrm>
            <a:off x="6537579" y="6322221"/>
            <a:ext cx="720508" cy="0"/>
          </a:xfrm>
          <a:prstGeom prst="line">
            <a:avLst/>
          </a:prstGeom>
          <a:ln w="19050">
            <a:solidFill>
              <a:schemeClr val="tx1">
                <a:lumMod val="75000"/>
                <a:lumOff val="2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5" name="Groupe 332"/>
          <p:cNvGrpSpPr/>
          <p:nvPr/>
        </p:nvGrpSpPr>
        <p:grpSpPr>
          <a:xfrm>
            <a:off x="5181600" y="4938551"/>
            <a:ext cx="2229224" cy="103643"/>
            <a:chOff x="2714292" y="5283397"/>
            <a:chExt cx="2229224" cy="103643"/>
          </a:xfrm>
        </p:grpSpPr>
        <p:cxnSp>
          <p:nvCxnSpPr>
            <p:cNvPr id="237" name="Connecteur droit 236"/>
            <p:cNvCxnSpPr/>
            <p:nvPr/>
          </p:nvCxnSpPr>
          <p:spPr>
            <a:xfrm>
              <a:off x="2714292" y="5333224"/>
              <a:ext cx="2229224"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242" name="Rectangle 83"/>
            <p:cNvSpPr>
              <a:spLocks noChangeArrowheads="1"/>
            </p:cNvSpPr>
            <p:nvPr/>
          </p:nvSpPr>
          <p:spPr bwMode="auto">
            <a:xfrm>
              <a:off x="3773152"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sp>
        <p:nvSpPr>
          <p:cNvPr id="139" name="TextBox 249"/>
          <p:cNvSpPr txBox="1"/>
          <p:nvPr/>
        </p:nvSpPr>
        <p:spPr>
          <a:xfrm>
            <a:off x="6192644" y="6236816"/>
            <a:ext cx="256002" cy="261255"/>
          </a:xfrm>
          <a:prstGeom prst="rect">
            <a:avLst/>
          </a:prstGeom>
          <a:noFill/>
        </p:spPr>
        <p:txBody>
          <a:bodyPr wrap="none" lIns="91044" tIns="45544" rIns="91044" bIns="45544" rtlCol="0">
            <a:spAutoFit/>
          </a:bodyPr>
          <a:lstStyle/>
          <a:p>
            <a:pPr algn="ctr" defTabSz="455121"/>
            <a:r>
              <a:rPr lang="en-GB" sz="1100">
                <a:solidFill>
                  <a:prstClr val="black">
                    <a:lumMod val="75000"/>
                    <a:lumOff val="25000"/>
                  </a:prstClr>
                </a:solidFill>
              </a:rPr>
              <a:t>1</a:t>
            </a:r>
            <a:endParaRPr lang="en-GB" sz="1400" dirty="0">
              <a:solidFill>
                <a:prstClr val="black">
                  <a:lumMod val="75000"/>
                  <a:lumOff val="25000"/>
                </a:prstClr>
              </a:solidFill>
            </a:endParaRPr>
          </a:p>
        </p:txBody>
      </p:sp>
      <p:cxnSp>
        <p:nvCxnSpPr>
          <p:cNvPr id="141" name="Connecteur droit 140"/>
          <p:cNvCxnSpPr/>
          <p:nvPr/>
        </p:nvCxnSpPr>
        <p:spPr>
          <a:xfrm flipH="1">
            <a:off x="5476003" y="6322221"/>
            <a:ext cx="720508" cy="0"/>
          </a:xfrm>
          <a:prstGeom prst="line">
            <a:avLst/>
          </a:prstGeom>
          <a:ln w="19050">
            <a:solidFill>
              <a:schemeClr val="tx1">
                <a:lumMod val="75000"/>
                <a:lumOff val="2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6" name="Groupe 144"/>
          <p:cNvGrpSpPr/>
          <p:nvPr/>
        </p:nvGrpSpPr>
        <p:grpSpPr>
          <a:xfrm>
            <a:off x="5476003" y="5267257"/>
            <a:ext cx="1110068" cy="103643"/>
            <a:chOff x="3245541" y="5283397"/>
            <a:chExt cx="1110068" cy="103643"/>
          </a:xfrm>
        </p:grpSpPr>
        <p:cxnSp>
          <p:nvCxnSpPr>
            <p:cNvPr id="146" name="Connecteur droit 145"/>
            <p:cNvCxnSpPr/>
            <p:nvPr/>
          </p:nvCxnSpPr>
          <p:spPr>
            <a:xfrm>
              <a:off x="3245541" y="5333224"/>
              <a:ext cx="1110068"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7" name="Rectangle 83"/>
            <p:cNvSpPr>
              <a:spLocks noChangeArrowheads="1"/>
            </p:cNvSpPr>
            <p:nvPr/>
          </p:nvSpPr>
          <p:spPr bwMode="auto">
            <a:xfrm>
              <a:off x="3773152"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7" name="Groupe 147"/>
          <p:cNvGrpSpPr/>
          <p:nvPr/>
        </p:nvGrpSpPr>
        <p:grpSpPr>
          <a:xfrm>
            <a:off x="5833035" y="5442515"/>
            <a:ext cx="302517" cy="103643"/>
            <a:chOff x="3685468" y="5283397"/>
            <a:chExt cx="302517" cy="103643"/>
          </a:xfrm>
        </p:grpSpPr>
        <p:cxnSp>
          <p:nvCxnSpPr>
            <p:cNvPr id="149" name="Connecteur droit 148"/>
            <p:cNvCxnSpPr/>
            <p:nvPr/>
          </p:nvCxnSpPr>
          <p:spPr>
            <a:xfrm>
              <a:off x="3685468" y="5333224"/>
              <a:ext cx="302517"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0" name="Rectangle 83"/>
            <p:cNvSpPr>
              <a:spLocks noChangeArrowheads="1"/>
            </p:cNvSpPr>
            <p:nvPr/>
          </p:nvSpPr>
          <p:spPr bwMode="auto">
            <a:xfrm>
              <a:off x="3773152"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8" name="Groupe 150"/>
          <p:cNvGrpSpPr/>
          <p:nvPr/>
        </p:nvGrpSpPr>
        <p:grpSpPr>
          <a:xfrm>
            <a:off x="5916706" y="5777280"/>
            <a:ext cx="380152" cy="103643"/>
            <a:chOff x="3656361" y="5283397"/>
            <a:chExt cx="380152" cy="103643"/>
          </a:xfrm>
        </p:grpSpPr>
        <p:cxnSp>
          <p:nvCxnSpPr>
            <p:cNvPr id="152" name="Connecteur droit 151"/>
            <p:cNvCxnSpPr/>
            <p:nvPr/>
          </p:nvCxnSpPr>
          <p:spPr>
            <a:xfrm>
              <a:off x="3656361" y="5333224"/>
              <a:ext cx="380152"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3" name="Rectangle 83"/>
            <p:cNvSpPr>
              <a:spLocks noChangeArrowheads="1"/>
            </p:cNvSpPr>
            <p:nvPr/>
          </p:nvSpPr>
          <p:spPr bwMode="auto">
            <a:xfrm>
              <a:off x="3773152"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9" name="Groupe 153"/>
          <p:cNvGrpSpPr/>
          <p:nvPr/>
        </p:nvGrpSpPr>
        <p:grpSpPr>
          <a:xfrm>
            <a:off x="5390332" y="5964404"/>
            <a:ext cx="586139" cy="103643"/>
            <a:chOff x="2714292" y="5283397"/>
            <a:chExt cx="586139" cy="103643"/>
          </a:xfrm>
        </p:grpSpPr>
        <p:cxnSp>
          <p:nvCxnSpPr>
            <p:cNvPr id="155" name="Connecteur droit 154"/>
            <p:cNvCxnSpPr/>
            <p:nvPr/>
          </p:nvCxnSpPr>
          <p:spPr>
            <a:xfrm>
              <a:off x="2714292" y="5333224"/>
              <a:ext cx="586139"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6" name="Rectangle 83"/>
            <p:cNvSpPr>
              <a:spLocks noChangeArrowheads="1"/>
            </p:cNvSpPr>
            <p:nvPr/>
          </p:nvSpPr>
          <p:spPr bwMode="auto">
            <a:xfrm>
              <a:off x="2984258"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10" name="Groupe 164"/>
          <p:cNvGrpSpPr/>
          <p:nvPr/>
        </p:nvGrpSpPr>
        <p:grpSpPr>
          <a:xfrm>
            <a:off x="5762353" y="4729374"/>
            <a:ext cx="373199" cy="103643"/>
            <a:chOff x="3614786" y="5283397"/>
            <a:chExt cx="373199" cy="103643"/>
          </a:xfrm>
        </p:grpSpPr>
        <p:cxnSp>
          <p:nvCxnSpPr>
            <p:cNvPr id="166" name="Connecteur droit 165"/>
            <p:cNvCxnSpPr/>
            <p:nvPr/>
          </p:nvCxnSpPr>
          <p:spPr>
            <a:xfrm>
              <a:off x="3614786" y="5333224"/>
              <a:ext cx="373199"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67" name="Rectangle 83"/>
            <p:cNvSpPr>
              <a:spLocks noChangeArrowheads="1"/>
            </p:cNvSpPr>
            <p:nvPr/>
          </p:nvSpPr>
          <p:spPr bwMode="auto">
            <a:xfrm>
              <a:off x="3749248"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11" name="Groupe 168"/>
          <p:cNvGrpSpPr/>
          <p:nvPr/>
        </p:nvGrpSpPr>
        <p:grpSpPr>
          <a:xfrm>
            <a:off x="5836174" y="4227352"/>
            <a:ext cx="373199" cy="103643"/>
            <a:chOff x="3614786" y="5283397"/>
            <a:chExt cx="373199" cy="103643"/>
          </a:xfrm>
        </p:grpSpPr>
        <p:cxnSp>
          <p:nvCxnSpPr>
            <p:cNvPr id="170" name="Connecteur droit 169"/>
            <p:cNvCxnSpPr/>
            <p:nvPr/>
          </p:nvCxnSpPr>
          <p:spPr>
            <a:xfrm>
              <a:off x="3614786" y="5333224"/>
              <a:ext cx="373199"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80" name="Rectangle 83"/>
            <p:cNvSpPr>
              <a:spLocks noChangeArrowheads="1"/>
            </p:cNvSpPr>
            <p:nvPr/>
          </p:nvSpPr>
          <p:spPr bwMode="auto">
            <a:xfrm>
              <a:off x="3749248"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12" name="Groupe 180"/>
          <p:cNvGrpSpPr/>
          <p:nvPr/>
        </p:nvGrpSpPr>
        <p:grpSpPr>
          <a:xfrm>
            <a:off x="5833035" y="4573985"/>
            <a:ext cx="704544" cy="103643"/>
            <a:chOff x="3478505" y="5283397"/>
            <a:chExt cx="704544" cy="103643"/>
          </a:xfrm>
        </p:grpSpPr>
        <p:cxnSp>
          <p:nvCxnSpPr>
            <p:cNvPr id="182" name="Connecteur droit 181"/>
            <p:cNvCxnSpPr/>
            <p:nvPr/>
          </p:nvCxnSpPr>
          <p:spPr>
            <a:xfrm>
              <a:off x="3478505" y="5333224"/>
              <a:ext cx="704544"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83" name="Rectangle 83"/>
            <p:cNvSpPr>
              <a:spLocks noChangeArrowheads="1"/>
            </p:cNvSpPr>
            <p:nvPr/>
          </p:nvSpPr>
          <p:spPr bwMode="auto">
            <a:xfrm>
              <a:off x="3749248"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13" name="Groupe 183"/>
          <p:cNvGrpSpPr/>
          <p:nvPr/>
        </p:nvGrpSpPr>
        <p:grpSpPr>
          <a:xfrm>
            <a:off x="5390332" y="4083813"/>
            <a:ext cx="766311" cy="103643"/>
            <a:chOff x="3392834" y="5283397"/>
            <a:chExt cx="766311" cy="103643"/>
          </a:xfrm>
        </p:grpSpPr>
        <p:cxnSp>
          <p:nvCxnSpPr>
            <p:cNvPr id="185" name="Connecteur droit 184"/>
            <p:cNvCxnSpPr/>
            <p:nvPr/>
          </p:nvCxnSpPr>
          <p:spPr>
            <a:xfrm>
              <a:off x="3392834" y="5333224"/>
              <a:ext cx="766311"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86" name="Rectangle 83"/>
            <p:cNvSpPr>
              <a:spLocks noChangeArrowheads="1"/>
            </p:cNvSpPr>
            <p:nvPr/>
          </p:nvSpPr>
          <p:spPr bwMode="auto">
            <a:xfrm>
              <a:off x="3749248"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14" name="Groupe 186"/>
          <p:cNvGrpSpPr/>
          <p:nvPr/>
        </p:nvGrpSpPr>
        <p:grpSpPr>
          <a:xfrm>
            <a:off x="5790299" y="3713378"/>
            <a:ext cx="373199" cy="103643"/>
            <a:chOff x="3614786" y="5283397"/>
            <a:chExt cx="373199" cy="103643"/>
          </a:xfrm>
        </p:grpSpPr>
        <p:cxnSp>
          <p:nvCxnSpPr>
            <p:cNvPr id="191" name="Connecteur droit 190"/>
            <p:cNvCxnSpPr/>
            <p:nvPr/>
          </p:nvCxnSpPr>
          <p:spPr>
            <a:xfrm>
              <a:off x="3614786" y="5333224"/>
              <a:ext cx="373199"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93" name="Rectangle 83"/>
            <p:cNvSpPr>
              <a:spLocks noChangeArrowheads="1"/>
            </p:cNvSpPr>
            <p:nvPr/>
          </p:nvSpPr>
          <p:spPr bwMode="auto">
            <a:xfrm>
              <a:off x="3761200"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15" name="Groupe 193"/>
          <p:cNvGrpSpPr/>
          <p:nvPr/>
        </p:nvGrpSpPr>
        <p:grpSpPr>
          <a:xfrm>
            <a:off x="5660298" y="3552013"/>
            <a:ext cx="545535" cy="103643"/>
            <a:chOff x="3539473" y="5283397"/>
            <a:chExt cx="545535" cy="103643"/>
          </a:xfrm>
        </p:grpSpPr>
        <p:cxnSp>
          <p:nvCxnSpPr>
            <p:cNvPr id="195" name="Connecteur droit 194"/>
            <p:cNvCxnSpPr/>
            <p:nvPr/>
          </p:nvCxnSpPr>
          <p:spPr>
            <a:xfrm>
              <a:off x="3539473" y="5333224"/>
              <a:ext cx="545535"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99" name="Rectangle 83"/>
            <p:cNvSpPr>
              <a:spLocks noChangeArrowheads="1"/>
            </p:cNvSpPr>
            <p:nvPr/>
          </p:nvSpPr>
          <p:spPr bwMode="auto">
            <a:xfrm>
              <a:off x="3749248"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16" name="Groupe 200"/>
          <p:cNvGrpSpPr/>
          <p:nvPr/>
        </p:nvGrpSpPr>
        <p:grpSpPr>
          <a:xfrm>
            <a:off x="5836174" y="3185332"/>
            <a:ext cx="339276" cy="103643"/>
            <a:chOff x="3648709" y="5283397"/>
            <a:chExt cx="339276" cy="103643"/>
          </a:xfrm>
        </p:grpSpPr>
        <p:cxnSp>
          <p:nvCxnSpPr>
            <p:cNvPr id="203" name="Connecteur droit 202"/>
            <p:cNvCxnSpPr/>
            <p:nvPr/>
          </p:nvCxnSpPr>
          <p:spPr>
            <a:xfrm>
              <a:off x="3648709" y="5333224"/>
              <a:ext cx="339276"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210" name="Rectangle 83"/>
            <p:cNvSpPr>
              <a:spLocks noChangeArrowheads="1"/>
            </p:cNvSpPr>
            <p:nvPr/>
          </p:nvSpPr>
          <p:spPr bwMode="auto">
            <a:xfrm>
              <a:off x="3761200"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17" name="Groupe 210"/>
          <p:cNvGrpSpPr/>
          <p:nvPr/>
        </p:nvGrpSpPr>
        <p:grpSpPr>
          <a:xfrm>
            <a:off x="5332743" y="3020107"/>
            <a:ext cx="964115" cy="103643"/>
            <a:chOff x="3335245" y="5283397"/>
            <a:chExt cx="964115" cy="103643"/>
          </a:xfrm>
        </p:grpSpPr>
        <p:cxnSp>
          <p:nvCxnSpPr>
            <p:cNvPr id="212" name="Connecteur droit 211"/>
            <p:cNvCxnSpPr/>
            <p:nvPr/>
          </p:nvCxnSpPr>
          <p:spPr>
            <a:xfrm>
              <a:off x="3335245" y="5333224"/>
              <a:ext cx="964115"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219" name="Rectangle 83"/>
            <p:cNvSpPr>
              <a:spLocks noChangeArrowheads="1"/>
            </p:cNvSpPr>
            <p:nvPr/>
          </p:nvSpPr>
          <p:spPr bwMode="auto">
            <a:xfrm>
              <a:off x="3749248"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18" name="Groupe 219"/>
          <p:cNvGrpSpPr/>
          <p:nvPr/>
        </p:nvGrpSpPr>
        <p:grpSpPr>
          <a:xfrm>
            <a:off x="5630418" y="2506132"/>
            <a:ext cx="436297" cy="103643"/>
            <a:chOff x="3579874" y="5283397"/>
            <a:chExt cx="436297" cy="103643"/>
          </a:xfrm>
        </p:grpSpPr>
        <p:cxnSp>
          <p:nvCxnSpPr>
            <p:cNvPr id="221" name="Connecteur droit 220"/>
            <p:cNvCxnSpPr/>
            <p:nvPr/>
          </p:nvCxnSpPr>
          <p:spPr>
            <a:xfrm>
              <a:off x="3579874" y="5333224"/>
              <a:ext cx="436297"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245" name="Rectangle 83"/>
            <p:cNvSpPr>
              <a:spLocks noChangeArrowheads="1"/>
            </p:cNvSpPr>
            <p:nvPr/>
          </p:nvSpPr>
          <p:spPr bwMode="auto">
            <a:xfrm>
              <a:off x="3749248"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19" name="Groupe 259"/>
          <p:cNvGrpSpPr/>
          <p:nvPr/>
        </p:nvGrpSpPr>
        <p:grpSpPr>
          <a:xfrm>
            <a:off x="5936713" y="2685425"/>
            <a:ext cx="511933" cy="103643"/>
            <a:chOff x="3545951" y="5283397"/>
            <a:chExt cx="511933" cy="103643"/>
          </a:xfrm>
        </p:grpSpPr>
        <p:cxnSp>
          <p:nvCxnSpPr>
            <p:cNvPr id="261" name="Connecteur droit 260"/>
            <p:cNvCxnSpPr/>
            <p:nvPr/>
          </p:nvCxnSpPr>
          <p:spPr>
            <a:xfrm>
              <a:off x="3545951" y="5333224"/>
              <a:ext cx="511933"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293" name="Rectangle 83"/>
            <p:cNvSpPr>
              <a:spLocks noChangeArrowheads="1"/>
            </p:cNvSpPr>
            <p:nvPr/>
          </p:nvSpPr>
          <p:spPr bwMode="auto">
            <a:xfrm>
              <a:off x="3749248"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20" name="Groupe 299"/>
          <p:cNvGrpSpPr/>
          <p:nvPr/>
        </p:nvGrpSpPr>
        <p:grpSpPr>
          <a:xfrm>
            <a:off x="5697737" y="2231214"/>
            <a:ext cx="452930" cy="103643"/>
            <a:chOff x="3573898" y="5283397"/>
            <a:chExt cx="452930" cy="103643"/>
          </a:xfrm>
        </p:grpSpPr>
        <p:cxnSp>
          <p:nvCxnSpPr>
            <p:cNvPr id="302" name="Connecteur droit 301"/>
            <p:cNvCxnSpPr/>
            <p:nvPr/>
          </p:nvCxnSpPr>
          <p:spPr>
            <a:xfrm>
              <a:off x="3573898" y="5333224"/>
              <a:ext cx="45293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03" name="Rectangle 83"/>
            <p:cNvSpPr>
              <a:spLocks noChangeArrowheads="1"/>
            </p:cNvSpPr>
            <p:nvPr/>
          </p:nvSpPr>
          <p:spPr bwMode="auto">
            <a:xfrm>
              <a:off x="3749248"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21" name="Groupe 304"/>
          <p:cNvGrpSpPr/>
          <p:nvPr/>
        </p:nvGrpSpPr>
        <p:grpSpPr>
          <a:xfrm>
            <a:off x="5867716" y="2079677"/>
            <a:ext cx="452930" cy="103643"/>
            <a:chOff x="3573898" y="5283397"/>
            <a:chExt cx="452930" cy="103643"/>
          </a:xfrm>
        </p:grpSpPr>
        <p:cxnSp>
          <p:nvCxnSpPr>
            <p:cNvPr id="306" name="Connecteur droit 305"/>
            <p:cNvCxnSpPr/>
            <p:nvPr/>
          </p:nvCxnSpPr>
          <p:spPr>
            <a:xfrm>
              <a:off x="3573898" y="5333224"/>
              <a:ext cx="45293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14" name="Rectangle 83"/>
            <p:cNvSpPr>
              <a:spLocks noChangeArrowheads="1"/>
            </p:cNvSpPr>
            <p:nvPr/>
          </p:nvSpPr>
          <p:spPr bwMode="auto">
            <a:xfrm>
              <a:off x="3749248"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grpSp>
        <p:nvGrpSpPr>
          <p:cNvPr id="22" name="Groupe 315"/>
          <p:cNvGrpSpPr/>
          <p:nvPr/>
        </p:nvGrpSpPr>
        <p:grpSpPr>
          <a:xfrm>
            <a:off x="5848801" y="1777002"/>
            <a:ext cx="291209" cy="103643"/>
            <a:chOff x="3655599" y="5283397"/>
            <a:chExt cx="291209" cy="103643"/>
          </a:xfrm>
        </p:grpSpPr>
        <p:cxnSp>
          <p:nvCxnSpPr>
            <p:cNvPr id="317" name="Connecteur droit 316"/>
            <p:cNvCxnSpPr/>
            <p:nvPr/>
          </p:nvCxnSpPr>
          <p:spPr>
            <a:xfrm>
              <a:off x="3655599" y="5333224"/>
              <a:ext cx="291209"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21" name="Rectangle 83"/>
            <p:cNvSpPr>
              <a:spLocks noChangeArrowheads="1"/>
            </p:cNvSpPr>
            <p:nvPr/>
          </p:nvSpPr>
          <p:spPr bwMode="auto">
            <a:xfrm>
              <a:off x="3749248" y="5283397"/>
              <a:ext cx="102055" cy="103643"/>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914216" fontAlgn="base">
                <a:spcBef>
                  <a:spcPct val="0"/>
                </a:spcBef>
                <a:spcAft>
                  <a:spcPct val="0"/>
                </a:spcAft>
              </a:pPr>
              <a:endParaRPr lang="en-GB">
                <a:solidFill>
                  <a:srgbClr val="595959"/>
                </a:solidFill>
                <a:latin typeface="TFForeverLight" pitchFamily="2" charset="0"/>
              </a:endParaRPr>
            </a:p>
          </p:txBody>
        </p:sp>
      </p:grpSp>
      <p:pic>
        <p:nvPicPr>
          <p:cNvPr id="73" name="Image 72" descr="Filet jaune.png"/>
          <p:cNvPicPr>
            <a:picLocks noChangeAspect="1"/>
          </p:cNvPicPr>
          <p:nvPr/>
        </p:nvPicPr>
        <p:blipFill rotWithShape="1">
          <a:blip r:embed="rId2" cstate="print">
            <a:extLst>
              <a:ext uri="{28A0092B-C50C-407E-A947-70E740481C1C}">
                <a14:useLocalDpi xmlns:a14="http://schemas.microsoft.com/office/drawing/2010/main" xmlns="" val="0"/>
              </a:ext>
            </a:extLst>
          </a:blip>
          <a:srcRect t="57745"/>
          <a:stretch/>
        </p:blipFill>
        <p:spPr>
          <a:xfrm>
            <a:off x="96598" y="259480"/>
            <a:ext cx="777240" cy="973668"/>
          </a:xfrm>
          <a:prstGeom prst="rect">
            <a:avLst/>
          </a:prstGeom>
        </p:spPr>
      </p:pic>
      <p:sp>
        <p:nvSpPr>
          <p:cNvPr id="2" name="Titre 1"/>
          <p:cNvSpPr>
            <a:spLocks noGrp="1"/>
          </p:cNvSpPr>
          <p:nvPr>
            <p:ph type="title"/>
          </p:nvPr>
        </p:nvSpPr>
        <p:spPr>
          <a:xfrm>
            <a:off x="517586" y="286995"/>
            <a:ext cx="8419381" cy="886511"/>
          </a:xfrm>
        </p:spPr>
        <p:txBody>
          <a:bodyPr/>
          <a:lstStyle/>
          <a:p>
            <a:r>
              <a:rPr lang="fr-FR" sz="2600" dirty="0" smtClean="0">
                <a:solidFill>
                  <a:srgbClr val="E09A25"/>
                </a:solidFill>
              </a:rPr>
              <a:t>Analyse de sous-groupe sur la survie sans progression</a:t>
            </a:r>
            <a:r>
              <a:rPr lang="fr-FR" sz="2600" dirty="0" smtClean="0"/>
              <a:t> des </a:t>
            </a:r>
            <a:r>
              <a:rPr lang="fr-FR" sz="2600" dirty="0"/>
              <a:t>p</a:t>
            </a:r>
            <a:r>
              <a:rPr lang="fr-FR" sz="2600" dirty="0" smtClean="0"/>
              <a:t>atients </a:t>
            </a:r>
            <a:r>
              <a:rPr lang="fr-FR" sz="2600" dirty="0"/>
              <a:t>(n=355) inclus </a:t>
            </a:r>
            <a:r>
              <a:rPr lang="fr-FR" sz="2600" dirty="0" smtClean="0"/>
              <a:t>dans </a:t>
            </a:r>
            <a:r>
              <a:rPr lang="fr-FR" sz="2600" dirty="0"/>
              <a:t>l’étude de phase III KEYNOTE 24</a:t>
            </a:r>
          </a:p>
        </p:txBody>
      </p:sp>
    </p:spTree>
    <p:extLst>
      <p:ext uri="{BB962C8B-B14F-4D97-AF65-F5344CB8AC3E}">
        <p14:creationId xmlns:p14="http://schemas.microsoft.com/office/powerpoint/2010/main" xmlns="" val="4118518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26"/>
          <p:cNvGraphicFramePr>
            <a:graphicFrameLocks/>
          </p:cNvGraphicFramePr>
          <p:nvPr>
            <p:extLst>
              <p:ext uri="{D42A27DB-BD31-4B8C-83A1-F6EECF244321}">
                <p14:modId xmlns:p14="http://schemas.microsoft.com/office/powerpoint/2010/main" xmlns="" val="4187861381"/>
              </p:ext>
            </p:extLst>
          </p:nvPr>
        </p:nvGraphicFramePr>
        <p:xfrm>
          <a:off x="233917" y="1762807"/>
          <a:ext cx="8714431" cy="3664428"/>
        </p:xfrm>
        <a:graphic>
          <a:graphicData uri="http://schemas.openxmlformats.org/drawingml/2006/table">
            <a:tbl>
              <a:tblPr firstRow="1" bandRow="1">
                <a:effectLst/>
                <a:tableStyleId>{5C22544A-7EE6-4342-B048-85BDC9FD1C3A}</a:tableStyleId>
              </a:tblPr>
              <a:tblGrid>
                <a:gridCol w="3153349"/>
                <a:gridCol w="3067049"/>
                <a:gridCol w="2494033"/>
              </a:tblGrid>
              <a:tr h="597479">
                <a:tc>
                  <a:txBody>
                    <a:bodyPr/>
                    <a:lstStyle/>
                    <a:p>
                      <a:pPr algn="ctr">
                        <a:lnSpc>
                          <a:spcPts val="1600"/>
                        </a:lnSpc>
                      </a:pPr>
                      <a:r>
                        <a:rPr lang="fr-FR" sz="1400" b="1" i="0" u="none" strike="noStrike" kern="1200" baseline="0" dirty="0" smtClean="0">
                          <a:solidFill>
                            <a:schemeClr val="lt1"/>
                          </a:solidFill>
                          <a:latin typeface="+mn-lt"/>
                          <a:ea typeface="+mn-ea"/>
                          <a:cs typeface="+mn-cs"/>
                        </a:rPr>
                        <a:t>Variable</a:t>
                      </a:r>
                      <a:endParaRPr kumimoji="0" lang="fr-FR" sz="1600" b="0" i="0" u="none" strike="noStrike" kern="1200" cap="none" spc="0" normalizeH="0" baseline="0" noProof="0" dirty="0" smtClean="0">
                        <a:ln>
                          <a:noFill/>
                        </a:ln>
                        <a:solidFill>
                          <a:srgbClr val="6E6C6C"/>
                        </a:solidFill>
                        <a:effectLst/>
                        <a:uLnTx/>
                        <a:uFillTx/>
                        <a:latin typeface="+mn-lt"/>
                        <a:ea typeface="+mn-ea"/>
                        <a:cs typeface="+mn-cs"/>
                      </a:endParaRPr>
                    </a:p>
                  </a:txBody>
                  <a:tcPr marL="34827" marR="34827" marT="34827" marB="34827" anchor="ctr">
                    <a:lnR w="12700" cmpd="sng">
                      <a:noFill/>
                    </a:lnR>
                    <a:lnB w="38100" cmpd="sng">
                      <a:noFill/>
                    </a:lnB>
                    <a:solidFill>
                      <a:schemeClr val="accent2"/>
                    </a:solidFill>
                  </a:tcPr>
                </a:tc>
                <a:tc>
                  <a:txBody>
                    <a:bodyPr/>
                    <a:lstStyle/>
                    <a:p>
                      <a:pPr algn="ctr">
                        <a:lnSpc>
                          <a:spcPts val="1600"/>
                        </a:lnSpc>
                      </a:pPr>
                      <a:r>
                        <a:rPr lang="fr-FR" sz="1400" b="1" i="0" u="none" strike="noStrike" kern="1200" baseline="0" dirty="0" smtClean="0">
                          <a:solidFill>
                            <a:schemeClr val="lt1"/>
                          </a:solidFill>
                          <a:latin typeface="+mn-lt"/>
                          <a:ea typeface="+mn-ea"/>
                          <a:cs typeface="+mn-cs"/>
                        </a:rPr>
                        <a:t>Pembrolizumab </a:t>
                      </a:r>
                      <a:br>
                        <a:rPr lang="fr-FR" sz="1400" b="1" i="0" u="none" strike="noStrike" kern="1200" baseline="0" dirty="0" smtClean="0">
                          <a:solidFill>
                            <a:schemeClr val="lt1"/>
                          </a:solidFill>
                          <a:latin typeface="+mn-lt"/>
                          <a:ea typeface="+mn-ea"/>
                          <a:cs typeface="+mn-cs"/>
                        </a:rPr>
                      </a:br>
                      <a:r>
                        <a:rPr lang="fr-FR" sz="1400" b="1" i="0" u="none" strike="noStrike" kern="1200" baseline="0" dirty="0" smtClean="0">
                          <a:solidFill>
                            <a:schemeClr val="lt1"/>
                          </a:solidFill>
                          <a:latin typeface="+mn-lt"/>
                          <a:ea typeface="+mn-ea"/>
                          <a:cs typeface="+mn-cs"/>
                        </a:rPr>
                        <a:t>(n = 154)</a:t>
                      </a:r>
                      <a:endParaRPr lang="fr-FR" sz="1400" dirty="0" smtClean="0">
                        <a:solidFill>
                          <a:schemeClr val="bg1"/>
                        </a:solidFill>
                      </a:endParaRPr>
                    </a:p>
                  </a:txBody>
                  <a:tcPr marL="34827" marR="34827" marT="34827" marB="34827" anchor="ctr">
                    <a:lnL w="12700" cmpd="sng">
                      <a:noFill/>
                    </a:lnL>
                    <a:lnR w="12700" cmpd="sng">
                      <a:noFill/>
                    </a:lnR>
                    <a:lnB w="38100" cmpd="sng">
                      <a:noFill/>
                    </a:lnB>
                    <a:solidFill>
                      <a:schemeClr val="accent2"/>
                    </a:solidFill>
                  </a:tcPr>
                </a:tc>
                <a:tc>
                  <a:txBody>
                    <a:bodyPr/>
                    <a:lstStyle/>
                    <a:p>
                      <a:pPr algn="ctr">
                        <a:lnSpc>
                          <a:spcPts val="1600"/>
                        </a:lnSpc>
                      </a:pPr>
                      <a:r>
                        <a:rPr lang="fr-FR" sz="1400" b="1" i="0" u="none" strike="noStrike" kern="1200" baseline="0" dirty="0" smtClean="0">
                          <a:solidFill>
                            <a:schemeClr val="lt1"/>
                          </a:solidFill>
                          <a:latin typeface="+mn-lt"/>
                          <a:ea typeface="+mn-ea"/>
                          <a:cs typeface="+mn-cs"/>
                        </a:rPr>
                        <a:t>Chimiothérapie </a:t>
                      </a:r>
                      <a:br>
                        <a:rPr lang="fr-FR" sz="1400" b="1" i="0" u="none" strike="noStrike" kern="1200" baseline="0" dirty="0" smtClean="0">
                          <a:solidFill>
                            <a:schemeClr val="lt1"/>
                          </a:solidFill>
                          <a:latin typeface="+mn-lt"/>
                          <a:ea typeface="+mn-ea"/>
                          <a:cs typeface="+mn-cs"/>
                        </a:rPr>
                      </a:br>
                      <a:r>
                        <a:rPr lang="fr-FR" sz="1400" b="1" i="0" u="none" strike="noStrike" kern="1200" baseline="0" dirty="0" smtClean="0">
                          <a:solidFill>
                            <a:schemeClr val="lt1"/>
                          </a:solidFill>
                          <a:latin typeface="+mn-lt"/>
                          <a:ea typeface="+mn-ea"/>
                          <a:cs typeface="+mn-cs"/>
                        </a:rPr>
                        <a:t>(n = 151)</a:t>
                      </a:r>
                      <a:endParaRPr lang="fr-FR" sz="1400" dirty="0" smtClean="0"/>
                    </a:p>
                  </a:txBody>
                  <a:tcPr marL="34827" marR="34827" marT="34827" marB="34827" anchor="ctr">
                    <a:lnL w="12700" cmpd="sng">
                      <a:noFill/>
                    </a:lnL>
                    <a:lnB w="38100" cmpd="sng">
                      <a:noFill/>
                    </a:lnB>
                    <a:solidFill>
                      <a:schemeClr val="accent2"/>
                    </a:solidFill>
                  </a:tcPr>
                </a:tc>
              </a:tr>
              <a:tr h="378132">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fr-FR" sz="1600" b="0" i="0" u="none" strike="noStrike" kern="1200" baseline="0" dirty="0" smtClean="0">
                          <a:solidFill>
                            <a:schemeClr val="tx1">
                              <a:lumMod val="75000"/>
                              <a:lumOff val="25000"/>
                            </a:schemeClr>
                          </a:solidFill>
                          <a:latin typeface="+mj-lt"/>
                          <a:ea typeface="+mn-ea"/>
                          <a:cs typeface="+mn-cs"/>
                        </a:rPr>
                        <a:t>Réponse objective†</a:t>
                      </a:r>
                      <a:endParaRPr kumimoji="0" lang="fr-FR" sz="16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12700" cap="flat" cmpd="sng" algn="ctr">
                      <a:noFill/>
                      <a:prstDash val="solid"/>
                      <a:round/>
                      <a:headEnd type="none" w="med" len="med"/>
                      <a:tailEnd type="none" w="med" len="med"/>
                    </a:lnT>
                    <a:lnB w="12700" cmpd="sng">
                      <a:noFill/>
                    </a:lnB>
                    <a:solidFill>
                      <a:schemeClr val="accent2">
                        <a:lumMod val="20000"/>
                        <a:lumOff val="80000"/>
                      </a:schemeClr>
                    </a:solidFill>
                  </a:tcPr>
                </a:tc>
                <a:tc>
                  <a:txBody>
                    <a:bodyPr/>
                    <a:lstStyle/>
                    <a:p>
                      <a:pPr algn="ctr">
                        <a:lnSpc>
                          <a:spcPts val="1600"/>
                        </a:lnSpc>
                      </a:pPr>
                      <a:endParaRPr lang="fr-FR" sz="1600" b="1">
                        <a:solidFill>
                          <a:schemeClr val="tx1">
                            <a:lumMod val="75000"/>
                            <a:lumOff val="25000"/>
                          </a:schemeClr>
                        </a:solidFill>
                        <a:latin typeface="+mj-lt"/>
                      </a:endParaRPr>
                    </a:p>
                  </a:txBody>
                  <a:tcPr marL="34827" marR="34827" marT="34827" marB="34827" anchor="ctr">
                    <a:lnL w="12700" cmpd="sng">
                      <a:noFill/>
                    </a:lnL>
                    <a:lnR w="12700" cmpd="sng">
                      <a:noFill/>
                    </a:lnR>
                    <a:lnT w="12700" cap="flat" cmpd="sng" algn="ctr">
                      <a:noFill/>
                      <a:prstDash val="solid"/>
                      <a:round/>
                      <a:headEnd type="none" w="med" len="med"/>
                      <a:tailEnd type="none" w="med" len="med"/>
                    </a:lnT>
                    <a:lnB w="12700" cmpd="sng">
                      <a:noFill/>
                    </a:lnB>
                    <a:solidFill>
                      <a:schemeClr val="accent2">
                        <a:lumMod val="20000"/>
                        <a:lumOff val="80000"/>
                      </a:schemeClr>
                    </a:solidFill>
                  </a:tcPr>
                </a:tc>
                <a:tc>
                  <a:txBody>
                    <a:bodyPr/>
                    <a:lstStyle/>
                    <a:p>
                      <a:pPr algn="ctr">
                        <a:lnSpc>
                          <a:spcPts val="1600"/>
                        </a:lnSpc>
                      </a:pPr>
                      <a:endParaRPr lang="fr-FR" sz="1600" b="1">
                        <a:solidFill>
                          <a:schemeClr val="tx1">
                            <a:lumMod val="75000"/>
                            <a:lumOff val="25000"/>
                          </a:schemeClr>
                        </a:solidFill>
                        <a:latin typeface="+mj-lt"/>
                      </a:endParaRPr>
                    </a:p>
                  </a:txBody>
                  <a:tcPr marL="34827" marR="34827" marT="34827" marB="34827" anchor="ctr">
                    <a:lnL w="12700" cmpd="sng">
                      <a:noFill/>
                    </a:lnL>
                    <a:lnT w="12700" cap="flat" cmpd="sng" algn="ctr">
                      <a:noFill/>
                      <a:prstDash val="solid"/>
                      <a:round/>
                      <a:headEnd type="none" w="med" len="med"/>
                      <a:tailEnd type="none" w="med" len="med"/>
                    </a:lnT>
                    <a:lnB w="12700" cmpd="sng">
                      <a:noFill/>
                    </a:lnB>
                    <a:solidFill>
                      <a:schemeClr val="accent2">
                        <a:lumMod val="20000"/>
                        <a:lumOff val="80000"/>
                      </a:schemeClr>
                    </a:solidFill>
                  </a:tcPr>
                </a:tc>
              </a:tr>
              <a:tr h="630810">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fr-FR" sz="1600" b="0" i="0" u="none" strike="noStrike" baseline="0" dirty="0" smtClean="0">
                          <a:solidFill>
                            <a:schemeClr val="tx1">
                              <a:lumMod val="75000"/>
                              <a:lumOff val="25000"/>
                            </a:schemeClr>
                          </a:solidFill>
                          <a:latin typeface="+mj-lt"/>
                        </a:rPr>
                        <a:t>Nombre de patients</a:t>
                      </a:r>
                    </a:p>
                    <a:p>
                      <a:pPr marL="0" marR="0" indent="0" algn="l" defTabSz="914400" rtl="0" eaLnBrk="1" fontAlgn="auto" latinLnBrk="0" hangingPunct="1">
                        <a:lnSpc>
                          <a:spcPts val="16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 (IC 95%)</a:t>
                      </a:r>
                    </a:p>
                  </a:txBody>
                  <a:tcPr marL="34827" marR="34827" marT="34827" marB="34827" anchor="ctr">
                    <a:lnR w="12700" cmpd="sng">
                      <a:noFill/>
                    </a:lnR>
                    <a:lnT w="12700" cmpd="sng">
                      <a:noFill/>
                    </a:lnT>
                    <a:lnB w="12700" cmpd="sng">
                      <a:noFill/>
                    </a:lnB>
                    <a:solidFill>
                      <a:schemeClr val="bg1"/>
                    </a:solidFill>
                  </a:tcPr>
                </a:tc>
                <a:tc>
                  <a:txBody>
                    <a:bodyPr/>
                    <a:lstStyle/>
                    <a:p>
                      <a:pPr algn="ctr">
                        <a:lnSpc>
                          <a:spcPts val="1600"/>
                        </a:lnSpc>
                      </a:pPr>
                      <a:r>
                        <a:rPr lang="en-US" sz="1800" b="1" i="0" u="none" strike="noStrike" kern="1200" baseline="0" dirty="0" smtClean="0">
                          <a:solidFill>
                            <a:schemeClr val="tx1">
                              <a:lumMod val="75000"/>
                              <a:lumOff val="25000"/>
                            </a:schemeClr>
                          </a:solidFill>
                          <a:latin typeface="+mn-lt"/>
                          <a:ea typeface="+mn-ea"/>
                          <a:cs typeface="+mn-cs"/>
                        </a:rPr>
                        <a:t>69</a:t>
                      </a:r>
                    </a:p>
                    <a:p>
                      <a:pPr algn="ctr">
                        <a:lnSpc>
                          <a:spcPts val="1600"/>
                        </a:lnSpc>
                      </a:pPr>
                      <a:r>
                        <a:rPr kumimoji="0" lang="en-US" sz="1800" b="1" i="0" u="none" strike="noStrike" kern="1200" cap="none" spc="0" normalizeH="0" baseline="0" noProof="0" dirty="0" smtClean="0">
                          <a:ln>
                            <a:noFill/>
                          </a:ln>
                          <a:solidFill>
                            <a:srgbClr val="FF0000"/>
                          </a:solidFill>
                          <a:effectLst/>
                          <a:uLnTx/>
                          <a:uFillTx/>
                          <a:latin typeface="+mn-lt"/>
                          <a:ea typeface="+mn-ea"/>
                          <a:cs typeface="+mn-cs"/>
                        </a:rPr>
                        <a:t>44,8</a:t>
                      </a: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(36,8-53,0)</a:t>
                      </a:r>
                      <a:endParaRPr kumimoji="0" lang="fr-FR"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marL="34827" marR="34827" marT="34827" marB="34827" anchor="ctr">
                    <a:lnL w="12700" cmpd="sng">
                      <a:noFill/>
                    </a:lnL>
                    <a:lnR w="12700" cmpd="sng">
                      <a:noFill/>
                    </a:lnR>
                    <a:lnT w="12700" cmpd="sng">
                      <a:noFill/>
                    </a:lnT>
                    <a:lnB w="12700" cmpd="sng">
                      <a:noFill/>
                    </a:lnB>
                    <a:solidFill>
                      <a:schemeClr val="bg1"/>
                    </a:solidFill>
                  </a:tcPr>
                </a:tc>
                <a:tc>
                  <a:txBody>
                    <a:bodyPr/>
                    <a:lstStyle/>
                    <a:p>
                      <a:pPr algn="ctr">
                        <a:lnSpc>
                          <a:spcPts val="1600"/>
                        </a:lnSpc>
                      </a:pPr>
                      <a:r>
                        <a:rPr lang="en-US" sz="1800" b="1" i="0" u="none" strike="noStrike" kern="1200" baseline="0" dirty="0" smtClean="0">
                          <a:solidFill>
                            <a:schemeClr val="tx1">
                              <a:lumMod val="75000"/>
                              <a:lumOff val="25000"/>
                            </a:schemeClr>
                          </a:solidFill>
                          <a:latin typeface="+mn-lt"/>
                          <a:ea typeface="+mn-ea"/>
                          <a:cs typeface="+mn-cs"/>
                        </a:rPr>
                        <a:t>42</a:t>
                      </a:r>
                    </a:p>
                    <a:p>
                      <a:pPr algn="ctr">
                        <a:lnSpc>
                          <a:spcPts val="1600"/>
                        </a:lnSpc>
                      </a:pPr>
                      <a:r>
                        <a:rPr kumimoji="0" lang="en-US" sz="1800" b="1" i="0" u="none" strike="noStrike" kern="1200" cap="none" spc="0" normalizeH="0" baseline="0" noProof="0" dirty="0" smtClean="0">
                          <a:ln>
                            <a:noFill/>
                          </a:ln>
                          <a:solidFill>
                            <a:srgbClr val="FF0000"/>
                          </a:solidFill>
                          <a:effectLst/>
                          <a:uLnTx/>
                          <a:uFillTx/>
                          <a:latin typeface="+mn-lt"/>
                          <a:ea typeface="+mn-ea"/>
                          <a:cs typeface="+mn-cs"/>
                        </a:rPr>
                        <a:t>27,8 </a:t>
                      </a: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(20,8-35,7)</a:t>
                      </a:r>
                      <a:endParaRPr kumimoji="0" lang="fr-FR"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marL="34827" marR="34827" marT="34827" marB="34827" anchor="ctr">
                    <a:lnL w="12700" cmpd="sng">
                      <a:noFill/>
                    </a:lnL>
                    <a:lnT w="12700" cmpd="sng">
                      <a:noFill/>
                    </a:lnT>
                    <a:lnB w="12700" cmpd="sng">
                      <a:noFill/>
                    </a:lnB>
                    <a:solidFill>
                      <a:schemeClr val="bg1"/>
                    </a:solidFill>
                  </a:tcPr>
                </a:tc>
              </a:tr>
              <a:tr h="378132">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fr-FR" sz="1600" b="0" i="0" u="none" strike="noStrike" kern="1200" baseline="0" dirty="0" smtClean="0">
                          <a:solidFill>
                            <a:schemeClr val="tx1">
                              <a:lumMod val="75000"/>
                              <a:lumOff val="25000"/>
                            </a:schemeClr>
                          </a:solidFill>
                          <a:latin typeface="+mj-lt"/>
                          <a:ea typeface="+mn-ea"/>
                          <a:cs typeface="+mn-cs"/>
                        </a:rPr>
                        <a:t>Délai de réponse (mois)</a:t>
                      </a:r>
                      <a:r>
                        <a:rPr lang="fr-FR" sz="1600" b="0" i="0" u="none" strike="noStrike" kern="1200" baseline="0" dirty="0" smtClean="0">
                          <a:solidFill>
                            <a:schemeClr val="tx1">
                              <a:lumMod val="75000"/>
                              <a:lumOff val="25000"/>
                            </a:schemeClr>
                          </a:solidFill>
                          <a:latin typeface="Calibri" panose="020F0502020204030204" pitchFamily="34" charset="0"/>
                          <a:ea typeface="+mn-ea"/>
                          <a:cs typeface="+mn-cs"/>
                        </a:rPr>
                        <a:t>‡</a:t>
                      </a:r>
                      <a:endParaRPr kumimoji="0" lang="fr-FR" sz="16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txBody>
                  <a:tcPr marL="34827" marR="34827" marT="34827" marB="34827" anchor="ctr">
                    <a:lnR w="12700" cmpd="sng">
                      <a:noFill/>
                    </a:lnR>
                    <a:lnT w="12700" cmpd="sng">
                      <a:noFill/>
                    </a:lnT>
                    <a:lnB w="12700" cmpd="sng">
                      <a:noFill/>
                    </a:lnB>
                    <a:solidFill>
                      <a:schemeClr val="accent2">
                        <a:lumMod val="20000"/>
                        <a:lumOff val="80000"/>
                      </a:schemeClr>
                    </a:solidFill>
                  </a:tcPr>
                </a:tc>
                <a:tc>
                  <a:txBody>
                    <a:bodyPr/>
                    <a:lstStyle/>
                    <a:p>
                      <a:pPr algn="ctr">
                        <a:lnSpc>
                          <a:spcPts val="1600"/>
                        </a:lnSpc>
                      </a:pPr>
                      <a:endParaRPr lang="fr-FR" sz="1800" b="1">
                        <a:solidFill>
                          <a:schemeClr val="tx1">
                            <a:lumMod val="75000"/>
                            <a:lumOff val="25000"/>
                          </a:schemeClr>
                        </a:solidFill>
                        <a:latin typeface="+mj-lt"/>
                      </a:endParaRPr>
                    </a:p>
                  </a:txBody>
                  <a:tcPr marL="34827" marR="34827" marT="34827" marB="34827" anchor="ctr">
                    <a:lnL w="12700" cmpd="sng">
                      <a:noFill/>
                    </a:lnL>
                    <a:lnR w="12700" cmpd="sng">
                      <a:noFill/>
                    </a:lnR>
                    <a:lnT w="12700" cmpd="sng">
                      <a:noFill/>
                    </a:lnT>
                    <a:lnB w="12700" cmpd="sng">
                      <a:noFill/>
                    </a:lnB>
                    <a:solidFill>
                      <a:schemeClr val="accent2">
                        <a:lumMod val="20000"/>
                        <a:lumOff val="80000"/>
                      </a:schemeClr>
                    </a:solidFill>
                  </a:tcPr>
                </a:tc>
                <a:tc>
                  <a:txBody>
                    <a:bodyPr/>
                    <a:lstStyle/>
                    <a:p>
                      <a:pPr algn="ctr">
                        <a:lnSpc>
                          <a:spcPts val="1600"/>
                        </a:lnSpc>
                      </a:pPr>
                      <a:endParaRPr lang="fr-FR" sz="1800" b="1">
                        <a:solidFill>
                          <a:schemeClr val="tx1">
                            <a:lumMod val="75000"/>
                            <a:lumOff val="25000"/>
                          </a:schemeClr>
                        </a:solidFill>
                        <a:latin typeface="+mj-lt"/>
                      </a:endParaRPr>
                    </a:p>
                  </a:txBody>
                  <a:tcPr marL="34827" marR="34827" marT="34827" marB="34827" anchor="ctr">
                    <a:lnL w="12700" cmpd="sng">
                      <a:noFill/>
                    </a:lnL>
                    <a:lnT w="12700" cmpd="sng">
                      <a:noFill/>
                    </a:lnT>
                    <a:lnB w="12700" cmpd="sng">
                      <a:noFill/>
                    </a:lnB>
                    <a:solidFill>
                      <a:schemeClr val="accent2">
                        <a:lumMod val="20000"/>
                        <a:lumOff val="80000"/>
                      </a:schemeClr>
                    </a:solidFill>
                  </a:tcPr>
                </a:tc>
              </a:tr>
              <a:tr h="630810">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fr-FR" sz="1600" b="0" i="0" u="none" strike="noStrike" kern="1200" baseline="0" dirty="0" smtClean="0">
                          <a:solidFill>
                            <a:schemeClr val="tx1">
                              <a:lumMod val="75000"/>
                              <a:lumOff val="25000"/>
                            </a:schemeClr>
                          </a:solidFill>
                          <a:latin typeface="+mn-lt"/>
                          <a:ea typeface="+mn-ea"/>
                          <a:cs typeface="+mn-cs"/>
                        </a:rPr>
                        <a:t>Médiane</a:t>
                      </a:r>
                      <a:endParaRPr kumimoji="0" lang="fr-FR"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0" marR="0" indent="0" algn="l" defTabSz="914400" rtl="0" eaLnBrk="1" fontAlgn="auto" latinLnBrk="0" hangingPunct="1">
                        <a:lnSpc>
                          <a:spcPts val="16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Intervalle</a:t>
                      </a:r>
                    </a:p>
                  </a:txBody>
                  <a:tcPr marL="34827" marR="34827" marT="34827" marB="34827" anchor="ctr">
                    <a:lnR w="12700" cmpd="sng">
                      <a:noFill/>
                    </a:lnR>
                    <a:lnT w="12700" cmpd="sng">
                      <a:noFill/>
                    </a:lnT>
                    <a:lnB w="12700" cmpd="sng">
                      <a:noFill/>
                    </a:lnB>
                    <a:solidFill>
                      <a:schemeClr val="bg1"/>
                    </a:solidFill>
                  </a:tcPr>
                </a:tc>
                <a:tc>
                  <a:txBody>
                    <a:bodyPr/>
                    <a:lstStyle/>
                    <a:p>
                      <a:pPr algn="ctr">
                        <a:lnSpc>
                          <a:spcPts val="1600"/>
                        </a:lnSpc>
                      </a:pPr>
                      <a:r>
                        <a:rPr lang="fr-FR" sz="1800" b="1" i="0" u="none" strike="noStrike" kern="1200" baseline="0" dirty="0" smtClean="0">
                          <a:solidFill>
                            <a:srgbClr val="FF0000"/>
                          </a:solidFill>
                          <a:latin typeface="+mn-lt"/>
                          <a:ea typeface="+mn-ea"/>
                          <a:cs typeface="+mn-cs"/>
                        </a:rPr>
                        <a:t>2,2</a:t>
                      </a:r>
                    </a:p>
                    <a:p>
                      <a:pPr algn="ctr">
                        <a:lnSpc>
                          <a:spcPts val="1600"/>
                        </a:lnSpc>
                      </a:pPr>
                      <a:r>
                        <a:rPr kumimoji="0" lang="fr-FR"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1,4-8,2</a:t>
                      </a:r>
                    </a:p>
                  </a:txBody>
                  <a:tcPr marL="34827" marR="34827" marT="34827" marB="34827" anchor="ctr">
                    <a:lnL w="12700" cmpd="sng">
                      <a:noFill/>
                    </a:lnL>
                    <a:lnR w="12700" cmpd="sng">
                      <a:noFill/>
                    </a:lnR>
                    <a:lnT w="12700" cmpd="sng">
                      <a:noFill/>
                    </a:lnT>
                    <a:lnB w="12700" cmpd="sng">
                      <a:noFill/>
                    </a:lnB>
                    <a:solidFill>
                      <a:schemeClr val="bg1"/>
                    </a:solidFill>
                  </a:tcPr>
                </a:tc>
                <a:tc>
                  <a:txBody>
                    <a:bodyPr/>
                    <a:lstStyle/>
                    <a:p>
                      <a:pPr algn="ctr">
                        <a:lnSpc>
                          <a:spcPts val="1600"/>
                        </a:lnSpc>
                      </a:pPr>
                      <a:r>
                        <a:rPr lang="fr-FR" sz="1800" b="1" i="0" u="none" strike="noStrike" kern="1200" baseline="0" dirty="0" smtClean="0">
                          <a:solidFill>
                            <a:srgbClr val="FF0000"/>
                          </a:solidFill>
                          <a:latin typeface="+mn-lt"/>
                          <a:ea typeface="+mn-ea"/>
                          <a:cs typeface="+mn-cs"/>
                        </a:rPr>
                        <a:t>2,2</a:t>
                      </a:r>
                    </a:p>
                    <a:p>
                      <a:pPr algn="ctr">
                        <a:lnSpc>
                          <a:spcPts val="1600"/>
                        </a:lnSpc>
                      </a:pPr>
                      <a:r>
                        <a:rPr kumimoji="0" lang="fr-FR"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1,8-12,2</a:t>
                      </a:r>
                    </a:p>
                  </a:txBody>
                  <a:tcPr marL="34827" marR="34827" marT="34827" marB="34827" anchor="ctr">
                    <a:lnL w="12700" cmpd="sng">
                      <a:noFill/>
                    </a:lnL>
                    <a:lnT w="12700" cmpd="sng">
                      <a:noFill/>
                    </a:lnT>
                    <a:lnB w="12700" cmpd="sng">
                      <a:noFill/>
                    </a:lnB>
                    <a:solidFill>
                      <a:schemeClr val="bg1"/>
                    </a:solidFill>
                  </a:tcPr>
                </a:tc>
              </a:tr>
              <a:tr h="378132">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fr-FR" sz="1600" b="0" i="0" u="none" strike="noStrike" kern="1200" baseline="0" dirty="0" smtClean="0">
                          <a:solidFill>
                            <a:schemeClr val="tx1">
                              <a:lumMod val="75000"/>
                              <a:lumOff val="25000"/>
                            </a:schemeClr>
                          </a:solidFill>
                          <a:latin typeface="+mn-lt"/>
                          <a:ea typeface="+mn-ea"/>
                          <a:cs typeface="+mn-cs"/>
                        </a:rPr>
                        <a:t>Durée de réponse (mois)</a:t>
                      </a:r>
                      <a:r>
                        <a:rPr lang="fr-FR" sz="1600" b="0" i="0" u="none" strike="noStrike" kern="1200" baseline="0" dirty="0" smtClean="0">
                          <a:solidFill>
                            <a:schemeClr val="tx1">
                              <a:lumMod val="75000"/>
                              <a:lumOff val="25000"/>
                            </a:schemeClr>
                          </a:solidFill>
                          <a:latin typeface="Calibri" panose="020F0502020204030204" pitchFamily="34" charset="0"/>
                          <a:ea typeface="+mn-ea"/>
                          <a:cs typeface="+mn-cs"/>
                        </a:rPr>
                        <a:t>‡§</a:t>
                      </a:r>
                      <a:endParaRPr kumimoji="0" lang="fr-FR"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txBody>
                  <a:tcPr marL="34827" marR="34827" marT="34827" marB="34827" anchor="ctr">
                    <a:lnR w="12700" cmpd="sng">
                      <a:noFill/>
                    </a:lnR>
                    <a:lnT w="12700" cmpd="sng">
                      <a:noFill/>
                    </a:lnT>
                    <a:lnB w="12700" cmpd="sng">
                      <a:noFill/>
                    </a:lnB>
                    <a:solidFill>
                      <a:schemeClr val="accent2">
                        <a:lumMod val="20000"/>
                        <a:lumOff val="80000"/>
                      </a:schemeClr>
                    </a:solidFill>
                  </a:tcPr>
                </a:tc>
                <a:tc>
                  <a:txBody>
                    <a:bodyPr/>
                    <a:lstStyle/>
                    <a:p>
                      <a:pPr algn="ctr">
                        <a:lnSpc>
                          <a:spcPts val="1600"/>
                        </a:lnSpc>
                      </a:pPr>
                      <a:endParaRPr lang="fr-FR" sz="1800" b="1">
                        <a:solidFill>
                          <a:schemeClr val="tx1">
                            <a:lumMod val="75000"/>
                            <a:lumOff val="25000"/>
                          </a:schemeClr>
                        </a:solidFill>
                        <a:latin typeface="+mj-lt"/>
                      </a:endParaRPr>
                    </a:p>
                  </a:txBody>
                  <a:tcPr marL="34827" marR="34827" marT="34827" marB="34827" anchor="ctr">
                    <a:lnL w="12700" cmpd="sng">
                      <a:noFill/>
                    </a:lnL>
                    <a:lnR w="12700" cmpd="sng">
                      <a:noFill/>
                    </a:lnR>
                    <a:lnT w="12700" cmpd="sng">
                      <a:noFill/>
                    </a:lnT>
                    <a:lnB w="12700" cmpd="sng">
                      <a:noFill/>
                    </a:lnB>
                    <a:solidFill>
                      <a:schemeClr val="accent2">
                        <a:lumMod val="20000"/>
                        <a:lumOff val="80000"/>
                      </a:schemeClr>
                    </a:solidFill>
                  </a:tcPr>
                </a:tc>
                <a:tc>
                  <a:txBody>
                    <a:bodyPr/>
                    <a:lstStyle/>
                    <a:p>
                      <a:pPr algn="ctr">
                        <a:lnSpc>
                          <a:spcPts val="1600"/>
                        </a:lnSpc>
                      </a:pPr>
                      <a:endParaRPr lang="fr-FR" sz="1800" b="1">
                        <a:solidFill>
                          <a:schemeClr val="tx1">
                            <a:lumMod val="75000"/>
                            <a:lumOff val="25000"/>
                          </a:schemeClr>
                        </a:solidFill>
                        <a:latin typeface="+mj-lt"/>
                      </a:endParaRPr>
                    </a:p>
                  </a:txBody>
                  <a:tcPr marL="34827" marR="34827" marT="34827" marB="34827" anchor="ctr">
                    <a:lnL w="12700" cmpd="sng">
                      <a:noFill/>
                    </a:lnL>
                    <a:lnT w="12700" cmpd="sng">
                      <a:noFill/>
                    </a:lnT>
                    <a:lnB w="12700" cmpd="sng">
                      <a:noFill/>
                    </a:lnB>
                    <a:solidFill>
                      <a:schemeClr val="accent2">
                        <a:lumMod val="20000"/>
                        <a:lumOff val="80000"/>
                      </a:schemeClr>
                    </a:solidFill>
                  </a:tcPr>
                </a:tc>
              </a:tr>
              <a:tr h="670933">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fr-FR" sz="1600" b="0" i="0" u="none" strike="noStrike" baseline="0" dirty="0" smtClean="0">
                          <a:solidFill>
                            <a:schemeClr val="tx1">
                              <a:lumMod val="75000"/>
                              <a:lumOff val="25000"/>
                            </a:schemeClr>
                          </a:solidFill>
                          <a:latin typeface="+mj-lt"/>
                        </a:rPr>
                        <a:t>Médiane</a:t>
                      </a:r>
                      <a:endParaRPr kumimoji="0" lang="fr-FR" sz="16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endParaRPr>
                    </a:p>
                    <a:p>
                      <a:pPr marL="0" marR="0" indent="0" algn="l" defTabSz="914400" rtl="0" eaLnBrk="1" fontAlgn="auto" latinLnBrk="0" hangingPunct="1">
                        <a:lnSpc>
                          <a:spcPts val="16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Intervalle</a:t>
                      </a:r>
                    </a:p>
                  </a:txBody>
                  <a:tcPr marL="34827" marR="34827" marT="34827" marB="34827" anchor="ctr">
                    <a:lnR w="12700" cmpd="sng">
                      <a:noFill/>
                    </a:lnR>
                    <a:lnT w="12700" cmpd="sng">
                      <a:noFill/>
                    </a:lnT>
                    <a:lnB w="12700" cmpd="sng">
                      <a:noFill/>
                    </a:lnB>
                    <a:solidFill>
                      <a:schemeClr val="bg1"/>
                    </a:solidFill>
                  </a:tcPr>
                </a:tc>
                <a:tc>
                  <a:txBody>
                    <a:bodyPr/>
                    <a:lstStyle/>
                    <a:p>
                      <a:pPr algn="ctr">
                        <a:lnSpc>
                          <a:spcPts val="1600"/>
                        </a:lnSpc>
                      </a:pPr>
                      <a:r>
                        <a:rPr lang="fr-FR" sz="1800" b="1" i="0" u="none" strike="noStrike" kern="1200" baseline="0" dirty="0" smtClean="0">
                          <a:solidFill>
                            <a:srgbClr val="FF0000"/>
                          </a:solidFill>
                          <a:latin typeface="+mn-lt"/>
                          <a:ea typeface="+mn-ea"/>
                          <a:cs typeface="+mn-cs"/>
                        </a:rPr>
                        <a:t>NA</a:t>
                      </a:r>
                    </a:p>
                    <a:p>
                      <a:pPr algn="ctr">
                        <a:lnSpc>
                          <a:spcPts val="1600"/>
                        </a:lnSpc>
                      </a:pPr>
                      <a:r>
                        <a:rPr kumimoji="0" lang="fr-FR"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1,9+ - 14,5+</a:t>
                      </a:r>
                    </a:p>
                  </a:txBody>
                  <a:tcPr marL="34827" marR="34827" marT="34827" marB="34827" anchor="ctr">
                    <a:lnL w="12700" cmpd="sng">
                      <a:noFill/>
                    </a:lnL>
                    <a:lnR w="12700" cmpd="sng">
                      <a:noFill/>
                    </a:lnR>
                    <a:lnT w="12700" cmpd="sng">
                      <a:noFill/>
                    </a:lnT>
                    <a:lnB w="12700" cmpd="sng">
                      <a:noFill/>
                    </a:lnB>
                    <a:solidFill>
                      <a:schemeClr val="bg1"/>
                    </a:solidFill>
                  </a:tcPr>
                </a:tc>
                <a:tc>
                  <a:txBody>
                    <a:bodyPr/>
                    <a:lstStyle/>
                    <a:p>
                      <a:pPr algn="ctr">
                        <a:lnSpc>
                          <a:spcPts val="1600"/>
                        </a:lnSpc>
                      </a:pPr>
                      <a:r>
                        <a:rPr lang="fr-FR" sz="1800" b="1" i="0" u="none" strike="noStrike" kern="1200" baseline="0" dirty="0" smtClean="0">
                          <a:solidFill>
                            <a:srgbClr val="FF0000"/>
                          </a:solidFill>
                          <a:latin typeface="+mn-lt"/>
                          <a:ea typeface="+mn-ea"/>
                          <a:cs typeface="+mn-cs"/>
                        </a:rPr>
                        <a:t>6,3</a:t>
                      </a:r>
                    </a:p>
                    <a:p>
                      <a:pPr algn="ctr">
                        <a:lnSpc>
                          <a:spcPts val="1600"/>
                        </a:lnSpc>
                      </a:pPr>
                      <a:r>
                        <a:rPr kumimoji="0" lang="fr-FR"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2,1+ - 12,6+</a:t>
                      </a:r>
                    </a:p>
                  </a:txBody>
                  <a:tcPr marL="34827" marR="34827" marT="34827" marB="34827" anchor="ctr">
                    <a:lnL w="12700" cmpd="sng">
                      <a:noFill/>
                    </a:lnL>
                    <a:lnT w="12700" cmpd="sng">
                      <a:noFill/>
                    </a:lnT>
                    <a:lnB w="12700" cmpd="sng">
                      <a:noFill/>
                    </a:lnB>
                    <a:solidFill>
                      <a:schemeClr val="bg1"/>
                    </a:solidFill>
                  </a:tcPr>
                </a:tc>
              </a:tr>
            </a:tbl>
          </a:graphicData>
        </a:graphic>
      </p:graphicFrame>
      <p:sp>
        <p:nvSpPr>
          <p:cNvPr id="6" name="ZoneTexte 26"/>
          <p:cNvSpPr txBox="1"/>
          <p:nvPr/>
        </p:nvSpPr>
        <p:spPr>
          <a:xfrm>
            <a:off x="223599" y="6307948"/>
            <a:ext cx="6754336" cy="257369"/>
          </a:xfrm>
          <a:prstGeom prst="rect">
            <a:avLst/>
          </a:prstGeom>
          <a:noFill/>
        </p:spPr>
        <p:txBody>
          <a:bodyPr wrap="square" lIns="36000" tIns="36000" rIns="36000" bIns="36000" anchor="b" anchorCtr="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sz="1200" smtClean="0">
                <a:solidFill>
                  <a:prstClr val="black">
                    <a:lumMod val="65000"/>
                    <a:lumOff val="35000"/>
                  </a:prstClr>
                </a:solidFill>
              </a:rPr>
              <a:t>Reck M. </a:t>
            </a:r>
            <a:r>
              <a:rPr lang="it-IT" sz="1200" i="1" dirty="0" smtClean="0">
                <a:solidFill>
                  <a:prstClr val="black">
                    <a:lumMod val="65000"/>
                    <a:lumOff val="35000"/>
                  </a:prstClr>
                </a:solidFill>
              </a:rPr>
              <a:t>et </a:t>
            </a:r>
            <a:r>
              <a:rPr lang="it-IT" sz="1200" i="1" dirty="0">
                <a:solidFill>
                  <a:prstClr val="black">
                    <a:lumMod val="65000"/>
                    <a:lumOff val="35000"/>
                  </a:prstClr>
                </a:solidFill>
              </a:rPr>
              <a:t>al</a:t>
            </a:r>
            <a:r>
              <a:rPr lang="it-IT" sz="1200" i="1" dirty="0" smtClean="0">
                <a:solidFill>
                  <a:prstClr val="black">
                    <a:lumMod val="65000"/>
                    <a:lumOff val="35000"/>
                  </a:prstClr>
                </a:solidFill>
              </a:rPr>
              <a:t>. - ESMO® 2016 - </a:t>
            </a:r>
            <a:r>
              <a:rPr lang="it-IT" sz="1200" dirty="0" err="1" smtClean="0">
                <a:solidFill>
                  <a:prstClr val="black">
                    <a:lumMod val="65000"/>
                    <a:lumOff val="35000"/>
                  </a:prstClr>
                </a:solidFill>
              </a:rPr>
              <a:t>Abs</a:t>
            </a:r>
            <a:r>
              <a:rPr lang="it-IT" sz="1200" smtClean="0">
                <a:solidFill>
                  <a:prstClr val="black">
                    <a:lumMod val="65000"/>
                    <a:lumOff val="35000"/>
                  </a:prstClr>
                </a:solidFill>
              </a:rPr>
              <a:t>. LBA8</a:t>
            </a:r>
            <a:endParaRPr lang="it-IT" sz="1200" dirty="0" smtClean="0">
              <a:solidFill>
                <a:prstClr val="black">
                  <a:lumMod val="65000"/>
                  <a:lumOff val="35000"/>
                </a:prstClr>
              </a:solidFill>
            </a:endParaRPr>
          </a:p>
        </p:txBody>
      </p:sp>
      <p:pic>
        <p:nvPicPr>
          <p:cNvPr id="9" name="Image 8" descr="Filet jaune.png"/>
          <p:cNvPicPr>
            <a:picLocks noChangeAspect="1"/>
          </p:cNvPicPr>
          <p:nvPr/>
        </p:nvPicPr>
        <p:blipFill rotWithShape="1">
          <a:blip r:embed="rId2" cstate="print">
            <a:extLst>
              <a:ext uri="{28A0092B-C50C-407E-A947-70E740481C1C}">
                <a14:useLocalDpi xmlns:a14="http://schemas.microsoft.com/office/drawing/2010/main" xmlns="" val="0"/>
              </a:ext>
            </a:extLst>
          </a:blip>
          <a:srcRect t="57745"/>
          <a:stretch/>
        </p:blipFill>
        <p:spPr>
          <a:xfrm>
            <a:off x="177799" y="243417"/>
            <a:ext cx="777240" cy="973668"/>
          </a:xfrm>
          <a:prstGeom prst="rect">
            <a:avLst/>
          </a:prstGeom>
        </p:spPr>
      </p:pic>
      <p:sp>
        <p:nvSpPr>
          <p:cNvPr id="3" name="Titre 2"/>
          <p:cNvSpPr>
            <a:spLocks noGrp="1"/>
          </p:cNvSpPr>
          <p:nvPr>
            <p:ph type="title"/>
          </p:nvPr>
        </p:nvSpPr>
        <p:spPr/>
        <p:txBody>
          <a:bodyPr/>
          <a:lstStyle/>
          <a:p>
            <a:r>
              <a:rPr lang="fr-FR"/>
              <a:t>Analyse de la réponse des patients (n=355) inclus dans l’étude de phase III KEYNOTE 24</a:t>
            </a:r>
          </a:p>
        </p:txBody>
      </p:sp>
    </p:spTree>
    <p:extLst>
      <p:ext uri="{BB962C8B-B14F-4D97-AF65-F5344CB8AC3E}">
        <p14:creationId xmlns:p14="http://schemas.microsoft.com/office/powerpoint/2010/main" xmlns="" val="1957121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bwMode="auto">
          <a:xfrm>
            <a:off x="1039813" y="150813"/>
            <a:ext cx="7646987" cy="847725"/>
          </a:xfrm>
          <a:noFill/>
          <a:ln>
            <a:miter lim="800000"/>
            <a:headEnd/>
            <a:tailEnd/>
          </a:ln>
        </p:spPr>
        <p:txBody>
          <a:bodyPr vert="horz" wrap="square" numCol="1" anchor="t" anchorCtr="0" compatLnSpc="1">
            <a:prstTxWarp prst="textNoShape">
              <a:avLst/>
            </a:prstTxWarp>
          </a:bodyPr>
          <a:lstStyle/>
          <a:p>
            <a:r>
              <a:rPr lang="fr-FR" smtClean="0">
                <a:latin typeface="Arial" pitchFamily="34" charset="0"/>
                <a:ea typeface="ＭＳ Ｐゴシック" pitchFamily="34" charset="-128"/>
                <a:cs typeface="Arial" pitchFamily="34" charset="0"/>
              </a:rPr>
              <a:t>KEYNOTE-012 : expression de PD-L1 et réponse au traitement par pembrolizumab dans le cancer gastrique avancé </a:t>
            </a:r>
            <a:r>
              <a:rPr lang="fr-FR" i="1" smtClean="0">
                <a:latin typeface="Arial" pitchFamily="34" charset="0"/>
                <a:ea typeface="ＭＳ Ｐゴシック" pitchFamily="34" charset="-128"/>
                <a:cs typeface="Arial" pitchFamily="34" charset="0"/>
              </a:rPr>
              <a:t>(1)</a:t>
            </a:r>
          </a:p>
        </p:txBody>
      </p:sp>
      <p:sp>
        <p:nvSpPr>
          <p:cNvPr id="31746" name="Espace réservé du texte 3"/>
          <p:cNvSpPr>
            <a:spLocks noGrp="1"/>
          </p:cNvSpPr>
          <p:nvPr>
            <p:ph type="body" sz="quarter" idx="13"/>
          </p:nvPr>
        </p:nvSpPr>
        <p:spPr bwMode="auto">
          <a:xfrm>
            <a:off x="1039813" y="1362075"/>
            <a:ext cx="7646987" cy="635000"/>
          </a:xfrm>
          <a:noFill/>
          <a:ln>
            <a:miter lim="800000"/>
            <a:headEnd/>
            <a:tailEnd/>
          </a:ln>
        </p:spPr>
        <p:txBody>
          <a:bodyPr vert="horz" wrap="square" numCol="1" anchor="t" anchorCtr="0" compatLnSpc="1">
            <a:prstTxWarp prst="textNoShape">
              <a:avLst/>
            </a:prstTxWarp>
          </a:bodyPr>
          <a:lstStyle/>
          <a:p>
            <a:r>
              <a:rPr lang="fr-FR" smtClean="0">
                <a:latin typeface="Arial" pitchFamily="34" charset="0"/>
                <a:ea typeface="ＭＳ Ｐゴシック" pitchFamily="34" charset="-128"/>
                <a:cs typeface="Arial" pitchFamily="34" charset="0"/>
              </a:rPr>
              <a:t>Schéma de l’étude</a:t>
            </a:r>
          </a:p>
        </p:txBody>
      </p:sp>
      <p:sp>
        <p:nvSpPr>
          <p:cNvPr id="31747" name="Espace réservé du pied de page 5"/>
          <p:cNvSpPr>
            <a:spLocks noGrp="1"/>
          </p:cNvSpPr>
          <p:nvPr>
            <p:ph type="ftr" sz="quarter" idx="15"/>
          </p:nvPr>
        </p:nvSpPr>
        <p:spPr bwMode="auto">
          <a:noFill/>
          <a:ln>
            <a:miter lim="800000"/>
            <a:headEnd/>
            <a:tailEnd/>
          </a:ln>
        </p:spPr>
        <p:txBody>
          <a:bodyPr/>
          <a:lstStyle/>
          <a:p>
            <a:pPr defTabSz="457200"/>
            <a:r>
              <a:rPr lang="fr-FR" dirty="0" smtClean="0">
                <a:latin typeface="Arial" pitchFamily="34" charset="0"/>
                <a:cs typeface="Arial" pitchFamily="34" charset="0"/>
              </a:rPr>
              <a:t>ASCO</a:t>
            </a:r>
            <a:r>
              <a:rPr lang="fr-FR" baseline="30000" dirty="0" smtClean="0">
                <a:latin typeface="Arial" pitchFamily="34" charset="0"/>
                <a:cs typeface="Arial" pitchFamily="34" charset="0"/>
              </a:rPr>
              <a:t>®</a:t>
            </a:r>
            <a:r>
              <a:rPr lang="fr-FR" dirty="0" smtClean="0">
                <a:latin typeface="Arial" pitchFamily="34" charset="0"/>
                <a:cs typeface="Arial" pitchFamily="34" charset="0"/>
              </a:rPr>
              <a:t> 2015 2016 - D’après Bang Y et al., </a:t>
            </a:r>
            <a:r>
              <a:rPr lang="fr-FR" dirty="0" err="1" smtClean="0">
                <a:latin typeface="Arial" pitchFamily="34" charset="0"/>
                <a:cs typeface="Arial" pitchFamily="34" charset="0"/>
              </a:rPr>
              <a:t>abstr</a:t>
            </a:r>
            <a:r>
              <a:rPr lang="fr-FR" dirty="0" smtClean="0">
                <a:latin typeface="Arial" pitchFamily="34" charset="0"/>
                <a:cs typeface="Arial" pitchFamily="34" charset="0"/>
              </a:rPr>
              <a:t>. 4001, actualisé </a:t>
            </a:r>
          </a:p>
        </p:txBody>
      </p:sp>
      <p:cxnSp>
        <p:nvCxnSpPr>
          <p:cNvPr id="8" name="Connecteur droit avec flèche 7"/>
          <p:cNvCxnSpPr/>
          <p:nvPr/>
        </p:nvCxnSpPr>
        <p:spPr>
          <a:xfrm>
            <a:off x="2932113" y="3189288"/>
            <a:ext cx="203200" cy="1587"/>
          </a:xfrm>
          <a:prstGeom prst="straightConnector1">
            <a:avLst/>
          </a:prstGeom>
          <a:ln>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9" name="Rectangle à coins arrondis 8"/>
          <p:cNvSpPr/>
          <p:nvPr/>
        </p:nvSpPr>
        <p:spPr>
          <a:xfrm>
            <a:off x="906463" y="2065338"/>
            <a:ext cx="1939925" cy="2232025"/>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r>
              <a:rPr lang="fr-FR" sz="1200" b="1" dirty="0">
                <a:solidFill>
                  <a:prstClr val="white"/>
                </a:solidFill>
              </a:rPr>
              <a:t>Patients </a:t>
            </a:r>
          </a:p>
          <a:p>
            <a:pPr marL="171450" indent="-171450" defTabSz="457200" fontAlgn="base">
              <a:spcBef>
                <a:spcPct val="0"/>
              </a:spcBef>
              <a:spcAft>
                <a:spcPct val="0"/>
              </a:spcAft>
              <a:buFontTx/>
              <a:buChar char="-"/>
              <a:defRPr/>
            </a:pPr>
            <a:r>
              <a:rPr lang="fr-FR" sz="1200" dirty="0" err="1">
                <a:solidFill>
                  <a:prstClr val="white"/>
                </a:solidFill>
              </a:rPr>
              <a:t>AdénoK</a:t>
            </a:r>
            <a:r>
              <a:rPr lang="fr-FR" sz="1200" dirty="0">
                <a:solidFill>
                  <a:prstClr val="white"/>
                </a:solidFill>
              </a:rPr>
              <a:t> (récidive ou métastatique)</a:t>
            </a:r>
            <a:br>
              <a:rPr lang="fr-FR" sz="1200" dirty="0">
                <a:solidFill>
                  <a:prstClr val="white"/>
                </a:solidFill>
              </a:rPr>
            </a:br>
            <a:r>
              <a:rPr lang="fr-FR" sz="1200" dirty="0">
                <a:solidFill>
                  <a:prstClr val="white"/>
                </a:solidFill>
              </a:rPr>
              <a:t>de l’estomac ou</a:t>
            </a:r>
            <a:br>
              <a:rPr lang="fr-FR" sz="1200" dirty="0">
                <a:solidFill>
                  <a:prstClr val="white"/>
                </a:solidFill>
              </a:rPr>
            </a:br>
            <a:r>
              <a:rPr lang="fr-FR" sz="1200" dirty="0">
                <a:solidFill>
                  <a:prstClr val="white"/>
                </a:solidFill>
              </a:rPr>
              <a:t>de la jonction GE </a:t>
            </a:r>
          </a:p>
          <a:p>
            <a:pPr marL="171450" indent="-171450" defTabSz="457200" fontAlgn="base">
              <a:spcBef>
                <a:spcPct val="0"/>
              </a:spcBef>
              <a:spcAft>
                <a:spcPct val="0"/>
              </a:spcAft>
              <a:buFontTx/>
              <a:buChar char="-"/>
              <a:defRPr/>
            </a:pPr>
            <a:r>
              <a:rPr lang="fr-FR" sz="1200" dirty="0">
                <a:solidFill>
                  <a:prstClr val="white"/>
                </a:solidFill>
              </a:rPr>
              <a:t>ECOG PS 0-1</a:t>
            </a:r>
          </a:p>
          <a:p>
            <a:pPr marL="171450" indent="-171450" defTabSz="457200" fontAlgn="base">
              <a:spcBef>
                <a:spcPct val="0"/>
              </a:spcBef>
              <a:spcAft>
                <a:spcPct val="0"/>
              </a:spcAft>
              <a:buFontTx/>
              <a:buChar char="-"/>
              <a:defRPr/>
            </a:pPr>
            <a:r>
              <a:rPr lang="fr-FR" sz="1200" dirty="0">
                <a:solidFill>
                  <a:prstClr val="white"/>
                </a:solidFill>
              </a:rPr>
              <a:t>Tumeur PD-L1-+</a:t>
            </a:r>
          </a:p>
          <a:p>
            <a:pPr marL="171450" indent="-171450" defTabSz="457200" fontAlgn="base">
              <a:spcBef>
                <a:spcPct val="0"/>
              </a:spcBef>
              <a:spcAft>
                <a:spcPct val="0"/>
              </a:spcAft>
              <a:buFontTx/>
              <a:buChar char="-"/>
              <a:defRPr/>
            </a:pPr>
            <a:r>
              <a:rPr lang="fr-FR" sz="1200" dirty="0">
                <a:solidFill>
                  <a:prstClr val="white"/>
                </a:solidFill>
              </a:rPr>
              <a:t>Absence de métastases cérébrales</a:t>
            </a:r>
          </a:p>
        </p:txBody>
      </p:sp>
      <p:sp>
        <p:nvSpPr>
          <p:cNvPr id="10" name="Rectangle à coins arrondis 9"/>
          <p:cNvSpPr/>
          <p:nvPr/>
        </p:nvSpPr>
        <p:spPr>
          <a:xfrm>
            <a:off x="3205163" y="2730500"/>
            <a:ext cx="1550987" cy="901700"/>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fr-FR" sz="1200" b="1" dirty="0" err="1">
                <a:solidFill>
                  <a:prstClr val="white"/>
                </a:solidFill>
              </a:rPr>
              <a:t>Pembrolizumab</a:t>
            </a:r>
            <a:r>
              <a:rPr lang="fr-FR" sz="1200" b="1" dirty="0">
                <a:solidFill>
                  <a:prstClr val="white"/>
                </a:solidFill>
              </a:rPr>
              <a:t> </a:t>
            </a:r>
            <a:br>
              <a:rPr lang="fr-FR" sz="1200" b="1" dirty="0">
                <a:solidFill>
                  <a:prstClr val="white"/>
                </a:solidFill>
              </a:rPr>
            </a:br>
            <a:r>
              <a:rPr lang="fr-FR" sz="1200" b="1" dirty="0">
                <a:solidFill>
                  <a:prstClr val="white"/>
                </a:solidFill>
              </a:rPr>
              <a:t>10 mg/kg toutes les 2 semaines</a:t>
            </a:r>
            <a:endParaRPr lang="fr-FR" sz="1200" dirty="0">
              <a:solidFill>
                <a:prstClr val="white"/>
              </a:solidFill>
            </a:endParaRPr>
          </a:p>
        </p:txBody>
      </p:sp>
      <p:sp>
        <p:nvSpPr>
          <p:cNvPr id="11" name="Rectangle à coins arrondis 10"/>
          <p:cNvSpPr/>
          <p:nvPr/>
        </p:nvSpPr>
        <p:spPr>
          <a:xfrm>
            <a:off x="5173663" y="2065338"/>
            <a:ext cx="1741487" cy="533400"/>
          </a:xfrm>
          <a:prstGeom prst="roundRect">
            <a:avLst/>
          </a:prstGeom>
          <a:solidFill>
            <a:srgbClr val="00919B"/>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defTabSz="457200" fontAlgn="base">
              <a:spcBef>
                <a:spcPct val="0"/>
              </a:spcBef>
              <a:spcAft>
                <a:spcPct val="0"/>
              </a:spcAft>
              <a:defRPr/>
            </a:pPr>
            <a:r>
              <a:rPr lang="fr-FR" sz="1200" dirty="0">
                <a:solidFill>
                  <a:prstClr val="white"/>
                </a:solidFill>
              </a:rPr>
              <a:t>Réponse complète</a:t>
            </a:r>
          </a:p>
        </p:txBody>
      </p:sp>
      <p:sp>
        <p:nvSpPr>
          <p:cNvPr id="12" name="Rectangle à coins arrondis 11"/>
          <p:cNvSpPr/>
          <p:nvPr/>
        </p:nvSpPr>
        <p:spPr>
          <a:xfrm>
            <a:off x="7270750" y="2065338"/>
            <a:ext cx="1741488" cy="533400"/>
          </a:xfrm>
          <a:prstGeom prst="roundRect">
            <a:avLst/>
          </a:prstGeom>
          <a:solidFill>
            <a:srgbClr val="00919B"/>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defTabSz="457200" fontAlgn="base">
              <a:spcBef>
                <a:spcPct val="0"/>
              </a:spcBef>
              <a:spcAft>
                <a:spcPct val="0"/>
              </a:spcAft>
              <a:defRPr/>
            </a:pPr>
            <a:r>
              <a:rPr lang="fr-FR" sz="1200" dirty="0">
                <a:solidFill>
                  <a:prstClr val="white"/>
                </a:solidFill>
              </a:rPr>
              <a:t>Arrêt permis</a:t>
            </a:r>
          </a:p>
        </p:txBody>
      </p:sp>
      <p:sp>
        <p:nvSpPr>
          <p:cNvPr id="13" name="Rectangle à coins arrondis 12"/>
          <p:cNvSpPr/>
          <p:nvPr/>
        </p:nvSpPr>
        <p:spPr>
          <a:xfrm>
            <a:off x="5173663" y="2827338"/>
            <a:ext cx="1741487" cy="685800"/>
          </a:xfrm>
          <a:prstGeom prst="roundRect">
            <a:avLst/>
          </a:prstGeom>
          <a:solidFill>
            <a:srgbClr val="00919B"/>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defTabSz="457200" fontAlgn="base">
              <a:spcBef>
                <a:spcPct val="0"/>
              </a:spcBef>
              <a:spcAft>
                <a:spcPct val="0"/>
              </a:spcAft>
              <a:defRPr/>
            </a:pPr>
            <a:r>
              <a:rPr lang="fr-FR" sz="1200" dirty="0">
                <a:solidFill>
                  <a:prstClr val="white"/>
                </a:solidFill>
              </a:rPr>
              <a:t>RP ou stabilisation</a:t>
            </a:r>
          </a:p>
        </p:txBody>
      </p:sp>
      <p:sp>
        <p:nvSpPr>
          <p:cNvPr id="14" name="Rectangle à coins arrondis 13"/>
          <p:cNvSpPr/>
          <p:nvPr/>
        </p:nvSpPr>
        <p:spPr>
          <a:xfrm>
            <a:off x="7270750" y="2827338"/>
            <a:ext cx="1741488" cy="685800"/>
          </a:xfrm>
          <a:prstGeom prst="roundRect">
            <a:avLst/>
          </a:prstGeom>
          <a:solidFill>
            <a:srgbClr val="00919B"/>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defTabSz="457200" fontAlgn="base">
              <a:spcBef>
                <a:spcPct val="0"/>
              </a:spcBef>
              <a:spcAft>
                <a:spcPct val="0"/>
              </a:spcAft>
              <a:defRPr/>
            </a:pPr>
            <a:r>
              <a:rPr lang="fr-FR" sz="1200" dirty="0">
                <a:solidFill>
                  <a:prstClr val="white"/>
                </a:solidFill>
              </a:rPr>
              <a:t>Traitement 24 mois</a:t>
            </a:r>
            <a:br>
              <a:rPr lang="fr-FR" sz="1200" dirty="0">
                <a:solidFill>
                  <a:prstClr val="white"/>
                </a:solidFill>
              </a:rPr>
            </a:br>
            <a:r>
              <a:rPr lang="fr-FR" sz="1200" dirty="0">
                <a:solidFill>
                  <a:prstClr val="white"/>
                </a:solidFill>
              </a:rPr>
              <a:t>ou jusqu’à progression</a:t>
            </a:r>
            <a:br>
              <a:rPr lang="fr-FR" sz="1200" dirty="0">
                <a:solidFill>
                  <a:prstClr val="white"/>
                </a:solidFill>
              </a:rPr>
            </a:br>
            <a:r>
              <a:rPr lang="fr-FR" sz="1200" dirty="0">
                <a:solidFill>
                  <a:prstClr val="white"/>
                </a:solidFill>
              </a:rPr>
              <a:t>ou toxicité inacceptable</a:t>
            </a:r>
          </a:p>
        </p:txBody>
      </p:sp>
      <p:sp>
        <p:nvSpPr>
          <p:cNvPr id="15" name="Rectangle à coins arrondis 14"/>
          <p:cNvSpPr/>
          <p:nvPr/>
        </p:nvSpPr>
        <p:spPr>
          <a:xfrm>
            <a:off x="5173663" y="3765550"/>
            <a:ext cx="1741487" cy="533400"/>
          </a:xfrm>
          <a:prstGeom prst="roundRect">
            <a:avLst/>
          </a:prstGeom>
          <a:solidFill>
            <a:srgbClr val="00919B"/>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defTabSz="457200" fontAlgn="base">
              <a:spcBef>
                <a:spcPct val="0"/>
              </a:spcBef>
              <a:spcAft>
                <a:spcPct val="0"/>
              </a:spcAft>
              <a:defRPr/>
            </a:pPr>
            <a:r>
              <a:rPr lang="fr-FR" sz="1200" dirty="0">
                <a:solidFill>
                  <a:prstClr val="white"/>
                </a:solidFill>
              </a:rPr>
              <a:t>Progression confirmée</a:t>
            </a:r>
          </a:p>
        </p:txBody>
      </p:sp>
      <p:sp>
        <p:nvSpPr>
          <p:cNvPr id="16" name="Rectangle à coins arrondis 15"/>
          <p:cNvSpPr/>
          <p:nvPr/>
        </p:nvSpPr>
        <p:spPr>
          <a:xfrm>
            <a:off x="7270750" y="3765550"/>
            <a:ext cx="1741488" cy="533400"/>
          </a:xfrm>
          <a:prstGeom prst="roundRect">
            <a:avLst/>
          </a:prstGeom>
          <a:solidFill>
            <a:srgbClr val="00919B"/>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defTabSz="457200" fontAlgn="base">
              <a:spcBef>
                <a:spcPct val="0"/>
              </a:spcBef>
              <a:spcAft>
                <a:spcPct val="0"/>
              </a:spcAft>
              <a:defRPr/>
            </a:pPr>
            <a:r>
              <a:rPr lang="fr-FR" sz="1200" dirty="0">
                <a:solidFill>
                  <a:prstClr val="white"/>
                </a:solidFill>
              </a:rPr>
              <a:t>Arrêt</a:t>
            </a:r>
          </a:p>
        </p:txBody>
      </p:sp>
      <p:cxnSp>
        <p:nvCxnSpPr>
          <p:cNvPr id="17" name="Connecteur droit avec flèche 16"/>
          <p:cNvCxnSpPr/>
          <p:nvPr/>
        </p:nvCxnSpPr>
        <p:spPr>
          <a:xfrm>
            <a:off x="4864100" y="3189288"/>
            <a:ext cx="203200" cy="1587"/>
          </a:xfrm>
          <a:prstGeom prst="straightConnector1">
            <a:avLst/>
          </a:prstGeom>
          <a:ln>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p:nvPr/>
        </p:nvCxnSpPr>
        <p:spPr>
          <a:xfrm>
            <a:off x="6989763" y="3189288"/>
            <a:ext cx="203200" cy="1587"/>
          </a:xfrm>
          <a:prstGeom prst="straightConnector1">
            <a:avLst/>
          </a:prstGeom>
          <a:ln>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a:off x="6989763" y="2336800"/>
            <a:ext cx="203200" cy="1588"/>
          </a:xfrm>
          <a:prstGeom prst="straightConnector1">
            <a:avLst/>
          </a:prstGeom>
          <a:ln>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a:off x="6989763" y="4062413"/>
            <a:ext cx="203200" cy="1587"/>
          </a:xfrm>
          <a:prstGeom prst="straightConnector1">
            <a:avLst/>
          </a:prstGeom>
          <a:ln>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rot="5400000" flipH="1" flipV="1">
            <a:off x="4722019" y="2480469"/>
            <a:ext cx="487362" cy="203200"/>
          </a:xfrm>
          <a:prstGeom prst="straightConnector1">
            <a:avLst/>
          </a:prstGeom>
          <a:ln>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p:nvPr/>
        </p:nvCxnSpPr>
        <p:spPr>
          <a:xfrm rot="16200000" flipH="1">
            <a:off x="4722019" y="3731419"/>
            <a:ext cx="487362" cy="203200"/>
          </a:xfrm>
          <a:prstGeom prst="straightConnector1">
            <a:avLst/>
          </a:prstGeom>
          <a:ln>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31763" name="Espace réservé du contenu 2"/>
          <p:cNvSpPr>
            <a:spLocks noGrp="1"/>
          </p:cNvSpPr>
          <p:nvPr>
            <p:ph idx="1"/>
          </p:nvPr>
        </p:nvSpPr>
        <p:spPr bwMode="auto">
          <a:xfrm>
            <a:off x="1039813" y="4832350"/>
            <a:ext cx="7646987" cy="755650"/>
          </a:xfrm>
          <a:noFill/>
          <a:ln>
            <a:miter lim="800000"/>
            <a:headEnd/>
            <a:tailEnd/>
          </a:ln>
        </p:spPr>
        <p:txBody>
          <a:bodyPr vert="horz" wrap="square" numCol="1" anchor="t" anchorCtr="0" compatLnSpc="1">
            <a:prstTxWarp prst="textNoShape">
              <a:avLst/>
            </a:prstTxWarp>
          </a:bodyPr>
          <a:lstStyle/>
          <a:p>
            <a:r>
              <a:rPr lang="fr-FR" smtClean="0">
                <a:latin typeface="Arial" pitchFamily="34" charset="0"/>
                <a:ea typeface="ＭＳ Ｐゴシック" pitchFamily="34" charset="-128"/>
                <a:cs typeface="Arial" pitchFamily="34" charset="0"/>
              </a:rPr>
              <a:t>Screening : 65 sur 162 patients (40 %) avec tumeur PD-L1 positive</a:t>
            </a:r>
          </a:p>
          <a:p>
            <a:r>
              <a:rPr lang="fr-FR" smtClean="0">
                <a:latin typeface="Arial" pitchFamily="34" charset="0"/>
                <a:ea typeface="ＭＳ Ｐゴシック" pitchFamily="34" charset="-128"/>
                <a:cs typeface="Arial" pitchFamily="34" charset="0"/>
              </a:rPr>
              <a:t>Evaluation de la réponse : toutes les 8 semaines (RECIST v1.1)</a:t>
            </a:r>
          </a:p>
          <a:p>
            <a:endParaRPr lang="fr-FR"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1188" y="260350"/>
            <a:ext cx="8207375" cy="1143000"/>
          </a:xfrm>
        </p:spPr>
        <p:txBody>
          <a:bodyPr/>
          <a:lstStyle/>
          <a:p>
            <a:r>
              <a:rPr lang="fr-FR" sz="2400" dirty="0"/>
              <a:t>Nos forces en Recherche Clinique</a:t>
            </a:r>
            <a:br>
              <a:rPr lang="fr-FR" sz="2400" dirty="0"/>
            </a:br>
            <a:r>
              <a:rPr lang="fr-FR" sz="2400" dirty="0"/>
              <a:t>participation et coordination nationale des essais thérapeutiques </a:t>
            </a:r>
            <a:r>
              <a:rPr lang="fr-FR" sz="2400" dirty="0" smtClean="0"/>
              <a:t>OG ICH BREST</a:t>
            </a:r>
            <a:endParaRPr lang="fr-FR" sz="2400" dirty="0"/>
          </a:p>
        </p:txBody>
      </p:sp>
      <p:sp>
        <p:nvSpPr>
          <p:cNvPr id="25603" name="Rectangle 3"/>
          <p:cNvSpPr>
            <a:spLocks noGrp="1" noChangeArrowheads="1"/>
          </p:cNvSpPr>
          <p:nvPr>
            <p:ph type="body" idx="1"/>
          </p:nvPr>
        </p:nvSpPr>
        <p:spPr>
          <a:xfrm>
            <a:off x="539552" y="1988840"/>
            <a:ext cx="8218487" cy="4032473"/>
          </a:xfrm>
          <a:solidFill>
            <a:schemeClr val="accent2"/>
          </a:solidFill>
        </p:spPr>
        <p:txBody>
          <a:bodyPr/>
          <a:lstStyle/>
          <a:p>
            <a:pPr marL="487363" indent="-487363">
              <a:lnSpc>
                <a:spcPct val="80000"/>
              </a:lnSpc>
            </a:pPr>
            <a:r>
              <a:rPr lang="fr-FR" sz="1800" b="1" dirty="0" err="1" smtClean="0">
                <a:solidFill>
                  <a:srgbClr val="FFFF00"/>
                </a:solidFill>
              </a:rPr>
              <a:t>Brighter</a:t>
            </a:r>
            <a:r>
              <a:rPr lang="fr-FR" sz="1800" b="1" dirty="0" smtClean="0">
                <a:solidFill>
                  <a:schemeClr val="bg1"/>
                </a:solidFill>
              </a:rPr>
              <a:t> </a:t>
            </a:r>
            <a:r>
              <a:rPr lang="fr-FR" sz="1800" b="1" dirty="0">
                <a:solidFill>
                  <a:srgbClr val="FFFF00"/>
                </a:solidFill>
              </a:rPr>
              <a:t>(</a:t>
            </a:r>
            <a:r>
              <a:rPr lang="fr-FR" sz="1800" b="1" dirty="0" err="1">
                <a:solidFill>
                  <a:srgbClr val="FFFF00"/>
                </a:solidFill>
              </a:rPr>
              <a:t>MAcrogenics</a:t>
            </a:r>
            <a:r>
              <a:rPr lang="fr-FR" sz="1800" b="1" dirty="0">
                <a:solidFill>
                  <a:srgbClr val="FFFF00"/>
                </a:solidFill>
              </a:rPr>
              <a:t>) : anti </a:t>
            </a:r>
            <a:r>
              <a:rPr lang="fr-FR" sz="1800" b="1" dirty="0" err="1">
                <a:solidFill>
                  <a:srgbClr val="FFFF00"/>
                </a:solidFill>
              </a:rPr>
              <a:t>vegf</a:t>
            </a:r>
            <a:r>
              <a:rPr lang="fr-FR" sz="1800" b="1" dirty="0">
                <a:solidFill>
                  <a:srgbClr val="FFFF00"/>
                </a:solidFill>
              </a:rPr>
              <a:t> EU Phase II randomisée Brest PI France débute février </a:t>
            </a:r>
            <a:r>
              <a:rPr lang="fr-FR" sz="1800" b="1" dirty="0" smtClean="0">
                <a:solidFill>
                  <a:srgbClr val="FFFF00"/>
                </a:solidFill>
              </a:rPr>
              <a:t>2015 L2 métastatique</a:t>
            </a:r>
            <a:endParaRPr lang="fr-FR" sz="1800" b="1" dirty="0">
              <a:solidFill>
                <a:srgbClr val="FFFF00"/>
              </a:solidFill>
            </a:endParaRPr>
          </a:p>
          <a:p>
            <a:pPr marL="487363" indent="-487363">
              <a:lnSpc>
                <a:spcPct val="80000"/>
              </a:lnSpc>
            </a:pPr>
            <a:r>
              <a:rPr lang="fr-FR" sz="1800" b="1" dirty="0" err="1">
                <a:solidFill>
                  <a:srgbClr val="FFFF00"/>
                </a:solidFill>
              </a:rPr>
              <a:t>Ramucirumab</a:t>
            </a:r>
            <a:r>
              <a:rPr lang="fr-FR" sz="1800" b="1" dirty="0">
                <a:solidFill>
                  <a:srgbClr val="FFFF00"/>
                </a:solidFill>
              </a:rPr>
              <a:t> escalade de dose : Brest PI France</a:t>
            </a:r>
            <a:r>
              <a:rPr lang="fr-FR" sz="1800" b="1" dirty="0">
                <a:solidFill>
                  <a:schemeClr val="bg1"/>
                </a:solidFill>
              </a:rPr>
              <a:t> début Mi 2015</a:t>
            </a:r>
          </a:p>
          <a:p>
            <a:pPr marL="487363" indent="-487363">
              <a:lnSpc>
                <a:spcPct val="80000"/>
              </a:lnSpc>
            </a:pPr>
            <a:r>
              <a:rPr lang="fr-FR" sz="1800" b="1" dirty="0">
                <a:solidFill>
                  <a:srgbClr val="FFFF00"/>
                </a:solidFill>
              </a:rPr>
              <a:t>META OESOGAST OUEST : OMIT /CGO  Coordination Brest</a:t>
            </a:r>
          </a:p>
          <a:p>
            <a:pPr marL="487363" indent="-487363">
              <a:lnSpc>
                <a:spcPct val="80000"/>
              </a:lnSpc>
            </a:pPr>
            <a:r>
              <a:rPr lang="fr-FR" sz="1800" b="1" dirty="0">
                <a:solidFill>
                  <a:srgbClr val="FFFF00"/>
                </a:solidFill>
              </a:rPr>
              <a:t>MSD PEMBROLIZUMAB immunothérapie : PHASE II randomisée 12 centres Europe Brest Coordination </a:t>
            </a:r>
            <a:r>
              <a:rPr lang="fr-FR" sz="1800" b="1" dirty="0" smtClean="0">
                <a:solidFill>
                  <a:srgbClr val="FFFF00"/>
                </a:solidFill>
              </a:rPr>
              <a:t>Europe (Mai 2015)</a:t>
            </a:r>
          </a:p>
          <a:p>
            <a:pPr marL="487363" indent="-487363">
              <a:lnSpc>
                <a:spcPct val="80000"/>
              </a:lnSpc>
            </a:pPr>
            <a:r>
              <a:rPr lang="fr-FR" sz="1800" b="1" dirty="0" smtClean="0">
                <a:solidFill>
                  <a:srgbClr val="FFFF00"/>
                </a:solidFill>
              </a:rPr>
              <a:t>MSD PEMBROLIZUMAB phase III L1 méta Brest Coordination France (Mai 2016)</a:t>
            </a:r>
          </a:p>
          <a:p>
            <a:pPr marL="487363" indent="-487363">
              <a:lnSpc>
                <a:spcPct val="80000"/>
              </a:lnSpc>
            </a:pPr>
            <a:r>
              <a:rPr lang="fr-FR" sz="1800" b="1" dirty="0" smtClean="0">
                <a:solidFill>
                  <a:schemeClr val="bg1"/>
                </a:solidFill>
              </a:rPr>
              <a:t>MSD </a:t>
            </a:r>
            <a:r>
              <a:rPr lang="fr-FR" sz="1800" b="1" dirty="0" err="1" smtClean="0">
                <a:solidFill>
                  <a:schemeClr val="bg1"/>
                </a:solidFill>
              </a:rPr>
              <a:t>Pembro</a:t>
            </a:r>
            <a:r>
              <a:rPr lang="fr-FR" sz="1800" b="1" dirty="0" smtClean="0">
                <a:solidFill>
                  <a:schemeClr val="bg1"/>
                </a:solidFill>
              </a:rPr>
              <a:t> vs CT L2 Phase III (œsophage) (coordination Fr Nantes  1 er patient France  Mai 2016</a:t>
            </a:r>
          </a:p>
          <a:p>
            <a:pPr marL="487363" indent="-487363">
              <a:lnSpc>
                <a:spcPct val="80000"/>
              </a:lnSpc>
            </a:pPr>
            <a:r>
              <a:rPr lang="fr-FR" sz="1800" b="1" dirty="0" err="1" smtClean="0">
                <a:solidFill>
                  <a:srgbClr val="FFFF00"/>
                </a:solidFill>
              </a:rPr>
              <a:t>Gilead</a:t>
            </a:r>
            <a:r>
              <a:rPr lang="fr-FR" sz="1800" b="1" dirty="0" smtClean="0">
                <a:solidFill>
                  <a:srgbClr val="FFFF00"/>
                </a:solidFill>
              </a:rPr>
              <a:t> CT vs CT MMP 9 phase III L1 (coordination Brest Mai 2016)</a:t>
            </a:r>
          </a:p>
          <a:p>
            <a:pPr marL="487363" indent="-487363">
              <a:lnSpc>
                <a:spcPct val="80000"/>
              </a:lnSpc>
            </a:pPr>
            <a:r>
              <a:rPr lang="fr-FR" sz="1800" b="1" dirty="0" err="1" smtClean="0">
                <a:solidFill>
                  <a:schemeClr val="bg1"/>
                </a:solidFill>
              </a:rPr>
              <a:t>Javlin</a:t>
            </a:r>
            <a:r>
              <a:rPr lang="fr-FR" sz="1800" b="1" dirty="0" smtClean="0">
                <a:solidFill>
                  <a:schemeClr val="bg1"/>
                </a:solidFill>
              </a:rPr>
              <a:t>  008  Essai </a:t>
            </a:r>
            <a:r>
              <a:rPr lang="fr-FR" sz="1800" b="1" dirty="0" err="1" smtClean="0">
                <a:solidFill>
                  <a:schemeClr val="bg1"/>
                </a:solidFill>
              </a:rPr>
              <a:t>Avelumab</a:t>
            </a:r>
            <a:r>
              <a:rPr lang="fr-FR" sz="1800" b="1" dirty="0" smtClean="0">
                <a:solidFill>
                  <a:schemeClr val="bg1"/>
                </a:solidFill>
              </a:rPr>
              <a:t> versus BSC</a:t>
            </a:r>
          </a:p>
          <a:p>
            <a:pPr marL="487363" indent="-487363">
              <a:lnSpc>
                <a:spcPct val="80000"/>
              </a:lnSpc>
            </a:pPr>
            <a:r>
              <a:rPr lang="fr-FR" sz="1800" b="1" dirty="0" err="1" smtClean="0">
                <a:solidFill>
                  <a:schemeClr val="bg1"/>
                </a:solidFill>
              </a:rPr>
              <a:t>Javlin</a:t>
            </a:r>
            <a:r>
              <a:rPr lang="fr-FR" sz="1800" b="1" dirty="0" smtClean="0">
                <a:solidFill>
                  <a:schemeClr val="bg1"/>
                </a:solidFill>
              </a:rPr>
              <a:t> 007 : L1 FOLFOX versus FOLFOX et maintenance </a:t>
            </a:r>
            <a:r>
              <a:rPr lang="fr-FR" sz="1800" b="1" dirty="0" err="1" smtClean="0">
                <a:solidFill>
                  <a:schemeClr val="bg1"/>
                </a:solidFill>
              </a:rPr>
              <a:t>Avelumab</a:t>
            </a:r>
            <a:endParaRPr lang="fr-FR" sz="1800" b="1" dirty="0" smtClean="0">
              <a:solidFill>
                <a:schemeClr val="bg1"/>
              </a:solidFill>
            </a:endParaRPr>
          </a:p>
          <a:p>
            <a:pPr marL="487363" indent="-487363">
              <a:lnSpc>
                <a:spcPct val="80000"/>
              </a:lnSpc>
            </a:pPr>
            <a:r>
              <a:rPr lang="fr-FR" sz="1800" b="1" dirty="0" smtClean="0">
                <a:solidFill>
                  <a:srgbClr val="FFFF00"/>
                </a:solidFill>
              </a:rPr>
              <a:t>GILEAD </a:t>
            </a:r>
            <a:r>
              <a:rPr lang="fr-FR" sz="1800" b="1" dirty="0" err="1" smtClean="0">
                <a:solidFill>
                  <a:srgbClr val="FFFF00"/>
                </a:solidFill>
              </a:rPr>
              <a:t>Nivolumab</a:t>
            </a:r>
            <a:r>
              <a:rPr lang="fr-FR" sz="1800" b="1" dirty="0" smtClean="0">
                <a:solidFill>
                  <a:srgbClr val="FFFF00"/>
                </a:solidFill>
              </a:rPr>
              <a:t> versus </a:t>
            </a:r>
            <a:r>
              <a:rPr lang="fr-FR" sz="1800" b="1" dirty="0" err="1" smtClean="0">
                <a:solidFill>
                  <a:srgbClr val="FFFF00"/>
                </a:solidFill>
              </a:rPr>
              <a:t>Nivolumab</a:t>
            </a:r>
            <a:r>
              <a:rPr lang="fr-FR" sz="1800" b="1" dirty="0" smtClean="0">
                <a:solidFill>
                  <a:srgbClr val="FFFF00"/>
                </a:solidFill>
              </a:rPr>
              <a:t> et MMP9 ( ouverture inclusion 23 Février 2017) 120 patients Monde</a:t>
            </a:r>
            <a:endParaRPr lang="fr-FR" sz="1400" b="1"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Essai </a:t>
            </a:r>
            <a:r>
              <a:rPr lang="fr-FR" dirty="0" err="1" smtClean="0"/>
              <a:t>Gilead</a:t>
            </a:r>
            <a:r>
              <a:rPr lang="fr-FR" dirty="0" smtClean="0"/>
              <a:t> 2013 </a:t>
            </a:r>
            <a:r>
              <a:rPr lang="fr-FR" dirty="0" err="1" smtClean="0"/>
              <a:t>oesogastrique</a:t>
            </a: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67544" y="1700808"/>
            <a:ext cx="7848872" cy="3501502"/>
          </a:xfrm>
          <a:prstGeom prst="rect">
            <a:avLst/>
          </a:prstGeom>
          <a:noFill/>
          <a:ln w="9525">
            <a:noFill/>
            <a:miter lim="800000"/>
            <a:headEnd/>
            <a:tailEnd/>
          </a:ln>
        </p:spPr>
      </p:pic>
      <p:sp>
        <p:nvSpPr>
          <p:cNvPr id="5" name="ZoneTexte 4"/>
          <p:cNvSpPr txBox="1"/>
          <p:nvPr/>
        </p:nvSpPr>
        <p:spPr>
          <a:xfrm>
            <a:off x="467544" y="5445224"/>
            <a:ext cx="8676456" cy="1200329"/>
          </a:xfrm>
          <a:prstGeom prst="rect">
            <a:avLst/>
          </a:prstGeom>
          <a:noFill/>
        </p:spPr>
        <p:txBody>
          <a:bodyPr wrap="square" rtlCol="0">
            <a:spAutoFit/>
          </a:bodyPr>
          <a:lstStyle/>
          <a:p>
            <a:r>
              <a:rPr lang="fr-FR" dirty="0" smtClean="0"/>
              <a:t>Patient porteur de cancer de la JOG et de l’estomac en échec d’une premier ligne métastatique</a:t>
            </a:r>
          </a:p>
          <a:p>
            <a:r>
              <a:rPr lang="fr-FR" dirty="0" smtClean="0"/>
              <a:t>120 patients monde 4 centres en France</a:t>
            </a:r>
          </a:p>
          <a:p>
            <a:r>
              <a:rPr lang="fr-FR" dirty="0" smtClean="0"/>
              <a:t>Brest 1 er centre activé : 24 </a:t>
            </a:r>
            <a:r>
              <a:rPr lang="fr-FR" dirty="0" err="1" smtClean="0"/>
              <a:t>Fevrier</a:t>
            </a:r>
            <a:r>
              <a:rPr lang="fr-FR" dirty="0" smtClean="0"/>
              <a:t> 2017 …..</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Ensemble les essais</a:t>
            </a:r>
            <a:endParaRPr lang="fr-FR" dirty="0"/>
          </a:p>
        </p:txBody>
      </p:sp>
      <p:pic>
        <p:nvPicPr>
          <p:cNvPr id="57346" name="Picture 2"/>
          <p:cNvPicPr>
            <a:picLocks noGrp="1" noChangeAspect="1" noChangeArrowheads="1"/>
          </p:cNvPicPr>
          <p:nvPr>
            <p:ph idx="1"/>
          </p:nvPr>
        </p:nvPicPr>
        <p:blipFill>
          <a:blip r:embed="rId2" cstate="print"/>
          <a:srcRect/>
          <a:stretch>
            <a:fillRect/>
          </a:stretch>
        </p:blipFill>
        <p:spPr bwMode="auto">
          <a:xfrm>
            <a:off x="793629" y="1600200"/>
            <a:ext cx="7556742" cy="45259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la disposition de tous !</a:t>
            </a:r>
            <a:endParaRPr lang="fr-FR" dirty="0"/>
          </a:p>
        </p:txBody>
      </p:sp>
      <p:pic>
        <p:nvPicPr>
          <p:cNvPr id="58370" name="Picture 2"/>
          <p:cNvPicPr>
            <a:picLocks noGrp="1" noChangeAspect="1" noChangeArrowheads="1"/>
          </p:cNvPicPr>
          <p:nvPr>
            <p:ph idx="1"/>
          </p:nvPr>
        </p:nvPicPr>
        <p:blipFill>
          <a:blip r:embed="rId2" cstate="print"/>
          <a:srcRect/>
          <a:stretch>
            <a:fillRect/>
          </a:stretch>
        </p:blipFill>
        <p:spPr bwMode="auto">
          <a:xfrm>
            <a:off x="1348319" y="1600200"/>
            <a:ext cx="644736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Toujours plus fort !</a:t>
            </a:r>
            <a:endParaRPr lang="fr-FR"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1331640" y="1556792"/>
            <a:ext cx="6276066"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avancer ?</a:t>
            </a:r>
            <a:endParaRPr lang="fr-FR" dirty="0"/>
          </a:p>
        </p:txBody>
      </p:sp>
      <p:sp>
        <p:nvSpPr>
          <p:cNvPr id="3" name="Espace réservé du contenu 2"/>
          <p:cNvSpPr>
            <a:spLocks noGrp="1"/>
          </p:cNvSpPr>
          <p:nvPr>
            <p:ph idx="1"/>
          </p:nvPr>
        </p:nvSpPr>
        <p:spPr/>
        <p:txBody>
          <a:bodyPr/>
          <a:lstStyle/>
          <a:p>
            <a:r>
              <a:rPr lang="fr-FR" dirty="0" smtClean="0"/>
              <a:t>RCP VIH et CANCER</a:t>
            </a:r>
          </a:p>
          <a:p>
            <a:r>
              <a:rPr lang="fr-FR" dirty="0" smtClean="0"/>
              <a:t>Base de données type patienth7ques</a:t>
            </a:r>
          </a:p>
          <a:p>
            <a:r>
              <a:rPr lang="fr-FR" dirty="0" smtClean="0"/>
              <a:t>Place des Associations</a:t>
            </a:r>
          </a:p>
          <a:p>
            <a:r>
              <a:rPr lang="fr-FR" dirty="0" smtClean="0"/>
              <a:t>annuaires des Essais </a:t>
            </a:r>
            <a:r>
              <a:rPr lang="fr-FR" dirty="0" err="1" smtClean="0"/>
              <a:t>vih</a:t>
            </a:r>
            <a:r>
              <a:rPr lang="fr-FR" dirty="0" smtClean="0"/>
              <a:t> et cancer .</a:t>
            </a:r>
          </a:p>
          <a:p>
            <a:r>
              <a:rPr lang="fr-FR" dirty="0" smtClean="0"/>
              <a:t>PHRC ……</a:t>
            </a:r>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a:t>
            </a:r>
            <a:r>
              <a:rPr lang="fr-FR" dirty="0" smtClean="0"/>
              <a:t>vant HAART</a:t>
            </a:r>
            <a:endParaRPr lang="fr-FR" dirty="0"/>
          </a:p>
        </p:txBody>
      </p:sp>
      <p:sp>
        <p:nvSpPr>
          <p:cNvPr id="3" name="Espace réservé du contenu 2"/>
          <p:cNvSpPr>
            <a:spLocks noGrp="1"/>
          </p:cNvSpPr>
          <p:nvPr>
            <p:ph idx="1"/>
          </p:nvPr>
        </p:nvSpPr>
        <p:spPr/>
        <p:txBody>
          <a:bodyPr/>
          <a:lstStyle/>
          <a:p>
            <a:r>
              <a:rPr lang="fr-FR" dirty="0" smtClean="0"/>
              <a:t>Avant la diffusion des traitements HAART, les choses étaient relativement simples.</a:t>
            </a:r>
          </a:p>
          <a:p>
            <a:pPr lvl="1"/>
            <a:r>
              <a:rPr lang="fr-FR" dirty="0" smtClean="0"/>
              <a:t> Trois types de cancers étaient dits « classant SIDA », c'est à dire que leur présence faisait poser le diagnostic de la maladie.</a:t>
            </a:r>
          </a:p>
          <a:p>
            <a:pPr lvl="1"/>
            <a:r>
              <a:rPr lang="fr-FR" dirty="0" smtClean="0"/>
              <a:t> Il s'agissait historiquement </a:t>
            </a:r>
          </a:p>
          <a:p>
            <a:pPr lvl="2"/>
            <a:r>
              <a:rPr lang="fr-FR" dirty="0" smtClean="0"/>
              <a:t>du sarcome de Kaposi, </a:t>
            </a:r>
          </a:p>
          <a:p>
            <a:pPr lvl="2"/>
            <a:r>
              <a:rPr lang="fr-FR" dirty="0" smtClean="0"/>
              <a:t>des lymphomes non hodgkiniens </a:t>
            </a:r>
          </a:p>
          <a:p>
            <a:pPr lvl="2"/>
            <a:r>
              <a:rPr lang="fr-FR" dirty="0" smtClean="0"/>
              <a:t>depuis 1993, du cancer du col utérin.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ONCO VIH 2006</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une étude multicentrique descriptive</a:t>
            </a:r>
          </a:p>
          <a:p>
            <a:r>
              <a:rPr lang="fr-FR" dirty="0" smtClean="0"/>
              <a:t> le but était de recenser tous les cas de cancers survenant dans la population VIH entre janvier 2006 et décembre 2006		</a:t>
            </a:r>
            <a:br>
              <a:rPr lang="fr-FR" dirty="0" smtClean="0"/>
            </a:br>
            <a:r>
              <a:rPr lang="fr-FR" dirty="0" smtClean="0"/>
              <a:t>	</a:t>
            </a:r>
            <a:r>
              <a:rPr lang="fr-FR" dirty="0" smtClean="0">
                <a:solidFill>
                  <a:srgbClr val="FF0000"/>
                </a:solidFill>
              </a:rPr>
              <a:t>chez l’homme</a:t>
            </a:r>
            <a:r>
              <a:rPr lang="fr-FR" dirty="0" smtClean="0"/>
              <a:t>, on trouve par ordre de fréquence décroissante les LMNH, la maladie de Kaposi, le cancer du poumon, le cancer du canal anal, les cancers cutanés, la maladie de Hodgkin, le carcinome hépatocellulaire, les cancers </a:t>
            </a:r>
            <a:r>
              <a:rPr lang="fr-FR" dirty="0" err="1" smtClean="0"/>
              <a:t>oropharyngés</a:t>
            </a:r>
            <a:r>
              <a:rPr lang="fr-FR" dirty="0" smtClean="0"/>
              <a:t> </a:t>
            </a:r>
          </a:p>
          <a:p>
            <a:pPr>
              <a:buNone/>
            </a:pPr>
            <a:r>
              <a:rPr lang="fr-FR" dirty="0" smtClean="0"/>
              <a:t/>
            </a:r>
            <a:br>
              <a:rPr lang="fr-FR" dirty="0" smtClean="0"/>
            </a:br>
            <a:r>
              <a:rPr lang="fr-FR" dirty="0" smtClean="0"/>
              <a:t>	</a:t>
            </a:r>
            <a:r>
              <a:rPr lang="fr-FR" dirty="0" smtClean="0">
                <a:solidFill>
                  <a:srgbClr val="FF0000"/>
                </a:solidFill>
              </a:rPr>
              <a:t>chez la femme</a:t>
            </a:r>
            <a:r>
              <a:rPr lang="fr-FR" dirty="0" smtClean="0"/>
              <a:t>, on retrouve principalement les LMNH, la maladie de Kaposi et le cancer du poumon mais aussi le cancer du sein.</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914400" y="0"/>
            <a:ext cx="8229600" cy="1384300"/>
          </a:xfrm>
        </p:spPr>
        <p:txBody>
          <a:bodyPr/>
          <a:lstStyle/>
          <a:p>
            <a:r>
              <a:rPr lang="fr-FR" altLang="fr-FR">
                <a:solidFill>
                  <a:srgbClr val="F12E0D"/>
                </a:solidFill>
              </a:rPr>
              <a:t>La décision en cancérologie</a:t>
            </a:r>
          </a:p>
        </p:txBody>
      </p:sp>
      <p:sp>
        <p:nvSpPr>
          <p:cNvPr id="94211" name="Rectangle 3"/>
          <p:cNvSpPr>
            <a:spLocks noGrp="1" noChangeArrowheads="1"/>
          </p:cNvSpPr>
          <p:nvPr>
            <p:ph type="body" idx="4294967295"/>
          </p:nvPr>
        </p:nvSpPr>
        <p:spPr>
          <a:xfrm>
            <a:off x="468313" y="1268413"/>
            <a:ext cx="8229600" cy="4525962"/>
          </a:xfrm>
        </p:spPr>
        <p:txBody>
          <a:bodyPr/>
          <a:lstStyle/>
          <a:p>
            <a:pPr>
              <a:lnSpc>
                <a:spcPct val="90000"/>
              </a:lnSpc>
            </a:pPr>
            <a:r>
              <a:rPr lang="fr-FR" altLang="fr-FR"/>
              <a:t>Décision Multidisciplinaire</a:t>
            </a:r>
          </a:p>
          <a:p>
            <a:pPr>
              <a:lnSpc>
                <a:spcPct val="90000"/>
              </a:lnSpc>
            </a:pPr>
            <a:r>
              <a:rPr lang="fr-FR" altLang="fr-FR"/>
              <a:t>Basée sur les résultats des essais thérapeutiques phase III.</a:t>
            </a:r>
          </a:p>
          <a:p>
            <a:pPr>
              <a:lnSpc>
                <a:spcPct val="90000"/>
              </a:lnSpc>
            </a:pPr>
            <a:r>
              <a:rPr lang="fr-FR" altLang="fr-FR"/>
              <a:t>Élaboration de l’AMM et de thésaurus de bonnes pratiques </a:t>
            </a:r>
          </a:p>
          <a:p>
            <a:pPr>
              <a:lnSpc>
                <a:spcPct val="90000"/>
              </a:lnSpc>
            </a:pPr>
            <a:r>
              <a:rPr lang="fr-FR" altLang="fr-FR"/>
              <a:t>Évolutive selon l’avancée de la science</a:t>
            </a:r>
          </a:p>
          <a:p>
            <a:pPr>
              <a:lnSpc>
                <a:spcPct val="90000"/>
              </a:lnSpc>
            </a:pPr>
            <a:r>
              <a:rPr lang="fr-FR" altLang="fr-FR"/>
              <a:t>Impossibilité de méconnaître les coûts induits et caractère stratégique de la pharmacovigilance</a:t>
            </a:r>
          </a:p>
        </p:txBody>
      </p:sp>
      <p:sp>
        <p:nvSpPr>
          <p:cNvPr id="115716" name="Text Box 4"/>
          <p:cNvSpPr txBox="1">
            <a:spLocks noChangeArrowheads="1"/>
          </p:cNvSpPr>
          <p:nvPr/>
        </p:nvSpPr>
        <p:spPr bwMode="auto">
          <a:xfrm>
            <a:off x="539750" y="5818188"/>
            <a:ext cx="8604250" cy="641350"/>
          </a:xfrm>
          <a:prstGeom prst="rect">
            <a:avLst/>
          </a:prstGeom>
          <a:solidFill>
            <a:srgbClr val="FFFF00"/>
          </a:solidFill>
          <a:ln w="9525">
            <a:noFill/>
            <a:miter lim="800000"/>
            <a:headEnd/>
            <a:tailEnd/>
          </a:ln>
          <a:effectLst/>
        </p:spPr>
        <p:txBody>
          <a:bodyPr>
            <a:spAutoFit/>
          </a:bodyPr>
          <a:lstStyle/>
          <a:p>
            <a:pPr>
              <a:buClr>
                <a:schemeClr val="hlink"/>
              </a:buClr>
              <a:buSzPct val="120000"/>
            </a:pPr>
            <a:r>
              <a:rPr lang="fr-FR" altLang="fr-FR" sz="3600">
                <a:solidFill>
                  <a:srgbClr val="FF3300"/>
                </a:solidFill>
                <a:effectLst>
                  <a:outerShdw blurRad="38100" dist="38100" dir="2700000" algn="tl">
                    <a:srgbClr val="000000"/>
                  </a:outerShdw>
                </a:effectLst>
                <a:latin typeface="Tahoma" pitchFamily="34" charset="0"/>
                <a:cs typeface="Arial" pitchFamily="34" charset="0"/>
              </a:rPr>
              <a:t>Que proposer en cas d’onco-gériatrie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4211">
                                            <p:txEl>
                                              <p:pRg st="3" end="3"/>
                                            </p:txEl>
                                          </p:spTgt>
                                        </p:tgtEl>
                                        <p:attrNameLst>
                                          <p:attrName>style.visibility</p:attrName>
                                        </p:attrNameLst>
                                      </p:cBhvr>
                                      <p:to>
                                        <p:strVal val="visible"/>
                                      </p:to>
                                    </p:set>
                                    <p:anim calcmode="lin" valueType="num">
                                      <p:cBhvr additive="base">
                                        <p:cTn id="25"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4211">
                                            <p:txEl>
                                              <p:pRg st="4" end="4"/>
                                            </p:txEl>
                                          </p:spTgt>
                                        </p:tgtEl>
                                        <p:attrNameLst>
                                          <p:attrName>style.visibility</p:attrName>
                                        </p:attrNameLst>
                                      </p:cBhvr>
                                      <p:to>
                                        <p:strVal val="visible"/>
                                      </p:to>
                                    </p:set>
                                    <p:anim calcmode="lin" valueType="num">
                                      <p:cBhvr additive="base">
                                        <p:cTn id="31" dur="5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42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5716"/>
                                        </p:tgtEl>
                                        <p:attrNameLst>
                                          <p:attrName>style.visibility</p:attrName>
                                        </p:attrNameLst>
                                      </p:cBhvr>
                                      <p:to>
                                        <p:strVal val="visible"/>
                                      </p:to>
                                    </p:set>
                                    <p:anim calcmode="lin" valueType="num">
                                      <p:cBhvr additive="base">
                                        <p:cTn id="37" dur="500" fill="hold"/>
                                        <p:tgtEl>
                                          <p:spTgt spid="115716"/>
                                        </p:tgtEl>
                                        <p:attrNameLst>
                                          <p:attrName>ppt_x</p:attrName>
                                        </p:attrNameLst>
                                      </p:cBhvr>
                                      <p:tavLst>
                                        <p:tav tm="0">
                                          <p:val>
                                            <p:strVal val="#ppt_x"/>
                                          </p:val>
                                        </p:tav>
                                        <p:tav tm="100000">
                                          <p:val>
                                            <p:strVal val="#ppt_x"/>
                                          </p:val>
                                        </p:tav>
                                      </p:tavLst>
                                    </p:anim>
                                    <p:anim calcmode="lin" valueType="num">
                                      <p:cBhvr additive="base">
                                        <p:cTn id="38" dur="500" fill="hold"/>
                                        <p:tgtEl>
                                          <p:spTgt spid="1157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VIH et innovation thérapeutique</a:t>
            </a:r>
            <a:br>
              <a:rPr lang="fr-FR" dirty="0" smtClean="0"/>
            </a:br>
            <a:r>
              <a:rPr lang="fr-FR" dirty="0" smtClean="0"/>
              <a:t>est il possible d’avoir sur la base de phase III l’assurance de la bonne pratique avec un taux L supérieur à 400, 500etc </a:t>
            </a:r>
            <a:br>
              <a:rPr lang="fr-FR" dirty="0" smtClean="0"/>
            </a:br>
            <a:endParaRPr lang="fr-FR" dirty="0"/>
          </a:p>
        </p:txBody>
      </p:sp>
      <p:sp>
        <p:nvSpPr>
          <p:cNvPr id="3" name="Sous-titre 2"/>
          <p:cNvSpPr>
            <a:spLocks noGrp="1"/>
          </p:cNvSpPr>
          <p:nvPr>
            <p:ph type="subTitle" idx="1"/>
          </p:nvPr>
        </p:nvSpPr>
        <p:spPr>
          <a:xfrm>
            <a:off x="1835696" y="4653136"/>
            <a:ext cx="6400800" cy="1752600"/>
          </a:xfrm>
        </p:spPr>
        <p:txBody>
          <a:bodyPr>
            <a:normAutofit/>
          </a:bodyPr>
          <a:lstStyle/>
          <a:p>
            <a:r>
              <a:rPr lang="fr-FR" sz="3600" dirty="0" smtClean="0"/>
              <a:t>PAS DE DATAS PROSPECTIFS SOLIDES</a:t>
            </a:r>
            <a:endParaRPr lang="fr-F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descr="bd04972_"/>
          <p:cNvPicPr>
            <a:picLocks noChangeAspect="1" noChangeArrowheads="1"/>
          </p:cNvPicPr>
          <p:nvPr/>
        </p:nvPicPr>
        <p:blipFill>
          <a:blip r:embed="rId3" cstate="print"/>
          <a:srcRect/>
          <a:stretch>
            <a:fillRect/>
          </a:stretch>
        </p:blipFill>
        <p:spPr bwMode="auto">
          <a:xfrm>
            <a:off x="5004048" y="3429000"/>
            <a:ext cx="3762375" cy="2895600"/>
          </a:xfrm>
          <a:prstGeom prst="rect">
            <a:avLst/>
          </a:prstGeom>
          <a:noFill/>
        </p:spPr>
      </p:pic>
      <p:sp>
        <p:nvSpPr>
          <p:cNvPr id="379907" name="Text Box 3"/>
          <p:cNvSpPr txBox="1">
            <a:spLocks noChangeArrowheads="1"/>
          </p:cNvSpPr>
          <p:nvPr/>
        </p:nvSpPr>
        <p:spPr bwMode="auto">
          <a:xfrm>
            <a:off x="5481638" y="5106988"/>
            <a:ext cx="2586037" cy="466725"/>
          </a:xfrm>
          <a:prstGeom prst="rect">
            <a:avLst/>
          </a:prstGeom>
          <a:solidFill>
            <a:schemeClr val="tx2"/>
          </a:solidFill>
          <a:ln w="9525">
            <a:solidFill>
              <a:srgbClr val="BD0715"/>
            </a:solidFill>
            <a:miter lim="800000"/>
            <a:headEnd/>
            <a:tailEnd/>
          </a:ln>
          <a:effectLst/>
        </p:spPr>
        <p:txBody>
          <a:bodyPr wrap="none">
            <a:spAutoFit/>
          </a:bodyPr>
          <a:lstStyle/>
          <a:p>
            <a:pPr eaLnBrk="0" hangingPunct="0"/>
            <a:r>
              <a:rPr lang="fr-FR" sz="2400" b="1">
                <a:solidFill>
                  <a:srgbClr val="BD0715"/>
                </a:solidFill>
                <a:latin typeface="Trebuchet MS" pitchFamily="34" charset="0"/>
                <a:ea typeface="ＭＳ Ｐゴシック" pitchFamily="34" charset="-128"/>
              </a:rPr>
              <a:t>SURVIE GLOBALE</a:t>
            </a:r>
          </a:p>
        </p:txBody>
      </p:sp>
      <p:sp>
        <p:nvSpPr>
          <p:cNvPr id="379908" name="Rectangle 4"/>
          <p:cNvSpPr>
            <a:spLocks noGrp="1" noChangeArrowheads="1"/>
          </p:cNvSpPr>
          <p:nvPr>
            <p:ph type="title"/>
          </p:nvPr>
        </p:nvSpPr>
        <p:spPr>
          <a:xfrm>
            <a:off x="468313" y="-171450"/>
            <a:ext cx="8207375" cy="1143000"/>
          </a:xfrm>
        </p:spPr>
        <p:txBody>
          <a:bodyPr/>
          <a:lstStyle/>
          <a:p>
            <a:r>
              <a:rPr lang="fr-FR" dirty="0" smtClean="0"/>
              <a:t>Des progrès quel progrès </a:t>
            </a:r>
            <a:endParaRPr lang="fr-FR" dirty="0"/>
          </a:p>
        </p:txBody>
      </p:sp>
      <p:sp>
        <p:nvSpPr>
          <p:cNvPr id="379909" name="Rectangle 5"/>
          <p:cNvSpPr>
            <a:spLocks noGrp="1" noChangeArrowheads="1"/>
          </p:cNvSpPr>
          <p:nvPr>
            <p:ph type="body" idx="1"/>
          </p:nvPr>
        </p:nvSpPr>
        <p:spPr>
          <a:xfrm>
            <a:off x="395288" y="765175"/>
            <a:ext cx="8429625" cy="2081213"/>
          </a:xfrm>
        </p:spPr>
        <p:txBody>
          <a:bodyPr>
            <a:normAutofit fontScale="85000" lnSpcReduction="20000"/>
          </a:bodyPr>
          <a:lstStyle/>
          <a:p>
            <a:pPr marL="280988" indent="-280988"/>
            <a:r>
              <a:rPr lang="fr-FR" sz="3600" dirty="0"/>
              <a:t>Le traitement et la prise en charge des patients porteurs de cancer </a:t>
            </a:r>
            <a:r>
              <a:rPr lang="fr-FR" sz="3600" dirty="0" err="1"/>
              <a:t>colo-rectal</a:t>
            </a:r>
            <a:r>
              <a:rPr lang="fr-FR" sz="3600" dirty="0"/>
              <a:t> métastatique bénéficie d’une série de nouveautés qui fait de cette localisation l’une de celles ayant enregistré le plus de progrès !!!</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771525" y="4446588"/>
            <a:ext cx="4740275" cy="1552575"/>
          </a:xfrm>
          <a:prstGeom prst="rect">
            <a:avLst/>
          </a:prstGeom>
          <a:noFill/>
          <a:ln w="9525">
            <a:noFill/>
            <a:miter lim="800000"/>
            <a:headEnd/>
            <a:tailEnd/>
          </a:ln>
          <a:effectLst/>
        </p:spPr>
        <p:txBody>
          <a:bodyPr/>
          <a:lstStyle/>
          <a:p>
            <a:pPr marL="377825" indent="-377825">
              <a:spcBef>
                <a:spcPct val="20000"/>
              </a:spcBef>
              <a:buSzPct val="110000"/>
              <a:buFontTx/>
              <a:buBlip>
                <a:blip r:embed="rId3"/>
              </a:buBlip>
            </a:pPr>
            <a:r>
              <a:rPr lang="fr-FR" sz="2400">
                <a:effectLst>
                  <a:outerShdw blurRad="38100" dist="38100" dir="2700000" algn="tl">
                    <a:srgbClr val="000000"/>
                  </a:outerShdw>
                </a:effectLst>
                <a:latin typeface="Trebuchet MS" pitchFamily="34" charset="0"/>
                <a:ea typeface="ＭＳ Ｐゴシック" pitchFamily="34" charset="-128"/>
              </a:rPr>
              <a:t>Quelles séquences </a:t>
            </a:r>
            <a:br>
              <a:rPr lang="fr-FR" sz="2400">
                <a:effectLst>
                  <a:outerShdw blurRad="38100" dist="38100" dir="2700000" algn="tl">
                    <a:srgbClr val="000000"/>
                  </a:outerShdw>
                </a:effectLst>
                <a:latin typeface="Trebuchet MS" pitchFamily="34" charset="0"/>
                <a:ea typeface="ＭＳ Ｐゴシック" pitchFamily="34" charset="-128"/>
              </a:rPr>
            </a:br>
            <a:r>
              <a:rPr lang="fr-FR" sz="2400">
                <a:effectLst>
                  <a:outerShdw blurRad="38100" dist="38100" dir="2700000" algn="tl">
                    <a:srgbClr val="000000"/>
                  </a:outerShdw>
                </a:effectLst>
                <a:latin typeface="Trebuchet MS" pitchFamily="34" charset="0"/>
                <a:ea typeface="ＭＳ Ｐゴシック" pitchFamily="34" charset="-128"/>
              </a:rPr>
              <a:t>successives proposer ?</a:t>
            </a:r>
          </a:p>
          <a:p>
            <a:pPr marL="377825" indent="-377825">
              <a:spcBef>
                <a:spcPct val="20000"/>
              </a:spcBef>
              <a:buSzPct val="110000"/>
              <a:buFontTx/>
              <a:buBlip>
                <a:blip r:embed="rId3"/>
              </a:buBlip>
            </a:pPr>
            <a:r>
              <a:rPr lang="fr-FR" sz="2400">
                <a:effectLst>
                  <a:outerShdw blurRad="38100" dist="38100" dir="2700000" algn="tl">
                    <a:srgbClr val="000000"/>
                  </a:outerShdw>
                </a:effectLst>
                <a:latin typeface="Trebuchet MS" pitchFamily="34" charset="0"/>
                <a:ea typeface="ＭＳ Ｐゴシック" pitchFamily="34" charset="-128"/>
              </a:rPr>
              <a:t>Comment ne pas faire </a:t>
            </a:r>
            <a:br>
              <a:rPr lang="fr-FR" sz="2400">
                <a:effectLst>
                  <a:outerShdw blurRad="38100" dist="38100" dir="2700000" algn="tl">
                    <a:srgbClr val="000000"/>
                  </a:outerShdw>
                </a:effectLst>
                <a:latin typeface="Trebuchet MS" pitchFamily="34" charset="0"/>
                <a:ea typeface="ＭＳ Ｐゴシック" pitchFamily="34" charset="-128"/>
              </a:rPr>
            </a:br>
            <a:r>
              <a:rPr lang="fr-FR" sz="2400">
                <a:effectLst>
                  <a:outerShdw blurRad="38100" dist="38100" dir="2700000" algn="tl">
                    <a:srgbClr val="000000"/>
                  </a:outerShdw>
                </a:effectLst>
                <a:latin typeface="Trebuchet MS" pitchFamily="34" charset="0"/>
                <a:ea typeface="ＭＳ Ｐゴシック" pitchFamily="34" charset="-128"/>
              </a:rPr>
              <a:t>au moins trois lignes ?</a:t>
            </a:r>
          </a:p>
        </p:txBody>
      </p:sp>
      <p:sp>
        <p:nvSpPr>
          <p:cNvPr id="381955" name="Text Box 3"/>
          <p:cNvSpPr txBox="1">
            <a:spLocks noChangeArrowheads="1"/>
          </p:cNvSpPr>
          <p:nvPr/>
        </p:nvSpPr>
        <p:spPr bwMode="auto">
          <a:xfrm>
            <a:off x="830263" y="3786188"/>
            <a:ext cx="2828925" cy="457200"/>
          </a:xfrm>
          <a:prstGeom prst="rect">
            <a:avLst/>
          </a:prstGeom>
          <a:noFill/>
          <a:ln w="9525">
            <a:noFill/>
            <a:miter lim="800000"/>
            <a:headEnd/>
            <a:tailEnd/>
          </a:ln>
          <a:effectLst/>
        </p:spPr>
        <p:txBody>
          <a:bodyPr anchor="ctr"/>
          <a:lstStyle/>
          <a:p>
            <a:r>
              <a:rPr lang="fr-FR" sz="2800" b="1">
                <a:solidFill>
                  <a:schemeClr val="tx2"/>
                </a:solidFill>
                <a:effectLst>
                  <a:outerShdw blurRad="38100" dist="38100" dir="2700000" algn="tl">
                    <a:srgbClr val="000000"/>
                  </a:outerShdw>
                </a:effectLst>
                <a:latin typeface="Trebuchet MS" pitchFamily="34" charset="0"/>
                <a:ea typeface="ＭＳ Ｐゴシック" pitchFamily="34" charset="-128"/>
              </a:rPr>
              <a:t>AUJOURD’HUI</a:t>
            </a:r>
          </a:p>
        </p:txBody>
      </p:sp>
      <p:pic>
        <p:nvPicPr>
          <p:cNvPr id="381956" name="Picture 4" descr="F360M_2"/>
          <p:cNvPicPr>
            <a:picLocks noChangeAspect="1" noChangeArrowheads="1"/>
          </p:cNvPicPr>
          <p:nvPr/>
        </p:nvPicPr>
        <p:blipFill>
          <a:blip r:embed="rId4" cstate="print"/>
          <a:srcRect/>
          <a:stretch>
            <a:fillRect/>
          </a:stretch>
        </p:blipFill>
        <p:spPr bwMode="auto">
          <a:xfrm>
            <a:off x="4713288" y="3790950"/>
            <a:ext cx="4116387" cy="2290763"/>
          </a:xfrm>
          <a:prstGeom prst="rect">
            <a:avLst/>
          </a:prstGeom>
          <a:noFill/>
          <a:ln w="9525">
            <a:solidFill>
              <a:schemeClr val="tx2"/>
            </a:solidFill>
            <a:miter lim="800000"/>
            <a:headEnd/>
            <a:tailEnd/>
          </a:ln>
          <a:effectLst>
            <a:outerShdw dist="35921" dir="2700000" algn="ctr" rotWithShape="0">
              <a:srgbClr val="808080"/>
            </a:outerShdw>
          </a:effectLst>
        </p:spPr>
      </p:pic>
      <p:pic>
        <p:nvPicPr>
          <p:cNvPr id="381957" name="Picture 5" descr="traction_01"/>
          <p:cNvPicPr>
            <a:picLocks noChangeAspect="1" noChangeArrowheads="1"/>
          </p:cNvPicPr>
          <p:nvPr/>
        </p:nvPicPr>
        <p:blipFill>
          <a:blip r:embed="rId5" cstate="print"/>
          <a:srcRect/>
          <a:stretch>
            <a:fillRect/>
          </a:stretch>
        </p:blipFill>
        <p:spPr bwMode="auto">
          <a:xfrm>
            <a:off x="822325" y="754063"/>
            <a:ext cx="3873500" cy="2135187"/>
          </a:xfrm>
          <a:prstGeom prst="rect">
            <a:avLst/>
          </a:prstGeom>
          <a:noFill/>
          <a:ln w="9525">
            <a:solidFill>
              <a:schemeClr val="tx2"/>
            </a:solidFill>
            <a:miter lim="800000"/>
            <a:headEnd/>
            <a:tailEnd/>
          </a:ln>
          <a:effectLst>
            <a:outerShdw dist="35921" dir="2700000" algn="ctr" rotWithShape="0">
              <a:srgbClr val="808080"/>
            </a:outerShdw>
          </a:effectLst>
        </p:spPr>
      </p:pic>
      <p:sp>
        <p:nvSpPr>
          <p:cNvPr id="381958" name="Rectangle 6"/>
          <p:cNvSpPr>
            <a:spLocks noGrp="1" noChangeArrowheads="1"/>
          </p:cNvSpPr>
          <p:nvPr>
            <p:ph type="title"/>
          </p:nvPr>
        </p:nvSpPr>
        <p:spPr>
          <a:xfrm>
            <a:off x="4833938" y="260350"/>
            <a:ext cx="4310062" cy="406400"/>
          </a:xfrm>
        </p:spPr>
        <p:txBody>
          <a:bodyPr>
            <a:normAutofit fontScale="90000"/>
          </a:bodyPr>
          <a:lstStyle/>
          <a:p>
            <a:r>
              <a:rPr lang="fr-FR" sz="3600">
                <a:solidFill>
                  <a:srgbClr val="FF0000"/>
                </a:solidFill>
              </a:rPr>
              <a:t>Fin des années 80</a:t>
            </a:r>
          </a:p>
        </p:txBody>
      </p:sp>
      <p:sp>
        <p:nvSpPr>
          <p:cNvPr id="381959" name="Rectangle 7"/>
          <p:cNvSpPr>
            <a:spLocks noGrp="1" noChangeArrowheads="1"/>
          </p:cNvSpPr>
          <p:nvPr>
            <p:ph type="body" idx="1"/>
          </p:nvPr>
        </p:nvSpPr>
        <p:spPr>
          <a:xfrm>
            <a:off x="4927600" y="981075"/>
            <a:ext cx="4216400" cy="1799853"/>
          </a:xfrm>
        </p:spPr>
        <p:txBody>
          <a:bodyPr>
            <a:normAutofit fontScale="92500" lnSpcReduction="20000"/>
          </a:bodyPr>
          <a:lstStyle/>
          <a:p>
            <a:pPr marL="280988" indent="-280988"/>
            <a:r>
              <a:rPr lang="fr-FR" sz="3600"/>
              <a:t>Faut-il traiter les patients </a:t>
            </a:r>
            <a:br>
              <a:rPr lang="fr-FR" sz="3600"/>
            </a:br>
            <a:r>
              <a:rPr lang="fr-FR" sz="3600"/>
              <a:t>porteurs de cancer du colon métastatique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1959">
                                            <p:txEl>
                                              <p:pRg st="0" end="0"/>
                                            </p:txEl>
                                          </p:spTgt>
                                        </p:tgtEl>
                                        <p:attrNameLst>
                                          <p:attrName>style.visibility</p:attrName>
                                        </p:attrNameLst>
                                      </p:cBhvr>
                                      <p:to>
                                        <p:strVal val="visible"/>
                                      </p:to>
                                    </p:set>
                                    <p:anim calcmode="lin" valueType="num">
                                      <p:cBhvr additive="base">
                                        <p:cTn id="7" dur="500" fill="hold"/>
                                        <p:tgtEl>
                                          <p:spTgt spid="3819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19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1955"/>
                                        </p:tgtEl>
                                        <p:attrNameLst>
                                          <p:attrName>style.visibility</p:attrName>
                                        </p:attrNameLst>
                                      </p:cBhvr>
                                      <p:to>
                                        <p:strVal val="visible"/>
                                      </p:to>
                                    </p:set>
                                    <p:anim calcmode="lin" valueType="num">
                                      <p:cBhvr additive="base">
                                        <p:cTn id="13" dur="500" fill="hold"/>
                                        <p:tgtEl>
                                          <p:spTgt spid="381955"/>
                                        </p:tgtEl>
                                        <p:attrNameLst>
                                          <p:attrName>ppt_x</p:attrName>
                                        </p:attrNameLst>
                                      </p:cBhvr>
                                      <p:tavLst>
                                        <p:tav tm="0">
                                          <p:val>
                                            <p:strVal val="#ppt_x"/>
                                          </p:val>
                                        </p:tav>
                                        <p:tav tm="100000">
                                          <p:val>
                                            <p:strVal val="#ppt_x"/>
                                          </p:val>
                                        </p:tav>
                                      </p:tavLst>
                                    </p:anim>
                                    <p:anim calcmode="lin" valueType="num">
                                      <p:cBhvr additive="base">
                                        <p:cTn id="14" dur="500" fill="hold"/>
                                        <p:tgtEl>
                                          <p:spTgt spid="3819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1954"/>
                                        </p:tgtEl>
                                        <p:attrNameLst>
                                          <p:attrName>style.visibility</p:attrName>
                                        </p:attrNameLst>
                                      </p:cBhvr>
                                      <p:to>
                                        <p:strVal val="visible"/>
                                      </p:to>
                                    </p:set>
                                    <p:anim calcmode="lin" valueType="num">
                                      <p:cBhvr additive="base">
                                        <p:cTn id="19" dur="500" fill="hold"/>
                                        <p:tgtEl>
                                          <p:spTgt spid="381954"/>
                                        </p:tgtEl>
                                        <p:attrNameLst>
                                          <p:attrName>ppt_x</p:attrName>
                                        </p:attrNameLst>
                                      </p:cBhvr>
                                      <p:tavLst>
                                        <p:tav tm="0">
                                          <p:val>
                                            <p:strVal val="#ppt_x"/>
                                          </p:val>
                                        </p:tav>
                                        <p:tav tm="100000">
                                          <p:val>
                                            <p:strVal val="#ppt_x"/>
                                          </p:val>
                                        </p:tav>
                                      </p:tavLst>
                                    </p:anim>
                                    <p:anim calcmode="lin" valueType="num">
                                      <p:cBhvr additive="base">
                                        <p:cTn id="20" dur="500" fill="hold"/>
                                        <p:tgtEl>
                                          <p:spTgt spid="3819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1956"/>
                                        </p:tgtEl>
                                        <p:attrNameLst>
                                          <p:attrName>style.visibility</p:attrName>
                                        </p:attrNameLst>
                                      </p:cBhvr>
                                      <p:to>
                                        <p:strVal val="visible"/>
                                      </p:to>
                                    </p:set>
                                    <p:anim calcmode="lin" valueType="num">
                                      <p:cBhvr additive="base">
                                        <p:cTn id="25" dur="500" fill="hold"/>
                                        <p:tgtEl>
                                          <p:spTgt spid="381956"/>
                                        </p:tgtEl>
                                        <p:attrNameLst>
                                          <p:attrName>ppt_x</p:attrName>
                                        </p:attrNameLst>
                                      </p:cBhvr>
                                      <p:tavLst>
                                        <p:tav tm="0">
                                          <p:val>
                                            <p:strVal val="#ppt_x"/>
                                          </p:val>
                                        </p:tav>
                                        <p:tav tm="100000">
                                          <p:val>
                                            <p:strVal val="#ppt_x"/>
                                          </p:val>
                                        </p:tav>
                                      </p:tavLst>
                                    </p:anim>
                                    <p:anim calcmode="lin" valueType="num">
                                      <p:cBhvr additive="base">
                                        <p:cTn id="26" dur="500" fill="hold"/>
                                        <p:tgtEl>
                                          <p:spTgt spid="3819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p:bldP spid="38195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7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hème Office">
  <a:themeElements>
    <a:clrScheme name="Personnalisée 45">
      <a:dk1>
        <a:sysClr val="windowText" lastClr="000000"/>
      </a:dk1>
      <a:lt1>
        <a:sysClr val="window" lastClr="FFFFFF"/>
      </a:lt1>
      <a:dk2>
        <a:srgbClr val="1F497D"/>
      </a:dk2>
      <a:lt2>
        <a:srgbClr val="EEECE1"/>
      </a:lt2>
      <a:accent1>
        <a:srgbClr val="369A44"/>
      </a:accent1>
      <a:accent2>
        <a:srgbClr val="E09A25"/>
      </a:accent2>
      <a:accent3>
        <a:srgbClr val="1F9A8A"/>
      </a:accent3>
      <a:accent4>
        <a:srgbClr val="E60066"/>
      </a:accent4>
      <a:accent5>
        <a:srgbClr val="62B3CA"/>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1854</Words>
  <Application>Microsoft Office PowerPoint</Application>
  <PresentationFormat>Affichage à l'écran (4:3)</PresentationFormat>
  <Paragraphs>512</Paragraphs>
  <Slides>39</Slides>
  <Notes>3</Notes>
  <HiddenSlides>0</HiddenSlides>
  <MMClips>0</MMClips>
  <ScaleCrop>false</ScaleCrop>
  <HeadingPairs>
    <vt:vector size="6" baseType="variant">
      <vt:variant>
        <vt:lpstr>Thème</vt:lpstr>
      </vt:variant>
      <vt:variant>
        <vt:i4>4</vt:i4>
      </vt:variant>
      <vt:variant>
        <vt:lpstr>Serveurs OLE incorporés</vt:lpstr>
      </vt:variant>
      <vt:variant>
        <vt:i4>1</vt:i4>
      </vt:variant>
      <vt:variant>
        <vt:lpstr>Titres des diapositives</vt:lpstr>
      </vt:variant>
      <vt:variant>
        <vt:i4>39</vt:i4>
      </vt:variant>
    </vt:vector>
  </HeadingPairs>
  <TitlesOfParts>
    <vt:vector size="44" baseType="lpstr">
      <vt:lpstr>Thème Office</vt:lpstr>
      <vt:lpstr>2_Thème Office</vt:lpstr>
      <vt:lpstr>1_Modèle par défaut</vt:lpstr>
      <vt:lpstr>1_Thème Office</vt:lpstr>
      <vt:lpstr>Clip</vt:lpstr>
      <vt:lpstr>Progrès en recherche en cancérologie et en thérapeutique anti-cancéreuse Star Wars pour tous ?</vt:lpstr>
      <vt:lpstr>Introduction </vt:lpstr>
      <vt:lpstr>Les associations en sont conscientes</vt:lpstr>
      <vt:lpstr>Avant HAART</vt:lpstr>
      <vt:lpstr>ONCO VIH 2006</vt:lpstr>
      <vt:lpstr>La décision en cancérologie</vt:lpstr>
      <vt:lpstr>VIH et innovation thérapeutique est il possible d’avoir sur la base de phase III l’assurance de la bonne pratique avec un taux L supérieur à 400, 500etc  </vt:lpstr>
      <vt:lpstr>Des progrès quel progrès </vt:lpstr>
      <vt:lpstr>Fin des années 80</vt:lpstr>
      <vt:lpstr>Le choix du traitement</vt:lpstr>
      <vt:lpstr>Des options ?????? Un paysage actuel et futur ?</vt:lpstr>
      <vt:lpstr>actuel</vt:lpstr>
      <vt:lpstr>NOTRE FUTUR ?</vt:lpstr>
      <vt:lpstr>Etude ancillaire</vt:lpstr>
      <vt:lpstr>Répartition des mutations</vt:lpstr>
      <vt:lpstr>Diapositive 16</vt:lpstr>
      <vt:lpstr>Diapositive 17</vt:lpstr>
      <vt:lpstr>Le Too Much study ! </vt:lpstr>
      <vt:lpstr>Diapositive 19</vt:lpstr>
      <vt:lpstr>Diapositive 20</vt:lpstr>
      <vt:lpstr>Diapositive 21</vt:lpstr>
      <vt:lpstr>Ce que les patients ont retenu !</vt:lpstr>
      <vt:lpstr>Diapositive 23</vt:lpstr>
      <vt:lpstr>Diapositive 24</vt:lpstr>
      <vt:lpstr>Explosion du nombre d’études !</vt:lpstr>
      <vt:lpstr> KEYNOTE-024: Pembrolizumab (pembro) vs platinum-based chemotherapy (chemo) as first-line therapy for advanced NSCLC with a PD-L1 tumor proportion score (TPS) ≥50%</vt:lpstr>
      <vt:lpstr>KEYNOTE-024 : design de l’étude (NCT02142738)</vt:lpstr>
      <vt:lpstr>Caractéristiques des patients (n=355) inclus  dans l’étude de phase III KEYNOTE 24</vt:lpstr>
      <vt:lpstr>Survie sans progression des patients (n=355) inclus dans l’étude de phase III KEYNOTE 24</vt:lpstr>
      <vt:lpstr>Survie globale des patients (n=355) inclus  dans l’étude de phase III KEYNOTE 24</vt:lpstr>
      <vt:lpstr>Analyse de sous-groupe sur la survie sans progression des patients (n=355) inclus dans l’étude de phase III KEYNOTE 24</vt:lpstr>
      <vt:lpstr>Analyse de la réponse des patients (n=355) inclus dans l’étude de phase III KEYNOTE 24</vt:lpstr>
      <vt:lpstr>KEYNOTE-012 : expression de PD-L1 et réponse au traitement par pembrolizumab dans le cancer gastrique avancé (1)</vt:lpstr>
      <vt:lpstr>Nos forces en Recherche Clinique participation et coordination nationale des essais thérapeutiques OG ICH BREST</vt:lpstr>
      <vt:lpstr>Essai Gilead 2013 oesogastrique</vt:lpstr>
      <vt:lpstr>Ensemble les essais</vt:lpstr>
      <vt:lpstr>A la disposition de tous !</vt:lpstr>
      <vt:lpstr>Toujours plus fort !</vt:lpstr>
      <vt:lpstr>Comment avancer ?</vt:lpstr>
    </vt:vector>
  </TitlesOfParts>
  <Company>CHRU BREST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 Wars pour tous ?</dc:title>
  <dc:creator>metgesjp</dc:creator>
  <cp:lastModifiedBy>metgesjp</cp:lastModifiedBy>
  <cp:revision>20</cp:revision>
  <dcterms:created xsi:type="dcterms:W3CDTF">2017-02-24T10:13:22Z</dcterms:created>
  <dcterms:modified xsi:type="dcterms:W3CDTF">2017-03-02T08:50:24Z</dcterms:modified>
</cp:coreProperties>
</file>