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67" r:id="rId4"/>
    <p:sldId id="290" r:id="rId5"/>
    <p:sldId id="292" r:id="rId6"/>
    <p:sldId id="333" r:id="rId7"/>
    <p:sldId id="332" r:id="rId8"/>
    <p:sldId id="291" r:id="rId9"/>
    <p:sldId id="331" r:id="rId10"/>
    <p:sldId id="351" r:id="rId11"/>
    <p:sldId id="358" r:id="rId12"/>
    <p:sldId id="259" r:id="rId13"/>
    <p:sldId id="298" r:id="rId14"/>
    <p:sldId id="352" r:id="rId15"/>
    <p:sldId id="283" r:id="rId16"/>
    <p:sldId id="278" r:id="rId17"/>
    <p:sldId id="334" r:id="rId18"/>
    <p:sldId id="300" r:id="rId19"/>
    <p:sldId id="302" r:id="rId20"/>
    <p:sldId id="342" r:id="rId21"/>
    <p:sldId id="345" r:id="rId22"/>
    <p:sldId id="349" r:id="rId23"/>
    <p:sldId id="272" r:id="rId24"/>
    <p:sldId id="343" r:id="rId25"/>
    <p:sldId id="348" r:id="rId26"/>
    <p:sldId id="353" r:id="rId27"/>
    <p:sldId id="354" r:id="rId28"/>
    <p:sldId id="335" r:id="rId29"/>
    <p:sldId id="301" r:id="rId30"/>
    <p:sldId id="336" r:id="rId31"/>
    <p:sldId id="337" r:id="rId32"/>
    <p:sldId id="275" r:id="rId33"/>
    <p:sldId id="271" r:id="rId34"/>
    <p:sldId id="338" r:id="rId35"/>
    <p:sldId id="339" r:id="rId36"/>
    <p:sldId id="340" r:id="rId37"/>
    <p:sldId id="341" r:id="rId38"/>
    <p:sldId id="323" r:id="rId39"/>
    <p:sldId id="314" r:id="rId40"/>
    <p:sldId id="355" r:id="rId41"/>
    <p:sldId id="356" r:id="rId42"/>
    <p:sldId id="357" r:id="rId43"/>
    <p:sldId id="350" r:id="rId44"/>
    <p:sldId id="359" r:id="rId45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564B0-98DB-4B93-8D4D-9AFB3A452BCE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F14B7-B070-4235-BE2D-801B7732C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726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7904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6168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551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294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484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479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4446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40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95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9296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079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23AC-DE99-467E-A7F1-C6954EE9DD0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55F9-2CA8-4A84-AB2A-00F819E2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2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6642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Les lymphomes en 2017 : progrès thérapeutiques et de prise en charge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6400800" cy="86409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Dr NIMUBONA Stanislas – CHU - Rennes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32699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8658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857892"/>
            <a:ext cx="1905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7158" y="285728"/>
            <a:ext cx="8072494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itchFamily="66" charset="0"/>
              </a:rPr>
              <a:t>DLBCL: </a:t>
            </a:r>
            <a:r>
              <a:rPr lang="fr-FR" sz="2800" dirty="0" smtClean="0">
                <a:solidFill>
                  <a:srgbClr val="FFC000"/>
                </a:solidFill>
                <a:latin typeface="Comic Sans MS" pitchFamily="66" charset="0"/>
              </a:rPr>
              <a:t>la réponse au R-CHOP est corrélée à l’expression génique</a:t>
            </a:r>
            <a:endParaRPr lang="fr-FR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5715016"/>
            <a:ext cx="345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aussi en 2017: C-MYC et BCL2</a:t>
            </a:r>
          </a:p>
          <a:p>
            <a:r>
              <a:rPr lang="fr-FR" dirty="0" smtClean="0"/>
              <a:t>Facteurs pronostics importants.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6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0232" y="2643182"/>
            <a:ext cx="448642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Lymphomes et VIH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Lymphomes et infection VIH</a:t>
            </a:r>
            <a:endParaRPr lang="fr-FR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Mécanismes pathogéniques</a:t>
            </a:r>
          </a:p>
          <a:p>
            <a:pPr marL="457200" lvl="1" indent="0">
              <a:buNone/>
            </a:pPr>
            <a:endParaRPr lang="fr-FR" sz="2400" dirty="0" smtClean="0"/>
          </a:p>
          <a:p>
            <a:pPr lvl="1"/>
            <a:r>
              <a:rPr lang="fr-FR" sz="2400" dirty="0" smtClean="0"/>
              <a:t> Présentations cliniques et pronostic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Aspects thérapeutiques</a:t>
            </a:r>
            <a:r>
              <a:rPr lang="fr-FR" sz="2400" dirty="0"/>
              <a:t> </a:t>
            </a:r>
            <a:r>
              <a:rPr lang="fr-FR" sz="2400" dirty="0" smtClean="0"/>
              <a:t>       controverses :</a:t>
            </a:r>
          </a:p>
          <a:p>
            <a:pPr lvl="2"/>
            <a:r>
              <a:rPr lang="fr-FR" dirty="0" smtClean="0"/>
              <a:t>Dose intensité des chimiothérapies</a:t>
            </a:r>
          </a:p>
          <a:p>
            <a:pPr lvl="2"/>
            <a:r>
              <a:rPr lang="fr-FR" dirty="0" smtClean="0"/>
              <a:t>Place des anticorps monoclonaux </a:t>
            </a:r>
          </a:p>
          <a:p>
            <a:pPr lvl="2"/>
            <a:r>
              <a:rPr lang="fr-FR" dirty="0" smtClean="0"/>
              <a:t>Introduction, maintien ou non de la trithérapie antirétrovirale</a:t>
            </a:r>
          </a:p>
          <a:p>
            <a:pPr lvl="2"/>
            <a:r>
              <a:rPr lang="fr-FR" dirty="0" smtClean="0"/>
              <a:t>Particularités des différentes entités: DLBCL, BL, L H,PEL</a:t>
            </a:r>
          </a:p>
          <a:p>
            <a:endParaRPr lang="fr-FR" sz="2400" dirty="0"/>
          </a:p>
        </p:txBody>
      </p:sp>
      <p:sp>
        <p:nvSpPr>
          <p:cNvPr id="7" name="Flèche droite 6"/>
          <p:cNvSpPr/>
          <p:nvPr/>
        </p:nvSpPr>
        <p:spPr>
          <a:xfrm>
            <a:off x="4429124" y="3500438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850106"/>
          </a:xfrm>
          <a:solidFill>
            <a:schemeClr val="tx2"/>
          </a:solidFill>
          <a:ln w="127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Aspects épidémiologiques: à l’ère de la trithérapie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60851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600" dirty="0" smtClean="0"/>
              <a:t>L'incidence du LNH associé au VIH, </a:t>
            </a:r>
            <a:r>
              <a:rPr lang="fr-FR" sz="2600" dirty="0"/>
              <a:t>a </a:t>
            </a:r>
            <a:r>
              <a:rPr lang="fr-FR" sz="2600" dirty="0" smtClean="0"/>
              <a:t>considérablement diminué mais reste plus élevée comparée aux Personnes séronégatives = </a:t>
            </a:r>
            <a:r>
              <a:rPr lang="fr-FR" sz="2600" b="1" dirty="0" smtClean="0"/>
              <a:t>10 fois</a:t>
            </a:r>
            <a:r>
              <a:rPr lang="fr-FR" sz="2600" dirty="0" smtClean="0"/>
              <a:t>.</a:t>
            </a:r>
          </a:p>
          <a:p>
            <a:r>
              <a:rPr lang="fr-FR" sz="2600" dirty="0" smtClean="0"/>
              <a:t>Parfois révélatrice de l’infection.</a:t>
            </a:r>
          </a:p>
          <a:p>
            <a:r>
              <a:rPr lang="fr-FR" sz="2600" dirty="0" smtClean="0"/>
              <a:t>Hétérogénéité des présentations, </a:t>
            </a:r>
            <a:r>
              <a:rPr lang="en-US" sz="2600" dirty="0" smtClean="0"/>
              <a:t> </a:t>
            </a:r>
            <a:r>
              <a:rPr lang="fr-FR" sz="2600" dirty="0" smtClean="0"/>
              <a:t>Formes </a:t>
            </a:r>
            <a:r>
              <a:rPr lang="fr-FR" sz="2600" b="1" dirty="0" smtClean="0"/>
              <a:t>agressives: </a:t>
            </a:r>
            <a:r>
              <a:rPr lang="fr-FR" sz="2600" dirty="0" smtClean="0"/>
              <a:t>DLBCL,   L Burkitt,  LCP,…</a:t>
            </a:r>
          </a:p>
          <a:p>
            <a:r>
              <a:rPr lang="fr-FR" sz="2800" dirty="0" smtClean="0"/>
              <a:t>Stabilité voir augmentation des lymphomes survenant avec immunodépression légère: </a:t>
            </a:r>
            <a:r>
              <a:rPr lang="fr-FR" sz="2800" dirty="0"/>
              <a:t>L Hodgkin et </a:t>
            </a:r>
            <a:r>
              <a:rPr lang="fr-FR" sz="2800" dirty="0" smtClean="0"/>
              <a:t>Burkitt.</a:t>
            </a:r>
            <a:endParaRPr lang="fr-FR" sz="2800" dirty="0"/>
          </a:p>
          <a:p>
            <a:endParaRPr lang="fr-FR" sz="26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143372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628652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71736" y="592933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Powles</a:t>
            </a:r>
            <a:r>
              <a:rPr lang="fr-FR" dirty="0" smtClean="0"/>
              <a:t> T et al JCO 2009.27:884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Cobucci</a:t>
            </a:r>
            <a:r>
              <a:rPr lang="fr-FR" dirty="0" smtClean="0"/>
              <a:t> R J infect public </a:t>
            </a:r>
            <a:r>
              <a:rPr lang="fr-FR" dirty="0" err="1" smtClean="0"/>
              <a:t>health</a:t>
            </a:r>
            <a:r>
              <a:rPr lang="fr-FR" dirty="0" smtClean="0"/>
              <a:t> 2015;8:1-10</a:t>
            </a:r>
          </a:p>
          <a:p>
            <a:pPr>
              <a:buFont typeface="Arial" pitchFamily="34" charset="0"/>
              <a:buChar char="•"/>
            </a:pPr>
            <a:r>
              <a:rPr lang="fr-FR" smtClean="0"/>
              <a:t> ShielsCurr </a:t>
            </a:r>
            <a:r>
              <a:rPr lang="fr-FR" dirty="0" err="1" smtClean="0"/>
              <a:t>Opin</a:t>
            </a:r>
            <a:r>
              <a:rPr lang="fr-FR" dirty="0" smtClean="0"/>
              <a:t> HIV AIDS 2017, 12:6–11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553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850106"/>
          </a:xfrm>
          <a:solidFill>
            <a:schemeClr val="tx2"/>
          </a:solidFill>
          <a:ln w="127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Aspects épidémiologiques: à l’ère de la trithérapie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5680640"/>
            <a:ext cx="396044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Marie-Anne </a:t>
            </a:r>
            <a:r>
              <a:rPr lang="fr-FR" dirty="0" err="1" smtClean="0"/>
              <a:t>Vandenhende</a:t>
            </a:r>
            <a:r>
              <a:rPr lang="fr-FR" dirty="0" smtClean="0"/>
              <a:t>. PLOS 2014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49530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53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 external file that holds a picture, illustration, etc.&#10;Object name is 1403f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7734300" cy="547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6248" y="6360129"/>
            <a:ext cx="395816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/>
              <a:t>Dolcetti</a:t>
            </a:r>
            <a:r>
              <a:rPr lang="fr-FR" sz="1600" dirty="0" smtClean="0"/>
              <a:t> R.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Blood. 2016:127: 1403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1409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116632"/>
            <a:ext cx="8143932" cy="52322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  <a:latin typeface="Comic Sans MS" pitchFamily="66" charset="0"/>
              </a:rPr>
              <a:t>Aspects étiologiques: Modèle rôle EBV et HIV</a:t>
            </a:r>
            <a:endParaRPr lang="fr-FR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858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1214414" y="500042"/>
            <a:ext cx="6241896" cy="52322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  <a:latin typeface="Comic Sans MS" pitchFamily="66" charset="0"/>
              </a:rPr>
              <a:t>Place EBV et HIV- Lymphome</a:t>
            </a:r>
            <a:endParaRPr lang="fr-FR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4321" y="6143644"/>
            <a:ext cx="4209679" cy="36933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Dolcetti</a:t>
            </a:r>
            <a:r>
              <a:rPr lang="fr-FR" dirty="0" smtClean="0"/>
              <a:t> R.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Blood. 2016:127: 1403</a:t>
            </a:r>
            <a:r>
              <a:rPr lang="fr-FR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1409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8847294" cy="584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Comic Sans MS" pitchFamily="66" charset="0"/>
              </a:rPr>
              <a:t>Main viral </a:t>
            </a: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and molecular </a:t>
            </a:r>
            <a:r>
              <a:rPr lang="en-US" sz="3200" dirty="0">
                <a:solidFill>
                  <a:srgbClr val="FFC000"/>
                </a:solidFill>
                <a:latin typeface="Comic Sans MS" pitchFamily="66" charset="0"/>
              </a:rPr>
              <a:t>pathogenic pathways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272808" cy="55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01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06090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Différents types histologiques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5001334"/>
              </p:ext>
            </p:extLst>
          </p:nvPr>
        </p:nvGraphicFramePr>
        <p:xfrm>
          <a:off x="467544" y="1061230"/>
          <a:ext cx="7992890" cy="477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682"/>
                <a:gridCol w="2227526"/>
                <a:gridCol w="2882682"/>
              </a:tblGrid>
              <a:tr h="809204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Types histologiques</a:t>
                      </a:r>
                      <a:endParaRPr lang="fr-FR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Sous type</a:t>
                      </a:r>
                      <a:endParaRPr lang="fr-FR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Fréquence(%)</a:t>
                      </a:r>
                      <a:endParaRPr lang="fr-FR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08972">
                <a:tc rowSpan="3"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r>
                        <a:rPr lang="fr-FR" sz="2400" dirty="0" smtClean="0"/>
                        <a:t>LNH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 B diffus à grandes cellules</a:t>
                      </a:r>
                      <a:endParaRPr lang="fr-FR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</a:t>
                      </a:r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20</a:t>
                      </a:r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/>
                </a:tc>
              </a:tr>
              <a:tr h="408972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Lymphome de burkitt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6973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Primitif cérébral</a:t>
                      </a:r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0897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C00000"/>
                          </a:solidFill>
                        </a:rPr>
                        <a:t>Lymphoproliferations associées à HHV-8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Maladie de castleman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408972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Lymphome </a:t>
                      </a:r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plasmablastique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72561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Lymphome des séreuses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69735">
                <a:tc rowSpan="3"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Lymphome de Hodgkin</a:t>
                      </a:r>
                      <a:endParaRPr lang="fr-F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Cellularité mixte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25</a:t>
                      </a:r>
                      <a:endParaRPr lang="fr-FR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735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scleronodulaire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08972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Déplétion lymphocytaire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2844" y="6000768"/>
            <a:ext cx="669674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fr-FR" dirty="0"/>
              <a:t>Formes agressives, souvent EBV positive:</a:t>
            </a:r>
          </a:p>
          <a:p>
            <a:pPr lvl="2"/>
            <a:r>
              <a:rPr lang="fr-FR" dirty="0"/>
              <a:t>DLBCL systémique et localisation extra </a:t>
            </a:r>
            <a:r>
              <a:rPr lang="fr-FR" dirty="0" smtClean="0"/>
              <a:t>ganglionnaires(LCP)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87221" y="5786454"/>
            <a:ext cx="4289829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Dolcetti</a:t>
            </a:r>
            <a:r>
              <a:rPr lang="fr-FR" dirty="0" smtClean="0"/>
              <a:t> R.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Blood. 2016:127: 1403</a:t>
            </a:r>
            <a:r>
              <a:rPr lang="fr-FR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1409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Mounier </a:t>
            </a:r>
            <a:r>
              <a:rPr lang="fr-F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592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0" y="116632"/>
            <a:ext cx="842493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714612" y="6215082"/>
            <a:ext cx="2969211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haematologica</a:t>
            </a:r>
            <a:r>
              <a:rPr lang="fr-FR" dirty="0"/>
              <a:t> | 2014; 99(11)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68"/>
            <a:ext cx="64484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00826" y="2643182"/>
            <a:ext cx="2357454" cy="230832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N=487, dont 244 test et 243 validation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ARL- IPI: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aIPI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atteinte extra nodale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HIV score*</a:t>
            </a:r>
          </a:p>
          <a:p>
            <a:pPr lv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000892" y="6143644"/>
            <a:ext cx="1465979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*: CD4, CV, IO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755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Introduction: définitions  </a:t>
            </a:r>
            <a:endParaRPr lang="fr-FR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" y="1340768"/>
            <a:ext cx="8229600" cy="5184576"/>
          </a:xfrm>
          <a:ln w="9525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Les lymphomes:</a:t>
            </a:r>
          </a:p>
          <a:p>
            <a:pPr lvl="1"/>
            <a:r>
              <a:rPr lang="fr-FR" dirty="0" smtClean="0"/>
              <a:t>Néoplasies lymphoïdes       proliférations clonales de cellules des lignées lymphocytaires B (85%)ou T(15%) à leurs différents stades de différenciation et d’activation.</a:t>
            </a:r>
          </a:p>
          <a:p>
            <a:pPr lvl="1"/>
            <a:r>
              <a:rPr lang="fr-FR" dirty="0" smtClean="0"/>
              <a:t> Atteignent dans 60% des cas des territoires lymphoïdes  en particulier ganglionnaires mais aussi les territoires non lymphoïdes.</a:t>
            </a:r>
          </a:p>
          <a:p>
            <a:pPr lvl="1"/>
            <a:r>
              <a:rPr lang="fr-FR" sz="2600" dirty="0" smtClean="0"/>
              <a:t>On distingue</a:t>
            </a:r>
            <a:r>
              <a:rPr lang="fr-FR" sz="2000" dirty="0" smtClean="0"/>
              <a:t>:</a:t>
            </a:r>
          </a:p>
          <a:p>
            <a:pPr lvl="2"/>
            <a:r>
              <a:rPr lang="fr-FR" dirty="0" smtClean="0"/>
              <a:t>Lymphome de hodgkin</a:t>
            </a:r>
          </a:p>
          <a:p>
            <a:pPr lvl="2"/>
            <a:r>
              <a:rPr lang="fr-FR" dirty="0" smtClean="0"/>
              <a:t>Lymphome malin non hodgkinien B ou T</a:t>
            </a:r>
          </a:p>
          <a:p>
            <a:pPr lvl="2"/>
            <a:r>
              <a:rPr lang="fr-FR" dirty="0" smtClean="0"/>
              <a:t>Mais aussi:</a:t>
            </a:r>
          </a:p>
          <a:p>
            <a:pPr lvl="3"/>
            <a:r>
              <a:rPr lang="fr-FR" dirty="0" smtClean="0"/>
              <a:t>LLC ou lymphome lymphocytique</a:t>
            </a:r>
          </a:p>
          <a:p>
            <a:pPr lvl="3"/>
            <a:r>
              <a:rPr lang="fr-FR" dirty="0" smtClean="0"/>
              <a:t>myélomes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355976" y="1988840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52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endParaRPr lang="fr-FR" sz="2000" dirty="0" smtClean="0"/>
          </a:p>
          <a:p>
            <a:pPr lvl="2">
              <a:buNone/>
            </a:pPr>
            <a:r>
              <a:rPr lang="fr-FR" dirty="0" smtClean="0"/>
              <a:t>1) Avant thérapie antivirale: Immunodépression sévère = patient s fragiles comorbdites , majoration complications infectieuses et nutritionnelles        Sous </a:t>
            </a:r>
            <a:r>
              <a:rPr lang="fr-FR" dirty="0" smtClean="0"/>
              <a:t>traités</a:t>
            </a:r>
            <a:endParaRPr lang="fr-FR" dirty="0" smtClean="0"/>
          </a:p>
          <a:p>
            <a:pPr lvl="2"/>
            <a:r>
              <a:rPr lang="fr-FR" b="1" dirty="0" smtClean="0"/>
              <a:t>Intérêt dose intensité</a:t>
            </a:r>
            <a:r>
              <a:rPr lang="fr-FR" dirty="0" smtClean="0"/>
              <a:t>: lymphomes agressifs curables</a:t>
            </a:r>
          </a:p>
          <a:p>
            <a:pPr lvl="2">
              <a:buNone/>
            </a:pPr>
            <a:r>
              <a:rPr lang="fr-FR" dirty="0" smtClean="0"/>
              <a:t>2) Depuis </a:t>
            </a:r>
            <a:r>
              <a:rPr lang="fr-FR" dirty="0" err="1" smtClean="0"/>
              <a:t>cART</a:t>
            </a:r>
            <a:r>
              <a:rPr lang="fr-FR" dirty="0" smtClean="0"/>
              <a:t>: patients moins immunodéprimés, moins d’IO, mais:</a:t>
            </a:r>
          </a:p>
          <a:p>
            <a:pPr lvl="3"/>
            <a:r>
              <a:rPr lang="fr-FR" dirty="0" smtClean="0"/>
              <a:t>Interactions médicamenteuses: suspendre </a:t>
            </a:r>
            <a:r>
              <a:rPr lang="fr-FR" dirty="0" err="1" smtClean="0"/>
              <a:t>cART</a:t>
            </a:r>
            <a:r>
              <a:rPr lang="fr-FR" dirty="0" smtClean="0"/>
              <a:t>?</a:t>
            </a:r>
          </a:p>
          <a:p>
            <a:pPr lvl="3"/>
            <a:r>
              <a:rPr lang="fr-FR" dirty="0" smtClean="0"/>
              <a:t>Malades non inclus dans des protocoles: critères d’exclusion</a:t>
            </a:r>
          </a:p>
          <a:p>
            <a:pPr lvl="3"/>
            <a:r>
              <a:rPr lang="fr-FR" dirty="0" smtClean="0"/>
              <a:t>Etudes dédiées rares</a:t>
            </a:r>
          </a:p>
          <a:p>
            <a:pPr lvl="3"/>
            <a:r>
              <a:rPr lang="fr-FR" dirty="0" smtClean="0"/>
              <a:t>Extrapolation études faites chez  séronégatives</a:t>
            </a:r>
          </a:p>
          <a:p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85834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Lymphomes et infection VIH:</a:t>
            </a:r>
            <a:b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 Aspects thérapeutiques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143768" y="2571744"/>
            <a:ext cx="5040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60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000372"/>
            <a:ext cx="6072230" cy="193899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results</a:t>
            </a:r>
            <a:r>
              <a:rPr lang="fr-FR" sz="2400" dirty="0"/>
              <a:t> </a:t>
            </a:r>
            <a:r>
              <a:rPr lang="fr-FR" sz="2400" dirty="0" smtClean="0"/>
              <a:t>of </a:t>
            </a:r>
            <a:r>
              <a:rPr lang="en-US" sz="2400" dirty="0" smtClean="0"/>
              <a:t>AMC </a:t>
            </a:r>
            <a:r>
              <a:rPr lang="en-US" sz="2400" dirty="0"/>
              <a:t>048 will hopefully go a long way </a:t>
            </a:r>
            <a:r>
              <a:rPr lang="en-US" sz="2400" dirty="0" smtClean="0"/>
              <a:t>in reducing </a:t>
            </a:r>
            <a:r>
              <a:rPr lang="en-US" sz="2400" dirty="0"/>
              <a:t>the hesitancy in the </a:t>
            </a:r>
            <a:r>
              <a:rPr lang="en-US" sz="2400" dirty="0" smtClean="0"/>
              <a:t>medical community </a:t>
            </a:r>
            <a:r>
              <a:rPr lang="en-US" sz="2400" dirty="0"/>
              <a:t>to allow HIV-infected </a:t>
            </a:r>
            <a:r>
              <a:rPr lang="en-US" sz="2400" dirty="0" smtClean="0"/>
              <a:t>patients with </a:t>
            </a:r>
            <a:r>
              <a:rPr lang="en-US" sz="2400" dirty="0"/>
              <a:t>hematologic malignancies access to</a:t>
            </a:r>
          </a:p>
          <a:p>
            <a:r>
              <a:rPr lang="fr-FR" sz="2400" dirty="0" err="1"/>
              <a:t>adequate</a:t>
            </a:r>
            <a:r>
              <a:rPr lang="fr-FR" sz="2400" dirty="0"/>
              <a:t> care</a:t>
            </a:r>
            <a:r>
              <a:rPr lang="fr-FR" dirty="0" smtClean="0"/>
              <a:t>.--</a:t>
            </a:r>
            <a:r>
              <a:rPr lang="fr-FR" dirty="0" smtClean="0">
                <a:sym typeface="Wingdings" pitchFamily="2" charset="2"/>
              </a:rPr>
              <a:t> chimio intensive adaptée L </a:t>
            </a:r>
            <a:r>
              <a:rPr lang="fr-FR" dirty="0" err="1" smtClean="0">
                <a:sym typeface="Wingdings" pitchFamily="2" charset="2"/>
              </a:rPr>
              <a:t>Burkitt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635798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1538" y="5572140"/>
            <a:ext cx="664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Barta</a:t>
            </a:r>
            <a:r>
              <a:rPr lang="en-US" dirty="0" smtClean="0"/>
              <a:t> S. BLOOD, 9 JULY 2015 x VOLUME 126, page 124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85852" y="6072206"/>
            <a:ext cx="3962110" cy="36933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Noy</a:t>
            </a:r>
            <a:r>
              <a:rPr lang="fr-FR" dirty="0" smtClean="0"/>
              <a:t> A et </a:t>
            </a:r>
            <a:r>
              <a:rPr lang="fr-FR" dirty="0" err="1" smtClean="0"/>
              <a:t>al.Blood</a:t>
            </a:r>
            <a:r>
              <a:rPr lang="fr-FR" dirty="0" smtClean="0"/>
              <a:t>. 2015;126(2):160-166)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196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129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681" y="3212976"/>
            <a:ext cx="10125076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683568" y="5733256"/>
            <a:ext cx="30963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771800" y="6237312"/>
            <a:ext cx="30963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65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548982" cy="785834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Lymphomes et infection VIH: DLBCL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72032"/>
          </a:xfrm>
          <a:ln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 lvl="1"/>
            <a:r>
              <a:rPr lang="fr-FR" dirty="0" smtClean="0"/>
              <a:t>Traitement de référence en dehors VIH: R-CHOP</a:t>
            </a:r>
          </a:p>
          <a:p>
            <a:pPr lvl="2"/>
            <a:r>
              <a:rPr lang="fr-FR" dirty="0" smtClean="0"/>
              <a:t>Guérison &gt;50%</a:t>
            </a:r>
          </a:p>
          <a:p>
            <a:pPr lvl="2"/>
            <a:endParaRPr lang="fr-FR" dirty="0" smtClean="0"/>
          </a:p>
          <a:p>
            <a:pPr lvl="1">
              <a:buNone/>
            </a:pPr>
            <a:r>
              <a:rPr lang="fr-FR" dirty="0" smtClean="0"/>
              <a:t>     Actuellement </a:t>
            </a:r>
            <a:r>
              <a:rPr lang="fr-FR" dirty="0" smtClean="0"/>
              <a:t>Traitement comme VIH négative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Mais attention interactions médicamenteuses et infections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u="sng" dirty="0" smtClean="0"/>
              <a:t>Les différentes études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Confirment la bonne réponse corrélée à l’intensité de la chimiothérapie</a:t>
            </a:r>
          </a:p>
          <a:p>
            <a:pPr lvl="2"/>
            <a:r>
              <a:rPr lang="fr-FR" dirty="0" smtClean="0"/>
              <a:t>Les complications infectieuses</a:t>
            </a:r>
          </a:p>
          <a:p>
            <a:pPr lvl="2"/>
            <a:r>
              <a:rPr lang="fr-FR" dirty="0" smtClean="0"/>
              <a:t>L’intérêt de la trithérapie associée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1000100" y="2643182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634082"/>
          </a:xfr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Comic Sans MS" pitchFamily="66" charset="0"/>
              </a:rPr>
              <a:t>Traitement DLBCL</a:t>
            </a:r>
            <a:endParaRPr lang="fr-FR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49257"/>
            <a:ext cx="8249000" cy="56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4"/>
          <p:cNvCxnSpPr/>
          <p:nvPr/>
        </p:nvCxnSpPr>
        <p:spPr>
          <a:xfrm>
            <a:off x="785786" y="3286124"/>
            <a:ext cx="57150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500594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7571184" cy="63408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Traitement DLBCL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29322" y="2143116"/>
            <a:ext cx="1928826" cy="261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PFS et OS </a:t>
            </a:r>
            <a:r>
              <a:rPr lang="fr-FR" dirty="0" smtClean="0"/>
              <a:t>: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A et B: global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C et D: statut moléculaire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E et F Statut EBV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G et H: selon taux CD4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714744" y="6072206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Dunleavy</a:t>
            </a:r>
            <a:r>
              <a:rPr lang="fr-FR" dirty="0" smtClean="0"/>
              <a:t> K </a:t>
            </a:r>
            <a:r>
              <a:rPr lang="fr-FR" b="1" i="1" dirty="0" smtClean="0"/>
              <a:t> Blood. 2012;119:</a:t>
            </a:r>
            <a:r>
              <a:rPr lang="fr-FR" b="1" dirty="0" smtClean="0"/>
              <a:t>3245-3255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28662" y="107154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PFS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357554" y="107154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34665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14290"/>
            <a:ext cx="8929718" cy="63408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Traitement DLBCL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en rechute: autogreffe faisable?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51435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592935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3371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>
            <a:off x="4214810" y="2143116"/>
            <a:ext cx="221457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5429256" y="2643182"/>
            <a:ext cx="1428760" cy="5715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14678" y="6488668"/>
            <a:ext cx="192882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TRM: 5.2%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286248" y="135729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?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Rechute Autogreffe  faisable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Phase 2</a:t>
            </a:r>
          </a:p>
          <a:p>
            <a:r>
              <a:rPr lang="en-US" dirty="0" smtClean="0"/>
              <a:t>N=43</a:t>
            </a:r>
          </a:p>
          <a:p>
            <a:r>
              <a:rPr lang="en-US" dirty="0" smtClean="0"/>
              <a:t>TRM 5,2%</a:t>
            </a:r>
          </a:p>
          <a:p>
            <a:r>
              <a:rPr lang="en-US" dirty="0" err="1" smtClean="0"/>
              <a:t>Comparaison</a:t>
            </a:r>
            <a:r>
              <a:rPr lang="en-US" dirty="0" smtClean="0"/>
              <a:t> </a:t>
            </a:r>
            <a:r>
              <a:rPr lang="en-US" dirty="0" smtClean="0"/>
              <a:t>historique</a:t>
            </a:r>
          </a:p>
          <a:p>
            <a:r>
              <a:rPr lang="en-US" dirty="0" smtClean="0"/>
              <a:t>Conclusion: VIH ne devrait pas etre une CI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5013176"/>
            <a:ext cx="7056784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1. </a:t>
            </a:r>
            <a:r>
              <a:rPr lang="fr-FR" dirty="0" err="1" smtClean="0"/>
              <a:t>Alvarnas</a:t>
            </a:r>
            <a:r>
              <a:rPr lang="fr-FR" dirty="0" smtClean="0"/>
              <a:t> JC,</a:t>
            </a:r>
            <a:r>
              <a:rPr lang="en-US" dirty="0" smtClean="0"/>
              <a:t>. Blood. 2016;128:1050-1058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548982" cy="785834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Lymphome cérébral </a:t>
            </a:r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primit</a:t>
            </a:r>
            <a:r>
              <a:rPr lang="fr-FR" sz="3200" dirty="0" smtClean="0">
                <a:solidFill>
                  <a:srgbClr val="FFC000"/>
                </a:solidFill>
              </a:rPr>
              <a:t>if=LCP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47528"/>
          </a:xfrm>
          <a:ln w="952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fr-FR" dirty="0" smtClean="0"/>
              <a:t>Mme LAV M  âgée de 63 ans:</a:t>
            </a:r>
          </a:p>
          <a:p>
            <a:pPr lvl="1"/>
            <a:r>
              <a:rPr lang="fr-FR" dirty="0" smtClean="0"/>
              <a:t>Antécédents: Thyroïdectomie </a:t>
            </a:r>
            <a:r>
              <a:rPr lang="fr-FR" dirty="0"/>
              <a:t>en 2004 </a:t>
            </a:r>
            <a:r>
              <a:rPr lang="fr-FR" dirty="0" smtClean="0"/>
              <a:t>(hyperthyroïdie), </a:t>
            </a:r>
          </a:p>
          <a:p>
            <a:pPr lvl="1"/>
            <a:r>
              <a:rPr lang="fr-FR" dirty="0" smtClean="0"/>
              <a:t>Céphalées </a:t>
            </a:r>
            <a:r>
              <a:rPr lang="fr-FR" dirty="0"/>
              <a:t>frontales d'aggravation </a:t>
            </a:r>
            <a:r>
              <a:rPr lang="fr-FR" dirty="0" smtClean="0"/>
              <a:t>progressive,</a:t>
            </a:r>
          </a:p>
          <a:p>
            <a:pPr lvl="1"/>
            <a:r>
              <a:rPr lang="fr-FR" dirty="0" smtClean="0"/>
              <a:t>TDM cérébral+ </a:t>
            </a:r>
            <a:r>
              <a:rPr lang="fr-FR" dirty="0"/>
              <a:t>IRM </a:t>
            </a:r>
            <a:r>
              <a:rPr lang="fr-FR" dirty="0" smtClean="0"/>
              <a:t>cérébral </a:t>
            </a:r>
            <a:r>
              <a:rPr lang="fr-FR" dirty="0"/>
              <a:t>: </a:t>
            </a:r>
            <a:r>
              <a:rPr lang="fr-FR" dirty="0" smtClean="0"/>
              <a:t>lésion </a:t>
            </a:r>
            <a:r>
              <a:rPr lang="fr-FR" dirty="0"/>
              <a:t>temporo </a:t>
            </a:r>
            <a:r>
              <a:rPr lang="fr-FR" dirty="0" smtClean="0"/>
              <a:t>pariétale </a:t>
            </a:r>
            <a:r>
              <a:rPr lang="fr-FR" dirty="0"/>
              <a:t>gauche </a:t>
            </a:r>
            <a:r>
              <a:rPr lang="fr-FR" dirty="0" smtClean="0"/>
              <a:t>hémorragique,</a:t>
            </a:r>
          </a:p>
          <a:p>
            <a:pPr lvl="1"/>
            <a:r>
              <a:rPr lang="fr-FR" dirty="0" smtClean="0"/>
              <a:t>Biopsie neurochirurgicale, </a:t>
            </a:r>
            <a:r>
              <a:rPr lang="fr-FR" dirty="0" err="1" smtClean="0"/>
              <a:t>anapath</a:t>
            </a:r>
            <a:r>
              <a:rPr lang="fr-FR" dirty="0" smtClean="0"/>
              <a:t>: </a:t>
            </a:r>
            <a:r>
              <a:rPr lang="fr-FR" b="1" dirty="0" smtClean="0"/>
              <a:t>DLBCL= </a:t>
            </a:r>
            <a:r>
              <a:rPr lang="fr-FR" b="1" dirty="0"/>
              <a:t>lymphome B diffus à grande cellules, post-</a:t>
            </a:r>
            <a:r>
              <a:rPr lang="fr-FR" b="1" dirty="0" err="1"/>
              <a:t>centro</a:t>
            </a:r>
            <a:r>
              <a:rPr lang="fr-FR" b="1" dirty="0"/>
              <a:t>-germinatif</a:t>
            </a:r>
            <a:r>
              <a:rPr lang="fr-FR" b="1" dirty="0" smtClean="0"/>
              <a:t>. -ABC. EBV+(EBER positive).</a:t>
            </a:r>
          </a:p>
          <a:p>
            <a:pPr lvl="1"/>
            <a:r>
              <a:rPr lang="fr-FR" dirty="0" smtClean="0"/>
              <a:t>Bilan d’extension: - </a:t>
            </a:r>
            <a:r>
              <a:rPr lang="fr-FR" dirty="0"/>
              <a:t>ponction lombaire : </a:t>
            </a:r>
            <a:r>
              <a:rPr lang="fr-FR" dirty="0" smtClean="0"/>
              <a:t>non envahie.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canner </a:t>
            </a:r>
            <a:r>
              <a:rPr lang="fr-FR" dirty="0"/>
              <a:t>TAP : pas de </a:t>
            </a:r>
            <a:r>
              <a:rPr lang="fr-FR" dirty="0" smtClean="0"/>
              <a:t>lésion </a:t>
            </a:r>
            <a:r>
              <a:rPr lang="fr-FR" dirty="0"/>
              <a:t>extra </a:t>
            </a:r>
            <a:r>
              <a:rPr lang="fr-FR" dirty="0" smtClean="0"/>
              <a:t>cérébrale</a:t>
            </a:r>
          </a:p>
          <a:p>
            <a:pPr lvl="1"/>
            <a:r>
              <a:rPr lang="fr-FR" dirty="0" smtClean="0"/>
              <a:t>Moelle normale.</a:t>
            </a:r>
          </a:p>
          <a:p>
            <a:pPr marL="457200" lvl="1" indent="0">
              <a:buNone/>
            </a:pPr>
            <a:r>
              <a:rPr lang="fr-FR" dirty="0" smtClean="0"/>
              <a:t>Conclusion: LCP</a:t>
            </a:r>
          </a:p>
          <a:p>
            <a:pPr marL="457200" lvl="1" indent="0">
              <a:buNone/>
            </a:pPr>
            <a:r>
              <a:rPr lang="fr-FR" dirty="0" smtClean="0"/>
              <a:t>Bilan PR thérapeutique:  </a:t>
            </a:r>
          </a:p>
          <a:p>
            <a:pPr lvl="1"/>
            <a:r>
              <a:rPr lang="fr-FR" dirty="0" smtClean="0"/>
              <a:t>découverte </a:t>
            </a:r>
            <a:r>
              <a:rPr lang="fr-FR" b="1" dirty="0" smtClean="0"/>
              <a:t>sérologie VIH positive, charge </a:t>
            </a:r>
            <a:r>
              <a:rPr lang="fr-FR" b="1" dirty="0"/>
              <a:t>virale </a:t>
            </a:r>
            <a:r>
              <a:rPr lang="fr-FR" b="1" dirty="0" smtClean="0"/>
              <a:t>152000, </a:t>
            </a:r>
            <a:r>
              <a:rPr lang="fr-FR" b="1" dirty="0"/>
              <a:t>taux de CD4 </a:t>
            </a:r>
            <a:r>
              <a:rPr lang="fr-FR" dirty="0"/>
              <a:t>à </a:t>
            </a:r>
            <a:r>
              <a:rPr lang="fr-FR" b="1" dirty="0" smtClean="0"/>
              <a:t>51/mm3.</a:t>
            </a:r>
            <a:r>
              <a:rPr lang="fr-FR" dirty="0" smtClean="0"/>
              <a:t> </a:t>
            </a:r>
            <a:r>
              <a:rPr lang="fr-FR" dirty="0" err="1" smtClean="0"/>
              <a:t>immuno</a:t>
            </a:r>
            <a:r>
              <a:rPr lang="fr-FR" dirty="0" smtClean="0"/>
              <a:t> chimiothérapie  R-MPVA et transfert infectiologie introduction : </a:t>
            </a:r>
            <a:r>
              <a:rPr lang="fr-FR" dirty="0"/>
              <a:t>ATR par </a:t>
            </a:r>
            <a:r>
              <a:rPr lang="fr-FR" dirty="0" err="1"/>
              <a:t>raltegravir</a:t>
            </a:r>
            <a:r>
              <a:rPr lang="fr-FR" dirty="0"/>
              <a:t> et </a:t>
            </a:r>
            <a:r>
              <a:rPr lang="fr-FR" dirty="0" err="1" smtClean="0"/>
              <a:t>truvada</a:t>
            </a:r>
            <a:r>
              <a:rPr lang="fr-FR" dirty="0" smtClean="0"/>
              <a:t>.</a:t>
            </a:r>
          </a:p>
          <a:p>
            <a:pPr marL="457200" lvl="1" indent="0">
              <a:buNone/>
            </a:pPr>
            <a:r>
              <a:rPr lang="fr-FR" dirty="0" smtClean="0"/>
              <a:t>Evolution: Plusieurs complications, AEG avec alitement prolongé, embolie pulmonaire, hématome  sous dural, hématologique, infections.. Echec du Traitement malgré 2 lignes. </a:t>
            </a:r>
            <a:r>
              <a:rPr lang="fr-FR" dirty="0" err="1" smtClean="0"/>
              <a:t>Immuno</a:t>
            </a:r>
            <a:r>
              <a:rPr lang="fr-FR" dirty="0" smtClean="0"/>
              <a:t> CD4 toujours&lt;100 malgré amorce baisse CV.</a:t>
            </a:r>
          </a:p>
          <a:p>
            <a:pPr marL="457200" lvl="1" indent="0">
              <a:buNone/>
            </a:pPr>
            <a:r>
              <a:rPr lang="fr-FR" dirty="0" smtClean="0"/>
              <a:t>Décès.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449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169756" cy="43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57290" y="428604"/>
            <a:ext cx="51845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Mme LAV M: IRM au diagnostic avec plusieurs lésions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940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  <a:solidFill>
            <a:schemeClr val="tx2"/>
          </a:solidFill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Epidémiologie des lymphomes</a:t>
            </a:r>
            <a:endParaRPr lang="fr-FR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1845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/>
              <a:t>6è rang de cancer en France </a:t>
            </a:r>
          </a:p>
          <a:p>
            <a:r>
              <a:rPr lang="fr-FR" sz="2400" dirty="0" smtClean="0"/>
              <a:t>Les facteurs étiologiques ou de risque ne sont pas très bien connus, mais:</a:t>
            </a:r>
          </a:p>
          <a:p>
            <a:pPr lvl="1"/>
            <a:r>
              <a:rPr lang="fr-FR" sz="2000" dirty="0" smtClean="0"/>
              <a:t>Fréquence accrue de  l’</a:t>
            </a:r>
            <a:r>
              <a:rPr lang="fr-FR" sz="2000" dirty="0" err="1" smtClean="0"/>
              <a:t>immunodéppression</a:t>
            </a:r>
            <a:r>
              <a:rPr lang="fr-FR" sz="2000" dirty="0" smtClean="0"/>
              <a:t> dont </a:t>
            </a:r>
            <a:r>
              <a:rPr lang="fr-FR" sz="2000" b="1" dirty="0" smtClean="0"/>
              <a:t>l’infection par le  VIH </a:t>
            </a:r>
            <a:r>
              <a:rPr lang="fr-FR" sz="2000" dirty="0" smtClean="0"/>
              <a:t>qui multiplie le risquex10 malgré les progrès du Traitement anti rétroviral.</a:t>
            </a:r>
          </a:p>
          <a:p>
            <a:r>
              <a:rPr lang="fr-FR" sz="2400" dirty="0" smtClean="0"/>
              <a:t>D’autres facteurs:</a:t>
            </a:r>
          </a:p>
          <a:p>
            <a:pPr lvl="1"/>
            <a:r>
              <a:rPr lang="fr-FR" sz="2000" dirty="0" smtClean="0"/>
              <a:t>Immunosuppression congénitale ou acquise(PTLD)</a:t>
            </a:r>
          </a:p>
          <a:p>
            <a:pPr lvl="1"/>
            <a:r>
              <a:rPr lang="fr-FR" sz="2000" dirty="0" smtClean="0"/>
              <a:t>Virus: </a:t>
            </a:r>
            <a:r>
              <a:rPr lang="fr-FR" sz="2000" dirty="0" smtClean="0"/>
              <a:t>VHC, HTLV-I</a:t>
            </a:r>
            <a:endParaRPr lang="fr-FR" sz="2000" dirty="0" smtClean="0"/>
          </a:p>
          <a:p>
            <a:pPr lvl="1"/>
            <a:r>
              <a:rPr lang="fr-FR" sz="2000" dirty="0" smtClean="0"/>
              <a:t>Bactériens: Helicobacter pylori, chlamydiae</a:t>
            </a:r>
          </a:p>
          <a:p>
            <a:pPr lvl="1"/>
            <a:r>
              <a:rPr lang="fr-FR" sz="2000" dirty="0" smtClean="0"/>
              <a:t>Auto-immunité: syndrome de gougerot sjogren</a:t>
            </a:r>
            <a:endParaRPr 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52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Survient au stade immunosuppression sévère= Définition SIDA</a:t>
            </a:r>
          </a:p>
          <a:p>
            <a:endParaRPr lang="fr-FR" sz="2400" dirty="0" smtClean="0"/>
          </a:p>
          <a:p>
            <a:r>
              <a:rPr lang="fr-FR" sz="2400" dirty="0" smtClean="0"/>
              <a:t>Lésions cérébrales surtout multiples</a:t>
            </a:r>
          </a:p>
          <a:p>
            <a:endParaRPr lang="fr-FR" sz="2400" dirty="0" smtClean="0"/>
          </a:p>
          <a:p>
            <a:r>
              <a:rPr lang="fr-FR" sz="2400" dirty="0" smtClean="0"/>
              <a:t>Diagnostic différentiel multiples dans ce contexte: toxoplasmose…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Immuno-chimiothérapie</a:t>
            </a:r>
            <a:r>
              <a:rPr lang="fr-FR" sz="2400" dirty="0" smtClean="0"/>
              <a:t>: Rituximab et méthotrexate aracytine comme chez séronégative. Rôle radiothérapie? Toxicité</a:t>
            </a:r>
          </a:p>
          <a:p>
            <a:endParaRPr lang="fr-FR" sz="2400" dirty="0" smtClean="0"/>
          </a:p>
          <a:p>
            <a:r>
              <a:rPr lang="fr-FR" sz="2400" dirty="0" smtClean="0"/>
              <a:t>Pronostic </a:t>
            </a:r>
            <a:r>
              <a:rPr lang="fr-FR" sz="2400" dirty="0" smtClean="0"/>
              <a:t>sombre</a:t>
            </a:r>
            <a:endParaRPr lang="fr-FR" sz="2400" dirty="0" smtClean="0"/>
          </a:p>
          <a:p>
            <a:r>
              <a:rPr lang="fr-FR" sz="2400" dirty="0" smtClean="0"/>
              <a:t>Chez certains patients, l’autogreffe peut être faisable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548982" cy="785834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Lymphome cérébral primitif et VIH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612691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smtClean="0"/>
              <a:t>O’Neill. </a:t>
            </a:r>
            <a:r>
              <a:rPr lang="en-US" dirty="0" smtClean="0"/>
              <a:t>Bone </a:t>
            </a:r>
            <a:r>
              <a:rPr lang="en-US" dirty="0"/>
              <a:t>Marrow Transplantation (2015) 50, </a:t>
            </a:r>
            <a:r>
              <a:rPr lang="en-US" dirty="0" smtClean="0"/>
              <a:t>999–1000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2012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56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02838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2" y="188640"/>
            <a:ext cx="89644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9200"/>
            <a:ext cx="372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68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Lymphome de burkitt et VIH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5400600" cy="5375520"/>
          </a:xfrm>
          <a:ln w="952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Mr CHA C , 45 ans</a:t>
            </a:r>
          </a:p>
          <a:p>
            <a:pPr lvl="1">
              <a:buNone/>
            </a:pPr>
            <a:r>
              <a:rPr lang="fr-FR" sz="2400" dirty="0" smtClean="0"/>
              <a:t>   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/>
              <a:t>VIH diagnostiqué en avril 2014, avec </a:t>
            </a:r>
            <a:r>
              <a:rPr lang="fr-FR" sz="2400" dirty="0" smtClean="0"/>
              <a:t>coïnfections </a:t>
            </a:r>
            <a:r>
              <a:rPr lang="fr-FR" sz="2400" dirty="0" smtClean="0"/>
              <a:t>syphilis, condylomes,  traitement </a:t>
            </a:r>
            <a:r>
              <a:rPr lang="fr-FR" sz="2400" dirty="0"/>
              <a:t>: </a:t>
            </a:r>
            <a:r>
              <a:rPr lang="fr-FR" sz="2400" dirty="0" err="1"/>
              <a:t>Truvada</a:t>
            </a:r>
            <a:r>
              <a:rPr lang="fr-FR" sz="2400" dirty="0"/>
              <a:t> </a:t>
            </a:r>
            <a:r>
              <a:rPr lang="fr-FR" sz="2400" dirty="0" smtClean="0"/>
              <a:t>– </a:t>
            </a:r>
            <a:r>
              <a:rPr lang="fr-FR" sz="2400" dirty="0" err="1" smtClean="0"/>
              <a:t>Prezistar</a:t>
            </a:r>
            <a:r>
              <a:rPr lang="fr-FR" sz="2400" dirty="0" smtClean="0"/>
              <a:t>-</a:t>
            </a:r>
            <a:r>
              <a:rPr lang="fr-FR" sz="2400" dirty="0" err="1" smtClean="0"/>
              <a:t>Norvir</a:t>
            </a:r>
            <a:r>
              <a:rPr lang="fr-FR" sz="2400" dirty="0" smtClean="0"/>
              <a:t>, </a:t>
            </a:r>
            <a:r>
              <a:rPr lang="fr-FR" sz="2400" b="1" dirty="0" smtClean="0"/>
              <a:t>charge virale = 57 et CD4 = 381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volumineuse adénopathie axillaire droite (10 x 10 </a:t>
            </a:r>
            <a:r>
              <a:rPr lang="fr-FR" sz="2400" dirty="0" smtClean="0"/>
              <a:t>cm)</a:t>
            </a:r>
            <a:r>
              <a:rPr lang="fr-FR" sz="2400" dirty="0"/>
              <a:t>é</a:t>
            </a:r>
            <a:r>
              <a:rPr lang="fr-FR" sz="2400" dirty="0" smtClean="0"/>
              <a:t>voluant&lt; 1 mois.</a:t>
            </a:r>
            <a:r>
              <a:rPr lang="fr-FR" sz="2400" dirty="0"/>
              <a:t> apparition de céphalées et d'une diplopie binoculaire par paralysie du VI droit</a:t>
            </a:r>
            <a:r>
              <a:rPr lang="fr-FR" sz="2400" dirty="0" smtClean="0"/>
              <a:t>.= Atteinte SNC clinique et IRM</a:t>
            </a:r>
            <a:r>
              <a:rPr lang="fr-FR" dirty="0" smtClean="0"/>
              <a:t>. </a:t>
            </a:r>
            <a:r>
              <a:rPr lang="fr-FR" b="1" dirty="0" smtClean="0"/>
              <a:t>Biopsie lymphome de Burkitt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R chimiothérapie(COPADM, CYVE). RC mais toxicité  hématologiques+++ complications infectieuses,</a:t>
            </a:r>
          </a:p>
          <a:p>
            <a:pPr lvl="1"/>
            <a:r>
              <a:rPr lang="fr-FR" dirty="0" smtClean="0"/>
              <a:t>Vivant RC avec séquelles OPH 18 mois post chimiothérapie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414" y="2060848"/>
            <a:ext cx="3264049" cy="28352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44208" y="5301208"/>
            <a:ext cx="230425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Probable aspergillose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010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lymphomes de Burkitt et VIH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85395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Immunosuppression souvent légère</a:t>
            </a:r>
          </a:p>
          <a:p>
            <a:r>
              <a:rPr lang="fr-FR" dirty="0" smtClean="0"/>
              <a:t>Présentation très agressive</a:t>
            </a:r>
          </a:p>
          <a:p>
            <a:r>
              <a:rPr lang="fr-FR" dirty="0" smtClean="0"/>
              <a:t>Fréquence atteinte extra nodale: MO, SNC, tube digestif,..</a:t>
            </a:r>
          </a:p>
          <a:p>
            <a:r>
              <a:rPr lang="fr-FR" dirty="0" smtClean="0"/>
              <a:t>Urgence thérapeutique, syndrome de lyse, réa</a:t>
            </a:r>
          </a:p>
          <a:p>
            <a:r>
              <a:rPr lang="fr-FR" dirty="0" smtClean="0"/>
              <a:t>Chimiothérapie intensive</a:t>
            </a:r>
          </a:p>
          <a:p>
            <a:r>
              <a:rPr lang="fr-FR" dirty="0" smtClean="0"/>
              <a:t>Toxicité hématologique</a:t>
            </a:r>
          </a:p>
          <a:p>
            <a:r>
              <a:rPr lang="fr-FR" dirty="0" smtClean="0"/>
              <a:t>Malgré </a:t>
            </a:r>
            <a:r>
              <a:rPr lang="fr-FR" dirty="0"/>
              <a:t>complications infectieuses, </a:t>
            </a:r>
            <a:r>
              <a:rPr lang="fr-FR" dirty="0" smtClean="0"/>
              <a:t>résultats </a:t>
            </a:r>
            <a:r>
              <a:rPr lang="fr-FR" dirty="0"/>
              <a:t>comparables </a:t>
            </a:r>
            <a:r>
              <a:rPr lang="fr-FR" dirty="0" smtClean="0"/>
              <a:t>VIH-</a:t>
            </a:r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00562" y="6143644"/>
            <a:ext cx="3891578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Noy</a:t>
            </a:r>
            <a:r>
              <a:rPr lang="fr-FR" dirty="0" smtClean="0"/>
              <a:t> A et </a:t>
            </a:r>
            <a:r>
              <a:rPr lang="fr-FR" dirty="0" err="1" smtClean="0"/>
              <a:t>al.Blood</a:t>
            </a:r>
            <a:r>
              <a:rPr lang="fr-FR" dirty="0" smtClean="0"/>
              <a:t>. 2015;126(2):160-166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2" y="188640"/>
            <a:ext cx="8248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781236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6314" y="6072206"/>
            <a:ext cx="410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 </a:t>
            </a:r>
            <a:r>
              <a:rPr lang="fr-FR" i="1" dirty="0" err="1" smtClean="0"/>
              <a:t>Ribrag</a:t>
            </a:r>
            <a:r>
              <a:rPr lang="fr-FR" i="1" dirty="0" smtClean="0"/>
              <a:t> V et </a:t>
            </a:r>
            <a:r>
              <a:rPr lang="fr-FR" i="1" dirty="0" err="1" smtClean="0"/>
              <a:t>al.</a:t>
            </a:r>
            <a:r>
              <a:rPr lang="fr-FR" b="1" i="1" dirty="0" err="1" smtClean="0"/>
              <a:t>Lancet</a:t>
            </a:r>
            <a:r>
              <a:rPr lang="fr-FR" b="1" i="1" dirty="0" smtClean="0"/>
              <a:t> 2016; 387: 2402–11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354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2" y="188640"/>
            <a:ext cx="8248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92897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8970"/>
            <a:ext cx="4216549" cy="33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021288"/>
            <a:ext cx="2733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90967" y="6143644"/>
            <a:ext cx="405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 smtClean="0"/>
              <a:t>Ribrag</a:t>
            </a:r>
            <a:r>
              <a:rPr lang="fr-FR" i="1" dirty="0" smtClean="0"/>
              <a:t> V et </a:t>
            </a:r>
            <a:r>
              <a:rPr lang="fr-FR" i="1" dirty="0" err="1" smtClean="0"/>
              <a:t>al.</a:t>
            </a:r>
            <a:r>
              <a:rPr lang="fr-FR" b="1" i="1" dirty="0" err="1" smtClean="0"/>
              <a:t>Lancet</a:t>
            </a:r>
            <a:r>
              <a:rPr lang="fr-FR" b="1" i="1" dirty="0" smtClean="0"/>
              <a:t> 2016; 387: 2402–11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580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 VIH et lymphomes de Burkitt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582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" y="2798490"/>
            <a:ext cx="49149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3573016"/>
            <a:ext cx="309634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Etude prospective, multicentrique</a:t>
            </a:r>
          </a:p>
          <a:p>
            <a:r>
              <a:rPr lang="fr-FR" dirty="0" smtClean="0"/>
              <a:t>N=34</a:t>
            </a:r>
          </a:p>
          <a:p>
            <a:r>
              <a:rPr lang="fr-FR" dirty="0" smtClean="0"/>
              <a:t>Réduction des doses de chimiothérapie</a:t>
            </a:r>
          </a:p>
          <a:p>
            <a:r>
              <a:rPr lang="fr-FR" dirty="0" smtClean="0"/>
              <a:t>Maintien efficacité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81890" y="6072206"/>
            <a:ext cx="3962110" cy="36933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Noy</a:t>
            </a:r>
            <a:r>
              <a:rPr lang="fr-FR" dirty="0" smtClean="0"/>
              <a:t> A et </a:t>
            </a:r>
            <a:r>
              <a:rPr lang="fr-FR" dirty="0" err="1" smtClean="0"/>
              <a:t>al.Blood</a:t>
            </a:r>
            <a:r>
              <a:rPr lang="fr-FR" dirty="0" smtClean="0"/>
              <a:t>. 2015;126(2):160-166)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98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2908" y="0"/>
            <a:ext cx="9144064" cy="1011222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</a:rPr>
              <a:t>VIH et lymphomes de Burkitt: schéma court</a:t>
            </a:r>
            <a:endParaRPr lang="fr-FR" sz="36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2007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429000"/>
            <a:ext cx="3171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7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Autres lympho</a:t>
            </a:r>
            <a:r>
              <a:rPr lang="fr-FR" dirty="0" smtClean="0">
                <a:solidFill>
                  <a:srgbClr val="FFC000"/>
                </a:solidFill>
              </a:rPr>
              <a:t>mes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52596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 Hodgkin: traitement comparable VIH négative</a:t>
            </a:r>
          </a:p>
          <a:p>
            <a:r>
              <a:rPr lang="fr-FR" dirty="0" smtClean="0"/>
              <a:t>PEL</a:t>
            </a:r>
          </a:p>
          <a:p>
            <a:r>
              <a:rPr lang="fr-FR" dirty="0" smtClean="0"/>
              <a:t>L Plasmablastique</a:t>
            </a:r>
          </a:p>
          <a:p>
            <a:endParaRPr lang="fr-FR" dirty="0" smtClean="0"/>
          </a:p>
          <a:p>
            <a:r>
              <a:rPr lang="fr-FR" dirty="0" smtClean="0"/>
              <a:t>Maladie de </a:t>
            </a:r>
            <a:r>
              <a:rPr lang="fr-FR" dirty="0" err="1" smtClean="0"/>
              <a:t>castelman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15008" y="3429000"/>
            <a:ext cx="1368152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Entité 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Pronostic mauvais</a:t>
            </a:r>
            <a:endParaRPr lang="fr-FR" dirty="0"/>
          </a:p>
        </p:txBody>
      </p:sp>
      <p:sp>
        <p:nvSpPr>
          <p:cNvPr id="6" name="Accolade fermante 5"/>
          <p:cNvSpPr/>
          <p:nvPr/>
        </p:nvSpPr>
        <p:spPr>
          <a:xfrm>
            <a:off x="3500430" y="2714620"/>
            <a:ext cx="2071702" cy="250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639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Coïnfection: VHC VHB VIH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MR CO L 28 ans. VIH diagnostic </a:t>
            </a:r>
            <a:r>
              <a:rPr lang="fr-FR" sz="2000" dirty="0" smtClean="0"/>
              <a:t>âge </a:t>
            </a:r>
            <a:r>
              <a:rPr lang="fr-FR" sz="2000" dirty="0" smtClean="0"/>
              <a:t>9 ans, traité que début 2016. CD4 291, CV?</a:t>
            </a:r>
          </a:p>
          <a:p>
            <a:r>
              <a:rPr lang="fr-FR" sz="2000" dirty="0" smtClean="0"/>
              <a:t>Découverte myélome grave avec PT 144g/l, pic 106,  anémie sévère 5g, hypercalcémie, insuffisance rénale créatinine 335 µmol, lésions osseuses, multiples. Poly adénopathies&lt;2 cm et splénomégalie. MO 18% plasmocytes. Caryotype échec.</a:t>
            </a:r>
          </a:p>
          <a:p>
            <a:r>
              <a:rPr lang="fr-FR" sz="2000" dirty="0" smtClean="0"/>
              <a:t>Coïnfections:</a:t>
            </a:r>
          </a:p>
          <a:p>
            <a:pPr lvl="1"/>
            <a:r>
              <a:rPr lang="fr-FR" sz="2000" dirty="0" err="1" smtClean="0"/>
              <a:t>Vih</a:t>
            </a:r>
            <a:r>
              <a:rPr lang="fr-FR" sz="2000" dirty="0" smtClean="0"/>
              <a:t>: CD4 </a:t>
            </a:r>
            <a:r>
              <a:rPr lang="fr-FR" sz="2000" dirty="0" smtClean="0"/>
              <a:t> CV?</a:t>
            </a:r>
            <a:endParaRPr lang="fr-FR" sz="2000" dirty="0" smtClean="0"/>
          </a:p>
          <a:p>
            <a:pPr lvl="1"/>
            <a:r>
              <a:rPr lang="fr-FR" sz="2000" dirty="0" smtClean="0"/>
              <a:t>HVB: Ag </a:t>
            </a:r>
            <a:r>
              <a:rPr lang="fr-FR" sz="2000" dirty="0" err="1" smtClean="0"/>
              <a:t>Hbs</a:t>
            </a:r>
            <a:r>
              <a:rPr lang="fr-FR" sz="2000" dirty="0" smtClean="0"/>
              <a:t>+, </a:t>
            </a:r>
            <a:r>
              <a:rPr lang="fr-FR" sz="2000" dirty="0" err="1" smtClean="0"/>
              <a:t>Ac</a:t>
            </a:r>
            <a:r>
              <a:rPr lang="fr-FR" sz="2000" dirty="0" smtClean="0"/>
              <a:t>-</a:t>
            </a:r>
          </a:p>
          <a:p>
            <a:pPr lvl="1"/>
            <a:r>
              <a:rPr lang="fr-FR" sz="2000" dirty="0" smtClean="0"/>
              <a:t>HVC+</a:t>
            </a:r>
            <a:endParaRPr lang="fr-FR" sz="2000" dirty="0" smtClean="0"/>
          </a:p>
          <a:p>
            <a:r>
              <a:rPr lang="fr-FR" sz="2000" dirty="0" smtClean="0"/>
              <a:t>Traitement:</a:t>
            </a:r>
          </a:p>
          <a:p>
            <a:r>
              <a:rPr lang="fr-FR" sz="2000" dirty="0" smtClean="0"/>
              <a:t>1) myélome: </a:t>
            </a:r>
            <a:r>
              <a:rPr lang="fr-FR" sz="2000" dirty="0" err="1" smtClean="0"/>
              <a:t>bortezomib</a:t>
            </a:r>
            <a:r>
              <a:rPr lang="fr-FR" sz="2000" dirty="0" smtClean="0"/>
              <a:t>-</a:t>
            </a:r>
            <a:r>
              <a:rPr lang="fr-FR" sz="2000" dirty="0" err="1" smtClean="0"/>
              <a:t>dexamethasone</a:t>
            </a:r>
            <a:r>
              <a:rPr lang="fr-FR" sz="2000" dirty="0" smtClean="0"/>
              <a:t>+/-thalidomide</a:t>
            </a:r>
          </a:p>
          <a:p>
            <a:r>
              <a:rPr lang="fr-FR" sz="2000" dirty="0" smtClean="0"/>
              <a:t>2) VIH: </a:t>
            </a:r>
            <a:r>
              <a:rPr lang="fr-FR" sz="2000" dirty="0" err="1" smtClean="0"/>
              <a:t>isentress</a:t>
            </a:r>
            <a:r>
              <a:rPr lang="fr-FR" sz="2000" dirty="0" smtClean="0"/>
              <a:t>+</a:t>
            </a:r>
            <a:r>
              <a:rPr lang="fr-FR" sz="2000" dirty="0" err="1" smtClean="0"/>
              <a:t>Ziagen</a:t>
            </a:r>
            <a:endParaRPr lang="fr-FR" sz="2000" dirty="0" smtClean="0"/>
          </a:p>
          <a:p>
            <a:r>
              <a:rPr lang="fr-FR" sz="2000" dirty="0" smtClean="0"/>
              <a:t>3) VHB: </a:t>
            </a:r>
            <a:r>
              <a:rPr lang="fr-FR" sz="2000" dirty="0" err="1" smtClean="0"/>
              <a:t>lamivudine</a:t>
            </a:r>
            <a:endParaRPr lang="fr-FR" sz="2000" dirty="0" smtClean="0"/>
          </a:p>
          <a:p>
            <a:r>
              <a:rPr lang="fr-FR" sz="2000" dirty="0" smtClean="0"/>
              <a:t>4) prophylaxie TBC: </a:t>
            </a:r>
            <a:r>
              <a:rPr lang="fr-FR" sz="2000" dirty="0" err="1" smtClean="0"/>
              <a:t>Rimifon</a:t>
            </a:r>
            <a:endParaRPr lang="fr-F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0695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" y="503686"/>
            <a:ext cx="674841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11" y="1181100"/>
            <a:ext cx="3384376" cy="376006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ZoneTexte 1"/>
          <p:cNvSpPr txBox="1"/>
          <p:nvPr/>
        </p:nvSpPr>
        <p:spPr>
          <a:xfrm>
            <a:off x="6388436" y="5794231"/>
            <a:ext cx="26642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Monneraeau</a:t>
            </a:r>
            <a:r>
              <a:rPr lang="fr-FR" dirty="0" smtClean="0"/>
              <a:t> A.  </a:t>
            </a:r>
            <a:r>
              <a:rPr lang="fr-FR" dirty="0" err="1" smtClean="0"/>
              <a:t>InVs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51845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2012 sur 35000 cas d’hémopathie malignes, 2/3 </a:t>
            </a:r>
            <a:r>
              <a:rPr lang="fr-FR" dirty="0" smtClean="0"/>
              <a:t>sont </a:t>
            </a:r>
            <a:r>
              <a:rPr lang="fr-FR" dirty="0" smtClean="0"/>
              <a:t>lymphoïdes, H&gt;F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Age&gt;60 ans sauf Lymphome de Hodgkin.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116632"/>
            <a:ext cx="8532440" cy="95410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</a:rPr>
              <a:t>Estimation du nombre de nouveaux cas des hémopathies malignes en France en 2012</a:t>
            </a:r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16832"/>
            <a:ext cx="2699792" cy="261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99792" y="2177861"/>
            <a:ext cx="3024336" cy="198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635896" y="3429000"/>
            <a:ext cx="236831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963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Coïnfection: VHC VHB VIH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392909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Complications: </a:t>
            </a:r>
          </a:p>
          <a:p>
            <a:pPr lvl="1"/>
            <a:r>
              <a:rPr lang="fr-FR" sz="1600" dirty="0" smtClean="0"/>
              <a:t>très rapidement cytolyse dépassant parfois </a:t>
            </a:r>
            <a:r>
              <a:rPr lang="fr-FR" sz="1600" dirty="0" err="1" smtClean="0"/>
              <a:t>transa</a:t>
            </a:r>
            <a:r>
              <a:rPr lang="fr-FR" sz="1600" dirty="0" smtClean="0"/>
              <a:t>&gt;1000. arrêt </a:t>
            </a:r>
            <a:r>
              <a:rPr lang="fr-FR" sz="1600" dirty="0" err="1" smtClean="0"/>
              <a:t>rimifon</a:t>
            </a:r>
            <a:r>
              <a:rPr lang="fr-FR" sz="1600" dirty="0" smtClean="0"/>
              <a:t> et thalidomide</a:t>
            </a:r>
          </a:p>
          <a:p>
            <a:pPr lvl="1"/>
            <a:r>
              <a:rPr lang="fr-FR" sz="1600" dirty="0" smtClean="0"/>
              <a:t>Pic </a:t>
            </a:r>
            <a:r>
              <a:rPr lang="fr-FR" sz="1600" dirty="0" smtClean="0"/>
              <a:t> </a:t>
            </a:r>
            <a:r>
              <a:rPr lang="fr-FR" sz="1600" dirty="0" err="1" smtClean="0"/>
              <a:t>transa</a:t>
            </a:r>
            <a:r>
              <a:rPr lang="fr-FR" sz="1600" dirty="0" smtClean="0"/>
              <a:t> après </a:t>
            </a:r>
            <a:r>
              <a:rPr lang="fr-FR" sz="1600" dirty="0" smtClean="0"/>
              <a:t>injection bortezomib-</a:t>
            </a:r>
            <a:r>
              <a:rPr lang="fr-FR" sz="1600" dirty="0" smtClean="0">
                <a:sym typeface="Wingdings" pitchFamily="2" charset="2"/>
              </a:rPr>
              <a:t> réduction des doses amélioration, mais</a:t>
            </a:r>
          </a:p>
          <a:p>
            <a:pPr lvl="1"/>
            <a:r>
              <a:rPr lang="fr-FR" sz="1600" dirty="0" smtClean="0">
                <a:sym typeface="Wingdings" pitchFamily="2" charset="2"/>
              </a:rPr>
              <a:t>Perte réponse sur le myélome. Discussion pluridisciplinaire</a:t>
            </a:r>
          </a:p>
          <a:p>
            <a:pPr lvl="1"/>
            <a:r>
              <a:rPr lang="fr-FR" sz="1600" dirty="0" smtClean="0">
                <a:sym typeface="Wingdings" pitchFamily="2" charset="2"/>
              </a:rPr>
              <a:t>Malgré augmentation doses, échappement, mais poursuite amélioration BH, négativation des charges virales.</a:t>
            </a:r>
          </a:p>
          <a:p>
            <a:pPr lvl="1"/>
            <a:r>
              <a:rPr lang="fr-FR" sz="1600" dirty="0" smtClean="0">
                <a:sym typeface="Wingdings" pitchFamily="2" charset="2"/>
              </a:rPr>
              <a:t>Décision RCSP mobilisées par chimiothérapie </a:t>
            </a:r>
            <a:r>
              <a:rPr lang="fr-FR" sz="1600" dirty="0" err="1" smtClean="0">
                <a:sym typeface="Wingdings" pitchFamily="2" charset="2"/>
              </a:rPr>
              <a:t>endoxan</a:t>
            </a:r>
            <a:r>
              <a:rPr lang="fr-FR" sz="1600" dirty="0" smtClean="0">
                <a:sym typeface="Wingdings" pitchFamily="2" charset="2"/>
              </a:rPr>
              <a:t> FD. Bonne tolérance</a:t>
            </a:r>
          </a:p>
          <a:p>
            <a:pPr lvl="1"/>
            <a:r>
              <a:rPr lang="fr-FR" sz="1600" dirty="0" smtClean="0">
                <a:sym typeface="Wingdings" pitchFamily="2" charset="2"/>
              </a:rPr>
              <a:t>Autogreffe </a:t>
            </a:r>
            <a:r>
              <a:rPr lang="fr-FR" sz="1600" dirty="0" err="1" smtClean="0">
                <a:sym typeface="Wingdings" pitchFamily="2" charset="2"/>
              </a:rPr>
              <a:t>melphalan</a:t>
            </a:r>
            <a:r>
              <a:rPr lang="fr-FR" sz="1600" dirty="0" smtClean="0">
                <a:sym typeface="Wingdings" pitchFamily="2" charset="2"/>
              </a:rPr>
              <a:t> FD octobre 2016. Bien tolérée</a:t>
            </a:r>
          </a:p>
          <a:p>
            <a:pPr lvl="1"/>
            <a:endParaRPr lang="fr-FR" sz="1600" dirty="0" smtClean="0">
              <a:sym typeface="Wingdings" pitchFamily="2" charset="2"/>
            </a:endParaRPr>
          </a:p>
          <a:p>
            <a:pPr lvl="1"/>
            <a:endParaRPr lang="fr-FR" sz="16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fr-FR" sz="1600" dirty="0" smtClean="0">
                <a:sym typeface="Wingdings" pitchFamily="2" charset="2"/>
              </a:rPr>
              <a:t>Actuellement: va bien, en rémission de son myélome sous traitement d’entretien, charges virales indétectables, CD4  250 mais post autogreffe.</a:t>
            </a:r>
            <a:endParaRPr lang="fr-FR" sz="16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00034" y="5000636"/>
            <a:ext cx="8497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Cette observation </a:t>
            </a:r>
            <a:r>
              <a:rPr lang="fr-FR" dirty="0" smtClean="0"/>
              <a:t>montre, sujet très jeune, </a:t>
            </a:r>
            <a:r>
              <a:rPr lang="fr-FR" dirty="0" smtClean="0"/>
              <a:t>les </a:t>
            </a:r>
            <a:r>
              <a:rPr lang="fr-FR" dirty="0" smtClean="0"/>
              <a:t>difficultés de prise en charge, interactions</a:t>
            </a:r>
          </a:p>
          <a:p>
            <a:r>
              <a:rPr lang="fr-FR" dirty="0" smtClean="0"/>
              <a:t> </a:t>
            </a:r>
            <a:r>
              <a:rPr lang="fr-FR" dirty="0" smtClean="0"/>
              <a:t>médicamenteuses</a:t>
            </a:r>
          </a:p>
          <a:p>
            <a:r>
              <a:rPr lang="fr-FR" dirty="0" smtClean="0"/>
              <a:t>Intérêt prise en charge pluridisciplinaire</a:t>
            </a:r>
          </a:p>
          <a:p>
            <a:r>
              <a:rPr lang="fr-FR" dirty="0" smtClean="0"/>
              <a:t>Maintien si possible le programme de Traitement selon patient séronégatif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695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7334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528301" y="258693"/>
            <a:ext cx="5857916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Perspectives: Le futur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29586" y="1000108"/>
            <a:ext cx="861774" cy="48577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r-FR" sz="2400" dirty="0" smtClean="0"/>
              <a:t>Molécules </a:t>
            </a:r>
            <a:r>
              <a:rPr lang="fr-FR" sz="2400" dirty="0" smtClean="0"/>
              <a:t>ac</a:t>
            </a:r>
            <a:r>
              <a:rPr lang="fr-FR" sz="2000" dirty="0" smtClean="0"/>
              <a:t>tives à la fois sur le virus VIH et le cancer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85804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571604" y="0"/>
            <a:ext cx="5857916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Perspectives: Le futur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128792" cy="778098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Lymphomes et VIH: Conclusion 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78539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Malgré la trithérapie, le risque de lymphome reste élevé </a:t>
            </a:r>
          </a:p>
          <a:p>
            <a:r>
              <a:rPr lang="fr-FR" dirty="0" smtClean="0"/>
              <a:t>Lymphomes agressifs potentiellement curables</a:t>
            </a:r>
          </a:p>
          <a:p>
            <a:r>
              <a:rPr lang="fr-FR" dirty="0" smtClean="0"/>
              <a:t>Malgré la paucité d’</a:t>
            </a:r>
            <a:r>
              <a:rPr lang="fr-FR" dirty="0"/>
              <a:t>é</a:t>
            </a:r>
            <a:r>
              <a:rPr lang="fr-FR" dirty="0" smtClean="0"/>
              <a:t>tudes randomisées, expérience croissante  étude prospectives</a:t>
            </a:r>
          </a:p>
          <a:p>
            <a:r>
              <a:rPr lang="fr-FR" dirty="0" smtClean="0"/>
              <a:t>Traitement comme VIH négative  moyennant précautions </a:t>
            </a:r>
          </a:p>
          <a:p>
            <a:r>
              <a:rPr lang="fr-FR" dirty="0" smtClean="0"/>
              <a:t>A quand inclusions protocoles?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871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43174" y="271462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Algerian" pitchFamily="82" charset="0"/>
                <a:cs typeface="Aharoni" pitchFamily="2" charset="-79"/>
              </a:rPr>
              <a:t>Je vous remercie </a:t>
            </a:r>
            <a:endParaRPr lang="fr-FR" sz="4400" b="1" dirty="0"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Le diagnostic et bilan d’extension</a:t>
            </a:r>
            <a:endParaRPr lang="fr-FR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Evoquer devant des signes cliniques et ou biologiques</a:t>
            </a:r>
            <a:r>
              <a:rPr lang="fr-FR" sz="2400" dirty="0"/>
              <a:t>: des adénopathies superficielles </a:t>
            </a:r>
            <a:r>
              <a:rPr lang="fr-FR" sz="2400" dirty="0" smtClean="0"/>
              <a:t>persistantes, organomégalie</a:t>
            </a:r>
            <a:r>
              <a:rPr lang="fr-FR" dirty="0" smtClean="0"/>
              <a:t>……</a:t>
            </a:r>
          </a:p>
          <a:p>
            <a:pPr lvl="1"/>
            <a:endParaRPr lang="fr-FR" dirty="0" smtClean="0"/>
          </a:p>
          <a:p>
            <a:pPr lvl="1"/>
            <a:r>
              <a:rPr lang="fr-FR" sz="2200" dirty="0" smtClean="0"/>
              <a:t>Organiser la biopsie:     prélèvement histologique par chirurgie exérèse:</a:t>
            </a:r>
          </a:p>
          <a:p>
            <a:pPr lvl="2"/>
            <a:r>
              <a:rPr lang="fr-FR" sz="2000" dirty="0" smtClean="0"/>
              <a:t>Une  </a:t>
            </a:r>
            <a:r>
              <a:rPr lang="fr-FR" sz="2000" dirty="0"/>
              <a:t>partie est fixée en </a:t>
            </a:r>
            <a:r>
              <a:rPr lang="fr-FR" sz="2000" dirty="0" smtClean="0"/>
              <a:t>paraffine </a:t>
            </a:r>
          </a:p>
          <a:p>
            <a:pPr lvl="2"/>
            <a:r>
              <a:rPr lang="fr-FR" sz="2000" dirty="0" smtClean="0"/>
              <a:t>Une  </a:t>
            </a:r>
            <a:r>
              <a:rPr lang="fr-FR" sz="2000" dirty="0"/>
              <a:t>autre partie congelée, permet la réalisation </a:t>
            </a:r>
            <a:r>
              <a:rPr lang="fr-FR" sz="2000" dirty="0" smtClean="0"/>
              <a:t>d’études morphologiques </a:t>
            </a:r>
            <a:r>
              <a:rPr lang="fr-FR" sz="2000" dirty="0"/>
              <a:t>et phénotypiques, </a:t>
            </a:r>
            <a:r>
              <a:rPr lang="fr-FR" sz="2000" dirty="0" smtClean="0"/>
              <a:t> </a:t>
            </a:r>
            <a:r>
              <a:rPr lang="fr-FR" sz="2000" dirty="0"/>
              <a:t>cytogénétiques et moléculaires. </a:t>
            </a:r>
            <a:r>
              <a:rPr lang="fr-FR" sz="2000" dirty="0" smtClean="0"/>
              <a:t>        Classification selon  la </a:t>
            </a:r>
            <a:r>
              <a:rPr lang="fr-FR" sz="2000" dirty="0"/>
              <a:t>classification </a:t>
            </a:r>
            <a:r>
              <a:rPr lang="fr-FR" sz="2000" dirty="0" smtClean="0"/>
              <a:t>OMS et traitement.</a:t>
            </a:r>
          </a:p>
          <a:p>
            <a:r>
              <a:rPr lang="fr-FR" sz="2400" dirty="0" smtClean="0"/>
              <a:t>Attention </a:t>
            </a:r>
            <a:r>
              <a:rPr lang="fr-FR" sz="2400" dirty="0"/>
              <a:t>pas de corticoïdes avant biopsie</a:t>
            </a:r>
          </a:p>
          <a:p>
            <a:pPr lvl="1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674078" y="3068960"/>
            <a:ext cx="2160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059832" y="4725144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02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600" y="260648"/>
            <a:ext cx="6696744" cy="5847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Approche diagnostique des DLBCL</a:t>
            </a:r>
            <a:endParaRPr lang="fr-FR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98907" y="5733256"/>
            <a:ext cx="28803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00B0F0"/>
                </a:solidFill>
              </a:rPr>
              <a:t>Swerdlow</a:t>
            </a:r>
            <a:r>
              <a:rPr lang="fr-FR" sz="1400" dirty="0" smtClean="0">
                <a:solidFill>
                  <a:srgbClr val="00B0F0"/>
                </a:solidFill>
              </a:rPr>
              <a:t> SH et al. 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Blood</a:t>
            </a:r>
            <a:r>
              <a:rPr lang="fr-FR" sz="1400" dirty="0">
                <a:solidFill>
                  <a:srgbClr val="00B0F0"/>
                </a:solidFill>
              </a:rPr>
              <a:t>. </a:t>
            </a:r>
            <a:r>
              <a:rPr lang="fr-FR" sz="1400" dirty="0" smtClean="0">
                <a:solidFill>
                  <a:srgbClr val="00B0F0"/>
                </a:solidFill>
              </a:rPr>
              <a:t>2016;127:2375-2390</a:t>
            </a:r>
            <a:endParaRPr 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1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03"/>
            <a:ext cx="8496944" cy="962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7240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87" y="1340767"/>
            <a:ext cx="4151305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03848" y="5589240"/>
            <a:ext cx="28803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00B0F0"/>
                </a:solidFill>
              </a:rPr>
              <a:t>Swerdlow</a:t>
            </a:r>
            <a:r>
              <a:rPr lang="fr-FR" sz="1400" dirty="0" smtClean="0">
                <a:solidFill>
                  <a:srgbClr val="00B0F0"/>
                </a:solidFill>
              </a:rPr>
              <a:t> SH et al. 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Blood</a:t>
            </a:r>
            <a:r>
              <a:rPr lang="fr-FR" sz="1400" dirty="0">
                <a:solidFill>
                  <a:srgbClr val="00B0F0"/>
                </a:solidFill>
              </a:rPr>
              <a:t>. </a:t>
            </a:r>
            <a:r>
              <a:rPr lang="fr-FR" sz="1400" dirty="0" smtClean="0">
                <a:solidFill>
                  <a:srgbClr val="00B0F0"/>
                </a:solidFill>
              </a:rPr>
              <a:t>2016;127:2375-2390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9772" y="3914718"/>
            <a:ext cx="399644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Multiples types histologiques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Pas de référence au VIH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71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Le diagnostic et bilan d’extension</a:t>
            </a:r>
            <a:endParaRPr lang="fr-FR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586" y="1393142"/>
            <a:ext cx="4176464" cy="5073427"/>
          </a:xfrm>
          <a:ln w="63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4000" u="sng" dirty="0" smtClean="0"/>
              <a:t>Bilan d’extension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Clinique</a:t>
            </a:r>
            <a:endParaRPr lang="fr-FR" dirty="0" smtClean="0"/>
          </a:p>
          <a:p>
            <a:pPr lvl="1"/>
            <a:r>
              <a:rPr lang="fr-FR" dirty="0" smtClean="0"/>
              <a:t>Biologie</a:t>
            </a:r>
          </a:p>
          <a:p>
            <a:pPr lvl="1"/>
            <a:r>
              <a:rPr lang="fr-FR" dirty="0" smtClean="0"/>
              <a:t>BOM</a:t>
            </a:r>
          </a:p>
          <a:p>
            <a:pPr lvl="1"/>
            <a:r>
              <a:rPr lang="fr-FR" dirty="0" smtClean="0"/>
              <a:t>LCR</a:t>
            </a:r>
          </a:p>
          <a:p>
            <a:pPr lvl="1"/>
            <a:r>
              <a:rPr lang="fr-FR" dirty="0"/>
              <a:t>Imagerie:</a:t>
            </a:r>
          </a:p>
          <a:p>
            <a:pPr lvl="2"/>
            <a:r>
              <a:rPr lang="fr-FR" dirty="0"/>
              <a:t>TDM</a:t>
            </a:r>
          </a:p>
          <a:p>
            <a:pPr lvl="2"/>
            <a:r>
              <a:rPr lang="fr-FR" dirty="0"/>
              <a:t>TEP</a:t>
            </a:r>
          </a:p>
          <a:p>
            <a:pPr lvl="2"/>
            <a:r>
              <a:rPr lang="fr-FR" dirty="0"/>
              <a:t>IRM</a:t>
            </a:r>
          </a:p>
          <a:p>
            <a:pPr lvl="1"/>
            <a:endParaRPr lang="fr-FR" dirty="0" smtClean="0"/>
          </a:p>
          <a:p>
            <a:pPr lvl="1"/>
            <a:r>
              <a:rPr lang="fr-FR" sz="3400" u="sng" dirty="0" smtClean="0"/>
              <a:t>Bilan pré thérapeutique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Organes: cœur, poumons </a:t>
            </a:r>
          </a:p>
          <a:p>
            <a:pPr lvl="2"/>
            <a:r>
              <a:rPr lang="fr-FR" dirty="0" smtClean="0"/>
              <a:t>Sérologies virales</a:t>
            </a:r>
            <a:r>
              <a:rPr lang="fr-FR" b="1" dirty="0" smtClean="0"/>
              <a:t>: VIH</a:t>
            </a:r>
            <a:r>
              <a:rPr lang="fr-FR" dirty="0" smtClean="0"/>
              <a:t>, VHB et VHC, EBV,  (HTLV-I), HHV8</a:t>
            </a:r>
          </a:p>
          <a:p>
            <a:pPr lvl="2"/>
            <a:r>
              <a:rPr lang="fr-FR" dirty="0" smtClean="0"/>
              <a:t>CD4</a:t>
            </a:r>
          </a:p>
          <a:p>
            <a:pPr marL="914400" lvl="2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</a:p>
        </p:txBody>
      </p:sp>
      <p:pic>
        <p:nvPicPr>
          <p:cNvPr id="4" name="Picture 2" descr="linf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25" t="13614" r="2992" b="3246"/>
          <a:stretch>
            <a:fillRect/>
          </a:stretch>
        </p:blipFill>
        <p:spPr bwMode="auto">
          <a:xfrm>
            <a:off x="4868416" y="1823164"/>
            <a:ext cx="42755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13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229600" cy="778098"/>
          </a:xfr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Type histologique</a:t>
            </a:r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FR" sz="3200" dirty="0" smtClean="0">
                <a:solidFill>
                  <a:srgbClr val="FFC000"/>
                </a:solidFill>
                <a:latin typeface="Comic Sans MS" pitchFamily="66" charset="0"/>
              </a:rPr>
              <a:t>et traitement </a:t>
            </a:r>
            <a:endParaRPr lang="fr-FR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3754760" cy="5256584"/>
          </a:xfrm>
          <a:ln w="63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On distingue:</a:t>
            </a:r>
          </a:p>
          <a:p>
            <a:r>
              <a:rPr lang="fr-FR" dirty="0" smtClean="0"/>
              <a:t>LNH agressifs:  50-60% (retrouvés dans infection par VIH)</a:t>
            </a:r>
          </a:p>
          <a:p>
            <a:pPr lvl="1"/>
            <a:r>
              <a:rPr lang="fr-FR" dirty="0" smtClean="0"/>
              <a:t>Traitement obligatoire</a:t>
            </a:r>
          </a:p>
          <a:p>
            <a:pPr lvl="1"/>
            <a:r>
              <a:rPr lang="fr-FR" dirty="0" smtClean="0"/>
              <a:t>Guérison </a:t>
            </a:r>
          </a:p>
          <a:p>
            <a:r>
              <a:rPr lang="fr-FR" dirty="0" smtClean="0"/>
              <a:t>LMNH indolents: 40-50%</a:t>
            </a:r>
          </a:p>
          <a:p>
            <a:pPr lvl="1"/>
            <a:r>
              <a:rPr lang="fr-FR" dirty="0" smtClean="0"/>
              <a:t>Traitement si symptômes ou critères forte masse</a:t>
            </a:r>
          </a:p>
          <a:p>
            <a:pPr lvl="1"/>
            <a:r>
              <a:rPr lang="fr-FR" dirty="0" smtClean="0"/>
              <a:t>Incurable, récidives fréquentes</a:t>
            </a:r>
          </a:p>
          <a:p>
            <a:pPr lvl="1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7496"/>
            <a:ext cx="4114800" cy="44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91" y="836712"/>
            <a:ext cx="525658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59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1620</Words>
  <Application>Microsoft Office PowerPoint</Application>
  <PresentationFormat>Affichage à l'écran (4:3)</PresentationFormat>
  <Paragraphs>282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Les lymphomes en 2017 : progrès thérapeutiques et de prise en charge</vt:lpstr>
      <vt:lpstr>Introduction: définitions  </vt:lpstr>
      <vt:lpstr>Epidémiologie des lymphomes</vt:lpstr>
      <vt:lpstr>Diapositive 4</vt:lpstr>
      <vt:lpstr>Le diagnostic et bilan d’extension</vt:lpstr>
      <vt:lpstr>Diapositive 6</vt:lpstr>
      <vt:lpstr>Diapositive 7</vt:lpstr>
      <vt:lpstr>Le diagnostic et bilan d’extension</vt:lpstr>
      <vt:lpstr>Type histologique et traitement </vt:lpstr>
      <vt:lpstr>Diapositive 10</vt:lpstr>
      <vt:lpstr>Diapositive 11</vt:lpstr>
      <vt:lpstr>Lymphomes et infection VIH</vt:lpstr>
      <vt:lpstr>Aspects épidémiologiques: à l’ère de la trithérapie</vt:lpstr>
      <vt:lpstr>Aspects épidémiologiques: à l’ère de la trithérapie</vt:lpstr>
      <vt:lpstr>Diapositive 15</vt:lpstr>
      <vt:lpstr>Diapositive 16</vt:lpstr>
      <vt:lpstr>Diapositive 17</vt:lpstr>
      <vt:lpstr>Différents types histologiques</vt:lpstr>
      <vt:lpstr>Diapositive 19</vt:lpstr>
      <vt:lpstr>Lymphomes et infection VIH:  Aspects thérapeutiques</vt:lpstr>
      <vt:lpstr>Diapositive 21</vt:lpstr>
      <vt:lpstr>Diapositive 22</vt:lpstr>
      <vt:lpstr>Lymphomes et infection VIH: DLBCL</vt:lpstr>
      <vt:lpstr>Traitement DLBCL</vt:lpstr>
      <vt:lpstr>Diapositive 25</vt:lpstr>
      <vt:lpstr>Diapositive 26</vt:lpstr>
      <vt:lpstr>Rechute Autogreffe  faisable</vt:lpstr>
      <vt:lpstr>Lymphome cérébral primitif=LCP</vt:lpstr>
      <vt:lpstr>Diapositive 29</vt:lpstr>
      <vt:lpstr>Lymphome cérébral primitif et VIH</vt:lpstr>
      <vt:lpstr>Diapositive 31</vt:lpstr>
      <vt:lpstr>Lymphome de burkitt et VIH</vt:lpstr>
      <vt:lpstr>lymphomes de Burkitt et VIH</vt:lpstr>
      <vt:lpstr>Diapositive 34</vt:lpstr>
      <vt:lpstr>Diapositive 35</vt:lpstr>
      <vt:lpstr> VIH et lymphomes de Burkitt</vt:lpstr>
      <vt:lpstr> VIH et lymphomes de Burkitt: schéma court</vt:lpstr>
      <vt:lpstr>Autres lymphomes</vt:lpstr>
      <vt:lpstr>Coïnfection: VHC VHB VIH</vt:lpstr>
      <vt:lpstr>Coïnfection: VHC VHB VIH</vt:lpstr>
      <vt:lpstr>Diapositive 41</vt:lpstr>
      <vt:lpstr>Diapositive 42</vt:lpstr>
      <vt:lpstr>Lymphomes et VIH: Conclusion 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lymphomes en 2017 : progrès thérapeutiques et de prise en charge</dc:title>
  <dc:creator>Donavine NIMUBONA</dc:creator>
  <cp:lastModifiedBy>pc</cp:lastModifiedBy>
  <cp:revision>328</cp:revision>
  <cp:lastPrinted>2017-02-28T16:47:07Z</cp:lastPrinted>
  <dcterms:created xsi:type="dcterms:W3CDTF">2017-02-19T22:53:26Z</dcterms:created>
  <dcterms:modified xsi:type="dcterms:W3CDTF">2017-03-02T07:07:28Z</dcterms:modified>
</cp:coreProperties>
</file>