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5" r:id="rId2"/>
  </p:sldMasterIdLst>
  <p:notesMasterIdLst>
    <p:notesMasterId r:id="rId28"/>
  </p:notesMasterIdLst>
  <p:handoutMasterIdLst>
    <p:handoutMasterId r:id="rId29"/>
  </p:handoutMasterIdLst>
  <p:sldIdLst>
    <p:sldId id="281" r:id="rId3"/>
    <p:sldId id="362" r:id="rId4"/>
    <p:sldId id="363" r:id="rId5"/>
    <p:sldId id="365" r:id="rId6"/>
    <p:sldId id="367" r:id="rId7"/>
    <p:sldId id="364" r:id="rId8"/>
    <p:sldId id="350" r:id="rId9"/>
    <p:sldId id="360" r:id="rId10"/>
    <p:sldId id="351" r:id="rId11"/>
    <p:sldId id="361" r:id="rId12"/>
    <p:sldId id="352" r:id="rId13"/>
    <p:sldId id="310" r:id="rId14"/>
    <p:sldId id="324" r:id="rId15"/>
    <p:sldId id="353" r:id="rId16"/>
    <p:sldId id="316" r:id="rId17"/>
    <p:sldId id="313" r:id="rId18"/>
    <p:sldId id="315" r:id="rId19"/>
    <p:sldId id="317" r:id="rId20"/>
    <p:sldId id="314" r:id="rId21"/>
    <p:sldId id="355" r:id="rId22"/>
    <p:sldId id="359" r:id="rId23"/>
    <p:sldId id="356" r:id="rId24"/>
    <p:sldId id="357" r:id="rId25"/>
    <p:sldId id="358" r:id="rId26"/>
    <p:sldId id="347" r:id="rId27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B1513"/>
    <a:srgbClr val="993300"/>
    <a:srgbClr val="FF9999"/>
    <a:srgbClr val="4576F1"/>
    <a:srgbClr val="5B86F3"/>
    <a:srgbClr val="CC3300"/>
    <a:srgbClr val="BF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7" autoAdjust="0"/>
    <p:restoredTop sz="76829" autoAdjust="0"/>
  </p:normalViewPr>
  <p:slideViewPr>
    <p:cSldViewPr snapToGrid="0">
      <p:cViewPr varScale="1">
        <p:scale>
          <a:sx n="93" d="100"/>
          <a:sy n="93" d="100"/>
        </p:scale>
        <p:origin x="1096" y="1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108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 la file </a:t>
            </a:r>
            <a:r>
              <a:rPr lang="fr-FR" dirty="0" smtClean="0"/>
              <a:t>active (3 288 personnes) </a:t>
            </a:r>
            <a:r>
              <a:rPr lang="fr-FR" dirty="0"/>
              <a:t>en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Feuil1!$B$7:$K$7</c:f>
              <c:strCache>
                <c:ptCount val="10"/>
                <c:pt idx="0">
                  <c:v>Rennes</c:v>
                </c:pt>
                <c:pt idx="1">
                  <c:v>St Brieuc</c:v>
                </c:pt>
                <c:pt idx="2">
                  <c:v>Quimper</c:v>
                </c:pt>
                <c:pt idx="3">
                  <c:v>Vannes</c:v>
                </c:pt>
                <c:pt idx="4">
                  <c:v>Lorient</c:v>
                </c:pt>
                <c:pt idx="5">
                  <c:v>Brest Mal Inf</c:v>
                </c:pt>
                <c:pt idx="6">
                  <c:v>Brest Med Int</c:v>
                </c:pt>
                <c:pt idx="7">
                  <c:v>St Malo</c:v>
                </c:pt>
                <c:pt idx="8">
                  <c:v>Pontivy</c:v>
                </c:pt>
                <c:pt idx="9">
                  <c:v>Morlaix</c:v>
                </c:pt>
              </c:strCache>
            </c:strRef>
          </c:cat>
          <c:val>
            <c:numRef>
              <c:f>Feuil1!$B$9:$K$9</c:f>
              <c:numCache>
                <c:formatCode>General</c:formatCode>
                <c:ptCount val="10"/>
                <c:pt idx="0">
                  <c:v>1295.0</c:v>
                </c:pt>
                <c:pt idx="1">
                  <c:v>404.0</c:v>
                </c:pt>
                <c:pt idx="2">
                  <c:v>385.0</c:v>
                </c:pt>
                <c:pt idx="3">
                  <c:v>354.0</c:v>
                </c:pt>
                <c:pt idx="4">
                  <c:v>259.0</c:v>
                </c:pt>
                <c:pt idx="5">
                  <c:v>244.0</c:v>
                </c:pt>
                <c:pt idx="6">
                  <c:v>218.0</c:v>
                </c:pt>
                <c:pt idx="7">
                  <c:v>65.0</c:v>
                </c:pt>
                <c:pt idx="8">
                  <c:v>32.0</c:v>
                </c:pt>
                <c:pt idx="9">
                  <c:v>32.0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Feuil1!$A$104:$A$113</c:f>
              <c:strCache>
                <c:ptCount val="10"/>
                <c:pt idx="0">
                  <c:v>Hétérosexuel</c:v>
                </c:pt>
                <c:pt idx="1">
                  <c:v>Homo/bisexuel</c:v>
                </c:pt>
                <c:pt idx="2">
                  <c:v>IVDU</c:v>
                </c:pt>
                <c:pt idx="3">
                  <c:v>Inconnu</c:v>
                </c:pt>
                <c:pt idx="4">
                  <c:v>Transfusé</c:v>
                </c:pt>
                <c:pt idx="5">
                  <c:v>Autre</c:v>
                </c:pt>
                <c:pt idx="6">
                  <c:v>Materno-fœtale</c:v>
                </c:pt>
                <c:pt idx="7">
                  <c:v>Hémophile</c:v>
                </c:pt>
                <c:pt idx="8">
                  <c:v>Non renseigné</c:v>
                </c:pt>
                <c:pt idx="9">
                  <c:v>AES</c:v>
                </c:pt>
              </c:strCache>
            </c:strRef>
          </c:cat>
          <c:val>
            <c:numRef>
              <c:f>Feuil1!$D$104:$D$113</c:f>
              <c:numCache>
                <c:formatCode>General</c:formatCode>
                <c:ptCount val="10"/>
                <c:pt idx="0">
                  <c:v>622.0</c:v>
                </c:pt>
                <c:pt idx="1">
                  <c:v>1273.0</c:v>
                </c:pt>
                <c:pt idx="2">
                  <c:v>199.0</c:v>
                </c:pt>
                <c:pt idx="3">
                  <c:v>89.0</c:v>
                </c:pt>
                <c:pt idx="4">
                  <c:v>34.0</c:v>
                </c:pt>
                <c:pt idx="5">
                  <c:v>19.0</c:v>
                </c:pt>
                <c:pt idx="6">
                  <c:v>12.0</c:v>
                </c:pt>
                <c:pt idx="7">
                  <c:v>22.0</c:v>
                </c:pt>
                <c:pt idx="8">
                  <c:v>2.0</c:v>
                </c:pt>
                <c:pt idx="9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3198889466"/>
          <c:y val="0.115601582051811"/>
          <c:w val="0.476912333487297"/>
          <c:h val="0.76879683589637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8"/>
              <c:layout>
                <c:manualLayout>
                  <c:x val="0.000322725136946192"/>
                  <c:y val="-0.0390421491306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177374124726532"/>
                  <c:y val="0.01414577146575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58818177555689"/>
                      <c:h val="0.06944071438702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Feuil1!$A$104:$A$113</c:f>
              <c:strCache>
                <c:ptCount val="10"/>
                <c:pt idx="0">
                  <c:v>Hétérosexuel</c:v>
                </c:pt>
                <c:pt idx="1">
                  <c:v>Homo/bisexuel</c:v>
                </c:pt>
                <c:pt idx="2">
                  <c:v>UDI</c:v>
                </c:pt>
                <c:pt idx="3">
                  <c:v>Inconnu</c:v>
                </c:pt>
                <c:pt idx="4">
                  <c:v>Transfusé</c:v>
                </c:pt>
                <c:pt idx="5">
                  <c:v>Autre</c:v>
                </c:pt>
                <c:pt idx="6">
                  <c:v>Materno-fœtale</c:v>
                </c:pt>
                <c:pt idx="7">
                  <c:v>Hémophile</c:v>
                </c:pt>
                <c:pt idx="8">
                  <c:v>Non renseigné</c:v>
                </c:pt>
                <c:pt idx="9">
                  <c:v>AES</c:v>
                </c:pt>
              </c:strCache>
            </c:strRef>
          </c:cat>
          <c:val>
            <c:numRef>
              <c:f>Feuil1!$B$104:$B$113</c:f>
              <c:numCache>
                <c:formatCode>General</c:formatCode>
                <c:ptCount val="10"/>
                <c:pt idx="0">
                  <c:v>892.0</c:v>
                </c:pt>
                <c:pt idx="1">
                  <c:v>3.0</c:v>
                </c:pt>
                <c:pt idx="2">
                  <c:v>88.0</c:v>
                </c:pt>
                <c:pt idx="3">
                  <c:v>36.0</c:v>
                </c:pt>
                <c:pt idx="4">
                  <c:v>29.0</c:v>
                </c:pt>
                <c:pt idx="5">
                  <c:v>20.0</c:v>
                </c:pt>
                <c:pt idx="6">
                  <c:v>17.0</c:v>
                </c:pt>
                <c:pt idx="7">
                  <c:v>0.0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184985171604"/>
          <c:y val="0.0706394939406372"/>
          <c:w val="0.330301501851732"/>
          <c:h val="0.81551518021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Nouvelles découvertes en 2015 : </a:t>
            </a:r>
            <a:r>
              <a:rPr lang="fr-FR" dirty="0" smtClean="0"/>
              <a:t>102</a:t>
            </a:r>
            <a:r>
              <a:rPr lang="fr-FR" baseline="0" dirty="0" smtClean="0"/>
              <a:t> </a:t>
            </a:r>
            <a:r>
              <a:rPr lang="fr-FR" dirty="0" smtClean="0"/>
              <a:t>hommes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0.086928258967629"/>
                  <c:y val="0.06619823563721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567110673665792"/>
                  <c:y val="0.01837306794983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550715223097112"/>
                  <c:y val="-0.03310294546515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3695319335083"/>
                  <c:y val="0.007973170020414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Feuil1!$A$426:$A$430</c:f>
              <c:strCache>
                <c:ptCount val="5"/>
                <c:pt idx="0">
                  <c:v>Homo/bisexuel</c:v>
                </c:pt>
                <c:pt idx="1">
                  <c:v>Hétérosexuel</c:v>
                </c:pt>
                <c:pt idx="2">
                  <c:v>IVDU</c:v>
                </c:pt>
                <c:pt idx="3">
                  <c:v>Autre</c:v>
                </c:pt>
                <c:pt idx="4">
                  <c:v>Inconnu</c:v>
                </c:pt>
              </c:strCache>
            </c:strRef>
          </c:cat>
          <c:val>
            <c:numRef>
              <c:f>Feuil1!$D$426:$D$430</c:f>
              <c:numCache>
                <c:formatCode>General</c:formatCode>
                <c:ptCount val="5"/>
                <c:pt idx="0">
                  <c:v>64.0</c:v>
                </c:pt>
                <c:pt idx="1">
                  <c:v>30.0</c:v>
                </c:pt>
                <c:pt idx="2">
                  <c:v>2.0</c:v>
                </c:pt>
                <c:pt idx="3">
                  <c:v>1.0</c:v>
                </c:pt>
                <c:pt idx="4">
                  <c:v>5.0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Nouvelles découvertes en 2015 : </a:t>
            </a:r>
            <a:r>
              <a:rPr lang="fr-FR" dirty="0" smtClean="0"/>
              <a:t>36</a:t>
            </a:r>
            <a:r>
              <a:rPr lang="fr-FR" baseline="0" dirty="0" smtClean="0"/>
              <a:t> </a:t>
            </a:r>
            <a:r>
              <a:rPr lang="fr-FR" dirty="0" smtClean="0"/>
              <a:t>femmes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138888888888889"/>
          <c:y val="0.35625"/>
          <c:w val="0.701065179352581"/>
          <c:h val="0.6252314814814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659689413823272"/>
                  <c:y val="-0.01239173228346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05684601924759"/>
                  <c:y val="-0.02935731991834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Feuil1!$A$426:$A$430</c:f>
              <c:strCache>
                <c:ptCount val="5"/>
                <c:pt idx="0">
                  <c:v>Homo/bisexuel</c:v>
                </c:pt>
                <c:pt idx="1">
                  <c:v>Hétérosexuel</c:v>
                </c:pt>
                <c:pt idx="2">
                  <c:v>IVDU</c:v>
                </c:pt>
                <c:pt idx="3">
                  <c:v>Autre</c:v>
                </c:pt>
                <c:pt idx="4">
                  <c:v>Inconnu</c:v>
                </c:pt>
              </c:strCache>
            </c:strRef>
          </c:cat>
          <c:val>
            <c:numRef>
              <c:f>Feuil1!$B$426:$B$430</c:f>
              <c:numCache>
                <c:formatCode>General</c:formatCode>
                <c:ptCount val="5"/>
                <c:pt idx="0">
                  <c:v>0.0</c:v>
                </c:pt>
                <c:pt idx="1">
                  <c:v>32.0</c:v>
                </c:pt>
                <c:pt idx="2">
                  <c:v>0.0</c:v>
                </c:pt>
                <c:pt idx="3">
                  <c:v>1.0</c:v>
                </c:pt>
                <c:pt idx="4">
                  <c:v>3.0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mtClean="0"/>
              <a:t>Les 11 </a:t>
            </a:r>
            <a:r>
              <a:rPr lang="fr-FR" dirty="0" smtClean="0"/>
              <a:t>combinaisons retrouvées </a:t>
            </a:r>
            <a:r>
              <a:rPr lang="fr-FR" smtClean="0"/>
              <a:t>chez plus de 1,5% des patients</a:t>
            </a:r>
            <a:endParaRPr lang="fr-FR" dirty="0"/>
          </a:p>
        </c:rich>
      </c:tx>
      <c:layout>
        <c:manualLayout>
          <c:xMode val="edge"/>
          <c:yMode val="edge"/>
          <c:x val="0.148883481880299"/>
          <c:y val="0.0200262666384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6729415413772"/>
          <c:y val="0.0898601902474879"/>
          <c:w val="0.598088355099672"/>
          <c:h val="0.8821677905817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Feuil1!$A$325:$A$335</c:f>
              <c:strCache>
                <c:ptCount val="11"/>
                <c:pt idx="0">
                  <c:v>Eviplera</c:v>
                </c:pt>
                <c:pt idx="1">
                  <c:v>Stribild</c:v>
                </c:pt>
                <c:pt idx="2">
                  <c:v>Norvir + Prezista + Truvada</c:v>
                </c:pt>
                <c:pt idx="3">
                  <c:v>Atripla</c:v>
                </c:pt>
                <c:pt idx="4">
                  <c:v>Triumeq</c:v>
                </c:pt>
                <c:pt idx="5">
                  <c:v>Norvir + Reyataz + Truvada</c:v>
                </c:pt>
                <c:pt idx="6">
                  <c:v>Isentress + Truvada</c:v>
                </c:pt>
                <c:pt idx="7">
                  <c:v>Truvada + Viramune</c:v>
                </c:pt>
                <c:pt idx="8">
                  <c:v>Kivexa + Norvir + Prezista</c:v>
                </c:pt>
                <c:pt idx="9">
                  <c:v>Edurant + Kivexa</c:v>
                </c:pt>
                <c:pt idx="10">
                  <c:v>Kivexa + Viramune</c:v>
                </c:pt>
              </c:strCache>
            </c:strRef>
          </c:cat>
          <c:val>
            <c:numRef>
              <c:f>Feuil1!$B$325:$B$335</c:f>
              <c:numCache>
                <c:formatCode>General</c:formatCode>
                <c:ptCount val="11"/>
                <c:pt idx="0">
                  <c:v>822.0</c:v>
                </c:pt>
                <c:pt idx="1">
                  <c:v>394.0</c:v>
                </c:pt>
                <c:pt idx="2">
                  <c:v>276.0</c:v>
                </c:pt>
                <c:pt idx="3">
                  <c:v>233.0</c:v>
                </c:pt>
                <c:pt idx="4">
                  <c:v>171.0</c:v>
                </c:pt>
                <c:pt idx="5">
                  <c:v>112.0</c:v>
                </c:pt>
                <c:pt idx="6">
                  <c:v>96.0</c:v>
                </c:pt>
                <c:pt idx="7">
                  <c:v>85.0</c:v>
                </c:pt>
                <c:pt idx="8">
                  <c:v>61.0</c:v>
                </c:pt>
                <c:pt idx="9">
                  <c:v>55.0</c:v>
                </c:pt>
                <c:pt idx="10">
                  <c:v>54.0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Charge virale chez les </a:t>
            </a:r>
            <a:r>
              <a:rPr lang="fr-FR" sz="1200" dirty="0" smtClean="0"/>
              <a:t>3213 personnes </a:t>
            </a:r>
            <a:r>
              <a:rPr lang="fr-FR" sz="1200" dirty="0"/>
              <a:t>traitées depuis plus de 6 mois</a:t>
            </a:r>
          </a:p>
        </c:rich>
      </c:tx>
      <c:layout>
        <c:manualLayout>
          <c:xMode val="edge"/>
          <c:yMode val="edge"/>
          <c:x val="0.195395669291339"/>
          <c:y val="0.0462962962962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0.0"/>
                  <c:y val="-0.01395815106445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8302315592365E-17"/>
                  <c:y val="0.004884584252100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Feuil1!$A$145:$A$151</c:f>
              <c:strCache>
                <c:ptCount val="7"/>
                <c:pt idx="0">
                  <c:v>≤ 50</c:v>
                </c:pt>
                <c:pt idx="1">
                  <c:v>51-400</c:v>
                </c:pt>
                <c:pt idx="2">
                  <c:v>400-1000</c:v>
                </c:pt>
                <c:pt idx="3">
                  <c:v>1K-10K</c:v>
                </c:pt>
                <c:pt idx="4">
                  <c:v>10-30K</c:v>
                </c:pt>
                <c:pt idx="5">
                  <c:v>&gt;30K</c:v>
                </c:pt>
                <c:pt idx="6">
                  <c:v>NR</c:v>
                </c:pt>
              </c:strCache>
            </c:strRef>
          </c:cat>
          <c:val>
            <c:numRef>
              <c:f>Feuil1!$B$145:$B$151</c:f>
              <c:numCache>
                <c:formatCode>General</c:formatCode>
                <c:ptCount val="7"/>
                <c:pt idx="0">
                  <c:v>2971.0</c:v>
                </c:pt>
                <c:pt idx="1">
                  <c:v>129.0</c:v>
                </c:pt>
                <c:pt idx="2">
                  <c:v>25.0</c:v>
                </c:pt>
                <c:pt idx="3">
                  <c:v>29.0</c:v>
                </c:pt>
                <c:pt idx="4">
                  <c:v>17.0</c:v>
                </c:pt>
                <c:pt idx="5">
                  <c:v>33.0</c:v>
                </c:pt>
                <c:pt idx="6">
                  <c:v>9.0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24256176"/>
        <c:axId val="724258496"/>
      </c:barChart>
      <c:catAx>
        <c:axId val="7242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258496"/>
        <c:crosses val="autoZero"/>
        <c:auto val="1"/>
        <c:lblAlgn val="ctr"/>
        <c:lblOffset val="100"/>
        <c:noMultiLvlLbl val="0"/>
      </c:catAx>
      <c:valAx>
        <c:axId val="72425849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25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Lymphocytes</a:t>
            </a:r>
            <a:r>
              <a:rPr lang="fr-FR" baseline="0"/>
              <a:t> CD4</a:t>
            </a:r>
            <a:endParaRPr lang="fr-FR"/>
          </a:p>
        </c:rich>
      </c:tx>
      <c:layout>
        <c:manualLayout>
          <c:xMode val="edge"/>
          <c:yMode val="edge"/>
          <c:x val="0.263946102497048"/>
          <c:y val="0.0275637024020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Feuil1!$A$158:$A$162</c:f>
              <c:strCache>
                <c:ptCount val="5"/>
                <c:pt idx="0">
                  <c:v>&lt;200</c:v>
                </c:pt>
                <c:pt idx="1">
                  <c:v>200-350</c:v>
                </c:pt>
                <c:pt idx="2">
                  <c:v>350-500</c:v>
                </c:pt>
                <c:pt idx="3">
                  <c:v>&gt;500</c:v>
                </c:pt>
                <c:pt idx="4">
                  <c:v>NR</c:v>
                </c:pt>
              </c:strCache>
            </c:strRef>
          </c:cat>
          <c:val>
            <c:numRef>
              <c:f>Feuil1!$F$158:$F$162</c:f>
              <c:numCache>
                <c:formatCode>General</c:formatCode>
                <c:ptCount val="5"/>
                <c:pt idx="0">
                  <c:v>152.0</c:v>
                </c:pt>
                <c:pt idx="1">
                  <c:v>329.0</c:v>
                </c:pt>
                <c:pt idx="2">
                  <c:v>534.0</c:v>
                </c:pt>
                <c:pt idx="3">
                  <c:v>2312.0</c:v>
                </c:pt>
                <c:pt idx="4">
                  <c:v>35.0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B66A34B9-5CC7-8943-9AF8-746D1517883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6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652004B2-E106-794B-AFDE-BEF5795E14F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09588"/>
            <a:ext cx="3825875" cy="25495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enquête MORTALITE 2010 étudie les cas de décès chez les patients VIH+ dans un échantillon représentatif de centres cliniques. Les résultats sont comparés à ceux des enquêtes MORTALITE 2005 et MORTALITE 2000.</a:t>
            </a:r>
          </a:p>
          <a:p>
            <a:r>
              <a:rPr lang="fr-FR" dirty="0"/>
              <a:t>Parmi les 728 cas de décès le dernier taux de CD4 était </a:t>
            </a:r>
            <a:r>
              <a:rPr lang="fr-FR" u="sng" dirty="0"/>
              <a:t>&gt;</a:t>
            </a:r>
            <a:r>
              <a:rPr lang="fr-FR" dirty="0"/>
              <a:t> 500/mm</a:t>
            </a:r>
            <a:r>
              <a:rPr lang="fr-FR" baseline="30000" dirty="0"/>
              <a:t>3</a:t>
            </a:r>
            <a:r>
              <a:rPr lang="fr-FR" dirty="0"/>
              <a:t> chez 20 % </a:t>
            </a:r>
            <a:br>
              <a:rPr lang="fr-FR" dirty="0"/>
            </a:br>
            <a:r>
              <a:rPr lang="fr-FR" dirty="0"/>
              <a:t>(médiane : 243/mm</a:t>
            </a:r>
            <a:r>
              <a:rPr lang="fr-FR" baseline="30000" dirty="0"/>
              <a:t>3</a:t>
            </a:r>
            <a:r>
              <a:rPr lang="fr-FR" dirty="0"/>
              <a:t>), le CV &lt; 50 c/ml chez 56 %.</a:t>
            </a:r>
          </a:p>
          <a:p>
            <a:r>
              <a:rPr lang="fr-FR" dirty="0"/>
              <a:t>Outre tabagisme et alcoolisme, on retrouvait fréquemment d</a:t>
            </a:r>
            <a:r>
              <a:rPr lang="ja-JP" altLang="fr-FR" dirty="0"/>
              <a:t>’</a:t>
            </a:r>
            <a:r>
              <a:rPr lang="fr-FR" altLang="ja-JP" dirty="0"/>
              <a:t>autres facteurs de risque dont HTA (17 %), hyperlipidémie (14 %) ou diabète (10 %).</a:t>
            </a:r>
          </a:p>
          <a:p>
            <a:endParaRPr lang="fr-FR" dirty="0"/>
          </a:p>
          <a:p>
            <a:r>
              <a:rPr lang="fr-FR" dirty="0"/>
              <a:t>Les principaux cancers non-sida non-hépatiques étaient broncho-pulmonaires (38 %).</a:t>
            </a:r>
          </a:p>
        </p:txBody>
      </p:sp>
      <p:sp>
        <p:nvSpPr>
          <p:cNvPr id="209924" name="Rectangle 7"/>
          <p:cNvSpPr txBox="1">
            <a:spLocks noGrp="1" noChangeArrowheads="1"/>
          </p:cNvSpPr>
          <p:nvPr/>
        </p:nvSpPr>
        <p:spPr bwMode="auto">
          <a:xfrm>
            <a:off x="5204296" y="6263098"/>
            <a:ext cx="4274720" cy="3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1" tIns="46030" rIns="92061" bIns="46030" anchor="b"/>
          <a:lstStyle>
            <a:lvl1pPr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20170C-E848-7241-8586-7670BB9170D7}" type="slidenum">
              <a:rPr lang="fr-FR" sz="1300" b="0" smtClean="0">
                <a:solidFill>
                  <a:prstClr val="black"/>
                </a:solidFill>
              </a:rPr>
              <a:pPr algn="r" eaLnBrk="1" hangingPunct="1"/>
              <a:t>4</a:t>
            </a:fld>
            <a:endParaRPr lang="fr-FR" sz="13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CauseDC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 non classant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Lié au VIH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 classant SIDA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Indéterminé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Infarctus du myocarde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Pancréatite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 vasculaire cérébral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 pathologie cardiovasculaire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général</a:t>
            </a:r>
            <a:r>
              <a:rPr lang="fr-FR" dirty="0" smtClean="0"/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984D-75EC-7B43-9697-8BB10178A24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04B2-E106-794B-AFDE-BEF5795E14F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984D-75EC-7B43-9697-8BB10178A24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Médiane à 3 recours par</a:t>
            </a:r>
            <a:r>
              <a:rPr lang="fr-FR" baseline="0" dirty="0" smtClean="0"/>
              <a:t> 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984D-75EC-7B43-9697-8BB10178A24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984D-75EC-7B43-9697-8BB10178A24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18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91413" y="168275"/>
            <a:ext cx="2246312" cy="62357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7713" y="168275"/>
            <a:ext cx="6591300" cy="6235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0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451556" y="959556"/>
            <a:ext cx="9835444" cy="319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6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C943-AA42-9148-8AAC-EB8F629B285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730-CF1C-C046-84D7-999E13A59A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EAC9-A511-9347-9861-205E6DD8EA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43425" cy="4525963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25963"/>
          </a:xfrm>
        </p:spPr>
        <p:txBody>
          <a:bodyPr/>
          <a:lstStyle>
            <a:lvl1pPr>
              <a:defRPr sz="3150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87D0-C406-BA4E-84ED-951FCF7FBCE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4"/>
            <a:ext cx="4545212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5" y="1535114"/>
            <a:ext cx="4546997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1A5E-2BE9-8C49-A0D6-4B4539E6B8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718-F50C-5845-BBC3-0017C5FC28E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A94-AA96-464D-A68C-E0EDD896FA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273051"/>
            <a:ext cx="3384352" cy="1162050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0"/>
            <a:ext cx="5750719" cy="585311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2" y="1435101"/>
            <a:ext cx="3384352" cy="4691063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659D-1CD7-5B47-B59E-F4FA50C662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094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575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5413-C12E-CE4C-9DAB-2C7AB4646D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AF1-3A6F-FA4B-8556-3373663F50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59E0-2891-0B45-B9E2-2DC579F3743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01/03/2017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 algn="ctr">
              <a:buNone/>
              <a:defRPr sz="3150" b="1">
                <a:solidFill>
                  <a:srgbClr val="FFFF66"/>
                </a:solidFill>
                <a:latin typeface="Trebuchet MS" pitchFamily="34" charset="0"/>
              </a:defRPr>
            </a:lvl1pPr>
            <a:lvl2pPr marL="514350" indent="0">
              <a:buNone/>
              <a:defRPr sz="2025"/>
            </a:lvl2pPr>
            <a:lvl3pPr marL="1028700" indent="0">
              <a:buNone/>
              <a:defRPr sz="1800"/>
            </a:lvl3pPr>
            <a:lvl4pPr marL="1543050" indent="0">
              <a:buNone/>
              <a:defRPr sz="1575"/>
            </a:lvl4pPr>
            <a:lvl5pPr marL="2057400" indent="0">
              <a:buNone/>
              <a:defRPr sz="1575"/>
            </a:lvl5pPr>
            <a:lvl6pPr marL="2571750" indent="0">
              <a:buNone/>
              <a:defRPr sz="1575"/>
            </a:lvl6pPr>
            <a:lvl7pPr marL="3086100" indent="0">
              <a:buNone/>
              <a:defRPr sz="1575"/>
            </a:lvl7pPr>
            <a:lvl8pPr marL="3600450" indent="0">
              <a:buNone/>
              <a:defRPr sz="1575"/>
            </a:lvl8pPr>
            <a:lvl9pPr marL="4114800" indent="0">
              <a:buNone/>
              <a:defRPr sz="15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422400"/>
            <a:ext cx="4411663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26063" y="1422400"/>
            <a:ext cx="441166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874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306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4307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54307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54308" y="120469"/>
            <a:ext cx="846116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25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718439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718440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718440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187" y="2167467"/>
            <a:ext cx="857646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 marL="1214438" indent="-303609">
              <a:buClr>
                <a:srgbClr val="DC5A20"/>
              </a:buClr>
              <a:defRPr sz="1575"/>
            </a:lvl4pPr>
            <a:lvl5pPr marL="1418034" indent="-203597">
              <a:buClr>
                <a:srgbClr val="DC5A20"/>
              </a:buClr>
              <a:defRPr sz="1575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96187" y="1270001"/>
            <a:ext cx="8576462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196187" y="5588000"/>
            <a:ext cx="8576463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6189" y="242295"/>
            <a:ext cx="8319288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475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306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4307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54307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54308" y="120469"/>
            <a:ext cx="846116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475"/>
              </a:lnSpc>
              <a:defRPr sz="225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08155" y="242294"/>
            <a:ext cx="42862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5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ACEAC83A-E9DE-4243-B11F-5A179240A607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3116546" y="6400801"/>
            <a:ext cx="6656103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718439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718440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718440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1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3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20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65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29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9B151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9B15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1887086" y="3792816"/>
            <a:ext cx="4147289" cy="369332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</a:rPr>
              <a:t>Journée caner &amp;</a:t>
            </a:r>
            <a:r>
              <a:rPr lang="fr-FR" sz="1800" b="1" baseline="0" dirty="0" smtClean="0">
                <a:solidFill>
                  <a:schemeClr val="bg1"/>
                </a:solidFill>
              </a:rPr>
              <a:t> VIH </a:t>
            </a:r>
            <a:r>
              <a:rPr lang="mr-IN" sz="1800" b="1" baseline="0" dirty="0" smtClean="0">
                <a:solidFill>
                  <a:schemeClr val="bg1"/>
                </a:solidFill>
              </a:rPr>
              <a:t>–</a:t>
            </a:r>
            <a:r>
              <a:rPr lang="fr-FR" sz="1800" b="1" baseline="0" dirty="0" smtClean="0">
                <a:solidFill>
                  <a:schemeClr val="bg1"/>
                </a:solidFill>
              </a:rPr>
              <a:t> 02 mars 2017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/>
        </p:nvSpPr>
        <p:spPr bwMode="auto">
          <a:xfrm>
            <a:off x="0" y="6583363"/>
            <a:ext cx="420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DDAC1CF-1CCA-1846-84AE-E94644D0730E}" type="slidenum">
              <a:rPr lang="fr-FR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47713" y="168275"/>
            <a:ext cx="8763000" cy="7985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22400"/>
            <a:ext cx="8975725" cy="4981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3" name="Picture 13" descr="LogoCoreVI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B49CBAD0-3331-6D40-9D98-4C9C3ECDB2B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01/03/2017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2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6402389"/>
            <a:ext cx="10303910" cy="459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endParaRPr lang="fr-FR" sz="2025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2" y="6400800"/>
            <a:ext cx="1030391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210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4350" rtl="0" eaLnBrk="1" latinLnBrk="0" hangingPunct="1"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51435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ct val="20000"/>
        </a:spcBef>
        <a:buFont typeface="Arial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51435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514350" rtl="0" eaLnBrk="1" latinLnBrk="0" hangingPunct="1">
        <a:spcBef>
          <a:spcPct val="20000"/>
        </a:spcBef>
        <a:buFont typeface="Arial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514350" rtl="0" eaLnBrk="1" latinLnBrk="0" hangingPunct="1">
        <a:spcBef>
          <a:spcPct val="20000"/>
        </a:spcBef>
        <a:buFont typeface="Arial"/>
        <a:buChar char="»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3094038"/>
            <a:ext cx="8763000" cy="1143000"/>
          </a:xfrm>
        </p:spPr>
        <p:txBody>
          <a:bodyPr/>
          <a:lstStyle/>
          <a:p>
            <a:r>
              <a:rPr lang="fr-FR" sz="4800" dirty="0" smtClean="0">
                <a:latin typeface="Futura" charset="0"/>
                <a:cs typeface="Times New Roman" charset="0"/>
              </a:rPr>
              <a:t>Journée Cancer et VIH</a:t>
            </a:r>
            <a:r>
              <a:rPr lang="fr-FR" sz="3200" dirty="0">
                <a:latin typeface="Futura" charset="0"/>
                <a:cs typeface="Times New Roman" charset="0"/>
              </a:rPr>
              <a:t/>
            </a:r>
            <a:br>
              <a:rPr lang="fr-FR" sz="3200" dirty="0">
                <a:latin typeface="Futura" charset="0"/>
                <a:cs typeface="Times New Roman" charset="0"/>
              </a:rPr>
            </a:br>
            <a:endParaRPr lang="fr-FR" sz="3200" dirty="0">
              <a:latin typeface="Futura" charset="0"/>
              <a:cs typeface="Times New Roman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559300"/>
            <a:ext cx="9448800" cy="1079500"/>
          </a:xfrm>
        </p:spPr>
        <p:txBody>
          <a:bodyPr/>
          <a:lstStyle/>
          <a:p>
            <a:r>
              <a:rPr lang="fr-FR" sz="2000" i="1" dirty="0" smtClean="0">
                <a:latin typeface="Futura" charset="0"/>
                <a:cs typeface="Times New Roman" charset="0"/>
              </a:rPr>
              <a:t>Contexte épidémiologique du VH en Bretagne</a:t>
            </a:r>
          </a:p>
          <a:p>
            <a:r>
              <a:rPr lang="fr-FR" sz="2000" i="1" dirty="0" smtClean="0">
                <a:latin typeface="Futura" charset="0"/>
                <a:cs typeface="Times New Roman" charset="0"/>
              </a:rPr>
              <a:t>Données du COREVIH actualisées au 31/12/2015</a:t>
            </a:r>
          </a:p>
          <a:p>
            <a:endParaRPr lang="fr-FR" sz="2000" i="1" dirty="0">
              <a:latin typeface="Futura" charset="0"/>
              <a:cs typeface="Times New Roman" charset="0"/>
            </a:endParaRPr>
          </a:p>
          <a:p>
            <a:r>
              <a:rPr lang="fr-FR" sz="1600" i="1" dirty="0" smtClean="0">
                <a:latin typeface="Futura" charset="0"/>
                <a:cs typeface="Times New Roman" charset="0"/>
              </a:rPr>
              <a:t>Brest </a:t>
            </a:r>
            <a:r>
              <a:rPr lang="mr-IN" sz="1600" i="1" dirty="0" smtClean="0">
                <a:latin typeface="Futura" charset="0"/>
                <a:cs typeface="Times New Roman" charset="0"/>
              </a:rPr>
              <a:t>–</a:t>
            </a:r>
            <a:r>
              <a:rPr lang="fr-FR" sz="1600" i="1" dirty="0" smtClean="0">
                <a:latin typeface="Futura" charset="0"/>
                <a:cs typeface="Times New Roman" charset="0"/>
              </a:rPr>
              <a:t> 2 mars 2017</a:t>
            </a:r>
            <a:endParaRPr lang="fr-FR" sz="1600" i="1" dirty="0">
              <a:latin typeface="Futura" charset="0"/>
              <a:cs typeface="Times New Roman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15950" y="6284913"/>
            <a:ext cx="9364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/>
              <a:t>Docteur Cédric Arvieux – </a:t>
            </a:r>
            <a:r>
              <a:rPr lang="fr-FR" i="1" dirty="0" smtClean="0"/>
              <a:t>COREVIH-Bretagne </a:t>
            </a:r>
            <a:r>
              <a:rPr lang="mr-IN" i="1" dirty="0" smtClean="0"/>
              <a:t>–</a:t>
            </a:r>
            <a:r>
              <a:rPr lang="fr-FR" i="1" dirty="0" smtClean="0"/>
              <a:t> CHU </a:t>
            </a:r>
            <a:r>
              <a:rPr lang="fr-FR" i="1" dirty="0"/>
              <a:t>de Rennes</a:t>
            </a:r>
          </a:p>
        </p:txBody>
      </p:sp>
      <p:pic>
        <p:nvPicPr>
          <p:cNvPr id="38918" name="Picture 6" descr="LogoCoreV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39700"/>
            <a:ext cx="3332162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889993" y="197942"/>
            <a:ext cx="8658453" cy="799185"/>
          </a:xfrm>
        </p:spPr>
        <p:txBody>
          <a:bodyPr>
            <a:normAutofit fontScale="90000"/>
          </a:bodyPr>
          <a:lstStyle/>
          <a:p>
            <a:r>
              <a:rPr lang="fr-FR" altLang="fr-FR" sz="3282" b="1" dirty="0"/>
              <a:t>Cascade de la prise en charge en France en 2013*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857250" y="1905783"/>
            <a:ext cx="8572500" cy="4317819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1" y="1899137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0" dirty="0"/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90" y="2217934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0" dirty="0"/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50" dirty="0"/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57250" y="1426741"/>
            <a:ext cx="1380041" cy="35208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88" b="1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2185559" y="1575589"/>
            <a:ext cx="774701" cy="6712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88">
              <a:solidFill>
                <a:schemeClr val="tx1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015635" y="3540469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800" spc="4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148055" y="2427564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800" spc="47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852599" y="4326282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800" spc="47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8367" y="6223602"/>
            <a:ext cx="2345514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88" dirty="0" smtClean="0"/>
              <a:t>* Résultats </a:t>
            </a:r>
            <a:r>
              <a:rPr lang="fr-FR" sz="1688" dirty="0"/>
              <a:t>provisoires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367" y="6569852"/>
            <a:ext cx="853975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25" i="1" dirty="0"/>
              <a:t>Virginie </a:t>
            </a:r>
            <a:r>
              <a:rPr lang="fr-FR" sz="1125" i="1" dirty="0" err="1"/>
              <a:t>Supervie</a:t>
            </a:r>
            <a:r>
              <a:rPr lang="fr-FR" sz="1125" i="1" dirty="0"/>
              <a:t> - UMR S 1136, Inserm, UPMC, Paris  - SFLS </a:t>
            </a:r>
            <a:r>
              <a:rPr lang="mr-IN" sz="1125" i="1" dirty="0"/>
              <a:t>–</a:t>
            </a:r>
            <a:r>
              <a:rPr lang="fr-FR" sz="1125" i="1" dirty="0"/>
              <a:t> Montpellier, 7 octobre 2016</a:t>
            </a:r>
          </a:p>
        </p:txBody>
      </p:sp>
      <p:sp>
        <p:nvSpPr>
          <p:cNvPr id="8" name="Pensées 7"/>
          <p:cNvSpPr/>
          <p:nvPr/>
        </p:nvSpPr>
        <p:spPr>
          <a:xfrm>
            <a:off x="3272523" y="619057"/>
            <a:ext cx="3765586" cy="1424609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Epidémie «</a:t>
            </a:r>
            <a:r>
              <a:rPr lang="fr-FR" sz="1600" smtClean="0"/>
              <a:t> cachée</a:t>
            </a:r>
            <a:r>
              <a:rPr lang="fr-FR" sz="1600" dirty="0" smtClean="0"/>
              <a:t> » :</a:t>
            </a:r>
          </a:p>
          <a:p>
            <a:pPr algn="ctr"/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24 800 personnes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Bretagne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2" name="Picture 4" descr="http://www.drapeau-breton.fr/wp-content/gallery/gifs-bretons_1/drapeau-anime-bretag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9" y="1497013"/>
            <a:ext cx="19812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3105"/>
              </p:ext>
            </p:extLst>
          </p:nvPr>
        </p:nvGraphicFramePr>
        <p:xfrm>
          <a:off x="204903" y="274638"/>
          <a:ext cx="9877193" cy="570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0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de la cohorte régionale (3 288 personnes suivies)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2283710" y="2357900"/>
          <a:ext cx="5524734" cy="2720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78706"/>
                <a:gridCol w="1246028"/>
              </a:tblGrid>
              <a:tr h="450056">
                <a:tc>
                  <a:txBody>
                    <a:bodyPr/>
                    <a:lstStyle/>
                    <a:p>
                      <a:r>
                        <a:rPr lang="fr-FR" sz="2300" b="0" dirty="0" smtClean="0"/>
                        <a:t>Nouveaux</a:t>
                      </a:r>
                      <a:r>
                        <a:rPr lang="fr-FR" sz="2300" b="0" baseline="0" dirty="0" smtClean="0"/>
                        <a:t> patients</a:t>
                      </a:r>
                      <a:endParaRPr lang="fr-FR" sz="2300" b="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b="0" dirty="0" smtClean="0"/>
                        <a:t>275</a:t>
                      </a:r>
                      <a:endParaRPr lang="fr-FR" sz="2300" b="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Nouveaux dépistés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142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Nouveaux Sida*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41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Décès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26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Transfert de suivi </a:t>
                      </a:r>
                      <a:r>
                        <a:rPr lang="fr-FR" sz="2300" baseline="0" dirty="0" smtClean="0"/>
                        <a:t>ailleurs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93</a:t>
                      </a:r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Perdu de vue </a:t>
                      </a:r>
                      <a:r>
                        <a:rPr lang="fr-FR" sz="1200" dirty="0" smtClean="0"/>
                        <a:t>(13 mois sans recours)</a:t>
                      </a:r>
                      <a:endParaRPr lang="fr-FR" sz="12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9</a:t>
                      </a:r>
                    </a:p>
                  </a:txBody>
                  <a:tcPr marL="102870" marR="102870" marT="51435" marB="51435"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61431" y="5675624"/>
            <a:ext cx="869795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75" dirty="0"/>
              <a:t>*Sur les 3288 patients suivis, 24,5% ont </a:t>
            </a:r>
            <a:r>
              <a:rPr lang="fr-FR" sz="1575"/>
              <a:t>un diagnostic antérieur de Sida</a:t>
            </a:r>
            <a:endParaRPr lang="fr-FR" sz="1575" dirty="0"/>
          </a:p>
        </p:txBody>
      </p:sp>
    </p:spTree>
    <p:extLst>
      <p:ext uri="{BB962C8B-B14F-4D97-AF65-F5344CB8AC3E}">
        <p14:creationId xmlns:p14="http://schemas.microsoft.com/office/powerpoint/2010/main" val="14072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causes des 26 décès de 2015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322550"/>
              </p:ext>
            </p:extLst>
          </p:nvPr>
        </p:nvGraphicFramePr>
        <p:xfrm>
          <a:off x="514350" y="2794210"/>
          <a:ext cx="92583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276"/>
                <a:gridCol w="2892924"/>
                <a:gridCol w="30861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Cardiovasculaire : 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Cancer: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Autres : 12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Infarctus du myocarde :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Classant</a:t>
                      </a:r>
                      <a:r>
                        <a:rPr lang="fr-FR" baseline="0" dirty="0" smtClean="0"/>
                        <a:t> sida :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Pancréatite: 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AVC :</a:t>
                      </a:r>
                      <a:r>
                        <a:rPr lang="fr-FR" baseline="0" dirty="0" smtClean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Classant : 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« lié au VIH » : 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Autre cause </a:t>
                      </a:r>
                      <a:r>
                        <a:rPr lang="fr-FR" dirty="0" err="1" smtClean="0"/>
                        <a:t>cardiovasc</a:t>
                      </a:r>
                      <a:r>
                        <a:rPr lang="fr-FR" dirty="0" smtClean="0"/>
                        <a:t>. :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Indéterminé ou autre : 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882650"/>
            <a:ext cx="8864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50" dirty="0"/>
              <a:t>Caractéristiques : modes de </a:t>
            </a:r>
            <a:r>
              <a:rPr lang="fr-FR" sz="4050" dirty="0" smtClean="0"/>
              <a:t>contamination</a:t>
            </a:r>
            <a:r>
              <a:rPr lang="fr-FR" sz="4050" dirty="0"/>
              <a:t/>
            </a:r>
            <a:br>
              <a:rPr lang="fr-FR" sz="4050" dirty="0"/>
            </a:br>
            <a:r>
              <a:rPr lang="fr-FR" sz="4050" dirty="0" smtClean="0"/>
              <a:t>File active 2015</a:t>
            </a:r>
            <a:endParaRPr lang="fr-FR" sz="4050" dirty="0"/>
          </a:p>
        </p:txBody>
      </p:sp>
      <p:sp>
        <p:nvSpPr>
          <p:cNvPr id="5" name="ZoneTexte 4"/>
          <p:cNvSpPr txBox="1"/>
          <p:nvPr/>
        </p:nvSpPr>
        <p:spPr>
          <a:xfrm>
            <a:off x="1462007" y="1834082"/>
            <a:ext cx="2060100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Femmes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25558" y="1834082"/>
            <a:ext cx="2060100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Hommes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/>
          </p:nvPr>
        </p:nvGraphicFramePr>
        <p:xfrm>
          <a:off x="5474496" y="2438981"/>
          <a:ext cx="4700125" cy="349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36228"/>
              </p:ext>
            </p:extLst>
          </p:nvPr>
        </p:nvGraphicFramePr>
        <p:xfrm>
          <a:off x="429961" y="2438980"/>
          <a:ext cx="5638506" cy="349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3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9525"/>
          <a:stretch/>
        </p:blipFill>
        <p:spPr>
          <a:xfrm>
            <a:off x="1535891" y="1785842"/>
            <a:ext cx="7465709" cy="382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 la part des modes de contamination en Bretagne 2015 - 2015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4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940"/>
          <a:stretch/>
        </p:blipFill>
        <p:spPr>
          <a:xfrm>
            <a:off x="2270656" y="2154056"/>
            <a:ext cx="5532683" cy="313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de la file active par origine géographique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patients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465299"/>
          <a:ext cx="9258300" cy="136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  <a:gridCol w="3086100"/>
              </a:tblGrid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Nouvelles découvertes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138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%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Hommes/Femmes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102H/36F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74 %/26 %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fr-FR" sz="2300" dirty="0" smtClean="0"/>
                        <a:t>Découvertes tardives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39 sur 138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 smtClean="0"/>
                        <a:t>28 %</a:t>
                      </a:r>
                      <a:endParaRPr lang="fr-FR" sz="2300" dirty="0"/>
                    </a:p>
                  </a:txBody>
                  <a:tcPr marL="102870" marR="102870" marT="51435" marB="51435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11896" y="5988187"/>
            <a:ext cx="2815066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350" dirty="0"/>
              <a:t>Mode de contamination des hommes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/>
          </p:nvPr>
        </p:nvGraphicFramePr>
        <p:xfrm>
          <a:off x="5178972" y="2921591"/>
          <a:ext cx="4860783" cy="286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/>
          </p:nvPr>
        </p:nvGraphicFramePr>
        <p:xfrm>
          <a:off x="230570" y="2921591"/>
          <a:ext cx="4726700" cy="286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13543" y="5929045"/>
            <a:ext cx="2767617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350" dirty="0"/>
              <a:t>Mode de contamination des femmes</a:t>
            </a:r>
          </a:p>
        </p:txBody>
      </p:sp>
    </p:spTree>
    <p:extLst>
      <p:ext uri="{BB962C8B-B14F-4D97-AF65-F5344CB8AC3E}">
        <p14:creationId xmlns:p14="http://schemas.microsoft.com/office/powerpoint/2010/main" val="14072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5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recours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1961220" y="1909773"/>
          <a:ext cx="6117839" cy="2569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8641"/>
                <a:gridCol w="1239198"/>
              </a:tblGrid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Type de recours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Région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 charset="0"/>
                      </a:endParaRPr>
                    </a:p>
                  </a:txBody>
                  <a:tcPr marL="6904" marR="6904" marT="6904" marB="0" anchor="b"/>
                </a:tc>
              </a:tr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Consultations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 smtClean="0">
                          <a:effectLst/>
                        </a:rPr>
                        <a:t>9 312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</a:tr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Hôpital de jour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317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</a:tr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Hospitalisations</a:t>
                      </a:r>
                      <a:r>
                        <a:rPr lang="fr-FR" sz="2000" u="none" strike="noStrike" baseline="0" dirty="0" smtClean="0">
                          <a:effectLst/>
                        </a:rPr>
                        <a:t> conventionnelles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288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</a:tr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Autres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209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</a:tr>
              <a:tr h="42831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Total général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 smtClean="0">
                          <a:effectLst/>
                        </a:rPr>
                        <a:t>10 132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904" marR="6904" marT="6904" marB="0" anchor="b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7785" y="5541809"/>
            <a:ext cx="71192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En moyenne 3 recours par an et par patient</a:t>
            </a:r>
            <a:r>
              <a:rPr lang="is-IS" sz="1350" dirty="0"/>
              <a:t>… mais varie de 1,6 à 3,7 en fonction des sites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4072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55946"/>
              </p:ext>
            </p:extLst>
          </p:nvPr>
        </p:nvGraphicFramePr>
        <p:xfrm>
          <a:off x="1" y="15877"/>
          <a:ext cx="10286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virologique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93963" y="5597045"/>
            <a:ext cx="4619854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350" dirty="0"/>
              <a:t>97,4 % des patients suivis ont une charge virale &lt; 1 000 cop/mL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605117" y="1450893"/>
          <a:ext cx="9085410" cy="370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3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immunologique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700982" y="1784991"/>
          <a:ext cx="7470874" cy="438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738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0489"/>
              </p:ext>
            </p:extLst>
          </p:nvPr>
        </p:nvGraphicFramePr>
        <p:xfrm>
          <a:off x="514350" y="1543348"/>
          <a:ext cx="9258300" cy="36137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86100"/>
                <a:gridCol w="3086100"/>
                <a:gridCol w="3086100"/>
              </a:tblGrid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Nombre de patients co-infectés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%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VHC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464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VHB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175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Dont VHB+VHC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36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Inconnu…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Charge virale C détectable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154</a:t>
                      </a:r>
                      <a:endParaRPr lang="fr-FR" sz="2400" b="1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33 % (mais 74</a:t>
                      </a:r>
                      <a:r>
                        <a:rPr lang="fr-FR" sz="1600" baseline="0" dirty="0" smtClean="0"/>
                        <a:t> NR)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Jamais traités pour le VHC</a:t>
                      </a:r>
                      <a:br>
                        <a:rPr lang="fr-FR" sz="1600" dirty="0" smtClean="0"/>
                      </a:br>
                      <a:r>
                        <a:rPr lang="fr-FR" sz="1600" dirty="0" smtClean="0"/>
                        <a:t>(CV détectable)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100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102870" marR="102870" marT="51435" marB="51435"/>
                </a:tc>
              </a:tr>
              <a:tr h="41719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Charge VHB détectable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24</a:t>
                      </a:r>
                      <a:endParaRPr lang="fr-FR" sz="2400" b="1" dirty="0"/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Mais 62 NR</a:t>
                      </a:r>
                      <a:endParaRPr lang="fr-FR" sz="1600" dirty="0"/>
                    </a:p>
                  </a:txBody>
                  <a:tcPr marL="102870" marR="102870" marT="51435" marB="51435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83A-E9DE-4243-B11F-5A179240A607}" type="slidenum">
              <a:rPr lang="fr-FR" smtClean="0"/>
              <a:t>24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66849" y="5757893"/>
            <a:ext cx="41280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/>
              <a:t>On dénombre 14 nouvelles infections VHC en 2015</a:t>
            </a:r>
          </a:p>
        </p:txBody>
      </p:sp>
    </p:spTree>
    <p:extLst>
      <p:ext uri="{BB962C8B-B14F-4D97-AF65-F5344CB8AC3E}">
        <p14:creationId xmlns:p14="http://schemas.microsoft.com/office/powerpoint/2010/main" val="9935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conclusions pour la Bretagne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</a:p>
          <a:p>
            <a:pPr lvl="1"/>
            <a:r>
              <a:rPr lang="fr-FR" dirty="0" smtClean="0"/>
              <a:t>Efficacité : marge de manœuvre inexistante</a:t>
            </a:r>
          </a:p>
          <a:p>
            <a:pPr lvl="1"/>
            <a:r>
              <a:rPr lang="fr-FR" dirty="0" smtClean="0"/>
              <a:t>Coût : très bien mais</a:t>
            </a:r>
            <a:r>
              <a:rPr lang="mr-IN" dirty="0" smtClean="0"/>
              <a:t>…</a:t>
            </a:r>
            <a:r>
              <a:rPr lang="fr-FR" dirty="0" smtClean="0"/>
              <a:t> voir la place que vont prendre les anti-</a:t>
            </a:r>
            <a:r>
              <a:rPr lang="fr-FR" dirty="0" err="1" smtClean="0"/>
              <a:t>intégrases</a:t>
            </a:r>
            <a:r>
              <a:rPr lang="fr-FR" dirty="0" smtClean="0"/>
              <a:t> en 2016</a:t>
            </a:r>
          </a:p>
          <a:p>
            <a:r>
              <a:rPr lang="fr-FR" dirty="0" smtClean="0"/>
              <a:t>Sur le diagnostic plus précoce</a:t>
            </a:r>
          </a:p>
          <a:p>
            <a:pPr lvl="1"/>
            <a:r>
              <a:rPr lang="fr-FR" dirty="0" smtClean="0"/>
              <a:t>Améliorer l’efficience du dépistage</a:t>
            </a:r>
          </a:p>
          <a:p>
            <a:r>
              <a:rPr lang="fr-FR" dirty="0" smtClean="0"/>
              <a:t>Sur la prévention</a:t>
            </a:r>
          </a:p>
          <a:p>
            <a:pPr lvl="1"/>
            <a:r>
              <a:rPr lang="fr-FR" dirty="0" smtClean="0"/>
              <a:t>Mettre le paquet sur la PrEP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mtClean="0"/>
              <a:t>Pourquoi une journée cancer et VIH en Bretagne ?</a:t>
            </a:r>
            <a:endParaRPr lang="fr-FR" sz="2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Raison n°1 : l’évolution de la mortalité</a:t>
            </a:r>
            <a:endParaRPr lang="fr-FR" dirty="0">
              <a:latin typeface="Arial" charset="0"/>
              <a:cs typeface="Arial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453053" y="1216179"/>
            <a:ext cx="9690666" cy="5545910"/>
            <a:chOff x="453053" y="966789"/>
            <a:chExt cx="9690666" cy="5545910"/>
          </a:xfrm>
        </p:grpSpPr>
        <p:sp>
          <p:nvSpPr>
            <p:cNvPr id="2" name="Rectangle 1"/>
            <p:cNvSpPr/>
            <p:nvPr/>
          </p:nvSpPr>
          <p:spPr>
            <a:xfrm>
              <a:off x="508407" y="966789"/>
              <a:ext cx="9635312" cy="55459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172" name="Groupe 109"/>
            <p:cNvGrpSpPr>
              <a:grpSpLocks/>
            </p:cNvGrpSpPr>
            <p:nvPr/>
          </p:nvGrpSpPr>
          <p:grpSpPr bwMode="auto">
            <a:xfrm>
              <a:off x="453053" y="1135063"/>
              <a:ext cx="9690665" cy="5377636"/>
              <a:chOff x="267243" y="1135063"/>
              <a:chExt cx="8613924" cy="5377636"/>
            </a:xfrm>
          </p:grpSpPr>
          <p:grpSp>
            <p:nvGrpSpPr>
              <p:cNvPr id="7174" name="Groupe 22544"/>
              <p:cNvGrpSpPr>
                <a:grpSpLocks/>
              </p:cNvGrpSpPr>
              <p:nvPr/>
            </p:nvGrpSpPr>
            <p:grpSpPr bwMode="auto">
              <a:xfrm>
                <a:off x="2525713" y="1284288"/>
                <a:ext cx="5776912" cy="4924425"/>
                <a:chOff x="2526171" y="1284969"/>
                <a:chExt cx="5775994" cy="4923603"/>
              </a:xfrm>
            </p:grpSpPr>
            <p:sp>
              <p:nvSpPr>
                <p:cNvPr id="721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733513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1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92662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18" name="Line 13"/>
                <p:cNvSpPr>
                  <a:spLocks noChangeShapeType="1"/>
                </p:cNvSpPr>
                <p:nvPr/>
              </p:nvSpPr>
              <p:spPr bwMode="auto">
                <a:xfrm>
                  <a:off x="2526171" y="6153883"/>
                  <a:ext cx="66491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19" name="Line 14"/>
                <p:cNvSpPr>
                  <a:spLocks noChangeShapeType="1"/>
                </p:cNvSpPr>
                <p:nvPr/>
              </p:nvSpPr>
              <p:spPr bwMode="auto">
                <a:xfrm>
                  <a:off x="2592662" y="6153883"/>
                  <a:ext cx="1140850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156065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6015214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872614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3" name="Line 18"/>
                <p:cNvSpPr>
                  <a:spLocks noChangeShapeType="1"/>
                </p:cNvSpPr>
                <p:nvPr/>
              </p:nvSpPr>
              <p:spPr bwMode="auto">
                <a:xfrm>
                  <a:off x="4872614" y="6153883"/>
                  <a:ext cx="1142601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>
                  <a:off x="6015214" y="6153883"/>
                  <a:ext cx="1140850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>
                  <a:off x="3733513" y="6153883"/>
                  <a:ext cx="1139101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296915" y="6153883"/>
                  <a:ext cx="0" cy="54689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7" name="Line 22"/>
                <p:cNvSpPr>
                  <a:spLocks noChangeShapeType="1"/>
                </p:cNvSpPr>
                <p:nvPr/>
              </p:nvSpPr>
              <p:spPr bwMode="auto">
                <a:xfrm>
                  <a:off x="8296915" y="6153883"/>
                  <a:ext cx="5250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8" name="Line 23"/>
                <p:cNvSpPr>
                  <a:spLocks noChangeShapeType="1"/>
                </p:cNvSpPr>
                <p:nvPr/>
              </p:nvSpPr>
              <p:spPr bwMode="auto">
                <a:xfrm>
                  <a:off x="7156065" y="6153883"/>
                  <a:ext cx="1140850" cy="0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2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592662" y="1284969"/>
                  <a:ext cx="0" cy="4868914"/>
                </a:xfrm>
                <a:prstGeom prst="line">
                  <a:avLst/>
                </a:prstGeom>
                <a:noFill/>
                <a:ln w="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92662" y="1334686"/>
                  <a:ext cx="2867874" cy="54689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92662" y="1412576"/>
                  <a:ext cx="4106712" cy="56346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2" name="Rectangle 27"/>
                <p:cNvSpPr>
                  <a:spLocks noChangeArrowheads="1"/>
                </p:cNvSpPr>
                <p:nvPr/>
              </p:nvSpPr>
              <p:spPr bwMode="auto">
                <a:xfrm>
                  <a:off x="2592662" y="1488808"/>
                  <a:ext cx="5412041" cy="58003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3" name="Rectangle 28"/>
                <p:cNvSpPr>
                  <a:spLocks noChangeArrowheads="1"/>
                </p:cNvSpPr>
                <p:nvPr/>
              </p:nvSpPr>
              <p:spPr bwMode="auto">
                <a:xfrm>
                  <a:off x="2592662" y="1619728"/>
                  <a:ext cx="2535418" cy="54689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4" name="Rectangle 29"/>
                <p:cNvSpPr>
                  <a:spLocks noChangeArrowheads="1"/>
                </p:cNvSpPr>
                <p:nvPr/>
              </p:nvSpPr>
              <p:spPr bwMode="auto">
                <a:xfrm>
                  <a:off x="2592662" y="1694303"/>
                  <a:ext cx="1909000" cy="58003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5" name="Rectangle 30"/>
                <p:cNvSpPr>
                  <a:spLocks noChangeArrowheads="1"/>
                </p:cNvSpPr>
                <p:nvPr/>
              </p:nvSpPr>
              <p:spPr bwMode="auto">
                <a:xfrm>
                  <a:off x="2592662" y="1773850"/>
                  <a:ext cx="1244087" cy="58003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662" y="1982659"/>
                  <a:ext cx="1709526" cy="54689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7" name="Rectangle 32"/>
                <p:cNvSpPr>
                  <a:spLocks noChangeArrowheads="1"/>
                </p:cNvSpPr>
                <p:nvPr/>
              </p:nvSpPr>
              <p:spPr bwMode="auto">
                <a:xfrm>
                  <a:off x="2592662" y="1903113"/>
                  <a:ext cx="1210841" cy="56346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8" name="Rectangle 33"/>
                <p:cNvSpPr>
                  <a:spLocks noChangeArrowheads="1"/>
                </p:cNvSpPr>
                <p:nvPr/>
              </p:nvSpPr>
              <p:spPr bwMode="auto">
                <a:xfrm>
                  <a:off x="2592662" y="2060548"/>
                  <a:ext cx="1468058" cy="54689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9" name="Rectangle 34"/>
                <p:cNvSpPr>
                  <a:spLocks noChangeArrowheads="1"/>
                </p:cNvSpPr>
                <p:nvPr/>
              </p:nvSpPr>
              <p:spPr bwMode="auto">
                <a:xfrm>
                  <a:off x="2592662" y="2188155"/>
                  <a:ext cx="1177596" cy="54689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0" name="Rectangle 35"/>
                <p:cNvSpPr>
                  <a:spLocks noChangeArrowheads="1"/>
                </p:cNvSpPr>
                <p:nvPr/>
              </p:nvSpPr>
              <p:spPr bwMode="auto">
                <a:xfrm>
                  <a:off x="2592662" y="2266044"/>
                  <a:ext cx="958874" cy="56346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1" name="Freeform 36"/>
                <p:cNvSpPr>
                  <a:spLocks/>
                </p:cNvSpPr>
                <p:nvPr/>
              </p:nvSpPr>
              <p:spPr bwMode="auto">
                <a:xfrm>
                  <a:off x="2592662" y="2342276"/>
                  <a:ext cx="815393" cy="58003"/>
                </a:xfrm>
                <a:custGeom>
                  <a:avLst/>
                  <a:gdLst>
                    <a:gd name="T0" fmla="*/ 2147483647 w 466"/>
                    <a:gd name="T1" fmla="*/ 2147483647 h 35"/>
                    <a:gd name="T2" fmla="*/ 2147483647 w 466"/>
                    <a:gd name="T3" fmla="*/ 0 h 35"/>
                    <a:gd name="T4" fmla="*/ 0 w 466"/>
                    <a:gd name="T5" fmla="*/ 0 h 35"/>
                    <a:gd name="T6" fmla="*/ 0 w 466"/>
                    <a:gd name="T7" fmla="*/ 2147483647 h 35"/>
                    <a:gd name="T8" fmla="*/ 2147483647 w 466"/>
                    <a:gd name="T9" fmla="*/ 2147483647 h 35"/>
                    <a:gd name="T10" fmla="*/ 2147483647 w 466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6"/>
                    <a:gd name="T19" fmla="*/ 0 h 35"/>
                    <a:gd name="T20" fmla="*/ 466 w 46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6" h="35">
                      <a:moveTo>
                        <a:pt x="466" y="35"/>
                      </a:moveTo>
                      <a:lnTo>
                        <a:pt x="466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66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2" name="Rectangle 37"/>
                <p:cNvSpPr>
                  <a:spLocks noChangeArrowheads="1"/>
                </p:cNvSpPr>
                <p:nvPr/>
              </p:nvSpPr>
              <p:spPr bwMode="auto">
                <a:xfrm>
                  <a:off x="2592662" y="2473197"/>
                  <a:ext cx="1093607" cy="54689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3" name="Rectangle 38"/>
                <p:cNvSpPr>
                  <a:spLocks noChangeArrowheads="1"/>
                </p:cNvSpPr>
                <p:nvPr/>
              </p:nvSpPr>
              <p:spPr bwMode="auto">
                <a:xfrm>
                  <a:off x="2592662" y="2551086"/>
                  <a:ext cx="509184" cy="54689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4" name="Freeform 39"/>
                <p:cNvSpPr>
                  <a:spLocks/>
                </p:cNvSpPr>
                <p:nvPr/>
              </p:nvSpPr>
              <p:spPr bwMode="auto">
                <a:xfrm>
                  <a:off x="2592662" y="2627318"/>
                  <a:ext cx="790896" cy="58003"/>
                </a:xfrm>
                <a:custGeom>
                  <a:avLst/>
                  <a:gdLst>
                    <a:gd name="T0" fmla="*/ 2147483647 w 452"/>
                    <a:gd name="T1" fmla="*/ 2147483647 h 35"/>
                    <a:gd name="T2" fmla="*/ 2147483647 w 452"/>
                    <a:gd name="T3" fmla="*/ 0 h 35"/>
                    <a:gd name="T4" fmla="*/ 0 w 452"/>
                    <a:gd name="T5" fmla="*/ 0 h 35"/>
                    <a:gd name="T6" fmla="*/ 0 w 452"/>
                    <a:gd name="T7" fmla="*/ 2147483647 h 35"/>
                    <a:gd name="T8" fmla="*/ 2147483647 w 452"/>
                    <a:gd name="T9" fmla="*/ 2147483647 h 35"/>
                    <a:gd name="T10" fmla="*/ 2147483647 w 452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2"/>
                    <a:gd name="T19" fmla="*/ 0 h 35"/>
                    <a:gd name="T20" fmla="*/ 452 w 452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2" h="35">
                      <a:moveTo>
                        <a:pt x="452" y="35"/>
                      </a:moveTo>
                      <a:lnTo>
                        <a:pt x="452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52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5" name="Freeform 40"/>
                <p:cNvSpPr>
                  <a:spLocks/>
                </p:cNvSpPr>
                <p:nvPr/>
              </p:nvSpPr>
              <p:spPr bwMode="auto">
                <a:xfrm>
                  <a:off x="2592662" y="2756581"/>
                  <a:ext cx="549428" cy="56346"/>
                </a:xfrm>
                <a:custGeom>
                  <a:avLst/>
                  <a:gdLst>
                    <a:gd name="T0" fmla="*/ 2147483647 w 314"/>
                    <a:gd name="T1" fmla="*/ 2147483647 h 34"/>
                    <a:gd name="T2" fmla="*/ 2147483647 w 314"/>
                    <a:gd name="T3" fmla="*/ 0 h 34"/>
                    <a:gd name="T4" fmla="*/ 0 w 314"/>
                    <a:gd name="T5" fmla="*/ 0 h 34"/>
                    <a:gd name="T6" fmla="*/ 0 w 314"/>
                    <a:gd name="T7" fmla="*/ 2147483647 h 34"/>
                    <a:gd name="T8" fmla="*/ 2147483647 w 314"/>
                    <a:gd name="T9" fmla="*/ 2147483647 h 34"/>
                    <a:gd name="T10" fmla="*/ 2147483647 w 314"/>
                    <a:gd name="T11" fmla="*/ 2147483647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4"/>
                    <a:gd name="T19" fmla="*/ 0 h 34"/>
                    <a:gd name="T20" fmla="*/ 314 w 314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4" h="34">
                      <a:moveTo>
                        <a:pt x="314" y="34"/>
                      </a:moveTo>
                      <a:lnTo>
                        <a:pt x="314" y="0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314" y="34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6" name="Rectangle 41"/>
                <p:cNvSpPr>
                  <a:spLocks noChangeArrowheads="1"/>
                </p:cNvSpPr>
                <p:nvPr/>
              </p:nvSpPr>
              <p:spPr bwMode="auto">
                <a:xfrm>
                  <a:off x="2592662" y="2836128"/>
                  <a:ext cx="573925" cy="54689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7" name="Freeform 42"/>
                <p:cNvSpPr>
                  <a:spLocks/>
                </p:cNvSpPr>
                <p:nvPr/>
              </p:nvSpPr>
              <p:spPr bwMode="auto">
                <a:xfrm>
                  <a:off x="2592662" y="2910703"/>
                  <a:ext cx="465439" cy="58003"/>
                </a:xfrm>
                <a:custGeom>
                  <a:avLst/>
                  <a:gdLst>
                    <a:gd name="T0" fmla="*/ 2147483647 w 266"/>
                    <a:gd name="T1" fmla="*/ 2147483647 h 35"/>
                    <a:gd name="T2" fmla="*/ 2147483647 w 266"/>
                    <a:gd name="T3" fmla="*/ 0 h 35"/>
                    <a:gd name="T4" fmla="*/ 0 w 266"/>
                    <a:gd name="T5" fmla="*/ 0 h 35"/>
                    <a:gd name="T6" fmla="*/ 0 w 266"/>
                    <a:gd name="T7" fmla="*/ 2147483647 h 35"/>
                    <a:gd name="T8" fmla="*/ 2147483647 w 266"/>
                    <a:gd name="T9" fmla="*/ 2147483647 h 35"/>
                    <a:gd name="T10" fmla="*/ 2147483647 w 266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6"/>
                    <a:gd name="T19" fmla="*/ 0 h 35"/>
                    <a:gd name="T20" fmla="*/ 266 w 26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6" h="35">
                      <a:moveTo>
                        <a:pt x="266" y="35"/>
                      </a:moveTo>
                      <a:lnTo>
                        <a:pt x="266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266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8" name="Freeform 43"/>
                <p:cNvSpPr>
                  <a:spLocks/>
                </p:cNvSpPr>
                <p:nvPr/>
              </p:nvSpPr>
              <p:spPr bwMode="auto">
                <a:xfrm>
                  <a:off x="2592662" y="3041623"/>
                  <a:ext cx="276464" cy="54689"/>
                </a:xfrm>
                <a:custGeom>
                  <a:avLst/>
                  <a:gdLst>
                    <a:gd name="T0" fmla="*/ 2147483647 w 158"/>
                    <a:gd name="T1" fmla="*/ 2147483647 h 33"/>
                    <a:gd name="T2" fmla="*/ 2147483647 w 158"/>
                    <a:gd name="T3" fmla="*/ 0 h 33"/>
                    <a:gd name="T4" fmla="*/ 0 w 158"/>
                    <a:gd name="T5" fmla="*/ 0 h 33"/>
                    <a:gd name="T6" fmla="*/ 0 w 158"/>
                    <a:gd name="T7" fmla="*/ 2147483647 h 33"/>
                    <a:gd name="T8" fmla="*/ 2147483647 w 158"/>
                    <a:gd name="T9" fmla="*/ 2147483647 h 33"/>
                    <a:gd name="T10" fmla="*/ 2147483647 w 158"/>
                    <a:gd name="T11" fmla="*/ 2147483647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33"/>
                    <a:gd name="T20" fmla="*/ 158 w 158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33">
                      <a:moveTo>
                        <a:pt x="158" y="33"/>
                      </a:moveTo>
                      <a:lnTo>
                        <a:pt x="158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58" y="3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49" name="Rectangle 44"/>
                <p:cNvSpPr>
                  <a:spLocks noChangeArrowheads="1"/>
                </p:cNvSpPr>
                <p:nvPr/>
              </p:nvSpPr>
              <p:spPr bwMode="auto">
                <a:xfrm>
                  <a:off x="2592662" y="3195745"/>
                  <a:ext cx="216972" cy="58003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0" name="Freeform 45"/>
                <p:cNvSpPr>
                  <a:spLocks/>
                </p:cNvSpPr>
                <p:nvPr/>
              </p:nvSpPr>
              <p:spPr bwMode="auto">
                <a:xfrm>
                  <a:off x="2592662" y="3117855"/>
                  <a:ext cx="342955" cy="58003"/>
                </a:xfrm>
                <a:custGeom>
                  <a:avLst/>
                  <a:gdLst>
                    <a:gd name="T0" fmla="*/ 2147483647 w 196"/>
                    <a:gd name="T1" fmla="*/ 2147483647 h 35"/>
                    <a:gd name="T2" fmla="*/ 2147483647 w 196"/>
                    <a:gd name="T3" fmla="*/ 0 h 35"/>
                    <a:gd name="T4" fmla="*/ 0 w 196"/>
                    <a:gd name="T5" fmla="*/ 0 h 35"/>
                    <a:gd name="T6" fmla="*/ 0 w 196"/>
                    <a:gd name="T7" fmla="*/ 2147483647 h 35"/>
                    <a:gd name="T8" fmla="*/ 2147483647 w 196"/>
                    <a:gd name="T9" fmla="*/ 2147483647 h 35"/>
                    <a:gd name="T10" fmla="*/ 2147483647 w 196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"/>
                    <a:gd name="T19" fmla="*/ 0 h 35"/>
                    <a:gd name="T20" fmla="*/ 196 w 19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" h="35">
                      <a:moveTo>
                        <a:pt x="196" y="35"/>
                      </a:moveTo>
                      <a:lnTo>
                        <a:pt x="196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96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1" name="Rectangle 46"/>
                <p:cNvSpPr>
                  <a:spLocks noChangeArrowheads="1"/>
                </p:cNvSpPr>
                <p:nvPr/>
              </p:nvSpPr>
              <p:spPr bwMode="auto">
                <a:xfrm>
                  <a:off x="2592662" y="3326665"/>
                  <a:ext cx="190726" cy="54689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2" name="Freeform 47"/>
                <p:cNvSpPr>
                  <a:spLocks/>
                </p:cNvSpPr>
                <p:nvPr/>
              </p:nvSpPr>
              <p:spPr bwMode="auto">
                <a:xfrm>
                  <a:off x="2592662" y="3401240"/>
                  <a:ext cx="141732" cy="58003"/>
                </a:xfrm>
                <a:custGeom>
                  <a:avLst/>
                  <a:gdLst>
                    <a:gd name="T0" fmla="*/ 2147483647 w 81"/>
                    <a:gd name="T1" fmla="*/ 2147483647 h 35"/>
                    <a:gd name="T2" fmla="*/ 2147483647 w 81"/>
                    <a:gd name="T3" fmla="*/ 0 h 35"/>
                    <a:gd name="T4" fmla="*/ 0 w 81"/>
                    <a:gd name="T5" fmla="*/ 0 h 35"/>
                    <a:gd name="T6" fmla="*/ 0 w 81"/>
                    <a:gd name="T7" fmla="*/ 2147483647 h 35"/>
                    <a:gd name="T8" fmla="*/ 2147483647 w 81"/>
                    <a:gd name="T9" fmla="*/ 2147483647 h 35"/>
                    <a:gd name="T10" fmla="*/ 2147483647 w 81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35"/>
                    <a:gd name="T20" fmla="*/ 81 w 8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35">
                      <a:moveTo>
                        <a:pt x="81" y="35"/>
                      </a:moveTo>
                      <a:lnTo>
                        <a:pt x="81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81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3" name="Freeform 48"/>
                <p:cNvSpPr>
                  <a:spLocks/>
                </p:cNvSpPr>
                <p:nvPr/>
              </p:nvSpPr>
              <p:spPr bwMode="auto">
                <a:xfrm>
                  <a:off x="2592662" y="3480787"/>
                  <a:ext cx="80489" cy="58003"/>
                </a:xfrm>
                <a:custGeom>
                  <a:avLst/>
                  <a:gdLst>
                    <a:gd name="T0" fmla="*/ 2147483647 w 46"/>
                    <a:gd name="T1" fmla="*/ 2147483647 h 35"/>
                    <a:gd name="T2" fmla="*/ 2147483647 w 46"/>
                    <a:gd name="T3" fmla="*/ 0 h 35"/>
                    <a:gd name="T4" fmla="*/ 0 w 46"/>
                    <a:gd name="T5" fmla="*/ 0 h 35"/>
                    <a:gd name="T6" fmla="*/ 0 w 46"/>
                    <a:gd name="T7" fmla="*/ 2147483647 h 35"/>
                    <a:gd name="T8" fmla="*/ 2147483647 w 46"/>
                    <a:gd name="T9" fmla="*/ 2147483647 h 35"/>
                    <a:gd name="T10" fmla="*/ 2147483647 w 46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35"/>
                    <a:gd name="T20" fmla="*/ 46 w 4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35">
                      <a:moveTo>
                        <a:pt x="46" y="35"/>
                      </a:moveTo>
                      <a:lnTo>
                        <a:pt x="46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4" name="Rectangle 49"/>
                <p:cNvSpPr>
                  <a:spLocks noChangeArrowheads="1"/>
                </p:cNvSpPr>
                <p:nvPr/>
              </p:nvSpPr>
              <p:spPr bwMode="auto">
                <a:xfrm>
                  <a:off x="2592662" y="4332598"/>
                  <a:ext cx="229220" cy="59660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5" name="Freeform 50"/>
                <p:cNvSpPr>
                  <a:spLocks/>
                </p:cNvSpPr>
                <p:nvPr/>
              </p:nvSpPr>
              <p:spPr bwMode="auto">
                <a:xfrm>
                  <a:off x="2592662" y="3610050"/>
                  <a:ext cx="122484" cy="56346"/>
                </a:xfrm>
                <a:custGeom>
                  <a:avLst/>
                  <a:gdLst>
                    <a:gd name="T0" fmla="*/ 2147483647 w 70"/>
                    <a:gd name="T1" fmla="*/ 0 h 34"/>
                    <a:gd name="T2" fmla="*/ 0 w 70"/>
                    <a:gd name="T3" fmla="*/ 0 h 34"/>
                    <a:gd name="T4" fmla="*/ 0 w 70"/>
                    <a:gd name="T5" fmla="*/ 2147483647 h 34"/>
                    <a:gd name="T6" fmla="*/ 2147483647 w 70"/>
                    <a:gd name="T7" fmla="*/ 2147483647 h 34"/>
                    <a:gd name="T8" fmla="*/ 2147483647 w 70"/>
                    <a:gd name="T9" fmla="*/ 0 h 34"/>
                    <a:gd name="T10" fmla="*/ 2147483647 w 70"/>
                    <a:gd name="T11" fmla="*/ 0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"/>
                    <a:gd name="T19" fmla="*/ 0 h 34"/>
                    <a:gd name="T20" fmla="*/ 70 w 70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" h="34">
                      <a:moveTo>
                        <a:pt x="70" y="0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70" y="3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6" name="Freeform 51"/>
                <p:cNvSpPr>
                  <a:spLocks/>
                </p:cNvSpPr>
                <p:nvPr/>
              </p:nvSpPr>
              <p:spPr bwMode="auto">
                <a:xfrm>
                  <a:off x="2592662" y="3686282"/>
                  <a:ext cx="122484" cy="58003"/>
                </a:xfrm>
                <a:custGeom>
                  <a:avLst/>
                  <a:gdLst>
                    <a:gd name="T0" fmla="*/ 0 w 70"/>
                    <a:gd name="T1" fmla="*/ 2147483647 h 35"/>
                    <a:gd name="T2" fmla="*/ 2147483647 w 70"/>
                    <a:gd name="T3" fmla="*/ 2147483647 h 35"/>
                    <a:gd name="T4" fmla="*/ 2147483647 w 70"/>
                    <a:gd name="T5" fmla="*/ 0 h 35"/>
                    <a:gd name="T6" fmla="*/ 0 w 70"/>
                    <a:gd name="T7" fmla="*/ 0 h 35"/>
                    <a:gd name="T8" fmla="*/ 0 w 70"/>
                    <a:gd name="T9" fmla="*/ 2147483647 h 35"/>
                    <a:gd name="T10" fmla="*/ 0 w 70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"/>
                    <a:gd name="T19" fmla="*/ 0 h 35"/>
                    <a:gd name="T20" fmla="*/ 70 w 70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" h="35">
                      <a:moveTo>
                        <a:pt x="0" y="35"/>
                      </a:moveTo>
                      <a:lnTo>
                        <a:pt x="70" y="35"/>
                      </a:lnTo>
                      <a:lnTo>
                        <a:pt x="70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7" name="Freeform 52"/>
                <p:cNvSpPr>
                  <a:spLocks/>
                </p:cNvSpPr>
                <p:nvPr/>
              </p:nvSpPr>
              <p:spPr bwMode="auto">
                <a:xfrm>
                  <a:off x="2592662" y="3891778"/>
                  <a:ext cx="113736" cy="58003"/>
                </a:xfrm>
                <a:custGeom>
                  <a:avLst/>
                  <a:gdLst>
                    <a:gd name="T0" fmla="*/ 0 w 65"/>
                    <a:gd name="T1" fmla="*/ 2147483647 h 35"/>
                    <a:gd name="T2" fmla="*/ 2147483647 w 65"/>
                    <a:gd name="T3" fmla="*/ 2147483647 h 35"/>
                    <a:gd name="T4" fmla="*/ 2147483647 w 65"/>
                    <a:gd name="T5" fmla="*/ 0 h 35"/>
                    <a:gd name="T6" fmla="*/ 0 w 65"/>
                    <a:gd name="T7" fmla="*/ 0 h 35"/>
                    <a:gd name="T8" fmla="*/ 0 w 65"/>
                    <a:gd name="T9" fmla="*/ 2147483647 h 35"/>
                    <a:gd name="T10" fmla="*/ 0 w 65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35"/>
                    <a:gd name="T20" fmla="*/ 65 w 6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35">
                      <a:moveTo>
                        <a:pt x="0" y="35"/>
                      </a:moveTo>
                      <a:lnTo>
                        <a:pt x="65" y="35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8" name="Freeform 53"/>
                <p:cNvSpPr>
                  <a:spLocks/>
                </p:cNvSpPr>
                <p:nvPr/>
              </p:nvSpPr>
              <p:spPr bwMode="auto">
                <a:xfrm>
                  <a:off x="2592662" y="3971324"/>
                  <a:ext cx="85739" cy="58003"/>
                </a:xfrm>
                <a:custGeom>
                  <a:avLst/>
                  <a:gdLst>
                    <a:gd name="T0" fmla="*/ 2147483647 w 49"/>
                    <a:gd name="T1" fmla="*/ 2147483647 h 35"/>
                    <a:gd name="T2" fmla="*/ 2147483647 w 49"/>
                    <a:gd name="T3" fmla="*/ 0 h 35"/>
                    <a:gd name="T4" fmla="*/ 0 w 49"/>
                    <a:gd name="T5" fmla="*/ 0 h 35"/>
                    <a:gd name="T6" fmla="*/ 0 w 49"/>
                    <a:gd name="T7" fmla="*/ 2147483647 h 35"/>
                    <a:gd name="T8" fmla="*/ 2147483647 w 49"/>
                    <a:gd name="T9" fmla="*/ 2147483647 h 35"/>
                    <a:gd name="T10" fmla="*/ 2147483647 w 49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35"/>
                    <a:gd name="T20" fmla="*/ 49 w 4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35">
                      <a:moveTo>
                        <a:pt x="49" y="35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9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59" name="Freeform 54"/>
                <p:cNvSpPr>
                  <a:spLocks/>
                </p:cNvSpPr>
                <p:nvPr/>
              </p:nvSpPr>
              <p:spPr bwMode="auto">
                <a:xfrm>
                  <a:off x="2592662" y="4049213"/>
                  <a:ext cx="85739" cy="58003"/>
                </a:xfrm>
                <a:custGeom>
                  <a:avLst/>
                  <a:gdLst>
                    <a:gd name="T0" fmla="*/ 0 w 49"/>
                    <a:gd name="T1" fmla="*/ 0 h 35"/>
                    <a:gd name="T2" fmla="*/ 0 w 49"/>
                    <a:gd name="T3" fmla="*/ 2147483647 h 35"/>
                    <a:gd name="T4" fmla="*/ 2147483647 w 49"/>
                    <a:gd name="T5" fmla="*/ 2147483647 h 35"/>
                    <a:gd name="T6" fmla="*/ 2147483647 w 49"/>
                    <a:gd name="T7" fmla="*/ 0 h 35"/>
                    <a:gd name="T8" fmla="*/ 0 w 49"/>
                    <a:gd name="T9" fmla="*/ 0 h 35"/>
                    <a:gd name="T10" fmla="*/ 0 w 49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35"/>
                    <a:gd name="T20" fmla="*/ 49 w 4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35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49" y="35"/>
                      </a:lnTo>
                      <a:lnTo>
                        <a:pt x="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0" name="Freeform 55"/>
                <p:cNvSpPr>
                  <a:spLocks/>
                </p:cNvSpPr>
                <p:nvPr/>
              </p:nvSpPr>
              <p:spPr bwMode="auto">
                <a:xfrm>
                  <a:off x="2592662" y="4176820"/>
                  <a:ext cx="85739" cy="58003"/>
                </a:xfrm>
                <a:custGeom>
                  <a:avLst/>
                  <a:gdLst>
                    <a:gd name="T0" fmla="*/ 0 w 49"/>
                    <a:gd name="T1" fmla="*/ 2147483647 h 35"/>
                    <a:gd name="T2" fmla="*/ 2147483647 w 49"/>
                    <a:gd name="T3" fmla="*/ 2147483647 h 35"/>
                    <a:gd name="T4" fmla="*/ 2147483647 w 49"/>
                    <a:gd name="T5" fmla="*/ 0 h 35"/>
                    <a:gd name="T6" fmla="*/ 0 w 49"/>
                    <a:gd name="T7" fmla="*/ 0 h 35"/>
                    <a:gd name="T8" fmla="*/ 0 w 49"/>
                    <a:gd name="T9" fmla="*/ 2147483647 h 35"/>
                    <a:gd name="T10" fmla="*/ 0 w 49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35"/>
                    <a:gd name="T20" fmla="*/ 49 w 4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35">
                      <a:moveTo>
                        <a:pt x="0" y="35"/>
                      </a:moveTo>
                      <a:lnTo>
                        <a:pt x="49" y="35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1" name="Freeform 56"/>
                <p:cNvSpPr>
                  <a:spLocks/>
                </p:cNvSpPr>
                <p:nvPr/>
              </p:nvSpPr>
              <p:spPr bwMode="auto">
                <a:xfrm>
                  <a:off x="2592662" y="4254708"/>
                  <a:ext cx="141732" cy="58003"/>
                </a:xfrm>
                <a:custGeom>
                  <a:avLst/>
                  <a:gdLst>
                    <a:gd name="T0" fmla="*/ 0 w 81"/>
                    <a:gd name="T1" fmla="*/ 0 h 35"/>
                    <a:gd name="T2" fmla="*/ 0 w 81"/>
                    <a:gd name="T3" fmla="*/ 2147483647 h 35"/>
                    <a:gd name="T4" fmla="*/ 2147483647 w 81"/>
                    <a:gd name="T5" fmla="*/ 2147483647 h 35"/>
                    <a:gd name="T6" fmla="*/ 2147483647 w 81"/>
                    <a:gd name="T7" fmla="*/ 0 h 35"/>
                    <a:gd name="T8" fmla="*/ 0 w 81"/>
                    <a:gd name="T9" fmla="*/ 0 h 35"/>
                    <a:gd name="T10" fmla="*/ 0 w 81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35"/>
                    <a:gd name="T20" fmla="*/ 81 w 8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35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81" y="35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2" name="Freeform 57"/>
                <p:cNvSpPr>
                  <a:spLocks/>
                </p:cNvSpPr>
                <p:nvPr/>
              </p:nvSpPr>
              <p:spPr bwMode="auto">
                <a:xfrm>
                  <a:off x="2592662" y="4461861"/>
                  <a:ext cx="94488" cy="58003"/>
                </a:xfrm>
                <a:custGeom>
                  <a:avLst/>
                  <a:gdLst>
                    <a:gd name="T0" fmla="*/ 0 w 54"/>
                    <a:gd name="T1" fmla="*/ 2147483647 h 35"/>
                    <a:gd name="T2" fmla="*/ 2147483647 w 54"/>
                    <a:gd name="T3" fmla="*/ 2147483647 h 35"/>
                    <a:gd name="T4" fmla="*/ 2147483647 w 54"/>
                    <a:gd name="T5" fmla="*/ 0 h 35"/>
                    <a:gd name="T6" fmla="*/ 0 w 54"/>
                    <a:gd name="T7" fmla="*/ 0 h 35"/>
                    <a:gd name="T8" fmla="*/ 0 w 54"/>
                    <a:gd name="T9" fmla="*/ 2147483647 h 35"/>
                    <a:gd name="T10" fmla="*/ 0 w 54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0" y="35"/>
                      </a:moveTo>
                      <a:lnTo>
                        <a:pt x="54" y="35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3" name="Freeform 58"/>
                <p:cNvSpPr>
                  <a:spLocks/>
                </p:cNvSpPr>
                <p:nvPr/>
              </p:nvSpPr>
              <p:spPr bwMode="auto">
                <a:xfrm>
                  <a:off x="2592662" y="4539750"/>
                  <a:ext cx="122484" cy="58003"/>
                </a:xfrm>
                <a:custGeom>
                  <a:avLst/>
                  <a:gdLst>
                    <a:gd name="T0" fmla="*/ 0 w 70"/>
                    <a:gd name="T1" fmla="*/ 2147483647 h 35"/>
                    <a:gd name="T2" fmla="*/ 2147483647 w 70"/>
                    <a:gd name="T3" fmla="*/ 2147483647 h 35"/>
                    <a:gd name="T4" fmla="*/ 2147483647 w 70"/>
                    <a:gd name="T5" fmla="*/ 0 h 35"/>
                    <a:gd name="T6" fmla="*/ 0 w 70"/>
                    <a:gd name="T7" fmla="*/ 0 h 35"/>
                    <a:gd name="T8" fmla="*/ 0 w 70"/>
                    <a:gd name="T9" fmla="*/ 2147483647 h 35"/>
                    <a:gd name="T10" fmla="*/ 0 w 70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"/>
                    <a:gd name="T19" fmla="*/ 0 h 35"/>
                    <a:gd name="T20" fmla="*/ 70 w 70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" h="35">
                      <a:moveTo>
                        <a:pt x="0" y="35"/>
                      </a:moveTo>
                      <a:lnTo>
                        <a:pt x="70" y="35"/>
                      </a:lnTo>
                      <a:lnTo>
                        <a:pt x="70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4" name="Freeform 59"/>
                <p:cNvSpPr>
                  <a:spLocks/>
                </p:cNvSpPr>
                <p:nvPr/>
              </p:nvSpPr>
              <p:spPr bwMode="auto">
                <a:xfrm>
                  <a:off x="2592662" y="4617640"/>
                  <a:ext cx="94488" cy="58003"/>
                </a:xfrm>
                <a:custGeom>
                  <a:avLst/>
                  <a:gdLst>
                    <a:gd name="T0" fmla="*/ 0 w 54"/>
                    <a:gd name="T1" fmla="*/ 2147483647 h 35"/>
                    <a:gd name="T2" fmla="*/ 2147483647 w 54"/>
                    <a:gd name="T3" fmla="*/ 2147483647 h 35"/>
                    <a:gd name="T4" fmla="*/ 2147483647 w 54"/>
                    <a:gd name="T5" fmla="*/ 0 h 35"/>
                    <a:gd name="T6" fmla="*/ 0 w 54"/>
                    <a:gd name="T7" fmla="*/ 0 h 35"/>
                    <a:gd name="T8" fmla="*/ 0 w 54"/>
                    <a:gd name="T9" fmla="*/ 2147483647 h 35"/>
                    <a:gd name="T10" fmla="*/ 0 w 54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0" y="35"/>
                      </a:moveTo>
                      <a:lnTo>
                        <a:pt x="54" y="35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5" name="Freeform 60"/>
                <p:cNvSpPr>
                  <a:spLocks/>
                </p:cNvSpPr>
                <p:nvPr/>
              </p:nvSpPr>
              <p:spPr bwMode="auto">
                <a:xfrm>
                  <a:off x="2592662" y="4745246"/>
                  <a:ext cx="94488" cy="58003"/>
                </a:xfrm>
                <a:custGeom>
                  <a:avLst/>
                  <a:gdLst>
                    <a:gd name="T0" fmla="*/ 0 w 54"/>
                    <a:gd name="T1" fmla="*/ 2147483647 h 35"/>
                    <a:gd name="T2" fmla="*/ 2147483647 w 54"/>
                    <a:gd name="T3" fmla="*/ 2147483647 h 35"/>
                    <a:gd name="T4" fmla="*/ 2147483647 w 54"/>
                    <a:gd name="T5" fmla="*/ 0 h 35"/>
                    <a:gd name="T6" fmla="*/ 0 w 54"/>
                    <a:gd name="T7" fmla="*/ 0 h 35"/>
                    <a:gd name="T8" fmla="*/ 0 w 54"/>
                    <a:gd name="T9" fmla="*/ 2147483647 h 35"/>
                    <a:gd name="T10" fmla="*/ 0 w 54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35"/>
                    <a:gd name="T20" fmla="*/ 54 w 54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35">
                      <a:moveTo>
                        <a:pt x="0" y="35"/>
                      </a:moveTo>
                      <a:lnTo>
                        <a:pt x="54" y="35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6" name="Freeform 61"/>
                <p:cNvSpPr>
                  <a:spLocks/>
                </p:cNvSpPr>
                <p:nvPr/>
              </p:nvSpPr>
              <p:spPr bwMode="auto">
                <a:xfrm>
                  <a:off x="2592662" y="4824792"/>
                  <a:ext cx="101487" cy="58003"/>
                </a:xfrm>
                <a:custGeom>
                  <a:avLst/>
                  <a:gdLst>
                    <a:gd name="T0" fmla="*/ 2147483647 w 58"/>
                    <a:gd name="T1" fmla="*/ 0 h 35"/>
                    <a:gd name="T2" fmla="*/ 0 w 58"/>
                    <a:gd name="T3" fmla="*/ 0 h 35"/>
                    <a:gd name="T4" fmla="*/ 0 w 58"/>
                    <a:gd name="T5" fmla="*/ 2147483647 h 35"/>
                    <a:gd name="T6" fmla="*/ 2147483647 w 58"/>
                    <a:gd name="T7" fmla="*/ 2147483647 h 35"/>
                    <a:gd name="T8" fmla="*/ 2147483647 w 58"/>
                    <a:gd name="T9" fmla="*/ 0 h 35"/>
                    <a:gd name="T10" fmla="*/ 2147483647 w 58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35"/>
                    <a:gd name="T20" fmla="*/ 58 w 58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35">
                      <a:moveTo>
                        <a:pt x="58" y="0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58" y="3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7" name="Freeform 62"/>
                <p:cNvSpPr>
                  <a:spLocks/>
                </p:cNvSpPr>
                <p:nvPr/>
              </p:nvSpPr>
              <p:spPr bwMode="auto">
                <a:xfrm>
                  <a:off x="2592662" y="4902682"/>
                  <a:ext cx="68242" cy="58003"/>
                </a:xfrm>
                <a:custGeom>
                  <a:avLst/>
                  <a:gdLst>
                    <a:gd name="T0" fmla="*/ 0 w 39"/>
                    <a:gd name="T1" fmla="*/ 2147483647 h 35"/>
                    <a:gd name="T2" fmla="*/ 2147483647 w 39"/>
                    <a:gd name="T3" fmla="*/ 2147483647 h 35"/>
                    <a:gd name="T4" fmla="*/ 2147483647 w 39"/>
                    <a:gd name="T5" fmla="*/ 0 h 35"/>
                    <a:gd name="T6" fmla="*/ 0 w 39"/>
                    <a:gd name="T7" fmla="*/ 0 h 35"/>
                    <a:gd name="T8" fmla="*/ 0 w 39"/>
                    <a:gd name="T9" fmla="*/ 2147483647 h 35"/>
                    <a:gd name="T10" fmla="*/ 0 w 39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5"/>
                    <a:gd name="T20" fmla="*/ 39 w 3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5">
                      <a:moveTo>
                        <a:pt x="0" y="35"/>
                      </a:moveTo>
                      <a:lnTo>
                        <a:pt x="39" y="35"/>
                      </a:lnTo>
                      <a:lnTo>
                        <a:pt x="39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8" name="Freeform 63"/>
                <p:cNvSpPr>
                  <a:spLocks/>
                </p:cNvSpPr>
                <p:nvPr/>
              </p:nvSpPr>
              <p:spPr bwMode="auto">
                <a:xfrm>
                  <a:off x="2592662" y="5030288"/>
                  <a:ext cx="57743" cy="58003"/>
                </a:xfrm>
                <a:custGeom>
                  <a:avLst/>
                  <a:gdLst>
                    <a:gd name="T0" fmla="*/ 0 w 33"/>
                    <a:gd name="T1" fmla="*/ 0 h 35"/>
                    <a:gd name="T2" fmla="*/ 0 w 33"/>
                    <a:gd name="T3" fmla="*/ 2147483647 h 35"/>
                    <a:gd name="T4" fmla="*/ 2147483647 w 33"/>
                    <a:gd name="T5" fmla="*/ 2147483647 h 35"/>
                    <a:gd name="T6" fmla="*/ 2147483647 w 33"/>
                    <a:gd name="T7" fmla="*/ 0 h 35"/>
                    <a:gd name="T8" fmla="*/ 0 w 33"/>
                    <a:gd name="T9" fmla="*/ 0 h 35"/>
                    <a:gd name="T10" fmla="*/ 0 w 33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35"/>
                    <a:gd name="T20" fmla="*/ 33 w 33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35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33" y="35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69" name="Freeform 64"/>
                <p:cNvSpPr>
                  <a:spLocks/>
                </p:cNvSpPr>
                <p:nvPr/>
              </p:nvSpPr>
              <p:spPr bwMode="auto">
                <a:xfrm>
                  <a:off x="2592662" y="5108178"/>
                  <a:ext cx="101487" cy="58003"/>
                </a:xfrm>
                <a:custGeom>
                  <a:avLst/>
                  <a:gdLst>
                    <a:gd name="T0" fmla="*/ 2147483647 w 58"/>
                    <a:gd name="T1" fmla="*/ 0 h 35"/>
                    <a:gd name="T2" fmla="*/ 0 w 58"/>
                    <a:gd name="T3" fmla="*/ 0 h 35"/>
                    <a:gd name="T4" fmla="*/ 0 w 58"/>
                    <a:gd name="T5" fmla="*/ 2147483647 h 35"/>
                    <a:gd name="T6" fmla="*/ 2147483647 w 58"/>
                    <a:gd name="T7" fmla="*/ 2147483647 h 35"/>
                    <a:gd name="T8" fmla="*/ 2147483647 w 58"/>
                    <a:gd name="T9" fmla="*/ 0 h 35"/>
                    <a:gd name="T10" fmla="*/ 2147483647 w 58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35"/>
                    <a:gd name="T20" fmla="*/ 58 w 58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35">
                      <a:moveTo>
                        <a:pt x="58" y="0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58" y="3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0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662" y="5186066"/>
                  <a:ext cx="190726" cy="58003"/>
                </a:xfrm>
                <a:prstGeom prst="rect">
                  <a:avLst/>
                </a:prstGeom>
                <a:solidFill>
                  <a:srgbClr val="00CCFF"/>
                </a:solidFill>
                <a:ln w="0">
                  <a:solidFill>
                    <a:srgbClr val="00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1" name="Freeform 66"/>
                <p:cNvSpPr>
                  <a:spLocks/>
                </p:cNvSpPr>
                <p:nvPr/>
              </p:nvSpPr>
              <p:spPr bwMode="auto">
                <a:xfrm>
                  <a:off x="2592662" y="5393219"/>
                  <a:ext cx="52493" cy="58003"/>
                </a:xfrm>
                <a:custGeom>
                  <a:avLst/>
                  <a:gdLst>
                    <a:gd name="T0" fmla="*/ 0 w 30"/>
                    <a:gd name="T1" fmla="*/ 2147483647 h 35"/>
                    <a:gd name="T2" fmla="*/ 2147483647 w 30"/>
                    <a:gd name="T3" fmla="*/ 2147483647 h 35"/>
                    <a:gd name="T4" fmla="*/ 2147483647 w 30"/>
                    <a:gd name="T5" fmla="*/ 0 h 35"/>
                    <a:gd name="T6" fmla="*/ 0 w 30"/>
                    <a:gd name="T7" fmla="*/ 0 h 35"/>
                    <a:gd name="T8" fmla="*/ 0 w 30"/>
                    <a:gd name="T9" fmla="*/ 2147483647 h 35"/>
                    <a:gd name="T10" fmla="*/ 0 w 30"/>
                    <a:gd name="T11" fmla="*/ 2147483647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35"/>
                    <a:gd name="T20" fmla="*/ 30 w 30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35">
                      <a:moveTo>
                        <a:pt x="0" y="35"/>
                      </a:moveTo>
                      <a:lnTo>
                        <a:pt x="30" y="35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2" name="Freeform 67"/>
                <p:cNvSpPr>
                  <a:spLocks/>
                </p:cNvSpPr>
                <p:nvPr/>
              </p:nvSpPr>
              <p:spPr bwMode="auto">
                <a:xfrm>
                  <a:off x="2592662" y="5471108"/>
                  <a:ext cx="85739" cy="58003"/>
                </a:xfrm>
                <a:custGeom>
                  <a:avLst/>
                  <a:gdLst>
                    <a:gd name="T0" fmla="*/ 2147483647 w 49"/>
                    <a:gd name="T1" fmla="*/ 0 h 35"/>
                    <a:gd name="T2" fmla="*/ 0 w 49"/>
                    <a:gd name="T3" fmla="*/ 0 h 35"/>
                    <a:gd name="T4" fmla="*/ 0 w 49"/>
                    <a:gd name="T5" fmla="*/ 2147483647 h 35"/>
                    <a:gd name="T6" fmla="*/ 2147483647 w 49"/>
                    <a:gd name="T7" fmla="*/ 2147483647 h 35"/>
                    <a:gd name="T8" fmla="*/ 2147483647 w 49"/>
                    <a:gd name="T9" fmla="*/ 0 h 35"/>
                    <a:gd name="T10" fmla="*/ 2147483647 w 49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35"/>
                    <a:gd name="T20" fmla="*/ 49 w 4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35">
                      <a:moveTo>
                        <a:pt x="49" y="0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9" y="35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3" name="Freeform 68"/>
                <p:cNvSpPr>
                  <a:spLocks/>
                </p:cNvSpPr>
                <p:nvPr/>
              </p:nvSpPr>
              <p:spPr bwMode="auto">
                <a:xfrm>
                  <a:off x="2592662" y="5598715"/>
                  <a:ext cx="141732" cy="58003"/>
                </a:xfrm>
                <a:custGeom>
                  <a:avLst/>
                  <a:gdLst>
                    <a:gd name="T0" fmla="*/ 0 w 81"/>
                    <a:gd name="T1" fmla="*/ 0 h 35"/>
                    <a:gd name="T2" fmla="*/ 0 w 81"/>
                    <a:gd name="T3" fmla="*/ 2147483647 h 35"/>
                    <a:gd name="T4" fmla="*/ 2147483647 w 81"/>
                    <a:gd name="T5" fmla="*/ 2147483647 h 35"/>
                    <a:gd name="T6" fmla="*/ 2147483647 w 81"/>
                    <a:gd name="T7" fmla="*/ 0 h 35"/>
                    <a:gd name="T8" fmla="*/ 0 w 81"/>
                    <a:gd name="T9" fmla="*/ 0 h 35"/>
                    <a:gd name="T10" fmla="*/ 0 w 81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35"/>
                    <a:gd name="T20" fmla="*/ 81 w 8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35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81" y="35"/>
                      </a:lnTo>
                      <a:lnTo>
                        <a:pt x="8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4" name="Freeform 69"/>
                <p:cNvSpPr>
                  <a:spLocks/>
                </p:cNvSpPr>
                <p:nvPr/>
              </p:nvSpPr>
              <p:spPr bwMode="auto">
                <a:xfrm>
                  <a:off x="2592662" y="5676604"/>
                  <a:ext cx="52493" cy="59660"/>
                </a:xfrm>
                <a:custGeom>
                  <a:avLst/>
                  <a:gdLst>
                    <a:gd name="T0" fmla="*/ 2147483647 w 30"/>
                    <a:gd name="T1" fmla="*/ 0 h 36"/>
                    <a:gd name="T2" fmla="*/ 0 w 30"/>
                    <a:gd name="T3" fmla="*/ 0 h 36"/>
                    <a:gd name="T4" fmla="*/ 0 w 30"/>
                    <a:gd name="T5" fmla="*/ 2147483647 h 36"/>
                    <a:gd name="T6" fmla="*/ 2147483647 w 30"/>
                    <a:gd name="T7" fmla="*/ 2147483647 h 36"/>
                    <a:gd name="T8" fmla="*/ 2147483647 w 30"/>
                    <a:gd name="T9" fmla="*/ 0 h 36"/>
                    <a:gd name="T10" fmla="*/ 2147483647 w 30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36"/>
                    <a:gd name="T20" fmla="*/ 30 w 30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36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30" y="3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5" name="Freeform 70"/>
                <p:cNvSpPr>
                  <a:spLocks/>
                </p:cNvSpPr>
                <p:nvPr/>
              </p:nvSpPr>
              <p:spPr bwMode="auto">
                <a:xfrm>
                  <a:off x="2592662" y="5756150"/>
                  <a:ext cx="68242" cy="58003"/>
                </a:xfrm>
                <a:custGeom>
                  <a:avLst/>
                  <a:gdLst>
                    <a:gd name="T0" fmla="*/ 0 w 39"/>
                    <a:gd name="T1" fmla="*/ 0 h 35"/>
                    <a:gd name="T2" fmla="*/ 0 w 39"/>
                    <a:gd name="T3" fmla="*/ 2147483647 h 35"/>
                    <a:gd name="T4" fmla="*/ 2147483647 w 39"/>
                    <a:gd name="T5" fmla="*/ 2147483647 h 35"/>
                    <a:gd name="T6" fmla="*/ 2147483647 w 39"/>
                    <a:gd name="T7" fmla="*/ 0 h 35"/>
                    <a:gd name="T8" fmla="*/ 0 w 39"/>
                    <a:gd name="T9" fmla="*/ 0 h 35"/>
                    <a:gd name="T10" fmla="*/ 0 w 39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35"/>
                    <a:gd name="T20" fmla="*/ 39 w 3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35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39" y="35"/>
                      </a:lnTo>
                      <a:lnTo>
                        <a:pt x="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6" name="Rectangle 71"/>
                <p:cNvSpPr>
                  <a:spLocks noChangeArrowheads="1"/>
                </p:cNvSpPr>
                <p:nvPr/>
              </p:nvSpPr>
              <p:spPr bwMode="auto">
                <a:xfrm>
                  <a:off x="2592662" y="5888728"/>
                  <a:ext cx="934377" cy="58003"/>
                </a:xfrm>
                <a:prstGeom prst="rect">
                  <a:avLst/>
                </a:prstGeom>
                <a:solidFill>
                  <a:srgbClr val="FF9900"/>
                </a:solidFill>
                <a:ln w="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7" name="Rectangle 72"/>
                <p:cNvSpPr>
                  <a:spLocks noChangeArrowheads="1"/>
                </p:cNvSpPr>
                <p:nvPr/>
              </p:nvSpPr>
              <p:spPr bwMode="auto">
                <a:xfrm>
                  <a:off x="2592662" y="5968274"/>
                  <a:ext cx="598422" cy="58003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78" name="Freeform 73"/>
                <p:cNvSpPr>
                  <a:spLocks/>
                </p:cNvSpPr>
                <p:nvPr/>
              </p:nvSpPr>
              <p:spPr bwMode="auto">
                <a:xfrm>
                  <a:off x="2592662" y="6046164"/>
                  <a:ext cx="379701" cy="54689"/>
                </a:xfrm>
                <a:custGeom>
                  <a:avLst/>
                  <a:gdLst>
                    <a:gd name="T0" fmla="*/ 2147483647 w 217"/>
                    <a:gd name="T1" fmla="*/ 2147483647 h 33"/>
                    <a:gd name="T2" fmla="*/ 2147483647 w 217"/>
                    <a:gd name="T3" fmla="*/ 0 h 33"/>
                    <a:gd name="T4" fmla="*/ 0 w 217"/>
                    <a:gd name="T5" fmla="*/ 0 h 33"/>
                    <a:gd name="T6" fmla="*/ 0 w 217"/>
                    <a:gd name="T7" fmla="*/ 2147483647 h 33"/>
                    <a:gd name="T8" fmla="*/ 2147483647 w 217"/>
                    <a:gd name="T9" fmla="*/ 2147483647 h 33"/>
                    <a:gd name="T10" fmla="*/ 2147483647 w 217"/>
                    <a:gd name="T11" fmla="*/ 2147483647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7"/>
                    <a:gd name="T19" fmla="*/ 0 h 33"/>
                    <a:gd name="T20" fmla="*/ 217 w 217"/>
                    <a:gd name="T21" fmla="*/ 33 h 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7" h="33">
                      <a:moveTo>
                        <a:pt x="217" y="33"/>
                      </a:moveTo>
                      <a:lnTo>
                        <a:pt x="217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217" y="33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0">
                  <a:solidFill>
                    <a:srgbClr val="00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800" b="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175" name="ZoneTexte 22541"/>
              <p:cNvSpPr txBox="1">
                <a:spLocks noChangeArrowheads="1"/>
              </p:cNvSpPr>
              <p:nvPr/>
            </p:nvSpPr>
            <p:spPr bwMode="auto">
              <a:xfrm>
                <a:off x="2407541" y="6235700"/>
                <a:ext cx="3998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0 %</a:t>
                </a:r>
              </a:p>
            </p:txBody>
          </p:sp>
          <p:sp>
            <p:nvSpPr>
              <p:cNvPr id="7176" name="ZoneTexte 78"/>
              <p:cNvSpPr txBox="1">
                <a:spLocks noChangeArrowheads="1"/>
              </p:cNvSpPr>
              <p:nvPr/>
            </p:nvSpPr>
            <p:spPr bwMode="auto">
              <a:xfrm>
                <a:off x="3508535" y="62357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10 %</a:t>
                </a:r>
              </a:p>
            </p:txBody>
          </p:sp>
          <p:sp>
            <p:nvSpPr>
              <p:cNvPr id="7177" name="ZoneTexte 79"/>
              <p:cNvSpPr txBox="1">
                <a:spLocks noChangeArrowheads="1"/>
              </p:cNvSpPr>
              <p:nvPr/>
            </p:nvSpPr>
            <p:spPr bwMode="auto">
              <a:xfrm>
                <a:off x="4648360" y="62357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20 %</a:t>
                </a:r>
              </a:p>
            </p:txBody>
          </p:sp>
          <p:sp>
            <p:nvSpPr>
              <p:cNvPr id="7178" name="ZoneTexte 80"/>
              <p:cNvSpPr txBox="1">
                <a:spLocks noChangeArrowheads="1"/>
              </p:cNvSpPr>
              <p:nvPr/>
            </p:nvSpPr>
            <p:spPr bwMode="auto">
              <a:xfrm>
                <a:off x="5788185" y="62357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30 %</a:t>
                </a:r>
              </a:p>
            </p:txBody>
          </p:sp>
          <p:sp>
            <p:nvSpPr>
              <p:cNvPr id="7179" name="ZoneTexte 81"/>
              <p:cNvSpPr txBox="1">
                <a:spLocks noChangeArrowheads="1"/>
              </p:cNvSpPr>
              <p:nvPr/>
            </p:nvSpPr>
            <p:spPr bwMode="auto">
              <a:xfrm>
                <a:off x="6928010" y="62357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40 %</a:t>
                </a:r>
              </a:p>
            </p:txBody>
          </p:sp>
          <p:sp>
            <p:nvSpPr>
              <p:cNvPr id="7180" name="ZoneTexte 82"/>
              <p:cNvSpPr txBox="1">
                <a:spLocks noChangeArrowheads="1"/>
              </p:cNvSpPr>
              <p:nvPr/>
            </p:nvSpPr>
            <p:spPr bwMode="auto">
              <a:xfrm>
                <a:off x="8067835" y="62357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50 %</a:t>
                </a:r>
              </a:p>
            </p:txBody>
          </p:sp>
          <p:sp>
            <p:nvSpPr>
              <p:cNvPr id="7181" name="ZoneTexte 83"/>
              <p:cNvSpPr txBox="1">
                <a:spLocks noChangeArrowheads="1"/>
              </p:cNvSpPr>
              <p:nvPr/>
            </p:nvSpPr>
            <p:spPr bwMode="auto">
              <a:xfrm>
                <a:off x="2103660" y="1314450"/>
                <a:ext cx="4379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Sida</a:t>
                </a:r>
              </a:p>
            </p:txBody>
          </p:sp>
          <p:sp>
            <p:nvSpPr>
              <p:cNvPr id="7182" name="ZoneTexte 84"/>
              <p:cNvSpPr txBox="1">
                <a:spLocks noChangeArrowheads="1"/>
              </p:cNvSpPr>
              <p:nvPr/>
            </p:nvSpPr>
            <p:spPr bwMode="auto">
              <a:xfrm>
                <a:off x="461050" y="1603375"/>
                <a:ext cx="20805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Cancer non-sida non-hépatique</a:t>
                </a:r>
              </a:p>
            </p:txBody>
          </p:sp>
          <p:sp>
            <p:nvSpPr>
              <p:cNvPr id="7183" name="ZoneTexte 85"/>
              <p:cNvSpPr txBox="1">
                <a:spLocks noChangeArrowheads="1"/>
              </p:cNvSpPr>
              <p:nvPr/>
            </p:nvSpPr>
            <p:spPr bwMode="auto">
              <a:xfrm>
                <a:off x="1259479" y="1884363"/>
                <a:ext cx="12821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Maladie hépatique</a:t>
                </a:r>
              </a:p>
            </p:txBody>
          </p:sp>
          <p:sp>
            <p:nvSpPr>
              <p:cNvPr id="7184" name="ZoneTexte 86"/>
              <p:cNvSpPr txBox="1">
                <a:spLocks noChangeArrowheads="1"/>
              </p:cNvSpPr>
              <p:nvPr/>
            </p:nvSpPr>
            <p:spPr bwMode="auto">
              <a:xfrm>
                <a:off x="830231" y="2170113"/>
                <a:ext cx="17113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cardio-vasculaire</a:t>
                </a:r>
              </a:p>
            </p:txBody>
          </p:sp>
          <p:sp>
            <p:nvSpPr>
              <p:cNvPr id="7185" name="ZoneTexte 87"/>
              <p:cNvSpPr txBox="1">
                <a:spLocks noChangeArrowheads="1"/>
              </p:cNvSpPr>
              <p:nvPr/>
            </p:nvSpPr>
            <p:spPr bwMode="auto">
              <a:xfrm>
                <a:off x="1297618" y="2454275"/>
                <a:ext cx="124397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Infection non-sida</a:t>
                </a:r>
              </a:p>
            </p:txBody>
          </p:sp>
          <p:sp>
            <p:nvSpPr>
              <p:cNvPr id="7186" name="ZoneTexte 88"/>
              <p:cNvSpPr txBox="1">
                <a:spLocks noChangeArrowheads="1"/>
              </p:cNvSpPr>
              <p:nvPr/>
            </p:nvSpPr>
            <p:spPr bwMode="auto">
              <a:xfrm>
                <a:off x="1928802" y="2740025"/>
                <a:ext cx="6127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Suicide</a:t>
                </a:r>
              </a:p>
            </p:txBody>
          </p:sp>
          <p:sp>
            <p:nvSpPr>
              <p:cNvPr id="7187" name="ZoneTexte 89"/>
              <p:cNvSpPr txBox="1">
                <a:spLocks noChangeArrowheads="1"/>
              </p:cNvSpPr>
              <p:nvPr/>
            </p:nvSpPr>
            <p:spPr bwMode="auto">
              <a:xfrm>
                <a:off x="1841390" y="3024188"/>
                <a:ext cx="7001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Accident</a:t>
                </a:r>
              </a:p>
            </p:txBody>
          </p:sp>
          <p:sp>
            <p:nvSpPr>
              <p:cNvPr id="7188" name="ZoneTexte 90"/>
              <p:cNvSpPr txBox="1">
                <a:spLocks noChangeArrowheads="1"/>
              </p:cNvSpPr>
              <p:nvPr/>
            </p:nvSpPr>
            <p:spPr bwMode="auto">
              <a:xfrm>
                <a:off x="1073154" y="3309938"/>
                <a:ext cx="14684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neurologique</a:t>
                </a:r>
              </a:p>
            </p:txBody>
          </p:sp>
          <p:sp>
            <p:nvSpPr>
              <p:cNvPr id="7189" name="ZoneTexte 91"/>
              <p:cNvSpPr txBox="1">
                <a:spLocks noChangeArrowheads="1"/>
              </p:cNvSpPr>
              <p:nvPr/>
            </p:nvSpPr>
            <p:spPr bwMode="auto">
              <a:xfrm>
                <a:off x="647554" y="3594100"/>
                <a:ext cx="18940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broncho-pulmonaire</a:t>
                </a:r>
              </a:p>
            </p:txBody>
          </p:sp>
          <p:sp>
            <p:nvSpPr>
              <p:cNvPr id="7190" name="ZoneTexte 92"/>
              <p:cNvSpPr txBox="1">
                <a:spLocks noChangeArrowheads="1"/>
              </p:cNvSpPr>
              <p:nvPr/>
            </p:nvSpPr>
            <p:spPr bwMode="auto">
              <a:xfrm>
                <a:off x="1135447" y="3878263"/>
                <a:ext cx="14061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dirty="0" smtClean="0">
                    <a:solidFill>
                      <a:srgbClr val="FFFFFF"/>
                    </a:solidFill>
                  </a:rPr>
                  <a:t>Trouble métabolique</a:t>
                </a:r>
              </a:p>
            </p:txBody>
          </p:sp>
          <p:sp>
            <p:nvSpPr>
              <p:cNvPr id="7191" name="ZoneTexte 93"/>
              <p:cNvSpPr txBox="1">
                <a:spLocks noChangeArrowheads="1"/>
              </p:cNvSpPr>
              <p:nvPr/>
            </p:nvSpPr>
            <p:spPr bwMode="auto">
              <a:xfrm>
                <a:off x="267243" y="4164013"/>
                <a:ext cx="22743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Abus drogue/overdose/intoxication</a:t>
                </a:r>
              </a:p>
            </p:txBody>
          </p:sp>
          <p:sp>
            <p:nvSpPr>
              <p:cNvPr id="7192" name="ZoneTexte 94"/>
              <p:cNvSpPr txBox="1">
                <a:spLocks noChangeArrowheads="1"/>
              </p:cNvSpPr>
              <p:nvPr/>
            </p:nvSpPr>
            <p:spPr bwMode="auto">
              <a:xfrm>
                <a:off x="1483922" y="4448175"/>
                <a:ext cx="10576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rénale</a:t>
                </a:r>
              </a:p>
            </p:txBody>
          </p:sp>
          <p:sp>
            <p:nvSpPr>
              <p:cNvPr id="7193" name="ZoneTexte 95"/>
              <p:cNvSpPr txBox="1">
                <a:spLocks noChangeArrowheads="1"/>
              </p:cNvSpPr>
              <p:nvPr/>
            </p:nvSpPr>
            <p:spPr bwMode="auto">
              <a:xfrm>
                <a:off x="1324290" y="4733925"/>
                <a:ext cx="121729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digestive</a:t>
                </a:r>
              </a:p>
            </p:txBody>
          </p:sp>
          <p:sp>
            <p:nvSpPr>
              <p:cNvPr id="7194" name="ZoneTexte 96"/>
              <p:cNvSpPr txBox="1">
                <a:spLocks noChangeArrowheads="1"/>
              </p:cNvSpPr>
              <p:nvPr/>
            </p:nvSpPr>
            <p:spPr bwMode="auto">
              <a:xfrm>
                <a:off x="1769034" y="5018088"/>
                <a:ext cx="772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Iatrogénie</a:t>
                </a:r>
              </a:p>
            </p:txBody>
          </p:sp>
          <p:sp>
            <p:nvSpPr>
              <p:cNvPr id="7195" name="ZoneTexte 97"/>
              <p:cNvSpPr txBox="1">
                <a:spLocks noChangeArrowheads="1"/>
              </p:cNvSpPr>
              <p:nvPr/>
            </p:nvSpPr>
            <p:spPr bwMode="auto">
              <a:xfrm>
                <a:off x="1058192" y="5303838"/>
                <a:ext cx="14833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Atteinte psychiatrique</a:t>
                </a:r>
              </a:p>
            </p:txBody>
          </p:sp>
          <p:sp>
            <p:nvSpPr>
              <p:cNvPr id="7196" name="ZoneTexte 98"/>
              <p:cNvSpPr txBox="1">
                <a:spLocks noChangeArrowheads="1"/>
              </p:cNvSpPr>
              <p:nvPr/>
            </p:nvSpPr>
            <p:spPr bwMode="auto">
              <a:xfrm>
                <a:off x="2039094" y="5578475"/>
                <a:ext cx="5024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Autre</a:t>
                </a:r>
              </a:p>
            </p:txBody>
          </p:sp>
          <p:sp>
            <p:nvSpPr>
              <p:cNvPr id="7197" name="ZoneTexte 99"/>
              <p:cNvSpPr txBox="1">
                <a:spLocks noChangeArrowheads="1"/>
              </p:cNvSpPr>
              <p:nvPr/>
            </p:nvSpPr>
            <p:spPr bwMode="auto">
              <a:xfrm>
                <a:off x="316446" y="5800725"/>
                <a:ext cx="22251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fr-FR" b="0" smtClean="0">
                    <a:solidFill>
                      <a:srgbClr val="FFFFFF"/>
                    </a:solidFill>
                  </a:rPr>
                  <a:t>Inconnu/décès soudain/inexpliqué</a:t>
                </a:r>
              </a:p>
            </p:txBody>
          </p:sp>
          <p:sp>
            <p:nvSpPr>
              <p:cNvPr id="7198" name="Rectangle 74"/>
              <p:cNvSpPr>
                <a:spLocks noChangeArrowheads="1"/>
              </p:cNvSpPr>
              <p:nvPr/>
            </p:nvSpPr>
            <p:spPr bwMode="auto">
              <a:xfrm>
                <a:off x="4567238" y="2341563"/>
                <a:ext cx="125412" cy="119062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9" name="Rectangle 75"/>
              <p:cNvSpPr>
                <a:spLocks noChangeArrowheads="1"/>
              </p:cNvSpPr>
              <p:nvPr/>
            </p:nvSpPr>
            <p:spPr bwMode="auto">
              <a:xfrm>
                <a:off x="6081713" y="2341563"/>
                <a:ext cx="125412" cy="119062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0" name="Rectangle 76"/>
              <p:cNvSpPr>
                <a:spLocks noChangeArrowheads="1"/>
              </p:cNvSpPr>
              <p:nvPr/>
            </p:nvSpPr>
            <p:spPr bwMode="auto">
              <a:xfrm>
                <a:off x="7580313" y="2341563"/>
                <a:ext cx="125412" cy="119062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0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1" name="ZoneTexte 100"/>
              <p:cNvSpPr txBox="1">
                <a:spLocks noChangeArrowheads="1"/>
              </p:cNvSpPr>
              <p:nvPr/>
            </p:nvSpPr>
            <p:spPr bwMode="auto">
              <a:xfrm>
                <a:off x="7705725" y="2247900"/>
                <a:ext cx="11754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0" smtClean="0">
                    <a:solidFill>
                      <a:srgbClr val="FFFFFF"/>
                    </a:solidFill>
                  </a:rPr>
                  <a:t>Mortalité 2000</a:t>
                </a:r>
              </a:p>
            </p:txBody>
          </p:sp>
          <p:sp>
            <p:nvSpPr>
              <p:cNvPr id="7202" name="ZoneTexte 101"/>
              <p:cNvSpPr txBox="1">
                <a:spLocks noChangeArrowheads="1"/>
              </p:cNvSpPr>
              <p:nvPr/>
            </p:nvSpPr>
            <p:spPr bwMode="auto">
              <a:xfrm>
                <a:off x="6207125" y="2247900"/>
                <a:ext cx="11754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0" smtClean="0">
                    <a:solidFill>
                      <a:srgbClr val="FFFFFF"/>
                    </a:solidFill>
                  </a:rPr>
                  <a:t>Mortalité 2005</a:t>
                </a:r>
              </a:p>
            </p:txBody>
          </p:sp>
          <p:sp>
            <p:nvSpPr>
              <p:cNvPr id="7203" name="ZoneTexte 102"/>
              <p:cNvSpPr txBox="1">
                <a:spLocks noChangeArrowheads="1"/>
              </p:cNvSpPr>
              <p:nvPr/>
            </p:nvSpPr>
            <p:spPr bwMode="auto">
              <a:xfrm>
                <a:off x="4692650" y="2247900"/>
                <a:ext cx="11754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0" smtClean="0">
                    <a:solidFill>
                      <a:srgbClr val="FFFFFF"/>
                    </a:solidFill>
                  </a:rPr>
                  <a:t>Mortalité 2010</a:t>
                </a:r>
              </a:p>
            </p:txBody>
          </p:sp>
          <p:sp>
            <p:nvSpPr>
              <p:cNvPr id="7204" name="ZoneTexte 98"/>
              <p:cNvSpPr txBox="1">
                <a:spLocks noChangeArrowheads="1"/>
              </p:cNvSpPr>
              <p:nvPr/>
            </p:nvSpPr>
            <p:spPr bwMode="auto">
              <a:xfrm>
                <a:off x="7988300" y="1362075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47 %</a:t>
                </a:r>
              </a:p>
            </p:txBody>
          </p:sp>
          <p:sp>
            <p:nvSpPr>
              <p:cNvPr id="7205" name="ZoneTexte 99"/>
              <p:cNvSpPr txBox="1">
                <a:spLocks noChangeArrowheads="1"/>
              </p:cNvSpPr>
              <p:nvPr/>
            </p:nvSpPr>
            <p:spPr bwMode="auto">
              <a:xfrm>
                <a:off x="5440363" y="1135063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25 %</a:t>
                </a:r>
              </a:p>
            </p:txBody>
          </p:sp>
          <p:sp>
            <p:nvSpPr>
              <p:cNvPr id="7206" name="ZoneTexte 100"/>
              <p:cNvSpPr txBox="1">
                <a:spLocks noChangeArrowheads="1"/>
              </p:cNvSpPr>
              <p:nvPr/>
            </p:nvSpPr>
            <p:spPr bwMode="auto">
              <a:xfrm>
                <a:off x="6699250" y="1222375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36 %</a:t>
                </a:r>
              </a:p>
            </p:txBody>
          </p:sp>
          <p:sp>
            <p:nvSpPr>
              <p:cNvPr id="7207" name="ZoneTexte 102"/>
              <p:cNvSpPr txBox="1">
                <a:spLocks noChangeArrowheads="1"/>
              </p:cNvSpPr>
              <p:nvPr/>
            </p:nvSpPr>
            <p:spPr bwMode="auto">
              <a:xfrm>
                <a:off x="5153025" y="1497013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22 %</a:t>
                </a:r>
              </a:p>
            </p:txBody>
          </p:sp>
          <p:sp>
            <p:nvSpPr>
              <p:cNvPr id="7208" name="ZoneTexte 103"/>
              <p:cNvSpPr txBox="1">
                <a:spLocks noChangeArrowheads="1"/>
              </p:cNvSpPr>
              <p:nvPr/>
            </p:nvSpPr>
            <p:spPr bwMode="auto">
              <a:xfrm>
                <a:off x="3803650" y="1695450"/>
                <a:ext cx="465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11 %</a:t>
                </a:r>
              </a:p>
            </p:txBody>
          </p:sp>
          <p:sp>
            <p:nvSpPr>
              <p:cNvPr id="7209" name="ZoneTexte 104"/>
              <p:cNvSpPr txBox="1">
                <a:spLocks noChangeArrowheads="1"/>
              </p:cNvSpPr>
              <p:nvPr/>
            </p:nvSpPr>
            <p:spPr bwMode="auto">
              <a:xfrm>
                <a:off x="4502150" y="1638300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17 %</a:t>
                </a:r>
              </a:p>
            </p:txBody>
          </p:sp>
          <p:sp>
            <p:nvSpPr>
              <p:cNvPr id="7210" name="ZoneTexte 105"/>
              <p:cNvSpPr txBox="1">
                <a:spLocks noChangeArrowheads="1"/>
              </p:cNvSpPr>
              <p:nvPr/>
            </p:nvSpPr>
            <p:spPr bwMode="auto">
              <a:xfrm>
                <a:off x="3992563" y="1965325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13 %</a:t>
                </a:r>
              </a:p>
            </p:txBody>
          </p:sp>
          <p:sp>
            <p:nvSpPr>
              <p:cNvPr id="7211" name="ZoneTexte 106"/>
              <p:cNvSpPr txBox="1">
                <a:spLocks noChangeArrowheads="1"/>
              </p:cNvSpPr>
              <p:nvPr/>
            </p:nvSpPr>
            <p:spPr bwMode="auto">
              <a:xfrm>
                <a:off x="4251325" y="1863725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15 %</a:t>
                </a:r>
              </a:p>
            </p:txBody>
          </p:sp>
          <p:sp>
            <p:nvSpPr>
              <p:cNvPr id="7212" name="ZoneTexte 107"/>
              <p:cNvSpPr txBox="1">
                <a:spLocks noChangeArrowheads="1"/>
              </p:cNvSpPr>
              <p:nvPr/>
            </p:nvSpPr>
            <p:spPr bwMode="auto">
              <a:xfrm>
                <a:off x="3704009" y="2071946"/>
                <a:ext cx="475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dirty="0" smtClean="0">
                    <a:solidFill>
                      <a:srgbClr val="FFFFFF"/>
                    </a:solidFill>
                  </a:rPr>
                  <a:t>10 %</a:t>
                </a:r>
              </a:p>
            </p:txBody>
          </p:sp>
          <p:sp>
            <p:nvSpPr>
              <p:cNvPr id="7214" name="ZoneTexte 109"/>
              <p:cNvSpPr txBox="1">
                <a:spLocks noChangeArrowheads="1"/>
              </p:cNvSpPr>
              <p:nvPr/>
            </p:nvSpPr>
            <p:spPr bwMode="auto">
              <a:xfrm>
                <a:off x="3472810" y="2232025"/>
                <a:ext cx="3998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b="0" smtClean="0">
                    <a:solidFill>
                      <a:srgbClr val="FFFFFF"/>
                    </a:solidFill>
                  </a:rPr>
                  <a:t>7 %</a:t>
                </a:r>
              </a:p>
            </p:txBody>
          </p:sp>
          <p:sp>
            <p:nvSpPr>
              <p:cNvPr id="7215" name="ZoneTexte 110"/>
              <p:cNvSpPr txBox="1">
                <a:spLocks noChangeArrowheads="1"/>
              </p:cNvSpPr>
              <p:nvPr/>
            </p:nvSpPr>
            <p:spPr bwMode="auto">
              <a:xfrm>
                <a:off x="4260850" y="4093545"/>
                <a:ext cx="2288404" cy="64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Clr>
                    <a:srgbClr val="FFFF00"/>
                  </a:buClr>
                  <a:buFontTx/>
                  <a:buChar char="•"/>
                </a:pPr>
                <a:r>
                  <a:rPr lang="fr-FR" sz="1600" b="0" dirty="0" smtClean="0">
                    <a:solidFill>
                      <a:srgbClr val="FFFFFF"/>
                    </a:solidFill>
                  </a:rPr>
                  <a:t>Fumeurs = 71 %</a:t>
                </a:r>
              </a:p>
              <a:p>
                <a:pPr>
                  <a:buClr>
                    <a:srgbClr val="FFFF00"/>
                  </a:buClr>
                  <a:buFontTx/>
                  <a:buChar char="•"/>
                </a:pPr>
                <a:r>
                  <a:rPr lang="fr-FR" sz="1600" b="0" dirty="0" smtClean="0">
                    <a:solidFill>
                      <a:srgbClr val="FFFFFF"/>
                    </a:solidFill>
                  </a:rPr>
                  <a:t>Alcooliques = 25 %</a:t>
                </a:r>
              </a:p>
              <a:p>
                <a:pPr>
                  <a:buClr>
                    <a:srgbClr val="FFFF00"/>
                  </a:buClr>
                  <a:buFontTx/>
                  <a:buChar char="•"/>
                </a:pPr>
                <a:r>
                  <a:rPr lang="fr-FR" sz="1600" b="0" dirty="0" smtClean="0">
                    <a:solidFill>
                      <a:srgbClr val="FFFFFF"/>
                    </a:solidFill>
                  </a:rPr>
                  <a:t>CD4 &gt; 500 : 20%</a:t>
                </a:r>
              </a:p>
              <a:p>
                <a:pPr>
                  <a:buClr>
                    <a:srgbClr val="FFFF00"/>
                  </a:buClr>
                  <a:buFontTx/>
                  <a:buChar char="•"/>
                </a:pPr>
                <a:r>
                  <a:rPr lang="fr-FR" sz="1600" b="0" dirty="0" smtClean="0">
                    <a:solidFill>
                      <a:srgbClr val="FFFFFF"/>
                    </a:solidFill>
                  </a:rPr>
                  <a:t>CV &lt; 50 cop/ml : 56%</a:t>
                </a:r>
              </a:p>
            </p:txBody>
          </p:sp>
        </p:grp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68507" y="46041"/>
            <a:ext cx="255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b="0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4" name="Cadre 3"/>
          <p:cNvSpPr/>
          <p:nvPr/>
        </p:nvSpPr>
        <p:spPr>
          <a:xfrm>
            <a:off x="508406" y="1216179"/>
            <a:ext cx="9716088" cy="1151220"/>
          </a:xfrm>
          <a:prstGeom prst="fra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Raison n°2 : le séropo ne rajeunit pas (le Dr non plus) !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0" b="8216"/>
          <a:stretch/>
        </p:blipFill>
        <p:spPr>
          <a:xfrm>
            <a:off x="1080655" y="1433765"/>
            <a:ext cx="8657070" cy="455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981200" y="1620982"/>
            <a:ext cx="3713019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Nombre de patients de plus de 50 ans infectés par le VIH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98331" y="6452141"/>
            <a:ext cx="408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Mahy</a:t>
            </a:r>
            <a:r>
              <a:rPr lang="fr-FR" dirty="0" smtClean="0"/>
              <a:t> et al. </a:t>
            </a:r>
            <a:r>
              <a:rPr lang="mr-IN" dirty="0" smtClean="0"/>
              <a:t>AIDS</a:t>
            </a:r>
            <a:r>
              <a:rPr lang="fr-FR" dirty="0" smtClean="0"/>
              <a:t> </a:t>
            </a:r>
            <a:r>
              <a:rPr lang="mr-IN" dirty="0" smtClean="0"/>
              <a:t>2014,</a:t>
            </a:r>
            <a:r>
              <a:rPr lang="fr-FR" dirty="0" smtClean="0"/>
              <a:t> </a:t>
            </a:r>
            <a:r>
              <a:rPr lang="mr-IN" dirty="0" smtClean="0"/>
              <a:t>28</a:t>
            </a:r>
            <a:r>
              <a:rPr lang="fr-FR" dirty="0" smtClean="0"/>
              <a:t> </a:t>
            </a:r>
            <a:r>
              <a:rPr lang="mr-IN" dirty="0" smtClean="0"/>
              <a:t>(</a:t>
            </a:r>
            <a:r>
              <a:rPr lang="mr-IN" dirty="0" err="1" smtClean="0"/>
              <a:t>Suppl</a:t>
            </a:r>
            <a:r>
              <a:rPr lang="mr-IN" dirty="0" smtClean="0"/>
              <a:t> </a:t>
            </a:r>
            <a:r>
              <a:rPr lang="mr-IN" dirty="0"/>
              <a:t>4):</a:t>
            </a:r>
            <a:r>
              <a:rPr lang="mr-IN" dirty="0" smtClean="0"/>
              <a:t>S453–S459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Raison n°3 : le sur-risque lié au VIH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307" y="1256146"/>
            <a:ext cx="5133811" cy="36899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7" y="4821382"/>
            <a:ext cx="5035375" cy="1828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0441" y="6581001"/>
            <a:ext cx="51435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/>
              <a:t>LS </a:t>
            </a:r>
            <a:r>
              <a:rPr lang="is-IS" smtClean="0"/>
              <a:t>Park et al. </a:t>
            </a:r>
            <a:r>
              <a:rPr lang="is-IS" dirty="0" smtClean="0"/>
              <a:t>AIDS </a:t>
            </a:r>
            <a:r>
              <a:rPr lang="is-IS" dirty="0"/>
              <a:t>2016 ;30 :1795-1806</a:t>
            </a:r>
            <a:r>
              <a:rPr lang="is-IS" dirty="0" smtClean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838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monde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53" y="1248616"/>
            <a:ext cx="1796209" cy="17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_hiv-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9" y="85898"/>
            <a:ext cx="9674432" cy="67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rapeau France animé Gif 240x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69627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OREVIH1">
  <a:themeElements>
    <a:clrScheme name="Modèle COREVI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COREVIH1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REVI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st-CROI-ESTHER-2204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Modèle COREVIH</Template>
  <TotalTime>1969</TotalTime>
  <Words>707</Words>
  <Application>Microsoft Macintosh PowerPoint</Application>
  <PresentationFormat>Diapositives 35 mm</PresentationFormat>
  <Paragraphs>197</Paragraphs>
  <Slides>25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Arial, Helvetica, sans-serif</vt:lpstr>
      <vt:lpstr>Calibri</vt:lpstr>
      <vt:lpstr>Futura</vt:lpstr>
      <vt:lpstr>Lucida Grande</vt:lpstr>
      <vt:lpstr>ＭＳ Ｐゴシック</vt:lpstr>
      <vt:lpstr>Times New Roman</vt:lpstr>
      <vt:lpstr>Trebuchet MS</vt:lpstr>
      <vt:lpstr>Arial</vt:lpstr>
      <vt:lpstr>Modèle COREVIH1</vt:lpstr>
      <vt:lpstr>Pst-CROI-ESTHER-22042015</vt:lpstr>
      <vt:lpstr>Journée Cancer et VIH </vt:lpstr>
      <vt:lpstr>Présentation PowerPoint</vt:lpstr>
      <vt:lpstr>Pourquoi une journée cancer et VIH en Bretagne ?</vt:lpstr>
      <vt:lpstr>Raison n°1 : l’évolution de la mortalité</vt:lpstr>
      <vt:lpstr>Raison n°2 : le séropo ne rajeunit pas (le Dr non plus) !</vt:lpstr>
      <vt:lpstr>Raison n°3 : le sur-risque lié au VIH</vt:lpstr>
      <vt:lpstr>Le monde</vt:lpstr>
      <vt:lpstr>Présentation PowerPoint</vt:lpstr>
      <vt:lpstr>La France</vt:lpstr>
      <vt:lpstr>Cascade de la prise en charge en France en 2013*</vt:lpstr>
      <vt:lpstr>La Bretagne</vt:lpstr>
      <vt:lpstr>Présentation PowerPoint</vt:lpstr>
      <vt:lpstr>Evolution de la cohorte régionale (3 288 personnes suivies)</vt:lpstr>
      <vt:lpstr>Les causes des 26 décès de 2015</vt:lpstr>
      <vt:lpstr>Présentation PowerPoint</vt:lpstr>
      <vt:lpstr>Caractéristiques : modes de contamination File active 2015</vt:lpstr>
      <vt:lpstr>Evolution de la part des modes de contamination en Bretagne 2015 - 2015</vt:lpstr>
      <vt:lpstr>Répartition de la file active par origine géographique</vt:lpstr>
      <vt:lpstr>Nouveaux patients</vt:lpstr>
      <vt:lpstr>Les recours</vt:lpstr>
      <vt:lpstr>Présentation PowerPoint</vt:lpstr>
      <vt:lpstr>Evolution virologique</vt:lpstr>
      <vt:lpstr>Evolution immunologique</vt:lpstr>
      <vt:lpstr>Hépatites</vt:lpstr>
      <vt:lpstr>Quelles conclusions pour la Bretagne 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Diaporamas du COREVIH-Bretagne  </dc:title>
  <dc:creator>Cedric Arvieux</dc:creator>
  <cp:lastModifiedBy>Cedric Arvieux</cp:lastModifiedBy>
  <cp:revision>70</cp:revision>
  <cp:lastPrinted>2004-03-16T11:01:55Z</cp:lastPrinted>
  <dcterms:created xsi:type="dcterms:W3CDTF">2017-01-18T13:45:33Z</dcterms:created>
  <dcterms:modified xsi:type="dcterms:W3CDTF">2017-03-01T18:59:25Z</dcterms:modified>
</cp:coreProperties>
</file>