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embeddings/oleObject2.bin" ContentType="application/vnd.openxmlformats-officedocument.oleObject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embeddings/oleObject3.bin" ContentType="application/vnd.openxmlformats-officedocument.oleObject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embeddings/oleObject4.bin" ContentType="application/vnd.openxmlformats-officedocument.oleObject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084" r:id="rId1"/>
    <p:sldMasterId id="2147484112" r:id="rId2"/>
    <p:sldMasterId id="2147484142" r:id="rId3"/>
    <p:sldMasterId id="2147484161" r:id="rId4"/>
    <p:sldMasterId id="2147484202" r:id="rId5"/>
    <p:sldMasterId id="2147484242" r:id="rId6"/>
    <p:sldMasterId id="2147484255" r:id="rId7"/>
    <p:sldMasterId id="2147484265" r:id="rId8"/>
  </p:sldMasterIdLst>
  <p:notesMasterIdLst>
    <p:notesMasterId r:id="rId54"/>
  </p:notesMasterIdLst>
  <p:handoutMasterIdLst>
    <p:handoutMasterId r:id="rId55"/>
  </p:handoutMasterIdLst>
  <p:sldIdLst>
    <p:sldId id="391" r:id="rId9"/>
    <p:sldId id="397" r:id="rId10"/>
    <p:sldId id="402" r:id="rId11"/>
    <p:sldId id="398" r:id="rId12"/>
    <p:sldId id="401" r:id="rId13"/>
    <p:sldId id="400" r:id="rId14"/>
    <p:sldId id="403" r:id="rId15"/>
    <p:sldId id="380" r:id="rId16"/>
    <p:sldId id="379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404" r:id="rId27"/>
    <p:sldId id="390" r:id="rId28"/>
    <p:sldId id="393" r:id="rId29"/>
    <p:sldId id="392" r:id="rId30"/>
    <p:sldId id="365" r:id="rId31"/>
    <p:sldId id="369" r:id="rId32"/>
    <p:sldId id="366" r:id="rId33"/>
    <p:sldId id="367" r:id="rId34"/>
    <p:sldId id="368" r:id="rId35"/>
    <p:sldId id="353" r:id="rId36"/>
    <p:sldId id="285" r:id="rId37"/>
    <p:sldId id="286" r:id="rId38"/>
    <p:sldId id="358" r:id="rId39"/>
    <p:sldId id="359" r:id="rId40"/>
    <p:sldId id="360" r:id="rId41"/>
    <p:sldId id="292" r:id="rId42"/>
    <p:sldId id="355" r:id="rId43"/>
    <p:sldId id="408" r:id="rId44"/>
    <p:sldId id="356" r:id="rId45"/>
    <p:sldId id="357" r:id="rId46"/>
    <p:sldId id="406" r:id="rId47"/>
    <p:sldId id="394" r:id="rId48"/>
    <p:sldId id="395" r:id="rId49"/>
    <p:sldId id="373" r:id="rId50"/>
    <p:sldId id="396" r:id="rId51"/>
    <p:sldId id="405" r:id="rId52"/>
    <p:sldId id="407" r:id="rId5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5C53E"/>
    <a:srgbClr val="D0558E"/>
    <a:srgbClr val="D6AEC6"/>
    <a:srgbClr val="005294"/>
    <a:srgbClr val="1C294E"/>
    <a:srgbClr val="CD0920"/>
    <a:srgbClr val="41E71C"/>
    <a:srgbClr val="00919B"/>
    <a:srgbClr val="0ACA29"/>
    <a:srgbClr val="3EA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484" autoAdjust="0"/>
    <p:restoredTop sz="67616" autoAdjust="0"/>
  </p:normalViewPr>
  <p:slideViewPr>
    <p:cSldViewPr snapToGrid="0" snapToObjects="1">
      <p:cViewPr varScale="1">
        <p:scale>
          <a:sx n="120" d="100"/>
          <a:sy n="120" d="100"/>
        </p:scale>
        <p:origin x="-1568" y="-10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768"/>
    </p:cViewPr>
  </p:sorterViewPr>
  <p:notesViewPr>
    <p:cSldViewPr snapToGrid="0" snapToObjects="1">
      <p:cViewPr varScale="1">
        <p:scale>
          <a:sx n="105" d="100"/>
          <a:sy n="105" d="100"/>
        </p:scale>
        <p:origin x="-42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515827812684"/>
          <c:y val="0.064868619395265"/>
          <c:w val="0.748352588218833"/>
          <c:h val="0.724469842437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Feuil1!$A$2:$A$15</c:f>
              <c:numCache>
                <c:formatCode>General</c:formatCode>
                <c:ptCount val="14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  <c:pt idx="13">
                  <c:v>26.0</c:v>
                </c:pt>
              </c:numCache>
            </c:numRef>
          </c:cat>
          <c:val>
            <c:numRef>
              <c:f>Feuil1!$B$2:$B$15</c:f>
              <c:numCache>
                <c:formatCode>General</c:formatCode>
                <c:ptCount val="14"/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414408"/>
        <c:axId val="-2097643384"/>
      </c:barChart>
      <c:catAx>
        <c:axId val="-2047414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Mois depuis l’inclusion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97643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7643384"/>
        <c:scaling>
          <c:orientation val="minMax"/>
          <c:max val="0.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 dirty="0" err="1" smtClean="0">
                    <a:solidFill>
                      <a:srgbClr val="000000"/>
                    </a:solidFill>
                  </a:rPr>
                  <a:t>Probablité</a:t>
                </a:r>
                <a:r>
                  <a:rPr lang="fr-FR" sz="1400" baseline="0" dirty="0" smtClean="0">
                    <a:solidFill>
                      <a:srgbClr val="000000"/>
                    </a:solidFill>
                  </a:rPr>
                  <a:t> de positivité</a:t>
                </a:r>
              </a:p>
              <a:p>
                <a:pPr>
                  <a:defRPr/>
                </a:pPr>
                <a:r>
                  <a:rPr lang="fr-FR" sz="1400" baseline="0" dirty="0" smtClean="0">
                    <a:solidFill>
                      <a:srgbClr val="000000"/>
                    </a:solidFill>
                  </a:rPr>
                  <a:t> pour le VIH</a:t>
                </a:r>
                <a:endParaRPr lang="fr-FR" sz="14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769266646597085"/>
              <c:y val="0.124723653936671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47414408"/>
        <c:crosses val="autoZero"/>
        <c:crossBetween val="midCat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974269081404"/>
          <c:y val="0.064868619395265"/>
          <c:w val="0.695894474516564"/>
          <c:h val="0.665443337701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2"/>
                <c:pt idx="0">
                  <c:v>ARV différé (n = 45)</c:v>
                </c:pt>
                <c:pt idx="1">
                  <c:v>ARV-96S (n = 73)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782760"/>
        <c:axId val="-2054314280"/>
      </c:barChart>
      <c:catAx>
        <c:axId val="-205478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54314280"/>
        <c:crosses val="autoZero"/>
        <c:auto val="1"/>
        <c:lblAlgn val="ctr"/>
        <c:lblOffset val="100"/>
        <c:noMultiLvlLbl val="0"/>
      </c:catAx>
      <c:valAx>
        <c:axId val="-2054314280"/>
        <c:scaling>
          <c:orientation val="minMax"/>
          <c:max val="3.5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400" dirty="0" smtClean="0">
                    <a:solidFill>
                      <a:srgbClr val="000000"/>
                    </a:solidFill>
                  </a:rPr>
                  <a:t>ADN </a:t>
                </a:r>
                <a:r>
                  <a:rPr lang="fr-FR" sz="1400" dirty="0" err="1" smtClean="0">
                    <a:solidFill>
                      <a:srgbClr val="000000"/>
                    </a:solidFill>
                  </a:rPr>
                  <a:t>proviral</a:t>
                </a:r>
                <a:r>
                  <a:rPr lang="fr-FR" sz="1400" baseline="0" dirty="0" smtClean="0">
                    <a:solidFill>
                      <a:srgbClr val="000000"/>
                    </a:solidFill>
                  </a:rPr>
                  <a:t> (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log</a:t>
                </a:r>
                <a:r>
                  <a:rPr lang="fr-FR" sz="1400" baseline="-25000" dirty="0" smtClean="0">
                    <a:solidFill>
                      <a:srgbClr val="000000"/>
                    </a:solidFill>
                  </a:rPr>
                  <a:t>10</a:t>
                </a:r>
                <a:r>
                  <a:rPr lang="fr-FR" sz="1400" baseline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copies provirus/10</a:t>
                </a:r>
                <a:r>
                  <a:rPr lang="fr-FR" sz="1400" baseline="30000" dirty="0" smtClean="0">
                    <a:solidFill>
                      <a:srgbClr val="000000"/>
                    </a:solidFill>
                  </a:rPr>
                  <a:t>5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 PBMC)</a:t>
                </a:r>
                <a:endParaRPr lang="fr-FR" sz="14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0"/>
              <c:y val="0.049225756594749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054782760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14862204724"/>
          <c:y val="0.211766684676302"/>
          <c:w val="0.812294202788314"/>
          <c:h val="0.66581125943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5294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5C53E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6"/>
            <c:invertIfNegative val="0"/>
            <c:bubble3D val="0"/>
            <c:spPr>
              <a:solidFill>
                <a:srgbClr val="FAB5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7"/>
                <c:pt idx="0">
                  <c:v>Placebo         (n = 12)</c:v>
                </c:pt>
                <c:pt idx="1">
                  <c:v>5 mg       (n = 8)</c:v>
                </c:pt>
                <c:pt idx="2">
                  <c:v>10 mg      (n = 8)</c:v>
                </c:pt>
                <c:pt idx="3">
                  <c:v>20 mg      (n = 8)</c:v>
                </c:pt>
                <c:pt idx="4">
                  <c:v>40 mg      (n = 8)</c:v>
                </c:pt>
                <c:pt idx="5">
                  <c:v>80 mg      (n = 8)</c:v>
                </c:pt>
                <c:pt idx="6">
                  <c:v>120 mg       (n = 8)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-0.381</c:v>
                </c:pt>
                <c:pt idx="1">
                  <c:v>-0.498</c:v>
                </c:pt>
                <c:pt idx="2">
                  <c:v>-0.976</c:v>
                </c:pt>
                <c:pt idx="3">
                  <c:v>-1.115</c:v>
                </c:pt>
                <c:pt idx="4">
                  <c:v>-1.701</c:v>
                </c:pt>
                <c:pt idx="5">
                  <c:v>-1.555</c:v>
                </c:pt>
                <c:pt idx="6">
                  <c:v>-1.654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77124328"/>
        <c:axId val="-2076217688"/>
      </c:barChart>
      <c:catAx>
        <c:axId val="-207712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-2076217688"/>
        <c:crosses val="autoZero"/>
        <c:auto val="1"/>
        <c:lblAlgn val="ctr"/>
        <c:lblOffset val="100"/>
        <c:noMultiLvlLbl val="0"/>
      </c:catAx>
      <c:valAx>
        <c:axId val="-2076217688"/>
        <c:scaling>
          <c:orientation val="minMax"/>
          <c:max val="0.0"/>
          <c:min val="-2.0"/>
        </c:scaling>
        <c:delete val="0"/>
        <c:axPos val="l"/>
        <c:title>
          <c:tx>
            <c:rich>
              <a:bodyPr/>
              <a:lstStyle/>
              <a:p>
                <a:pPr algn="ctr">
                  <a:defRPr sz="1000"/>
                </a:pPr>
                <a:r>
                  <a:rPr lang="fr-FR" sz="1000" b="1" i="0" baseline="0" dirty="0" smtClean="0"/>
                  <a:t>Variation médiane maximale de la CV depuis l’inclusion (log</a:t>
                </a:r>
                <a:r>
                  <a:rPr lang="fr-FR" sz="1000" b="1" i="0" baseline="-25000" dirty="0" smtClean="0"/>
                  <a:t>10</a:t>
                </a:r>
                <a:r>
                  <a:rPr lang="fr-FR" sz="1000" b="1" i="0" baseline="0" dirty="0" smtClean="0"/>
                  <a:t> </a:t>
                </a:r>
                <a:r>
                  <a:rPr lang="fr-FR" sz="1000" b="1" i="0" baseline="0" dirty="0" err="1" smtClean="0"/>
                  <a:t>cp</a:t>
                </a:r>
                <a:r>
                  <a:rPr lang="fr-FR" sz="1000" b="1" i="0" baseline="0" dirty="0" smtClean="0"/>
                  <a:t>/ml)</a:t>
                </a:r>
                <a:endParaRPr lang="fr-FR" sz="1000" b="1" i="0" baseline="0" dirty="0"/>
              </a:p>
            </c:rich>
          </c:tx>
          <c:layout>
            <c:manualLayout>
              <c:xMode val="edge"/>
              <c:yMode val="edge"/>
              <c:x val="0.0"/>
              <c:y val="0.194646237730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77124328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3098472240412"/>
          <c:y val="0.0401649495231117"/>
          <c:w val="0.736979643115648"/>
          <c:h val="0.620153473082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005294"/>
            </a:solidFill>
            <a:ln>
              <a:noFill/>
            </a:ln>
            <a:effectLst/>
          </c:spPr>
          <c:invertIfNegative val="0"/>
          <c:cat>
            <c:numRef>
              <c:f>Feuil1!$A$2:$A$11</c:f>
              <c:numCache>
                <c:formatCode>General</c:formatCode>
                <c:ptCount val="10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  <c:pt idx="7">
                  <c:v>32.0</c:v>
                </c:pt>
                <c:pt idx="8">
                  <c:v>40.0</c:v>
                </c:pt>
                <c:pt idx="9">
                  <c:v>48.0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735720"/>
        <c:axId val="-2098730008"/>
      </c:barChart>
      <c:catAx>
        <c:axId val="-2098735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Semaines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crossAx val="-209873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8730008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Patients avec CV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>&lt; </a:t>
                </a:r>
                <a:r>
                  <a:rPr lang="fr-FR" dirty="0" smtClean="0"/>
                  <a:t>50 c</a:t>
                </a:r>
                <a:r>
                  <a:rPr lang="fr-FR" dirty="0"/>
                  <a:t>/ml (% </a:t>
                </a:r>
                <a:r>
                  <a:rPr lang="fr-FR" dirty="0" smtClean="0"/>
                  <a:t>avec </a:t>
                </a:r>
                <a:r>
                  <a:rPr lang="fr-FR" dirty="0"/>
                  <a:t>IC</a:t>
                </a:r>
                <a:r>
                  <a:rPr lang="fr-FR" baseline="-25000" dirty="0"/>
                  <a:t>95</a:t>
                </a:r>
                <a:r>
                  <a:rPr lang="fr-FR" dirty="0"/>
                  <a:t>)</a:t>
                </a:r>
              </a:p>
            </c:rich>
          </c:tx>
          <c:layout>
            <c:manualLayout>
              <c:xMode val="edge"/>
              <c:yMode val="edge"/>
              <c:x val="0.000843338690127235"/>
              <c:y val="0.09520276808900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65">
            <a:solidFill>
              <a:srgbClr val="808080"/>
            </a:solidFill>
            <a:prstDash val="solid"/>
          </a:ln>
        </c:spPr>
        <c:crossAx val="-2098735720"/>
        <c:crosses val="autoZero"/>
        <c:crossBetween val="midCat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200">
          <a:latin typeface="Arial"/>
          <a:cs typeface="Arial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B9BC0-0FFD-4BBB-A1C6-064E5932F675}" type="doc">
      <dgm:prSet loTypeId="urn:microsoft.com/office/officeart/2005/8/layout/chevron1" loCatId="process" qsTypeId="urn:microsoft.com/office/officeart/2005/8/quickstyle/simple1#18" qsCatId="simple" csTypeId="urn:microsoft.com/office/officeart/2005/8/colors/colorful4" csCatId="colorful" phldr="1"/>
      <dgm:spPr/>
    </dgm:pt>
    <dgm:pt modelId="{04E04F28-F223-497C-9287-3608035CE26E}">
      <dgm:prSet phldrT="[Texte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Friday</a:t>
          </a:r>
          <a:endParaRPr lang="fr-FR" dirty="0"/>
        </a:p>
      </dgm:t>
    </dgm:pt>
    <dgm:pt modelId="{CA9C2682-953B-44E1-8D91-11181756F16B}" type="parTrans" cxnId="{1328EE50-3109-485E-B17E-A2ED25CF2BED}">
      <dgm:prSet/>
      <dgm:spPr/>
      <dgm:t>
        <a:bodyPr/>
        <a:lstStyle/>
        <a:p>
          <a:endParaRPr lang="fr-FR"/>
        </a:p>
      </dgm:t>
    </dgm:pt>
    <dgm:pt modelId="{008BFD7B-3B48-41C3-9247-19DF3DEC12D1}" type="sibTrans" cxnId="{1328EE50-3109-485E-B17E-A2ED25CF2BED}">
      <dgm:prSet/>
      <dgm:spPr/>
      <dgm:t>
        <a:bodyPr/>
        <a:lstStyle/>
        <a:p>
          <a:endParaRPr lang="fr-FR"/>
        </a:p>
      </dgm:t>
    </dgm:pt>
    <dgm:pt modelId="{D43CD493-E38B-494F-A80A-D71B468185F0}">
      <dgm:prSet phldrT="[Texte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Tuesday</a:t>
          </a:r>
          <a:endParaRPr lang="fr-FR" dirty="0">
            <a:solidFill>
              <a:srgbClr val="000000"/>
            </a:solidFill>
          </a:endParaRPr>
        </a:p>
      </dgm:t>
    </dgm:pt>
    <dgm:pt modelId="{28B3BAF0-D800-4C00-AA09-887A2D30515A}" type="parTrans" cxnId="{CEBA49DC-2606-4908-A9B8-18272DE89936}">
      <dgm:prSet/>
      <dgm:spPr/>
      <dgm:t>
        <a:bodyPr/>
        <a:lstStyle/>
        <a:p>
          <a:endParaRPr lang="fr-FR"/>
        </a:p>
      </dgm:t>
    </dgm:pt>
    <dgm:pt modelId="{8E900488-6FB7-40A4-8786-74C2401D0E68}" type="sibTrans" cxnId="{CEBA49DC-2606-4908-A9B8-18272DE89936}">
      <dgm:prSet/>
      <dgm:spPr/>
      <dgm:t>
        <a:bodyPr/>
        <a:lstStyle/>
        <a:p>
          <a:endParaRPr lang="fr-FR"/>
        </a:p>
      </dgm:t>
    </dgm:pt>
    <dgm:pt modelId="{0F72A534-61D0-471A-BF32-4AF8F2F2C710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Wednesday</a:t>
          </a:r>
          <a:endParaRPr lang="fr-FR" dirty="0"/>
        </a:p>
      </dgm:t>
    </dgm:pt>
    <dgm:pt modelId="{5430DAEC-00D0-4D3F-B79F-00D3AB12E0A0}" type="parTrans" cxnId="{773E1D7E-3C7C-45B9-AADB-52EA22D75376}">
      <dgm:prSet/>
      <dgm:spPr/>
      <dgm:t>
        <a:bodyPr/>
        <a:lstStyle/>
        <a:p>
          <a:endParaRPr lang="fr-FR"/>
        </a:p>
      </dgm:t>
    </dgm:pt>
    <dgm:pt modelId="{A98FBA35-6449-4817-B8D1-B6BADFDBAF04}" type="sibTrans" cxnId="{773E1D7E-3C7C-45B9-AADB-52EA22D75376}">
      <dgm:prSet/>
      <dgm:spPr/>
      <dgm:t>
        <a:bodyPr/>
        <a:lstStyle/>
        <a:p>
          <a:endParaRPr lang="fr-FR"/>
        </a:p>
      </dgm:t>
    </dgm:pt>
    <dgm:pt modelId="{9C48D4FB-C546-4967-AFA3-601F1A0F617C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 smtClean="0"/>
            <a:t>Saturday</a:t>
          </a:r>
          <a:endParaRPr lang="fr-FR" dirty="0"/>
        </a:p>
      </dgm:t>
    </dgm:pt>
    <dgm:pt modelId="{29C1983A-9F93-479D-B2BE-0E76A4A4C822}" type="parTrans" cxnId="{52C393D2-2300-45B5-858A-4402FFEA84D4}">
      <dgm:prSet/>
      <dgm:spPr/>
      <dgm:t>
        <a:bodyPr/>
        <a:lstStyle/>
        <a:p>
          <a:endParaRPr lang="fr-FR"/>
        </a:p>
      </dgm:t>
    </dgm:pt>
    <dgm:pt modelId="{D5BD5C23-00FA-4528-B827-0172E1BFB8C4}" type="sibTrans" cxnId="{52C393D2-2300-45B5-858A-4402FFEA84D4}">
      <dgm:prSet/>
      <dgm:spPr/>
      <dgm:t>
        <a:bodyPr/>
        <a:lstStyle/>
        <a:p>
          <a:endParaRPr lang="fr-FR"/>
        </a:p>
      </dgm:t>
    </dgm:pt>
    <dgm:pt modelId="{A031B552-E872-4D93-BCB2-09D21CB9E812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Sunday</a:t>
          </a:r>
          <a:endParaRPr lang="fr-FR" dirty="0"/>
        </a:p>
      </dgm:t>
    </dgm:pt>
    <dgm:pt modelId="{3B986D70-E496-438A-8312-6C7270E97268}" type="parTrans" cxnId="{9C73DC6E-3F77-4998-A4F2-87C72E433BD4}">
      <dgm:prSet/>
      <dgm:spPr/>
      <dgm:t>
        <a:bodyPr/>
        <a:lstStyle/>
        <a:p>
          <a:endParaRPr lang="fr-FR"/>
        </a:p>
      </dgm:t>
    </dgm:pt>
    <dgm:pt modelId="{55A0261C-71BC-4582-B9A4-CC3339E31772}" type="sibTrans" cxnId="{9C73DC6E-3F77-4998-A4F2-87C72E433BD4}">
      <dgm:prSet/>
      <dgm:spPr/>
      <dgm:t>
        <a:bodyPr/>
        <a:lstStyle/>
        <a:p>
          <a:endParaRPr lang="fr-FR"/>
        </a:p>
      </dgm:t>
    </dgm:pt>
    <dgm:pt modelId="{5230ED21-38B5-41CC-B8BA-887E824AD5CD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err="1" smtClean="0"/>
            <a:t>Monday</a:t>
          </a:r>
          <a:endParaRPr lang="fr-FR" dirty="0"/>
        </a:p>
      </dgm:t>
    </dgm:pt>
    <dgm:pt modelId="{D2EBA3D0-9547-4607-AE79-2C1AAB9F7C08}" type="parTrans" cxnId="{E999B99E-7661-47C3-9083-CC5490B7810A}">
      <dgm:prSet/>
      <dgm:spPr/>
      <dgm:t>
        <a:bodyPr/>
        <a:lstStyle/>
        <a:p>
          <a:endParaRPr lang="fr-FR"/>
        </a:p>
      </dgm:t>
    </dgm:pt>
    <dgm:pt modelId="{4043336A-26FA-460B-8E08-D135711105FE}" type="sibTrans" cxnId="{E999B99E-7661-47C3-9083-CC5490B7810A}">
      <dgm:prSet/>
      <dgm:spPr/>
      <dgm:t>
        <a:bodyPr/>
        <a:lstStyle/>
        <a:p>
          <a:endParaRPr lang="fr-FR"/>
        </a:p>
      </dgm:t>
    </dgm:pt>
    <dgm:pt modelId="{A741D482-486F-4FE6-9932-698E1D81A8E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Thursday</a:t>
          </a:r>
          <a:endParaRPr lang="fr-FR" dirty="0"/>
        </a:p>
      </dgm:t>
    </dgm:pt>
    <dgm:pt modelId="{7CD773EA-F307-4BD3-A011-13C940260F07}" type="parTrans" cxnId="{960B789D-B689-4F86-9C0F-1E9FF66FEF76}">
      <dgm:prSet/>
      <dgm:spPr/>
      <dgm:t>
        <a:bodyPr/>
        <a:lstStyle/>
        <a:p>
          <a:endParaRPr lang="fr-FR"/>
        </a:p>
      </dgm:t>
    </dgm:pt>
    <dgm:pt modelId="{64E5601B-C4F7-4C85-804B-C9CC3DF0CE19}" type="sibTrans" cxnId="{960B789D-B689-4F86-9C0F-1E9FF66FEF76}">
      <dgm:prSet/>
      <dgm:spPr/>
      <dgm:t>
        <a:bodyPr/>
        <a:lstStyle/>
        <a:p>
          <a:endParaRPr lang="fr-FR"/>
        </a:p>
      </dgm:t>
    </dgm:pt>
    <dgm:pt modelId="{9AC14CFF-3033-4107-BF65-B0AB949C8ECD}">
      <dgm:prSet phldrT="[Texte]"/>
      <dgm:spPr>
        <a:solidFill>
          <a:srgbClr val="00769D"/>
        </a:solidFill>
      </dgm:spPr>
      <dgm:t>
        <a:bodyPr/>
        <a:lstStyle/>
        <a:p>
          <a:r>
            <a:rPr lang="fr-FR" dirty="0" smtClean="0"/>
            <a:t>Friday</a:t>
          </a:r>
          <a:endParaRPr lang="fr-FR" dirty="0"/>
        </a:p>
      </dgm:t>
    </dgm:pt>
    <dgm:pt modelId="{66C8FDDF-F50B-4BF8-9C60-27E1DC5D18C8}" type="parTrans" cxnId="{904C3A86-2321-41DB-A2FD-AD741D182F7C}">
      <dgm:prSet/>
      <dgm:spPr/>
      <dgm:t>
        <a:bodyPr/>
        <a:lstStyle/>
        <a:p>
          <a:endParaRPr lang="fr-FR"/>
        </a:p>
      </dgm:t>
    </dgm:pt>
    <dgm:pt modelId="{18556963-2664-47C2-8695-AD3F5CDC0770}" type="sibTrans" cxnId="{904C3A86-2321-41DB-A2FD-AD741D182F7C}">
      <dgm:prSet/>
      <dgm:spPr/>
      <dgm:t>
        <a:bodyPr/>
        <a:lstStyle/>
        <a:p>
          <a:endParaRPr lang="fr-FR"/>
        </a:p>
      </dgm:t>
    </dgm:pt>
    <dgm:pt modelId="{AF28EF3E-81C7-40AC-BB58-72AE8183EE05}">
      <dgm:prSet phldrT="[Texte]"/>
      <dgm:spPr>
        <a:solidFill>
          <a:srgbClr val="178FCF"/>
        </a:solidFill>
      </dgm:spPr>
      <dgm:t>
        <a:bodyPr/>
        <a:lstStyle/>
        <a:p>
          <a:r>
            <a:rPr lang="fr-FR" dirty="0" smtClean="0"/>
            <a:t>Saturday</a:t>
          </a:r>
          <a:endParaRPr lang="fr-FR" dirty="0"/>
        </a:p>
      </dgm:t>
    </dgm:pt>
    <dgm:pt modelId="{CAF35A33-7CCD-4223-8D6D-5095099F6FD8}" type="parTrans" cxnId="{A74897F4-B9F6-4A35-A518-0A5CB54C1310}">
      <dgm:prSet/>
      <dgm:spPr/>
      <dgm:t>
        <a:bodyPr/>
        <a:lstStyle/>
        <a:p>
          <a:endParaRPr lang="fr-FR"/>
        </a:p>
      </dgm:t>
    </dgm:pt>
    <dgm:pt modelId="{498817E8-ED23-402B-8DA3-B26E12D122D2}" type="sibTrans" cxnId="{A74897F4-B9F6-4A35-A518-0A5CB54C1310}">
      <dgm:prSet/>
      <dgm:spPr/>
      <dgm:t>
        <a:bodyPr/>
        <a:lstStyle/>
        <a:p>
          <a:endParaRPr lang="fr-FR"/>
        </a:p>
      </dgm:t>
    </dgm:pt>
    <dgm:pt modelId="{8CAC9204-8011-411A-B64E-2C09B05F66C0}">
      <dgm:prSet phldrT="[Texte]"/>
      <dgm:spPr/>
      <dgm:t>
        <a:bodyPr/>
        <a:lstStyle/>
        <a:p>
          <a:r>
            <a:rPr lang="fr-FR" dirty="0" err="1" smtClean="0"/>
            <a:t>Sunday</a:t>
          </a:r>
          <a:endParaRPr lang="fr-FR" dirty="0"/>
        </a:p>
      </dgm:t>
    </dgm:pt>
    <dgm:pt modelId="{0EFF1DD8-34DB-4EA3-BF5F-039011E106FC}" type="parTrans" cxnId="{271AECC6-8826-47CD-A490-F08971B7F09A}">
      <dgm:prSet/>
      <dgm:spPr/>
      <dgm:t>
        <a:bodyPr/>
        <a:lstStyle/>
        <a:p>
          <a:endParaRPr lang="fr-FR"/>
        </a:p>
      </dgm:t>
    </dgm:pt>
    <dgm:pt modelId="{2FD7EEE4-F107-4E48-B5C3-17ADC6D2CB36}" type="sibTrans" cxnId="{271AECC6-8826-47CD-A490-F08971B7F09A}">
      <dgm:prSet/>
      <dgm:spPr/>
      <dgm:t>
        <a:bodyPr/>
        <a:lstStyle/>
        <a:p>
          <a:endParaRPr lang="fr-FR"/>
        </a:p>
      </dgm:t>
    </dgm:pt>
    <dgm:pt modelId="{0BE5FA49-38C3-47AA-B3D3-D4B4F1331B4F}" type="pres">
      <dgm:prSet presAssocID="{219B9BC0-0FFD-4BBB-A1C6-064E5932F675}" presName="Name0" presStyleCnt="0">
        <dgm:presLayoutVars>
          <dgm:dir/>
          <dgm:animLvl val="lvl"/>
          <dgm:resizeHandles val="exact"/>
        </dgm:presLayoutVars>
      </dgm:prSet>
      <dgm:spPr/>
    </dgm:pt>
    <dgm:pt modelId="{AD3DEAB9-36A2-4A02-93EE-34095127AB2A}" type="pres">
      <dgm:prSet presAssocID="{04E04F28-F223-497C-9287-3608035CE26E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F15529-AFBF-4778-9D2A-25556927DE8D}" type="pres">
      <dgm:prSet presAssocID="{008BFD7B-3B48-41C3-9247-19DF3DEC12D1}" presName="parTxOnlySpace" presStyleCnt="0"/>
      <dgm:spPr/>
    </dgm:pt>
    <dgm:pt modelId="{8D5A2BEF-BF6C-41CA-AD98-9CF2E3D76B78}" type="pres">
      <dgm:prSet presAssocID="{9C48D4FB-C546-4967-AFA3-601F1A0F617C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74767F-16B8-4EF0-ACF9-911D427C7537}" type="pres">
      <dgm:prSet presAssocID="{D5BD5C23-00FA-4528-B827-0172E1BFB8C4}" presName="parTxOnlySpace" presStyleCnt="0"/>
      <dgm:spPr/>
    </dgm:pt>
    <dgm:pt modelId="{E5E46ED3-1C00-4990-B916-C83D3F11C034}" type="pres">
      <dgm:prSet presAssocID="{A031B552-E872-4D93-BCB2-09D21CB9E812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9190DA-682C-4BFC-8586-2F02F0B5BF8E}" type="pres">
      <dgm:prSet presAssocID="{55A0261C-71BC-4582-B9A4-CC3339E31772}" presName="parTxOnlySpace" presStyleCnt="0"/>
      <dgm:spPr/>
    </dgm:pt>
    <dgm:pt modelId="{D4540FE9-6E3D-41FA-B44A-EFA0D02B5D7B}" type="pres">
      <dgm:prSet presAssocID="{5230ED21-38B5-41CC-B8BA-887E824AD5CD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41393-B2DC-4230-B318-954BA9721590}" type="pres">
      <dgm:prSet presAssocID="{4043336A-26FA-460B-8E08-D135711105FE}" presName="parTxOnlySpace" presStyleCnt="0"/>
      <dgm:spPr/>
    </dgm:pt>
    <dgm:pt modelId="{2D6F1171-C3F9-4258-BCF8-F0AC00361763}" type="pres">
      <dgm:prSet presAssocID="{D43CD493-E38B-494F-A80A-D71B468185F0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FCC80-9ADB-4E8B-B30E-3AC40BE8D592}" type="pres">
      <dgm:prSet presAssocID="{8E900488-6FB7-40A4-8786-74C2401D0E68}" presName="parTxOnlySpace" presStyleCnt="0"/>
      <dgm:spPr/>
    </dgm:pt>
    <dgm:pt modelId="{564DF5E7-35C6-460D-999F-F72A41D005AE}" type="pres">
      <dgm:prSet presAssocID="{0F72A534-61D0-471A-BF32-4AF8F2F2C710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6E730-5D81-47C2-8797-A11FB9C1900E}" type="pres">
      <dgm:prSet presAssocID="{A98FBA35-6449-4817-B8D1-B6BADFDBAF04}" presName="parTxOnlySpace" presStyleCnt="0"/>
      <dgm:spPr/>
    </dgm:pt>
    <dgm:pt modelId="{427BAED8-9A9F-4706-B3FF-3B840B01E49F}" type="pres">
      <dgm:prSet presAssocID="{A741D482-486F-4FE6-9932-698E1D81A8E3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7CBD28-E9C5-422A-95EA-52A17EF8FBA0}" type="pres">
      <dgm:prSet presAssocID="{64E5601B-C4F7-4C85-804B-C9CC3DF0CE19}" presName="parTxOnlySpace" presStyleCnt="0"/>
      <dgm:spPr/>
    </dgm:pt>
    <dgm:pt modelId="{81362D1E-C073-4090-9079-C5A692520375}" type="pres">
      <dgm:prSet presAssocID="{9AC14CFF-3033-4107-BF65-B0AB949C8ECD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586F0B-CCE8-44EA-ACCC-E9D276E44A15}" type="pres">
      <dgm:prSet presAssocID="{18556963-2664-47C2-8695-AD3F5CDC0770}" presName="parTxOnlySpace" presStyleCnt="0"/>
      <dgm:spPr/>
    </dgm:pt>
    <dgm:pt modelId="{76D62E27-12AF-4110-9F36-CE3E45ECFD61}" type="pres">
      <dgm:prSet presAssocID="{AF28EF3E-81C7-40AC-BB58-72AE8183EE05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579D3-AEE2-4607-BC45-0091C1C1DAA4}" type="pres">
      <dgm:prSet presAssocID="{498817E8-ED23-402B-8DA3-B26E12D122D2}" presName="parTxOnlySpace" presStyleCnt="0"/>
      <dgm:spPr/>
    </dgm:pt>
    <dgm:pt modelId="{C31160F2-8CF9-4C5C-98C2-8848AB25C244}" type="pres">
      <dgm:prSet presAssocID="{8CAC9204-8011-411A-B64E-2C09B05F66C0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D342D0-536F-6A4D-A078-7A7FCE9B3811}" type="presOf" srcId="{0F72A534-61D0-471A-BF32-4AF8F2F2C710}" destId="{564DF5E7-35C6-460D-999F-F72A41D005AE}" srcOrd="0" destOrd="0" presId="urn:microsoft.com/office/officeart/2005/8/layout/chevron1"/>
    <dgm:cxn modelId="{C095C90C-BE42-F54A-B522-424407226509}" type="presOf" srcId="{A741D482-486F-4FE6-9932-698E1D81A8E3}" destId="{427BAED8-9A9F-4706-B3FF-3B840B01E49F}" srcOrd="0" destOrd="0" presId="urn:microsoft.com/office/officeart/2005/8/layout/chevron1"/>
    <dgm:cxn modelId="{E999B99E-7661-47C3-9083-CC5490B7810A}" srcId="{219B9BC0-0FFD-4BBB-A1C6-064E5932F675}" destId="{5230ED21-38B5-41CC-B8BA-887E824AD5CD}" srcOrd="3" destOrd="0" parTransId="{D2EBA3D0-9547-4607-AE79-2C1AAB9F7C08}" sibTransId="{4043336A-26FA-460B-8E08-D135711105FE}"/>
    <dgm:cxn modelId="{9C73DC6E-3F77-4998-A4F2-87C72E433BD4}" srcId="{219B9BC0-0FFD-4BBB-A1C6-064E5932F675}" destId="{A031B552-E872-4D93-BCB2-09D21CB9E812}" srcOrd="2" destOrd="0" parTransId="{3B986D70-E496-438A-8312-6C7270E97268}" sibTransId="{55A0261C-71BC-4582-B9A4-CC3339E31772}"/>
    <dgm:cxn modelId="{FB6BB9F9-A7DF-C84E-905A-1BB2C0E529A3}" type="presOf" srcId="{A031B552-E872-4D93-BCB2-09D21CB9E812}" destId="{E5E46ED3-1C00-4990-B916-C83D3F11C034}" srcOrd="0" destOrd="0" presId="urn:microsoft.com/office/officeart/2005/8/layout/chevron1"/>
    <dgm:cxn modelId="{773E1D7E-3C7C-45B9-AADB-52EA22D75376}" srcId="{219B9BC0-0FFD-4BBB-A1C6-064E5932F675}" destId="{0F72A534-61D0-471A-BF32-4AF8F2F2C710}" srcOrd="5" destOrd="0" parTransId="{5430DAEC-00D0-4D3F-B79F-00D3AB12E0A0}" sibTransId="{A98FBA35-6449-4817-B8D1-B6BADFDBAF04}"/>
    <dgm:cxn modelId="{52C393D2-2300-45B5-858A-4402FFEA84D4}" srcId="{219B9BC0-0FFD-4BBB-A1C6-064E5932F675}" destId="{9C48D4FB-C546-4967-AFA3-601F1A0F617C}" srcOrd="1" destOrd="0" parTransId="{29C1983A-9F93-479D-B2BE-0E76A4A4C822}" sibTransId="{D5BD5C23-00FA-4528-B827-0172E1BFB8C4}"/>
    <dgm:cxn modelId="{2745E60B-1D67-E143-8E37-9A1FE5D6945F}" type="presOf" srcId="{219B9BC0-0FFD-4BBB-A1C6-064E5932F675}" destId="{0BE5FA49-38C3-47AA-B3D3-D4B4F1331B4F}" srcOrd="0" destOrd="0" presId="urn:microsoft.com/office/officeart/2005/8/layout/chevron1"/>
    <dgm:cxn modelId="{14C88854-949C-E64A-8A70-9FD218D65BEF}" type="presOf" srcId="{5230ED21-38B5-41CC-B8BA-887E824AD5CD}" destId="{D4540FE9-6E3D-41FA-B44A-EFA0D02B5D7B}" srcOrd="0" destOrd="0" presId="urn:microsoft.com/office/officeart/2005/8/layout/chevron1"/>
    <dgm:cxn modelId="{A74897F4-B9F6-4A35-A518-0A5CB54C1310}" srcId="{219B9BC0-0FFD-4BBB-A1C6-064E5932F675}" destId="{AF28EF3E-81C7-40AC-BB58-72AE8183EE05}" srcOrd="8" destOrd="0" parTransId="{CAF35A33-7CCD-4223-8D6D-5095099F6FD8}" sibTransId="{498817E8-ED23-402B-8DA3-B26E12D122D2}"/>
    <dgm:cxn modelId="{49BCEF4A-277F-414D-9286-2DE7BB755428}" type="presOf" srcId="{04E04F28-F223-497C-9287-3608035CE26E}" destId="{AD3DEAB9-36A2-4A02-93EE-34095127AB2A}" srcOrd="0" destOrd="0" presId="urn:microsoft.com/office/officeart/2005/8/layout/chevron1"/>
    <dgm:cxn modelId="{CEBA49DC-2606-4908-A9B8-18272DE89936}" srcId="{219B9BC0-0FFD-4BBB-A1C6-064E5932F675}" destId="{D43CD493-E38B-494F-A80A-D71B468185F0}" srcOrd="4" destOrd="0" parTransId="{28B3BAF0-D800-4C00-AA09-887A2D30515A}" sibTransId="{8E900488-6FB7-40A4-8786-74C2401D0E68}"/>
    <dgm:cxn modelId="{1328EE50-3109-485E-B17E-A2ED25CF2BED}" srcId="{219B9BC0-0FFD-4BBB-A1C6-064E5932F675}" destId="{04E04F28-F223-497C-9287-3608035CE26E}" srcOrd="0" destOrd="0" parTransId="{CA9C2682-953B-44E1-8D91-11181756F16B}" sibTransId="{008BFD7B-3B48-41C3-9247-19DF3DEC12D1}"/>
    <dgm:cxn modelId="{1EE7B386-66C4-014D-8B8F-45BF372DDE31}" type="presOf" srcId="{AF28EF3E-81C7-40AC-BB58-72AE8183EE05}" destId="{76D62E27-12AF-4110-9F36-CE3E45ECFD61}" srcOrd="0" destOrd="0" presId="urn:microsoft.com/office/officeart/2005/8/layout/chevron1"/>
    <dgm:cxn modelId="{503578A4-3461-CF46-9053-86DD464F15D1}" type="presOf" srcId="{9AC14CFF-3033-4107-BF65-B0AB949C8ECD}" destId="{81362D1E-C073-4090-9079-C5A692520375}" srcOrd="0" destOrd="0" presId="urn:microsoft.com/office/officeart/2005/8/layout/chevron1"/>
    <dgm:cxn modelId="{8AAD23F0-C1A9-5849-AC18-D188018A7129}" type="presOf" srcId="{D43CD493-E38B-494F-A80A-D71B468185F0}" destId="{2D6F1171-C3F9-4258-BCF8-F0AC00361763}" srcOrd="0" destOrd="0" presId="urn:microsoft.com/office/officeart/2005/8/layout/chevron1"/>
    <dgm:cxn modelId="{271AECC6-8826-47CD-A490-F08971B7F09A}" srcId="{219B9BC0-0FFD-4BBB-A1C6-064E5932F675}" destId="{8CAC9204-8011-411A-B64E-2C09B05F66C0}" srcOrd="9" destOrd="0" parTransId="{0EFF1DD8-34DB-4EA3-BF5F-039011E106FC}" sibTransId="{2FD7EEE4-F107-4E48-B5C3-17ADC6D2CB36}"/>
    <dgm:cxn modelId="{D3960D57-4824-B641-8098-F2D69EEB8C2E}" type="presOf" srcId="{8CAC9204-8011-411A-B64E-2C09B05F66C0}" destId="{C31160F2-8CF9-4C5C-98C2-8848AB25C244}" srcOrd="0" destOrd="0" presId="urn:microsoft.com/office/officeart/2005/8/layout/chevron1"/>
    <dgm:cxn modelId="{904C3A86-2321-41DB-A2FD-AD741D182F7C}" srcId="{219B9BC0-0FFD-4BBB-A1C6-064E5932F675}" destId="{9AC14CFF-3033-4107-BF65-B0AB949C8ECD}" srcOrd="7" destOrd="0" parTransId="{66C8FDDF-F50B-4BF8-9C60-27E1DC5D18C8}" sibTransId="{18556963-2664-47C2-8695-AD3F5CDC0770}"/>
    <dgm:cxn modelId="{960B789D-B689-4F86-9C0F-1E9FF66FEF76}" srcId="{219B9BC0-0FFD-4BBB-A1C6-064E5932F675}" destId="{A741D482-486F-4FE6-9932-698E1D81A8E3}" srcOrd="6" destOrd="0" parTransId="{7CD773EA-F307-4BD3-A011-13C940260F07}" sibTransId="{64E5601B-C4F7-4C85-804B-C9CC3DF0CE19}"/>
    <dgm:cxn modelId="{19946F90-E931-D54D-B103-B246AFDE9CBF}" type="presOf" srcId="{9C48D4FB-C546-4967-AFA3-601F1A0F617C}" destId="{8D5A2BEF-BF6C-41CA-AD98-9CF2E3D76B78}" srcOrd="0" destOrd="0" presId="urn:microsoft.com/office/officeart/2005/8/layout/chevron1"/>
    <dgm:cxn modelId="{2B28FA9F-26F0-344B-BE8C-DEA0E11EAF83}" type="presParOf" srcId="{0BE5FA49-38C3-47AA-B3D3-D4B4F1331B4F}" destId="{AD3DEAB9-36A2-4A02-93EE-34095127AB2A}" srcOrd="0" destOrd="0" presId="urn:microsoft.com/office/officeart/2005/8/layout/chevron1"/>
    <dgm:cxn modelId="{FD5EE4FC-DAAB-A242-9B06-3AACF0C5DC13}" type="presParOf" srcId="{0BE5FA49-38C3-47AA-B3D3-D4B4F1331B4F}" destId="{E6F15529-AFBF-4778-9D2A-25556927DE8D}" srcOrd="1" destOrd="0" presId="urn:microsoft.com/office/officeart/2005/8/layout/chevron1"/>
    <dgm:cxn modelId="{61828735-8139-F944-A71E-B79F8F69EC4C}" type="presParOf" srcId="{0BE5FA49-38C3-47AA-B3D3-D4B4F1331B4F}" destId="{8D5A2BEF-BF6C-41CA-AD98-9CF2E3D76B78}" srcOrd="2" destOrd="0" presId="urn:microsoft.com/office/officeart/2005/8/layout/chevron1"/>
    <dgm:cxn modelId="{A510A3AD-71BF-E14A-AD55-B52A28F3FCBE}" type="presParOf" srcId="{0BE5FA49-38C3-47AA-B3D3-D4B4F1331B4F}" destId="{9174767F-16B8-4EF0-ACF9-911D427C7537}" srcOrd="3" destOrd="0" presId="urn:microsoft.com/office/officeart/2005/8/layout/chevron1"/>
    <dgm:cxn modelId="{640E3A00-6AE3-7645-81EC-835CE38B3EED}" type="presParOf" srcId="{0BE5FA49-38C3-47AA-B3D3-D4B4F1331B4F}" destId="{E5E46ED3-1C00-4990-B916-C83D3F11C034}" srcOrd="4" destOrd="0" presId="urn:microsoft.com/office/officeart/2005/8/layout/chevron1"/>
    <dgm:cxn modelId="{0A9E2966-DAAC-8449-B689-3717A2F8D7DD}" type="presParOf" srcId="{0BE5FA49-38C3-47AA-B3D3-D4B4F1331B4F}" destId="{B79190DA-682C-4BFC-8586-2F02F0B5BF8E}" srcOrd="5" destOrd="0" presId="urn:microsoft.com/office/officeart/2005/8/layout/chevron1"/>
    <dgm:cxn modelId="{CA1A7E19-D22D-9147-A33F-5B04C8C0A4A7}" type="presParOf" srcId="{0BE5FA49-38C3-47AA-B3D3-D4B4F1331B4F}" destId="{D4540FE9-6E3D-41FA-B44A-EFA0D02B5D7B}" srcOrd="6" destOrd="0" presId="urn:microsoft.com/office/officeart/2005/8/layout/chevron1"/>
    <dgm:cxn modelId="{166A532F-4443-BD43-B003-72C0290A6189}" type="presParOf" srcId="{0BE5FA49-38C3-47AA-B3D3-D4B4F1331B4F}" destId="{AD641393-B2DC-4230-B318-954BA9721590}" srcOrd="7" destOrd="0" presId="urn:microsoft.com/office/officeart/2005/8/layout/chevron1"/>
    <dgm:cxn modelId="{92659A89-2991-DE45-AFF4-A5E6D16D3A06}" type="presParOf" srcId="{0BE5FA49-38C3-47AA-B3D3-D4B4F1331B4F}" destId="{2D6F1171-C3F9-4258-BCF8-F0AC00361763}" srcOrd="8" destOrd="0" presId="urn:microsoft.com/office/officeart/2005/8/layout/chevron1"/>
    <dgm:cxn modelId="{8570A08D-4C00-FB43-92C4-DEEAC1CC04A4}" type="presParOf" srcId="{0BE5FA49-38C3-47AA-B3D3-D4B4F1331B4F}" destId="{32DFCC80-9ADB-4E8B-B30E-3AC40BE8D592}" srcOrd="9" destOrd="0" presId="urn:microsoft.com/office/officeart/2005/8/layout/chevron1"/>
    <dgm:cxn modelId="{65E7A550-0013-A049-925D-DD29174FE07E}" type="presParOf" srcId="{0BE5FA49-38C3-47AA-B3D3-D4B4F1331B4F}" destId="{564DF5E7-35C6-460D-999F-F72A41D005AE}" srcOrd="10" destOrd="0" presId="urn:microsoft.com/office/officeart/2005/8/layout/chevron1"/>
    <dgm:cxn modelId="{1980D8C7-9277-C14F-8A52-5ACC394A953C}" type="presParOf" srcId="{0BE5FA49-38C3-47AA-B3D3-D4B4F1331B4F}" destId="{0886E730-5D81-47C2-8797-A11FB9C1900E}" srcOrd="11" destOrd="0" presId="urn:microsoft.com/office/officeart/2005/8/layout/chevron1"/>
    <dgm:cxn modelId="{10508611-4798-0D46-9F55-A215A365B3D6}" type="presParOf" srcId="{0BE5FA49-38C3-47AA-B3D3-D4B4F1331B4F}" destId="{427BAED8-9A9F-4706-B3FF-3B840B01E49F}" srcOrd="12" destOrd="0" presId="urn:microsoft.com/office/officeart/2005/8/layout/chevron1"/>
    <dgm:cxn modelId="{E2A331C3-D7E6-3C42-8AE2-03821FF2655E}" type="presParOf" srcId="{0BE5FA49-38C3-47AA-B3D3-D4B4F1331B4F}" destId="{9E7CBD28-E9C5-422A-95EA-52A17EF8FBA0}" srcOrd="13" destOrd="0" presId="urn:microsoft.com/office/officeart/2005/8/layout/chevron1"/>
    <dgm:cxn modelId="{D487AC6E-F26B-C447-800F-DF599B414846}" type="presParOf" srcId="{0BE5FA49-38C3-47AA-B3D3-D4B4F1331B4F}" destId="{81362D1E-C073-4090-9079-C5A692520375}" srcOrd="14" destOrd="0" presId="urn:microsoft.com/office/officeart/2005/8/layout/chevron1"/>
    <dgm:cxn modelId="{12B8CD37-0CA7-B942-AD78-5C1EBB006310}" type="presParOf" srcId="{0BE5FA49-38C3-47AA-B3D3-D4B4F1331B4F}" destId="{3E586F0B-CCE8-44EA-ACCC-E9D276E44A15}" srcOrd="15" destOrd="0" presId="urn:microsoft.com/office/officeart/2005/8/layout/chevron1"/>
    <dgm:cxn modelId="{42236108-17BA-954A-9216-306EFF403CC3}" type="presParOf" srcId="{0BE5FA49-38C3-47AA-B3D3-D4B4F1331B4F}" destId="{76D62E27-12AF-4110-9F36-CE3E45ECFD61}" srcOrd="16" destOrd="0" presId="urn:microsoft.com/office/officeart/2005/8/layout/chevron1"/>
    <dgm:cxn modelId="{7C48F834-EE6A-EC40-97B3-18942A2DB828}" type="presParOf" srcId="{0BE5FA49-38C3-47AA-B3D3-D4B4F1331B4F}" destId="{026579D3-AEE2-4607-BC45-0091C1C1DAA4}" srcOrd="17" destOrd="0" presId="urn:microsoft.com/office/officeart/2005/8/layout/chevron1"/>
    <dgm:cxn modelId="{4F747252-DE8B-C04A-9797-75ECB794AB23}" type="presParOf" srcId="{0BE5FA49-38C3-47AA-B3D3-D4B4F1331B4F}" destId="{C31160F2-8CF9-4C5C-98C2-8848AB25C244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EAB9-36A2-4A02-93EE-34095127AB2A}">
      <dsp:nvSpPr>
        <dsp:cNvPr id="0" name=""/>
        <dsp:cNvSpPr/>
      </dsp:nvSpPr>
      <dsp:spPr>
        <a:xfrm>
          <a:off x="997" y="90682"/>
          <a:ext cx="897935" cy="359174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Friday</a:t>
          </a:r>
          <a:endParaRPr lang="fr-FR" sz="800" kern="1200" dirty="0"/>
        </a:p>
      </dsp:txBody>
      <dsp:txXfrm>
        <a:off x="180584" y="90682"/>
        <a:ext cx="538761" cy="359174"/>
      </dsp:txXfrm>
    </dsp:sp>
    <dsp:sp modelId="{8D5A2BEF-BF6C-41CA-AD98-9CF2E3D76B78}">
      <dsp:nvSpPr>
        <dsp:cNvPr id="0" name=""/>
        <dsp:cNvSpPr/>
      </dsp:nvSpPr>
      <dsp:spPr>
        <a:xfrm>
          <a:off x="809140" y="90682"/>
          <a:ext cx="897935" cy="359174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Saturday</a:t>
          </a:r>
          <a:endParaRPr lang="fr-FR" sz="800" kern="1200" dirty="0"/>
        </a:p>
      </dsp:txBody>
      <dsp:txXfrm>
        <a:off x="988727" y="90682"/>
        <a:ext cx="538761" cy="359174"/>
      </dsp:txXfrm>
    </dsp:sp>
    <dsp:sp modelId="{E5E46ED3-1C00-4990-B916-C83D3F11C034}">
      <dsp:nvSpPr>
        <dsp:cNvPr id="0" name=""/>
        <dsp:cNvSpPr/>
      </dsp:nvSpPr>
      <dsp:spPr>
        <a:xfrm>
          <a:off x="1617282" y="90682"/>
          <a:ext cx="897935" cy="35917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Sunday</a:t>
          </a:r>
          <a:endParaRPr lang="fr-FR" sz="800" kern="1200" dirty="0"/>
        </a:p>
      </dsp:txBody>
      <dsp:txXfrm>
        <a:off x="1796869" y="90682"/>
        <a:ext cx="538761" cy="359174"/>
      </dsp:txXfrm>
    </dsp:sp>
    <dsp:sp modelId="{D4540FE9-6E3D-41FA-B44A-EFA0D02B5D7B}">
      <dsp:nvSpPr>
        <dsp:cNvPr id="0" name=""/>
        <dsp:cNvSpPr/>
      </dsp:nvSpPr>
      <dsp:spPr>
        <a:xfrm>
          <a:off x="2425424" y="90682"/>
          <a:ext cx="897935" cy="359174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Monday</a:t>
          </a:r>
          <a:endParaRPr lang="fr-FR" sz="800" kern="1200" dirty="0"/>
        </a:p>
      </dsp:txBody>
      <dsp:txXfrm>
        <a:off x="2605011" y="90682"/>
        <a:ext cx="538761" cy="359174"/>
      </dsp:txXfrm>
    </dsp:sp>
    <dsp:sp modelId="{2D6F1171-C3F9-4258-BCF8-F0AC00361763}">
      <dsp:nvSpPr>
        <dsp:cNvPr id="0" name=""/>
        <dsp:cNvSpPr/>
      </dsp:nvSpPr>
      <dsp:spPr>
        <a:xfrm>
          <a:off x="3233566" y="90682"/>
          <a:ext cx="897935" cy="35917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solidFill>
                <a:srgbClr val="000000"/>
              </a:solidFill>
            </a:rPr>
            <a:t>Tuesday</a:t>
          </a:r>
          <a:endParaRPr lang="fr-FR" sz="800" kern="1200" dirty="0">
            <a:solidFill>
              <a:srgbClr val="000000"/>
            </a:solidFill>
          </a:endParaRPr>
        </a:p>
      </dsp:txBody>
      <dsp:txXfrm>
        <a:off x="3413153" y="90682"/>
        <a:ext cx="538761" cy="359174"/>
      </dsp:txXfrm>
    </dsp:sp>
    <dsp:sp modelId="{564DF5E7-35C6-460D-999F-F72A41D005AE}">
      <dsp:nvSpPr>
        <dsp:cNvPr id="0" name=""/>
        <dsp:cNvSpPr/>
      </dsp:nvSpPr>
      <dsp:spPr>
        <a:xfrm>
          <a:off x="4041709" y="90682"/>
          <a:ext cx="897935" cy="35917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Wednesday</a:t>
          </a:r>
          <a:endParaRPr lang="fr-FR" sz="800" kern="1200" dirty="0"/>
        </a:p>
      </dsp:txBody>
      <dsp:txXfrm>
        <a:off x="4221296" y="90682"/>
        <a:ext cx="538761" cy="359174"/>
      </dsp:txXfrm>
    </dsp:sp>
    <dsp:sp modelId="{427BAED8-9A9F-4706-B3FF-3B840B01E49F}">
      <dsp:nvSpPr>
        <dsp:cNvPr id="0" name=""/>
        <dsp:cNvSpPr/>
      </dsp:nvSpPr>
      <dsp:spPr>
        <a:xfrm>
          <a:off x="4849851" y="90682"/>
          <a:ext cx="897935" cy="35917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Thursday</a:t>
          </a:r>
          <a:endParaRPr lang="fr-FR" sz="800" kern="1200" dirty="0"/>
        </a:p>
      </dsp:txBody>
      <dsp:txXfrm>
        <a:off x="5029438" y="90682"/>
        <a:ext cx="538761" cy="359174"/>
      </dsp:txXfrm>
    </dsp:sp>
    <dsp:sp modelId="{81362D1E-C073-4090-9079-C5A692520375}">
      <dsp:nvSpPr>
        <dsp:cNvPr id="0" name=""/>
        <dsp:cNvSpPr/>
      </dsp:nvSpPr>
      <dsp:spPr>
        <a:xfrm>
          <a:off x="5657993" y="90682"/>
          <a:ext cx="897935" cy="359174"/>
        </a:xfrm>
        <a:prstGeom prst="chevron">
          <a:avLst/>
        </a:prstGeom>
        <a:solidFill>
          <a:srgbClr val="0076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Friday</a:t>
          </a:r>
          <a:endParaRPr lang="fr-FR" sz="800" kern="1200" dirty="0"/>
        </a:p>
      </dsp:txBody>
      <dsp:txXfrm>
        <a:off x="5837580" y="90682"/>
        <a:ext cx="538761" cy="359174"/>
      </dsp:txXfrm>
    </dsp:sp>
    <dsp:sp modelId="{76D62E27-12AF-4110-9F36-CE3E45ECFD61}">
      <dsp:nvSpPr>
        <dsp:cNvPr id="0" name=""/>
        <dsp:cNvSpPr/>
      </dsp:nvSpPr>
      <dsp:spPr>
        <a:xfrm>
          <a:off x="6466136" y="90682"/>
          <a:ext cx="897935" cy="359174"/>
        </a:xfrm>
        <a:prstGeom prst="chevron">
          <a:avLst/>
        </a:prstGeom>
        <a:solidFill>
          <a:srgbClr val="17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Saturday</a:t>
          </a:r>
          <a:endParaRPr lang="fr-FR" sz="800" kern="1200" dirty="0"/>
        </a:p>
      </dsp:txBody>
      <dsp:txXfrm>
        <a:off x="6645723" y="90682"/>
        <a:ext cx="538761" cy="359174"/>
      </dsp:txXfrm>
    </dsp:sp>
    <dsp:sp modelId="{C31160F2-8CF9-4C5C-98C2-8848AB25C244}">
      <dsp:nvSpPr>
        <dsp:cNvPr id="0" name=""/>
        <dsp:cNvSpPr/>
      </dsp:nvSpPr>
      <dsp:spPr>
        <a:xfrm>
          <a:off x="7274278" y="90682"/>
          <a:ext cx="897935" cy="359174"/>
        </a:xfrm>
        <a:prstGeom prst="chevr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Sunday</a:t>
          </a:r>
          <a:endParaRPr lang="fr-FR" sz="800" kern="1200" dirty="0"/>
        </a:p>
      </dsp:txBody>
      <dsp:txXfrm>
        <a:off x="7453865" y="90682"/>
        <a:ext cx="538761" cy="359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7D144D-548A-4948-8517-093247B10E63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FCEC8D-4A38-944E-B556-ADE63AF406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271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D007C-5074-2540-830D-AAC6DC5EB855}" type="datetime1">
              <a:rPr lang="fr-FR"/>
              <a:pPr>
                <a:defRPr/>
              </a:pPr>
              <a:t>02/04/15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143000" y="4343400"/>
            <a:ext cx="4572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5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3175" indent="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Arial"/>
      </a:defRPr>
    </a:lvl1pPr>
    <a:lvl2pPr marL="3175" indent="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Arial"/>
      </a:defRPr>
    </a:lvl2pPr>
    <a:lvl3pPr marL="3175" indent="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Arial"/>
      </a:defRPr>
    </a:lvl3pPr>
    <a:lvl4pPr marL="3175" indent="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Arial"/>
      </a:defRPr>
    </a:lvl4pPr>
    <a:lvl5pPr marL="3175" indent="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Les patients de l’étude sont ceux dont la date de séroconversion peut être estimée (maximum de 3 ans entre le dernier test négatif et le premier test positif).</a:t>
            </a:r>
          </a:p>
          <a:p>
            <a:r>
              <a:rPr lang="fr-FR" smtClean="0"/>
              <a:t>La période pré-1997 est la période de référence, où &lt; 1 % des patients étaient sous cART </a:t>
            </a:r>
            <a:br>
              <a:rPr lang="fr-FR" smtClean="0"/>
            </a:br>
            <a:r>
              <a:rPr lang="fr-FR" smtClean="0"/>
              <a:t>(vs 72 % en 2013).</a:t>
            </a:r>
          </a:p>
        </p:txBody>
      </p:sp>
    </p:spTree>
    <p:extLst>
      <p:ext uri="{BB962C8B-B14F-4D97-AF65-F5344CB8AC3E}">
        <p14:creationId xmlns:p14="http://schemas.microsoft.com/office/powerpoint/2010/main" val="431445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BA1B36-74FC-7549-B97A-C5161E0070F4}" type="slidenum">
              <a:rPr lang="fr-FR"/>
              <a:pPr/>
              <a:t>13</a:t>
            </a:fld>
            <a:endParaRPr lang="fr-FR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9" tIns="46049" rIns="92099" bIns="46049" anchor="b">
            <a:prstTxWarp prst="textNoShape">
              <a:avLst/>
            </a:prstTxWarp>
          </a:bodyPr>
          <a:lstStyle/>
          <a:p>
            <a:pPr algn="r"/>
            <a:fld id="{DBB2EB86-7AB5-7F4A-B775-97A5939ADA49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13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2/3 dans le groupe immédiat et 6/19 dans le groupe différé ont</a:t>
            </a:r>
            <a:r>
              <a:rPr lang="fr-FR" baseline="0" dirty="0" smtClean="0"/>
              <a:t> pu se contaminer avant la randomisation.</a:t>
            </a:r>
          </a:p>
          <a:p>
            <a:r>
              <a:rPr lang="fr-FR" baseline="0" dirty="0" smtClean="0"/>
              <a:t>A noter les deux patients du groupe immédiat qui ne reviennent pas aux visites trimestrielles et qui sont inobservants.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00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79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Un autre avantage majeur de ces associations pour le traitement pos-exposition est le très faible risque d’interactions médicamenteuses.</a:t>
            </a:r>
          </a:p>
        </p:txBody>
      </p:sp>
    </p:spTree>
    <p:extLst>
      <p:ext uri="{BB962C8B-B14F-4D97-AF65-F5344CB8AC3E}">
        <p14:creationId xmlns:p14="http://schemas.microsoft.com/office/powerpoint/2010/main" val="1847854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15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8445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fr-FR" dirty="0" smtClean="0"/>
              <a:t>Conclusions :</a:t>
            </a:r>
            <a:endParaRPr lang="fr-FR" dirty="0"/>
          </a:p>
          <a:p>
            <a:pPr marL="158265" indent="-158265">
              <a:buFont typeface="Arial" panose="020B0604020202020204" pitchFamily="34" charset="0"/>
              <a:buChar char="•"/>
              <a:defRPr/>
            </a:pPr>
            <a:r>
              <a:rPr lang="fr-FR" dirty="0"/>
              <a:t>Le taux de transmission périnatale de VIH-1 est virtuellement à zéro chez les mères qui débutent un traitement ARV avant la conception avec CV &lt; 50 c/ml à l’approche de </a:t>
            </a:r>
            <a:r>
              <a:rPr lang="fr-FR" dirty="0" smtClean="0"/>
              <a:t>l’accouchement.</a:t>
            </a:r>
            <a:endParaRPr lang="fr-FR" dirty="0"/>
          </a:p>
          <a:p>
            <a:pPr marL="158265" indent="-158265">
              <a:buFont typeface="Arial" panose="020B0604020202020204" pitchFamily="34" charset="0"/>
              <a:buChar char="•"/>
              <a:defRPr/>
            </a:pPr>
            <a:r>
              <a:rPr lang="fr-FR" dirty="0"/>
              <a:t>Ceci justifie :</a:t>
            </a:r>
          </a:p>
          <a:p>
            <a:pPr marL="580307" lvl="1" indent="-158265">
              <a:buFont typeface="Arial" panose="020B0604020202020204" pitchFamily="34" charset="0"/>
              <a:buChar char="•"/>
              <a:defRPr/>
            </a:pPr>
            <a:r>
              <a:rPr lang="fr-FR" dirty="0"/>
              <a:t>L’initiation d’un traitement ARV le plus précocement possible dès le début de la grossesse ou planifiée au </a:t>
            </a: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trimestre </a:t>
            </a:r>
            <a:r>
              <a:rPr lang="fr-FR" dirty="0"/>
              <a:t>de telle sorte que la CV soit &lt; 50 c/ml bien avant </a:t>
            </a:r>
            <a:r>
              <a:rPr lang="fr-FR" dirty="0" smtClean="0"/>
              <a:t>l’accouchement.</a:t>
            </a:r>
            <a:endParaRPr lang="fr-FR" dirty="0"/>
          </a:p>
          <a:p>
            <a:pPr marL="580307" lvl="1" indent="-158265">
              <a:buFont typeface="Arial" panose="020B0604020202020204" pitchFamily="34" charset="0"/>
              <a:buChar char="•"/>
              <a:defRPr/>
            </a:pPr>
            <a:r>
              <a:rPr lang="fr-FR" dirty="0"/>
              <a:t>L’objectif de suppression virologique est une CV &lt; 50 </a:t>
            </a:r>
            <a:r>
              <a:rPr lang="fr-FR" dirty="0" smtClean="0"/>
              <a:t>c/ml.</a:t>
            </a:r>
            <a:endParaRPr lang="fr-FR" dirty="0"/>
          </a:p>
          <a:p>
            <a:pPr marL="158265" indent="-158265">
              <a:buFont typeface="Arial" panose="020B0604020202020204" pitchFamily="34" charset="0"/>
              <a:buChar char="•"/>
              <a:defRPr/>
            </a:pPr>
            <a:r>
              <a:rPr lang="fr-FR" dirty="0"/>
              <a:t>De plus, la surveillance pédiatrique des enfants exposés de manière prolongée aux ARV pendant la grossesse est nécessaire pour s’assurer de l’innocuité de la stratégie</a:t>
            </a:r>
            <a:r>
              <a:rPr lang="fr-FR" dirty="0" smtClean="0"/>
              <a:t>.</a:t>
            </a:r>
          </a:p>
          <a:p>
            <a:pPr marL="158265" indent="-158265">
              <a:buFont typeface="Arial" panose="020B0604020202020204" pitchFamily="34" charset="0"/>
              <a:buChar char="•"/>
              <a:defRPr/>
            </a:pPr>
            <a:endParaRPr lang="fr-FR" dirty="0" smtClean="0"/>
          </a:p>
          <a:p>
            <a:pPr marL="158265" marR="0" indent="-158265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Chez les 2 651 femmes ayant débuté ARV, avant la conception, et avec CV &lt; 50 c/ml </a:t>
            </a:r>
            <a:r>
              <a:rPr lang="fr-FR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Arial"/>
              </a:rPr>
              <a:t>à l’accouchement, taux de transmission = 0 % (IC 95 % 0,0-0,1)</a:t>
            </a:r>
          </a:p>
          <a:p>
            <a:pPr marL="158265" indent="-158265">
              <a:buFont typeface="Arial" panose="020B0604020202020204" pitchFamily="34" charset="0"/>
              <a:buChar char="•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85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1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6601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89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600" dirty="0" smtClean="0"/>
              <a:t>À S48, les </a:t>
            </a:r>
            <a:r>
              <a:rPr lang="fr-FR" sz="1600" b="1" dirty="0" smtClean="0"/>
              <a:t>taux de réponse virologique et immunologique sont comparables pour les différents dosages de BMS-663068 et ATV/r chez des patients prétraités </a:t>
            </a:r>
            <a:r>
              <a:rPr lang="fr-FR" sz="1600" dirty="0" smtClean="0"/>
              <a:t>avec CV initiale ≥ 1 000 copies/ml (médiane entre 4,65 et 4,95 log</a:t>
            </a:r>
            <a:r>
              <a:rPr lang="fr-FR" sz="1600" baseline="-25000" dirty="0" smtClean="0"/>
              <a:t>10</a:t>
            </a:r>
            <a:r>
              <a:rPr lang="fr-FR" sz="1600" dirty="0" smtClean="0"/>
              <a:t> copies/ml), sensibles au RAL, TDF et ATV (29 % de M184V/I, 13 % de TAMs</a:t>
            </a:r>
            <a:br>
              <a:rPr lang="fr-FR" sz="1600" dirty="0" smtClean="0"/>
            </a:br>
            <a:r>
              <a:rPr lang="fr-FR" sz="1600" dirty="0" smtClean="0"/>
              <a:t>et 2 % de mutations majeures de résistance aux IP)</a:t>
            </a:r>
          </a:p>
          <a:p>
            <a:pPr lvl="1"/>
            <a:r>
              <a:rPr lang="fr-FR" sz="1400" dirty="0" smtClean="0"/>
              <a:t>61,2 à 82 % (BMS-663068) et 70,6 % (ATV/r) avec CV &lt; 50 copies/ml </a:t>
            </a:r>
            <a:br>
              <a:rPr lang="fr-FR" sz="1400" dirty="0" smtClean="0"/>
            </a:br>
            <a:r>
              <a:rPr lang="fr-FR" sz="1400" dirty="0" smtClean="0"/>
              <a:t>(</a:t>
            </a:r>
            <a:r>
              <a:rPr lang="fr-FR" sz="1400" dirty="0" err="1" smtClean="0"/>
              <a:t>ITTm</a:t>
            </a:r>
            <a:r>
              <a:rPr lang="fr-FR" sz="1400" dirty="0" smtClean="0"/>
              <a:t>, </a:t>
            </a:r>
            <a:r>
              <a:rPr lang="fr-FR" sz="1400" dirty="0" err="1" smtClean="0"/>
              <a:t>Snapshot</a:t>
            </a:r>
            <a:r>
              <a:rPr lang="fr-FR" sz="1400" dirty="0" smtClean="0"/>
              <a:t>)</a:t>
            </a:r>
          </a:p>
          <a:p>
            <a:pPr lvl="1"/>
            <a:r>
              <a:rPr lang="fr-FR" sz="1400" dirty="0" smtClean="0"/>
              <a:t>69 à 91 % (BMS-663068) et 88 % (ATV/r) avec CV &lt; 50 copies/ml </a:t>
            </a:r>
            <a:br>
              <a:rPr lang="fr-FR" sz="1400" dirty="0" smtClean="0"/>
            </a:br>
            <a:r>
              <a:rPr lang="fr-FR" sz="1400" dirty="0" smtClean="0"/>
              <a:t>(“</a:t>
            </a:r>
            <a:r>
              <a:rPr lang="fr-FR" sz="1400" i="1" dirty="0" smtClean="0"/>
              <a:t>as </a:t>
            </a:r>
            <a:r>
              <a:rPr lang="fr-FR" sz="1400" i="1" dirty="0" err="1" smtClean="0"/>
              <a:t>observed</a:t>
            </a:r>
            <a:r>
              <a:rPr lang="fr-FR" sz="1400" dirty="0" smtClean="0"/>
              <a:t>”)</a:t>
            </a:r>
          </a:p>
          <a:p>
            <a:r>
              <a:rPr lang="fr-FR" sz="1600" dirty="0" smtClean="0"/>
              <a:t>Bon profil de tolérance (quelle que soit la dose) dans tous les bras de l’étude</a:t>
            </a:r>
          </a:p>
          <a:p>
            <a:r>
              <a:rPr lang="fr-FR" sz="1600" dirty="0" smtClean="0"/>
              <a:t>Ces résultats permettent de poursuivre le </a:t>
            </a:r>
            <a:r>
              <a:rPr lang="fr-FR" sz="1600" b="1" dirty="0" smtClean="0"/>
              <a:t>développement </a:t>
            </a:r>
            <a:br>
              <a:rPr lang="fr-FR" sz="1600" b="1" dirty="0" smtClean="0"/>
            </a:br>
            <a:r>
              <a:rPr lang="fr-FR" sz="1600" b="1" dirty="0" smtClean="0"/>
              <a:t>de ce 1</a:t>
            </a:r>
            <a:r>
              <a:rPr lang="fr-FR" sz="1600" b="1" baseline="30000" dirty="0" smtClean="0"/>
              <a:t>er</a:t>
            </a:r>
            <a:r>
              <a:rPr lang="fr-FR" sz="1600" b="1" dirty="0" smtClean="0"/>
              <a:t> représentant de la classe des inhibiteurs de l’attachement</a:t>
            </a:r>
          </a:p>
          <a:p>
            <a:r>
              <a:rPr lang="fr-FR" sz="1600" b="1" dirty="0" smtClean="0"/>
              <a:t>Début de la phase III chez des patients lourdement prétraités</a:t>
            </a:r>
            <a:br>
              <a:rPr lang="fr-FR" sz="1600" b="1" dirty="0" smtClean="0"/>
            </a:br>
            <a:r>
              <a:rPr lang="fr-FR" sz="1600" b="1" dirty="0" smtClean="0"/>
              <a:t>avec des options thérapeutiques limitées :</a:t>
            </a:r>
          </a:p>
          <a:p>
            <a:pPr lvl="1"/>
            <a:r>
              <a:rPr lang="fr-FR" dirty="0" smtClean="0"/>
              <a:t>dose de 1 200 mg en une prise par jour </a:t>
            </a:r>
          </a:p>
          <a:p>
            <a:pPr lvl="1"/>
            <a:r>
              <a:rPr lang="fr-FR" dirty="0" smtClean="0"/>
              <a:t>sans test de résistance phénotypique au préalable 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15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99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Une des limitations est l’absence de prise en compte de l’alcool et de l’IMC. Discordance pour le VHC entre l’abstract et le poster.</a:t>
            </a:r>
          </a:p>
        </p:txBody>
      </p:sp>
    </p:spTree>
    <p:extLst>
      <p:ext uri="{BB962C8B-B14F-4D97-AF65-F5344CB8AC3E}">
        <p14:creationId xmlns:p14="http://schemas.microsoft.com/office/powerpoint/2010/main" val="3832499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hangingPunct="0">
              <a:buClr>
                <a:srgbClr val="FFFF00"/>
              </a:buClr>
              <a:buFontTx/>
              <a:buNone/>
              <a:defRPr/>
            </a:pPr>
            <a:r>
              <a:rPr lang="fr-FR" sz="1000" kern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EI grade 3-4 liés à </a:t>
            </a:r>
            <a:r>
              <a:rPr lang="fr-FR" sz="1000" kern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varénicline</a:t>
            </a:r>
            <a:r>
              <a:rPr lang="fr-FR" sz="1000" kern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: 14 vs 0 sous placebo </a:t>
            </a:r>
            <a:r>
              <a:rPr lang="fr-FR" sz="1000" kern="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fr-FR" sz="1000" kern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dont 9/14 psychiatriques),</a:t>
            </a:r>
            <a:r>
              <a:rPr lang="fr-FR" sz="1000" kern="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fr-FR" sz="1000" kern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pas d’EIG cardio-vasculaires</a:t>
            </a:r>
          </a:p>
          <a:p>
            <a:pPr marL="3175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rapport bénéfice-risque se pose : pour 10 patients supplémentaires obtenant un sevrage prolongé, il y a 9 EIG psychiatriques + 5 autres EIG (nature non précisée).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Population</a:t>
            </a:r>
            <a:r>
              <a:rPr lang="fr-FR" baseline="0" dirty="0" smtClean="0"/>
              <a:t> générale 0,37%</a:t>
            </a:r>
          </a:p>
          <a:p>
            <a:r>
              <a:rPr lang="fr-FR" baseline="0" dirty="0" smtClean="0"/>
              <a:t>Femmes hétéro françaises 0,12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58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86613D-E4FC-EA43-9261-42D619C72892}" type="slidenum">
              <a:rPr lang="fr-FR"/>
              <a:pPr/>
              <a:t>8</a:t>
            </a:fld>
            <a:endParaRPr lang="fr-FR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9" tIns="46049" rIns="92099" bIns="46049" anchor="b">
            <a:prstTxWarp prst="textNoShape">
              <a:avLst/>
            </a:prstTxWarp>
          </a:bodyPr>
          <a:lstStyle/>
          <a:p>
            <a:pPr algn="r"/>
            <a:fld id="{CEDDD417-FDCE-2743-AD75-E191921FC1E2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8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912"/>
            <a:ext cx="5487041" cy="4115823"/>
          </a:xfrm>
          <a:noFill/>
        </p:spPr>
        <p:txBody>
          <a:bodyPr/>
          <a:lstStyle/>
          <a:p>
            <a:pPr marL="3175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Critère</a:t>
            </a:r>
            <a:r>
              <a:rPr lang="en-US" dirty="0" smtClean="0"/>
              <a:t> principal </a:t>
            </a:r>
            <a:r>
              <a:rPr lang="fr-FR" dirty="0" smtClean="0"/>
              <a:t>–</a:t>
            </a:r>
            <a:r>
              <a:rPr lang="en-US" dirty="0" smtClean="0"/>
              <a:t> puissance </a:t>
            </a:r>
            <a:r>
              <a:rPr lang="en-US" dirty="0" err="1" smtClean="0"/>
              <a:t>statistique</a:t>
            </a:r>
            <a:r>
              <a:rPr lang="en-US" dirty="0" smtClean="0"/>
              <a:t> : pour 64 infections par le VIH-1, puissance de 80 % pour </a:t>
            </a:r>
            <a:r>
              <a:rPr lang="en-US" dirty="0" err="1" smtClean="0"/>
              <a:t>détecter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diminution relative de 50 %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l’incidence</a:t>
            </a:r>
            <a:r>
              <a:rPr lang="en-US" dirty="0" smtClean="0"/>
              <a:t> de </a:t>
            </a:r>
            <a:r>
              <a:rPr lang="en-US" dirty="0" err="1" smtClean="0"/>
              <a:t>l’infection</a:t>
            </a:r>
            <a:r>
              <a:rPr lang="en-US" dirty="0" smtClean="0"/>
              <a:t> par le VIH-1 avec TDF/FTC (incidence </a:t>
            </a:r>
            <a:r>
              <a:rPr lang="en-US" dirty="0" err="1" smtClean="0"/>
              <a:t>attendue</a:t>
            </a:r>
            <a:r>
              <a:rPr lang="en-US" dirty="0" smtClean="0"/>
              <a:t> : 3/100 </a:t>
            </a:r>
            <a:r>
              <a:rPr lang="en-US" dirty="0" err="1" smtClean="0"/>
              <a:t>patients.année</a:t>
            </a:r>
            <a:r>
              <a:rPr lang="en-US" dirty="0" smtClean="0"/>
              <a:t> avec le placebo)</a:t>
            </a:r>
          </a:p>
          <a:p>
            <a:pPr eaLnBrk="1" hangingPunct="1"/>
            <a:endParaRPr lang="en-US" dirty="0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75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DSMB : </a:t>
            </a:r>
            <a:r>
              <a:rPr lang="fr-FR" sz="1200" i="1" dirty="0" smtClean="0"/>
              <a:t>Data and </a:t>
            </a:r>
            <a:r>
              <a:rPr lang="fr-FR" sz="1200" i="1" dirty="0" err="1" smtClean="0"/>
              <a:t>Safety</a:t>
            </a:r>
            <a:r>
              <a:rPr lang="fr-FR" sz="1200" i="1" dirty="0" smtClean="0"/>
              <a:t> Monitoring </a:t>
            </a:r>
            <a:r>
              <a:rPr lang="fr-FR" sz="1200" i="1" dirty="0" err="1" smtClean="0"/>
              <a:t>Board</a:t>
            </a:r>
            <a:r>
              <a:rPr lang="fr-FR" sz="1200" i="1" dirty="0" smtClean="0"/>
              <a:t> </a:t>
            </a:r>
            <a:r>
              <a:rPr lang="fr-FR" sz="1200" dirty="0" smtClean="0"/>
              <a:t>(comité de surveillance et de suivi).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3" tIns="46042" rIns="92083" bIns="46042" anchor="b">
            <a:prstTxWarp prst="textNoShape">
              <a:avLst/>
            </a:prstTxWarp>
          </a:bodyPr>
          <a:lstStyle/>
          <a:p>
            <a:pPr algn="r"/>
            <a:fld id="{FAFB88A9-A186-7449-A8A0-471D63C45496}" type="slidenum">
              <a:rPr lang="fr-FR" sz="1200"/>
              <a:pPr algn="r"/>
              <a:t>10</a:t>
            </a:fld>
            <a:endParaRPr lang="fr-FR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3" tIns="46042" rIns="92083" bIns="46042" anchor="b">
            <a:prstTxWarp prst="textNoShape">
              <a:avLst/>
            </a:prstTxWarp>
          </a:bodyPr>
          <a:lstStyle/>
          <a:p>
            <a:pPr algn="r"/>
            <a:fld id="{B0DB30ED-B0A0-D24F-A286-C42D899724ED}" type="slidenum">
              <a:rPr lang="en-US" sz="1200">
                <a:ea typeface="Arial" pitchFamily="-83" charset="0"/>
                <a:cs typeface="Arial" pitchFamily="-83" charset="0"/>
              </a:rPr>
              <a:pPr algn="r"/>
              <a:t>10</a:t>
            </a:fld>
            <a:endParaRPr lang="en-US" sz="1200">
              <a:ea typeface="Arial" pitchFamily="-83" charset="0"/>
              <a:cs typeface="Arial" pitchFamily="-83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639763"/>
            <a:ext cx="4219575" cy="3165475"/>
          </a:xfrm>
          <a:ln/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21416" y="4010553"/>
            <a:ext cx="4964923" cy="3797084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725488" algn="l"/>
                <a:tab pos="1454150" algn="l"/>
                <a:tab pos="2182813" algn="l"/>
                <a:tab pos="2913063" algn="l"/>
                <a:tab pos="3640138" algn="l"/>
                <a:tab pos="4370388" algn="l"/>
                <a:tab pos="5100638" algn="l"/>
              </a:tabLst>
            </a:pPr>
            <a:endParaRPr lang="en-US" sz="1000" dirty="0" smtClean="0">
              <a:latin typeface="Arial Unicode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379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277827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985739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95144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115888"/>
            <a:ext cx="2170113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62700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54813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61009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18893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2656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341438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7569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64385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6757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469159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15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8496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96335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115888"/>
            <a:ext cx="2170113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62700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9854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517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60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8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4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1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6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17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0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22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4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606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2015 -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5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2015 -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CROI 2015 -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453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889811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2656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341438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24149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89561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96742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383736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361454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94565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115888"/>
            <a:ext cx="2170113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62700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7651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601648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975277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2656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341438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038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8670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222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368687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6666073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3289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115888"/>
            <a:ext cx="2170113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62700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9644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2760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009509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2656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341438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50677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10720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3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6035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93728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047339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82286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115888"/>
            <a:ext cx="2170113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62700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34173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204582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620302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867630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604303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0808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74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200567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372320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444523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696423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521166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081246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267380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Xxxxxx X et al., abstr. XXXX, actualisé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Xxxxxx X et al., abstr. XXXX, actualisé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22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457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05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413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935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Xxxxxx X et al., abstr. XXXX, actualisé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746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417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349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771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Xxxxxx X et al., abstr. XXXX, actualisé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1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0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Xxxxxx X et al., abstr. XXXX, actualisé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5051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 marL="1079500" indent="-269875">
              <a:buClr>
                <a:srgbClr val="DC5A20"/>
              </a:buClr>
              <a:defRPr sz="1400"/>
            </a:lvl4pPr>
            <a:lvl5pPr marL="1260475" indent="-180975"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270000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6" y="558800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7" y="242295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2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Xxxxxx X et al., abstr. XXXX, actualisé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1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CROI 2015 - D’après </a:t>
            </a:r>
            <a:r>
              <a:rPr lang="fr-FR" dirty="0" err="1" smtClean="0"/>
              <a:t>Xxxxxx</a:t>
            </a:r>
            <a:r>
              <a:rPr lang="fr-FR" dirty="0" smtClean="0"/>
              <a:t> X et al., </a:t>
            </a:r>
            <a:r>
              <a:rPr lang="fr-FR" dirty="0" err="1" smtClean="0"/>
              <a:t>abstr</a:t>
            </a:r>
            <a:r>
              <a:rPr lang="fr-FR" dirty="0" smtClean="0"/>
              <a:t>. XXXX, actualisé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6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6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204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20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67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04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808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2005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7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056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4445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964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5211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1876-AD41-8B49-84AA-61319298A745}" type="datetimeFigureOut">
              <a:rPr lang="fr-FR" smtClean="0"/>
              <a:t>02/04/15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0812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1279367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56972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935765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2656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341438"/>
            <a:ext cx="4267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98954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0226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0196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image" Target="../media/image2.jpeg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2.vml"/><Relationship Id="rId12" Type="http://schemas.openxmlformats.org/officeDocument/2006/relationships/image" Target="../media/image2.jpeg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2.xml"/><Relationship Id="rId29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3.vml"/><Relationship Id="rId12" Type="http://schemas.openxmlformats.org/officeDocument/2006/relationships/image" Target="../media/image2.jpeg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4.vml"/><Relationship Id="rId12" Type="http://schemas.openxmlformats.org/officeDocument/2006/relationships/image" Target="../media/image2.jpeg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Connecteur droit 7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4375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106" r:id="rId22"/>
    <p:sldLayoutId id="2147484107" r:id="rId23"/>
    <p:sldLayoutId id="2147484108" r:id="rId24"/>
    <p:sldLayoutId id="2147484109" r:id="rId25"/>
    <p:sldLayoutId id="2147484110" r:id="rId26"/>
    <p:sldLayoutId id="2147484111" r:id="rId2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23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5074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42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23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5074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grpSp>
        <p:nvGrpSpPr>
          <p:cNvPr id="1078" name="Group 19"/>
          <p:cNvGrpSpPr>
            <a:grpSpLocks/>
          </p:cNvGrpSpPr>
          <p:nvPr userDrawn="1"/>
        </p:nvGrpSpPr>
        <p:grpSpPr bwMode="auto">
          <a:xfrm>
            <a:off x="0" y="44450"/>
            <a:ext cx="1403350" cy="919163"/>
            <a:chOff x="0" y="28"/>
            <a:chExt cx="884" cy="579"/>
          </a:xfrm>
        </p:grpSpPr>
        <p:graphicFrame>
          <p:nvGraphicFramePr>
            <p:cNvPr id="1074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>
                  <a:solidFill>
                    <a:srgbClr val="BBE0E3"/>
                  </a:solidFill>
                  <a:latin typeface="Trebuchet MS" pitchFamily="16" charset="0"/>
                  <a:ea typeface="+mn-ea"/>
                  <a:cs typeface="Arial" charset="0"/>
                </a:rPr>
                <a:t>le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200">
                  <a:solidFill>
                    <a:srgbClr val="FFFFFF"/>
                  </a:solidFill>
                  <a:latin typeface="Trebuchet MS" pitchFamily="16" charset="0"/>
                  <a:ea typeface="+mn-ea"/>
                  <a:cs typeface="Arial" charset="0"/>
                </a:rPr>
                <a:t>meilleur</a:t>
              </a: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fr-FR" sz="1200" dirty="0">
                  <a:solidFill>
                    <a:srgbClr val="BBE0E3"/>
                  </a:solidFill>
                  <a:latin typeface="Trebuchet MS" pitchFamily="34" charset="0"/>
                  <a:ea typeface="+mn-ea"/>
                  <a:cs typeface="Arial" charset="0"/>
                </a:rPr>
                <a:t>…de la CROI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52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23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5074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grpSp>
        <p:nvGrpSpPr>
          <p:cNvPr id="1078" name="Group 19"/>
          <p:cNvGrpSpPr>
            <a:grpSpLocks/>
          </p:cNvGrpSpPr>
          <p:nvPr userDrawn="1"/>
        </p:nvGrpSpPr>
        <p:grpSpPr bwMode="auto">
          <a:xfrm>
            <a:off x="0" y="44450"/>
            <a:ext cx="1403350" cy="919163"/>
            <a:chOff x="0" y="28"/>
            <a:chExt cx="884" cy="579"/>
          </a:xfrm>
        </p:grpSpPr>
        <p:graphicFrame>
          <p:nvGraphicFramePr>
            <p:cNvPr id="1074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>
                  <a:solidFill>
                    <a:srgbClr val="BBE0E3"/>
                  </a:solidFill>
                  <a:latin typeface="Trebuchet MS" pitchFamily="16" charset="0"/>
                  <a:ea typeface="+mn-ea"/>
                  <a:cs typeface="Arial" charset="0"/>
                </a:rPr>
                <a:t>le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200">
                  <a:solidFill>
                    <a:srgbClr val="FFFFFF"/>
                  </a:solidFill>
                  <a:latin typeface="Trebuchet MS" pitchFamily="16" charset="0"/>
                  <a:ea typeface="+mn-ea"/>
                  <a:cs typeface="Arial" charset="0"/>
                </a:rPr>
                <a:t>meilleur</a:t>
              </a: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fr-FR" sz="1200" dirty="0">
                  <a:solidFill>
                    <a:srgbClr val="BBE0E3"/>
                  </a:solidFill>
                  <a:latin typeface="Trebuchet MS" pitchFamily="34" charset="0"/>
                  <a:ea typeface="+mn-ea"/>
                  <a:cs typeface="Arial" charset="0"/>
                </a:rPr>
                <a:t>…de la CROI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7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238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 bwMode="auto">
          <a:xfrm>
            <a:off x="0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41629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  <p:sldLayoutId id="2147484222" r:id="rId20"/>
    <p:sldLayoutId id="2147484223" r:id="rId21"/>
    <p:sldLayoutId id="2147484224" r:id="rId22"/>
    <p:sldLayoutId id="2147484225" r:id="rId23"/>
    <p:sldLayoutId id="2147484226" r:id="rId24"/>
    <p:sldLayoutId id="2147484227" r:id="rId25"/>
    <p:sldLayoutId id="2147484228" r:id="rId26"/>
    <p:sldLayoutId id="2147484000" r:id="rId27"/>
    <p:sldLayoutId id="2147483910" r:id="rId2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9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23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5074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grpSp>
        <p:nvGrpSpPr>
          <p:cNvPr id="1078" name="Group 19"/>
          <p:cNvGrpSpPr>
            <a:grpSpLocks/>
          </p:cNvGrpSpPr>
          <p:nvPr userDrawn="1"/>
        </p:nvGrpSpPr>
        <p:grpSpPr bwMode="auto">
          <a:xfrm>
            <a:off x="0" y="44450"/>
            <a:ext cx="1403350" cy="919163"/>
            <a:chOff x="0" y="28"/>
            <a:chExt cx="884" cy="579"/>
          </a:xfrm>
        </p:grpSpPr>
        <p:graphicFrame>
          <p:nvGraphicFramePr>
            <p:cNvPr id="1074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>
                  <a:solidFill>
                    <a:srgbClr val="BBE0E3"/>
                  </a:solidFill>
                  <a:latin typeface="Trebuchet MS" pitchFamily="16" charset="0"/>
                  <a:ea typeface="+mn-ea"/>
                  <a:cs typeface="Arial" charset="0"/>
                </a:rPr>
                <a:t>le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200">
                  <a:solidFill>
                    <a:srgbClr val="FFFFFF"/>
                  </a:solidFill>
                  <a:latin typeface="Trebuchet MS" pitchFamily="16" charset="0"/>
                  <a:ea typeface="+mn-ea"/>
                  <a:cs typeface="Arial" charset="0"/>
                </a:rPr>
                <a:t>meilleur</a:t>
              </a: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fr-FR" sz="1200" dirty="0">
                  <a:solidFill>
                    <a:srgbClr val="BBE0E3"/>
                  </a:solidFill>
                  <a:latin typeface="Trebuchet MS" pitchFamily="34" charset="0"/>
                  <a:ea typeface="+mn-ea"/>
                  <a:cs typeface="Arial" charset="0"/>
                </a:rPr>
                <a:t>…de la CROI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5888"/>
            <a:ext cx="7523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5074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grpSp>
        <p:nvGrpSpPr>
          <p:cNvPr id="1078" name="Group 19"/>
          <p:cNvGrpSpPr>
            <a:grpSpLocks/>
          </p:cNvGrpSpPr>
          <p:nvPr userDrawn="1"/>
        </p:nvGrpSpPr>
        <p:grpSpPr bwMode="auto">
          <a:xfrm>
            <a:off x="0" y="44450"/>
            <a:ext cx="1403350" cy="919163"/>
            <a:chOff x="0" y="28"/>
            <a:chExt cx="884" cy="579"/>
          </a:xfrm>
        </p:grpSpPr>
        <p:graphicFrame>
          <p:nvGraphicFramePr>
            <p:cNvPr id="1074" name="Object 50"/>
            <p:cNvGraphicFramePr>
              <a:graphicFrameLocks noChangeAspect="1"/>
            </p:cNvGraphicFramePr>
            <p:nvPr/>
          </p:nvGraphicFramePr>
          <p:xfrm>
            <a:off x="54" y="28"/>
            <a:ext cx="567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" name="Document Flash" r:id="rId13" imgW="2889360" imgH="2171520" progId="Flash.Movie">
                    <p:embed/>
                  </p:oleObj>
                </mc:Choice>
                <mc:Fallback>
                  <p:oleObj name="Document Flash" r:id="rId13" imgW="2889360" imgH="217152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28"/>
                          <a:ext cx="567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Text Box 21"/>
            <p:cNvSpPr txBox="1">
              <a:spLocks noChangeArrowheads="1"/>
            </p:cNvSpPr>
            <p:nvPr userDrawn="1"/>
          </p:nvSpPr>
          <p:spPr bwMode="auto">
            <a:xfrm>
              <a:off x="226" y="61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>
                  <a:solidFill>
                    <a:srgbClr val="BBE0E3"/>
                  </a:solidFill>
                  <a:latin typeface="Trebuchet MS" pitchFamily="16" charset="0"/>
                  <a:ea typeface="+mn-ea"/>
                  <a:cs typeface="Arial" charset="0"/>
                </a:rPr>
                <a:t>le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 userDrawn="1"/>
          </p:nvSpPr>
          <p:spPr bwMode="auto">
            <a:xfrm>
              <a:off x="55" y="184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200">
                  <a:solidFill>
                    <a:srgbClr val="FFFFFF"/>
                  </a:solidFill>
                  <a:latin typeface="Trebuchet MS" pitchFamily="16" charset="0"/>
                  <a:ea typeface="+mn-ea"/>
                  <a:cs typeface="Arial" charset="0"/>
                </a:rPr>
                <a:t>meilleur</a:t>
              </a: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433"/>
              <a:ext cx="8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fr-FR" sz="1200" dirty="0">
                  <a:solidFill>
                    <a:srgbClr val="BBE0E3"/>
                  </a:solidFill>
                  <a:latin typeface="Trebuchet MS" pitchFamily="34" charset="0"/>
                  <a:ea typeface="+mn-ea"/>
                  <a:cs typeface="Arial" charset="0"/>
                </a:rPr>
                <a:t>…de la CROI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7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Journée annuelle du COREVIH-Bretagne</a:t>
            </a:r>
            <a:endParaRPr lang="fr-FR" dirty="0"/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>
          <a:xfrm>
            <a:off x="406400" y="5068956"/>
            <a:ext cx="8382000" cy="864483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/>
              <a:t>Tout ce que vous avez toujours voulu savoir sur la CROI 2015 sans osez le demander…</a:t>
            </a:r>
            <a:endParaRPr lang="fr-FR" sz="2400" dirty="0"/>
          </a:p>
        </p:txBody>
      </p:sp>
      <p:pic>
        <p:nvPicPr>
          <p:cNvPr id="14" name="Image 13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0" y="457200"/>
            <a:ext cx="3556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76087" y="6526696"/>
            <a:ext cx="600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Dr Cédric Arvieux – COREVIH-Bretagne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86440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2" name="ZoneTexte 1"/>
          <p:cNvSpPr txBox="1">
            <a:spLocks noChangeArrowheads="1"/>
          </p:cNvSpPr>
          <p:nvPr/>
        </p:nvSpPr>
        <p:spPr bwMode="auto">
          <a:xfrm>
            <a:off x="152400" y="152400"/>
            <a:ext cx="7908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sz="2000"/>
          </a:p>
        </p:txBody>
      </p:sp>
      <p:sp>
        <p:nvSpPr>
          <p:cNvPr id="53" name="Espace réservé du texte 52"/>
          <p:cNvSpPr>
            <a:spLocks noGrp="1"/>
          </p:cNvSpPr>
          <p:nvPr>
            <p:ph type="body" sz="quarter" idx="13"/>
          </p:nvPr>
        </p:nvSpPr>
        <p:spPr>
          <a:xfrm>
            <a:off x="1063276" y="5527040"/>
            <a:ext cx="7623523" cy="531813"/>
          </a:xfrm>
        </p:spPr>
        <p:txBody>
          <a:bodyPr/>
          <a:lstStyle/>
          <a:p>
            <a:r>
              <a:rPr lang="fr-FR" sz="1600" smtClean="0"/>
              <a:t>23 octobre 2014, le DSMB recommande l’arrêt du bras placebo et demande que l’intervention préventive soit proposée à tous les participants</a:t>
            </a:r>
            <a:endParaRPr lang="fr-FR" smtClean="0"/>
          </a:p>
          <a:p>
            <a:endParaRPr lang="fr-FR" sz="1600"/>
          </a:p>
        </p:txBody>
      </p:sp>
      <p:sp>
        <p:nvSpPr>
          <p:cNvPr id="49" name="Titre 48"/>
          <p:cNvSpPr>
            <a:spLocks noGrp="1"/>
          </p:cNvSpPr>
          <p:nvPr>
            <p:ph type="title"/>
          </p:nvPr>
        </p:nvSpPr>
        <p:spPr>
          <a:xfrm>
            <a:off x="1039091" y="150813"/>
            <a:ext cx="7647708" cy="40169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IPERGAY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35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  <p:grpSp>
        <p:nvGrpSpPr>
          <p:cNvPr id="2" name="Grouper 53"/>
          <p:cNvGrpSpPr/>
          <p:nvPr/>
        </p:nvGrpSpPr>
        <p:grpSpPr>
          <a:xfrm>
            <a:off x="739349" y="737686"/>
            <a:ext cx="8276264" cy="4570636"/>
            <a:chOff x="739349" y="1167522"/>
            <a:chExt cx="8276264" cy="4570636"/>
          </a:xfrm>
        </p:grpSpPr>
        <p:grpSp>
          <p:nvGrpSpPr>
            <p:cNvPr id="3" name="Grouper 44"/>
            <p:cNvGrpSpPr/>
            <p:nvPr/>
          </p:nvGrpSpPr>
          <p:grpSpPr>
            <a:xfrm>
              <a:off x="739349" y="1230196"/>
              <a:ext cx="8276264" cy="4507962"/>
              <a:chOff x="739349" y="1482467"/>
              <a:chExt cx="8276264" cy="4507962"/>
            </a:xfrm>
          </p:grpSpPr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3200400" y="2228850"/>
                <a:ext cx="2590800" cy="30777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002776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fr-FR" altLang="en-US" sz="1400" kern="0" smtClean="0">
                    <a:solidFill>
                      <a:prstClr val="black"/>
                    </a:solidFill>
                    <a:ea typeface="+mn-ea"/>
                  </a:rPr>
                  <a:t>Randomisés (n = 414)</a:t>
                </a:r>
              </a:p>
            </p:txBody>
          </p:sp>
          <p:cxnSp>
            <p:nvCxnSpPr>
              <p:cNvPr id="45058" name="Connecteur droit 34"/>
              <p:cNvCxnSpPr>
                <a:cxnSpLocks noChangeShapeType="1"/>
              </p:cNvCxnSpPr>
              <p:nvPr/>
            </p:nvCxnSpPr>
            <p:spPr bwMode="auto">
              <a:xfrm rot="10800000" flipV="1">
                <a:off x="2478088" y="2568006"/>
                <a:ext cx="1971676" cy="246063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59" name="Connecteur droit 37"/>
              <p:cNvCxnSpPr>
                <a:cxnSpLocks noChangeShapeType="1"/>
              </p:cNvCxnSpPr>
              <p:nvPr/>
            </p:nvCxnSpPr>
            <p:spPr bwMode="auto">
              <a:xfrm>
                <a:off x="4449763" y="2568007"/>
                <a:ext cx="1967706" cy="255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" name="Rectangle 40"/>
              <p:cNvSpPr/>
              <p:nvPr/>
            </p:nvSpPr>
            <p:spPr>
              <a:xfrm>
                <a:off x="1658036" y="2831468"/>
                <a:ext cx="2527300" cy="307777"/>
              </a:xfrm>
              <a:prstGeom prst="rect">
                <a:avLst/>
              </a:prstGeom>
              <a:solidFill>
                <a:srgbClr val="005294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TDF/FTC</a:t>
                </a:r>
                <a:r>
                  <a:rPr lang="fr-FR" sz="1400" kern="0" smtClea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 (n = 206)</a:t>
                </a:r>
                <a:endParaRPr lang="fr-FR" sz="1400" ker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2016" y="2840993"/>
                <a:ext cx="2471738" cy="307777"/>
              </a:xfrm>
              <a:prstGeom prst="rect">
                <a:avLst/>
              </a:prstGeom>
              <a:solidFill>
                <a:srgbClr val="FF6600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Placebo</a:t>
                </a:r>
                <a:r>
                  <a:rPr lang="fr-FR" sz="1400" kern="0" smtClean="0">
                    <a:solidFill>
                      <a:schemeClr val="bg1"/>
                    </a:solidFill>
                    <a:latin typeface="Arial" charset="0"/>
                    <a:ea typeface="+mn-ea"/>
                    <a:cs typeface="Arial" charset="0"/>
                  </a:rPr>
                  <a:t> (n = 208)</a:t>
                </a:r>
                <a:endParaRPr lang="fr-FR" sz="1400" ker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Rectangle 51"/>
              <p:cNvSpPr>
                <a:spLocks noChangeArrowheads="1"/>
              </p:cNvSpPr>
              <p:nvPr/>
            </p:nvSpPr>
            <p:spPr bwMode="auto">
              <a:xfrm>
                <a:off x="773613" y="4248602"/>
                <a:ext cx="3417558" cy="307777"/>
              </a:xfrm>
              <a:prstGeom prst="rect">
                <a:avLst/>
              </a:prstGeom>
              <a:solidFill>
                <a:srgbClr val="005294"/>
              </a:solidFill>
              <a:ln w="190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en-US" sz="1400" ker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Inclus dans l’analyse en </a:t>
                </a:r>
                <a:r>
                  <a:rPr lang="fr-FR" altLang="en-US" sz="1400" kern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ITTm (n = 199)</a:t>
                </a:r>
                <a:endParaRPr lang="fr-FR" altLang="en-US" sz="1400" ker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7" name="Rectangle 52"/>
              <p:cNvSpPr>
                <a:spLocks noChangeArrowheads="1"/>
              </p:cNvSpPr>
              <p:nvPr/>
            </p:nvSpPr>
            <p:spPr bwMode="auto">
              <a:xfrm>
                <a:off x="5112016" y="4248602"/>
                <a:ext cx="3810000" cy="307777"/>
              </a:xfrm>
              <a:prstGeom prst="rect">
                <a:avLst/>
              </a:prstGeom>
              <a:solidFill>
                <a:srgbClr val="FF6600"/>
              </a:solidFill>
              <a:ln w="190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altLang="en-US" sz="1400" kern="0">
                    <a:solidFill>
                      <a:schemeClr val="bg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Inclus dans l’analyse en </a:t>
                </a:r>
                <a:r>
                  <a:rPr lang="fr-FR" altLang="en-US" sz="1400" kern="0" smtClean="0">
                    <a:solidFill>
                      <a:schemeClr val="bg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ITTm (</a:t>
                </a:r>
                <a:r>
                  <a:rPr lang="fr-FR" altLang="en-US" sz="1400" kern="0" smtClean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 = 201) </a:t>
                </a:r>
                <a:endParaRPr lang="fr-FR" altLang="en-US" sz="1400" ker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118039" y="5673979"/>
                <a:ext cx="2759075" cy="30777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6600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Suivis </a:t>
                </a:r>
                <a:r>
                  <a:rPr lang="fr-FR" sz="140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(n = 177) [88 %]</a:t>
                </a:r>
                <a:endParaRPr lang="fr-FR" sz="1400" ker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45069" name="Connecteur droit 79"/>
              <p:cNvCxnSpPr>
                <a:cxnSpLocks noChangeShapeType="1"/>
              </p:cNvCxnSpPr>
              <p:nvPr/>
            </p:nvCxnSpPr>
            <p:spPr bwMode="auto">
              <a:xfrm rot="16200000" flipH="1">
                <a:off x="4161931" y="1931556"/>
                <a:ext cx="565346" cy="792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3" name="Connecteur droit 51"/>
              <p:cNvCxnSpPr>
                <a:cxnSpLocks noChangeShapeType="1"/>
              </p:cNvCxnSpPr>
              <p:nvPr/>
            </p:nvCxnSpPr>
            <p:spPr bwMode="auto">
              <a:xfrm flipV="1">
                <a:off x="3533671" y="3139701"/>
                <a:ext cx="3175" cy="111760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4" name="Connecteur droit 51"/>
              <p:cNvCxnSpPr>
                <a:cxnSpLocks noChangeShapeType="1"/>
              </p:cNvCxnSpPr>
              <p:nvPr/>
            </p:nvCxnSpPr>
            <p:spPr bwMode="auto">
              <a:xfrm flipH="1">
                <a:off x="4449763" y="1955800"/>
                <a:ext cx="1798637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5" name="Connecteur droit 51"/>
              <p:cNvCxnSpPr>
                <a:cxnSpLocks noChangeShapeType="1"/>
              </p:cNvCxnSpPr>
              <p:nvPr/>
            </p:nvCxnSpPr>
            <p:spPr bwMode="auto">
              <a:xfrm flipH="1">
                <a:off x="3028846" y="3698501"/>
                <a:ext cx="508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7" name="Connecteur droit 51"/>
              <p:cNvCxnSpPr>
                <a:cxnSpLocks noChangeShapeType="1"/>
              </p:cNvCxnSpPr>
              <p:nvPr/>
            </p:nvCxnSpPr>
            <p:spPr bwMode="auto">
              <a:xfrm flipH="1">
                <a:off x="3051071" y="5111941"/>
                <a:ext cx="485775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8" name="Connecteur droit 51"/>
              <p:cNvCxnSpPr>
                <a:cxnSpLocks noChangeShapeType="1"/>
              </p:cNvCxnSpPr>
              <p:nvPr/>
            </p:nvCxnSpPr>
            <p:spPr bwMode="auto">
              <a:xfrm rot="10800000">
                <a:off x="6138207" y="3698501"/>
                <a:ext cx="42025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9" name="Connecteur droit 51"/>
              <p:cNvCxnSpPr>
                <a:cxnSpLocks noChangeShapeType="1"/>
              </p:cNvCxnSpPr>
              <p:nvPr/>
            </p:nvCxnSpPr>
            <p:spPr bwMode="auto">
              <a:xfrm flipV="1">
                <a:off x="6138206" y="3144528"/>
                <a:ext cx="4763" cy="111760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80" name="Connecteur droit 48"/>
              <p:cNvCxnSpPr>
                <a:cxnSpLocks noChangeShapeType="1"/>
              </p:cNvCxnSpPr>
              <p:nvPr/>
            </p:nvCxnSpPr>
            <p:spPr bwMode="auto">
              <a:xfrm rot="5400000">
                <a:off x="2957487" y="5132565"/>
                <a:ext cx="1152368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070" name="Rectangle 28"/>
              <p:cNvSpPr>
                <a:spLocks noChangeArrowheads="1"/>
              </p:cNvSpPr>
              <p:nvPr/>
            </p:nvSpPr>
            <p:spPr bwMode="auto">
              <a:xfrm>
                <a:off x="6140941" y="1482467"/>
                <a:ext cx="2710959" cy="93871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100" b="1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Exclus</a:t>
                </a:r>
                <a:r>
                  <a:rPr lang="fr-FR" sz="1100" b="1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31) [7 %]</a:t>
                </a:r>
              </a:p>
              <a:p>
                <a:r>
                  <a:rPr lang="fr-FR" sz="11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Absence de critères d’éligibilité</a:t>
                </a:r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11)</a:t>
                </a:r>
              </a:p>
              <a:p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 de consentement (n = 8)</a:t>
                </a:r>
              </a:p>
              <a:p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</a:t>
                </a:r>
                <a:r>
                  <a:rPr lang="fr-FR" sz="11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de vue</a:t>
                </a:r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 = 1)</a:t>
                </a:r>
              </a:p>
              <a:p>
                <a:r>
                  <a:rPr lang="fr-FR" sz="11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Séroconversion VIH-1</a:t>
                </a:r>
                <a:r>
                  <a:rPr lang="fr-FR" sz="11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11)</a:t>
                </a:r>
                <a:endParaRPr lang="fr-FR" sz="11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06275" y="3319558"/>
                <a:ext cx="2509338" cy="73866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b="1" ker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N’ayant pas reçu le traitement</a:t>
                </a:r>
                <a:r>
                  <a:rPr lang="fr-FR" sz="1050" b="1" kern="0" smtClea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 (</a:t>
                </a:r>
                <a:r>
                  <a:rPr lang="fr-FR" sz="1050" b="1" kern="0" smtClean="0">
                    <a:latin typeface="Arial" pitchFamily="34" charset="0"/>
                    <a:ea typeface="+mn-ea"/>
                    <a:cs typeface="Arial" pitchFamily="34" charset="0"/>
                  </a:rPr>
                  <a:t>n = 7)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ker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Retrait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 de consentement (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 = 2)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ker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Perdus de vue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 (</a:t>
                </a:r>
                <a:r>
                  <a:rPr lang="fr-FR" sz="105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 = 3)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050" ker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Séroconversion VIH-1</a:t>
                </a:r>
                <a:r>
                  <a:rPr lang="fr-FR" sz="1050" kern="0" smtClean="0">
                    <a:latin typeface="Arial" pitchFamily="34" charset="0"/>
                    <a:ea typeface="ＭＳ Ｐゴシック" charset="0"/>
                    <a:cs typeface="Arial" pitchFamily="34" charset="0"/>
                  </a:rPr>
                  <a:t> (</a:t>
                </a:r>
                <a:r>
                  <a:rPr lang="fr-FR" sz="1050" kern="0" smtClean="0">
                    <a:latin typeface="Arial" pitchFamily="34" charset="0"/>
                    <a:ea typeface="+mn-ea"/>
                    <a:cs typeface="Arial" pitchFamily="34" charset="0"/>
                  </a:rPr>
                  <a:t>n = 2)</a:t>
                </a:r>
                <a:endParaRPr lang="fr-FR" sz="1050" kern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39349" y="3335518"/>
                <a:ext cx="2461052" cy="70788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>
                    <a:ea typeface="Arial" pitchFamily="-83" charset="0"/>
                    <a:cs typeface="Arial" pitchFamily="-83" charset="0"/>
                  </a:rPr>
                  <a:t>N’ayant pas reçu le traitement</a:t>
                </a:r>
                <a:r>
                  <a:rPr lang="fr-FR" sz="1000" b="1" smtClean="0">
                    <a:ea typeface="Arial" pitchFamily="-83" charset="0"/>
                    <a:cs typeface="Arial" pitchFamily="-83" charset="0"/>
                  </a:rPr>
                  <a:t> (n = 7)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de consentement (n = 4)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de vue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2)</a:t>
                </a:r>
              </a:p>
              <a:p>
                <a:r>
                  <a:rPr lang="fr-FR" sz="1000">
                    <a:ea typeface="Arial" pitchFamily="-83" charset="0"/>
                    <a:cs typeface="Arial" pitchFamily="-83" charset="0"/>
                  </a:rPr>
                  <a:t>Séroconversion VIH-1</a:t>
                </a:r>
                <a:r>
                  <a:rPr lang="fr-FR" sz="1000" smtClean="0">
                    <a:ea typeface="Arial" pitchFamily="-83" charset="0"/>
                    <a:cs typeface="Arial" pitchFamily="-83" charset="0"/>
                  </a:rPr>
                  <a:t> (n = 1)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</a:t>
                </a:r>
                <a:endParaRPr lang="fr-FR" sz="1000">
                  <a:solidFill>
                    <a:srgbClr val="0066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cxnSp>
            <p:nvCxnSpPr>
              <p:cNvPr id="38" name="Connecteur droit 51"/>
              <p:cNvCxnSpPr>
                <a:cxnSpLocks noChangeShapeType="1"/>
              </p:cNvCxnSpPr>
              <p:nvPr/>
            </p:nvCxnSpPr>
            <p:spPr bwMode="auto">
              <a:xfrm rot="10800000">
                <a:off x="6138207" y="5110352"/>
                <a:ext cx="420255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Connecteur droit 51"/>
              <p:cNvCxnSpPr>
                <a:cxnSpLocks noChangeShapeType="1"/>
              </p:cNvCxnSpPr>
              <p:nvPr/>
            </p:nvCxnSpPr>
            <p:spPr bwMode="auto">
              <a:xfrm flipV="1">
                <a:off x="6138206" y="4556379"/>
                <a:ext cx="4763" cy="111760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067" name="Rectangle 52"/>
              <p:cNvSpPr>
                <a:spLocks noChangeArrowheads="1"/>
              </p:cNvSpPr>
              <p:nvPr/>
            </p:nvSpPr>
            <p:spPr bwMode="auto">
              <a:xfrm>
                <a:off x="6506275" y="4759507"/>
                <a:ext cx="2180524" cy="70788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Sorties d’étude</a:t>
                </a:r>
                <a:r>
                  <a:rPr lang="fr-FR" sz="1000" b="1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24)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de consentement (n = 15) </a:t>
                </a:r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de vue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6)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Autres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3)</a:t>
                </a:r>
                <a:endParaRPr lang="fr-FR" sz="10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sp>
            <p:nvSpPr>
              <p:cNvPr id="45066" name="Rectangle 50"/>
              <p:cNvSpPr>
                <a:spLocks noChangeArrowheads="1"/>
              </p:cNvSpPr>
              <p:nvPr/>
            </p:nvSpPr>
            <p:spPr bwMode="auto">
              <a:xfrm>
                <a:off x="1063277" y="4759507"/>
                <a:ext cx="2137124" cy="70788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Sorties d’étude</a:t>
                </a:r>
                <a:r>
                  <a:rPr lang="fr-FR" sz="1000" b="1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23)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Retrait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de consentement (n = 11)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Perdus de vue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7)</a:t>
                </a:r>
              </a:p>
              <a:p>
                <a:r>
                  <a:rPr lang="fr-FR" sz="100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Autres</a:t>
                </a:r>
                <a:r>
                  <a:rPr lang="fr-FR" sz="1000" smtClean="0">
                    <a:solidFill>
                      <a:srgbClr val="000000"/>
                    </a:solidFill>
                    <a:ea typeface="Arial" pitchFamily="-83" charset="0"/>
                    <a:cs typeface="Arial" pitchFamily="-83" charset="0"/>
                  </a:rPr>
                  <a:t> (n = 5)</a:t>
                </a:r>
                <a:endParaRPr lang="fr-FR" sz="10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14127" y="5682652"/>
                <a:ext cx="2177044" cy="30777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5294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Suivis</a:t>
                </a:r>
                <a:r>
                  <a:rPr lang="fr-FR" sz="1400" kern="0" smtClean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(n = 176) [88 %] </a:t>
                </a:r>
                <a:endParaRPr lang="fr-FR" sz="1400" kern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5068" name="Rectangle 61"/>
            <p:cNvSpPr>
              <a:spLocks noChangeArrowheads="1"/>
            </p:cNvSpPr>
            <p:nvPr/>
          </p:nvSpPr>
          <p:spPr bwMode="auto">
            <a:xfrm>
              <a:off x="3585909" y="1167522"/>
              <a:ext cx="1716598" cy="30777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>
                  <a:ea typeface="Arial" pitchFamily="-83" charset="0"/>
                  <a:cs typeface="Arial" pitchFamily="-83" charset="0"/>
                </a:rPr>
                <a:t>Screenés</a:t>
              </a:r>
              <a:r>
                <a:rPr lang="fr-FR" sz="1400" smtClean="0">
                  <a:ea typeface="Arial" pitchFamily="-83" charset="0"/>
                  <a:cs typeface="Arial" pitchFamily="-83" charset="0"/>
                </a:rPr>
                <a:t> (n = 445)</a:t>
              </a:r>
              <a:endParaRPr lang="fr-FR" sz="1400">
                <a:ea typeface="Arial" pitchFamily="-83" charset="0"/>
                <a:cs typeface="Arial" pitchFamily="-83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96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943" y="1518987"/>
            <a:ext cx="5711257" cy="171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35775"/>
              </p:ext>
            </p:extLst>
          </p:nvPr>
        </p:nvGraphicFramePr>
        <p:xfrm>
          <a:off x="1251356" y="731782"/>
          <a:ext cx="7623175" cy="317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86081" y="242295"/>
            <a:ext cx="8072120" cy="6076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IPERGAY </a:t>
            </a:r>
            <a:r>
              <a:rPr lang="fr-FR" dirty="0" smtClean="0"/>
              <a:t>: Infections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912813" y="6013450"/>
            <a:ext cx="55006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09575">
              <a:lnSpc>
                <a:spcPct val="93000"/>
              </a:lnSpc>
              <a:buClr>
                <a:srgbClr val="FFFFFF"/>
              </a:buClr>
              <a:buSzPct val="45000"/>
              <a:buFont typeface="Wingdings" pitchFamily="-83" charset="2"/>
              <a:buNone/>
              <a:tabLst>
                <a:tab pos="649288" algn="l"/>
                <a:tab pos="1298575" algn="l"/>
                <a:tab pos="1949450" algn="l"/>
                <a:tab pos="2598738" algn="l"/>
                <a:tab pos="3248025" algn="l"/>
                <a:tab pos="3897313" algn="l"/>
                <a:tab pos="4548188" algn="l"/>
                <a:tab pos="5197475" algn="l"/>
              </a:tabLst>
            </a:pPr>
            <a:endParaRPr lang="fr-FR" sz="1100" b="1">
              <a:solidFill>
                <a:srgbClr val="FFFFFF"/>
              </a:solidFill>
              <a:ea typeface="Arial Unicode MS" pitchFamily="-83" charset="0"/>
              <a:cs typeface="Arial Unicode MS" pitchFamily="-83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40231" y="884883"/>
            <a:ext cx="938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p = 0,002</a:t>
            </a:r>
            <a:endParaRPr lang="fr-FR" sz="1400"/>
          </a:p>
        </p:txBody>
      </p:sp>
      <p:sp>
        <p:nvSpPr>
          <p:cNvPr id="14" name="ZoneTexte 13"/>
          <p:cNvSpPr txBox="1"/>
          <p:nvPr/>
        </p:nvSpPr>
        <p:spPr>
          <a:xfrm>
            <a:off x="7587465" y="1038772"/>
            <a:ext cx="83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FF6600"/>
                </a:solidFill>
              </a:rPr>
              <a:t>Placebo</a:t>
            </a:r>
            <a:endParaRPr lang="fr-FR" sz="1400">
              <a:solidFill>
                <a:srgbClr val="FF66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87465" y="2250156"/>
            <a:ext cx="93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005294"/>
                </a:solidFill>
              </a:rPr>
              <a:t>TDF/FTC</a:t>
            </a:r>
            <a:endParaRPr lang="fr-FR" sz="1400">
              <a:solidFill>
                <a:srgbClr val="00529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5040" y="3781834"/>
            <a:ext cx="19567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/>
              <a:t>Nombre de patients à risque</a:t>
            </a:r>
          </a:p>
          <a:p>
            <a:r>
              <a:rPr lang="fr-FR" sz="1100" smtClean="0"/>
              <a:t>Placebo</a:t>
            </a:r>
          </a:p>
          <a:p>
            <a:r>
              <a:rPr lang="fr-FR" sz="1100" smtClean="0"/>
              <a:t>TDF/FTC</a:t>
            </a:r>
            <a:endParaRPr lang="fr-FR" sz="1100"/>
          </a:p>
        </p:txBody>
      </p:sp>
      <p:sp>
        <p:nvSpPr>
          <p:cNvPr id="22" name="ZoneTexte 21"/>
          <p:cNvSpPr txBox="1"/>
          <p:nvPr/>
        </p:nvSpPr>
        <p:spPr>
          <a:xfrm>
            <a:off x="2526930" y="3968049"/>
            <a:ext cx="420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201</a:t>
            </a:r>
          </a:p>
          <a:p>
            <a:pPr algn="ctr"/>
            <a:r>
              <a:rPr lang="fr-FR" sz="1100" smtClean="0"/>
              <a:t>199</a:t>
            </a:r>
            <a:endParaRPr lang="fr-FR" sz="1100"/>
          </a:p>
        </p:txBody>
      </p:sp>
      <p:sp>
        <p:nvSpPr>
          <p:cNvPr id="23" name="ZoneTexte 22"/>
          <p:cNvSpPr txBox="1"/>
          <p:nvPr/>
        </p:nvSpPr>
        <p:spPr>
          <a:xfrm>
            <a:off x="3860813" y="3968049"/>
            <a:ext cx="420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141</a:t>
            </a:r>
          </a:p>
          <a:p>
            <a:pPr algn="ctr"/>
            <a:r>
              <a:rPr lang="fr-FR" sz="1100" smtClean="0"/>
              <a:t>140</a:t>
            </a:r>
            <a:endParaRPr lang="fr-FR" sz="1100"/>
          </a:p>
        </p:txBody>
      </p:sp>
      <p:sp>
        <p:nvSpPr>
          <p:cNvPr id="24" name="ZoneTexte 23"/>
          <p:cNvSpPr txBox="1"/>
          <p:nvPr/>
        </p:nvSpPr>
        <p:spPr>
          <a:xfrm>
            <a:off x="6505984" y="3968049"/>
            <a:ext cx="341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55</a:t>
            </a:r>
          </a:p>
          <a:p>
            <a:pPr algn="ctr"/>
            <a:r>
              <a:rPr lang="fr-FR" sz="1100" smtClean="0"/>
              <a:t>58</a:t>
            </a:r>
            <a:endParaRPr lang="fr-FR" sz="1100"/>
          </a:p>
        </p:txBody>
      </p:sp>
      <p:sp>
        <p:nvSpPr>
          <p:cNvPr id="25" name="ZoneTexte 24"/>
          <p:cNvSpPr txBox="1"/>
          <p:nvPr/>
        </p:nvSpPr>
        <p:spPr>
          <a:xfrm>
            <a:off x="5211191" y="3968049"/>
            <a:ext cx="341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74</a:t>
            </a:r>
          </a:p>
          <a:p>
            <a:pPr algn="ctr"/>
            <a:r>
              <a:rPr lang="fr-FR" sz="1100" smtClean="0"/>
              <a:t>82</a:t>
            </a:r>
            <a:endParaRPr lang="fr-FR" sz="1100"/>
          </a:p>
        </p:txBody>
      </p:sp>
      <p:sp>
        <p:nvSpPr>
          <p:cNvPr id="26" name="ZoneTexte 25"/>
          <p:cNvSpPr txBox="1"/>
          <p:nvPr/>
        </p:nvSpPr>
        <p:spPr>
          <a:xfrm>
            <a:off x="7827880" y="3968049"/>
            <a:ext cx="341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41</a:t>
            </a:r>
          </a:p>
          <a:p>
            <a:pPr algn="ctr"/>
            <a:r>
              <a:rPr lang="fr-FR" sz="1100" smtClean="0"/>
              <a:t>43</a:t>
            </a:r>
            <a:endParaRPr lang="fr-FR" sz="1100"/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1025058" y="4532908"/>
            <a:ext cx="7647708" cy="1484162"/>
          </a:xfrm>
          <a:prstGeom prst="rect">
            <a:avLst/>
          </a:prstGeom>
        </p:spPr>
        <p:txBody>
          <a:bodyPr lIns="0" tIns="0" rIns="0" bIns="0"/>
          <a:lstStyle/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Suivi moyen de 13 mois : séroconversion chez 16 patients</a:t>
            </a:r>
          </a:p>
          <a:p>
            <a:pPr marL="420688" marR="0" lvl="1" indent="-180975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Lucida Grande" pitchFamily="-84" charset="0"/>
              <a:buChar char="–"/>
              <a:tabLst/>
              <a:defRPr/>
            </a:pPr>
            <a:r>
              <a:rPr kumimoji="0" lang="fr-FR" sz="1400" b="1" i="0" u="none" strike="noStrike" kern="1200" cap="none" spc="0" normalizeH="0" baseline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14 dans le bras placebo </a:t>
            </a:r>
            <a:r>
              <a:rPr kumimoji="0" lang="fr-FR" sz="14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(incidence : 6,6/100 patients/année)</a:t>
            </a:r>
          </a:p>
          <a:p>
            <a:pPr marL="420688" marR="0" lvl="1" indent="-180975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Lucida Grande" pitchFamily="-84" charset="0"/>
              <a:buChar char="–"/>
              <a:tabLst/>
              <a:defRPr/>
            </a:pPr>
            <a:r>
              <a:rPr kumimoji="0" lang="fr-FR" sz="1400" b="1" i="0" u="none" strike="noStrike" kern="1200" cap="none" spc="0" normalizeH="0" baseline="0" smtClean="0">
                <a:ln>
                  <a:noFill/>
                </a:ln>
                <a:solidFill>
                  <a:srgbClr val="005294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2 dans le bras TDF/FTC </a:t>
            </a:r>
            <a:r>
              <a:rPr kumimoji="0" lang="fr-FR" sz="14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(incidence : 0,94/100 patients/année)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Réduction relative de 86 % de l’incidence du VIH-1 (IC</a:t>
            </a:r>
            <a:r>
              <a:rPr kumimoji="0" lang="fr-FR" sz="1600" b="0" i="0" u="none" strike="noStrike" kern="1200" cap="none" spc="0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95</a:t>
            </a: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 : 40-99, p = 0,002)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Nombre de personnes à traiter</a:t>
            </a:r>
            <a:r>
              <a:rPr kumimoji="0" lang="fr-FR" sz="1600" b="0" i="0" u="none" strike="noStrike" kern="1200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pour prévenir un infection par an : </a:t>
            </a:r>
            <a:r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18</a:t>
            </a:r>
            <a:endParaRPr kumimoji="0" lang="fr-FR" sz="1600" b="1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522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16"/>
          <p:cNvSpPr>
            <a:spLocks noChangeArrowheads="1"/>
          </p:cNvSpPr>
          <p:nvPr/>
        </p:nvSpPr>
        <p:spPr bwMode="auto">
          <a:xfrm>
            <a:off x="6130925" y="3073403"/>
            <a:ext cx="474663" cy="84138"/>
          </a:xfrm>
          <a:prstGeom prst="rect">
            <a:avLst/>
          </a:prstGeom>
          <a:solidFill>
            <a:schemeClr val="bg1"/>
          </a:solidFill>
          <a:ln w="476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200">
              <a:latin typeface="+mj-lt"/>
              <a:ea typeface="+mn-ea"/>
              <a:cs typeface="+mn-cs"/>
            </a:endParaRPr>
          </a:p>
        </p:txBody>
      </p:sp>
      <p:sp>
        <p:nvSpPr>
          <p:cNvPr id="1141" name="Rectangle 679"/>
          <p:cNvSpPr>
            <a:spLocks noChangeArrowheads="1"/>
          </p:cNvSpPr>
          <p:nvPr/>
        </p:nvSpPr>
        <p:spPr bwMode="auto">
          <a:xfrm rot="16200000">
            <a:off x="-88909" y="2195516"/>
            <a:ext cx="2251075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 smtClean="0">
                <a:solidFill>
                  <a:srgbClr val="000000"/>
                </a:solidFill>
                <a:ea typeface="Arial" pitchFamily="-83" charset="0"/>
                <a:cs typeface="Arial" pitchFamily="-83" charset="0"/>
              </a:rPr>
              <a:t>Participants (%)</a:t>
            </a:r>
            <a:endParaRPr lang="fr-FR" sz="1400" b="1">
              <a:ea typeface="Arial" pitchFamily="-83" charset="0"/>
              <a:cs typeface="Arial" pitchFamily="-83" charset="0"/>
            </a:endParaRPr>
          </a:p>
        </p:txBody>
      </p:sp>
      <p:grpSp>
        <p:nvGrpSpPr>
          <p:cNvPr id="2" name="Grouper 343"/>
          <p:cNvGrpSpPr/>
          <p:nvPr/>
        </p:nvGrpSpPr>
        <p:grpSpPr>
          <a:xfrm>
            <a:off x="1955879" y="960441"/>
            <a:ext cx="182563" cy="2779712"/>
            <a:chOff x="2139950" y="960441"/>
            <a:chExt cx="182563" cy="2779712"/>
          </a:xfrm>
        </p:grpSpPr>
        <p:sp>
          <p:nvSpPr>
            <p:cNvPr id="48138" name="Rectangle 759"/>
            <p:cNvSpPr>
              <a:spLocks noChangeArrowheads="1"/>
            </p:cNvSpPr>
            <p:nvPr/>
          </p:nvSpPr>
          <p:spPr bwMode="auto">
            <a:xfrm>
              <a:off x="2139950" y="3224216"/>
              <a:ext cx="182563" cy="515937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0" name="Rectangle 761"/>
            <p:cNvSpPr>
              <a:spLocks noChangeArrowheads="1"/>
            </p:cNvSpPr>
            <p:nvPr/>
          </p:nvSpPr>
          <p:spPr bwMode="auto">
            <a:xfrm>
              <a:off x="2139950" y="3100391"/>
              <a:ext cx="182563" cy="12223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2" name="Rectangle 763"/>
            <p:cNvSpPr>
              <a:spLocks noChangeArrowheads="1"/>
            </p:cNvSpPr>
            <p:nvPr/>
          </p:nvSpPr>
          <p:spPr bwMode="auto">
            <a:xfrm>
              <a:off x="2139950" y="3041653"/>
              <a:ext cx="182563" cy="587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4" name="Rectangle 765"/>
            <p:cNvSpPr>
              <a:spLocks noChangeArrowheads="1"/>
            </p:cNvSpPr>
            <p:nvPr/>
          </p:nvSpPr>
          <p:spPr bwMode="auto">
            <a:xfrm>
              <a:off x="2139950" y="2546353"/>
              <a:ext cx="182563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6" name="Rectangle 767"/>
            <p:cNvSpPr>
              <a:spLocks noChangeArrowheads="1"/>
            </p:cNvSpPr>
            <p:nvPr/>
          </p:nvSpPr>
          <p:spPr bwMode="auto">
            <a:xfrm>
              <a:off x="2139950" y="1892303"/>
              <a:ext cx="182563" cy="65405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48" name="Rectangle 769"/>
            <p:cNvSpPr>
              <a:spLocks noChangeArrowheads="1"/>
            </p:cNvSpPr>
            <p:nvPr/>
          </p:nvSpPr>
          <p:spPr bwMode="auto">
            <a:xfrm>
              <a:off x="2139950" y="1411291"/>
              <a:ext cx="182563" cy="4794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0" name="Rectangle 771"/>
            <p:cNvSpPr>
              <a:spLocks noChangeArrowheads="1"/>
            </p:cNvSpPr>
            <p:nvPr/>
          </p:nvSpPr>
          <p:spPr bwMode="auto">
            <a:xfrm>
              <a:off x="2139950" y="960441"/>
              <a:ext cx="182563" cy="4508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r 344"/>
          <p:cNvGrpSpPr/>
          <p:nvPr/>
        </p:nvGrpSpPr>
        <p:grpSpPr>
          <a:xfrm>
            <a:off x="2228797" y="960441"/>
            <a:ext cx="180975" cy="2779712"/>
            <a:chOff x="2201863" y="960441"/>
            <a:chExt cx="180975" cy="2779712"/>
          </a:xfrm>
        </p:grpSpPr>
        <p:sp>
          <p:nvSpPr>
            <p:cNvPr id="48152" name="Rectangle 773"/>
            <p:cNvSpPr>
              <a:spLocks noChangeArrowheads="1"/>
            </p:cNvSpPr>
            <p:nvPr/>
          </p:nvSpPr>
          <p:spPr bwMode="auto">
            <a:xfrm>
              <a:off x="2201863" y="3543303"/>
              <a:ext cx="180975" cy="1968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4" name="Rectangle 775"/>
            <p:cNvSpPr>
              <a:spLocks noChangeArrowheads="1"/>
            </p:cNvSpPr>
            <p:nvPr/>
          </p:nvSpPr>
          <p:spPr bwMode="auto">
            <a:xfrm>
              <a:off x="2201863" y="3400428"/>
              <a:ext cx="180975" cy="14128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6" name="Rectangle 777"/>
            <p:cNvSpPr>
              <a:spLocks noChangeArrowheads="1"/>
            </p:cNvSpPr>
            <p:nvPr/>
          </p:nvSpPr>
          <p:spPr bwMode="auto">
            <a:xfrm>
              <a:off x="2201863" y="3243266"/>
              <a:ext cx="180975" cy="1571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58" name="Rectangle 779"/>
            <p:cNvSpPr>
              <a:spLocks noChangeArrowheads="1"/>
            </p:cNvSpPr>
            <p:nvPr/>
          </p:nvSpPr>
          <p:spPr bwMode="auto">
            <a:xfrm>
              <a:off x="2201863" y="2698753"/>
              <a:ext cx="180975" cy="5429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0" name="Rectangle 781"/>
            <p:cNvSpPr>
              <a:spLocks noChangeArrowheads="1"/>
            </p:cNvSpPr>
            <p:nvPr/>
          </p:nvSpPr>
          <p:spPr bwMode="auto">
            <a:xfrm>
              <a:off x="2201863" y="1987553"/>
              <a:ext cx="180975" cy="709613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2" name="Rectangle 783"/>
            <p:cNvSpPr>
              <a:spLocks noChangeArrowheads="1"/>
            </p:cNvSpPr>
            <p:nvPr/>
          </p:nvSpPr>
          <p:spPr bwMode="auto">
            <a:xfrm>
              <a:off x="2201863" y="1419228"/>
              <a:ext cx="180975" cy="566738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4" name="Rectangle 785"/>
            <p:cNvSpPr>
              <a:spLocks noChangeArrowheads="1"/>
            </p:cNvSpPr>
            <p:nvPr/>
          </p:nvSpPr>
          <p:spPr bwMode="auto">
            <a:xfrm>
              <a:off x="2201863" y="960441"/>
              <a:ext cx="180975" cy="457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345"/>
          <p:cNvGrpSpPr/>
          <p:nvPr/>
        </p:nvGrpSpPr>
        <p:grpSpPr>
          <a:xfrm>
            <a:off x="2500127" y="960441"/>
            <a:ext cx="182562" cy="2779712"/>
            <a:chOff x="2441576" y="960441"/>
            <a:chExt cx="182562" cy="2779712"/>
          </a:xfrm>
        </p:grpSpPr>
        <p:sp>
          <p:nvSpPr>
            <p:cNvPr id="48166" name="Rectangle 787"/>
            <p:cNvSpPr>
              <a:spLocks noChangeArrowheads="1"/>
            </p:cNvSpPr>
            <p:nvPr/>
          </p:nvSpPr>
          <p:spPr bwMode="auto">
            <a:xfrm>
              <a:off x="2441576" y="3475041"/>
              <a:ext cx="182562" cy="265112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68" name="Rectangle 789"/>
            <p:cNvSpPr>
              <a:spLocks noChangeArrowheads="1"/>
            </p:cNvSpPr>
            <p:nvPr/>
          </p:nvSpPr>
          <p:spPr bwMode="auto">
            <a:xfrm>
              <a:off x="2441576" y="3370266"/>
              <a:ext cx="182562" cy="10477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0" name="Rectangle 791"/>
            <p:cNvSpPr>
              <a:spLocks noChangeArrowheads="1"/>
            </p:cNvSpPr>
            <p:nvPr/>
          </p:nvSpPr>
          <p:spPr bwMode="auto">
            <a:xfrm>
              <a:off x="2441576" y="3167066"/>
              <a:ext cx="182562" cy="2016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2" name="Rectangle 793"/>
            <p:cNvSpPr>
              <a:spLocks noChangeArrowheads="1"/>
            </p:cNvSpPr>
            <p:nvPr/>
          </p:nvSpPr>
          <p:spPr bwMode="auto">
            <a:xfrm>
              <a:off x="2441576" y="2671766"/>
              <a:ext cx="182562" cy="495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4" name="Rectangle 795"/>
            <p:cNvSpPr>
              <a:spLocks noChangeArrowheads="1"/>
            </p:cNvSpPr>
            <p:nvPr/>
          </p:nvSpPr>
          <p:spPr bwMode="auto">
            <a:xfrm>
              <a:off x="2441576" y="2036766"/>
              <a:ext cx="182562" cy="63500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6" name="Rectangle 797"/>
            <p:cNvSpPr>
              <a:spLocks noChangeArrowheads="1"/>
            </p:cNvSpPr>
            <p:nvPr/>
          </p:nvSpPr>
          <p:spPr bwMode="auto">
            <a:xfrm>
              <a:off x="2441576" y="1428753"/>
              <a:ext cx="182562" cy="608013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78" name="Rectangle 799"/>
            <p:cNvSpPr>
              <a:spLocks noChangeArrowheads="1"/>
            </p:cNvSpPr>
            <p:nvPr/>
          </p:nvSpPr>
          <p:spPr bwMode="auto">
            <a:xfrm>
              <a:off x="2441576" y="960441"/>
              <a:ext cx="182562" cy="466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346"/>
          <p:cNvGrpSpPr/>
          <p:nvPr/>
        </p:nvGrpSpPr>
        <p:grpSpPr>
          <a:xfrm>
            <a:off x="2773044" y="960441"/>
            <a:ext cx="182563" cy="2779712"/>
            <a:chOff x="2867025" y="960441"/>
            <a:chExt cx="182563" cy="2779712"/>
          </a:xfrm>
        </p:grpSpPr>
        <p:sp>
          <p:nvSpPr>
            <p:cNvPr id="48180" name="Rectangle 801"/>
            <p:cNvSpPr>
              <a:spLocks noChangeArrowheads="1"/>
            </p:cNvSpPr>
            <p:nvPr/>
          </p:nvSpPr>
          <p:spPr bwMode="auto">
            <a:xfrm>
              <a:off x="2867025" y="3498853"/>
              <a:ext cx="182563" cy="24130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2" name="Rectangle 803"/>
            <p:cNvSpPr>
              <a:spLocks noChangeArrowheads="1"/>
            </p:cNvSpPr>
            <p:nvPr/>
          </p:nvSpPr>
          <p:spPr bwMode="auto">
            <a:xfrm>
              <a:off x="2867025" y="3354391"/>
              <a:ext cx="182563" cy="14446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4" name="Rectangle 805"/>
            <p:cNvSpPr>
              <a:spLocks noChangeArrowheads="1"/>
            </p:cNvSpPr>
            <p:nvPr/>
          </p:nvSpPr>
          <p:spPr bwMode="auto">
            <a:xfrm>
              <a:off x="2867025" y="3065466"/>
              <a:ext cx="182563" cy="2889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6" name="Rectangle 807"/>
            <p:cNvSpPr>
              <a:spLocks noChangeArrowheads="1"/>
            </p:cNvSpPr>
            <p:nvPr/>
          </p:nvSpPr>
          <p:spPr bwMode="auto">
            <a:xfrm>
              <a:off x="2867025" y="2678116"/>
              <a:ext cx="182563" cy="3857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88" name="Rectangle 809"/>
            <p:cNvSpPr>
              <a:spLocks noChangeArrowheads="1"/>
            </p:cNvSpPr>
            <p:nvPr/>
          </p:nvSpPr>
          <p:spPr bwMode="auto">
            <a:xfrm>
              <a:off x="2867025" y="1916116"/>
              <a:ext cx="182563" cy="76200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0" name="Rectangle 811"/>
            <p:cNvSpPr>
              <a:spLocks noChangeArrowheads="1"/>
            </p:cNvSpPr>
            <p:nvPr/>
          </p:nvSpPr>
          <p:spPr bwMode="auto">
            <a:xfrm>
              <a:off x="2867025" y="1355728"/>
              <a:ext cx="182563" cy="55880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2" name="Rectangle 813"/>
            <p:cNvSpPr>
              <a:spLocks noChangeArrowheads="1"/>
            </p:cNvSpPr>
            <p:nvPr/>
          </p:nvSpPr>
          <p:spPr bwMode="auto">
            <a:xfrm>
              <a:off x="2867025" y="960441"/>
              <a:ext cx="182563" cy="3952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r 347"/>
          <p:cNvGrpSpPr/>
          <p:nvPr/>
        </p:nvGrpSpPr>
        <p:grpSpPr>
          <a:xfrm>
            <a:off x="3045962" y="960441"/>
            <a:ext cx="180975" cy="2779712"/>
            <a:chOff x="3109913" y="960441"/>
            <a:chExt cx="180975" cy="2779712"/>
          </a:xfrm>
        </p:grpSpPr>
        <p:sp>
          <p:nvSpPr>
            <p:cNvPr id="48194" name="Rectangle 815"/>
            <p:cNvSpPr>
              <a:spLocks noChangeArrowheads="1"/>
            </p:cNvSpPr>
            <p:nvPr/>
          </p:nvSpPr>
          <p:spPr bwMode="auto">
            <a:xfrm>
              <a:off x="3109913" y="3492503"/>
              <a:ext cx="180975" cy="2476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6" name="Rectangle 817"/>
            <p:cNvSpPr>
              <a:spLocks noChangeArrowheads="1"/>
            </p:cNvSpPr>
            <p:nvPr/>
          </p:nvSpPr>
          <p:spPr bwMode="auto">
            <a:xfrm>
              <a:off x="3109913" y="3292478"/>
              <a:ext cx="180975" cy="20002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98" name="Rectangle 819"/>
            <p:cNvSpPr>
              <a:spLocks noChangeArrowheads="1"/>
            </p:cNvSpPr>
            <p:nvPr/>
          </p:nvSpPr>
          <p:spPr bwMode="auto">
            <a:xfrm>
              <a:off x="3109913" y="3033716"/>
              <a:ext cx="180975" cy="2587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0" name="Rectangle 821"/>
            <p:cNvSpPr>
              <a:spLocks noChangeArrowheads="1"/>
            </p:cNvSpPr>
            <p:nvPr/>
          </p:nvSpPr>
          <p:spPr bwMode="auto">
            <a:xfrm>
              <a:off x="3109913" y="2516191"/>
              <a:ext cx="180975" cy="5175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2" name="Rectangle 823"/>
            <p:cNvSpPr>
              <a:spLocks noChangeArrowheads="1"/>
            </p:cNvSpPr>
            <p:nvPr/>
          </p:nvSpPr>
          <p:spPr bwMode="auto">
            <a:xfrm>
              <a:off x="3109913" y="2009778"/>
              <a:ext cx="180975" cy="5048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4" name="Rectangle 825"/>
            <p:cNvSpPr>
              <a:spLocks noChangeArrowheads="1"/>
            </p:cNvSpPr>
            <p:nvPr/>
          </p:nvSpPr>
          <p:spPr bwMode="auto">
            <a:xfrm>
              <a:off x="3109913" y="1490666"/>
              <a:ext cx="180975" cy="5175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06" name="Rectangle 827"/>
            <p:cNvSpPr>
              <a:spLocks noChangeArrowheads="1"/>
            </p:cNvSpPr>
            <p:nvPr/>
          </p:nvSpPr>
          <p:spPr bwMode="auto">
            <a:xfrm>
              <a:off x="3109913" y="960441"/>
              <a:ext cx="180975" cy="5302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er 348"/>
          <p:cNvGrpSpPr/>
          <p:nvPr/>
        </p:nvGrpSpPr>
        <p:grpSpPr>
          <a:xfrm>
            <a:off x="3317292" y="960441"/>
            <a:ext cx="182562" cy="2779712"/>
            <a:chOff x="3351213" y="960441"/>
            <a:chExt cx="182562" cy="2779712"/>
          </a:xfrm>
        </p:grpSpPr>
        <p:sp>
          <p:nvSpPr>
            <p:cNvPr id="48208" name="Rectangle 829"/>
            <p:cNvSpPr>
              <a:spLocks noChangeArrowheads="1"/>
            </p:cNvSpPr>
            <p:nvPr/>
          </p:nvSpPr>
          <p:spPr bwMode="auto">
            <a:xfrm>
              <a:off x="3351213" y="3506791"/>
              <a:ext cx="182562" cy="233362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0" name="Rectangle 831"/>
            <p:cNvSpPr>
              <a:spLocks noChangeArrowheads="1"/>
            </p:cNvSpPr>
            <p:nvPr/>
          </p:nvSpPr>
          <p:spPr bwMode="auto">
            <a:xfrm>
              <a:off x="3351213" y="3302003"/>
              <a:ext cx="182562" cy="2032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2" name="Rectangle 833"/>
            <p:cNvSpPr>
              <a:spLocks noChangeArrowheads="1"/>
            </p:cNvSpPr>
            <p:nvPr/>
          </p:nvSpPr>
          <p:spPr bwMode="auto">
            <a:xfrm>
              <a:off x="3351213" y="3082928"/>
              <a:ext cx="182562" cy="2174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4" name="Rectangle 835"/>
            <p:cNvSpPr>
              <a:spLocks noChangeArrowheads="1"/>
            </p:cNvSpPr>
            <p:nvPr/>
          </p:nvSpPr>
          <p:spPr bwMode="auto">
            <a:xfrm>
              <a:off x="3351213" y="2541591"/>
              <a:ext cx="182562" cy="539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6" name="Rectangle 837"/>
            <p:cNvSpPr>
              <a:spLocks noChangeArrowheads="1"/>
            </p:cNvSpPr>
            <p:nvPr/>
          </p:nvSpPr>
          <p:spPr bwMode="auto">
            <a:xfrm>
              <a:off x="3351213" y="2087566"/>
              <a:ext cx="182562" cy="452437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18" name="Rectangle 839"/>
            <p:cNvSpPr>
              <a:spLocks noChangeArrowheads="1"/>
            </p:cNvSpPr>
            <p:nvPr/>
          </p:nvSpPr>
          <p:spPr bwMode="auto">
            <a:xfrm>
              <a:off x="3351213" y="1546228"/>
              <a:ext cx="182562" cy="53975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0" name="Rectangle 841"/>
            <p:cNvSpPr>
              <a:spLocks noChangeArrowheads="1"/>
            </p:cNvSpPr>
            <p:nvPr/>
          </p:nvSpPr>
          <p:spPr bwMode="auto">
            <a:xfrm>
              <a:off x="3351213" y="960441"/>
              <a:ext cx="182562" cy="584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349"/>
          <p:cNvGrpSpPr/>
          <p:nvPr/>
        </p:nvGrpSpPr>
        <p:grpSpPr>
          <a:xfrm>
            <a:off x="3590209" y="960441"/>
            <a:ext cx="182563" cy="2779712"/>
            <a:chOff x="3594100" y="960441"/>
            <a:chExt cx="182563" cy="2779712"/>
          </a:xfrm>
        </p:grpSpPr>
        <p:sp>
          <p:nvSpPr>
            <p:cNvPr id="48222" name="Rectangle 843"/>
            <p:cNvSpPr>
              <a:spLocks noChangeArrowheads="1"/>
            </p:cNvSpPr>
            <p:nvPr/>
          </p:nvSpPr>
          <p:spPr bwMode="auto">
            <a:xfrm>
              <a:off x="3594100" y="3568703"/>
              <a:ext cx="182563" cy="1714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4" name="Rectangle 845"/>
            <p:cNvSpPr>
              <a:spLocks noChangeArrowheads="1"/>
            </p:cNvSpPr>
            <p:nvPr/>
          </p:nvSpPr>
          <p:spPr bwMode="auto">
            <a:xfrm>
              <a:off x="3594100" y="3397253"/>
              <a:ext cx="182563" cy="17145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6" name="Rectangle 847"/>
            <p:cNvSpPr>
              <a:spLocks noChangeArrowheads="1"/>
            </p:cNvSpPr>
            <p:nvPr/>
          </p:nvSpPr>
          <p:spPr bwMode="auto">
            <a:xfrm>
              <a:off x="3594100" y="3105153"/>
              <a:ext cx="182563" cy="2921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28" name="Rectangle 849"/>
            <p:cNvSpPr>
              <a:spLocks noChangeArrowheads="1"/>
            </p:cNvSpPr>
            <p:nvPr/>
          </p:nvSpPr>
          <p:spPr bwMode="auto">
            <a:xfrm>
              <a:off x="3594100" y="2436816"/>
              <a:ext cx="182563" cy="6683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0" name="Rectangle 851"/>
            <p:cNvSpPr>
              <a:spLocks noChangeArrowheads="1"/>
            </p:cNvSpPr>
            <p:nvPr/>
          </p:nvSpPr>
          <p:spPr bwMode="auto">
            <a:xfrm>
              <a:off x="3594100" y="1955803"/>
              <a:ext cx="182563" cy="4794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2" name="Rectangle 853"/>
            <p:cNvSpPr>
              <a:spLocks noChangeArrowheads="1"/>
            </p:cNvSpPr>
            <p:nvPr/>
          </p:nvSpPr>
          <p:spPr bwMode="auto">
            <a:xfrm>
              <a:off x="3594100" y="1441453"/>
              <a:ext cx="182563" cy="51435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4" name="Rectangle 855"/>
            <p:cNvSpPr>
              <a:spLocks noChangeArrowheads="1"/>
            </p:cNvSpPr>
            <p:nvPr/>
          </p:nvSpPr>
          <p:spPr bwMode="auto">
            <a:xfrm>
              <a:off x="3594100" y="960441"/>
              <a:ext cx="182563" cy="479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er 350"/>
          <p:cNvGrpSpPr/>
          <p:nvPr/>
        </p:nvGrpSpPr>
        <p:grpSpPr>
          <a:xfrm>
            <a:off x="3863127" y="960441"/>
            <a:ext cx="180975" cy="2779712"/>
            <a:chOff x="3836988" y="960441"/>
            <a:chExt cx="180975" cy="2779712"/>
          </a:xfrm>
        </p:grpSpPr>
        <p:sp>
          <p:nvSpPr>
            <p:cNvPr id="48236" name="Rectangle 857"/>
            <p:cNvSpPr>
              <a:spLocks noChangeArrowheads="1"/>
            </p:cNvSpPr>
            <p:nvPr/>
          </p:nvSpPr>
          <p:spPr bwMode="auto">
            <a:xfrm>
              <a:off x="3836988" y="3390903"/>
              <a:ext cx="180975" cy="3492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38" name="Rectangle 859"/>
            <p:cNvSpPr>
              <a:spLocks noChangeArrowheads="1"/>
            </p:cNvSpPr>
            <p:nvPr/>
          </p:nvSpPr>
          <p:spPr bwMode="auto">
            <a:xfrm>
              <a:off x="3836988" y="3254378"/>
              <a:ext cx="180975" cy="13493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0" name="Rectangle 861"/>
            <p:cNvSpPr>
              <a:spLocks noChangeArrowheads="1"/>
            </p:cNvSpPr>
            <p:nvPr/>
          </p:nvSpPr>
          <p:spPr bwMode="auto">
            <a:xfrm>
              <a:off x="3836988" y="3021016"/>
              <a:ext cx="180975" cy="2333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2" name="Rectangle 863"/>
            <p:cNvSpPr>
              <a:spLocks noChangeArrowheads="1"/>
            </p:cNvSpPr>
            <p:nvPr/>
          </p:nvSpPr>
          <p:spPr bwMode="auto">
            <a:xfrm>
              <a:off x="3836988" y="2554291"/>
              <a:ext cx="180975" cy="4667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4" name="Rectangle 865"/>
            <p:cNvSpPr>
              <a:spLocks noChangeArrowheads="1"/>
            </p:cNvSpPr>
            <p:nvPr/>
          </p:nvSpPr>
          <p:spPr bwMode="auto">
            <a:xfrm>
              <a:off x="3836988" y="1971678"/>
              <a:ext cx="180975" cy="582613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6" name="Rectangle 867"/>
            <p:cNvSpPr>
              <a:spLocks noChangeArrowheads="1"/>
            </p:cNvSpPr>
            <p:nvPr/>
          </p:nvSpPr>
          <p:spPr bwMode="auto">
            <a:xfrm>
              <a:off x="3836988" y="1485903"/>
              <a:ext cx="180975" cy="484188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48" name="Rectangle 869"/>
            <p:cNvSpPr>
              <a:spLocks noChangeArrowheads="1"/>
            </p:cNvSpPr>
            <p:nvPr/>
          </p:nvSpPr>
          <p:spPr bwMode="auto">
            <a:xfrm>
              <a:off x="3836988" y="960441"/>
              <a:ext cx="180975" cy="5238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r 351"/>
          <p:cNvGrpSpPr/>
          <p:nvPr/>
        </p:nvGrpSpPr>
        <p:grpSpPr>
          <a:xfrm>
            <a:off x="4134457" y="960441"/>
            <a:ext cx="182562" cy="2779712"/>
            <a:chOff x="4078288" y="960441"/>
            <a:chExt cx="182562" cy="2779712"/>
          </a:xfrm>
        </p:grpSpPr>
        <p:sp>
          <p:nvSpPr>
            <p:cNvPr id="48250" name="Rectangle 871"/>
            <p:cNvSpPr>
              <a:spLocks noChangeArrowheads="1"/>
            </p:cNvSpPr>
            <p:nvPr/>
          </p:nvSpPr>
          <p:spPr bwMode="auto">
            <a:xfrm>
              <a:off x="4078288" y="3479803"/>
              <a:ext cx="182562" cy="2603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2" name="Rectangle 873"/>
            <p:cNvSpPr>
              <a:spLocks noChangeArrowheads="1"/>
            </p:cNvSpPr>
            <p:nvPr/>
          </p:nvSpPr>
          <p:spPr bwMode="auto">
            <a:xfrm>
              <a:off x="4078288" y="3284541"/>
              <a:ext cx="182562" cy="19526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4" name="Rectangle 875"/>
            <p:cNvSpPr>
              <a:spLocks noChangeArrowheads="1"/>
            </p:cNvSpPr>
            <p:nvPr/>
          </p:nvSpPr>
          <p:spPr bwMode="auto">
            <a:xfrm>
              <a:off x="4078288" y="3067053"/>
              <a:ext cx="182562" cy="2174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6" name="Rectangle 877"/>
            <p:cNvSpPr>
              <a:spLocks noChangeArrowheads="1"/>
            </p:cNvSpPr>
            <p:nvPr/>
          </p:nvSpPr>
          <p:spPr bwMode="auto">
            <a:xfrm>
              <a:off x="4078288" y="2654303"/>
              <a:ext cx="182562" cy="412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58" name="Rectangle 879"/>
            <p:cNvSpPr>
              <a:spLocks noChangeArrowheads="1"/>
            </p:cNvSpPr>
            <p:nvPr/>
          </p:nvSpPr>
          <p:spPr bwMode="auto">
            <a:xfrm>
              <a:off x="4078288" y="1873253"/>
              <a:ext cx="182562" cy="78105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0" name="Rectangle 881"/>
            <p:cNvSpPr>
              <a:spLocks noChangeArrowheads="1"/>
            </p:cNvSpPr>
            <p:nvPr/>
          </p:nvSpPr>
          <p:spPr bwMode="auto">
            <a:xfrm>
              <a:off x="4078288" y="1438278"/>
              <a:ext cx="182562" cy="433388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2" name="Rectangle 883"/>
            <p:cNvSpPr>
              <a:spLocks noChangeArrowheads="1"/>
            </p:cNvSpPr>
            <p:nvPr/>
          </p:nvSpPr>
          <p:spPr bwMode="auto">
            <a:xfrm>
              <a:off x="4078288" y="960441"/>
              <a:ext cx="182562" cy="4762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er 352"/>
          <p:cNvGrpSpPr/>
          <p:nvPr/>
        </p:nvGrpSpPr>
        <p:grpSpPr>
          <a:xfrm>
            <a:off x="4407374" y="960441"/>
            <a:ext cx="180975" cy="2779712"/>
            <a:chOff x="4321175" y="960441"/>
            <a:chExt cx="180975" cy="2779712"/>
          </a:xfrm>
        </p:grpSpPr>
        <p:sp>
          <p:nvSpPr>
            <p:cNvPr id="48264" name="Rectangle 885"/>
            <p:cNvSpPr>
              <a:spLocks noChangeArrowheads="1"/>
            </p:cNvSpPr>
            <p:nvPr/>
          </p:nvSpPr>
          <p:spPr bwMode="auto">
            <a:xfrm>
              <a:off x="4321175" y="3498853"/>
              <a:ext cx="180975" cy="24130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6" name="Rectangle 887"/>
            <p:cNvSpPr>
              <a:spLocks noChangeArrowheads="1"/>
            </p:cNvSpPr>
            <p:nvPr/>
          </p:nvSpPr>
          <p:spPr bwMode="auto">
            <a:xfrm>
              <a:off x="4321175" y="3305178"/>
              <a:ext cx="180975" cy="19367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68" name="Rectangle 889"/>
            <p:cNvSpPr>
              <a:spLocks noChangeArrowheads="1"/>
            </p:cNvSpPr>
            <p:nvPr/>
          </p:nvSpPr>
          <p:spPr bwMode="auto">
            <a:xfrm>
              <a:off x="4321175" y="2990853"/>
              <a:ext cx="180975" cy="3143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0" name="Rectangle 891"/>
            <p:cNvSpPr>
              <a:spLocks noChangeArrowheads="1"/>
            </p:cNvSpPr>
            <p:nvPr/>
          </p:nvSpPr>
          <p:spPr bwMode="auto">
            <a:xfrm>
              <a:off x="4321175" y="2482853"/>
              <a:ext cx="180975" cy="5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3" name="Freeform 894"/>
            <p:cNvSpPr>
              <a:spLocks/>
            </p:cNvSpPr>
            <p:nvPr/>
          </p:nvSpPr>
          <p:spPr bwMode="auto">
            <a:xfrm>
              <a:off x="4321175" y="1976441"/>
              <a:ext cx="180975" cy="506412"/>
            </a:xfrm>
            <a:custGeom>
              <a:avLst/>
              <a:gdLst>
                <a:gd name="T0" fmla="*/ 0 w 687"/>
                <a:gd name="T1" fmla="*/ 2147483647 h 1917"/>
                <a:gd name="T2" fmla="*/ 0 w 687"/>
                <a:gd name="T3" fmla="*/ 0 h 1917"/>
                <a:gd name="T4" fmla="*/ 2147483647 w 687"/>
                <a:gd name="T5" fmla="*/ 0 h 1917"/>
                <a:gd name="T6" fmla="*/ 2147483647 w 687"/>
                <a:gd name="T7" fmla="*/ 2147483647 h 19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1917"/>
                <a:gd name="T14" fmla="*/ 687 w 687"/>
                <a:gd name="T15" fmla="*/ 1917 h 19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1917">
                  <a:moveTo>
                    <a:pt x="0" y="1917"/>
                  </a:moveTo>
                  <a:lnTo>
                    <a:pt x="0" y="0"/>
                  </a:lnTo>
                  <a:lnTo>
                    <a:pt x="687" y="0"/>
                  </a:lnTo>
                  <a:lnTo>
                    <a:pt x="687" y="1917"/>
                  </a:lnTo>
                </a:path>
              </a:pathLst>
            </a:cu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4" name="Rectangle 895"/>
            <p:cNvSpPr>
              <a:spLocks noChangeArrowheads="1"/>
            </p:cNvSpPr>
            <p:nvPr/>
          </p:nvSpPr>
          <p:spPr bwMode="auto">
            <a:xfrm>
              <a:off x="4321175" y="1444628"/>
              <a:ext cx="180975" cy="5302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76" name="Rectangle 897"/>
            <p:cNvSpPr>
              <a:spLocks noChangeArrowheads="1"/>
            </p:cNvSpPr>
            <p:nvPr/>
          </p:nvSpPr>
          <p:spPr bwMode="auto">
            <a:xfrm>
              <a:off x="4321175" y="960441"/>
              <a:ext cx="180975" cy="482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" name="Grouper 353"/>
          <p:cNvGrpSpPr/>
          <p:nvPr/>
        </p:nvGrpSpPr>
        <p:grpSpPr>
          <a:xfrm>
            <a:off x="4678704" y="960441"/>
            <a:ext cx="180975" cy="2779712"/>
            <a:chOff x="4564063" y="960441"/>
            <a:chExt cx="180975" cy="2779712"/>
          </a:xfrm>
        </p:grpSpPr>
        <p:sp>
          <p:nvSpPr>
            <p:cNvPr id="48278" name="Rectangle 899"/>
            <p:cNvSpPr>
              <a:spLocks noChangeArrowheads="1"/>
            </p:cNvSpPr>
            <p:nvPr/>
          </p:nvSpPr>
          <p:spPr bwMode="auto">
            <a:xfrm>
              <a:off x="4564063" y="3529016"/>
              <a:ext cx="180975" cy="211137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0" name="Rectangle 901"/>
            <p:cNvSpPr>
              <a:spLocks noChangeArrowheads="1"/>
            </p:cNvSpPr>
            <p:nvPr/>
          </p:nvSpPr>
          <p:spPr bwMode="auto">
            <a:xfrm>
              <a:off x="4564063" y="3343278"/>
              <a:ext cx="180975" cy="18573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2" name="Rectangle 903"/>
            <p:cNvSpPr>
              <a:spLocks noChangeArrowheads="1"/>
            </p:cNvSpPr>
            <p:nvPr/>
          </p:nvSpPr>
          <p:spPr bwMode="auto">
            <a:xfrm>
              <a:off x="4564063" y="3105153"/>
              <a:ext cx="180975" cy="2381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4" name="Rectangle 905"/>
            <p:cNvSpPr>
              <a:spLocks noChangeArrowheads="1"/>
            </p:cNvSpPr>
            <p:nvPr/>
          </p:nvSpPr>
          <p:spPr bwMode="auto">
            <a:xfrm>
              <a:off x="4564063" y="2655891"/>
              <a:ext cx="180975" cy="4492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6" name="Rectangle 907"/>
            <p:cNvSpPr>
              <a:spLocks noChangeArrowheads="1"/>
            </p:cNvSpPr>
            <p:nvPr/>
          </p:nvSpPr>
          <p:spPr bwMode="auto">
            <a:xfrm>
              <a:off x="4564063" y="2046291"/>
              <a:ext cx="180975" cy="608012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88" name="Rectangle 909"/>
            <p:cNvSpPr>
              <a:spLocks noChangeArrowheads="1"/>
            </p:cNvSpPr>
            <p:nvPr/>
          </p:nvSpPr>
          <p:spPr bwMode="auto">
            <a:xfrm>
              <a:off x="4564063" y="1436691"/>
              <a:ext cx="180975" cy="60960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1" name="Freeform 912"/>
            <p:cNvSpPr>
              <a:spLocks/>
            </p:cNvSpPr>
            <p:nvPr/>
          </p:nvSpPr>
          <p:spPr bwMode="auto">
            <a:xfrm>
              <a:off x="4564063" y="960441"/>
              <a:ext cx="180975" cy="476250"/>
            </a:xfrm>
            <a:custGeom>
              <a:avLst/>
              <a:gdLst>
                <a:gd name="T0" fmla="*/ 0 w 688"/>
                <a:gd name="T1" fmla="*/ 2147483647 h 1799"/>
                <a:gd name="T2" fmla="*/ 0 w 688"/>
                <a:gd name="T3" fmla="*/ 0 h 1799"/>
                <a:gd name="T4" fmla="*/ 2147483647 w 688"/>
                <a:gd name="T5" fmla="*/ 0 h 1799"/>
                <a:gd name="T6" fmla="*/ 2147483647 w 688"/>
                <a:gd name="T7" fmla="*/ 2147483647 h 17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8"/>
                <a:gd name="T13" fmla="*/ 0 h 1799"/>
                <a:gd name="T14" fmla="*/ 688 w 688"/>
                <a:gd name="T15" fmla="*/ 1799 h 17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8" h="1799">
                  <a:moveTo>
                    <a:pt x="0" y="1799"/>
                  </a:moveTo>
                  <a:lnTo>
                    <a:pt x="0" y="0"/>
                  </a:lnTo>
                  <a:lnTo>
                    <a:pt x="688" y="0"/>
                  </a:lnTo>
                  <a:lnTo>
                    <a:pt x="688" y="1799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" name="Grouper 354"/>
          <p:cNvGrpSpPr/>
          <p:nvPr/>
        </p:nvGrpSpPr>
        <p:grpSpPr>
          <a:xfrm>
            <a:off x="4950034" y="960441"/>
            <a:ext cx="180975" cy="2779712"/>
            <a:chOff x="4806950" y="960441"/>
            <a:chExt cx="180975" cy="2779712"/>
          </a:xfrm>
        </p:grpSpPr>
        <p:sp>
          <p:nvSpPr>
            <p:cNvPr id="48292" name="Rectangle 913"/>
            <p:cNvSpPr>
              <a:spLocks noChangeArrowheads="1"/>
            </p:cNvSpPr>
            <p:nvPr/>
          </p:nvSpPr>
          <p:spPr bwMode="auto">
            <a:xfrm>
              <a:off x="4806950" y="3352803"/>
              <a:ext cx="180975" cy="387350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4" name="Rectangle 915"/>
            <p:cNvSpPr>
              <a:spLocks noChangeArrowheads="1"/>
            </p:cNvSpPr>
            <p:nvPr/>
          </p:nvSpPr>
          <p:spPr bwMode="auto">
            <a:xfrm>
              <a:off x="4806950" y="3171828"/>
              <a:ext cx="180975" cy="179388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6" name="Rectangle 917"/>
            <p:cNvSpPr>
              <a:spLocks noChangeArrowheads="1"/>
            </p:cNvSpPr>
            <p:nvPr/>
          </p:nvSpPr>
          <p:spPr bwMode="auto">
            <a:xfrm>
              <a:off x="4806950" y="3022603"/>
              <a:ext cx="180975" cy="1492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98" name="Rectangle 919"/>
            <p:cNvSpPr>
              <a:spLocks noChangeArrowheads="1"/>
            </p:cNvSpPr>
            <p:nvPr/>
          </p:nvSpPr>
          <p:spPr bwMode="auto">
            <a:xfrm>
              <a:off x="4806950" y="2514603"/>
              <a:ext cx="180975" cy="5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0" name="Rectangle 921"/>
            <p:cNvSpPr>
              <a:spLocks noChangeArrowheads="1"/>
            </p:cNvSpPr>
            <p:nvPr/>
          </p:nvSpPr>
          <p:spPr bwMode="auto">
            <a:xfrm>
              <a:off x="4806950" y="1797053"/>
              <a:ext cx="180975" cy="717550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2" name="Rectangle 923"/>
            <p:cNvSpPr>
              <a:spLocks noChangeArrowheads="1"/>
            </p:cNvSpPr>
            <p:nvPr/>
          </p:nvSpPr>
          <p:spPr bwMode="auto">
            <a:xfrm>
              <a:off x="4806950" y="1379541"/>
              <a:ext cx="180975" cy="417512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4" name="Rectangle 925"/>
            <p:cNvSpPr>
              <a:spLocks noChangeArrowheads="1"/>
            </p:cNvSpPr>
            <p:nvPr/>
          </p:nvSpPr>
          <p:spPr bwMode="auto">
            <a:xfrm>
              <a:off x="4806950" y="960441"/>
              <a:ext cx="180975" cy="4175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r 355"/>
          <p:cNvGrpSpPr/>
          <p:nvPr/>
        </p:nvGrpSpPr>
        <p:grpSpPr>
          <a:xfrm>
            <a:off x="5221364" y="960441"/>
            <a:ext cx="180975" cy="2779712"/>
            <a:chOff x="5048250" y="960441"/>
            <a:chExt cx="180975" cy="2779712"/>
          </a:xfrm>
        </p:grpSpPr>
        <p:sp>
          <p:nvSpPr>
            <p:cNvPr id="48306" name="Rectangle 927"/>
            <p:cNvSpPr>
              <a:spLocks noChangeArrowheads="1"/>
            </p:cNvSpPr>
            <p:nvPr/>
          </p:nvSpPr>
          <p:spPr bwMode="auto">
            <a:xfrm>
              <a:off x="5048250" y="3394078"/>
              <a:ext cx="180975" cy="346075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08" name="Rectangle 929"/>
            <p:cNvSpPr>
              <a:spLocks noChangeArrowheads="1"/>
            </p:cNvSpPr>
            <p:nvPr/>
          </p:nvSpPr>
          <p:spPr bwMode="auto">
            <a:xfrm>
              <a:off x="5048250" y="3235328"/>
              <a:ext cx="180975" cy="15716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0" name="Rectangle 931"/>
            <p:cNvSpPr>
              <a:spLocks noChangeArrowheads="1"/>
            </p:cNvSpPr>
            <p:nvPr/>
          </p:nvSpPr>
          <p:spPr bwMode="auto">
            <a:xfrm>
              <a:off x="5048250" y="3076578"/>
              <a:ext cx="180975" cy="157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2" name="Rectangle 933"/>
            <p:cNvSpPr>
              <a:spLocks noChangeArrowheads="1"/>
            </p:cNvSpPr>
            <p:nvPr/>
          </p:nvSpPr>
          <p:spPr bwMode="auto">
            <a:xfrm>
              <a:off x="5048250" y="2603503"/>
              <a:ext cx="180975" cy="4730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4" name="Rectangle 935"/>
            <p:cNvSpPr>
              <a:spLocks noChangeArrowheads="1"/>
            </p:cNvSpPr>
            <p:nvPr/>
          </p:nvSpPr>
          <p:spPr bwMode="auto">
            <a:xfrm>
              <a:off x="5048250" y="2035178"/>
              <a:ext cx="180975" cy="5683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6" name="Rectangle 938"/>
            <p:cNvSpPr>
              <a:spLocks noChangeArrowheads="1"/>
            </p:cNvSpPr>
            <p:nvPr/>
          </p:nvSpPr>
          <p:spPr bwMode="auto">
            <a:xfrm>
              <a:off x="5048250" y="1655766"/>
              <a:ext cx="180975" cy="377825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18" name="Rectangle 940"/>
            <p:cNvSpPr>
              <a:spLocks noChangeArrowheads="1"/>
            </p:cNvSpPr>
            <p:nvPr/>
          </p:nvSpPr>
          <p:spPr bwMode="auto">
            <a:xfrm>
              <a:off x="5048250" y="960441"/>
              <a:ext cx="180975" cy="6953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r 342"/>
          <p:cNvGrpSpPr/>
          <p:nvPr/>
        </p:nvGrpSpPr>
        <p:grpSpPr>
          <a:xfrm>
            <a:off x="5492694" y="960441"/>
            <a:ext cx="180975" cy="2779712"/>
            <a:chOff x="5291138" y="960441"/>
            <a:chExt cx="180975" cy="2779712"/>
          </a:xfrm>
        </p:grpSpPr>
        <p:sp>
          <p:nvSpPr>
            <p:cNvPr id="48320" name="Rectangle 942"/>
            <p:cNvSpPr>
              <a:spLocks noChangeArrowheads="1"/>
            </p:cNvSpPr>
            <p:nvPr/>
          </p:nvSpPr>
          <p:spPr bwMode="auto">
            <a:xfrm>
              <a:off x="5291138" y="3470278"/>
              <a:ext cx="180975" cy="269875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2" name="Rectangle 944"/>
            <p:cNvSpPr>
              <a:spLocks noChangeArrowheads="1"/>
            </p:cNvSpPr>
            <p:nvPr/>
          </p:nvSpPr>
          <p:spPr bwMode="auto">
            <a:xfrm>
              <a:off x="5291138" y="3278191"/>
              <a:ext cx="180975" cy="192087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4" name="Rectangle 946"/>
            <p:cNvSpPr>
              <a:spLocks noChangeArrowheads="1"/>
            </p:cNvSpPr>
            <p:nvPr/>
          </p:nvSpPr>
          <p:spPr bwMode="auto">
            <a:xfrm>
              <a:off x="5291138" y="3162303"/>
              <a:ext cx="180975" cy="1143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6" name="Rectangle 948"/>
            <p:cNvSpPr>
              <a:spLocks noChangeArrowheads="1"/>
            </p:cNvSpPr>
            <p:nvPr/>
          </p:nvSpPr>
          <p:spPr bwMode="auto">
            <a:xfrm>
              <a:off x="5291138" y="2774953"/>
              <a:ext cx="180975" cy="3857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28" name="Rectangle 950"/>
            <p:cNvSpPr>
              <a:spLocks noChangeArrowheads="1"/>
            </p:cNvSpPr>
            <p:nvPr/>
          </p:nvSpPr>
          <p:spPr bwMode="auto">
            <a:xfrm>
              <a:off x="5291138" y="2041528"/>
              <a:ext cx="180975" cy="733425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0" name="Rectangle 952"/>
            <p:cNvSpPr>
              <a:spLocks noChangeArrowheads="1"/>
            </p:cNvSpPr>
            <p:nvPr/>
          </p:nvSpPr>
          <p:spPr bwMode="auto">
            <a:xfrm>
              <a:off x="5291138" y="1462091"/>
              <a:ext cx="180975" cy="579437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2" name="Rectangle 954"/>
            <p:cNvSpPr>
              <a:spLocks noChangeArrowheads="1"/>
            </p:cNvSpPr>
            <p:nvPr/>
          </p:nvSpPr>
          <p:spPr bwMode="auto">
            <a:xfrm>
              <a:off x="5291138" y="960441"/>
              <a:ext cx="180975" cy="5016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r 341"/>
          <p:cNvGrpSpPr/>
          <p:nvPr/>
        </p:nvGrpSpPr>
        <p:grpSpPr>
          <a:xfrm>
            <a:off x="5764024" y="956737"/>
            <a:ext cx="182562" cy="2779712"/>
            <a:chOff x="5532438" y="960441"/>
            <a:chExt cx="182562" cy="2779712"/>
          </a:xfrm>
        </p:grpSpPr>
        <p:sp>
          <p:nvSpPr>
            <p:cNvPr id="48334" name="Rectangle 956"/>
            <p:cNvSpPr>
              <a:spLocks noChangeArrowheads="1"/>
            </p:cNvSpPr>
            <p:nvPr/>
          </p:nvSpPr>
          <p:spPr bwMode="auto">
            <a:xfrm>
              <a:off x="5532438" y="3432178"/>
              <a:ext cx="182562" cy="307975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6" name="Rectangle 958"/>
            <p:cNvSpPr>
              <a:spLocks noChangeArrowheads="1"/>
            </p:cNvSpPr>
            <p:nvPr/>
          </p:nvSpPr>
          <p:spPr bwMode="auto">
            <a:xfrm>
              <a:off x="5532438" y="3255966"/>
              <a:ext cx="182562" cy="174625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38" name="Rectangle 960"/>
            <p:cNvSpPr>
              <a:spLocks noChangeArrowheads="1"/>
            </p:cNvSpPr>
            <p:nvPr/>
          </p:nvSpPr>
          <p:spPr bwMode="auto">
            <a:xfrm>
              <a:off x="5532438" y="3078166"/>
              <a:ext cx="182562" cy="1762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0" name="Rectangle 962"/>
            <p:cNvSpPr>
              <a:spLocks noChangeArrowheads="1"/>
            </p:cNvSpPr>
            <p:nvPr/>
          </p:nvSpPr>
          <p:spPr bwMode="auto">
            <a:xfrm>
              <a:off x="5532438" y="2636841"/>
              <a:ext cx="182562" cy="441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2" name="Rectangle 964"/>
            <p:cNvSpPr>
              <a:spLocks noChangeArrowheads="1"/>
            </p:cNvSpPr>
            <p:nvPr/>
          </p:nvSpPr>
          <p:spPr bwMode="auto">
            <a:xfrm>
              <a:off x="5532438" y="2108203"/>
              <a:ext cx="182562" cy="528638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4" name="Rectangle 966"/>
            <p:cNvSpPr>
              <a:spLocks noChangeArrowheads="1"/>
            </p:cNvSpPr>
            <p:nvPr/>
          </p:nvSpPr>
          <p:spPr bwMode="auto">
            <a:xfrm>
              <a:off x="5532438" y="1446216"/>
              <a:ext cx="182562" cy="660400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46" name="Rectangle 968"/>
            <p:cNvSpPr>
              <a:spLocks noChangeArrowheads="1"/>
            </p:cNvSpPr>
            <p:nvPr/>
          </p:nvSpPr>
          <p:spPr bwMode="auto">
            <a:xfrm>
              <a:off x="5532438" y="960441"/>
              <a:ext cx="182562" cy="485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r 340"/>
          <p:cNvGrpSpPr/>
          <p:nvPr/>
        </p:nvGrpSpPr>
        <p:grpSpPr>
          <a:xfrm>
            <a:off x="6036938" y="960441"/>
            <a:ext cx="180975" cy="2779712"/>
            <a:chOff x="6015773" y="960441"/>
            <a:chExt cx="180975" cy="2779712"/>
          </a:xfrm>
        </p:grpSpPr>
        <p:sp>
          <p:nvSpPr>
            <p:cNvPr id="48348" name="Rectangle 970"/>
            <p:cNvSpPr>
              <a:spLocks noChangeArrowheads="1"/>
            </p:cNvSpPr>
            <p:nvPr/>
          </p:nvSpPr>
          <p:spPr bwMode="auto">
            <a:xfrm>
              <a:off x="6015773" y="3370266"/>
              <a:ext cx="180975" cy="369887"/>
            </a:xfrm>
            <a:prstGeom prst="rect">
              <a:avLst/>
            </a:prstGeom>
            <a:solidFill>
              <a:srgbClr val="D3D3D3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0" name="Rectangle 972"/>
            <p:cNvSpPr>
              <a:spLocks noChangeArrowheads="1"/>
            </p:cNvSpPr>
            <p:nvPr/>
          </p:nvSpPr>
          <p:spPr bwMode="auto">
            <a:xfrm>
              <a:off x="6015773" y="3122616"/>
              <a:ext cx="180975" cy="246062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2" name="Rectangle 974"/>
            <p:cNvSpPr>
              <a:spLocks noChangeArrowheads="1"/>
            </p:cNvSpPr>
            <p:nvPr/>
          </p:nvSpPr>
          <p:spPr bwMode="auto">
            <a:xfrm>
              <a:off x="6015773" y="2998791"/>
              <a:ext cx="180975" cy="1238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4" name="Rectangle 976"/>
            <p:cNvSpPr>
              <a:spLocks noChangeArrowheads="1"/>
            </p:cNvSpPr>
            <p:nvPr/>
          </p:nvSpPr>
          <p:spPr bwMode="auto">
            <a:xfrm>
              <a:off x="6015773" y="2443166"/>
              <a:ext cx="180975" cy="5556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6" name="Rectangle 978"/>
            <p:cNvSpPr>
              <a:spLocks noChangeArrowheads="1"/>
            </p:cNvSpPr>
            <p:nvPr/>
          </p:nvSpPr>
          <p:spPr bwMode="auto">
            <a:xfrm>
              <a:off x="6015773" y="2071691"/>
              <a:ext cx="180975" cy="369887"/>
            </a:xfrm>
            <a:prstGeom prst="rect">
              <a:avLst/>
            </a:prstGeom>
            <a:solidFill>
              <a:srgbClr val="00769D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58" name="Rectangle 980"/>
            <p:cNvSpPr>
              <a:spLocks noChangeArrowheads="1"/>
            </p:cNvSpPr>
            <p:nvPr/>
          </p:nvSpPr>
          <p:spPr bwMode="auto">
            <a:xfrm>
              <a:off x="6015773" y="1330328"/>
              <a:ext cx="180975" cy="741363"/>
            </a:xfrm>
            <a:prstGeom prst="rect">
              <a:avLst/>
            </a:prstGeom>
            <a:solidFill>
              <a:srgbClr val="005294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60" name="Rectangle 982"/>
            <p:cNvSpPr>
              <a:spLocks noChangeArrowheads="1"/>
            </p:cNvSpPr>
            <p:nvPr/>
          </p:nvSpPr>
          <p:spPr bwMode="auto">
            <a:xfrm>
              <a:off x="6015773" y="960441"/>
              <a:ext cx="180975" cy="3698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957" name="Line 984"/>
          <p:cNvSpPr>
            <a:spLocks noChangeShapeType="1"/>
          </p:cNvSpPr>
          <p:nvPr/>
        </p:nvSpPr>
        <p:spPr bwMode="auto">
          <a:xfrm flipH="1">
            <a:off x="1848902" y="3736449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fr-FR" sz="900" b="1">
              <a:latin typeface="+mj-lt"/>
              <a:ea typeface="+mn-ea"/>
              <a:cs typeface="+mn-cs"/>
            </a:endParaRPr>
          </a:p>
        </p:txBody>
      </p:sp>
      <p:sp>
        <p:nvSpPr>
          <p:cNvPr id="48363" name="Line 985"/>
          <p:cNvSpPr>
            <a:spLocks noChangeShapeType="1"/>
          </p:cNvSpPr>
          <p:nvPr/>
        </p:nvSpPr>
        <p:spPr bwMode="auto">
          <a:xfrm flipH="1">
            <a:off x="1848902" y="3462341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4" name="Line 986"/>
          <p:cNvSpPr>
            <a:spLocks noChangeShapeType="1"/>
          </p:cNvSpPr>
          <p:nvPr/>
        </p:nvSpPr>
        <p:spPr bwMode="auto">
          <a:xfrm flipH="1">
            <a:off x="1848902" y="3184528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5" name="Line 987"/>
          <p:cNvSpPr>
            <a:spLocks noChangeShapeType="1"/>
          </p:cNvSpPr>
          <p:nvPr/>
        </p:nvSpPr>
        <p:spPr bwMode="auto">
          <a:xfrm flipH="1">
            <a:off x="1848902" y="2906716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6" name="Line 988"/>
          <p:cNvSpPr>
            <a:spLocks noChangeShapeType="1"/>
          </p:cNvSpPr>
          <p:nvPr/>
        </p:nvSpPr>
        <p:spPr bwMode="auto">
          <a:xfrm flipH="1">
            <a:off x="1848902" y="2628903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7" name="Line 989"/>
          <p:cNvSpPr>
            <a:spLocks noChangeShapeType="1"/>
          </p:cNvSpPr>
          <p:nvPr/>
        </p:nvSpPr>
        <p:spPr bwMode="auto">
          <a:xfrm flipH="1">
            <a:off x="1848902" y="2351091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8" name="Line 990"/>
          <p:cNvSpPr>
            <a:spLocks noChangeShapeType="1"/>
          </p:cNvSpPr>
          <p:nvPr/>
        </p:nvSpPr>
        <p:spPr bwMode="auto">
          <a:xfrm flipH="1">
            <a:off x="1848902" y="2071691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69" name="Line 991"/>
          <p:cNvSpPr>
            <a:spLocks noChangeShapeType="1"/>
          </p:cNvSpPr>
          <p:nvPr/>
        </p:nvSpPr>
        <p:spPr bwMode="auto">
          <a:xfrm flipH="1">
            <a:off x="1848902" y="1795466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0" name="Line 992"/>
          <p:cNvSpPr>
            <a:spLocks noChangeShapeType="1"/>
          </p:cNvSpPr>
          <p:nvPr/>
        </p:nvSpPr>
        <p:spPr bwMode="auto">
          <a:xfrm flipH="1">
            <a:off x="1848902" y="1516066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1" name="Line 993"/>
          <p:cNvSpPr>
            <a:spLocks noChangeShapeType="1"/>
          </p:cNvSpPr>
          <p:nvPr/>
        </p:nvSpPr>
        <p:spPr bwMode="auto">
          <a:xfrm flipH="1">
            <a:off x="1848902" y="1238253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2" name="Line 994"/>
          <p:cNvSpPr>
            <a:spLocks noChangeShapeType="1"/>
          </p:cNvSpPr>
          <p:nvPr/>
        </p:nvSpPr>
        <p:spPr bwMode="auto">
          <a:xfrm flipH="1">
            <a:off x="1848902" y="960441"/>
            <a:ext cx="540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73" name="Rectangle 996"/>
          <p:cNvSpPr>
            <a:spLocks noChangeArrowheads="1"/>
          </p:cNvSpPr>
          <p:nvPr/>
        </p:nvSpPr>
        <p:spPr bwMode="auto">
          <a:xfrm>
            <a:off x="1333491" y="3646495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 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4" name="Rectangle 997"/>
          <p:cNvSpPr>
            <a:spLocks noChangeArrowheads="1"/>
          </p:cNvSpPr>
          <p:nvPr/>
        </p:nvSpPr>
        <p:spPr bwMode="auto">
          <a:xfrm>
            <a:off x="1333491" y="3369208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10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5" name="Rectangle 998"/>
          <p:cNvSpPr>
            <a:spLocks noChangeArrowheads="1"/>
          </p:cNvSpPr>
          <p:nvPr/>
        </p:nvSpPr>
        <p:spPr bwMode="auto">
          <a:xfrm>
            <a:off x="1333491" y="3091925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20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6" name="Rectangle 999"/>
          <p:cNvSpPr>
            <a:spLocks noChangeArrowheads="1"/>
          </p:cNvSpPr>
          <p:nvPr/>
        </p:nvSpPr>
        <p:spPr bwMode="auto">
          <a:xfrm>
            <a:off x="1333491" y="2814642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30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7" name="Rectangle 1000"/>
          <p:cNvSpPr>
            <a:spLocks noChangeArrowheads="1"/>
          </p:cNvSpPr>
          <p:nvPr/>
        </p:nvSpPr>
        <p:spPr bwMode="auto">
          <a:xfrm>
            <a:off x="1333492" y="2537359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40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8" name="Rectangle 1001"/>
          <p:cNvSpPr>
            <a:spLocks noChangeArrowheads="1"/>
          </p:cNvSpPr>
          <p:nvPr/>
        </p:nvSpPr>
        <p:spPr bwMode="auto">
          <a:xfrm>
            <a:off x="1333491" y="2260076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50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79" name="Rectangle 1002"/>
          <p:cNvSpPr>
            <a:spLocks noChangeArrowheads="1"/>
          </p:cNvSpPr>
          <p:nvPr/>
        </p:nvSpPr>
        <p:spPr bwMode="auto">
          <a:xfrm>
            <a:off x="1333491" y="1982793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60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0" name="Rectangle 1003"/>
          <p:cNvSpPr>
            <a:spLocks noChangeArrowheads="1"/>
          </p:cNvSpPr>
          <p:nvPr/>
        </p:nvSpPr>
        <p:spPr bwMode="auto">
          <a:xfrm>
            <a:off x="1333491" y="1705510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70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1" name="Rectangle 1004"/>
          <p:cNvSpPr>
            <a:spLocks noChangeArrowheads="1"/>
          </p:cNvSpPr>
          <p:nvPr/>
        </p:nvSpPr>
        <p:spPr bwMode="auto">
          <a:xfrm>
            <a:off x="1333491" y="1428227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80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2" name="Rectangle 1005"/>
          <p:cNvSpPr>
            <a:spLocks noChangeArrowheads="1"/>
          </p:cNvSpPr>
          <p:nvPr/>
        </p:nvSpPr>
        <p:spPr bwMode="auto">
          <a:xfrm>
            <a:off x="1333491" y="1150944"/>
            <a:ext cx="4556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 90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3" name="Rectangle 1006"/>
          <p:cNvSpPr>
            <a:spLocks noChangeArrowheads="1"/>
          </p:cNvSpPr>
          <p:nvPr/>
        </p:nvSpPr>
        <p:spPr bwMode="auto">
          <a:xfrm>
            <a:off x="1300155" y="873661"/>
            <a:ext cx="4889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fr-FR" sz="1200">
                <a:solidFill>
                  <a:srgbClr val="000000"/>
                </a:solidFill>
                <a:latin typeface="Arial"/>
                <a:cs typeface="Arial"/>
              </a:rPr>
              <a:t>     100</a:t>
            </a:r>
            <a:endParaRPr lang="fr-FR" sz="1200">
              <a:latin typeface="Arial"/>
              <a:cs typeface="Arial"/>
            </a:endParaRPr>
          </a:p>
        </p:txBody>
      </p:sp>
      <p:sp>
        <p:nvSpPr>
          <p:cNvPr id="48384" name="Rectangle 1007"/>
          <p:cNvSpPr>
            <a:spLocks noChangeArrowheads="1"/>
          </p:cNvSpPr>
          <p:nvPr/>
        </p:nvSpPr>
        <p:spPr bwMode="auto">
          <a:xfrm>
            <a:off x="1886389" y="3781428"/>
            <a:ext cx="2139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382</a:t>
            </a:r>
            <a:endParaRPr lang="fr-FR" sz="1000" smtClean="0"/>
          </a:p>
        </p:txBody>
      </p:sp>
      <p:sp>
        <p:nvSpPr>
          <p:cNvPr id="48385" name="Rectangle 1008"/>
          <p:cNvSpPr>
            <a:spLocks noChangeArrowheads="1"/>
          </p:cNvSpPr>
          <p:nvPr/>
        </p:nvSpPr>
        <p:spPr bwMode="auto">
          <a:xfrm>
            <a:off x="2114552" y="3781428"/>
            <a:ext cx="2139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352</a:t>
            </a:r>
            <a:endParaRPr lang="fr-FR" sz="1000" smtClean="0"/>
          </a:p>
        </p:txBody>
      </p:sp>
      <p:sp>
        <p:nvSpPr>
          <p:cNvPr id="48386" name="Rectangle 1009"/>
          <p:cNvSpPr>
            <a:spLocks noChangeArrowheads="1"/>
          </p:cNvSpPr>
          <p:nvPr/>
        </p:nvSpPr>
        <p:spPr bwMode="auto">
          <a:xfrm>
            <a:off x="2345723" y="3781428"/>
            <a:ext cx="2139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M4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315</a:t>
            </a:r>
            <a:endParaRPr lang="fr-FR" sz="1000" smtClean="0"/>
          </a:p>
        </p:txBody>
      </p:sp>
      <p:sp>
        <p:nvSpPr>
          <p:cNvPr id="48387" name="Rectangle 1010"/>
          <p:cNvSpPr>
            <a:spLocks noChangeArrowheads="1"/>
          </p:cNvSpPr>
          <p:nvPr/>
        </p:nvSpPr>
        <p:spPr bwMode="auto">
          <a:xfrm>
            <a:off x="2576894" y="3781428"/>
            <a:ext cx="2139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M6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288</a:t>
            </a:r>
            <a:endParaRPr lang="fr-FR" sz="1000" smtClean="0"/>
          </a:p>
        </p:txBody>
      </p:sp>
      <p:sp>
        <p:nvSpPr>
          <p:cNvPr id="48388" name="Rectangle 1011"/>
          <p:cNvSpPr>
            <a:spLocks noChangeArrowheads="1"/>
          </p:cNvSpPr>
          <p:nvPr/>
        </p:nvSpPr>
        <p:spPr bwMode="auto">
          <a:xfrm>
            <a:off x="2808065" y="3781428"/>
            <a:ext cx="21396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M8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236</a:t>
            </a:r>
            <a:endParaRPr lang="fr-FR" sz="1000" smtClean="0"/>
          </a:p>
        </p:txBody>
      </p:sp>
      <p:sp>
        <p:nvSpPr>
          <p:cNvPr id="48389" name="Rectangle 1012"/>
          <p:cNvSpPr>
            <a:spLocks noChangeArrowheads="1"/>
          </p:cNvSpPr>
          <p:nvPr/>
        </p:nvSpPr>
        <p:spPr bwMode="auto">
          <a:xfrm>
            <a:off x="3062861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M10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190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390" name="Rectangle 1013"/>
          <p:cNvSpPr>
            <a:spLocks noChangeArrowheads="1"/>
          </p:cNvSpPr>
          <p:nvPr/>
        </p:nvSpPr>
        <p:spPr bwMode="auto">
          <a:xfrm>
            <a:off x="3358152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M12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162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391" name="Rectangle 1014"/>
          <p:cNvSpPr>
            <a:spLocks noChangeArrowheads="1"/>
          </p:cNvSpPr>
          <p:nvPr/>
        </p:nvSpPr>
        <p:spPr bwMode="auto">
          <a:xfrm>
            <a:off x="3653443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M14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143</a:t>
            </a:r>
            <a:endParaRPr lang="fr-FR" sz="1000" smtClean="0"/>
          </a:p>
        </p:txBody>
      </p:sp>
      <p:sp>
        <p:nvSpPr>
          <p:cNvPr id="48392" name="Rectangle 1015"/>
          <p:cNvSpPr>
            <a:spLocks noChangeArrowheads="1"/>
          </p:cNvSpPr>
          <p:nvPr/>
        </p:nvSpPr>
        <p:spPr bwMode="auto">
          <a:xfrm>
            <a:off x="3948734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M16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128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393" name="Rectangle 1016"/>
          <p:cNvSpPr>
            <a:spLocks noChangeArrowheads="1"/>
          </p:cNvSpPr>
          <p:nvPr/>
        </p:nvSpPr>
        <p:spPr bwMode="auto">
          <a:xfrm>
            <a:off x="4244025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M18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115</a:t>
            </a:r>
            <a:endParaRPr lang="fr-FR" sz="1000" smtClean="0"/>
          </a:p>
        </p:txBody>
      </p:sp>
      <p:sp>
        <p:nvSpPr>
          <p:cNvPr id="48394" name="Rectangle 1017"/>
          <p:cNvSpPr>
            <a:spLocks noChangeArrowheads="1"/>
          </p:cNvSpPr>
          <p:nvPr/>
        </p:nvSpPr>
        <p:spPr bwMode="auto">
          <a:xfrm>
            <a:off x="4539316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M20</a:t>
            </a:r>
            <a:b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</a:br>
            <a:r>
              <a:rPr lang="fr-FR" sz="1000" smtClean="0">
                <a:solidFill>
                  <a:srgbClr val="000000"/>
                </a:solidFill>
              </a:rPr>
              <a:t>105</a:t>
            </a:r>
            <a:endParaRPr lang="fr-FR" sz="1000" smtClean="0"/>
          </a:p>
        </p:txBody>
      </p:sp>
      <p:sp>
        <p:nvSpPr>
          <p:cNvPr id="48395" name="Rectangle 1018"/>
          <p:cNvSpPr>
            <a:spLocks noChangeArrowheads="1"/>
          </p:cNvSpPr>
          <p:nvPr/>
        </p:nvSpPr>
        <p:spPr bwMode="auto">
          <a:xfrm>
            <a:off x="4834607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M22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93</a:t>
            </a:r>
            <a:endParaRPr lang="fr-FR" sz="1000" smtClean="0"/>
          </a:p>
        </p:txBody>
      </p:sp>
      <p:sp>
        <p:nvSpPr>
          <p:cNvPr id="48396" name="Rectangle 1019"/>
          <p:cNvSpPr>
            <a:spLocks noChangeArrowheads="1"/>
          </p:cNvSpPr>
          <p:nvPr/>
        </p:nvSpPr>
        <p:spPr bwMode="auto">
          <a:xfrm>
            <a:off x="5129898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M24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88</a:t>
            </a:r>
            <a:endParaRPr lang="fr-FR" sz="1000" smtClean="0"/>
          </a:p>
        </p:txBody>
      </p:sp>
      <p:sp>
        <p:nvSpPr>
          <p:cNvPr id="48397" name="Rectangle 1020"/>
          <p:cNvSpPr>
            <a:spLocks noChangeArrowheads="1"/>
          </p:cNvSpPr>
          <p:nvPr/>
        </p:nvSpPr>
        <p:spPr bwMode="auto">
          <a:xfrm>
            <a:off x="5425189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M26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72</a:t>
            </a:r>
            <a:endParaRPr lang="fr-FR" sz="1000" smtClean="0"/>
          </a:p>
        </p:txBody>
      </p:sp>
      <p:sp>
        <p:nvSpPr>
          <p:cNvPr id="48398" name="Rectangle 1021"/>
          <p:cNvSpPr>
            <a:spLocks noChangeArrowheads="1"/>
          </p:cNvSpPr>
          <p:nvPr/>
        </p:nvSpPr>
        <p:spPr bwMode="auto">
          <a:xfrm>
            <a:off x="5720480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M28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63</a:t>
            </a:r>
            <a:endParaRPr lang="fr-FR" sz="1000" smtClean="0"/>
          </a:p>
        </p:txBody>
      </p:sp>
      <p:sp>
        <p:nvSpPr>
          <p:cNvPr id="48399" name="Rectangle 1022"/>
          <p:cNvSpPr>
            <a:spLocks noChangeArrowheads="1"/>
          </p:cNvSpPr>
          <p:nvPr/>
        </p:nvSpPr>
        <p:spPr bwMode="auto">
          <a:xfrm>
            <a:off x="6015773" y="3781428"/>
            <a:ext cx="230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 Narrow" pitchFamily="-83" charset="0"/>
              </a:rPr>
              <a:t>M30</a:t>
            </a:r>
          </a:p>
          <a:p>
            <a:pPr algn="ctr"/>
            <a:r>
              <a:rPr lang="fr-FR" sz="1000" smtClean="0">
                <a:solidFill>
                  <a:srgbClr val="000000"/>
                </a:solidFill>
              </a:rPr>
              <a:t>45</a:t>
            </a:r>
            <a:endParaRPr lang="fr-FR" sz="1000" b="1">
              <a:latin typeface="Arial Narrow" pitchFamily="-83" charset="0"/>
            </a:endParaRPr>
          </a:p>
        </p:txBody>
      </p:sp>
      <p:sp>
        <p:nvSpPr>
          <p:cNvPr id="48400" name="Rectangle 1023"/>
          <p:cNvSpPr>
            <a:spLocks noChangeArrowheads="1"/>
          </p:cNvSpPr>
          <p:nvPr/>
        </p:nvSpPr>
        <p:spPr bwMode="auto">
          <a:xfrm>
            <a:off x="1902903" y="927103"/>
            <a:ext cx="4379364" cy="2813050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96" name="ZoneTexte 1"/>
          <p:cNvSpPr txBox="1">
            <a:spLocks noChangeArrowheads="1"/>
          </p:cNvSpPr>
          <p:nvPr/>
        </p:nvSpPr>
        <p:spPr bwMode="auto">
          <a:xfrm>
            <a:off x="1252530" y="3706816"/>
            <a:ext cx="604853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b="1" smtClean="0">
                <a:latin typeface="+mj-lt"/>
                <a:ea typeface="+mn-ea"/>
                <a:cs typeface="+mn-cs"/>
              </a:rPr>
              <a:t>Visites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sz="1000" smtClean="0">
                <a:solidFill>
                  <a:srgbClr val="000000"/>
                </a:solidFill>
              </a:rPr>
              <a:t>N part.</a:t>
            </a:r>
            <a:endParaRPr lang="fr-FR" sz="1000" smtClean="0"/>
          </a:p>
        </p:txBody>
      </p:sp>
      <p:grpSp>
        <p:nvGrpSpPr>
          <p:cNvPr id="18" name="Grouper 339"/>
          <p:cNvGrpSpPr/>
          <p:nvPr/>
        </p:nvGrpSpPr>
        <p:grpSpPr>
          <a:xfrm>
            <a:off x="6426216" y="1354141"/>
            <a:ext cx="2666999" cy="2413005"/>
            <a:chOff x="6019800" y="1354141"/>
            <a:chExt cx="2666999" cy="2413005"/>
          </a:xfrm>
        </p:grpSpPr>
        <p:sp>
          <p:nvSpPr>
            <p:cNvPr id="382" name="Rectangle 8"/>
            <p:cNvSpPr>
              <a:spLocks noChangeArrowheads="1"/>
            </p:cNvSpPr>
            <p:nvPr/>
          </p:nvSpPr>
          <p:spPr bwMode="auto">
            <a:xfrm>
              <a:off x="6718300" y="3024191"/>
              <a:ext cx="1833033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0 : </a:t>
              </a:r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boîtes complètes</a:t>
              </a:r>
              <a:b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retournées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405" name="Rectangle 17"/>
            <p:cNvSpPr>
              <a:spLocks noChangeArrowheads="1"/>
            </p:cNvSpPr>
            <p:nvPr/>
          </p:nvSpPr>
          <p:spPr bwMode="auto">
            <a:xfrm>
              <a:off x="6130925" y="3073403"/>
              <a:ext cx="474663" cy="8413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 sz="120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134" name="ZoneTexte 1"/>
            <p:cNvSpPr txBox="1">
              <a:spLocks noChangeArrowheads="1"/>
            </p:cNvSpPr>
            <p:nvPr/>
          </p:nvSpPr>
          <p:spPr bwMode="auto">
            <a:xfrm>
              <a:off x="6019800" y="1354141"/>
              <a:ext cx="11523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b="1" smtClean="0"/>
                <a:t>Nb cp/mois</a:t>
              </a:r>
              <a:endParaRPr lang="fr-FR" sz="1400" b="1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6705600" y="3397258"/>
              <a:ext cx="1981199" cy="3698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Manquantes :</a:t>
              </a:r>
              <a:b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200" smtClean="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294</a:t>
              </a:r>
              <a:r>
                <a:rPr lang="fr-FR" sz="120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/2798 visites (</a:t>
              </a:r>
              <a:r>
                <a:rPr lang="fr-FR" sz="1200" smtClean="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10,5 %</a:t>
              </a:r>
              <a:r>
                <a:rPr lang="fr-FR" sz="1200">
                  <a:solidFill>
                    <a:srgbClr val="000000"/>
                  </a:solidFill>
                  <a:ea typeface="Times New Roman" pitchFamily="-83" charset="0"/>
                  <a:cs typeface="Times New Roman" pitchFamily="-83" charset="0"/>
                </a:rPr>
                <a:t>)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grpSp>
          <p:nvGrpSpPr>
            <p:cNvPr id="19" name="Groupe 359"/>
            <p:cNvGrpSpPr>
              <a:grpSpLocks/>
            </p:cNvGrpSpPr>
            <p:nvPr/>
          </p:nvGrpSpPr>
          <p:grpSpPr bwMode="auto">
            <a:xfrm>
              <a:off x="6130925" y="3446471"/>
              <a:ext cx="474663" cy="84137"/>
              <a:chOff x="6732240" y="3161605"/>
              <a:chExt cx="304800" cy="68262"/>
            </a:xfrm>
          </p:grpSpPr>
          <p:sp>
            <p:nvSpPr>
              <p:cNvPr id="409" name="Rectangle 16"/>
              <p:cNvSpPr>
                <a:spLocks noChangeArrowheads="1"/>
              </p:cNvSpPr>
              <p:nvPr/>
            </p:nvSpPr>
            <p:spPr bwMode="auto">
              <a:xfrm>
                <a:off x="6732240" y="3161605"/>
                <a:ext cx="304800" cy="68262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10" name="Rectangle 17"/>
              <p:cNvSpPr>
                <a:spLocks noChangeArrowheads="1"/>
              </p:cNvSpPr>
              <p:nvPr/>
            </p:nvSpPr>
            <p:spPr bwMode="auto">
              <a:xfrm>
                <a:off x="6732240" y="3161605"/>
                <a:ext cx="304800" cy="682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434" name="Rectangle 9"/>
            <p:cNvSpPr>
              <a:spLocks noChangeArrowheads="1"/>
            </p:cNvSpPr>
            <p:nvPr/>
          </p:nvSpPr>
          <p:spPr bwMode="auto">
            <a:xfrm>
              <a:off x="6710363" y="2773366"/>
              <a:ext cx="436192" cy="1846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 0 - </a:t>
              </a:r>
              <a:r>
                <a:rPr lang="fr-FR" sz="1200" smtClean="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4]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5" name="Rectangle 10"/>
            <p:cNvSpPr>
              <a:spLocks noChangeArrowheads="1"/>
            </p:cNvSpPr>
            <p:nvPr/>
          </p:nvSpPr>
          <p:spPr bwMode="auto">
            <a:xfrm>
              <a:off x="6710363" y="2501903"/>
              <a:ext cx="423862" cy="1857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 4-11]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6" name="Rectangle 11"/>
            <p:cNvSpPr>
              <a:spLocks noChangeArrowheads="1"/>
            </p:cNvSpPr>
            <p:nvPr/>
          </p:nvSpPr>
          <p:spPr bwMode="auto">
            <a:xfrm>
              <a:off x="6710363" y="2239966"/>
              <a:ext cx="477837" cy="185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]11-18]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7" name="Rectangle 12"/>
            <p:cNvSpPr>
              <a:spLocks noChangeArrowheads="1"/>
            </p:cNvSpPr>
            <p:nvPr/>
          </p:nvSpPr>
          <p:spPr bwMode="auto">
            <a:xfrm>
              <a:off x="6710363" y="1973266"/>
              <a:ext cx="477837" cy="184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]18-25]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1438" name="Rectangle 13"/>
            <p:cNvSpPr>
              <a:spLocks noChangeArrowheads="1"/>
            </p:cNvSpPr>
            <p:nvPr/>
          </p:nvSpPr>
          <p:spPr bwMode="auto">
            <a:xfrm>
              <a:off x="6710363" y="1706566"/>
              <a:ext cx="477837" cy="184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ea typeface="Arial" pitchFamily="-83" charset="0"/>
                  <a:cs typeface="Arial" pitchFamily="-83" charset="0"/>
                </a:rPr>
                <a:t>]25-30]</a:t>
              </a:r>
              <a:endParaRPr lang="fr-FR" sz="1200">
                <a:ea typeface="Arial" pitchFamily="-83" charset="0"/>
                <a:cs typeface="Arial" pitchFamily="-83" charset="0"/>
              </a:endParaRPr>
            </a:p>
          </p:txBody>
        </p:sp>
        <p:grpSp>
          <p:nvGrpSpPr>
            <p:cNvPr id="20" name="Groupe 360"/>
            <p:cNvGrpSpPr>
              <a:grpSpLocks/>
            </p:cNvGrpSpPr>
            <p:nvPr/>
          </p:nvGrpSpPr>
          <p:grpSpPr bwMode="auto">
            <a:xfrm>
              <a:off x="6138863" y="2817816"/>
              <a:ext cx="474662" cy="84137"/>
              <a:chOff x="7020272" y="2945581"/>
              <a:chExt cx="304800" cy="6826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40" name="Rectangle 18"/>
              <p:cNvSpPr>
                <a:spLocks noChangeArrowheads="1"/>
              </p:cNvSpPr>
              <p:nvPr/>
            </p:nvSpPr>
            <p:spPr bwMode="auto">
              <a:xfrm>
                <a:off x="7020272" y="2945581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FF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1" name="Rectangle 19"/>
              <p:cNvSpPr>
                <a:spLocks noChangeArrowheads="1"/>
              </p:cNvSpPr>
              <p:nvPr/>
            </p:nvSpPr>
            <p:spPr bwMode="auto">
              <a:xfrm>
                <a:off x="7020272" y="2945581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e 361"/>
            <p:cNvGrpSpPr>
              <a:grpSpLocks/>
            </p:cNvGrpSpPr>
            <p:nvPr/>
          </p:nvGrpSpPr>
          <p:grpSpPr bwMode="auto">
            <a:xfrm>
              <a:off x="6138863" y="2544766"/>
              <a:ext cx="474662" cy="84137"/>
              <a:chOff x="6804248" y="2675012"/>
              <a:chExt cx="304800" cy="682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43" name="Rectangle 20"/>
              <p:cNvSpPr>
                <a:spLocks noChangeArrowheads="1"/>
              </p:cNvSpPr>
              <p:nvPr/>
            </p:nvSpPr>
            <p:spPr bwMode="auto">
              <a:xfrm>
                <a:off x="6804248" y="2675012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FF6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" name="Rectangle 21"/>
              <p:cNvSpPr>
                <a:spLocks noChangeArrowheads="1"/>
              </p:cNvSpPr>
              <p:nvPr/>
            </p:nvSpPr>
            <p:spPr bwMode="auto">
              <a:xfrm>
                <a:off x="6804248" y="2675012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e 362"/>
            <p:cNvGrpSpPr>
              <a:grpSpLocks/>
            </p:cNvGrpSpPr>
            <p:nvPr/>
          </p:nvGrpSpPr>
          <p:grpSpPr bwMode="auto">
            <a:xfrm>
              <a:off x="6138863" y="2297116"/>
              <a:ext cx="474662" cy="84137"/>
              <a:chOff x="6804248" y="2474987"/>
              <a:chExt cx="304800" cy="68262"/>
            </a:xfrm>
            <a:solidFill>
              <a:srgbClr val="00769D"/>
            </a:solidFill>
          </p:grpSpPr>
          <p:sp>
            <p:nvSpPr>
              <p:cNvPr id="1446" name="Rectangle 22"/>
              <p:cNvSpPr>
                <a:spLocks noChangeArrowheads="1"/>
              </p:cNvSpPr>
              <p:nvPr/>
            </p:nvSpPr>
            <p:spPr bwMode="auto">
              <a:xfrm>
                <a:off x="6804248" y="2474987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9933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7" name="Rectangle 23"/>
              <p:cNvSpPr>
                <a:spLocks noChangeArrowheads="1"/>
              </p:cNvSpPr>
              <p:nvPr/>
            </p:nvSpPr>
            <p:spPr bwMode="auto">
              <a:xfrm>
                <a:off x="6804248" y="2474987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e 363"/>
            <p:cNvGrpSpPr>
              <a:grpSpLocks/>
            </p:cNvGrpSpPr>
            <p:nvPr/>
          </p:nvGrpSpPr>
          <p:grpSpPr bwMode="auto">
            <a:xfrm>
              <a:off x="6138863" y="2022478"/>
              <a:ext cx="474662" cy="84138"/>
              <a:chOff x="6732240" y="2527250"/>
              <a:chExt cx="304800" cy="68262"/>
            </a:xfrm>
            <a:solidFill>
              <a:srgbClr val="005294"/>
            </a:solidFill>
          </p:grpSpPr>
          <p:sp>
            <p:nvSpPr>
              <p:cNvPr id="1449" name="Rectangle 24"/>
              <p:cNvSpPr>
                <a:spLocks noChangeArrowheads="1"/>
              </p:cNvSpPr>
              <p:nvPr/>
            </p:nvSpPr>
            <p:spPr bwMode="auto">
              <a:xfrm>
                <a:off x="6732240" y="2527250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FF33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0" name="Rectangle 25"/>
              <p:cNvSpPr>
                <a:spLocks noChangeArrowheads="1"/>
              </p:cNvSpPr>
              <p:nvPr/>
            </p:nvSpPr>
            <p:spPr bwMode="auto">
              <a:xfrm>
                <a:off x="6732240" y="2527250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e 364"/>
            <p:cNvGrpSpPr>
              <a:grpSpLocks/>
            </p:cNvGrpSpPr>
            <p:nvPr/>
          </p:nvGrpSpPr>
          <p:grpSpPr bwMode="auto">
            <a:xfrm>
              <a:off x="6138863" y="1749428"/>
              <a:ext cx="474662" cy="84138"/>
              <a:chOff x="6804248" y="2081485"/>
              <a:chExt cx="304800" cy="68262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452" name="Rectangle 26"/>
              <p:cNvSpPr>
                <a:spLocks noChangeArrowheads="1"/>
              </p:cNvSpPr>
              <p:nvPr/>
            </p:nvSpPr>
            <p:spPr bwMode="auto">
              <a:xfrm>
                <a:off x="6804248" y="2081485"/>
                <a:ext cx="304800" cy="68262"/>
              </a:xfrm>
              <a:prstGeom prst="rect">
                <a:avLst/>
              </a:prstGeom>
              <a:grpFill/>
              <a:ln w="4763">
                <a:solidFill>
                  <a:srgbClr val="9933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3" name="Rectangle 27"/>
              <p:cNvSpPr>
                <a:spLocks noChangeArrowheads="1"/>
              </p:cNvSpPr>
              <p:nvPr/>
            </p:nvSpPr>
            <p:spPr bwMode="auto">
              <a:xfrm>
                <a:off x="6804248" y="2081485"/>
                <a:ext cx="304800" cy="68262"/>
              </a:xfrm>
              <a:prstGeom prst="rect">
                <a:avLst/>
              </a:prstGeom>
              <a:grpFill/>
              <a:ln w="6350" cap="flat" cmpd="sng" algn="ctr">
                <a:solidFill>
                  <a:srgbClr val="7F7F7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 sz="12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2" name="Espace réservé du contenu 331"/>
          <p:cNvSpPr>
            <a:spLocks noGrp="1"/>
          </p:cNvSpPr>
          <p:nvPr>
            <p:ph idx="1"/>
          </p:nvPr>
        </p:nvSpPr>
        <p:spPr>
          <a:xfrm>
            <a:off x="1039091" y="4220306"/>
            <a:ext cx="7647708" cy="2190158"/>
          </a:xfrm>
        </p:spPr>
        <p:txBody>
          <a:bodyPr/>
          <a:lstStyle/>
          <a:p>
            <a:r>
              <a:rPr lang="fr-FR" sz="1600" dirty="0" smtClean="0"/>
              <a:t>Nombre médian de </a:t>
            </a:r>
            <a:r>
              <a:rPr lang="fr-FR" sz="1600" dirty="0" err="1" smtClean="0"/>
              <a:t>cp</a:t>
            </a:r>
            <a:r>
              <a:rPr lang="fr-FR" sz="1600" dirty="0" smtClean="0"/>
              <a:t>/mois (IQR) : 16 </a:t>
            </a:r>
            <a:r>
              <a:rPr lang="fr-FR" sz="1600" dirty="0" err="1" smtClean="0"/>
              <a:t>cp</a:t>
            </a:r>
            <a:r>
              <a:rPr lang="fr-FR" sz="1600" dirty="0" smtClean="0"/>
              <a:t> (10-23) dans le bras placebo</a:t>
            </a:r>
            <a:br>
              <a:rPr lang="fr-FR" sz="1600" dirty="0" smtClean="0"/>
            </a:br>
            <a:r>
              <a:rPr lang="fr-FR" sz="1600" dirty="0" smtClean="0"/>
              <a:t>et 16 </a:t>
            </a:r>
            <a:r>
              <a:rPr lang="fr-FR" sz="1600" dirty="0" err="1" smtClean="0"/>
              <a:t>cp</a:t>
            </a:r>
            <a:r>
              <a:rPr lang="fr-FR" sz="1600" dirty="0" smtClean="0"/>
              <a:t> (12-24) dans le bras TDF/FTC (p = 0,84)</a:t>
            </a:r>
          </a:p>
          <a:p>
            <a:r>
              <a:rPr lang="fr-FR" sz="1600" dirty="0" smtClean="0"/>
              <a:t>48 participants (12 %) ont reçu une prophylaxie post-exposition 25 (13 %)</a:t>
            </a:r>
            <a:br>
              <a:rPr lang="fr-FR" sz="1600" dirty="0" smtClean="0"/>
            </a:br>
            <a:r>
              <a:rPr lang="fr-FR" sz="1600" dirty="0" smtClean="0"/>
              <a:t>dans le bras TDF/FTC et 23 (11 %) dans le bras placebo (p = 0,73)</a:t>
            </a:r>
          </a:p>
          <a:p>
            <a:r>
              <a:rPr lang="fr-FR" sz="1600" dirty="0" smtClean="0"/>
              <a:t>2 infections par le VIH-1 dans le bras TDF/FTC à M16 et M20 (</a:t>
            </a:r>
            <a:r>
              <a:rPr lang="fr-FR" dirty="0" smtClean="0"/>
              <a:t>non </a:t>
            </a:r>
            <a:r>
              <a:rPr lang="fr-FR" dirty="0" err="1" smtClean="0"/>
              <a:t>observants</a:t>
            </a:r>
            <a:r>
              <a:rPr lang="fr-FR" dirty="0" smtClean="0"/>
              <a:t>)</a:t>
            </a:r>
          </a:p>
          <a:p>
            <a:r>
              <a:rPr lang="fr-FR" sz="1600" dirty="0" smtClean="0"/>
              <a:t> Aucune mutation de résistance détectée (TDF/FTC ou placebo)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331" name="Titre 330"/>
          <p:cNvSpPr>
            <a:spLocks noGrp="1"/>
          </p:cNvSpPr>
          <p:nvPr>
            <p:ph type="title"/>
          </p:nvPr>
        </p:nvSpPr>
        <p:spPr>
          <a:xfrm>
            <a:off x="1039091" y="150814"/>
            <a:ext cx="7647708" cy="439230"/>
          </a:xfrm>
        </p:spPr>
        <p:txBody>
          <a:bodyPr/>
          <a:lstStyle/>
          <a:p>
            <a:r>
              <a:rPr lang="fr-FR" dirty="0" smtClean="0"/>
              <a:t>IPERGAY/Observance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205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68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39091" y="1143000"/>
            <a:ext cx="7647708" cy="4589461"/>
          </a:xfrm>
        </p:spPr>
        <p:txBody>
          <a:bodyPr/>
          <a:lstStyle/>
          <a:p>
            <a:r>
              <a:rPr lang="en-US" dirty="0" smtClean="0"/>
              <a:t>276 IST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diagnostiquées</a:t>
            </a:r>
            <a:r>
              <a:rPr lang="en-US" dirty="0" smtClean="0"/>
              <a:t> chez 141 participants</a:t>
            </a:r>
          </a:p>
          <a:p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IPERGAY/IST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 dirty="0"/>
              <a:t>CROI 2015 - D’après Molina JM et al., </a:t>
            </a:r>
            <a:r>
              <a:rPr lang="fr-FR" dirty="0" err="1"/>
              <a:t>abstr</a:t>
            </a:r>
            <a:r>
              <a:rPr lang="fr-FR" dirty="0"/>
              <a:t>. 23LB, actualisé </a:t>
            </a:r>
          </a:p>
          <a:p>
            <a:endParaRPr lang="fr-FR" dirty="0"/>
          </a:p>
        </p:txBody>
      </p:sp>
      <p:graphicFrame>
        <p:nvGraphicFramePr>
          <p:cNvPr id="97392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75853"/>
              </p:ext>
            </p:extLst>
          </p:nvPr>
        </p:nvGraphicFramePr>
        <p:xfrm>
          <a:off x="722196" y="2249876"/>
          <a:ext cx="7797798" cy="2675117"/>
        </p:xfrm>
        <a:graphic>
          <a:graphicData uri="http://schemas.openxmlformats.org/drawingml/2006/table">
            <a:tbl>
              <a:tblPr/>
              <a:tblGrid>
                <a:gridCol w="1544119"/>
                <a:gridCol w="1257044"/>
                <a:gridCol w="1560757"/>
                <a:gridCol w="1192379"/>
                <a:gridCol w="1599534"/>
                <a:gridCol w="643965"/>
              </a:tblGrid>
              <a:tr h="465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3" marB="45693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TDF/FTC (n = 199)</a:t>
                      </a:r>
                    </a:p>
                  </a:txBody>
                  <a:tcPr marT="45693" marB="45693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29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Placebo (n = 201)</a:t>
                      </a:r>
                    </a:p>
                  </a:txBody>
                  <a:tcPr marT="45693" marB="45693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marT="45693" marB="45693" anchor="ctr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9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Patients, n (%)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Événements, n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Patients, n (%)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Événements, 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Chlamydia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 (22)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 (17)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0,23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Gonocoque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 (19)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 (22)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0,42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Syphilis 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 (19)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 (19)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0,98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VHC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(3)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(3)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1,00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IST (toutes)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 (38)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133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 (32)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143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0,22</a:t>
                      </a:r>
                    </a:p>
                  </a:txBody>
                  <a:tcPr marT="45693" marB="45693" horzOverflow="overflow"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6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45440" y="1828800"/>
            <a:ext cx="8524240" cy="2611119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fr-FR" sz="2400" b="1" dirty="0" smtClean="0"/>
              <a:t>Très haute incidence du VIH (6,6%) et des IST(35%)</a:t>
            </a:r>
          </a:p>
          <a:p>
            <a:pPr>
              <a:spcBef>
                <a:spcPts val="2000"/>
              </a:spcBef>
            </a:pPr>
            <a:r>
              <a:rPr lang="fr-FR" sz="2400" dirty="0" smtClean="0"/>
              <a:t>La PrEP orale “</a:t>
            </a:r>
            <a:r>
              <a:rPr lang="fr-FR" altLang="ja-JP" sz="2400" dirty="0" smtClean="0"/>
              <a:t>à la demande</a:t>
            </a:r>
            <a:r>
              <a:rPr lang="fr-FR" sz="2400" dirty="0" smtClean="0"/>
              <a:t>”</a:t>
            </a:r>
            <a:r>
              <a:rPr lang="fr-FR" altLang="ja-JP" sz="2400" dirty="0" smtClean="0"/>
              <a:t> par TDF/FTC a été très efficace !</a:t>
            </a:r>
          </a:p>
          <a:p>
            <a:pPr>
              <a:spcBef>
                <a:spcPts val="2000"/>
              </a:spcBef>
            </a:pPr>
            <a:r>
              <a:rPr lang="fr-FR" sz="2400" dirty="0" smtClean="0"/>
              <a:t>Bonne observance du régime “à la demande”</a:t>
            </a:r>
            <a:endParaRPr lang="fr-FR" altLang="ja-JP" sz="2400" dirty="0" smtClean="0"/>
          </a:p>
          <a:p>
            <a:pPr>
              <a:spcBef>
                <a:spcPts val="2000"/>
              </a:spcBef>
            </a:pPr>
            <a:r>
              <a:rPr lang="fr-FR" sz="2400" dirty="0" smtClean="0"/>
              <a:t>Le TDF/FTC donne bien des troubles digestifs…</a:t>
            </a:r>
          </a:p>
          <a:p>
            <a:pPr lvl="1">
              <a:spcBef>
                <a:spcPts val="2000"/>
              </a:spcBef>
            </a:pPr>
            <a:r>
              <a:rPr lang="fr-FR" sz="2200" dirty="0" smtClean="0"/>
              <a:t>13 % versus 6 % ; p = 0,013</a:t>
            </a:r>
          </a:p>
          <a:p>
            <a:pPr>
              <a:spcBef>
                <a:spcPts val="2000"/>
              </a:spcBef>
            </a:pPr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smtClean="0"/>
              <a:t>Conclusions</a:t>
            </a:r>
            <a:endParaRPr lang="fr-FR" sz="32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904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787086" y="5742608"/>
            <a:ext cx="7623522" cy="658191"/>
          </a:xfrm>
        </p:spPr>
        <p:txBody>
          <a:bodyPr/>
          <a:lstStyle/>
          <a:p>
            <a:r>
              <a:rPr lang="fr-FR" sz="1600" dirty="0" smtClean="0"/>
              <a:t>Âge moyen de 35 ans, nombre médian de rapports sexuels anaux non protégés dans les 90 jours de 10 (IQR = 4-20), 64 % d’IST dans les 12 mois précédents </a:t>
            </a:r>
            <a:endParaRPr lang="fr-FR" sz="1600" dirty="0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PROUD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639562" y="853440"/>
            <a:ext cx="6103103" cy="76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HSH rapportant des rapports sexuels anaux non protégés</a:t>
            </a:r>
            <a:br>
              <a:rPr lang="fr-FR" sz="1500" dirty="0" smtClean="0">
                <a:solidFill>
                  <a:schemeClr val="tx1"/>
                </a:solidFill>
              </a:rPr>
            </a:br>
            <a:r>
              <a:rPr lang="fr-FR" sz="1500" dirty="0" smtClean="0">
                <a:solidFill>
                  <a:schemeClr val="tx1"/>
                </a:solidFill>
              </a:rPr>
              <a:t>dans les 90 jours ; &gt; 18</a:t>
            </a:r>
            <a:r>
              <a:rPr lang="fr-FR" sz="1500" dirty="0">
                <a:solidFill>
                  <a:schemeClr val="tx1"/>
                </a:solidFill>
              </a:rPr>
              <a:t> </a:t>
            </a:r>
            <a:r>
              <a:rPr lang="fr-FR" sz="1500" dirty="0" smtClean="0">
                <a:solidFill>
                  <a:schemeClr val="tx1"/>
                </a:solidFill>
              </a:rPr>
              <a:t>ans ; capables de prendre 1 </a:t>
            </a:r>
            <a:r>
              <a:rPr lang="fr-FR" sz="1500" dirty="0" err="1" smtClean="0">
                <a:solidFill>
                  <a:schemeClr val="tx1"/>
                </a:solidFill>
              </a:rPr>
              <a:t>cp</a:t>
            </a:r>
            <a:r>
              <a:rPr lang="fr-FR" sz="1500" dirty="0" smtClean="0">
                <a:solidFill>
                  <a:schemeClr val="tx1"/>
                </a:solidFill>
              </a:rPr>
              <a:t>/jour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639562" y="1886836"/>
            <a:ext cx="6103103" cy="76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Randomisation 1:1 : HSH séronégatifs pour le VIH</a:t>
            </a:r>
            <a:br>
              <a:rPr lang="fr-FR" sz="1500" dirty="0" smtClean="0">
                <a:solidFill>
                  <a:schemeClr val="tx1"/>
                </a:solidFill>
              </a:rPr>
            </a:br>
            <a:r>
              <a:rPr lang="fr-FR" sz="1500" dirty="0" smtClean="0">
                <a:solidFill>
                  <a:schemeClr val="tx1"/>
                </a:solidFill>
              </a:rPr>
              <a:t>(exclus si traités pour le VHB par TDF/FTC)</a:t>
            </a:r>
            <a:endParaRPr lang="fr-FR" sz="1500" dirty="0">
              <a:solidFill>
                <a:schemeClr val="tx1"/>
              </a:solidFill>
            </a:endParaRPr>
          </a:p>
        </p:txBody>
      </p:sp>
      <p:grpSp>
        <p:nvGrpSpPr>
          <p:cNvPr id="2" name="Grouper 28"/>
          <p:cNvGrpSpPr/>
          <p:nvPr/>
        </p:nvGrpSpPr>
        <p:grpSpPr>
          <a:xfrm>
            <a:off x="1247809" y="3089676"/>
            <a:ext cx="6886608" cy="762000"/>
            <a:chOff x="1524000" y="3201436"/>
            <a:chExt cx="6886608" cy="762000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524000" y="3201436"/>
              <a:ext cx="3000408" cy="762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52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PrEP</a:t>
              </a:r>
              <a:r>
                <a:rPr lang="fr-FR" sz="1500" dirty="0" smtClean="0">
                  <a:solidFill>
                    <a:schemeClr val="tx1"/>
                  </a:solidFill>
                </a:rPr>
                <a:t> par TDF/FTC</a:t>
              </a:r>
            </a:p>
            <a:p>
              <a:pPr algn="ctr"/>
              <a:r>
                <a:rPr lang="fr-FR" sz="1500" b="1" dirty="0" smtClean="0">
                  <a:solidFill>
                    <a:schemeClr val="tx1"/>
                  </a:solidFill>
                </a:rPr>
                <a:t>MAINTENANT (n = 276)</a:t>
              </a:r>
              <a:endParaRPr lang="fr-FR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5410200" y="3201436"/>
              <a:ext cx="3000408" cy="762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52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dirty="0" err="1" smtClean="0">
                  <a:solidFill>
                    <a:schemeClr val="tx1"/>
                  </a:solidFill>
                </a:rPr>
                <a:t>PrEP</a:t>
              </a:r>
              <a:r>
                <a:rPr lang="fr-FR" sz="1500" dirty="0" smtClean="0">
                  <a:solidFill>
                    <a:schemeClr val="tx1"/>
                  </a:solidFill>
                </a:rPr>
                <a:t> </a:t>
              </a:r>
              <a:r>
                <a:rPr lang="fr-FR" sz="1500" dirty="0">
                  <a:solidFill>
                    <a:schemeClr val="tx1"/>
                  </a:solidFill>
                </a:rPr>
                <a:t>par TDF/FTC</a:t>
              </a:r>
            </a:p>
            <a:p>
              <a:pPr algn="ctr"/>
              <a:r>
                <a:rPr lang="fr-FR" sz="1500" b="1" dirty="0" smtClean="0">
                  <a:solidFill>
                    <a:schemeClr val="tx1"/>
                  </a:solidFill>
                </a:rPr>
                <a:t>APRÈS 12 MOIS (n = 269)</a:t>
              </a:r>
              <a:endParaRPr lang="fr-FR" sz="1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à coins arrondis 26"/>
          <p:cNvSpPr/>
          <p:nvPr/>
        </p:nvSpPr>
        <p:spPr>
          <a:xfrm>
            <a:off x="1639562" y="4118560"/>
            <a:ext cx="6103103" cy="5334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Suivi tous les </a:t>
            </a:r>
            <a:r>
              <a:rPr lang="fr-FR" sz="1500" b="1" dirty="0" smtClean="0">
                <a:solidFill>
                  <a:schemeClr val="tx1"/>
                </a:solidFill>
              </a:rPr>
              <a:t>3 mois </a:t>
            </a:r>
            <a:r>
              <a:rPr lang="fr-FR" sz="1500" dirty="0" smtClean="0">
                <a:solidFill>
                  <a:schemeClr val="tx1"/>
                </a:solidFill>
              </a:rPr>
              <a:t>pendant 24 mois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639562" y="4743400"/>
            <a:ext cx="6103103" cy="7620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529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Critère principal : recrutement à partir d’avril 2014 –</a:t>
            </a:r>
            <a:br>
              <a:rPr lang="fr-FR" sz="1500" dirty="0" smtClean="0">
                <a:solidFill>
                  <a:schemeClr val="tx1"/>
                </a:solidFill>
              </a:rPr>
            </a:br>
            <a:r>
              <a:rPr lang="fr-FR" sz="1500" dirty="0" smtClean="0">
                <a:solidFill>
                  <a:schemeClr val="tx1"/>
                </a:solidFill>
              </a:rPr>
              <a:t>séroconversion au VIH dans les 12 mois</a:t>
            </a:r>
            <a:endParaRPr lang="fr-FR" sz="15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rot="5400000">
            <a:off x="4545520" y="1752600"/>
            <a:ext cx="266884" cy="1588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3" idx="2"/>
          </p:cNvCxnSpPr>
          <p:nvPr/>
        </p:nvCxnSpPr>
        <p:spPr>
          <a:xfrm rot="5400000">
            <a:off x="3932682" y="2331244"/>
            <a:ext cx="440841" cy="1076024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23" idx="2"/>
          </p:cNvCxnSpPr>
          <p:nvPr/>
        </p:nvCxnSpPr>
        <p:spPr>
          <a:xfrm rot="16200000" flipH="1">
            <a:off x="4953761" y="2386188"/>
            <a:ext cx="440840" cy="966135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4545520" y="3984324"/>
            <a:ext cx="266884" cy="1588"/>
          </a:xfrm>
          <a:prstGeom prst="line">
            <a:avLst/>
          </a:prstGeom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35"/>
          <p:cNvSpPr txBox="1">
            <a:spLocks/>
          </p:cNvSpPr>
          <p:nvPr/>
        </p:nvSpPr>
        <p:spPr>
          <a:xfrm>
            <a:off x="3227464" y="6400800"/>
            <a:ext cx="5459335" cy="47033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smtClean="0"/>
              <a:t>CROI 2015 - D’après Mc Cormack S et al., abstr. 22LB, actualisé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6264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VIH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3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smtClean="0"/>
              <a:t>CROI 2015 - D’après Mc Cormack S et al., abstr. 22LB, actualisé </a:t>
            </a:r>
            <a:endParaRPr lang="fr-FR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264" y="1828800"/>
            <a:ext cx="59277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1739897" y="517749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50290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12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10608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24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370926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36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931244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48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491562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60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857785" y="517749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0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368178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12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928496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24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488814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36</a:t>
            </a:r>
            <a:endParaRPr lang="fr-FR" sz="1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7049132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48</a:t>
            </a:r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7609450" y="5177491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60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3563236" y="5521533"/>
            <a:ext cx="2589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Semaines depuis l’inclusion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108748" y="956301"/>
            <a:ext cx="218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 </a:t>
            </a:r>
            <a:r>
              <a:rPr lang="fr-FR" sz="1400" b="1" dirty="0" err="1" smtClean="0"/>
              <a:t>PrEP</a:t>
            </a:r>
            <a:r>
              <a:rPr lang="fr-FR" sz="1400" b="1" dirty="0" smtClean="0"/>
              <a:t> immédiate (n = 3)</a:t>
            </a:r>
          </a:p>
          <a:p>
            <a:pPr algn="ctr"/>
            <a:r>
              <a:rPr lang="fr-FR" sz="1400" dirty="0"/>
              <a:t>1,3/100 </a:t>
            </a:r>
            <a:r>
              <a:rPr lang="fr-FR" sz="1400" dirty="0" err="1"/>
              <a:t>patients.année</a:t>
            </a:r>
            <a:r>
              <a:rPr lang="fr-FR" sz="1400" dirty="0"/>
              <a:t> 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5384280" y="980261"/>
            <a:ext cx="208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/>
              <a:t>PrEP</a:t>
            </a:r>
            <a:r>
              <a:rPr lang="fr-FR" sz="1400" b="1" dirty="0" smtClean="0"/>
              <a:t> différée (n = 19)</a:t>
            </a:r>
          </a:p>
          <a:p>
            <a:pPr algn="ctr"/>
            <a:r>
              <a:rPr lang="fr-FR" sz="1400" dirty="0"/>
              <a:t>8,9/100 </a:t>
            </a:r>
            <a:r>
              <a:rPr lang="fr-FR" sz="1400" dirty="0" err="1" smtClean="0"/>
              <a:t>patients.année</a:t>
            </a:r>
            <a:r>
              <a:rPr lang="fr-FR" sz="1400" dirty="0" smtClean="0"/>
              <a:t>* </a:t>
            </a:r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262170" y="6026746"/>
            <a:ext cx="6452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*Prescription </a:t>
            </a:r>
            <a:r>
              <a:rPr lang="fr-FR" sz="1200" dirty="0"/>
              <a:t>de 174 prophylaxies post-</a:t>
            </a:r>
            <a:r>
              <a:rPr lang="fr-FR" sz="1200" dirty="0" smtClean="0"/>
              <a:t>exposition (30% des patients dans le groupe différé).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5724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063277" y="3876260"/>
            <a:ext cx="7623522" cy="1877391"/>
          </a:xfrm>
        </p:spPr>
        <p:txBody>
          <a:bodyPr/>
          <a:lstStyle/>
          <a:p>
            <a:r>
              <a:rPr lang="fr-FR" dirty="0" smtClean="0"/>
              <a:t>Taux de réduction du risque = 86 % (IC90 : 58-96 %) [p = 0,0002]</a:t>
            </a:r>
          </a:p>
          <a:p>
            <a:r>
              <a:rPr lang="fr-FR" dirty="0" smtClean="0"/>
              <a:t>Nombre de personnes à traiter pour éviter une infection = 13 (IC90 : 9-25)</a:t>
            </a:r>
          </a:p>
          <a:p>
            <a:r>
              <a:rPr lang="fr-FR" dirty="0" smtClean="0"/>
              <a:t>Pourcentage d’IST (</a:t>
            </a:r>
            <a:r>
              <a:rPr lang="fr-FR" i="1" dirty="0" smtClean="0"/>
              <a:t>Chlamydiae</a:t>
            </a:r>
            <a:r>
              <a:rPr lang="fr-FR" dirty="0" smtClean="0"/>
              <a:t>, gonocoque) élevé : 30%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Niveau de protection conféré par le traitement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0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smtClean="0"/>
              <a:t>CROI 2015 - D’après Mc Cormack S et al., abstr. 22LB, actualisé </a:t>
            </a:r>
            <a:endParaRPr lang="fr-FR" sz="1200" dirty="0"/>
          </a:p>
        </p:txBody>
      </p:sp>
      <p:graphicFrame>
        <p:nvGraphicFramePr>
          <p:cNvPr id="2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434268"/>
              </p:ext>
            </p:extLst>
          </p:nvPr>
        </p:nvGraphicFramePr>
        <p:xfrm>
          <a:off x="1039813" y="1351280"/>
          <a:ext cx="7646990" cy="22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87"/>
                <a:gridCol w="1259840"/>
                <a:gridCol w="1869440"/>
                <a:gridCol w="2113280"/>
                <a:gridCol w="1056643"/>
              </a:tblGrid>
              <a:tr h="756601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Groupe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Nombre d’infections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Suivi</a:t>
                      </a:r>
                      <a:br>
                        <a:rPr lang="fr-FR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fr-FR" sz="1500" dirty="0" err="1" smtClean="0">
                          <a:solidFill>
                            <a:schemeClr val="bg1"/>
                          </a:solidFill>
                        </a:rPr>
                        <a:t>patients.année</a:t>
                      </a: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Incidence</a:t>
                      </a:r>
                      <a:br>
                        <a:rPr lang="fr-FR" sz="15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(pour 100 patients. année)</a:t>
                      </a:r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chemeClr val="bg1"/>
                          </a:solidFill>
                        </a:rPr>
                        <a:t>IC</a:t>
                      </a:r>
                      <a:r>
                        <a:rPr lang="fr-FR" sz="1500" baseline="-250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fr-FR" sz="15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484490"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Tous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22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453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4,9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3,4-6,8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err="1" smtClean="0"/>
                        <a:t>PrEP</a:t>
                      </a:r>
                      <a:r>
                        <a:rPr lang="fr-FR" sz="1500" b="1" dirty="0" smtClean="0"/>
                        <a:t> i</a:t>
                      </a:r>
                      <a:r>
                        <a:rPr lang="fr-FR" sz="1500" b="1" dirty="0" smtClean="0">
                          <a:solidFill>
                            <a:srgbClr val="000000"/>
                          </a:solidFill>
                        </a:rPr>
                        <a:t>mmédiate</a:t>
                      </a:r>
                      <a:endParaRPr lang="fr-FR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fr-FR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000000"/>
                          </a:solidFill>
                        </a:rPr>
                        <a:t>239</a:t>
                      </a:r>
                      <a:endParaRPr lang="fr-FR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000000"/>
                          </a:solidFill>
                        </a:rPr>
                        <a:t>1,3</a:t>
                      </a:r>
                      <a:endParaRPr lang="fr-FR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 smtClean="0">
                          <a:solidFill>
                            <a:srgbClr val="000000"/>
                          </a:solidFill>
                        </a:rPr>
                        <a:t>0,4-3,0</a:t>
                      </a:r>
                      <a:endParaRPr lang="fr-FR" sz="15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err="1" smtClean="0"/>
                        <a:t>PrEP</a:t>
                      </a:r>
                      <a:r>
                        <a:rPr lang="fr-FR" sz="1500" b="0" dirty="0" smtClean="0"/>
                        <a:t> différée</a:t>
                      </a:r>
                      <a:endParaRPr lang="fr-FR" sz="15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214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8,9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>
                          <a:solidFill>
                            <a:srgbClr val="000000"/>
                          </a:solidFill>
                        </a:rPr>
                        <a:t>6,0-12,7</a:t>
                      </a:r>
                      <a:endParaRPr lang="fr-FR" sz="15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52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dirty="0" smtClean="0"/>
              <a:t>Truvada®</a:t>
            </a:r>
          </a:p>
          <a:p>
            <a:r>
              <a:rPr lang="fr-FR" dirty="0" smtClean="0"/>
              <a:t>Randomisée</a:t>
            </a:r>
          </a:p>
          <a:p>
            <a:r>
              <a:rPr lang="fr-FR" dirty="0" smtClean="0"/>
              <a:t>Placebo</a:t>
            </a:r>
          </a:p>
          <a:p>
            <a:r>
              <a:rPr lang="fr-FR" dirty="0" smtClean="0"/>
              <a:t>France/Québec</a:t>
            </a:r>
          </a:p>
          <a:p>
            <a:r>
              <a:rPr lang="fr-FR" b="1" dirty="0"/>
              <a:t>PrEP au « coup par coup »</a:t>
            </a:r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IPERGAY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Arial"/>
              <a:buChar char="•"/>
            </a:pPr>
            <a:r>
              <a:rPr lang="fr-FR" sz="3800" dirty="0" smtClean="0"/>
              <a:t>Ça marche très bien !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- 86% de VIH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NPT : 18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PrEP : deux essais essentiels</a:t>
            </a:r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7"/>
          </p:nvPr>
        </p:nvSpPr>
        <p:spPr>
          <a:ln>
            <a:solidFill>
              <a:srgbClr val="C0504D"/>
            </a:solidFill>
          </a:ln>
        </p:spPr>
        <p:txBody>
          <a:bodyPr/>
          <a:lstStyle/>
          <a:p>
            <a:r>
              <a:rPr lang="fr-FR" dirty="0" smtClean="0"/>
              <a:t>Truvada®</a:t>
            </a:r>
          </a:p>
          <a:p>
            <a:r>
              <a:rPr lang="fr-FR" dirty="0" smtClean="0"/>
              <a:t>Randomisée</a:t>
            </a:r>
          </a:p>
          <a:p>
            <a:r>
              <a:rPr lang="fr-FR" dirty="0" smtClean="0"/>
              <a:t>Comparaison PrEP immédiate versus retardée</a:t>
            </a:r>
          </a:p>
          <a:p>
            <a:r>
              <a:rPr lang="fr-FR" dirty="0" smtClean="0"/>
              <a:t>UK</a:t>
            </a:r>
          </a:p>
          <a:p>
            <a:r>
              <a:rPr lang="fr-FR" b="1" dirty="0" smtClean="0"/>
              <a:t>PrEP continue</a:t>
            </a:r>
          </a:p>
          <a:p>
            <a:pPr lvl="1">
              <a:buFont typeface="Arial"/>
              <a:buChar char="•"/>
            </a:pP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fr-FR" dirty="0" smtClean="0"/>
              <a:t>PROUD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Arial"/>
              <a:buChar char="•"/>
            </a:pPr>
            <a:r>
              <a:rPr lang="fr-FR" sz="3800" dirty="0"/>
              <a:t>Ça marche très bien </a:t>
            </a:r>
            <a:r>
              <a:rPr lang="fr-FR" sz="3800" dirty="0" smtClean="0"/>
              <a:t>!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- 86% de VIH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NPT = 13</a:t>
            </a:r>
            <a:endParaRPr lang="fr-FR" dirty="0"/>
          </a:p>
          <a:p>
            <a:pPr>
              <a:buFont typeface="Arial"/>
              <a:buChar char="•"/>
            </a:pPr>
            <a:endParaRPr lang="fr-FR" dirty="0"/>
          </a:p>
        </p:txBody>
      </p:sp>
      <p:sp>
        <p:nvSpPr>
          <p:cNvPr id="17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3227388" y="6400800"/>
            <a:ext cx="5916612" cy="4699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/>
            <a:r>
              <a:rPr lang="fr-FR" sz="1200" dirty="0" smtClean="0"/>
              <a:t>Mc Cormack S et al., </a:t>
            </a:r>
            <a:r>
              <a:rPr lang="fr-FR" sz="1200" dirty="0" err="1" smtClean="0"/>
              <a:t>abstr</a:t>
            </a:r>
            <a:r>
              <a:rPr lang="fr-FR" sz="1200" dirty="0" smtClean="0"/>
              <a:t>. 22LB, Molin</a:t>
            </a:r>
            <a:r>
              <a:rPr lang="fr-FR" dirty="0" smtClean="0"/>
              <a:t>a JM et al. </a:t>
            </a:r>
            <a:r>
              <a:rPr lang="fr-FR" dirty="0" err="1" smtClean="0"/>
              <a:t>Abstr</a:t>
            </a:r>
            <a:r>
              <a:rPr lang="fr-FR" dirty="0" smtClean="0"/>
              <a:t>. 23 LB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9760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 ’autres perspectives pour la PrEP dans les pays à ressources limitées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12" name="Image 11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3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d’épidémiologie (rassurante…)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4637" y="1385147"/>
            <a:ext cx="7623522" cy="3014132"/>
          </a:xfrm>
        </p:spPr>
        <p:txBody>
          <a:bodyPr>
            <a:normAutofit/>
          </a:bodyPr>
          <a:lstStyle/>
          <a:p>
            <a:r>
              <a:rPr lang="fr-FR" dirty="0" smtClean="0"/>
              <a:t>Etude </a:t>
            </a:r>
            <a:r>
              <a:rPr lang="fr-FR" dirty="0" err="1" smtClean="0"/>
              <a:t>Partners</a:t>
            </a:r>
            <a:r>
              <a:rPr lang="fr-FR" dirty="0" smtClean="0"/>
              <a:t> PrEP (groupe PCB)</a:t>
            </a:r>
          </a:p>
          <a:p>
            <a:pPr lvl="1"/>
            <a:r>
              <a:rPr lang="fr-FR" dirty="0" smtClean="0"/>
              <a:t>Incidence </a:t>
            </a:r>
            <a:r>
              <a:rPr lang="fr-FR" dirty="0"/>
              <a:t>pour 100 années-personne </a:t>
            </a:r>
            <a:endParaRPr lang="fr-FR" sz="2200" dirty="0"/>
          </a:p>
          <a:p>
            <a:pPr lvl="2"/>
            <a:r>
              <a:rPr lang="fr-FR" b="1" dirty="0" smtClean="0"/>
              <a:t>1,71 </a:t>
            </a:r>
            <a:r>
              <a:rPr lang="fr-FR" b="1" dirty="0"/>
              <a:t>( 0,35 - 5,01</a:t>
            </a:r>
            <a:r>
              <a:rPr lang="fr-FR" b="1" dirty="0" smtClean="0"/>
              <a:t>) avant ARV</a:t>
            </a:r>
            <a:endParaRPr lang="fr-FR" sz="2200" b="1" dirty="0"/>
          </a:p>
          <a:p>
            <a:pPr lvl="2" fontAlgn="ctr"/>
            <a:r>
              <a:rPr lang="fr-FR" b="1" dirty="0"/>
              <a:t>1,79 (0,37 - 5, 22</a:t>
            </a:r>
            <a:r>
              <a:rPr lang="fr-FR" b="1" dirty="0" smtClean="0"/>
              <a:t>) dans les 6 premiers mois</a:t>
            </a:r>
            <a:endParaRPr lang="fr-FR" sz="2000" b="1" dirty="0"/>
          </a:p>
          <a:p>
            <a:pPr lvl="2" fontAlgn="ctr"/>
            <a:r>
              <a:rPr lang="fr-FR" b="1" dirty="0"/>
              <a:t>0,00 (0,00 - 2,20</a:t>
            </a:r>
            <a:r>
              <a:rPr lang="fr-FR" b="1" dirty="0" smtClean="0"/>
              <a:t>) après le 6</a:t>
            </a:r>
            <a:r>
              <a:rPr lang="fr-FR" b="1" baseline="30000" dirty="0" smtClean="0"/>
              <a:t>ème</a:t>
            </a:r>
            <a:r>
              <a:rPr lang="fr-FR" b="1" dirty="0" smtClean="0"/>
              <a:t> mois</a:t>
            </a:r>
            <a:endParaRPr lang="fr-FR" sz="2000" b="1" dirty="0"/>
          </a:p>
          <a:p>
            <a:r>
              <a:rPr lang="fr-FR" dirty="0" smtClean="0"/>
              <a:t>Etude </a:t>
            </a:r>
            <a:r>
              <a:rPr lang="fr-FR" dirty="0" err="1" smtClean="0"/>
              <a:t>Partners</a:t>
            </a:r>
            <a:r>
              <a:rPr lang="fr-FR" dirty="0" smtClean="0"/>
              <a:t> </a:t>
            </a:r>
            <a:r>
              <a:rPr lang="fr-FR" dirty="0" err="1" smtClean="0"/>
              <a:t>Demonstration</a:t>
            </a:r>
            <a:r>
              <a:rPr lang="fr-FR" dirty="0" smtClean="0"/>
              <a:t> Project</a:t>
            </a:r>
          </a:p>
          <a:p>
            <a:pPr lvl="1"/>
            <a:r>
              <a:rPr lang="fr-FR" sz="1700" dirty="0" smtClean="0"/>
              <a:t>ARV </a:t>
            </a:r>
            <a:r>
              <a:rPr lang="fr-FR" sz="1700" dirty="0"/>
              <a:t>chez le partenaire VIH+</a:t>
            </a:r>
          </a:p>
          <a:p>
            <a:pPr lvl="1"/>
            <a:r>
              <a:rPr lang="fr-FR" sz="1700" dirty="0"/>
              <a:t>PrEP chez le partenaire VIH- : TDF/FTC 1/j jusqu’à M6 </a:t>
            </a:r>
            <a:r>
              <a:rPr lang="fr-FR" sz="1700" dirty="0" smtClean="0"/>
              <a:t>du J0 </a:t>
            </a:r>
            <a:r>
              <a:rPr lang="fr-FR" sz="1700" dirty="0"/>
              <a:t>ARV du </a:t>
            </a:r>
            <a:r>
              <a:rPr lang="fr-FR" sz="1700" dirty="0" smtClean="0"/>
              <a:t>partenaire</a:t>
            </a:r>
          </a:p>
          <a:p>
            <a:pPr lvl="2"/>
            <a:r>
              <a:rPr lang="fr-FR" sz="1500" dirty="0" smtClean="0"/>
              <a:t>RR de </a:t>
            </a:r>
            <a:r>
              <a:rPr lang="fr-FR" sz="1500" dirty="0"/>
              <a:t>l’incidence de l’infection VIH = </a:t>
            </a:r>
            <a:r>
              <a:rPr lang="fr-FR" sz="1500" b="1" dirty="0"/>
              <a:t>96 % </a:t>
            </a:r>
            <a:r>
              <a:rPr lang="fr-FR" sz="1500" dirty="0"/>
              <a:t>(IC 95 % : 81-99) ; p &lt; </a:t>
            </a:r>
            <a:r>
              <a:rPr lang="fr-FR" sz="1500" dirty="0" smtClean="0"/>
              <a:t>0,0001</a:t>
            </a:r>
            <a:br>
              <a:rPr lang="fr-FR" sz="1500" dirty="0" smtClean="0"/>
            </a:br>
            <a:r>
              <a:rPr lang="fr-FR" sz="1500" dirty="0" smtClean="0"/>
              <a:t>(2 infections observées contre 39 « attendues »</a:t>
            </a:r>
          </a:p>
          <a:p>
            <a:pPr lvl="1"/>
            <a:endParaRPr lang="fr-FR" sz="1700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63277" y="849901"/>
            <a:ext cx="7623522" cy="635289"/>
          </a:xfrm>
        </p:spPr>
        <p:txBody>
          <a:bodyPr/>
          <a:lstStyle/>
          <a:p>
            <a:r>
              <a:rPr lang="fr-FR" dirty="0" smtClean="0"/>
              <a:t>Etudes </a:t>
            </a:r>
            <a:r>
              <a:rPr lang="fr-FR" dirty="0" err="1" smtClean="0"/>
              <a:t>Partners</a:t>
            </a:r>
            <a:r>
              <a:rPr lang="fr-FR" dirty="0" smtClean="0"/>
              <a:t> PrEP et </a:t>
            </a:r>
            <a:r>
              <a:rPr lang="fr-FR" dirty="0" err="1" smtClean="0"/>
              <a:t>Partners</a:t>
            </a:r>
            <a:r>
              <a:rPr lang="fr-FR" dirty="0" smtClean="0"/>
              <a:t> </a:t>
            </a:r>
            <a:r>
              <a:rPr lang="fr-FR" dirty="0" err="1" smtClean="0"/>
              <a:t>Demonstration</a:t>
            </a:r>
            <a:r>
              <a:rPr lang="fr-FR" dirty="0" smtClean="0"/>
              <a:t> Project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Traitements ARV et PrEP sont complémentaires</a:t>
            </a:r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grpSp>
        <p:nvGrpSpPr>
          <p:cNvPr id="8" name="Groupe 27"/>
          <p:cNvGrpSpPr/>
          <p:nvPr/>
        </p:nvGrpSpPr>
        <p:grpSpPr>
          <a:xfrm>
            <a:off x="1887538" y="4803775"/>
            <a:ext cx="5907705" cy="1533525"/>
            <a:chOff x="1887538" y="4803775"/>
            <a:chExt cx="5907705" cy="1533525"/>
          </a:xfrm>
        </p:grpSpPr>
        <p:grpSp>
          <p:nvGrpSpPr>
            <p:cNvPr id="9" name="Groupe 1"/>
            <p:cNvGrpSpPr>
              <a:grpSpLocks/>
            </p:cNvGrpSpPr>
            <p:nvPr/>
          </p:nvGrpSpPr>
          <p:grpSpPr bwMode="auto">
            <a:xfrm>
              <a:off x="1887538" y="4826000"/>
              <a:ext cx="420687" cy="625475"/>
              <a:chOff x="3319463" y="4267931"/>
              <a:chExt cx="1472207" cy="2194781"/>
            </a:xfrm>
          </p:grpSpPr>
          <p:grpSp>
            <p:nvGrpSpPr>
              <p:cNvPr id="25" name="Group 18"/>
              <p:cNvGrpSpPr>
                <a:grpSpLocks/>
              </p:cNvGrpSpPr>
              <p:nvPr/>
            </p:nvGrpSpPr>
            <p:grpSpPr bwMode="auto">
              <a:xfrm>
                <a:off x="3319463" y="4267931"/>
                <a:ext cx="841769" cy="2194781"/>
                <a:chOff x="1368" y="714"/>
                <a:chExt cx="899" cy="2344"/>
              </a:xfrm>
            </p:grpSpPr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8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8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8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4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9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9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9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6" name="Group 21"/>
              <p:cNvGrpSpPr>
                <a:grpSpLocks/>
              </p:cNvGrpSpPr>
              <p:nvPr/>
            </p:nvGrpSpPr>
            <p:grpSpPr bwMode="auto">
              <a:xfrm>
                <a:off x="4181176" y="4273549"/>
                <a:ext cx="610494" cy="2189163"/>
                <a:chOff x="2832" y="705"/>
                <a:chExt cx="652" cy="2338"/>
              </a:xfrm>
            </p:grpSpPr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394 w 829"/>
                    <a:gd name="T9" fmla="*/ 300 h 2980"/>
                    <a:gd name="T10" fmla="*/ 455 w 829"/>
                    <a:gd name="T11" fmla="*/ 276 h 2980"/>
                    <a:gd name="T12" fmla="*/ 431 w 829"/>
                    <a:gd name="T13" fmla="*/ 258 h 2980"/>
                    <a:gd name="T14" fmla="*/ 223 w 829"/>
                    <a:gd name="T15" fmla="*/ 71 h 2980"/>
                    <a:gd name="T16" fmla="*/ 212 w 829"/>
                    <a:gd name="T17" fmla="*/ 268 h 2980"/>
                    <a:gd name="T18" fmla="*/ 227 w 829"/>
                    <a:gd name="T19" fmla="*/ 302 h 2980"/>
                    <a:gd name="T20" fmla="*/ 211 w 829"/>
                    <a:gd name="T21" fmla="*/ 370 h 2980"/>
                    <a:gd name="T22" fmla="*/ 142 w 829"/>
                    <a:gd name="T23" fmla="*/ 391 h 2980"/>
                    <a:gd name="T24" fmla="*/ 50 w 829"/>
                    <a:gd name="T25" fmla="*/ 593 h 2980"/>
                    <a:gd name="T26" fmla="*/ 20 w 829"/>
                    <a:gd name="T27" fmla="*/ 987 h 2980"/>
                    <a:gd name="T28" fmla="*/ 2 w 829"/>
                    <a:gd name="T29" fmla="*/ 1262 h 2980"/>
                    <a:gd name="T30" fmla="*/ 28 w 829"/>
                    <a:gd name="T31" fmla="*/ 1322 h 2980"/>
                    <a:gd name="T32" fmla="*/ 79 w 829"/>
                    <a:gd name="T33" fmla="*/ 1331 h 2980"/>
                    <a:gd name="T34" fmla="*/ 86 w 829"/>
                    <a:gd name="T35" fmla="*/ 1311 h 2980"/>
                    <a:gd name="T36" fmla="*/ 73 w 829"/>
                    <a:gd name="T37" fmla="*/ 1178 h 2980"/>
                    <a:gd name="T38" fmla="*/ 145 w 829"/>
                    <a:gd name="T39" fmla="*/ 705 h 2980"/>
                    <a:gd name="T40" fmla="*/ 127 w 829"/>
                    <a:gd name="T41" fmla="*/ 930 h 2980"/>
                    <a:gd name="T42" fmla="*/ 122 w 829"/>
                    <a:gd name="T43" fmla="*/ 1420 h 2980"/>
                    <a:gd name="T44" fmla="*/ 192 w 829"/>
                    <a:gd name="T45" fmla="*/ 1968 h 2980"/>
                    <a:gd name="T46" fmla="*/ 227 w 829"/>
                    <a:gd name="T47" fmla="*/ 2238 h 2980"/>
                    <a:gd name="T48" fmla="*/ 206 w 829"/>
                    <a:gd name="T49" fmla="*/ 2324 h 2980"/>
                    <a:gd name="T50" fmla="*/ 305 w 829"/>
                    <a:gd name="T51" fmla="*/ 2325 h 2980"/>
                    <a:gd name="T52" fmla="*/ 321 w 829"/>
                    <a:gd name="T53" fmla="*/ 2220 h 2980"/>
                    <a:gd name="T54" fmla="*/ 299 w 829"/>
                    <a:gd name="T55" fmla="*/ 2071 h 2980"/>
                    <a:gd name="T56" fmla="*/ 314 w 829"/>
                    <a:gd name="T57" fmla="*/ 1557 h 2980"/>
                    <a:gd name="T58" fmla="*/ 314 w 829"/>
                    <a:gd name="T59" fmla="*/ 1245 h 2980"/>
                    <a:gd name="T60" fmla="*/ 339 w 829"/>
                    <a:gd name="T61" fmla="*/ 1244 h 2980"/>
                    <a:gd name="T62" fmla="*/ 337 w 829"/>
                    <a:gd name="T63" fmla="*/ 1557 h 2980"/>
                    <a:gd name="T64" fmla="*/ 353 w 829"/>
                    <a:gd name="T65" fmla="*/ 2071 h 2980"/>
                    <a:gd name="T66" fmla="*/ 331 w 829"/>
                    <a:gd name="T67" fmla="*/ 2220 h 2980"/>
                    <a:gd name="T68" fmla="*/ 346 w 829"/>
                    <a:gd name="T69" fmla="*/ 2325 h 2980"/>
                    <a:gd name="T70" fmla="*/ 446 w 829"/>
                    <a:gd name="T71" fmla="*/ 2324 h 2980"/>
                    <a:gd name="T72" fmla="*/ 425 w 829"/>
                    <a:gd name="T73" fmla="*/ 2238 h 2980"/>
                    <a:gd name="T74" fmla="*/ 460 w 829"/>
                    <a:gd name="T75" fmla="*/ 1968 h 2980"/>
                    <a:gd name="T76" fmla="*/ 530 w 829"/>
                    <a:gd name="T77" fmla="*/ 1420 h 2980"/>
                    <a:gd name="T78" fmla="*/ 525 w 829"/>
                    <a:gd name="T79" fmla="*/ 922 h 2980"/>
                    <a:gd name="T80" fmla="*/ 506 w 829"/>
                    <a:gd name="T81" fmla="*/ 705 h 2980"/>
                    <a:gd name="T82" fmla="*/ 579 w 829"/>
                    <a:gd name="T83" fmla="*/ 1178 h 2980"/>
                    <a:gd name="T84" fmla="*/ 565 w 829"/>
                    <a:gd name="T85" fmla="*/ 1311 h 2980"/>
                    <a:gd name="T86" fmla="*/ 573 w 829"/>
                    <a:gd name="T87" fmla="*/ 1331 h 2980"/>
                    <a:gd name="T88" fmla="*/ 624 w 829"/>
                    <a:gd name="T89" fmla="*/ 1322 h 2980"/>
                    <a:gd name="T90" fmla="*/ 649 w 829"/>
                    <a:gd name="T91" fmla="*/ 1262 h 2980"/>
                    <a:gd name="T92" fmla="*/ 212 w 829"/>
                    <a:gd name="T93" fmla="*/ 268 h 29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29"/>
                    <a:gd name="T142" fmla="*/ 0 h 2980"/>
                    <a:gd name="T143" fmla="*/ 829 w 829"/>
                    <a:gd name="T144" fmla="*/ 2980 h 298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7"/>
                        <a:pt x="561" y="472"/>
                      </a:cubicBezTo>
                      <a:cubicBezTo>
                        <a:pt x="531" y="463"/>
                        <a:pt x="507" y="454"/>
                        <a:pt x="501" y="385"/>
                      </a:cubicBezTo>
                      <a:cubicBezTo>
                        <a:pt x="501" y="382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449 w 829"/>
                    <a:gd name="T9" fmla="*/ 291 h 2980"/>
                    <a:gd name="T10" fmla="*/ 445 w 829"/>
                    <a:gd name="T11" fmla="*/ 277 h 2980"/>
                    <a:gd name="T12" fmla="*/ 420 w 829"/>
                    <a:gd name="T13" fmla="*/ 71 h 2980"/>
                    <a:gd name="T14" fmla="*/ 226 w 829"/>
                    <a:gd name="T15" fmla="*/ 235 h 2980"/>
                    <a:gd name="T16" fmla="*/ 220 w 829"/>
                    <a:gd name="T17" fmla="*/ 291 h 2980"/>
                    <a:gd name="T18" fmla="*/ 211 w 829"/>
                    <a:gd name="T19" fmla="*/ 295 h 2980"/>
                    <a:gd name="T20" fmla="*/ 175 w 829"/>
                    <a:gd name="T21" fmla="*/ 378 h 2980"/>
                    <a:gd name="T22" fmla="*/ 93 w 829"/>
                    <a:gd name="T23" fmla="*/ 422 h 2980"/>
                    <a:gd name="T24" fmla="*/ 49 w 829"/>
                    <a:gd name="T25" fmla="*/ 729 h 2980"/>
                    <a:gd name="T26" fmla="*/ 21 w 829"/>
                    <a:gd name="T27" fmla="*/ 1074 h 2980"/>
                    <a:gd name="T28" fmla="*/ 8 w 829"/>
                    <a:gd name="T29" fmla="*/ 1279 h 2980"/>
                    <a:gd name="T30" fmla="*/ 62 w 829"/>
                    <a:gd name="T31" fmla="*/ 1341 h 2980"/>
                    <a:gd name="T32" fmla="*/ 90 w 829"/>
                    <a:gd name="T33" fmla="*/ 1328 h 2980"/>
                    <a:gd name="T34" fmla="*/ 85 w 829"/>
                    <a:gd name="T35" fmla="*/ 1271 h 2980"/>
                    <a:gd name="T36" fmla="*/ 103 w 829"/>
                    <a:gd name="T37" fmla="*/ 988 h 2980"/>
                    <a:gd name="T38" fmla="*/ 146 w 829"/>
                    <a:gd name="T39" fmla="*/ 706 h 2980"/>
                    <a:gd name="T40" fmla="*/ 98 w 829"/>
                    <a:gd name="T41" fmla="*/ 1052 h 2980"/>
                    <a:gd name="T42" fmla="*/ 166 w 829"/>
                    <a:gd name="T43" fmla="*/ 1615 h 2980"/>
                    <a:gd name="T44" fmla="*/ 228 w 829"/>
                    <a:gd name="T45" fmla="*/ 2125 h 2980"/>
                    <a:gd name="T46" fmla="*/ 193 w 829"/>
                    <a:gd name="T47" fmla="*/ 2289 h 2980"/>
                    <a:gd name="T48" fmla="*/ 233 w 829"/>
                    <a:gd name="T49" fmla="*/ 2329 h 2980"/>
                    <a:gd name="T50" fmla="*/ 318 w 829"/>
                    <a:gd name="T51" fmla="*/ 2289 h 2980"/>
                    <a:gd name="T52" fmla="*/ 315 w 829"/>
                    <a:gd name="T53" fmla="*/ 2194 h 2980"/>
                    <a:gd name="T54" fmla="*/ 315 w 829"/>
                    <a:gd name="T55" fmla="*/ 1771 h 2980"/>
                    <a:gd name="T56" fmla="*/ 321 w 829"/>
                    <a:gd name="T57" fmla="*/ 1381 h 2980"/>
                    <a:gd name="T58" fmla="*/ 325 w 829"/>
                    <a:gd name="T59" fmla="*/ 1247 h 2980"/>
                    <a:gd name="T60" fmla="*/ 338 w 829"/>
                    <a:gd name="T61" fmla="*/ 1246 h 2980"/>
                    <a:gd name="T62" fmla="*/ 341 w 829"/>
                    <a:gd name="T63" fmla="*/ 1666 h 2980"/>
                    <a:gd name="T64" fmla="*/ 340 w 829"/>
                    <a:gd name="T65" fmla="*/ 2153 h 2980"/>
                    <a:gd name="T66" fmla="*/ 330 w 829"/>
                    <a:gd name="T67" fmla="*/ 2257 h 2980"/>
                    <a:gd name="T68" fmla="*/ 389 w 829"/>
                    <a:gd name="T69" fmla="*/ 2328 h 2980"/>
                    <a:gd name="T70" fmla="*/ 458 w 829"/>
                    <a:gd name="T71" fmla="*/ 2307 h 2980"/>
                    <a:gd name="T72" fmla="*/ 418 w 829"/>
                    <a:gd name="T73" fmla="*/ 2197 h 2980"/>
                    <a:gd name="T74" fmla="*/ 464 w 829"/>
                    <a:gd name="T75" fmla="*/ 1710 h 2980"/>
                    <a:gd name="T76" fmla="*/ 565 w 829"/>
                    <a:gd name="T77" fmla="*/ 1247 h 2980"/>
                    <a:gd name="T78" fmla="*/ 510 w 829"/>
                    <a:gd name="T79" fmla="*/ 826 h 2980"/>
                    <a:gd name="T80" fmla="*/ 530 w 829"/>
                    <a:gd name="T81" fmla="*/ 826 h 2980"/>
                    <a:gd name="T82" fmla="*/ 573 w 829"/>
                    <a:gd name="T83" fmla="*/ 1211 h 2980"/>
                    <a:gd name="T84" fmla="*/ 563 w 829"/>
                    <a:gd name="T85" fmla="*/ 1320 h 2980"/>
                    <a:gd name="T86" fmla="*/ 563 w 829"/>
                    <a:gd name="T87" fmla="*/ 1349 h 2980"/>
                    <a:gd name="T88" fmla="*/ 639 w 829"/>
                    <a:gd name="T89" fmla="*/ 1297 h 2980"/>
                    <a:gd name="T90" fmla="*/ 212 w 829"/>
                    <a:gd name="T91" fmla="*/ 268 h 29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29"/>
                    <a:gd name="T139" fmla="*/ 0 h 2980"/>
                    <a:gd name="T140" fmla="*/ 829 w 829"/>
                    <a:gd name="T141" fmla="*/ 2980 h 29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4"/>
                        <a:pt x="561" y="472"/>
                      </a:cubicBezTo>
                      <a:cubicBezTo>
                        <a:pt x="499" y="464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grpSp>
          <p:nvGrpSpPr>
            <p:cNvPr id="10" name="Groupe 9"/>
            <p:cNvGrpSpPr>
              <a:grpSpLocks/>
            </p:cNvGrpSpPr>
            <p:nvPr/>
          </p:nvGrpSpPr>
          <p:grpSpPr bwMode="auto">
            <a:xfrm>
              <a:off x="1887538" y="5659438"/>
              <a:ext cx="455612" cy="677862"/>
              <a:chOff x="3319463" y="4267931"/>
              <a:chExt cx="1472207" cy="2194781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3319463" y="4267931"/>
                <a:ext cx="841769" cy="2194781"/>
                <a:chOff x="1368" y="714"/>
                <a:chExt cx="899" cy="2344"/>
              </a:xfrm>
            </p:grpSpPr>
            <p:sp>
              <p:nvSpPr>
                <p:cNvPr id="23" name="Freeform 19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8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8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8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4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Freeform 20"/>
                <p:cNvSpPr>
                  <a:spLocks noEditPoints="1"/>
                </p:cNvSpPr>
                <p:nvPr/>
              </p:nvSpPr>
              <p:spPr bwMode="auto">
                <a:xfrm>
                  <a:off x="1368" y="714"/>
                  <a:ext cx="899" cy="2344"/>
                </a:xfrm>
                <a:custGeom>
                  <a:avLst/>
                  <a:gdLst>
                    <a:gd name="T0" fmla="*/ 810 w 1120"/>
                    <a:gd name="T1" fmla="*/ 1053 h 2926"/>
                    <a:gd name="T2" fmla="*/ 563 w 1120"/>
                    <a:gd name="T3" fmla="*/ 384 h 2926"/>
                    <a:gd name="T4" fmla="*/ 533 w 1120"/>
                    <a:gd name="T5" fmla="*/ 280 h 2926"/>
                    <a:gd name="T6" fmla="*/ 538 w 1120"/>
                    <a:gd name="T7" fmla="*/ 259 h 2926"/>
                    <a:gd name="T8" fmla="*/ 539 w 1120"/>
                    <a:gd name="T9" fmla="*/ 248 h 2926"/>
                    <a:gd name="T10" fmla="*/ 549 w 1120"/>
                    <a:gd name="T11" fmla="*/ 241 h 2926"/>
                    <a:gd name="T12" fmla="*/ 566 w 1120"/>
                    <a:gd name="T13" fmla="*/ 161 h 2926"/>
                    <a:gd name="T14" fmla="*/ 559 w 1120"/>
                    <a:gd name="T15" fmla="*/ 88 h 2926"/>
                    <a:gd name="T16" fmla="*/ 449 w 1120"/>
                    <a:gd name="T17" fmla="*/ 2 h 2926"/>
                    <a:gd name="T18" fmla="*/ 335 w 1120"/>
                    <a:gd name="T19" fmla="*/ 103 h 2926"/>
                    <a:gd name="T20" fmla="*/ 332 w 1120"/>
                    <a:gd name="T21" fmla="*/ 165 h 2926"/>
                    <a:gd name="T22" fmla="*/ 351 w 1120"/>
                    <a:gd name="T23" fmla="*/ 241 h 2926"/>
                    <a:gd name="T24" fmla="*/ 360 w 1120"/>
                    <a:gd name="T25" fmla="*/ 248 h 2926"/>
                    <a:gd name="T26" fmla="*/ 361 w 1120"/>
                    <a:gd name="T27" fmla="*/ 258 h 2926"/>
                    <a:gd name="T28" fmla="*/ 363 w 1120"/>
                    <a:gd name="T29" fmla="*/ 269 h 2926"/>
                    <a:gd name="T30" fmla="*/ 365 w 1120"/>
                    <a:gd name="T31" fmla="*/ 280 h 2926"/>
                    <a:gd name="T32" fmla="*/ 368 w 1120"/>
                    <a:gd name="T33" fmla="*/ 288 h 2926"/>
                    <a:gd name="T34" fmla="*/ 337 w 1120"/>
                    <a:gd name="T35" fmla="*/ 384 h 2926"/>
                    <a:gd name="T36" fmla="*/ 90 w 1120"/>
                    <a:gd name="T37" fmla="*/ 1053 h 2926"/>
                    <a:gd name="T38" fmla="*/ 14 w 1120"/>
                    <a:gd name="T39" fmla="*/ 1323 h 2926"/>
                    <a:gd name="T40" fmla="*/ 108 w 1120"/>
                    <a:gd name="T41" fmla="*/ 1404 h 2926"/>
                    <a:gd name="T42" fmla="*/ 140 w 1120"/>
                    <a:gd name="T43" fmla="*/ 1375 h 2926"/>
                    <a:gd name="T44" fmla="*/ 142 w 1120"/>
                    <a:gd name="T45" fmla="*/ 1378 h 2926"/>
                    <a:gd name="T46" fmla="*/ 162 w 1120"/>
                    <a:gd name="T47" fmla="*/ 1190 h 2926"/>
                    <a:gd name="T48" fmla="*/ 237 w 1120"/>
                    <a:gd name="T49" fmla="*/ 723 h 2926"/>
                    <a:gd name="T50" fmla="*/ 263 w 1120"/>
                    <a:gd name="T51" fmla="*/ 1014 h 2926"/>
                    <a:gd name="T52" fmla="*/ 251 w 1120"/>
                    <a:gd name="T53" fmla="*/ 1062 h 2926"/>
                    <a:gd name="T54" fmla="*/ 247 w 1120"/>
                    <a:gd name="T55" fmla="*/ 1080 h 2926"/>
                    <a:gd name="T56" fmla="*/ 244 w 1120"/>
                    <a:gd name="T57" fmla="*/ 1098 h 2926"/>
                    <a:gd name="T58" fmla="*/ 241 w 1120"/>
                    <a:gd name="T59" fmla="*/ 1116 h 2926"/>
                    <a:gd name="T60" fmla="*/ 238 w 1120"/>
                    <a:gd name="T61" fmla="*/ 1131 h 2926"/>
                    <a:gd name="T62" fmla="*/ 238 w 1120"/>
                    <a:gd name="T63" fmla="*/ 1145 h 2926"/>
                    <a:gd name="T64" fmla="*/ 339 w 1120"/>
                    <a:gd name="T65" fmla="*/ 2173 h 2926"/>
                    <a:gd name="T66" fmla="*/ 276 w 1120"/>
                    <a:gd name="T67" fmla="*/ 2314 h 2926"/>
                    <a:gd name="T68" fmla="*/ 328 w 1120"/>
                    <a:gd name="T69" fmla="*/ 2338 h 2926"/>
                    <a:gd name="T70" fmla="*/ 354 w 1120"/>
                    <a:gd name="T71" fmla="*/ 2334 h 2926"/>
                    <a:gd name="T72" fmla="*/ 392 w 1120"/>
                    <a:gd name="T73" fmla="*/ 2341 h 2926"/>
                    <a:gd name="T74" fmla="*/ 401 w 1120"/>
                    <a:gd name="T75" fmla="*/ 2335 h 2926"/>
                    <a:gd name="T76" fmla="*/ 420 w 1120"/>
                    <a:gd name="T77" fmla="*/ 2306 h 2926"/>
                    <a:gd name="T78" fmla="*/ 409 w 1120"/>
                    <a:gd name="T79" fmla="*/ 1721 h 2926"/>
                    <a:gd name="T80" fmla="*/ 490 w 1120"/>
                    <a:gd name="T81" fmla="*/ 1721 h 2926"/>
                    <a:gd name="T82" fmla="*/ 479 w 1120"/>
                    <a:gd name="T83" fmla="*/ 2306 h 2926"/>
                    <a:gd name="T84" fmla="*/ 498 w 1120"/>
                    <a:gd name="T85" fmla="*/ 2335 h 2926"/>
                    <a:gd name="T86" fmla="*/ 507 w 1120"/>
                    <a:gd name="T87" fmla="*/ 2341 h 2926"/>
                    <a:gd name="T88" fmla="*/ 520 w 1120"/>
                    <a:gd name="T89" fmla="*/ 2342 h 2926"/>
                    <a:gd name="T90" fmla="*/ 565 w 1120"/>
                    <a:gd name="T91" fmla="*/ 2338 h 2926"/>
                    <a:gd name="T92" fmla="*/ 606 w 1120"/>
                    <a:gd name="T93" fmla="*/ 2326 h 2926"/>
                    <a:gd name="T94" fmla="*/ 607 w 1120"/>
                    <a:gd name="T95" fmla="*/ 2275 h 2926"/>
                    <a:gd name="T96" fmla="*/ 623 w 1120"/>
                    <a:gd name="T97" fmla="*/ 1688 h 2926"/>
                    <a:gd name="T98" fmla="*/ 661 w 1120"/>
                    <a:gd name="T99" fmla="*/ 1138 h 2926"/>
                    <a:gd name="T100" fmla="*/ 660 w 1120"/>
                    <a:gd name="T101" fmla="*/ 1126 h 2926"/>
                    <a:gd name="T102" fmla="*/ 657 w 1120"/>
                    <a:gd name="T103" fmla="*/ 1109 h 2926"/>
                    <a:gd name="T104" fmla="*/ 654 w 1120"/>
                    <a:gd name="T105" fmla="*/ 1091 h 2926"/>
                    <a:gd name="T106" fmla="*/ 650 w 1120"/>
                    <a:gd name="T107" fmla="*/ 1072 h 2926"/>
                    <a:gd name="T108" fmla="*/ 646 w 1120"/>
                    <a:gd name="T109" fmla="*/ 1054 h 2926"/>
                    <a:gd name="T110" fmla="*/ 643 w 1120"/>
                    <a:gd name="T111" fmla="*/ 1040 h 2926"/>
                    <a:gd name="T112" fmla="*/ 645 w 1120"/>
                    <a:gd name="T113" fmla="*/ 880 h 2926"/>
                    <a:gd name="T114" fmla="*/ 683 w 1120"/>
                    <a:gd name="T115" fmla="*/ 977 h 2926"/>
                    <a:gd name="T116" fmla="*/ 754 w 1120"/>
                    <a:gd name="T117" fmla="*/ 1378 h 2926"/>
                    <a:gd name="T118" fmla="*/ 759 w 1120"/>
                    <a:gd name="T119" fmla="*/ 1377 h 2926"/>
                    <a:gd name="T120" fmla="*/ 760 w 1120"/>
                    <a:gd name="T121" fmla="*/ 1375 h 2926"/>
                    <a:gd name="T122" fmla="*/ 828 w 1120"/>
                    <a:gd name="T123" fmla="*/ 1342 h 2926"/>
                    <a:gd name="T124" fmla="*/ 539 w 1120"/>
                    <a:gd name="T125" fmla="*/ 248 h 292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20"/>
                    <a:gd name="T190" fmla="*/ 0 h 2926"/>
                    <a:gd name="T191" fmla="*/ 1120 w 1120"/>
                    <a:gd name="T192" fmla="*/ 2926 h 292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20" h="2926">
                      <a:moveTo>
                        <a:pt x="1111" y="1628"/>
                      </a:moveTo>
                      <a:cubicBezTo>
                        <a:pt x="1106" y="1614"/>
                        <a:pt x="1105" y="1598"/>
                        <a:pt x="1100" y="1592"/>
                      </a:cubicBezTo>
                      <a:cubicBezTo>
                        <a:pt x="1095" y="1586"/>
                        <a:pt x="1087" y="1551"/>
                        <a:pt x="1078" y="1540"/>
                      </a:cubicBezTo>
                      <a:cubicBezTo>
                        <a:pt x="1069" y="1528"/>
                        <a:pt x="1035" y="1477"/>
                        <a:pt x="1026" y="1469"/>
                      </a:cubicBezTo>
                      <a:cubicBezTo>
                        <a:pt x="1023" y="1464"/>
                        <a:pt x="1025" y="1444"/>
                        <a:pt x="1021" y="1430"/>
                      </a:cubicBezTo>
                      <a:cubicBezTo>
                        <a:pt x="1017" y="1416"/>
                        <a:pt x="1018" y="1402"/>
                        <a:pt x="1014" y="1386"/>
                      </a:cubicBezTo>
                      <a:cubicBezTo>
                        <a:pt x="1010" y="1369"/>
                        <a:pt x="1010" y="1337"/>
                        <a:pt x="1009" y="1315"/>
                      </a:cubicBezTo>
                      <a:cubicBezTo>
                        <a:pt x="1007" y="1277"/>
                        <a:pt x="1007" y="1129"/>
                        <a:pt x="985" y="1075"/>
                      </a:cubicBezTo>
                      <a:cubicBezTo>
                        <a:pt x="981" y="1058"/>
                        <a:pt x="976" y="1031"/>
                        <a:pt x="977" y="992"/>
                      </a:cubicBezTo>
                      <a:cubicBezTo>
                        <a:pt x="975" y="886"/>
                        <a:pt x="951" y="825"/>
                        <a:pt x="953" y="792"/>
                      </a:cubicBezTo>
                      <a:cubicBezTo>
                        <a:pt x="960" y="744"/>
                        <a:pt x="949" y="693"/>
                        <a:pt x="940" y="653"/>
                      </a:cubicBezTo>
                      <a:cubicBezTo>
                        <a:pt x="921" y="567"/>
                        <a:pt x="879" y="544"/>
                        <a:pt x="860" y="540"/>
                      </a:cubicBezTo>
                      <a:cubicBezTo>
                        <a:pt x="840" y="536"/>
                        <a:pt x="810" y="533"/>
                        <a:pt x="797" y="520"/>
                      </a:cubicBezTo>
                      <a:cubicBezTo>
                        <a:pt x="787" y="512"/>
                        <a:pt x="720" y="481"/>
                        <a:pt x="701" y="479"/>
                      </a:cubicBezTo>
                      <a:cubicBezTo>
                        <a:pt x="651" y="470"/>
                        <a:pt x="660" y="380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0" y="362"/>
                        <a:pt x="660" y="362"/>
                        <a:pt x="660" y="362"/>
                      </a:cubicBezTo>
                      <a:cubicBezTo>
                        <a:pt x="661" y="360"/>
                        <a:pt x="661" y="358"/>
                        <a:pt x="662" y="357"/>
                      </a:cubicBezTo>
                      <a:cubicBezTo>
                        <a:pt x="662" y="357"/>
                        <a:pt x="662" y="356"/>
                        <a:pt x="662" y="356"/>
                      </a:cubicBezTo>
                      <a:cubicBezTo>
                        <a:pt x="663" y="355"/>
                        <a:pt x="663" y="353"/>
                        <a:pt x="664" y="351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5" y="348"/>
                        <a:pt x="665" y="346"/>
                        <a:pt x="666" y="344"/>
                      </a:cubicBezTo>
                      <a:cubicBezTo>
                        <a:pt x="666" y="344"/>
                        <a:pt x="666" y="344"/>
                        <a:pt x="666" y="343"/>
                      </a:cubicBezTo>
                      <a:cubicBezTo>
                        <a:pt x="666" y="341"/>
                        <a:pt x="667" y="339"/>
                        <a:pt x="667" y="337"/>
                      </a:cubicBezTo>
                      <a:cubicBezTo>
                        <a:pt x="667" y="337"/>
                        <a:pt x="667" y="337"/>
                        <a:pt x="668" y="337"/>
                      </a:cubicBezTo>
                      <a:cubicBezTo>
                        <a:pt x="668" y="334"/>
                        <a:pt x="669" y="332"/>
                        <a:pt x="669" y="330"/>
                      </a:cubicBezTo>
                      <a:cubicBezTo>
                        <a:pt x="669" y="330"/>
                        <a:pt x="669" y="330"/>
                        <a:pt x="669" y="330"/>
                      </a:cubicBezTo>
                      <a:cubicBezTo>
                        <a:pt x="669" y="328"/>
                        <a:pt x="670" y="325"/>
                        <a:pt x="670" y="323"/>
                      </a:cubicBezTo>
                      <a:cubicBezTo>
                        <a:pt x="670" y="323"/>
                        <a:pt x="670" y="323"/>
                        <a:pt x="670" y="323"/>
                      </a:cubicBezTo>
                      <a:cubicBezTo>
                        <a:pt x="671" y="321"/>
                        <a:pt x="671" y="319"/>
                        <a:pt x="671" y="317"/>
                      </a:cubicBezTo>
                      <a:cubicBezTo>
                        <a:pt x="671" y="317"/>
                        <a:pt x="671" y="317"/>
                        <a:pt x="671" y="317"/>
                      </a:cubicBezTo>
                      <a:cubicBezTo>
                        <a:pt x="672" y="315"/>
                        <a:pt x="672" y="313"/>
                        <a:pt x="672" y="312"/>
                      </a:cubicBezTo>
                      <a:cubicBezTo>
                        <a:pt x="672" y="312"/>
                        <a:pt x="672" y="312"/>
                        <a:pt x="672" y="312"/>
                      </a:cubicBezTo>
                      <a:cubicBezTo>
                        <a:pt x="672" y="311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4" y="309"/>
                        <a:pt x="676" y="308"/>
                        <a:pt x="679" y="306"/>
                      </a:cubicBezTo>
                      <a:cubicBezTo>
                        <a:pt x="679" y="306"/>
                        <a:pt x="679" y="306"/>
                        <a:pt x="679" y="306"/>
                      </a:cubicBezTo>
                      <a:cubicBezTo>
                        <a:pt x="680" y="305"/>
                        <a:pt x="680" y="305"/>
                        <a:pt x="681" y="305"/>
                      </a:cubicBezTo>
                      <a:cubicBezTo>
                        <a:pt x="681" y="304"/>
                        <a:pt x="681" y="304"/>
                        <a:pt x="681" y="304"/>
                      </a:cubicBezTo>
                      <a:cubicBezTo>
                        <a:pt x="682" y="304"/>
                        <a:pt x="682" y="303"/>
                        <a:pt x="682" y="303"/>
                      </a:cubicBezTo>
                      <a:cubicBezTo>
                        <a:pt x="683" y="303"/>
                        <a:pt x="683" y="302"/>
                        <a:pt x="683" y="302"/>
                      </a:cubicBezTo>
                      <a:cubicBezTo>
                        <a:pt x="683" y="302"/>
                        <a:pt x="684" y="302"/>
                        <a:pt x="684" y="301"/>
                      </a:cubicBezTo>
                      <a:cubicBezTo>
                        <a:pt x="684" y="301"/>
                        <a:pt x="685" y="300"/>
                        <a:pt x="685" y="300"/>
                      </a:cubicBezTo>
                      <a:cubicBezTo>
                        <a:pt x="688" y="296"/>
                        <a:pt x="689" y="291"/>
                        <a:pt x="693" y="286"/>
                      </a:cubicBezTo>
                      <a:cubicBezTo>
                        <a:pt x="696" y="280"/>
                        <a:pt x="695" y="276"/>
                        <a:pt x="698" y="267"/>
                      </a:cubicBezTo>
                      <a:cubicBezTo>
                        <a:pt x="701" y="258"/>
                        <a:pt x="703" y="244"/>
                        <a:pt x="703" y="239"/>
                      </a:cubicBezTo>
                      <a:cubicBezTo>
                        <a:pt x="703" y="233"/>
                        <a:pt x="709" y="218"/>
                        <a:pt x="709" y="211"/>
                      </a:cubicBezTo>
                      <a:cubicBezTo>
                        <a:pt x="709" y="206"/>
                        <a:pt x="707" y="202"/>
                        <a:pt x="705" y="201"/>
                      </a:cubicBezTo>
                      <a:cubicBezTo>
                        <a:pt x="705" y="201"/>
                        <a:pt x="705" y="201"/>
                        <a:pt x="705" y="201"/>
                      </a:cubicBezTo>
                      <a:cubicBezTo>
                        <a:pt x="705" y="201"/>
                        <a:pt x="706" y="201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7" y="200"/>
                        <a:pt x="707" y="199"/>
                        <a:pt x="707" y="199"/>
                      </a:cubicBezTo>
                      <a:cubicBezTo>
                        <a:pt x="707" y="192"/>
                        <a:pt x="704" y="175"/>
                        <a:pt x="705" y="168"/>
                      </a:cubicBezTo>
                      <a:cubicBezTo>
                        <a:pt x="705" y="163"/>
                        <a:pt x="706" y="148"/>
                        <a:pt x="706" y="142"/>
                      </a:cubicBezTo>
                      <a:cubicBezTo>
                        <a:pt x="706" y="131"/>
                        <a:pt x="700" y="120"/>
                        <a:pt x="697" y="110"/>
                      </a:cubicBezTo>
                      <a:cubicBezTo>
                        <a:pt x="694" y="99"/>
                        <a:pt x="694" y="87"/>
                        <a:pt x="691" y="77"/>
                      </a:cubicBezTo>
                      <a:cubicBezTo>
                        <a:pt x="687" y="64"/>
                        <a:pt x="678" y="56"/>
                        <a:pt x="666" y="49"/>
                      </a:cubicBezTo>
                      <a:cubicBezTo>
                        <a:pt x="657" y="44"/>
                        <a:pt x="646" y="43"/>
                        <a:pt x="641" y="35"/>
                      </a:cubicBezTo>
                      <a:cubicBezTo>
                        <a:pt x="638" y="31"/>
                        <a:pt x="641" y="30"/>
                        <a:pt x="635" y="27"/>
                      </a:cubicBezTo>
                      <a:cubicBezTo>
                        <a:pt x="632" y="25"/>
                        <a:pt x="626" y="24"/>
                        <a:pt x="623" y="23"/>
                      </a:cubicBezTo>
                      <a:cubicBezTo>
                        <a:pt x="614" y="21"/>
                        <a:pt x="602" y="16"/>
                        <a:pt x="604" y="5"/>
                      </a:cubicBezTo>
                      <a:cubicBezTo>
                        <a:pt x="591" y="2"/>
                        <a:pt x="570" y="13"/>
                        <a:pt x="559" y="2"/>
                      </a:cubicBezTo>
                      <a:cubicBezTo>
                        <a:pt x="551" y="2"/>
                        <a:pt x="551" y="2"/>
                        <a:pt x="551" y="2"/>
                      </a:cubicBezTo>
                      <a:cubicBezTo>
                        <a:pt x="544" y="4"/>
                        <a:pt x="535" y="3"/>
                        <a:pt x="528" y="0"/>
                      </a:cubicBezTo>
                      <a:cubicBezTo>
                        <a:pt x="525" y="6"/>
                        <a:pt x="511" y="12"/>
                        <a:pt x="503" y="12"/>
                      </a:cubicBezTo>
                      <a:cubicBezTo>
                        <a:pt x="493" y="12"/>
                        <a:pt x="482" y="14"/>
                        <a:pt x="476" y="23"/>
                      </a:cubicBezTo>
                      <a:cubicBezTo>
                        <a:pt x="480" y="22"/>
                        <a:pt x="485" y="20"/>
                        <a:pt x="487" y="23"/>
                      </a:cubicBezTo>
                      <a:cubicBezTo>
                        <a:pt x="461" y="37"/>
                        <a:pt x="429" y="57"/>
                        <a:pt x="426" y="89"/>
                      </a:cubicBezTo>
                      <a:cubicBezTo>
                        <a:pt x="425" y="103"/>
                        <a:pt x="418" y="114"/>
                        <a:pt x="417" y="128"/>
                      </a:cubicBezTo>
                      <a:cubicBezTo>
                        <a:pt x="416" y="142"/>
                        <a:pt x="405" y="149"/>
                        <a:pt x="410" y="163"/>
                      </a:cubicBezTo>
                      <a:cubicBezTo>
                        <a:pt x="409" y="172"/>
                        <a:pt x="412" y="172"/>
                        <a:pt x="412" y="180"/>
                      </a:cubicBezTo>
                      <a:cubicBezTo>
                        <a:pt x="409" y="189"/>
                        <a:pt x="417" y="200"/>
                        <a:pt x="417" y="200"/>
                      </a:cubicBezTo>
                      <a:cubicBezTo>
                        <a:pt x="417" y="200"/>
                        <a:pt x="417" y="200"/>
                        <a:pt x="417" y="200"/>
                      </a:cubicBezTo>
                      <a:cubicBezTo>
                        <a:pt x="416" y="200"/>
                        <a:pt x="415" y="202"/>
                        <a:pt x="414" y="204"/>
                      </a:cubicBezTo>
                      <a:cubicBezTo>
                        <a:pt x="414" y="204"/>
                        <a:pt x="414" y="204"/>
                        <a:pt x="414" y="204"/>
                      </a:cubicBezTo>
                      <a:cubicBezTo>
                        <a:pt x="413" y="205"/>
                        <a:pt x="413" y="205"/>
                        <a:pt x="413" y="206"/>
                      </a:cubicBezTo>
                      <a:cubicBezTo>
                        <a:pt x="413" y="207"/>
                        <a:pt x="413" y="207"/>
                        <a:pt x="413" y="207"/>
                      </a:cubicBezTo>
                      <a:cubicBezTo>
                        <a:pt x="412" y="208"/>
                        <a:pt x="412" y="209"/>
                        <a:pt x="412" y="211"/>
                      </a:cubicBezTo>
                      <a:cubicBezTo>
                        <a:pt x="412" y="218"/>
                        <a:pt x="419" y="233"/>
                        <a:pt x="419" y="239"/>
                      </a:cubicBezTo>
                      <a:cubicBezTo>
                        <a:pt x="419" y="244"/>
                        <a:pt x="420" y="258"/>
                        <a:pt x="424" y="267"/>
                      </a:cubicBezTo>
                      <a:cubicBezTo>
                        <a:pt x="427" y="276"/>
                        <a:pt x="425" y="280"/>
                        <a:pt x="429" y="286"/>
                      </a:cubicBezTo>
                      <a:cubicBezTo>
                        <a:pt x="432" y="291"/>
                        <a:pt x="433" y="296"/>
                        <a:pt x="436" y="300"/>
                      </a:cubicBezTo>
                      <a:cubicBezTo>
                        <a:pt x="437" y="300"/>
                        <a:pt x="437" y="301"/>
                        <a:pt x="437" y="301"/>
                      </a:cubicBezTo>
                      <a:cubicBezTo>
                        <a:pt x="438" y="302"/>
                        <a:pt x="438" y="302"/>
                        <a:pt x="438" y="302"/>
                      </a:cubicBezTo>
                      <a:cubicBezTo>
                        <a:pt x="438" y="302"/>
                        <a:pt x="439" y="303"/>
                        <a:pt x="439" y="303"/>
                      </a:cubicBezTo>
                      <a:cubicBezTo>
                        <a:pt x="439" y="303"/>
                        <a:pt x="440" y="304"/>
                        <a:pt x="440" y="304"/>
                      </a:cubicBezTo>
                      <a:cubicBezTo>
                        <a:pt x="440" y="304"/>
                        <a:pt x="441" y="305"/>
                        <a:pt x="441" y="305"/>
                      </a:cubicBezTo>
                      <a:cubicBezTo>
                        <a:pt x="441" y="305"/>
                        <a:pt x="442" y="306"/>
                        <a:pt x="442" y="306"/>
                      </a:cubicBezTo>
                      <a:cubicBezTo>
                        <a:pt x="442" y="306"/>
                        <a:pt x="443" y="306"/>
                        <a:pt x="443" y="306"/>
                      </a:cubicBezTo>
                      <a:cubicBezTo>
                        <a:pt x="445" y="308"/>
                        <a:pt x="448" y="310"/>
                        <a:pt x="449" y="310"/>
                      </a:cubicBezTo>
                      <a:cubicBezTo>
                        <a:pt x="449" y="310"/>
                        <a:pt x="449" y="310"/>
                        <a:pt x="449" y="310"/>
                      </a:cubicBezTo>
                      <a:cubicBezTo>
                        <a:pt x="449" y="312"/>
                        <a:pt x="450" y="314"/>
                        <a:pt x="450" y="316"/>
                      </a:cubicBezTo>
                      <a:cubicBezTo>
                        <a:pt x="450" y="316"/>
                        <a:pt x="450" y="316"/>
                        <a:pt x="450" y="316"/>
                      </a:cubicBezTo>
                      <a:cubicBezTo>
                        <a:pt x="450" y="317"/>
                        <a:pt x="450" y="318"/>
                        <a:pt x="450" y="319"/>
                      </a:cubicBezTo>
                      <a:cubicBezTo>
                        <a:pt x="450" y="319"/>
                        <a:pt x="450" y="319"/>
                        <a:pt x="450" y="319"/>
                      </a:cubicBezTo>
                      <a:cubicBezTo>
                        <a:pt x="450" y="320"/>
                        <a:pt x="450" y="321"/>
                        <a:pt x="450" y="322"/>
                      </a:cubicBezTo>
                      <a:cubicBezTo>
                        <a:pt x="450" y="322"/>
                        <a:pt x="450" y="322"/>
                        <a:pt x="450" y="322"/>
                      </a:cubicBezTo>
                      <a:cubicBezTo>
                        <a:pt x="450" y="323"/>
                        <a:pt x="451" y="324"/>
                        <a:pt x="451" y="326"/>
                      </a:cubicBezTo>
                      <a:cubicBezTo>
                        <a:pt x="451" y="326"/>
                        <a:pt x="451" y="326"/>
                        <a:pt x="451" y="326"/>
                      </a:cubicBezTo>
                      <a:cubicBezTo>
                        <a:pt x="451" y="327"/>
                        <a:pt x="451" y="328"/>
                        <a:pt x="451" y="329"/>
                      </a:cubicBezTo>
                      <a:cubicBezTo>
                        <a:pt x="451" y="329"/>
                        <a:pt x="451" y="330"/>
                        <a:pt x="451" y="330"/>
                      </a:cubicBezTo>
                      <a:cubicBezTo>
                        <a:pt x="451" y="331"/>
                        <a:pt x="452" y="332"/>
                        <a:pt x="452" y="333"/>
                      </a:cubicBezTo>
                      <a:cubicBezTo>
                        <a:pt x="452" y="333"/>
                        <a:pt x="452" y="333"/>
                        <a:pt x="452" y="334"/>
                      </a:cubicBezTo>
                      <a:cubicBezTo>
                        <a:pt x="452" y="335"/>
                        <a:pt x="452" y="336"/>
                        <a:pt x="452" y="336"/>
                      </a:cubicBezTo>
                      <a:cubicBezTo>
                        <a:pt x="452" y="337"/>
                        <a:pt x="452" y="337"/>
                        <a:pt x="453" y="338"/>
                      </a:cubicBezTo>
                      <a:cubicBezTo>
                        <a:pt x="453" y="339"/>
                        <a:pt x="453" y="339"/>
                        <a:pt x="453" y="340"/>
                      </a:cubicBezTo>
                      <a:cubicBezTo>
                        <a:pt x="453" y="341"/>
                        <a:pt x="453" y="341"/>
                        <a:pt x="453" y="342"/>
                      </a:cubicBezTo>
                      <a:cubicBezTo>
                        <a:pt x="453" y="342"/>
                        <a:pt x="454" y="343"/>
                        <a:pt x="454" y="344"/>
                      </a:cubicBezTo>
                      <a:cubicBezTo>
                        <a:pt x="454" y="344"/>
                        <a:pt x="454" y="345"/>
                        <a:pt x="454" y="345"/>
                      </a:cubicBezTo>
                      <a:cubicBezTo>
                        <a:pt x="454" y="346"/>
                        <a:pt x="454" y="347"/>
                        <a:pt x="454" y="347"/>
                      </a:cubicBezTo>
                      <a:cubicBezTo>
                        <a:pt x="455" y="348"/>
                        <a:pt x="455" y="348"/>
                        <a:pt x="455" y="349"/>
                      </a:cubicBezTo>
                      <a:cubicBezTo>
                        <a:pt x="455" y="349"/>
                        <a:pt x="455" y="350"/>
                        <a:pt x="455" y="351"/>
                      </a:cubicBezTo>
                      <a:cubicBezTo>
                        <a:pt x="455" y="351"/>
                        <a:pt x="456" y="352"/>
                        <a:pt x="456" y="352"/>
                      </a:cubicBezTo>
                      <a:cubicBezTo>
                        <a:pt x="456" y="353"/>
                        <a:pt x="456" y="353"/>
                        <a:pt x="456" y="354"/>
                      </a:cubicBezTo>
                      <a:cubicBezTo>
                        <a:pt x="456" y="354"/>
                        <a:pt x="457" y="355"/>
                        <a:pt x="457" y="355"/>
                      </a:cubicBezTo>
                      <a:cubicBezTo>
                        <a:pt x="457" y="356"/>
                        <a:pt x="457" y="356"/>
                        <a:pt x="457" y="357"/>
                      </a:cubicBezTo>
                      <a:cubicBezTo>
                        <a:pt x="457" y="357"/>
                        <a:pt x="458" y="358"/>
                        <a:pt x="458" y="358"/>
                      </a:cubicBezTo>
                      <a:cubicBezTo>
                        <a:pt x="458" y="359"/>
                        <a:pt x="458" y="359"/>
                        <a:pt x="458" y="359"/>
                      </a:cubicBezTo>
                      <a:cubicBezTo>
                        <a:pt x="459" y="360"/>
                        <a:pt x="459" y="361"/>
                        <a:pt x="459" y="362"/>
                      </a:cubicBezTo>
                      <a:cubicBezTo>
                        <a:pt x="460" y="362"/>
                        <a:pt x="460" y="363"/>
                        <a:pt x="461" y="364"/>
                      </a:cubicBezTo>
                      <a:cubicBezTo>
                        <a:pt x="461" y="365"/>
                        <a:pt x="461" y="365"/>
                        <a:pt x="461" y="366"/>
                      </a:cubicBezTo>
                      <a:cubicBezTo>
                        <a:pt x="461" y="377"/>
                        <a:pt x="463" y="401"/>
                        <a:pt x="459" y="425"/>
                      </a:cubicBezTo>
                      <a:cubicBezTo>
                        <a:pt x="459" y="425"/>
                        <a:pt x="459" y="426"/>
                        <a:pt x="459" y="426"/>
                      </a:cubicBezTo>
                      <a:cubicBezTo>
                        <a:pt x="459" y="427"/>
                        <a:pt x="458" y="427"/>
                        <a:pt x="458" y="427"/>
                      </a:cubicBezTo>
                      <a:cubicBezTo>
                        <a:pt x="454" y="452"/>
                        <a:pt x="443" y="475"/>
                        <a:pt x="420" y="479"/>
                      </a:cubicBezTo>
                      <a:cubicBezTo>
                        <a:pt x="400" y="481"/>
                        <a:pt x="333" y="512"/>
                        <a:pt x="324" y="520"/>
                      </a:cubicBezTo>
                      <a:cubicBezTo>
                        <a:pt x="311" y="533"/>
                        <a:pt x="280" y="536"/>
                        <a:pt x="261" y="540"/>
                      </a:cubicBezTo>
                      <a:cubicBezTo>
                        <a:pt x="241" y="544"/>
                        <a:pt x="200" y="567"/>
                        <a:pt x="180" y="653"/>
                      </a:cubicBezTo>
                      <a:cubicBezTo>
                        <a:pt x="171" y="693"/>
                        <a:pt x="161" y="744"/>
                        <a:pt x="167" y="792"/>
                      </a:cubicBezTo>
                      <a:cubicBezTo>
                        <a:pt x="170" y="825"/>
                        <a:pt x="146" y="886"/>
                        <a:pt x="143" y="992"/>
                      </a:cubicBezTo>
                      <a:cubicBezTo>
                        <a:pt x="144" y="1031"/>
                        <a:pt x="140" y="1058"/>
                        <a:pt x="135" y="1075"/>
                      </a:cubicBezTo>
                      <a:cubicBezTo>
                        <a:pt x="113" y="1129"/>
                        <a:pt x="113" y="1277"/>
                        <a:pt x="112" y="1315"/>
                      </a:cubicBezTo>
                      <a:cubicBezTo>
                        <a:pt x="111" y="1337"/>
                        <a:pt x="111" y="1369"/>
                        <a:pt x="107" y="1386"/>
                      </a:cubicBezTo>
                      <a:cubicBezTo>
                        <a:pt x="103" y="1402"/>
                        <a:pt x="106" y="1416"/>
                        <a:pt x="101" y="1430"/>
                      </a:cubicBezTo>
                      <a:cubicBezTo>
                        <a:pt x="97" y="1444"/>
                        <a:pt x="99" y="1464"/>
                        <a:pt x="96" y="1469"/>
                      </a:cubicBezTo>
                      <a:cubicBezTo>
                        <a:pt x="88" y="1477"/>
                        <a:pt x="53" y="1528"/>
                        <a:pt x="44" y="1540"/>
                      </a:cubicBezTo>
                      <a:cubicBezTo>
                        <a:pt x="36" y="1551"/>
                        <a:pt x="26" y="1586"/>
                        <a:pt x="21" y="1592"/>
                      </a:cubicBezTo>
                      <a:cubicBezTo>
                        <a:pt x="16" y="1598"/>
                        <a:pt x="15" y="1614"/>
                        <a:pt x="9" y="1628"/>
                      </a:cubicBezTo>
                      <a:cubicBezTo>
                        <a:pt x="4" y="1641"/>
                        <a:pt x="0" y="1653"/>
                        <a:pt x="17" y="1652"/>
                      </a:cubicBezTo>
                      <a:cubicBezTo>
                        <a:pt x="31" y="1651"/>
                        <a:pt x="46" y="1627"/>
                        <a:pt x="49" y="1611"/>
                      </a:cubicBezTo>
                      <a:cubicBezTo>
                        <a:pt x="53" y="1609"/>
                        <a:pt x="61" y="1599"/>
                        <a:pt x="70" y="1589"/>
                      </a:cubicBezTo>
                      <a:cubicBezTo>
                        <a:pt x="68" y="1597"/>
                        <a:pt x="74" y="1606"/>
                        <a:pt x="81" y="1633"/>
                      </a:cubicBezTo>
                      <a:cubicBezTo>
                        <a:pt x="81" y="1642"/>
                        <a:pt x="89" y="1665"/>
                        <a:pt x="88" y="1675"/>
                      </a:cubicBezTo>
                      <a:cubicBezTo>
                        <a:pt x="87" y="1686"/>
                        <a:pt x="94" y="1714"/>
                        <a:pt x="97" y="1728"/>
                      </a:cubicBezTo>
                      <a:cubicBezTo>
                        <a:pt x="100" y="1742"/>
                        <a:pt x="113" y="1743"/>
                        <a:pt x="122" y="1739"/>
                      </a:cubicBezTo>
                      <a:cubicBezTo>
                        <a:pt x="122" y="1739"/>
                        <a:pt x="121" y="1751"/>
                        <a:pt x="134" y="1753"/>
                      </a:cubicBezTo>
                      <a:cubicBezTo>
                        <a:pt x="146" y="1755"/>
                        <a:pt x="148" y="1733"/>
                        <a:pt x="148" y="1733"/>
                      </a:cubicBezTo>
                      <a:cubicBezTo>
                        <a:pt x="148" y="1733"/>
                        <a:pt x="148" y="1741"/>
                        <a:pt x="157" y="1742"/>
                      </a:cubicBezTo>
                      <a:cubicBezTo>
                        <a:pt x="171" y="1742"/>
                        <a:pt x="173" y="1715"/>
                        <a:pt x="173" y="1715"/>
                      </a:cubicBezTo>
                      <a:cubicBezTo>
                        <a:pt x="173" y="1715"/>
                        <a:pt x="174" y="1716"/>
                        <a:pt x="174" y="1716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6"/>
                        <a:pt x="174" y="1717"/>
                        <a:pt x="174" y="1717"/>
                      </a:cubicBezTo>
                      <a:cubicBezTo>
                        <a:pt x="174" y="1716"/>
                        <a:pt x="174" y="1716"/>
                        <a:pt x="174" y="1716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7"/>
                        <a:pt x="174" y="1717"/>
                        <a:pt x="174" y="1717"/>
                      </a:cubicBezTo>
                      <a:cubicBezTo>
                        <a:pt x="174" y="1718"/>
                        <a:pt x="175" y="1718"/>
                        <a:pt x="175" y="1719"/>
                      </a:cubicBezTo>
                      <a:cubicBezTo>
                        <a:pt x="175" y="1719"/>
                        <a:pt x="176" y="1719"/>
                        <a:pt x="176" y="1719"/>
                      </a:cubicBezTo>
                      <a:cubicBezTo>
                        <a:pt x="176" y="1719"/>
                        <a:pt x="176" y="1719"/>
                        <a:pt x="176" y="1719"/>
                      </a:cubicBezTo>
                      <a:cubicBezTo>
                        <a:pt x="176" y="1720"/>
                        <a:pt x="177" y="1720"/>
                        <a:pt x="177" y="1720"/>
                      </a:cubicBezTo>
                      <a:cubicBezTo>
                        <a:pt x="177" y="1720"/>
                        <a:pt x="177" y="1720"/>
                        <a:pt x="177" y="1720"/>
                      </a:cubicBezTo>
                      <a:cubicBezTo>
                        <a:pt x="178" y="1720"/>
                        <a:pt x="178" y="1720"/>
                        <a:pt x="179" y="1720"/>
                      </a:cubicBezTo>
                      <a:cubicBezTo>
                        <a:pt x="179" y="1720"/>
                        <a:pt x="179" y="1720"/>
                        <a:pt x="179" y="1720"/>
                      </a:cubicBezTo>
                      <a:cubicBezTo>
                        <a:pt x="180" y="1720"/>
                        <a:pt x="180" y="1720"/>
                        <a:pt x="181" y="1720"/>
                      </a:cubicBezTo>
                      <a:cubicBezTo>
                        <a:pt x="188" y="1720"/>
                        <a:pt x="194" y="1691"/>
                        <a:pt x="197" y="1679"/>
                      </a:cubicBezTo>
                      <a:cubicBezTo>
                        <a:pt x="200" y="1667"/>
                        <a:pt x="205" y="1657"/>
                        <a:pt x="206" y="1647"/>
                      </a:cubicBezTo>
                      <a:cubicBezTo>
                        <a:pt x="207" y="1638"/>
                        <a:pt x="208" y="1632"/>
                        <a:pt x="216" y="1589"/>
                      </a:cubicBezTo>
                      <a:cubicBezTo>
                        <a:pt x="224" y="1546"/>
                        <a:pt x="199" y="1500"/>
                        <a:pt x="202" y="1486"/>
                      </a:cubicBezTo>
                      <a:cubicBezTo>
                        <a:pt x="206" y="1471"/>
                        <a:pt x="193" y="1449"/>
                        <a:pt x="195" y="1445"/>
                      </a:cubicBezTo>
                      <a:cubicBezTo>
                        <a:pt x="197" y="1441"/>
                        <a:pt x="201" y="1425"/>
                        <a:pt x="204" y="1409"/>
                      </a:cubicBezTo>
                      <a:cubicBezTo>
                        <a:pt x="206" y="1393"/>
                        <a:pt x="264" y="1251"/>
                        <a:pt x="270" y="1219"/>
                      </a:cubicBezTo>
                      <a:cubicBezTo>
                        <a:pt x="281" y="1159"/>
                        <a:pt x="281" y="1132"/>
                        <a:pt x="274" y="1090"/>
                      </a:cubicBezTo>
                      <a:cubicBezTo>
                        <a:pt x="275" y="1059"/>
                        <a:pt x="288" y="975"/>
                        <a:pt x="290" y="960"/>
                      </a:cubicBezTo>
                      <a:cubicBezTo>
                        <a:pt x="291" y="957"/>
                        <a:pt x="291" y="942"/>
                        <a:pt x="293" y="932"/>
                      </a:cubicBezTo>
                      <a:cubicBezTo>
                        <a:pt x="294" y="926"/>
                        <a:pt x="295" y="915"/>
                        <a:pt x="295" y="902"/>
                      </a:cubicBezTo>
                      <a:cubicBezTo>
                        <a:pt x="296" y="904"/>
                        <a:pt x="296" y="904"/>
                        <a:pt x="296" y="904"/>
                      </a:cubicBezTo>
                      <a:cubicBezTo>
                        <a:pt x="296" y="918"/>
                        <a:pt x="300" y="942"/>
                        <a:pt x="302" y="980"/>
                      </a:cubicBezTo>
                      <a:cubicBezTo>
                        <a:pt x="301" y="1011"/>
                        <a:pt x="316" y="1068"/>
                        <a:pt x="318" y="1098"/>
                      </a:cubicBezTo>
                      <a:cubicBezTo>
                        <a:pt x="314" y="1107"/>
                        <a:pt x="329" y="1264"/>
                        <a:pt x="329" y="1264"/>
                      </a:cubicBezTo>
                      <a:cubicBezTo>
                        <a:pt x="328" y="1265"/>
                        <a:pt x="328" y="1265"/>
                        <a:pt x="328" y="1265"/>
                      </a:cubicBezTo>
                      <a:cubicBezTo>
                        <a:pt x="328" y="1265"/>
                        <a:pt x="328" y="1265"/>
                        <a:pt x="328" y="1266"/>
                      </a:cubicBezTo>
                      <a:cubicBezTo>
                        <a:pt x="328" y="1266"/>
                        <a:pt x="328" y="1266"/>
                        <a:pt x="328" y="1266"/>
                      </a:cubicBezTo>
                      <a:cubicBezTo>
                        <a:pt x="326" y="1272"/>
                        <a:pt x="321" y="1288"/>
                        <a:pt x="317" y="1309"/>
                      </a:cubicBezTo>
                      <a:cubicBezTo>
                        <a:pt x="317" y="1309"/>
                        <a:pt x="317" y="1309"/>
                        <a:pt x="316" y="1310"/>
                      </a:cubicBezTo>
                      <a:cubicBezTo>
                        <a:pt x="316" y="1311"/>
                        <a:pt x="316" y="1313"/>
                        <a:pt x="315" y="1314"/>
                      </a:cubicBezTo>
                      <a:cubicBezTo>
                        <a:pt x="315" y="1315"/>
                        <a:pt x="315" y="1315"/>
                        <a:pt x="315" y="1316"/>
                      </a:cubicBezTo>
                      <a:cubicBezTo>
                        <a:pt x="315" y="1317"/>
                        <a:pt x="314" y="1319"/>
                        <a:pt x="314" y="1320"/>
                      </a:cubicBezTo>
                      <a:cubicBezTo>
                        <a:pt x="314" y="1321"/>
                        <a:pt x="314" y="1321"/>
                        <a:pt x="314" y="1322"/>
                      </a:cubicBezTo>
                      <a:cubicBezTo>
                        <a:pt x="313" y="1323"/>
                        <a:pt x="313" y="1325"/>
                        <a:pt x="313" y="1326"/>
                      </a:cubicBezTo>
                      <a:cubicBezTo>
                        <a:pt x="313" y="1327"/>
                        <a:pt x="312" y="1328"/>
                        <a:pt x="312" y="1328"/>
                      </a:cubicBezTo>
                      <a:cubicBezTo>
                        <a:pt x="312" y="1330"/>
                        <a:pt x="312" y="1331"/>
                        <a:pt x="311" y="1332"/>
                      </a:cubicBezTo>
                      <a:cubicBezTo>
                        <a:pt x="311" y="1333"/>
                        <a:pt x="311" y="1334"/>
                        <a:pt x="311" y="1335"/>
                      </a:cubicBezTo>
                      <a:cubicBezTo>
                        <a:pt x="311" y="1336"/>
                        <a:pt x="310" y="1337"/>
                        <a:pt x="310" y="1339"/>
                      </a:cubicBezTo>
                      <a:cubicBezTo>
                        <a:pt x="310" y="1340"/>
                        <a:pt x="310" y="1341"/>
                        <a:pt x="310" y="1341"/>
                      </a:cubicBezTo>
                      <a:cubicBezTo>
                        <a:pt x="309" y="1343"/>
                        <a:pt x="309" y="1344"/>
                        <a:pt x="309" y="1345"/>
                      </a:cubicBezTo>
                      <a:cubicBezTo>
                        <a:pt x="309" y="1346"/>
                        <a:pt x="308" y="1347"/>
                        <a:pt x="308" y="1348"/>
                      </a:cubicBezTo>
                      <a:cubicBezTo>
                        <a:pt x="308" y="1349"/>
                        <a:pt x="308" y="1350"/>
                        <a:pt x="307" y="1352"/>
                      </a:cubicBezTo>
                      <a:cubicBezTo>
                        <a:pt x="307" y="1353"/>
                        <a:pt x="307" y="1354"/>
                        <a:pt x="307" y="1355"/>
                      </a:cubicBezTo>
                      <a:cubicBezTo>
                        <a:pt x="307" y="1356"/>
                        <a:pt x="306" y="1357"/>
                        <a:pt x="306" y="1358"/>
                      </a:cubicBezTo>
                      <a:cubicBezTo>
                        <a:pt x="306" y="1359"/>
                        <a:pt x="306" y="1360"/>
                        <a:pt x="306" y="1361"/>
                      </a:cubicBezTo>
                      <a:cubicBezTo>
                        <a:pt x="305" y="1363"/>
                        <a:pt x="305" y="1364"/>
                        <a:pt x="305" y="1365"/>
                      </a:cubicBezTo>
                      <a:cubicBezTo>
                        <a:pt x="305" y="1366"/>
                        <a:pt x="304" y="1367"/>
                        <a:pt x="304" y="1368"/>
                      </a:cubicBezTo>
                      <a:cubicBezTo>
                        <a:pt x="304" y="1369"/>
                        <a:pt x="304" y="1370"/>
                        <a:pt x="304" y="1371"/>
                      </a:cubicBezTo>
                      <a:cubicBezTo>
                        <a:pt x="303" y="1372"/>
                        <a:pt x="303" y="1373"/>
                        <a:pt x="303" y="1375"/>
                      </a:cubicBezTo>
                      <a:cubicBezTo>
                        <a:pt x="303" y="1376"/>
                        <a:pt x="303" y="1377"/>
                        <a:pt x="303" y="1378"/>
                      </a:cubicBezTo>
                      <a:cubicBezTo>
                        <a:pt x="302" y="1379"/>
                        <a:pt x="302" y="1380"/>
                        <a:pt x="302" y="1381"/>
                      </a:cubicBezTo>
                      <a:cubicBezTo>
                        <a:pt x="302" y="1382"/>
                        <a:pt x="302" y="1383"/>
                        <a:pt x="301" y="1384"/>
                      </a:cubicBezTo>
                      <a:cubicBezTo>
                        <a:pt x="301" y="1385"/>
                        <a:pt x="301" y="1386"/>
                        <a:pt x="301" y="1387"/>
                      </a:cubicBezTo>
                      <a:cubicBezTo>
                        <a:pt x="301" y="1388"/>
                        <a:pt x="301" y="1389"/>
                        <a:pt x="300" y="1390"/>
                      </a:cubicBezTo>
                      <a:cubicBezTo>
                        <a:pt x="300" y="1391"/>
                        <a:pt x="300" y="1392"/>
                        <a:pt x="300" y="1393"/>
                      </a:cubicBezTo>
                      <a:cubicBezTo>
                        <a:pt x="300" y="1394"/>
                        <a:pt x="300" y="1395"/>
                        <a:pt x="299" y="1396"/>
                      </a:cubicBezTo>
                      <a:cubicBezTo>
                        <a:pt x="299" y="1397"/>
                        <a:pt x="299" y="1398"/>
                        <a:pt x="299" y="1399"/>
                      </a:cubicBezTo>
                      <a:cubicBezTo>
                        <a:pt x="299" y="1400"/>
                        <a:pt x="299" y="1401"/>
                        <a:pt x="299" y="1401"/>
                      </a:cubicBezTo>
                      <a:cubicBezTo>
                        <a:pt x="298" y="1403"/>
                        <a:pt x="298" y="1404"/>
                        <a:pt x="298" y="1405"/>
                      </a:cubicBezTo>
                      <a:cubicBezTo>
                        <a:pt x="298" y="1405"/>
                        <a:pt x="298" y="1406"/>
                        <a:pt x="298" y="1407"/>
                      </a:cubicBezTo>
                      <a:cubicBezTo>
                        <a:pt x="298" y="1408"/>
                        <a:pt x="298" y="1409"/>
                        <a:pt x="297" y="1410"/>
                      </a:cubicBezTo>
                      <a:cubicBezTo>
                        <a:pt x="297" y="1411"/>
                        <a:pt x="297" y="1411"/>
                        <a:pt x="297" y="1412"/>
                      </a:cubicBezTo>
                      <a:cubicBezTo>
                        <a:pt x="297" y="1413"/>
                        <a:pt x="297" y="1414"/>
                        <a:pt x="297" y="1415"/>
                      </a:cubicBezTo>
                      <a:cubicBezTo>
                        <a:pt x="297" y="1415"/>
                        <a:pt x="297" y="1416"/>
                        <a:pt x="297" y="1417"/>
                      </a:cubicBezTo>
                      <a:cubicBezTo>
                        <a:pt x="296" y="1418"/>
                        <a:pt x="296" y="1419"/>
                        <a:pt x="296" y="1419"/>
                      </a:cubicBezTo>
                      <a:cubicBezTo>
                        <a:pt x="296" y="1420"/>
                        <a:pt x="296" y="1421"/>
                        <a:pt x="296" y="1421"/>
                      </a:cubicBezTo>
                      <a:cubicBezTo>
                        <a:pt x="296" y="1422"/>
                        <a:pt x="296" y="1423"/>
                        <a:pt x="296" y="1424"/>
                      </a:cubicBezTo>
                      <a:cubicBezTo>
                        <a:pt x="296" y="1424"/>
                        <a:pt x="296" y="1425"/>
                        <a:pt x="296" y="1425"/>
                      </a:cubicBezTo>
                      <a:cubicBezTo>
                        <a:pt x="296" y="1427"/>
                        <a:pt x="296" y="1428"/>
                        <a:pt x="296" y="1429"/>
                      </a:cubicBezTo>
                      <a:cubicBezTo>
                        <a:pt x="293" y="1447"/>
                        <a:pt x="300" y="1472"/>
                        <a:pt x="298" y="1512"/>
                      </a:cubicBezTo>
                      <a:cubicBezTo>
                        <a:pt x="295" y="1562"/>
                        <a:pt x="251" y="1762"/>
                        <a:pt x="333" y="2014"/>
                      </a:cubicBezTo>
                      <a:cubicBezTo>
                        <a:pt x="338" y="2029"/>
                        <a:pt x="338" y="2079"/>
                        <a:pt x="344" y="2107"/>
                      </a:cubicBezTo>
                      <a:cubicBezTo>
                        <a:pt x="345" y="2114"/>
                        <a:pt x="359" y="2145"/>
                        <a:pt x="360" y="2189"/>
                      </a:cubicBezTo>
                      <a:cubicBezTo>
                        <a:pt x="361" y="2259"/>
                        <a:pt x="354" y="2349"/>
                        <a:pt x="356" y="2399"/>
                      </a:cubicBezTo>
                      <a:cubicBezTo>
                        <a:pt x="359" y="2481"/>
                        <a:pt x="393" y="2556"/>
                        <a:pt x="406" y="2609"/>
                      </a:cubicBezTo>
                      <a:cubicBezTo>
                        <a:pt x="420" y="2661"/>
                        <a:pt x="425" y="2703"/>
                        <a:pt x="422" y="2713"/>
                      </a:cubicBezTo>
                      <a:cubicBezTo>
                        <a:pt x="420" y="2722"/>
                        <a:pt x="418" y="2740"/>
                        <a:pt x="425" y="2755"/>
                      </a:cubicBezTo>
                      <a:cubicBezTo>
                        <a:pt x="426" y="2756"/>
                        <a:pt x="402" y="2808"/>
                        <a:pt x="389" y="2817"/>
                      </a:cubicBezTo>
                      <a:cubicBezTo>
                        <a:pt x="377" y="2827"/>
                        <a:pt x="373" y="2835"/>
                        <a:pt x="364" y="2840"/>
                      </a:cubicBezTo>
                      <a:cubicBezTo>
                        <a:pt x="354" y="2845"/>
                        <a:pt x="349" y="2850"/>
                        <a:pt x="345" y="2861"/>
                      </a:cubicBezTo>
                      <a:cubicBezTo>
                        <a:pt x="342" y="2869"/>
                        <a:pt x="333" y="2881"/>
                        <a:pt x="340" y="2887"/>
                      </a:cubicBezTo>
                      <a:cubicBezTo>
                        <a:pt x="341" y="2888"/>
                        <a:pt x="342" y="2888"/>
                        <a:pt x="343" y="2889"/>
                      </a:cubicBezTo>
                      <a:cubicBezTo>
                        <a:pt x="344" y="2889"/>
                        <a:pt x="344" y="2889"/>
                        <a:pt x="344" y="2889"/>
                      </a:cubicBezTo>
                      <a:cubicBezTo>
                        <a:pt x="343" y="2892"/>
                        <a:pt x="343" y="2894"/>
                        <a:pt x="344" y="2896"/>
                      </a:cubicBezTo>
                      <a:cubicBezTo>
                        <a:pt x="348" y="2903"/>
                        <a:pt x="355" y="2905"/>
                        <a:pt x="364" y="2904"/>
                      </a:cubicBezTo>
                      <a:cubicBezTo>
                        <a:pt x="365" y="2902"/>
                        <a:pt x="365" y="2902"/>
                        <a:pt x="365" y="2902"/>
                      </a:cubicBezTo>
                      <a:cubicBezTo>
                        <a:pt x="366" y="2905"/>
                        <a:pt x="366" y="2908"/>
                        <a:pt x="368" y="2910"/>
                      </a:cubicBezTo>
                      <a:cubicBezTo>
                        <a:pt x="374" y="2919"/>
                        <a:pt x="394" y="2923"/>
                        <a:pt x="402" y="2915"/>
                      </a:cubicBezTo>
                      <a:cubicBezTo>
                        <a:pt x="403" y="2916"/>
                        <a:pt x="404" y="2916"/>
                        <a:pt x="406" y="2917"/>
                      </a:cubicBezTo>
                      <a:cubicBezTo>
                        <a:pt x="407" y="2917"/>
                        <a:pt x="408" y="2917"/>
                        <a:pt x="409" y="2918"/>
                      </a:cubicBezTo>
                      <a:cubicBezTo>
                        <a:pt x="410" y="2918"/>
                        <a:pt x="410" y="2918"/>
                        <a:pt x="411" y="2918"/>
                      </a:cubicBezTo>
                      <a:cubicBezTo>
                        <a:pt x="413" y="2919"/>
                        <a:pt x="414" y="2919"/>
                        <a:pt x="416" y="2919"/>
                      </a:cubicBezTo>
                      <a:cubicBezTo>
                        <a:pt x="416" y="2919"/>
                        <a:pt x="416" y="2919"/>
                        <a:pt x="416" y="2919"/>
                      </a:cubicBezTo>
                      <a:cubicBezTo>
                        <a:pt x="425" y="2920"/>
                        <a:pt x="435" y="2918"/>
                        <a:pt x="440" y="2913"/>
                      </a:cubicBezTo>
                      <a:cubicBezTo>
                        <a:pt x="440" y="2912"/>
                        <a:pt x="440" y="2912"/>
                        <a:pt x="440" y="2912"/>
                      </a:cubicBezTo>
                      <a:cubicBezTo>
                        <a:pt x="440" y="2913"/>
                        <a:pt x="441" y="2913"/>
                        <a:pt x="441" y="2914"/>
                      </a:cubicBezTo>
                      <a:cubicBezTo>
                        <a:pt x="441" y="2913"/>
                        <a:pt x="441" y="2913"/>
                        <a:pt x="441" y="2913"/>
                      </a:cubicBezTo>
                      <a:cubicBezTo>
                        <a:pt x="446" y="2925"/>
                        <a:pt x="462" y="2926"/>
                        <a:pt x="475" y="2924"/>
                      </a:cubicBezTo>
                      <a:cubicBezTo>
                        <a:pt x="475" y="2924"/>
                        <a:pt x="475" y="2924"/>
                        <a:pt x="475" y="2924"/>
                      </a:cubicBezTo>
                      <a:cubicBezTo>
                        <a:pt x="476" y="2924"/>
                        <a:pt x="477" y="2924"/>
                        <a:pt x="478" y="2924"/>
                      </a:cubicBezTo>
                      <a:cubicBezTo>
                        <a:pt x="478" y="2924"/>
                        <a:pt x="479" y="2923"/>
                        <a:pt x="479" y="2923"/>
                      </a:cubicBezTo>
                      <a:cubicBezTo>
                        <a:pt x="480" y="2923"/>
                        <a:pt x="480" y="2923"/>
                        <a:pt x="481" y="2923"/>
                      </a:cubicBezTo>
                      <a:cubicBezTo>
                        <a:pt x="482" y="2923"/>
                        <a:pt x="482" y="2923"/>
                        <a:pt x="483" y="2923"/>
                      </a:cubicBezTo>
                      <a:cubicBezTo>
                        <a:pt x="485" y="2922"/>
                        <a:pt x="486" y="2922"/>
                        <a:pt x="488" y="2922"/>
                      </a:cubicBezTo>
                      <a:cubicBezTo>
                        <a:pt x="488" y="2921"/>
                        <a:pt x="489" y="2921"/>
                        <a:pt x="489" y="2921"/>
                      </a:cubicBezTo>
                      <a:cubicBezTo>
                        <a:pt x="490" y="2921"/>
                        <a:pt x="491" y="2920"/>
                        <a:pt x="492" y="2920"/>
                      </a:cubicBezTo>
                      <a:cubicBezTo>
                        <a:pt x="492" y="2920"/>
                        <a:pt x="493" y="2919"/>
                        <a:pt x="493" y="2919"/>
                      </a:cubicBezTo>
                      <a:cubicBezTo>
                        <a:pt x="494" y="2919"/>
                        <a:pt x="495" y="2918"/>
                        <a:pt x="496" y="2918"/>
                      </a:cubicBezTo>
                      <a:cubicBezTo>
                        <a:pt x="496" y="2918"/>
                        <a:pt x="496" y="2917"/>
                        <a:pt x="497" y="2917"/>
                      </a:cubicBezTo>
                      <a:cubicBezTo>
                        <a:pt x="498" y="2917"/>
                        <a:pt x="498" y="2916"/>
                        <a:pt x="499" y="2916"/>
                      </a:cubicBezTo>
                      <a:cubicBezTo>
                        <a:pt x="499" y="2915"/>
                        <a:pt x="500" y="2915"/>
                        <a:pt x="500" y="2915"/>
                      </a:cubicBezTo>
                      <a:cubicBezTo>
                        <a:pt x="501" y="2914"/>
                        <a:pt x="501" y="2914"/>
                        <a:pt x="502" y="2913"/>
                      </a:cubicBezTo>
                      <a:cubicBezTo>
                        <a:pt x="502" y="2913"/>
                        <a:pt x="503" y="2913"/>
                        <a:pt x="503" y="2913"/>
                      </a:cubicBezTo>
                      <a:cubicBezTo>
                        <a:pt x="505" y="2911"/>
                        <a:pt x="506" y="2909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8" y="2908"/>
                        <a:pt x="508" y="2908"/>
                        <a:pt x="508" y="2908"/>
                      </a:cubicBezTo>
                      <a:cubicBezTo>
                        <a:pt x="509" y="2907"/>
                        <a:pt x="510" y="2906"/>
                        <a:pt x="511" y="2905"/>
                      </a:cubicBezTo>
                      <a:cubicBezTo>
                        <a:pt x="519" y="2899"/>
                        <a:pt x="525" y="2894"/>
                        <a:pt x="523" y="2879"/>
                      </a:cubicBezTo>
                      <a:cubicBezTo>
                        <a:pt x="520" y="2864"/>
                        <a:pt x="522" y="2864"/>
                        <a:pt x="524" y="2846"/>
                      </a:cubicBezTo>
                      <a:cubicBezTo>
                        <a:pt x="525" y="2835"/>
                        <a:pt x="534" y="2832"/>
                        <a:pt x="536" y="2815"/>
                      </a:cubicBezTo>
                      <a:cubicBezTo>
                        <a:pt x="537" y="2801"/>
                        <a:pt x="526" y="2741"/>
                        <a:pt x="527" y="2733"/>
                      </a:cubicBezTo>
                      <a:cubicBezTo>
                        <a:pt x="530" y="2715"/>
                        <a:pt x="517" y="2700"/>
                        <a:pt x="513" y="2669"/>
                      </a:cubicBezTo>
                      <a:cubicBezTo>
                        <a:pt x="508" y="2639"/>
                        <a:pt x="520" y="2535"/>
                        <a:pt x="520" y="2516"/>
                      </a:cubicBezTo>
                      <a:cubicBezTo>
                        <a:pt x="520" y="2480"/>
                        <a:pt x="539" y="2421"/>
                        <a:pt x="534" y="2348"/>
                      </a:cubicBezTo>
                      <a:cubicBezTo>
                        <a:pt x="531" y="2306"/>
                        <a:pt x="510" y="2177"/>
                        <a:pt x="510" y="2148"/>
                      </a:cubicBezTo>
                      <a:cubicBezTo>
                        <a:pt x="510" y="2143"/>
                        <a:pt x="509" y="2110"/>
                        <a:pt x="511" y="2105"/>
                      </a:cubicBezTo>
                      <a:cubicBezTo>
                        <a:pt x="517" y="2085"/>
                        <a:pt x="544" y="1849"/>
                        <a:pt x="544" y="1847"/>
                      </a:cubicBezTo>
                      <a:cubicBezTo>
                        <a:pt x="547" y="1823"/>
                        <a:pt x="555" y="1690"/>
                        <a:pt x="558" y="1646"/>
                      </a:cubicBezTo>
                      <a:cubicBezTo>
                        <a:pt x="559" y="1646"/>
                        <a:pt x="561" y="1646"/>
                        <a:pt x="562" y="1646"/>
                      </a:cubicBezTo>
                      <a:cubicBezTo>
                        <a:pt x="565" y="1689"/>
                        <a:pt x="573" y="1823"/>
                        <a:pt x="576" y="1847"/>
                      </a:cubicBezTo>
                      <a:cubicBezTo>
                        <a:pt x="576" y="1849"/>
                        <a:pt x="603" y="2085"/>
                        <a:pt x="609" y="2105"/>
                      </a:cubicBezTo>
                      <a:cubicBezTo>
                        <a:pt x="611" y="2110"/>
                        <a:pt x="610" y="2143"/>
                        <a:pt x="610" y="2148"/>
                      </a:cubicBezTo>
                      <a:cubicBezTo>
                        <a:pt x="610" y="2177"/>
                        <a:pt x="589" y="2306"/>
                        <a:pt x="586" y="2348"/>
                      </a:cubicBezTo>
                      <a:cubicBezTo>
                        <a:pt x="581" y="2421"/>
                        <a:pt x="600" y="2480"/>
                        <a:pt x="600" y="2516"/>
                      </a:cubicBezTo>
                      <a:cubicBezTo>
                        <a:pt x="600" y="2535"/>
                        <a:pt x="612" y="2639"/>
                        <a:pt x="607" y="2669"/>
                      </a:cubicBezTo>
                      <a:cubicBezTo>
                        <a:pt x="603" y="2700"/>
                        <a:pt x="590" y="2715"/>
                        <a:pt x="593" y="2733"/>
                      </a:cubicBezTo>
                      <a:cubicBezTo>
                        <a:pt x="594" y="2741"/>
                        <a:pt x="583" y="2801"/>
                        <a:pt x="584" y="2815"/>
                      </a:cubicBezTo>
                      <a:cubicBezTo>
                        <a:pt x="586" y="2832"/>
                        <a:pt x="595" y="2835"/>
                        <a:pt x="596" y="2846"/>
                      </a:cubicBezTo>
                      <a:cubicBezTo>
                        <a:pt x="598" y="2864"/>
                        <a:pt x="600" y="2864"/>
                        <a:pt x="597" y="2879"/>
                      </a:cubicBezTo>
                      <a:cubicBezTo>
                        <a:pt x="595" y="2894"/>
                        <a:pt x="601" y="2899"/>
                        <a:pt x="609" y="2905"/>
                      </a:cubicBezTo>
                      <a:cubicBezTo>
                        <a:pt x="610" y="2906"/>
                        <a:pt x="611" y="2907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2" y="2908"/>
                        <a:pt x="612" y="2908"/>
                        <a:pt x="612" y="2908"/>
                      </a:cubicBezTo>
                      <a:cubicBezTo>
                        <a:pt x="614" y="2909"/>
                        <a:pt x="615" y="2911"/>
                        <a:pt x="617" y="2913"/>
                      </a:cubicBezTo>
                      <a:cubicBezTo>
                        <a:pt x="617" y="2913"/>
                        <a:pt x="618" y="2913"/>
                        <a:pt x="618" y="2913"/>
                      </a:cubicBezTo>
                      <a:cubicBezTo>
                        <a:pt x="619" y="2914"/>
                        <a:pt x="619" y="2914"/>
                        <a:pt x="620" y="2915"/>
                      </a:cubicBezTo>
                      <a:cubicBezTo>
                        <a:pt x="620" y="2915"/>
                        <a:pt x="621" y="2915"/>
                        <a:pt x="621" y="2916"/>
                      </a:cubicBezTo>
                      <a:cubicBezTo>
                        <a:pt x="622" y="2916"/>
                        <a:pt x="622" y="2917"/>
                        <a:pt x="623" y="2917"/>
                      </a:cubicBezTo>
                      <a:cubicBezTo>
                        <a:pt x="624" y="2917"/>
                        <a:pt x="624" y="2918"/>
                        <a:pt x="624" y="2918"/>
                      </a:cubicBezTo>
                      <a:cubicBezTo>
                        <a:pt x="625" y="2918"/>
                        <a:pt x="626" y="2919"/>
                        <a:pt x="627" y="2919"/>
                      </a:cubicBezTo>
                      <a:cubicBezTo>
                        <a:pt x="627" y="2919"/>
                        <a:pt x="628" y="2920"/>
                        <a:pt x="628" y="2920"/>
                      </a:cubicBezTo>
                      <a:cubicBezTo>
                        <a:pt x="629" y="2920"/>
                        <a:pt x="630" y="2921"/>
                        <a:pt x="631" y="2921"/>
                      </a:cubicBezTo>
                      <a:cubicBezTo>
                        <a:pt x="631" y="2921"/>
                        <a:pt x="632" y="2921"/>
                        <a:pt x="632" y="2922"/>
                      </a:cubicBezTo>
                      <a:cubicBezTo>
                        <a:pt x="634" y="2922"/>
                        <a:pt x="635" y="2922"/>
                        <a:pt x="637" y="2923"/>
                      </a:cubicBezTo>
                      <a:cubicBezTo>
                        <a:pt x="638" y="2923"/>
                        <a:pt x="639" y="2923"/>
                        <a:pt x="639" y="2923"/>
                      </a:cubicBezTo>
                      <a:cubicBezTo>
                        <a:pt x="640" y="2923"/>
                        <a:pt x="640" y="2923"/>
                        <a:pt x="641" y="2923"/>
                      </a:cubicBezTo>
                      <a:cubicBezTo>
                        <a:pt x="641" y="2923"/>
                        <a:pt x="642" y="2924"/>
                        <a:pt x="642" y="2924"/>
                      </a:cubicBezTo>
                      <a:cubicBezTo>
                        <a:pt x="643" y="2924"/>
                        <a:pt x="644" y="2924"/>
                        <a:pt x="644" y="2924"/>
                      </a:cubicBezTo>
                      <a:cubicBezTo>
                        <a:pt x="645" y="2924"/>
                        <a:pt x="645" y="2924"/>
                        <a:pt x="645" y="2924"/>
                      </a:cubicBezTo>
                      <a:cubicBezTo>
                        <a:pt x="646" y="2924"/>
                        <a:pt x="647" y="2924"/>
                        <a:pt x="648" y="2924"/>
                      </a:cubicBezTo>
                      <a:cubicBezTo>
                        <a:pt x="648" y="2924"/>
                        <a:pt x="648" y="2924"/>
                        <a:pt x="648" y="2924"/>
                      </a:cubicBezTo>
                      <a:cubicBezTo>
                        <a:pt x="660" y="2925"/>
                        <a:pt x="674" y="292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4"/>
                        <a:pt x="679" y="2914"/>
                        <a:pt x="679" y="2914"/>
                      </a:cubicBezTo>
                      <a:cubicBezTo>
                        <a:pt x="679" y="2913"/>
                        <a:pt x="679" y="2913"/>
                        <a:pt x="680" y="2912"/>
                      </a:cubicBezTo>
                      <a:cubicBezTo>
                        <a:pt x="680" y="2912"/>
                        <a:pt x="680" y="2912"/>
                        <a:pt x="680" y="2912"/>
                      </a:cubicBezTo>
                      <a:cubicBezTo>
                        <a:pt x="685" y="2918"/>
                        <a:pt x="695" y="2920"/>
                        <a:pt x="704" y="2919"/>
                      </a:cubicBezTo>
                      <a:cubicBezTo>
                        <a:pt x="704" y="2919"/>
                        <a:pt x="704" y="2919"/>
                        <a:pt x="704" y="2919"/>
                      </a:cubicBezTo>
                      <a:cubicBezTo>
                        <a:pt x="706" y="2919"/>
                        <a:pt x="707" y="2919"/>
                        <a:pt x="709" y="2918"/>
                      </a:cubicBezTo>
                      <a:cubicBezTo>
                        <a:pt x="710" y="2918"/>
                        <a:pt x="710" y="2918"/>
                        <a:pt x="711" y="2918"/>
                      </a:cubicBezTo>
                      <a:cubicBezTo>
                        <a:pt x="712" y="2917"/>
                        <a:pt x="713" y="2917"/>
                        <a:pt x="714" y="2917"/>
                      </a:cubicBezTo>
                      <a:cubicBezTo>
                        <a:pt x="716" y="2916"/>
                        <a:pt x="717" y="2916"/>
                        <a:pt x="718" y="2915"/>
                      </a:cubicBezTo>
                      <a:cubicBezTo>
                        <a:pt x="726" y="2923"/>
                        <a:pt x="746" y="2919"/>
                        <a:pt x="752" y="2910"/>
                      </a:cubicBezTo>
                      <a:cubicBezTo>
                        <a:pt x="754" y="2908"/>
                        <a:pt x="754" y="2905"/>
                        <a:pt x="755" y="2903"/>
                      </a:cubicBezTo>
                      <a:cubicBezTo>
                        <a:pt x="756" y="2904"/>
                        <a:pt x="756" y="2904"/>
                        <a:pt x="756" y="2904"/>
                      </a:cubicBezTo>
                      <a:cubicBezTo>
                        <a:pt x="765" y="2905"/>
                        <a:pt x="775" y="2902"/>
                        <a:pt x="776" y="2896"/>
                      </a:cubicBezTo>
                      <a:cubicBezTo>
                        <a:pt x="777" y="2894"/>
                        <a:pt x="777" y="2892"/>
                        <a:pt x="777" y="2889"/>
                      </a:cubicBezTo>
                      <a:cubicBezTo>
                        <a:pt x="777" y="2889"/>
                        <a:pt x="777" y="2889"/>
                        <a:pt x="777" y="2889"/>
                      </a:cubicBezTo>
                      <a:cubicBezTo>
                        <a:pt x="778" y="2888"/>
                        <a:pt x="779" y="2888"/>
                        <a:pt x="780" y="2887"/>
                      </a:cubicBezTo>
                      <a:cubicBezTo>
                        <a:pt x="787" y="2881"/>
                        <a:pt x="778" y="2869"/>
                        <a:pt x="775" y="2861"/>
                      </a:cubicBezTo>
                      <a:cubicBezTo>
                        <a:pt x="771" y="2850"/>
                        <a:pt x="766" y="2845"/>
                        <a:pt x="756" y="2840"/>
                      </a:cubicBezTo>
                      <a:cubicBezTo>
                        <a:pt x="747" y="2835"/>
                        <a:pt x="743" y="2827"/>
                        <a:pt x="731" y="2817"/>
                      </a:cubicBezTo>
                      <a:cubicBezTo>
                        <a:pt x="718" y="2808"/>
                        <a:pt x="694" y="2756"/>
                        <a:pt x="695" y="2755"/>
                      </a:cubicBezTo>
                      <a:cubicBezTo>
                        <a:pt x="702" y="2740"/>
                        <a:pt x="700" y="2722"/>
                        <a:pt x="698" y="2713"/>
                      </a:cubicBezTo>
                      <a:cubicBezTo>
                        <a:pt x="695" y="2703"/>
                        <a:pt x="700" y="2661"/>
                        <a:pt x="714" y="2609"/>
                      </a:cubicBezTo>
                      <a:cubicBezTo>
                        <a:pt x="727" y="2556"/>
                        <a:pt x="761" y="2481"/>
                        <a:pt x="764" y="2399"/>
                      </a:cubicBezTo>
                      <a:cubicBezTo>
                        <a:pt x="766" y="2349"/>
                        <a:pt x="759" y="2259"/>
                        <a:pt x="760" y="2189"/>
                      </a:cubicBezTo>
                      <a:cubicBezTo>
                        <a:pt x="761" y="2145"/>
                        <a:pt x="775" y="2114"/>
                        <a:pt x="776" y="2107"/>
                      </a:cubicBezTo>
                      <a:cubicBezTo>
                        <a:pt x="782" y="2079"/>
                        <a:pt x="782" y="2029"/>
                        <a:pt x="787" y="2014"/>
                      </a:cubicBezTo>
                      <a:cubicBezTo>
                        <a:pt x="869" y="1762"/>
                        <a:pt x="825" y="1562"/>
                        <a:pt x="822" y="1512"/>
                      </a:cubicBezTo>
                      <a:cubicBezTo>
                        <a:pt x="823" y="1512"/>
                        <a:pt x="823" y="1512"/>
                        <a:pt x="823" y="1512"/>
                      </a:cubicBezTo>
                      <a:cubicBezTo>
                        <a:pt x="821" y="1472"/>
                        <a:pt x="828" y="1447"/>
                        <a:pt x="825" y="1429"/>
                      </a:cubicBezTo>
                      <a:cubicBezTo>
                        <a:pt x="825" y="1428"/>
                        <a:pt x="825" y="1427"/>
                        <a:pt x="825" y="1425"/>
                      </a:cubicBezTo>
                      <a:cubicBezTo>
                        <a:pt x="825" y="1425"/>
                        <a:pt x="825" y="1424"/>
                        <a:pt x="825" y="1424"/>
                      </a:cubicBezTo>
                      <a:cubicBezTo>
                        <a:pt x="825" y="1423"/>
                        <a:pt x="824" y="1422"/>
                        <a:pt x="824" y="1421"/>
                      </a:cubicBezTo>
                      <a:cubicBezTo>
                        <a:pt x="824" y="1421"/>
                        <a:pt x="824" y="1420"/>
                        <a:pt x="824" y="1420"/>
                      </a:cubicBezTo>
                      <a:cubicBezTo>
                        <a:pt x="824" y="1419"/>
                        <a:pt x="824" y="1418"/>
                        <a:pt x="824" y="1417"/>
                      </a:cubicBezTo>
                      <a:cubicBezTo>
                        <a:pt x="824" y="1416"/>
                        <a:pt x="824" y="1416"/>
                        <a:pt x="824" y="1415"/>
                      </a:cubicBezTo>
                      <a:cubicBezTo>
                        <a:pt x="824" y="1414"/>
                        <a:pt x="824" y="1413"/>
                        <a:pt x="823" y="1412"/>
                      </a:cubicBezTo>
                      <a:cubicBezTo>
                        <a:pt x="823" y="1411"/>
                        <a:pt x="823" y="1411"/>
                        <a:pt x="823" y="1410"/>
                      </a:cubicBezTo>
                      <a:cubicBezTo>
                        <a:pt x="823" y="1409"/>
                        <a:pt x="823" y="1408"/>
                        <a:pt x="823" y="1407"/>
                      </a:cubicBezTo>
                      <a:cubicBezTo>
                        <a:pt x="823" y="1406"/>
                        <a:pt x="823" y="1406"/>
                        <a:pt x="822" y="1405"/>
                      </a:cubicBezTo>
                      <a:cubicBezTo>
                        <a:pt x="822" y="1404"/>
                        <a:pt x="822" y="1403"/>
                        <a:pt x="822" y="1401"/>
                      </a:cubicBezTo>
                      <a:cubicBezTo>
                        <a:pt x="822" y="1401"/>
                        <a:pt x="822" y="1400"/>
                        <a:pt x="822" y="1399"/>
                      </a:cubicBezTo>
                      <a:cubicBezTo>
                        <a:pt x="821" y="1398"/>
                        <a:pt x="821" y="1397"/>
                        <a:pt x="821" y="1396"/>
                      </a:cubicBezTo>
                      <a:cubicBezTo>
                        <a:pt x="821" y="1395"/>
                        <a:pt x="821" y="1394"/>
                        <a:pt x="821" y="1394"/>
                      </a:cubicBezTo>
                      <a:cubicBezTo>
                        <a:pt x="821" y="1392"/>
                        <a:pt x="820" y="1391"/>
                        <a:pt x="820" y="1390"/>
                      </a:cubicBezTo>
                      <a:cubicBezTo>
                        <a:pt x="820" y="1389"/>
                        <a:pt x="820" y="1388"/>
                        <a:pt x="820" y="1387"/>
                      </a:cubicBezTo>
                      <a:cubicBezTo>
                        <a:pt x="820" y="1386"/>
                        <a:pt x="819" y="1385"/>
                        <a:pt x="819" y="1384"/>
                      </a:cubicBezTo>
                      <a:cubicBezTo>
                        <a:pt x="819" y="1383"/>
                        <a:pt x="819" y="1382"/>
                        <a:pt x="819" y="1381"/>
                      </a:cubicBezTo>
                      <a:cubicBezTo>
                        <a:pt x="818" y="1380"/>
                        <a:pt x="818" y="1379"/>
                        <a:pt x="818" y="1377"/>
                      </a:cubicBezTo>
                      <a:cubicBezTo>
                        <a:pt x="818" y="1376"/>
                        <a:pt x="818" y="1376"/>
                        <a:pt x="818" y="1375"/>
                      </a:cubicBezTo>
                      <a:cubicBezTo>
                        <a:pt x="817" y="1374"/>
                        <a:pt x="817" y="1372"/>
                        <a:pt x="817" y="1371"/>
                      </a:cubicBezTo>
                      <a:cubicBezTo>
                        <a:pt x="817" y="1370"/>
                        <a:pt x="816" y="1369"/>
                        <a:pt x="816" y="1369"/>
                      </a:cubicBezTo>
                      <a:cubicBezTo>
                        <a:pt x="816" y="1367"/>
                        <a:pt x="816" y="1366"/>
                        <a:pt x="816" y="1364"/>
                      </a:cubicBezTo>
                      <a:cubicBezTo>
                        <a:pt x="815" y="1363"/>
                        <a:pt x="815" y="1363"/>
                        <a:pt x="815" y="1362"/>
                      </a:cubicBezTo>
                      <a:cubicBezTo>
                        <a:pt x="815" y="1360"/>
                        <a:pt x="815" y="1359"/>
                        <a:pt x="814" y="1358"/>
                      </a:cubicBezTo>
                      <a:cubicBezTo>
                        <a:pt x="814" y="1357"/>
                        <a:pt x="814" y="1356"/>
                        <a:pt x="814" y="1355"/>
                      </a:cubicBezTo>
                      <a:cubicBezTo>
                        <a:pt x="814" y="1354"/>
                        <a:pt x="813" y="1352"/>
                        <a:pt x="813" y="1351"/>
                      </a:cubicBezTo>
                      <a:cubicBezTo>
                        <a:pt x="813" y="1350"/>
                        <a:pt x="813" y="1349"/>
                        <a:pt x="812" y="1348"/>
                      </a:cubicBezTo>
                      <a:cubicBezTo>
                        <a:pt x="812" y="1347"/>
                        <a:pt x="812" y="1346"/>
                        <a:pt x="812" y="1345"/>
                      </a:cubicBezTo>
                      <a:cubicBezTo>
                        <a:pt x="811" y="1344"/>
                        <a:pt x="811" y="1343"/>
                        <a:pt x="811" y="1342"/>
                      </a:cubicBezTo>
                      <a:cubicBezTo>
                        <a:pt x="811" y="1341"/>
                        <a:pt x="811" y="1339"/>
                        <a:pt x="810" y="1338"/>
                      </a:cubicBezTo>
                      <a:cubicBezTo>
                        <a:pt x="810" y="1337"/>
                        <a:pt x="810" y="1336"/>
                        <a:pt x="810" y="1335"/>
                      </a:cubicBezTo>
                      <a:cubicBezTo>
                        <a:pt x="809" y="1334"/>
                        <a:pt x="809" y="1333"/>
                        <a:pt x="809" y="1332"/>
                      </a:cubicBezTo>
                      <a:cubicBezTo>
                        <a:pt x="809" y="1331"/>
                        <a:pt x="808" y="1330"/>
                        <a:pt x="808" y="1329"/>
                      </a:cubicBezTo>
                      <a:cubicBezTo>
                        <a:pt x="808" y="1328"/>
                        <a:pt x="808" y="1326"/>
                        <a:pt x="808" y="1325"/>
                      </a:cubicBezTo>
                      <a:cubicBezTo>
                        <a:pt x="807" y="1324"/>
                        <a:pt x="807" y="1323"/>
                        <a:pt x="807" y="1322"/>
                      </a:cubicBezTo>
                      <a:cubicBezTo>
                        <a:pt x="807" y="1321"/>
                        <a:pt x="806" y="1320"/>
                        <a:pt x="806" y="1319"/>
                      </a:cubicBezTo>
                      <a:cubicBezTo>
                        <a:pt x="806" y="1318"/>
                        <a:pt x="806" y="1317"/>
                        <a:pt x="805" y="1316"/>
                      </a:cubicBezTo>
                      <a:cubicBezTo>
                        <a:pt x="805" y="1315"/>
                        <a:pt x="805" y="1314"/>
                        <a:pt x="805" y="1314"/>
                      </a:cubicBezTo>
                      <a:cubicBezTo>
                        <a:pt x="805" y="1312"/>
                        <a:pt x="804" y="1311"/>
                        <a:pt x="804" y="1310"/>
                      </a:cubicBezTo>
                      <a:cubicBezTo>
                        <a:pt x="804" y="1309"/>
                        <a:pt x="804" y="1309"/>
                        <a:pt x="804" y="1308"/>
                      </a:cubicBezTo>
                      <a:cubicBezTo>
                        <a:pt x="803" y="1307"/>
                        <a:pt x="803" y="1305"/>
                        <a:pt x="803" y="1304"/>
                      </a:cubicBezTo>
                      <a:cubicBezTo>
                        <a:pt x="803" y="1304"/>
                        <a:pt x="802" y="1303"/>
                        <a:pt x="802" y="1303"/>
                      </a:cubicBezTo>
                      <a:cubicBezTo>
                        <a:pt x="802" y="1301"/>
                        <a:pt x="802" y="1300"/>
                        <a:pt x="801" y="1299"/>
                      </a:cubicBezTo>
                      <a:cubicBezTo>
                        <a:pt x="801" y="1298"/>
                        <a:pt x="801" y="1298"/>
                        <a:pt x="801" y="1298"/>
                      </a:cubicBezTo>
                      <a:cubicBezTo>
                        <a:pt x="798" y="1284"/>
                        <a:pt x="795" y="1273"/>
                        <a:pt x="793" y="1268"/>
                      </a:cubicBezTo>
                      <a:cubicBezTo>
                        <a:pt x="793" y="1268"/>
                        <a:pt x="793" y="1268"/>
                        <a:pt x="793" y="1268"/>
                      </a:cubicBezTo>
                      <a:cubicBezTo>
                        <a:pt x="793" y="1267"/>
                        <a:pt x="793" y="1266"/>
                        <a:pt x="792" y="1266"/>
                      </a:cubicBezTo>
                      <a:cubicBezTo>
                        <a:pt x="792" y="1266"/>
                        <a:pt x="792" y="1266"/>
                        <a:pt x="792" y="1266"/>
                      </a:cubicBezTo>
                      <a:cubicBezTo>
                        <a:pt x="792" y="1265"/>
                        <a:pt x="793" y="1265"/>
                        <a:pt x="793" y="1265"/>
                      </a:cubicBezTo>
                      <a:cubicBezTo>
                        <a:pt x="792" y="1264"/>
                        <a:pt x="792" y="1264"/>
                        <a:pt x="792" y="1264"/>
                      </a:cubicBezTo>
                      <a:cubicBezTo>
                        <a:pt x="792" y="1264"/>
                        <a:pt x="806" y="1107"/>
                        <a:pt x="803" y="1098"/>
                      </a:cubicBezTo>
                      <a:cubicBezTo>
                        <a:pt x="804" y="1068"/>
                        <a:pt x="820" y="1011"/>
                        <a:pt x="818" y="980"/>
                      </a:cubicBezTo>
                      <a:cubicBezTo>
                        <a:pt x="820" y="942"/>
                        <a:pt x="825" y="918"/>
                        <a:pt x="825" y="904"/>
                      </a:cubicBezTo>
                      <a:cubicBezTo>
                        <a:pt x="825" y="902"/>
                        <a:pt x="825" y="902"/>
                        <a:pt x="825" y="902"/>
                      </a:cubicBezTo>
                      <a:cubicBezTo>
                        <a:pt x="826" y="915"/>
                        <a:pt x="827" y="926"/>
                        <a:pt x="827" y="932"/>
                      </a:cubicBezTo>
                      <a:cubicBezTo>
                        <a:pt x="829" y="942"/>
                        <a:pt x="829" y="957"/>
                        <a:pt x="831" y="960"/>
                      </a:cubicBezTo>
                      <a:cubicBezTo>
                        <a:pt x="833" y="975"/>
                        <a:pt x="845" y="1059"/>
                        <a:pt x="846" y="1090"/>
                      </a:cubicBezTo>
                      <a:cubicBezTo>
                        <a:pt x="840" y="1132"/>
                        <a:pt x="839" y="1159"/>
                        <a:pt x="851" y="1219"/>
                      </a:cubicBezTo>
                      <a:cubicBezTo>
                        <a:pt x="856" y="1251"/>
                        <a:pt x="914" y="1393"/>
                        <a:pt x="917" y="1409"/>
                      </a:cubicBezTo>
                      <a:cubicBezTo>
                        <a:pt x="920" y="1425"/>
                        <a:pt x="924" y="1441"/>
                        <a:pt x="926" y="1445"/>
                      </a:cubicBezTo>
                      <a:cubicBezTo>
                        <a:pt x="928" y="1449"/>
                        <a:pt x="914" y="1471"/>
                        <a:pt x="918" y="1486"/>
                      </a:cubicBezTo>
                      <a:cubicBezTo>
                        <a:pt x="922" y="1500"/>
                        <a:pt x="896" y="1546"/>
                        <a:pt x="904" y="1589"/>
                      </a:cubicBezTo>
                      <a:cubicBezTo>
                        <a:pt x="912" y="1632"/>
                        <a:pt x="913" y="1638"/>
                        <a:pt x="914" y="1647"/>
                      </a:cubicBezTo>
                      <a:cubicBezTo>
                        <a:pt x="915" y="1657"/>
                        <a:pt x="921" y="1667"/>
                        <a:pt x="924" y="1679"/>
                      </a:cubicBezTo>
                      <a:cubicBezTo>
                        <a:pt x="927" y="1691"/>
                        <a:pt x="932" y="1720"/>
                        <a:pt x="939" y="1720"/>
                      </a:cubicBezTo>
                      <a:cubicBezTo>
                        <a:pt x="940" y="1720"/>
                        <a:pt x="941" y="1720"/>
                        <a:pt x="941" y="1720"/>
                      </a:cubicBezTo>
                      <a:cubicBezTo>
                        <a:pt x="942" y="1720"/>
                        <a:pt x="942" y="1720"/>
                        <a:pt x="942" y="1720"/>
                      </a:cubicBezTo>
                      <a:cubicBezTo>
                        <a:pt x="942" y="1720"/>
                        <a:pt x="943" y="1720"/>
                        <a:pt x="943" y="1720"/>
                      </a:cubicBezTo>
                      <a:cubicBezTo>
                        <a:pt x="943" y="1720"/>
                        <a:pt x="943" y="1720"/>
                        <a:pt x="944" y="1720"/>
                      </a:cubicBezTo>
                      <a:cubicBezTo>
                        <a:pt x="944" y="1720"/>
                        <a:pt x="944" y="1720"/>
                        <a:pt x="944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5" y="1719"/>
                        <a:pt x="945" y="1719"/>
                        <a:pt x="945" y="1719"/>
                      </a:cubicBezTo>
                      <a:cubicBezTo>
                        <a:pt x="946" y="1718"/>
                        <a:pt x="946" y="1718"/>
                        <a:pt x="947" y="1717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7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7"/>
                        <a:pt x="947" y="1717"/>
                        <a:pt x="947" y="1717"/>
                      </a:cubicBezTo>
                      <a:cubicBezTo>
                        <a:pt x="947" y="1717"/>
                        <a:pt x="947" y="1716"/>
                        <a:pt x="947" y="1716"/>
                      </a:cubicBezTo>
                      <a:cubicBezTo>
                        <a:pt x="947" y="1716"/>
                        <a:pt x="947" y="1716"/>
                        <a:pt x="947" y="1716"/>
                      </a:cubicBezTo>
                      <a:cubicBezTo>
                        <a:pt x="947" y="1716"/>
                        <a:pt x="947" y="1715"/>
                        <a:pt x="947" y="1715"/>
                      </a:cubicBezTo>
                      <a:cubicBezTo>
                        <a:pt x="947" y="1715"/>
                        <a:pt x="949" y="1742"/>
                        <a:pt x="963" y="1742"/>
                      </a:cubicBezTo>
                      <a:cubicBezTo>
                        <a:pt x="972" y="1741"/>
                        <a:pt x="972" y="1733"/>
                        <a:pt x="972" y="1733"/>
                      </a:cubicBezTo>
                      <a:cubicBezTo>
                        <a:pt x="972" y="1733"/>
                        <a:pt x="974" y="1755"/>
                        <a:pt x="987" y="1753"/>
                      </a:cubicBezTo>
                      <a:cubicBezTo>
                        <a:pt x="999" y="1751"/>
                        <a:pt x="999" y="1739"/>
                        <a:pt x="999" y="1739"/>
                      </a:cubicBezTo>
                      <a:cubicBezTo>
                        <a:pt x="1007" y="1743"/>
                        <a:pt x="1020" y="1742"/>
                        <a:pt x="1023" y="1728"/>
                      </a:cubicBezTo>
                      <a:cubicBezTo>
                        <a:pt x="1026" y="1714"/>
                        <a:pt x="1033" y="1686"/>
                        <a:pt x="1032" y="1675"/>
                      </a:cubicBezTo>
                      <a:cubicBezTo>
                        <a:pt x="1032" y="1665"/>
                        <a:pt x="1039" y="1642"/>
                        <a:pt x="1039" y="1633"/>
                      </a:cubicBezTo>
                      <a:cubicBezTo>
                        <a:pt x="1046" y="1606"/>
                        <a:pt x="1053" y="1597"/>
                        <a:pt x="1051" y="1589"/>
                      </a:cubicBezTo>
                      <a:cubicBezTo>
                        <a:pt x="1060" y="1599"/>
                        <a:pt x="1068" y="1609"/>
                        <a:pt x="1072" y="1611"/>
                      </a:cubicBezTo>
                      <a:cubicBezTo>
                        <a:pt x="1074" y="1627"/>
                        <a:pt x="1090" y="1651"/>
                        <a:pt x="1103" y="1652"/>
                      </a:cubicBezTo>
                      <a:cubicBezTo>
                        <a:pt x="1120" y="1653"/>
                        <a:pt x="1116" y="1641"/>
                        <a:pt x="1111" y="1628"/>
                      </a:cubicBezTo>
                      <a:close/>
                      <a:moveTo>
                        <a:pt x="672" y="310"/>
                      </a:move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ubicBezTo>
                        <a:pt x="672" y="310"/>
                        <a:pt x="672" y="310"/>
                        <a:pt x="672" y="310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0" name="Group 21"/>
              <p:cNvGrpSpPr>
                <a:grpSpLocks/>
              </p:cNvGrpSpPr>
              <p:nvPr/>
            </p:nvGrpSpPr>
            <p:grpSpPr bwMode="auto">
              <a:xfrm>
                <a:off x="4181176" y="4273549"/>
                <a:ext cx="610494" cy="2189163"/>
                <a:chOff x="2832" y="705"/>
                <a:chExt cx="652" cy="2338"/>
              </a:xfrm>
            </p:grpSpPr>
            <p:sp>
              <p:nvSpPr>
                <p:cNvPr id="21" name="Freeform 22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394 w 829"/>
                    <a:gd name="T9" fmla="*/ 300 h 2980"/>
                    <a:gd name="T10" fmla="*/ 455 w 829"/>
                    <a:gd name="T11" fmla="*/ 276 h 2980"/>
                    <a:gd name="T12" fmla="*/ 431 w 829"/>
                    <a:gd name="T13" fmla="*/ 258 h 2980"/>
                    <a:gd name="T14" fmla="*/ 223 w 829"/>
                    <a:gd name="T15" fmla="*/ 71 h 2980"/>
                    <a:gd name="T16" fmla="*/ 212 w 829"/>
                    <a:gd name="T17" fmla="*/ 268 h 2980"/>
                    <a:gd name="T18" fmla="*/ 227 w 829"/>
                    <a:gd name="T19" fmla="*/ 302 h 2980"/>
                    <a:gd name="T20" fmla="*/ 211 w 829"/>
                    <a:gd name="T21" fmla="*/ 370 h 2980"/>
                    <a:gd name="T22" fmla="*/ 142 w 829"/>
                    <a:gd name="T23" fmla="*/ 391 h 2980"/>
                    <a:gd name="T24" fmla="*/ 50 w 829"/>
                    <a:gd name="T25" fmla="*/ 593 h 2980"/>
                    <a:gd name="T26" fmla="*/ 20 w 829"/>
                    <a:gd name="T27" fmla="*/ 987 h 2980"/>
                    <a:gd name="T28" fmla="*/ 2 w 829"/>
                    <a:gd name="T29" fmla="*/ 1262 h 2980"/>
                    <a:gd name="T30" fmla="*/ 28 w 829"/>
                    <a:gd name="T31" fmla="*/ 1322 h 2980"/>
                    <a:gd name="T32" fmla="*/ 79 w 829"/>
                    <a:gd name="T33" fmla="*/ 1331 h 2980"/>
                    <a:gd name="T34" fmla="*/ 86 w 829"/>
                    <a:gd name="T35" fmla="*/ 1311 h 2980"/>
                    <a:gd name="T36" fmla="*/ 73 w 829"/>
                    <a:gd name="T37" fmla="*/ 1178 h 2980"/>
                    <a:gd name="T38" fmla="*/ 145 w 829"/>
                    <a:gd name="T39" fmla="*/ 705 h 2980"/>
                    <a:gd name="T40" fmla="*/ 127 w 829"/>
                    <a:gd name="T41" fmla="*/ 930 h 2980"/>
                    <a:gd name="T42" fmla="*/ 122 w 829"/>
                    <a:gd name="T43" fmla="*/ 1420 h 2980"/>
                    <a:gd name="T44" fmla="*/ 192 w 829"/>
                    <a:gd name="T45" fmla="*/ 1968 h 2980"/>
                    <a:gd name="T46" fmla="*/ 227 w 829"/>
                    <a:gd name="T47" fmla="*/ 2238 h 2980"/>
                    <a:gd name="T48" fmla="*/ 206 w 829"/>
                    <a:gd name="T49" fmla="*/ 2324 h 2980"/>
                    <a:gd name="T50" fmla="*/ 305 w 829"/>
                    <a:gd name="T51" fmla="*/ 2325 h 2980"/>
                    <a:gd name="T52" fmla="*/ 321 w 829"/>
                    <a:gd name="T53" fmla="*/ 2220 h 2980"/>
                    <a:gd name="T54" fmla="*/ 299 w 829"/>
                    <a:gd name="T55" fmla="*/ 2071 h 2980"/>
                    <a:gd name="T56" fmla="*/ 314 w 829"/>
                    <a:gd name="T57" fmla="*/ 1557 h 2980"/>
                    <a:gd name="T58" fmla="*/ 314 w 829"/>
                    <a:gd name="T59" fmla="*/ 1245 h 2980"/>
                    <a:gd name="T60" fmla="*/ 339 w 829"/>
                    <a:gd name="T61" fmla="*/ 1244 h 2980"/>
                    <a:gd name="T62" fmla="*/ 337 w 829"/>
                    <a:gd name="T63" fmla="*/ 1557 h 2980"/>
                    <a:gd name="T64" fmla="*/ 353 w 829"/>
                    <a:gd name="T65" fmla="*/ 2071 h 2980"/>
                    <a:gd name="T66" fmla="*/ 331 w 829"/>
                    <a:gd name="T67" fmla="*/ 2220 h 2980"/>
                    <a:gd name="T68" fmla="*/ 346 w 829"/>
                    <a:gd name="T69" fmla="*/ 2325 h 2980"/>
                    <a:gd name="T70" fmla="*/ 446 w 829"/>
                    <a:gd name="T71" fmla="*/ 2324 h 2980"/>
                    <a:gd name="T72" fmla="*/ 425 w 829"/>
                    <a:gd name="T73" fmla="*/ 2238 h 2980"/>
                    <a:gd name="T74" fmla="*/ 460 w 829"/>
                    <a:gd name="T75" fmla="*/ 1968 h 2980"/>
                    <a:gd name="T76" fmla="*/ 530 w 829"/>
                    <a:gd name="T77" fmla="*/ 1420 h 2980"/>
                    <a:gd name="T78" fmla="*/ 525 w 829"/>
                    <a:gd name="T79" fmla="*/ 922 h 2980"/>
                    <a:gd name="T80" fmla="*/ 506 w 829"/>
                    <a:gd name="T81" fmla="*/ 705 h 2980"/>
                    <a:gd name="T82" fmla="*/ 579 w 829"/>
                    <a:gd name="T83" fmla="*/ 1178 h 2980"/>
                    <a:gd name="T84" fmla="*/ 565 w 829"/>
                    <a:gd name="T85" fmla="*/ 1311 h 2980"/>
                    <a:gd name="T86" fmla="*/ 573 w 829"/>
                    <a:gd name="T87" fmla="*/ 1331 h 2980"/>
                    <a:gd name="T88" fmla="*/ 624 w 829"/>
                    <a:gd name="T89" fmla="*/ 1322 h 2980"/>
                    <a:gd name="T90" fmla="*/ 649 w 829"/>
                    <a:gd name="T91" fmla="*/ 1262 h 2980"/>
                    <a:gd name="T92" fmla="*/ 212 w 829"/>
                    <a:gd name="T93" fmla="*/ 268 h 29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29"/>
                    <a:gd name="T142" fmla="*/ 0 h 2980"/>
                    <a:gd name="T143" fmla="*/ 829 w 829"/>
                    <a:gd name="T144" fmla="*/ 2980 h 298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7"/>
                        <a:pt x="561" y="472"/>
                      </a:cubicBezTo>
                      <a:cubicBezTo>
                        <a:pt x="531" y="463"/>
                        <a:pt x="507" y="454"/>
                        <a:pt x="501" y="385"/>
                      </a:cubicBezTo>
                      <a:cubicBezTo>
                        <a:pt x="501" y="382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noFill/>
                <a:ln w="952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" name="Freeform 23"/>
                <p:cNvSpPr>
                  <a:spLocks noEditPoints="1"/>
                </p:cNvSpPr>
                <p:nvPr/>
              </p:nvSpPr>
              <p:spPr bwMode="auto">
                <a:xfrm>
                  <a:off x="2832" y="705"/>
                  <a:ext cx="652" cy="2338"/>
                </a:xfrm>
                <a:custGeom>
                  <a:avLst/>
                  <a:gdLst>
                    <a:gd name="T0" fmla="*/ 630 w 829"/>
                    <a:gd name="T1" fmla="*/ 1074 h 2980"/>
                    <a:gd name="T2" fmla="*/ 603 w 829"/>
                    <a:gd name="T3" fmla="*/ 729 h 2980"/>
                    <a:gd name="T4" fmla="*/ 559 w 829"/>
                    <a:gd name="T5" fmla="*/ 423 h 2980"/>
                    <a:gd name="T6" fmla="*/ 477 w 829"/>
                    <a:gd name="T7" fmla="*/ 378 h 2980"/>
                    <a:gd name="T8" fmla="*/ 449 w 829"/>
                    <a:gd name="T9" fmla="*/ 291 h 2980"/>
                    <a:gd name="T10" fmla="*/ 445 w 829"/>
                    <a:gd name="T11" fmla="*/ 277 h 2980"/>
                    <a:gd name="T12" fmla="*/ 420 w 829"/>
                    <a:gd name="T13" fmla="*/ 71 h 2980"/>
                    <a:gd name="T14" fmla="*/ 226 w 829"/>
                    <a:gd name="T15" fmla="*/ 235 h 2980"/>
                    <a:gd name="T16" fmla="*/ 220 w 829"/>
                    <a:gd name="T17" fmla="*/ 291 h 2980"/>
                    <a:gd name="T18" fmla="*/ 211 w 829"/>
                    <a:gd name="T19" fmla="*/ 295 h 2980"/>
                    <a:gd name="T20" fmla="*/ 175 w 829"/>
                    <a:gd name="T21" fmla="*/ 378 h 2980"/>
                    <a:gd name="T22" fmla="*/ 93 w 829"/>
                    <a:gd name="T23" fmla="*/ 422 h 2980"/>
                    <a:gd name="T24" fmla="*/ 49 w 829"/>
                    <a:gd name="T25" fmla="*/ 729 h 2980"/>
                    <a:gd name="T26" fmla="*/ 21 w 829"/>
                    <a:gd name="T27" fmla="*/ 1074 h 2980"/>
                    <a:gd name="T28" fmla="*/ 8 w 829"/>
                    <a:gd name="T29" fmla="*/ 1279 h 2980"/>
                    <a:gd name="T30" fmla="*/ 62 w 829"/>
                    <a:gd name="T31" fmla="*/ 1341 h 2980"/>
                    <a:gd name="T32" fmla="*/ 90 w 829"/>
                    <a:gd name="T33" fmla="*/ 1328 h 2980"/>
                    <a:gd name="T34" fmla="*/ 85 w 829"/>
                    <a:gd name="T35" fmla="*/ 1271 h 2980"/>
                    <a:gd name="T36" fmla="*/ 103 w 829"/>
                    <a:gd name="T37" fmla="*/ 988 h 2980"/>
                    <a:gd name="T38" fmla="*/ 146 w 829"/>
                    <a:gd name="T39" fmla="*/ 706 h 2980"/>
                    <a:gd name="T40" fmla="*/ 98 w 829"/>
                    <a:gd name="T41" fmla="*/ 1052 h 2980"/>
                    <a:gd name="T42" fmla="*/ 166 w 829"/>
                    <a:gd name="T43" fmla="*/ 1615 h 2980"/>
                    <a:gd name="T44" fmla="*/ 228 w 829"/>
                    <a:gd name="T45" fmla="*/ 2125 h 2980"/>
                    <a:gd name="T46" fmla="*/ 193 w 829"/>
                    <a:gd name="T47" fmla="*/ 2289 h 2980"/>
                    <a:gd name="T48" fmla="*/ 233 w 829"/>
                    <a:gd name="T49" fmla="*/ 2329 h 2980"/>
                    <a:gd name="T50" fmla="*/ 318 w 829"/>
                    <a:gd name="T51" fmla="*/ 2289 h 2980"/>
                    <a:gd name="T52" fmla="*/ 315 w 829"/>
                    <a:gd name="T53" fmla="*/ 2194 h 2980"/>
                    <a:gd name="T54" fmla="*/ 315 w 829"/>
                    <a:gd name="T55" fmla="*/ 1771 h 2980"/>
                    <a:gd name="T56" fmla="*/ 321 w 829"/>
                    <a:gd name="T57" fmla="*/ 1381 h 2980"/>
                    <a:gd name="T58" fmla="*/ 325 w 829"/>
                    <a:gd name="T59" fmla="*/ 1247 h 2980"/>
                    <a:gd name="T60" fmla="*/ 338 w 829"/>
                    <a:gd name="T61" fmla="*/ 1246 h 2980"/>
                    <a:gd name="T62" fmla="*/ 341 w 829"/>
                    <a:gd name="T63" fmla="*/ 1666 h 2980"/>
                    <a:gd name="T64" fmla="*/ 340 w 829"/>
                    <a:gd name="T65" fmla="*/ 2153 h 2980"/>
                    <a:gd name="T66" fmla="*/ 330 w 829"/>
                    <a:gd name="T67" fmla="*/ 2257 h 2980"/>
                    <a:gd name="T68" fmla="*/ 389 w 829"/>
                    <a:gd name="T69" fmla="*/ 2328 h 2980"/>
                    <a:gd name="T70" fmla="*/ 458 w 829"/>
                    <a:gd name="T71" fmla="*/ 2307 h 2980"/>
                    <a:gd name="T72" fmla="*/ 418 w 829"/>
                    <a:gd name="T73" fmla="*/ 2197 h 2980"/>
                    <a:gd name="T74" fmla="*/ 464 w 829"/>
                    <a:gd name="T75" fmla="*/ 1710 h 2980"/>
                    <a:gd name="T76" fmla="*/ 565 w 829"/>
                    <a:gd name="T77" fmla="*/ 1247 h 2980"/>
                    <a:gd name="T78" fmla="*/ 510 w 829"/>
                    <a:gd name="T79" fmla="*/ 826 h 2980"/>
                    <a:gd name="T80" fmla="*/ 530 w 829"/>
                    <a:gd name="T81" fmla="*/ 826 h 2980"/>
                    <a:gd name="T82" fmla="*/ 573 w 829"/>
                    <a:gd name="T83" fmla="*/ 1211 h 2980"/>
                    <a:gd name="T84" fmla="*/ 563 w 829"/>
                    <a:gd name="T85" fmla="*/ 1320 h 2980"/>
                    <a:gd name="T86" fmla="*/ 563 w 829"/>
                    <a:gd name="T87" fmla="*/ 1349 h 2980"/>
                    <a:gd name="T88" fmla="*/ 639 w 829"/>
                    <a:gd name="T89" fmla="*/ 1297 h 2980"/>
                    <a:gd name="T90" fmla="*/ 212 w 829"/>
                    <a:gd name="T91" fmla="*/ 268 h 29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29"/>
                    <a:gd name="T139" fmla="*/ 0 h 2980"/>
                    <a:gd name="T140" fmla="*/ 829 w 829"/>
                    <a:gd name="T141" fmla="*/ 2980 h 29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29" h="2980">
                      <a:moveTo>
                        <a:pt x="825" y="1608"/>
                      </a:moveTo>
                      <a:cubicBezTo>
                        <a:pt x="822" y="1601"/>
                        <a:pt x="816" y="1555"/>
                        <a:pt x="809" y="1528"/>
                      </a:cubicBezTo>
                      <a:cubicBezTo>
                        <a:pt x="804" y="1506"/>
                        <a:pt x="798" y="1412"/>
                        <a:pt x="801" y="1369"/>
                      </a:cubicBezTo>
                      <a:cubicBezTo>
                        <a:pt x="804" y="1334"/>
                        <a:pt x="802" y="1281"/>
                        <a:pt x="803" y="1258"/>
                      </a:cubicBezTo>
                      <a:cubicBezTo>
                        <a:pt x="804" y="1129"/>
                        <a:pt x="783" y="1063"/>
                        <a:pt x="778" y="1039"/>
                      </a:cubicBezTo>
                      <a:cubicBezTo>
                        <a:pt x="773" y="1015"/>
                        <a:pt x="767" y="981"/>
                        <a:pt x="767" y="929"/>
                      </a:cubicBezTo>
                      <a:cubicBezTo>
                        <a:pt x="767" y="877"/>
                        <a:pt x="769" y="806"/>
                        <a:pt x="765" y="756"/>
                      </a:cubicBezTo>
                      <a:cubicBezTo>
                        <a:pt x="763" y="727"/>
                        <a:pt x="758" y="683"/>
                        <a:pt x="752" y="645"/>
                      </a:cubicBezTo>
                      <a:cubicBezTo>
                        <a:pt x="746" y="607"/>
                        <a:pt x="727" y="556"/>
                        <a:pt x="711" y="539"/>
                      </a:cubicBezTo>
                      <a:cubicBezTo>
                        <a:pt x="695" y="521"/>
                        <a:pt x="673" y="507"/>
                        <a:pt x="650" y="499"/>
                      </a:cubicBezTo>
                      <a:cubicBezTo>
                        <a:pt x="644" y="497"/>
                        <a:pt x="635" y="490"/>
                        <a:pt x="629" y="489"/>
                      </a:cubicBezTo>
                      <a:cubicBezTo>
                        <a:pt x="620" y="487"/>
                        <a:pt x="615" y="483"/>
                        <a:pt x="607" y="482"/>
                      </a:cubicBezTo>
                      <a:cubicBezTo>
                        <a:pt x="590" y="479"/>
                        <a:pt x="575" y="474"/>
                        <a:pt x="561" y="472"/>
                      </a:cubicBezTo>
                      <a:cubicBezTo>
                        <a:pt x="499" y="464"/>
                        <a:pt x="501" y="382"/>
                        <a:pt x="501" y="382"/>
                      </a:cubicBezTo>
                      <a:cubicBezTo>
                        <a:pt x="537" y="421"/>
                        <a:pt x="571" y="371"/>
                        <a:pt x="571" y="371"/>
                      </a:cubicBezTo>
                      <a:cubicBezTo>
                        <a:pt x="564" y="376"/>
                        <a:pt x="550" y="370"/>
                        <a:pt x="550" y="370"/>
                      </a:cubicBezTo>
                      <a:cubicBezTo>
                        <a:pt x="570" y="376"/>
                        <a:pt x="578" y="352"/>
                        <a:pt x="578" y="352"/>
                      </a:cubicBezTo>
                      <a:cubicBezTo>
                        <a:pt x="569" y="358"/>
                        <a:pt x="566" y="353"/>
                        <a:pt x="566" y="353"/>
                      </a:cubicBezTo>
                      <a:cubicBezTo>
                        <a:pt x="581" y="347"/>
                        <a:pt x="580" y="328"/>
                        <a:pt x="580" y="328"/>
                      </a:cubicBezTo>
                      <a:cubicBezTo>
                        <a:pt x="573" y="353"/>
                        <a:pt x="539" y="357"/>
                        <a:pt x="548" y="329"/>
                      </a:cubicBezTo>
                      <a:cubicBezTo>
                        <a:pt x="563" y="281"/>
                        <a:pt x="578" y="182"/>
                        <a:pt x="534" y="91"/>
                      </a:cubicBezTo>
                      <a:cubicBezTo>
                        <a:pt x="489" y="0"/>
                        <a:pt x="374" y="39"/>
                        <a:pt x="374" y="39"/>
                      </a:cubicBezTo>
                      <a:cubicBezTo>
                        <a:pt x="352" y="25"/>
                        <a:pt x="305" y="61"/>
                        <a:pt x="284" y="90"/>
                      </a:cubicBezTo>
                      <a:cubicBezTo>
                        <a:pt x="263" y="120"/>
                        <a:pt x="238" y="224"/>
                        <a:pt x="287" y="300"/>
                      </a:cubicBezTo>
                      <a:cubicBezTo>
                        <a:pt x="311" y="338"/>
                        <a:pt x="285" y="358"/>
                        <a:pt x="276" y="354"/>
                      </a:cubicBezTo>
                      <a:cubicBezTo>
                        <a:pt x="268" y="351"/>
                        <a:pt x="269" y="343"/>
                        <a:pt x="269" y="341"/>
                      </a:cubicBezTo>
                      <a:cubicBezTo>
                        <a:pt x="264" y="362"/>
                        <a:pt x="280" y="371"/>
                        <a:pt x="280" y="371"/>
                      </a:cubicBezTo>
                      <a:cubicBezTo>
                        <a:pt x="270" y="367"/>
                        <a:pt x="265" y="358"/>
                        <a:pt x="265" y="358"/>
                      </a:cubicBezTo>
                      <a:cubicBezTo>
                        <a:pt x="266" y="379"/>
                        <a:pt x="288" y="385"/>
                        <a:pt x="288" y="385"/>
                      </a:cubicBezTo>
                      <a:cubicBezTo>
                        <a:pt x="274" y="384"/>
                        <a:pt x="268" y="376"/>
                        <a:pt x="268" y="376"/>
                      </a:cubicBezTo>
                      <a:cubicBezTo>
                        <a:pt x="273" y="392"/>
                        <a:pt x="309" y="408"/>
                        <a:pt x="328" y="381"/>
                      </a:cubicBezTo>
                      <a:cubicBezTo>
                        <a:pt x="322" y="460"/>
                        <a:pt x="295" y="464"/>
                        <a:pt x="268" y="472"/>
                      </a:cubicBezTo>
                      <a:cubicBezTo>
                        <a:pt x="254" y="477"/>
                        <a:pt x="239" y="479"/>
                        <a:pt x="222" y="482"/>
                      </a:cubicBezTo>
                      <a:cubicBezTo>
                        <a:pt x="214" y="483"/>
                        <a:pt x="208" y="487"/>
                        <a:pt x="199" y="488"/>
                      </a:cubicBezTo>
                      <a:cubicBezTo>
                        <a:pt x="193" y="489"/>
                        <a:pt x="186" y="496"/>
                        <a:pt x="180" y="498"/>
                      </a:cubicBezTo>
                      <a:cubicBezTo>
                        <a:pt x="156" y="506"/>
                        <a:pt x="134" y="521"/>
                        <a:pt x="118" y="538"/>
                      </a:cubicBezTo>
                      <a:cubicBezTo>
                        <a:pt x="101" y="556"/>
                        <a:pt x="83" y="607"/>
                        <a:pt x="77" y="645"/>
                      </a:cubicBezTo>
                      <a:cubicBezTo>
                        <a:pt x="71" y="683"/>
                        <a:pt x="66" y="727"/>
                        <a:pt x="63" y="756"/>
                      </a:cubicBezTo>
                      <a:cubicBezTo>
                        <a:pt x="59" y="806"/>
                        <a:pt x="62" y="877"/>
                        <a:pt x="62" y="929"/>
                      </a:cubicBezTo>
                      <a:cubicBezTo>
                        <a:pt x="62" y="981"/>
                        <a:pt x="55" y="1015"/>
                        <a:pt x="50" y="1039"/>
                      </a:cubicBezTo>
                      <a:cubicBezTo>
                        <a:pt x="45" y="1063"/>
                        <a:pt x="25" y="1129"/>
                        <a:pt x="26" y="1258"/>
                      </a:cubicBezTo>
                      <a:cubicBezTo>
                        <a:pt x="26" y="1281"/>
                        <a:pt x="25" y="1334"/>
                        <a:pt x="27" y="1369"/>
                      </a:cubicBezTo>
                      <a:cubicBezTo>
                        <a:pt x="31" y="1412"/>
                        <a:pt x="25" y="1506"/>
                        <a:pt x="19" y="1528"/>
                      </a:cubicBezTo>
                      <a:cubicBezTo>
                        <a:pt x="13" y="1555"/>
                        <a:pt x="6" y="1601"/>
                        <a:pt x="3" y="1608"/>
                      </a:cubicBezTo>
                      <a:cubicBezTo>
                        <a:pt x="0" y="1614"/>
                        <a:pt x="6" y="1623"/>
                        <a:pt x="10" y="1630"/>
                      </a:cubicBezTo>
                      <a:cubicBezTo>
                        <a:pt x="13" y="1637"/>
                        <a:pt x="12" y="1643"/>
                        <a:pt x="17" y="1653"/>
                      </a:cubicBezTo>
                      <a:cubicBezTo>
                        <a:pt x="20" y="1660"/>
                        <a:pt x="31" y="1676"/>
                        <a:pt x="36" y="1685"/>
                      </a:cubicBezTo>
                      <a:cubicBezTo>
                        <a:pt x="41" y="1693"/>
                        <a:pt x="62" y="1704"/>
                        <a:pt x="79" y="1709"/>
                      </a:cubicBezTo>
                      <a:cubicBezTo>
                        <a:pt x="90" y="1714"/>
                        <a:pt x="111" y="1725"/>
                        <a:pt x="113" y="1720"/>
                      </a:cubicBezTo>
                      <a:cubicBezTo>
                        <a:pt x="117" y="1709"/>
                        <a:pt x="110" y="1701"/>
                        <a:pt x="101" y="1697"/>
                      </a:cubicBezTo>
                      <a:cubicBezTo>
                        <a:pt x="96" y="1694"/>
                        <a:pt x="111" y="1703"/>
                        <a:pt x="114" y="1693"/>
                      </a:cubicBezTo>
                      <a:cubicBezTo>
                        <a:pt x="115" y="1690"/>
                        <a:pt x="115" y="1688"/>
                        <a:pt x="113" y="1683"/>
                      </a:cubicBezTo>
                      <a:cubicBezTo>
                        <a:pt x="115" y="1677"/>
                        <a:pt x="113" y="1677"/>
                        <a:pt x="109" y="1671"/>
                      </a:cubicBezTo>
                      <a:cubicBezTo>
                        <a:pt x="117" y="1669"/>
                        <a:pt x="111" y="1636"/>
                        <a:pt x="108" y="1620"/>
                      </a:cubicBezTo>
                      <a:cubicBezTo>
                        <a:pt x="109" y="1608"/>
                        <a:pt x="110" y="1570"/>
                        <a:pt x="101" y="1543"/>
                      </a:cubicBezTo>
                      <a:cubicBezTo>
                        <a:pt x="95" y="1527"/>
                        <a:pt x="93" y="1511"/>
                        <a:pt x="93" y="1501"/>
                      </a:cubicBezTo>
                      <a:cubicBezTo>
                        <a:pt x="88" y="1477"/>
                        <a:pt x="115" y="1307"/>
                        <a:pt x="131" y="1259"/>
                      </a:cubicBezTo>
                      <a:cubicBezTo>
                        <a:pt x="161" y="1158"/>
                        <a:pt x="151" y="1071"/>
                        <a:pt x="154" y="1053"/>
                      </a:cubicBezTo>
                      <a:cubicBezTo>
                        <a:pt x="158" y="1035"/>
                        <a:pt x="178" y="941"/>
                        <a:pt x="184" y="899"/>
                      </a:cubicBezTo>
                      <a:cubicBezTo>
                        <a:pt x="185" y="900"/>
                        <a:pt x="185" y="900"/>
                        <a:pt x="185" y="900"/>
                      </a:cubicBezTo>
                      <a:cubicBezTo>
                        <a:pt x="188" y="951"/>
                        <a:pt x="183" y="1029"/>
                        <a:pt x="184" y="1055"/>
                      </a:cubicBezTo>
                      <a:cubicBezTo>
                        <a:pt x="186" y="1091"/>
                        <a:pt x="176" y="1157"/>
                        <a:pt x="161" y="1186"/>
                      </a:cubicBezTo>
                      <a:cubicBezTo>
                        <a:pt x="145" y="1215"/>
                        <a:pt x="138" y="1260"/>
                        <a:pt x="124" y="1341"/>
                      </a:cubicBezTo>
                      <a:cubicBezTo>
                        <a:pt x="111" y="1405"/>
                        <a:pt x="101" y="1472"/>
                        <a:pt x="112" y="1588"/>
                      </a:cubicBezTo>
                      <a:cubicBezTo>
                        <a:pt x="121" y="1669"/>
                        <a:pt x="135" y="1720"/>
                        <a:pt x="155" y="1810"/>
                      </a:cubicBezTo>
                      <a:cubicBezTo>
                        <a:pt x="174" y="1891"/>
                        <a:pt x="200" y="1998"/>
                        <a:pt x="211" y="2058"/>
                      </a:cubicBezTo>
                      <a:cubicBezTo>
                        <a:pt x="221" y="2118"/>
                        <a:pt x="236" y="2140"/>
                        <a:pt x="238" y="2179"/>
                      </a:cubicBezTo>
                      <a:cubicBezTo>
                        <a:pt x="241" y="2218"/>
                        <a:pt x="215" y="2402"/>
                        <a:pt x="244" y="2508"/>
                      </a:cubicBezTo>
                      <a:cubicBezTo>
                        <a:pt x="272" y="2615"/>
                        <a:pt x="285" y="2682"/>
                        <a:pt x="290" y="2708"/>
                      </a:cubicBezTo>
                      <a:cubicBezTo>
                        <a:pt x="303" y="2765"/>
                        <a:pt x="292" y="2771"/>
                        <a:pt x="297" y="2800"/>
                      </a:cubicBezTo>
                      <a:cubicBezTo>
                        <a:pt x="302" y="2828"/>
                        <a:pt x="303" y="2825"/>
                        <a:pt x="288" y="2853"/>
                      </a:cubicBezTo>
                      <a:cubicBezTo>
                        <a:pt x="275" y="2871"/>
                        <a:pt x="253" y="2910"/>
                        <a:pt x="246" y="2918"/>
                      </a:cubicBezTo>
                      <a:cubicBezTo>
                        <a:pt x="240" y="2927"/>
                        <a:pt x="243" y="2936"/>
                        <a:pt x="246" y="2941"/>
                      </a:cubicBezTo>
                      <a:cubicBezTo>
                        <a:pt x="241" y="2955"/>
                        <a:pt x="257" y="2962"/>
                        <a:pt x="262" y="2962"/>
                      </a:cubicBezTo>
                      <a:cubicBezTo>
                        <a:pt x="260" y="2978"/>
                        <a:pt x="289" y="2976"/>
                        <a:pt x="296" y="2969"/>
                      </a:cubicBezTo>
                      <a:cubicBezTo>
                        <a:pt x="304" y="2978"/>
                        <a:pt x="326" y="2978"/>
                        <a:pt x="334" y="2967"/>
                      </a:cubicBezTo>
                      <a:cubicBezTo>
                        <a:pt x="348" y="2980"/>
                        <a:pt x="373" y="2980"/>
                        <a:pt x="388" y="2964"/>
                      </a:cubicBezTo>
                      <a:cubicBezTo>
                        <a:pt x="404" y="2948"/>
                        <a:pt x="406" y="2933"/>
                        <a:pt x="404" y="2917"/>
                      </a:cubicBezTo>
                      <a:cubicBezTo>
                        <a:pt x="402" y="2902"/>
                        <a:pt x="406" y="2896"/>
                        <a:pt x="409" y="2877"/>
                      </a:cubicBezTo>
                      <a:cubicBezTo>
                        <a:pt x="412" y="2858"/>
                        <a:pt x="415" y="2843"/>
                        <a:pt x="408" y="2830"/>
                      </a:cubicBezTo>
                      <a:cubicBezTo>
                        <a:pt x="401" y="2816"/>
                        <a:pt x="400" y="2809"/>
                        <a:pt x="400" y="2796"/>
                      </a:cubicBezTo>
                      <a:cubicBezTo>
                        <a:pt x="400" y="2782"/>
                        <a:pt x="406" y="2761"/>
                        <a:pt x="397" y="2744"/>
                      </a:cubicBezTo>
                      <a:cubicBezTo>
                        <a:pt x="388" y="2726"/>
                        <a:pt x="378" y="2685"/>
                        <a:pt x="380" y="2640"/>
                      </a:cubicBezTo>
                      <a:cubicBezTo>
                        <a:pt x="381" y="2595"/>
                        <a:pt x="414" y="2343"/>
                        <a:pt x="400" y="2257"/>
                      </a:cubicBezTo>
                      <a:cubicBezTo>
                        <a:pt x="386" y="2170"/>
                        <a:pt x="392" y="2153"/>
                        <a:pt x="395" y="2123"/>
                      </a:cubicBezTo>
                      <a:cubicBezTo>
                        <a:pt x="399" y="2094"/>
                        <a:pt x="407" y="2046"/>
                        <a:pt x="399" y="1984"/>
                      </a:cubicBezTo>
                      <a:cubicBezTo>
                        <a:pt x="396" y="1960"/>
                        <a:pt x="407" y="1862"/>
                        <a:pt x="408" y="1760"/>
                      </a:cubicBezTo>
                      <a:cubicBezTo>
                        <a:pt x="409" y="1694"/>
                        <a:pt x="417" y="1606"/>
                        <a:pt x="399" y="1588"/>
                      </a:cubicBezTo>
                      <a:cubicBezTo>
                        <a:pt x="399" y="1587"/>
                        <a:pt x="399" y="1587"/>
                        <a:pt x="399" y="1587"/>
                      </a:cubicBezTo>
                      <a:cubicBezTo>
                        <a:pt x="404" y="1589"/>
                        <a:pt x="409" y="1590"/>
                        <a:pt x="413" y="1590"/>
                      </a:cubicBezTo>
                      <a:cubicBezTo>
                        <a:pt x="414" y="1590"/>
                        <a:pt x="414" y="1590"/>
                        <a:pt x="414" y="1590"/>
                      </a:cubicBezTo>
                      <a:cubicBezTo>
                        <a:pt x="419" y="1590"/>
                        <a:pt x="425" y="1589"/>
                        <a:pt x="431" y="1586"/>
                      </a:cubicBezTo>
                      <a:cubicBezTo>
                        <a:pt x="430" y="1588"/>
                        <a:pt x="430" y="1588"/>
                        <a:pt x="430" y="1588"/>
                      </a:cubicBezTo>
                      <a:cubicBezTo>
                        <a:pt x="412" y="1606"/>
                        <a:pt x="418" y="1694"/>
                        <a:pt x="418" y="1759"/>
                      </a:cubicBezTo>
                      <a:cubicBezTo>
                        <a:pt x="419" y="1861"/>
                        <a:pt x="432" y="1960"/>
                        <a:pt x="429" y="1984"/>
                      </a:cubicBezTo>
                      <a:cubicBezTo>
                        <a:pt x="421" y="2046"/>
                        <a:pt x="430" y="2094"/>
                        <a:pt x="434" y="2123"/>
                      </a:cubicBezTo>
                      <a:cubicBezTo>
                        <a:pt x="437" y="2153"/>
                        <a:pt x="442" y="2170"/>
                        <a:pt x="428" y="2257"/>
                      </a:cubicBezTo>
                      <a:cubicBezTo>
                        <a:pt x="414" y="2343"/>
                        <a:pt x="447" y="2595"/>
                        <a:pt x="449" y="2640"/>
                      </a:cubicBezTo>
                      <a:cubicBezTo>
                        <a:pt x="451" y="2685"/>
                        <a:pt x="440" y="2726"/>
                        <a:pt x="432" y="2744"/>
                      </a:cubicBezTo>
                      <a:cubicBezTo>
                        <a:pt x="423" y="2761"/>
                        <a:pt x="428" y="2782"/>
                        <a:pt x="428" y="2796"/>
                      </a:cubicBezTo>
                      <a:cubicBezTo>
                        <a:pt x="428" y="2809"/>
                        <a:pt x="428" y="2816"/>
                        <a:pt x="421" y="2830"/>
                      </a:cubicBezTo>
                      <a:cubicBezTo>
                        <a:pt x="414" y="2843"/>
                        <a:pt x="416" y="2858"/>
                        <a:pt x="420" y="2877"/>
                      </a:cubicBezTo>
                      <a:cubicBezTo>
                        <a:pt x="423" y="2896"/>
                        <a:pt x="427" y="2902"/>
                        <a:pt x="425" y="2917"/>
                      </a:cubicBezTo>
                      <a:cubicBezTo>
                        <a:pt x="423" y="2933"/>
                        <a:pt x="425" y="2948"/>
                        <a:pt x="440" y="2964"/>
                      </a:cubicBezTo>
                      <a:cubicBezTo>
                        <a:pt x="456" y="2980"/>
                        <a:pt x="480" y="2980"/>
                        <a:pt x="494" y="2967"/>
                      </a:cubicBezTo>
                      <a:cubicBezTo>
                        <a:pt x="503" y="2978"/>
                        <a:pt x="525" y="2978"/>
                        <a:pt x="533" y="2969"/>
                      </a:cubicBezTo>
                      <a:cubicBezTo>
                        <a:pt x="540" y="2976"/>
                        <a:pt x="569" y="2978"/>
                        <a:pt x="567" y="2962"/>
                      </a:cubicBezTo>
                      <a:cubicBezTo>
                        <a:pt x="572" y="2962"/>
                        <a:pt x="587" y="2955"/>
                        <a:pt x="582" y="2941"/>
                      </a:cubicBezTo>
                      <a:cubicBezTo>
                        <a:pt x="586" y="2936"/>
                        <a:pt x="589" y="2927"/>
                        <a:pt x="582" y="2918"/>
                      </a:cubicBezTo>
                      <a:cubicBezTo>
                        <a:pt x="575" y="2910"/>
                        <a:pt x="554" y="2871"/>
                        <a:pt x="541" y="2853"/>
                      </a:cubicBezTo>
                      <a:cubicBezTo>
                        <a:pt x="526" y="2825"/>
                        <a:pt x="527" y="2828"/>
                        <a:pt x="532" y="2800"/>
                      </a:cubicBezTo>
                      <a:cubicBezTo>
                        <a:pt x="537" y="2771"/>
                        <a:pt x="526" y="2765"/>
                        <a:pt x="538" y="2708"/>
                      </a:cubicBezTo>
                      <a:cubicBezTo>
                        <a:pt x="544" y="2682"/>
                        <a:pt x="557" y="2615"/>
                        <a:pt x="585" y="2508"/>
                      </a:cubicBezTo>
                      <a:cubicBezTo>
                        <a:pt x="614" y="2402"/>
                        <a:pt x="588" y="2218"/>
                        <a:pt x="590" y="2179"/>
                      </a:cubicBezTo>
                      <a:cubicBezTo>
                        <a:pt x="593" y="2140"/>
                        <a:pt x="610" y="2113"/>
                        <a:pt x="620" y="2054"/>
                      </a:cubicBezTo>
                      <a:cubicBezTo>
                        <a:pt x="630" y="1994"/>
                        <a:pt x="655" y="1891"/>
                        <a:pt x="674" y="1810"/>
                      </a:cubicBezTo>
                      <a:cubicBezTo>
                        <a:pt x="694" y="1720"/>
                        <a:pt x="710" y="1670"/>
                        <a:pt x="719" y="1589"/>
                      </a:cubicBezTo>
                      <a:cubicBezTo>
                        <a:pt x="730" y="1474"/>
                        <a:pt x="720" y="1404"/>
                        <a:pt x="708" y="1340"/>
                      </a:cubicBezTo>
                      <a:cubicBezTo>
                        <a:pt x="694" y="1259"/>
                        <a:pt x="682" y="1204"/>
                        <a:pt x="667" y="1175"/>
                      </a:cubicBezTo>
                      <a:cubicBezTo>
                        <a:pt x="651" y="1146"/>
                        <a:pt x="646" y="1089"/>
                        <a:pt x="648" y="1053"/>
                      </a:cubicBezTo>
                      <a:cubicBezTo>
                        <a:pt x="649" y="1026"/>
                        <a:pt x="641" y="949"/>
                        <a:pt x="644" y="898"/>
                      </a:cubicBezTo>
                      <a:cubicBezTo>
                        <a:pt x="644" y="898"/>
                        <a:pt x="644" y="898"/>
                        <a:pt x="644" y="898"/>
                      </a:cubicBezTo>
                      <a:cubicBezTo>
                        <a:pt x="650" y="940"/>
                        <a:pt x="671" y="1035"/>
                        <a:pt x="674" y="1053"/>
                      </a:cubicBezTo>
                      <a:cubicBezTo>
                        <a:pt x="678" y="1071"/>
                        <a:pt x="668" y="1158"/>
                        <a:pt x="698" y="1259"/>
                      </a:cubicBezTo>
                      <a:cubicBezTo>
                        <a:pt x="713" y="1307"/>
                        <a:pt x="740" y="1477"/>
                        <a:pt x="736" y="1501"/>
                      </a:cubicBezTo>
                      <a:cubicBezTo>
                        <a:pt x="736" y="1511"/>
                        <a:pt x="733" y="1527"/>
                        <a:pt x="728" y="1543"/>
                      </a:cubicBezTo>
                      <a:cubicBezTo>
                        <a:pt x="719" y="1570"/>
                        <a:pt x="720" y="1608"/>
                        <a:pt x="721" y="1620"/>
                      </a:cubicBezTo>
                      <a:cubicBezTo>
                        <a:pt x="717" y="1636"/>
                        <a:pt x="712" y="1669"/>
                        <a:pt x="719" y="1671"/>
                      </a:cubicBezTo>
                      <a:cubicBezTo>
                        <a:pt x="715" y="1677"/>
                        <a:pt x="714" y="1677"/>
                        <a:pt x="716" y="1683"/>
                      </a:cubicBezTo>
                      <a:cubicBezTo>
                        <a:pt x="713" y="1688"/>
                        <a:pt x="713" y="1690"/>
                        <a:pt x="714" y="1693"/>
                      </a:cubicBezTo>
                      <a:cubicBezTo>
                        <a:pt x="718" y="1703"/>
                        <a:pt x="733" y="1694"/>
                        <a:pt x="728" y="1697"/>
                      </a:cubicBezTo>
                      <a:cubicBezTo>
                        <a:pt x="719" y="1701"/>
                        <a:pt x="712" y="1709"/>
                        <a:pt x="716" y="1720"/>
                      </a:cubicBezTo>
                      <a:cubicBezTo>
                        <a:pt x="718" y="1725"/>
                        <a:pt x="739" y="1714"/>
                        <a:pt x="750" y="1709"/>
                      </a:cubicBezTo>
                      <a:cubicBezTo>
                        <a:pt x="767" y="1704"/>
                        <a:pt x="787" y="1693"/>
                        <a:pt x="793" y="1685"/>
                      </a:cubicBezTo>
                      <a:cubicBezTo>
                        <a:pt x="798" y="1676"/>
                        <a:pt x="809" y="1660"/>
                        <a:pt x="812" y="1653"/>
                      </a:cubicBezTo>
                      <a:cubicBezTo>
                        <a:pt x="816" y="1643"/>
                        <a:pt x="815" y="1637"/>
                        <a:pt x="819" y="1630"/>
                      </a:cubicBezTo>
                      <a:cubicBezTo>
                        <a:pt x="822" y="1623"/>
                        <a:pt x="829" y="1614"/>
                        <a:pt x="825" y="1608"/>
                      </a:cubicBezTo>
                      <a:close/>
                      <a:moveTo>
                        <a:pt x="269" y="341"/>
                      </a:moveTo>
                      <a:cubicBezTo>
                        <a:pt x="269" y="341"/>
                        <a:pt x="269" y="340"/>
                        <a:pt x="269" y="340"/>
                      </a:cubicBezTo>
                      <a:cubicBezTo>
                        <a:pt x="269" y="340"/>
                        <a:pt x="269" y="341"/>
                        <a:pt x="269" y="341"/>
                      </a:cubicBezTo>
                      <a:close/>
                    </a:path>
                  </a:pathLst>
                </a:custGeom>
                <a:solidFill>
                  <a:srgbClr val="8EB4E3"/>
                </a:solidFill>
                <a:ln w="952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fr-FR" sz="2000"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11" name="Flèche droite 16"/>
            <p:cNvSpPr>
              <a:spLocks noChangeArrowheads="1"/>
            </p:cNvSpPr>
            <p:nvPr/>
          </p:nvSpPr>
          <p:spPr bwMode="auto">
            <a:xfrm>
              <a:off x="2501900" y="4803775"/>
              <a:ext cx="4667250" cy="390525"/>
            </a:xfrm>
            <a:prstGeom prst="rightArrow">
              <a:avLst>
                <a:gd name="adj1" fmla="val 50000"/>
                <a:gd name="adj2" fmla="val 50018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Traitement ARV</a:t>
              </a: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501900" y="5192713"/>
              <a:ext cx="2120900" cy="184150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PrEP</a:t>
              </a:r>
            </a:p>
          </p:txBody>
        </p:sp>
        <p:sp>
          <p:nvSpPr>
            <p:cNvPr id="13" name="ZoneTexte 21"/>
            <p:cNvSpPr txBox="1">
              <a:spLocks noChangeArrowheads="1"/>
            </p:cNvSpPr>
            <p:nvPr/>
          </p:nvSpPr>
          <p:spPr bwMode="auto">
            <a:xfrm>
              <a:off x="4622800" y="5149850"/>
              <a:ext cx="13769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Stop (M6 ARV)</a:t>
              </a:r>
            </a:p>
          </p:txBody>
        </p:sp>
        <p:sp>
          <p:nvSpPr>
            <p:cNvPr id="14" name="Flèche droite 21"/>
            <p:cNvSpPr>
              <a:spLocks noChangeArrowheads="1"/>
            </p:cNvSpPr>
            <p:nvPr/>
          </p:nvSpPr>
          <p:spPr bwMode="auto">
            <a:xfrm>
              <a:off x="4835525" y="5676900"/>
              <a:ext cx="2333625" cy="390525"/>
            </a:xfrm>
            <a:prstGeom prst="rightArrow">
              <a:avLst>
                <a:gd name="adj1" fmla="val 50000"/>
                <a:gd name="adj2" fmla="val 49990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Traitement ARV</a:t>
              </a: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01900" y="6064250"/>
              <a:ext cx="3916363" cy="184150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PrEP</a:t>
              </a:r>
            </a:p>
          </p:txBody>
        </p:sp>
        <p:sp>
          <p:nvSpPr>
            <p:cNvPr id="16" name="ZoneTexte 24"/>
            <p:cNvSpPr txBox="1">
              <a:spLocks noChangeArrowheads="1"/>
            </p:cNvSpPr>
            <p:nvPr/>
          </p:nvSpPr>
          <p:spPr bwMode="auto">
            <a:xfrm>
              <a:off x="6418263" y="6022975"/>
              <a:ext cx="13769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 dirty="0">
                  <a:latin typeface="Arial" charset="0"/>
                  <a:ea typeface="+mn-ea"/>
                  <a:cs typeface="Arial" charset="0"/>
                </a:rPr>
                <a:t>Stop (M6 ARV)</a:t>
              </a:r>
            </a:p>
          </p:txBody>
        </p:sp>
        <p:sp>
          <p:nvSpPr>
            <p:cNvPr id="17" name="ZoneTexte 25"/>
            <p:cNvSpPr txBox="1">
              <a:spLocks noChangeArrowheads="1"/>
            </p:cNvSpPr>
            <p:nvPr/>
          </p:nvSpPr>
          <p:spPr bwMode="auto">
            <a:xfrm>
              <a:off x="2501900" y="5753100"/>
              <a:ext cx="1095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latin typeface="Arial" charset="0"/>
                  <a:ea typeface="+mn-ea"/>
                  <a:cs typeface="Arial" charset="0"/>
                </a:rPr>
                <a:t>ARV différé</a:t>
              </a:r>
            </a:p>
          </p:txBody>
        </p:sp>
        <p:cxnSp>
          <p:nvCxnSpPr>
            <p:cNvPr id="18" name="Connecteur droit 26"/>
            <p:cNvCxnSpPr>
              <a:cxnSpLocks noChangeShapeType="1"/>
              <a:stCxn id="17" idx="3"/>
            </p:cNvCxnSpPr>
            <p:nvPr/>
          </p:nvCxnSpPr>
          <p:spPr bwMode="auto">
            <a:xfrm flipV="1">
              <a:off x="3596943" y="5892800"/>
              <a:ext cx="1157620" cy="14189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49875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post-exposition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85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PEP : TDF/FTC + RAL ou TDF/FTC + MVC</a:t>
            </a:r>
            <a:endParaRPr lang="fr-FR" dirty="0"/>
          </a:p>
        </p:txBody>
      </p:sp>
      <p:sp>
        <p:nvSpPr>
          <p:cNvPr id="466946" name="Espace réservé du contenu 3"/>
          <p:cNvSpPr>
            <a:spLocks noGrp="1"/>
          </p:cNvSpPr>
          <p:nvPr>
            <p:ph idx="1"/>
          </p:nvPr>
        </p:nvSpPr>
        <p:spPr>
          <a:xfrm>
            <a:off x="436563" y="5951538"/>
            <a:ext cx="8507412" cy="860425"/>
          </a:xfrm>
        </p:spPr>
        <p:txBody>
          <a:bodyPr/>
          <a:lstStyle/>
          <a:p>
            <a:r>
              <a:rPr lang="fr-FR" sz="1800" smtClean="0"/>
              <a:t>Observance RAL &gt; LPV/r ; MVC = LPV/r</a:t>
            </a:r>
          </a:p>
          <a:p>
            <a:r>
              <a:rPr lang="fr-FR" sz="1800" smtClean="0"/>
              <a:t>EI : 76 % LPV/r vs 55 % MVC (p = 0,002) ; 74 % LPV/r vs 61 % RAL (p = 0,04)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884238" y="3624263"/>
          <a:ext cx="7461656" cy="220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967"/>
                <a:gridCol w="1818967"/>
                <a:gridCol w="208280"/>
                <a:gridCol w="1807721"/>
                <a:gridCol w="1807721"/>
              </a:tblGrid>
              <a:tr h="35282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FFFF66"/>
                          </a:solidFill>
                        </a:rPr>
                        <a:t>RAL vs LPV/r</a:t>
                      </a:r>
                      <a:endParaRPr lang="fr-FR" sz="14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FF66"/>
                          </a:solidFill>
                        </a:rPr>
                        <a:t>Arrêt PEP</a:t>
                      </a:r>
                      <a:endParaRPr lang="fr-FR" sz="14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FF66"/>
                          </a:solidFill>
                        </a:rPr>
                        <a:t>MVC vs LPV/r</a:t>
                      </a:r>
                      <a:endParaRPr lang="fr-FR" sz="14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FF66"/>
                          </a:solidFill>
                        </a:rPr>
                        <a:t>Arrêt PEP</a:t>
                      </a:r>
                      <a:endParaRPr lang="fr-FR" sz="1400" b="1" dirty="0">
                        <a:solidFill>
                          <a:srgbClr val="FF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Bras LPV/r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1,8 (1,0 - 3,5)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Bras LPV/r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2,7 (1,2 - 6,1)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≤ 33 ans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1,9 (1,0 - 3,7)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≤ 35 ans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1,1 (0,8 - 1,6)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Femme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2,8 (1,0 - 8,4)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Femme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1,0 (0,9 - 1,1)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Non caucasien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1,8 (1,2 - 2,6)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Non caucasien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2,9</a:t>
                      </a:r>
                      <a:r>
                        <a:rPr lang="fr-FR" sz="1400" b="0" baseline="0" dirty="0" smtClean="0">
                          <a:solidFill>
                            <a:srgbClr val="FFFFFF"/>
                          </a:solidFill>
                        </a:rPr>
                        <a:t> (1,3 - 6,6)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Risque faible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1,1 (0,5 - 2,3)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Risque faible</a:t>
                      </a: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FF"/>
                          </a:solidFill>
                        </a:rPr>
                        <a:t>4,2 (1,8 - 10,2)</a:t>
                      </a:r>
                      <a:endParaRPr lang="fr-FR" sz="1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6991" name="ZoneTexte 6"/>
          <p:cNvSpPr txBox="1">
            <a:spLocks noChangeArrowheads="1"/>
          </p:cNvSpPr>
          <p:nvPr/>
        </p:nvSpPr>
        <p:spPr bwMode="auto">
          <a:xfrm>
            <a:off x="2368550" y="3184525"/>
            <a:ext cx="4721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dirty="0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Facteurs associés avec arrêt PEP avant J28</a:t>
            </a:r>
          </a:p>
        </p:txBody>
      </p:sp>
      <p:sp>
        <p:nvSpPr>
          <p:cNvPr id="466992" name="Text Box 3"/>
          <p:cNvSpPr txBox="1">
            <a:spLocks noChangeArrowheads="1"/>
          </p:cNvSpPr>
          <p:nvPr/>
        </p:nvSpPr>
        <p:spPr bwMode="auto">
          <a:xfrm>
            <a:off x="6335713" y="6583363"/>
            <a:ext cx="280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/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Leal L, CROI 2015, Abs. 959</a:t>
            </a: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 bwMode="auto">
          <a:xfrm>
            <a:off x="457200" y="989013"/>
            <a:ext cx="85074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buClr>
                <a:srgbClr val="FFFF00"/>
              </a:buClr>
              <a:buFontTx/>
              <a:buChar char="•"/>
              <a:defRPr/>
            </a:pPr>
            <a:r>
              <a:rPr lang="fr-FR" sz="20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2 essais randomisés, en ouvert, PEP après rapport sexuel</a:t>
            </a:r>
          </a:p>
          <a:p>
            <a:pPr marL="742950" lvl="1" indent="-285750" defTabSz="914400" eaLnBrk="0" hangingPunct="0">
              <a:buClr>
                <a:srgbClr val="FFFF00"/>
              </a:buClr>
              <a:buFontTx/>
              <a:buChar char="–"/>
              <a:defRPr/>
            </a:pPr>
            <a:r>
              <a:rPr lang="fr-FR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TDF/FTC + LPV/r (n = 121) vs TDF/FTC + RAL (n = 122) </a:t>
            </a:r>
          </a:p>
          <a:p>
            <a:pPr marL="742950" lvl="1" indent="-285750" defTabSz="914400" eaLnBrk="0" hangingPunct="0">
              <a:buClr>
                <a:srgbClr val="FFFF00"/>
              </a:buClr>
              <a:buFontTx/>
              <a:buChar char="–"/>
              <a:defRPr/>
            </a:pPr>
            <a:r>
              <a:rPr lang="fr-FR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TDF/FTC + LPV/r (n = 117) vs TDF/FTC + MVC 300 </a:t>
            </a:r>
            <a:r>
              <a:rPr lang="fr-FR" kern="0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bid</a:t>
            </a:r>
            <a:r>
              <a:rPr lang="fr-FR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 (n = 120) </a:t>
            </a:r>
          </a:p>
          <a:p>
            <a:pPr marL="342900" indent="-342900" defTabSz="914400" eaLnBrk="0" hangingPunct="0">
              <a:buClr>
                <a:srgbClr val="FFFF00"/>
              </a:buClr>
              <a:buFontTx/>
              <a:buChar char="•"/>
              <a:defRPr/>
            </a:pPr>
            <a:r>
              <a:rPr lang="fr-FR" sz="20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Exposition homosexuelle = 82 %</a:t>
            </a:r>
          </a:p>
          <a:p>
            <a:pPr marL="342900" indent="-342900" defTabSz="914400" eaLnBrk="0" hangingPunct="0">
              <a:buClr>
                <a:srgbClr val="FFFF00"/>
              </a:buClr>
              <a:buFontTx/>
              <a:buChar char="•"/>
              <a:defRPr/>
            </a:pPr>
            <a:r>
              <a:rPr lang="fr-FR" sz="20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Contact source VIH+ = 31 %</a:t>
            </a:r>
          </a:p>
          <a:p>
            <a:pPr marL="342900" indent="-342900" defTabSz="914400" eaLnBrk="0" hangingPunct="0">
              <a:buClr>
                <a:srgbClr val="FFFF00"/>
              </a:buClr>
              <a:buFontTx/>
              <a:buChar char="•"/>
              <a:defRPr/>
            </a:pPr>
            <a:r>
              <a:rPr lang="fr-FR" sz="20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PEP administré aux Urgences, puis visites J1, J28, J90, J180</a:t>
            </a:r>
          </a:p>
          <a:p>
            <a:pPr marL="742950" lvl="1" indent="-285750" defTabSz="914400" eaLnBrk="0" hangingPunct="0">
              <a:buClr>
                <a:srgbClr val="FFFF00"/>
              </a:buClr>
              <a:buFontTx/>
              <a:buChar char="–"/>
              <a:defRPr/>
            </a:pPr>
            <a:r>
              <a:rPr lang="fr-FR" sz="2000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Venue à J1 = 187/237 pour essai MVC, 196/243 pour essai RAL</a:t>
            </a:r>
          </a:p>
        </p:txBody>
      </p:sp>
      <p:sp>
        <p:nvSpPr>
          <p:cNvPr id="466994" name="Text Box 5"/>
          <p:cNvSpPr txBox="1">
            <a:spLocks noChangeArrowheads="1"/>
          </p:cNvSpPr>
          <p:nvPr/>
        </p:nvSpPr>
        <p:spPr bwMode="auto">
          <a:xfrm>
            <a:off x="8692176" y="46038"/>
            <a:ext cx="39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0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231</a:t>
            </a:r>
            <a:endParaRPr lang="fr-FR" sz="1000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" name="Cadre 1"/>
          <p:cNvSpPr/>
          <p:nvPr/>
        </p:nvSpPr>
        <p:spPr bwMode="auto">
          <a:xfrm>
            <a:off x="85725" y="5831285"/>
            <a:ext cx="9058275" cy="1026715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05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Grossesses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Traitements et grossesses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 smtClean="0"/>
              <a:t>Raltégravir</a:t>
            </a:r>
          </a:p>
          <a:p>
            <a:pPr lvl="1"/>
            <a:r>
              <a:rPr lang="fr-FR" dirty="0" smtClean="0"/>
              <a:t>23 patientes/France</a:t>
            </a:r>
          </a:p>
          <a:p>
            <a:pPr lvl="1"/>
            <a:r>
              <a:rPr lang="fr-FR" b="1" dirty="0" smtClean="0"/>
              <a:t>Pas de modifications </a:t>
            </a:r>
            <a:r>
              <a:rPr lang="fr-FR" dirty="0" smtClean="0"/>
              <a:t>des concentrations (T2 et T3)</a:t>
            </a:r>
          </a:p>
          <a:p>
            <a:r>
              <a:rPr lang="fr-FR" b="1" dirty="0" smtClean="0"/>
              <a:t>Etravirine</a:t>
            </a:r>
          </a:p>
          <a:p>
            <a:pPr lvl="1"/>
            <a:r>
              <a:rPr lang="fr-FR" dirty="0" smtClean="0"/>
              <a:t>15 femmes/international 15 femmes/USA</a:t>
            </a:r>
          </a:p>
          <a:p>
            <a:pPr lvl="1"/>
            <a:r>
              <a:rPr lang="fr-FR" b="1" dirty="0" smtClean="0"/>
              <a:t>Surexposition de 30% </a:t>
            </a:r>
            <a:r>
              <a:rPr lang="fr-FR" dirty="0" smtClean="0"/>
              <a:t>au 2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trimestre, passage transplacentaire (0,76 dans une étude, 0,32 dans l’autre)</a:t>
            </a:r>
          </a:p>
          <a:p>
            <a:r>
              <a:rPr lang="fr-FR" b="1" dirty="0" smtClean="0"/>
              <a:t>Rilpivirine</a:t>
            </a:r>
          </a:p>
          <a:p>
            <a:pPr lvl="1"/>
            <a:r>
              <a:rPr lang="fr-FR" dirty="0" smtClean="0"/>
              <a:t>32 femmes/USA</a:t>
            </a:r>
          </a:p>
          <a:p>
            <a:pPr lvl="1"/>
            <a:r>
              <a:rPr lang="fr-FR" dirty="0" smtClean="0"/>
              <a:t>Très forte variabilité des taux </a:t>
            </a:r>
            <a:r>
              <a:rPr lang="fr-FR" dirty="0" smtClean="0"/>
              <a:t>: </a:t>
            </a:r>
            <a:r>
              <a:rPr lang="fr-FR" b="1" dirty="0" smtClean="0"/>
              <a:t>-</a:t>
            </a:r>
            <a:r>
              <a:rPr lang="fr-FR" b="1" dirty="0" smtClean="0"/>
              <a:t>40 % ASC </a:t>
            </a:r>
            <a:r>
              <a:rPr lang="fr-FR" dirty="0" smtClean="0"/>
              <a:t>au 2</a:t>
            </a:r>
            <a:r>
              <a:rPr lang="fr-FR" baseline="30000" dirty="0" smtClean="0"/>
              <a:t>nd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smtClean="0"/>
              <a:t>trimestre – </a:t>
            </a:r>
            <a:r>
              <a:rPr lang="fr-FR" dirty="0" smtClean="0"/>
              <a:t>passage transplacentaire 0,55.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30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Toujours autant d’information autour de la cohorte périnatale française (EPF)…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58018" y="122017"/>
            <a:ext cx="7523163" cy="936625"/>
          </a:xfrm>
        </p:spPr>
        <p:txBody>
          <a:bodyPr/>
          <a:lstStyle/>
          <a:p>
            <a:pPr>
              <a:defRPr/>
            </a:pPr>
            <a:r>
              <a:rPr lang="fr-FR" sz="2600" dirty="0"/>
              <a:t>Cohorte périnatale française ANRS EPF CO1/</a:t>
            </a:r>
            <a:r>
              <a:rPr lang="fr-FR" sz="2600" dirty="0" smtClean="0"/>
              <a:t>11</a:t>
            </a:r>
            <a:endParaRPr lang="fr-FR" dirty="0"/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6335713" y="6583363"/>
            <a:ext cx="2808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/>
            <a:r>
              <a:rPr lang="en-GB" sz="1000" i="1">
                <a:solidFill>
                  <a:srgbClr val="FFFFFF"/>
                </a:solidFill>
                <a:latin typeface="Arial" charset="0"/>
                <a:cs typeface="Arial" charset="0"/>
              </a:rPr>
              <a:t>Mandelbrot L, CROI 2015, Abs. 867</a:t>
            </a:r>
          </a:p>
        </p:txBody>
      </p:sp>
      <p:sp>
        <p:nvSpPr>
          <p:cNvPr id="108547" name="ZoneTexte 7"/>
          <p:cNvSpPr txBox="1">
            <a:spLocks noChangeArrowheads="1"/>
          </p:cNvSpPr>
          <p:nvPr/>
        </p:nvSpPr>
        <p:spPr bwMode="auto">
          <a:xfrm>
            <a:off x="728663" y="1044575"/>
            <a:ext cx="7094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sz="1600">
                <a:solidFill>
                  <a:srgbClr val="FFFF66"/>
                </a:solidFill>
                <a:latin typeface="Arial" charset="0"/>
                <a:cs typeface="Arial" charset="0"/>
              </a:rPr>
              <a:t>Proportion de transmissions périnatales (1991-2012) en fonction des ARV</a:t>
            </a: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4419600" y="4511675"/>
            <a:ext cx="43672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914400">
              <a:buFont typeface="Arial" charset="0"/>
              <a:buChar char="•"/>
            </a:pPr>
            <a:r>
              <a:rPr lang="fr-FR" sz="1400" dirty="0">
                <a:solidFill>
                  <a:srgbClr val="FFFF66"/>
                </a:solidFill>
                <a:latin typeface="Arial" charset="0"/>
                <a:cs typeface="Arial" charset="0"/>
              </a:rPr>
              <a:t>Résultats </a:t>
            </a:r>
            <a:r>
              <a:rPr lang="fr-FR" sz="1400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2000-2011</a:t>
            </a:r>
            <a:endParaRPr lang="fr-FR" sz="1400" dirty="0">
              <a:solidFill>
                <a:srgbClr val="FFFF66"/>
              </a:solidFill>
              <a:latin typeface="Arial" charset="0"/>
              <a:cs typeface="Arial" charset="0"/>
            </a:endParaRPr>
          </a:p>
          <a:p>
            <a:pPr marL="742950" lvl="1" indent="-285750" defTabSz="914400">
              <a:buClr>
                <a:srgbClr val="FFFF00"/>
              </a:buClr>
              <a:buFont typeface="Verdana" pitchFamily="34" charset="0"/>
              <a:buChar char="–"/>
            </a:pP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Aucune transmission périnatale</a:t>
            </a:r>
            <a:b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sur 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les 2 651 mères qui débutent un traitement ARV avant la conception avec 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CV 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&lt; 50 c/ml à 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l’accouchement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IC 95 % : 0,0 - 0,1) </a:t>
            </a:r>
            <a:endParaRPr lang="fr-FR" sz="1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742950" lvl="1" indent="-285750" defTabSz="914400">
              <a:buClr>
                <a:srgbClr val="FFFF00"/>
              </a:buClr>
              <a:buFont typeface="Verdana" pitchFamily="34" charset="0"/>
              <a:buChar char="–"/>
            </a:pPr>
            <a:endParaRPr lang="fr-FR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lvl="1" defTabSz="914400">
              <a:buClr>
                <a:srgbClr val="FFFF00"/>
              </a:buClr>
            </a:pPr>
            <a:endParaRPr lang="fr-FR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742950" lvl="1" indent="-285750" defTabSz="914400">
              <a:buClr>
                <a:srgbClr val="FFFF00"/>
              </a:buClr>
              <a:buFont typeface="Verdana" pitchFamily="34" charset="0"/>
              <a:buChar char="–"/>
            </a:pP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T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aux 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de transmission périnatale : 0,7 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%</a:t>
            </a:r>
            <a:b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IC 95 % : 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0,5 </a:t>
            </a:r>
            <a:r>
              <a:rPr lang="fr-FR" sz="1200" dirty="0">
                <a:solidFill>
                  <a:srgbClr val="FFFFFF"/>
                </a:solidFill>
                <a:latin typeface="Arial" charset="0"/>
                <a:cs typeface="Arial" charset="0"/>
              </a:rPr>
              <a:t>- 0,9; N = 56 / 8 075) </a:t>
            </a:r>
          </a:p>
        </p:txBody>
      </p:sp>
      <p:sp>
        <p:nvSpPr>
          <p:cNvPr id="108554" name="ZoneTexte 62"/>
          <p:cNvSpPr txBox="1">
            <a:spLocks noChangeArrowheads="1"/>
          </p:cNvSpPr>
          <p:nvPr/>
        </p:nvSpPr>
        <p:spPr bwMode="auto">
          <a:xfrm>
            <a:off x="596900" y="4173538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sz="1600" dirty="0">
                <a:solidFill>
                  <a:srgbClr val="FFFF66"/>
                </a:solidFill>
                <a:latin typeface="Arial" charset="0"/>
                <a:cs typeface="Arial" charset="0"/>
              </a:rPr>
              <a:t>CV VIH à l’accouchement (1997- 2012)</a:t>
            </a:r>
          </a:p>
        </p:txBody>
      </p:sp>
      <p:grpSp>
        <p:nvGrpSpPr>
          <p:cNvPr id="195" name="Groupe 194"/>
          <p:cNvGrpSpPr/>
          <p:nvPr/>
        </p:nvGrpSpPr>
        <p:grpSpPr>
          <a:xfrm>
            <a:off x="1719263" y="1301750"/>
            <a:ext cx="5170487" cy="2852738"/>
            <a:chOff x="1719263" y="1301750"/>
            <a:chExt cx="5170487" cy="2852738"/>
          </a:xfrm>
        </p:grpSpPr>
        <p:sp>
          <p:nvSpPr>
            <p:cNvPr id="108549" name="Rectangle 50"/>
            <p:cNvSpPr>
              <a:spLocks noChangeArrowheads="1"/>
            </p:cNvSpPr>
            <p:nvPr/>
          </p:nvSpPr>
          <p:spPr bwMode="auto">
            <a:xfrm>
              <a:off x="2886075" y="3968750"/>
              <a:ext cx="122238" cy="122238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50" name="Freeform 51"/>
            <p:cNvSpPr>
              <a:spLocks/>
            </p:cNvSpPr>
            <p:nvPr/>
          </p:nvSpPr>
          <p:spPr bwMode="auto">
            <a:xfrm>
              <a:off x="3594100" y="3968750"/>
              <a:ext cx="122238" cy="1222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22238 h 77"/>
                <a:gd name="T4" fmla="*/ 122238 w 77"/>
                <a:gd name="T5" fmla="*/ 122238 h 77"/>
                <a:gd name="T6" fmla="*/ 122238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0" y="0"/>
                  </a:moveTo>
                  <a:lnTo>
                    <a:pt x="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51" name="Rectangle 52"/>
            <p:cNvSpPr>
              <a:spLocks noChangeArrowheads="1"/>
            </p:cNvSpPr>
            <p:nvPr/>
          </p:nvSpPr>
          <p:spPr bwMode="auto">
            <a:xfrm>
              <a:off x="4419600" y="3968750"/>
              <a:ext cx="120650" cy="122238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FFFF66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52" name="Line 54"/>
            <p:cNvSpPr>
              <a:spLocks noChangeShapeType="1"/>
            </p:cNvSpPr>
            <p:nvPr/>
          </p:nvSpPr>
          <p:spPr bwMode="auto">
            <a:xfrm flipH="1">
              <a:off x="5264150" y="4030663"/>
              <a:ext cx="19685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08553" name="Groupe 2077"/>
            <p:cNvGrpSpPr>
              <a:grpSpLocks/>
            </p:cNvGrpSpPr>
            <p:nvPr/>
          </p:nvGrpSpPr>
          <p:grpSpPr bwMode="auto">
            <a:xfrm>
              <a:off x="1736725" y="1416050"/>
              <a:ext cx="4711700" cy="2132013"/>
              <a:chOff x="681038" y="1452563"/>
              <a:chExt cx="5921375" cy="2740025"/>
            </a:xfrm>
          </p:grpSpPr>
          <p:sp>
            <p:nvSpPr>
              <p:cNvPr id="108696" name="Freeform 9"/>
              <p:cNvSpPr>
                <a:spLocks/>
              </p:cNvSpPr>
              <p:nvPr/>
            </p:nvSpPr>
            <p:spPr bwMode="auto">
              <a:xfrm>
                <a:off x="685800" y="1455738"/>
                <a:ext cx="5832475" cy="2647950"/>
              </a:xfrm>
              <a:custGeom>
                <a:avLst/>
                <a:gdLst>
                  <a:gd name="T0" fmla="*/ 0 w 3674"/>
                  <a:gd name="T1" fmla="*/ 2647950 h 1668"/>
                  <a:gd name="T2" fmla="*/ 5832475 w 3674"/>
                  <a:gd name="T3" fmla="*/ 2647950 h 1668"/>
                  <a:gd name="T4" fmla="*/ 5832475 w 3674"/>
                  <a:gd name="T5" fmla="*/ 0 h 1668"/>
                  <a:gd name="T6" fmla="*/ 0 60000 65536"/>
                  <a:gd name="T7" fmla="*/ 0 60000 65536"/>
                  <a:gd name="T8" fmla="*/ 0 60000 65536"/>
                  <a:gd name="T9" fmla="*/ 0 w 3674"/>
                  <a:gd name="T10" fmla="*/ 0 h 1668"/>
                  <a:gd name="T11" fmla="*/ 3674 w 3674"/>
                  <a:gd name="T12" fmla="*/ 1668 h 16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4" h="1668">
                    <a:moveTo>
                      <a:pt x="0" y="1668"/>
                    </a:moveTo>
                    <a:lnTo>
                      <a:pt x="3674" y="1668"/>
                    </a:lnTo>
                    <a:lnTo>
                      <a:pt x="3674" y="0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697" name="Line 10"/>
              <p:cNvSpPr>
                <a:spLocks noChangeShapeType="1"/>
              </p:cNvSpPr>
              <p:nvPr/>
            </p:nvSpPr>
            <p:spPr bwMode="auto">
              <a:xfrm flipV="1">
                <a:off x="625157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698" name="Line 11"/>
              <p:cNvSpPr>
                <a:spLocks noChangeShapeType="1"/>
              </p:cNvSpPr>
              <p:nvPr/>
            </p:nvSpPr>
            <p:spPr bwMode="auto">
              <a:xfrm flipV="1">
                <a:off x="651827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699" name="Line 12"/>
              <p:cNvSpPr>
                <a:spLocks noChangeShapeType="1"/>
              </p:cNvSpPr>
              <p:nvPr/>
            </p:nvSpPr>
            <p:spPr bwMode="auto">
              <a:xfrm flipV="1">
                <a:off x="4133850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0" name="Line 13"/>
              <p:cNvSpPr>
                <a:spLocks noChangeShapeType="1"/>
              </p:cNvSpPr>
              <p:nvPr/>
            </p:nvSpPr>
            <p:spPr bwMode="auto">
              <a:xfrm flipV="1">
                <a:off x="439737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1" name="Line 14"/>
              <p:cNvSpPr>
                <a:spLocks noChangeShapeType="1"/>
              </p:cNvSpPr>
              <p:nvPr/>
            </p:nvSpPr>
            <p:spPr bwMode="auto">
              <a:xfrm flipV="1">
                <a:off x="4662488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2" name="Line 15"/>
              <p:cNvSpPr>
                <a:spLocks noChangeShapeType="1"/>
              </p:cNvSpPr>
              <p:nvPr/>
            </p:nvSpPr>
            <p:spPr bwMode="auto">
              <a:xfrm flipV="1">
                <a:off x="4927600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3" name="Line 16"/>
              <p:cNvSpPr>
                <a:spLocks noChangeShapeType="1"/>
              </p:cNvSpPr>
              <p:nvPr/>
            </p:nvSpPr>
            <p:spPr bwMode="auto">
              <a:xfrm flipV="1">
                <a:off x="5192713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4" name="Line 17"/>
              <p:cNvSpPr>
                <a:spLocks noChangeShapeType="1"/>
              </p:cNvSpPr>
              <p:nvPr/>
            </p:nvSpPr>
            <p:spPr bwMode="auto">
              <a:xfrm flipV="1">
                <a:off x="5456238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5" name="Line 18"/>
              <p:cNvSpPr>
                <a:spLocks noChangeShapeType="1"/>
              </p:cNvSpPr>
              <p:nvPr/>
            </p:nvSpPr>
            <p:spPr bwMode="auto">
              <a:xfrm flipV="1">
                <a:off x="5721350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6" name="Line 19"/>
              <p:cNvSpPr>
                <a:spLocks noChangeShapeType="1"/>
              </p:cNvSpPr>
              <p:nvPr/>
            </p:nvSpPr>
            <p:spPr bwMode="auto">
              <a:xfrm flipV="1">
                <a:off x="5986463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7" name="Line 20"/>
              <p:cNvSpPr>
                <a:spLocks noChangeShapeType="1"/>
              </p:cNvSpPr>
              <p:nvPr/>
            </p:nvSpPr>
            <p:spPr bwMode="auto">
              <a:xfrm flipV="1">
                <a:off x="201612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8" name="Line 21"/>
              <p:cNvSpPr>
                <a:spLocks noChangeShapeType="1"/>
              </p:cNvSpPr>
              <p:nvPr/>
            </p:nvSpPr>
            <p:spPr bwMode="auto">
              <a:xfrm flipV="1">
                <a:off x="2279650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09" name="Line 22"/>
              <p:cNvSpPr>
                <a:spLocks noChangeShapeType="1"/>
              </p:cNvSpPr>
              <p:nvPr/>
            </p:nvSpPr>
            <p:spPr bwMode="auto">
              <a:xfrm flipV="1">
                <a:off x="2544763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0" name="Line 23"/>
              <p:cNvSpPr>
                <a:spLocks noChangeShapeType="1"/>
              </p:cNvSpPr>
              <p:nvPr/>
            </p:nvSpPr>
            <p:spPr bwMode="auto">
              <a:xfrm flipV="1">
                <a:off x="280987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1" name="Line 24"/>
              <p:cNvSpPr>
                <a:spLocks noChangeShapeType="1"/>
              </p:cNvSpPr>
              <p:nvPr/>
            </p:nvSpPr>
            <p:spPr bwMode="auto">
              <a:xfrm flipV="1">
                <a:off x="3074988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2" name="Line 25"/>
              <p:cNvSpPr>
                <a:spLocks noChangeShapeType="1"/>
              </p:cNvSpPr>
              <p:nvPr/>
            </p:nvSpPr>
            <p:spPr bwMode="auto">
              <a:xfrm flipV="1">
                <a:off x="3338513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3" name="Line 26"/>
              <p:cNvSpPr>
                <a:spLocks noChangeShapeType="1"/>
              </p:cNvSpPr>
              <p:nvPr/>
            </p:nvSpPr>
            <p:spPr bwMode="auto">
              <a:xfrm flipV="1">
                <a:off x="360362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4" name="Line 27"/>
              <p:cNvSpPr>
                <a:spLocks noChangeShapeType="1"/>
              </p:cNvSpPr>
              <p:nvPr/>
            </p:nvSpPr>
            <p:spPr bwMode="auto">
              <a:xfrm flipV="1">
                <a:off x="3868738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5" name="Line 28"/>
              <p:cNvSpPr>
                <a:spLocks noChangeShapeType="1"/>
              </p:cNvSpPr>
              <p:nvPr/>
            </p:nvSpPr>
            <p:spPr bwMode="auto">
              <a:xfrm flipV="1">
                <a:off x="690563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6" name="Line 29"/>
              <p:cNvSpPr>
                <a:spLocks noChangeShapeType="1"/>
              </p:cNvSpPr>
              <p:nvPr/>
            </p:nvSpPr>
            <p:spPr bwMode="auto">
              <a:xfrm flipV="1">
                <a:off x="954088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7" name="Line 30"/>
              <p:cNvSpPr>
                <a:spLocks noChangeShapeType="1"/>
              </p:cNvSpPr>
              <p:nvPr/>
            </p:nvSpPr>
            <p:spPr bwMode="auto">
              <a:xfrm flipV="1">
                <a:off x="1219200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8" name="Line 31"/>
              <p:cNvSpPr>
                <a:spLocks noChangeShapeType="1"/>
              </p:cNvSpPr>
              <p:nvPr/>
            </p:nvSpPr>
            <p:spPr bwMode="auto">
              <a:xfrm flipV="1">
                <a:off x="1484313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19" name="Line 32"/>
              <p:cNvSpPr>
                <a:spLocks noChangeShapeType="1"/>
              </p:cNvSpPr>
              <p:nvPr/>
            </p:nvSpPr>
            <p:spPr bwMode="auto">
              <a:xfrm flipV="1">
                <a:off x="1749425" y="4103688"/>
                <a:ext cx="0" cy="8890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0" name="Line 33"/>
              <p:cNvSpPr>
                <a:spLocks noChangeShapeType="1"/>
              </p:cNvSpPr>
              <p:nvPr/>
            </p:nvSpPr>
            <p:spPr bwMode="auto">
              <a:xfrm>
                <a:off x="6518275" y="2124076"/>
                <a:ext cx="8413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1" name="Line 34"/>
              <p:cNvSpPr>
                <a:spLocks noChangeShapeType="1"/>
              </p:cNvSpPr>
              <p:nvPr/>
            </p:nvSpPr>
            <p:spPr bwMode="auto">
              <a:xfrm>
                <a:off x="6518275" y="2782888"/>
                <a:ext cx="8413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2" name="Line 35"/>
              <p:cNvSpPr>
                <a:spLocks noChangeShapeType="1"/>
              </p:cNvSpPr>
              <p:nvPr/>
            </p:nvSpPr>
            <p:spPr bwMode="auto">
              <a:xfrm>
                <a:off x="6518275" y="3443288"/>
                <a:ext cx="8413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3" name="Line 36"/>
              <p:cNvSpPr>
                <a:spLocks noChangeShapeType="1"/>
              </p:cNvSpPr>
              <p:nvPr/>
            </p:nvSpPr>
            <p:spPr bwMode="auto">
              <a:xfrm>
                <a:off x="6518275" y="4103688"/>
                <a:ext cx="8413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4" name="Line 37"/>
              <p:cNvSpPr>
                <a:spLocks noChangeShapeType="1"/>
              </p:cNvSpPr>
              <p:nvPr/>
            </p:nvSpPr>
            <p:spPr bwMode="auto">
              <a:xfrm>
                <a:off x="6518275" y="1463676"/>
                <a:ext cx="8413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5" name="Freeform 38"/>
              <p:cNvSpPr>
                <a:spLocks/>
              </p:cNvSpPr>
              <p:nvPr/>
            </p:nvSpPr>
            <p:spPr bwMode="auto">
              <a:xfrm>
                <a:off x="1744663" y="1454151"/>
                <a:ext cx="2692400" cy="2303463"/>
              </a:xfrm>
              <a:custGeom>
                <a:avLst/>
                <a:gdLst>
                  <a:gd name="T0" fmla="*/ 273050 w 1696"/>
                  <a:gd name="T1" fmla="*/ 42863 h 1451"/>
                  <a:gd name="T2" fmla="*/ 273050 w 1696"/>
                  <a:gd name="T3" fmla="*/ 122238 h 1451"/>
                  <a:gd name="T4" fmla="*/ 549275 w 1696"/>
                  <a:gd name="T5" fmla="*/ 122238 h 1451"/>
                  <a:gd name="T6" fmla="*/ 549275 w 1696"/>
                  <a:gd name="T7" fmla="*/ 806450 h 1451"/>
                  <a:gd name="T8" fmla="*/ 830263 w 1696"/>
                  <a:gd name="T9" fmla="*/ 806450 h 1451"/>
                  <a:gd name="T10" fmla="*/ 830263 w 1696"/>
                  <a:gd name="T11" fmla="*/ 1471613 h 1451"/>
                  <a:gd name="T12" fmla="*/ 1093788 w 1696"/>
                  <a:gd name="T13" fmla="*/ 1471613 h 1451"/>
                  <a:gd name="T14" fmla="*/ 1093788 w 1696"/>
                  <a:gd name="T15" fmla="*/ 1508125 h 1451"/>
                  <a:gd name="T16" fmla="*/ 1360487 w 1696"/>
                  <a:gd name="T17" fmla="*/ 1508125 h 1451"/>
                  <a:gd name="T18" fmla="*/ 1360487 w 1696"/>
                  <a:gd name="T19" fmla="*/ 1670051 h 1451"/>
                  <a:gd name="T20" fmla="*/ 1622425 w 1696"/>
                  <a:gd name="T21" fmla="*/ 1670051 h 1451"/>
                  <a:gd name="T22" fmla="*/ 1622425 w 1696"/>
                  <a:gd name="T23" fmla="*/ 1965326 h 1451"/>
                  <a:gd name="T24" fmla="*/ 2157413 w 1696"/>
                  <a:gd name="T25" fmla="*/ 1965326 h 1451"/>
                  <a:gd name="T26" fmla="*/ 2157413 w 1696"/>
                  <a:gd name="T27" fmla="*/ 2176463 h 1451"/>
                  <a:gd name="T28" fmla="*/ 2425700 w 1696"/>
                  <a:gd name="T29" fmla="*/ 2176463 h 1451"/>
                  <a:gd name="T30" fmla="*/ 2425700 w 1696"/>
                  <a:gd name="T31" fmla="*/ 2303463 h 1451"/>
                  <a:gd name="T32" fmla="*/ 2692400 w 1696"/>
                  <a:gd name="T33" fmla="*/ 2303463 h 1451"/>
                  <a:gd name="T34" fmla="*/ 2692400 w 1696"/>
                  <a:gd name="T35" fmla="*/ 2014538 h 1451"/>
                  <a:gd name="T36" fmla="*/ 2419350 w 1696"/>
                  <a:gd name="T37" fmla="*/ 2014538 h 1451"/>
                  <a:gd name="T38" fmla="*/ 2419350 w 1696"/>
                  <a:gd name="T39" fmla="*/ 1754188 h 1451"/>
                  <a:gd name="T40" fmla="*/ 2165350 w 1696"/>
                  <a:gd name="T41" fmla="*/ 1754188 h 1451"/>
                  <a:gd name="T42" fmla="*/ 2165350 w 1696"/>
                  <a:gd name="T43" fmla="*/ 1463675 h 1451"/>
                  <a:gd name="T44" fmla="*/ 1873250 w 1696"/>
                  <a:gd name="T45" fmla="*/ 1463675 h 1451"/>
                  <a:gd name="T46" fmla="*/ 1873250 w 1696"/>
                  <a:gd name="T47" fmla="*/ 1343025 h 1451"/>
                  <a:gd name="T48" fmla="*/ 1630363 w 1696"/>
                  <a:gd name="T49" fmla="*/ 1343025 h 1451"/>
                  <a:gd name="T50" fmla="*/ 1630363 w 1696"/>
                  <a:gd name="T51" fmla="*/ 1101725 h 1451"/>
                  <a:gd name="T52" fmla="*/ 1365250 w 1696"/>
                  <a:gd name="T53" fmla="*/ 1101725 h 1451"/>
                  <a:gd name="T54" fmla="*/ 1365250 w 1696"/>
                  <a:gd name="T55" fmla="*/ 717550 h 1451"/>
                  <a:gd name="T56" fmla="*/ 1093788 w 1696"/>
                  <a:gd name="T57" fmla="*/ 717550 h 1451"/>
                  <a:gd name="T58" fmla="*/ 1093788 w 1696"/>
                  <a:gd name="T59" fmla="*/ 333375 h 1451"/>
                  <a:gd name="T60" fmla="*/ 812800 w 1696"/>
                  <a:gd name="T61" fmla="*/ 333375 h 1451"/>
                  <a:gd name="T62" fmla="*/ 812800 w 1696"/>
                  <a:gd name="T63" fmla="*/ 55563 h 1451"/>
                  <a:gd name="T64" fmla="*/ 539750 w 1696"/>
                  <a:gd name="T65" fmla="*/ 55563 h 1451"/>
                  <a:gd name="T66" fmla="*/ 539750 w 1696"/>
                  <a:gd name="T67" fmla="*/ 23813 h 1451"/>
                  <a:gd name="T68" fmla="*/ 277813 w 1696"/>
                  <a:gd name="T69" fmla="*/ 23813 h 1451"/>
                  <a:gd name="T70" fmla="*/ 277813 w 1696"/>
                  <a:gd name="T71" fmla="*/ 0 h 1451"/>
                  <a:gd name="T72" fmla="*/ 0 w 1696"/>
                  <a:gd name="T73" fmla="*/ 0 h 1451"/>
                  <a:gd name="T74" fmla="*/ 0 w 1696"/>
                  <a:gd name="T75" fmla="*/ 42863 h 1451"/>
                  <a:gd name="T76" fmla="*/ 273050 w 1696"/>
                  <a:gd name="T77" fmla="*/ 42863 h 1451"/>
                  <a:gd name="T78" fmla="*/ 273050 w 1696"/>
                  <a:gd name="T79" fmla="*/ 42863 h 14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96"/>
                  <a:gd name="T121" fmla="*/ 0 h 1451"/>
                  <a:gd name="T122" fmla="*/ 1696 w 1696"/>
                  <a:gd name="T123" fmla="*/ 1451 h 14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96" h="1451">
                    <a:moveTo>
                      <a:pt x="172" y="27"/>
                    </a:moveTo>
                    <a:lnTo>
                      <a:pt x="172" y="77"/>
                    </a:lnTo>
                    <a:lnTo>
                      <a:pt x="346" y="77"/>
                    </a:lnTo>
                    <a:lnTo>
                      <a:pt x="346" y="508"/>
                    </a:lnTo>
                    <a:lnTo>
                      <a:pt x="523" y="508"/>
                    </a:lnTo>
                    <a:lnTo>
                      <a:pt x="523" y="927"/>
                    </a:lnTo>
                    <a:lnTo>
                      <a:pt x="689" y="927"/>
                    </a:lnTo>
                    <a:lnTo>
                      <a:pt x="689" y="950"/>
                    </a:lnTo>
                    <a:lnTo>
                      <a:pt x="857" y="950"/>
                    </a:lnTo>
                    <a:lnTo>
                      <a:pt x="857" y="1052"/>
                    </a:lnTo>
                    <a:lnTo>
                      <a:pt x="1022" y="1052"/>
                    </a:lnTo>
                    <a:lnTo>
                      <a:pt x="1022" y="1238"/>
                    </a:lnTo>
                    <a:lnTo>
                      <a:pt x="1359" y="1238"/>
                    </a:lnTo>
                    <a:lnTo>
                      <a:pt x="1359" y="1371"/>
                    </a:lnTo>
                    <a:lnTo>
                      <a:pt x="1528" y="1371"/>
                    </a:lnTo>
                    <a:lnTo>
                      <a:pt x="1528" y="1451"/>
                    </a:lnTo>
                    <a:lnTo>
                      <a:pt x="1696" y="1451"/>
                    </a:lnTo>
                    <a:lnTo>
                      <a:pt x="1696" y="1269"/>
                    </a:lnTo>
                    <a:lnTo>
                      <a:pt x="1524" y="1269"/>
                    </a:lnTo>
                    <a:lnTo>
                      <a:pt x="1524" y="1105"/>
                    </a:lnTo>
                    <a:lnTo>
                      <a:pt x="1364" y="1105"/>
                    </a:lnTo>
                    <a:lnTo>
                      <a:pt x="1364" y="922"/>
                    </a:lnTo>
                    <a:lnTo>
                      <a:pt x="1180" y="922"/>
                    </a:lnTo>
                    <a:lnTo>
                      <a:pt x="1180" y="846"/>
                    </a:lnTo>
                    <a:lnTo>
                      <a:pt x="1027" y="846"/>
                    </a:lnTo>
                    <a:lnTo>
                      <a:pt x="1027" y="694"/>
                    </a:lnTo>
                    <a:lnTo>
                      <a:pt x="860" y="694"/>
                    </a:lnTo>
                    <a:lnTo>
                      <a:pt x="860" y="452"/>
                    </a:lnTo>
                    <a:lnTo>
                      <a:pt x="689" y="452"/>
                    </a:lnTo>
                    <a:lnTo>
                      <a:pt x="689" y="210"/>
                    </a:lnTo>
                    <a:lnTo>
                      <a:pt x="512" y="210"/>
                    </a:lnTo>
                    <a:lnTo>
                      <a:pt x="512" y="35"/>
                    </a:lnTo>
                    <a:lnTo>
                      <a:pt x="340" y="35"/>
                    </a:lnTo>
                    <a:lnTo>
                      <a:pt x="340" y="15"/>
                    </a:lnTo>
                    <a:lnTo>
                      <a:pt x="175" y="15"/>
                    </a:lnTo>
                    <a:lnTo>
                      <a:pt x="175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72" y="27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6" name="Freeform 39"/>
              <p:cNvSpPr>
                <a:spLocks/>
              </p:cNvSpPr>
              <p:nvPr/>
            </p:nvSpPr>
            <p:spPr bwMode="auto">
              <a:xfrm>
                <a:off x="681038" y="1454151"/>
                <a:ext cx="5837238" cy="2625725"/>
              </a:xfrm>
              <a:custGeom>
                <a:avLst/>
                <a:gdLst>
                  <a:gd name="T0" fmla="*/ 1336675 w 3677"/>
                  <a:gd name="T1" fmla="*/ 122238 h 1654"/>
                  <a:gd name="T2" fmla="*/ 1336675 w 3677"/>
                  <a:gd name="T3" fmla="*/ 42862 h 1654"/>
                  <a:gd name="T4" fmla="*/ 1063625 w 3677"/>
                  <a:gd name="T5" fmla="*/ 42862 h 1654"/>
                  <a:gd name="T6" fmla="*/ 1063625 w 3677"/>
                  <a:gd name="T7" fmla="*/ 0 h 1654"/>
                  <a:gd name="T8" fmla="*/ 0 w 3677"/>
                  <a:gd name="T9" fmla="*/ 0 h 1654"/>
                  <a:gd name="T10" fmla="*/ 0 w 3677"/>
                  <a:gd name="T11" fmla="*/ 127000 h 1654"/>
                  <a:gd name="T12" fmla="*/ 290513 w 3677"/>
                  <a:gd name="T13" fmla="*/ 127000 h 1654"/>
                  <a:gd name="T14" fmla="*/ 290513 w 3677"/>
                  <a:gd name="T15" fmla="*/ 358775 h 1654"/>
                  <a:gd name="T16" fmla="*/ 549275 w 3677"/>
                  <a:gd name="T17" fmla="*/ 358775 h 1654"/>
                  <a:gd name="T18" fmla="*/ 549275 w 3677"/>
                  <a:gd name="T19" fmla="*/ 422275 h 1654"/>
                  <a:gd name="T20" fmla="*/ 835025 w 3677"/>
                  <a:gd name="T21" fmla="*/ 422275 h 1654"/>
                  <a:gd name="T22" fmla="*/ 835025 w 3677"/>
                  <a:gd name="T23" fmla="*/ 1778000 h 1654"/>
                  <a:gd name="T24" fmla="*/ 1095375 w 3677"/>
                  <a:gd name="T25" fmla="*/ 1778000 h 1654"/>
                  <a:gd name="T26" fmla="*/ 1095375 w 3677"/>
                  <a:gd name="T27" fmla="*/ 2317750 h 1654"/>
                  <a:gd name="T28" fmla="*/ 1603375 w 3677"/>
                  <a:gd name="T29" fmla="*/ 2317750 h 1654"/>
                  <a:gd name="T30" fmla="*/ 1603375 w 3677"/>
                  <a:gd name="T31" fmla="*/ 2492375 h 1654"/>
                  <a:gd name="T32" fmla="*/ 2408238 w 3677"/>
                  <a:gd name="T33" fmla="*/ 2492375 h 1654"/>
                  <a:gd name="T34" fmla="*/ 2408238 w 3677"/>
                  <a:gd name="T35" fmla="*/ 2586038 h 1654"/>
                  <a:gd name="T36" fmla="*/ 4368801 w 3677"/>
                  <a:gd name="T37" fmla="*/ 2586038 h 1654"/>
                  <a:gd name="T38" fmla="*/ 4368801 w 3677"/>
                  <a:gd name="T39" fmla="*/ 2625725 h 1654"/>
                  <a:gd name="T40" fmla="*/ 5837238 w 3677"/>
                  <a:gd name="T41" fmla="*/ 2625725 h 1654"/>
                  <a:gd name="T42" fmla="*/ 5837238 w 3677"/>
                  <a:gd name="T43" fmla="*/ 2571750 h 1654"/>
                  <a:gd name="T44" fmla="*/ 4511676 w 3677"/>
                  <a:gd name="T45" fmla="*/ 2571750 h 1654"/>
                  <a:gd name="T46" fmla="*/ 4511676 w 3677"/>
                  <a:gd name="T47" fmla="*/ 2551113 h 1654"/>
                  <a:gd name="T48" fmla="*/ 4267201 w 3677"/>
                  <a:gd name="T49" fmla="*/ 2551113 h 1654"/>
                  <a:gd name="T50" fmla="*/ 4267201 w 3677"/>
                  <a:gd name="T51" fmla="*/ 2516188 h 1654"/>
                  <a:gd name="T52" fmla="*/ 3756026 w 3677"/>
                  <a:gd name="T53" fmla="*/ 2516188 h 1654"/>
                  <a:gd name="T54" fmla="*/ 3756026 w 3677"/>
                  <a:gd name="T55" fmla="*/ 2303463 h 1654"/>
                  <a:gd name="T56" fmla="*/ 3489326 w 3677"/>
                  <a:gd name="T57" fmla="*/ 2303463 h 1654"/>
                  <a:gd name="T58" fmla="*/ 3489326 w 3677"/>
                  <a:gd name="T59" fmla="*/ 2176463 h 1654"/>
                  <a:gd name="T60" fmla="*/ 3221038 w 3677"/>
                  <a:gd name="T61" fmla="*/ 2176463 h 1654"/>
                  <a:gd name="T62" fmla="*/ 3221038 w 3677"/>
                  <a:gd name="T63" fmla="*/ 1965325 h 1654"/>
                  <a:gd name="T64" fmla="*/ 2686050 w 3677"/>
                  <a:gd name="T65" fmla="*/ 1965325 h 1654"/>
                  <a:gd name="T66" fmla="*/ 2686050 w 3677"/>
                  <a:gd name="T67" fmla="*/ 1670050 h 1654"/>
                  <a:gd name="T68" fmla="*/ 2424113 w 3677"/>
                  <a:gd name="T69" fmla="*/ 1670050 h 1654"/>
                  <a:gd name="T70" fmla="*/ 2424113 w 3677"/>
                  <a:gd name="T71" fmla="*/ 1508125 h 1654"/>
                  <a:gd name="T72" fmla="*/ 2157413 w 3677"/>
                  <a:gd name="T73" fmla="*/ 1508125 h 1654"/>
                  <a:gd name="T74" fmla="*/ 2157413 w 3677"/>
                  <a:gd name="T75" fmla="*/ 1471612 h 1654"/>
                  <a:gd name="T76" fmla="*/ 1893888 w 3677"/>
                  <a:gd name="T77" fmla="*/ 1471612 h 1654"/>
                  <a:gd name="T78" fmla="*/ 1893888 w 3677"/>
                  <a:gd name="T79" fmla="*/ 806450 h 1654"/>
                  <a:gd name="T80" fmla="*/ 1612900 w 3677"/>
                  <a:gd name="T81" fmla="*/ 806450 h 1654"/>
                  <a:gd name="T82" fmla="*/ 1612900 w 3677"/>
                  <a:gd name="T83" fmla="*/ 122238 h 1654"/>
                  <a:gd name="T84" fmla="*/ 1336675 w 3677"/>
                  <a:gd name="T85" fmla="*/ 122238 h 1654"/>
                  <a:gd name="T86" fmla="*/ 1336675 w 3677"/>
                  <a:gd name="T87" fmla="*/ 122238 h 16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77"/>
                  <a:gd name="T133" fmla="*/ 0 h 1654"/>
                  <a:gd name="T134" fmla="*/ 3677 w 3677"/>
                  <a:gd name="T135" fmla="*/ 1654 h 16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77" h="1654">
                    <a:moveTo>
                      <a:pt x="842" y="77"/>
                    </a:moveTo>
                    <a:lnTo>
                      <a:pt x="842" y="27"/>
                    </a:lnTo>
                    <a:lnTo>
                      <a:pt x="670" y="27"/>
                    </a:lnTo>
                    <a:lnTo>
                      <a:pt x="670" y="0"/>
                    </a:lnTo>
                    <a:lnTo>
                      <a:pt x="0" y="0"/>
                    </a:lnTo>
                    <a:lnTo>
                      <a:pt x="0" y="80"/>
                    </a:lnTo>
                    <a:lnTo>
                      <a:pt x="183" y="80"/>
                    </a:lnTo>
                    <a:lnTo>
                      <a:pt x="183" y="226"/>
                    </a:lnTo>
                    <a:lnTo>
                      <a:pt x="346" y="226"/>
                    </a:lnTo>
                    <a:lnTo>
                      <a:pt x="346" y="266"/>
                    </a:lnTo>
                    <a:lnTo>
                      <a:pt x="526" y="266"/>
                    </a:lnTo>
                    <a:lnTo>
                      <a:pt x="526" y="1120"/>
                    </a:lnTo>
                    <a:lnTo>
                      <a:pt x="690" y="1120"/>
                    </a:lnTo>
                    <a:lnTo>
                      <a:pt x="690" y="1460"/>
                    </a:lnTo>
                    <a:lnTo>
                      <a:pt x="1010" y="1460"/>
                    </a:lnTo>
                    <a:lnTo>
                      <a:pt x="1010" y="1570"/>
                    </a:lnTo>
                    <a:lnTo>
                      <a:pt x="1517" y="1570"/>
                    </a:lnTo>
                    <a:lnTo>
                      <a:pt x="1517" y="1629"/>
                    </a:lnTo>
                    <a:lnTo>
                      <a:pt x="2752" y="1629"/>
                    </a:lnTo>
                    <a:lnTo>
                      <a:pt x="2752" y="1654"/>
                    </a:lnTo>
                    <a:lnTo>
                      <a:pt x="3677" y="1654"/>
                    </a:lnTo>
                    <a:lnTo>
                      <a:pt x="3677" y="1620"/>
                    </a:lnTo>
                    <a:lnTo>
                      <a:pt x="2842" y="1620"/>
                    </a:lnTo>
                    <a:lnTo>
                      <a:pt x="2842" y="1607"/>
                    </a:lnTo>
                    <a:lnTo>
                      <a:pt x="2688" y="1607"/>
                    </a:lnTo>
                    <a:lnTo>
                      <a:pt x="2688" y="1585"/>
                    </a:lnTo>
                    <a:lnTo>
                      <a:pt x="2366" y="1585"/>
                    </a:lnTo>
                    <a:lnTo>
                      <a:pt x="2366" y="1451"/>
                    </a:lnTo>
                    <a:lnTo>
                      <a:pt x="2198" y="1451"/>
                    </a:lnTo>
                    <a:lnTo>
                      <a:pt x="2198" y="1371"/>
                    </a:lnTo>
                    <a:lnTo>
                      <a:pt x="2029" y="1371"/>
                    </a:lnTo>
                    <a:lnTo>
                      <a:pt x="2029" y="1238"/>
                    </a:lnTo>
                    <a:lnTo>
                      <a:pt x="1692" y="1238"/>
                    </a:lnTo>
                    <a:lnTo>
                      <a:pt x="1692" y="1052"/>
                    </a:lnTo>
                    <a:lnTo>
                      <a:pt x="1527" y="1052"/>
                    </a:lnTo>
                    <a:lnTo>
                      <a:pt x="1527" y="950"/>
                    </a:lnTo>
                    <a:lnTo>
                      <a:pt x="1359" y="950"/>
                    </a:lnTo>
                    <a:lnTo>
                      <a:pt x="1359" y="927"/>
                    </a:lnTo>
                    <a:lnTo>
                      <a:pt x="1193" y="927"/>
                    </a:lnTo>
                    <a:lnTo>
                      <a:pt x="1193" y="508"/>
                    </a:lnTo>
                    <a:lnTo>
                      <a:pt x="1016" y="508"/>
                    </a:lnTo>
                    <a:lnTo>
                      <a:pt x="1016" y="77"/>
                    </a:lnTo>
                    <a:lnTo>
                      <a:pt x="842" y="77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7" name="Freeform 40"/>
              <p:cNvSpPr>
                <a:spLocks/>
              </p:cNvSpPr>
              <p:nvPr/>
            </p:nvSpPr>
            <p:spPr bwMode="auto">
              <a:xfrm>
                <a:off x="2022475" y="1454151"/>
                <a:ext cx="4495800" cy="2571750"/>
              </a:xfrm>
              <a:custGeom>
                <a:avLst/>
                <a:gdLst>
                  <a:gd name="T0" fmla="*/ 0 w 2832"/>
                  <a:gd name="T1" fmla="*/ 0 h 1620"/>
                  <a:gd name="T2" fmla="*/ 0 w 2832"/>
                  <a:gd name="T3" fmla="*/ 23812 h 1620"/>
                  <a:gd name="T4" fmla="*/ 261938 w 2832"/>
                  <a:gd name="T5" fmla="*/ 23812 h 1620"/>
                  <a:gd name="T6" fmla="*/ 261938 w 2832"/>
                  <a:gd name="T7" fmla="*/ 55563 h 1620"/>
                  <a:gd name="T8" fmla="*/ 534988 w 2832"/>
                  <a:gd name="T9" fmla="*/ 55563 h 1620"/>
                  <a:gd name="T10" fmla="*/ 534988 w 2832"/>
                  <a:gd name="T11" fmla="*/ 333375 h 1620"/>
                  <a:gd name="T12" fmla="*/ 815975 w 2832"/>
                  <a:gd name="T13" fmla="*/ 333375 h 1620"/>
                  <a:gd name="T14" fmla="*/ 815975 w 2832"/>
                  <a:gd name="T15" fmla="*/ 717550 h 1620"/>
                  <a:gd name="T16" fmla="*/ 1087438 w 2832"/>
                  <a:gd name="T17" fmla="*/ 717550 h 1620"/>
                  <a:gd name="T18" fmla="*/ 1087438 w 2832"/>
                  <a:gd name="T19" fmla="*/ 1101725 h 1620"/>
                  <a:gd name="T20" fmla="*/ 1352550 w 2832"/>
                  <a:gd name="T21" fmla="*/ 1101725 h 1620"/>
                  <a:gd name="T22" fmla="*/ 1352550 w 2832"/>
                  <a:gd name="T23" fmla="*/ 1343025 h 1620"/>
                  <a:gd name="T24" fmla="*/ 1595437 w 2832"/>
                  <a:gd name="T25" fmla="*/ 1343025 h 1620"/>
                  <a:gd name="T26" fmla="*/ 1595437 w 2832"/>
                  <a:gd name="T27" fmla="*/ 1463675 h 1620"/>
                  <a:gd name="T28" fmla="*/ 1887538 w 2832"/>
                  <a:gd name="T29" fmla="*/ 1463675 h 1620"/>
                  <a:gd name="T30" fmla="*/ 1887538 w 2832"/>
                  <a:gd name="T31" fmla="*/ 1754188 h 1620"/>
                  <a:gd name="T32" fmla="*/ 2141538 w 2832"/>
                  <a:gd name="T33" fmla="*/ 1754188 h 1620"/>
                  <a:gd name="T34" fmla="*/ 2141538 w 2832"/>
                  <a:gd name="T35" fmla="*/ 2014538 h 1620"/>
                  <a:gd name="T36" fmla="*/ 2414587 w 2832"/>
                  <a:gd name="T37" fmla="*/ 2014538 h 1620"/>
                  <a:gd name="T38" fmla="*/ 2414587 w 2832"/>
                  <a:gd name="T39" fmla="*/ 2457450 h 1620"/>
                  <a:gd name="T40" fmla="*/ 2960687 w 2832"/>
                  <a:gd name="T41" fmla="*/ 2457450 h 1620"/>
                  <a:gd name="T42" fmla="*/ 2960687 w 2832"/>
                  <a:gd name="T43" fmla="*/ 2505075 h 1620"/>
                  <a:gd name="T44" fmla="*/ 3170237 w 2832"/>
                  <a:gd name="T45" fmla="*/ 2505075 h 1620"/>
                  <a:gd name="T46" fmla="*/ 3170237 w 2832"/>
                  <a:gd name="T47" fmla="*/ 2571750 h 1620"/>
                  <a:gd name="T48" fmla="*/ 4495800 w 2832"/>
                  <a:gd name="T49" fmla="*/ 2571750 h 1620"/>
                  <a:gd name="T50" fmla="*/ 4495800 w 2832"/>
                  <a:gd name="T51" fmla="*/ 0 h 1620"/>
                  <a:gd name="T52" fmla="*/ 0 w 2832"/>
                  <a:gd name="T53" fmla="*/ 0 h 1620"/>
                  <a:gd name="T54" fmla="*/ 0 w 2832"/>
                  <a:gd name="T55" fmla="*/ 0 h 16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32"/>
                  <a:gd name="T85" fmla="*/ 0 h 1620"/>
                  <a:gd name="T86" fmla="*/ 2832 w 2832"/>
                  <a:gd name="T87" fmla="*/ 1620 h 16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32" h="1620">
                    <a:moveTo>
                      <a:pt x="0" y="0"/>
                    </a:moveTo>
                    <a:lnTo>
                      <a:pt x="0" y="15"/>
                    </a:lnTo>
                    <a:lnTo>
                      <a:pt x="165" y="15"/>
                    </a:lnTo>
                    <a:lnTo>
                      <a:pt x="165" y="35"/>
                    </a:lnTo>
                    <a:lnTo>
                      <a:pt x="337" y="35"/>
                    </a:lnTo>
                    <a:lnTo>
                      <a:pt x="337" y="210"/>
                    </a:lnTo>
                    <a:lnTo>
                      <a:pt x="514" y="210"/>
                    </a:lnTo>
                    <a:lnTo>
                      <a:pt x="514" y="452"/>
                    </a:lnTo>
                    <a:lnTo>
                      <a:pt x="685" y="452"/>
                    </a:lnTo>
                    <a:lnTo>
                      <a:pt x="685" y="694"/>
                    </a:lnTo>
                    <a:lnTo>
                      <a:pt x="852" y="694"/>
                    </a:lnTo>
                    <a:lnTo>
                      <a:pt x="852" y="846"/>
                    </a:lnTo>
                    <a:lnTo>
                      <a:pt x="1005" y="846"/>
                    </a:lnTo>
                    <a:lnTo>
                      <a:pt x="1005" y="922"/>
                    </a:lnTo>
                    <a:lnTo>
                      <a:pt x="1189" y="922"/>
                    </a:lnTo>
                    <a:lnTo>
                      <a:pt x="1189" y="1105"/>
                    </a:lnTo>
                    <a:lnTo>
                      <a:pt x="1349" y="1105"/>
                    </a:lnTo>
                    <a:lnTo>
                      <a:pt x="1349" y="1269"/>
                    </a:lnTo>
                    <a:lnTo>
                      <a:pt x="1521" y="1269"/>
                    </a:lnTo>
                    <a:lnTo>
                      <a:pt x="1521" y="1548"/>
                    </a:lnTo>
                    <a:lnTo>
                      <a:pt x="1865" y="1548"/>
                    </a:lnTo>
                    <a:lnTo>
                      <a:pt x="1865" y="1578"/>
                    </a:lnTo>
                    <a:lnTo>
                      <a:pt x="1997" y="1578"/>
                    </a:lnTo>
                    <a:lnTo>
                      <a:pt x="1997" y="1620"/>
                    </a:lnTo>
                    <a:lnTo>
                      <a:pt x="2832" y="1620"/>
                    </a:lnTo>
                    <a:lnTo>
                      <a:pt x="28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/>
              </a:solidFill>
              <a:ln w="0">
                <a:solidFill>
                  <a:srgbClr val="FFFF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8" name="Freeform 41"/>
              <p:cNvSpPr>
                <a:spLocks/>
              </p:cNvSpPr>
              <p:nvPr/>
            </p:nvSpPr>
            <p:spPr bwMode="auto">
              <a:xfrm>
                <a:off x="1744663" y="1454151"/>
                <a:ext cx="2692400" cy="2303463"/>
              </a:xfrm>
              <a:custGeom>
                <a:avLst/>
                <a:gdLst>
                  <a:gd name="T0" fmla="*/ 2692400 w 1696"/>
                  <a:gd name="T1" fmla="*/ 2303463 h 1451"/>
                  <a:gd name="T2" fmla="*/ 2425700 w 1696"/>
                  <a:gd name="T3" fmla="*/ 2303463 h 1451"/>
                  <a:gd name="T4" fmla="*/ 2425700 w 1696"/>
                  <a:gd name="T5" fmla="*/ 2176463 h 1451"/>
                  <a:gd name="T6" fmla="*/ 2157413 w 1696"/>
                  <a:gd name="T7" fmla="*/ 2176463 h 1451"/>
                  <a:gd name="T8" fmla="*/ 2157413 w 1696"/>
                  <a:gd name="T9" fmla="*/ 1965326 h 1451"/>
                  <a:gd name="T10" fmla="*/ 1622425 w 1696"/>
                  <a:gd name="T11" fmla="*/ 1965326 h 1451"/>
                  <a:gd name="T12" fmla="*/ 1622425 w 1696"/>
                  <a:gd name="T13" fmla="*/ 1670051 h 1451"/>
                  <a:gd name="T14" fmla="*/ 1360487 w 1696"/>
                  <a:gd name="T15" fmla="*/ 1670051 h 1451"/>
                  <a:gd name="T16" fmla="*/ 1360487 w 1696"/>
                  <a:gd name="T17" fmla="*/ 1508125 h 1451"/>
                  <a:gd name="T18" fmla="*/ 1093788 w 1696"/>
                  <a:gd name="T19" fmla="*/ 1508125 h 1451"/>
                  <a:gd name="T20" fmla="*/ 1093788 w 1696"/>
                  <a:gd name="T21" fmla="*/ 1471613 h 1451"/>
                  <a:gd name="T22" fmla="*/ 830263 w 1696"/>
                  <a:gd name="T23" fmla="*/ 1471613 h 1451"/>
                  <a:gd name="T24" fmla="*/ 830263 w 1696"/>
                  <a:gd name="T25" fmla="*/ 806450 h 1451"/>
                  <a:gd name="T26" fmla="*/ 549275 w 1696"/>
                  <a:gd name="T27" fmla="*/ 806450 h 1451"/>
                  <a:gd name="T28" fmla="*/ 549275 w 1696"/>
                  <a:gd name="T29" fmla="*/ 122238 h 1451"/>
                  <a:gd name="T30" fmla="*/ 273050 w 1696"/>
                  <a:gd name="T31" fmla="*/ 122238 h 1451"/>
                  <a:gd name="T32" fmla="*/ 273050 w 1696"/>
                  <a:gd name="T33" fmla="*/ 42863 h 1451"/>
                  <a:gd name="T34" fmla="*/ 0 w 1696"/>
                  <a:gd name="T35" fmla="*/ 42863 h 1451"/>
                  <a:gd name="T36" fmla="*/ 0 w 1696"/>
                  <a:gd name="T37" fmla="*/ 0 h 14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96"/>
                  <a:gd name="T58" fmla="*/ 0 h 1451"/>
                  <a:gd name="T59" fmla="*/ 1696 w 1696"/>
                  <a:gd name="T60" fmla="*/ 1451 h 14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96" h="1451">
                    <a:moveTo>
                      <a:pt x="1696" y="1451"/>
                    </a:moveTo>
                    <a:lnTo>
                      <a:pt x="1528" y="1451"/>
                    </a:lnTo>
                    <a:lnTo>
                      <a:pt x="1528" y="1371"/>
                    </a:lnTo>
                    <a:lnTo>
                      <a:pt x="1359" y="1371"/>
                    </a:lnTo>
                    <a:lnTo>
                      <a:pt x="1359" y="1238"/>
                    </a:lnTo>
                    <a:lnTo>
                      <a:pt x="1022" y="1238"/>
                    </a:lnTo>
                    <a:lnTo>
                      <a:pt x="1022" y="1052"/>
                    </a:lnTo>
                    <a:lnTo>
                      <a:pt x="857" y="1052"/>
                    </a:lnTo>
                    <a:lnTo>
                      <a:pt x="857" y="950"/>
                    </a:lnTo>
                    <a:lnTo>
                      <a:pt x="689" y="950"/>
                    </a:lnTo>
                    <a:lnTo>
                      <a:pt x="689" y="927"/>
                    </a:lnTo>
                    <a:lnTo>
                      <a:pt x="523" y="927"/>
                    </a:lnTo>
                    <a:lnTo>
                      <a:pt x="523" y="508"/>
                    </a:lnTo>
                    <a:lnTo>
                      <a:pt x="346" y="508"/>
                    </a:lnTo>
                    <a:lnTo>
                      <a:pt x="346" y="77"/>
                    </a:lnTo>
                    <a:lnTo>
                      <a:pt x="172" y="77"/>
                    </a:lnTo>
                    <a:lnTo>
                      <a:pt x="172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29" name="Freeform 42"/>
              <p:cNvSpPr>
                <a:spLocks/>
              </p:cNvSpPr>
              <p:nvPr/>
            </p:nvSpPr>
            <p:spPr bwMode="auto">
              <a:xfrm>
                <a:off x="2022475" y="1454151"/>
                <a:ext cx="2414588" cy="2303463"/>
              </a:xfrm>
              <a:custGeom>
                <a:avLst/>
                <a:gdLst>
                  <a:gd name="T0" fmla="*/ 0 w 1521"/>
                  <a:gd name="T1" fmla="*/ 0 h 1451"/>
                  <a:gd name="T2" fmla="*/ 0 w 1521"/>
                  <a:gd name="T3" fmla="*/ 23813 h 1451"/>
                  <a:gd name="T4" fmla="*/ 261938 w 1521"/>
                  <a:gd name="T5" fmla="*/ 23813 h 1451"/>
                  <a:gd name="T6" fmla="*/ 261938 w 1521"/>
                  <a:gd name="T7" fmla="*/ 55563 h 1451"/>
                  <a:gd name="T8" fmla="*/ 534988 w 1521"/>
                  <a:gd name="T9" fmla="*/ 55563 h 1451"/>
                  <a:gd name="T10" fmla="*/ 534988 w 1521"/>
                  <a:gd name="T11" fmla="*/ 333375 h 1451"/>
                  <a:gd name="T12" fmla="*/ 815975 w 1521"/>
                  <a:gd name="T13" fmla="*/ 333375 h 1451"/>
                  <a:gd name="T14" fmla="*/ 815975 w 1521"/>
                  <a:gd name="T15" fmla="*/ 717550 h 1451"/>
                  <a:gd name="T16" fmla="*/ 1087438 w 1521"/>
                  <a:gd name="T17" fmla="*/ 717550 h 1451"/>
                  <a:gd name="T18" fmla="*/ 1087438 w 1521"/>
                  <a:gd name="T19" fmla="*/ 1101725 h 1451"/>
                  <a:gd name="T20" fmla="*/ 1352550 w 1521"/>
                  <a:gd name="T21" fmla="*/ 1101725 h 1451"/>
                  <a:gd name="T22" fmla="*/ 1352550 w 1521"/>
                  <a:gd name="T23" fmla="*/ 1343025 h 1451"/>
                  <a:gd name="T24" fmla="*/ 1595438 w 1521"/>
                  <a:gd name="T25" fmla="*/ 1343025 h 1451"/>
                  <a:gd name="T26" fmla="*/ 1595438 w 1521"/>
                  <a:gd name="T27" fmla="*/ 1463675 h 1451"/>
                  <a:gd name="T28" fmla="*/ 1887538 w 1521"/>
                  <a:gd name="T29" fmla="*/ 1463675 h 1451"/>
                  <a:gd name="T30" fmla="*/ 1887538 w 1521"/>
                  <a:gd name="T31" fmla="*/ 1754188 h 1451"/>
                  <a:gd name="T32" fmla="*/ 2141538 w 1521"/>
                  <a:gd name="T33" fmla="*/ 1754188 h 1451"/>
                  <a:gd name="T34" fmla="*/ 2141538 w 1521"/>
                  <a:gd name="T35" fmla="*/ 2014538 h 1451"/>
                  <a:gd name="T36" fmla="*/ 2414588 w 1521"/>
                  <a:gd name="T37" fmla="*/ 2014538 h 1451"/>
                  <a:gd name="T38" fmla="*/ 2414588 w 1521"/>
                  <a:gd name="T39" fmla="*/ 2303463 h 14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21"/>
                  <a:gd name="T61" fmla="*/ 0 h 1451"/>
                  <a:gd name="T62" fmla="*/ 1521 w 1521"/>
                  <a:gd name="T63" fmla="*/ 1451 h 14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21" h="1451">
                    <a:moveTo>
                      <a:pt x="0" y="0"/>
                    </a:moveTo>
                    <a:lnTo>
                      <a:pt x="0" y="15"/>
                    </a:lnTo>
                    <a:lnTo>
                      <a:pt x="165" y="15"/>
                    </a:lnTo>
                    <a:lnTo>
                      <a:pt x="165" y="35"/>
                    </a:lnTo>
                    <a:lnTo>
                      <a:pt x="337" y="35"/>
                    </a:lnTo>
                    <a:lnTo>
                      <a:pt x="337" y="210"/>
                    </a:lnTo>
                    <a:lnTo>
                      <a:pt x="514" y="210"/>
                    </a:lnTo>
                    <a:lnTo>
                      <a:pt x="514" y="452"/>
                    </a:lnTo>
                    <a:lnTo>
                      <a:pt x="685" y="452"/>
                    </a:lnTo>
                    <a:lnTo>
                      <a:pt x="685" y="694"/>
                    </a:lnTo>
                    <a:lnTo>
                      <a:pt x="852" y="694"/>
                    </a:lnTo>
                    <a:lnTo>
                      <a:pt x="852" y="846"/>
                    </a:lnTo>
                    <a:lnTo>
                      <a:pt x="1005" y="846"/>
                    </a:lnTo>
                    <a:lnTo>
                      <a:pt x="1005" y="922"/>
                    </a:lnTo>
                    <a:lnTo>
                      <a:pt x="1189" y="922"/>
                    </a:lnTo>
                    <a:lnTo>
                      <a:pt x="1189" y="1105"/>
                    </a:lnTo>
                    <a:lnTo>
                      <a:pt x="1349" y="1105"/>
                    </a:lnTo>
                    <a:lnTo>
                      <a:pt x="1349" y="1269"/>
                    </a:lnTo>
                    <a:lnTo>
                      <a:pt x="1521" y="1269"/>
                    </a:lnTo>
                    <a:lnTo>
                      <a:pt x="1521" y="1451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0" name="Freeform 43"/>
              <p:cNvSpPr>
                <a:spLocks/>
              </p:cNvSpPr>
              <p:nvPr/>
            </p:nvSpPr>
            <p:spPr bwMode="auto">
              <a:xfrm>
                <a:off x="2022475" y="1454151"/>
                <a:ext cx="4495800" cy="2571750"/>
              </a:xfrm>
              <a:custGeom>
                <a:avLst/>
                <a:gdLst>
                  <a:gd name="T0" fmla="*/ 0 w 2832"/>
                  <a:gd name="T1" fmla="*/ 0 h 1620"/>
                  <a:gd name="T2" fmla="*/ 4495800 w 2832"/>
                  <a:gd name="T3" fmla="*/ 0 h 1620"/>
                  <a:gd name="T4" fmla="*/ 4495800 w 2832"/>
                  <a:gd name="T5" fmla="*/ 2571750 h 1620"/>
                  <a:gd name="T6" fmla="*/ 0 60000 65536"/>
                  <a:gd name="T7" fmla="*/ 0 60000 65536"/>
                  <a:gd name="T8" fmla="*/ 0 60000 65536"/>
                  <a:gd name="T9" fmla="*/ 0 w 2832"/>
                  <a:gd name="T10" fmla="*/ 0 h 1620"/>
                  <a:gd name="T11" fmla="*/ 2832 w 2832"/>
                  <a:gd name="T12" fmla="*/ 1620 h 16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32" h="1620">
                    <a:moveTo>
                      <a:pt x="0" y="0"/>
                    </a:moveTo>
                    <a:lnTo>
                      <a:pt x="2832" y="0"/>
                    </a:lnTo>
                    <a:lnTo>
                      <a:pt x="2832" y="1620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1" name="Freeform 44"/>
              <p:cNvSpPr>
                <a:spLocks/>
              </p:cNvSpPr>
              <p:nvPr/>
            </p:nvSpPr>
            <p:spPr bwMode="auto">
              <a:xfrm>
                <a:off x="681038" y="1454151"/>
                <a:ext cx="5837238" cy="2625725"/>
              </a:xfrm>
              <a:custGeom>
                <a:avLst/>
                <a:gdLst>
                  <a:gd name="T0" fmla="*/ 1063625 w 3677"/>
                  <a:gd name="T1" fmla="*/ 0 h 1654"/>
                  <a:gd name="T2" fmla="*/ 0 w 3677"/>
                  <a:gd name="T3" fmla="*/ 0 h 1654"/>
                  <a:gd name="T4" fmla="*/ 0 w 3677"/>
                  <a:gd name="T5" fmla="*/ 127000 h 1654"/>
                  <a:gd name="T6" fmla="*/ 290513 w 3677"/>
                  <a:gd name="T7" fmla="*/ 127000 h 1654"/>
                  <a:gd name="T8" fmla="*/ 290513 w 3677"/>
                  <a:gd name="T9" fmla="*/ 358775 h 1654"/>
                  <a:gd name="T10" fmla="*/ 549275 w 3677"/>
                  <a:gd name="T11" fmla="*/ 358775 h 1654"/>
                  <a:gd name="T12" fmla="*/ 549275 w 3677"/>
                  <a:gd name="T13" fmla="*/ 422275 h 1654"/>
                  <a:gd name="T14" fmla="*/ 835025 w 3677"/>
                  <a:gd name="T15" fmla="*/ 422275 h 1654"/>
                  <a:gd name="T16" fmla="*/ 835025 w 3677"/>
                  <a:gd name="T17" fmla="*/ 1778000 h 1654"/>
                  <a:gd name="T18" fmla="*/ 1095375 w 3677"/>
                  <a:gd name="T19" fmla="*/ 1778000 h 1654"/>
                  <a:gd name="T20" fmla="*/ 1095375 w 3677"/>
                  <a:gd name="T21" fmla="*/ 2317750 h 1654"/>
                  <a:gd name="T22" fmla="*/ 1603375 w 3677"/>
                  <a:gd name="T23" fmla="*/ 2317750 h 1654"/>
                  <a:gd name="T24" fmla="*/ 1603375 w 3677"/>
                  <a:gd name="T25" fmla="*/ 2492375 h 1654"/>
                  <a:gd name="T26" fmla="*/ 2408238 w 3677"/>
                  <a:gd name="T27" fmla="*/ 2492375 h 1654"/>
                  <a:gd name="T28" fmla="*/ 2408238 w 3677"/>
                  <a:gd name="T29" fmla="*/ 2586038 h 1654"/>
                  <a:gd name="T30" fmla="*/ 4368801 w 3677"/>
                  <a:gd name="T31" fmla="*/ 2586038 h 1654"/>
                  <a:gd name="T32" fmla="*/ 4368801 w 3677"/>
                  <a:gd name="T33" fmla="*/ 2625725 h 1654"/>
                  <a:gd name="T34" fmla="*/ 5837238 w 3677"/>
                  <a:gd name="T35" fmla="*/ 2625725 h 1654"/>
                  <a:gd name="T36" fmla="*/ 5837238 w 3677"/>
                  <a:gd name="T37" fmla="*/ 2571750 h 16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77"/>
                  <a:gd name="T58" fmla="*/ 0 h 1654"/>
                  <a:gd name="T59" fmla="*/ 3677 w 3677"/>
                  <a:gd name="T60" fmla="*/ 1654 h 16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77" h="1654">
                    <a:moveTo>
                      <a:pt x="670" y="0"/>
                    </a:moveTo>
                    <a:lnTo>
                      <a:pt x="0" y="0"/>
                    </a:lnTo>
                    <a:lnTo>
                      <a:pt x="0" y="80"/>
                    </a:lnTo>
                    <a:lnTo>
                      <a:pt x="183" y="80"/>
                    </a:lnTo>
                    <a:lnTo>
                      <a:pt x="183" y="226"/>
                    </a:lnTo>
                    <a:lnTo>
                      <a:pt x="346" y="226"/>
                    </a:lnTo>
                    <a:lnTo>
                      <a:pt x="346" y="266"/>
                    </a:lnTo>
                    <a:lnTo>
                      <a:pt x="526" y="266"/>
                    </a:lnTo>
                    <a:lnTo>
                      <a:pt x="526" y="1120"/>
                    </a:lnTo>
                    <a:lnTo>
                      <a:pt x="690" y="1120"/>
                    </a:lnTo>
                    <a:lnTo>
                      <a:pt x="690" y="1460"/>
                    </a:lnTo>
                    <a:lnTo>
                      <a:pt x="1010" y="1460"/>
                    </a:lnTo>
                    <a:lnTo>
                      <a:pt x="1010" y="1570"/>
                    </a:lnTo>
                    <a:lnTo>
                      <a:pt x="1517" y="1570"/>
                    </a:lnTo>
                    <a:lnTo>
                      <a:pt x="1517" y="1629"/>
                    </a:lnTo>
                    <a:lnTo>
                      <a:pt x="2752" y="1629"/>
                    </a:lnTo>
                    <a:lnTo>
                      <a:pt x="2752" y="1654"/>
                    </a:lnTo>
                    <a:lnTo>
                      <a:pt x="3677" y="1654"/>
                    </a:lnTo>
                    <a:lnTo>
                      <a:pt x="3677" y="1620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2" name="Line 45"/>
              <p:cNvSpPr>
                <a:spLocks noChangeShapeType="1"/>
              </p:cNvSpPr>
              <p:nvPr/>
            </p:nvSpPr>
            <p:spPr bwMode="auto">
              <a:xfrm>
                <a:off x="4437063" y="3757613"/>
                <a:ext cx="0" cy="153988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3" name="Freeform 46"/>
              <p:cNvSpPr>
                <a:spLocks/>
              </p:cNvSpPr>
              <p:nvPr/>
            </p:nvSpPr>
            <p:spPr bwMode="auto">
              <a:xfrm>
                <a:off x="4437063" y="3911601"/>
                <a:ext cx="755650" cy="93663"/>
              </a:xfrm>
              <a:custGeom>
                <a:avLst/>
                <a:gdLst>
                  <a:gd name="T0" fmla="*/ 755650 w 476"/>
                  <a:gd name="T1" fmla="*/ 93663 h 59"/>
                  <a:gd name="T2" fmla="*/ 511175 w 476"/>
                  <a:gd name="T3" fmla="*/ 93663 h 59"/>
                  <a:gd name="T4" fmla="*/ 511175 w 476"/>
                  <a:gd name="T5" fmla="*/ 58738 h 59"/>
                  <a:gd name="T6" fmla="*/ 0 w 476"/>
                  <a:gd name="T7" fmla="*/ 58738 h 59"/>
                  <a:gd name="T8" fmla="*/ 0 w 476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59"/>
                  <a:gd name="T17" fmla="*/ 476 w 476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59">
                    <a:moveTo>
                      <a:pt x="476" y="59"/>
                    </a:moveTo>
                    <a:lnTo>
                      <a:pt x="322" y="59"/>
                    </a:lnTo>
                    <a:lnTo>
                      <a:pt x="322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4" name="Freeform 47"/>
              <p:cNvSpPr>
                <a:spLocks/>
              </p:cNvSpPr>
              <p:nvPr/>
            </p:nvSpPr>
            <p:spPr bwMode="auto">
              <a:xfrm>
                <a:off x="4437063" y="3911601"/>
                <a:ext cx="755650" cy="93663"/>
              </a:xfrm>
              <a:custGeom>
                <a:avLst/>
                <a:gdLst>
                  <a:gd name="T0" fmla="*/ 0 w 476"/>
                  <a:gd name="T1" fmla="*/ 0 h 59"/>
                  <a:gd name="T2" fmla="*/ 546100 w 476"/>
                  <a:gd name="T3" fmla="*/ 0 h 59"/>
                  <a:gd name="T4" fmla="*/ 546100 w 476"/>
                  <a:gd name="T5" fmla="*/ 47625 h 59"/>
                  <a:gd name="T6" fmla="*/ 755650 w 476"/>
                  <a:gd name="T7" fmla="*/ 47625 h 59"/>
                  <a:gd name="T8" fmla="*/ 755650 w 476"/>
                  <a:gd name="T9" fmla="*/ 9366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59"/>
                  <a:gd name="T17" fmla="*/ 476 w 476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59">
                    <a:moveTo>
                      <a:pt x="0" y="0"/>
                    </a:moveTo>
                    <a:lnTo>
                      <a:pt x="344" y="0"/>
                    </a:lnTo>
                    <a:lnTo>
                      <a:pt x="344" y="30"/>
                    </a:lnTo>
                    <a:lnTo>
                      <a:pt x="476" y="30"/>
                    </a:lnTo>
                    <a:lnTo>
                      <a:pt x="476" y="59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5" name="Freeform 48"/>
              <p:cNvSpPr>
                <a:spLocks/>
              </p:cNvSpPr>
              <p:nvPr/>
            </p:nvSpPr>
            <p:spPr bwMode="auto">
              <a:xfrm>
                <a:off x="5192713" y="4005263"/>
                <a:ext cx="1325563" cy="20638"/>
              </a:xfrm>
              <a:custGeom>
                <a:avLst/>
                <a:gdLst>
                  <a:gd name="T0" fmla="*/ 0 w 835"/>
                  <a:gd name="T1" fmla="*/ 0 h 13"/>
                  <a:gd name="T2" fmla="*/ 0 w 835"/>
                  <a:gd name="T3" fmla="*/ 20638 h 13"/>
                  <a:gd name="T4" fmla="*/ 1325563 w 835"/>
                  <a:gd name="T5" fmla="*/ 20638 h 13"/>
                  <a:gd name="T6" fmla="*/ 0 60000 65536"/>
                  <a:gd name="T7" fmla="*/ 0 60000 65536"/>
                  <a:gd name="T8" fmla="*/ 0 60000 65536"/>
                  <a:gd name="T9" fmla="*/ 0 w 835"/>
                  <a:gd name="T10" fmla="*/ 0 h 13"/>
                  <a:gd name="T11" fmla="*/ 835 w 835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5" h="13">
                    <a:moveTo>
                      <a:pt x="0" y="0"/>
                    </a:moveTo>
                    <a:lnTo>
                      <a:pt x="0" y="13"/>
                    </a:lnTo>
                    <a:lnTo>
                      <a:pt x="835" y="13"/>
                    </a:lnTo>
                  </a:path>
                </a:pathLst>
              </a:cu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6" name="Line 49"/>
              <p:cNvSpPr>
                <a:spLocks noChangeShapeType="1"/>
              </p:cNvSpPr>
              <p:nvPr/>
            </p:nvSpPr>
            <p:spPr bwMode="auto">
              <a:xfrm>
                <a:off x="1744663" y="1454151"/>
                <a:ext cx="277813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737" name="Freeform 55"/>
              <p:cNvSpPr>
                <a:spLocks/>
              </p:cNvSpPr>
              <p:nvPr/>
            </p:nvSpPr>
            <p:spPr bwMode="auto">
              <a:xfrm>
                <a:off x="725488" y="1452563"/>
                <a:ext cx="5630863" cy="2582863"/>
              </a:xfrm>
              <a:custGeom>
                <a:avLst/>
                <a:gdLst>
                  <a:gd name="T0" fmla="*/ 5630863 w 3547"/>
                  <a:gd name="T1" fmla="*/ 2565401 h 1627"/>
                  <a:gd name="T2" fmla="*/ 4359276 w 3547"/>
                  <a:gd name="T3" fmla="*/ 2565401 h 1627"/>
                  <a:gd name="T4" fmla="*/ 4100513 w 3547"/>
                  <a:gd name="T5" fmla="*/ 2522538 h 1627"/>
                  <a:gd name="T6" fmla="*/ 3597276 w 3547"/>
                  <a:gd name="T7" fmla="*/ 2522538 h 1627"/>
                  <a:gd name="T8" fmla="*/ 3297238 w 3547"/>
                  <a:gd name="T9" fmla="*/ 2582863 h 1627"/>
                  <a:gd name="T10" fmla="*/ 3051175 w 3547"/>
                  <a:gd name="T11" fmla="*/ 2395538 h 1627"/>
                  <a:gd name="T12" fmla="*/ 2784475 w 3547"/>
                  <a:gd name="T13" fmla="*/ 2541588 h 1627"/>
                  <a:gd name="T14" fmla="*/ 2514600 w 3547"/>
                  <a:gd name="T15" fmla="*/ 2471738 h 1627"/>
                  <a:gd name="T16" fmla="*/ 2243138 w 3547"/>
                  <a:gd name="T17" fmla="*/ 2346326 h 1627"/>
                  <a:gd name="T18" fmla="*/ 1976438 w 3547"/>
                  <a:gd name="T19" fmla="*/ 2522538 h 1627"/>
                  <a:gd name="T20" fmla="*/ 1439863 w 3547"/>
                  <a:gd name="T21" fmla="*/ 1720851 h 1627"/>
                  <a:gd name="T22" fmla="*/ 1179513 w 3547"/>
                  <a:gd name="T23" fmla="*/ 2006601 h 1627"/>
                  <a:gd name="T24" fmla="*/ 876300 w 3547"/>
                  <a:gd name="T25" fmla="*/ 1452563 h 1627"/>
                  <a:gd name="T26" fmla="*/ 647700 w 3547"/>
                  <a:gd name="T27" fmla="*/ 804863 h 1627"/>
                  <a:gd name="T28" fmla="*/ 384175 w 3547"/>
                  <a:gd name="T29" fmla="*/ 700088 h 1627"/>
                  <a:gd name="T30" fmla="*/ 0 w 3547"/>
                  <a:gd name="T31" fmla="*/ 0 h 16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7"/>
                  <a:gd name="T49" fmla="*/ 0 h 1627"/>
                  <a:gd name="T50" fmla="*/ 3547 w 3547"/>
                  <a:gd name="T51" fmla="*/ 1627 h 16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7" h="1627">
                    <a:moveTo>
                      <a:pt x="3547" y="1616"/>
                    </a:moveTo>
                    <a:lnTo>
                      <a:pt x="2746" y="1616"/>
                    </a:lnTo>
                    <a:lnTo>
                      <a:pt x="2583" y="1589"/>
                    </a:lnTo>
                    <a:lnTo>
                      <a:pt x="2266" y="1589"/>
                    </a:lnTo>
                    <a:lnTo>
                      <a:pt x="2077" y="1627"/>
                    </a:lnTo>
                    <a:lnTo>
                      <a:pt x="1922" y="1509"/>
                    </a:lnTo>
                    <a:lnTo>
                      <a:pt x="1754" y="1601"/>
                    </a:lnTo>
                    <a:lnTo>
                      <a:pt x="1584" y="1557"/>
                    </a:lnTo>
                    <a:lnTo>
                      <a:pt x="1413" y="1478"/>
                    </a:lnTo>
                    <a:lnTo>
                      <a:pt x="1245" y="1589"/>
                    </a:lnTo>
                    <a:lnTo>
                      <a:pt x="907" y="1084"/>
                    </a:lnTo>
                    <a:lnTo>
                      <a:pt x="743" y="1264"/>
                    </a:lnTo>
                    <a:lnTo>
                      <a:pt x="552" y="915"/>
                    </a:lnTo>
                    <a:lnTo>
                      <a:pt x="408" y="507"/>
                    </a:lnTo>
                    <a:lnTo>
                      <a:pt x="242" y="441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8555" name="ZoneTexte 2078"/>
            <p:cNvSpPr txBox="1">
              <a:spLocks noChangeArrowheads="1"/>
            </p:cNvSpPr>
            <p:nvPr/>
          </p:nvSpPr>
          <p:spPr bwMode="auto">
            <a:xfrm rot="-5400000">
              <a:off x="1608931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1991</a:t>
              </a:r>
            </a:p>
          </p:txBody>
        </p:sp>
        <p:sp>
          <p:nvSpPr>
            <p:cNvPr id="108556" name="ZoneTexte 64"/>
            <p:cNvSpPr txBox="1">
              <a:spLocks noChangeArrowheads="1"/>
            </p:cNvSpPr>
            <p:nvPr/>
          </p:nvSpPr>
          <p:spPr bwMode="auto">
            <a:xfrm rot="-5400000">
              <a:off x="1820862" y="3608388"/>
              <a:ext cx="4667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1992</a:t>
              </a:r>
            </a:p>
          </p:txBody>
        </p:sp>
        <p:sp>
          <p:nvSpPr>
            <p:cNvPr id="108557" name="ZoneTexte 65"/>
            <p:cNvSpPr txBox="1">
              <a:spLocks noChangeArrowheads="1"/>
            </p:cNvSpPr>
            <p:nvPr/>
          </p:nvSpPr>
          <p:spPr bwMode="auto">
            <a:xfrm rot="-5400000">
              <a:off x="2032794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1993</a:t>
              </a:r>
            </a:p>
          </p:txBody>
        </p:sp>
        <p:sp>
          <p:nvSpPr>
            <p:cNvPr id="108558" name="ZoneTexte 66"/>
            <p:cNvSpPr txBox="1">
              <a:spLocks noChangeArrowheads="1"/>
            </p:cNvSpPr>
            <p:nvPr/>
          </p:nvSpPr>
          <p:spPr bwMode="auto">
            <a:xfrm rot="-5400000">
              <a:off x="2244725" y="3608388"/>
              <a:ext cx="4667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1994</a:t>
              </a:r>
            </a:p>
          </p:txBody>
        </p:sp>
        <p:sp>
          <p:nvSpPr>
            <p:cNvPr id="108559" name="ZoneTexte 67"/>
            <p:cNvSpPr txBox="1">
              <a:spLocks noChangeArrowheads="1"/>
            </p:cNvSpPr>
            <p:nvPr/>
          </p:nvSpPr>
          <p:spPr bwMode="auto">
            <a:xfrm rot="-5400000">
              <a:off x="2456656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1995</a:t>
              </a:r>
            </a:p>
          </p:txBody>
        </p:sp>
        <p:sp>
          <p:nvSpPr>
            <p:cNvPr id="108560" name="ZoneTexte 68"/>
            <p:cNvSpPr txBox="1">
              <a:spLocks noChangeArrowheads="1"/>
            </p:cNvSpPr>
            <p:nvPr/>
          </p:nvSpPr>
          <p:spPr bwMode="auto">
            <a:xfrm rot="-5400000">
              <a:off x="2668587" y="3608388"/>
              <a:ext cx="4667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1996</a:t>
              </a:r>
            </a:p>
          </p:txBody>
        </p:sp>
        <p:sp>
          <p:nvSpPr>
            <p:cNvPr id="108561" name="ZoneTexte 69"/>
            <p:cNvSpPr txBox="1">
              <a:spLocks noChangeArrowheads="1"/>
            </p:cNvSpPr>
            <p:nvPr/>
          </p:nvSpPr>
          <p:spPr bwMode="auto">
            <a:xfrm rot="-5400000">
              <a:off x="2880519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1997</a:t>
              </a:r>
            </a:p>
          </p:txBody>
        </p:sp>
        <p:sp>
          <p:nvSpPr>
            <p:cNvPr id="108562" name="ZoneTexte 70"/>
            <p:cNvSpPr txBox="1">
              <a:spLocks noChangeArrowheads="1"/>
            </p:cNvSpPr>
            <p:nvPr/>
          </p:nvSpPr>
          <p:spPr bwMode="auto">
            <a:xfrm rot="-5400000">
              <a:off x="3091656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1998</a:t>
              </a:r>
            </a:p>
          </p:txBody>
        </p:sp>
        <p:sp>
          <p:nvSpPr>
            <p:cNvPr id="108563" name="ZoneTexte 71"/>
            <p:cNvSpPr txBox="1">
              <a:spLocks noChangeArrowheads="1"/>
            </p:cNvSpPr>
            <p:nvPr/>
          </p:nvSpPr>
          <p:spPr bwMode="auto">
            <a:xfrm rot="-5400000">
              <a:off x="3304381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1999</a:t>
              </a:r>
            </a:p>
          </p:txBody>
        </p:sp>
        <p:sp>
          <p:nvSpPr>
            <p:cNvPr id="108564" name="ZoneTexte 72"/>
            <p:cNvSpPr txBox="1">
              <a:spLocks noChangeArrowheads="1"/>
            </p:cNvSpPr>
            <p:nvPr/>
          </p:nvSpPr>
          <p:spPr bwMode="auto">
            <a:xfrm rot="-5400000">
              <a:off x="3515519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2000</a:t>
              </a:r>
            </a:p>
          </p:txBody>
        </p:sp>
        <p:sp>
          <p:nvSpPr>
            <p:cNvPr id="108565" name="ZoneTexte 73"/>
            <p:cNvSpPr txBox="1">
              <a:spLocks noChangeArrowheads="1"/>
            </p:cNvSpPr>
            <p:nvPr/>
          </p:nvSpPr>
          <p:spPr bwMode="auto">
            <a:xfrm rot="-5400000">
              <a:off x="3728244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2001</a:t>
              </a:r>
            </a:p>
          </p:txBody>
        </p:sp>
        <p:sp>
          <p:nvSpPr>
            <p:cNvPr id="108566" name="ZoneTexte 74"/>
            <p:cNvSpPr txBox="1">
              <a:spLocks noChangeArrowheads="1"/>
            </p:cNvSpPr>
            <p:nvPr/>
          </p:nvSpPr>
          <p:spPr bwMode="auto">
            <a:xfrm rot="-5400000">
              <a:off x="3939381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2002</a:t>
              </a:r>
            </a:p>
          </p:txBody>
        </p:sp>
        <p:sp>
          <p:nvSpPr>
            <p:cNvPr id="108567" name="ZoneTexte 75"/>
            <p:cNvSpPr txBox="1">
              <a:spLocks noChangeArrowheads="1"/>
            </p:cNvSpPr>
            <p:nvPr/>
          </p:nvSpPr>
          <p:spPr bwMode="auto">
            <a:xfrm rot="-5400000">
              <a:off x="4152106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2003</a:t>
              </a:r>
            </a:p>
          </p:txBody>
        </p:sp>
        <p:sp>
          <p:nvSpPr>
            <p:cNvPr id="108568" name="ZoneTexte 76"/>
            <p:cNvSpPr txBox="1">
              <a:spLocks noChangeArrowheads="1"/>
            </p:cNvSpPr>
            <p:nvPr/>
          </p:nvSpPr>
          <p:spPr bwMode="auto">
            <a:xfrm rot="-5400000">
              <a:off x="4363244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2004</a:t>
              </a:r>
            </a:p>
          </p:txBody>
        </p:sp>
        <p:sp>
          <p:nvSpPr>
            <p:cNvPr id="108569" name="ZoneTexte 77"/>
            <p:cNvSpPr txBox="1">
              <a:spLocks noChangeArrowheads="1"/>
            </p:cNvSpPr>
            <p:nvPr/>
          </p:nvSpPr>
          <p:spPr bwMode="auto">
            <a:xfrm rot="-5400000">
              <a:off x="4575969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2005</a:t>
              </a:r>
            </a:p>
          </p:txBody>
        </p:sp>
        <p:sp>
          <p:nvSpPr>
            <p:cNvPr id="108570" name="ZoneTexte 78"/>
            <p:cNvSpPr txBox="1">
              <a:spLocks noChangeArrowheads="1"/>
            </p:cNvSpPr>
            <p:nvPr/>
          </p:nvSpPr>
          <p:spPr bwMode="auto">
            <a:xfrm rot="-5400000">
              <a:off x="4787106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2006</a:t>
              </a:r>
            </a:p>
          </p:txBody>
        </p:sp>
        <p:sp>
          <p:nvSpPr>
            <p:cNvPr id="108571" name="ZoneTexte 79"/>
            <p:cNvSpPr txBox="1">
              <a:spLocks noChangeArrowheads="1"/>
            </p:cNvSpPr>
            <p:nvPr/>
          </p:nvSpPr>
          <p:spPr bwMode="auto">
            <a:xfrm rot="-5400000">
              <a:off x="4999831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2007</a:t>
              </a:r>
            </a:p>
          </p:txBody>
        </p:sp>
        <p:sp>
          <p:nvSpPr>
            <p:cNvPr id="108572" name="ZoneTexte 80"/>
            <p:cNvSpPr txBox="1">
              <a:spLocks noChangeArrowheads="1"/>
            </p:cNvSpPr>
            <p:nvPr/>
          </p:nvSpPr>
          <p:spPr bwMode="auto">
            <a:xfrm rot="-5400000">
              <a:off x="5210969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2008</a:t>
              </a:r>
            </a:p>
          </p:txBody>
        </p:sp>
        <p:sp>
          <p:nvSpPr>
            <p:cNvPr id="108573" name="ZoneTexte 81"/>
            <p:cNvSpPr txBox="1">
              <a:spLocks noChangeArrowheads="1"/>
            </p:cNvSpPr>
            <p:nvPr/>
          </p:nvSpPr>
          <p:spPr bwMode="auto">
            <a:xfrm rot="-5400000">
              <a:off x="5423694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2009</a:t>
              </a:r>
            </a:p>
          </p:txBody>
        </p:sp>
        <p:sp>
          <p:nvSpPr>
            <p:cNvPr id="108574" name="ZoneTexte 82"/>
            <p:cNvSpPr txBox="1">
              <a:spLocks noChangeArrowheads="1"/>
            </p:cNvSpPr>
            <p:nvPr/>
          </p:nvSpPr>
          <p:spPr bwMode="auto">
            <a:xfrm rot="-5400000">
              <a:off x="5634831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2010</a:t>
              </a:r>
            </a:p>
          </p:txBody>
        </p:sp>
        <p:sp>
          <p:nvSpPr>
            <p:cNvPr id="108575" name="ZoneTexte 83"/>
            <p:cNvSpPr txBox="1">
              <a:spLocks noChangeArrowheads="1"/>
            </p:cNvSpPr>
            <p:nvPr/>
          </p:nvSpPr>
          <p:spPr bwMode="auto">
            <a:xfrm rot="-5400000">
              <a:off x="5847556" y="3609182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2011</a:t>
              </a:r>
            </a:p>
          </p:txBody>
        </p:sp>
        <p:sp>
          <p:nvSpPr>
            <p:cNvPr id="108576" name="ZoneTexte 84"/>
            <p:cNvSpPr txBox="1">
              <a:spLocks noChangeArrowheads="1"/>
            </p:cNvSpPr>
            <p:nvPr/>
          </p:nvSpPr>
          <p:spPr bwMode="auto">
            <a:xfrm rot="-5400000">
              <a:off x="6058694" y="3609181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2012</a:t>
              </a:r>
            </a:p>
          </p:txBody>
        </p:sp>
        <p:sp>
          <p:nvSpPr>
            <p:cNvPr id="108577" name="ZoneTexte 85"/>
            <p:cNvSpPr txBox="1">
              <a:spLocks noChangeArrowheads="1"/>
            </p:cNvSpPr>
            <p:nvPr/>
          </p:nvSpPr>
          <p:spPr bwMode="auto">
            <a:xfrm>
              <a:off x="3005138" y="3906838"/>
              <a:ext cx="5334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 INTI</a:t>
              </a:r>
            </a:p>
          </p:txBody>
        </p:sp>
        <p:sp>
          <p:nvSpPr>
            <p:cNvPr id="108578" name="ZoneTexte 86"/>
            <p:cNvSpPr txBox="1">
              <a:spLocks noChangeArrowheads="1"/>
            </p:cNvSpPr>
            <p:nvPr/>
          </p:nvSpPr>
          <p:spPr bwMode="auto">
            <a:xfrm>
              <a:off x="3721100" y="3906838"/>
              <a:ext cx="5334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 INTI</a:t>
              </a:r>
            </a:p>
          </p:txBody>
        </p:sp>
        <p:sp>
          <p:nvSpPr>
            <p:cNvPr id="108579" name="ZoneTexte 87"/>
            <p:cNvSpPr txBox="1">
              <a:spLocks noChangeArrowheads="1"/>
            </p:cNvSpPr>
            <p:nvPr/>
          </p:nvSpPr>
          <p:spPr bwMode="auto">
            <a:xfrm>
              <a:off x="4562475" y="3906838"/>
              <a:ext cx="6191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HAART</a:t>
              </a:r>
            </a:p>
          </p:txBody>
        </p:sp>
        <p:sp>
          <p:nvSpPr>
            <p:cNvPr id="108580" name="ZoneTexte 88"/>
            <p:cNvSpPr txBox="1">
              <a:spLocks noChangeArrowheads="1"/>
            </p:cNvSpPr>
            <p:nvPr/>
          </p:nvSpPr>
          <p:spPr bwMode="auto">
            <a:xfrm>
              <a:off x="5462588" y="3906838"/>
              <a:ext cx="105251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% transmission</a:t>
              </a:r>
            </a:p>
          </p:txBody>
        </p:sp>
        <p:sp>
          <p:nvSpPr>
            <p:cNvPr id="108581" name="ZoneTexte 89"/>
            <p:cNvSpPr txBox="1">
              <a:spLocks noChangeArrowheads="1"/>
            </p:cNvSpPr>
            <p:nvPr/>
          </p:nvSpPr>
          <p:spPr bwMode="auto">
            <a:xfrm>
              <a:off x="1944688" y="3906838"/>
              <a:ext cx="8763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Non traitées</a:t>
              </a:r>
            </a:p>
          </p:txBody>
        </p:sp>
        <p:sp>
          <p:nvSpPr>
            <p:cNvPr id="108582" name="ZoneTexte 90"/>
            <p:cNvSpPr txBox="1">
              <a:spLocks noChangeArrowheads="1"/>
            </p:cNvSpPr>
            <p:nvPr/>
          </p:nvSpPr>
          <p:spPr bwMode="auto">
            <a:xfrm>
              <a:off x="6415088" y="1301750"/>
              <a:ext cx="474662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20 %</a:t>
              </a:r>
            </a:p>
          </p:txBody>
        </p:sp>
        <p:sp>
          <p:nvSpPr>
            <p:cNvPr id="108583" name="ZoneTexte 91"/>
            <p:cNvSpPr txBox="1">
              <a:spLocks noChangeArrowheads="1"/>
            </p:cNvSpPr>
            <p:nvPr/>
          </p:nvSpPr>
          <p:spPr bwMode="auto">
            <a:xfrm>
              <a:off x="6415088" y="1814513"/>
              <a:ext cx="4746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15 %</a:t>
              </a:r>
            </a:p>
          </p:txBody>
        </p:sp>
        <p:sp>
          <p:nvSpPr>
            <p:cNvPr id="108584" name="ZoneTexte 92"/>
            <p:cNvSpPr txBox="1">
              <a:spLocks noChangeArrowheads="1"/>
            </p:cNvSpPr>
            <p:nvPr/>
          </p:nvSpPr>
          <p:spPr bwMode="auto">
            <a:xfrm>
              <a:off x="6415088" y="2314575"/>
              <a:ext cx="47466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10 %</a:t>
              </a:r>
            </a:p>
          </p:txBody>
        </p:sp>
        <p:sp>
          <p:nvSpPr>
            <p:cNvPr id="108585" name="ZoneTexte 93"/>
            <p:cNvSpPr txBox="1">
              <a:spLocks noChangeArrowheads="1"/>
            </p:cNvSpPr>
            <p:nvPr/>
          </p:nvSpPr>
          <p:spPr bwMode="auto">
            <a:xfrm>
              <a:off x="6415088" y="2841625"/>
              <a:ext cx="404812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5 %</a:t>
              </a:r>
            </a:p>
          </p:txBody>
        </p:sp>
        <p:sp>
          <p:nvSpPr>
            <p:cNvPr id="108586" name="ZoneTexte 94"/>
            <p:cNvSpPr txBox="1">
              <a:spLocks noChangeArrowheads="1"/>
            </p:cNvSpPr>
            <p:nvPr/>
          </p:nvSpPr>
          <p:spPr bwMode="auto">
            <a:xfrm>
              <a:off x="6415088" y="3354388"/>
              <a:ext cx="4048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0 %</a:t>
              </a:r>
            </a:p>
          </p:txBody>
        </p:sp>
        <p:sp>
          <p:nvSpPr>
            <p:cNvPr id="108679" name="Rectangle 50"/>
            <p:cNvSpPr>
              <a:spLocks noChangeArrowheads="1"/>
            </p:cNvSpPr>
            <p:nvPr/>
          </p:nvSpPr>
          <p:spPr bwMode="auto">
            <a:xfrm>
              <a:off x="1827213" y="3968750"/>
              <a:ext cx="122237" cy="1222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97" name="Groupe 196"/>
          <p:cNvGrpSpPr/>
          <p:nvPr/>
        </p:nvGrpSpPr>
        <p:grpSpPr>
          <a:xfrm>
            <a:off x="619125" y="4557713"/>
            <a:ext cx="3681413" cy="2125662"/>
            <a:chOff x="619125" y="4557713"/>
            <a:chExt cx="3681413" cy="2125662"/>
          </a:xfrm>
        </p:grpSpPr>
        <p:sp>
          <p:nvSpPr>
            <p:cNvPr id="2098" name="Freeform 109"/>
            <p:cNvSpPr>
              <a:spLocks/>
            </p:cNvSpPr>
            <p:nvPr/>
          </p:nvSpPr>
          <p:spPr bwMode="auto">
            <a:xfrm>
              <a:off x="711200" y="6516688"/>
              <a:ext cx="84138" cy="85725"/>
            </a:xfrm>
            <a:custGeom>
              <a:avLst/>
              <a:gdLst>
                <a:gd name="T0" fmla="*/ 108 w 108"/>
                <a:gd name="T1" fmla="*/ 108 h 108"/>
                <a:gd name="T2" fmla="*/ 108 w 108"/>
                <a:gd name="T3" fmla="*/ 0 h 108"/>
                <a:gd name="T4" fmla="*/ 0 w 108"/>
                <a:gd name="T5" fmla="*/ 0 h 108"/>
                <a:gd name="T6" fmla="*/ 0 w 108"/>
                <a:gd name="T7" fmla="*/ 108 h 108"/>
                <a:gd name="T8" fmla="*/ 108 w 108"/>
                <a:gd name="T9" fmla="*/ 108 h 108"/>
                <a:gd name="T10" fmla="*/ 108 w 108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lnTo>
                    <a:pt x="108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108" y="10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88" name="Rectangle 110"/>
            <p:cNvSpPr>
              <a:spLocks noChangeArrowheads="1"/>
            </p:cNvSpPr>
            <p:nvPr/>
          </p:nvSpPr>
          <p:spPr bwMode="auto">
            <a:xfrm>
              <a:off x="1704975" y="6534150"/>
              <a:ext cx="85725" cy="85725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89" name="Rectangle 111"/>
            <p:cNvSpPr>
              <a:spLocks noChangeArrowheads="1"/>
            </p:cNvSpPr>
            <p:nvPr/>
          </p:nvSpPr>
          <p:spPr bwMode="auto">
            <a:xfrm>
              <a:off x="3529013" y="6534150"/>
              <a:ext cx="85725" cy="85725"/>
            </a:xfrm>
            <a:prstGeom prst="rect">
              <a:avLst/>
            </a:prstGeom>
            <a:solidFill>
              <a:srgbClr val="FF00FF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0" name="Line 62"/>
            <p:cNvSpPr>
              <a:spLocks noChangeShapeType="1"/>
            </p:cNvSpPr>
            <p:nvPr/>
          </p:nvSpPr>
          <p:spPr bwMode="auto">
            <a:xfrm flipH="1">
              <a:off x="630238" y="5980113"/>
              <a:ext cx="3659187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1" name="Rectangle 63"/>
            <p:cNvSpPr>
              <a:spLocks noChangeArrowheads="1"/>
            </p:cNvSpPr>
            <p:nvPr/>
          </p:nvSpPr>
          <p:spPr bwMode="auto">
            <a:xfrm>
              <a:off x="661988" y="4557713"/>
              <a:ext cx="133350" cy="549275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2" name="Rectangle 64"/>
            <p:cNvSpPr>
              <a:spLocks noChangeArrowheads="1"/>
            </p:cNvSpPr>
            <p:nvPr/>
          </p:nvSpPr>
          <p:spPr bwMode="auto">
            <a:xfrm>
              <a:off x="661988" y="5321300"/>
              <a:ext cx="133350" cy="658813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3" name="Rectangle 65"/>
            <p:cNvSpPr>
              <a:spLocks noChangeArrowheads="1"/>
            </p:cNvSpPr>
            <p:nvPr/>
          </p:nvSpPr>
          <p:spPr bwMode="auto">
            <a:xfrm>
              <a:off x="892175" y="4557713"/>
              <a:ext cx="131763" cy="503237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4" name="Rectangle 66"/>
            <p:cNvSpPr>
              <a:spLocks noChangeArrowheads="1"/>
            </p:cNvSpPr>
            <p:nvPr/>
          </p:nvSpPr>
          <p:spPr bwMode="auto">
            <a:xfrm>
              <a:off x="892175" y="5207000"/>
              <a:ext cx="131763" cy="773113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5" name="Rectangle 67"/>
            <p:cNvSpPr>
              <a:spLocks noChangeArrowheads="1"/>
            </p:cNvSpPr>
            <p:nvPr/>
          </p:nvSpPr>
          <p:spPr bwMode="auto">
            <a:xfrm>
              <a:off x="1120775" y="4557713"/>
              <a:ext cx="133350" cy="608012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6" name="Rectangle 68"/>
            <p:cNvSpPr>
              <a:spLocks noChangeArrowheads="1"/>
            </p:cNvSpPr>
            <p:nvPr/>
          </p:nvSpPr>
          <p:spPr bwMode="auto">
            <a:xfrm>
              <a:off x="1120775" y="5302250"/>
              <a:ext cx="133350" cy="40005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1120775" y="5702300"/>
              <a:ext cx="133350" cy="2778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8" name="Rectangle 70"/>
            <p:cNvSpPr>
              <a:spLocks noChangeArrowheads="1"/>
            </p:cNvSpPr>
            <p:nvPr/>
          </p:nvSpPr>
          <p:spPr bwMode="auto">
            <a:xfrm>
              <a:off x="1349375" y="4557713"/>
              <a:ext cx="133350" cy="546100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599" name="Rectangle 71"/>
            <p:cNvSpPr>
              <a:spLocks noChangeArrowheads="1"/>
            </p:cNvSpPr>
            <p:nvPr/>
          </p:nvSpPr>
          <p:spPr bwMode="auto">
            <a:xfrm>
              <a:off x="1349375" y="5229225"/>
              <a:ext cx="133350" cy="376238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72"/>
            <p:cNvSpPr>
              <a:spLocks noChangeArrowheads="1"/>
            </p:cNvSpPr>
            <p:nvPr/>
          </p:nvSpPr>
          <p:spPr bwMode="auto">
            <a:xfrm>
              <a:off x="1349375" y="5605463"/>
              <a:ext cx="133350" cy="3762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01" name="Rectangle 73"/>
            <p:cNvSpPr>
              <a:spLocks noChangeArrowheads="1"/>
            </p:cNvSpPr>
            <p:nvPr/>
          </p:nvSpPr>
          <p:spPr bwMode="auto">
            <a:xfrm>
              <a:off x="1577975" y="4557713"/>
              <a:ext cx="133350" cy="401637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02" name="Rectangle 74"/>
            <p:cNvSpPr>
              <a:spLocks noChangeArrowheads="1"/>
            </p:cNvSpPr>
            <p:nvPr/>
          </p:nvSpPr>
          <p:spPr bwMode="auto">
            <a:xfrm>
              <a:off x="1577975" y="5080000"/>
              <a:ext cx="133350" cy="457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1577975" y="5537200"/>
              <a:ext cx="133350" cy="444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04" name="Rectangle 76"/>
            <p:cNvSpPr>
              <a:spLocks noChangeArrowheads="1"/>
            </p:cNvSpPr>
            <p:nvPr/>
          </p:nvSpPr>
          <p:spPr bwMode="auto">
            <a:xfrm>
              <a:off x="4098925" y="4557713"/>
              <a:ext cx="129600" cy="53975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05" name="Rectangle 77"/>
            <p:cNvSpPr>
              <a:spLocks noChangeArrowheads="1"/>
            </p:cNvSpPr>
            <p:nvPr/>
          </p:nvSpPr>
          <p:spPr bwMode="auto">
            <a:xfrm>
              <a:off x="4098925" y="4637088"/>
              <a:ext cx="129600" cy="144462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78"/>
            <p:cNvSpPr>
              <a:spLocks noChangeArrowheads="1"/>
            </p:cNvSpPr>
            <p:nvPr/>
          </p:nvSpPr>
          <p:spPr bwMode="auto">
            <a:xfrm>
              <a:off x="4098925" y="4781550"/>
              <a:ext cx="129600" cy="11985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07" name="Rectangle 79"/>
            <p:cNvSpPr>
              <a:spLocks noChangeArrowheads="1"/>
            </p:cNvSpPr>
            <p:nvPr/>
          </p:nvSpPr>
          <p:spPr bwMode="auto">
            <a:xfrm>
              <a:off x="3867150" y="4557713"/>
              <a:ext cx="133350" cy="38100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08" name="Rectangle 80"/>
            <p:cNvSpPr>
              <a:spLocks noChangeArrowheads="1"/>
            </p:cNvSpPr>
            <p:nvPr/>
          </p:nvSpPr>
          <p:spPr bwMode="auto">
            <a:xfrm>
              <a:off x="3867150" y="4595813"/>
              <a:ext cx="133350" cy="16192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81"/>
            <p:cNvSpPr>
              <a:spLocks noChangeArrowheads="1"/>
            </p:cNvSpPr>
            <p:nvPr/>
          </p:nvSpPr>
          <p:spPr bwMode="auto">
            <a:xfrm>
              <a:off x="3867150" y="4757738"/>
              <a:ext cx="133350" cy="1222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0" name="Rectangle 82"/>
            <p:cNvSpPr>
              <a:spLocks noChangeArrowheads="1"/>
            </p:cNvSpPr>
            <p:nvPr/>
          </p:nvSpPr>
          <p:spPr bwMode="auto">
            <a:xfrm>
              <a:off x="3636963" y="4557713"/>
              <a:ext cx="129600" cy="44450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1" name="Freeform 83"/>
            <p:cNvSpPr>
              <a:spLocks/>
            </p:cNvSpPr>
            <p:nvPr/>
          </p:nvSpPr>
          <p:spPr bwMode="auto">
            <a:xfrm>
              <a:off x="3636963" y="4633913"/>
              <a:ext cx="129600" cy="227012"/>
            </a:xfrm>
            <a:custGeom>
              <a:avLst/>
              <a:gdLst>
                <a:gd name="T0" fmla="*/ 131763 w 168"/>
                <a:gd name="T1" fmla="*/ 0 h 376"/>
                <a:gd name="T2" fmla="*/ 0 w 168"/>
                <a:gd name="T3" fmla="*/ 0 h 376"/>
                <a:gd name="T4" fmla="*/ 0 w 168"/>
                <a:gd name="T5" fmla="*/ 226613 h 376"/>
                <a:gd name="T6" fmla="*/ 131763 w 168"/>
                <a:gd name="T7" fmla="*/ 226613 h 376"/>
                <a:gd name="T8" fmla="*/ 131763 w 168"/>
                <a:gd name="T9" fmla="*/ 0 h 376"/>
                <a:gd name="T10" fmla="*/ 131763 w 168"/>
                <a:gd name="T11" fmla="*/ 0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376"/>
                <a:gd name="T20" fmla="*/ 168 w 168"/>
                <a:gd name="T21" fmla="*/ 376 h 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376">
                  <a:moveTo>
                    <a:pt x="168" y="0"/>
                  </a:moveTo>
                  <a:lnTo>
                    <a:pt x="0" y="0"/>
                  </a:lnTo>
                  <a:lnTo>
                    <a:pt x="0" y="376"/>
                  </a:lnTo>
                  <a:lnTo>
                    <a:pt x="168" y="3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CCFF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3" name="Rectangle 85"/>
            <p:cNvSpPr>
              <a:spLocks noChangeArrowheads="1"/>
            </p:cNvSpPr>
            <p:nvPr/>
          </p:nvSpPr>
          <p:spPr bwMode="auto">
            <a:xfrm>
              <a:off x="3408363" y="4557713"/>
              <a:ext cx="133350" cy="39687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4" name="Rectangle 86"/>
            <p:cNvSpPr>
              <a:spLocks noChangeArrowheads="1"/>
            </p:cNvSpPr>
            <p:nvPr/>
          </p:nvSpPr>
          <p:spPr bwMode="auto">
            <a:xfrm>
              <a:off x="3408363" y="4633913"/>
              <a:ext cx="133350" cy="217487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408363" y="4851400"/>
              <a:ext cx="133350" cy="11287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6" name="Rectangle 88"/>
            <p:cNvSpPr>
              <a:spLocks noChangeArrowheads="1"/>
            </p:cNvSpPr>
            <p:nvPr/>
          </p:nvSpPr>
          <p:spPr bwMode="auto">
            <a:xfrm>
              <a:off x="3179763" y="4557713"/>
              <a:ext cx="133350" cy="61912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7" name="Rectangle 89"/>
            <p:cNvSpPr>
              <a:spLocks noChangeArrowheads="1"/>
            </p:cNvSpPr>
            <p:nvPr/>
          </p:nvSpPr>
          <p:spPr bwMode="auto">
            <a:xfrm>
              <a:off x="3179763" y="4645025"/>
              <a:ext cx="133350" cy="206375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90"/>
            <p:cNvSpPr>
              <a:spLocks noChangeArrowheads="1"/>
            </p:cNvSpPr>
            <p:nvPr/>
          </p:nvSpPr>
          <p:spPr bwMode="auto">
            <a:xfrm>
              <a:off x="3179763" y="4851400"/>
              <a:ext cx="133350" cy="11287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19" name="Rectangle 91"/>
            <p:cNvSpPr>
              <a:spLocks noChangeArrowheads="1"/>
            </p:cNvSpPr>
            <p:nvPr/>
          </p:nvSpPr>
          <p:spPr bwMode="auto">
            <a:xfrm>
              <a:off x="2951163" y="4557713"/>
              <a:ext cx="133350" cy="68262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0" name="Freeform 92"/>
            <p:cNvSpPr>
              <a:spLocks/>
            </p:cNvSpPr>
            <p:nvPr/>
          </p:nvSpPr>
          <p:spPr bwMode="auto">
            <a:xfrm>
              <a:off x="2951163" y="4672013"/>
              <a:ext cx="133350" cy="214312"/>
            </a:xfrm>
            <a:custGeom>
              <a:avLst/>
              <a:gdLst>
                <a:gd name="T0" fmla="*/ 133350 w 167"/>
                <a:gd name="T1" fmla="*/ 0 h 383"/>
                <a:gd name="T2" fmla="*/ 0 w 167"/>
                <a:gd name="T3" fmla="*/ 0 h 383"/>
                <a:gd name="T4" fmla="*/ 0 w 167"/>
                <a:gd name="T5" fmla="*/ 215561 h 383"/>
                <a:gd name="T6" fmla="*/ 133350 w 167"/>
                <a:gd name="T7" fmla="*/ 215561 h 383"/>
                <a:gd name="T8" fmla="*/ 133350 w 167"/>
                <a:gd name="T9" fmla="*/ 0 h 383"/>
                <a:gd name="T10" fmla="*/ 133350 w 167"/>
                <a:gd name="T11" fmla="*/ 0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383"/>
                <a:gd name="T20" fmla="*/ 167 w 167"/>
                <a:gd name="T21" fmla="*/ 383 h 3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383">
                  <a:moveTo>
                    <a:pt x="167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67" y="38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CCFF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2" name="Rectangle 93"/>
            <p:cNvSpPr>
              <a:spLocks noChangeArrowheads="1"/>
            </p:cNvSpPr>
            <p:nvPr/>
          </p:nvSpPr>
          <p:spPr bwMode="auto">
            <a:xfrm>
              <a:off x="2951163" y="4886325"/>
              <a:ext cx="133350" cy="10937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2" name="Rectangle 94"/>
            <p:cNvSpPr>
              <a:spLocks noChangeArrowheads="1"/>
            </p:cNvSpPr>
            <p:nvPr/>
          </p:nvSpPr>
          <p:spPr bwMode="auto">
            <a:xfrm>
              <a:off x="2722563" y="4557713"/>
              <a:ext cx="131762" cy="68262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3" name="Rectangle 95"/>
            <p:cNvSpPr>
              <a:spLocks noChangeArrowheads="1"/>
            </p:cNvSpPr>
            <p:nvPr/>
          </p:nvSpPr>
          <p:spPr bwMode="auto">
            <a:xfrm>
              <a:off x="2722563" y="4679950"/>
              <a:ext cx="131762" cy="373063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5" name="Rectangle 96"/>
            <p:cNvSpPr>
              <a:spLocks noChangeArrowheads="1"/>
            </p:cNvSpPr>
            <p:nvPr/>
          </p:nvSpPr>
          <p:spPr bwMode="auto">
            <a:xfrm>
              <a:off x="2722563" y="5053013"/>
              <a:ext cx="131762" cy="9271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5" name="Freeform 97"/>
            <p:cNvSpPr>
              <a:spLocks/>
            </p:cNvSpPr>
            <p:nvPr/>
          </p:nvSpPr>
          <p:spPr bwMode="auto">
            <a:xfrm>
              <a:off x="2493963" y="4557713"/>
              <a:ext cx="133350" cy="122237"/>
            </a:xfrm>
            <a:custGeom>
              <a:avLst/>
              <a:gdLst>
                <a:gd name="T0" fmla="*/ 133350 w 167"/>
                <a:gd name="T1" fmla="*/ 0 h 178"/>
                <a:gd name="T2" fmla="*/ 0 w 167"/>
                <a:gd name="T3" fmla="*/ 0 h 178"/>
                <a:gd name="T4" fmla="*/ 0 w 167"/>
                <a:gd name="T5" fmla="*/ 122618 h 178"/>
                <a:gd name="T6" fmla="*/ 133350 w 167"/>
                <a:gd name="T7" fmla="*/ 122618 h 178"/>
                <a:gd name="T8" fmla="*/ 133350 w 167"/>
                <a:gd name="T9" fmla="*/ 0 h 178"/>
                <a:gd name="T10" fmla="*/ 133350 w 167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78"/>
                <a:gd name="T20" fmla="*/ 167 w 167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78">
                  <a:moveTo>
                    <a:pt x="167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167" y="17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C00CC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6" name="Rectangle 98"/>
            <p:cNvSpPr>
              <a:spLocks noChangeArrowheads="1"/>
            </p:cNvSpPr>
            <p:nvPr/>
          </p:nvSpPr>
          <p:spPr bwMode="auto">
            <a:xfrm>
              <a:off x="2493963" y="4725988"/>
              <a:ext cx="133350" cy="330200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88" name="Rectangle 99"/>
            <p:cNvSpPr>
              <a:spLocks noChangeArrowheads="1"/>
            </p:cNvSpPr>
            <p:nvPr/>
          </p:nvSpPr>
          <p:spPr bwMode="auto">
            <a:xfrm>
              <a:off x="2493963" y="5056188"/>
              <a:ext cx="133350" cy="9255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8" name="Freeform 100"/>
            <p:cNvSpPr>
              <a:spLocks/>
            </p:cNvSpPr>
            <p:nvPr/>
          </p:nvSpPr>
          <p:spPr bwMode="auto">
            <a:xfrm>
              <a:off x="2265363" y="4557713"/>
              <a:ext cx="129600" cy="214312"/>
            </a:xfrm>
            <a:custGeom>
              <a:avLst/>
              <a:gdLst>
                <a:gd name="T0" fmla="*/ 133350 w 167"/>
                <a:gd name="T1" fmla="*/ 0 h 309"/>
                <a:gd name="T2" fmla="*/ 0 w 167"/>
                <a:gd name="T3" fmla="*/ 0 h 309"/>
                <a:gd name="T4" fmla="*/ 0 w 167"/>
                <a:gd name="T5" fmla="*/ 213548 h 309"/>
                <a:gd name="T6" fmla="*/ 133350 w 167"/>
                <a:gd name="T7" fmla="*/ 213548 h 309"/>
                <a:gd name="T8" fmla="*/ 133350 w 167"/>
                <a:gd name="T9" fmla="*/ 0 h 309"/>
                <a:gd name="T10" fmla="*/ 133350 w 167"/>
                <a:gd name="T11" fmla="*/ 0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309"/>
                <a:gd name="T20" fmla="*/ 167 w 167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309">
                  <a:moveTo>
                    <a:pt x="167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167" y="30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C00CC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29" name="Rectangle 101"/>
            <p:cNvSpPr>
              <a:spLocks noChangeArrowheads="1"/>
            </p:cNvSpPr>
            <p:nvPr/>
          </p:nvSpPr>
          <p:spPr bwMode="auto">
            <a:xfrm>
              <a:off x="2265363" y="4860925"/>
              <a:ext cx="129600" cy="407988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1" name="Rectangle 102"/>
            <p:cNvSpPr>
              <a:spLocks noChangeArrowheads="1"/>
            </p:cNvSpPr>
            <p:nvPr/>
          </p:nvSpPr>
          <p:spPr bwMode="auto">
            <a:xfrm>
              <a:off x="2265363" y="5268913"/>
              <a:ext cx="129600" cy="7127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1" name="Rectangle 103"/>
            <p:cNvSpPr>
              <a:spLocks noChangeArrowheads="1"/>
            </p:cNvSpPr>
            <p:nvPr/>
          </p:nvSpPr>
          <p:spPr bwMode="auto">
            <a:xfrm>
              <a:off x="2036763" y="4557713"/>
              <a:ext cx="133350" cy="260350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2" name="Rectangle 104"/>
            <p:cNvSpPr>
              <a:spLocks noChangeArrowheads="1"/>
            </p:cNvSpPr>
            <p:nvPr/>
          </p:nvSpPr>
          <p:spPr bwMode="auto">
            <a:xfrm>
              <a:off x="2036763" y="4919663"/>
              <a:ext cx="133350" cy="446087"/>
            </a:xfrm>
            <a:prstGeom prst="rect">
              <a:avLst/>
            </a:prstGeom>
            <a:solidFill>
              <a:srgbClr val="00CCF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4" name="Rectangle 105"/>
            <p:cNvSpPr>
              <a:spLocks noChangeArrowheads="1"/>
            </p:cNvSpPr>
            <p:nvPr/>
          </p:nvSpPr>
          <p:spPr bwMode="auto">
            <a:xfrm>
              <a:off x="2036763" y="5365750"/>
              <a:ext cx="133350" cy="614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4" name="Freeform 106"/>
            <p:cNvSpPr>
              <a:spLocks/>
            </p:cNvSpPr>
            <p:nvPr/>
          </p:nvSpPr>
          <p:spPr bwMode="auto">
            <a:xfrm>
              <a:off x="1808163" y="4557713"/>
              <a:ext cx="131762" cy="325437"/>
            </a:xfrm>
            <a:custGeom>
              <a:avLst/>
              <a:gdLst>
                <a:gd name="T0" fmla="*/ 131763 w 168"/>
                <a:gd name="T1" fmla="*/ 0 h 471"/>
                <a:gd name="T2" fmla="*/ 0 w 168"/>
                <a:gd name="T3" fmla="*/ 0 h 471"/>
                <a:gd name="T4" fmla="*/ 0 w 168"/>
                <a:gd name="T5" fmla="*/ 325144 h 471"/>
                <a:gd name="T6" fmla="*/ 131763 w 168"/>
                <a:gd name="T7" fmla="*/ 325144 h 471"/>
                <a:gd name="T8" fmla="*/ 131763 w 168"/>
                <a:gd name="T9" fmla="*/ 0 h 471"/>
                <a:gd name="T10" fmla="*/ 131763 w 168"/>
                <a:gd name="T11" fmla="*/ 0 h 4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471"/>
                <a:gd name="T20" fmla="*/ 168 w 168"/>
                <a:gd name="T21" fmla="*/ 471 h 4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471">
                  <a:moveTo>
                    <a:pt x="168" y="0"/>
                  </a:moveTo>
                  <a:lnTo>
                    <a:pt x="0" y="0"/>
                  </a:lnTo>
                  <a:lnTo>
                    <a:pt x="0" y="471"/>
                  </a:lnTo>
                  <a:lnTo>
                    <a:pt x="168" y="471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C00CC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5" name="Freeform 107"/>
            <p:cNvSpPr>
              <a:spLocks/>
            </p:cNvSpPr>
            <p:nvPr/>
          </p:nvSpPr>
          <p:spPr bwMode="auto">
            <a:xfrm>
              <a:off x="1808163" y="4984750"/>
              <a:ext cx="131762" cy="474663"/>
            </a:xfrm>
            <a:custGeom>
              <a:avLst/>
              <a:gdLst>
                <a:gd name="T0" fmla="*/ 131763 w 168"/>
                <a:gd name="T1" fmla="*/ 0 h 839"/>
                <a:gd name="T2" fmla="*/ 0 w 168"/>
                <a:gd name="T3" fmla="*/ 0 h 839"/>
                <a:gd name="T4" fmla="*/ 0 w 168"/>
                <a:gd name="T5" fmla="*/ 474992 h 839"/>
                <a:gd name="T6" fmla="*/ 131763 w 168"/>
                <a:gd name="T7" fmla="*/ 474992 h 839"/>
                <a:gd name="T8" fmla="*/ 131763 w 168"/>
                <a:gd name="T9" fmla="*/ 0 h 839"/>
                <a:gd name="T10" fmla="*/ 131763 w 168"/>
                <a:gd name="T11" fmla="*/ 0 h 8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839"/>
                <a:gd name="T20" fmla="*/ 168 w 168"/>
                <a:gd name="T21" fmla="*/ 839 h 8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839">
                  <a:moveTo>
                    <a:pt x="168" y="0"/>
                  </a:moveTo>
                  <a:lnTo>
                    <a:pt x="0" y="0"/>
                  </a:lnTo>
                  <a:lnTo>
                    <a:pt x="0" y="839"/>
                  </a:lnTo>
                  <a:lnTo>
                    <a:pt x="168" y="83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CCFF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7" name="Freeform 108"/>
            <p:cNvSpPr>
              <a:spLocks/>
            </p:cNvSpPr>
            <p:nvPr/>
          </p:nvSpPr>
          <p:spPr bwMode="auto">
            <a:xfrm>
              <a:off x="1808163" y="5459413"/>
              <a:ext cx="131762" cy="520700"/>
            </a:xfrm>
            <a:custGeom>
              <a:avLst/>
              <a:gdLst>
                <a:gd name="T0" fmla="*/ 168 w 168"/>
                <a:gd name="T1" fmla="*/ 0 h 755"/>
                <a:gd name="T2" fmla="*/ 0 w 168"/>
                <a:gd name="T3" fmla="*/ 0 h 755"/>
                <a:gd name="T4" fmla="*/ 0 w 168"/>
                <a:gd name="T5" fmla="*/ 755 h 755"/>
                <a:gd name="T6" fmla="*/ 168 w 168"/>
                <a:gd name="T7" fmla="*/ 755 h 755"/>
                <a:gd name="T8" fmla="*/ 168 w 168"/>
                <a:gd name="T9" fmla="*/ 0 h 755"/>
                <a:gd name="T10" fmla="*/ 168 w 168"/>
                <a:gd name="T1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755">
                  <a:moveTo>
                    <a:pt x="168" y="0"/>
                  </a:moveTo>
                  <a:lnTo>
                    <a:pt x="0" y="0"/>
                  </a:lnTo>
                  <a:lnTo>
                    <a:pt x="0" y="755"/>
                  </a:lnTo>
                  <a:lnTo>
                    <a:pt x="168" y="755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7" name="Line 122"/>
            <p:cNvSpPr>
              <a:spLocks noChangeShapeType="1"/>
            </p:cNvSpPr>
            <p:nvPr/>
          </p:nvSpPr>
          <p:spPr bwMode="auto">
            <a:xfrm flipH="1">
              <a:off x="2951163" y="4622800"/>
              <a:ext cx="13335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8" name="Freeform 145"/>
            <p:cNvSpPr>
              <a:spLocks/>
            </p:cNvSpPr>
            <p:nvPr/>
          </p:nvSpPr>
          <p:spPr bwMode="auto">
            <a:xfrm>
              <a:off x="3408363" y="4851400"/>
              <a:ext cx="133350" cy="1128713"/>
            </a:xfrm>
            <a:custGeom>
              <a:avLst/>
              <a:gdLst>
                <a:gd name="T0" fmla="*/ 0 w 167"/>
                <a:gd name="T1" fmla="*/ 0 h 1640"/>
                <a:gd name="T2" fmla="*/ 0 w 167"/>
                <a:gd name="T3" fmla="*/ 1129737 h 1640"/>
                <a:gd name="T4" fmla="*/ 133350 w 167"/>
                <a:gd name="T5" fmla="*/ 1129737 h 1640"/>
                <a:gd name="T6" fmla="*/ 133350 w 167"/>
                <a:gd name="T7" fmla="*/ 0 h 1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640"/>
                <a:gd name="T14" fmla="*/ 167 w 167"/>
                <a:gd name="T15" fmla="*/ 1640 h 1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640">
                  <a:moveTo>
                    <a:pt x="0" y="0"/>
                  </a:moveTo>
                  <a:lnTo>
                    <a:pt x="0" y="1640"/>
                  </a:lnTo>
                  <a:lnTo>
                    <a:pt x="167" y="1640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39" name="Freeform 146"/>
            <p:cNvSpPr>
              <a:spLocks/>
            </p:cNvSpPr>
            <p:nvPr/>
          </p:nvSpPr>
          <p:spPr bwMode="auto">
            <a:xfrm>
              <a:off x="2951163" y="4886325"/>
              <a:ext cx="133350" cy="1093788"/>
            </a:xfrm>
            <a:custGeom>
              <a:avLst/>
              <a:gdLst>
                <a:gd name="T0" fmla="*/ 0 w 167"/>
                <a:gd name="T1" fmla="*/ 0 h 1588"/>
                <a:gd name="T2" fmla="*/ 0 w 167"/>
                <a:gd name="T3" fmla="*/ 1093916 h 1588"/>
                <a:gd name="T4" fmla="*/ 133350 w 167"/>
                <a:gd name="T5" fmla="*/ 1093916 h 1588"/>
                <a:gd name="T6" fmla="*/ 133350 w 167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588"/>
                <a:gd name="T14" fmla="*/ 167 w 167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588">
                  <a:moveTo>
                    <a:pt x="0" y="0"/>
                  </a:moveTo>
                  <a:lnTo>
                    <a:pt x="0" y="1588"/>
                  </a:lnTo>
                  <a:lnTo>
                    <a:pt x="167" y="1588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0" name="Freeform 147"/>
            <p:cNvSpPr>
              <a:spLocks/>
            </p:cNvSpPr>
            <p:nvPr/>
          </p:nvSpPr>
          <p:spPr bwMode="auto">
            <a:xfrm>
              <a:off x="3179763" y="4851400"/>
              <a:ext cx="133350" cy="1128713"/>
            </a:xfrm>
            <a:custGeom>
              <a:avLst/>
              <a:gdLst>
                <a:gd name="T0" fmla="*/ 0 w 168"/>
                <a:gd name="T1" fmla="*/ 0 h 1640"/>
                <a:gd name="T2" fmla="*/ 0 w 168"/>
                <a:gd name="T3" fmla="*/ 1129737 h 1640"/>
                <a:gd name="T4" fmla="*/ 133350 w 168"/>
                <a:gd name="T5" fmla="*/ 1129737 h 1640"/>
                <a:gd name="T6" fmla="*/ 133350 w 168"/>
                <a:gd name="T7" fmla="*/ 0 h 1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640"/>
                <a:gd name="T14" fmla="*/ 168 w 168"/>
                <a:gd name="T15" fmla="*/ 1640 h 1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640">
                  <a:moveTo>
                    <a:pt x="0" y="0"/>
                  </a:moveTo>
                  <a:lnTo>
                    <a:pt x="0" y="1640"/>
                  </a:lnTo>
                  <a:lnTo>
                    <a:pt x="168" y="1640"/>
                  </a:lnTo>
                  <a:lnTo>
                    <a:pt x="168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1" name="Freeform 148"/>
            <p:cNvSpPr>
              <a:spLocks/>
            </p:cNvSpPr>
            <p:nvPr/>
          </p:nvSpPr>
          <p:spPr bwMode="auto">
            <a:xfrm>
              <a:off x="4098925" y="4781550"/>
              <a:ext cx="131763" cy="1198563"/>
            </a:xfrm>
            <a:custGeom>
              <a:avLst/>
              <a:gdLst>
                <a:gd name="T0" fmla="*/ 0 w 168"/>
                <a:gd name="T1" fmla="*/ 0 h 1741"/>
                <a:gd name="T2" fmla="*/ 0 w 168"/>
                <a:gd name="T3" fmla="*/ 1198624 h 1741"/>
                <a:gd name="T4" fmla="*/ 131763 w 168"/>
                <a:gd name="T5" fmla="*/ 1198624 h 1741"/>
                <a:gd name="T6" fmla="*/ 131763 w 168"/>
                <a:gd name="T7" fmla="*/ 0 h 1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741"/>
                <a:gd name="T14" fmla="*/ 168 w 168"/>
                <a:gd name="T15" fmla="*/ 1741 h 1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741">
                  <a:moveTo>
                    <a:pt x="0" y="0"/>
                  </a:moveTo>
                  <a:lnTo>
                    <a:pt x="0" y="1741"/>
                  </a:lnTo>
                  <a:lnTo>
                    <a:pt x="168" y="1741"/>
                  </a:lnTo>
                  <a:lnTo>
                    <a:pt x="168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2" name="Freeform 149"/>
            <p:cNvSpPr>
              <a:spLocks/>
            </p:cNvSpPr>
            <p:nvPr/>
          </p:nvSpPr>
          <p:spPr bwMode="auto">
            <a:xfrm>
              <a:off x="3636963" y="4860925"/>
              <a:ext cx="131763" cy="1120775"/>
            </a:xfrm>
            <a:custGeom>
              <a:avLst/>
              <a:gdLst>
                <a:gd name="T0" fmla="*/ 0 w 168"/>
                <a:gd name="T1" fmla="*/ 0 h 1626"/>
                <a:gd name="T2" fmla="*/ 0 w 168"/>
                <a:gd name="T3" fmla="*/ 1120094 h 1626"/>
                <a:gd name="T4" fmla="*/ 131763 w 168"/>
                <a:gd name="T5" fmla="*/ 1120094 h 1626"/>
                <a:gd name="T6" fmla="*/ 131763 w 168"/>
                <a:gd name="T7" fmla="*/ 0 h 16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626"/>
                <a:gd name="T14" fmla="*/ 168 w 168"/>
                <a:gd name="T15" fmla="*/ 1626 h 16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626">
                  <a:moveTo>
                    <a:pt x="0" y="0"/>
                  </a:moveTo>
                  <a:lnTo>
                    <a:pt x="0" y="1626"/>
                  </a:lnTo>
                  <a:lnTo>
                    <a:pt x="168" y="1626"/>
                  </a:lnTo>
                  <a:lnTo>
                    <a:pt x="168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3" name="Freeform 150"/>
            <p:cNvSpPr>
              <a:spLocks/>
            </p:cNvSpPr>
            <p:nvPr/>
          </p:nvSpPr>
          <p:spPr bwMode="auto">
            <a:xfrm>
              <a:off x="3867150" y="4757738"/>
              <a:ext cx="133350" cy="1222375"/>
            </a:xfrm>
            <a:custGeom>
              <a:avLst/>
              <a:gdLst>
                <a:gd name="T0" fmla="*/ 0 w 167"/>
                <a:gd name="T1" fmla="*/ 0 h 1777"/>
                <a:gd name="T2" fmla="*/ 0 w 167"/>
                <a:gd name="T3" fmla="*/ 1223423 h 1777"/>
                <a:gd name="T4" fmla="*/ 133350 w 167"/>
                <a:gd name="T5" fmla="*/ 1223423 h 1777"/>
                <a:gd name="T6" fmla="*/ 133350 w 167"/>
                <a:gd name="T7" fmla="*/ 0 h 17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777"/>
                <a:gd name="T14" fmla="*/ 167 w 167"/>
                <a:gd name="T15" fmla="*/ 1777 h 1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777">
                  <a:moveTo>
                    <a:pt x="0" y="0"/>
                  </a:moveTo>
                  <a:lnTo>
                    <a:pt x="0" y="1777"/>
                  </a:lnTo>
                  <a:lnTo>
                    <a:pt x="167" y="1777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4" name="Freeform 151"/>
            <p:cNvSpPr>
              <a:spLocks/>
            </p:cNvSpPr>
            <p:nvPr/>
          </p:nvSpPr>
          <p:spPr bwMode="auto">
            <a:xfrm>
              <a:off x="2722563" y="5053013"/>
              <a:ext cx="131762" cy="927100"/>
            </a:xfrm>
            <a:custGeom>
              <a:avLst/>
              <a:gdLst>
                <a:gd name="T0" fmla="*/ 0 w 168"/>
                <a:gd name="T1" fmla="*/ 0 h 1347"/>
                <a:gd name="T2" fmla="*/ 0 w 168"/>
                <a:gd name="T3" fmla="*/ 928589 h 1347"/>
                <a:gd name="T4" fmla="*/ 131763 w 168"/>
                <a:gd name="T5" fmla="*/ 928589 h 1347"/>
                <a:gd name="T6" fmla="*/ 131763 w 168"/>
                <a:gd name="T7" fmla="*/ 0 h 13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347"/>
                <a:gd name="T14" fmla="*/ 168 w 168"/>
                <a:gd name="T15" fmla="*/ 1347 h 13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347">
                  <a:moveTo>
                    <a:pt x="0" y="0"/>
                  </a:moveTo>
                  <a:lnTo>
                    <a:pt x="0" y="1347"/>
                  </a:lnTo>
                  <a:lnTo>
                    <a:pt x="168" y="1347"/>
                  </a:lnTo>
                  <a:lnTo>
                    <a:pt x="168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5" name="Line 157"/>
            <p:cNvSpPr>
              <a:spLocks noChangeShapeType="1"/>
            </p:cNvSpPr>
            <p:nvPr/>
          </p:nvSpPr>
          <p:spPr bwMode="auto">
            <a:xfrm flipH="1">
              <a:off x="2036763" y="5365750"/>
              <a:ext cx="13335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6" name="Line 163"/>
            <p:cNvSpPr>
              <a:spLocks noChangeShapeType="1"/>
            </p:cNvSpPr>
            <p:nvPr/>
          </p:nvSpPr>
          <p:spPr bwMode="auto">
            <a:xfrm flipH="1">
              <a:off x="2265363" y="5268913"/>
              <a:ext cx="13335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7" name="Line 168"/>
            <p:cNvSpPr>
              <a:spLocks noChangeShapeType="1"/>
            </p:cNvSpPr>
            <p:nvPr/>
          </p:nvSpPr>
          <p:spPr bwMode="auto">
            <a:xfrm flipH="1">
              <a:off x="1577975" y="5537200"/>
              <a:ext cx="13335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8" name="Line 169"/>
            <p:cNvSpPr>
              <a:spLocks noChangeShapeType="1"/>
            </p:cNvSpPr>
            <p:nvPr/>
          </p:nvSpPr>
          <p:spPr bwMode="auto">
            <a:xfrm flipH="1">
              <a:off x="1808163" y="5459413"/>
              <a:ext cx="131762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49" name="Freeform 174"/>
            <p:cNvSpPr>
              <a:spLocks/>
            </p:cNvSpPr>
            <p:nvPr/>
          </p:nvSpPr>
          <p:spPr bwMode="auto">
            <a:xfrm>
              <a:off x="1577975" y="5537200"/>
              <a:ext cx="133350" cy="444500"/>
            </a:xfrm>
            <a:custGeom>
              <a:avLst/>
              <a:gdLst>
                <a:gd name="T0" fmla="*/ 0 w 167"/>
                <a:gd name="T1" fmla="*/ 0 h 644"/>
                <a:gd name="T2" fmla="*/ 0 w 167"/>
                <a:gd name="T3" fmla="*/ 443629 h 644"/>
                <a:gd name="T4" fmla="*/ 133350 w 167"/>
                <a:gd name="T5" fmla="*/ 443629 h 644"/>
                <a:gd name="T6" fmla="*/ 133350 w 167"/>
                <a:gd name="T7" fmla="*/ 0 h 6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644"/>
                <a:gd name="T14" fmla="*/ 167 w 167"/>
                <a:gd name="T15" fmla="*/ 644 h 6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644">
                  <a:moveTo>
                    <a:pt x="0" y="0"/>
                  </a:moveTo>
                  <a:lnTo>
                    <a:pt x="0" y="644"/>
                  </a:lnTo>
                  <a:lnTo>
                    <a:pt x="167" y="644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0" name="Freeform 175"/>
            <p:cNvSpPr>
              <a:spLocks/>
            </p:cNvSpPr>
            <p:nvPr/>
          </p:nvSpPr>
          <p:spPr bwMode="auto">
            <a:xfrm>
              <a:off x="1808163" y="5459413"/>
              <a:ext cx="131762" cy="520700"/>
            </a:xfrm>
            <a:custGeom>
              <a:avLst/>
              <a:gdLst>
                <a:gd name="T0" fmla="*/ 0 w 168"/>
                <a:gd name="T1" fmla="*/ 0 h 755"/>
                <a:gd name="T2" fmla="*/ 0 w 168"/>
                <a:gd name="T3" fmla="*/ 520781 h 755"/>
                <a:gd name="T4" fmla="*/ 131763 w 168"/>
                <a:gd name="T5" fmla="*/ 520781 h 755"/>
                <a:gd name="T6" fmla="*/ 131763 w 168"/>
                <a:gd name="T7" fmla="*/ 0 h 7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755"/>
                <a:gd name="T14" fmla="*/ 168 w 168"/>
                <a:gd name="T15" fmla="*/ 755 h 7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755">
                  <a:moveTo>
                    <a:pt x="0" y="0"/>
                  </a:moveTo>
                  <a:lnTo>
                    <a:pt x="0" y="755"/>
                  </a:lnTo>
                  <a:lnTo>
                    <a:pt x="168" y="755"/>
                  </a:lnTo>
                  <a:lnTo>
                    <a:pt x="168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1" name="Line 176"/>
            <p:cNvSpPr>
              <a:spLocks noChangeShapeType="1"/>
            </p:cNvSpPr>
            <p:nvPr/>
          </p:nvSpPr>
          <p:spPr bwMode="auto">
            <a:xfrm flipH="1">
              <a:off x="1349375" y="5605463"/>
              <a:ext cx="13335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2" name="Line 177"/>
            <p:cNvSpPr>
              <a:spLocks noChangeShapeType="1"/>
            </p:cNvSpPr>
            <p:nvPr/>
          </p:nvSpPr>
          <p:spPr bwMode="auto">
            <a:xfrm flipH="1">
              <a:off x="1120775" y="5702300"/>
              <a:ext cx="13335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3" name="Freeform 178"/>
            <p:cNvSpPr>
              <a:spLocks/>
            </p:cNvSpPr>
            <p:nvPr/>
          </p:nvSpPr>
          <p:spPr bwMode="auto">
            <a:xfrm>
              <a:off x="1120775" y="5702300"/>
              <a:ext cx="133350" cy="277813"/>
            </a:xfrm>
            <a:custGeom>
              <a:avLst/>
              <a:gdLst>
                <a:gd name="T0" fmla="*/ 0 w 167"/>
                <a:gd name="T1" fmla="*/ 0 h 404"/>
                <a:gd name="T2" fmla="*/ 0 w 167"/>
                <a:gd name="T3" fmla="*/ 278301 h 404"/>
                <a:gd name="T4" fmla="*/ 133350 w 167"/>
                <a:gd name="T5" fmla="*/ 278301 h 404"/>
                <a:gd name="T6" fmla="*/ 133350 w 167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404"/>
                <a:gd name="T14" fmla="*/ 167 w 167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404">
                  <a:moveTo>
                    <a:pt x="0" y="0"/>
                  </a:moveTo>
                  <a:lnTo>
                    <a:pt x="0" y="404"/>
                  </a:lnTo>
                  <a:lnTo>
                    <a:pt x="167" y="404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4" name="Freeform 179"/>
            <p:cNvSpPr>
              <a:spLocks/>
            </p:cNvSpPr>
            <p:nvPr/>
          </p:nvSpPr>
          <p:spPr bwMode="auto">
            <a:xfrm>
              <a:off x="1349375" y="5605463"/>
              <a:ext cx="133350" cy="376237"/>
            </a:xfrm>
            <a:custGeom>
              <a:avLst/>
              <a:gdLst>
                <a:gd name="T0" fmla="*/ 0 w 168"/>
                <a:gd name="T1" fmla="*/ 0 h 546"/>
                <a:gd name="T2" fmla="*/ 0 w 168"/>
                <a:gd name="T3" fmla="*/ 376120 h 546"/>
                <a:gd name="T4" fmla="*/ 133350 w 168"/>
                <a:gd name="T5" fmla="*/ 376120 h 546"/>
                <a:gd name="T6" fmla="*/ 133350 w 168"/>
                <a:gd name="T7" fmla="*/ 0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546"/>
                <a:gd name="T14" fmla="*/ 168 w 168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546">
                  <a:moveTo>
                    <a:pt x="0" y="0"/>
                  </a:moveTo>
                  <a:lnTo>
                    <a:pt x="0" y="546"/>
                  </a:lnTo>
                  <a:lnTo>
                    <a:pt x="168" y="546"/>
                  </a:lnTo>
                  <a:lnTo>
                    <a:pt x="168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5" name="Freeform 180"/>
            <p:cNvSpPr>
              <a:spLocks/>
            </p:cNvSpPr>
            <p:nvPr/>
          </p:nvSpPr>
          <p:spPr bwMode="auto">
            <a:xfrm>
              <a:off x="2493963" y="5056188"/>
              <a:ext cx="133350" cy="925512"/>
            </a:xfrm>
            <a:custGeom>
              <a:avLst/>
              <a:gdLst>
                <a:gd name="T0" fmla="*/ 0 w 167"/>
                <a:gd name="T1" fmla="*/ 0 h 1341"/>
                <a:gd name="T2" fmla="*/ 0 w 167"/>
                <a:gd name="T3" fmla="*/ 924456 h 1341"/>
                <a:gd name="T4" fmla="*/ 133350 w 167"/>
                <a:gd name="T5" fmla="*/ 924456 h 1341"/>
                <a:gd name="T6" fmla="*/ 133350 w 167"/>
                <a:gd name="T7" fmla="*/ 0 h 13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341"/>
                <a:gd name="T14" fmla="*/ 167 w 167"/>
                <a:gd name="T15" fmla="*/ 1341 h 1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341">
                  <a:moveTo>
                    <a:pt x="0" y="0"/>
                  </a:moveTo>
                  <a:lnTo>
                    <a:pt x="0" y="1341"/>
                  </a:lnTo>
                  <a:lnTo>
                    <a:pt x="167" y="1341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6" name="Freeform 181"/>
            <p:cNvSpPr>
              <a:spLocks/>
            </p:cNvSpPr>
            <p:nvPr/>
          </p:nvSpPr>
          <p:spPr bwMode="auto">
            <a:xfrm>
              <a:off x="2036763" y="5365750"/>
              <a:ext cx="133350" cy="614363"/>
            </a:xfrm>
            <a:custGeom>
              <a:avLst/>
              <a:gdLst>
                <a:gd name="T0" fmla="*/ 0 w 167"/>
                <a:gd name="T1" fmla="*/ 0 h 891"/>
                <a:gd name="T2" fmla="*/ 0 w 167"/>
                <a:gd name="T3" fmla="*/ 614467 h 891"/>
                <a:gd name="T4" fmla="*/ 133350 w 167"/>
                <a:gd name="T5" fmla="*/ 614467 h 891"/>
                <a:gd name="T6" fmla="*/ 133350 w 167"/>
                <a:gd name="T7" fmla="*/ 0 h 8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891"/>
                <a:gd name="T14" fmla="*/ 167 w 167"/>
                <a:gd name="T15" fmla="*/ 891 h 8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891">
                  <a:moveTo>
                    <a:pt x="0" y="0"/>
                  </a:moveTo>
                  <a:lnTo>
                    <a:pt x="0" y="891"/>
                  </a:lnTo>
                  <a:lnTo>
                    <a:pt x="167" y="891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7" name="Freeform 182"/>
            <p:cNvSpPr>
              <a:spLocks/>
            </p:cNvSpPr>
            <p:nvPr/>
          </p:nvSpPr>
          <p:spPr bwMode="auto">
            <a:xfrm>
              <a:off x="2265363" y="5268913"/>
              <a:ext cx="133350" cy="712787"/>
            </a:xfrm>
            <a:custGeom>
              <a:avLst/>
              <a:gdLst>
                <a:gd name="T0" fmla="*/ 0 w 167"/>
                <a:gd name="T1" fmla="*/ 0 h 1033"/>
                <a:gd name="T2" fmla="*/ 0 w 167"/>
                <a:gd name="T3" fmla="*/ 712286 h 1033"/>
                <a:gd name="T4" fmla="*/ 133350 w 167"/>
                <a:gd name="T5" fmla="*/ 712286 h 1033"/>
                <a:gd name="T6" fmla="*/ 133350 w 167"/>
                <a:gd name="T7" fmla="*/ 0 h 10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1033"/>
                <a:gd name="T14" fmla="*/ 167 w 167"/>
                <a:gd name="T15" fmla="*/ 1033 h 10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1033">
                  <a:moveTo>
                    <a:pt x="0" y="0"/>
                  </a:moveTo>
                  <a:lnTo>
                    <a:pt x="0" y="1033"/>
                  </a:lnTo>
                  <a:lnTo>
                    <a:pt x="167" y="1033"/>
                  </a:lnTo>
                  <a:lnTo>
                    <a:pt x="167" y="0"/>
                  </a:lnTo>
                </a:path>
              </a:pathLst>
            </a:custGeom>
            <a:noFill/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58" name="ZoneTexte 242"/>
            <p:cNvSpPr txBox="1">
              <a:spLocks noChangeArrowheads="1"/>
            </p:cNvSpPr>
            <p:nvPr/>
          </p:nvSpPr>
          <p:spPr bwMode="auto">
            <a:xfrm rot="-5400000">
              <a:off x="508794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1997</a:t>
              </a:r>
            </a:p>
          </p:txBody>
        </p:sp>
        <p:sp>
          <p:nvSpPr>
            <p:cNvPr id="108659" name="ZoneTexte 243"/>
            <p:cNvSpPr txBox="1">
              <a:spLocks noChangeArrowheads="1"/>
            </p:cNvSpPr>
            <p:nvPr/>
          </p:nvSpPr>
          <p:spPr bwMode="auto">
            <a:xfrm rot="-5400000">
              <a:off x="737394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1998</a:t>
              </a:r>
            </a:p>
          </p:txBody>
        </p:sp>
        <p:sp>
          <p:nvSpPr>
            <p:cNvPr id="108660" name="ZoneTexte 244"/>
            <p:cNvSpPr txBox="1">
              <a:spLocks noChangeArrowheads="1"/>
            </p:cNvSpPr>
            <p:nvPr/>
          </p:nvSpPr>
          <p:spPr bwMode="auto">
            <a:xfrm rot="-5400000">
              <a:off x="965994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1999</a:t>
              </a:r>
            </a:p>
          </p:txBody>
        </p:sp>
        <p:sp>
          <p:nvSpPr>
            <p:cNvPr id="108661" name="ZoneTexte 245"/>
            <p:cNvSpPr txBox="1">
              <a:spLocks noChangeArrowheads="1"/>
            </p:cNvSpPr>
            <p:nvPr/>
          </p:nvSpPr>
          <p:spPr bwMode="auto">
            <a:xfrm rot="-5400000">
              <a:off x="1196181" y="6107907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2000</a:t>
              </a:r>
            </a:p>
          </p:txBody>
        </p:sp>
        <p:sp>
          <p:nvSpPr>
            <p:cNvPr id="108662" name="ZoneTexte 246"/>
            <p:cNvSpPr txBox="1">
              <a:spLocks noChangeArrowheads="1"/>
            </p:cNvSpPr>
            <p:nvPr/>
          </p:nvSpPr>
          <p:spPr bwMode="auto">
            <a:xfrm rot="-5400000">
              <a:off x="1424781" y="6107907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2001</a:t>
              </a:r>
            </a:p>
          </p:txBody>
        </p:sp>
        <p:sp>
          <p:nvSpPr>
            <p:cNvPr id="108663" name="ZoneTexte 247"/>
            <p:cNvSpPr txBox="1">
              <a:spLocks noChangeArrowheads="1"/>
            </p:cNvSpPr>
            <p:nvPr/>
          </p:nvSpPr>
          <p:spPr bwMode="auto">
            <a:xfrm rot="-5400000">
              <a:off x="1653381" y="6107907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2002</a:t>
              </a:r>
            </a:p>
          </p:txBody>
        </p:sp>
        <p:sp>
          <p:nvSpPr>
            <p:cNvPr id="108664" name="ZoneTexte 248"/>
            <p:cNvSpPr txBox="1">
              <a:spLocks noChangeArrowheads="1"/>
            </p:cNvSpPr>
            <p:nvPr/>
          </p:nvSpPr>
          <p:spPr bwMode="auto">
            <a:xfrm rot="-5400000">
              <a:off x="1883569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2003</a:t>
              </a:r>
            </a:p>
          </p:txBody>
        </p:sp>
        <p:sp>
          <p:nvSpPr>
            <p:cNvPr id="108665" name="ZoneTexte 249"/>
            <p:cNvSpPr txBox="1">
              <a:spLocks noChangeArrowheads="1"/>
            </p:cNvSpPr>
            <p:nvPr/>
          </p:nvSpPr>
          <p:spPr bwMode="auto">
            <a:xfrm rot="-5400000">
              <a:off x="2112169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2004</a:t>
              </a:r>
            </a:p>
          </p:txBody>
        </p:sp>
        <p:sp>
          <p:nvSpPr>
            <p:cNvPr id="108666" name="ZoneTexte 250"/>
            <p:cNvSpPr txBox="1">
              <a:spLocks noChangeArrowheads="1"/>
            </p:cNvSpPr>
            <p:nvPr/>
          </p:nvSpPr>
          <p:spPr bwMode="auto">
            <a:xfrm rot="-5400000">
              <a:off x="2340769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2005</a:t>
              </a:r>
            </a:p>
          </p:txBody>
        </p:sp>
        <p:sp>
          <p:nvSpPr>
            <p:cNvPr id="108667" name="ZoneTexte 251"/>
            <p:cNvSpPr txBox="1">
              <a:spLocks noChangeArrowheads="1"/>
            </p:cNvSpPr>
            <p:nvPr/>
          </p:nvSpPr>
          <p:spPr bwMode="auto">
            <a:xfrm rot="-5400000">
              <a:off x="2570162" y="6107113"/>
              <a:ext cx="4667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2006</a:t>
              </a:r>
            </a:p>
          </p:txBody>
        </p:sp>
        <p:sp>
          <p:nvSpPr>
            <p:cNvPr id="108668" name="ZoneTexte 252"/>
            <p:cNvSpPr txBox="1">
              <a:spLocks noChangeArrowheads="1"/>
            </p:cNvSpPr>
            <p:nvPr/>
          </p:nvSpPr>
          <p:spPr bwMode="auto">
            <a:xfrm rot="-5400000">
              <a:off x="2799556" y="6107907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2007</a:t>
              </a:r>
            </a:p>
          </p:txBody>
        </p:sp>
        <p:sp>
          <p:nvSpPr>
            <p:cNvPr id="108669" name="ZoneTexte 253"/>
            <p:cNvSpPr txBox="1">
              <a:spLocks noChangeArrowheads="1"/>
            </p:cNvSpPr>
            <p:nvPr/>
          </p:nvSpPr>
          <p:spPr bwMode="auto">
            <a:xfrm rot="-5400000">
              <a:off x="3028156" y="6107907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2008</a:t>
              </a:r>
            </a:p>
          </p:txBody>
        </p:sp>
        <p:sp>
          <p:nvSpPr>
            <p:cNvPr id="108670" name="ZoneTexte 254"/>
            <p:cNvSpPr txBox="1">
              <a:spLocks noChangeArrowheads="1"/>
            </p:cNvSpPr>
            <p:nvPr/>
          </p:nvSpPr>
          <p:spPr bwMode="auto">
            <a:xfrm rot="-5400000">
              <a:off x="3256756" y="6107907"/>
              <a:ext cx="4667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2009</a:t>
              </a:r>
            </a:p>
          </p:txBody>
        </p:sp>
        <p:sp>
          <p:nvSpPr>
            <p:cNvPr id="108671" name="ZoneTexte 255"/>
            <p:cNvSpPr txBox="1">
              <a:spLocks noChangeArrowheads="1"/>
            </p:cNvSpPr>
            <p:nvPr/>
          </p:nvSpPr>
          <p:spPr bwMode="auto">
            <a:xfrm rot="-5400000">
              <a:off x="3486944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2010</a:t>
              </a:r>
            </a:p>
          </p:txBody>
        </p:sp>
        <p:sp>
          <p:nvSpPr>
            <p:cNvPr id="108672" name="ZoneTexte 256"/>
            <p:cNvSpPr txBox="1">
              <a:spLocks noChangeArrowheads="1"/>
            </p:cNvSpPr>
            <p:nvPr/>
          </p:nvSpPr>
          <p:spPr bwMode="auto">
            <a:xfrm rot="-5400000">
              <a:off x="3715544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2011</a:t>
              </a:r>
            </a:p>
          </p:txBody>
        </p:sp>
        <p:sp>
          <p:nvSpPr>
            <p:cNvPr id="108673" name="ZoneTexte 257"/>
            <p:cNvSpPr txBox="1">
              <a:spLocks noChangeArrowheads="1"/>
            </p:cNvSpPr>
            <p:nvPr/>
          </p:nvSpPr>
          <p:spPr bwMode="auto">
            <a:xfrm rot="-5400000">
              <a:off x="3944144" y="6107906"/>
              <a:ext cx="4667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2012</a:t>
              </a:r>
            </a:p>
          </p:txBody>
        </p:sp>
        <p:sp>
          <p:nvSpPr>
            <p:cNvPr id="108674" name="ZoneTexte 258"/>
            <p:cNvSpPr txBox="1">
              <a:spLocks noChangeArrowheads="1"/>
            </p:cNvSpPr>
            <p:nvPr/>
          </p:nvSpPr>
          <p:spPr bwMode="auto">
            <a:xfrm>
              <a:off x="758825" y="6437313"/>
              <a:ext cx="7080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&lt; 50 c/ml</a:t>
              </a:r>
            </a:p>
          </p:txBody>
        </p:sp>
        <p:sp>
          <p:nvSpPr>
            <p:cNvPr id="108675" name="ZoneTexte 259"/>
            <p:cNvSpPr txBox="1">
              <a:spLocks noChangeArrowheads="1"/>
            </p:cNvSpPr>
            <p:nvPr/>
          </p:nvSpPr>
          <p:spPr bwMode="auto">
            <a:xfrm>
              <a:off x="1790700" y="6437313"/>
              <a:ext cx="6508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[50-400[</a:t>
              </a:r>
            </a:p>
          </p:txBody>
        </p:sp>
        <p:sp>
          <p:nvSpPr>
            <p:cNvPr id="108676" name="ZoneTexte 260"/>
            <p:cNvSpPr txBox="1">
              <a:spLocks noChangeArrowheads="1"/>
            </p:cNvSpPr>
            <p:nvPr/>
          </p:nvSpPr>
          <p:spPr bwMode="auto">
            <a:xfrm>
              <a:off x="2657475" y="6437313"/>
              <a:ext cx="82708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[400-1 000[</a:t>
              </a:r>
            </a:p>
          </p:txBody>
        </p:sp>
        <p:sp>
          <p:nvSpPr>
            <p:cNvPr id="108677" name="ZoneTexte 261"/>
            <p:cNvSpPr txBox="1">
              <a:spLocks noChangeArrowheads="1"/>
            </p:cNvSpPr>
            <p:nvPr/>
          </p:nvSpPr>
          <p:spPr bwMode="auto">
            <a:xfrm>
              <a:off x="3638550" y="6437313"/>
              <a:ext cx="61277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000">
                  <a:solidFill>
                    <a:srgbClr val="FFFFFF"/>
                  </a:solidFill>
                  <a:latin typeface="Arial" charset="0"/>
                  <a:cs typeface="Arial" charset="0"/>
                </a:rPr>
                <a:t>&gt; 1 000</a:t>
              </a:r>
            </a:p>
          </p:txBody>
        </p:sp>
        <p:sp>
          <p:nvSpPr>
            <p:cNvPr id="108678" name="Freeform 109"/>
            <p:cNvSpPr>
              <a:spLocks/>
            </p:cNvSpPr>
            <p:nvPr/>
          </p:nvSpPr>
          <p:spPr bwMode="auto">
            <a:xfrm>
              <a:off x="2595563" y="6534150"/>
              <a:ext cx="84137" cy="85725"/>
            </a:xfrm>
            <a:custGeom>
              <a:avLst/>
              <a:gdLst>
                <a:gd name="T0" fmla="*/ 84138 w 108"/>
                <a:gd name="T1" fmla="*/ 85725 h 108"/>
                <a:gd name="T2" fmla="*/ 84138 w 108"/>
                <a:gd name="T3" fmla="*/ 0 h 108"/>
                <a:gd name="T4" fmla="*/ 0 w 108"/>
                <a:gd name="T5" fmla="*/ 0 h 108"/>
                <a:gd name="T6" fmla="*/ 0 w 108"/>
                <a:gd name="T7" fmla="*/ 85725 h 108"/>
                <a:gd name="T8" fmla="*/ 84138 w 108"/>
                <a:gd name="T9" fmla="*/ 85725 h 108"/>
                <a:gd name="T10" fmla="*/ 84138 w 108"/>
                <a:gd name="T11" fmla="*/ 85725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08"/>
                <a:gd name="T20" fmla="*/ 108 w 108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08">
                  <a:moveTo>
                    <a:pt x="108" y="108"/>
                  </a:moveTo>
                  <a:lnTo>
                    <a:pt x="108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108" y="10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0" name="Rectangle 64"/>
            <p:cNvSpPr>
              <a:spLocks noChangeArrowheads="1"/>
            </p:cNvSpPr>
            <p:nvPr/>
          </p:nvSpPr>
          <p:spPr bwMode="auto">
            <a:xfrm>
              <a:off x="661988" y="5106988"/>
              <a:ext cx="133350" cy="21431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1" name="Rectangle 64"/>
            <p:cNvSpPr>
              <a:spLocks noChangeArrowheads="1"/>
            </p:cNvSpPr>
            <p:nvPr/>
          </p:nvSpPr>
          <p:spPr bwMode="auto">
            <a:xfrm>
              <a:off x="1120775" y="5165725"/>
              <a:ext cx="133350" cy="13652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2" name="Rectangle 64"/>
            <p:cNvSpPr>
              <a:spLocks noChangeArrowheads="1"/>
            </p:cNvSpPr>
            <p:nvPr/>
          </p:nvSpPr>
          <p:spPr bwMode="auto">
            <a:xfrm>
              <a:off x="1349375" y="5103813"/>
              <a:ext cx="133350" cy="125412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3" name="Rectangle 64"/>
            <p:cNvSpPr>
              <a:spLocks noChangeArrowheads="1"/>
            </p:cNvSpPr>
            <p:nvPr/>
          </p:nvSpPr>
          <p:spPr bwMode="auto">
            <a:xfrm>
              <a:off x="1577975" y="4959350"/>
              <a:ext cx="133350" cy="12065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4" name="Rectangle 64"/>
            <p:cNvSpPr>
              <a:spLocks noChangeArrowheads="1"/>
            </p:cNvSpPr>
            <p:nvPr/>
          </p:nvSpPr>
          <p:spPr bwMode="auto">
            <a:xfrm>
              <a:off x="1808163" y="4883150"/>
              <a:ext cx="133350" cy="1016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5" name="Rectangle 64"/>
            <p:cNvSpPr>
              <a:spLocks noChangeArrowheads="1"/>
            </p:cNvSpPr>
            <p:nvPr/>
          </p:nvSpPr>
          <p:spPr bwMode="auto">
            <a:xfrm>
              <a:off x="2036763" y="4818063"/>
              <a:ext cx="133350" cy="1016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6" name="Rectangle 64"/>
            <p:cNvSpPr>
              <a:spLocks noChangeArrowheads="1"/>
            </p:cNvSpPr>
            <p:nvPr/>
          </p:nvSpPr>
          <p:spPr bwMode="auto">
            <a:xfrm>
              <a:off x="2265363" y="4772025"/>
              <a:ext cx="129600" cy="889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7" name="Rectangle 64"/>
            <p:cNvSpPr>
              <a:spLocks noChangeArrowheads="1"/>
            </p:cNvSpPr>
            <p:nvPr/>
          </p:nvSpPr>
          <p:spPr bwMode="auto">
            <a:xfrm>
              <a:off x="2493963" y="4679950"/>
              <a:ext cx="133350" cy="4603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8" name="Rectangle 64"/>
            <p:cNvSpPr>
              <a:spLocks noChangeArrowheads="1"/>
            </p:cNvSpPr>
            <p:nvPr/>
          </p:nvSpPr>
          <p:spPr bwMode="auto">
            <a:xfrm>
              <a:off x="2722563" y="4625975"/>
              <a:ext cx="131762" cy="53975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89" name="Rectangle 64"/>
            <p:cNvSpPr>
              <a:spLocks noChangeArrowheads="1"/>
            </p:cNvSpPr>
            <p:nvPr/>
          </p:nvSpPr>
          <p:spPr bwMode="auto">
            <a:xfrm>
              <a:off x="2951163" y="4622800"/>
              <a:ext cx="133350" cy="4921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90" name="Rectangle 64"/>
            <p:cNvSpPr>
              <a:spLocks noChangeArrowheads="1"/>
            </p:cNvSpPr>
            <p:nvPr/>
          </p:nvSpPr>
          <p:spPr bwMode="auto">
            <a:xfrm>
              <a:off x="3179763" y="4619625"/>
              <a:ext cx="133350" cy="3651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91" name="Rectangle 64"/>
            <p:cNvSpPr>
              <a:spLocks noChangeArrowheads="1"/>
            </p:cNvSpPr>
            <p:nvPr/>
          </p:nvSpPr>
          <p:spPr bwMode="auto">
            <a:xfrm>
              <a:off x="890588" y="5060950"/>
              <a:ext cx="133350" cy="14605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92" name="Rectangle 64"/>
            <p:cNvSpPr>
              <a:spLocks noChangeArrowheads="1"/>
            </p:cNvSpPr>
            <p:nvPr/>
          </p:nvSpPr>
          <p:spPr bwMode="auto">
            <a:xfrm>
              <a:off x="3408363" y="4597400"/>
              <a:ext cx="133350" cy="3651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93" name="Rectangle 64"/>
            <p:cNvSpPr>
              <a:spLocks noChangeArrowheads="1"/>
            </p:cNvSpPr>
            <p:nvPr/>
          </p:nvSpPr>
          <p:spPr bwMode="auto">
            <a:xfrm>
              <a:off x="3636963" y="4602163"/>
              <a:ext cx="129600" cy="3175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694" name="Rectangle 64"/>
            <p:cNvSpPr>
              <a:spLocks noChangeArrowheads="1"/>
            </p:cNvSpPr>
            <p:nvPr/>
          </p:nvSpPr>
          <p:spPr bwMode="auto">
            <a:xfrm>
              <a:off x="4098925" y="4611688"/>
              <a:ext cx="129600" cy="254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8695" name="Text Box 5"/>
          <p:cNvSpPr txBox="1">
            <a:spLocks noChangeArrowheads="1"/>
          </p:cNvSpPr>
          <p:nvPr/>
        </p:nvSpPr>
        <p:spPr bwMode="auto">
          <a:xfrm>
            <a:off x="8762708" y="46038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0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53</a:t>
            </a:r>
            <a:endParaRPr lang="fr-FR" sz="1000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25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54100" y="278538"/>
            <a:ext cx="7523163" cy="936625"/>
          </a:xfrm>
        </p:spPr>
        <p:txBody>
          <a:bodyPr/>
          <a:lstStyle/>
          <a:p>
            <a:pPr>
              <a:defRPr/>
            </a:pPr>
            <a:r>
              <a:rPr lang="fr-FR" sz="2000" dirty="0" smtClean="0">
                <a:latin typeface="Arial" charset="0"/>
                <a:cs typeface="Arial" charset="0"/>
              </a:rPr>
              <a:t>EPF : % de </a:t>
            </a:r>
            <a:r>
              <a:rPr lang="fr-FR" sz="2000" dirty="0">
                <a:latin typeface="Arial" charset="0"/>
                <a:cs typeface="Arial" charset="0"/>
              </a:rPr>
              <a:t>transmissions périnatales </a:t>
            </a:r>
            <a:r>
              <a:rPr lang="fr-FR" sz="2000" dirty="0" smtClean="0">
                <a:latin typeface="Arial" charset="0"/>
                <a:cs typeface="Arial" charset="0"/>
              </a:rPr>
              <a:t>selon </a:t>
            </a:r>
            <a:r>
              <a:rPr lang="fr-FR" sz="2000" dirty="0">
                <a:latin typeface="Arial" charset="0"/>
                <a:cs typeface="Arial" charset="0"/>
              </a:rPr>
              <a:t>la période d’initiation des ARV et CV VIH </a:t>
            </a:r>
            <a:r>
              <a:rPr lang="fr-FR" sz="2000" dirty="0" smtClean="0">
                <a:latin typeface="Arial" charset="0"/>
                <a:cs typeface="Arial" charset="0"/>
              </a:rPr>
              <a:t>à </a:t>
            </a:r>
            <a:r>
              <a:rPr lang="fr-FR" sz="2000" dirty="0">
                <a:latin typeface="Arial" charset="0"/>
                <a:cs typeface="Arial" charset="0"/>
              </a:rPr>
              <a:t>l’accouchement (2000-2011)</a:t>
            </a:r>
            <a:br>
              <a:rPr lang="fr-FR" sz="2000" dirty="0">
                <a:latin typeface="Arial" charset="0"/>
                <a:cs typeface="Arial" charset="0"/>
              </a:rPr>
            </a:br>
            <a:endParaRPr lang="fr-FR" sz="1400" dirty="0"/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6335713" y="6583363"/>
            <a:ext cx="28082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/>
            <a:r>
              <a:rPr lang="en-GB" sz="1050" i="1" dirty="0">
                <a:solidFill>
                  <a:srgbClr val="FFFFFF"/>
                </a:solidFill>
                <a:latin typeface="Arial" charset="0"/>
                <a:cs typeface="Arial" charset="0"/>
              </a:rPr>
              <a:t>Mandelbrot L, CROI 2015, Abs. 867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949325" y="1566863"/>
            <a:ext cx="7858125" cy="2339975"/>
            <a:chOff x="949325" y="1566863"/>
            <a:chExt cx="7858125" cy="2339975"/>
          </a:xfrm>
        </p:grpSpPr>
        <p:sp>
          <p:nvSpPr>
            <p:cNvPr id="110596" name="Freeform 8"/>
            <p:cNvSpPr>
              <a:spLocks/>
            </p:cNvSpPr>
            <p:nvPr/>
          </p:nvSpPr>
          <p:spPr bwMode="auto">
            <a:xfrm>
              <a:off x="1290638" y="1820863"/>
              <a:ext cx="5756275" cy="1552575"/>
            </a:xfrm>
            <a:custGeom>
              <a:avLst/>
              <a:gdLst>
                <a:gd name="T0" fmla="*/ 5756197 w 3328"/>
                <a:gd name="T1" fmla="*/ 1552987 h 1184"/>
                <a:gd name="T2" fmla="*/ 0 w 3328"/>
                <a:gd name="T3" fmla="*/ 1552987 h 1184"/>
                <a:gd name="T4" fmla="*/ 0 w 3328"/>
                <a:gd name="T5" fmla="*/ 0 h 1184"/>
                <a:gd name="T6" fmla="*/ 0 60000 65536"/>
                <a:gd name="T7" fmla="*/ 0 60000 65536"/>
                <a:gd name="T8" fmla="*/ 0 60000 65536"/>
                <a:gd name="T9" fmla="*/ 0 w 3328"/>
                <a:gd name="T10" fmla="*/ 0 h 1184"/>
                <a:gd name="T11" fmla="*/ 3328 w 3328"/>
                <a:gd name="T12" fmla="*/ 1184 h 1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8" h="1184">
                  <a:moveTo>
                    <a:pt x="3328" y="1184"/>
                  </a:moveTo>
                  <a:lnTo>
                    <a:pt x="0" y="118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597" name="Line 9"/>
            <p:cNvSpPr>
              <a:spLocks noChangeShapeType="1"/>
            </p:cNvSpPr>
            <p:nvPr/>
          </p:nvSpPr>
          <p:spPr bwMode="auto">
            <a:xfrm>
              <a:off x="1203325" y="2830513"/>
              <a:ext cx="873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598" name="Line 10"/>
            <p:cNvSpPr>
              <a:spLocks noChangeShapeType="1"/>
            </p:cNvSpPr>
            <p:nvPr/>
          </p:nvSpPr>
          <p:spPr bwMode="auto">
            <a:xfrm>
              <a:off x="1203325" y="3373438"/>
              <a:ext cx="873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599" name="Line 11"/>
            <p:cNvSpPr>
              <a:spLocks noChangeShapeType="1"/>
            </p:cNvSpPr>
            <p:nvPr/>
          </p:nvSpPr>
          <p:spPr bwMode="auto">
            <a:xfrm>
              <a:off x="1203325" y="2287588"/>
              <a:ext cx="8731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0" name="Line 12"/>
            <p:cNvSpPr>
              <a:spLocks noChangeShapeType="1"/>
            </p:cNvSpPr>
            <p:nvPr/>
          </p:nvSpPr>
          <p:spPr bwMode="auto">
            <a:xfrm flipV="1">
              <a:off x="5954713" y="2970213"/>
              <a:ext cx="0" cy="3540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1" name="Line 13"/>
            <p:cNvSpPr>
              <a:spLocks noChangeShapeType="1"/>
            </p:cNvSpPr>
            <p:nvPr/>
          </p:nvSpPr>
          <p:spPr bwMode="auto">
            <a:xfrm flipV="1">
              <a:off x="6881813" y="1962150"/>
              <a:ext cx="0" cy="10302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2" name="Line 14"/>
            <p:cNvSpPr>
              <a:spLocks noChangeShapeType="1"/>
            </p:cNvSpPr>
            <p:nvPr/>
          </p:nvSpPr>
          <p:spPr bwMode="auto">
            <a:xfrm flipV="1">
              <a:off x="6573838" y="2363788"/>
              <a:ext cx="0" cy="76041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3" name="Line 15"/>
            <p:cNvSpPr>
              <a:spLocks noChangeShapeType="1"/>
            </p:cNvSpPr>
            <p:nvPr/>
          </p:nvSpPr>
          <p:spPr bwMode="auto">
            <a:xfrm flipV="1">
              <a:off x="5345113" y="2500313"/>
              <a:ext cx="0" cy="66675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4" name="Line 16"/>
            <p:cNvSpPr>
              <a:spLocks noChangeShapeType="1"/>
            </p:cNvSpPr>
            <p:nvPr/>
          </p:nvSpPr>
          <p:spPr bwMode="auto">
            <a:xfrm flipV="1">
              <a:off x="5048250" y="2874963"/>
              <a:ext cx="0" cy="38893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5" name="Line 17"/>
            <p:cNvSpPr>
              <a:spLocks noChangeShapeType="1"/>
            </p:cNvSpPr>
            <p:nvPr/>
          </p:nvSpPr>
          <p:spPr bwMode="auto">
            <a:xfrm flipV="1">
              <a:off x="4743450" y="2790825"/>
              <a:ext cx="0" cy="58261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6" name="Line 18"/>
            <p:cNvSpPr>
              <a:spLocks noChangeShapeType="1"/>
            </p:cNvSpPr>
            <p:nvPr/>
          </p:nvSpPr>
          <p:spPr bwMode="auto">
            <a:xfrm flipV="1">
              <a:off x="2947988" y="3179763"/>
              <a:ext cx="0" cy="1936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7" name="Line 19"/>
            <p:cNvSpPr>
              <a:spLocks noChangeShapeType="1"/>
            </p:cNvSpPr>
            <p:nvPr/>
          </p:nvSpPr>
          <p:spPr bwMode="auto">
            <a:xfrm flipV="1">
              <a:off x="4441825" y="3192463"/>
              <a:ext cx="0" cy="12382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8" name="Line 20"/>
            <p:cNvSpPr>
              <a:spLocks noChangeShapeType="1"/>
            </p:cNvSpPr>
            <p:nvPr/>
          </p:nvSpPr>
          <p:spPr bwMode="auto">
            <a:xfrm flipV="1">
              <a:off x="3848100" y="1968500"/>
              <a:ext cx="0" cy="140493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09" name="Line 21"/>
            <p:cNvSpPr>
              <a:spLocks noChangeShapeType="1"/>
            </p:cNvSpPr>
            <p:nvPr/>
          </p:nvSpPr>
          <p:spPr bwMode="auto">
            <a:xfrm flipV="1">
              <a:off x="3249613" y="2163763"/>
              <a:ext cx="0" cy="12096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0" name="Line 22"/>
            <p:cNvSpPr>
              <a:spLocks noChangeShapeType="1"/>
            </p:cNvSpPr>
            <p:nvPr/>
          </p:nvSpPr>
          <p:spPr bwMode="auto">
            <a:xfrm flipV="1">
              <a:off x="2044700" y="3048000"/>
              <a:ext cx="0" cy="2936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1" name="Line 23"/>
            <p:cNvSpPr>
              <a:spLocks noChangeShapeType="1"/>
            </p:cNvSpPr>
            <p:nvPr/>
          </p:nvSpPr>
          <p:spPr bwMode="auto">
            <a:xfrm flipV="1">
              <a:off x="1738313" y="3062288"/>
              <a:ext cx="0" cy="31115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2" name="Line 24"/>
            <p:cNvSpPr>
              <a:spLocks noChangeShapeType="1"/>
            </p:cNvSpPr>
            <p:nvPr/>
          </p:nvSpPr>
          <p:spPr bwMode="auto">
            <a:xfrm flipV="1">
              <a:off x="2341563" y="2473325"/>
              <a:ext cx="0" cy="7620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3" name="Line 25"/>
            <p:cNvSpPr>
              <a:spLocks noChangeShapeType="1"/>
            </p:cNvSpPr>
            <p:nvPr/>
          </p:nvSpPr>
          <p:spPr bwMode="auto">
            <a:xfrm flipV="1">
              <a:off x="6256338" y="1833563"/>
              <a:ext cx="0" cy="15398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4" name="Line 26"/>
            <p:cNvSpPr>
              <a:spLocks noChangeShapeType="1"/>
            </p:cNvSpPr>
            <p:nvPr/>
          </p:nvSpPr>
          <p:spPr bwMode="auto">
            <a:xfrm flipV="1">
              <a:off x="3549650" y="1790700"/>
              <a:ext cx="0" cy="158273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5" name="Freeform 27"/>
            <p:cNvSpPr>
              <a:spLocks/>
            </p:cNvSpPr>
            <p:nvPr/>
          </p:nvSpPr>
          <p:spPr bwMode="auto">
            <a:xfrm>
              <a:off x="2263775" y="2916238"/>
              <a:ext cx="150813" cy="115887"/>
            </a:xfrm>
            <a:custGeom>
              <a:avLst/>
              <a:gdLst>
                <a:gd name="T0" fmla="*/ 0 w 88"/>
                <a:gd name="T1" fmla="*/ 56401 h 88"/>
                <a:gd name="T2" fmla="*/ 77833 w 88"/>
                <a:gd name="T3" fmla="*/ 115425 h 88"/>
                <a:gd name="T4" fmla="*/ 152207 w 88"/>
                <a:gd name="T5" fmla="*/ 56401 h 88"/>
                <a:gd name="T6" fmla="*/ 77833 w 88"/>
                <a:gd name="T7" fmla="*/ 0 h 88"/>
                <a:gd name="T8" fmla="*/ 0 w 88"/>
                <a:gd name="T9" fmla="*/ 5640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43"/>
                  </a:moveTo>
                  <a:lnTo>
                    <a:pt x="45" y="88"/>
                  </a:lnTo>
                  <a:lnTo>
                    <a:pt x="88" y="43"/>
                  </a:lnTo>
                  <a:lnTo>
                    <a:pt x="45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6" name="Freeform 28"/>
            <p:cNvSpPr>
              <a:spLocks/>
            </p:cNvSpPr>
            <p:nvPr/>
          </p:nvSpPr>
          <p:spPr bwMode="auto">
            <a:xfrm>
              <a:off x="1970088" y="3246438"/>
              <a:ext cx="152400" cy="115887"/>
            </a:xfrm>
            <a:custGeom>
              <a:avLst/>
              <a:gdLst>
                <a:gd name="T0" fmla="*/ 0 w 88"/>
                <a:gd name="T1" fmla="*/ 56401 h 88"/>
                <a:gd name="T2" fmla="*/ 74374 w 88"/>
                <a:gd name="T3" fmla="*/ 115425 h 88"/>
                <a:gd name="T4" fmla="*/ 152207 w 88"/>
                <a:gd name="T5" fmla="*/ 56401 h 88"/>
                <a:gd name="T6" fmla="*/ 74374 w 88"/>
                <a:gd name="T7" fmla="*/ 0 h 88"/>
                <a:gd name="T8" fmla="*/ 0 w 88"/>
                <a:gd name="T9" fmla="*/ 56401 h 88"/>
                <a:gd name="T10" fmla="*/ 0 w 88"/>
                <a:gd name="T11" fmla="*/ 5640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3"/>
                  </a:moveTo>
                  <a:lnTo>
                    <a:pt x="43" y="88"/>
                  </a:lnTo>
                  <a:lnTo>
                    <a:pt x="88" y="43"/>
                  </a:lnTo>
                  <a:lnTo>
                    <a:pt x="4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7" name="Freeform 29"/>
            <p:cNvSpPr>
              <a:spLocks/>
            </p:cNvSpPr>
            <p:nvPr/>
          </p:nvSpPr>
          <p:spPr bwMode="auto">
            <a:xfrm>
              <a:off x="1660525" y="3316288"/>
              <a:ext cx="152400" cy="115887"/>
            </a:xfrm>
            <a:custGeom>
              <a:avLst/>
              <a:gdLst>
                <a:gd name="T0" fmla="*/ 0 w 88"/>
                <a:gd name="T1" fmla="*/ 57713 h 88"/>
                <a:gd name="T2" fmla="*/ 77833 w 88"/>
                <a:gd name="T3" fmla="*/ 115425 h 88"/>
                <a:gd name="T4" fmla="*/ 152207 w 88"/>
                <a:gd name="T5" fmla="*/ 57713 h 88"/>
                <a:gd name="T6" fmla="*/ 77833 w 88"/>
                <a:gd name="T7" fmla="*/ 0 h 88"/>
                <a:gd name="T8" fmla="*/ 0 w 88"/>
                <a:gd name="T9" fmla="*/ 57713 h 88"/>
                <a:gd name="T10" fmla="*/ 0 w 88"/>
                <a:gd name="T11" fmla="*/ 57713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4"/>
                  </a:moveTo>
                  <a:lnTo>
                    <a:pt x="45" y="88"/>
                  </a:lnTo>
                  <a:lnTo>
                    <a:pt x="88" y="44"/>
                  </a:lnTo>
                  <a:lnTo>
                    <a:pt x="4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8" name="Freeform 30"/>
            <p:cNvSpPr>
              <a:spLocks/>
            </p:cNvSpPr>
            <p:nvPr/>
          </p:nvSpPr>
          <p:spPr bwMode="auto">
            <a:xfrm>
              <a:off x="1368425" y="3316288"/>
              <a:ext cx="152400" cy="115887"/>
            </a:xfrm>
            <a:custGeom>
              <a:avLst/>
              <a:gdLst>
                <a:gd name="T0" fmla="*/ 0 w 88"/>
                <a:gd name="T1" fmla="*/ 57713 h 88"/>
                <a:gd name="T2" fmla="*/ 74374 w 88"/>
                <a:gd name="T3" fmla="*/ 115425 h 88"/>
                <a:gd name="T4" fmla="*/ 152207 w 88"/>
                <a:gd name="T5" fmla="*/ 57713 h 88"/>
                <a:gd name="T6" fmla="*/ 74374 w 88"/>
                <a:gd name="T7" fmla="*/ 0 h 88"/>
                <a:gd name="T8" fmla="*/ 0 w 88"/>
                <a:gd name="T9" fmla="*/ 57713 h 88"/>
                <a:gd name="T10" fmla="*/ 0 w 88"/>
                <a:gd name="T11" fmla="*/ 57713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4"/>
                  </a:moveTo>
                  <a:lnTo>
                    <a:pt x="43" y="88"/>
                  </a:lnTo>
                  <a:lnTo>
                    <a:pt x="88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19" name="Freeform 31"/>
            <p:cNvSpPr>
              <a:spLocks/>
            </p:cNvSpPr>
            <p:nvPr/>
          </p:nvSpPr>
          <p:spPr bwMode="auto">
            <a:xfrm>
              <a:off x="2871788" y="3268663"/>
              <a:ext cx="152400" cy="117475"/>
            </a:xfrm>
            <a:custGeom>
              <a:avLst/>
              <a:gdLst>
                <a:gd name="T0" fmla="*/ 0 w 88"/>
                <a:gd name="T1" fmla="*/ 57713 h 89"/>
                <a:gd name="T2" fmla="*/ 76104 w 88"/>
                <a:gd name="T3" fmla="*/ 116737 h 89"/>
                <a:gd name="T4" fmla="*/ 152207 w 88"/>
                <a:gd name="T5" fmla="*/ 57713 h 89"/>
                <a:gd name="T6" fmla="*/ 76104 w 88"/>
                <a:gd name="T7" fmla="*/ 0 h 89"/>
                <a:gd name="T8" fmla="*/ 0 w 88"/>
                <a:gd name="T9" fmla="*/ 57713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9"/>
                <a:gd name="T17" fmla="*/ 88 w 88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9">
                  <a:moveTo>
                    <a:pt x="0" y="44"/>
                  </a:moveTo>
                  <a:lnTo>
                    <a:pt x="44" y="89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0" name="Freeform 32"/>
            <p:cNvSpPr>
              <a:spLocks/>
            </p:cNvSpPr>
            <p:nvPr/>
          </p:nvSpPr>
          <p:spPr bwMode="auto">
            <a:xfrm>
              <a:off x="4365625" y="3228975"/>
              <a:ext cx="152400" cy="115888"/>
            </a:xfrm>
            <a:custGeom>
              <a:avLst/>
              <a:gdLst>
                <a:gd name="T0" fmla="*/ 0 w 88"/>
                <a:gd name="T1" fmla="*/ 57713 h 88"/>
                <a:gd name="T2" fmla="*/ 76104 w 88"/>
                <a:gd name="T3" fmla="*/ 115425 h 88"/>
                <a:gd name="T4" fmla="*/ 152207 w 88"/>
                <a:gd name="T5" fmla="*/ 57713 h 88"/>
                <a:gd name="T6" fmla="*/ 76104 w 88"/>
                <a:gd name="T7" fmla="*/ 0 h 88"/>
                <a:gd name="T8" fmla="*/ 0 w 88"/>
                <a:gd name="T9" fmla="*/ 57713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44"/>
                  </a:moveTo>
                  <a:lnTo>
                    <a:pt x="44" y="88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1" name="Freeform 33"/>
            <p:cNvSpPr>
              <a:spLocks/>
            </p:cNvSpPr>
            <p:nvPr/>
          </p:nvSpPr>
          <p:spPr bwMode="auto">
            <a:xfrm>
              <a:off x="5878513" y="3151188"/>
              <a:ext cx="152400" cy="115887"/>
            </a:xfrm>
            <a:custGeom>
              <a:avLst/>
              <a:gdLst>
                <a:gd name="T0" fmla="*/ 0 w 88"/>
                <a:gd name="T1" fmla="*/ 57713 h 88"/>
                <a:gd name="T2" fmla="*/ 76104 w 88"/>
                <a:gd name="T3" fmla="*/ 115425 h 88"/>
                <a:gd name="T4" fmla="*/ 152207 w 88"/>
                <a:gd name="T5" fmla="*/ 57713 h 88"/>
                <a:gd name="T6" fmla="*/ 76104 w 88"/>
                <a:gd name="T7" fmla="*/ 0 h 88"/>
                <a:gd name="T8" fmla="*/ 0 w 88"/>
                <a:gd name="T9" fmla="*/ 57713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44"/>
                  </a:moveTo>
                  <a:lnTo>
                    <a:pt x="44" y="88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2" name="Freeform 34"/>
            <p:cNvSpPr>
              <a:spLocks/>
            </p:cNvSpPr>
            <p:nvPr/>
          </p:nvSpPr>
          <p:spPr bwMode="auto">
            <a:xfrm>
              <a:off x="3173413" y="3316288"/>
              <a:ext cx="150812" cy="115887"/>
            </a:xfrm>
            <a:custGeom>
              <a:avLst/>
              <a:gdLst>
                <a:gd name="T0" fmla="*/ 0 w 88"/>
                <a:gd name="T1" fmla="*/ 57713 h 88"/>
                <a:gd name="T2" fmla="*/ 76104 w 88"/>
                <a:gd name="T3" fmla="*/ 115425 h 88"/>
                <a:gd name="T4" fmla="*/ 152207 w 88"/>
                <a:gd name="T5" fmla="*/ 57713 h 88"/>
                <a:gd name="T6" fmla="*/ 76104 w 88"/>
                <a:gd name="T7" fmla="*/ 0 h 88"/>
                <a:gd name="T8" fmla="*/ 0 w 88"/>
                <a:gd name="T9" fmla="*/ 57713 h 88"/>
                <a:gd name="T10" fmla="*/ 0 w 88"/>
                <a:gd name="T11" fmla="*/ 57713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4"/>
                  </a:moveTo>
                  <a:lnTo>
                    <a:pt x="44" y="88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3" name="Freeform 35"/>
            <p:cNvSpPr>
              <a:spLocks/>
            </p:cNvSpPr>
            <p:nvPr/>
          </p:nvSpPr>
          <p:spPr bwMode="auto">
            <a:xfrm>
              <a:off x="4667250" y="3206750"/>
              <a:ext cx="152400" cy="115888"/>
            </a:xfrm>
            <a:custGeom>
              <a:avLst/>
              <a:gdLst>
                <a:gd name="T0" fmla="*/ 0 w 88"/>
                <a:gd name="T1" fmla="*/ 56401 h 88"/>
                <a:gd name="T2" fmla="*/ 76104 w 88"/>
                <a:gd name="T3" fmla="*/ 115425 h 88"/>
                <a:gd name="T4" fmla="*/ 152207 w 88"/>
                <a:gd name="T5" fmla="*/ 56401 h 88"/>
                <a:gd name="T6" fmla="*/ 76104 w 88"/>
                <a:gd name="T7" fmla="*/ 0 h 88"/>
                <a:gd name="T8" fmla="*/ 0 w 88"/>
                <a:gd name="T9" fmla="*/ 56401 h 88"/>
                <a:gd name="T10" fmla="*/ 0 w 88"/>
                <a:gd name="T11" fmla="*/ 5640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3"/>
                  </a:moveTo>
                  <a:lnTo>
                    <a:pt x="44" y="88"/>
                  </a:lnTo>
                  <a:lnTo>
                    <a:pt x="88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4" name="Freeform 36"/>
            <p:cNvSpPr>
              <a:spLocks/>
            </p:cNvSpPr>
            <p:nvPr/>
          </p:nvSpPr>
          <p:spPr bwMode="auto">
            <a:xfrm>
              <a:off x="6181725" y="3316288"/>
              <a:ext cx="152400" cy="115887"/>
            </a:xfrm>
            <a:custGeom>
              <a:avLst/>
              <a:gdLst>
                <a:gd name="T0" fmla="*/ 0 w 88"/>
                <a:gd name="T1" fmla="*/ 57713 h 88"/>
                <a:gd name="T2" fmla="*/ 74374 w 88"/>
                <a:gd name="T3" fmla="*/ 115425 h 88"/>
                <a:gd name="T4" fmla="*/ 152207 w 88"/>
                <a:gd name="T5" fmla="*/ 57713 h 88"/>
                <a:gd name="T6" fmla="*/ 74374 w 88"/>
                <a:gd name="T7" fmla="*/ 0 h 88"/>
                <a:gd name="T8" fmla="*/ 0 w 88"/>
                <a:gd name="T9" fmla="*/ 57713 h 88"/>
                <a:gd name="T10" fmla="*/ 0 w 88"/>
                <a:gd name="T11" fmla="*/ 57713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4"/>
                  </a:moveTo>
                  <a:lnTo>
                    <a:pt x="43" y="88"/>
                  </a:lnTo>
                  <a:lnTo>
                    <a:pt x="88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5" name="Freeform 37"/>
            <p:cNvSpPr>
              <a:spLocks/>
            </p:cNvSpPr>
            <p:nvPr/>
          </p:nvSpPr>
          <p:spPr bwMode="auto">
            <a:xfrm>
              <a:off x="3473450" y="3032125"/>
              <a:ext cx="152400" cy="114300"/>
            </a:xfrm>
            <a:custGeom>
              <a:avLst/>
              <a:gdLst>
                <a:gd name="T0" fmla="*/ 0 w 88"/>
                <a:gd name="T1" fmla="*/ 56401 h 88"/>
                <a:gd name="T2" fmla="*/ 76104 w 88"/>
                <a:gd name="T3" fmla="*/ 115425 h 88"/>
                <a:gd name="T4" fmla="*/ 152207 w 88"/>
                <a:gd name="T5" fmla="*/ 56401 h 88"/>
                <a:gd name="T6" fmla="*/ 76104 w 88"/>
                <a:gd name="T7" fmla="*/ 0 h 88"/>
                <a:gd name="T8" fmla="*/ 0 w 88"/>
                <a:gd name="T9" fmla="*/ 56401 h 88"/>
                <a:gd name="T10" fmla="*/ 0 w 88"/>
                <a:gd name="T11" fmla="*/ 5640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3"/>
                  </a:moveTo>
                  <a:lnTo>
                    <a:pt x="44" y="88"/>
                  </a:lnTo>
                  <a:lnTo>
                    <a:pt x="88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6" name="Freeform 38"/>
            <p:cNvSpPr>
              <a:spLocks/>
            </p:cNvSpPr>
            <p:nvPr/>
          </p:nvSpPr>
          <p:spPr bwMode="auto">
            <a:xfrm>
              <a:off x="4970463" y="3068638"/>
              <a:ext cx="152400" cy="114300"/>
            </a:xfrm>
            <a:custGeom>
              <a:avLst/>
              <a:gdLst>
                <a:gd name="T0" fmla="*/ 0 w 88"/>
                <a:gd name="T1" fmla="*/ 56401 h 88"/>
                <a:gd name="T2" fmla="*/ 77833 w 88"/>
                <a:gd name="T3" fmla="*/ 115425 h 88"/>
                <a:gd name="T4" fmla="*/ 152207 w 88"/>
                <a:gd name="T5" fmla="*/ 56401 h 88"/>
                <a:gd name="T6" fmla="*/ 77833 w 88"/>
                <a:gd name="T7" fmla="*/ 0 h 88"/>
                <a:gd name="T8" fmla="*/ 0 w 88"/>
                <a:gd name="T9" fmla="*/ 56401 h 88"/>
                <a:gd name="T10" fmla="*/ 0 w 88"/>
                <a:gd name="T11" fmla="*/ 5640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3"/>
                  </a:moveTo>
                  <a:lnTo>
                    <a:pt x="45" y="88"/>
                  </a:lnTo>
                  <a:lnTo>
                    <a:pt x="88" y="43"/>
                  </a:lnTo>
                  <a:lnTo>
                    <a:pt x="45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7" name="Freeform 39"/>
            <p:cNvSpPr>
              <a:spLocks/>
            </p:cNvSpPr>
            <p:nvPr/>
          </p:nvSpPr>
          <p:spPr bwMode="auto">
            <a:xfrm>
              <a:off x="6497638" y="2782888"/>
              <a:ext cx="152400" cy="114300"/>
            </a:xfrm>
            <a:custGeom>
              <a:avLst/>
              <a:gdLst>
                <a:gd name="T0" fmla="*/ 0 w 88"/>
                <a:gd name="T1" fmla="*/ 57713 h 87"/>
                <a:gd name="T2" fmla="*/ 76104 w 88"/>
                <a:gd name="T3" fmla="*/ 114114 h 87"/>
                <a:gd name="T4" fmla="*/ 152207 w 88"/>
                <a:gd name="T5" fmla="*/ 57713 h 87"/>
                <a:gd name="T6" fmla="*/ 76104 w 88"/>
                <a:gd name="T7" fmla="*/ 0 h 87"/>
                <a:gd name="T8" fmla="*/ 0 w 88"/>
                <a:gd name="T9" fmla="*/ 57713 h 87"/>
                <a:gd name="T10" fmla="*/ 0 w 88"/>
                <a:gd name="T11" fmla="*/ 57713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7"/>
                <a:gd name="T20" fmla="*/ 88 w 88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7">
                  <a:moveTo>
                    <a:pt x="0" y="44"/>
                  </a:moveTo>
                  <a:lnTo>
                    <a:pt x="44" y="87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8" name="Freeform 40"/>
            <p:cNvSpPr>
              <a:spLocks/>
            </p:cNvSpPr>
            <p:nvPr/>
          </p:nvSpPr>
          <p:spPr bwMode="auto">
            <a:xfrm>
              <a:off x="3773488" y="3051175"/>
              <a:ext cx="149225" cy="115888"/>
            </a:xfrm>
            <a:custGeom>
              <a:avLst/>
              <a:gdLst>
                <a:gd name="T0" fmla="*/ 0 w 87"/>
                <a:gd name="T1" fmla="*/ 57713 h 88"/>
                <a:gd name="T2" fmla="*/ 74374 w 87"/>
                <a:gd name="T3" fmla="*/ 115425 h 88"/>
                <a:gd name="T4" fmla="*/ 150478 w 87"/>
                <a:gd name="T5" fmla="*/ 59024 h 88"/>
                <a:gd name="T6" fmla="*/ 74374 w 87"/>
                <a:gd name="T7" fmla="*/ 0 h 88"/>
                <a:gd name="T8" fmla="*/ 0 w 87"/>
                <a:gd name="T9" fmla="*/ 57713 h 88"/>
                <a:gd name="T10" fmla="*/ 0 w 87"/>
                <a:gd name="T11" fmla="*/ 57713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8"/>
                <a:gd name="T20" fmla="*/ 87 w 87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8">
                  <a:moveTo>
                    <a:pt x="0" y="44"/>
                  </a:moveTo>
                  <a:lnTo>
                    <a:pt x="43" y="88"/>
                  </a:lnTo>
                  <a:lnTo>
                    <a:pt x="87" y="45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29" name="Freeform 41"/>
            <p:cNvSpPr>
              <a:spLocks/>
            </p:cNvSpPr>
            <p:nvPr/>
          </p:nvSpPr>
          <p:spPr bwMode="auto">
            <a:xfrm>
              <a:off x="5268913" y="2881313"/>
              <a:ext cx="152400" cy="115887"/>
            </a:xfrm>
            <a:custGeom>
              <a:avLst/>
              <a:gdLst>
                <a:gd name="T0" fmla="*/ 0 w 88"/>
                <a:gd name="T1" fmla="*/ 56401 h 88"/>
                <a:gd name="T2" fmla="*/ 76104 w 88"/>
                <a:gd name="T3" fmla="*/ 115425 h 88"/>
                <a:gd name="T4" fmla="*/ 152207 w 88"/>
                <a:gd name="T5" fmla="*/ 56401 h 88"/>
                <a:gd name="T6" fmla="*/ 76104 w 88"/>
                <a:gd name="T7" fmla="*/ 0 h 88"/>
                <a:gd name="T8" fmla="*/ 0 w 88"/>
                <a:gd name="T9" fmla="*/ 56401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43"/>
                  </a:moveTo>
                  <a:lnTo>
                    <a:pt x="44" y="88"/>
                  </a:lnTo>
                  <a:lnTo>
                    <a:pt x="88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30" name="Freeform 42"/>
            <p:cNvSpPr>
              <a:spLocks/>
            </p:cNvSpPr>
            <p:nvPr/>
          </p:nvSpPr>
          <p:spPr bwMode="auto">
            <a:xfrm>
              <a:off x="6805613" y="2527300"/>
              <a:ext cx="152400" cy="115888"/>
            </a:xfrm>
            <a:custGeom>
              <a:avLst/>
              <a:gdLst>
                <a:gd name="T0" fmla="*/ 0 w 88"/>
                <a:gd name="T1" fmla="*/ 56401 h 88"/>
                <a:gd name="T2" fmla="*/ 76104 w 88"/>
                <a:gd name="T3" fmla="*/ 115425 h 88"/>
                <a:gd name="T4" fmla="*/ 152207 w 88"/>
                <a:gd name="T5" fmla="*/ 56401 h 88"/>
                <a:gd name="T6" fmla="*/ 76104 w 88"/>
                <a:gd name="T7" fmla="*/ 0 h 88"/>
                <a:gd name="T8" fmla="*/ 0 w 88"/>
                <a:gd name="T9" fmla="*/ 56401 h 88"/>
                <a:gd name="T10" fmla="*/ 0 w 88"/>
                <a:gd name="T11" fmla="*/ 5640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3"/>
                  </a:moveTo>
                  <a:lnTo>
                    <a:pt x="44" y="88"/>
                  </a:lnTo>
                  <a:lnTo>
                    <a:pt x="88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31" name="ZoneTexte 3088"/>
            <p:cNvSpPr txBox="1">
              <a:spLocks noChangeArrowheads="1"/>
            </p:cNvSpPr>
            <p:nvPr/>
          </p:nvSpPr>
          <p:spPr bwMode="auto">
            <a:xfrm>
              <a:off x="949325" y="2190750"/>
              <a:ext cx="269875" cy="21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10632" name="ZoneTexte 49"/>
            <p:cNvSpPr txBox="1">
              <a:spLocks noChangeArrowheads="1"/>
            </p:cNvSpPr>
            <p:nvPr/>
          </p:nvSpPr>
          <p:spPr bwMode="auto">
            <a:xfrm>
              <a:off x="949325" y="2725738"/>
              <a:ext cx="2698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10633" name="ZoneTexte 50"/>
            <p:cNvSpPr txBox="1">
              <a:spLocks noChangeArrowheads="1"/>
            </p:cNvSpPr>
            <p:nvPr/>
          </p:nvSpPr>
          <p:spPr bwMode="auto">
            <a:xfrm>
              <a:off x="949325" y="3265488"/>
              <a:ext cx="269875" cy="21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10634" name="ZoneTexte 63"/>
            <p:cNvSpPr txBox="1">
              <a:spLocks noChangeArrowheads="1"/>
            </p:cNvSpPr>
            <p:nvPr/>
          </p:nvSpPr>
          <p:spPr bwMode="auto">
            <a:xfrm>
              <a:off x="7937500" y="1843088"/>
              <a:ext cx="812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&lt; 50 c/ml</a:t>
              </a:r>
            </a:p>
          </p:txBody>
        </p:sp>
        <p:sp>
          <p:nvSpPr>
            <p:cNvPr id="110635" name="ZoneTexte 64"/>
            <p:cNvSpPr txBox="1">
              <a:spLocks noChangeArrowheads="1"/>
            </p:cNvSpPr>
            <p:nvPr/>
          </p:nvSpPr>
          <p:spPr bwMode="auto">
            <a:xfrm>
              <a:off x="7937500" y="2108200"/>
              <a:ext cx="73501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&lt; seuil *</a:t>
              </a:r>
            </a:p>
          </p:txBody>
        </p:sp>
        <p:sp>
          <p:nvSpPr>
            <p:cNvPr id="110636" name="ZoneTexte 65"/>
            <p:cNvSpPr txBox="1">
              <a:spLocks noChangeArrowheads="1"/>
            </p:cNvSpPr>
            <p:nvPr/>
          </p:nvSpPr>
          <p:spPr bwMode="auto">
            <a:xfrm>
              <a:off x="7937500" y="2373313"/>
              <a:ext cx="747713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[50-400[</a:t>
              </a:r>
            </a:p>
          </p:txBody>
        </p:sp>
        <p:sp>
          <p:nvSpPr>
            <p:cNvPr id="110637" name="ZoneTexte 66"/>
            <p:cNvSpPr txBox="1">
              <a:spLocks noChangeArrowheads="1"/>
            </p:cNvSpPr>
            <p:nvPr/>
          </p:nvSpPr>
          <p:spPr bwMode="auto">
            <a:xfrm>
              <a:off x="7937500" y="2655888"/>
              <a:ext cx="5730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200" u="sng">
                  <a:solidFill>
                    <a:srgbClr val="FFFFFF"/>
                  </a:solidFill>
                  <a:latin typeface="Arial" charset="0"/>
                  <a:cs typeface="Arial" charset="0"/>
                </a:rPr>
                <a:t>&gt;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 400</a:t>
              </a:r>
            </a:p>
          </p:txBody>
        </p:sp>
        <p:sp>
          <p:nvSpPr>
            <p:cNvPr id="110638" name="ZoneTexte 68"/>
            <p:cNvSpPr txBox="1">
              <a:spLocks noChangeArrowheads="1"/>
            </p:cNvSpPr>
            <p:nvPr/>
          </p:nvSpPr>
          <p:spPr bwMode="auto">
            <a:xfrm>
              <a:off x="1303338" y="3556000"/>
              <a:ext cx="1374775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Avant conception</a:t>
              </a:r>
              <a:b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(n = 3 505)</a:t>
              </a:r>
            </a:p>
          </p:txBody>
        </p:sp>
        <p:sp>
          <p:nvSpPr>
            <p:cNvPr id="110639" name="ZoneTexte 69"/>
            <p:cNvSpPr txBox="1">
              <a:spLocks noChangeArrowheads="1"/>
            </p:cNvSpPr>
            <p:nvPr/>
          </p:nvSpPr>
          <p:spPr bwMode="auto">
            <a:xfrm>
              <a:off x="3000375" y="3556000"/>
              <a:ext cx="1049338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1</a:t>
              </a:r>
              <a:r>
                <a:rPr lang="fr-FR" sz="1200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er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 trimestre </a:t>
              </a:r>
            </a:p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(n = 709)</a:t>
              </a:r>
            </a:p>
          </p:txBody>
        </p:sp>
        <p:sp>
          <p:nvSpPr>
            <p:cNvPr id="110640" name="ZoneTexte 70"/>
            <p:cNvSpPr txBox="1">
              <a:spLocks noChangeArrowheads="1"/>
            </p:cNvSpPr>
            <p:nvPr/>
          </p:nvSpPr>
          <p:spPr bwMode="auto">
            <a:xfrm>
              <a:off x="4416425" y="3556000"/>
              <a:ext cx="111125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  <a:r>
                <a:rPr lang="fr-FR" sz="1200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ème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 trimestre</a:t>
              </a:r>
              <a:b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(n = 2 810)</a:t>
              </a:r>
            </a:p>
          </p:txBody>
        </p:sp>
        <p:sp>
          <p:nvSpPr>
            <p:cNvPr id="110641" name="ZoneTexte 71"/>
            <p:cNvSpPr txBox="1">
              <a:spLocks noChangeArrowheads="1"/>
            </p:cNvSpPr>
            <p:nvPr/>
          </p:nvSpPr>
          <p:spPr bwMode="auto">
            <a:xfrm>
              <a:off x="5975350" y="3556000"/>
              <a:ext cx="111125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3</a:t>
              </a:r>
              <a:r>
                <a:rPr lang="fr-FR" sz="1200" baseline="30000">
                  <a:solidFill>
                    <a:srgbClr val="FFFFFF"/>
                  </a:solidFill>
                  <a:latin typeface="Arial" charset="0"/>
                  <a:cs typeface="Arial" charset="0"/>
                </a:rPr>
                <a:t>ème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 trimestre </a:t>
              </a:r>
            </a:p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(n = 1 051)</a:t>
              </a:r>
            </a:p>
          </p:txBody>
        </p:sp>
        <p:sp>
          <p:nvSpPr>
            <p:cNvPr id="110642" name="ZoneTexte 74"/>
            <p:cNvSpPr txBox="1">
              <a:spLocks noChangeArrowheads="1"/>
            </p:cNvSpPr>
            <p:nvPr/>
          </p:nvSpPr>
          <p:spPr bwMode="auto">
            <a:xfrm>
              <a:off x="1054100" y="1566863"/>
              <a:ext cx="4667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cs typeface="Arial" charset="0"/>
                </a:rPr>
                <a:t> (%)</a:t>
              </a:r>
            </a:p>
          </p:txBody>
        </p:sp>
        <p:sp>
          <p:nvSpPr>
            <p:cNvPr id="110643" name="ZoneTexte 1"/>
            <p:cNvSpPr txBox="1">
              <a:spLocks noChangeArrowheads="1"/>
            </p:cNvSpPr>
            <p:nvPr/>
          </p:nvSpPr>
          <p:spPr bwMode="auto">
            <a:xfrm>
              <a:off x="7164388" y="3051175"/>
              <a:ext cx="164306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100">
                  <a:solidFill>
                    <a:srgbClr val="FFFFFF"/>
                  </a:solidFill>
                  <a:latin typeface="Arial" charset="0"/>
                  <a:cs typeface="Arial" charset="0"/>
                </a:rPr>
                <a:t>*&lt; seuil si CV &gt; 50 c/ml </a:t>
              </a:r>
            </a:p>
          </p:txBody>
        </p:sp>
        <p:sp>
          <p:nvSpPr>
            <p:cNvPr id="110644" name="Freeform 33"/>
            <p:cNvSpPr>
              <a:spLocks/>
            </p:cNvSpPr>
            <p:nvPr/>
          </p:nvSpPr>
          <p:spPr bwMode="auto">
            <a:xfrm>
              <a:off x="7745413" y="1912938"/>
              <a:ext cx="152400" cy="115887"/>
            </a:xfrm>
            <a:custGeom>
              <a:avLst/>
              <a:gdLst>
                <a:gd name="T0" fmla="*/ 0 w 88"/>
                <a:gd name="T1" fmla="*/ 57713 h 88"/>
                <a:gd name="T2" fmla="*/ 76104 w 88"/>
                <a:gd name="T3" fmla="*/ 115425 h 88"/>
                <a:gd name="T4" fmla="*/ 152207 w 88"/>
                <a:gd name="T5" fmla="*/ 57713 h 88"/>
                <a:gd name="T6" fmla="*/ 76104 w 88"/>
                <a:gd name="T7" fmla="*/ 0 h 88"/>
                <a:gd name="T8" fmla="*/ 0 w 88"/>
                <a:gd name="T9" fmla="*/ 57713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8"/>
                <a:gd name="T17" fmla="*/ 88 w 8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8">
                  <a:moveTo>
                    <a:pt x="0" y="44"/>
                  </a:moveTo>
                  <a:lnTo>
                    <a:pt x="44" y="88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45" name="Freeform 36"/>
            <p:cNvSpPr>
              <a:spLocks/>
            </p:cNvSpPr>
            <p:nvPr/>
          </p:nvSpPr>
          <p:spPr bwMode="auto">
            <a:xfrm>
              <a:off x="7745413" y="2185988"/>
              <a:ext cx="152400" cy="115887"/>
            </a:xfrm>
            <a:custGeom>
              <a:avLst/>
              <a:gdLst>
                <a:gd name="T0" fmla="*/ 0 w 88"/>
                <a:gd name="T1" fmla="*/ 57713 h 88"/>
                <a:gd name="T2" fmla="*/ 74374 w 88"/>
                <a:gd name="T3" fmla="*/ 115425 h 88"/>
                <a:gd name="T4" fmla="*/ 152207 w 88"/>
                <a:gd name="T5" fmla="*/ 57713 h 88"/>
                <a:gd name="T6" fmla="*/ 74374 w 88"/>
                <a:gd name="T7" fmla="*/ 0 h 88"/>
                <a:gd name="T8" fmla="*/ 0 w 88"/>
                <a:gd name="T9" fmla="*/ 57713 h 88"/>
                <a:gd name="T10" fmla="*/ 0 w 88"/>
                <a:gd name="T11" fmla="*/ 57713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4"/>
                  </a:moveTo>
                  <a:lnTo>
                    <a:pt x="43" y="88"/>
                  </a:lnTo>
                  <a:lnTo>
                    <a:pt x="88" y="44"/>
                  </a:lnTo>
                  <a:lnTo>
                    <a:pt x="4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46" name="Freeform 39"/>
            <p:cNvSpPr>
              <a:spLocks/>
            </p:cNvSpPr>
            <p:nvPr/>
          </p:nvSpPr>
          <p:spPr bwMode="auto">
            <a:xfrm>
              <a:off x="7745413" y="2460625"/>
              <a:ext cx="152400" cy="112713"/>
            </a:xfrm>
            <a:custGeom>
              <a:avLst/>
              <a:gdLst>
                <a:gd name="T0" fmla="*/ 0 w 88"/>
                <a:gd name="T1" fmla="*/ 57713 h 87"/>
                <a:gd name="T2" fmla="*/ 76104 w 88"/>
                <a:gd name="T3" fmla="*/ 114114 h 87"/>
                <a:gd name="T4" fmla="*/ 152207 w 88"/>
                <a:gd name="T5" fmla="*/ 57713 h 87"/>
                <a:gd name="T6" fmla="*/ 76104 w 88"/>
                <a:gd name="T7" fmla="*/ 0 h 87"/>
                <a:gd name="T8" fmla="*/ 0 w 88"/>
                <a:gd name="T9" fmla="*/ 57713 h 87"/>
                <a:gd name="T10" fmla="*/ 0 w 88"/>
                <a:gd name="T11" fmla="*/ 57713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7"/>
                <a:gd name="T20" fmla="*/ 88 w 88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7">
                  <a:moveTo>
                    <a:pt x="0" y="44"/>
                  </a:moveTo>
                  <a:lnTo>
                    <a:pt x="44" y="87"/>
                  </a:lnTo>
                  <a:lnTo>
                    <a:pt x="88" y="44"/>
                  </a:lnTo>
                  <a:lnTo>
                    <a:pt x="4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647" name="Freeform 42"/>
            <p:cNvSpPr>
              <a:spLocks/>
            </p:cNvSpPr>
            <p:nvPr/>
          </p:nvSpPr>
          <p:spPr bwMode="auto">
            <a:xfrm>
              <a:off x="7745413" y="2732088"/>
              <a:ext cx="152400" cy="115887"/>
            </a:xfrm>
            <a:custGeom>
              <a:avLst/>
              <a:gdLst>
                <a:gd name="T0" fmla="*/ 0 w 88"/>
                <a:gd name="T1" fmla="*/ 56401 h 88"/>
                <a:gd name="T2" fmla="*/ 76104 w 88"/>
                <a:gd name="T3" fmla="*/ 115425 h 88"/>
                <a:gd name="T4" fmla="*/ 152207 w 88"/>
                <a:gd name="T5" fmla="*/ 56401 h 88"/>
                <a:gd name="T6" fmla="*/ 76104 w 88"/>
                <a:gd name="T7" fmla="*/ 0 h 88"/>
                <a:gd name="T8" fmla="*/ 0 w 88"/>
                <a:gd name="T9" fmla="*/ 56401 h 88"/>
                <a:gd name="T10" fmla="*/ 0 w 88"/>
                <a:gd name="T11" fmla="*/ 5640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8"/>
                <a:gd name="T20" fmla="*/ 88 w 8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8">
                  <a:moveTo>
                    <a:pt x="0" y="43"/>
                  </a:moveTo>
                  <a:lnTo>
                    <a:pt x="44" y="88"/>
                  </a:lnTo>
                  <a:lnTo>
                    <a:pt x="88" y="43"/>
                  </a:lnTo>
                  <a:lnTo>
                    <a:pt x="44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0680" name="ZoneTexte 77"/>
          <p:cNvSpPr txBox="1">
            <a:spLocks noChangeArrowheads="1"/>
          </p:cNvSpPr>
          <p:nvPr/>
        </p:nvSpPr>
        <p:spPr bwMode="auto">
          <a:xfrm>
            <a:off x="1313657" y="4453057"/>
            <a:ext cx="6940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fr-FR" dirty="0">
                <a:solidFill>
                  <a:srgbClr val="FFFF66"/>
                </a:solidFill>
                <a:latin typeface="Arial" charset="0"/>
                <a:cs typeface="Arial" charset="0"/>
              </a:rPr>
              <a:t>Taux de transmission périnatale</a:t>
            </a:r>
          </a:p>
        </p:txBody>
      </p:sp>
      <p:sp>
        <p:nvSpPr>
          <p:cNvPr id="110682" name="Text Box 5"/>
          <p:cNvSpPr txBox="1">
            <a:spLocks noChangeArrowheads="1"/>
          </p:cNvSpPr>
          <p:nvPr/>
        </p:nvSpPr>
        <p:spPr bwMode="auto">
          <a:xfrm>
            <a:off x="8762708" y="46038"/>
            <a:ext cx="325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0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54</a:t>
            </a:r>
            <a:endParaRPr lang="fr-FR" sz="1000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26835"/>
              </p:ext>
            </p:extLst>
          </p:nvPr>
        </p:nvGraphicFramePr>
        <p:xfrm>
          <a:off x="314325" y="4938015"/>
          <a:ext cx="8611554" cy="149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708"/>
                <a:gridCol w="1039481"/>
                <a:gridCol w="1227473"/>
                <a:gridCol w="1227473"/>
                <a:gridCol w="1358927"/>
                <a:gridCol w="1195754"/>
                <a:gridCol w="1127738"/>
              </a:tblGrid>
              <a:tr h="400546"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66"/>
                          </a:solidFill>
                        </a:rPr>
                        <a:t>Date initiation du traitement ARV</a:t>
                      </a:r>
                      <a:endParaRPr lang="fr-FR" sz="1400" b="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FF66"/>
                          </a:solidFill>
                        </a:rPr>
                        <a:t>CV (c/ml) à l’accouchement  </a:t>
                      </a:r>
                      <a:endParaRPr lang="fr-FR" sz="1400" b="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rgbClr val="FFFF66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14041"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Avant conception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fr-FR" sz="1300" baseline="30000" dirty="0" smtClean="0">
                          <a:solidFill>
                            <a:schemeClr val="bg1"/>
                          </a:solidFill>
                        </a:rPr>
                        <a:t>er</a:t>
                      </a:r>
                      <a:r>
                        <a:rPr lang="fr-FR" sz="1300" baseline="0" dirty="0" smtClean="0">
                          <a:solidFill>
                            <a:schemeClr val="bg1"/>
                          </a:solidFill>
                        </a:rPr>
                        <a:t> trimestre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fr-FR" sz="1300" baseline="30000" dirty="0" smtClean="0">
                          <a:solidFill>
                            <a:schemeClr val="bg1"/>
                          </a:solidFill>
                        </a:rPr>
                        <a:t>ème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 trimestre 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fr-FR" sz="1300" baseline="30000" dirty="0" smtClean="0">
                          <a:solidFill>
                            <a:schemeClr val="bg1"/>
                          </a:solidFill>
                        </a:rPr>
                        <a:t>ème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 trimestre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50-400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&lt; 50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04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Taux de transmission (%)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0,2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0,4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0,9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2,2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ORa</a:t>
                      </a:r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 = 3,5 (IC 95 %</a:t>
                      </a:r>
                      <a:r>
                        <a:rPr lang="fr-FR" sz="1300" baseline="0" dirty="0" smtClean="0">
                          <a:solidFill>
                            <a:schemeClr val="bg1"/>
                          </a:solidFill>
                        </a:rPr>
                        <a:t> 1,7-7,2)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chemeClr val="bg1"/>
                          </a:solidFill>
                        </a:rPr>
                        <a:t>Indépendamment du moment d’initiation des ARV</a:t>
                      </a:r>
                      <a:endParaRPr lang="fr-FR" sz="13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041">
                <a:tc>
                  <a:txBody>
                    <a:bodyPr/>
                    <a:lstStyle/>
                    <a:p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p &lt; 0,001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81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enfants et les ados…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Traiter tôt permet-il d’envisager des jours meilleurs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10" name="Image 9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9089" y="1432919"/>
            <a:ext cx="7828823" cy="3590635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fr-FR" sz="2000" b="1" dirty="0" smtClean="0"/>
              <a:t>Essai CHER – Rappel</a:t>
            </a:r>
          </a:p>
          <a:p>
            <a:pPr lvl="1">
              <a:lnSpc>
                <a:spcPct val="140000"/>
              </a:lnSpc>
            </a:pPr>
            <a:r>
              <a:rPr lang="fr-FR" sz="1800" dirty="0"/>
              <a:t>I</a:t>
            </a:r>
            <a:r>
              <a:rPr lang="fr-FR" sz="1800" dirty="0" smtClean="0"/>
              <a:t>mpact </a:t>
            </a:r>
            <a:r>
              <a:rPr lang="fr-FR" sz="1800" dirty="0"/>
              <a:t>sur la </a:t>
            </a:r>
            <a:r>
              <a:rPr lang="fr-FR" sz="1800" dirty="0" err="1"/>
              <a:t>morbi-mortalité</a:t>
            </a:r>
            <a:r>
              <a:rPr lang="fr-FR" sz="1800" dirty="0"/>
              <a:t> d’un traitement </a:t>
            </a:r>
            <a:r>
              <a:rPr lang="fr-FR" sz="1800" dirty="0" smtClean="0"/>
              <a:t>ARV différé </a:t>
            </a:r>
            <a:r>
              <a:rPr lang="fr-FR" sz="1800" dirty="0"/>
              <a:t>par </a:t>
            </a:r>
            <a:r>
              <a:rPr lang="fr-FR" sz="1800" dirty="0" smtClean="0"/>
              <a:t>rapport</a:t>
            </a:r>
            <a:br>
              <a:rPr lang="fr-FR" sz="1800" dirty="0" smtClean="0"/>
            </a:br>
            <a:r>
              <a:rPr lang="fr-FR" sz="1800" dirty="0" smtClean="0"/>
              <a:t>à </a:t>
            </a:r>
            <a:r>
              <a:rPr lang="fr-FR" sz="1800" dirty="0"/>
              <a:t>un traitement initié précocement pour une durée </a:t>
            </a:r>
            <a:r>
              <a:rPr lang="fr-FR" sz="1800" dirty="0" smtClean="0"/>
              <a:t>limitée</a:t>
            </a:r>
            <a:br>
              <a:rPr lang="fr-FR" sz="1800" dirty="0" smtClean="0"/>
            </a:br>
            <a:r>
              <a:rPr lang="fr-FR" sz="1800" dirty="0" smtClean="0"/>
              <a:t>de 40 semaines </a:t>
            </a:r>
            <a:r>
              <a:rPr lang="fr-FR" sz="1800" dirty="0"/>
              <a:t>ou de 96 semaines </a:t>
            </a:r>
            <a:endParaRPr lang="fr-FR" sz="1800" dirty="0" smtClean="0"/>
          </a:p>
          <a:p>
            <a:pPr lvl="1">
              <a:lnSpc>
                <a:spcPct val="140000"/>
              </a:lnSpc>
            </a:pPr>
            <a:r>
              <a:rPr lang="fr-FR" sz="1800" dirty="0" smtClean="0"/>
              <a:t>Résultats : </a:t>
            </a:r>
            <a:r>
              <a:rPr lang="fr-FR" sz="1800" b="1" dirty="0" smtClean="0"/>
              <a:t>réduction </a:t>
            </a:r>
            <a:r>
              <a:rPr lang="fr-FR" sz="1800" b="1" dirty="0"/>
              <a:t>très significative de </a:t>
            </a:r>
            <a:r>
              <a:rPr lang="fr-FR" sz="1800" b="1" dirty="0" smtClean="0"/>
              <a:t>76 % </a:t>
            </a:r>
            <a:r>
              <a:rPr lang="fr-FR" sz="1800" b="1" dirty="0"/>
              <a:t>de la mortalité</a:t>
            </a:r>
            <a:r>
              <a:rPr lang="fr-FR" sz="1800" b="1" dirty="0" smtClean="0"/>
              <a:t> </a:t>
            </a:r>
          </a:p>
          <a:p>
            <a:pPr lvl="1">
              <a:lnSpc>
                <a:spcPct val="140000"/>
              </a:lnSpc>
            </a:pPr>
            <a:endParaRPr lang="fr-FR" sz="1800" dirty="0" smtClean="0"/>
          </a:p>
          <a:p>
            <a:pPr>
              <a:lnSpc>
                <a:spcPct val="140000"/>
              </a:lnSpc>
            </a:pPr>
            <a:r>
              <a:rPr lang="fr-FR" sz="2000" b="1" dirty="0" smtClean="0"/>
              <a:t>Étude complémentaire chez 118 enfants</a:t>
            </a:r>
          </a:p>
          <a:p>
            <a:pPr lvl="1">
              <a:lnSpc>
                <a:spcPct val="140000"/>
              </a:lnSpc>
            </a:pPr>
            <a:r>
              <a:rPr lang="fr-FR" sz="1800" dirty="0" smtClean="0"/>
              <a:t>Analyse de </a:t>
            </a:r>
            <a:r>
              <a:rPr lang="fr-FR" sz="1800" dirty="0"/>
              <a:t>l’impact du traitement et de son </a:t>
            </a:r>
            <a:r>
              <a:rPr lang="fr-FR" sz="1800" dirty="0" smtClean="0"/>
              <a:t>interruption sur </a:t>
            </a:r>
            <a:r>
              <a:rPr lang="fr-FR" sz="1800" dirty="0"/>
              <a:t>le réservoir viral </a:t>
            </a:r>
            <a:r>
              <a:rPr lang="fr-FR" sz="1800" dirty="0" smtClean="0"/>
              <a:t>(mesure </a:t>
            </a:r>
            <a:r>
              <a:rPr lang="fr-FR" sz="1800" dirty="0"/>
              <a:t>de l’ADN </a:t>
            </a:r>
            <a:r>
              <a:rPr lang="fr-FR" sz="1800" dirty="0" err="1" smtClean="0"/>
              <a:t>proviral</a:t>
            </a:r>
            <a:r>
              <a:rPr lang="fr-FR" sz="1800" dirty="0" smtClean="0"/>
              <a:t>) </a:t>
            </a: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Réduction du réservoir viral par un traitement </a:t>
            </a:r>
            <a:r>
              <a:rPr lang="fr-FR" dirty="0" smtClean="0"/>
              <a:t>précoce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continu chez les enfants </a:t>
            </a:r>
            <a:r>
              <a:rPr lang="fr-FR" dirty="0" smtClean="0"/>
              <a:t>infectés</a:t>
            </a:r>
            <a:br>
              <a:rPr lang="fr-FR" dirty="0" smtClean="0"/>
            </a:br>
            <a:r>
              <a:rPr lang="fr-FR" sz="1800" dirty="0" smtClean="0"/>
              <a:t>(analyse complémentaire de l’essai CHER) </a:t>
            </a:r>
            <a:r>
              <a:rPr lang="fr-FR" sz="1800" i="1" dirty="0" smtClean="0"/>
              <a:t>[1]</a:t>
            </a:r>
            <a:endParaRPr lang="fr-FR" sz="1800" i="1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9994" y="230596"/>
            <a:ext cx="59995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529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CROI 2015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- D’après Payne HA et al.,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. 35, actualisé </a:t>
            </a:r>
          </a:p>
        </p:txBody>
      </p:sp>
    </p:spTree>
    <p:extLst>
      <p:ext uri="{BB962C8B-B14F-4D97-AF65-F5344CB8AC3E}">
        <p14:creationId xmlns:p14="http://schemas.microsoft.com/office/powerpoint/2010/main" val="399175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Survie après séroconversion VIH : </a:t>
            </a:r>
            <a:br>
              <a:rPr lang="fr-FR" dirty="0" smtClean="0"/>
            </a:br>
            <a:r>
              <a:rPr lang="fr-FR" dirty="0" smtClean="0"/>
              <a:t>évolution de 1997 à 2013 </a:t>
            </a:r>
            <a:endParaRPr lang="fr-FR" dirty="0"/>
          </a:p>
        </p:txBody>
      </p:sp>
      <p:sp>
        <p:nvSpPr>
          <p:cNvPr id="14338" name="Espace réservé du contenu 5"/>
          <p:cNvSpPr>
            <a:spLocks noGrp="1"/>
          </p:cNvSpPr>
          <p:nvPr>
            <p:ph idx="1"/>
          </p:nvPr>
        </p:nvSpPr>
        <p:spPr>
          <a:xfrm>
            <a:off x="614363" y="1027113"/>
            <a:ext cx="8529637" cy="1412875"/>
          </a:xfrm>
        </p:spPr>
        <p:txBody>
          <a:bodyPr/>
          <a:lstStyle/>
          <a:p>
            <a:r>
              <a:rPr lang="fr-FR" sz="1800" smtClean="0"/>
              <a:t>Cohorte CASCADE, 30 855 patients avec date de séroconversion correctement estimée (suivi : 234 249 années-personne)</a:t>
            </a:r>
          </a:p>
          <a:p>
            <a:r>
              <a:rPr lang="fr-FR" sz="1800" smtClean="0"/>
              <a:t>Modèle de Cox (Kaplan-Meier) estimant le délai entre séroconversion </a:t>
            </a:r>
            <a:br>
              <a:rPr lang="fr-FR" sz="1800" smtClean="0"/>
            </a:br>
            <a:r>
              <a:rPr lang="fr-FR" sz="1800" smtClean="0"/>
              <a:t>et décès, ajusté sur sexe, mode d’acquisition du VIH, âge à la séroconversion et primo-infection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335713" y="6583363"/>
            <a:ext cx="280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/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Olson A, CROI 2015, Abs. 1051</a:t>
            </a:r>
          </a:p>
        </p:txBody>
      </p:sp>
      <p:sp>
        <p:nvSpPr>
          <p:cNvPr id="14340" name="ZoneTexte 33"/>
          <p:cNvSpPr txBox="1">
            <a:spLocks noChangeArrowheads="1"/>
          </p:cNvSpPr>
          <p:nvPr/>
        </p:nvSpPr>
        <p:spPr bwMode="auto">
          <a:xfrm>
            <a:off x="711200" y="2557463"/>
            <a:ext cx="503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Survie estimée selon la date de séroconversion</a:t>
            </a:r>
          </a:p>
        </p:txBody>
      </p:sp>
      <p:grpSp>
        <p:nvGrpSpPr>
          <p:cNvPr id="14341" name="Groupe 44"/>
          <p:cNvGrpSpPr>
            <a:grpSpLocks/>
          </p:cNvGrpSpPr>
          <p:nvPr/>
        </p:nvGrpSpPr>
        <p:grpSpPr bwMode="auto">
          <a:xfrm>
            <a:off x="247650" y="2906713"/>
            <a:ext cx="5905500" cy="3730625"/>
            <a:chOff x="215493" y="2906831"/>
            <a:chExt cx="6153147" cy="3731049"/>
          </a:xfrm>
        </p:grpSpPr>
        <p:grpSp>
          <p:nvGrpSpPr>
            <p:cNvPr id="14370" name="Groupe 1"/>
            <p:cNvGrpSpPr>
              <a:grpSpLocks/>
            </p:cNvGrpSpPr>
            <p:nvPr/>
          </p:nvGrpSpPr>
          <p:grpSpPr bwMode="auto">
            <a:xfrm>
              <a:off x="215493" y="2906831"/>
              <a:ext cx="5884217" cy="3731049"/>
              <a:chOff x="3002646" y="2868055"/>
              <a:chExt cx="8147014" cy="5165833"/>
            </a:xfrm>
          </p:grpSpPr>
          <p:sp>
            <p:nvSpPr>
              <p:cNvPr id="14378" name="Freeform 338"/>
              <p:cNvSpPr>
                <a:spLocks/>
              </p:cNvSpPr>
              <p:nvPr/>
            </p:nvSpPr>
            <p:spPr bwMode="auto">
              <a:xfrm>
                <a:off x="3714149" y="3006672"/>
                <a:ext cx="3822354" cy="4078039"/>
              </a:xfrm>
              <a:custGeom>
                <a:avLst/>
                <a:gdLst>
                  <a:gd name="T0" fmla="*/ 2147483647 w 532"/>
                  <a:gd name="T1" fmla="*/ 0 h 568"/>
                  <a:gd name="T2" fmla="*/ 2147483647 w 532"/>
                  <a:gd name="T3" fmla="*/ 2147483647 h 568"/>
                  <a:gd name="T4" fmla="*/ 2147483647 w 532"/>
                  <a:gd name="T5" fmla="*/ 2147483647 h 568"/>
                  <a:gd name="T6" fmla="*/ 2147483647 w 532"/>
                  <a:gd name="T7" fmla="*/ 2147483647 h 568"/>
                  <a:gd name="T8" fmla="*/ 2147483647 w 532"/>
                  <a:gd name="T9" fmla="*/ 2147483647 h 568"/>
                  <a:gd name="T10" fmla="*/ 2147483647 w 532"/>
                  <a:gd name="T11" fmla="*/ 2147483647 h 568"/>
                  <a:gd name="T12" fmla="*/ 2147483647 w 532"/>
                  <a:gd name="T13" fmla="*/ 2147483647 h 568"/>
                  <a:gd name="T14" fmla="*/ 2147483647 w 532"/>
                  <a:gd name="T15" fmla="*/ 2147483647 h 568"/>
                  <a:gd name="T16" fmla="*/ 2147483647 w 532"/>
                  <a:gd name="T17" fmla="*/ 2147483647 h 568"/>
                  <a:gd name="T18" fmla="*/ 2147483647 w 532"/>
                  <a:gd name="T19" fmla="*/ 2147483647 h 568"/>
                  <a:gd name="T20" fmla="*/ 2147483647 w 532"/>
                  <a:gd name="T21" fmla="*/ 2147483647 h 568"/>
                  <a:gd name="T22" fmla="*/ 2147483647 w 532"/>
                  <a:gd name="T23" fmla="*/ 2147483647 h 568"/>
                  <a:gd name="T24" fmla="*/ 2147483647 w 532"/>
                  <a:gd name="T25" fmla="*/ 2147483647 h 568"/>
                  <a:gd name="T26" fmla="*/ 2147483647 w 532"/>
                  <a:gd name="T27" fmla="*/ 2147483647 h 568"/>
                  <a:gd name="T28" fmla="*/ 2147483647 w 532"/>
                  <a:gd name="T29" fmla="*/ 2147483647 h 568"/>
                  <a:gd name="T30" fmla="*/ 2147483647 w 532"/>
                  <a:gd name="T31" fmla="*/ 2147483647 h 568"/>
                  <a:gd name="T32" fmla="*/ 2147483647 w 532"/>
                  <a:gd name="T33" fmla="*/ 2147483647 h 568"/>
                  <a:gd name="T34" fmla="*/ 2147483647 w 532"/>
                  <a:gd name="T35" fmla="*/ 2147483647 h 568"/>
                  <a:gd name="T36" fmla="*/ 2147483647 w 532"/>
                  <a:gd name="T37" fmla="*/ 2147483647 h 568"/>
                  <a:gd name="T38" fmla="*/ 2147483647 w 532"/>
                  <a:gd name="T39" fmla="*/ 2147483647 h 568"/>
                  <a:gd name="T40" fmla="*/ 2147483647 w 532"/>
                  <a:gd name="T41" fmla="*/ 2147483647 h 568"/>
                  <a:gd name="T42" fmla="*/ 2147483647 w 532"/>
                  <a:gd name="T43" fmla="*/ 2147483647 h 568"/>
                  <a:gd name="T44" fmla="*/ 2147483647 w 532"/>
                  <a:gd name="T45" fmla="*/ 2147483647 h 568"/>
                  <a:gd name="T46" fmla="*/ 2147483647 w 532"/>
                  <a:gd name="T47" fmla="*/ 2147483647 h 568"/>
                  <a:gd name="T48" fmla="*/ 2147483647 w 532"/>
                  <a:gd name="T49" fmla="*/ 2147483647 h 568"/>
                  <a:gd name="T50" fmla="*/ 2147483647 w 532"/>
                  <a:gd name="T51" fmla="*/ 2147483647 h 568"/>
                  <a:gd name="T52" fmla="*/ 2147483647 w 532"/>
                  <a:gd name="T53" fmla="*/ 2147483647 h 568"/>
                  <a:gd name="T54" fmla="*/ 2147483647 w 532"/>
                  <a:gd name="T55" fmla="*/ 2147483647 h 568"/>
                  <a:gd name="T56" fmla="*/ 2147483647 w 532"/>
                  <a:gd name="T57" fmla="*/ 2147483647 h 568"/>
                  <a:gd name="T58" fmla="*/ 2147483647 w 532"/>
                  <a:gd name="T59" fmla="*/ 2147483647 h 568"/>
                  <a:gd name="T60" fmla="*/ 2147483647 w 532"/>
                  <a:gd name="T61" fmla="*/ 2147483647 h 568"/>
                  <a:gd name="T62" fmla="*/ 2147483647 w 532"/>
                  <a:gd name="T63" fmla="*/ 2147483647 h 568"/>
                  <a:gd name="T64" fmla="*/ 2147483647 w 532"/>
                  <a:gd name="T65" fmla="*/ 2147483647 h 568"/>
                  <a:gd name="T66" fmla="*/ 2147483647 w 532"/>
                  <a:gd name="T67" fmla="*/ 2147483647 h 568"/>
                  <a:gd name="T68" fmla="*/ 2147483647 w 532"/>
                  <a:gd name="T69" fmla="*/ 2147483647 h 568"/>
                  <a:gd name="T70" fmla="*/ 2147483647 w 532"/>
                  <a:gd name="T71" fmla="*/ 2147483647 h 568"/>
                  <a:gd name="T72" fmla="*/ 2147483647 w 532"/>
                  <a:gd name="T73" fmla="*/ 2147483647 h 568"/>
                  <a:gd name="T74" fmla="*/ 2147483647 w 532"/>
                  <a:gd name="T75" fmla="*/ 2147483647 h 568"/>
                  <a:gd name="T76" fmla="*/ 2147483647 w 532"/>
                  <a:gd name="T77" fmla="*/ 2147483647 h 568"/>
                  <a:gd name="T78" fmla="*/ 2147483647 w 532"/>
                  <a:gd name="T79" fmla="*/ 2147483647 h 568"/>
                  <a:gd name="T80" fmla="*/ 2147483647 w 532"/>
                  <a:gd name="T81" fmla="*/ 2147483647 h 568"/>
                  <a:gd name="T82" fmla="*/ 2147483647 w 532"/>
                  <a:gd name="T83" fmla="*/ 2147483647 h 568"/>
                  <a:gd name="T84" fmla="*/ 2147483647 w 532"/>
                  <a:gd name="T85" fmla="*/ 2147483647 h 568"/>
                  <a:gd name="T86" fmla="*/ 2147483647 w 532"/>
                  <a:gd name="T87" fmla="*/ 2147483647 h 568"/>
                  <a:gd name="T88" fmla="*/ 2147483647 w 532"/>
                  <a:gd name="T89" fmla="*/ 2147483647 h 568"/>
                  <a:gd name="T90" fmla="*/ 2147483647 w 532"/>
                  <a:gd name="T91" fmla="*/ 2147483647 h 568"/>
                  <a:gd name="T92" fmla="*/ 2147483647 w 532"/>
                  <a:gd name="T93" fmla="*/ 2147483647 h 568"/>
                  <a:gd name="T94" fmla="*/ 2147483647 w 532"/>
                  <a:gd name="T95" fmla="*/ 2147483647 h 568"/>
                  <a:gd name="T96" fmla="*/ 2147483647 w 532"/>
                  <a:gd name="T97" fmla="*/ 2147483647 h 568"/>
                  <a:gd name="T98" fmla="*/ 2147483647 w 532"/>
                  <a:gd name="T99" fmla="*/ 2147483647 h 568"/>
                  <a:gd name="T100" fmla="*/ 2147483647 w 532"/>
                  <a:gd name="T101" fmla="*/ 2147483647 h 568"/>
                  <a:gd name="T102" fmla="*/ 2147483647 w 532"/>
                  <a:gd name="T103" fmla="*/ 2147483647 h 568"/>
                  <a:gd name="T104" fmla="*/ 2147483647 w 532"/>
                  <a:gd name="T105" fmla="*/ 2147483647 h 568"/>
                  <a:gd name="T106" fmla="*/ 2147483647 w 532"/>
                  <a:gd name="T107" fmla="*/ 2147483647 h 568"/>
                  <a:gd name="T108" fmla="*/ 2147483647 w 532"/>
                  <a:gd name="T109" fmla="*/ 2147483647 h 568"/>
                  <a:gd name="T110" fmla="*/ 2147483647 w 532"/>
                  <a:gd name="T111" fmla="*/ 2147483647 h 568"/>
                  <a:gd name="T112" fmla="*/ 2147483647 w 532"/>
                  <a:gd name="T113" fmla="*/ 2147483647 h 568"/>
                  <a:gd name="T114" fmla="*/ 2147483647 w 532"/>
                  <a:gd name="T115" fmla="*/ 2147483647 h 568"/>
                  <a:gd name="T116" fmla="*/ 2147483647 w 532"/>
                  <a:gd name="T117" fmla="*/ 2147483647 h 568"/>
                  <a:gd name="T118" fmla="*/ 2147483647 w 532"/>
                  <a:gd name="T119" fmla="*/ 2147483647 h 568"/>
                  <a:gd name="T120" fmla="*/ 2147483647 w 532"/>
                  <a:gd name="T121" fmla="*/ 2147483647 h 568"/>
                  <a:gd name="T122" fmla="*/ 2147483647 w 532"/>
                  <a:gd name="T123" fmla="*/ 2147483647 h 568"/>
                  <a:gd name="T124" fmla="*/ 2147483647 w 532"/>
                  <a:gd name="T125" fmla="*/ 2147483647 h 5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2"/>
                  <a:gd name="T190" fmla="*/ 0 h 568"/>
                  <a:gd name="T191" fmla="*/ 532 w 532"/>
                  <a:gd name="T192" fmla="*/ 568 h 5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2" h="56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2" y="21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6"/>
                    </a:lnTo>
                    <a:lnTo>
                      <a:pt x="116" y="27"/>
                    </a:lnTo>
                    <a:lnTo>
                      <a:pt x="117" y="27"/>
                    </a:lnTo>
                    <a:lnTo>
                      <a:pt x="118" y="27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3" y="30"/>
                    </a:lnTo>
                    <a:lnTo>
                      <a:pt x="124" y="30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6" y="31"/>
                    </a:lnTo>
                    <a:lnTo>
                      <a:pt x="127" y="31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8" y="33"/>
                    </a:lnTo>
                    <a:lnTo>
                      <a:pt x="129" y="33"/>
                    </a:lnTo>
                    <a:lnTo>
                      <a:pt x="129" y="34"/>
                    </a:lnTo>
                    <a:lnTo>
                      <a:pt x="130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3" y="36"/>
                    </a:lnTo>
                    <a:lnTo>
                      <a:pt x="133" y="37"/>
                    </a:lnTo>
                    <a:lnTo>
                      <a:pt x="134" y="37"/>
                    </a:lnTo>
                    <a:lnTo>
                      <a:pt x="135" y="37"/>
                    </a:lnTo>
                    <a:lnTo>
                      <a:pt x="135" y="38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40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2" y="43"/>
                    </a:lnTo>
                    <a:lnTo>
                      <a:pt x="142" y="44"/>
                    </a:lnTo>
                    <a:lnTo>
                      <a:pt x="143" y="44"/>
                    </a:lnTo>
                    <a:lnTo>
                      <a:pt x="143" y="45"/>
                    </a:lnTo>
                    <a:lnTo>
                      <a:pt x="144" y="45"/>
                    </a:lnTo>
                    <a:lnTo>
                      <a:pt x="144" y="46"/>
                    </a:lnTo>
                    <a:lnTo>
                      <a:pt x="145" y="46"/>
                    </a:lnTo>
                    <a:lnTo>
                      <a:pt x="146" y="46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7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49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4" y="52"/>
                    </a:lnTo>
                    <a:lnTo>
                      <a:pt x="155" y="52"/>
                    </a:lnTo>
                    <a:lnTo>
                      <a:pt x="155" y="53"/>
                    </a:lnTo>
                    <a:lnTo>
                      <a:pt x="156" y="53"/>
                    </a:lnTo>
                    <a:lnTo>
                      <a:pt x="157" y="53"/>
                    </a:lnTo>
                    <a:lnTo>
                      <a:pt x="157" y="54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59" y="55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2" y="57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4" y="58"/>
                    </a:lnTo>
                    <a:lnTo>
                      <a:pt x="164" y="59"/>
                    </a:lnTo>
                    <a:lnTo>
                      <a:pt x="165" y="59"/>
                    </a:lnTo>
                    <a:lnTo>
                      <a:pt x="165" y="60"/>
                    </a:lnTo>
                    <a:lnTo>
                      <a:pt x="166" y="60"/>
                    </a:lnTo>
                    <a:lnTo>
                      <a:pt x="166" y="61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9" y="62"/>
                    </a:lnTo>
                    <a:lnTo>
                      <a:pt x="170" y="62"/>
                    </a:lnTo>
                    <a:lnTo>
                      <a:pt x="170" y="63"/>
                    </a:lnTo>
                    <a:lnTo>
                      <a:pt x="170" y="64"/>
                    </a:lnTo>
                    <a:lnTo>
                      <a:pt x="171" y="64"/>
                    </a:lnTo>
                    <a:lnTo>
                      <a:pt x="171" y="65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2" y="67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4" y="68"/>
                    </a:lnTo>
                    <a:lnTo>
                      <a:pt x="175" y="68"/>
                    </a:lnTo>
                    <a:lnTo>
                      <a:pt x="175" y="69"/>
                    </a:lnTo>
                    <a:lnTo>
                      <a:pt x="175" y="70"/>
                    </a:lnTo>
                    <a:lnTo>
                      <a:pt x="176" y="70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2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79" y="74"/>
                    </a:lnTo>
                    <a:lnTo>
                      <a:pt x="180" y="74"/>
                    </a:lnTo>
                    <a:lnTo>
                      <a:pt x="180" y="75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4" y="79"/>
                    </a:lnTo>
                    <a:lnTo>
                      <a:pt x="184" y="80"/>
                    </a:lnTo>
                    <a:lnTo>
                      <a:pt x="185" y="80"/>
                    </a:lnTo>
                    <a:lnTo>
                      <a:pt x="185" y="81"/>
                    </a:lnTo>
                    <a:lnTo>
                      <a:pt x="186" y="81"/>
                    </a:lnTo>
                    <a:lnTo>
                      <a:pt x="186" y="82"/>
                    </a:lnTo>
                    <a:lnTo>
                      <a:pt x="186" y="83"/>
                    </a:lnTo>
                    <a:lnTo>
                      <a:pt x="187" y="83"/>
                    </a:lnTo>
                    <a:lnTo>
                      <a:pt x="187" y="84"/>
                    </a:lnTo>
                    <a:lnTo>
                      <a:pt x="188" y="84"/>
                    </a:lnTo>
                    <a:lnTo>
                      <a:pt x="188" y="85"/>
                    </a:lnTo>
                    <a:lnTo>
                      <a:pt x="189" y="85"/>
                    </a:lnTo>
                    <a:lnTo>
                      <a:pt x="189" y="86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91" y="87"/>
                    </a:lnTo>
                    <a:lnTo>
                      <a:pt x="191" y="88"/>
                    </a:lnTo>
                    <a:lnTo>
                      <a:pt x="192" y="88"/>
                    </a:lnTo>
                    <a:lnTo>
                      <a:pt x="192" y="89"/>
                    </a:lnTo>
                    <a:lnTo>
                      <a:pt x="193" y="89"/>
                    </a:lnTo>
                    <a:lnTo>
                      <a:pt x="193" y="90"/>
                    </a:lnTo>
                    <a:lnTo>
                      <a:pt x="194" y="90"/>
                    </a:lnTo>
                    <a:lnTo>
                      <a:pt x="195" y="90"/>
                    </a:lnTo>
                    <a:lnTo>
                      <a:pt x="195" y="91"/>
                    </a:lnTo>
                    <a:lnTo>
                      <a:pt x="196" y="91"/>
                    </a:lnTo>
                    <a:lnTo>
                      <a:pt x="196" y="92"/>
                    </a:lnTo>
                    <a:lnTo>
                      <a:pt x="197" y="92"/>
                    </a:lnTo>
                    <a:lnTo>
                      <a:pt x="198" y="92"/>
                    </a:lnTo>
                    <a:lnTo>
                      <a:pt x="198" y="93"/>
                    </a:lnTo>
                    <a:lnTo>
                      <a:pt x="198" y="94"/>
                    </a:lnTo>
                    <a:lnTo>
                      <a:pt x="199" y="94"/>
                    </a:lnTo>
                    <a:lnTo>
                      <a:pt x="199" y="95"/>
                    </a:lnTo>
                    <a:lnTo>
                      <a:pt x="200" y="95"/>
                    </a:lnTo>
                    <a:lnTo>
                      <a:pt x="201" y="95"/>
                    </a:lnTo>
                    <a:lnTo>
                      <a:pt x="201" y="96"/>
                    </a:lnTo>
                    <a:lnTo>
                      <a:pt x="201" y="97"/>
                    </a:lnTo>
                    <a:lnTo>
                      <a:pt x="202" y="97"/>
                    </a:lnTo>
                    <a:lnTo>
                      <a:pt x="202" y="98"/>
                    </a:lnTo>
                    <a:lnTo>
                      <a:pt x="203" y="98"/>
                    </a:lnTo>
                    <a:lnTo>
                      <a:pt x="203" y="99"/>
                    </a:lnTo>
                    <a:lnTo>
                      <a:pt x="204" y="99"/>
                    </a:lnTo>
                    <a:lnTo>
                      <a:pt x="204" y="100"/>
                    </a:lnTo>
                    <a:lnTo>
                      <a:pt x="204" y="101"/>
                    </a:lnTo>
                    <a:lnTo>
                      <a:pt x="205" y="101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7" y="102"/>
                    </a:lnTo>
                    <a:lnTo>
                      <a:pt x="207" y="103"/>
                    </a:lnTo>
                    <a:lnTo>
                      <a:pt x="208" y="103"/>
                    </a:lnTo>
                    <a:lnTo>
                      <a:pt x="208" y="104"/>
                    </a:lnTo>
                    <a:lnTo>
                      <a:pt x="208" y="105"/>
                    </a:lnTo>
                    <a:lnTo>
                      <a:pt x="209" y="105"/>
                    </a:lnTo>
                    <a:lnTo>
                      <a:pt x="209" y="106"/>
                    </a:lnTo>
                    <a:lnTo>
                      <a:pt x="209" y="107"/>
                    </a:lnTo>
                    <a:lnTo>
                      <a:pt x="210" y="107"/>
                    </a:lnTo>
                    <a:lnTo>
                      <a:pt x="210" y="108"/>
                    </a:lnTo>
                    <a:lnTo>
                      <a:pt x="211" y="108"/>
                    </a:lnTo>
                    <a:lnTo>
                      <a:pt x="211" y="109"/>
                    </a:lnTo>
                    <a:lnTo>
                      <a:pt x="211" y="110"/>
                    </a:lnTo>
                    <a:lnTo>
                      <a:pt x="212" y="110"/>
                    </a:lnTo>
                    <a:lnTo>
                      <a:pt x="213" y="110"/>
                    </a:lnTo>
                    <a:lnTo>
                      <a:pt x="214" y="110"/>
                    </a:lnTo>
                    <a:lnTo>
                      <a:pt x="214" y="111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3"/>
                    </a:lnTo>
                    <a:lnTo>
                      <a:pt x="217" y="113"/>
                    </a:lnTo>
                    <a:lnTo>
                      <a:pt x="217" y="114"/>
                    </a:lnTo>
                    <a:lnTo>
                      <a:pt x="217" y="115"/>
                    </a:lnTo>
                    <a:lnTo>
                      <a:pt x="218" y="115"/>
                    </a:lnTo>
                    <a:lnTo>
                      <a:pt x="218" y="116"/>
                    </a:lnTo>
                    <a:lnTo>
                      <a:pt x="219" y="116"/>
                    </a:lnTo>
                    <a:lnTo>
                      <a:pt x="219" y="117"/>
                    </a:lnTo>
                    <a:lnTo>
                      <a:pt x="220" y="117"/>
                    </a:lnTo>
                    <a:lnTo>
                      <a:pt x="220" y="118"/>
                    </a:lnTo>
                    <a:lnTo>
                      <a:pt x="221" y="118"/>
                    </a:lnTo>
                    <a:lnTo>
                      <a:pt x="221" y="119"/>
                    </a:lnTo>
                    <a:lnTo>
                      <a:pt x="222" y="119"/>
                    </a:lnTo>
                    <a:lnTo>
                      <a:pt x="222" y="120"/>
                    </a:lnTo>
                    <a:lnTo>
                      <a:pt x="223" y="120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4" y="122"/>
                    </a:lnTo>
                    <a:lnTo>
                      <a:pt x="225" y="122"/>
                    </a:lnTo>
                    <a:lnTo>
                      <a:pt x="226" y="122"/>
                    </a:lnTo>
                    <a:lnTo>
                      <a:pt x="226" y="123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28" y="124"/>
                    </a:lnTo>
                    <a:lnTo>
                      <a:pt x="228" y="125"/>
                    </a:lnTo>
                    <a:lnTo>
                      <a:pt x="229" y="125"/>
                    </a:lnTo>
                    <a:lnTo>
                      <a:pt x="229" y="126"/>
                    </a:lnTo>
                    <a:lnTo>
                      <a:pt x="230" y="126"/>
                    </a:lnTo>
                    <a:lnTo>
                      <a:pt x="231" y="126"/>
                    </a:lnTo>
                    <a:lnTo>
                      <a:pt x="231" y="127"/>
                    </a:lnTo>
                    <a:lnTo>
                      <a:pt x="232" y="127"/>
                    </a:lnTo>
                    <a:lnTo>
                      <a:pt x="232" y="128"/>
                    </a:lnTo>
                    <a:lnTo>
                      <a:pt x="232" y="129"/>
                    </a:lnTo>
                    <a:lnTo>
                      <a:pt x="233" y="129"/>
                    </a:lnTo>
                    <a:lnTo>
                      <a:pt x="234" y="129"/>
                    </a:lnTo>
                    <a:lnTo>
                      <a:pt x="234" y="130"/>
                    </a:lnTo>
                    <a:lnTo>
                      <a:pt x="235" y="130"/>
                    </a:lnTo>
                    <a:lnTo>
                      <a:pt x="235" y="131"/>
                    </a:lnTo>
                    <a:lnTo>
                      <a:pt x="236" y="131"/>
                    </a:lnTo>
                    <a:lnTo>
                      <a:pt x="236" y="132"/>
                    </a:lnTo>
                    <a:lnTo>
                      <a:pt x="237" y="132"/>
                    </a:lnTo>
                    <a:lnTo>
                      <a:pt x="237" y="133"/>
                    </a:lnTo>
                    <a:lnTo>
                      <a:pt x="238" y="133"/>
                    </a:lnTo>
                    <a:lnTo>
                      <a:pt x="238" y="134"/>
                    </a:lnTo>
                    <a:lnTo>
                      <a:pt x="238" y="135"/>
                    </a:lnTo>
                    <a:lnTo>
                      <a:pt x="239" y="135"/>
                    </a:lnTo>
                    <a:lnTo>
                      <a:pt x="239" y="136"/>
                    </a:lnTo>
                    <a:lnTo>
                      <a:pt x="239" y="137"/>
                    </a:lnTo>
                    <a:lnTo>
                      <a:pt x="240" y="137"/>
                    </a:lnTo>
                    <a:lnTo>
                      <a:pt x="241" y="137"/>
                    </a:lnTo>
                    <a:lnTo>
                      <a:pt x="241" y="138"/>
                    </a:lnTo>
                    <a:lnTo>
                      <a:pt x="241" y="139"/>
                    </a:lnTo>
                    <a:lnTo>
                      <a:pt x="242" y="139"/>
                    </a:lnTo>
                    <a:lnTo>
                      <a:pt x="242" y="140"/>
                    </a:lnTo>
                    <a:lnTo>
                      <a:pt x="243" y="140"/>
                    </a:lnTo>
                    <a:lnTo>
                      <a:pt x="243" y="141"/>
                    </a:lnTo>
                    <a:lnTo>
                      <a:pt x="244" y="141"/>
                    </a:lnTo>
                    <a:lnTo>
                      <a:pt x="244" y="142"/>
                    </a:lnTo>
                    <a:lnTo>
                      <a:pt x="245" y="142"/>
                    </a:lnTo>
                    <a:lnTo>
                      <a:pt x="245" y="143"/>
                    </a:lnTo>
                    <a:lnTo>
                      <a:pt x="246" y="143"/>
                    </a:lnTo>
                    <a:lnTo>
                      <a:pt x="246" y="144"/>
                    </a:lnTo>
                    <a:lnTo>
                      <a:pt x="247" y="144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48" y="146"/>
                    </a:lnTo>
                    <a:lnTo>
                      <a:pt x="248" y="147"/>
                    </a:lnTo>
                    <a:lnTo>
                      <a:pt x="249" y="147"/>
                    </a:lnTo>
                    <a:lnTo>
                      <a:pt x="250" y="147"/>
                    </a:lnTo>
                    <a:lnTo>
                      <a:pt x="250" y="148"/>
                    </a:lnTo>
                    <a:lnTo>
                      <a:pt x="251" y="148"/>
                    </a:lnTo>
                    <a:lnTo>
                      <a:pt x="251" y="149"/>
                    </a:lnTo>
                    <a:lnTo>
                      <a:pt x="252" y="149"/>
                    </a:lnTo>
                    <a:lnTo>
                      <a:pt x="253" y="149"/>
                    </a:lnTo>
                    <a:lnTo>
                      <a:pt x="253" y="150"/>
                    </a:lnTo>
                    <a:lnTo>
                      <a:pt x="253" y="151"/>
                    </a:lnTo>
                    <a:lnTo>
                      <a:pt x="254" y="151"/>
                    </a:lnTo>
                    <a:lnTo>
                      <a:pt x="254" y="152"/>
                    </a:lnTo>
                    <a:lnTo>
                      <a:pt x="255" y="152"/>
                    </a:lnTo>
                    <a:lnTo>
                      <a:pt x="255" y="153"/>
                    </a:lnTo>
                    <a:lnTo>
                      <a:pt x="255" y="154"/>
                    </a:lnTo>
                    <a:lnTo>
                      <a:pt x="256" y="154"/>
                    </a:lnTo>
                    <a:lnTo>
                      <a:pt x="256" y="155"/>
                    </a:lnTo>
                    <a:lnTo>
                      <a:pt x="256" y="156"/>
                    </a:lnTo>
                    <a:lnTo>
                      <a:pt x="257" y="156"/>
                    </a:lnTo>
                    <a:lnTo>
                      <a:pt x="258" y="156"/>
                    </a:lnTo>
                    <a:lnTo>
                      <a:pt x="258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9"/>
                    </a:lnTo>
                    <a:lnTo>
                      <a:pt x="259" y="160"/>
                    </a:lnTo>
                    <a:lnTo>
                      <a:pt x="260" y="160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62" y="161"/>
                    </a:lnTo>
                    <a:lnTo>
                      <a:pt x="262" y="162"/>
                    </a:lnTo>
                    <a:lnTo>
                      <a:pt x="262" y="163"/>
                    </a:lnTo>
                    <a:lnTo>
                      <a:pt x="263" y="163"/>
                    </a:lnTo>
                    <a:lnTo>
                      <a:pt x="263" y="164"/>
                    </a:lnTo>
                    <a:lnTo>
                      <a:pt x="264" y="164"/>
                    </a:lnTo>
                    <a:lnTo>
                      <a:pt x="264" y="165"/>
                    </a:lnTo>
                    <a:lnTo>
                      <a:pt x="264" y="166"/>
                    </a:lnTo>
                    <a:lnTo>
                      <a:pt x="265" y="166"/>
                    </a:lnTo>
                    <a:lnTo>
                      <a:pt x="265" y="167"/>
                    </a:lnTo>
                    <a:lnTo>
                      <a:pt x="266" y="167"/>
                    </a:lnTo>
                    <a:lnTo>
                      <a:pt x="267" y="167"/>
                    </a:lnTo>
                    <a:lnTo>
                      <a:pt x="267" y="168"/>
                    </a:lnTo>
                    <a:lnTo>
                      <a:pt x="267" y="169"/>
                    </a:lnTo>
                    <a:lnTo>
                      <a:pt x="268" y="169"/>
                    </a:lnTo>
                    <a:lnTo>
                      <a:pt x="268" y="170"/>
                    </a:lnTo>
                    <a:lnTo>
                      <a:pt x="268" y="171"/>
                    </a:lnTo>
                    <a:lnTo>
                      <a:pt x="269" y="171"/>
                    </a:lnTo>
                    <a:lnTo>
                      <a:pt x="269" y="172"/>
                    </a:lnTo>
                    <a:lnTo>
                      <a:pt x="269" y="173"/>
                    </a:lnTo>
                    <a:lnTo>
                      <a:pt x="270" y="173"/>
                    </a:lnTo>
                    <a:lnTo>
                      <a:pt x="270" y="174"/>
                    </a:lnTo>
                    <a:lnTo>
                      <a:pt x="270" y="175"/>
                    </a:lnTo>
                    <a:lnTo>
                      <a:pt x="271" y="175"/>
                    </a:lnTo>
                    <a:lnTo>
                      <a:pt x="272" y="175"/>
                    </a:lnTo>
                    <a:lnTo>
                      <a:pt x="272" y="176"/>
                    </a:lnTo>
                    <a:lnTo>
                      <a:pt x="273" y="176"/>
                    </a:lnTo>
                    <a:lnTo>
                      <a:pt x="273" y="177"/>
                    </a:lnTo>
                    <a:lnTo>
                      <a:pt x="273" y="178"/>
                    </a:lnTo>
                    <a:lnTo>
                      <a:pt x="274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5" y="180"/>
                    </a:lnTo>
                    <a:lnTo>
                      <a:pt x="275" y="181"/>
                    </a:lnTo>
                    <a:lnTo>
                      <a:pt x="276" y="181"/>
                    </a:lnTo>
                    <a:lnTo>
                      <a:pt x="276" y="182"/>
                    </a:lnTo>
                    <a:lnTo>
                      <a:pt x="276" y="183"/>
                    </a:lnTo>
                    <a:lnTo>
                      <a:pt x="277" y="183"/>
                    </a:lnTo>
                    <a:lnTo>
                      <a:pt x="277" y="184"/>
                    </a:lnTo>
                    <a:lnTo>
                      <a:pt x="278" y="184"/>
                    </a:lnTo>
                    <a:lnTo>
                      <a:pt x="279" y="184"/>
                    </a:lnTo>
                    <a:lnTo>
                      <a:pt x="279" y="185"/>
                    </a:lnTo>
                    <a:lnTo>
                      <a:pt x="280" y="185"/>
                    </a:lnTo>
                    <a:lnTo>
                      <a:pt x="280" y="186"/>
                    </a:lnTo>
                    <a:lnTo>
                      <a:pt x="281" y="186"/>
                    </a:lnTo>
                    <a:lnTo>
                      <a:pt x="281" y="187"/>
                    </a:lnTo>
                    <a:lnTo>
                      <a:pt x="282" y="187"/>
                    </a:lnTo>
                    <a:lnTo>
                      <a:pt x="282" y="188"/>
                    </a:lnTo>
                    <a:lnTo>
                      <a:pt x="283" y="188"/>
                    </a:lnTo>
                    <a:lnTo>
                      <a:pt x="283" y="189"/>
                    </a:lnTo>
                    <a:lnTo>
                      <a:pt x="284" y="189"/>
                    </a:lnTo>
                    <a:lnTo>
                      <a:pt x="284" y="190"/>
                    </a:lnTo>
                    <a:lnTo>
                      <a:pt x="285" y="190"/>
                    </a:lnTo>
                    <a:lnTo>
                      <a:pt x="285" y="191"/>
                    </a:lnTo>
                    <a:lnTo>
                      <a:pt x="286" y="191"/>
                    </a:lnTo>
                    <a:lnTo>
                      <a:pt x="286" y="192"/>
                    </a:lnTo>
                    <a:lnTo>
                      <a:pt x="287" y="192"/>
                    </a:lnTo>
                    <a:lnTo>
                      <a:pt x="287" y="193"/>
                    </a:lnTo>
                    <a:lnTo>
                      <a:pt x="288" y="193"/>
                    </a:lnTo>
                    <a:lnTo>
                      <a:pt x="289" y="193"/>
                    </a:lnTo>
                    <a:lnTo>
                      <a:pt x="289" y="194"/>
                    </a:lnTo>
                    <a:lnTo>
                      <a:pt x="290" y="194"/>
                    </a:lnTo>
                    <a:lnTo>
                      <a:pt x="290" y="195"/>
                    </a:lnTo>
                    <a:lnTo>
                      <a:pt x="291" y="195"/>
                    </a:lnTo>
                    <a:lnTo>
                      <a:pt x="291" y="196"/>
                    </a:lnTo>
                    <a:lnTo>
                      <a:pt x="291" y="197"/>
                    </a:lnTo>
                    <a:lnTo>
                      <a:pt x="292" y="197"/>
                    </a:lnTo>
                    <a:lnTo>
                      <a:pt x="292" y="198"/>
                    </a:lnTo>
                    <a:lnTo>
                      <a:pt x="293" y="198"/>
                    </a:lnTo>
                    <a:lnTo>
                      <a:pt x="293" y="199"/>
                    </a:lnTo>
                    <a:lnTo>
                      <a:pt x="293" y="200"/>
                    </a:lnTo>
                    <a:lnTo>
                      <a:pt x="294" y="200"/>
                    </a:lnTo>
                    <a:lnTo>
                      <a:pt x="294" y="201"/>
                    </a:lnTo>
                    <a:lnTo>
                      <a:pt x="295" y="201"/>
                    </a:lnTo>
                    <a:lnTo>
                      <a:pt x="295" y="202"/>
                    </a:lnTo>
                    <a:lnTo>
                      <a:pt x="295" y="203"/>
                    </a:lnTo>
                    <a:lnTo>
                      <a:pt x="296" y="203"/>
                    </a:lnTo>
                    <a:lnTo>
                      <a:pt x="297" y="203"/>
                    </a:lnTo>
                    <a:lnTo>
                      <a:pt x="297" y="204"/>
                    </a:lnTo>
                    <a:lnTo>
                      <a:pt x="298" y="204"/>
                    </a:lnTo>
                    <a:lnTo>
                      <a:pt x="298" y="205"/>
                    </a:lnTo>
                    <a:lnTo>
                      <a:pt x="298" y="206"/>
                    </a:lnTo>
                    <a:lnTo>
                      <a:pt x="299" y="206"/>
                    </a:lnTo>
                    <a:lnTo>
                      <a:pt x="299" y="207"/>
                    </a:lnTo>
                    <a:lnTo>
                      <a:pt x="300" y="207"/>
                    </a:lnTo>
                    <a:lnTo>
                      <a:pt x="300" y="208"/>
                    </a:lnTo>
                    <a:lnTo>
                      <a:pt x="301" y="208"/>
                    </a:lnTo>
                    <a:lnTo>
                      <a:pt x="301" y="209"/>
                    </a:lnTo>
                    <a:lnTo>
                      <a:pt x="302" y="209"/>
                    </a:lnTo>
                    <a:lnTo>
                      <a:pt x="303" y="209"/>
                    </a:lnTo>
                    <a:lnTo>
                      <a:pt x="303" y="210"/>
                    </a:lnTo>
                    <a:lnTo>
                      <a:pt x="303" y="211"/>
                    </a:lnTo>
                    <a:lnTo>
                      <a:pt x="304" y="211"/>
                    </a:lnTo>
                    <a:lnTo>
                      <a:pt x="304" y="212"/>
                    </a:lnTo>
                    <a:lnTo>
                      <a:pt x="304" y="213"/>
                    </a:lnTo>
                    <a:lnTo>
                      <a:pt x="305" y="213"/>
                    </a:lnTo>
                    <a:lnTo>
                      <a:pt x="305" y="214"/>
                    </a:lnTo>
                    <a:lnTo>
                      <a:pt x="305" y="215"/>
                    </a:lnTo>
                    <a:lnTo>
                      <a:pt x="306" y="215"/>
                    </a:lnTo>
                    <a:lnTo>
                      <a:pt x="306" y="216"/>
                    </a:lnTo>
                    <a:lnTo>
                      <a:pt x="307" y="216"/>
                    </a:lnTo>
                    <a:lnTo>
                      <a:pt x="308" y="216"/>
                    </a:lnTo>
                    <a:lnTo>
                      <a:pt x="308" y="217"/>
                    </a:lnTo>
                    <a:lnTo>
                      <a:pt x="308" y="218"/>
                    </a:lnTo>
                    <a:lnTo>
                      <a:pt x="309" y="218"/>
                    </a:lnTo>
                    <a:lnTo>
                      <a:pt x="309" y="219"/>
                    </a:lnTo>
                    <a:lnTo>
                      <a:pt x="310" y="219"/>
                    </a:lnTo>
                    <a:lnTo>
                      <a:pt x="310" y="220"/>
                    </a:lnTo>
                    <a:lnTo>
                      <a:pt x="311" y="220"/>
                    </a:lnTo>
                    <a:lnTo>
                      <a:pt x="311" y="221"/>
                    </a:lnTo>
                    <a:lnTo>
                      <a:pt x="311" y="222"/>
                    </a:lnTo>
                    <a:lnTo>
                      <a:pt x="312" y="222"/>
                    </a:lnTo>
                    <a:lnTo>
                      <a:pt x="312" y="223"/>
                    </a:lnTo>
                    <a:lnTo>
                      <a:pt x="313" y="223"/>
                    </a:lnTo>
                    <a:lnTo>
                      <a:pt x="313" y="224"/>
                    </a:lnTo>
                    <a:lnTo>
                      <a:pt x="314" y="224"/>
                    </a:lnTo>
                    <a:lnTo>
                      <a:pt x="314" y="225"/>
                    </a:lnTo>
                    <a:lnTo>
                      <a:pt x="314" y="226"/>
                    </a:lnTo>
                    <a:lnTo>
                      <a:pt x="315" y="226"/>
                    </a:lnTo>
                    <a:lnTo>
                      <a:pt x="316" y="226"/>
                    </a:lnTo>
                    <a:lnTo>
                      <a:pt x="316" y="227"/>
                    </a:lnTo>
                    <a:lnTo>
                      <a:pt x="316" y="228"/>
                    </a:lnTo>
                    <a:lnTo>
                      <a:pt x="317" y="228"/>
                    </a:lnTo>
                    <a:lnTo>
                      <a:pt x="317" y="229"/>
                    </a:lnTo>
                    <a:lnTo>
                      <a:pt x="318" y="229"/>
                    </a:lnTo>
                    <a:lnTo>
                      <a:pt x="318" y="230"/>
                    </a:lnTo>
                    <a:lnTo>
                      <a:pt x="319" y="230"/>
                    </a:lnTo>
                    <a:lnTo>
                      <a:pt x="319" y="231"/>
                    </a:lnTo>
                    <a:lnTo>
                      <a:pt x="320" y="231"/>
                    </a:lnTo>
                    <a:lnTo>
                      <a:pt x="320" y="232"/>
                    </a:lnTo>
                    <a:lnTo>
                      <a:pt x="320" y="233"/>
                    </a:lnTo>
                    <a:lnTo>
                      <a:pt x="321" y="233"/>
                    </a:lnTo>
                    <a:lnTo>
                      <a:pt x="321" y="234"/>
                    </a:lnTo>
                    <a:lnTo>
                      <a:pt x="322" y="234"/>
                    </a:lnTo>
                    <a:lnTo>
                      <a:pt x="322" y="235"/>
                    </a:lnTo>
                    <a:lnTo>
                      <a:pt x="323" y="235"/>
                    </a:lnTo>
                    <a:lnTo>
                      <a:pt x="324" y="235"/>
                    </a:lnTo>
                    <a:lnTo>
                      <a:pt x="325" y="235"/>
                    </a:lnTo>
                    <a:lnTo>
                      <a:pt x="325" y="236"/>
                    </a:lnTo>
                    <a:lnTo>
                      <a:pt x="326" y="236"/>
                    </a:lnTo>
                    <a:lnTo>
                      <a:pt x="326" y="237"/>
                    </a:lnTo>
                    <a:lnTo>
                      <a:pt x="327" y="237"/>
                    </a:lnTo>
                    <a:lnTo>
                      <a:pt x="327" y="238"/>
                    </a:lnTo>
                    <a:lnTo>
                      <a:pt x="328" y="238"/>
                    </a:lnTo>
                    <a:lnTo>
                      <a:pt x="328" y="239"/>
                    </a:lnTo>
                    <a:lnTo>
                      <a:pt x="328" y="240"/>
                    </a:lnTo>
                    <a:lnTo>
                      <a:pt x="329" y="240"/>
                    </a:lnTo>
                    <a:lnTo>
                      <a:pt x="329" y="241"/>
                    </a:lnTo>
                    <a:lnTo>
                      <a:pt x="330" y="241"/>
                    </a:lnTo>
                    <a:lnTo>
                      <a:pt x="330" y="242"/>
                    </a:lnTo>
                    <a:lnTo>
                      <a:pt x="330" y="243"/>
                    </a:lnTo>
                    <a:lnTo>
                      <a:pt x="331" y="243"/>
                    </a:lnTo>
                    <a:lnTo>
                      <a:pt x="331" y="244"/>
                    </a:lnTo>
                    <a:lnTo>
                      <a:pt x="331" y="246"/>
                    </a:lnTo>
                    <a:lnTo>
                      <a:pt x="332" y="246"/>
                    </a:lnTo>
                    <a:lnTo>
                      <a:pt x="332" y="247"/>
                    </a:lnTo>
                    <a:lnTo>
                      <a:pt x="332" y="248"/>
                    </a:lnTo>
                    <a:lnTo>
                      <a:pt x="333" y="248"/>
                    </a:lnTo>
                    <a:lnTo>
                      <a:pt x="333" y="250"/>
                    </a:lnTo>
                    <a:lnTo>
                      <a:pt x="334" y="250"/>
                    </a:lnTo>
                    <a:lnTo>
                      <a:pt x="335" y="250"/>
                    </a:lnTo>
                    <a:lnTo>
                      <a:pt x="335" y="251"/>
                    </a:lnTo>
                    <a:lnTo>
                      <a:pt x="336" y="251"/>
                    </a:lnTo>
                    <a:lnTo>
                      <a:pt x="336" y="252"/>
                    </a:lnTo>
                    <a:lnTo>
                      <a:pt x="337" y="252"/>
                    </a:lnTo>
                    <a:lnTo>
                      <a:pt x="338" y="252"/>
                    </a:lnTo>
                    <a:lnTo>
                      <a:pt x="338" y="253"/>
                    </a:lnTo>
                    <a:lnTo>
                      <a:pt x="339" y="253"/>
                    </a:lnTo>
                    <a:lnTo>
                      <a:pt x="340" y="253"/>
                    </a:lnTo>
                    <a:lnTo>
                      <a:pt x="340" y="254"/>
                    </a:lnTo>
                    <a:lnTo>
                      <a:pt x="341" y="254"/>
                    </a:lnTo>
                    <a:lnTo>
                      <a:pt x="341" y="255"/>
                    </a:lnTo>
                    <a:lnTo>
                      <a:pt x="342" y="255"/>
                    </a:lnTo>
                    <a:lnTo>
                      <a:pt x="342" y="256"/>
                    </a:lnTo>
                    <a:lnTo>
                      <a:pt x="342" y="257"/>
                    </a:lnTo>
                    <a:lnTo>
                      <a:pt x="343" y="257"/>
                    </a:lnTo>
                    <a:lnTo>
                      <a:pt x="343" y="258"/>
                    </a:lnTo>
                    <a:lnTo>
                      <a:pt x="344" y="258"/>
                    </a:lnTo>
                    <a:lnTo>
                      <a:pt x="344" y="259"/>
                    </a:lnTo>
                    <a:lnTo>
                      <a:pt x="345" y="259"/>
                    </a:lnTo>
                    <a:lnTo>
                      <a:pt x="346" y="259"/>
                    </a:lnTo>
                    <a:lnTo>
                      <a:pt x="346" y="260"/>
                    </a:lnTo>
                    <a:lnTo>
                      <a:pt x="347" y="260"/>
                    </a:lnTo>
                    <a:lnTo>
                      <a:pt x="347" y="261"/>
                    </a:lnTo>
                    <a:lnTo>
                      <a:pt x="347" y="262"/>
                    </a:lnTo>
                    <a:lnTo>
                      <a:pt x="348" y="262"/>
                    </a:lnTo>
                    <a:lnTo>
                      <a:pt x="349" y="262"/>
                    </a:lnTo>
                    <a:lnTo>
                      <a:pt x="350" y="262"/>
                    </a:lnTo>
                    <a:lnTo>
                      <a:pt x="350" y="263"/>
                    </a:lnTo>
                    <a:lnTo>
                      <a:pt x="350" y="264"/>
                    </a:lnTo>
                    <a:lnTo>
                      <a:pt x="351" y="264"/>
                    </a:lnTo>
                    <a:lnTo>
                      <a:pt x="351" y="265"/>
                    </a:lnTo>
                    <a:lnTo>
                      <a:pt x="352" y="265"/>
                    </a:lnTo>
                    <a:lnTo>
                      <a:pt x="352" y="266"/>
                    </a:lnTo>
                    <a:lnTo>
                      <a:pt x="352" y="267"/>
                    </a:lnTo>
                    <a:lnTo>
                      <a:pt x="353" y="267"/>
                    </a:lnTo>
                    <a:lnTo>
                      <a:pt x="354" y="267"/>
                    </a:lnTo>
                    <a:lnTo>
                      <a:pt x="355" y="267"/>
                    </a:lnTo>
                    <a:lnTo>
                      <a:pt x="355" y="268"/>
                    </a:lnTo>
                    <a:lnTo>
                      <a:pt x="355" y="269"/>
                    </a:lnTo>
                    <a:lnTo>
                      <a:pt x="356" y="269"/>
                    </a:lnTo>
                    <a:lnTo>
                      <a:pt x="356" y="270"/>
                    </a:lnTo>
                    <a:lnTo>
                      <a:pt x="357" y="270"/>
                    </a:lnTo>
                    <a:lnTo>
                      <a:pt x="358" y="270"/>
                    </a:lnTo>
                    <a:lnTo>
                      <a:pt x="358" y="271"/>
                    </a:lnTo>
                    <a:lnTo>
                      <a:pt x="358" y="272"/>
                    </a:lnTo>
                    <a:lnTo>
                      <a:pt x="359" y="272"/>
                    </a:lnTo>
                    <a:lnTo>
                      <a:pt x="359" y="273"/>
                    </a:lnTo>
                    <a:lnTo>
                      <a:pt x="360" y="273"/>
                    </a:lnTo>
                    <a:lnTo>
                      <a:pt x="360" y="274"/>
                    </a:lnTo>
                    <a:lnTo>
                      <a:pt x="361" y="274"/>
                    </a:lnTo>
                    <a:lnTo>
                      <a:pt x="361" y="275"/>
                    </a:lnTo>
                    <a:lnTo>
                      <a:pt x="362" y="275"/>
                    </a:lnTo>
                    <a:lnTo>
                      <a:pt x="362" y="276"/>
                    </a:lnTo>
                    <a:lnTo>
                      <a:pt x="363" y="276"/>
                    </a:lnTo>
                    <a:lnTo>
                      <a:pt x="364" y="276"/>
                    </a:lnTo>
                    <a:lnTo>
                      <a:pt x="365" y="276"/>
                    </a:lnTo>
                    <a:lnTo>
                      <a:pt x="365" y="277"/>
                    </a:lnTo>
                    <a:lnTo>
                      <a:pt x="366" y="277"/>
                    </a:lnTo>
                    <a:lnTo>
                      <a:pt x="367" y="277"/>
                    </a:lnTo>
                    <a:lnTo>
                      <a:pt x="367" y="278"/>
                    </a:lnTo>
                    <a:lnTo>
                      <a:pt x="368" y="278"/>
                    </a:lnTo>
                    <a:lnTo>
                      <a:pt x="369" y="278"/>
                    </a:lnTo>
                    <a:lnTo>
                      <a:pt x="369" y="279"/>
                    </a:lnTo>
                    <a:lnTo>
                      <a:pt x="370" y="279"/>
                    </a:lnTo>
                    <a:lnTo>
                      <a:pt x="371" y="279"/>
                    </a:lnTo>
                    <a:lnTo>
                      <a:pt x="371" y="280"/>
                    </a:lnTo>
                    <a:lnTo>
                      <a:pt x="371" y="281"/>
                    </a:lnTo>
                    <a:lnTo>
                      <a:pt x="372" y="281"/>
                    </a:lnTo>
                    <a:lnTo>
                      <a:pt x="373" y="281"/>
                    </a:lnTo>
                    <a:lnTo>
                      <a:pt x="373" y="282"/>
                    </a:lnTo>
                    <a:lnTo>
                      <a:pt x="373" y="283"/>
                    </a:lnTo>
                    <a:lnTo>
                      <a:pt x="374" y="283"/>
                    </a:lnTo>
                    <a:lnTo>
                      <a:pt x="374" y="284"/>
                    </a:lnTo>
                    <a:lnTo>
                      <a:pt x="375" y="284"/>
                    </a:lnTo>
                    <a:lnTo>
                      <a:pt x="376" y="284"/>
                    </a:lnTo>
                    <a:lnTo>
                      <a:pt x="376" y="286"/>
                    </a:lnTo>
                    <a:lnTo>
                      <a:pt x="377" y="286"/>
                    </a:lnTo>
                    <a:lnTo>
                      <a:pt x="377" y="287"/>
                    </a:lnTo>
                    <a:lnTo>
                      <a:pt x="377" y="288"/>
                    </a:lnTo>
                    <a:lnTo>
                      <a:pt x="378" y="288"/>
                    </a:lnTo>
                    <a:lnTo>
                      <a:pt x="378" y="289"/>
                    </a:lnTo>
                    <a:lnTo>
                      <a:pt x="379" y="289"/>
                    </a:lnTo>
                    <a:lnTo>
                      <a:pt x="380" y="289"/>
                    </a:lnTo>
                    <a:lnTo>
                      <a:pt x="381" y="289"/>
                    </a:lnTo>
                    <a:lnTo>
                      <a:pt x="381" y="291"/>
                    </a:lnTo>
                    <a:lnTo>
                      <a:pt x="382" y="291"/>
                    </a:lnTo>
                    <a:lnTo>
                      <a:pt x="382" y="292"/>
                    </a:lnTo>
                    <a:lnTo>
                      <a:pt x="382" y="293"/>
                    </a:lnTo>
                    <a:lnTo>
                      <a:pt x="383" y="293"/>
                    </a:lnTo>
                    <a:lnTo>
                      <a:pt x="384" y="293"/>
                    </a:lnTo>
                    <a:lnTo>
                      <a:pt x="385" y="293"/>
                    </a:lnTo>
                    <a:lnTo>
                      <a:pt x="385" y="295"/>
                    </a:lnTo>
                    <a:lnTo>
                      <a:pt x="386" y="295"/>
                    </a:lnTo>
                    <a:lnTo>
                      <a:pt x="386" y="296"/>
                    </a:lnTo>
                    <a:lnTo>
                      <a:pt x="387" y="296"/>
                    </a:lnTo>
                    <a:lnTo>
                      <a:pt x="387" y="297"/>
                    </a:lnTo>
                    <a:lnTo>
                      <a:pt x="387" y="299"/>
                    </a:lnTo>
                    <a:lnTo>
                      <a:pt x="388" y="299"/>
                    </a:lnTo>
                    <a:lnTo>
                      <a:pt x="388" y="300"/>
                    </a:lnTo>
                    <a:lnTo>
                      <a:pt x="388" y="302"/>
                    </a:lnTo>
                    <a:lnTo>
                      <a:pt x="389" y="302"/>
                    </a:lnTo>
                    <a:lnTo>
                      <a:pt x="389" y="303"/>
                    </a:lnTo>
                    <a:lnTo>
                      <a:pt x="389" y="305"/>
                    </a:lnTo>
                    <a:lnTo>
                      <a:pt x="390" y="305"/>
                    </a:lnTo>
                    <a:lnTo>
                      <a:pt x="390" y="306"/>
                    </a:lnTo>
                    <a:lnTo>
                      <a:pt x="390" y="307"/>
                    </a:lnTo>
                    <a:lnTo>
                      <a:pt x="391" y="307"/>
                    </a:lnTo>
                    <a:lnTo>
                      <a:pt x="391" y="309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4" y="309"/>
                    </a:lnTo>
                    <a:lnTo>
                      <a:pt x="394" y="311"/>
                    </a:lnTo>
                    <a:lnTo>
                      <a:pt x="395" y="311"/>
                    </a:lnTo>
                    <a:lnTo>
                      <a:pt x="396" y="311"/>
                    </a:lnTo>
                    <a:lnTo>
                      <a:pt x="396" y="312"/>
                    </a:lnTo>
                    <a:lnTo>
                      <a:pt x="397" y="312"/>
                    </a:lnTo>
                    <a:lnTo>
                      <a:pt x="398" y="312"/>
                    </a:lnTo>
                    <a:lnTo>
                      <a:pt x="398" y="314"/>
                    </a:lnTo>
                    <a:lnTo>
                      <a:pt x="399" y="314"/>
                    </a:lnTo>
                    <a:lnTo>
                      <a:pt x="399" y="316"/>
                    </a:lnTo>
                    <a:lnTo>
                      <a:pt x="401" y="316"/>
                    </a:lnTo>
                    <a:lnTo>
                      <a:pt x="402" y="316"/>
                    </a:lnTo>
                    <a:lnTo>
                      <a:pt x="403" y="316"/>
                    </a:lnTo>
                    <a:lnTo>
                      <a:pt x="404" y="316"/>
                    </a:lnTo>
                    <a:lnTo>
                      <a:pt x="405" y="316"/>
                    </a:lnTo>
                    <a:lnTo>
                      <a:pt x="406" y="316"/>
                    </a:lnTo>
                    <a:lnTo>
                      <a:pt x="406" y="318"/>
                    </a:lnTo>
                    <a:lnTo>
                      <a:pt x="407" y="318"/>
                    </a:lnTo>
                    <a:lnTo>
                      <a:pt x="408" y="318"/>
                    </a:lnTo>
                    <a:lnTo>
                      <a:pt x="409" y="318"/>
                    </a:lnTo>
                    <a:lnTo>
                      <a:pt x="411" y="318"/>
                    </a:lnTo>
                    <a:lnTo>
                      <a:pt x="412" y="318"/>
                    </a:lnTo>
                    <a:lnTo>
                      <a:pt x="412" y="320"/>
                    </a:lnTo>
                    <a:lnTo>
                      <a:pt x="413" y="320"/>
                    </a:lnTo>
                    <a:lnTo>
                      <a:pt x="413" y="322"/>
                    </a:lnTo>
                    <a:lnTo>
                      <a:pt x="414" y="322"/>
                    </a:lnTo>
                    <a:lnTo>
                      <a:pt x="414" y="324"/>
                    </a:lnTo>
                    <a:lnTo>
                      <a:pt x="415" y="324"/>
                    </a:lnTo>
                    <a:lnTo>
                      <a:pt x="417" y="324"/>
                    </a:lnTo>
                    <a:lnTo>
                      <a:pt x="418" y="324"/>
                    </a:lnTo>
                    <a:lnTo>
                      <a:pt x="418" y="327"/>
                    </a:lnTo>
                    <a:lnTo>
                      <a:pt x="419" y="327"/>
                    </a:lnTo>
                    <a:lnTo>
                      <a:pt x="420" y="327"/>
                    </a:lnTo>
                    <a:lnTo>
                      <a:pt x="421" y="327"/>
                    </a:lnTo>
                    <a:lnTo>
                      <a:pt x="422" y="327"/>
                    </a:lnTo>
                    <a:lnTo>
                      <a:pt x="422" y="332"/>
                    </a:lnTo>
                    <a:lnTo>
                      <a:pt x="423" y="332"/>
                    </a:lnTo>
                    <a:lnTo>
                      <a:pt x="424" y="332"/>
                    </a:lnTo>
                    <a:lnTo>
                      <a:pt x="425" y="332"/>
                    </a:lnTo>
                    <a:lnTo>
                      <a:pt x="426" y="332"/>
                    </a:lnTo>
                    <a:lnTo>
                      <a:pt x="427" y="332"/>
                    </a:lnTo>
                    <a:lnTo>
                      <a:pt x="429" y="332"/>
                    </a:lnTo>
                    <a:lnTo>
                      <a:pt x="430" y="332"/>
                    </a:lnTo>
                    <a:lnTo>
                      <a:pt x="430" y="335"/>
                    </a:lnTo>
                    <a:lnTo>
                      <a:pt x="431" y="335"/>
                    </a:lnTo>
                    <a:lnTo>
                      <a:pt x="432" y="335"/>
                    </a:lnTo>
                    <a:lnTo>
                      <a:pt x="432" y="341"/>
                    </a:lnTo>
                    <a:lnTo>
                      <a:pt x="433" y="341"/>
                    </a:lnTo>
                    <a:lnTo>
                      <a:pt x="434" y="341"/>
                    </a:lnTo>
                    <a:lnTo>
                      <a:pt x="436" y="341"/>
                    </a:lnTo>
                    <a:lnTo>
                      <a:pt x="437" y="341"/>
                    </a:lnTo>
                    <a:lnTo>
                      <a:pt x="437" y="345"/>
                    </a:lnTo>
                    <a:lnTo>
                      <a:pt x="440" y="345"/>
                    </a:lnTo>
                    <a:lnTo>
                      <a:pt x="441" y="345"/>
                    </a:lnTo>
                    <a:lnTo>
                      <a:pt x="442" y="345"/>
                    </a:lnTo>
                    <a:lnTo>
                      <a:pt x="443" y="345"/>
                    </a:lnTo>
                    <a:lnTo>
                      <a:pt x="444" y="345"/>
                    </a:lnTo>
                    <a:lnTo>
                      <a:pt x="445" y="345"/>
                    </a:lnTo>
                    <a:lnTo>
                      <a:pt x="445" y="350"/>
                    </a:lnTo>
                    <a:lnTo>
                      <a:pt x="445" y="354"/>
                    </a:lnTo>
                    <a:lnTo>
                      <a:pt x="446" y="354"/>
                    </a:lnTo>
                    <a:lnTo>
                      <a:pt x="447" y="354"/>
                    </a:lnTo>
                    <a:lnTo>
                      <a:pt x="449" y="354"/>
                    </a:lnTo>
                    <a:lnTo>
                      <a:pt x="450" y="354"/>
                    </a:lnTo>
                    <a:lnTo>
                      <a:pt x="451" y="354"/>
                    </a:lnTo>
                    <a:lnTo>
                      <a:pt x="451" y="360"/>
                    </a:lnTo>
                    <a:lnTo>
                      <a:pt x="453" y="360"/>
                    </a:lnTo>
                    <a:lnTo>
                      <a:pt x="455" y="360"/>
                    </a:lnTo>
                    <a:lnTo>
                      <a:pt x="455" y="366"/>
                    </a:lnTo>
                    <a:lnTo>
                      <a:pt x="456" y="366"/>
                    </a:lnTo>
                    <a:lnTo>
                      <a:pt x="460" y="366"/>
                    </a:lnTo>
                    <a:lnTo>
                      <a:pt x="461" y="366"/>
                    </a:lnTo>
                    <a:lnTo>
                      <a:pt x="462" y="366"/>
                    </a:lnTo>
                    <a:lnTo>
                      <a:pt x="464" y="366"/>
                    </a:lnTo>
                    <a:lnTo>
                      <a:pt x="465" y="366"/>
                    </a:lnTo>
                    <a:lnTo>
                      <a:pt x="467" y="366"/>
                    </a:lnTo>
                    <a:lnTo>
                      <a:pt x="467" y="376"/>
                    </a:lnTo>
                    <a:lnTo>
                      <a:pt x="468" y="376"/>
                    </a:lnTo>
                    <a:lnTo>
                      <a:pt x="469" y="376"/>
                    </a:lnTo>
                    <a:lnTo>
                      <a:pt x="472" y="376"/>
                    </a:lnTo>
                    <a:lnTo>
                      <a:pt x="480" y="376"/>
                    </a:lnTo>
                    <a:lnTo>
                      <a:pt x="480" y="393"/>
                    </a:lnTo>
                    <a:lnTo>
                      <a:pt x="481" y="393"/>
                    </a:lnTo>
                    <a:lnTo>
                      <a:pt x="483" y="393"/>
                    </a:lnTo>
                    <a:lnTo>
                      <a:pt x="489" y="393"/>
                    </a:lnTo>
                    <a:lnTo>
                      <a:pt x="495" y="393"/>
                    </a:lnTo>
                    <a:lnTo>
                      <a:pt x="497" y="393"/>
                    </a:lnTo>
                    <a:lnTo>
                      <a:pt x="504" y="393"/>
                    </a:lnTo>
                    <a:lnTo>
                      <a:pt x="517" y="393"/>
                    </a:lnTo>
                    <a:lnTo>
                      <a:pt x="518" y="393"/>
                    </a:lnTo>
                    <a:lnTo>
                      <a:pt x="532" y="393"/>
                    </a:lnTo>
                    <a:lnTo>
                      <a:pt x="532" y="5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79" name="Freeform 339"/>
              <p:cNvSpPr>
                <a:spLocks/>
              </p:cNvSpPr>
              <p:nvPr/>
            </p:nvSpPr>
            <p:spPr bwMode="auto">
              <a:xfrm>
                <a:off x="3714149" y="3006672"/>
                <a:ext cx="4404316" cy="1306832"/>
              </a:xfrm>
              <a:custGeom>
                <a:avLst/>
                <a:gdLst>
                  <a:gd name="T0" fmla="*/ 2147483647 w 613"/>
                  <a:gd name="T1" fmla="*/ 0 h 182"/>
                  <a:gd name="T2" fmla="*/ 2147483647 w 613"/>
                  <a:gd name="T3" fmla="*/ 2147483647 h 182"/>
                  <a:gd name="T4" fmla="*/ 2147483647 w 613"/>
                  <a:gd name="T5" fmla="*/ 2147483647 h 182"/>
                  <a:gd name="T6" fmla="*/ 2147483647 w 613"/>
                  <a:gd name="T7" fmla="*/ 2147483647 h 182"/>
                  <a:gd name="T8" fmla="*/ 2147483647 w 613"/>
                  <a:gd name="T9" fmla="*/ 2147483647 h 182"/>
                  <a:gd name="T10" fmla="*/ 2147483647 w 613"/>
                  <a:gd name="T11" fmla="*/ 2147483647 h 182"/>
                  <a:gd name="T12" fmla="*/ 2147483647 w 613"/>
                  <a:gd name="T13" fmla="*/ 2147483647 h 182"/>
                  <a:gd name="T14" fmla="*/ 2147483647 w 613"/>
                  <a:gd name="T15" fmla="*/ 2147483647 h 182"/>
                  <a:gd name="T16" fmla="*/ 2147483647 w 613"/>
                  <a:gd name="T17" fmla="*/ 2147483647 h 182"/>
                  <a:gd name="T18" fmla="*/ 2147483647 w 613"/>
                  <a:gd name="T19" fmla="*/ 2147483647 h 182"/>
                  <a:gd name="T20" fmla="*/ 2147483647 w 613"/>
                  <a:gd name="T21" fmla="*/ 2147483647 h 182"/>
                  <a:gd name="T22" fmla="*/ 2147483647 w 613"/>
                  <a:gd name="T23" fmla="*/ 2147483647 h 182"/>
                  <a:gd name="T24" fmla="*/ 2147483647 w 613"/>
                  <a:gd name="T25" fmla="*/ 2147483647 h 182"/>
                  <a:gd name="T26" fmla="*/ 2147483647 w 613"/>
                  <a:gd name="T27" fmla="*/ 2147483647 h 182"/>
                  <a:gd name="T28" fmla="*/ 2147483647 w 613"/>
                  <a:gd name="T29" fmla="*/ 2147483647 h 182"/>
                  <a:gd name="T30" fmla="*/ 2147483647 w 613"/>
                  <a:gd name="T31" fmla="*/ 2147483647 h 182"/>
                  <a:gd name="T32" fmla="*/ 2147483647 w 613"/>
                  <a:gd name="T33" fmla="*/ 2147483647 h 182"/>
                  <a:gd name="T34" fmla="*/ 2147483647 w 613"/>
                  <a:gd name="T35" fmla="*/ 2147483647 h 182"/>
                  <a:gd name="T36" fmla="*/ 2147483647 w 613"/>
                  <a:gd name="T37" fmla="*/ 2147483647 h 182"/>
                  <a:gd name="T38" fmla="*/ 2147483647 w 613"/>
                  <a:gd name="T39" fmla="*/ 2147483647 h 182"/>
                  <a:gd name="T40" fmla="*/ 2147483647 w 613"/>
                  <a:gd name="T41" fmla="*/ 2147483647 h 182"/>
                  <a:gd name="T42" fmla="*/ 2147483647 w 613"/>
                  <a:gd name="T43" fmla="*/ 2147483647 h 182"/>
                  <a:gd name="T44" fmla="*/ 2147483647 w 613"/>
                  <a:gd name="T45" fmla="*/ 2147483647 h 182"/>
                  <a:gd name="T46" fmla="*/ 2147483647 w 613"/>
                  <a:gd name="T47" fmla="*/ 2147483647 h 182"/>
                  <a:gd name="T48" fmla="*/ 2147483647 w 613"/>
                  <a:gd name="T49" fmla="*/ 2147483647 h 182"/>
                  <a:gd name="T50" fmla="*/ 2147483647 w 613"/>
                  <a:gd name="T51" fmla="*/ 2147483647 h 182"/>
                  <a:gd name="T52" fmla="*/ 2147483647 w 613"/>
                  <a:gd name="T53" fmla="*/ 2147483647 h 182"/>
                  <a:gd name="T54" fmla="*/ 2147483647 w 613"/>
                  <a:gd name="T55" fmla="*/ 2147483647 h 182"/>
                  <a:gd name="T56" fmla="*/ 2147483647 w 613"/>
                  <a:gd name="T57" fmla="*/ 2147483647 h 182"/>
                  <a:gd name="T58" fmla="*/ 2147483647 w 613"/>
                  <a:gd name="T59" fmla="*/ 2147483647 h 182"/>
                  <a:gd name="T60" fmla="*/ 2147483647 w 613"/>
                  <a:gd name="T61" fmla="*/ 2147483647 h 182"/>
                  <a:gd name="T62" fmla="*/ 2147483647 w 613"/>
                  <a:gd name="T63" fmla="*/ 2147483647 h 182"/>
                  <a:gd name="T64" fmla="*/ 2147483647 w 613"/>
                  <a:gd name="T65" fmla="*/ 2147483647 h 182"/>
                  <a:gd name="T66" fmla="*/ 2147483647 w 613"/>
                  <a:gd name="T67" fmla="*/ 2147483647 h 182"/>
                  <a:gd name="T68" fmla="*/ 2147483647 w 613"/>
                  <a:gd name="T69" fmla="*/ 2147483647 h 182"/>
                  <a:gd name="T70" fmla="*/ 2147483647 w 613"/>
                  <a:gd name="T71" fmla="*/ 2147483647 h 182"/>
                  <a:gd name="T72" fmla="*/ 2147483647 w 613"/>
                  <a:gd name="T73" fmla="*/ 2147483647 h 182"/>
                  <a:gd name="T74" fmla="*/ 2147483647 w 613"/>
                  <a:gd name="T75" fmla="*/ 2147483647 h 182"/>
                  <a:gd name="T76" fmla="*/ 2147483647 w 613"/>
                  <a:gd name="T77" fmla="*/ 2147483647 h 182"/>
                  <a:gd name="T78" fmla="*/ 2147483647 w 613"/>
                  <a:gd name="T79" fmla="*/ 2147483647 h 182"/>
                  <a:gd name="T80" fmla="*/ 2147483647 w 613"/>
                  <a:gd name="T81" fmla="*/ 2147483647 h 182"/>
                  <a:gd name="T82" fmla="*/ 2147483647 w 613"/>
                  <a:gd name="T83" fmla="*/ 2147483647 h 182"/>
                  <a:gd name="T84" fmla="*/ 2147483647 w 613"/>
                  <a:gd name="T85" fmla="*/ 2147483647 h 182"/>
                  <a:gd name="T86" fmla="*/ 2147483647 w 613"/>
                  <a:gd name="T87" fmla="*/ 2147483647 h 182"/>
                  <a:gd name="T88" fmla="*/ 2147483647 w 613"/>
                  <a:gd name="T89" fmla="*/ 2147483647 h 182"/>
                  <a:gd name="T90" fmla="*/ 2147483647 w 613"/>
                  <a:gd name="T91" fmla="*/ 2147483647 h 182"/>
                  <a:gd name="T92" fmla="*/ 2147483647 w 613"/>
                  <a:gd name="T93" fmla="*/ 2147483647 h 182"/>
                  <a:gd name="T94" fmla="*/ 2147483647 w 613"/>
                  <a:gd name="T95" fmla="*/ 2147483647 h 182"/>
                  <a:gd name="T96" fmla="*/ 2147483647 w 613"/>
                  <a:gd name="T97" fmla="*/ 2147483647 h 182"/>
                  <a:gd name="T98" fmla="*/ 2147483647 w 613"/>
                  <a:gd name="T99" fmla="*/ 2147483647 h 182"/>
                  <a:gd name="T100" fmla="*/ 2147483647 w 613"/>
                  <a:gd name="T101" fmla="*/ 2147483647 h 182"/>
                  <a:gd name="T102" fmla="*/ 2147483647 w 613"/>
                  <a:gd name="T103" fmla="*/ 2147483647 h 182"/>
                  <a:gd name="T104" fmla="*/ 2147483647 w 613"/>
                  <a:gd name="T105" fmla="*/ 2147483647 h 182"/>
                  <a:gd name="T106" fmla="*/ 2147483647 w 613"/>
                  <a:gd name="T107" fmla="*/ 2147483647 h 182"/>
                  <a:gd name="T108" fmla="*/ 2147483647 w 613"/>
                  <a:gd name="T109" fmla="*/ 2147483647 h 182"/>
                  <a:gd name="T110" fmla="*/ 2147483647 w 613"/>
                  <a:gd name="T111" fmla="*/ 2147483647 h 182"/>
                  <a:gd name="T112" fmla="*/ 2147483647 w 613"/>
                  <a:gd name="T113" fmla="*/ 2147483647 h 182"/>
                  <a:gd name="T114" fmla="*/ 2147483647 w 613"/>
                  <a:gd name="T115" fmla="*/ 2147483647 h 182"/>
                  <a:gd name="T116" fmla="*/ 2147483647 w 613"/>
                  <a:gd name="T117" fmla="*/ 2147483647 h 182"/>
                  <a:gd name="T118" fmla="*/ 2147483647 w 613"/>
                  <a:gd name="T119" fmla="*/ 2147483647 h 182"/>
                  <a:gd name="T120" fmla="*/ 2147483647 w 613"/>
                  <a:gd name="T121" fmla="*/ 2147483647 h 182"/>
                  <a:gd name="T122" fmla="*/ 2147483647 w 613"/>
                  <a:gd name="T123" fmla="*/ 2147483647 h 182"/>
                  <a:gd name="T124" fmla="*/ 2147483647 w 613"/>
                  <a:gd name="T125" fmla="*/ 2147483647 h 1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3"/>
                  <a:gd name="T190" fmla="*/ 0 h 182"/>
                  <a:gd name="T191" fmla="*/ 613 w 613"/>
                  <a:gd name="T192" fmla="*/ 182 h 1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3" h="18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3" y="18"/>
                    </a:lnTo>
                    <a:lnTo>
                      <a:pt x="114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6" y="21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29" y="21"/>
                    </a:lnTo>
                    <a:lnTo>
                      <a:pt x="130" y="21"/>
                    </a:lnTo>
                    <a:lnTo>
                      <a:pt x="131" y="21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3" y="23"/>
                    </a:lnTo>
                    <a:lnTo>
                      <a:pt x="134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0" y="25"/>
                    </a:lnTo>
                    <a:lnTo>
                      <a:pt x="141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3" y="26"/>
                    </a:lnTo>
                    <a:lnTo>
                      <a:pt x="144" y="26"/>
                    </a:lnTo>
                    <a:lnTo>
                      <a:pt x="145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0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3" y="28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7" y="30"/>
                    </a:lnTo>
                    <a:lnTo>
                      <a:pt x="158" y="30"/>
                    </a:lnTo>
                    <a:lnTo>
                      <a:pt x="159" y="30"/>
                    </a:lnTo>
                    <a:lnTo>
                      <a:pt x="160" y="30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6" y="31"/>
                    </a:lnTo>
                    <a:lnTo>
                      <a:pt x="166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6" y="32"/>
                    </a:lnTo>
                    <a:lnTo>
                      <a:pt x="176" y="33"/>
                    </a:lnTo>
                    <a:lnTo>
                      <a:pt x="177" y="33"/>
                    </a:lnTo>
                    <a:lnTo>
                      <a:pt x="178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80" y="34"/>
                    </a:lnTo>
                    <a:lnTo>
                      <a:pt x="181" y="34"/>
                    </a:lnTo>
                    <a:lnTo>
                      <a:pt x="182" y="34"/>
                    </a:lnTo>
                    <a:lnTo>
                      <a:pt x="183" y="34"/>
                    </a:lnTo>
                    <a:lnTo>
                      <a:pt x="183" y="35"/>
                    </a:lnTo>
                    <a:lnTo>
                      <a:pt x="184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2" y="36"/>
                    </a:lnTo>
                    <a:lnTo>
                      <a:pt x="192" y="37"/>
                    </a:lnTo>
                    <a:lnTo>
                      <a:pt x="193" y="37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8"/>
                    </a:lnTo>
                    <a:lnTo>
                      <a:pt x="199" y="39"/>
                    </a:lnTo>
                    <a:lnTo>
                      <a:pt x="200" y="39"/>
                    </a:lnTo>
                    <a:lnTo>
                      <a:pt x="201" y="39"/>
                    </a:lnTo>
                    <a:lnTo>
                      <a:pt x="202" y="39"/>
                    </a:lnTo>
                    <a:lnTo>
                      <a:pt x="203" y="39"/>
                    </a:lnTo>
                    <a:lnTo>
                      <a:pt x="204" y="39"/>
                    </a:lnTo>
                    <a:lnTo>
                      <a:pt x="204" y="40"/>
                    </a:lnTo>
                    <a:lnTo>
                      <a:pt x="205" y="40"/>
                    </a:lnTo>
                    <a:lnTo>
                      <a:pt x="206" y="40"/>
                    </a:lnTo>
                    <a:lnTo>
                      <a:pt x="207" y="40"/>
                    </a:lnTo>
                    <a:lnTo>
                      <a:pt x="207" y="41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0" y="41"/>
                    </a:lnTo>
                    <a:lnTo>
                      <a:pt x="211" y="41"/>
                    </a:lnTo>
                    <a:lnTo>
                      <a:pt x="212" y="41"/>
                    </a:lnTo>
                    <a:lnTo>
                      <a:pt x="213" y="41"/>
                    </a:lnTo>
                    <a:lnTo>
                      <a:pt x="214" y="41"/>
                    </a:lnTo>
                    <a:lnTo>
                      <a:pt x="215" y="41"/>
                    </a:lnTo>
                    <a:lnTo>
                      <a:pt x="216" y="41"/>
                    </a:lnTo>
                    <a:lnTo>
                      <a:pt x="216" y="42"/>
                    </a:lnTo>
                    <a:lnTo>
                      <a:pt x="217" y="42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2"/>
                    </a:lnTo>
                    <a:lnTo>
                      <a:pt x="221" y="42"/>
                    </a:lnTo>
                    <a:lnTo>
                      <a:pt x="222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4" y="43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6" y="45"/>
                    </a:lnTo>
                    <a:lnTo>
                      <a:pt x="227" y="45"/>
                    </a:lnTo>
                    <a:lnTo>
                      <a:pt x="228" y="45"/>
                    </a:lnTo>
                    <a:lnTo>
                      <a:pt x="229" y="45"/>
                    </a:lnTo>
                    <a:lnTo>
                      <a:pt x="229" y="46"/>
                    </a:lnTo>
                    <a:lnTo>
                      <a:pt x="230" y="46"/>
                    </a:lnTo>
                    <a:lnTo>
                      <a:pt x="231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4" y="47"/>
                    </a:lnTo>
                    <a:lnTo>
                      <a:pt x="235" y="47"/>
                    </a:lnTo>
                    <a:lnTo>
                      <a:pt x="236" y="47"/>
                    </a:lnTo>
                    <a:lnTo>
                      <a:pt x="236" y="48"/>
                    </a:lnTo>
                    <a:lnTo>
                      <a:pt x="237" y="48"/>
                    </a:lnTo>
                    <a:lnTo>
                      <a:pt x="238" y="48"/>
                    </a:lnTo>
                    <a:lnTo>
                      <a:pt x="238" y="49"/>
                    </a:lnTo>
                    <a:lnTo>
                      <a:pt x="239" y="49"/>
                    </a:lnTo>
                    <a:lnTo>
                      <a:pt x="239" y="50"/>
                    </a:lnTo>
                    <a:lnTo>
                      <a:pt x="240" y="50"/>
                    </a:lnTo>
                    <a:lnTo>
                      <a:pt x="241" y="50"/>
                    </a:lnTo>
                    <a:lnTo>
                      <a:pt x="242" y="50"/>
                    </a:lnTo>
                    <a:lnTo>
                      <a:pt x="243" y="50"/>
                    </a:lnTo>
                    <a:lnTo>
                      <a:pt x="244" y="50"/>
                    </a:lnTo>
                    <a:lnTo>
                      <a:pt x="245" y="50"/>
                    </a:lnTo>
                    <a:lnTo>
                      <a:pt x="245" y="51"/>
                    </a:lnTo>
                    <a:lnTo>
                      <a:pt x="246" y="51"/>
                    </a:lnTo>
                    <a:lnTo>
                      <a:pt x="246" y="52"/>
                    </a:lnTo>
                    <a:lnTo>
                      <a:pt x="247" y="52"/>
                    </a:lnTo>
                    <a:lnTo>
                      <a:pt x="248" y="52"/>
                    </a:lnTo>
                    <a:lnTo>
                      <a:pt x="249" y="52"/>
                    </a:lnTo>
                    <a:lnTo>
                      <a:pt x="250" y="52"/>
                    </a:lnTo>
                    <a:lnTo>
                      <a:pt x="251" y="52"/>
                    </a:lnTo>
                    <a:lnTo>
                      <a:pt x="251" y="53"/>
                    </a:lnTo>
                    <a:lnTo>
                      <a:pt x="252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3"/>
                    </a:lnTo>
                    <a:lnTo>
                      <a:pt x="256" y="53"/>
                    </a:lnTo>
                    <a:lnTo>
                      <a:pt x="257" y="53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9" y="54"/>
                    </a:lnTo>
                    <a:lnTo>
                      <a:pt x="260" y="54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2" y="55"/>
                    </a:lnTo>
                    <a:lnTo>
                      <a:pt x="262" y="56"/>
                    </a:lnTo>
                    <a:lnTo>
                      <a:pt x="263" y="56"/>
                    </a:lnTo>
                    <a:lnTo>
                      <a:pt x="264" y="56"/>
                    </a:lnTo>
                    <a:lnTo>
                      <a:pt x="265" y="56"/>
                    </a:lnTo>
                    <a:lnTo>
                      <a:pt x="266" y="56"/>
                    </a:lnTo>
                    <a:lnTo>
                      <a:pt x="267" y="56"/>
                    </a:lnTo>
                    <a:lnTo>
                      <a:pt x="267" y="57"/>
                    </a:lnTo>
                    <a:lnTo>
                      <a:pt x="268" y="57"/>
                    </a:lnTo>
                    <a:lnTo>
                      <a:pt x="269" y="57"/>
                    </a:lnTo>
                    <a:lnTo>
                      <a:pt x="269" y="58"/>
                    </a:lnTo>
                    <a:lnTo>
                      <a:pt x="270" y="58"/>
                    </a:lnTo>
                    <a:lnTo>
                      <a:pt x="271" y="58"/>
                    </a:lnTo>
                    <a:lnTo>
                      <a:pt x="272" y="58"/>
                    </a:lnTo>
                    <a:lnTo>
                      <a:pt x="272" y="59"/>
                    </a:lnTo>
                    <a:lnTo>
                      <a:pt x="272" y="60"/>
                    </a:lnTo>
                    <a:lnTo>
                      <a:pt x="273" y="60"/>
                    </a:lnTo>
                    <a:lnTo>
                      <a:pt x="274" y="60"/>
                    </a:lnTo>
                    <a:lnTo>
                      <a:pt x="275" y="60"/>
                    </a:lnTo>
                    <a:lnTo>
                      <a:pt x="276" y="60"/>
                    </a:lnTo>
                    <a:lnTo>
                      <a:pt x="277" y="60"/>
                    </a:lnTo>
                    <a:lnTo>
                      <a:pt x="277" y="61"/>
                    </a:lnTo>
                    <a:lnTo>
                      <a:pt x="278" y="61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82" y="63"/>
                    </a:lnTo>
                    <a:lnTo>
                      <a:pt x="283" y="63"/>
                    </a:lnTo>
                    <a:lnTo>
                      <a:pt x="284" y="63"/>
                    </a:lnTo>
                    <a:lnTo>
                      <a:pt x="285" y="63"/>
                    </a:lnTo>
                    <a:lnTo>
                      <a:pt x="285" y="64"/>
                    </a:lnTo>
                    <a:lnTo>
                      <a:pt x="285" y="65"/>
                    </a:lnTo>
                    <a:lnTo>
                      <a:pt x="286" y="65"/>
                    </a:lnTo>
                    <a:lnTo>
                      <a:pt x="286" y="66"/>
                    </a:lnTo>
                    <a:lnTo>
                      <a:pt x="287" y="66"/>
                    </a:lnTo>
                    <a:lnTo>
                      <a:pt x="288" y="66"/>
                    </a:lnTo>
                    <a:lnTo>
                      <a:pt x="289" y="66"/>
                    </a:lnTo>
                    <a:lnTo>
                      <a:pt x="290" y="66"/>
                    </a:lnTo>
                    <a:lnTo>
                      <a:pt x="291" y="66"/>
                    </a:lnTo>
                    <a:lnTo>
                      <a:pt x="292" y="66"/>
                    </a:lnTo>
                    <a:lnTo>
                      <a:pt x="293" y="66"/>
                    </a:lnTo>
                    <a:lnTo>
                      <a:pt x="294" y="66"/>
                    </a:lnTo>
                    <a:lnTo>
                      <a:pt x="295" y="66"/>
                    </a:lnTo>
                    <a:lnTo>
                      <a:pt x="296" y="66"/>
                    </a:lnTo>
                    <a:lnTo>
                      <a:pt x="297" y="66"/>
                    </a:lnTo>
                    <a:lnTo>
                      <a:pt x="297" y="67"/>
                    </a:lnTo>
                    <a:lnTo>
                      <a:pt x="298" y="67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0" y="68"/>
                    </a:lnTo>
                    <a:lnTo>
                      <a:pt x="301" y="68"/>
                    </a:lnTo>
                    <a:lnTo>
                      <a:pt x="302" y="68"/>
                    </a:lnTo>
                    <a:lnTo>
                      <a:pt x="303" y="68"/>
                    </a:lnTo>
                    <a:lnTo>
                      <a:pt x="303" y="69"/>
                    </a:lnTo>
                    <a:lnTo>
                      <a:pt x="304" y="69"/>
                    </a:lnTo>
                    <a:lnTo>
                      <a:pt x="305" y="69"/>
                    </a:lnTo>
                    <a:lnTo>
                      <a:pt x="306" y="69"/>
                    </a:lnTo>
                    <a:lnTo>
                      <a:pt x="306" y="70"/>
                    </a:lnTo>
                    <a:lnTo>
                      <a:pt x="307" y="70"/>
                    </a:lnTo>
                    <a:lnTo>
                      <a:pt x="308" y="70"/>
                    </a:lnTo>
                    <a:lnTo>
                      <a:pt x="308" y="71"/>
                    </a:lnTo>
                    <a:lnTo>
                      <a:pt x="309" y="71"/>
                    </a:lnTo>
                    <a:lnTo>
                      <a:pt x="310" y="71"/>
                    </a:lnTo>
                    <a:lnTo>
                      <a:pt x="311" y="71"/>
                    </a:lnTo>
                    <a:lnTo>
                      <a:pt x="311" y="72"/>
                    </a:lnTo>
                    <a:lnTo>
                      <a:pt x="312" y="72"/>
                    </a:lnTo>
                    <a:lnTo>
                      <a:pt x="312" y="73"/>
                    </a:lnTo>
                    <a:lnTo>
                      <a:pt x="313" y="73"/>
                    </a:lnTo>
                    <a:lnTo>
                      <a:pt x="314" y="73"/>
                    </a:lnTo>
                    <a:lnTo>
                      <a:pt x="315" y="73"/>
                    </a:lnTo>
                    <a:lnTo>
                      <a:pt x="315" y="74"/>
                    </a:lnTo>
                    <a:lnTo>
                      <a:pt x="316" y="74"/>
                    </a:lnTo>
                    <a:lnTo>
                      <a:pt x="317" y="74"/>
                    </a:lnTo>
                    <a:lnTo>
                      <a:pt x="318" y="74"/>
                    </a:lnTo>
                    <a:lnTo>
                      <a:pt x="319" y="74"/>
                    </a:lnTo>
                    <a:lnTo>
                      <a:pt x="320" y="74"/>
                    </a:lnTo>
                    <a:lnTo>
                      <a:pt x="320" y="75"/>
                    </a:lnTo>
                    <a:lnTo>
                      <a:pt x="321" y="75"/>
                    </a:lnTo>
                    <a:lnTo>
                      <a:pt x="322" y="75"/>
                    </a:lnTo>
                    <a:lnTo>
                      <a:pt x="323" y="75"/>
                    </a:lnTo>
                    <a:lnTo>
                      <a:pt x="324" y="75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6" y="76"/>
                    </a:lnTo>
                    <a:lnTo>
                      <a:pt x="327" y="76"/>
                    </a:lnTo>
                    <a:lnTo>
                      <a:pt x="328" y="76"/>
                    </a:lnTo>
                    <a:lnTo>
                      <a:pt x="328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1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5" y="78"/>
                    </a:lnTo>
                    <a:lnTo>
                      <a:pt x="336" y="78"/>
                    </a:lnTo>
                    <a:lnTo>
                      <a:pt x="337" y="78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1" y="79"/>
                    </a:lnTo>
                    <a:lnTo>
                      <a:pt x="341" y="80"/>
                    </a:lnTo>
                    <a:lnTo>
                      <a:pt x="342" y="80"/>
                    </a:lnTo>
                    <a:lnTo>
                      <a:pt x="343" y="80"/>
                    </a:lnTo>
                    <a:lnTo>
                      <a:pt x="343" y="81"/>
                    </a:lnTo>
                    <a:lnTo>
                      <a:pt x="344" y="81"/>
                    </a:lnTo>
                    <a:lnTo>
                      <a:pt x="345" y="81"/>
                    </a:lnTo>
                    <a:lnTo>
                      <a:pt x="346" y="81"/>
                    </a:lnTo>
                    <a:lnTo>
                      <a:pt x="347" y="81"/>
                    </a:lnTo>
                    <a:lnTo>
                      <a:pt x="348" y="81"/>
                    </a:lnTo>
                    <a:lnTo>
                      <a:pt x="348" y="82"/>
                    </a:lnTo>
                    <a:lnTo>
                      <a:pt x="349" y="82"/>
                    </a:lnTo>
                    <a:lnTo>
                      <a:pt x="350" y="82"/>
                    </a:lnTo>
                    <a:lnTo>
                      <a:pt x="350" y="83"/>
                    </a:lnTo>
                    <a:lnTo>
                      <a:pt x="351" y="83"/>
                    </a:lnTo>
                    <a:lnTo>
                      <a:pt x="352" y="83"/>
                    </a:lnTo>
                    <a:lnTo>
                      <a:pt x="353" y="83"/>
                    </a:lnTo>
                    <a:lnTo>
                      <a:pt x="353" y="84"/>
                    </a:lnTo>
                    <a:lnTo>
                      <a:pt x="354" y="84"/>
                    </a:lnTo>
                    <a:lnTo>
                      <a:pt x="354" y="85"/>
                    </a:lnTo>
                    <a:lnTo>
                      <a:pt x="355" y="85"/>
                    </a:lnTo>
                    <a:lnTo>
                      <a:pt x="356" y="85"/>
                    </a:lnTo>
                    <a:lnTo>
                      <a:pt x="357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60" y="85"/>
                    </a:lnTo>
                    <a:lnTo>
                      <a:pt x="361" y="85"/>
                    </a:lnTo>
                    <a:lnTo>
                      <a:pt x="361" y="86"/>
                    </a:lnTo>
                    <a:lnTo>
                      <a:pt x="362" y="86"/>
                    </a:lnTo>
                    <a:lnTo>
                      <a:pt x="363" y="86"/>
                    </a:lnTo>
                    <a:lnTo>
                      <a:pt x="364" y="86"/>
                    </a:lnTo>
                    <a:lnTo>
                      <a:pt x="364" y="87"/>
                    </a:lnTo>
                    <a:lnTo>
                      <a:pt x="365" y="87"/>
                    </a:lnTo>
                    <a:lnTo>
                      <a:pt x="366" y="87"/>
                    </a:lnTo>
                    <a:lnTo>
                      <a:pt x="367" y="87"/>
                    </a:lnTo>
                    <a:lnTo>
                      <a:pt x="367" y="88"/>
                    </a:lnTo>
                    <a:lnTo>
                      <a:pt x="368" y="88"/>
                    </a:lnTo>
                    <a:lnTo>
                      <a:pt x="369" y="88"/>
                    </a:lnTo>
                    <a:lnTo>
                      <a:pt x="370" y="88"/>
                    </a:lnTo>
                    <a:lnTo>
                      <a:pt x="370" y="89"/>
                    </a:lnTo>
                    <a:lnTo>
                      <a:pt x="371" y="89"/>
                    </a:lnTo>
                    <a:lnTo>
                      <a:pt x="372" y="89"/>
                    </a:lnTo>
                    <a:lnTo>
                      <a:pt x="373" y="89"/>
                    </a:lnTo>
                    <a:lnTo>
                      <a:pt x="374" y="89"/>
                    </a:lnTo>
                    <a:lnTo>
                      <a:pt x="375" y="89"/>
                    </a:lnTo>
                    <a:lnTo>
                      <a:pt x="376" y="89"/>
                    </a:lnTo>
                    <a:lnTo>
                      <a:pt x="376" y="90"/>
                    </a:lnTo>
                    <a:lnTo>
                      <a:pt x="376" y="91"/>
                    </a:lnTo>
                    <a:lnTo>
                      <a:pt x="377" y="91"/>
                    </a:lnTo>
                    <a:lnTo>
                      <a:pt x="378" y="91"/>
                    </a:lnTo>
                    <a:lnTo>
                      <a:pt x="378" y="92"/>
                    </a:lnTo>
                    <a:lnTo>
                      <a:pt x="378" y="93"/>
                    </a:lnTo>
                    <a:lnTo>
                      <a:pt x="379" y="93"/>
                    </a:lnTo>
                    <a:lnTo>
                      <a:pt x="380" y="93"/>
                    </a:lnTo>
                    <a:lnTo>
                      <a:pt x="380" y="94"/>
                    </a:lnTo>
                    <a:lnTo>
                      <a:pt x="381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3" y="95"/>
                    </a:lnTo>
                    <a:lnTo>
                      <a:pt x="383" y="96"/>
                    </a:lnTo>
                    <a:lnTo>
                      <a:pt x="383" y="97"/>
                    </a:lnTo>
                    <a:lnTo>
                      <a:pt x="384" y="97"/>
                    </a:lnTo>
                    <a:lnTo>
                      <a:pt x="384" y="98"/>
                    </a:lnTo>
                    <a:lnTo>
                      <a:pt x="385" y="98"/>
                    </a:lnTo>
                    <a:lnTo>
                      <a:pt x="385" y="99"/>
                    </a:lnTo>
                    <a:lnTo>
                      <a:pt x="386" y="99"/>
                    </a:lnTo>
                    <a:lnTo>
                      <a:pt x="386" y="100"/>
                    </a:lnTo>
                    <a:lnTo>
                      <a:pt x="387" y="100"/>
                    </a:lnTo>
                    <a:lnTo>
                      <a:pt x="388" y="100"/>
                    </a:lnTo>
                    <a:lnTo>
                      <a:pt x="388" y="101"/>
                    </a:lnTo>
                    <a:lnTo>
                      <a:pt x="389" y="101"/>
                    </a:lnTo>
                    <a:lnTo>
                      <a:pt x="389" y="102"/>
                    </a:lnTo>
                    <a:lnTo>
                      <a:pt x="390" y="102"/>
                    </a:lnTo>
                    <a:lnTo>
                      <a:pt x="391" y="102"/>
                    </a:lnTo>
                    <a:lnTo>
                      <a:pt x="392" y="102"/>
                    </a:lnTo>
                    <a:lnTo>
                      <a:pt x="392" y="103"/>
                    </a:lnTo>
                    <a:lnTo>
                      <a:pt x="393" y="103"/>
                    </a:lnTo>
                    <a:lnTo>
                      <a:pt x="394" y="103"/>
                    </a:lnTo>
                    <a:lnTo>
                      <a:pt x="395" y="103"/>
                    </a:lnTo>
                    <a:lnTo>
                      <a:pt x="396" y="103"/>
                    </a:lnTo>
                    <a:lnTo>
                      <a:pt x="397" y="103"/>
                    </a:lnTo>
                    <a:lnTo>
                      <a:pt x="397" y="104"/>
                    </a:lnTo>
                    <a:lnTo>
                      <a:pt x="398" y="104"/>
                    </a:lnTo>
                    <a:lnTo>
                      <a:pt x="398" y="105"/>
                    </a:lnTo>
                    <a:lnTo>
                      <a:pt x="399" y="105"/>
                    </a:lnTo>
                    <a:lnTo>
                      <a:pt x="399" y="106"/>
                    </a:lnTo>
                    <a:lnTo>
                      <a:pt x="400" y="106"/>
                    </a:lnTo>
                    <a:lnTo>
                      <a:pt x="401" y="106"/>
                    </a:lnTo>
                    <a:lnTo>
                      <a:pt x="401" y="107"/>
                    </a:lnTo>
                    <a:lnTo>
                      <a:pt x="402" y="107"/>
                    </a:lnTo>
                    <a:lnTo>
                      <a:pt x="403" y="107"/>
                    </a:lnTo>
                    <a:lnTo>
                      <a:pt x="404" y="107"/>
                    </a:lnTo>
                    <a:lnTo>
                      <a:pt x="405" y="107"/>
                    </a:lnTo>
                    <a:lnTo>
                      <a:pt x="405" y="108"/>
                    </a:lnTo>
                    <a:lnTo>
                      <a:pt x="406" y="108"/>
                    </a:lnTo>
                    <a:lnTo>
                      <a:pt x="407" y="108"/>
                    </a:lnTo>
                    <a:lnTo>
                      <a:pt x="407" y="109"/>
                    </a:lnTo>
                    <a:lnTo>
                      <a:pt x="408" y="109"/>
                    </a:lnTo>
                    <a:lnTo>
                      <a:pt x="409" y="109"/>
                    </a:lnTo>
                    <a:lnTo>
                      <a:pt x="410" y="109"/>
                    </a:lnTo>
                    <a:lnTo>
                      <a:pt x="411" y="109"/>
                    </a:lnTo>
                    <a:lnTo>
                      <a:pt x="412" y="109"/>
                    </a:lnTo>
                    <a:lnTo>
                      <a:pt x="413" y="109"/>
                    </a:lnTo>
                    <a:lnTo>
                      <a:pt x="414" y="109"/>
                    </a:lnTo>
                    <a:lnTo>
                      <a:pt x="415" y="109"/>
                    </a:lnTo>
                    <a:lnTo>
                      <a:pt x="415" y="110"/>
                    </a:lnTo>
                    <a:lnTo>
                      <a:pt x="415" y="111"/>
                    </a:lnTo>
                    <a:lnTo>
                      <a:pt x="416" y="111"/>
                    </a:lnTo>
                    <a:lnTo>
                      <a:pt x="417" y="111"/>
                    </a:lnTo>
                    <a:lnTo>
                      <a:pt x="418" y="111"/>
                    </a:lnTo>
                    <a:lnTo>
                      <a:pt x="419" y="111"/>
                    </a:lnTo>
                    <a:lnTo>
                      <a:pt x="419" y="112"/>
                    </a:lnTo>
                    <a:lnTo>
                      <a:pt x="420" y="112"/>
                    </a:lnTo>
                    <a:lnTo>
                      <a:pt x="420" y="113"/>
                    </a:lnTo>
                    <a:lnTo>
                      <a:pt x="421" y="113"/>
                    </a:lnTo>
                    <a:lnTo>
                      <a:pt x="422" y="113"/>
                    </a:lnTo>
                    <a:lnTo>
                      <a:pt x="423" y="113"/>
                    </a:lnTo>
                    <a:lnTo>
                      <a:pt x="423" y="115"/>
                    </a:lnTo>
                    <a:lnTo>
                      <a:pt x="424" y="115"/>
                    </a:lnTo>
                    <a:lnTo>
                      <a:pt x="425" y="115"/>
                    </a:lnTo>
                    <a:lnTo>
                      <a:pt x="426" y="115"/>
                    </a:lnTo>
                    <a:lnTo>
                      <a:pt x="427" y="115"/>
                    </a:lnTo>
                    <a:lnTo>
                      <a:pt x="428" y="115"/>
                    </a:lnTo>
                    <a:lnTo>
                      <a:pt x="429" y="115"/>
                    </a:lnTo>
                    <a:lnTo>
                      <a:pt x="430" y="115"/>
                    </a:lnTo>
                    <a:lnTo>
                      <a:pt x="431" y="115"/>
                    </a:lnTo>
                    <a:lnTo>
                      <a:pt x="432" y="115"/>
                    </a:lnTo>
                    <a:lnTo>
                      <a:pt x="433" y="115"/>
                    </a:lnTo>
                    <a:lnTo>
                      <a:pt x="433" y="116"/>
                    </a:lnTo>
                    <a:lnTo>
                      <a:pt x="434" y="116"/>
                    </a:lnTo>
                    <a:lnTo>
                      <a:pt x="435" y="116"/>
                    </a:lnTo>
                    <a:lnTo>
                      <a:pt x="436" y="116"/>
                    </a:lnTo>
                    <a:lnTo>
                      <a:pt x="437" y="116"/>
                    </a:lnTo>
                    <a:lnTo>
                      <a:pt x="438" y="116"/>
                    </a:lnTo>
                    <a:lnTo>
                      <a:pt x="439" y="116"/>
                    </a:lnTo>
                    <a:lnTo>
                      <a:pt x="439" y="117"/>
                    </a:lnTo>
                    <a:lnTo>
                      <a:pt x="439" y="119"/>
                    </a:lnTo>
                    <a:lnTo>
                      <a:pt x="440" y="119"/>
                    </a:lnTo>
                    <a:lnTo>
                      <a:pt x="441" y="119"/>
                    </a:lnTo>
                    <a:lnTo>
                      <a:pt x="442" y="119"/>
                    </a:lnTo>
                    <a:lnTo>
                      <a:pt x="443" y="119"/>
                    </a:lnTo>
                    <a:lnTo>
                      <a:pt x="444" y="119"/>
                    </a:lnTo>
                    <a:lnTo>
                      <a:pt x="445" y="119"/>
                    </a:lnTo>
                    <a:lnTo>
                      <a:pt x="445" y="120"/>
                    </a:lnTo>
                    <a:lnTo>
                      <a:pt x="446" y="120"/>
                    </a:lnTo>
                    <a:lnTo>
                      <a:pt x="447" y="120"/>
                    </a:lnTo>
                    <a:lnTo>
                      <a:pt x="447" y="122"/>
                    </a:lnTo>
                    <a:lnTo>
                      <a:pt x="448" y="122"/>
                    </a:lnTo>
                    <a:lnTo>
                      <a:pt x="449" y="122"/>
                    </a:lnTo>
                    <a:lnTo>
                      <a:pt x="450" y="122"/>
                    </a:lnTo>
                    <a:lnTo>
                      <a:pt x="451" y="122"/>
                    </a:lnTo>
                    <a:lnTo>
                      <a:pt x="452" y="122"/>
                    </a:lnTo>
                    <a:lnTo>
                      <a:pt x="453" y="122"/>
                    </a:lnTo>
                    <a:lnTo>
                      <a:pt x="453" y="124"/>
                    </a:lnTo>
                    <a:lnTo>
                      <a:pt x="454" y="124"/>
                    </a:lnTo>
                    <a:lnTo>
                      <a:pt x="455" y="124"/>
                    </a:lnTo>
                    <a:lnTo>
                      <a:pt x="456" y="124"/>
                    </a:lnTo>
                    <a:lnTo>
                      <a:pt x="457" y="124"/>
                    </a:lnTo>
                    <a:lnTo>
                      <a:pt x="458" y="124"/>
                    </a:lnTo>
                    <a:lnTo>
                      <a:pt x="458" y="126"/>
                    </a:lnTo>
                    <a:lnTo>
                      <a:pt x="459" y="126"/>
                    </a:lnTo>
                    <a:lnTo>
                      <a:pt x="460" y="126"/>
                    </a:lnTo>
                    <a:lnTo>
                      <a:pt x="461" y="126"/>
                    </a:lnTo>
                    <a:lnTo>
                      <a:pt x="462" y="126"/>
                    </a:lnTo>
                    <a:lnTo>
                      <a:pt x="463" y="126"/>
                    </a:lnTo>
                    <a:lnTo>
                      <a:pt x="464" y="126"/>
                    </a:lnTo>
                    <a:lnTo>
                      <a:pt x="465" y="126"/>
                    </a:lnTo>
                    <a:lnTo>
                      <a:pt x="466" y="126"/>
                    </a:lnTo>
                    <a:lnTo>
                      <a:pt x="467" y="126"/>
                    </a:lnTo>
                    <a:lnTo>
                      <a:pt x="468" y="126"/>
                    </a:lnTo>
                    <a:lnTo>
                      <a:pt x="469" y="126"/>
                    </a:lnTo>
                    <a:lnTo>
                      <a:pt x="470" y="126"/>
                    </a:lnTo>
                    <a:lnTo>
                      <a:pt x="471" y="126"/>
                    </a:lnTo>
                    <a:lnTo>
                      <a:pt x="472" y="126"/>
                    </a:lnTo>
                    <a:lnTo>
                      <a:pt x="473" y="126"/>
                    </a:lnTo>
                    <a:lnTo>
                      <a:pt x="474" y="126"/>
                    </a:lnTo>
                    <a:lnTo>
                      <a:pt x="474" y="129"/>
                    </a:lnTo>
                    <a:lnTo>
                      <a:pt x="475" y="129"/>
                    </a:lnTo>
                    <a:lnTo>
                      <a:pt x="475" y="131"/>
                    </a:lnTo>
                    <a:lnTo>
                      <a:pt x="476" y="131"/>
                    </a:lnTo>
                    <a:lnTo>
                      <a:pt x="476" y="134"/>
                    </a:lnTo>
                    <a:lnTo>
                      <a:pt x="477" y="134"/>
                    </a:lnTo>
                    <a:lnTo>
                      <a:pt x="478" y="134"/>
                    </a:lnTo>
                    <a:lnTo>
                      <a:pt x="479" y="134"/>
                    </a:lnTo>
                    <a:lnTo>
                      <a:pt x="480" y="134"/>
                    </a:lnTo>
                    <a:lnTo>
                      <a:pt x="481" y="134"/>
                    </a:lnTo>
                    <a:lnTo>
                      <a:pt x="482" y="134"/>
                    </a:lnTo>
                    <a:lnTo>
                      <a:pt x="482" y="137"/>
                    </a:lnTo>
                    <a:lnTo>
                      <a:pt x="483" y="137"/>
                    </a:lnTo>
                    <a:lnTo>
                      <a:pt x="484" y="137"/>
                    </a:lnTo>
                    <a:lnTo>
                      <a:pt x="485" y="137"/>
                    </a:lnTo>
                    <a:lnTo>
                      <a:pt x="486" y="137"/>
                    </a:lnTo>
                    <a:lnTo>
                      <a:pt x="487" y="137"/>
                    </a:lnTo>
                    <a:lnTo>
                      <a:pt x="488" y="137"/>
                    </a:lnTo>
                    <a:lnTo>
                      <a:pt x="488" y="140"/>
                    </a:lnTo>
                    <a:lnTo>
                      <a:pt x="489" y="140"/>
                    </a:lnTo>
                    <a:lnTo>
                      <a:pt x="490" y="140"/>
                    </a:lnTo>
                    <a:lnTo>
                      <a:pt x="491" y="140"/>
                    </a:lnTo>
                    <a:lnTo>
                      <a:pt x="491" y="144"/>
                    </a:lnTo>
                    <a:lnTo>
                      <a:pt x="492" y="144"/>
                    </a:lnTo>
                    <a:lnTo>
                      <a:pt x="492" y="147"/>
                    </a:lnTo>
                    <a:lnTo>
                      <a:pt x="493" y="147"/>
                    </a:lnTo>
                    <a:lnTo>
                      <a:pt x="493" y="151"/>
                    </a:lnTo>
                    <a:lnTo>
                      <a:pt x="494" y="151"/>
                    </a:lnTo>
                    <a:lnTo>
                      <a:pt x="495" y="151"/>
                    </a:lnTo>
                    <a:lnTo>
                      <a:pt x="495" y="154"/>
                    </a:lnTo>
                    <a:lnTo>
                      <a:pt x="496" y="154"/>
                    </a:lnTo>
                    <a:lnTo>
                      <a:pt x="497" y="154"/>
                    </a:lnTo>
                    <a:lnTo>
                      <a:pt x="498" y="154"/>
                    </a:lnTo>
                    <a:lnTo>
                      <a:pt x="499" y="154"/>
                    </a:lnTo>
                    <a:lnTo>
                      <a:pt x="500" y="154"/>
                    </a:lnTo>
                    <a:lnTo>
                      <a:pt x="501" y="154"/>
                    </a:lnTo>
                    <a:lnTo>
                      <a:pt x="502" y="154"/>
                    </a:lnTo>
                    <a:lnTo>
                      <a:pt x="503" y="154"/>
                    </a:lnTo>
                    <a:lnTo>
                      <a:pt x="504" y="154"/>
                    </a:lnTo>
                    <a:lnTo>
                      <a:pt x="506" y="154"/>
                    </a:lnTo>
                    <a:lnTo>
                      <a:pt x="507" y="154"/>
                    </a:lnTo>
                    <a:lnTo>
                      <a:pt x="508" y="154"/>
                    </a:lnTo>
                    <a:lnTo>
                      <a:pt x="509" y="154"/>
                    </a:lnTo>
                    <a:lnTo>
                      <a:pt x="510" y="154"/>
                    </a:lnTo>
                    <a:lnTo>
                      <a:pt x="512" y="154"/>
                    </a:lnTo>
                    <a:lnTo>
                      <a:pt x="513" y="154"/>
                    </a:lnTo>
                    <a:lnTo>
                      <a:pt x="515" y="154"/>
                    </a:lnTo>
                    <a:lnTo>
                      <a:pt x="516" y="154"/>
                    </a:lnTo>
                    <a:lnTo>
                      <a:pt x="517" y="154"/>
                    </a:lnTo>
                    <a:lnTo>
                      <a:pt x="518" y="154"/>
                    </a:lnTo>
                    <a:lnTo>
                      <a:pt x="519" y="154"/>
                    </a:lnTo>
                    <a:lnTo>
                      <a:pt x="520" y="154"/>
                    </a:lnTo>
                    <a:lnTo>
                      <a:pt x="521" y="154"/>
                    </a:lnTo>
                    <a:lnTo>
                      <a:pt x="522" y="154"/>
                    </a:lnTo>
                    <a:lnTo>
                      <a:pt x="524" y="154"/>
                    </a:lnTo>
                    <a:lnTo>
                      <a:pt x="525" y="154"/>
                    </a:lnTo>
                    <a:lnTo>
                      <a:pt x="525" y="161"/>
                    </a:lnTo>
                    <a:lnTo>
                      <a:pt x="526" y="161"/>
                    </a:lnTo>
                    <a:lnTo>
                      <a:pt x="528" y="161"/>
                    </a:lnTo>
                    <a:lnTo>
                      <a:pt x="529" y="161"/>
                    </a:lnTo>
                    <a:lnTo>
                      <a:pt x="531" y="161"/>
                    </a:lnTo>
                    <a:lnTo>
                      <a:pt x="532" y="161"/>
                    </a:lnTo>
                    <a:lnTo>
                      <a:pt x="534" y="161"/>
                    </a:lnTo>
                    <a:lnTo>
                      <a:pt x="535" y="161"/>
                    </a:lnTo>
                    <a:lnTo>
                      <a:pt x="537" y="161"/>
                    </a:lnTo>
                    <a:lnTo>
                      <a:pt x="538" y="161"/>
                    </a:lnTo>
                    <a:lnTo>
                      <a:pt x="539" y="161"/>
                    </a:lnTo>
                    <a:lnTo>
                      <a:pt x="540" y="161"/>
                    </a:lnTo>
                    <a:lnTo>
                      <a:pt x="541" y="161"/>
                    </a:lnTo>
                    <a:lnTo>
                      <a:pt x="542" y="161"/>
                    </a:lnTo>
                    <a:lnTo>
                      <a:pt x="543" y="161"/>
                    </a:lnTo>
                    <a:lnTo>
                      <a:pt x="544" y="161"/>
                    </a:lnTo>
                    <a:lnTo>
                      <a:pt x="545" y="161"/>
                    </a:lnTo>
                    <a:lnTo>
                      <a:pt x="548" y="161"/>
                    </a:lnTo>
                    <a:lnTo>
                      <a:pt x="551" y="161"/>
                    </a:lnTo>
                    <a:lnTo>
                      <a:pt x="552" y="161"/>
                    </a:lnTo>
                    <a:lnTo>
                      <a:pt x="555" y="161"/>
                    </a:lnTo>
                    <a:lnTo>
                      <a:pt x="556" y="161"/>
                    </a:lnTo>
                    <a:lnTo>
                      <a:pt x="556" y="182"/>
                    </a:lnTo>
                    <a:lnTo>
                      <a:pt x="557" y="182"/>
                    </a:lnTo>
                    <a:lnTo>
                      <a:pt x="560" y="182"/>
                    </a:lnTo>
                    <a:lnTo>
                      <a:pt x="562" y="182"/>
                    </a:lnTo>
                    <a:lnTo>
                      <a:pt x="563" y="182"/>
                    </a:lnTo>
                    <a:lnTo>
                      <a:pt x="567" y="182"/>
                    </a:lnTo>
                    <a:lnTo>
                      <a:pt x="575" y="182"/>
                    </a:lnTo>
                    <a:lnTo>
                      <a:pt x="576" y="182"/>
                    </a:lnTo>
                    <a:lnTo>
                      <a:pt x="578" y="182"/>
                    </a:lnTo>
                    <a:lnTo>
                      <a:pt x="584" y="182"/>
                    </a:lnTo>
                    <a:lnTo>
                      <a:pt x="591" y="182"/>
                    </a:lnTo>
                    <a:lnTo>
                      <a:pt x="592" y="182"/>
                    </a:lnTo>
                    <a:lnTo>
                      <a:pt x="599" y="182"/>
                    </a:lnTo>
                    <a:lnTo>
                      <a:pt x="612" y="182"/>
                    </a:lnTo>
                    <a:lnTo>
                      <a:pt x="613" y="182"/>
                    </a:lnTo>
                  </a:path>
                </a:pathLst>
              </a:custGeom>
              <a:noFill/>
              <a:ln w="38100">
                <a:solidFill>
                  <a:srgbClr val="FF7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0" name="Freeform 340"/>
              <p:cNvSpPr>
                <a:spLocks/>
              </p:cNvSpPr>
              <p:nvPr/>
            </p:nvSpPr>
            <p:spPr bwMode="auto">
              <a:xfrm>
                <a:off x="3714149" y="3006672"/>
                <a:ext cx="5086141" cy="1773435"/>
              </a:xfrm>
              <a:custGeom>
                <a:avLst/>
                <a:gdLst>
                  <a:gd name="T0" fmla="*/ 2147483647 w 708"/>
                  <a:gd name="T1" fmla="*/ 2147483647 h 247"/>
                  <a:gd name="T2" fmla="*/ 2147483647 w 708"/>
                  <a:gd name="T3" fmla="*/ 2147483647 h 247"/>
                  <a:gd name="T4" fmla="*/ 2147483647 w 708"/>
                  <a:gd name="T5" fmla="*/ 2147483647 h 247"/>
                  <a:gd name="T6" fmla="*/ 2147483647 w 708"/>
                  <a:gd name="T7" fmla="*/ 2147483647 h 247"/>
                  <a:gd name="T8" fmla="*/ 2147483647 w 708"/>
                  <a:gd name="T9" fmla="*/ 2147483647 h 247"/>
                  <a:gd name="T10" fmla="*/ 2147483647 w 708"/>
                  <a:gd name="T11" fmla="*/ 2147483647 h 247"/>
                  <a:gd name="T12" fmla="*/ 2147483647 w 708"/>
                  <a:gd name="T13" fmla="*/ 2147483647 h 247"/>
                  <a:gd name="T14" fmla="*/ 2147483647 w 708"/>
                  <a:gd name="T15" fmla="*/ 2147483647 h 247"/>
                  <a:gd name="T16" fmla="*/ 2147483647 w 708"/>
                  <a:gd name="T17" fmla="*/ 2147483647 h 247"/>
                  <a:gd name="T18" fmla="*/ 2147483647 w 708"/>
                  <a:gd name="T19" fmla="*/ 2147483647 h 247"/>
                  <a:gd name="T20" fmla="*/ 2147483647 w 708"/>
                  <a:gd name="T21" fmla="*/ 2147483647 h 247"/>
                  <a:gd name="T22" fmla="*/ 2147483647 w 708"/>
                  <a:gd name="T23" fmla="*/ 2147483647 h 247"/>
                  <a:gd name="T24" fmla="*/ 2147483647 w 708"/>
                  <a:gd name="T25" fmla="*/ 2147483647 h 247"/>
                  <a:gd name="T26" fmla="*/ 2147483647 w 708"/>
                  <a:gd name="T27" fmla="*/ 2147483647 h 247"/>
                  <a:gd name="T28" fmla="*/ 2147483647 w 708"/>
                  <a:gd name="T29" fmla="*/ 2147483647 h 247"/>
                  <a:gd name="T30" fmla="*/ 2147483647 w 708"/>
                  <a:gd name="T31" fmla="*/ 2147483647 h 247"/>
                  <a:gd name="T32" fmla="*/ 2147483647 w 708"/>
                  <a:gd name="T33" fmla="*/ 2147483647 h 247"/>
                  <a:gd name="T34" fmla="*/ 2147483647 w 708"/>
                  <a:gd name="T35" fmla="*/ 2147483647 h 247"/>
                  <a:gd name="T36" fmla="*/ 2147483647 w 708"/>
                  <a:gd name="T37" fmla="*/ 2147483647 h 247"/>
                  <a:gd name="T38" fmla="*/ 2147483647 w 708"/>
                  <a:gd name="T39" fmla="*/ 2147483647 h 247"/>
                  <a:gd name="T40" fmla="*/ 2147483647 w 708"/>
                  <a:gd name="T41" fmla="*/ 2147483647 h 247"/>
                  <a:gd name="T42" fmla="*/ 2147483647 w 708"/>
                  <a:gd name="T43" fmla="*/ 2147483647 h 247"/>
                  <a:gd name="T44" fmla="*/ 2147483647 w 708"/>
                  <a:gd name="T45" fmla="*/ 2147483647 h 247"/>
                  <a:gd name="T46" fmla="*/ 2147483647 w 708"/>
                  <a:gd name="T47" fmla="*/ 2147483647 h 247"/>
                  <a:gd name="T48" fmla="*/ 2147483647 w 708"/>
                  <a:gd name="T49" fmla="*/ 2147483647 h 247"/>
                  <a:gd name="T50" fmla="*/ 2147483647 w 708"/>
                  <a:gd name="T51" fmla="*/ 2147483647 h 247"/>
                  <a:gd name="T52" fmla="*/ 2147483647 w 708"/>
                  <a:gd name="T53" fmla="*/ 2147483647 h 247"/>
                  <a:gd name="T54" fmla="*/ 2147483647 w 708"/>
                  <a:gd name="T55" fmla="*/ 2147483647 h 247"/>
                  <a:gd name="T56" fmla="*/ 2147483647 w 708"/>
                  <a:gd name="T57" fmla="*/ 2147483647 h 247"/>
                  <a:gd name="T58" fmla="*/ 2147483647 w 708"/>
                  <a:gd name="T59" fmla="*/ 2147483647 h 247"/>
                  <a:gd name="T60" fmla="*/ 2147483647 w 708"/>
                  <a:gd name="T61" fmla="*/ 2147483647 h 247"/>
                  <a:gd name="T62" fmla="*/ 2147483647 w 708"/>
                  <a:gd name="T63" fmla="*/ 2147483647 h 247"/>
                  <a:gd name="T64" fmla="*/ 2147483647 w 708"/>
                  <a:gd name="T65" fmla="*/ 2147483647 h 247"/>
                  <a:gd name="T66" fmla="*/ 2147483647 w 708"/>
                  <a:gd name="T67" fmla="*/ 2147483647 h 247"/>
                  <a:gd name="T68" fmla="*/ 2147483647 w 708"/>
                  <a:gd name="T69" fmla="*/ 2147483647 h 247"/>
                  <a:gd name="T70" fmla="*/ 2147483647 w 708"/>
                  <a:gd name="T71" fmla="*/ 2147483647 h 247"/>
                  <a:gd name="T72" fmla="*/ 2147483647 w 708"/>
                  <a:gd name="T73" fmla="*/ 2147483647 h 247"/>
                  <a:gd name="T74" fmla="*/ 2147483647 w 708"/>
                  <a:gd name="T75" fmla="*/ 2147483647 h 247"/>
                  <a:gd name="T76" fmla="*/ 2147483647 w 708"/>
                  <a:gd name="T77" fmla="*/ 2147483647 h 247"/>
                  <a:gd name="T78" fmla="*/ 2147483647 w 708"/>
                  <a:gd name="T79" fmla="*/ 2147483647 h 247"/>
                  <a:gd name="T80" fmla="*/ 2147483647 w 708"/>
                  <a:gd name="T81" fmla="*/ 2147483647 h 247"/>
                  <a:gd name="T82" fmla="*/ 2147483647 w 708"/>
                  <a:gd name="T83" fmla="*/ 2147483647 h 247"/>
                  <a:gd name="T84" fmla="*/ 2147483647 w 708"/>
                  <a:gd name="T85" fmla="*/ 2147483647 h 247"/>
                  <a:gd name="T86" fmla="*/ 2147483647 w 708"/>
                  <a:gd name="T87" fmla="*/ 2147483647 h 247"/>
                  <a:gd name="T88" fmla="*/ 2147483647 w 708"/>
                  <a:gd name="T89" fmla="*/ 2147483647 h 247"/>
                  <a:gd name="T90" fmla="*/ 2147483647 w 708"/>
                  <a:gd name="T91" fmla="*/ 2147483647 h 247"/>
                  <a:gd name="T92" fmla="*/ 2147483647 w 708"/>
                  <a:gd name="T93" fmla="*/ 2147483647 h 247"/>
                  <a:gd name="T94" fmla="*/ 2147483647 w 708"/>
                  <a:gd name="T95" fmla="*/ 2147483647 h 247"/>
                  <a:gd name="T96" fmla="*/ 2147483647 w 708"/>
                  <a:gd name="T97" fmla="*/ 2147483647 h 247"/>
                  <a:gd name="T98" fmla="*/ 2147483647 w 708"/>
                  <a:gd name="T99" fmla="*/ 2147483647 h 247"/>
                  <a:gd name="T100" fmla="*/ 2147483647 w 708"/>
                  <a:gd name="T101" fmla="*/ 2147483647 h 247"/>
                  <a:gd name="T102" fmla="*/ 2147483647 w 708"/>
                  <a:gd name="T103" fmla="*/ 2147483647 h 247"/>
                  <a:gd name="T104" fmla="*/ 2147483647 w 708"/>
                  <a:gd name="T105" fmla="*/ 2147483647 h 247"/>
                  <a:gd name="T106" fmla="*/ 2147483647 w 708"/>
                  <a:gd name="T107" fmla="*/ 2147483647 h 247"/>
                  <a:gd name="T108" fmla="*/ 2147483647 w 708"/>
                  <a:gd name="T109" fmla="*/ 2147483647 h 247"/>
                  <a:gd name="T110" fmla="*/ 2147483647 w 708"/>
                  <a:gd name="T111" fmla="*/ 2147483647 h 247"/>
                  <a:gd name="T112" fmla="*/ 2147483647 w 708"/>
                  <a:gd name="T113" fmla="*/ 2147483647 h 247"/>
                  <a:gd name="T114" fmla="*/ 2147483647 w 708"/>
                  <a:gd name="T115" fmla="*/ 2147483647 h 247"/>
                  <a:gd name="T116" fmla="*/ 2147483647 w 708"/>
                  <a:gd name="T117" fmla="*/ 2147483647 h 247"/>
                  <a:gd name="T118" fmla="*/ 2147483647 w 708"/>
                  <a:gd name="T119" fmla="*/ 2147483647 h 247"/>
                  <a:gd name="T120" fmla="*/ 2147483647 w 708"/>
                  <a:gd name="T121" fmla="*/ 2147483647 h 247"/>
                  <a:gd name="T122" fmla="*/ 2147483647 w 708"/>
                  <a:gd name="T123" fmla="*/ 2147483647 h 247"/>
                  <a:gd name="T124" fmla="*/ 2147483647 w 708"/>
                  <a:gd name="T125" fmla="*/ 2147483647 h 2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08"/>
                  <a:gd name="T190" fmla="*/ 0 h 247"/>
                  <a:gd name="T191" fmla="*/ 708 w 708"/>
                  <a:gd name="T192" fmla="*/ 247 h 24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08" h="247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4" y="8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0" y="12"/>
                    </a:lnTo>
                    <a:lnTo>
                      <a:pt x="101" y="12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0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3" y="14"/>
                    </a:lnTo>
                    <a:lnTo>
                      <a:pt x="124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0" y="15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7" y="15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6" y="16"/>
                    </a:lnTo>
                    <a:lnTo>
                      <a:pt x="147" y="16"/>
                    </a:lnTo>
                    <a:lnTo>
                      <a:pt x="148" y="16"/>
                    </a:lnTo>
                    <a:lnTo>
                      <a:pt x="149" y="16"/>
                    </a:lnTo>
                    <a:lnTo>
                      <a:pt x="150" y="16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5" y="18"/>
                    </a:lnTo>
                    <a:lnTo>
                      <a:pt x="166" y="18"/>
                    </a:lnTo>
                    <a:lnTo>
                      <a:pt x="167" y="18"/>
                    </a:lnTo>
                    <a:lnTo>
                      <a:pt x="168" y="18"/>
                    </a:lnTo>
                    <a:lnTo>
                      <a:pt x="169" y="18"/>
                    </a:lnTo>
                    <a:lnTo>
                      <a:pt x="170" y="18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2" y="19"/>
                    </a:lnTo>
                    <a:lnTo>
                      <a:pt x="173" y="19"/>
                    </a:lnTo>
                    <a:lnTo>
                      <a:pt x="174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0" y="20"/>
                    </a:lnTo>
                    <a:lnTo>
                      <a:pt x="181" y="20"/>
                    </a:lnTo>
                    <a:lnTo>
                      <a:pt x="182" y="20"/>
                    </a:lnTo>
                    <a:lnTo>
                      <a:pt x="183" y="20"/>
                    </a:lnTo>
                    <a:lnTo>
                      <a:pt x="184" y="20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6" y="21"/>
                    </a:lnTo>
                    <a:lnTo>
                      <a:pt x="187" y="21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1"/>
                    </a:lnTo>
                    <a:lnTo>
                      <a:pt x="192" y="21"/>
                    </a:lnTo>
                    <a:lnTo>
                      <a:pt x="193" y="21"/>
                    </a:lnTo>
                    <a:lnTo>
                      <a:pt x="193" y="22"/>
                    </a:lnTo>
                    <a:lnTo>
                      <a:pt x="194" y="22"/>
                    </a:lnTo>
                    <a:lnTo>
                      <a:pt x="195" y="22"/>
                    </a:lnTo>
                    <a:lnTo>
                      <a:pt x="196" y="22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199" y="23"/>
                    </a:lnTo>
                    <a:lnTo>
                      <a:pt x="200" y="23"/>
                    </a:lnTo>
                    <a:lnTo>
                      <a:pt x="200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4" y="24"/>
                    </a:lnTo>
                    <a:lnTo>
                      <a:pt x="205" y="24"/>
                    </a:lnTo>
                    <a:lnTo>
                      <a:pt x="206" y="24"/>
                    </a:lnTo>
                    <a:lnTo>
                      <a:pt x="207" y="24"/>
                    </a:lnTo>
                    <a:lnTo>
                      <a:pt x="208" y="24"/>
                    </a:lnTo>
                    <a:lnTo>
                      <a:pt x="208" y="25"/>
                    </a:lnTo>
                    <a:lnTo>
                      <a:pt x="209" y="25"/>
                    </a:lnTo>
                    <a:lnTo>
                      <a:pt x="210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2" y="26"/>
                    </a:lnTo>
                    <a:lnTo>
                      <a:pt x="213" y="26"/>
                    </a:lnTo>
                    <a:lnTo>
                      <a:pt x="214" y="26"/>
                    </a:lnTo>
                    <a:lnTo>
                      <a:pt x="215" y="26"/>
                    </a:lnTo>
                    <a:lnTo>
                      <a:pt x="216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0" y="27"/>
                    </a:lnTo>
                    <a:lnTo>
                      <a:pt x="221" y="27"/>
                    </a:lnTo>
                    <a:lnTo>
                      <a:pt x="221" y="28"/>
                    </a:lnTo>
                    <a:lnTo>
                      <a:pt x="222" y="28"/>
                    </a:lnTo>
                    <a:lnTo>
                      <a:pt x="223" y="28"/>
                    </a:lnTo>
                    <a:lnTo>
                      <a:pt x="224" y="28"/>
                    </a:lnTo>
                    <a:lnTo>
                      <a:pt x="225" y="28"/>
                    </a:lnTo>
                    <a:lnTo>
                      <a:pt x="225" y="29"/>
                    </a:lnTo>
                    <a:lnTo>
                      <a:pt x="226" y="29"/>
                    </a:lnTo>
                    <a:lnTo>
                      <a:pt x="227" y="29"/>
                    </a:lnTo>
                    <a:lnTo>
                      <a:pt x="228" y="29"/>
                    </a:lnTo>
                    <a:lnTo>
                      <a:pt x="229" y="29"/>
                    </a:lnTo>
                    <a:lnTo>
                      <a:pt x="230" y="29"/>
                    </a:lnTo>
                    <a:lnTo>
                      <a:pt x="231" y="29"/>
                    </a:lnTo>
                    <a:lnTo>
                      <a:pt x="231" y="30"/>
                    </a:lnTo>
                    <a:lnTo>
                      <a:pt x="232" y="30"/>
                    </a:lnTo>
                    <a:lnTo>
                      <a:pt x="233" y="30"/>
                    </a:lnTo>
                    <a:lnTo>
                      <a:pt x="234" y="30"/>
                    </a:lnTo>
                    <a:lnTo>
                      <a:pt x="234" y="31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40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3" y="31"/>
                    </a:lnTo>
                    <a:lnTo>
                      <a:pt x="244" y="31"/>
                    </a:lnTo>
                    <a:lnTo>
                      <a:pt x="244" y="32"/>
                    </a:lnTo>
                    <a:lnTo>
                      <a:pt x="245" y="32"/>
                    </a:lnTo>
                    <a:lnTo>
                      <a:pt x="246" y="32"/>
                    </a:lnTo>
                    <a:lnTo>
                      <a:pt x="247" y="32"/>
                    </a:lnTo>
                    <a:lnTo>
                      <a:pt x="248" y="32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0" y="33"/>
                    </a:lnTo>
                    <a:lnTo>
                      <a:pt x="251" y="33"/>
                    </a:lnTo>
                    <a:lnTo>
                      <a:pt x="251" y="34"/>
                    </a:lnTo>
                    <a:lnTo>
                      <a:pt x="252" y="34"/>
                    </a:lnTo>
                    <a:lnTo>
                      <a:pt x="253" y="34"/>
                    </a:lnTo>
                    <a:lnTo>
                      <a:pt x="253" y="35"/>
                    </a:lnTo>
                    <a:lnTo>
                      <a:pt x="254" y="35"/>
                    </a:lnTo>
                    <a:lnTo>
                      <a:pt x="255" y="35"/>
                    </a:lnTo>
                    <a:lnTo>
                      <a:pt x="256" y="35"/>
                    </a:lnTo>
                    <a:lnTo>
                      <a:pt x="257" y="35"/>
                    </a:lnTo>
                    <a:lnTo>
                      <a:pt x="258" y="35"/>
                    </a:lnTo>
                    <a:lnTo>
                      <a:pt x="258" y="36"/>
                    </a:lnTo>
                    <a:lnTo>
                      <a:pt x="259" y="36"/>
                    </a:lnTo>
                    <a:lnTo>
                      <a:pt x="260" y="36"/>
                    </a:lnTo>
                    <a:lnTo>
                      <a:pt x="261" y="36"/>
                    </a:lnTo>
                    <a:lnTo>
                      <a:pt x="262" y="36"/>
                    </a:lnTo>
                    <a:lnTo>
                      <a:pt x="263" y="36"/>
                    </a:lnTo>
                    <a:lnTo>
                      <a:pt x="263" y="37"/>
                    </a:lnTo>
                    <a:lnTo>
                      <a:pt x="264" y="37"/>
                    </a:lnTo>
                    <a:lnTo>
                      <a:pt x="265" y="37"/>
                    </a:lnTo>
                    <a:lnTo>
                      <a:pt x="266" y="37"/>
                    </a:lnTo>
                    <a:lnTo>
                      <a:pt x="267" y="37"/>
                    </a:lnTo>
                    <a:lnTo>
                      <a:pt x="268" y="37"/>
                    </a:lnTo>
                    <a:lnTo>
                      <a:pt x="269" y="37"/>
                    </a:lnTo>
                    <a:lnTo>
                      <a:pt x="270" y="37"/>
                    </a:lnTo>
                    <a:lnTo>
                      <a:pt x="271" y="37"/>
                    </a:lnTo>
                    <a:lnTo>
                      <a:pt x="272" y="37"/>
                    </a:lnTo>
                    <a:lnTo>
                      <a:pt x="273" y="37"/>
                    </a:lnTo>
                    <a:lnTo>
                      <a:pt x="274" y="37"/>
                    </a:lnTo>
                    <a:lnTo>
                      <a:pt x="275" y="37"/>
                    </a:lnTo>
                    <a:lnTo>
                      <a:pt x="275" y="38"/>
                    </a:lnTo>
                    <a:lnTo>
                      <a:pt x="276" y="38"/>
                    </a:lnTo>
                    <a:lnTo>
                      <a:pt x="277" y="38"/>
                    </a:lnTo>
                    <a:lnTo>
                      <a:pt x="278" y="38"/>
                    </a:lnTo>
                    <a:lnTo>
                      <a:pt x="278" y="39"/>
                    </a:lnTo>
                    <a:lnTo>
                      <a:pt x="279" y="39"/>
                    </a:lnTo>
                    <a:lnTo>
                      <a:pt x="280" y="39"/>
                    </a:lnTo>
                    <a:lnTo>
                      <a:pt x="280" y="40"/>
                    </a:lnTo>
                    <a:lnTo>
                      <a:pt x="281" y="40"/>
                    </a:lnTo>
                    <a:lnTo>
                      <a:pt x="282" y="40"/>
                    </a:lnTo>
                    <a:lnTo>
                      <a:pt x="283" y="40"/>
                    </a:lnTo>
                    <a:lnTo>
                      <a:pt x="284" y="40"/>
                    </a:lnTo>
                    <a:lnTo>
                      <a:pt x="284" y="41"/>
                    </a:lnTo>
                    <a:lnTo>
                      <a:pt x="285" y="41"/>
                    </a:lnTo>
                    <a:lnTo>
                      <a:pt x="286" y="41"/>
                    </a:lnTo>
                    <a:lnTo>
                      <a:pt x="286" y="42"/>
                    </a:lnTo>
                    <a:lnTo>
                      <a:pt x="287" y="42"/>
                    </a:lnTo>
                    <a:lnTo>
                      <a:pt x="288" y="42"/>
                    </a:lnTo>
                    <a:lnTo>
                      <a:pt x="289" y="42"/>
                    </a:lnTo>
                    <a:lnTo>
                      <a:pt x="290" y="42"/>
                    </a:lnTo>
                    <a:lnTo>
                      <a:pt x="291" y="42"/>
                    </a:lnTo>
                    <a:lnTo>
                      <a:pt x="292" y="42"/>
                    </a:lnTo>
                    <a:lnTo>
                      <a:pt x="292" y="43"/>
                    </a:lnTo>
                    <a:lnTo>
                      <a:pt x="293" y="43"/>
                    </a:lnTo>
                    <a:lnTo>
                      <a:pt x="294" y="43"/>
                    </a:lnTo>
                    <a:lnTo>
                      <a:pt x="295" y="43"/>
                    </a:lnTo>
                    <a:lnTo>
                      <a:pt x="295" y="44"/>
                    </a:lnTo>
                    <a:lnTo>
                      <a:pt x="296" y="44"/>
                    </a:lnTo>
                    <a:lnTo>
                      <a:pt x="297" y="44"/>
                    </a:lnTo>
                    <a:lnTo>
                      <a:pt x="298" y="44"/>
                    </a:lnTo>
                    <a:lnTo>
                      <a:pt x="299" y="44"/>
                    </a:lnTo>
                    <a:lnTo>
                      <a:pt x="300" y="44"/>
                    </a:lnTo>
                    <a:lnTo>
                      <a:pt x="300" y="45"/>
                    </a:lnTo>
                    <a:lnTo>
                      <a:pt x="301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3" y="46"/>
                    </a:lnTo>
                    <a:lnTo>
                      <a:pt x="304" y="46"/>
                    </a:lnTo>
                    <a:lnTo>
                      <a:pt x="305" y="46"/>
                    </a:lnTo>
                    <a:lnTo>
                      <a:pt x="306" y="46"/>
                    </a:lnTo>
                    <a:lnTo>
                      <a:pt x="307" y="46"/>
                    </a:lnTo>
                    <a:lnTo>
                      <a:pt x="308" y="46"/>
                    </a:lnTo>
                    <a:lnTo>
                      <a:pt x="309" y="46"/>
                    </a:lnTo>
                    <a:lnTo>
                      <a:pt x="310" y="46"/>
                    </a:lnTo>
                    <a:lnTo>
                      <a:pt x="310" y="47"/>
                    </a:lnTo>
                    <a:lnTo>
                      <a:pt x="311" y="47"/>
                    </a:lnTo>
                    <a:lnTo>
                      <a:pt x="312" y="47"/>
                    </a:lnTo>
                    <a:lnTo>
                      <a:pt x="312" y="48"/>
                    </a:lnTo>
                    <a:lnTo>
                      <a:pt x="313" y="48"/>
                    </a:lnTo>
                    <a:lnTo>
                      <a:pt x="314" y="48"/>
                    </a:lnTo>
                    <a:lnTo>
                      <a:pt x="315" y="48"/>
                    </a:lnTo>
                    <a:lnTo>
                      <a:pt x="316" y="48"/>
                    </a:lnTo>
                    <a:lnTo>
                      <a:pt x="316" y="49"/>
                    </a:lnTo>
                    <a:lnTo>
                      <a:pt x="317" y="49"/>
                    </a:lnTo>
                    <a:lnTo>
                      <a:pt x="318" y="49"/>
                    </a:lnTo>
                    <a:lnTo>
                      <a:pt x="318" y="50"/>
                    </a:lnTo>
                    <a:lnTo>
                      <a:pt x="319" y="50"/>
                    </a:lnTo>
                    <a:lnTo>
                      <a:pt x="319" y="51"/>
                    </a:lnTo>
                    <a:lnTo>
                      <a:pt x="320" y="51"/>
                    </a:lnTo>
                    <a:lnTo>
                      <a:pt x="321" y="51"/>
                    </a:lnTo>
                    <a:lnTo>
                      <a:pt x="322" y="51"/>
                    </a:lnTo>
                    <a:lnTo>
                      <a:pt x="323" y="51"/>
                    </a:lnTo>
                    <a:lnTo>
                      <a:pt x="324" y="51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8" y="51"/>
                    </a:lnTo>
                    <a:lnTo>
                      <a:pt x="328" y="52"/>
                    </a:lnTo>
                    <a:lnTo>
                      <a:pt x="329" y="52"/>
                    </a:lnTo>
                    <a:lnTo>
                      <a:pt x="330" y="52"/>
                    </a:lnTo>
                    <a:lnTo>
                      <a:pt x="331" y="52"/>
                    </a:lnTo>
                    <a:lnTo>
                      <a:pt x="332" y="52"/>
                    </a:lnTo>
                    <a:lnTo>
                      <a:pt x="332" y="53"/>
                    </a:lnTo>
                    <a:lnTo>
                      <a:pt x="333" y="53"/>
                    </a:lnTo>
                    <a:lnTo>
                      <a:pt x="334" y="53"/>
                    </a:lnTo>
                    <a:lnTo>
                      <a:pt x="335" y="53"/>
                    </a:lnTo>
                    <a:lnTo>
                      <a:pt x="335" y="54"/>
                    </a:lnTo>
                    <a:lnTo>
                      <a:pt x="336" y="54"/>
                    </a:lnTo>
                    <a:lnTo>
                      <a:pt x="336" y="55"/>
                    </a:lnTo>
                    <a:lnTo>
                      <a:pt x="337" y="55"/>
                    </a:lnTo>
                    <a:lnTo>
                      <a:pt x="338" y="55"/>
                    </a:lnTo>
                    <a:lnTo>
                      <a:pt x="339" y="55"/>
                    </a:lnTo>
                    <a:lnTo>
                      <a:pt x="340" y="55"/>
                    </a:lnTo>
                    <a:lnTo>
                      <a:pt x="341" y="55"/>
                    </a:lnTo>
                    <a:lnTo>
                      <a:pt x="342" y="55"/>
                    </a:lnTo>
                    <a:lnTo>
                      <a:pt x="342" y="56"/>
                    </a:lnTo>
                    <a:lnTo>
                      <a:pt x="343" y="56"/>
                    </a:lnTo>
                    <a:lnTo>
                      <a:pt x="344" y="56"/>
                    </a:lnTo>
                    <a:lnTo>
                      <a:pt x="345" y="56"/>
                    </a:lnTo>
                    <a:lnTo>
                      <a:pt x="346" y="56"/>
                    </a:lnTo>
                    <a:lnTo>
                      <a:pt x="347" y="56"/>
                    </a:lnTo>
                    <a:lnTo>
                      <a:pt x="348" y="56"/>
                    </a:lnTo>
                    <a:lnTo>
                      <a:pt x="348" y="57"/>
                    </a:lnTo>
                    <a:lnTo>
                      <a:pt x="349" y="57"/>
                    </a:lnTo>
                    <a:lnTo>
                      <a:pt x="350" y="57"/>
                    </a:lnTo>
                    <a:lnTo>
                      <a:pt x="351" y="57"/>
                    </a:lnTo>
                    <a:lnTo>
                      <a:pt x="352" y="57"/>
                    </a:lnTo>
                    <a:lnTo>
                      <a:pt x="352" y="58"/>
                    </a:lnTo>
                    <a:lnTo>
                      <a:pt x="353" y="58"/>
                    </a:lnTo>
                    <a:lnTo>
                      <a:pt x="354" y="58"/>
                    </a:lnTo>
                    <a:lnTo>
                      <a:pt x="355" y="58"/>
                    </a:lnTo>
                    <a:lnTo>
                      <a:pt x="356" y="58"/>
                    </a:lnTo>
                    <a:lnTo>
                      <a:pt x="357" y="58"/>
                    </a:lnTo>
                    <a:lnTo>
                      <a:pt x="358" y="58"/>
                    </a:lnTo>
                    <a:lnTo>
                      <a:pt x="359" y="58"/>
                    </a:lnTo>
                    <a:lnTo>
                      <a:pt x="360" y="58"/>
                    </a:lnTo>
                    <a:lnTo>
                      <a:pt x="361" y="58"/>
                    </a:lnTo>
                    <a:lnTo>
                      <a:pt x="362" y="58"/>
                    </a:lnTo>
                    <a:lnTo>
                      <a:pt x="362" y="59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9"/>
                    </a:lnTo>
                    <a:lnTo>
                      <a:pt x="365" y="60"/>
                    </a:lnTo>
                    <a:lnTo>
                      <a:pt x="366" y="60"/>
                    </a:lnTo>
                    <a:lnTo>
                      <a:pt x="367" y="60"/>
                    </a:lnTo>
                    <a:lnTo>
                      <a:pt x="368" y="60"/>
                    </a:lnTo>
                    <a:lnTo>
                      <a:pt x="369" y="60"/>
                    </a:lnTo>
                    <a:lnTo>
                      <a:pt x="369" y="61"/>
                    </a:lnTo>
                    <a:lnTo>
                      <a:pt x="370" y="61"/>
                    </a:lnTo>
                    <a:lnTo>
                      <a:pt x="371" y="61"/>
                    </a:lnTo>
                    <a:lnTo>
                      <a:pt x="372" y="61"/>
                    </a:lnTo>
                    <a:lnTo>
                      <a:pt x="373" y="61"/>
                    </a:lnTo>
                    <a:lnTo>
                      <a:pt x="373" y="62"/>
                    </a:lnTo>
                    <a:lnTo>
                      <a:pt x="374" y="62"/>
                    </a:lnTo>
                    <a:lnTo>
                      <a:pt x="375" y="62"/>
                    </a:lnTo>
                    <a:lnTo>
                      <a:pt x="376" y="62"/>
                    </a:lnTo>
                    <a:lnTo>
                      <a:pt x="376" y="63"/>
                    </a:lnTo>
                    <a:lnTo>
                      <a:pt x="377" y="63"/>
                    </a:lnTo>
                    <a:lnTo>
                      <a:pt x="378" y="63"/>
                    </a:lnTo>
                    <a:lnTo>
                      <a:pt x="379" y="63"/>
                    </a:lnTo>
                    <a:lnTo>
                      <a:pt x="380" y="63"/>
                    </a:lnTo>
                    <a:lnTo>
                      <a:pt x="381" y="63"/>
                    </a:lnTo>
                    <a:lnTo>
                      <a:pt x="382" y="63"/>
                    </a:lnTo>
                    <a:lnTo>
                      <a:pt x="383" y="63"/>
                    </a:lnTo>
                    <a:lnTo>
                      <a:pt x="384" y="63"/>
                    </a:lnTo>
                    <a:lnTo>
                      <a:pt x="384" y="64"/>
                    </a:lnTo>
                    <a:lnTo>
                      <a:pt x="385" y="64"/>
                    </a:lnTo>
                    <a:lnTo>
                      <a:pt x="386" y="64"/>
                    </a:lnTo>
                    <a:lnTo>
                      <a:pt x="386" y="65"/>
                    </a:lnTo>
                    <a:lnTo>
                      <a:pt x="387" y="65"/>
                    </a:lnTo>
                    <a:lnTo>
                      <a:pt x="388" y="65"/>
                    </a:lnTo>
                    <a:lnTo>
                      <a:pt x="389" y="65"/>
                    </a:lnTo>
                    <a:lnTo>
                      <a:pt x="390" y="65"/>
                    </a:lnTo>
                    <a:lnTo>
                      <a:pt x="390" y="66"/>
                    </a:lnTo>
                    <a:lnTo>
                      <a:pt x="391" y="66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3" y="67"/>
                    </a:lnTo>
                    <a:lnTo>
                      <a:pt x="393" y="68"/>
                    </a:lnTo>
                    <a:lnTo>
                      <a:pt x="394" y="68"/>
                    </a:lnTo>
                    <a:lnTo>
                      <a:pt x="395" y="68"/>
                    </a:lnTo>
                    <a:lnTo>
                      <a:pt x="395" y="69"/>
                    </a:lnTo>
                    <a:lnTo>
                      <a:pt x="396" y="69"/>
                    </a:lnTo>
                    <a:lnTo>
                      <a:pt x="397" y="69"/>
                    </a:lnTo>
                    <a:lnTo>
                      <a:pt x="398" y="69"/>
                    </a:lnTo>
                    <a:lnTo>
                      <a:pt x="398" y="70"/>
                    </a:lnTo>
                    <a:lnTo>
                      <a:pt x="399" y="70"/>
                    </a:lnTo>
                    <a:lnTo>
                      <a:pt x="400" y="70"/>
                    </a:lnTo>
                    <a:lnTo>
                      <a:pt x="401" y="70"/>
                    </a:lnTo>
                    <a:lnTo>
                      <a:pt x="401" y="71"/>
                    </a:lnTo>
                    <a:lnTo>
                      <a:pt x="402" y="71"/>
                    </a:lnTo>
                    <a:lnTo>
                      <a:pt x="403" y="71"/>
                    </a:lnTo>
                    <a:lnTo>
                      <a:pt x="404" y="71"/>
                    </a:lnTo>
                    <a:lnTo>
                      <a:pt x="405" y="71"/>
                    </a:lnTo>
                    <a:lnTo>
                      <a:pt x="406" y="71"/>
                    </a:lnTo>
                    <a:lnTo>
                      <a:pt x="407" y="71"/>
                    </a:lnTo>
                    <a:lnTo>
                      <a:pt x="407" y="72"/>
                    </a:lnTo>
                    <a:lnTo>
                      <a:pt x="408" y="72"/>
                    </a:lnTo>
                    <a:lnTo>
                      <a:pt x="409" y="72"/>
                    </a:lnTo>
                    <a:lnTo>
                      <a:pt x="410" y="72"/>
                    </a:lnTo>
                    <a:lnTo>
                      <a:pt x="410" y="73"/>
                    </a:lnTo>
                    <a:lnTo>
                      <a:pt x="411" y="73"/>
                    </a:lnTo>
                    <a:lnTo>
                      <a:pt x="412" y="73"/>
                    </a:lnTo>
                    <a:lnTo>
                      <a:pt x="413" y="73"/>
                    </a:lnTo>
                    <a:lnTo>
                      <a:pt x="414" y="73"/>
                    </a:lnTo>
                    <a:lnTo>
                      <a:pt x="415" y="73"/>
                    </a:lnTo>
                    <a:lnTo>
                      <a:pt x="416" y="73"/>
                    </a:lnTo>
                    <a:lnTo>
                      <a:pt x="417" y="73"/>
                    </a:lnTo>
                    <a:lnTo>
                      <a:pt x="418" y="73"/>
                    </a:lnTo>
                    <a:lnTo>
                      <a:pt x="418" y="74"/>
                    </a:lnTo>
                    <a:lnTo>
                      <a:pt x="419" y="74"/>
                    </a:lnTo>
                    <a:lnTo>
                      <a:pt x="420" y="74"/>
                    </a:lnTo>
                    <a:lnTo>
                      <a:pt x="421" y="74"/>
                    </a:lnTo>
                    <a:lnTo>
                      <a:pt x="422" y="74"/>
                    </a:lnTo>
                    <a:lnTo>
                      <a:pt x="422" y="75"/>
                    </a:lnTo>
                    <a:lnTo>
                      <a:pt x="423" y="75"/>
                    </a:lnTo>
                    <a:lnTo>
                      <a:pt x="424" y="75"/>
                    </a:lnTo>
                    <a:lnTo>
                      <a:pt x="425" y="75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8" y="76"/>
                    </a:lnTo>
                    <a:lnTo>
                      <a:pt x="429" y="76"/>
                    </a:lnTo>
                    <a:lnTo>
                      <a:pt x="429" y="77"/>
                    </a:lnTo>
                    <a:lnTo>
                      <a:pt x="429" y="78"/>
                    </a:lnTo>
                    <a:lnTo>
                      <a:pt x="430" y="78"/>
                    </a:lnTo>
                    <a:lnTo>
                      <a:pt x="431" y="78"/>
                    </a:lnTo>
                    <a:lnTo>
                      <a:pt x="432" y="78"/>
                    </a:lnTo>
                    <a:lnTo>
                      <a:pt x="433" y="78"/>
                    </a:lnTo>
                    <a:lnTo>
                      <a:pt x="433" y="79"/>
                    </a:lnTo>
                    <a:lnTo>
                      <a:pt x="434" y="79"/>
                    </a:lnTo>
                    <a:lnTo>
                      <a:pt x="435" y="79"/>
                    </a:lnTo>
                    <a:lnTo>
                      <a:pt x="436" y="79"/>
                    </a:lnTo>
                    <a:lnTo>
                      <a:pt x="437" y="79"/>
                    </a:lnTo>
                    <a:lnTo>
                      <a:pt x="437" y="80"/>
                    </a:lnTo>
                    <a:lnTo>
                      <a:pt x="438" y="80"/>
                    </a:lnTo>
                    <a:lnTo>
                      <a:pt x="439" y="80"/>
                    </a:lnTo>
                    <a:lnTo>
                      <a:pt x="440" y="80"/>
                    </a:lnTo>
                    <a:lnTo>
                      <a:pt x="441" y="80"/>
                    </a:lnTo>
                    <a:lnTo>
                      <a:pt x="441" y="81"/>
                    </a:lnTo>
                    <a:lnTo>
                      <a:pt x="442" y="81"/>
                    </a:lnTo>
                    <a:lnTo>
                      <a:pt x="443" y="81"/>
                    </a:lnTo>
                    <a:lnTo>
                      <a:pt x="443" y="82"/>
                    </a:lnTo>
                    <a:lnTo>
                      <a:pt x="444" y="82"/>
                    </a:lnTo>
                    <a:lnTo>
                      <a:pt x="445" y="82"/>
                    </a:lnTo>
                    <a:lnTo>
                      <a:pt x="446" y="82"/>
                    </a:lnTo>
                    <a:lnTo>
                      <a:pt x="446" y="83"/>
                    </a:lnTo>
                    <a:lnTo>
                      <a:pt x="447" y="83"/>
                    </a:lnTo>
                    <a:lnTo>
                      <a:pt x="448" y="83"/>
                    </a:lnTo>
                    <a:lnTo>
                      <a:pt x="449" y="83"/>
                    </a:lnTo>
                    <a:lnTo>
                      <a:pt x="450" y="83"/>
                    </a:lnTo>
                    <a:lnTo>
                      <a:pt x="450" y="84"/>
                    </a:lnTo>
                    <a:lnTo>
                      <a:pt x="451" y="84"/>
                    </a:lnTo>
                    <a:lnTo>
                      <a:pt x="452" y="84"/>
                    </a:lnTo>
                    <a:lnTo>
                      <a:pt x="453" y="84"/>
                    </a:lnTo>
                    <a:lnTo>
                      <a:pt x="453" y="85"/>
                    </a:lnTo>
                    <a:lnTo>
                      <a:pt x="454" y="85"/>
                    </a:lnTo>
                    <a:lnTo>
                      <a:pt x="455" y="85"/>
                    </a:lnTo>
                    <a:lnTo>
                      <a:pt x="455" y="86"/>
                    </a:lnTo>
                    <a:lnTo>
                      <a:pt x="456" y="86"/>
                    </a:lnTo>
                    <a:lnTo>
                      <a:pt x="457" y="86"/>
                    </a:lnTo>
                    <a:lnTo>
                      <a:pt x="458" y="86"/>
                    </a:lnTo>
                    <a:lnTo>
                      <a:pt x="459" y="86"/>
                    </a:lnTo>
                    <a:lnTo>
                      <a:pt x="460" y="86"/>
                    </a:lnTo>
                    <a:lnTo>
                      <a:pt x="461" y="86"/>
                    </a:lnTo>
                    <a:lnTo>
                      <a:pt x="462" y="86"/>
                    </a:lnTo>
                    <a:lnTo>
                      <a:pt x="463" y="86"/>
                    </a:lnTo>
                    <a:lnTo>
                      <a:pt x="464" y="86"/>
                    </a:lnTo>
                    <a:lnTo>
                      <a:pt x="464" y="87"/>
                    </a:lnTo>
                    <a:lnTo>
                      <a:pt x="465" y="87"/>
                    </a:lnTo>
                    <a:lnTo>
                      <a:pt x="466" y="87"/>
                    </a:lnTo>
                    <a:lnTo>
                      <a:pt x="466" y="88"/>
                    </a:lnTo>
                    <a:lnTo>
                      <a:pt x="467" y="88"/>
                    </a:lnTo>
                    <a:lnTo>
                      <a:pt x="468" y="88"/>
                    </a:lnTo>
                    <a:lnTo>
                      <a:pt x="468" y="89"/>
                    </a:lnTo>
                    <a:lnTo>
                      <a:pt x="469" y="89"/>
                    </a:lnTo>
                    <a:lnTo>
                      <a:pt x="470" y="89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2" y="90"/>
                    </a:lnTo>
                    <a:lnTo>
                      <a:pt x="473" y="90"/>
                    </a:lnTo>
                    <a:lnTo>
                      <a:pt x="473" y="91"/>
                    </a:lnTo>
                    <a:lnTo>
                      <a:pt x="473" y="92"/>
                    </a:lnTo>
                    <a:lnTo>
                      <a:pt x="474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7" y="92"/>
                    </a:lnTo>
                    <a:lnTo>
                      <a:pt x="477" y="93"/>
                    </a:lnTo>
                    <a:lnTo>
                      <a:pt x="478" y="93"/>
                    </a:lnTo>
                    <a:lnTo>
                      <a:pt x="479" y="93"/>
                    </a:lnTo>
                    <a:lnTo>
                      <a:pt x="480" y="93"/>
                    </a:lnTo>
                    <a:lnTo>
                      <a:pt x="480" y="94"/>
                    </a:lnTo>
                    <a:lnTo>
                      <a:pt x="481" y="94"/>
                    </a:lnTo>
                    <a:lnTo>
                      <a:pt x="482" y="94"/>
                    </a:lnTo>
                    <a:lnTo>
                      <a:pt x="483" y="94"/>
                    </a:lnTo>
                    <a:lnTo>
                      <a:pt x="483" y="95"/>
                    </a:lnTo>
                    <a:lnTo>
                      <a:pt x="483" y="96"/>
                    </a:lnTo>
                    <a:lnTo>
                      <a:pt x="483" y="97"/>
                    </a:lnTo>
                    <a:lnTo>
                      <a:pt x="484" y="97"/>
                    </a:lnTo>
                    <a:lnTo>
                      <a:pt x="485" y="97"/>
                    </a:lnTo>
                    <a:lnTo>
                      <a:pt x="486" y="97"/>
                    </a:lnTo>
                    <a:lnTo>
                      <a:pt x="486" y="98"/>
                    </a:lnTo>
                    <a:lnTo>
                      <a:pt x="487" y="98"/>
                    </a:lnTo>
                    <a:lnTo>
                      <a:pt x="487" y="99"/>
                    </a:lnTo>
                    <a:lnTo>
                      <a:pt x="488" y="99"/>
                    </a:lnTo>
                    <a:lnTo>
                      <a:pt x="488" y="100"/>
                    </a:lnTo>
                    <a:lnTo>
                      <a:pt x="489" y="100"/>
                    </a:lnTo>
                    <a:lnTo>
                      <a:pt x="490" y="100"/>
                    </a:lnTo>
                    <a:lnTo>
                      <a:pt x="491" y="100"/>
                    </a:lnTo>
                    <a:lnTo>
                      <a:pt x="492" y="100"/>
                    </a:lnTo>
                    <a:lnTo>
                      <a:pt x="493" y="100"/>
                    </a:lnTo>
                    <a:lnTo>
                      <a:pt x="493" y="101"/>
                    </a:lnTo>
                    <a:lnTo>
                      <a:pt x="494" y="101"/>
                    </a:lnTo>
                    <a:lnTo>
                      <a:pt x="495" y="101"/>
                    </a:lnTo>
                    <a:lnTo>
                      <a:pt x="495" y="102"/>
                    </a:lnTo>
                    <a:lnTo>
                      <a:pt x="496" y="102"/>
                    </a:lnTo>
                    <a:lnTo>
                      <a:pt x="496" y="103"/>
                    </a:lnTo>
                    <a:lnTo>
                      <a:pt x="497" y="103"/>
                    </a:lnTo>
                    <a:lnTo>
                      <a:pt x="498" y="103"/>
                    </a:lnTo>
                    <a:lnTo>
                      <a:pt x="499" y="103"/>
                    </a:lnTo>
                    <a:lnTo>
                      <a:pt x="499" y="104"/>
                    </a:lnTo>
                    <a:lnTo>
                      <a:pt x="500" y="104"/>
                    </a:lnTo>
                    <a:lnTo>
                      <a:pt x="501" y="104"/>
                    </a:lnTo>
                    <a:lnTo>
                      <a:pt x="501" y="105"/>
                    </a:lnTo>
                    <a:lnTo>
                      <a:pt x="501" y="106"/>
                    </a:lnTo>
                    <a:lnTo>
                      <a:pt x="502" y="106"/>
                    </a:lnTo>
                    <a:lnTo>
                      <a:pt x="503" y="106"/>
                    </a:lnTo>
                    <a:lnTo>
                      <a:pt x="504" y="106"/>
                    </a:lnTo>
                    <a:lnTo>
                      <a:pt x="505" y="106"/>
                    </a:lnTo>
                    <a:lnTo>
                      <a:pt x="506" y="106"/>
                    </a:lnTo>
                    <a:lnTo>
                      <a:pt x="506" y="108"/>
                    </a:lnTo>
                    <a:lnTo>
                      <a:pt x="506" y="109"/>
                    </a:lnTo>
                    <a:lnTo>
                      <a:pt x="507" y="109"/>
                    </a:lnTo>
                    <a:lnTo>
                      <a:pt x="508" y="109"/>
                    </a:lnTo>
                    <a:lnTo>
                      <a:pt x="509" y="109"/>
                    </a:lnTo>
                    <a:lnTo>
                      <a:pt x="510" y="109"/>
                    </a:lnTo>
                    <a:lnTo>
                      <a:pt x="511" y="109"/>
                    </a:lnTo>
                    <a:lnTo>
                      <a:pt x="511" y="110"/>
                    </a:lnTo>
                    <a:lnTo>
                      <a:pt x="512" y="110"/>
                    </a:lnTo>
                    <a:lnTo>
                      <a:pt x="513" y="110"/>
                    </a:lnTo>
                    <a:lnTo>
                      <a:pt x="513" y="112"/>
                    </a:lnTo>
                    <a:lnTo>
                      <a:pt x="514" y="112"/>
                    </a:lnTo>
                    <a:lnTo>
                      <a:pt x="515" y="112"/>
                    </a:lnTo>
                    <a:lnTo>
                      <a:pt x="516" y="112"/>
                    </a:lnTo>
                    <a:lnTo>
                      <a:pt x="517" y="112"/>
                    </a:lnTo>
                    <a:lnTo>
                      <a:pt x="517" y="113"/>
                    </a:lnTo>
                    <a:lnTo>
                      <a:pt x="517" y="114"/>
                    </a:lnTo>
                    <a:lnTo>
                      <a:pt x="518" y="114"/>
                    </a:lnTo>
                    <a:lnTo>
                      <a:pt x="519" y="114"/>
                    </a:lnTo>
                    <a:lnTo>
                      <a:pt x="520" y="114"/>
                    </a:lnTo>
                    <a:lnTo>
                      <a:pt x="521" y="114"/>
                    </a:lnTo>
                    <a:lnTo>
                      <a:pt x="521" y="115"/>
                    </a:lnTo>
                    <a:lnTo>
                      <a:pt x="522" y="115"/>
                    </a:lnTo>
                    <a:lnTo>
                      <a:pt x="523" y="115"/>
                    </a:lnTo>
                    <a:lnTo>
                      <a:pt x="524" y="115"/>
                    </a:lnTo>
                    <a:lnTo>
                      <a:pt x="525" y="115"/>
                    </a:lnTo>
                    <a:lnTo>
                      <a:pt x="525" y="117"/>
                    </a:lnTo>
                    <a:lnTo>
                      <a:pt x="526" y="117"/>
                    </a:lnTo>
                    <a:lnTo>
                      <a:pt x="526" y="118"/>
                    </a:lnTo>
                    <a:lnTo>
                      <a:pt x="527" y="118"/>
                    </a:lnTo>
                    <a:lnTo>
                      <a:pt x="527" y="119"/>
                    </a:lnTo>
                    <a:lnTo>
                      <a:pt x="527" y="121"/>
                    </a:lnTo>
                    <a:lnTo>
                      <a:pt x="528" y="121"/>
                    </a:lnTo>
                    <a:lnTo>
                      <a:pt x="528" y="122"/>
                    </a:lnTo>
                    <a:lnTo>
                      <a:pt x="528" y="124"/>
                    </a:lnTo>
                    <a:lnTo>
                      <a:pt x="529" y="124"/>
                    </a:lnTo>
                    <a:lnTo>
                      <a:pt x="530" y="124"/>
                    </a:lnTo>
                    <a:lnTo>
                      <a:pt x="530" y="125"/>
                    </a:lnTo>
                    <a:lnTo>
                      <a:pt x="531" y="125"/>
                    </a:lnTo>
                    <a:lnTo>
                      <a:pt x="532" y="125"/>
                    </a:lnTo>
                    <a:lnTo>
                      <a:pt x="533" y="125"/>
                    </a:lnTo>
                    <a:lnTo>
                      <a:pt x="533" y="127"/>
                    </a:lnTo>
                    <a:lnTo>
                      <a:pt x="533" y="128"/>
                    </a:lnTo>
                    <a:lnTo>
                      <a:pt x="534" y="128"/>
                    </a:lnTo>
                    <a:lnTo>
                      <a:pt x="535" y="128"/>
                    </a:lnTo>
                    <a:lnTo>
                      <a:pt x="536" y="128"/>
                    </a:lnTo>
                    <a:lnTo>
                      <a:pt x="537" y="128"/>
                    </a:lnTo>
                    <a:lnTo>
                      <a:pt x="538" y="128"/>
                    </a:lnTo>
                    <a:lnTo>
                      <a:pt x="539" y="128"/>
                    </a:lnTo>
                    <a:lnTo>
                      <a:pt x="539" y="130"/>
                    </a:lnTo>
                    <a:lnTo>
                      <a:pt x="540" y="130"/>
                    </a:lnTo>
                    <a:lnTo>
                      <a:pt x="541" y="130"/>
                    </a:lnTo>
                    <a:lnTo>
                      <a:pt x="542" y="130"/>
                    </a:lnTo>
                    <a:lnTo>
                      <a:pt x="543" y="130"/>
                    </a:lnTo>
                    <a:lnTo>
                      <a:pt x="544" y="130"/>
                    </a:lnTo>
                    <a:lnTo>
                      <a:pt x="545" y="130"/>
                    </a:lnTo>
                    <a:lnTo>
                      <a:pt x="546" y="130"/>
                    </a:lnTo>
                    <a:lnTo>
                      <a:pt x="547" y="130"/>
                    </a:lnTo>
                    <a:lnTo>
                      <a:pt x="548" y="130"/>
                    </a:lnTo>
                    <a:lnTo>
                      <a:pt x="549" y="130"/>
                    </a:lnTo>
                    <a:lnTo>
                      <a:pt x="550" y="130"/>
                    </a:lnTo>
                    <a:lnTo>
                      <a:pt x="551" y="130"/>
                    </a:lnTo>
                    <a:lnTo>
                      <a:pt x="551" y="132"/>
                    </a:lnTo>
                    <a:lnTo>
                      <a:pt x="552" y="132"/>
                    </a:lnTo>
                    <a:lnTo>
                      <a:pt x="553" y="132"/>
                    </a:lnTo>
                    <a:lnTo>
                      <a:pt x="553" y="135"/>
                    </a:lnTo>
                    <a:lnTo>
                      <a:pt x="554" y="135"/>
                    </a:lnTo>
                    <a:lnTo>
                      <a:pt x="555" y="135"/>
                    </a:lnTo>
                    <a:lnTo>
                      <a:pt x="556" y="135"/>
                    </a:lnTo>
                    <a:lnTo>
                      <a:pt x="557" y="135"/>
                    </a:lnTo>
                    <a:lnTo>
                      <a:pt x="558" y="135"/>
                    </a:lnTo>
                    <a:lnTo>
                      <a:pt x="559" y="135"/>
                    </a:lnTo>
                    <a:lnTo>
                      <a:pt x="560" y="135"/>
                    </a:lnTo>
                    <a:lnTo>
                      <a:pt x="561" y="135"/>
                    </a:lnTo>
                    <a:lnTo>
                      <a:pt x="562" y="135"/>
                    </a:lnTo>
                    <a:lnTo>
                      <a:pt x="562" y="137"/>
                    </a:lnTo>
                    <a:lnTo>
                      <a:pt x="563" y="137"/>
                    </a:lnTo>
                    <a:lnTo>
                      <a:pt x="564" y="137"/>
                    </a:lnTo>
                    <a:lnTo>
                      <a:pt x="565" y="137"/>
                    </a:lnTo>
                    <a:lnTo>
                      <a:pt x="566" y="137"/>
                    </a:lnTo>
                    <a:lnTo>
                      <a:pt x="566" y="140"/>
                    </a:lnTo>
                    <a:lnTo>
                      <a:pt x="567" y="140"/>
                    </a:lnTo>
                    <a:lnTo>
                      <a:pt x="567" y="143"/>
                    </a:lnTo>
                    <a:lnTo>
                      <a:pt x="568" y="143"/>
                    </a:lnTo>
                    <a:lnTo>
                      <a:pt x="569" y="143"/>
                    </a:lnTo>
                    <a:lnTo>
                      <a:pt x="570" y="143"/>
                    </a:lnTo>
                    <a:lnTo>
                      <a:pt x="571" y="143"/>
                    </a:lnTo>
                    <a:lnTo>
                      <a:pt x="572" y="143"/>
                    </a:lnTo>
                    <a:lnTo>
                      <a:pt x="572" y="146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5" y="146"/>
                    </a:lnTo>
                    <a:lnTo>
                      <a:pt x="575" y="149"/>
                    </a:lnTo>
                    <a:lnTo>
                      <a:pt x="575" y="152"/>
                    </a:lnTo>
                    <a:lnTo>
                      <a:pt x="576" y="152"/>
                    </a:lnTo>
                    <a:lnTo>
                      <a:pt x="577" y="152"/>
                    </a:lnTo>
                    <a:lnTo>
                      <a:pt x="578" y="152"/>
                    </a:lnTo>
                    <a:lnTo>
                      <a:pt x="579" y="152"/>
                    </a:lnTo>
                    <a:lnTo>
                      <a:pt x="580" y="152"/>
                    </a:lnTo>
                    <a:lnTo>
                      <a:pt x="581" y="152"/>
                    </a:lnTo>
                    <a:lnTo>
                      <a:pt x="582" y="152"/>
                    </a:lnTo>
                    <a:lnTo>
                      <a:pt x="583" y="152"/>
                    </a:lnTo>
                    <a:lnTo>
                      <a:pt x="583" y="155"/>
                    </a:lnTo>
                    <a:lnTo>
                      <a:pt x="584" y="155"/>
                    </a:lnTo>
                    <a:lnTo>
                      <a:pt x="585" y="155"/>
                    </a:lnTo>
                    <a:lnTo>
                      <a:pt x="586" y="155"/>
                    </a:lnTo>
                    <a:lnTo>
                      <a:pt x="587" y="155"/>
                    </a:lnTo>
                    <a:lnTo>
                      <a:pt x="588" y="155"/>
                    </a:lnTo>
                    <a:lnTo>
                      <a:pt x="588" y="159"/>
                    </a:lnTo>
                    <a:lnTo>
                      <a:pt x="589" y="159"/>
                    </a:lnTo>
                    <a:lnTo>
                      <a:pt x="591" y="159"/>
                    </a:lnTo>
                    <a:lnTo>
                      <a:pt x="592" y="159"/>
                    </a:lnTo>
                    <a:lnTo>
                      <a:pt x="593" y="159"/>
                    </a:lnTo>
                    <a:lnTo>
                      <a:pt x="593" y="163"/>
                    </a:lnTo>
                    <a:lnTo>
                      <a:pt x="594" y="163"/>
                    </a:lnTo>
                    <a:lnTo>
                      <a:pt x="595" y="163"/>
                    </a:lnTo>
                    <a:lnTo>
                      <a:pt x="596" y="163"/>
                    </a:lnTo>
                    <a:lnTo>
                      <a:pt x="597" y="163"/>
                    </a:lnTo>
                    <a:lnTo>
                      <a:pt x="597" y="168"/>
                    </a:lnTo>
                    <a:lnTo>
                      <a:pt x="598" y="168"/>
                    </a:lnTo>
                    <a:lnTo>
                      <a:pt x="599" y="168"/>
                    </a:lnTo>
                    <a:lnTo>
                      <a:pt x="601" y="168"/>
                    </a:lnTo>
                    <a:lnTo>
                      <a:pt x="602" y="168"/>
                    </a:lnTo>
                    <a:lnTo>
                      <a:pt x="603" y="168"/>
                    </a:lnTo>
                    <a:lnTo>
                      <a:pt x="604" y="168"/>
                    </a:lnTo>
                    <a:lnTo>
                      <a:pt x="605" y="168"/>
                    </a:lnTo>
                    <a:lnTo>
                      <a:pt x="606" y="168"/>
                    </a:lnTo>
                    <a:lnTo>
                      <a:pt x="607" y="168"/>
                    </a:lnTo>
                    <a:lnTo>
                      <a:pt x="608" y="168"/>
                    </a:lnTo>
                    <a:lnTo>
                      <a:pt x="608" y="174"/>
                    </a:lnTo>
                    <a:lnTo>
                      <a:pt x="610" y="174"/>
                    </a:lnTo>
                    <a:lnTo>
                      <a:pt x="611" y="174"/>
                    </a:lnTo>
                    <a:lnTo>
                      <a:pt x="612" y="174"/>
                    </a:lnTo>
                    <a:lnTo>
                      <a:pt x="613" y="174"/>
                    </a:lnTo>
                    <a:lnTo>
                      <a:pt x="614" y="174"/>
                    </a:lnTo>
                    <a:lnTo>
                      <a:pt x="615" y="174"/>
                    </a:lnTo>
                    <a:lnTo>
                      <a:pt x="616" y="174"/>
                    </a:lnTo>
                    <a:lnTo>
                      <a:pt x="617" y="174"/>
                    </a:lnTo>
                    <a:lnTo>
                      <a:pt x="618" y="174"/>
                    </a:lnTo>
                    <a:lnTo>
                      <a:pt x="619" y="174"/>
                    </a:lnTo>
                    <a:lnTo>
                      <a:pt x="620" y="174"/>
                    </a:lnTo>
                    <a:lnTo>
                      <a:pt x="621" y="174"/>
                    </a:lnTo>
                    <a:lnTo>
                      <a:pt x="622" y="174"/>
                    </a:lnTo>
                    <a:lnTo>
                      <a:pt x="623" y="174"/>
                    </a:lnTo>
                    <a:lnTo>
                      <a:pt x="624" y="174"/>
                    </a:lnTo>
                    <a:lnTo>
                      <a:pt x="625" y="174"/>
                    </a:lnTo>
                    <a:lnTo>
                      <a:pt x="625" y="183"/>
                    </a:lnTo>
                    <a:lnTo>
                      <a:pt x="626" y="183"/>
                    </a:lnTo>
                    <a:lnTo>
                      <a:pt x="627" y="183"/>
                    </a:lnTo>
                    <a:lnTo>
                      <a:pt x="629" y="183"/>
                    </a:lnTo>
                    <a:lnTo>
                      <a:pt x="632" y="183"/>
                    </a:lnTo>
                    <a:lnTo>
                      <a:pt x="634" y="183"/>
                    </a:lnTo>
                    <a:lnTo>
                      <a:pt x="635" y="183"/>
                    </a:lnTo>
                    <a:lnTo>
                      <a:pt x="636" y="183"/>
                    </a:lnTo>
                    <a:lnTo>
                      <a:pt x="637" y="183"/>
                    </a:lnTo>
                    <a:lnTo>
                      <a:pt x="638" y="183"/>
                    </a:lnTo>
                    <a:lnTo>
                      <a:pt x="639" y="183"/>
                    </a:lnTo>
                    <a:lnTo>
                      <a:pt x="641" y="183"/>
                    </a:lnTo>
                    <a:lnTo>
                      <a:pt x="643" y="183"/>
                    </a:lnTo>
                    <a:lnTo>
                      <a:pt x="646" y="183"/>
                    </a:lnTo>
                    <a:lnTo>
                      <a:pt x="647" y="183"/>
                    </a:lnTo>
                    <a:lnTo>
                      <a:pt x="650" y="183"/>
                    </a:lnTo>
                    <a:lnTo>
                      <a:pt x="651" y="183"/>
                    </a:lnTo>
                    <a:lnTo>
                      <a:pt x="653" y="183"/>
                    </a:lnTo>
                    <a:lnTo>
                      <a:pt x="655" y="183"/>
                    </a:lnTo>
                    <a:lnTo>
                      <a:pt x="657" y="183"/>
                    </a:lnTo>
                    <a:lnTo>
                      <a:pt x="671" y="183"/>
                    </a:lnTo>
                    <a:lnTo>
                      <a:pt x="673" y="183"/>
                    </a:lnTo>
                    <a:lnTo>
                      <a:pt x="673" y="247"/>
                    </a:lnTo>
                    <a:lnTo>
                      <a:pt x="686" y="247"/>
                    </a:lnTo>
                    <a:lnTo>
                      <a:pt x="687" y="247"/>
                    </a:lnTo>
                    <a:lnTo>
                      <a:pt x="694" y="247"/>
                    </a:lnTo>
                    <a:lnTo>
                      <a:pt x="708" y="247"/>
                    </a:lnTo>
                  </a:path>
                </a:pathLst>
              </a:custGeom>
              <a:noFill/>
              <a:ln w="38100">
                <a:solidFill>
                  <a:srgbClr val="EAAB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1" name="Freeform 341"/>
              <p:cNvSpPr>
                <a:spLocks/>
              </p:cNvSpPr>
              <p:nvPr/>
            </p:nvSpPr>
            <p:spPr bwMode="auto">
              <a:xfrm>
                <a:off x="3714149" y="3006672"/>
                <a:ext cx="5776576" cy="2613664"/>
              </a:xfrm>
              <a:custGeom>
                <a:avLst/>
                <a:gdLst>
                  <a:gd name="T0" fmla="*/ 2147483647 w 804"/>
                  <a:gd name="T1" fmla="*/ 0 h 364"/>
                  <a:gd name="T2" fmla="*/ 2147483647 w 804"/>
                  <a:gd name="T3" fmla="*/ 0 h 364"/>
                  <a:gd name="T4" fmla="*/ 2147483647 w 804"/>
                  <a:gd name="T5" fmla="*/ 0 h 364"/>
                  <a:gd name="T6" fmla="*/ 2147483647 w 804"/>
                  <a:gd name="T7" fmla="*/ 2147483647 h 364"/>
                  <a:gd name="T8" fmla="*/ 2147483647 w 804"/>
                  <a:gd name="T9" fmla="*/ 2147483647 h 364"/>
                  <a:gd name="T10" fmla="*/ 2147483647 w 804"/>
                  <a:gd name="T11" fmla="*/ 2147483647 h 364"/>
                  <a:gd name="T12" fmla="*/ 2147483647 w 804"/>
                  <a:gd name="T13" fmla="*/ 2147483647 h 364"/>
                  <a:gd name="T14" fmla="*/ 2147483647 w 804"/>
                  <a:gd name="T15" fmla="*/ 2147483647 h 364"/>
                  <a:gd name="T16" fmla="*/ 2147483647 w 804"/>
                  <a:gd name="T17" fmla="*/ 2147483647 h 364"/>
                  <a:gd name="T18" fmla="*/ 2147483647 w 804"/>
                  <a:gd name="T19" fmla="*/ 2147483647 h 364"/>
                  <a:gd name="T20" fmla="*/ 2147483647 w 804"/>
                  <a:gd name="T21" fmla="*/ 2147483647 h 364"/>
                  <a:gd name="T22" fmla="*/ 2147483647 w 804"/>
                  <a:gd name="T23" fmla="*/ 2147483647 h 364"/>
                  <a:gd name="T24" fmla="*/ 2147483647 w 804"/>
                  <a:gd name="T25" fmla="*/ 2147483647 h 364"/>
                  <a:gd name="T26" fmla="*/ 2147483647 w 804"/>
                  <a:gd name="T27" fmla="*/ 2147483647 h 364"/>
                  <a:gd name="T28" fmla="*/ 2147483647 w 804"/>
                  <a:gd name="T29" fmla="*/ 2147483647 h 364"/>
                  <a:gd name="T30" fmla="*/ 2147483647 w 804"/>
                  <a:gd name="T31" fmla="*/ 2147483647 h 364"/>
                  <a:gd name="T32" fmla="*/ 2147483647 w 804"/>
                  <a:gd name="T33" fmla="*/ 2147483647 h 364"/>
                  <a:gd name="T34" fmla="*/ 2147483647 w 804"/>
                  <a:gd name="T35" fmla="*/ 2147483647 h 364"/>
                  <a:gd name="T36" fmla="*/ 2147483647 w 804"/>
                  <a:gd name="T37" fmla="*/ 2147483647 h 364"/>
                  <a:gd name="T38" fmla="*/ 2147483647 w 804"/>
                  <a:gd name="T39" fmla="*/ 2147483647 h 364"/>
                  <a:gd name="T40" fmla="*/ 2147483647 w 804"/>
                  <a:gd name="T41" fmla="*/ 2147483647 h 364"/>
                  <a:gd name="T42" fmla="*/ 2147483647 w 804"/>
                  <a:gd name="T43" fmla="*/ 2147483647 h 364"/>
                  <a:gd name="T44" fmla="*/ 2147483647 w 804"/>
                  <a:gd name="T45" fmla="*/ 2147483647 h 364"/>
                  <a:gd name="T46" fmla="*/ 2147483647 w 804"/>
                  <a:gd name="T47" fmla="*/ 2147483647 h 364"/>
                  <a:gd name="T48" fmla="*/ 2147483647 w 804"/>
                  <a:gd name="T49" fmla="*/ 2147483647 h 364"/>
                  <a:gd name="T50" fmla="*/ 2147483647 w 804"/>
                  <a:gd name="T51" fmla="*/ 2147483647 h 364"/>
                  <a:gd name="T52" fmla="*/ 2147483647 w 804"/>
                  <a:gd name="T53" fmla="*/ 2147483647 h 364"/>
                  <a:gd name="T54" fmla="*/ 2147483647 w 804"/>
                  <a:gd name="T55" fmla="*/ 2147483647 h 364"/>
                  <a:gd name="T56" fmla="*/ 2147483647 w 804"/>
                  <a:gd name="T57" fmla="*/ 2147483647 h 364"/>
                  <a:gd name="T58" fmla="*/ 2147483647 w 804"/>
                  <a:gd name="T59" fmla="*/ 2147483647 h 364"/>
                  <a:gd name="T60" fmla="*/ 2147483647 w 804"/>
                  <a:gd name="T61" fmla="*/ 2147483647 h 364"/>
                  <a:gd name="T62" fmla="*/ 2147483647 w 804"/>
                  <a:gd name="T63" fmla="*/ 2147483647 h 364"/>
                  <a:gd name="T64" fmla="*/ 2147483647 w 804"/>
                  <a:gd name="T65" fmla="*/ 2147483647 h 364"/>
                  <a:gd name="T66" fmla="*/ 2147483647 w 804"/>
                  <a:gd name="T67" fmla="*/ 2147483647 h 364"/>
                  <a:gd name="T68" fmla="*/ 2147483647 w 804"/>
                  <a:gd name="T69" fmla="*/ 2147483647 h 364"/>
                  <a:gd name="T70" fmla="*/ 2147483647 w 804"/>
                  <a:gd name="T71" fmla="*/ 2147483647 h 364"/>
                  <a:gd name="T72" fmla="*/ 2147483647 w 804"/>
                  <a:gd name="T73" fmla="*/ 2147483647 h 364"/>
                  <a:gd name="T74" fmla="*/ 2147483647 w 804"/>
                  <a:gd name="T75" fmla="*/ 2147483647 h 364"/>
                  <a:gd name="T76" fmla="*/ 2147483647 w 804"/>
                  <a:gd name="T77" fmla="*/ 2147483647 h 364"/>
                  <a:gd name="T78" fmla="*/ 2147483647 w 804"/>
                  <a:gd name="T79" fmla="*/ 2147483647 h 364"/>
                  <a:gd name="T80" fmla="*/ 2147483647 w 804"/>
                  <a:gd name="T81" fmla="*/ 2147483647 h 364"/>
                  <a:gd name="T82" fmla="*/ 2147483647 w 804"/>
                  <a:gd name="T83" fmla="*/ 2147483647 h 364"/>
                  <a:gd name="T84" fmla="*/ 2147483647 w 804"/>
                  <a:gd name="T85" fmla="*/ 2147483647 h 364"/>
                  <a:gd name="T86" fmla="*/ 2147483647 w 804"/>
                  <a:gd name="T87" fmla="*/ 2147483647 h 364"/>
                  <a:gd name="T88" fmla="*/ 2147483647 w 804"/>
                  <a:gd name="T89" fmla="*/ 2147483647 h 364"/>
                  <a:gd name="T90" fmla="*/ 2147483647 w 804"/>
                  <a:gd name="T91" fmla="*/ 2147483647 h 364"/>
                  <a:gd name="T92" fmla="*/ 2147483647 w 804"/>
                  <a:gd name="T93" fmla="*/ 2147483647 h 364"/>
                  <a:gd name="T94" fmla="*/ 2147483647 w 804"/>
                  <a:gd name="T95" fmla="*/ 2147483647 h 364"/>
                  <a:gd name="T96" fmla="*/ 2147483647 w 804"/>
                  <a:gd name="T97" fmla="*/ 2147483647 h 364"/>
                  <a:gd name="T98" fmla="*/ 2147483647 w 804"/>
                  <a:gd name="T99" fmla="*/ 2147483647 h 364"/>
                  <a:gd name="T100" fmla="*/ 2147483647 w 804"/>
                  <a:gd name="T101" fmla="*/ 2147483647 h 364"/>
                  <a:gd name="T102" fmla="*/ 2147483647 w 804"/>
                  <a:gd name="T103" fmla="*/ 2147483647 h 364"/>
                  <a:gd name="T104" fmla="*/ 2147483647 w 804"/>
                  <a:gd name="T105" fmla="*/ 2147483647 h 364"/>
                  <a:gd name="T106" fmla="*/ 2147483647 w 804"/>
                  <a:gd name="T107" fmla="*/ 2147483647 h 364"/>
                  <a:gd name="T108" fmla="*/ 2147483647 w 804"/>
                  <a:gd name="T109" fmla="*/ 2147483647 h 364"/>
                  <a:gd name="T110" fmla="*/ 2147483647 w 804"/>
                  <a:gd name="T111" fmla="*/ 2147483647 h 364"/>
                  <a:gd name="T112" fmla="*/ 2147483647 w 804"/>
                  <a:gd name="T113" fmla="*/ 2147483647 h 364"/>
                  <a:gd name="T114" fmla="*/ 2147483647 w 804"/>
                  <a:gd name="T115" fmla="*/ 2147483647 h 364"/>
                  <a:gd name="T116" fmla="*/ 2147483647 w 804"/>
                  <a:gd name="T117" fmla="*/ 2147483647 h 364"/>
                  <a:gd name="T118" fmla="*/ 2147483647 w 804"/>
                  <a:gd name="T119" fmla="*/ 2147483647 h 364"/>
                  <a:gd name="T120" fmla="*/ 2147483647 w 804"/>
                  <a:gd name="T121" fmla="*/ 2147483647 h 364"/>
                  <a:gd name="T122" fmla="*/ 2147483647 w 804"/>
                  <a:gd name="T123" fmla="*/ 2147483647 h 364"/>
                  <a:gd name="T124" fmla="*/ 2147483647 w 804"/>
                  <a:gd name="T125" fmla="*/ 2147483647 h 3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4"/>
                  <a:gd name="T190" fmla="*/ 0 h 364"/>
                  <a:gd name="T191" fmla="*/ 804 w 804"/>
                  <a:gd name="T192" fmla="*/ 364 h 3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4" h="364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4"/>
                    </a:lnTo>
                    <a:lnTo>
                      <a:pt x="93" y="4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8" y="5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5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09" y="5"/>
                    </a:lnTo>
                    <a:lnTo>
                      <a:pt x="109" y="6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3" y="8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8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1" y="11"/>
                    </a:lnTo>
                    <a:lnTo>
                      <a:pt x="152" y="11"/>
                    </a:lnTo>
                    <a:lnTo>
                      <a:pt x="153" y="11"/>
                    </a:lnTo>
                    <a:lnTo>
                      <a:pt x="154" y="11"/>
                    </a:lnTo>
                    <a:lnTo>
                      <a:pt x="154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1" y="12"/>
                    </a:lnTo>
                    <a:lnTo>
                      <a:pt x="162" y="12"/>
                    </a:lnTo>
                    <a:lnTo>
                      <a:pt x="163" y="12"/>
                    </a:lnTo>
                    <a:lnTo>
                      <a:pt x="164" y="12"/>
                    </a:lnTo>
                    <a:lnTo>
                      <a:pt x="165" y="12"/>
                    </a:lnTo>
                    <a:lnTo>
                      <a:pt x="165" y="13"/>
                    </a:lnTo>
                    <a:lnTo>
                      <a:pt x="166" y="13"/>
                    </a:lnTo>
                    <a:lnTo>
                      <a:pt x="167" y="13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5"/>
                    </a:lnTo>
                    <a:lnTo>
                      <a:pt x="179" y="15"/>
                    </a:lnTo>
                    <a:lnTo>
                      <a:pt x="180" y="15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4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90" y="15"/>
                    </a:lnTo>
                    <a:lnTo>
                      <a:pt x="190" y="16"/>
                    </a:lnTo>
                    <a:lnTo>
                      <a:pt x="191" y="16"/>
                    </a:lnTo>
                    <a:lnTo>
                      <a:pt x="192" y="16"/>
                    </a:lnTo>
                    <a:lnTo>
                      <a:pt x="193" y="16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0" y="16"/>
                    </a:lnTo>
                    <a:lnTo>
                      <a:pt x="201" y="16"/>
                    </a:lnTo>
                    <a:lnTo>
                      <a:pt x="202" y="16"/>
                    </a:lnTo>
                    <a:lnTo>
                      <a:pt x="203" y="16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7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09" y="18"/>
                    </a:lnTo>
                    <a:lnTo>
                      <a:pt x="210" y="18"/>
                    </a:lnTo>
                    <a:lnTo>
                      <a:pt x="211" y="18"/>
                    </a:lnTo>
                    <a:lnTo>
                      <a:pt x="212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17" y="18"/>
                    </a:lnTo>
                    <a:lnTo>
                      <a:pt x="218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3" y="19"/>
                    </a:lnTo>
                    <a:lnTo>
                      <a:pt x="224" y="19"/>
                    </a:lnTo>
                    <a:lnTo>
                      <a:pt x="224" y="20"/>
                    </a:lnTo>
                    <a:lnTo>
                      <a:pt x="225" y="20"/>
                    </a:lnTo>
                    <a:lnTo>
                      <a:pt x="226" y="20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7" y="21"/>
                    </a:lnTo>
                    <a:lnTo>
                      <a:pt x="238" y="21"/>
                    </a:lnTo>
                    <a:lnTo>
                      <a:pt x="239" y="21"/>
                    </a:lnTo>
                    <a:lnTo>
                      <a:pt x="240" y="21"/>
                    </a:lnTo>
                    <a:lnTo>
                      <a:pt x="240" y="22"/>
                    </a:lnTo>
                    <a:lnTo>
                      <a:pt x="241" y="22"/>
                    </a:lnTo>
                    <a:lnTo>
                      <a:pt x="242" y="22"/>
                    </a:lnTo>
                    <a:lnTo>
                      <a:pt x="243" y="22"/>
                    </a:lnTo>
                    <a:lnTo>
                      <a:pt x="244" y="22"/>
                    </a:lnTo>
                    <a:lnTo>
                      <a:pt x="245" y="22"/>
                    </a:lnTo>
                    <a:lnTo>
                      <a:pt x="246" y="22"/>
                    </a:lnTo>
                    <a:lnTo>
                      <a:pt x="246" y="23"/>
                    </a:lnTo>
                    <a:lnTo>
                      <a:pt x="247" y="23"/>
                    </a:lnTo>
                    <a:lnTo>
                      <a:pt x="248" y="23"/>
                    </a:lnTo>
                    <a:lnTo>
                      <a:pt x="249" y="23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3" y="23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8" y="24"/>
                    </a:lnTo>
                    <a:lnTo>
                      <a:pt x="258" y="25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2" y="25"/>
                    </a:lnTo>
                    <a:lnTo>
                      <a:pt x="262" y="26"/>
                    </a:lnTo>
                    <a:lnTo>
                      <a:pt x="263" y="26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6"/>
                    </a:lnTo>
                    <a:lnTo>
                      <a:pt x="267" y="27"/>
                    </a:lnTo>
                    <a:lnTo>
                      <a:pt x="268" y="27"/>
                    </a:lnTo>
                    <a:lnTo>
                      <a:pt x="269" y="27"/>
                    </a:lnTo>
                    <a:lnTo>
                      <a:pt x="270" y="27"/>
                    </a:lnTo>
                    <a:lnTo>
                      <a:pt x="271" y="27"/>
                    </a:lnTo>
                    <a:lnTo>
                      <a:pt x="271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4" y="28"/>
                    </a:lnTo>
                    <a:lnTo>
                      <a:pt x="275" y="28"/>
                    </a:lnTo>
                    <a:lnTo>
                      <a:pt x="275" y="29"/>
                    </a:lnTo>
                    <a:lnTo>
                      <a:pt x="276" y="29"/>
                    </a:lnTo>
                    <a:lnTo>
                      <a:pt x="277" y="29"/>
                    </a:lnTo>
                    <a:lnTo>
                      <a:pt x="277" y="30"/>
                    </a:lnTo>
                    <a:lnTo>
                      <a:pt x="278" y="30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80" y="31"/>
                    </a:lnTo>
                    <a:lnTo>
                      <a:pt x="281" y="31"/>
                    </a:lnTo>
                    <a:lnTo>
                      <a:pt x="282" y="31"/>
                    </a:lnTo>
                    <a:lnTo>
                      <a:pt x="283" y="31"/>
                    </a:lnTo>
                    <a:lnTo>
                      <a:pt x="284" y="31"/>
                    </a:lnTo>
                    <a:lnTo>
                      <a:pt x="284" y="32"/>
                    </a:lnTo>
                    <a:lnTo>
                      <a:pt x="285" y="32"/>
                    </a:lnTo>
                    <a:lnTo>
                      <a:pt x="286" y="32"/>
                    </a:lnTo>
                    <a:lnTo>
                      <a:pt x="287" y="32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3"/>
                    </a:lnTo>
                    <a:lnTo>
                      <a:pt x="291" y="33"/>
                    </a:lnTo>
                    <a:lnTo>
                      <a:pt x="292" y="33"/>
                    </a:lnTo>
                    <a:lnTo>
                      <a:pt x="293" y="33"/>
                    </a:lnTo>
                    <a:lnTo>
                      <a:pt x="294" y="33"/>
                    </a:lnTo>
                    <a:lnTo>
                      <a:pt x="295" y="33"/>
                    </a:lnTo>
                    <a:lnTo>
                      <a:pt x="296" y="33"/>
                    </a:lnTo>
                    <a:lnTo>
                      <a:pt x="297" y="33"/>
                    </a:lnTo>
                    <a:lnTo>
                      <a:pt x="298" y="33"/>
                    </a:lnTo>
                    <a:lnTo>
                      <a:pt x="298" y="34"/>
                    </a:lnTo>
                    <a:lnTo>
                      <a:pt x="299" y="34"/>
                    </a:lnTo>
                    <a:lnTo>
                      <a:pt x="300" y="34"/>
                    </a:lnTo>
                    <a:lnTo>
                      <a:pt x="301" y="34"/>
                    </a:lnTo>
                    <a:lnTo>
                      <a:pt x="302" y="34"/>
                    </a:lnTo>
                    <a:lnTo>
                      <a:pt x="303" y="34"/>
                    </a:lnTo>
                    <a:lnTo>
                      <a:pt x="304" y="34"/>
                    </a:lnTo>
                    <a:lnTo>
                      <a:pt x="304" y="35"/>
                    </a:lnTo>
                    <a:lnTo>
                      <a:pt x="305" y="35"/>
                    </a:lnTo>
                    <a:lnTo>
                      <a:pt x="306" y="35"/>
                    </a:lnTo>
                    <a:lnTo>
                      <a:pt x="307" y="35"/>
                    </a:lnTo>
                    <a:lnTo>
                      <a:pt x="308" y="35"/>
                    </a:lnTo>
                    <a:lnTo>
                      <a:pt x="308" y="36"/>
                    </a:lnTo>
                    <a:lnTo>
                      <a:pt x="309" y="36"/>
                    </a:lnTo>
                    <a:lnTo>
                      <a:pt x="310" y="36"/>
                    </a:lnTo>
                    <a:lnTo>
                      <a:pt x="311" y="36"/>
                    </a:lnTo>
                    <a:lnTo>
                      <a:pt x="312" y="36"/>
                    </a:lnTo>
                    <a:lnTo>
                      <a:pt x="312" y="37"/>
                    </a:lnTo>
                    <a:lnTo>
                      <a:pt x="313" y="37"/>
                    </a:lnTo>
                    <a:lnTo>
                      <a:pt x="314" y="37"/>
                    </a:lnTo>
                    <a:lnTo>
                      <a:pt x="315" y="37"/>
                    </a:lnTo>
                    <a:lnTo>
                      <a:pt x="316" y="37"/>
                    </a:lnTo>
                    <a:lnTo>
                      <a:pt x="317" y="37"/>
                    </a:lnTo>
                    <a:lnTo>
                      <a:pt x="318" y="37"/>
                    </a:lnTo>
                    <a:lnTo>
                      <a:pt x="319" y="37"/>
                    </a:lnTo>
                    <a:lnTo>
                      <a:pt x="320" y="37"/>
                    </a:lnTo>
                    <a:lnTo>
                      <a:pt x="321" y="37"/>
                    </a:lnTo>
                    <a:lnTo>
                      <a:pt x="322" y="37"/>
                    </a:lnTo>
                    <a:lnTo>
                      <a:pt x="323" y="37"/>
                    </a:lnTo>
                    <a:lnTo>
                      <a:pt x="324" y="37"/>
                    </a:lnTo>
                    <a:lnTo>
                      <a:pt x="325" y="37"/>
                    </a:lnTo>
                    <a:lnTo>
                      <a:pt x="325" y="38"/>
                    </a:lnTo>
                    <a:lnTo>
                      <a:pt x="326" y="38"/>
                    </a:lnTo>
                    <a:lnTo>
                      <a:pt x="327" y="38"/>
                    </a:lnTo>
                    <a:lnTo>
                      <a:pt x="328" y="38"/>
                    </a:lnTo>
                    <a:lnTo>
                      <a:pt x="329" y="38"/>
                    </a:lnTo>
                    <a:lnTo>
                      <a:pt x="329" y="39"/>
                    </a:lnTo>
                    <a:lnTo>
                      <a:pt x="330" y="39"/>
                    </a:lnTo>
                    <a:lnTo>
                      <a:pt x="331" y="39"/>
                    </a:lnTo>
                    <a:lnTo>
                      <a:pt x="332" y="39"/>
                    </a:lnTo>
                    <a:lnTo>
                      <a:pt x="333" y="39"/>
                    </a:lnTo>
                    <a:lnTo>
                      <a:pt x="334" y="39"/>
                    </a:lnTo>
                    <a:lnTo>
                      <a:pt x="335" y="39"/>
                    </a:lnTo>
                    <a:lnTo>
                      <a:pt x="336" y="39"/>
                    </a:lnTo>
                    <a:lnTo>
                      <a:pt x="336" y="40"/>
                    </a:lnTo>
                    <a:lnTo>
                      <a:pt x="337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1" y="40"/>
                    </a:lnTo>
                    <a:lnTo>
                      <a:pt x="342" y="40"/>
                    </a:lnTo>
                    <a:lnTo>
                      <a:pt x="343" y="40"/>
                    </a:lnTo>
                    <a:lnTo>
                      <a:pt x="343" y="41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5" y="42"/>
                    </a:lnTo>
                    <a:lnTo>
                      <a:pt x="346" y="42"/>
                    </a:lnTo>
                    <a:lnTo>
                      <a:pt x="347" y="42"/>
                    </a:lnTo>
                    <a:lnTo>
                      <a:pt x="348" y="42"/>
                    </a:lnTo>
                    <a:lnTo>
                      <a:pt x="349" y="42"/>
                    </a:lnTo>
                    <a:lnTo>
                      <a:pt x="350" y="42"/>
                    </a:lnTo>
                    <a:lnTo>
                      <a:pt x="350" y="43"/>
                    </a:lnTo>
                    <a:lnTo>
                      <a:pt x="351" y="43"/>
                    </a:lnTo>
                    <a:lnTo>
                      <a:pt x="352" y="43"/>
                    </a:lnTo>
                    <a:lnTo>
                      <a:pt x="353" y="43"/>
                    </a:lnTo>
                    <a:lnTo>
                      <a:pt x="354" y="43"/>
                    </a:lnTo>
                    <a:lnTo>
                      <a:pt x="355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7" y="44"/>
                    </a:lnTo>
                    <a:lnTo>
                      <a:pt x="358" y="44"/>
                    </a:lnTo>
                    <a:lnTo>
                      <a:pt x="359" y="44"/>
                    </a:lnTo>
                    <a:lnTo>
                      <a:pt x="360" y="44"/>
                    </a:lnTo>
                    <a:lnTo>
                      <a:pt x="360" y="45"/>
                    </a:lnTo>
                    <a:lnTo>
                      <a:pt x="361" y="45"/>
                    </a:lnTo>
                    <a:lnTo>
                      <a:pt x="362" y="45"/>
                    </a:lnTo>
                    <a:lnTo>
                      <a:pt x="363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5" y="46"/>
                    </a:lnTo>
                    <a:lnTo>
                      <a:pt x="366" y="46"/>
                    </a:lnTo>
                    <a:lnTo>
                      <a:pt x="367" y="46"/>
                    </a:lnTo>
                    <a:lnTo>
                      <a:pt x="368" y="46"/>
                    </a:lnTo>
                    <a:lnTo>
                      <a:pt x="369" y="46"/>
                    </a:lnTo>
                    <a:lnTo>
                      <a:pt x="370" y="46"/>
                    </a:lnTo>
                    <a:lnTo>
                      <a:pt x="371" y="46"/>
                    </a:lnTo>
                    <a:lnTo>
                      <a:pt x="372" y="46"/>
                    </a:lnTo>
                    <a:lnTo>
                      <a:pt x="372" y="47"/>
                    </a:lnTo>
                    <a:lnTo>
                      <a:pt x="373" y="47"/>
                    </a:lnTo>
                    <a:lnTo>
                      <a:pt x="374" y="47"/>
                    </a:lnTo>
                    <a:lnTo>
                      <a:pt x="375" y="47"/>
                    </a:lnTo>
                    <a:lnTo>
                      <a:pt x="376" y="47"/>
                    </a:lnTo>
                    <a:lnTo>
                      <a:pt x="377" y="47"/>
                    </a:lnTo>
                    <a:lnTo>
                      <a:pt x="378" y="47"/>
                    </a:lnTo>
                    <a:lnTo>
                      <a:pt x="378" y="48"/>
                    </a:lnTo>
                    <a:lnTo>
                      <a:pt x="379" y="48"/>
                    </a:lnTo>
                    <a:lnTo>
                      <a:pt x="380" y="48"/>
                    </a:lnTo>
                    <a:lnTo>
                      <a:pt x="381" y="48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3" y="49"/>
                    </a:lnTo>
                    <a:lnTo>
                      <a:pt x="384" y="49"/>
                    </a:lnTo>
                    <a:lnTo>
                      <a:pt x="385" y="49"/>
                    </a:lnTo>
                    <a:lnTo>
                      <a:pt x="385" y="50"/>
                    </a:lnTo>
                    <a:lnTo>
                      <a:pt x="386" y="50"/>
                    </a:lnTo>
                    <a:lnTo>
                      <a:pt x="387" y="50"/>
                    </a:lnTo>
                    <a:lnTo>
                      <a:pt x="387" y="51"/>
                    </a:lnTo>
                    <a:lnTo>
                      <a:pt x="388" y="51"/>
                    </a:lnTo>
                    <a:lnTo>
                      <a:pt x="389" y="51"/>
                    </a:lnTo>
                    <a:lnTo>
                      <a:pt x="389" y="52"/>
                    </a:lnTo>
                    <a:lnTo>
                      <a:pt x="390" y="52"/>
                    </a:lnTo>
                    <a:lnTo>
                      <a:pt x="390" y="53"/>
                    </a:lnTo>
                    <a:lnTo>
                      <a:pt x="391" y="53"/>
                    </a:lnTo>
                    <a:lnTo>
                      <a:pt x="392" y="53"/>
                    </a:lnTo>
                    <a:lnTo>
                      <a:pt x="393" y="53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6" y="54"/>
                    </a:lnTo>
                    <a:lnTo>
                      <a:pt x="396" y="55"/>
                    </a:lnTo>
                    <a:lnTo>
                      <a:pt x="397" y="55"/>
                    </a:lnTo>
                    <a:lnTo>
                      <a:pt x="398" y="55"/>
                    </a:lnTo>
                    <a:lnTo>
                      <a:pt x="399" y="55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3" y="56"/>
                    </a:lnTo>
                    <a:lnTo>
                      <a:pt x="404" y="56"/>
                    </a:lnTo>
                    <a:lnTo>
                      <a:pt x="405" y="56"/>
                    </a:lnTo>
                    <a:lnTo>
                      <a:pt x="406" y="56"/>
                    </a:lnTo>
                    <a:lnTo>
                      <a:pt x="407" y="56"/>
                    </a:lnTo>
                    <a:lnTo>
                      <a:pt x="408" y="56"/>
                    </a:lnTo>
                    <a:lnTo>
                      <a:pt x="409" y="56"/>
                    </a:lnTo>
                    <a:lnTo>
                      <a:pt x="409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3" y="57"/>
                    </a:lnTo>
                    <a:lnTo>
                      <a:pt x="413" y="58"/>
                    </a:lnTo>
                    <a:lnTo>
                      <a:pt x="414" y="58"/>
                    </a:lnTo>
                    <a:lnTo>
                      <a:pt x="415" y="58"/>
                    </a:lnTo>
                    <a:lnTo>
                      <a:pt x="416" y="58"/>
                    </a:lnTo>
                    <a:lnTo>
                      <a:pt x="417" y="58"/>
                    </a:lnTo>
                    <a:lnTo>
                      <a:pt x="418" y="58"/>
                    </a:lnTo>
                    <a:lnTo>
                      <a:pt x="419" y="58"/>
                    </a:lnTo>
                    <a:lnTo>
                      <a:pt x="419" y="59"/>
                    </a:lnTo>
                    <a:lnTo>
                      <a:pt x="420" y="59"/>
                    </a:lnTo>
                    <a:lnTo>
                      <a:pt x="421" y="59"/>
                    </a:lnTo>
                    <a:lnTo>
                      <a:pt x="422" y="59"/>
                    </a:lnTo>
                    <a:lnTo>
                      <a:pt x="423" y="59"/>
                    </a:lnTo>
                    <a:lnTo>
                      <a:pt x="424" y="59"/>
                    </a:lnTo>
                    <a:lnTo>
                      <a:pt x="425" y="59"/>
                    </a:lnTo>
                    <a:lnTo>
                      <a:pt x="425" y="60"/>
                    </a:lnTo>
                    <a:lnTo>
                      <a:pt x="426" y="60"/>
                    </a:lnTo>
                    <a:lnTo>
                      <a:pt x="426" y="61"/>
                    </a:lnTo>
                    <a:lnTo>
                      <a:pt x="427" y="61"/>
                    </a:lnTo>
                    <a:lnTo>
                      <a:pt x="428" y="61"/>
                    </a:lnTo>
                    <a:lnTo>
                      <a:pt x="429" y="61"/>
                    </a:lnTo>
                    <a:lnTo>
                      <a:pt x="430" y="61"/>
                    </a:lnTo>
                    <a:lnTo>
                      <a:pt x="431" y="61"/>
                    </a:lnTo>
                    <a:lnTo>
                      <a:pt x="432" y="61"/>
                    </a:lnTo>
                    <a:lnTo>
                      <a:pt x="432" y="62"/>
                    </a:lnTo>
                    <a:lnTo>
                      <a:pt x="433" y="62"/>
                    </a:lnTo>
                    <a:lnTo>
                      <a:pt x="434" y="62"/>
                    </a:lnTo>
                    <a:lnTo>
                      <a:pt x="435" y="62"/>
                    </a:lnTo>
                    <a:lnTo>
                      <a:pt x="436" y="62"/>
                    </a:lnTo>
                    <a:lnTo>
                      <a:pt x="437" y="62"/>
                    </a:lnTo>
                    <a:lnTo>
                      <a:pt x="437" y="63"/>
                    </a:lnTo>
                    <a:lnTo>
                      <a:pt x="437" y="64"/>
                    </a:lnTo>
                    <a:lnTo>
                      <a:pt x="438" y="64"/>
                    </a:lnTo>
                    <a:lnTo>
                      <a:pt x="439" y="64"/>
                    </a:lnTo>
                    <a:lnTo>
                      <a:pt x="440" y="64"/>
                    </a:lnTo>
                    <a:lnTo>
                      <a:pt x="441" y="64"/>
                    </a:lnTo>
                    <a:lnTo>
                      <a:pt x="442" y="64"/>
                    </a:lnTo>
                    <a:lnTo>
                      <a:pt x="443" y="64"/>
                    </a:lnTo>
                    <a:lnTo>
                      <a:pt x="444" y="64"/>
                    </a:lnTo>
                    <a:lnTo>
                      <a:pt x="445" y="64"/>
                    </a:lnTo>
                    <a:lnTo>
                      <a:pt x="446" y="64"/>
                    </a:lnTo>
                    <a:lnTo>
                      <a:pt x="447" y="64"/>
                    </a:lnTo>
                    <a:lnTo>
                      <a:pt x="447" y="65"/>
                    </a:lnTo>
                    <a:lnTo>
                      <a:pt x="448" y="65"/>
                    </a:lnTo>
                    <a:lnTo>
                      <a:pt x="449" y="65"/>
                    </a:lnTo>
                    <a:lnTo>
                      <a:pt x="450" y="65"/>
                    </a:lnTo>
                    <a:lnTo>
                      <a:pt x="451" y="65"/>
                    </a:lnTo>
                    <a:lnTo>
                      <a:pt x="452" y="65"/>
                    </a:lnTo>
                    <a:lnTo>
                      <a:pt x="452" y="66"/>
                    </a:lnTo>
                    <a:lnTo>
                      <a:pt x="453" y="66"/>
                    </a:lnTo>
                    <a:lnTo>
                      <a:pt x="454" y="66"/>
                    </a:lnTo>
                    <a:lnTo>
                      <a:pt x="455" y="66"/>
                    </a:lnTo>
                    <a:lnTo>
                      <a:pt x="455" y="67"/>
                    </a:lnTo>
                    <a:lnTo>
                      <a:pt x="456" y="67"/>
                    </a:lnTo>
                    <a:lnTo>
                      <a:pt x="457" y="67"/>
                    </a:lnTo>
                    <a:lnTo>
                      <a:pt x="458" y="67"/>
                    </a:lnTo>
                    <a:lnTo>
                      <a:pt x="459" y="67"/>
                    </a:lnTo>
                    <a:lnTo>
                      <a:pt x="460" y="67"/>
                    </a:lnTo>
                    <a:lnTo>
                      <a:pt x="460" y="68"/>
                    </a:lnTo>
                    <a:lnTo>
                      <a:pt x="461" y="68"/>
                    </a:lnTo>
                    <a:lnTo>
                      <a:pt x="462" y="68"/>
                    </a:lnTo>
                    <a:lnTo>
                      <a:pt x="463" y="68"/>
                    </a:lnTo>
                    <a:lnTo>
                      <a:pt x="464" y="68"/>
                    </a:lnTo>
                    <a:lnTo>
                      <a:pt x="464" y="69"/>
                    </a:lnTo>
                    <a:lnTo>
                      <a:pt x="465" y="69"/>
                    </a:lnTo>
                    <a:lnTo>
                      <a:pt x="466" y="69"/>
                    </a:lnTo>
                    <a:lnTo>
                      <a:pt x="466" y="70"/>
                    </a:lnTo>
                    <a:lnTo>
                      <a:pt x="467" y="70"/>
                    </a:lnTo>
                    <a:lnTo>
                      <a:pt x="467" y="71"/>
                    </a:lnTo>
                    <a:lnTo>
                      <a:pt x="468" y="71"/>
                    </a:lnTo>
                    <a:lnTo>
                      <a:pt x="469" y="71"/>
                    </a:lnTo>
                    <a:lnTo>
                      <a:pt x="470" y="71"/>
                    </a:lnTo>
                    <a:lnTo>
                      <a:pt x="470" y="72"/>
                    </a:lnTo>
                    <a:lnTo>
                      <a:pt x="471" y="72"/>
                    </a:lnTo>
                    <a:lnTo>
                      <a:pt x="472" y="72"/>
                    </a:lnTo>
                    <a:lnTo>
                      <a:pt x="472" y="73"/>
                    </a:lnTo>
                    <a:lnTo>
                      <a:pt x="473" y="73"/>
                    </a:lnTo>
                    <a:lnTo>
                      <a:pt x="474" y="73"/>
                    </a:lnTo>
                    <a:lnTo>
                      <a:pt x="475" y="73"/>
                    </a:lnTo>
                    <a:lnTo>
                      <a:pt x="475" y="74"/>
                    </a:lnTo>
                    <a:lnTo>
                      <a:pt x="476" y="74"/>
                    </a:lnTo>
                    <a:lnTo>
                      <a:pt x="476" y="75"/>
                    </a:lnTo>
                    <a:lnTo>
                      <a:pt x="477" y="75"/>
                    </a:lnTo>
                    <a:lnTo>
                      <a:pt x="478" y="75"/>
                    </a:lnTo>
                    <a:lnTo>
                      <a:pt x="478" y="76"/>
                    </a:lnTo>
                    <a:lnTo>
                      <a:pt x="479" y="76"/>
                    </a:lnTo>
                    <a:lnTo>
                      <a:pt x="480" y="76"/>
                    </a:lnTo>
                    <a:lnTo>
                      <a:pt x="481" y="76"/>
                    </a:lnTo>
                    <a:lnTo>
                      <a:pt x="481" y="77"/>
                    </a:lnTo>
                    <a:lnTo>
                      <a:pt x="482" y="77"/>
                    </a:lnTo>
                    <a:lnTo>
                      <a:pt x="483" y="77"/>
                    </a:lnTo>
                    <a:lnTo>
                      <a:pt x="484" y="77"/>
                    </a:lnTo>
                    <a:lnTo>
                      <a:pt x="484" y="78"/>
                    </a:lnTo>
                    <a:lnTo>
                      <a:pt x="485" y="78"/>
                    </a:lnTo>
                    <a:lnTo>
                      <a:pt x="486" y="78"/>
                    </a:lnTo>
                    <a:lnTo>
                      <a:pt x="487" y="78"/>
                    </a:lnTo>
                    <a:lnTo>
                      <a:pt x="488" y="78"/>
                    </a:lnTo>
                    <a:lnTo>
                      <a:pt x="489" y="78"/>
                    </a:lnTo>
                    <a:lnTo>
                      <a:pt x="490" y="78"/>
                    </a:lnTo>
                    <a:lnTo>
                      <a:pt x="490" y="79"/>
                    </a:lnTo>
                    <a:lnTo>
                      <a:pt x="491" y="79"/>
                    </a:lnTo>
                    <a:lnTo>
                      <a:pt x="492" y="79"/>
                    </a:lnTo>
                    <a:lnTo>
                      <a:pt x="492" y="80"/>
                    </a:lnTo>
                    <a:lnTo>
                      <a:pt x="493" y="80"/>
                    </a:lnTo>
                    <a:lnTo>
                      <a:pt x="494" y="80"/>
                    </a:lnTo>
                    <a:lnTo>
                      <a:pt x="495" y="80"/>
                    </a:lnTo>
                    <a:lnTo>
                      <a:pt x="495" y="81"/>
                    </a:lnTo>
                    <a:lnTo>
                      <a:pt x="496" y="81"/>
                    </a:lnTo>
                    <a:lnTo>
                      <a:pt x="497" y="81"/>
                    </a:lnTo>
                    <a:lnTo>
                      <a:pt x="498" y="81"/>
                    </a:lnTo>
                    <a:lnTo>
                      <a:pt x="499" y="81"/>
                    </a:lnTo>
                    <a:lnTo>
                      <a:pt x="499" y="82"/>
                    </a:lnTo>
                    <a:lnTo>
                      <a:pt x="500" y="82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4" y="82"/>
                    </a:lnTo>
                    <a:lnTo>
                      <a:pt x="504" y="83"/>
                    </a:lnTo>
                    <a:lnTo>
                      <a:pt x="505" y="83"/>
                    </a:lnTo>
                    <a:lnTo>
                      <a:pt x="506" y="83"/>
                    </a:lnTo>
                    <a:lnTo>
                      <a:pt x="507" y="83"/>
                    </a:lnTo>
                    <a:lnTo>
                      <a:pt x="508" y="83"/>
                    </a:lnTo>
                    <a:lnTo>
                      <a:pt x="508" y="84"/>
                    </a:lnTo>
                    <a:lnTo>
                      <a:pt x="509" y="84"/>
                    </a:lnTo>
                    <a:lnTo>
                      <a:pt x="510" y="84"/>
                    </a:lnTo>
                    <a:lnTo>
                      <a:pt x="510" y="85"/>
                    </a:lnTo>
                    <a:lnTo>
                      <a:pt x="511" y="85"/>
                    </a:lnTo>
                    <a:lnTo>
                      <a:pt x="512" y="85"/>
                    </a:lnTo>
                    <a:lnTo>
                      <a:pt x="513" y="85"/>
                    </a:lnTo>
                    <a:lnTo>
                      <a:pt x="514" y="85"/>
                    </a:lnTo>
                    <a:lnTo>
                      <a:pt x="515" y="85"/>
                    </a:lnTo>
                    <a:lnTo>
                      <a:pt x="515" y="86"/>
                    </a:lnTo>
                    <a:lnTo>
                      <a:pt x="516" y="86"/>
                    </a:lnTo>
                    <a:lnTo>
                      <a:pt x="517" y="86"/>
                    </a:lnTo>
                    <a:lnTo>
                      <a:pt x="518" y="86"/>
                    </a:lnTo>
                    <a:lnTo>
                      <a:pt x="519" y="86"/>
                    </a:lnTo>
                    <a:lnTo>
                      <a:pt x="520" y="86"/>
                    </a:lnTo>
                    <a:lnTo>
                      <a:pt x="521" y="86"/>
                    </a:lnTo>
                    <a:lnTo>
                      <a:pt x="521" y="87"/>
                    </a:lnTo>
                    <a:lnTo>
                      <a:pt x="522" y="87"/>
                    </a:lnTo>
                    <a:lnTo>
                      <a:pt x="523" y="87"/>
                    </a:lnTo>
                    <a:lnTo>
                      <a:pt x="524" y="87"/>
                    </a:lnTo>
                    <a:lnTo>
                      <a:pt x="525" y="87"/>
                    </a:lnTo>
                    <a:lnTo>
                      <a:pt x="526" y="87"/>
                    </a:lnTo>
                    <a:lnTo>
                      <a:pt x="527" y="87"/>
                    </a:lnTo>
                    <a:lnTo>
                      <a:pt x="528" y="87"/>
                    </a:lnTo>
                    <a:lnTo>
                      <a:pt x="528" y="88"/>
                    </a:lnTo>
                    <a:lnTo>
                      <a:pt x="529" y="88"/>
                    </a:lnTo>
                    <a:lnTo>
                      <a:pt x="529" y="89"/>
                    </a:lnTo>
                    <a:lnTo>
                      <a:pt x="530" y="89"/>
                    </a:lnTo>
                    <a:lnTo>
                      <a:pt x="531" y="89"/>
                    </a:lnTo>
                    <a:lnTo>
                      <a:pt x="532" y="89"/>
                    </a:lnTo>
                    <a:lnTo>
                      <a:pt x="533" y="89"/>
                    </a:lnTo>
                    <a:lnTo>
                      <a:pt x="534" y="89"/>
                    </a:lnTo>
                    <a:lnTo>
                      <a:pt x="535" y="89"/>
                    </a:lnTo>
                    <a:lnTo>
                      <a:pt x="535" y="90"/>
                    </a:lnTo>
                    <a:lnTo>
                      <a:pt x="536" y="90"/>
                    </a:lnTo>
                    <a:lnTo>
                      <a:pt x="537" y="90"/>
                    </a:lnTo>
                    <a:lnTo>
                      <a:pt x="538" y="90"/>
                    </a:lnTo>
                    <a:lnTo>
                      <a:pt x="538" y="91"/>
                    </a:lnTo>
                    <a:lnTo>
                      <a:pt x="539" y="91"/>
                    </a:lnTo>
                    <a:lnTo>
                      <a:pt x="540" y="91"/>
                    </a:lnTo>
                    <a:lnTo>
                      <a:pt x="541" y="91"/>
                    </a:lnTo>
                    <a:lnTo>
                      <a:pt x="542" y="91"/>
                    </a:lnTo>
                    <a:lnTo>
                      <a:pt x="543" y="91"/>
                    </a:lnTo>
                    <a:lnTo>
                      <a:pt x="544" y="91"/>
                    </a:lnTo>
                    <a:lnTo>
                      <a:pt x="545" y="91"/>
                    </a:lnTo>
                    <a:lnTo>
                      <a:pt x="546" y="91"/>
                    </a:lnTo>
                    <a:lnTo>
                      <a:pt x="547" y="91"/>
                    </a:lnTo>
                    <a:lnTo>
                      <a:pt x="547" y="92"/>
                    </a:lnTo>
                    <a:lnTo>
                      <a:pt x="547" y="93"/>
                    </a:lnTo>
                    <a:lnTo>
                      <a:pt x="548" y="93"/>
                    </a:lnTo>
                    <a:lnTo>
                      <a:pt x="549" y="93"/>
                    </a:lnTo>
                    <a:lnTo>
                      <a:pt x="550" y="93"/>
                    </a:lnTo>
                    <a:lnTo>
                      <a:pt x="551" y="93"/>
                    </a:lnTo>
                    <a:lnTo>
                      <a:pt x="552" y="93"/>
                    </a:lnTo>
                    <a:lnTo>
                      <a:pt x="553" y="93"/>
                    </a:lnTo>
                    <a:lnTo>
                      <a:pt x="554" y="93"/>
                    </a:lnTo>
                    <a:lnTo>
                      <a:pt x="555" y="93"/>
                    </a:lnTo>
                    <a:lnTo>
                      <a:pt x="556" y="93"/>
                    </a:lnTo>
                    <a:lnTo>
                      <a:pt x="557" y="93"/>
                    </a:lnTo>
                    <a:lnTo>
                      <a:pt x="558" y="93"/>
                    </a:lnTo>
                    <a:lnTo>
                      <a:pt x="559" y="93"/>
                    </a:lnTo>
                    <a:lnTo>
                      <a:pt x="560" y="93"/>
                    </a:lnTo>
                    <a:lnTo>
                      <a:pt x="560" y="94"/>
                    </a:lnTo>
                    <a:lnTo>
                      <a:pt x="561" y="94"/>
                    </a:lnTo>
                    <a:lnTo>
                      <a:pt x="562" y="94"/>
                    </a:lnTo>
                    <a:lnTo>
                      <a:pt x="562" y="95"/>
                    </a:lnTo>
                    <a:lnTo>
                      <a:pt x="563" y="95"/>
                    </a:lnTo>
                    <a:lnTo>
                      <a:pt x="564" y="95"/>
                    </a:lnTo>
                    <a:lnTo>
                      <a:pt x="565" y="95"/>
                    </a:lnTo>
                    <a:lnTo>
                      <a:pt x="566" y="95"/>
                    </a:lnTo>
                    <a:lnTo>
                      <a:pt x="567" y="95"/>
                    </a:lnTo>
                    <a:lnTo>
                      <a:pt x="568" y="95"/>
                    </a:lnTo>
                    <a:lnTo>
                      <a:pt x="569" y="95"/>
                    </a:lnTo>
                    <a:lnTo>
                      <a:pt x="570" y="95"/>
                    </a:lnTo>
                    <a:lnTo>
                      <a:pt x="571" y="95"/>
                    </a:lnTo>
                    <a:lnTo>
                      <a:pt x="571" y="96"/>
                    </a:lnTo>
                    <a:lnTo>
                      <a:pt x="571" y="97"/>
                    </a:lnTo>
                    <a:lnTo>
                      <a:pt x="572" y="97"/>
                    </a:lnTo>
                    <a:lnTo>
                      <a:pt x="573" y="97"/>
                    </a:lnTo>
                    <a:lnTo>
                      <a:pt x="574" y="97"/>
                    </a:lnTo>
                    <a:lnTo>
                      <a:pt x="575" y="97"/>
                    </a:lnTo>
                    <a:lnTo>
                      <a:pt x="576" y="97"/>
                    </a:lnTo>
                    <a:lnTo>
                      <a:pt x="577" y="97"/>
                    </a:lnTo>
                    <a:lnTo>
                      <a:pt x="577" y="98"/>
                    </a:lnTo>
                    <a:lnTo>
                      <a:pt x="578" y="98"/>
                    </a:lnTo>
                    <a:lnTo>
                      <a:pt x="579" y="98"/>
                    </a:lnTo>
                    <a:lnTo>
                      <a:pt x="580" y="98"/>
                    </a:lnTo>
                    <a:lnTo>
                      <a:pt x="581" y="98"/>
                    </a:lnTo>
                    <a:lnTo>
                      <a:pt x="582" y="98"/>
                    </a:lnTo>
                    <a:lnTo>
                      <a:pt x="583" y="98"/>
                    </a:lnTo>
                    <a:lnTo>
                      <a:pt x="584" y="98"/>
                    </a:lnTo>
                    <a:lnTo>
                      <a:pt x="585" y="98"/>
                    </a:lnTo>
                    <a:lnTo>
                      <a:pt x="586" y="98"/>
                    </a:lnTo>
                    <a:lnTo>
                      <a:pt x="587" y="98"/>
                    </a:lnTo>
                    <a:lnTo>
                      <a:pt x="588" y="98"/>
                    </a:lnTo>
                    <a:lnTo>
                      <a:pt x="589" y="98"/>
                    </a:lnTo>
                    <a:lnTo>
                      <a:pt x="589" y="99"/>
                    </a:lnTo>
                    <a:lnTo>
                      <a:pt x="590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2" y="100"/>
                    </a:lnTo>
                    <a:lnTo>
                      <a:pt x="593" y="100"/>
                    </a:lnTo>
                    <a:lnTo>
                      <a:pt x="593" y="101"/>
                    </a:lnTo>
                    <a:lnTo>
                      <a:pt x="594" y="101"/>
                    </a:lnTo>
                    <a:lnTo>
                      <a:pt x="595" y="101"/>
                    </a:lnTo>
                    <a:lnTo>
                      <a:pt x="596" y="101"/>
                    </a:lnTo>
                    <a:lnTo>
                      <a:pt x="597" y="101"/>
                    </a:lnTo>
                    <a:lnTo>
                      <a:pt x="598" y="101"/>
                    </a:lnTo>
                    <a:lnTo>
                      <a:pt x="598" y="102"/>
                    </a:lnTo>
                    <a:lnTo>
                      <a:pt x="599" y="102"/>
                    </a:lnTo>
                    <a:lnTo>
                      <a:pt x="600" y="102"/>
                    </a:lnTo>
                    <a:lnTo>
                      <a:pt x="601" y="102"/>
                    </a:lnTo>
                    <a:lnTo>
                      <a:pt x="602" y="102"/>
                    </a:lnTo>
                    <a:lnTo>
                      <a:pt x="603" y="102"/>
                    </a:lnTo>
                    <a:lnTo>
                      <a:pt x="603" y="103"/>
                    </a:lnTo>
                    <a:lnTo>
                      <a:pt x="604" y="103"/>
                    </a:lnTo>
                    <a:lnTo>
                      <a:pt x="604" y="104"/>
                    </a:lnTo>
                    <a:lnTo>
                      <a:pt x="605" y="104"/>
                    </a:lnTo>
                    <a:lnTo>
                      <a:pt x="606" y="104"/>
                    </a:lnTo>
                    <a:lnTo>
                      <a:pt x="607" y="104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09" y="105"/>
                    </a:lnTo>
                    <a:lnTo>
                      <a:pt x="610" y="105"/>
                    </a:lnTo>
                    <a:lnTo>
                      <a:pt x="611" y="105"/>
                    </a:lnTo>
                    <a:lnTo>
                      <a:pt x="611" y="107"/>
                    </a:lnTo>
                    <a:lnTo>
                      <a:pt x="612" y="107"/>
                    </a:lnTo>
                    <a:lnTo>
                      <a:pt x="612" y="108"/>
                    </a:lnTo>
                    <a:lnTo>
                      <a:pt x="613" y="108"/>
                    </a:lnTo>
                    <a:lnTo>
                      <a:pt x="613" y="110"/>
                    </a:lnTo>
                    <a:lnTo>
                      <a:pt x="614" y="110"/>
                    </a:lnTo>
                    <a:lnTo>
                      <a:pt x="615" y="110"/>
                    </a:lnTo>
                    <a:lnTo>
                      <a:pt x="616" y="110"/>
                    </a:lnTo>
                    <a:lnTo>
                      <a:pt x="616" y="111"/>
                    </a:lnTo>
                    <a:lnTo>
                      <a:pt x="617" y="111"/>
                    </a:lnTo>
                    <a:lnTo>
                      <a:pt x="618" y="111"/>
                    </a:lnTo>
                    <a:lnTo>
                      <a:pt x="619" y="111"/>
                    </a:lnTo>
                    <a:lnTo>
                      <a:pt x="619" y="113"/>
                    </a:lnTo>
                    <a:lnTo>
                      <a:pt x="620" y="113"/>
                    </a:lnTo>
                    <a:lnTo>
                      <a:pt x="620" y="116"/>
                    </a:lnTo>
                    <a:lnTo>
                      <a:pt x="621" y="116"/>
                    </a:lnTo>
                    <a:lnTo>
                      <a:pt x="622" y="116"/>
                    </a:lnTo>
                    <a:lnTo>
                      <a:pt x="623" y="116"/>
                    </a:lnTo>
                    <a:lnTo>
                      <a:pt x="623" y="117"/>
                    </a:lnTo>
                    <a:lnTo>
                      <a:pt x="624" y="117"/>
                    </a:lnTo>
                    <a:lnTo>
                      <a:pt x="625" y="117"/>
                    </a:lnTo>
                    <a:lnTo>
                      <a:pt x="626" y="117"/>
                    </a:lnTo>
                    <a:lnTo>
                      <a:pt x="627" y="117"/>
                    </a:lnTo>
                    <a:lnTo>
                      <a:pt x="628" y="117"/>
                    </a:lnTo>
                    <a:lnTo>
                      <a:pt x="629" y="117"/>
                    </a:lnTo>
                    <a:lnTo>
                      <a:pt x="629" y="119"/>
                    </a:lnTo>
                    <a:lnTo>
                      <a:pt x="630" y="119"/>
                    </a:lnTo>
                    <a:lnTo>
                      <a:pt x="631" y="119"/>
                    </a:lnTo>
                    <a:lnTo>
                      <a:pt x="632" y="119"/>
                    </a:lnTo>
                    <a:lnTo>
                      <a:pt x="633" y="119"/>
                    </a:lnTo>
                    <a:lnTo>
                      <a:pt x="634" y="119"/>
                    </a:lnTo>
                    <a:lnTo>
                      <a:pt x="635" y="119"/>
                    </a:lnTo>
                    <a:lnTo>
                      <a:pt x="636" y="119"/>
                    </a:lnTo>
                    <a:lnTo>
                      <a:pt x="637" y="119"/>
                    </a:lnTo>
                    <a:lnTo>
                      <a:pt x="638" y="119"/>
                    </a:lnTo>
                    <a:lnTo>
                      <a:pt x="639" y="119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0" y="124"/>
                    </a:lnTo>
                    <a:lnTo>
                      <a:pt x="640" y="127"/>
                    </a:lnTo>
                    <a:lnTo>
                      <a:pt x="641" y="127"/>
                    </a:lnTo>
                    <a:lnTo>
                      <a:pt x="641" y="129"/>
                    </a:lnTo>
                    <a:lnTo>
                      <a:pt x="642" y="129"/>
                    </a:lnTo>
                    <a:lnTo>
                      <a:pt x="643" y="129"/>
                    </a:lnTo>
                    <a:lnTo>
                      <a:pt x="644" y="129"/>
                    </a:lnTo>
                    <a:lnTo>
                      <a:pt x="645" y="129"/>
                    </a:lnTo>
                    <a:lnTo>
                      <a:pt x="645" y="132"/>
                    </a:lnTo>
                    <a:lnTo>
                      <a:pt x="646" y="132"/>
                    </a:lnTo>
                    <a:lnTo>
                      <a:pt x="647" y="132"/>
                    </a:lnTo>
                    <a:lnTo>
                      <a:pt x="648" y="132"/>
                    </a:lnTo>
                    <a:lnTo>
                      <a:pt x="649" y="132"/>
                    </a:lnTo>
                    <a:lnTo>
                      <a:pt x="650" y="132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3" y="132"/>
                    </a:lnTo>
                    <a:lnTo>
                      <a:pt x="655" y="132"/>
                    </a:lnTo>
                    <a:lnTo>
                      <a:pt x="656" y="132"/>
                    </a:lnTo>
                    <a:lnTo>
                      <a:pt x="657" y="132"/>
                    </a:lnTo>
                    <a:lnTo>
                      <a:pt x="658" y="132"/>
                    </a:lnTo>
                    <a:lnTo>
                      <a:pt x="659" y="132"/>
                    </a:lnTo>
                    <a:lnTo>
                      <a:pt x="660" y="132"/>
                    </a:lnTo>
                    <a:lnTo>
                      <a:pt x="660" y="135"/>
                    </a:lnTo>
                    <a:lnTo>
                      <a:pt x="661" y="135"/>
                    </a:lnTo>
                    <a:lnTo>
                      <a:pt x="663" y="135"/>
                    </a:lnTo>
                    <a:lnTo>
                      <a:pt x="663" y="139"/>
                    </a:lnTo>
                    <a:lnTo>
                      <a:pt x="664" y="139"/>
                    </a:lnTo>
                    <a:lnTo>
                      <a:pt x="665" y="139"/>
                    </a:lnTo>
                    <a:lnTo>
                      <a:pt x="666" y="139"/>
                    </a:lnTo>
                    <a:lnTo>
                      <a:pt x="666" y="142"/>
                    </a:lnTo>
                    <a:lnTo>
                      <a:pt x="667" y="142"/>
                    </a:lnTo>
                    <a:lnTo>
                      <a:pt x="667" y="146"/>
                    </a:lnTo>
                    <a:lnTo>
                      <a:pt x="668" y="146"/>
                    </a:lnTo>
                    <a:lnTo>
                      <a:pt x="669" y="146"/>
                    </a:lnTo>
                    <a:lnTo>
                      <a:pt x="670" y="146"/>
                    </a:lnTo>
                    <a:lnTo>
                      <a:pt x="671" y="146"/>
                    </a:lnTo>
                    <a:lnTo>
                      <a:pt x="672" y="146"/>
                    </a:lnTo>
                    <a:lnTo>
                      <a:pt x="673" y="146"/>
                    </a:lnTo>
                    <a:lnTo>
                      <a:pt x="674" y="146"/>
                    </a:lnTo>
                    <a:lnTo>
                      <a:pt x="675" y="146"/>
                    </a:lnTo>
                    <a:lnTo>
                      <a:pt x="676" y="146"/>
                    </a:lnTo>
                    <a:lnTo>
                      <a:pt x="677" y="146"/>
                    </a:lnTo>
                    <a:lnTo>
                      <a:pt x="678" y="146"/>
                    </a:lnTo>
                    <a:lnTo>
                      <a:pt x="679" y="146"/>
                    </a:lnTo>
                    <a:lnTo>
                      <a:pt x="679" y="150"/>
                    </a:lnTo>
                    <a:lnTo>
                      <a:pt x="680" y="150"/>
                    </a:lnTo>
                    <a:lnTo>
                      <a:pt x="681" y="150"/>
                    </a:lnTo>
                    <a:lnTo>
                      <a:pt x="682" y="150"/>
                    </a:lnTo>
                    <a:lnTo>
                      <a:pt x="684" y="150"/>
                    </a:lnTo>
                    <a:lnTo>
                      <a:pt x="685" y="150"/>
                    </a:lnTo>
                    <a:lnTo>
                      <a:pt x="685" y="155"/>
                    </a:lnTo>
                    <a:lnTo>
                      <a:pt x="686" y="155"/>
                    </a:lnTo>
                    <a:lnTo>
                      <a:pt x="686" y="160"/>
                    </a:lnTo>
                    <a:lnTo>
                      <a:pt x="687" y="160"/>
                    </a:lnTo>
                    <a:lnTo>
                      <a:pt x="687" y="165"/>
                    </a:lnTo>
                    <a:lnTo>
                      <a:pt x="688" y="165"/>
                    </a:lnTo>
                    <a:lnTo>
                      <a:pt x="689" y="165"/>
                    </a:lnTo>
                    <a:lnTo>
                      <a:pt x="690" y="165"/>
                    </a:lnTo>
                    <a:lnTo>
                      <a:pt x="691" y="165"/>
                    </a:lnTo>
                    <a:lnTo>
                      <a:pt x="691" y="171"/>
                    </a:lnTo>
                    <a:lnTo>
                      <a:pt x="692" y="171"/>
                    </a:lnTo>
                    <a:lnTo>
                      <a:pt x="693" y="171"/>
                    </a:lnTo>
                    <a:lnTo>
                      <a:pt x="694" y="171"/>
                    </a:lnTo>
                    <a:lnTo>
                      <a:pt x="694" y="177"/>
                    </a:lnTo>
                    <a:lnTo>
                      <a:pt x="696" y="177"/>
                    </a:lnTo>
                    <a:lnTo>
                      <a:pt x="696" y="182"/>
                    </a:lnTo>
                    <a:lnTo>
                      <a:pt x="697" y="182"/>
                    </a:lnTo>
                    <a:lnTo>
                      <a:pt x="698" y="182"/>
                    </a:lnTo>
                    <a:lnTo>
                      <a:pt x="698" y="189"/>
                    </a:lnTo>
                    <a:lnTo>
                      <a:pt x="699" y="189"/>
                    </a:lnTo>
                    <a:lnTo>
                      <a:pt x="699" y="195"/>
                    </a:lnTo>
                    <a:lnTo>
                      <a:pt x="700" y="195"/>
                    </a:lnTo>
                    <a:lnTo>
                      <a:pt x="701" y="195"/>
                    </a:lnTo>
                    <a:lnTo>
                      <a:pt x="703" y="195"/>
                    </a:lnTo>
                    <a:lnTo>
                      <a:pt x="705" y="195"/>
                    </a:lnTo>
                    <a:lnTo>
                      <a:pt x="706" y="195"/>
                    </a:lnTo>
                    <a:lnTo>
                      <a:pt x="708" y="195"/>
                    </a:lnTo>
                    <a:lnTo>
                      <a:pt x="709" y="195"/>
                    </a:lnTo>
                    <a:lnTo>
                      <a:pt x="710" y="195"/>
                    </a:lnTo>
                    <a:lnTo>
                      <a:pt x="711" y="195"/>
                    </a:lnTo>
                    <a:lnTo>
                      <a:pt x="712" y="195"/>
                    </a:lnTo>
                    <a:lnTo>
                      <a:pt x="714" y="195"/>
                    </a:lnTo>
                    <a:lnTo>
                      <a:pt x="715" y="195"/>
                    </a:lnTo>
                    <a:lnTo>
                      <a:pt x="717" y="195"/>
                    </a:lnTo>
                    <a:lnTo>
                      <a:pt x="718" y="195"/>
                    </a:lnTo>
                    <a:lnTo>
                      <a:pt x="719" y="195"/>
                    </a:lnTo>
                    <a:lnTo>
                      <a:pt x="721" y="195"/>
                    </a:lnTo>
                    <a:lnTo>
                      <a:pt x="722" y="195"/>
                    </a:lnTo>
                    <a:lnTo>
                      <a:pt x="724" y="195"/>
                    </a:lnTo>
                    <a:lnTo>
                      <a:pt x="727" y="195"/>
                    </a:lnTo>
                    <a:lnTo>
                      <a:pt x="729" y="195"/>
                    </a:lnTo>
                    <a:lnTo>
                      <a:pt x="730" y="195"/>
                    </a:lnTo>
                    <a:lnTo>
                      <a:pt x="731" y="195"/>
                    </a:lnTo>
                    <a:lnTo>
                      <a:pt x="733" y="195"/>
                    </a:lnTo>
                    <a:lnTo>
                      <a:pt x="734" y="195"/>
                    </a:lnTo>
                    <a:lnTo>
                      <a:pt x="736" y="195"/>
                    </a:lnTo>
                    <a:lnTo>
                      <a:pt x="738" y="195"/>
                    </a:lnTo>
                    <a:lnTo>
                      <a:pt x="741" y="195"/>
                    </a:lnTo>
                    <a:lnTo>
                      <a:pt x="742" y="195"/>
                    </a:lnTo>
                    <a:lnTo>
                      <a:pt x="744" y="195"/>
                    </a:lnTo>
                    <a:lnTo>
                      <a:pt x="744" y="218"/>
                    </a:lnTo>
                    <a:lnTo>
                      <a:pt x="745" y="218"/>
                    </a:lnTo>
                    <a:lnTo>
                      <a:pt x="746" y="218"/>
                    </a:lnTo>
                    <a:lnTo>
                      <a:pt x="748" y="218"/>
                    </a:lnTo>
                    <a:lnTo>
                      <a:pt x="750" y="218"/>
                    </a:lnTo>
                    <a:lnTo>
                      <a:pt x="753" y="218"/>
                    </a:lnTo>
                    <a:lnTo>
                      <a:pt x="755" y="218"/>
                    </a:lnTo>
                    <a:lnTo>
                      <a:pt x="755" y="262"/>
                    </a:lnTo>
                    <a:lnTo>
                      <a:pt x="767" y="262"/>
                    </a:lnTo>
                    <a:lnTo>
                      <a:pt x="768" y="262"/>
                    </a:lnTo>
                    <a:lnTo>
                      <a:pt x="781" y="262"/>
                    </a:lnTo>
                    <a:lnTo>
                      <a:pt x="782" y="262"/>
                    </a:lnTo>
                    <a:lnTo>
                      <a:pt x="788" y="262"/>
                    </a:lnTo>
                    <a:lnTo>
                      <a:pt x="788" y="364"/>
                    </a:lnTo>
                    <a:lnTo>
                      <a:pt x="790" y="364"/>
                    </a:lnTo>
                    <a:lnTo>
                      <a:pt x="804" y="36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2" name="Freeform 342"/>
              <p:cNvSpPr>
                <a:spLocks/>
              </p:cNvSpPr>
              <p:nvPr/>
            </p:nvSpPr>
            <p:spPr bwMode="auto">
              <a:xfrm>
                <a:off x="3714149" y="3006672"/>
                <a:ext cx="6458401" cy="954728"/>
              </a:xfrm>
              <a:custGeom>
                <a:avLst/>
                <a:gdLst>
                  <a:gd name="T0" fmla="*/ 2147483647 w 899"/>
                  <a:gd name="T1" fmla="*/ 2147483647 h 133"/>
                  <a:gd name="T2" fmla="*/ 2147483647 w 899"/>
                  <a:gd name="T3" fmla="*/ 2147483647 h 133"/>
                  <a:gd name="T4" fmla="*/ 2147483647 w 899"/>
                  <a:gd name="T5" fmla="*/ 2147483647 h 133"/>
                  <a:gd name="T6" fmla="*/ 2147483647 w 899"/>
                  <a:gd name="T7" fmla="*/ 2147483647 h 133"/>
                  <a:gd name="T8" fmla="*/ 2147483647 w 899"/>
                  <a:gd name="T9" fmla="*/ 2147483647 h 133"/>
                  <a:gd name="T10" fmla="*/ 2147483647 w 899"/>
                  <a:gd name="T11" fmla="*/ 2147483647 h 133"/>
                  <a:gd name="T12" fmla="*/ 2147483647 w 899"/>
                  <a:gd name="T13" fmla="*/ 2147483647 h 133"/>
                  <a:gd name="T14" fmla="*/ 2147483647 w 899"/>
                  <a:gd name="T15" fmla="*/ 2147483647 h 133"/>
                  <a:gd name="T16" fmla="*/ 2147483647 w 899"/>
                  <a:gd name="T17" fmla="*/ 2147483647 h 133"/>
                  <a:gd name="T18" fmla="*/ 2147483647 w 899"/>
                  <a:gd name="T19" fmla="*/ 2147483647 h 133"/>
                  <a:gd name="T20" fmla="*/ 2147483647 w 899"/>
                  <a:gd name="T21" fmla="*/ 2147483647 h 133"/>
                  <a:gd name="T22" fmla="*/ 2147483647 w 899"/>
                  <a:gd name="T23" fmla="*/ 2147483647 h 133"/>
                  <a:gd name="T24" fmla="*/ 2147483647 w 899"/>
                  <a:gd name="T25" fmla="*/ 2147483647 h 133"/>
                  <a:gd name="T26" fmla="*/ 2147483647 w 899"/>
                  <a:gd name="T27" fmla="*/ 2147483647 h 133"/>
                  <a:gd name="T28" fmla="*/ 2147483647 w 899"/>
                  <a:gd name="T29" fmla="*/ 2147483647 h 133"/>
                  <a:gd name="T30" fmla="*/ 2147483647 w 899"/>
                  <a:gd name="T31" fmla="*/ 2147483647 h 133"/>
                  <a:gd name="T32" fmla="*/ 2147483647 w 899"/>
                  <a:gd name="T33" fmla="*/ 2147483647 h 133"/>
                  <a:gd name="T34" fmla="*/ 2147483647 w 899"/>
                  <a:gd name="T35" fmla="*/ 2147483647 h 133"/>
                  <a:gd name="T36" fmla="*/ 2147483647 w 899"/>
                  <a:gd name="T37" fmla="*/ 2147483647 h 133"/>
                  <a:gd name="T38" fmla="*/ 2147483647 w 899"/>
                  <a:gd name="T39" fmla="*/ 2147483647 h 133"/>
                  <a:gd name="T40" fmla="*/ 2147483647 w 899"/>
                  <a:gd name="T41" fmla="*/ 2147483647 h 133"/>
                  <a:gd name="T42" fmla="*/ 2147483647 w 899"/>
                  <a:gd name="T43" fmla="*/ 2147483647 h 133"/>
                  <a:gd name="T44" fmla="*/ 2147483647 w 899"/>
                  <a:gd name="T45" fmla="*/ 2147483647 h 133"/>
                  <a:gd name="T46" fmla="*/ 2147483647 w 899"/>
                  <a:gd name="T47" fmla="*/ 2147483647 h 133"/>
                  <a:gd name="T48" fmla="*/ 2147483647 w 899"/>
                  <a:gd name="T49" fmla="*/ 2147483647 h 133"/>
                  <a:gd name="T50" fmla="*/ 2147483647 w 899"/>
                  <a:gd name="T51" fmla="*/ 2147483647 h 133"/>
                  <a:gd name="T52" fmla="*/ 2147483647 w 899"/>
                  <a:gd name="T53" fmla="*/ 2147483647 h 133"/>
                  <a:gd name="T54" fmla="*/ 2147483647 w 899"/>
                  <a:gd name="T55" fmla="*/ 2147483647 h 133"/>
                  <a:gd name="T56" fmla="*/ 2147483647 w 899"/>
                  <a:gd name="T57" fmla="*/ 2147483647 h 133"/>
                  <a:gd name="T58" fmla="*/ 2147483647 w 899"/>
                  <a:gd name="T59" fmla="*/ 2147483647 h 133"/>
                  <a:gd name="T60" fmla="*/ 2147483647 w 899"/>
                  <a:gd name="T61" fmla="*/ 2147483647 h 133"/>
                  <a:gd name="T62" fmla="*/ 2147483647 w 899"/>
                  <a:gd name="T63" fmla="*/ 2147483647 h 133"/>
                  <a:gd name="T64" fmla="*/ 2147483647 w 899"/>
                  <a:gd name="T65" fmla="*/ 2147483647 h 133"/>
                  <a:gd name="T66" fmla="*/ 2147483647 w 899"/>
                  <a:gd name="T67" fmla="*/ 2147483647 h 133"/>
                  <a:gd name="T68" fmla="*/ 2147483647 w 899"/>
                  <a:gd name="T69" fmla="*/ 2147483647 h 133"/>
                  <a:gd name="T70" fmla="*/ 2147483647 w 899"/>
                  <a:gd name="T71" fmla="*/ 2147483647 h 133"/>
                  <a:gd name="T72" fmla="*/ 2147483647 w 899"/>
                  <a:gd name="T73" fmla="*/ 2147483647 h 133"/>
                  <a:gd name="T74" fmla="*/ 2147483647 w 899"/>
                  <a:gd name="T75" fmla="*/ 2147483647 h 133"/>
                  <a:gd name="T76" fmla="*/ 2147483647 w 899"/>
                  <a:gd name="T77" fmla="*/ 2147483647 h 133"/>
                  <a:gd name="T78" fmla="*/ 2147483647 w 899"/>
                  <a:gd name="T79" fmla="*/ 2147483647 h 133"/>
                  <a:gd name="T80" fmla="*/ 2147483647 w 899"/>
                  <a:gd name="T81" fmla="*/ 2147483647 h 133"/>
                  <a:gd name="T82" fmla="*/ 2147483647 w 899"/>
                  <a:gd name="T83" fmla="*/ 2147483647 h 133"/>
                  <a:gd name="T84" fmla="*/ 2147483647 w 899"/>
                  <a:gd name="T85" fmla="*/ 2147483647 h 133"/>
                  <a:gd name="T86" fmla="*/ 2147483647 w 899"/>
                  <a:gd name="T87" fmla="*/ 2147483647 h 133"/>
                  <a:gd name="T88" fmla="*/ 2147483647 w 899"/>
                  <a:gd name="T89" fmla="*/ 2147483647 h 133"/>
                  <a:gd name="T90" fmla="*/ 2147483647 w 899"/>
                  <a:gd name="T91" fmla="*/ 2147483647 h 133"/>
                  <a:gd name="T92" fmla="*/ 2147483647 w 899"/>
                  <a:gd name="T93" fmla="*/ 2147483647 h 133"/>
                  <a:gd name="T94" fmla="*/ 2147483647 w 899"/>
                  <a:gd name="T95" fmla="*/ 2147483647 h 133"/>
                  <a:gd name="T96" fmla="*/ 2147483647 w 899"/>
                  <a:gd name="T97" fmla="*/ 2147483647 h 133"/>
                  <a:gd name="T98" fmla="*/ 2147483647 w 899"/>
                  <a:gd name="T99" fmla="*/ 2147483647 h 133"/>
                  <a:gd name="T100" fmla="*/ 2147483647 w 899"/>
                  <a:gd name="T101" fmla="*/ 2147483647 h 133"/>
                  <a:gd name="T102" fmla="*/ 2147483647 w 899"/>
                  <a:gd name="T103" fmla="*/ 2147483647 h 133"/>
                  <a:gd name="T104" fmla="*/ 2147483647 w 899"/>
                  <a:gd name="T105" fmla="*/ 2147483647 h 133"/>
                  <a:gd name="T106" fmla="*/ 2147483647 w 899"/>
                  <a:gd name="T107" fmla="*/ 2147483647 h 133"/>
                  <a:gd name="T108" fmla="*/ 2147483647 w 899"/>
                  <a:gd name="T109" fmla="*/ 2147483647 h 133"/>
                  <a:gd name="T110" fmla="*/ 2147483647 w 899"/>
                  <a:gd name="T111" fmla="*/ 2147483647 h 133"/>
                  <a:gd name="T112" fmla="*/ 2147483647 w 899"/>
                  <a:gd name="T113" fmla="*/ 2147483647 h 133"/>
                  <a:gd name="T114" fmla="*/ 2147483647 w 899"/>
                  <a:gd name="T115" fmla="*/ 2147483647 h 133"/>
                  <a:gd name="T116" fmla="*/ 2147483647 w 899"/>
                  <a:gd name="T117" fmla="*/ 2147483647 h 133"/>
                  <a:gd name="T118" fmla="*/ 2147483647 w 899"/>
                  <a:gd name="T119" fmla="*/ 2147483647 h 133"/>
                  <a:gd name="T120" fmla="*/ 2147483647 w 899"/>
                  <a:gd name="T121" fmla="*/ 2147483647 h 133"/>
                  <a:gd name="T122" fmla="*/ 2147483647 w 899"/>
                  <a:gd name="T123" fmla="*/ 2147483647 h 133"/>
                  <a:gd name="T124" fmla="*/ 2147483647 w 899"/>
                  <a:gd name="T125" fmla="*/ 2147483647 h 1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9"/>
                  <a:gd name="T190" fmla="*/ 0 h 133"/>
                  <a:gd name="T191" fmla="*/ 899 w 899"/>
                  <a:gd name="T192" fmla="*/ 133 h 1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9" h="13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2" y="7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3" y="8"/>
                    </a:lnTo>
                    <a:lnTo>
                      <a:pt x="134" y="8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2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8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1"/>
                    </a:lnTo>
                    <a:lnTo>
                      <a:pt x="151" y="11"/>
                    </a:lnTo>
                    <a:lnTo>
                      <a:pt x="152" y="11"/>
                    </a:lnTo>
                    <a:lnTo>
                      <a:pt x="153" y="11"/>
                    </a:lnTo>
                    <a:lnTo>
                      <a:pt x="154" y="11"/>
                    </a:lnTo>
                    <a:lnTo>
                      <a:pt x="155" y="11"/>
                    </a:lnTo>
                    <a:lnTo>
                      <a:pt x="156" y="11"/>
                    </a:lnTo>
                    <a:lnTo>
                      <a:pt x="157" y="11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61" y="12"/>
                    </a:lnTo>
                    <a:lnTo>
                      <a:pt x="162" y="12"/>
                    </a:lnTo>
                    <a:lnTo>
                      <a:pt x="163" y="12"/>
                    </a:lnTo>
                    <a:lnTo>
                      <a:pt x="164" y="12"/>
                    </a:lnTo>
                    <a:lnTo>
                      <a:pt x="165" y="12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69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3" y="13"/>
                    </a:lnTo>
                    <a:lnTo>
                      <a:pt x="174" y="13"/>
                    </a:lnTo>
                    <a:lnTo>
                      <a:pt x="175" y="13"/>
                    </a:lnTo>
                    <a:lnTo>
                      <a:pt x="176" y="13"/>
                    </a:lnTo>
                    <a:lnTo>
                      <a:pt x="177" y="13"/>
                    </a:lnTo>
                    <a:lnTo>
                      <a:pt x="178" y="13"/>
                    </a:lnTo>
                    <a:lnTo>
                      <a:pt x="179" y="13"/>
                    </a:lnTo>
                    <a:lnTo>
                      <a:pt x="179" y="14"/>
                    </a:lnTo>
                    <a:lnTo>
                      <a:pt x="180" y="14"/>
                    </a:lnTo>
                    <a:lnTo>
                      <a:pt x="181" y="14"/>
                    </a:lnTo>
                    <a:lnTo>
                      <a:pt x="182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7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2" y="15"/>
                    </a:lnTo>
                    <a:lnTo>
                      <a:pt x="193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0" y="16"/>
                    </a:lnTo>
                    <a:lnTo>
                      <a:pt x="201" y="16"/>
                    </a:lnTo>
                    <a:lnTo>
                      <a:pt x="202" y="16"/>
                    </a:lnTo>
                    <a:lnTo>
                      <a:pt x="203" y="16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1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7" y="18"/>
                    </a:lnTo>
                    <a:lnTo>
                      <a:pt x="228" y="18"/>
                    </a:lnTo>
                    <a:lnTo>
                      <a:pt x="229" y="18"/>
                    </a:lnTo>
                    <a:lnTo>
                      <a:pt x="230" y="18"/>
                    </a:lnTo>
                    <a:lnTo>
                      <a:pt x="231" y="18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4" y="18"/>
                    </a:lnTo>
                    <a:lnTo>
                      <a:pt x="234" y="19"/>
                    </a:lnTo>
                    <a:lnTo>
                      <a:pt x="235" y="19"/>
                    </a:lnTo>
                    <a:lnTo>
                      <a:pt x="236" y="19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39" y="20"/>
                    </a:lnTo>
                    <a:lnTo>
                      <a:pt x="240" y="20"/>
                    </a:lnTo>
                    <a:lnTo>
                      <a:pt x="241" y="20"/>
                    </a:lnTo>
                    <a:lnTo>
                      <a:pt x="242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5" y="20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7" y="21"/>
                    </a:lnTo>
                    <a:lnTo>
                      <a:pt x="248" y="21"/>
                    </a:lnTo>
                    <a:lnTo>
                      <a:pt x="249" y="21"/>
                    </a:lnTo>
                    <a:lnTo>
                      <a:pt x="249" y="22"/>
                    </a:lnTo>
                    <a:lnTo>
                      <a:pt x="250" y="22"/>
                    </a:lnTo>
                    <a:lnTo>
                      <a:pt x="251" y="22"/>
                    </a:lnTo>
                    <a:lnTo>
                      <a:pt x="252" y="22"/>
                    </a:lnTo>
                    <a:lnTo>
                      <a:pt x="253" y="22"/>
                    </a:lnTo>
                    <a:lnTo>
                      <a:pt x="254" y="22"/>
                    </a:lnTo>
                    <a:lnTo>
                      <a:pt x="255" y="22"/>
                    </a:lnTo>
                    <a:lnTo>
                      <a:pt x="256" y="22"/>
                    </a:lnTo>
                    <a:lnTo>
                      <a:pt x="257" y="22"/>
                    </a:lnTo>
                    <a:lnTo>
                      <a:pt x="258" y="22"/>
                    </a:lnTo>
                    <a:lnTo>
                      <a:pt x="259" y="22"/>
                    </a:lnTo>
                    <a:lnTo>
                      <a:pt x="260" y="22"/>
                    </a:lnTo>
                    <a:lnTo>
                      <a:pt x="261" y="22"/>
                    </a:lnTo>
                    <a:lnTo>
                      <a:pt x="262" y="22"/>
                    </a:lnTo>
                    <a:lnTo>
                      <a:pt x="263" y="22"/>
                    </a:lnTo>
                    <a:lnTo>
                      <a:pt x="264" y="22"/>
                    </a:lnTo>
                    <a:lnTo>
                      <a:pt x="265" y="22"/>
                    </a:lnTo>
                    <a:lnTo>
                      <a:pt x="265" y="23"/>
                    </a:lnTo>
                    <a:lnTo>
                      <a:pt x="266" y="23"/>
                    </a:lnTo>
                    <a:lnTo>
                      <a:pt x="267" y="23"/>
                    </a:lnTo>
                    <a:lnTo>
                      <a:pt x="268" y="23"/>
                    </a:lnTo>
                    <a:lnTo>
                      <a:pt x="269" y="23"/>
                    </a:lnTo>
                    <a:lnTo>
                      <a:pt x="270" y="23"/>
                    </a:lnTo>
                    <a:lnTo>
                      <a:pt x="270" y="24"/>
                    </a:lnTo>
                    <a:lnTo>
                      <a:pt x="271" y="24"/>
                    </a:lnTo>
                    <a:lnTo>
                      <a:pt x="272" y="24"/>
                    </a:lnTo>
                    <a:lnTo>
                      <a:pt x="273" y="24"/>
                    </a:lnTo>
                    <a:lnTo>
                      <a:pt x="274" y="24"/>
                    </a:lnTo>
                    <a:lnTo>
                      <a:pt x="275" y="24"/>
                    </a:lnTo>
                    <a:lnTo>
                      <a:pt x="275" y="25"/>
                    </a:lnTo>
                    <a:lnTo>
                      <a:pt x="276" y="25"/>
                    </a:lnTo>
                    <a:lnTo>
                      <a:pt x="277" y="25"/>
                    </a:lnTo>
                    <a:lnTo>
                      <a:pt x="278" y="25"/>
                    </a:lnTo>
                    <a:lnTo>
                      <a:pt x="279" y="25"/>
                    </a:lnTo>
                    <a:lnTo>
                      <a:pt x="280" y="25"/>
                    </a:lnTo>
                    <a:lnTo>
                      <a:pt x="281" y="25"/>
                    </a:lnTo>
                    <a:lnTo>
                      <a:pt x="282" y="25"/>
                    </a:lnTo>
                    <a:lnTo>
                      <a:pt x="283" y="25"/>
                    </a:lnTo>
                    <a:lnTo>
                      <a:pt x="283" y="26"/>
                    </a:lnTo>
                    <a:lnTo>
                      <a:pt x="284" y="26"/>
                    </a:lnTo>
                    <a:lnTo>
                      <a:pt x="285" y="26"/>
                    </a:lnTo>
                    <a:lnTo>
                      <a:pt x="286" y="26"/>
                    </a:lnTo>
                    <a:lnTo>
                      <a:pt x="287" y="26"/>
                    </a:lnTo>
                    <a:lnTo>
                      <a:pt x="288" y="26"/>
                    </a:lnTo>
                    <a:lnTo>
                      <a:pt x="289" y="26"/>
                    </a:lnTo>
                    <a:lnTo>
                      <a:pt x="290" y="26"/>
                    </a:lnTo>
                    <a:lnTo>
                      <a:pt x="291" y="26"/>
                    </a:lnTo>
                    <a:lnTo>
                      <a:pt x="292" y="26"/>
                    </a:lnTo>
                    <a:lnTo>
                      <a:pt x="293" y="26"/>
                    </a:lnTo>
                    <a:lnTo>
                      <a:pt x="293" y="27"/>
                    </a:lnTo>
                    <a:lnTo>
                      <a:pt x="294" y="27"/>
                    </a:lnTo>
                    <a:lnTo>
                      <a:pt x="295" y="27"/>
                    </a:lnTo>
                    <a:lnTo>
                      <a:pt x="296" y="27"/>
                    </a:lnTo>
                    <a:lnTo>
                      <a:pt x="297" y="27"/>
                    </a:lnTo>
                    <a:lnTo>
                      <a:pt x="298" y="27"/>
                    </a:lnTo>
                    <a:lnTo>
                      <a:pt x="299" y="27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4" y="28"/>
                    </a:lnTo>
                    <a:lnTo>
                      <a:pt x="305" y="28"/>
                    </a:lnTo>
                    <a:lnTo>
                      <a:pt x="306" y="28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8"/>
                    </a:lnTo>
                    <a:lnTo>
                      <a:pt x="310" y="28"/>
                    </a:lnTo>
                    <a:lnTo>
                      <a:pt x="311" y="28"/>
                    </a:lnTo>
                    <a:lnTo>
                      <a:pt x="311" y="29"/>
                    </a:lnTo>
                    <a:lnTo>
                      <a:pt x="312" y="29"/>
                    </a:lnTo>
                    <a:lnTo>
                      <a:pt x="313" y="29"/>
                    </a:lnTo>
                    <a:lnTo>
                      <a:pt x="314" y="29"/>
                    </a:lnTo>
                    <a:lnTo>
                      <a:pt x="315" y="29"/>
                    </a:lnTo>
                    <a:lnTo>
                      <a:pt x="316" y="29"/>
                    </a:lnTo>
                    <a:lnTo>
                      <a:pt x="317" y="29"/>
                    </a:lnTo>
                    <a:lnTo>
                      <a:pt x="317" y="30"/>
                    </a:lnTo>
                    <a:lnTo>
                      <a:pt x="318" y="30"/>
                    </a:lnTo>
                    <a:lnTo>
                      <a:pt x="319" y="30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3" y="30"/>
                    </a:lnTo>
                    <a:lnTo>
                      <a:pt x="323" y="31"/>
                    </a:lnTo>
                    <a:lnTo>
                      <a:pt x="324" y="31"/>
                    </a:lnTo>
                    <a:lnTo>
                      <a:pt x="325" y="31"/>
                    </a:lnTo>
                    <a:lnTo>
                      <a:pt x="326" y="31"/>
                    </a:lnTo>
                    <a:lnTo>
                      <a:pt x="327" y="31"/>
                    </a:lnTo>
                    <a:lnTo>
                      <a:pt x="328" y="31"/>
                    </a:lnTo>
                    <a:lnTo>
                      <a:pt x="328" y="32"/>
                    </a:lnTo>
                    <a:lnTo>
                      <a:pt x="329" y="32"/>
                    </a:lnTo>
                    <a:lnTo>
                      <a:pt x="330" y="32"/>
                    </a:lnTo>
                    <a:lnTo>
                      <a:pt x="331" y="32"/>
                    </a:lnTo>
                    <a:lnTo>
                      <a:pt x="332" y="32"/>
                    </a:lnTo>
                    <a:lnTo>
                      <a:pt x="333" y="32"/>
                    </a:lnTo>
                    <a:lnTo>
                      <a:pt x="334" y="32"/>
                    </a:lnTo>
                    <a:lnTo>
                      <a:pt x="335" y="32"/>
                    </a:lnTo>
                    <a:lnTo>
                      <a:pt x="336" y="32"/>
                    </a:lnTo>
                    <a:lnTo>
                      <a:pt x="337" y="32"/>
                    </a:lnTo>
                    <a:lnTo>
                      <a:pt x="337" y="33"/>
                    </a:lnTo>
                    <a:lnTo>
                      <a:pt x="338" y="33"/>
                    </a:lnTo>
                    <a:lnTo>
                      <a:pt x="339" y="33"/>
                    </a:lnTo>
                    <a:lnTo>
                      <a:pt x="340" y="33"/>
                    </a:lnTo>
                    <a:lnTo>
                      <a:pt x="341" y="33"/>
                    </a:lnTo>
                    <a:lnTo>
                      <a:pt x="342" y="33"/>
                    </a:lnTo>
                    <a:lnTo>
                      <a:pt x="343" y="33"/>
                    </a:lnTo>
                    <a:lnTo>
                      <a:pt x="343" y="34"/>
                    </a:lnTo>
                    <a:lnTo>
                      <a:pt x="344" y="34"/>
                    </a:lnTo>
                    <a:lnTo>
                      <a:pt x="345" y="34"/>
                    </a:lnTo>
                    <a:lnTo>
                      <a:pt x="346" y="34"/>
                    </a:lnTo>
                    <a:lnTo>
                      <a:pt x="346" y="35"/>
                    </a:lnTo>
                    <a:lnTo>
                      <a:pt x="347" y="35"/>
                    </a:lnTo>
                    <a:lnTo>
                      <a:pt x="348" y="35"/>
                    </a:lnTo>
                    <a:lnTo>
                      <a:pt x="349" y="35"/>
                    </a:lnTo>
                    <a:lnTo>
                      <a:pt x="350" y="35"/>
                    </a:lnTo>
                    <a:lnTo>
                      <a:pt x="351" y="35"/>
                    </a:lnTo>
                    <a:lnTo>
                      <a:pt x="351" y="36"/>
                    </a:lnTo>
                    <a:lnTo>
                      <a:pt x="352" y="36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0" y="37"/>
                    </a:lnTo>
                    <a:lnTo>
                      <a:pt x="361" y="37"/>
                    </a:lnTo>
                    <a:lnTo>
                      <a:pt x="362" y="37"/>
                    </a:lnTo>
                    <a:lnTo>
                      <a:pt x="363" y="37"/>
                    </a:lnTo>
                    <a:lnTo>
                      <a:pt x="364" y="37"/>
                    </a:lnTo>
                    <a:lnTo>
                      <a:pt x="364" y="38"/>
                    </a:lnTo>
                    <a:lnTo>
                      <a:pt x="365" y="38"/>
                    </a:lnTo>
                    <a:lnTo>
                      <a:pt x="366" y="38"/>
                    </a:lnTo>
                    <a:lnTo>
                      <a:pt x="367" y="38"/>
                    </a:lnTo>
                    <a:lnTo>
                      <a:pt x="368" y="38"/>
                    </a:lnTo>
                    <a:lnTo>
                      <a:pt x="368" y="39"/>
                    </a:lnTo>
                    <a:lnTo>
                      <a:pt x="369" y="39"/>
                    </a:lnTo>
                    <a:lnTo>
                      <a:pt x="370" y="39"/>
                    </a:lnTo>
                    <a:lnTo>
                      <a:pt x="371" y="39"/>
                    </a:lnTo>
                    <a:lnTo>
                      <a:pt x="372" y="39"/>
                    </a:lnTo>
                    <a:lnTo>
                      <a:pt x="372" y="40"/>
                    </a:lnTo>
                    <a:lnTo>
                      <a:pt x="373" y="40"/>
                    </a:lnTo>
                    <a:lnTo>
                      <a:pt x="374" y="40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76" y="41"/>
                    </a:lnTo>
                    <a:lnTo>
                      <a:pt x="377" y="41"/>
                    </a:lnTo>
                    <a:lnTo>
                      <a:pt x="378" y="41"/>
                    </a:lnTo>
                    <a:lnTo>
                      <a:pt x="379" y="41"/>
                    </a:lnTo>
                    <a:lnTo>
                      <a:pt x="379" y="42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3" y="42"/>
                    </a:lnTo>
                    <a:lnTo>
                      <a:pt x="383" y="43"/>
                    </a:lnTo>
                    <a:lnTo>
                      <a:pt x="384" y="43"/>
                    </a:lnTo>
                    <a:lnTo>
                      <a:pt x="385" y="43"/>
                    </a:lnTo>
                    <a:lnTo>
                      <a:pt x="385" y="44"/>
                    </a:lnTo>
                    <a:lnTo>
                      <a:pt x="386" y="44"/>
                    </a:lnTo>
                    <a:lnTo>
                      <a:pt x="387" y="44"/>
                    </a:lnTo>
                    <a:lnTo>
                      <a:pt x="388" y="44"/>
                    </a:lnTo>
                    <a:lnTo>
                      <a:pt x="389" y="44"/>
                    </a:lnTo>
                    <a:lnTo>
                      <a:pt x="390" y="44"/>
                    </a:lnTo>
                    <a:lnTo>
                      <a:pt x="391" y="44"/>
                    </a:lnTo>
                    <a:lnTo>
                      <a:pt x="392" y="44"/>
                    </a:lnTo>
                    <a:lnTo>
                      <a:pt x="393" y="44"/>
                    </a:lnTo>
                    <a:lnTo>
                      <a:pt x="393" y="45"/>
                    </a:lnTo>
                    <a:lnTo>
                      <a:pt x="394" y="45"/>
                    </a:lnTo>
                    <a:lnTo>
                      <a:pt x="395" y="45"/>
                    </a:lnTo>
                    <a:lnTo>
                      <a:pt x="396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8" y="46"/>
                    </a:lnTo>
                    <a:lnTo>
                      <a:pt x="399" y="46"/>
                    </a:lnTo>
                    <a:lnTo>
                      <a:pt x="400" y="46"/>
                    </a:lnTo>
                    <a:lnTo>
                      <a:pt x="400" y="47"/>
                    </a:lnTo>
                    <a:lnTo>
                      <a:pt x="401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4" y="47"/>
                    </a:lnTo>
                    <a:lnTo>
                      <a:pt x="405" y="47"/>
                    </a:lnTo>
                    <a:lnTo>
                      <a:pt x="406" y="47"/>
                    </a:lnTo>
                    <a:lnTo>
                      <a:pt x="407" y="47"/>
                    </a:lnTo>
                    <a:lnTo>
                      <a:pt x="408" y="47"/>
                    </a:lnTo>
                    <a:lnTo>
                      <a:pt x="409" y="47"/>
                    </a:lnTo>
                    <a:lnTo>
                      <a:pt x="410" y="47"/>
                    </a:lnTo>
                    <a:lnTo>
                      <a:pt x="411" y="47"/>
                    </a:lnTo>
                    <a:lnTo>
                      <a:pt x="412" y="47"/>
                    </a:lnTo>
                    <a:lnTo>
                      <a:pt x="413" y="47"/>
                    </a:lnTo>
                    <a:lnTo>
                      <a:pt x="413" y="48"/>
                    </a:lnTo>
                    <a:lnTo>
                      <a:pt x="414" y="48"/>
                    </a:lnTo>
                    <a:lnTo>
                      <a:pt x="415" y="48"/>
                    </a:lnTo>
                    <a:lnTo>
                      <a:pt x="416" y="48"/>
                    </a:lnTo>
                    <a:lnTo>
                      <a:pt x="417" y="48"/>
                    </a:lnTo>
                    <a:lnTo>
                      <a:pt x="418" y="48"/>
                    </a:lnTo>
                    <a:lnTo>
                      <a:pt x="419" y="48"/>
                    </a:lnTo>
                    <a:lnTo>
                      <a:pt x="420" y="48"/>
                    </a:lnTo>
                    <a:lnTo>
                      <a:pt x="421" y="48"/>
                    </a:lnTo>
                    <a:lnTo>
                      <a:pt x="421" y="49"/>
                    </a:lnTo>
                    <a:lnTo>
                      <a:pt x="422" y="49"/>
                    </a:lnTo>
                    <a:lnTo>
                      <a:pt x="423" y="49"/>
                    </a:lnTo>
                    <a:lnTo>
                      <a:pt x="424" y="49"/>
                    </a:lnTo>
                    <a:lnTo>
                      <a:pt x="425" y="49"/>
                    </a:lnTo>
                    <a:lnTo>
                      <a:pt x="426" y="49"/>
                    </a:lnTo>
                    <a:lnTo>
                      <a:pt x="427" y="49"/>
                    </a:lnTo>
                    <a:lnTo>
                      <a:pt x="428" y="49"/>
                    </a:lnTo>
                    <a:lnTo>
                      <a:pt x="428" y="50"/>
                    </a:lnTo>
                    <a:lnTo>
                      <a:pt x="429" y="50"/>
                    </a:lnTo>
                    <a:lnTo>
                      <a:pt x="430" y="50"/>
                    </a:lnTo>
                    <a:lnTo>
                      <a:pt x="431" y="50"/>
                    </a:lnTo>
                    <a:lnTo>
                      <a:pt x="432" y="50"/>
                    </a:lnTo>
                    <a:lnTo>
                      <a:pt x="432" y="51"/>
                    </a:lnTo>
                    <a:lnTo>
                      <a:pt x="433" y="51"/>
                    </a:lnTo>
                    <a:lnTo>
                      <a:pt x="434" y="51"/>
                    </a:lnTo>
                    <a:lnTo>
                      <a:pt x="435" y="51"/>
                    </a:lnTo>
                    <a:lnTo>
                      <a:pt x="436" y="51"/>
                    </a:lnTo>
                    <a:lnTo>
                      <a:pt x="437" y="51"/>
                    </a:lnTo>
                    <a:lnTo>
                      <a:pt x="438" y="51"/>
                    </a:lnTo>
                    <a:lnTo>
                      <a:pt x="438" y="52"/>
                    </a:lnTo>
                    <a:lnTo>
                      <a:pt x="439" y="52"/>
                    </a:lnTo>
                    <a:lnTo>
                      <a:pt x="440" y="52"/>
                    </a:lnTo>
                    <a:lnTo>
                      <a:pt x="441" y="52"/>
                    </a:lnTo>
                    <a:lnTo>
                      <a:pt x="442" y="52"/>
                    </a:lnTo>
                    <a:lnTo>
                      <a:pt x="442" y="53"/>
                    </a:lnTo>
                    <a:lnTo>
                      <a:pt x="443" y="53"/>
                    </a:lnTo>
                    <a:lnTo>
                      <a:pt x="444" y="53"/>
                    </a:lnTo>
                    <a:lnTo>
                      <a:pt x="444" y="54"/>
                    </a:lnTo>
                    <a:lnTo>
                      <a:pt x="445" y="54"/>
                    </a:lnTo>
                    <a:lnTo>
                      <a:pt x="446" y="54"/>
                    </a:lnTo>
                    <a:lnTo>
                      <a:pt x="447" y="54"/>
                    </a:lnTo>
                    <a:lnTo>
                      <a:pt x="447" y="55"/>
                    </a:lnTo>
                    <a:lnTo>
                      <a:pt x="448" y="55"/>
                    </a:lnTo>
                    <a:lnTo>
                      <a:pt x="449" y="55"/>
                    </a:lnTo>
                    <a:lnTo>
                      <a:pt x="450" y="55"/>
                    </a:lnTo>
                    <a:lnTo>
                      <a:pt x="451" y="55"/>
                    </a:lnTo>
                    <a:lnTo>
                      <a:pt x="452" y="55"/>
                    </a:lnTo>
                    <a:lnTo>
                      <a:pt x="453" y="55"/>
                    </a:lnTo>
                    <a:lnTo>
                      <a:pt x="453" y="56"/>
                    </a:lnTo>
                    <a:lnTo>
                      <a:pt x="454" y="56"/>
                    </a:lnTo>
                    <a:lnTo>
                      <a:pt x="455" y="56"/>
                    </a:lnTo>
                    <a:lnTo>
                      <a:pt x="456" y="56"/>
                    </a:lnTo>
                    <a:lnTo>
                      <a:pt x="457" y="56"/>
                    </a:lnTo>
                    <a:lnTo>
                      <a:pt x="458" y="56"/>
                    </a:lnTo>
                    <a:lnTo>
                      <a:pt x="459" y="56"/>
                    </a:lnTo>
                    <a:lnTo>
                      <a:pt x="460" y="56"/>
                    </a:lnTo>
                    <a:lnTo>
                      <a:pt x="461" y="56"/>
                    </a:lnTo>
                    <a:lnTo>
                      <a:pt x="462" y="56"/>
                    </a:lnTo>
                    <a:lnTo>
                      <a:pt x="463" y="56"/>
                    </a:lnTo>
                    <a:lnTo>
                      <a:pt x="463" y="57"/>
                    </a:lnTo>
                    <a:lnTo>
                      <a:pt x="464" y="57"/>
                    </a:lnTo>
                    <a:lnTo>
                      <a:pt x="465" y="57"/>
                    </a:lnTo>
                    <a:lnTo>
                      <a:pt x="466" y="57"/>
                    </a:lnTo>
                    <a:lnTo>
                      <a:pt x="466" y="58"/>
                    </a:lnTo>
                    <a:lnTo>
                      <a:pt x="467" y="58"/>
                    </a:lnTo>
                    <a:lnTo>
                      <a:pt x="468" y="58"/>
                    </a:lnTo>
                    <a:lnTo>
                      <a:pt x="469" y="58"/>
                    </a:lnTo>
                    <a:lnTo>
                      <a:pt x="470" y="58"/>
                    </a:lnTo>
                    <a:lnTo>
                      <a:pt x="471" y="58"/>
                    </a:lnTo>
                    <a:lnTo>
                      <a:pt x="472" y="58"/>
                    </a:lnTo>
                    <a:lnTo>
                      <a:pt x="472" y="59"/>
                    </a:lnTo>
                    <a:lnTo>
                      <a:pt x="473" y="59"/>
                    </a:lnTo>
                    <a:lnTo>
                      <a:pt x="474" y="59"/>
                    </a:lnTo>
                    <a:lnTo>
                      <a:pt x="475" y="59"/>
                    </a:lnTo>
                    <a:lnTo>
                      <a:pt x="475" y="60"/>
                    </a:lnTo>
                    <a:lnTo>
                      <a:pt x="476" y="60"/>
                    </a:lnTo>
                    <a:lnTo>
                      <a:pt x="477" y="60"/>
                    </a:lnTo>
                    <a:lnTo>
                      <a:pt x="478" y="60"/>
                    </a:lnTo>
                    <a:lnTo>
                      <a:pt x="479" y="60"/>
                    </a:lnTo>
                    <a:lnTo>
                      <a:pt x="480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82" y="61"/>
                    </a:lnTo>
                    <a:lnTo>
                      <a:pt x="483" y="61"/>
                    </a:lnTo>
                    <a:lnTo>
                      <a:pt x="484" y="61"/>
                    </a:lnTo>
                    <a:lnTo>
                      <a:pt x="485" y="61"/>
                    </a:lnTo>
                    <a:lnTo>
                      <a:pt x="486" y="61"/>
                    </a:lnTo>
                    <a:lnTo>
                      <a:pt x="487" y="61"/>
                    </a:lnTo>
                    <a:lnTo>
                      <a:pt x="488" y="61"/>
                    </a:lnTo>
                    <a:lnTo>
                      <a:pt x="489" y="61"/>
                    </a:lnTo>
                    <a:lnTo>
                      <a:pt x="489" y="62"/>
                    </a:lnTo>
                    <a:lnTo>
                      <a:pt x="490" y="62"/>
                    </a:lnTo>
                    <a:lnTo>
                      <a:pt x="491" y="62"/>
                    </a:lnTo>
                    <a:lnTo>
                      <a:pt x="492" y="62"/>
                    </a:lnTo>
                    <a:lnTo>
                      <a:pt x="493" y="62"/>
                    </a:lnTo>
                    <a:lnTo>
                      <a:pt x="494" y="62"/>
                    </a:lnTo>
                    <a:lnTo>
                      <a:pt x="495" y="62"/>
                    </a:lnTo>
                    <a:lnTo>
                      <a:pt x="496" y="62"/>
                    </a:lnTo>
                    <a:lnTo>
                      <a:pt x="497" y="62"/>
                    </a:lnTo>
                    <a:lnTo>
                      <a:pt x="498" y="62"/>
                    </a:lnTo>
                    <a:lnTo>
                      <a:pt x="498" y="63"/>
                    </a:lnTo>
                    <a:lnTo>
                      <a:pt x="499" y="63"/>
                    </a:lnTo>
                    <a:lnTo>
                      <a:pt x="500" y="63"/>
                    </a:lnTo>
                    <a:lnTo>
                      <a:pt x="501" y="63"/>
                    </a:lnTo>
                    <a:lnTo>
                      <a:pt x="501" y="64"/>
                    </a:lnTo>
                    <a:lnTo>
                      <a:pt x="502" y="64"/>
                    </a:lnTo>
                    <a:lnTo>
                      <a:pt x="503" y="64"/>
                    </a:lnTo>
                    <a:lnTo>
                      <a:pt x="504" y="64"/>
                    </a:lnTo>
                    <a:lnTo>
                      <a:pt x="505" y="64"/>
                    </a:lnTo>
                    <a:lnTo>
                      <a:pt x="506" y="64"/>
                    </a:lnTo>
                    <a:lnTo>
                      <a:pt x="507" y="64"/>
                    </a:lnTo>
                    <a:lnTo>
                      <a:pt x="508" y="64"/>
                    </a:lnTo>
                    <a:lnTo>
                      <a:pt x="508" y="65"/>
                    </a:lnTo>
                    <a:lnTo>
                      <a:pt x="509" y="65"/>
                    </a:lnTo>
                    <a:lnTo>
                      <a:pt x="510" y="65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3" y="65"/>
                    </a:lnTo>
                    <a:lnTo>
                      <a:pt x="513" y="66"/>
                    </a:lnTo>
                    <a:lnTo>
                      <a:pt x="514" y="66"/>
                    </a:lnTo>
                    <a:lnTo>
                      <a:pt x="515" y="66"/>
                    </a:lnTo>
                    <a:lnTo>
                      <a:pt x="515" y="67"/>
                    </a:lnTo>
                    <a:lnTo>
                      <a:pt x="516" y="67"/>
                    </a:lnTo>
                    <a:lnTo>
                      <a:pt x="517" y="67"/>
                    </a:lnTo>
                    <a:lnTo>
                      <a:pt x="518" y="67"/>
                    </a:lnTo>
                    <a:lnTo>
                      <a:pt x="519" y="67"/>
                    </a:lnTo>
                    <a:lnTo>
                      <a:pt x="520" y="67"/>
                    </a:lnTo>
                    <a:lnTo>
                      <a:pt x="520" y="68"/>
                    </a:lnTo>
                    <a:lnTo>
                      <a:pt x="521" y="68"/>
                    </a:lnTo>
                    <a:lnTo>
                      <a:pt x="522" y="68"/>
                    </a:lnTo>
                    <a:lnTo>
                      <a:pt x="523" y="68"/>
                    </a:lnTo>
                    <a:lnTo>
                      <a:pt x="524" y="68"/>
                    </a:lnTo>
                    <a:lnTo>
                      <a:pt x="525" y="68"/>
                    </a:lnTo>
                    <a:lnTo>
                      <a:pt x="526" y="68"/>
                    </a:lnTo>
                    <a:lnTo>
                      <a:pt x="526" y="69"/>
                    </a:lnTo>
                    <a:lnTo>
                      <a:pt x="527" y="69"/>
                    </a:lnTo>
                    <a:lnTo>
                      <a:pt x="528" y="69"/>
                    </a:lnTo>
                    <a:lnTo>
                      <a:pt x="528" y="70"/>
                    </a:lnTo>
                    <a:lnTo>
                      <a:pt x="529" y="70"/>
                    </a:lnTo>
                    <a:lnTo>
                      <a:pt x="530" y="70"/>
                    </a:lnTo>
                    <a:lnTo>
                      <a:pt x="531" y="70"/>
                    </a:lnTo>
                    <a:lnTo>
                      <a:pt x="532" y="70"/>
                    </a:lnTo>
                    <a:lnTo>
                      <a:pt x="533" y="70"/>
                    </a:lnTo>
                    <a:lnTo>
                      <a:pt x="534" y="70"/>
                    </a:lnTo>
                    <a:lnTo>
                      <a:pt x="535" y="70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1"/>
                    </a:lnTo>
                    <a:lnTo>
                      <a:pt x="538" y="71"/>
                    </a:lnTo>
                    <a:lnTo>
                      <a:pt x="538" y="72"/>
                    </a:lnTo>
                    <a:lnTo>
                      <a:pt x="539" y="72"/>
                    </a:lnTo>
                    <a:lnTo>
                      <a:pt x="540" y="72"/>
                    </a:lnTo>
                    <a:lnTo>
                      <a:pt x="541" y="72"/>
                    </a:lnTo>
                    <a:lnTo>
                      <a:pt x="542" y="72"/>
                    </a:lnTo>
                    <a:lnTo>
                      <a:pt x="542" y="73"/>
                    </a:lnTo>
                    <a:lnTo>
                      <a:pt x="543" y="73"/>
                    </a:lnTo>
                    <a:lnTo>
                      <a:pt x="544" y="73"/>
                    </a:lnTo>
                    <a:lnTo>
                      <a:pt x="545" y="73"/>
                    </a:lnTo>
                    <a:lnTo>
                      <a:pt x="546" y="73"/>
                    </a:lnTo>
                    <a:lnTo>
                      <a:pt x="547" y="73"/>
                    </a:lnTo>
                    <a:lnTo>
                      <a:pt x="548" y="73"/>
                    </a:lnTo>
                    <a:lnTo>
                      <a:pt x="549" y="73"/>
                    </a:lnTo>
                    <a:lnTo>
                      <a:pt x="550" y="73"/>
                    </a:lnTo>
                    <a:lnTo>
                      <a:pt x="551" y="73"/>
                    </a:lnTo>
                    <a:lnTo>
                      <a:pt x="551" y="74"/>
                    </a:lnTo>
                    <a:lnTo>
                      <a:pt x="552" y="74"/>
                    </a:lnTo>
                    <a:lnTo>
                      <a:pt x="553" y="74"/>
                    </a:lnTo>
                    <a:lnTo>
                      <a:pt x="554" y="74"/>
                    </a:lnTo>
                    <a:lnTo>
                      <a:pt x="555" y="74"/>
                    </a:lnTo>
                    <a:lnTo>
                      <a:pt x="556" y="74"/>
                    </a:lnTo>
                    <a:lnTo>
                      <a:pt x="557" y="74"/>
                    </a:lnTo>
                    <a:lnTo>
                      <a:pt x="558" y="74"/>
                    </a:lnTo>
                    <a:lnTo>
                      <a:pt x="558" y="75"/>
                    </a:lnTo>
                    <a:lnTo>
                      <a:pt x="559" y="75"/>
                    </a:lnTo>
                    <a:lnTo>
                      <a:pt x="560" y="75"/>
                    </a:lnTo>
                    <a:lnTo>
                      <a:pt x="561" y="75"/>
                    </a:lnTo>
                    <a:lnTo>
                      <a:pt x="561" y="76"/>
                    </a:lnTo>
                    <a:lnTo>
                      <a:pt x="562" y="76"/>
                    </a:lnTo>
                    <a:lnTo>
                      <a:pt x="563" y="76"/>
                    </a:lnTo>
                    <a:lnTo>
                      <a:pt x="564" y="76"/>
                    </a:lnTo>
                    <a:lnTo>
                      <a:pt x="565" y="76"/>
                    </a:lnTo>
                    <a:lnTo>
                      <a:pt x="565" y="77"/>
                    </a:lnTo>
                    <a:lnTo>
                      <a:pt x="566" y="77"/>
                    </a:lnTo>
                    <a:lnTo>
                      <a:pt x="567" y="77"/>
                    </a:lnTo>
                    <a:lnTo>
                      <a:pt x="568" y="77"/>
                    </a:lnTo>
                    <a:lnTo>
                      <a:pt x="569" y="77"/>
                    </a:lnTo>
                    <a:lnTo>
                      <a:pt x="570" y="77"/>
                    </a:lnTo>
                    <a:lnTo>
                      <a:pt x="571" y="77"/>
                    </a:lnTo>
                    <a:lnTo>
                      <a:pt x="572" y="77"/>
                    </a:lnTo>
                    <a:lnTo>
                      <a:pt x="572" y="78"/>
                    </a:lnTo>
                    <a:lnTo>
                      <a:pt x="573" y="78"/>
                    </a:lnTo>
                    <a:lnTo>
                      <a:pt x="574" y="78"/>
                    </a:lnTo>
                    <a:lnTo>
                      <a:pt x="574" y="79"/>
                    </a:lnTo>
                    <a:lnTo>
                      <a:pt x="575" y="79"/>
                    </a:lnTo>
                    <a:lnTo>
                      <a:pt x="576" y="79"/>
                    </a:lnTo>
                    <a:lnTo>
                      <a:pt x="577" y="79"/>
                    </a:lnTo>
                    <a:lnTo>
                      <a:pt x="578" y="79"/>
                    </a:lnTo>
                    <a:lnTo>
                      <a:pt x="578" y="80"/>
                    </a:lnTo>
                    <a:lnTo>
                      <a:pt x="579" y="80"/>
                    </a:lnTo>
                    <a:lnTo>
                      <a:pt x="579" y="81"/>
                    </a:lnTo>
                    <a:lnTo>
                      <a:pt x="580" y="81"/>
                    </a:lnTo>
                    <a:lnTo>
                      <a:pt x="581" y="81"/>
                    </a:lnTo>
                    <a:lnTo>
                      <a:pt x="582" y="81"/>
                    </a:lnTo>
                    <a:lnTo>
                      <a:pt x="583" y="81"/>
                    </a:lnTo>
                    <a:lnTo>
                      <a:pt x="584" y="81"/>
                    </a:lnTo>
                    <a:lnTo>
                      <a:pt x="584" y="82"/>
                    </a:lnTo>
                    <a:lnTo>
                      <a:pt x="585" y="82"/>
                    </a:lnTo>
                    <a:lnTo>
                      <a:pt x="586" y="82"/>
                    </a:lnTo>
                    <a:lnTo>
                      <a:pt x="587" y="82"/>
                    </a:lnTo>
                    <a:lnTo>
                      <a:pt x="588" y="82"/>
                    </a:lnTo>
                    <a:lnTo>
                      <a:pt x="588" y="83"/>
                    </a:lnTo>
                    <a:lnTo>
                      <a:pt x="589" y="83"/>
                    </a:lnTo>
                    <a:lnTo>
                      <a:pt x="590" y="83"/>
                    </a:lnTo>
                    <a:lnTo>
                      <a:pt x="591" y="83"/>
                    </a:lnTo>
                    <a:lnTo>
                      <a:pt x="592" y="83"/>
                    </a:lnTo>
                    <a:lnTo>
                      <a:pt x="593" y="83"/>
                    </a:lnTo>
                    <a:lnTo>
                      <a:pt x="594" y="83"/>
                    </a:lnTo>
                    <a:lnTo>
                      <a:pt x="594" y="84"/>
                    </a:lnTo>
                    <a:lnTo>
                      <a:pt x="595" y="84"/>
                    </a:lnTo>
                    <a:lnTo>
                      <a:pt x="596" y="84"/>
                    </a:lnTo>
                    <a:lnTo>
                      <a:pt x="597" y="84"/>
                    </a:lnTo>
                    <a:lnTo>
                      <a:pt x="597" y="85"/>
                    </a:lnTo>
                    <a:lnTo>
                      <a:pt x="598" y="85"/>
                    </a:lnTo>
                    <a:lnTo>
                      <a:pt x="599" y="85"/>
                    </a:lnTo>
                    <a:lnTo>
                      <a:pt x="600" y="85"/>
                    </a:lnTo>
                    <a:lnTo>
                      <a:pt x="601" y="85"/>
                    </a:lnTo>
                    <a:lnTo>
                      <a:pt x="601" y="86"/>
                    </a:lnTo>
                    <a:lnTo>
                      <a:pt x="602" y="86"/>
                    </a:lnTo>
                    <a:lnTo>
                      <a:pt x="603" y="86"/>
                    </a:lnTo>
                    <a:lnTo>
                      <a:pt x="604" y="86"/>
                    </a:lnTo>
                    <a:lnTo>
                      <a:pt x="605" y="86"/>
                    </a:lnTo>
                    <a:lnTo>
                      <a:pt x="606" y="86"/>
                    </a:lnTo>
                    <a:lnTo>
                      <a:pt x="606" y="87"/>
                    </a:lnTo>
                    <a:lnTo>
                      <a:pt x="607" y="87"/>
                    </a:lnTo>
                    <a:lnTo>
                      <a:pt x="608" y="87"/>
                    </a:lnTo>
                    <a:lnTo>
                      <a:pt x="609" y="87"/>
                    </a:lnTo>
                    <a:lnTo>
                      <a:pt x="609" y="88"/>
                    </a:lnTo>
                    <a:lnTo>
                      <a:pt x="610" y="88"/>
                    </a:lnTo>
                    <a:lnTo>
                      <a:pt x="611" y="88"/>
                    </a:lnTo>
                    <a:lnTo>
                      <a:pt x="612" y="88"/>
                    </a:lnTo>
                    <a:lnTo>
                      <a:pt x="613" y="88"/>
                    </a:lnTo>
                    <a:lnTo>
                      <a:pt x="614" y="88"/>
                    </a:lnTo>
                    <a:lnTo>
                      <a:pt x="615" y="88"/>
                    </a:lnTo>
                    <a:lnTo>
                      <a:pt x="615" y="89"/>
                    </a:lnTo>
                    <a:lnTo>
                      <a:pt x="616" y="89"/>
                    </a:lnTo>
                    <a:lnTo>
                      <a:pt x="617" y="89"/>
                    </a:lnTo>
                    <a:lnTo>
                      <a:pt x="618" y="89"/>
                    </a:lnTo>
                    <a:lnTo>
                      <a:pt x="619" y="89"/>
                    </a:lnTo>
                    <a:lnTo>
                      <a:pt x="619" y="90"/>
                    </a:lnTo>
                    <a:lnTo>
                      <a:pt x="619" y="91"/>
                    </a:lnTo>
                    <a:lnTo>
                      <a:pt x="620" y="91"/>
                    </a:lnTo>
                    <a:lnTo>
                      <a:pt x="621" y="91"/>
                    </a:lnTo>
                    <a:lnTo>
                      <a:pt x="622" y="91"/>
                    </a:lnTo>
                    <a:lnTo>
                      <a:pt x="623" y="91"/>
                    </a:lnTo>
                    <a:lnTo>
                      <a:pt x="624" y="91"/>
                    </a:lnTo>
                    <a:lnTo>
                      <a:pt x="625" y="91"/>
                    </a:lnTo>
                    <a:lnTo>
                      <a:pt x="626" y="91"/>
                    </a:lnTo>
                    <a:lnTo>
                      <a:pt x="627" y="91"/>
                    </a:lnTo>
                    <a:lnTo>
                      <a:pt x="627" y="92"/>
                    </a:lnTo>
                    <a:lnTo>
                      <a:pt x="627" y="93"/>
                    </a:lnTo>
                    <a:lnTo>
                      <a:pt x="628" y="93"/>
                    </a:lnTo>
                    <a:lnTo>
                      <a:pt x="629" y="93"/>
                    </a:lnTo>
                    <a:lnTo>
                      <a:pt x="630" y="93"/>
                    </a:lnTo>
                    <a:lnTo>
                      <a:pt x="631" y="93"/>
                    </a:lnTo>
                    <a:lnTo>
                      <a:pt x="632" y="93"/>
                    </a:lnTo>
                    <a:lnTo>
                      <a:pt x="633" y="93"/>
                    </a:lnTo>
                    <a:lnTo>
                      <a:pt x="633" y="94"/>
                    </a:lnTo>
                    <a:lnTo>
                      <a:pt x="634" y="94"/>
                    </a:lnTo>
                    <a:lnTo>
                      <a:pt x="635" y="94"/>
                    </a:lnTo>
                    <a:lnTo>
                      <a:pt x="636" y="94"/>
                    </a:lnTo>
                    <a:lnTo>
                      <a:pt x="637" y="94"/>
                    </a:lnTo>
                    <a:lnTo>
                      <a:pt x="637" y="95"/>
                    </a:lnTo>
                    <a:lnTo>
                      <a:pt x="638" y="95"/>
                    </a:lnTo>
                    <a:lnTo>
                      <a:pt x="639" y="95"/>
                    </a:lnTo>
                    <a:lnTo>
                      <a:pt x="639" y="96"/>
                    </a:lnTo>
                    <a:lnTo>
                      <a:pt x="639" y="97"/>
                    </a:lnTo>
                    <a:lnTo>
                      <a:pt x="640" y="97"/>
                    </a:lnTo>
                    <a:lnTo>
                      <a:pt x="641" y="97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7" y="98"/>
                    </a:lnTo>
                    <a:lnTo>
                      <a:pt x="648" y="98"/>
                    </a:lnTo>
                    <a:lnTo>
                      <a:pt x="649" y="98"/>
                    </a:lnTo>
                    <a:lnTo>
                      <a:pt x="650" y="98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3" y="98"/>
                    </a:lnTo>
                    <a:lnTo>
                      <a:pt x="654" y="98"/>
                    </a:lnTo>
                    <a:lnTo>
                      <a:pt x="655" y="98"/>
                    </a:lnTo>
                    <a:lnTo>
                      <a:pt x="655" y="99"/>
                    </a:lnTo>
                    <a:lnTo>
                      <a:pt x="656" y="99"/>
                    </a:lnTo>
                    <a:lnTo>
                      <a:pt x="657" y="99"/>
                    </a:lnTo>
                    <a:lnTo>
                      <a:pt x="658" y="99"/>
                    </a:lnTo>
                    <a:lnTo>
                      <a:pt x="659" y="99"/>
                    </a:lnTo>
                    <a:lnTo>
                      <a:pt x="660" y="99"/>
                    </a:lnTo>
                    <a:lnTo>
                      <a:pt x="660" y="100"/>
                    </a:lnTo>
                    <a:lnTo>
                      <a:pt x="661" y="100"/>
                    </a:lnTo>
                    <a:lnTo>
                      <a:pt x="661" y="101"/>
                    </a:lnTo>
                    <a:lnTo>
                      <a:pt x="662" y="101"/>
                    </a:lnTo>
                    <a:lnTo>
                      <a:pt x="663" y="101"/>
                    </a:lnTo>
                    <a:lnTo>
                      <a:pt x="664" y="101"/>
                    </a:lnTo>
                    <a:lnTo>
                      <a:pt x="665" y="101"/>
                    </a:lnTo>
                    <a:lnTo>
                      <a:pt x="666" y="101"/>
                    </a:lnTo>
                    <a:lnTo>
                      <a:pt x="666" y="102"/>
                    </a:lnTo>
                    <a:lnTo>
                      <a:pt x="667" y="102"/>
                    </a:lnTo>
                    <a:lnTo>
                      <a:pt x="668" y="102"/>
                    </a:lnTo>
                    <a:lnTo>
                      <a:pt x="669" y="102"/>
                    </a:lnTo>
                    <a:lnTo>
                      <a:pt x="669" y="103"/>
                    </a:lnTo>
                    <a:lnTo>
                      <a:pt x="670" y="103"/>
                    </a:lnTo>
                    <a:lnTo>
                      <a:pt x="671" y="103"/>
                    </a:lnTo>
                    <a:lnTo>
                      <a:pt x="671" y="104"/>
                    </a:lnTo>
                    <a:lnTo>
                      <a:pt x="671" y="105"/>
                    </a:lnTo>
                    <a:lnTo>
                      <a:pt x="672" y="105"/>
                    </a:lnTo>
                    <a:lnTo>
                      <a:pt x="673" y="105"/>
                    </a:lnTo>
                    <a:lnTo>
                      <a:pt x="674" y="105"/>
                    </a:lnTo>
                    <a:lnTo>
                      <a:pt x="675" y="105"/>
                    </a:lnTo>
                    <a:lnTo>
                      <a:pt x="675" y="106"/>
                    </a:lnTo>
                    <a:lnTo>
                      <a:pt x="675" y="107"/>
                    </a:lnTo>
                    <a:lnTo>
                      <a:pt x="676" y="107"/>
                    </a:lnTo>
                    <a:lnTo>
                      <a:pt x="677" y="107"/>
                    </a:lnTo>
                    <a:lnTo>
                      <a:pt x="678" y="107"/>
                    </a:lnTo>
                    <a:lnTo>
                      <a:pt x="679" y="107"/>
                    </a:lnTo>
                    <a:lnTo>
                      <a:pt x="680" y="107"/>
                    </a:lnTo>
                    <a:lnTo>
                      <a:pt x="681" y="107"/>
                    </a:lnTo>
                    <a:lnTo>
                      <a:pt x="682" y="107"/>
                    </a:lnTo>
                    <a:lnTo>
                      <a:pt x="683" y="107"/>
                    </a:lnTo>
                    <a:lnTo>
                      <a:pt x="684" y="107"/>
                    </a:lnTo>
                    <a:lnTo>
                      <a:pt x="684" y="108"/>
                    </a:lnTo>
                    <a:lnTo>
                      <a:pt x="685" y="108"/>
                    </a:lnTo>
                    <a:lnTo>
                      <a:pt x="685" y="109"/>
                    </a:lnTo>
                    <a:lnTo>
                      <a:pt x="686" y="109"/>
                    </a:lnTo>
                    <a:lnTo>
                      <a:pt x="687" y="109"/>
                    </a:lnTo>
                    <a:lnTo>
                      <a:pt x="688" y="109"/>
                    </a:lnTo>
                    <a:lnTo>
                      <a:pt x="689" y="109"/>
                    </a:lnTo>
                    <a:lnTo>
                      <a:pt x="690" y="109"/>
                    </a:lnTo>
                    <a:lnTo>
                      <a:pt x="691" y="109"/>
                    </a:lnTo>
                    <a:lnTo>
                      <a:pt x="692" y="109"/>
                    </a:lnTo>
                    <a:lnTo>
                      <a:pt x="693" y="109"/>
                    </a:lnTo>
                    <a:lnTo>
                      <a:pt x="694" y="109"/>
                    </a:lnTo>
                    <a:lnTo>
                      <a:pt x="695" y="109"/>
                    </a:lnTo>
                    <a:lnTo>
                      <a:pt x="695" y="110"/>
                    </a:lnTo>
                    <a:lnTo>
                      <a:pt x="696" y="110"/>
                    </a:lnTo>
                    <a:lnTo>
                      <a:pt x="697" y="110"/>
                    </a:lnTo>
                    <a:lnTo>
                      <a:pt x="698" y="110"/>
                    </a:lnTo>
                    <a:lnTo>
                      <a:pt x="699" y="110"/>
                    </a:lnTo>
                    <a:lnTo>
                      <a:pt x="700" y="110"/>
                    </a:lnTo>
                    <a:lnTo>
                      <a:pt x="701" y="110"/>
                    </a:lnTo>
                    <a:lnTo>
                      <a:pt x="702" y="110"/>
                    </a:lnTo>
                    <a:lnTo>
                      <a:pt x="703" y="110"/>
                    </a:lnTo>
                    <a:lnTo>
                      <a:pt x="704" y="110"/>
                    </a:lnTo>
                    <a:lnTo>
                      <a:pt x="704" y="112"/>
                    </a:lnTo>
                    <a:lnTo>
                      <a:pt x="705" y="112"/>
                    </a:lnTo>
                    <a:lnTo>
                      <a:pt x="706" y="112"/>
                    </a:lnTo>
                    <a:lnTo>
                      <a:pt x="707" y="112"/>
                    </a:lnTo>
                    <a:lnTo>
                      <a:pt x="708" y="112"/>
                    </a:lnTo>
                    <a:lnTo>
                      <a:pt x="709" y="112"/>
                    </a:lnTo>
                    <a:lnTo>
                      <a:pt x="710" y="112"/>
                    </a:lnTo>
                    <a:lnTo>
                      <a:pt x="711" y="112"/>
                    </a:lnTo>
                    <a:lnTo>
                      <a:pt x="712" y="112"/>
                    </a:lnTo>
                    <a:lnTo>
                      <a:pt x="713" y="112"/>
                    </a:lnTo>
                    <a:lnTo>
                      <a:pt x="714" y="112"/>
                    </a:lnTo>
                    <a:lnTo>
                      <a:pt x="715" y="112"/>
                    </a:lnTo>
                    <a:lnTo>
                      <a:pt x="716" y="112"/>
                    </a:lnTo>
                    <a:lnTo>
                      <a:pt x="716" y="114"/>
                    </a:lnTo>
                    <a:lnTo>
                      <a:pt x="717" y="114"/>
                    </a:lnTo>
                    <a:lnTo>
                      <a:pt x="718" y="114"/>
                    </a:lnTo>
                    <a:lnTo>
                      <a:pt x="719" y="114"/>
                    </a:lnTo>
                    <a:lnTo>
                      <a:pt x="720" y="114"/>
                    </a:lnTo>
                    <a:lnTo>
                      <a:pt x="721" y="114"/>
                    </a:lnTo>
                    <a:lnTo>
                      <a:pt x="722" y="114"/>
                    </a:lnTo>
                    <a:lnTo>
                      <a:pt x="723" y="114"/>
                    </a:lnTo>
                    <a:lnTo>
                      <a:pt x="724" y="114"/>
                    </a:lnTo>
                    <a:lnTo>
                      <a:pt x="725" y="114"/>
                    </a:lnTo>
                    <a:lnTo>
                      <a:pt x="726" y="114"/>
                    </a:lnTo>
                    <a:lnTo>
                      <a:pt x="727" y="114"/>
                    </a:lnTo>
                    <a:lnTo>
                      <a:pt x="728" y="114"/>
                    </a:lnTo>
                    <a:lnTo>
                      <a:pt x="729" y="114"/>
                    </a:lnTo>
                    <a:lnTo>
                      <a:pt x="730" y="114"/>
                    </a:lnTo>
                    <a:lnTo>
                      <a:pt x="731" y="114"/>
                    </a:lnTo>
                    <a:lnTo>
                      <a:pt x="732" y="114"/>
                    </a:lnTo>
                    <a:lnTo>
                      <a:pt x="733" y="114"/>
                    </a:lnTo>
                    <a:lnTo>
                      <a:pt x="733" y="116"/>
                    </a:lnTo>
                    <a:lnTo>
                      <a:pt x="734" y="116"/>
                    </a:lnTo>
                    <a:lnTo>
                      <a:pt x="735" y="116"/>
                    </a:lnTo>
                    <a:lnTo>
                      <a:pt x="736" y="116"/>
                    </a:lnTo>
                    <a:lnTo>
                      <a:pt x="737" y="116"/>
                    </a:lnTo>
                    <a:lnTo>
                      <a:pt x="737" y="120"/>
                    </a:lnTo>
                    <a:lnTo>
                      <a:pt x="738" y="120"/>
                    </a:lnTo>
                    <a:lnTo>
                      <a:pt x="739" y="120"/>
                    </a:lnTo>
                    <a:lnTo>
                      <a:pt x="740" y="120"/>
                    </a:lnTo>
                    <a:lnTo>
                      <a:pt x="741" y="120"/>
                    </a:lnTo>
                    <a:lnTo>
                      <a:pt x="742" y="120"/>
                    </a:lnTo>
                    <a:lnTo>
                      <a:pt x="743" y="120"/>
                    </a:lnTo>
                    <a:lnTo>
                      <a:pt x="744" y="120"/>
                    </a:lnTo>
                    <a:lnTo>
                      <a:pt x="745" y="120"/>
                    </a:lnTo>
                    <a:lnTo>
                      <a:pt x="746" y="120"/>
                    </a:lnTo>
                    <a:lnTo>
                      <a:pt x="747" y="120"/>
                    </a:lnTo>
                    <a:lnTo>
                      <a:pt x="748" y="120"/>
                    </a:lnTo>
                    <a:lnTo>
                      <a:pt x="749" y="120"/>
                    </a:lnTo>
                    <a:lnTo>
                      <a:pt x="750" y="120"/>
                    </a:lnTo>
                    <a:lnTo>
                      <a:pt x="751" y="120"/>
                    </a:lnTo>
                    <a:lnTo>
                      <a:pt x="753" y="120"/>
                    </a:lnTo>
                    <a:lnTo>
                      <a:pt x="755" y="120"/>
                    </a:lnTo>
                    <a:lnTo>
                      <a:pt x="756" y="120"/>
                    </a:lnTo>
                    <a:lnTo>
                      <a:pt x="759" y="120"/>
                    </a:lnTo>
                    <a:lnTo>
                      <a:pt x="760" y="120"/>
                    </a:lnTo>
                    <a:lnTo>
                      <a:pt x="761" y="120"/>
                    </a:lnTo>
                    <a:lnTo>
                      <a:pt x="762" y="120"/>
                    </a:lnTo>
                    <a:lnTo>
                      <a:pt x="763" y="120"/>
                    </a:lnTo>
                    <a:lnTo>
                      <a:pt x="764" y="120"/>
                    </a:lnTo>
                    <a:lnTo>
                      <a:pt x="765" y="120"/>
                    </a:lnTo>
                    <a:lnTo>
                      <a:pt x="766" y="120"/>
                    </a:lnTo>
                    <a:lnTo>
                      <a:pt x="767" y="120"/>
                    </a:lnTo>
                    <a:lnTo>
                      <a:pt x="768" y="120"/>
                    </a:lnTo>
                    <a:lnTo>
                      <a:pt x="769" y="120"/>
                    </a:lnTo>
                    <a:lnTo>
                      <a:pt x="770" y="120"/>
                    </a:lnTo>
                    <a:lnTo>
                      <a:pt x="771" y="120"/>
                    </a:lnTo>
                    <a:lnTo>
                      <a:pt x="772" y="120"/>
                    </a:lnTo>
                    <a:lnTo>
                      <a:pt x="773" y="120"/>
                    </a:lnTo>
                    <a:lnTo>
                      <a:pt x="774" y="120"/>
                    </a:lnTo>
                    <a:lnTo>
                      <a:pt x="775" y="120"/>
                    </a:lnTo>
                    <a:lnTo>
                      <a:pt x="776" y="120"/>
                    </a:lnTo>
                    <a:lnTo>
                      <a:pt x="777" y="120"/>
                    </a:lnTo>
                    <a:lnTo>
                      <a:pt x="777" y="126"/>
                    </a:lnTo>
                    <a:lnTo>
                      <a:pt x="779" y="126"/>
                    </a:lnTo>
                    <a:lnTo>
                      <a:pt x="780" y="126"/>
                    </a:lnTo>
                    <a:lnTo>
                      <a:pt x="781" y="126"/>
                    </a:lnTo>
                    <a:lnTo>
                      <a:pt x="782" y="126"/>
                    </a:lnTo>
                    <a:lnTo>
                      <a:pt x="783" y="126"/>
                    </a:lnTo>
                    <a:lnTo>
                      <a:pt x="784" y="126"/>
                    </a:lnTo>
                    <a:lnTo>
                      <a:pt x="785" y="126"/>
                    </a:lnTo>
                    <a:lnTo>
                      <a:pt x="786" y="126"/>
                    </a:lnTo>
                    <a:lnTo>
                      <a:pt x="787" y="126"/>
                    </a:lnTo>
                    <a:lnTo>
                      <a:pt x="788" y="126"/>
                    </a:lnTo>
                    <a:lnTo>
                      <a:pt x="788" y="133"/>
                    </a:lnTo>
                    <a:lnTo>
                      <a:pt x="789" y="133"/>
                    </a:lnTo>
                    <a:lnTo>
                      <a:pt x="790" y="133"/>
                    </a:lnTo>
                    <a:lnTo>
                      <a:pt x="791" y="133"/>
                    </a:lnTo>
                    <a:lnTo>
                      <a:pt x="792" y="133"/>
                    </a:lnTo>
                    <a:lnTo>
                      <a:pt x="793" y="133"/>
                    </a:lnTo>
                    <a:lnTo>
                      <a:pt x="794" y="133"/>
                    </a:lnTo>
                    <a:lnTo>
                      <a:pt x="795" y="133"/>
                    </a:lnTo>
                    <a:lnTo>
                      <a:pt x="796" y="133"/>
                    </a:lnTo>
                    <a:lnTo>
                      <a:pt x="798" y="133"/>
                    </a:lnTo>
                    <a:lnTo>
                      <a:pt x="800" y="133"/>
                    </a:lnTo>
                    <a:lnTo>
                      <a:pt x="803" y="133"/>
                    </a:lnTo>
                    <a:lnTo>
                      <a:pt x="804" y="133"/>
                    </a:lnTo>
                    <a:lnTo>
                      <a:pt x="805" y="133"/>
                    </a:lnTo>
                    <a:lnTo>
                      <a:pt x="806" y="133"/>
                    </a:lnTo>
                    <a:lnTo>
                      <a:pt x="807" y="133"/>
                    </a:lnTo>
                    <a:lnTo>
                      <a:pt x="809" y="133"/>
                    </a:lnTo>
                    <a:lnTo>
                      <a:pt x="810" y="133"/>
                    </a:lnTo>
                    <a:lnTo>
                      <a:pt x="813" y="133"/>
                    </a:lnTo>
                    <a:lnTo>
                      <a:pt x="816" y="133"/>
                    </a:lnTo>
                    <a:lnTo>
                      <a:pt x="817" y="133"/>
                    </a:lnTo>
                    <a:lnTo>
                      <a:pt x="822" y="133"/>
                    </a:lnTo>
                    <a:lnTo>
                      <a:pt x="825" y="133"/>
                    </a:lnTo>
                    <a:lnTo>
                      <a:pt x="826" y="133"/>
                    </a:lnTo>
                    <a:lnTo>
                      <a:pt x="827" y="133"/>
                    </a:lnTo>
                    <a:lnTo>
                      <a:pt x="828" y="133"/>
                    </a:lnTo>
                    <a:lnTo>
                      <a:pt x="830" y="133"/>
                    </a:lnTo>
                    <a:lnTo>
                      <a:pt x="833" y="133"/>
                    </a:lnTo>
                    <a:lnTo>
                      <a:pt x="835" y="133"/>
                    </a:lnTo>
                    <a:lnTo>
                      <a:pt x="837" y="133"/>
                    </a:lnTo>
                    <a:lnTo>
                      <a:pt x="839" y="133"/>
                    </a:lnTo>
                    <a:lnTo>
                      <a:pt x="841" y="133"/>
                    </a:lnTo>
                    <a:lnTo>
                      <a:pt x="843" y="133"/>
                    </a:lnTo>
                    <a:lnTo>
                      <a:pt x="845" y="133"/>
                    </a:lnTo>
                    <a:lnTo>
                      <a:pt x="846" y="133"/>
                    </a:lnTo>
                    <a:lnTo>
                      <a:pt x="848" y="133"/>
                    </a:lnTo>
                    <a:lnTo>
                      <a:pt x="862" y="133"/>
                    </a:lnTo>
                    <a:lnTo>
                      <a:pt x="863" y="133"/>
                    </a:lnTo>
                    <a:lnTo>
                      <a:pt x="876" y="133"/>
                    </a:lnTo>
                    <a:lnTo>
                      <a:pt x="877" y="133"/>
                    </a:lnTo>
                    <a:lnTo>
                      <a:pt x="882" y="133"/>
                    </a:lnTo>
                    <a:lnTo>
                      <a:pt x="899" y="133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3" name="Freeform 343"/>
              <p:cNvSpPr>
                <a:spLocks/>
              </p:cNvSpPr>
              <p:nvPr/>
            </p:nvSpPr>
            <p:spPr bwMode="auto">
              <a:xfrm>
                <a:off x="3714149" y="3006672"/>
                <a:ext cx="6882820" cy="774802"/>
              </a:xfrm>
              <a:custGeom>
                <a:avLst/>
                <a:gdLst>
                  <a:gd name="T0" fmla="*/ 2147483647 w 958"/>
                  <a:gd name="T1" fmla="*/ 2147483647 h 108"/>
                  <a:gd name="T2" fmla="*/ 2147483647 w 958"/>
                  <a:gd name="T3" fmla="*/ 2147483647 h 108"/>
                  <a:gd name="T4" fmla="*/ 2147483647 w 958"/>
                  <a:gd name="T5" fmla="*/ 2147483647 h 108"/>
                  <a:gd name="T6" fmla="*/ 2147483647 w 958"/>
                  <a:gd name="T7" fmla="*/ 2147483647 h 108"/>
                  <a:gd name="T8" fmla="*/ 2147483647 w 958"/>
                  <a:gd name="T9" fmla="*/ 2147483647 h 108"/>
                  <a:gd name="T10" fmla="*/ 2147483647 w 958"/>
                  <a:gd name="T11" fmla="*/ 2147483647 h 108"/>
                  <a:gd name="T12" fmla="*/ 2147483647 w 958"/>
                  <a:gd name="T13" fmla="*/ 2147483647 h 108"/>
                  <a:gd name="T14" fmla="*/ 2147483647 w 958"/>
                  <a:gd name="T15" fmla="*/ 2147483647 h 108"/>
                  <a:gd name="T16" fmla="*/ 2147483647 w 958"/>
                  <a:gd name="T17" fmla="*/ 2147483647 h 108"/>
                  <a:gd name="T18" fmla="*/ 2147483647 w 958"/>
                  <a:gd name="T19" fmla="*/ 2147483647 h 108"/>
                  <a:gd name="T20" fmla="*/ 2147483647 w 958"/>
                  <a:gd name="T21" fmla="*/ 2147483647 h 108"/>
                  <a:gd name="T22" fmla="*/ 2147483647 w 958"/>
                  <a:gd name="T23" fmla="*/ 2147483647 h 108"/>
                  <a:gd name="T24" fmla="*/ 2147483647 w 958"/>
                  <a:gd name="T25" fmla="*/ 2147483647 h 108"/>
                  <a:gd name="T26" fmla="*/ 2147483647 w 958"/>
                  <a:gd name="T27" fmla="*/ 2147483647 h 108"/>
                  <a:gd name="T28" fmla="*/ 2147483647 w 958"/>
                  <a:gd name="T29" fmla="*/ 2147483647 h 108"/>
                  <a:gd name="T30" fmla="*/ 2147483647 w 958"/>
                  <a:gd name="T31" fmla="*/ 2147483647 h 108"/>
                  <a:gd name="T32" fmla="*/ 2147483647 w 958"/>
                  <a:gd name="T33" fmla="*/ 2147483647 h 108"/>
                  <a:gd name="T34" fmla="*/ 2147483647 w 958"/>
                  <a:gd name="T35" fmla="*/ 2147483647 h 108"/>
                  <a:gd name="T36" fmla="*/ 2147483647 w 958"/>
                  <a:gd name="T37" fmla="*/ 2147483647 h 108"/>
                  <a:gd name="T38" fmla="*/ 2147483647 w 958"/>
                  <a:gd name="T39" fmla="*/ 2147483647 h 108"/>
                  <a:gd name="T40" fmla="*/ 2147483647 w 958"/>
                  <a:gd name="T41" fmla="*/ 2147483647 h 108"/>
                  <a:gd name="T42" fmla="*/ 2147483647 w 958"/>
                  <a:gd name="T43" fmla="*/ 2147483647 h 108"/>
                  <a:gd name="T44" fmla="*/ 2147483647 w 958"/>
                  <a:gd name="T45" fmla="*/ 2147483647 h 108"/>
                  <a:gd name="T46" fmla="*/ 2147483647 w 958"/>
                  <a:gd name="T47" fmla="*/ 2147483647 h 108"/>
                  <a:gd name="T48" fmla="*/ 2147483647 w 958"/>
                  <a:gd name="T49" fmla="*/ 2147483647 h 108"/>
                  <a:gd name="T50" fmla="*/ 2147483647 w 958"/>
                  <a:gd name="T51" fmla="*/ 2147483647 h 108"/>
                  <a:gd name="T52" fmla="*/ 2147483647 w 958"/>
                  <a:gd name="T53" fmla="*/ 2147483647 h 108"/>
                  <a:gd name="T54" fmla="*/ 2147483647 w 958"/>
                  <a:gd name="T55" fmla="*/ 2147483647 h 108"/>
                  <a:gd name="T56" fmla="*/ 2147483647 w 958"/>
                  <a:gd name="T57" fmla="*/ 2147483647 h 108"/>
                  <a:gd name="T58" fmla="*/ 2147483647 w 958"/>
                  <a:gd name="T59" fmla="*/ 2147483647 h 108"/>
                  <a:gd name="T60" fmla="*/ 2147483647 w 958"/>
                  <a:gd name="T61" fmla="*/ 2147483647 h 108"/>
                  <a:gd name="T62" fmla="*/ 2147483647 w 958"/>
                  <a:gd name="T63" fmla="*/ 2147483647 h 108"/>
                  <a:gd name="T64" fmla="*/ 2147483647 w 958"/>
                  <a:gd name="T65" fmla="*/ 2147483647 h 108"/>
                  <a:gd name="T66" fmla="*/ 2147483647 w 958"/>
                  <a:gd name="T67" fmla="*/ 2147483647 h 108"/>
                  <a:gd name="T68" fmla="*/ 2147483647 w 958"/>
                  <a:gd name="T69" fmla="*/ 2147483647 h 108"/>
                  <a:gd name="T70" fmla="*/ 2147483647 w 958"/>
                  <a:gd name="T71" fmla="*/ 2147483647 h 108"/>
                  <a:gd name="T72" fmla="*/ 2147483647 w 958"/>
                  <a:gd name="T73" fmla="*/ 2147483647 h 108"/>
                  <a:gd name="T74" fmla="*/ 2147483647 w 958"/>
                  <a:gd name="T75" fmla="*/ 2147483647 h 108"/>
                  <a:gd name="T76" fmla="*/ 2147483647 w 958"/>
                  <a:gd name="T77" fmla="*/ 2147483647 h 108"/>
                  <a:gd name="T78" fmla="*/ 2147483647 w 958"/>
                  <a:gd name="T79" fmla="*/ 2147483647 h 108"/>
                  <a:gd name="T80" fmla="*/ 2147483647 w 958"/>
                  <a:gd name="T81" fmla="*/ 2147483647 h 108"/>
                  <a:gd name="T82" fmla="*/ 2147483647 w 958"/>
                  <a:gd name="T83" fmla="*/ 2147483647 h 108"/>
                  <a:gd name="T84" fmla="*/ 2147483647 w 958"/>
                  <a:gd name="T85" fmla="*/ 2147483647 h 108"/>
                  <a:gd name="T86" fmla="*/ 2147483647 w 958"/>
                  <a:gd name="T87" fmla="*/ 2147483647 h 108"/>
                  <a:gd name="T88" fmla="*/ 2147483647 w 958"/>
                  <a:gd name="T89" fmla="*/ 2147483647 h 108"/>
                  <a:gd name="T90" fmla="*/ 2147483647 w 958"/>
                  <a:gd name="T91" fmla="*/ 2147483647 h 108"/>
                  <a:gd name="T92" fmla="*/ 2147483647 w 958"/>
                  <a:gd name="T93" fmla="*/ 2147483647 h 108"/>
                  <a:gd name="T94" fmla="*/ 2147483647 w 958"/>
                  <a:gd name="T95" fmla="*/ 2147483647 h 108"/>
                  <a:gd name="T96" fmla="*/ 2147483647 w 958"/>
                  <a:gd name="T97" fmla="*/ 2147483647 h 108"/>
                  <a:gd name="T98" fmla="*/ 2147483647 w 958"/>
                  <a:gd name="T99" fmla="*/ 2147483647 h 108"/>
                  <a:gd name="T100" fmla="*/ 2147483647 w 958"/>
                  <a:gd name="T101" fmla="*/ 2147483647 h 108"/>
                  <a:gd name="T102" fmla="*/ 2147483647 w 958"/>
                  <a:gd name="T103" fmla="*/ 2147483647 h 108"/>
                  <a:gd name="T104" fmla="*/ 2147483647 w 958"/>
                  <a:gd name="T105" fmla="*/ 2147483647 h 108"/>
                  <a:gd name="T106" fmla="*/ 2147483647 w 958"/>
                  <a:gd name="T107" fmla="*/ 2147483647 h 108"/>
                  <a:gd name="T108" fmla="*/ 2147483647 w 958"/>
                  <a:gd name="T109" fmla="*/ 2147483647 h 108"/>
                  <a:gd name="T110" fmla="*/ 2147483647 w 958"/>
                  <a:gd name="T111" fmla="*/ 2147483647 h 108"/>
                  <a:gd name="T112" fmla="*/ 2147483647 w 958"/>
                  <a:gd name="T113" fmla="*/ 2147483647 h 108"/>
                  <a:gd name="T114" fmla="*/ 2147483647 w 958"/>
                  <a:gd name="T115" fmla="*/ 2147483647 h 108"/>
                  <a:gd name="T116" fmla="*/ 2147483647 w 958"/>
                  <a:gd name="T117" fmla="*/ 2147483647 h 108"/>
                  <a:gd name="T118" fmla="*/ 2147483647 w 958"/>
                  <a:gd name="T119" fmla="*/ 2147483647 h 108"/>
                  <a:gd name="T120" fmla="*/ 2147483647 w 958"/>
                  <a:gd name="T121" fmla="*/ 2147483647 h 108"/>
                  <a:gd name="T122" fmla="*/ 2147483647 w 958"/>
                  <a:gd name="T123" fmla="*/ 2147483647 h 108"/>
                  <a:gd name="T124" fmla="*/ 2147483647 w 958"/>
                  <a:gd name="T125" fmla="*/ 2147483647 h 1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58"/>
                  <a:gd name="T190" fmla="*/ 0 h 108"/>
                  <a:gd name="T191" fmla="*/ 958 w 958"/>
                  <a:gd name="T192" fmla="*/ 108 h 1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58" h="108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3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5"/>
                    </a:lnTo>
                    <a:lnTo>
                      <a:pt x="125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4" y="5"/>
                    </a:lnTo>
                    <a:lnTo>
                      <a:pt x="135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3" y="7"/>
                    </a:lnTo>
                    <a:lnTo>
                      <a:pt x="144" y="7"/>
                    </a:lnTo>
                    <a:lnTo>
                      <a:pt x="145" y="7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1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4" y="8"/>
                    </a:lnTo>
                    <a:lnTo>
                      <a:pt x="165" y="8"/>
                    </a:lnTo>
                    <a:lnTo>
                      <a:pt x="166" y="8"/>
                    </a:lnTo>
                    <a:lnTo>
                      <a:pt x="167" y="8"/>
                    </a:lnTo>
                    <a:lnTo>
                      <a:pt x="167" y="9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70" y="9"/>
                    </a:lnTo>
                    <a:lnTo>
                      <a:pt x="171" y="9"/>
                    </a:lnTo>
                    <a:lnTo>
                      <a:pt x="172" y="9"/>
                    </a:lnTo>
                    <a:lnTo>
                      <a:pt x="173" y="9"/>
                    </a:lnTo>
                    <a:lnTo>
                      <a:pt x="174" y="9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80" y="9"/>
                    </a:lnTo>
                    <a:lnTo>
                      <a:pt x="181" y="9"/>
                    </a:lnTo>
                    <a:lnTo>
                      <a:pt x="182" y="9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5" y="9"/>
                    </a:lnTo>
                    <a:lnTo>
                      <a:pt x="186" y="9"/>
                    </a:lnTo>
                    <a:lnTo>
                      <a:pt x="187" y="9"/>
                    </a:lnTo>
                    <a:lnTo>
                      <a:pt x="188" y="9"/>
                    </a:lnTo>
                    <a:lnTo>
                      <a:pt x="188" y="10"/>
                    </a:lnTo>
                    <a:lnTo>
                      <a:pt x="189" y="10"/>
                    </a:lnTo>
                    <a:lnTo>
                      <a:pt x="190" y="10"/>
                    </a:lnTo>
                    <a:lnTo>
                      <a:pt x="191" y="10"/>
                    </a:lnTo>
                    <a:lnTo>
                      <a:pt x="192" y="10"/>
                    </a:lnTo>
                    <a:lnTo>
                      <a:pt x="193" y="10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6" y="10"/>
                    </a:lnTo>
                    <a:lnTo>
                      <a:pt x="197" y="10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1" y="10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5" y="10"/>
                    </a:lnTo>
                    <a:lnTo>
                      <a:pt x="206" y="10"/>
                    </a:lnTo>
                    <a:lnTo>
                      <a:pt x="207" y="10"/>
                    </a:lnTo>
                    <a:lnTo>
                      <a:pt x="208" y="10"/>
                    </a:lnTo>
                    <a:lnTo>
                      <a:pt x="209" y="10"/>
                    </a:lnTo>
                    <a:lnTo>
                      <a:pt x="210" y="10"/>
                    </a:lnTo>
                    <a:lnTo>
                      <a:pt x="211" y="10"/>
                    </a:lnTo>
                    <a:lnTo>
                      <a:pt x="212" y="10"/>
                    </a:lnTo>
                    <a:lnTo>
                      <a:pt x="212" y="11"/>
                    </a:lnTo>
                    <a:lnTo>
                      <a:pt x="213" y="11"/>
                    </a:lnTo>
                    <a:lnTo>
                      <a:pt x="214" y="11"/>
                    </a:lnTo>
                    <a:lnTo>
                      <a:pt x="215" y="11"/>
                    </a:lnTo>
                    <a:lnTo>
                      <a:pt x="216" y="11"/>
                    </a:lnTo>
                    <a:lnTo>
                      <a:pt x="217" y="11"/>
                    </a:lnTo>
                    <a:lnTo>
                      <a:pt x="218" y="11"/>
                    </a:lnTo>
                    <a:lnTo>
                      <a:pt x="219" y="11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1" y="12"/>
                    </a:lnTo>
                    <a:lnTo>
                      <a:pt x="222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8" y="12"/>
                    </a:lnTo>
                    <a:lnTo>
                      <a:pt x="229" y="12"/>
                    </a:lnTo>
                    <a:lnTo>
                      <a:pt x="230" y="12"/>
                    </a:lnTo>
                    <a:lnTo>
                      <a:pt x="231" y="12"/>
                    </a:lnTo>
                    <a:lnTo>
                      <a:pt x="232" y="12"/>
                    </a:lnTo>
                    <a:lnTo>
                      <a:pt x="233" y="12"/>
                    </a:lnTo>
                    <a:lnTo>
                      <a:pt x="234" y="12"/>
                    </a:lnTo>
                    <a:lnTo>
                      <a:pt x="235" y="12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7" y="13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3"/>
                    </a:lnTo>
                    <a:lnTo>
                      <a:pt x="241" y="13"/>
                    </a:lnTo>
                    <a:lnTo>
                      <a:pt x="242" y="13"/>
                    </a:lnTo>
                    <a:lnTo>
                      <a:pt x="243" y="13"/>
                    </a:lnTo>
                    <a:lnTo>
                      <a:pt x="244" y="13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7" y="13"/>
                    </a:lnTo>
                    <a:lnTo>
                      <a:pt x="248" y="13"/>
                    </a:lnTo>
                    <a:lnTo>
                      <a:pt x="248" y="14"/>
                    </a:lnTo>
                    <a:lnTo>
                      <a:pt x="249" y="14"/>
                    </a:lnTo>
                    <a:lnTo>
                      <a:pt x="250" y="14"/>
                    </a:lnTo>
                    <a:lnTo>
                      <a:pt x="251" y="14"/>
                    </a:lnTo>
                    <a:lnTo>
                      <a:pt x="252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8" y="15"/>
                    </a:lnTo>
                    <a:lnTo>
                      <a:pt x="269" y="15"/>
                    </a:lnTo>
                    <a:lnTo>
                      <a:pt x="270" y="15"/>
                    </a:lnTo>
                    <a:lnTo>
                      <a:pt x="271" y="15"/>
                    </a:lnTo>
                    <a:lnTo>
                      <a:pt x="272" y="15"/>
                    </a:lnTo>
                    <a:lnTo>
                      <a:pt x="273" y="15"/>
                    </a:lnTo>
                    <a:lnTo>
                      <a:pt x="274" y="15"/>
                    </a:lnTo>
                    <a:lnTo>
                      <a:pt x="275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8" y="15"/>
                    </a:lnTo>
                    <a:lnTo>
                      <a:pt x="279" y="15"/>
                    </a:lnTo>
                    <a:lnTo>
                      <a:pt x="280" y="15"/>
                    </a:lnTo>
                    <a:lnTo>
                      <a:pt x="281" y="15"/>
                    </a:lnTo>
                    <a:lnTo>
                      <a:pt x="282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5"/>
                    </a:lnTo>
                    <a:lnTo>
                      <a:pt x="290" y="15"/>
                    </a:lnTo>
                    <a:lnTo>
                      <a:pt x="291" y="15"/>
                    </a:lnTo>
                    <a:lnTo>
                      <a:pt x="292" y="15"/>
                    </a:lnTo>
                    <a:lnTo>
                      <a:pt x="293" y="15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6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0" y="16"/>
                    </a:lnTo>
                    <a:lnTo>
                      <a:pt x="301" y="16"/>
                    </a:lnTo>
                    <a:lnTo>
                      <a:pt x="302" y="16"/>
                    </a:lnTo>
                    <a:lnTo>
                      <a:pt x="302" y="17"/>
                    </a:lnTo>
                    <a:lnTo>
                      <a:pt x="303" y="17"/>
                    </a:lnTo>
                    <a:lnTo>
                      <a:pt x="304" y="17"/>
                    </a:lnTo>
                    <a:lnTo>
                      <a:pt x="305" y="17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8" y="17"/>
                    </a:lnTo>
                    <a:lnTo>
                      <a:pt x="308" y="18"/>
                    </a:lnTo>
                    <a:lnTo>
                      <a:pt x="309" y="18"/>
                    </a:lnTo>
                    <a:lnTo>
                      <a:pt x="310" y="18"/>
                    </a:lnTo>
                    <a:lnTo>
                      <a:pt x="311" y="18"/>
                    </a:lnTo>
                    <a:lnTo>
                      <a:pt x="312" y="18"/>
                    </a:lnTo>
                    <a:lnTo>
                      <a:pt x="313" y="18"/>
                    </a:lnTo>
                    <a:lnTo>
                      <a:pt x="314" y="18"/>
                    </a:lnTo>
                    <a:lnTo>
                      <a:pt x="315" y="18"/>
                    </a:lnTo>
                    <a:lnTo>
                      <a:pt x="316" y="18"/>
                    </a:lnTo>
                    <a:lnTo>
                      <a:pt x="317" y="18"/>
                    </a:lnTo>
                    <a:lnTo>
                      <a:pt x="318" y="18"/>
                    </a:lnTo>
                    <a:lnTo>
                      <a:pt x="319" y="18"/>
                    </a:lnTo>
                    <a:lnTo>
                      <a:pt x="320" y="18"/>
                    </a:lnTo>
                    <a:lnTo>
                      <a:pt x="321" y="18"/>
                    </a:lnTo>
                    <a:lnTo>
                      <a:pt x="322" y="18"/>
                    </a:lnTo>
                    <a:lnTo>
                      <a:pt x="323" y="18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6" y="18"/>
                    </a:lnTo>
                    <a:lnTo>
                      <a:pt x="327" y="18"/>
                    </a:lnTo>
                    <a:lnTo>
                      <a:pt x="328" y="18"/>
                    </a:lnTo>
                    <a:lnTo>
                      <a:pt x="329" y="18"/>
                    </a:lnTo>
                    <a:lnTo>
                      <a:pt x="330" y="18"/>
                    </a:lnTo>
                    <a:lnTo>
                      <a:pt x="330" y="19"/>
                    </a:lnTo>
                    <a:lnTo>
                      <a:pt x="331" y="19"/>
                    </a:lnTo>
                    <a:lnTo>
                      <a:pt x="332" y="19"/>
                    </a:lnTo>
                    <a:lnTo>
                      <a:pt x="333" y="19"/>
                    </a:lnTo>
                    <a:lnTo>
                      <a:pt x="334" y="19"/>
                    </a:lnTo>
                    <a:lnTo>
                      <a:pt x="335" y="19"/>
                    </a:lnTo>
                    <a:lnTo>
                      <a:pt x="336" y="19"/>
                    </a:lnTo>
                    <a:lnTo>
                      <a:pt x="337" y="19"/>
                    </a:lnTo>
                    <a:lnTo>
                      <a:pt x="338" y="19"/>
                    </a:lnTo>
                    <a:lnTo>
                      <a:pt x="339" y="19"/>
                    </a:lnTo>
                    <a:lnTo>
                      <a:pt x="340" y="19"/>
                    </a:lnTo>
                    <a:lnTo>
                      <a:pt x="341" y="19"/>
                    </a:lnTo>
                    <a:lnTo>
                      <a:pt x="342" y="19"/>
                    </a:lnTo>
                    <a:lnTo>
                      <a:pt x="343" y="19"/>
                    </a:lnTo>
                    <a:lnTo>
                      <a:pt x="344" y="19"/>
                    </a:lnTo>
                    <a:lnTo>
                      <a:pt x="345" y="19"/>
                    </a:lnTo>
                    <a:lnTo>
                      <a:pt x="346" y="19"/>
                    </a:lnTo>
                    <a:lnTo>
                      <a:pt x="347" y="19"/>
                    </a:lnTo>
                    <a:lnTo>
                      <a:pt x="347" y="20"/>
                    </a:lnTo>
                    <a:lnTo>
                      <a:pt x="348" y="20"/>
                    </a:lnTo>
                    <a:lnTo>
                      <a:pt x="349" y="20"/>
                    </a:lnTo>
                    <a:lnTo>
                      <a:pt x="350" y="20"/>
                    </a:lnTo>
                    <a:lnTo>
                      <a:pt x="351" y="20"/>
                    </a:lnTo>
                    <a:lnTo>
                      <a:pt x="352" y="20"/>
                    </a:lnTo>
                    <a:lnTo>
                      <a:pt x="353" y="20"/>
                    </a:lnTo>
                    <a:lnTo>
                      <a:pt x="354" y="20"/>
                    </a:lnTo>
                    <a:lnTo>
                      <a:pt x="355" y="20"/>
                    </a:lnTo>
                    <a:lnTo>
                      <a:pt x="356" y="20"/>
                    </a:lnTo>
                    <a:lnTo>
                      <a:pt x="357" y="20"/>
                    </a:lnTo>
                    <a:lnTo>
                      <a:pt x="358" y="20"/>
                    </a:lnTo>
                    <a:lnTo>
                      <a:pt x="359" y="20"/>
                    </a:lnTo>
                    <a:lnTo>
                      <a:pt x="360" y="20"/>
                    </a:lnTo>
                    <a:lnTo>
                      <a:pt x="361" y="20"/>
                    </a:lnTo>
                    <a:lnTo>
                      <a:pt x="362" y="20"/>
                    </a:lnTo>
                    <a:lnTo>
                      <a:pt x="363" y="20"/>
                    </a:lnTo>
                    <a:lnTo>
                      <a:pt x="364" y="20"/>
                    </a:lnTo>
                    <a:lnTo>
                      <a:pt x="365" y="20"/>
                    </a:lnTo>
                    <a:lnTo>
                      <a:pt x="366" y="20"/>
                    </a:lnTo>
                    <a:lnTo>
                      <a:pt x="367" y="20"/>
                    </a:lnTo>
                    <a:lnTo>
                      <a:pt x="368" y="20"/>
                    </a:lnTo>
                    <a:lnTo>
                      <a:pt x="368" y="21"/>
                    </a:lnTo>
                    <a:lnTo>
                      <a:pt x="369" y="21"/>
                    </a:lnTo>
                    <a:lnTo>
                      <a:pt x="370" y="21"/>
                    </a:lnTo>
                    <a:lnTo>
                      <a:pt x="371" y="21"/>
                    </a:lnTo>
                    <a:lnTo>
                      <a:pt x="372" y="21"/>
                    </a:lnTo>
                    <a:lnTo>
                      <a:pt x="373" y="21"/>
                    </a:lnTo>
                    <a:lnTo>
                      <a:pt x="374" y="21"/>
                    </a:lnTo>
                    <a:lnTo>
                      <a:pt x="374" y="22"/>
                    </a:lnTo>
                    <a:lnTo>
                      <a:pt x="375" y="22"/>
                    </a:lnTo>
                    <a:lnTo>
                      <a:pt x="376" y="22"/>
                    </a:lnTo>
                    <a:lnTo>
                      <a:pt x="377" y="22"/>
                    </a:lnTo>
                    <a:lnTo>
                      <a:pt x="378" y="22"/>
                    </a:lnTo>
                    <a:lnTo>
                      <a:pt x="379" y="22"/>
                    </a:lnTo>
                    <a:lnTo>
                      <a:pt x="379" y="23"/>
                    </a:lnTo>
                    <a:lnTo>
                      <a:pt x="380" y="23"/>
                    </a:lnTo>
                    <a:lnTo>
                      <a:pt x="381" y="23"/>
                    </a:lnTo>
                    <a:lnTo>
                      <a:pt x="382" y="23"/>
                    </a:lnTo>
                    <a:lnTo>
                      <a:pt x="383" y="23"/>
                    </a:lnTo>
                    <a:lnTo>
                      <a:pt x="384" y="23"/>
                    </a:lnTo>
                    <a:lnTo>
                      <a:pt x="384" y="24"/>
                    </a:lnTo>
                    <a:lnTo>
                      <a:pt x="385" y="24"/>
                    </a:lnTo>
                    <a:lnTo>
                      <a:pt x="386" y="24"/>
                    </a:lnTo>
                    <a:lnTo>
                      <a:pt x="387" y="24"/>
                    </a:lnTo>
                    <a:lnTo>
                      <a:pt x="388" y="24"/>
                    </a:lnTo>
                    <a:lnTo>
                      <a:pt x="389" y="24"/>
                    </a:lnTo>
                    <a:lnTo>
                      <a:pt x="390" y="24"/>
                    </a:lnTo>
                    <a:lnTo>
                      <a:pt x="391" y="24"/>
                    </a:lnTo>
                    <a:lnTo>
                      <a:pt x="392" y="24"/>
                    </a:lnTo>
                    <a:lnTo>
                      <a:pt x="393" y="24"/>
                    </a:lnTo>
                    <a:lnTo>
                      <a:pt x="394" y="24"/>
                    </a:lnTo>
                    <a:lnTo>
                      <a:pt x="395" y="24"/>
                    </a:lnTo>
                    <a:lnTo>
                      <a:pt x="396" y="24"/>
                    </a:lnTo>
                    <a:lnTo>
                      <a:pt x="397" y="24"/>
                    </a:lnTo>
                    <a:lnTo>
                      <a:pt x="397" y="25"/>
                    </a:lnTo>
                    <a:lnTo>
                      <a:pt x="398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1" y="25"/>
                    </a:lnTo>
                    <a:lnTo>
                      <a:pt x="401" y="26"/>
                    </a:lnTo>
                    <a:lnTo>
                      <a:pt x="402" y="26"/>
                    </a:lnTo>
                    <a:lnTo>
                      <a:pt x="403" y="26"/>
                    </a:lnTo>
                    <a:lnTo>
                      <a:pt x="404" y="26"/>
                    </a:lnTo>
                    <a:lnTo>
                      <a:pt x="405" y="26"/>
                    </a:lnTo>
                    <a:lnTo>
                      <a:pt x="405" y="27"/>
                    </a:lnTo>
                    <a:lnTo>
                      <a:pt x="406" y="27"/>
                    </a:lnTo>
                    <a:lnTo>
                      <a:pt x="407" y="27"/>
                    </a:lnTo>
                    <a:lnTo>
                      <a:pt x="408" y="27"/>
                    </a:lnTo>
                    <a:lnTo>
                      <a:pt x="409" y="27"/>
                    </a:lnTo>
                    <a:lnTo>
                      <a:pt x="410" y="27"/>
                    </a:lnTo>
                    <a:lnTo>
                      <a:pt x="411" y="27"/>
                    </a:lnTo>
                    <a:lnTo>
                      <a:pt x="412" y="27"/>
                    </a:lnTo>
                    <a:lnTo>
                      <a:pt x="413" y="27"/>
                    </a:lnTo>
                    <a:lnTo>
                      <a:pt x="414" y="27"/>
                    </a:lnTo>
                    <a:lnTo>
                      <a:pt x="414" y="28"/>
                    </a:lnTo>
                    <a:lnTo>
                      <a:pt x="415" y="28"/>
                    </a:lnTo>
                    <a:lnTo>
                      <a:pt x="416" y="28"/>
                    </a:lnTo>
                    <a:lnTo>
                      <a:pt x="417" y="28"/>
                    </a:lnTo>
                    <a:lnTo>
                      <a:pt x="418" y="28"/>
                    </a:lnTo>
                    <a:lnTo>
                      <a:pt x="419" y="28"/>
                    </a:lnTo>
                    <a:lnTo>
                      <a:pt x="420" y="28"/>
                    </a:lnTo>
                    <a:lnTo>
                      <a:pt x="421" y="28"/>
                    </a:lnTo>
                    <a:lnTo>
                      <a:pt x="422" y="28"/>
                    </a:lnTo>
                    <a:lnTo>
                      <a:pt x="423" y="28"/>
                    </a:lnTo>
                    <a:lnTo>
                      <a:pt x="424" y="28"/>
                    </a:lnTo>
                    <a:lnTo>
                      <a:pt x="425" y="28"/>
                    </a:lnTo>
                    <a:lnTo>
                      <a:pt x="426" y="28"/>
                    </a:lnTo>
                    <a:lnTo>
                      <a:pt x="427" y="28"/>
                    </a:lnTo>
                    <a:lnTo>
                      <a:pt x="428" y="28"/>
                    </a:lnTo>
                    <a:lnTo>
                      <a:pt x="429" y="28"/>
                    </a:lnTo>
                    <a:lnTo>
                      <a:pt x="430" y="28"/>
                    </a:lnTo>
                    <a:lnTo>
                      <a:pt x="431" y="28"/>
                    </a:lnTo>
                    <a:lnTo>
                      <a:pt x="431" y="29"/>
                    </a:lnTo>
                    <a:lnTo>
                      <a:pt x="432" y="29"/>
                    </a:lnTo>
                    <a:lnTo>
                      <a:pt x="433" y="29"/>
                    </a:lnTo>
                    <a:lnTo>
                      <a:pt x="434" y="29"/>
                    </a:lnTo>
                    <a:lnTo>
                      <a:pt x="435" y="29"/>
                    </a:lnTo>
                    <a:lnTo>
                      <a:pt x="436" y="29"/>
                    </a:lnTo>
                    <a:lnTo>
                      <a:pt x="437" y="29"/>
                    </a:lnTo>
                    <a:lnTo>
                      <a:pt x="438" y="29"/>
                    </a:lnTo>
                    <a:lnTo>
                      <a:pt x="439" y="29"/>
                    </a:lnTo>
                    <a:lnTo>
                      <a:pt x="440" y="29"/>
                    </a:lnTo>
                    <a:lnTo>
                      <a:pt x="441" y="29"/>
                    </a:lnTo>
                    <a:lnTo>
                      <a:pt x="441" y="30"/>
                    </a:lnTo>
                    <a:lnTo>
                      <a:pt x="442" y="30"/>
                    </a:lnTo>
                    <a:lnTo>
                      <a:pt x="443" y="30"/>
                    </a:lnTo>
                    <a:lnTo>
                      <a:pt x="443" y="31"/>
                    </a:lnTo>
                    <a:lnTo>
                      <a:pt x="444" y="31"/>
                    </a:lnTo>
                    <a:lnTo>
                      <a:pt x="445" y="31"/>
                    </a:lnTo>
                    <a:lnTo>
                      <a:pt x="446" y="31"/>
                    </a:lnTo>
                    <a:lnTo>
                      <a:pt x="447" y="31"/>
                    </a:lnTo>
                    <a:lnTo>
                      <a:pt x="448" y="31"/>
                    </a:lnTo>
                    <a:lnTo>
                      <a:pt x="449" y="31"/>
                    </a:lnTo>
                    <a:lnTo>
                      <a:pt x="450" y="31"/>
                    </a:lnTo>
                    <a:lnTo>
                      <a:pt x="450" y="32"/>
                    </a:lnTo>
                    <a:lnTo>
                      <a:pt x="451" y="32"/>
                    </a:lnTo>
                    <a:lnTo>
                      <a:pt x="452" y="32"/>
                    </a:lnTo>
                    <a:lnTo>
                      <a:pt x="453" y="32"/>
                    </a:lnTo>
                    <a:lnTo>
                      <a:pt x="454" y="32"/>
                    </a:lnTo>
                    <a:lnTo>
                      <a:pt x="455" y="32"/>
                    </a:lnTo>
                    <a:lnTo>
                      <a:pt x="456" y="32"/>
                    </a:lnTo>
                    <a:lnTo>
                      <a:pt x="457" y="32"/>
                    </a:lnTo>
                    <a:lnTo>
                      <a:pt x="458" y="32"/>
                    </a:lnTo>
                    <a:lnTo>
                      <a:pt x="459" y="32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1" y="33"/>
                    </a:lnTo>
                    <a:lnTo>
                      <a:pt x="462" y="33"/>
                    </a:lnTo>
                    <a:lnTo>
                      <a:pt x="463" y="33"/>
                    </a:lnTo>
                    <a:lnTo>
                      <a:pt x="464" y="33"/>
                    </a:lnTo>
                    <a:lnTo>
                      <a:pt x="465" y="33"/>
                    </a:lnTo>
                    <a:lnTo>
                      <a:pt x="466" y="33"/>
                    </a:lnTo>
                    <a:lnTo>
                      <a:pt x="467" y="33"/>
                    </a:lnTo>
                    <a:lnTo>
                      <a:pt x="468" y="33"/>
                    </a:lnTo>
                    <a:lnTo>
                      <a:pt x="469" y="33"/>
                    </a:lnTo>
                    <a:lnTo>
                      <a:pt x="469" y="34"/>
                    </a:lnTo>
                    <a:lnTo>
                      <a:pt x="470" y="34"/>
                    </a:lnTo>
                    <a:lnTo>
                      <a:pt x="471" y="34"/>
                    </a:lnTo>
                    <a:lnTo>
                      <a:pt x="472" y="34"/>
                    </a:lnTo>
                    <a:lnTo>
                      <a:pt x="472" y="35"/>
                    </a:lnTo>
                    <a:lnTo>
                      <a:pt x="473" y="35"/>
                    </a:lnTo>
                    <a:lnTo>
                      <a:pt x="474" y="35"/>
                    </a:lnTo>
                    <a:lnTo>
                      <a:pt x="475" y="35"/>
                    </a:lnTo>
                    <a:lnTo>
                      <a:pt x="476" y="35"/>
                    </a:lnTo>
                    <a:lnTo>
                      <a:pt x="477" y="35"/>
                    </a:lnTo>
                    <a:lnTo>
                      <a:pt x="478" y="35"/>
                    </a:lnTo>
                    <a:lnTo>
                      <a:pt x="479" y="35"/>
                    </a:lnTo>
                    <a:lnTo>
                      <a:pt x="480" y="35"/>
                    </a:lnTo>
                    <a:lnTo>
                      <a:pt x="481" y="35"/>
                    </a:lnTo>
                    <a:lnTo>
                      <a:pt x="482" y="35"/>
                    </a:lnTo>
                    <a:lnTo>
                      <a:pt x="483" y="35"/>
                    </a:lnTo>
                    <a:lnTo>
                      <a:pt x="484" y="35"/>
                    </a:lnTo>
                    <a:lnTo>
                      <a:pt x="484" y="36"/>
                    </a:lnTo>
                    <a:lnTo>
                      <a:pt x="485" y="36"/>
                    </a:lnTo>
                    <a:lnTo>
                      <a:pt x="486" y="36"/>
                    </a:lnTo>
                    <a:lnTo>
                      <a:pt x="486" y="37"/>
                    </a:lnTo>
                    <a:lnTo>
                      <a:pt x="487" y="37"/>
                    </a:lnTo>
                    <a:lnTo>
                      <a:pt x="488" y="37"/>
                    </a:lnTo>
                    <a:lnTo>
                      <a:pt x="489" y="37"/>
                    </a:lnTo>
                    <a:lnTo>
                      <a:pt x="490" y="37"/>
                    </a:lnTo>
                    <a:lnTo>
                      <a:pt x="491" y="37"/>
                    </a:lnTo>
                    <a:lnTo>
                      <a:pt x="492" y="37"/>
                    </a:lnTo>
                    <a:lnTo>
                      <a:pt x="492" y="38"/>
                    </a:lnTo>
                    <a:lnTo>
                      <a:pt x="493" y="38"/>
                    </a:lnTo>
                    <a:lnTo>
                      <a:pt x="494" y="38"/>
                    </a:lnTo>
                    <a:lnTo>
                      <a:pt x="495" y="38"/>
                    </a:lnTo>
                    <a:lnTo>
                      <a:pt x="496" y="38"/>
                    </a:lnTo>
                    <a:lnTo>
                      <a:pt x="497" y="38"/>
                    </a:lnTo>
                    <a:lnTo>
                      <a:pt x="498" y="38"/>
                    </a:lnTo>
                    <a:lnTo>
                      <a:pt x="499" y="38"/>
                    </a:lnTo>
                    <a:lnTo>
                      <a:pt x="499" y="39"/>
                    </a:lnTo>
                    <a:lnTo>
                      <a:pt x="500" y="39"/>
                    </a:lnTo>
                    <a:lnTo>
                      <a:pt x="501" y="39"/>
                    </a:lnTo>
                    <a:lnTo>
                      <a:pt x="502" y="39"/>
                    </a:lnTo>
                    <a:lnTo>
                      <a:pt x="502" y="40"/>
                    </a:lnTo>
                    <a:lnTo>
                      <a:pt x="503" y="40"/>
                    </a:lnTo>
                    <a:lnTo>
                      <a:pt x="504" y="40"/>
                    </a:lnTo>
                    <a:lnTo>
                      <a:pt x="505" y="40"/>
                    </a:lnTo>
                    <a:lnTo>
                      <a:pt x="506" y="40"/>
                    </a:lnTo>
                    <a:lnTo>
                      <a:pt x="507" y="40"/>
                    </a:lnTo>
                    <a:lnTo>
                      <a:pt x="508" y="40"/>
                    </a:lnTo>
                    <a:lnTo>
                      <a:pt x="509" y="40"/>
                    </a:lnTo>
                    <a:lnTo>
                      <a:pt x="510" y="40"/>
                    </a:lnTo>
                    <a:lnTo>
                      <a:pt x="511" y="40"/>
                    </a:lnTo>
                    <a:lnTo>
                      <a:pt x="511" y="41"/>
                    </a:lnTo>
                    <a:lnTo>
                      <a:pt x="512" y="41"/>
                    </a:lnTo>
                    <a:lnTo>
                      <a:pt x="513" y="41"/>
                    </a:lnTo>
                    <a:lnTo>
                      <a:pt x="514" y="41"/>
                    </a:lnTo>
                    <a:lnTo>
                      <a:pt x="515" y="41"/>
                    </a:lnTo>
                    <a:lnTo>
                      <a:pt x="516" y="41"/>
                    </a:lnTo>
                    <a:lnTo>
                      <a:pt x="517" y="41"/>
                    </a:lnTo>
                    <a:lnTo>
                      <a:pt x="518" y="41"/>
                    </a:lnTo>
                    <a:lnTo>
                      <a:pt x="519" y="41"/>
                    </a:lnTo>
                    <a:lnTo>
                      <a:pt x="520" y="41"/>
                    </a:lnTo>
                    <a:lnTo>
                      <a:pt x="521" y="41"/>
                    </a:lnTo>
                    <a:lnTo>
                      <a:pt x="522" y="41"/>
                    </a:lnTo>
                    <a:lnTo>
                      <a:pt x="523" y="41"/>
                    </a:lnTo>
                    <a:lnTo>
                      <a:pt x="524" y="41"/>
                    </a:lnTo>
                    <a:lnTo>
                      <a:pt x="524" y="42"/>
                    </a:lnTo>
                    <a:lnTo>
                      <a:pt x="525" y="42"/>
                    </a:lnTo>
                    <a:lnTo>
                      <a:pt x="526" y="42"/>
                    </a:lnTo>
                    <a:lnTo>
                      <a:pt x="527" y="42"/>
                    </a:lnTo>
                    <a:lnTo>
                      <a:pt x="528" y="42"/>
                    </a:lnTo>
                    <a:lnTo>
                      <a:pt x="528" y="43"/>
                    </a:lnTo>
                    <a:lnTo>
                      <a:pt x="529" y="43"/>
                    </a:lnTo>
                    <a:lnTo>
                      <a:pt x="530" y="43"/>
                    </a:lnTo>
                    <a:lnTo>
                      <a:pt x="530" y="44"/>
                    </a:lnTo>
                    <a:lnTo>
                      <a:pt x="531" y="44"/>
                    </a:lnTo>
                    <a:lnTo>
                      <a:pt x="532" y="44"/>
                    </a:lnTo>
                    <a:lnTo>
                      <a:pt x="533" y="44"/>
                    </a:lnTo>
                    <a:lnTo>
                      <a:pt x="534" y="44"/>
                    </a:lnTo>
                    <a:lnTo>
                      <a:pt x="535" y="44"/>
                    </a:lnTo>
                    <a:lnTo>
                      <a:pt x="536" y="44"/>
                    </a:lnTo>
                    <a:lnTo>
                      <a:pt x="537" y="44"/>
                    </a:lnTo>
                    <a:lnTo>
                      <a:pt x="538" y="44"/>
                    </a:lnTo>
                    <a:lnTo>
                      <a:pt x="538" y="45"/>
                    </a:lnTo>
                    <a:lnTo>
                      <a:pt x="539" y="45"/>
                    </a:lnTo>
                    <a:lnTo>
                      <a:pt x="540" y="45"/>
                    </a:lnTo>
                    <a:lnTo>
                      <a:pt x="541" y="45"/>
                    </a:lnTo>
                    <a:lnTo>
                      <a:pt x="542" y="45"/>
                    </a:lnTo>
                    <a:lnTo>
                      <a:pt x="543" y="45"/>
                    </a:lnTo>
                    <a:lnTo>
                      <a:pt x="544" y="45"/>
                    </a:lnTo>
                    <a:lnTo>
                      <a:pt x="545" y="45"/>
                    </a:lnTo>
                    <a:lnTo>
                      <a:pt x="546" y="45"/>
                    </a:lnTo>
                    <a:lnTo>
                      <a:pt x="547" y="45"/>
                    </a:lnTo>
                    <a:lnTo>
                      <a:pt x="548" y="45"/>
                    </a:lnTo>
                    <a:lnTo>
                      <a:pt x="549" y="45"/>
                    </a:lnTo>
                    <a:lnTo>
                      <a:pt x="549" y="46"/>
                    </a:lnTo>
                    <a:lnTo>
                      <a:pt x="550" y="46"/>
                    </a:lnTo>
                    <a:lnTo>
                      <a:pt x="551" y="46"/>
                    </a:lnTo>
                    <a:lnTo>
                      <a:pt x="551" y="47"/>
                    </a:lnTo>
                    <a:lnTo>
                      <a:pt x="552" y="47"/>
                    </a:lnTo>
                    <a:lnTo>
                      <a:pt x="553" y="47"/>
                    </a:lnTo>
                    <a:lnTo>
                      <a:pt x="554" y="47"/>
                    </a:lnTo>
                    <a:lnTo>
                      <a:pt x="555" y="47"/>
                    </a:lnTo>
                    <a:lnTo>
                      <a:pt x="556" y="47"/>
                    </a:lnTo>
                    <a:lnTo>
                      <a:pt x="557" y="47"/>
                    </a:lnTo>
                    <a:lnTo>
                      <a:pt x="558" y="47"/>
                    </a:lnTo>
                    <a:lnTo>
                      <a:pt x="559" y="47"/>
                    </a:lnTo>
                    <a:lnTo>
                      <a:pt x="560" y="47"/>
                    </a:lnTo>
                    <a:lnTo>
                      <a:pt x="561" y="47"/>
                    </a:lnTo>
                    <a:lnTo>
                      <a:pt x="562" y="47"/>
                    </a:lnTo>
                    <a:lnTo>
                      <a:pt x="562" y="48"/>
                    </a:lnTo>
                    <a:lnTo>
                      <a:pt x="563" y="48"/>
                    </a:lnTo>
                    <a:lnTo>
                      <a:pt x="564" y="48"/>
                    </a:lnTo>
                    <a:lnTo>
                      <a:pt x="565" y="48"/>
                    </a:lnTo>
                    <a:lnTo>
                      <a:pt x="566" y="48"/>
                    </a:lnTo>
                    <a:lnTo>
                      <a:pt x="567" y="48"/>
                    </a:lnTo>
                    <a:lnTo>
                      <a:pt x="568" y="48"/>
                    </a:lnTo>
                    <a:lnTo>
                      <a:pt x="569" y="48"/>
                    </a:lnTo>
                    <a:lnTo>
                      <a:pt x="570" y="48"/>
                    </a:lnTo>
                    <a:lnTo>
                      <a:pt x="571" y="48"/>
                    </a:lnTo>
                    <a:lnTo>
                      <a:pt x="572" y="48"/>
                    </a:lnTo>
                    <a:lnTo>
                      <a:pt x="573" y="48"/>
                    </a:lnTo>
                    <a:lnTo>
                      <a:pt x="573" y="49"/>
                    </a:lnTo>
                    <a:lnTo>
                      <a:pt x="574" y="49"/>
                    </a:lnTo>
                    <a:lnTo>
                      <a:pt x="575" y="49"/>
                    </a:lnTo>
                    <a:lnTo>
                      <a:pt x="575" y="50"/>
                    </a:lnTo>
                    <a:lnTo>
                      <a:pt x="576" y="50"/>
                    </a:lnTo>
                    <a:lnTo>
                      <a:pt x="577" y="50"/>
                    </a:lnTo>
                    <a:lnTo>
                      <a:pt x="578" y="50"/>
                    </a:lnTo>
                    <a:lnTo>
                      <a:pt x="579" y="50"/>
                    </a:lnTo>
                    <a:lnTo>
                      <a:pt x="579" y="51"/>
                    </a:lnTo>
                    <a:lnTo>
                      <a:pt x="580" y="51"/>
                    </a:lnTo>
                    <a:lnTo>
                      <a:pt x="581" y="51"/>
                    </a:lnTo>
                    <a:lnTo>
                      <a:pt x="582" y="51"/>
                    </a:lnTo>
                    <a:lnTo>
                      <a:pt x="582" y="52"/>
                    </a:lnTo>
                    <a:lnTo>
                      <a:pt x="583" y="52"/>
                    </a:lnTo>
                    <a:lnTo>
                      <a:pt x="584" y="52"/>
                    </a:lnTo>
                    <a:lnTo>
                      <a:pt x="585" y="52"/>
                    </a:lnTo>
                    <a:lnTo>
                      <a:pt x="586" y="52"/>
                    </a:lnTo>
                    <a:lnTo>
                      <a:pt x="587" y="52"/>
                    </a:lnTo>
                    <a:lnTo>
                      <a:pt x="588" y="52"/>
                    </a:lnTo>
                    <a:lnTo>
                      <a:pt x="588" y="53"/>
                    </a:lnTo>
                    <a:lnTo>
                      <a:pt x="589" y="53"/>
                    </a:lnTo>
                    <a:lnTo>
                      <a:pt x="590" y="53"/>
                    </a:lnTo>
                    <a:lnTo>
                      <a:pt x="591" y="53"/>
                    </a:lnTo>
                    <a:lnTo>
                      <a:pt x="592" y="53"/>
                    </a:lnTo>
                    <a:lnTo>
                      <a:pt x="592" y="54"/>
                    </a:lnTo>
                    <a:lnTo>
                      <a:pt x="593" y="54"/>
                    </a:lnTo>
                    <a:lnTo>
                      <a:pt x="594" y="54"/>
                    </a:lnTo>
                    <a:lnTo>
                      <a:pt x="595" y="54"/>
                    </a:lnTo>
                    <a:lnTo>
                      <a:pt x="596" y="54"/>
                    </a:lnTo>
                    <a:lnTo>
                      <a:pt x="596" y="55"/>
                    </a:lnTo>
                    <a:lnTo>
                      <a:pt x="597" y="55"/>
                    </a:lnTo>
                    <a:lnTo>
                      <a:pt x="598" y="55"/>
                    </a:lnTo>
                    <a:lnTo>
                      <a:pt x="598" y="56"/>
                    </a:lnTo>
                    <a:lnTo>
                      <a:pt x="599" y="56"/>
                    </a:lnTo>
                    <a:lnTo>
                      <a:pt x="599" y="57"/>
                    </a:lnTo>
                    <a:lnTo>
                      <a:pt x="600" y="57"/>
                    </a:lnTo>
                    <a:lnTo>
                      <a:pt x="601" y="57"/>
                    </a:lnTo>
                    <a:lnTo>
                      <a:pt x="602" y="57"/>
                    </a:lnTo>
                    <a:lnTo>
                      <a:pt x="603" y="57"/>
                    </a:lnTo>
                    <a:lnTo>
                      <a:pt x="604" y="57"/>
                    </a:lnTo>
                    <a:lnTo>
                      <a:pt x="605" y="57"/>
                    </a:lnTo>
                    <a:lnTo>
                      <a:pt x="606" y="57"/>
                    </a:lnTo>
                    <a:lnTo>
                      <a:pt x="606" y="58"/>
                    </a:lnTo>
                    <a:lnTo>
                      <a:pt x="607" y="58"/>
                    </a:lnTo>
                    <a:lnTo>
                      <a:pt x="608" y="58"/>
                    </a:lnTo>
                    <a:lnTo>
                      <a:pt x="609" y="58"/>
                    </a:lnTo>
                    <a:lnTo>
                      <a:pt x="610" y="58"/>
                    </a:lnTo>
                    <a:lnTo>
                      <a:pt x="611" y="58"/>
                    </a:lnTo>
                    <a:lnTo>
                      <a:pt x="612" y="58"/>
                    </a:lnTo>
                    <a:lnTo>
                      <a:pt x="613" y="58"/>
                    </a:lnTo>
                    <a:lnTo>
                      <a:pt x="613" y="59"/>
                    </a:lnTo>
                    <a:lnTo>
                      <a:pt x="613" y="60"/>
                    </a:lnTo>
                    <a:lnTo>
                      <a:pt x="614" y="60"/>
                    </a:lnTo>
                    <a:lnTo>
                      <a:pt x="615" y="60"/>
                    </a:lnTo>
                    <a:lnTo>
                      <a:pt x="616" y="60"/>
                    </a:lnTo>
                    <a:lnTo>
                      <a:pt x="617" y="60"/>
                    </a:lnTo>
                    <a:lnTo>
                      <a:pt x="618" y="60"/>
                    </a:lnTo>
                    <a:lnTo>
                      <a:pt x="619" y="60"/>
                    </a:lnTo>
                    <a:lnTo>
                      <a:pt x="620" y="60"/>
                    </a:lnTo>
                    <a:lnTo>
                      <a:pt x="621" y="60"/>
                    </a:lnTo>
                    <a:lnTo>
                      <a:pt x="622" y="60"/>
                    </a:lnTo>
                    <a:lnTo>
                      <a:pt x="623" y="60"/>
                    </a:lnTo>
                    <a:lnTo>
                      <a:pt x="623" y="61"/>
                    </a:lnTo>
                    <a:lnTo>
                      <a:pt x="624" y="61"/>
                    </a:lnTo>
                    <a:lnTo>
                      <a:pt x="624" y="62"/>
                    </a:lnTo>
                    <a:lnTo>
                      <a:pt x="625" y="62"/>
                    </a:lnTo>
                    <a:lnTo>
                      <a:pt x="625" y="63"/>
                    </a:lnTo>
                    <a:lnTo>
                      <a:pt x="626" y="63"/>
                    </a:lnTo>
                    <a:lnTo>
                      <a:pt x="627" y="63"/>
                    </a:lnTo>
                    <a:lnTo>
                      <a:pt x="628" y="63"/>
                    </a:lnTo>
                    <a:lnTo>
                      <a:pt x="628" y="64"/>
                    </a:lnTo>
                    <a:lnTo>
                      <a:pt x="629" y="64"/>
                    </a:lnTo>
                    <a:lnTo>
                      <a:pt x="630" y="64"/>
                    </a:lnTo>
                    <a:lnTo>
                      <a:pt x="631" y="64"/>
                    </a:lnTo>
                    <a:lnTo>
                      <a:pt x="632" y="64"/>
                    </a:lnTo>
                    <a:lnTo>
                      <a:pt x="633" y="64"/>
                    </a:lnTo>
                    <a:lnTo>
                      <a:pt x="634" y="64"/>
                    </a:lnTo>
                    <a:lnTo>
                      <a:pt x="634" y="65"/>
                    </a:lnTo>
                    <a:lnTo>
                      <a:pt x="635" y="65"/>
                    </a:lnTo>
                    <a:lnTo>
                      <a:pt x="636" y="65"/>
                    </a:lnTo>
                    <a:lnTo>
                      <a:pt x="637" y="65"/>
                    </a:lnTo>
                    <a:lnTo>
                      <a:pt x="638" y="65"/>
                    </a:lnTo>
                    <a:lnTo>
                      <a:pt x="638" y="66"/>
                    </a:lnTo>
                    <a:lnTo>
                      <a:pt x="639" y="66"/>
                    </a:lnTo>
                    <a:lnTo>
                      <a:pt x="640" y="66"/>
                    </a:lnTo>
                    <a:lnTo>
                      <a:pt x="641" y="66"/>
                    </a:lnTo>
                    <a:lnTo>
                      <a:pt x="641" y="67"/>
                    </a:lnTo>
                    <a:lnTo>
                      <a:pt x="642" y="67"/>
                    </a:lnTo>
                    <a:lnTo>
                      <a:pt x="643" y="67"/>
                    </a:lnTo>
                    <a:lnTo>
                      <a:pt x="644" y="67"/>
                    </a:lnTo>
                    <a:lnTo>
                      <a:pt x="644" y="68"/>
                    </a:lnTo>
                    <a:lnTo>
                      <a:pt x="645" y="68"/>
                    </a:lnTo>
                    <a:lnTo>
                      <a:pt x="646" y="68"/>
                    </a:lnTo>
                    <a:lnTo>
                      <a:pt x="647" y="68"/>
                    </a:lnTo>
                    <a:lnTo>
                      <a:pt x="648" y="68"/>
                    </a:lnTo>
                    <a:lnTo>
                      <a:pt x="649" y="68"/>
                    </a:lnTo>
                    <a:lnTo>
                      <a:pt x="650" y="68"/>
                    </a:lnTo>
                    <a:lnTo>
                      <a:pt x="651" y="68"/>
                    </a:lnTo>
                    <a:lnTo>
                      <a:pt x="652" y="68"/>
                    </a:lnTo>
                    <a:lnTo>
                      <a:pt x="653" y="68"/>
                    </a:lnTo>
                    <a:lnTo>
                      <a:pt x="654" y="68"/>
                    </a:lnTo>
                    <a:lnTo>
                      <a:pt x="654" y="69"/>
                    </a:lnTo>
                    <a:lnTo>
                      <a:pt x="655" y="69"/>
                    </a:lnTo>
                    <a:lnTo>
                      <a:pt x="656" y="69"/>
                    </a:lnTo>
                    <a:lnTo>
                      <a:pt x="657" y="69"/>
                    </a:lnTo>
                    <a:lnTo>
                      <a:pt x="658" y="69"/>
                    </a:lnTo>
                    <a:lnTo>
                      <a:pt x="659" y="69"/>
                    </a:lnTo>
                    <a:lnTo>
                      <a:pt x="660" y="69"/>
                    </a:lnTo>
                    <a:lnTo>
                      <a:pt x="661" y="69"/>
                    </a:lnTo>
                    <a:lnTo>
                      <a:pt x="662" y="69"/>
                    </a:lnTo>
                    <a:lnTo>
                      <a:pt x="663" y="69"/>
                    </a:lnTo>
                    <a:lnTo>
                      <a:pt x="664" y="69"/>
                    </a:lnTo>
                    <a:lnTo>
                      <a:pt x="665" y="69"/>
                    </a:lnTo>
                    <a:lnTo>
                      <a:pt x="666" y="69"/>
                    </a:lnTo>
                    <a:lnTo>
                      <a:pt x="667" y="69"/>
                    </a:lnTo>
                    <a:lnTo>
                      <a:pt x="668" y="69"/>
                    </a:lnTo>
                    <a:lnTo>
                      <a:pt x="669" y="69"/>
                    </a:lnTo>
                    <a:lnTo>
                      <a:pt x="670" y="69"/>
                    </a:lnTo>
                    <a:lnTo>
                      <a:pt x="671" y="69"/>
                    </a:lnTo>
                    <a:lnTo>
                      <a:pt x="671" y="70"/>
                    </a:lnTo>
                    <a:lnTo>
                      <a:pt x="672" y="70"/>
                    </a:lnTo>
                    <a:lnTo>
                      <a:pt x="673" y="70"/>
                    </a:lnTo>
                    <a:lnTo>
                      <a:pt x="674" y="70"/>
                    </a:lnTo>
                    <a:lnTo>
                      <a:pt x="675" y="70"/>
                    </a:lnTo>
                    <a:lnTo>
                      <a:pt x="676" y="70"/>
                    </a:lnTo>
                    <a:lnTo>
                      <a:pt x="677" y="70"/>
                    </a:lnTo>
                    <a:lnTo>
                      <a:pt x="678" y="70"/>
                    </a:lnTo>
                    <a:lnTo>
                      <a:pt x="679" y="70"/>
                    </a:lnTo>
                    <a:lnTo>
                      <a:pt x="680" y="70"/>
                    </a:lnTo>
                    <a:lnTo>
                      <a:pt x="681" y="70"/>
                    </a:lnTo>
                    <a:lnTo>
                      <a:pt x="682" y="70"/>
                    </a:lnTo>
                    <a:lnTo>
                      <a:pt x="682" y="71"/>
                    </a:lnTo>
                    <a:lnTo>
                      <a:pt x="683" y="71"/>
                    </a:lnTo>
                    <a:lnTo>
                      <a:pt x="684" y="71"/>
                    </a:lnTo>
                    <a:lnTo>
                      <a:pt x="684" y="72"/>
                    </a:lnTo>
                    <a:lnTo>
                      <a:pt x="685" y="72"/>
                    </a:lnTo>
                    <a:lnTo>
                      <a:pt x="686" y="72"/>
                    </a:lnTo>
                    <a:lnTo>
                      <a:pt x="687" y="72"/>
                    </a:lnTo>
                    <a:lnTo>
                      <a:pt x="688" y="72"/>
                    </a:lnTo>
                    <a:lnTo>
                      <a:pt x="689" y="72"/>
                    </a:lnTo>
                    <a:lnTo>
                      <a:pt x="690" y="72"/>
                    </a:lnTo>
                    <a:lnTo>
                      <a:pt x="691" y="72"/>
                    </a:lnTo>
                    <a:lnTo>
                      <a:pt x="692" y="72"/>
                    </a:lnTo>
                    <a:lnTo>
                      <a:pt x="693" y="72"/>
                    </a:lnTo>
                    <a:lnTo>
                      <a:pt x="694" y="72"/>
                    </a:lnTo>
                    <a:lnTo>
                      <a:pt x="695" y="72"/>
                    </a:lnTo>
                    <a:lnTo>
                      <a:pt x="696" y="72"/>
                    </a:lnTo>
                    <a:lnTo>
                      <a:pt x="697" y="72"/>
                    </a:lnTo>
                    <a:lnTo>
                      <a:pt x="698" y="72"/>
                    </a:lnTo>
                    <a:lnTo>
                      <a:pt x="699" y="72"/>
                    </a:lnTo>
                    <a:lnTo>
                      <a:pt x="699" y="73"/>
                    </a:lnTo>
                    <a:lnTo>
                      <a:pt x="700" y="73"/>
                    </a:lnTo>
                    <a:lnTo>
                      <a:pt x="701" y="73"/>
                    </a:lnTo>
                    <a:lnTo>
                      <a:pt x="702" y="73"/>
                    </a:lnTo>
                    <a:lnTo>
                      <a:pt x="703" y="73"/>
                    </a:lnTo>
                    <a:lnTo>
                      <a:pt x="704" y="73"/>
                    </a:lnTo>
                    <a:lnTo>
                      <a:pt x="705" y="73"/>
                    </a:lnTo>
                    <a:lnTo>
                      <a:pt x="706" y="73"/>
                    </a:lnTo>
                    <a:lnTo>
                      <a:pt x="707" y="73"/>
                    </a:lnTo>
                    <a:lnTo>
                      <a:pt x="708" y="73"/>
                    </a:lnTo>
                    <a:lnTo>
                      <a:pt x="709" y="73"/>
                    </a:lnTo>
                    <a:lnTo>
                      <a:pt x="710" y="73"/>
                    </a:lnTo>
                    <a:lnTo>
                      <a:pt x="710" y="74"/>
                    </a:lnTo>
                    <a:lnTo>
                      <a:pt x="710" y="75"/>
                    </a:lnTo>
                    <a:lnTo>
                      <a:pt x="711" y="75"/>
                    </a:lnTo>
                    <a:lnTo>
                      <a:pt x="712" y="75"/>
                    </a:lnTo>
                    <a:lnTo>
                      <a:pt x="713" y="75"/>
                    </a:lnTo>
                    <a:lnTo>
                      <a:pt x="714" y="75"/>
                    </a:lnTo>
                    <a:lnTo>
                      <a:pt x="715" y="75"/>
                    </a:lnTo>
                    <a:lnTo>
                      <a:pt x="716" y="75"/>
                    </a:lnTo>
                    <a:lnTo>
                      <a:pt x="717" y="75"/>
                    </a:lnTo>
                    <a:lnTo>
                      <a:pt x="718" y="75"/>
                    </a:lnTo>
                    <a:lnTo>
                      <a:pt x="719" y="75"/>
                    </a:lnTo>
                    <a:lnTo>
                      <a:pt x="720" y="75"/>
                    </a:lnTo>
                    <a:lnTo>
                      <a:pt x="721" y="75"/>
                    </a:lnTo>
                    <a:lnTo>
                      <a:pt x="722" y="75"/>
                    </a:lnTo>
                    <a:lnTo>
                      <a:pt x="723" y="75"/>
                    </a:lnTo>
                    <a:lnTo>
                      <a:pt x="724" y="75"/>
                    </a:lnTo>
                    <a:lnTo>
                      <a:pt x="725" y="75"/>
                    </a:lnTo>
                    <a:lnTo>
                      <a:pt x="726" y="75"/>
                    </a:lnTo>
                    <a:lnTo>
                      <a:pt x="727" y="75"/>
                    </a:lnTo>
                    <a:lnTo>
                      <a:pt x="728" y="75"/>
                    </a:lnTo>
                    <a:lnTo>
                      <a:pt x="729" y="75"/>
                    </a:lnTo>
                    <a:lnTo>
                      <a:pt x="730" y="75"/>
                    </a:lnTo>
                    <a:lnTo>
                      <a:pt x="731" y="75"/>
                    </a:lnTo>
                    <a:lnTo>
                      <a:pt x="731" y="76"/>
                    </a:lnTo>
                    <a:lnTo>
                      <a:pt x="732" y="76"/>
                    </a:lnTo>
                    <a:lnTo>
                      <a:pt x="733" y="76"/>
                    </a:lnTo>
                    <a:lnTo>
                      <a:pt x="734" y="76"/>
                    </a:lnTo>
                    <a:lnTo>
                      <a:pt x="735" y="76"/>
                    </a:lnTo>
                    <a:lnTo>
                      <a:pt x="736" y="76"/>
                    </a:lnTo>
                    <a:lnTo>
                      <a:pt x="737" y="76"/>
                    </a:lnTo>
                    <a:lnTo>
                      <a:pt x="738" y="76"/>
                    </a:lnTo>
                    <a:lnTo>
                      <a:pt x="739" y="76"/>
                    </a:lnTo>
                    <a:lnTo>
                      <a:pt x="740" y="76"/>
                    </a:lnTo>
                    <a:lnTo>
                      <a:pt x="740" y="77"/>
                    </a:lnTo>
                    <a:lnTo>
                      <a:pt x="741" y="77"/>
                    </a:lnTo>
                    <a:lnTo>
                      <a:pt x="742" y="77"/>
                    </a:lnTo>
                    <a:lnTo>
                      <a:pt x="743" y="77"/>
                    </a:lnTo>
                    <a:lnTo>
                      <a:pt x="744" y="77"/>
                    </a:lnTo>
                    <a:lnTo>
                      <a:pt x="745" y="77"/>
                    </a:lnTo>
                    <a:lnTo>
                      <a:pt x="746" y="77"/>
                    </a:lnTo>
                    <a:lnTo>
                      <a:pt x="747" y="77"/>
                    </a:lnTo>
                    <a:lnTo>
                      <a:pt x="748" y="77"/>
                    </a:lnTo>
                    <a:lnTo>
                      <a:pt x="749" y="77"/>
                    </a:lnTo>
                    <a:lnTo>
                      <a:pt x="750" y="77"/>
                    </a:lnTo>
                    <a:lnTo>
                      <a:pt x="751" y="77"/>
                    </a:lnTo>
                    <a:lnTo>
                      <a:pt x="752" y="77"/>
                    </a:lnTo>
                    <a:lnTo>
                      <a:pt x="753" y="77"/>
                    </a:lnTo>
                    <a:lnTo>
                      <a:pt x="754" y="77"/>
                    </a:lnTo>
                    <a:lnTo>
                      <a:pt x="755" y="77"/>
                    </a:lnTo>
                    <a:lnTo>
                      <a:pt x="756" y="77"/>
                    </a:lnTo>
                    <a:lnTo>
                      <a:pt x="757" y="77"/>
                    </a:lnTo>
                    <a:lnTo>
                      <a:pt x="758" y="77"/>
                    </a:lnTo>
                    <a:lnTo>
                      <a:pt x="759" y="77"/>
                    </a:lnTo>
                    <a:lnTo>
                      <a:pt x="760" y="77"/>
                    </a:lnTo>
                    <a:lnTo>
                      <a:pt x="761" y="77"/>
                    </a:lnTo>
                    <a:lnTo>
                      <a:pt x="761" y="78"/>
                    </a:lnTo>
                    <a:lnTo>
                      <a:pt x="762" y="78"/>
                    </a:lnTo>
                    <a:lnTo>
                      <a:pt x="763" y="78"/>
                    </a:lnTo>
                    <a:lnTo>
                      <a:pt x="764" y="78"/>
                    </a:lnTo>
                    <a:lnTo>
                      <a:pt x="765" y="78"/>
                    </a:lnTo>
                    <a:lnTo>
                      <a:pt x="766" y="78"/>
                    </a:lnTo>
                    <a:lnTo>
                      <a:pt x="767" y="78"/>
                    </a:lnTo>
                    <a:lnTo>
                      <a:pt x="767" y="79"/>
                    </a:lnTo>
                    <a:lnTo>
                      <a:pt x="768" y="79"/>
                    </a:lnTo>
                    <a:lnTo>
                      <a:pt x="769" y="79"/>
                    </a:lnTo>
                    <a:lnTo>
                      <a:pt x="769" y="80"/>
                    </a:lnTo>
                    <a:lnTo>
                      <a:pt x="770" y="80"/>
                    </a:lnTo>
                    <a:lnTo>
                      <a:pt x="771" y="80"/>
                    </a:lnTo>
                    <a:lnTo>
                      <a:pt x="772" y="80"/>
                    </a:lnTo>
                    <a:lnTo>
                      <a:pt x="773" y="80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6" y="80"/>
                    </a:lnTo>
                    <a:lnTo>
                      <a:pt x="777" y="80"/>
                    </a:lnTo>
                    <a:lnTo>
                      <a:pt x="778" y="80"/>
                    </a:lnTo>
                    <a:lnTo>
                      <a:pt x="778" y="82"/>
                    </a:lnTo>
                    <a:lnTo>
                      <a:pt x="779" y="82"/>
                    </a:lnTo>
                    <a:lnTo>
                      <a:pt x="780" y="82"/>
                    </a:lnTo>
                    <a:lnTo>
                      <a:pt x="781" y="82"/>
                    </a:lnTo>
                    <a:lnTo>
                      <a:pt x="781" y="83"/>
                    </a:lnTo>
                    <a:lnTo>
                      <a:pt x="782" y="83"/>
                    </a:lnTo>
                    <a:lnTo>
                      <a:pt x="783" y="83"/>
                    </a:lnTo>
                    <a:lnTo>
                      <a:pt x="784" y="83"/>
                    </a:lnTo>
                    <a:lnTo>
                      <a:pt x="784" y="84"/>
                    </a:lnTo>
                    <a:lnTo>
                      <a:pt x="785" y="84"/>
                    </a:lnTo>
                    <a:lnTo>
                      <a:pt x="786" y="84"/>
                    </a:lnTo>
                    <a:lnTo>
                      <a:pt x="787" y="84"/>
                    </a:lnTo>
                    <a:lnTo>
                      <a:pt x="788" y="84"/>
                    </a:lnTo>
                    <a:lnTo>
                      <a:pt x="789" y="84"/>
                    </a:lnTo>
                    <a:lnTo>
                      <a:pt x="790" y="84"/>
                    </a:lnTo>
                    <a:lnTo>
                      <a:pt x="791" y="84"/>
                    </a:lnTo>
                    <a:lnTo>
                      <a:pt x="792" y="84"/>
                    </a:lnTo>
                    <a:lnTo>
                      <a:pt x="793" y="84"/>
                    </a:lnTo>
                    <a:lnTo>
                      <a:pt x="794" y="84"/>
                    </a:lnTo>
                    <a:lnTo>
                      <a:pt x="795" y="84"/>
                    </a:lnTo>
                    <a:lnTo>
                      <a:pt x="796" y="84"/>
                    </a:lnTo>
                    <a:lnTo>
                      <a:pt x="797" y="84"/>
                    </a:lnTo>
                    <a:lnTo>
                      <a:pt x="798" y="84"/>
                    </a:lnTo>
                    <a:lnTo>
                      <a:pt x="799" y="84"/>
                    </a:lnTo>
                    <a:lnTo>
                      <a:pt x="800" y="84"/>
                    </a:lnTo>
                    <a:lnTo>
                      <a:pt x="801" y="84"/>
                    </a:lnTo>
                    <a:lnTo>
                      <a:pt x="802" y="84"/>
                    </a:lnTo>
                    <a:lnTo>
                      <a:pt x="803" y="84"/>
                    </a:lnTo>
                    <a:lnTo>
                      <a:pt x="804" y="84"/>
                    </a:lnTo>
                    <a:lnTo>
                      <a:pt x="805" y="84"/>
                    </a:lnTo>
                    <a:lnTo>
                      <a:pt x="806" y="84"/>
                    </a:lnTo>
                    <a:lnTo>
                      <a:pt x="807" y="84"/>
                    </a:lnTo>
                    <a:lnTo>
                      <a:pt x="808" y="84"/>
                    </a:lnTo>
                    <a:lnTo>
                      <a:pt x="809" y="84"/>
                    </a:lnTo>
                    <a:lnTo>
                      <a:pt x="810" y="84"/>
                    </a:lnTo>
                    <a:lnTo>
                      <a:pt x="811" y="84"/>
                    </a:lnTo>
                    <a:lnTo>
                      <a:pt x="812" y="84"/>
                    </a:lnTo>
                    <a:lnTo>
                      <a:pt x="813" y="84"/>
                    </a:lnTo>
                    <a:lnTo>
                      <a:pt x="814" y="84"/>
                    </a:lnTo>
                    <a:lnTo>
                      <a:pt x="815" y="84"/>
                    </a:lnTo>
                    <a:lnTo>
                      <a:pt x="816" y="84"/>
                    </a:lnTo>
                    <a:lnTo>
                      <a:pt x="817" y="84"/>
                    </a:lnTo>
                    <a:lnTo>
                      <a:pt x="818" y="84"/>
                    </a:lnTo>
                    <a:lnTo>
                      <a:pt x="818" y="87"/>
                    </a:lnTo>
                    <a:lnTo>
                      <a:pt x="819" y="87"/>
                    </a:lnTo>
                    <a:lnTo>
                      <a:pt x="820" y="87"/>
                    </a:lnTo>
                    <a:lnTo>
                      <a:pt x="821" y="87"/>
                    </a:lnTo>
                    <a:lnTo>
                      <a:pt x="821" y="90"/>
                    </a:lnTo>
                    <a:lnTo>
                      <a:pt x="822" y="90"/>
                    </a:lnTo>
                    <a:lnTo>
                      <a:pt x="823" y="90"/>
                    </a:lnTo>
                    <a:lnTo>
                      <a:pt x="824" y="90"/>
                    </a:lnTo>
                    <a:lnTo>
                      <a:pt x="825" y="90"/>
                    </a:lnTo>
                    <a:lnTo>
                      <a:pt x="826" y="90"/>
                    </a:lnTo>
                    <a:lnTo>
                      <a:pt x="827" y="90"/>
                    </a:lnTo>
                    <a:lnTo>
                      <a:pt x="828" y="90"/>
                    </a:lnTo>
                    <a:lnTo>
                      <a:pt x="829" y="90"/>
                    </a:lnTo>
                    <a:lnTo>
                      <a:pt x="830" y="90"/>
                    </a:lnTo>
                    <a:lnTo>
                      <a:pt x="831" y="90"/>
                    </a:lnTo>
                    <a:lnTo>
                      <a:pt x="832" y="90"/>
                    </a:lnTo>
                    <a:lnTo>
                      <a:pt x="832" y="94"/>
                    </a:lnTo>
                    <a:lnTo>
                      <a:pt x="833" y="94"/>
                    </a:lnTo>
                    <a:lnTo>
                      <a:pt x="834" y="94"/>
                    </a:lnTo>
                    <a:lnTo>
                      <a:pt x="836" y="94"/>
                    </a:lnTo>
                    <a:lnTo>
                      <a:pt x="837" y="94"/>
                    </a:lnTo>
                    <a:lnTo>
                      <a:pt x="838" y="94"/>
                    </a:lnTo>
                    <a:lnTo>
                      <a:pt x="839" y="94"/>
                    </a:lnTo>
                    <a:lnTo>
                      <a:pt x="840" y="94"/>
                    </a:lnTo>
                    <a:lnTo>
                      <a:pt x="841" y="94"/>
                    </a:lnTo>
                    <a:lnTo>
                      <a:pt x="841" y="99"/>
                    </a:lnTo>
                    <a:lnTo>
                      <a:pt x="842" y="99"/>
                    </a:lnTo>
                    <a:lnTo>
                      <a:pt x="843" y="99"/>
                    </a:lnTo>
                    <a:lnTo>
                      <a:pt x="844" y="99"/>
                    </a:lnTo>
                    <a:lnTo>
                      <a:pt x="845" y="99"/>
                    </a:lnTo>
                    <a:lnTo>
                      <a:pt x="846" y="99"/>
                    </a:lnTo>
                    <a:lnTo>
                      <a:pt x="847" y="99"/>
                    </a:lnTo>
                    <a:lnTo>
                      <a:pt x="848" y="99"/>
                    </a:lnTo>
                    <a:lnTo>
                      <a:pt x="849" y="99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4" y="99"/>
                    </a:lnTo>
                    <a:lnTo>
                      <a:pt x="855" y="99"/>
                    </a:lnTo>
                    <a:lnTo>
                      <a:pt x="856" y="99"/>
                    </a:lnTo>
                    <a:lnTo>
                      <a:pt x="857" y="99"/>
                    </a:lnTo>
                    <a:lnTo>
                      <a:pt x="858" y="99"/>
                    </a:lnTo>
                    <a:lnTo>
                      <a:pt x="859" y="99"/>
                    </a:lnTo>
                    <a:lnTo>
                      <a:pt x="860" y="99"/>
                    </a:lnTo>
                    <a:lnTo>
                      <a:pt x="861" y="99"/>
                    </a:lnTo>
                    <a:lnTo>
                      <a:pt x="861" y="108"/>
                    </a:lnTo>
                    <a:lnTo>
                      <a:pt x="862" y="108"/>
                    </a:lnTo>
                    <a:lnTo>
                      <a:pt x="863" y="108"/>
                    </a:lnTo>
                    <a:lnTo>
                      <a:pt x="865" y="108"/>
                    </a:lnTo>
                    <a:lnTo>
                      <a:pt x="866" y="108"/>
                    </a:lnTo>
                    <a:lnTo>
                      <a:pt x="867" y="108"/>
                    </a:lnTo>
                    <a:lnTo>
                      <a:pt x="868" y="108"/>
                    </a:lnTo>
                    <a:lnTo>
                      <a:pt x="869" y="108"/>
                    </a:lnTo>
                    <a:lnTo>
                      <a:pt x="870" y="108"/>
                    </a:lnTo>
                    <a:lnTo>
                      <a:pt x="871" y="108"/>
                    </a:lnTo>
                    <a:lnTo>
                      <a:pt x="872" y="108"/>
                    </a:lnTo>
                    <a:lnTo>
                      <a:pt x="874" y="108"/>
                    </a:lnTo>
                    <a:lnTo>
                      <a:pt x="875" y="108"/>
                    </a:lnTo>
                    <a:lnTo>
                      <a:pt x="876" y="108"/>
                    </a:lnTo>
                    <a:lnTo>
                      <a:pt x="877" y="108"/>
                    </a:lnTo>
                    <a:lnTo>
                      <a:pt x="878" y="108"/>
                    </a:lnTo>
                    <a:lnTo>
                      <a:pt x="879" y="108"/>
                    </a:lnTo>
                    <a:lnTo>
                      <a:pt x="881" y="108"/>
                    </a:lnTo>
                    <a:lnTo>
                      <a:pt x="882" y="108"/>
                    </a:lnTo>
                    <a:lnTo>
                      <a:pt x="883" y="108"/>
                    </a:lnTo>
                    <a:lnTo>
                      <a:pt x="884" y="108"/>
                    </a:lnTo>
                    <a:lnTo>
                      <a:pt x="887" y="108"/>
                    </a:lnTo>
                    <a:lnTo>
                      <a:pt x="888" y="108"/>
                    </a:lnTo>
                    <a:lnTo>
                      <a:pt x="889" y="108"/>
                    </a:lnTo>
                    <a:lnTo>
                      <a:pt x="890" y="108"/>
                    </a:lnTo>
                    <a:lnTo>
                      <a:pt x="891" y="108"/>
                    </a:lnTo>
                    <a:lnTo>
                      <a:pt x="893" y="108"/>
                    </a:lnTo>
                    <a:lnTo>
                      <a:pt x="895" y="108"/>
                    </a:lnTo>
                    <a:lnTo>
                      <a:pt x="898" y="108"/>
                    </a:lnTo>
                    <a:lnTo>
                      <a:pt x="899" y="108"/>
                    </a:lnTo>
                    <a:lnTo>
                      <a:pt x="900" y="108"/>
                    </a:lnTo>
                    <a:lnTo>
                      <a:pt x="901" y="108"/>
                    </a:lnTo>
                    <a:lnTo>
                      <a:pt x="902" y="108"/>
                    </a:lnTo>
                    <a:lnTo>
                      <a:pt x="904" y="108"/>
                    </a:lnTo>
                    <a:lnTo>
                      <a:pt x="905" y="108"/>
                    </a:lnTo>
                    <a:lnTo>
                      <a:pt x="907" y="108"/>
                    </a:lnTo>
                    <a:lnTo>
                      <a:pt x="908" y="108"/>
                    </a:lnTo>
                    <a:lnTo>
                      <a:pt x="912" y="108"/>
                    </a:lnTo>
                    <a:lnTo>
                      <a:pt x="918" y="108"/>
                    </a:lnTo>
                    <a:lnTo>
                      <a:pt x="957" y="108"/>
                    </a:lnTo>
                    <a:lnTo>
                      <a:pt x="958" y="108"/>
                    </a:ln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4" name="Freeform 344"/>
              <p:cNvSpPr>
                <a:spLocks/>
              </p:cNvSpPr>
              <p:nvPr/>
            </p:nvSpPr>
            <p:spPr bwMode="auto">
              <a:xfrm>
                <a:off x="3714149" y="3006672"/>
                <a:ext cx="7321013" cy="1579734"/>
              </a:xfrm>
              <a:custGeom>
                <a:avLst/>
                <a:gdLst>
                  <a:gd name="T0" fmla="*/ 2147483647 w 1019"/>
                  <a:gd name="T1" fmla="*/ 0 h 220"/>
                  <a:gd name="T2" fmla="*/ 2147483647 w 1019"/>
                  <a:gd name="T3" fmla="*/ 2147483647 h 220"/>
                  <a:gd name="T4" fmla="*/ 2147483647 w 1019"/>
                  <a:gd name="T5" fmla="*/ 2147483647 h 220"/>
                  <a:gd name="T6" fmla="*/ 2147483647 w 1019"/>
                  <a:gd name="T7" fmla="*/ 2147483647 h 220"/>
                  <a:gd name="T8" fmla="*/ 2147483647 w 1019"/>
                  <a:gd name="T9" fmla="*/ 2147483647 h 220"/>
                  <a:gd name="T10" fmla="*/ 2147483647 w 1019"/>
                  <a:gd name="T11" fmla="*/ 2147483647 h 220"/>
                  <a:gd name="T12" fmla="*/ 2147483647 w 1019"/>
                  <a:gd name="T13" fmla="*/ 2147483647 h 220"/>
                  <a:gd name="T14" fmla="*/ 2147483647 w 1019"/>
                  <a:gd name="T15" fmla="*/ 2147483647 h 220"/>
                  <a:gd name="T16" fmla="*/ 2147483647 w 1019"/>
                  <a:gd name="T17" fmla="*/ 2147483647 h 220"/>
                  <a:gd name="T18" fmla="*/ 2147483647 w 1019"/>
                  <a:gd name="T19" fmla="*/ 2147483647 h 220"/>
                  <a:gd name="T20" fmla="*/ 2147483647 w 1019"/>
                  <a:gd name="T21" fmla="*/ 2147483647 h 220"/>
                  <a:gd name="T22" fmla="*/ 2147483647 w 1019"/>
                  <a:gd name="T23" fmla="*/ 2147483647 h 220"/>
                  <a:gd name="T24" fmla="*/ 2147483647 w 1019"/>
                  <a:gd name="T25" fmla="*/ 2147483647 h 220"/>
                  <a:gd name="T26" fmla="*/ 2147483647 w 1019"/>
                  <a:gd name="T27" fmla="*/ 2147483647 h 220"/>
                  <a:gd name="T28" fmla="*/ 2147483647 w 1019"/>
                  <a:gd name="T29" fmla="*/ 2147483647 h 220"/>
                  <a:gd name="T30" fmla="*/ 2147483647 w 1019"/>
                  <a:gd name="T31" fmla="*/ 2147483647 h 220"/>
                  <a:gd name="T32" fmla="*/ 2147483647 w 1019"/>
                  <a:gd name="T33" fmla="*/ 2147483647 h 220"/>
                  <a:gd name="T34" fmla="*/ 2147483647 w 1019"/>
                  <a:gd name="T35" fmla="*/ 2147483647 h 220"/>
                  <a:gd name="T36" fmla="*/ 2147483647 w 1019"/>
                  <a:gd name="T37" fmla="*/ 2147483647 h 220"/>
                  <a:gd name="T38" fmla="*/ 2147483647 w 1019"/>
                  <a:gd name="T39" fmla="*/ 2147483647 h 220"/>
                  <a:gd name="T40" fmla="*/ 2147483647 w 1019"/>
                  <a:gd name="T41" fmla="*/ 2147483647 h 220"/>
                  <a:gd name="T42" fmla="*/ 2147483647 w 1019"/>
                  <a:gd name="T43" fmla="*/ 2147483647 h 220"/>
                  <a:gd name="T44" fmla="*/ 2147483647 w 1019"/>
                  <a:gd name="T45" fmla="*/ 2147483647 h 220"/>
                  <a:gd name="T46" fmla="*/ 2147483647 w 1019"/>
                  <a:gd name="T47" fmla="*/ 2147483647 h 220"/>
                  <a:gd name="T48" fmla="*/ 2147483647 w 1019"/>
                  <a:gd name="T49" fmla="*/ 2147483647 h 220"/>
                  <a:gd name="T50" fmla="*/ 2147483647 w 1019"/>
                  <a:gd name="T51" fmla="*/ 2147483647 h 220"/>
                  <a:gd name="T52" fmla="*/ 2147483647 w 1019"/>
                  <a:gd name="T53" fmla="*/ 2147483647 h 220"/>
                  <a:gd name="T54" fmla="*/ 2147483647 w 1019"/>
                  <a:gd name="T55" fmla="*/ 2147483647 h 220"/>
                  <a:gd name="T56" fmla="*/ 2147483647 w 1019"/>
                  <a:gd name="T57" fmla="*/ 2147483647 h 220"/>
                  <a:gd name="T58" fmla="*/ 2147483647 w 1019"/>
                  <a:gd name="T59" fmla="*/ 2147483647 h 220"/>
                  <a:gd name="T60" fmla="*/ 2147483647 w 1019"/>
                  <a:gd name="T61" fmla="*/ 2147483647 h 220"/>
                  <a:gd name="T62" fmla="*/ 2147483647 w 1019"/>
                  <a:gd name="T63" fmla="*/ 2147483647 h 220"/>
                  <a:gd name="T64" fmla="*/ 2147483647 w 1019"/>
                  <a:gd name="T65" fmla="*/ 2147483647 h 220"/>
                  <a:gd name="T66" fmla="*/ 2147483647 w 1019"/>
                  <a:gd name="T67" fmla="*/ 2147483647 h 220"/>
                  <a:gd name="T68" fmla="*/ 2147483647 w 1019"/>
                  <a:gd name="T69" fmla="*/ 2147483647 h 220"/>
                  <a:gd name="T70" fmla="*/ 2147483647 w 1019"/>
                  <a:gd name="T71" fmla="*/ 2147483647 h 220"/>
                  <a:gd name="T72" fmla="*/ 2147483647 w 1019"/>
                  <a:gd name="T73" fmla="*/ 2147483647 h 220"/>
                  <a:gd name="T74" fmla="*/ 2147483647 w 1019"/>
                  <a:gd name="T75" fmla="*/ 2147483647 h 220"/>
                  <a:gd name="T76" fmla="*/ 2147483647 w 1019"/>
                  <a:gd name="T77" fmla="*/ 2147483647 h 220"/>
                  <a:gd name="T78" fmla="*/ 2147483647 w 1019"/>
                  <a:gd name="T79" fmla="*/ 2147483647 h 220"/>
                  <a:gd name="T80" fmla="*/ 2147483647 w 1019"/>
                  <a:gd name="T81" fmla="*/ 2147483647 h 220"/>
                  <a:gd name="T82" fmla="*/ 2147483647 w 1019"/>
                  <a:gd name="T83" fmla="*/ 2147483647 h 220"/>
                  <a:gd name="T84" fmla="*/ 2147483647 w 1019"/>
                  <a:gd name="T85" fmla="*/ 2147483647 h 220"/>
                  <a:gd name="T86" fmla="*/ 2147483647 w 1019"/>
                  <a:gd name="T87" fmla="*/ 2147483647 h 220"/>
                  <a:gd name="T88" fmla="*/ 2147483647 w 1019"/>
                  <a:gd name="T89" fmla="*/ 2147483647 h 220"/>
                  <a:gd name="T90" fmla="*/ 2147483647 w 1019"/>
                  <a:gd name="T91" fmla="*/ 2147483647 h 220"/>
                  <a:gd name="T92" fmla="*/ 2147483647 w 1019"/>
                  <a:gd name="T93" fmla="*/ 2147483647 h 220"/>
                  <a:gd name="T94" fmla="*/ 2147483647 w 1019"/>
                  <a:gd name="T95" fmla="*/ 2147483647 h 220"/>
                  <a:gd name="T96" fmla="*/ 2147483647 w 1019"/>
                  <a:gd name="T97" fmla="*/ 2147483647 h 220"/>
                  <a:gd name="T98" fmla="*/ 2147483647 w 1019"/>
                  <a:gd name="T99" fmla="*/ 2147483647 h 220"/>
                  <a:gd name="T100" fmla="*/ 2147483647 w 1019"/>
                  <a:gd name="T101" fmla="*/ 2147483647 h 220"/>
                  <a:gd name="T102" fmla="*/ 2147483647 w 1019"/>
                  <a:gd name="T103" fmla="*/ 2147483647 h 220"/>
                  <a:gd name="T104" fmla="*/ 2147483647 w 1019"/>
                  <a:gd name="T105" fmla="*/ 2147483647 h 220"/>
                  <a:gd name="T106" fmla="*/ 2147483647 w 1019"/>
                  <a:gd name="T107" fmla="*/ 2147483647 h 220"/>
                  <a:gd name="T108" fmla="*/ 2147483647 w 1019"/>
                  <a:gd name="T109" fmla="*/ 2147483647 h 220"/>
                  <a:gd name="T110" fmla="*/ 2147483647 w 1019"/>
                  <a:gd name="T111" fmla="*/ 2147483647 h 220"/>
                  <a:gd name="T112" fmla="*/ 2147483647 w 1019"/>
                  <a:gd name="T113" fmla="*/ 2147483647 h 220"/>
                  <a:gd name="T114" fmla="*/ 2147483647 w 1019"/>
                  <a:gd name="T115" fmla="*/ 2147483647 h 220"/>
                  <a:gd name="T116" fmla="*/ 2147483647 w 1019"/>
                  <a:gd name="T117" fmla="*/ 2147483647 h 220"/>
                  <a:gd name="T118" fmla="*/ 2147483647 w 1019"/>
                  <a:gd name="T119" fmla="*/ 2147483647 h 220"/>
                  <a:gd name="T120" fmla="*/ 2147483647 w 1019"/>
                  <a:gd name="T121" fmla="*/ 2147483647 h 220"/>
                  <a:gd name="T122" fmla="*/ 2147483647 w 1019"/>
                  <a:gd name="T123" fmla="*/ 2147483647 h 220"/>
                  <a:gd name="T124" fmla="*/ 2147483647 w 1019"/>
                  <a:gd name="T125" fmla="*/ 2147483647 h 2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19"/>
                  <a:gd name="T190" fmla="*/ 0 h 220"/>
                  <a:gd name="T191" fmla="*/ 1019 w 1019"/>
                  <a:gd name="T192" fmla="*/ 220 h 2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19" h="22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9"/>
                    </a:lnTo>
                    <a:lnTo>
                      <a:pt x="132" y="9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1" y="10"/>
                    </a:lnTo>
                    <a:lnTo>
                      <a:pt x="152" y="10"/>
                    </a:lnTo>
                    <a:lnTo>
                      <a:pt x="153" y="10"/>
                    </a:lnTo>
                    <a:lnTo>
                      <a:pt x="154" y="10"/>
                    </a:lnTo>
                    <a:lnTo>
                      <a:pt x="155" y="10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9" y="10"/>
                    </a:lnTo>
                    <a:lnTo>
                      <a:pt x="160" y="10"/>
                    </a:lnTo>
                    <a:lnTo>
                      <a:pt x="161" y="10"/>
                    </a:lnTo>
                    <a:lnTo>
                      <a:pt x="162" y="10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6" y="10"/>
                    </a:lnTo>
                    <a:lnTo>
                      <a:pt x="166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1" y="11"/>
                    </a:lnTo>
                    <a:lnTo>
                      <a:pt x="172" y="11"/>
                    </a:lnTo>
                    <a:lnTo>
                      <a:pt x="173" y="11"/>
                    </a:lnTo>
                    <a:lnTo>
                      <a:pt x="174" y="11"/>
                    </a:lnTo>
                    <a:lnTo>
                      <a:pt x="175" y="11"/>
                    </a:lnTo>
                    <a:lnTo>
                      <a:pt x="176" y="11"/>
                    </a:lnTo>
                    <a:lnTo>
                      <a:pt x="177" y="11"/>
                    </a:lnTo>
                    <a:lnTo>
                      <a:pt x="178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2" y="11"/>
                    </a:lnTo>
                    <a:lnTo>
                      <a:pt x="182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6" y="13"/>
                    </a:lnTo>
                    <a:lnTo>
                      <a:pt x="187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4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3"/>
                    </a:lnTo>
                    <a:lnTo>
                      <a:pt x="198" y="13"/>
                    </a:lnTo>
                    <a:lnTo>
                      <a:pt x="199" y="13"/>
                    </a:lnTo>
                    <a:lnTo>
                      <a:pt x="200" y="13"/>
                    </a:lnTo>
                    <a:lnTo>
                      <a:pt x="201" y="13"/>
                    </a:lnTo>
                    <a:lnTo>
                      <a:pt x="202" y="13"/>
                    </a:lnTo>
                    <a:lnTo>
                      <a:pt x="203" y="13"/>
                    </a:lnTo>
                    <a:lnTo>
                      <a:pt x="204" y="13"/>
                    </a:lnTo>
                    <a:lnTo>
                      <a:pt x="205" y="13"/>
                    </a:lnTo>
                    <a:lnTo>
                      <a:pt x="205" y="14"/>
                    </a:lnTo>
                    <a:lnTo>
                      <a:pt x="206" y="14"/>
                    </a:lnTo>
                    <a:lnTo>
                      <a:pt x="206" y="15"/>
                    </a:lnTo>
                    <a:lnTo>
                      <a:pt x="207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5"/>
                    </a:lnTo>
                    <a:lnTo>
                      <a:pt x="211" y="15"/>
                    </a:lnTo>
                    <a:lnTo>
                      <a:pt x="212" y="15"/>
                    </a:lnTo>
                    <a:lnTo>
                      <a:pt x="213" y="15"/>
                    </a:lnTo>
                    <a:lnTo>
                      <a:pt x="214" y="15"/>
                    </a:lnTo>
                    <a:lnTo>
                      <a:pt x="215" y="15"/>
                    </a:lnTo>
                    <a:lnTo>
                      <a:pt x="216" y="15"/>
                    </a:lnTo>
                    <a:lnTo>
                      <a:pt x="217" y="15"/>
                    </a:lnTo>
                    <a:lnTo>
                      <a:pt x="218" y="15"/>
                    </a:lnTo>
                    <a:lnTo>
                      <a:pt x="219" y="15"/>
                    </a:lnTo>
                    <a:lnTo>
                      <a:pt x="220" y="15"/>
                    </a:lnTo>
                    <a:lnTo>
                      <a:pt x="221" y="15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4" y="15"/>
                    </a:lnTo>
                    <a:lnTo>
                      <a:pt x="225" y="15"/>
                    </a:lnTo>
                    <a:lnTo>
                      <a:pt x="226" y="15"/>
                    </a:lnTo>
                    <a:lnTo>
                      <a:pt x="227" y="15"/>
                    </a:lnTo>
                    <a:lnTo>
                      <a:pt x="228" y="15"/>
                    </a:lnTo>
                    <a:lnTo>
                      <a:pt x="229" y="15"/>
                    </a:lnTo>
                    <a:lnTo>
                      <a:pt x="230" y="15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3" y="15"/>
                    </a:lnTo>
                    <a:lnTo>
                      <a:pt x="234" y="15"/>
                    </a:lnTo>
                    <a:lnTo>
                      <a:pt x="235" y="15"/>
                    </a:lnTo>
                    <a:lnTo>
                      <a:pt x="236" y="15"/>
                    </a:lnTo>
                    <a:lnTo>
                      <a:pt x="237" y="15"/>
                    </a:lnTo>
                    <a:lnTo>
                      <a:pt x="238" y="15"/>
                    </a:lnTo>
                    <a:lnTo>
                      <a:pt x="239" y="15"/>
                    </a:lnTo>
                    <a:lnTo>
                      <a:pt x="240" y="15"/>
                    </a:lnTo>
                    <a:lnTo>
                      <a:pt x="241" y="15"/>
                    </a:lnTo>
                    <a:lnTo>
                      <a:pt x="242" y="15"/>
                    </a:lnTo>
                    <a:lnTo>
                      <a:pt x="243" y="15"/>
                    </a:lnTo>
                    <a:lnTo>
                      <a:pt x="244" y="15"/>
                    </a:lnTo>
                    <a:lnTo>
                      <a:pt x="245" y="15"/>
                    </a:lnTo>
                    <a:lnTo>
                      <a:pt x="246" y="15"/>
                    </a:lnTo>
                    <a:lnTo>
                      <a:pt x="247" y="15"/>
                    </a:lnTo>
                    <a:lnTo>
                      <a:pt x="248" y="15"/>
                    </a:lnTo>
                    <a:lnTo>
                      <a:pt x="249" y="15"/>
                    </a:lnTo>
                    <a:lnTo>
                      <a:pt x="250" y="15"/>
                    </a:lnTo>
                    <a:lnTo>
                      <a:pt x="251" y="15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61" y="16"/>
                    </a:lnTo>
                    <a:lnTo>
                      <a:pt x="262" y="16"/>
                    </a:lnTo>
                    <a:lnTo>
                      <a:pt x="263" y="16"/>
                    </a:lnTo>
                    <a:lnTo>
                      <a:pt x="263" y="17"/>
                    </a:lnTo>
                    <a:lnTo>
                      <a:pt x="264" y="17"/>
                    </a:lnTo>
                    <a:lnTo>
                      <a:pt x="265" y="17"/>
                    </a:lnTo>
                    <a:lnTo>
                      <a:pt x="266" y="17"/>
                    </a:lnTo>
                    <a:lnTo>
                      <a:pt x="267" y="17"/>
                    </a:lnTo>
                    <a:lnTo>
                      <a:pt x="268" y="17"/>
                    </a:lnTo>
                    <a:lnTo>
                      <a:pt x="269" y="17"/>
                    </a:lnTo>
                    <a:lnTo>
                      <a:pt x="270" y="17"/>
                    </a:lnTo>
                    <a:lnTo>
                      <a:pt x="271" y="17"/>
                    </a:lnTo>
                    <a:lnTo>
                      <a:pt x="272" y="17"/>
                    </a:lnTo>
                    <a:lnTo>
                      <a:pt x="273" y="17"/>
                    </a:lnTo>
                    <a:lnTo>
                      <a:pt x="274" y="17"/>
                    </a:lnTo>
                    <a:lnTo>
                      <a:pt x="274" y="18"/>
                    </a:lnTo>
                    <a:lnTo>
                      <a:pt x="275" y="18"/>
                    </a:lnTo>
                    <a:lnTo>
                      <a:pt x="276" y="18"/>
                    </a:lnTo>
                    <a:lnTo>
                      <a:pt x="277" y="18"/>
                    </a:lnTo>
                    <a:lnTo>
                      <a:pt x="278" y="18"/>
                    </a:lnTo>
                    <a:lnTo>
                      <a:pt x="279" y="18"/>
                    </a:lnTo>
                    <a:lnTo>
                      <a:pt x="280" y="18"/>
                    </a:lnTo>
                    <a:lnTo>
                      <a:pt x="281" y="18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8"/>
                    </a:lnTo>
                    <a:lnTo>
                      <a:pt x="286" y="18"/>
                    </a:lnTo>
                    <a:lnTo>
                      <a:pt x="287" y="18"/>
                    </a:lnTo>
                    <a:lnTo>
                      <a:pt x="288" y="18"/>
                    </a:lnTo>
                    <a:lnTo>
                      <a:pt x="289" y="18"/>
                    </a:lnTo>
                    <a:lnTo>
                      <a:pt x="290" y="18"/>
                    </a:lnTo>
                    <a:lnTo>
                      <a:pt x="291" y="18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19"/>
                    </a:lnTo>
                    <a:lnTo>
                      <a:pt x="294" y="19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297" y="19"/>
                    </a:lnTo>
                    <a:lnTo>
                      <a:pt x="298" y="19"/>
                    </a:lnTo>
                    <a:lnTo>
                      <a:pt x="299" y="19"/>
                    </a:lnTo>
                    <a:lnTo>
                      <a:pt x="300" y="19"/>
                    </a:lnTo>
                    <a:lnTo>
                      <a:pt x="301" y="19"/>
                    </a:lnTo>
                    <a:lnTo>
                      <a:pt x="301" y="20"/>
                    </a:lnTo>
                    <a:lnTo>
                      <a:pt x="302" y="20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6" y="20"/>
                    </a:lnTo>
                    <a:lnTo>
                      <a:pt x="307" y="20"/>
                    </a:lnTo>
                    <a:lnTo>
                      <a:pt x="307" y="21"/>
                    </a:lnTo>
                    <a:lnTo>
                      <a:pt x="308" y="21"/>
                    </a:lnTo>
                    <a:lnTo>
                      <a:pt x="309" y="21"/>
                    </a:lnTo>
                    <a:lnTo>
                      <a:pt x="310" y="21"/>
                    </a:lnTo>
                    <a:lnTo>
                      <a:pt x="311" y="21"/>
                    </a:lnTo>
                    <a:lnTo>
                      <a:pt x="312" y="21"/>
                    </a:lnTo>
                    <a:lnTo>
                      <a:pt x="313" y="21"/>
                    </a:lnTo>
                    <a:lnTo>
                      <a:pt x="314" y="21"/>
                    </a:lnTo>
                    <a:lnTo>
                      <a:pt x="315" y="21"/>
                    </a:lnTo>
                    <a:lnTo>
                      <a:pt x="316" y="21"/>
                    </a:lnTo>
                    <a:lnTo>
                      <a:pt x="317" y="21"/>
                    </a:lnTo>
                    <a:lnTo>
                      <a:pt x="318" y="21"/>
                    </a:lnTo>
                    <a:lnTo>
                      <a:pt x="319" y="21"/>
                    </a:lnTo>
                    <a:lnTo>
                      <a:pt x="320" y="21"/>
                    </a:lnTo>
                    <a:lnTo>
                      <a:pt x="320" y="22"/>
                    </a:lnTo>
                    <a:lnTo>
                      <a:pt x="321" y="22"/>
                    </a:lnTo>
                    <a:lnTo>
                      <a:pt x="322" y="22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4" y="23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8" y="23"/>
                    </a:lnTo>
                    <a:lnTo>
                      <a:pt x="329" y="23"/>
                    </a:lnTo>
                    <a:lnTo>
                      <a:pt x="330" y="23"/>
                    </a:lnTo>
                    <a:lnTo>
                      <a:pt x="331" y="23"/>
                    </a:lnTo>
                    <a:lnTo>
                      <a:pt x="331" y="24"/>
                    </a:lnTo>
                    <a:lnTo>
                      <a:pt x="332" y="24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4" y="25"/>
                    </a:lnTo>
                    <a:lnTo>
                      <a:pt x="335" y="25"/>
                    </a:lnTo>
                    <a:lnTo>
                      <a:pt x="335" y="26"/>
                    </a:lnTo>
                    <a:lnTo>
                      <a:pt x="336" y="26"/>
                    </a:lnTo>
                    <a:lnTo>
                      <a:pt x="337" y="26"/>
                    </a:lnTo>
                    <a:lnTo>
                      <a:pt x="337" y="27"/>
                    </a:lnTo>
                    <a:lnTo>
                      <a:pt x="338" y="27"/>
                    </a:lnTo>
                    <a:lnTo>
                      <a:pt x="339" y="27"/>
                    </a:lnTo>
                    <a:lnTo>
                      <a:pt x="340" y="27"/>
                    </a:lnTo>
                    <a:lnTo>
                      <a:pt x="341" y="27"/>
                    </a:lnTo>
                    <a:lnTo>
                      <a:pt x="342" y="27"/>
                    </a:lnTo>
                    <a:lnTo>
                      <a:pt x="343" y="27"/>
                    </a:lnTo>
                    <a:lnTo>
                      <a:pt x="344" y="27"/>
                    </a:lnTo>
                    <a:lnTo>
                      <a:pt x="345" y="27"/>
                    </a:lnTo>
                    <a:lnTo>
                      <a:pt x="346" y="27"/>
                    </a:lnTo>
                    <a:lnTo>
                      <a:pt x="347" y="27"/>
                    </a:lnTo>
                    <a:lnTo>
                      <a:pt x="348" y="27"/>
                    </a:lnTo>
                    <a:lnTo>
                      <a:pt x="349" y="27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1" y="28"/>
                    </a:lnTo>
                    <a:lnTo>
                      <a:pt x="352" y="28"/>
                    </a:lnTo>
                    <a:lnTo>
                      <a:pt x="353" y="28"/>
                    </a:lnTo>
                    <a:lnTo>
                      <a:pt x="354" y="28"/>
                    </a:lnTo>
                    <a:lnTo>
                      <a:pt x="355" y="28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30"/>
                    </a:lnTo>
                    <a:lnTo>
                      <a:pt x="357" y="30"/>
                    </a:lnTo>
                    <a:lnTo>
                      <a:pt x="357" y="31"/>
                    </a:lnTo>
                    <a:lnTo>
                      <a:pt x="358" y="31"/>
                    </a:lnTo>
                    <a:lnTo>
                      <a:pt x="359" y="31"/>
                    </a:lnTo>
                    <a:lnTo>
                      <a:pt x="360" y="31"/>
                    </a:lnTo>
                    <a:lnTo>
                      <a:pt x="361" y="31"/>
                    </a:lnTo>
                    <a:lnTo>
                      <a:pt x="362" y="31"/>
                    </a:lnTo>
                    <a:lnTo>
                      <a:pt x="363" y="31"/>
                    </a:lnTo>
                    <a:lnTo>
                      <a:pt x="364" y="31"/>
                    </a:lnTo>
                    <a:lnTo>
                      <a:pt x="365" y="31"/>
                    </a:lnTo>
                    <a:lnTo>
                      <a:pt x="366" y="31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1"/>
                    </a:lnTo>
                    <a:lnTo>
                      <a:pt x="370" y="31"/>
                    </a:lnTo>
                    <a:lnTo>
                      <a:pt x="371" y="31"/>
                    </a:lnTo>
                    <a:lnTo>
                      <a:pt x="372" y="31"/>
                    </a:lnTo>
                    <a:lnTo>
                      <a:pt x="373" y="31"/>
                    </a:lnTo>
                    <a:lnTo>
                      <a:pt x="374" y="31"/>
                    </a:lnTo>
                    <a:lnTo>
                      <a:pt x="375" y="31"/>
                    </a:lnTo>
                    <a:lnTo>
                      <a:pt x="376" y="31"/>
                    </a:lnTo>
                    <a:lnTo>
                      <a:pt x="377" y="31"/>
                    </a:lnTo>
                    <a:lnTo>
                      <a:pt x="378" y="31"/>
                    </a:lnTo>
                    <a:lnTo>
                      <a:pt x="379" y="31"/>
                    </a:lnTo>
                    <a:lnTo>
                      <a:pt x="380" y="31"/>
                    </a:lnTo>
                    <a:lnTo>
                      <a:pt x="381" y="31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1"/>
                    </a:lnTo>
                    <a:lnTo>
                      <a:pt x="385" y="31"/>
                    </a:lnTo>
                    <a:lnTo>
                      <a:pt x="385" y="32"/>
                    </a:lnTo>
                    <a:lnTo>
                      <a:pt x="386" y="32"/>
                    </a:lnTo>
                    <a:lnTo>
                      <a:pt x="386" y="33"/>
                    </a:lnTo>
                    <a:lnTo>
                      <a:pt x="387" y="33"/>
                    </a:lnTo>
                    <a:lnTo>
                      <a:pt x="388" y="33"/>
                    </a:lnTo>
                    <a:lnTo>
                      <a:pt x="389" y="33"/>
                    </a:lnTo>
                    <a:lnTo>
                      <a:pt x="390" y="33"/>
                    </a:lnTo>
                    <a:lnTo>
                      <a:pt x="391" y="33"/>
                    </a:lnTo>
                    <a:lnTo>
                      <a:pt x="392" y="33"/>
                    </a:lnTo>
                    <a:lnTo>
                      <a:pt x="393" y="33"/>
                    </a:lnTo>
                    <a:lnTo>
                      <a:pt x="394" y="33"/>
                    </a:lnTo>
                    <a:lnTo>
                      <a:pt x="395" y="33"/>
                    </a:lnTo>
                    <a:lnTo>
                      <a:pt x="396" y="33"/>
                    </a:lnTo>
                    <a:lnTo>
                      <a:pt x="397" y="33"/>
                    </a:lnTo>
                    <a:lnTo>
                      <a:pt x="398" y="33"/>
                    </a:lnTo>
                    <a:lnTo>
                      <a:pt x="399" y="33"/>
                    </a:lnTo>
                    <a:lnTo>
                      <a:pt x="400" y="33"/>
                    </a:lnTo>
                    <a:lnTo>
                      <a:pt x="401" y="33"/>
                    </a:lnTo>
                    <a:lnTo>
                      <a:pt x="402" y="33"/>
                    </a:lnTo>
                    <a:lnTo>
                      <a:pt x="403" y="33"/>
                    </a:lnTo>
                    <a:lnTo>
                      <a:pt x="404" y="33"/>
                    </a:lnTo>
                    <a:lnTo>
                      <a:pt x="404" y="34"/>
                    </a:lnTo>
                    <a:lnTo>
                      <a:pt x="405" y="34"/>
                    </a:lnTo>
                    <a:lnTo>
                      <a:pt x="406" y="34"/>
                    </a:lnTo>
                    <a:lnTo>
                      <a:pt x="407" y="34"/>
                    </a:lnTo>
                    <a:lnTo>
                      <a:pt x="408" y="34"/>
                    </a:lnTo>
                    <a:lnTo>
                      <a:pt x="408" y="36"/>
                    </a:lnTo>
                    <a:lnTo>
                      <a:pt x="409" y="36"/>
                    </a:lnTo>
                    <a:lnTo>
                      <a:pt x="410" y="36"/>
                    </a:lnTo>
                    <a:lnTo>
                      <a:pt x="411" y="36"/>
                    </a:lnTo>
                    <a:lnTo>
                      <a:pt x="412" y="36"/>
                    </a:lnTo>
                    <a:lnTo>
                      <a:pt x="413" y="36"/>
                    </a:lnTo>
                    <a:lnTo>
                      <a:pt x="414" y="36"/>
                    </a:lnTo>
                    <a:lnTo>
                      <a:pt x="415" y="36"/>
                    </a:lnTo>
                    <a:lnTo>
                      <a:pt x="416" y="36"/>
                    </a:lnTo>
                    <a:lnTo>
                      <a:pt x="417" y="36"/>
                    </a:lnTo>
                    <a:lnTo>
                      <a:pt x="418" y="36"/>
                    </a:lnTo>
                    <a:lnTo>
                      <a:pt x="419" y="36"/>
                    </a:lnTo>
                    <a:lnTo>
                      <a:pt x="420" y="36"/>
                    </a:lnTo>
                    <a:lnTo>
                      <a:pt x="421" y="36"/>
                    </a:lnTo>
                    <a:lnTo>
                      <a:pt x="422" y="36"/>
                    </a:lnTo>
                    <a:lnTo>
                      <a:pt x="423" y="36"/>
                    </a:lnTo>
                    <a:lnTo>
                      <a:pt x="424" y="36"/>
                    </a:lnTo>
                    <a:lnTo>
                      <a:pt x="425" y="36"/>
                    </a:lnTo>
                    <a:lnTo>
                      <a:pt x="426" y="36"/>
                    </a:lnTo>
                    <a:lnTo>
                      <a:pt x="427" y="36"/>
                    </a:lnTo>
                    <a:lnTo>
                      <a:pt x="428" y="36"/>
                    </a:lnTo>
                    <a:lnTo>
                      <a:pt x="429" y="36"/>
                    </a:lnTo>
                    <a:lnTo>
                      <a:pt x="430" y="36"/>
                    </a:lnTo>
                    <a:lnTo>
                      <a:pt x="431" y="36"/>
                    </a:lnTo>
                    <a:lnTo>
                      <a:pt x="432" y="36"/>
                    </a:lnTo>
                    <a:lnTo>
                      <a:pt x="433" y="36"/>
                    </a:lnTo>
                    <a:lnTo>
                      <a:pt x="434" y="36"/>
                    </a:lnTo>
                    <a:lnTo>
                      <a:pt x="435" y="36"/>
                    </a:lnTo>
                    <a:lnTo>
                      <a:pt x="436" y="36"/>
                    </a:lnTo>
                    <a:lnTo>
                      <a:pt x="437" y="36"/>
                    </a:lnTo>
                    <a:lnTo>
                      <a:pt x="438" y="36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7"/>
                    </a:lnTo>
                    <a:lnTo>
                      <a:pt x="442" y="37"/>
                    </a:lnTo>
                    <a:lnTo>
                      <a:pt x="443" y="37"/>
                    </a:lnTo>
                    <a:lnTo>
                      <a:pt x="444" y="37"/>
                    </a:lnTo>
                    <a:lnTo>
                      <a:pt x="445" y="37"/>
                    </a:lnTo>
                    <a:lnTo>
                      <a:pt x="446" y="37"/>
                    </a:lnTo>
                    <a:lnTo>
                      <a:pt x="446" y="39"/>
                    </a:lnTo>
                    <a:lnTo>
                      <a:pt x="447" y="39"/>
                    </a:lnTo>
                    <a:lnTo>
                      <a:pt x="448" y="39"/>
                    </a:lnTo>
                    <a:lnTo>
                      <a:pt x="449" y="39"/>
                    </a:lnTo>
                    <a:lnTo>
                      <a:pt x="450" y="39"/>
                    </a:lnTo>
                    <a:lnTo>
                      <a:pt x="450" y="41"/>
                    </a:lnTo>
                    <a:lnTo>
                      <a:pt x="451" y="41"/>
                    </a:lnTo>
                    <a:lnTo>
                      <a:pt x="452" y="41"/>
                    </a:lnTo>
                    <a:lnTo>
                      <a:pt x="452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5" y="42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8" y="42"/>
                    </a:lnTo>
                    <a:lnTo>
                      <a:pt x="458" y="44"/>
                    </a:lnTo>
                    <a:lnTo>
                      <a:pt x="459" y="44"/>
                    </a:lnTo>
                    <a:lnTo>
                      <a:pt x="460" y="44"/>
                    </a:lnTo>
                    <a:lnTo>
                      <a:pt x="461" y="44"/>
                    </a:lnTo>
                    <a:lnTo>
                      <a:pt x="462" y="44"/>
                    </a:lnTo>
                    <a:lnTo>
                      <a:pt x="462" y="45"/>
                    </a:lnTo>
                    <a:lnTo>
                      <a:pt x="463" y="45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7"/>
                    </a:lnTo>
                    <a:lnTo>
                      <a:pt x="465" y="48"/>
                    </a:lnTo>
                    <a:lnTo>
                      <a:pt x="466" y="48"/>
                    </a:lnTo>
                    <a:lnTo>
                      <a:pt x="466" y="50"/>
                    </a:lnTo>
                    <a:lnTo>
                      <a:pt x="466" y="51"/>
                    </a:lnTo>
                    <a:lnTo>
                      <a:pt x="467" y="51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70" y="51"/>
                    </a:lnTo>
                    <a:lnTo>
                      <a:pt x="471" y="51"/>
                    </a:lnTo>
                    <a:lnTo>
                      <a:pt x="471" y="53"/>
                    </a:lnTo>
                    <a:lnTo>
                      <a:pt x="472" y="53"/>
                    </a:lnTo>
                    <a:lnTo>
                      <a:pt x="473" y="53"/>
                    </a:lnTo>
                    <a:lnTo>
                      <a:pt x="474" y="53"/>
                    </a:lnTo>
                    <a:lnTo>
                      <a:pt x="474" y="54"/>
                    </a:lnTo>
                    <a:lnTo>
                      <a:pt x="475" y="54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479" y="56"/>
                    </a:lnTo>
                    <a:lnTo>
                      <a:pt x="480" y="56"/>
                    </a:lnTo>
                    <a:lnTo>
                      <a:pt x="481" y="56"/>
                    </a:lnTo>
                    <a:lnTo>
                      <a:pt x="482" y="56"/>
                    </a:lnTo>
                    <a:lnTo>
                      <a:pt x="483" y="56"/>
                    </a:lnTo>
                    <a:lnTo>
                      <a:pt x="484" y="56"/>
                    </a:lnTo>
                    <a:lnTo>
                      <a:pt x="485" y="56"/>
                    </a:lnTo>
                    <a:lnTo>
                      <a:pt x="486" y="56"/>
                    </a:lnTo>
                    <a:lnTo>
                      <a:pt x="486" y="57"/>
                    </a:lnTo>
                    <a:lnTo>
                      <a:pt x="487" y="57"/>
                    </a:lnTo>
                    <a:lnTo>
                      <a:pt x="487" y="58"/>
                    </a:lnTo>
                    <a:lnTo>
                      <a:pt x="488" y="58"/>
                    </a:lnTo>
                    <a:lnTo>
                      <a:pt x="489" y="58"/>
                    </a:lnTo>
                    <a:lnTo>
                      <a:pt x="490" y="58"/>
                    </a:lnTo>
                    <a:lnTo>
                      <a:pt x="491" y="58"/>
                    </a:lnTo>
                    <a:lnTo>
                      <a:pt x="492" y="58"/>
                    </a:lnTo>
                    <a:lnTo>
                      <a:pt x="493" y="58"/>
                    </a:lnTo>
                    <a:lnTo>
                      <a:pt x="494" y="58"/>
                    </a:lnTo>
                    <a:lnTo>
                      <a:pt x="495" y="58"/>
                    </a:lnTo>
                    <a:lnTo>
                      <a:pt x="496" y="58"/>
                    </a:lnTo>
                    <a:lnTo>
                      <a:pt x="497" y="58"/>
                    </a:lnTo>
                    <a:lnTo>
                      <a:pt x="498" y="58"/>
                    </a:lnTo>
                    <a:lnTo>
                      <a:pt x="499" y="58"/>
                    </a:lnTo>
                    <a:lnTo>
                      <a:pt x="500" y="58"/>
                    </a:lnTo>
                    <a:lnTo>
                      <a:pt x="501" y="58"/>
                    </a:lnTo>
                    <a:lnTo>
                      <a:pt x="502" y="58"/>
                    </a:lnTo>
                    <a:lnTo>
                      <a:pt x="503" y="58"/>
                    </a:lnTo>
                    <a:lnTo>
                      <a:pt x="504" y="58"/>
                    </a:lnTo>
                    <a:lnTo>
                      <a:pt x="505" y="58"/>
                    </a:lnTo>
                    <a:lnTo>
                      <a:pt x="506" y="58"/>
                    </a:lnTo>
                    <a:lnTo>
                      <a:pt x="507" y="58"/>
                    </a:lnTo>
                    <a:lnTo>
                      <a:pt x="508" y="58"/>
                    </a:lnTo>
                    <a:lnTo>
                      <a:pt x="509" y="58"/>
                    </a:lnTo>
                    <a:lnTo>
                      <a:pt x="510" y="58"/>
                    </a:lnTo>
                    <a:lnTo>
                      <a:pt x="511" y="58"/>
                    </a:lnTo>
                    <a:lnTo>
                      <a:pt x="511" y="60"/>
                    </a:lnTo>
                    <a:lnTo>
                      <a:pt x="512" y="60"/>
                    </a:lnTo>
                    <a:lnTo>
                      <a:pt x="513" y="60"/>
                    </a:lnTo>
                    <a:lnTo>
                      <a:pt x="514" y="60"/>
                    </a:lnTo>
                    <a:lnTo>
                      <a:pt x="515" y="60"/>
                    </a:lnTo>
                    <a:lnTo>
                      <a:pt x="516" y="60"/>
                    </a:lnTo>
                    <a:lnTo>
                      <a:pt x="517" y="60"/>
                    </a:lnTo>
                    <a:lnTo>
                      <a:pt x="518" y="60"/>
                    </a:lnTo>
                    <a:lnTo>
                      <a:pt x="519" y="60"/>
                    </a:lnTo>
                    <a:lnTo>
                      <a:pt x="520" y="60"/>
                    </a:lnTo>
                    <a:lnTo>
                      <a:pt x="521" y="60"/>
                    </a:lnTo>
                    <a:lnTo>
                      <a:pt x="522" y="60"/>
                    </a:lnTo>
                    <a:lnTo>
                      <a:pt x="523" y="60"/>
                    </a:lnTo>
                    <a:lnTo>
                      <a:pt x="524" y="60"/>
                    </a:lnTo>
                    <a:lnTo>
                      <a:pt x="525" y="60"/>
                    </a:lnTo>
                    <a:lnTo>
                      <a:pt x="525" y="61"/>
                    </a:lnTo>
                    <a:lnTo>
                      <a:pt x="526" y="61"/>
                    </a:lnTo>
                    <a:lnTo>
                      <a:pt x="527" y="61"/>
                    </a:lnTo>
                    <a:lnTo>
                      <a:pt x="528" y="61"/>
                    </a:lnTo>
                    <a:lnTo>
                      <a:pt x="529" y="61"/>
                    </a:lnTo>
                    <a:lnTo>
                      <a:pt x="530" y="61"/>
                    </a:lnTo>
                    <a:lnTo>
                      <a:pt x="531" y="61"/>
                    </a:lnTo>
                    <a:lnTo>
                      <a:pt x="532" y="61"/>
                    </a:lnTo>
                    <a:lnTo>
                      <a:pt x="533" y="61"/>
                    </a:lnTo>
                    <a:lnTo>
                      <a:pt x="534" y="61"/>
                    </a:lnTo>
                    <a:lnTo>
                      <a:pt x="535" y="61"/>
                    </a:lnTo>
                    <a:lnTo>
                      <a:pt x="536" y="61"/>
                    </a:lnTo>
                    <a:lnTo>
                      <a:pt x="537" y="61"/>
                    </a:lnTo>
                    <a:lnTo>
                      <a:pt x="538" y="61"/>
                    </a:lnTo>
                    <a:lnTo>
                      <a:pt x="539" y="61"/>
                    </a:lnTo>
                    <a:lnTo>
                      <a:pt x="539" y="62"/>
                    </a:lnTo>
                    <a:lnTo>
                      <a:pt x="540" y="62"/>
                    </a:lnTo>
                    <a:lnTo>
                      <a:pt x="541" y="62"/>
                    </a:lnTo>
                    <a:lnTo>
                      <a:pt x="542" y="62"/>
                    </a:lnTo>
                    <a:lnTo>
                      <a:pt x="543" y="62"/>
                    </a:lnTo>
                    <a:lnTo>
                      <a:pt x="544" y="62"/>
                    </a:lnTo>
                    <a:lnTo>
                      <a:pt x="545" y="62"/>
                    </a:lnTo>
                    <a:lnTo>
                      <a:pt x="546" y="62"/>
                    </a:lnTo>
                    <a:lnTo>
                      <a:pt x="546" y="64"/>
                    </a:lnTo>
                    <a:lnTo>
                      <a:pt x="547" y="64"/>
                    </a:lnTo>
                    <a:lnTo>
                      <a:pt x="547" y="65"/>
                    </a:lnTo>
                    <a:lnTo>
                      <a:pt x="548" y="65"/>
                    </a:lnTo>
                    <a:lnTo>
                      <a:pt x="549" y="65"/>
                    </a:lnTo>
                    <a:lnTo>
                      <a:pt x="550" y="65"/>
                    </a:lnTo>
                    <a:lnTo>
                      <a:pt x="550" y="66"/>
                    </a:lnTo>
                    <a:lnTo>
                      <a:pt x="551" y="66"/>
                    </a:lnTo>
                    <a:lnTo>
                      <a:pt x="551" y="68"/>
                    </a:lnTo>
                    <a:lnTo>
                      <a:pt x="552" y="68"/>
                    </a:lnTo>
                    <a:lnTo>
                      <a:pt x="552" y="69"/>
                    </a:lnTo>
                    <a:lnTo>
                      <a:pt x="553" y="69"/>
                    </a:lnTo>
                    <a:lnTo>
                      <a:pt x="554" y="69"/>
                    </a:lnTo>
                    <a:lnTo>
                      <a:pt x="555" y="69"/>
                    </a:lnTo>
                    <a:lnTo>
                      <a:pt x="556" y="69"/>
                    </a:lnTo>
                    <a:lnTo>
                      <a:pt x="556" y="70"/>
                    </a:lnTo>
                    <a:lnTo>
                      <a:pt x="557" y="70"/>
                    </a:lnTo>
                    <a:lnTo>
                      <a:pt x="558" y="70"/>
                    </a:lnTo>
                    <a:lnTo>
                      <a:pt x="559" y="70"/>
                    </a:lnTo>
                    <a:lnTo>
                      <a:pt x="560" y="70"/>
                    </a:lnTo>
                    <a:lnTo>
                      <a:pt x="561" y="70"/>
                    </a:lnTo>
                    <a:lnTo>
                      <a:pt x="562" y="70"/>
                    </a:lnTo>
                    <a:lnTo>
                      <a:pt x="563" y="70"/>
                    </a:lnTo>
                    <a:lnTo>
                      <a:pt x="564" y="70"/>
                    </a:lnTo>
                    <a:lnTo>
                      <a:pt x="565" y="70"/>
                    </a:lnTo>
                    <a:lnTo>
                      <a:pt x="566" y="70"/>
                    </a:lnTo>
                    <a:lnTo>
                      <a:pt x="567" y="70"/>
                    </a:lnTo>
                    <a:lnTo>
                      <a:pt x="568" y="70"/>
                    </a:lnTo>
                    <a:lnTo>
                      <a:pt x="569" y="70"/>
                    </a:lnTo>
                    <a:lnTo>
                      <a:pt x="570" y="70"/>
                    </a:lnTo>
                    <a:lnTo>
                      <a:pt x="571" y="70"/>
                    </a:lnTo>
                    <a:lnTo>
                      <a:pt x="572" y="70"/>
                    </a:lnTo>
                    <a:lnTo>
                      <a:pt x="573" y="70"/>
                    </a:lnTo>
                    <a:lnTo>
                      <a:pt x="574" y="70"/>
                    </a:lnTo>
                    <a:lnTo>
                      <a:pt x="575" y="70"/>
                    </a:lnTo>
                    <a:lnTo>
                      <a:pt x="576" y="70"/>
                    </a:lnTo>
                    <a:lnTo>
                      <a:pt x="577" y="70"/>
                    </a:lnTo>
                    <a:lnTo>
                      <a:pt x="578" y="70"/>
                    </a:lnTo>
                    <a:lnTo>
                      <a:pt x="579" y="70"/>
                    </a:lnTo>
                    <a:lnTo>
                      <a:pt x="580" y="70"/>
                    </a:lnTo>
                    <a:lnTo>
                      <a:pt x="581" y="70"/>
                    </a:lnTo>
                    <a:lnTo>
                      <a:pt x="582" y="70"/>
                    </a:lnTo>
                    <a:lnTo>
                      <a:pt x="583" y="70"/>
                    </a:lnTo>
                    <a:lnTo>
                      <a:pt x="584" y="70"/>
                    </a:lnTo>
                    <a:lnTo>
                      <a:pt x="585" y="70"/>
                    </a:lnTo>
                    <a:lnTo>
                      <a:pt x="585" y="72"/>
                    </a:lnTo>
                    <a:lnTo>
                      <a:pt x="586" y="72"/>
                    </a:lnTo>
                    <a:lnTo>
                      <a:pt x="587" y="72"/>
                    </a:lnTo>
                    <a:lnTo>
                      <a:pt x="588" y="72"/>
                    </a:lnTo>
                    <a:lnTo>
                      <a:pt x="589" y="72"/>
                    </a:lnTo>
                    <a:lnTo>
                      <a:pt x="590" y="72"/>
                    </a:lnTo>
                    <a:lnTo>
                      <a:pt x="591" y="72"/>
                    </a:lnTo>
                    <a:lnTo>
                      <a:pt x="592" y="72"/>
                    </a:lnTo>
                    <a:lnTo>
                      <a:pt x="593" y="72"/>
                    </a:lnTo>
                    <a:lnTo>
                      <a:pt x="594" y="72"/>
                    </a:lnTo>
                    <a:lnTo>
                      <a:pt x="595" y="72"/>
                    </a:lnTo>
                    <a:lnTo>
                      <a:pt x="596" y="72"/>
                    </a:lnTo>
                    <a:lnTo>
                      <a:pt x="597" y="72"/>
                    </a:lnTo>
                    <a:lnTo>
                      <a:pt x="598" y="72"/>
                    </a:lnTo>
                    <a:lnTo>
                      <a:pt x="599" y="72"/>
                    </a:lnTo>
                    <a:lnTo>
                      <a:pt x="600" y="72"/>
                    </a:lnTo>
                    <a:lnTo>
                      <a:pt x="601" y="72"/>
                    </a:lnTo>
                    <a:lnTo>
                      <a:pt x="602" y="72"/>
                    </a:lnTo>
                    <a:lnTo>
                      <a:pt x="603" y="72"/>
                    </a:lnTo>
                    <a:lnTo>
                      <a:pt x="604" y="72"/>
                    </a:lnTo>
                    <a:lnTo>
                      <a:pt x="605" y="72"/>
                    </a:lnTo>
                    <a:lnTo>
                      <a:pt x="606" y="72"/>
                    </a:lnTo>
                    <a:lnTo>
                      <a:pt x="607" y="72"/>
                    </a:lnTo>
                    <a:lnTo>
                      <a:pt x="608" y="72"/>
                    </a:lnTo>
                    <a:lnTo>
                      <a:pt x="609" y="72"/>
                    </a:lnTo>
                    <a:lnTo>
                      <a:pt x="610" y="72"/>
                    </a:lnTo>
                    <a:lnTo>
                      <a:pt x="611" y="72"/>
                    </a:lnTo>
                    <a:lnTo>
                      <a:pt x="612" y="72"/>
                    </a:lnTo>
                    <a:lnTo>
                      <a:pt x="613" y="72"/>
                    </a:lnTo>
                    <a:lnTo>
                      <a:pt x="614" y="72"/>
                    </a:lnTo>
                    <a:lnTo>
                      <a:pt x="615" y="72"/>
                    </a:lnTo>
                    <a:lnTo>
                      <a:pt x="616" y="72"/>
                    </a:lnTo>
                    <a:lnTo>
                      <a:pt x="617" y="72"/>
                    </a:lnTo>
                    <a:lnTo>
                      <a:pt x="618" y="72"/>
                    </a:lnTo>
                    <a:lnTo>
                      <a:pt x="619" y="72"/>
                    </a:lnTo>
                    <a:lnTo>
                      <a:pt x="620" y="72"/>
                    </a:lnTo>
                    <a:lnTo>
                      <a:pt x="621" y="72"/>
                    </a:lnTo>
                    <a:lnTo>
                      <a:pt x="622" y="72"/>
                    </a:lnTo>
                    <a:lnTo>
                      <a:pt x="623" y="72"/>
                    </a:lnTo>
                    <a:lnTo>
                      <a:pt x="624" y="72"/>
                    </a:lnTo>
                    <a:lnTo>
                      <a:pt x="625" y="72"/>
                    </a:lnTo>
                    <a:lnTo>
                      <a:pt x="626" y="72"/>
                    </a:lnTo>
                    <a:lnTo>
                      <a:pt x="627" y="72"/>
                    </a:lnTo>
                    <a:lnTo>
                      <a:pt x="628" y="72"/>
                    </a:lnTo>
                    <a:lnTo>
                      <a:pt x="629" y="72"/>
                    </a:lnTo>
                    <a:lnTo>
                      <a:pt x="629" y="74"/>
                    </a:lnTo>
                    <a:lnTo>
                      <a:pt x="630" y="74"/>
                    </a:lnTo>
                    <a:lnTo>
                      <a:pt x="631" y="74"/>
                    </a:lnTo>
                    <a:lnTo>
                      <a:pt x="632" y="74"/>
                    </a:lnTo>
                    <a:lnTo>
                      <a:pt x="633" y="74"/>
                    </a:lnTo>
                    <a:lnTo>
                      <a:pt x="634" y="74"/>
                    </a:lnTo>
                    <a:lnTo>
                      <a:pt x="635" y="74"/>
                    </a:lnTo>
                    <a:lnTo>
                      <a:pt x="636" y="74"/>
                    </a:lnTo>
                    <a:lnTo>
                      <a:pt x="637" y="74"/>
                    </a:lnTo>
                    <a:lnTo>
                      <a:pt x="638" y="74"/>
                    </a:lnTo>
                    <a:lnTo>
                      <a:pt x="639" y="74"/>
                    </a:lnTo>
                    <a:lnTo>
                      <a:pt x="640" y="74"/>
                    </a:lnTo>
                    <a:lnTo>
                      <a:pt x="641" y="74"/>
                    </a:lnTo>
                    <a:lnTo>
                      <a:pt x="642" y="74"/>
                    </a:lnTo>
                    <a:lnTo>
                      <a:pt x="643" y="74"/>
                    </a:lnTo>
                    <a:lnTo>
                      <a:pt x="643" y="75"/>
                    </a:lnTo>
                    <a:lnTo>
                      <a:pt x="644" y="75"/>
                    </a:lnTo>
                    <a:lnTo>
                      <a:pt x="645" y="75"/>
                    </a:lnTo>
                    <a:lnTo>
                      <a:pt x="646" y="75"/>
                    </a:lnTo>
                    <a:lnTo>
                      <a:pt x="646" y="77"/>
                    </a:lnTo>
                    <a:lnTo>
                      <a:pt x="647" y="77"/>
                    </a:lnTo>
                    <a:lnTo>
                      <a:pt x="648" y="77"/>
                    </a:lnTo>
                    <a:lnTo>
                      <a:pt x="649" y="77"/>
                    </a:lnTo>
                    <a:lnTo>
                      <a:pt x="650" y="77"/>
                    </a:lnTo>
                    <a:lnTo>
                      <a:pt x="651" y="77"/>
                    </a:lnTo>
                    <a:lnTo>
                      <a:pt x="652" y="77"/>
                    </a:lnTo>
                    <a:lnTo>
                      <a:pt x="653" y="77"/>
                    </a:lnTo>
                    <a:lnTo>
                      <a:pt x="653" y="79"/>
                    </a:lnTo>
                    <a:lnTo>
                      <a:pt x="654" y="79"/>
                    </a:lnTo>
                    <a:lnTo>
                      <a:pt x="655" y="79"/>
                    </a:lnTo>
                    <a:lnTo>
                      <a:pt x="655" y="81"/>
                    </a:lnTo>
                    <a:lnTo>
                      <a:pt x="656" y="81"/>
                    </a:lnTo>
                    <a:lnTo>
                      <a:pt x="657" y="81"/>
                    </a:lnTo>
                    <a:lnTo>
                      <a:pt x="658" y="81"/>
                    </a:lnTo>
                    <a:lnTo>
                      <a:pt x="658" y="83"/>
                    </a:lnTo>
                    <a:lnTo>
                      <a:pt x="659" y="83"/>
                    </a:lnTo>
                    <a:lnTo>
                      <a:pt x="660" y="83"/>
                    </a:lnTo>
                    <a:lnTo>
                      <a:pt x="661" y="83"/>
                    </a:lnTo>
                    <a:lnTo>
                      <a:pt x="662" y="83"/>
                    </a:lnTo>
                    <a:lnTo>
                      <a:pt x="663" y="83"/>
                    </a:lnTo>
                    <a:lnTo>
                      <a:pt x="664" y="83"/>
                    </a:lnTo>
                    <a:lnTo>
                      <a:pt x="665" y="83"/>
                    </a:lnTo>
                    <a:lnTo>
                      <a:pt x="666" y="83"/>
                    </a:lnTo>
                    <a:lnTo>
                      <a:pt x="667" y="83"/>
                    </a:lnTo>
                    <a:lnTo>
                      <a:pt x="668" y="83"/>
                    </a:lnTo>
                    <a:lnTo>
                      <a:pt x="669" y="83"/>
                    </a:lnTo>
                    <a:lnTo>
                      <a:pt x="670" y="83"/>
                    </a:lnTo>
                    <a:lnTo>
                      <a:pt x="671" y="83"/>
                    </a:lnTo>
                    <a:lnTo>
                      <a:pt x="672" y="83"/>
                    </a:lnTo>
                    <a:lnTo>
                      <a:pt x="673" y="83"/>
                    </a:lnTo>
                    <a:lnTo>
                      <a:pt x="674" y="83"/>
                    </a:lnTo>
                    <a:lnTo>
                      <a:pt x="675" y="83"/>
                    </a:lnTo>
                    <a:lnTo>
                      <a:pt x="676" y="83"/>
                    </a:lnTo>
                    <a:lnTo>
                      <a:pt x="677" y="83"/>
                    </a:lnTo>
                    <a:lnTo>
                      <a:pt x="678" y="83"/>
                    </a:lnTo>
                    <a:lnTo>
                      <a:pt x="679" y="83"/>
                    </a:lnTo>
                    <a:lnTo>
                      <a:pt x="680" y="83"/>
                    </a:lnTo>
                    <a:lnTo>
                      <a:pt x="681" y="83"/>
                    </a:lnTo>
                    <a:lnTo>
                      <a:pt x="682" y="83"/>
                    </a:lnTo>
                    <a:lnTo>
                      <a:pt x="683" y="83"/>
                    </a:lnTo>
                    <a:lnTo>
                      <a:pt x="684" y="83"/>
                    </a:lnTo>
                    <a:lnTo>
                      <a:pt x="685" y="83"/>
                    </a:lnTo>
                    <a:lnTo>
                      <a:pt x="686" y="83"/>
                    </a:lnTo>
                    <a:lnTo>
                      <a:pt x="687" y="83"/>
                    </a:lnTo>
                    <a:lnTo>
                      <a:pt x="688" y="83"/>
                    </a:lnTo>
                    <a:lnTo>
                      <a:pt x="689" y="83"/>
                    </a:lnTo>
                    <a:lnTo>
                      <a:pt x="690" y="83"/>
                    </a:lnTo>
                    <a:lnTo>
                      <a:pt x="691" y="83"/>
                    </a:lnTo>
                    <a:lnTo>
                      <a:pt x="692" y="83"/>
                    </a:lnTo>
                    <a:lnTo>
                      <a:pt x="693" y="83"/>
                    </a:lnTo>
                    <a:lnTo>
                      <a:pt x="694" y="83"/>
                    </a:lnTo>
                    <a:lnTo>
                      <a:pt x="695" y="83"/>
                    </a:lnTo>
                    <a:lnTo>
                      <a:pt x="696" y="83"/>
                    </a:lnTo>
                    <a:lnTo>
                      <a:pt x="697" y="83"/>
                    </a:lnTo>
                    <a:lnTo>
                      <a:pt x="698" y="83"/>
                    </a:lnTo>
                    <a:lnTo>
                      <a:pt x="699" y="83"/>
                    </a:lnTo>
                    <a:lnTo>
                      <a:pt x="700" y="83"/>
                    </a:lnTo>
                    <a:lnTo>
                      <a:pt x="701" y="83"/>
                    </a:lnTo>
                    <a:lnTo>
                      <a:pt x="702" y="83"/>
                    </a:lnTo>
                    <a:lnTo>
                      <a:pt x="703" y="83"/>
                    </a:lnTo>
                    <a:lnTo>
                      <a:pt x="704" y="83"/>
                    </a:lnTo>
                    <a:lnTo>
                      <a:pt x="705" y="83"/>
                    </a:lnTo>
                    <a:lnTo>
                      <a:pt x="705" y="85"/>
                    </a:lnTo>
                    <a:lnTo>
                      <a:pt x="705" y="87"/>
                    </a:lnTo>
                    <a:lnTo>
                      <a:pt x="706" y="87"/>
                    </a:lnTo>
                    <a:lnTo>
                      <a:pt x="707" y="87"/>
                    </a:lnTo>
                    <a:lnTo>
                      <a:pt x="707" y="89"/>
                    </a:lnTo>
                    <a:lnTo>
                      <a:pt x="708" y="89"/>
                    </a:lnTo>
                    <a:lnTo>
                      <a:pt x="709" y="89"/>
                    </a:lnTo>
                    <a:lnTo>
                      <a:pt x="710" y="89"/>
                    </a:lnTo>
                    <a:lnTo>
                      <a:pt x="711" y="89"/>
                    </a:lnTo>
                    <a:lnTo>
                      <a:pt x="712" y="89"/>
                    </a:lnTo>
                    <a:lnTo>
                      <a:pt x="713" y="89"/>
                    </a:lnTo>
                    <a:lnTo>
                      <a:pt x="714" y="89"/>
                    </a:lnTo>
                    <a:lnTo>
                      <a:pt x="715" y="89"/>
                    </a:lnTo>
                    <a:lnTo>
                      <a:pt x="716" y="89"/>
                    </a:lnTo>
                    <a:lnTo>
                      <a:pt x="717" y="89"/>
                    </a:lnTo>
                    <a:lnTo>
                      <a:pt x="718" y="89"/>
                    </a:lnTo>
                    <a:lnTo>
                      <a:pt x="719" y="89"/>
                    </a:lnTo>
                    <a:lnTo>
                      <a:pt x="720" y="89"/>
                    </a:lnTo>
                    <a:lnTo>
                      <a:pt x="721" y="89"/>
                    </a:lnTo>
                    <a:lnTo>
                      <a:pt x="722" y="89"/>
                    </a:lnTo>
                    <a:lnTo>
                      <a:pt x="723" y="89"/>
                    </a:lnTo>
                    <a:lnTo>
                      <a:pt x="724" y="89"/>
                    </a:lnTo>
                    <a:lnTo>
                      <a:pt x="725" y="89"/>
                    </a:lnTo>
                    <a:lnTo>
                      <a:pt x="726" y="89"/>
                    </a:lnTo>
                    <a:lnTo>
                      <a:pt x="727" y="89"/>
                    </a:lnTo>
                    <a:lnTo>
                      <a:pt x="728" y="89"/>
                    </a:lnTo>
                    <a:lnTo>
                      <a:pt x="729" y="89"/>
                    </a:lnTo>
                    <a:lnTo>
                      <a:pt x="730" y="89"/>
                    </a:lnTo>
                    <a:lnTo>
                      <a:pt x="731" y="89"/>
                    </a:lnTo>
                    <a:lnTo>
                      <a:pt x="732" y="89"/>
                    </a:lnTo>
                    <a:lnTo>
                      <a:pt x="733" y="89"/>
                    </a:lnTo>
                    <a:lnTo>
                      <a:pt x="734" y="89"/>
                    </a:lnTo>
                    <a:lnTo>
                      <a:pt x="735" y="89"/>
                    </a:lnTo>
                    <a:lnTo>
                      <a:pt x="736" y="89"/>
                    </a:lnTo>
                    <a:lnTo>
                      <a:pt x="736" y="92"/>
                    </a:lnTo>
                    <a:lnTo>
                      <a:pt x="737" y="92"/>
                    </a:lnTo>
                    <a:lnTo>
                      <a:pt x="738" y="92"/>
                    </a:lnTo>
                    <a:lnTo>
                      <a:pt x="739" y="92"/>
                    </a:lnTo>
                    <a:lnTo>
                      <a:pt x="740" y="92"/>
                    </a:lnTo>
                    <a:lnTo>
                      <a:pt x="741" y="92"/>
                    </a:lnTo>
                    <a:lnTo>
                      <a:pt x="742" y="92"/>
                    </a:lnTo>
                    <a:lnTo>
                      <a:pt x="743" y="92"/>
                    </a:lnTo>
                    <a:lnTo>
                      <a:pt x="744" y="92"/>
                    </a:lnTo>
                    <a:lnTo>
                      <a:pt x="745" y="92"/>
                    </a:lnTo>
                    <a:lnTo>
                      <a:pt x="746" y="92"/>
                    </a:lnTo>
                    <a:lnTo>
                      <a:pt x="747" y="92"/>
                    </a:lnTo>
                    <a:lnTo>
                      <a:pt x="748" y="92"/>
                    </a:lnTo>
                    <a:lnTo>
                      <a:pt x="749" y="92"/>
                    </a:lnTo>
                    <a:lnTo>
                      <a:pt x="750" y="92"/>
                    </a:lnTo>
                    <a:lnTo>
                      <a:pt x="751" y="92"/>
                    </a:lnTo>
                    <a:lnTo>
                      <a:pt x="752" y="92"/>
                    </a:lnTo>
                    <a:lnTo>
                      <a:pt x="753" y="92"/>
                    </a:lnTo>
                    <a:lnTo>
                      <a:pt x="754" y="92"/>
                    </a:lnTo>
                    <a:lnTo>
                      <a:pt x="755" y="92"/>
                    </a:lnTo>
                    <a:lnTo>
                      <a:pt x="756" y="92"/>
                    </a:lnTo>
                    <a:lnTo>
                      <a:pt x="757" y="92"/>
                    </a:lnTo>
                    <a:lnTo>
                      <a:pt x="758" y="92"/>
                    </a:lnTo>
                    <a:lnTo>
                      <a:pt x="758" y="95"/>
                    </a:lnTo>
                    <a:lnTo>
                      <a:pt x="759" y="95"/>
                    </a:lnTo>
                    <a:lnTo>
                      <a:pt x="760" y="95"/>
                    </a:lnTo>
                    <a:lnTo>
                      <a:pt x="761" y="95"/>
                    </a:lnTo>
                    <a:lnTo>
                      <a:pt x="762" y="95"/>
                    </a:lnTo>
                    <a:lnTo>
                      <a:pt x="762" y="99"/>
                    </a:lnTo>
                    <a:lnTo>
                      <a:pt x="763" y="99"/>
                    </a:lnTo>
                    <a:lnTo>
                      <a:pt x="764" y="99"/>
                    </a:lnTo>
                    <a:lnTo>
                      <a:pt x="765" y="99"/>
                    </a:lnTo>
                    <a:lnTo>
                      <a:pt x="766" y="99"/>
                    </a:lnTo>
                    <a:lnTo>
                      <a:pt x="767" y="99"/>
                    </a:lnTo>
                    <a:lnTo>
                      <a:pt x="768" y="99"/>
                    </a:lnTo>
                    <a:lnTo>
                      <a:pt x="769" y="99"/>
                    </a:lnTo>
                    <a:lnTo>
                      <a:pt x="770" y="99"/>
                    </a:lnTo>
                    <a:lnTo>
                      <a:pt x="771" y="99"/>
                    </a:lnTo>
                    <a:lnTo>
                      <a:pt x="771" y="102"/>
                    </a:lnTo>
                    <a:lnTo>
                      <a:pt x="772" y="102"/>
                    </a:lnTo>
                    <a:lnTo>
                      <a:pt x="773" y="102"/>
                    </a:lnTo>
                    <a:lnTo>
                      <a:pt x="774" y="102"/>
                    </a:lnTo>
                    <a:lnTo>
                      <a:pt x="775" y="102"/>
                    </a:lnTo>
                    <a:lnTo>
                      <a:pt x="775" y="106"/>
                    </a:lnTo>
                    <a:lnTo>
                      <a:pt x="776" y="106"/>
                    </a:lnTo>
                    <a:lnTo>
                      <a:pt x="777" y="106"/>
                    </a:lnTo>
                    <a:lnTo>
                      <a:pt x="778" y="106"/>
                    </a:lnTo>
                    <a:lnTo>
                      <a:pt x="779" y="106"/>
                    </a:lnTo>
                    <a:lnTo>
                      <a:pt x="780" y="106"/>
                    </a:lnTo>
                    <a:lnTo>
                      <a:pt x="781" y="106"/>
                    </a:lnTo>
                    <a:lnTo>
                      <a:pt x="782" y="106"/>
                    </a:lnTo>
                    <a:lnTo>
                      <a:pt x="783" y="106"/>
                    </a:lnTo>
                    <a:lnTo>
                      <a:pt x="784" y="106"/>
                    </a:lnTo>
                    <a:lnTo>
                      <a:pt x="785" y="106"/>
                    </a:lnTo>
                    <a:lnTo>
                      <a:pt x="786" y="106"/>
                    </a:lnTo>
                    <a:lnTo>
                      <a:pt x="787" y="106"/>
                    </a:lnTo>
                    <a:lnTo>
                      <a:pt x="787" y="110"/>
                    </a:lnTo>
                    <a:lnTo>
                      <a:pt x="788" y="110"/>
                    </a:lnTo>
                    <a:lnTo>
                      <a:pt x="789" y="110"/>
                    </a:lnTo>
                    <a:lnTo>
                      <a:pt x="790" y="110"/>
                    </a:lnTo>
                    <a:lnTo>
                      <a:pt x="791" y="110"/>
                    </a:lnTo>
                    <a:lnTo>
                      <a:pt x="792" y="110"/>
                    </a:lnTo>
                    <a:lnTo>
                      <a:pt x="793" y="110"/>
                    </a:lnTo>
                    <a:lnTo>
                      <a:pt x="794" y="110"/>
                    </a:lnTo>
                    <a:lnTo>
                      <a:pt x="795" y="110"/>
                    </a:lnTo>
                    <a:lnTo>
                      <a:pt x="796" y="110"/>
                    </a:lnTo>
                    <a:lnTo>
                      <a:pt x="797" y="110"/>
                    </a:lnTo>
                    <a:lnTo>
                      <a:pt x="798" y="110"/>
                    </a:lnTo>
                    <a:lnTo>
                      <a:pt x="799" y="110"/>
                    </a:lnTo>
                    <a:lnTo>
                      <a:pt x="800" y="110"/>
                    </a:lnTo>
                    <a:lnTo>
                      <a:pt x="801" y="110"/>
                    </a:lnTo>
                    <a:lnTo>
                      <a:pt x="802" y="110"/>
                    </a:lnTo>
                    <a:lnTo>
                      <a:pt x="802" y="114"/>
                    </a:lnTo>
                    <a:lnTo>
                      <a:pt x="803" y="114"/>
                    </a:lnTo>
                    <a:lnTo>
                      <a:pt x="804" y="114"/>
                    </a:lnTo>
                    <a:lnTo>
                      <a:pt x="805" y="114"/>
                    </a:lnTo>
                    <a:lnTo>
                      <a:pt x="806" y="114"/>
                    </a:lnTo>
                    <a:lnTo>
                      <a:pt x="807" y="114"/>
                    </a:lnTo>
                    <a:lnTo>
                      <a:pt x="808" y="114"/>
                    </a:lnTo>
                    <a:lnTo>
                      <a:pt x="809" y="114"/>
                    </a:lnTo>
                    <a:lnTo>
                      <a:pt x="810" y="114"/>
                    </a:lnTo>
                    <a:lnTo>
                      <a:pt x="811" y="114"/>
                    </a:lnTo>
                    <a:lnTo>
                      <a:pt x="812" y="114"/>
                    </a:lnTo>
                    <a:lnTo>
                      <a:pt x="813" y="114"/>
                    </a:lnTo>
                    <a:lnTo>
                      <a:pt x="814" y="114"/>
                    </a:lnTo>
                    <a:lnTo>
                      <a:pt x="815" y="114"/>
                    </a:lnTo>
                    <a:lnTo>
                      <a:pt x="816" y="114"/>
                    </a:lnTo>
                    <a:lnTo>
                      <a:pt x="817" y="114"/>
                    </a:lnTo>
                    <a:lnTo>
                      <a:pt x="818" y="114"/>
                    </a:lnTo>
                    <a:lnTo>
                      <a:pt x="819" y="114"/>
                    </a:lnTo>
                    <a:lnTo>
                      <a:pt x="820" y="114"/>
                    </a:lnTo>
                    <a:lnTo>
                      <a:pt x="821" y="114"/>
                    </a:lnTo>
                    <a:lnTo>
                      <a:pt x="821" y="119"/>
                    </a:lnTo>
                    <a:lnTo>
                      <a:pt x="822" y="119"/>
                    </a:lnTo>
                    <a:lnTo>
                      <a:pt x="823" y="119"/>
                    </a:lnTo>
                    <a:lnTo>
                      <a:pt x="824" y="119"/>
                    </a:lnTo>
                    <a:lnTo>
                      <a:pt x="825" y="119"/>
                    </a:lnTo>
                    <a:lnTo>
                      <a:pt x="826" y="119"/>
                    </a:lnTo>
                    <a:lnTo>
                      <a:pt x="827" y="119"/>
                    </a:lnTo>
                    <a:lnTo>
                      <a:pt x="828" y="119"/>
                    </a:lnTo>
                    <a:lnTo>
                      <a:pt x="829" y="119"/>
                    </a:lnTo>
                    <a:lnTo>
                      <a:pt x="830" y="119"/>
                    </a:lnTo>
                    <a:lnTo>
                      <a:pt x="831" y="119"/>
                    </a:lnTo>
                    <a:lnTo>
                      <a:pt x="832" y="119"/>
                    </a:lnTo>
                    <a:lnTo>
                      <a:pt x="832" y="124"/>
                    </a:lnTo>
                    <a:lnTo>
                      <a:pt x="833" y="124"/>
                    </a:lnTo>
                    <a:lnTo>
                      <a:pt x="834" y="124"/>
                    </a:lnTo>
                    <a:lnTo>
                      <a:pt x="834" y="129"/>
                    </a:lnTo>
                    <a:lnTo>
                      <a:pt x="835" y="129"/>
                    </a:lnTo>
                    <a:lnTo>
                      <a:pt x="836" y="129"/>
                    </a:lnTo>
                    <a:lnTo>
                      <a:pt x="837" y="129"/>
                    </a:lnTo>
                    <a:lnTo>
                      <a:pt x="839" y="129"/>
                    </a:lnTo>
                    <a:lnTo>
                      <a:pt x="840" y="129"/>
                    </a:lnTo>
                    <a:lnTo>
                      <a:pt x="841" y="129"/>
                    </a:lnTo>
                    <a:lnTo>
                      <a:pt x="842" y="129"/>
                    </a:lnTo>
                    <a:lnTo>
                      <a:pt x="843" y="129"/>
                    </a:lnTo>
                    <a:lnTo>
                      <a:pt x="844" y="129"/>
                    </a:lnTo>
                    <a:lnTo>
                      <a:pt x="845" y="129"/>
                    </a:lnTo>
                    <a:lnTo>
                      <a:pt x="846" y="129"/>
                    </a:lnTo>
                    <a:lnTo>
                      <a:pt x="847" y="129"/>
                    </a:lnTo>
                    <a:lnTo>
                      <a:pt x="848" y="129"/>
                    </a:lnTo>
                    <a:lnTo>
                      <a:pt x="848" y="134"/>
                    </a:lnTo>
                    <a:lnTo>
                      <a:pt x="849" y="134"/>
                    </a:lnTo>
                    <a:lnTo>
                      <a:pt x="850" y="134"/>
                    </a:lnTo>
                    <a:lnTo>
                      <a:pt x="851" y="134"/>
                    </a:lnTo>
                    <a:lnTo>
                      <a:pt x="852" y="134"/>
                    </a:lnTo>
                    <a:lnTo>
                      <a:pt x="853" y="134"/>
                    </a:lnTo>
                    <a:lnTo>
                      <a:pt x="854" y="134"/>
                    </a:lnTo>
                    <a:lnTo>
                      <a:pt x="855" y="134"/>
                    </a:lnTo>
                    <a:lnTo>
                      <a:pt x="856" y="134"/>
                    </a:lnTo>
                    <a:lnTo>
                      <a:pt x="857" y="134"/>
                    </a:lnTo>
                    <a:lnTo>
                      <a:pt x="857" y="141"/>
                    </a:lnTo>
                    <a:lnTo>
                      <a:pt x="858" y="141"/>
                    </a:lnTo>
                    <a:lnTo>
                      <a:pt x="859" y="141"/>
                    </a:lnTo>
                    <a:lnTo>
                      <a:pt x="860" y="141"/>
                    </a:lnTo>
                    <a:lnTo>
                      <a:pt x="861" y="141"/>
                    </a:lnTo>
                    <a:lnTo>
                      <a:pt x="862" y="141"/>
                    </a:lnTo>
                    <a:lnTo>
                      <a:pt x="863" y="141"/>
                    </a:lnTo>
                    <a:lnTo>
                      <a:pt x="865" y="141"/>
                    </a:lnTo>
                    <a:lnTo>
                      <a:pt x="866" y="141"/>
                    </a:lnTo>
                    <a:lnTo>
                      <a:pt x="867" y="141"/>
                    </a:lnTo>
                    <a:lnTo>
                      <a:pt x="868" y="141"/>
                    </a:lnTo>
                    <a:lnTo>
                      <a:pt x="869" y="141"/>
                    </a:lnTo>
                    <a:lnTo>
                      <a:pt x="870" y="141"/>
                    </a:lnTo>
                    <a:lnTo>
                      <a:pt x="871" y="141"/>
                    </a:lnTo>
                    <a:lnTo>
                      <a:pt x="872" y="141"/>
                    </a:lnTo>
                    <a:lnTo>
                      <a:pt x="873" y="141"/>
                    </a:lnTo>
                    <a:lnTo>
                      <a:pt x="874" y="141"/>
                    </a:lnTo>
                    <a:lnTo>
                      <a:pt x="874" y="148"/>
                    </a:lnTo>
                    <a:lnTo>
                      <a:pt x="875" y="148"/>
                    </a:lnTo>
                    <a:lnTo>
                      <a:pt x="877" y="148"/>
                    </a:lnTo>
                    <a:lnTo>
                      <a:pt x="878" y="148"/>
                    </a:lnTo>
                    <a:lnTo>
                      <a:pt x="878" y="155"/>
                    </a:lnTo>
                    <a:lnTo>
                      <a:pt x="879" y="155"/>
                    </a:lnTo>
                    <a:lnTo>
                      <a:pt x="880" y="155"/>
                    </a:lnTo>
                    <a:lnTo>
                      <a:pt x="881" y="155"/>
                    </a:lnTo>
                    <a:lnTo>
                      <a:pt x="882" y="155"/>
                    </a:lnTo>
                    <a:lnTo>
                      <a:pt x="883" y="155"/>
                    </a:lnTo>
                    <a:lnTo>
                      <a:pt x="884" y="155"/>
                    </a:lnTo>
                    <a:lnTo>
                      <a:pt x="887" y="155"/>
                    </a:lnTo>
                    <a:lnTo>
                      <a:pt x="888" y="155"/>
                    </a:lnTo>
                    <a:lnTo>
                      <a:pt x="889" y="155"/>
                    </a:lnTo>
                    <a:lnTo>
                      <a:pt x="890" y="155"/>
                    </a:lnTo>
                    <a:lnTo>
                      <a:pt x="891" y="155"/>
                    </a:lnTo>
                    <a:lnTo>
                      <a:pt x="892" y="155"/>
                    </a:lnTo>
                    <a:lnTo>
                      <a:pt x="893" y="155"/>
                    </a:lnTo>
                    <a:lnTo>
                      <a:pt x="894" y="155"/>
                    </a:lnTo>
                    <a:lnTo>
                      <a:pt x="895" y="155"/>
                    </a:lnTo>
                    <a:lnTo>
                      <a:pt x="896" y="155"/>
                    </a:lnTo>
                    <a:lnTo>
                      <a:pt x="897" y="155"/>
                    </a:lnTo>
                    <a:lnTo>
                      <a:pt x="898" y="155"/>
                    </a:lnTo>
                    <a:lnTo>
                      <a:pt x="899" y="155"/>
                    </a:lnTo>
                    <a:lnTo>
                      <a:pt x="900" y="155"/>
                    </a:lnTo>
                    <a:lnTo>
                      <a:pt x="901" y="155"/>
                    </a:lnTo>
                    <a:lnTo>
                      <a:pt x="902" y="155"/>
                    </a:lnTo>
                    <a:lnTo>
                      <a:pt x="903" y="155"/>
                    </a:lnTo>
                    <a:lnTo>
                      <a:pt x="903" y="163"/>
                    </a:lnTo>
                    <a:lnTo>
                      <a:pt x="904" y="163"/>
                    </a:lnTo>
                    <a:lnTo>
                      <a:pt x="905" y="163"/>
                    </a:lnTo>
                    <a:lnTo>
                      <a:pt x="906" y="163"/>
                    </a:lnTo>
                    <a:lnTo>
                      <a:pt x="907" y="163"/>
                    </a:lnTo>
                    <a:lnTo>
                      <a:pt x="910" y="163"/>
                    </a:lnTo>
                    <a:lnTo>
                      <a:pt x="912" y="163"/>
                    </a:lnTo>
                    <a:lnTo>
                      <a:pt x="913" y="163"/>
                    </a:lnTo>
                    <a:lnTo>
                      <a:pt x="914" y="163"/>
                    </a:lnTo>
                    <a:lnTo>
                      <a:pt x="917" y="163"/>
                    </a:lnTo>
                    <a:lnTo>
                      <a:pt x="920" y="163"/>
                    </a:lnTo>
                    <a:lnTo>
                      <a:pt x="921" y="163"/>
                    </a:lnTo>
                    <a:lnTo>
                      <a:pt x="923" y="163"/>
                    </a:lnTo>
                    <a:lnTo>
                      <a:pt x="924" y="163"/>
                    </a:lnTo>
                    <a:lnTo>
                      <a:pt x="924" y="177"/>
                    </a:lnTo>
                    <a:lnTo>
                      <a:pt x="925" y="177"/>
                    </a:lnTo>
                    <a:lnTo>
                      <a:pt x="927" y="177"/>
                    </a:lnTo>
                    <a:lnTo>
                      <a:pt x="928" y="177"/>
                    </a:lnTo>
                    <a:lnTo>
                      <a:pt x="929" y="177"/>
                    </a:lnTo>
                    <a:lnTo>
                      <a:pt x="930" y="177"/>
                    </a:lnTo>
                    <a:lnTo>
                      <a:pt x="931" y="177"/>
                    </a:lnTo>
                    <a:lnTo>
                      <a:pt x="932" y="177"/>
                    </a:lnTo>
                    <a:lnTo>
                      <a:pt x="933" y="177"/>
                    </a:lnTo>
                    <a:lnTo>
                      <a:pt x="934" y="177"/>
                    </a:lnTo>
                    <a:lnTo>
                      <a:pt x="935" y="177"/>
                    </a:lnTo>
                    <a:lnTo>
                      <a:pt x="936" y="177"/>
                    </a:lnTo>
                    <a:lnTo>
                      <a:pt x="939" y="177"/>
                    </a:lnTo>
                    <a:lnTo>
                      <a:pt x="946" y="177"/>
                    </a:lnTo>
                    <a:lnTo>
                      <a:pt x="949" y="177"/>
                    </a:lnTo>
                    <a:lnTo>
                      <a:pt x="949" y="220"/>
                    </a:lnTo>
                    <a:lnTo>
                      <a:pt x="950" y="220"/>
                    </a:lnTo>
                    <a:lnTo>
                      <a:pt x="951" y="220"/>
                    </a:lnTo>
                    <a:lnTo>
                      <a:pt x="954" y="220"/>
                    </a:lnTo>
                    <a:lnTo>
                      <a:pt x="957" y="220"/>
                    </a:lnTo>
                    <a:lnTo>
                      <a:pt x="961" y="220"/>
                    </a:lnTo>
                    <a:lnTo>
                      <a:pt x="967" y="220"/>
                    </a:lnTo>
                    <a:lnTo>
                      <a:pt x="1019" y="22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5" name="Line 345"/>
              <p:cNvSpPr>
                <a:spLocks noChangeShapeType="1"/>
              </p:cNvSpPr>
              <p:nvPr/>
            </p:nvSpPr>
            <p:spPr bwMode="auto">
              <a:xfrm flipV="1">
                <a:off x="3598789" y="2891312"/>
                <a:ext cx="0" cy="4315645"/>
              </a:xfrm>
              <a:prstGeom prst="line">
                <a:avLst/>
              </a:prstGeom>
              <a:noFill/>
              <a:ln w="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6" name="Line 346"/>
              <p:cNvSpPr>
                <a:spLocks noChangeShapeType="1"/>
              </p:cNvSpPr>
              <p:nvPr/>
            </p:nvSpPr>
            <p:spPr bwMode="auto">
              <a:xfrm flipH="1">
                <a:off x="3527335" y="7084710"/>
                <a:ext cx="71454" cy="0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7" name="Rectangle 347"/>
              <p:cNvSpPr>
                <a:spLocks noChangeArrowheads="1"/>
              </p:cNvSpPr>
              <p:nvPr/>
            </p:nvSpPr>
            <p:spPr bwMode="auto">
              <a:xfrm>
                <a:off x="3346661" y="6946955"/>
                <a:ext cx="137605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0</a:t>
                </a:r>
              </a:p>
            </p:txBody>
          </p:sp>
          <p:sp>
            <p:nvSpPr>
              <p:cNvPr id="14388" name="Line 348"/>
              <p:cNvSpPr>
                <a:spLocks noChangeShapeType="1"/>
              </p:cNvSpPr>
              <p:nvPr/>
            </p:nvSpPr>
            <p:spPr bwMode="auto">
              <a:xfrm flipH="1">
                <a:off x="3527335" y="6065416"/>
                <a:ext cx="71454" cy="0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89" name="Rectangle 349"/>
              <p:cNvSpPr>
                <a:spLocks noChangeArrowheads="1"/>
              </p:cNvSpPr>
              <p:nvPr/>
            </p:nvSpPr>
            <p:spPr bwMode="auto">
              <a:xfrm>
                <a:off x="3002646" y="5927661"/>
                <a:ext cx="481620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0,25</a:t>
                </a:r>
              </a:p>
            </p:txBody>
          </p:sp>
          <p:sp>
            <p:nvSpPr>
              <p:cNvPr id="14390" name="Line 350"/>
              <p:cNvSpPr>
                <a:spLocks noChangeShapeType="1"/>
              </p:cNvSpPr>
              <p:nvPr/>
            </p:nvSpPr>
            <p:spPr bwMode="auto">
              <a:xfrm flipH="1">
                <a:off x="3527335" y="5045260"/>
                <a:ext cx="71454" cy="0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91" name="Rectangle 351"/>
              <p:cNvSpPr>
                <a:spLocks noChangeArrowheads="1"/>
              </p:cNvSpPr>
              <p:nvPr/>
            </p:nvSpPr>
            <p:spPr bwMode="auto">
              <a:xfrm>
                <a:off x="3002646" y="4907505"/>
                <a:ext cx="481620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0,50</a:t>
                </a:r>
              </a:p>
            </p:txBody>
          </p:sp>
          <p:sp>
            <p:nvSpPr>
              <p:cNvPr id="14392" name="Line 352"/>
              <p:cNvSpPr>
                <a:spLocks noChangeShapeType="1"/>
              </p:cNvSpPr>
              <p:nvPr/>
            </p:nvSpPr>
            <p:spPr bwMode="auto">
              <a:xfrm flipH="1">
                <a:off x="3527335" y="4025966"/>
                <a:ext cx="71454" cy="0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93" name="Rectangle 353"/>
              <p:cNvSpPr>
                <a:spLocks noChangeArrowheads="1"/>
              </p:cNvSpPr>
              <p:nvPr/>
            </p:nvSpPr>
            <p:spPr bwMode="auto">
              <a:xfrm>
                <a:off x="3002646" y="3888211"/>
                <a:ext cx="481620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0,75</a:t>
                </a:r>
              </a:p>
            </p:txBody>
          </p:sp>
          <p:sp>
            <p:nvSpPr>
              <p:cNvPr id="14394" name="Line 354"/>
              <p:cNvSpPr>
                <a:spLocks noChangeShapeType="1"/>
              </p:cNvSpPr>
              <p:nvPr/>
            </p:nvSpPr>
            <p:spPr bwMode="auto">
              <a:xfrm flipH="1">
                <a:off x="3527335" y="3006672"/>
                <a:ext cx="71454" cy="0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95" name="Rectangle 355"/>
              <p:cNvSpPr>
                <a:spLocks noChangeArrowheads="1"/>
              </p:cNvSpPr>
              <p:nvPr/>
            </p:nvSpPr>
            <p:spPr bwMode="auto">
              <a:xfrm>
                <a:off x="3002646" y="2868055"/>
                <a:ext cx="481620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1,00</a:t>
                </a:r>
              </a:p>
            </p:txBody>
          </p:sp>
          <p:sp>
            <p:nvSpPr>
              <p:cNvPr id="14396" name="Line 356"/>
              <p:cNvSpPr>
                <a:spLocks noChangeShapeType="1"/>
              </p:cNvSpPr>
              <p:nvPr/>
            </p:nvSpPr>
            <p:spPr bwMode="auto">
              <a:xfrm>
                <a:off x="3598789" y="7206957"/>
                <a:ext cx="7550871" cy="0"/>
              </a:xfrm>
              <a:prstGeom prst="line">
                <a:avLst/>
              </a:prstGeom>
              <a:noFill/>
              <a:ln w="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97" name="Line 357"/>
              <p:cNvSpPr>
                <a:spLocks noChangeShapeType="1"/>
              </p:cNvSpPr>
              <p:nvPr/>
            </p:nvSpPr>
            <p:spPr bwMode="auto">
              <a:xfrm>
                <a:off x="3714149" y="7206957"/>
                <a:ext cx="0" cy="72315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398" name="Rectangle 358"/>
              <p:cNvSpPr>
                <a:spLocks noChangeArrowheads="1"/>
              </p:cNvSpPr>
              <p:nvPr/>
            </p:nvSpPr>
            <p:spPr bwMode="auto">
              <a:xfrm>
                <a:off x="3663355" y="7314568"/>
                <a:ext cx="137605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0</a:t>
                </a:r>
              </a:p>
            </p:txBody>
          </p:sp>
          <p:sp>
            <p:nvSpPr>
              <p:cNvPr id="14399" name="Line 359"/>
              <p:cNvSpPr>
                <a:spLocks noChangeShapeType="1"/>
              </p:cNvSpPr>
              <p:nvPr/>
            </p:nvSpPr>
            <p:spPr bwMode="auto">
              <a:xfrm>
                <a:off x="5991204" y="7206957"/>
                <a:ext cx="0" cy="72315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400" name="Rectangle 360"/>
              <p:cNvSpPr>
                <a:spLocks noChangeArrowheads="1"/>
              </p:cNvSpPr>
              <p:nvPr/>
            </p:nvSpPr>
            <p:spPr bwMode="auto">
              <a:xfrm>
                <a:off x="5890479" y="7314568"/>
                <a:ext cx="275211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10</a:t>
                </a:r>
              </a:p>
            </p:txBody>
          </p:sp>
          <p:sp>
            <p:nvSpPr>
              <p:cNvPr id="14401" name="Line 361"/>
              <p:cNvSpPr>
                <a:spLocks noChangeShapeType="1"/>
              </p:cNvSpPr>
              <p:nvPr/>
            </p:nvSpPr>
            <p:spPr bwMode="auto">
              <a:xfrm>
                <a:off x="8276008" y="7206957"/>
                <a:ext cx="0" cy="72315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402" name="Rectangle 362"/>
              <p:cNvSpPr>
                <a:spLocks noChangeArrowheads="1"/>
              </p:cNvSpPr>
              <p:nvPr/>
            </p:nvSpPr>
            <p:spPr bwMode="auto">
              <a:xfrm>
                <a:off x="8175284" y="7314568"/>
                <a:ext cx="275211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20</a:t>
                </a:r>
              </a:p>
            </p:txBody>
          </p:sp>
          <p:sp>
            <p:nvSpPr>
              <p:cNvPr id="14403" name="Line 363"/>
              <p:cNvSpPr>
                <a:spLocks noChangeShapeType="1"/>
              </p:cNvSpPr>
              <p:nvPr/>
            </p:nvSpPr>
            <p:spPr bwMode="auto">
              <a:xfrm>
                <a:off x="10553924" y="7206957"/>
                <a:ext cx="0" cy="72315"/>
              </a:xfrm>
              <a:prstGeom prst="line">
                <a:avLst/>
              </a:prstGeom>
              <a:noFill/>
              <a:ln w="127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fr-FR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404" name="Rectangle 364"/>
              <p:cNvSpPr>
                <a:spLocks noChangeArrowheads="1"/>
              </p:cNvSpPr>
              <p:nvPr/>
            </p:nvSpPr>
            <p:spPr bwMode="auto">
              <a:xfrm>
                <a:off x="10453200" y="7314568"/>
                <a:ext cx="275211" cy="29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76800"/>
                <a:r>
                  <a:rPr lang="en-US" altLang="fr-FR" sz="14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30</a:t>
                </a:r>
              </a:p>
            </p:txBody>
          </p:sp>
          <p:sp>
            <p:nvSpPr>
              <p:cNvPr id="14405" name="Rectangle 365"/>
              <p:cNvSpPr>
                <a:spLocks noChangeArrowheads="1"/>
              </p:cNvSpPr>
              <p:nvPr/>
            </p:nvSpPr>
            <p:spPr bwMode="auto">
              <a:xfrm>
                <a:off x="5515899" y="7692982"/>
                <a:ext cx="4037169" cy="340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4876800"/>
                <a:r>
                  <a:rPr lang="fr-FR" altLang="fr-FR" sz="160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Année depuis la séroconversion</a:t>
                </a:r>
              </a:p>
            </p:txBody>
          </p:sp>
        </p:grpSp>
        <p:sp>
          <p:nvSpPr>
            <p:cNvPr id="14371" name="ZoneTexte 34"/>
            <p:cNvSpPr txBox="1">
              <a:spLocks noChangeArrowheads="1"/>
            </p:cNvSpPr>
            <p:nvPr/>
          </p:nvSpPr>
          <p:spPr bwMode="auto">
            <a:xfrm>
              <a:off x="3490091" y="5668171"/>
              <a:ext cx="10870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Avant 1997</a:t>
              </a:r>
            </a:p>
          </p:txBody>
        </p:sp>
        <p:sp>
          <p:nvSpPr>
            <p:cNvPr id="14372" name="ZoneTexte 35"/>
            <p:cNvSpPr txBox="1">
              <a:spLocks noChangeArrowheads="1"/>
            </p:cNvSpPr>
            <p:nvPr/>
          </p:nvSpPr>
          <p:spPr bwMode="auto">
            <a:xfrm>
              <a:off x="2837273" y="3994030"/>
              <a:ext cx="10432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1997-1999</a:t>
              </a:r>
            </a:p>
          </p:txBody>
        </p:sp>
        <p:sp>
          <p:nvSpPr>
            <p:cNvPr id="14373" name="ZoneTexte 36"/>
            <p:cNvSpPr txBox="1">
              <a:spLocks noChangeArrowheads="1"/>
            </p:cNvSpPr>
            <p:nvPr/>
          </p:nvSpPr>
          <p:spPr bwMode="auto">
            <a:xfrm>
              <a:off x="3519985" y="4287501"/>
              <a:ext cx="10432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2000-2002</a:t>
              </a:r>
            </a:p>
          </p:txBody>
        </p:sp>
        <p:sp>
          <p:nvSpPr>
            <p:cNvPr id="14374" name="ZoneTexte 37"/>
            <p:cNvSpPr txBox="1">
              <a:spLocks noChangeArrowheads="1"/>
            </p:cNvSpPr>
            <p:nvPr/>
          </p:nvSpPr>
          <p:spPr bwMode="auto">
            <a:xfrm>
              <a:off x="4319739" y="4896895"/>
              <a:ext cx="10432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2003-2005</a:t>
              </a:r>
            </a:p>
          </p:txBody>
        </p:sp>
        <p:sp>
          <p:nvSpPr>
            <p:cNvPr id="14375" name="ZoneTexte 38"/>
            <p:cNvSpPr txBox="1">
              <a:spLocks noChangeArrowheads="1"/>
            </p:cNvSpPr>
            <p:nvPr/>
          </p:nvSpPr>
          <p:spPr bwMode="auto">
            <a:xfrm>
              <a:off x="5147812" y="3258776"/>
              <a:ext cx="10299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2009-2011</a:t>
              </a:r>
            </a:p>
          </p:txBody>
        </p:sp>
        <p:sp>
          <p:nvSpPr>
            <p:cNvPr id="14376" name="ZoneTexte 39"/>
            <p:cNvSpPr txBox="1">
              <a:spLocks noChangeArrowheads="1"/>
            </p:cNvSpPr>
            <p:nvPr/>
          </p:nvSpPr>
          <p:spPr bwMode="auto">
            <a:xfrm>
              <a:off x="5185564" y="4171551"/>
              <a:ext cx="10432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2006-2008</a:t>
              </a:r>
            </a:p>
          </p:txBody>
        </p:sp>
        <p:sp>
          <p:nvSpPr>
            <p:cNvPr id="14377" name="ZoneTexte 40"/>
            <p:cNvSpPr txBox="1">
              <a:spLocks noChangeArrowheads="1"/>
            </p:cNvSpPr>
            <p:nvPr/>
          </p:nvSpPr>
          <p:spPr bwMode="auto">
            <a:xfrm>
              <a:off x="5325391" y="3540055"/>
              <a:ext cx="10432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2012-2013</a:t>
              </a:r>
            </a:p>
          </p:txBody>
        </p:sp>
      </p:grpSp>
      <p:sp>
        <p:nvSpPr>
          <p:cNvPr id="14342" name="ZoneTexte 41"/>
          <p:cNvSpPr txBox="1">
            <a:spLocks noChangeArrowheads="1"/>
          </p:cNvSpPr>
          <p:nvPr/>
        </p:nvSpPr>
        <p:spPr bwMode="auto">
          <a:xfrm>
            <a:off x="6281738" y="2636838"/>
            <a:ext cx="2789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fr-FR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Probabilité de survie </a:t>
            </a:r>
          </a:p>
          <a:p>
            <a:pPr algn="ctr" defTabSz="914400"/>
            <a:r>
              <a:rPr lang="fr-FR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10 ans après la </a:t>
            </a:r>
          </a:p>
          <a:p>
            <a:pPr algn="ctr" defTabSz="914400"/>
            <a:r>
              <a:rPr lang="fr-FR">
                <a:solidFill>
                  <a:srgbClr val="FFFF66"/>
                </a:solidFill>
                <a:latin typeface="Arial" charset="0"/>
                <a:ea typeface="+mn-ea"/>
                <a:cs typeface="Arial" charset="0"/>
              </a:rPr>
              <a:t>séroconversion (IC 95 %)</a:t>
            </a: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/>
        </p:nvGraphicFramePr>
        <p:xfrm>
          <a:off x="6313488" y="3630613"/>
          <a:ext cx="274568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125"/>
                <a:gridCol w="159756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&lt; 1997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0,60 (0,58 - 0,62)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1997-1999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0,87 (0,85 - 0,88)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2000-2002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0,91 (0,90 - 0,92)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2003-2005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0,94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</a:rPr>
                        <a:t> (0,93 - 0,95)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2006-2008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0,95 (0,94 - 0,96)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2009-2011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0,97 (0,96 - 0,97)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2012-2013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0,96 (0,95 - 0,97)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369" name="Text Box 5"/>
          <p:cNvSpPr txBox="1">
            <a:spLocks noChangeArrowheads="1"/>
          </p:cNvSpPr>
          <p:nvPr/>
        </p:nvSpPr>
        <p:spPr bwMode="auto">
          <a:xfrm>
            <a:off x="8832850" y="46038"/>
            <a:ext cx="25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0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3868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9813" y="1153761"/>
            <a:ext cx="7647708" cy="1439862"/>
          </a:xfrm>
        </p:spPr>
        <p:txBody>
          <a:bodyPr/>
          <a:lstStyle/>
          <a:p>
            <a:r>
              <a:rPr lang="fr-FR" smtClean="0"/>
              <a:t>À </a:t>
            </a:r>
            <a:r>
              <a:rPr lang="fr-FR"/>
              <a:t>96 semaines, </a:t>
            </a:r>
            <a:r>
              <a:rPr lang="fr-FR" smtClean="0"/>
              <a:t>différence </a:t>
            </a:r>
            <a:r>
              <a:rPr lang="fr-FR"/>
              <a:t>très significative sur le réservoir viral </a:t>
            </a:r>
            <a:r>
              <a:rPr lang="fr-FR" smtClean="0"/>
              <a:t>entre</a:t>
            </a:r>
            <a:br>
              <a:rPr lang="fr-FR" smtClean="0"/>
            </a:br>
            <a:r>
              <a:rPr lang="fr-FR" smtClean="0"/>
              <a:t>les </a:t>
            </a:r>
            <a:r>
              <a:rPr lang="fr-FR"/>
              <a:t>73 enfants à traitement précoce </a:t>
            </a:r>
            <a:r>
              <a:rPr lang="fr-FR" smtClean="0"/>
              <a:t>et </a:t>
            </a:r>
            <a:r>
              <a:rPr lang="fr-FR"/>
              <a:t>les 45 enfants</a:t>
            </a:r>
            <a:r>
              <a:rPr lang="fr-FR" smtClean="0"/>
              <a:t> à </a:t>
            </a:r>
            <a:r>
              <a:rPr lang="fr-FR"/>
              <a:t>traitement différé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39813" y="5676979"/>
            <a:ext cx="7647709" cy="353854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r-FR" dirty="0" smtClean="0"/>
              <a:t>La réduction du réservoir est fortement associée au traitement précoce et au maintien de la suppression virale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En cas d’arrêt de traitement, le bénéfice est très rapidement perdu…</a:t>
            </a:r>
          </a:p>
          <a:p>
            <a:pPr marL="342900" indent="-342900">
              <a:buFont typeface="Arial"/>
              <a:buChar char="•"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Réduction du réservoir viral par un traitement </a:t>
            </a:r>
            <a:r>
              <a:rPr lang="fr-FR" smtClean="0"/>
              <a:t>précoce</a:t>
            </a:r>
            <a:br>
              <a:rPr lang="fr-FR" smtClean="0"/>
            </a:br>
            <a:r>
              <a:rPr lang="fr-FR" smtClean="0"/>
              <a:t>et </a:t>
            </a:r>
            <a:r>
              <a:rPr lang="fr-FR"/>
              <a:t>continu chez les enfants </a:t>
            </a:r>
            <a:r>
              <a:rPr lang="fr-FR" smtClean="0"/>
              <a:t>infectés</a:t>
            </a:r>
            <a:br>
              <a:rPr lang="fr-FR" smtClean="0"/>
            </a:br>
            <a:r>
              <a:rPr lang="fr-FR" sz="1800" smtClean="0"/>
              <a:t>(</a:t>
            </a:r>
            <a:r>
              <a:rPr lang="fr-FR" sz="1800"/>
              <a:t>analyse </a:t>
            </a:r>
            <a:r>
              <a:rPr lang="fr-FR" sz="1800" smtClean="0"/>
              <a:t>complémentaire de </a:t>
            </a:r>
            <a:r>
              <a:rPr lang="fr-FR" sz="1800"/>
              <a:t>l’essai CHER)</a:t>
            </a:r>
            <a:r>
              <a:rPr lang="fr-FR" sz="1800" smtClean="0"/>
              <a:t> </a:t>
            </a:r>
            <a:r>
              <a:rPr lang="fr-FR" sz="1800" i="1" smtClean="0"/>
              <a:t>[2]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9994" y="230596"/>
            <a:ext cx="59995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529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CROI 2015 - D’après Payne HA et al., abstr. 35, actualisé 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280125"/>
              </p:ext>
            </p:extLst>
          </p:nvPr>
        </p:nvGraphicFramePr>
        <p:xfrm>
          <a:off x="1039813" y="2262981"/>
          <a:ext cx="7646987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387600" y="3007360"/>
            <a:ext cx="2015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solidFill>
                  <a:srgbClr val="FF6600"/>
                </a:solidFill>
              </a:rPr>
              <a:t>Médiane 100 (IQR 42-202)</a:t>
            </a:r>
            <a:endParaRPr lang="fr-FR" sz="120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92240" y="4297680"/>
            <a:ext cx="1758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>
                <a:solidFill>
                  <a:srgbClr val="005294"/>
                </a:solidFill>
              </a:rPr>
              <a:t>Médiane 27 (IQR 8-51)</a:t>
            </a:r>
            <a:endParaRPr lang="fr-FR" sz="1200">
              <a:solidFill>
                <a:srgbClr val="005294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22624" y="2262981"/>
            <a:ext cx="1062974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Log-scaled</a:t>
            </a:r>
            <a:br>
              <a:rPr lang="fr-FR" sz="1400" smtClean="0"/>
            </a:br>
            <a:r>
              <a:rPr lang="fr-FR" sz="1400" smtClean="0"/>
              <a:t>t-test</a:t>
            </a:r>
            <a:br>
              <a:rPr lang="fr-FR" sz="1400" smtClean="0"/>
            </a:br>
            <a:r>
              <a:rPr lang="fr-FR" sz="1400" smtClean="0"/>
              <a:t>p &lt; 0,0001</a:t>
            </a:r>
            <a:endParaRPr lang="fr-FR" sz="1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835" y="2428241"/>
            <a:ext cx="1727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3066" y="2720023"/>
            <a:ext cx="17272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194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0920" y="2177405"/>
            <a:ext cx="8455879" cy="2689319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Essai </a:t>
            </a:r>
            <a:r>
              <a:rPr lang="fr-FR" sz="2400" b="1" dirty="0"/>
              <a:t>de phase II, </a:t>
            </a:r>
            <a:r>
              <a:rPr lang="fr-FR" sz="2400" b="1" dirty="0" smtClean="0"/>
              <a:t>instauré </a:t>
            </a:r>
            <a:r>
              <a:rPr lang="fr-FR" sz="2400" b="1" dirty="0"/>
              <a:t>en 2011 chez des </a:t>
            </a:r>
            <a:r>
              <a:rPr lang="fr-FR" sz="2400" b="1" dirty="0" smtClean="0"/>
              <a:t>adolescents </a:t>
            </a:r>
          </a:p>
          <a:p>
            <a:pPr lvl="1"/>
            <a:r>
              <a:rPr lang="fr-FR" sz="2400" dirty="0" smtClean="0"/>
              <a:t>Intérêt </a:t>
            </a:r>
            <a:r>
              <a:rPr lang="fr-FR" sz="2400" dirty="0"/>
              <a:t>d’un traitement (EFV + </a:t>
            </a:r>
            <a:r>
              <a:rPr lang="fr-FR" sz="2400" dirty="0" smtClean="0"/>
              <a:t>2 INTI) </a:t>
            </a:r>
            <a:r>
              <a:rPr lang="fr-FR" sz="2400" dirty="0"/>
              <a:t>discontinu (5/7 jours) </a:t>
            </a:r>
            <a:r>
              <a:rPr lang="fr-FR" sz="2400" dirty="0" smtClean="0"/>
              <a:t>par comparaison </a:t>
            </a:r>
            <a:r>
              <a:rPr lang="fr-FR" sz="2400" dirty="0"/>
              <a:t>à ce même traitement en continu sur le maintien </a:t>
            </a:r>
            <a:r>
              <a:rPr lang="fr-FR" sz="2400" dirty="0" smtClean="0"/>
              <a:t>de l’</a:t>
            </a:r>
            <a:r>
              <a:rPr lang="fr-FR" sz="2400" dirty="0" err="1" smtClean="0"/>
              <a:t>indétectabilité</a:t>
            </a:r>
            <a:r>
              <a:rPr lang="fr-FR" sz="2400" dirty="0" smtClean="0"/>
              <a:t> </a:t>
            </a:r>
            <a:r>
              <a:rPr lang="fr-FR" sz="2400" dirty="0"/>
              <a:t>du VIH </a:t>
            </a:r>
            <a:endParaRPr lang="fr-FR" sz="2400" dirty="0" smtClean="0"/>
          </a:p>
          <a:p>
            <a:r>
              <a:rPr lang="fr-FR" sz="2400" dirty="0" smtClean="0"/>
              <a:t>Population étudiée : 199 </a:t>
            </a:r>
            <a:r>
              <a:rPr lang="fr-FR" sz="2400" dirty="0"/>
              <a:t>jeunes </a:t>
            </a:r>
            <a:r>
              <a:rPr lang="fr-FR" sz="2400" dirty="0" smtClean="0"/>
              <a:t>âgés de </a:t>
            </a:r>
            <a:r>
              <a:rPr lang="fr-FR" sz="2400" dirty="0"/>
              <a:t>8 à 24 ans </a:t>
            </a:r>
            <a:r>
              <a:rPr lang="fr-FR" sz="2400" dirty="0" smtClean="0"/>
              <a:t>ayant</a:t>
            </a:r>
            <a:br>
              <a:rPr lang="fr-FR" sz="2400" dirty="0" smtClean="0"/>
            </a:br>
            <a:r>
              <a:rPr lang="fr-FR" sz="2400" dirty="0" smtClean="0"/>
              <a:t>une CV &lt; 50 </a:t>
            </a:r>
            <a:r>
              <a:rPr lang="fr-FR" sz="2400" dirty="0" err="1"/>
              <a:t>cp</a:t>
            </a:r>
            <a:r>
              <a:rPr lang="fr-FR" sz="2400" dirty="0"/>
              <a:t>/</a:t>
            </a:r>
            <a:r>
              <a:rPr lang="fr-FR" sz="2400" dirty="0" smtClean="0"/>
              <a:t>ml </a:t>
            </a:r>
            <a:r>
              <a:rPr lang="fr-FR" sz="2400" dirty="0"/>
              <a:t>et des </a:t>
            </a:r>
            <a:r>
              <a:rPr lang="fr-FR" sz="2400" dirty="0" smtClean="0"/>
              <a:t>CD4 &gt; </a:t>
            </a:r>
            <a:r>
              <a:rPr lang="fr-FR" sz="2400" dirty="0"/>
              <a:t>350 </a:t>
            </a:r>
            <a:r>
              <a:rPr lang="fr-FR" sz="2400" dirty="0" smtClean="0"/>
              <a:t>cellules/µl, </a:t>
            </a:r>
            <a:r>
              <a:rPr lang="fr-FR" sz="2400" dirty="0"/>
              <a:t>sans échecs </a:t>
            </a:r>
            <a:r>
              <a:rPr lang="fr-FR" sz="2400" dirty="0" smtClean="0"/>
              <a:t>antérieurs</a:t>
            </a:r>
            <a:br>
              <a:rPr lang="fr-FR" sz="2400" dirty="0" smtClean="0"/>
            </a:br>
            <a:r>
              <a:rPr lang="fr-FR" sz="2400" dirty="0" smtClean="0"/>
              <a:t>au traitement ARV</a:t>
            </a:r>
          </a:p>
          <a:p>
            <a:pPr marL="385762" lvl="2" indent="-206375">
              <a:spcBef>
                <a:spcPts val="800"/>
              </a:spcBef>
              <a:buFont typeface="Lucida Grande"/>
              <a:buChar char="•"/>
            </a:pPr>
            <a:r>
              <a:rPr lang="fr-FR" sz="2400" dirty="0"/>
              <a:t>Deux bras : traitement continu (TC) ou discontinu (TDC)</a:t>
            </a:r>
          </a:p>
          <a:p>
            <a:endParaRPr lang="fr-FR" sz="2400" dirty="0" smtClean="0"/>
          </a:p>
          <a:p>
            <a:pPr lvl="1"/>
            <a:endParaRPr lang="fr-FR" sz="2400" dirty="0" smtClean="0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1039091" y="222207"/>
            <a:ext cx="7647708" cy="129537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BREATHER (</a:t>
            </a:r>
            <a:r>
              <a:rPr lang="fr-FR" dirty="0"/>
              <a:t>Penta 16</a:t>
            </a:r>
            <a:r>
              <a:rPr lang="fr-FR" dirty="0" smtClean="0"/>
              <a:t>) : les ados s’invitent</a:t>
            </a:r>
            <a:br>
              <a:rPr lang="fr-FR" dirty="0" smtClean="0"/>
            </a:br>
            <a:r>
              <a:rPr lang="fr-FR" dirty="0" smtClean="0"/>
              <a:t>dans </a:t>
            </a:r>
            <a:r>
              <a:rPr lang="fr-FR" dirty="0"/>
              <a:t>le débat sur les traitements discontinus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9994" y="230596"/>
            <a:ext cx="59995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529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CROI 2015 - D’après Butler KM et al.,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. 38LB actualisé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6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69622"/>
              </p:ext>
            </p:extLst>
          </p:nvPr>
        </p:nvGraphicFramePr>
        <p:xfrm>
          <a:off x="1121452" y="1228778"/>
          <a:ext cx="76469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477"/>
                <a:gridCol w="1141319"/>
                <a:gridCol w="1529398"/>
                <a:gridCol w="1783354"/>
                <a:gridCol w="1275442"/>
              </a:tblGrid>
              <a:tr h="268895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Événements (n)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bg1"/>
                          </a:solidFill>
                        </a:rPr>
                        <a:t>Personnes.années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Probabilité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</a:rPr>
                        <a:t> estimée d’ échec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IC</a:t>
                      </a:r>
                      <a:r>
                        <a:rPr lang="fr-FR" sz="1200" baseline="-250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fr-FR" sz="12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4"/>
                    </a:solidFill>
                  </a:tcPr>
                </a:tc>
              </a:tr>
              <a:tr h="16133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TDC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99,5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6,1 %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2,1 ; 10,2 %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TC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98,8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7,3</a:t>
                      </a:r>
                      <a:r>
                        <a:rPr lang="fr-FR" sz="1200" baseline="0" dirty="0" smtClean="0">
                          <a:solidFill>
                            <a:srgbClr val="000000"/>
                          </a:solidFill>
                        </a:rPr>
                        <a:t> %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2,9 ; 11,7 %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3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Différence (TDC-TC)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-1,2 %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000000"/>
                          </a:solidFill>
                        </a:rPr>
                        <a:t>-7,3 ; 4,9</a:t>
                      </a:r>
                      <a:r>
                        <a:rPr lang="fr-FR" sz="1200" baseline="0" dirty="0" smtClean="0">
                          <a:solidFill>
                            <a:srgbClr val="000000"/>
                          </a:solidFill>
                        </a:rPr>
                        <a:t> %</a:t>
                      </a:r>
                      <a:endParaRPr lang="fr-FR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1039091" y="222207"/>
            <a:ext cx="7647708" cy="938106"/>
          </a:xfrm>
        </p:spPr>
        <p:txBody>
          <a:bodyPr/>
          <a:lstStyle/>
          <a:p>
            <a:r>
              <a:rPr lang="fr-FR" dirty="0" smtClean="0"/>
              <a:t>BREATHER (</a:t>
            </a:r>
            <a:r>
              <a:rPr lang="fr-FR" dirty="0"/>
              <a:t>Penta 16</a:t>
            </a:r>
            <a:r>
              <a:rPr lang="fr-FR" dirty="0" smtClean="0"/>
              <a:t>) – critère principal :</a:t>
            </a:r>
            <a:br>
              <a:rPr lang="fr-FR" dirty="0" smtClean="0"/>
            </a:br>
            <a:r>
              <a:rPr lang="fr-FR" dirty="0" smtClean="0"/>
              <a:t> CV ≥ 50 c/ml (confirmée)</a:t>
            </a:r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9994" y="230596"/>
            <a:ext cx="59995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529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CROI 2015 - D’après Butler KM et al.,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. 38LB actualisé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ea typeface="Arial" pitchFamily="-84" charset="0"/>
              <a:cs typeface="Arial" pitchFamily="-84" charset="0"/>
            </a:endParaRPr>
          </a:p>
        </p:txBody>
      </p:sp>
      <p:grpSp>
        <p:nvGrpSpPr>
          <p:cNvPr id="2" name="Grouper 48"/>
          <p:cNvGrpSpPr/>
          <p:nvPr/>
        </p:nvGrpSpPr>
        <p:grpSpPr>
          <a:xfrm>
            <a:off x="413112" y="3153874"/>
            <a:ext cx="5184821" cy="2800670"/>
            <a:chOff x="2185926" y="2993574"/>
            <a:chExt cx="5184821" cy="280067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865" y="2993574"/>
              <a:ext cx="4100513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Ellipse 19"/>
            <p:cNvSpPr/>
            <p:nvPr/>
          </p:nvSpPr>
          <p:spPr>
            <a:xfrm>
              <a:off x="5152569" y="3873503"/>
              <a:ext cx="508000" cy="344714"/>
            </a:xfrm>
            <a:prstGeom prst="ellipse">
              <a:avLst/>
            </a:prstGeom>
            <a:noFill/>
            <a:ln w="19050" cap="flat" cmpd="sng" algn="ctr">
              <a:solidFill>
                <a:srgbClr val="D0558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569026" y="3222174"/>
              <a:ext cx="10824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TDC meilleur</a:t>
              </a:r>
              <a:endParaRPr lang="fr-FR" sz="12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399432" y="3222174"/>
              <a:ext cx="9713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TC meilleur</a:t>
              </a:r>
              <a:endParaRPr lang="fr-FR" sz="1200" dirty="0"/>
            </a:p>
          </p:txBody>
        </p:sp>
        <p:sp>
          <p:nvSpPr>
            <p:cNvPr id="30" name="ZoneTexte 29"/>
            <p:cNvSpPr txBox="1"/>
            <p:nvPr/>
          </p:nvSpPr>
          <p:spPr>
            <a:xfrm rot="16200000">
              <a:off x="6428073" y="3872628"/>
              <a:ext cx="1125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Marge de</a:t>
              </a:r>
              <a:br>
                <a:rPr lang="fr-FR" sz="1200" dirty="0" smtClean="0"/>
              </a:br>
              <a:r>
                <a:rPr lang="fr-FR" sz="1200" dirty="0" err="1" smtClean="0"/>
                <a:t>non-infériorité</a:t>
              </a:r>
              <a:r>
                <a:rPr lang="fr-FR" sz="1200" dirty="0" smtClean="0"/>
                <a:t/>
              </a:r>
              <a:br>
                <a:rPr lang="fr-FR" sz="1200" dirty="0" smtClean="0"/>
              </a:br>
              <a:endParaRPr lang="fr-FR" sz="1200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 rot="10800000">
              <a:off x="6379026" y="4138162"/>
              <a:ext cx="332400" cy="1588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2432506" y="5243290"/>
              <a:ext cx="612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– 0,16</a:t>
              </a:r>
              <a:endParaRPr lang="fr-FR" sz="12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941641" y="5243290"/>
              <a:ext cx="612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– 0,12</a:t>
              </a:r>
              <a:endParaRPr lang="fr-FR" sz="12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450776" y="5243290"/>
              <a:ext cx="612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– 0,08</a:t>
              </a:r>
              <a:endParaRPr lang="fr-FR" sz="12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959911" y="5243290"/>
              <a:ext cx="612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– 0,04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640178" y="5243290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0</a:t>
              </a:r>
              <a:endParaRPr lang="fr-FR" sz="12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5042350" y="5243290"/>
              <a:ext cx="484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0,04</a:t>
              </a:r>
              <a:endParaRPr lang="fr-FR" sz="12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551486" y="5243290"/>
              <a:ext cx="484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0,08</a:t>
              </a:r>
              <a:endParaRPr lang="fr-FR" sz="12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060621" y="5243290"/>
              <a:ext cx="484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0,12</a:t>
              </a:r>
              <a:endParaRPr lang="fr-FR" sz="12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569752" y="5243290"/>
              <a:ext cx="484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0,16</a:t>
              </a:r>
              <a:endParaRPr lang="fr-FR" sz="12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185926" y="5517245"/>
              <a:ext cx="5178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Différence estimée du pourcentage de patients en échec virologique</a:t>
              </a:r>
              <a:endParaRPr lang="fr-FR" sz="1200" b="1" dirty="0"/>
            </a:p>
          </p:txBody>
        </p:sp>
      </p:grpSp>
      <p:sp>
        <p:nvSpPr>
          <p:cNvPr id="50" name="Ellipse 49"/>
          <p:cNvSpPr/>
          <p:nvPr/>
        </p:nvSpPr>
        <p:spPr>
          <a:xfrm>
            <a:off x="3361871" y="1669644"/>
            <a:ext cx="508000" cy="584200"/>
          </a:xfrm>
          <a:prstGeom prst="ellipse">
            <a:avLst/>
          </a:prstGeom>
          <a:noFill/>
          <a:ln w="19050" cap="flat" cmpd="sng" algn="ctr">
            <a:solidFill>
              <a:srgbClr val="D0558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719542" y="3804051"/>
            <a:ext cx="34004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Résultats </a:t>
            </a:r>
            <a:endParaRPr lang="fr-FR" sz="1400" dirty="0"/>
          </a:p>
          <a:p>
            <a:pPr marL="363538" lvl="1" indent="-285750">
              <a:buFont typeface="Arial"/>
              <a:buChar char="•"/>
            </a:pPr>
            <a:r>
              <a:rPr lang="fr-FR" sz="1400" dirty="0"/>
              <a:t>Excellente </a:t>
            </a:r>
            <a:r>
              <a:rPr lang="fr-FR" sz="1400" dirty="0" smtClean="0"/>
              <a:t>observance TC/TDC</a:t>
            </a:r>
          </a:p>
          <a:p>
            <a:pPr marL="363538" lvl="1" indent="-285750">
              <a:buFont typeface="Arial"/>
              <a:buChar char="•"/>
            </a:pPr>
            <a:r>
              <a:rPr lang="fr-FR" sz="1400" dirty="0" smtClean="0"/>
              <a:t>Absence </a:t>
            </a:r>
            <a:r>
              <a:rPr lang="fr-FR" sz="1400" dirty="0"/>
              <a:t>d’infériorité du </a:t>
            </a:r>
            <a:r>
              <a:rPr lang="fr-FR" sz="1400" dirty="0" smtClean="0"/>
              <a:t>TDC</a:t>
            </a:r>
          </a:p>
          <a:p>
            <a:pPr marL="363538" lvl="1" indent="-285750">
              <a:buFont typeface="Arial"/>
              <a:buChar char="•"/>
            </a:pPr>
            <a:r>
              <a:rPr lang="fr-FR" sz="1400" dirty="0" smtClean="0"/>
              <a:t>Exposition </a:t>
            </a:r>
            <a:r>
              <a:rPr lang="fr-FR" sz="1400" dirty="0"/>
              <a:t>moindre aux ARV (</a:t>
            </a:r>
            <a:r>
              <a:rPr lang="fr-FR" sz="1400" dirty="0" smtClean="0"/>
              <a:t>-27</a:t>
            </a:r>
            <a:r>
              <a:rPr lang="fr-FR" sz="1400" dirty="0"/>
              <a:t> %) avec le TDC </a:t>
            </a:r>
            <a:endParaRPr lang="fr-FR" sz="1400" dirty="0" smtClean="0"/>
          </a:p>
          <a:p>
            <a:pPr marL="363538" lvl="1" indent="-285750">
              <a:buFont typeface="Arial"/>
              <a:buChar char="•"/>
            </a:pPr>
            <a:r>
              <a:rPr lang="fr-FR" sz="1400" dirty="0" smtClean="0"/>
              <a:t>Résistances idem : 3/6 TDC et 6/7 TC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1738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patients particuliers…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69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93039" y="1260720"/>
            <a:ext cx="8493759" cy="4327279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Petit </a:t>
            </a:r>
            <a:r>
              <a:rPr lang="fr-FR" sz="2000" dirty="0"/>
              <a:t>groupe de patients contrôleurs après un traitement initié précocement </a:t>
            </a:r>
            <a:r>
              <a:rPr lang="fr-FR" sz="2000" dirty="0" smtClean="0"/>
              <a:t>(</a:t>
            </a:r>
            <a:r>
              <a:rPr lang="fr-FR" sz="2000" i="1" dirty="0" err="1" smtClean="0"/>
              <a:t>post-treatment</a:t>
            </a:r>
            <a:r>
              <a:rPr lang="fr-FR" sz="2000" i="1" dirty="0" smtClean="0"/>
              <a:t> </a:t>
            </a:r>
            <a:r>
              <a:rPr lang="fr-FR" sz="2000" i="1" dirty="0" err="1"/>
              <a:t>controllers</a:t>
            </a:r>
            <a:r>
              <a:rPr lang="fr-FR" sz="2000" dirty="0" smtClean="0"/>
              <a:t>) [PTC] : </a:t>
            </a:r>
          </a:p>
          <a:p>
            <a:pPr lvl="1"/>
            <a:r>
              <a:rPr lang="fr-FR" sz="1800" dirty="0" smtClean="0"/>
              <a:t>CV indétectable après l’interruption de traitement</a:t>
            </a:r>
          </a:p>
          <a:p>
            <a:pPr lvl="1"/>
            <a:endParaRPr lang="fr-FR" sz="1800" dirty="0" smtClean="0"/>
          </a:p>
          <a:p>
            <a:r>
              <a:rPr lang="fr-FR" sz="2000" dirty="0"/>
              <a:t>Les 14 PTC étudiés ont été comparés à 11 donneurs sains,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21 </a:t>
            </a:r>
            <a:r>
              <a:rPr lang="fr-FR" sz="2000" dirty="0"/>
              <a:t>patients </a:t>
            </a:r>
            <a:r>
              <a:rPr lang="fr-FR" sz="2000" dirty="0" err="1" smtClean="0"/>
              <a:t>virémiques</a:t>
            </a:r>
            <a:r>
              <a:rPr lang="fr-FR" sz="2000" dirty="0" smtClean="0"/>
              <a:t>, </a:t>
            </a:r>
            <a:r>
              <a:rPr lang="fr-FR" sz="2000" dirty="0"/>
              <a:t>25 contrôleurs naturels du VIH,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5 </a:t>
            </a:r>
            <a:r>
              <a:rPr lang="fr-FR" sz="2000" dirty="0"/>
              <a:t>patients </a:t>
            </a:r>
            <a:r>
              <a:rPr lang="fr-FR" sz="2000" dirty="0" err="1"/>
              <a:t>avirémiques</a:t>
            </a:r>
            <a:r>
              <a:rPr lang="fr-FR" sz="2000" dirty="0"/>
              <a:t>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/>
              <a:t>Résultats</a:t>
            </a:r>
          </a:p>
          <a:p>
            <a:pPr lvl="1"/>
            <a:r>
              <a:rPr lang="fr-FR" sz="1800" dirty="0" smtClean="0"/>
              <a:t>Les </a:t>
            </a:r>
            <a:r>
              <a:rPr lang="fr-FR" sz="1800" dirty="0"/>
              <a:t>cellules NK provenant des patients </a:t>
            </a:r>
            <a:r>
              <a:rPr lang="fr-FR" sz="1800" dirty="0" smtClean="0"/>
              <a:t>Visconti ont un </a:t>
            </a:r>
            <a:r>
              <a:rPr lang="fr-FR" sz="1800" dirty="0"/>
              <a:t>répertoire cellulaire différent des patients contrôleurs naturels du VIH</a:t>
            </a:r>
            <a:r>
              <a:rPr lang="fr-FR" sz="1800" dirty="0" smtClean="0"/>
              <a:t>, des </a:t>
            </a:r>
            <a:r>
              <a:rPr lang="fr-FR" sz="1800" dirty="0"/>
              <a:t>patients </a:t>
            </a:r>
            <a:r>
              <a:rPr lang="fr-FR" sz="1800" dirty="0" err="1"/>
              <a:t>virémiques</a:t>
            </a:r>
            <a:r>
              <a:rPr lang="fr-FR" sz="1800" dirty="0"/>
              <a:t> ou des personnes </a:t>
            </a:r>
            <a:r>
              <a:rPr lang="fr-FR" sz="1800" dirty="0" smtClean="0"/>
              <a:t>séronégatives</a:t>
            </a:r>
          </a:p>
          <a:p>
            <a:pPr lvl="1"/>
            <a:r>
              <a:rPr lang="fr-FR" dirty="0" smtClean="0"/>
              <a:t>Capacité </a:t>
            </a:r>
            <a:r>
              <a:rPr lang="fr-FR" dirty="0"/>
              <a:t>plus élevée de </a:t>
            </a:r>
            <a:r>
              <a:rPr lang="fr-FR" dirty="0" smtClean="0"/>
              <a:t>contrôler </a:t>
            </a:r>
            <a:r>
              <a:rPr lang="fr-FR" i="1" dirty="0" smtClean="0"/>
              <a:t>in </a:t>
            </a:r>
            <a:r>
              <a:rPr lang="fr-FR" i="1" dirty="0"/>
              <a:t>vitro </a:t>
            </a:r>
            <a:r>
              <a:rPr lang="fr-FR" dirty="0"/>
              <a:t>l’infection par le </a:t>
            </a:r>
            <a:r>
              <a:rPr lang="fr-FR" dirty="0" smtClean="0"/>
              <a:t>VIH</a:t>
            </a:r>
          </a:p>
          <a:p>
            <a:pPr lvl="1"/>
            <a:r>
              <a:rPr lang="fr-FR" dirty="0" smtClean="0"/>
              <a:t>Ceci </a:t>
            </a:r>
            <a:r>
              <a:rPr lang="fr-FR" dirty="0"/>
              <a:t>suggère le rôle possible </a:t>
            </a:r>
            <a:r>
              <a:rPr lang="fr-FR" dirty="0" smtClean="0"/>
              <a:t> de </a:t>
            </a:r>
            <a:r>
              <a:rPr lang="fr-FR" dirty="0"/>
              <a:t>ces cellules dans le contrôle </a:t>
            </a:r>
            <a:r>
              <a:rPr lang="fr-FR" dirty="0" smtClean="0"/>
              <a:t> de </a:t>
            </a:r>
            <a:r>
              <a:rPr lang="fr-FR" dirty="0"/>
              <a:t>l’infection après l’arrêt </a:t>
            </a:r>
            <a:r>
              <a:rPr lang="fr-FR" dirty="0" smtClean="0"/>
              <a:t>du </a:t>
            </a:r>
            <a:r>
              <a:rPr lang="fr-FR" dirty="0"/>
              <a:t>traitement </a:t>
            </a:r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091" y="210577"/>
            <a:ext cx="7647708" cy="847725"/>
          </a:xfrm>
        </p:spPr>
        <p:txBody>
          <a:bodyPr/>
          <a:lstStyle/>
          <a:p>
            <a:r>
              <a:rPr lang="fr-FR" dirty="0" smtClean="0"/>
              <a:t>Cohorte Visconti : </a:t>
            </a: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cellules NK à forte activité anti-VIH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chez </a:t>
            </a:r>
            <a:r>
              <a:rPr lang="fr-FR" dirty="0"/>
              <a:t>les contrôleurs post-</a:t>
            </a:r>
            <a:r>
              <a:rPr lang="fr-FR" dirty="0" smtClean="0"/>
              <a:t>traitement</a:t>
            </a:r>
            <a:endParaRPr lang="fr-FR" i="1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19994" y="230596"/>
            <a:ext cx="599954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529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CROI 2015 - D’après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Scott-Algara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 D et al.,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. 52, actualisé 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ea typeface="Arial" pitchFamily="-84" charset="0"/>
              <a:cs typeface="Arial" pitchFamily="-84" charset="0"/>
            </a:endParaRPr>
          </a:p>
        </p:txBody>
      </p:sp>
      <p:grpSp>
        <p:nvGrpSpPr>
          <p:cNvPr id="7" name="Grouper 17"/>
          <p:cNvGrpSpPr/>
          <p:nvPr/>
        </p:nvGrpSpPr>
        <p:grpSpPr>
          <a:xfrm>
            <a:off x="6612686" y="1901744"/>
            <a:ext cx="2136383" cy="1849485"/>
            <a:chOff x="4769785" y="150813"/>
            <a:chExt cx="4449735" cy="3084623"/>
          </a:xfrm>
        </p:grpSpPr>
        <p:pic>
          <p:nvPicPr>
            <p:cNvPr id="9" name="Image 8" descr="5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8831" y="150813"/>
              <a:ext cx="3854667" cy="2973387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8046036" y="436879"/>
              <a:ext cx="1173484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NKG2A</a:t>
              </a:r>
              <a:endParaRPr lang="fr-FR" sz="6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442526" y="159881"/>
              <a:ext cx="1270358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KIR3DL1</a:t>
              </a:r>
              <a:endParaRPr lang="fr-FR" sz="6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901014" y="339021"/>
              <a:ext cx="1270358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KIR2DL2</a:t>
              </a:r>
              <a:endParaRPr lang="fr-FR" sz="6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96213" y="725101"/>
              <a:ext cx="1270358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KIR2DL1</a:t>
              </a:r>
              <a:endParaRPr lang="fr-FR" sz="6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770296" y="2185461"/>
              <a:ext cx="1270203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HLA ???</a:t>
              </a:r>
              <a:endParaRPr lang="fr-FR" sz="6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628021" y="2841059"/>
              <a:ext cx="2990370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>
                  <a:solidFill>
                    <a:srgbClr val="FF0000"/>
                  </a:solidFill>
                </a:rPr>
                <a:t>Faible capacité cytotoxique</a:t>
              </a:r>
              <a:endParaRPr lang="fr-FR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69785" y="897819"/>
              <a:ext cx="1808152" cy="394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Cellules cibles</a:t>
              </a:r>
              <a:endParaRPr lang="fr-FR" sz="6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909614" y="339021"/>
              <a:ext cx="1528488" cy="59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 smtClean="0"/>
                <a:t>IFNγ</a:t>
              </a:r>
              <a:br>
                <a:rPr lang="fr-FR" sz="600" b="1" dirty="0" smtClean="0"/>
              </a:br>
              <a:r>
                <a:rPr lang="fr-FR" sz="600" b="1" dirty="0" smtClean="0"/>
                <a:t>cytokines ?</a:t>
              </a:r>
              <a:endParaRPr lang="fr-FR" sz="600" b="1" dirty="0"/>
            </a:p>
          </p:txBody>
        </p:sp>
        <p:sp>
          <p:nvSpPr>
            <p:cNvPr id="18" name="Flèche vers le haut 17"/>
            <p:cNvSpPr/>
            <p:nvPr/>
          </p:nvSpPr>
          <p:spPr>
            <a:xfrm>
              <a:off x="5358555" y="363219"/>
              <a:ext cx="111760" cy="172720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</p:grpSp>
    </p:spTree>
    <p:extLst>
      <p:ext uri="{BB962C8B-B14F-4D97-AF65-F5344CB8AC3E}">
        <p14:creationId xmlns:p14="http://schemas.microsoft.com/office/powerpoint/2010/main" val="53576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pistes pour les ARV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"/>
            <a:ext cx="9228666" cy="685799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 sz="9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Une sorte de « vaccin  bizarre »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9" name="Grouper 2048"/>
          <p:cNvGrpSpPr>
            <a:grpSpLocks/>
          </p:cNvGrpSpPr>
          <p:nvPr/>
        </p:nvGrpSpPr>
        <p:grpSpPr bwMode="auto">
          <a:xfrm>
            <a:off x="6621770" y="1431707"/>
            <a:ext cx="2335213" cy="2552700"/>
            <a:chOff x="6429942" y="1838761"/>
            <a:chExt cx="2336015" cy="2552290"/>
          </a:xfrm>
        </p:grpSpPr>
        <p:grpSp>
          <p:nvGrpSpPr>
            <p:cNvPr id="10" name="Groupe 32"/>
            <p:cNvGrpSpPr>
              <a:grpSpLocks/>
            </p:cNvGrpSpPr>
            <p:nvPr/>
          </p:nvGrpSpPr>
          <p:grpSpPr bwMode="auto">
            <a:xfrm>
              <a:off x="6429942" y="1842259"/>
              <a:ext cx="521834" cy="2099728"/>
              <a:chOff x="1328646" y="2057484"/>
              <a:chExt cx="521834" cy="2099728"/>
            </a:xfrm>
          </p:grpSpPr>
          <p:sp>
            <p:nvSpPr>
              <p:cNvPr id="25" name="Ellipse 12"/>
              <p:cNvSpPr>
                <a:spLocks noChangeArrowheads="1"/>
              </p:cNvSpPr>
              <p:nvPr/>
            </p:nvSpPr>
            <p:spPr bwMode="auto">
              <a:xfrm rot="3846541">
                <a:off x="1253563" y="2132567"/>
                <a:ext cx="431153" cy="280988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Ellipse 13"/>
              <p:cNvSpPr>
                <a:spLocks noChangeArrowheads="1"/>
              </p:cNvSpPr>
              <p:nvPr/>
            </p:nvSpPr>
            <p:spPr bwMode="auto">
              <a:xfrm rot="3846541">
                <a:off x="1474091" y="2518049"/>
                <a:ext cx="431153" cy="280988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Ellipse 26"/>
              <p:cNvSpPr/>
              <p:nvPr/>
            </p:nvSpPr>
            <p:spPr bwMode="auto">
              <a:xfrm rot="5400000">
                <a:off x="1495500" y="3028483"/>
                <a:ext cx="430143" cy="2810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8" name="Ellipse 27"/>
              <p:cNvSpPr/>
              <p:nvPr/>
            </p:nvSpPr>
            <p:spPr bwMode="auto">
              <a:xfrm rot="5400000">
                <a:off x="1494706" y="3459420"/>
                <a:ext cx="431731" cy="2810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1663818" y="3891280"/>
                <a:ext cx="92336" cy="265932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1687126" y="3815848"/>
                <a:ext cx="45719" cy="80512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Connecteur droit 18"/>
              <p:cNvCxnSpPr>
                <a:cxnSpLocks noChangeShapeType="1"/>
              </p:cNvCxnSpPr>
              <p:nvPr/>
            </p:nvCxnSpPr>
            <p:spPr bwMode="auto">
              <a:xfrm flipV="1">
                <a:off x="1716336" y="2857950"/>
                <a:ext cx="0" cy="93500"/>
              </a:xfrm>
              <a:prstGeom prst="line">
                <a:avLst/>
              </a:prstGeom>
              <a:noFill/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e 40"/>
            <p:cNvGrpSpPr>
              <a:grpSpLocks/>
            </p:cNvGrpSpPr>
            <p:nvPr/>
          </p:nvGrpSpPr>
          <p:grpSpPr bwMode="auto">
            <a:xfrm flipH="1">
              <a:off x="6982370" y="1838761"/>
              <a:ext cx="521834" cy="2099728"/>
              <a:chOff x="1328646" y="2057484"/>
              <a:chExt cx="521834" cy="2099728"/>
            </a:xfrm>
          </p:grpSpPr>
          <p:sp>
            <p:nvSpPr>
              <p:cNvPr id="18" name="Ellipse 20"/>
              <p:cNvSpPr>
                <a:spLocks noChangeArrowheads="1"/>
              </p:cNvSpPr>
              <p:nvPr/>
            </p:nvSpPr>
            <p:spPr bwMode="auto">
              <a:xfrm rot="3846541">
                <a:off x="1253563" y="2132567"/>
                <a:ext cx="431153" cy="280988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Ellipse 21"/>
              <p:cNvSpPr>
                <a:spLocks noChangeArrowheads="1"/>
              </p:cNvSpPr>
              <p:nvPr/>
            </p:nvSpPr>
            <p:spPr bwMode="auto">
              <a:xfrm rot="3846541">
                <a:off x="1474091" y="2518049"/>
                <a:ext cx="431153" cy="280988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Ellipse 19"/>
              <p:cNvSpPr/>
              <p:nvPr/>
            </p:nvSpPr>
            <p:spPr bwMode="auto">
              <a:xfrm rot="5400000">
                <a:off x="1494654" y="3028807"/>
                <a:ext cx="430143" cy="2810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auto">
              <a:xfrm rot="5400000">
                <a:off x="1493860" y="3459744"/>
                <a:ext cx="431731" cy="28108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sz="240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1663818" y="3891280"/>
                <a:ext cx="92336" cy="265932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1687126" y="3815848"/>
                <a:ext cx="45719" cy="80512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Connecteur droit 26"/>
              <p:cNvCxnSpPr>
                <a:cxnSpLocks noChangeShapeType="1"/>
              </p:cNvCxnSpPr>
              <p:nvPr/>
            </p:nvCxnSpPr>
            <p:spPr bwMode="auto">
              <a:xfrm flipV="1">
                <a:off x="1716336" y="2857950"/>
                <a:ext cx="0" cy="93500"/>
              </a:xfrm>
              <a:prstGeom prst="line">
                <a:avLst/>
              </a:prstGeom>
              <a:noFill/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12" name="Parenthèse fermante 27"/>
            <p:cNvSpPr>
              <a:spLocks/>
            </p:cNvSpPr>
            <p:nvPr/>
          </p:nvSpPr>
          <p:spPr bwMode="auto">
            <a:xfrm>
              <a:off x="7307829" y="3023935"/>
              <a:ext cx="55880" cy="330200"/>
            </a:xfrm>
            <a:prstGeom prst="rightBracket">
              <a:avLst>
                <a:gd name="adj" fmla="val 8344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>
                <a:solidFill>
                  <a:schemeClr val="bg1"/>
                </a:solidFill>
              </a:endParaRPr>
            </a:p>
          </p:txBody>
        </p:sp>
        <p:sp>
          <p:nvSpPr>
            <p:cNvPr id="13" name="Parenthèse fermante 28"/>
            <p:cNvSpPr>
              <a:spLocks/>
            </p:cNvSpPr>
            <p:nvPr/>
          </p:nvSpPr>
          <p:spPr bwMode="auto">
            <a:xfrm rot="1620000">
              <a:off x="7435618" y="2223605"/>
              <a:ext cx="55880" cy="330200"/>
            </a:xfrm>
            <a:prstGeom prst="rightBracket">
              <a:avLst>
                <a:gd name="adj" fmla="val 8344"/>
              </a:avLst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>
                <a:solidFill>
                  <a:schemeClr val="bg1"/>
                </a:solidFill>
              </a:endParaRPr>
            </a:p>
          </p:txBody>
        </p:sp>
        <p:sp>
          <p:nvSpPr>
            <p:cNvPr id="14" name="ZoneTexte 31"/>
            <p:cNvSpPr txBox="1">
              <a:spLocks noChangeArrowheads="1"/>
            </p:cNvSpPr>
            <p:nvPr/>
          </p:nvSpPr>
          <p:spPr bwMode="auto">
            <a:xfrm>
              <a:off x="6443445" y="4021719"/>
              <a:ext cx="10568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eCD4-Ig</a:t>
              </a:r>
            </a:p>
          </p:txBody>
        </p:sp>
        <p:sp>
          <p:nvSpPr>
            <p:cNvPr id="15" name="ZoneTexte 34"/>
            <p:cNvSpPr txBox="1">
              <a:spLocks noChangeArrowheads="1"/>
            </p:cNvSpPr>
            <p:nvPr/>
          </p:nvSpPr>
          <p:spPr bwMode="auto">
            <a:xfrm>
              <a:off x="7384762" y="2984817"/>
              <a:ext cx="9030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lgG1 Fc</a:t>
              </a:r>
            </a:p>
          </p:txBody>
        </p:sp>
        <p:sp>
          <p:nvSpPr>
            <p:cNvPr id="16" name="ZoneTexte 35"/>
            <p:cNvSpPr txBox="1">
              <a:spLocks noChangeArrowheads="1"/>
            </p:cNvSpPr>
            <p:nvPr/>
          </p:nvSpPr>
          <p:spPr bwMode="auto">
            <a:xfrm>
              <a:off x="7190085" y="3597125"/>
              <a:ext cx="1575872" cy="47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fr-FR" sz="1600">
                  <a:solidFill>
                    <a:schemeClr val="bg1"/>
                  </a:solidFill>
                </a:rPr>
                <a:t>CCR5 tyrosine</a:t>
              </a:r>
            </a:p>
            <a:p>
              <a:pPr>
                <a:lnSpc>
                  <a:spcPct val="75000"/>
                </a:lnSpc>
              </a:pPr>
              <a:r>
                <a:rPr lang="fr-FR" sz="1600">
                  <a:solidFill>
                    <a:schemeClr val="bg1"/>
                  </a:solidFill>
                </a:rPr>
                <a:t>sulfate « mim »</a:t>
              </a:r>
            </a:p>
          </p:txBody>
        </p:sp>
        <p:sp>
          <p:nvSpPr>
            <p:cNvPr id="17" name="ZoneTexte 36"/>
            <p:cNvSpPr txBox="1">
              <a:spLocks noChangeArrowheads="1"/>
            </p:cNvSpPr>
            <p:nvPr/>
          </p:nvSpPr>
          <p:spPr bwMode="auto">
            <a:xfrm>
              <a:off x="7465445" y="2269909"/>
              <a:ext cx="5951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CD4</a:t>
              </a:r>
            </a:p>
          </p:txBody>
        </p:sp>
      </p:grpSp>
      <p:grpSp>
        <p:nvGrpSpPr>
          <p:cNvPr id="197" name="Groupe 169"/>
          <p:cNvGrpSpPr/>
          <p:nvPr/>
        </p:nvGrpSpPr>
        <p:grpSpPr>
          <a:xfrm>
            <a:off x="0" y="2332362"/>
            <a:ext cx="6808037" cy="3901221"/>
            <a:chOff x="696913" y="1874585"/>
            <a:chExt cx="8308840" cy="4132515"/>
          </a:xfrm>
        </p:grpSpPr>
        <p:sp>
          <p:nvSpPr>
            <p:cNvPr id="198" name="ZoneTexte 19"/>
            <p:cNvSpPr txBox="1">
              <a:spLocks noChangeArrowheads="1"/>
            </p:cNvSpPr>
            <p:nvPr/>
          </p:nvSpPr>
          <p:spPr bwMode="auto">
            <a:xfrm rot="-5400000">
              <a:off x="731044" y="3731419"/>
              <a:ext cx="14017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ARN SIV (c/ml)</a:t>
              </a:r>
              <a:endParaRPr kumimoji="0" lang="fr-FR" sz="14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ZoneTexte 35"/>
            <p:cNvSpPr txBox="1">
              <a:spLocks noChangeArrowheads="1"/>
            </p:cNvSpPr>
            <p:nvPr/>
          </p:nvSpPr>
          <p:spPr bwMode="auto">
            <a:xfrm>
              <a:off x="6469062" y="2557463"/>
              <a:ext cx="877887" cy="123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Contrôle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173-10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198-10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277-10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322-10</a:t>
              </a:r>
            </a:p>
          </p:txBody>
        </p:sp>
        <p:sp>
          <p:nvSpPr>
            <p:cNvPr id="200" name="ZoneTexte 42"/>
            <p:cNvSpPr txBox="1">
              <a:spLocks noChangeArrowheads="1"/>
            </p:cNvSpPr>
            <p:nvPr/>
          </p:nvSpPr>
          <p:spPr bwMode="auto">
            <a:xfrm>
              <a:off x="7178539" y="5591175"/>
              <a:ext cx="182721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Semaines post-eCD4-Ig</a:t>
              </a:r>
              <a:endParaRPr kumimoji="0" lang="fr-FR" sz="12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ZoneTexte 43"/>
            <p:cNvSpPr txBox="1">
              <a:spLocks noChangeArrowheads="1"/>
            </p:cNvSpPr>
            <p:nvPr/>
          </p:nvSpPr>
          <p:spPr bwMode="auto">
            <a:xfrm>
              <a:off x="6473584" y="3973023"/>
              <a:ext cx="114300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Rh-eCD4-Ig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180-10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181-10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265-10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  431-10</a:t>
              </a:r>
            </a:p>
          </p:txBody>
        </p:sp>
        <p:cxnSp>
          <p:nvCxnSpPr>
            <p:cNvPr id="202" name="Connecteur droit avec flèche 44"/>
            <p:cNvCxnSpPr>
              <a:cxnSpLocks noChangeShapeType="1"/>
            </p:cNvCxnSpPr>
            <p:nvPr/>
          </p:nvCxnSpPr>
          <p:spPr bwMode="auto">
            <a:xfrm>
              <a:off x="5667375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3" name="Connecteur droit avec flèche 45"/>
            <p:cNvCxnSpPr>
              <a:cxnSpLocks noChangeShapeType="1"/>
            </p:cNvCxnSpPr>
            <p:nvPr/>
          </p:nvCxnSpPr>
          <p:spPr bwMode="auto">
            <a:xfrm>
              <a:off x="5953125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4" name="Connecteur droit avec flèche 46"/>
            <p:cNvCxnSpPr>
              <a:cxnSpLocks noChangeShapeType="1"/>
            </p:cNvCxnSpPr>
            <p:nvPr/>
          </p:nvCxnSpPr>
          <p:spPr bwMode="auto">
            <a:xfrm>
              <a:off x="4333875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5" name="Connecteur droit avec flèche 47"/>
            <p:cNvCxnSpPr>
              <a:cxnSpLocks noChangeShapeType="1"/>
            </p:cNvCxnSpPr>
            <p:nvPr/>
          </p:nvCxnSpPr>
          <p:spPr bwMode="auto">
            <a:xfrm>
              <a:off x="3744913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6" name="Connecteur droit avec flèche 48"/>
            <p:cNvCxnSpPr>
              <a:cxnSpLocks noChangeShapeType="1"/>
            </p:cNvCxnSpPr>
            <p:nvPr/>
          </p:nvCxnSpPr>
          <p:spPr bwMode="auto">
            <a:xfrm>
              <a:off x="3221038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7" name="Connecteur droit avec flèche 49"/>
            <p:cNvCxnSpPr>
              <a:cxnSpLocks noChangeShapeType="1"/>
            </p:cNvCxnSpPr>
            <p:nvPr/>
          </p:nvCxnSpPr>
          <p:spPr bwMode="auto">
            <a:xfrm>
              <a:off x="2833688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8" name="Connecteur droit avec flèche 50"/>
            <p:cNvCxnSpPr>
              <a:cxnSpLocks noChangeShapeType="1"/>
            </p:cNvCxnSpPr>
            <p:nvPr/>
          </p:nvCxnSpPr>
          <p:spPr bwMode="auto">
            <a:xfrm>
              <a:off x="2478088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cxnSp>
          <p:nvCxnSpPr>
            <p:cNvPr id="209" name="Connecteur droit avec flèche 51"/>
            <p:cNvCxnSpPr>
              <a:cxnSpLocks noChangeShapeType="1"/>
            </p:cNvCxnSpPr>
            <p:nvPr/>
          </p:nvCxnSpPr>
          <p:spPr bwMode="auto">
            <a:xfrm>
              <a:off x="2276475" y="2389188"/>
              <a:ext cx="0" cy="379412"/>
            </a:xfrm>
            <a:prstGeom prst="straightConnector1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 type="triangle" w="med" len="med"/>
            </a:ln>
          </p:spPr>
        </p:cxnSp>
        <p:sp>
          <p:nvSpPr>
            <p:cNvPr id="210" name="ZoneTexte 52"/>
            <p:cNvSpPr txBox="1">
              <a:spLocks noChangeArrowheads="1"/>
            </p:cNvSpPr>
            <p:nvPr/>
          </p:nvSpPr>
          <p:spPr bwMode="auto">
            <a:xfrm>
              <a:off x="696913" y="1874585"/>
              <a:ext cx="971551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Dose (</a:t>
              </a:r>
              <a:r>
                <a:rPr kumimoji="0" lang="fr-FR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pg</a:t>
              </a: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211" name="ZoneTexte 53"/>
            <p:cNvSpPr txBox="1">
              <a:spLocks noChangeArrowheads="1"/>
            </p:cNvSpPr>
            <p:nvPr/>
          </p:nvSpPr>
          <p:spPr bwMode="auto">
            <a:xfrm>
              <a:off x="1581150" y="2139950"/>
              <a:ext cx="484188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p27 </a:t>
              </a:r>
            </a:p>
          </p:txBody>
        </p:sp>
        <p:sp>
          <p:nvSpPr>
            <p:cNvPr id="212" name="ZoneTexte 54"/>
            <p:cNvSpPr txBox="1">
              <a:spLocks noChangeArrowheads="1"/>
            </p:cNvSpPr>
            <p:nvPr/>
          </p:nvSpPr>
          <p:spPr bwMode="ltGray">
            <a:xfrm>
              <a:off x="2108200" y="2143125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213" name="ZoneTexte 55"/>
            <p:cNvSpPr txBox="1">
              <a:spLocks noChangeArrowheads="1"/>
            </p:cNvSpPr>
            <p:nvPr/>
          </p:nvSpPr>
          <p:spPr bwMode="ltGray">
            <a:xfrm>
              <a:off x="2335213" y="214312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20</a:t>
              </a:r>
            </a:p>
          </p:txBody>
        </p:sp>
        <p:sp>
          <p:nvSpPr>
            <p:cNvPr id="214" name="ZoneTexte 56"/>
            <p:cNvSpPr txBox="1">
              <a:spLocks noChangeArrowheads="1"/>
            </p:cNvSpPr>
            <p:nvPr/>
          </p:nvSpPr>
          <p:spPr bwMode="ltGray">
            <a:xfrm>
              <a:off x="2598738" y="2143125"/>
              <a:ext cx="438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200</a:t>
              </a:r>
            </a:p>
          </p:txBody>
        </p:sp>
        <p:sp>
          <p:nvSpPr>
            <p:cNvPr id="215" name="ZoneTexte 57"/>
            <p:cNvSpPr txBox="1">
              <a:spLocks noChangeArrowheads="1"/>
            </p:cNvSpPr>
            <p:nvPr/>
          </p:nvSpPr>
          <p:spPr bwMode="ltGray">
            <a:xfrm>
              <a:off x="3022600" y="2143125"/>
              <a:ext cx="439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400</a:t>
              </a:r>
            </a:p>
          </p:txBody>
        </p:sp>
        <p:sp>
          <p:nvSpPr>
            <p:cNvPr id="216" name="ZoneTexte 58"/>
            <p:cNvSpPr txBox="1">
              <a:spLocks noChangeArrowheads="1"/>
            </p:cNvSpPr>
            <p:nvPr/>
          </p:nvSpPr>
          <p:spPr bwMode="ltGray">
            <a:xfrm>
              <a:off x="3524250" y="2143125"/>
              <a:ext cx="439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400</a:t>
              </a:r>
            </a:p>
          </p:txBody>
        </p:sp>
        <p:sp>
          <p:nvSpPr>
            <p:cNvPr id="217" name="ZoneTexte 59"/>
            <p:cNvSpPr txBox="1">
              <a:spLocks noChangeArrowheads="1"/>
            </p:cNvSpPr>
            <p:nvPr/>
          </p:nvSpPr>
          <p:spPr bwMode="ltGray">
            <a:xfrm>
              <a:off x="4105275" y="2143125"/>
              <a:ext cx="439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800</a:t>
              </a:r>
            </a:p>
          </p:txBody>
        </p:sp>
        <p:sp>
          <p:nvSpPr>
            <p:cNvPr id="218" name="ZoneTexte 60"/>
            <p:cNvSpPr txBox="1">
              <a:spLocks noChangeArrowheads="1"/>
            </p:cNvSpPr>
            <p:nvPr/>
          </p:nvSpPr>
          <p:spPr bwMode="ltGray">
            <a:xfrm>
              <a:off x="5337175" y="2143125"/>
              <a:ext cx="566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1 600</a:t>
              </a:r>
            </a:p>
          </p:txBody>
        </p:sp>
        <p:sp>
          <p:nvSpPr>
            <p:cNvPr id="219" name="ZoneTexte 61"/>
            <p:cNvSpPr txBox="1">
              <a:spLocks noChangeArrowheads="1"/>
            </p:cNvSpPr>
            <p:nvPr/>
          </p:nvSpPr>
          <p:spPr bwMode="ltGray">
            <a:xfrm>
              <a:off x="5759450" y="2143125"/>
              <a:ext cx="566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3 200</a:t>
              </a:r>
            </a:p>
          </p:txBody>
        </p:sp>
        <p:sp>
          <p:nvSpPr>
            <p:cNvPr id="220" name="Ellipse 66"/>
            <p:cNvSpPr>
              <a:spLocks noChangeArrowheads="1"/>
            </p:cNvSpPr>
            <p:nvPr/>
          </p:nvSpPr>
          <p:spPr bwMode="auto">
            <a:xfrm>
              <a:off x="7604125" y="2840038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ectangle 82"/>
            <p:cNvSpPr>
              <a:spLocks noChangeArrowheads="1"/>
            </p:cNvSpPr>
            <p:nvPr/>
          </p:nvSpPr>
          <p:spPr bwMode="auto">
            <a:xfrm>
              <a:off x="7604125" y="3111500"/>
              <a:ext cx="107950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Triangle isocèle 102"/>
            <p:cNvSpPr>
              <a:spLocks noChangeArrowheads="1"/>
            </p:cNvSpPr>
            <p:nvPr/>
          </p:nvSpPr>
          <p:spPr bwMode="auto">
            <a:xfrm flipV="1">
              <a:off x="7588250" y="3375025"/>
              <a:ext cx="134938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Triangle isocèle 128"/>
            <p:cNvSpPr>
              <a:spLocks noChangeArrowheads="1"/>
            </p:cNvSpPr>
            <p:nvPr/>
          </p:nvSpPr>
          <p:spPr bwMode="auto">
            <a:xfrm>
              <a:off x="7588250" y="3597275"/>
              <a:ext cx="134938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224" name="Connecteur droit 129"/>
            <p:cNvCxnSpPr>
              <a:cxnSpLocks noChangeShapeType="1"/>
            </p:cNvCxnSpPr>
            <p:nvPr/>
          </p:nvCxnSpPr>
          <p:spPr bwMode="auto">
            <a:xfrm>
              <a:off x="7527925" y="2909888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44D929"/>
              </a:solidFill>
              <a:round/>
              <a:headEnd/>
              <a:tailEnd/>
            </a:ln>
          </p:spPr>
        </p:cxnSp>
        <p:cxnSp>
          <p:nvCxnSpPr>
            <p:cNvPr id="225" name="Connecteur droit 130"/>
            <p:cNvCxnSpPr>
              <a:cxnSpLocks noChangeShapeType="1"/>
            </p:cNvCxnSpPr>
            <p:nvPr/>
          </p:nvCxnSpPr>
          <p:spPr bwMode="auto">
            <a:xfrm>
              <a:off x="7527925" y="3162300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44D929"/>
              </a:solidFill>
              <a:round/>
              <a:headEnd/>
              <a:tailEnd/>
            </a:ln>
          </p:spPr>
        </p:cxnSp>
        <p:cxnSp>
          <p:nvCxnSpPr>
            <p:cNvPr id="226" name="Connecteur droit 131"/>
            <p:cNvCxnSpPr>
              <a:cxnSpLocks noChangeShapeType="1"/>
            </p:cNvCxnSpPr>
            <p:nvPr/>
          </p:nvCxnSpPr>
          <p:spPr bwMode="auto">
            <a:xfrm>
              <a:off x="7527925" y="3411538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44D929"/>
              </a:solidFill>
              <a:round/>
              <a:headEnd/>
              <a:tailEnd/>
            </a:ln>
          </p:spPr>
        </p:cxnSp>
        <p:cxnSp>
          <p:nvCxnSpPr>
            <p:cNvPr id="227" name="Connecteur droit 132"/>
            <p:cNvCxnSpPr>
              <a:cxnSpLocks noChangeShapeType="1"/>
            </p:cNvCxnSpPr>
            <p:nvPr/>
          </p:nvCxnSpPr>
          <p:spPr bwMode="auto">
            <a:xfrm>
              <a:off x="7527925" y="3670300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44D929"/>
              </a:solidFill>
              <a:round/>
              <a:headEnd/>
              <a:tailEnd/>
            </a:ln>
          </p:spPr>
        </p:cxnSp>
        <p:sp>
          <p:nvSpPr>
            <p:cNvPr id="228" name="Ellipse 133"/>
            <p:cNvSpPr>
              <a:spLocks noChangeArrowheads="1"/>
            </p:cNvSpPr>
            <p:nvPr/>
          </p:nvSpPr>
          <p:spPr bwMode="auto">
            <a:xfrm>
              <a:off x="7604125" y="4275138"/>
              <a:ext cx="141288" cy="139700"/>
            </a:xfrm>
            <a:prstGeom prst="ellipse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134"/>
            <p:cNvSpPr>
              <a:spLocks noChangeArrowheads="1"/>
            </p:cNvSpPr>
            <p:nvPr/>
          </p:nvSpPr>
          <p:spPr bwMode="auto">
            <a:xfrm>
              <a:off x="7604125" y="4537075"/>
              <a:ext cx="107950" cy="106363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Triangle isocèle 135"/>
            <p:cNvSpPr>
              <a:spLocks noChangeArrowheads="1"/>
            </p:cNvSpPr>
            <p:nvPr/>
          </p:nvSpPr>
          <p:spPr bwMode="auto">
            <a:xfrm flipV="1">
              <a:off x="7588250" y="4791075"/>
              <a:ext cx="134938" cy="117475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Triangle isocèle 136"/>
            <p:cNvSpPr>
              <a:spLocks noChangeArrowheads="1"/>
            </p:cNvSpPr>
            <p:nvPr/>
          </p:nvSpPr>
          <p:spPr bwMode="auto">
            <a:xfrm>
              <a:off x="7588250" y="4994275"/>
              <a:ext cx="134938" cy="117475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232" name="Connecteur droit 137"/>
            <p:cNvCxnSpPr>
              <a:cxnSpLocks noChangeShapeType="1"/>
            </p:cNvCxnSpPr>
            <p:nvPr/>
          </p:nvCxnSpPr>
          <p:spPr bwMode="auto">
            <a:xfrm>
              <a:off x="7527925" y="4344988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33" name="Connecteur droit 138"/>
            <p:cNvCxnSpPr>
              <a:cxnSpLocks noChangeShapeType="1"/>
            </p:cNvCxnSpPr>
            <p:nvPr/>
          </p:nvCxnSpPr>
          <p:spPr bwMode="auto">
            <a:xfrm>
              <a:off x="7527925" y="4587875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34" name="Connecteur droit 139"/>
            <p:cNvCxnSpPr>
              <a:cxnSpLocks noChangeShapeType="1"/>
            </p:cNvCxnSpPr>
            <p:nvPr/>
          </p:nvCxnSpPr>
          <p:spPr bwMode="auto">
            <a:xfrm>
              <a:off x="7527925" y="4829175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235" name="Connecteur droit 140"/>
            <p:cNvCxnSpPr>
              <a:cxnSpLocks noChangeShapeType="1"/>
            </p:cNvCxnSpPr>
            <p:nvPr/>
          </p:nvCxnSpPr>
          <p:spPr bwMode="auto">
            <a:xfrm>
              <a:off x="7527925" y="5067300"/>
              <a:ext cx="292100" cy="0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236" name="Forme libre 174"/>
            <p:cNvSpPr>
              <a:spLocks/>
            </p:cNvSpPr>
            <p:nvPr/>
          </p:nvSpPr>
          <p:spPr bwMode="auto">
            <a:xfrm>
              <a:off x="2160588" y="2711450"/>
              <a:ext cx="4481512" cy="2976563"/>
            </a:xfrm>
            <a:custGeom>
              <a:avLst/>
              <a:gdLst>
                <a:gd name="T0" fmla="*/ 0 w 4482353"/>
                <a:gd name="T1" fmla="*/ 0 h 2976283"/>
                <a:gd name="T2" fmla="*/ 0 w 4482353"/>
                <a:gd name="T3" fmla="*/ 2976283 h 2976283"/>
                <a:gd name="T4" fmla="*/ 4482353 w 4482353"/>
                <a:gd name="T5" fmla="*/ 2976283 h 29762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82353" h="2976283">
                  <a:moveTo>
                    <a:pt x="0" y="0"/>
                  </a:moveTo>
                  <a:lnTo>
                    <a:pt x="0" y="2976283"/>
                  </a:lnTo>
                  <a:lnTo>
                    <a:pt x="4482353" y="2976283"/>
                  </a:ln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237" name="Connecteur droit 175"/>
            <p:cNvCxnSpPr>
              <a:cxnSpLocks noChangeShapeType="1"/>
            </p:cNvCxnSpPr>
            <p:nvPr/>
          </p:nvCxnSpPr>
          <p:spPr bwMode="auto">
            <a:xfrm flipH="1">
              <a:off x="2092325" y="2711450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38" name="Connecteur droit 176"/>
            <p:cNvCxnSpPr>
              <a:cxnSpLocks noChangeShapeType="1"/>
            </p:cNvCxnSpPr>
            <p:nvPr/>
          </p:nvCxnSpPr>
          <p:spPr bwMode="auto">
            <a:xfrm flipH="1">
              <a:off x="2092325" y="3117850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39" name="Connecteur droit 177"/>
            <p:cNvCxnSpPr>
              <a:cxnSpLocks noChangeShapeType="1"/>
            </p:cNvCxnSpPr>
            <p:nvPr/>
          </p:nvCxnSpPr>
          <p:spPr bwMode="auto">
            <a:xfrm flipH="1">
              <a:off x="2092325" y="3533775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40" name="Connecteur droit 178"/>
            <p:cNvCxnSpPr>
              <a:cxnSpLocks noChangeShapeType="1"/>
            </p:cNvCxnSpPr>
            <p:nvPr/>
          </p:nvCxnSpPr>
          <p:spPr bwMode="auto">
            <a:xfrm flipH="1">
              <a:off x="2092325" y="3935413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41" name="Connecteur droit 179"/>
            <p:cNvCxnSpPr>
              <a:cxnSpLocks noChangeShapeType="1"/>
            </p:cNvCxnSpPr>
            <p:nvPr/>
          </p:nvCxnSpPr>
          <p:spPr bwMode="auto">
            <a:xfrm flipH="1">
              <a:off x="2092325" y="4346575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42" name="Connecteur droit 180"/>
            <p:cNvCxnSpPr>
              <a:cxnSpLocks noChangeShapeType="1"/>
            </p:cNvCxnSpPr>
            <p:nvPr/>
          </p:nvCxnSpPr>
          <p:spPr bwMode="auto">
            <a:xfrm flipH="1">
              <a:off x="2092325" y="4752975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43" name="Connecteur droit 181"/>
            <p:cNvCxnSpPr>
              <a:cxnSpLocks noChangeShapeType="1"/>
            </p:cNvCxnSpPr>
            <p:nvPr/>
          </p:nvCxnSpPr>
          <p:spPr bwMode="auto">
            <a:xfrm flipH="1">
              <a:off x="2092325" y="5164138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44" name="Connecteur droit 182"/>
            <p:cNvCxnSpPr>
              <a:cxnSpLocks noChangeShapeType="1"/>
            </p:cNvCxnSpPr>
            <p:nvPr/>
          </p:nvCxnSpPr>
          <p:spPr bwMode="auto">
            <a:xfrm flipH="1">
              <a:off x="2092325" y="5561013"/>
              <a:ext cx="68263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245" name="ZoneTexte 183"/>
            <p:cNvSpPr txBox="1">
              <a:spLocks noChangeArrowheads="1"/>
            </p:cNvSpPr>
            <p:nvPr/>
          </p:nvSpPr>
          <p:spPr bwMode="auto">
            <a:xfrm>
              <a:off x="1662113" y="2541588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</a:t>
              </a:r>
            </a:p>
          </p:txBody>
        </p:sp>
        <p:sp>
          <p:nvSpPr>
            <p:cNvPr id="246" name="ZoneTexte 184"/>
            <p:cNvSpPr txBox="1">
              <a:spLocks noChangeArrowheads="1"/>
            </p:cNvSpPr>
            <p:nvPr/>
          </p:nvSpPr>
          <p:spPr bwMode="auto">
            <a:xfrm>
              <a:off x="1662113" y="2946400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247" name="ZoneTexte 185"/>
            <p:cNvSpPr txBox="1">
              <a:spLocks noChangeArrowheads="1"/>
            </p:cNvSpPr>
            <p:nvPr/>
          </p:nvSpPr>
          <p:spPr bwMode="auto">
            <a:xfrm>
              <a:off x="1662113" y="3351213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248" name="ZoneTexte 186"/>
            <p:cNvSpPr txBox="1">
              <a:spLocks noChangeArrowheads="1"/>
            </p:cNvSpPr>
            <p:nvPr/>
          </p:nvSpPr>
          <p:spPr bwMode="auto">
            <a:xfrm>
              <a:off x="1662113" y="3756025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249" name="ZoneTexte 187"/>
            <p:cNvSpPr txBox="1">
              <a:spLocks noChangeArrowheads="1"/>
            </p:cNvSpPr>
            <p:nvPr/>
          </p:nvSpPr>
          <p:spPr bwMode="auto">
            <a:xfrm>
              <a:off x="1662113" y="4160838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250" name="ZoneTexte 188"/>
            <p:cNvSpPr txBox="1">
              <a:spLocks noChangeArrowheads="1"/>
            </p:cNvSpPr>
            <p:nvPr/>
          </p:nvSpPr>
          <p:spPr bwMode="auto">
            <a:xfrm>
              <a:off x="1662113" y="4565650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251" name="ZoneTexte 189"/>
            <p:cNvSpPr txBox="1">
              <a:spLocks noChangeArrowheads="1"/>
            </p:cNvSpPr>
            <p:nvPr/>
          </p:nvSpPr>
          <p:spPr bwMode="auto">
            <a:xfrm>
              <a:off x="1662113" y="4972050"/>
              <a:ext cx="45085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252" name="ZoneTexte 190"/>
            <p:cNvSpPr txBox="1">
              <a:spLocks noChangeArrowheads="1"/>
            </p:cNvSpPr>
            <p:nvPr/>
          </p:nvSpPr>
          <p:spPr bwMode="auto">
            <a:xfrm>
              <a:off x="1662113" y="5376863"/>
              <a:ext cx="45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</a:t>
              </a:r>
              <a:r>
                <a:rPr kumimoji="0" lang="fr-FR" sz="1400" b="0" i="0" u="none" strike="noStrike" kern="0" cap="none" spc="0" normalizeH="0" baseline="30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</a:t>
              </a:r>
            </a:p>
          </p:txBody>
        </p:sp>
        <p:cxnSp>
          <p:nvCxnSpPr>
            <p:cNvPr id="253" name="Connecteur droit 191"/>
            <p:cNvCxnSpPr>
              <a:cxnSpLocks noChangeShapeType="1"/>
            </p:cNvCxnSpPr>
            <p:nvPr/>
          </p:nvCxnSpPr>
          <p:spPr bwMode="auto">
            <a:xfrm>
              <a:off x="220980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54" name="Connecteur droit 192"/>
            <p:cNvCxnSpPr>
              <a:cxnSpLocks noChangeShapeType="1"/>
            </p:cNvCxnSpPr>
            <p:nvPr/>
          </p:nvCxnSpPr>
          <p:spPr bwMode="auto">
            <a:xfrm>
              <a:off x="255905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55" name="Connecteur droit 193"/>
            <p:cNvCxnSpPr>
              <a:cxnSpLocks noChangeShapeType="1"/>
            </p:cNvCxnSpPr>
            <p:nvPr/>
          </p:nvCxnSpPr>
          <p:spPr bwMode="auto">
            <a:xfrm>
              <a:off x="289560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56" name="Connecteur droit 194"/>
            <p:cNvCxnSpPr>
              <a:cxnSpLocks noChangeShapeType="1"/>
            </p:cNvCxnSpPr>
            <p:nvPr/>
          </p:nvCxnSpPr>
          <p:spPr bwMode="auto">
            <a:xfrm>
              <a:off x="3243263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57" name="Connecteur droit 195"/>
            <p:cNvCxnSpPr>
              <a:cxnSpLocks noChangeShapeType="1"/>
            </p:cNvCxnSpPr>
            <p:nvPr/>
          </p:nvCxnSpPr>
          <p:spPr bwMode="auto">
            <a:xfrm>
              <a:off x="3578225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58" name="Connecteur droit 196"/>
            <p:cNvCxnSpPr>
              <a:cxnSpLocks noChangeShapeType="1"/>
            </p:cNvCxnSpPr>
            <p:nvPr/>
          </p:nvCxnSpPr>
          <p:spPr bwMode="auto">
            <a:xfrm>
              <a:off x="392430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59" name="Connecteur droit 197"/>
            <p:cNvCxnSpPr>
              <a:cxnSpLocks noChangeShapeType="1"/>
            </p:cNvCxnSpPr>
            <p:nvPr/>
          </p:nvCxnSpPr>
          <p:spPr bwMode="auto">
            <a:xfrm>
              <a:off x="4256088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0" name="Connecteur droit 198"/>
            <p:cNvCxnSpPr>
              <a:cxnSpLocks noChangeShapeType="1"/>
            </p:cNvCxnSpPr>
            <p:nvPr/>
          </p:nvCxnSpPr>
          <p:spPr bwMode="auto">
            <a:xfrm>
              <a:off x="459740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1" name="Connecteur droit 199"/>
            <p:cNvCxnSpPr>
              <a:cxnSpLocks noChangeShapeType="1"/>
            </p:cNvCxnSpPr>
            <p:nvPr/>
          </p:nvCxnSpPr>
          <p:spPr bwMode="auto">
            <a:xfrm>
              <a:off x="494030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2" name="Connecteur droit 200"/>
            <p:cNvCxnSpPr>
              <a:cxnSpLocks noChangeShapeType="1"/>
            </p:cNvCxnSpPr>
            <p:nvPr/>
          </p:nvCxnSpPr>
          <p:spPr bwMode="auto">
            <a:xfrm>
              <a:off x="527685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3" name="Connecteur droit 201"/>
            <p:cNvCxnSpPr>
              <a:cxnSpLocks noChangeShapeType="1"/>
            </p:cNvCxnSpPr>
            <p:nvPr/>
          </p:nvCxnSpPr>
          <p:spPr bwMode="auto">
            <a:xfrm>
              <a:off x="561975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4" name="Connecteur droit 202"/>
            <p:cNvCxnSpPr>
              <a:cxnSpLocks noChangeShapeType="1"/>
            </p:cNvCxnSpPr>
            <p:nvPr/>
          </p:nvCxnSpPr>
          <p:spPr bwMode="auto">
            <a:xfrm>
              <a:off x="5953125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5" name="Connecteur droit 203"/>
            <p:cNvCxnSpPr>
              <a:cxnSpLocks noChangeShapeType="1"/>
            </p:cNvCxnSpPr>
            <p:nvPr/>
          </p:nvCxnSpPr>
          <p:spPr bwMode="auto">
            <a:xfrm>
              <a:off x="6299200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66" name="Connecteur droit 204"/>
            <p:cNvCxnSpPr>
              <a:cxnSpLocks noChangeShapeType="1"/>
            </p:cNvCxnSpPr>
            <p:nvPr/>
          </p:nvCxnSpPr>
          <p:spPr bwMode="auto">
            <a:xfrm>
              <a:off x="6645275" y="5688013"/>
              <a:ext cx="0" cy="65087"/>
            </a:xfrm>
            <a:prstGeom prst="line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267" name="Forme libre 205"/>
            <p:cNvSpPr>
              <a:spLocks/>
            </p:cNvSpPr>
            <p:nvPr/>
          </p:nvSpPr>
          <p:spPr bwMode="auto">
            <a:xfrm>
              <a:off x="2352675" y="2746375"/>
              <a:ext cx="3946525" cy="2717800"/>
            </a:xfrm>
            <a:custGeom>
              <a:avLst/>
              <a:gdLst>
                <a:gd name="T0" fmla="*/ 3947160 w 3947160"/>
                <a:gd name="T1" fmla="*/ 1330960 h 2717800"/>
                <a:gd name="T2" fmla="*/ 3622040 w 3947160"/>
                <a:gd name="T3" fmla="*/ 1305560 h 2717800"/>
                <a:gd name="T4" fmla="*/ 3342640 w 3947160"/>
                <a:gd name="T5" fmla="*/ 1112520 h 2717800"/>
                <a:gd name="T6" fmla="*/ 2504440 w 3947160"/>
                <a:gd name="T7" fmla="*/ 701040 h 2717800"/>
                <a:gd name="T8" fmla="*/ 2331720 w 3947160"/>
                <a:gd name="T9" fmla="*/ 0 h 2717800"/>
                <a:gd name="T10" fmla="*/ 2164080 w 3947160"/>
                <a:gd name="T11" fmla="*/ 2128520 h 2717800"/>
                <a:gd name="T12" fmla="*/ 1899920 w 3947160"/>
                <a:gd name="T13" fmla="*/ 2717800 h 2717800"/>
                <a:gd name="T14" fmla="*/ 0 w 3947160"/>
                <a:gd name="T15" fmla="*/ 2717800 h 271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7160" h="2717800">
                  <a:moveTo>
                    <a:pt x="3947160" y="1330960"/>
                  </a:moveTo>
                  <a:lnTo>
                    <a:pt x="3622040" y="1305560"/>
                  </a:lnTo>
                  <a:lnTo>
                    <a:pt x="3342640" y="1112520"/>
                  </a:lnTo>
                  <a:lnTo>
                    <a:pt x="2504440" y="701040"/>
                  </a:lnTo>
                  <a:lnTo>
                    <a:pt x="2331720" y="0"/>
                  </a:lnTo>
                  <a:lnTo>
                    <a:pt x="2164080" y="2128520"/>
                  </a:lnTo>
                  <a:lnTo>
                    <a:pt x="1899920" y="2717800"/>
                  </a:lnTo>
                  <a:lnTo>
                    <a:pt x="0" y="2717800"/>
                  </a:lnTo>
                </a:path>
              </a:pathLst>
            </a:custGeom>
            <a:noFill/>
            <a:ln w="28575" cap="flat" cmpd="sng" algn="ctr">
              <a:solidFill>
                <a:srgbClr val="44D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orme libre 206"/>
            <p:cNvSpPr>
              <a:spLocks/>
            </p:cNvSpPr>
            <p:nvPr/>
          </p:nvSpPr>
          <p:spPr bwMode="auto">
            <a:xfrm>
              <a:off x="2336800" y="3222625"/>
              <a:ext cx="3962400" cy="2241550"/>
            </a:xfrm>
            <a:custGeom>
              <a:avLst/>
              <a:gdLst>
                <a:gd name="T0" fmla="*/ 3962400 w 3962400"/>
                <a:gd name="T1" fmla="*/ 919480 h 2240280"/>
                <a:gd name="T2" fmla="*/ 3632200 w 3962400"/>
                <a:gd name="T3" fmla="*/ 883920 h 2240280"/>
                <a:gd name="T4" fmla="*/ 3347720 w 3962400"/>
                <a:gd name="T5" fmla="*/ 777240 h 2240280"/>
                <a:gd name="T6" fmla="*/ 2514600 w 3962400"/>
                <a:gd name="T7" fmla="*/ 624840 h 2240280"/>
                <a:gd name="T8" fmla="*/ 2331720 w 3962400"/>
                <a:gd name="T9" fmla="*/ 568960 h 2240280"/>
                <a:gd name="T10" fmla="*/ 2169160 w 3962400"/>
                <a:gd name="T11" fmla="*/ 472440 h 2240280"/>
                <a:gd name="T12" fmla="*/ 1915160 w 3962400"/>
                <a:gd name="T13" fmla="*/ 365760 h 2240280"/>
                <a:gd name="T14" fmla="*/ 1752600 w 3962400"/>
                <a:gd name="T15" fmla="*/ 345440 h 2240280"/>
                <a:gd name="T16" fmla="*/ 1554480 w 3962400"/>
                <a:gd name="T17" fmla="*/ 294640 h 2240280"/>
                <a:gd name="T18" fmla="*/ 1417320 w 3962400"/>
                <a:gd name="T19" fmla="*/ 228600 h 2240280"/>
                <a:gd name="T20" fmla="*/ 1239520 w 3962400"/>
                <a:gd name="T21" fmla="*/ 254000 h 2240280"/>
                <a:gd name="T22" fmla="*/ 1071880 w 3962400"/>
                <a:gd name="T23" fmla="*/ 0 h 2240280"/>
                <a:gd name="T24" fmla="*/ 889000 w 3962400"/>
                <a:gd name="T25" fmla="*/ 2240280 h 2240280"/>
                <a:gd name="T26" fmla="*/ 0 w 3962400"/>
                <a:gd name="T27" fmla="*/ 2235200 h 22402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2400" h="2240280">
                  <a:moveTo>
                    <a:pt x="3962400" y="919480"/>
                  </a:moveTo>
                  <a:lnTo>
                    <a:pt x="3632200" y="883920"/>
                  </a:lnTo>
                  <a:lnTo>
                    <a:pt x="3347720" y="777240"/>
                  </a:lnTo>
                  <a:lnTo>
                    <a:pt x="2514600" y="624840"/>
                  </a:lnTo>
                  <a:lnTo>
                    <a:pt x="2331720" y="568960"/>
                  </a:lnTo>
                  <a:lnTo>
                    <a:pt x="2169160" y="472440"/>
                  </a:lnTo>
                  <a:lnTo>
                    <a:pt x="1915160" y="365760"/>
                  </a:lnTo>
                  <a:lnTo>
                    <a:pt x="1752600" y="345440"/>
                  </a:lnTo>
                  <a:lnTo>
                    <a:pt x="1554480" y="294640"/>
                  </a:lnTo>
                  <a:lnTo>
                    <a:pt x="1417320" y="228600"/>
                  </a:lnTo>
                  <a:lnTo>
                    <a:pt x="1239520" y="254000"/>
                  </a:lnTo>
                  <a:lnTo>
                    <a:pt x="1071880" y="0"/>
                  </a:lnTo>
                  <a:lnTo>
                    <a:pt x="889000" y="2240280"/>
                  </a:lnTo>
                  <a:lnTo>
                    <a:pt x="0" y="2235200"/>
                  </a:lnTo>
                </a:path>
              </a:pathLst>
            </a:custGeom>
            <a:noFill/>
            <a:ln w="28575" cap="flat" cmpd="sng" algn="ctr">
              <a:solidFill>
                <a:srgbClr val="44D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orme libre 207"/>
            <p:cNvSpPr>
              <a:spLocks/>
            </p:cNvSpPr>
            <p:nvPr/>
          </p:nvSpPr>
          <p:spPr bwMode="auto">
            <a:xfrm>
              <a:off x="2905125" y="3060700"/>
              <a:ext cx="3394075" cy="2408238"/>
            </a:xfrm>
            <a:custGeom>
              <a:avLst/>
              <a:gdLst>
                <a:gd name="T0" fmla="*/ 3393440 w 3393440"/>
                <a:gd name="T1" fmla="*/ 1341120 h 2407920"/>
                <a:gd name="T2" fmla="*/ 3053080 w 3393440"/>
                <a:gd name="T3" fmla="*/ 1214120 h 2407920"/>
                <a:gd name="T4" fmla="*/ 2799080 w 3393440"/>
                <a:gd name="T5" fmla="*/ 1168400 h 2407920"/>
                <a:gd name="T6" fmla="*/ 1945640 w 3393440"/>
                <a:gd name="T7" fmla="*/ 1056640 h 2407920"/>
                <a:gd name="T8" fmla="*/ 1772920 w 3393440"/>
                <a:gd name="T9" fmla="*/ 995680 h 2407920"/>
                <a:gd name="T10" fmla="*/ 1600200 w 3393440"/>
                <a:gd name="T11" fmla="*/ 919480 h 2407920"/>
                <a:gd name="T12" fmla="*/ 1351280 w 3393440"/>
                <a:gd name="T13" fmla="*/ 858520 h 2407920"/>
                <a:gd name="T14" fmla="*/ 1168400 w 3393440"/>
                <a:gd name="T15" fmla="*/ 944880 h 2407920"/>
                <a:gd name="T16" fmla="*/ 1010920 w 3393440"/>
                <a:gd name="T17" fmla="*/ 812800 h 2407920"/>
                <a:gd name="T18" fmla="*/ 848360 w 3393440"/>
                <a:gd name="T19" fmla="*/ 762000 h 2407920"/>
                <a:gd name="T20" fmla="*/ 665480 w 3393440"/>
                <a:gd name="T21" fmla="*/ 929640 h 2407920"/>
                <a:gd name="T22" fmla="*/ 497840 w 3393440"/>
                <a:gd name="T23" fmla="*/ 889000 h 2407920"/>
                <a:gd name="T24" fmla="*/ 325120 w 3393440"/>
                <a:gd name="T25" fmla="*/ 0 h 2407920"/>
                <a:gd name="T26" fmla="*/ 167640 w 3393440"/>
                <a:gd name="T27" fmla="*/ 960120 h 2407920"/>
                <a:gd name="T28" fmla="*/ 0 w 3393440"/>
                <a:gd name="T29" fmla="*/ 2407920 h 2407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93440" h="2407920">
                  <a:moveTo>
                    <a:pt x="3393440" y="1341120"/>
                  </a:moveTo>
                  <a:lnTo>
                    <a:pt x="3053080" y="1214120"/>
                  </a:lnTo>
                  <a:lnTo>
                    <a:pt x="2799080" y="1168400"/>
                  </a:lnTo>
                  <a:lnTo>
                    <a:pt x="1945640" y="1056640"/>
                  </a:lnTo>
                  <a:lnTo>
                    <a:pt x="1772920" y="995680"/>
                  </a:lnTo>
                  <a:lnTo>
                    <a:pt x="1600200" y="919480"/>
                  </a:lnTo>
                  <a:lnTo>
                    <a:pt x="1351280" y="858520"/>
                  </a:lnTo>
                  <a:lnTo>
                    <a:pt x="1168400" y="944880"/>
                  </a:lnTo>
                  <a:lnTo>
                    <a:pt x="1010920" y="812800"/>
                  </a:lnTo>
                  <a:lnTo>
                    <a:pt x="848360" y="762000"/>
                  </a:lnTo>
                  <a:lnTo>
                    <a:pt x="665480" y="929640"/>
                  </a:lnTo>
                  <a:lnTo>
                    <a:pt x="497840" y="889000"/>
                  </a:lnTo>
                  <a:lnTo>
                    <a:pt x="325120" y="0"/>
                  </a:lnTo>
                  <a:lnTo>
                    <a:pt x="167640" y="960120"/>
                  </a:lnTo>
                  <a:lnTo>
                    <a:pt x="0" y="2407920"/>
                  </a:lnTo>
                </a:path>
              </a:pathLst>
            </a:custGeom>
            <a:noFill/>
            <a:ln w="28575" cap="flat" cmpd="sng" algn="ctr">
              <a:solidFill>
                <a:srgbClr val="44D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orme libre 208"/>
            <p:cNvSpPr>
              <a:spLocks/>
            </p:cNvSpPr>
            <p:nvPr/>
          </p:nvSpPr>
          <p:spPr bwMode="auto">
            <a:xfrm>
              <a:off x="2916238" y="2882900"/>
              <a:ext cx="3373437" cy="2581275"/>
            </a:xfrm>
            <a:custGeom>
              <a:avLst/>
              <a:gdLst>
                <a:gd name="T0" fmla="*/ 3373120 w 3373120"/>
                <a:gd name="T1" fmla="*/ 1696720 h 2580640"/>
                <a:gd name="T2" fmla="*/ 3032760 w 3373120"/>
                <a:gd name="T3" fmla="*/ 1468120 h 2580640"/>
                <a:gd name="T4" fmla="*/ 2788920 w 3373120"/>
                <a:gd name="T5" fmla="*/ 1473200 h 2580640"/>
                <a:gd name="T6" fmla="*/ 1925320 w 3373120"/>
                <a:gd name="T7" fmla="*/ 1422400 h 2580640"/>
                <a:gd name="T8" fmla="*/ 1772920 w 3373120"/>
                <a:gd name="T9" fmla="*/ 1341120 h 2580640"/>
                <a:gd name="T10" fmla="*/ 1595120 w 3373120"/>
                <a:gd name="T11" fmla="*/ 1320800 h 2580640"/>
                <a:gd name="T12" fmla="*/ 1341120 w 3373120"/>
                <a:gd name="T13" fmla="*/ 1224280 h 2580640"/>
                <a:gd name="T14" fmla="*/ 1178560 w 3373120"/>
                <a:gd name="T15" fmla="*/ 904240 h 2580640"/>
                <a:gd name="T16" fmla="*/ 1000760 w 3373120"/>
                <a:gd name="T17" fmla="*/ 706120 h 2580640"/>
                <a:gd name="T18" fmla="*/ 822960 w 3373120"/>
                <a:gd name="T19" fmla="*/ 635000 h 2580640"/>
                <a:gd name="T20" fmla="*/ 675640 w 3373120"/>
                <a:gd name="T21" fmla="*/ 650240 h 2580640"/>
                <a:gd name="T22" fmla="*/ 502920 w 3373120"/>
                <a:gd name="T23" fmla="*/ 584200 h 2580640"/>
                <a:gd name="T24" fmla="*/ 325120 w 3373120"/>
                <a:gd name="T25" fmla="*/ 0 h 2580640"/>
                <a:gd name="T26" fmla="*/ 152400 w 3373120"/>
                <a:gd name="T27" fmla="*/ 1767840 h 2580640"/>
                <a:gd name="T28" fmla="*/ 0 w 3373120"/>
                <a:gd name="T29" fmla="*/ 2580640 h 2580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73120" h="2580640">
                  <a:moveTo>
                    <a:pt x="3373120" y="1696720"/>
                  </a:moveTo>
                  <a:lnTo>
                    <a:pt x="3032760" y="1468120"/>
                  </a:lnTo>
                  <a:lnTo>
                    <a:pt x="2788920" y="1473200"/>
                  </a:lnTo>
                  <a:lnTo>
                    <a:pt x="1925320" y="1422400"/>
                  </a:lnTo>
                  <a:lnTo>
                    <a:pt x="1772920" y="1341120"/>
                  </a:lnTo>
                  <a:lnTo>
                    <a:pt x="1595120" y="1320800"/>
                  </a:lnTo>
                  <a:lnTo>
                    <a:pt x="1341120" y="1224280"/>
                  </a:lnTo>
                  <a:lnTo>
                    <a:pt x="1178560" y="904240"/>
                  </a:lnTo>
                  <a:lnTo>
                    <a:pt x="1000760" y="706120"/>
                  </a:lnTo>
                  <a:lnTo>
                    <a:pt x="822960" y="635000"/>
                  </a:lnTo>
                  <a:lnTo>
                    <a:pt x="675640" y="650240"/>
                  </a:lnTo>
                  <a:lnTo>
                    <a:pt x="502920" y="584200"/>
                  </a:lnTo>
                  <a:lnTo>
                    <a:pt x="325120" y="0"/>
                  </a:lnTo>
                  <a:lnTo>
                    <a:pt x="152400" y="1767840"/>
                  </a:lnTo>
                  <a:lnTo>
                    <a:pt x="0" y="2580640"/>
                  </a:lnTo>
                </a:path>
              </a:pathLst>
            </a:custGeom>
            <a:noFill/>
            <a:ln w="28575" cap="flat" cmpd="sng" algn="ctr">
              <a:solidFill>
                <a:srgbClr val="44D9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Ellipse 209"/>
            <p:cNvSpPr>
              <a:spLocks noChangeArrowheads="1"/>
            </p:cNvSpPr>
            <p:nvPr/>
          </p:nvSpPr>
          <p:spPr bwMode="auto">
            <a:xfrm>
              <a:off x="6242050" y="4495800"/>
              <a:ext cx="141288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Ellipse 210"/>
            <p:cNvSpPr>
              <a:spLocks noChangeArrowheads="1"/>
            </p:cNvSpPr>
            <p:nvPr/>
          </p:nvSpPr>
          <p:spPr bwMode="auto">
            <a:xfrm>
              <a:off x="5883275" y="4276725"/>
              <a:ext cx="141288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Ellipse 211"/>
            <p:cNvSpPr>
              <a:spLocks noChangeArrowheads="1"/>
            </p:cNvSpPr>
            <p:nvPr/>
          </p:nvSpPr>
          <p:spPr bwMode="auto">
            <a:xfrm>
              <a:off x="5638800" y="4287838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Ellipse 212"/>
            <p:cNvSpPr>
              <a:spLocks noChangeArrowheads="1"/>
            </p:cNvSpPr>
            <p:nvPr/>
          </p:nvSpPr>
          <p:spPr bwMode="auto">
            <a:xfrm>
              <a:off x="4797425" y="4256088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Ellipse 213"/>
            <p:cNvSpPr>
              <a:spLocks noChangeArrowheads="1"/>
            </p:cNvSpPr>
            <p:nvPr/>
          </p:nvSpPr>
          <p:spPr bwMode="auto">
            <a:xfrm>
              <a:off x="4625975" y="4151313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Ellipse 214"/>
            <p:cNvSpPr>
              <a:spLocks noChangeArrowheads="1"/>
            </p:cNvSpPr>
            <p:nvPr/>
          </p:nvSpPr>
          <p:spPr bwMode="auto">
            <a:xfrm>
              <a:off x="4448175" y="4135438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Ellipse 215"/>
            <p:cNvSpPr>
              <a:spLocks noChangeArrowheads="1"/>
            </p:cNvSpPr>
            <p:nvPr/>
          </p:nvSpPr>
          <p:spPr bwMode="auto">
            <a:xfrm>
              <a:off x="4192588" y="4022725"/>
              <a:ext cx="141287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Ellipse 216"/>
            <p:cNvSpPr>
              <a:spLocks noChangeArrowheads="1"/>
            </p:cNvSpPr>
            <p:nvPr/>
          </p:nvSpPr>
          <p:spPr bwMode="auto">
            <a:xfrm>
              <a:off x="4033838" y="3721100"/>
              <a:ext cx="141287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Ellipse 217"/>
            <p:cNvSpPr>
              <a:spLocks noChangeArrowheads="1"/>
            </p:cNvSpPr>
            <p:nvPr/>
          </p:nvSpPr>
          <p:spPr bwMode="auto">
            <a:xfrm>
              <a:off x="3852863" y="3533775"/>
              <a:ext cx="141287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Ellipse 218"/>
            <p:cNvSpPr>
              <a:spLocks noChangeArrowheads="1"/>
            </p:cNvSpPr>
            <p:nvPr/>
          </p:nvSpPr>
          <p:spPr bwMode="auto">
            <a:xfrm>
              <a:off x="3673475" y="3463925"/>
              <a:ext cx="141288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Ellipse 219"/>
            <p:cNvSpPr>
              <a:spLocks noChangeArrowheads="1"/>
            </p:cNvSpPr>
            <p:nvPr/>
          </p:nvSpPr>
          <p:spPr bwMode="auto">
            <a:xfrm>
              <a:off x="3524250" y="3463925"/>
              <a:ext cx="141288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Ellipse 220"/>
            <p:cNvSpPr>
              <a:spLocks noChangeArrowheads="1"/>
            </p:cNvSpPr>
            <p:nvPr/>
          </p:nvSpPr>
          <p:spPr bwMode="auto">
            <a:xfrm>
              <a:off x="3333750" y="3392488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Ellipse 221"/>
            <p:cNvSpPr>
              <a:spLocks noChangeArrowheads="1"/>
            </p:cNvSpPr>
            <p:nvPr/>
          </p:nvSpPr>
          <p:spPr bwMode="auto">
            <a:xfrm>
              <a:off x="3187700" y="2840038"/>
              <a:ext cx="141288" cy="141287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Ellipse 222"/>
            <p:cNvSpPr>
              <a:spLocks noChangeArrowheads="1"/>
            </p:cNvSpPr>
            <p:nvPr/>
          </p:nvSpPr>
          <p:spPr bwMode="auto">
            <a:xfrm>
              <a:off x="3009900" y="4565650"/>
              <a:ext cx="141288" cy="141288"/>
            </a:xfrm>
            <a:prstGeom prst="ellipse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Rectangle 223"/>
            <p:cNvSpPr>
              <a:spLocks noChangeArrowheads="1"/>
            </p:cNvSpPr>
            <p:nvPr/>
          </p:nvSpPr>
          <p:spPr bwMode="auto">
            <a:xfrm>
              <a:off x="6245225" y="4019550"/>
              <a:ext cx="106363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ectangle 224"/>
            <p:cNvSpPr>
              <a:spLocks noChangeArrowheads="1"/>
            </p:cNvSpPr>
            <p:nvPr/>
          </p:nvSpPr>
          <p:spPr bwMode="auto">
            <a:xfrm>
              <a:off x="5916613" y="4000500"/>
              <a:ext cx="107950" cy="107950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Rectangle 225"/>
            <p:cNvSpPr>
              <a:spLocks noChangeArrowheads="1"/>
            </p:cNvSpPr>
            <p:nvPr/>
          </p:nvSpPr>
          <p:spPr bwMode="auto">
            <a:xfrm>
              <a:off x="5638800" y="3808413"/>
              <a:ext cx="106363" cy="106362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Rectangle 226"/>
            <p:cNvSpPr>
              <a:spLocks noChangeArrowheads="1"/>
            </p:cNvSpPr>
            <p:nvPr/>
          </p:nvSpPr>
          <p:spPr bwMode="auto">
            <a:xfrm>
              <a:off x="4797425" y="3409950"/>
              <a:ext cx="107950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Rectangle 227"/>
            <p:cNvSpPr>
              <a:spLocks noChangeArrowheads="1"/>
            </p:cNvSpPr>
            <p:nvPr/>
          </p:nvSpPr>
          <p:spPr bwMode="auto">
            <a:xfrm>
              <a:off x="4625975" y="2692400"/>
              <a:ext cx="106363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Rectangle 228"/>
            <p:cNvSpPr>
              <a:spLocks noChangeArrowheads="1"/>
            </p:cNvSpPr>
            <p:nvPr/>
          </p:nvSpPr>
          <p:spPr bwMode="auto">
            <a:xfrm>
              <a:off x="4460875" y="4810125"/>
              <a:ext cx="106363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Rectangle 229"/>
            <p:cNvSpPr>
              <a:spLocks noChangeArrowheads="1"/>
            </p:cNvSpPr>
            <p:nvPr/>
          </p:nvSpPr>
          <p:spPr bwMode="auto">
            <a:xfrm>
              <a:off x="4192588" y="5410200"/>
              <a:ext cx="106362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Rectangle 230"/>
            <p:cNvSpPr>
              <a:spLocks noChangeArrowheads="1"/>
            </p:cNvSpPr>
            <p:nvPr/>
          </p:nvSpPr>
          <p:spPr bwMode="auto">
            <a:xfrm>
              <a:off x="4033838" y="5410200"/>
              <a:ext cx="107950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ectangle 231"/>
            <p:cNvSpPr>
              <a:spLocks noChangeArrowheads="1"/>
            </p:cNvSpPr>
            <p:nvPr/>
          </p:nvSpPr>
          <p:spPr bwMode="auto">
            <a:xfrm>
              <a:off x="3857625" y="5410200"/>
              <a:ext cx="106363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Rectangle 232"/>
            <p:cNvSpPr>
              <a:spLocks noChangeArrowheads="1"/>
            </p:cNvSpPr>
            <p:nvPr/>
          </p:nvSpPr>
          <p:spPr bwMode="auto">
            <a:xfrm>
              <a:off x="3690938" y="5410200"/>
              <a:ext cx="106362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Rectangle 233"/>
            <p:cNvSpPr>
              <a:spLocks noChangeArrowheads="1"/>
            </p:cNvSpPr>
            <p:nvPr/>
          </p:nvSpPr>
          <p:spPr bwMode="auto">
            <a:xfrm>
              <a:off x="3524250" y="5410200"/>
              <a:ext cx="107950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Rectangle 234"/>
            <p:cNvSpPr>
              <a:spLocks noChangeArrowheads="1"/>
            </p:cNvSpPr>
            <p:nvPr/>
          </p:nvSpPr>
          <p:spPr bwMode="auto">
            <a:xfrm>
              <a:off x="3357563" y="5410200"/>
              <a:ext cx="106362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Rectangle 235"/>
            <p:cNvSpPr>
              <a:spLocks noChangeArrowheads="1"/>
            </p:cNvSpPr>
            <p:nvPr/>
          </p:nvSpPr>
          <p:spPr bwMode="auto">
            <a:xfrm>
              <a:off x="3189288" y="5410200"/>
              <a:ext cx="106362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Rectangle 236"/>
            <p:cNvSpPr>
              <a:spLocks noChangeArrowheads="1"/>
            </p:cNvSpPr>
            <p:nvPr/>
          </p:nvSpPr>
          <p:spPr bwMode="auto">
            <a:xfrm>
              <a:off x="3009900" y="5410200"/>
              <a:ext cx="106363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tangle 237"/>
            <p:cNvSpPr>
              <a:spLocks noChangeArrowheads="1"/>
            </p:cNvSpPr>
            <p:nvPr/>
          </p:nvSpPr>
          <p:spPr bwMode="auto">
            <a:xfrm>
              <a:off x="2862263" y="5410200"/>
              <a:ext cx="106362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tangle 238"/>
            <p:cNvSpPr>
              <a:spLocks noChangeArrowheads="1"/>
            </p:cNvSpPr>
            <p:nvPr/>
          </p:nvSpPr>
          <p:spPr bwMode="auto">
            <a:xfrm>
              <a:off x="2690813" y="5410200"/>
              <a:ext cx="106362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ectangle 239"/>
            <p:cNvSpPr>
              <a:spLocks noChangeArrowheads="1"/>
            </p:cNvSpPr>
            <p:nvPr/>
          </p:nvSpPr>
          <p:spPr bwMode="auto">
            <a:xfrm>
              <a:off x="2559050" y="5410200"/>
              <a:ext cx="107950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Rectangle 240"/>
            <p:cNvSpPr>
              <a:spLocks noChangeArrowheads="1"/>
            </p:cNvSpPr>
            <p:nvPr/>
          </p:nvSpPr>
          <p:spPr bwMode="auto">
            <a:xfrm>
              <a:off x="2379663" y="5410200"/>
              <a:ext cx="107950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Rectangle 241"/>
            <p:cNvSpPr>
              <a:spLocks noChangeArrowheads="1"/>
            </p:cNvSpPr>
            <p:nvPr/>
          </p:nvSpPr>
          <p:spPr bwMode="auto">
            <a:xfrm>
              <a:off x="2305050" y="5410200"/>
              <a:ext cx="106363" cy="106363"/>
            </a:xfrm>
            <a:prstGeom prst="rect">
              <a:avLst/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Triangle isocèle 242"/>
            <p:cNvSpPr>
              <a:spLocks noChangeArrowheads="1"/>
            </p:cNvSpPr>
            <p:nvPr/>
          </p:nvSpPr>
          <p:spPr bwMode="auto">
            <a:xfrm>
              <a:off x="6216650" y="4311650"/>
              <a:ext cx="134938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Triangle isocèle 243"/>
            <p:cNvSpPr>
              <a:spLocks noChangeArrowheads="1"/>
            </p:cNvSpPr>
            <p:nvPr/>
          </p:nvSpPr>
          <p:spPr bwMode="auto">
            <a:xfrm>
              <a:off x="5883275" y="4194175"/>
              <a:ext cx="134938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Triangle isocèle 244"/>
            <p:cNvSpPr>
              <a:spLocks noChangeArrowheads="1"/>
            </p:cNvSpPr>
            <p:nvPr/>
          </p:nvSpPr>
          <p:spPr bwMode="auto">
            <a:xfrm>
              <a:off x="5627688" y="4154488"/>
              <a:ext cx="136525" cy="115887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Triangle isocèle 245"/>
            <p:cNvSpPr>
              <a:spLocks noChangeArrowheads="1"/>
            </p:cNvSpPr>
            <p:nvPr/>
          </p:nvSpPr>
          <p:spPr bwMode="auto">
            <a:xfrm>
              <a:off x="4791075" y="4054475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Triangle isocèle 246"/>
            <p:cNvSpPr>
              <a:spLocks noChangeArrowheads="1"/>
            </p:cNvSpPr>
            <p:nvPr/>
          </p:nvSpPr>
          <p:spPr bwMode="auto">
            <a:xfrm>
              <a:off x="4597400" y="3992563"/>
              <a:ext cx="134938" cy="115887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Triangle isocèle 247"/>
            <p:cNvSpPr>
              <a:spLocks noChangeArrowheads="1"/>
            </p:cNvSpPr>
            <p:nvPr/>
          </p:nvSpPr>
          <p:spPr bwMode="auto">
            <a:xfrm>
              <a:off x="4459288" y="3910013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Triangle isocèle 248"/>
            <p:cNvSpPr>
              <a:spLocks noChangeArrowheads="1"/>
            </p:cNvSpPr>
            <p:nvPr/>
          </p:nvSpPr>
          <p:spPr bwMode="auto">
            <a:xfrm>
              <a:off x="4189413" y="3848100"/>
              <a:ext cx="134937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Triangle isocèle 249"/>
            <p:cNvSpPr>
              <a:spLocks noChangeArrowheads="1"/>
            </p:cNvSpPr>
            <p:nvPr/>
          </p:nvSpPr>
          <p:spPr bwMode="auto">
            <a:xfrm>
              <a:off x="4033838" y="3922713"/>
              <a:ext cx="136525" cy="115887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Triangle isocèle 250"/>
            <p:cNvSpPr>
              <a:spLocks noChangeArrowheads="1"/>
            </p:cNvSpPr>
            <p:nvPr/>
          </p:nvSpPr>
          <p:spPr bwMode="auto">
            <a:xfrm>
              <a:off x="3852863" y="3794125"/>
              <a:ext cx="136525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Triangle isocèle 251"/>
            <p:cNvSpPr>
              <a:spLocks noChangeArrowheads="1"/>
            </p:cNvSpPr>
            <p:nvPr/>
          </p:nvSpPr>
          <p:spPr bwMode="auto">
            <a:xfrm>
              <a:off x="3690938" y="3749675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Triangle isocèle 252"/>
            <p:cNvSpPr>
              <a:spLocks noChangeArrowheads="1"/>
            </p:cNvSpPr>
            <p:nvPr/>
          </p:nvSpPr>
          <p:spPr bwMode="auto">
            <a:xfrm>
              <a:off x="3509963" y="3906838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Triangle isocèle 253"/>
            <p:cNvSpPr>
              <a:spLocks noChangeArrowheads="1"/>
            </p:cNvSpPr>
            <p:nvPr/>
          </p:nvSpPr>
          <p:spPr bwMode="auto">
            <a:xfrm>
              <a:off x="3348038" y="3867150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Triangle isocèle 254"/>
            <p:cNvSpPr>
              <a:spLocks noChangeArrowheads="1"/>
            </p:cNvSpPr>
            <p:nvPr/>
          </p:nvSpPr>
          <p:spPr bwMode="auto">
            <a:xfrm>
              <a:off x="3154363" y="2984500"/>
              <a:ext cx="134937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Triangle isocèle 255"/>
            <p:cNvSpPr>
              <a:spLocks noChangeArrowheads="1"/>
            </p:cNvSpPr>
            <p:nvPr/>
          </p:nvSpPr>
          <p:spPr bwMode="auto">
            <a:xfrm>
              <a:off x="2987675" y="3956050"/>
              <a:ext cx="134938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Triangle isocèle 256"/>
            <p:cNvSpPr>
              <a:spLocks noChangeArrowheads="1"/>
            </p:cNvSpPr>
            <p:nvPr/>
          </p:nvSpPr>
          <p:spPr bwMode="auto">
            <a:xfrm flipV="1">
              <a:off x="6216650" y="4108450"/>
              <a:ext cx="134938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Triangle isocèle 257"/>
            <p:cNvSpPr>
              <a:spLocks noChangeArrowheads="1"/>
            </p:cNvSpPr>
            <p:nvPr/>
          </p:nvSpPr>
          <p:spPr bwMode="auto">
            <a:xfrm flipV="1">
              <a:off x="5888038" y="4057650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Triangle isocèle 258"/>
            <p:cNvSpPr>
              <a:spLocks noChangeArrowheads="1"/>
            </p:cNvSpPr>
            <p:nvPr/>
          </p:nvSpPr>
          <p:spPr bwMode="auto">
            <a:xfrm flipV="1">
              <a:off x="5618163" y="3956050"/>
              <a:ext cx="134937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Triangle isocèle 259"/>
            <p:cNvSpPr>
              <a:spLocks noChangeArrowheads="1"/>
            </p:cNvSpPr>
            <p:nvPr/>
          </p:nvSpPr>
          <p:spPr bwMode="auto">
            <a:xfrm flipV="1">
              <a:off x="4792663" y="3808413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Triangle isocèle 260"/>
            <p:cNvSpPr>
              <a:spLocks noChangeArrowheads="1"/>
            </p:cNvSpPr>
            <p:nvPr/>
          </p:nvSpPr>
          <p:spPr bwMode="auto">
            <a:xfrm flipV="1">
              <a:off x="4597400" y="3754438"/>
              <a:ext cx="134938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Triangle isocèle 261"/>
            <p:cNvSpPr>
              <a:spLocks noChangeArrowheads="1"/>
            </p:cNvSpPr>
            <p:nvPr/>
          </p:nvSpPr>
          <p:spPr bwMode="auto">
            <a:xfrm flipV="1">
              <a:off x="4437063" y="3640138"/>
              <a:ext cx="134937" cy="115887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Triangle isocèle 262"/>
            <p:cNvSpPr>
              <a:spLocks noChangeArrowheads="1"/>
            </p:cNvSpPr>
            <p:nvPr/>
          </p:nvSpPr>
          <p:spPr bwMode="auto">
            <a:xfrm flipV="1">
              <a:off x="4197350" y="3533775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Triangle isocèle 263"/>
            <p:cNvSpPr>
              <a:spLocks noChangeArrowheads="1"/>
            </p:cNvSpPr>
            <p:nvPr/>
          </p:nvSpPr>
          <p:spPr bwMode="auto">
            <a:xfrm flipV="1">
              <a:off x="4033838" y="3516313"/>
              <a:ext cx="134937" cy="115887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Triangle isocèle 264"/>
            <p:cNvSpPr>
              <a:spLocks noChangeArrowheads="1"/>
            </p:cNvSpPr>
            <p:nvPr/>
          </p:nvSpPr>
          <p:spPr bwMode="auto">
            <a:xfrm flipV="1">
              <a:off x="3856038" y="3482975"/>
              <a:ext cx="134937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Triangle isocèle 265"/>
            <p:cNvSpPr>
              <a:spLocks noChangeArrowheads="1"/>
            </p:cNvSpPr>
            <p:nvPr/>
          </p:nvSpPr>
          <p:spPr bwMode="auto">
            <a:xfrm flipV="1">
              <a:off x="3690938" y="3395663"/>
              <a:ext cx="136525" cy="117475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Triangle isocèle 266"/>
            <p:cNvSpPr>
              <a:spLocks noChangeArrowheads="1"/>
            </p:cNvSpPr>
            <p:nvPr/>
          </p:nvSpPr>
          <p:spPr bwMode="auto">
            <a:xfrm flipV="1">
              <a:off x="3563938" y="3417888"/>
              <a:ext cx="134937" cy="115887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Triangle isocèle 267"/>
            <p:cNvSpPr>
              <a:spLocks noChangeArrowheads="1"/>
            </p:cNvSpPr>
            <p:nvPr/>
          </p:nvSpPr>
          <p:spPr bwMode="auto">
            <a:xfrm flipV="1">
              <a:off x="3327400" y="3187700"/>
              <a:ext cx="134938" cy="115888"/>
            </a:xfrm>
            <a:prstGeom prst="triangle">
              <a:avLst>
                <a:gd name="adj" fmla="val 50000"/>
              </a:avLst>
            </a:prstGeom>
            <a:solidFill>
              <a:srgbClr val="44D929"/>
            </a:solidFill>
            <a:ln w="9525" algn="ctr">
              <a:solidFill>
                <a:srgbClr val="44D92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330" name="Connecteur droit 268"/>
            <p:cNvCxnSpPr>
              <a:cxnSpLocks noChangeShapeType="1"/>
              <a:endCxn id="303" idx="1"/>
            </p:cNvCxnSpPr>
            <p:nvPr/>
          </p:nvCxnSpPr>
          <p:spPr bwMode="auto">
            <a:xfrm flipH="1" flipV="1">
              <a:off x="2305050" y="5464175"/>
              <a:ext cx="4046538" cy="23813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331" name="Rectangle 269"/>
            <p:cNvSpPr>
              <a:spLocks noChangeArrowheads="1"/>
            </p:cNvSpPr>
            <p:nvPr/>
          </p:nvSpPr>
          <p:spPr bwMode="auto">
            <a:xfrm>
              <a:off x="6235700" y="5424488"/>
              <a:ext cx="106363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tangle 270"/>
            <p:cNvSpPr>
              <a:spLocks noChangeArrowheads="1"/>
            </p:cNvSpPr>
            <p:nvPr/>
          </p:nvSpPr>
          <p:spPr bwMode="auto">
            <a:xfrm>
              <a:off x="5899150" y="5434013"/>
              <a:ext cx="107950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Rectangle 271"/>
            <p:cNvSpPr>
              <a:spLocks noChangeArrowheads="1"/>
            </p:cNvSpPr>
            <p:nvPr/>
          </p:nvSpPr>
          <p:spPr bwMode="auto">
            <a:xfrm>
              <a:off x="5651500" y="5434013"/>
              <a:ext cx="106363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Rectangle 272"/>
            <p:cNvSpPr>
              <a:spLocks noChangeArrowheads="1"/>
            </p:cNvSpPr>
            <p:nvPr/>
          </p:nvSpPr>
          <p:spPr bwMode="auto">
            <a:xfrm>
              <a:off x="4805363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Rectangle 273"/>
            <p:cNvSpPr>
              <a:spLocks noChangeArrowheads="1"/>
            </p:cNvSpPr>
            <p:nvPr/>
          </p:nvSpPr>
          <p:spPr bwMode="auto">
            <a:xfrm>
              <a:off x="4643438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Rectangle 274"/>
            <p:cNvSpPr>
              <a:spLocks noChangeArrowheads="1"/>
            </p:cNvSpPr>
            <p:nvPr/>
          </p:nvSpPr>
          <p:spPr bwMode="auto">
            <a:xfrm>
              <a:off x="4475163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tangle 275"/>
            <p:cNvSpPr>
              <a:spLocks noChangeArrowheads="1"/>
            </p:cNvSpPr>
            <p:nvPr/>
          </p:nvSpPr>
          <p:spPr bwMode="auto">
            <a:xfrm>
              <a:off x="4227513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tangle 276"/>
            <p:cNvSpPr>
              <a:spLocks noChangeArrowheads="1"/>
            </p:cNvSpPr>
            <p:nvPr/>
          </p:nvSpPr>
          <p:spPr bwMode="auto">
            <a:xfrm>
              <a:off x="4048125" y="5434013"/>
              <a:ext cx="106363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277"/>
            <p:cNvSpPr>
              <a:spLocks noChangeArrowheads="1"/>
            </p:cNvSpPr>
            <p:nvPr/>
          </p:nvSpPr>
          <p:spPr bwMode="auto">
            <a:xfrm>
              <a:off x="3863975" y="5434013"/>
              <a:ext cx="106363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278"/>
            <p:cNvSpPr>
              <a:spLocks noChangeArrowheads="1"/>
            </p:cNvSpPr>
            <p:nvPr/>
          </p:nvSpPr>
          <p:spPr bwMode="auto">
            <a:xfrm>
              <a:off x="3706813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Rectangle 279"/>
            <p:cNvSpPr>
              <a:spLocks noChangeArrowheads="1"/>
            </p:cNvSpPr>
            <p:nvPr/>
          </p:nvSpPr>
          <p:spPr bwMode="auto">
            <a:xfrm>
              <a:off x="3538538" y="5434013"/>
              <a:ext cx="107950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Rectangle 280"/>
            <p:cNvSpPr>
              <a:spLocks noChangeArrowheads="1"/>
            </p:cNvSpPr>
            <p:nvPr/>
          </p:nvSpPr>
          <p:spPr bwMode="auto">
            <a:xfrm>
              <a:off x="3355975" y="5434013"/>
              <a:ext cx="106363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Rectangle 281"/>
            <p:cNvSpPr>
              <a:spLocks noChangeArrowheads="1"/>
            </p:cNvSpPr>
            <p:nvPr/>
          </p:nvSpPr>
          <p:spPr bwMode="auto">
            <a:xfrm>
              <a:off x="3189288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Rectangle 282"/>
            <p:cNvSpPr>
              <a:spLocks noChangeArrowheads="1"/>
            </p:cNvSpPr>
            <p:nvPr/>
          </p:nvSpPr>
          <p:spPr bwMode="auto">
            <a:xfrm>
              <a:off x="3022600" y="5434013"/>
              <a:ext cx="107950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Rectangle 283"/>
            <p:cNvSpPr>
              <a:spLocks noChangeArrowheads="1"/>
            </p:cNvSpPr>
            <p:nvPr/>
          </p:nvSpPr>
          <p:spPr bwMode="auto">
            <a:xfrm>
              <a:off x="2881313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Rectangle 284"/>
            <p:cNvSpPr>
              <a:spLocks noChangeArrowheads="1"/>
            </p:cNvSpPr>
            <p:nvPr/>
          </p:nvSpPr>
          <p:spPr bwMode="auto">
            <a:xfrm>
              <a:off x="2690813" y="5434013"/>
              <a:ext cx="106362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Rectangle 285"/>
            <p:cNvSpPr>
              <a:spLocks noChangeArrowheads="1"/>
            </p:cNvSpPr>
            <p:nvPr/>
          </p:nvSpPr>
          <p:spPr bwMode="auto">
            <a:xfrm>
              <a:off x="2582863" y="5434013"/>
              <a:ext cx="107950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Rectangle 286"/>
            <p:cNvSpPr>
              <a:spLocks noChangeArrowheads="1"/>
            </p:cNvSpPr>
            <p:nvPr/>
          </p:nvSpPr>
          <p:spPr bwMode="auto">
            <a:xfrm>
              <a:off x="2411413" y="5434013"/>
              <a:ext cx="107950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Rectangle 287"/>
            <p:cNvSpPr>
              <a:spLocks noChangeArrowheads="1"/>
            </p:cNvSpPr>
            <p:nvPr/>
          </p:nvSpPr>
          <p:spPr bwMode="auto">
            <a:xfrm>
              <a:off x="2305050" y="5434013"/>
              <a:ext cx="106363" cy="106362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orme libre 288"/>
            <p:cNvSpPr>
              <a:spLocks/>
            </p:cNvSpPr>
            <p:nvPr/>
          </p:nvSpPr>
          <p:spPr bwMode="auto">
            <a:xfrm>
              <a:off x="2357438" y="5494338"/>
              <a:ext cx="3971925" cy="46037"/>
            </a:xfrm>
            <a:custGeom>
              <a:avLst/>
              <a:gdLst>
                <a:gd name="T0" fmla="*/ 3972560 w 3972560"/>
                <a:gd name="T1" fmla="*/ 0 h 45720"/>
                <a:gd name="T2" fmla="*/ 2484120 w 3972560"/>
                <a:gd name="T3" fmla="*/ 0 h 45720"/>
                <a:gd name="T4" fmla="*/ 2484120 w 3972560"/>
                <a:gd name="T5" fmla="*/ 45720 h 45720"/>
                <a:gd name="T6" fmla="*/ 0 w 3972560"/>
                <a:gd name="T7" fmla="*/ 45720 h 45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72560" h="45720">
                  <a:moveTo>
                    <a:pt x="3972560" y="0"/>
                  </a:moveTo>
                  <a:lnTo>
                    <a:pt x="2484120" y="0"/>
                  </a:lnTo>
                  <a:lnTo>
                    <a:pt x="2484120" y="45720"/>
                  </a:lnTo>
                  <a:lnTo>
                    <a:pt x="0" y="45720"/>
                  </a:lnTo>
                </a:path>
              </a:pathLst>
            </a:custGeom>
            <a:solidFill>
              <a:srgbClr val="BBE0E3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351" name="Connecteur droit 289"/>
            <p:cNvCxnSpPr>
              <a:cxnSpLocks noChangeShapeType="1"/>
            </p:cNvCxnSpPr>
            <p:nvPr/>
          </p:nvCxnSpPr>
          <p:spPr bwMode="auto">
            <a:xfrm>
              <a:off x="2160588" y="5376863"/>
              <a:ext cx="4484687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prstDash val="dash"/>
              <a:round/>
              <a:headEnd/>
              <a:tailEnd/>
            </a:ln>
          </p:spPr>
        </p:cxnSp>
        <p:sp>
          <p:nvSpPr>
            <p:cNvPr id="352" name="ZoneTexte 290"/>
            <p:cNvSpPr txBox="1">
              <a:spLocks noChangeArrowheads="1"/>
            </p:cNvSpPr>
            <p:nvPr/>
          </p:nvSpPr>
          <p:spPr bwMode="auto">
            <a:xfrm>
              <a:off x="2101850" y="5730875"/>
              <a:ext cx="269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ZoneTexte 291"/>
            <p:cNvSpPr txBox="1">
              <a:spLocks noChangeArrowheads="1"/>
            </p:cNvSpPr>
            <p:nvPr/>
          </p:nvSpPr>
          <p:spPr bwMode="auto">
            <a:xfrm>
              <a:off x="3455988" y="573087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ZoneTexte 292"/>
            <p:cNvSpPr txBox="1">
              <a:spLocks noChangeArrowheads="1"/>
            </p:cNvSpPr>
            <p:nvPr/>
          </p:nvSpPr>
          <p:spPr bwMode="auto">
            <a:xfrm>
              <a:off x="4133850" y="573087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32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ZoneTexte 293"/>
            <p:cNvSpPr txBox="1">
              <a:spLocks noChangeArrowheads="1"/>
            </p:cNvSpPr>
            <p:nvPr/>
          </p:nvSpPr>
          <p:spPr bwMode="auto">
            <a:xfrm>
              <a:off x="4794250" y="573087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40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ZoneTexte 294"/>
            <p:cNvSpPr txBox="1">
              <a:spLocks noChangeArrowheads="1"/>
            </p:cNvSpPr>
            <p:nvPr/>
          </p:nvSpPr>
          <p:spPr bwMode="auto">
            <a:xfrm>
              <a:off x="5470525" y="573087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48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ZoneTexte 295"/>
            <p:cNvSpPr txBox="1">
              <a:spLocks noChangeArrowheads="1"/>
            </p:cNvSpPr>
            <p:nvPr/>
          </p:nvSpPr>
          <p:spPr bwMode="auto">
            <a:xfrm>
              <a:off x="6111875" y="5730875"/>
              <a:ext cx="3571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56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ZoneTexte 296"/>
            <p:cNvSpPr txBox="1">
              <a:spLocks noChangeArrowheads="1"/>
            </p:cNvSpPr>
            <p:nvPr/>
          </p:nvSpPr>
          <p:spPr bwMode="auto">
            <a:xfrm>
              <a:off x="6453188" y="573087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60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ZoneTexte 297"/>
            <p:cNvSpPr txBox="1">
              <a:spLocks noChangeArrowheads="1"/>
            </p:cNvSpPr>
            <p:nvPr/>
          </p:nvSpPr>
          <p:spPr bwMode="auto">
            <a:xfrm>
              <a:off x="2744788" y="5730875"/>
              <a:ext cx="355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16</a:t>
              </a:r>
              <a:endParaRPr kumimoji="0" lang="fr-FR" sz="1200" b="0" i="0" u="none" strike="noStrike" kern="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0" name="Rectangle 359"/>
          <p:cNvSpPr/>
          <p:nvPr/>
        </p:nvSpPr>
        <p:spPr>
          <a:xfrm>
            <a:off x="1121250" y="14176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400" dirty="0">
                <a:solidFill>
                  <a:srgbClr val="FFFFFF"/>
                </a:solidFill>
              </a:rPr>
              <a:t>Protéine de fusion entre une </a:t>
            </a:r>
            <a:r>
              <a:rPr lang="fr-FR" sz="1400" dirty="0" err="1">
                <a:solidFill>
                  <a:srgbClr val="FFFFFF"/>
                </a:solidFill>
              </a:rPr>
              <a:t>Ig</a:t>
            </a:r>
            <a:r>
              <a:rPr lang="fr-FR" sz="1400" dirty="0">
                <a:solidFill>
                  <a:srgbClr val="FFFFFF"/>
                </a:solidFill>
              </a:rPr>
              <a:t> CD4 </a:t>
            </a:r>
            <a:r>
              <a:rPr lang="fr-FR" sz="1400" dirty="0" smtClean="0">
                <a:solidFill>
                  <a:srgbClr val="FFFFFF"/>
                </a:solidFill>
              </a:rPr>
              <a:t> et </a:t>
            </a:r>
            <a:r>
              <a:rPr lang="fr-FR" sz="1400" dirty="0">
                <a:solidFill>
                  <a:srgbClr val="FFFFFF"/>
                </a:solidFill>
              </a:rPr>
              <a:t>une </a:t>
            </a:r>
            <a:r>
              <a:rPr lang="fr-FR" sz="1400" dirty="0" smtClean="0">
                <a:solidFill>
                  <a:srgbClr val="FFFFFF"/>
                </a:solidFill>
              </a:rPr>
              <a:t>petite molécule </a:t>
            </a:r>
            <a:r>
              <a:rPr lang="fr-FR" sz="1400" dirty="0" err="1">
                <a:solidFill>
                  <a:srgbClr val="FFFFFF"/>
                </a:solidFill>
              </a:rPr>
              <a:t>sulfopeptide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smtClean="0">
                <a:solidFill>
                  <a:srgbClr val="FFFFFF"/>
                </a:solidFill>
              </a:rPr>
              <a:t> mimétique </a:t>
            </a:r>
            <a:r>
              <a:rPr lang="fr-FR" sz="1400" dirty="0">
                <a:solidFill>
                  <a:srgbClr val="FFFFFF"/>
                </a:solidFill>
              </a:rPr>
              <a:t>du </a:t>
            </a:r>
            <a:r>
              <a:rPr lang="fr-FR" sz="1400" dirty="0" smtClean="0">
                <a:solidFill>
                  <a:srgbClr val="FFFFFF"/>
                </a:solidFill>
              </a:rPr>
              <a:t>CCR5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 smtClean="0">
                <a:solidFill>
                  <a:srgbClr val="FFFFFF"/>
                </a:solidFill>
              </a:rPr>
              <a:t>Vectorisée par un  adénovirus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 smtClean="0">
                <a:solidFill>
                  <a:srgbClr val="FFFFFF"/>
                </a:solidFill>
              </a:rPr>
              <a:t>Injectée chez le singe (une seule dose)</a:t>
            </a:r>
            <a:endParaRPr lang="fr-FR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Inhibiteur de maturation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BMS 955-176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10973525"/>
              </p:ext>
            </p:extLst>
          </p:nvPr>
        </p:nvGraphicFramePr>
        <p:xfrm>
          <a:off x="1981200" y="2357120"/>
          <a:ext cx="5389881" cy="321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43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27"/>
          <p:cNvGrpSpPr/>
          <p:nvPr/>
        </p:nvGrpSpPr>
        <p:grpSpPr>
          <a:xfrm>
            <a:off x="551411" y="2740728"/>
            <a:ext cx="7891025" cy="3084580"/>
            <a:chOff x="1087229" y="2400640"/>
            <a:chExt cx="7891025" cy="3084580"/>
          </a:xfrm>
        </p:grpSpPr>
        <p:graphicFrame>
          <p:nvGraphicFramePr>
            <p:cNvPr id="7" name="Espace réservé du contenu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4348882"/>
                </p:ext>
              </p:extLst>
            </p:nvPr>
          </p:nvGraphicFramePr>
          <p:xfrm>
            <a:off x="1087229" y="2400640"/>
            <a:ext cx="6116211" cy="3084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5606" y="2682137"/>
              <a:ext cx="4613275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er 26"/>
            <p:cNvGrpSpPr/>
            <p:nvPr/>
          </p:nvGrpSpPr>
          <p:grpSpPr>
            <a:xfrm>
              <a:off x="7059771" y="2452509"/>
              <a:ext cx="1918483" cy="1872209"/>
              <a:chOff x="7059771" y="2228989"/>
              <a:chExt cx="1918483" cy="1872209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59771" y="2400641"/>
                <a:ext cx="287337" cy="1542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7347108" y="2228989"/>
                <a:ext cx="10080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BMS-663068</a:t>
                </a:r>
                <a:br>
                  <a:rPr lang="fr-FR" sz="1100" dirty="0" smtClean="0"/>
                </a:br>
                <a:r>
                  <a:rPr lang="fr-FR" sz="1100" dirty="0" smtClean="0"/>
                  <a:t>400 mg x 2/j</a:t>
                </a:r>
                <a:endParaRPr lang="fr-FR" sz="1100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8430007" y="2228989"/>
                <a:ext cx="53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6600"/>
                    </a:solidFill>
                  </a:rPr>
                  <a:t>91 %</a:t>
                </a:r>
                <a:endParaRPr lang="fr-FR" sz="12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7347108" y="2589062"/>
                <a:ext cx="10080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BMS-663068</a:t>
                </a:r>
                <a:br>
                  <a:rPr lang="fr-FR" sz="1100" dirty="0" smtClean="0"/>
                </a:br>
                <a:r>
                  <a:rPr lang="fr-FR" sz="1100" dirty="0" smtClean="0"/>
                  <a:t>800 mg x 2/j</a:t>
                </a:r>
                <a:endParaRPr lang="fr-FR" sz="1100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8430007" y="2589062"/>
                <a:ext cx="53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005294"/>
                    </a:solidFill>
                  </a:rPr>
                  <a:t>73 %</a:t>
                </a:r>
                <a:endParaRPr lang="fr-FR" sz="1200" b="1" dirty="0">
                  <a:solidFill>
                    <a:srgbClr val="005294"/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347108" y="2948897"/>
                <a:ext cx="10080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BMS-663068</a:t>
                </a:r>
                <a:br>
                  <a:rPr lang="fr-FR" sz="1100" dirty="0" smtClean="0"/>
                </a:br>
                <a:r>
                  <a:rPr lang="fr-FR" sz="1100" dirty="0" smtClean="0"/>
                  <a:t>600 mg x 1/j</a:t>
                </a:r>
                <a:endParaRPr lang="fr-FR" sz="11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8430007" y="2948897"/>
                <a:ext cx="5482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95C53E"/>
                    </a:solidFill>
                  </a:rPr>
                  <a:t>69 %</a:t>
                </a:r>
                <a:endParaRPr lang="fr-FR" sz="1200" b="1" dirty="0">
                  <a:solidFill>
                    <a:srgbClr val="95C53E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7347108" y="3310476"/>
                <a:ext cx="10707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BMS-663068</a:t>
                </a:r>
                <a:br>
                  <a:rPr lang="fr-FR" sz="1100" dirty="0" smtClean="0"/>
                </a:br>
                <a:r>
                  <a:rPr lang="fr-FR" sz="1100" dirty="0" smtClean="0"/>
                  <a:t>1 200 mg x 1/j</a:t>
                </a:r>
                <a:endParaRPr lang="fr-FR" sz="11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430007" y="3310476"/>
                <a:ext cx="53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rgbClr val="FF0000"/>
                    </a:solidFill>
                  </a:rPr>
                  <a:t>73 %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347108" y="3670311"/>
                <a:ext cx="12404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/>
                  <a:t>ATV/r</a:t>
                </a:r>
                <a:br>
                  <a:rPr lang="fr-FR" sz="1100" dirty="0" smtClean="0"/>
                </a:br>
                <a:r>
                  <a:rPr lang="fr-FR" sz="1100" dirty="0" smtClean="0"/>
                  <a:t>300/100 mg x 1/j</a:t>
                </a:r>
                <a:endParaRPr lang="fr-FR" sz="1100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8430007" y="3670311"/>
                <a:ext cx="535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accent4"/>
                    </a:solidFill>
                  </a:rPr>
                  <a:t>88 %</a:t>
                </a:r>
                <a:endParaRPr lang="fr-FR" sz="1200" b="1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Inhibiteur de l’attachement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BMS 66306B</a:t>
            </a:r>
          </a:p>
          <a:p>
            <a:pPr lvl="1"/>
            <a:r>
              <a:rPr lang="fr-FR" sz="2400" dirty="0" smtClean="0"/>
              <a:t>En phase </a:t>
            </a:r>
            <a:r>
              <a:rPr lang="fr-FR" sz="2400" dirty="0" err="1" smtClean="0"/>
              <a:t>IIb</a:t>
            </a:r>
            <a:r>
              <a:rPr lang="fr-FR" sz="2400" dirty="0" smtClean="0"/>
              <a:t> avec RAL+TDF, comparateur ATV/</a:t>
            </a:r>
            <a:r>
              <a:rPr lang="fr-FR" sz="2400" dirty="0" err="1" smtClean="0"/>
              <a:t>r+TDF</a:t>
            </a:r>
            <a:endParaRPr lang="fr-FR" sz="2400" dirty="0" smtClean="0"/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  <a:p>
            <a:pPr lvl="1"/>
            <a:r>
              <a:rPr lang="fr-FR" sz="2400" dirty="0" smtClean="0"/>
              <a:t>Bonne tolérance</a:t>
            </a:r>
          </a:p>
          <a:p>
            <a:pPr lvl="1"/>
            <a:r>
              <a:rPr lang="fr-FR" sz="2400" dirty="0" smtClean="0"/>
              <a:t>Début phase III avec 1200 mgx1/j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3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Cabotegravir (inhibiteur d’intégrase)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Avantage : sera disponible en forme injectable à libération prolongée</a:t>
            </a:r>
          </a:p>
          <a:p>
            <a:r>
              <a:rPr lang="fr-FR" dirty="0" smtClean="0"/>
              <a:t>Essai LATTE : comparaison CAB + 2 INTI </a:t>
            </a:r>
            <a:r>
              <a:rPr lang="fr-FR" dirty="0"/>
              <a:t> </a:t>
            </a:r>
            <a:r>
              <a:rPr lang="fr-FR" dirty="0" smtClean="0"/>
              <a:t>puis CAB + Rilpivirine, versus efavirenz + 2 INTI</a:t>
            </a:r>
          </a:p>
          <a:p>
            <a:pPr lvl="1"/>
            <a:r>
              <a:rPr lang="fr-FR" dirty="0" smtClean="0"/>
              <a:t>Bonne tolérance CAB+RPV</a:t>
            </a:r>
          </a:p>
          <a:p>
            <a:pPr lvl="1"/>
            <a:r>
              <a:rPr lang="fr-FR" dirty="0" smtClean="0"/>
              <a:t>Meilleure efficacité avec doses plus élevées (30 mg dose de choix)</a:t>
            </a:r>
          </a:p>
          <a:p>
            <a:pPr lvl="1"/>
            <a:r>
              <a:rPr lang="fr-FR" dirty="0" smtClean="0">
                <a:sym typeface="Wingdings"/>
              </a:rPr>
              <a:t> essais futurs en association délivrance prolongée CAB/RPV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396014"/>
            <a:ext cx="2895600" cy="365125"/>
          </a:xfrm>
        </p:spPr>
        <p:txBody>
          <a:bodyPr/>
          <a:lstStyle/>
          <a:p>
            <a:r>
              <a:rPr lang="fr-FR" dirty="0" err="1" smtClean="0"/>
              <a:t>Margolis</a:t>
            </a:r>
            <a:r>
              <a:rPr lang="fr-FR" dirty="0" smtClean="0"/>
              <a:t> </a:t>
            </a:r>
            <a:r>
              <a:rPr lang="fr-FR" dirty="0"/>
              <a:t>et al. Abs 554 </a:t>
            </a:r>
            <a:r>
              <a:rPr lang="fr-FR" dirty="0" smtClean="0"/>
              <a:t>LB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78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chez les HSH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cardio vasculaire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  <p:pic>
        <p:nvPicPr>
          <p:cNvPr id="6" name="Image 5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CV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fr-FR" dirty="0" smtClean="0"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fr-FR" dirty="0" smtClean="0">
                <a:latin typeface="+mj-lt"/>
                <a:ea typeface="Wingdings"/>
                <a:cs typeface="Wingdings"/>
                <a:sym typeface="Wingdings"/>
              </a:rPr>
              <a:t>évènements CV </a:t>
            </a:r>
            <a:r>
              <a:rPr lang="fr-FR" dirty="0" smtClean="0">
                <a:latin typeface="+mj-lt"/>
                <a:ea typeface="Wingdings"/>
                <a:cs typeface="Wingdings"/>
                <a:sym typeface="Wingdings"/>
              </a:rPr>
              <a:t>« logique »</a:t>
            </a:r>
          </a:p>
          <a:p>
            <a:pPr lvl="1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fr-FR" dirty="0">
                <a:latin typeface="+mj-lt"/>
                <a:ea typeface="Wingdings"/>
                <a:cs typeface="Wingdings"/>
                <a:sym typeface="Wingdings"/>
              </a:rPr>
              <a:t>d</a:t>
            </a:r>
            <a:r>
              <a:rPr lang="fr-FR" dirty="0" smtClean="0">
                <a:latin typeface="+mj-lt"/>
                <a:ea typeface="Wingdings"/>
                <a:cs typeface="Wingdings"/>
                <a:sym typeface="Wingdings"/>
              </a:rPr>
              <a:t>urée de vie</a:t>
            </a:r>
          </a:p>
          <a:p>
            <a:pPr lvl="1"/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fr-FR" dirty="0" smtClean="0">
                <a:sym typeface="Wingdings"/>
              </a:rPr>
              <a:t> des autres facteurs de morbi/mortalité (infections…) </a:t>
            </a:r>
          </a:p>
          <a:p>
            <a:r>
              <a:rPr lang="fr-FR" dirty="0" smtClean="0">
                <a:sym typeface="Wingdings"/>
              </a:rPr>
              <a:t>Poids du tabac +++++</a:t>
            </a:r>
          </a:p>
          <a:p>
            <a:r>
              <a:rPr lang="fr-FR" dirty="0" smtClean="0">
                <a:sym typeface="Wingdings"/>
              </a:rPr>
              <a:t>Responsabilité intrinsèque du virus</a:t>
            </a:r>
          </a:p>
          <a:p>
            <a:r>
              <a:rPr lang="fr-FR" dirty="0" smtClean="0">
                <a:sym typeface="Wingdings"/>
              </a:rPr>
              <a:t>Rôle « paradoxal » des traitements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4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poids du tabagisme </a:t>
            </a:r>
            <a:br>
              <a:rPr lang="fr-FR" dirty="0" smtClean="0"/>
            </a:br>
            <a:r>
              <a:rPr lang="fr-FR" dirty="0" smtClean="0"/>
              <a:t>dans les cancers non-classant sida</a:t>
            </a:r>
            <a:endParaRPr lang="fr-FR" dirty="0"/>
          </a:p>
        </p:txBody>
      </p:sp>
      <p:sp>
        <p:nvSpPr>
          <p:cNvPr id="13314" name="Espace réservé du contenu 12"/>
          <p:cNvSpPr>
            <a:spLocks noGrp="1"/>
          </p:cNvSpPr>
          <p:nvPr>
            <p:ph idx="1"/>
          </p:nvPr>
        </p:nvSpPr>
        <p:spPr>
          <a:xfrm>
            <a:off x="457200" y="1225550"/>
            <a:ext cx="8507413" cy="2579688"/>
          </a:xfrm>
        </p:spPr>
        <p:txBody>
          <a:bodyPr/>
          <a:lstStyle/>
          <a:p>
            <a:pPr>
              <a:defRPr/>
            </a:pPr>
            <a:r>
              <a:rPr lang="fr-FR" sz="1600" dirty="0" smtClean="0">
                <a:solidFill>
                  <a:srgbClr val="FFFF66"/>
                </a:solidFill>
              </a:rPr>
              <a:t>Objectif : </a:t>
            </a:r>
            <a:r>
              <a:rPr lang="fr-FR" sz="1600" dirty="0" smtClean="0"/>
              <a:t>estimer la part attribuable du tabagisme et des facteurs de risque modifiables liés au VIH dans les cancers non-classant sida (CNCS)</a:t>
            </a:r>
            <a:br>
              <a:rPr lang="fr-FR" sz="1600" dirty="0" smtClean="0"/>
            </a:br>
            <a:endParaRPr lang="fr-FR" sz="16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fr-FR" sz="1600" dirty="0" smtClean="0">
                <a:solidFill>
                  <a:srgbClr val="FFFF66"/>
                </a:solidFill>
              </a:rPr>
              <a:t>Population étudiée : </a:t>
            </a:r>
            <a:r>
              <a:rPr lang="fr-FR" sz="1600" dirty="0" smtClean="0"/>
              <a:t>patients VIH+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smtClean="0"/>
              <a:t>des 16 cohortes nord-américaines NA-ACCORD sur la période 2000-2009</a:t>
            </a:r>
            <a:br>
              <a:rPr lang="fr-FR" sz="1600" dirty="0" smtClean="0"/>
            </a:br>
            <a:r>
              <a:rPr lang="fr-FR" sz="1600" dirty="0" smtClean="0"/>
              <a:t>Parmi les 39 554 adultes (159 914 a-p) survenue de 592 CNCS dont les plus fréquents :</a:t>
            </a:r>
          </a:p>
          <a:p>
            <a:pPr marL="361950" lvl="1" indent="0">
              <a:buFontTx/>
              <a:buNone/>
              <a:defRPr/>
            </a:pPr>
            <a:r>
              <a:rPr lang="fr-FR" sz="1600" dirty="0" smtClean="0"/>
              <a:t>poumons : 17 % ; anal : 16 % ; prostate : 10 % ; Hodgkin : 9 % ; foie : 7 % ; sein : 7 %</a:t>
            </a:r>
            <a:br>
              <a:rPr lang="fr-FR" sz="1600" dirty="0" smtClean="0"/>
            </a:br>
            <a:endParaRPr lang="fr-FR" sz="1600" dirty="0" smtClean="0"/>
          </a:p>
          <a:p>
            <a:pPr marL="0" indent="0" algn="ctr">
              <a:buFontTx/>
              <a:buNone/>
              <a:defRPr/>
            </a:pPr>
            <a:r>
              <a:rPr lang="fr-FR" sz="1800" dirty="0" smtClean="0">
                <a:solidFill>
                  <a:srgbClr val="FFFF66"/>
                </a:solidFill>
              </a:rPr>
              <a:t>Fraction attribuable en incluant ou non le cancer du poumon </a:t>
            </a:r>
            <a:br>
              <a:rPr lang="fr-FR" sz="1800" dirty="0" smtClean="0">
                <a:solidFill>
                  <a:srgbClr val="FFFF66"/>
                </a:solidFill>
              </a:rPr>
            </a:br>
            <a:r>
              <a:rPr lang="fr-FR" sz="1400" dirty="0" smtClean="0">
                <a:solidFill>
                  <a:srgbClr val="FFFF66"/>
                </a:solidFill>
              </a:rPr>
              <a:t>(proportion des CNCS qui serait évitée chez PVVIH si tous les participants n’avaient pas le FDR)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5910263" y="6583363"/>
            <a:ext cx="3233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/>
            <a:r>
              <a:rPr lang="en-GB" sz="1200" i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Althoff KN, CROI 2015, Abs. 726</a:t>
            </a:r>
          </a:p>
        </p:txBody>
      </p:sp>
      <p:sp>
        <p:nvSpPr>
          <p:cNvPr id="66" name="Espace réservé du contenu 12"/>
          <p:cNvSpPr txBox="1">
            <a:spLocks/>
          </p:cNvSpPr>
          <p:nvPr/>
        </p:nvSpPr>
        <p:spPr bwMode="auto">
          <a:xfrm>
            <a:off x="460375" y="6200775"/>
            <a:ext cx="85074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hangingPunct="0">
              <a:buClr>
                <a:srgbClr val="FFFF00"/>
              </a:buClr>
              <a:buFontTx/>
              <a:buChar char="•"/>
              <a:defRPr/>
            </a:pPr>
            <a:r>
              <a:rPr lang="fr-FR" sz="1600" kern="0" dirty="0">
                <a:solidFill>
                  <a:srgbClr val="FFFF66"/>
                </a:solidFill>
                <a:latin typeface="Arial"/>
                <a:ea typeface="+mn-ea"/>
                <a:cs typeface="Arial" charset="0"/>
              </a:rPr>
              <a:t>Conclusion : </a:t>
            </a:r>
            <a:r>
              <a:rPr lang="fr-FR" sz="16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le poids du tabagisme est supérieur à celui des facteurs liés au VIH</a:t>
            </a:r>
            <a:r>
              <a:rPr lang="fr-FR" sz="1600" kern="0" dirty="0">
                <a:solidFill>
                  <a:srgbClr val="FFFF00"/>
                </a:solidFill>
                <a:latin typeface="Arial"/>
                <a:ea typeface="+mn-ea"/>
                <a:cs typeface="Arial" charset="0"/>
              </a:rPr>
              <a:t> </a:t>
            </a:r>
            <a:endParaRPr lang="fr-FR" sz="1600" kern="0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892175" y="3805238"/>
            <a:ext cx="7371706" cy="2286000"/>
            <a:chOff x="1057275" y="3805238"/>
            <a:chExt cx="7371706" cy="2286000"/>
          </a:xfrm>
        </p:grpSpPr>
        <p:sp>
          <p:nvSpPr>
            <p:cNvPr id="338948" name="Rectangle 9"/>
            <p:cNvSpPr>
              <a:spLocks noChangeArrowheads="1"/>
            </p:cNvSpPr>
            <p:nvPr/>
          </p:nvSpPr>
          <p:spPr bwMode="auto">
            <a:xfrm>
              <a:off x="1865313" y="4572000"/>
              <a:ext cx="357187" cy="1101725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49" name="Rectangle 10"/>
            <p:cNvSpPr>
              <a:spLocks noChangeArrowheads="1"/>
            </p:cNvSpPr>
            <p:nvPr/>
          </p:nvSpPr>
          <p:spPr bwMode="auto">
            <a:xfrm>
              <a:off x="3117850" y="5588000"/>
              <a:ext cx="357188" cy="85725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0" name="Rectangle 11"/>
            <p:cNvSpPr>
              <a:spLocks noChangeArrowheads="1"/>
            </p:cNvSpPr>
            <p:nvPr/>
          </p:nvSpPr>
          <p:spPr bwMode="auto">
            <a:xfrm>
              <a:off x="4386263" y="5434013"/>
              <a:ext cx="357187" cy="239712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1" name="Rectangle 12"/>
            <p:cNvSpPr>
              <a:spLocks noChangeArrowheads="1"/>
            </p:cNvSpPr>
            <p:nvPr/>
          </p:nvSpPr>
          <p:spPr bwMode="auto">
            <a:xfrm>
              <a:off x="5638800" y="5559425"/>
              <a:ext cx="357188" cy="114300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2" name="Rectangle 13"/>
            <p:cNvSpPr>
              <a:spLocks noChangeArrowheads="1"/>
            </p:cNvSpPr>
            <p:nvPr/>
          </p:nvSpPr>
          <p:spPr bwMode="auto">
            <a:xfrm>
              <a:off x="6891338" y="5491163"/>
              <a:ext cx="357187" cy="182562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3" name="Rectangle 14"/>
            <p:cNvSpPr>
              <a:spLocks noChangeArrowheads="1"/>
            </p:cNvSpPr>
            <p:nvPr/>
          </p:nvSpPr>
          <p:spPr bwMode="auto">
            <a:xfrm>
              <a:off x="2222500" y="4811713"/>
              <a:ext cx="357188" cy="86201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4" name="Rectangle 15"/>
            <p:cNvSpPr>
              <a:spLocks noChangeArrowheads="1"/>
            </p:cNvSpPr>
            <p:nvPr/>
          </p:nvSpPr>
          <p:spPr bwMode="auto">
            <a:xfrm>
              <a:off x="3475038" y="5559425"/>
              <a:ext cx="357187" cy="1143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5" name="Rectangle 16"/>
            <p:cNvSpPr>
              <a:spLocks noChangeArrowheads="1"/>
            </p:cNvSpPr>
            <p:nvPr/>
          </p:nvSpPr>
          <p:spPr bwMode="auto">
            <a:xfrm>
              <a:off x="4743450" y="5434013"/>
              <a:ext cx="358775" cy="23971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6" name="Rectangle 17"/>
            <p:cNvSpPr>
              <a:spLocks noChangeArrowheads="1"/>
            </p:cNvSpPr>
            <p:nvPr/>
          </p:nvSpPr>
          <p:spPr bwMode="auto">
            <a:xfrm>
              <a:off x="5995988" y="5530850"/>
              <a:ext cx="357187" cy="14287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7" name="Rectangle 18"/>
            <p:cNvSpPr>
              <a:spLocks noChangeArrowheads="1"/>
            </p:cNvSpPr>
            <p:nvPr/>
          </p:nvSpPr>
          <p:spPr bwMode="auto">
            <a:xfrm>
              <a:off x="7248525" y="5530850"/>
              <a:ext cx="357188" cy="14287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sz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8" name="Line 19"/>
            <p:cNvSpPr>
              <a:spLocks noChangeShapeType="1"/>
            </p:cNvSpPr>
            <p:nvPr/>
          </p:nvSpPr>
          <p:spPr bwMode="auto">
            <a:xfrm>
              <a:off x="1601788" y="3890963"/>
              <a:ext cx="0" cy="17827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59" name="Line 20"/>
            <p:cNvSpPr>
              <a:spLocks noChangeShapeType="1"/>
            </p:cNvSpPr>
            <p:nvPr/>
          </p:nvSpPr>
          <p:spPr bwMode="auto">
            <a:xfrm>
              <a:off x="1558925" y="5673725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0" name="Line 21"/>
            <p:cNvSpPr>
              <a:spLocks noChangeShapeType="1"/>
            </p:cNvSpPr>
            <p:nvPr/>
          </p:nvSpPr>
          <p:spPr bwMode="auto">
            <a:xfrm>
              <a:off x="1558925" y="5376863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1" name="Line 22"/>
            <p:cNvSpPr>
              <a:spLocks noChangeShapeType="1"/>
            </p:cNvSpPr>
            <p:nvPr/>
          </p:nvSpPr>
          <p:spPr bwMode="auto">
            <a:xfrm>
              <a:off x="1558925" y="5080000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2" name="Line 23"/>
            <p:cNvSpPr>
              <a:spLocks noChangeShapeType="1"/>
            </p:cNvSpPr>
            <p:nvPr/>
          </p:nvSpPr>
          <p:spPr bwMode="auto">
            <a:xfrm>
              <a:off x="1558925" y="4783138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3" name="Line 24"/>
            <p:cNvSpPr>
              <a:spLocks noChangeShapeType="1"/>
            </p:cNvSpPr>
            <p:nvPr/>
          </p:nvSpPr>
          <p:spPr bwMode="auto">
            <a:xfrm>
              <a:off x="1558925" y="4484688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4" name="Line 25"/>
            <p:cNvSpPr>
              <a:spLocks noChangeShapeType="1"/>
            </p:cNvSpPr>
            <p:nvPr/>
          </p:nvSpPr>
          <p:spPr bwMode="auto">
            <a:xfrm>
              <a:off x="1558925" y="4187825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5" name="Line 26"/>
            <p:cNvSpPr>
              <a:spLocks noChangeShapeType="1"/>
            </p:cNvSpPr>
            <p:nvPr/>
          </p:nvSpPr>
          <p:spPr bwMode="auto">
            <a:xfrm>
              <a:off x="1558925" y="3890963"/>
              <a:ext cx="428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6" name="Line 27"/>
            <p:cNvSpPr>
              <a:spLocks noChangeShapeType="1"/>
            </p:cNvSpPr>
            <p:nvPr/>
          </p:nvSpPr>
          <p:spPr bwMode="auto">
            <a:xfrm>
              <a:off x="1601788" y="5673725"/>
              <a:ext cx="62706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7" name="Line 28"/>
            <p:cNvSpPr>
              <a:spLocks noChangeShapeType="1"/>
            </p:cNvSpPr>
            <p:nvPr/>
          </p:nvSpPr>
          <p:spPr bwMode="auto">
            <a:xfrm flipV="1">
              <a:off x="1601788" y="5673725"/>
              <a:ext cx="0" cy="38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8" name="Line 29"/>
            <p:cNvSpPr>
              <a:spLocks noChangeShapeType="1"/>
            </p:cNvSpPr>
            <p:nvPr/>
          </p:nvSpPr>
          <p:spPr bwMode="auto">
            <a:xfrm flipV="1">
              <a:off x="2854325" y="5673725"/>
              <a:ext cx="0" cy="38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69" name="Line 30"/>
            <p:cNvSpPr>
              <a:spLocks noChangeShapeType="1"/>
            </p:cNvSpPr>
            <p:nvPr/>
          </p:nvSpPr>
          <p:spPr bwMode="auto">
            <a:xfrm flipV="1">
              <a:off x="4106863" y="5673725"/>
              <a:ext cx="0" cy="38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70" name="Line 31"/>
            <p:cNvSpPr>
              <a:spLocks noChangeShapeType="1"/>
            </p:cNvSpPr>
            <p:nvPr/>
          </p:nvSpPr>
          <p:spPr bwMode="auto">
            <a:xfrm flipV="1">
              <a:off x="5367338" y="5673725"/>
              <a:ext cx="0" cy="38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71" name="Line 32"/>
            <p:cNvSpPr>
              <a:spLocks noChangeShapeType="1"/>
            </p:cNvSpPr>
            <p:nvPr/>
          </p:nvSpPr>
          <p:spPr bwMode="auto">
            <a:xfrm flipV="1">
              <a:off x="6619875" y="5673725"/>
              <a:ext cx="0" cy="38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72" name="Line 33"/>
            <p:cNvSpPr>
              <a:spLocks noChangeShapeType="1"/>
            </p:cNvSpPr>
            <p:nvPr/>
          </p:nvSpPr>
          <p:spPr bwMode="auto">
            <a:xfrm flipV="1">
              <a:off x="7872413" y="5673725"/>
              <a:ext cx="0" cy="38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73" name="Rectangle 35"/>
            <p:cNvSpPr>
              <a:spLocks noChangeArrowheads="1"/>
            </p:cNvSpPr>
            <p:nvPr/>
          </p:nvSpPr>
          <p:spPr bwMode="auto">
            <a:xfrm>
              <a:off x="1412875" y="5588000"/>
              <a:ext cx="936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338974" name="Rectangle 36"/>
            <p:cNvSpPr>
              <a:spLocks noChangeArrowheads="1"/>
            </p:cNvSpPr>
            <p:nvPr/>
          </p:nvSpPr>
          <p:spPr bwMode="auto">
            <a:xfrm>
              <a:off x="1328738" y="5291138"/>
              <a:ext cx="187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338975" name="Rectangle 37"/>
            <p:cNvSpPr>
              <a:spLocks noChangeArrowheads="1"/>
            </p:cNvSpPr>
            <p:nvPr/>
          </p:nvSpPr>
          <p:spPr bwMode="auto">
            <a:xfrm>
              <a:off x="1328738" y="4992688"/>
              <a:ext cx="187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338976" name="Rectangle 38"/>
            <p:cNvSpPr>
              <a:spLocks noChangeArrowheads="1"/>
            </p:cNvSpPr>
            <p:nvPr/>
          </p:nvSpPr>
          <p:spPr bwMode="auto">
            <a:xfrm>
              <a:off x="1328738" y="4695825"/>
              <a:ext cx="187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338977" name="Rectangle 39"/>
            <p:cNvSpPr>
              <a:spLocks noChangeArrowheads="1"/>
            </p:cNvSpPr>
            <p:nvPr/>
          </p:nvSpPr>
          <p:spPr bwMode="auto">
            <a:xfrm>
              <a:off x="1328738" y="4398963"/>
              <a:ext cx="187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338978" name="Rectangle 40"/>
            <p:cNvSpPr>
              <a:spLocks noChangeArrowheads="1"/>
            </p:cNvSpPr>
            <p:nvPr/>
          </p:nvSpPr>
          <p:spPr bwMode="auto">
            <a:xfrm>
              <a:off x="1328738" y="4102100"/>
              <a:ext cx="187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50</a:t>
              </a:r>
            </a:p>
          </p:txBody>
        </p:sp>
        <p:sp>
          <p:nvSpPr>
            <p:cNvPr id="338979" name="Rectangle 41"/>
            <p:cNvSpPr>
              <a:spLocks noChangeArrowheads="1"/>
            </p:cNvSpPr>
            <p:nvPr/>
          </p:nvSpPr>
          <p:spPr bwMode="auto">
            <a:xfrm>
              <a:off x="1328738" y="3805238"/>
              <a:ext cx="187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338980" name="Rectangle 42"/>
            <p:cNvSpPr>
              <a:spLocks noChangeArrowheads="1"/>
            </p:cNvSpPr>
            <p:nvPr/>
          </p:nvSpPr>
          <p:spPr bwMode="auto">
            <a:xfrm>
              <a:off x="1812925" y="5722938"/>
              <a:ext cx="8159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Tabagisme</a:t>
              </a:r>
            </a:p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(vs jamais)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782763" y="4300538"/>
              <a:ext cx="55562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37 %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243138" y="4548188"/>
              <a:ext cx="539750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29 %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073400" y="5337175"/>
              <a:ext cx="4587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3 %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451225" y="5287963"/>
              <a:ext cx="4587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4 %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365625" y="5180013"/>
              <a:ext cx="4587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8 %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743450" y="5180013"/>
              <a:ext cx="4587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8 %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608638" y="5311775"/>
              <a:ext cx="458787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4 %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986463" y="5311775"/>
              <a:ext cx="457200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5 %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870700" y="5249863"/>
              <a:ext cx="4587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6 %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7248525" y="5249863"/>
              <a:ext cx="4587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fr-FR" sz="1050" b="1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5 %</a:t>
              </a:r>
            </a:p>
          </p:txBody>
        </p:sp>
        <p:sp>
          <p:nvSpPr>
            <p:cNvPr id="338991" name="Rectangle 42"/>
            <p:cNvSpPr>
              <a:spLocks noChangeArrowheads="1"/>
            </p:cNvSpPr>
            <p:nvPr/>
          </p:nvSpPr>
          <p:spPr bwMode="auto">
            <a:xfrm>
              <a:off x="3084513" y="5722938"/>
              <a:ext cx="7334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VHB+ </a:t>
              </a:r>
            </a:p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(vs VHB-)</a:t>
              </a:r>
            </a:p>
          </p:txBody>
        </p:sp>
        <p:sp>
          <p:nvSpPr>
            <p:cNvPr id="338992" name="Rectangle 42"/>
            <p:cNvSpPr>
              <a:spLocks noChangeArrowheads="1"/>
            </p:cNvSpPr>
            <p:nvPr/>
          </p:nvSpPr>
          <p:spPr bwMode="auto">
            <a:xfrm>
              <a:off x="4195763" y="5722938"/>
              <a:ext cx="10509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CD4 &lt; 200</a:t>
              </a:r>
            </a:p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(vs </a:t>
              </a:r>
              <a:r>
                <a:rPr lang="fr-FR" sz="1200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&gt;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200/mm</a:t>
              </a:r>
              <a:r>
                <a:rPr lang="fr-FR" sz="1200" baseline="300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338993" name="Rectangle 42"/>
            <p:cNvSpPr>
              <a:spLocks noChangeArrowheads="1"/>
            </p:cNvSpPr>
            <p:nvPr/>
          </p:nvSpPr>
          <p:spPr bwMode="auto">
            <a:xfrm>
              <a:off x="5468938" y="5722938"/>
              <a:ext cx="10128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CV &gt; 400</a:t>
              </a:r>
            </a:p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(vs </a:t>
              </a:r>
              <a:r>
                <a:rPr lang="fr-FR" sz="1200" u="sng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&lt;</a:t>
              </a: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400 c/ml)</a:t>
              </a:r>
              <a:endParaRPr lang="fr-FR" sz="1200" baseline="300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94" name="Rectangle 42"/>
            <p:cNvSpPr>
              <a:spLocks noChangeArrowheads="1"/>
            </p:cNvSpPr>
            <p:nvPr/>
          </p:nvSpPr>
          <p:spPr bwMode="auto">
            <a:xfrm>
              <a:off x="6829425" y="5722938"/>
              <a:ext cx="8985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Stade </a:t>
              </a:r>
              <a:b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sida (vs pas)</a:t>
              </a:r>
              <a:endParaRPr lang="fr-FR" sz="1200" baseline="300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95" name="Rectangle 62"/>
            <p:cNvSpPr>
              <a:spLocks noChangeArrowheads="1"/>
            </p:cNvSpPr>
            <p:nvPr/>
          </p:nvSpPr>
          <p:spPr bwMode="auto">
            <a:xfrm>
              <a:off x="2908300" y="4102100"/>
              <a:ext cx="203200" cy="184150"/>
            </a:xfrm>
            <a:prstGeom prst="rect">
              <a:avLst/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 sz="24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96" name="Rectangle 63"/>
            <p:cNvSpPr>
              <a:spLocks noChangeArrowheads="1"/>
            </p:cNvSpPr>
            <p:nvPr/>
          </p:nvSpPr>
          <p:spPr bwMode="auto">
            <a:xfrm>
              <a:off x="2908300" y="4346575"/>
              <a:ext cx="203200" cy="185738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 sz="240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8997" name="ZoneTexte 64"/>
            <p:cNvSpPr txBox="1">
              <a:spLocks noChangeArrowheads="1"/>
            </p:cNvSpPr>
            <p:nvPr/>
          </p:nvSpPr>
          <p:spPr bwMode="auto">
            <a:xfrm>
              <a:off x="3111500" y="4033838"/>
              <a:ext cx="5317481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spcBef>
                  <a:spcPts val="600"/>
                </a:spcBef>
              </a:pPr>
              <a:r>
                <a:rPr lang="fr-FR" sz="14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Part attribuable en incluant le cancer du poumon dans l’analyse</a:t>
              </a:r>
            </a:p>
            <a:p>
              <a:pPr defTabSz="914400">
                <a:spcBef>
                  <a:spcPts val="600"/>
                </a:spcBef>
              </a:pPr>
              <a:r>
                <a:rPr lang="fr-FR" sz="14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Part attribuable en excluant  le cancer du poumon dans l’analyse</a:t>
              </a:r>
            </a:p>
          </p:txBody>
        </p:sp>
        <p:sp>
          <p:nvSpPr>
            <p:cNvPr id="338999" name="Rectangle 41"/>
            <p:cNvSpPr>
              <a:spLocks noChangeArrowheads="1"/>
            </p:cNvSpPr>
            <p:nvPr/>
          </p:nvSpPr>
          <p:spPr bwMode="auto">
            <a:xfrm>
              <a:off x="1057275" y="3951288"/>
              <a:ext cx="1349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/>
              <a:r>
                <a:rPr lang="fr-FR" sz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%</a:t>
              </a:r>
            </a:p>
          </p:txBody>
        </p:sp>
      </p:grpSp>
      <p:sp>
        <p:nvSpPr>
          <p:cNvPr id="339000" name="Text Box 5"/>
          <p:cNvSpPr txBox="1">
            <a:spLocks noChangeArrowheads="1"/>
          </p:cNvSpPr>
          <p:nvPr/>
        </p:nvSpPr>
        <p:spPr bwMode="auto">
          <a:xfrm>
            <a:off x="8692176" y="46038"/>
            <a:ext cx="39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0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164</a:t>
            </a:r>
            <a:endParaRPr lang="fr-FR" sz="1000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82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réponses… et encore beaucoup de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L’abacavir semble bien augmenter (un peu) le risque d’infarctus du myocarde juste après son introduction (Cohorte NA-ACCORD, abs. 749LB)</a:t>
            </a:r>
          </a:p>
          <a:p>
            <a:r>
              <a:rPr lang="fr-FR" dirty="0" smtClean="0"/>
              <a:t>La </a:t>
            </a:r>
            <a:r>
              <a:rPr lang="fr-FR" b="1" dirty="0" err="1" smtClean="0"/>
              <a:t>rosuvastatine</a:t>
            </a:r>
            <a:r>
              <a:rPr lang="fr-FR" b="1" dirty="0" smtClean="0"/>
              <a:t> diminue la rapidité de la progression </a:t>
            </a:r>
            <a:r>
              <a:rPr lang="fr-FR" dirty="0" smtClean="0"/>
              <a:t>de l’athérome carotidien des patients VIH+ ayant un LDL-C bas (essai vs placebo SATURN-HIV, abs. 137).</a:t>
            </a:r>
          </a:p>
          <a:p>
            <a:r>
              <a:rPr lang="fr-FR" b="1" dirty="0" smtClean="0"/>
              <a:t>L’atorvastatine </a:t>
            </a:r>
            <a:r>
              <a:rPr lang="fr-FR" b="1" u="sng" dirty="0" smtClean="0"/>
              <a:t>diminue</a:t>
            </a:r>
            <a:r>
              <a:rPr lang="fr-FR" b="1" dirty="0" smtClean="0"/>
              <a:t> le volume des plaques</a:t>
            </a:r>
            <a:r>
              <a:rPr lang="fr-FR" dirty="0" smtClean="0"/>
              <a:t>, surtout  non calcifiées, des patients VIH+ ayant un LDL-C bas (essai versus placebo, abs. 136)</a:t>
            </a:r>
          </a:p>
          <a:p>
            <a:r>
              <a:rPr lang="fr-FR" b="1" dirty="0" smtClean="0"/>
              <a:t>La </a:t>
            </a:r>
            <a:r>
              <a:rPr lang="fr-FR" b="1" dirty="0" err="1" smtClean="0"/>
              <a:t>varénicline</a:t>
            </a:r>
            <a:r>
              <a:rPr lang="fr-FR" b="1" dirty="0" smtClean="0"/>
              <a:t> (</a:t>
            </a:r>
            <a:r>
              <a:rPr lang="fr-FR" b="1" dirty="0" err="1" smtClean="0"/>
              <a:t>Zyban</a:t>
            </a:r>
            <a:r>
              <a:rPr lang="fr-FR" b="1" dirty="0" smtClean="0"/>
              <a:t>®) améliore le sevrage tabagique</a:t>
            </a:r>
            <a:r>
              <a:rPr lang="fr-FR" dirty="0" smtClean="0"/>
              <a:t> (17,6% versus 7,2%, essai ANRS 144 vs placebo, abs. 139 ) mais au prix d’effets secondaires psy+++</a:t>
            </a:r>
          </a:p>
          <a:p>
            <a:r>
              <a:rPr lang="fr-FR" dirty="0" smtClean="0"/>
              <a:t>Un essai important débute avec la pitavastatine (vs placébo) avec </a:t>
            </a:r>
            <a:r>
              <a:rPr lang="fr-FR" b="1" dirty="0" smtClean="0"/>
              <a:t>objectif de réduction de la morbi-mortalité cardiovasculaire </a:t>
            </a:r>
            <a:r>
              <a:rPr lang="fr-FR" dirty="0" smtClean="0"/>
              <a:t>(6 500 patients…)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64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va falloir s’atteler à la </a:t>
            </a:r>
            <a:r>
              <a:rPr lang="fr-FR" b="1" dirty="0" smtClean="0"/>
              <a:t>délivrance</a:t>
            </a:r>
            <a:r>
              <a:rPr lang="fr-FR" dirty="0" smtClean="0"/>
              <a:t> de la PrEP : rôle des futurs </a:t>
            </a:r>
            <a:r>
              <a:rPr lang="fr-FR" dirty="0" err="1" smtClean="0"/>
              <a:t>CeGIDD</a:t>
            </a:r>
            <a:r>
              <a:rPr lang="fr-FR" dirty="0" smtClean="0"/>
              <a:t> ?</a:t>
            </a:r>
          </a:p>
          <a:p>
            <a:r>
              <a:rPr lang="fr-FR" dirty="0" smtClean="0"/>
              <a:t>Toutes les données convergent vers un risque de transmission +/- 0 quand la CV est indétectable, </a:t>
            </a:r>
            <a:r>
              <a:rPr lang="fr-FR" b="1" dirty="0" smtClean="0"/>
              <a:t>y compris en PTME</a:t>
            </a:r>
          </a:p>
          <a:p>
            <a:r>
              <a:rPr lang="fr-FR" dirty="0" smtClean="0"/>
              <a:t>Il y a encore de la place pour de nouvelles molécules… un futur sans INTI ?</a:t>
            </a:r>
          </a:p>
          <a:p>
            <a:r>
              <a:rPr lang="fr-FR" dirty="0" smtClean="0"/>
              <a:t>VIH et risque cardiovasculaire : continuer la chasse au tabac, mieux déterminer la place des statines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85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722313" y="4856163"/>
            <a:ext cx="7772400" cy="1500187"/>
          </a:xfrm>
        </p:spPr>
        <p:txBody>
          <a:bodyPr/>
          <a:lstStyle/>
          <a:p>
            <a:r>
              <a:rPr lang="fr-FR" dirty="0" smtClean="0"/>
              <a:t>Retrouver les comptes-rendus… </a:t>
            </a:r>
            <a:r>
              <a:rPr lang="fr-FR" dirty="0" err="1" smtClean="0"/>
              <a:t>www.corevih-bretagne.fr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  <p:pic>
        <p:nvPicPr>
          <p:cNvPr id="8" name="Image 7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PrEP 2015</a:t>
            </a:r>
            <a:endParaRPr lang="fr-FR" dirty="0"/>
          </a:p>
        </p:txBody>
      </p:sp>
      <p:sp>
        <p:nvSpPr>
          <p:cNvPr id="410626" name="Espace réservé du contenu 2"/>
          <p:cNvSpPr>
            <a:spLocks noGrp="1"/>
          </p:cNvSpPr>
          <p:nvPr>
            <p:ph idx="1"/>
          </p:nvPr>
        </p:nvSpPr>
        <p:spPr>
          <a:xfrm>
            <a:off x="419100" y="1011238"/>
            <a:ext cx="8724900" cy="5111750"/>
          </a:xfrm>
        </p:spPr>
        <p:txBody>
          <a:bodyPr/>
          <a:lstStyle/>
          <a:p>
            <a:r>
              <a:rPr lang="fr-FR" sz="2000" dirty="0" smtClean="0"/>
              <a:t>Les données acquises</a:t>
            </a:r>
          </a:p>
          <a:p>
            <a:pPr lvl="1"/>
            <a:r>
              <a:rPr lang="fr-FR" sz="1800" dirty="0" smtClean="0"/>
              <a:t>Modèle primate</a:t>
            </a:r>
          </a:p>
          <a:p>
            <a:pPr lvl="2"/>
            <a:r>
              <a:rPr lang="fr-FR" sz="1600" dirty="0" smtClean="0"/>
              <a:t>Protection pré-exposition : TDF + FTC &gt; TDF</a:t>
            </a:r>
          </a:p>
          <a:p>
            <a:pPr lvl="2"/>
            <a:r>
              <a:rPr lang="fr-FR" sz="1600" dirty="0" smtClean="0"/>
              <a:t>TDF + FTC efficace pour protection que l’inoculation soit IV,</a:t>
            </a:r>
            <a:br>
              <a:rPr lang="fr-FR" sz="1600" dirty="0" smtClean="0"/>
            </a:br>
            <a:r>
              <a:rPr lang="fr-FR" sz="1600" dirty="0" smtClean="0"/>
              <a:t>rectale ou vaginale</a:t>
            </a:r>
          </a:p>
          <a:p>
            <a:pPr lvl="2"/>
            <a:r>
              <a:rPr lang="fr-FR" sz="1600" dirty="0" smtClean="0"/>
              <a:t>Concentrations TFV 10 à 100 fois plus faibles dans le tissu </a:t>
            </a:r>
            <a:r>
              <a:rPr lang="fr-FR" sz="1600" dirty="0" err="1" smtClean="0"/>
              <a:t>cervico-vaginal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que dans la muqueuse rectale</a:t>
            </a:r>
          </a:p>
          <a:p>
            <a:pPr lvl="2"/>
            <a:r>
              <a:rPr lang="fr-FR" sz="1600" dirty="0" smtClean="0"/>
              <a:t>Administration intermittente possible</a:t>
            </a:r>
          </a:p>
          <a:p>
            <a:pPr lvl="1"/>
            <a:r>
              <a:rPr lang="fr-FR" sz="1800" dirty="0" smtClean="0"/>
              <a:t>Relation étroite entre observance et efficacité dans les études PrEP</a:t>
            </a:r>
            <a:br>
              <a:rPr lang="fr-FR" sz="1800" dirty="0" smtClean="0"/>
            </a:br>
            <a:endParaRPr lang="fr-FR" sz="18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1800" dirty="0" smtClean="0"/>
              <a:t>TDF/FDC approuvé aux USA en PrEP depuis juillet 2012</a:t>
            </a:r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5559425" y="6583363"/>
            <a:ext cx="3584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hangingPunct="0"/>
            <a:r>
              <a:rPr lang="en-GB" sz="1200" i="1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Landovitz RJ, CROI 2015, Abs. 20</a:t>
            </a:r>
          </a:p>
        </p:txBody>
      </p:sp>
      <p:grpSp>
        <p:nvGrpSpPr>
          <p:cNvPr id="410628" name="Grouper 82"/>
          <p:cNvGrpSpPr>
            <a:grpSpLocks/>
          </p:cNvGrpSpPr>
          <p:nvPr/>
        </p:nvGrpSpPr>
        <p:grpSpPr bwMode="auto">
          <a:xfrm>
            <a:off x="2078038" y="3441700"/>
            <a:ext cx="5226050" cy="2549525"/>
            <a:chOff x="3437342" y="3473351"/>
            <a:chExt cx="5225731" cy="2549977"/>
          </a:xfrm>
        </p:grpSpPr>
        <p:grpSp>
          <p:nvGrpSpPr>
            <p:cNvPr id="410630" name="Grouper 5"/>
            <p:cNvGrpSpPr>
              <a:grpSpLocks/>
            </p:cNvGrpSpPr>
            <p:nvPr/>
          </p:nvGrpSpPr>
          <p:grpSpPr bwMode="auto">
            <a:xfrm>
              <a:off x="3437342" y="3473351"/>
              <a:ext cx="5225731" cy="2314020"/>
              <a:chOff x="3924962" y="3790871"/>
              <a:chExt cx="5225731" cy="2314020"/>
            </a:xfrm>
          </p:grpSpPr>
          <p:sp>
            <p:nvSpPr>
              <p:cNvPr id="410633" name="ZoneTexte 6"/>
              <p:cNvSpPr txBox="1">
                <a:spLocks noChangeArrowheads="1"/>
              </p:cNvSpPr>
              <p:nvPr/>
            </p:nvSpPr>
            <p:spPr bwMode="auto">
              <a:xfrm>
                <a:off x="7493519" y="4703904"/>
                <a:ext cx="165717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fr-FR" sz="100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Partners PrEP (TDF/FTC)</a:t>
                </a:r>
              </a:p>
            </p:txBody>
          </p:sp>
          <p:grpSp>
            <p:nvGrpSpPr>
              <p:cNvPr id="410634" name="Groupe 2068"/>
              <p:cNvGrpSpPr>
                <a:grpSpLocks/>
              </p:cNvGrpSpPr>
              <p:nvPr/>
            </p:nvGrpSpPr>
            <p:grpSpPr bwMode="auto">
              <a:xfrm>
                <a:off x="3924962" y="3790871"/>
                <a:ext cx="4940823" cy="2314020"/>
                <a:chOff x="3924962" y="3790871"/>
                <a:chExt cx="4940823" cy="2314020"/>
              </a:xfrm>
            </p:grpSpPr>
            <p:grpSp>
              <p:nvGrpSpPr>
                <p:cNvPr id="410635" name="Groupe 2066"/>
                <p:cNvGrpSpPr>
                  <a:grpSpLocks/>
                </p:cNvGrpSpPr>
                <p:nvPr/>
              </p:nvGrpSpPr>
              <p:grpSpPr bwMode="auto">
                <a:xfrm>
                  <a:off x="4507431" y="3894932"/>
                  <a:ext cx="2986088" cy="1963738"/>
                  <a:chOff x="3463132" y="3692526"/>
                  <a:chExt cx="2986088" cy="1963738"/>
                </a:xfrm>
              </p:grpSpPr>
              <p:sp>
                <p:nvSpPr>
                  <p:cNvPr id="410664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757" y="3692526"/>
                    <a:ext cx="0" cy="11842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6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510757" y="4876801"/>
                    <a:ext cx="2795588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66" name="Freeform 10"/>
                  <p:cNvSpPr>
                    <a:spLocks/>
                  </p:cNvSpPr>
                  <p:nvPr/>
                </p:nvSpPr>
                <p:spPr bwMode="auto">
                  <a:xfrm>
                    <a:off x="3510757" y="4876801"/>
                    <a:ext cx="2795588" cy="725488"/>
                  </a:xfrm>
                  <a:custGeom>
                    <a:avLst/>
                    <a:gdLst>
                      <a:gd name="T0" fmla="*/ 2795588 w 1761"/>
                      <a:gd name="T1" fmla="*/ 725488 h 457"/>
                      <a:gd name="T2" fmla="*/ 0 w 1761"/>
                      <a:gd name="T3" fmla="*/ 725488 h 457"/>
                      <a:gd name="T4" fmla="*/ 0 w 1761"/>
                      <a:gd name="T5" fmla="*/ 0 h 457"/>
                      <a:gd name="T6" fmla="*/ 0 60000 65536"/>
                      <a:gd name="T7" fmla="*/ 0 60000 65536"/>
                      <a:gd name="T8" fmla="*/ 0 60000 65536"/>
                      <a:gd name="T9" fmla="*/ 0 w 1761"/>
                      <a:gd name="T10" fmla="*/ 0 h 457"/>
                      <a:gd name="T11" fmla="*/ 1761 w 1761"/>
                      <a:gd name="T12" fmla="*/ 457 h 4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61" h="457">
                        <a:moveTo>
                          <a:pt x="1761" y="457"/>
                        </a:moveTo>
                        <a:lnTo>
                          <a:pt x="0" y="45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67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96820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6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85670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69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6107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0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68132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58570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49007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39445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4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9882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5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1907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6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0757" y="5602289"/>
                    <a:ext cx="0" cy="53975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3702051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3937001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7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4171951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4641851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4405314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4876801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5119689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5602289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463132" y="5360989"/>
                    <a:ext cx="4762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9520" y="3946526"/>
                    <a:ext cx="2465388" cy="127317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7" name="Freeform 31"/>
                  <p:cNvSpPr>
                    <a:spLocks/>
                  </p:cNvSpPr>
                  <p:nvPr/>
                </p:nvSpPr>
                <p:spPr bwMode="auto">
                  <a:xfrm>
                    <a:off x="6373020" y="3927476"/>
                    <a:ext cx="76200" cy="76200"/>
                  </a:xfrm>
                  <a:custGeom>
                    <a:avLst/>
                    <a:gdLst>
                      <a:gd name="T0" fmla="*/ 76200 w 48"/>
                      <a:gd name="T1" fmla="*/ 38100 h 48"/>
                      <a:gd name="T2" fmla="*/ 76200 w 48"/>
                      <a:gd name="T3" fmla="*/ 28575 h 48"/>
                      <a:gd name="T4" fmla="*/ 73025 w 48"/>
                      <a:gd name="T5" fmla="*/ 19050 h 48"/>
                      <a:gd name="T6" fmla="*/ 65088 w 48"/>
                      <a:gd name="T7" fmla="*/ 11112 h 48"/>
                      <a:gd name="T8" fmla="*/ 57150 w 48"/>
                      <a:gd name="T9" fmla="*/ 4763 h 48"/>
                      <a:gd name="T10" fmla="*/ 47625 w 48"/>
                      <a:gd name="T11" fmla="*/ 1588 h 48"/>
                      <a:gd name="T12" fmla="*/ 38100 w 48"/>
                      <a:gd name="T13" fmla="*/ 0 h 48"/>
                      <a:gd name="T14" fmla="*/ 28575 w 48"/>
                      <a:gd name="T15" fmla="*/ 1588 h 48"/>
                      <a:gd name="T16" fmla="*/ 19050 w 48"/>
                      <a:gd name="T17" fmla="*/ 4763 h 48"/>
                      <a:gd name="T18" fmla="*/ 11112 w 48"/>
                      <a:gd name="T19" fmla="*/ 11112 h 48"/>
                      <a:gd name="T20" fmla="*/ 6350 w 48"/>
                      <a:gd name="T21" fmla="*/ 19050 h 48"/>
                      <a:gd name="T22" fmla="*/ 1588 w 48"/>
                      <a:gd name="T23" fmla="*/ 28575 h 48"/>
                      <a:gd name="T24" fmla="*/ 0 w 48"/>
                      <a:gd name="T25" fmla="*/ 38100 h 48"/>
                      <a:gd name="T26" fmla="*/ 1588 w 48"/>
                      <a:gd name="T27" fmla="*/ 47625 h 48"/>
                      <a:gd name="T28" fmla="*/ 6350 w 48"/>
                      <a:gd name="T29" fmla="*/ 57150 h 48"/>
                      <a:gd name="T30" fmla="*/ 11112 w 48"/>
                      <a:gd name="T31" fmla="*/ 63500 h 48"/>
                      <a:gd name="T32" fmla="*/ 19050 w 48"/>
                      <a:gd name="T33" fmla="*/ 71438 h 48"/>
                      <a:gd name="T34" fmla="*/ 28575 w 48"/>
                      <a:gd name="T35" fmla="*/ 76200 h 48"/>
                      <a:gd name="T36" fmla="*/ 38100 w 48"/>
                      <a:gd name="T37" fmla="*/ 76200 h 48"/>
                      <a:gd name="T38" fmla="*/ 47625 w 48"/>
                      <a:gd name="T39" fmla="*/ 76200 h 48"/>
                      <a:gd name="T40" fmla="*/ 57150 w 48"/>
                      <a:gd name="T41" fmla="*/ 71438 h 48"/>
                      <a:gd name="T42" fmla="*/ 65088 w 48"/>
                      <a:gd name="T43" fmla="*/ 63500 h 48"/>
                      <a:gd name="T44" fmla="*/ 73025 w 48"/>
                      <a:gd name="T45" fmla="*/ 57150 h 48"/>
                      <a:gd name="T46" fmla="*/ 76200 w 48"/>
                      <a:gd name="T47" fmla="*/ 47625 h 48"/>
                      <a:gd name="T48" fmla="*/ 76200 w 48"/>
                      <a:gd name="T49" fmla="*/ 38100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48" y="24"/>
                        </a:move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3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2" y="45"/>
                        </a:lnTo>
                        <a:lnTo>
                          <a:pt x="18" y="48"/>
                        </a:lnTo>
                        <a:lnTo>
                          <a:pt x="24" y="48"/>
                        </a:lnTo>
                        <a:lnTo>
                          <a:pt x="30" y="48"/>
                        </a:lnTo>
                        <a:lnTo>
                          <a:pt x="36" y="45"/>
                        </a:lnTo>
                        <a:lnTo>
                          <a:pt x="41" y="40"/>
                        </a:lnTo>
                        <a:lnTo>
                          <a:pt x="46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8" name="Freeform 32"/>
                  <p:cNvSpPr>
                    <a:spLocks/>
                  </p:cNvSpPr>
                  <p:nvPr/>
                </p:nvSpPr>
                <p:spPr bwMode="auto">
                  <a:xfrm>
                    <a:off x="6373020" y="4089401"/>
                    <a:ext cx="76200" cy="77788"/>
                  </a:xfrm>
                  <a:custGeom>
                    <a:avLst/>
                    <a:gdLst>
                      <a:gd name="T0" fmla="*/ 76200 w 48"/>
                      <a:gd name="T1" fmla="*/ 39688 h 49"/>
                      <a:gd name="T2" fmla="*/ 76200 w 48"/>
                      <a:gd name="T3" fmla="*/ 28575 h 49"/>
                      <a:gd name="T4" fmla="*/ 73025 w 48"/>
                      <a:gd name="T5" fmla="*/ 20638 h 49"/>
                      <a:gd name="T6" fmla="*/ 65088 w 48"/>
                      <a:gd name="T7" fmla="*/ 11113 h 49"/>
                      <a:gd name="T8" fmla="*/ 57150 w 48"/>
                      <a:gd name="T9" fmla="*/ 4763 h 49"/>
                      <a:gd name="T10" fmla="*/ 47625 w 48"/>
                      <a:gd name="T11" fmla="*/ 1588 h 49"/>
                      <a:gd name="T12" fmla="*/ 38100 w 48"/>
                      <a:gd name="T13" fmla="*/ 0 h 49"/>
                      <a:gd name="T14" fmla="*/ 28575 w 48"/>
                      <a:gd name="T15" fmla="*/ 1588 h 49"/>
                      <a:gd name="T16" fmla="*/ 19050 w 48"/>
                      <a:gd name="T17" fmla="*/ 4763 h 49"/>
                      <a:gd name="T18" fmla="*/ 11112 w 48"/>
                      <a:gd name="T19" fmla="*/ 11113 h 49"/>
                      <a:gd name="T20" fmla="*/ 6350 w 48"/>
                      <a:gd name="T21" fmla="*/ 20638 h 49"/>
                      <a:gd name="T22" fmla="*/ 1588 w 48"/>
                      <a:gd name="T23" fmla="*/ 28575 h 49"/>
                      <a:gd name="T24" fmla="*/ 0 w 48"/>
                      <a:gd name="T25" fmla="*/ 39688 h 49"/>
                      <a:gd name="T26" fmla="*/ 1588 w 48"/>
                      <a:gd name="T27" fmla="*/ 49213 h 49"/>
                      <a:gd name="T28" fmla="*/ 6350 w 48"/>
                      <a:gd name="T29" fmla="*/ 58738 h 49"/>
                      <a:gd name="T30" fmla="*/ 11112 w 48"/>
                      <a:gd name="T31" fmla="*/ 66675 h 49"/>
                      <a:gd name="T32" fmla="*/ 19050 w 48"/>
                      <a:gd name="T33" fmla="*/ 71438 h 49"/>
                      <a:gd name="T34" fmla="*/ 28575 w 48"/>
                      <a:gd name="T35" fmla="*/ 76200 h 49"/>
                      <a:gd name="T36" fmla="*/ 38100 w 48"/>
                      <a:gd name="T37" fmla="*/ 77788 h 49"/>
                      <a:gd name="T38" fmla="*/ 47625 w 48"/>
                      <a:gd name="T39" fmla="*/ 76200 h 49"/>
                      <a:gd name="T40" fmla="*/ 57150 w 48"/>
                      <a:gd name="T41" fmla="*/ 71438 h 49"/>
                      <a:gd name="T42" fmla="*/ 65088 w 48"/>
                      <a:gd name="T43" fmla="*/ 66675 h 49"/>
                      <a:gd name="T44" fmla="*/ 73025 w 48"/>
                      <a:gd name="T45" fmla="*/ 58738 h 49"/>
                      <a:gd name="T46" fmla="*/ 76200 w 48"/>
                      <a:gd name="T47" fmla="*/ 49213 h 49"/>
                      <a:gd name="T48" fmla="*/ 76200 w 48"/>
                      <a:gd name="T49" fmla="*/ 39688 h 4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9"/>
                      <a:gd name="T77" fmla="*/ 48 w 48"/>
                      <a:gd name="T78" fmla="*/ 49 h 4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9">
                        <a:moveTo>
                          <a:pt x="48" y="25"/>
                        </a:moveTo>
                        <a:lnTo>
                          <a:pt x="48" y="18"/>
                        </a:lnTo>
                        <a:lnTo>
                          <a:pt x="46" y="13"/>
                        </a:lnTo>
                        <a:lnTo>
                          <a:pt x="41" y="7"/>
                        </a:lnTo>
                        <a:lnTo>
                          <a:pt x="36" y="3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lnTo>
                          <a:pt x="4" y="13"/>
                        </a:lnTo>
                        <a:lnTo>
                          <a:pt x="1" y="18"/>
                        </a:lnTo>
                        <a:lnTo>
                          <a:pt x="0" y="25"/>
                        </a:lnTo>
                        <a:lnTo>
                          <a:pt x="1" y="31"/>
                        </a:lnTo>
                        <a:lnTo>
                          <a:pt x="4" y="37"/>
                        </a:lnTo>
                        <a:lnTo>
                          <a:pt x="7" y="42"/>
                        </a:lnTo>
                        <a:lnTo>
                          <a:pt x="12" y="45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30" y="48"/>
                        </a:lnTo>
                        <a:lnTo>
                          <a:pt x="36" y="45"/>
                        </a:lnTo>
                        <a:lnTo>
                          <a:pt x="41" y="42"/>
                        </a:lnTo>
                        <a:lnTo>
                          <a:pt x="46" y="37"/>
                        </a:lnTo>
                        <a:lnTo>
                          <a:pt x="48" y="31"/>
                        </a:lnTo>
                        <a:lnTo>
                          <a:pt x="48" y="2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0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89" name="Freeform 33"/>
                  <p:cNvSpPr>
                    <a:spLocks/>
                  </p:cNvSpPr>
                  <p:nvPr/>
                </p:nvSpPr>
                <p:spPr bwMode="auto">
                  <a:xfrm>
                    <a:off x="6373020" y="4252914"/>
                    <a:ext cx="76200" cy="76200"/>
                  </a:xfrm>
                  <a:custGeom>
                    <a:avLst/>
                    <a:gdLst>
                      <a:gd name="T0" fmla="*/ 76200 w 48"/>
                      <a:gd name="T1" fmla="*/ 38100 h 48"/>
                      <a:gd name="T2" fmla="*/ 76200 w 48"/>
                      <a:gd name="T3" fmla="*/ 28575 h 48"/>
                      <a:gd name="T4" fmla="*/ 73025 w 48"/>
                      <a:gd name="T5" fmla="*/ 19050 h 48"/>
                      <a:gd name="T6" fmla="*/ 65088 w 48"/>
                      <a:gd name="T7" fmla="*/ 11112 h 48"/>
                      <a:gd name="T8" fmla="*/ 57150 w 48"/>
                      <a:gd name="T9" fmla="*/ 6350 h 48"/>
                      <a:gd name="T10" fmla="*/ 47625 w 48"/>
                      <a:gd name="T11" fmla="*/ 1588 h 48"/>
                      <a:gd name="T12" fmla="*/ 38100 w 48"/>
                      <a:gd name="T13" fmla="*/ 0 h 48"/>
                      <a:gd name="T14" fmla="*/ 28575 w 48"/>
                      <a:gd name="T15" fmla="*/ 1588 h 48"/>
                      <a:gd name="T16" fmla="*/ 19050 w 48"/>
                      <a:gd name="T17" fmla="*/ 6350 h 48"/>
                      <a:gd name="T18" fmla="*/ 11112 w 48"/>
                      <a:gd name="T19" fmla="*/ 11112 h 48"/>
                      <a:gd name="T20" fmla="*/ 6350 w 48"/>
                      <a:gd name="T21" fmla="*/ 19050 h 48"/>
                      <a:gd name="T22" fmla="*/ 1588 w 48"/>
                      <a:gd name="T23" fmla="*/ 28575 h 48"/>
                      <a:gd name="T24" fmla="*/ 0 w 48"/>
                      <a:gd name="T25" fmla="*/ 38100 h 48"/>
                      <a:gd name="T26" fmla="*/ 1588 w 48"/>
                      <a:gd name="T27" fmla="*/ 47625 h 48"/>
                      <a:gd name="T28" fmla="*/ 6350 w 48"/>
                      <a:gd name="T29" fmla="*/ 57150 h 48"/>
                      <a:gd name="T30" fmla="*/ 11112 w 48"/>
                      <a:gd name="T31" fmla="*/ 65088 h 48"/>
                      <a:gd name="T32" fmla="*/ 19050 w 48"/>
                      <a:gd name="T33" fmla="*/ 73025 h 48"/>
                      <a:gd name="T34" fmla="*/ 28575 w 48"/>
                      <a:gd name="T35" fmla="*/ 74613 h 48"/>
                      <a:gd name="T36" fmla="*/ 38100 w 48"/>
                      <a:gd name="T37" fmla="*/ 76200 h 48"/>
                      <a:gd name="T38" fmla="*/ 47625 w 48"/>
                      <a:gd name="T39" fmla="*/ 74613 h 48"/>
                      <a:gd name="T40" fmla="*/ 57150 w 48"/>
                      <a:gd name="T41" fmla="*/ 73025 h 48"/>
                      <a:gd name="T42" fmla="*/ 65088 w 48"/>
                      <a:gd name="T43" fmla="*/ 65088 h 48"/>
                      <a:gd name="T44" fmla="*/ 73025 w 48"/>
                      <a:gd name="T45" fmla="*/ 57150 h 48"/>
                      <a:gd name="T46" fmla="*/ 76200 w 48"/>
                      <a:gd name="T47" fmla="*/ 47625 h 48"/>
                      <a:gd name="T48" fmla="*/ 76200 w 48"/>
                      <a:gd name="T49" fmla="*/ 38100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48" y="24"/>
                        </a:move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4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4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2" y="46"/>
                        </a:lnTo>
                        <a:lnTo>
                          <a:pt x="18" y="47"/>
                        </a:lnTo>
                        <a:lnTo>
                          <a:pt x="24" y="48"/>
                        </a:lnTo>
                        <a:lnTo>
                          <a:pt x="30" y="47"/>
                        </a:lnTo>
                        <a:lnTo>
                          <a:pt x="36" y="46"/>
                        </a:lnTo>
                        <a:lnTo>
                          <a:pt x="41" y="41"/>
                        </a:lnTo>
                        <a:lnTo>
                          <a:pt x="46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7A1979"/>
                  </a:solidFill>
                  <a:ln w="0">
                    <a:solidFill>
                      <a:srgbClr val="7A197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0" name="Freeform 34"/>
                  <p:cNvSpPr>
                    <a:spLocks/>
                  </p:cNvSpPr>
                  <p:nvPr/>
                </p:nvSpPr>
                <p:spPr bwMode="auto">
                  <a:xfrm>
                    <a:off x="6373020" y="4414839"/>
                    <a:ext cx="76200" cy="79375"/>
                  </a:xfrm>
                  <a:custGeom>
                    <a:avLst/>
                    <a:gdLst>
                      <a:gd name="T0" fmla="*/ 11112 w 48"/>
                      <a:gd name="T1" fmla="*/ 12700 h 50"/>
                      <a:gd name="T2" fmla="*/ 6350 w 48"/>
                      <a:gd name="T3" fmla="*/ 19050 h 50"/>
                      <a:gd name="T4" fmla="*/ 1588 w 48"/>
                      <a:gd name="T5" fmla="*/ 28575 h 50"/>
                      <a:gd name="T6" fmla="*/ 0 w 48"/>
                      <a:gd name="T7" fmla="*/ 41275 h 50"/>
                      <a:gd name="T8" fmla="*/ 1588 w 48"/>
                      <a:gd name="T9" fmla="*/ 50800 h 50"/>
                      <a:gd name="T10" fmla="*/ 6350 w 48"/>
                      <a:gd name="T11" fmla="*/ 57150 h 50"/>
                      <a:gd name="T12" fmla="*/ 11112 w 48"/>
                      <a:gd name="T13" fmla="*/ 66675 h 50"/>
                      <a:gd name="T14" fmla="*/ 19050 w 48"/>
                      <a:gd name="T15" fmla="*/ 73025 h 50"/>
                      <a:gd name="T16" fmla="*/ 28575 w 48"/>
                      <a:gd name="T17" fmla="*/ 77788 h 50"/>
                      <a:gd name="T18" fmla="*/ 38100 w 48"/>
                      <a:gd name="T19" fmla="*/ 79375 h 50"/>
                      <a:gd name="T20" fmla="*/ 47625 w 48"/>
                      <a:gd name="T21" fmla="*/ 77788 h 50"/>
                      <a:gd name="T22" fmla="*/ 57150 w 48"/>
                      <a:gd name="T23" fmla="*/ 73025 h 50"/>
                      <a:gd name="T24" fmla="*/ 65088 w 48"/>
                      <a:gd name="T25" fmla="*/ 66675 h 50"/>
                      <a:gd name="T26" fmla="*/ 73025 w 48"/>
                      <a:gd name="T27" fmla="*/ 57150 h 50"/>
                      <a:gd name="T28" fmla="*/ 76200 w 48"/>
                      <a:gd name="T29" fmla="*/ 50800 h 50"/>
                      <a:gd name="T30" fmla="*/ 76200 w 48"/>
                      <a:gd name="T31" fmla="*/ 41275 h 50"/>
                      <a:gd name="T32" fmla="*/ 76200 w 48"/>
                      <a:gd name="T33" fmla="*/ 28575 h 50"/>
                      <a:gd name="T34" fmla="*/ 73025 w 48"/>
                      <a:gd name="T35" fmla="*/ 19050 h 50"/>
                      <a:gd name="T36" fmla="*/ 65088 w 48"/>
                      <a:gd name="T37" fmla="*/ 12700 h 50"/>
                      <a:gd name="T38" fmla="*/ 57150 w 48"/>
                      <a:gd name="T39" fmla="*/ 6350 h 50"/>
                      <a:gd name="T40" fmla="*/ 47625 w 48"/>
                      <a:gd name="T41" fmla="*/ 3175 h 50"/>
                      <a:gd name="T42" fmla="*/ 38100 w 48"/>
                      <a:gd name="T43" fmla="*/ 0 h 50"/>
                      <a:gd name="T44" fmla="*/ 28575 w 48"/>
                      <a:gd name="T45" fmla="*/ 3175 h 50"/>
                      <a:gd name="T46" fmla="*/ 19050 w 48"/>
                      <a:gd name="T47" fmla="*/ 6350 h 50"/>
                      <a:gd name="T48" fmla="*/ 11112 w 48"/>
                      <a:gd name="T49" fmla="*/ 12700 h 5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50"/>
                      <a:gd name="T77" fmla="*/ 48 w 48"/>
                      <a:gd name="T78" fmla="*/ 50 h 5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50">
                        <a:moveTo>
                          <a:pt x="7" y="8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6"/>
                        </a:lnTo>
                        <a:lnTo>
                          <a:pt x="1" y="32"/>
                        </a:lnTo>
                        <a:lnTo>
                          <a:pt x="4" y="36"/>
                        </a:lnTo>
                        <a:lnTo>
                          <a:pt x="7" y="42"/>
                        </a:lnTo>
                        <a:lnTo>
                          <a:pt x="12" y="46"/>
                        </a:lnTo>
                        <a:lnTo>
                          <a:pt x="18" y="49"/>
                        </a:lnTo>
                        <a:lnTo>
                          <a:pt x="24" y="50"/>
                        </a:lnTo>
                        <a:lnTo>
                          <a:pt x="30" y="49"/>
                        </a:lnTo>
                        <a:lnTo>
                          <a:pt x="36" y="46"/>
                        </a:lnTo>
                        <a:lnTo>
                          <a:pt x="41" y="42"/>
                        </a:lnTo>
                        <a:lnTo>
                          <a:pt x="46" y="36"/>
                        </a:lnTo>
                        <a:lnTo>
                          <a:pt x="48" y="32"/>
                        </a:lnTo>
                        <a:lnTo>
                          <a:pt x="48" y="26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8"/>
                        </a:lnTo>
                        <a:lnTo>
                          <a:pt x="36" y="4"/>
                        </a:lnTo>
                        <a:lnTo>
                          <a:pt x="30" y="2"/>
                        </a:lnTo>
                        <a:lnTo>
                          <a:pt x="24" y="0"/>
                        </a:lnTo>
                        <a:lnTo>
                          <a:pt x="18" y="2"/>
                        </a:lnTo>
                        <a:lnTo>
                          <a:pt x="12" y="4"/>
                        </a:ln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rgbClr val="B5B7EE"/>
                  </a:solidFill>
                  <a:ln w="0">
                    <a:solidFill>
                      <a:srgbClr val="B5B7E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1" name="Freeform 35"/>
                  <p:cNvSpPr>
                    <a:spLocks/>
                  </p:cNvSpPr>
                  <p:nvPr/>
                </p:nvSpPr>
                <p:spPr bwMode="auto">
                  <a:xfrm>
                    <a:off x="6373020" y="4579939"/>
                    <a:ext cx="76200" cy="76200"/>
                  </a:xfrm>
                  <a:custGeom>
                    <a:avLst/>
                    <a:gdLst>
                      <a:gd name="T0" fmla="*/ 11112 w 48"/>
                      <a:gd name="T1" fmla="*/ 11112 h 48"/>
                      <a:gd name="T2" fmla="*/ 6350 w 48"/>
                      <a:gd name="T3" fmla="*/ 19050 h 48"/>
                      <a:gd name="T4" fmla="*/ 1588 w 48"/>
                      <a:gd name="T5" fmla="*/ 28575 h 48"/>
                      <a:gd name="T6" fmla="*/ 0 w 48"/>
                      <a:gd name="T7" fmla="*/ 38100 h 48"/>
                      <a:gd name="T8" fmla="*/ 1588 w 48"/>
                      <a:gd name="T9" fmla="*/ 47625 h 48"/>
                      <a:gd name="T10" fmla="*/ 6350 w 48"/>
                      <a:gd name="T11" fmla="*/ 57150 h 48"/>
                      <a:gd name="T12" fmla="*/ 11112 w 48"/>
                      <a:gd name="T13" fmla="*/ 65088 h 48"/>
                      <a:gd name="T14" fmla="*/ 19050 w 48"/>
                      <a:gd name="T15" fmla="*/ 69850 h 48"/>
                      <a:gd name="T16" fmla="*/ 28575 w 48"/>
                      <a:gd name="T17" fmla="*/ 74613 h 48"/>
                      <a:gd name="T18" fmla="*/ 38100 w 48"/>
                      <a:gd name="T19" fmla="*/ 76200 h 48"/>
                      <a:gd name="T20" fmla="*/ 47625 w 48"/>
                      <a:gd name="T21" fmla="*/ 74613 h 48"/>
                      <a:gd name="T22" fmla="*/ 57150 w 48"/>
                      <a:gd name="T23" fmla="*/ 69850 h 48"/>
                      <a:gd name="T24" fmla="*/ 65088 w 48"/>
                      <a:gd name="T25" fmla="*/ 65088 h 48"/>
                      <a:gd name="T26" fmla="*/ 73025 w 48"/>
                      <a:gd name="T27" fmla="*/ 57150 h 48"/>
                      <a:gd name="T28" fmla="*/ 76200 w 48"/>
                      <a:gd name="T29" fmla="*/ 47625 h 48"/>
                      <a:gd name="T30" fmla="*/ 76200 w 48"/>
                      <a:gd name="T31" fmla="*/ 38100 h 48"/>
                      <a:gd name="T32" fmla="*/ 76200 w 48"/>
                      <a:gd name="T33" fmla="*/ 28575 h 48"/>
                      <a:gd name="T34" fmla="*/ 73025 w 48"/>
                      <a:gd name="T35" fmla="*/ 19050 h 48"/>
                      <a:gd name="T36" fmla="*/ 65088 w 48"/>
                      <a:gd name="T37" fmla="*/ 11112 h 48"/>
                      <a:gd name="T38" fmla="*/ 57150 w 48"/>
                      <a:gd name="T39" fmla="*/ 3175 h 48"/>
                      <a:gd name="T40" fmla="*/ 47625 w 48"/>
                      <a:gd name="T41" fmla="*/ 1588 h 48"/>
                      <a:gd name="T42" fmla="*/ 38100 w 48"/>
                      <a:gd name="T43" fmla="*/ 0 h 48"/>
                      <a:gd name="T44" fmla="*/ 28575 w 48"/>
                      <a:gd name="T45" fmla="*/ 1588 h 48"/>
                      <a:gd name="T46" fmla="*/ 19050 w 48"/>
                      <a:gd name="T47" fmla="*/ 3175 h 48"/>
                      <a:gd name="T48" fmla="*/ 11112 w 48"/>
                      <a:gd name="T49" fmla="*/ 11112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7" y="7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2" y="44"/>
                        </a:lnTo>
                        <a:lnTo>
                          <a:pt x="18" y="47"/>
                        </a:lnTo>
                        <a:lnTo>
                          <a:pt x="24" y="48"/>
                        </a:lnTo>
                        <a:lnTo>
                          <a:pt x="30" y="47"/>
                        </a:lnTo>
                        <a:lnTo>
                          <a:pt x="36" y="44"/>
                        </a:lnTo>
                        <a:lnTo>
                          <a:pt x="41" y="41"/>
                        </a:lnTo>
                        <a:lnTo>
                          <a:pt x="46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2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2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FFFB0C"/>
                  </a:solidFill>
                  <a:ln w="0">
                    <a:solidFill>
                      <a:srgbClr val="FFFB0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2" name="Freeform 36"/>
                  <p:cNvSpPr>
                    <a:spLocks/>
                  </p:cNvSpPr>
                  <p:nvPr/>
                </p:nvSpPr>
                <p:spPr bwMode="auto">
                  <a:xfrm>
                    <a:off x="6373020" y="4741864"/>
                    <a:ext cx="76200" cy="77788"/>
                  </a:xfrm>
                  <a:custGeom>
                    <a:avLst/>
                    <a:gdLst>
                      <a:gd name="T0" fmla="*/ 11112 w 48"/>
                      <a:gd name="T1" fmla="*/ 11113 h 49"/>
                      <a:gd name="T2" fmla="*/ 6350 w 48"/>
                      <a:gd name="T3" fmla="*/ 19050 h 49"/>
                      <a:gd name="T4" fmla="*/ 1588 w 48"/>
                      <a:gd name="T5" fmla="*/ 28575 h 49"/>
                      <a:gd name="T6" fmla="*/ 0 w 48"/>
                      <a:gd name="T7" fmla="*/ 38100 h 49"/>
                      <a:gd name="T8" fmla="*/ 1588 w 48"/>
                      <a:gd name="T9" fmla="*/ 49213 h 49"/>
                      <a:gd name="T10" fmla="*/ 6350 w 48"/>
                      <a:gd name="T11" fmla="*/ 57150 h 49"/>
                      <a:gd name="T12" fmla="*/ 11112 w 48"/>
                      <a:gd name="T13" fmla="*/ 66675 h 49"/>
                      <a:gd name="T14" fmla="*/ 19050 w 48"/>
                      <a:gd name="T15" fmla="*/ 73025 h 49"/>
                      <a:gd name="T16" fmla="*/ 28575 w 48"/>
                      <a:gd name="T17" fmla="*/ 76200 h 49"/>
                      <a:gd name="T18" fmla="*/ 38100 w 48"/>
                      <a:gd name="T19" fmla="*/ 77788 h 49"/>
                      <a:gd name="T20" fmla="*/ 47625 w 48"/>
                      <a:gd name="T21" fmla="*/ 76200 h 49"/>
                      <a:gd name="T22" fmla="*/ 57150 w 48"/>
                      <a:gd name="T23" fmla="*/ 73025 h 49"/>
                      <a:gd name="T24" fmla="*/ 65088 w 48"/>
                      <a:gd name="T25" fmla="*/ 66675 h 49"/>
                      <a:gd name="T26" fmla="*/ 73025 w 48"/>
                      <a:gd name="T27" fmla="*/ 57150 h 49"/>
                      <a:gd name="T28" fmla="*/ 76200 w 48"/>
                      <a:gd name="T29" fmla="*/ 49213 h 49"/>
                      <a:gd name="T30" fmla="*/ 76200 w 48"/>
                      <a:gd name="T31" fmla="*/ 38100 h 49"/>
                      <a:gd name="T32" fmla="*/ 76200 w 48"/>
                      <a:gd name="T33" fmla="*/ 28575 h 49"/>
                      <a:gd name="T34" fmla="*/ 73025 w 48"/>
                      <a:gd name="T35" fmla="*/ 19050 h 49"/>
                      <a:gd name="T36" fmla="*/ 65088 w 48"/>
                      <a:gd name="T37" fmla="*/ 11113 h 49"/>
                      <a:gd name="T38" fmla="*/ 57150 w 48"/>
                      <a:gd name="T39" fmla="*/ 6350 h 49"/>
                      <a:gd name="T40" fmla="*/ 47625 w 48"/>
                      <a:gd name="T41" fmla="*/ 1588 h 49"/>
                      <a:gd name="T42" fmla="*/ 38100 w 48"/>
                      <a:gd name="T43" fmla="*/ 0 h 49"/>
                      <a:gd name="T44" fmla="*/ 28575 w 48"/>
                      <a:gd name="T45" fmla="*/ 1588 h 49"/>
                      <a:gd name="T46" fmla="*/ 19050 w 48"/>
                      <a:gd name="T47" fmla="*/ 6350 h 49"/>
                      <a:gd name="T48" fmla="*/ 11112 w 48"/>
                      <a:gd name="T49" fmla="*/ 11113 h 4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9"/>
                      <a:gd name="T77" fmla="*/ 48 w 48"/>
                      <a:gd name="T78" fmla="*/ 49 h 4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9">
                        <a:moveTo>
                          <a:pt x="7" y="7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1"/>
                        </a:lnTo>
                        <a:lnTo>
                          <a:pt x="4" y="36"/>
                        </a:lnTo>
                        <a:lnTo>
                          <a:pt x="7" y="42"/>
                        </a:lnTo>
                        <a:lnTo>
                          <a:pt x="12" y="46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30" y="48"/>
                        </a:lnTo>
                        <a:lnTo>
                          <a:pt x="36" y="46"/>
                        </a:lnTo>
                        <a:lnTo>
                          <a:pt x="41" y="42"/>
                        </a:lnTo>
                        <a:lnTo>
                          <a:pt x="46" y="36"/>
                        </a:lnTo>
                        <a:lnTo>
                          <a:pt x="48" y="31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4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4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3" name="Freeform 37"/>
                  <p:cNvSpPr>
                    <a:spLocks/>
                  </p:cNvSpPr>
                  <p:nvPr/>
                </p:nvSpPr>
                <p:spPr bwMode="auto">
                  <a:xfrm>
                    <a:off x="6373020" y="4905376"/>
                    <a:ext cx="76200" cy="77788"/>
                  </a:xfrm>
                  <a:custGeom>
                    <a:avLst/>
                    <a:gdLst>
                      <a:gd name="T0" fmla="*/ 11112 w 48"/>
                      <a:gd name="T1" fmla="*/ 12700 h 49"/>
                      <a:gd name="T2" fmla="*/ 6350 w 48"/>
                      <a:gd name="T3" fmla="*/ 19050 h 49"/>
                      <a:gd name="T4" fmla="*/ 1588 w 48"/>
                      <a:gd name="T5" fmla="*/ 28575 h 49"/>
                      <a:gd name="T6" fmla="*/ 0 w 48"/>
                      <a:gd name="T7" fmla="*/ 38100 h 49"/>
                      <a:gd name="T8" fmla="*/ 1588 w 48"/>
                      <a:gd name="T9" fmla="*/ 47625 h 49"/>
                      <a:gd name="T10" fmla="*/ 6350 w 48"/>
                      <a:gd name="T11" fmla="*/ 58738 h 49"/>
                      <a:gd name="T12" fmla="*/ 11112 w 48"/>
                      <a:gd name="T13" fmla="*/ 65088 h 49"/>
                      <a:gd name="T14" fmla="*/ 19050 w 48"/>
                      <a:gd name="T15" fmla="*/ 71438 h 49"/>
                      <a:gd name="T16" fmla="*/ 28575 w 48"/>
                      <a:gd name="T17" fmla="*/ 74613 h 49"/>
                      <a:gd name="T18" fmla="*/ 38100 w 48"/>
                      <a:gd name="T19" fmla="*/ 77788 h 49"/>
                      <a:gd name="T20" fmla="*/ 47625 w 48"/>
                      <a:gd name="T21" fmla="*/ 74613 h 49"/>
                      <a:gd name="T22" fmla="*/ 57150 w 48"/>
                      <a:gd name="T23" fmla="*/ 71438 h 49"/>
                      <a:gd name="T24" fmla="*/ 65088 w 48"/>
                      <a:gd name="T25" fmla="*/ 65088 h 49"/>
                      <a:gd name="T26" fmla="*/ 73025 w 48"/>
                      <a:gd name="T27" fmla="*/ 58738 h 49"/>
                      <a:gd name="T28" fmla="*/ 76200 w 48"/>
                      <a:gd name="T29" fmla="*/ 47625 h 49"/>
                      <a:gd name="T30" fmla="*/ 76200 w 48"/>
                      <a:gd name="T31" fmla="*/ 38100 h 49"/>
                      <a:gd name="T32" fmla="*/ 76200 w 48"/>
                      <a:gd name="T33" fmla="*/ 28575 h 49"/>
                      <a:gd name="T34" fmla="*/ 73025 w 48"/>
                      <a:gd name="T35" fmla="*/ 19050 h 49"/>
                      <a:gd name="T36" fmla="*/ 65088 w 48"/>
                      <a:gd name="T37" fmla="*/ 12700 h 49"/>
                      <a:gd name="T38" fmla="*/ 57150 w 48"/>
                      <a:gd name="T39" fmla="*/ 4763 h 49"/>
                      <a:gd name="T40" fmla="*/ 47625 w 48"/>
                      <a:gd name="T41" fmla="*/ 0 h 49"/>
                      <a:gd name="T42" fmla="*/ 38100 w 48"/>
                      <a:gd name="T43" fmla="*/ 0 h 49"/>
                      <a:gd name="T44" fmla="*/ 28575 w 48"/>
                      <a:gd name="T45" fmla="*/ 0 h 49"/>
                      <a:gd name="T46" fmla="*/ 19050 w 48"/>
                      <a:gd name="T47" fmla="*/ 4763 h 49"/>
                      <a:gd name="T48" fmla="*/ 11112 w 48"/>
                      <a:gd name="T49" fmla="*/ 12700 h 4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9"/>
                      <a:gd name="T77" fmla="*/ 48 w 48"/>
                      <a:gd name="T78" fmla="*/ 49 h 4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9">
                        <a:moveTo>
                          <a:pt x="7" y="8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2" y="45"/>
                        </a:lnTo>
                        <a:lnTo>
                          <a:pt x="18" y="47"/>
                        </a:lnTo>
                        <a:lnTo>
                          <a:pt x="24" y="49"/>
                        </a:lnTo>
                        <a:lnTo>
                          <a:pt x="30" y="47"/>
                        </a:lnTo>
                        <a:lnTo>
                          <a:pt x="36" y="45"/>
                        </a:lnTo>
                        <a:lnTo>
                          <a:pt x="41" y="41"/>
                        </a:lnTo>
                        <a:lnTo>
                          <a:pt x="46" y="37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8"/>
                        </a:lnTo>
                        <a:lnTo>
                          <a:pt x="36" y="3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2" y="3"/>
                        </a:ln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rgbClr val="D02DDF"/>
                  </a:solidFill>
                  <a:ln w="0">
                    <a:solidFill>
                      <a:srgbClr val="D02DD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4" name="Freeform 38"/>
                  <p:cNvSpPr>
                    <a:spLocks/>
                  </p:cNvSpPr>
                  <p:nvPr/>
                </p:nvSpPr>
                <p:spPr bwMode="auto">
                  <a:xfrm>
                    <a:off x="6373020" y="5068889"/>
                    <a:ext cx="76200" cy="76200"/>
                  </a:xfrm>
                  <a:custGeom>
                    <a:avLst/>
                    <a:gdLst>
                      <a:gd name="T0" fmla="*/ 11112 w 48"/>
                      <a:gd name="T1" fmla="*/ 11112 h 48"/>
                      <a:gd name="T2" fmla="*/ 6350 w 48"/>
                      <a:gd name="T3" fmla="*/ 19050 h 48"/>
                      <a:gd name="T4" fmla="*/ 1588 w 48"/>
                      <a:gd name="T5" fmla="*/ 28575 h 48"/>
                      <a:gd name="T6" fmla="*/ 0 w 48"/>
                      <a:gd name="T7" fmla="*/ 38100 h 48"/>
                      <a:gd name="T8" fmla="*/ 1588 w 48"/>
                      <a:gd name="T9" fmla="*/ 49212 h 48"/>
                      <a:gd name="T10" fmla="*/ 6350 w 48"/>
                      <a:gd name="T11" fmla="*/ 57150 h 48"/>
                      <a:gd name="T12" fmla="*/ 11112 w 48"/>
                      <a:gd name="T13" fmla="*/ 65088 h 48"/>
                      <a:gd name="T14" fmla="*/ 19050 w 48"/>
                      <a:gd name="T15" fmla="*/ 71438 h 48"/>
                      <a:gd name="T16" fmla="*/ 28575 w 48"/>
                      <a:gd name="T17" fmla="*/ 76200 h 48"/>
                      <a:gd name="T18" fmla="*/ 38100 w 48"/>
                      <a:gd name="T19" fmla="*/ 76200 h 48"/>
                      <a:gd name="T20" fmla="*/ 47625 w 48"/>
                      <a:gd name="T21" fmla="*/ 76200 h 48"/>
                      <a:gd name="T22" fmla="*/ 57150 w 48"/>
                      <a:gd name="T23" fmla="*/ 71438 h 48"/>
                      <a:gd name="T24" fmla="*/ 65088 w 48"/>
                      <a:gd name="T25" fmla="*/ 65088 h 48"/>
                      <a:gd name="T26" fmla="*/ 73025 w 48"/>
                      <a:gd name="T27" fmla="*/ 57150 h 48"/>
                      <a:gd name="T28" fmla="*/ 76200 w 48"/>
                      <a:gd name="T29" fmla="*/ 49212 h 48"/>
                      <a:gd name="T30" fmla="*/ 76200 w 48"/>
                      <a:gd name="T31" fmla="*/ 38100 h 48"/>
                      <a:gd name="T32" fmla="*/ 76200 w 48"/>
                      <a:gd name="T33" fmla="*/ 28575 h 48"/>
                      <a:gd name="T34" fmla="*/ 73025 w 48"/>
                      <a:gd name="T35" fmla="*/ 19050 h 48"/>
                      <a:gd name="T36" fmla="*/ 65088 w 48"/>
                      <a:gd name="T37" fmla="*/ 11112 h 48"/>
                      <a:gd name="T38" fmla="*/ 57150 w 48"/>
                      <a:gd name="T39" fmla="*/ 4763 h 48"/>
                      <a:gd name="T40" fmla="*/ 47625 w 48"/>
                      <a:gd name="T41" fmla="*/ 1588 h 48"/>
                      <a:gd name="T42" fmla="*/ 38100 w 48"/>
                      <a:gd name="T43" fmla="*/ 0 h 48"/>
                      <a:gd name="T44" fmla="*/ 28575 w 48"/>
                      <a:gd name="T45" fmla="*/ 1588 h 48"/>
                      <a:gd name="T46" fmla="*/ 19050 w 48"/>
                      <a:gd name="T47" fmla="*/ 4763 h 48"/>
                      <a:gd name="T48" fmla="*/ 11112 w 48"/>
                      <a:gd name="T49" fmla="*/ 11112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7" y="7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1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2" y="45"/>
                        </a:lnTo>
                        <a:lnTo>
                          <a:pt x="18" y="48"/>
                        </a:lnTo>
                        <a:lnTo>
                          <a:pt x="24" y="48"/>
                        </a:lnTo>
                        <a:lnTo>
                          <a:pt x="30" y="48"/>
                        </a:lnTo>
                        <a:lnTo>
                          <a:pt x="36" y="45"/>
                        </a:lnTo>
                        <a:lnTo>
                          <a:pt x="41" y="41"/>
                        </a:lnTo>
                        <a:lnTo>
                          <a:pt x="46" y="36"/>
                        </a:lnTo>
                        <a:lnTo>
                          <a:pt x="48" y="31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3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0">
                    <a:solidFill>
                      <a:srgbClr val="FF7C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5" name="Freeform 39"/>
                  <p:cNvSpPr>
                    <a:spLocks/>
                  </p:cNvSpPr>
                  <p:nvPr/>
                </p:nvSpPr>
                <p:spPr bwMode="auto">
                  <a:xfrm>
                    <a:off x="6373020" y="5232401"/>
                    <a:ext cx="76200" cy="77788"/>
                  </a:xfrm>
                  <a:custGeom>
                    <a:avLst/>
                    <a:gdLst>
                      <a:gd name="T0" fmla="*/ 11112 w 48"/>
                      <a:gd name="T1" fmla="*/ 11113 h 49"/>
                      <a:gd name="T2" fmla="*/ 6350 w 48"/>
                      <a:gd name="T3" fmla="*/ 19050 h 49"/>
                      <a:gd name="T4" fmla="*/ 1588 w 48"/>
                      <a:gd name="T5" fmla="*/ 28575 h 49"/>
                      <a:gd name="T6" fmla="*/ 0 w 48"/>
                      <a:gd name="T7" fmla="*/ 38100 h 49"/>
                      <a:gd name="T8" fmla="*/ 1588 w 48"/>
                      <a:gd name="T9" fmla="*/ 49213 h 49"/>
                      <a:gd name="T10" fmla="*/ 6350 w 48"/>
                      <a:gd name="T11" fmla="*/ 57150 h 49"/>
                      <a:gd name="T12" fmla="*/ 11112 w 48"/>
                      <a:gd name="T13" fmla="*/ 66675 h 49"/>
                      <a:gd name="T14" fmla="*/ 19050 w 48"/>
                      <a:gd name="T15" fmla="*/ 73025 h 49"/>
                      <a:gd name="T16" fmla="*/ 28575 w 48"/>
                      <a:gd name="T17" fmla="*/ 76200 h 49"/>
                      <a:gd name="T18" fmla="*/ 38100 w 48"/>
                      <a:gd name="T19" fmla="*/ 77788 h 49"/>
                      <a:gd name="T20" fmla="*/ 47625 w 48"/>
                      <a:gd name="T21" fmla="*/ 76200 h 49"/>
                      <a:gd name="T22" fmla="*/ 57150 w 48"/>
                      <a:gd name="T23" fmla="*/ 73025 h 49"/>
                      <a:gd name="T24" fmla="*/ 65088 w 48"/>
                      <a:gd name="T25" fmla="*/ 66675 h 49"/>
                      <a:gd name="T26" fmla="*/ 73025 w 48"/>
                      <a:gd name="T27" fmla="*/ 57150 h 49"/>
                      <a:gd name="T28" fmla="*/ 76200 w 48"/>
                      <a:gd name="T29" fmla="*/ 49213 h 49"/>
                      <a:gd name="T30" fmla="*/ 76200 w 48"/>
                      <a:gd name="T31" fmla="*/ 38100 h 49"/>
                      <a:gd name="T32" fmla="*/ 76200 w 48"/>
                      <a:gd name="T33" fmla="*/ 28575 h 49"/>
                      <a:gd name="T34" fmla="*/ 73025 w 48"/>
                      <a:gd name="T35" fmla="*/ 19050 h 49"/>
                      <a:gd name="T36" fmla="*/ 65088 w 48"/>
                      <a:gd name="T37" fmla="*/ 11113 h 49"/>
                      <a:gd name="T38" fmla="*/ 57150 w 48"/>
                      <a:gd name="T39" fmla="*/ 6350 h 49"/>
                      <a:gd name="T40" fmla="*/ 47625 w 48"/>
                      <a:gd name="T41" fmla="*/ 1588 h 49"/>
                      <a:gd name="T42" fmla="*/ 38100 w 48"/>
                      <a:gd name="T43" fmla="*/ 0 h 49"/>
                      <a:gd name="T44" fmla="*/ 28575 w 48"/>
                      <a:gd name="T45" fmla="*/ 1588 h 49"/>
                      <a:gd name="T46" fmla="*/ 19050 w 48"/>
                      <a:gd name="T47" fmla="*/ 6350 h 49"/>
                      <a:gd name="T48" fmla="*/ 11112 w 48"/>
                      <a:gd name="T49" fmla="*/ 11113 h 4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9"/>
                      <a:gd name="T77" fmla="*/ 48 w 48"/>
                      <a:gd name="T78" fmla="*/ 49 h 4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9">
                        <a:moveTo>
                          <a:pt x="7" y="7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1"/>
                        </a:lnTo>
                        <a:lnTo>
                          <a:pt x="4" y="36"/>
                        </a:lnTo>
                        <a:lnTo>
                          <a:pt x="7" y="42"/>
                        </a:lnTo>
                        <a:lnTo>
                          <a:pt x="12" y="46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30" y="48"/>
                        </a:lnTo>
                        <a:lnTo>
                          <a:pt x="36" y="46"/>
                        </a:lnTo>
                        <a:lnTo>
                          <a:pt x="41" y="42"/>
                        </a:lnTo>
                        <a:lnTo>
                          <a:pt x="46" y="36"/>
                        </a:lnTo>
                        <a:lnTo>
                          <a:pt x="48" y="31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4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4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FF1F0B"/>
                  </a:solidFill>
                  <a:ln w="0">
                    <a:solidFill>
                      <a:srgbClr val="FF1F0B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6" name="Freeform 40"/>
                  <p:cNvSpPr>
                    <a:spLocks/>
                  </p:cNvSpPr>
                  <p:nvPr/>
                </p:nvSpPr>
                <p:spPr bwMode="auto">
                  <a:xfrm>
                    <a:off x="4344195" y="5429251"/>
                    <a:ext cx="76200" cy="76200"/>
                  </a:xfrm>
                  <a:custGeom>
                    <a:avLst/>
                    <a:gdLst>
                      <a:gd name="T0" fmla="*/ 9525 w 48"/>
                      <a:gd name="T1" fmla="*/ 11112 h 48"/>
                      <a:gd name="T2" fmla="*/ 4763 w 48"/>
                      <a:gd name="T3" fmla="*/ 19050 h 48"/>
                      <a:gd name="T4" fmla="*/ 0 w 48"/>
                      <a:gd name="T5" fmla="*/ 28575 h 48"/>
                      <a:gd name="T6" fmla="*/ 0 w 48"/>
                      <a:gd name="T7" fmla="*/ 38100 h 48"/>
                      <a:gd name="T8" fmla="*/ 0 w 48"/>
                      <a:gd name="T9" fmla="*/ 47625 h 48"/>
                      <a:gd name="T10" fmla="*/ 4763 w 48"/>
                      <a:gd name="T11" fmla="*/ 57150 h 48"/>
                      <a:gd name="T12" fmla="*/ 9525 w 48"/>
                      <a:gd name="T13" fmla="*/ 65088 h 48"/>
                      <a:gd name="T14" fmla="*/ 19050 w 48"/>
                      <a:gd name="T15" fmla="*/ 73025 h 48"/>
                      <a:gd name="T16" fmla="*/ 26988 w 48"/>
                      <a:gd name="T17" fmla="*/ 76200 h 48"/>
                      <a:gd name="T18" fmla="*/ 38100 w 48"/>
                      <a:gd name="T19" fmla="*/ 76200 h 48"/>
                      <a:gd name="T20" fmla="*/ 47625 w 48"/>
                      <a:gd name="T21" fmla="*/ 76200 h 48"/>
                      <a:gd name="T22" fmla="*/ 57150 w 48"/>
                      <a:gd name="T23" fmla="*/ 73025 h 48"/>
                      <a:gd name="T24" fmla="*/ 65088 w 48"/>
                      <a:gd name="T25" fmla="*/ 65088 h 48"/>
                      <a:gd name="T26" fmla="*/ 71438 w 48"/>
                      <a:gd name="T27" fmla="*/ 57150 h 48"/>
                      <a:gd name="T28" fmla="*/ 74613 w 48"/>
                      <a:gd name="T29" fmla="*/ 47625 h 48"/>
                      <a:gd name="T30" fmla="*/ 76200 w 48"/>
                      <a:gd name="T31" fmla="*/ 38100 h 48"/>
                      <a:gd name="T32" fmla="*/ 74613 w 48"/>
                      <a:gd name="T33" fmla="*/ 28575 h 48"/>
                      <a:gd name="T34" fmla="*/ 71438 w 48"/>
                      <a:gd name="T35" fmla="*/ 19050 h 48"/>
                      <a:gd name="T36" fmla="*/ 65088 w 48"/>
                      <a:gd name="T37" fmla="*/ 11112 h 48"/>
                      <a:gd name="T38" fmla="*/ 57150 w 48"/>
                      <a:gd name="T39" fmla="*/ 6350 h 48"/>
                      <a:gd name="T40" fmla="*/ 47625 w 48"/>
                      <a:gd name="T41" fmla="*/ 1588 h 48"/>
                      <a:gd name="T42" fmla="*/ 38100 w 48"/>
                      <a:gd name="T43" fmla="*/ 0 h 48"/>
                      <a:gd name="T44" fmla="*/ 26988 w 48"/>
                      <a:gd name="T45" fmla="*/ 1588 h 48"/>
                      <a:gd name="T46" fmla="*/ 19050 w 48"/>
                      <a:gd name="T47" fmla="*/ 6350 h 48"/>
                      <a:gd name="T48" fmla="*/ 9525 w 48"/>
                      <a:gd name="T49" fmla="*/ 11112 h 48"/>
                      <a:gd name="T50" fmla="*/ 9525 w 48"/>
                      <a:gd name="T51" fmla="*/ 11112 h 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8"/>
                      <a:gd name="T79" fmla="*/ 0 h 48"/>
                      <a:gd name="T80" fmla="*/ 48 w 48"/>
                      <a:gd name="T81" fmla="*/ 48 h 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8" h="48">
                        <a:moveTo>
                          <a:pt x="6" y="7"/>
                        </a:moveTo>
                        <a:lnTo>
                          <a:pt x="3" y="12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2" y="46"/>
                        </a:lnTo>
                        <a:lnTo>
                          <a:pt x="17" y="48"/>
                        </a:lnTo>
                        <a:lnTo>
                          <a:pt x="24" y="48"/>
                        </a:lnTo>
                        <a:lnTo>
                          <a:pt x="30" y="48"/>
                        </a:lnTo>
                        <a:lnTo>
                          <a:pt x="36" y="46"/>
                        </a:lnTo>
                        <a:lnTo>
                          <a:pt x="41" y="41"/>
                        </a:lnTo>
                        <a:lnTo>
                          <a:pt x="45" y="36"/>
                        </a:lnTo>
                        <a:lnTo>
                          <a:pt x="47" y="30"/>
                        </a:lnTo>
                        <a:lnTo>
                          <a:pt x="48" y="24"/>
                        </a:lnTo>
                        <a:lnTo>
                          <a:pt x="47" y="18"/>
                        </a:lnTo>
                        <a:lnTo>
                          <a:pt x="45" y="12"/>
                        </a:lnTo>
                        <a:lnTo>
                          <a:pt x="41" y="7"/>
                        </a:lnTo>
                        <a:lnTo>
                          <a:pt x="36" y="4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7" y="1"/>
                        </a:lnTo>
                        <a:lnTo>
                          <a:pt x="12" y="4"/>
                        </a:lnTo>
                        <a:lnTo>
                          <a:pt x="6" y="7"/>
                        </a:lnTo>
                        <a:close/>
                      </a:path>
                    </a:pathLst>
                  </a:custGeom>
                  <a:solidFill>
                    <a:srgbClr val="D02DDF"/>
                  </a:solidFill>
                  <a:ln w="0">
                    <a:solidFill>
                      <a:srgbClr val="D02DD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7" name="Freeform 41"/>
                  <p:cNvSpPr>
                    <a:spLocks/>
                  </p:cNvSpPr>
                  <p:nvPr/>
                </p:nvSpPr>
                <p:spPr bwMode="auto">
                  <a:xfrm>
                    <a:off x="5972970" y="4100514"/>
                    <a:ext cx="76200" cy="76200"/>
                  </a:xfrm>
                  <a:custGeom>
                    <a:avLst/>
                    <a:gdLst>
                      <a:gd name="T0" fmla="*/ 76200 w 48"/>
                      <a:gd name="T1" fmla="*/ 38100 h 48"/>
                      <a:gd name="T2" fmla="*/ 74613 w 48"/>
                      <a:gd name="T3" fmla="*/ 28575 h 48"/>
                      <a:gd name="T4" fmla="*/ 69850 w 48"/>
                      <a:gd name="T5" fmla="*/ 19050 h 48"/>
                      <a:gd name="T6" fmla="*/ 65088 w 48"/>
                      <a:gd name="T7" fmla="*/ 11112 h 48"/>
                      <a:gd name="T8" fmla="*/ 57150 w 48"/>
                      <a:gd name="T9" fmla="*/ 3175 h 48"/>
                      <a:gd name="T10" fmla="*/ 47625 w 48"/>
                      <a:gd name="T11" fmla="*/ 0 h 48"/>
                      <a:gd name="T12" fmla="*/ 38100 w 48"/>
                      <a:gd name="T13" fmla="*/ 0 h 48"/>
                      <a:gd name="T14" fmla="*/ 28575 w 48"/>
                      <a:gd name="T15" fmla="*/ 0 h 48"/>
                      <a:gd name="T16" fmla="*/ 19050 w 48"/>
                      <a:gd name="T17" fmla="*/ 3175 h 48"/>
                      <a:gd name="T18" fmla="*/ 11112 w 48"/>
                      <a:gd name="T19" fmla="*/ 11112 h 48"/>
                      <a:gd name="T20" fmla="*/ 3175 w 48"/>
                      <a:gd name="T21" fmla="*/ 19050 h 48"/>
                      <a:gd name="T22" fmla="*/ 0 w 48"/>
                      <a:gd name="T23" fmla="*/ 28575 h 48"/>
                      <a:gd name="T24" fmla="*/ 0 w 48"/>
                      <a:gd name="T25" fmla="*/ 38100 h 48"/>
                      <a:gd name="T26" fmla="*/ 0 w 48"/>
                      <a:gd name="T27" fmla="*/ 47625 h 48"/>
                      <a:gd name="T28" fmla="*/ 3175 w 48"/>
                      <a:gd name="T29" fmla="*/ 57150 h 48"/>
                      <a:gd name="T30" fmla="*/ 11112 w 48"/>
                      <a:gd name="T31" fmla="*/ 65088 h 48"/>
                      <a:gd name="T32" fmla="*/ 19050 w 48"/>
                      <a:gd name="T33" fmla="*/ 71438 h 48"/>
                      <a:gd name="T34" fmla="*/ 28575 w 48"/>
                      <a:gd name="T35" fmla="*/ 74613 h 48"/>
                      <a:gd name="T36" fmla="*/ 38100 w 48"/>
                      <a:gd name="T37" fmla="*/ 76200 h 48"/>
                      <a:gd name="T38" fmla="*/ 47625 w 48"/>
                      <a:gd name="T39" fmla="*/ 74613 h 48"/>
                      <a:gd name="T40" fmla="*/ 57150 w 48"/>
                      <a:gd name="T41" fmla="*/ 71438 h 48"/>
                      <a:gd name="T42" fmla="*/ 65088 w 48"/>
                      <a:gd name="T43" fmla="*/ 65088 h 48"/>
                      <a:gd name="T44" fmla="*/ 69850 w 48"/>
                      <a:gd name="T45" fmla="*/ 57150 h 48"/>
                      <a:gd name="T46" fmla="*/ 74613 w 48"/>
                      <a:gd name="T47" fmla="*/ 47625 h 48"/>
                      <a:gd name="T48" fmla="*/ 76200 w 48"/>
                      <a:gd name="T49" fmla="*/ 38100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48" y="24"/>
                        </a:moveTo>
                        <a:lnTo>
                          <a:pt x="47" y="18"/>
                        </a:lnTo>
                        <a:lnTo>
                          <a:pt x="44" y="12"/>
                        </a:lnTo>
                        <a:lnTo>
                          <a:pt x="41" y="7"/>
                        </a:lnTo>
                        <a:lnTo>
                          <a:pt x="36" y="2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7" y="7"/>
                        </a:lnTo>
                        <a:lnTo>
                          <a:pt x="2" y="12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2" y="36"/>
                        </a:lnTo>
                        <a:lnTo>
                          <a:pt x="7" y="41"/>
                        </a:lnTo>
                        <a:lnTo>
                          <a:pt x="12" y="45"/>
                        </a:lnTo>
                        <a:lnTo>
                          <a:pt x="18" y="47"/>
                        </a:lnTo>
                        <a:lnTo>
                          <a:pt x="24" y="48"/>
                        </a:lnTo>
                        <a:lnTo>
                          <a:pt x="30" y="47"/>
                        </a:lnTo>
                        <a:lnTo>
                          <a:pt x="36" y="45"/>
                        </a:lnTo>
                        <a:lnTo>
                          <a:pt x="41" y="41"/>
                        </a:lnTo>
                        <a:lnTo>
                          <a:pt x="44" y="36"/>
                        </a:lnTo>
                        <a:lnTo>
                          <a:pt x="47" y="30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7A1979"/>
                  </a:solidFill>
                  <a:ln w="0">
                    <a:solidFill>
                      <a:srgbClr val="7A1979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8" name="Freeform 42"/>
                  <p:cNvSpPr>
                    <a:spLocks/>
                  </p:cNvSpPr>
                  <p:nvPr/>
                </p:nvSpPr>
                <p:spPr bwMode="auto">
                  <a:xfrm>
                    <a:off x="6053932" y="4056064"/>
                    <a:ext cx="77788" cy="76200"/>
                  </a:xfrm>
                  <a:custGeom>
                    <a:avLst/>
                    <a:gdLst>
                      <a:gd name="T0" fmla="*/ 9525 w 49"/>
                      <a:gd name="T1" fmla="*/ 12700 h 48"/>
                      <a:gd name="T2" fmla="*/ 4763 w 49"/>
                      <a:gd name="T3" fmla="*/ 19050 h 48"/>
                      <a:gd name="T4" fmla="*/ 0 w 49"/>
                      <a:gd name="T5" fmla="*/ 28575 h 48"/>
                      <a:gd name="T6" fmla="*/ 0 w 49"/>
                      <a:gd name="T7" fmla="*/ 38100 h 48"/>
                      <a:gd name="T8" fmla="*/ 0 w 49"/>
                      <a:gd name="T9" fmla="*/ 47625 h 48"/>
                      <a:gd name="T10" fmla="*/ 4763 w 49"/>
                      <a:gd name="T11" fmla="*/ 57150 h 48"/>
                      <a:gd name="T12" fmla="*/ 9525 w 49"/>
                      <a:gd name="T13" fmla="*/ 65088 h 48"/>
                      <a:gd name="T14" fmla="*/ 20638 w 49"/>
                      <a:gd name="T15" fmla="*/ 73025 h 48"/>
                      <a:gd name="T16" fmla="*/ 26988 w 49"/>
                      <a:gd name="T17" fmla="*/ 76200 h 48"/>
                      <a:gd name="T18" fmla="*/ 39688 w 49"/>
                      <a:gd name="T19" fmla="*/ 76200 h 48"/>
                      <a:gd name="T20" fmla="*/ 49213 w 49"/>
                      <a:gd name="T21" fmla="*/ 76200 h 48"/>
                      <a:gd name="T22" fmla="*/ 58738 w 49"/>
                      <a:gd name="T23" fmla="*/ 73025 h 48"/>
                      <a:gd name="T24" fmla="*/ 65088 w 49"/>
                      <a:gd name="T25" fmla="*/ 65088 h 48"/>
                      <a:gd name="T26" fmla="*/ 71438 w 49"/>
                      <a:gd name="T27" fmla="*/ 57150 h 48"/>
                      <a:gd name="T28" fmla="*/ 74613 w 49"/>
                      <a:gd name="T29" fmla="*/ 47625 h 48"/>
                      <a:gd name="T30" fmla="*/ 77788 w 49"/>
                      <a:gd name="T31" fmla="*/ 38100 h 48"/>
                      <a:gd name="T32" fmla="*/ 74613 w 49"/>
                      <a:gd name="T33" fmla="*/ 28575 h 48"/>
                      <a:gd name="T34" fmla="*/ 71438 w 49"/>
                      <a:gd name="T35" fmla="*/ 19050 h 48"/>
                      <a:gd name="T36" fmla="*/ 65088 w 49"/>
                      <a:gd name="T37" fmla="*/ 12700 h 48"/>
                      <a:gd name="T38" fmla="*/ 58738 w 49"/>
                      <a:gd name="T39" fmla="*/ 6350 h 48"/>
                      <a:gd name="T40" fmla="*/ 49213 w 49"/>
                      <a:gd name="T41" fmla="*/ 3175 h 48"/>
                      <a:gd name="T42" fmla="*/ 39688 w 49"/>
                      <a:gd name="T43" fmla="*/ 0 h 48"/>
                      <a:gd name="T44" fmla="*/ 26988 w 49"/>
                      <a:gd name="T45" fmla="*/ 3175 h 48"/>
                      <a:gd name="T46" fmla="*/ 20638 w 49"/>
                      <a:gd name="T47" fmla="*/ 6350 h 48"/>
                      <a:gd name="T48" fmla="*/ 9525 w 49"/>
                      <a:gd name="T49" fmla="*/ 12700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9"/>
                      <a:gd name="T76" fmla="*/ 0 h 48"/>
                      <a:gd name="T77" fmla="*/ 49 w 49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9" h="48">
                        <a:moveTo>
                          <a:pt x="6" y="8"/>
                        </a:moveTo>
                        <a:lnTo>
                          <a:pt x="3" y="12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30"/>
                        </a:lnTo>
                        <a:lnTo>
                          <a:pt x="3" y="36"/>
                        </a:lnTo>
                        <a:lnTo>
                          <a:pt x="6" y="41"/>
                        </a:lnTo>
                        <a:lnTo>
                          <a:pt x="13" y="46"/>
                        </a:lnTo>
                        <a:lnTo>
                          <a:pt x="17" y="48"/>
                        </a:lnTo>
                        <a:lnTo>
                          <a:pt x="25" y="48"/>
                        </a:lnTo>
                        <a:lnTo>
                          <a:pt x="31" y="48"/>
                        </a:lnTo>
                        <a:lnTo>
                          <a:pt x="37" y="46"/>
                        </a:lnTo>
                        <a:lnTo>
                          <a:pt x="41" y="41"/>
                        </a:lnTo>
                        <a:lnTo>
                          <a:pt x="45" y="36"/>
                        </a:lnTo>
                        <a:lnTo>
                          <a:pt x="47" y="30"/>
                        </a:lnTo>
                        <a:lnTo>
                          <a:pt x="49" y="24"/>
                        </a:lnTo>
                        <a:lnTo>
                          <a:pt x="47" y="18"/>
                        </a:lnTo>
                        <a:lnTo>
                          <a:pt x="45" y="12"/>
                        </a:lnTo>
                        <a:lnTo>
                          <a:pt x="41" y="8"/>
                        </a:lnTo>
                        <a:lnTo>
                          <a:pt x="37" y="4"/>
                        </a:lnTo>
                        <a:lnTo>
                          <a:pt x="31" y="2"/>
                        </a:ln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13" y="4"/>
                        </a:ln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rgbClr val="B5B7EE"/>
                  </a:solidFill>
                  <a:ln w="0">
                    <a:solidFill>
                      <a:srgbClr val="B5B7E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699" name="Freeform 43"/>
                  <p:cNvSpPr>
                    <a:spLocks/>
                  </p:cNvSpPr>
                  <p:nvPr/>
                </p:nvSpPr>
                <p:spPr bwMode="auto">
                  <a:xfrm>
                    <a:off x="5974557" y="3960814"/>
                    <a:ext cx="76200" cy="76200"/>
                  </a:xfrm>
                  <a:custGeom>
                    <a:avLst/>
                    <a:gdLst>
                      <a:gd name="T0" fmla="*/ 11112 w 48"/>
                      <a:gd name="T1" fmla="*/ 11112 h 48"/>
                      <a:gd name="T2" fmla="*/ 6350 w 48"/>
                      <a:gd name="T3" fmla="*/ 19050 h 48"/>
                      <a:gd name="T4" fmla="*/ 1588 w 48"/>
                      <a:gd name="T5" fmla="*/ 28575 h 48"/>
                      <a:gd name="T6" fmla="*/ 0 w 48"/>
                      <a:gd name="T7" fmla="*/ 38100 h 48"/>
                      <a:gd name="T8" fmla="*/ 1588 w 48"/>
                      <a:gd name="T9" fmla="*/ 47625 h 48"/>
                      <a:gd name="T10" fmla="*/ 6350 w 48"/>
                      <a:gd name="T11" fmla="*/ 57150 h 48"/>
                      <a:gd name="T12" fmla="*/ 11112 w 48"/>
                      <a:gd name="T13" fmla="*/ 65088 h 48"/>
                      <a:gd name="T14" fmla="*/ 19050 w 48"/>
                      <a:gd name="T15" fmla="*/ 71438 h 48"/>
                      <a:gd name="T16" fmla="*/ 28575 w 48"/>
                      <a:gd name="T17" fmla="*/ 74613 h 48"/>
                      <a:gd name="T18" fmla="*/ 38100 w 48"/>
                      <a:gd name="T19" fmla="*/ 76200 h 48"/>
                      <a:gd name="T20" fmla="*/ 47625 w 48"/>
                      <a:gd name="T21" fmla="*/ 74613 h 48"/>
                      <a:gd name="T22" fmla="*/ 57150 w 48"/>
                      <a:gd name="T23" fmla="*/ 71438 h 48"/>
                      <a:gd name="T24" fmla="*/ 65088 w 48"/>
                      <a:gd name="T25" fmla="*/ 65088 h 48"/>
                      <a:gd name="T26" fmla="*/ 73025 w 48"/>
                      <a:gd name="T27" fmla="*/ 57150 h 48"/>
                      <a:gd name="T28" fmla="*/ 76200 w 48"/>
                      <a:gd name="T29" fmla="*/ 47625 h 48"/>
                      <a:gd name="T30" fmla="*/ 76200 w 48"/>
                      <a:gd name="T31" fmla="*/ 38100 h 48"/>
                      <a:gd name="T32" fmla="*/ 76200 w 48"/>
                      <a:gd name="T33" fmla="*/ 28575 h 48"/>
                      <a:gd name="T34" fmla="*/ 73025 w 48"/>
                      <a:gd name="T35" fmla="*/ 19050 h 48"/>
                      <a:gd name="T36" fmla="*/ 65088 w 48"/>
                      <a:gd name="T37" fmla="*/ 11112 h 48"/>
                      <a:gd name="T38" fmla="*/ 57150 w 48"/>
                      <a:gd name="T39" fmla="*/ 4763 h 48"/>
                      <a:gd name="T40" fmla="*/ 47625 w 48"/>
                      <a:gd name="T41" fmla="*/ 0 h 48"/>
                      <a:gd name="T42" fmla="*/ 38100 w 48"/>
                      <a:gd name="T43" fmla="*/ 0 h 48"/>
                      <a:gd name="T44" fmla="*/ 28575 w 48"/>
                      <a:gd name="T45" fmla="*/ 0 h 48"/>
                      <a:gd name="T46" fmla="*/ 19050 w 48"/>
                      <a:gd name="T47" fmla="*/ 4763 h 48"/>
                      <a:gd name="T48" fmla="*/ 11112 w 48"/>
                      <a:gd name="T49" fmla="*/ 11112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7" y="7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2" y="45"/>
                        </a:lnTo>
                        <a:lnTo>
                          <a:pt x="18" y="47"/>
                        </a:lnTo>
                        <a:lnTo>
                          <a:pt x="24" y="48"/>
                        </a:lnTo>
                        <a:lnTo>
                          <a:pt x="30" y="47"/>
                        </a:lnTo>
                        <a:lnTo>
                          <a:pt x="36" y="45"/>
                        </a:lnTo>
                        <a:lnTo>
                          <a:pt x="41" y="41"/>
                        </a:lnTo>
                        <a:lnTo>
                          <a:pt x="46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3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FFFB0C"/>
                  </a:solidFill>
                  <a:ln w="0">
                    <a:solidFill>
                      <a:srgbClr val="FFFB0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700" name="Freeform 44"/>
                  <p:cNvSpPr>
                    <a:spLocks/>
                  </p:cNvSpPr>
                  <p:nvPr/>
                </p:nvSpPr>
                <p:spPr bwMode="auto">
                  <a:xfrm>
                    <a:off x="5052220" y="4329114"/>
                    <a:ext cx="79375" cy="76200"/>
                  </a:xfrm>
                  <a:custGeom>
                    <a:avLst/>
                    <a:gdLst>
                      <a:gd name="T0" fmla="*/ 79375 w 50"/>
                      <a:gd name="T1" fmla="*/ 38100 h 48"/>
                      <a:gd name="T2" fmla="*/ 76200 w 50"/>
                      <a:gd name="T3" fmla="*/ 28575 h 48"/>
                      <a:gd name="T4" fmla="*/ 73025 w 50"/>
                      <a:gd name="T5" fmla="*/ 19050 h 48"/>
                      <a:gd name="T6" fmla="*/ 66675 w 50"/>
                      <a:gd name="T7" fmla="*/ 12700 h 48"/>
                      <a:gd name="T8" fmla="*/ 58738 w 50"/>
                      <a:gd name="T9" fmla="*/ 6350 h 48"/>
                      <a:gd name="T10" fmla="*/ 49212 w 50"/>
                      <a:gd name="T11" fmla="*/ 3175 h 48"/>
                      <a:gd name="T12" fmla="*/ 39688 w 50"/>
                      <a:gd name="T13" fmla="*/ 0 h 48"/>
                      <a:gd name="T14" fmla="*/ 28575 w 50"/>
                      <a:gd name="T15" fmla="*/ 3175 h 48"/>
                      <a:gd name="T16" fmla="*/ 20637 w 50"/>
                      <a:gd name="T17" fmla="*/ 6350 h 48"/>
                      <a:gd name="T18" fmla="*/ 11112 w 50"/>
                      <a:gd name="T19" fmla="*/ 12700 h 48"/>
                      <a:gd name="T20" fmla="*/ 6350 w 50"/>
                      <a:gd name="T21" fmla="*/ 19050 h 48"/>
                      <a:gd name="T22" fmla="*/ 1588 w 50"/>
                      <a:gd name="T23" fmla="*/ 28575 h 48"/>
                      <a:gd name="T24" fmla="*/ 0 w 50"/>
                      <a:gd name="T25" fmla="*/ 38100 h 48"/>
                      <a:gd name="T26" fmla="*/ 1588 w 50"/>
                      <a:gd name="T27" fmla="*/ 50800 h 48"/>
                      <a:gd name="T28" fmla="*/ 6350 w 50"/>
                      <a:gd name="T29" fmla="*/ 57150 h 48"/>
                      <a:gd name="T30" fmla="*/ 11112 w 50"/>
                      <a:gd name="T31" fmla="*/ 65088 h 48"/>
                      <a:gd name="T32" fmla="*/ 20637 w 50"/>
                      <a:gd name="T33" fmla="*/ 73025 h 48"/>
                      <a:gd name="T34" fmla="*/ 28575 w 50"/>
                      <a:gd name="T35" fmla="*/ 74613 h 48"/>
                      <a:gd name="T36" fmla="*/ 39688 w 50"/>
                      <a:gd name="T37" fmla="*/ 76200 h 48"/>
                      <a:gd name="T38" fmla="*/ 49212 w 50"/>
                      <a:gd name="T39" fmla="*/ 74613 h 48"/>
                      <a:gd name="T40" fmla="*/ 58738 w 50"/>
                      <a:gd name="T41" fmla="*/ 73025 h 48"/>
                      <a:gd name="T42" fmla="*/ 66675 w 50"/>
                      <a:gd name="T43" fmla="*/ 65088 h 48"/>
                      <a:gd name="T44" fmla="*/ 73025 w 50"/>
                      <a:gd name="T45" fmla="*/ 57150 h 48"/>
                      <a:gd name="T46" fmla="*/ 76200 w 50"/>
                      <a:gd name="T47" fmla="*/ 50800 h 48"/>
                      <a:gd name="T48" fmla="*/ 79375 w 50"/>
                      <a:gd name="T49" fmla="*/ 38100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0"/>
                      <a:gd name="T76" fmla="*/ 0 h 48"/>
                      <a:gd name="T77" fmla="*/ 50 w 50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0" h="48">
                        <a:moveTo>
                          <a:pt x="50" y="24"/>
                        </a:move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2" y="8"/>
                        </a:lnTo>
                        <a:lnTo>
                          <a:pt x="37" y="4"/>
                        </a:lnTo>
                        <a:lnTo>
                          <a:pt x="31" y="2"/>
                        </a:lnTo>
                        <a:lnTo>
                          <a:pt x="25" y="0"/>
                        </a:lnTo>
                        <a:lnTo>
                          <a:pt x="18" y="2"/>
                        </a:lnTo>
                        <a:lnTo>
                          <a:pt x="13" y="4"/>
                        </a:lnTo>
                        <a:lnTo>
                          <a:pt x="7" y="8"/>
                        </a:ln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2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3" y="46"/>
                        </a:lnTo>
                        <a:lnTo>
                          <a:pt x="18" y="47"/>
                        </a:lnTo>
                        <a:lnTo>
                          <a:pt x="25" y="48"/>
                        </a:lnTo>
                        <a:lnTo>
                          <a:pt x="31" y="47"/>
                        </a:lnTo>
                        <a:lnTo>
                          <a:pt x="37" y="46"/>
                        </a:lnTo>
                        <a:lnTo>
                          <a:pt x="42" y="41"/>
                        </a:lnTo>
                        <a:lnTo>
                          <a:pt x="46" y="36"/>
                        </a:lnTo>
                        <a:lnTo>
                          <a:pt x="48" y="32"/>
                        </a:lnTo>
                        <a:lnTo>
                          <a:pt x="50" y="2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0">
                    <a:solidFill>
                      <a:srgbClr val="00F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701" name="Freeform 45"/>
                  <p:cNvSpPr>
                    <a:spLocks/>
                  </p:cNvSpPr>
                  <p:nvPr/>
                </p:nvSpPr>
                <p:spPr bwMode="auto">
                  <a:xfrm>
                    <a:off x="5050632" y="4391026"/>
                    <a:ext cx="76200" cy="76200"/>
                  </a:xfrm>
                  <a:custGeom>
                    <a:avLst/>
                    <a:gdLst>
                      <a:gd name="T0" fmla="*/ 76200 w 48"/>
                      <a:gd name="T1" fmla="*/ 38100 h 48"/>
                      <a:gd name="T2" fmla="*/ 76200 w 48"/>
                      <a:gd name="T3" fmla="*/ 28575 h 48"/>
                      <a:gd name="T4" fmla="*/ 73025 w 48"/>
                      <a:gd name="T5" fmla="*/ 19050 h 48"/>
                      <a:gd name="T6" fmla="*/ 65088 w 48"/>
                      <a:gd name="T7" fmla="*/ 11112 h 48"/>
                      <a:gd name="T8" fmla="*/ 57150 w 48"/>
                      <a:gd name="T9" fmla="*/ 4763 h 48"/>
                      <a:gd name="T10" fmla="*/ 47625 w 48"/>
                      <a:gd name="T11" fmla="*/ 1588 h 48"/>
                      <a:gd name="T12" fmla="*/ 38100 w 48"/>
                      <a:gd name="T13" fmla="*/ 0 h 48"/>
                      <a:gd name="T14" fmla="*/ 28575 w 48"/>
                      <a:gd name="T15" fmla="*/ 1588 h 48"/>
                      <a:gd name="T16" fmla="*/ 19050 w 48"/>
                      <a:gd name="T17" fmla="*/ 4763 h 48"/>
                      <a:gd name="T18" fmla="*/ 11112 w 48"/>
                      <a:gd name="T19" fmla="*/ 11112 h 48"/>
                      <a:gd name="T20" fmla="*/ 6350 w 48"/>
                      <a:gd name="T21" fmla="*/ 19050 h 48"/>
                      <a:gd name="T22" fmla="*/ 1588 w 48"/>
                      <a:gd name="T23" fmla="*/ 28575 h 48"/>
                      <a:gd name="T24" fmla="*/ 0 w 48"/>
                      <a:gd name="T25" fmla="*/ 38100 h 48"/>
                      <a:gd name="T26" fmla="*/ 1588 w 48"/>
                      <a:gd name="T27" fmla="*/ 47625 h 48"/>
                      <a:gd name="T28" fmla="*/ 6350 w 48"/>
                      <a:gd name="T29" fmla="*/ 57150 h 48"/>
                      <a:gd name="T30" fmla="*/ 11112 w 48"/>
                      <a:gd name="T31" fmla="*/ 65088 h 48"/>
                      <a:gd name="T32" fmla="*/ 19050 w 48"/>
                      <a:gd name="T33" fmla="*/ 69850 h 48"/>
                      <a:gd name="T34" fmla="*/ 28575 w 48"/>
                      <a:gd name="T35" fmla="*/ 74613 h 48"/>
                      <a:gd name="T36" fmla="*/ 38100 w 48"/>
                      <a:gd name="T37" fmla="*/ 76200 h 48"/>
                      <a:gd name="T38" fmla="*/ 47625 w 48"/>
                      <a:gd name="T39" fmla="*/ 74613 h 48"/>
                      <a:gd name="T40" fmla="*/ 57150 w 48"/>
                      <a:gd name="T41" fmla="*/ 69850 h 48"/>
                      <a:gd name="T42" fmla="*/ 65088 w 48"/>
                      <a:gd name="T43" fmla="*/ 65088 h 48"/>
                      <a:gd name="T44" fmla="*/ 73025 w 48"/>
                      <a:gd name="T45" fmla="*/ 57150 h 48"/>
                      <a:gd name="T46" fmla="*/ 76200 w 48"/>
                      <a:gd name="T47" fmla="*/ 47625 h 48"/>
                      <a:gd name="T48" fmla="*/ 76200 w 48"/>
                      <a:gd name="T49" fmla="*/ 38100 h 4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8"/>
                      <a:gd name="T76" fmla="*/ 0 h 48"/>
                      <a:gd name="T77" fmla="*/ 48 w 48"/>
                      <a:gd name="T78" fmla="*/ 48 h 4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8" h="48">
                        <a:moveTo>
                          <a:pt x="48" y="24"/>
                        </a:move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7"/>
                        </a:lnTo>
                        <a:lnTo>
                          <a:pt x="36" y="3"/>
                        </a:lnTo>
                        <a:lnTo>
                          <a:pt x="30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2" y="3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2" y="44"/>
                        </a:lnTo>
                        <a:lnTo>
                          <a:pt x="18" y="47"/>
                        </a:lnTo>
                        <a:lnTo>
                          <a:pt x="24" y="48"/>
                        </a:lnTo>
                        <a:lnTo>
                          <a:pt x="30" y="47"/>
                        </a:lnTo>
                        <a:lnTo>
                          <a:pt x="36" y="44"/>
                        </a:lnTo>
                        <a:lnTo>
                          <a:pt x="41" y="41"/>
                        </a:lnTo>
                        <a:lnTo>
                          <a:pt x="46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 w="0">
                    <a:solidFill>
                      <a:srgbClr val="00B0F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702" name="Freeform 46"/>
                  <p:cNvSpPr>
                    <a:spLocks/>
                  </p:cNvSpPr>
                  <p:nvPr/>
                </p:nvSpPr>
                <p:spPr bwMode="auto">
                  <a:xfrm>
                    <a:off x="4188620" y="4681539"/>
                    <a:ext cx="76200" cy="76200"/>
                  </a:xfrm>
                  <a:custGeom>
                    <a:avLst/>
                    <a:gdLst>
                      <a:gd name="T0" fmla="*/ 11112 w 48"/>
                      <a:gd name="T1" fmla="*/ 9525 h 48"/>
                      <a:gd name="T2" fmla="*/ 4763 w 48"/>
                      <a:gd name="T3" fmla="*/ 19050 h 48"/>
                      <a:gd name="T4" fmla="*/ 1588 w 48"/>
                      <a:gd name="T5" fmla="*/ 25400 h 48"/>
                      <a:gd name="T6" fmla="*/ 0 w 48"/>
                      <a:gd name="T7" fmla="*/ 38100 h 48"/>
                      <a:gd name="T8" fmla="*/ 1588 w 48"/>
                      <a:gd name="T9" fmla="*/ 47625 h 48"/>
                      <a:gd name="T10" fmla="*/ 4763 w 48"/>
                      <a:gd name="T11" fmla="*/ 57150 h 48"/>
                      <a:gd name="T12" fmla="*/ 11112 w 48"/>
                      <a:gd name="T13" fmla="*/ 63500 h 48"/>
                      <a:gd name="T14" fmla="*/ 19050 w 48"/>
                      <a:gd name="T15" fmla="*/ 69850 h 48"/>
                      <a:gd name="T16" fmla="*/ 28575 w 48"/>
                      <a:gd name="T17" fmla="*/ 73025 h 48"/>
                      <a:gd name="T18" fmla="*/ 38100 w 48"/>
                      <a:gd name="T19" fmla="*/ 76200 h 48"/>
                      <a:gd name="T20" fmla="*/ 49212 w 48"/>
                      <a:gd name="T21" fmla="*/ 73025 h 48"/>
                      <a:gd name="T22" fmla="*/ 57150 w 48"/>
                      <a:gd name="T23" fmla="*/ 69850 h 48"/>
                      <a:gd name="T24" fmla="*/ 63500 w 48"/>
                      <a:gd name="T25" fmla="*/ 63500 h 48"/>
                      <a:gd name="T26" fmla="*/ 71438 w 48"/>
                      <a:gd name="T27" fmla="*/ 57150 h 48"/>
                      <a:gd name="T28" fmla="*/ 76200 w 48"/>
                      <a:gd name="T29" fmla="*/ 47625 h 48"/>
                      <a:gd name="T30" fmla="*/ 76200 w 48"/>
                      <a:gd name="T31" fmla="*/ 38100 h 48"/>
                      <a:gd name="T32" fmla="*/ 76200 w 48"/>
                      <a:gd name="T33" fmla="*/ 25400 h 48"/>
                      <a:gd name="T34" fmla="*/ 71438 w 48"/>
                      <a:gd name="T35" fmla="*/ 19050 h 48"/>
                      <a:gd name="T36" fmla="*/ 63500 w 48"/>
                      <a:gd name="T37" fmla="*/ 9525 h 48"/>
                      <a:gd name="T38" fmla="*/ 57150 w 48"/>
                      <a:gd name="T39" fmla="*/ 3175 h 48"/>
                      <a:gd name="T40" fmla="*/ 49212 w 48"/>
                      <a:gd name="T41" fmla="*/ 0 h 48"/>
                      <a:gd name="T42" fmla="*/ 38100 w 48"/>
                      <a:gd name="T43" fmla="*/ 0 h 48"/>
                      <a:gd name="T44" fmla="*/ 28575 w 48"/>
                      <a:gd name="T45" fmla="*/ 0 h 48"/>
                      <a:gd name="T46" fmla="*/ 19050 w 48"/>
                      <a:gd name="T47" fmla="*/ 3175 h 48"/>
                      <a:gd name="T48" fmla="*/ 11112 w 48"/>
                      <a:gd name="T49" fmla="*/ 9525 h 48"/>
                      <a:gd name="T50" fmla="*/ 11112 w 48"/>
                      <a:gd name="T51" fmla="*/ 9525 h 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8"/>
                      <a:gd name="T79" fmla="*/ 0 h 48"/>
                      <a:gd name="T80" fmla="*/ 48 w 48"/>
                      <a:gd name="T81" fmla="*/ 48 h 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8" h="48">
                        <a:moveTo>
                          <a:pt x="7" y="6"/>
                        </a:move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4" y="48"/>
                        </a:lnTo>
                        <a:lnTo>
                          <a:pt x="31" y="46"/>
                        </a:lnTo>
                        <a:lnTo>
                          <a:pt x="36" y="44"/>
                        </a:lnTo>
                        <a:lnTo>
                          <a:pt x="40" y="40"/>
                        </a:lnTo>
                        <a:lnTo>
                          <a:pt x="45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lnTo>
                          <a:pt x="48" y="16"/>
                        </a:lnTo>
                        <a:lnTo>
                          <a:pt x="45" y="12"/>
                        </a:lnTo>
                        <a:lnTo>
                          <a:pt x="40" y="6"/>
                        </a:lnTo>
                        <a:lnTo>
                          <a:pt x="36" y="2"/>
                        </a:lnTo>
                        <a:lnTo>
                          <a:pt x="31" y="0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FF1F0B"/>
                  </a:solidFill>
                  <a:ln w="0">
                    <a:solidFill>
                      <a:srgbClr val="FF1F0B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703" name="Freeform 47"/>
                  <p:cNvSpPr>
                    <a:spLocks/>
                  </p:cNvSpPr>
                  <p:nvPr/>
                </p:nvSpPr>
                <p:spPr bwMode="auto">
                  <a:xfrm>
                    <a:off x="4217195" y="4778376"/>
                    <a:ext cx="76200" cy="76200"/>
                  </a:xfrm>
                  <a:custGeom>
                    <a:avLst/>
                    <a:gdLst>
                      <a:gd name="T0" fmla="*/ 11112 w 48"/>
                      <a:gd name="T1" fmla="*/ 11112 h 48"/>
                      <a:gd name="T2" fmla="*/ 4763 w 48"/>
                      <a:gd name="T3" fmla="*/ 19050 h 48"/>
                      <a:gd name="T4" fmla="*/ 1588 w 48"/>
                      <a:gd name="T5" fmla="*/ 28575 h 48"/>
                      <a:gd name="T6" fmla="*/ 0 w 48"/>
                      <a:gd name="T7" fmla="*/ 38100 h 48"/>
                      <a:gd name="T8" fmla="*/ 1588 w 48"/>
                      <a:gd name="T9" fmla="*/ 47625 h 48"/>
                      <a:gd name="T10" fmla="*/ 4763 w 48"/>
                      <a:gd name="T11" fmla="*/ 57150 h 48"/>
                      <a:gd name="T12" fmla="*/ 11112 w 48"/>
                      <a:gd name="T13" fmla="*/ 65088 h 48"/>
                      <a:gd name="T14" fmla="*/ 19050 w 48"/>
                      <a:gd name="T15" fmla="*/ 69850 h 48"/>
                      <a:gd name="T16" fmla="*/ 28575 w 48"/>
                      <a:gd name="T17" fmla="*/ 74613 h 48"/>
                      <a:gd name="T18" fmla="*/ 38100 w 48"/>
                      <a:gd name="T19" fmla="*/ 76200 h 48"/>
                      <a:gd name="T20" fmla="*/ 47625 w 48"/>
                      <a:gd name="T21" fmla="*/ 74613 h 48"/>
                      <a:gd name="T22" fmla="*/ 57150 w 48"/>
                      <a:gd name="T23" fmla="*/ 69850 h 48"/>
                      <a:gd name="T24" fmla="*/ 63500 w 48"/>
                      <a:gd name="T25" fmla="*/ 65088 h 48"/>
                      <a:gd name="T26" fmla="*/ 71438 w 48"/>
                      <a:gd name="T27" fmla="*/ 57150 h 48"/>
                      <a:gd name="T28" fmla="*/ 76200 w 48"/>
                      <a:gd name="T29" fmla="*/ 47625 h 48"/>
                      <a:gd name="T30" fmla="*/ 76200 w 48"/>
                      <a:gd name="T31" fmla="*/ 38100 h 48"/>
                      <a:gd name="T32" fmla="*/ 76200 w 48"/>
                      <a:gd name="T33" fmla="*/ 28575 h 48"/>
                      <a:gd name="T34" fmla="*/ 71438 w 48"/>
                      <a:gd name="T35" fmla="*/ 19050 h 48"/>
                      <a:gd name="T36" fmla="*/ 63500 w 48"/>
                      <a:gd name="T37" fmla="*/ 11112 h 48"/>
                      <a:gd name="T38" fmla="*/ 57150 w 48"/>
                      <a:gd name="T39" fmla="*/ 3175 h 48"/>
                      <a:gd name="T40" fmla="*/ 47625 w 48"/>
                      <a:gd name="T41" fmla="*/ 0 h 48"/>
                      <a:gd name="T42" fmla="*/ 38100 w 48"/>
                      <a:gd name="T43" fmla="*/ 0 h 48"/>
                      <a:gd name="T44" fmla="*/ 28575 w 48"/>
                      <a:gd name="T45" fmla="*/ 0 h 48"/>
                      <a:gd name="T46" fmla="*/ 19050 w 48"/>
                      <a:gd name="T47" fmla="*/ 3175 h 48"/>
                      <a:gd name="T48" fmla="*/ 11112 w 48"/>
                      <a:gd name="T49" fmla="*/ 11112 h 48"/>
                      <a:gd name="T50" fmla="*/ 11112 w 48"/>
                      <a:gd name="T51" fmla="*/ 11112 h 4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8"/>
                      <a:gd name="T79" fmla="*/ 0 h 48"/>
                      <a:gd name="T80" fmla="*/ 48 w 48"/>
                      <a:gd name="T81" fmla="*/ 48 h 4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8" h="48">
                        <a:moveTo>
                          <a:pt x="7" y="7"/>
                        </a:moveTo>
                        <a:lnTo>
                          <a:pt x="3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3" y="36"/>
                        </a:lnTo>
                        <a:lnTo>
                          <a:pt x="7" y="41"/>
                        </a:lnTo>
                        <a:lnTo>
                          <a:pt x="12" y="44"/>
                        </a:lnTo>
                        <a:lnTo>
                          <a:pt x="18" y="47"/>
                        </a:lnTo>
                        <a:lnTo>
                          <a:pt x="24" y="48"/>
                        </a:lnTo>
                        <a:lnTo>
                          <a:pt x="30" y="47"/>
                        </a:lnTo>
                        <a:lnTo>
                          <a:pt x="36" y="44"/>
                        </a:lnTo>
                        <a:lnTo>
                          <a:pt x="40" y="41"/>
                        </a:lnTo>
                        <a:lnTo>
                          <a:pt x="45" y="36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5" y="12"/>
                        </a:lnTo>
                        <a:lnTo>
                          <a:pt x="40" y="7"/>
                        </a:lnTo>
                        <a:lnTo>
                          <a:pt x="36" y="2"/>
                        </a:lnTo>
                        <a:lnTo>
                          <a:pt x="30" y="0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704" name="Freeform 48"/>
                  <p:cNvSpPr>
                    <a:spLocks/>
                  </p:cNvSpPr>
                  <p:nvPr/>
                </p:nvSpPr>
                <p:spPr bwMode="auto">
                  <a:xfrm>
                    <a:off x="4371182" y="4905376"/>
                    <a:ext cx="76200" cy="77788"/>
                  </a:xfrm>
                  <a:custGeom>
                    <a:avLst/>
                    <a:gdLst>
                      <a:gd name="T0" fmla="*/ 11112 w 48"/>
                      <a:gd name="T1" fmla="*/ 12700 h 49"/>
                      <a:gd name="T2" fmla="*/ 6350 w 48"/>
                      <a:gd name="T3" fmla="*/ 19050 h 49"/>
                      <a:gd name="T4" fmla="*/ 1588 w 48"/>
                      <a:gd name="T5" fmla="*/ 28575 h 49"/>
                      <a:gd name="T6" fmla="*/ 0 w 48"/>
                      <a:gd name="T7" fmla="*/ 38100 h 49"/>
                      <a:gd name="T8" fmla="*/ 1588 w 48"/>
                      <a:gd name="T9" fmla="*/ 47625 h 49"/>
                      <a:gd name="T10" fmla="*/ 6350 w 48"/>
                      <a:gd name="T11" fmla="*/ 58738 h 49"/>
                      <a:gd name="T12" fmla="*/ 11112 w 48"/>
                      <a:gd name="T13" fmla="*/ 65088 h 49"/>
                      <a:gd name="T14" fmla="*/ 19050 w 48"/>
                      <a:gd name="T15" fmla="*/ 73025 h 49"/>
                      <a:gd name="T16" fmla="*/ 28575 w 48"/>
                      <a:gd name="T17" fmla="*/ 77788 h 49"/>
                      <a:gd name="T18" fmla="*/ 38100 w 48"/>
                      <a:gd name="T19" fmla="*/ 77788 h 49"/>
                      <a:gd name="T20" fmla="*/ 47625 w 48"/>
                      <a:gd name="T21" fmla="*/ 77788 h 49"/>
                      <a:gd name="T22" fmla="*/ 57150 w 48"/>
                      <a:gd name="T23" fmla="*/ 73025 h 49"/>
                      <a:gd name="T24" fmla="*/ 65088 w 48"/>
                      <a:gd name="T25" fmla="*/ 65088 h 49"/>
                      <a:gd name="T26" fmla="*/ 73025 w 48"/>
                      <a:gd name="T27" fmla="*/ 58738 h 49"/>
                      <a:gd name="T28" fmla="*/ 76200 w 48"/>
                      <a:gd name="T29" fmla="*/ 47625 h 49"/>
                      <a:gd name="T30" fmla="*/ 76200 w 48"/>
                      <a:gd name="T31" fmla="*/ 38100 h 49"/>
                      <a:gd name="T32" fmla="*/ 76200 w 48"/>
                      <a:gd name="T33" fmla="*/ 28575 h 49"/>
                      <a:gd name="T34" fmla="*/ 73025 w 48"/>
                      <a:gd name="T35" fmla="*/ 19050 h 49"/>
                      <a:gd name="T36" fmla="*/ 65088 w 48"/>
                      <a:gd name="T37" fmla="*/ 12700 h 49"/>
                      <a:gd name="T38" fmla="*/ 57150 w 48"/>
                      <a:gd name="T39" fmla="*/ 6350 h 49"/>
                      <a:gd name="T40" fmla="*/ 47625 w 48"/>
                      <a:gd name="T41" fmla="*/ 3175 h 49"/>
                      <a:gd name="T42" fmla="*/ 38100 w 48"/>
                      <a:gd name="T43" fmla="*/ 0 h 49"/>
                      <a:gd name="T44" fmla="*/ 28575 w 48"/>
                      <a:gd name="T45" fmla="*/ 3175 h 49"/>
                      <a:gd name="T46" fmla="*/ 19050 w 48"/>
                      <a:gd name="T47" fmla="*/ 6350 h 49"/>
                      <a:gd name="T48" fmla="*/ 11112 w 48"/>
                      <a:gd name="T49" fmla="*/ 12700 h 49"/>
                      <a:gd name="T50" fmla="*/ 11112 w 48"/>
                      <a:gd name="T51" fmla="*/ 12700 h 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8"/>
                      <a:gd name="T79" fmla="*/ 0 h 49"/>
                      <a:gd name="T80" fmla="*/ 48 w 48"/>
                      <a:gd name="T81" fmla="*/ 49 h 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8" h="49">
                        <a:moveTo>
                          <a:pt x="7" y="8"/>
                        </a:moveTo>
                        <a:lnTo>
                          <a:pt x="4" y="12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1" y="30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2" y="46"/>
                        </a:lnTo>
                        <a:lnTo>
                          <a:pt x="18" y="49"/>
                        </a:lnTo>
                        <a:lnTo>
                          <a:pt x="24" y="49"/>
                        </a:lnTo>
                        <a:lnTo>
                          <a:pt x="30" y="49"/>
                        </a:lnTo>
                        <a:lnTo>
                          <a:pt x="36" y="46"/>
                        </a:lnTo>
                        <a:lnTo>
                          <a:pt x="41" y="41"/>
                        </a:lnTo>
                        <a:lnTo>
                          <a:pt x="46" y="37"/>
                        </a:lnTo>
                        <a:lnTo>
                          <a:pt x="48" y="30"/>
                        </a:lnTo>
                        <a:lnTo>
                          <a:pt x="48" y="24"/>
                        </a:lnTo>
                        <a:lnTo>
                          <a:pt x="48" y="18"/>
                        </a:lnTo>
                        <a:lnTo>
                          <a:pt x="46" y="12"/>
                        </a:lnTo>
                        <a:lnTo>
                          <a:pt x="41" y="8"/>
                        </a:lnTo>
                        <a:lnTo>
                          <a:pt x="36" y="4"/>
                        </a:lnTo>
                        <a:lnTo>
                          <a:pt x="30" y="2"/>
                        </a:lnTo>
                        <a:lnTo>
                          <a:pt x="24" y="0"/>
                        </a:lnTo>
                        <a:lnTo>
                          <a:pt x="18" y="2"/>
                        </a:lnTo>
                        <a:lnTo>
                          <a:pt x="12" y="4"/>
                        </a:lnTo>
                        <a:lnTo>
                          <a:pt x="7" y="8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0">
                    <a:solidFill>
                      <a:srgbClr val="FF7C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fr-FR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10636" name="ZoneTexte 9"/>
                <p:cNvSpPr txBox="1">
                  <a:spLocks noChangeArrowheads="1"/>
                </p:cNvSpPr>
                <p:nvPr/>
              </p:nvSpPr>
              <p:spPr bwMode="auto">
                <a:xfrm>
                  <a:off x="7493519" y="4051052"/>
                  <a:ext cx="992579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CAPRISA 004</a:t>
                  </a:r>
                </a:p>
              </p:txBody>
            </p:sp>
            <p:sp>
              <p:nvSpPr>
                <p:cNvPr id="410637" name="ZoneTexte 10"/>
                <p:cNvSpPr txBox="1">
                  <a:spLocks noChangeArrowheads="1"/>
                </p:cNvSpPr>
                <p:nvPr/>
              </p:nvSpPr>
              <p:spPr bwMode="auto">
                <a:xfrm>
                  <a:off x="7493519" y="4214265"/>
                  <a:ext cx="511679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iPrEX</a:t>
                  </a:r>
                </a:p>
              </p:txBody>
            </p:sp>
            <p:sp>
              <p:nvSpPr>
                <p:cNvPr id="410638" name="ZoneTexte 11"/>
                <p:cNvSpPr txBox="1">
                  <a:spLocks noChangeArrowheads="1"/>
                </p:cNvSpPr>
                <p:nvPr/>
              </p:nvSpPr>
              <p:spPr bwMode="auto">
                <a:xfrm>
                  <a:off x="7493519" y="4377478"/>
                  <a:ext cx="505267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TDF2</a:t>
                  </a:r>
                </a:p>
              </p:txBody>
            </p:sp>
            <p:sp>
              <p:nvSpPr>
                <p:cNvPr id="410639" name="ZoneTexte 12"/>
                <p:cNvSpPr txBox="1">
                  <a:spLocks noChangeArrowheads="1"/>
                </p:cNvSpPr>
                <p:nvPr/>
              </p:nvSpPr>
              <p:spPr bwMode="auto">
                <a:xfrm>
                  <a:off x="7493519" y="4540691"/>
                  <a:ext cx="137226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Partners PrEP (TDF)</a:t>
                  </a:r>
                </a:p>
              </p:txBody>
            </p:sp>
            <p:sp>
              <p:nvSpPr>
                <p:cNvPr id="410640" name="ZoneTexte 13"/>
                <p:cNvSpPr txBox="1">
                  <a:spLocks noChangeArrowheads="1"/>
                </p:cNvSpPr>
                <p:nvPr/>
              </p:nvSpPr>
              <p:spPr bwMode="auto">
                <a:xfrm>
                  <a:off x="7493519" y="4867117"/>
                  <a:ext cx="73930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FemPrEP</a:t>
                  </a:r>
                </a:p>
              </p:txBody>
            </p:sp>
            <p:sp>
              <p:nvSpPr>
                <p:cNvPr id="410641" name="ZoneTexte 14"/>
                <p:cNvSpPr txBox="1">
                  <a:spLocks noChangeArrowheads="1"/>
                </p:cNvSpPr>
                <p:nvPr/>
              </p:nvSpPr>
              <p:spPr bwMode="auto">
                <a:xfrm>
                  <a:off x="7493519" y="5030330"/>
                  <a:ext cx="954107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VOICE (TDF)</a:t>
                  </a:r>
                </a:p>
              </p:txBody>
            </p:sp>
            <p:sp>
              <p:nvSpPr>
                <p:cNvPr id="410642" name="ZoneTexte 15"/>
                <p:cNvSpPr txBox="1">
                  <a:spLocks noChangeArrowheads="1"/>
                </p:cNvSpPr>
                <p:nvPr/>
              </p:nvSpPr>
              <p:spPr bwMode="auto">
                <a:xfrm>
                  <a:off x="7493519" y="5193543"/>
                  <a:ext cx="1238953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VOICE (TDF/FTC)</a:t>
                  </a:r>
                </a:p>
              </p:txBody>
            </p:sp>
            <p:sp>
              <p:nvSpPr>
                <p:cNvPr id="410643" name="ZoneTexte 16"/>
                <p:cNvSpPr txBox="1">
                  <a:spLocks noChangeArrowheads="1"/>
                </p:cNvSpPr>
                <p:nvPr/>
              </p:nvSpPr>
              <p:spPr bwMode="auto">
                <a:xfrm>
                  <a:off x="7493519" y="5356756"/>
                  <a:ext cx="1151277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VOICE (TFV gel)</a:t>
                  </a:r>
                </a:p>
              </p:txBody>
            </p:sp>
            <p:sp>
              <p:nvSpPr>
                <p:cNvPr id="410644" name="ZoneTexte 17"/>
                <p:cNvSpPr txBox="1">
                  <a:spLocks noChangeArrowheads="1"/>
                </p:cNvSpPr>
                <p:nvPr/>
              </p:nvSpPr>
              <p:spPr bwMode="auto">
                <a:xfrm>
                  <a:off x="4427457" y="5858670"/>
                  <a:ext cx="25519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0</a:t>
                  </a:r>
                </a:p>
              </p:txBody>
            </p:sp>
            <p:sp>
              <p:nvSpPr>
                <p:cNvPr id="410645" name="ZoneTexte 18"/>
                <p:cNvSpPr txBox="1">
                  <a:spLocks noChangeArrowheads="1"/>
                </p:cNvSpPr>
                <p:nvPr/>
              </p:nvSpPr>
              <p:spPr bwMode="auto">
                <a:xfrm>
                  <a:off x="4703341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10</a:t>
                  </a:r>
                </a:p>
              </p:txBody>
            </p:sp>
            <p:sp>
              <p:nvSpPr>
                <p:cNvPr id="410646" name="ZoneTexte 19"/>
                <p:cNvSpPr txBox="1">
                  <a:spLocks noChangeArrowheads="1"/>
                </p:cNvSpPr>
                <p:nvPr/>
              </p:nvSpPr>
              <p:spPr bwMode="auto">
                <a:xfrm>
                  <a:off x="5018655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20</a:t>
                  </a:r>
                </a:p>
              </p:txBody>
            </p:sp>
            <p:sp>
              <p:nvSpPr>
                <p:cNvPr id="410647" name="ZoneTexte 20"/>
                <p:cNvSpPr txBox="1">
                  <a:spLocks noChangeArrowheads="1"/>
                </p:cNvSpPr>
                <p:nvPr/>
              </p:nvSpPr>
              <p:spPr bwMode="auto">
                <a:xfrm>
                  <a:off x="5328816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30</a:t>
                  </a:r>
                </a:p>
              </p:txBody>
            </p:sp>
            <p:sp>
              <p:nvSpPr>
                <p:cNvPr id="410648" name="ZoneTexte 21"/>
                <p:cNvSpPr txBox="1">
                  <a:spLocks noChangeArrowheads="1"/>
                </p:cNvSpPr>
                <p:nvPr/>
              </p:nvSpPr>
              <p:spPr bwMode="auto">
                <a:xfrm>
                  <a:off x="5630441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40</a:t>
                  </a:r>
                </a:p>
              </p:txBody>
            </p:sp>
            <p:sp>
              <p:nvSpPr>
                <p:cNvPr id="410649" name="ZoneTexte 22"/>
                <p:cNvSpPr txBox="1">
                  <a:spLocks noChangeArrowheads="1"/>
                </p:cNvSpPr>
                <p:nvPr/>
              </p:nvSpPr>
              <p:spPr bwMode="auto">
                <a:xfrm>
                  <a:off x="5948265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50</a:t>
                  </a:r>
                </a:p>
              </p:txBody>
            </p:sp>
            <p:sp>
              <p:nvSpPr>
                <p:cNvPr id="410650" name="ZoneTexte 23"/>
                <p:cNvSpPr txBox="1">
                  <a:spLocks noChangeArrowheads="1"/>
                </p:cNvSpPr>
                <p:nvPr/>
              </p:nvSpPr>
              <p:spPr bwMode="auto">
                <a:xfrm>
                  <a:off x="6249566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60</a:t>
                  </a:r>
                </a:p>
              </p:txBody>
            </p:sp>
            <p:sp>
              <p:nvSpPr>
                <p:cNvPr id="410651" name="ZoneTexte 24"/>
                <p:cNvSpPr txBox="1">
                  <a:spLocks noChangeArrowheads="1"/>
                </p:cNvSpPr>
                <p:nvPr/>
              </p:nvSpPr>
              <p:spPr bwMode="auto">
                <a:xfrm>
                  <a:off x="6557541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70</a:t>
                  </a:r>
                </a:p>
              </p:txBody>
            </p:sp>
            <p:sp>
              <p:nvSpPr>
                <p:cNvPr id="410652" name="ZoneTexte 25"/>
                <p:cNvSpPr txBox="1">
                  <a:spLocks noChangeArrowheads="1"/>
                </p:cNvSpPr>
                <p:nvPr/>
              </p:nvSpPr>
              <p:spPr bwMode="auto">
                <a:xfrm>
                  <a:off x="6867104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80</a:t>
                  </a:r>
                </a:p>
              </p:txBody>
            </p:sp>
            <p:sp>
              <p:nvSpPr>
                <p:cNvPr id="410653" name="ZoneTexte 26"/>
                <p:cNvSpPr txBox="1">
                  <a:spLocks noChangeArrowheads="1"/>
                </p:cNvSpPr>
                <p:nvPr/>
              </p:nvSpPr>
              <p:spPr bwMode="auto">
                <a:xfrm>
                  <a:off x="7178254" y="5858670"/>
                  <a:ext cx="32573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90</a:t>
                  </a:r>
                </a:p>
              </p:txBody>
            </p:sp>
            <p:sp>
              <p:nvSpPr>
                <p:cNvPr id="410654" name="ZoneTexte 27"/>
                <p:cNvSpPr txBox="1">
                  <a:spLocks noChangeArrowheads="1"/>
                </p:cNvSpPr>
                <p:nvPr/>
              </p:nvSpPr>
              <p:spPr bwMode="auto">
                <a:xfrm>
                  <a:off x="4173863" y="5681584"/>
                  <a:ext cx="36901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-60</a:t>
                  </a:r>
                </a:p>
              </p:txBody>
            </p:sp>
            <p:sp>
              <p:nvSpPr>
                <p:cNvPr id="410655" name="ZoneTexte 28"/>
                <p:cNvSpPr txBox="1">
                  <a:spLocks noChangeArrowheads="1"/>
                </p:cNvSpPr>
                <p:nvPr/>
              </p:nvSpPr>
              <p:spPr bwMode="auto">
                <a:xfrm>
                  <a:off x="4173864" y="5445244"/>
                  <a:ext cx="369011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-40</a:t>
                  </a:r>
                </a:p>
              </p:txBody>
            </p:sp>
            <p:sp>
              <p:nvSpPr>
                <p:cNvPr id="410656" name="ZoneTexte 29"/>
                <p:cNvSpPr txBox="1">
                  <a:spLocks noChangeArrowheads="1"/>
                </p:cNvSpPr>
                <p:nvPr/>
              </p:nvSpPr>
              <p:spPr bwMode="auto">
                <a:xfrm>
                  <a:off x="4173863" y="5208905"/>
                  <a:ext cx="36901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-20</a:t>
                  </a:r>
                </a:p>
              </p:txBody>
            </p:sp>
            <p:sp>
              <p:nvSpPr>
                <p:cNvPr id="410657" name="ZoneTexte 30"/>
                <p:cNvSpPr txBox="1">
                  <a:spLocks noChangeArrowheads="1"/>
                </p:cNvSpPr>
                <p:nvPr/>
              </p:nvSpPr>
              <p:spPr bwMode="auto">
                <a:xfrm>
                  <a:off x="4287677" y="4972566"/>
                  <a:ext cx="25519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0</a:t>
                  </a:r>
                </a:p>
              </p:txBody>
            </p:sp>
            <p:sp>
              <p:nvSpPr>
                <p:cNvPr id="410658" name="ZoneTexte 31"/>
                <p:cNvSpPr txBox="1">
                  <a:spLocks noChangeArrowheads="1"/>
                </p:cNvSpPr>
                <p:nvPr/>
              </p:nvSpPr>
              <p:spPr bwMode="auto">
                <a:xfrm>
                  <a:off x="4217145" y="4736227"/>
                  <a:ext cx="32573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20</a:t>
                  </a:r>
                </a:p>
              </p:txBody>
            </p:sp>
            <p:sp>
              <p:nvSpPr>
                <p:cNvPr id="410659" name="ZoneTexte 32"/>
                <p:cNvSpPr txBox="1">
                  <a:spLocks noChangeArrowheads="1"/>
                </p:cNvSpPr>
                <p:nvPr/>
              </p:nvSpPr>
              <p:spPr bwMode="auto">
                <a:xfrm>
                  <a:off x="4217145" y="4499888"/>
                  <a:ext cx="32573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40</a:t>
                  </a:r>
                </a:p>
              </p:txBody>
            </p:sp>
            <p:sp>
              <p:nvSpPr>
                <p:cNvPr id="410660" name="ZoneTexte 33"/>
                <p:cNvSpPr txBox="1">
                  <a:spLocks noChangeArrowheads="1"/>
                </p:cNvSpPr>
                <p:nvPr/>
              </p:nvSpPr>
              <p:spPr bwMode="auto">
                <a:xfrm>
                  <a:off x="4217145" y="4263549"/>
                  <a:ext cx="32573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60</a:t>
                  </a:r>
                </a:p>
              </p:txBody>
            </p:sp>
            <p:sp>
              <p:nvSpPr>
                <p:cNvPr id="410661" name="ZoneTexte 34"/>
                <p:cNvSpPr txBox="1">
                  <a:spLocks noChangeArrowheads="1"/>
                </p:cNvSpPr>
                <p:nvPr/>
              </p:nvSpPr>
              <p:spPr bwMode="auto">
                <a:xfrm>
                  <a:off x="4217145" y="4027210"/>
                  <a:ext cx="32573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80</a:t>
                  </a:r>
                </a:p>
              </p:txBody>
            </p:sp>
            <p:sp>
              <p:nvSpPr>
                <p:cNvPr id="410662" name="ZoneTexte 35"/>
                <p:cNvSpPr txBox="1">
                  <a:spLocks noChangeArrowheads="1"/>
                </p:cNvSpPr>
                <p:nvPr/>
              </p:nvSpPr>
              <p:spPr bwMode="auto">
                <a:xfrm>
                  <a:off x="4146613" y="3790871"/>
                  <a:ext cx="39626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defTabSz="914400"/>
                  <a:r>
                    <a:rPr lang="fr-FR" sz="10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100</a:t>
                  </a:r>
                </a:p>
              </p:txBody>
            </p:sp>
            <p:sp>
              <p:nvSpPr>
                <p:cNvPr id="410663" name="ZoneTexte 3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399477" y="4692142"/>
                  <a:ext cx="1389523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/>
                  <a:r>
                    <a:rPr lang="fr-FR" sz="1600">
                      <a:solidFill>
                        <a:srgbClr val="FFFFFF"/>
                      </a:solidFill>
                      <a:latin typeface="Arial" charset="0"/>
                      <a:ea typeface="+mn-ea"/>
                      <a:cs typeface="Arial" charset="0"/>
                    </a:rPr>
                    <a:t>Efficacité (%)</a:t>
                  </a:r>
                </a:p>
              </p:txBody>
            </p:sp>
          </p:grpSp>
        </p:grpSp>
        <p:sp>
          <p:nvSpPr>
            <p:cNvPr id="410631" name="ZoneTexte 79"/>
            <p:cNvSpPr txBox="1">
              <a:spLocks noChangeArrowheads="1"/>
            </p:cNvSpPr>
            <p:nvPr/>
          </p:nvSpPr>
          <p:spPr bwMode="auto">
            <a:xfrm>
              <a:off x="4454750" y="3787061"/>
              <a:ext cx="17018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r = 0,56 ; p = 0,003</a:t>
              </a:r>
            </a:p>
          </p:txBody>
        </p:sp>
        <p:sp>
          <p:nvSpPr>
            <p:cNvPr id="410632" name="ZoneTexte 80"/>
            <p:cNvSpPr txBox="1">
              <a:spLocks noChangeArrowheads="1"/>
            </p:cNvSpPr>
            <p:nvPr/>
          </p:nvSpPr>
          <p:spPr bwMode="auto">
            <a:xfrm>
              <a:off x="3634066" y="5715551"/>
              <a:ext cx="3807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fr-FR" sz="14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Échantillons avec médicament détectable (%)</a:t>
              </a:r>
            </a:p>
          </p:txBody>
        </p:sp>
      </p:grp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8692176" y="46038"/>
            <a:ext cx="39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fr-FR" sz="10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204</a:t>
            </a:r>
            <a:endParaRPr lang="fr-FR" sz="1000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01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La situation « aujourd'hui en France »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7 HSH se contaminent chaque jour</a:t>
            </a:r>
          </a:p>
          <a:p>
            <a:r>
              <a:rPr lang="fr-FR" dirty="0" smtClean="0"/>
              <a:t>Prévalence estimée en 2010 (INVS) :</a:t>
            </a:r>
          </a:p>
          <a:p>
            <a:pPr lvl="1"/>
            <a:r>
              <a:rPr lang="fr-FR" dirty="0" smtClean="0"/>
              <a:t>17 % [15,93-20,62]</a:t>
            </a:r>
          </a:p>
          <a:p>
            <a:r>
              <a:rPr lang="fr-FR" dirty="0" smtClean="0"/>
              <a:t>Forte augmentation de l’incidence de la syphilis chez les HSH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33" y="4004733"/>
            <a:ext cx="2661200" cy="272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2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Essais « IPERGAY » et « PROUD »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04ED-770A-CD47-9726-191781E18A8C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 descr="Logo_Corevih_Ba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3544043" cy="20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3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/>
          <p:cNvSpPr txBox="1">
            <a:spLocks/>
          </p:cNvSpPr>
          <p:nvPr/>
        </p:nvSpPr>
        <p:spPr>
          <a:xfrm>
            <a:off x="687782" y="1066098"/>
            <a:ext cx="7647708" cy="1047860"/>
          </a:xfrm>
          <a:prstGeom prst="rect">
            <a:avLst/>
          </a:prstGeom>
        </p:spPr>
        <p:txBody>
          <a:bodyPr lIns="0" tIns="0" rIns="0" bIns="0"/>
          <a:lstStyle/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2 comprimés (TDF/FTC ou  placebo), 2-24 heures avant les rapports sexuels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 comprimé (TDF/FTC ou placebo), 24 heures après</a:t>
            </a:r>
          </a:p>
          <a:p>
            <a:pPr marL="206375" marR="0" lvl="0" indent="-206375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Lucida Grande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 comprimé (TDF/FTC ou placebo), 48 heures après 1</a:t>
            </a:r>
            <a:r>
              <a:rPr kumimoji="0" lang="fr-FR" sz="1200" b="0" i="0" u="none" strike="noStrike" kern="1200" cap="none" spc="0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re</a:t>
            </a:r>
            <a:r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prise</a:t>
            </a:r>
            <a:endParaRPr kumimoji="0" lang="fr-FR" sz="14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graphicFrame>
        <p:nvGraphicFramePr>
          <p:cNvPr id="27" name="Diagramme 26"/>
          <p:cNvGraphicFramePr/>
          <p:nvPr/>
        </p:nvGraphicFramePr>
        <p:xfrm>
          <a:off x="801077" y="2961542"/>
          <a:ext cx="8173212" cy="5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87"/>
          <p:cNvGrpSpPr>
            <a:grpSpLocks/>
          </p:cNvGrpSpPr>
          <p:nvPr/>
        </p:nvGrpSpPr>
        <p:grpSpPr bwMode="auto">
          <a:xfrm>
            <a:off x="5230769" y="1798661"/>
            <a:ext cx="408033" cy="1270022"/>
            <a:chOff x="4937887" y="1268762"/>
            <a:chExt cx="436775" cy="2027790"/>
          </a:xfrm>
        </p:grpSpPr>
        <p:sp>
          <p:nvSpPr>
            <p:cNvPr id="41" name="Émoticône 16"/>
            <p:cNvSpPr/>
            <p:nvPr/>
          </p:nvSpPr>
          <p:spPr>
            <a:xfrm>
              <a:off x="4937887" y="1268762"/>
              <a:ext cx="436775" cy="503421"/>
            </a:xfrm>
            <a:prstGeom prst="smileyFace">
              <a:avLst/>
            </a:prstGeom>
            <a:solidFill>
              <a:srgbClr val="FF6600"/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42" name="Connecteur droit avec flèche 41"/>
            <p:cNvCxnSpPr>
              <a:cxnSpLocks noChangeShapeType="1"/>
            </p:cNvCxnSpPr>
            <p:nvPr/>
          </p:nvCxnSpPr>
          <p:spPr bwMode="auto">
            <a:xfrm rot="16200000" flipH="1">
              <a:off x="4111381" y="2446232"/>
              <a:ext cx="1676826" cy="23813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Émoticône 91"/>
          <p:cNvSpPr/>
          <p:nvPr/>
        </p:nvSpPr>
        <p:spPr bwMode="auto">
          <a:xfrm>
            <a:off x="4800599" y="1809601"/>
            <a:ext cx="430167" cy="315296"/>
          </a:xfrm>
          <a:prstGeom prst="smileyFac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4" name="Groupe 103"/>
          <p:cNvGrpSpPr>
            <a:grpSpLocks/>
          </p:cNvGrpSpPr>
          <p:nvPr/>
        </p:nvGrpSpPr>
        <p:grpSpPr bwMode="auto">
          <a:xfrm>
            <a:off x="5433974" y="2588282"/>
            <a:ext cx="516125" cy="480402"/>
            <a:chOff x="7403387" y="4139152"/>
            <a:chExt cx="334507" cy="379430"/>
          </a:xfrm>
        </p:grpSpPr>
        <p:sp>
          <p:nvSpPr>
            <p:cNvPr id="39" name="Flèche vers le bas 38"/>
            <p:cNvSpPr/>
            <p:nvPr/>
          </p:nvSpPr>
          <p:spPr>
            <a:xfrm>
              <a:off x="7570640" y="4297051"/>
              <a:ext cx="97084" cy="221531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40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881550">
              <a:off x="7403387" y="4139152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50"/>
          <p:cNvGrpSpPr>
            <a:grpSpLocks/>
          </p:cNvGrpSpPr>
          <p:nvPr/>
        </p:nvGrpSpPr>
        <p:grpSpPr bwMode="auto">
          <a:xfrm>
            <a:off x="4647902" y="2520650"/>
            <a:ext cx="522056" cy="555994"/>
            <a:chOff x="7403387" y="4144398"/>
            <a:chExt cx="334507" cy="379430"/>
          </a:xfrm>
        </p:grpSpPr>
        <p:sp>
          <p:nvSpPr>
            <p:cNvPr id="37" name="Flèche vers le bas 36"/>
            <p:cNvSpPr/>
            <p:nvPr/>
          </p:nvSpPr>
          <p:spPr>
            <a:xfrm>
              <a:off x="7570641" y="4302550"/>
              <a:ext cx="96931" cy="221278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38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881550">
              <a:off x="7403387" y="4144398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103"/>
          <p:cNvGrpSpPr>
            <a:grpSpLocks/>
          </p:cNvGrpSpPr>
          <p:nvPr/>
        </p:nvGrpSpPr>
        <p:grpSpPr bwMode="auto">
          <a:xfrm>
            <a:off x="6295665" y="2579335"/>
            <a:ext cx="516125" cy="480402"/>
            <a:chOff x="7403387" y="4139151"/>
            <a:chExt cx="334507" cy="379429"/>
          </a:xfrm>
        </p:grpSpPr>
        <p:sp>
          <p:nvSpPr>
            <p:cNvPr id="35" name="Flèche vers le bas 34"/>
            <p:cNvSpPr/>
            <p:nvPr/>
          </p:nvSpPr>
          <p:spPr>
            <a:xfrm>
              <a:off x="7570641" y="4297049"/>
              <a:ext cx="97084" cy="221531"/>
            </a:xfrm>
            <a:prstGeom prst="downArrow">
              <a:avLst/>
            </a:prstGeom>
            <a:solidFill>
              <a:srgbClr val="FF6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36" name="Picture 2" descr="http://yagg.com/files/2012/05/Truvada-preventif-fd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9881550">
              <a:off x="7403387" y="4139151"/>
              <a:ext cx="334507" cy="20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2" descr="http://yagg.com/files/2012/05/Truvada-preventif-f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881550">
            <a:off x="4550017" y="2278956"/>
            <a:ext cx="522056" cy="29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988838" y="3866499"/>
            <a:ext cx="7623522" cy="2191587"/>
          </a:xfrm>
        </p:spPr>
        <p:txBody>
          <a:bodyPr>
            <a:normAutofit/>
          </a:bodyPr>
          <a:lstStyle/>
          <a:p>
            <a:r>
              <a:rPr lang="fr-FR" smtClean="0"/>
              <a:t>Critère principal : taux de séroconversion VIH-1</a:t>
            </a:r>
          </a:p>
          <a:p>
            <a:r>
              <a:rPr lang="fr-FR" smtClean="0"/>
              <a:t>Critères secondaires</a:t>
            </a:r>
          </a:p>
          <a:p>
            <a:pPr lvl="1"/>
            <a:r>
              <a:rPr lang="fr-FR" smtClean="0"/>
              <a:t>Tolérance, survenue d’effets indésirables</a:t>
            </a:r>
          </a:p>
          <a:p>
            <a:pPr lvl="1"/>
            <a:r>
              <a:rPr lang="fr-FR" smtClean="0"/>
              <a:t>Appropriation du schéma de traitement, niveau d’observance, dosages</a:t>
            </a:r>
          </a:p>
          <a:p>
            <a:pPr lvl="1"/>
            <a:r>
              <a:rPr lang="fr-FR" smtClean="0"/>
              <a:t>Comportements sexuels à risque au cours de la participation à l’essai </a:t>
            </a:r>
          </a:p>
          <a:p>
            <a:pPr lvl="1"/>
            <a:r>
              <a:rPr lang="fr-FR" smtClean="0"/>
              <a:t>IST</a:t>
            </a:r>
          </a:p>
          <a:p>
            <a:pPr lvl="1"/>
            <a:r>
              <a:rPr lang="fr-FR" smtClean="0"/>
              <a:t>Coût-efficacité</a:t>
            </a: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IPERGAY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8" name="Espace réservé du pied de page 7"/>
          <p:cNvSpPr txBox="1">
            <a:spLocks/>
          </p:cNvSpPr>
          <p:nvPr/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 kern="1200">
                <a:solidFill>
                  <a:srgbClr val="595959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fr-FR" smtClean="0"/>
              <a:t>CROI 2015 - D’après Molina JM et al., abstr. 23LB, actualisé </a:t>
            </a:r>
          </a:p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909" y="2124897"/>
            <a:ext cx="472212" cy="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idx="1"/>
          </p:nvPr>
        </p:nvSpPr>
        <p:spPr>
          <a:xfrm>
            <a:off x="606077" y="4564552"/>
            <a:ext cx="7623522" cy="1119738"/>
          </a:xfrm>
        </p:spPr>
        <p:txBody>
          <a:bodyPr>
            <a:normAutofit/>
          </a:bodyPr>
          <a:lstStyle/>
          <a:p>
            <a:r>
              <a:rPr lang="fr-FR" smtClean="0"/>
              <a:t>Visites de suivi : M 1, 2 puis tous les 2 mois</a:t>
            </a:r>
          </a:p>
          <a:p>
            <a:endParaRPr lang="fr-FR" smtClean="0"/>
          </a:p>
          <a:p>
            <a:endParaRPr lang="fr-FR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896472" y="1279871"/>
            <a:ext cx="7623522" cy="635289"/>
          </a:xfrm>
        </p:spPr>
        <p:txBody>
          <a:bodyPr/>
          <a:lstStyle/>
          <a:p>
            <a:r>
              <a:rPr lang="fr-FR" smtClean="0"/>
              <a:t>Étude randomisée en double insu contrôlée versus placebo</a:t>
            </a:r>
          </a:p>
          <a:p>
            <a:endParaRPr lang="fr-FR"/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IPERGAY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0" y="6424655"/>
            <a:ext cx="381000" cy="381000"/>
          </a:xfrm>
        </p:spPr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39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rgbClr val="595959"/>
                </a:solidFill>
              </a:defRPr>
            </a:lvl1pPr>
          </a:lstStyle>
          <a:p>
            <a:r>
              <a:rPr lang="fr-FR"/>
              <a:t>CROI 2015 - D’après Molina JM et al., abstr. 23LB, actualisé </a:t>
            </a:r>
          </a:p>
          <a:p>
            <a:endParaRPr lang="fr-FR"/>
          </a:p>
        </p:txBody>
      </p:sp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6805613" y="4985385"/>
            <a:ext cx="0" cy="3651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3346" y="2143760"/>
            <a:ext cx="7903454" cy="2625725"/>
            <a:chOff x="754" y="1468"/>
            <a:chExt cx="3821" cy="1538"/>
          </a:xfrm>
        </p:grpSpPr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754" y="1625"/>
              <a:ext cx="1674" cy="935"/>
            </a:xfrm>
            <a:prstGeom prst="roundRect">
              <a:avLst>
                <a:gd name="adj" fmla="val 16667"/>
              </a:avLst>
            </a:prstGeom>
            <a:solidFill>
              <a:srgbClr val="005294"/>
            </a:solidFill>
            <a:ln>
              <a:noFill/>
            </a:ln>
            <a:ex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HSH VIH- à haut risque</a:t>
              </a:r>
            </a:p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Rapports anaux non protégés avec  ≥ 2 partenaires</a:t>
              </a:r>
              <a:b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</a:b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dans les 6 mois</a:t>
              </a:r>
            </a:p>
            <a:p>
              <a:pPr marL="114300" indent="-114300">
                <a:lnSpc>
                  <a:spcPct val="110000"/>
                </a:lnSpc>
                <a:buFontTx/>
                <a:buChar char="•"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DFGe &gt; 60 ml/mn</a:t>
              </a:r>
              <a:endParaRPr lang="fr-FR" sz="1600" b="1">
                <a:solidFill>
                  <a:schemeClr val="bg1"/>
                </a:solidFill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>
              <a:off x="3076" y="2942"/>
              <a:ext cx="149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6" name="Line 7"/>
            <p:cNvSpPr>
              <a:spLocks noChangeShapeType="1"/>
            </p:cNvSpPr>
            <p:nvPr/>
          </p:nvSpPr>
          <p:spPr bwMode="auto">
            <a:xfrm>
              <a:off x="3076" y="3006"/>
              <a:ext cx="149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7" name="Line 8"/>
            <p:cNvSpPr>
              <a:spLocks noChangeShapeType="1"/>
            </p:cNvSpPr>
            <p:nvPr/>
          </p:nvSpPr>
          <p:spPr bwMode="auto">
            <a:xfrm>
              <a:off x="3924" y="2510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8" name="Line 9"/>
            <p:cNvSpPr>
              <a:spLocks noChangeShapeType="1"/>
            </p:cNvSpPr>
            <p:nvPr/>
          </p:nvSpPr>
          <p:spPr bwMode="auto">
            <a:xfrm>
              <a:off x="3924" y="2344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sp>
          <p:nvSpPr>
            <p:cNvPr id="39949" name="Line 10"/>
            <p:cNvSpPr>
              <a:spLocks noChangeShapeType="1"/>
            </p:cNvSpPr>
            <p:nvPr/>
          </p:nvSpPr>
          <p:spPr bwMode="auto">
            <a:xfrm>
              <a:off x="4575" y="2776"/>
              <a:ext cx="0" cy="23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fr-FR" sz="1600"/>
            </a:p>
          </p:txBody>
        </p:sp>
        <p:cxnSp>
          <p:nvCxnSpPr>
            <p:cNvPr id="39950" name="AutoShape 11"/>
            <p:cNvCxnSpPr>
              <a:cxnSpLocks noChangeShapeType="1"/>
            </p:cNvCxnSpPr>
            <p:nvPr/>
          </p:nvCxnSpPr>
          <p:spPr bwMode="auto">
            <a:xfrm flipV="1">
              <a:off x="2428" y="1733"/>
              <a:ext cx="551" cy="35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9951" name="AutoShape 12"/>
            <p:cNvCxnSpPr>
              <a:cxnSpLocks noChangeShapeType="1"/>
            </p:cNvCxnSpPr>
            <p:nvPr/>
          </p:nvCxnSpPr>
          <p:spPr bwMode="auto">
            <a:xfrm>
              <a:off x="2428" y="2090"/>
              <a:ext cx="551" cy="36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9952" name="Rectangle 13"/>
            <p:cNvSpPr>
              <a:spLocks noChangeArrowheads="1"/>
            </p:cNvSpPr>
            <p:nvPr/>
          </p:nvSpPr>
          <p:spPr bwMode="auto">
            <a:xfrm>
              <a:off x="2979" y="1468"/>
              <a:ext cx="1467" cy="4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-83" charset="2"/>
                <a:buNone/>
              </a:pPr>
              <a:r>
                <a:rPr lang="fr-FR" sz="1600" b="1" smtClean="0">
                  <a:ea typeface="Arial" pitchFamily="-83" charset="0"/>
                  <a:cs typeface="Arial" pitchFamily="-83" charset="0"/>
                </a:rPr>
                <a:t>Offre globale de prévention*</a:t>
              </a:r>
              <a:br>
                <a:rPr lang="fr-FR" sz="1600" b="1" smtClean="0">
                  <a:ea typeface="Arial" pitchFamily="-83" charset="0"/>
                  <a:cs typeface="Arial" pitchFamily="-83" charset="0"/>
                </a:rPr>
              </a:br>
              <a:r>
                <a:rPr lang="fr-FR" sz="1600" b="1" smtClean="0">
                  <a:ea typeface="Arial" pitchFamily="-83" charset="0"/>
                  <a:cs typeface="Arial" pitchFamily="-83" charset="0"/>
                </a:rPr>
                <a:t>TDF/FTC avant et après rapports sexuels</a:t>
              </a:r>
              <a:endParaRPr lang="fr-FR" sz="1600" b="1">
                <a:ea typeface="Arial" pitchFamily="-83" charset="0"/>
                <a:cs typeface="Arial" pitchFamily="-83" charset="0"/>
              </a:endParaRPr>
            </a:p>
          </p:txBody>
        </p:sp>
        <p:sp>
          <p:nvSpPr>
            <p:cNvPr id="39953" name="Rectangle 14"/>
            <p:cNvSpPr>
              <a:spLocks noChangeArrowheads="1"/>
            </p:cNvSpPr>
            <p:nvPr/>
          </p:nvSpPr>
          <p:spPr bwMode="auto">
            <a:xfrm>
              <a:off x="2979" y="2228"/>
              <a:ext cx="1473" cy="49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ts val="6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-83" charset="2"/>
                <a:buNone/>
              </a:pPr>
              <a:r>
                <a:rPr lang="fr-FR" sz="1600" b="1" smtClean="0">
                  <a:solidFill>
                    <a:schemeClr val="bg1"/>
                  </a:solidFill>
                  <a:ea typeface="Arial" pitchFamily="-83" charset="0"/>
                  <a:cs typeface="Arial" pitchFamily="-83" charset="0"/>
                </a:rPr>
                <a:t>Offre globale de prévention*  Placebo avant et après rapports sexuels</a:t>
              </a:r>
              <a:endParaRPr lang="fr-FR" sz="1600" b="1">
                <a:solidFill>
                  <a:schemeClr val="bg1"/>
                </a:solidFill>
                <a:ea typeface="Arial" pitchFamily="-83" charset="0"/>
                <a:cs typeface="Arial" pitchFamily="-83" charset="0"/>
              </a:endParaRPr>
            </a:p>
          </p:txBody>
        </p:sp>
      </p:grpSp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0" y="191516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chemeClr val="accent2"/>
              </a:buClr>
              <a:buFontTx/>
              <a:buChar char="–"/>
            </a:pPr>
            <a:endParaRPr lang="fr-FR" sz="1300">
              <a:ea typeface="Arial" pitchFamily="-83" charset="0"/>
              <a:cs typeface="Arial" pitchFamily="-83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39090" y="5887720"/>
            <a:ext cx="7848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* Conseils, préservatifs et gel, dépistage et traitement des IST, vaccination pour le VHB et le VHA, PPE si besoin</a:t>
            </a:r>
          </a:p>
        </p:txBody>
      </p:sp>
    </p:spTree>
    <p:extLst>
      <p:ext uri="{BB962C8B-B14F-4D97-AF65-F5344CB8AC3E}">
        <p14:creationId xmlns:p14="http://schemas.microsoft.com/office/powerpoint/2010/main" val="25670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ROI 2015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</TotalTime>
  <Words>3700</Words>
  <Application>Microsoft Macintosh PowerPoint</Application>
  <PresentationFormat>Présentation à l'écran (4:3)</PresentationFormat>
  <Paragraphs>861</Paragraphs>
  <Slides>45</Slides>
  <Notes>27</Notes>
  <HiddenSlides>2</HiddenSlides>
  <MMClips>0</MMClips>
  <ScaleCrop>false</ScaleCrop>
  <HeadingPairs>
    <vt:vector size="6" baseType="variant">
      <vt:variant>
        <vt:lpstr>Thème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4" baseType="lpstr">
      <vt:lpstr>1_Thème Office</vt:lpstr>
      <vt:lpstr>CROI 2015</vt:lpstr>
      <vt:lpstr>4_CROI 2015</vt:lpstr>
      <vt:lpstr>5_CROI 2015</vt:lpstr>
      <vt:lpstr>Thème Office</vt:lpstr>
      <vt:lpstr>2_Thème Office</vt:lpstr>
      <vt:lpstr>1_CROI 2015</vt:lpstr>
      <vt:lpstr>6_CROI 2015</vt:lpstr>
      <vt:lpstr>Document Flash</vt:lpstr>
      <vt:lpstr>Journée annuelle du COREVIH-Bretagne</vt:lpstr>
      <vt:lpstr>UN peu d’épidémiologie (rassurante…)</vt:lpstr>
      <vt:lpstr>Survie après séroconversion VIH :  évolution de 1997 à 2013 </vt:lpstr>
      <vt:lpstr>Prévention chez les HSH</vt:lpstr>
      <vt:lpstr>PrEP 2015</vt:lpstr>
      <vt:lpstr>La situation « aujourd'hui en France »</vt:lpstr>
      <vt:lpstr>Essais « IPERGAY » et « PROUD »</vt:lpstr>
      <vt:lpstr>IPERGAY</vt:lpstr>
      <vt:lpstr>IPERGAY</vt:lpstr>
      <vt:lpstr>IPERGAY</vt:lpstr>
      <vt:lpstr>IPERGAY : Infections</vt:lpstr>
      <vt:lpstr>IPERGAY/Observance</vt:lpstr>
      <vt:lpstr>IPERGAY/IST</vt:lpstr>
      <vt:lpstr>Conclusions</vt:lpstr>
      <vt:lpstr>PROUD</vt:lpstr>
      <vt:lpstr>Infections VIH</vt:lpstr>
      <vt:lpstr>Niveau de protection conféré par le traitement</vt:lpstr>
      <vt:lpstr>PrEP : deux essais essentiels</vt:lpstr>
      <vt:lpstr>D ’autres perspectives pour la PrEP dans les pays à ressources limitées</vt:lpstr>
      <vt:lpstr>Traitements ARV et PrEP sont complémentaires</vt:lpstr>
      <vt:lpstr>Prévention post-exposition</vt:lpstr>
      <vt:lpstr>PEP : TDF/FTC + RAL ou TDF/FTC + MVC</vt:lpstr>
      <vt:lpstr>Grossesses</vt:lpstr>
      <vt:lpstr>Traitements et grossesses</vt:lpstr>
      <vt:lpstr>Toujours autant d’information autour de la cohorte périnatale française (EPF)…</vt:lpstr>
      <vt:lpstr>Cohorte périnatale française ANRS EPF CO1/11</vt:lpstr>
      <vt:lpstr>EPF : % de transmissions périnatales selon la période d’initiation des ARV et CV VIH à l’accouchement (2000-2011) </vt:lpstr>
      <vt:lpstr>Les enfants et les ados…</vt:lpstr>
      <vt:lpstr>Réduction du réservoir viral par un traitement précoce et continu chez les enfants infectés (analyse complémentaire de l’essai CHER) [1]</vt:lpstr>
      <vt:lpstr>Réduction du réservoir viral par un traitement précoce et continu chez les enfants infectés (analyse complémentaire de l’essai CHER) [2]</vt:lpstr>
      <vt:lpstr>BREATHER (Penta 16) : les ados s’invitent dans le débat sur les traitements discontinus</vt:lpstr>
      <vt:lpstr>BREATHER (Penta 16) – critère principal :  CV ≥ 50 c/ml (confirmée)</vt:lpstr>
      <vt:lpstr>Les patients particuliers…</vt:lpstr>
      <vt:lpstr>Cohorte Visconti : des cellules NK à forte activité anti-VIH  chez les contrôleurs post-traitement</vt:lpstr>
      <vt:lpstr>Nouvelles pistes pour les ARV</vt:lpstr>
      <vt:lpstr>Une sorte de « vaccin  bizarre »</vt:lpstr>
      <vt:lpstr>Inhibiteur de maturation</vt:lpstr>
      <vt:lpstr>Inhibiteur de l’attachement</vt:lpstr>
      <vt:lpstr>Cabotegravir (inhibiteur d’intégrase)</vt:lpstr>
      <vt:lpstr>Risque cardio vasculaire</vt:lpstr>
      <vt:lpstr>Risque CV</vt:lpstr>
      <vt:lpstr>Le poids du tabagisme  dans les cancers non-classant sida</vt:lpstr>
      <vt:lpstr>Quelques réponses… et encore beaucoup de questions</vt:lpstr>
      <vt:lpstr>Conclusion</vt:lpstr>
      <vt:lpstr>Merci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CREA-P23 ---------</dc:creator>
  <cp:lastModifiedBy>Cédric Arvieux</cp:lastModifiedBy>
  <cp:revision>285</cp:revision>
  <cp:lastPrinted>2015-03-12T10:25:22Z</cp:lastPrinted>
  <dcterms:created xsi:type="dcterms:W3CDTF">2015-03-12T09:28:12Z</dcterms:created>
  <dcterms:modified xsi:type="dcterms:W3CDTF">2015-04-02T21:35:23Z</dcterms:modified>
</cp:coreProperties>
</file>