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46"/>
  </p:notesMasterIdLst>
  <p:sldIdLst>
    <p:sldId id="281" r:id="rId3"/>
    <p:sldId id="282" r:id="rId4"/>
    <p:sldId id="283" r:id="rId5"/>
    <p:sldId id="264" r:id="rId6"/>
    <p:sldId id="260" r:id="rId7"/>
    <p:sldId id="261" r:id="rId8"/>
    <p:sldId id="279" r:id="rId9"/>
    <p:sldId id="280" r:id="rId10"/>
    <p:sldId id="262" r:id="rId11"/>
    <p:sldId id="265" r:id="rId12"/>
    <p:sldId id="266" r:id="rId13"/>
    <p:sldId id="274" r:id="rId14"/>
    <p:sldId id="275" r:id="rId15"/>
    <p:sldId id="278" r:id="rId16"/>
    <p:sldId id="276" r:id="rId17"/>
    <p:sldId id="277" r:id="rId18"/>
    <p:sldId id="269" r:id="rId19"/>
    <p:sldId id="267" r:id="rId20"/>
    <p:sldId id="270" r:id="rId21"/>
    <p:sldId id="271" r:id="rId22"/>
    <p:sldId id="272" r:id="rId23"/>
    <p:sldId id="273" r:id="rId24"/>
    <p:sldId id="284" r:id="rId25"/>
    <p:sldId id="285" r:id="rId26"/>
    <p:sldId id="286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Hoen" initials="BH" lastIdx="1" clrIdx="0">
    <p:extLst>
      <p:ext uri="{19B8F6BF-5375-455C-9EA6-DF929625EA0E}">
        <p15:presenceInfo xmlns:p15="http://schemas.microsoft.com/office/powerpoint/2012/main" userId="48cc680ddb6217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7BD"/>
    <a:srgbClr val="00FF00"/>
    <a:srgbClr val="1E1C1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320" autoAdjust="0"/>
  </p:normalViewPr>
  <p:slideViewPr>
    <p:cSldViewPr>
      <p:cViewPr varScale="1">
        <p:scale>
          <a:sx n="75" d="100"/>
          <a:sy n="75" d="100"/>
        </p:scale>
        <p:origin x="6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BFE890E-267E-4395-BC2E-FF0B3995D0F4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7CDFA07-EE7A-4ADD-BBAB-5B948878BE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2579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moi le mot Défaut évoque un défaut des techniques!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DFA07-EE7A-4ADD-BBAB-5B948878BE64}" type="slidenum">
              <a:rPr lang="fr-FR" altLang="fr-FR" smtClean="0"/>
              <a:pPr/>
              <a:t>25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914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Attention à ne pas aller trop loin, les TROD rendent de grands services y compris pour le diagnostic</a:t>
            </a:r>
            <a:r>
              <a:rPr lang="fr-FR" baseline="0" dirty="0" smtClean="0"/>
              <a:t> de primo-infection.</a:t>
            </a:r>
          </a:p>
          <a:p>
            <a:r>
              <a:rPr lang="fr-FR" baseline="0" dirty="0" smtClean="0"/>
              <a:t>Au checkpoint, 25% des sujets qui étaient en primo-infection ont été dépistés par TROD, y compris chez des sujets dont le WB était blanc.</a:t>
            </a:r>
          </a:p>
          <a:p>
            <a:r>
              <a:rPr lang="fr-FR" baseline="0" dirty="0" smtClean="0"/>
              <a:t>Ce n’est pas  parce qu’ils n’ont pas 100% de sensibilité qu’il ne faut pas les utiliser.</a:t>
            </a:r>
          </a:p>
          <a:p>
            <a:r>
              <a:rPr lang="fr-FR" baseline="0" dirty="0" smtClean="0"/>
              <a:t>La phrase était vraiment trop catégorique!!!!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DFA07-EE7A-4ADD-BBAB-5B948878BE64}" type="slidenum">
              <a:rPr lang="fr-FR" altLang="fr-FR" smtClean="0"/>
              <a:pPr/>
              <a:t>26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640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5D2D-BF69-4DAE-81C1-01C19A1D8586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94C80-1DC9-4594-9004-187B519262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599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A718-CC3D-4E56-830F-77174C8D7FE8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8577-BE55-4528-9781-9BFE5FC854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65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8060-9F33-46CC-BD35-BDDD3EF7B93E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496D-F489-40AB-9F0F-6E849A8948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550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1C32-53A1-4879-AD06-F4567F851C9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BBB7-7C9D-48A3-BE3B-CA66690F1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801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A1DC-CAF9-4B6C-BDAA-01B1CF6E098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3D62-A528-4DEE-80E2-8A1D366EB53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164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A4B4-9085-45CB-844F-C093D6BD647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5EB1-5AD6-4834-9E20-FCBE899ECE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83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3E79E-3AF8-4E72-9829-D3DEA469D03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95AA7-B8F4-44D7-BD87-022C82949B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6973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0C21-14B2-42C4-A029-D9EB34F4F8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4AA4-B763-47F1-9BCA-AAE35E3E82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539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C59C-FED0-4E17-90FC-1B0C74D27B4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602A-9F7A-42F7-908A-2C48098B3F1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1322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5228-7FD2-4D6F-A7CB-618C9EC7A1B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53E8-340D-4BA2-A430-BB814AEFF8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6634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A140-936A-4599-935E-2EBDA0C8A37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1D69-4B60-46A7-907E-BD60E8456D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697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87E3-C2DD-41D3-BD66-2E923C55E654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D1D3C-1201-47ED-83A4-2742947D8A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5191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9AE73-4E55-46B3-B834-AFAF11F0654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B8D0-33F9-4955-A39A-D44258A039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31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EC5A-21D6-4229-8830-32C4B2A441F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2CEB-722F-4D36-AC28-515EAC0C90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6461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A883-7E4C-42B0-AE21-1E1CE14C45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BC30-642A-4885-BFF1-05E28CF0EB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9688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8BBE-582F-48C8-8337-3778D6D4BCA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61AA-C04A-4CD0-91BF-BD37C6DB8F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8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3C8-0FDC-4396-8C55-F31145C4AE55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A8574-A218-4DDB-BCB5-88D226F02F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832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89DE-35BF-4C26-9AA1-DB837B6B7FE1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3C632-C968-4812-A92A-ED72DCDAA9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87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D3EE2-302F-4352-A7E8-F2ABC7EF2CDD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06A9-7C64-4850-AB66-F2BD0082AA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78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C003-2D0C-455A-9FBE-CDD096C9434B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4F8F-3759-460E-8E09-02C3852C99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787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8004-7F17-4AD3-8998-464B45DFF3D9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4C65F-C923-45B4-BBA3-45CDF25CFC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57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3B1A-33E1-4447-87C0-1A49ECB504EC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3E6-9500-4D7E-8CCB-D6B5F91627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23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20C89-D3FA-4075-80AA-FC3C5689E8CA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A942-210E-41D1-AD08-ECB3F0BF76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847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538F6-EE47-4401-9A13-669F5C280C63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7AEFC1-64CE-4EDE-91E8-F2A557C5AF4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E0C6F-B387-434D-9C9E-887185879DC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07/10/2016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63E406-2E89-4FB2-973A-59EB2D2137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321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-rapportexperts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2051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3A87BD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rgbClr val="3A87BD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rgbClr val="3A87BD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Philippe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Morlat pour le groupe d’experts</a:t>
            </a:r>
          </a:p>
        </p:txBody>
      </p:sp>
    </p:spTree>
    <p:extLst>
      <p:ext uri="{BB962C8B-B14F-4D97-AF65-F5344CB8AC3E}">
        <p14:creationId xmlns:p14="http://schemas.microsoft.com/office/powerpoint/2010/main" val="15474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3A87BD"/>
                </a:solidFill>
              </a:rPr>
              <a:t>Optimisation d'un traitement antirétroviral en situation de succès virologique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27024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490066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Principes et règles à respecter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548680"/>
            <a:ext cx="8892480" cy="5217443"/>
          </a:xfrm>
        </p:spPr>
        <p:txBody>
          <a:bodyPr/>
          <a:lstStyle/>
          <a:p>
            <a:r>
              <a:rPr lang="fr-FR" sz="1800" dirty="0" smtClean="0"/>
              <a:t>Tous les principes et règles des recommandations de 2015 sont maintenus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71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Principes et règles à respecter (1)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3381" y="836712"/>
            <a:ext cx="8702675" cy="6216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Historique des traitements antirétroviraux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Echecs virologiques antérieurs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ATCD d'intolérance et d'allergie à des ARV prescrits antérieurement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Ré-analyse de tous les tests génotypiques de résistance réalisés antérieurement avec les algorithme les + récents (génotype cumulé)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Situations à risque d’échec virologique en cas de réduction du nombre d’ARV actifs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Durée de traitement préalable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une diminution du nombre d’ARV ne devrait pas être réalisée au cours des 24 premiers mois d’un </a:t>
            </a:r>
            <a:r>
              <a:rPr lang="fr-FR" sz="2000" dirty="0" err="1">
                <a:solidFill>
                  <a:prstClr val="black"/>
                </a:solidFill>
                <a:latin typeface="Arial" charset="0"/>
              </a:rPr>
              <a:t>trt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 initié en phase chronique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Lorsque le traitement a été initié au moment de la primo-infection, une diminution du nombre d'ARV n'est pas souhaitable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Blip</a:t>
            </a: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ou charge virale &lt;50 copies/ml mais avec signal détectable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i="1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Charge virale ADN-VIH élevée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b="1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6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Principes et règles à respecter (2)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1938" y="831850"/>
            <a:ext cx="8702675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Situations particulières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Prendre en compte le risque lié à l'arrêt un médicament ayant une bonne diffusion cérébrale en cas </a:t>
            </a:r>
            <a:r>
              <a:rPr lang="fr-FR" sz="2000" dirty="0" smtClean="0">
                <a:solidFill>
                  <a:prstClr val="black"/>
                </a:solidFill>
                <a:latin typeface="Arial" charset="0"/>
                <a:cs typeface="Arial" pitchFamily="34" charset="0"/>
              </a:rPr>
              <a:t>d’antécédent d’encéphalite</a:t>
            </a:r>
            <a:endParaRPr lang="fr-FR" sz="2000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Rechercher systématiquement un polymorphisme sur le codon 138 en cas de switch vers une association intégrant la </a:t>
            </a:r>
            <a:r>
              <a:rPr lang="fr-FR" sz="2000" dirty="0" err="1">
                <a:solidFill>
                  <a:prstClr val="black"/>
                </a:solidFill>
                <a:latin typeface="Arial" charset="0"/>
              </a:rPr>
              <a:t>rilpivirine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Si infection chronique par le VHB ne pas arrêter un ARV actif sur le VHB (TDF, FTC ou 3TC), ou discuter l'introduction d'entécavir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Suivi après un changement de traitement antirétroviral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Tolérance clinique et biologique évaluée à M1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CV VIH plasmatique contrôlée à M1 et M3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Si efficacité et tolérance confirmées à M3, reprise du suivi semestriel</a:t>
            </a:r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6" y="4309725"/>
            <a:ext cx="8424936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prstClr val="white"/>
                </a:solidFill>
              </a:rPr>
              <a:t>Recommandation</a:t>
            </a:r>
            <a:r>
              <a:rPr lang="fr-FR" sz="2000" dirty="0">
                <a:solidFill>
                  <a:prstClr val="white"/>
                </a:solidFill>
              </a:rPr>
              <a:t> : en raison du nombre de paramètres à prendre en compte, il est recommandé que les décisions de modification de traitement dans les situations complexes soient prises au cours de réunions de concertation pluridisciplinaire [AIII]</a:t>
            </a:r>
          </a:p>
        </p:txBody>
      </p:sp>
    </p:spTree>
    <p:extLst>
      <p:ext uri="{BB962C8B-B14F-4D97-AF65-F5344CB8AC3E}">
        <p14:creationId xmlns:p14="http://schemas.microsoft.com/office/powerpoint/2010/main" val="29829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490066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Principes et règles à respecter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548680"/>
            <a:ext cx="9036496" cy="5217443"/>
          </a:xfrm>
        </p:spPr>
        <p:txBody>
          <a:bodyPr/>
          <a:lstStyle/>
          <a:p>
            <a:r>
              <a:rPr lang="fr-FR" sz="1800" dirty="0" smtClean="0"/>
              <a:t>Tous les principes et règles des recommandations de 2015 sont maintenus</a:t>
            </a:r>
          </a:p>
          <a:p>
            <a:pPr marL="0" indent="0" algn="ctr">
              <a:buNone/>
            </a:pPr>
            <a:r>
              <a:rPr lang="fr-FR" sz="1800" b="1" dirty="0" smtClean="0">
                <a:solidFill>
                  <a:srgbClr val="3A87BD"/>
                </a:solidFill>
              </a:rPr>
              <a:t>Nouveautés 2016</a:t>
            </a:r>
          </a:p>
          <a:p>
            <a:r>
              <a:rPr lang="fr-FR" sz="1800" dirty="0" smtClean="0"/>
              <a:t>L'optimisation </a:t>
            </a:r>
            <a:r>
              <a:rPr lang="fr-FR" sz="1800" dirty="0"/>
              <a:t>d'un traitement antirétroviral chez un patient en succès immunovirologique a pour objectif d'individualiser le traitement pour gagner en tolérance et/ou simplicité d'administration et prévenir la toxicité de certains médicaments tout en maintenant l'efficacité </a:t>
            </a:r>
            <a:r>
              <a:rPr lang="fr-FR" sz="1800" dirty="0" smtClean="0"/>
              <a:t>immunovirologique</a:t>
            </a:r>
            <a:endParaRPr lang="fr-FR" sz="1800" dirty="0"/>
          </a:p>
          <a:p>
            <a:r>
              <a:rPr lang="fr-FR" sz="1800" dirty="0" smtClean="0"/>
              <a:t>Le groupe d'experts recommande que cette </a:t>
            </a:r>
            <a:r>
              <a:rPr lang="fr-FR" sz="1800" dirty="0"/>
              <a:t>réflexion sur l'optimisation du traitement antirétroviral </a:t>
            </a:r>
            <a:r>
              <a:rPr lang="fr-FR" sz="1800" dirty="0" smtClean="0"/>
              <a:t>se </a:t>
            </a:r>
            <a:r>
              <a:rPr lang="fr-FR" sz="1800" dirty="0" err="1" smtClean="0"/>
              <a:t>faisse</a:t>
            </a:r>
            <a:r>
              <a:rPr lang="fr-FR" sz="1800" dirty="0" smtClean="0"/>
              <a:t> une </a:t>
            </a:r>
            <a:r>
              <a:rPr lang="fr-FR" sz="1800" dirty="0"/>
              <a:t>fois par an à l'occasion du bilan annuel de </a:t>
            </a:r>
            <a:r>
              <a:rPr lang="fr-FR" sz="1800" dirty="0" smtClean="0"/>
              <a:t>synthèse</a:t>
            </a:r>
            <a:endParaRPr lang="fr-FR" sz="1800" dirty="0"/>
          </a:p>
          <a:p>
            <a:r>
              <a:rPr lang="fr-FR" sz="1800" dirty="0"/>
              <a:t>Plusieurs options d'optimisation et allègement du traitement antirétroviral permettent de s'affranchir du dogme de la trithérapie obligatoire à condition de respecter les principes et règles de sécurité </a:t>
            </a:r>
            <a:r>
              <a:rPr lang="fr-FR" sz="1800" dirty="0" smtClean="0"/>
              <a:t>rappelées </a:t>
            </a:r>
            <a:r>
              <a:rPr lang="fr-FR" sz="1800" dirty="0"/>
              <a:t>dans ce chapitre</a:t>
            </a:r>
          </a:p>
          <a:p>
            <a:r>
              <a:rPr lang="fr-FR" sz="1800" dirty="0" smtClean="0"/>
              <a:t>L'indication </a:t>
            </a:r>
            <a:r>
              <a:rPr lang="fr-FR" sz="1800" dirty="0"/>
              <a:t>de la réalisation d'un test génotypique de résistance sur l'ADN-VIH cellulaire doit être </a:t>
            </a:r>
            <a:r>
              <a:rPr lang="fr-FR" sz="1800" dirty="0" smtClean="0"/>
              <a:t>prise en RCP. </a:t>
            </a:r>
            <a:r>
              <a:rPr lang="fr-FR" sz="1800" dirty="0"/>
              <a:t>Dans ces conditions, ce test doit être inscrit sur la liste des actes remboursés par la </a:t>
            </a:r>
            <a:r>
              <a:rPr lang="fr-FR" sz="1800" dirty="0" smtClean="0"/>
              <a:t>sécurité sociale</a:t>
            </a:r>
          </a:p>
          <a:p>
            <a:r>
              <a:rPr lang="fr-FR" sz="1800" dirty="0"/>
              <a:t>La mesure de la charge virale cellulaire ADN-VIH peut être demandée au cas pas </a:t>
            </a:r>
            <a:r>
              <a:rPr lang="fr-FR" sz="1800" dirty="0" smtClean="0"/>
              <a:t>cas pour </a:t>
            </a:r>
            <a:r>
              <a:rPr lang="fr-FR" sz="1800" dirty="0"/>
              <a:t>étayer une décision d'allègement thérapeutique</a:t>
            </a:r>
            <a:r>
              <a:rPr lang="fr-FR" sz="1800" dirty="0" smtClean="0"/>
              <a:t>, </a:t>
            </a:r>
            <a:r>
              <a:rPr lang="fr-FR" sz="1800" dirty="0"/>
              <a:t>même si elle  n'est pas inscrite </a:t>
            </a:r>
            <a:r>
              <a:rPr lang="fr-FR" sz="1800" dirty="0" smtClean="0"/>
              <a:t>sur la liste </a:t>
            </a:r>
            <a:r>
              <a:rPr lang="fr-FR" sz="1800" dirty="0"/>
              <a:t>des actes biologiques remboursés par la </a:t>
            </a:r>
            <a:r>
              <a:rPr lang="fr-FR" sz="1800" dirty="0" smtClean="0"/>
              <a:t>sécurité sociale</a:t>
            </a:r>
          </a:p>
          <a:p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64622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Options pour simplifier la prise du traitement ARV (1)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825" y="5934075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765175"/>
            <a:ext cx="8713788" cy="5360988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de prises et/ou de comprimés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en 2 prises par IP/r 1 prise (DRV/r ou ATV/r)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RAL + TDF/FTC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+ TDF/FTC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INNTI + 2 INTI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+ TDF/FTC </a:t>
            </a:r>
            <a:r>
              <a:rPr lang="fr-FR" sz="2000" b="1" dirty="0">
                <a:solidFill>
                  <a:srgbClr val="05E520"/>
                </a:solidFill>
              </a:rPr>
              <a:t>par </a:t>
            </a:r>
            <a:r>
              <a:rPr lang="fr-FR" sz="2000" b="1" dirty="0" smtClean="0">
                <a:solidFill>
                  <a:srgbClr val="05E520"/>
                </a:solidFill>
              </a:rPr>
              <a:t>RPV/TDF/FTC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endParaRPr lang="fr-FR" sz="2000" b="1" dirty="0" smtClean="0">
              <a:solidFill>
                <a:srgbClr val="05E520"/>
              </a:solidFill>
            </a:endParaRP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Switch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d'une trithérapie efficace par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ABC/3TC/DTG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Réduction de dose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INNTI + 2 INTI : diminution de la dose d'EFV de </a:t>
            </a:r>
            <a:b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600 mg/j à 400 mg/j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IP/r + INTI :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   diminution de la dose d’IP ?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5102225" y="4292600"/>
            <a:ext cx="404177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5E520"/>
                </a:solidFill>
              </a:rPr>
              <a:t>Schéma thérapeutique possible</a:t>
            </a:r>
          </a:p>
          <a:p>
            <a:pPr>
              <a:defRPr/>
            </a:pPr>
            <a:r>
              <a:rPr lang="fr-FR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Schéma possible mais contraignant</a:t>
            </a:r>
          </a:p>
          <a:p>
            <a:pPr>
              <a:defRPr/>
            </a:pPr>
            <a:r>
              <a:rPr lang="fr-FR" b="1" dirty="0" smtClean="0">
                <a:solidFill>
                  <a:srgbClr val="F79646">
                    <a:lumMod val="75000"/>
                  </a:srgbClr>
                </a:solidFill>
              </a:rPr>
              <a:t>Evaluation en cours</a:t>
            </a:r>
            <a:endParaRPr lang="fr-FR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Options pour simplifier la prise du traitement ARV (2)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620713"/>
            <a:ext cx="8713788" cy="5360987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d'antirétroviraux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>
                <a:solidFill>
                  <a:srgbClr val="05E520"/>
                </a:solidFill>
              </a:rPr>
              <a:t>Monothérapie d'IP/r </a:t>
            </a:r>
            <a:r>
              <a:rPr lang="fr-FR" sz="2000" b="1" dirty="0" smtClean="0">
                <a:solidFill>
                  <a:srgbClr val="05E520"/>
                </a:solidFill>
              </a:rPr>
              <a:t>(uniquement avec DRV/r)</a:t>
            </a:r>
            <a:endParaRPr lang="fr-FR" sz="2000" b="1" dirty="0">
              <a:solidFill>
                <a:srgbClr val="05E520"/>
              </a:solidFill>
            </a:endParaRP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dirty="0" smtClean="0"/>
              <a:t>Switch de trithérapie vers une bithérapie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LPV/r + 3TC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5E520"/>
                </a:solidFill>
              </a:rPr>
              <a:t>ATV/R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DRV/r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DTG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INI + INNTI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FF0000"/>
                </a:solidFill>
              </a:rPr>
              <a:t>RAL </a:t>
            </a:r>
            <a:r>
              <a:rPr lang="fr-FR" sz="2000" b="1" dirty="0">
                <a:solidFill>
                  <a:srgbClr val="FF0000"/>
                </a:solidFill>
              </a:rPr>
              <a:t>+ </a:t>
            </a:r>
            <a:r>
              <a:rPr lang="fr-FR" sz="2000" b="1" dirty="0" smtClean="0">
                <a:solidFill>
                  <a:srgbClr val="FF0000"/>
                </a:solidFill>
              </a:rPr>
              <a:t>MVC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3A87BD"/>
                </a:solidFill>
              </a:rPr>
              <a:t>IP/r + RAL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« dé-</a:t>
            </a:r>
            <a:r>
              <a:rPr lang="fr-FR" sz="2000" u="sng" dirty="0" err="1" smtClean="0"/>
              <a:t>boost</a:t>
            </a:r>
            <a:r>
              <a:rPr lang="fr-FR" sz="2000" u="sng" dirty="0" smtClean="0"/>
              <a:t> »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retrait du ritonavir en association avec atazanavir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de jours de traitement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prises discontinues (5 jours/7), ARV à longue durée d'action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32275" y="2133600"/>
            <a:ext cx="411696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5E520"/>
                </a:solidFill>
              </a:rPr>
              <a:t>Schéma thérapeutique possible</a:t>
            </a:r>
          </a:p>
          <a:p>
            <a:pPr>
              <a:defRPr/>
            </a:pPr>
            <a:r>
              <a:rPr lang="fr-FR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Schéma possible mais de façon restreinte</a:t>
            </a:r>
          </a:p>
          <a:p>
            <a:pPr>
              <a:defRPr/>
            </a:pPr>
            <a:r>
              <a:rPr lang="fr-FR" b="1" dirty="0" smtClean="0">
                <a:solidFill>
                  <a:srgbClr val="F79646">
                    <a:lumMod val="75000"/>
                  </a:srgbClr>
                </a:solidFill>
              </a:rPr>
              <a:t>Evaluation en cours</a:t>
            </a:r>
            <a:endParaRPr lang="fr-FR" b="1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</a:rPr>
              <a:t>Schéma thérapeutique non recommandé</a:t>
            </a:r>
          </a:p>
        </p:txBody>
      </p:sp>
    </p:spTree>
    <p:extLst>
      <p:ext uri="{BB962C8B-B14F-4D97-AF65-F5344CB8AC3E}">
        <p14:creationId xmlns:p14="http://schemas.microsoft.com/office/powerpoint/2010/main" val="2665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490066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Nouvelles options de switch en 2016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785395"/>
          </a:xfrm>
        </p:spPr>
        <p:txBody>
          <a:bodyPr/>
          <a:lstStyle/>
          <a:p>
            <a:r>
              <a:rPr lang="fr-FR" sz="2400" dirty="0" smtClean="0"/>
              <a:t>Diminution du nombre d'ARV</a:t>
            </a:r>
          </a:p>
          <a:p>
            <a:pPr lvl="1"/>
            <a:r>
              <a:rPr lang="fr-FR" sz="1800" b="1" dirty="0" smtClean="0">
                <a:solidFill>
                  <a:srgbClr val="00B0F0"/>
                </a:solidFill>
              </a:rPr>
              <a:t>Switch de 2 INTI + 1 IP/r vers DRV/r + RPV</a:t>
            </a:r>
          </a:p>
          <a:p>
            <a:pPr lvl="1"/>
            <a:r>
              <a:rPr lang="fr-FR" sz="1800" b="1" dirty="0" smtClean="0">
                <a:solidFill>
                  <a:srgbClr val="FF0000"/>
                </a:solidFill>
              </a:rPr>
              <a:t>Monothérapie par Dolutégravir</a:t>
            </a:r>
          </a:p>
          <a:p>
            <a:r>
              <a:rPr lang="fr-FR" sz="2400" dirty="0"/>
              <a:t>Diminution du nombre de jours de traitement </a:t>
            </a:r>
          </a:p>
          <a:p>
            <a:pPr lvl="1"/>
            <a:r>
              <a:rPr lang="fr-FR" sz="1800" b="1" dirty="0">
                <a:solidFill>
                  <a:srgbClr val="00B0F0"/>
                </a:solidFill>
              </a:rPr>
              <a:t>4 ou 5 jours consécutifs/7</a:t>
            </a:r>
          </a:p>
          <a:p>
            <a:r>
              <a:rPr lang="fr-FR" sz="2400" dirty="0" smtClean="0">
                <a:solidFill>
                  <a:srgbClr val="FF6600"/>
                </a:solidFill>
              </a:rPr>
              <a:t>Remplacement de TDF par TAF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07904" y="3717032"/>
            <a:ext cx="409362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rgbClr val="05E520"/>
                </a:solidFill>
              </a:rPr>
              <a:t>Schéma thérapeutique possible</a:t>
            </a:r>
          </a:p>
          <a:p>
            <a:pPr eaLnBrk="1" hangingPunct="1">
              <a:defRPr/>
            </a:pPr>
            <a:r>
              <a:rPr lang="fr-FR" b="1" dirty="0">
                <a:solidFill>
                  <a:srgbClr val="00B0F0"/>
                </a:solidFill>
              </a:rPr>
              <a:t>Schéma </a:t>
            </a:r>
            <a:r>
              <a:rPr lang="fr-FR" b="1" dirty="0" smtClean="0">
                <a:solidFill>
                  <a:srgbClr val="00B0F0"/>
                </a:solidFill>
              </a:rPr>
              <a:t>possible, au cas par cas</a:t>
            </a:r>
            <a:endParaRPr lang="fr-FR" b="1" dirty="0">
              <a:solidFill>
                <a:srgbClr val="00B0F0"/>
              </a:solidFill>
            </a:endParaRPr>
          </a:p>
          <a:p>
            <a:pPr eaLnBrk="1" hangingPunct="1">
              <a:defRPr/>
            </a:pPr>
            <a:r>
              <a:rPr lang="fr-FR" b="1" dirty="0" smtClean="0">
                <a:solidFill>
                  <a:srgbClr val="FF6600"/>
                </a:solidFill>
              </a:rPr>
              <a:t>Médicament non encore disponible</a:t>
            </a:r>
            <a:endParaRPr lang="fr-FR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fr-FR" b="1" dirty="0">
                <a:solidFill>
                  <a:srgbClr val="FF0000"/>
                </a:solidFill>
              </a:rPr>
              <a:t>Schéma thérapeutique non recommandé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8486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/>
          <a:lstStyle/>
          <a:p>
            <a:r>
              <a:rPr lang="fr-FR" sz="2800" b="1" dirty="0" smtClean="0">
                <a:solidFill>
                  <a:srgbClr val="3A87BD"/>
                </a:solidFill>
              </a:rPr>
              <a:t>Modification </a:t>
            </a:r>
            <a:r>
              <a:rPr lang="fr-FR" sz="2800" b="1" dirty="0">
                <a:solidFill>
                  <a:srgbClr val="3A87BD"/>
                </a:solidFill>
              </a:rPr>
              <a:t>du traitement </a:t>
            </a:r>
            <a:r>
              <a:rPr lang="fr-FR" sz="2800" b="1" dirty="0" smtClean="0">
                <a:solidFill>
                  <a:srgbClr val="3A87BD"/>
                </a:solidFill>
              </a:rPr>
              <a:t>ARV et </a:t>
            </a:r>
            <a:r>
              <a:rPr lang="fr-FR" sz="2800" b="1" dirty="0">
                <a:solidFill>
                  <a:srgbClr val="3A87BD"/>
                </a:solidFill>
              </a:rPr>
              <a:t>réduction des coûts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505475"/>
          </a:xfrm>
        </p:spPr>
        <p:txBody>
          <a:bodyPr/>
          <a:lstStyle/>
          <a:p>
            <a:r>
              <a:rPr lang="fr-FR" sz="2800" dirty="0"/>
              <a:t>Le groupe d’experts recommande </a:t>
            </a:r>
            <a:r>
              <a:rPr lang="fr-FR" sz="2800" dirty="0" smtClean="0"/>
              <a:t>de [BIII</a:t>
            </a:r>
            <a:r>
              <a:rPr lang="fr-FR" sz="2800" dirty="0"/>
              <a:t>]:</a:t>
            </a:r>
          </a:p>
          <a:p>
            <a:pPr lvl="1"/>
            <a:r>
              <a:rPr lang="fr-FR" sz="2200" dirty="0" smtClean="0"/>
              <a:t>favoriser</a:t>
            </a:r>
            <a:r>
              <a:rPr lang="fr-FR" sz="2200" dirty="0"/>
              <a:t>, lors de la réflexion en vue d’un </a:t>
            </a:r>
            <a:r>
              <a:rPr lang="fr-FR" sz="2200" dirty="0" smtClean="0"/>
              <a:t>changement de traitement, </a:t>
            </a:r>
            <a:r>
              <a:rPr lang="fr-FR" sz="2200" dirty="0"/>
              <a:t>la prescription des associations d'ARV les moins coûteuses, lorsqu’à l'issue d'un choix basé sur les critères d’efficacité, de tolérance et de facilité de prise, plusieurs options restent possibles </a:t>
            </a:r>
          </a:p>
          <a:p>
            <a:pPr lvl="1"/>
            <a:r>
              <a:rPr lang="fr-FR" sz="2200" dirty="0" smtClean="0"/>
              <a:t>proposer </a:t>
            </a:r>
            <a:r>
              <a:rPr lang="fr-FR" sz="2200" dirty="0"/>
              <a:t>aux PVVIH, dont la situation individuelle le permet, des </a:t>
            </a:r>
            <a:r>
              <a:rPr lang="fr-FR" sz="2200" dirty="0" err="1"/>
              <a:t>switchs</a:t>
            </a:r>
            <a:r>
              <a:rPr lang="fr-FR" sz="2200" dirty="0"/>
              <a:t> dans un objectif de réduction des coûts, sous réserve :</a:t>
            </a:r>
          </a:p>
          <a:p>
            <a:pPr lvl="2"/>
            <a:r>
              <a:rPr lang="fr-FR" sz="1800" dirty="0" smtClean="0"/>
              <a:t>d’expliciter </a:t>
            </a:r>
            <a:r>
              <a:rPr lang="fr-FR" sz="1800" dirty="0"/>
              <a:t>clairement au patient la motivation du changement et les éventuelles contraintes de prise en </a:t>
            </a:r>
            <a:r>
              <a:rPr lang="fr-FR" sz="1800" dirty="0" smtClean="0"/>
              <a:t>résultant</a:t>
            </a:r>
          </a:p>
          <a:p>
            <a:pPr lvl="2"/>
            <a:r>
              <a:rPr lang="fr-FR" sz="1800" dirty="0"/>
              <a:t>de recueillir sa pleine adhésion à cette attitude.</a:t>
            </a:r>
          </a:p>
          <a:p>
            <a:pPr lvl="1"/>
            <a:r>
              <a:rPr lang="fr-FR" sz="2200" dirty="0" smtClean="0"/>
              <a:t>mettre </a:t>
            </a:r>
            <a:r>
              <a:rPr lang="fr-FR" sz="2200" dirty="0"/>
              <a:t>en place des actions sensibilisant les différents acteurs (PVVIH, médecins, pharmaciens, soignants) au coût des traitements ARV et des études ayant pour objectif de démontrer la non-infériorité de traitements moins </a:t>
            </a:r>
            <a:r>
              <a:rPr lang="fr-FR" sz="2200" dirty="0" smtClean="0"/>
              <a:t>onéreux</a:t>
            </a:r>
            <a:endParaRPr lang="fr-FR" sz="2200" dirty="0"/>
          </a:p>
          <a:p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Optimisation d'un traitement antirétroviral en situation de succès 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899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3A87BD"/>
                </a:solidFill>
              </a:rPr>
              <a:t>Prise en charge des situations d’échec virologique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825" y="5930900"/>
            <a:ext cx="66246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Prise en charge des situations d'échec </a:t>
            </a: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36313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"/>
          <p:cNvSpPr txBox="1">
            <a:spLocks noChangeArrowheads="1"/>
          </p:cNvSpPr>
          <p:nvPr/>
        </p:nvSpPr>
        <p:spPr bwMode="auto">
          <a:xfrm>
            <a:off x="395536" y="971187"/>
            <a:ext cx="7992888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500" i="1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Arnaud BLANC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Fabrice BONNET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Françoise BRUN-VEZINET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Dominique COSTAGLIOLA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François DABIS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Pierre DELOBEL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Albert FAYE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Hugues FISCHER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Cécile GOUJARD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Marlène GUILLON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Bruno HOEN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Marianne l’HENAFF</a:t>
            </a:r>
            <a:endParaRPr lang="fr-FR" altLang="fr-FR" sz="20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Déclarations publiques d’intérêts sur </a:t>
            </a:r>
            <a:r>
              <a:rPr lang="fr-FR" altLang="fr-FR" sz="2000" u="sng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http://www.cns.sante.fr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Avantages en nature sur </a:t>
            </a:r>
            <a:r>
              <a:rPr lang="fr-FR" altLang="fr-FR" sz="2000" u="sng" dirty="0" smtClean="0">
                <a:solidFill>
                  <a:srgbClr val="3A87BD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</a:t>
            </a:r>
            <a:r>
              <a:rPr lang="fr-FR" sz="2000" u="sng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ttps://www.transparence.sante.gouv.fr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71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GROUPE </a:t>
            </a:r>
            <a:r>
              <a:rPr lang="fr-FR" altLang="fr-FR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D’EXPERTS </a:t>
            </a:r>
            <a:r>
              <a:rPr lang="fr-FR" altLang="fr-FR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VIH </a:t>
            </a:r>
            <a:r>
              <a:rPr lang="fr-FR" altLang="fr-FR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2016</a:t>
            </a:r>
            <a:endParaRPr lang="fr-FR" altLang="fr-FR" dirty="0">
              <a:solidFill>
                <a:srgbClr val="3A87B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60032" y="1034518"/>
            <a:ext cx="345638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Olivier LORTHOLARY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Laurent MANDELBROT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Sophie MATHERON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Philippe MORLAT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Lionel PIROTH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Isabelle POIZOT-MARTIN</a:t>
            </a:r>
            <a:endParaRPr lang="fr-FR" altLang="fr-FR" sz="2000" dirty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David 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REY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Christine ROUZIOUX</a:t>
            </a:r>
            <a:endParaRPr lang="fr-FR" altLang="fr-FR" sz="2000" dirty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Anne 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SIMON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Anne-Marie TABURET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Pierre </a:t>
            </a:r>
            <a:r>
              <a:rPr lang="fr-FR" altLang="fr-FR" sz="2000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TATTEVIN</a:t>
            </a: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Philippe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Morlat pour le groupe d’experts</a:t>
            </a:r>
          </a:p>
        </p:txBody>
      </p:sp>
    </p:spTree>
    <p:extLst>
      <p:ext uri="{BB962C8B-B14F-4D97-AF65-F5344CB8AC3E}">
        <p14:creationId xmlns:p14="http://schemas.microsoft.com/office/powerpoint/2010/main" val="19027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Evaluation de la situation d'échec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525963"/>
          </a:xfrm>
        </p:spPr>
        <p:txBody>
          <a:bodyPr/>
          <a:lstStyle/>
          <a:p>
            <a:r>
              <a:rPr lang="fr-FR" sz="2000" dirty="0" smtClean="0"/>
              <a:t>Dans l'évaluation d'une situation d'échec virologique, en </a:t>
            </a:r>
            <a:r>
              <a:rPr lang="fr-FR" sz="2000" dirty="0"/>
              <a:t>cas d’échec d’amplification de l’ARN VIH plasmatique, on peut envisager, après concertation avec le virologue, </a:t>
            </a:r>
            <a:r>
              <a:rPr lang="fr-FR" sz="2000" dirty="0">
                <a:solidFill>
                  <a:srgbClr val="0070C0"/>
                </a:solidFill>
              </a:rPr>
              <a:t>la réalisation d'un test génotypique de résistance sur l’ADN VIH dans les cellules du sang périphérique</a:t>
            </a:r>
            <a:r>
              <a:rPr lang="fr-FR" sz="2000" dirty="0"/>
              <a:t>. Le profil de mutations de résistance effectué à partir de l’ADN-VIH est toutefois moins informatif que celui obtenu en cumulant l’ensemble des </a:t>
            </a:r>
            <a:r>
              <a:rPr lang="fr-FR" sz="2000" dirty="0" smtClean="0"/>
              <a:t>tests génotypiques de résistance </a:t>
            </a:r>
            <a:r>
              <a:rPr lang="fr-FR" sz="2000" dirty="0"/>
              <a:t>effectués à partir du virus plasmatique lors des échecs </a:t>
            </a:r>
            <a:r>
              <a:rPr lang="fr-FR" sz="2000" dirty="0" smtClean="0"/>
              <a:t>précédents</a:t>
            </a:r>
          </a:p>
          <a:p>
            <a:pPr lvl="1"/>
            <a:r>
              <a:rPr lang="fr-FR" sz="1600" dirty="0" smtClean="0"/>
              <a:t>On doit </a:t>
            </a:r>
            <a:r>
              <a:rPr lang="fr-FR" sz="1600" dirty="0"/>
              <a:t>donc tenir compte des mutations identifiées mais on ne peut exclure l'existence de mutations non détectées (mauvaise valeur prédictive </a:t>
            </a:r>
            <a:r>
              <a:rPr lang="fr-FR" sz="1600" dirty="0" smtClean="0"/>
              <a:t>négative)</a:t>
            </a:r>
          </a:p>
          <a:p>
            <a:pPr lvl="1"/>
            <a:r>
              <a:rPr lang="fr-FR" sz="1600" dirty="0"/>
              <a:t>I</a:t>
            </a:r>
            <a:r>
              <a:rPr lang="fr-FR" sz="1600" dirty="0" smtClean="0"/>
              <a:t>l </a:t>
            </a:r>
            <a:r>
              <a:rPr lang="fr-FR" sz="1600" dirty="0"/>
              <a:t>est indispensable de tenir compte des résultats de tous les tests génotypiques de résistance réalisés antérieurement (génotype </a:t>
            </a:r>
            <a:r>
              <a:rPr lang="fr-FR" sz="1600" dirty="0" smtClean="0"/>
              <a:t>cumulé)</a:t>
            </a:r>
          </a:p>
          <a:p>
            <a:pPr lvl="1"/>
            <a:r>
              <a:rPr lang="fr-FR" sz="1600" dirty="0" smtClean="0"/>
              <a:t>Les </a:t>
            </a:r>
            <a:r>
              <a:rPr lang="fr-FR" sz="1600" dirty="0"/>
              <a:t>résultats des tests génotypiques de résistance antérieurs doivent être réinterprétés à l'aide de l'algorithme le plus récent de l'AC11 de l'ANRS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Prise en charge des situations d'échec </a:t>
            </a: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1585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Place des INTI dans le traitement ARV de rattrapage d'un échec virologique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525963"/>
          </a:xfrm>
        </p:spPr>
        <p:txBody>
          <a:bodyPr/>
          <a:lstStyle/>
          <a:p>
            <a:r>
              <a:rPr lang="fr-FR" sz="2000" dirty="0"/>
              <a:t>En cas de </a:t>
            </a:r>
            <a:r>
              <a:rPr lang="fr-FR" sz="2000" dirty="0" err="1"/>
              <a:t>multirésistance</a:t>
            </a:r>
            <a:r>
              <a:rPr lang="fr-FR" sz="2000" dirty="0"/>
              <a:t> aux </a:t>
            </a:r>
            <a:r>
              <a:rPr lang="fr-FR" sz="2000" dirty="0" err="1"/>
              <a:t>INTIs</a:t>
            </a:r>
            <a:r>
              <a:rPr lang="fr-FR" sz="2000" dirty="0"/>
              <a:t> (≥ 3 TAM + M184V), il peut persister une activité résiduelle de l’abacavir et du ténofovir. Toutefois, le maintien d’INTI en cas de </a:t>
            </a:r>
            <a:r>
              <a:rPr lang="fr-FR" sz="2000" dirty="0" err="1"/>
              <a:t>multirésistance</a:t>
            </a:r>
            <a:r>
              <a:rPr lang="fr-FR" sz="2000" dirty="0"/>
              <a:t> à cette classe d’antirétroviraux ne se justifie pas lorsqu'au moins trois autres antirétroviraux pleinement actifs sont </a:t>
            </a:r>
            <a:r>
              <a:rPr lang="fr-FR" sz="2000" dirty="0" smtClean="0"/>
              <a:t>disponibles</a:t>
            </a:r>
            <a:endParaRPr lang="fr-FR" sz="2000" dirty="0"/>
          </a:p>
          <a:p>
            <a:r>
              <a:rPr lang="fr-FR" sz="2000" dirty="0"/>
              <a:t>Avant d'arrêter un INTI actif sur le VHB (lamivudine/emtricitabine, et surtout ténofovir), il est impératif de vérifier le statut </a:t>
            </a:r>
            <a:r>
              <a:rPr lang="fr-FR" sz="2000" dirty="0" smtClean="0"/>
              <a:t>VHB</a:t>
            </a:r>
            <a:r>
              <a:rPr lang="fr-FR" sz="2000" dirty="0"/>
              <a:t> </a:t>
            </a:r>
            <a:r>
              <a:rPr lang="fr-FR" sz="2000" dirty="0" smtClean="0"/>
              <a:t>du patient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Prise en charge des situations d'échec </a:t>
            </a: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5808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>
                <a:solidFill>
                  <a:srgbClr val="3A87BD"/>
                </a:solidFill>
              </a:rPr>
              <a:t>Réplication virale résiduelle </a:t>
            </a:r>
            <a:r>
              <a:rPr lang="fr-FR" sz="3200" b="1" dirty="0" smtClean="0">
                <a:solidFill>
                  <a:srgbClr val="3A87BD"/>
                </a:solidFill>
              </a:rPr>
              <a:t>localisée </a:t>
            </a:r>
            <a:r>
              <a:rPr lang="fr-FR" sz="3200" b="1" dirty="0">
                <a:solidFill>
                  <a:srgbClr val="3A87BD"/>
                </a:solidFill>
              </a:rPr>
              <a:t>à un compartiment anatomique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4525963"/>
          </a:xfrm>
        </p:spPr>
        <p:txBody>
          <a:bodyPr/>
          <a:lstStyle/>
          <a:p>
            <a:r>
              <a:rPr lang="fr-FR" sz="2000" dirty="0"/>
              <a:t>Réplication virale résiduelle dans le système nerveux central</a:t>
            </a:r>
          </a:p>
          <a:p>
            <a:pPr lvl="1"/>
            <a:r>
              <a:rPr lang="fr-FR" sz="1600" dirty="0" smtClean="0"/>
              <a:t>Une </a:t>
            </a:r>
            <a:r>
              <a:rPr lang="fr-FR" sz="1600" dirty="0"/>
              <a:t>réplication virale résiduelle dans le LCR est définie par une CV détectable dans le LCR alors que la CV plasmatique est </a:t>
            </a:r>
            <a:r>
              <a:rPr lang="fr-FR" sz="1600" dirty="0" smtClean="0"/>
              <a:t>indétectable</a:t>
            </a:r>
          </a:p>
          <a:p>
            <a:pPr lvl="1"/>
            <a:r>
              <a:rPr lang="fr-FR" sz="1600" dirty="0"/>
              <a:t>Dans </a:t>
            </a:r>
            <a:r>
              <a:rPr lang="fr-FR" sz="1600" dirty="0" smtClean="0"/>
              <a:t>cette situation, </a:t>
            </a:r>
            <a:r>
              <a:rPr lang="fr-FR" sz="1600" dirty="0"/>
              <a:t>le profil de mutations de résistance et le tropisme du VIH dans le </a:t>
            </a:r>
            <a:r>
              <a:rPr lang="fr-FR" sz="1600" dirty="0" smtClean="0"/>
              <a:t>SNC </a:t>
            </a:r>
            <a:r>
              <a:rPr lang="fr-FR" sz="1600" dirty="0"/>
              <a:t>peuvent être </a:t>
            </a:r>
            <a:r>
              <a:rPr lang="fr-FR" sz="1600" dirty="0" smtClean="0"/>
              <a:t>différents de </a:t>
            </a:r>
            <a:r>
              <a:rPr lang="fr-FR" sz="1600" dirty="0"/>
              <a:t>celui observé dans le compartiment </a:t>
            </a:r>
            <a:r>
              <a:rPr lang="fr-FR" sz="1600" dirty="0" smtClean="0"/>
              <a:t>sanguin</a:t>
            </a:r>
          </a:p>
          <a:p>
            <a:pPr lvl="1"/>
            <a:r>
              <a:rPr lang="fr-FR" sz="1600" dirty="0"/>
              <a:t>Les </a:t>
            </a:r>
            <a:r>
              <a:rPr lang="fr-FR" sz="1600" dirty="0" smtClean="0"/>
              <a:t>ARV suivants </a:t>
            </a:r>
            <a:r>
              <a:rPr lang="fr-FR" sz="1600" dirty="0"/>
              <a:t>peuvent avoir un intérêt </a:t>
            </a:r>
            <a:r>
              <a:rPr lang="fr-FR" sz="1600" dirty="0" smtClean="0"/>
              <a:t>dans </a:t>
            </a:r>
            <a:r>
              <a:rPr lang="fr-FR" sz="1600" dirty="0" smtClean="0"/>
              <a:t>ces </a:t>
            </a:r>
            <a:r>
              <a:rPr lang="fr-FR" sz="1600" dirty="0" smtClean="0"/>
              <a:t>situations</a:t>
            </a:r>
            <a:endParaRPr lang="fr-FR" sz="1600" dirty="0"/>
          </a:p>
          <a:p>
            <a:pPr lvl="2"/>
            <a:r>
              <a:rPr lang="fr-FR" sz="1200" dirty="0"/>
              <a:t>INTI : abacavir, zidovudine (en l’absence </a:t>
            </a:r>
            <a:r>
              <a:rPr lang="fr-FR" sz="1200" dirty="0" smtClean="0"/>
              <a:t>d’autre choix possible)</a:t>
            </a:r>
            <a:endParaRPr lang="fr-FR" sz="1200" dirty="0"/>
          </a:p>
          <a:p>
            <a:pPr lvl="2"/>
            <a:r>
              <a:rPr lang="fr-FR" sz="1200" dirty="0"/>
              <a:t>INNTI : névirapine</a:t>
            </a:r>
          </a:p>
          <a:p>
            <a:pPr lvl="2"/>
            <a:r>
              <a:rPr lang="fr-FR" sz="1200" dirty="0"/>
              <a:t>IP/r : darunavir</a:t>
            </a:r>
          </a:p>
          <a:p>
            <a:pPr lvl="2"/>
            <a:r>
              <a:rPr lang="fr-FR" sz="1200" dirty="0"/>
              <a:t>INI : raltégravir, dolutégravir</a:t>
            </a:r>
          </a:p>
          <a:p>
            <a:pPr lvl="2"/>
            <a:r>
              <a:rPr lang="fr-FR" sz="1200" dirty="0"/>
              <a:t>Antagonistes de CCR5 : maraviroc (si tropisme R5 dans le LCR</a:t>
            </a:r>
            <a:r>
              <a:rPr lang="fr-FR" sz="1200" dirty="0" smtClean="0"/>
              <a:t>)</a:t>
            </a:r>
          </a:p>
          <a:p>
            <a:r>
              <a:rPr lang="fr-FR" sz="2000" dirty="0"/>
              <a:t>Réplication virale résiduelle dans le compartiment </a:t>
            </a:r>
            <a:r>
              <a:rPr lang="fr-FR" sz="2000" dirty="0" smtClean="0"/>
              <a:t>génital</a:t>
            </a:r>
          </a:p>
          <a:p>
            <a:pPr lvl="1"/>
            <a:r>
              <a:rPr lang="fr-FR" sz="1600" dirty="0"/>
              <a:t>Des cas exceptionnels de discordance sang/sperme avec une CV élevée dans le sperme de façon prolongée ont été </a:t>
            </a:r>
            <a:r>
              <a:rPr lang="fr-FR" sz="1600" dirty="0" smtClean="0"/>
              <a:t>rapportés</a:t>
            </a:r>
          </a:p>
          <a:p>
            <a:pPr lvl="1"/>
            <a:r>
              <a:rPr lang="fr-FR" sz="1600" dirty="0" smtClean="0"/>
              <a:t>En allègement </a:t>
            </a:r>
            <a:r>
              <a:rPr lang="fr-FR" sz="1600" dirty="0"/>
              <a:t>thérapeutique, mis à part </a:t>
            </a:r>
            <a:r>
              <a:rPr lang="fr-FR" sz="1600" dirty="0" smtClean="0"/>
              <a:t>la monothérapie </a:t>
            </a:r>
            <a:r>
              <a:rPr lang="fr-FR" sz="1600" dirty="0"/>
              <a:t>de DRV/r </a:t>
            </a:r>
            <a:r>
              <a:rPr lang="fr-FR" sz="1600" dirty="0" smtClean="0"/>
              <a:t>pour laquelle </a:t>
            </a:r>
            <a:r>
              <a:rPr lang="fr-FR" sz="1600" dirty="0"/>
              <a:t>les données virologiques sont </a:t>
            </a:r>
            <a:r>
              <a:rPr lang="fr-FR" sz="1600" dirty="0" smtClean="0"/>
              <a:t>rassurantes, </a:t>
            </a:r>
            <a:r>
              <a:rPr lang="fr-FR" sz="1600" dirty="0"/>
              <a:t>la survenue d’une réplication virale résiduelle dans le compartiment génital ne peut être exclue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Prise en charge des situations d'échec </a:t>
            </a:r>
            <a:r>
              <a:rPr lang="fr-FR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virologique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8112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-rapportexperts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2051" name="ZoneTexte 10"/>
          <p:cNvSpPr txBox="1">
            <a:spLocks noChangeArrowheads="1"/>
          </p:cNvSpPr>
          <p:nvPr/>
        </p:nvSpPr>
        <p:spPr bwMode="auto">
          <a:xfrm>
            <a:off x="250824" y="5930900"/>
            <a:ext cx="59773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3A87BD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rgbClr val="3A87BD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rgbClr val="3A87BD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1E1C11"/>
                </a:solidFill>
                <a:latin typeface="Arial" panose="020B0604020202020204" pitchFamily="34" charset="0"/>
              </a:rPr>
              <a:t>Primo-infection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– Cécile Goujard et groupe d’experts</a:t>
            </a:r>
            <a:endParaRPr lang="fr-FR" altLang="fr-FR" sz="1800" dirty="0">
              <a:solidFill>
                <a:srgbClr val="1E1C1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4C80-1DC9-4594-9004-187B51926288}" type="slidenum">
              <a:rPr lang="fr-FR" altLang="fr-FR" smtClean="0"/>
              <a:pPr/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62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"/>
          <p:cNvSpPr txBox="1">
            <a:spLocks noChangeArrowheads="1"/>
          </p:cNvSpPr>
          <p:nvPr/>
        </p:nvSpPr>
        <p:spPr bwMode="auto">
          <a:xfrm>
            <a:off x="380256" y="1052736"/>
            <a:ext cx="7992888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500" i="1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b="1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Sous la direction de C GOUJARD, CHU </a:t>
            </a:r>
            <a:r>
              <a:rPr lang="fr-FR" altLang="fr-FR" sz="2000" b="1" i="1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Bicêtre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i="1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dirty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A. CHERET,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CHU Bicêtre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i="1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C. LASCOUX-COMBE,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CHU Saint-Louis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A. LE PALEC,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TRT 5, Sida  info service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L. MEYER,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CHU Bicêtre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L. MORAND-JOUBERT,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CHU Saint Antoine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J.PACANOWSKI,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CHU </a:t>
            </a:r>
            <a:r>
              <a:rPr lang="fr-FR" altLang="fr-FR" sz="2000" i="1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Saint Antoine</a:t>
            </a:r>
            <a:endParaRPr lang="fr-FR" altLang="fr-FR" sz="2000" i="1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2000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C.ROUZIOUX, </a:t>
            </a:r>
            <a:r>
              <a:rPr lang="fr-FR" altLang="fr-FR" sz="2000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CHU Necker-Enfants malades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71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Commission « Primo-infection à VIH »</a:t>
            </a:r>
            <a:endParaRPr lang="fr-FR" altLang="fr-FR" dirty="0">
              <a:solidFill>
                <a:srgbClr val="3A87B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C65F-C923-45B4-BBA3-45CDF25CFC66}" type="slidenum">
              <a:rPr lang="fr-FR" altLang="fr-FR" smtClean="0"/>
              <a:pPr/>
              <a:t>24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94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Contexte épidémiologique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040560"/>
          </a:xfrm>
        </p:spPr>
        <p:txBody>
          <a:bodyPr/>
          <a:lstStyle/>
          <a:p>
            <a:pPr marL="0" indent="0">
              <a:buClr>
                <a:srgbClr val="3A87BD"/>
              </a:buClr>
              <a:buNone/>
              <a:defRPr/>
            </a:pPr>
            <a:endParaRPr lang="fr-FR" altLang="fr-FR" sz="22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3A87BD"/>
              </a:buClr>
              <a:buNone/>
              <a:defRPr/>
            </a:pP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L’épidémie VIH reste active en France, avec: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Une estimation de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6900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 nouvelles infections (2012) qui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ne diminue pas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depuis 2007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Une insuffisance de diagnostics au moment de la primo-infection: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11% seulement des découvertes de séropositivité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 (N= 6584 nouveaux cas en 2014)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dirty="0">
                <a:latin typeface="Arial" pitchFamily="34" charset="0"/>
                <a:cs typeface="Arial" pitchFamily="34" charset="0"/>
              </a:rPr>
              <a:t>Une insuffisance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de diagnostics à un stade précoce (1) test d’infection récente (infection &lt; 6 mois) ou (2) primo-infection ou &gt; 500 </a:t>
            </a:r>
            <a:r>
              <a:rPr lang="fr-FR" altLang="fr-FR" sz="2200" dirty="0">
                <a:latin typeface="Arial" pitchFamily="34" charset="0"/>
                <a:cs typeface="Arial" pitchFamily="34" charset="0"/>
              </a:rPr>
              <a:t>CD4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/mm</a:t>
            </a:r>
            <a:r>
              <a:rPr lang="fr-FR" altLang="fr-FR" sz="2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:  25% et 39% des nouveaux cas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diagnostics plus précoces </a:t>
            </a:r>
            <a:r>
              <a:rPr lang="fr-FR" altLang="fr-FR" sz="22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chez les HSH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que dans les autres groupes de transmission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25</a:t>
            </a:fld>
            <a:endParaRPr lang="fr-FR" altLang="fr-FR"/>
          </a:p>
        </p:txBody>
      </p:sp>
      <p:sp>
        <p:nvSpPr>
          <p:cNvPr id="6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Diagnostic virologique 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752528"/>
          </a:xfrm>
        </p:spPr>
        <p:txBody>
          <a:bodyPr/>
          <a:lstStyle/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diagnostic d’une primo-infection par le VIH est une </a:t>
            </a:r>
            <a:r>
              <a:rPr lang="fr-FR" sz="20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urgence virologique, 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évoqué devant</a:t>
            </a:r>
            <a:endParaRPr lang="fr-FR" sz="2000" b="1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18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18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est ELISA négatif avec une forte suspicion clinique ou d’exposition;</a:t>
            </a:r>
          </a:p>
          <a:p>
            <a:pPr lvl="1"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18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Test ELISA avec </a:t>
            </a:r>
            <a:r>
              <a:rPr lang="fr-FR" sz="18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fr-FR" sz="18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5 bandes sur le Western blot;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charge virale ARN-VIH devient l’examen clef du diagnostic de primo-infection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et les résultats doivent pouvoir être obtenus en moins de 48 heures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recherche de l’antigène p24 ne doit plus être prescrite pour la confirmation du diagnostic de primo-infection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20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autotests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20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tests rapides (TROD)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peuvent être pris en défaut  pour le diagnostic de primo-infection: ils peuvent être négatifs 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en infection aiguë (Western blot négatif) et se positivent inconstamment en infection récente (Western blot indéterminé, </a:t>
            </a:r>
            <a:r>
              <a:rPr lang="fr-FR" sz="20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5 bandes) 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dépistage d’une personne recevant une </a:t>
            </a:r>
            <a:r>
              <a:rPr lang="fr-FR" sz="2000" b="1" dirty="0" err="1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PrEP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repose sur le test ELISA et la PCR VIH</a:t>
            </a:r>
          </a:p>
          <a:p>
            <a:pPr marL="0" indent="0">
              <a:buFont typeface="Arial" charset="0"/>
              <a:buNone/>
              <a:defRPr/>
            </a:pPr>
            <a:endParaRPr 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rgbClr val="1E1C1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1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35600" y="18864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Résistance aux ARV du VIH au moment</a:t>
            </a:r>
            <a:b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de la primo-infection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fr-FR" alt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La fréquence de mutations de résistance aux ARV observée sur les virus des patients en primo-infection est stable ces dernières années, avec en 2014, une fréquence de virus ayant au moins une mutation de résistance de </a:t>
            </a:r>
            <a:r>
              <a:rPr lang="fr-FR" alt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9,3%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, avec :</a:t>
            </a:r>
            <a:endParaRPr lang="fr-FR" altLang="fr-FR" sz="24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Résistance INTI: 4,3% 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Résistance INNTI: 8,4% (dont 6% à rilpivirine ou étravirine)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Résistance IP: 2,4%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ésistance INI: 2,7% (mutations E157Q et R263K)</a:t>
            </a: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Indications et modalités du </a:t>
            </a:r>
            <a:r>
              <a:rPr lang="fr-FR" altLang="fr-FR" sz="28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traitement 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antirétroviral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Tout patient diagnostiqué en primo-infection VIH relève d’un </a:t>
            </a:r>
            <a:r>
              <a:rPr lang="fr-FR" sz="24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traitement antirétroviral rapide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(au mieux 24-48h)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associant</a:t>
            </a:r>
            <a:endParaRPr lang="fr-FR" altLang="fr-FR" sz="24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2 INTI </a:t>
            </a:r>
          </a:p>
          <a:p>
            <a:pPr lvl="1"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0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TDF/FTC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altLang="fr-FR" sz="2400" baseline="30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agent</a:t>
            </a:r>
          </a:p>
          <a:p>
            <a:pPr lvl="1"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IP/r (</a:t>
            </a:r>
            <a:r>
              <a:rPr lang="fr-FR" altLang="fr-FR" sz="20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darunavir/ritonavir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, 800/100 mg) </a:t>
            </a:r>
          </a:p>
          <a:p>
            <a:pPr lvl="1"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INI (</a:t>
            </a:r>
            <a:r>
              <a:rPr lang="fr-FR" altLang="fr-FR" sz="20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dolutégravir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Ce choix est fait en l’absence des résultats du typage HLA-B*5701 et du test génotypique de résistance aux ARV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traitement sera adapté selon ces résultats</a:t>
            </a: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63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Indications et modalités du </a:t>
            </a:r>
            <a:r>
              <a:rPr lang="fr-FR" altLang="fr-FR" sz="28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traitement 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antirétroviral</a:t>
            </a:r>
            <a:b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Situations particulières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021907"/>
          </a:xfrm>
        </p:spPr>
        <p:txBody>
          <a:bodyPr/>
          <a:lstStyle/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Grossesse : TDF/FTC associé à darunavir/ritonavir</a:t>
            </a:r>
            <a:r>
              <a:rPr lang="fr-FR" sz="24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(800/100 mg) ou 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raltégravir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(dont la tolérance pendant la grossesse est mieux connue qu’avec les autres INI); le traitement sera intensifié en cas de primo-infection pendant le 3</a:t>
            </a:r>
            <a:r>
              <a:rPr lang="fr-FR" sz="2400" baseline="30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trimestre de la </a:t>
            </a:r>
            <a:r>
              <a:rPr lang="fr-FR" sz="24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grossesse (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TDF/FTC + IP/r + raltégravir ou </a:t>
            </a:r>
            <a:r>
              <a:rPr lang="fr-FR" sz="2400" dirty="0" err="1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enfuvirtide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Primo-infection au cours d’une </a:t>
            </a:r>
            <a:r>
              <a:rPr lang="fr-FR" sz="2400" dirty="0" err="1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PrEP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TDF/FTC associé à IP/r ou INI en attendant le résultat du test génotypique de </a:t>
            </a:r>
            <a:r>
              <a:rPr lang="fr-FR" sz="2400" dirty="0" err="1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resistance</a:t>
            </a:r>
            <a:endParaRPr 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Primo-infections 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VIH et VHC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concomitantes: traiter le 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VIH en priorité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, en tenant compte d’éventuelles anomalies hépatiques</a:t>
            </a: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52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71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Commission « Traitement antirétroviral »</a:t>
            </a:r>
            <a:endParaRPr lang="fr-FR" altLang="fr-FR" dirty="0">
              <a:solidFill>
                <a:srgbClr val="3A87B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Philippe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Morlat pour le groupe d’experts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0825" y="1804636"/>
            <a:ext cx="84359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000" b="1" dirty="0">
                <a:solidFill>
                  <a:srgbClr val="3A87BD"/>
                </a:solidFill>
              </a:rPr>
              <a:t>Sous la direction du Professeur Bruno </a:t>
            </a:r>
            <a:r>
              <a:rPr lang="fr-FR" sz="2000" b="1" cap="all" dirty="0">
                <a:solidFill>
                  <a:srgbClr val="3A87BD"/>
                </a:solidFill>
              </a:rPr>
              <a:t>Hoen</a:t>
            </a:r>
            <a:r>
              <a:rPr lang="fr-FR" sz="2000" b="1" dirty="0">
                <a:solidFill>
                  <a:srgbClr val="3A87BD"/>
                </a:solidFill>
              </a:rPr>
              <a:t>, CHU Pointe à Pitre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F. BONNET, </a:t>
            </a:r>
            <a:r>
              <a:rPr kumimoji="0" lang="fr-FR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Bordeaux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C. DELAUGERRE, </a:t>
            </a:r>
            <a:r>
              <a:rPr kumimoji="0" lang="fr-FR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Saint-Louis, Paris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P. DELOBEL, </a:t>
            </a:r>
            <a:r>
              <a:rPr kumimoji="0" lang="fr-FR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Toulouse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C. GOUJARD, </a:t>
            </a:r>
            <a:r>
              <a:rPr kumimoji="0" lang="fr-FR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Bicêtre, Le Kremlin-Bicêtre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M. L'HÉNAFF, 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TRT-5, ARCAT, Paris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H. FISCHER, 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TRT-5, Act Up, Paris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 GUILLON, </a:t>
            </a:r>
            <a:r>
              <a:rPr lang="fr-FR" altLang="fr-FR" sz="1800" i="1" dirty="0">
                <a:latin typeface="Arial" panose="020B0604020202020204" pitchFamily="34" charset="0"/>
              </a:rPr>
              <a:t>CERDI - UMR CNRS Université d'Auvergne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D. REY, 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Strasbourg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C. ROUZIOUX, 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Necker-</a:t>
            </a:r>
            <a:r>
              <a:rPr kumimoji="0" lang="en-GB" alt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Enfants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malades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Paris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A-M. TABURET, 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</a:t>
            </a:r>
            <a:r>
              <a:rPr kumimoji="0" lang="en-GB" alt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Bicêtre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Le Kremlin-</a:t>
            </a:r>
            <a:r>
              <a:rPr kumimoji="0" lang="en-GB" alt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Bicêtre</a:t>
            </a: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P. TATTEVIN, </a:t>
            </a:r>
            <a:r>
              <a:rPr kumimoji="0" lang="en-GB" alt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 Rennes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bjectifs du traitement antirétroviral rapide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traitement antirétroviral doit être initié rapidement après la confirmation du diagnostic de primo-infection avec des objectifs: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Cliniques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amélioration rapide des symptômes;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Virologiques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diminution des réservoirs sanguins </a:t>
            </a:r>
            <a:r>
              <a:rPr lang="fr-FR" altLang="fr-FR" sz="22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d’autant plus rapide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que le traitement est initié tôt;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Immunologiques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préservation du taux de lymphocytes TCD4 et restauration immune avec obtention d’un ratio CD4/CD8 &gt;1 d’autant plus fréquentes que le traitement est initié plus tôt;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Épidémiologiques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diminution du risque de transmission sexuelle, sanguine et mère-enfant</a:t>
            </a:r>
          </a:p>
          <a:p>
            <a:pPr marL="0" indent="0">
              <a:buClr>
                <a:srgbClr val="3A87BD"/>
              </a:buClr>
              <a:buNone/>
              <a:defRPr/>
            </a:pPr>
            <a:endParaRPr lang="fr-FR" altLang="fr-FR" sz="22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err="1">
                <a:solidFill>
                  <a:srgbClr val="1E1C11"/>
                </a:solidFill>
                <a:latin typeface="Arial" panose="020B0604020202020204" pitchFamily="34" charset="0"/>
              </a:rPr>
              <a:t>Primoinfection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Cécile 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Goujard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rgbClr val="1E1C1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30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27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-rapportexperts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2051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3A87BD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rgbClr val="3A87BD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rgbClr val="3A87BD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1E1C11"/>
                </a:solidFill>
                <a:latin typeface="Arial" panose="020B0604020202020204" pitchFamily="34" charset="0"/>
              </a:rPr>
              <a:t>Infection VIH 2 - Diversité des VIH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Sophie 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Matheron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1934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6"/>
          <p:cNvSpPr txBox="1">
            <a:spLocks noChangeArrowheads="1"/>
          </p:cNvSpPr>
          <p:nvPr/>
        </p:nvSpPr>
        <p:spPr bwMode="auto">
          <a:xfrm>
            <a:off x="250825" y="1412776"/>
            <a:ext cx="871378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1" i="1" dirty="0" smtClean="0"/>
              <a:t>Sous </a:t>
            </a:r>
            <a:r>
              <a:rPr lang="fr-FR" altLang="fr-FR" sz="2000" b="1" i="1" dirty="0"/>
              <a:t>la direction de </a:t>
            </a:r>
            <a:r>
              <a:rPr lang="fr-FR" altLang="fr-FR" sz="2000" b="1" i="1" dirty="0" smtClean="0"/>
              <a:t>S. </a:t>
            </a:r>
            <a:r>
              <a:rPr lang="fr-FR" altLang="fr-FR" sz="2000" b="1" i="1" dirty="0"/>
              <a:t>MATHERON, CHU Bichat-Claude Bernard, Paris</a:t>
            </a:r>
          </a:p>
          <a:p>
            <a:pPr eaLnBrk="1" hangingPunct="1"/>
            <a:endParaRPr lang="fr-FR" altLang="fr-FR" sz="2000" b="1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r-FR" altLang="fr-FR" sz="2000" dirty="0">
                <a:solidFill>
                  <a:srgbClr val="F6862A"/>
                </a:solidFill>
              </a:rPr>
              <a:t> </a:t>
            </a:r>
            <a:r>
              <a:rPr lang="fr-FR" altLang="fr-FR" sz="2000" dirty="0">
                <a:cs typeface="Arial" panose="020B0604020202020204" pitchFamily="34" charset="0"/>
              </a:rPr>
              <a:t>F. BARIN, </a:t>
            </a:r>
            <a:r>
              <a:rPr lang="fr-FR" altLang="fr-FR" sz="2000" i="1" dirty="0">
                <a:cs typeface="Arial" panose="020B0604020202020204" pitchFamily="34" charset="0"/>
              </a:rPr>
              <a:t>CHU Tours</a:t>
            </a:r>
          </a:p>
          <a:p>
            <a:pPr eaLnBrk="1" hangingPunct="1">
              <a:buClr>
                <a:srgbClr val="E46C0A"/>
              </a:buClr>
              <a:buFont typeface="Wingdings" panose="05000000000000000000" pitchFamily="2" charset="2"/>
              <a:buChar char="§"/>
            </a:pPr>
            <a:r>
              <a:rPr lang="fr-FR" altLang="fr-FR" sz="2000" dirty="0">
                <a:cs typeface="Arial" panose="020B0604020202020204" pitchFamily="34" charset="0"/>
              </a:rPr>
              <a:t> F. BRUN-VEZINET, </a:t>
            </a:r>
            <a:r>
              <a:rPr lang="fr-FR" altLang="fr-FR" sz="2000" i="1" dirty="0">
                <a:cs typeface="Arial" panose="020B0604020202020204" pitchFamily="34" charset="0"/>
              </a:rPr>
              <a:t>CHU Bichat-Claude </a:t>
            </a:r>
            <a:r>
              <a:rPr lang="fr-FR" altLang="fr-FR" sz="2000" i="1" dirty="0" smtClean="0">
                <a:cs typeface="Arial" panose="020B0604020202020204" pitchFamily="34" charset="0"/>
              </a:rPr>
              <a:t>Bernard</a:t>
            </a:r>
            <a:endParaRPr lang="fr-FR" altLang="fr-FR" sz="2000" i="1" dirty="0">
              <a:cs typeface="Arial" panose="020B0604020202020204" pitchFamily="34" charset="0"/>
            </a:endParaRPr>
          </a:p>
          <a:p>
            <a:pPr eaLnBrk="1" hangingPunct="1">
              <a:buClr>
                <a:srgbClr val="E46C0A"/>
              </a:buClr>
              <a:buFont typeface="Wingdings" panose="05000000000000000000" pitchFamily="2" charset="2"/>
              <a:buChar char="§"/>
            </a:pPr>
            <a:r>
              <a:rPr lang="fr-FR" altLang="fr-FR" sz="2000" dirty="0">
                <a:cs typeface="Arial" panose="020B0604020202020204" pitchFamily="34" charset="0"/>
              </a:rPr>
              <a:t> M.-L. CHAIX, </a:t>
            </a:r>
            <a:r>
              <a:rPr lang="fr-FR" altLang="fr-FR" sz="2000" i="1" dirty="0">
                <a:cs typeface="Arial" panose="020B0604020202020204" pitchFamily="34" charset="0"/>
              </a:rPr>
              <a:t>CHU Necker-Enfants </a:t>
            </a:r>
            <a:r>
              <a:rPr lang="fr-FR" altLang="fr-FR" sz="2000" i="1" dirty="0" smtClean="0">
                <a:cs typeface="Arial" panose="020B0604020202020204" pitchFamily="34" charset="0"/>
              </a:rPr>
              <a:t>malades</a:t>
            </a:r>
            <a:endParaRPr lang="fr-FR" altLang="fr-FR" sz="2000" i="1" dirty="0">
              <a:cs typeface="Arial" panose="020B0604020202020204" pitchFamily="34" charset="0"/>
            </a:endParaRPr>
          </a:p>
          <a:p>
            <a:pPr eaLnBrk="1" hangingPunct="1">
              <a:buClr>
                <a:srgbClr val="E46C0A"/>
              </a:buClr>
              <a:buFont typeface="Wingdings" panose="05000000000000000000" pitchFamily="2" charset="2"/>
              <a:buChar char="§"/>
            </a:pPr>
            <a:r>
              <a:rPr lang="fr-FR" altLang="fr-FR" sz="2000" dirty="0">
                <a:cs typeface="Arial" panose="020B0604020202020204" pitchFamily="34" charset="0"/>
              </a:rPr>
              <a:t> F. DAMOND, </a:t>
            </a:r>
            <a:r>
              <a:rPr lang="fr-FR" altLang="fr-FR" sz="2000" i="1" dirty="0">
                <a:cs typeface="Arial" panose="020B0604020202020204" pitchFamily="34" charset="0"/>
              </a:rPr>
              <a:t>CHU Bichat-Claude </a:t>
            </a:r>
            <a:r>
              <a:rPr lang="fr-FR" altLang="fr-FR" sz="2000" i="1" dirty="0" smtClean="0">
                <a:cs typeface="Arial" panose="020B0604020202020204" pitchFamily="34" charset="0"/>
              </a:rPr>
              <a:t>Bernard</a:t>
            </a:r>
            <a:endParaRPr lang="fr-FR" altLang="fr-FR" sz="2000" i="1" dirty="0">
              <a:cs typeface="Arial" panose="020B0604020202020204" pitchFamily="34" charset="0"/>
            </a:endParaRPr>
          </a:p>
          <a:p>
            <a:pPr eaLnBrk="1" hangingPunct="1">
              <a:buClr>
                <a:srgbClr val="E46C0A"/>
              </a:buClr>
              <a:buFont typeface="Wingdings" panose="05000000000000000000" pitchFamily="2" charset="2"/>
              <a:buChar char="§"/>
            </a:pPr>
            <a:r>
              <a:rPr lang="fr-FR" altLang="fr-FR" sz="2000" dirty="0">
                <a:cs typeface="Arial" panose="020B0604020202020204" pitchFamily="34" charset="0"/>
              </a:rPr>
              <a:t> H. FISCHER, </a:t>
            </a:r>
            <a:r>
              <a:rPr lang="fr-FR" altLang="fr-FR" sz="2000" i="1" dirty="0">
                <a:cs typeface="Arial" panose="020B0604020202020204" pitchFamily="34" charset="0"/>
              </a:rPr>
              <a:t>TRT-5, </a:t>
            </a:r>
            <a:r>
              <a:rPr lang="fr-FR" altLang="fr-FR" sz="2000" i="1" dirty="0" err="1" smtClean="0">
                <a:cs typeface="Arial" panose="020B0604020202020204" pitchFamily="34" charset="0"/>
              </a:rPr>
              <a:t>Act</a:t>
            </a:r>
            <a:r>
              <a:rPr lang="fr-FR" altLang="fr-FR" sz="2000" i="1" dirty="0" smtClean="0">
                <a:cs typeface="Arial" panose="020B0604020202020204" pitchFamily="34" charset="0"/>
              </a:rPr>
              <a:t>-Up</a:t>
            </a:r>
          </a:p>
          <a:p>
            <a:pPr eaLnBrk="1" hangingPunct="1">
              <a:buClr>
                <a:srgbClr val="E46C0A"/>
              </a:buClr>
              <a:buFont typeface="Wingdings" panose="05000000000000000000" pitchFamily="2" charset="2"/>
              <a:buChar char="§"/>
            </a:pPr>
            <a:r>
              <a:rPr lang="fr-FR" altLang="fr-FR" sz="2000" dirty="0" smtClean="0">
                <a:cs typeface="Arial" panose="020B0604020202020204" pitchFamily="34" charset="0"/>
              </a:rPr>
              <a:t> </a:t>
            </a:r>
            <a:r>
              <a:rPr lang="fr-FR" altLang="fr-FR" sz="2000" dirty="0">
                <a:cs typeface="Arial" panose="020B0604020202020204" pitchFamily="34" charset="0"/>
              </a:rPr>
              <a:t>J.-C. PLANTIER, </a:t>
            </a:r>
            <a:r>
              <a:rPr lang="fr-FR" altLang="fr-FR" sz="2000" i="1" dirty="0">
                <a:cs typeface="Arial" panose="020B0604020202020204" pitchFamily="34" charset="0"/>
              </a:rPr>
              <a:t>CHU Rouen</a:t>
            </a:r>
          </a:p>
          <a:p>
            <a:pPr eaLnBrk="1" hangingPunct="1">
              <a:buClr>
                <a:srgbClr val="E46C0A"/>
              </a:buClr>
              <a:buFont typeface="Wingdings" panose="05000000000000000000" pitchFamily="2" charset="2"/>
              <a:buChar char="§"/>
            </a:pPr>
            <a:r>
              <a:rPr lang="fr-FR" altLang="fr-FR" sz="2000" dirty="0">
                <a:cs typeface="Arial" panose="020B0604020202020204" pitchFamily="34" charset="0"/>
              </a:rPr>
              <a:t> F. SIMON, </a:t>
            </a:r>
            <a:r>
              <a:rPr lang="fr-FR" altLang="fr-FR" sz="2000" i="1" dirty="0">
                <a:cs typeface="Arial" panose="020B0604020202020204" pitchFamily="34" charset="0"/>
              </a:rPr>
              <a:t>CHU </a:t>
            </a:r>
            <a:r>
              <a:rPr lang="fr-FR" altLang="fr-FR" sz="2000" i="1" dirty="0" smtClean="0">
                <a:cs typeface="Arial" panose="020B0604020202020204" pitchFamily="34" charset="0"/>
              </a:rPr>
              <a:t>Saint-Louis-Lariboisière</a:t>
            </a:r>
            <a:endParaRPr lang="fr-FR" altLang="fr-FR" sz="2000" i="1" dirty="0">
              <a:latin typeface="Calibri" panose="020F0502020204030204" pitchFamily="34" charset="0"/>
            </a:endParaRPr>
          </a:p>
        </p:txBody>
      </p:sp>
      <p:sp>
        <p:nvSpPr>
          <p:cNvPr id="12291" name="ZoneTexte 5"/>
          <p:cNvSpPr txBox="1">
            <a:spLocks noChangeArrowheads="1"/>
          </p:cNvSpPr>
          <p:nvPr/>
        </p:nvSpPr>
        <p:spPr bwMode="auto">
          <a:xfrm>
            <a:off x="250825" y="5930900"/>
            <a:ext cx="662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Infection </a:t>
            </a: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VIH-2 - </a:t>
            </a:r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Diversité des VIH-1</a:t>
            </a:r>
            <a:endParaRPr lang="fr-FR" altLang="fr-FR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Sophie </a:t>
            </a:r>
            <a:r>
              <a:rPr lang="fr-FR" altLang="fr-FR" dirty="0" err="1" smtClean="0">
                <a:solidFill>
                  <a:srgbClr val="1E1C11"/>
                </a:solidFill>
                <a:cs typeface="Arial" panose="020B0604020202020204" pitchFamily="34" charset="0"/>
              </a:rPr>
              <a:t>Matheron</a:t>
            </a:r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 et groupe d’experts</a:t>
            </a:r>
            <a:endParaRPr lang="fr-FR" altLang="fr-FR" dirty="0">
              <a:solidFill>
                <a:srgbClr val="1E1C11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fr-FR" altLang="fr-FR" sz="32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Commission</a:t>
            </a:r>
            <a:br>
              <a:rPr lang="fr-FR" altLang="fr-FR" sz="32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fr-FR" altLang="fr-FR" sz="32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3200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« </a:t>
            </a:r>
            <a:r>
              <a:rPr lang="fr-FR" altLang="fr-FR" sz="32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Infection VIH-2 / Diversité des VIH-1»</a:t>
            </a:r>
            <a:r>
              <a:rPr lang="fr-FR" altLang="fr-FR" sz="3200" dirty="0">
                <a:solidFill>
                  <a:srgbClr val="3A87BD"/>
                </a:solidFill>
                <a:ea typeface="ＭＳ Ｐゴシック" panose="020B0600070205080204" pitchFamily="34" charset="-128"/>
              </a:rPr>
              <a:t/>
            </a:r>
            <a:br>
              <a:rPr lang="fr-FR" altLang="fr-FR" sz="3200" dirty="0">
                <a:solidFill>
                  <a:srgbClr val="3A87BD"/>
                </a:solidFill>
                <a:ea typeface="ＭＳ Ｐゴシック" panose="020B0600070205080204" pitchFamily="34" charset="-128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082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481" y="96044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Infection </a:t>
            </a:r>
            <a:r>
              <a:rPr lang="fr-FR" altLang="fr-FR" sz="2800" b="1" dirty="0">
                <a:solidFill>
                  <a:srgbClr val="3A87BD"/>
                </a:solidFill>
                <a:cs typeface="Arial" panose="020B0604020202020204" pitchFamily="34" charset="0"/>
              </a:rPr>
              <a:t>par le </a:t>
            </a: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VIH-2 (1)</a:t>
            </a:r>
            <a:endParaRPr lang="fr-FR" sz="2800" dirty="0">
              <a:solidFill>
                <a:srgbClr val="3A87BD"/>
              </a:solidFill>
              <a:cs typeface="Arial" pitchFamily="34" charset="0"/>
            </a:endParaRPr>
          </a:p>
        </p:txBody>
      </p:sp>
      <p:sp>
        <p:nvSpPr>
          <p:cNvPr id="8195" name="ZoneTexte 6"/>
          <p:cNvSpPr txBox="1">
            <a:spLocks noChangeArrowheads="1"/>
          </p:cNvSpPr>
          <p:nvPr/>
        </p:nvSpPr>
        <p:spPr bwMode="auto">
          <a:xfrm>
            <a:off x="261938" y="619264"/>
            <a:ext cx="86312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Le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groupe d’experts 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recommande: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d’initier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le traitement, </a:t>
            </a: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chez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tous les patients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symptomatiques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c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hez les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patients asymptomatiques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avec 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CD4 &lt; 500/mm</a:t>
            </a:r>
            <a:r>
              <a:rPr lang="fr-FR" altLang="fr-FR" sz="2000" b="1" baseline="30000" dirty="0" smtClean="0">
                <a:solidFill>
                  <a:srgbClr val="3A87BD"/>
                </a:solidFill>
                <a:cs typeface="Arial" panose="020B0604020202020204" pitchFamily="34" charset="0"/>
              </a:rPr>
              <a:t>3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ou diminution annuelle de CD4 &gt; 30/mm</a:t>
            </a:r>
            <a:r>
              <a:rPr lang="fr-FR" altLang="fr-FR" sz="2000" b="1" baseline="30000" dirty="0" smtClean="0">
                <a:solidFill>
                  <a:srgbClr val="3A87BD"/>
                </a:solidFill>
                <a:cs typeface="Arial" panose="020B0604020202020204" pitchFamily="34" charset="0"/>
              </a:rPr>
              <a:t>3</a:t>
            </a:r>
            <a:endParaRPr lang="fr-FR" altLang="fr-FR" sz="2000" b="1" dirty="0" smtClean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o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u charge virale plasmatique détectable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ou âge &gt; 40 ans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o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u comorbidités </a:t>
            </a:r>
            <a:endParaRPr lang="fr-FR" altLang="fr-FR" sz="2000" b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dirty="0">
                <a:cs typeface="Arial" panose="020B0604020202020204" pitchFamily="34" charset="0"/>
              </a:rPr>
              <a:t>    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/>
              <a:t>de contrôler la charge virale plasmatique et le nombre de </a:t>
            </a:r>
            <a:r>
              <a:rPr lang="fr-FR" altLang="fr-FR" sz="2000" dirty="0" smtClean="0"/>
              <a:t>lymphocytes CD4 tous </a:t>
            </a:r>
            <a:r>
              <a:rPr lang="fr-FR" altLang="fr-FR" sz="2000" dirty="0"/>
              <a:t>les 6 mois chez les patients asymptomatiques </a:t>
            </a:r>
            <a:r>
              <a:rPr lang="fr-FR" altLang="fr-FR" sz="2000" dirty="0" smtClean="0"/>
              <a:t>sans indication au traitement. </a:t>
            </a:r>
            <a:endParaRPr lang="fr-FR" altLang="fr-FR" sz="2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>
                <a:cs typeface="Arial" panose="020B0604020202020204" pitchFamily="34" charset="0"/>
              </a:rPr>
              <a:t>de prescrire systématiquement un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traitement préventif de la transmission mère-enfant.</a:t>
            </a:r>
            <a:endParaRPr lang="fr-FR" altLang="fr-FR" sz="2000" b="1" i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i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2000" b="1" dirty="0">
              <a:solidFill>
                <a:srgbClr val="E46C0A"/>
              </a:solidFill>
              <a:cs typeface="Arial" panose="020B0604020202020204" pitchFamily="34" charset="0"/>
            </a:endParaRPr>
          </a:p>
        </p:txBody>
      </p:sp>
      <p:sp>
        <p:nvSpPr>
          <p:cNvPr id="8196" name="ZoneTexte 5"/>
          <p:cNvSpPr txBox="1">
            <a:spLocks noChangeArrowheads="1"/>
          </p:cNvSpPr>
          <p:nvPr/>
        </p:nvSpPr>
        <p:spPr bwMode="auto">
          <a:xfrm>
            <a:off x="250825" y="5930900"/>
            <a:ext cx="662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Infection </a:t>
            </a: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VIH-2 - </a:t>
            </a:r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Diversité des VIH-1</a:t>
            </a:r>
            <a:endParaRPr lang="fr-FR" altLang="fr-FR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Sophie </a:t>
            </a:r>
            <a:r>
              <a:rPr lang="fr-FR" altLang="fr-FR" dirty="0" err="1">
                <a:solidFill>
                  <a:srgbClr val="1E1C11"/>
                </a:solidFill>
                <a:cs typeface="Arial" panose="020B0604020202020204" pitchFamily="34" charset="0"/>
              </a:rPr>
              <a:t>Matheron</a:t>
            </a:r>
            <a:r>
              <a:rPr lang="fr-FR" altLang="fr-FR" dirty="0">
                <a:solidFill>
                  <a:srgbClr val="1E1C11"/>
                </a:solidFill>
                <a:cs typeface="Arial" panose="020B0604020202020204" pitchFamily="34" charset="0"/>
              </a:rPr>
              <a:t> et </a:t>
            </a:r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groupe </a:t>
            </a:r>
            <a:r>
              <a:rPr lang="fr-FR" altLang="fr-FR" dirty="0">
                <a:solidFill>
                  <a:srgbClr val="1E1C11"/>
                </a:solidFill>
                <a:cs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33431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481" y="29180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Infection </a:t>
            </a:r>
            <a:r>
              <a:rPr lang="fr-FR" altLang="fr-FR" sz="2800" b="1" dirty="0">
                <a:solidFill>
                  <a:srgbClr val="3A87BD"/>
                </a:solidFill>
                <a:cs typeface="Arial" panose="020B0604020202020204" pitchFamily="34" charset="0"/>
              </a:rPr>
              <a:t>par le </a:t>
            </a: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VIH-2 (2)</a:t>
            </a:r>
            <a:endParaRPr lang="fr-FR" sz="2800" dirty="0">
              <a:solidFill>
                <a:srgbClr val="3A87BD"/>
              </a:solidFill>
              <a:cs typeface="Arial" pitchFamily="34" charset="0"/>
            </a:endParaRPr>
          </a:p>
        </p:txBody>
      </p:sp>
      <p:sp>
        <p:nvSpPr>
          <p:cNvPr id="8196" name="ZoneTexte 5"/>
          <p:cNvSpPr txBox="1">
            <a:spLocks noChangeArrowheads="1"/>
          </p:cNvSpPr>
          <p:nvPr/>
        </p:nvSpPr>
        <p:spPr bwMode="auto">
          <a:xfrm>
            <a:off x="250825" y="5930900"/>
            <a:ext cx="662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Infection </a:t>
            </a: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VIH-2 - </a:t>
            </a:r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Diversité des VIH-1</a:t>
            </a:r>
            <a:endParaRPr lang="fr-FR" altLang="fr-FR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Sophie </a:t>
            </a:r>
            <a:r>
              <a:rPr lang="fr-FR" altLang="fr-FR" dirty="0" err="1">
                <a:solidFill>
                  <a:srgbClr val="1E1C11"/>
                </a:solidFill>
                <a:cs typeface="Arial" panose="020B0604020202020204" pitchFamily="34" charset="0"/>
              </a:rPr>
              <a:t>Matheron</a:t>
            </a:r>
            <a:r>
              <a:rPr lang="fr-FR" altLang="fr-FR" dirty="0">
                <a:solidFill>
                  <a:srgbClr val="1E1C11"/>
                </a:solidFill>
                <a:cs typeface="Arial" panose="020B0604020202020204" pitchFamily="34" charset="0"/>
              </a:rPr>
              <a:t> et </a:t>
            </a:r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groupe </a:t>
            </a:r>
            <a:r>
              <a:rPr lang="fr-FR" altLang="fr-FR" dirty="0">
                <a:solidFill>
                  <a:srgbClr val="1E1C11"/>
                </a:solidFill>
                <a:cs typeface="Arial" panose="020B0604020202020204" pitchFamily="34" charset="0"/>
              </a:rPr>
              <a:t>d’experts</a:t>
            </a:r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43156" y="629785"/>
            <a:ext cx="8702675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réaliser systématiquement un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génotype RT, protéase, intégrase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avant de débuter le traitement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choisir comme traitement de première ligne </a:t>
            </a:r>
          </a:p>
          <a:p>
            <a:pPr lvl="1" eaLnBrk="1" hangingPunct="1"/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	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2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INTI +1 IP/r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(</a:t>
            </a:r>
            <a:r>
              <a:rPr lang="fr-FR" altLang="fr-FR" sz="2000" b="1" dirty="0" err="1" smtClean="0">
                <a:solidFill>
                  <a:srgbClr val="3A87BD"/>
                </a:solidFill>
                <a:cs typeface="Arial" panose="020B0604020202020204" pitchFamily="34" charset="0"/>
              </a:rPr>
              <a:t>darunavir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/r) ou 1 INI</a:t>
            </a:r>
          </a:p>
          <a:p>
            <a:pPr lvl="1" eaLnBrk="1" hangingPunct="1"/>
            <a:endParaRPr lang="fr-FR" altLang="fr-FR" sz="2000" b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en cas d’échec thérapeutique;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d’appliquer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la stratégie de gestion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validée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pour VIH-1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(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observance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,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dosage plasmatique, génotype 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(TI, protéase, tropisme, et intégrase si 2</a:t>
            </a:r>
            <a:r>
              <a:rPr lang="fr-FR" altLang="fr-FR" sz="2000" i="1" baseline="30000" dirty="0">
                <a:solidFill>
                  <a:srgbClr val="1E1C11"/>
                </a:solidFill>
                <a:cs typeface="Arial" panose="020B0604020202020204" pitchFamily="34" charset="0"/>
              </a:rPr>
              <a:t>ème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 ligne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d’INI) 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Les VIH 2 sont naturellement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résistants aux INNTI et à l’</a:t>
            </a:r>
            <a:r>
              <a:rPr lang="fr-FR" altLang="fr-FR" sz="2000" b="1" dirty="0" err="1" smtClean="0">
                <a:solidFill>
                  <a:srgbClr val="3A87BD"/>
                </a:solidFill>
                <a:cs typeface="Arial" panose="020B0604020202020204" pitchFamily="34" charset="0"/>
              </a:rPr>
              <a:t>enfuvirtide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 </a:t>
            </a:r>
            <a:r>
              <a:rPr lang="fr-FR" altLang="fr-FR" sz="2000" dirty="0" smtClean="0">
                <a:cs typeface="Arial" panose="020B0604020202020204" pitchFamily="34" charset="0"/>
              </a:rPr>
              <a:t>mais sont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sensibles aux anti-CCR5 </a:t>
            </a:r>
            <a:r>
              <a:rPr lang="fr-FR" altLang="fr-FR" sz="2000" dirty="0">
                <a:cs typeface="Arial" panose="020B0604020202020204" pitchFamily="34" charset="0"/>
              </a:rPr>
              <a:t>en cas de tropisme viral R5 </a:t>
            </a:r>
            <a:r>
              <a:rPr lang="fr-FR" altLang="fr-FR" sz="2000" dirty="0" smtClean="0">
                <a:cs typeface="Arial" panose="020B0604020202020204" pitchFamily="34" charset="0"/>
              </a:rPr>
              <a:t>documenté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continuer d’inclure les patients dans la cohorte nationale ANRS CO5 pour améliorer les connaissances. </a:t>
            </a:r>
            <a:endParaRPr lang="fr-FR" altLang="fr-FR" sz="2000" u="sng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sz="2000" dirty="0" smtClean="0">
                <a:solidFill>
                  <a:srgbClr val="E46C0A"/>
                </a:solidFill>
                <a:cs typeface="Arial" panose="020B0604020202020204" pitchFamily="34" charset="0"/>
              </a:rPr>
              <a:t> </a:t>
            </a:r>
            <a:endParaRPr lang="fr-FR" altLang="fr-FR" sz="2000" dirty="0">
              <a:solidFill>
                <a:srgbClr val="E46C0A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-rapportexperts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2051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3A87BD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rgbClr val="3A87BD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rgbClr val="3A87BD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1E1C11"/>
                </a:solidFill>
                <a:latin typeface="Arial" panose="020B0604020202020204" pitchFamily="34" charset="0"/>
              </a:rPr>
              <a:t>Résistance au VIH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F Brun-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Vezinet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23314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97124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Commission   </a:t>
            </a:r>
            <a:b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« Résistance du VIH-1 aux antirétroviraux »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07504" y="789820"/>
            <a:ext cx="8784976" cy="5166196"/>
          </a:xfrm>
        </p:spPr>
        <p:txBody>
          <a:bodyPr/>
          <a:lstStyle/>
          <a:p>
            <a:pPr marL="0" indent="0">
              <a:buNone/>
            </a:pP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Sous la direction </a:t>
            </a:r>
            <a:r>
              <a:rPr 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F. BRUN-VÉZINET, CHU Bichat-Claude-Bernard</a:t>
            </a:r>
          </a:p>
          <a:p>
            <a:pPr marL="0" indent="0">
              <a:buNone/>
            </a:pPr>
            <a:r>
              <a:rPr 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V. CALVEZ,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Pitié-Salpêtrière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M-L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 CHAIX,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St Louis-Lariboisière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COSTAGLIOLA,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INSERM U 943 et université Paris-6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C. DELAUGERRE,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Saint-Louis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D. DESCAMPS,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Bichat-Claude-Bernard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IZOPET,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Toulouse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M. L’HÉNAFF,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TRT-5,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ARCAT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A-G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 MARCELIN,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Pitié-Salpêtrière, </a:t>
            </a:r>
            <a:endParaRPr lang="fr-F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MATHERON,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Bichat-Claude-Bernard,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PEYTAVIN,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Bichat-Claude-Bernard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ROUZIOUX,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Necker-Enfants-malades</a:t>
            </a:r>
            <a:endParaRPr lang="fr-FR" sz="1600" i="1" dirty="0" smtClean="0"/>
          </a:p>
          <a:p>
            <a:pPr marL="0" indent="0">
              <a:buNone/>
            </a:pPr>
            <a:endParaRPr lang="fr-FR" sz="1600" i="1" dirty="0"/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F Brun-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Vezinet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26941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RECOMMANDATIONS (1)</a:t>
            </a:r>
            <a:endParaRPr lang="fr-FR" altLang="fr-F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50825" y="908720"/>
            <a:ext cx="8784976" cy="4525963"/>
          </a:xfrm>
        </p:spPr>
        <p:txBody>
          <a:bodyPr/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test génotypique de résistance lors du diagnostic de l’infection à VIH (AII), ou sur le dernier prélèvement disponible avant de débuter le traitement (AII) 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Analyser les gènes de la RT, protéase et 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intégrase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sur ce premier prélèvement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premier résultat du génotype de résistance accompagné de l’identification du sous-type de VIH-1 (AII) ;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rescrire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test génotypique de résistance en cas d’échec virologique en s’assurant que le patient était sous traitement antirétroviral au moment du prélèvement (AI) ;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Choisir 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traitement de relais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plus souvent possible lors de concertation multidisciplinaire associant cliniciens, virologues et pharmacologues ;</a:t>
            </a:r>
          </a:p>
          <a:p>
            <a:endParaRPr lang="fr-FR" altLang="fr-FR" sz="17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F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Brun-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Vezinet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41899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RECOMMANDATIONS (2)</a:t>
            </a:r>
            <a:endParaRPr lang="fr-FR" altLang="fr-F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752"/>
            <a:ext cx="8784976" cy="4525963"/>
          </a:xfrm>
        </p:spPr>
        <p:txBody>
          <a:bodyPr/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test de détermination génotypique du tropisme uniquement quand la prescription d’antagonistes de CCR5 est envisagée (AI), sur l’ARN ou l’ADN VIH selon la situation ;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Demander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réinterprétation des résultats des anciens tests génotypiques avec l’algorithme le plus récent en cas de changement de traitement et de tenir compte de l’analyse des génotypes cumulés (AII) ;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recommandations sur l’intérêt de la détection des populations résistantes minoritaires ne peuvent pas être formulées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dans l’état actuel des connaissances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(BIII).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altLang="fr-FR" sz="20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F Brun-</a:t>
            </a:r>
            <a:r>
              <a:rPr lang="fr-FR" altLang="fr-FR" sz="1800" dirty="0" err="1">
                <a:solidFill>
                  <a:srgbClr val="1E1C11"/>
                </a:solidFill>
                <a:latin typeface="Arial" panose="020B0604020202020204" pitchFamily="34" charset="0"/>
              </a:rPr>
              <a:t>Vezinet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et groupe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12339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4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Nouveauté : génotype de </a:t>
            </a:r>
            <a:r>
              <a:rPr lang="fr-FR" altLang="fr-FR" sz="24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résistance dans l’ADN cellulaire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tests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génotypiques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résistance effectués à partir de l’ADN-VIH des PBMC peuvent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apporter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informations :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Chez des patients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succès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virologique et pour lesquels la question d’un changement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traitement se pose,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aucun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résultat sur le plasma n’est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disponible, ou pour identifier des mutations non recherchées sur des tests génotypiques antérieurs (ex : rilpivirine et étravirine)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Chez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nouveau-né infecté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par voie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materno-foetale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et sous traitement 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n’ayant pas eu de test sur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plasma,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Chez un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sujet en primo- infection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sous traitement 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n’ayant pas eu de test sur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plasma.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250825" y="5805264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prstClr val="white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prstClr val="white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F Brun-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Vezinet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groupe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</a:p>
        </p:txBody>
      </p:sp>
    </p:spTree>
    <p:extLst>
      <p:ext uri="{BB962C8B-B14F-4D97-AF65-F5344CB8AC3E}">
        <p14:creationId xmlns:p14="http://schemas.microsoft.com/office/powerpoint/2010/main" val="40562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A87BD"/>
                </a:solidFill>
              </a:rPr>
              <a:t>Initiation d'un premier traitement antirétroviral chez l'adulte asymptomatique</a:t>
            </a:r>
            <a:endParaRPr lang="fr-FR" b="1" dirty="0">
              <a:solidFill>
                <a:srgbClr val="3A87BD"/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825" y="5930900"/>
            <a:ext cx="66246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22205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-rapportexperts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2051" name="ZoneTexte 10"/>
          <p:cNvSpPr txBox="1">
            <a:spLocks noChangeArrowheads="1"/>
          </p:cNvSpPr>
          <p:nvPr/>
        </p:nvSpPr>
        <p:spPr bwMode="auto">
          <a:xfrm>
            <a:off x="250824" y="5930900"/>
            <a:ext cx="59773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3A87BD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rgbClr val="3A87BD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rgbClr val="3A87BD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1E1C11"/>
                </a:solidFill>
                <a:latin typeface="Arial" panose="020B0604020202020204" pitchFamily="34" charset="0"/>
              </a:rPr>
              <a:t>AES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– David Rey et groupe d’experts</a:t>
            </a:r>
            <a:endParaRPr lang="fr-FR" altLang="fr-FR" sz="1800" dirty="0">
              <a:solidFill>
                <a:srgbClr val="1E1C11"/>
              </a:solidFill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4C80-1DC9-4594-9004-187B51926288}" type="slidenum">
              <a:rPr lang="fr-FR" altLang="fr-FR" smtClean="0"/>
              <a:pPr/>
              <a:t>40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16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2503"/>
            <a:ext cx="8229600" cy="1143000"/>
          </a:xfrm>
        </p:spPr>
        <p:txBody>
          <a:bodyPr/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« Prise en charge des accidents d’exposition au sang et sexuelle chez l’adulte 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Sous 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la direction </a:t>
            </a:r>
            <a:r>
              <a:rPr 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D. REY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CHU Strasbourg</a:t>
            </a:r>
          </a:p>
          <a:p>
            <a:pPr marL="0" indent="0">
              <a:buNone/>
            </a:pP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D. ABITEBOUL,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GERES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BOUVET,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Bichat-Claude-Bernard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CASALINO,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Bichat-Claude-Bernard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N. CHARPENTIER,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AIDES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L. CUZIN,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Toulouse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J. GHOSN,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CHU Paris centre, site Hôtel Dieu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LOT, Santé Publique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 LE PALEC, TRT-5, Sida info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marL="0" indent="0">
              <a:buNone/>
            </a:pP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Personne auditionnée: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C. RABAUD,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CHU Nancy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41</a:t>
            </a:fld>
            <a:endParaRPr lang="fr-FR" altLang="fr-FR"/>
          </a:p>
        </p:txBody>
      </p:sp>
      <p:sp>
        <p:nvSpPr>
          <p:cNvPr id="5" name="Rectangle 4"/>
          <p:cNvSpPr/>
          <p:nvPr/>
        </p:nvSpPr>
        <p:spPr>
          <a:xfrm>
            <a:off x="323528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b="1" dirty="0">
                <a:solidFill>
                  <a:schemeClr val="bg1"/>
                </a:solidFill>
              </a:rPr>
              <a:t>Congrès de la SFLS </a:t>
            </a:r>
            <a:r>
              <a:rPr lang="fr-FR" altLang="fr-FR" dirty="0">
                <a:solidFill>
                  <a:schemeClr val="bg1"/>
                </a:solidFill>
              </a:rPr>
              <a:t>- 7 octobre 2016</a:t>
            </a:r>
          </a:p>
          <a:p>
            <a:r>
              <a:rPr lang="fr-FR" altLang="fr-FR" b="1" dirty="0">
                <a:solidFill>
                  <a:srgbClr val="1E1C11"/>
                </a:solidFill>
              </a:rPr>
              <a:t>AES </a:t>
            </a:r>
            <a:r>
              <a:rPr lang="fr-FR" altLang="fr-FR" dirty="0">
                <a:solidFill>
                  <a:srgbClr val="1E1C11"/>
                </a:solidFill>
              </a:rPr>
              <a:t>– David Rey et groupe d’experts</a:t>
            </a:r>
          </a:p>
        </p:txBody>
      </p:sp>
    </p:spTree>
    <p:extLst>
      <p:ext uri="{BB962C8B-B14F-4D97-AF65-F5344CB8AC3E}">
        <p14:creationId xmlns:p14="http://schemas.microsoft.com/office/powerpoint/2010/main" val="14288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22114"/>
          </a:xfrm>
        </p:spPr>
        <p:txBody>
          <a:bodyPr/>
          <a:lstStyle/>
          <a:p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ARV (28 jours) </a:t>
            </a:r>
            <a:endParaRPr lang="fr-FR" sz="2800" b="1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92696"/>
            <a:ext cx="8892480" cy="4525963"/>
          </a:xfrm>
        </p:spPr>
        <p:txBody>
          <a:bodyPr/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Choix préférentiel: 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20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TDF/FTC/RPV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(un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comprimé/jour)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Bonne tolérance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simplicité de prise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coût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moindre</a:t>
            </a:r>
          </a:p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Nécessité de prise alimentaire et IPP contre indiqués </a:t>
            </a: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Autres choix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TDF/FTC  + darunavir 800 /r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(3 comprimés en 1 prise/j)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TDF/FTC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raltegravir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(3 comprimés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2 prises /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jour)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TDF/FTC/</a:t>
            </a:r>
            <a:r>
              <a:rPr lang="fr-FR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elvitegravir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 comprimé/jour)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>
              <a:buNone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INTI: AZT/3TC (un comprimé deux fois par jour) si atteinte rénale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abacavir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non recommandée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en raison du risque de survenue d’hypersensibilité, le </a:t>
            </a: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</a:rPr>
              <a:t>typage </a:t>
            </a:r>
            <a:r>
              <a:rPr lang="fr-FR" sz="1800" smtClean="0">
                <a:latin typeface="Arial" panose="020B0604020202020204" pitchFamily="34" charset="0"/>
                <a:cs typeface="Arial" panose="020B0604020202020204" pitchFamily="34" charset="0"/>
              </a:rPr>
              <a:t>HLA-B*5701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ne pouvant être réalisé en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urgence).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42</a:t>
            </a:fld>
            <a:endParaRPr lang="fr-FR" altLang="fr-FR"/>
          </a:p>
        </p:txBody>
      </p:sp>
      <p:sp>
        <p:nvSpPr>
          <p:cNvPr id="5" name="Rectangle 4"/>
          <p:cNvSpPr/>
          <p:nvPr/>
        </p:nvSpPr>
        <p:spPr>
          <a:xfrm>
            <a:off x="25152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b="1" dirty="0">
                <a:solidFill>
                  <a:schemeClr val="bg1"/>
                </a:solidFill>
              </a:rPr>
              <a:t>Congrès de la SFLS </a:t>
            </a:r>
            <a:r>
              <a:rPr lang="fr-FR" altLang="fr-FR" dirty="0">
                <a:solidFill>
                  <a:schemeClr val="bg1"/>
                </a:solidFill>
              </a:rPr>
              <a:t>- 7 octobre 2016</a:t>
            </a:r>
          </a:p>
          <a:p>
            <a:r>
              <a:rPr lang="fr-FR" altLang="fr-FR" b="1" dirty="0">
                <a:solidFill>
                  <a:srgbClr val="1E1C11"/>
                </a:solidFill>
              </a:rPr>
              <a:t>AES </a:t>
            </a:r>
            <a:r>
              <a:rPr lang="fr-FR" altLang="fr-FR" dirty="0">
                <a:solidFill>
                  <a:srgbClr val="1E1C11"/>
                </a:solidFill>
              </a:rPr>
              <a:t>– David Rey et groupe d’experts</a:t>
            </a:r>
          </a:p>
        </p:txBody>
      </p:sp>
    </p:spTree>
    <p:extLst>
      <p:ext uri="{BB962C8B-B14F-4D97-AF65-F5344CB8AC3E}">
        <p14:creationId xmlns:p14="http://schemas.microsoft.com/office/powerpoint/2010/main" val="8601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44008" y="620688"/>
            <a:ext cx="36004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3A87BD"/>
                </a:solidFill>
                <a:cs typeface="Arial" pitchFamily="34" charset="0"/>
              </a:rPr>
              <a:t>Merci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- à tous les membres du groupe et des commissions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1E1C11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 - au CNS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(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Patrick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Yeni, 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Julien Bressy, Alexandra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Moussou)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1E1C11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- à l’ANRS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(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Jean-François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Delfraissy)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et pour votre attention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</a:endParaRPr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Philippe 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Morlat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 5" descr="ins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04664"/>
            <a:ext cx="2047276" cy="4738472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4C80-1DC9-4594-9004-187B51926288}" type="slidenum">
              <a:rPr lang="fr-FR" altLang="fr-FR" smtClean="0"/>
              <a:pPr/>
              <a:t>43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79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-31533" y="260648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Initiation d'un traitement antirétroviral chez l'adulte asymptomatique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093915"/>
          </a:xfrm>
        </p:spPr>
        <p:txBody>
          <a:bodyPr/>
          <a:lstStyle/>
          <a:p>
            <a:pPr lvl="0"/>
            <a:r>
              <a:rPr lang="fr-FR" sz="2400" dirty="0">
                <a:solidFill>
                  <a:srgbClr val="1E1C11"/>
                </a:solidFill>
              </a:rPr>
              <a:t>Il est recommandé d'instaurer un traitement ARV chez toute personne vivant avec le VIH, quel que soit le nombre de </a:t>
            </a:r>
            <a:r>
              <a:rPr lang="fr-FR" sz="2400" dirty="0" smtClean="0">
                <a:solidFill>
                  <a:srgbClr val="1E1C11"/>
                </a:solidFill>
              </a:rPr>
              <a:t>lymphocytes CD4</a:t>
            </a:r>
            <a:r>
              <a:rPr lang="fr-FR" sz="2400" dirty="0">
                <a:solidFill>
                  <a:srgbClr val="1E1C11"/>
                </a:solidFill>
              </a:rPr>
              <a:t>, y compris s'il est &gt; 500 /mm</a:t>
            </a:r>
            <a:r>
              <a:rPr lang="fr-FR" sz="2400" baseline="30000" dirty="0">
                <a:solidFill>
                  <a:srgbClr val="1E1C11"/>
                </a:solidFill>
              </a:rPr>
              <a:t>3 </a:t>
            </a:r>
            <a:r>
              <a:rPr lang="fr-FR" sz="2400" dirty="0">
                <a:solidFill>
                  <a:srgbClr val="1E1C11"/>
                </a:solidFill>
              </a:rPr>
              <a:t>(AI</a:t>
            </a:r>
            <a:r>
              <a:rPr lang="fr-FR" sz="2400" dirty="0" smtClean="0">
                <a:solidFill>
                  <a:srgbClr val="1E1C11"/>
                </a:solidFill>
              </a:rPr>
              <a:t>)</a:t>
            </a:r>
            <a:endParaRPr lang="fr-FR" sz="2400" dirty="0">
              <a:solidFill>
                <a:srgbClr val="1E1C11"/>
              </a:solidFill>
            </a:endParaRPr>
          </a:p>
          <a:p>
            <a:pPr lvl="0"/>
            <a:r>
              <a:rPr lang="fr-FR" sz="2400" dirty="0"/>
              <a:t>L’initiation précoce du traitement </a:t>
            </a:r>
            <a:r>
              <a:rPr lang="fr-FR" sz="2400" dirty="0" smtClean="0"/>
              <a:t>ARV est </a:t>
            </a:r>
            <a:r>
              <a:rPr lang="fr-FR" sz="2400" dirty="0"/>
              <a:t>associée à </a:t>
            </a:r>
            <a:r>
              <a:rPr lang="fr-FR" sz="2400" dirty="0" smtClean="0"/>
              <a:t>plusieurs </a:t>
            </a:r>
            <a:r>
              <a:rPr lang="fr-FR" sz="2400" dirty="0"/>
              <a:t>bénéfices </a:t>
            </a:r>
            <a:r>
              <a:rPr lang="fr-FR" sz="2400" dirty="0" smtClean="0"/>
              <a:t>dont le patient doit être informé : </a:t>
            </a:r>
          </a:p>
          <a:p>
            <a:pPr lvl="1"/>
            <a:r>
              <a:rPr lang="fr-FR" sz="2000" dirty="0" smtClean="0"/>
              <a:t>cliniques : réduction </a:t>
            </a:r>
            <a:r>
              <a:rPr lang="fr-FR" sz="2000" dirty="0"/>
              <a:t>des comorbidités associées à l’infection par le </a:t>
            </a:r>
            <a:r>
              <a:rPr lang="fr-FR" sz="2000" dirty="0" smtClean="0"/>
              <a:t>VIH (</a:t>
            </a:r>
            <a:r>
              <a:rPr lang="fr-FR" sz="2000" b="1" dirty="0" smtClean="0"/>
              <a:t>AI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immunologiques </a:t>
            </a:r>
            <a:r>
              <a:rPr lang="fr-FR" sz="2000" dirty="0"/>
              <a:t>(</a:t>
            </a:r>
            <a:r>
              <a:rPr lang="fr-FR" sz="2000" b="1" dirty="0" smtClean="0"/>
              <a:t>BII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réduction </a:t>
            </a:r>
            <a:r>
              <a:rPr lang="fr-FR" sz="2000" dirty="0"/>
              <a:t>du risque de transmission du VIH (</a:t>
            </a:r>
            <a:r>
              <a:rPr lang="fr-FR" sz="2000" b="1" dirty="0"/>
              <a:t>AI</a:t>
            </a:r>
            <a:r>
              <a:rPr lang="fr-FR" sz="2000" dirty="0" smtClean="0"/>
              <a:t>)</a:t>
            </a:r>
            <a:endParaRPr lang="fr-FR" sz="2000" dirty="0"/>
          </a:p>
          <a:p>
            <a:pPr lvl="0"/>
            <a:r>
              <a:rPr lang="fr-FR" sz="2400" dirty="0"/>
              <a:t>Lorsque le niveau de </a:t>
            </a:r>
            <a:r>
              <a:rPr lang="fr-FR" sz="2400" dirty="0" smtClean="0"/>
              <a:t>lymphocytes CD4 </a:t>
            </a:r>
            <a:r>
              <a:rPr lang="fr-FR" sz="2400" dirty="0"/>
              <a:t>est &gt; 500/mm</a:t>
            </a:r>
            <a:r>
              <a:rPr lang="fr-FR" sz="2400" baseline="30000" dirty="0"/>
              <a:t>3</a:t>
            </a:r>
            <a:r>
              <a:rPr lang="fr-FR" sz="2400" dirty="0"/>
              <a:t> et stable, </a:t>
            </a:r>
            <a:r>
              <a:rPr lang="fr-FR" sz="2400" dirty="0" smtClean="0"/>
              <a:t>l'introduction du </a:t>
            </a:r>
            <a:r>
              <a:rPr lang="fr-FR" sz="2400" dirty="0"/>
              <a:t>traitement </a:t>
            </a:r>
            <a:r>
              <a:rPr lang="fr-FR" sz="2400" dirty="0" smtClean="0"/>
              <a:t>ARV peut </a:t>
            </a:r>
            <a:r>
              <a:rPr lang="fr-FR" sz="2400" dirty="0"/>
              <a:t>être </a:t>
            </a:r>
            <a:r>
              <a:rPr lang="fr-FR" sz="2400" dirty="0" smtClean="0"/>
              <a:t>différée </a:t>
            </a:r>
            <a:r>
              <a:rPr lang="fr-FR" sz="2400" dirty="0"/>
              <a:t>en cas de non-adhésion immédiate du patient au projet </a:t>
            </a:r>
            <a:r>
              <a:rPr lang="fr-FR" sz="2400" dirty="0" smtClean="0"/>
              <a:t>thérapeutique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0825" y="5930900"/>
            <a:ext cx="66246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9036496" cy="908720"/>
          </a:xfrm>
        </p:spPr>
        <p:txBody>
          <a:bodyPr/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recommandées pour l'initiation d'un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traitement ARV</a:t>
            </a:r>
            <a:endParaRPr lang="fr-FR" sz="2800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01858"/>
              </p:ext>
            </p:extLst>
          </p:nvPr>
        </p:nvGraphicFramePr>
        <p:xfrm>
          <a:off x="251520" y="1196752"/>
          <a:ext cx="8568952" cy="4091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2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6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 </a:t>
                      </a:r>
                      <a:r>
                        <a:rPr lang="fr-FR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cp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</a:t>
                      </a:r>
                      <a:b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 prises par jour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6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 245/200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Rilpivirine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Uniquement si CV &lt; 5 log copies/ml. Précaution si CD4&lt; 200/mm</a:t>
                      </a:r>
                      <a:r>
                        <a:rPr lang="fr-FR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Prise au cours d'un repas. Association à un IPP contre-indiquée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01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Dolutégravir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d'interactions médicamenteuses avec le dolutégravir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Abacavir/Lamivudine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600/300 mg x1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Dolutégravir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Uniquement si HLA-B*5701 négatif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d'interactions médicamenteuses avec le dolutégravir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86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Elvitégravir/C</a:t>
                      </a:r>
                      <a:b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150/150 mg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Association contre-indiquée si clairance de la créatinine &lt; 70 ml/min. 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90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Interactions médicamenteuses avec cobicistat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Raltégravir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mg x 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 d'interaction médicamenteuse avec le raltégravir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76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IP/r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225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644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Darunavir/r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800/100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Intérêt particulier dans les indications suivantes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immunodépression avancée</a:t>
                      </a: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charge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virale plasmatique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  <a:p>
                      <a:pPr marL="22225" indent="18034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nécessité 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d'entreprendre un traitement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sans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délai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225" indent="18034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femme enceinte 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Interactions médicamenteuses avec le ritonavir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50825" y="5930900"/>
            <a:ext cx="66246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0925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734" y="188640"/>
            <a:ext cx="9095266" cy="576064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Modifications significatives des recommandations </a:t>
            </a:r>
            <a:r>
              <a:rPr lang="fr-FR" sz="2800" b="1" dirty="0" smtClean="0">
                <a:solidFill>
                  <a:srgbClr val="3A87BD"/>
                </a:solidFill>
              </a:rPr>
              <a:t>(1)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34" y="764704"/>
            <a:ext cx="8843746" cy="4708525"/>
          </a:xfrm>
        </p:spPr>
        <p:txBody>
          <a:bodyPr/>
          <a:lstStyle/>
          <a:p>
            <a:r>
              <a:rPr lang="fr-FR" sz="2000" dirty="0"/>
              <a:t>La réalisation d’un test génotypique incluant la recherche de mutations de résistance dans le gène de l’intégrase est recommandée avant l'initiation du premier traitement ARV (</a:t>
            </a:r>
            <a:r>
              <a:rPr lang="fr-FR" sz="2000" b="1" dirty="0"/>
              <a:t>AII</a:t>
            </a:r>
            <a:r>
              <a:rPr lang="fr-FR" sz="2000" dirty="0"/>
              <a:t>) et cette recherche doit être inscrite sur la liste des actes remboursés par la sécurité sociale</a:t>
            </a:r>
          </a:p>
          <a:p>
            <a:r>
              <a:rPr lang="fr-FR" sz="2000" dirty="0" smtClean="0"/>
              <a:t>Le </a:t>
            </a:r>
            <a:r>
              <a:rPr lang="fr-FR" sz="2000" dirty="0"/>
              <a:t>groupe d'experts a décidé de ne plus </a:t>
            </a:r>
            <a:r>
              <a:rPr lang="fr-FR" sz="2000" dirty="0" smtClean="0"/>
              <a:t>retenir ATV/r </a:t>
            </a:r>
            <a:r>
              <a:rPr lang="fr-FR" sz="2000" dirty="0"/>
              <a:t>dans les options préférentielles comme 3</a:t>
            </a:r>
            <a:r>
              <a:rPr lang="fr-FR" sz="2000" baseline="30000" dirty="0"/>
              <a:t>ème</a:t>
            </a:r>
            <a:r>
              <a:rPr lang="fr-FR" sz="2000" dirty="0"/>
              <a:t> agent d'une première trithérapie car il est moins bien toléré que </a:t>
            </a:r>
            <a:r>
              <a:rPr lang="fr-FR" sz="2000" dirty="0" smtClean="0"/>
              <a:t>DRV/r </a:t>
            </a:r>
            <a:r>
              <a:rPr lang="fr-FR" sz="2000" dirty="0"/>
              <a:t>à court, moyen et long terme </a:t>
            </a:r>
            <a:r>
              <a:rPr lang="fr-FR" sz="2000" dirty="0" smtClean="0"/>
              <a:t>et </a:t>
            </a:r>
            <a:r>
              <a:rPr lang="fr-FR" sz="2000" dirty="0"/>
              <a:t>n'apporte pas de bénéfice en termes d'efficacité ou de simplicité par rapport à </a:t>
            </a:r>
            <a:r>
              <a:rPr lang="fr-FR" sz="2000" dirty="0" smtClean="0"/>
              <a:t>DRV/r</a:t>
            </a:r>
          </a:p>
          <a:p>
            <a:r>
              <a:rPr lang="fr-FR" sz="2000" dirty="0"/>
              <a:t>Le groupe d'experts a décidé de ne plus retenir </a:t>
            </a:r>
            <a:r>
              <a:rPr lang="fr-FR" sz="2000" dirty="0" smtClean="0"/>
              <a:t>EFV </a:t>
            </a:r>
            <a:r>
              <a:rPr lang="fr-FR" sz="2000" dirty="0"/>
              <a:t>dans les options préférentielles comme</a:t>
            </a:r>
            <a:r>
              <a:rPr lang="fr-FR" sz="2000" dirty="0" smtClean="0"/>
              <a:t> </a:t>
            </a:r>
            <a:r>
              <a:rPr lang="fr-FR" sz="2000" dirty="0"/>
              <a:t>3</a:t>
            </a:r>
            <a:r>
              <a:rPr lang="fr-FR" sz="2000" baseline="30000" dirty="0"/>
              <a:t>ème</a:t>
            </a:r>
            <a:r>
              <a:rPr lang="fr-FR" sz="2000" dirty="0"/>
              <a:t> agent d'une première trithérapie </a:t>
            </a:r>
            <a:r>
              <a:rPr lang="fr-FR" sz="2000" dirty="0" smtClean="0"/>
              <a:t>compte-tenu </a:t>
            </a:r>
            <a:r>
              <a:rPr lang="fr-FR" sz="2000" dirty="0"/>
              <a:t>de la disponibilité de plusieurs autres choix </a:t>
            </a:r>
            <a:r>
              <a:rPr lang="fr-FR" sz="2000" dirty="0" smtClean="0"/>
              <a:t>en </a:t>
            </a:r>
            <a:r>
              <a:rPr lang="fr-FR" sz="2000" dirty="0"/>
              <a:t>1 comprimé/jour, avec des profils de tolérance plus favorables et une efficacité équivalente ou </a:t>
            </a:r>
            <a:r>
              <a:rPr lang="fr-FR" sz="2000" dirty="0" smtClean="0"/>
              <a:t>supérieure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31345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734" y="188640"/>
            <a:ext cx="9095266" cy="576064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Modifications significatives des recommandations </a:t>
            </a:r>
            <a:r>
              <a:rPr lang="fr-FR" sz="2800" b="1" dirty="0" smtClean="0">
                <a:solidFill>
                  <a:srgbClr val="3A87BD"/>
                </a:solidFill>
              </a:rPr>
              <a:t>(2)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34" y="1456779"/>
            <a:ext cx="8843746" cy="4708525"/>
          </a:xfrm>
        </p:spPr>
        <p:txBody>
          <a:bodyPr/>
          <a:lstStyle/>
          <a:p>
            <a:r>
              <a:rPr lang="fr-FR" sz="2000" dirty="0" smtClean="0"/>
              <a:t>Si </a:t>
            </a:r>
            <a:r>
              <a:rPr lang="fr-FR" sz="2000" dirty="0"/>
              <a:t>on choisit un INNTI comme 3</a:t>
            </a:r>
            <a:r>
              <a:rPr lang="fr-FR" sz="2000" baseline="30000" dirty="0"/>
              <a:t>ème</a:t>
            </a:r>
            <a:r>
              <a:rPr lang="fr-FR" sz="2000" dirty="0"/>
              <a:t> agent pour l'instauration d'un premier traitement ARV, il est recommandé d'utiliser la rilpivirine, à condition que la CV avant l'initiation du traitement soit inférieure à 5 log </a:t>
            </a:r>
            <a:r>
              <a:rPr lang="fr-FR" sz="2000" dirty="0" smtClean="0"/>
              <a:t>c/ml</a:t>
            </a:r>
          </a:p>
          <a:p>
            <a:r>
              <a:rPr lang="fr-FR" sz="2000" dirty="0"/>
              <a:t>L'association raltégravir </a:t>
            </a:r>
            <a:r>
              <a:rPr lang="fr-FR" sz="2000" dirty="0" smtClean="0"/>
              <a:t>+ </a:t>
            </a:r>
            <a:r>
              <a:rPr lang="fr-FR" sz="2000" dirty="0"/>
              <a:t>darunavir/r en initiation de traitement antirétroviral peut constituer une alternative </a:t>
            </a:r>
            <a:r>
              <a:rPr lang="fr-FR" sz="2000" dirty="0" smtClean="0"/>
              <a:t>lorsque </a:t>
            </a:r>
            <a:r>
              <a:rPr lang="fr-FR" sz="2000" dirty="0"/>
              <a:t>les INTI ne sont pas utilisables (par exemple HLA B*5701 et insuffisance rénale</a:t>
            </a:r>
            <a:r>
              <a:rPr lang="fr-FR" sz="2000" dirty="0" smtClean="0"/>
              <a:t>)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50825" y="5930900"/>
            <a:ext cx="66246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295018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9036496" cy="908720"/>
          </a:xfrm>
        </p:spPr>
        <p:txBody>
          <a:bodyPr/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associations d’antirétroviraux recommandées</a:t>
            </a:r>
            <a:endParaRPr lang="fr-FR" sz="2800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07363"/>
              </p:ext>
            </p:extLst>
          </p:nvPr>
        </p:nvGraphicFramePr>
        <p:xfrm>
          <a:off x="107503" y="1916833"/>
          <a:ext cx="8784976" cy="31267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33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14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Associations recommandées - Noms commerciaux (DCI</a:t>
                      </a:r>
                      <a:r>
                        <a:rPr lang="fr-FR" sz="16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Coût </a:t>
                      </a:r>
                      <a:r>
                        <a:rPr lang="fr-FR" sz="1600" dirty="0">
                          <a:effectLst/>
                        </a:rPr>
                        <a:t>mensuel (€)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Coût annuel (€)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Eviplera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rilpivirine)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681,90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8 183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pt-BR" sz="1600" dirty="0">
                          <a:effectLst/>
                        </a:rPr>
                        <a:t>Truvada</a:t>
                      </a:r>
                      <a:r>
                        <a:rPr lang="pt-BR" sz="1600" baseline="30000" dirty="0" smtClean="0">
                          <a:effectLst/>
                        </a:rPr>
                        <a:t>®</a:t>
                      </a:r>
                      <a:r>
                        <a:rPr lang="pt-BR" sz="1600" dirty="0" smtClean="0">
                          <a:effectLst/>
                        </a:rPr>
                        <a:t>+Prezista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pt-BR" sz="1600" dirty="0">
                          <a:effectLst/>
                        </a:rPr>
                        <a:t>/Norvir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pt-BR" sz="1600" dirty="0">
                          <a:effectLst/>
                        </a:rPr>
                        <a:t> (</a:t>
                      </a:r>
                      <a:r>
                        <a:rPr lang="pt-BR" sz="1600" dirty="0" smtClean="0">
                          <a:effectLst/>
                        </a:rPr>
                        <a:t>ténofovirDF/emtricitabine+darunavir/r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869,66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10 423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Triumeq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(abacavir/lamivudine + dolutégravir)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928,43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11 141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Kivexa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Isentress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(abacavir/lamivudine + raltégravir)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950,33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11 404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Stribild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(ténofovirDF/emtricitabine/elvitégravir/cobicistat)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977,09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11 725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Truvada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Isentress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raltégravir)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1020,33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12 240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393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Truvada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Tivicay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dolutégravir)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1060,30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12 724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50825" y="5930900"/>
            <a:ext cx="66246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Initiation d'un premier traitement antirétroviral</a:t>
            </a:r>
            <a:b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</a:br>
            <a:r>
              <a:rPr lang="fr-FR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chez l'adulte asymptomatique</a:t>
            </a:r>
            <a:endParaRPr lang="fr-FR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EEECE1">
                    <a:lumMod val="10000"/>
                  </a:srgbClr>
                </a:solidFill>
                <a:latin typeface="Arial" charset="0"/>
                <a:cs typeface="Arial" pitchFamily="34" charset="0"/>
              </a:rPr>
              <a:t>Bruno Hoen</a:t>
            </a:r>
          </a:p>
        </p:txBody>
      </p:sp>
    </p:spTree>
    <p:extLst>
      <p:ext uri="{BB962C8B-B14F-4D97-AF65-F5344CB8AC3E}">
        <p14:creationId xmlns:p14="http://schemas.microsoft.com/office/powerpoint/2010/main" val="19402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3619</Words>
  <Application>Microsoft Office PowerPoint</Application>
  <PresentationFormat>Affichage à l'écran (4:3)</PresentationFormat>
  <Paragraphs>524</Paragraphs>
  <Slides>43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43</vt:i4>
      </vt:variant>
    </vt:vector>
  </HeadingPairs>
  <TitlesOfParts>
    <vt:vector size="50" baseType="lpstr">
      <vt:lpstr>ＭＳ Ｐゴシック</vt:lpstr>
      <vt:lpstr>Arial</vt:lpstr>
      <vt:lpstr>Calibri</vt:lpstr>
      <vt:lpstr>Times New Roman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Initiation d'un premier traitement antirétroviral chez l'adulte asymptomatique</vt:lpstr>
      <vt:lpstr>Initiation d'un traitement antirétroviral chez l'adulte asymptomatique</vt:lpstr>
      <vt:lpstr>Options recommandées pour l'initiation d'un premier traitement ARV</vt:lpstr>
      <vt:lpstr>Modifications significatives des recommandations (1)</vt:lpstr>
      <vt:lpstr>Modifications significatives des recommandations (2)</vt:lpstr>
      <vt:lpstr>Coût des différentes associations d’antirétroviraux recommandées</vt:lpstr>
      <vt:lpstr>Optimisation d'un traitement antirétroviral en situation de succès virologique</vt:lpstr>
      <vt:lpstr>Principes et règles à respecter</vt:lpstr>
      <vt:lpstr>Présentation PowerPoint</vt:lpstr>
      <vt:lpstr>Présentation PowerPoint</vt:lpstr>
      <vt:lpstr>Principes et règles à respecter</vt:lpstr>
      <vt:lpstr>Présentation PowerPoint</vt:lpstr>
      <vt:lpstr>Présentation PowerPoint</vt:lpstr>
      <vt:lpstr>Nouvelles options de switch en 2016</vt:lpstr>
      <vt:lpstr>Modification du traitement ARV et réduction des coûts</vt:lpstr>
      <vt:lpstr>Prise en charge des situations d’échec virologique</vt:lpstr>
      <vt:lpstr>Evaluation de la situation d'échec</vt:lpstr>
      <vt:lpstr>Place des INTI dans le traitement ARV de rattrapage d'un échec virologique</vt:lpstr>
      <vt:lpstr>Réplication virale résiduelle localisée à un compartiment anatomique </vt:lpstr>
      <vt:lpstr>Présentation PowerPoint</vt:lpstr>
      <vt:lpstr>Présentation PowerPoint</vt:lpstr>
      <vt:lpstr>Contexte épidémiologique</vt:lpstr>
      <vt:lpstr>Diagnostic virologique </vt:lpstr>
      <vt:lpstr>Résistance aux ARV du VIH au moment de la primo-infection</vt:lpstr>
      <vt:lpstr>Indications et modalités du traitement antirétroviral</vt:lpstr>
      <vt:lpstr>Indications et modalités du traitement antirétroviral Situations particulières</vt:lpstr>
      <vt:lpstr>Objectifs du traitement antirétroviral rapide</vt:lpstr>
      <vt:lpstr>Présentation PowerPoint</vt:lpstr>
      <vt:lpstr>Commission  « Infection VIH-2 / Diversité des VIH-1» </vt:lpstr>
      <vt:lpstr>Présentation PowerPoint</vt:lpstr>
      <vt:lpstr>Présentation PowerPoint</vt:lpstr>
      <vt:lpstr>Présentation PowerPoint</vt:lpstr>
      <vt:lpstr>Commission    « Résistance du VIH-1 aux antirétroviraux »</vt:lpstr>
      <vt:lpstr>RECOMMANDATIONS (1)</vt:lpstr>
      <vt:lpstr>RECOMMANDATIONS (2)</vt:lpstr>
      <vt:lpstr>Nouveauté : génotype de résistance dans l’ADN cellulaire</vt:lpstr>
      <vt:lpstr>Présentation PowerPoint</vt:lpstr>
      <vt:lpstr>Commission « Prise en charge des accidents d’exposition au sang et sexuelle chez l’adulte »</vt:lpstr>
      <vt:lpstr>CHOIX DES ARV (28 jours) </vt:lpstr>
      <vt:lpstr>Présentation PowerPoint</vt:lpstr>
    </vt:vector>
  </TitlesOfParts>
  <Company>MSS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Bressy</dc:creator>
  <cp:lastModifiedBy>key4events</cp:lastModifiedBy>
  <cp:revision>135</cp:revision>
  <dcterms:created xsi:type="dcterms:W3CDTF">2013-07-02T11:21:15Z</dcterms:created>
  <dcterms:modified xsi:type="dcterms:W3CDTF">2016-10-07T10:23:02Z</dcterms:modified>
</cp:coreProperties>
</file>