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Default Extension="ppt" ContentType="application/vnd.ms-powerpoint"/>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14" r:id="rId2"/>
  </p:sldMasterIdLst>
  <p:notesMasterIdLst>
    <p:notesMasterId r:id="rId69"/>
  </p:notesMasterIdLst>
  <p:handoutMasterIdLst>
    <p:handoutMasterId r:id="rId70"/>
  </p:handoutMasterIdLst>
  <p:sldIdLst>
    <p:sldId id="719" r:id="rId3"/>
    <p:sldId id="710" r:id="rId4"/>
    <p:sldId id="711" r:id="rId5"/>
    <p:sldId id="712" r:id="rId6"/>
    <p:sldId id="717" r:id="rId7"/>
    <p:sldId id="718" r:id="rId8"/>
    <p:sldId id="775" r:id="rId9"/>
    <p:sldId id="713" r:id="rId10"/>
    <p:sldId id="489" r:id="rId11"/>
    <p:sldId id="496" r:id="rId12"/>
    <p:sldId id="689" r:id="rId13"/>
    <p:sldId id="494" r:id="rId14"/>
    <p:sldId id="562" r:id="rId15"/>
    <p:sldId id="563" r:id="rId16"/>
    <p:sldId id="783" r:id="rId17"/>
    <p:sldId id="782" r:id="rId18"/>
    <p:sldId id="559" r:id="rId19"/>
    <p:sldId id="511" r:id="rId20"/>
    <p:sldId id="512" r:id="rId21"/>
    <p:sldId id="513" r:id="rId22"/>
    <p:sldId id="514" r:id="rId23"/>
    <p:sldId id="591" r:id="rId24"/>
    <p:sldId id="592" r:id="rId25"/>
    <p:sldId id="593" r:id="rId26"/>
    <p:sldId id="684" r:id="rId27"/>
    <p:sldId id="720" r:id="rId28"/>
    <p:sldId id="773" r:id="rId29"/>
    <p:sldId id="771" r:id="rId30"/>
    <p:sldId id="772" r:id="rId31"/>
    <p:sldId id="724" r:id="rId32"/>
    <p:sldId id="732" r:id="rId33"/>
    <p:sldId id="725" r:id="rId34"/>
    <p:sldId id="726" r:id="rId35"/>
    <p:sldId id="727" r:id="rId36"/>
    <p:sldId id="735" r:id="rId37"/>
    <p:sldId id="736" r:id="rId38"/>
    <p:sldId id="737" r:id="rId39"/>
    <p:sldId id="739" r:id="rId40"/>
    <p:sldId id="740" r:id="rId41"/>
    <p:sldId id="741" r:id="rId42"/>
    <p:sldId id="742" r:id="rId43"/>
    <p:sldId id="743" r:id="rId44"/>
    <p:sldId id="744" r:id="rId45"/>
    <p:sldId id="745" r:id="rId46"/>
    <p:sldId id="746" r:id="rId47"/>
    <p:sldId id="747" r:id="rId48"/>
    <p:sldId id="748" r:id="rId49"/>
    <p:sldId id="749" r:id="rId50"/>
    <p:sldId id="751" r:id="rId51"/>
    <p:sldId id="778" r:id="rId52"/>
    <p:sldId id="752" r:id="rId53"/>
    <p:sldId id="781" r:id="rId54"/>
    <p:sldId id="753" r:id="rId55"/>
    <p:sldId id="754" r:id="rId56"/>
    <p:sldId id="768" r:id="rId57"/>
    <p:sldId id="757" r:id="rId58"/>
    <p:sldId id="769" r:id="rId59"/>
    <p:sldId id="758" r:id="rId60"/>
    <p:sldId id="759" r:id="rId61"/>
    <p:sldId id="760" r:id="rId62"/>
    <p:sldId id="761" r:id="rId63"/>
    <p:sldId id="762" r:id="rId64"/>
    <p:sldId id="763" r:id="rId65"/>
    <p:sldId id="764" r:id="rId66"/>
    <p:sldId id="765" r:id="rId67"/>
    <p:sldId id="766" r:id="rId68"/>
  </p:sldIdLst>
  <p:sldSz cx="9144000" cy="6858000" type="screen4x3"/>
  <p:notesSz cx="7102475"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mc="http://schemas.openxmlformats.org/markup-compatibility/2006" xmlns:mv="urn:schemas-microsoft-com:mac:vml"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
          <a:srgbClr val="FF0000"/>
        </p14:laserClr>
      </p:ext>
      <p:ext uri="{2FDB2607-1784-4EEB-B798-7EB5836EED8A}">
        <p14:showMediaCtrls xmlns:mc="http://schemas.openxmlformats.org/markup-compatibility/2006" xmlns:mv="urn:schemas-microsoft-com:mac:vml" xmlns:p14="http://schemas.microsoft.com/office/powerpoint/2010/main" xmlns="" val="1"/>
      </p:ext>
    </p:extLst>
  </p:showPr>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09" autoAdjust="0"/>
    <p:restoredTop sz="95860" autoAdjust="0"/>
  </p:normalViewPr>
  <p:slideViewPr>
    <p:cSldViewPr snapToGrid="0" snapToObjects="1">
      <p:cViewPr>
        <p:scale>
          <a:sx n="69" d="100"/>
          <a:sy n="69" d="100"/>
        </p:scale>
        <p:origin x="-159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1276"/>
    </p:cViewPr>
  </p:sorterViewPr>
  <p:notesViewPr>
    <p:cSldViewPr snapToGrid="0" snapToObjects="1">
      <p:cViewPr varScale="1">
        <p:scale>
          <a:sx n="51" d="100"/>
          <a:sy n="51" d="100"/>
        </p:scale>
        <p:origin x="-2946" y="-96"/>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E9949F-B96A-004A-91DB-86391746AC94}"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fr-FR"/>
        </a:p>
      </dgm:t>
    </dgm:pt>
    <dgm:pt modelId="{E6500EB6-6AA1-4641-B712-9D3503D72519}">
      <dgm:prSet phldrT="[Texte]" custT="1"/>
      <dgm:spPr/>
      <dgm:t>
        <a:bodyPr/>
        <a:lstStyle/>
        <a:p>
          <a:r>
            <a:rPr lang="fr-FR" sz="3600" dirty="0" smtClean="0"/>
            <a:t>DGS: Groupe de travail « Autotest VIH »</a:t>
          </a:r>
          <a:endParaRPr lang="fr-FR" sz="3600" dirty="0"/>
        </a:p>
      </dgm:t>
    </dgm:pt>
    <dgm:pt modelId="{AB1F9FAD-F981-D041-8DFA-D172C7657FD6}" type="parTrans" cxnId="{4D7DE6A3-85F1-6846-9A1D-F2310D613B6F}">
      <dgm:prSet/>
      <dgm:spPr/>
      <dgm:t>
        <a:bodyPr/>
        <a:lstStyle/>
        <a:p>
          <a:endParaRPr lang="fr-FR"/>
        </a:p>
      </dgm:t>
    </dgm:pt>
    <dgm:pt modelId="{3A98F2EE-2EF2-7744-A615-7AAA1EC2CE57}" type="sibTrans" cxnId="{4D7DE6A3-85F1-6846-9A1D-F2310D613B6F}">
      <dgm:prSet/>
      <dgm:spPr/>
      <dgm:t>
        <a:bodyPr/>
        <a:lstStyle/>
        <a:p>
          <a:endParaRPr lang="fr-FR"/>
        </a:p>
      </dgm:t>
    </dgm:pt>
    <dgm:pt modelId="{88DE6AD9-6D00-D941-8AE8-1A65FFC9CF25}">
      <dgm:prSet phldrT="[Texte]"/>
      <dgm:spPr>
        <a:solidFill>
          <a:schemeClr val="accent1">
            <a:lumMod val="60000"/>
            <a:lumOff val="40000"/>
            <a:alpha val="90000"/>
          </a:schemeClr>
        </a:solidFill>
      </dgm:spPr>
      <dgm:t>
        <a:bodyPr/>
        <a:lstStyle/>
        <a:p>
          <a:r>
            <a:rPr lang="fr-FR" b="1" dirty="0" smtClean="0"/>
            <a:t>Associations (AIDES, MDM…)</a:t>
          </a:r>
          <a:endParaRPr lang="fr-FR" b="1" dirty="0"/>
        </a:p>
      </dgm:t>
    </dgm:pt>
    <dgm:pt modelId="{6B8CA461-246B-544B-B979-902C51755A50}" type="parTrans" cxnId="{42A32306-A691-C147-AA8D-BC70F33A0AE4}">
      <dgm:prSet/>
      <dgm:spPr/>
      <dgm:t>
        <a:bodyPr/>
        <a:lstStyle/>
        <a:p>
          <a:endParaRPr lang="fr-FR"/>
        </a:p>
      </dgm:t>
    </dgm:pt>
    <dgm:pt modelId="{6F768480-C3EB-1943-8B52-E070E89E89FD}" type="sibTrans" cxnId="{42A32306-A691-C147-AA8D-BC70F33A0AE4}">
      <dgm:prSet/>
      <dgm:spPr/>
      <dgm:t>
        <a:bodyPr/>
        <a:lstStyle/>
        <a:p>
          <a:endParaRPr lang="fr-FR"/>
        </a:p>
      </dgm:t>
    </dgm:pt>
    <dgm:pt modelId="{4EE2779B-088C-F24C-8476-79E169690DA7}">
      <dgm:prSet phldrT="[Texte]"/>
      <dgm:spPr>
        <a:solidFill>
          <a:srgbClr val="000090">
            <a:alpha val="90000"/>
          </a:srgbClr>
        </a:solidFill>
      </dgm:spPr>
      <dgm:t>
        <a:bodyPr/>
        <a:lstStyle/>
        <a:p>
          <a:r>
            <a:rPr lang="fr-FR" b="1" dirty="0" smtClean="0"/>
            <a:t>ANSM</a:t>
          </a:r>
        </a:p>
        <a:p>
          <a:r>
            <a:rPr lang="fr-FR" b="1" dirty="0" smtClean="0"/>
            <a:t>INSERM</a:t>
          </a:r>
        </a:p>
        <a:p>
          <a:r>
            <a:rPr lang="fr-FR" b="1" dirty="0" smtClean="0"/>
            <a:t>INVS</a:t>
          </a:r>
          <a:endParaRPr lang="fr-FR" b="1" dirty="0"/>
        </a:p>
      </dgm:t>
    </dgm:pt>
    <dgm:pt modelId="{70BDA67B-E383-314A-89A1-55F763EF07E8}" type="parTrans" cxnId="{CB5C2FD1-60CA-1646-8CA0-EC6FD0824A6F}">
      <dgm:prSet/>
      <dgm:spPr/>
      <dgm:t>
        <a:bodyPr/>
        <a:lstStyle/>
        <a:p>
          <a:endParaRPr lang="fr-FR"/>
        </a:p>
      </dgm:t>
    </dgm:pt>
    <dgm:pt modelId="{AA3516C3-0E2F-C04B-BB69-FE20BB928E51}" type="sibTrans" cxnId="{CB5C2FD1-60CA-1646-8CA0-EC6FD0824A6F}">
      <dgm:prSet/>
      <dgm:spPr/>
      <dgm:t>
        <a:bodyPr/>
        <a:lstStyle/>
        <a:p>
          <a:endParaRPr lang="fr-FR"/>
        </a:p>
      </dgm:t>
    </dgm:pt>
    <dgm:pt modelId="{3C5BBFE9-40DC-5F44-9A74-4137186F71BF}">
      <dgm:prSet phldrT="[Texte]" custT="1"/>
      <dgm:spPr>
        <a:solidFill>
          <a:srgbClr val="660066">
            <a:alpha val="90000"/>
          </a:srgbClr>
        </a:solidFill>
      </dgm:spPr>
      <dgm:t>
        <a:bodyPr/>
        <a:lstStyle/>
        <a:p>
          <a:r>
            <a:rPr lang="fr-FR" sz="1800" b="1" dirty="0" smtClean="0"/>
            <a:t>HAS</a:t>
          </a:r>
          <a:endParaRPr lang="fr-FR" sz="700" b="1" dirty="0"/>
        </a:p>
      </dgm:t>
    </dgm:pt>
    <dgm:pt modelId="{B336084A-AB7A-7549-9154-6D4C5C0F98A6}" type="parTrans" cxnId="{6997686C-7EB0-AA41-A07B-6D43CEAD9525}">
      <dgm:prSet/>
      <dgm:spPr/>
      <dgm:t>
        <a:bodyPr/>
        <a:lstStyle/>
        <a:p>
          <a:endParaRPr lang="fr-FR"/>
        </a:p>
      </dgm:t>
    </dgm:pt>
    <dgm:pt modelId="{FC288C54-0569-724E-BAAE-26554F36B0E4}" type="sibTrans" cxnId="{6997686C-7EB0-AA41-A07B-6D43CEAD9525}">
      <dgm:prSet/>
      <dgm:spPr/>
      <dgm:t>
        <a:bodyPr/>
        <a:lstStyle/>
        <a:p>
          <a:endParaRPr lang="fr-FR"/>
        </a:p>
      </dgm:t>
    </dgm:pt>
    <dgm:pt modelId="{5B0CCC93-CAD7-3542-B4CD-061A372997CD}">
      <dgm:prSet phldrT="[Texte]" custT="1"/>
      <dgm:spPr>
        <a:solidFill>
          <a:srgbClr val="008000">
            <a:alpha val="90000"/>
          </a:srgbClr>
        </a:solidFill>
      </dgm:spPr>
      <dgm:t>
        <a:bodyPr/>
        <a:lstStyle/>
        <a:p>
          <a:pPr algn="r"/>
          <a:r>
            <a:rPr lang="fr-FR" sz="1800" b="1" dirty="0" smtClean="0"/>
            <a:t>Ordre des pharmaciens</a:t>
          </a:r>
          <a:endParaRPr lang="fr-FR" sz="1800" b="1" dirty="0"/>
        </a:p>
      </dgm:t>
    </dgm:pt>
    <dgm:pt modelId="{9270B594-48EB-874C-8E84-B68AA7E03C01}" type="parTrans" cxnId="{B5523C47-19D4-CE45-88FE-02098B64DAF8}">
      <dgm:prSet/>
      <dgm:spPr/>
      <dgm:t>
        <a:bodyPr/>
        <a:lstStyle/>
        <a:p>
          <a:endParaRPr lang="fr-FR"/>
        </a:p>
      </dgm:t>
    </dgm:pt>
    <dgm:pt modelId="{31912774-7622-BF4B-A3AE-F907DA3D67D4}" type="sibTrans" cxnId="{B5523C47-19D4-CE45-88FE-02098B64DAF8}">
      <dgm:prSet/>
      <dgm:spPr/>
      <dgm:t>
        <a:bodyPr/>
        <a:lstStyle/>
        <a:p>
          <a:endParaRPr lang="fr-FR"/>
        </a:p>
      </dgm:t>
    </dgm:pt>
    <dgm:pt modelId="{1A324A6E-5EFB-0046-83C6-837406924F7B}">
      <dgm:prSet phldrT="[Texte]" custT="1"/>
      <dgm:spPr>
        <a:solidFill>
          <a:srgbClr val="F05B24">
            <a:alpha val="90000"/>
          </a:srgbClr>
        </a:solidFill>
      </dgm:spPr>
      <dgm:t>
        <a:bodyPr/>
        <a:lstStyle/>
        <a:p>
          <a:r>
            <a:rPr lang="fr-FR" sz="2400" dirty="0" smtClean="0"/>
            <a:t>SFLS</a:t>
          </a:r>
          <a:endParaRPr lang="fr-FR" sz="2400" dirty="0"/>
        </a:p>
      </dgm:t>
    </dgm:pt>
    <dgm:pt modelId="{4F1BCDEE-5D11-6C4B-A4FE-B3F20856B014}" type="parTrans" cxnId="{4DFDC106-C159-294F-8685-8B344D82053B}">
      <dgm:prSet/>
      <dgm:spPr/>
      <dgm:t>
        <a:bodyPr/>
        <a:lstStyle/>
        <a:p>
          <a:endParaRPr lang="fr-FR"/>
        </a:p>
      </dgm:t>
    </dgm:pt>
    <dgm:pt modelId="{02461DC1-DA00-B14A-9DC2-D74CC57182F3}" type="sibTrans" cxnId="{4DFDC106-C159-294F-8685-8B344D82053B}">
      <dgm:prSet/>
      <dgm:spPr/>
      <dgm:t>
        <a:bodyPr/>
        <a:lstStyle/>
        <a:p>
          <a:endParaRPr lang="fr-FR"/>
        </a:p>
      </dgm:t>
    </dgm:pt>
    <dgm:pt modelId="{E32F35D1-1318-F641-9AF8-62FE1C45D7D8}">
      <dgm:prSet phldrT="[Texte]" custT="1"/>
      <dgm:spPr>
        <a:solidFill>
          <a:schemeClr val="accent5">
            <a:lumMod val="75000"/>
            <a:alpha val="90000"/>
          </a:schemeClr>
        </a:solidFill>
      </dgm:spPr>
      <dgm:t>
        <a:bodyPr/>
        <a:lstStyle/>
        <a:p>
          <a:r>
            <a:rPr lang="fr-FR" sz="2000" b="1" dirty="0" smtClean="0"/>
            <a:t>SIS</a:t>
          </a:r>
        </a:p>
        <a:p>
          <a:r>
            <a:rPr lang="fr-FR" sz="2000" b="1" dirty="0" smtClean="0"/>
            <a:t>INPES</a:t>
          </a:r>
          <a:endParaRPr lang="fr-FR" sz="1100" b="1" dirty="0"/>
        </a:p>
      </dgm:t>
    </dgm:pt>
    <dgm:pt modelId="{0C3E1428-E416-1C41-8E03-C7AA69138106}" type="parTrans" cxnId="{429C799B-B19A-D04E-BB96-E8A9E10AF933}">
      <dgm:prSet/>
      <dgm:spPr/>
      <dgm:t>
        <a:bodyPr/>
        <a:lstStyle/>
        <a:p>
          <a:endParaRPr lang="fr-FR"/>
        </a:p>
      </dgm:t>
    </dgm:pt>
    <dgm:pt modelId="{0DF3BCC4-EDB2-1542-BE9F-16CD096FBA05}" type="sibTrans" cxnId="{429C799B-B19A-D04E-BB96-E8A9E10AF933}">
      <dgm:prSet/>
      <dgm:spPr/>
      <dgm:t>
        <a:bodyPr/>
        <a:lstStyle/>
        <a:p>
          <a:endParaRPr lang="fr-FR"/>
        </a:p>
      </dgm:t>
    </dgm:pt>
    <dgm:pt modelId="{6F279A27-CF3C-DE4C-AB8D-55449E28C066}" type="pres">
      <dgm:prSet presAssocID="{70E9949F-B96A-004A-91DB-86391746AC94}" presName="Name0" presStyleCnt="0">
        <dgm:presLayoutVars>
          <dgm:chPref val="1"/>
          <dgm:dir/>
          <dgm:animOne val="branch"/>
          <dgm:animLvl val="lvl"/>
          <dgm:resizeHandles/>
        </dgm:presLayoutVars>
      </dgm:prSet>
      <dgm:spPr/>
      <dgm:t>
        <a:bodyPr/>
        <a:lstStyle/>
        <a:p>
          <a:endParaRPr lang="fr-FR"/>
        </a:p>
      </dgm:t>
    </dgm:pt>
    <dgm:pt modelId="{E5C3BA5F-1BC7-D541-9F7A-54A0E71745D7}" type="pres">
      <dgm:prSet presAssocID="{E6500EB6-6AA1-4641-B712-9D3503D72519}" presName="vertOne" presStyleCnt="0"/>
      <dgm:spPr/>
    </dgm:pt>
    <dgm:pt modelId="{32572081-A163-BA4F-8304-76705B89FAE7}" type="pres">
      <dgm:prSet presAssocID="{E6500EB6-6AA1-4641-B712-9D3503D72519}" presName="txOne" presStyleLbl="node0" presStyleIdx="0" presStyleCnt="1">
        <dgm:presLayoutVars>
          <dgm:chPref val="3"/>
        </dgm:presLayoutVars>
      </dgm:prSet>
      <dgm:spPr/>
      <dgm:t>
        <a:bodyPr/>
        <a:lstStyle/>
        <a:p>
          <a:endParaRPr lang="fr-FR"/>
        </a:p>
      </dgm:t>
    </dgm:pt>
    <dgm:pt modelId="{96DFF0B7-809E-5A4F-86B8-67851FAFC469}" type="pres">
      <dgm:prSet presAssocID="{E6500EB6-6AA1-4641-B712-9D3503D72519}" presName="parTransOne" presStyleCnt="0"/>
      <dgm:spPr/>
    </dgm:pt>
    <dgm:pt modelId="{82E9D06F-3834-8646-9ED6-56C158D94058}" type="pres">
      <dgm:prSet presAssocID="{E6500EB6-6AA1-4641-B712-9D3503D72519}" presName="horzOne" presStyleCnt="0"/>
      <dgm:spPr/>
    </dgm:pt>
    <dgm:pt modelId="{E68ADE90-7FBC-7240-9CE6-F5867CB7AC30}" type="pres">
      <dgm:prSet presAssocID="{88DE6AD9-6D00-D941-8AE8-1A65FFC9CF25}" presName="vertTwo" presStyleCnt="0"/>
      <dgm:spPr/>
    </dgm:pt>
    <dgm:pt modelId="{4CC42FEC-B14B-FA48-84A0-99A5AF1D8683}" type="pres">
      <dgm:prSet presAssocID="{88DE6AD9-6D00-D941-8AE8-1A65FFC9CF25}" presName="txTwo" presStyleLbl="node2" presStyleIdx="0" presStyleCnt="5" custScaleX="28677" custLinFactNeighborX="141" custLinFactNeighborY="-6526">
        <dgm:presLayoutVars>
          <dgm:chPref val="3"/>
        </dgm:presLayoutVars>
      </dgm:prSet>
      <dgm:spPr/>
      <dgm:t>
        <a:bodyPr/>
        <a:lstStyle/>
        <a:p>
          <a:endParaRPr lang="fr-FR"/>
        </a:p>
      </dgm:t>
    </dgm:pt>
    <dgm:pt modelId="{528B27AB-13C2-8048-8FD5-725E761926EF}" type="pres">
      <dgm:prSet presAssocID="{88DE6AD9-6D00-D941-8AE8-1A65FFC9CF25}" presName="horzTwo" presStyleCnt="0"/>
      <dgm:spPr/>
    </dgm:pt>
    <dgm:pt modelId="{D5686BAB-B830-834F-BEA6-9354E26E9EFE}" type="pres">
      <dgm:prSet presAssocID="{6F768480-C3EB-1943-8B52-E070E89E89FD}" presName="sibSpaceTwo" presStyleCnt="0"/>
      <dgm:spPr/>
    </dgm:pt>
    <dgm:pt modelId="{8D7B0B3D-78F5-2447-8F12-BEE13B25880F}" type="pres">
      <dgm:prSet presAssocID="{4EE2779B-088C-F24C-8476-79E169690DA7}" presName="vertTwo" presStyleCnt="0"/>
      <dgm:spPr/>
    </dgm:pt>
    <dgm:pt modelId="{5EA2E255-08F0-FF48-B5BA-FAF954872FBB}" type="pres">
      <dgm:prSet presAssocID="{4EE2779B-088C-F24C-8476-79E169690DA7}" presName="txTwo" presStyleLbl="node2" presStyleIdx="1" presStyleCnt="5" custScaleX="23155" custLinFactNeighborX="-6708" custLinFactNeighborY="-51556">
        <dgm:presLayoutVars>
          <dgm:chPref val="3"/>
        </dgm:presLayoutVars>
      </dgm:prSet>
      <dgm:spPr/>
      <dgm:t>
        <a:bodyPr/>
        <a:lstStyle/>
        <a:p>
          <a:endParaRPr lang="fr-FR"/>
        </a:p>
      </dgm:t>
    </dgm:pt>
    <dgm:pt modelId="{8BF1B4FE-4E34-E14E-B43D-39277550C063}" type="pres">
      <dgm:prSet presAssocID="{4EE2779B-088C-F24C-8476-79E169690DA7}" presName="parTransTwo" presStyleCnt="0"/>
      <dgm:spPr/>
    </dgm:pt>
    <dgm:pt modelId="{BF4A4997-9902-654C-8B35-C691D0AE4B94}" type="pres">
      <dgm:prSet presAssocID="{4EE2779B-088C-F24C-8476-79E169690DA7}" presName="horzTwo" presStyleCnt="0"/>
      <dgm:spPr/>
    </dgm:pt>
    <dgm:pt modelId="{AF3A9838-FF66-AA4B-8C8A-78AB86A60066}" type="pres">
      <dgm:prSet presAssocID="{E32F35D1-1318-F641-9AF8-62FE1C45D7D8}" presName="vertThree" presStyleCnt="0"/>
      <dgm:spPr/>
    </dgm:pt>
    <dgm:pt modelId="{7B146662-BB39-FF4F-9511-9D3640460171}" type="pres">
      <dgm:prSet presAssocID="{E32F35D1-1318-F641-9AF8-62FE1C45D7D8}" presName="txThree" presStyleLbl="node3" presStyleIdx="0" presStyleCnt="1" custScaleX="26272" custLinFactY="-19334" custLinFactNeighborX="20394" custLinFactNeighborY="-100000">
        <dgm:presLayoutVars>
          <dgm:chPref val="3"/>
        </dgm:presLayoutVars>
      </dgm:prSet>
      <dgm:spPr/>
      <dgm:t>
        <a:bodyPr/>
        <a:lstStyle/>
        <a:p>
          <a:endParaRPr lang="fr-FR"/>
        </a:p>
      </dgm:t>
    </dgm:pt>
    <dgm:pt modelId="{0C9DC889-988B-2C4E-8951-5FD27E64D36D}" type="pres">
      <dgm:prSet presAssocID="{E32F35D1-1318-F641-9AF8-62FE1C45D7D8}" presName="horzThree" presStyleCnt="0"/>
      <dgm:spPr/>
    </dgm:pt>
    <dgm:pt modelId="{DBAE89FC-F9BE-B14D-B8C2-8017DFF124C6}" type="pres">
      <dgm:prSet presAssocID="{AA3516C3-0E2F-C04B-BB69-FE20BB928E51}" presName="sibSpaceTwo" presStyleCnt="0"/>
      <dgm:spPr/>
    </dgm:pt>
    <dgm:pt modelId="{D57F9496-BAC6-4C49-AB7E-B061E88E273E}" type="pres">
      <dgm:prSet presAssocID="{3C5BBFE9-40DC-5F44-9A74-4137186F71BF}" presName="vertTwo" presStyleCnt="0"/>
      <dgm:spPr/>
    </dgm:pt>
    <dgm:pt modelId="{403DAE0F-4B6F-8A4D-95C7-9B126F097D86}" type="pres">
      <dgm:prSet presAssocID="{3C5BBFE9-40DC-5F44-9A74-4137186F71BF}" presName="txTwo" presStyleLbl="node2" presStyleIdx="2" presStyleCnt="5" custScaleX="37069" custLinFactNeighborX="13666" custLinFactNeighborY="-7262">
        <dgm:presLayoutVars>
          <dgm:chPref val="3"/>
        </dgm:presLayoutVars>
      </dgm:prSet>
      <dgm:spPr/>
      <dgm:t>
        <a:bodyPr/>
        <a:lstStyle/>
        <a:p>
          <a:endParaRPr lang="fr-FR"/>
        </a:p>
      </dgm:t>
    </dgm:pt>
    <dgm:pt modelId="{BBBE33B3-CD8D-CB42-A9F9-34E5836D8C7D}" type="pres">
      <dgm:prSet presAssocID="{3C5BBFE9-40DC-5F44-9A74-4137186F71BF}" presName="horzTwo" presStyleCnt="0"/>
      <dgm:spPr/>
    </dgm:pt>
    <dgm:pt modelId="{911146C7-4685-E945-A8AD-53438A534B35}" type="pres">
      <dgm:prSet presAssocID="{FC288C54-0569-724E-BAAE-26554F36B0E4}" presName="sibSpaceTwo" presStyleCnt="0"/>
      <dgm:spPr/>
    </dgm:pt>
    <dgm:pt modelId="{CEB2D60D-14CD-A243-B28E-1203A27F06F2}" type="pres">
      <dgm:prSet presAssocID="{1A324A6E-5EFB-0046-83C6-837406924F7B}" presName="vertTwo" presStyleCnt="0"/>
      <dgm:spPr/>
    </dgm:pt>
    <dgm:pt modelId="{1311AF67-655A-4B40-ABD0-78596BFB6770}" type="pres">
      <dgm:prSet presAssocID="{1A324A6E-5EFB-0046-83C6-837406924F7B}" presName="txTwo" presStyleLbl="node2" presStyleIdx="3" presStyleCnt="5" custScaleX="40446" custLinFactNeighborX="6609" custLinFactNeighborY="-8509">
        <dgm:presLayoutVars>
          <dgm:chPref val="3"/>
        </dgm:presLayoutVars>
      </dgm:prSet>
      <dgm:spPr/>
      <dgm:t>
        <a:bodyPr/>
        <a:lstStyle/>
        <a:p>
          <a:endParaRPr lang="fr-FR"/>
        </a:p>
      </dgm:t>
    </dgm:pt>
    <dgm:pt modelId="{8E523ABC-F5AC-7A47-BC9F-32F87648B831}" type="pres">
      <dgm:prSet presAssocID="{1A324A6E-5EFB-0046-83C6-837406924F7B}" presName="horzTwo" presStyleCnt="0"/>
      <dgm:spPr/>
    </dgm:pt>
    <dgm:pt modelId="{0B8C6744-62E6-7B4E-B797-6A71DD430C3A}" type="pres">
      <dgm:prSet presAssocID="{02461DC1-DA00-B14A-9DC2-D74CC57182F3}" presName="sibSpaceTwo" presStyleCnt="0"/>
      <dgm:spPr/>
    </dgm:pt>
    <dgm:pt modelId="{2CAA75AA-0292-8A40-8EA8-0ADA5146DF24}" type="pres">
      <dgm:prSet presAssocID="{5B0CCC93-CAD7-3542-B4CD-061A372997CD}" presName="vertTwo" presStyleCnt="0"/>
      <dgm:spPr/>
    </dgm:pt>
    <dgm:pt modelId="{A43AE2D0-5DEE-F843-B6EE-1D4AB54063CE}" type="pres">
      <dgm:prSet presAssocID="{5B0CCC93-CAD7-3542-B4CD-061A372997CD}" presName="txTwo" presStyleLbl="node2" presStyleIdx="4" presStyleCnt="5" custScaleX="40602" custLinFactNeighborX="-533" custLinFactNeighborY="-7733">
        <dgm:presLayoutVars>
          <dgm:chPref val="3"/>
        </dgm:presLayoutVars>
      </dgm:prSet>
      <dgm:spPr/>
      <dgm:t>
        <a:bodyPr/>
        <a:lstStyle/>
        <a:p>
          <a:endParaRPr lang="fr-FR"/>
        </a:p>
      </dgm:t>
    </dgm:pt>
    <dgm:pt modelId="{0E17E602-19A8-7E45-BCAB-0D0FD1D0B3AE}" type="pres">
      <dgm:prSet presAssocID="{5B0CCC93-CAD7-3542-B4CD-061A372997CD}" presName="horzTwo" presStyleCnt="0"/>
      <dgm:spPr/>
    </dgm:pt>
  </dgm:ptLst>
  <dgm:cxnLst>
    <dgm:cxn modelId="{2E3B1BD2-D0CC-4BA7-96FC-EAC312834AF6}" type="presOf" srcId="{1A324A6E-5EFB-0046-83C6-837406924F7B}" destId="{1311AF67-655A-4B40-ABD0-78596BFB6770}" srcOrd="0" destOrd="0" presId="urn:microsoft.com/office/officeart/2005/8/layout/hierarchy4"/>
    <dgm:cxn modelId="{6997686C-7EB0-AA41-A07B-6D43CEAD9525}" srcId="{E6500EB6-6AA1-4641-B712-9D3503D72519}" destId="{3C5BBFE9-40DC-5F44-9A74-4137186F71BF}" srcOrd="2" destOrd="0" parTransId="{B336084A-AB7A-7549-9154-6D4C5C0F98A6}" sibTransId="{FC288C54-0569-724E-BAAE-26554F36B0E4}"/>
    <dgm:cxn modelId="{42A32306-A691-C147-AA8D-BC70F33A0AE4}" srcId="{E6500EB6-6AA1-4641-B712-9D3503D72519}" destId="{88DE6AD9-6D00-D941-8AE8-1A65FFC9CF25}" srcOrd="0" destOrd="0" parTransId="{6B8CA461-246B-544B-B979-902C51755A50}" sibTransId="{6F768480-C3EB-1943-8B52-E070E89E89FD}"/>
    <dgm:cxn modelId="{5D673BA8-55CF-47DD-8BB2-ACC23563D084}" type="presOf" srcId="{E6500EB6-6AA1-4641-B712-9D3503D72519}" destId="{32572081-A163-BA4F-8304-76705B89FAE7}" srcOrd="0" destOrd="0" presId="urn:microsoft.com/office/officeart/2005/8/layout/hierarchy4"/>
    <dgm:cxn modelId="{F4DBD105-39A2-4074-BF6B-295C8792B5F2}" type="presOf" srcId="{4EE2779B-088C-F24C-8476-79E169690DA7}" destId="{5EA2E255-08F0-FF48-B5BA-FAF954872FBB}" srcOrd="0" destOrd="0" presId="urn:microsoft.com/office/officeart/2005/8/layout/hierarchy4"/>
    <dgm:cxn modelId="{429C799B-B19A-D04E-BB96-E8A9E10AF933}" srcId="{4EE2779B-088C-F24C-8476-79E169690DA7}" destId="{E32F35D1-1318-F641-9AF8-62FE1C45D7D8}" srcOrd="0" destOrd="0" parTransId="{0C3E1428-E416-1C41-8E03-C7AA69138106}" sibTransId="{0DF3BCC4-EDB2-1542-BE9F-16CD096FBA05}"/>
    <dgm:cxn modelId="{38161F97-5A4B-4C00-B34C-58AF1F9CC75D}" type="presOf" srcId="{5B0CCC93-CAD7-3542-B4CD-061A372997CD}" destId="{A43AE2D0-5DEE-F843-B6EE-1D4AB54063CE}" srcOrd="0" destOrd="0" presId="urn:microsoft.com/office/officeart/2005/8/layout/hierarchy4"/>
    <dgm:cxn modelId="{4F8C07B5-E7B3-46D8-91C5-06DA27C60B69}" type="presOf" srcId="{70E9949F-B96A-004A-91DB-86391746AC94}" destId="{6F279A27-CF3C-DE4C-AB8D-55449E28C066}" srcOrd="0" destOrd="0" presId="urn:microsoft.com/office/officeart/2005/8/layout/hierarchy4"/>
    <dgm:cxn modelId="{4DFDC106-C159-294F-8685-8B344D82053B}" srcId="{E6500EB6-6AA1-4641-B712-9D3503D72519}" destId="{1A324A6E-5EFB-0046-83C6-837406924F7B}" srcOrd="3" destOrd="0" parTransId="{4F1BCDEE-5D11-6C4B-A4FE-B3F20856B014}" sibTransId="{02461DC1-DA00-B14A-9DC2-D74CC57182F3}"/>
    <dgm:cxn modelId="{DC6DC547-90F9-4037-A330-17705E7977B5}" type="presOf" srcId="{E32F35D1-1318-F641-9AF8-62FE1C45D7D8}" destId="{7B146662-BB39-FF4F-9511-9D3640460171}" srcOrd="0" destOrd="0" presId="urn:microsoft.com/office/officeart/2005/8/layout/hierarchy4"/>
    <dgm:cxn modelId="{CB5C2FD1-60CA-1646-8CA0-EC6FD0824A6F}" srcId="{E6500EB6-6AA1-4641-B712-9D3503D72519}" destId="{4EE2779B-088C-F24C-8476-79E169690DA7}" srcOrd="1" destOrd="0" parTransId="{70BDA67B-E383-314A-89A1-55F763EF07E8}" sibTransId="{AA3516C3-0E2F-C04B-BB69-FE20BB928E51}"/>
    <dgm:cxn modelId="{50369BA1-AD68-4F9C-9C0A-D1D67F247A9C}" type="presOf" srcId="{88DE6AD9-6D00-D941-8AE8-1A65FFC9CF25}" destId="{4CC42FEC-B14B-FA48-84A0-99A5AF1D8683}" srcOrd="0" destOrd="0" presId="urn:microsoft.com/office/officeart/2005/8/layout/hierarchy4"/>
    <dgm:cxn modelId="{B5523C47-19D4-CE45-88FE-02098B64DAF8}" srcId="{E6500EB6-6AA1-4641-B712-9D3503D72519}" destId="{5B0CCC93-CAD7-3542-B4CD-061A372997CD}" srcOrd="4" destOrd="0" parTransId="{9270B594-48EB-874C-8E84-B68AA7E03C01}" sibTransId="{31912774-7622-BF4B-A3AE-F907DA3D67D4}"/>
    <dgm:cxn modelId="{4D7DE6A3-85F1-6846-9A1D-F2310D613B6F}" srcId="{70E9949F-B96A-004A-91DB-86391746AC94}" destId="{E6500EB6-6AA1-4641-B712-9D3503D72519}" srcOrd="0" destOrd="0" parTransId="{AB1F9FAD-F981-D041-8DFA-D172C7657FD6}" sibTransId="{3A98F2EE-2EF2-7744-A615-7AAA1EC2CE57}"/>
    <dgm:cxn modelId="{2C902FD7-FB45-4B93-B4D3-47F45AE98689}" type="presOf" srcId="{3C5BBFE9-40DC-5F44-9A74-4137186F71BF}" destId="{403DAE0F-4B6F-8A4D-95C7-9B126F097D86}" srcOrd="0" destOrd="0" presId="urn:microsoft.com/office/officeart/2005/8/layout/hierarchy4"/>
    <dgm:cxn modelId="{B1CB2102-9AE0-4500-A394-CE03BAAE1778}" type="presParOf" srcId="{6F279A27-CF3C-DE4C-AB8D-55449E28C066}" destId="{E5C3BA5F-1BC7-D541-9F7A-54A0E71745D7}" srcOrd="0" destOrd="0" presId="urn:microsoft.com/office/officeart/2005/8/layout/hierarchy4"/>
    <dgm:cxn modelId="{DA14904A-DEB0-408D-8246-03DA8743230A}" type="presParOf" srcId="{E5C3BA5F-1BC7-D541-9F7A-54A0E71745D7}" destId="{32572081-A163-BA4F-8304-76705B89FAE7}" srcOrd="0" destOrd="0" presId="urn:microsoft.com/office/officeart/2005/8/layout/hierarchy4"/>
    <dgm:cxn modelId="{C2DDCAE3-A995-4D87-B0E0-D3A588E663AA}" type="presParOf" srcId="{E5C3BA5F-1BC7-D541-9F7A-54A0E71745D7}" destId="{96DFF0B7-809E-5A4F-86B8-67851FAFC469}" srcOrd="1" destOrd="0" presId="urn:microsoft.com/office/officeart/2005/8/layout/hierarchy4"/>
    <dgm:cxn modelId="{B3BBC9A9-CC56-40E4-B98B-E85AD76EE7C7}" type="presParOf" srcId="{E5C3BA5F-1BC7-D541-9F7A-54A0E71745D7}" destId="{82E9D06F-3834-8646-9ED6-56C158D94058}" srcOrd="2" destOrd="0" presId="urn:microsoft.com/office/officeart/2005/8/layout/hierarchy4"/>
    <dgm:cxn modelId="{4E3205C8-A9DD-4787-BCA1-443FDB312255}" type="presParOf" srcId="{82E9D06F-3834-8646-9ED6-56C158D94058}" destId="{E68ADE90-7FBC-7240-9CE6-F5867CB7AC30}" srcOrd="0" destOrd="0" presId="urn:microsoft.com/office/officeart/2005/8/layout/hierarchy4"/>
    <dgm:cxn modelId="{E598332A-B777-4FB3-8FD8-A8CA36206C1F}" type="presParOf" srcId="{E68ADE90-7FBC-7240-9CE6-F5867CB7AC30}" destId="{4CC42FEC-B14B-FA48-84A0-99A5AF1D8683}" srcOrd="0" destOrd="0" presId="urn:microsoft.com/office/officeart/2005/8/layout/hierarchy4"/>
    <dgm:cxn modelId="{BE014042-97F5-4741-84A1-FFFAC02F64E3}" type="presParOf" srcId="{E68ADE90-7FBC-7240-9CE6-F5867CB7AC30}" destId="{528B27AB-13C2-8048-8FD5-725E761926EF}" srcOrd="1" destOrd="0" presId="urn:microsoft.com/office/officeart/2005/8/layout/hierarchy4"/>
    <dgm:cxn modelId="{20A795F4-C983-483E-8D5A-DA84101B850E}" type="presParOf" srcId="{82E9D06F-3834-8646-9ED6-56C158D94058}" destId="{D5686BAB-B830-834F-BEA6-9354E26E9EFE}" srcOrd="1" destOrd="0" presId="urn:microsoft.com/office/officeart/2005/8/layout/hierarchy4"/>
    <dgm:cxn modelId="{4E66547B-1415-4BD9-84F3-97EA06FFC796}" type="presParOf" srcId="{82E9D06F-3834-8646-9ED6-56C158D94058}" destId="{8D7B0B3D-78F5-2447-8F12-BEE13B25880F}" srcOrd="2" destOrd="0" presId="urn:microsoft.com/office/officeart/2005/8/layout/hierarchy4"/>
    <dgm:cxn modelId="{0CC9D9DD-18AA-4E0D-ACCA-7E3E0B5F72CD}" type="presParOf" srcId="{8D7B0B3D-78F5-2447-8F12-BEE13B25880F}" destId="{5EA2E255-08F0-FF48-B5BA-FAF954872FBB}" srcOrd="0" destOrd="0" presId="urn:microsoft.com/office/officeart/2005/8/layout/hierarchy4"/>
    <dgm:cxn modelId="{6B901B1C-BE03-4448-A7C6-36213DCA6AFE}" type="presParOf" srcId="{8D7B0B3D-78F5-2447-8F12-BEE13B25880F}" destId="{8BF1B4FE-4E34-E14E-B43D-39277550C063}" srcOrd="1" destOrd="0" presId="urn:microsoft.com/office/officeart/2005/8/layout/hierarchy4"/>
    <dgm:cxn modelId="{0CB3BD12-DCA8-4127-8452-D1C7371888F6}" type="presParOf" srcId="{8D7B0B3D-78F5-2447-8F12-BEE13B25880F}" destId="{BF4A4997-9902-654C-8B35-C691D0AE4B94}" srcOrd="2" destOrd="0" presId="urn:microsoft.com/office/officeart/2005/8/layout/hierarchy4"/>
    <dgm:cxn modelId="{AB5862FD-95DA-4CEB-B3D4-B900E8AE705F}" type="presParOf" srcId="{BF4A4997-9902-654C-8B35-C691D0AE4B94}" destId="{AF3A9838-FF66-AA4B-8C8A-78AB86A60066}" srcOrd="0" destOrd="0" presId="urn:microsoft.com/office/officeart/2005/8/layout/hierarchy4"/>
    <dgm:cxn modelId="{0C5FAA92-7D96-4ED7-9851-7F8C0A2225B1}" type="presParOf" srcId="{AF3A9838-FF66-AA4B-8C8A-78AB86A60066}" destId="{7B146662-BB39-FF4F-9511-9D3640460171}" srcOrd="0" destOrd="0" presId="urn:microsoft.com/office/officeart/2005/8/layout/hierarchy4"/>
    <dgm:cxn modelId="{DD58FB96-5E43-4E15-867F-1BFD274D02BD}" type="presParOf" srcId="{AF3A9838-FF66-AA4B-8C8A-78AB86A60066}" destId="{0C9DC889-988B-2C4E-8951-5FD27E64D36D}" srcOrd="1" destOrd="0" presId="urn:microsoft.com/office/officeart/2005/8/layout/hierarchy4"/>
    <dgm:cxn modelId="{3AAF21B7-0655-4DC8-B16D-524422021F0A}" type="presParOf" srcId="{82E9D06F-3834-8646-9ED6-56C158D94058}" destId="{DBAE89FC-F9BE-B14D-B8C2-8017DFF124C6}" srcOrd="3" destOrd="0" presId="urn:microsoft.com/office/officeart/2005/8/layout/hierarchy4"/>
    <dgm:cxn modelId="{768608DC-7E01-43BE-B5DD-190D07765B01}" type="presParOf" srcId="{82E9D06F-3834-8646-9ED6-56C158D94058}" destId="{D57F9496-BAC6-4C49-AB7E-B061E88E273E}" srcOrd="4" destOrd="0" presId="urn:microsoft.com/office/officeart/2005/8/layout/hierarchy4"/>
    <dgm:cxn modelId="{61727F6A-61B7-471D-B124-54C5B9201028}" type="presParOf" srcId="{D57F9496-BAC6-4C49-AB7E-B061E88E273E}" destId="{403DAE0F-4B6F-8A4D-95C7-9B126F097D86}" srcOrd="0" destOrd="0" presId="urn:microsoft.com/office/officeart/2005/8/layout/hierarchy4"/>
    <dgm:cxn modelId="{A87C5E72-D164-4AF6-B9E1-6C3F83ACB20B}" type="presParOf" srcId="{D57F9496-BAC6-4C49-AB7E-B061E88E273E}" destId="{BBBE33B3-CD8D-CB42-A9F9-34E5836D8C7D}" srcOrd="1" destOrd="0" presId="urn:microsoft.com/office/officeart/2005/8/layout/hierarchy4"/>
    <dgm:cxn modelId="{BDBF829B-E6B8-41ED-A18D-1D876FD8BCD2}" type="presParOf" srcId="{82E9D06F-3834-8646-9ED6-56C158D94058}" destId="{911146C7-4685-E945-A8AD-53438A534B35}" srcOrd="5" destOrd="0" presId="urn:microsoft.com/office/officeart/2005/8/layout/hierarchy4"/>
    <dgm:cxn modelId="{EE02C9F6-C249-4921-B79F-D23D2D23176A}" type="presParOf" srcId="{82E9D06F-3834-8646-9ED6-56C158D94058}" destId="{CEB2D60D-14CD-A243-B28E-1203A27F06F2}" srcOrd="6" destOrd="0" presId="urn:microsoft.com/office/officeart/2005/8/layout/hierarchy4"/>
    <dgm:cxn modelId="{35730214-DFA8-4C89-AE08-60D5C9FDCE70}" type="presParOf" srcId="{CEB2D60D-14CD-A243-B28E-1203A27F06F2}" destId="{1311AF67-655A-4B40-ABD0-78596BFB6770}" srcOrd="0" destOrd="0" presId="urn:microsoft.com/office/officeart/2005/8/layout/hierarchy4"/>
    <dgm:cxn modelId="{D16932ED-D586-48F9-9150-2B9E02B6EA19}" type="presParOf" srcId="{CEB2D60D-14CD-A243-B28E-1203A27F06F2}" destId="{8E523ABC-F5AC-7A47-BC9F-32F87648B831}" srcOrd="1" destOrd="0" presId="urn:microsoft.com/office/officeart/2005/8/layout/hierarchy4"/>
    <dgm:cxn modelId="{7654553A-37D7-45DE-AEEE-B1E92420E2B9}" type="presParOf" srcId="{82E9D06F-3834-8646-9ED6-56C158D94058}" destId="{0B8C6744-62E6-7B4E-B797-6A71DD430C3A}" srcOrd="7" destOrd="0" presId="urn:microsoft.com/office/officeart/2005/8/layout/hierarchy4"/>
    <dgm:cxn modelId="{60D064CB-35A2-4C28-B221-07C308D140A1}" type="presParOf" srcId="{82E9D06F-3834-8646-9ED6-56C158D94058}" destId="{2CAA75AA-0292-8A40-8EA8-0ADA5146DF24}" srcOrd="8" destOrd="0" presId="urn:microsoft.com/office/officeart/2005/8/layout/hierarchy4"/>
    <dgm:cxn modelId="{B9F10E58-8D90-413E-96E7-97112CA3301F}" type="presParOf" srcId="{2CAA75AA-0292-8A40-8EA8-0ADA5146DF24}" destId="{A43AE2D0-5DEE-F843-B6EE-1D4AB54063CE}" srcOrd="0" destOrd="0" presId="urn:microsoft.com/office/officeart/2005/8/layout/hierarchy4"/>
    <dgm:cxn modelId="{4AA25D32-58F1-436C-8FEF-B359807E9AAB}" type="presParOf" srcId="{2CAA75AA-0292-8A40-8EA8-0ADA5146DF24}" destId="{0E17E602-19A8-7E45-BCAB-0D0FD1D0B3AE}"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AC7198-EDC8-4672-91AB-6CE972A3582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6D98FF08-B728-49CF-A651-C7B738711C6E}">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1" dirty="0" smtClean="0"/>
            <a:t>Que faire si oubli?</a:t>
          </a:r>
        </a:p>
        <a:p>
          <a:pPr defTabSz="1911350">
            <a:lnSpc>
              <a:spcPct val="90000"/>
            </a:lnSpc>
            <a:spcBef>
              <a:spcPct val="0"/>
            </a:spcBef>
            <a:spcAft>
              <a:spcPct val="35000"/>
            </a:spcAft>
          </a:pPr>
          <a:endParaRPr lang="fr-FR" sz="1100" dirty="0"/>
        </a:p>
      </dgm:t>
    </dgm:pt>
    <dgm:pt modelId="{CCFA6162-1BD2-4269-B083-A0C2FFBD17FD}" type="parTrans" cxnId="{E506DD7A-4CAC-405A-95B1-E72D3310487B}">
      <dgm:prSet/>
      <dgm:spPr/>
      <dgm:t>
        <a:bodyPr/>
        <a:lstStyle/>
        <a:p>
          <a:endParaRPr lang="fr-FR"/>
        </a:p>
      </dgm:t>
    </dgm:pt>
    <dgm:pt modelId="{00C59211-2540-42E6-94B9-4802E63DC1AB}" type="sibTrans" cxnId="{E506DD7A-4CAC-405A-95B1-E72D3310487B}">
      <dgm:prSet/>
      <dgm:spPr/>
      <dgm:t>
        <a:bodyPr/>
        <a:lstStyle/>
        <a:p>
          <a:endParaRPr lang="fr-FR"/>
        </a:p>
      </dgm:t>
    </dgm:pt>
    <dgm:pt modelId="{1DF5D737-A794-4C46-BE6E-B6049754F9E2}">
      <dgm:prSet phldrT="[Texte]" custT="1"/>
      <dgm:spPr/>
      <dgm:t>
        <a:bodyPr/>
        <a:lstStyle/>
        <a:p>
          <a:pPr algn="l"/>
          <a:r>
            <a:rPr lang="fr-FR" sz="1400" b="1" dirty="0" smtClean="0"/>
            <a:t>Une prise oubliée peut être rattrapée jusqu’à 4h avant la prochaine prise</a:t>
          </a:r>
          <a:endParaRPr lang="fr-FR" sz="1400" b="1" dirty="0"/>
        </a:p>
      </dgm:t>
    </dgm:pt>
    <dgm:pt modelId="{08D2DA9E-9A88-4561-9F38-5A0E9C2E30F7}" type="parTrans" cxnId="{7DB887FA-0A3F-4700-8F18-0C9449013860}">
      <dgm:prSet/>
      <dgm:spPr/>
      <dgm:t>
        <a:bodyPr/>
        <a:lstStyle/>
        <a:p>
          <a:endParaRPr lang="fr-FR"/>
        </a:p>
      </dgm:t>
    </dgm:pt>
    <dgm:pt modelId="{EE0B739F-3B64-49B3-A9AD-F008379B3D27}" type="sibTrans" cxnId="{7DB887FA-0A3F-4700-8F18-0C9449013860}">
      <dgm:prSet/>
      <dgm:spPr/>
      <dgm:t>
        <a:bodyPr/>
        <a:lstStyle/>
        <a:p>
          <a:endParaRPr lang="fr-FR"/>
        </a:p>
      </dgm:t>
    </dgm:pt>
    <dgm:pt modelId="{32FE0BF1-E1E4-46C7-A57D-1C2410CE12DD}">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1" dirty="0" smtClean="0"/>
            <a:t>Que faire si vomissement?</a:t>
          </a:r>
        </a:p>
        <a:p>
          <a:pPr defTabSz="1111250">
            <a:lnSpc>
              <a:spcPct val="90000"/>
            </a:lnSpc>
            <a:spcBef>
              <a:spcPct val="0"/>
            </a:spcBef>
            <a:spcAft>
              <a:spcPct val="35000"/>
            </a:spcAft>
          </a:pPr>
          <a:endParaRPr lang="fr-FR" sz="1100" dirty="0"/>
        </a:p>
      </dgm:t>
    </dgm:pt>
    <dgm:pt modelId="{3C841A09-708B-43BF-B17F-74521C7F63DD}" type="parTrans" cxnId="{56C1EC4B-D1F5-40D9-84A1-D561A56DFB74}">
      <dgm:prSet/>
      <dgm:spPr/>
      <dgm:t>
        <a:bodyPr/>
        <a:lstStyle/>
        <a:p>
          <a:endParaRPr lang="fr-FR"/>
        </a:p>
      </dgm:t>
    </dgm:pt>
    <dgm:pt modelId="{C16DFA96-A480-488A-96B2-F0FAD131E82A}" type="sibTrans" cxnId="{56C1EC4B-D1F5-40D9-84A1-D561A56DFB74}">
      <dgm:prSet/>
      <dgm:spPr/>
      <dgm:t>
        <a:bodyPr/>
        <a:lstStyle/>
        <a:p>
          <a:endParaRPr lang="fr-FR"/>
        </a:p>
      </dgm:t>
    </dgm:pt>
    <dgm:pt modelId="{284FA5A8-CD60-4B47-ADF4-E16B58F311DA}">
      <dgm:prSet phldrT="[Texte]" custT="1"/>
      <dgm:spPr/>
      <dgm:t>
        <a:bodyPr/>
        <a:lstStyle/>
        <a:p>
          <a:r>
            <a:rPr lang="fr-FR" sz="1400" dirty="0" smtClean="0"/>
            <a:t>Si le vomissement survient </a:t>
          </a:r>
          <a:r>
            <a:rPr lang="fr-FR" sz="1400" b="1" dirty="0" smtClean="0"/>
            <a:t>juste après la prise (dans l'heure qui suit la prise</a:t>
          </a:r>
          <a:r>
            <a:rPr lang="fr-FR" sz="1400" dirty="0" smtClean="0"/>
            <a:t>)</a:t>
          </a:r>
          <a:r>
            <a:rPr lang="fr-FR" sz="1400" dirty="0" smtClean="0">
              <a:sym typeface="Wingdings" pitchFamily="2" charset="2"/>
            </a:rPr>
            <a:t></a:t>
          </a:r>
          <a:r>
            <a:rPr lang="fr-FR" sz="1400" dirty="0" smtClean="0"/>
            <a:t> il faut </a:t>
          </a:r>
          <a:r>
            <a:rPr lang="fr-FR" sz="1400" b="1" dirty="0" smtClean="0"/>
            <a:t>reprendre le comprimé.</a:t>
          </a:r>
          <a:endParaRPr lang="fr-FR" sz="1400" b="1" dirty="0"/>
        </a:p>
      </dgm:t>
    </dgm:pt>
    <dgm:pt modelId="{9F7731AD-8B42-4E92-93FA-A3463717296B}" type="parTrans" cxnId="{768409FF-A8D7-48C9-A67D-7FCEC005F337}">
      <dgm:prSet/>
      <dgm:spPr/>
      <dgm:t>
        <a:bodyPr/>
        <a:lstStyle/>
        <a:p>
          <a:endParaRPr lang="fr-FR"/>
        </a:p>
      </dgm:t>
    </dgm:pt>
    <dgm:pt modelId="{12FC0D8E-D95F-4DA5-98C6-CB78905D6E25}" type="sibTrans" cxnId="{768409FF-A8D7-48C9-A67D-7FCEC005F337}">
      <dgm:prSet/>
      <dgm:spPr/>
      <dgm:t>
        <a:bodyPr/>
        <a:lstStyle/>
        <a:p>
          <a:endParaRPr lang="fr-FR"/>
        </a:p>
      </dgm:t>
    </dgm:pt>
    <dgm:pt modelId="{96B781A9-CA75-4540-8DC9-BD37C6BDDD13}">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1" dirty="0" smtClean="0"/>
            <a:t>J’ai du mal à avaler les comprimés, puis-je les couper ou les écraser?</a:t>
          </a:r>
        </a:p>
        <a:p>
          <a:pPr defTabSz="1022350">
            <a:lnSpc>
              <a:spcPct val="90000"/>
            </a:lnSpc>
            <a:spcBef>
              <a:spcPct val="0"/>
            </a:spcBef>
            <a:spcAft>
              <a:spcPct val="35000"/>
            </a:spcAft>
          </a:pPr>
          <a:endParaRPr lang="fr-FR" sz="1100" dirty="0"/>
        </a:p>
      </dgm:t>
    </dgm:pt>
    <dgm:pt modelId="{38A5D445-E660-4707-8BCE-307783925ED7}" type="parTrans" cxnId="{15B09B05-8601-40FB-8210-CBE5DF150867}">
      <dgm:prSet/>
      <dgm:spPr/>
      <dgm:t>
        <a:bodyPr/>
        <a:lstStyle/>
        <a:p>
          <a:endParaRPr lang="fr-FR"/>
        </a:p>
      </dgm:t>
    </dgm:pt>
    <dgm:pt modelId="{8AFDCBB8-846D-4279-9E59-37BD51DC2157}" type="sibTrans" cxnId="{15B09B05-8601-40FB-8210-CBE5DF150867}">
      <dgm:prSet/>
      <dgm:spPr/>
      <dgm:t>
        <a:bodyPr/>
        <a:lstStyle/>
        <a:p>
          <a:endParaRPr lang="fr-FR"/>
        </a:p>
      </dgm:t>
    </dgm:pt>
    <dgm:pt modelId="{209ADA40-EFA0-4EFE-9ACB-DF463FEF55DA}">
      <dgm:prSet phldrT="[Texte]" custT="1"/>
      <dgm:spPr/>
      <dgm:t>
        <a:bodyPr/>
        <a:lstStyle/>
        <a:p>
          <a:r>
            <a:rPr lang="fr-FR" sz="1400" dirty="0" smtClean="0"/>
            <a:t>A l'exception des comprimés d’</a:t>
          </a:r>
          <a:r>
            <a:rPr lang="fr-FR" sz="1400" dirty="0" err="1" smtClean="0"/>
            <a:t>etravirine</a:t>
          </a:r>
          <a:r>
            <a:rPr lang="fr-FR" sz="1400" dirty="0" smtClean="0"/>
            <a:t> (</a:t>
          </a:r>
          <a:r>
            <a:rPr lang="fr-FR" sz="1400" i="1" dirty="0" err="1" smtClean="0"/>
            <a:t>Intelence</a:t>
          </a:r>
          <a:r>
            <a:rPr lang="fr-FR" sz="1400" i="1" dirty="0" smtClean="0"/>
            <a:t>®</a:t>
          </a:r>
          <a:r>
            <a:rPr lang="fr-FR" sz="1400" dirty="0" smtClean="0"/>
            <a:t>) qui sont formulés pour être dissous dans de l'eau, </a:t>
          </a:r>
          <a:r>
            <a:rPr lang="fr-FR" sz="1400" b="1" dirty="0" smtClean="0"/>
            <a:t>la majeure partie des comprimés ARV ne doivent pas être coupés ou écrasés</a:t>
          </a:r>
          <a:r>
            <a:rPr lang="fr-FR" sz="1400" dirty="0" smtClean="0"/>
            <a:t> car cela risque de modifier leur efficacité. Par ailleurs, cela peut entrainer un goût très amer. Les notices de certains traitements stipulent clairement cette interdiction (notamment: </a:t>
          </a:r>
          <a:r>
            <a:rPr lang="fr-FR" sz="1400" i="1" dirty="0" err="1" smtClean="0"/>
            <a:t>Isentress</a:t>
          </a:r>
          <a:r>
            <a:rPr lang="fr-FR" sz="1400" i="1" dirty="0" smtClean="0"/>
            <a:t>®, </a:t>
          </a:r>
          <a:r>
            <a:rPr lang="fr-FR" sz="1400" i="1" dirty="0" err="1" smtClean="0"/>
            <a:t>Stribild</a:t>
          </a:r>
          <a:r>
            <a:rPr lang="fr-FR" sz="1400" i="1" dirty="0" smtClean="0"/>
            <a:t>®, </a:t>
          </a:r>
          <a:r>
            <a:rPr lang="fr-FR" sz="1400" i="1" dirty="0" err="1" smtClean="0"/>
            <a:t>Eviplera</a:t>
          </a:r>
          <a:r>
            <a:rPr lang="fr-FR" sz="1400" i="1" dirty="0" smtClean="0"/>
            <a:t>®, </a:t>
          </a:r>
          <a:r>
            <a:rPr lang="fr-FR" sz="1400" i="1" dirty="0" err="1" smtClean="0"/>
            <a:t>Atripla</a:t>
          </a:r>
          <a:r>
            <a:rPr lang="fr-FR" sz="1400" i="1" dirty="0" smtClean="0"/>
            <a:t>®</a:t>
          </a:r>
          <a:r>
            <a:rPr lang="fr-FR" sz="1400" i="0" dirty="0" smtClean="0"/>
            <a:t>).</a:t>
          </a:r>
          <a:endParaRPr lang="fr-FR" sz="1400" i="0" dirty="0"/>
        </a:p>
      </dgm:t>
    </dgm:pt>
    <dgm:pt modelId="{9448D47C-54C2-4BF5-937C-D73ADC8A0C18}" type="parTrans" cxnId="{7394B817-62E5-4AE3-B749-47DD8F428BAD}">
      <dgm:prSet/>
      <dgm:spPr/>
      <dgm:t>
        <a:bodyPr/>
        <a:lstStyle/>
        <a:p>
          <a:endParaRPr lang="fr-FR"/>
        </a:p>
      </dgm:t>
    </dgm:pt>
    <dgm:pt modelId="{F151F0CC-99C7-4046-97E1-15C5BBEF2A05}" type="sibTrans" cxnId="{7394B817-62E5-4AE3-B749-47DD8F428BAD}">
      <dgm:prSet/>
      <dgm:spPr/>
      <dgm:t>
        <a:bodyPr/>
        <a:lstStyle/>
        <a:p>
          <a:endParaRPr lang="fr-FR"/>
        </a:p>
      </dgm:t>
    </dgm:pt>
    <dgm:pt modelId="{1AB833F9-792D-40A6-A245-005DCE909C05}">
      <dgm:prSet custT="1"/>
      <dgm:spPr/>
      <dgm:t>
        <a:bodyPr/>
        <a:lstStyle/>
        <a:p>
          <a:r>
            <a:rPr lang="fr-FR" sz="1400" dirty="0" smtClean="0"/>
            <a:t>Si le vomissement survient </a:t>
          </a:r>
          <a:r>
            <a:rPr lang="fr-FR" sz="1400" b="1" dirty="0" smtClean="0"/>
            <a:t>à distance de la prise (plus d’une heures après la prise</a:t>
          </a:r>
          <a:r>
            <a:rPr lang="fr-FR" sz="1400" dirty="0" smtClean="0"/>
            <a:t>)</a:t>
          </a:r>
          <a:r>
            <a:rPr lang="fr-FR" sz="1400" dirty="0" smtClean="0">
              <a:sym typeface="Wingdings" pitchFamily="2" charset="2"/>
            </a:rPr>
            <a:t></a:t>
          </a:r>
          <a:r>
            <a:rPr lang="fr-FR" sz="1400" dirty="0" smtClean="0"/>
            <a:t> </a:t>
          </a:r>
          <a:r>
            <a:rPr lang="fr-FR" sz="1400" b="1" dirty="0" smtClean="0"/>
            <a:t>ne pas reprendre</a:t>
          </a:r>
          <a:r>
            <a:rPr lang="fr-FR" sz="1400" dirty="0" smtClean="0"/>
            <a:t> le comprimé</a:t>
          </a:r>
          <a:r>
            <a:rPr lang="fr-FR" sz="1200" dirty="0" smtClean="0"/>
            <a:t>.</a:t>
          </a:r>
          <a:endParaRPr lang="fr-FR" sz="1200" dirty="0"/>
        </a:p>
      </dgm:t>
    </dgm:pt>
    <dgm:pt modelId="{0BEC97F6-E5A8-4005-AAC9-4A2F529FB599}" type="parTrans" cxnId="{942676C8-A6FC-4629-8A66-E54E9485480E}">
      <dgm:prSet/>
      <dgm:spPr/>
      <dgm:t>
        <a:bodyPr/>
        <a:lstStyle/>
        <a:p>
          <a:endParaRPr lang="fr-FR"/>
        </a:p>
      </dgm:t>
    </dgm:pt>
    <dgm:pt modelId="{5F227398-6B3D-47DF-AD3C-753B97FA531A}" type="sibTrans" cxnId="{942676C8-A6FC-4629-8A66-E54E9485480E}">
      <dgm:prSet/>
      <dgm:spPr/>
      <dgm:t>
        <a:bodyPr/>
        <a:lstStyle/>
        <a:p>
          <a:endParaRPr lang="fr-FR"/>
        </a:p>
      </dgm:t>
    </dgm:pt>
    <dgm:pt modelId="{EA77869F-BECF-461A-9C13-CCFBE271F845}">
      <dgm:prSet custT="1"/>
      <dgm:spPr/>
      <dgm:t>
        <a:bodyPr/>
        <a:lstStyle/>
        <a:p>
          <a:pPr algn="l"/>
          <a:r>
            <a:rPr lang="fr-FR" sz="1400" b="1" i="1" dirty="0" smtClean="0"/>
            <a:t>Attention: en aucun cas il ne faut doubler la prise suivante.</a:t>
          </a:r>
          <a:endParaRPr lang="fr-FR" sz="1400" dirty="0"/>
        </a:p>
      </dgm:t>
    </dgm:pt>
    <dgm:pt modelId="{FBD68C8A-F7E5-4595-8760-BDBC169D547E}" type="parTrans" cxnId="{26D68D9A-36B8-471C-BECC-CDCC4D8CEA1F}">
      <dgm:prSet/>
      <dgm:spPr/>
      <dgm:t>
        <a:bodyPr/>
        <a:lstStyle/>
        <a:p>
          <a:endParaRPr lang="fr-FR"/>
        </a:p>
      </dgm:t>
    </dgm:pt>
    <dgm:pt modelId="{54EDDE78-D201-4F27-927A-022F7B78EC6D}" type="sibTrans" cxnId="{26D68D9A-36B8-471C-BECC-CDCC4D8CEA1F}">
      <dgm:prSet/>
      <dgm:spPr/>
      <dgm:t>
        <a:bodyPr/>
        <a:lstStyle/>
        <a:p>
          <a:endParaRPr lang="fr-FR"/>
        </a:p>
      </dgm:t>
    </dgm:pt>
    <dgm:pt modelId="{A5A6F142-1EF7-490E-A734-B168B66F4643}">
      <dgm:prSet custT="1"/>
      <dgm:spPr/>
      <dgm:t>
        <a:bodyPr/>
        <a:lstStyle/>
        <a:p>
          <a:pPr algn="l"/>
          <a:r>
            <a:rPr lang="fr-FR" sz="1400" dirty="0" smtClean="0"/>
            <a:t>*</a:t>
          </a:r>
          <a:r>
            <a:rPr lang="fr-FR" sz="1400" i="1" dirty="0" smtClean="0"/>
            <a:t>Ces délais de rattrapage varient légèrement d'une molécule à l'autre, ils sont précisés dans la notice de chaque médicament.</a:t>
          </a:r>
          <a:endParaRPr lang="fr-FR" sz="1400" dirty="0"/>
        </a:p>
      </dgm:t>
    </dgm:pt>
    <dgm:pt modelId="{9A502CFD-5F7B-4A0C-9231-A0A6AA97F629}" type="parTrans" cxnId="{6126FB75-F71F-4EBF-9868-8B7A54775131}">
      <dgm:prSet/>
      <dgm:spPr/>
      <dgm:t>
        <a:bodyPr/>
        <a:lstStyle/>
        <a:p>
          <a:endParaRPr lang="fr-FR"/>
        </a:p>
      </dgm:t>
    </dgm:pt>
    <dgm:pt modelId="{458AC486-614C-4341-87CE-AD3F9C856139}" type="sibTrans" cxnId="{6126FB75-F71F-4EBF-9868-8B7A54775131}">
      <dgm:prSet/>
      <dgm:spPr/>
      <dgm:t>
        <a:bodyPr/>
        <a:lstStyle/>
        <a:p>
          <a:endParaRPr lang="fr-FR"/>
        </a:p>
      </dgm:t>
    </dgm:pt>
    <dgm:pt modelId="{FA102207-47D2-4147-88A5-1C13DFAAB784}">
      <dgm:prSet phldrT="[Texte]" custT="1"/>
      <dgm:spPr/>
      <dgm:t>
        <a:bodyPr/>
        <a:lstStyle/>
        <a:p>
          <a:pPr algn="l"/>
          <a:endParaRPr lang="fr-FR" sz="1400" b="1" dirty="0"/>
        </a:p>
      </dgm:t>
    </dgm:pt>
    <dgm:pt modelId="{AEDC926E-D753-4417-A1F9-DCC64E6ED6DD}" type="parTrans" cxnId="{E4D42099-DA71-4DE4-9EFC-AA5F56519BBD}">
      <dgm:prSet/>
      <dgm:spPr/>
      <dgm:t>
        <a:bodyPr/>
        <a:lstStyle/>
        <a:p>
          <a:endParaRPr lang="fr-FR"/>
        </a:p>
      </dgm:t>
    </dgm:pt>
    <dgm:pt modelId="{D0A8D649-7F3A-449D-8B5C-E06F68FB1C73}" type="sibTrans" cxnId="{E4D42099-DA71-4DE4-9EFC-AA5F56519BBD}">
      <dgm:prSet/>
      <dgm:spPr/>
      <dgm:t>
        <a:bodyPr/>
        <a:lstStyle/>
        <a:p>
          <a:endParaRPr lang="fr-FR"/>
        </a:p>
      </dgm:t>
    </dgm:pt>
    <dgm:pt modelId="{EDCA3D24-3A51-402A-A762-E453D573C2A8}">
      <dgm:prSet phldrT="[Texte]" custT="1"/>
      <dgm:spPr/>
      <dgm:t>
        <a:bodyPr/>
        <a:lstStyle/>
        <a:p>
          <a:pPr algn="l"/>
          <a:endParaRPr lang="fr-FR" sz="1400" b="1" dirty="0"/>
        </a:p>
      </dgm:t>
    </dgm:pt>
    <dgm:pt modelId="{76EC3557-8183-4432-BA45-306E42859F93}" type="parTrans" cxnId="{323754FE-B15F-41F4-A15E-5FFCCFEC6599}">
      <dgm:prSet/>
      <dgm:spPr/>
      <dgm:t>
        <a:bodyPr/>
        <a:lstStyle/>
        <a:p>
          <a:endParaRPr lang="fr-FR"/>
        </a:p>
      </dgm:t>
    </dgm:pt>
    <dgm:pt modelId="{86FBC7C1-8958-4179-B5AF-459EDEF5AE63}" type="sibTrans" cxnId="{323754FE-B15F-41F4-A15E-5FFCCFEC6599}">
      <dgm:prSet/>
      <dgm:spPr/>
      <dgm:t>
        <a:bodyPr/>
        <a:lstStyle/>
        <a:p>
          <a:endParaRPr lang="fr-FR"/>
        </a:p>
      </dgm:t>
    </dgm:pt>
    <dgm:pt modelId="{90502290-2579-460A-9D60-6550108349CC}">
      <dgm:prSet phldrT="[Texte]" custT="1"/>
      <dgm:spPr/>
      <dgm:t>
        <a:bodyPr/>
        <a:lstStyle/>
        <a:p>
          <a:pPr algn="l"/>
          <a:endParaRPr lang="fr-FR" sz="1400" b="1" dirty="0"/>
        </a:p>
      </dgm:t>
    </dgm:pt>
    <dgm:pt modelId="{99A5385D-5E87-40E8-8087-040F2588A217}" type="parTrans" cxnId="{F6200DAE-D4B1-4741-A3B4-28CB40F4DC5D}">
      <dgm:prSet/>
      <dgm:spPr/>
      <dgm:t>
        <a:bodyPr/>
        <a:lstStyle/>
        <a:p>
          <a:endParaRPr lang="fr-FR"/>
        </a:p>
      </dgm:t>
    </dgm:pt>
    <dgm:pt modelId="{CB029629-AD20-4EF8-9AF1-DF28F60A6BCC}" type="sibTrans" cxnId="{F6200DAE-D4B1-4741-A3B4-28CB40F4DC5D}">
      <dgm:prSet/>
      <dgm:spPr/>
      <dgm:t>
        <a:bodyPr/>
        <a:lstStyle/>
        <a:p>
          <a:endParaRPr lang="fr-FR"/>
        </a:p>
      </dgm:t>
    </dgm:pt>
    <dgm:pt modelId="{958625FC-F6FC-437D-858E-376D02B3AE9C}">
      <dgm:prSet phldrT="[Texte]" custT="1"/>
      <dgm:spPr/>
      <dgm:t>
        <a:bodyPr/>
        <a:lstStyle/>
        <a:p>
          <a:pPr algn="l"/>
          <a:endParaRPr lang="fr-FR" sz="1400" b="1" dirty="0"/>
        </a:p>
      </dgm:t>
    </dgm:pt>
    <dgm:pt modelId="{E0F0510C-A49C-4A43-9E5F-5305BAF605ED}" type="parTrans" cxnId="{C86EAC76-1B0A-49B2-A0AE-02B78817A27F}">
      <dgm:prSet/>
      <dgm:spPr/>
      <dgm:t>
        <a:bodyPr/>
        <a:lstStyle/>
        <a:p>
          <a:endParaRPr lang="fr-FR"/>
        </a:p>
      </dgm:t>
    </dgm:pt>
    <dgm:pt modelId="{A9264BBE-CFBC-45A9-B770-1F69974A457C}" type="sibTrans" cxnId="{C86EAC76-1B0A-49B2-A0AE-02B78817A27F}">
      <dgm:prSet/>
      <dgm:spPr/>
      <dgm:t>
        <a:bodyPr/>
        <a:lstStyle/>
        <a:p>
          <a:endParaRPr lang="fr-FR"/>
        </a:p>
      </dgm:t>
    </dgm:pt>
    <dgm:pt modelId="{F5E942E1-708A-43A3-A5B3-AC6C92162895}">
      <dgm:prSet phldrT="[Texte]" custT="1"/>
      <dgm:spPr/>
      <dgm:t>
        <a:bodyPr/>
        <a:lstStyle/>
        <a:p>
          <a:pPr algn="l"/>
          <a:endParaRPr lang="fr-FR" sz="1400" b="1" dirty="0"/>
        </a:p>
      </dgm:t>
    </dgm:pt>
    <dgm:pt modelId="{76B6AB70-B08A-47D0-8CB5-A7FE6C77EC6D}" type="parTrans" cxnId="{AC40669A-3226-44DC-A116-52390C9418A3}">
      <dgm:prSet/>
      <dgm:spPr/>
      <dgm:t>
        <a:bodyPr/>
        <a:lstStyle/>
        <a:p>
          <a:endParaRPr lang="fr-FR"/>
        </a:p>
      </dgm:t>
    </dgm:pt>
    <dgm:pt modelId="{9F57F0EF-E49F-4425-9F62-6BBEA441EE09}" type="sibTrans" cxnId="{AC40669A-3226-44DC-A116-52390C9418A3}">
      <dgm:prSet/>
      <dgm:spPr/>
      <dgm:t>
        <a:bodyPr/>
        <a:lstStyle/>
        <a:p>
          <a:endParaRPr lang="fr-FR"/>
        </a:p>
      </dgm:t>
    </dgm:pt>
    <dgm:pt modelId="{AE1E51E3-9A5F-447A-AE85-7FBDADE10492}">
      <dgm:prSet phldrT="[Texte]" custT="1"/>
      <dgm:spPr/>
      <dgm:t>
        <a:bodyPr/>
        <a:lstStyle/>
        <a:p>
          <a:pPr algn="l"/>
          <a:endParaRPr lang="fr-FR" sz="1400" b="1" dirty="0"/>
        </a:p>
      </dgm:t>
    </dgm:pt>
    <dgm:pt modelId="{B94F0EE3-DCB0-4CE3-B124-3427B0D5C2D3}" type="parTrans" cxnId="{1EEE8FE3-A92F-4C6D-9068-F8E2B1E5247F}">
      <dgm:prSet/>
      <dgm:spPr/>
      <dgm:t>
        <a:bodyPr/>
        <a:lstStyle/>
        <a:p>
          <a:endParaRPr lang="fr-FR"/>
        </a:p>
      </dgm:t>
    </dgm:pt>
    <dgm:pt modelId="{37BE4BEA-5910-46E6-85C0-BEA3DD703872}" type="sibTrans" cxnId="{1EEE8FE3-A92F-4C6D-9068-F8E2B1E5247F}">
      <dgm:prSet/>
      <dgm:spPr/>
      <dgm:t>
        <a:bodyPr/>
        <a:lstStyle/>
        <a:p>
          <a:endParaRPr lang="fr-FR"/>
        </a:p>
      </dgm:t>
    </dgm:pt>
    <dgm:pt modelId="{8088A597-B506-47F3-932C-9F4CCD3E4F28}">
      <dgm:prSet phldrT="[Texte]" custT="1"/>
      <dgm:spPr/>
      <dgm:t>
        <a:bodyPr/>
        <a:lstStyle/>
        <a:p>
          <a:pPr algn="l"/>
          <a:endParaRPr lang="fr-FR" sz="1400" b="1" dirty="0"/>
        </a:p>
      </dgm:t>
    </dgm:pt>
    <dgm:pt modelId="{B40D0862-BF0F-467A-994E-3A23F4AE1096}" type="parTrans" cxnId="{A62D6FF4-D2D6-48E5-8B82-9ECB22A8A45E}">
      <dgm:prSet/>
      <dgm:spPr/>
      <dgm:t>
        <a:bodyPr/>
        <a:lstStyle/>
        <a:p>
          <a:endParaRPr lang="fr-FR"/>
        </a:p>
      </dgm:t>
    </dgm:pt>
    <dgm:pt modelId="{4D936AAD-6D01-4904-A594-86AE575E8D3E}" type="sibTrans" cxnId="{A62D6FF4-D2D6-48E5-8B82-9ECB22A8A45E}">
      <dgm:prSet/>
      <dgm:spPr/>
      <dgm:t>
        <a:bodyPr/>
        <a:lstStyle/>
        <a:p>
          <a:endParaRPr lang="fr-FR"/>
        </a:p>
      </dgm:t>
    </dgm:pt>
    <dgm:pt modelId="{B10DBCA1-D20B-4925-8109-184CC25EC4CB}">
      <dgm:prSet phldrT="[Texte]" custT="1"/>
      <dgm:spPr/>
      <dgm:t>
        <a:bodyPr/>
        <a:lstStyle/>
        <a:p>
          <a:pPr algn="l"/>
          <a:endParaRPr lang="fr-FR" sz="1400" b="1" dirty="0"/>
        </a:p>
      </dgm:t>
    </dgm:pt>
    <dgm:pt modelId="{FEA9156C-F214-401E-9FC0-7367F67305A4}" type="parTrans" cxnId="{E9CC7F14-2246-46DF-9E7D-0C0A8FDB476E}">
      <dgm:prSet/>
      <dgm:spPr/>
      <dgm:t>
        <a:bodyPr/>
        <a:lstStyle/>
        <a:p>
          <a:endParaRPr lang="fr-FR"/>
        </a:p>
      </dgm:t>
    </dgm:pt>
    <dgm:pt modelId="{875E980F-F03F-4FBE-825F-ABA816B24FBF}" type="sibTrans" cxnId="{E9CC7F14-2246-46DF-9E7D-0C0A8FDB476E}">
      <dgm:prSet/>
      <dgm:spPr/>
      <dgm:t>
        <a:bodyPr/>
        <a:lstStyle/>
        <a:p>
          <a:endParaRPr lang="fr-FR"/>
        </a:p>
      </dgm:t>
    </dgm:pt>
    <dgm:pt modelId="{4A184297-ACDF-4D78-83AB-04E80DB12C76}">
      <dgm:prSet phldrT="[Texte]" custT="1"/>
      <dgm:spPr/>
      <dgm:t>
        <a:bodyPr/>
        <a:lstStyle/>
        <a:p>
          <a:pPr algn="l"/>
          <a:endParaRPr lang="fr-FR" sz="1400" b="1" dirty="0"/>
        </a:p>
      </dgm:t>
    </dgm:pt>
    <dgm:pt modelId="{20125F17-43EF-4912-9A3C-D46C00CBA637}" type="parTrans" cxnId="{6DB30C0E-336A-4B73-9B93-D8BAD959E932}">
      <dgm:prSet/>
      <dgm:spPr/>
      <dgm:t>
        <a:bodyPr/>
        <a:lstStyle/>
        <a:p>
          <a:endParaRPr lang="fr-FR"/>
        </a:p>
      </dgm:t>
    </dgm:pt>
    <dgm:pt modelId="{4A122BDE-158A-43FC-AC29-B636DA352A44}" type="sibTrans" cxnId="{6DB30C0E-336A-4B73-9B93-D8BAD959E932}">
      <dgm:prSet/>
      <dgm:spPr/>
      <dgm:t>
        <a:bodyPr/>
        <a:lstStyle/>
        <a:p>
          <a:endParaRPr lang="fr-FR"/>
        </a:p>
      </dgm:t>
    </dgm:pt>
    <dgm:pt modelId="{F308BD13-6212-491D-9411-A1A764D109FE}">
      <dgm:prSet custT="1"/>
      <dgm:spPr/>
      <dgm:t>
        <a:bodyPr/>
        <a:lstStyle/>
        <a:p>
          <a:pPr algn="l"/>
          <a:endParaRPr lang="fr-FR" sz="1400" dirty="0"/>
        </a:p>
      </dgm:t>
    </dgm:pt>
    <dgm:pt modelId="{8C96E564-E1DA-417A-BABE-B337105D20CF}" type="parTrans" cxnId="{39513DC8-62E9-4154-8CDB-B53B296409CE}">
      <dgm:prSet/>
      <dgm:spPr/>
      <dgm:t>
        <a:bodyPr/>
        <a:lstStyle/>
        <a:p>
          <a:endParaRPr lang="fr-FR"/>
        </a:p>
      </dgm:t>
    </dgm:pt>
    <dgm:pt modelId="{5D7069D6-6407-4A2B-B13D-AB113680DC3A}" type="sibTrans" cxnId="{39513DC8-62E9-4154-8CDB-B53B296409CE}">
      <dgm:prSet/>
      <dgm:spPr/>
      <dgm:t>
        <a:bodyPr/>
        <a:lstStyle/>
        <a:p>
          <a:endParaRPr lang="fr-FR"/>
        </a:p>
      </dgm:t>
    </dgm:pt>
    <dgm:pt modelId="{160AC8C5-4702-48B2-AB15-A0565C9001A0}">
      <dgm:prSet phldrT="[Texte]" custT="1"/>
      <dgm:spPr/>
      <dgm:t>
        <a:bodyPr/>
        <a:lstStyle/>
        <a:p>
          <a:r>
            <a:rPr lang="fr-FR" sz="1400" b="1" dirty="0" smtClean="0"/>
            <a:t>Gélules: elles ne doivent pas être ouvertes </a:t>
          </a:r>
          <a:r>
            <a:rPr lang="fr-FR" sz="1400" dirty="0" smtClean="0"/>
            <a:t>(efficacité modifiée, goût désagréable). </a:t>
          </a:r>
          <a:endParaRPr lang="fr-FR" sz="1400" dirty="0"/>
        </a:p>
      </dgm:t>
    </dgm:pt>
    <dgm:pt modelId="{946C72FB-E454-4849-A2A7-47B3B63AEAAE}" type="parTrans" cxnId="{68251174-67EB-40BF-95ED-E43FDE0512EC}">
      <dgm:prSet/>
      <dgm:spPr/>
      <dgm:t>
        <a:bodyPr/>
        <a:lstStyle/>
        <a:p>
          <a:endParaRPr lang="fr-FR"/>
        </a:p>
      </dgm:t>
    </dgm:pt>
    <dgm:pt modelId="{AAEEC469-9728-4C94-9DBF-516C77CF499D}" type="sibTrans" cxnId="{68251174-67EB-40BF-95ED-E43FDE0512EC}">
      <dgm:prSet/>
      <dgm:spPr/>
      <dgm:t>
        <a:bodyPr/>
        <a:lstStyle/>
        <a:p>
          <a:endParaRPr lang="fr-FR"/>
        </a:p>
      </dgm:t>
    </dgm:pt>
    <dgm:pt modelId="{67803B3E-E799-4233-8D50-923A07868D0C}">
      <dgm:prSet phldrT="[Texte]" custT="1"/>
      <dgm:spPr/>
      <dgm:t>
        <a:bodyPr/>
        <a:lstStyle/>
        <a:p>
          <a:r>
            <a:rPr lang="fr-FR" sz="1400" dirty="0" smtClean="0"/>
            <a:t>Des </a:t>
          </a:r>
          <a:r>
            <a:rPr lang="fr-FR" sz="1400" b="1" dirty="0" smtClean="0"/>
            <a:t>formes buvables </a:t>
          </a:r>
          <a:r>
            <a:rPr lang="fr-FR" sz="1400" dirty="0" smtClean="0"/>
            <a:t>existent </a:t>
          </a:r>
          <a:r>
            <a:rPr lang="fr-FR" sz="1400" b="0" dirty="0" smtClean="0"/>
            <a:t>(AZT, 3TC, FTC, ABC, TDF, NVP, EFV, DRV, LPV/r, RTV, ...)</a:t>
          </a:r>
          <a:r>
            <a:rPr lang="fr-FR" sz="1400" dirty="0" smtClean="0">
              <a:sym typeface="Wingdings" pitchFamily="2" charset="2"/>
            </a:rPr>
            <a:t> à utiliser en cas d’impossibilité d’avaler.</a:t>
          </a:r>
          <a:endParaRPr lang="fr-FR" sz="1400" dirty="0"/>
        </a:p>
      </dgm:t>
    </dgm:pt>
    <dgm:pt modelId="{9D2B214D-5178-4C06-BB6A-34CBF2CBB0D0}" type="parTrans" cxnId="{23FBF5E7-3633-4000-8B08-4B4B00AC2CD9}">
      <dgm:prSet/>
      <dgm:spPr/>
      <dgm:t>
        <a:bodyPr/>
        <a:lstStyle/>
        <a:p>
          <a:endParaRPr lang="fr-FR"/>
        </a:p>
      </dgm:t>
    </dgm:pt>
    <dgm:pt modelId="{EFC4E284-1074-4669-8E68-B0D4536F625E}" type="sibTrans" cxnId="{23FBF5E7-3633-4000-8B08-4B4B00AC2CD9}">
      <dgm:prSet/>
      <dgm:spPr/>
      <dgm:t>
        <a:bodyPr/>
        <a:lstStyle/>
        <a:p>
          <a:endParaRPr lang="fr-FR"/>
        </a:p>
      </dgm:t>
    </dgm:pt>
    <dgm:pt modelId="{C3E8142C-D8B5-4D81-A80D-6C4CF4D19E12}" type="pres">
      <dgm:prSet presAssocID="{93AC7198-EDC8-4672-91AB-6CE972A35823}" presName="Name0" presStyleCnt="0">
        <dgm:presLayoutVars>
          <dgm:dir/>
          <dgm:animLvl val="lvl"/>
          <dgm:resizeHandles val="exact"/>
        </dgm:presLayoutVars>
      </dgm:prSet>
      <dgm:spPr/>
      <dgm:t>
        <a:bodyPr/>
        <a:lstStyle/>
        <a:p>
          <a:endParaRPr lang="fr-FR"/>
        </a:p>
      </dgm:t>
    </dgm:pt>
    <dgm:pt modelId="{F12C6EF2-3C93-4513-9C67-D625DEE7FC77}" type="pres">
      <dgm:prSet presAssocID="{6D98FF08-B728-49CF-A651-C7B738711C6E}" presName="linNode" presStyleCnt="0"/>
      <dgm:spPr/>
    </dgm:pt>
    <dgm:pt modelId="{427747F8-6FF0-4AF9-923A-CC53E657A86C}" type="pres">
      <dgm:prSet presAssocID="{6D98FF08-B728-49CF-A651-C7B738711C6E}" presName="parentText" presStyleLbl="node1" presStyleIdx="0" presStyleCnt="3" custScaleX="49969">
        <dgm:presLayoutVars>
          <dgm:chMax val="1"/>
          <dgm:bulletEnabled val="1"/>
        </dgm:presLayoutVars>
      </dgm:prSet>
      <dgm:spPr/>
      <dgm:t>
        <a:bodyPr/>
        <a:lstStyle/>
        <a:p>
          <a:endParaRPr lang="fr-FR"/>
        </a:p>
      </dgm:t>
    </dgm:pt>
    <dgm:pt modelId="{D457500B-19A5-4DDD-9EB2-815F40B54A6E}" type="pres">
      <dgm:prSet presAssocID="{6D98FF08-B728-49CF-A651-C7B738711C6E}" presName="descendantText" presStyleLbl="alignAccFollowNode1" presStyleIdx="0" presStyleCnt="3" custScaleX="145946" custScaleY="177101">
        <dgm:presLayoutVars>
          <dgm:bulletEnabled val="1"/>
        </dgm:presLayoutVars>
      </dgm:prSet>
      <dgm:spPr/>
      <dgm:t>
        <a:bodyPr/>
        <a:lstStyle/>
        <a:p>
          <a:endParaRPr lang="fr-FR"/>
        </a:p>
      </dgm:t>
    </dgm:pt>
    <dgm:pt modelId="{3B5B6722-A685-4AF4-8FCF-A6DE88446A7C}" type="pres">
      <dgm:prSet presAssocID="{00C59211-2540-42E6-94B9-4802E63DC1AB}" presName="sp" presStyleCnt="0"/>
      <dgm:spPr/>
    </dgm:pt>
    <dgm:pt modelId="{D5CCC0A6-5052-4D1A-BCD3-488AA71BBF57}" type="pres">
      <dgm:prSet presAssocID="{32FE0BF1-E1E4-46C7-A57D-1C2410CE12DD}" presName="linNode" presStyleCnt="0"/>
      <dgm:spPr/>
    </dgm:pt>
    <dgm:pt modelId="{13D9FAEE-43DA-481B-B588-3D38F6A25C8F}" type="pres">
      <dgm:prSet presAssocID="{32FE0BF1-E1E4-46C7-A57D-1C2410CE12DD}" presName="parentText" presStyleLbl="node1" presStyleIdx="1" presStyleCnt="3" custScaleX="55874" custScaleY="43868" custLinFactNeighborY="-3015">
        <dgm:presLayoutVars>
          <dgm:chMax val="1"/>
          <dgm:bulletEnabled val="1"/>
        </dgm:presLayoutVars>
      </dgm:prSet>
      <dgm:spPr/>
      <dgm:t>
        <a:bodyPr/>
        <a:lstStyle/>
        <a:p>
          <a:endParaRPr lang="fr-FR"/>
        </a:p>
      </dgm:t>
    </dgm:pt>
    <dgm:pt modelId="{2F51ABF1-2FB9-4C33-8F65-68B37EC687C0}" type="pres">
      <dgm:prSet presAssocID="{32FE0BF1-E1E4-46C7-A57D-1C2410CE12DD}" presName="descendantText" presStyleLbl="alignAccFollowNode1" presStyleIdx="1" presStyleCnt="3" custScaleX="166101" custScaleY="46167" custLinFactNeighborY="-4524">
        <dgm:presLayoutVars>
          <dgm:bulletEnabled val="1"/>
        </dgm:presLayoutVars>
      </dgm:prSet>
      <dgm:spPr/>
      <dgm:t>
        <a:bodyPr/>
        <a:lstStyle/>
        <a:p>
          <a:endParaRPr lang="fr-FR"/>
        </a:p>
      </dgm:t>
    </dgm:pt>
    <dgm:pt modelId="{82545E41-EF88-44A9-B5B4-8914A97AE8BD}" type="pres">
      <dgm:prSet presAssocID="{C16DFA96-A480-488A-96B2-F0FAD131E82A}" presName="sp" presStyleCnt="0"/>
      <dgm:spPr/>
    </dgm:pt>
    <dgm:pt modelId="{8390B733-B110-41D0-BF45-560DF9B8D691}" type="pres">
      <dgm:prSet presAssocID="{96B781A9-CA75-4540-8DC9-BD37C6BDDD13}" presName="linNode" presStyleCnt="0"/>
      <dgm:spPr/>
    </dgm:pt>
    <dgm:pt modelId="{841759BA-DFAD-46BC-A2D1-5C685A53D623}" type="pres">
      <dgm:prSet presAssocID="{96B781A9-CA75-4540-8DC9-BD37C6BDDD13}" presName="parentText" presStyleLbl="node1" presStyleIdx="2" presStyleCnt="3" custScaleX="49969" custScaleY="69314">
        <dgm:presLayoutVars>
          <dgm:chMax val="1"/>
          <dgm:bulletEnabled val="1"/>
        </dgm:presLayoutVars>
      </dgm:prSet>
      <dgm:spPr/>
      <dgm:t>
        <a:bodyPr/>
        <a:lstStyle/>
        <a:p>
          <a:endParaRPr lang="fr-FR"/>
        </a:p>
      </dgm:t>
    </dgm:pt>
    <dgm:pt modelId="{D26FECC5-9509-4E80-9E67-0D2A8A80104C}" type="pres">
      <dgm:prSet presAssocID="{96B781A9-CA75-4540-8DC9-BD37C6BDDD13}" presName="descendantText" presStyleLbl="alignAccFollowNode1" presStyleIdx="2" presStyleCnt="3" custScaleX="150049" custScaleY="84006">
        <dgm:presLayoutVars>
          <dgm:bulletEnabled val="1"/>
        </dgm:presLayoutVars>
      </dgm:prSet>
      <dgm:spPr/>
      <dgm:t>
        <a:bodyPr/>
        <a:lstStyle/>
        <a:p>
          <a:endParaRPr lang="fr-FR"/>
        </a:p>
      </dgm:t>
    </dgm:pt>
  </dgm:ptLst>
  <dgm:cxnLst>
    <dgm:cxn modelId="{39513DC8-62E9-4154-8CDB-B53B296409CE}" srcId="{6D98FF08-B728-49CF-A651-C7B738711C6E}" destId="{F308BD13-6212-491D-9411-A1A764D109FE}" srcOrd="10" destOrd="0" parTransId="{8C96E564-E1DA-417A-BABE-B337105D20CF}" sibTransId="{5D7069D6-6407-4A2B-B13D-AB113680DC3A}"/>
    <dgm:cxn modelId="{1249423F-291F-4779-A4AC-0C25D867A444}" type="presOf" srcId="{8088A597-B506-47F3-932C-9F4CCD3E4F28}" destId="{D457500B-19A5-4DDD-9EB2-815F40B54A6E}" srcOrd="0" destOrd="5" presId="urn:microsoft.com/office/officeart/2005/8/layout/vList5"/>
    <dgm:cxn modelId="{AC40669A-3226-44DC-A116-52390C9418A3}" srcId="{6D98FF08-B728-49CF-A651-C7B738711C6E}" destId="{F5E942E1-708A-43A3-A5B3-AC6C92162895}" srcOrd="3" destOrd="0" parTransId="{76B6AB70-B08A-47D0-8CB5-A7FE6C77EC6D}" sibTransId="{9F57F0EF-E49F-4425-9F62-6BBEA441EE09}"/>
    <dgm:cxn modelId="{A67A8B54-E9F2-4A06-9FDB-246DB507B9C1}" type="presOf" srcId="{284FA5A8-CD60-4B47-ADF4-E16B58F311DA}" destId="{2F51ABF1-2FB9-4C33-8F65-68B37EC687C0}" srcOrd="0" destOrd="0" presId="urn:microsoft.com/office/officeart/2005/8/layout/vList5"/>
    <dgm:cxn modelId="{297B2B8E-BA65-41DE-A5C9-140F6C70B7C9}" type="presOf" srcId="{EDCA3D24-3A51-402A-A762-E453D573C2A8}" destId="{D457500B-19A5-4DDD-9EB2-815F40B54A6E}" srcOrd="0" destOrd="8" presId="urn:microsoft.com/office/officeart/2005/8/layout/vList5"/>
    <dgm:cxn modelId="{BBC71801-5482-424A-A5EA-62DE5CDF1D65}" type="presOf" srcId="{F308BD13-6212-491D-9411-A1A764D109FE}" destId="{D457500B-19A5-4DDD-9EB2-815F40B54A6E}" srcOrd="0" destOrd="10" presId="urn:microsoft.com/office/officeart/2005/8/layout/vList5"/>
    <dgm:cxn modelId="{6126FB75-F71F-4EBF-9868-8B7A54775131}" srcId="{6D98FF08-B728-49CF-A651-C7B738711C6E}" destId="{A5A6F142-1EF7-490E-A734-B168B66F4643}" srcOrd="11" destOrd="0" parTransId="{9A502CFD-5F7B-4A0C-9231-A0A6AA97F629}" sibTransId="{458AC486-614C-4341-87CE-AD3F9C856139}"/>
    <dgm:cxn modelId="{F6200DAE-D4B1-4741-A3B4-28CB40F4DC5D}" srcId="{6D98FF08-B728-49CF-A651-C7B738711C6E}" destId="{90502290-2579-460A-9D60-6550108349CC}" srcOrd="1" destOrd="0" parTransId="{99A5385D-5E87-40E8-8087-040F2588A217}" sibTransId="{CB029629-AD20-4EF8-9AF1-DF28F60A6BCC}"/>
    <dgm:cxn modelId="{68251174-67EB-40BF-95ED-E43FDE0512EC}" srcId="{96B781A9-CA75-4540-8DC9-BD37C6BDDD13}" destId="{160AC8C5-4702-48B2-AB15-A0565C9001A0}" srcOrd="1" destOrd="0" parTransId="{946C72FB-E454-4849-A2A7-47B3B63AEAAE}" sibTransId="{AAEEC469-9728-4C94-9DBF-516C77CF499D}"/>
    <dgm:cxn modelId="{768409FF-A8D7-48C9-A67D-7FCEC005F337}" srcId="{32FE0BF1-E1E4-46C7-A57D-1C2410CE12DD}" destId="{284FA5A8-CD60-4B47-ADF4-E16B58F311DA}" srcOrd="0" destOrd="0" parTransId="{9F7731AD-8B42-4E92-93FA-A3463717296B}" sibTransId="{12FC0D8E-D95F-4DA5-98C6-CB78905D6E25}"/>
    <dgm:cxn modelId="{F57997CA-C3CA-4A1B-8F00-0D4329413328}" type="presOf" srcId="{AE1E51E3-9A5F-447A-AE85-7FBDADE10492}" destId="{D457500B-19A5-4DDD-9EB2-815F40B54A6E}" srcOrd="0" destOrd="4" presId="urn:microsoft.com/office/officeart/2005/8/layout/vList5"/>
    <dgm:cxn modelId="{A68F4F5C-D0C1-4540-83BA-2AF45001DF64}" type="presOf" srcId="{958625FC-F6FC-437D-858E-376D02B3AE9C}" destId="{D457500B-19A5-4DDD-9EB2-815F40B54A6E}" srcOrd="0" destOrd="2" presId="urn:microsoft.com/office/officeart/2005/8/layout/vList5"/>
    <dgm:cxn modelId="{A29F10E1-64FE-42D1-9B05-8D6959643A74}" type="presOf" srcId="{F5E942E1-708A-43A3-A5B3-AC6C92162895}" destId="{D457500B-19A5-4DDD-9EB2-815F40B54A6E}" srcOrd="0" destOrd="3" presId="urn:microsoft.com/office/officeart/2005/8/layout/vList5"/>
    <dgm:cxn modelId="{15B09B05-8601-40FB-8210-CBE5DF150867}" srcId="{93AC7198-EDC8-4672-91AB-6CE972A35823}" destId="{96B781A9-CA75-4540-8DC9-BD37C6BDDD13}" srcOrd="2" destOrd="0" parTransId="{38A5D445-E660-4707-8BCE-307783925ED7}" sibTransId="{8AFDCBB8-846D-4279-9E59-37BD51DC2157}"/>
    <dgm:cxn modelId="{323754FE-B15F-41F4-A15E-5FFCCFEC6599}" srcId="{6D98FF08-B728-49CF-A651-C7B738711C6E}" destId="{EDCA3D24-3A51-402A-A762-E453D573C2A8}" srcOrd="8" destOrd="0" parTransId="{76EC3557-8183-4432-BA45-306E42859F93}" sibTransId="{86FBC7C1-8958-4179-B5AF-459EDEF5AE63}"/>
    <dgm:cxn modelId="{A62D6FF4-D2D6-48E5-8B82-9ECB22A8A45E}" srcId="{6D98FF08-B728-49CF-A651-C7B738711C6E}" destId="{8088A597-B506-47F3-932C-9F4CCD3E4F28}" srcOrd="5" destOrd="0" parTransId="{B40D0862-BF0F-467A-994E-3A23F4AE1096}" sibTransId="{4D936AAD-6D01-4904-A594-86AE575E8D3E}"/>
    <dgm:cxn modelId="{CE87F359-5A3D-4D93-9C17-5775169BF3DC}" type="presOf" srcId="{6D98FF08-B728-49CF-A651-C7B738711C6E}" destId="{427747F8-6FF0-4AF9-923A-CC53E657A86C}" srcOrd="0" destOrd="0" presId="urn:microsoft.com/office/officeart/2005/8/layout/vList5"/>
    <dgm:cxn modelId="{90826128-82FD-4090-ABDD-982D58C0CCDF}" type="presOf" srcId="{32FE0BF1-E1E4-46C7-A57D-1C2410CE12DD}" destId="{13D9FAEE-43DA-481B-B588-3D38F6A25C8F}" srcOrd="0" destOrd="0" presId="urn:microsoft.com/office/officeart/2005/8/layout/vList5"/>
    <dgm:cxn modelId="{7394B817-62E5-4AE3-B749-47DD8F428BAD}" srcId="{96B781A9-CA75-4540-8DC9-BD37C6BDDD13}" destId="{209ADA40-EFA0-4EFE-9ACB-DF463FEF55DA}" srcOrd="0" destOrd="0" parTransId="{9448D47C-54C2-4BF5-937C-D73ADC8A0C18}" sibTransId="{F151F0CC-99C7-4046-97E1-15C5BBEF2A05}"/>
    <dgm:cxn modelId="{23FBF5E7-3633-4000-8B08-4B4B00AC2CD9}" srcId="{96B781A9-CA75-4540-8DC9-BD37C6BDDD13}" destId="{67803B3E-E799-4233-8D50-923A07868D0C}" srcOrd="2" destOrd="0" parTransId="{9D2B214D-5178-4C06-BB6A-34CBF2CBB0D0}" sibTransId="{EFC4E284-1074-4669-8E68-B0D4536F625E}"/>
    <dgm:cxn modelId="{E98FC998-1246-40F6-9E88-902988A5A5C6}" type="presOf" srcId="{B10DBCA1-D20B-4925-8109-184CC25EC4CB}" destId="{D457500B-19A5-4DDD-9EB2-815F40B54A6E}" srcOrd="0" destOrd="6" presId="urn:microsoft.com/office/officeart/2005/8/layout/vList5"/>
    <dgm:cxn modelId="{40B85883-BE0C-409D-B7E1-EA337FA6F7B7}" type="presOf" srcId="{93AC7198-EDC8-4672-91AB-6CE972A35823}" destId="{C3E8142C-D8B5-4D81-A80D-6C4CF4D19E12}" srcOrd="0" destOrd="0" presId="urn:microsoft.com/office/officeart/2005/8/layout/vList5"/>
    <dgm:cxn modelId="{E506DD7A-4CAC-405A-95B1-E72D3310487B}" srcId="{93AC7198-EDC8-4672-91AB-6CE972A35823}" destId="{6D98FF08-B728-49CF-A651-C7B738711C6E}" srcOrd="0" destOrd="0" parTransId="{CCFA6162-1BD2-4269-B083-A0C2FFBD17FD}" sibTransId="{00C59211-2540-42E6-94B9-4802E63DC1AB}"/>
    <dgm:cxn modelId="{6DB30C0E-336A-4B73-9B93-D8BAD959E932}" srcId="{6D98FF08-B728-49CF-A651-C7B738711C6E}" destId="{4A184297-ACDF-4D78-83AB-04E80DB12C76}" srcOrd="7" destOrd="0" parTransId="{20125F17-43EF-4912-9A3C-D46C00CBA637}" sibTransId="{4A122BDE-158A-43FC-AC29-B636DA352A44}"/>
    <dgm:cxn modelId="{539A87CE-C60A-42E7-905F-3FB4EE56CDC6}" type="presOf" srcId="{FA102207-47D2-4147-88A5-1C13DFAAB784}" destId="{D457500B-19A5-4DDD-9EB2-815F40B54A6E}" srcOrd="0" destOrd="9" presId="urn:microsoft.com/office/officeart/2005/8/layout/vList5"/>
    <dgm:cxn modelId="{920DDE5E-B4AA-453F-A98A-D1A76F6F56CB}" type="presOf" srcId="{EA77869F-BECF-461A-9C13-CCFBE271F845}" destId="{D457500B-19A5-4DDD-9EB2-815F40B54A6E}" srcOrd="0" destOrd="12" presId="urn:microsoft.com/office/officeart/2005/8/layout/vList5"/>
    <dgm:cxn modelId="{7DB887FA-0A3F-4700-8F18-0C9449013860}" srcId="{6D98FF08-B728-49CF-A651-C7B738711C6E}" destId="{1DF5D737-A794-4C46-BE6E-B6049754F9E2}" srcOrd="0" destOrd="0" parTransId="{08D2DA9E-9A88-4561-9F38-5A0E9C2E30F7}" sibTransId="{EE0B739F-3B64-49B3-A9AD-F008379B3D27}"/>
    <dgm:cxn modelId="{1442180B-7381-49A2-A5BA-950818E90034}" type="presOf" srcId="{67803B3E-E799-4233-8D50-923A07868D0C}" destId="{D26FECC5-9509-4E80-9E67-0D2A8A80104C}" srcOrd="0" destOrd="2" presId="urn:microsoft.com/office/officeart/2005/8/layout/vList5"/>
    <dgm:cxn modelId="{E9CC7F14-2246-46DF-9E7D-0C0A8FDB476E}" srcId="{6D98FF08-B728-49CF-A651-C7B738711C6E}" destId="{B10DBCA1-D20B-4925-8109-184CC25EC4CB}" srcOrd="6" destOrd="0" parTransId="{FEA9156C-F214-401E-9FC0-7367F67305A4}" sibTransId="{875E980F-F03F-4FBE-825F-ABA816B24FBF}"/>
    <dgm:cxn modelId="{68424BB7-EF37-4A01-A5CB-065CCEF23BAC}" type="presOf" srcId="{4A184297-ACDF-4D78-83AB-04E80DB12C76}" destId="{D457500B-19A5-4DDD-9EB2-815F40B54A6E}" srcOrd="0" destOrd="7" presId="urn:microsoft.com/office/officeart/2005/8/layout/vList5"/>
    <dgm:cxn modelId="{1EEE8FE3-A92F-4C6D-9068-F8E2B1E5247F}" srcId="{6D98FF08-B728-49CF-A651-C7B738711C6E}" destId="{AE1E51E3-9A5F-447A-AE85-7FBDADE10492}" srcOrd="4" destOrd="0" parTransId="{B94F0EE3-DCB0-4CE3-B124-3427B0D5C2D3}" sibTransId="{37BE4BEA-5910-46E6-85C0-BEA3DD703872}"/>
    <dgm:cxn modelId="{33BBB7D5-D5B5-419A-B263-B9D92F68BDB7}" type="presOf" srcId="{160AC8C5-4702-48B2-AB15-A0565C9001A0}" destId="{D26FECC5-9509-4E80-9E67-0D2A8A80104C}" srcOrd="0" destOrd="1" presId="urn:microsoft.com/office/officeart/2005/8/layout/vList5"/>
    <dgm:cxn modelId="{C86EAC76-1B0A-49B2-A0AE-02B78817A27F}" srcId="{6D98FF08-B728-49CF-A651-C7B738711C6E}" destId="{958625FC-F6FC-437D-858E-376D02B3AE9C}" srcOrd="2" destOrd="0" parTransId="{E0F0510C-A49C-4A43-9E5F-5305BAF605ED}" sibTransId="{A9264BBE-CFBC-45A9-B770-1F69974A457C}"/>
    <dgm:cxn modelId="{34F0A481-8968-4048-87A5-4CB6507A8334}" type="presOf" srcId="{1DF5D737-A794-4C46-BE6E-B6049754F9E2}" destId="{D457500B-19A5-4DDD-9EB2-815F40B54A6E}" srcOrd="0" destOrd="0" presId="urn:microsoft.com/office/officeart/2005/8/layout/vList5"/>
    <dgm:cxn modelId="{56C1EC4B-D1F5-40D9-84A1-D561A56DFB74}" srcId="{93AC7198-EDC8-4672-91AB-6CE972A35823}" destId="{32FE0BF1-E1E4-46C7-A57D-1C2410CE12DD}" srcOrd="1" destOrd="0" parTransId="{3C841A09-708B-43BF-B17F-74521C7F63DD}" sibTransId="{C16DFA96-A480-488A-96B2-F0FAD131E82A}"/>
    <dgm:cxn modelId="{26D68D9A-36B8-471C-BECC-CDCC4D8CEA1F}" srcId="{6D98FF08-B728-49CF-A651-C7B738711C6E}" destId="{EA77869F-BECF-461A-9C13-CCFBE271F845}" srcOrd="12" destOrd="0" parTransId="{FBD68C8A-F7E5-4595-8760-BDBC169D547E}" sibTransId="{54EDDE78-D201-4F27-927A-022F7B78EC6D}"/>
    <dgm:cxn modelId="{942676C8-A6FC-4629-8A66-E54E9485480E}" srcId="{32FE0BF1-E1E4-46C7-A57D-1C2410CE12DD}" destId="{1AB833F9-792D-40A6-A245-005DCE909C05}" srcOrd="1" destOrd="0" parTransId="{0BEC97F6-E5A8-4005-AAC9-4A2F529FB599}" sibTransId="{5F227398-6B3D-47DF-AD3C-753B97FA531A}"/>
    <dgm:cxn modelId="{D7B2E2AB-01D6-43FF-9CDD-E4FB8F47D7F2}" type="presOf" srcId="{90502290-2579-460A-9D60-6550108349CC}" destId="{D457500B-19A5-4DDD-9EB2-815F40B54A6E}" srcOrd="0" destOrd="1" presId="urn:microsoft.com/office/officeart/2005/8/layout/vList5"/>
    <dgm:cxn modelId="{9C0D3A58-F044-45D2-85D3-4F64EC60AC23}" type="presOf" srcId="{A5A6F142-1EF7-490E-A734-B168B66F4643}" destId="{D457500B-19A5-4DDD-9EB2-815F40B54A6E}" srcOrd="0" destOrd="11" presId="urn:microsoft.com/office/officeart/2005/8/layout/vList5"/>
    <dgm:cxn modelId="{BD7AD907-7458-4792-926A-8287CBEFCB69}" type="presOf" srcId="{96B781A9-CA75-4540-8DC9-BD37C6BDDD13}" destId="{841759BA-DFAD-46BC-A2D1-5C685A53D623}" srcOrd="0" destOrd="0" presId="urn:microsoft.com/office/officeart/2005/8/layout/vList5"/>
    <dgm:cxn modelId="{C5A6927F-7001-4747-A554-B4B12018029E}" type="presOf" srcId="{209ADA40-EFA0-4EFE-9ACB-DF463FEF55DA}" destId="{D26FECC5-9509-4E80-9E67-0D2A8A80104C}" srcOrd="0" destOrd="0" presId="urn:microsoft.com/office/officeart/2005/8/layout/vList5"/>
    <dgm:cxn modelId="{26E30C15-F3EB-4DA9-B457-94807B39A743}" type="presOf" srcId="{1AB833F9-792D-40A6-A245-005DCE909C05}" destId="{2F51ABF1-2FB9-4C33-8F65-68B37EC687C0}" srcOrd="0" destOrd="1" presId="urn:microsoft.com/office/officeart/2005/8/layout/vList5"/>
    <dgm:cxn modelId="{E4D42099-DA71-4DE4-9EFC-AA5F56519BBD}" srcId="{6D98FF08-B728-49CF-A651-C7B738711C6E}" destId="{FA102207-47D2-4147-88A5-1C13DFAAB784}" srcOrd="9" destOrd="0" parTransId="{AEDC926E-D753-4417-A1F9-DCC64E6ED6DD}" sibTransId="{D0A8D649-7F3A-449D-8B5C-E06F68FB1C73}"/>
    <dgm:cxn modelId="{E0E6C205-5FBC-4917-9DB4-CAB9E612A6A6}" type="presParOf" srcId="{C3E8142C-D8B5-4D81-A80D-6C4CF4D19E12}" destId="{F12C6EF2-3C93-4513-9C67-D625DEE7FC77}" srcOrd="0" destOrd="0" presId="urn:microsoft.com/office/officeart/2005/8/layout/vList5"/>
    <dgm:cxn modelId="{552550CD-DD70-42CF-9F53-F47C85BD9BE9}" type="presParOf" srcId="{F12C6EF2-3C93-4513-9C67-D625DEE7FC77}" destId="{427747F8-6FF0-4AF9-923A-CC53E657A86C}" srcOrd="0" destOrd="0" presId="urn:microsoft.com/office/officeart/2005/8/layout/vList5"/>
    <dgm:cxn modelId="{18F2D80C-218C-491B-904D-AB0B69D0F518}" type="presParOf" srcId="{F12C6EF2-3C93-4513-9C67-D625DEE7FC77}" destId="{D457500B-19A5-4DDD-9EB2-815F40B54A6E}" srcOrd="1" destOrd="0" presId="urn:microsoft.com/office/officeart/2005/8/layout/vList5"/>
    <dgm:cxn modelId="{86E92126-53B0-45A2-997B-F25B0A47F691}" type="presParOf" srcId="{C3E8142C-D8B5-4D81-A80D-6C4CF4D19E12}" destId="{3B5B6722-A685-4AF4-8FCF-A6DE88446A7C}" srcOrd="1" destOrd="0" presId="urn:microsoft.com/office/officeart/2005/8/layout/vList5"/>
    <dgm:cxn modelId="{461DE8E8-894A-47D9-BC4D-CDDA7AD00F64}" type="presParOf" srcId="{C3E8142C-D8B5-4D81-A80D-6C4CF4D19E12}" destId="{D5CCC0A6-5052-4D1A-BCD3-488AA71BBF57}" srcOrd="2" destOrd="0" presId="urn:microsoft.com/office/officeart/2005/8/layout/vList5"/>
    <dgm:cxn modelId="{0F940C1B-F658-4C55-82BE-CC6E9C11E4C6}" type="presParOf" srcId="{D5CCC0A6-5052-4D1A-BCD3-488AA71BBF57}" destId="{13D9FAEE-43DA-481B-B588-3D38F6A25C8F}" srcOrd="0" destOrd="0" presId="urn:microsoft.com/office/officeart/2005/8/layout/vList5"/>
    <dgm:cxn modelId="{EDB762C5-2F2E-446D-9981-CD7743D525FA}" type="presParOf" srcId="{D5CCC0A6-5052-4D1A-BCD3-488AA71BBF57}" destId="{2F51ABF1-2FB9-4C33-8F65-68B37EC687C0}" srcOrd="1" destOrd="0" presId="urn:microsoft.com/office/officeart/2005/8/layout/vList5"/>
    <dgm:cxn modelId="{864F8CAD-6768-4C98-9509-3242118C7C71}" type="presParOf" srcId="{C3E8142C-D8B5-4D81-A80D-6C4CF4D19E12}" destId="{82545E41-EF88-44A9-B5B4-8914A97AE8BD}" srcOrd="3" destOrd="0" presId="urn:microsoft.com/office/officeart/2005/8/layout/vList5"/>
    <dgm:cxn modelId="{20820CC3-08DF-4EDC-A193-F764F1E641BC}" type="presParOf" srcId="{C3E8142C-D8B5-4D81-A80D-6C4CF4D19E12}" destId="{8390B733-B110-41D0-BF45-560DF9B8D691}" srcOrd="4" destOrd="0" presId="urn:microsoft.com/office/officeart/2005/8/layout/vList5"/>
    <dgm:cxn modelId="{FA6068A9-D7B5-45B1-8FB9-DE66DF25A1E5}" type="presParOf" srcId="{8390B733-B110-41D0-BF45-560DF9B8D691}" destId="{841759BA-DFAD-46BC-A2D1-5C685A53D623}" srcOrd="0" destOrd="0" presId="urn:microsoft.com/office/officeart/2005/8/layout/vList5"/>
    <dgm:cxn modelId="{E5A97520-0E7B-4D12-81A0-F8FD73E734EB}" type="presParOf" srcId="{8390B733-B110-41D0-BF45-560DF9B8D691}" destId="{D26FECC5-9509-4E80-9E67-0D2A8A80104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F88F1B-D96B-4512-8314-6326C4419C4D}"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fr-FR"/>
        </a:p>
      </dgm:t>
    </dgm:pt>
    <dgm:pt modelId="{82A06588-7791-4141-B48C-C1CE1FF7C68E}">
      <dgm:prSet phldrT="[Texte]"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1800" dirty="0" smtClean="0"/>
            <a:t>D</a:t>
          </a:r>
          <a:r>
            <a:rPr lang="fr-FR" sz="1800" b="1" dirty="0" smtClean="0"/>
            <a:t>ispensation initiale de la prescription initiale hospitalière (PIH)</a:t>
          </a:r>
        </a:p>
        <a:p>
          <a:pPr algn="l" defTabSz="622300">
            <a:lnSpc>
              <a:spcPct val="90000"/>
            </a:lnSpc>
            <a:spcBef>
              <a:spcPct val="0"/>
            </a:spcBef>
            <a:spcAft>
              <a:spcPct val="35000"/>
            </a:spcAft>
          </a:pPr>
          <a:endParaRPr lang="fr-FR" dirty="0"/>
        </a:p>
      </dgm:t>
    </dgm:pt>
    <dgm:pt modelId="{1D6AE1BE-4DC6-4C34-88ED-B02DA59CC73B}" type="parTrans" cxnId="{18163716-5AC8-48CD-B8D7-379E5C76B47B}">
      <dgm:prSet/>
      <dgm:spPr/>
      <dgm:t>
        <a:bodyPr/>
        <a:lstStyle/>
        <a:p>
          <a:endParaRPr lang="fr-FR"/>
        </a:p>
      </dgm:t>
    </dgm:pt>
    <dgm:pt modelId="{E1C9C0FD-93D4-41B8-8703-9421E677CFF6}" type="sibTrans" cxnId="{18163716-5AC8-48CD-B8D7-379E5C76B47B}">
      <dgm:prSet/>
      <dgm:spPr>
        <a:solidFill>
          <a:schemeClr val="accent1"/>
        </a:solidFill>
      </dgm:spPr>
      <dgm:t>
        <a:bodyPr/>
        <a:lstStyle/>
        <a:p>
          <a:endParaRPr lang="fr-FR"/>
        </a:p>
      </dgm:t>
    </dgm:pt>
    <dgm:pt modelId="{E324D231-A984-4AE3-8911-0F91D1BAC8A7}">
      <dgm:prSet phldrT="[Texte]" custT="1"/>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fr-FR" sz="2000" dirty="0" smtClean="0">
              <a:solidFill>
                <a:schemeClr val="tx2"/>
              </a:solidFill>
            </a:rPr>
            <a:t>soit par la pharmacie hospitalière. </a:t>
          </a:r>
        </a:p>
        <a:p>
          <a:pPr marL="57150" indent="0" defTabSz="355600">
            <a:lnSpc>
              <a:spcPct val="90000"/>
            </a:lnSpc>
            <a:spcBef>
              <a:spcPct val="0"/>
            </a:spcBef>
            <a:spcAft>
              <a:spcPct val="15000"/>
            </a:spcAft>
            <a:buNone/>
          </a:pPr>
          <a:endParaRPr lang="fr-FR" sz="2000" dirty="0">
            <a:solidFill>
              <a:schemeClr val="tx2"/>
            </a:solidFill>
          </a:endParaRPr>
        </a:p>
      </dgm:t>
    </dgm:pt>
    <dgm:pt modelId="{B24D4063-D6A9-46ED-A03F-A4BD1C554C1A}" type="parTrans" cxnId="{CD626F61-30EF-4E13-9577-48F3FAFC4983}">
      <dgm:prSet/>
      <dgm:spPr/>
      <dgm:t>
        <a:bodyPr/>
        <a:lstStyle/>
        <a:p>
          <a:endParaRPr lang="fr-FR"/>
        </a:p>
      </dgm:t>
    </dgm:pt>
    <dgm:pt modelId="{13957691-B3C2-449E-9E01-1B5FC57E49F9}" type="sibTrans" cxnId="{CD626F61-30EF-4E13-9577-48F3FAFC4983}">
      <dgm:prSet/>
      <dgm:spPr/>
      <dgm:t>
        <a:bodyPr/>
        <a:lstStyle/>
        <a:p>
          <a:endParaRPr lang="fr-FR"/>
        </a:p>
      </dgm:t>
    </dgm:pt>
    <dgm:pt modelId="{BC3B0CB0-E35F-4FDD-AD52-A0644AA7DFE5}">
      <dgm:prSet phldrT="[Texte]" custT="1"/>
      <dgm:spPr/>
      <dgm:t>
        <a:bodyPr/>
        <a:lstStyle/>
        <a:p>
          <a:pPr marL="57150" lvl="1" indent="0" defTabSz="355600">
            <a:lnSpc>
              <a:spcPct val="90000"/>
            </a:lnSpc>
            <a:spcBef>
              <a:spcPct val="0"/>
            </a:spcBef>
            <a:spcAft>
              <a:spcPct val="15000"/>
            </a:spcAft>
            <a:buNone/>
          </a:pPr>
          <a:r>
            <a:rPr lang="fr-FR" sz="2000" dirty="0" smtClean="0">
              <a:solidFill>
                <a:schemeClr val="tx2"/>
              </a:solidFill>
            </a:rPr>
            <a:t>soit par l’officine.</a:t>
          </a:r>
        </a:p>
        <a:p>
          <a:pPr marL="57150" indent="0" defTabSz="355600">
            <a:lnSpc>
              <a:spcPct val="90000"/>
            </a:lnSpc>
            <a:spcBef>
              <a:spcPct val="0"/>
            </a:spcBef>
            <a:spcAft>
              <a:spcPct val="15000"/>
            </a:spcAft>
            <a:buNone/>
          </a:pPr>
          <a:endParaRPr lang="fr-FR" sz="1300" dirty="0">
            <a:solidFill>
              <a:schemeClr val="tx2"/>
            </a:solidFill>
          </a:endParaRPr>
        </a:p>
      </dgm:t>
    </dgm:pt>
    <dgm:pt modelId="{A5B4E046-AD3A-46BF-BEC4-E6FE0A9E6E04}" type="parTrans" cxnId="{BFA3B4B6-C15B-40DC-AC17-3CF79C488FC4}">
      <dgm:prSet/>
      <dgm:spPr/>
      <dgm:t>
        <a:bodyPr/>
        <a:lstStyle/>
        <a:p>
          <a:endParaRPr lang="fr-FR"/>
        </a:p>
      </dgm:t>
    </dgm:pt>
    <dgm:pt modelId="{D93996DE-C684-4E74-B049-67BE30CEAFD7}" type="sibTrans" cxnId="{BFA3B4B6-C15B-40DC-AC17-3CF79C488FC4}">
      <dgm:prSet/>
      <dgm:spPr/>
      <dgm:t>
        <a:bodyPr/>
        <a:lstStyle/>
        <a:p>
          <a:endParaRPr lang="fr-FR"/>
        </a:p>
      </dgm:t>
    </dgm:pt>
    <dgm:pt modelId="{09BB2A59-3A82-4886-BCCB-498B4C8F44D3}">
      <dgm:prSet phldrT="[Texte]" custT="1"/>
      <dgm:spPr/>
      <dgm:t>
        <a:bodyPr/>
        <a:lstStyle/>
        <a:p>
          <a:pPr marL="0" marR="0" lvl="1" indent="0" algn="l" defTabSz="914400" eaLnBrk="1" fontAlgn="auto" latinLnBrk="0" hangingPunct="1">
            <a:lnSpc>
              <a:spcPct val="100000"/>
            </a:lnSpc>
            <a:spcBef>
              <a:spcPts val="0"/>
            </a:spcBef>
            <a:spcAft>
              <a:spcPts val="0"/>
            </a:spcAft>
            <a:buClrTx/>
            <a:buSzTx/>
            <a:buFontTx/>
            <a:buNone/>
            <a:tabLst/>
            <a:defRPr/>
          </a:pPr>
          <a:r>
            <a:rPr lang="fr-FR" sz="1800" dirty="0" smtClean="0">
              <a:solidFill>
                <a:schemeClr val="tx2"/>
              </a:solidFill>
            </a:rPr>
            <a:t>à partir de la PIH</a:t>
          </a:r>
        </a:p>
      </dgm:t>
    </dgm:pt>
    <dgm:pt modelId="{EFA9B2F5-E09E-476B-BCF1-1337474E34C6}" type="parTrans" cxnId="{9060281B-9231-4571-8187-E9A97AE4CDCB}">
      <dgm:prSet/>
      <dgm:spPr>
        <a:solidFill>
          <a:schemeClr val="bg1"/>
        </a:solidFill>
      </dgm:spPr>
      <dgm:t>
        <a:bodyPr/>
        <a:lstStyle/>
        <a:p>
          <a:endParaRPr lang="fr-FR"/>
        </a:p>
      </dgm:t>
    </dgm:pt>
    <dgm:pt modelId="{504DE5F6-7CF6-4BD7-8703-B5E11619A004}" type="sibTrans" cxnId="{9060281B-9231-4571-8187-E9A97AE4CDCB}">
      <dgm:prSet/>
      <dgm:spPr>
        <a:solidFill>
          <a:schemeClr val="bg1"/>
        </a:solidFill>
      </dgm:spPr>
      <dgm:t>
        <a:bodyPr/>
        <a:lstStyle/>
        <a:p>
          <a:endParaRPr lang="fr-FR"/>
        </a:p>
      </dgm:t>
    </dgm:pt>
    <dgm:pt modelId="{E0E369AF-F60A-479E-BC99-3014DE99F481}">
      <dgm:prSet phldrT="[Texte]" custT="1"/>
      <dgm:spPr/>
      <dgm:t>
        <a:bodyPr/>
        <a:lstStyle/>
        <a:p>
          <a:pPr marL="0" marR="0" lvl="1" indent="0" algn="ctr" defTabSz="914400" eaLnBrk="1" fontAlgn="auto" latinLnBrk="0" hangingPunct="1">
            <a:lnSpc>
              <a:spcPct val="100000"/>
            </a:lnSpc>
            <a:spcBef>
              <a:spcPts val="0"/>
            </a:spcBef>
            <a:spcAft>
              <a:spcPts val="0"/>
            </a:spcAft>
            <a:buClrTx/>
            <a:buSzTx/>
            <a:buFontTx/>
            <a:buNone/>
            <a:tabLst/>
            <a:defRPr/>
          </a:pPr>
          <a:r>
            <a:rPr lang="fr-FR" sz="2000" b="1" dirty="0" smtClean="0"/>
            <a:t>Renouvellement de dispensation</a:t>
          </a:r>
          <a:r>
            <a:rPr lang="fr-FR" sz="2000" dirty="0" smtClean="0"/>
            <a:t> </a:t>
          </a:r>
        </a:p>
        <a:p>
          <a:pPr marL="0" marR="0" lvl="1" indent="0" algn="l" defTabSz="914400" eaLnBrk="1" fontAlgn="auto" latinLnBrk="0" hangingPunct="1">
            <a:lnSpc>
              <a:spcPct val="100000"/>
            </a:lnSpc>
            <a:spcBef>
              <a:spcPts val="0"/>
            </a:spcBef>
            <a:spcAft>
              <a:spcPts val="0"/>
            </a:spcAft>
            <a:buClrTx/>
            <a:buSzTx/>
            <a:buFontTx/>
            <a:buNone/>
            <a:tabLst/>
            <a:defRPr/>
          </a:pPr>
          <a:endParaRPr lang="fr-FR" sz="2000" dirty="0"/>
        </a:p>
      </dgm:t>
    </dgm:pt>
    <dgm:pt modelId="{1CF68EE2-E4C9-454A-B816-68722EC1AB3F}" type="parTrans" cxnId="{711F8B0F-DB2F-479B-8961-D3AB10E242DC}">
      <dgm:prSet/>
      <dgm:spPr/>
      <dgm:t>
        <a:bodyPr/>
        <a:lstStyle/>
        <a:p>
          <a:endParaRPr lang="fr-FR"/>
        </a:p>
      </dgm:t>
    </dgm:pt>
    <dgm:pt modelId="{D81D5AAB-B4A9-4EC5-8CB2-32F5FA544804}" type="sibTrans" cxnId="{711F8B0F-DB2F-479B-8961-D3AB10E242DC}">
      <dgm:prSet/>
      <dgm:spPr>
        <a:solidFill>
          <a:schemeClr val="bg1"/>
        </a:solidFill>
      </dgm:spPr>
      <dgm:t>
        <a:bodyPr/>
        <a:lstStyle/>
        <a:p>
          <a:endParaRPr lang="fr-FR"/>
        </a:p>
      </dgm:t>
    </dgm:pt>
    <dgm:pt modelId="{C1116B3D-9CE4-46C5-A106-1A5DB9A0B8A1}">
      <dgm:prSet/>
      <dgm:spPr>
        <a:solidFill>
          <a:schemeClr val="bg1"/>
        </a:solidFill>
      </dgm:spPr>
      <dgm:t>
        <a:bodyPr/>
        <a:lstStyle/>
        <a:p>
          <a:endParaRPr lang="fr-FR" dirty="0" smtClean="0"/>
        </a:p>
      </dgm:t>
    </dgm:pt>
    <dgm:pt modelId="{052B5E16-DD32-4000-BE54-0734BC2ADEB7}" type="parTrans" cxnId="{8AF2C905-0E92-440F-ADA3-D39ACCCA2D53}">
      <dgm:prSet/>
      <dgm:spPr/>
      <dgm:t>
        <a:bodyPr/>
        <a:lstStyle/>
        <a:p>
          <a:endParaRPr lang="fr-FR"/>
        </a:p>
      </dgm:t>
    </dgm:pt>
    <dgm:pt modelId="{7B942A88-6E38-4BEA-A86E-04BF6096C696}" type="sibTrans" cxnId="{8AF2C905-0E92-440F-ADA3-D39ACCCA2D53}">
      <dgm:prSet/>
      <dgm:spPr/>
      <dgm:t>
        <a:bodyPr/>
        <a:lstStyle/>
        <a:p>
          <a:endParaRPr lang="fr-FR"/>
        </a:p>
      </dgm:t>
    </dgm:pt>
    <dgm:pt modelId="{34763378-086C-436C-8DE3-3975A34EAA87}">
      <dgm:prSet custT="1"/>
      <dgm:spPr/>
      <dgm:t>
        <a:bodyPr/>
        <a:lstStyle/>
        <a:p>
          <a:pPr marL="228600" indent="0" defTabSz="889000">
            <a:lnSpc>
              <a:spcPct val="90000"/>
            </a:lnSpc>
            <a:spcBef>
              <a:spcPct val="0"/>
            </a:spcBef>
            <a:spcAft>
              <a:spcPct val="15000"/>
            </a:spcAft>
            <a:buNone/>
          </a:pPr>
          <a:r>
            <a:rPr lang="fr-FR" sz="1200" dirty="0" smtClean="0">
              <a:solidFill>
                <a:schemeClr val="tx2"/>
              </a:solidFill>
            </a:rPr>
            <a:t>Inscription à l'ordonnancier du nom du médecin de la PIH + hôpital</a:t>
          </a:r>
        </a:p>
      </dgm:t>
    </dgm:pt>
    <dgm:pt modelId="{B4E28589-7363-404F-A4C4-021C34C8829B}" type="parTrans" cxnId="{4A74B91D-EDAB-4706-9F4D-B919003FA38D}">
      <dgm:prSet/>
      <dgm:spPr/>
      <dgm:t>
        <a:bodyPr/>
        <a:lstStyle/>
        <a:p>
          <a:endParaRPr lang="fr-FR"/>
        </a:p>
      </dgm:t>
    </dgm:pt>
    <dgm:pt modelId="{24093A43-BDBC-4726-A312-65D22F8C234F}" type="sibTrans" cxnId="{4A74B91D-EDAB-4706-9F4D-B919003FA38D}">
      <dgm:prSet/>
      <dgm:spPr/>
      <dgm:t>
        <a:bodyPr/>
        <a:lstStyle/>
        <a:p>
          <a:endParaRPr lang="fr-FR"/>
        </a:p>
      </dgm:t>
    </dgm:pt>
    <dgm:pt modelId="{15257578-D4B5-417C-863D-A01BFE35D813}">
      <dgm:prSet phldrT="[Texte]" custT="1"/>
      <dgm:spPr/>
      <dgm:t>
        <a:bodyPr/>
        <a:lstStyle/>
        <a:p>
          <a:pPr marL="0" marR="0" lvl="1" indent="0" algn="l" defTabSz="914400" eaLnBrk="1" fontAlgn="auto" latinLnBrk="0" hangingPunct="1">
            <a:lnSpc>
              <a:spcPct val="100000"/>
            </a:lnSpc>
            <a:spcBef>
              <a:spcPts val="0"/>
            </a:spcBef>
            <a:spcAft>
              <a:spcPts val="0"/>
            </a:spcAft>
            <a:buClrTx/>
            <a:buSzTx/>
            <a:buFontTx/>
            <a:buNone/>
            <a:tabLst/>
            <a:defRPr/>
          </a:pPr>
          <a:r>
            <a:rPr lang="fr-FR" sz="1600" dirty="0" smtClean="0">
              <a:solidFill>
                <a:schemeClr val="tx2"/>
              </a:solidFill>
            </a:rPr>
            <a:t>à partir  d’une ordonnance de renouvellement</a:t>
          </a:r>
        </a:p>
      </dgm:t>
    </dgm:pt>
    <dgm:pt modelId="{BA2F08AB-4DAE-4E9A-9560-FA4327C93E9D}" type="parTrans" cxnId="{C7892332-A3DF-44B9-A502-6765548F6DD3}">
      <dgm:prSet/>
      <dgm:spPr/>
      <dgm:t>
        <a:bodyPr/>
        <a:lstStyle/>
        <a:p>
          <a:endParaRPr lang="fr-FR"/>
        </a:p>
      </dgm:t>
    </dgm:pt>
    <dgm:pt modelId="{F0E56FF3-C2C3-4F4B-A09F-D3124159D0B6}" type="sibTrans" cxnId="{C7892332-A3DF-44B9-A502-6765548F6DD3}">
      <dgm:prSet/>
      <dgm:spPr/>
      <dgm:t>
        <a:bodyPr/>
        <a:lstStyle/>
        <a:p>
          <a:endParaRPr lang="fr-FR"/>
        </a:p>
      </dgm:t>
    </dgm:pt>
    <dgm:pt modelId="{20D709C1-0A00-4518-95DD-69D404FB9C78}">
      <dgm:prSet phldrT="[Texte]" custT="1"/>
      <dgm:spPr/>
      <dgm:t>
        <a:bodyPr/>
        <a:lstStyle/>
        <a:p>
          <a:pPr marL="0" marR="0" lvl="1" indent="0" algn="r" defTabSz="914400" eaLnBrk="1" fontAlgn="auto" latinLnBrk="0" hangingPunct="1">
            <a:lnSpc>
              <a:spcPct val="100000"/>
            </a:lnSpc>
            <a:spcBef>
              <a:spcPts val="0"/>
            </a:spcBef>
            <a:spcAft>
              <a:spcPts val="0"/>
            </a:spcAft>
            <a:buClrTx/>
            <a:buSzTx/>
            <a:buFontTx/>
            <a:buNone/>
            <a:tabLst/>
            <a:defRPr/>
          </a:pPr>
          <a:r>
            <a:rPr lang="fr-FR" sz="1400" dirty="0" smtClean="0">
              <a:solidFill>
                <a:schemeClr val="tx2"/>
              </a:solidFill>
            </a:rPr>
            <a:t>rédigée par un médecin libéral           </a:t>
          </a:r>
          <a:r>
            <a:rPr lang="fr-FR" sz="1400" dirty="0" smtClean="0">
              <a:solidFill>
                <a:schemeClr val="tx1"/>
              </a:solidFill>
              <a:sym typeface="Wingdings" pitchFamily="2" charset="2"/>
            </a:rPr>
            <a:t></a:t>
          </a:r>
          <a:endParaRPr lang="fr-FR" sz="1400" dirty="0" smtClean="0">
            <a:solidFill>
              <a:schemeClr val="tx1"/>
            </a:solidFill>
          </a:endParaRPr>
        </a:p>
        <a:p>
          <a:pPr marL="0" marR="0" lvl="1" indent="0" algn="l" defTabSz="914400" eaLnBrk="1" fontAlgn="auto" latinLnBrk="0" hangingPunct="1">
            <a:lnSpc>
              <a:spcPct val="100000"/>
            </a:lnSpc>
            <a:spcBef>
              <a:spcPts val="0"/>
            </a:spcBef>
            <a:spcAft>
              <a:spcPts val="0"/>
            </a:spcAft>
            <a:buClrTx/>
            <a:buSzTx/>
            <a:buFontTx/>
            <a:buNone/>
            <a:tabLst/>
            <a:defRPr/>
          </a:pPr>
          <a:endParaRPr lang="fr-FR" sz="2000" dirty="0" smtClean="0"/>
        </a:p>
      </dgm:t>
    </dgm:pt>
    <dgm:pt modelId="{F1CA67FA-B818-4CB1-A006-2522922324A0}" type="parTrans" cxnId="{63D17426-234C-4A30-AE6C-9E8610A63540}">
      <dgm:prSet/>
      <dgm:spPr/>
      <dgm:t>
        <a:bodyPr/>
        <a:lstStyle/>
        <a:p>
          <a:endParaRPr lang="fr-FR"/>
        </a:p>
      </dgm:t>
    </dgm:pt>
    <dgm:pt modelId="{654F72A0-0C86-4660-BB6A-149A78D39A9B}" type="sibTrans" cxnId="{63D17426-234C-4A30-AE6C-9E8610A63540}">
      <dgm:prSet/>
      <dgm:spPr/>
      <dgm:t>
        <a:bodyPr/>
        <a:lstStyle/>
        <a:p>
          <a:endParaRPr lang="fr-FR"/>
        </a:p>
      </dgm:t>
    </dgm:pt>
    <dgm:pt modelId="{F9646381-7E49-4A9E-AF34-348D38727D5B}">
      <dgm:prSet phldrT="[Texte]" custT="1"/>
      <dgm:spPr/>
      <dgm:t>
        <a:bodyPr/>
        <a:lstStyle/>
        <a:p>
          <a:pPr marL="0" marR="0" lvl="1" indent="0" algn="l" defTabSz="914400" eaLnBrk="1" fontAlgn="auto" latinLnBrk="0" hangingPunct="1">
            <a:lnSpc>
              <a:spcPct val="100000"/>
            </a:lnSpc>
            <a:spcBef>
              <a:spcPts val="0"/>
            </a:spcBef>
            <a:spcAft>
              <a:spcPts val="0"/>
            </a:spcAft>
            <a:buClrTx/>
            <a:buSzTx/>
            <a:buFontTx/>
            <a:buNone/>
            <a:tabLst/>
            <a:defRPr/>
          </a:pPr>
          <a:endParaRPr lang="fr-FR" sz="1400" dirty="0" smtClean="0">
            <a:solidFill>
              <a:schemeClr val="tx2"/>
            </a:solidFill>
          </a:endParaRPr>
        </a:p>
      </dgm:t>
    </dgm:pt>
    <dgm:pt modelId="{FE6A174E-519E-4D69-9BEC-7E72BF9709D8}" type="parTrans" cxnId="{9BDB09FA-FFDC-404B-B60C-0599850A9626}">
      <dgm:prSet/>
      <dgm:spPr/>
      <dgm:t>
        <a:bodyPr/>
        <a:lstStyle/>
        <a:p>
          <a:endParaRPr lang="fr-FR"/>
        </a:p>
      </dgm:t>
    </dgm:pt>
    <dgm:pt modelId="{6FC4FD8A-A80D-4389-A6D5-E009AB640075}" type="sibTrans" cxnId="{9BDB09FA-FFDC-404B-B60C-0599850A9626}">
      <dgm:prSet/>
      <dgm:spPr/>
      <dgm:t>
        <a:bodyPr/>
        <a:lstStyle/>
        <a:p>
          <a:endParaRPr lang="fr-FR"/>
        </a:p>
      </dgm:t>
    </dgm:pt>
    <dgm:pt modelId="{CB5B254B-B242-4C20-942D-8BC65EACB635}">
      <dgm:prSet phldrT="[Texte]" custT="1"/>
      <dgm:spPr/>
      <dgm:t>
        <a:bodyPr/>
        <a:lstStyle/>
        <a:p>
          <a:pPr marL="0" marR="0" lvl="1" indent="0" algn="l" defTabSz="914400" eaLnBrk="1" fontAlgn="auto" latinLnBrk="0" hangingPunct="1">
            <a:lnSpc>
              <a:spcPct val="100000"/>
            </a:lnSpc>
            <a:spcBef>
              <a:spcPts val="0"/>
            </a:spcBef>
            <a:spcAft>
              <a:spcPts val="0"/>
            </a:spcAft>
            <a:buClrTx/>
            <a:buSzTx/>
            <a:buFontTx/>
            <a:buNone/>
            <a:tabLst/>
            <a:defRPr/>
          </a:pPr>
          <a:endParaRPr lang="fr-FR" sz="2000" dirty="0" smtClean="0">
            <a:solidFill>
              <a:schemeClr val="tx2"/>
            </a:solidFill>
          </a:endParaRPr>
        </a:p>
      </dgm:t>
    </dgm:pt>
    <dgm:pt modelId="{F354839B-4EEA-4C96-9F77-50AAD51AB742}" type="parTrans" cxnId="{DD21405D-1607-4EF7-ABD8-AA519A4B627F}">
      <dgm:prSet/>
      <dgm:spPr/>
      <dgm:t>
        <a:bodyPr/>
        <a:lstStyle/>
        <a:p>
          <a:endParaRPr lang="fr-FR"/>
        </a:p>
      </dgm:t>
    </dgm:pt>
    <dgm:pt modelId="{F5D17A7F-E62E-4E8C-9E0A-5620F41E57B8}" type="sibTrans" cxnId="{DD21405D-1607-4EF7-ABD8-AA519A4B627F}">
      <dgm:prSet/>
      <dgm:spPr/>
      <dgm:t>
        <a:bodyPr/>
        <a:lstStyle/>
        <a:p>
          <a:endParaRPr lang="fr-FR"/>
        </a:p>
      </dgm:t>
    </dgm:pt>
    <dgm:pt modelId="{8FBDA368-EC43-42D7-B4F2-122A94668C74}">
      <dgm:prSet custT="1"/>
      <dgm:spPr/>
      <dgm:t>
        <a:bodyPr/>
        <a:lstStyle/>
        <a:p>
          <a:pPr marL="228600" indent="0" defTabSz="889000">
            <a:lnSpc>
              <a:spcPct val="90000"/>
            </a:lnSpc>
            <a:spcBef>
              <a:spcPct val="0"/>
            </a:spcBef>
            <a:spcAft>
              <a:spcPct val="15000"/>
            </a:spcAft>
            <a:buNone/>
          </a:pPr>
          <a:endParaRPr lang="fr-FR" sz="1200" dirty="0" smtClean="0"/>
        </a:p>
      </dgm:t>
    </dgm:pt>
    <dgm:pt modelId="{A3DD2393-2244-4129-9AEE-0D4014C3E3C7}" type="parTrans" cxnId="{02377E56-2529-40A6-8A31-5A90B8D7C0DB}">
      <dgm:prSet/>
      <dgm:spPr/>
      <dgm:t>
        <a:bodyPr/>
        <a:lstStyle/>
        <a:p>
          <a:endParaRPr lang="fr-FR"/>
        </a:p>
      </dgm:t>
    </dgm:pt>
    <dgm:pt modelId="{3E13F7D6-846D-446F-9824-123A2498B7F0}" type="sibTrans" cxnId="{02377E56-2529-40A6-8A31-5A90B8D7C0DB}">
      <dgm:prSet/>
      <dgm:spPr/>
      <dgm:t>
        <a:bodyPr/>
        <a:lstStyle/>
        <a:p>
          <a:endParaRPr lang="fr-FR"/>
        </a:p>
      </dgm:t>
    </dgm:pt>
    <dgm:pt modelId="{0030DF96-9126-46EB-871E-8126D9E152E4}">
      <dgm:prSet custT="1"/>
      <dgm:spPr/>
      <dgm:t>
        <a:bodyPr/>
        <a:lstStyle/>
        <a:p>
          <a:pPr marL="228600" indent="0" defTabSz="889000">
            <a:lnSpc>
              <a:spcPct val="90000"/>
            </a:lnSpc>
            <a:spcBef>
              <a:spcPct val="0"/>
            </a:spcBef>
            <a:spcAft>
              <a:spcPct val="15000"/>
            </a:spcAft>
            <a:buNone/>
          </a:pPr>
          <a:r>
            <a:rPr lang="fr-FR" sz="1200" dirty="0" smtClean="0"/>
            <a:t> </a:t>
          </a:r>
          <a:r>
            <a:rPr lang="fr-FR" sz="1200" dirty="0" smtClean="0">
              <a:solidFill>
                <a:schemeClr val="tx2"/>
              </a:solidFill>
            </a:rPr>
            <a:t>Présentation PIH &lt; 1an</a:t>
          </a:r>
        </a:p>
      </dgm:t>
    </dgm:pt>
    <dgm:pt modelId="{80621E64-95EF-4D9B-A470-47E9584EC616}" type="parTrans" cxnId="{85CD54AD-E973-40BE-9074-D805F8174A40}">
      <dgm:prSet/>
      <dgm:spPr/>
      <dgm:t>
        <a:bodyPr/>
        <a:lstStyle/>
        <a:p>
          <a:endParaRPr lang="fr-FR"/>
        </a:p>
      </dgm:t>
    </dgm:pt>
    <dgm:pt modelId="{21BE229D-1F21-4DA2-876C-5CCA9AC39D5F}" type="sibTrans" cxnId="{85CD54AD-E973-40BE-9074-D805F8174A40}">
      <dgm:prSet/>
      <dgm:spPr/>
      <dgm:t>
        <a:bodyPr/>
        <a:lstStyle/>
        <a:p>
          <a:endParaRPr lang="fr-FR"/>
        </a:p>
      </dgm:t>
    </dgm:pt>
    <dgm:pt modelId="{5D3CC24B-FDE8-46CC-87E6-4F439B28329C}">
      <dgm:prSet phldrT="[Texte]" custT="1"/>
      <dgm:spPr/>
      <dgm:t>
        <a:bodyPr/>
        <a:lstStyle/>
        <a:p>
          <a:pPr marL="0" marR="0" lvl="1" indent="0" algn="r" defTabSz="914400" eaLnBrk="1" fontAlgn="auto" latinLnBrk="0" hangingPunct="1">
            <a:lnSpc>
              <a:spcPct val="100000"/>
            </a:lnSpc>
            <a:spcBef>
              <a:spcPts val="0"/>
            </a:spcBef>
            <a:spcAft>
              <a:spcPts val="0"/>
            </a:spcAft>
            <a:buClrTx/>
            <a:buSzTx/>
            <a:buFontTx/>
            <a:buNone/>
            <a:tabLst/>
            <a:defRPr/>
          </a:pPr>
          <a:r>
            <a:rPr lang="fr-FR" sz="1400" dirty="0" smtClean="0">
              <a:solidFill>
                <a:schemeClr val="tx2"/>
              </a:solidFill>
            </a:rPr>
            <a:t> hospitalière</a:t>
          </a:r>
        </a:p>
      </dgm:t>
    </dgm:pt>
    <dgm:pt modelId="{A277C6F2-33E4-4851-8442-A7E1BFDBE824}" type="parTrans" cxnId="{049CF9F1-4B32-4395-8083-3C5F1FC5CFF3}">
      <dgm:prSet/>
      <dgm:spPr/>
      <dgm:t>
        <a:bodyPr/>
        <a:lstStyle/>
        <a:p>
          <a:endParaRPr lang="fr-FR"/>
        </a:p>
      </dgm:t>
    </dgm:pt>
    <dgm:pt modelId="{53F152AA-9D7F-4A88-80C4-E8FD03E8264D}" type="sibTrans" cxnId="{049CF9F1-4B32-4395-8083-3C5F1FC5CFF3}">
      <dgm:prSet/>
      <dgm:spPr/>
      <dgm:t>
        <a:bodyPr/>
        <a:lstStyle/>
        <a:p>
          <a:endParaRPr lang="fr-FR"/>
        </a:p>
      </dgm:t>
    </dgm:pt>
    <dgm:pt modelId="{C96C6239-EA76-4486-8EAF-77C1BEA79055}">
      <dgm:prSet phldrT="[Texte]" custT="1"/>
      <dgm:spPr/>
      <dgm:t>
        <a:bodyPr/>
        <a:lstStyle/>
        <a:p>
          <a:pPr marL="0" marR="0" lvl="1" indent="0" algn="l" defTabSz="914400" eaLnBrk="1" fontAlgn="auto" latinLnBrk="0" hangingPunct="1">
            <a:lnSpc>
              <a:spcPct val="100000"/>
            </a:lnSpc>
            <a:spcBef>
              <a:spcPts val="0"/>
            </a:spcBef>
            <a:spcAft>
              <a:spcPts val="0"/>
            </a:spcAft>
            <a:buClrTx/>
            <a:buSzTx/>
            <a:buFontTx/>
            <a:buNone/>
            <a:tabLst/>
            <a:defRPr/>
          </a:pPr>
          <a:endParaRPr lang="fr-FR" sz="1400" dirty="0" smtClean="0">
            <a:solidFill>
              <a:schemeClr val="tx2"/>
            </a:solidFill>
          </a:endParaRPr>
        </a:p>
      </dgm:t>
    </dgm:pt>
    <dgm:pt modelId="{F6B019A0-103A-4B41-A520-FC4ABF9C3106}" type="parTrans" cxnId="{84E10C12-0963-4005-A440-991911AC8873}">
      <dgm:prSet/>
      <dgm:spPr/>
      <dgm:t>
        <a:bodyPr/>
        <a:lstStyle/>
        <a:p>
          <a:endParaRPr lang="fr-FR"/>
        </a:p>
      </dgm:t>
    </dgm:pt>
    <dgm:pt modelId="{DC0FBC2E-3DC6-4E5A-BE46-9892459E293B}" type="sibTrans" cxnId="{84E10C12-0963-4005-A440-991911AC8873}">
      <dgm:prSet/>
      <dgm:spPr/>
      <dgm:t>
        <a:bodyPr/>
        <a:lstStyle/>
        <a:p>
          <a:endParaRPr lang="fr-FR"/>
        </a:p>
      </dgm:t>
    </dgm:pt>
    <dgm:pt modelId="{9CE0F53C-416C-4D5D-8455-A35853C53644}" type="pres">
      <dgm:prSet presAssocID="{72F88F1B-D96B-4512-8314-6326C4419C4D}" presName="linearFlow" presStyleCnt="0">
        <dgm:presLayoutVars>
          <dgm:dir/>
          <dgm:animLvl val="lvl"/>
          <dgm:resizeHandles val="exact"/>
        </dgm:presLayoutVars>
      </dgm:prSet>
      <dgm:spPr/>
      <dgm:t>
        <a:bodyPr/>
        <a:lstStyle/>
        <a:p>
          <a:endParaRPr lang="fr-FR"/>
        </a:p>
      </dgm:t>
    </dgm:pt>
    <dgm:pt modelId="{369C5339-2DE3-4E05-A379-666F9ED901AD}" type="pres">
      <dgm:prSet presAssocID="{82A06588-7791-4141-B48C-C1CE1FF7C68E}" presName="composite" presStyleCnt="0"/>
      <dgm:spPr/>
    </dgm:pt>
    <dgm:pt modelId="{C530B512-B2A3-4CBB-91DB-F07986C11294}" type="pres">
      <dgm:prSet presAssocID="{82A06588-7791-4141-B48C-C1CE1FF7C68E}" presName="parTx" presStyleLbl="node1" presStyleIdx="0" presStyleCnt="3">
        <dgm:presLayoutVars>
          <dgm:chMax val="0"/>
          <dgm:chPref val="0"/>
          <dgm:bulletEnabled val="1"/>
        </dgm:presLayoutVars>
      </dgm:prSet>
      <dgm:spPr/>
      <dgm:t>
        <a:bodyPr/>
        <a:lstStyle/>
        <a:p>
          <a:endParaRPr lang="fr-FR"/>
        </a:p>
      </dgm:t>
    </dgm:pt>
    <dgm:pt modelId="{B6ECDD98-1457-4669-AA0A-20694D4B2B69}" type="pres">
      <dgm:prSet presAssocID="{82A06588-7791-4141-B48C-C1CE1FF7C68E}" presName="parSh" presStyleLbl="node1" presStyleIdx="0" presStyleCnt="3" custScaleX="108048" custScaleY="231359" custLinFactNeighborX="24424" custLinFactNeighborY="-16193"/>
      <dgm:spPr/>
      <dgm:t>
        <a:bodyPr/>
        <a:lstStyle/>
        <a:p>
          <a:endParaRPr lang="fr-FR"/>
        </a:p>
      </dgm:t>
    </dgm:pt>
    <dgm:pt modelId="{C50E48DF-83E4-47CC-A2A7-85ABF6E7BE2F}" type="pres">
      <dgm:prSet presAssocID="{82A06588-7791-4141-B48C-C1CE1FF7C68E}" presName="desTx" presStyleLbl="fgAcc1" presStyleIdx="0" presStyleCnt="3" custScaleY="88259" custLinFactY="500000" custLinFactNeighborX="5850" custLinFactNeighborY="512125">
        <dgm:presLayoutVars>
          <dgm:bulletEnabled val="1"/>
        </dgm:presLayoutVars>
      </dgm:prSet>
      <dgm:spPr/>
      <dgm:t>
        <a:bodyPr/>
        <a:lstStyle/>
        <a:p>
          <a:endParaRPr lang="fr-FR"/>
        </a:p>
      </dgm:t>
    </dgm:pt>
    <dgm:pt modelId="{2D2036ED-F4A4-4E97-A1C5-D918D3375921}" type="pres">
      <dgm:prSet presAssocID="{E1C9C0FD-93D4-41B8-8703-9421E677CFF6}" presName="sibTrans" presStyleLbl="sibTrans2D1" presStyleIdx="0" presStyleCnt="2"/>
      <dgm:spPr/>
      <dgm:t>
        <a:bodyPr/>
        <a:lstStyle/>
        <a:p>
          <a:endParaRPr lang="fr-FR"/>
        </a:p>
      </dgm:t>
    </dgm:pt>
    <dgm:pt modelId="{622C5CBD-0D67-41ED-8244-57D484C95020}" type="pres">
      <dgm:prSet presAssocID="{E1C9C0FD-93D4-41B8-8703-9421E677CFF6}" presName="connTx" presStyleLbl="sibTrans2D1" presStyleIdx="0" presStyleCnt="2"/>
      <dgm:spPr/>
      <dgm:t>
        <a:bodyPr/>
        <a:lstStyle/>
        <a:p>
          <a:endParaRPr lang="fr-FR"/>
        </a:p>
      </dgm:t>
    </dgm:pt>
    <dgm:pt modelId="{48E053F2-E175-415E-8B77-F9263CB6400F}" type="pres">
      <dgm:prSet presAssocID="{E0E369AF-F60A-479E-BC99-3014DE99F481}" presName="composite" presStyleCnt="0"/>
      <dgm:spPr/>
    </dgm:pt>
    <dgm:pt modelId="{654F1FDE-A830-46E7-A92B-3EA016A9DE6C}" type="pres">
      <dgm:prSet presAssocID="{E0E369AF-F60A-479E-BC99-3014DE99F481}" presName="parTx" presStyleLbl="node1" presStyleIdx="0" presStyleCnt="3">
        <dgm:presLayoutVars>
          <dgm:chMax val="0"/>
          <dgm:chPref val="0"/>
          <dgm:bulletEnabled val="1"/>
        </dgm:presLayoutVars>
      </dgm:prSet>
      <dgm:spPr/>
      <dgm:t>
        <a:bodyPr/>
        <a:lstStyle/>
        <a:p>
          <a:endParaRPr lang="fr-FR"/>
        </a:p>
      </dgm:t>
    </dgm:pt>
    <dgm:pt modelId="{52F49B28-B2CB-4FFD-9A64-D55D76B004BA}" type="pres">
      <dgm:prSet presAssocID="{E0E369AF-F60A-479E-BC99-3014DE99F481}" presName="parSh" presStyleLbl="node1" presStyleIdx="1" presStyleCnt="3" custScaleX="123621" custScaleY="157022" custLinFactNeighborX="22401" custLinFactNeighborY="-578"/>
      <dgm:spPr/>
      <dgm:t>
        <a:bodyPr/>
        <a:lstStyle/>
        <a:p>
          <a:endParaRPr lang="fr-FR"/>
        </a:p>
      </dgm:t>
    </dgm:pt>
    <dgm:pt modelId="{8C402340-C629-4E7B-8DB6-C326E76C2615}" type="pres">
      <dgm:prSet presAssocID="{E0E369AF-F60A-479E-BC99-3014DE99F481}" presName="desTx" presStyleLbl="fgAcc1" presStyleIdx="1" presStyleCnt="3" custLinFactNeighborX="2194" custLinFactNeighborY="11571">
        <dgm:presLayoutVars>
          <dgm:bulletEnabled val="1"/>
        </dgm:presLayoutVars>
      </dgm:prSet>
      <dgm:spPr/>
      <dgm:t>
        <a:bodyPr/>
        <a:lstStyle/>
        <a:p>
          <a:endParaRPr lang="fr-FR"/>
        </a:p>
      </dgm:t>
    </dgm:pt>
    <dgm:pt modelId="{C7778275-9855-4CD9-B5FD-BD35F5B54B72}" type="pres">
      <dgm:prSet presAssocID="{D81D5AAB-B4A9-4EC5-8CB2-32F5FA544804}" presName="sibTrans" presStyleLbl="sibTrans2D1" presStyleIdx="1" presStyleCnt="2"/>
      <dgm:spPr/>
      <dgm:t>
        <a:bodyPr/>
        <a:lstStyle/>
        <a:p>
          <a:endParaRPr lang="fr-FR"/>
        </a:p>
      </dgm:t>
    </dgm:pt>
    <dgm:pt modelId="{2275279C-7190-4535-85C3-F636583B6519}" type="pres">
      <dgm:prSet presAssocID="{D81D5AAB-B4A9-4EC5-8CB2-32F5FA544804}" presName="connTx" presStyleLbl="sibTrans2D1" presStyleIdx="1" presStyleCnt="2"/>
      <dgm:spPr/>
      <dgm:t>
        <a:bodyPr/>
        <a:lstStyle/>
        <a:p>
          <a:endParaRPr lang="fr-FR"/>
        </a:p>
      </dgm:t>
    </dgm:pt>
    <dgm:pt modelId="{75CC5D5A-8D7A-419B-8A55-0DE8F1CF912D}" type="pres">
      <dgm:prSet presAssocID="{C1116B3D-9CE4-46C5-A106-1A5DB9A0B8A1}" presName="composite" presStyleCnt="0"/>
      <dgm:spPr/>
    </dgm:pt>
    <dgm:pt modelId="{29C0062D-35CA-4D99-8AF1-0AEADA6349F7}" type="pres">
      <dgm:prSet presAssocID="{C1116B3D-9CE4-46C5-A106-1A5DB9A0B8A1}" presName="parTx" presStyleLbl="node1" presStyleIdx="1" presStyleCnt="3">
        <dgm:presLayoutVars>
          <dgm:chMax val="0"/>
          <dgm:chPref val="0"/>
          <dgm:bulletEnabled val="1"/>
        </dgm:presLayoutVars>
      </dgm:prSet>
      <dgm:spPr/>
      <dgm:t>
        <a:bodyPr/>
        <a:lstStyle/>
        <a:p>
          <a:endParaRPr lang="fr-FR"/>
        </a:p>
      </dgm:t>
    </dgm:pt>
    <dgm:pt modelId="{823B2E79-93E1-4275-BF51-DDF7B301EE37}" type="pres">
      <dgm:prSet presAssocID="{C1116B3D-9CE4-46C5-A106-1A5DB9A0B8A1}" presName="parSh" presStyleLbl="node1" presStyleIdx="2" presStyleCnt="3"/>
      <dgm:spPr/>
      <dgm:t>
        <a:bodyPr/>
        <a:lstStyle/>
        <a:p>
          <a:endParaRPr lang="fr-FR"/>
        </a:p>
      </dgm:t>
    </dgm:pt>
    <dgm:pt modelId="{1B628111-3533-4D7F-8548-4517DEAF7601}" type="pres">
      <dgm:prSet presAssocID="{C1116B3D-9CE4-46C5-A106-1A5DB9A0B8A1}" presName="desTx" presStyleLbl="fgAcc1" presStyleIdx="2" presStyleCnt="3" custScaleX="173659" custScaleY="30741" custLinFactNeighborX="-41545" custLinFactNeighborY="25999">
        <dgm:presLayoutVars>
          <dgm:bulletEnabled val="1"/>
        </dgm:presLayoutVars>
      </dgm:prSet>
      <dgm:spPr/>
      <dgm:t>
        <a:bodyPr/>
        <a:lstStyle/>
        <a:p>
          <a:endParaRPr lang="fr-FR"/>
        </a:p>
      </dgm:t>
    </dgm:pt>
  </dgm:ptLst>
  <dgm:cxnLst>
    <dgm:cxn modelId="{B940CC82-B6A4-4355-9EE6-DC01DECFA9D0}" type="presOf" srcId="{F9646381-7E49-4A9E-AF34-348D38727D5B}" destId="{8C402340-C629-4E7B-8DB6-C326E76C2615}" srcOrd="0" destOrd="5" presId="urn:microsoft.com/office/officeart/2005/8/layout/process3"/>
    <dgm:cxn modelId="{84CCEA89-53D5-4C50-AFAE-0B735CA8524A}" type="presOf" srcId="{E324D231-A984-4AE3-8911-0F91D1BAC8A7}" destId="{C50E48DF-83E4-47CC-A2A7-85ABF6E7BE2F}" srcOrd="0" destOrd="0" presId="urn:microsoft.com/office/officeart/2005/8/layout/process3"/>
    <dgm:cxn modelId="{7FA11877-F5B6-4BA5-87AE-21F5BD102909}" type="presOf" srcId="{D81D5AAB-B4A9-4EC5-8CB2-32F5FA544804}" destId="{C7778275-9855-4CD9-B5FD-BD35F5B54B72}" srcOrd="0" destOrd="0" presId="urn:microsoft.com/office/officeart/2005/8/layout/process3"/>
    <dgm:cxn modelId="{342589E8-BC87-4BCC-80EB-0C2FCC453E70}" type="presOf" srcId="{C96C6239-EA76-4486-8EAF-77C1BEA79055}" destId="{8C402340-C629-4E7B-8DB6-C326E76C2615}" srcOrd="0" destOrd="3" presId="urn:microsoft.com/office/officeart/2005/8/layout/process3"/>
    <dgm:cxn modelId="{DD21405D-1607-4EF7-ABD8-AA519A4B627F}" srcId="{E0E369AF-F60A-479E-BC99-3014DE99F481}" destId="{CB5B254B-B242-4C20-942D-8BC65EACB635}" srcOrd="1" destOrd="0" parTransId="{F354839B-4EEA-4C96-9F77-50AAD51AB742}" sibTransId="{F5D17A7F-E62E-4E8C-9E0A-5620F41E57B8}"/>
    <dgm:cxn modelId="{84E10C12-0963-4005-A440-991911AC8873}" srcId="{E0E369AF-F60A-479E-BC99-3014DE99F481}" destId="{C96C6239-EA76-4486-8EAF-77C1BEA79055}" srcOrd="3" destOrd="0" parTransId="{F6B019A0-103A-4B41-A520-FC4ABF9C3106}" sibTransId="{DC0FBC2E-3DC6-4E5A-BE46-9892459E293B}"/>
    <dgm:cxn modelId="{ADDB5AC0-9390-4C96-916E-61CEADA44F64}" type="presOf" srcId="{E0E369AF-F60A-479E-BC99-3014DE99F481}" destId="{52F49B28-B2CB-4FFD-9A64-D55D76B004BA}" srcOrd="1" destOrd="0" presId="urn:microsoft.com/office/officeart/2005/8/layout/process3"/>
    <dgm:cxn modelId="{F32FA1A3-05FC-4A78-8641-BEBB779FE579}" type="presOf" srcId="{0030DF96-9126-46EB-871E-8126D9E152E4}" destId="{1B628111-3533-4D7F-8548-4517DEAF7601}" srcOrd="0" destOrd="1" presId="urn:microsoft.com/office/officeart/2005/8/layout/process3"/>
    <dgm:cxn modelId="{85CD54AD-E973-40BE-9074-D805F8174A40}" srcId="{C1116B3D-9CE4-46C5-A106-1A5DB9A0B8A1}" destId="{0030DF96-9126-46EB-871E-8126D9E152E4}" srcOrd="1" destOrd="0" parTransId="{80621E64-95EF-4D9B-A470-47E9584EC616}" sibTransId="{21BE229D-1F21-4DA2-876C-5CCA9AC39D5F}"/>
    <dgm:cxn modelId="{382470E7-C13F-4F1B-B625-C6B40822CC41}" type="presOf" srcId="{82A06588-7791-4141-B48C-C1CE1FF7C68E}" destId="{B6ECDD98-1457-4669-AA0A-20694D4B2B69}" srcOrd="1" destOrd="0" presId="urn:microsoft.com/office/officeart/2005/8/layout/process3"/>
    <dgm:cxn modelId="{02377E56-2529-40A6-8A31-5A90B8D7C0DB}" srcId="{C1116B3D-9CE4-46C5-A106-1A5DB9A0B8A1}" destId="{8FBDA368-EC43-42D7-B4F2-122A94668C74}" srcOrd="0" destOrd="0" parTransId="{A3DD2393-2244-4129-9AEE-0D4014C3E3C7}" sibTransId="{3E13F7D6-846D-446F-9824-123A2498B7F0}"/>
    <dgm:cxn modelId="{CD626F61-30EF-4E13-9577-48F3FAFC4983}" srcId="{82A06588-7791-4141-B48C-C1CE1FF7C68E}" destId="{E324D231-A984-4AE3-8911-0F91D1BAC8A7}" srcOrd="0" destOrd="0" parTransId="{B24D4063-D6A9-46ED-A03F-A4BD1C554C1A}" sibTransId="{13957691-B3C2-449E-9E01-1B5FC57E49F9}"/>
    <dgm:cxn modelId="{9060281B-9231-4571-8187-E9A97AE4CDCB}" srcId="{E0E369AF-F60A-479E-BC99-3014DE99F481}" destId="{09BB2A59-3A82-4886-BCCB-498B4C8F44D3}" srcOrd="0" destOrd="0" parTransId="{EFA9B2F5-E09E-476B-BCF1-1337474E34C6}" sibTransId="{504DE5F6-7CF6-4BD7-8703-B5E11619A004}"/>
    <dgm:cxn modelId="{4271C80F-3A35-4D7A-96D6-FB593C0B2291}" type="presOf" srcId="{CB5B254B-B242-4C20-942D-8BC65EACB635}" destId="{8C402340-C629-4E7B-8DB6-C326E76C2615}" srcOrd="0" destOrd="1" presId="urn:microsoft.com/office/officeart/2005/8/layout/process3"/>
    <dgm:cxn modelId="{E533CEE7-234E-4EC9-A928-00ED66032B8D}" type="presOf" srcId="{C1116B3D-9CE4-46C5-A106-1A5DB9A0B8A1}" destId="{823B2E79-93E1-4275-BF51-DDF7B301EE37}" srcOrd="1" destOrd="0" presId="urn:microsoft.com/office/officeart/2005/8/layout/process3"/>
    <dgm:cxn modelId="{18163716-5AC8-48CD-B8D7-379E5C76B47B}" srcId="{72F88F1B-D96B-4512-8314-6326C4419C4D}" destId="{82A06588-7791-4141-B48C-C1CE1FF7C68E}" srcOrd="0" destOrd="0" parTransId="{1D6AE1BE-4DC6-4C34-88ED-B02DA59CC73B}" sibTransId="{E1C9C0FD-93D4-41B8-8703-9421E677CFF6}"/>
    <dgm:cxn modelId="{E5E2E31C-0BA4-41E5-BBF0-9ED37EB522C5}" type="presOf" srcId="{5D3CC24B-FDE8-46CC-87E6-4F439B28329C}" destId="{8C402340-C629-4E7B-8DB6-C326E76C2615}" srcOrd="0" destOrd="4" presId="urn:microsoft.com/office/officeart/2005/8/layout/process3"/>
    <dgm:cxn modelId="{BFA3B4B6-C15B-40DC-AC17-3CF79C488FC4}" srcId="{82A06588-7791-4141-B48C-C1CE1FF7C68E}" destId="{BC3B0CB0-E35F-4FDD-AD52-A0644AA7DFE5}" srcOrd="1" destOrd="0" parTransId="{A5B4E046-AD3A-46BF-BEC4-E6FE0A9E6E04}" sibTransId="{D93996DE-C684-4E74-B049-67BE30CEAFD7}"/>
    <dgm:cxn modelId="{049CF9F1-4B32-4395-8083-3C5F1FC5CFF3}" srcId="{E0E369AF-F60A-479E-BC99-3014DE99F481}" destId="{5D3CC24B-FDE8-46CC-87E6-4F439B28329C}" srcOrd="4" destOrd="0" parTransId="{A277C6F2-33E4-4851-8442-A7E1BFDBE824}" sibTransId="{53F152AA-9D7F-4A88-80C4-E8FD03E8264D}"/>
    <dgm:cxn modelId="{8E504221-AA48-47FC-99CF-244212181620}" type="presOf" srcId="{34763378-086C-436C-8DE3-3975A34EAA87}" destId="{1B628111-3533-4D7F-8548-4517DEAF7601}" srcOrd="0" destOrd="2" presId="urn:microsoft.com/office/officeart/2005/8/layout/process3"/>
    <dgm:cxn modelId="{4A74B91D-EDAB-4706-9F4D-B919003FA38D}" srcId="{C1116B3D-9CE4-46C5-A106-1A5DB9A0B8A1}" destId="{34763378-086C-436C-8DE3-3975A34EAA87}" srcOrd="2" destOrd="0" parTransId="{B4E28589-7363-404F-A4C4-021C34C8829B}" sibTransId="{24093A43-BDBC-4726-A312-65D22F8C234F}"/>
    <dgm:cxn modelId="{55118BA2-1201-4983-A666-30AE35DFE605}" type="presOf" srcId="{C1116B3D-9CE4-46C5-A106-1A5DB9A0B8A1}" destId="{29C0062D-35CA-4D99-8AF1-0AEADA6349F7}" srcOrd="0" destOrd="0" presId="urn:microsoft.com/office/officeart/2005/8/layout/process3"/>
    <dgm:cxn modelId="{C7892332-A3DF-44B9-A502-6765548F6DD3}" srcId="{E0E369AF-F60A-479E-BC99-3014DE99F481}" destId="{15257578-D4B5-417C-863D-A01BFE35D813}" srcOrd="2" destOrd="0" parTransId="{BA2F08AB-4DAE-4E9A-9560-FA4327C93E9D}" sibTransId="{F0E56FF3-C2C3-4F4B-A09F-D3124159D0B6}"/>
    <dgm:cxn modelId="{711F8B0F-DB2F-479B-8961-D3AB10E242DC}" srcId="{72F88F1B-D96B-4512-8314-6326C4419C4D}" destId="{E0E369AF-F60A-479E-BC99-3014DE99F481}" srcOrd="1" destOrd="0" parTransId="{1CF68EE2-E4C9-454A-B816-68722EC1AB3F}" sibTransId="{D81D5AAB-B4A9-4EC5-8CB2-32F5FA544804}"/>
    <dgm:cxn modelId="{6E8D6548-C5D1-47E3-9BA7-2C612509CE25}" type="presOf" srcId="{15257578-D4B5-417C-863D-A01BFE35D813}" destId="{8C402340-C629-4E7B-8DB6-C326E76C2615}" srcOrd="0" destOrd="2" presId="urn:microsoft.com/office/officeart/2005/8/layout/process3"/>
    <dgm:cxn modelId="{F95E66B5-B089-4A6F-BB1C-9D6F25603BD4}" type="presOf" srcId="{D81D5AAB-B4A9-4EC5-8CB2-32F5FA544804}" destId="{2275279C-7190-4535-85C3-F636583B6519}" srcOrd="1" destOrd="0" presId="urn:microsoft.com/office/officeart/2005/8/layout/process3"/>
    <dgm:cxn modelId="{63D17426-234C-4A30-AE6C-9E8610A63540}" srcId="{E0E369AF-F60A-479E-BC99-3014DE99F481}" destId="{20D709C1-0A00-4518-95DD-69D404FB9C78}" srcOrd="6" destOrd="0" parTransId="{F1CA67FA-B818-4CB1-A006-2522922324A0}" sibTransId="{654F72A0-0C86-4660-BB6A-149A78D39A9B}"/>
    <dgm:cxn modelId="{C3140B9C-8816-4697-A894-852D3C46374D}" type="presOf" srcId="{E0E369AF-F60A-479E-BC99-3014DE99F481}" destId="{654F1FDE-A830-46E7-A92B-3EA016A9DE6C}" srcOrd="0" destOrd="0" presId="urn:microsoft.com/office/officeart/2005/8/layout/process3"/>
    <dgm:cxn modelId="{24078AF5-6845-4E2B-A02C-A3BC79B2C116}" type="presOf" srcId="{8FBDA368-EC43-42D7-B4F2-122A94668C74}" destId="{1B628111-3533-4D7F-8548-4517DEAF7601}" srcOrd="0" destOrd="0" presId="urn:microsoft.com/office/officeart/2005/8/layout/process3"/>
    <dgm:cxn modelId="{E1EFF65B-A03D-48AD-AF21-5DBBE4BCB52C}" type="presOf" srcId="{BC3B0CB0-E35F-4FDD-AD52-A0644AA7DFE5}" destId="{C50E48DF-83E4-47CC-A2A7-85ABF6E7BE2F}" srcOrd="0" destOrd="1" presId="urn:microsoft.com/office/officeart/2005/8/layout/process3"/>
    <dgm:cxn modelId="{8AF2C905-0E92-440F-ADA3-D39ACCCA2D53}" srcId="{72F88F1B-D96B-4512-8314-6326C4419C4D}" destId="{C1116B3D-9CE4-46C5-A106-1A5DB9A0B8A1}" srcOrd="2" destOrd="0" parTransId="{052B5E16-DD32-4000-BE54-0734BC2ADEB7}" sibTransId="{7B942A88-6E38-4BEA-A86E-04BF6096C696}"/>
    <dgm:cxn modelId="{B8F4EE2A-1A6C-49E7-8CAB-A4AD4F88FDF2}" type="presOf" srcId="{20D709C1-0A00-4518-95DD-69D404FB9C78}" destId="{8C402340-C629-4E7B-8DB6-C326E76C2615}" srcOrd="0" destOrd="6" presId="urn:microsoft.com/office/officeart/2005/8/layout/process3"/>
    <dgm:cxn modelId="{33959DF8-3310-40B0-8B61-8465121519CF}" type="presOf" srcId="{82A06588-7791-4141-B48C-C1CE1FF7C68E}" destId="{C530B512-B2A3-4CBB-91DB-F07986C11294}" srcOrd="0" destOrd="0" presId="urn:microsoft.com/office/officeart/2005/8/layout/process3"/>
    <dgm:cxn modelId="{61C93312-1426-40F2-852C-B540302916AA}" type="presOf" srcId="{09BB2A59-3A82-4886-BCCB-498B4C8F44D3}" destId="{8C402340-C629-4E7B-8DB6-C326E76C2615}" srcOrd="0" destOrd="0" presId="urn:microsoft.com/office/officeart/2005/8/layout/process3"/>
    <dgm:cxn modelId="{D5EBF8F9-AF99-450D-8957-A25FC475ADCF}" type="presOf" srcId="{72F88F1B-D96B-4512-8314-6326C4419C4D}" destId="{9CE0F53C-416C-4D5D-8455-A35853C53644}" srcOrd="0" destOrd="0" presId="urn:microsoft.com/office/officeart/2005/8/layout/process3"/>
    <dgm:cxn modelId="{CF66F0BD-C4FD-49D9-B968-435A0C60DCF9}" type="presOf" srcId="{E1C9C0FD-93D4-41B8-8703-9421E677CFF6}" destId="{622C5CBD-0D67-41ED-8244-57D484C95020}" srcOrd="1" destOrd="0" presId="urn:microsoft.com/office/officeart/2005/8/layout/process3"/>
    <dgm:cxn modelId="{290A9DD2-AAE9-44B7-B7E6-56F61D511DCF}" type="presOf" srcId="{E1C9C0FD-93D4-41B8-8703-9421E677CFF6}" destId="{2D2036ED-F4A4-4E97-A1C5-D918D3375921}" srcOrd="0" destOrd="0" presId="urn:microsoft.com/office/officeart/2005/8/layout/process3"/>
    <dgm:cxn modelId="{9BDB09FA-FFDC-404B-B60C-0599850A9626}" srcId="{E0E369AF-F60A-479E-BC99-3014DE99F481}" destId="{F9646381-7E49-4A9E-AF34-348D38727D5B}" srcOrd="5" destOrd="0" parTransId="{FE6A174E-519E-4D69-9BEC-7E72BF9709D8}" sibTransId="{6FC4FD8A-A80D-4389-A6D5-E009AB640075}"/>
    <dgm:cxn modelId="{E5D03FAF-70A6-4A73-8F6C-52EFC287607F}" type="presParOf" srcId="{9CE0F53C-416C-4D5D-8455-A35853C53644}" destId="{369C5339-2DE3-4E05-A379-666F9ED901AD}" srcOrd="0" destOrd="0" presId="urn:microsoft.com/office/officeart/2005/8/layout/process3"/>
    <dgm:cxn modelId="{CA4FE123-AD2B-4D61-9F76-6116540B30E2}" type="presParOf" srcId="{369C5339-2DE3-4E05-A379-666F9ED901AD}" destId="{C530B512-B2A3-4CBB-91DB-F07986C11294}" srcOrd="0" destOrd="0" presId="urn:microsoft.com/office/officeart/2005/8/layout/process3"/>
    <dgm:cxn modelId="{8130A7AC-8C38-4045-A557-4D2EDEBA57E7}" type="presParOf" srcId="{369C5339-2DE3-4E05-A379-666F9ED901AD}" destId="{B6ECDD98-1457-4669-AA0A-20694D4B2B69}" srcOrd="1" destOrd="0" presId="urn:microsoft.com/office/officeart/2005/8/layout/process3"/>
    <dgm:cxn modelId="{F616E20E-DB67-4CBC-8071-697B68CAA65D}" type="presParOf" srcId="{369C5339-2DE3-4E05-A379-666F9ED901AD}" destId="{C50E48DF-83E4-47CC-A2A7-85ABF6E7BE2F}" srcOrd="2" destOrd="0" presId="urn:microsoft.com/office/officeart/2005/8/layout/process3"/>
    <dgm:cxn modelId="{24F1EED8-A383-4EAD-84FF-3A1802214500}" type="presParOf" srcId="{9CE0F53C-416C-4D5D-8455-A35853C53644}" destId="{2D2036ED-F4A4-4E97-A1C5-D918D3375921}" srcOrd="1" destOrd="0" presId="urn:microsoft.com/office/officeart/2005/8/layout/process3"/>
    <dgm:cxn modelId="{0B31309C-C072-4227-A274-C773F6530D78}" type="presParOf" srcId="{2D2036ED-F4A4-4E97-A1C5-D918D3375921}" destId="{622C5CBD-0D67-41ED-8244-57D484C95020}" srcOrd="0" destOrd="0" presId="urn:microsoft.com/office/officeart/2005/8/layout/process3"/>
    <dgm:cxn modelId="{F08C0CAF-174D-40B7-8498-C57D1AED0785}" type="presParOf" srcId="{9CE0F53C-416C-4D5D-8455-A35853C53644}" destId="{48E053F2-E175-415E-8B77-F9263CB6400F}" srcOrd="2" destOrd="0" presId="urn:microsoft.com/office/officeart/2005/8/layout/process3"/>
    <dgm:cxn modelId="{31F84A30-55C9-47AA-A4C5-6FDF3838EDFE}" type="presParOf" srcId="{48E053F2-E175-415E-8B77-F9263CB6400F}" destId="{654F1FDE-A830-46E7-A92B-3EA016A9DE6C}" srcOrd="0" destOrd="0" presId="urn:microsoft.com/office/officeart/2005/8/layout/process3"/>
    <dgm:cxn modelId="{AA0A076B-AD63-4FAD-870C-5AC22A8AC8E2}" type="presParOf" srcId="{48E053F2-E175-415E-8B77-F9263CB6400F}" destId="{52F49B28-B2CB-4FFD-9A64-D55D76B004BA}" srcOrd="1" destOrd="0" presId="urn:microsoft.com/office/officeart/2005/8/layout/process3"/>
    <dgm:cxn modelId="{B75DC40D-9C69-4B7B-BDD1-4E8558FB8DEB}" type="presParOf" srcId="{48E053F2-E175-415E-8B77-F9263CB6400F}" destId="{8C402340-C629-4E7B-8DB6-C326E76C2615}" srcOrd="2" destOrd="0" presId="urn:microsoft.com/office/officeart/2005/8/layout/process3"/>
    <dgm:cxn modelId="{2D1B1F44-B492-4CB7-9FA7-F5DF9994ADB6}" type="presParOf" srcId="{9CE0F53C-416C-4D5D-8455-A35853C53644}" destId="{C7778275-9855-4CD9-B5FD-BD35F5B54B72}" srcOrd="3" destOrd="0" presId="urn:microsoft.com/office/officeart/2005/8/layout/process3"/>
    <dgm:cxn modelId="{5D385948-DF97-41A8-AE92-AB6979AF1B3D}" type="presParOf" srcId="{C7778275-9855-4CD9-B5FD-BD35F5B54B72}" destId="{2275279C-7190-4535-85C3-F636583B6519}" srcOrd="0" destOrd="0" presId="urn:microsoft.com/office/officeart/2005/8/layout/process3"/>
    <dgm:cxn modelId="{0A809671-04CF-4E46-A9D1-D1A8972FBC4D}" type="presParOf" srcId="{9CE0F53C-416C-4D5D-8455-A35853C53644}" destId="{75CC5D5A-8D7A-419B-8A55-0DE8F1CF912D}" srcOrd="4" destOrd="0" presId="urn:microsoft.com/office/officeart/2005/8/layout/process3"/>
    <dgm:cxn modelId="{35961325-F59A-4713-8CED-18821987CFF9}" type="presParOf" srcId="{75CC5D5A-8D7A-419B-8A55-0DE8F1CF912D}" destId="{29C0062D-35CA-4D99-8AF1-0AEADA6349F7}" srcOrd="0" destOrd="0" presId="urn:microsoft.com/office/officeart/2005/8/layout/process3"/>
    <dgm:cxn modelId="{19664450-2EC0-4AC2-A517-859E018AA776}" type="presParOf" srcId="{75CC5D5A-8D7A-419B-8A55-0DE8F1CF912D}" destId="{823B2E79-93E1-4275-BF51-DDF7B301EE37}" srcOrd="1" destOrd="0" presId="urn:microsoft.com/office/officeart/2005/8/layout/process3"/>
    <dgm:cxn modelId="{712D8DAF-32BF-4E95-B3F7-2651EC0D56FD}" type="presParOf" srcId="{75CC5D5A-8D7A-419B-8A55-0DE8F1CF912D}" destId="{1B628111-3533-4D7F-8548-4517DEAF7601}"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572081-A163-BA4F-8304-76705B89FAE7}">
      <dsp:nvSpPr>
        <dsp:cNvPr id="0" name=""/>
        <dsp:cNvSpPr/>
      </dsp:nvSpPr>
      <dsp:spPr>
        <a:xfrm>
          <a:off x="4180" y="1125"/>
          <a:ext cx="8526038" cy="1181397"/>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fr-FR" sz="3600" kern="1200" dirty="0" smtClean="0"/>
            <a:t>DGS: Groupe de travail « Autotest VIH »</a:t>
          </a:r>
          <a:endParaRPr lang="fr-FR" sz="3600" kern="1200" dirty="0"/>
        </a:p>
      </dsp:txBody>
      <dsp:txXfrm>
        <a:off x="4180" y="1125"/>
        <a:ext cx="8526038" cy="1181397"/>
      </dsp:txXfrm>
    </dsp:sp>
    <dsp:sp modelId="{4CC42FEC-B14B-FA48-84A0-99A5AF1D8683}">
      <dsp:nvSpPr>
        <dsp:cNvPr id="0" name=""/>
        <dsp:cNvSpPr/>
      </dsp:nvSpPr>
      <dsp:spPr>
        <a:xfrm>
          <a:off x="18308" y="1252443"/>
          <a:ext cx="1180764" cy="1181397"/>
        </a:xfrm>
        <a:prstGeom prst="roundRect">
          <a:avLst>
            <a:gd name="adj" fmla="val 10000"/>
          </a:avLst>
        </a:prstGeom>
        <a:solidFill>
          <a:schemeClr val="accent1">
            <a:lumMod val="60000"/>
            <a:lumOff val="40000"/>
            <a:alpha val="90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smtClean="0"/>
            <a:t>Associations (AIDES, MDM…)</a:t>
          </a:r>
          <a:endParaRPr lang="fr-FR" sz="1300" b="1" kern="1200" dirty="0"/>
        </a:p>
      </dsp:txBody>
      <dsp:txXfrm>
        <a:off x="18308" y="1252443"/>
        <a:ext cx="1180764" cy="1181397"/>
      </dsp:txXfrm>
    </dsp:sp>
    <dsp:sp modelId="{5EA2E255-08F0-FF48-B5BA-FAF954872FBB}">
      <dsp:nvSpPr>
        <dsp:cNvPr id="0" name=""/>
        <dsp:cNvSpPr/>
      </dsp:nvSpPr>
      <dsp:spPr>
        <a:xfrm>
          <a:off x="1327105" y="1253744"/>
          <a:ext cx="953398" cy="1181397"/>
        </a:xfrm>
        <a:prstGeom prst="roundRect">
          <a:avLst>
            <a:gd name="adj" fmla="val 10000"/>
          </a:avLst>
        </a:prstGeom>
        <a:solidFill>
          <a:srgbClr val="000090">
            <a:alpha val="90000"/>
          </a:srgb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kern="1200" dirty="0" smtClean="0"/>
            <a:t>ANSM</a:t>
          </a:r>
        </a:p>
        <a:p>
          <a:pPr lvl="0" algn="ctr" defTabSz="577850">
            <a:lnSpc>
              <a:spcPct val="90000"/>
            </a:lnSpc>
            <a:spcBef>
              <a:spcPct val="0"/>
            </a:spcBef>
            <a:spcAft>
              <a:spcPct val="35000"/>
            </a:spcAft>
          </a:pPr>
          <a:r>
            <a:rPr lang="fr-FR" sz="1300" b="1" kern="1200" dirty="0" smtClean="0"/>
            <a:t>INSERM</a:t>
          </a:r>
        </a:p>
        <a:p>
          <a:pPr lvl="0" algn="ctr" defTabSz="577850">
            <a:lnSpc>
              <a:spcPct val="90000"/>
            </a:lnSpc>
            <a:spcBef>
              <a:spcPct val="0"/>
            </a:spcBef>
            <a:spcAft>
              <a:spcPct val="35000"/>
            </a:spcAft>
          </a:pPr>
          <a:r>
            <a:rPr lang="fr-FR" sz="1300" b="1" kern="1200" dirty="0" smtClean="0"/>
            <a:t>INVS</a:t>
          </a:r>
          <a:endParaRPr lang="fr-FR" sz="1300" b="1" kern="1200" dirty="0"/>
        </a:p>
      </dsp:txBody>
      <dsp:txXfrm>
        <a:off x="1327105" y="1253744"/>
        <a:ext cx="953398" cy="1181397"/>
      </dsp:txXfrm>
    </dsp:sp>
    <dsp:sp modelId="{7B146662-BB39-FF4F-9511-9D3640460171}">
      <dsp:nvSpPr>
        <dsp:cNvPr id="0" name=""/>
        <dsp:cNvSpPr/>
      </dsp:nvSpPr>
      <dsp:spPr>
        <a:xfrm>
          <a:off x="2378849" y="1248148"/>
          <a:ext cx="1081739" cy="1181397"/>
        </a:xfrm>
        <a:prstGeom prst="roundRect">
          <a:avLst>
            <a:gd name="adj" fmla="val 10000"/>
          </a:avLst>
        </a:prstGeom>
        <a:solidFill>
          <a:schemeClr val="accent5">
            <a:lumMod val="75000"/>
            <a:alpha val="90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SIS</a:t>
          </a:r>
        </a:p>
        <a:p>
          <a:pPr lvl="0" algn="ctr" defTabSz="889000">
            <a:lnSpc>
              <a:spcPct val="90000"/>
            </a:lnSpc>
            <a:spcBef>
              <a:spcPct val="0"/>
            </a:spcBef>
            <a:spcAft>
              <a:spcPct val="35000"/>
            </a:spcAft>
          </a:pPr>
          <a:r>
            <a:rPr lang="fr-FR" sz="2000" b="1" kern="1200" dirty="0" smtClean="0"/>
            <a:t>INPES</a:t>
          </a:r>
          <a:endParaRPr lang="fr-FR" sz="1100" b="1" kern="1200" dirty="0"/>
        </a:p>
      </dsp:txBody>
      <dsp:txXfrm>
        <a:off x="2378849" y="1248148"/>
        <a:ext cx="1081739" cy="1181397"/>
      </dsp:txXfrm>
    </dsp:sp>
    <dsp:sp modelId="{403DAE0F-4B6F-8A4D-95C7-9B126F097D86}">
      <dsp:nvSpPr>
        <dsp:cNvPr id="0" name=""/>
        <dsp:cNvSpPr/>
      </dsp:nvSpPr>
      <dsp:spPr>
        <a:xfrm>
          <a:off x="3529433" y="1243748"/>
          <a:ext cx="1526301" cy="1181397"/>
        </a:xfrm>
        <a:prstGeom prst="roundRect">
          <a:avLst>
            <a:gd name="adj" fmla="val 10000"/>
          </a:avLst>
        </a:prstGeom>
        <a:solidFill>
          <a:srgbClr val="660066">
            <a:alpha val="90000"/>
          </a:srgb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HAS</a:t>
          </a:r>
          <a:endParaRPr lang="fr-FR" sz="700" b="1" kern="1200" dirty="0"/>
        </a:p>
      </dsp:txBody>
      <dsp:txXfrm>
        <a:off x="3529433" y="1243748"/>
        <a:ext cx="1526301" cy="1181397"/>
      </dsp:txXfrm>
    </dsp:sp>
    <dsp:sp modelId="{1311AF67-655A-4B40-ABD0-78596BFB6770}">
      <dsp:nvSpPr>
        <dsp:cNvPr id="0" name=""/>
        <dsp:cNvSpPr/>
      </dsp:nvSpPr>
      <dsp:spPr>
        <a:xfrm>
          <a:off x="5111032" y="1229016"/>
          <a:ext cx="1665348" cy="1181397"/>
        </a:xfrm>
        <a:prstGeom prst="roundRect">
          <a:avLst>
            <a:gd name="adj" fmla="val 10000"/>
          </a:avLst>
        </a:prstGeom>
        <a:solidFill>
          <a:srgbClr val="F05B24">
            <a:alpha val="90000"/>
          </a:srgb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SFLS</a:t>
          </a:r>
          <a:endParaRPr lang="fr-FR" sz="2400" kern="1200" dirty="0"/>
        </a:p>
      </dsp:txBody>
      <dsp:txXfrm>
        <a:off x="5111032" y="1229016"/>
        <a:ext cx="1665348" cy="1181397"/>
      </dsp:txXfrm>
    </dsp:sp>
    <dsp:sp modelId="{A43AE2D0-5DEE-F843-B6EE-1D4AB54063CE}">
      <dsp:nvSpPr>
        <dsp:cNvPr id="0" name=""/>
        <dsp:cNvSpPr/>
      </dsp:nvSpPr>
      <dsp:spPr>
        <a:xfrm>
          <a:off x="6828178" y="1238183"/>
          <a:ext cx="1671771" cy="1181397"/>
        </a:xfrm>
        <a:prstGeom prst="roundRect">
          <a:avLst>
            <a:gd name="adj" fmla="val 10000"/>
          </a:avLst>
        </a:prstGeom>
        <a:solidFill>
          <a:srgbClr val="008000">
            <a:alpha val="90000"/>
          </a:srgb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fr-FR" sz="1800" b="1" kern="1200" dirty="0" smtClean="0"/>
            <a:t>Ordre des pharmaciens</a:t>
          </a:r>
          <a:endParaRPr lang="fr-FR" sz="1800" b="1" kern="1200" dirty="0"/>
        </a:p>
      </dsp:txBody>
      <dsp:txXfrm>
        <a:off x="6828178" y="1238183"/>
        <a:ext cx="1671771" cy="118139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ECDD98-1457-4669-AA0A-20694D4B2B69}">
      <dsp:nvSpPr>
        <dsp:cNvPr id="0" name=""/>
        <dsp:cNvSpPr/>
      </dsp:nvSpPr>
      <dsp:spPr>
        <a:xfrm>
          <a:off x="434217" y="0"/>
          <a:ext cx="1917271" cy="4397671"/>
        </a:xfrm>
        <a:prstGeom prst="roundRect">
          <a:avLst>
            <a:gd name="adj" fmla="val 1000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800" kern="1200" dirty="0" smtClean="0"/>
            <a:t>D</a:t>
          </a:r>
          <a:r>
            <a:rPr lang="fr-FR" sz="1800" b="1" kern="1200" dirty="0" smtClean="0"/>
            <a:t>ispensation initiale de la prescription initiale hospitalière (PIH)</a:t>
          </a:r>
        </a:p>
        <a:p>
          <a:pPr lvl="0" algn="l" defTabSz="622300">
            <a:lnSpc>
              <a:spcPct val="90000"/>
            </a:lnSpc>
            <a:spcBef>
              <a:spcPct val="0"/>
            </a:spcBef>
            <a:spcAft>
              <a:spcPct val="35000"/>
            </a:spcAft>
          </a:pPr>
          <a:endParaRPr lang="fr-FR" kern="1200" dirty="0"/>
        </a:p>
      </dsp:txBody>
      <dsp:txXfrm>
        <a:off x="434217" y="0"/>
        <a:ext cx="1917271" cy="1642151"/>
      </dsp:txXfrm>
    </dsp:sp>
    <dsp:sp modelId="{C50E48DF-83E4-47CC-A2A7-85ABF6E7BE2F}">
      <dsp:nvSpPr>
        <dsp:cNvPr id="0" name=""/>
        <dsp:cNvSpPr/>
      </dsp:nvSpPr>
      <dsp:spPr>
        <a:xfrm>
          <a:off x="539477" y="2182983"/>
          <a:ext cx="1774462" cy="3075649"/>
        </a:xfrm>
        <a:prstGeom prst="roundRect">
          <a:avLst>
            <a:gd name="adj" fmla="val 10000"/>
          </a:avLst>
        </a:prstGeom>
        <a:solidFill>
          <a:schemeClr val="lt1">
            <a:alpha val="90000"/>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FR" sz="2000" kern="1200" dirty="0" smtClean="0">
              <a:solidFill>
                <a:schemeClr val="tx2"/>
              </a:solidFill>
            </a:rPr>
            <a:t>soit par la pharmacie hospitalière. </a:t>
          </a:r>
        </a:p>
        <a:p>
          <a:pPr marL="57150" indent="0" algn="l" defTabSz="355600">
            <a:lnSpc>
              <a:spcPct val="90000"/>
            </a:lnSpc>
            <a:spcBef>
              <a:spcPct val="0"/>
            </a:spcBef>
            <a:spcAft>
              <a:spcPct val="15000"/>
            </a:spcAft>
            <a:buChar char="••"/>
          </a:pPr>
          <a:endParaRPr lang="fr-FR" sz="2000" kern="1200" dirty="0">
            <a:solidFill>
              <a:schemeClr val="tx2"/>
            </a:solidFill>
          </a:endParaRPr>
        </a:p>
        <a:p>
          <a:pPr marL="57150" lvl="1" indent="0" algn="l" defTabSz="355600">
            <a:lnSpc>
              <a:spcPct val="90000"/>
            </a:lnSpc>
            <a:spcBef>
              <a:spcPct val="0"/>
            </a:spcBef>
            <a:spcAft>
              <a:spcPct val="15000"/>
            </a:spcAft>
            <a:buChar char="••"/>
          </a:pPr>
          <a:r>
            <a:rPr lang="fr-FR" sz="2000" kern="1200" dirty="0" smtClean="0">
              <a:solidFill>
                <a:schemeClr val="tx2"/>
              </a:solidFill>
            </a:rPr>
            <a:t>soit par l’officine.</a:t>
          </a:r>
        </a:p>
        <a:p>
          <a:pPr marL="57150" indent="0" algn="l" defTabSz="355600">
            <a:lnSpc>
              <a:spcPct val="90000"/>
            </a:lnSpc>
            <a:spcBef>
              <a:spcPct val="0"/>
            </a:spcBef>
            <a:spcAft>
              <a:spcPct val="15000"/>
            </a:spcAft>
            <a:buChar char="••"/>
          </a:pPr>
          <a:endParaRPr lang="fr-FR" sz="1300" kern="1200" dirty="0">
            <a:solidFill>
              <a:schemeClr val="tx2"/>
            </a:solidFill>
          </a:endParaRPr>
        </a:p>
      </dsp:txBody>
      <dsp:txXfrm>
        <a:off x="539477" y="2182983"/>
        <a:ext cx="1774462" cy="3075649"/>
      </dsp:txXfrm>
    </dsp:sp>
    <dsp:sp modelId="{2D2036ED-F4A4-4E97-A1C5-D918D3375921}">
      <dsp:nvSpPr>
        <dsp:cNvPr id="0" name=""/>
        <dsp:cNvSpPr/>
      </dsp:nvSpPr>
      <dsp:spPr>
        <a:xfrm rot="21584372">
          <a:off x="2593663" y="593555"/>
          <a:ext cx="513419" cy="441789"/>
        </a:xfrm>
        <a:prstGeom prst="righ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rot="21584372">
        <a:off x="2593663" y="593555"/>
        <a:ext cx="513419" cy="441789"/>
      </dsp:txXfrm>
    </dsp:sp>
    <dsp:sp modelId="{52F49B28-B2CB-4FFD-9A64-D55D76B004BA}">
      <dsp:nvSpPr>
        <dsp:cNvPr id="0" name=""/>
        <dsp:cNvSpPr/>
      </dsp:nvSpPr>
      <dsp:spPr>
        <a:xfrm>
          <a:off x="3320195" y="250068"/>
          <a:ext cx="2193608" cy="2984674"/>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fr-FR" sz="2000" b="1" kern="1200" dirty="0" smtClean="0"/>
            <a:t>Renouvellement de dispensation</a:t>
          </a:r>
          <a:r>
            <a:rPr lang="fr-FR" sz="2000" kern="1200" dirty="0" smtClean="0"/>
            <a:t> </a:t>
          </a:r>
        </a:p>
        <a:p>
          <a:pPr marL="0" marR="0" lvl="1" indent="0" algn="l" defTabSz="914400" eaLnBrk="1" fontAlgn="auto" latinLnBrk="0" hangingPunct="1">
            <a:lnSpc>
              <a:spcPct val="100000"/>
            </a:lnSpc>
            <a:spcBef>
              <a:spcPct val="0"/>
            </a:spcBef>
            <a:spcAft>
              <a:spcPts val="0"/>
            </a:spcAft>
            <a:buClrTx/>
            <a:buSzTx/>
            <a:buFontTx/>
            <a:buNone/>
            <a:tabLst/>
            <a:defRPr/>
          </a:pPr>
          <a:endParaRPr lang="fr-FR" sz="2000" kern="1200" dirty="0"/>
        </a:p>
      </dsp:txBody>
      <dsp:txXfrm>
        <a:off x="3320195" y="250068"/>
        <a:ext cx="2193608" cy="1114518"/>
      </dsp:txXfrm>
    </dsp:sp>
    <dsp:sp modelId="{8C402340-C629-4E7B-8DB6-C326E76C2615}">
      <dsp:nvSpPr>
        <dsp:cNvPr id="0" name=""/>
        <dsp:cNvSpPr/>
      </dsp:nvSpPr>
      <dsp:spPr>
        <a:xfrm>
          <a:off x="3534647" y="1773832"/>
          <a:ext cx="1774462" cy="3484800"/>
        </a:xfrm>
        <a:prstGeom prst="roundRect">
          <a:avLst>
            <a:gd name="adj" fmla="val 10000"/>
          </a:avLst>
        </a:prstGeom>
        <a:solidFill>
          <a:schemeClr val="lt1">
            <a:alpha val="90000"/>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fr-FR" sz="1800" kern="1200" dirty="0" smtClean="0">
              <a:solidFill>
                <a:schemeClr val="tx2"/>
              </a:solidFill>
            </a:rPr>
            <a:t>à partir de la PIH</a:t>
          </a:r>
        </a:p>
        <a:p>
          <a:pPr marL="0" marR="0" lvl="1" indent="0" algn="l" defTabSz="914400" eaLnBrk="1" fontAlgn="auto" latinLnBrk="0" hangingPunct="1">
            <a:lnSpc>
              <a:spcPct val="100000"/>
            </a:lnSpc>
            <a:spcBef>
              <a:spcPct val="0"/>
            </a:spcBef>
            <a:spcAft>
              <a:spcPts val="0"/>
            </a:spcAft>
            <a:buClrTx/>
            <a:buSzTx/>
            <a:buFontTx/>
            <a:buChar char="••"/>
            <a:tabLst/>
            <a:defRPr/>
          </a:pPr>
          <a:endParaRPr lang="fr-FR" sz="2000" kern="1200" dirty="0" smtClean="0">
            <a:solidFill>
              <a:schemeClr val="tx2"/>
            </a:solidFill>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fr-FR" sz="1600" kern="1200" dirty="0" smtClean="0">
              <a:solidFill>
                <a:schemeClr val="tx2"/>
              </a:solidFill>
            </a:rPr>
            <a:t>à partir  d’une ordonnance de renouvellement</a:t>
          </a:r>
        </a:p>
        <a:p>
          <a:pPr marL="0" marR="0" lvl="1" indent="0" algn="l" defTabSz="914400" eaLnBrk="1" fontAlgn="auto" latinLnBrk="0" hangingPunct="1">
            <a:lnSpc>
              <a:spcPct val="100000"/>
            </a:lnSpc>
            <a:spcBef>
              <a:spcPct val="0"/>
            </a:spcBef>
            <a:spcAft>
              <a:spcPts val="0"/>
            </a:spcAft>
            <a:buClrTx/>
            <a:buSzTx/>
            <a:buFontTx/>
            <a:buChar char="••"/>
            <a:tabLst/>
            <a:defRPr/>
          </a:pPr>
          <a:endParaRPr lang="fr-FR" sz="1400" kern="1200" dirty="0" smtClean="0">
            <a:solidFill>
              <a:schemeClr val="tx2"/>
            </a:solidFill>
          </a:endParaRPr>
        </a:p>
        <a:p>
          <a:pPr marL="0" marR="0" lvl="1" indent="0" algn="r" defTabSz="914400" eaLnBrk="1" fontAlgn="auto" latinLnBrk="0" hangingPunct="1">
            <a:lnSpc>
              <a:spcPct val="100000"/>
            </a:lnSpc>
            <a:spcBef>
              <a:spcPct val="0"/>
            </a:spcBef>
            <a:spcAft>
              <a:spcPts val="0"/>
            </a:spcAft>
            <a:buClrTx/>
            <a:buSzTx/>
            <a:buFontTx/>
            <a:buChar char="••"/>
            <a:tabLst/>
            <a:defRPr/>
          </a:pPr>
          <a:r>
            <a:rPr lang="fr-FR" sz="1400" kern="1200" dirty="0" smtClean="0">
              <a:solidFill>
                <a:schemeClr val="tx2"/>
              </a:solidFill>
            </a:rPr>
            <a:t> hospitalière</a:t>
          </a:r>
        </a:p>
        <a:p>
          <a:pPr marL="0" marR="0" lvl="1" indent="0" algn="l" defTabSz="914400" eaLnBrk="1" fontAlgn="auto" latinLnBrk="0" hangingPunct="1">
            <a:lnSpc>
              <a:spcPct val="100000"/>
            </a:lnSpc>
            <a:spcBef>
              <a:spcPct val="0"/>
            </a:spcBef>
            <a:spcAft>
              <a:spcPts val="0"/>
            </a:spcAft>
            <a:buClrTx/>
            <a:buSzTx/>
            <a:buFontTx/>
            <a:buChar char="••"/>
            <a:tabLst/>
            <a:defRPr/>
          </a:pPr>
          <a:endParaRPr lang="fr-FR" sz="1400" kern="1200" dirty="0" smtClean="0">
            <a:solidFill>
              <a:schemeClr val="tx2"/>
            </a:solidFill>
          </a:endParaRPr>
        </a:p>
        <a:p>
          <a:pPr marL="0" marR="0" lvl="1" indent="0" algn="r" defTabSz="914400" eaLnBrk="1" fontAlgn="auto" latinLnBrk="0" hangingPunct="1">
            <a:lnSpc>
              <a:spcPct val="100000"/>
            </a:lnSpc>
            <a:spcBef>
              <a:spcPct val="0"/>
            </a:spcBef>
            <a:spcAft>
              <a:spcPts val="0"/>
            </a:spcAft>
            <a:buClrTx/>
            <a:buSzTx/>
            <a:buFontTx/>
            <a:buChar char="••"/>
            <a:tabLst/>
            <a:defRPr/>
          </a:pPr>
          <a:r>
            <a:rPr lang="fr-FR" sz="1400" kern="1200" dirty="0" smtClean="0">
              <a:solidFill>
                <a:schemeClr val="tx2"/>
              </a:solidFill>
            </a:rPr>
            <a:t>rédigée par un médecin libéral           </a:t>
          </a:r>
          <a:r>
            <a:rPr lang="fr-FR" sz="1400" kern="1200" dirty="0" smtClean="0">
              <a:solidFill>
                <a:schemeClr val="tx1"/>
              </a:solidFill>
              <a:sym typeface="Wingdings" pitchFamily="2" charset="2"/>
            </a:rPr>
            <a:t></a:t>
          </a:r>
          <a:endParaRPr lang="fr-FR" sz="1400" kern="1200" dirty="0" smtClean="0">
            <a:solidFill>
              <a:schemeClr val="tx1"/>
            </a:solidFill>
          </a:endParaRPr>
        </a:p>
        <a:p>
          <a:pPr marL="0" marR="0" lvl="1" indent="0" algn="l" defTabSz="914400" eaLnBrk="1" fontAlgn="auto" latinLnBrk="0" hangingPunct="1">
            <a:lnSpc>
              <a:spcPct val="100000"/>
            </a:lnSpc>
            <a:spcBef>
              <a:spcPct val="0"/>
            </a:spcBef>
            <a:spcAft>
              <a:spcPts val="0"/>
            </a:spcAft>
            <a:buClrTx/>
            <a:buSzTx/>
            <a:buFontTx/>
            <a:buChar char="••"/>
            <a:tabLst/>
            <a:defRPr/>
          </a:pPr>
          <a:endParaRPr lang="fr-FR" sz="2000" kern="1200" dirty="0" smtClean="0"/>
        </a:p>
      </dsp:txBody>
      <dsp:txXfrm>
        <a:off x="3534647" y="1773832"/>
        <a:ext cx="1774462" cy="3484800"/>
      </dsp:txXfrm>
    </dsp:sp>
    <dsp:sp modelId="{C7778275-9855-4CD9-B5FD-BD35F5B54B72}">
      <dsp:nvSpPr>
        <dsp:cNvPr id="0" name=""/>
        <dsp:cNvSpPr/>
      </dsp:nvSpPr>
      <dsp:spPr>
        <a:xfrm rot="838882">
          <a:off x="5697418" y="956844"/>
          <a:ext cx="414562" cy="441789"/>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fr-FR" sz="1900" kern="1200"/>
        </a:p>
      </dsp:txBody>
      <dsp:txXfrm rot="838882">
        <a:off x="5697418" y="956844"/>
        <a:ext cx="414562" cy="441789"/>
      </dsp:txXfrm>
    </dsp:sp>
    <dsp:sp modelId="{823B2E79-93E1-4275-BF51-DDF7B301EE37}">
      <dsp:nvSpPr>
        <dsp:cNvPr id="0" name=""/>
        <dsp:cNvSpPr/>
      </dsp:nvSpPr>
      <dsp:spPr>
        <a:xfrm>
          <a:off x="6272824" y="1135408"/>
          <a:ext cx="1774462" cy="1900800"/>
        </a:xfrm>
        <a:prstGeom prst="roundRect">
          <a:avLst>
            <a:gd name="adj" fmla="val 10000"/>
          </a:avLst>
        </a:prstGeom>
        <a:solidFill>
          <a:schemeClr val="bg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167640" numCol="1" spcCol="1270" anchor="t" anchorCtr="0">
          <a:noAutofit/>
        </a:bodyPr>
        <a:lstStyle/>
        <a:p>
          <a:pPr lvl="0" algn="l" defTabSz="1955800">
            <a:lnSpc>
              <a:spcPct val="90000"/>
            </a:lnSpc>
            <a:spcBef>
              <a:spcPct val="0"/>
            </a:spcBef>
            <a:spcAft>
              <a:spcPct val="35000"/>
            </a:spcAft>
          </a:pPr>
          <a:endParaRPr lang="fr-FR" sz="4400" kern="1200" dirty="0" smtClean="0"/>
        </a:p>
      </dsp:txBody>
      <dsp:txXfrm>
        <a:off x="6272824" y="1135408"/>
        <a:ext cx="1774462" cy="709785"/>
      </dsp:txXfrm>
    </dsp:sp>
    <dsp:sp modelId="{1B628111-3533-4D7F-8548-4517DEAF7601}">
      <dsp:nvSpPr>
        <dsp:cNvPr id="0" name=""/>
        <dsp:cNvSpPr/>
      </dsp:nvSpPr>
      <dsp:spPr>
        <a:xfrm>
          <a:off x="5245542" y="3957975"/>
          <a:ext cx="3081514" cy="1071262"/>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228600" lvl="1" indent="0" algn="l" defTabSz="889000">
            <a:lnSpc>
              <a:spcPct val="90000"/>
            </a:lnSpc>
            <a:spcBef>
              <a:spcPct val="0"/>
            </a:spcBef>
            <a:spcAft>
              <a:spcPct val="15000"/>
            </a:spcAft>
            <a:buChar char="••"/>
          </a:pPr>
          <a:endParaRPr lang="fr-FR" sz="1200" kern="1200" dirty="0" smtClean="0"/>
        </a:p>
        <a:p>
          <a:pPr marL="228600" lvl="1" indent="0" algn="l" defTabSz="889000">
            <a:lnSpc>
              <a:spcPct val="90000"/>
            </a:lnSpc>
            <a:spcBef>
              <a:spcPct val="0"/>
            </a:spcBef>
            <a:spcAft>
              <a:spcPct val="15000"/>
            </a:spcAft>
            <a:buChar char="••"/>
          </a:pPr>
          <a:r>
            <a:rPr lang="fr-FR" sz="1200" kern="1200" dirty="0" smtClean="0"/>
            <a:t> </a:t>
          </a:r>
          <a:r>
            <a:rPr lang="fr-FR" sz="1200" kern="1200" dirty="0" smtClean="0">
              <a:solidFill>
                <a:schemeClr val="tx2"/>
              </a:solidFill>
            </a:rPr>
            <a:t>Présentation PIH &lt; 1an</a:t>
          </a:r>
        </a:p>
        <a:p>
          <a:pPr marL="228600" lvl="1" indent="0" algn="l" defTabSz="889000">
            <a:lnSpc>
              <a:spcPct val="90000"/>
            </a:lnSpc>
            <a:spcBef>
              <a:spcPct val="0"/>
            </a:spcBef>
            <a:spcAft>
              <a:spcPct val="15000"/>
            </a:spcAft>
            <a:buChar char="••"/>
          </a:pPr>
          <a:r>
            <a:rPr lang="fr-FR" sz="1200" kern="1200" dirty="0" smtClean="0">
              <a:solidFill>
                <a:schemeClr val="tx2"/>
              </a:solidFill>
            </a:rPr>
            <a:t>Inscription à l'ordonnancier du nom du médecin de la PIH + hôpital</a:t>
          </a:r>
        </a:p>
      </dsp:txBody>
      <dsp:txXfrm>
        <a:off x="5245542" y="3957975"/>
        <a:ext cx="3081514" cy="10712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513" cy="512304"/>
          </a:xfrm>
          <a:prstGeom prst="rect">
            <a:avLst/>
          </a:prstGeom>
        </p:spPr>
        <p:txBody>
          <a:bodyPr vert="horz" lIns="94787" tIns="47393" rIns="94787" bIns="47393" rtlCol="0"/>
          <a:lstStyle>
            <a:lvl1pPr algn="l">
              <a:defRPr sz="1200"/>
            </a:lvl1pPr>
          </a:lstStyle>
          <a:p>
            <a:endParaRPr lang="fr-FR"/>
          </a:p>
        </p:txBody>
      </p:sp>
      <p:sp>
        <p:nvSpPr>
          <p:cNvPr id="3" name="Espace réservé de la date 2"/>
          <p:cNvSpPr>
            <a:spLocks noGrp="1"/>
          </p:cNvSpPr>
          <p:nvPr>
            <p:ph type="dt" sz="quarter" idx="1"/>
          </p:nvPr>
        </p:nvSpPr>
        <p:spPr>
          <a:xfrm>
            <a:off x="4022304" y="0"/>
            <a:ext cx="3078513" cy="512304"/>
          </a:xfrm>
          <a:prstGeom prst="rect">
            <a:avLst/>
          </a:prstGeom>
        </p:spPr>
        <p:txBody>
          <a:bodyPr vert="horz" lIns="94787" tIns="47393" rIns="94787" bIns="47393" rtlCol="0"/>
          <a:lstStyle>
            <a:lvl1pPr algn="r">
              <a:defRPr sz="1200"/>
            </a:lvl1pPr>
          </a:lstStyle>
          <a:p>
            <a:fld id="{FF7DE789-8BDD-F449-9198-73E8CDCB9ECC}" type="datetimeFigureOut">
              <a:rPr lang="fr-FR" smtClean="0"/>
              <a:pPr/>
              <a:t>30/06/2015</a:t>
            </a:fld>
            <a:endParaRPr lang="fr-FR"/>
          </a:p>
        </p:txBody>
      </p:sp>
      <p:sp>
        <p:nvSpPr>
          <p:cNvPr id="4" name="Espace réservé du pied de page 3"/>
          <p:cNvSpPr>
            <a:spLocks noGrp="1"/>
          </p:cNvSpPr>
          <p:nvPr>
            <p:ph type="ftr" sz="quarter" idx="2"/>
          </p:nvPr>
        </p:nvSpPr>
        <p:spPr>
          <a:xfrm>
            <a:off x="0" y="9720673"/>
            <a:ext cx="3078513" cy="512303"/>
          </a:xfrm>
          <a:prstGeom prst="rect">
            <a:avLst/>
          </a:prstGeom>
        </p:spPr>
        <p:txBody>
          <a:bodyPr vert="horz" lIns="94787" tIns="47393" rIns="94787" bIns="47393"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2304" y="9720673"/>
            <a:ext cx="3078513" cy="512303"/>
          </a:xfrm>
          <a:prstGeom prst="rect">
            <a:avLst/>
          </a:prstGeom>
        </p:spPr>
        <p:txBody>
          <a:bodyPr vert="horz" lIns="94787" tIns="47393" rIns="94787" bIns="47393" rtlCol="0" anchor="b"/>
          <a:lstStyle>
            <a:lvl1pPr algn="r">
              <a:defRPr sz="1200"/>
            </a:lvl1pPr>
          </a:lstStyle>
          <a:p>
            <a:fld id="{347CCB61-118A-FA48-B3E5-7DF8F1A270A5}" type="slidenum">
              <a:rPr lang="fr-FR" smtClean="0"/>
              <a:pPr/>
              <a:t>‹N°›</a:t>
            </a:fld>
            <a:endParaRPr lang="fr-FR"/>
          </a:p>
        </p:txBody>
      </p:sp>
    </p:spTree>
    <p:extLst>
      <p:ext uri="{BB962C8B-B14F-4D97-AF65-F5344CB8AC3E}">
        <p14:creationId xmlns:mc="http://schemas.openxmlformats.org/markup-compatibility/2006" xmlns:mv="urn:schemas-microsoft-com:mac:vml" xmlns:p14="http://schemas.microsoft.com/office/powerpoint/2010/main" xmlns="" val="36107922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7465" cy="512582"/>
          </a:xfrm>
          <a:prstGeom prst="rect">
            <a:avLst/>
          </a:prstGeom>
        </p:spPr>
        <p:txBody>
          <a:bodyPr vert="horz" lIns="94787" tIns="47393" rIns="94787" bIns="47393" rtlCol="0"/>
          <a:lstStyle>
            <a:lvl1pPr algn="l">
              <a:defRPr sz="1200"/>
            </a:lvl1pPr>
          </a:lstStyle>
          <a:p>
            <a:endParaRPr lang="fr-FR" dirty="0"/>
          </a:p>
        </p:txBody>
      </p:sp>
      <p:sp>
        <p:nvSpPr>
          <p:cNvPr id="3" name="Espace réservé de la date 2"/>
          <p:cNvSpPr>
            <a:spLocks noGrp="1"/>
          </p:cNvSpPr>
          <p:nvPr>
            <p:ph type="dt" idx="1"/>
          </p:nvPr>
        </p:nvSpPr>
        <p:spPr>
          <a:xfrm>
            <a:off x="4023368" y="0"/>
            <a:ext cx="3077465" cy="512582"/>
          </a:xfrm>
          <a:prstGeom prst="rect">
            <a:avLst/>
          </a:prstGeom>
        </p:spPr>
        <p:txBody>
          <a:bodyPr vert="horz" lIns="94787" tIns="47393" rIns="94787" bIns="47393" rtlCol="0"/>
          <a:lstStyle>
            <a:lvl1pPr algn="r">
              <a:defRPr sz="1200"/>
            </a:lvl1pPr>
          </a:lstStyle>
          <a:p>
            <a:fld id="{BE7C25DE-F802-DD4A-956A-D204856994FA}" type="datetimeFigureOut">
              <a:rPr lang="fr-FR" smtClean="0"/>
              <a:pPr/>
              <a:t>30/06/2015</a:t>
            </a:fld>
            <a:endParaRPr lang="fr-FR" dirty="0"/>
          </a:p>
        </p:txBody>
      </p:sp>
      <p:sp>
        <p:nvSpPr>
          <p:cNvPr id="4" name="Espace réservé de l'image des diapositives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4787" tIns="47393" rIns="94787" bIns="47393" rtlCol="0" anchor="ctr"/>
          <a:lstStyle/>
          <a:p>
            <a:endParaRPr lang="fr-FR" dirty="0"/>
          </a:p>
        </p:txBody>
      </p:sp>
      <p:sp>
        <p:nvSpPr>
          <p:cNvPr id="5" name="Espace réservé des commentaires 4"/>
          <p:cNvSpPr>
            <a:spLocks noGrp="1"/>
          </p:cNvSpPr>
          <p:nvPr>
            <p:ph type="body" sz="quarter" idx="3"/>
          </p:nvPr>
        </p:nvSpPr>
        <p:spPr>
          <a:xfrm>
            <a:off x="711069" y="4861869"/>
            <a:ext cx="5681980" cy="4604724"/>
          </a:xfrm>
          <a:prstGeom prst="rect">
            <a:avLst/>
          </a:prstGeom>
        </p:spPr>
        <p:txBody>
          <a:bodyPr vert="horz" lIns="94787" tIns="47393" rIns="94787" bIns="47393"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720329"/>
            <a:ext cx="3077465" cy="512582"/>
          </a:xfrm>
          <a:prstGeom prst="rect">
            <a:avLst/>
          </a:prstGeom>
        </p:spPr>
        <p:txBody>
          <a:bodyPr vert="horz" lIns="94787" tIns="47393" rIns="94787" bIns="47393"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4023368" y="9720329"/>
            <a:ext cx="3077465" cy="512582"/>
          </a:xfrm>
          <a:prstGeom prst="rect">
            <a:avLst/>
          </a:prstGeom>
        </p:spPr>
        <p:txBody>
          <a:bodyPr vert="horz" lIns="94787" tIns="47393" rIns="94787" bIns="47393" rtlCol="0" anchor="b"/>
          <a:lstStyle>
            <a:lvl1pPr algn="r">
              <a:defRPr sz="1200"/>
            </a:lvl1pPr>
          </a:lstStyle>
          <a:p>
            <a:fld id="{D8631B3C-0C4B-7A4C-935D-62D69BF4DCB1}" type="slidenum">
              <a:rPr lang="fr-FR" smtClean="0"/>
              <a:pPr/>
              <a:t>‹N°›</a:t>
            </a:fld>
            <a:endParaRPr lang="fr-FR" dirty="0"/>
          </a:p>
        </p:txBody>
      </p:sp>
    </p:spTree>
    <p:extLst>
      <p:ext uri="{BB962C8B-B14F-4D97-AF65-F5344CB8AC3E}">
        <p14:creationId xmlns:mc="http://schemas.openxmlformats.org/markup-compatibility/2006" xmlns:mv="urn:schemas-microsoft-com:mac:vml" xmlns:p14="http://schemas.microsoft.com/office/powerpoint/2010/main" xmlns="" val="3431483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631B3C-0C4B-7A4C-935D-62D69BF4DCB1}" type="slidenum">
              <a:rPr lang="fr-FR" smtClean="0"/>
              <a:pPr/>
              <a:t>1</a:t>
            </a:fld>
            <a:endParaRPr lang="fr-FR" dirty="0"/>
          </a:p>
        </p:txBody>
      </p:sp>
    </p:spTree>
    <p:extLst>
      <p:ext uri="{BB962C8B-B14F-4D97-AF65-F5344CB8AC3E}">
        <p14:creationId xmlns:mc="http://schemas.openxmlformats.org/markup-compatibility/2006" xmlns:mv="urn:schemas-microsoft-com:mac:vml" xmlns="" xmlns:p14="http://schemas.microsoft.com/office/powerpoint/2010/main" val="2379176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CDDBDFF-1C8C-C044-8A0E-698FFA6FA913}" type="slidenum">
              <a:rPr lang="fr-FR">
                <a:latin typeface="Arial" pitchFamily="34" charset="0"/>
              </a:rPr>
              <a:pPr/>
              <a:t>41</a:t>
            </a:fld>
            <a:endParaRPr lang="fr-FR">
              <a:latin typeface="Arial" pitchFamily="34" charset="0"/>
            </a:endParaRPr>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xfrm>
            <a:off x="710248" y="4861442"/>
            <a:ext cx="5681980" cy="4605576"/>
          </a:xfrm>
          <a:solidFill>
            <a:srgbClr val="FFFFFF"/>
          </a:solidFill>
          <a:ln>
            <a:solidFill>
              <a:srgbClr val="000000"/>
            </a:solidFill>
          </a:ln>
        </p:spPr>
        <p:txBody>
          <a:bodyPr/>
          <a:lstStyle/>
          <a:p>
            <a:pPr eaLnBrk="1" hangingPunct="1"/>
            <a:endParaRPr lang="fr-FR">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24FC194-CF0B-884E-B1FC-4C8A3EA17C9E}" type="slidenum">
              <a:rPr lang="fr-FR">
                <a:latin typeface="Arial" pitchFamily="34" charset="0"/>
              </a:rPr>
              <a:pPr/>
              <a:t>42</a:t>
            </a:fld>
            <a:endParaRPr lang="fr-FR">
              <a:latin typeface="Arial" pitchFamily="34" charset="0"/>
            </a:endParaRPr>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xfrm>
            <a:off x="710248" y="4861442"/>
            <a:ext cx="5681980" cy="4605576"/>
          </a:xfrm>
          <a:solidFill>
            <a:srgbClr val="FFFFFF"/>
          </a:solidFill>
          <a:ln>
            <a:solidFill>
              <a:srgbClr val="000000"/>
            </a:solidFill>
          </a:ln>
        </p:spPr>
        <p:txBody>
          <a:bodyPr/>
          <a:lstStyle/>
          <a:p>
            <a:pPr eaLnBrk="1" hangingPunct="1"/>
            <a:endParaRPr lang="fr-FR">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08B19D9-4AC7-BD42-B34E-7288114D8502}" type="slidenum">
              <a:rPr lang="fr-FR">
                <a:latin typeface="Arial" pitchFamily="34" charset="0"/>
              </a:rPr>
              <a:pPr/>
              <a:t>43</a:t>
            </a:fld>
            <a:endParaRPr lang="fr-FR">
              <a:latin typeface="Arial" pitchFamily="34" charset="0"/>
            </a:endParaRPr>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xfrm>
            <a:off x="710248" y="4861442"/>
            <a:ext cx="5681980" cy="4605576"/>
          </a:xfrm>
          <a:solidFill>
            <a:srgbClr val="FFFFFF"/>
          </a:solidFill>
          <a:ln>
            <a:solidFill>
              <a:srgbClr val="000000"/>
            </a:solidFill>
          </a:ln>
        </p:spPr>
        <p:txBody>
          <a:bodyPr/>
          <a:lstStyle/>
          <a:p>
            <a:pPr eaLnBrk="1" hangingPunct="1"/>
            <a:endParaRPr lang="fr-FR">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A99E8B5-BA49-4846-800D-FB0E5D99A3A9}" type="slidenum">
              <a:rPr lang="fr-FR">
                <a:latin typeface="Arial" pitchFamily="34" charset="0"/>
              </a:rPr>
              <a:pPr/>
              <a:t>44</a:t>
            </a:fld>
            <a:endParaRPr lang="fr-FR">
              <a:latin typeface="Arial" pitchFamily="34" charset="0"/>
            </a:endParaRPr>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xfrm>
            <a:off x="710248" y="4861442"/>
            <a:ext cx="5681980" cy="4605576"/>
          </a:xfrm>
          <a:solidFill>
            <a:srgbClr val="FFFFFF"/>
          </a:solidFill>
          <a:ln>
            <a:solidFill>
              <a:srgbClr val="000000"/>
            </a:solidFill>
          </a:ln>
        </p:spPr>
        <p:txBody>
          <a:bodyPr/>
          <a:lstStyle/>
          <a:p>
            <a:pPr eaLnBrk="1" hangingPunct="1"/>
            <a:endParaRPr lang="fr-FR">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10FEC55-FCBE-EE48-8EDF-0849E26F29AD}" type="slidenum">
              <a:rPr lang="fr-FR">
                <a:latin typeface="Arial" pitchFamily="34" charset="0"/>
              </a:rPr>
              <a:pPr/>
              <a:t>45</a:t>
            </a:fld>
            <a:endParaRPr lang="fr-FR">
              <a:latin typeface="Arial" pitchFamily="34" charset="0"/>
            </a:endParaRPr>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xfrm>
            <a:off x="710248" y="4861442"/>
            <a:ext cx="5681980" cy="4605576"/>
          </a:xfrm>
          <a:solidFill>
            <a:srgbClr val="FFFFFF"/>
          </a:solidFill>
          <a:ln>
            <a:solidFill>
              <a:srgbClr val="000000"/>
            </a:solidFill>
          </a:ln>
        </p:spPr>
        <p:txBody>
          <a:bodyPr/>
          <a:lstStyle/>
          <a:p>
            <a:pPr eaLnBrk="1" hangingPunct="1"/>
            <a:endParaRPr lang="fr-FR">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6763CBA-C16F-E448-BDD3-95824286E9FB}" type="slidenum">
              <a:rPr lang="fr-FR">
                <a:latin typeface="Arial" pitchFamily="34" charset="0"/>
              </a:rPr>
              <a:pPr/>
              <a:t>48</a:t>
            </a:fld>
            <a:endParaRPr lang="fr-FR">
              <a:latin typeface="Arial" pitchFamily="34" charset="0"/>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xfrm>
            <a:off x="710248" y="4861442"/>
            <a:ext cx="5681980" cy="4605576"/>
          </a:xfrm>
          <a:solidFill>
            <a:srgbClr val="FFFFFF"/>
          </a:solidFill>
          <a:ln>
            <a:solidFill>
              <a:srgbClr val="000000"/>
            </a:solidFill>
          </a:ln>
        </p:spPr>
        <p:txBody>
          <a:bodyPr/>
          <a:lstStyle/>
          <a:p>
            <a:pPr eaLnBrk="1" hangingPunct="1"/>
            <a:endParaRPr lang="fr-FR">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57EB317-B3E8-604A-A51B-88859125E36D}" type="slidenum">
              <a:rPr lang="fr-FR">
                <a:latin typeface="Arial" pitchFamily="34" charset="0"/>
                <a:ea typeface="ＭＳ Ｐゴシック" pitchFamily="34" charset="-128"/>
                <a:cs typeface="ＭＳ Ｐゴシック" pitchFamily="34" charset="-128"/>
              </a:rPr>
              <a:pPr/>
              <a:t>49</a:t>
            </a:fld>
            <a:endParaRPr lang="fr-FR">
              <a:latin typeface="Arial" pitchFamily="34" charset="0"/>
              <a:ea typeface="ＭＳ Ｐゴシック" pitchFamily="34" charset="-128"/>
              <a:cs typeface="ＭＳ Ｐゴシック" pitchFamily="34" charset="-128"/>
            </a:endParaRPr>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43587FA-276F-734D-9267-0547522C4E0C}" type="slidenum">
              <a:rPr lang="fr-FR">
                <a:latin typeface="Arial" pitchFamily="34" charset="0"/>
                <a:ea typeface="ＭＳ Ｐゴシック" pitchFamily="34" charset="-128"/>
                <a:cs typeface="ＭＳ Ｐゴシック" pitchFamily="34" charset="-128"/>
              </a:rPr>
              <a:pPr/>
              <a:t>51</a:t>
            </a:fld>
            <a:endParaRPr lang="fr-FR">
              <a:latin typeface="Arial" pitchFamily="34" charset="0"/>
              <a:ea typeface="ＭＳ Ｐゴシック" pitchFamily="34" charset="-128"/>
              <a:cs typeface="ＭＳ Ｐゴシック" pitchFamily="34" charset="-128"/>
            </a:endParaRPr>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fr-FR" b="1">
                <a:latin typeface="Arial" pitchFamily="34" charset="0"/>
                <a:ea typeface="ＭＳ Ｐゴシック" pitchFamily="34" charset="-128"/>
                <a:cs typeface="ＭＳ Ｐゴシック" pitchFamily="34" charset="-128"/>
              </a:rPr>
              <a:t>This slide shows the probability for a treatment to induce resistance according to its efficacy. On the left-side of this curve, it is the case of a very poorly efficient treatment. In this case, since the viral activity of such treatment is very low, the wild-type virus can replicate and has no real serious competitor. Even if a mutant is present, the conditions of selecting this mutant are not present, in other words the virus does not need to mute. On the right hand side of the curve, it is the opposite situation. We are now in presence of a highly powerful treatment, and no possibility for the virus to replicate. If there is no replication, the probability to select the mutation is very low, the virus would like to mute but it can not. In the middle, it corresponds to the best chance for the virus to get drug resistance. In this situation, the treatment is not inefficient but has non-optimal efficacy. Wild-type virus can not replicate, but the mutant viruses, since there is still replication going on, can be selected.</a:t>
            </a:r>
          </a:p>
          <a:p>
            <a:pPr eaLnBrk="1" hangingPunct="1"/>
            <a:r>
              <a:rPr lang="fr-FR" b="1">
                <a:latin typeface="Arial" pitchFamily="34" charset="0"/>
                <a:ea typeface="ＭＳ Ｐゴシック" pitchFamily="34" charset="-128"/>
                <a:cs typeface="ＭＳ Ｐゴシック" pitchFamily="34" charset="-128"/>
              </a:rPr>
              <a:t>The issue is therefore to know which conditions can confer to a therapeutic strategy to belong to  the right part of the curve and not to be in the middle part of the curve.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0D6D276-FC42-7743-8A3F-E24ACA2B20DD}" type="slidenum">
              <a:rPr lang="fr-FR">
                <a:latin typeface="Arial" pitchFamily="34" charset="0"/>
                <a:ea typeface="ＭＳ Ｐゴシック" pitchFamily="34" charset="-128"/>
                <a:cs typeface="ＭＳ Ｐゴシック" pitchFamily="34" charset="-128"/>
              </a:rPr>
              <a:pPr/>
              <a:t>54</a:t>
            </a:fld>
            <a:endParaRPr lang="fr-FR">
              <a:latin typeface="Arial" pitchFamily="34" charset="0"/>
              <a:ea typeface="ＭＳ Ｐゴシック" pitchFamily="34" charset="-128"/>
              <a:cs typeface="ＭＳ Ｐゴシック" pitchFamily="34"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fr-FR">
              <a:latin typeface="Arial" pitchFamily="34" charset="0"/>
              <a:ea typeface="ＭＳ Ｐゴシック" pitchFamily="34" charset="-128"/>
              <a:cs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7D521F9-38D7-2642-AEDF-35DD5AFB9C14}" type="slidenum">
              <a:rPr lang="fr-FR">
                <a:latin typeface="Arial" pitchFamily="34" charset="0"/>
                <a:ea typeface="Arial" pitchFamily="34" charset="0"/>
                <a:cs typeface="Arial" pitchFamily="34" charset="0"/>
              </a:rPr>
              <a:pPr/>
              <a:t>60</a:t>
            </a:fld>
            <a:endParaRPr lang="fr-FR">
              <a:latin typeface="Arial" pitchFamily="34" charset="0"/>
              <a:ea typeface="Arial" pitchFamily="34" charset="0"/>
              <a:cs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fr-FR">
              <a:latin typeface="Arial" pitchFamily="34" charset="0"/>
              <a:ea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995363" y="768350"/>
            <a:ext cx="5113337" cy="3835400"/>
          </a:xfrm>
          <a:ln/>
        </p:spPr>
      </p:sp>
      <p:sp>
        <p:nvSpPr>
          <p:cNvPr id="93187" name="Notes Placeholder 2"/>
          <p:cNvSpPr>
            <a:spLocks noGrp="1"/>
          </p:cNvSpPr>
          <p:nvPr>
            <p:ph type="body" idx="1"/>
          </p:nvPr>
        </p:nvSpPr>
        <p:spPr>
          <a:xfrm>
            <a:off x="946997" y="4861442"/>
            <a:ext cx="5208482" cy="4605576"/>
          </a:xfrm>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lIns="94815" tIns="47408" rIns="94815" bIns="47408"/>
          <a:lstStyle/>
          <a:p>
            <a:endParaRPr lang="en-GB">
              <a:latin typeface="Arial" charset="0"/>
            </a:endParaRPr>
          </a:p>
        </p:txBody>
      </p:sp>
      <p:sp>
        <p:nvSpPr>
          <p:cNvPr id="93188" name="Slide Number Placeholder 3"/>
          <p:cNvSpPr txBox="1">
            <a:spLocks noGrp="1"/>
          </p:cNvSpPr>
          <p:nvPr/>
        </p:nvSpPr>
        <p:spPr bwMode="auto">
          <a:xfrm>
            <a:off x="4024737" y="9722882"/>
            <a:ext cx="3077739" cy="51173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4815" tIns="47408" rIns="94815" bIns="47408"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a:fld id="{F2B1B89C-6F3D-894A-957A-0D70B4E63AB2}" type="slidenum">
              <a:rPr lang="en-US" b="0"/>
              <a:pPr algn="r"/>
              <a:t>20</a:t>
            </a:fld>
            <a:endParaRPr lang="en-US" b="0"/>
          </a:p>
        </p:txBody>
      </p:sp>
    </p:spTree>
    <p:extLst>
      <p:ext uri="{BB962C8B-B14F-4D97-AF65-F5344CB8AC3E}">
        <p14:creationId xmlns:mc="http://schemas.openxmlformats.org/markup-compatibility/2006" xmlns:mv="urn:schemas-microsoft-com:mac:vml" xmlns:p14="http://schemas.microsoft.com/office/powerpoint/2010/main" xmlns="" val="2142390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631B3C-0C4B-7A4C-935D-62D69BF4DCB1}" type="slidenum">
              <a:rPr lang="fr-FR" smtClean="0"/>
              <a:pPr/>
              <a:t>61</a:t>
            </a:fld>
            <a:endParaRPr lang="fr-FR" dirty="0"/>
          </a:p>
        </p:txBody>
      </p:sp>
    </p:spTree>
    <p:extLst>
      <p:ext uri="{BB962C8B-B14F-4D97-AF65-F5344CB8AC3E}">
        <p14:creationId xmlns:mc="http://schemas.openxmlformats.org/markup-compatibility/2006" xmlns:mv="urn:schemas-microsoft-com:mac:vml" xmlns="" xmlns:p14="http://schemas.microsoft.com/office/powerpoint/2010/main" val="231916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solidFill>
              <a:srgbClr val="000000"/>
            </a:solid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lIns="91383" tIns="45691" rIns="91383" bIns="45691"/>
          <a:lstStyle/>
          <a:p>
            <a:r>
              <a:rPr lang="fr-FR">
                <a:latin typeface="Arial" charset="0"/>
              </a:rPr>
              <a:t>L’</a:t>
            </a:r>
            <a:r>
              <a:rPr lang="fr-FR" altLang="ja-JP">
                <a:latin typeface="Arial" charset="0"/>
                <a:cs typeface="ＭＳ Ｐゴシック" charset="0"/>
              </a:rPr>
              <a:t>enquête MORTALITE 2010 étudie les cas de décès chez les patients VIH+ dans un échantillon représentatif de centres cliniques. Les résultats sont comparés à ceux des enquêtes MORTALITE 2005 et MORTALITE 2000.</a:t>
            </a:r>
          </a:p>
          <a:p>
            <a:r>
              <a:rPr lang="fr-FR">
                <a:latin typeface="Arial" charset="0"/>
              </a:rPr>
              <a:t>Parmi les 728 cas de décès le dernier taux de CD4 était </a:t>
            </a:r>
            <a:r>
              <a:rPr lang="fr-FR" u="sng">
                <a:latin typeface="Arial" charset="0"/>
              </a:rPr>
              <a:t>&gt;</a:t>
            </a:r>
            <a:r>
              <a:rPr lang="fr-FR">
                <a:latin typeface="Arial" charset="0"/>
              </a:rPr>
              <a:t> 500/mm</a:t>
            </a:r>
            <a:r>
              <a:rPr lang="fr-FR" baseline="30000">
                <a:latin typeface="Arial" charset="0"/>
              </a:rPr>
              <a:t>3</a:t>
            </a:r>
            <a:r>
              <a:rPr lang="fr-FR">
                <a:latin typeface="Arial" charset="0"/>
              </a:rPr>
              <a:t> chez 20 % </a:t>
            </a:r>
            <a:br>
              <a:rPr lang="fr-FR">
                <a:latin typeface="Arial" charset="0"/>
              </a:rPr>
            </a:br>
            <a:r>
              <a:rPr lang="fr-FR">
                <a:latin typeface="Arial" charset="0"/>
              </a:rPr>
              <a:t>(médiane : 243/mm</a:t>
            </a:r>
            <a:r>
              <a:rPr lang="fr-FR" baseline="30000">
                <a:latin typeface="Arial" charset="0"/>
              </a:rPr>
              <a:t>3</a:t>
            </a:r>
            <a:r>
              <a:rPr lang="fr-FR">
                <a:latin typeface="Arial" charset="0"/>
              </a:rPr>
              <a:t>), le CV &lt; 50 c/ml chez 56 %.</a:t>
            </a:r>
          </a:p>
          <a:p>
            <a:r>
              <a:rPr lang="fr-FR">
                <a:latin typeface="Arial" charset="0"/>
              </a:rPr>
              <a:t>Outre tabagisme et alcoolisme, on retrouvait fréquemment d</a:t>
            </a:r>
            <a:r>
              <a:rPr lang="ja-JP" altLang="fr-FR">
                <a:latin typeface="Arial" charset="0"/>
                <a:cs typeface="ＭＳ Ｐゴシック" charset="0"/>
              </a:rPr>
              <a:t>’</a:t>
            </a:r>
            <a:r>
              <a:rPr lang="fr-FR" altLang="ja-JP">
                <a:latin typeface="Arial" charset="0"/>
                <a:cs typeface="ＭＳ Ｐゴシック" charset="0"/>
              </a:rPr>
              <a:t>autres facteurs de risque dont HTA (17 %), hyperlipidémie (14 %) ou diabète (10 %).</a:t>
            </a:r>
          </a:p>
          <a:p>
            <a:endParaRPr lang="fr-FR">
              <a:latin typeface="Arial" charset="0"/>
            </a:endParaRPr>
          </a:p>
          <a:p>
            <a:r>
              <a:rPr lang="fr-FR">
                <a:latin typeface="Arial" charset="0"/>
              </a:rPr>
              <a:t>Les principaux cancers non-sida non-hépatiques étaient broncho-pulmonaires (38 %).</a:t>
            </a:r>
          </a:p>
        </p:txBody>
      </p:sp>
      <p:sp>
        <p:nvSpPr>
          <p:cNvPr id="95236" name="Rectangle 7"/>
          <p:cNvSpPr txBox="1">
            <a:spLocks noGrp="1" noChangeArrowheads="1"/>
          </p:cNvSpPr>
          <p:nvPr/>
        </p:nvSpPr>
        <p:spPr bwMode="auto">
          <a:xfrm>
            <a:off x="3743597" y="9429705"/>
            <a:ext cx="3074451" cy="51350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88092" tIns="44045" rIns="88092" bIns="44045" anchor="b"/>
          <a:lstStyle>
            <a:lvl1pPr defTabSz="850900">
              <a:defRPr sz="1200">
                <a:solidFill>
                  <a:schemeClr val="tx1"/>
                </a:solidFill>
                <a:latin typeface="Arial" charset="0"/>
                <a:ea typeface="ＭＳ Ｐゴシック" charset="0"/>
              </a:defRPr>
            </a:lvl1pPr>
            <a:lvl2pPr marL="742950" indent="-285750" defTabSz="850900">
              <a:defRPr sz="1200">
                <a:solidFill>
                  <a:schemeClr val="tx1"/>
                </a:solidFill>
                <a:latin typeface="Arial" charset="0"/>
                <a:ea typeface="ＭＳ Ｐゴシック" charset="0"/>
              </a:defRPr>
            </a:lvl2pPr>
            <a:lvl3pPr marL="1143000" indent="-228600" defTabSz="850900">
              <a:defRPr sz="1200">
                <a:solidFill>
                  <a:schemeClr val="tx1"/>
                </a:solidFill>
                <a:latin typeface="Arial" charset="0"/>
                <a:ea typeface="ＭＳ Ｐゴシック" charset="0"/>
              </a:defRPr>
            </a:lvl3pPr>
            <a:lvl4pPr marL="1600200" indent="-228600" defTabSz="850900">
              <a:defRPr sz="1200">
                <a:solidFill>
                  <a:schemeClr val="tx1"/>
                </a:solidFill>
                <a:latin typeface="Arial" charset="0"/>
                <a:ea typeface="ＭＳ Ｐゴシック" charset="0"/>
              </a:defRPr>
            </a:lvl4pPr>
            <a:lvl5pPr marL="2057400" indent="-228600" defTabSz="850900">
              <a:defRPr sz="1200">
                <a:solidFill>
                  <a:schemeClr val="tx1"/>
                </a:solidFill>
                <a:latin typeface="Arial" charset="0"/>
                <a:ea typeface="ＭＳ Ｐゴシック" charset="0"/>
              </a:defRPr>
            </a:lvl5pPr>
            <a:lvl6pPr marL="2514600" indent="-228600" defTabSz="8509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8509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8509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8509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B10BCABA-0FCB-7A41-BEF1-977C5538FCE5}" type="slidenum">
              <a:rPr lang="fr-FR" b="0"/>
              <a:pPr algn="r" eaLnBrk="1" hangingPunct="1"/>
              <a:t>21</a:t>
            </a:fld>
            <a:endParaRPr lang="fr-FR" b="0"/>
          </a:p>
        </p:txBody>
      </p:sp>
    </p:spTree>
    <p:extLst>
      <p:ext uri="{BB962C8B-B14F-4D97-AF65-F5344CB8AC3E}">
        <p14:creationId xmlns:mc="http://schemas.openxmlformats.org/markup-compatibility/2006" xmlns:mv="urn:schemas-microsoft-com:mac:vml" xmlns:p14="http://schemas.microsoft.com/office/powerpoint/2010/main" xmlns="" val="137047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055"/>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defTabSz="898499" eaLnBrk="0" hangingPunct="0">
              <a:defRPr sz="2500">
                <a:solidFill>
                  <a:schemeClr val="tx1"/>
                </a:solidFill>
                <a:latin typeface="Arial" charset="0"/>
                <a:ea typeface="ＭＳ Ｐゴシック" charset="0"/>
                <a:cs typeface="ＭＳ Ｐゴシック" charset="0"/>
              </a:defRPr>
            </a:lvl1pPr>
            <a:lvl2pPr marL="39320026" indent="-38846093" defTabSz="898499" eaLnBrk="0" hangingPunct="0">
              <a:defRPr sz="2500">
                <a:solidFill>
                  <a:schemeClr val="tx1"/>
                </a:solidFill>
                <a:latin typeface="Arial" charset="0"/>
                <a:ea typeface="ＭＳ Ｐゴシック" charset="0"/>
              </a:defRPr>
            </a:lvl2pPr>
            <a:lvl3pPr eaLnBrk="0" hangingPunct="0">
              <a:defRPr sz="2500">
                <a:solidFill>
                  <a:schemeClr val="tx1"/>
                </a:solidFill>
                <a:latin typeface="Arial" charset="0"/>
                <a:ea typeface="ＭＳ Ｐゴシック" charset="0"/>
              </a:defRPr>
            </a:lvl3pPr>
            <a:lvl4pPr eaLnBrk="0" hangingPunct="0">
              <a:defRPr sz="2500">
                <a:solidFill>
                  <a:schemeClr val="tx1"/>
                </a:solidFill>
                <a:latin typeface="Arial" charset="0"/>
                <a:ea typeface="ＭＳ Ｐゴシック" charset="0"/>
              </a:defRPr>
            </a:lvl4pPr>
            <a:lvl5pPr eaLnBrk="0" hangingPunct="0">
              <a:defRPr sz="2500">
                <a:solidFill>
                  <a:schemeClr val="tx1"/>
                </a:solidFill>
                <a:latin typeface="Arial" charset="0"/>
                <a:ea typeface="ＭＳ Ｐゴシック" charset="0"/>
              </a:defRPr>
            </a:lvl5pPr>
            <a:lvl6pPr marL="473934" eaLnBrk="0" fontAlgn="base" hangingPunct="0">
              <a:spcBef>
                <a:spcPct val="0"/>
              </a:spcBef>
              <a:spcAft>
                <a:spcPct val="0"/>
              </a:spcAft>
              <a:defRPr sz="2500">
                <a:solidFill>
                  <a:schemeClr val="tx1"/>
                </a:solidFill>
                <a:latin typeface="Arial" charset="0"/>
                <a:ea typeface="ＭＳ Ｐゴシック" charset="0"/>
              </a:defRPr>
            </a:lvl6pPr>
            <a:lvl7pPr marL="947867" eaLnBrk="0" fontAlgn="base" hangingPunct="0">
              <a:spcBef>
                <a:spcPct val="0"/>
              </a:spcBef>
              <a:spcAft>
                <a:spcPct val="0"/>
              </a:spcAft>
              <a:defRPr sz="2500">
                <a:solidFill>
                  <a:schemeClr val="tx1"/>
                </a:solidFill>
                <a:latin typeface="Arial" charset="0"/>
                <a:ea typeface="ＭＳ Ｐゴシック" charset="0"/>
              </a:defRPr>
            </a:lvl7pPr>
            <a:lvl8pPr marL="1421801" eaLnBrk="0" fontAlgn="base" hangingPunct="0">
              <a:spcBef>
                <a:spcPct val="0"/>
              </a:spcBef>
              <a:spcAft>
                <a:spcPct val="0"/>
              </a:spcAft>
              <a:defRPr sz="2500">
                <a:solidFill>
                  <a:schemeClr val="tx1"/>
                </a:solidFill>
                <a:latin typeface="Arial" charset="0"/>
                <a:ea typeface="ＭＳ Ｐゴシック" charset="0"/>
              </a:defRPr>
            </a:lvl8pPr>
            <a:lvl9pPr marL="189573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B5AF67DB-F925-B942-A844-96D8E3EBBC2D}" type="slidenum">
              <a:rPr lang="fr-FR" sz="1100"/>
              <a:pPr eaLnBrk="1" hangingPunct="1"/>
              <a:t>22</a:t>
            </a:fld>
            <a:endParaRPr lang="fr-FR" sz="1100" dirty="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46773" y="4860775"/>
            <a:ext cx="5208932" cy="4605910"/>
          </a:xfrm>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endParaRPr lang="fr-FR">
              <a:latin typeface="Arial" charset="0"/>
            </a:endParaRPr>
          </a:p>
        </p:txBody>
      </p:sp>
    </p:spTree>
    <p:extLst>
      <p:ext uri="{BB962C8B-B14F-4D97-AF65-F5344CB8AC3E}">
        <p14:creationId xmlns:mc="http://schemas.openxmlformats.org/markup-compatibility/2006" xmlns:mv="urn:schemas-microsoft-com:mac:vml" xmlns:p14="http://schemas.microsoft.com/office/powerpoint/2010/main" xmlns="" val="1828122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055"/>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defTabSz="898499" eaLnBrk="0" hangingPunct="0">
              <a:defRPr sz="2500">
                <a:solidFill>
                  <a:schemeClr val="tx1"/>
                </a:solidFill>
                <a:latin typeface="Arial" charset="0"/>
                <a:ea typeface="ＭＳ Ｐゴシック" charset="0"/>
                <a:cs typeface="ＭＳ Ｐゴシック" charset="0"/>
              </a:defRPr>
            </a:lvl1pPr>
            <a:lvl2pPr marL="39320026" indent="-38846093" defTabSz="898499" eaLnBrk="0" hangingPunct="0">
              <a:defRPr sz="2500">
                <a:solidFill>
                  <a:schemeClr val="tx1"/>
                </a:solidFill>
                <a:latin typeface="Arial" charset="0"/>
                <a:ea typeface="ＭＳ Ｐゴシック" charset="0"/>
              </a:defRPr>
            </a:lvl2pPr>
            <a:lvl3pPr eaLnBrk="0" hangingPunct="0">
              <a:defRPr sz="2500">
                <a:solidFill>
                  <a:schemeClr val="tx1"/>
                </a:solidFill>
                <a:latin typeface="Arial" charset="0"/>
                <a:ea typeface="ＭＳ Ｐゴシック" charset="0"/>
              </a:defRPr>
            </a:lvl3pPr>
            <a:lvl4pPr eaLnBrk="0" hangingPunct="0">
              <a:defRPr sz="2500">
                <a:solidFill>
                  <a:schemeClr val="tx1"/>
                </a:solidFill>
                <a:latin typeface="Arial" charset="0"/>
                <a:ea typeface="ＭＳ Ｐゴシック" charset="0"/>
              </a:defRPr>
            </a:lvl4pPr>
            <a:lvl5pPr eaLnBrk="0" hangingPunct="0">
              <a:defRPr sz="2500">
                <a:solidFill>
                  <a:schemeClr val="tx1"/>
                </a:solidFill>
                <a:latin typeface="Arial" charset="0"/>
                <a:ea typeface="ＭＳ Ｐゴシック" charset="0"/>
              </a:defRPr>
            </a:lvl5pPr>
            <a:lvl6pPr marL="473934" eaLnBrk="0" fontAlgn="base" hangingPunct="0">
              <a:spcBef>
                <a:spcPct val="0"/>
              </a:spcBef>
              <a:spcAft>
                <a:spcPct val="0"/>
              </a:spcAft>
              <a:defRPr sz="2500">
                <a:solidFill>
                  <a:schemeClr val="tx1"/>
                </a:solidFill>
                <a:latin typeface="Arial" charset="0"/>
                <a:ea typeface="ＭＳ Ｐゴシック" charset="0"/>
              </a:defRPr>
            </a:lvl6pPr>
            <a:lvl7pPr marL="947867" eaLnBrk="0" fontAlgn="base" hangingPunct="0">
              <a:spcBef>
                <a:spcPct val="0"/>
              </a:spcBef>
              <a:spcAft>
                <a:spcPct val="0"/>
              </a:spcAft>
              <a:defRPr sz="2500">
                <a:solidFill>
                  <a:schemeClr val="tx1"/>
                </a:solidFill>
                <a:latin typeface="Arial" charset="0"/>
                <a:ea typeface="ＭＳ Ｐゴシック" charset="0"/>
              </a:defRPr>
            </a:lvl7pPr>
            <a:lvl8pPr marL="1421801" eaLnBrk="0" fontAlgn="base" hangingPunct="0">
              <a:spcBef>
                <a:spcPct val="0"/>
              </a:spcBef>
              <a:spcAft>
                <a:spcPct val="0"/>
              </a:spcAft>
              <a:defRPr sz="2500">
                <a:solidFill>
                  <a:schemeClr val="tx1"/>
                </a:solidFill>
                <a:latin typeface="Arial" charset="0"/>
                <a:ea typeface="ＭＳ Ｐゴシック" charset="0"/>
              </a:defRPr>
            </a:lvl8pPr>
            <a:lvl9pPr marL="1895734"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FE18C077-47D7-1C46-B58F-5481ED72A1A6}" type="slidenum">
              <a:rPr lang="fr-FR" sz="1100"/>
              <a:pPr eaLnBrk="1" hangingPunct="1"/>
              <a:t>23</a:t>
            </a:fld>
            <a:endParaRPr lang="fr-FR" sz="11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46773" y="4860775"/>
            <a:ext cx="5208932" cy="4605910"/>
          </a:xfrm>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endParaRPr lang="fr-FR">
              <a:latin typeface="Arial" charset="0"/>
            </a:endParaRPr>
          </a:p>
        </p:txBody>
      </p:sp>
    </p:spTree>
    <p:extLst>
      <p:ext uri="{BB962C8B-B14F-4D97-AF65-F5344CB8AC3E}">
        <p14:creationId xmlns:mc="http://schemas.openxmlformats.org/markup-compatibility/2006" xmlns:mv="urn:schemas-microsoft-com:mac:vml" xmlns:p14="http://schemas.microsoft.com/office/powerpoint/2010/main" xmlns="" val="30401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Sérologie VIH </a:t>
            </a:r>
            <a:r>
              <a:rPr lang="fr-FR" dirty="0" smtClean="0"/>
              <a:t>/ </a:t>
            </a:r>
            <a:r>
              <a:rPr lang="fr-FR" b="1" dirty="0" smtClean="0"/>
              <a:t>CD4/CD8 </a:t>
            </a:r>
            <a:r>
              <a:rPr lang="fr-FR" dirty="0" smtClean="0"/>
              <a:t>/ </a:t>
            </a:r>
            <a:r>
              <a:rPr lang="fr-FR" b="1" dirty="0" smtClean="0"/>
              <a:t>ARN VIH </a:t>
            </a:r>
            <a:r>
              <a:rPr lang="fr-FR" dirty="0" smtClean="0"/>
              <a:t>/ </a:t>
            </a:r>
            <a:r>
              <a:rPr lang="fr-FR" b="1" dirty="0" smtClean="0"/>
              <a:t>Test génotypique de résistance </a:t>
            </a:r>
            <a:r>
              <a:rPr lang="fr-FR" dirty="0" smtClean="0"/>
              <a:t>du VIH (transcriptase inverse, protéase) et détermination du sous-type VIH-1</a:t>
            </a:r>
          </a:p>
          <a:p>
            <a:r>
              <a:rPr lang="fr-FR" b="1" dirty="0" smtClean="0"/>
              <a:t>Hémogramme avec plaquettes, transaminases, </a:t>
            </a:r>
            <a:r>
              <a:rPr lang="fr-FR" b="1" dirty="0" err="1" smtClean="0"/>
              <a:t>γGT</a:t>
            </a:r>
            <a:r>
              <a:rPr lang="fr-FR" b="1" dirty="0" smtClean="0"/>
              <a:t>, phosphatases alcalines, bilirubine totale et conjuguée, créatininémie et estimation du DFG </a:t>
            </a:r>
            <a:r>
              <a:rPr lang="fr-FR" dirty="0" smtClean="0"/>
              <a:t>( MDRD ou CKD-EP), </a:t>
            </a:r>
            <a:r>
              <a:rPr lang="fr-FR" b="1" dirty="0" err="1" smtClean="0"/>
              <a:t>phosphorémie</a:t>
            </a:r>
            <a:r>
              <a:rPr lang="fr-FR" b="1" dirty="0" smtClean="0"/>
              <a:t>, protéinurie </a:t>
            </a:r>
            <a:r>
              <a:rPr lang="fr-FR" dirty="0" smtClean="0"/>
              <a:t>(bandelette urinaire) ou dosage du rapport </a:t>
            </a:r>
            <a:r>
              <a:rPr lang="fr-FR" b="1" dirty="0" smtClean="0"/>
              <a:t>protéinurie/</a:t>
            </a:r>
            <a:r>
              <a:rPr lang="fr-FR" b="1" dirty="0" err="1" smtClean="0"/>
              <a:t>créatininurie</a:t>
            </a:r>
            <a:r>
              <a:rPr lang="fr-FR" b="1" dirty="0" smtClean="0"/>
              <a:t>. </a:t>
            </a:r>
            <a:endParaRPr lang="fr-FR" dirty="0" smtClean="0"/>
          </a:p>
          <a:p>
            <a:r>
              <a:rPr lang="fr-FR" b="1" dirty="0" smtClean="0"/>
              <a:t>Glycémie et bilan lipidique à jeun </a:t>
            </a:r>
            <a:endParaRPr lang="fr-FR" dirty="0" smtClean="0"/>
          </a:p>
          <a:p>
            <a:r>
              <a:rPr lang="fr-FR" b="1" dirty="0" smtClean="0"/>
              <a:t>Hépatites virales B, C, A </a:t>
            </a:r>
            <a:r>
              <a:rPr lang="fr-FR" dirty="0" smtClean="0"/>
              <a:t>; </a:t>
            </a:r>
            <a:r>
              <a:rPr lang="fr-FR" b="1" dirty="0" smtClean="0"/>
              <a:t>syphilis </a:t>
            </a:r>
            <a:r>
              <a:rPr lang="fr-FR" dirty="0" smtClean="0"/>
              <a:t>; </a:t>
            </a:r>
            <a:r>
              <a:rPr lang="fr-FR" b="1" dirty="0" smtClean="0"/>
              <a:t>toxoplasmose </a:t>
            </a:r>
            <a:r>
              <a:rPr lang="fr-FR" dirty="0" smtClean="0"/>
              <a:t>; </a:t>
            </a:r>
            <a:r>
              <a:rPr lang="fr-FR" b="1" dirty="0" smtClean="0"/>
              <a:t>CMV</a:t>
            </a:r>
            <a:br>
              <a:rPr lang="fr-FR" b="1" dirty="0" smtClean="0"/>
            </a:br>
            <a:r>
              <a:rPr lang="fr-FR" b="1" dirty="0" smtClean="0"/>
              <a:t>HLA-B*5701</a:t>
            </a:r>
            <a:br>
              <a:rPr lang="fr-FR" b="1" dirty="0" smtClean="0"/>
            </a:br>
            <a:r>
              <a:rPr lang="fr-FR" b="1" dirty="0" smtClean="0"/>
              <a:t>Test IGRA </a:t>
            </a:r>
            <a:r>
              <a:rPr lang="fr-FR" dirty="0" smtClean="0"/>
              <a:t>(</a:t>
            </a:r>
            <a:r>
              <a:rPr lang="fr-FR" dirty="0" err="1" smtClean="0"/>
              <a:t>Quantiféron</a:t>
            </a:r>
            <a:r>
              <a:rPr lang="fr-FR" dirty="0" smtClean="0"/>
              <a:t> ou </a:t>
            </a:r>
            <a:r>
              <a:rPr lang="fr-FR" dirty="0" err="1" smtClean="0"/>
              <a:t>T</a:t>
            </a:r>
            <a:r>
              <a:rPr lang="fr-FR" dirty="0" smtClean="0"/>
              <a:t>-spot TB) pour le dépistage de la tuberculose latente </a:t>
            </a:r>
          </a:p>
          <a:p>
            <a:r>
              <a:rPr lang="fr-FR" dirty="0" smtClean="0"/>
              <a:t>Si CD4 &lt; 200 / mm³ ou personne provenant d’une zone d’endémie tuberculeuse : radiographie thoracique. </a:t>
            </a:r>
          </a:p>
          <a:p>
            <a:r>
              <a:rPr lang="fr-FR" dirty="0" smtClean="0"/>
              <a:t>Si CD4 &lt; 100 / mm³ : dosage de l’antigène </a:t>
            </a:r>
            <a:r>
              <a:rPr lang="fr-FR" dirty="0" err="1" smtClean="0"/>
              <a:t>cryptoccoque</a:t>
            </a:r>
            <a:r>
              <a:rPr lang="fr-FR" dirty="0" smtClean="0"/>
              <a:t>, de la PCR CMV et réalisation d’un fond d’</a:t>
            </a:r>
            <a:r>
              <a:rPr lang="fr-FR" dirty="0" err="1" smtClean="0"/>
              <a:t>oeil</a:t>
            </a:r>
            <a:r>
              <a:rPr lang="fr-FR" dirty="0" smtClean="0"/>
              <a:t> (si sérologie CMV positive). </a:t>
            </a:r>
          </a:p>
          <a:p>
            <a:r>
              <a:rPr lang="fr-FR" dirty="0" smtClean="0"/>
              <a:t>Chez les femmes n’ayant pas eu de bilan dans l’année, une consultation gynécologique avec réalisation d’un </a:t>
            </a:r>
            <a:r>
              <a:rPr lang="fr-FR" b="1" dirty="0" smtClean="0"/>
              <a:t>frottis </a:t>
            </a:r>
            <a:r>
              <a:rPr lang="fr-FR" b="1" dirty="0" err="1" smtClean="0"/>
              <a:t>cervicovaginal</a:t>
            </a:r>
            <a:r>
              <a:rPr lang="fr-FR" b="1" dirty="0" smtClean="0"/>
              <a:t> </a:t>
            </a:r>
            <a:r>
              <a:rPr lang="fr-FR" dirty="0" smtClean="0"/>
              <a:t>est recommandée. </a:t>
            </a:r>
          </a:p>
          <a:p>
            <a:r>
              <a:rPr lang="fr-FR" dirty="0" smtClean="0"/>
              <a:t>Chez les HSH et les PVVIH ayant des antécédents de lésions à HPV, </a:t>
            </a:r>
            <a:r>
              <a:rPr lang="fr-FR" b="1" dirty="0" smtClean="0"/>
              <a:t>consultation proctologique.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8631B3C-0C4B-7A4C-935D-62D69BF4DCB1}" type="slidenum">
              <a:rPr lang="fr-FR" smtClean="0"/>
              <a:pPr/>
              <a:t>24</a:t>
            </a:fld>
            <a:endParaRPr lang="fr-FR" dirty="0"/>
          </a:p>
        </p:txBody>
      </p:sp>
    </p:spTree>
    <p:extLst>
      <p:ext uri="{BB962C8B-B14F-4D97-AF65-F5344CB8AC3E}">
        <p14:creationId xmlns:mc="http://schemas.openxmlformats.org/markup-compatibility/2006" xmlns:mv="urn:schemas-microsoft-com:mac:vml" xmlns:p14="http://schemas.microsoft.com/office/powerpoint/2010/main" xmlns="" val="3235844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Sérologie VIH </a:t>
            </a:r>
            <a:r>
              <a:rPr lang="fr-FR" dirty="0" smtClean="0"/>
              <a:t>/ </a:t>
            </a:r>
            <a:r>
              <a:rPr lang="fr-FR" b="1" dirty="0" smtClean="0"/>
              <a:t>CD4/CD8 </a:t>
            </a:r>
            <a:r>
              <a:rPr lang="fr-FR" dirty="0" smtClean="0"/>
              <a:t>/ </a:t>
            </a:r>
            <a:r>
              <a:rPr lang="fr-FR" b="1" dirty="0" smtClean="0"/>
              <a:t>ARN VIH </a:t>
            </a:r>
            <a:r>
              <a:rPr lang="fr-FR" dirty="0" smtClean="0"/>
              <a:t>/ </a:t>
            </a:r>
            <a:r>
              <a:rPr lang="fr-FR" b="1" dirty="0" smtClean="0"/>
              <a:t>Test génotypique de résistance </a:t>
            </a:r>
            <a:r>
              <a:rPr lang="fr-FR" dirty="0" smtClean="0"/>
              <a:t>du VIH (transcriptase inverse, protéase) et détermination du sous-type VIH-1</a:t>
            </a:r>
          </a:p>
          <a:p>
            <a:r>
              <a:rPr lang="fr-FR" b="1" dirty="0" smtClean="0"/>
              <a:t>Hémogramme avec plaquettes, transaminases, </a:t>
            </a:r>
            <a:r>
              <a:rPr lang="fr-FR" b="1" dirty="0" err="1" smtClean="0"/>
              <a:t>γGT</a:t>
            </a:r>
            <a:r>
              <a:rPr lang="fr-FR" b="1" dirty="0" smtClean="0"/>
              <a:t>, phosphatases alcalines, bilirubine totale et conjuguée, créatininémie et estimation du DFG </a:t>
            </a:r>
            <a:r>
              <a:rPr lang="fr-FR" dirty="0" smtClean="0"/>
              <a:t>( MDRD ou CKD-EP), </a:t>
            </a:r>
            <a:r>
              <a:rPr lang="fr-FR" b="1" dirty="0" err="1" smtClean="0"/>
              <a:t>phosphorémie</a:t>
            </a:r>
            <a:r>
              <a:rPr lang="fr-FR" b="1" dirty="0" smtClean="0"/>
              <a:t>, protéinurie </a:t>
            </a:r>
            <a:r>
              <a:rPr lang="fr-FR" dirty="0" smtClean="0"/>
              <a:t>(bandelette urinaire) ou dosage du rapport </a:t>
            </a:r>
            <a:r>
              <a:rPr lang="fr-FR" b="1" dirty="0" smtClean="0"/>
              <a:t>protéinurie/</a:t>
            </a:r>
            <a:r>
              <a:rPr lang="fr-FR" b="1" dirty="0" err="1" smtClean="0"/>
              <a:t>créatininurie</a:t>
            </a:r>
            <a:r>
              <a:rPr lang="fr-FR" b="1" dirty="0" smtClean="0"/>
              <a:t>. </a:t>
            </a:r>
            <a:endParaRPr lang="fr-FR" dirty="0" smtClean="0"/>
          </a:p>
          <a:p>
            <a:r>
              <a:rPr lang="fr-FR" b="1" dirty="0" smtClean="0"/>
              <a:t>Glycémie et bilan lipidique à jeun </a:t>
            </a:r>
            <a:endParaRPr lang="fr-FR" dirty="0" smtClean="0"/>
          </a:p>
          <a:p>
            <a:r>
              <a:rPr lang="fr-FR" b="1" dirty="0" smtClean="0"/>
              <a:t>Hépatites virales B, C, A </a:t>
            </a:r>
            <a:r>
              <a:rPr lang="fr-FR" dirty="0" smtClean="0"/>
              <a:t>; </a:t>
            </a:r>
            <a:r>
              <a:rPr lang="fr-FR" b="1" dirty="0" smtClean="0"/>
              <a:t>syphilis </a:t>
            </a:r>
            <a:r>
              <a:rPr lang="fr-FR" dirty="0" smtClean="0"/>
              <a:t>; </a:t>
            </a:r>
            <a:r>
              <a:rPr lang="fr-FR" b="1" dirty="0" smtClean="0"/>
              <a:t>toxoplasmose </a:t>
            </a:r>
            <a:r>
              <a:rPr lang="fr-FR" dirty="0" smtClean="0"/>
              <a:t>; </a:t>
            </a:r>
            <a:r>
              <a:rPr lang="fr-FR" b="1" dirty="0" smtClean="0"/>
              <a:t>CMV</a:t>
            </a:r>
            <a:br>
              <a:rPr lang="fr-FR" b="1" dirty="0" smtClean="0"/>
            </a:br>
            <a:r>
              <a:rPr lang="fr-FR" b="1" dirty="0" smtClean="0"/>
              <a:t>HLA-B*5701</a:t>
            </a:r>
            <a:br>
              <a:rPr lang="fr-FR" b="1" dirty="0" smtClean="0"/>
            </a:br>
            <a:r>
              <a:rPr lang="fr-FR" b="1" dirty="0" smtClean="0"/>
              <a:t>Test IGRA </a:t>
            </a:r>
            <a:r>
              <a:rPr lang="fr-FR" dirty="0" smtClean="0"/>
              <a:t>(</a:t>
            </a:r>
            <a:r>
              <a:rPr lang="fr-FR" dirty="0" err="1" smtClean="0"/>
              <a:t>Quantiféron</a:t>
            </a:r>
            <a:r>
              <a:rPr lang="fr-FR" dirty="0" smtClean="0"/>
              <a:t> ou </a:t>
            </a:r>
            <a:r>
              <a:rPr lang="fr-FR" dirty="0" err="1" smtClean="0"/>
              <a:t>T</a:t>
            </a:r>
            <a:r>
              <a:rPr lang="fr-FR" dirty="0" smtClean="0"/>
              <a:t>-spot TB) pour le dépistage de la tuberculose latente </a:t>
            </a:r>
          </a:p>
          <a:p>
            <a:r>
              <a:rPr lang="fr-FR" dirty="0" smtClean="0"/>
              <a:t>Si CD4 &lt; 200 / mm³ ou personne provenant d’une zone d’endémie tuberculeuse : radiographie thoracique. </a:t>
            </a:r>
          </a:p>
          <a:p>
            <a:r>
              <a:rPr lang="fr-FR" dirty="0" smtClean="0"/>
              <a:t>Si CD4 &lt; 100 / mm³ : dosage de l’antigène </a:t>
            </a:r>
            <a:r>
              <a:rPr lang="fr-FR" dirty="0" err="1" smtClean="0"/>
              <a:t>cryptoccoque</a:t>
            </a:r>
            <a:r>
              <a:rPr lang="fr-FR" dirty="0" smtClean="0"/>
              <a:t>, de la PCR CMV et réalisation d’un fond d’</a:t>
            </a:r>
            <a:r>
              <a:rPr lang="fr-FR" dirty="0" err="1" smtClean="0"/>
              <a:t>oeil</a:t>
            </a:r>
            <a:r>
              <a:rPr lang="fr-FR" dirty="0" smtClean="0"/>
              <a:t> (si sérologie CMV positive). </a:t>
            </a:r>
          </a:p>
          <a:p>
            <a:r>
              <a:rPr lang="fr-FR" dirty="0" smtClean="0"/>
              <a:t>Chez les femmes n’ayant pas eu de bilan dans l’année, une consultation gynécologique avec réalisation d’un </a:t>
            </a:r>
            <a:r>
              <a:rPr lang="fr-FR" b="1" dirty="0" smtClean="0"/>
              <a:t>frottis </a:t>
            </a:r>
            <a:r>
              <a:rPr lang="fr-FR" b="1" dirty="0" err="1" smtClean="0"/>
              <a:t>cervicovaginal</a:t>
            </a:r>
            <a:r>
              <a:rPr lang="fr-FR" b="1" dirty="0" smtClean="0"/>
              <a:t> </a:t>
            </a:r>
            <a:r>
              <a:rPr lang="fr-FR" dirty="0" smtClean="0"/>
              <a:t>est recommandée. </a:t>
            </a:r>
          </a:p>
          <a:p>
            <a:r>
              <a:rPr lang="fr-FR" dirty="0" smtClean="0"/>
              <a:t>Chez les HSH et les PVVIH ayant des antécédents de lésions à HPV, </a:t>
            </a:r>
            <a:r>
              <a:rPr lang="fr-FR" b="1" dirty="0" smtClean="0"/>
              <a:t>consultation proctologique.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8631B3C-0C4B-7A4C-935D-62D69BF4DCB1}" type="slidenum">
              <a:rPr lang="fr-FR" smtClean="0"/>
              <a:pPr/>
              <a:t>25</a:t>
            </a:fld>
            <a:endParaRPr lang="fr-FR" dirty="0"/>
          </a:p>
        </p:txBody>
      </p:sp>
    </p:spTree>
    <p:extLst>
      <p:ext uri="{BB962C8B-B14F-4D97-AF65-F5344CB8AC3E}">
        <p14:creationId xmlns:mc="http://schemas.openxmlformats.org/markup-compatibility/2006" xmlns:mv="urn:schemas-microsoft-com:mac:vml" xmlns:p14="http://schemas.microsoft.com/office/powerpoint/2010/main" xmlns="" val="2307546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4060905" y="8957065"/>
            <a:ext cx="3104045" cy="4708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lIns="94776" tIns="47388" rIns="94776" bIns="47388" anchor="b"/>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pPr algn="r" eaLnBrk="1" hangingPunct="1"/>
            <a:fld id="{16BA3166-545A-984C-B193-F48546D4B745}" type="slidenum">
              <a:rPr lang="fr-FR" b="0">
                <a:latin typeface="Times New Roman" charset="0"/>
              </a:rPr>
              <a:pPr algn="r" eaLnBrk="1" hangingPunct="1"/>
              <a:t>28</a:t>
            </a:fld>
            <a:endParaRPr lang="fr-FR" b="0">
              <a:latin typeface="Times New Roman" charset="0"/>
            </a:endParaRPr>
          </a:p>
        </p:txBody>
      </p:sp>
      <p:sp>
        <p:nvSpPr>
          <p:cNvPr id="76803" name="Rectangle 2"/>
          <p:cNvSpPr>
            <a:spLocks noGrp="1" noRot="1" noChangeAspect="1" noChangeArrowheads="1" noTextEdit="1"/>
          </p:cNvSpPr>
          <p:nvPr>
            <p:ph type="sldImg"/>
          </p:nvPr>
        </p:nvSpPr>
        <p:spPr>
          <a:xfrm>
            <a:off x="1228725" y="704850"/>
            <a:ext cx="4714875" cy="3536950"/>
          </a:xfrm>
          <a:ln/>
        </p:spPr>
      </p:sp>
      <p:sp>
        <p:nvSpPr>
          <p:cNvPr id="76804" name="Rectangle 3"/>
          <p:cNvSpPr>
            <a:spLocks noGrp="1" noChangeArrowheads="1"/>
          </p:cNvSpPr>
          <p:nvPr>
            <p:ph type="body" idx="1"/>
          </p:nvPr>
        </p:nvSpPr>
        <p:spPr>
          <a:xfrm>
            <a:off x="955218" y="4477643"/>
            <a:ext cx="5254517" cy="4244878"/>
          </a:xfrm>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lIns="91858" tIns="45929" rIns="91858" bIns="45929"/>
          <a:lstStyle/>
          <a:p>
            <a:pPr eaLnBrk="1" hangingPunct="1"/>
            <a:endParaRPr lang="en-US">
              <a:latin typeface="Arial" charset="0"/>
            </a:endParaRPr>
          </a:p>
        </p:txBody>
      </p:sp>
    </p:spTree>
    <p:extLst>
      <p:ext uri="{BB962C8B-B14F-4D97-AF65-F5344CB8AC3E}">
        <p14:creationId xmlns:mc="http://schemas.openxmlformats.org/markup-compatibility/2006" xmlns:mv="urn:schemas-microsoft-com:mac:vml" xmlns:p14="http://schemas.microsoft.com/office/powerpoint/2010/main" xmlns="" val="1893151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383F944-E617-1648-9028-03F1AF97A8F6}" type="slidenum">
              <a:rPr lang="fr-FR">
                <a:latin typeface="Arial" pitchFamily="34" charset="0"/>
              </a:rPr>
              <a:pPr/>
              <a:t>29</a:t>
            </a:fld>
            <a:endParaRPr lang="fr-FR">
              <a:latin typeface="Arial" pitchFamily="34" charset="0"/>
            </a:endParaRPr>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latin typeface="Arial" pitchFamily="34" charset="0"/>
              <a:ea typeface="ＭＳ Ｐゴシック" pitchFamily="34" charset="-128"/>
              <a:cs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Cliquez et modifiez le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6439EB5D-959C-48F2-B89C-E1C7814170CE}" type="datetime1">
              <a:rPr lang="fr-FR" smtClean="0"/>
              <a:pPr/>
              <a:t>30/06/2015</a:t>
            </a:fld>
            <a:endParaRPr lang="fr-FR" dirty="0"/>
          </a:p>
        </p:txBody>
      </p:sp>
      <p:sp>
        <p:nvSpPr>
          <p:cNvPr id="5" name="Footer Placeholder 4"/>
          <p:cNvSpPr>
            <a:spLocks noGrp="1"/>
          </p:cNvSpPr>
          <p:nvPr>
            <p:ph type="ftr" sz="quarter" idx="11"/>
          </p:nvPr>
        </p:nvSpPr>
        <p:spPr/>
        <p:txBody>
          <a:bodyPr/>
          <a:lstStyle/>
          <a:p>
            <a:r>
              <a:rPr lang="fr-FR" smtClean="0"/>
              <a:t>Formation SFLS Autotest Pharmacien</a:t>
            </a:r>
            <a:endParaRPr lang="fr-FR" dirty="0" smtClean="0"/>
          </a:p>
        </p:txBody>
      </p:sp>
      <p:sp>
        <p:nvSpPr>
          <p:cNvPr id="6" name="Slide Number Placeholder 5"/>
          <p:cNvSpPr>
            <a:spLocks noGrp="1"/>
          </p:cNvSpPr>
          <p:nvPr>
            <p:ph type="sldNum" sz="quarter" idx="12"/>
          </p:nvPr>
        </p:nvSpPr>
        <p:spPr/>
        <p:txBody>
          <a:bodyPr/>
          <a:lstStyle/>
          <a:p>
            <a:fld id="{8D3C4E78-4E06-5F42-B744-27D3474E1BA3}" type="slidenum">
              <a:rPr lang="fr-FR" smtClean="0"/>
              <a:pPr/>
              <a:t>‹N°›</a:t>
            </a:fld>
            <a:endParaRPr lang="fr-FR"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F1955D8B-5E68-4130-87E5-3E0C3C94B6C6}" type="datetime1">
              <a:rPr lang="fr-FR" smtClean="0"/>
              <a:pPr/>
              <a:t>30/06/2015</a:t>
            </a:fld>
            <a:endParaRPr lang="fr-FR" dirty="0"/>
          </a:p>
        </p:txBody>
      </p:sp>
      <p:sp>
        <p:nvSpPr>
          <p:cNvPr id="5" name="Footer Placeholder 4"/>
          <p:cNvSpPr>
            <a:spLocks noGrp="1"/>
          </p:cNvSpPr>
          <p:nvPr>
            <p:ph type="ftr" sz="quarter" idx="11"/>
          </p:nvPr>
        </p:nvSpPr>
        <p:spPr/>
        <p:txBody>
          <a:bodyPr/>
          <a:lstStyle/>
          <a:p>
            <a:r>
              <a:rPr lang="fr-FR" smtClean="0"/>
              <a:t>Formation SFLS Autotest Pharmacien</a:t>
            </a:r>
            <a:endParaRPr lang="fr-FR" dirty="0"/>
          </a:p>
        </p:txBody>
      </p:sp>
      <p:sp>
        <p:nvSpPr>
          <p:cNvPr id="6" name="Slide Number Placeholder 5"/>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BC5ADD3-08AC-400B-AA83-F6D7055C1B20}" type="datetime1">
              <a:rPr lang="fr-FR" smtClean="0"/>
              <a:pPr/>
              <a:t>30/06/2015</a:t>
            </a:fld>
            <a:endParaRPr lang="fr-FR" dirty="0"/>
          </a:p>
        </p:txBody>
      </p:sp>
      <p:sp>
        <p:nvSpPr>
          <p:cNvPr id="5" name="Footer Placeholder 4"/>
          <p:cNvSpPr>
            <a:spLocks noGrp="1"/>
          </p:cNvSpPr>
          <p:nvPr>
            <p:ph type="ftr" sz="quarter" idx="11"/>
          </p:nvPr>
        </p:nvSpPr>
        <p:spPr/>
        <p:txBody>
          <a:bodyPr/>
          <a:lstStyle/>
          <a:p>
            <a:r>
              <a:rPr lang="fr-FR" smtClean="0"/>
              <a:t>Formation SFLS Autotest Pharmacien</a:t>
            </a:r>
            <a:endParaRPr lang="fr-FR" dirty="0"/>
          </a:p>
        </p:txBody>
      </p:sp>
      <p:sp>
        <p:nvSpPr>
          <p:cNvPr id="6" name="Slide Number Placeholder 5"/>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1BE402A-F432-4737-A838-E825A5BE08DE}" type="datetime1">
              <a:rPr lang="fr-FR" smtClean="0"/>
              <a:pPr/>
              <a:t>30/06/2015</a:t>
            </a:fld>
            <a:endParaRPr lang="fr-FR"/>
          </a:p>
        </p:txBody>
      </p:sp>
      <p:sp>
        <p:nvSpPr>
          <p:cNvPr id="5" name="Espace réservé du pied de page 4"/>
          <p:cNvSpPr>
            <a:spLocks noGrp="1"/>
          </p:cNvSpPr>
          <p:nvPr>
            <p:ph type="ftr" sz="quarter" idx="11"/>
          </p:nvPr>
        </p:nvSpPr>
        <p:spPr/>
        <p:txBody>
          <a:bodyPr/>
          <a:lstStyle/>
          <a:p>
            <a:r>
              <a:rPr lang="fr-FR" smtClean="0"/>
              <a:t>Formation SFLS Autotest Pharmacien</a:t>
            </a:r>
            <a:endParaRPr lang="fr-FR"/>
          </a:p>
        </p:txBody>
      </p:sp>
      <p:sp>
        <p:nvSpPr>
          <p:cNvPr id="6" name="Espace réservé du numéro de diapositive 5"/>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p14="http://schemas.microsoft.com/office/powerpoint/2010/main" xmlns="" val="2546003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A94731-3B42-4DED-B996-A068F5E8C948}" type="datetime1">
              <a:rPr lang="fr-FR" smtClean="0"/>
              <a:pPr/>
              <a:t>30/06/2015</a:t>
            </a:fld>
            <a:endParaRPr lang="fr-FR"/>
          </a:p>
        </p:txBody>
      </p:sp>
      <p:sp>
        <p:nvSpPr>
          <p:cNvPr id="5" name="Espace réservé du pied de page 4"/>
          <p:cNvSpPr>
            <a:spLocks noGrp="1"/>
          </p:cNvSpPr>
          <p:nvPr>
            <p:ph type="ftr" sz="quarter" idx="11"/>
          </p:nvPr>
        </p:nvSpPr>
        <p:spPr/>
        <p:txBody>
          <a:bodyPr/>
          <a:lstStyle/>
          <a:p>
            <a:r>
              <a:rPr lang="fr-FR" smtClean="0"/>
              <a:t>Formation SFLS Autotest Pharmacien</a:t>
            </a:r>
            <a:endParaRPr lang="fr-FR"/>
          </a:p>
        </p:txBody>
      </p:sp>
      <p:sp>
        <p:nvSpPr>
          <p:cNvPr id="6" name="Espace réservé du numéro de diapositive 5"/>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p14="http://schemas.microsoft.com/office/powerpoint/2010/main" xmlns="" val="77068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9EA7C15-B7D3-40B0-8524-2227FACE5FCC}" type="datetime1">
              <a:rPr lang="fr-FR" smtClean="0"/>
              <a:pPr/>
              <a:t>30/06/2015</a:t>
            </a:fld>
            <a:endParaRPr lang="fr-FR"/>
          </a:p>
        </p:txBody>
      </p:sp>
      <p:sp>
        <p:nvSpPr>
          <p:cNvPr id="5" name="Espace réservé du pied de page 4"/>
          <p:cNvSpPr>
            <a:spLocks noGrp="1"/>
          </p:cNvSpPr>
          <p:nvPr>
            <p:ph type="ftr" sz="quarter" idx="11"/>
          </p:nvPr>
        </p:nvSpPr>
        <p:spPr/>
        <p:txBody>
          <a:bodyPr/>
          <a:lstStyle/>
          <a:p>
            <a:r>
              <a:rPr lang="fr-FR" smtClean="0"/>
              <a:t>Formation SFLS Autotest Pharmacien</a:t>
            </a:r>
            <a:endParaRPr lang="fr-FR"/>
          </a:p>
        </p:txBody>
      </p:sp>
      <p:sp>
        <p:nvSpPr>
          <p:cNvPr id="6" name="Espace réservé du numéro de diapositive 5"/>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p14="http://schemas.microsoft.com/office/powerpoint/2010/main" xmlns="" val="1920904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C3338EC-E62A-4B42-8DBB-D04A7E240361}" type="datetime1">
              <a:rPr lang="fr-FR" smtClean="0"/>
              <a:pPr/>
              <a:t>30/06/2015</a:t>
            </a:fld>
            <a:endParaRPr lang="fr-FR"/>
          </a:p>
        </p:txBody>
      </p:sp>
      <p:sp>
        <p:nvSpPr>
          <p:cNvPr id="6" name="Espace réservé du pied de page 5"/>
          <p:cNvSpPr>
            <a:spLocks noGrp="1"/>
          </p:cNvSpPr>
          <p:nvPr>
            <p:ph type="ftr" sz="quarter" idx="11"/>
          </p:nvPr>
        </p:nvSpPr>
        <p:spPr/>
        <p:txBody>
          <a:bodyPr/>
          <a:lstStyle/>
          <a:p>
            <a:r>
              <a:rPr lang="fr-FR" smtClean="0"/>
              <a:t>Formation SFLS Autotest Pharmacien</a:t>
            </a:r>
            <a:endParaRPr lang="fr-FR"/>
          </a:p>
        </p:txBody>
      </p:sp>
      <p:sp>
        <p:nvSpPr>
          <p:cNvPr id="7" name="Espace réservé du numéro de diapositive 6"/>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p14="http://schemas.microsoft.com/office/powerpoint/2010/main" xmlns="" val="3446705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60F3BD5-49CB-415C-B1CA-26AABD538ABD}" type="datetime1">
              <a:rPr lang="fr-FR" smtClean="0"/>
              <a:pPr/>
              <a:t>30/06/2015</a:t>
            </a:fld>
            <a:endParaRPr lang="fr-FR"/>
          </a:p>
        </p:txBody>
      </p:sp>
      <p:sp>
        <p:nvSpPr>
          <p:cNvPr id="8" name="Espace réservé du pied de page 7"/>
          <p:cNvSpPr>
            <a:spLocks noGrp="1"/>
          </p:cNvSpPr>
          <p:nvPr>
            <p:ph type="ftr" sz="quarter" idx="11"/>
          </p:nvPr>
        </p:nvSpPr>
        <p:spPr/>
        <p:txBody>
          <a:bodyPr/>
          <a:lstStyle/>
          <a:p>
            <a:r>
              <a:rPr lang="fr-FR" smtClean="0"/>
              <a:t>Formation SFLS Autotest Pharmacien</a:t>
            </a:r>
            <a:endParaRPr lang="fr-FR"/>
          </a:p>
        </p:txBody>
      </p:sp>
      <p:sp>
        <p:nvSpPr>
          <p:cNvPr id="9" name="Espace réservé du numéro de diapositive 8"/>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p14="http://schemas.microsoft.com/office/powerpoint/2010/main" xmlns="" val="3639615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140B0E14-28DD-4E84-AE62-DBBCD25385BC}" type="datetime1">
              <a:rPr lang="fr-FR" smtClean="0"/>
              <a:pPr/>
              <a:t>30/06/2015</a:t>
            </a:fld>
            <a:endParaRPr lang="fr-FR"/>
          </a:p>
        </p:txBody>
      </p:sp>
      <p:sp>
        <p:nvSpPr>
          <p:cNvPr id="4" name="Espace réservé du pied de page 3"/>
          <p:cNvSpPr>
            <a:spLocks noGrp="1"/>
          </p:cNvSpPr>
          <p:nvPr>
            <p:ph type="ftr" sz="quarter" idx="11"/>
          </p:nvPr>
        </p:nvSpPr>
        <p:spPr/>
        <p:txBody>
          <a:bodyPr/>
          <a:lstStyle/>
          <a:p>
            <a:r>
              <a:rPr lang="fr-FR" smtClean="0"/>
              <a:t>Formation SFLS Autotest Pharmacien</a:t>
            </a:r>
            <a:endParaRPr lang="fr-FR"/>
          </a:p>
        </p:txBody>
      </p:sp>
      <p:sp>
        <p:nvSpPr>
          <p:cNvPr id="5" name="Espace réservé du numéro de diapositive 4"/>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p14="http://schemas.microsoft.com/office/powerpoint/2010/main" xmlns="" val="950983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4DACD64-6E31-49B2-9A67-D224E4141583}" type="datetime1">
              <a:rPr lang="fr-FR" smtClean="0"/>
              <a:pPr/>
              <a:t>30/06/2015</a:t>
            </a:fld>
            <a:endParaRPr lang="fr-FR"/>
          </a:p>
        </p:txBody>
      </p:sp>
      <p:sp>
        <p:nvSpPr>
          <p:cNvPr id="3" name="Espace réservé du pied de page 2"/>
          <p:cNvSpPr>
            <a:spLocks noGrp="1"/>
          </p:cNvSpPr>
          <p:nvPr>
            <p:ph type="ftr" sz="quarter" idx="11"/>
          </p:nvPr>
        </p:nvSpPr>
        <p:spPr/>
        <p:txBody>
          <a:bodyPr/>
          <a:lstStyle/>
          <a:p>
            <a:r>
              <a:rPr lang="fr-FR" smtClean="0"/>
              <a:t>Formation SFLS Autotest Pharmacien</a:t>
            </a:r>
            <a:endParaRPr lang="fr-FR"/>
          </a:p>
        </p:txBody>
      </p:sp>
      <p:sp>
        <p:nvSpPr>
          <p:cNvPr id="4" name="Espace réservé du numéro de diapositive 3"/>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p14="http://schemas.microsoft.com/office/powerpoint/2010/main" xmlns="" val="2354223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8906C84-464E-4FF2-8518-CDAEEF65621F}" type="datetime1">
              <a:rPr lang="fr-FR" smtClean="0"/>
              <a:pPr/>
              <a:t>30/06/2015</a:t>
            </a:fld>
            <a:endParaRPr lang="fr-FR"/>
          </a:p>
        </p:txBody>
      </p:sp>
      <p:sp>
        <p:nvSpPr>
          <p:cNvPr id="6" name="Espace réservé du pied de page 5"/>
          <p:cNvSpPr>
            <a:spLocks noGrp="1"/>
          </p:cNvSpPr>
          <p:nvPr>
            <p:ph type="ftr" sz="quarter" idx="11"/>
          </p:nvPr>
        </p:nvSpPr>
        <p:spPr/>
        <p:txBody>
          <a:bodyPr/>
          <a:lstStyle/>
          <a:p>
            <a:r>
              <a:rPr lang="fr-FR" smtClean="0"/>
              <a:t>Formation SFLS Autotest Pharmacien</a:t>
            </a:r>
            <a:endParaRPr lang="fr-FR"/>
          </a:p>
        </p:txBody>
      </p:sp>
      <p:sp>
        <p:nvSpPr>
          <p:cNvPr id="7" name="Espace réservé du numéro de diapositive 6"/>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p14="http://schemas.microsoft.com/office/powerpoint/2010/main" xmlns="" val="884342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B7F3AD35-0828-4A7B-AD8A-A1EB81990B08}" type="datetime1">
              <a:rPr lang="fr-FR" smtClean="0"/>
              <a:pPr/>
              <a:t>30/06/2015</a:t>
            </a:fld>
            <a:endParaRPr lang="fr-FR" dirty="0"/>
          </a:p>
        </p:txBody>
      </p:sp>
      <p:sp>
        <p:nvSpPr>
          <p:cNvPr id="5" name="Footer Placeholder 4"/>
          <p:cNvSpPr>
            <a:spLocks noGrp="1"/>
          </p:cNvSpPr>
          <p:nvPr>
            <p:ph type="ftr" sz="quarter" idx="11"/>
          </p:nvPr>
        </p:nvSpPr>
        <p:spPr/>
        <p:txBody>
          <a:bodyPr/>
          <a:lstStyle/>
          <a:p>
            <a:r>
              <a:rPr lang="fr-FR" smtClean="0"/>
              <a:t>Formation SFLS Autotest Pharmacien</a:t>
            </a:r>
            <a:endParaRPr lang="fr-FR" dirty="0" smtClean="0"/>
          </a:p>
        </p:txBody>
      </p:sp>
      <p:sp>
        <p:nvSpPr>
          <p:cNvPr id="6" name="Slide Number Placeholder 5"/>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37543AF-89CF-4520-AB38-C6ABA51FBAD3}" type="datetime1">
              <a:rPr lang="fr-FR" smtClean="0"/>
              <a:pPr/>
              <a:t>30/06/2015</a:t>
            </a:fld>
            <a:endParaRPr lang="fr-FR"/>
          </a:p>
        </p:txBody>
      </p:sp>
      <p:sp>
        <p:nvSpPr>
          <p:cNvPr id="6" name="Espace réservé du pied de page 5"/>
          <p:cNvSpPr>
            <a:spLocks noGrp="1"/>
          </p:cNvSpPr>
          <p:nvPr>
            <p:ph type="ftr" sz="quarter" idx="11"/>
          </p:nvPr>
        </p:nvSpPr>
        <p:spPr/>
        <p:txBody>
          <a:bodyPr/>
          <a:lstStyle/>
          <a:p>
            <a:r>
              <a:rPr lang="fr-FR" smtClean="0"/>
              <a:t>Formation SFLS Autotest Pharmacien</a:t>
            </a:r>
            <a:endParaRPr lang="fr-FR"/>
          </a:p>
        </p:txBody>
      </p:sp>
      <p:sp>
        <p:nvSpPr>
          <p:cNvPr id="7" name="Espace réservé du numéro de diapositive 6"/>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p14="http://schemas.microsoft.com/office/powerpoint/2010/main" xmlns="" val="1729503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9DF51CF-E5D4-4C48-92EC-A2FC2D6E2722}" type="datetime1">
              <a:rPr lang="fr-FR" smtClean="0"/>
              <a:pPr/>
              <a:t>30/06/2015</a:t>
            </a:fld>
            <a:endParaRPr lang="fr-FR"/>
          </a:p>
        </p:txBody>
      </p:sp>
      <p:sp>
        <p:nvSpPr>
          <p:cNvPr id="5" name="Espace réservé du pied de page 4"/>
          <p:cNvSpPr>
            <a:spLocks noGrp="1"/>
          </p:cNvSpPr>
          <p:nvPr>
            <p:ph type="ftr" sz="quarter" idx="11"/>
          </p:nvPr>
        </p:nvSpPr>
        <p:spPr/>
        <p:txBody>
          <a:bodyPr/>
          <a:lstStyle/>
          <a:p>
            <a:r>
              <a:rPr lang="fr-FR" smtClean="0"/>
              <a:t>Formation SFLS Autotest Pharmacien</a:t>
            </a:r>
            <a:endParaRPr lang="fr-FR"/>
          </a:p>
        </p:txBody>
      </p:sp>
      <p:sp>
        <p:nvSpPr>
          <p:cNvPr id="6" name="Espace réservé du numéro de diapositive 5"/>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p14="http://schemas.microsoft.com/office/powerpoint/2010/main" xmlns="" val="4116210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53638F9-0D61-4F85-8658-850561F573DC}" type="datetime1">
              <a:rPr lang="fr-FR" smtClean="0"/>
              <a:pPr/>
              <a:t>30/06/2015</a:t>
            </a:fld>
            <a:endParaRPr lang="fr-FR"/>
          </a:p>
        </p:txBody>
      </p:sp>
      <p:sp>
        <p:nvSpPr>
          <p:cNvPr id="5" name="Espace réservé du pied de page 4"/>
          <p:cNvSpPr>
            <a:spLocks noGrp="1"/>
          </p:cNvSpPr>
          <p:nvPr>
            <p:ph type="ftr" sz="quarter" idx="11"/>
          </p:nvPr>
        </p:nvSpPr>
        <p:spPr/>
        <p:txBody>
          <a:bodyPr/>
          <a:lstStyle/>
          <a:p>
            <a:r>
              <a:rPr lang="fr-FR" smtClean="0"/>
              <a:t>Formation SFLS Autotest Pharmacien</a:t>
            </a:r>
            <a:endParaRPr lang="fr-FR"/>
          </a:p>
        </p:txBody>
      </p:sp>
      <p:sp>
        <p:nvSpPr>
          <p:cNvPr id="6" name="Espace réservé du numéro de diapositive 5"/>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p14="http://schemas.microsoft.com/office/powerpoint/2010/main" xmlns="" val="398389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722855"/>
            <a:ext cx="7772400" cy="2200275"/>
          </a:xfrm>
        </p:spPr>
        <p:txBody>
          <a:bodyPr anchor="b">
            <a:normAutofit/>
          </a:bodyPr>
          <a:lstStyle>
            <a:lvl1pPr algn="l">
              <a:defRPr sz="48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2999460"/>
            <a:ext cx="7772400" cy="3127591"/>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CC620925-62C7-40CB-A297-9F1C5F7672DC}" type="datetime1">
              <a:rPr lang="fr-FR" smtClean="0"/>
              <a:pPr/>
              <a:t>30/06/2015</a:t>
            </a:fld>
            <a:endParaRPr lang="fr-FR" dirty="0"/>
          </a:p>
        </p:txBody>
      </p:sp>
      <p:sp>
        <p:nvSpPr>
          <p:cNvPr id="5" name="Footer Placeholder 4"/>
          <p:cNvSpPr>
            <a:spLocks noGrp="1"/>
          </p:cNvSpPr>
          <p:nvPr>
            <p:ph type="ftr" sz="quarter" idx="11"/>
          </p:nvPr>
        </p:nvSpPr>
        <p:spPr/>
        <p:txBody>
          <a:bodyPr/>
          <a:lstStyle/>
          <a:p>
            <a:r>
              <a:rPr lang="fr-FR" smtClean="0"/>
              <a:t>Formation SFLS Autotest Pharmacien</a:t>
            </a:r>
            <a:endParaRPr lang="fr-FR" dirty="0" smtClean="0"/>
          </a:p>
        </p:txBody>
      </p:sp>
      <p:sp>
        <p:nvSpPr>
          <p:cNvPr id="6" name="Slide Number Placeholder 5"/>
          <p:cNvSpPr>
            <a:spLocks noGrp="1"/>
          </p:cNvSpPr>
          <p:nvPr>
            <p:ph type="sldNum" sz="quarter" idx="12"/>
          </p:nvPr>
        </p:nvSpPr>
        <p:spPr/>
        <p:txBody>
          <a:bodyPr/>
          <a:lstStyle/>
          <a:p>
            <a:fld id="{8D3C4E78-4E06-5F42-B744-27D3474E1BA3}" type="slidenum">
              <a:rPr lang="fr-FR" smtClean="0"/>
              <a:pPr/>
              <a:t>‹N°›</a:t>
            </a:fld>
            <a:endParaRPr lang="fr-FR" dirty="0"/>
          </a:p>
        </p:txBody>
      </p:sp>
      <p:cxnSp>
        <p:nvCxnSpPr>
          <p:cNvPr id="7" name="Straight Connector 6"/>
          <p:cNvCxnSpPr/>
          <p:nvPr/>
        </p:nvCxnSpPr>
        <p:spPr>
          <a:xfrm>
            <a:off x="722313" y="292313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9DD51FD-7BF4-4883-8C17-B91EFDBEAE65}" type="datetime1">
              <a:rPr lang="fr-FR" smtClean="0"/>
              <a:pPr/>
              <a:t>30/06/2015</a:t>
            </a:fld>
            <a:endParaRPr lang="fr-FR" dirty="0"/>
          </a:p>
        </p:txBody>
      </p:sp>
      <p:sp>
        <p:nvSpPr>
          <p:cNvPr id="6" name="Footer Placeholder 5"/>
          <p:cNvSpPr>
            <a:spLocks noGrp="1"/>
          </p:cNvSpPr>
          <p:nvPr>
            <p:ph type="ftr" sz="quarter" idx="11"/>
          </p:nvPr>
        </p:nvSpPr>
        <p:spPr/>
        <p:txBody>
          <a:bodyPr/>
          <a:lstStyle/>
          <a:p>
            <a:r>
              <a:rPr lang="fr-FR" smtClean="0"/>
              <a:t>Formation SFLS Autotest Pharmacien</a:t>
            </a:r>
            <a:endParaRPr lang="fr-FR" dirty="0" smtClean="0"/>
          </a:p>
        </p:txBody>
      </p:sp>
      <p:sp>
        <p:nvSpPr>
          <p:cNvPr id="7" name="Slide Number Placeholder 6"/>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1D66BE3-6DD2-431F-B912-EA68B2ED062C}" type="datetime1">
              <a:rPr lang="fr-FR" smtClean="0"/>
              <a:pPr/>
              <a:t>30/06/2015</a:t>
            </a:fld>
            <a:endParaRPr lang="fr-FR" dirty="0"/>
          </a:p>
        </p:txBody>
      </p:sp>
      <p:sp>
        <p:nvSpPr>
          <p:cNvPr id="8" name="Footer Placeholder 7"/>
          <p:cNvSpPr>
            <a:spLocks noGrp="1"/>
          </p:cNvSpPr>
          <p:nvPr>
            <p:ph type="ftr" sz="quarter" idx="11"/>
          </p:nvPr>
        </p:nvSpPr>
        <p:spPr/>
        <p:txBody>
          <a:bodyPr/>
          <a:lstStyle/>
          <a:p>
            <a:r>
              <a:rPr lang="fr-FR" smtClean="0"/>
              <a:t>Formation SFLS Autotest Pharmacien</a:t>
            </a:r>
            <a:endParaRPr lang="fr-FR" dirty="0"/>
          </a:p>
        </p:txBody>
      </p:sp>
      <p:sp>
        <p:nvSpPr>
          <p:cNvPr id="9" name="Slide Number Placeholder 8"/>
          <p:cNvSpPr>
            <a:spLocks noGrp="1"/>
          </p:cNvSpPr>
          <p:nvPr>
            <p:ph type="sldNum" sz="quarter" idx="12"/>
          </p:nvPr>
        </p:nvSpPr>
        <p:spPr/>
        <p:txBody>
          <a:bodyPr/>
          <a:lstStyle/>
          <a:p>
            <a:fld id="{8D3C4E78-4E06-5F42-B744-27D3474E1BA3}" type="slidenum">
              <a:rPr lang="fr-FR" smtClean="0"/>
              <a:pPr/>
              <a:t>‹N°›</a:t>
            </a:fld>
            <a:endParaRPr lang="fr-FR"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69FDD75E-13CA-464D-8E88-7AFE05B2AE95}" type="datetime1">
              <a:rPr lang="fr-FR" smtClean="0"/>
              <a:pPr/>
              <a:t>30/06/2015</a:t>
            </a:fld>
            <a:endParaRPr lang="fr-FR" dirty="0"/>
          </a:p>
        </p:txBody>
      </p:sp>
      <p:sp>
        <p:nvSpPr>
          <p:cNvPr id="4" name="Footer Placeholder 3"/>
          <p:cNvSpPr>
            <a:spLocks noGrp="1"/>
          </p:cNvSpPr>
          <p:nvPr>
            <p:ph type="ftr" sz="quarter" idx="11"/>
          </p:nvPr>
        </p:nvSpPr>
        <p:spPr/>
        <p:txBody>
          <a:bodyPr/>
          <a:lstStyle/>
          <a:p>
            <a:r>
              <a:rPr lang="fr-FR" smtClean="0"/>
              <a:t>Formation SFLS Autotest Pharmacien</a:t>
            </a:r>
            <a:endParaRPr lang="fr-FR" dirty="0" smtClean="0"/>
          </a:p>
        </p:txBody>
      </p:sp>
      <p:sp>
        <p:nvSpPr>
          <p:cNvPr id="5" name="Slide Number Placeholder 4"/>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A4AE6-EBDC-42AD-BEEC-8FE95808DEE3}" type="datetime1">
              <a:rPr lang="fr-FR" smtClean="0"/>
              <a:pPr/>
              <a:t>30/06/2015</a:t>
            </a:fld>
            <a:endParaRPr lang="fr-FR" dirty="0"/>
          </a:p>
        </p:txBody>
      </p:sp>
      <p:sp>
        <p:nvSpPr>
          <p:cNvPr id="3" name="Footer Placeholder 2"/>
          <p:cNvSpPr>
            <a:spLocks noGrp="1"/>
          </p:cNvSpPr>
          <p:nvPr>
            <p:ph type="ftr" sz="quarter" idx="11"/>
          </p:nvPr>
        </p:nvSpPr>
        <p:spPr/>
        <p:txBody>
          <a:bodyPr/>
          <a:lstStyle/>
          <a:p>
            <a:r>
              <a:rPr lang="fr-FR" smtClean="0"/>
              <a:t>Formation SFLS Autotest Pharmacien</a:t>
            </a:r>
            <a:endParaRPr lang="fr-FR" dirty="0" smtClean="0"/>
          </a:p>
        </p:txBody>
      </p:sp>
      <p:sp>
        <p:nvSpPr>
          <p:cNvPr id="4" name="Slide Number Placeholder 3"/>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Cliquez et modifiez le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3CA9EE24-40E5-4004-8167-27609B4690AD}" type="datetime1">
              <a:rPr lang="fr-FR" smtClean="0"/>
              <a:pPr/>
              <a:t>30/06/2015</a:t>
            </a:fld>
            <a:endParaRPr lang="fr-FR" dirty="0"/>
          </a:p>
        </p:txBody>
      </p:sp>
      <p:sp>
        <p:nvSpPr>
          <p:cNvPr id="6" name="Footer Placeholder 5"/>
          <p:cNvSpPr>
            <a:spLocks noGrp="1"/>
          </p:cNvSpPr>
          <p:nvPr>
            <p:ph type="ftr" sz="quarter" idx="11"/>
          </p:nvPr>
        </p:nvSpPr>
        <p:spPr/>
        <p:txBody>
          <a:bodyPr/>
          <a:lstStyle/>
          <a:p>
            <a:r>
              <a:rPr lang="fr-FR" smtClean="0"/>
              <a:t>Formation SFLS Autotest Pharmacien</a:t>
            </a:r>
            <a:endParaRPr lang="fr-FR" dirty="0"/>
          </a:p>
        </p:txBody>
      </p:sp>
      <p:sp>
        <p:nvSpPr>
          <p:cNvPr id="7" name="Slide Number Placeholder 6"/>
          <p:cNvSpPr>
            <a:spLocks noGrp="1"/>
          </p:cNvSpPr>
          <p:nvPr>
            <p:ph type="sldNum" sz="quarter" idx="12"/>
          </p:nvPr>
        </p:nvSpPr>
        <p:spPr/>
        <p:txBody>
          <a:bodyPr/>
          <a:lstStyle/>
          <a:p>
            <a:fld id="{8D3C4E78-4E06-5F42-B744-27D3474E1BA3}" type="slidenum">
              <a:rPr lang="fr-FR" smtClean="0"/>
              <a:pPr/>
              <a:t>‹N°›</a:t>
            </a:fld>
            <a:endParaRPr lang="fr-FR"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Cliquez et modifiez le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2349E399-8311-4709-AD49-DE7D4789DFC9}" type="datetime1">
              <a:rPr lang="fr-FR" smtClean="0"/>
              <a:pPr/>
              <a:t>30/06/2015</a:t>
            </a:fld>
            <a:endParaRPr lang="fr-FR" dirty="0"/>
          </a:p>
        </p:txBody>
      </p:sp>
      <p:sp>
        <p:nvSpPr>
          <p:cNvPr id="6" name="Footer Placeholder 5"/>
          <p:cNvSpPr>
            <a:spLocks noGrp="1"/>
          </p:cNvSpPr>
          <p:nvPr>
            <p:ph type="ftr" sz="quarter" idx="11"/>
          </p:nvPr>
        </p:nvSpPr>
        <p:spPr/>
        <p:txBody>
          <a:bodyPr/>
          <a:lstStyle/>
          <a:p>
            <a:r>
              <a:rPr lang="fr-FR" smtClean="0"/>
              <a:t>Formation SFLS Autotest Pharmacien</a:t>
            </a:r>
            <a:endParaRPr lang="fr-FR" dirty="0"/>
          </a:p>
        </p:txBody>
      </p:sp>
      <p:sp>
        <p:nvSpPr>
          <p:cNvPr id="7" name="Slide Number Placeholder 6"/>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0" y="0"/>
            <a:ext cx="9144000" cy="449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78920" y="18288"/>
            <a:ext cx="1245057" cy="329184"/>
          </a:xfrm>
          <a:prstGeom prst="rect">
            <a:avLst/>
          </a:prstGeom>
        </p:spPr>
        <p:txBody>
          <a:bodyPr vert="horz" lIns="91440" tIns="45720" rIns="91440" bIns="45720" rtlCol="0" anchor="ctr"/>
          <a:lstStyle>
            <a:lvl1pPr algn="l">
              <a:defRPr sz="1200">
                <a:solidFill>
                  <a:srgbClr val="FFFFFF"/>
                </a:solidFill>
              </a:defRPr>
            </a:lvl1pPr>
          </a:lstStyle>
          <a:p>
            <a:fld id="{A4FC7555-B365-412F-9EB1-ED4582B85BE0}" type="datetime1">
              <a:rPr lang="fr-FR" smtClean="0"/>
              <a:pPr/>
              <a:t>30/06/2015</a:t>
            </a:fld>
            <a:endParaRPr lang="fr-FR" dirty="0"/>
          </a:p>
        </p:txBody>
      </p:sp>
      <p:sp>
        <p:nvSpPr>
          <p:cNvPr id="5" name="Footer Placeholder 4"/>
          <p:cNvSpPr>
            <a:spLocks noGrp="1"/>
          </p:cNvSpPr>
          <p:nvPr>
            <p:ph type="ftr" sz="quarter" idx="3"/>
          </p:nvPr>
        </p:nvSpPr>
        <p:spPr>
          <a:xfrm>
            <a:off x="1414044" y="18288"/>
            <a:ext cx="6129756" cy="329184"/>
          </a:xfrm>
          <a:prstGeom prst="rect">
            <a:avLst/>
          </a:prstGeom>
        </p:spPr>
        <p:txBody>
          <a:bodyPr vert="horz" lIns="91440" tIns="45720" rIns="91440" bIns="45720" rtlCol="0" anchor="ctr"/>
          <a:lstStyle>
            <a:lvl1pPr algn="ctr">
              <a:defRPr sz="1200">
                <a:solidFill>
                  <a:srgbClr val="FFFFFF"/>
                </a:solidFill>
              </a:defRPr>
            </a:lvl1pPr>
          </a:lstStyle>
          <a:p>
            <a:r>
              <a:rPr lang="fr-FR" dirty="0" smtClean="0"/>
              <a:t>Formation SFLS Autotest Pharmacien</a:t>
            </a:r>
            <a:endParaRPr lang="fr-FR" dirty="0"/>
          </a:p>
        </p:txBody>
      </p:sp>
      <p:sp>
        <p:nvSpPr>
          <p:cNvPr id="6" name="Slide Number Placeholder 5"/>
          <p:cNvSpPr>
            <a:spLocks noGrp="1"/>
          </p:cNvSpPr>
          <p:nvPr>
            <p:ph type="sldNum" sz="quarter" idx="4"/>
          </p:nvPr>
        </p:nvSpPr>
        <p:spPr>
          <a:xfrm>
            <a:off x="8547310" y="18288"/>
            <a:ext cx="596690" cy="329184"/>
          </a:xfrm>
          <a:prstGeom prst="rect">
            <a:avLst/>
          </a:prstGeom>
        </p:spPr>
        <p:txBody>
          <a:bodyPr vert="horz" lIns="91440" tIns="45720" rIns="91440" bIns="45720" rtlCol="0" anchor="ctr"/>
          <a:lstStyle>
            <a:lvl1pPr algn="l">
              <a:defRPr sz="1400" b="1">
                <a:solidFill>
                  <a:srgbClr val="FFFFFF"/>
                </a:solidFill>
              </a:defRPr>
            </a:lvl1pPr>
          </a:lstStyle>
          <a:p>
            <a:fld id="{8D3C4E78-4E06-5F42-B744-27D3474E1BA3}" type="slidenum">
              <a:rPr lang="fr-FR" smtClean="0"/>
              <a:pPr/>
              <a:t>‹N°›</a:t>
            </a:fld>
            <a:endParaRPr lang="fr-FR" dirty="0"/>
          </a:p>
        </p:txBody>
      </p:sp>
      <p:pic>
        <p:nvPicPr>
          <p:cNvPr id="11" name="Image 10"/>
          <p:cNvPicPr>
            <a:picLocks noChangeAspect="1"/>
          </p:cNvPicPr>
          <p:nvPr userDrawn="1"/>
        </p:nvPicPr>
        <p:blipFill>
          <a:blip r:embed="rId13" cstate="screen"/>
          <a:stretch>
            <a:fillRect/>
          </a:stretch>
        </p:blipFill>
        <p:spPr>
          <a:xfrm>
            <a:off x="7790752" y="35046"/>
            <a:ext cx="648479" cy="308027"/>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642E7-AC5E-42E6-AB92-A6E733DBD940}" type="datetime1">
              <a:rPr lang="fr-FR" smtClean="0"/>
              <a:pPr/>
              <a:t>30/06/2015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Formation SFLS Autotest Pharmacien</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756B8-1AD2-B34C-974A-25087DC21BF9}" type="slidenum">
              <a:rPr lang="fr-FR" smtClean="0"/>
              <a:pPr/>
              <a:t>‹N°›</a:t>
            </a:fld>
            <a:endParaRPr lang="fr-FR"/>
          </a:p>
        </p:txBody>
      </p:sp>
    </p:spTree>
    <p:extLst>
      <p:ext uri="{BB962C8B-B14F-4D97-AF65-F5344CB8AC3E}">
        <p14:creationId xmlns:mc="http://schemas.openxmlformats.org/markup-compatibility/2006" xmlns:mv="urn:schemas-microsoft-com:mac:vml" xmlns:p14="http://schemas.microsoft.com/office/powerpoint/2010/main" xmlns="" val="11676668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www.theriaque.org/apps/contenu/accueil.php" TargetMode="External"/><Relationship Id="rId3" Type="http://schemas.openxmlformats.org/officeDocument/2006/relationships/hyperlink" Target="http://www.hiv-druginteractions.org/" TargetMode="External"/><Relationship Id="rId7" Type="http://schemas.openxmlformats.org/officeDocument/2006/relationships/hyperlink" Target="http://www.ema.europa.eu/em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ansm.sante.gouv.fr/Dossiers-thematiques/interactions-medicamenteuses/interactions-medicamenteuses/(offset)/0" TargetMode="External"/><Relationship Id="rId5" Type="http://schemas.openxmlformats.org/officeDocument/2006/relationships/hyperlink" Target="http://www.actions-traitements.org/reglette/" TargetMode="External"/><Relationship Id="rId10" Type="http://schemas.openxmlformats.org/officeDocument/2006/relationships/hyperlink" Target="http://www.prescrire.org/fr/12/40/0/144/About.aspx" TargetMode="External"/><Relationship Id="rId4" Type="http://schemas.openxmlformats.org/officeDocument/2006/relationships/hyperlink" Target="http://www.hep-druginteractions.org/" TargetMode="External"/><Relationship Id="rId9" Type="http://schemas.openxmlformats.org/officeDocument/2006/relationships/hyperlink" Target="http://www.resip.fr/"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autotest-sante.com/fr/autotest-VIH-117.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PowerPoint_97-2003_Presentation1.ppt"/><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sfls.aei.fr/Commission-pharmaciens-medicamen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sfls.aei.fr/Commission-pharmaciens-medicamen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4000" dirty="0" smtClean="0">
                <a:solidFill>
                  <a:srgbClr val="1F497D"/>
                </a:solidFill>
              </a:rPr>
              <a:t>RÔLES ET IMPLICATIONS DU PHARMACIEN d’OFFICINE dans la prise en charge DES PERSONNES VIVANT AVEC LE VIH en 2015</a:t>
            </a:r>
          </a:p>
        </p:txBody>
      </p:sp>
      <p:pic>
        <p:nvPicPr>
          <p:cNvPr id="4" name="Image 3"/>
          <p:cNvPicPr>
            <a:picLocks noChangeAspect="1"/>
          </p:cNvPicPr>
          <p:nvPr/>
        </p:nvPicPr>
        <p:blipFill>
          <a:blip r:embed="rId3" cstate="screen"/>
          <a:stretch>
            <a:fillRect/>
          </a:stretch>
        </p:blipFill>
        <p:spPr>
          <a:xfrm>
            <a:off x="782554" y="4381500"/>
            <a:ext cx="3116179" cy="2117485"/>
          </a:xfrm>
          <a:prstGeom prst="rect">
            <a:avLst/>
          </a:prstGeom>
        </p:spPr>
      </p:pic>
      <p:sp>
        <p:nvSpPr>
          <p:cNvPr id="5" name="Sous-titre 2"/>
          <p:cNvSpPr txBox="1">
            <a:spLocks/>
          </p:cNvSpPr>
          <p:nvPr/>
        </p:nvSpPr>
        <p:spPr>
          <a:xfrm>
            <a:off x="6021388" y="4557713"/>
            <a:ext cx="2513012" cy="1941512"/>
          </a:xfrm>
          <a:prstGeom prst="rect">
            <a:avLst/>
          </a:prstGeom>
        </p:spPr>
        <p:txBody>
          <a:bodyPr>
            <a:normAutofit fontScale="92500" lnSpcReduction="10000"/>
          </a:bodyPr>
          <a:lstStyle/>
          <a:p>
            <a:pPr algn="r" defTabSz="914400">
              <a:spcBef>
                <a:spcPct val="20000"/>
              </a:spcBef>
              <a:buClr>
                <a:schemeClr val="accent1"/>
              </a:buClr>
              <a:buSzPct val="85000"/>
              <a:buFont typeface="Arial" pitchFamily="34" charset="0"/>
              <a:buNone/>
              <a:defRPr/>
            </a:pPr>
            <a:r>
              <a:rPr lang="fr-FR" sz="1400" dirty="0">
                <a:solidFill>
                  <a:schemeClr val="tx2"/>
                </a:solidFill>
                <a:latin typeface="Cambria" pitchFamily="18" charset="0"/>
              </a:rPr>
              <a:t>Elaboré et validé par le groupe Médicament/Pharmaciens  SFLS</a:t>
            </a:r>
          </a:p>
          <a:p>
            <a:pPr defTabSz="914400">
              <a:spcBef>
                <a:spcPct val="20000"/>
              </a:spcBef>
              <a:buClr>
                <a:schemeClr val="accent1"/>
              </a:buClr>
              <a:buSzPct val="85000"/>
              <a:buFont typeface="Arial" pitchFamily="34" charset="0"/>
              <a:buNone/>
              <a:defRPr/>
            </a:pPr>
            <a:r>
              <a:rPr lang="fr-FR" sz="1400" dirty="0">
                <a:solidFill>
                  <a:srgbClr val="404040"/>
                </a:solidFill>
                <a:latin typeface="Cambria" pitchFamily="18" charset="0"/>
              </a:rPr>
              <a:t> </a:t>
            </a:r>
          </a:p>
          <a:p>
            <a:pPr defTabSz="914400">
              <a:spcBef>
                <a:spcPct val="20000"/>
              </a:spcBef>
              <a:buClr>
                <a:schemeClr val="accent1"/>
              </a:buClr>
              <a:buSzPct val="85000"/>
              <a:buFont typeface="Arial" pitchFamily="34" charset="0"/>
              <a:buNone/>
              <a:defRPr/>
            </a:pPr>
            <a:endParaRPr lang="fr-FR" sz="1400" dirty="0">
              <a:solidFill>
                <a:srgbClr val="404040"/>
              </a:solidFill>
              <a:latin typeface="Cambria" pitchFamily="18" charset="0"/>
            </a:endParaRPr>
          </a:p>
          <a:p>
            <a:pPr defTabSz="914400">
              <a:spcBef>
                <a:spcPct val="20000"/>
              </a:spcBef>
              <a:buClr>
                <a:schemeClr val="accent1"/>
              </a:buClr>
              <a:buSzPct val="85000"/>
              <a:buFont typeface="Arial" pitchFamily="34" charset="0"/>
              <a:buNone/>
              <a:defRPr/>
            </a:pPr>
            <a:endParaRPr lang="fr-FR" sz="1400" dirty="0">
              <a:solidFill>
                <a:srgbClr val="404040"/>
              </a:solidFill>
              <a:latin typeface="Cambria" pitchFamily="18" charset="0"/>
            </a:endParaRPr>
          </a:p>
          <a:p>
            <a:pPr defTabSz="914400">
              <a:spcBef>
                <a:spcPct val="20000"/>
              </a:spcBef>
              <a:buClr>
                <a:schemeClr val="accent1"/>
              </a:buClr>
              <a:buSzPct val="85000"/>
              <a:buFont typeface="Arial" pitchFamily="34" charset="0"/>
              <a:buNone/>
              <a:defRPr/>
            </a:pPr>
            <a:endParaRPr lang="fr-FR" sz="1400" dirty="0">
              <a:solidFill>
                <a:srgbClr val="404040"/>
              </a:solidFill>
              <a:latin typeface="Cambria" pitchFamily="18" charset="0"/>
            </a:endParaRPr>
          </a:p>
          <a:p>
            <a:pPr defTabSz="914400">
              <a:spcBef>
                <a:spcPct val="20000"/>
              </a:spcBef>
              <a:buClr>
                <a:schemeClr val="accent1"/>
              </a:buClr>
              <a:buSzPct val="85000"/>
              <a:buFont typeface="Arial" pitchFamily="34" charset="0"/>
              <a:buNone/>
              <a:defRPr/>
            </a:pPr>
            <a:endParaRPr lang="fr-FR" sz="1400" dirty="0">
              <a:solidFill>
                <a:srgbClr val="404040"/>
              </a:solidFill>
              <a:latin typeface="Cambria" pitchFamily="18" charset="0"/>
            </a:endParaRPr>
          </a:p>
          <a:p>
            <a:pPr algn="r" defTabSz="914400">
              <a:spcBef>
                <a:spcPct val="20000"/>
              </a:spcBef>
              <a:buClr>
                <a:schemeClr val="accent1"/>
              </a:buClr>
              <a:buSzPct val="85000"/>
              <a:buFont typeface="Arial" pitchFamily="34" charset="0"/>
              <a:buNone/>
              <a:defRPr/>
            </a:pPr>
            <a:r>
              <a:rPr lang="fr-FR" sz="1400" dirty="0">
                <a:solidFill>
                  <a:srgbClr val="404040"/>
                </a:solidFill>
                <a:latin typeface="Cambria" pitchFamily="18" charset="0"/>
              </a:rPr>
              <a:t>Version </a:t>
            </a:r>
            <a:r>
              <a:rPr lang="fr-FR" sz="1400" dirty="0" smtClean="0">
                <a:solidFill>
                  <a:srgbClr val="404040"/>
                </a:solidFill>
                <a:latin typeface="Cambria" pitchFamily="18" charset="0"/>
              </a:rPr>
              <a:t>actualisée le </a:t>
            </a:r>
            <a:r>
              <a:rPr lang="fr-FR" sz="1400" dirty="0" smtClean="0">
                <a:solidFill>
                  <a:srgbClr val="404040"/>
                </a:solidFill>
                <a:latin typeface="Cambria" pitchFamily="18" charset="0"/>
              </a:rPr>
              <a:t>30 juin </a:t>
            </a:r>
            <a:r>
              <a:rPr lang="fr-FR" sz="1400" dirty="0">
                <a:solidFill>
                  <a:srgbClr val="404040"/>
                </a:solidFill>
                <a:latin typeface="Cambria" pitchFamily="18" charset="0"/>
              </a:rPr>
              <a:t>2015</a:t>
            </a:r>
          </a:p>
        </p:txBody>
      </p:sp>
      <p:pic>
        <p:nvPicPr>
          <p:cNvPr id="6" name="Image 5"/>
          <p:cNvPicPr>
            <a:picLocks noChangeAspect="1" noChangeArrowheads="1"/>
          </p:cNvPicPr>
          <p:nvPr/>
        </p:nvPicPr>
        <p:blipFill>
          <a:blip r:embed="rId4" cstate="screen"/>
          <a:srcRect/>
          <a:stretch>
            <a:fillRect/>
          </a:stretch>
        </p:blipFill>
        <p:spPr bwMode="auto">
          <a:xfrm>
            <a:off x="7397750" y="5187950"/>
            <a:ext cx="1066800" cy="771525"/>
          </a:xfrm>
          <a:prstGeom prst="rect">
            <a:avLst/>
          </a:prstGeom>
          <a:noFill/>
          <a:ln w="9525">
            <a:noFill/>
            <a:miter lim="800000"/>
            <a:headEnd/>
            <a:tailEnd/>
          </a:ln>
        </p:spPr>
      </p:pic>
    </p:spTree>
    <p:extLst>
      <p:ext uri="{BB962C8B-B14F-4D97-AF65-F5344CB8AC3E}">
        <p14:creationId xmlns:mc="http://schemas.openxmlformats.org/markup-compatibility/2006" xmlns:mv="urn:schemas-microsoft-com:mac:vml" xmlns="" xmlns:p14="http://schemas.microsoft.com/office/powerpoint/2010/main" val="3417892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3" name="Group 5"/>
          <p:cNvGrpSpPr>
            <a:grpSpLocks/>
          </p:cNvGrpSpPr>
          <p:nvPr/>
        </p:nvGrpSpPr>
        <p:grpSpPr bwMode="auto">
          <a:xfrm>
            <a:off x="7020137" y="2029692"/>
            <a:ext cx="1252538" cy="1106487"/>
            <a:chOff x="3251" y="1041"/>
            <a:chExt cx="925" cy="879"/>
          </a:xfrm>
        </p:grpSpPr>
        <p:sp>
          <p:nvSpPr>
            <p:cNvPr id="73737" name="Oval 6"/>
            <p:cNvSpPr>
              <a:spLocks noChangeArrowheads="1"/>
            </p:cNvSpPr>
            <p:nvPr/>
          </p:nvSpPr>
          <p:spPr bwMode="auto">
            <a:xfrm>
              <a:off x="3251" y="1041"/>
              <a:ext cx="925" cy="879"/>
            </a:xfrm>
            <a:prstGeom prst="ellipse">
              <a:avLst/>
            </a:prstGeom>
            <a:gradFill rotWithShape="1">
              <a:gsLst>
                <a:gs pos="0">
                  <a:srgbClr val="9900FF"/>
                </a:gs>
                <a:gs pos="100000">
                  <a:srgbClr val="470076"/>
                </a:gs>
              </a:gsLst>
              <a:path path="shape">
                <a:fillToRect l="50000" t="50000" r="50000" b="50000"/>
              </a:path>
            </a:gradFill>
            <a:ln w="9525">
              <a:solidFill>
                <a:schemeClr val="tx1"/>
              </a:solidFill>
              <a:round/>
              <a:headEnd/>
              <a:tailEnd/>
            </a:ln>
            <a:effectLst/>
            <a:extLs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endParaRPr lang="fr-FR"/>
            </a:p>
          </p:txBody>
        </p:sp>
        <p:sp>
          <p:nvSpPr>
            <p:cNvPr id="73738" name="Oval 7"/>
            <p:cNvSpPr>
              <a:spLocks noChangeArrowheads="1"/>
            </p:cNvSpPr>
            <p:nvPr/>
          </p:nvSpPr>
          <p:spPr bwMode="auto">
            <a:xfrm>
              <a:off x="3515" y="1298"/>
              <a:ext cx="480" cy="432"/>
            </a:xfrm>
            <a:prstGeom prst="ellipse">
              <a:avLst/>
            </a:prstGeom>
            <a:gradFill rotWithShape="1">
              <a:gsLst>
                <a:gs pos="0">
                  <a:srgbClr val="66FF66"/>
                </a:gs>
                <a:gs pos="100000">
                  <a:srgbClr val="0C1F0C"/>
                </a:gs>
              </a:gsLst>
              <a:path path="shape">
                <a:fillToRect l="50000" t="50000" r="50000" b="50000"/>
              </a:path>
            </a:gradFill>
            <a:ln w="9525">
              <a:solidFill>
                <a:schemeClr val="tx1"/>
              </a:solidFill>
              <a:round/>
              <a:headEnd/>
              <a:tailEnd/>
            </a:ln>
            <a:effectLst/>
            <a:extLst>
              <a:ext uri="{AF507438-7753-43E0-B8FC-AC1667EBCBE1}">
                <a14:hiddenEffects xmlns:mc="http://schemas.openxmlformats.org/markup-compatibility/2006" xmlns:mv="urn:schemas-microsoft-com:mac:vml"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1" hangingPunct="1"/>
              <a:endParaRPr lang="fr-FR"/>
            </a:p>
          </p:txBody>
        </p:sp>
      </p:grpSp>
      <p:grpSp>
        <p:nvGrpSpPr>
          <p:cNvPr id="73734" name="Group 8"/>
          <p:cNvGrpSpPr>
            <a:grpSpLocks/>
          </p:cNvGrpSpPr>
          <p:nvPr/>
        </p:nvGrpSpPr>
        <p:grpSpPr bwMode="auto">
          <a:xfrm>
            <a:off x="6695281" y="3634442"/>
            <a:ext cx="1697038" cy="1744662"/>
            <a:chOff x="1392" y="1056"/>
            <a:chExt cx="1432" cy="1553"/>
          </a:xfrm>
        </p:grpSpPr>
        <p:sp>
          <p:nvSpPr>
            <p:cNvPr id="125961" name="Freeform 9"/>
            <p:cNvSpPr>
              <a:spLocks/>
            </p:cNvSpPr>
            <p:nvPr/>
          </p:nvSpPr>
          <p:spPr bwMode="auto">
            <a:xfrm>
              <a:off x="1392" y="1056"/>
              <a:ext cx="1432" cy="1553"/>
            </a:xfrm>
            <a:custGeom>
              <a:avLst/>
              <a:gdLst>
                <a:gd name="T0" fmla="*/ 346 w 1432"/>
                <a:gd name="T1" fmla="*/ 34 h 1553"/>
                <a:gd name="T2" fmla="*/ 503 w 1432"/>
                <a:gd name="T3" fmla="*/ 21 h 1553"/>
                <a:gd name="T4" fmla="*/ 581 w 1432"/>
                <a:gd name="T5" fmla="*/ 178 h 1553"/>
                <a:gd name="T6" fmla="*/ 647 w 1432"/>
                <a:gd name="T7" fmla="*/ 230 h 1553"/>
                <a:gd name="T8" fmla="*/ 791 w 1432"/>
                <a:gd name="T9" fmla="*/ 217 h 1553"/>
                <a:gd name="T10" fmla="*/ 869 w 1432"/>
                <a:gd name="T11" fmla="*/ 191 h 1553"/>
                <a:gd name="T12" fmla="*/ 909 w 1432"/>
                <a:gd name="T13" fmla="*/ 178 h 1553"/>
                <a:gd name="T14" fmla="*/ 1053 w 1432"/>
                <a:gd name="T15" fmla="*/ 191 h 1553"/>
                <a:gd name="T16" fmla="*/ 1105 w 1432"/>
                <a:gd name="T17" fmla="*/ 270 h 1553"/>
                <a:gd name="T18" fmla="*/ 1118 w 1432"/>
                <a:gd name="T19" fmla="*/ 518 h 1553"/>
                <a:gd name="T20" fmla="*/ 1341 w 1432"/>
                <a:gd name="T21" fmla="*/ 610 h 1553"/>
                <a:gd name="T22" fmla="*/ 1406 w 1432"/>
                <a:gd name="T23" fmla="*/ 675 h 1553"/>
                <a:gd name="T24" fmla="*/ 1432 w 1432"/>
                <a:gd name="T25" fmla="*/ 754 h 1553"/>
                <a:gd name="T26" fmla="*/ 1419 w 1432"/>
                <a:gd name="T27" fmla="*/ 859 h 1553"/>
                <a:gd name="T28" fmla="*/ 1393 w 1432"/>
                <a:gd name="T29" fmla="*/ 937 h 1553"/>
                <a:gd name="T30" fmla="*/ 1354 w 1432"/>
                <a:gd name="T31" fmla="*/ 963 h 1553"/>
                <a:gd name="T32" fmla="*/ 1157 w 1432"/>
                <a:gd name="T33" fmla="*/ 1029 h 1553"/>
                <a:gd name="T34" fmla="*/ 1066 w 1432"/>
                <a:gd name="T35" fmla="*/ 1395 h 1553"/>
                <a:gd name="T36" fmla="*/ 974 w 1432"/>
                <a:gd name="T37" fmla="*/ 1487 h 1553"/>
                <a:gd name="T38" fmla="*/ 935 w 1432"/>
                <a:gd name="T39" fmla="*/ 1526 h 1553"/>
                <a:gd name="T40" fmla="*/ 856 w 1432"/>
                <a:gd name="T41" fmla="*/ 1552 h 1553"/>
                <a:gd name="T42" fmla="*/ 686 w 1432"/>
                <a:gd name="T43" fmla="*/ 1539 h 1553"/>
                <a:gd name="T44" fmla="*/ 503 w 1432"/>
                <a:gd name="T45" fmla="*/ 1408 h 1553"/>
                <a:gd name="T46" fmla="*/ 163 w 1432"/>
                <a:gd name="T47" fmla="*/ 1422 h 1553"/>
                <a:gd name="T48" fmla="*/ 84 w 1432"/>
                <a:gd name="T49" fmla="*/ 1382 h 1553"/>
                <a:gd name="T50" fmla="*/ 32 w 1432"/>
                <a:gd name="T51" fmla="*/ 1304 h 1553"/>
                <a:gd name="T52" fmla="*/ 32 w 1432"/>
                <a:gd name="T53" fmla="*/ 1107 h 1553"/>
                <a:gd name="T54" fmla="*/ 84 w 1432"/>
                <a:gd name="T55" fmla="*/ 1029 h 1553"/>
                <a:gd name="T56" fmla="*/ 110 w 1432"/>
                <a:gd name="T57" fmla="*/ 990 h 1553"/>
                <a:gd name="T58" fmla="*/ 136 w 1432"/>
                <a:gd name="T59" fmla="*/ 911 h 1553"/>
                <a:gd name="T60" fmla="*/ 149 w 1432"/>
                <a:gd name="T61" fmla="*/ 872 h 1553"/>
                <a:gd name="T62" fmla="*/ 71 w 1432"/>
                <a:gd name="T63" fmla="*/ 715 h 1553"/>
                <a:gd name="T64" fmla="*/ 45 w 1432"/>
                <a:gd name="T65" fmla="*/ 675 h 1553"/>
                <a:gd name="T66" fmla="*/ 19 w 1432"/>
                <a:gd name="T67" fmla="*/ 597 h 1553"/>
                <a:gd name="T68" fmla="*/ 32 w 1432"/>
                <a:gd name="T69" fmla="*/ 400 h 1553"/>
                <a:gd name="T70" fmla="*/ 110 w 1432"/>
                <a:gd name="T71" fmla="*/ 348 h 1553"/>
                <a:gd name="T72" fmla="*/ 215 w 1432"/>
                <a:gd name="T73" fmla="*/ 283 h 1553"/>
                <a:gd name="T74" fmla="*/ 293 w 1432"/>
                <a:gd name="T75" fmla="*/ 230 h 1553"/>
                <a:gd name="T76" fmla="*/ 320 w 1432"/>
                <a:gd name="T77" fmla="*/ 152 h 1553"/>
                <a:gd name="T78" fmla="*/ 346 w 1432"/>
                <a:gd name="T79" fmla="*/ 34 h 1553"/>
                <a:gd name="T80" fmla="*/ 385 w 1432"/>
                <a:gd name="T81" fmla="*/ 21 h 1553"/>
                <a:gd name="T82" fmla="*/ 346 w 1432"/>
                <a:gd name="T83" fmla="*/ 34 h 15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32" h="1553">
                  <a:moveTo>
                    <a:pt x="346" y="34"/>
                  </a:moveTo>
                  <a:cubicBezTo>
                    <a:pt x="449" y="0"/>
                    <a:pt x="397" y="4"/>
                    <a:pt x="503" y="21"/>
                  </a:cubicBezTo>
                  <a:cubicBezTo>
                    <a:pt x="570" y="122"/>
                    <a:pt x="545" y="69"/>
                    <a:pt x="581" y="178"/>
                  </a:cubicBezTo>
                  <a:cubicBezTo>
                    <a:pt x="586" y="193"/>
                    <a:pt x="639" y="225"/>
                    <a:pt x="647" y="230"/>
                  </a:cubicBezTo>
                  <a:cubicBezTo>
                    <a:pt x="695" y="226"/>
                    <a:pt x="744" y="225"/>
                    <a:pt x="791" y="217"/>
                  </a:cubicBezTo>
                  <a:cubicBezTo>
                    <a:pt x="818" y="212"/>
                    <a:pt x="843" y="200"/>
                    <a:pt x="869" y="191"/>
                  </a:cubicBezTo>
                  <a:cubicBezTo>
                    <a:pt x="882" y="187"/>
                    <a:pt x="909" y="178"/>
                    <a:pt x="909" y="178"/>
                  </a:cubicBezTo>
                  <a:cubicBezTo>
                    <a:pt x="957" y="182"/>
                    <a:pt x="1009" y="171"/>
                    <a:pt x="1053" y="191"/>
                  </a:cubicBezTo>
                  <a:cubicBezTo>
                    <a:pt x="1082" y="204"/>
                    <a:pt x="1105" y="270"/>
                    <a:pt x="1105" y="270"/>
                  </a:cubicBezTo>
                  <a:cubicBezTo>
                    <a:pt x="1109" y="353"/>
                    <a:pt x="1094" y="439"/>
                    <a:pt x="1118" y="518"/>
                  </a:cubicBezTo>
                  <a:cubicBezTo>
                    <a:pt x="1134" y="571"/>
                    <a:pt x="1294" y="595"/>
                    <a:pt x="1341" y="610"/>
                  </a:cubicBezTo>
                  <a:cubicBezTo>
                    <a:pt x="1376" y="634"/>
                    <a:pt x="1388" y="634"/>
                    <a:pt x="1406" y="675"/>
                  </a:cubicBezTo>
                  <a:cubicBezTo>
                    <a:pt x="1417" y="700"/>
                    <a:pt x="1432" y="754"/>
                    <a:pt x="1432" y="754"/>
                  </a:cubicBezTo>
                  <a:cubicBezTo>
                    <a:pt x="1428" y="789"/>
                    <a:pt x="1426" y="825"/>
                    <a:pt x="1419" y="859"/>
                  </a:cubicBezTo>
                  <a:cubicBezTo>
                    <a:pt x="1413" y="886"/>
                    <a:pt x="1402" y="911"/>
                    <a:pt x="1393" y="937"/>
                  </a:cubicBezTo>
                  <a:cubicBezTo>
                    <a:pt x="1388" y="952"/>
                    <a:pt x="1369" y="958"/>
                    <a:pt x="1354" y="963"/>
                  </a:cubicBezTo>
                  <a:cubicBezTo>
                    <a:pt x="1284" y="989"/>
                    <a:pt x="1221" y="987"/>
                    <a:pt x="1157" y="1029"/>
                  </a:cubicBezTo>
                  <a:cubicBezTo>
                    <a:pt x="1081" y="1143"/>
                    <a:pt x="1135" y="1289"/>
                    <a:pt x="1066" y="1395"/>
                  </a:cubicBezTo>
                  <a:cubicBezTo>
                    <a:pt x="1036" y="1441"/>
                    <a:pt x="1015" y="1453"/>
                    <a:pt x="974" y="1487"/>
                  </a:cubicBezTo>
                  <a:cubicBezTo>
                    <a:pt x="960" y="1499"/>
                    <a:pt x="951" y="1517"/>
                    <a:pt x="935" y="1526"/>
                  </a:cubicBezTo>
                  <a:cubicBezTo>
                    <a:pt x="911" y="1539"/>
                    <a:pt x="856" y="1552"/>
                    <a:pt x="856" y="1552"/>
                  </a:cubicBezTo>
                  <a:cubicBezTo>
                    <a:pt x="799" y="1548"/>
                    <a:pt x="741" y="1553"/>
                    <a:pt x="686" y="1539"/>
                  </a:cubicBezTo>
                  <a:cubicBezTo>
                    <a:pt x="648" y="1529"/>
                    <a:pt x="539" y="1446"/>
                    <a:pt x="503" y="1408"/>
                  </a:cubicBezTo>
                  <a:cubicBezTo>
                    <a:pt x="360" y="1419"/>
                    <a:pt x="296" y="1437"/>
                    <a:pt x="163" y="1422"/>
                  </a:cubicBezTo>
                  <a:cubicBezTo>
                    <a:pt x="136" y="1412"/>
                    <a:pt x="104" y="1405"/>
                    <a:pt x="84" y="1382"/>
                  </a:cubicBezTo>
                  <a:cubicBezTo>
                    <a:pt x="63" y="1358"/>
                    <a:pt x="32" y="1304"/>
                    <a:pt x="32" y="1304"/>
                  </a:cubicBezTo>
                  <a:cubicBezTo>
                    <a:pt x="8" y="1229"/>
                    <a:pt x="0" y="1223"/>
                    <a:pt x="32" y="1107"/>
                  </a:cubicBezTo>
                  <a:cubicBezTo>
                    <a:pt x="40" y="1077"/>
                    <a:pt x="67" y="1055"/>
                    <a:pt x="84" y="1029"/>
                  </a:cubicBezTo>
                  <a:cubicBezTo>
                    <a:pt x="93" y="1016"/>
                    <a:pt x="110" y="990"/>
                    <a:pt x="110" y="990"/>
                  </a:cubicBezTo>
                  <a:cubicBezTo>
                    <a:pt x="119" y="964"/>
                    <a:pt x="127" y="937"/>
                    <a:pt x="136" y="911"/>
                  </a:cubicBezTo>
                  <a:cubicBezTo>
                    <a:pt x="140" y="898"/>
                    <a:pt x="149" y="872"/>
                    <a:pt x="149" y="872"/>
                  </a:cubicBezTo>
                  <a:cubicBezTo>
                    <a:pt x="137" y="784"/>
                    <a:pt x="141" y="761"/>
                    <a:pt x="71" y="715"/>
                  </a:cubicBezTo>
                  <a:cubicBezTo>
                    <a:pt x="62" y="702"/>
                    <a:pt x="51" y="690"/>
                    <a:pt x="45" y="675"/>
                  </a:cubicBezTo>
                  <a:cubicBezTo>
                    <a:pt x="34" y="650"/>
                    <a:pt x="19" y="597"/>
                    <a:pt x="19" y="597"/>
                  </a:cubicBezTo>
                  <a:cubicBezTo>
                    <a:pt x="23" y="531"/>
                    <a:pt x="9" y="462"/>
                    <a:pt x="32" y="400"/>
                  </a:cubicBezTo>
                  <a:cubicBezTo>
                    <a:pt x="43" y="371"/>
                    <a:pt x="84" y="365"/>
                    <a:pt x="110" y="348"/>
                  </a:cubicBezTo>
                  <a:cubicBezTo>
                    <a:pt x="147" y="323"/>
                    <a:pt x="173" y="297"/>
                    <a:pt x="215" y="283"/>
                  </a:cubicBezTo>
                  <a:cubicBezTo>
                    <a:pt x="241" y="265"/>
                    <a:pt x="267" y="248"/>
                    <a:pt x="293" y="230"/>
                  </a:cubicBezTo>
                  <a:cubicBezTo>
                    <a:pt x="316" y="215"/>
                    <a:pt x="320" y="152"/>
                    <a:pt x="320" y="152"/>
                  </a:cubicBezTo>
                  <a:cubicBezTo>
                    <a:pt x="321" y="145"/>
                    <a:pt x="333" y="47"/>
                    <a:pt x="346" y="34"/>
                  </a:cubicBezTo>
                  <a:cubicBezTo>
                    <a:pt x="356" y="24"/>
                    <a:pt x="385" y="21"/>
                    <a:pt x="385" y="21"/>
                  </a:cubicBezTo>
                  <a:cubicBezTo>
                    <a:pt x="385" y="21"/>
                    <a:pt x="359" y="30"/>
                    <a:pt x="346" y="34"/>
                  </a:cubicBezTo>
                  <a:close/>
                </a:path>
              </a:pathLst>
            </a:custGeom>
            <a:gradFill rotWithShape="1">
              <a:gsLst>
                <a:gs pos="0">
                  <a:schemeClr val="hlink"/>
                </a:gs>
                <a:gs pos="100000">
                  <a:srgbClr val="002F2F"/>
                </a:gs>
              </a:gsLst>
              <a:path path="rect">
                <a:fillToRect l="50000" t="50000" r="50000" b="50000"/>
              </a:path>
            </a:gradFill>
            <a:ln w="9525">
              <a:solidFill>
                <a:schemeClr val="tx1"/>
              </a:solidFill>
              <a:round/>
              <a:headEnd/>
              <a:tailEnd/>
            </a:ln>
            <a:effectLst/>
            <a:extLs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125962" name="Oval 10"/>
            <p:cNvSpPr>
              <a:spLocks noChangeArrowheads="1"/>
            </p:cNvSpPr>
            <p:nvPr/>
          </p:nvSpPr>
          <p:spPr bwMode="auto">
            <a:xfrm>
              <a:off x="1776" y="1536"/>
              <a:ext cx="576" cy="575"/>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accent2"/>
              </a:solidFill>
              <a:round/>
              <a:headEnd/>
              <a:tailEnd/>
            </a:ln>
            <a:effectLst/>
            <a:extLs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fr-FR">
                <a:latin typeface="Verdana" panose="020B0604030504040204" pitchFamily="34" charset="0"/>
                <a:ea typeface="+mn-ea"/>
              </a:endParaRPr>
            </a:p>
          </p:txBody>
        </p:sp>
      </p:grpSp>
      <p:sp>
        <p:nvSpPr>
          <p:cNvPr id="5" name="Titre 4"/>
          <p:cNvSpPr>
            <a:spLocks noGrp="1"/>
          </p:cNvSpPr>
          <p:nvPr>
            <p:ph type="title"/>
          </p:nvPr>
        </p:nvSpPr>
        <p:spPr>
          <a:xfrm>
            <a:off x="0" y="707571"/>
            <a:ext cx="9144000" cy="990600"/>
          </a:xfrm>
        </p:spPr>
        <p:txBody>
          <a:bodyPr>
            <a:noAutofit/>
          </a:bodyPr>
          <a:lstStyle/>
          <a:p>
            <a:r>
              <a:rPr lang="fr-FR" sz="3600" dirty="0" smtClean="0"/>
              <a:t>Cellules cibles du VIH  </a:t>
            </a:r>
            <a:r>
              <a:rPr lang="fr-FR" sz="3400" dirty="0" smtClean="0"/>
              <a:t>= porteuses de récepteurs CD4</a:t>
            </a:r>
            <a:endParaRPr lang="fr-FR" sz="3400" dirty="0"/>
          </a:p>
        </p:txBody>
      </p:sp>
      <p:sp>
        <p:nvSpPr>
          <p:cNvPr id="6" name="Espace réservé du contenu 5"/>
          <p:cNvSpPr>
            <a:spLocks noGrp="1"/>
          </p:cNvSpPr>
          <p:nvPr>
            <p:ph idx="1"/>
          </p:nvPr>
        </p:nvSpPr>
        <p:spPr>
          <a:xfrm>
            <a:off x="0" y="1562637"/>
            <a:ext cx="9144000" cy="5295363"/>
          </a:xfrm>
        </p:spPr>
        <p:txBody>
          <a:bodyPr>
            <a:normAutofit lnSpcReduction="10000"/>
          </a:bodyPr>
          <a:lstStyle/>
          <a:p>
            <a:pPr marL="182880" lvl="1" algn="just">
              <a:lnSpc>
                <a:spcPct val="90000"/>
              </a:lnSpc>
              <a:buClrTx/>
              <a:buFont typeface="Arial"/>
              <a:buChar char="•"/>
              <a:tabLst>
                <a:tab pos="1236663" algn="l"/>
                <a:tab pos="2473325" algn="l"/>
              </a:tabLst>
            </a:pPr>
            <a:r>
              <a:rPr lang="fr-FR" sz="2200" dirty="0" smtClean="0">
                <a:solidFill>
                  <a:srgbClr val="1F497D"/>
                </a:solidFill>
                <a:sym typeface="Monotype Sorts" charset="0"/>
              </a:rPr>
              <a:t>CELLULES RÉSERVOIRS ET PRODUCTRICES</a:t>
            </a:r>
          </a:p>
          <a:p>
            <a:pPr lvl="1" algn="just">
              <a:lnSpc>
                <a:spcPct val="90000"/>
              </a:lnSpc>
              <a:buClrTx/>
              <a:buFont typeface="Arial"/>
              <a:buChar char="•"/>
              <a:tabLst>
                <a:tab pos="1236663" algn="l"/>
                <a:tab pos="2473325" algn="l"/>
              </a:tabLst>
            </a:pPr>
            <a:r>
              <a:rPr lang="fr-FR" sz="1800" u="sng" dirty="0" smtClean="0">
                <a:solidFill>
                  <a:srgbClr val="1F497D"/>
                </a:solidFill>
              </a:rPr>
              <a:t>Les </a:t>
            </a:r>
            <a:r>
              <a:rPr lang="fr-FR" sz="1800" u="sng" dirty="0">
                <a:solidFill>
                  <a:srgbClr val="1F497D"/>
                </a:solidFill>
              </a:rPr>
              <a:t>lymphocytes T CD4+</a:t>
            </a:r>
          </a:p>
          <a:p>
            <a:pPr marL="838200" lvl="1" indent="-381000" algn="just">
              <a:buClrTx/>
              <a:buFont typeface="Arial"/>
              <a:buChar char="•"/>
              <a:tabLst>
                <a:tab pos="1236663" algn="l"/>
                <a:tab pos="2473325" algn="l"/>
              </a:tabLst>
            </a:pPr>
            <a:r>
              <a:rPr lang="fr-FR" sz="1800" dirty="0" smtClean="0">
                <a:solidFill>
                  <a:srgbClr val="1F497D"/>
                </a:solidFill>
              </a:rPr>
              <a:t>représentent </a:t>
            </a:r>
            <a:r>
              <a:rPr lang="fr-FR" sz="1800" dirty="0">
                <a:solidFill>
                  <a:srgbClr val="1F497D"/>
                </a:solidFill>
              </a:rPr>
              <a:t>plus de 90% des cellules infectées</a:t>
            </a:r>
          </a:p>
          <a:p>
            <a:pPr marL="838200" lvl="1" indent="-381000" algn="just">
              <a:buClrTx/>
              <a:buFont typeface="Arial"/>
              <a:buChar char="•"/>
              <a:tabLst>
                <a:tab pos="1236663" algn="l"/>
                <a:tab pos="2473325" algn="l"/>
              </a:tabLst>
            </a:pPr>
            <a:r>
              <a:rPr lang="fr-FR" sz="1800" dirty="0">
                <a:solidFill>
                  <a:srgbClr val="1F497D"/>
                </a:solidFill>
              </a:rPr>
              <a:t>infection très stable : virus intégré (provirus)</a:t>
            </a:r>
          </a:p>
          <a:p>
            <a:pPr marL="838200" lvl="1" indent="-381000" algn="just">
              <a:buClrTx/>
              <a:buFont typeface="Arial"/>
              <a:buChar char="•"/>
              <a:tabLst>
                <a:tab pos="1236663" algn="l"/>
                <a:tab pos="2473325" algn="l"/>
              </a:tabLst>
            </a:pPr>
            <a:r>
              <a:rPr lang="fr-FR" sz="1800" dirty="0">
                <a:solidFill>
                  <a:srgbClr val="1F497D"/>
                </a:solidFill>
              </a:rPr>
              <a:t>activation des cellules infectées </a:t>
            </a:r>
            <a:r>
              <a:rPr lang="fr-FR" sz="1800" dirty="0">
                <a:solidFill>
                  <a:srgbClr val="1F497D"/>
                </a:solidFill>
                <a:sym typeface="Symbol" charset="0"/>
              </a:rPr>
              <a:t></a:t>
            </a:r>
            <a:r>
              <a:rPr lang="fr-FR" sz="1800" dirty="0">
                <a:solidFill>
                  <a:srgbClr val="1F497D"/>
                </a:solidFill>
              </a:rPr>
              <a:t>  </a:t>
            </a:r>
            <a:r>
              <a:rPr lang="fr-FR" sz="1800" dirty="0">
                <a:solidFill>
                  <a:srgbClr val="1F497D"/>
                </a:solidFill>
                <a:sym typeface="Symbol" charset="0"/>
              </a:rPr>
              <a:t></a:t>
            </a:r>
            <a:r>
              <a:rPr lang="fr-FR" sz="1800" dirty="0">
                <a:solidFill>
                  <a:srgbClr val="1F497D"/>
                </a:solidFill>
                <a:sym typeface="Monotype Sorts" charset="0"/>
              </a:rPr>
              <a:t> réplication virale</a:t>
            </a:r>
          </a:p>
          <a:p>
            <a:pPr marL="838200" lvl="1" indent="-381000" algn="just">
              <a:buClrTx/>
              <a:buFont typeface="Arial"/>
              <a:buChar char="•"/>
              <a:tabLst>
                <a:tab pos="1236663" algn="l"/>
                <a:tab pos="2473325" algn="l"/>
              </a:tabLst>
            </a:pPr>
            <a:r>
              <a:rPr lang="fr-FR" sz="1800" dirty="0">
                <a:solidFill>
                  <a:srgbClr val="1F497D"/>
                </a:solidFill>
              </a:rPr>
              <a:t>infection productive</a:t>
            </a:r>
          </a:p>
          <a:p>
            <a:pPr marL="838200" lvl="1" indent="-381000" algn="just">
              <a:buClrTx/>
              <a:buFont typeface="Arial"/>
              <a:buChar char="•"/>
              <a:tabLst>
                <a:tab pos="1236663" algn="l"/>
                <a:tab pos="2473325" algn="l"/>
              </a:tabLst>
            </a:pPr>
            <a:r>
              <a:rPr lang="fr-FR" sz="1800" dirty="0" smtClean="0">
                <a:solidFill>
                  <a:srgbClr val="1F497D"/>
                </a:solidFill>
              </a:rPr>
              <a:t>corécepteurs CCR5 </a:t>
            </a:r>
            <a:r>
              <a:rPr lang="fr-FR" sz="1800" dirty="0">
                <a:solidFill>
                  <a:srgbClr val="1F497D"/>
                </a:solidFill>
              </a:rPr>
              <a:t>et CXCR 4</a:t>
            </a:r>
          </a:p>
          <a:p>
            <a:pPr marL="838200" lvl="1" indent="-381000">
              <a:buClrTx/>
              <a:buFont typeface="Arial"/>
              <a:buChar char="•"/>
              <a:tabLst>
                <a:tab pos="1236663" algn="l"/>
                <a:tab pos="2473325" algn="l"/>
              </a:tabLst>
            </a:pPr>
            <a:endParaRPr lang="fr-FR" sz="2200" dirty="0">
              <a:solidFill>
                <a:srgbClr val="1F497D"/>
              </a:solidFill>
            </a:endParaRPr>
          </a:p>
          <a:p>
            <a:pPr lvl="1" algn="just">
              <a:buClrTx/>
              <a:buFont typeface="Arial"/>
              <a:buChar char="•"/>
              <a:tabLst>
                <a:tab pos="1236663" algn="l"/>
                <a:tab pos="2473325" algn="l"/>
              </a:tabLst>
            </a:pPr>
            <a:r>
              <a:rPr lang="fr-FR" sz="1800" u="sng" dirty="0">
                <a:solidFill>
                  <a:srgbClr val="1F497D"/>
                </a:solidFill>
              </a:rPr>
              <a:t>Les monocytes / macrophages</a:t>
            </a:r>
          </a:p>
          <a:p>
            <a:pPr marL="838200" lvl="1" indent="-381000" algn="just">
              <a:buClrTx/>
              <a:buFont typeface="Arial"/>
              <a:buChar char="•"/>
              <a:tabLst>
                <a:tab pos="1236663" algn="l"/>
                <a:tab pos="2473325" algn="l"/>
              </a:tabLst>
            </a:pPr>
            <a:r>
              <a:rPr lang="fr-FR" sz="1800" dirty="0" smtClean="0">
                <a:solidFill>
                  <a:srgbClr val="1F497D"/>
                </a:solidFill>
              </a:rPr>
              <a:t>représentent </a:t>
            </a:r>
            <a:r>
              <a:rPr lang="fr-FR" sz="1800" dirty="0">
                <a:solidFill>
                  <a:srgbClr val="1F497D"/>
                </a:solidFill>
              </a:rPr>
              <a:t>5 à 7% des cellules infectées</a:t>
            </a:r>
          </a:p>
          <a:p>
            <a:pPr marL="838200" lvl="1" indent="-381000" algn="just">
              <a:buClrTx/>
              <a:buFont typeface="Arial"/>
              <a:buChar char="•"/>
              <a:tabLst>
                <a:tab pos="1236663" algn="l"/>
                <a:tab pos="2473325" algn="l"/>
              </a:tabLst>
            </a:pPr>
            <a:r>
              <a:rPr lang="fr-FR" sz="1800" dirty="0" smtClean="0">
                <a:solidFill>
                  <a:srgbClr val="1F497D"/>
                </a:solidFill>
              </a:rPr>
              <a:t>corécepteurs CCR5</a:t>
            </a:r>
          </a:p>
          <a:p>
            <a:pPr marL="838200" lvl="1" indent="-381000" algn="just">
              <a:buClrTx/>
              <a:buFont typeface="Arial"/>
              <a:buChar char="•"/>
              <a:tabLst>
                <a:tab pos="1236663" algn="l"/>
                <a:tab pos="2473325" algn="l"/>
              </a:tabLst>
            </a:pPr>
            <a:endParaRPr lang="fr-FR" sz="1800" dirty="0" smtClean="0">
              <a:solidFill>
                <a:srgbClr val="1F497D"/>
              </a:solidFill>
            </a:endParaRPr>
          </a:p>
          <a:p>
            <a:pPr marL="182880" lvl="1" algn="just">
              <a:lnSpc>
                <a:spcPct val="90000"/>
              </a:lnSpc>
              <a:buClrTx/>
              <a:buFont typeface="Arial"/>
              <a:buChar char="•"/>
              <a:tabLst>
                <a:tab pos="1236663" algn="l"/>
                <a:tab pos="2473325" algn="l"/>
              </a:tabLst>
            </a:pPr>
            <a:endParaRPr lang="fr-FR" sz="2200" dirty="0" smtClean="0">
              <a:solidFill>
                <a:srgbClr val="1F497D"/>
              </a:solidFill>
              <a:sym typeface="Monotype Sorts" charset="0"/>
            </a:endParaRPr>
          </a:p>
          <a:p>
            <a:pPr marL="182880" lvl="1" algn="just">
              <a:lnSpc>
                <a:spcPct val="90000"/>
              </a:lnSpc>
              <a:buClrTx/>
              <a:buFont typeface="Arial"/>
              <a:buChar char="•"/>
              <a:tabLst>
                <a:tab pos="1236663" algn="l"/>
                <a:tab pos="2473325" algn="l"/>
              </a:tabLst>
            </a:pPr>
            <a:r>
              <a:rPr lang="fr-FR" sz="2200" dirty="0" smtClean="0">
                <a:solidFill>
                  <a:srgbClr val="1F497D"/>
                </a:solidFill>
                <a:sym typeface="Monotype Sorts" charset="0"/>
              </a:rPr>
              <a:t>Et des CELLULES RÉSERVOIRS NON PRODUCTRICES</a:t>
            </a:r>
          </a:p>
          <a:p>
            <a:pPr marL="182880" lvl="1" algn="just">
              <a:lnSpc>
                <a:spcPct val="90000"/>
              </a:lnSpc>
              <a:buClrTx/>
              <a:buNone/>
              <a:tabLst>
                <a:tab pos="1236663" algn="l"/>
                <a:tab pos="2473325" algn="l"/>
              </a:tabLst>
            </a:pPr>
            <a:r>
              <a:rPr lang="fr-FR" sz="2200" dirty="0" smtClean="0">
                <a:solidFill>
                  <a:srgbClr val="1F497D"/>
                </a:solidFill>
                <a:sym typeface="Monotype Sorts" charset="0"/>
              </a:rPr>
              <a:t>Dans le sang et dans les tissus: tube digestif, ganglions, rate, foie, poumons et système nerveux central.</a:t>
            </a:r>
          </a:p>
          <a:p>
            <a:pPr marL="838200" lvl="1" indent="-381000" algn="just">
              <a:buClrTx/>
              <a:buFont typeface="Arial"/>
              <a:buChar char="•"/>
              <a:tabLst>
                <a:tab pos="1236663" algn="l"/>
                <a:tab pos="2473325" algn="l"/>
              </a:tabLst>
            </a:pPr>
            <a:endParaRPr lang="fr-FR" sz="1800" dirty="0">
              <a:solidFill>
                <a:srgbClr val="1F497D"/>
              </a:solidFill>
            </a:endParaRPr>
          </a:p>
          <a:p>
            <a:pPr marL="838200" lvl="1" indent="-381000" algn="just">
              <a:buClrTx/>
              <a:buFont typeface="Arial"/>
              <a:buChar char="•"/>
              <a:tabLst>
                <a:tab pos="1236663" algn="l"/>
                <a:tab pos="2473325" algn="l"/>
              </a:tabLst>
            </a:pPr>
            <a:endParaRPr lang="fr-FR" sz="2200" dirty="0">
              <a:solidFill>
                <a:srgbClr val="1F497D"/>
              </a:solidFill>
            </a:endParaRPr>
          </a:p>
          <a:p>
            <a:pPr algn="just">
              <a:buClrTx/>
              <a:buFont typeface="Arial"/>
              <a:buChar char="•"/>
              <a:tabLst>
                <a:tab pos="2384425" algn="l"/>
              </a:tabLst>
            </a:pPr>
            <a:endParaRPr lang="fr-FR" dirty="0">
              <a:solidFill>
                <a:srgbClr val="1F497D"/>
              </a:solidFill>
            </a:endParaRPr>
          </a:p>
        </p:txBody>
      </p:sp>
      <p:sp>
        <p:nvSpPr>
          <p:cNvPr id="12" name="Espace réservé du numéro de diapositive 11"/>
          <p:cNvSpPr>
            <a:spLocks noGrp="1"/>
          </p:cNvSpPr>
          <p:nvPr>
            <p:ph type="sldNum" sz="quarter" idx="12"/>
          </p:nvPr>
        </p:nvSpPr>
        <p:spPr/>
        <p:txBody>
          <a:bodyPr/>
          <a:lstStyle/>
          <a:p>
            <a:fld id="{8D3C4E78-4E06-5F42-B744-27D3474E1BA3}" type="slidenum">
              <a:rPr lang="fr-FR" smtClean="0"/>
              <a:pPr/>
              <a:t>10</a:t>
            </a:fld>
            <a:endParaRPr lang="fr-FR" dirty="0"/>
          </a:p>
        </p:txBody>
      </p:sp>
    </p:spTree>
    <p:extLst>
      <p:ext uri="{BB962C8B-B14F-4D97-AF65-F5344CB8AC3E}">
        <p14:creationId xmlns:mc="http://schemas.openxmlformats.org/markup-compatibility/2006" xmlns:mv="urn:schemas-microsoft-com:mac:vml" xmlns:p14="http://schemas.microsoft.com/office/powerpoint/2010/main" xmlns="" val="421611642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8" descr="http://www.tpe-vih.sitew.com/fs/Root/34019-Cycle_de_replication_du_vih_copie.gif"/>
          <p:cNvPicPr>
            <a:picLocks noChangeAspect="1" noChangeArrowheads="1"/>
          </p:cNvPicPr>
          <p:nvPr/>
        </p:nvPicPr>
        <p:blipFill>
          <a:blip r:embed="rId2" cstate="screen"/>
          <a:srcRect/>
          <a:stretch>
            <a:fillRect/>
          </a:stretch>
        </p:blipFill>
        <p:spPr bwMode="auto">
          <a:xfrm>
            <a:off x="1683683" y="218800"/>
            <a:ext cx="5618454" cy="6639199"/>
          </a:xfrm>
          <a:prstGeom prst="rect">
            <a:avLst/>
          </a:prstGeom>
          <a:noFill/>
        </p:spPr>
      </p:pic>
      <p:sp>
        <p:nvSpPr>
          <p:cNvPr id="6" name="Rectangle 5"/>
          <p:cNvSpPr/>
          <p:nvPr/>
        </p:nvSpPr>
        <p:spPr>
          <a:xfrm>
            <a:off x="6761360" y="6296297"/>
            <a:ext cx="2382640" cy="369332"/>
          </a:xfrm>
          <a:prstGeom prst="rect">
            <a:avLst/>
          </a:prstGeom>
        </p:spPr>
        <p:txBody>
          <a:bodyPr wrap="none">
            <a:spAutoFit/>
          </a:bodyPr>
          <a:lstStyle/>
          <a:p>
            <a:r>
              <a:rPr lang="fr-FR" dirty="0" smtClean="0"/>
              <a:t>www.tpe-vih.sitew.com</a:t>
            </a:r>
            <a:endParaRPr lang="fr-FR" dirty="0"/>
          </a:p>
        </p:txBody>
      </p:sp>
      <p:sp>
        <p:nvSpPr>
          <p:cNvPr id="7" name="Espace réservé du numéro de diapositive 6"/>
          <p:cNvSpPr>
            <a:spLocks noGrp="1"/>
          </p:cNvSpPr>
          <p:nvPr>
            <p:ph type="sldNum" sz="quarter" idx="12"/>
          </p:nvPr>
        </p:nvSpPr>
        <p:spPr/>
        <p:txBody>
          <a:bodyPr/>
          <a:lstStyle/>
          <a:p>
            <a:fld id="{8D3C4E78-4E06-5F42-B744-27D3474E1BA3}" type="slidenum">
              <a:rPr lang="fr-FR" smtClean="0"/>
              <a:pPr/>
              <a:t>11</a:t>
            </a:fld>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normAutofit/>
          </a:bodyPr>
          <a:lstStyle/>
          <a:p>
            <a:pPr eaLnBrk="1" hangingPunct="1"/>
            <a:r>
              <a:rPr lang="fr-FR" dirty="0" smtClean="0"/>
              <a:t>Physiopathologie</a:t>
            </a:r>
            <a:endParaRPr lang="fr-FR" dirty="0"/>
          </a:p>
        </p:txBody>
      </p:sp>
      <p:sp>
        <p:nvSpPr>
          <p:cNvPr id="71684" name="Rectangle 3"/>
          <p:cNvSpPr>
            <a:spLocks noGrp="1" noChangeArrowheads="1"/>
          </p:cNvSpPr>
          <p:nvPr>
            <p:ph idx="1"/>
          </p:nvPr>
        </p:nvSpPr>
        <p:spPr/>
        <p:txBody>
          <a:bodyPr>
            <a:normAutofit fontScale="92500" lnSpcReduction="10000"/>
          </a:bodyPr>
          <a:lstStyle/>
          <a:p>
            <a:pPr eaLnBrk="1" hangingPunct="1"/>
            <a:r>
              <a:rPr lang="fr-FR" sz="2500" dirty="0"/>
              <a:t>Infection virale chronique potentiellement </a:t>
            </a:r>
            <a:r>
              <a:rPr lang="fr-FR" sz="2500" b="1" dirty="0" smtClean="0"/>
              <a:t>mortelle</a:t>
            </a:r>
            <a:endParaRPr lang="fr-FR" sz="2500" dirty="0"/>
          </a:p>
          <a:p>
            <a:pPr eaLnBrk="1" hangingPunct="1"/>
            <a:r>
              <a:rPr lang="fr-FR" sz="2500" dirty="0"/>
              <a:t>La gravité de l’infection dépend du degré </a:t>
            </a:r>
            <a:r>
              <a:rPr lang="fr-FR" sz="2500" b="1" dirty="0"/>
              <a:t>d’altération immunitaire</a:t>
            </a:r>
            <a:r>
              <a:rPr lang="fr-FR" sz="2500" dirty="0"/>
              <a:t> (CD4</a:t>
            </a:r>
            <a:r>
              <a:rPr lang="fr-FR" sz="2500" dirty="0" smtClean="0"/>
              <a:t>)</a:t>
            </a:r>
            <a:endParaRPr lang="fr-FR" sz="2500" dirty="0"/>
          </a:p>
          <a:p>
            <a:pPr lvl="1"/>
            <a:r>
              <a:rPr lang="fr-FR" sz="2100" b="1" dirty="0"/>
              <a:t>Si CD4 </a:t>
            </a:r>
            <a:r>
              <a:rPr lang="fr-FR" sz="2100" b="1" dirty="0" smtClean="0"/>
              <a:t>et Nadir CD4 &gt; 500/mm³: </a:t>
            </a:r>
            <a:r>
              <a:rPr lang="fr-FR" sz="2100" b="1" dirty="0"/>
              <a:t>survie </a:t>
            </a:r>
            <a:r>
              <a:rPr lang="fr-FR" sz="2100" b="1" dirty="0" smtClean="0"/>
              <a:t>= population générale</a:t>
            </a:r>
            <a:endParaRPr lang="fr-FR" sz="2100" b="1" dirty="0"/>
          </a:p>
          <a:p>
            <a:pPr lvl="1"/>
            <a:r>
              <a:rPr lang="fr-FR" sz="2100" b="1" dirty="0"/>
              <a:t>Si CD4 &lt; </a:t>
            </a:r>
            <a:r>
              <a:rPr lang="fr-FR" sz="2100" b="1" dirty="0" smtClean="0"/>
              <a:t>50/mm³ </a:t>
            </a:r>
            <a:r>
              <a:rPr lang="fr-FR" sz="2100" b="1" dirty="0"/>
              <a:t>: 13% de </a:t>
            </a:r>
            <a:r>
              <a:rPr lang="fr-FR" sz="2100" b="1" dirty="0" smtClean="0"/>
              <a:t>mortalité</a:t>
            </a:r>
          </a:p>
          <a:p>
            <a:pPr lvl="1" eaLnBrk="1" hangingPunct="1"/>
            <a:endParaRPr lang="fr-FR" sz="2100" b="1" dirty="0" smtClean="0"/>
          </a:p>
          <a:p>
            <a:pPr>
              <a:lnSpc>
                <a:spcPct val="90000"/>
              </a:lnSpc>
              <a:buSzTx/>
            </a:pPr>
            <a:r>
              <a:rPr lang="fr-FR" altLang="fr-FR" dirty="0" smtClean="0"/>
              <a:t>Le risque de dégradation immunitaire est lié à la multiplication du virus (</a:t>
            </a:r>
            <a:r>
              <a:rPr lang="fr-FR" altLang="fr-FR" dirty="0" smtClean="0">
                <a:solidFill>
                  <a:srgbClr val="CA2E48"/>
                </a:solidFill>
              </a:rPr>
              <a:t>charge virale</a:t>
            </a:r>
            <a:r>
              <a:rPr lang="fr-FR" altLang="fr-FR" dirty="0" smtClean="0"/>
              <a:t>)</a:t>
            </a:r>
          </a:p>
          <a:p>
            <a:pPr>
              <a:lnSpc>
                <a:spcPct val="90000"/>
              </a:lnSpc>
              <a:buSzTx/>
            </a:pPr>
            <a:endParaRPr lang="fr-FR" altLang="fr-FR" dirty="0" smtClean="0">
              <a:solidFill>
                <a:srgbClr val="CA2E48"/>
              </a:solidFill>
            </a:endParaRPr>
          </a:p>
          <a:p>
            <a:pPr>
              <a:lnSpc>
                <a:spcPct val="90000"/>
              </a:lnSpc>
              <a:buSzTx/>
            </a:pPr>
            <a:r>
              <a:rPr lang="fr-FR" altLang="fr-FR" dirty="0" smtClean="0"/>
              <a:t>En l’absence de traitement, la diminution des lymphocytes est progressive, jusqu’au stade de SIDA après environ </a:t>
            </a:r>
            <a:r>
              <a:rPr lang="fr-FR" altLang="fr-FR" dirty="0" smtClean="0">
                <a:solidFill>
                  <a:srgbClr val="CA2E48"/>
                </a:solidFill>
              </a:rPr>
              <a:t>10 ans</a:t>
            </a:r>
            <a:r>
              <a:rPr lang="fr-FR" altLang="fr-FR" dirty="0" smtClean="0">
                <a:solidFill>
                  <a:srgbClr val="F6BF69"/>
                </a:solidFill>
              </a:rPr>
              <a:t> </a:t>
            </a:r>
            <a:r>
              <a:rPr lang="fr-FR" altLang="fr-FR" dirty="0" smtClean="0"/>
              <a:t>d’évolution</a:t>
            </a:r>
          </a:p>
          <a:p>
            <a:pPr>
              <a:lnSpc>
                <a:spcPct val="90000"/>
              </a:lnSpc>
              <a:buSzTx/>
            </a:pPr>
            <a:endParaRPr lang="fr-FR" altLang="fr-FR" dirty="0" smtClean="0"/>
          </a:p>
          <a:p>
            <a:pPr>
              <a:lnSpc>
                <a:spcPct val="90000"/>
              </a:lnSpc>
              <a:buSzTx/>
            </a:pPr>
            <a:r>
              <a:rPr lang="fr-FR" altLang="fr-FR" dirty="0" smtClean="0"/>
              <a:t>Il existe des </a:t>
            </a:r>
            <a:r>
              <a:rPr lang="fr-FR" altLang="fr-FR" dirty="0" err="1" smtClean="0"/>
              <a:t>progresseurs</a:t>
            </a:r>
            <a:r>
              <a:rPr lang="fr-FR" altLang="fr-FR" dirty="0" smtClean="0"/>
              <a:t> rapides et lents</a:t>
            </a:r>
          </a:p>
        </p:txBody>
      </p:sp>
      <p:sp>
        <p:nvSpPr>
          <p:cNvPr id="6" name="Espace réservé du numéro de diapositive 5"/>
          <p:cNvSpPr>
            <a:spLocks noGrp="1"/>
          </p:cNvSpPr>
          <p:nvPr>
            <p:ph type="sldNum" sz="quarter" idx="12"/>
          </p:nvPr>
        </p:nvSpPr>
        <p:spPr/>
        <p:txBody>
          <a:bodyPr/>
          <a:lstStyle/>
          <a:p>
            <a:fld id="{8D3C4E78-4E06-5F42-B744-27D3474E1BA3}" type="slidenum">
              <a:rPr lang="fr-FR" smtClean="0"/>
              <a:pPr/>
              <a:t>12</a:t>
            </a:fld>
            <a:endParaRPr lang="fr-FR" dirty="0"/>
          </a:p>
        </p:txBody>
      </p:sp>
    </p:spTree>
    <p:extLst>
      <p:ext uri="{BB962C8B-B14F-4D97-AF65-F5344CB8AC3E}">
        <p14:creationId xmlns:mc="http://schemas.openxmlformats.org/markup-compatibility/2006" xmlns:mv="urn:schemas-microsoft-com:mac:vml" xmlns:p14="http://schemas.microsoft.com/office/powerpoint/2010/main" xmlns="" val="41600583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1257" y="533400"/>
            <a:ext cx="8882743" cy="990600"/>
          </a:xfrm>
        </p:spPr>
        <p:txBody>
          <a:bodyPr>
            <a:noAutofit/>
          </a:bodyPr>
          <a:lstStyle/>
          <a:p>
            <a:r>
              <a:rPr lang="fr-FR" altLang="fr-FR" dirty="0" smtClean="0"/>
              <a:t>Surveillance Biologique</a:t>
            </a:r>
            <a:endParaRPr lang="fr-FR" dirty="0"/>
          </a:p>
        </p:txBody>
      </p:sp>
      <p:sp>
        <p:nvSpPr>
          <p:cNvPr id="29699" name="Rectangle 3" descr="Rectangle: Click to edit Master text styles&#10;Second level&#10;Third level&#10;Fourth level&#10;Fifth level"/>
          <p:cNvSpPr>
            <a:spLocks noGrp="1" noChangeArrowheads="1"/>
          </p:cNvSpPr>
          <p:nvPr>
            <p:ph idx="1"/>
          </p:nvPr>
        </p:nvSpPr>
        <p:spPr>
          <a:xfrm>
            <a:off x="457200" y="1600200"/>
            <a:ext cx="8686800" cy="4876800"/>
          </a:xfrm>
        </p:spPr>
        <p:txBody>
          <a:bodyPr>
            <a:noAutofit/>
          </a:bodyPr>
          <a:lstStyle/>
          <a:p>
            <a:r>
              <a:rPr lang="fr-FR" altLang="fr-FR" b="1" dirty="0" smtClean="0">
                <a:solidFill>
                  <a:srgbClr val="CA2E48"/>
                </a:solidFill>
              </a:rPr>
              <a:t>Charge virale</a:t>
            </a:r>
            <a:r>
              <a:rPr lang="fr-FR" altLang="fr-FR" b="1" dirty="0" smtClean="0"/>
              <a:t> plasmatique</a:t>
            </a:r>
            <a:r>
              <a:rPr lang="fr-FR" altLang="fr-FR" dirty="0" smtClean="0"/>
              <a:t>:</a:t>
            </a:r>
          </a:p>
          <a:p>
            <a:pPr lvl="1"/>
            <a:r>
              <a:rPr lang="fr-FR" altLang="fr-FR" sz="2400" dirty="0" smtClean="0"/>
              <a:t>Qui traduit la quantité de virus dans le plasma, par la mesure de la quantité d’ARN</a:t>
            </a:r>
          </a:p>
          <a:p>
            <a:pPr lvl="1"/>
            <a:r>
              <a:rPr lang="fr-FR" altLang="fr-FR" sz="2400" dirty="0" smtClean="0"/>
              <a:t>Qui s’exprime en copies/ml de plasma</a:t>
            </a:r>
          </a:p>
          <a:p>
            <a:pPr lvl="1"/>
            <a:r>
              <a:rPr lang="fr-FR" altLang="fr-FR" sz="2400" dirty="0" smtClean="0">
                <a:solidFill>
                  <a:srgbClr val="CA2E48"/>
                </a:solidFill>
              </a:rPr>
              <a:t>Plus la charge virale est élevée, et plus la personne est </a:t>
            </a:r>
            <a:r>
              <a:rPr lang="fr-FR" altLang="fr-FR" sz="2400" dirty="0" err="1" smtClean="0">
                <a:solidFill>
                  <a:srgbClr val="CA2E48"/>
                </a:solidFill>
              </a:rPr>
              <a:t>contaminante</a:t>
            </a:r>
            <a:endParaRPr lang="fr-FR" altLang="fr-FR" sz="2400" dirty="0" smtClean="0">
              <a:solidFill>
                <a:srgbClr val="CA2E48"/>
              </a:solidFill>
            </a:endParaRPr>
          </a:p>
          <a:p>
            <a:pPr lvl="1"/>
            <a:r>
              <a:rPr lang="fr-FR" altLang="fr-FR" sz="2400" dirty="0" smtClean="0">
                <a:solidFill>
                  <a:srgbClr val="CA2E48"/>
                </a:solidFill>
              </a:rPr>
              <a:t>Un des buts de la trithérapie est de baisser au maximum cette charge virale, de façon à la rendre « indétectable »,</a:t>
            </a:r>
            <a:r>
              <a:rPr lang="fr-FR" altLang="fr-FR" sz="2400" dirty="0" smtClean="0"/>
              <a:t> ce qui veut dire que le risque de transmission du VIH de cette personne à une autre est extrêmement faible.</a:t>
            </a:r>
          </a:p>
          <a:p>
            <a:pPr lvl="1"/>
            <a:r>
              <a:rPr lang="fr-FR" altLang="fr-FR" sz="2400" dirty="0" smtClean="0"/>
              <a:t>On parle de </a:t>
            </a:r>
            <a:r>
              <a:rPr lang="fr-FR" altLang="fr-FR" sz="2400" dirty="0" smtClean="0">
                <a:solidFill>
                  <a:srgbClr val="C00000"/>
                </a:solidFill>
              </a:rPr>
              <a:t>charge virale indétectable </a:t>
            </a:r>
            <a:r>
              <a:rPr lang="fr-FR" altLang="fr-FR" sz="2400" dirty="0" smtClean="0"/>
              <a:t>si </a:t>
            </a:r>
            <a:r>
              <a:rPr lang="fr-FR" altLang="fr-FR" sz="2400" dirty="0" smtClean="0">
                <a:solidFill>
                  <a:srgbClr val="C00000"/>
                </a:solidFill>
              </a:rPr>
              <a:t>&lt; 50 copies / ml </a:t>
            </a:r>
          </a:p>
          <a:p>
            <a:pPr lvl="1">
              <a:buNone/>
            </a:pPr>
            <a:r>
              <a:rPr lang="fr-FR" altLang="fr-FR" dirty="0" smtClean="0">
                <a:solidFill>
                  <a:srgbClr val="C00000"/>
                </a:solidFill>
              </a:rPr>
              <a:t>	</a:t>
            </a:r>
            <a:r>
              <a:rPr lang="fr-FR" altLang="fr-FR" dirty="0" smtClean="0"/>
              <a:t>(le seuil minimum de détectabilité étant de 20 copies / ml)</a:t>
            </a:r>
            <a:endParaRPr lang="fr-FR" altLang="fr-FR" dirty="0" smtClean="0">
              <a:solidFill>
                <a:srgbClr val="C00000"/>
              </a:solidFill>
            </a:endParaRPr>
          </a:p>
        </p:txBody>
      </p:sp>
      <p:sp>
        <p:nvSpPr>
          <p:cNvPr id="6" name="Espace réservé du numéro de diapositive 5"/>
          <p:cNvSpPr>
            <a:spLocks noGrp="1"/>
          </p:cNvSpPr>
          <p:nvPr>
            <p:ph type="sldNum" sz="quarter" idx="12"/>
          </p:nvPr>
        </p:nvSpPr>
        <p:spPr/>
        <p:txBody>
          <a:bodyPr/>
          <a:lstStyle/>
          <a:p>
            <a:fld id="{8D3C4E78-4E06-5F42-B744-27D3474E1BA3}" type="slidenum">
              <a:rPr lang="fr-FR" smtClean="0"/>
              <a:pPr/>
              <a:t>13</a:t>
            </a:fld>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descr="Rectangle: Click to edit Master text styles&#10;Second level&#10;Third level&#10;Fourth level&#10;Fifth level"/>
          <p:cNvSpPr>
            <a:spLocks noGrp="1" noChangeArrowheads="1"/>
          </p:cNvSpPr>
          <p:nvPr>
            <p:ph type="body" idx="1"/>
          </p:nvPr>
        </p:nvSpPr>
        <p:spPr>
          <a:xfrm>
            <a:off x="0" y="1628774"/>
            <a:ext cx="9144000" cy="5229226"/>
          </a:xfrm>
        </p:spPr>
        <p:txBody>
          <a:bodyPr>
            <a:normAutofit fontScale="92500" lnSpcReduction="10000"/>
          </a:bodyPr>
          <a:lstStyle/>
          <a:p>
            <a:pPr>
              <a:lnSpc>
                <a:spcPct val="150000"/>
              </a:lnSpc>
            </a:pPr>
            <a:r>
              <a:rPr lang="fr-FR" altLang="fr-FR" sz="2600" b="1" dirty="0" smtClean="0"/>
              <a:t>Taux de </a:t>
            </a:r>
            <a:r>
              <a:rPr lang="fr-FR" altLang="fr-FR" sz="2600" b="1" dirty="0" smtClean="0">
                <a:solidFill>
                  <a:srgbClr val="C00000"/>
                </a:solidFill>
              </a:rPr>
              <a:t>lymphocytes CD4</a:t>
            </a:r>
          </a:p>
          <a:p>
            <a:pPr lvl="1">
              <a:lnSpc>
                <a:spcPct val="150000"/>
              </a:lnSpc>
            </a:pPr>
            <a:r>
              <a:rPr lang="fr-FR" altLang="fr-FR" sz="2600" dirty="0" smtClean="0">
                <a:solidFill>
                  <a:srgbClr val="C00000"/>
                </a:solidFill>
              </a:rPr>
              <a:t>ARV </a:t>
            </a:r>
            <a:r>
              <a:rPr lang="fr-FR" altLang="fr-FR" sz="2600" dirty="0" smtClean="0">
                <a:solidFill>
                  <a:srgbClr val="C00000"/>
                </a:solidFill>
                <a:sym typeface="Wingdings" pitchFamily="2" charset="2"/>
              </a:rPr>
              <a:t> </a:t>
            </a:r>
            <a:r>
              <a:rPr lang="fr-FR" altLang="fr-FR" sz="2600" dirty="0" smtClean="0">
                <a:solidFill>
                  <a:srgbClr val="C00000"/>
                </a:solidFill>
              </a:rPr>
              <a:t>diminution de la réplication virale </a:t>
            </a:r>
            <a:r>
              <a:rPr lang="fr-FR" altLang="fr-FR" sz="2600" dirty="0" smtClean="0">
                <a:solidFill>
                  <a:srgbClr val="C00000"/>
                </a:solidFill>
                <a:sym typeface="Wingdings" pitchFamily="2" charset="2"/>
              </a:rPr>
              <a:t> </a:t>
            </a:r>
            <a:r>
              <a:rPr lang="fr-FR" altLang="fr-FR" sz="2600" dirty="0" smtClean="0">
                <a:solidFill>
                  <a:srgbClr val="C00000"/>
                </a:solidFill>
              </a:rPr>
              <a:t>augmentation du taux de CD4</a:t>
            </a:r>
            <a:r>
              <a:rPr lang="fr-FR" altLang="fr-FR" sz="2600" dirty="0" smtClean="0"/>
              <a:t> et restauration immunitaire à un taux identique à la population non infectée (&gt;500/mm³).</a:t>
            </a:r>
          </a:p>
          <a:p>
            <a:pPr lvl="1">
              <a:lnSpc>
                <a:spcPct val="150000"/>
              </a:lnSpc>
            </a:pPr>
            <a:r>
              <a:rPr lang="fr-FR" altLang="fr-FR" sz="2600" dirty="0" smtClean="0"/>
              <a:t>Risque de contacter une </a:t>
            </a:r>
            <a:r>
              <a:rPr lang="fr-FR" altLang="fr-FR" sz="2600" dirty="0" smtClean="0">
                <a:solidFill>
                  <a:srgbClr val="C00000"/>
                </a:solidFill>
              </a:rPr>
              <a:t>infection opportuniste (IO) quand </a:t>
            </a:r>
          </a:p>
          <a:p>
            <a:pPr lvl="1">
              <a:lnSpc>
                <a:spcPct val="150000"/>
              </a:lnSpc>
              <a:buNone/>
            </a:pPr>
            <a:r>
              <a:rPr lang="fr-FR" altLang="fr-FR" sz="2600" dirty="0" smtClean="0">
                <a:solidFill>
                  <a:srgbClr val="C00000"/>
                </a:solidFill>
              </a:rPr>
              <a:t>CD4 &lt; 200/mm³ et/ou  &lt;15%.</a:t>
            </a:r>
          </a:p>
          <a:p>
            <a:pPr lvl="1">
              <a:lnSpc>
                <a:spcPct val="150000"/>
              </a:lnSpc>
              <a:buNone/>
            </a:pPr>
            <a:endParaRPr lang="fr-FR" altLang="fr-FR" sz="2600" dirty="0" smtClean="0">
              <a:solidFill>
                <a:srgbClr val="C00000"/>
              </a:solidFill>
            </a:endParaRPr>
          </a:p>
          <a:p>
            <a:pPr lvl="1">
              <a:lnSpc>
                <a:spcPct val="150000"/>
              </a:lnSpc>
            </a:pPr>
            <a:r>
              <a:rPr lang="fr-FR" altLang="fr-FR" sz="2600" dirty="0" smtClean="0"/>
              <a:t>Taux de lymphocytes CD4 exprimé en % des lymphocytes totaux.</a:t>
            </a:r>
          </a:p>
          <a:p>
            <a:pPr lvl="1">
              <a:lnSpc>
                <a:spcPct val="150000"/>
              </a:lnSpc>
            </a:pPr>
            <a:r>
              <a:rPr lang="fr-FR" altLang="fr-FR" sz="2600" dirty="0" smtClean="0"/>
              <a:t>Chiffre absolu de CD4 qui s’exprime /mm³.</a:t>
            </a:r>
          </a:p>
          <a:p>
            <a:pPr lvl="1">
              <a:lnSpc>
                <a:spcPct val="150000"/>
              </a:lnSpc>
              <a:buNone/>
            </a:pPr>
            <a:endParaRPr lang="fr-FR" altLang="fr-FR" sz="2600" dirty="0" smtClean="0">
              <a:solidFill>
                <a:srgbClr val="C00000"/>
              </a:solidFill>
            </a:endParaRPr>
          </a:p>
          <a:p>
            <a:pPr>
              <a:lnSpc>
                <a:spcPct val="150000"/>
              </a:lnSpc>
            </a:pPr>
            <a:endParaRPr lang="fr-FR" altLang="fr-FR" sz="2000" dirty="0" smtClean="0"/>
          </a:p>
        </p:txBody>
      </p:sp>
      <p:sp>
        <p:nvSpPr>
          <p:cNvPr id="2" name="Titre 1"/>
          <p:cNvSpPr>
            <a:spLocks noGrp="1"/>
          </p:cNvSpPr>
          <p:nvPr>
            <p:ph type="title"/>
          </p:nvPr>
        </p:nvSpPr>
        <p:spPr>
          <a:xfrm>
            <a:off x="78920" y="533400"/>
            <a:ext cx="8856074" cy="990600"/>
          </a:xfrm>
        </p:spPr>
        <p:txBody>
          <a:bodyPr>
            <a:noAutofit/>
          </a:bodyPr>
          <a:lstStyle/>
          <a:p>
            <a:r>
              <a:rPr lang="fr-FR" altLang="fr-FR" dirty="0" smtClean="0"/>
              <a:t>Surveillance Biologique</a:t>
            </a:r>
            <a:endParaRPr lang="fr-FR" dirty="0"/>
          </a:p>
        </p:txBody>
      </p:sp>
      <p:sp>
        <p:nvSpPr>
          <p:cNvPr id="6" name="Espace réservé du numéro de diapositive 5"/>
          <p:cNvSpPr>
            <a:spLocks noGrp="1"/>
          </p:cNvSpPr>
          <p:nvPr>
            <p:ph type="sldNum" sz="quarter" idx="12"/>
          </p:nvPr>
        </p:nvSpPr>
        <p:spPr/>
        <p:txBody>
          <a:bodyPr/>
          <a:lstStyle/>
          <a:p>
            <a:fld id="{8D3C4E78-4E06-5F42-B744-27D3474E1BA3}" type="slidenum">
              <a:rPr lang="fr-FR" smtClean="0"/>
              <a:pPr/>
              <a:t>14</a:t>
            </a:fld>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altLang="fr-FR" dirty="0" smtClean="0"/>
              <a:t>Cinétique des marqueurs (ARN, Ag, </a:t>
            </a:r>
            <a:r>
              <a:rPr lang="fr-FR" altLang="fr-FR" dirty="0" err="1" smtClean="0"/>
              <a:t>Ac</a:t>
            </a:r>
            <a:r>
              <a:rPr lang="fr-FR" altLang="fr-FR" dirty="0" smtClean="0"/>
              <a:t>)</a:t>
            </a:r>
            <a:endParaRPr lang="fr-FR" dirty="0" smtClean="0">
              <a:ea typeface="ＭＳ Ｐゴシック" pitchFamily="34" charset="-128"/>
            </a:endParaRPr>
          </a:p>
        </p:txBody>
      </p:sp>
      <p:sp>
        <p:nvSpPr>
          <p:cNvPr id="89091" name="Espace réservé du contenu 2"/>
          <p:cNvSpPr>
            <a:spLocks noGrp="1"/>
          </p:cNvSpPr>
          <p:nvPr>
            <p:ph idx="1"/>
          </p:nvPr>
        </p:nvSpPr>
        <p:spPr>
          <a:xfrm>
            <a:off x="457200" y="1752600"/>
            <a:ext cx="8229600" cy="4779963"/>
          </a:xfrm>
        </p:spPr>
        <p:txBody>
          <a:bodyPr/>
          <a:lstStyle/>
          <a:p>
            <a:pPr lvl="1" eaLnBrk="1" hangingPunct="1"/>
            <a:endParaRPr lang="fr-FR" smtClean="0">
              <a:ea typeface="ＭＳ Ｐゴシック" pitchFamily="34" charset="-128"/>
            </a:endParaRPr>
          </a:p>
          <a:p>
            <a:pPr eaLnBrk="1" hangingPunct="1"/>
            <a:endParaRPr lang="fr-FR" smtClean="0">
              <a:ea typeface="ＭＳ Ｐゴシック" pitchFamily="34" charset="-128"/>
            </a:endParaRPr>
          </a:p>
          <a:p>
            <a:pPr eaLnBrk="1" hangingPunct="1"/>
            <a:endParaRPr lang="fr-FR" smtClean="0">
              <a:ea typeface="ＭＳ Ｐゴシック" pitchFamily="34" charset="-128"/>
            </a:endParaRPr>
          </a:p>
          <a:p>
            <a:pPr eaLnBrk="1" hangingPunct="1">
              <a:buFont typeface="Arial" pitchFamily="34" charset="0"/>
              <a:buNone/>
            </a:pPr>
            <a:endParaRPr lang="fr-FR" smtClean="0">
              <a:ea typeface="ＭＳ Ｐゴシック" pitchFamily="34" charset="-128"/>
            </a:endParaRPr>
          </a:p>
          <a:p>
            <a:pPr eaLnBrk="1" hangingPunct="1"/>
            <a:endParaRPr lang="fr-FR" smtClean="0">
              <a:ea typeface="ＭＳ Ｐゴシック" pitchFamily="34" charset="-128"/>
            </a:endParaRPr>
          </a:p>
        </p:txBody>
      </p:sp>
      <p:pic>
        <p:nvPicPr>
          <p:cNvPr id="89092" name="Image 3"/>
          <p:cNvPicPr>
            <a:picLocks noChangeAspect="1"/>
          </p:cNvPicPr>
          <p:nvPr/>
        </p:nvPicPr>
        <p:blipFill>
          <a:blip r:embed="rId2" cstate="print"/>
          <a:srcRect/>
          <a:stretch>
            <a:fillRect/>
          </a:stretch>
        </p:blipFill>
        <p:spPr bwMode="auto">
          <a:xfrm>
            <a:off x="0" y="1412875"/>
            <a:ext cx="5829300" cy="5083175"/>
          </a:xfrm>
          <a:prstGeom prst="rect">
            <a:avLst/>
          </a:prstGeom>
          <a:noFill/>
          <a:ln w="9525">
            <a:noFill/>
            <a:miter lim="800000"/>
            <a:headEnd/>
            <a:tailEnd/>
          </a:ln>
        </p:spPr>
      </p:pic>
      <p:sp>
        <p:nvSpPr>
          <p:cNvPr id="89093" name="Espace réservé du numéro de diapositive 6"/>
          <p:cNvSpPr>
            <a:spLocks noGrp="1"/>
          </p:cNvSpPr>
          <p:nvPr>
            <p:ph type="sldNum" sz="quarter" idx="12"/>
          </p:nvPr>
        </p:nvSpPr>
        <p:spPr bwMode="auto">
          <a:noFill/>
          <a:ln>
            <a:miter lim="800000"/>
            <a:headEnd/>
            <a:tailEnd/>
          </a:ln>
        </p:spPr>
        <p:txBody>
          <a:bodyPr/>
          <a:lstStyle/>
          <a:p>
            <a:fld id="{7CC6F0DE-3E7E-4D8A-9989-8FE7C1962807}" type="slidenum">
              <a:rPr lang="fr-FR" smtClean="0"/>
              <a:pPr/>
              <a:t>15</a:t>
            </a:fld>
            <a:endParaRPr lang="fr-FR" smtClean="0"/>
          </a:p>
        </p:txBody>
      </p:sp>
      <p:sp>
        <p:nvSpPr>
          <p:cNvPr id="8" name="Rectangle 7"/>
          <p:cNvSpPr/>
          <p:nvPr/>
        </p:nvSpPr>
        <p:spPr>
          <a:xfrm>
            <a:off x="6494463" y="1341438"/>
            <a:ext cx="2649537" cy="2862262"/>
          </a:xfrm>
          <a:prstGeom prst="rect">
            <a:avLst/>
          </a:prstGeom>
          <a:solidFill>
            <a:schemeClr val="bg2">
              <a:lumMod val="90000"/>
            </a:schemeClr>
          </a:solidFill>
        </p:spPr>
        <p:txBody>
          <a:bodyPr>
            <a:spAutoFit/>
          </a:bodyPr>
          <a:lstStyle/>
          <a:p>
            <a:pPr>
              <a:defRPr/>
            </a:pPr>
            <a:r>
              <a:rPr lang="fr-FR" i="1" dirty="0">
                <a:solidFill>
                  <a:srgbClr val="1F497D"/>
                </a:solidFill>
                <a:latin typeface="Cambria" pitchFamily="18" charset="0"/>
              </a:rPr>
              <a:t>Sérologie VIH se positive au minimum 2-3 semaines après  contamination</a:t>
            </a:r>
          </a:p>
          <a:p>
            <a:pPr>
              <a:defRPr/>
            </a:pPr>
            <a:r>
              <a:rPr lang="fr-FR" b="1" i="1" dirty="0">
                <a:solidFill>
                  <a:srgbClr val="1F497D"/>
                </a:solidFill>
                <a:latin typeface="Cambria" pitchFamily="18" charset="0"/>
              </a:rPr>
              <a:t>Conclure sur absence contamination 6 semaines après risque </a:t>
            </a:r>
            <a:r>
              <a:rPr lang="fr-FR" i="1" dirty="0">
                <a:solidFill>
                  <a:srgbClr val="1F497D"/>
                </a:solidFill>
                <a:latin typeface="Cambria" pitchFamily="18" charset="0"/>
              </a:rPr>
              <a:t>(en l’absence de </a:t>
            </a:r>
            <a:r>
              <a:rPr lang="fr-FR" i="1" dirty="0" err="1">
                <a:solidFill>
                  <a:srgbClr val="1F497D"/>
                </a:solidFill>
                <a:latin typeface="Cambria" pitchFamily="18" charset="0"/>
              </a:rPr>
              <a:t>ré-exposition</a:t>
            </a:r>
            <a:r>
              <a:rPr lang="fr-FR" i="1" dirty="0">
                <a:solidFill>
                  <a:srgbClr val="1F497D"/>
                </a:solidFill>
                <a:latin typeface="Cambria" pitchFamily="18" charset="0"/>
              </a:rPr>
              <a:t> durant cette période)</a:t>
            </a:r>
          </a:p>
        </p:txBody>
      </p:sp>
      <p:sp>
        <p:nvSpPr>
          <p:cNvPr id="7" name="Rectangle 6"/>
          <p:cNvSpPr/>
          <p:nvPr/>
        </p:nvSpPr>
        <p:spPr>
          <a:xfrm>
            <a:off x="5795963" y="5157788"/>
            <a:ext cx="3249612" cy="646112"/>
          </a:xfrm>
          <a:prstGeom prst="rect">
            <a:avLst/>
          </a:prstGeom>
          <a:solidFill>
            <a:schemeClr val="bg2">
              <a:lumMod val="90000"/>
            </a:schemeClr>
          </a:solidFill>
        </p:spPr>
        <p:txBody>
          <a:bodyPr>
            <a:spAutoFit/>
          </a:bodyPr>
          <a:lstStyle/>
          <a:p>
            <a:pPr>
              <a:defRPr/>
            </a:pPr>
            <a:r>
              <a:rPr lang="fr-FR" b="1" dirty="0">
                <a:solidFill>
                  <a:srgbClr val="C00000"/>
                </a:solidFill>
                <a:latin typeface="Cambria" pitchFamily="18" charset="0"/>
              </a:rPr>
              <a:t>Elisa</a:t>
            </a:r>
            <a:r>
              <a:rPr lang="fr-FR" sz="1400" b="1" dirty="0">
                <a:solidFill>
                  <a:srgbClr val="C00000"/>
                </a:solidFill>
                <a:latin typeface="Cambria" pitchFamily="18" charset="0"/>
              </a:rPr>
              <a:t>(Ag+</a:t>
            </a:r>
            <a:r>
              <a:rPr lang="fr-FR" sz="1400" b="1" dirty="0" err="1">
                <a:solidFill>
                  <a:srgbClr val="C00000"/>
                </a:solidFill>
                <a:latin typeface="Cambria" pitchFamily="18" charset="0"/>
              </a:rPr>
              <a:t>Ac</a:t>
            </a:r>
            <a:r>
              <a:rPr lang="fr-FR" sz="1400" b="1" dirty="0">
                <a:solidFill>
                  <a:srgbClr val="C00000"/>
                </a:solidFill>
                <a:latin typeface="Cambria" pitchFamily="18" charset="0"/>
              </a:rPr>
              <a:t>)=CDAG/</a:t>
            </a:r>
            <a:r>
              <a:rPr lang="fr-FR" sz="1400" b="1" dirty="0" err="1">
                <a:solidFill>
                  <a:srgbClr val="C00000"/>
                </a:solidFill>
                <a:latin typeface="Cambria" pitchFamily="18" charset="0"/>
              </a:rPr>
              <a:t>CeGGID</a:t>
            </a:r>
            <a:r>
              <a:rPr lang="fr-FR" sz="1400" b="1" dirty="0">
                <a:solidFill>
                  <a:srgbClr val="C00000"/>
                </a:solidFill>
                <a:latin typeface="Cambria" pitchFamily="18" charset="0"/>
              </a:rPr>
              <a:t> / labo :  </a:t>
            </a:r>
            <a:r>
              <a:rPr lang="fr-FR" b="1" dirty="0">
                <a:solidFill>
                  <a:srgbClr val="C00000"/>
                </a:solidFill>
                <a:latin typeface="Cambria" pitchFamily="18" charset="0"/>
              </a:rPr>
              <a:t>fiable à S6</a:t>
            </a:r>
          </a:p>
        </p:txBody>
      </p:sp>
      <p:sp>
        <p:nvSpPr>
          <p:cNvPr id="9" name="Rectangle 8"/>
          <p:cNvSpPr/>
          <p:nvPr/>
        </p:nvSpPr>
        <p:spPr>
          <a:xfrm>
            <a:off x="5795963" y="4437063"/>
            <a:ext cx="3249612" cy="646112"/>
          </a:xfrm>
          <a:prstGeom prst="rect">
            <a:avLst/>
          </a:prstGeom>
          <a:solidFill>
            <a:schemeClr val="bg2">
              <a:lumMod val="90000"/>
            </a:schemeClr>
          </a:solidFill>
        </p:spPr>
        <p:txBody>
          <a:bodyPr>
            <a:spAutoFit/>
          </a:bodyPr>
          <a:lstStyle/>
          <a:p>
            <a:pPr>
              <a:defRPr/>
            </a:pPr>
            <a:r>
              <a:rPr lang="fr-FR" b="1" dirty="0">
                <a:solidFill>
                  <a:srgbClr val="00B050"/>
                </a:solidFill>
                <a:latin typeface="Cambria" pitchFamily="18" charset="0"/>
              </a:rPr>
              <a:t>PCR (ARN</a:t>
            </a:r>
            <a:r>
              <a:rPr lang="fr-FR" sz="1400" b="1" dirty="0">
                <a:solidFill>
                  <a:srgbClr val="00B050"/>
                </a:solidFill>
                <a:latin typeface="Cambria" pitchFamily="18" charset="0"/>
              </a:rPr>
              <a:t>) = labo spécialisé </a:t>
            </a:r>
            <a:r>
              <a:rPr lang="fr-FR" b="1" dirty="0">
                <a:solidFill>
                  <a:srgbClr val="00B050"/>
                </a:solidFill>
                <a:latin typeface="Cambria" pitchFamily="18" charset="0"/>
              </a:rPr>
              <a:t>: </a:t>
            </a:r>
          </a:p>
          <a:p>
            <a:pPr>
              <a:defRPr/>
            </a:pPr>
            <a:r>
              <a:rPr lang="fr-FR" b="1" dirty="0">
                <a:solidFill>
                  <a:srgbClr val="00B050"/>
                </a:solidFill>
                <a:latin typeface="Cambria" pitchFamily="18" charset="0"/>
              </a:rPr>
              <a:t>fiable à J12</a:t>
            </a:r>
          </a:p>
        </p:txBody>
      </p:sp>
      <p:sp>
        <p:nvSpPr>
          <p:cNvPr id="10" name="Rectangle 9"/>
          <p:cNvSpPr/>
          <p:nvPr/>
        </p:nvSpPr>
        <p:spPr>
          <a:xfrm>
            <a:off x="5795963" y="5876925"/>
            <a:ext cx="3249612" cy="923925"/>
          </a:xfrm>
          <a:prstGeom prst="rect">
            <a:avLst/>
          </a:prstGeom>
          <a:solidFill>
            <a:schemeClr val="bg2">
              <a:lumMod val="90000"/>
            </a:schemeClr>
          </a:solidFill>
        </p:spPr>
        <p:txBody>
          <a:bodyPr>
            <a:spAutoFit/>
          </a:bodyPr>
          <a:lstStyle/>
          <a:p>
            <a:pPr>
              <a:defRPr/>
            </a:pPr>
            <a:r>
              <a:rPr lang="fr-FR" b="1" dirty="0">
                <a:solidFill>
                  <a:schemeClr val="accent1"/>
                </a:solidFill>
                <a:latin typeface="Cambria" pitchFamily="18" charset="0"/>
              </a:rPr>
              <a:t>TROD et autotests  (</a:t>
            </a:r>
            <a:r>
              <a:rPr lang="fr-FR" b="1" dirty="0" err="1">
                <a:solidFill>
                  <a:schemeClr val="accent1"/>
                </a:solidFill>
                <a:latin typeface="Cambria" pitchFamily="18" charset="0"/>
              </a:rPr>
              <a:t>Ac</a:t>
            </a:r>
            <a:r>
              <a:rPr lang="fr-FR" b="1" dirty="0">
                <a:solidFill>
                  <a:schemeClr val="accent1"/>
                </a:solidFill>
                <a:latin typeface="Cambria" pitchFamily="18" charset="0"/>
              </a:rPr>
              <a:t>)</a:t>
            </a:r>
          </a:p>
          <a:p>
            <a:pPr>
              <a:defRPr/>
            </a:pPr>
            <a:r>
              <a:rPr lang="fr-FR" sz="1400" b="1" dirty="0">
                <a:solidFill>
                  <a:schemeClr val="accent1"/>
                </a:solidFill>
                <a:latin typeface="Cambria" pitchFamily="18" charset="0"/>
              </a:rPr>
              <a:t>= associations et pharmacies </a:t>
            </a:r>
            <a:r>
              <a:rPr lang="fr-FR" b="1" dirty="0">
                <a:solidFill>
                  <a:schemeClr val="accent1"/>
                </a:solidFill>
                <a:latin typeface="Cambria" pitchFamily="18" charset="0"/>
              </a:rPr>
              <a:t>: </a:t>
            </a:r>
          </a:p>
          <a:p>
            <a:pPr>
              <a:defRPr/>
            </a:pPr>
            <a:r>
              <a:rPr lang="fr-FR" b="1" dirty="0">
                <a:solidFill>
                  <a:schemeClr val="accent1"/>
                </a:solidFill>
                <a:latin typeface="Cambria" pitchFamily="18" charset="0"/>
              </a:rPr>
              <a:t>fiable à M3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bwMode="auto"/>
        <p:txBody>
          <a:bodyPr/>
          <a:lstStyle/>
          <a:p>
            <a:pPr marL="342900" indent="-342900">
              <a:defRPr/>
            </a:pPr>
            <a:r>
              <a:rPr lang="fr-FR" altLang="fr-FR" dirty="0" smtClean="0"/>
              <a:t>Cinétique des marqueurs (CD4 et ARN)</a:t>
            </a:r>
            <a:endParaRPr lang="fr-FR" dirty="0" smtClean="0">
              <a:ea typeface="ＭＳ Ｐゴシック" pitchFamily="34" charset="-128"/>
            </a:endParaRPr>
          </a:p>
        </p:txBody>
      </p:sp>
      <p:sp>
        <p:nvSpPr>
          <p:cNvPr id="3" name="Espace réservé du contenu 2"/>
          <p:cNvSpPr>
            <a:spLocks noGrp="1"/>
          </p:cNvSpPr>
          <p:nvPr>
            <p:ph idx="1"/>
          </p:nvPr>
        </p:nvSpPr>
        <p:spPr>
          <a:xfrm>
            <a:off x="457200" y="1600200"/>
            <a:ext cx="8413668" cy="4876800"/>
          </a:xfrm>
        </p:spPr>
        <p:txBody>
          <a:bodyPr/>
          <a:lstStyle/>
          <a:p>
            <a:pPr eaLnBrk="1" hangingPunct="1">
              <a:buNone/>
              <a:defRPr/>
            </a:pPr>
            <a:endParaRPr lang="fr-FR" sz="1300" dirty="0" smtClean="0">
              <a:latin typeface="Arial" pitchFamily="34" charset="0"/>
              <a:cs typeface="Arial" pitchFamily="34" charset="0"/>
            </a:endParaRPr>
          </a:p>
          <a:p>
            <a:pPr eaLnBrk="1" hangingPunct="1">
              <a:buNone/>
              <a:defRPr/>
            </a:pPr>
            <a:endParaRPr lang="fr-FR" sz="1300" dirty="0" smtClean="0">
              <a:latin typeface="Arial" pitchFamily="34" charset="0"/>
              <a:cs typeface="Arial" pitchFamily="34" charset="0"/>
            </a:endParaRPr>
          </a:p>
          <a:p>
            <a:pPr eaLnBrk="1" hangingPunct="1">
              <a:buNone/>
              <a:defRPr/>
            </a:pPr>
            <a:endParaRPr lang="fr-FR" sz="1300" dirty="0" smtClean="0">
              <a:latin typeface="Arial" pitchFamily="34" charset="0"/>
              <a:cs typeface="Arial" pitchFamily="34" charset="0"/>
            </a:endParaRPr>
          </a:p>
          <a:p>
            <a:pPr eaLnBrk="1" hangingPunct="1">
              <a:buNone/>
              <a:defRPr/>
            </a:pPr>
            <a:endParaRPr lang="fr-FR" sz="1300" dirty="0" smtClean="0">
              <a:latin typeface="Arial" pitchFamily="34" charset="0"/>
              <a:cs typeface="Arial" pitchFamily="34" charset="0"/>
            </a:endParaRPr>
          </a:p>
          <a:p>
            <a:pPr eaLnBrk="1" hangingPunct="1">
              <a:buNone/>
              <a:defRPr/>
            </a:pPr>
            <a:endParaRPr lang="fr-FR" sz="1300" dirty="0" smtClean="0">
              <a:latin typeface="Arial" pitchFamily="34" charset="0"/>
              <a:cs typeface="Arial" pitchFamily="34" charset="0"/>
            </a:endParaRPr>
          </a:p>
          <a:p>
            <a:pPr eaLnBrk="1" hangingPunct="1">
              <a:buNone/>
              <a:defRPr/>
            </a:pPr>
            <a:endParaRPr lang="fr-FR" sz="1300" dirty="0" smtClean="0">
              <a:latin typeface="Arial" pitchFamily="34" charset="0"/>
              <a:cs typeface="Arial" pitchFamily="34" charset="0"/>
            </a:endParaRPr>
          </a:p>
          <a:p>
            <a:pPr eaLnBrk="1" hangingPunct="1">
              <a:buNone/>
              <a:defRPr/>
            </a:pPr>
            <a:endParaRPr lang="fr-FR" sz="1300" dirty="0" smtClean="0">
              <a:latin typeface="Arial" pitchFamily="34" charset="0"/>
              <a:cs typeface="Arial" pitchFamily="34" charset="0"/>
            </a:endParaRPr>
          </a:p>
          <a:p>
            <a:pPr eaLnBrk="1" hangingPunct="1">
              <a:buNone/>
              <a:defRPr/>
            </a:pPr>
            <a:endParaRPr lang="fr-FR" sz="1300" dirty="0" smtClean="0">
              <a:latin typeface="Arial" pitchFamily="34" charset="0"/>
              <a:cs typeface="Arial" pitchFamily="34" charset="0"/>
            </a:endParaRPr>
          </a:p>
          <a:p>
            <a:pPr eaLnBrk="1" hangingPunct="1">
              <a:buNone/>
              <a:defRPr/>
            </a:pPr>
            <a:endParaRPr lang="fr-FR" sz="1300" dirty="0" smtClean="0">
              <a:latin typeface="Arial" pitchFamily="34" charset="0"/>
              <a:cs typeface="Arial" pitchFamily="34" charset="0"/>
            </a:endParaRPr>
          </a:p>
          <a:p>
            <a:pPr eaLnBrk="1" hangingPunct="1">
              <a:buNone/>
              <a:defRPr/>
            </a:pPr>
            <a:endParaRPr lang="fr-FR" sz="1300" dirty="0" smtClean="0">
              <a:latin typeface="Arial" pitchFamily="34" charset="0"/>
              <a:cs typeface="Arial" pitchFamily="34" charset="0"/>
            </a:endParaRPr>
          </a:p>
          <a:p>
            <a:pPr marL="0" indent="0" eaLnBrk="1" hangingPunct="1">
              <a:buNone/>
              <a:defRPr/>
            </a:pPr>
            <a:endParaRPr lang="fr-FR" altLang="fr-FR" sz="1300" dirty="0" smtClean="0">
              <a:latin typeface="Arial" pitchFamily="34" charset="0"/>
              <a:cs typeface="Arial" pitchFamily="34" charset="0"/>
            </a:endParaRPr>
          </a:p>
          <a:p>
            <a:pPr marL="0" eaLnBrk="1" hangingPunct="1">
              <a:buNone/>
              <a:defRPr/>
            </a:pPr>
            <a:endParaRPr lang="fr-FR" sz="1300" b="1" dirty="0" smtClean="0">
              <a:latin typeface="Arial" pitchFamily="34" charset="0"/>
              <a:cs typeface="Arial" pitchFamily="34" charset="0"/>
            </a:endParaRPr>
          </a:p>
          <a:p>
            <a:pPr eaLnBrk="1" hangingPunct="1">
              <a:buNone/>
              <a:defRPr/>
            </a:pPr>
            <a:endParaRPr lang="fr-FR" sz="1300" dirty="0" smtClean="0">
              <a:latin typeface="Arial" pitchFamily="34" charset="0"/>
              <a:cs typeface="Arial" pitchFamily="34" charset="0"/>
            </a:endParaRPr>
          </a:p>
          <a:p>
            <a:pPr eaLnBrk="1" hangingPunct="1">
              <a:buNone/>
              <a:defRPr/>
            </a:pPr>
            <a:endParaRPr lang="fr-FR" sz="1300" dirty="0" smtClean="0">
              <a:latin typeface="Arial" pitchFamily="34" charset="0"/>
              <a:cs typeface="Arial" pitchFamily="34" charset="0"/>
            </a:endParaRPr>
          </a:p>
          <a:p>
            <a:pPr eaLnBrk="1" hangingPunct="1">
              <a:buNone/>
              <a:defRPr/>
            </a:pPr>
            <a:endParaRPr lang="fr-FR" sz="1300" dirty="0" smtClean="0">
              <a:latin typeface="Arial" pitchFamily="34" charset="0"/>
              <a:cs typeface="Arial" pitchFamily="34" charset="0"/>
            </a:endParaRPr>
          </a:p>
        </p:txBody>
      </p:sp>
      <p:sp>
        <p:nvSpPr>
          <p:cNvPr id="15364" name="Espace réservé du numéro de diapositive 3"/>
          <p:cNvSpPr>
            <a:spLocks noGrp="1"/>
          </p:cNvSpPr>
          <p:nvPr>
            <p:ph type="sldNum" sz="quarter" idx="12"/>
          </p:nvPr>
        </p:nvSpPr>
        <p:spPr bwMode="auto">
          <a:noFill/>
          <a:ln>
            <a:miter lim="800000"/>
            <a:headEnd/>
            <a:tailEnd/>
          </a:ln>
        </p:spPr>
        <p:txBody>
          <a:bodyPr/>
          <a:lstStyle/>
          <a:p>
            <a:fld id="{BBA85B56-1B1E-41D7-BEA0-8747A1B3B089}" type="slidenum">
              <a:rPr lang="fr-FR" smtClean="0"/>
              <a:pPr/>
              <a:t>16</a:t>
            </a:fld>
            <a:endParaRPr lang="fr-FR" smtClean="0"/>
          </a:p>
        </p:txBody>
      </p:sp>
      <p:cxnSp>
        <p:nvCxnSpPr>
          <p:cNvPr id="11" name="Connecteur droit 10"/>
          <p:cNvCxnSpPr/>
          <p:nvPr/>
        </p:nvCxnSpPr>
        <p:spPr>
          <a:xfrm rot="5400000">
            <a:off x="5044232" y="3482131"/>
            <a:ext cx="255687"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2" descr="C:\Users\f.ferrier\Desktop\Frédérique\ValidationFred\NOUVEAU PARCOURS\Auto-test VIH\Graphique CD4 charge virale VIH.png"/>
          <p:cNvPicPr>
            <a:picLocks noChangeAspect="1" noChangeArrowheads="1"/>
          </p:cNvPicPr>
          <p:nvPr/>
        </p:nvPicPr>
        <p:blipFill>
          <a:blip r:embed="rId2" cstate="print"/>
          <a:srcRect/>
          <a:stretch>
            <a:fillRect/>
          </a:stretch>
        </p:blipFill>
        <p:spPr bwMode="auto">
          <a:xfrm>
            <a:off x="243749" y="1524000"/>
            <a:ext cx="8900251" cy="49928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47472"/>
            <a:ext cx="9144000" cy="990600"/>
          </a:xfrm>
        </p:spPr>
        <p:txBody>
          <a:bodyPr>
            <a:noAutofit/>
          </a:bodyPr>
          <a:lstStyle/>
          <a:p>
            <a:r>
              <a:rPr lang="fr-FR" altLang="fr-FR" dirty="0" smtClean="0"/>
              <a:t>Clinique de l’infection virale chronique</a:t>
            </a:r>
            <a:endParaRPr lang="fr-FR" dirty="0"/>
          </a:p>
        </p:txBody>
      </p:sp>
      <p:sp>
        <p:nvSpPr>
          <p:cNvPr id="23555" name="Rectangle 3" descr="Rectangle: Click to edit Master text styles&#10;Second level&#10;Third level&#10;Fourth level&#10;Fifth level"/>
          <p:cNvSpPr>
            <a:spLocks noGrp="1" noChangeArrowheads="1"/>
          </p:cNvSpPr>
          <p:nvPr>
            <p:ph idx="1"/>
          </p:nvPr>
        </p:nvSpPr>
        <p:spPr>
          <a:xfrm>
            <a:off x="0" y="1338072"/>
            <a:ext cx="9144000" cy="5519928"/>
          </a:xfrm>
        </p:spPr>
        <p:txBody>
          <a:bodyPr>
            <a:normAutofit/>
          </a:bodyPr>
          <a:lstStyle/>
          <a:p>
            <a:pPr eaLnBrk="1" hangingPunct="1">
              <a:lnSpc>
                <a:spcPct val="90000"/>
              </a:lnSpc>
              <a:buSzTx/>
              <a:buFont typeface="Wingdings" pitchFamily="2" charset="2"/>
              <a:buChar char="§"/>
            </a:pPr>
            <a:r>
              <a:rPr lang="fr-FR" altLang="fr-FR" sz="2400" b="1" dirty="0" smtClean="0"/>
              <a:t>Stade A</a:t>
            </a:r>
          </a:p>
          <a:p>
            <a:pPr lvl="1" eaLnBrk="1" hangingPunct="1">
              <a:lnSpc>
                <a:spcPct val="90000"/>
              </a:lnSpc>
              <a:buFont typeface="Wingdings" pitchFamily="2" charset="2"/>
              <a:buChar char="§"/>
            </a:pPr>
            <a:r>
              <a:rPr lang="fr-FR" altLang="fr-FR" sz="1800" b="1" dirty="0" smtClean="0"/>
              <a:t>Primo-infection</a:t>
            </a:r>
            <a:r>
              <a:rPr lang="fr-FR" altLang="fr-FR" sz="1800" dirty="0" smtClean="0"/>
              <a:t>: quelques jours, à quelques semaines après la contamination </a:t>
            </a:r>
          </a:p>
          <a:p>
            <a:pPr lvl="2" eaLnBrk="1" hangingPunct="1">
              <a:lnSpc>
                <a:spcPct val="90000"/>
              </a:lnSpc>
              <a:buFont typeface="Wingdings" pitchFamily="2" charset="2"/>
              <a:buChar char="§"/>
            </a:pPr>
            <a:r>
              <a:rPr lang="fr-FR" altLang="fr-FR" sz="1800" dirty="0" smtClean="0"/>
              <a:t>symptomatique  dans 50% des cas (angine, éruption, diarrhée, « grippe », …)</a:t>
            </a:r>
          </a:p>
          <a:p>
            <a:pPr lvl="2">
              <a:lnSpc>
                <a:spcPct val="90000"/>
              </a:lnSpc>
              <a:buFont typeface="Wingdings" pitchFamily="2" charset="2"/>
              <a:buChar char="§"/>
            </a:pPr>
            <a:r>
              <a:rPr lang="fr-FR" altLang="fr-FR" dirty="0" smtClean="0"/>
              <a:t>Ganglions généralisés</a:t>
            </a:r>
          </a:p>
          <a:p>
            <a:pPr lvl="2">
              <a:lnSpc>
                <a:spcPct val="90000"/>
              </a:lnSpc>
              <a:buFont typeface="Wingdings" pitchFamily="2" charset="2"/>
              <a:buChar char="§"/>
            </a:pPr>
            <a:r>
              <a:rPr lang="fr-FR" altLang="fr-FR" sz="1800" dirty="0" smtClean="0"/>
              <a:t>ATTENTION: asymptomatique  dans 50% des cas mais </a:t>
            </a:r>
            <a:r>
              <a:rPr lang="fr-FR" altLang="fr-FR" sz="1800" b="1" dirty="0" smtClean="0"/>
              <a:t>ri</a:t>
            </a:r>
            <a:r>
              <a:rPr lang="fr-FR" b="1" dirty="0" smtClean="0"/>
              <a:t>sque transmission +++.</a:t>
            </a:r>
          </a:p>
          <a:p>
            <a:pPr lvl="2">
              <a:lnSpc>
                <a:spcPct val="90000"/>
              </a:lnSpc>
              <a:buNone/>
            </a:pPr>
            <a:endParaRPr lang="fr-FR" b="1" dirty="0" smtClean="0"/>
          </a:p>
          <a:p>
            <a:pPr lvl="1">
              <a:lnSpc>
                <a:spcPct val="90000"/>
              </a:lnSpc>
              <a:buFont typeface="Wingdings" pitchFamily="2" charset="2"/>
              <a:buChar char="§"/>
            </a:pPr>
            <a:r>
              <a:rPr lang="fr-FR" altLang="fr-FR" sz="1800" b="1" dirty="0" smtClean="0"/>
              <a:t>Phase asymptomatique</a:t>
            </a:r>
            <a:r>
              <a:rPr lang="fr-FR" sz="1800" dirty="0" smtClean="0"/>
              <a:t>. Durée médiane de 7-10 ans</a:t>
            </a:r>
            <a:r>
              <a:rPr lang="fr-FR" dirty="0" smtClean="0"/>
              <a:t>.</a:t>
            </a:r>
          </a:p>
          <a:p>
            <a:pPr lvl="3">
              <a:lnSpc>
                <a:spcPct val="90000"/>
              </a:lnSpc>
              <a:buNone/>
            </a:pPr>
            <a:r>
              <a:rPr lang="fr-FR" sz="1800" dirty="0" smtClean="0"/>
              <a:t>En fait : </a:t>
            </a:r>
            <a:r>
              <a:rPr lang="fr-FR" sz="1800" b="1" dirty="0" smtClean="0"/>
              <a:t>phase inflammatoire chronique (Atteintes endothéliales, cardiaques, cérébrales, rénales, osseuses, Risque accru de tumeurs…). </a:t>
            </a:r>
          </a:p>
          <a:p>
            <a:pPr lvl="3">
              <a:lnSpc>
                <a:spcPct val="90000"/>
              </a:lnSpc>
              <a:buNone/>
            </a:pPr>
            <a:r>
              <a:rPr lang="fr-FR" sz="1800" b="1" dirty="0" smtClean="0"/>
              <a:t>	Risque transmission +.</a:t>
            </a:r>
          </a:p>
          <a:p>
            <a:pPr lvl="3">
              <a:lnSpc>
                <a:spcPct val="90000"/>
              </a:lnSpc>
              <a:buNone/>
            </a:pPr>
            <a:endParaRPr lang="fr-FR" b="1" dirty="0" smtClean="0"/>
          </a:p>
          <a:p>
            <a:pPr eaLnBrk="1" hangingPunct="1">
              <a:lnSpc>
                <a:spcPct val="90000"/>
              </a:lnSpc>
              <a:buSzTx/>
            </a:pPr>
            <a:r>
              <a:rPr lang="fr-FR" altLang="fr-FR" sz="2400" b="1" dirty="0" smtClean="0"/>
              <a:t>Stade B</a:t>
            </a:r>
          </a:p>
          <a:p>
            <a:pPr lvl="1" eaLnBrk="1" hangingPunct="1">
              <a:lnSpc>
                <a:spcPct val="90000"/>
              </a:lnSpc>
              <a:buFont typeface="Wingdings" pitchFamily="2" charset="2"/>
              <a:buChar char="§"/>
            </a:pPr>
            <a:r>
              <a:rPr lang="fr-FR" altLang="fr-FR" sz="1800" dirty="0" smtClean="0"/>
              <a:t>Signes (zona, mycose à répétition, dysplasie du col, carcinome </a:t>
            </a:r>
            <a:r>
              <a:rPr lang="fr-FR" altLang="fr-FR" sz="1800" i="1" dirty="0" smtClean="0"/>
              <a:t>in situ</a:t>
            </a:r>
            <a:r>
              <a:rPr lang="fr-FR" altLang="fr-FR" sz="1800" dirty="0" smtClean="0"/>
              <a:t>, purpura idiopathique, …)</a:t>
            </a:r>
          </a:p>
          <a:p>
            <a:pPr lvl="1" eaLnBrk="1" hangingPunct="1">
              <a:lnSpc>
                <a:spcPct val="90000"/>
              </a:lnSpc>
              <a:buFont typeface="Wingdings" pitchFamily="2" charset="2"/>
              <a:buChar char="§"/>
            </a:pPr>
            <a:endParaRPr lang="fr-FR" altLang="fr-FR" sz="1800" dirty="0" smtClean="0"/>
          </a:p>
          <a:p>
            <a:pPr eaLnBrk="1" hangingPunct="1">
              <a:lnSpc>
                <a:spcPct val="90000"/>
              </a:lnSpc>
              <a:buSzTx/>
            </a:pPr>
            <a:r>
              <a:rPr lang="fr-FR" altLang="fr-FR" sz="2400" b="1" dirty="0" smtClean="0"/>
              <a:t>Stade C = SIDA</a:t>
            </a:r>
          </a:p>
          <a:p>
            <a:pPr lvl="1" eaLnBrk="1" hangingPunct="1">
              <a:lnSpc>
                <a:spcPct val="90000"/>
              </a:lnSpc>
              <a:buFont typeface="Wingdings" pitchFamily="2" charset="2"/>
              <a:buChar char="§"/>
            </a:pPr>
            <a:r>
              <a:rPr lang="fr-FR" altLang="fr-FR" sz="1800" dirty="0" smtClean="0"/>
              <a:t>Kaposi, lymphome, pneumocystose, toxoplasmose, tuberculose extra pulmonaire…</a:t>
            </a:r>
          </a:p>
        </p:txBody>
      </p:sp>
      <p:sp>
        <p:nvSpPr>
          <p:cNvPr id="6" name="Espace réservé du numéro de diapositive 5"/>
          <p:cNvSpPr>
            <a:spLocks noGrp="1"/>
          </p:cNvSpPr>
          <p:nvPr>
            <p:ph type="sldNum" sz="quarter" idx="12"/>
          </p:nvPr>
        </p:nvSpPr>
        <p:spPr/>
        <p:txBody>
          <a:bodyPr/>
          <a:lstStyle/>
          <a:p>
            <a:fld id="{8D3C4E78-4E06-5F42-B744-27D3474E1BA3}" type="slidenum">
              <a:rPr lang="fr-FR" smtClean="0"/>
              <a:pPr/>
              <a:t>17</a:t>
            </a:fld>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5" name="Picture 1"/>
          <p:cNvPicPr>
            <a:picLocks noChangeAspect="1" noChangeArrowheads="1"/>
          </p:cNvPicPr>
          <p:nvPr/>
        </p:nvPicPr>
        <p:blipFill>
          <a:blip r:embed="rId2" cstate="screen"/>
          <a:srcRect/>
          <a:stretch>
            <a:fillRect/>
          </a:stretch>
        </p:blipFill>
        <p:spPr bwMode="auto">
          <a:xfrm>
            <a:off x="561703" y="347472"/>
            <a:ext cx="8321040" cy="5847511"/>
          </a:xfrm>
          <a:prstGeom prst="rect">
            <a:avLst/>
          </a:prstGeom>
          <a:noFill/>
          <a:ln w="9525">
            <a:noFill/>
            <a:miter lim="800000"/>
            <a:headEnd/>
            <a:tailEnd/>
          </a:ln>
        </p:spPr>
      </p:pic>
      <p:pic>
        <p:nvPicPr>
          <p:cNvPr id="400386" name="Picture 2"/>
          <p:cNvPicPr>
            <a:picLocks noChangeAspect="1" noChangeArrowheads="1"/>
          </p:cNvPicPr>
          <p:nvPr/>
        </p:nvPicPr>
        <p:blipFill>
          <a:blip r:embed="rId3" cstate="screen"/>
          <a:srcRect/>
          <a:stretch>
            <a:fillRect/>
          </a:stretch>
        </p:blipFill>
        <p:spPr bwMode="auto">
          <a:xfrm>
            <a:off x="6842335" y="6194983"/>
            <a:ext cx="1704975" cy="276225"/>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fld id="{8D3C4E78-4E06-5F42-B744-27D3474E1BA3}" type="slidenum">
              <a:rPr lang="fr-FR" smtClean="0"/>
              <a:pPr/>
              <a:t>18</a:t>
            </a:fld>
            <a:endParaRPr lang="fr-FR" dirty="0"/>
          </a:p>
        </p:txBody>
      </p:sp>
    </p:spTree>
    <p:extLst>
      <p:ext uri="{BB962C8B-B14F-4D97-AF65-F5344CB8AC3E}">
        <p14:creationId xmlns:mc="http://schemas.openxmlformats.org/markup-compatibility/2006" xmlns:mv="urn:schemas-microsoft-com:mac:vml" xmlns:p14="http://schemas.microsoft.com/office/powerpoint/2010/main" xmlns="" val="337933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54001" y="533400"/>
            <a:ext cx="8596312" cy="990600"/>
          </a:xfrm>
        </p:spPr>
        <p:txBody>
          <a:bodyPr>
            <a:noAutofit/>
          </a:bodyPr>
          <a:lstStyle/>
          <a:p>
            <a:r>
              <a:rPr lang="fr-FR" dirty="0">
                <a:solidFill>
                  <a:srgbClr val="1F497D"/>
                </a:solidFill>
              </a:rPr>
              <a:t>Comorbidités et </a:t>
            </a:r>
            <a:r>
              <a:rPr lang="fr-FR" dirty="0" smtClean="0">
                <a:solidFill>
                  <a:srgbClr val="1F497D"/>
                </a:solidFill>
              </a:rPr>
              <a:t>vieillissement</a:t>
            </a:r>
            <a:endParaRPr lang="fr-FR" dirty="0">
              <a:solidFill>
                <a:srgbClr val="1F497D"/>
              </a:solidFill>
            </a:endParaRPr>
          </a:p>
        </p:txBody>
      </p:sp>
      <p:pic>
        <p:nvPicPr>
          <p:cNvPr id="91140" name="Picture 10" descr="Prevalence_of_selected_comorbidities_p-values"/>
          <p:cNvPicPr>
            <a:picLocks noChangeAspect="1" noChangeArrowheads="1"/>
          </p:cNvPicPr>
          <p:nvPr/>
        </p:nvPicPr>
        <p:blipFill>
          <a:blip r:embed="rId2"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3185669" y="1524000"/>
            <a:ext cx="5361642" cy="482482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5" name="Rectangle 4"/>
          <p:cNvSpPr/>
          <p:nvPr/>
        </p:nvSpPr>
        <p:spPr>
          <a:xfrm>
            <a:off x="6859505" y="6293014"/>
            <a:ext cx="1827295" cy="369332"/>
          </a:xfrm>
          <a:prstGeom prst="rect">
            <a:avLst/>
          </a:prstGeom>
        </p:spPr>
        <p:txBody>
          <a:bodyPr wrap="none">
            <a:spAutoFit/>
          </a:bodyPr>
          <a:lstStyle/>
          <a:p>
            <a:r>
              <a:rPr lang="fr-FR" i="1" dirty="0"/>
              <a:t>J. </a:t>
            </a:r>
            <a:r>
              <a:rPr lang="fr-FR" i="1" dirty="0" err="1"/>
              <a:t>Schouten</a:t>
            </a:r>
            <a:r>
              <a:rPr lang="fr-FR" i="1" dirty="0"/>
              <a:t> 2012</a:t>
            </a:r>
          </a:p>
        </p:txBody>
      </p:sp>
      <p:sp>
        <p:nvSpPr>
          <p:cNvPr id="10" name="Espace réservé du contenu 9"/>
          <p:cNvSpPr>
            <a:spLocks noGrp="1"/>
          </p:cNvSpPr>
          <p:nvPr>
            <p:ph idx="1"/>
          </p:nvPr>
        </p:nvSpPr>
        <p:spPr>
          <a:xfrm>
            <a:off x="317711" y="1524000"/>
            <a:ext cx="2867958" cy="4602480"/>
          </a:xfrm>
        </p:spPr>
        <p:txBody>
          <a:bodyPr>
            <a:normAutofit/>
          </a:bodyPr>
          <a:lstStyle/>
          <a:p>
            <a:r>
              <a:rPr lang="fr-FR" dirty="0" smtClean="0">
                <a:solidFill>
                  <a:schemeClr val="tx2">
                    <a:lumMod val="75000"/>
                  </a:schemeClr>
                </a:solidFill>
              </a:rPr>
              <a:t>Les </a:t>
            </a:r>
            <a:r>
              <a:rPr lang="fr-FR" dirty="0" err="1" smtClean="0">
                <a:solidFill>
                  <a:schemeClr val="tx2">
                    <a:lumMod val="75000"/>
                  </a:schemeClr>
                </a:solidFill>
              </a:rPr>
              <a:t>comorbidités</a:t>
            </a:r>
            <a:r>
              <a:rPr lang="fr-FR" dirty="0" smtClean="0">
                <a:solidFill>
                  <a:schemeClr val="tx2">
                    <a:lumMod val="75000"/>
                  </a:schemeClr>
                </a:solidFill>
              </a:rPr>
              <a:t> sont plus fréquentes chez les patients VIH+ que chez les patients non infectés par le VIH d</a:t>
            </a:r>
            <a:r>
              <a:rPr lang="ja-JP" altLang="fr-FR" dirty="0" smtClean="0">
                <a:solidFill>
                  <a:schemeClr val="tx2">
                    <a:lumMod val="75000"/>
                  </a:schemeClr>
                </a:solidFill>
              </a:rPr>
              <a:t>’</a:t>
            </a:r>
            <a:r>
              <a:rPr lang="fr-FR" dirty="0" smtClean="0">
                <a:solidFill>
                  <a:schemeClr val="tx2">
                    <a:lumMod val="75000"/>
                  </a:schemeClr>
                </a:solidFill>
              </a:rPr>
              <a:t>âge similaire.</a:t>
            </a:r>
          </a:p>
          <a:p>
            <a:endParaRPr lang="fr-FR" dirty="0" smtClean="0">
              <a:solidFill>
                <a:schemeClr val="tx2">
                  <a:lumMod val="75000"/>
                </a:schemeClr>
              </a:solidFill>
            </a:endParaRPr>
          </a:p>
          <a:p>
            <a:r>
              <a:rPr lang="fr-FR" dirty="0" smtClean="0">
                <a:solidFill>
                  <a:schemeClr val="tx2">
                    <a:lumMod val="75000"/>
                  </a:schemeClr>
                </a:solidFill>
              </a:rPr>
              <a:t>...et ce, quelles que soient celles-ci</a:t>
            </a:r>
          </a:p>
          <a:p>
            <a:endParaRPr lang="fr-FR" sz="2900" dirty="0" smtClean="0">
              <a:solidFill>
                <a:schemeClr val="tx2">
                  <a:lumMod val="75000"/>
                </a:schemeClr>
              </a:solidFill>
            </a:endParaRPr>
          </a:p>
          <a:p>
            <a:endParaRPr lang="fr-FR" dirty="0"/>
          </a:p>
        </p:txBody>
      </p:sp>
      <p:sp>
        <p:nvSpPr>
          <p:cNvPr id="8" name="Espace réservé du numéro de diapositive 7"/>
          <p:cNvSpPr>
            <a:spLocks noGrp="1"/>
          </p:cNvSpPr>
          <p:nvPr>
            <p:ph type="sldNum" sz="quarter" idx="12"/>
          </p:nvPr>
        </p:nvSpPr>
        <p:spPr/>
        <p:txBody>
          <a:bodyPr/>
          <a:lstStyle/>
          <a:p>
            <a:fld id="{8D3C4E78-4E06-5F42-B744-27D3474E1BA3}" type="slidenum">
              <a:rPr lang="fr-FR" smtClean="0"/>
              <a:pPr/>
              <a:t>19</a:t>
            </a:fld>
            <a:endParaRPr lang="fr-FR" dirty="0"/>
          </a:p>
        </p:txBody>
      </p:sp>
      <p:sp>
        <p:nvSpPr>
          <p:cNvPr id="7" name="ZoneTexte 6"/>
          <p:cNvSpPr txBox="1"/>
          <p:nvPr/>
        </p:nvSpPr>
        <p:spPr>
          <a:xfrm>
            <a:off x="317711" y="6306595"/>
            <a:ext cx="6318616" cy="523220"/>
          </a:xfrm>
          <a:prstGeom prst="rect">
            <a:avLst/>
          </a:prstGeom>
          <a:noFill/>
        </p:spPr>
        <p:txBody>
          <a:bodyPr wrap="square" rtlCol="0">
            <a:spAutoFit/>
          </a:bodyPr>
          <a:lstStyle/>
          <a:p>
            <a:r>
              <a:rPr lang="fr-FR" sz="1400" dirty="0" smtClean="0"/>
              <a:t>(COPD: </a:t>
            </a:r>
            <a:r>
              <a:rPr lang="fr-FR" sz="1400" dirty="0" err="1" smtClean="0"/>
              <a:t>Chronic</a:t>
            </a:r>
            <a:r>
              <a:rPr lang="fr-FR" sz="1400" dirty="0" smtClean="0"/>
              <a:t> Obstructive </a:t>
            </a:r>
            <a:r>
              <a:rPr lang="fr-FR" sz="1400" dirty="0" err="1" smtClean="0"/>
              <a:t>Pulmonary</a:t>
            </a:r>
            <a:r>
              <a:rPr lang="fr-FR" sz="1400" dirty="0" smtClean="0"/>
              <a:t> </a:t>
            </a:r>
            <a:r>
              <a:rPr lang="fr-FR" sz="1400" dirty="0" err="1" smtClean="0"/>
              <a:t>Disease</a:t>
            </a:r>
            <a:r>
              <a:rPr lang="fr-FR" sz="1400" dirty="0" smtClean="0"/>
              <a:t> </a:t>
            </a:r>
          </a:p>
          <a:p>
            <a:r>
              <a:rPr lang="fr-FR" sz="1400" dirty="0" smtClean="0"/>
              <a:t>= </a:t>
            </a:r>
            <a:r>
              <a:rPr lang="fr-FR" sz="1400" dirty="0" err="1" smtClean="0"/>
              <a:t>bronchopneumopathie</a:t>
            </a:r>
            <a:r>
              <a:rPr lang="fr-FR" sz="1400" dirty="0" smtClean="0"/>
              <a:t> obstructive)</a:t>
            </a:r>
            <a:endParaRPr lang="fr-FR" sz="1400" dirty="0"/>
          </a:p>
        </p:txBody>
      </p:sp>
    </p:spTree>
    <p:extLst>
      <p:ext uri="{BB962C8B-B14F-4D97-AF65-F5344CB8AC3E}">
        <p14:creationId xmlns:mc="http://schemas.openxmlformats.org/markup-compatibility/2006" xmlns:mv="urn:schemas-microsoft-com:mac:vml" xmlns:p14="http://schemas.microsoft.com/office/powerpoint/2010/main" xmlns="" val="2607678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Abréviations et Acronymes</a:t>
            </a:r>
            <a:endParaRPr lang="fr-FR" dirty="0"/>
          </a:p>
        </p:txBody>
      </p:sp>
      <p:graphicFrame>
        <p:nvGraphicFramePr>
          <p:cNvPr id="7" name="Tableau 6"/>
          <p:cNvGraphicFramePr>
            <a:graphicFrameLocks noGrp="1"/>
          </p:cNvGraphicFramePr>
          <p:nvPr/>
        </p:nvGraphicFramePr>
        <p:xfrm>
          <a:off x="457200" y="1397007"/>
          <a:ext cx="8229600" cy="5354147"/>
        </p:xfrm>
        <a:graphic>
          <a:graphicData uri="http://schemas.openxmlformats.org/drawingml/2006/table">
            <a:tbl>
              <a:tblPr/>
              <a:tblGrid>
                <a:gridCol w="1201986"/>
                <a:gridCol w="7027614"/>
              </a:tblGrid>
              <a:tr h="232789">
                <a:tc>
                  <a:txBody>
                    <a:bodyPr/>
                    <a:lstStyle/>
                    <a:p>
                      <a:pPr algn="l" fontAlgn="b"/>
                      <a:r>
                        <a:rPr lang="fr-FR" sz="1400" b="1" i="0" u="none" strike="noStrike" dirty="0">
                          <a:solidFill>
                            <a:schemeClr val="bg1"/>
                          </a:solidFill>
                          <a:latin typeface="Calibri"/>
                        </a:rPr>
                        <a:t>ADVIH</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Autotest de Dépistage du VIH</a:t>
                      </a:r>
                    </a:p>
                  </a:txBody>
                  <a:tcPr marL="9236" marR="9236" marT="9236" marB="0" anchor="b">
                    <a:lnL>
                      <a:noFill/>
                    </a:lnL>
                    <a:lnR>
                      <a:noFill/>
                    </a:lnR>
                    <a:lnT>
                      <a:noFill/>
                    </a:lnT>
                    <a:lnB>
                      <a:noFill/>
                    </a:lnB>
                  </a:tcPr>
                </a:tc>
              </a:tr>
              <a:tr h="232789">
                <a:tc>
                  <a:txBody>
                    <a:bodyPr/>
                    <a:lstStyle/>
                    <a:p>
                      <a:pPr algn="l" fontAlgn="b"/>
                      <a:r>
                        <a:rPr lang="fr-FR" sz="1400" b="1" i="0" u="none" strike="noStrike" dirty="0">
                          <a:solidFill>
                            <a:schemeClr val="bg1"/>
                          </a:solidFill>
                          <a:latin typeface="Calibri"/>
                        </a:rPr>
                        <a:t>AES</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Accident d'Exposition au Sang</a:t>
                      </a:r>
                    </a:p>
                  </a:txBody>
                  <a:tcPr marL="9236" marR="9236" marT="9236" marB="0" anchor="b">
                    <a:lnL>
                      <a:noFill/>
                    </a:lnL>
                    <a:lnR>
                      <a:noFill/>
                    </a:lnR>
                    <a:lnT>
                      <a:noFill/>
                    </a:lnT>
                    <a:lnB>
                      <a:noFill/>
                    </a:lnB>
                  </a:tcPr>
                </a:tc>
              </a:tr>
              <a:tr h="232789">
                <a:tc>
                  <a:txBody>
                    <a:bodyPr/>
                    <a:lstStyle/>
                    <a:p>
                      <a:pPr algn="l" fontAlgn="b"/>
                      <a:r>
                        <a:rPr lang="fr-FR" sz="1400" b="1" i="0" u="none" strike="noStrike" dirty="0">
                          <a:solidFill>
                            <a:schemeClr val="bg1"/>
                          </a:solidFill>
                          <a:latin typeface="Calibri"/>
                        </a:rPr>
                        <a:t>ALD</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dirty="0">
                          <a:solidFill>
                            <a:srgbClr val="000000"/>
                          </a:solidFill>
                          <a:latin typeface="Calibri"/>
                        </a:rPr>
                        <a:t>Affection Longue Durée</a:t>
                      </a:r>
                    </a:p>
                  </a:txBody>
                  <a:tcPr marL="9236" marR="9236" marT="9236" marB="0" anchor="b">
                    <a:lnL>
                      <a:noFill/>
                    </a:lnL>
                    <a:lnR>
                      <a:noFill/>
                    </a:lnR>
                    <a:lnT>
                      <a:noFill/>
                    </a:lnT>
                    <a:lnB>
                      <a:noFill/>
                    </a:lnB>
                  </a:tcPr>
                </a:tc>
              </a:tr>
              <a:tr h="232789">
                <a:tc>
                  <a:txBody>
                    <a:bodyPr/>
                    <a:lstStyle/>
                    <a:p>
                      <a:pPr algn="l" fontAlgn="b"/>
                      <a:r>
                        <a:rPr lang="fr-FR" sz="1400" b="1" i="0" u="none" strike="noStrike" dirty="0">
                          <a:solidFill>
                            <a:schemeClr val="bg1"/>
                          </a:solidFill>
                          <a:latin typeface="Calibri"/>
                        </a:rPr>
                        <a:t>ARV</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dirty="0">
                          <a:solidFill>
                            <a:srgbClr val="000000"/>
                          </a:solidFill>
                          <a:latin typeface="Calibri"/>
                        </a:rPr>
                        <a:t>Antirétroviraux</a:t>
                      </a:r>
                    </a:p>
                  </a:txBody>
                  <a:tcPr marL="9236" marR="9236" marT="9236" marB="0" anchor="b">
                    <a:lnL>
                      <a:noFill/>
                    </a:lnL>
                    <a:lnR>
                      <a:noFill/>
                    </a:lnR>
                    <a:lnT>
                      <a:noFill/>
                    </a:lnT>
                    <a:lnB>
                      <a:noFill/>
                    </a:lnB>
                  </a:tcPr>
                </a:tc>
              </a:tr>
              <a:tr h="232789">
                <a:tc>
                  <a:txBody>
                    <a:bodyPr/>
                    <a:lstStyle/>
                    <a:p>
                      <a:pPr algn="l" fontAlgn="b"/>
                      <a:r>
                        <a:rPr lang="fr-FR" sz="1400" b="1" i="0" u="none" strike="noStrike" dirty="0" smtClean="0">
                          <a:solidFill>
                            <a:schemeClr val="bg1"/>
                          </a:solidFill>
                          <a:latin typeface="Calibri"/>
                        </a:rPr>
                        <a:t>CAARUD</a:t>
                      </a:r>
                      <a:endParaRPr lang="fr-FR" sz="1400" b="1" i="0" u="none" strike="noStrike" dirty="0">
                        <a:solidFill>
                          <a:schemeClr val="bg1"/>
                        </a:solidFill>
                        <a:latin typeface="Calibri"/>
                      </a:endParaRP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kern="1200" dirty="0" smtClean="0">
                          <a:solidFill>
                            <a:srgbClr val="000000"/>
                          </a:solidFill>
                          <a:latin typeface="Calibri"/>
                          <a:ea typeface="+mn-ea"/>
                          <a:cs typeface="+mn-cs"/>
                        </a:rPr>
                        <a:t>Centres d'Accueil et d'Accompagnement à la Réduction des risques pour Usagers de Drogues </a:t>
                      </a:r>
                      <a:endParaRPr lang="fr-FR" sz="1400" b="0" i="0" u="none" strike="noStrike" kern="1200" dirty="0">
                        <a:solidFill>
                          <a:srgbClr val="000000"/>
                        </a:solidFill>
                        <a:latin typeface="Calibri"/>
                        <a:ea typeface="+mn-ea"/>
                        <a:cs typeface="+mn-cs"/>
                      </a:endParaRPr>
                    </a:p>
                  </a:txBody>
                  <a:tcPr marL="9236" marR="9236" marT="9236" marB="0" anchor="b">
                    <a:lnL>
                      <a:noFill/>
                    </a:lnL>
                    <a:lnR>
                      <a:noFill/>
                    </a:lnR>
                    <a:lnT>
                      <a:noFill/>
                    </a:lnT>
                    <a:lnB>
                      <a:noFill/>
                    </a:lnB>
                  </a:tcPr>
                </a:tc>
              </a:tr>
              <a:tr h="232789">
                <a:tc>
                  <a:txBody>
                    <a:bodyPr/>
                    <a:lstStyle/>
                    <a:p>
                      <a:pPr algn="l" fontAlgn="b"/>
                      <a:r>
                        <a:rPr lang="fr-FR" sz="1400" b="1" i="0" u="none" strike="noStrike" dirty="0">
                          <a:solidFill>
                            <a:schemeClr val="bg1"/>
                          </a:solidFill>
                          <a:latin typeface="Calibri"/>
                        </a:rPr>
                        <a:t>CDAG</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dirty="0">
                          <a:solidFill>
                            <a:srgbClr val="000000"/>
                          </a:solidFill>
                          <a:latin typeface="Calibri"/>
                        </a:rPr>
                        <a:t>Centre de Dépistage Anonyme et Gratuit</a:t>
                      </a:r>
                    </a:p>
                  </a:txBody>
                  <a:tcPr marL="9236" marR="9236" marT="9236" marB="0" anchor="b">
                    <a:lnL>
                      <a:noFill/>
                    </a:lnL>
                    <a:lnR>
                      <a:noFill/>
                    </a:lnR>
                    <a:lnT>
                      <a:noFill/>
                    </a:lnT>
                    <a:lnB>
                      <a:noFill/>
                    </a:lnB>
                  </a:tcPr>
                </a:tc>
              </a:tr>
              <a:tr h="232789">
                <a:tc>
                  <a:txBody>
                    <a:bodyPr/>
                    <a:lstStyle/>
                    <a:p>
                      <a:pPr algn="l" fontAlgn="b"/>
                      <a:r>
                        <a:rPr lang="fr-FR" sz="1400" b="1" i="0" u="none" strike="noStrike" dirty="0">
                          <a:solidFill>
                            <a:schemeClr val="bg1"/>
                          </a:solidFill>
                          <a:latin typeface="Calibri"/>
                        </a:rPr>
                        <a:t>CE</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Communauté Européenne</a:t>
                      </a:r>
                    </a:p>
                  </a:txBody>
                  <a:tcPr marL="9236" marR="9236" marT="9236" marB="0" anchor="b">
                    <a:lnL>
                      <a:noFill/>
                    </a:lnL>
                    <a:lnR>
                      <a:noFill/>
                    </a:lnR>
                    <a:lnT>
                      <a:noFill/>
                    </a:lnT>
                    <a:lnB>
                      <a:noFill/>
                    </a:lnB>
                  </a:tcPr>
                </a:tc>
              </a:tr>
              <a:tr h="232789">
                <a:tc>
                  <a:txBody>
                    <a:bodyPr/>
                    <a:lstStyle/>
                    <a:p>
                      <a:pPr algn="l" fontAlgn="b"/>
                      <a:r>
                        <a:rPr lang="fr-FR" sz="1400" b="1" i="0" u="none" strike="noStrike" dirty="0" err="1">
                          <a:solidFill>
                            <a:schemeClr val="bg1"/>
                          </a:solidFill>
                          <a:latin typeface="Calibri"/>
                        </a:rPr>
                        <a:t>CeGIDD</a:t>
                      </a:r>
                      <a:endParaRPr lang="fr-FR" sz="1400" b="1" i="0" u="none" strike="noStrike" dirty="0">
                        <a:solidFill>
                          <a:schemeClr val="bg1"/>
                        </a:solidFill>
                        <a:latin typeface="Calibri"/>
                      </a:endParaRP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Centres gratuits d'information, de dépistage et de diagnostic</a:t>
                      </a:r>
                    </a:p>
                  </a:txBody>
                  <a:tcPr marL="9236" marR="9236" marT="9236" marB="0" anchor="b">
                    <a:lnL>
                      <a:noFill/>
                    </a:lnL>
                    <a:lnR>
                      <a:noFill/>
                    </a:lnR>
                    <a:lnT>
                      <a:noFill/>
                    </a:lnT>
                    <a:lnB>
                      <a:noFill/>
                    </a:lnB>
                  </a:tcPr>
                </a:tc>
              </a:tr>
              <a:tr h="232789">
                <a:tc>
                  <a:txBody>
                    <a:bodyPr/>
                    <a:lstStyle/>
                    <a:p>
                      <a:pPr algn="l" fontAlgn="b"/>
                      <a:r>
                        <a:rPr lang="fr-FR" sz="1400" b="1" i="0" u="none" strike="noStrike" dirty="0">
                          <a:solidFill>
                            <a:schemeClr val="bg1"/>
                          </a:solidFill>
                          <a:latin typeface="Calibri"/>
                        </a:rPr>
                        <a:t>CPAM</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Caisse Primaire d'Assurance Maladie</a:t>
                      </a:r>
                    </a:p>
                  </a:txBody>
                  <a:tcPr marL="9236" marR="9236" marT="9236" marB="0" anchor="b">
                    <a:lnL>
                      <a:noFill/>
                    </a:lnL>
                    <a:lnR>
                      <a:noFill/>
                    </a:lnR>
                    <a:lnT>
                      <a:noFill/>
                    </a:lnT>
                    <a:lnB>
                      <a:noFill/>
                    </a:lnB>
                  </a:tcPr>
                </a:tc>
              </a:tr>
              <a:tr h="232789">
                <a:tc>
                  <a:txBody>
                    <a:bodyPr/>
                    <a:lstStyle/>
                    <a:p>
                      <a:pPr algn="l" fontAlgn="b"/>
                      <a:r>
                        <a:rPr lang="fr-FR" sz="1400" b="1" i="0" u="none" strike="noStrike" dirty="0">
                          <a:solidFill>
                            <a:schemeClr val="bg1"/>
                          </a:solidFill>
                          <a:latin typeface="Calibri"/>
                        </a:rPr>
                        <a:t>CROI</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en-US" sz="1400" b="0" i="0" u="none" strike="noStrike">
                          <a:solidFill>
                            <a:srgbClr val="000000"/>
                          </a:solidFill>
                          <a:latin typeface="Calibri"/>
                        </a:rPr>
                        <a:t>Conference on Retroviruses and Opportunistic Infections</a:t>
                      </a:r>
                    </a:p>
                  </a:txBody>
                  <a:tcPr marL="9236" marR="9236" marT="9236" marB="0" anchor="b">
                    <a:lnL>
                      <a:noFill/>
                    </a:lnL>
                    <a:lnR>
                      <a:noFill/>
                    </a:lnR>
                    <a:lnT>
                      <a:noFill/>
                    </a:lnT>
                    <a:lnB>
                      <a:noFill/>
                    </a:lnB>
                  </a:tcPr>
                </a:tc>
              </a:tr>
              <a:tr h="232789">
                <a:tc>
                  <a:txBody>
                    <a:bodyPr/>
                    <a:lstStyle/>
                    <a:p>
                      <a:pPr algn="l" fontAlgn="b"/>
                      <a:r>
                        <a:rPr lang="fr-FR" sz="1400" b="1" i="0" u="none" strike="noStrike" dirty="0">
                          <a:solidFill>
                            <a:schemeClr val="bg1"/>
                          </a:solidFill>
                          <a:latin typeface="Calibri"/>
                        </a:rPr>
                        <a:t>CV</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Charge Virale</a:t>
                      </a:r>
                    </a:p>
                  </a:txBody>
                  <a:tcPr marL="9236" marR="9236" marT="9236" marB="0" anchor="b">
                    <a:lnL>
                      <a:noFill/>
                    </a:lnL>
                    <a:lnR>
                      <a:noFill/>
                    </a:lnR>
                    <a:lnT>
                      <a:noFill/>
                    </a:lnT>
                    <a:lnB>
                      <a:noFill/>
                    </a:lnB>
                  </a:tcPr>
                </a:tc>
              </a:tr>
              <a:tr h="232789">
                <a:tc>
                  <a:txBody>
                    <a:bodyPr/>
                    <a:lstStyle/>
                    <a:p>
                      <a:pPr algn="l" fontAlgn="b"/>
                      <a:r>
                        <a:rPr lang="fr-FR" sz="1400" b="1" i="0" u="none" strike="noStrike" dirty="0">
                          <a:solidFill>
                            <a:schemeClr val="bg1"/>
                          </a:solidFill>
                          <a:latin typeface="Calibri"/>
                        </a:rPr>
                        <a:t>CYP3A4</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Cytochrome P 3A4</a:t>
                      </a:r>
                    </a:p>
                  </a:txBody>
                  <a:tcPr marL="9236" marR="9236" marT="9236" marB="0" anchor="b">
                    <a:lnL>
                      <a:noFill/>
                    </a:lnL>
                    <a:lnR>
                      <a:noFill/>
                    </a:lnR>
                    <a:lnT>
                      <a:noFill/>
                    </a:lnT>
                    <a:lnB>
                      <a:noFill/>
                    </a:lnB>
                  </a:tcPr>
                </a:tc>
              </a:tr>
              <a:tr h="232789">
                <a:tc>
                  <a:txBody>
                    <a:bodyPr/>
                    <a:lstStyle/>
                    <a:p>
                      <a:pPr algn="l" fontAlgn="b"/>
                      <a:r>
                        <a:rPr lang="fr-FR" sz="1400" b="1" i="0" u="none" strike="noStrike" dirty="0">
                          <a:solidFill>
                            <a:schemeClr val="bg1"/>
                          </a:solidFill>
                          <a:latin typeface="Calibri"/>
                        </a:rPr>
                        <a:t>DCI</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Dénomination Commune Internationale</a:t>
                      </a:r>
                    </a:p>
                  </a:txBody>
                  <a:tcPr marL="9236" marR="9236" marT="9236" marB="0" anchor="b">
                    <a:lnL>
                      <a:noFill/>
                    </a:lnL>
                    <a:lnR>
                      <a:noFill/>
                    </a:lnR>
                    <a:lnT>
                      <a:noFill/>
                    </a:lnT>
                    <a:lnB>
                      <a:noFill/>
                    </a:lnB>
                  </a:tcPr>
                </a:tc>
              </a:tr>
              <a:tr h="232789">
                <a:tc>
                  <a:txBody>
                    <a:bodyPr/>
                    <a:lstStyle/>
                    <a:p>
                      <a:pPr algn="l" fontAlgn="b"/>
                      <a:r>
                        <a:rPr lang="fr-FR" sz="1400" b="1" i="0" u="none" strike="noStrike" dirty="0">
                          <a:solidFill>
                            <a:schemeClr val="bg1"/>
                          </a:solidFill>
                          <a:latin typeface="Calibri"/>
                        </a:rPr>
                        <a:t>DMDIV</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Dispositifs Médicaux de Diagnostic In Vitro</a:t>
                      </a:r>
                    </a:p>
                  </a:txBody>
                  <a:tcPr marL="9236" marR="9236" marT="9236" marB="0" anchor="b">
                    <a:lnL>
                      <a:noFill/>
                    </a:lnL>
                    <a:lnR>
                      <a:noFill/>
                    </a:lnR>
                    <a:lnT>
                      <a:noFill/>
                    </a:lnT>
                    <a:lnB>
                      <a:noFill/>
                    </a:lnB>
                  </a:tcPr>
                </a:tc>
              </a:tr>
              <a:tr h="232789">
                <a:tc>
                  <a:txBody>
                    <a:bodyPr/>
                    <a:lstStyle/>
                    <a:p>
                      <a:pPr algn="l" fontAlgn="b"/>
                      <a:r>
                        <a:rPr lang="fr-FR" sz="1400" b="1" i="0" u="none" strike="noStrike" dirty="0">
                          <a:solidFill>
                            <a:schemeClr val="bg1"/>
                          </a:solidFill>
                          <a:latin typeface="Calibri"/>
                        </a:rPr>
                        <a:t>DP</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Dossier Pharmaceutique</a:t>
                      </a:r>
                    </a:p>
                  </a:txBody>
                  <a:tcPr marL="9236" marR="9236" marT="9236" marB="0" anchor="b">
                    <a:lnL>
                      <a:noFill/>
                    </a:lnL>
                    <a:lnR>
                      <a:noFill/>
                    </a:lnR>
                    <a:lnT>
                      <a:noFill/>
                    </a:lnT>
                    <a:lnB>
                      <a:noFill/>
                    </a:lnB>
                  </a:tcPr>
                </a:tc>
              </a:tr>
              <a:tr h="232789">
                <a:tc>
                  <a:txBody>
                    <a:bodyPr/>
                    <a:lstStyle/>
                    <a:p>
                      <a:pPr algn="l" fontAlgn="b"/>
                      <a:r>
                        <a:rPr lang="fr-FR" sz="1400" b="1" i="0" u="none" strike="noStrike" dirty="0">
                          <a:solidFill>
                            <a:schemeClr val="bg1"/>
                          </a:solidFill>
                          <a:latin typeface="Calibri"/>
                        </a:rPr>
                        <a:t>EI</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Effet Indésirable</a:t>
                      </a:r>
                    </a:p>
                  </a:txBody>
                  <a:tcPr marL="9236" marR="9236" marT="9236" marB="0" anchor="b">
                    <a:lnL>
                      <a:noFill/>
                    </a:lnL>
                    <a:lnR>
                      <a:noFill/>
                    </a:lnR>
                    <a:lnT>
                      <a:noFill/>
                    </a:lnT>
                    <a:lnB>
                      <a:noFill/>
                    </a:lnB>
                  </a:tcPr>
                </a:tc>
              </a:tr>
              <a:tr h="232789">
                <a:tc>
                  <a:txBody>
                    <a:bodyPr/>
                    <a:lstStyle/>
                    <a:p>
                      <a:pPr algn="l" fontAlgn="b"/>
                      <a:r>
                        <a:rPr lang="fr-FR" sz="1400" b="1" i="0" u="none" strike="noStrike" dirty="0">
                          <a:solidFill>
                            <a:schemeClr val="bg1"/>
                          </a:solidFill>
                          <a:latin typeface="Calibri"/>
                        </a:rPr>
                        <a:t>EPP</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Evaluation des Pratiques Professionnelles</a:t>
                      </a:r>
                    </a:p>
                  </a:txBody>
                  <a:tcPr marL="9236" marR="9236" marT="9236" marB="0" anchor="b">
                    <a:lnL>
                      <a:noFill/>
                    </a:lnL>
                    <a:lnR>
                      <a:noFill/>
                    </a:lnR>
                    <a:lnT>
                      <a:noFill/>
                    </a:lnT>
                    <a:lnB>
                      <a:noFill/>
                    </a:lnB>
                  </a:tcPr>
                </a:tc>
              </a:tr>
              <a:tr h="232789">
                <a:tc>
                  <a:txBody>
                    <a:bodyPr/>
                    <a:lstStyle/>
                    <a:p>
                      <a:pPr algn="l" fontAlgn="b"/>
                      <a:r>
                        <a:rPr lang="fr-FR" sz="1400" b="1" i="0" u="none" strike="noStrike">
                          <a:solidFill>
                            <a:schemeClr val="bg1"/>
                          </a:solidFill>
                          <a:latin typeface="Calibri"/>
                        </a:rPr>
                        <a:t>ETP</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Education Thérapeutique du Patient</a:t>
                      </a:r>
                    </a:p>
                  </a:txBody>
                  <a:tcPr marL="9236" marR="9236" marT="9236" marB="0" anchor="b">
                    <a:lnL>
                      <a:noFill/>
                    </a:lnL>
                    <a:lnR>
                      <a:noFill/>
                    </a:lnR>
                    <a:lnT>
                      <a:noFill/>
                    </a:lnT>
                    <a:lnB>
                      <a:noFill/>
                    </a:lnB>
                  </a:tcPr>
                </a:tc>
              </a:tr>
              <a:tr h="232789">
                <a:tc>
                  <a:txBody>
                    <a:bodyPr/>
                    <a:lstStyle/>
                    <a:p>
                      <a:pPr algn="l" fontAlgn="b"/>
                      <a:r>
                        <a:rPr lang="fr-FR" sz="1400" b="1" i="0" u="none" strike="noStrike" dirty="0">
                          <a:solidFill>
                            <a:schemeClr val="bg1"/>
                          </a:solidFill>
                          <a:latin typeface="Calibri"/>
                        </a:rPr>
                        <a:t>HAS</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Haute Autorité de Santé</a:t>
                      </a:r>
                    </a:p>
                  </a:txBody>
                  <a:tcPr marL="9236" marR="9236" marT="9236" marB="0" anchor="b">
                    <a:lnL>
                      <a:noFill/>
                    </a:lnL>
                    <a:lnR>
                      <a:noFill/>
                    </a:lnR>
                    <a:lnT>
                      <a:noFill/>
                    </a:lnT>
                    <a:lnB>
                      <a:noFill/>
                    </a:lnB>
                  </a:tcPr>
                </a:tc>
              </a:tr>
              <a:tr h="232789">
                <a:tc>
                  <a:txBody>
                    <a:bodyPr/>
                    <a:lstStyle/>
                    <a:p>
                      <a:pPr algn="l" fontAlgn="b"/>
                      <a:r>
                        <a:rPr lang="fr-FR" sz="1400" b="1" i="0" u="none" strike="noStrike" dirty="0">
                          <a:solidFill>
                            <a:schemeClr val="bg1"/>
                          </a:solidFill>
                          <a:latin typeface="Calibri"/>
                        </a:rPr>
                        <a:t>HPV</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Human Papilloma Virus</a:t>
                      </a:r>
                    </a:p>
                  </a:txBody>
                  <a:tcPr marL="9236" marR="9236" marT="9236" marB="0" anchor="b">
                    <a:lnL>
                      <a:noFill/>
                    </a:lnL>
                    <a:lnR>
                      <a:noFill/>
                    </a:lnR>
                    <a:lnT>
                      <a:noFill/>
                    </a:lnT>
                    <a:lnB>
                      <a:noFill/>
                    </a:lnB>
                  </a:tcPr>
                </a:tc>
              </a:tr>
              <a:tr h="232789">
                <a:tc>
                  <a:txBody>
                    <a:bodyPr/>
                    <a:lstStyle/>
                    <a:p>
                      <a:pPr algn="l" fontAlgn="b"/>
                      <a:r>
                        <a:rPr lang="fr-FR" sz="1400" b="1" i="0" u="none" strike="noStrike" dirty="0">
                          <a:solidFill>
                            <a:schemeClr val="bg1"/>
                          </a:solidFill>
                          <a:latin typeface="Calibri"/>
                        </a:rPr>
                        <a:t>HSH</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Hommes ayant des relations Sexuelles avec des Hommes</a:t>
                      </a:r>
                    </a:p>
                  </a:txBody>
                  <a:tcPr marL="9236" marR="9236" marT="9236" marB="0" anchor="b">
                    <a:lnL>
                      <a:noFill/>
                    </a:lnL>
                    <a:lnR>
                      <a:noFill/>
                    </a:lnR>
                    <a:lnT>
                      <a:noFill/>
                    </a:lnT>
                    <a:lnB>
                      <a:noFill/>
                    </a:lnB>
                  </a:tcPr>
                </a:tc>
              </a:tr>
              <a:tr h="232789">
                <a:tc>
                  <a:txBody>
                    <a:bodyPr/>
                    <a:lstStyle/>
                    <a:p>
                      <a:pPr algn="l" fontAlgn="b"/>
                      <a:r>
                        <a:rPr lang="fr-FR" sz="1400" b="1" i="0" u="none" strike="noStrike" dirty="0">
                          <a:solidFill>
                            <a:schemeClr val="bg1"/>
                          </a:solidFill>
                          <a:latin typeface="Calibri"/>
                        </a:rPr>
                        <a:t>HTA</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Hypertension Artérielle</a:t>
                      </a:r>
                    </a:p>
                  </a:txBody>
                  <a:tcPr marL="9236" marR="9236" marT="9236" marB="0" anchor="b">
                    <a:lnL>
                      <a:noFill/>
                    </a:lnL>
                    <a:lnR>
                      <a:noFill/>
                    </a:lnR>
                    <a:lnT>
                      <a:noFill/>
                    </a:lnT>
                    <a:lnB>
                      <a:noFill/>
                    </a:lnB>
                  </a:tcPr>
                </a:tc>
              </a:tr>
              <a:tr h="232789">
                <a:tc>
                  <a:txBody>
                    <a:bodyPr/>
                    <a:lstStyle/>
                    <a:p>
                      <a:pPr algn="l" fontAlgn="b"/>
                      <a:r>
                        <a:rPr lang="fr-FR" sz="1400" b="1" i="0" u="none" strike="noStrike" dirty="0">
                          <a:solidFill>
                            <a:schemeClr val="bg1"/>
                          </a:solidFill>
                          <a:latin typeface="Calibri"/>
                        </a:rPr>
                        <a:t>IA</a:t>
                      </a:r>
                    </a:p>
                  </a:txBody>
                  <a:tcPr marL="9236" marR="9236" marT="9236"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dirty="0">
                          <a:solidFill>
                            <a:srgbClr val="000000"/>
                          </a:solidFill>
                          <a:latin typeface="Calibri"/>
                        </a:rPr>
                        <a:t>Intra Artérielle</a:t>
                      </a:r>
                    </a:p>
                  </a:txBody>
                  <a:tcPr marL="9236" marR="9236" marT="9236" marB="0" anchor="b">
                    <a:lnL>
                      <a:noFill/>
                    </a:lnL>
                    <a:lnR>
                      <a:noFill/>
                    </a:lnR>
                    <a:lnT>
                      <a:noFill/>
                    </a:lnT>
                    <a:lnB>
                      <a:noFill/>
                    </a:lnB>
                  </a:tcPr>
                </a:tc>
              </a:tr>
            </a:tbl>
          </a:graphicData>
        </a:graphic>
      </p:graphicFrame>
      <p:sp>
        <p:nvSpPr>
          <p:cNvPr id="8" name="Espace réservé du numéro de diapositive 7"/>
          <p:cNvSpPr>
            <a:spLocks noGrp="1"/>
          </p:cNvSpPr>
          <p:nvPr>
            <p:ph type="sldNum" sz="quarter" idx="12"/>
          </p:nvPr>
        </p:nvSpPr>
        <p:spPr/>
        <p:txBody>
          <a:bodyPr/>
          <a:lstStyle/>
          <a:p>
            <a:fld id="{8D3C4E78-4E06-5F42-B744-27D3474E1BA3}" type="slidenum">
              <a:rPr lang="fr-FR" smtClean="0"/>
              <a:pPr/>
              <a:t>2</a:t>
            </a:fld>
            <a:endParaRPr lang="fr-FR" dirty="0"/>
          </a:p>
        </p:txBody>
      </p:sp>
    </p:spTree>
    <p:extLst>
      <p:ext uri="{BB962C8B-B14F-4D97-AF65-F5344CB8AC3E}">
        <p14:creationId xmlns:mc="http://schemas.openxmlformats.org/markup-compatibility/2006" xmlns:mv="urn:schemas-microsoft-com:mac:vml" xmlns:p14="http://schemas.microsoft.com/office/powerpoint/2010/main" xmlns="" val="498059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3"/>
          <p:cNvSpPr>
            <a:spLocks noGrp="1" noChangeArrowheads="1"/>
          </p:cNvSpPr>
          <p:nvPr>
            <p:ph idx="4294967295"/>
          </p:nvPr>
        </p:nvSpPr>
        <p:spPr>
          <a:xfrm>
            <a:off x="3213464" y="693738"/>
            <a:ext cx="5930536" cy="1526948"/>
          </a:xfrm>
        </p:spPr>
        <p:txBody>
          <a:bodyPr lIns="0" tIns="0" rIns="0" bIns="0">
            <a:normAutofit/>
          </a:bodyPr>
          <a:lstStyle/>
          <a:p>
            <a:pPr marL="0" indent="0">
              <a:spcBef>
                <a:spcPts val="1200"/>
              </a:spcBef>
              <a:buFont typeface="Wingdings" charset="0"/>
              <a:buNone/>
            </a:pPr>
            <a:r>
              <a:rPr lang="fr-FR" dirty="0">
                <a:solidFill>
                  <a:schemeClr val="accent1">
                    <a:lumMod val="75000"/>
                  </a:schemeClr>
                </a:solidFill>
              </a:rPr>
              <a:t>Etude </a:t>
            </a:r>
            <a:r>
              <a:rPr lang="fr-FR" dirty="0" err="1">
                <a:solidFill>
                  <a:schemeClr val="accent1">
                    <a:lumMod val="75000"/>
                  </a:schemeClr>
                </a:solidFill>
              </a:rPr>
              <a:t>OncoVIH</a:t>
            </a:r>
            <a:r>
              <a:rPr lang="fr-FR" dirty="0">
                <a:solidFill>
                  <a:schemeClr val="accent1">
                    <a:lumMod val="75000"/>
                  </a:schemeClr>
                </a:solidFill>
              </a:rPr>
              <a:t> </a:t>
            </a:r>
            <a:r>
              <a:rPr lang="fr-FR" dirty="0" smtClean="0">
                <a:solidFill>
                  <a:schemeClr val="accent1">
                    <a:lumMod val="75000"/>
                  </a:schemeClr>
                </a:solidFill>
              </a:rPr>
              <a:t>(2006): l’âge </a:t>
            </a:r>
            <a:r>
              <a:rPr lang="fr-FR" dirty="0">
                <a:solidFill>
                  <a:schemeClr val="accent1">
                    <a:lumMod val="75000"/>
                  </a:schemeClr>
                </a:solidFill>
              </a:rPr>
              <a:t>médian au diagnostic de cancer était </a:t>
            </a:r>
            <a:r>
              <a:rPr lang="fr-FR" b="1" dirty="0">
                <a:solidFill>
                  <a:schemeClr val="accent1">
                    <a:lumMod val="75000"/>
                  </a:schemeClr>
                </a:solidFill>
              </a:rPr>
              <a:t>de 47 ans </a:t>
            </a:r>
            <a:r>
              <a:rPr lang="en-GB" dirty="0" smtClean="0">
                <a:solidFill>
                  <a:schemeClr val="accent1">
                    <a:lumMod val="75000"/>
                  </a:schemeClr>
                </a:solidFill>
              </a:rPr>
              <a:t>[41-55] (</a:t>
            </a:r>
            <a:r>
              <a:rPr lang="en-GB" dirty="0" err="1" smtClean="0">
                <a:solidFill>
                  <a:schemeClr val="accent1">
                    <a:lumMod val="75000"/>
                  </a:schemeClr>
                </a:solidFill>
              </a:rPr>
              <a:t>contre</a:t>
            </a:r>
            <a:r>
              <a:rPr lang="en-GB" dirty="0" smtClean="0">
                <a:solidFill>
                  <a:schemeClr val="accent1">
                    <a:lumMod val="75000"/>
                  </a:schemeClr>
                </a:solidFill>
              </a:rPr>
              <a:t> 66 </a:t>
            </a:r>
            <a:r>
              <a:rPr lang="en-GB" dirty="0" err="1" smtClean="0">
                <a:solidFill>
                  <a:schemeClr val="accent1">
                    <a:lumMod val="75000"/>
                  </a:schemeClr>
                </a:solidFill>
              </a:rPr>
              <a:t>ans</a:t>
            </a:r>
            <a:r>
              <a:rPr lang="en-GB" dirty="0" smtClean="0">
                <a:solidFill>
                  <a:schemeClr val="accent1">
                    <a:lumMod val="75000"/>
                  </a:schemeClr>
                </a:solidFill>
              </a:rPr>
              <a:t> </a:t>
            </a:r>
            <a:r>
              <a:rPr lang="en-GB" dirty="0" err="1" smtClean="0">
                <a:solidFill>
                  <a:schemeClr val="accent1">
                    <a:lumMod val="75000"/>
                  </a:schemeClr>
                </a:solidFill>
              </a:rPr>
              <a:t>observé</a:t>
            </a:r>
            <a:r>
              <a:rPr lang="en-GB" dirty="0" smtClean="0">
                <a:solidFill>
                  <a:schemeClr val="accent1">
                    <a:lumMod val="75000"/>
                  </a:schemeClr>
                </a:solidFill>
              </a:rPr>
              <a:t> en population </a:t>
            </a:r>
            <a:r>
              <a:rPr lang="en-GB" dirty="0" err="1" smtClean="0">
                <a:solidFill>
                  <a:schemeClr val="accent1">
                    <a:lumMod val="75000"/>
                  </a:schemeClr>
                </a:solidFill>
              </a:rPr>
              <a:t>générale</a:t>
            </a:r>
            <a:r>
              <a:rPr lang="en-GB" dirty="0" smtClean="0">
                <a:solidFill>
                  <a:schemeClr val="accent1">
                    <a:lumMod val="75000"/>
                  </a:schemeClr>
                </a:solidFill>
              </a:rPr>
              <a:t>)</a:t>
            </a:r>
            <a:endParaRPr lang="fr-FR" dirty="0">
              <a:solidFill>
                <a:schemeClr val="accent1">
                  <a:lumMod val="75000"/>
                </a:schemeClr>
              </a:solidFill>
            </a:endParaRPr>
          </a:p>
          <a:p>
            <a:pPr marL="0" indent="0">
              <a:spcBef>
                <a:spcPts val="1200"/>
              </a:spcBef>
            </a:pPr>
            <a:endParaRPr lang="fr-FR" sz="1700" dirty="0">
              <a:solidFill>
                <a:srgbClr val="5F5F5F"/>
              </a:solidFill>
              <a:latin typeface="Verdana" charset="0"/>
            </a:endParaRPr>
          </a:p>
        </p:txBody>
      </p:sp>
      <p:sp>
        <p:nvSpPr>
          <p:cNvPr id="92163" name="Rectangle 2"/>
          <p:cNvSpPr>
            <a:spLocks noGrp="1" noChangeArrowheads="1"/>
          </p:cNvSpPr>
          <p:nvPr>
            <p:ph type="title" idx="4294967295"/>
          </p:nvPr>
        </p:nvSpPr>
        <p:spPr>
          <a:xfrm>
            <a:off x="250825" y="703729"/>
            <a:ext cx="2779758" cy="1231106"/>
          </a:xfrm>
        </p:spPr>
        <p:txBody>
          <a:bodyPr wrap="square" lIns="0" tIns="0" rIns="0" bIns="0" anchor="ctr">
            <a:spAutoFit/>
          </a:bodyPr>
          <a:lstStyle/>
          <a:p>
            <a:r>
              <a:rPr lang="fr-FR" dirty="0">
                <a:solidFill>
                  <a:srgbClr val="1F497D"/>
                </a:solidFill>
              </a:rPr>
              <a:t>Incidence des cancers </a:t>
            </a:r>
          </a:p>
        </p:txBody>
      </p:sp>
      <p:pic>
        <p:nvPicPr>
          <p:cNvPr id="92164" name="Picture 2"/>
          <p:cNvPicPr>
            <a:picLocks noChangeAspect="1" noChangeArrowheads="1"/>
          </p:cNvPicPr>
          <p:nvPr/>
        </p:nvPicPr>
        <p:blipFill>
          <a:blip r:embed="rId3" cstate="screen">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2216553" y="2447698"/>
            <a:ext cx="6869894" cy="441030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0" name="Rectangle 37"/>
          <p:cNvSpPr>
            <a:spLocks noChangeArrowheads="1"/>
          </p:cNvSpPr>
          <p:nvPr/>
        </p:nvSpPr>
        <p:spPr bwMode="auto">
          <a:xfrm>
            <a:off x="0" y="5564776"/>
            <a:ext cx="2216553" cy="954107"/>
          </a:xfrm>
          <a:prstGeom prst="rect">
            <a:avLst/>
          </a:prstGeom>
          <a:noFill/>
          <a:ln w="9525" algn="ctr">
            <a:noFill/>
            <a:miter lim="800000"/>
            <a:headEnd/>
            <a:tailEnd/>
          </a:ln>
          <a:effectLst/>
        </p:spPr>
        <p:txBody>
          <a:bodyPr wrap="square">
            <a:spAutoFit/>
          </a:bodyPr>
          <a:lstStyle/>
          <a:p>
            <a:pPr algn="r">
              <a:spcBef>
                <a:spcPct val="50000"/>
              </a:spcBef>
            </a:pPr>
            <a:r>
              <a:rPr lang="fr-FR" sz="1400" b="0" i="1" dirty="0" err="1">
                <a:cs typeface="ＭＳ Ｐゴシック" charset="0"/>
              </a:rPr>
              <a:t>Lanoy</a:t>
            </a:r>
            <a:r>
              <a:rPr lang="fr-FR" sz="1400" b="0" i="1" dirty="0">
                <a:cs typeface="ＭＳ Ｐゴシック" charset="0"/>
              </a:rPr>
              <a:t> E et al. Cancers chez les patients infectés par le VIH en France en 2006. 2010 BEH 45-46:467-72.</a:t>
            </a:r>
            <a:endParaRPr lang="en-GB" sz="1400" b="0" i="1" dirty="0">
              <a:cs typeface="ＭＳ Ｐゴシック" charset="0"/>
            </a:endParaRPr>
          </a:p>
        </p:txBody>
      </p:sp>
      <p:sp>
        <p:nvSpPr>
          <p:cNvPr id="92167" name="Oval 7"/>
          <p:cNvSpPr>
            <a:spLocks noChangeArrowheads="1"/>
          </p:cNvSpPr>
          <p:nvPr/>
        </p:nvSpPr>
        <p:spPr bwMode="auto">
          <a:xfrm>
            <a:off x="2633755" y="3860800"/>
            <a:ext cx="1533296" cy="576034"/>
          </a:xfrm>
          <a:prstGeom prst="ellips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nchor="ctr"/>
          <a:lstStyle/>
          <a:p>
            <a:pPr algn="ctr" eaLnBrk="1" hangingPunct="1"/>
            <a:endParaRPr lang="fr-FR" sz="1800" b="0">
              <a:latin typeface="Arial" charset="0"/>
            </a:endParaRPr>
          </a:p>
        </p:txBody>
      </p:sp>
      <p:sp>
        <p:nvSpPr>
          <p:cNvPr id="92168" name="Oval 8"/>
          <p:cNvSpPr>
            <a:spLocks noChangeArrowheads="1"/>
          </p:cNvSpPr>
          <p:nvPr/>
        </p:nvSpPr>
        <p:spPr bwMode="auto">
          <a:xfrm>
            <a:off x="5716813" y="3998734"/>
            <a:ext cx="1873250" cy="444500"/>
          </a:xfrm>
          <a:prstGeom prst="ellips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nchor="ctr"/>
          <a:lstStyle/>
          <a:p>
            <a:pPr eaLnBrk="1" hangingPunct="1"/>
            <a:endParaRPr lang="fr-FR"/>
          </a:p>
        </p:txBody>
      </p:sp>
      <p:sp>
        <p:nvSpPr>
          <p:cNvPr id="92169" name="Text Box 9"/>
          <p:cNvSpPr txBox="1">
            <a:spLocks noChangeArrowheads="1"/>
          </p:cNvSpPr>
          <p:nvPr/>
        </p:nvSpPr>
        <p:spPr bwMode="auto">
          <a:xfrm>
            <a:off x="333955" y="3550924"/>
            <a:ext cx="1657350" cy="120032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eaLnBrk="1" hangingPunct="1"/>
            <a:r>
              <a:rPr lang="fr-FR" sz="1800" b="0" dirty="0" smtClean="0">
                <a:latin typeface="+mn-lt"/>
              </a:rPr>
              <a:t>Cancers </a:t>
            </a:r>
            <a:r>
              <a:rPr lang="fr-FR" sz="1800" b="0" dirty="0" err="1" smtClean="0">
                <a:latin typeface="+mn-lt"/>
              </a:rPr>
              <a:t>viro</a:t>
            </a:r>
            <a:r>
              <a:rPr lang="fr-FR" sz="1800" b="0" dirty="0" smtClean="0">
                <a:latin typeface="+mn-lt"/>
              </a:rPr>
              <a:t>-induits</a:t>
            </a:r>
            <a:endParaRPr lang="fr-FR" sz="1800" b="0" dirty="0">
              <a:latin typeface="+mn-lt"/>
            </a:endParaRPr>
          </a:p>
          <a:p>
            <a:pPr eaLnBrk="1" hangingPunct="1"/>
            <a:r>
              <a:rPr lang="fr-FR" sz="1800" b="0" dirty="0" smtClean="0">
                <a:latin typeface="+mn-lt"/>
              </a:rPr>
              <a:t>Cancers du </a:t>
            </a:r>
            <a:r>
              <a:rPr lang="fr-FR" sz="1800" b="0" dirty="0">
                <a:latin typeface="+mn-lt"/>
              </a:rPr>
              <a:t>poumon</a:t>
            </a:r>
          </a:p>
        </p:txBody>
      </p:sp>
      <p:sp>
        <p:nvSpPr>
          <p:cNvPr id="92170" name="Oval 10"/>
          <p:cNvSpPr>
            <a:spLocks noChangeArrowheads="1"/>
          </p:cNvSpPr>
          <p:nvPr/>
        </p:nvSpPr>
        <p:spPr bwMode="auto">
          <a:xfrm>
            <a:off x="250825" y="3365954"/>
            <a:ext cx="1657350" cy="1567542"/>
          </a:xfrm>
          <a:prstGeom prst="ellips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nchor="ctr"/>
          <a:lstStyle/>
          <a:p>
            <a:pPr eaLnBrk="1" hangingPunct="1"/>
            <a:endParaRPr lang="fr-FR"/>
          </a:p>
        </p:txBody>
      </p:sp>
      <p:sp>
        <p:nvSpPr>
          <p:cNvPr id="12" name="Espace réservé du numéro de diapositive 11"/>
          <p:cNvSpPr>
            <a:spLocks noGrp="1"/>
          </p:cNvSpPr>
          <p:nvPr>
            <p:ph type="sldNum" sz="quarter" idx="12"/>
          </p:nvPr>
        </p:nvSpPr>
        <p:spPr/>
        <p:txBody>
          <a:bodyPr/>
          <a:lstStyle/>
          <a:p>
            <a:fld id="{8D3C4E78-4E06-5F42-B744-27D3474E1BA3}" type="slidenum">
              <a:rPr lang="fr-FR" smtClean="0"/>
              <a:pPr/>
              <a:t>20</a:t>
            </a:fld>
            <a:endParaRPr lang="fr-FR" dirty="0"/>
          </a:p>
        </p:txBody>
      </p:sp>
    </p:spTree>
    <p:extLst>
      <p:ext uri="{BB962C8B-B14F-4D97-AF65-F5344CB8AC3E}">
        <p14:creationId xmlns:mc="http://schemas.openxmlformats.org/markup-compatibility/2006" xmlns:mv="urn:schemas-microsoft-com:mac:vml" xmlns:p14="http://schemas.microsoft.com/office/powerpoint/2010/main" xmlns="" val="63901159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463549" y="470226"/>
            <a:ext cx="8061325" cy="1158549"/>
          </a:xfrm>
        </p:spPr>
        <p:txBody>
          <a:bodyPr anchor="ctr">
            <a:noAutofit/>
          </a:bodyPr>
          <a:lstStyle/>
          <a:p>
            <a:r>
              <a:rPr lang="fr-FR" dirty="0">
                <a:solidFill>
                  <a:srgbClr val="1F497D"/>
                </a:solidFill>
              </a:rPr>
              <a:t>Enquête Mortalité 2010 (ANRS EN20)</a:t>
            </a:r>
          </a:p>
        </p:txBody>
      </p:sp>
      <p:sp>
        <p:nvSpPr>
          <p:cNvPr id="94211" name="Text Box 3"/>
          <p:cNvSpPr txBox="1">
            <a:spLocks noChangeArrowheads="1"/>
          </p:cNvSpPr>
          <p:nvPr/>
        </p:nvSpPr>
        <p:spPr bwMode="auto">
          <a:xfrm>
            <a:off x="6335713" y="6583363"/>
            <a:ext cx="2808287" cy="2762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r"/>
            <a:r>
              <a:rPr lang="en-GB" sz="1200" b="0" i="1" dirty="0" err="1">
                <a:latin typeface="Arial" charset="0"/>
              </a:rPr>
              <a:t>Morlat</a:t>
            </a:r>
            <a:r>
              <a:rPr lang="en-GB" sz="1200" b="0" i="1" dirty="0">
                <a:latin typeface="Arial" charset="0"/>
              </a:rPr>
              <a:t> P, CROI 2012, Abs. 1130</a:t>
            </a:r>
          </a:p>
        </p:txBody>
      </p:sp>
      <p:grpSp>
        <p:nvGrpSpPr>
          <p:cNvPr id="94212" name="Groupe 109"/>
          <p:cNvGrpSpPr>
            <a:grpSpLocks/>
          </p:cNvGrpSpPr>
          <p:nvPr/>
        </p:nvGrpSpPr>
        <p:grpSpPr bwMode="auto">
          <a:xfrm>
            <a:off x="-4763" y="1700213"/>
            <a:ext cx="8972551" cy="4838700"/>
            <a:chOff x="23802" y="1135063"/>
            <a:chExt cx="8991618" cy="5407207"/>
          </a:xfrm>
        </p:grpSpPr>
        <p:grpSp>
          <p:nvGrpSpPr>
            <p:cNvPr id="94218" name="Groupe 22544"/>
            <p:cNvGrpSpPr>
              <a:grpSpLocks/>
            </p:cNvGrpSpPr>
            <p:nvPr/>
          </p:nvGrpSpPr>
          <p:grpSpPr bwMode="auto">
            <a:xfrm>
              <a:off x="2525713" y="1284288"/>
              <a:ext cx="5776912" cy="4924425"/>
              <a:chOff x="2526171" y="1284969"/>
              <a:chExt cx="5775994" cy="4923603"/>
            </a:xfrm>
          </p:grpSpPr>
          <p:sp>
            <p:nvSpPr>
              <p:cNvPr id="94260" name="Line 11"/>
              <p:cNvSpPr>
                <a:spLocks noChangeShapeType="1"/>
              </p:cNvSpPr>
              <p:nvPr/>
            </p:nvSpPr>
            <p:spPr bwMode="auto">
              <a:xfrm flipV="1">
                <a:off x="3733513" y="6153883"/>
                <a:ext cx="0" cy="54689"/>
              </a:xfrm>
              <a:prstGeom prst="line">
                <a:avLst/>
              </a:prstGeom>
              <a:noFill/>
              <a:ln>
                <a:noFill/>
              </a:ln>
              <a:extLst>
                <a:ext uri="{909E8E84-426E-40DD-AFC4-6F175D3DCCD1}">
                  <a14:hiddenFill xmlns:mc="http://schemas.openxmlformats.org/markup-compatibility/2006" xmlns:mv="urn:schemas-microsoft-com:mac:vml" xmlns:a14="http://schemas.microsoft.com/office/drawing/2010/main" xmlns="">
                    <a:noFill/>
                  </a14:hiddenFill>
                </a:ext>
                <a:ext uri="{91240B29-F687-4F45-9708-019B960494DF}">
                  <a14:hiddenLine xmlns:mc="http://schemas.openxmlformats.org/markup-compatibility/2006" xmlns:mv="urn:schemas-microsoft-com:mac:vml" xmlns:a14="http://schemas.microsoft.com/office/drawing/2010/main" xmlns="" w="5">
                    <a:solidFill>
                      <a:srgbClr val="000000"/>
                    </a:solidFill>
                    <a:round/>
                    <a:headEnd/>
                    <a:tailEnd/>
                  </a14:hiddenLine>
                </a:ext>
              </a:extLst>
            </p:spPr>
            <p:txBody>
              <a:bodyPr/>
              <a:lstStyle/>
              <a:p>
                <a:endParaRPr lang="fr-FR"/>
              </a:p>
            </p:txBody>
          </p:sp>
          <p:sp>
            <p:nvSpPr>
              <p:cNvPr id="94261" name="Line 12"/>
              <p:cNvSpPr>
                <a:spLocks noChangeShapeType="1"/>
              </p:cNvSpPr>
              <p:nvPr/>
            </p:nvSpPr>
            <p:spPr bwMode="auto">
              <a:xfrm flipV="1">
                <a:off x="2592662" y="6153883"/>
                <a:ext cx="0" cy="54689"/>
              </a:xfrm>
              <a:prstGeom prst="line">
                <a:avLst/>
              </a:prstGeom>
              <a:noFill/>
              <a:ln>
                <a:noFill/>
              </a:ln>
              <a:extLst>
                <a:ext uri="{909E8E84-426E-40DD-AFC4-6F175D3DCCD1}">
                  <a14:hiddenFill xmlns:mc="http://schemas.openxmlformats.org/markup-compatibility/2006" xmlns:mv="urn:schemas-microsoft-com:mac:vml" xmlns:a14="http://schemas.microsoft.com/office/drawing/2010/main" xmlns="">
                    <a:noFill/>
                  </a14:hiddenFill>
                </a:ext>
                <a:ext uri="{91240B29-F687-4F45-9708-019B960494DF}">
                  <a14:hiddenLine xmlns:mc="http://schemas.openxmlformats.org/markup-compatibility/2006" xmlns:mv="urn:schemas-microsoft-com:mac:vml" xmlns:a14="http://schemas.microsoft.com/office/drawing/2010/main" xmlns="" w="5">
                    <a:solidFill>
                      <a:srgbClr val="000000"/>
                    </a:solidFill>
                    <a:round/>
                    <a:headEnd/>
                    <a:tailEnd/>
                  </a14:hiddenLine>
                </a:ext>
              </a:extLst>
            </p:spPr>
            <p:txBody>
              <a:bodyPr/>
              <a:lstStyle/>
              <a:p>
                <a:endParaRPr lang="fr-FR"/>
              </a:p>
            </p:txBody>
          </p:sp>
          <p:sp>
            <p:nvSpPr>
              <p:cNvPr id="94262" name="Line 13"/>
              <p:cNvSpPr>
                <a:spLocks noChangeShapeType="1"/>
              </p:cNvSpPr>
              <p:nvPr/>
            </p:nvSpPr>
            <p:spPr bwMode="auto">
              <a:xfrm>
                <a:off x="2526171" y="6153883"/>
                <a:ext cx="66491" cy="0"/>
              </a:xfrm>
              <a:prstGeom prst="line">
                <a:avLst/>
              </a:prstGeom>
              <a:noFill/>
              <a:ln>
                <a:noFill/>
              </a:ln>
              <a:extLst>
                <a:ext uri="{909E8E84-426E-40DD-AFC4-6F175D3DCCD1}">
                  <a14:hiddenFill xmlns:mc="http://schemas.openxmlformats.org/markup-compatibility/2006" xmlns:mv="urn:schemas-microsoft-com:mac:vml" xmlns:a14="http://schemas.microsoft.com/office/drawing/2010/main" xmlns="">
                    <a:noFill/>
                  </a14:hiddenFill>
                </a:ext>
                <a:ext uri="{91240B29-F687-4F45-9708-019B960494DF}">
                  <a14:hiddenLine xmlns:mc="http://schemas.openxmlformats.org/markup-compatibility/2006" xmlns:mv="urn:schemas-microsoft-com:mac:vml" xmlns:a14="http://schemas.microsoft.com/office/drawing/2010/main" xmlns="" w="5">
                    <a:solidFill>
                      <a:srgbClr val="000000"/>
                    </a:solidFill>
                    <a:round/>
                    <a:headEnd/>
                    <a:tailEnd/>
                  </a14:hiddenLine>
                </a:ext>
              </a:extLst>
            </p:spPr>
            <p:txBody>
              <a:bodyPr/>
              <a:lstStyle/>
              <a:p>
                <a:endParaRPr lang="fr-FR"/>
              </a:p>
            </p:txBody>
          </p:sp>
          <p:sp>
            <p:nvSpPr>
              <p:cNvPr id="94263" name="Line 14"/>
              <p:cNvSpPr>
                <a:spLocks noChangeShapeType="1"/>
              </p:cNvSpPr>
              <p:nvPr/>
            </p:nvSpPr>
            <p:spPr bwMode="auto">
              <a:xfrm>
                <a:off x="2592662" y="6153883"/>
                <a:ext cx="1140850" cy="0"/>
              </a:xfrm>
              <a:prstGeom prst="line">
                <a:avLst/>
              </a:prstGeom>
              <a:noFill/>
              <a:ln>
                <a:noFill/>
              </a:ln>
              <a:extLst>
                <a:ext uri="{909E8E84-426E-40DD-AFC4-6F175D3DCCD1}">
                  <a14:hiddenFill xmlns:mc="http://schemas.openxmlformats.org/markup-compatibility/2006" xmlns:mv="urn:schemas-microsoft-com:mac:vml" xmlns:a14="http://schemas.microsoft.com/office/drawing/2010/main" xmlns="">
                    <a:noFill/>
                  </a14:hiddenFill>
                </a:ext>
                <a:ext uri="{91240B29-F687-4F45-9708-019B960494DF}">
                  <a14:hiddenLine xmlns:mc="http://schemas.openxmlformats.org/markup-compatibility/2006" xmlns:mv="urn:schemas-microsoft-com:mac:vml" xmlns:a14="http://schemas.microsoft.com/office/drawing/2010/main" xmlns="" w="5">
                    <a:solidFill>
                      <a:srgbClr val="000000"/>
                    </a:solidFill>
                    <a:round/>
                    <a:headEnd/>
                    <a:tailEnd/>
                  </a14:hiddenLine>
                </a:ext>
              </a:extLst>
            </p:spPr>
            <p:txBody>
              <a:bodyPr/>
              <a:lstStyle/>
              <a:p>
                <a:endParaRPr lang="fr-FR"/>
              </a:p>
            </p:txBody>
          </p:sp>
          <p:sp>
            <p:nvSpPr>
              <p:cNvPr id="94264" name="Line 15"/>
              <p:cNvSpPr>
                <a:spLocks noChangeShapeType="1"/>
              </p:cNvSpPr>
              <p:nvPr/>
            </p:nvSpPr>
            <p:spPr bwMode="auto">
              <a:xfrm flipV="1">
                <a:off x="7156065" y="6153883"/>
                <a:ext cx="0" cy="54689"/>
              </a:xfrm>
              <a:prstGeom prst="line">
                <a:avLst/>
              </a:prstGeom>
              <a:noFill/>
              <a:ln>
                <a:noFill/>
              </a:ln>
              <a:extLst>
                <a:ext uri="{909E8E84-426E-40DD-AFC4-6F175D3DCCD1}">
                  <a14:hiddenFill xmlns:mc="http://schemas.openxmlformats.org/markup-compatibility/2006" xmlns:mv="urn:schemas-microsoft-com:mac:vml" xmlns:a14="http://schemas.microsoft.com/office/drawing/2010/main" xmlns="">
                    <a:noFill/>
                  </a14:hiddenFill>
                </a:ext>
                <a:ext uri="{91240B29-F687-4F45-9708-019B960494DF}">
                  <a14:hiddenLine xmlns:mc="http://schemas.openxmlformats.org/markup-compatibility/2006" xmlns:mv="urn:schemas-microsoft-com:mac:vml" xmlns:a14="http://schemas.microsoft.com/office/drawing/2010/main" xmlns="" w="5">
                    <a:solidFill>
                      <a:srgbClr val="000000"/>
                    </a:solidFill>
                    <a:round/>
                    <a:headEnd/>
                    <a:tailEnd/>
                  </a14:hiddenLine>
                </a:ext>
              </a:extLst>
            </p:spPr>
            <p:txBody>
              <a:bodyPr/>
              <a:lstStyle/>
              <a:p>
                <a:endParaRPr lang="fr-FR"/>
              </a:p>
            </p:txBody>
          </p:sp>
          <p:sp>
            <p:nvSpPr>
              <p:cNvPr id="94265" name="Line 16"/>
              <p:cNvSpPr>
                <a:spLocks noChangeShapeType="1"/>
              </p:cNvSpPr>
              <p:nvPr/>
            </p:nvSpPr>
            <p:spPr bwMode="auto">
              <a:xfrm flipV="1">
                <a:off x="6015214" y="6153883"/>
                <a:ext cx="0" cy="54689"/>
              </a:xfrm>
              <a:prstGeom prst="line">
                <a:avLst/>
              </a:prstGeom>
              <a:noFill/>
              <a:ln>
                <a:noFill/>
              </a:ln>
              <a:extLst>
                <a:ext uri="{909E8E84-426E-40DD-AFC4-6F175D3DCCD1}">
                  <a14:hiddenFill xmlns:mc="http://schemas.openxmlformats.org/markup-compatibility/2006" xmlns:mv="urn:schemas-microsoft-com:mac:vml" xmlns:a14="http://schemas.microsoft.com/office/drawing/2010/main" xmlns="">
                    <a:noFill/>
                  </a14:hiddenFill>
                </a:ext>
                <a:ext uri="{91240B29-F687-4F45-9708-019B960494DF}">
                  <a14:hiddenLine xmlns:mc="http://schemas.openxmlformats.org/markup-compatibility/2006" xmlns:mv="urn:schemas-microsoft-com:mac:vml" xmlns:a14="http://schemas.microsoft.com/office/drawing/2010/main" xmlns="" w="5">
                    <a:solidFill>
                      <a:srgbClr val="000000"/>
                    </a:solidFill>
                    <a:round/>
                    <a:headEnd/>
                    <a:tailEnd/>
                  </a14:hiddenLine>
                </a:ext>
              </a:extLst>
            </p:spPr>
            <p:txBody>
              <a:bodyPr/>
              <a:lstStyle/>
              <a:p>
                <a:endParaRPr lang="fr-FR"/>
              </a:p>
            </p:txBody>
          </p:sp>
          <p:sp>
            <p:nvSpPr>
              <p:cNvPr id="94266" name="Line 17"/>
              <p:cNvSpPr>
                <a:spLocks noChangeShapeType="1"/>
              </p:cNvSpPr>
              <p:nvPr/>
            </p:nvSpPr>
            <p:spPr bwMode="auto">
              <a:xfrm flipV="1">
                <a:off x="4872614" y="6153883"/>
                <a:ext cx="0" cy="54689"/>
              </a:xfrm>
              <a:prstGeom prst="line">
                <a:avLst/>
              </a:prstGeom>
              <a:noFill/>
              <a:ln>
                <a:noFill/>
              </a:ln>
              <a:extLst>
                <a:ext uri="{909E8E84-426E-40DD-AFC4-6F175D3DCCD1}">
                  <a14:hiddenFill xmlns:mc="http://schemas.openxmlformats.org/markup-compatibility/2006" xmlns:mv="urn:schemas-microsoft-com:mac:vml" xmlns:a14="http://schemas.microsoft.com/office/drawing/2010/main" xmlns="">
                    <a:noFill/>
                  </a14:hiddenFill>
                </a:ext>
                <a:ext uri="{91240B29-F687-4F45-9708-019B960494DF}">
                  <a14:hiddenLine xmlns:mc="http://schemas.openxmlformats.org/markup-compatibility/2006" xmlns:mv="urn:schemas-microsoft-com:mac:vml" xmlns:a14="http://schemas.microsoft.com/office/drawing/2010/main" xmlns="" w="5">
                    <a:solidFill>
                      <a:srgbClr val="000000"/>
                    </a:solidFill>
                    <a:round/>
                    <a:headEnd/>
                    <a:tailEnd/>
                  </a14:hiddenLine>
                </a:ext>
              </a:extLst>
            </p:spPr>
            <p:txBody>
              <a:bodyPr/>
              <a:lstStyle/>
              <a:p>
                <a:endParaRPr lang="fr-FR"/>
              </a:p>
            </p:txBody>
          </p:sp>
          <p:sp>
            <p:nvSpPr>
              <p:cNvPr id="94267" name="Line 18"/>
              <p:cNvSpPr>
                <a:spLocks noChangeShapeType="1"/>
              </p:cNvSpPr>
              <p:nvPr/>
            </p:nvSpPr>
            <p:spPr bwMode="auto">
              <a:xfrm>
                <a:off x="4872614" y="6153883"/>
                <a:ext cx="1142601" cy="0"/>
              </a:xfrm>
              <a:prstGeom prst="line">
                <a:avLst/>
              </a:prstGeom>
              <a:noFill/>
              <a:ln>
                <a:noFill/>
              </a:ln>
              <a:extLst>
                <a:ext uri="{909E8E84-426E-40DD-AFC4-6F175D3DCCD1}">
                  <a14:hiddenFill xmlns:mc="http://schemas.openxmlformats.org/markup-compatibility/2006" xmlns:mv="urn:schemas-microsoft-com:mac:vml" xmlns:a14="http://schemas.microsoft.com/office/drawing/2010/main" xmlns="">
                    <a:noFill/>
                  </a14:hiddenFill>
                </a:ext>
                <a:ext uri="{91240B29-F687-4F45-9708-019B960494DF}">
                  <a14:hiddenLine xmlns:mc="http://schemas.openxmlformats.org/markup-compatibility/2006" xmlns:mv="urn:schemas-microsoft-com:mac:vml" xmlns:a14="http://schemas.microsoft.com/office/drawing/2010/main" xmlns="" w="5">
                    <a:solidFill>
                      <a:srgbClr val="000000"/>
                    </a:solidFill>
                    <a:round/>
                    <a:headEnd/>
                    <a:tailEnd/>
                  </a14:hiddenLine>
                </a:ext>
              </a:extLst>
            </p:spPr>
            <p:txBody>
              <a:bodyPr/>
              <a:lstStyle/>
              <a:p>
                <a:endParaRPr lang="fr-FR"/>
              </a:p>
            </p:txBody>
          </p:sp>
          <p:sp>
            <p:nvSpPr>
              <p:cNvPr id="94268" name="Line 19"/>
              <p:cNvSpPr>
                <a:spLocks noChangeShapeType="1"/>
              </p:cNvSpPr>
              <p:nvPr/>
            </p:nvSpPr>
            <p:spPr bwMode="auto">
              <a:xfrm>
                <a:off x="6015214" y="6153883"/>
                <a:ext cx="1140850" cy="0"/>
              </a:xfrm>
              <a:prstGeom prst="line">
                <a:avLst/>
              </a:prstGeom>
              <a:noFill/>
              <a:ln>
                <a:noFill/>
              </a:ln>
              <a:extLst>
                <a:ext uri="{909E8E84-426E-40DD-AFC4-6F175D3DCCD1}">
                  <a14:hiddenFill xmlns:mc="http://schemas.openxmlformats.org/markup-compatibility/2006" xmlns:mv="urn:schemas-microsoft-com:mac:vml" xmlns:a14="http://schemas.microsoft.com/office/drawing/2010/main" xmlns="">
                    <a:noFill/>
                  </a14:hiddenFill>
                </a:ext>
                <a:ext uri="{91240B29-F687-4F45-9708-019B960494DF}">
                  <a14:hiddenLine xmlns:mc="http://schemas.openxmlformats.org/markup-compatibility/2006" xmlns:mv="urn:schemas-microsoft-com:mac:vml" xmlns:a14="http://schemas.microsoft.com/office/drawing/2010/main" xmlns="" w="5">
                    <a:solidFill>
                      <a:srgbClr val="000000"/>
                    </a:solidFill>
                    <a:round/>
                    <a:headEnd/>
                    <a:tailEnd/>
                  </a14:hiddenLine>
                </a:ext>
              </a:extLst>
            </p:spPr>
            <p:txBody>
              <a:bodyPr/>
              <a:lstStyle/>
              <a:p>
                <a:endParaRPr lang="fr-FR"/>
              </a:p>
            </p:txBody>
          </p:sp>
          <p:sp>
            <p:nvSpPr>
              <p:cNvPr id="94269" name="Line 20"/>
              <p:cNvSpPr>
                <a:spLocks noChangeShapeType="1"/>
              </p:cNvSpPr>
              <p:nvPr/>
            </p:nvSpPr>
            <p:spPr bwMode="auto">
              <a:xfrm>
                <a:off x="3733513" y="6153883"/>
                <a:ext cx="1139101" cy="0"/>
              </a:xfrm>
              <a:prstGeom prst="line">
                <a:avLst/>
              </a:prstGeom>
              <a:noFill/>
              <a:ln>
                <a:noFill/>
              </a:ln>
              <a:extLst>
                <a:ext uri="{909E8E84-426E-40DD-AFC4-6F175D3DCCD1}">
                  <a14:hiddenFill xmlns:mc="http://schemas.openxmlformats.org/markup-compatibility/2006" xmlns:mv="urn:schemas-microsoft-com:mac:vml" xmlns:a14="http://schemas.microsoft.com/office/drawing/2010/main" xmlns="">
                    <a:noFill/>
                  </a14:hiddenFill>
                </a:ext>
                <a:ext uri="{91240B29-F687-4F45-9708-019B960494DF}">
                  <a14:hiddenLine xmlns:mc="http://schemas.openxmlformats.org/markup-compatibility/2006" xmlns:mv="urn:schemas-microsoft-com:mac:vml" xmlns:a14="http://schemas.microsoft.com/office/drawing/2010/main" xmlns="" w="6350">
                    <a:solidFill>
                      <a:srgbClr val="000000"/>
                    </a:solidFill>
                    <a:round/>
                    <a:headEnd/>
                    <a:tailEnd/>
                  </a14:hiddenLine>
                </a:ext>
              </a:extLst>
            </p:spPr>
            <p:txBody>
              <a:bodyPr/>
              <a:lstStyle/>
              <a:p>
                <a:endParaRPr lang="fr-FR"/>
              </a:p>
            </p:txBody>
          </p:sp>
          <p:sp>
            <p:nvSpPr>
              <p:cNvPr id="94270" name="Line 21"/>
              <p:cNvSpPr>
                <a:spLocks noChangeShapeType="1"/>
              </p:cNvSpPr>
              <p:nvPr/>
            </p:nvSpPr>
            <p:spPr bwMode="auto">
              <a:xfrm flipV="1">
                <a:off x="8296915" y="6153883"/>
                <a:ext cx="0" cy="54689"/>
              </a:xfrm>
              <a:prstGeom prst="line">
                <a:avLst/>
              </a:prstGeom>
              <a:noFill/>
              <a:ln>
                <a:noFill/>
              </a:ln>
              <a:extLst>
                <a:ext uri="{909E8E84-426E-40DD-AFC4-6F175D3DCCD1}">
                  <a14:hiddenFill xmlns:mc="http://schemas.openxmlformats.org/markup-compatibility/2006" xmlns:mv="urn:schemas-microsoft-com:mac:vml" xmlns:a14="http://schemas.microsoft.com/office/drawing/2010/main" xmlns="">
                    <a:noFill/>
                  </a14:hiddenFill>
                </a:ext>
                <a:ext uri="{91240B29-F687-4F45-9708-019B960494DF}">
                  <a14:hiddenLine xmlns:mc="http://schemas.openxmlformats.org/markup-compatibility/2006" xmlns:mv="urn:schemas-microsoft-com:mac:vml" xmlns:a14="http://schemas.microsoft.com/office/drawing/2010/main" xmlns="" w="5">
                    <a:solidFill>
                      <a:srgbClr val="000000"/>
                    </a:solidFill>
                    <a:round/>
                    <a:headEnd/>
                    <a:tailEnd/>
                  </a14:hiddenLine>
                </a:ext>
              </a:extLst>
            </p:spPr>
            <p:txBody>
              <a:bodyPr/>
              <a:lstStyle/>
              <a:p>
                <a:endParaRPr lang="fr-FR"/>
              </a:p>
            </p:txBody>
          </p:sp>
          <p:sp>
            <p:nvSpPr>
              <p:cNvPr id="94271" name="Line 22"/>
              <p:cNvSpPr>
                <a:spLocks noChangeShapeType="1"/>
              </p:cNvSpPr>
              <p:nvPr/>
            </p:nvSpPr>
            <p:spPr bwMode="auto">
              <a:xfrm>
                <a:off x="8296915" y="6153883"/>
                <a:ext cx="5250" cy="0"/>
              </a:xfrm>
              <a:prstGeom prst="line">
                <a:avLst/>
              </a:prstGeom>
              <a:noFill/>
              <a:ln>
                <a:noFill/>
              </a:ln>
              <a:extLst>
                <a:ext uri="{909E8E84-426E-40DD-AFC4-6F175D3DCCD1}">
                  <a14:hiddenFill xmlns:mc="http://schemas.openxmlformats.org/markup-compatibility/2006" xmlns:mv="urn:schemas-microsoft-com:mac:vml" xmlns:a14="http://schemas.microsoft.com/office/drawing/2010/main" xmlns="">
                    <a:noFill/>
                  </a14:hiddenFill>
                </a:ext>
                <a:ext uri="{91240B29-F687-4F45-9708-019B960494DF}">
                  <a14:hiddenLine xmlns:mc="http://schemas.openxmlformats.org/markup-compatibility/2006" xmlns:mv="urn:schemas-microsoft-com:mac:vml" xmlns:a14="http://schemas.microsoft.com/office/drawing/2010/main" xmlns="" w="5">
                    <a:solidFill>
                      <a:srgbClr val="000000"/>
                    </a:solidFill>
                    <a:round/>
                    <a:headEnd/>
                    <a:tailEnd/>
                  </a14:hiddenLine>
                </a:ext>
              </a:extLst>
            </p:spPr>
            <p:txBody>
              <a:bodyPr/>
              <a:lstStyle/>
              <a:p>
                <a:endParaRPr lang="fr-FR"/>
              </a:p>
            </p:txBody>
          </p:sp>
          <p:sp>
            <p:nvSpPr>
              <p:cNvPr id="94272" name="Line 23"/>
              <p:cNvSpPr>
                <a:spLocks noChangeShapeType="1"/>
              </p:cNvSpPr>
              <p:nvPr/>
            </p:nvSpPr>
            <p:spPr bwMode="auto">
              <a:xfrm>
                <a:off x="7156065" y="6153883"/>
                <a:ext cx="1140850" cy="0"/>
              </a:xfrm>
              <a:prstGeom prst="line">
                <a:avLst/>
              </a:prstGeom>
              <a:noFill/>
              <a:ln>
                <a:noFill/>
              </a:ln>
              <a:extLst>
                <a:ext uri="{909E8E84-426E-40DD-AFC4-6F175D3DCCD1}">
                  <a14:hiddenFill xmlns:mc="http://schemas.openxmlformats.org/markup-compatibility/2006" xmlns:mv="urn:schemas-microsoft-com:mac:vml" xmlns:a14="http://schemas.microsoft.com/office/drawing/2010/main" xmlns="">
                    <a:noFill/>
                  </a14:hiddenFill>
                </a:ext>
                <a:ext uri="{91240B29-F687-4F45-9708-019B960494DF}">
                  <a14:hiddenLine xmlns:mc="http://schemas.openxmlformats.org/markup-compatibility/2006" xmlns:mv="urn:schemas-microsoft-com:mac:vml" xmlns:a14="http://schemas.microsoft.com/office/drawing/2010/main" xmlns="" w="5">
                    <a:solidFill>
                      <a:srgbClr val="000000"/>
                    </a:solidFill>
                    <a:round/>
                    <a:headEnd/>
                    <a:tailEnd/>
                  </a14:hiddenLine>
                </a:ext>
              </a:extLst>
            </p:spPr>
            <p:txBody>
              <a:bodyPr/>
              <a:lstStyle/>
              <a:p>
                <a:endParaRPr lang="fr-FR"/>
              </a:p>
            </p:txBody>
          </p:sp>
          <p:sp>
            <p:nvSpPr>
              <p:cNvPr id="94273" name="Line 24"/>
              <p:cNvSpPr>
                <a:spLocks noChangeShapeType="1"/>
              </p:cNvSpPr>
              <p:nvPr/>
            </p:nvSpPr>
            <p:spPr bwMode="auto">
              <a:xfrm flipV="1">
                <a:off x="2592662" y="1284969"/>
                <a:ext cx="0" cy="4868914"/>
              </a:xfrm>
              <a:prstGeom prst="line">
                <a:avLst/>
              </a:prstGeom>
              <a:noFill/>
              <a:ln>
                <a:noFill/>
              </a:ln>
              <a:extLst>
                <a:ext uri="{909E8E84-426E-40DD-AFC4-6F175D3DCCD1}">
                  <a14:hiddenFill xmlns:mc="http://schemas.openxmlformats.org/markup-compatibility/2006" xmlns:mv="urn:schemas-microsoft-com:mac:vml" xmlns:a14="http://schemas.microsoft.com/office/drawing/2010/main" xmlns="">
                    <a:noFill/>
                  </a14:hiddenFill>
                </a:ext>
                <a:ext uri="{91240B29-F687-4F45-9708-019B960494DF}">
                  <a14:hiddenLine xmlns:mc="http://schemas.openxmlformats.org/markup-compatibility/2006" xmlns:mv="urn:schemas-microsoft-com:mac:vml" xmlns:a14="http://schemas.microsoft.com/office/drawing/2010/main" xmlns="" w="5">
                    <a:solidFill>
                      <a:srgbClr val="000000"/>
                    </a:solidFill>
                    <a:round/>
                    <a:headEnd/>
                    <a:tailEnd/>
                  </a14:hiddenLine>
                </a:ext>
              </a:extLst>
            </p:spPr>
            <p:txBody>
              <a:bodyPr/>
              <a:lstStyle/>
              <a:p>
                <a:endParaRPr lang="fr-FR"/>
              </a:p>
            </p:txBody>
          </p:sp>
          <p:sp>
            <p:nvSpPr>
              <p:cNvPr id="94274" name="Rectangle 25"/>
              <p:cNvSpPr>
                <a:spLocks noChangeArrowheads="1"/>
              </p:cNvSpPr>
              <p:nvPr/>
            </p:nvSpPr>
            <p:spPr bwMode="auto">
              <a:xfrm>
                <a:off x="2592662" y="1334686"/>
                <a:ext cx="2867874" cy="54689"/>
              </a:xfrm>
              <a:prstGeom prst="rect">
                <a:avLst/>
              </a:prstGeom>
              <a:solidFill>
                <a:srgbClr val="FF99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1800" b="0">
                  <a:latin typeface="Arial" charset="0"/>
                </a:endParaRPr>
              </a:p>
            </p:txBody>
          </p:sp>
          <p:sp>
            <p:nvSpPr>
              <p:cNvPr id="94275" name="Rectangle 26"/>
              <p:cNvSpPr>
                <a:spLocks noChangeArrowheads="1"/>
              </p:cNvSpPr>
              <p:nvPr/>
            </p:nvSpPr>
            <p:spPr bwMode="auto">
              <a:xfrm>
                <a:off x="2592662" y="1412576"/>
                <a:ext cx="4106712" cy="56346"/>
              </a:xfrm>
              <a:prstGeom prst="rect">
                <a:avLst/>
              </a:prstGeom>
              <a:solidFill>
                <a:srgbClr val="00FF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1800" b="0">
                  <a:latin typeface="Arial" charset="0"/>
                </a:endParaRPr>
              </a:p>
            </p:txBody>
          </p:sp>
          <p:sp>
            <p:nvSpPr>
              <p:cNvPr id="94276" name="Rectangle 27"/>
              <p:cNvSpPr>
                <a:spLocks noChangeArrowheads="1"/>
              </p:cNvSpPr>
              <p:nvPr/>
            </p:nvSpPr>
            <p:spPr bwMode="auto">
              <a:xfrm>
                <a:off x="2592662" y="1488808"/>
                <a:ext cx="5412041" cy="58003"/>
              </a:xfrm>
              <a:prstGeom prst="rect">
                <a:avLst/>
              </a:prstGeom>
              <a:solidFill>
                <a:srgbClr val="00CCFF"/>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1800" b="0">
                  <a:latin typeface="Arial" charset="0"/>
                </a:endParaRPr>
              </a:p>
            </p:txBody>
          </p:sp>
          <p:sp>
            <p:nvSpPr>
              <p:cNvPr id="94277" name="Rectangle 28"/>
              <p:cNvSpPr>
                <a:spLocks noChangeArrowheads="1"/>
              </p:cNvSpPr>
              <p:nvPr/>
            </p:nvSpPr>
            <p:spPr bwMode="auto">
              <a:xfrm>
                <a:off x="2592662" y="1619728"/>
                <a:ext cx="2535418" cy="54689"/>
              </a:xfrm>
              <a:prstGeom prst="rect">
                <a:avLst/>
              </a:prstGeom>
              <a:solidFill>
                <a:srgbClr val="FF99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1800" b="0">
                  <a:latin typeface="Arial" charset="0"/>
                </a:endParaRPr>
              </a:p>
            </p:txBody>
          </p:sp>
          <p:sp>
            <p:nvSpPr>
              <p:cNvPr id="94278" name="Rectangle 29"/>
              <p:cNvSpPr>
                <a:spLocks noChangeArrowheads="1"/>
              </p:cNvSpPr>
              <p:nvPr/>
            </p:nvSpPr>
            <p:spPr bwMode="auto">
              <a:xfrm>
                <a:off x="2592662" y="1694303"/>
                <a:ext cx="1909000" cy="58003"/>
              </a:xfrm>
              <a:prstGeom prst="rect">
                <a:avLst/>
              </a:prstGeom>
              <a:solidFill>
                <a:srgbClr val="00FF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1800" b="0">
                  <a:latin typeface="Arial" charset="0"/>
                </a:endParaRPr>
              </a:p>
            </p:txBody>
          </p:sp>
          <p:sp>
            <p:nvSpPr>
              <p:cNvPr id="94279" name="Rectangle 30"/>
              <p:cNvSpPr>
                <a:spLocks noChangeArrowheads="1"/>
              </p:cNvSpPr>
              <p:nvPr/>
            </p:nvSpPr>
            <p:spPr bwMode="auto">
              <a:xfrm>
                <a:off x="2592662" y="1773850"/>
                <a:ext cx="1244087" cy="58003"/>
              </a:xfrm>
              <a:prstGeom prst="rect">
                <a:avLst/>
              </a:prstGeom>
              <a:solidFill>
                <a:srgbClr val="00CCFF"/>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1800" b="0">
                  <a:latin typeface="Arial" charset="0"/>
                </a:endParaRPr>
              </a:p>
            </p:txBody>
          </p:sp>
          <p:sp>
            <p:nvSpPr>
              <p:cNvPr id="94280" name="Rectangle 31"/>
              <p:cNvSpPr>
                <a:spLocks noChangeArrowheads="1"/>
              </p:cNvSpPr>
              <p:nvPr/>
            </p:nvSpPr>
            <p:spPr bwMode="auto">
              <a:xfrm>
                <a:off x="2592662" y="1982659"/>
                <a:ext cx="1709526" cy="54689"/>
              </a:xfrm>
              <a:prstGeom prst="rect">
                <a:avLst/>
              </a:prstGeom>
              <a:solidFill>
                <a:srgbClr val="00FF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1800" b="0">
                  <a:latin typeface="Arial" charset="0"/>
                </a:endParaRPr>
              </a:p>
            </p:txBody>
          </p:sp>
          <p:sp>
            <p:nvSpPr>
              <p:cNvPr id="94281" name="Rectangle 32"/>
              <p:cNvSpPr>
                <a:spLocks noChangeArrowheads="1"/>
              </p:cNvSpPr>
              <p:nvPr/>
            </p:nvSpPr>
            <p:spPr bwMode="auto">
              <a:xfrm>
                <a:off x="2592662" y="1903113"/>
                <a:ext cx="1210841" cy="56346"/>
              </a:xfrm>
              <a:prstGeom prst="rect">
                <a:avLst/>
              </a:prstGeom>
              <a:solidFill>
                <a:srgbClr val="FF99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1800" b="0">
                  <a:latin typeface="Arial" charset="0"/>
                </a:endParaRPr>
              </a:p>
            </p:txBody>
          </p:sp>
          <p:sp>
            <p:nvSpPr>
              <p:cNvPr id="94282" name="Rectangle 33"/>
              <p:cNvSpPr>
                <a:spLocks noChangeArrowheads="1"/>
              </p:cNvSpPr>
              <p:nvPr/>
            </p:nvSpPr>
            <p:spPr bwMode="auto">
              <a:xfrm>
                <a:off x="2592662" y="2060548"/>
                <a:ext cx="1468058" cy="54689"/>
              </a:xfrm>
              <a:prstGeom prst="rect">
                <a:avLst/>
              </a:prstGeom>
              <a:solidFill>
                <a:srgbClr val="00CCFF"/>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1800" b="0">
                  <a:latin typeface="Arial" charset="0"/>
                </a:endParaRPr>
              </a:p>
            </p:txBody>
          </p:sp>
          <p:sp>
            <p:nvSpPr>
              <p:cNvPr id="94283" name="Rectangle 34"/>
              <p:cNvSpPr>
                <a:spLocks noChangeArrowheads="1"/>
              </p:cNvSpPr>
              <p:nvPr/>
            </p:nvSpPr>
            <p:spPr bwMode="auto">
              <a:xfrm>
                <a:off x="2592662" y="2188155"/>
                <a:ext cx="1177596" cy="54689"/>
              </a:xfrm>
              <a:prstGeom prst="rect">
                <a:avLst/>
              </a:prstGeom>
              <a:solidFill>
                <a:srgbClr val="FF99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1800" b="0">
                  <a:latin typeface="Arial" charset="0"/>
                </a:endParaRPr>
              </a:p>
            </p:txBody>
          </p:sp>
          <p:sp>
            <p:nvSpPr>
              <p:cNvPr id="94284" name="Rectangle 35"/>
              <p:cNvSpPr>
                <a:spLocks noChangeArrowheads="1"/>
              </p:cNvSpPr>
              <p:nvPr/>
            </p:nvSpPr>
            <p:spPr bwMode="auto">
              <a:xfrm>
                <a:off x="2592662" y="2266044"/>
                <a:ext cx="958874" cy="56346"/>
              </a:xfrm>
              <a:prstGeom prst="rect">
                <a:avLst/>
              </a:prstGeom>
              <a:solidFill>
                <a:srgbClr val="00FF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1800" b="0">
                  <a:latin typeface="Arial" charset="0"/>
                </a:endParaRPr>
              </a:p>
            </p:txBody>
          </p:sp>
          <p:sp>
            <p:nvSpPr>
              <p:cNvPr id="94285" name="Freeform 36"/>
              <p:cNvSpPr>
                <a:spLocks/>
              </p:cNvSpPr>
              <p:nvPr/>
            </p:nvSpPr>
            <p:spPr bwMode="auto">
              <a:xfrm>
                <a:off x="2592662" y="2342276"/>
                <a:ext cx="815393" cy="58003"/>
              </a:xfrm>
              <a:custGeom>
                <a:avLst/>
                <a:gdLst>
                  <a:gd name="T0" fmla="*/ 2147483646 w 466"/>
                  <a:gd name="T1" fmla="*/ 2147483646 h 35"/>
                  <a:gd name="T2" fmla="*/ 2147483646 w 466"/>
                  <a:gd name="T3" fmla="*/ 0 h 35"/>
                  <a:gd name="T4" fmla="*/ 0 w 466"/>
                  <a:gd name="T5" fmla="*/ 0 h 35"/>
                  <a:gd name="T6" fmla="*/ 0 w 466"/>
                  <a:gd name="T7" fmla="*/ 2147483646 h 35"/>
                  <a:gd name="T8" fmla="*/ 2147483646 w 466"/>
                  <a:gd name="T9" fmla="*/ 2147483646 h 35"/>
                  <a:gd name="T10" fmla="*/ 2147483646 w 466"/>
                  <a:gd name="T11" fmla="*/ 2147483646 h 35"/>
                  <a:gd name="T12" fmla="*/ 0 60000 65536"/>
                  <a:gd name="T13" fmla="*/ 0 60000 65536"/>
                  <a:gd name="T14" fmla="*/ 0 60000 65536"/>
                  <a:gd name="T15" fmla="*/ 0 60000 65536"/>
                  <a:gd name="T16" fmla="*/ 0 60000 65536"/>
                  <a:gd name="T17" fmla="*/ 0 60000 65536"/>
                  <a:gd name="T18" fmla="*/ 0 w 466"/>
                  <a:gd name="T19" fmla="*/ 0 h 35"/>
                  <a:gd name="T20" fmla="*/ 466 w 46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66" h="35">
                    <a:moveTo>
                      <a:pt x="466" y="35"/>
                    </a:moveTo>
                    <a:lnTo>
                      <a:pt x="466" y="0"/>
                    </a:lnTo>
                    <a:lnTo>
                      <a:pt x="0" y="0"/>
                    </a:lnTo>
                    <a:lnTo>
                      <a:pt x="0" y="35"/>
                    </a:lnTo>
                    <a:lnTo>
                      <a:pt x="466" y="35"/>
                    </a:lnTo>
                    <a:close/>
                  </a:path>
                </a:pathLst>
              </a:custGeom>
              <a:solidFill>
                <a:srgbClr val="00CCFF"/>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286" name="Rectangle 37"/>
              <p:cNvSpPr>
                <a:spLocks noChangeArrowheads="1"/>
              </p:cNvSpPr>
              <p:nvPr/>
            </p:nvSpPr>
            <p:spPr bwMode="auto">
              <a:xfrm>
                <a:off x="2592662" y="2473197"/>
                <a:ext cx="1093607" cy="54689"/>
              </a:xfrm>
              <a:prstGeom prst="rect">
                <a:avLst/>
              </a:prstGeom>
              <a:solidFill>
                <a:srgbClr val="FF99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1800" b="0">
                  <a:latin typeface="Arial" charset="0"/>
                </a:endParaRPr>
              </a:p>
            </p:txBody>
          </p:sp>
          <p:sp>
            <p:nvSpPr>
              <p:cNvPr id="94287" name="Rectangle 38"/>
              <p:cNvSpPr>
                <a:spLocks noChangeArrowheads="1"/>
              </p:cNvSpPr>
              <p:nvPr/>
            </p:nvSpPr>
            <p:spPr bwMode="auto">
              <a:xfrm>
                <a:off x="2592662" y="2551086"/>
                <a:ext cx="509184" cy="54689"/>
              </a:xfrm>
              <a:prstGeom prst="rect">
                <a:avLst/>
              </a:prstGeom>
              <a:solidFill>
                <a:srgbClr val="00FF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1800" b="0">
                  <a:latin typeface="Arial" charset="0"/>
                </a:endParaRPr>
              </a:p>
            </p:txBody>
          </p:sp>
          <p:sp>
            <p:nvSpPr>
              <p:cNvPr id="94288" name="Freeform 39"/>
              <p:cNvSpPr>
                <a:spLocks/>
              </p:cNvSpPr>
              <p:nvPr/>
            </p:nvSpPr>
            <p:spPr bwMode="auto">
              <a:xfrm>
                <a:off x="2592662" y="2627318"/>
                <a:ext cx="790896" cy="58003"/>
              </a:xfrm>
              <a:custGeom>
                <a:avLst/>
                <a:gdLst>
                  <a:gd name="T0" fmla="*/ 2147483646 w 452"/>
                  <a:gd name="T1" fmla="*/ 2147483646 h 35"/>
                  <a:gd name="T2" fmla="*/ 2147483646 w 452"/>
                  <a:gd name="T3" fmla="*/ 0 h 35"/>
                  <a:gd name="T4" fmla="*/ 0 w 452"/>
                  <a:gd name="T5" fmla="*/ 0 h 35"/>
                  <a:gd name="T6" fmla="*/ 0 w 452"/>
                  <a:gd name="T7" fmla="*/ 2147483646 h 35"/>
                  <a:gd name="T8" fmla="*/ 2147483646 w 452"/>
                  <a:gd name="T9" fmla="*/ 2147483646 h 35"/>
                  <a:gd name="T10" fmla="*/ 2147483646 w 452"/>
                  <a:gd name="T11" fmla="*/ 2147483646 h 35"/>
                  <a:gd name="T12" fmla="*/ 0 60000 65536"/>
                  <a:gd name="T13" fmla="*/ 0 60000 65536"/>
                  <a:gd name="T14" fmla="*/ 0 60000 65536"/>
                  <a:gd name="T15" fmla="*/ 0 60000 65536"/>
                  <a:gd name="T16" fmla="*/ 0 60000 65536"/>
                  <a:gd name="T17" fmla="*/ 0 60000 65536"/>
                  <a:gd name="T18" fmla="*/ 0 w 452"/>
                  <a:gd name="T19" fmla="*/ 0 h 35"/>
                  <a:gd name="T20" fmla="*/ 452 w 452"/>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52" h="35">
                    <a:moveTo>
                      <a:pt x="452" y="35"/>
                    </a:moveTo>
                    <a:lnTo>
                      <a:pt x="452" y="0"/>
                    </a:lnTo>
                    <a:lnTo>
                      <a:pt x="0" y="0"/>
                    </a:lnTo>
                    <a:lnTo>
                      <a:pt x="0" y="35"/>
                    </a:lnTo>
                    <a:lnTo>
                      <a:pt x="452" y="35"/>
                    </a:lnTo>
                    <a:close/>
                  </a:path>
                </a:pathLst>
              </a:custGeom>
              <a:solidFill>
                <a:srgbClr val="00CCFF"/>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289" name="Freeform 40"/>
              <p:cNvSpPr>
                <a:spLocks/>
              </p:cNvSpPr>
              <p:nvPr/>
            </p:nvSpPr>
            <p:spPr bwMode="auto">
              <a:xfrm>
                <a:off x="2592662" y="2756581"/>
                <a:ext cx="549428" cy="56346"/>
              </a:xfrm>
              <a:custGeom>
                <a:avLst/>
                <a:gdLst>
                  <a:gd name="T0" fmla="*/ 2147483646 w 314"/>
                  <a:gd name="T1" fmla="*/ 2147483646 h 34"/>
                  <a:gd name="T2" fmla="*/ 2147483646 w 314"/>
                  <a:gd name="T3" fmla="*/ 0 h 34"/>
                  <a:gd name="T4" fmla="*/ 0 w 314"/>
                  <a:gd name="T5" fmla="*/ 0 h 34"/>
                  <a:gd name="T6" fmla="*/ 0 w 314"/>
                  <a:gd name="T7" fmla="*/ 2147483646 h 34"/>
                  <a:gd name="T8" fmla="*/ 2147483646 w 314"/>
                  <a:gd name="T9" fmla="*/ 2147483646 h 34"/>
                  <a:gd name="T10" fmla="*/ 2147483646 w 314"/>
                  <a:gd name="T11" fmla="*/ 2147483646 h 34"/>
                  <a:gd name="T12" fmla="*/ 0 60000 65536"/>
                  <a:gd name="T13" fmla="*/ 0 60000 65536"/>
                  <a:gd name="T14" fmla="*/ 0 60000 65536"/>
                  <a:gd name="T15" fmla="*/ 0 60000 65536"/>
                  <a:gd name="T16" fmla="*/ 0 60000 65536"/>
                  <a:gd name="T17" fmla="*/ 0 60000 65536"/>
                  <a:gd name="T18" fmla="*/ 0 w 314"/>
                  <a:gd name="T19" fmla="*/ 0 h 34"/>
                  <a:gd name="T20" fmla="*/ 314 w 31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4" h="34">
                    <a:moveTo>
                      <a:pt x="314" y="34"/>
                    </a:moveTo>
                    <a:lnTo>
                      <a:pt x="314" y="0"/>
                    </a:lnTo>
                    <a:lnTo>
                      <a:pt x="0" y="0"/>
                    </a:lnTo>
                    <a:lnTo>
                      <a:pt x="0" y="34"/>
                    </a:lnTo>
                    <a:lnTo>
                      <a:pt x="314" y="34"/>
                    </a:lnTo>
                    <a:close/>
                  </a:path>
                </a:pathLst>
              </a:custGeom>
              <a:solidFill>
                <a:srgbClr val="FF99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290" name="Rectangle 41"/>
              <p:cNvSpPr>
                <a:spLocks noChangeArrowheads="1"/>
              </p:cNvSpPr>
              <p:nvPr/>
            </p:nvSpPr>
            <p:spPr bwMode="auto">
              <a:xfrm>
                <a:off x="2592662" y="2836128"/>
                <a:ext cx="573925" cy="54689"/>
              </a:xfrm>
              <a:prstGeom prst="rect">
                <a:avLst/>
              </a:prstGeom>
              <a:solidFill>
                <a:srgbClr val="00FF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1800" b="0">
                  <a:latin typeface="Arial" charset="0"/>
                </a:endParaRPr>
              </a:p>
            </p:txBody>
          </p:sp>
          <p:sp>
            <p:nvSpPr>
              <p:cNvPr id="94291" name="Freeform 42"/>
              <p:cNvSpPr>
                <a:spLocks/>
              </p:cNvSpPr>
              <p:nvPr/>
            </p:nvSpPr>
            <p:spPr bwMode="auto">
              <a:xfrm>
                <a:off x="2592662" y="2910703"/>
                <a:ext cx="465439" cy="58003"/>
              </a:xfrm>
              <a:custGeom>
                <a:avLst/>
                <a:gdLst>
                  <a:gd name="T0" fmla="*/ 2147483646 w 266"/>
                  <a:gd name="T1" fmla="*/ 2147483646 h 35"/>
                  <a:gd name="T2" fmla="*/ 2147483646 w 266"/>
                  <a:gd name="T3" fmla="*/ 0 h 35"/>
                  <a:gd name="T4" fmla="*/ 0 w 266"/>
                  <a:gd name="T5" fmla="*/ 0 h 35"/>
                  <a:gd name="T6" fmla="*/ 0 w 266"/>
                  <a:gd name="T7" fmla="*/ 2147483646 h 35"/>
                  <a:gd name="T8" fmla="*/ 2147483646 w 266"/>
                  <a:gd name="T9" fmla="*/ 2147483646 h 35"/>
                  <a:gd name="T10" fmla="*/ 2147483646 w 266"/>
                  <a:gd name="T11" fmla="*/ 2147483646 h 35"/>
                  <a:gd name="T12" fmla="*/ 0 60000 65536"/>
                  <a:gd name="T13" fmla="*/ 0 60000 65536"/>
                  <a:gd name="T14" fmla="*/ 0 60000 65536"/>
                  <a:gd name="T15" fmla="*/ 0 60000 65536"/>
                  <a:gd name="T16" fmla="*/ 0 60000 65536"/>
                  <a:gd name="T17" fmla="*/ 0 60000 65536"/>
                  <a:gd name="T18" fmla="*/ 0 w 266"/>
                  <a:gd name="T19" fmla="*/ 0 h 35"/>
                  <a:gd name="T20" fmla="*/ 266 w 26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66" h="35">
                    <a:moveTo>
                      <a:pt x="266" y="35"/>
                    </a:moveTo>
                    <a:lnTo>
                      <a:pt x="266" y="0"/>
                    </a:lnTo>
                    <a:lnTo>
                      <a:pt x="0" y="0"/>
                    </a:lnTo>
                    <a:lnTo>
                      <a:pt x="0" y="35"/>
                    </a:lnTo>
                    <a:lnTo>
                      <a:pt x="266" y="35"/>
                    </a:lnTo>
                    <a:close/>
                  </a:path>
                </a:pathLst>
              </a:custGeom>
              <a:solidFill>
                <a:srgbClr val="00CCFF"/>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292" name="Freeform 43"/>
              <p:cNvSpPr>
                <a:spLocks/>
              </p:cNvSpPr>
              <p:nvPr/>
            </p:nvSpPr>
            <p:spPr bwMode="auto">
              <a:xfrm>
                <a:off x="2592662" y="3041623"/>
                <a:ext cx="276464" cy="54689"/>
              </a:xfrm>
              <a:custGeom>
                <a:avLst/>
                <a:gdLst>
                  <a:gd name="T0" fmla="*/ 2147483646 w 158"/>
                  <a:gd name="T1" fmla="*/ 2147483646 h 33"/>
                  <a:gd name="T2" fmla="*/ 2147483646 w 158"/>
                  <a:gd name="T3" fmla="*/ 0 h 33"/>
                  <a:gd name="T4" fmla="*/ 0 w 158"/>
                  <a:gd name="T5" fmla="*/ 0 h 33"/>
                  <a:gd name="T6" fmla="*/ 0 w 158"/>
                  <a:gd name="T7" fmla="*/ 2147483646 h 33"/>
                  <a:gd name="T8" fmla="*/ 2147483646 w 158"/>
                  <a:gd name="T9" fmla="*/ 2147483646 h 33"/>
                  <a:gd name="T10" fmla="*/ 2147483646 w 158"/>
                  <a:gd name="T11" fmla="*/ 2147483646 h 33"/>
                  <a:gd name="T12" fmla="*/ 0 60000 65536"/>
                  <a:gd name="T13" fmla="*/ 0 60000 65536"/>
                  <a:gd name="T14" fmla="*/ 0 60000 65536"/>
                  <a:gd name="T15" fmla="*/ 0 60000 65536"/>
                  <a:gd name="T16" fmla="*/ 0 60000 65536"/>
                  <a:gd name="T17" fmla="*/ 0 60000 65536"/>
                  <a:gd name="T18" fmla="*/ 0 w 158"/>
                  <a:gd name="T19" fmla="*/ 0 h 33"/>
                  <a:gd name="T20" fmla="*/ 158 w 158"/>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58" h="33">
                    <a:moveTo>
                      <a:pt x="158" y="33"/>
                    </a:moveTo>
                    <a:lnTo>
                      <a:pt x="158" y="0"/>
                    </a:lnTo>
                    <a:lnTo>
                      <a:pt x="0" y="0"/>
                    </a:lnTo>
                    <a:lnTo>
                      <a:pt x="0" y="33"/>
                    </a:lnTo>
                    <a:lnTo>
                      <a:pt x="158" y="33"/>
                    </a:lnTo>
                    <a:close/>
                  </a:path>
                </a:pathLst>
              </a:custGeom>
              <a:solidFill>
                <a:srgbClr val="FF99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293" name="Rectangle 44"/>
              <p:cNvSpPr>
                <a:spLocks noChangeArrowheads="1"/>
              </p:cNvSpPr>
              <p:nvPr/>
            </p:nvSpPr>
            <p:spPr bwMode="auto">
              <a:xfrm>
                <a:off x="2592662" y="3195745"/>
                <a:ext cx="216972" cy="58003"/>
              </a:xfrm>
              <a:prstGeom prst="rect">
                <a:avLst/>
              </a:prstGeom>
              <a:solidFill>
                <a:srgbClr val="00CCFF"/>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1800" b="0">
                  <a:latin typeface="Arial" charset="0"/>
                </a:endParaRPr>
              </a:p>
            </p:txBody>
          </p:sp>
          <p:sp>
            <p:nvSpPr>
              <p:cNvPr id="94294" name="Freeform 45"/>
              <p:cNvSpPr>
                <a:spLocks/>
              </p:cNvSpPr>
              <p:nvPr/>
            </p:nvSpPr>
            <p:spPr bwMode="auto">
              <a:xfrm>
                <a:off x="2592662" y="3117855"/>
                <a:ext cx="342955" cy="58003"/>
              </a:xfrm>
              <a:custGeom>
                <a:avLst/>
                <a:gdLst>
                  <a:gd name="T0" fmla="*/ 2147483646 w 196"/>
                  <a:gd name="T1" fmla="*/ 2147483646 h 35"/>
                  <a:gd name="T2" fmla="*/ 2147483646 w 196"/>
                  <a:gd name="T3" fmla="*/ 0 h 35"/>
                  <a:gd name="T4" fmla="*/ 0 w 196"/>
                  <a:gd name="T5" fmla="*/ 0 h 35"/>
                  <a:gd name="T6" fmla="*/ 0 w 196"/>
                  <a:gd name="T7" fmla="*/ 2147483646 h 35"/>
                  <a:gd name="T8" fmla="*/ 2147483646 w 196"/>
                  <a:gd name="T9" fmla="*/ 2147483646 h 35"/>
                  <a:gd name="T10" fmla="*/ 2147483646 w 196"/>
                  <a:gd name="T11" fmla="*/ 2147483646 h 35"/>
                  <a:gd name="T12" fmla="*/ 0 60000 65536"/>
                  <a:gd name="T13" fmla="*/ 0 60000 65536"/>
                  <a:gd name="T14" fmla="*/ 0 60000 65536"/>
                  <a:gd name="T15" fmla="*/ 0 60000 65536"/>
                  <a:gd name="T16" fmla="*/ 0 60000 65536"/>
                  <a:gd name="T17" fmla="*/ 0 60000 65536"/>
                  <a:gd name="T18" fmla="*/ 0 w 196"/>
                  <a:gd name="T19" fmla="*/ 0 h 35"/>
                  <a:gd name="T20" fmla="*/ 196 w 19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96" h="35">
                    <a:moveTo>
                      <a:pt x="196" y="35"/>
                    </a:moveTo>
                    <a:lnTo>
                      <a:pt x="196" y="0"/>
                    </a:lnTo>
                    <a:lnTo>
                      <a:pt x="0" y="0"/>
                    </a:lnTo>
                    <a:lnTo>
                      <a:pt x="0" y="35"/>
                    </a:lnTo>
                    <a:lnTo>
                      <a:pt x="196" y="35"/>
                    </a:lnTo>
                    <a:close/>
                  </a:path>
                </a:pathLst>
              </a:custGeom>
              <a:solidFill>
                <a:srgbClr val="00FF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295" name="Rectangle 46"/>
              <p:cNvSpPr>
                <a:spLocks noChangeArrowheads="1"/>
              </p:cNvSpPr>
              <p:nvPr/>
            </p:nvSpPr>
            <p:spPr bwMode="auto">
              <a:xfrm>
                <a:off x="2592662" y="3326665"/>
                <a:ext cx="190726" cy="54689"/>
              </a:xfrm>
              <a:prstGeom prst="rect">
                <a:avLst/>
              </a:prstGeom>
              <a:solidFill>
                <a:srgbClr val="FF99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1800" b="0">
                  <a:latin typeface="Arial" charset="0"/>
                </a:endParaRPr>
              </a:p>
            </p:txBody>
          </p:sp>
          <p:sp>
            <p:nvSpPr>
              <p:cNvPr id="94296" name="Freeform 47"/>
              <p:cNvSpPr>
                <a:spLocks/>
              </p:cNvSpPr>
              <p:nvPr/>
            </p:nvSpPr>
            <p:spPr bwMode="auto">
              <a:xfrm>
                <a:off x="2592662" y="3401240"/>
                <a:ext cx="141732" cy="58003"/>
              </a:xfrm>
              <a:custGeom>
                <a:avLst/>
                <a:gdLst>
                  <a:gd name="T0" fmla="*/ 2147483646 w 81"/>
                  <a:gd name="T1" fmla="*/ 2147483646 h 35"/>
                  <a:gd name="T2" fmla="*/ 2147483646 w 81"/>
                  <a:gd name="T3" fmla="*/ 0 h 35"/>
                  <a:gd name="T4" fmla="*/ 0 w 81"/>
                  <a:gd name="T5" fmla="*/ 0 h 35"/>
                  <a:gd name="T6" fmla="*/ 0 w 81"/>
                  <a:gd name="T7" fmla="*/ 2147483646 h 35"/>
                  <a:gd name="T8" fmla="*/ 2147483646 w 81"/>
                  <a:gd name="T9" fmla="*/ 2147483646 h 35"/>
                  <a:gd name="T10" fmla="*/ 2147483646 w 81"/>
                  <a:gd name="T11" fmla="*/ 2147483646 h 35"/>
                  <a:gd name="T12" fmla="*/ 0 60000 65536"/>
                  <a:gd name="T13" fmla="*/ 0 60000 65536"/>
                  <a:gd name="T14" fmla="*/ 0 60000 65536"/>
                  <a:gd name="T15" fmla="*/ 0 60000 65536"/>
                  <a:gd name="T16" fmla="*/ 0 60000 65536"/>
                  <a:gd name="T17" fmla="*/ 0 60000 65536"/>
                  <a:gd name="T18" fmla="*/ 0 w 81"/>
                  <a:gd name="T19" fmla="*/ 0 h 35"/>
                  <a:gd name="T20" fmla="*/ 81 w 8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81" h="35">
                    <a:moveTo>
                      <a:pt x="81" y="35"/>
                    </a:moveTo>
                    <a:lnTo>
                      <a:pt x="81" y="0"/>
                    </a:lnTo>
                    <a:lnTo>
                      <a:pt x="0" y="0"/>
                    </a:lnTo>
                    <a:lnTo>
                      <a:pt x="0" y="35"/>
                    </a:lnTo>
                    <a:lnTo>
                      <a:pt x="81" y="35"/>
                    </a:lnTo>
                    <a:close/>
                  </a:path>
                </a:pathLst>
              </a:custGeom>
              <a:solidFill>
                <a:srgbClr val="00FF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297" name="Freeform 48"/>
              <p:cNvSpPr>
                <a:spLocks/>
              </p:cNvSpPr>
              <p:nvPr/>
            </p:nvSpPr>
            <p:spPr bwMode="auto">
              <a:xfrm>
                <a:off x="2592662" y="3480787"/>
                <a:ext cx="80489" cy="58003"/>
              </a:xfrm>
              <a:custGeom>
                <a:avLst/>
                <a:gdLst>
                  <a:gd name="T0" fmla="*/ 2147483646 w 46"/>
                  <a:gd name="T1" fmla="*/ 2147483646 h 35"/>
                  <a:gd name="T2" fmla="*/ 2147483646 w 46"/>
                  <a:gd name="T3" fmla="*/ 0 h 35"/>
                  <a:gd name="T4" fmla="*/ 0 w 46"/>
                  <a:gd name="T5" fmla="*/ 0 h 35"/>
                  <a:gd name="T6" fmla="*/ 0 w 46"/>
                  <a:gd name="T7" fmla="*/ 2147483646 h 35"/>
                  <a:gd name="T8" fmla="*/ 2147483646 w 46"/>
                  <a:gd name="T9" fmla="*/ 2147483646 h 35"/>
                  <a:gd name="T10" fmla="*/ 2147483646 w 46"/>
                  <a:gd name="T11" fmla="*/ 2147483646 h 35"/>
                  <a:gd name="T12" fmla="*/ 0 60000 65536"/>
                  <a:gd name="T13" fmla="*/ 0 60000 65536"/>
                  <a:gd name="T14" fmla="*/ 0 60000 65536"/>
                  <a:gd name="T15" fmla="*/ 0 60000 65536"/>
                  <a:gd name="T16" fmla="*/ 0 60000 65536"/>
                  <a:gd name="T17" fmla="*/ 0 60000 65536"/>
                  <a:gd name="T18" fmla="*/ 0 w 46"/>
                  <a:gd name="T19" fmla="*/ 0 h 35"/>
                  <a:gd name="T20" fmla="*/ 46 w 4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6" h="35">
                    <a:moveTo>
                      <a:pt x="46" y="35"/>
                    </a:moveTo>
                    <a:lnTo>
                      <a:pt x="46" y="0"/>
                    </a:lnTo>
                    <a:lnTo>
                      <a:pt x="0" y="0"/>
                    </a:lnTo>
                    <a:lnTo>
                      <a:pt x="0" y="35"/>
                    </a:lnTo>
                    <a:lnTo>
                      <a:pt x="46" y="35"/>
                    </a:lnTo>
                    <a:close/>
                  </a:path>
                </a:pathLst>
              </a:custGeom>
              <a:solidFill>
                <a:srgbClr val="00CCFF"/>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298" name="Rectangle 49"/>
              <p:cNvSpPr>
                <a:spLocks noChangeArrowheads="1"/>
              </p:cNvSpPr>
              <p:nvPr/>
            </p:nvSpPr>
            <p:spPr bwMode="auto">
              <a:xfrm>
                <a:off x="2592662" y="4332598"/>
                <a:ext cx="229220" cy="59660"/>
              </a:xfrm>
              <a:prstGeom prst="rect">
                <a:avLst/>
              </a:prstGeom>
              <a:solidFill>
                <a:srgbClr val="00CCFF"/>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1800" b="0">
                  <a:latin typeface="Arial" charset="0"/>
                </a:endParaRPr>
              </a:p>
            </p:txBody>
          </p:sp>
          <p:sp>
            <p:nvSpPr>
              <p:cNvPr id="94299" name="Freeform 50"/>
              <p:cNvSpPr>
                <a:spLocks/>
              </p:cNvSpPr>
              <p:nvPr/>
            </p:nvSpPr>
            <p:spPr bwMode="auto">
              <a:xfrm>
                <a:off x="2592662" y="3610050"/>
                <a:ext cx="122484" cy="56346"/>
              </a:xfrm>
              <a:custGeom>
                <a:avLst/>
                <a:gdLst>
                  <a:gd name="T0" fmla="*/ 2147483646 w 70"/>
                  <a:gd name="T1" fmla="*/ 0 h 34"/>
                  <a:gd name="T2" fmla="*/ 0 w 70"/>
                  <a:gd name="T3" fmla="*/ 0 h 34"/>
                  <a:gd name="T4" fmla="*/ 0 w 70"/>
                  <a:gd name="T5" fmla="*/ 2147483646 h 34"/>
                  <a:gd name="T6" fmla="*/ 2147483646 w 70"/>
                  <a:gd name="T7" fmla="*/ 2147483646 h 34"/>
                  <a:gd name="T8" fmla="*/ 2147483646 w 70"/>
                  <a:gd name="T9" fmla="*/ 0 h 34"/>
                  <a:gd name="T10" fmla="*/ 2147483646 w 70"/>
                  <a:gd name="T11" fmla="*/ 0 h 34"/>
                  <a:gd name="T12" fmla="*/ 0 60000 65536"/>
                  <a:gd name="T13" fmla="*/ 0 60000 65536"/>
                  <a:gd name="T14" fmla="*/ 0 60000 65536"/>
                  <a:gd name="T15" fmla="*/ 0 60000 65536"/>
                  <a:gd name="T16" fmla="*/ 0 60000 65536"/>
                  <a:gd name="T17" fmla="*/ 0 60000 65536"/>
                  <a:gd name="T18" fmla="*/ 0 w 70"/>
                  <a:gd name="T19" fmla="*/ 0 h 34"/>
                  <a:gd name="T20" fmla="*/ 70 w 7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0" h="34">
                    <a:moveTo>
                      <a:pt x="70" y="0"/>
                    </a:moveTo>
                    <a:lnTo>
                      <a:pt x="0" y="0"/>
                    </a:lnTo>
                    <a:lnTo>
                      <a:pt x="0" y="34"/>
                    </a:lnTo>
                    <a:lnTo>
                      <a:pt x="70" y="34"/>
                    </a:lnTo>
                    <a:lnTo>
                      <a:pt x="70" y="0"/>
                    </a:lnTo>
                    <a:close/>
                  </a:path>
                </a:pathLst>
              </a:custGeom>
              <a:solidFill>
                <a:srgbClr val="FF99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300" name="Freeform 51"/>
              <p:cNvSpPr>
                <a:spLocks/>
              </p:cNvSpPr>
              <p:nvPr/>
            </p:nvSpPr>
            <p:spPr bwMode="auto">
              <a:xfrm>
                <a:off x="2592662" y="3686282"/>
                <a:ext cx="122484" cy="58003"/>
              </a:xfrm>
              <a:custGeom>
                <a:avLst/>
                <a:gdLst>
                  <a:gd name="T0" fmla="*/ 0 w 70"/>
                  <a:gd name="T1" fmla="*/ 2147483646 h 35"/>
                  <a:gd name="T2" fmla="*/ 2147483646 w 70"/>
                  <a:gd name="T3" fmla="*/ 2147483646 h 35"/>
                  <a:gd name="T4" fmla="*/ 2147483646 w 70"/>
                  <a:gd name="T5" fmla="*/ 0 h 35"/>
                  <a:gd name="T6" fmla="*/ 0 w 70"/>
                  <a:gd name="T7" fmla="*/ 0 h 35"/>
                  <a:gd name="T8" fmla="*/ 0 w 70"/>
                  <a:gd name="T9" fmla="*/ 2147483646 h 35"/>
                  <a:gd name="T10" fmla="*/ 0 w 70"/>
                  <a:gd name="T11" fmla="*/ 2147483646 h 35"/>
                  <a:gd name="T12" fmla="*/ 0 60000 65536"/>
                  <a:gd name="T13" fmla="*/ 0 60000 65536"/>
                  <a:gd name="T14" fmla="*/ 0 60000 65536"/>
                  <a:gd name="T15" fmla="*/ 0 60000 65536"/>
                  <a:gd name="T16" fmla="*/ 0 60000 65536"/>
                  <a:gd name="T17" fmla="*/ 0 60000 65536"/>
                  <a:gd name="T18" fmla="*/ 0 w 70"/>
                  <a:gd name="T19" fmla="*/ 0 h 35"/>
                  <a:gd name="T20" fmla="*/ 70 w 7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70" h="35">
                    <a:moveTo>
                      <a:pt x="0" y="35"/>
                    </a:moveTo>
                    <a:lnTo>
                      <a:pt x="70" y="35"/>
                    </a:lnTo>
                    <a:lnTo>
                      <a:pt x="70" y="0"/>
                    </a:lnTo>
                    <a:lnTo>
                      <a:pt x="0" y="0"/>
                    </a:lnTo>
                    <a:lnTo>
                      <a:pt x="0" y="35"/>
                    </a:lnTo>
                    <a:close/>
                  </a:path>
                </a:pathLst>
              </a:custGeom>
              <a:solidFill>
                <a:srgbClr val="00FF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301" name="Freeform 52"/>
              <p:cNvSpPr>
                <a:spLocks/>
              </p:cNvSpPr>
              <p:nvPr/>
            </p:nvSpPr>
            <p:spPr bwMode="auto">
              <a:xfrm>
                <a:off x="2592662" y="3891778"/>
                <a:ext cx="113736" cy="58003"/>
              </a:xfrm>
              <a:custGeom>
                <a:avLst/>
                <a:gdLst>
                  <a:gd name="T0" fmla="*/ 0 w 65"/>
                  <a:gd name="T1" fmla="*/ 2147483646 h 35"/>
                  <a:gd name="T2" fmla="*/ 2147483646 w 65"/>
                  <a:gd name="T3" fmla="*/ 2147483646 h 35"/>
                  <a:gd name="T4" fmla="*/ 2147483646 w 65"/>
                  <a:gd name="T5" fmla="*/ 0 h 35"/>
                  <a:gd name="T6" fmla="*/ 0 w 65"/>
                  <a:gd name="T7" fmla="*/ 0 h 35"/>
                  <a:gd name="T8" fmla="*/ 0 w 65"/>
                  <a:gd name="T9" fmla="*/ 2147483646 h 35"/>
                  <a:gd name="T10" fmla="*/ 0 w 65"/>
                  <a:gd name="T11" fmla="*/ 2147483646 h 35"/>
                  <a:gd name="T12" fmla="*/ 0 60000 65536"/>
                  <a:gd name="T13" fmla="*/ 0 60000 65536"/>
                  <a:gd name="T14" fmla="*/ 0 60000 65536"/>
                  <a:gd name="T15" fmla="*/ 0 60000 65536"/>
                  <a:gd name="T16" fmla="*/ 0 60000 65536"/>
                  <a:gd name="T17" fmla="*/ 0 60000 65536"/>
                  <a:gd name="T18" fmla="*/ 0 w 65"/>
                  <a:gd name="T19" fmla="*/ 0 h 35"/>
                  <a:gd name="T20" fmla="*/ 65 w 65"/>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65" h="35">
                    <a:moveTo>
                      <a:pt x="0" y="35"/>
                    </a:moveTo>
                    <a:lnTo>
                      <a:pt x="65" y="35"/>
                    </a:lnTo>
                    <a:lnTo>
                      <a:pt x="65" y="0"/>
                    </a:lnTo>
                    <a:lnTo>
                      <a:pt x="0" y="0"/>
                    </a:lnTo>
                    <a:lnTo>
                      <a:pt x="0" y="35"/>
                    </a:lnTo>
                    <a:close/>
                  </a:path>
                </a:pathLst>
              </a:custGeom>
              <a:solidFill>
                <a:srgbClr val="FF99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302" name="Freeform 53"/>
              <p:cNvSpPr>
                <a:spLocks/>
              </p:cNvSpPr>
              <p:nvPr/>
            </p:nvSpPr>
            <p:spPr bwMode="auto">
              <a:xfrm>
                <a:off x="2592662" y="3971324"/>
                <a:ext cx="85739" cy="58003"/>
              </a:xfrm>
              <a:custGeom>
                <a:avLst/>
                <a:gdLst>
                  <a:gd name="T0" fmla="*/ 2147483646 w 49"/>
                  <a:gd name="T1" fmla="*/ 2147483646 h 35"/>
                  <a:gd name="T2" fmla="*/ 2147483646 w 49"/>
                  <a:gd name="T3" fmla="*/ 0 h 35"/>
                  <a:gd name="T4" fmla="*/ 0 w 49"/>
                  <a:gd name="T5" fmla="*/ 0 h 35"/>
                  <a:gd name="T6" fmla="*/ 0 w 49"/>
                  <a:gd name="T7" fmla="*/ 2147483646 h 35"/>
                  <a:gd name="T8" fmla="*/ 2147483646 w 49"/>
                  <a:gd name="T9" fmla="*/ 2147483646 h 35"/>
                  <a:gd name="T10" fmla="*/ 2147483646 w 49"/>
                  <a:gd name="T11" fmla="*/ 2147483646 h 35"/>
                  <a:gd name="T12" fmla="*/ 0 60000 65536"/>
                  <a:gd name="T13" fmla="*/ 0 60000 65536"/>
                  <a:gd name="T14" fmla="*/ 0 60000 65536"/>
                  <a:gd name="T15" fmla="*/ 0 60000 65536"/>
                  <a:gd name="T16" fmla="*/ 0 60000 65536"/>
                  <a:gd name="T17" fmla="*/ 0 60000 65536"/>
                  <a:gd name="T18" fmla="*/ 0 w 49"/>
                  <a:gd name="T19" fmla="*/ 0 h 35"/>
                  <a:gd name="T20" fmla="*/ 49 w 4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9" h="35">
                    <a:moveTo>
                      <a:pt x="49" y="35"/>
                    </a:moveTo>
                    <a:lnTo>
                      <a:pt x="49" y="0"/>
                    </a:lnTo>
                    <a:lnTo>
                      <a:pt x="0" y="0"/>
                    </a:lnTo>
                    <a:lnTo>
                      <a:pt x="0" y="35"/>
                    </a:lnTo>
                    <a:lnTo>
                      <a:pt x="49" y="35"/>
                    </a:lnTo>
                    <a:close/>
                  </a:path>
                </a:pathLst>
              </a:custGeom>
              <a:solidFill>
                <a:srgbClr val="00FF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303" name="Freeform 54"/>
              <p:cNvSpPr>
                <a:spLocks/>
              </p:cNvSpPr>
              <p:nvPr/>
            </p:nvSpPr>
            <p:spPr bwMode="auto">
              <a:xfrm>
                <a:off x="2592662" y="4049213"/>
                <a:ext cx="85739" cy="58003"/>
              </a:xfrm>
              <a:custGeom>
                <a:avLst/>
                <a:gdLst>
                  <a:gd name="T0" fmla="*/ 0 w 49"/>
                  <a:gd name="T1" fmla="*/ 0 h 35"/>
                  <a:gd name="T2" fmla="*/ 0 w 49"/>
                  <a:gd name="T3" fmla="*/ 2147483646 h 35"/>
                  <a:gd name="T4" fmla="*/ 2147483646 w 49"/>
                  <a:gd name="T5" fmla="*/ 2147483646 h 35"/>
                  <a:gd name="T6" fmla="*/ 2147483646 w 49"/>
                  <a:gd name="T7" fmla="*/ 0 h 35"/>
                  <a:gd name="T8" fmla="*/ 0 w 49"/>
                  <a:gd name="T9" fmla="*/ 0 h 35"/>
                  <a:gd name="T10" fmla="*/ 0 w 49"/>
                  <a:gd name="T11" fmla="*/ 0 h 35"/>
                  <a:gd name="T12" fmla="*/ 0 60000 65536"/>
                  <a:gd name="T13" fmla="*/ 0 60000 65536"/>
                  <a:gd name="T14" fmla="*/ 0 60000 65536"/>
                  <a:gd name="T15" fmla="*/ 0 60000 65536"/>
                  <a:gd name="T16" fmla="*/ 0 60000 65536"/>
                  <a:gd name="T17" fmla="*/ 0 60000 65536"/>
                  <a:gd name="T18" fmla="*/ 0 w 49"/>
                  <a:gd name="T19" fmla="*/ 0 h 35"/>
                  <a:gd name="T20" fmla="*/ 49 w 4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9" h="35">
                    <a:moveTo>
                      <a:pt x="0" y="0"/>
                    </a:moveTo>
                    <a:lnTo>
                      <a:pt x="0" y="35"/>
                    </a:lnTo>
                    <a:lnTo>
                      <a:pt x="49" y="35"/>
                    </a:lnTo>
                    <a:lnTo>
                      <a:pt x="49" y="0"/>
                    </a:lnTo>
                    <a:lnTo>
                      <a:pt x="0" y="0"/>
                    </a:lnTo>
                    <a:close/>
                  </a:path>
                </a:pathLst>
              </a:custGeom>
              <a:solidFill>
                <a:srgbClr val="00CCFF"/>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304" name="Freeform 55"/>
              <p:cNvSpPr>
                <a:spLocks/>
              </p:cNvSpPr>
              <p:nvPr/>
            </p:nvSpPr>
            <p:spPr bwMode="auto">
              <a:xfrm>
                <a:off x="2592662" y="4176820"/>
                <a:ext cx="85739" cy="58003"/>
              </a:xfrm>
              <a:custGeom>
                <a:avLst/>
                <a:gdLst>
                  <a:gd name="T0" fmla="*/ 0 w 49"/>
                  <a:gd name="T1" fmla="*/ 2147483646 h 35"/>
                  <a:gd name="T2" fmla="*/ 2147483646 w 49"/>
                  <a:gd name="T3" fmla="*/ 2147483646 h 35"/>
                  <a:gd name="T4" fmla="*/ 2147483646 w 49"/>
                  <a:gd name="T5" fmla="*/ 0 h 35"/>
                  <a:gd name="T6" fmla="*/ 0 w 49"/>
                  <a:gd name="T7" fmla="*/ 0 h 35"/>
                  <a:gd name="T8" fmla="*/ 0 w 49"/>
                  <a:gd name="T9" fmla="*/ 2147483646 h 35"/>
                  <a:gd name="T10" fmla="*/ 0 w 49"/>
                  <a:gd name="T11" fmla="*/ 2147483646 h 35"/>
                  <a:gd name="T12" fmla="*/ 0 60000 65536"/>
                  <a:gd name="T13" fmla="*/ 0 60000 65536"/>
                  <a:gd name="T14" fmla="*/ 0 60000 65536"/>
                  <a:gd name="T15" fmla="*/ 0 60000 65536"/>
                  <a:gd name="T16" fmla="*/ 0 60000 65536"/>
                  <a:gd name="T17" fmla="*/ 0 60000 65536"/>
                  <a:gd name="T18" fmla="*/ 0 w 49"/>
                  <a:gd name="T19" fmla="*/ 0 h 35"/>
                  <a:gd name="T20" fmla="*/ 49 w 4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9" h="35">
                    <a:moveTo>
                      <a:pt x="0" y="35"/>
                    </a:moveTo>
                    <a:lnTo>
                      <a:pt x="49" y="35"/>
                    </a:lnTo>
                    <a:lnTo>
                      <a:pt x="49" y="0"/>
                    </a:lnTo>
                    <a:lnTo>
                      <a:pt x="0" y="0"/>
                    </a:lnTo>
                    <a:lnTo>
                      <a:pt x="0" y="35"/>
                    </a:lnTo>
                    <a:close/>
                  </a:path>
                </a:pathLst>
              </a:custGeom>
              <a:solidFill>
                <a:srgbClr val="FF99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305" name="Freeform 56"/>
              <p:cNvSpPr>
                <a:spLocks/>
              </p:cNvSpPr>
              <p:nvPr/>
            </p:nvSpPr>
            <p:spPr bwMode="auto">
              <a:xfrm>
                <a:off x="2592662" y="4254708"/>
                <a:ext cx="141732" cy="58003"/>
              </a:xfrm>
              <a:custGeom>
                <a:avLst/>
                <a:gdLst>
                  <a:gd name="T0" fmla="*/ 0 w 81"/>
                  <a:gd name="T1" fmla="*/ 0 h 35"/>
                  <a:gd name="T2" fmla="*/ 0 w 81"/>
                  <a:gd name="T3" fmla="*/ 2147483646 h 35"/>
                  <a:gd name="T4" fmla="*/ 2147483646 w 81"/>
                  <a:gd name="T5" fmla="*/ 2147483646 h 35"/>
                  <a:gd name="T6" fmla="*/ 2147483646 w 81"/>
                  <a:gd name="T7" fmla="*/ 0 h 35"/>
                  <a:gd name="T8" fmla="*/ 0 w 81"/>
                  <a:gd name="T9" fmla="*/ 0 h 35"/>
                  <a:gd name="T10" fmla="*/ 0 w 81"/>
                  <a:gd name="T11" fmla="*/ 0 h 35"/>
                  <a:gd name="T12" fmla="*/ 0 60000 65536"/>
                  <a:gd name="T13" fmla="*/ 0 60000 65536"/>
                  <a:gd name="T14" fmla="*/ 0 60000 65536"/>
                  <a:gd name="T15" fmla="*/ 0 60000 65536"/>
                  <a:gd name="T16" fmla="*/ 0 60000 65536"/>
                  <a:gd name="T17" fmla="*/ 0 60000 65536"/>
                  <a:gd name="T18" fmla="*/ 0 w 81"/>
                  <a:gd name="T19" fmla="*/ 0 h 35"/>
                  <a:gd name="T20" fmla="*/ 81 w 8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81" h="35">
                    <a:moveTo>
                      <a:pt x="0" y="0"/>
                    </a:moveTo>
                    <a:lnTo>
                      <a:pt x="0" y="35"/>
                    </a:lnTo>
                    <a:lnTo>
                      <a:pt x="81" y="35"/>
                    </a:lnTo>
                    <a:lnTo>
                      <a:pt x="81" y="0"/>
                    </a:lnTo>
                    <a:lnTo>
                      <a:pt x="0" y="0"/>
                    </a:lnTo>
                    <a:close/>
                  </a:path>
                </a:pathLst>
              </a:custGeom>
              <a:solidFill>
                <a:srgbClr val="00FF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306" name="Freeform 57"/>
              <p:cNvSpPr>
                <a:spLocks/>
              </p:cNvSpPr>
              <p:nvPr/>
            </p:nvSpPr>
            <p:spPr bwMode="auto">
              <a:xfrm>
                <a:off x="2592662" y="4461861"/>
                <a:ext cx="94488" cy="58003"/>
              </a:xfrm>
              <a:custGeom>
                <a:avLst/>
                <a:gdLst>
                  <a:gd name="T0" fmla="*/ 0 w 54"/>
                  <a:gd name="T1" fmla="*/ 2147483646 h 35"/>
                  <a:gd name="T2" fmla="*/ 2147483646 w 54"/>
                  <a:gd name="T3" fmla="*/ 2147483646 h 35"/>
                  <a:gd name="T4" fmla="*/ 2147483646 w 54"/>
                  <a:gd name="T5" fmla="*/ 0 h 35"/>
                  <a:gd name="T6" fmla="*/ 0 w 54"/>
                  <a:gd name="T7" fmla="*/ 0 h 35"/>
                  <a:gd name="T8" fmla="*/ 0 w 54"/>
                  <a:gd name="T9" fmla="*/ 2147483646 h 35"/>
                  <a:gd name="T10" fmla="*/ 0 w 54"/>
                  <a:gd name="T11" fmla="*/ 2147483646 h 35"/>
                  <a:gd name="T12" fmla="*/ 0 60000 65536"/>
                  <a:gd name="T13" fmla="*/ 0 60000 65536"/>
                  <a:gd name="T14" fmla="*/ 0 60000 65536"/>
                  <a:gd name="T15" fmla="*/ 0 60000 65536"/>
                  <a:gd name="T16" fmla="*/ 0 60000 65536"/>
                  <a:gd name="T17" fmla="*/ 0 60000 65536"/>
                  <a:gd name="T18" fmla="*/ 0 w 54"/>
                  <a:gd name="T19" fmla="*/ 0 h 35"/>
                  <a:gd name="T20" fmla="*/ 54 w 5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4" h="35">
                    <a:moveTo>
                      <a:pt x="0" y="35"/>
                    </a:moveTo>
                    <a:lnTo>
                      <a:pt x="54" y="35"/>
                    </a:lnTo>
                    <a:lnTo>
                      <a:pt x="54" y="0"/>
                    </a:lnTo>
                    <a:lnTo>
                      <a:pt x="0" y="0"/>
                    </a:lnTo>
                    <a:lnTo>
                      <a:pt x="0" y="35"/>
                    </a:lnTo>
                    <a:close/>
                  </a:path>
                </a:pathLst>
              </a:custGeom>
              <a:solidFill>
                <a:srgbClr val="FF99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307" name="Freeform 58"/>
              <p:cNvSpPr>
                <a:spLocks/>
              </p:cNvSpPr>
              <p:nvPr/>
            </p:nvSpPr>
            <p:spPr bwMode="auto">
              <a:xfrm>
                <a:off x="2592662" y="4539750"/>
                <a:ext cx="122484" cy="58003"/>
              </a:xfrm>
              <a:custGeom>
                <a:avLst/>
                <a:gdLst>
                  <a:gd name="T0" fmla="*/ 0 w 70"/>
                  <a:gd name="T1" fmla="*/ 2147483646 h 35"/>
                  <a:gd name="T2" fmla="*/ 2147483646 w 70"/>
                  <a:gd name="T3" fmla="*/ 2147483646 h 35"/>
                  <a:gd name="T4" fmla="*/ 2147483646 w 70"/>
                  <a:gd name="T5" fmla="*/ 0 h 35"/>
                  <a:gd name="T6" fmla="*/ 0 w 70"/>
                  <a:gd name="T7" fmla="*/ 0 h 35"/>
                  <a:gd name="T8" fmla="*/ 0 w 70"/>
                  <a:gd name="T9" fmla="*/ 2147483646 h 35"/>
                  <a:gd name="T10" fmla="*/ 0 w 70"/>
                  <a:gd name="T11" fmla="*/ 2147483646 h 35"/>
                  <a:gd name="T12" fmla="*/ 0 60000 65536"/>
                  <a:gd name="T13" fmla="*/ 0 60000 65536"/>
                  <a:gd name="T14" fmla="*/ 0 60000 65536"/>
                  <a:gd name="T15" fmla="*/ 0 60000 65536"/>
                  <a:gd name="T16" fmla="*/ 0 60000 65536"/>
                  <a:gd name="T17" fmla="*/ 0 60000 65536"/>
                  <a:gd name="T18" fmla="*/ 0 w 70"/>
                  <a:gd name="T19" fmla="*/ 0 h 35"/>
                  <a:gd name="T20" fmla="*/ 70 w 7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70" h="35">
                    <a:moveTo>
                      <a:pt x="0" y="35"/>
                    </a:moveTo>
                    <a:lnTo>
                      <a:pt x="70" y="35"/>
                    </a:lnTo>
                    <a:lnTo>
                      <a:pt x="70" y="0"/>
                    </a:lnTo>
                    <a:lnTo>
                      <a:pt x="0" y="0"/>
                    </a:lnTo>
                    <a:lnTo>
                      <a:pt x="0" y="35"/>
                    </a:lnTo>
                    <a:close/>
                  </a:path>
                </a:pathLst>
              </a:custGeom>
              <a:solidFill>
                <a:srgbClr val="00FF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308" name="Freeform 59"/>
              <p:cNvSpPr>
                <a:spLocks/>
              </p:cNvSpPr>
              <p:nvPr/>
            </p:nvSpPr>
            <p:spPr bwMode="auto">
              <a:xfrm>
                <a:off x="2592662" y="4617640"/>
                <a:ext cx="94488" cy="58003"/>
              </a:xfrm>
              <a:custGeom>
                <a:avLst/>
                <a:gdLst>
                  <a:gd name="T0" fmla="*/ 0 w 54"/>
                  <a:gd name="T1" fmla="*/ 2147483646 h 35"/>
                  <a:gd name="T2" fmla="*/ 2147483646 w 54"/>
                  <a:gd name="T3" fmla="*/ 2147483646 h 35"/>
                  <a:gd name="T4" fmla="*/ 2147483646 w 54"/>
                  <a:gd name="T5" fmla="*/ 0 h 35"/>
                  <a:gd name="T6" fmla="*/ 0 w 54"/>
                  <a:gd name="T7" fmla="*/ 0 h 35"/>
                  <a:gd name="T8" fmla="*/ 0 w 54"/>
                  <a:gd name="T9" fmla="*/ 2147483646 h 35"/>
                  <a:gd name="T10" fmla="*/ 0 w 54"/>
                  <a:gd name="T11" fmla="*/ 2147483646 h 35"/>
                  <a:gd name="T12" fmla="*/ 0 60000 65536"/>
                  <a:gd name="T13" fmla="*/ 0 60000 65536"/>
                  <a:gd name="T14" fmla="*/ 0 60000 65536"/>
                  <a:gd name="T15" fmla="*/ 0 60000 65536"/>
                  <a:gd name="T16" fmla="*/ 0 60000 65536"/>
                  <a:gd name="T17" fmla="*/ 0 60000 65536"/>
                  <a:gd name="T18" fmla="*/ 0 w 54"/>
                  <a:gd name="T19" fmla="*/ 0 h 35"/>
                  <a:gd name="T20" fmla="*/ 54 w 5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4" h="35">
                    <a:moveTo>
                      <a:pt x="0" y="35"/>
                    </a:moveTo>
                    <a:lnTo>
                      <a:pt x="54" y="35"/>
                    </a:lnTo>
                    <a:lnTo>
                      <a:pt x="54" y="0"/>
                    </a:lnTo>
                    <a:lnTo>
                      <a:pt x="0" y="0"/>
                    </a:lnTo>
                    <a:lnTo>
                      <a:pt x="0" y="35"/>
                    </a:lnTo>
                    <a:close/>
                  </a:path>
                </a:pathLst>
              </a:custGeom>
              <a:solidFill>
                <a:srgbClr val="00CCFF"/>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309" name="Freeform 60"/>
              <p:cNvSpPr>
                <a:spLocks/>
              </p:cNvSpPr>
              <p:nvPr/>
            </p:nvSpPr>
            <p:spPr bwMode="auto">
              <a:xfrm>
                <a:off x="2592662" y="4745246"/>
                <a:ext cx="94488" cy="58003"/>
              </a:xfrm>
              <a:custGeom>
                <a:avLst/>
                <a:gdLst>
                  <a:gd name="T0" fmla="*/ 0 w 54"/>
                  <a:gd name="T1" fmla="*/ 2147483646 h 35"/>
                  <a:gd name="T2" fmla="*/ 2147483646 w 54"/>
                  <a:gd name="T3" fmla="*/ 2147483646 h 35"/>
                  <a:gd name="T4" fmla="*/ 2147483646 w 54"/>
                  <a:gd name="T5" fmla="*/ 0 h 35"/>
                  <a:gd name="T6" fmla="*/ 0 w 54"/>
                  <a:gd name="T7" fmla="*/ 0 h 35"/>
                  <a:gd name="T8" fmla="*/ 0 w 54"/>
                  <a:gd name="T9" fmla="*/ 2147483646 h 35"/>
                  <a:gd name="T10" fmla="*/ 0 w 54"/>
                  <a:gd name="T11" fmla="*/ 2147483646 h 35"/>
                  <a:gd name="T12" fmla="*/ 0 60000 65536"/>
                  <a:gd name="T13" fmla="*/ 0 60000 65536"/>
                  <a:gd name="T14" fmla="*/ 0 60000 65536"/>
                  <a:gd name="T15" fmla="*/ 0 60000 65536"/>
                  <a:gd name="T16" fmla="*/ 0 60000 65536"/>
                  <a:gd name="T17" fmla="*/ 0 60000 65536"/>
                  <a:gd name="T18" fmla="*/ 0 w 54"/>
                  <a:gd name="T19" fmla="*/ 0 h 35"/>
                  <a:gd name="T20" fmla="*/ 54 w 5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4" h="35">
                    <a:moveTo>
                      <a:pt x="0" y="35"/>
                    </a:moveTo>
                    <a:lnTo>
                      <a:pt x="54" y="35"/>
                    </a:lnTo>
                    <a:lnTo>
                      <a:pt x="54" y="0"/>
                    </a:lnTo>
                    <a:lnTo>
                      <a:pt x="0" y="0"/>
                    </a:lnTo>
                    <a:lnTo>
                      <a:pt x="0" y="35"/>
                    </a:lnTo>
                    <a:close/>
                  </a:path>
                </a:pathLst>
              </a:custGeom>
              <a:solidFill>
                <a:srgbClr val="FF99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310" name="Freeform 61"/>
              <p:cNvSpPr>
                <a:spLocks/>
              </p:cNvSpPr>
              <p:nvPr/>
            </p:nvSpPr>
            <p:spPr bwMode="auto">
              <a:xfrm>
                <a:off x="2592662" y="4824792"/>
                <a:ext cx="101487" cy="58003"/>
              </a:xfrm>
              <a:custGeom>
                <a:avLst/>
                <a:gdLst>
                  <a:gd name="T0" fmla="*/ 2147483646 w 58"/>
                  <a:gd name="T1" fmla="*/ 0 h 35"/>
                  <a:gd name="T2" fmla="*/ 0 w 58"/>
                  <a:gd name="T3" fmla="*/ 0 h 35"/>
                  <a:gd name="T4" fmla="*/ 0 w 58"/>
                  <a:gd name="T5" fmla="*/ 2147483646 h 35"/>
                  <a:gd name="T6" fmla="*/ 2147483646 w 58"/>
                  <a:gd name="T7" fmla="*/ 2147483646 h 35"/>
                  <a:gd name="T8" fmla="*/ 2147483646 w 58"/>
                  <a:gd name="T9" fmla="*/ 0 h 35"/>
                  <a:gd name="T10" fmla="*/ 2147483646 w 58"/>
                  <a:gd name="T11" fmla="*/ 0 h 35"/>
                  <a:gd name="T12" fmla="*/ 0 60000 65536"/>
                  <a:gd name="T13" fmla="*/ 0 60000 65536"/>
                  <a:gd name="T14" fmla="*/ 0 60000 65536"/>
                  <a:gd name="T15" fmla="*/ 0 60000 65536"/>
                  <a:gd name="T16" fmla="*/ 0 60000 65536"/>
                  <a:gd name="T17" fmla="*/ 0 60000 65536"/>
                  <a:gd name="T18" fmla="*/ 0 w 58"/>
                  <a:gd name="T19" fmla="*/ 0 h 35"/>
                  <a:gd name="T20" fmla="*/ 58 w 58"/>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8" h="35">
                    <a:moveTo>
                      <a:pt x="58" y="0"/>
                    </a:moveTo>
                    <a:lnTo>
                      <a:pt x="0" y="0"/>
                    </a:lnTo>
                    <a:lnTo>
                      <a:pt x="0" y="35"/>
                    </a:lnTo>
                    <a:lnTo>
                      <a:pt x="58" y="35"/>
                    </a:lnTo>
                    <a:lnTo>
                      <a:pt x="58" y="0"/>
                    </a:lnTo>
                    <a:close/>
                  </a:path>
                </a:pathLst>
              </a:custGeom>
              <a:solidFill>
                <a:srgbClr val="00FF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311" name="Freeform 62"/>
              <p:cNvSpPr>
                <a:spLocks/>
              </p:cNvSpPr>
              <p:nvPr/>
            </p:nvSpPr>
            <p:spPr bwMode="auto">
              <a:xfrm>
                <a:off x="2592662" y="4902682"/>
                <a:ext cx="68242" cy="58003"/>
              </a:xfrm>
              <a:custGeom>
                <a:avLst/>
                <a:gdLst>
                  <a:gd name="T0" fmla="*/ 0 w 39"/>
                  <a:gd name="T1" fmla="*/ 2147483646 h 35"/>
                  <a:gd name="T2" fmla="*/ 2147483646 w 39"/>
                  <a:gd name="T3" fmla="*/ 2147483646 h 35"/>
                  <a:gd name="T4" fmla="*/ 2147483646 w 39"/>
                  <a:gd name="T5" fmla="*/ 0 h 35"/>
                  <a:gd name="T6" fmla="*/ 0 w 39"/>
                  <a:gd name="T7" fmla="*/ 0 h 35"/>
                  <a:gd name="T8" fmla="*/ 0 w 39"/>
                  <a:gd name="T9" fmla="*/ 2147483646 h 35"/>
                  <a:gd name="T10" fmla="*/ 0 w 39"/>
                  <a:gd name="T11" fmla="*/ 2147483646 h 35"/>
                  <a:gd name="T12" fmla="*/ 0 60000 65536"/>
                  <a:gd name="T13" fmla="*/ 0 60000 65536"/>
                  <a:gd name="T14" fmla="*/ 0 60000 65536"/>
                  <a:gd name="T15" fmla="*/ 0 60000 65536"/>
                  <a:gd name="T16" fmla="*/ 0 60000 65536"/>
                  <a:gd name="T17" fmla="*/ 0 60000 65536"/>
                  <a:gd name="T18" fmla="*/ 0 w 39"/>
                  <a:gd name="T19" fmla="*/ 0 h 35"/>
                  <a:gd name="T20" fmla="*/ 39 w 3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9" h="35">
                    <a:moveTo>
                      <a:pt x="0" y="35"/>
                    </a:moveTo>
                    <a:lnTo>
                      <a:pt x="39" y="35"/>
                    </a:lnTo>
                    <a:lnTo>
                      <a:pt x="39" y="0"/>
                    </a:lnTo>
                    <a:lnTo>
                      <a:pt x="0" y="0"/>
                    </a:lnTo>
                    <a:lnTo>
                      <a:pt x="0" y="35"/>
                    </a:lnTo>
                    <a:close/>
                  </a:path>
                </a:pathLst>
              </a:custGeom>
              <a:solidFill>
                <a:srgbClr val="00CCFF"/>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312" name="Freeform 63"/>
              <p:cNvSpPr>
                <a:spLocks/>
              </p:cNvSpPr>
              <p:nvPr/>
            </p:nvSpPr>
            <p:spPr bwMode="auto">
              <a:xfrm>
                <a:off x="2592662" y="5030288"/>
                <a:ext cx="57743" cy="58003"/>
              </a:xfrm>
              <a:custGeom>
                <a:avLst/>
                <a:gdLst>
                  <a:gd name="T0" fmla="*/ 0 w 33"/>
                  <a:gd name="T1" fmla="*/ 0 h 35"/>
                  <a:gd name="T2" fmla="*/ 0 w 33"/>
                  <a:gd name="T3" fmla="*/ 2147483646 h 35"/>
                  <a:gd name="T4" fmla="*/ 2147483646 w 33"/>
                  <a:gd name="T5" fmla="*/ 2147483646 h 35"/>
                  <a:gd name="T6" fmla="*/ 2147483646 w 33"/>
                  <a:gd name="T7" fmla="*/ 0 h 35"/>
                  <a:gd name="T8" fmla="*/ 0 w 33"/>
                  <a:gd name="T9" fmla="*/ 0 h 35"/>
                  <a:gd name="T10" fmla="*/ 0 w 33"/>
                  <a:gd name="T11" fmla="*/ 0 h 35"/>
                  <a:gd name="T12" fmla="*/ 0 60000 65536"/>
                  <a:gd name="T13" fmla="*/ 0 60000 65536"/>
                  <a:gd name="T14" fmla="*/ 0 60000 65536"/>
                  <a:gd name="T15" fmla="*/ 0 60000 65536"/>
                  <a:gd name="T16" fmla="*/ 0 60000 65536"/>
                  <a:gd name="T17" fmla="*/ 0 60000 65536"/>
                  <a:gd name="T18" fmla="*/ 0 w 33"/>
                  <a:gd name="T19" fmla="*/ 0 h 35"/>
                  <a:gd name="T20" fmla="*/ 33 w 3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3" h="35">
                    <a:moveTo>
                      <a:pt x="0" y="0"/>
                    </a:moveTo>
                    <a:lnTo>
                      <a:pt x="0" y="35"/>
                    </a:lnTo>
                    <a:lnTo>
                      <a:pt x="33" y="35"/>
                    </a:lnTo>
                    <a:lnTo>
                      <a:pt x="33" y="0"/>
                    </a:lnTo>
                    <a:lnTo>
                      <a:pt x="0" y="0"/>
                    </a:lnTo>
                    <a:close/>
                  </a:path>
                </a:pathLst>
              </a:custGeom>
              <a:solidFill>
                <a:srgbClr val="FF99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313" name="Freeform 64"/>
              <p:cNvSpPr>
                <a:spLocks/>
              </p:cNvSpPr>
              <p:nvPr/>
            </p:nvSpPr>
            <p:spPr bwMode="auto">
              <a:xfrm>
                <a:off x="2592662" y="5108178"/>
                <a:ext cx="101487" cy="58003"/>
              </a:xfrm>
              <a:custGeom>
                <a:avLst/>
                <a:gdLst>
                  <a:gd name="T0" fmla="*/ 2147483646 w 58"/>
                  <a:gd name="T1" fmla="*/ 0 h 35"/>
                  <a:gd name="T2" fmla="*/ 0 w 58"/>
                  <a:gd name="T3" fmla="*/ 0 h 35"/>
                  <a:gd name="T4" fmla="*/ 0 w 58"/>
                  <a:gd name="T5" fmla="*/ 2147483646 h 35"/>
                  <a:gd name="T6" fmla="*/ 2147483646 w 58"/>
                  <a:gd name="T7" fmla="*/ 2147483646 h 35"/>
                  <a:gd name="T8" fmla="*/ 2147483646 w 58"/>
                  <a:gd name="T9" fmla="*/ 0 h 35"/>
                  <a:gd name="T10" fmla="*/ 2147483646 w 58"/>
                  <a:gd name="T11" fmla="*/ 0 h 35"/>
                  <a:gd name="T12" fmla="*/ 0 60000 65536"/>
                  <a:gd name="T13" fmla="*/ 0 60000 65536"/>
                  <a:gd name="T14" fmla="*/ 0 60000 65536"/>
                  <a:gd name="T15" fmla="*/ 0 60000 65536"/>
                  <a:gd name="T16" fmla="*/ 0 60000 65536"/>
                  <a:gd name="T17" fmla="*/ 0 60000 65536"/>
                  <a:gd name="T18" fmla="*/ 0 w 58"/>
                  <a:gd name="T19" fmla="*/ 0 h 35"/>
                  <a:gd name="T20" fmla="*/ 58 w 58"/>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8" h="35">
                    <a:moveTo>
                      <a:pt x="58" y="0"/>
                    </a:moveTo>
                    <a:lnTo>
                      <a:pt x="0" y="0"/>
                    </a:lnTo>
                    <a:lnTo>
                      <a:pt x="0" y="35"/>
                    </a:lnTo>
                    <a:lnTo>
                      <a:pt x="58" y="35"/>
                    </a:lnTo>
                    <a:lnTo>
                      <a:pt x="58" y="0"/>
                    </a:lnTo>
                    <a:close/>
                  </a:path>
                </a:pathLst>
              </a:custGeom>
              <a:solidFill>
                <a:srgbClr val="00FF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314" name="Rectangle 65"/>
              <p:cNvSpPr>
                <a:spLocks noChangeArrowheads="1"/>
              </p:cNvSpPr>
              <p:nvPr/>
            </p:nvSpPr>
            <p:spPr bwMode="auto">
              <a:xfrm>
                <a:off x="2592662" y="5186066"/>
                <a:ext cx="190726" cy="58003"/>
              </a:xfrm>
              <a:prstGeom prst="rect">
                <a:avLst/>
              </a:prstGeom>
              <a:solidFill>
                <a:srgbClr val="00CCFF"/>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1800" b="0">
                  <a:latin typeface="Arial" charset="0"/>
                </a:endParaRPr>
              </a:p>
            </p:txBody>
          </p:sp>
          <p:sp>
            <p:nvSpPr>
              <p:cNvPr id="94315" name="Freeform 66"/>
              <p:cNvSpPr>
                <a:spLocks/>
              </p:cNvSpPr>
              <p:nvPr/>
            </p:nvSpPr>
            <p:spPr bwMode="auto">
              <a:xfrm>
                <a:off x="2592662" y="5393219"/>
                <a:ext cx="52493" cy="58003"/>
              </a:xfrm>
              <a:custGeom>
                <a:avLst/>
                <a:gdLst>
                  <a:gd name="T0" fmla="*/ 0 w 30"/>
                  <a:gd name="T1" fmla="*/ 2147483646 h 35"/>
                  <a:gd name="T2" fmla="*/ 2147483646 w 30"/>
                  <a:gd name="T3" fmla="*/ 2147483646 h 35"/>
                  <a:gd name="T4" fmla="*/ 2147483646 w 30"/>
                  <a:gd name="T5" fmla="*/ 0 h 35"/>
                  <a:gd name="T6" fmla="*/ 0 w 30"/>
                  <a:gd name="T7" fmla="*/ 0 h 35"/>
                  <a:gd name="T8" fmla="*/ 0 w 30"/>
                  <a:gd name="T9" fmla="*/ 2147483646 h 35"/>
                  <a:gd name="T10" fmla="*/ 0 w 30"/>
                  <a:gd name="T11" fmla="*/ 2147483646 h 35"/>
                  <a:gd name="T12" fmla="*/ 0 60000 65536"/>
                  <a:gd name="T13" fmla="*/ 0 60000 65536"/>
                  <a:gd name="T14" fmla="*/ 0 60000 65536"/>
                  <a:gd name="T15" fmla="*/ 0 60000 65536"/>
                  <a:gd name="T16" fmla="*/ 0 60000 65536"/>
                  <a:gd name="T17" fmla="*/ 0 60000 65536"/>
                  <a:gd name="T18" fmla="*/ 0 w 30"/>
                  <a:gd name="T19" fmla="*/ 0 h 35"/>
                  <a:gd name="T20" fmla="*/ 30 w 3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0" h="35">
                    <a:moveTo>
                      <a:pt x="0" y="35"/>
                    </a:moveTo>
                    <a:lnTo>
                      <a:pt x="30" y="35"/>
                    </a:lnTo>
                    <a:lnTo>
                      <a:pt x="30" y="0"/>
                    </a:lnTo>
                    <a:lnTo>
                      <a:pt x="0" y="0"/>
                    </a:lnTo>
                    <a:lnTo>
                      <a:pt x="0" y="35"/>
                    </a:lnTo>
                    <a:close/>
                  </a:path>
                </a:pathLst>
              </a:custGeom>
              <a:solidFill>
                <a:srgbClr val="00FF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316" name="Freeform 67"/>
              <p:cNvSpPr>
                <a:spLocks/>
              </p:cNvSpPr>
              <p:nvPr/>
            </p:nvSpPr>
            <p:spPr bwMode="auto">
              <a:xfrm>
                <a:off x="2592662" y="5471108"/>
                <a:ext cx="85739" cy="58003"/>
              </a:xfrm>
              <a:custGeom>
                <a:avLst/>
                <a:gdLst>
                  <a:gd name="T0" fmla="*/ 2147483646 w 49"/>
                  <a:gd name="T1" fmla="*/ 0 h 35"/>
                  <a:gd name="T2" fmla="*/ 0 w 49"/>
                  <a:gd name="T3" fmla="*/ 0 h 35"/>
                  <a:gd name="T4" fmla="*/ 0 w 49"/>
                  <a:gd name="T5" fmla="*/ 2147483646 h 35"/>
                  <a:gd name="T6" fmla="*/ 2147483646 w 49"/>
                  <a:gd name="T7" fmla="*/ 2147483646 h 35"/>
                  <a:gd name="T8" fmla="*/ 2147483646 w 49"/>
                  <a:gd name="T9" fmla="*/ 0 h 35"/>
                  <a:gd name="T10" fmla="*/ 2147483646 w 49"/>
                  <a:gd name="T11" fmla="*/ 0 h 35"/>
                  <a:gd name="T12" fmla="*/ 0 60000 65536"/>
                  <a:gd name="T13" fmla="*/ 0 60000 65536"/>
                  <a:gd name="T14" fmla="*/ 0 60000 65536"/>
                  <a:gd name="T15" fmla="*/ 0 60000 65536"/>
                  <a:gd name="T16" fmla="*/ 0 60000 65536"/>
                  <a:gd name="T17" fmla="*/ 0 60000 65536"/>
                  <a:gd name="T18" fmla="*/ 0 w 49"/>
                  <a:gd name="T19" fmla="*/ 0 h 35"/>
                  <a:gd name="T20" fmla="*/ 49 w 4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9" h="35">
                    <a:moveTo>
                      <a:pt x="49" y="0"/>
                    </a:moveTo>
                    <a:lnTo>
                      <a:pt x="0" y="0"/>
                    </a:lnTo>
                    <a:lnTo>
                      <a:pt x="0" y="35"/>
                    </a:lnTo>
                    <a:lnTo>
                      <a:pt x="49" y="35"/>
                    </a:lnTo>
                    <a:lnTo>
                      <a:pt x="49" y="0"/>
                    </a:lnTo>
                    <a:close/>
                  </a:path>
                </a:pathLst>
              </a:custGeom>
              <a:solidFill>
                <a:srgbClr val="00CCFF"/>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317" name="Freeform 68"/>
              <p:cNvSpPr>
                <a:spLocks/>
              </p:cNvSpPr>
              <p:nvPr/>
            </p:nvSpPr>
            <p:spPr bwMode="auto">
              <a:xfrm>
                <a:off x="2592662" y="5598715"/>
                <a:ext cx="141732" cy="58003"/>
              </a:xfrm>
              <a:custGeom>
                <a:avLst/>
                <a:gdLst>
                  <a:gd name="T0" fmla="*/ 0 w 81"/>
                  <a:gd name="T1" fmla="*/ 0 h 35"/>
                  <a:gd name="T2" fmla="*/ 0 w 81"/>
                  <a:gd name="T3" fmla="*/ 2147483646 h 35"/>
                  <a:gd name="T4" fmla="*/ 2147483646 w 81"/>
                  <a:gd name="T5" fmla="*/ 2147483646 h 35"/>
                  <a:gd name="T6" fmla="*/ 2147483646 w 81"/>
                  <a:gd name="T7" fmla="*/ 0 h 35"/>
                  <a:gd name="T8" fmla="*/ 0 w 81"/>
                  <a:gd name="T9" fmla="*/ 0 h 35"/>
                  <a:gd name="T10" fmla="*/ 0 w 81"/>
                  <a:gd name="T11" fmla="*/ 0 h 35"/>
                  <a:gd name="T12" fmla="*/ 0 60000 65536"/>
                  <a:gd name="T13" fmla="*/ 0 60000 65536"/>
                  <a:gd name="T14" fmla="*/ 0 60000 65536"/>
                  <a:gd name="T15" fmla="*/ 0 60000 65536"/>
                  <a:gd name="T16" fmla="*/ 0 60000 65536"/>
                  <a:gd name="T17" fmla="*/ 0 60000 65536"/>
                  <a:gd name="T18" fmla="*/ 0 w 81"/>
                  <a:gd name="T19" fmla="*/ 0 h 35"/>
                  <a:gd name="T20" fmla="*/ 81 w 8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81" h="35">
                    <a:moveTo>
                      <a:pt x="0" y="0"/>
                    </a:moveTo>
                    <a:lnTo>
                      <a:pt x="0" y="35"/>
                    </a:lnTo>
                    <a:lnTo>
                      <a:pt x="81" y="35"/>
                    </a:lnTo>
                    <a:lnTo>
                      <a:pt x="81" y="0"/>
                    </a:lnTo>
                    <a:lnTo>
                      <a:pt x="0" y="0"/>
                    </a:lnTo>
                    <a:close/>
                  </a:path>
                </a:pathLst>
              </a:custGeom>
              <a:solidFill>
                <a:srgbClr val="FF99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318" name="Freeform 69"/>
              <p:cNvSpPr>
                <a:spLocks/>
              </p:cNvSpPr>
              <p:nvPr/>
            </p:nvSpPr>
            <p:spPr bwMode="auto">
              <a:xfrm>
                <a:off x="2592662" y="5676604"/>
                <a:ext cx="52493" cy="59660"/>
              </a:xfrm>
              <a:custGeom>
                <a:avLst/>
                <a:gdLst>
                  <a:gd name="T0" fmla="*/ 2147483646 w 30"/>
                  <a:gd name="T1" fmla="*/ 0 h 36"/>
                  <a:gd name="T2" fmla="*/ 0 w 30"/>
                  <a:gd name="T3" fmla="*/ 0 h 36"/>
                  <a:gd name="T4" fmla="*/ 0 w 30"/>
                  <a:gd name="T5" fmla="*/ 2147483646 h 36"/>
                  <a:gd name="T6" fmla="*/ 2147483646 w 30"/>
                  <a:gd name="T7" fmla="*/ 2147483646 h 36"/>
                  <a:gd name="T8" fmla="*/ 2147483646 w 30"/>
                  <a:gd name="T9" fmla="*/ 0 h 36"/>
                  <a:gd name="T10" fmla="*/ 2147483646 w 30"/>
                  <a:gd name="T11" fmla="*/ 0 h 36"/>
                  <a:gd name="T12" fmla="*/ 0 60000 65536"/>
                  <a:gd name="T13" fmla="*/ 0 60000 65536"/>
                  <a:gd name="T14" fmla="*/ 0 60000 65536"/>
                  <a:gd name="T15" fmla="*/ 0 60000 65536"/>
                  <a:gd name="T16" fmla="*/ 0 60000 65536"/>
                  <a:gd name="T17" fmla="*/ 0 60000 65536"/>
                  <a:gd name="T18" fmla="*/ 0 w 30"/>
                  <a:gd name="T19" fmla="*/ 0 h 36"/>
                  <a:gd name="T20" fmla="*/ 30 w 3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 h="36">
                    <a:moveTo>
                      <a:pt x="30" y="0"/>
                    </a:moveTo>
                    <a:lnTo>
                      <a:pt x="0" y="0"/>
                    </a:lnTo>
                    <a:lnTo>
                      <a:pt x="0" y="36"/>
                    </a:lnTo>
                    <a:lnTo>
                      <a:pt x="30" y="36"/>
                    </a:lnTo>
                    <a:lnTo>
                      <a:pt x="30" y="0"/>
                    </a:lnTo>
                    <a:close/>
                  </a:path>
                </a:pathLst>
              </a:custGeom>
              <a:solidFill>
                <a:srgbClr val="00FF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319" name="Freeform 70"/>
              <p:cNvSpPr>
                <a:spLocks/>
              </p:cNvSpPr>
              <p:nvPr/>
            </p:nvSpPr>
            <p:spPr bwMode="auto">
              <a:xfrm>
                <a:off x="2592662" y="5756150"/>
                <a:ext cx="68242" cy="58003"/>
              </a:xfrm>
              <a:custGeom>
                <a:avLst/>
                <a:gdLst>
                  <a:gd name="T0" fmla="*/ 0 w 39"/>
                  <a:gd name="T1" fmla="*/ 0 h 35"/>
                  <a:gd name="T2" fmla="*/ 0 w 39"/>
                  <a:gd name="T3" fmla="*/ 2147483646 h 35"/>
                  <a:gd name="T4" fmla="*/ 2147483646 w 39"/>
                  <a:gd name="T5" fmla="*/ 2147483646 h 35"/>
                  <a:gd name="T6" fmla="*/ 2147483646 w 39"/>
                  <a:gd name="T7" fmla="*/ 0 h 35"/>
                  <a:gd name="T8" fmla="*/ 0 w 39"/>
                  <a:gd name="T9" fmla="*/ 0 h 35"/>
                  <a:gd name="T10" fmla="*/ 0 w 39"/>
                  <a:gd name="T11" fmla="*/ 0 h 35"/>
                  <a:gd name="T12" fmla="*/ 0 60000 65536"/>
                  <a:gd name="T13" fmla="*/ 0 60000 65536"/>
                  <a:gd name="T14" fmla="*/ 0 60000 65536"/>
                  <a:gd name="T15" fmla="*/ 0 60000 65536"/>
                  <a:gd name="T16" fmla="*/ 0 60000 65536"/>
                  <a:gd name="T17" fmla="*/ 0 60000 65536"/>
                  <a:gd name="T18" fmla="*/ 0 w 39"/>
                  <a:gd name="T19" fmla="*/ 0 h 35"/>
                  <a:gd name="T20" fmla="*/ 39 w 3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9" h="35">
                    <a:moveTo>
                      <a:pt x="0" y="0"/>
                    </a:moveTo>
                    <a:lnTo>
                      <a:pt x="0" y="35"/>
                    </a:lnTo>
                    <a:lnTo>
                      <a:pt x="39" y="35"/>
                    </a:lnTo>
                    <a:lnTo>
                      <a:pt x="39" y="0"/>
                    </a:lnTo>
                    <a:lnTo>
                      <a:pt x="0" y="0"/>
                    </a:lnTo>
                    <a:close/>
                  </a:path>
                </a:pathLst>
              </a:custGeom>
              <a:solidFill>
                <a:srgbClr val="00CCFF"/>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sp>
            <p:nvSpPr>
              <p:cNvPr id="94320" name="Rectangle 71"/>
              <p:cNvSpPr>
                <a:spLocks noChangeArrowheads="1"/>
              </p:cNvSpPr>
              <p:nvPr/>
            </p:nvSpPr>
            <p:spPr bwMode="auto">
              <a:xfrm>
                <a:off x="2592662" y="5888728"/>
                <a:ext cx="934377" cy="58003"/>
              </a:xfrm>
              <a:prstGeom prst="rect">
                <a:avLst/>
              </a:prstGeom>
              <a:solidFill>
                <a:srgbClr val="FF99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1800" b="0">
                  <a:latin typeface="Arial" charset="0"/>
                </a:endParaRPr>
              </a:p>
            </p:txBody>
          </p:sp>
          <p:sp>
            <p:nvSpPr>
              <p:cNvPr id="94321" name="Rectangle 72"/>
              <p:cNvSpPr>
                <a:spLocks noChangeArrowheads="1"/>
              </p:cNvSpPr>
              <p:nvPr/>
            </p:nvSpPr>
            <p:spPr bwMode="auto">
              <a:xfrm>
                <a:off x="2592662" y="5968274"/>
                <a:ext cx="598422" cy="58003"/>
              </a:xfrm>
              <a:prstGeom prst="rect">
                <a:avLst/>
              </a:prstGeom>
              <a:solidFill>
                <a:srgbClr val="00FF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1800" b="0">
                  <a:latin typeface="Arial" charset="0"/>
                </a:endParaRPr>
              </a:p>
            </p:txBody>
          </p:sp>
          <p:sp>
            <p:nvSpPr>
              <p:cNvPr id="94322" name="Freeform 73"/>
              <p:cNvSpPr>
                <a:spLocks/>
              </p:cNvSpPr>
              <p:nvPr/>
            </p:nvSpPr>
            <p:spPr bwMode="auto">
              <a:xfrm>
                <a:off x="2592662" y="6046164"/>
                <a:ext cx="379701" cy="54689"/>
              </a:xfrm>
              <a:custGeom>
                <a:avLst/>
                <a:gdLst>
                  <a:gd name="T0" fmla="*/ 2147483646 w 217"/>
                  <a:gd name="T1" fmla="*/ 2147483646 h 33"/>
                  <a:gd name="T2" fmla="*/ 2147483646 w 217"/>
                  <a:gd name="T3" fmla="*/ 0 h 33"/>
                  <a:gd name="T4" fmla="*/ 0 w 217"/>
                  <a:gd name="T5" fmla="*/ 0 h 33"/>
                  <a:gd name="T6" fmla="*/ 0 w 217"/>
                  <a:gd name="T7" fmla="*/ 2147483646 h 33"/>
                  <a:gd name="T8" fmla="*/ 2147483646 w 217"/>
                  <a:gd name="T9" fmla="*/ 2147483646 h 33"/>
                  <a:gd name="T10" fmla="*/ 2147483646 w 217"/>
                  <a:gd name="T11" fmla="*/ 2147483646 h 33"/>
                  <a:gd name="T12" fmla="*/ 0 60000 65536"/>
                  <a:gd name="T13" fmla="*/ 0 60000 65536"/>
                  <a:gd name="T14" fmla="*/ 0 60000 65536"/>
                  <a:gd name="T15" fmla="*/ 0 60000 65536"/>
                  <a:gd name="T16" fmla="*/ 0 60000 65536"/>
                  <a:gd name="T17" fmla="*/ 0 60000 65536"/>
                  <a:gd name="T18" fmla="*/ 0 w 217"/>
                  <a:gd name="T19" fmla="*/ 0 h 33"/>
                  <a:gd name="T20" fmla="*/ 217 w 21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17" h="33">
                    <a:moveTo>
                      <a:pt x="217" y="33"/>
                    </a:moveTo>
                    <a:lnTo>
                      <a:pt x="217" y="0"/>
                    </a:lnTo>
                    <a:lnTo>
                      <a:pt x="0" y="0"/>
                    </a:lnTo>
                    <a:lnTo>
                      <a:pt x="0" y="33"/>
                    </a:lnTo>
                    <a:lnTo>
                      <a:pt x="217" y="33"/>
                    </a:lnTo>
                    <a:close/>
                  </a:path>
                </a:pathLst>
              </a:custGeom>
              <a:solidFill>
                <a:srgbClr val="00CCFF"/>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round/>
                    <a:headEnd/>
                    <a:tailEnd/>
                  </a14:hiddenLine>
                </a:ext>
              </a:extLst>
            </p:spPr>
            <p:txBody>
              <a:bodyPr/>
              <a:lstStyle/>
              <a:p>
                <a:endParaRPr lang="fr-FR"/>
              </a:p>
            </p:txBody>
          </p:sp>
        </p:grpSp>
        <p:sp>
          <p:nvSpPr>
            <p:cNvPr id="94219" name="ZoneTexte 22541"/>
            <p:cNvSpPr txBox="1">
              <a:spLocks noChangeArrowheads="1"/>
            </p:cNvSpPr>
            <p:nvPr/>
          </p:nvSpPr>
          <p:spPr bwMode="auto">
            <a:xfrm>
              <a:off x="2384659" y="6235365"/>
              <a:ext cx="447035"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ctr" eaLnBrk="1" hangingPunct="1"/>
              <a:r>
                <a:rPr lang="fr-FR" sz="1200" b="0">
                  <a:latin typeface="Arial" charset="0"/>
                </a:rPr>
                <a:t>0 %</a:t>
              </a:r>
            </a:p>
          </p:txBody>
        </p:sp>
        <p:sp>
          <p:nvSpPr>
            <p:cNvPr id="94220" name="ZoneTexte 78"/>
            <p:cNvSpPr txBox="1">
              <a:spLocks noChangeArrowheads="1"/>
            </p:cNvSpPr>
            <p:nvPr/>
          </p:nvSpPr>
          <p:spPr bwMode="auto">
            <a:xfrm>
              <a:off x="3480770" y="6235365"/>
              <a:ext cx="531352"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ctr" eaLnBrk="1" hangingPunct="1"/>
              <a:r>
                <a:rPr lang="fr-FR" sz="1200" b="0">
                  <a:latin typeface="Arial" charset="0"/>
                </a:rPr>
                <a:t>10 %</a:t>
              </a:r>
            </a:p>
          </p:txBody>
        </p:sp>
        <p:sp>
          <p:nvSpPr>
            <p:cNvPr id="94221" name="ZoneTexte 79"/>
            <p:cNvSpPr txBox="1">
              <a:spLocks noChangeArrowheads="1"/>
            </p:cNvSpPr>
            <p:nvPr/>
          </p:nvSpPr>
          <p:spPr bwMode="auto">
            <a:xfrm>
              <a:off x="4621427" y="6235365"/>
              <a:ext cx="531352"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ctr" eaLnBrk="1" hangingPunct="1"/>
              <a:r>
                <a:rPr lang="fr-FR" sz="1200" b="0">
                  <a:latin typeface="Arial" charset="0"/>
                </a:rPr>
                <a:t>20 %</a:t>
              </a:r>
            </a:p>
          </p:txBody>
        </p:sp>
        <p:sp>
          <p:nvSpPr>
            <p:cNvPr id="94222" name="ZoneTexte 80"/>
            <p:cNvSpPr txBox="1">
              <a:spLocks noChangeArrowheads="1"/>
            </p:cNvSpPr>
            <p:nvPr/>
          </p:nvSpPr>
          <p:spPr bwMode="auto">
            <a:xfrm>
              <a:off x="5760492" y="6235365"/>
              <a:ext cx="531352"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ctr" eaLnBrk="1" hangingPunct="1"/>
              <a:r>
                <a:rPr lang="fr-FR" sz="1200" b="0">
                  <a:latin typeface="Arial" charset="0"/>
                </a:rPr>
                <a:t>30 %</a:t>
              </a:r>
            </a:p>
          </p:txBody>
        </p:sp>
        <p:sp>
          <p:nvSpPr>
            <p:cNvPr id="94223" name="ZoneTexte 81"/>
            <p:cNvSpPr txBox="1">
              <a:spLocks noChangeArrowheads="1"/>
            </p:cNvSpPr>
            <p:nvPr/>
          </p:nvSpPr>
          <p:spPr bwMode="auto">
            <a:xfrm>
              <a:off x="6901149" y="6235365"/>
              <a:ext cx="531352"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ctr" eaLnBrk="1" hangingPunct="1"/>
              <a:r>
                <a:rPr lang="fr-FR" sz="1200" b="0">
                  <a:latin typeface="Arial" charset="0"/>
                </a:rPr>
                <a:t>40 %</a:t>
              </a:r>
            </a:p>
          </p:txBody>
        </p:sp>
        <p:sp>
          <p:nvSpPr>
            <p:cNvPr id="94224" name="ZoneTexte 82"/>
            <p:cNvSpPr txBox="1">
              <a:spLocks noChangeArrowheads="1"/>
            </p:cNvSpPr>
            <p:nvPr/>
          </p:nvSpPr>
          <p:spPr bwMode="auto">
            <a:xfrm>
              <a:off x="8040214" y="6235365"/>
              <a:ext cx="531352"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ctr" eaLnBrk="1" hangingPunct="1"/>
              <a:r>
                <a:rPr lang="fr-FR" sz="1200" b="0">
                  <a:latin typeface="Arial" charset="0"/>
                </a:rPr>
                <a:t>50 %</a:t>
              </a:r>
            </a:p>
          </p:txBody>
        </p:sp>
        <p:sp>
          <p:nvSpPr>
            <p:cNvPr id="94225" name="ZoneTexte 83"/>
            <p:cNvSpPr txBox="1">
              <a:spLocks noChangeArrowheads="1"/>
            </p:cNvSpPr>
            <p:nvPr/>
          </p:nvSpPr>
          <p:spPr bwMode="auto">
            <a:xfrm>
              <a:off x="2034666" y="1314239"/>
              <a:ext cx="507489"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r" eaLnBrk="1" hangingPunct="1"/>
              <a:r>
                <a:rPr lang="fr-FR" sz="1200">
                  <a:latin typeface="Arial" charset="0"/>
                </a:rPr>
                <a:t>Sida</a:t>
              </a:r>
            </a:p>
          </p:txBody>
        </p:sp>
        <p:sp>
          <p:nvSpPr>
            <p:cNvPr id="94226" name="ZoneTexte 84"/>
            <p:cNvSpPr txBox="1">
              <a:spLocks noChangeArrowheads="1"/>
            </p:cNvSpPr>
            <p:nvPr/>
          </p:nvSpPr>
          <p:spPr bwMode="auto">
            <a:xfrm>
              <a:off x="63574" y="1603404"/>
              <a:ext cx="2478581"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r" eaLnBrk="1" hangingPunct="1"/>
              <a:r>
                <a:rPr lang="fr-FR" sz="1200">
                  <a:latin typeface="Arial" charset="0"/>
                </a:rPr>
                <a:t>Cancer non-sida non-hépatique</a:t>
              </a:r>
            </a:p>
          </p:txBody>
        </p:sp>
        <p:sp>
          <p:nvSpPr>
            <p:cNvPr id="94227" name="ZoneTexte 85"/>
            <p:cNvSpPr txBox="1">
              <a:spLocks noChangeArrowheads="1"/>
            </p:cNvSpPr>
            <p:nvPr/>
          </p:nvSpPr>
          <p:spPr bwMode="auto">
            <a:xfrm>
              <a:off x="1116732" y="1883699"/>
              <a:ext cx="1425423"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r" eaLnBrk="1" hangingPunct="1"/>
              <a:r>
                <a:rPr lang="fr-FR" sz="1200" b="0">
                  <a:latin typeface="Arial" charset="0"/>
                </a:rPr>
                <a:t>Maladie hépatique</a:t>
              </a:r>
            </a:p>
          </p:txBody>
        </p:sp>
        <p:sp>
          <p:nvSpPr>
            <p:cNvPr id="94228" name="ZoneTexte 86"/>
            <p:cNvSpPr txBox="1">
              <a:spLocks noChangeArrowheads="1"/>
            </p:cNvSpPr>
            <p:nvPr/>
          </p:nvSpPr>
          <p:spPr bwMode="auto">
            <a:xfrm>
              <a:off x="493110" y="2169316"/>
              <a:ext cx="2049045"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r" eaLnBrk="1" hangingPunct="1"/>
              <a:r>
                <a:rPr lang="fr-FR" sz="1200">
                  <a:latin typeface="Arial" charset="0"/>
                </a:rPr>
                <a:t>Atteinte cardio-vasculaire</a:t>
              </a:r>
            </a:p>
          </p:txBody>
        </p:sp>
        <p:sp>
          <p:nvSpPr>
            <p:cNvPr id="94229" name="ZoneTexte 87"/>
            <p:cNvSpPr txBox="1">
              <a:spLocks noChangeArrowheads="1"/>
            </p:cNvSpPr>
            <p:nvPr/>
          </p:nvSpPr>
          <p:spPr bwMode="auto">
            <a:xfrm>
              <a:off x="1156504" y="2454933"/>
              <a:ext cx="1385651"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r" eaLnBrk="1" hangingPunct="1"/>
              <a:r>
                <a:rPr lang="fr-FR" sz="1200" b="0">
                  <a:latin typeface="Arial" charset="0"/>
                </a:rPr>
                <a:t>Infection non-sida</a:t>
              </a:r>
            </a:p>
          </p:txBody>
        </p:sp>
        <p:sp>
          <p:nvSpPr>
            <p:cNvPr id="94230" name="ZoneTexte 88"/>
            <p:cNvSpPr txBox="1">
              <a:spLocks noChangeArrowheads="1"/>
            </p:cNvSpPr>
            <p:nvPr/>
          </p:nvSpPr>
          <p:spPr bwMode="auto">
            <a:xfrm>
              <a:off x="1859670" y="2740549"/>
              <a:ext cx="682485" cy="30690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r" eaLnBrk="1" hangingPunct="1"/>
              <a:r>
                <a:rPr lang="fr-FR" sz="1200" b="0">
                  <a:latin typeface="Arial" charset="0"/>
                </a:rPr>
                <a:t>Suicide</a:t>
              </a:r>
            </a:p>
          </p:txBody>
        </p:sp>
        <p:sp>
          <p:nvSpPr>
            <p:cNvPr id="94231" name="ZoneTexte 89"/>
            <p:cNvSpPr txBox="1">
              <a:spLocks noChangeArrowheads="1"/>
            </p:cNvSpPr>
            <p:nvPr/>
          </p:nvSpPr>
          <p:spPr bwMode="auto">
            <a:xfrm>
              <a:off x="1773763" y="3024392"/>
              <a:ext cx="768392"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r" eaLnBrk="1" hangingPunct="1"/>
              <a:r>
                <a:rPr lang="fr-FR" sz="1200" b="0">
                  <a:latin typeface="Arial" charset="0"/>
                </a:rPr>
                <a:t>Accident</a:t>
              </a:r>
            </a:p>
          </p:txBody>
        </p:sp>
        <p:sp>
          <p:nvSpPr>
            <p:cNvPr id="94232" name="ZoneTexte 90"/>
            <p:cNvSpPr txBox="1">
              <a:spLocks noChangeArrowheads="1"/>
            </p:cNvSpPr>
            <p:nvPr/>
          </p:nvSpPr>
          <p:spPr bwMode="auto">
            <a:xfrm>
              <a:off x="921055" y="3310009"/>
              <a:ext cx="1621100"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r" eaLnBrk="1" hangingPunct="1"/>
              <a:r>
                <a:rPr lang="fr-FR" sz="1200" b="0">
                  <a:latin typeface="Arial" charset="0"/>
                </a:rPr>
                <a:t>Atteinte neurologique</a:t>
              </a:r>
            </a:p>
          </p:txBody>
        </p:sp>
        <p:sp>
          <p:nvSpPr>
            <p:cNvPr id="94233" name="ZoneTexte 91"/>
            <p:cNvSpPr txBox="1">
              <a:spLocks noChangeArrowheads="1"/>
            </p:cNvSpPr>
            <p:nvPr/>
          </p:nvSpPr>
          <p:spPr bwMode="auto">
            <a:xfrm>
              <a:off x="446974" y="3593852"/>
              <a:ext cx="2095181"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r" eaLnBrk="1" hangingPunct="1"/>
              <a:r>
                <a:rPr lang="fr-FR" sz="1200" b="0">
                  <a:latin typeface="Arial" charset="0"/>
                </a:rPr>
                <a:t>Atteinte broncho-pulmonaire</a:t>
              </a:r>
            </a:p>
          </p:txBody>
        </p:sp>
        <p:sp>
          <p:nvSpPr>
            <p:cNvPr id="94234" name="ZoneTexte 92"/>
            <p:cNvSpPr txBox="1">
              <a:spLocks noChangeArrowheads="1"/>
            </p:cNvSpPr>
            <p:nvPr/>
          </p:nvSpPr>
          <p:spPr bwMode="auto">
            <a:xfrm>
              <a:off x="971963" y="3877695"/>
              <a:ext cx="1570192"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r" eaLnBrk="1" hangingPunct="1"/>
              <a:r>
                <a:rPr lang="fr-FR" sz="1200" b="0">
                  <a:latin typeface="Arial" charset="0"/>
                </a:rPr>
                <a:t>Trouble métabolique</a:t>
              </a:r>
            </a:p>
          </p:txBody>
        </p:sp>
        <p:sp>
          <p:nvSpPr>
            <p:cNvPr id="94235" name="ZoneTexte 93"/>
            <p:cNvSpPr txBox="1">
              <a:spLocks noChangeArrowheads="1"/>
            </p:cNvSpPr>
            <p:nvPr/>
          </p:nvSpPr>
          <p:spPr bwMode="auto">
            <a:xfrm>
              <a:off x="23802" y="4163312"/>
              <a:ext cx="2518353"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r" eaLnBrk="1" hangingPunct="1"/>
              <a:r>
                <a:rPr lang="fr-FR" sz="1200" b="0">
                  <a:latin typeface="Arial" charset="0"/>
                </a:rPr>
                <a:t>Abus drogue/overdose/intoxication</a:t>
              </a:r>
            </a:p>
          </p:txBody>
        </p:sp>
        <p:sp>
          <p:nvSpPr>
            <p:cNvPr id="94236" name="ZoneTexte 94"/>
            <p:cNvSpPr txBox="1">
              <a:spLocks noChangeArrowheads="1"/>
            </p:cNvSpPr>
            <p:nvPr/>
          </p:nvSpPr>
          <p:spPr bwMode="auto">
            <a:xfrm>
              <a:off x="1376045" y="4448929"/>
              <a:ext cx="1166110"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r" eaLnBrk="1" hangingPunct="1"/>
              <a:r>
                <a:rPr lang="fr-FR" sz="1200" b="0">
                  <a:latin typeface="Arial" charset="0"/>
                </a:rPr>
                <a:t>Atteinte rénale</a:t>
              </a:r>
            </a:p>
          </p:txBody>
        </p:sp>
        <p:sp>
          <p:nvSpPr>
            <p:cNvPr id="94237" name="ZoneTexte 95"/>
            <p:cNvSpPr txBox="1">
              <a:spLocks noChangeArrowheads="1"/>
            </p:cNvSpPr>
            <p:nvPr/>
          </p:nvSpPr>
          <p:spPr bwMode="auto">
            <a:xfrm>
              <a:off x="1197867" y="4734546"/>
              <a:ext cx="1344288"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r" eaLnBrk="1" hangingPunct="1"/>
              <a:r>
                <a:rPr lang="fr-FR" sz="1200" b="0">
                  <a:latin typeface="Arial" charset="0"/>
                </a:rPr>
                <a:t>Atteinte digestive</a:t>
              </a:r>
            </a:p>
          </p:txBody>
        </p:sp>
        <p:sp>
          <p:nvSpPr>
            <p:cNvPr id="94238" name="ZoneTexte 96"/>
            <p:cNvSpPr txBox="1">
              <a:spLocks noChangeArrowheads="1"/>
            </p:cNvSpPr>
            <p:nvPr/>
          </p:nvSpPr>
          <p:spPr bwMode="auto">
            <a:xfrm>
              <a:off x="1681493" y="5018389"/>
              <a:ext cx="860662"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r" eaLnBrk="1" hangingPunct="1"/>
              <a:r>
                <a:rPr lang="fr-FR" sz="1200" b="0">
                  <a:latin typeface="Arial" charset="0"/>
                </a:rPr>
                <a:t>Iatrogénie</a:t>
              </a:r>
            </a:p>
          </p:txBody>
        </p:sp>
        <p:sp>
          <p:nvSpPr>
            <p:cNvPr id="94239" name="ZoneTexte 97"/>
            <p:cNvSpPr txBox="1">
              <a:spLocks noChangeArrowheads="1"/>
            </p:cNvSpPr>
            <p:nvPr/>
          </p:nvSpPr>
          <p:spPr bwMode="auto">
            <a:xfrm>
              <a:off x="901965" y="5304006"/>
              <a:ext cx="1640190"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r" eaLnBrk="1" hangingPunct="1"/>
              <a:r>
                <a:rPr lang="fr-FR" sz="1200" b="0">
                  <a:latin typeface="Arial" charset="0"/>
                </a:rPr>
                <a:t>Atteinte psychiatrique</a:t>
              </a:r>
            </a:p>
          </p:txBody>
        </p:sp>
        <p:sp>
          <p:nvSpPr>
            <p:cNvPr id="94240" name="ZoneTexte 98"/>
            <p:cNvSpPr txBox="1">
              <a:spLocks noChangeArrowheads="1"/>
            </p:cNvSpPr>
            <p:nvPr/>
          </p:nvSpPr>
          <p:spPr bwMode="auto">
            <a:xfrm>
              <a:off x="1993304" y="5578978"/>
              <a:ext cx="548851" cy="30690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r" eaLnBrk="1" hangingPunct="1"/>
              <a:r>
                <a:rPr lang="fr-FR" sz="1200" b="0">
                  <a:latin typeface="Arial" charset="0"/>
                </a:rPr>
                <a:t>Autre</a:t>
              </a:r>
            </a:p>
          </p:txBody>
        </p:sp>
        <p:sp>
          <p:nvSpPr>
            <p:cNvPr id="94241" name="ZoneTexte 99"/>
            <p:cNvSpPr txBox="1">
              <a:spLocks noChangeArrowheads="1"/>
            </p:cNvSpPr>
            <p:nvPr/>
          </p:nvSpPr>
          <p:spPr bwMode="auto">
            <a:xfrm>
              <a:off x="68347" y="5800731"/>
              <a:ext cx="2473808"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r" eaLnBrk="1" hangingPunct="1"/>
              <a:r>
                <a:rPr lang="fr-FR" sz="1200" b="0">
                  <a:latin typeface="Arial" charset="0"/>
                </a:rPr>
                <a:t>Inconnu/décès soudain/inexpliqué</a:t>
              </a:r>
            </a:p>
          </p:txBody>
        </p:sp>
        <p:sp>
          <p:nvSpPr>
            <p:cNvPr id="94242" name="Rectangle 74"/>
            <p:cNvSpPr>
              <a:spLocks noChangeArrowheads="1"/>
            </p:cNvSpPr>
            <p:nvPr/>
          </p:nvSpPr>
          <p:spPr bwMode="auto">
            <a:xfrm>
              <a:off x="4567238" y="2341563"/>
              <a:ext cx="125412" cy="119062"/>
            </a:xfrm>
            <a:prstGeom prst="rect">
              <a:avLst/>
            </a:prstGeom>
            <a:solidFill>
              <a:srgbClr val="FF99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2000" b="0">
                <a:latin typeface="Arial" charset="0"/>
              </a:endParaRPr>
            </a:p>
          </p:txBody>
        </p:sp>
        <p:sp>
          <p:nvSpPr>
            <p:cNvPr id="94243" name="Rectangle 75"/>
            <p:cNvSpPr>
              <a:spLocks noChangeArrowheads="1"/>
            </p:cNvSpPr>
            <p:nvPr/>
          </p:nvSpPr>
          <p:spPr bwMode="auto">
            <a:xfrm>
              <a:off x="6081713" y="2341563"/>
              <a:ext cx="125412" cy="119062"/>
            </a:xfrm>
            <a:prstGeom prst="rect">
              <a:avLst/>
            </a:prstGeom>
            <a:solidFill>
              <a:srgbClr val="00FF00"/>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2000" b="0">
                <a:latin typeface="Arial" charset="0"/>
              </a:endParaRPr>
            </a:p>
          </p:txBody>
        </p:sp>
        <p:sp>
          <p:nvSpPr>
            <p:cNvPr id="94244" name="Rectangle 76"/>
            <p:cNvSpPr>
              <a:spLocks noChangeArrowheads="1"/>
            </p:cNvSpPr>
            <p:nvPr/>
          </p:nvSpPr>
          <p:spPr bwMode="auto">
            <a:xfrm>
              <a:off x="7580313" y="2341563"/>
              <a:ext cx="125412" cy="119062"/>
            </a:xfrm>
            <a:prstGeom prst="rect">
              <a:avLst/>
            </a:prstGeom>
            <a:solidFill>
              <a:srgbClr val="00CCFF"/>
            </a:solidFill>
            <a:ln>
              <a:noFill/>
            </a:ln>
            <a:extLst>
              <a:ext uri="{91240B29-F687-4F45-9708-019B960494DF}">
                <a14:hiddenLine xmlns:mc="http://schemas.openxmlformats.org/markup-compatibility/2006" xmlns:mv="urn:schemas-microsoft-com:mac:vml" xmlns:a14="http://schemas.microsoft.com/office/drawing/2010/main" xmlns="" w="0">
                  <a:solidFill>
                    <a:srgbClr val="000000"/>
                  </a:solidFill>
                  <a:miter lim="800000"/>
                  <a:headEnd/>
                  <a:tailEnd/>
                </a14:hiddenLine>
              </a:ext>
            </a:extLst>
          </p:spPr>
          <p:txBody>
            <a:bodyPr/>
            <a:lstStyle/>
            <a:p>
              <a:pPr eaLnBrk="1" hangingPunct="1"/>
              <a:endParaRPr lang="fr-FR" sz="2000" b="0">
                <a:latin typeface="Arial" charset="0"/>
              </a:endParaRPr>
            </a:p>
          </p:txBody>
        </p:sp>
        <p:sp>
          <p:nvSpPr>
            <p:cNvPr id="94245" name="ZoneTexte 100"/>
            <p:cNvSpPr txBox="1">
              <a:spLocks noChangeArrowheads="1"/>
            </p:cNvSpPr>
            <p:nvPr/>
          </p:nvSpPr>
          <p:spPr bwMode="auto">
            <a:xfrm>
              <a:off x="7706131" y="2247372"/>
              <a:ext cx="1309289" cy="3406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eaLnBrk="1" hangingPunct="1"/>
              <a:r>
                <a:rPr lang="fr-FR" sz="1400" b="0">
                  <a:latin typeface="Arial" charset="0"/>
                </a:rPr>
                <a:t>Mortalité 2000</a:t>
              </a:r>
            </a:p>
          </p:txBody>
        </p:sp>
        <p:sp>
          <p:nvSpPr>
            <p:cNvPr id="94246" name="ZoneTexte 101"/>
            <p:cNvSpPr txBox="1">
              <a:spLocks noChangeArrowheads="1"/>
            </p:cNvSpPr>
            <p:nvPr/>
          </p:nvSpPr>
          <p:spPr bwMode="auto">
            <a:xfrm>
              <a:off x="6207528" y="2247372"/>
              <a:ext cx="1309289" cy="3406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eaLnBrk="1" hangingPunct="1"/>
              <a:r>
                <a:rPr lang="fr-FR" sz="1400" b="0">
                  <a:latin typeface="Arial" charset="0"/>
                </a:rPr>
                <a:t>Mortalité 2005</a:t>
              </a:r>
            </a:p>
          </p:txBody>
        </p:sp>
        <p:sp>
          <p:nvSpPr>
            <p:cNvPr id="94247" name="ZoneTexte 102"/>
            <p:cNvSpPr txBox="1">
              <a:spLocks noChangeArrowheads="1"/>
            </p:cNvSpPr>
            <p:nvPr/>
          </p:nvSpPr>
          <p:spPr bwMode="auto">
            <a:xfrm>
              <a:off x="4693016" y="2247372"/>
              <a:ext cx="1309289" cy="3406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eaLnBrk="1" hangingPunct="1"/>
              <a:r>
                <a:rPr lang="fr-FR" sz="1400" b="0">
                  <a:latin typeface="Arial" charset="0"/>
                </a:rPr>
                <a:t>Mortalité 2010</a:t>
              </a:r>
            </a:p>
          </p:txBody>
        </p:sp>
        <p:sp>
          <p:nvSpPr>
            <p:cNvPr id="94248" name="ZoneTexte 98"/>
            <p:cNvSpPr txBox="1">
              <a:spLocks noChangeArrowheads="1"/>
            </p:cNvSpPr>
            <p:nvPr/>
          </p:nvSpPr>
          <p:spPr bwMode="auto">
            <a:xfrm>
              <a:off x="7987715" y="1362137"/>
              <a:ext cx="531352"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eaLnBrk="1" hangingPunct="1"/>
              <a:r>
                <a:rPr lang="fr-FR" sz="1200" b="0">
                  <a:latin typeface="Arial" charset="0"/>
                </a:rPr>
                <a:t>47 %</a:t>
              </a:r>
            </a:p>
          </p:txBody>
        </p:sp>
        <p:sp>
          <p:nvSpPr>
            <p:cNvPr id="94249" name="ZoneTexte 99"/>
            <p:cNvSpPr txBox="1">
              <a:spLocks noChangeArrowheads="1"/>
            </p:cNvSpPr>
            <p:nvPr/>
          </p:nvSpPr>
          <p:spPr bwMode="auto">
            <a:xfrm>
              <a:off x="5440727" y="1135063"/>
              <a:ext cx="531352"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eaLnBrk="1" hangingPunct="1"/>
              <a:r>
                <a:rPr lang="fr-FR" sz="1200" b="0">
                  <a:latin typeface="Arial" charset="0"/>
                </a:rPr>
                <a:t>25 %</a:t>
              </a:r>
            </a:p>
          </p:txBody>
        </p:sp>
        <p:sp>
          <p:nvSpPr>
            <p:cNvPr id="94250" name="ZoneTexte 100"/>
            <p:cNvSpPr txBox="1">
              <a:spLocks noChangeArrowheads="1"/>
            </p:cNvSpPr>
            <p:nvPr/>
          </p:nvSpPr>
          <p:spPr bwMode="auto">
            <a:xfrm>
              <a:off x="6699108" y="1221990"/>
              <a:ext cx="531352"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eaLnBrk="1" hangingPunct="1"/>
              <a:r>
                <a:rPr lang="fr-FR" sz="1200" b="0">
                  <a:latin typeface="Arial" charset="0"/>
                </a:rPr>
                <a:t>36 %</a:t>
              </a:r>
            </a:p>
          </p:txBody>
        </p:sp>
        <p:sp>
          <p:nvSpPr>
            <p:cNvPr id="94251" name="ZoneTexte 102"/>
            <p:cNvSpPr txBox="1">
              <a:spLocks noChangeArrowheads="1"/>
            </p:cNvSpPr>
            <p:nvPr/>
          </p:nvSpPr>
          <p:spPr bwMode="auto">
            <a:xfrm>
              <a:off x="5152779" y="1496963"/>
              <a:ext cx="531352"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eaLnBrk="1" hangingPunct="1"/>
              <a:r>
                <a:rPr lang="fr-FR" sz="1200" b="0">
                  <a:latin typeface="Arial" charset="0"/>
                </a:rPr>
                <a:t>22 %</a:t>
              </a:r>
            </a:p>
          </p:txBody>
        </p:sp>
        <p:sp>
          <p:nvSpPr>
            <p:cNvPr id="94252" name="ZoneTexte 103"/>
            <p:cNvSpPr txBox="1">
              <a:spLocks noChangeArrowheads="1"/>
            </p:cNvSpPr>
            <p:nvPr/>
          </p:nvSpPr>
          <p:spPr bwMode="auto">
            <a:xfrm>
              <a:off x="3803718" y="1695653"/>
              <a:ext cx="531352"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eaLnBrk="1" hangingPunct="1"/>
              <a:r>
                <a:rPr lang="fr-FR" sz="1200" b="0">
                  <a:latin typeface="Arial" charset="0"/>
                </a:rPr>
                <a:t>11 %</a:t>
              </a:r>
            </a:p>
          </p:txBody>
        </p:sp>
        <p:sp>
          <p:nvSpPr>
            <p:cNvPr id="94253" name="ZoneTexte 104"/>
            <p:cNvSpPr txBox="1">
              <a:spLocks noChangeArrowheads="1"/>
            </p:cNvSpPr>
            <p:nvPr/>
          </p:nvSpPr>
          <p:spPr bwMode="auto">
            <a:xfrm>
              <a:off x="4502111" y="1638884"/>
              <a:ext cx="531352"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eaLnBrk="1" hangingPunct="1"/>
              <a:r>
                <a:rPr lang="fr-FR" sz="1200" b="0">
                  <a:latin typeface="Arial" charset="0"/>
                </a:rPr>
                <a:t>17 %</a:t>
              </a:r>
            </a:p>
          </p:txBody>
        </p:sp>
        <p:sp>
          <p:nvSpPr>
            <p:cNvPr id="94254" name="ZoneTexte 105"/>
            <p:cNvSpPr txBox="1">
              <a:spLocks noChangeArrowheads="1"/>
            </p:cNvSpPr>
            <p:nvPr/>
          </p:nvSpPr>
          <p:spPr bwMode="auto">
            <a:xfrm>
              <a:off x="3993032" y="1965303"/>
              <a:ext cx="531352" cy="30690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eaLnBrk="1" hangingPunct="1"/>
              <a:r>
                <a:rPr lang="fr-FR" sz="1200" b="0">
                  <a:latin typeface="Arial" charset="0"/>
                </a:rPr>
                <a:t>13 %</a:t>
              </a:r>
            </a:p>
          </p:txBody>
        </p:sp>
        <p:sp>
          <p:nvSpPr>
            <p:cNvPr id="94255" name="ZoneTexte 106"/>
            <p:cNvSpPr txBox="1">
              <a:spLocks noChangeArrowheads="1"/>
            </p:cNvSpPr>
            <p:nvPr/>
          </p:nvSpPr>
          <p:spPr bwMode="auto">
            <a:xfrm>
              <a:off x="4250753" y="1864184"/>
              <a:ext cx="531352" cy="30690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eaLnBrk="1" hangingPunct="1"/>
              <a:r>
                <a:rPr lang="fr-FR" sz="1200" b="0">
                  <a:latin typeface="Arial" charset="0"/>
                </a:rPr>
                <a:t>15 %</a:t>
              </a:r>
            </a:p>
          </p:txBody>
        </p:sp>
        <p:sp>
          <p:nvSpPr>
            <p:cNvPr id="94256" name="ZoneTexte 107"/>
            <p:cNvSpPr txBox="1">
              <a:spLocks noChangeArrowheads="1"/>
            </p:cNvSpPr>
            <p:nvPr/>
          </p:nvSpPr>
          <p:spPr bwMode="auto">
            <a:xfrm>
              <a:off x="3479180" y="2140931"/>
              <a:ext cx="447035"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eaLnBrk="1" hangingPunct="1"/>
              <a:r>
                <a:rPr lang="fr-FR" sz="1200" b="0">
                  <a:latin typeface="Arial" charset="0"/>
                </a:rPr>
                <a:t>8 %</a:t>
              </a:r>
            </a:p>
          </p:txBody>
        </p:sp>
        <p:sp>
          <p:nvSpPr>
            <p:cNvPr id="94257" name="ZoneTexte 108"/>
            <p:cNvSpPr txBox="1">
              <a:spLocks noChangeArrowheads="1"/>
            </p:cNvSpPr>
            <p:nvPr/>
          </p:nvSpPr>
          <p:spPr bwMode="auto">
            <a:xfrm>
              <a:off x="3751219" y="2073519"/>
              <a:ext cx="531352"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eaLnBrk="1" hangingPunct="1"/>
              <a:r>
                <a:rPr lang="fr-FR" sz="1200" b="0" dirty="0">
                  <a:latin typeface="Arial" charset="0"/>
                </a:rPr>
                <a:t>10 %</a:t>
              </a:r>
            </a:p>
          </p:txBody>
        </p:sp>
        <p:sp>
          <p:nvSpPr>
            <p:cNvPr id="94258" name="ZoneTexte 109"/>
            <p:cNvSpPr txBox="1">
              <a:spLocks noChangeArrowheads="1"/>
            </p:cNvSpPr>
            <p:nvPr/>
          </p:nvSpPr>
          <p:spPr bwMode="auto">
            <a:xfrm>
              <a:off x="3210322" y="2231406"/>
              <a:ext cx="447036" cy="3069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eaLnBrk="1" hangingPunct="1"/>
              <a:r>
                <a:rPr lang="fr-FR" sz="1200" b="0">
                  <a:latin typeface="Arial" charset="0"/>
                </a:rPr>
                <a:t>7 %</a:t>
              </a:r>
            </a:p>
          </p:txBody>
        </p:sp>
        <p:sp>
          <p:nvSpPr>
            <p:cNvPr id="94259" name="ZoneTexte 110"/>
            <p:cNvSpPr txBox="1">
              <a:spLocks noChangeArrowheads="1"/>
            </p:cNvSpPr>
            <p:nvPr/>
          </p:nvSpPr>
          <p:spPr bwMode="auto">
            <a:xfrm>
              <a:off x="4260850" y="2698750"/>
              <a:ext cx="4754570" cy="35099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marL="342900" indent="-342900">
                <a:buClr>
                  <a:srgbClr val="FFFF00"/>
                </a:buClr>
                <a:buFontTx/>
                <a:buChar char="•"/>
              </a:pPr>
              <a:r>
                <a:rPr lang="fr-FR" sz="1600" b="0" dirty="0">
                  <a:solidFill>
                    <a:schemeClr val="accent1">
                      <a:lumMod val="75000"/>
                    </a:schemeClr>
                  </a:solidFill>
                  <a:latin typeface="+mn-lt"/>
                </a:rPr>
                <a:t>90 services cliniques</a:t>
              </a:r>
            </a:p>
            <a:p>
              <a:pPr marL="342900" indent="-342900">
                <a:buClr>
                  <a:srgbClr val="FFFF00"/>
                </a:buClr>
                <a:buFontTx/>
                <a:buChar char="•"/>
              </a:pPr>
              <a:r>
                <a:rPr lang="fr-FR" sz="1600" b="0" dirty="0">
                  <a:solidFill>
                    <a:schemeClr val="accent1">
                      <a:lumMod val="75000"/>
                    </a:schemeClr>
                  </a:solidFill>
                  <a:latin typeface="+mn-lt"/>
                </a:rPr>
                <a:t>728 décès chez patients VIH+ en 2010</a:t>
              </a:r>
            </a:p>
            <a:p>
              <a:pPr marL="342900" indent="-342900">
                <a:buClr>
                  <a:srgbClr val="FFFF00"/>
                </a:buClr>
                <a:buFontTx/>
                <a:buChar char="•"/>
              </a:pPr>
              <a:r>
                <a:rPr lang="fr-FR" sz="1600" dirty="0">
                  <a:solidFill>
                    <a:schemeClr val="accent1">
                      <a:lumMod val="75000"/>
                    </a:schemeClr>
                  </a:solidFill>
                  <a:latin typeface="+mn-lt"/>
                </a:rPr>
                <a:t>Age médian = 50 ans</a:t>
              </a:r>
            </a:p>
            <a:p>
              <a:pPr marL="342900" indent="-342900">
                <a:buClr>
                  <a:srgbClr val="FFFF00"/>
                </a:buClr>
                <a:buFontTx/>
                <a:buChar char="•"/>
              </a:pPr>
              <a:r>
                <a:rPr lang="fr-FR" sz="1600" b="0" dirty="0">
                  <a:solidFill>
                    <a:schemeClr val="accent1">
                      <a:lumMod val="75000"/>
                    </a:schemeClr>
                  </a:solidFill>
                  <a:latin typeface="+mn-lt"/>
                </a:rPr>
                <a:t>Dernier taux de CD4 &lt; 200/mm</a:t>
              </a:r>
              <a:r>
                <a:rPr lang="fr-FR" sz="1600" b="0" baseline="30000" dirty="0">
                  <a:solidFill>
                    <a:schemeClr val="accent1">
                      <a:lumMod val="75000"/>
                    </a:schemeClr>
                  </a:solidFill>
                  <a:latin typeface="+mn-lt"/>
                </a:rPr>
                <a:t>3</a:t>
              </a:r>
              <a:r>
                <a:rPr lang="fr-FR" sz="1600" b="0" dirty="0">
                  <a:solidFill>
                    <a:schemeClr val="accent1">
                      <a:lumMod val="75000"/>
                    </a:schemeClr>
                  </a:solidFill>
                  <a:latin typeface="+mn-lt"/>
                </a:rPr>
                <a:t> = 56 %</a:t>
              </a:r>
            </a:p>
            <a:p>
              <a:pPr marL="342900" indent="-342900">
                <a:buClr>
                  <a:srgbClr val="FFFF00"/>
                </a:buClr>
                <a:buFontTx/>
                <a:buChar char="•"/>
              </a:pPr>
              <a:r>
                <a:rPr lang="fr-FR" sz="1600" b="0" dirty="0">
                  <a:solidFill>
                    <a:schemeClr val="accent1">
                      <a:lumMod val="75000"/>
                    </a:schemeClr>
                  </a:solidFill>
                  <a:latin typeface="+mn-lt"/>
                </a:rPr>
                <a:t>Dernière CV &gt; 500 c/ml = 30 %</a:t>
              </a:r>
            </a:p>
            <a:p>
              <a:pPr marL="342900" indent="-342900">
                <a:buClr>
                  <a:srgbClr val="FFFF00"/>
                </a:buClr>
                <a:buFontTx/>
                <a:buChar char="•"/>
              </a:pPr>
              <a:r>
                <a:rPr lang="fr-FR" sz="1600" b="0" dirty="0">
                  <a:solidFill>
                    <a:schemeClr val="accent1">
                      <a:lumMod val="75000"/>
                    </a:schemeClr>
                  </a:solidFill>
                  <a:latin typeface="+mn-lt"/>
                </a:rPr>
                <a:t>Fumeurs = 71 %</a:t>
              </a:r>
            </a:p>
            <a:p>
              <a:pPr marL="342900" indent="-342900">
                <a:buClr>
                  <a:srgbClr val="FFFF00"/>
                </a:buClr>
                <a:buFontTx/>
                <a:buChar char="•"/>
              </a:pPr>
              <a:r>
                <a:rPr lang="fr-FR" sz="1600" b="0" dirty="0">
                  <a:solidFill>
                    <a:schemeClr val="accent1">
                      <a:lumMod val="75000"/>
                    </a:schemeClr>
                  </a:solidFill>
                  <a:latin typeface="+mn-lt"/>
                </a:rPr>
                <a:t>Alcooliques = 25 %</a:t>
              </a:r>
            </a:p>
            <a:p>
              <a:pPr marL="342900" indent="-342900">
                <a:buClr>
                  <a:srgbClr val="FFFF00"/>
                </a:buClr>
                <a:buFontTx/>
                <a:buChar char="•"/>
              </a:pPr>
              <a:endParaRPr lang="fr-FR" sz="1600" b="0" dirty="0">
                <a:solidFill>
                  <a:schemeClr val="accent1">
                    <a:lumMod val="75000"/>
                  </a:schemeClr>
                </a:solidFill>
                <a:latin typeface="+mn-lt"/>
              </a:endParaRPr>
            </a:p>
            <a:p>
              <a:pPr marL="342900" indent="-342900">
                <a:buClr>
                  <a:srgbClr val="FFFF00"/>
                </a:buClr>
                <a:buFontTx/>
                <a:buChar char="•"/>
              </a:pPr>
              <a:r>
                <a:rPr lang="fr-FR" sz="1600" b="0" dirty="0">
                  <a:solidFill>
                    <a:schemeClr val="accent1">
                      <a:lumMod val="75000"/>
                    </a:schemeClr>
                  </a:solidFill>
                  <a:latin typeface="+mn-lt"/>
                </a:rPr>
                <a:t>9 % des décès surviennent </a:t>
              </a:r>
              <a:br>
                <a:rPr lang="fr-FR" sz="1600" b="0" dirty="0">
                  <a:solidFill>
                    <a:schemeClr val="accent1">
                      <a:lumMod val="75000"/>
                    </a:schemeClr>
                  </a:solidFill>
                  <a:latin typeface="+mn-lt"/>
                </a:rPr>
              </a:br>
              <a:r>
                <a:rPr lang="fr-FR" sz="1600" b="0" dirty="0">
                  <a:solidFill>
                    <a:schemeClr val="accent1">
                      <a:lumMod val="75000"/>
                    </a:schemeClr>
                  </a:solidFill>
                  <a:latin typeface="+mn-lt"/>
                </a:rPr>
                <a:t>chez des patients diagnostiqués </a:t>
              </a:r>
              <a:br>
                <a:rPr lang="fr-FR" sz="1600" b="0" dirty="0">
                  <a:solidFill>
                    <a:schemeClr val="accent1">
                      <a:lumMod val="75000"/>
                    </a:schemeClr>
                  </a:solidFill>
                  <a:latin typeface="+mn-lt"/>
                </a:rPr>
              </a:br>
              <a:r>
                <a:rPr lang="fr-FR" sz="1600" b="0" dirty="0">
                  <a:solidFill>
                    <a:schemeClr val="accent1">
                      <a:lumMod val="75000"/>
                    </a:schemeClr>
                  </a:solidFill>
                  <a:latin typeface="+mn-lt"/>
                </a:rPr>
                <a:t>depuis moins de 6 mois</a:t>
              </a:r>
            </a:p>
          </p:txBody>
        </p:sp>
      </p:grpSp>
      <p:sp>
        <p:nvSpPr>
          <p:cNvPr id="94213" name="Text Box 5"/>
          <p:cNvSpPr txBox="1">
            <a:spLocks noChangeArrowheads="1"/>
          </p:cNvSpPr>
          <p:nvPr/>
        </p:nvSpPr>
        <p:spPr bwMode="auto">
          <a:xfrm>
            <a:off x="8834438" y="46038"/>
            <a:ext cx="254000" cy="2444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r" eaLnBrk="1" hangingPunct="1"/>
            <a:r>
              <a:rPr lang="fr-FR" sz="1000" b="0">
                <a:latin typeface="Arial" charset="0"/>
              </a:rPr>
              <a:t>3</a:t>
            </a:r>
          </a:p>
        </p:txBody>
      </p:sp>
      <p:sp>
        <p:nvSpPr>
          <p:cNvPr id="94215" name="Oval 220"/>
          <p:cNvSpPr>
            <a:spLocks noChangeArrowheads="1"/>
          </p:cNvSpPr>
          <p:nvPr/>
        </p:nvSpPr>
        <p:spPr bwMode="auto">
          <a:xfrm>
            <a:off x="4994275" y="1932600"/>
            <a:ext cx="560132" cy="420076"/>
          </a:xfrm>
          <a:prstGeom prst="ellipse">
            <a:avLst/>
          </a:prstGeom>
          <a:noFill/>
          <a:ln w="9525">
            <a:solidFill>
              <a:srgbClr val="FF0000"/>
            </a:solidFill>
            <a:round/>
            <a:headEnd/>
            <a:tailEnd/>
          </a:ln>
          <a:effectLst>
            <a:prstShdw prst="shdw17" dist="17961" dir="2700000">
              <a:srgbClr val="990000">
                <a:alpha val="74998"/>
              </a:srgbClr>
            </a:prst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nchor="ctr"/>
          <a:lstStyle/>
          <a:p>
            <a:pPr eaLnBrk="1" hangingPunct="1"/>
            <a:endParaRPr lang="fr-FR"/>
          </a:p>
        </p:txBody>
      </p:sp>
      <p:sp>
        <p:nvSpPr>
          <p:cNvPr id="118" name="Oval 220"/>
          <p:cNvSpPr>
            <a:spLocks noChangeArrowheads="1"/>
          </p:cNvSpPr>
          <p:nvPr/>
        </p:nvSpPr>
        <p:spPr bwMode="auto">
          <a:xfrm>
            <a:off x="3684843" y="2507136"/>
            <a:ext cx="560132" cy="420076"/>
          </a:xfrm>
          <a:prstGeom prst="ellipse">
            <a:avLst/>
          </a:prstGeom>
          <a:noFill/>
          <a:ln w="9525">
            <a:solidFill>
              <a:srgbClr val="FF0000"/>
            </a:solidFill>
            <a:round/>
            <a:headEnd/>
            <a:tailEnd/>
          </a:ln>
          <a:effectLst>
            <a:prstShdw prst="shdw17" dist="17961" dir="2700000">
              <a:srgbClr val="990000">
                <a:alpha val="74998"/>
              </a:srgbClr>
            </a:prst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nchor="ctr"/>
          <a:lstStyle/>
          <a:p>
            <a:pPr eaLnBrk="1" hangingPunct="1"/>
            <a:endParaRPr lang="fr-FR"/>
          </a:p>
        </p:txBody>
      </p:sp>
      <p:sp>
        <p:nvSpPr>
          <p:cNvPr id="115" name="Espace réservé du numéro de diapositive 114"/>
          <p:cNvSpPr>
            <a:spLocks noGrp="1"/>
          </p:cNvSpPr>
          <p:nvPr>
            <p:ph type="sldNum" sz="quarter" idx="12"/>
          </p:nvPr>
        </p:nvSpPr>
        <p:spPr/>
        <p:txBody>
          <a:bodyPr/>
          <a:lstStyle/>
          <a:p>
            <a:fld id="{8D3C4E78-4E06-5F42-B744-27D3474E1BA3}" type="slidenum">
              <a:rPr lang="fr-FR" smtClean="0"/>
              <a:pPr/>
              <a:t>21</a:t>
            </a:fld>
            <a:endParaRPr lang="fr-FR" dirty="0"/>
          </a:p>
        </p:txBody>
      </p:sp>
    </p:spTree>
    <p:extLst>
      <p:ext uri="{BB962C8B-B14F-4D97-AF65-F5344CB8AC3E}">
        <p14:creationId xmlns:mc="http://schemas.openxmlformats.org/markup-compatibility/2006" xmlns:mv="urn:schemas-microsoft-com:mac:vml" xmlns:p14="http://schemas.microsoft.com/office/powerpoint/2010/main" xmlns="" val="275756821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normAutofit/>
          </a:bodyPr>
          <a:lstStyle/>
          <a:p>
            <a:pPr eaLnBrk="1" hangingPunct="1"/>
            <a:r>
              <a:rPr lang="fr-FR" dirty="0" err="1"/>
              <a:t>Co-morbidités</a:t>
            </a:r>
            <a:endParaRPr lang="fr-FR" dirty="0"/>
          </a:p>
        </p:txBody>
      </p:sp>
      <p:sp>
        <p:nvSpPr>
          <p:cNvPr id="63492" name="Rectangle 3"/>
          <p:cNvSpPr>
            <a:spLocks noGrp="1" noChangeArrowheads="1"/>
          </p:cNvSpPr>
          <p:nvPr>
            <p:ph idx="1"/>
          </p:nvPr>
        </p:nvSpPr>
        <p:spPr>
          <a:xfrm>
            <a:off x="298851" y="1676400"/>
            <a:ext cx="8498497" cy="5181600"/>
          </a:xfrm>
        </p:spPr>
        <p:txBody>
          <a:bodyPr/>
          <a:lstStyle/>
          <a:p>
            <a:pPr marL="342900" indent="-342900" defTabSz="914400" eaLnBrk="1" hangingPunct="1">
              <a:lnSpc>
                <a:spcPct val="80000"/>
              </a:lnSpc>
            </a:pPr>
            <a:r>
              <a:rPr lang="fr-FR" dirty="0"/>
              <a:t>Les maladies cardiovasculaires : </a:t>
            </a:r>
          </a:p>
          <a:p>
            <a:pPr marL="742950" lvl="1" indent="-285750" defTabSz="914400" eaLnBrk="1" hangingPunct="1">
              <a:lnSpc>
                <a:spcPct val="80000"/>
              </a:lnSpc>
            </a:pPr>
            <a:r>
              <a:rPr lang="fr-FR" sz="2000" dirty="0">
                <a:ea typeface="ＭＳ Ｐゴシック" charset="0"/>
              </a:rPr>
              <a:t>HTA</a:t>
            </a:r>
          </a:p>
          <a:p>
            <a:pPr marL="742950" lvl="1" indent="-285750" defTabSz="914400" eaLnBrk="1" hangingPunct="1">
              <a:lnSpc>
                <a:spcPct val="80000"/>
              </a:lnSpc>
            </a:pPr>
            <a:r>
              <a:rPr lang="fr-FR" sz="2000" dirty="0">
                <a:ea typeface="ＭＳ Ｐゴシック" charset="0"/>
              </a:rPr>
              <a:t>Insuffisance coronaire liée à prévalence élevée du tabagisme et des troubles métaboliques induits par la </a:t>
            </a:r>
            <a:r>
              <a:rPr lang="fr-FR" sz="2000" dirty="0" smtClean="0">
                <a:ea typeface="ＭＳ Ｐゴシック" charset="0"/>
              </a:rPr>
              <a:t>trithérapie</a:t>
            </a:r>
          </a:p>
          <a:p>
            <a:pPr lvl="1" indent="0" defTabSz="914400" eaLnBrk="1" hangingPunct="1">
              <a:lnSpc>
                <a:spcPct val="80000"/>
              </a:lnSpc>
              <a:buNone/>
            </a:pPr>
            <a:endParaRPr lang="fr-FR" sz="2000" dirty="0">
              <a:ea typeface="ＭＳ Ｐゴシック" charset="0"/>
            </a:endParaRPr>
          </a:p>
          <a:p>
            <a:pPr marL="342900" indent="-342900" defTabSz="914400" eaLnBrk="1" hangingPunct="1">
              <a:lnSpc>
                <a:spcPct val="80000"/>
              </a:lnSpc>
            </a:pPr>
            <a:r>
              <a:rPr lang="fr-FR" dirty="0"/>
              <a:t>Autres </a:t>
            </a:r>
            <a:r>
              <a:rPr lang="fr-FR" dirty="0" err="1"/>
              <a:t>co-morbidités</a:t>
            </a:r>
            <a:r>
              <a:rPr lang="fr-FR" dirty="0"/>
              <a:t>:</a:t>
            </a:r>
          </a:p>
          <a:p>
            <a:pPr marL="742950" lvl="1" indent="-285750" defTabSz="914400" eaLnBrk="1" hangingPunct="1">
              <a:lnSpc>
                <a:spcPct val="80000"/>
              </a:lnSpc>
            </a:pPr>
            <a:r>
              <a:rPr lang="fr-FR" sz="2000" dirty="0">
                <a:ea typeface="ＭＳ Ｐゴシック" charset="0"/>
              </a:rPr>
              <a:t>Troubles métaboliques,</a:t>
            </a:r>
          </a:p>
          <a:p>
            <a:pPr marL="742950" lvl="1" indent="-285750" defTabSz="914400" eaLnBrk="1" hangingPunct="1">
              <a:lnSpc>
                <a:spcPct val="80000"/>
              </a:lnSpc>
            </a:pPr>
            <a:r>
              <a:rPr lang="fr-FR" sz="2000" dirty="0">
                <a:ea typeface="ＭＳ Ｐゴシック" charset="0"/>
              </a:rPr>
              <a:t>Maladies rénales, </a:t>
            </a:r>
          </a:p>
          <a:p>
            <a:pPr marL="742950" lvl="1" indent="-285750" defTabSz="914400" eaLnBrk="1" hangingPunct="1">
              <a:lnSpc>
                <a:spcPct val="80000"/>
              </a:lnSpc>
            </a:pPr>
            <a:r>
              <a:rPr lang="fr-FR" sz="2000" dirty="0">
                <a:ea typeface="ＭＳ Ｐゴシック" charset="0"/>
              </a:rPr>
              <a:t>Cancers, </a:t>
            </a:r>
          </a:p>
          <a:p>
            <a:pPr marL="742950" lvl="1" indent="-285750" defTabSz="914400" eaLnBrk="1" hangingPunct="1">
              <a:lnSpc>
                <a:spcPct val="80000"/>
              </a:lnSpc>
            </a:pPr>
            <a:r>
              <a:rPr lang="fr-FR" sz="2000" dirty="0">
                <a:ea typeface="ＭＳ Ｐゴシック" charset="0"/>
              </a:rPr>
              <a:t>Vieillissement de la population VIH+</a:t>
            </a:r>
          </a:p>
          <a:p>
            <a:pPr marL="742950" lvl="1" indent="-285750" defTabSz="914400" eaLnBrk="1" hangingPunct="1">
              <a:lnSpc>
                <a:spcPct val="80000"/>
              </a:lnSpc>
            </a:pPr>
            <a:r>
              <a:rPr lang="fr-FR" sz="2000" dirty="0">
                <a:ea typeface="ＭＳ Ｐゴシック" charset="0"/>
              </a:rPr>
              <a:t>Troubles psychiatriques,</a:t>
            </a:r>
          </a:p>
          <a:p>
            <a:pPr marL="742950" lvl="1" indent="-285750" defTabSz="914400" eaLnBrk="1" hangingPunct="1">
              <a:lnSpc>
                <a:spcPct val="80000"/>
              </a:lnSpc>
            </a:pPr>
            <a:r>
              <a:rPr lang="fr-FR" sz="2000" dirty="0" smtClean="0">
                <a:ea typeface="ＭＳ Ｐゴシック" charset="0"/>
              </a:rPr>
              <a:t>Addictions</a:t>
            </a:r>
            <a:r>
              <a:rPr lang="fr-FR" dirty="0" smtClean="0">
                <a:ea typeface="ＭＳ Ｐゴシック" charset="0"/>
              </a:rPr>
              <a:t>.</a:t>
            </a:r>
            <a:endParaRPr lang="fr-FR" sz="2000" dirty="0">
              <a:ea typeface="ＭＳ Ｐゴシック" charset="0"/>
            </a:endParaRPr>
          </a:p>
          <a:p>
            <a:pPr marL="342900" indent="-342900" defTabSz="914400" eaLnBrk="1" hangingPunct="1">
              <a:lnSpc>
                <a:spcPct val="80000"/>
              </a:lnSpc>
            </a:pPr>
            <a:endParaRPr lang="fr-FR" sz="1800" dirty="0">
              <a:latin typeface="Arial Narrow" charset="0"/>
            </a:endParaRPr>
          </a:p>
        </p:txBody>
      </p:sp>
      <p:sp>
        <p:nvSpPr>
          <p:cNvPr id="6" name="Espace réservé du numéro de diapositive 5"/>
          <p:cNvSpPr>
            <a:spLocks noGrp="1"/>
          </p:cNvSpPr>
          <p:nvPr>
            <p:ph type="sldNum" sz="quarter" idx="12"/>
          </p:nvPr>
        </p:nvSpPr>
        <p:spPr/>
        <p:txBody>
          <a:bodyPr/>
          <a:lstStyle/>
          <a:p>
            <a:fld id="{8D3C4E78-4E06-5F42-B744-27D3474E1BA3}" type="slidenum">
              <a:rPr lang="fr-FR" smtClean="0"/>
              <a:pPr/>
              <a:t>22</a:t>
            </a:fld>
            <a:endParaRPr lang="fr-FR" dirty="0"/>
          </a:p>
        </p:txBody>
      </p:sp>
    </p:spTree>
    <p:extLst>
      <p:ext uri="{BB962C8B-B14F-4D97-AF65-F5344CB8AC3E}">
        <p14:creationId xmlns:mc="http://schemas.openxmlformats.org/markup-compatibility/2006" xmlns:mv="urn:schemas-microsoft-com:mac:vml" xmlns:p14="http://schemas.microsoft.com/office/powerpoint/2010/main" xmlns="" val="254073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301280" y="345107"/>
            <a:ext cx="8461720" cy="1041347"/>
          </a:xfrm>
        </p:spPr>
        <p:txBody>
          <a:bodyPr>
            <a:noAutofit/>
          </a:bodyPr>
          <a:lstStyle/>
          <a:p>
            <a:pPr eaLnBrk="1" hangingPunct="1"/>
            <a:r>
              <a:rPr lang="fr-FR" dirty="0" err="1"/>
              <a:t>Co-infections</a:t>
            </a:r>
            <a:r>
              <a:rPr lang="fr-FR" dirty="0"/>
              <a:t> par les virus </a:t>
            </a:r>
            <a:r>
              <a:rPr lang="fr-FR" dirty="0" smtClean="0"/>
              <a:t>des hépatites</a:t>
            </a:r>
            <a:endParaRPr lang="fr-FR" dirty="0"/>
          </a:p>
        </p:txBody>
      </p:sp>
      <p:sp>
        <p:nvSpPr>
          <p:cNvPr id="59396" name="Rectangle 3"/>
          <p:cNvSpPr>
            <a:spLocks noGrp="1" noChangeArrowheads="1"/>
          </p:cNvSpPr>
          <p:nvPr>
            <p:ph idx="1"/>
          </p:nvPr>
        </p:nvSpPr>
        <p:spPr>
          <a:xfrm>
            <a:off x="78920" y="1214846"/>
            <a:ext cx="9065080" cy="5643154"/>
          </a:xfrm>
        </p:spPr>
        <p:txBody>
          <a:bodyPr>
            <a:normAutofit/>
          </a:bodyPr>
          <a:lstStyle/>
          <a:p>
            <a:pPr marL="342900" indent="-342900" defTabSz="914400" eaLnBrk="1" hangingPunct="1">
              <a:lnSpc>
                <a:spcPct val="90000"/>
              </a:lnSpc>
            </a:pPr>
            <a:r>
              <a:rPr lang="fr-FR" dirty="0" smtClean="0"/>
              <a:t>Hépatite A: cas de transmission dans la population Homo-bisexuelle, vaccination proposée.</a:t>
            </a:r>
          </a:p>
          <a:p>
            <a:pPr marL="342900" indent="-342900" defTabSz="914400" eaLnBrk="1" hangingPunct="1">
              <a:lnSpc>
                <a:spcPct val="90000"/>
              </a:lnSpc>
            </a:pPr>
            <a:endParaRPr lang="fr-FR" dirty="0" smtClean="0"/>
          </a:p>
          <a:p>
            <a:pPr marL="342900" indent="-342900" defTabSz="914400" eaLnBrk="1" hangingPunct="1">
              <a:lnSpc>
                <a:spcPct val="90000"/>
              </a:lnSpc>
            </a:pPr>
            <a:r>
              <a:rPr lang="fr-FR" dirty="0" smtClean="0"/>
              <a:t>Hépatite B: </a:t>
            </a:r>
          </a:p>
          <a:p>
            <a:pPr marL="742950" lvl="1" indent="-285750" defTabSz="914400" eaLnBrk="1" hangingPunct="1">
              <a:lnSpc>
                <a:spcPct val="90000"/>
              </a:lnSpc>
            </a:pPr>
            <a:r>
              <a:rPr lang="fr-FR" sz="2000" dirty="0" smtClean="0">
                <a:ea typeface="ＭＳ Ｐゴシック" charset="0"/>
              </a:rPr>
              <a:t>50 % des patients ont eu un contact avec le VHB,</a:t>
            </a:r>
          </a:p>
          <a:p>
            <a:pPr marL="742950" lvl="1" indent="-285750" defTabSz="914400" eaLnBrk="1" hangingPunct="1">
              <a:lnSpc>
                <a:spcPct val="90000"/>
              </a:lnSpc>
            </a:pPr>
            <a:r>
              <a:rPr lang="fr-FR" sz="2000" dirty="0" smtClean="0">
                <a:ea typeface="ＭＳ Ｐゴシック" charset="0"/>
              </a:rPr>
              <a:t>5 % porteurs chroniques, </a:t>
            </a:r>
          </a:p>
          <a:p>
            <a:pPr marL="742950" lvl="1" indent="-285750" defTabSz="914400" eaLnBrk="1" hangingPunct="1">
              <a:lnSpc>
                <a:spcPct val="90000"/>
              </a:lnSpc>
            </a:pPr>
            <a:r>
              <a:rPr lang="fr-FR" sz="2000" dirty="0" smtClean="0">
                <a:ea typeface="ＭＳ Ｐゴシック" charset="0"/>
              </a:rPr>
              <a:t>vaccination des personnes n</a:t>
            </a:r>
            <a:r>
              <a:rPr lang="fr-FR" dirty="0" smtClean="0">
                <a:ea typeface="ＭＳ Ｐゴシック" charset="0"/>
              </a:rPr>
              <a:t>’</a:t>
            </a:r>
            <a:r>
              <a:rPr lang="fr-FR" sz="2000" dirty="0" smtClean="0">
                <a:ea typeface="ＭＳ Ｐゴシック" charset="0"/>
              </a:rPr>
              <a:t>ayant pas eu d</a:t>
            </a:r>
            <a:r>
              <a:rPr lang="ja-JP" altLang="fr-FR" sz="2000" dirty="0" smtClean="0">
                <a:ea typeface="ＭＳ Ｐゴシック" charset="0"/>
              </a:rPr>
              <a:t>’</a:t>
            </a:r>
            <a:r>
              <a:rPr lang="fr-FR" sz="2000" dirty="0" smtClean="0">
                <a:ea typeface="ＭＳ Ｐゴシック" charset="0"/>
              </a:rPr>
              <a:t>infection préalable par l</a:t>
            </a:r>
            <a:r>
              <a:rPr lang="fr-FR" dirty="0" smtClean="0">
                <a:ea typeface="ＭＳ Ｐゴシック" charset="0"/>
              </a:rPr>
              <a:t>’</a:t>
            </a:r>
            <a:r>
              <a:rPr lang="fr-FR" sz="2000" dirty="0" smtClean="0">
                <a:ea typeface="ＭＳ Ｐゴシック" charset="0"/>
              </a:rPr>
              <a:t>hépatite B</a:t>
            </a:r>
          </a:p>
          <a:p>
            <a:pPr marL="342900" indent="-342900" defTabSz="914400" eaLnBrk="1" hangingPunct="1">
              <a:lnSpc>
                <a:spcPct val="90000"/>
              </a:lnSpc>
            </a:pPr>
            <a:endParaRPr lang="fr-FR" dirty="0" smtClean="0"/>
          </a:p>
          <a:p>
            <a:pPr marL="342900" indent="-342900" defTabSz="914400" eaLnBrk="1" hangingPunct="1">
              <a:lnSpc>
                <a:spcPct val="90000"/>
              </a:lnSpc>
            </a:pPr>
            <a:r>
              <a:rPr lang="fr-FR" dirty="0" smtClean="0"/>
              <a:t>Hépatite C: </a:t>
            </a:r>
          </a:p>
          <a:p>
            <a:pPr marL="742950" lvl="1" indent="-285750" defTabSz="914400" eaLnBrk="1" hangingPunct="1">
              <a:lnSpc>
                <a:spcPct val="90000"/>
              </a:lnSpc>
            </a:pPr>
            <a:r>
              <a:rPr lang="fr-FR" sz="2000" dirty="0" smtClean="0">
                <a:ea typeface="ＭＳ Ｐゴシック" charset="0"/>
              </a:rPr>
              <a:t>Sérologie VHC+: 19%, </a:t>
            </a:r>
          </a:p>
          <a:p>
            <a:pPr marL="742950" lvl="1" indent="-285750" defTabSz="914400" eaLnBrk="1" hangingPunct="1">
              <a:lnSpc>
                <a:spcPct val="90000"/>
              </a:lnSpc>
            </a:pPr>
            <a:r>
              <a:rPr lang="fr-FR" dirty="0" smtClean="0">
                <a:ea typeface="ＭＳ Ｐゴシック" charset="0"/>
              </a:rPr>
              <a:t>E</a:t>
            </a:r>
            <a:r>
              <a:rPr lang="fr-FR" sz="2000" dirty="0" smtClean="0">
                <a:ea typeface="ＭＳ Ｐゴシック" charset="0"/>
              </a:rPr>
              <a:t>pidémie dans la population homo-bisexuelle, </a:t>
            </a:r>
          </a:p>
          <a:p>
            <a:pPr marL="742950" lvl="1" indent="-285750" defTabSz="914400" eaLnBrk="1" hangingPunct="1">
              <a:lnSpc>
                <a:spcPct val="90000"/>
              </a:lnSpc>
            </a:pPr>
            <a:r>
              <a:rPr lang="fr-FR" dirty="0" smtClean="0">
                <a:ea typeface="ＭＳ Ｐゴシック" charset="0"/>
              </a:rPr>
              <a:t>Surveillance du traitement plus rapprochée</a:t>
            </a:r>
            <a:r>
              <a:rPr lang="fr-FR" sz="2000" dirty="0" smtClean="0">
                <a:ea typeface="ＭＳ Ｐゴシック" charset="0"/>
              </a:rPr>
              <a:t> que dans la population mono-infectée VHC:</a:t>
            </a:r>
          </a:p>
          <a:p>
            <a:pPr marL="1017270" lvl="2" indent="-285750">
              <a:lnSpc>
                <a:spcPct val="90000"/>
              </a:lnSpc>
            </a:pPr>
            <a:r>
              <a:rPr lang="fr-FR" sz="1800" dirty="0" smtClean="0">
                <a:ea typeface="ＭＳ Ｐゴシック" charset="0"/>
              </a:rPr>
              <a:t>tolérance hématologique, hépatique et rénale &gt; suivi biologique; </a:t>
            </a:r>
          </a:p>
          <a:p>
            <a:pPr marL="1017270" lvl="2" indent="-285750">
              <a:lnSpc>
                <a:spcPct val="90000"/>
              </a:lnSpc>
            </a:pPr>
            <a:r>
              <a:rPr lang="fr-FR" sz="1800" dirty="0" smtClean="0">
                <a:ea typeface="ＭＳ Ｐゴシック" charset="0"/>
              </a:rPr>
              <a:t>risques interactions ARV/anti VHC &gt; dosages plasmatiques.</a:t>
            </a:r>
            <a:endParaRPr lang="fr-FR" sz="1800" dirty="0" smtClean="0">
              <a:solidFill>
                <a:srgbClr val="FF0000"/>
              </a:solidFill>
              <a:ea typeface="ＭＳ Ｐゴシック" charset="0"/>
            </a:endParaRPr>
          </a:p>
          <a:p>
            <a:pPr marL="342900" indent="-342900" defTabSz="914400" eaLnBrk="1" hangingPunct="1">
              <a:lnSpc>
                <a:spcPct val="90000"/>
              </a:lnSpc>
            </a:pPr>
            <a:endParaRPr lang="fr-FR" sz="1600" dirty="0">
              <a:latin typeface="Arial Narrow" charset="0"/>
            </a:endParaRPr>
          </a:p>
        </p:txBody>
      </p:sp>
      <p:sp>
        <p:nvSpPr>
          <p:cNvPr id="6" name="Espace réservé du numéro de diapositive 5"/>
          <p:cNvSpPr>
            <a:spLocks noGrp="1"/>
          </p:cNvSpPr>
          <p:nvPr>
            <p:ph type="sldNum" sz="quarter" idx="12"/>
          </p:nvPr>
        </p:nvSpPr>
        <p:spPr/>
        <p:txBody>
          <a:bodyPr/>
          <a:lstStyle/>
          <a:p>
            <a:fld id="{8D3C4E78-4E06-5F42-B744-27D3474E1BA3}" type="slidenum">
              <a:rPr lang="fr-FR" smtClean="0"/>
              <a:pPr/>
              <a:t>23</a:t>
            </a:fld>
            <a:endParaRPr lang="fr-FR" dirty="0"/>
          </a:p>
        </p:txBody>
      </p:sp>
    </p:spTree>
    <p:extLst>
      <p:ext uri="{BB962C8B-B14F-4D97-AF65-F5344CB8AC3E}">
        <p14:creationId xmlns:mc="http://schemas.openxmlformats.org/markup-compatibility/2006" xmlns:mv="urn:schemas-microsoft-com:mac:vml" xmlns:p14="http://schemas.microsoft.com/office/powerpoint/2010/main" xmlns="" val="847396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920" y="533400"/>
            <a:ext cx="8607880" cy="622300"/>
          </a:xfrm>
        </p:spPr>
        <p:txBody>
          <a:bodyPr>
            <a:noAutofit/>
          </a:bodyPr>
          <a:lstStyle/>
          <a:p>
            <a:r>
              <a:rPr lang="fr-FR" dirty="0"/>
              <a:t>Bilan paraclinique initial </a:t>
            </a:r>
            <a:r>
              <a:rPr lang="fr-FR" dirty="0" smtClean="0"/>
              <a:t>préthérapeutique</a:t>
            </a:r>
            <a:endParaRPr lang="fr-FR" dirty="0"/>
          </a:p>
        </p:txBody>
      </p:sp>
      <p:sp>
        <p:nvSpPr>
          <p:cNvPr id="3" name="Espace réservé du contenu 2"/>
          <p:cNvSpPr>
            <a:spLocks noGrp="1"/>
          </p:cNvSpPr>
          <p:nvPr>
            <p:ph idx="1"/>
          </p:nvPr>
        </p:nvSpPr>
        <p:spPr>
          <a:xfrm>
            <a:off x="457200" y="1341628"/>
            <a:ext cx="8229600" cy="5008372"/>
          </a:xfrm>
        </p:spPr>
        <p:txBody>
          <a:bodyPr>
            <a:noAutofit/>
          </a:bodyPr>
          <a:lstStyle/>
          <a:p>
            <a:r>
              <a:rPr lang="fr-FR" dirty="0" smtClean="0"/>
              <a:t>VIH: Sérologie VIH + Test </a:t>
            </a:r>
            <a:r>
              <a:rPr lang="fr-FR" dirty="0"/>
              <a:t>génotypique de résistance </a:t>
            </a:r>
            <a:r>
              <a:rPr lang="fr-FR" dirty="0" smtClean="0"/>
              <a:t>+ HLA-B*5701</a:t>
            </a:r>
          </a:p>
          <a:p>
            <a:r>
              <a:rPr lang="fr-FR" dirty="0" smtClean="0"/>
              <a:t>Hémogramme</a:t>
            </a:r>
            <a:r>
              <a:rPr lang="fr-FR" dirty="0"/>
              <a:t>, transaminases, </a:t>
            </a:r>
            <a:r>
              <a:rPr lang="fr-FR" dirty="0" err="1"/>
              <a:t>γGT</a:t>
            </a:r>
            <a:r>
              <a:rPr lang="fr-FR" dirty="0"/>
              <a:t>, phosphatases alcalines, bilirubine totale et conjuguée, créatininémie et estimation du DFG </a:t>
            </a:r>
            <a:r>
              <a:rPr lang="fr-FR" dirty="0" err="1"/>
              <a:t>phosphorémie</a:t>
            </a:r>
            <a:r>
              <a:rPr lang="fr-FR" dirty="0"/>
              <a:t>, protéinurie</a:t>
            </a:r>
          </a:p>
          <a:p>
            <a:r>
              <a:rPr lang="fr-FR" dirty="0"/>
              <a:t>Glycémie et bilan lipidique à jeun </a:t>
            </a:r>
          </a:p>
          <a:p>
            <a:r>
              <a:rPr lang="fr-FR" dirty="0"/>
              <a:t>Hépatites virales B, C, A ; syphilis ; toxoplasmose ; </a:t>
            </a:r>
            <a:r>
              <a:rPr lang="fr-FR" dirty="0" smtClean="0"/>
              <a:t>CMV</a:t>
            </a:r>
            <a:endParaRPr lang="fr-FR" dirty="0"/>
          </a:p>
          <a:p>
            <a:r>
              <a:rPr lang="fr-FR" dirty="0" smtClean="0"/>
              <a:t>Dépistage </a:t>
            </a:r>
            <a:r>
              <a:rPr lang="fr-FR" dirty="0"/>
              <a:t>de la tuberculose latente </a:t>
            </a:r>
          </a:p>
          <a:p>
            <a:r>
              <a:rPr lang="fr-FR" dirty="0"/>
              <a:t>F</a:t>
            </a:r>
            <a:r>
              <a:rPr lang="fr-FR" dirty="0" smtClean="0"/>
              <a:t>rottis </a:t>
            </a:r>
            <a:r>
              <a:rPr lang="fr-FR" dirty="0" err="1"/>
              <a:t>cervicovaginal</a:t>
            </a:r>
            <a:endParaRPr lang="fr-FR" dirty="0"/>
          </a:p>
          <a:p>
            <a:r>
              <a:rPr lang="fr-FR" dirty="0"/>
              <a:t>C</a:t>
            </a:r>
            <a:r>
              <a:rPr lang="fr-FR" dirty="0" smtClean="0"/>
              <a:t>onsultation </a:t>
            </a:r>
            <a:r>
              <a:rPr lang="fr-FR" dirty="0"/>
              <a:t>proctologique. </a:t>
            </a:r>
          </a:p>
        </p:txBody>
      </p:sp>
      <p:sp>
        <p:nvSpPr>
          <p:cNvPr id="7" name="Espace réservé du numéro de diapositive 6"/>
          <p:cNvSpPr>
            <a:spLocks noGrp="1"/>
          </p:cNvSpPr>
          <p:nvPr>
            <p:ph type="sldNum" sz="quarter" idx="12"/>
          </p:nvPr>
        </p:nvSpPr>
        <p:spPr/>
        <p:txBody>
          <a:bodyPr/>
          <a:lstStyle/>
          <a:p>
            <a:fld id="{8D3C4E78-4E06-5F42-B744-27D3474E1BA3}" type="slidenum">
              <a:rPr lang="fr-FR" smtClean="0"/>
              <a:pPr/>
              <a:t>24</a:t>
            </a:fld>
            <a:endParaRPr lang="fr-FR" dirty="0"/>
          </a:p>
        </p:txBody>
      </p:sp>
    </p:spTree>
    <p:extLst>
      <p:ext uri="{BB962C8B-B14F-4D97-AF65-F5344CB8AC3E}">
        <p14:creationId xmlns:mc="http://schemas.openxmlformats.org/markup-compatibility/2006" xmlns:mv="urn:schemas-microsoft-com:mac:vml" xmlns:p14="http://schemas.microsoft.com/office/powerpoint/2010/main" xmlns="" val="2967819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8229600" cy="622300"/>
          </a:xfrm>
        </p:spPr>
        <p:txBody>
          <a:bodyPr>
            <a:noAutofit/>
          </a:bodyPr>
          <a:lstStyle/>
          <a:p>
            <a:r>
              <a:rPr lang="fr-FR" dirty="0"/>
              <a:t>Puis suivi au long cours</a:t>
            </a:r>
          </a:p>
        </p:txBody>
      </p:sp>
      <p:sp>
        <p:nvSpPr>
          <p:cNvPr id="7" name="Espace réservé du contenu 2"/>
          <p:cNvSpPr txBox="1">
            <a:spLocks/>
          </p:cNvSpPr>
          <p:nvPr/>
        </p:nvSpPr>
        <p:spPr>
          <a:xfrm>
            <a:off x="457200" y="5003800"/>
            <a:ext cx="8229600" cy="17145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fr-FR" dirty="0" smtClean="0"/>
          </a:p>
        </p:txBody>
      </p:sp>
      <p:sp>
        <p:nvSpPr>
          <p:cNvPr id="8" name="Titre 1"/>
          <p:cNvSpPr txBox="1">
            <a:spLocks/>
          </p:cNvSpPr>
          <p:nvPr/>
        </p:nvSpPr>
        <p:spPr>
          <a:xfrm>
            <a:off x="457200" y="4495800"/>
            <a:ext cx="8305800" cy="762000"/>
          </a:xfrm>
          <a:prstGeom prst="rect">
            <a:avLst/>
          </a:prstGeom>
        </p:spPr>
        <p:txBody>
          <a:bodyPr vert="horz" lIns="91440" tIns="45720" rIns="91440" bIns="45720" rtlCol="0" anchor="ctr">
            <a:normAutofit fontScale="82500" lnSpcReduction="20000"/>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endParaRPr lang="fr-FR" sz="6000" dirty="0"/>
          </a:p>
        </p:txBody>
      </p:sp>
      <p:sp>
        <p:nvSpPr>
          <p:cNvPr id="9" name="Espace réservé du contenu 8"/>
          <p:cNvSpPr>
            <a:spLocks noGrp="1"/>
          </p:cNvSpPr>
          <p:nvPr>
            <p:ph idx="1"/>
          </p:nvPr>
        </p:nvSpPr>
        <p:spPr>
          <a:xfrm>
            <a:off x="457200" y="1600200"/>
            <a:ext cx="8229600" cy="4648200"/>
          </a:xfrm>
        </p:spPr>
        <p:txBody>
          <a:bodyPr>
            <a:normAutofit/>
          </a:bodyPr>
          <a:lstStyle/>
          <a:p>
            <a:r>
              <a:rPr lang="fr-FR" sz="2800" dirty="0"/>
              <a:t>Visites trimestrielles la première année puis : </a:t>
            </a:r>
          </a:p>
          <a:p>
            <a:pPr lvl="1"/>
            <a:r>
              <a:rPr lang="fr-FR" sz="2400" b="1" dirty="0"/>
              <a:t>semestrielles si CD4 &gt; 500, ARN VIH &lt; 50 et absence de comorbidité </a:t>
            </a:r>
            <a:r>
              <a:rPr lang="fr-FR" sz="2400" dirty="0"/>
              <a:t>(et </a:t>
            </a:r>
            <a:r>
              <a:rPr lang="fr-FR" sz="2400" b="1" dirty="0"/>
              <a:t>mesure des CD4 volontiers 1 fois/an </a:t>
            </a:r>
            <a:r>
              <a:rPr lang="fr-FR" sz="2400" dirty="0"/>
              <a:t>si CD4 &gt; 500 depuis au moins 3 ans)</a:t>
            </a:r>
          </a:p>
          <a:p>
            <a:pPr lvl="1"/>
            <a:r>
              <a:rPr lang="fr-FR" sz="2400" dirty="0"/>
              <a:t>trimestrielles si CD4 &lt; 200 ou comorbidités évolutives adaptées selon cinétique des CD4 et comorbidités dans les autres cas </a:t>
            </a:r>
          </a:p>
          <a:p>
            <a:r>
              <a:rPr lang="fr-FR" sz="2800" dirty="0"/>
              <a:t>Intercalées avec le bilan annuel de synthèse hospitalière </a:t>
            </a:r>
          </a:p>
          <a:p>
            <a:endParaRPr lang="fr-FR" sz="2800" dirty="0"/>
          </a:p>
        </p:txBody>
      </p:sp>
      <p:sp>
        <p:nvSpPr>
          <p:cNvPr id="10" name="Espace réservé du numéro de diapositive 9"/>
          <p:cNvSpPr>
            <a:spLocks noGrp="1"/>
          </p:cNvSpPr>
          <p:nvPr>
            <p:ph type="sldNum" sz="quarter" idx="12"/>
          </p:nvPr>
        </p:nvSpPr>
        <p:spPr/>
        <p:txBody>
          <a:bodyPr/>
          <a:lstStyle/>
          <a:p>
            <a:fld id="{8D3C4E78-4E06-5F42-B744-27D3474E1BA3}" type="slidenum">
              <a:rPr lang="fr-FR" smtClean="0"/>
              <a:pPr/>
              <a:t>25</a:t>
            </a:fld>
            <a:endParaRPr lang="fr-FR" dirty="0"/>
          </a:p>
        </p:txBody>
      </p:sp>
    </p:spTree>
    <p:extLst>
      <p:ext uri="{BB962C8B-B14F-4D97-AF65-F5344CB8AC3E}">
        <p14:creationId xmlns:mc="http://schemas.openxmlformats.org/markup-compatibility/2006" xmlns:mv="urn:schemas-microsoft-com:mac:vml" xmlns:p14="http://schemas.microsoft.com/office/powerpoint/2010/main" xmlns="" val="2683821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r>
              <a:rPr lang="fr-FR" dirty="0" smtClean="0"/>
              <a:t>TRAITEMENTS</a:t>
            </a:r>
            <a:br>
              <a:rPr lang="fr-FR" dirty="0" smtClean="0"/>
            </a:br>
            <a:r>
              <a:rPr lang="fr-FR" dirty="0" smtClean="0"/>
              <a:t>Antirétroviraux</a:t>
            </a:r>
            <a:endParaRPr lang="fr-FR" i="1" dirty="0" smtClean="0"/>
          </a:p>
        </p:txBody>
      </p:sp>
      <p:sp>
        <p:nvSpPr>
          <p:cNvPr id="58371" name="Rectangle 3"/>
          <p:cNvSpPr>
            <a:spLocks noGrp="1" noChangeArrowheads="1"/>
          </p:cNvSpPr>
          <p:nvPr>
            <p:ph type="subTitle" idx="1"/>
          </p:nvPr>
        </p:nvSpPr>
        <p:spPr/>
        <p:txBody>
          <a:bodyPr>
            <a:normAutofit fontScale="92500" lnSpcReduction="20000"/>
          </a:bodyPr>
          <a:lstStyle/>
          <a:p>
            <a:pPr algn="l" eaLnBrk="1" hangingPunct="1"/>
            <a:r>
              <a:rPr lang="fr-FR" sz="2400" dirty="0" smtClean="0">
                <a:solidFill>
                  <a:schemeClr val="tx2"/>
                </a:solidFill>
              </a:rPr>
              <a:t>Quand traiter</a:t>
            </a:r>
          </a:p>
          <a:p>
            <a:pPr algn="l" eaLnBrk="1" hangingPunct="1"/>
            <a:r>
              <a:rPr lang="fr-FR" sz="2400" dirty="0" smtClean="0">
                <a:solidFill>
                  <a:schemeClr val="tx2"/>
                </a:solidFill>
              </a:rPr>
              <a:t>Comment traiter (1</a:t>
            </a:r>
            <a:r>
              <a:rPr lang="fr-FR" sz="2400" baseline="30000" dirty="0" smtClean="0">
                <a:solidFill>
                  <a:schemeClr val="tx2"/>
                </a:solidFill>
              </a:rPr>
              <a:t>ère</a:t>
            </a:r>
            <a:r>
              <a:rPr lang="fr-FR" sz="2400" dirty="0" smtClean="0">
                <a:solidFill>
                  <a:schemeClr val="tx2"/>
                </a:solidFill>
              </a:rPr>
              <a:t> et 2</a:t>
            </a:r>
            <a:r>
              <a:rPr lang="fr-FR" sz="2400" baseline="30000" dirty="0" smtClean="0">
                <a:solidFill>
                  <a:schemeClr val="tx2"/>
                </a:solidFill>
              </a:rPr>
              <a:t>nde</a:t>
            </a:r>
            <a:r>
              <a:rPr lang="fr-FR" sz="2400" dirty="0" smtClean="0">
                <a:solidFill>
                  <a:schemeClr val="tx2"/>
                </a:solidFill>
              </a:rPr>
              <a:t> ligne)</a:t>
            </a:r>
          </a:p>
          <a:p>
            <a:pPr algn="l" eaLnBrk="1" hangingPunct="1"/>
            <a:r>
              <a:rPr lang="fr-FR" dirty="0" smtClean="0">
                <a:solidFill>
                  <a:schemeClr val="tx2"/>
                </a:solidFill>
              </a:rPr>
              <a:t>Toxicités  (court terme,  moyen/long terme)</a:t>
            </a:r>
          </a:p>
          <a:p>
            <a:pPr algn="l" eaLnBrk="1" hangingPunct="1"/>
            <a:r>
              <a:rPr lang="fr-FR" sz="2400" dirty="0" smtClean="0">
                <a:solidFill>
                  <a:schemeClr val="tx2"/>
                </a:solidFill>
              </a:rPr>
              <a:t>Interactions</a:t>
            </a:r>
          </a:p>
          <a:p>
            <a:pPr algn="l" eaLnBrk="1" hangingPunct="1"/>
            <a:r>
              <a:rPr lang="fr-FR" dirty="0" smtClean="0">
                <a:solidFill>
                  <a:schemeClr val="tx2"/>
                </a:solidFill>
              </a:rPr>
              <a:t>Observance</a:t>
            </a:r>
            <a:endParaRPr lang="fr-FR" sz="2400" dirty="0" smtClean="0">
              <a:solidFill>
                <a:schemeClr val="tx2"/>
              </a:solidFill>
            </a:endParaRPr>
          </a:p>
        </p:txBody>
      </p:sp>
    </p:spTree>
    <p:extLst>
      <p:ext uri="{BB962C8B-B14F-4D97-AF65-F5344CB8AC3E}">
        <p14:creationId xmlns:mc="http://schemas.openxmlformats.org/markup-compatibility/2006" xmlns:mv="urn:schemas-microsoft-com:mac:vml" xmlns="" xmlns:p14="http://schemas.microsoft.com/office/powerpoint/2010/main" val="26398138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ltLang="fr-FR" dirty="0"/>
              <a:t>Quand traiter ? </a:t>
            </a:r>
            <a:r>
              <a:rPr lang="fr-FR" altLang="fr-FR" sz="3100" dirty="0" smtClean="0"/>
              <a:t>(Rapport </a:t>
            </a:r>
            <a:r>
              <a:rPr lang="fr-FR" altLang="fr-FR" sz="3100" dirty="0">
                <a:solidFill>
                  <a:srgbClr val="CA2E48"/>
                </a:solidFill>
              </a:rPr>
              <a:t>MORLAT </a:t>
            </a:r>
            <a:r>
              <a:rPr lang="fr-FR" altLang="fr-FR" sz="3100" dirty="0" smtClean="0">
                <a:solidFill>
                  <a:srgbClr val="CA2E48"/>
                </a:solidFill>
              </a:rPr>
              <a:t>actualisé 2014</a:t>
            </a:r>
            <a:r>
              <a:rPr lang="fr-FR" altLang="fr-FR" sz="3100" dirty="0" smtClean="0"/>
              <a:t>)</a:t>
            </a:r>
            <a:endParaRPr lang="fr-FR" sz="3100" dirty="0"/>
          </a:p>
        </p:txBody>
      </p:sp>
      <p:sp>
        <p:nvSpPr>
          <p:cNvPr id="31747" name="Rectangle 3" descr="Rectangle: Click to edit Master text styles&#10;Second level&#10;Third level&#10;Fourth level&#10;Fifth level"/>
          <p:cNvSpPr>
            <a:spLocks noGrp="1" noChangeArrowheads="1"/>
          </p:cNvSpPr>
          <p:nvPr>
            <p:ph idx="1"/>
          </p:nvPr>
        </p:nvSpPr>
        <p:spPr/>
        <p:txBody>
          <a:bodyPr>
            <a:noAutofit/>
          </a:bodyPr>
          <a:lstStyle/>
          <a:p>
            <a:pPr eaLnBrk="1" hangingPunct="1">
              <a:lnSpc>
                <a:spcPct val="90000"/>
              </a:lnSpc>
              <a:buFont typeface="Wingdings" pitchFamily="2" charset="2"/>
              <a:buChar char="§"/>
            </a:pPr>
            <a:r>
              <a:rPr lang="fr-FR" altLang="fr-FR" dirty="0" smtClean="0"/>
              <a:t>Depuis septembre 2013: tous les patients!</a:t>
            </a:r>
          </a:p>
          <a:p>
            <a:pPr eaLnBrk="1" hangingPunct="1">
              <a:lnSpc>
                <a:spcPct val="90000"/>
              </a:lnSpc>
              <a:buFont typeface="Wingdings" pitchFamily="2" charset="2"/>
              <a:buChar char="§"/>
            </a:pPr>
            <a:endParaRPr lang="fr-FR" altLang="fr-FR" sz="2000" dirty="0" smtClean="0"/>
          </a:p>
          <a:p>
            <a:pPr>
              <a:lnSpc>
                <a:spcPct val="90000"/>
              </a:lnSpc>
              <a:buFont typeface="Wingdings" pitchFamily="2" charset="2"/>
              <a:buChar char="§"/>
            </a:pPr>
            <a:r>
              <a:rPr lang="fr-FR" altLang="fr-FR" b="1" dirty="0" smtClean="0"/>
              <a:t>Objectifs du traitement (trithérapie):</a:t>
            </a:r>
          </a:p>
          <a:p>
            <a:pPr lvl="1"/>
            <a:r>
              <a:rPr lang="fr-FR" dirty="0" smtClean="0"/>
              <a:t>Améliorer survie et qualité de vie du patient, </a:t>
            </a:r>
            <a:r>
              <a:rPr lang="fr-FR" b="1" dirty="0" smtClean="0"/>
              <a:t>en restaurant</a:t>
            </a:r>
            <a:r>
              <a:rPr lang="fr-FR" dirty="0" smtClean="0"/>
              <a:t> son immunité: CD4 &gt; 500/mm</a:t>
            </a:r>
            <a:r>
              <a:rPr lang="fr-FR" baseline="30000" dirty="0" smtClean="0"/>
              <a:t>3</a:t>
            </a:r>
            <a:r>
              <a:rPr lang="fr-FR" dirty="0" smtClean="0"/>
              <a:t> </a:t>
            </a:r>
          </a:p>
          <a:p>
            <a:pPr lvl="1"/>
            <a:r>
              <a:rPr lang="fr-FR" dirty="0" smtClean="0"/>
              <a:t>Diminuer le risque de contamination en réduisant la charge virale du patient (Charge virale &lt; 50 copies/ml) </a:t>
            </a:r>
          </a:p>
          <a:p>
            <a:pPr lvl="1">
              <a:buNone/>
            </a:pPr>
            <a:endParaRPr lang="fr-FR" dirty="0" smtClean="0"/>
          </a:p>
          <a:p>
            <a:pPr lvl="1">
              <a:buNone/>
            </a:pPr>
            <a:endParaRPr lang="fr-FR" dirty="0" smtClean="0"/>
          </a:p>
          <a:p>
            <a:pPr lvl="1"/>
            <a:r>
              <a:rPr lang="fr-FR" dirty="0" smtClean="0"/>
              <a:t>L</a:t>
            </a:r>
            <a:r>
              <a:rPr lang="fr-FR" sz="2000" dirty="0" smtClean="0"/>
              <a:t>e traitement ARV = outil de prévention ou « </a:t>
            </a:r>
            <a:r>
              <a:rPr lang="fr-FR" sz="2000" dirty="0" err="1" smtClean="0"/>
              <a:t>TasP</a:t>
            </a:r>
            <a:r>
              <a:rPr lang="fr-FR" sz="2000" dirty="0" smtClean="0"/>
              <a:t> » (</a:t>
            </a:r>
            <a:r>
              <a:rPr lang="fr-FR" sz="2000" i="1" dirty="0" err="1" smtClean="0"/>
              <a:t>Treament</a:t>
            </a:r>
            <a:r>
              <a:rPr lang="fr-FR" sz="2000" i="1" dirty="0" smtClean="0"/>
              <a:t> as </a:t>
            </a:r>
            <a:r>
              <a:rPr lang="fr-FR" sz="2000" i="1" dirty="0" err="1" smtClean="0"/>
              <a:t>Prevention</a:t>
            </a:r>
            <a:r>
              <a:rPr lang="fr-FR" sz="2000" dirty="0" smtClean="0"/>
              <a:t>) »</a:t>
            </a:r>
          </a:p>
          <a:p>
            <a:pPr eaLnBrk="1" hangingPunct="1">
              <a:lnSpc>
                <a:spcPct val="90000"/>
              </a:lnSpc>
              <a:buFont typeface="Wingdings" pitchFamily="2" charset="2"/>
              <a:buChar char="§"/>
            </a:pPr>
            <a:endParaRPr lang="fr-FR" altLang="fr-FR" sz="2000" dirty="0" smtClean="0"/>
          </a:p>
          <a:p>
            <a:pPr lvl="1" eaLnBrk="1" hangingPunct="1">
              <a:lnSpc>
                <a:spcPct val="90000"/>
              </a:lnSpc>
              <a:buFont typeface="Wingdings" pitchFamily="2" charset="2"/>
              <a:buNone/>
            </a:pPr>
            <a:endParaRPr lang="fr-FR" altLang="fr-FR" dirty="0" smtClean="0"/>
          </a:p>
          <a:p>
            <a:pPr lvl="1" eaLnBrk="1" hangingPunct="1">
              <a:lnSpc>
                <a:spcPct val="90000"/>
              </a:lnSpc>
              <a:buFont typeface="Wingdings" pitchFamily="2" charset="2"/>
              <a:buNone/>
            </a:pPr>
            <a:endParaRPr lang="fr-FR" altLang="fr-FR" dirty="0" smtClean="0"/>
          </a:p>
          <a:p>
            <a:pPr lvl="1" eaLnBrk="1" hangingPunct="1">
              <a:lnSpc>
                <a:spcPct val="90000"/>
              </a:lnSpc>
              <a:buFont typeface="Wingdings" pitchFamily="2" charset="2"/>
              <a:buChar char="Ø"/>
            </a:pPr>
            <a:endParaRPr lang="fr-FR" altLang="fr-FR" dirty="0" smtClean="0"/>
          </a:p>
          <a:p>
            <a:pPr eaLnBrk="1" hangingPunct="1">
              <a:lnSpc>
                <a:spcPct val="90000"/>
              </a:lnSpc>
              <a:buFont typeface="Wingdings" pitchFamily="2" charset="2"/>
              <a:buChar char="Ø"/>
            </a:pPr>
            <a:endParaRPr lang="fr-FR" altLang="fr-FR" sz="2000" dirty="0" smtClean="0"/>
          </a:p>
        </p:txBody>
      </p:sp>
      <p:sp>
        <p:nvSpPr>
          <p:cNvPr id="7" name="Espace réservé du numéro de diapositive 6"/>
          <p:cNvSpPr>
            <a:spLocks noGrp="1"/>
          </p:cNvSpPr>
          <p:nvPr>
            <p:ph type="sldNum" sz="quarter" idx="12"/>
          </p:nvPr>
        </p:nvSpPr>
        <p:spPr/>
        <p:txBody>
          <a:bodyPr/>
          <a:lstStyle/>
          <a:p>
            <a:fld id="{8D3C4E78-4E06-5F42-B744-27D3474E1BA3}" type="slidenum">
              <a:rPr lang="fr-FR" smtClean="0"/>
              <a:pPr/>
              <a:t>27</a:t>
            </a:fld>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ell2"/>
          <p:cNvPicPr>
            <a:picLocks noChangeAspect="1" noChangeArrowheads="1"/>
          </p:cNvPicPr>
          <p:nvPr/>
        </p:nvPicPr>
        <p:blipFill>
          <a:blip r:embed="rId3" cstate="screen">
            <a:clrChange>
              <a:clrFrom>
                <a:srgbClr val="000092"/>
              </a:clrFrom>
              <a:clrTo>
                <a:srgbClr val="000092">
                  <a:alpha val="0"/>
                </a:srgbClr>
              </a:clrTo>
            </a:clrChange>
            <a:extLst>
              <a:ext uri="{28A0092B-C50C-407E-A947-70E740481C1C}">
                <a14:useLocalDpi xmlns:mc="http://schemas.openxmlformats.org/markup-compatibility/2006" xmlns:mv="urn:schemas-microsoft-com:mac:vml" xmlns:a14="http://schemas.microsoft.com/office/drawing/2010/main" xmlns="" val="0"/>
              </a:ext>
            </a:extLst>
          </a:blip>
          <a:srcRect/>
          <a:stretch>
            <a:fillRect/>
          </a:stretch>
        </p:blipFill>
        <p:spPr bwMode="auto">
          <a:xfrm>
            <a:off x="1204913" y="1296988"/>
            <a:ext cx="6929437" cy="50387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75779" name="Line 3"/>
          <p:cNvSpPr>
            <a:spLocks noChangeShapeType="1"/>
          </p:cNvSpPr>
          <p:nvPr/>
        </p:nvSpPr>
        <p:spPr bwMode="auto">
          <a:xfrm>
            <a:off x="1881188" y="1820863"/>
            <a:ext cx="369887" cy="347662"/>
          </a:xfrm>
          <a:prstGeom prst="line">
            <a:avLst/>
          </a:prstGeom>
          <a:noFill/>
          <a:ln w="38100">
            <a:solidFill>
              <a:srgbClr val="FFFF00"/>
            </a:solidFill>
            <a:round/>
            <a:headEnd type="none" w="sm" len="sm"/>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fr-FR"/>
          </a:p>
        </p:txBody>
      </p:sp>
      <p:sp>
        <p:nvSpPr>
          <p:cNvPr id="75780" name="Line 4"/>
          <p:cNvSpPr>
            <a:spLocks noChangeShapeType="1"/>
          </p:cNvSpPr>
          <p:nvPr/>
        </p:nvSpPr>
        <p:spPr bwMode="white">
          <a:xfrm>
            <a:off x="2544763" y="2497138"/>
            <a:ext cx="0" cy="457200"/>
          </a:xfrm>
          <a:prstGeom prst="line">
            <a:avLst/>
          </a:prstGeom>
          <a:noFill/>
          <a:ln w="38100">
            <a:solidFill>
              <a:srgbClr val="66FFFF"/>
            </a:solidFill>
            <a:round/>
            <a:headEnd type="none" w="sm" len="sm"/>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fr-FR"/>
          </a:p>
        </p:txBody>
      </p:sp>
      <p:sp>
        <p:nvSpPr>
          <p:cNvPr id="75781" name="Line 5"/>
          <p:cNvSpPr>
            <a:spLocks noChangeShapeType="1"/>
          </p:cNvSpPr>
          <p:nvPr/>
        </p:nvSpPr>
        <p:spPr bwMode="white">
          <a:xfrm>
            <a:off x="2544763" y="3355975"/>
            <a:ext cx="0" cy="461963"/>
          </a:xfrm>
          <a:prstGeom prst="line">
            <a:avLst/>
          </a:prstGeom>
          <a:noFill/>
          <a:ln w="38100">
            <a:solidFill>
              <a:srgbClr val="66FFFF"/>
            </a:solidFill>
            <a:round/>
            <a:headEnd type="none" w="sm" len="sm"/>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fr-FR"/>
          </a:p>
        </p:txBody>
      </p:sp>
      <p:sp>
        <p:nvSpPr>
          <p:cNvPr id="75782" name="Line 6"/>
          <p:cNvSpPr>
            <a:spLocks noChangeShapeType="1"/>
          </p:cNvSpPr>
          <p:nvPr/>
        </p:nvSpPr>
        <p:spPr bwMode="white">
          <a:xfrm>
            <a:off x="2544763" y="4349750"/>
            <a:ext cx="0" cy="461963"/>
          </a:xfrm>
          <a:prstGeom prst="line">
            <a:avLst/>
          </a:prstGeom>
          <a:noFill/>
          <a:ln w="38100">
            <a:solidFill>
              <a:srgbClr val="66FFFF"/>
            </a:solidFill>
            <a:round/>
            <a:headEnd type="none" w="sm" len="sm"/>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fr-FR"/>
          </a:p>
        </p:txBody>
      </p:sp>
      <p:sp>
        <p:nvSpPr>
          <p:cNvPr id="75783" name="Freeform 7"/>
          <p:cNvSpPr>
            <a:spLocks/>
          </p:cNvSpPr>
          <p:nvPr/>
        </p:nvSpPr>
        <p:spPr bwMode="white">
          <a:xfrm>
            <a:off x="2524125" y="5314950"/>
            <a:ext cx="3221038" cy="411163"/>
          </a:xfrm>
          <a:custGeom>
            <a:avLst/>
            <a:gdLst>
              <a:gd name="T0" fmla="*/ 0 w 2424"/>
              <a:gd name="T1" fmla="*/ 0 h 329"/>
              <a:gd name="T2" fmla="*/ 0 w 2424"/>
              <a:gd name="T3" fmla="*/ 2147483646 h 329"/>
              <a:gd name="T4" fmla="*/ 2147483646 w 2424"/>
              <a:gd name="T5" fmla="*/ 2147483646 h 329"/>
              <a:gd name="T6" fmla="*/ 2147483646 w 2424"/>
              <a:gd name="T7" fmla="*/ 2147483646 h 329"/>
              <a:gd name="T8" fmla="*/ 0 60000 65536"/>
              <a:gd name="T9" fmla="*/ 0 60000 65536"/>
              <a:gd name="T10" fmla="*/ 0 60000 65536"/>
              <a:gd name="T11" fmla="*/ 0 60000 65536"/>
              <a:gd name="T12" fmla="*/ 0 w 2424"/>
              <a:gd name="T13" fmla="*/ 0 h 329"/>
              <a:gd name="T14" fmla="*/ 2424 w 2424"/>
              <a:gd name="T15" fmla="*/ 329 h 329"/>
            </a:gdLst>
            <a:ahLst/>
            <a:cxnLst>
              <a:cxn ang="T8">
                <a:pos x="T0" y="T1"/>
              </a:cxn>
              <a:cxn ang="T9">
                <a:pos x="T2" y="T3"/>
              </a:cxn>
              <a:cxn ang="T10">
                <a:pos x="T4" y="T5"/>
              </a:cxn>
              <a:cxn ang="T11">
                <a:pos x="T6" y="T7"/>
              </a:cxn>
            </a:cxnLst>
            <a:rect l="T12" t="T13" r="T14" b="T15"/>
            <a:pathLst>
              <a:path w="2424" h="329">
                <a:moveTo>
                  <a:pt x="0" y="0"/>
                </a:moveTo>
                <a:lnTo>
                  <a:pt x="0" y="329"/>
                </a:lnTo>
                <a:lnTo>
                  <a:pt x="2424" y="329"/>
                </a:lnTo>
                <a:lnTo>
                  <a:pt x="2424" y="123"/>
                </a:lnTo>
              </a:path>
            </a:pathLst>
          </a:custGeom>
          <a:noFill/>
          <a:ln w="38100">
            <a:solidFill>
              <a:srgbClr val="66FFFF"/>
            </a:solidFill>
            <a:round/>
            <a:headEnd type="none" w="sm" len="sm"/>
            <a:tailEnd type="triangle" w="med" len="me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nchor="ctr"/>
          <a:lstStyle/>
          <a:p>
            <a:endParaRPr lang="fr-FR"/>
          </a:p>
        </p:txBody>
      </p:sp>
      <p:sp>
        <p:nvSpPr>
          <p:cNvPr id="75784" name="Rectangle 8"/>
          <p:cNvSpPr>
            <a:spLocks noChangeArrowheads="1"/>
          </p:cNvSpPr>
          <p:nvPr/>
        </p:nvSpPr>
        <p:spPr bwMode="auto">
          <a:xfrm>
            <a:off x="1301750" y="3355975"/>
            <a:ext cx="165100" cy="350838"/>
          </a:xfrm>
          <a:prstGeom prst="rect">
            <a:avLst/>
          </a:prstGeom>
          <a:solidFill>
            <a:srgbClr val="5F5F5F"/>
          </a:solidFill>
          <a:ln>
            <a:noFill/>
          </a:ln>
          <a:extLst>
            <a:ext uri="{91240B29-F687-4F45-9708-019B960494DF}">
              <a14:hiddenLine xmlns:mc="http://schemas.openxmlformats.org/markup-compatibility/2006" xmlns:mv="urn:schemas-microsoft-com:mac:vml" xmlns:a14="http://schemas.microsoft.com/office/drawing/2010/main" xmlns="" w="28575">
                <a:solidFill>
                  <a:srgbClr val="000000"/>
                </a:solidFill>
                <a:miter lim="800000"/>
                <a:headEnd type="none" w="sm" len="sm"/>
                <a:tailEnd type="none" w="sm" len="sm"/>
              </a14:hiddenLine>
            </a:ext>
          </a:extLst>
        </p:spPr>
        <p:txBody>
          <a:bodyPr wrap="none" anchor="ctr">
            <a:spAutoFit/>
          </a:bodyPr>
          <a:lstStyle/>
          <a:p>
            <a:pPr algn="ctr" defTabSz="762000" eaLnBrk="1" hangingPunct="1"/>
            <a:endParaRPr lang="en-US" sz="1700">
              <a:solidFill>
                <a:schemeClr val="bg2"/>
              </a:solidFill>
              <a:latin typeface="Times New Roman" charset="0"/>
            </a:endParaRPr>
          </a:p>
        </p:txBody>
      </p:sp>
      <p:sp>
        <p:nvSpPr>
          <p:cNvPr id="75785" name="Text Box 9"/>
          <p:cNvSpPr txBox="1">
            <a:spLocks noChangeArrowheads="1"/>
          </p:cNvSpPr>
          <p:nvPr/>
        </p:nvSpPr>
        <p:spPr bwMode="white">
          <a:xfrm>
            <a:off x="2673350" y="3333750"/>
            <a:ext cx="276225" cy="2460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lvl1pPr defTabSz="762000">
              <a:defRPr sz="2900">
                <a:solidFill>
                  <a:schemeClr val="tx1"/>
                </a:solidFill>
                <a:latin typeface="Verdana" charset="0"/>
                <a:ea typeface="ＭＳ Ｐゴシック" charset="0"/>
              </a:defRPr>
            </a:lvl1pPr>
            <a:lvl2pPr defTabSz="762000">
              <a:defRPr sz="2500">
                <a:solidFill>
                  <a:schemeClr val="tx1"/>
                </a:solidFill>
                <a:latin typeface="Verdana" charset="0"/>
                <a:ea typeface="ＭＳ Ｐゴシック" charset="0"/>
              </a:defRPr>
            </a:lvl2pPr>
            <a:lvl3pPr defTabSz="762000">
              <a:defRPr sz="2200">
                <a:solidFill>
                  <a:schemeClr val="tx1"/>
                </a:solidFill>
                <a:latin typeface="Verdana" charset="0"/>
                <a:ea typeface="ＭＳ Ｐゴシック" charset="0"/>
              </a:defRPr>
            </a:lvl3pPr>
            <a:lvl4pPr defTabSz="762000">
              <a:defRPr sz="1900">
                <a:solidFill>
                  <a:schemeClr val="tx1"/>
                </a:solidFill>
                <a:latin typeface="Verdana" charset="0"/>
                <a:ea typeface="ＭＳ Ｐゴシック" charset="0"/>
              </a:defRPr>
            </a:lvl4pPr>
            <a:lvl5pPr defTabSz="762000">
              <a:defRPr sz="1900">
                <a:solidFill>
                  <a:schemeClr val="tx1"/>
                </a:solidFill>
                <a:latin typeface="Verdana" charset="0"/>
                <a:ea typeface="ＭＳ Ｐゴシック" charset="0"/>
              </a:defRPr>
            </a:lvl5pPr>
            <a:lvl6pPr defTabSz="762000" eaLnBrk="0" hangingPunct="0">
              <a:buFont typeface="Wingdings" charset="0"/>
              <a:defRPr sz="1900">
                <a:solidFill>
                  <a:schemeClr val="tx1"/>
                </a:solidFill>
                <a:latin typeface="Verdana" charset="0"/>
                <a:ea typeface="ＭＳ Ｐゴシック" charset="0"/>
              </a:defRPr>
            </a:lvl6pPr>
            <a:lvl7pPr defTabSz="762000" eaLnBrk="0" hangingPunct="0">
              <a:buFont typeface="Wingdings" charset="0"/>
              <a:defRPr sz="1900">
                <a:solidFill>
                  <a:schemeClr val="tx1"/>
                </a:solidFill>
                <a:latin typeface="Verdana" charset="0"/>
                <a:ea typeface="ＭＳ Ｐゴシック" charset="0"/>
              </a:defRPr>
            </a:lvl7pPr>
            <a:lvl8pPr defTabSz="762000" eaLnBrk="0" hangingPunct="0">
              <a:buFont typeface="Wingdings" charset="0"/>
              <a:defRPr sz="1900">
                <a:solidFill>
                  <a:schemeClr val="tx1"/>
                </a:solidFill>
                <a:latin typeface="Verdana" charset="0"/>
                <a:ea typeface="ＭＳ Ｐゴシック" charset="0"/>
              </a:defRPr>
            </a:lvl8pPr>
            <a:lvl9pPr defTabSz="762000" eaLnBrk="0" hangingPunct="0">
              <a:buFont typeface="Wingdings" charset="0"/>
              <a:defRPr sz="1900">
                <a:solidFill>
                  <a:schemeClr val="tx1"/>
                </a:solidFill>
                <a:latin typeface="Verdana" charset="0"/>
                <a:ea typeface="ＭＳ Ｐゴシック" charset="0"/>
              </a:defRPr>
            </a:lvl9pPr>
          </a:lstStyle>
          <a:p>
            <a:pPr eaLnBrk="1" hangingPunct="1"/>
            <a:r>
              <a:rPr lang="en-GB" sz="1600">
                <a:latin typeface="Times New Roman" charset="0"/>
              </a:rPr>
              <a:t>RT</a:t>
            </a:r>
          </a:p>
        </p:txBody>
      </p:sp>
      <p:sp>
        <p:nvSpPr>
          <p:cNvPr id="75786" name="Text Box 10"/>
          <p:cNvSpPr txBox="1">
            <a:spLocks noChangeArrowheads="1"/>
          </p:cNvSpPr>
          <p:nvPr/>
        </p:nvSpPr>
        <p:spPr bwMode="white">
          <a:xfrm>
            <a:off x="5364163" y="5238750"/>
            <a:ext cx="731837" cy="2444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lvl1pPr defTabSz="762000">
              <a:defRPr sz="2900">
                <a:solidFill>
                  <a:schemeClr val="tx1"/>
                </a:solidFill>
                <a:latin typeface="Verdana" charset="0"/>
                <a:ea typeface="ＭＳ Ｐゴシック" charset="0"/>
              </a:defRPr>
            </a:lvl1pPr>
            <a:lvl2pPr defTabSz="762000">
              <a:defRPr sz="2500">
                <a:solidFill>
                  <a:schemeClr val="tx1"/>
                </a:solidFill>
                <a:latin typeface="Verdana" charset="0"/>
                <a:ea typeface="ＭＳ Ｐゴシック" charset="0"/>
              </a:defRPr>
            </a:lvl2pPr>
            <a:lvl3pPr defTabSz="762000">
              <a:defRPr sz="2200">
                <a:solidFill>
                  <a:schemeClr val="tx1"/>
                </a:solidFill>
                <a:latin typeface="Verdana" charset="0"/>
                <a:ea typeface="ＭＳ Ｐゴシック" charset="0"/>
              </a:defRPr>
            </a:lvl3pPr>
            <a:lvl4pPr defTabSz="762000">
              <a:defRPr sz="1900">
                <a:solidFill>
                  <a:schemeClr val="tx1"/>
                </a:solidFill>
                <a:latin typeface="Verdana" charset="0"/>
                <a:ea typeface="ＭＳ Ｐゴシック" charset="0"/>
              </a:defRPr>
            </a:lvl4pPr>
            <a:lvl5pPr defTabSz="762000">
              <a:defRPr sz="1900">
                <a:solidFill>
                  <a:schemeClr val="tx1"/>
                </a:solidFill>
                <a:latin typeface="Verdana" charset="0"/>
                <a:ea typeface="ＭＳ Ｐゴシック" charset="0"/>
              </a:defRPr>
            </a:lvl5pPr>
            <a:lvl6pPr defTabSz="762000" eaLnBrk="0" hangingPunct="0">
              <a:buFont typeface="Wingdings" charset="0"/>
              <a:defRPr sz="1900">
                <a:solidFill>
                  <a:schemeClr val="tx1"/>
                </a:solidFill>
                <a:latin typeface="Verdana" charset="0"/>
                <a:ea typeface="ＭＳ Ｐゴシック" charset="0"/>
              </a:defRPr>
            </a:lvl6pPr>
            <a:lvl7pPr defTabSz="762000" eaLnBrk="0" hangingPunct="0">
              <a:buFont typeface="Wingdings" charset="0"/>
              <a:defRPr sz="1900">
                <a:solidFill>
                  <a:schemeClr val="tx1"/>
                </a:solidFill>
                <a:latin typeface="Verdana" charset="0"/>
                <a:ea typeface="ＭＳ Ｐゴシック" charset="0"/>
              </a:defRPr>
            </a:lvl7pPr>
            <a:lvl8pPr defTabSz="762000" eaLnBrk="0" hangingPunct="0">
              <a:buFont typeface="Wingdings" charset="0"/>
              <a:defRPr sz="1900">
                <a:solidFill>
                  <a:schemeClr val="tx1"/>
                </a:solidFill>
                <a:latin typeface="Verdana" charset="0"/>
                <a:ea typeface="ＭＳ Ｐゴシック" charset="0"/>
              </a:defRPr>
            </a:lvl8pPr>
            <a:lvl9pPr defTabSz="762000" eaLnBrk="0" hangingPunct="0">
              <a:buFont typeface="Wingdings" charset="0"/>
              <a:defRPr sz="1900">
                <a:solidFill>
                  <a:schemeClr val="tx1"/>
                </a:solidFill>
                <a:latin typeface="Verdana" charset="0"/>
                <a:ea typeface="ＭＳ Ｐゴシック" charset="0"/>
              </a:defRPr>
            </a:lvl9pPr>
          </a:lstStyle>
          <a:p>
            <a:pPr algn="ctr" eaLnBrk="1" hangingPunct="1"/>
            <a:r>
              <a:rPr lang="en-GB" sz="1600">
                <a:solidFill>
                  <a:schemeClr val="bg2"/>
                </a:solidFill>
                <a:latin typeface="Times New Roman" charset="0"/>
              </a:rPr>
              <a:t>Provirus</a:t>
            </a:r>
          </a:p>
        </p:txBody>
      </p:sp>
      <p:sp>
        <p:nvSpPr>
          <p:cNvPr id="75787" name="Text Box 11"/>
          <p:cNvSpPr txBox="1">
            <a:spLocks noChangeArrowheads="1"/>
          </p:cNvSpPr>
          <p:nvPr/>
        </p:nvSpPr>
        <p:spPr bwMode="white">
          <a:xfrm>
            <a:off x="6134100" y="3027363"/>
            <a:ext cx="822325" cy="2444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lvl1pPr defTabSz="762000">
              <a:defRPr sz="2900">
                <a:solidFill>
                  <a:schemeClr val="tx1"/>
                </a:solidFill>
                <a:latin typeface="Verdana" charset="0"/>
                <a:ea typeface="ＭＳ Ｐゴシック" charset="0"/>
              </a:defRPr>
            </a:lvl1pPr>
            <a:lvl2pPr defTabSz="762000">
              <a:defRPr sz="2500">
                <a:solidFill>
                  <a:schemeClr val="tx1"/>
                </a:solidFill>
                <a:latin typeface="Verdana" charset="0"/>
                <a:ea typeface="ＭＳ Ｐゴシック" charset="0"/>
              </a:defRPr>
            </a:lvl2pPr>
            <a:lvl3pPr defTabSz="762000">
              <a:defRPr sz="2200">
                <a:solidFill>
                  <a:schemeClr val="tx1"/>
                </a:solidFill>
                <a:latin typeface="Verdana" charset="0"/>
                <a:ea typeface="ＭＳ Ｐゴシック" charset="0"/>
              </a:defRPr>
            </a:lvl3pPr>
            <a:lvl4pPr defTabSz="762000">
              <a:defRPr sz="1900">
                <a:solidFill>
                  <a:schemeClr val="tx1"/>
                </a:solidFill>
                <a:latin typeface="Verdana" charset="0"/>
                <a:ea typeface="ＭＳ Ｐゴシック" charset="0"/>
              </a:defRPr>
            </a:lvl4pPr>
            <a:lvl5pPr defTabSz="762000">
              <a:defRPr sz="1900">
                <a:solidFill>
                  <a:schemeClr val="tx1"/>
                </a:solidFill>
                <a:latin typeface="Verdana" charset="0"/>
                <a:ea typeface="ＭＳ Ｐゴシック" charset="0"/>
              </a:defRPr>
            </a:lvl5pPr>
            <a:lvl6pPr defTabSz="762000" eaLnBrk="0" hangingPunct="0">
              <a:buFont typeface="Wingdings" charset="0"/>
              <a:defRPr sz="1900">
                <a:solidFill>
                  <a:schemeClr val="tx1"/>
                </a:solidFill>
                <a:latin typeface="Verdana" charset="0"/>
                <a:ea typeface="ＭＳ Ｐゴシック" charset="0"/>
              </a:defRPr>
            </a:lvl6pPr>
            <a:lvl7pPr defTabSz="762000" eaLnBrk="0" hangingPunct="0">
              <a:buFont typeface="Wingdings" charset="0"/>
              <a:defRPr sz="1900">
                <a:solidFill>
                  <a:schemeClr val="tx1"/>
                </a:solidFill>
                <a:latin typeface="Verdana" charset="0"/>
                <a:ea typeface="ＭＳ Ｐゴシック" charset="0"/>
              </a:defRPr>
            </a:lvl7pPr>
            <a:lvl8pPr defTabSz="762000" eaLnBrk="0" hangingPunct="0">
              <a:buFont typeface="Wingdings" charset="0"/>
              <a:defRPr sz="1900">
                <a:solidFill>
                  <a:schemeClr val="tx1"/>
                </a:solidFill>
                <a:latin typeface="Verdana" charset="0"/>
                <a:ea typeface="ＭＳ Ｐゴシック" charset="0"/>
              </a:defRPr>
            </a:lvl8pPr>
            <a:lvl9pPr defTabSz="762000" eaLnBrk="0" hangingPunct="0">
              <a:buFont typeface="Wingdings" charset="0"/>
              <a:defRPr sz="1900">
                <a:solidFill>
                  <a:schemeClr val="tx1"/>
                </a:solidFill>
                <a:latin typeface="Verdana" charset="0"/>
                <a:ea typeface="ＭＳ Ｐゴシック" charset="0"/>
              </a:defRPr>
            </a:lvl9pPr>
          </a:lstStyle>
          <a:p>
            <a:pPr eaLnBrk="1" hangingPunct="1"/>
            <a:r>
              <a:rPr lang="en-GB" sz="1600">
                <a:solidFill>
                  <a:schemeClr val="bg2"/>
                </a:solidFill>
                <a:latin typeface="Times New Roman" charset="0"/>
              </a:rPr>
              <a:t>Proteines</a:t>
            </a:r>
          </a:p>
        </p:txBody>
      </p:sp>
      <p:sp>
        <p:nvSpPr>
          <p:cNvPr id="75788" name="Text Box 12"/>
          <p:cNvSpPr txBox="1">
            <a:spLocks noChangeArrowheads="1"/>
          </p:cNvSpPr>
          <p:nvPr/>
        </p:nvSpPr>
        <p:spPr bwMode="white">
          <a:xfrm>
            <a:off x="2895600" y="2809875"/>
            <a:ext cx="442913" cy="2460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lvl1pPr defTabSz="762000">
              <a:defRPr sz="2900">
                <a:solidFill>
                  <a:schemeClr val="tx1"/>
                </a:solidFill>
                <a:latin typeface="Verdana" charset="0"/>
                <a:ea typeface="ＭＳ Ｐゴシック" charset="0"/>
              </a:defRPr>
            </a:lvl1pPr>
            <a:lvl2pPr defTabSz="762000">
              <a:defRPr sz="2500">
                <a:solidFill>
                  <a:schemeClr val="tx1"/>
                </a:solidFill>
                <a:latin typeface="Verdana" charset="0"/>
                <a:ea typeface="ＭＳ Ｐゴシック" charset="0"/>
              </a:defRPr>
            </a:lvl2pPr>
            <a:lvl3pPr defTabSz="762000">
              <a:defRPr sz="2200">
                <a:solidFill>
                  <a:schemeClr val="tx1"/>
                </a:solidFill>
                <a:latin typeface="Verdana" charset="0"/>
                <a:ea typeface="ＭＳ Ｐゴシック" charset="0"/>
              </a:defRPr>
            </a:lvl3pPr>
            <a:lvl4pPr defTabSz="762000">
              <a:defRPr sz="1900">
                <a:solidFill>
                  <a:schemeClr val="tx1"/>
                </a:solidFill>
                <a:latin typeface="Verdana" charset="0"/>
                <a:ea typeface="ＭＳ Ｐゴシック" charset="0"/>
              </a:defRPr>
            </a:lvl4pPr>
            <a:lvl5pPr defTabSz="762000">
              <a:defRPr sz="1900">
                <a:solidFill>
                  <a:schemeClr val="tx1"/>
                </a:solidFill>
                <a:latin typeface="Verdana" charset="0"/>
                <a:ea typeface="ＭＳ Ｐゴシック" charset="0"/>
              </a:defRPr>
            </a:lvl5pPr>
            <a:lvl6pPr defTabSz="762000" eaLnBrk="0" hangingPunct="0">
              <a:buFont typeface="Wingdings" charset="0"/>
              <a:defRPr sz="1900">
                <a:solidFill>
                  <a:schemeClr val="tx1"/>
                </a:solidFill>
                <a:latin typeface="Verdana" charset="0"/>
                <a:ea typeface="ＭＳ Ｐゴシック" charset="0"/>
              </a:defRPr>
            </a:lvl6pPr>
            <a:lvl7pPr defTabSz="762000" eaLnBrk="0" hangingPunct="0">
              <a:buFont typeface="Wingdings" charset="0"/>
              <a:defRPr sz="1900">
                <a:solidFill>
                  <a:schemeClr val="tx1"/>
                </a:solidFill>
                <a:latin typeface="Verdana" charset="0"/>
                <a:ea typeface="ＭＳ Ｐゴシック" charset="0"/>
              </a:defRPr>
            </a:lvl7pPr>
            <a:lvl8pPr defTabSz="762000" eaLnBrk="0" hangingPunct="0">
              <a:buFont typeface="Wingdings" charset="0"/>
              <a:defRPr sz="1900">
                <a:solidFill>
                  <a:schemeClr val="tx1"/>
                </a:solidFill>
                <a:latin typeface="Verdana" charset="0"/>
                <a:ea typeface="ＭＳ Ｐゴシック" charset="0"/>
              </a:defRPr>
            </a:lvl8pPr>
            <a:lvl9pPr defTabSz="762000" eaLnBrk="0" hangingPunct="0">
              <a:buFont typeface="Wingdings" charset="0"/>
              <a:defRPr sz="1900">
                <a:solidFill>
                  <a:schemeClr val="tx1"/>
                </a:solidFill>
                <a:latin typeface="Verdana" charset="0"/>
                <a:ea typeface="ＭＳ Ｐゴシック" charset="0"/>
              </a:defRPr>
            </a:lvl9pPr>
          </a:lstStyle>
          <a:p>
            <a:pPr eaLnBrk="1" hangingPunct="1"/>
            <a:r>
              <a:rPr lang="en-GB" sz="1600">
                <a:latin typeface="Times New Roman" charset="0"/>
              </a:rPr>
              <a:t>RNA</a:t>
            </a:r>
          </a:p>
        </p:txBody>
      </p:sp>
      <p:sp>
        <p:nvSpPr>
          <p:cNvPr id="75789" name="Text Box 13"/>
          <p:cNvSpPr txBox="1">
            <a:spLocks noChangeArrowheads="1"/>
          </p:cNvSpPr>
          <p:nvPr/>
        </p:nvSpPr>
        <p:spPr bwMode="white">
          <a:xfrm>
            <a:off x="2895600" y="4192588"/>
            <a:ext cx="388938" cy="2444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lvl1pPr defTabSz="762000">
              <a:defRPr sz="2900">
                <a:solidFill>
                  <a:schemeClr val="tx1"/>
                </a:solidFill>
                <a:latin typeface="Verdana" charset="0"/>
                <a:ea typeface="ＭＳ Ｐゴシック" charset="0"/>
              </a:defRPr>
            </a:lvl1pPr>
            <a:lvl2pPr defTabSz="762000">
              <a:defRPr sz="2500">
                <a:solidFill>
                  <a:schemeClr val="tx1"/>
                </a:solidFill>
                <a:latin typeface="Verdana" charset="0"/>
                <a:ea typeface="ＭＳ Ｐゴシック" charset="0"/>
              </a:defRPr>
            </a:lvl2pPr>
            <a:lvl3pPr defTabSz="762000">
              <a:defRPr sz="2200">
                <a:solidFill>
                  <a:schemeClr val="tx1"/>
                </a:solidFill>
                <a:latin typeface="Verdana" charset="0"/>
                <a:ea typeface="ＭＳ Ｐゴシック" charset="0"/>
              </a:defRPr>
            </a:lvl3pPr>
            <a:lvl4pPr defTabSz="762000">
              <a:defRPr sz="1900">
                <a:solidFill>
                  <a:schemeClr val="tx1"/>
                </a:solidFill>
                <a:latin typeface="Verdana" charset="0"/>
                <a:ea typeface="ＭＳ Ｐゴシック" charset="0"/>
              </a:defRPr>
            </a:lvl4pPr>
            <a:lvl5pPr defTabSz="762000">
              <a:defRPr sz="1900">
                <a:solidFill>
                  <a:schemeClr val="tx1"/>
                </a:solidFill>
                <a:latin typeface="Verdana" charset="0"/>
                <a:ea typeface="ＭＳ Ｐゴシック" charset="0"/>
              </a:defRPr>
            </a:lvl5pPr>
            <a:lvl6pPr defTabSz="762000" eaLnBrk="0" hangingPunct="0">
              <a:buFont typeface="Wingdings" charset="0"/>
              <a:defRPr sz="1900">
                <a:solidFill>
                  <a:schemeClr val="tx1"/>
                </a:solidFill>
                <a:latin typeface="Verdana" charset="0"/>
                <a:ea typeface="ＭＳ Ｐゴシック" charset="0"/>
              </a:defRPr>
            </a:lvl6pPr>
            <a:lvl7pPr defTabSz="762000" eaLnBrk="0" hangingPunct="0">
              <a:buFont typeface="Wingdings" charset="0"/>
              <a:defRPr sz="1900">
                <a:solidFill>
                  <a:schemeClr val="tx1"/>
                </a:solidFill>
                <a:latin typeface="Verdana" charset="0"/>
                <a:ea typeface="ＭＳ Ｐゴシック" charset="0"/>
              </a:defRPr>
            </a:lvl7pPr>
            <a:lvl8pPr defTabSz="762000" eaLnBrk="0" hangingPunct="0">
              <a:buFont typeface="Wingdings" charset="0"/>
              <a:defRPr sz="1900">
                <a:solidFill>
                  <a:schemeClr val="tx1"/>
                </a:solidFill>
                <a:latin typeface="Verdana" charset="0"/>
                <a:ea typeface="ＭＳ Ｐゴシック" charset="0"/>
              </a:defRPr>
            </a:lvl8pPr>
            <a:lvl9pPr defTabSz="762000" eaLnBrk="0" hangingPunct="0">
              <a:buFont typeface="Wingdings" charset="0"/>
              <a:defRPr sz="1900">
                <a:solidFill>
                  <a:schemeClr val="tx1"/>
                </a:solidFill>
                <a:latin typeface="Verdana" charset="0"/>
                <a:ea typeface="ＭＳ Ｐゴシック" charset="0"/>
              </a:defRPr>
            </a:lvl9pPr>
          </a:lstStyle>
          <a:p>
            <a:pPr eaLnBrk="1" hangingPunct="1"/>
            <a:r>
              <a:rPr lang="en-GB" sz="1600">
                <a:solidFill>
                  <a:schemeClr val="bg2"/>
                </a:solidFill>
                <a:latin typeface="Times New Roman" charset="0"/>
              </a:rPr>
              <a:t>DNA</a:t>
            </a:r>
          </a:p>
        </p:txBody>
      </p:sp>
      <p:sp>
        <p:nvSpPr>
          <p:cNvPr id="75790" name="Text Box 14"/>
          <p:cNvSpPr txBox="1">
            <a:spLocks noChangeArrowheads="1"/>
          </p:cNvSpPr>
          <p:nvPr/>
        </p:nvSpPr>
        <p:spPr bwMode="white">
          <a:xfrm>
            <a:off x="2895600" y="3689350"/>
            <a:ext cx="442913" cy="2460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lvl1pPr defTabSz="762000">
              <a:defRPr sz="2900">
                <a:solidFill>
                  <a:schemeClr val="tx1"/>
                </a:solidFill>
                <a:latin typeface="Verdana" charset="0"/>
                <a:ea typeface="ＭＳ Ｐゴシック" charset="0"/>
              </a:defRPr>
            </a:lvl1pPr>
            <a:lvl2pPr defTabSz="762000">
              <a:defRPr sz="2500">
                <a:solidFill>
                  <a:schemeClr val="tx1"/>
                </a:solidFill>
                <a:latin typeface="Verdana" charset="0"/>
                <a:ea typeface="ＭＳ Ｐゴシック" charset="0"/>
              </a:defRPr>
            </a:lvl2pPr>
            <a:lvl3pPr defTabSz="762000">
              <a:defRPr sz="2200">
                <a:solidFill>
                  <a:schemeClr val="tx1"/>
                </a:solidFill>
                <a:latin typeface="Verdana" charset="0"/>
                <a:ea typeface="ＭＳ Ｐゴシック" charset="0"/>
              </a:defRPr>
            </a:lvl3pPr>
            <a:lvl4pPr defTabSz="762000">
              <a:defRPr sz="1900">
                <a:solidFill>
                  <a:schemeClr val="tx1"/>
                </a:solidFill>
                <a:latin typeface="Verdana" charset="0"/>
                <a:ea typeface="ＭＳ Ｐゴシック" charset="0"/>
              </a:defRPr>
            </a:lvl4pPr>
            <a:lvl5pPr defTabSz="762000">
              <a:defRPr sz="1900">
                <a:solidFill>
                  <a:schemeClr val="tx1"/>
                </a:solidFill>
                <a:latin typeface="Verdana" charset="0"/>
                <a:ea typeface="ＭＳ Ｐゴシック" charset="0"/>
              </a:defRPr>
            </a:lvl5pPr>
            <a:lvl6pPr defTabSz="762000" eaLnBrk="0" hangingPunct="0">
              <a:buFont typeface="Wingdings" charset="0"/>
              <a:defRPr sz="1900">
                <a:solidFill>
                  <a:schemeClr val="tx1"/>
                </a:solidFill>
                <a:latin typeface="Verdana" charset="0"/>
                <a:ea typeface="ＭＳ Ｐゴシック" charset="0"/>
              </a:defRPr>
            </a:lvl6pPr>
            <a:lvl7pPr defTabSz="762000" eaLnBrk="0" hangingPunct="0">
              <a:buFont typeface="Wingdings" charset="0"/>
              <a:defRPr sz="1900">
                <a:solidFill>
                  <a:schemeClr val="tx1"/>
                </a:solidFill>
                <a:latin typeface="Verdana" charset="0"/>
                <a:ea typeface="ＭＳ Ｐゴシック" charset="0"/>
              </a:defRPr>
            </a:lvl7pPr>
            <a:lvl8pPr defTabSz="762000" eaLnBrk="0" hangingPunct="0">
              <a:buFont typeface="Wingdings" charset="0"/>
              <a:defRPr sz="1900">
                <a:solidFill>
                  <a:schemeClr val="tx1"/>
                </a:solidFill>
                <a:latin typeface="Verdana" charset="0"/>
                <a:ea typeface="ＭＳ Ｐゴシック" charset="0"/>
              </a:defRPr>
            </a:lvl8pPr>
            <a:lvl9pPr defTabSz="762000" eaLnBrk="0" hangingPunct="0">
              <a:buFont typeface="Wingdings" charset="0"/>
              <a:defRPr sz="1900">
                <a:solidFill>
                  <a:schemeClr val="tx1"/>
                </a:solidFill>
                <a:latin typeface="Verdana" charset="0"/>
                <a:ea typeface="ＭＳ Ｐゴシック" charset="0"/>
              </a:defRPr>
            </a:lvl9pPr>
          </a:lstStyle>
          <a:p>
            <a:pPr eaLnBrk="1" hangingPunct="1"/>
            <a:r>
              <a:rPr lang="en-GB" sz="1600">
                <a:latin typeface="Times New Roman" charset="0"/>
              </a:rPr>
              <a:t>RNA</a:t>
            </a:r>
          </a:p>
        </p:txBody>
      </p:sp>
      <p:sp>
        <p:nvSpPr>
          <p:cNvPr id="75791" name="Text Box 15"/>
          <p:cNvSpPr txBox="1">
            <a:spLocks noChangeArrowheads="1"/>
          </p:cNvSpPr>
          <p:nvPr/>
        </p:nvSpPr>
        <p:spPr bwMode="white">
          <a:xfrm>
            <a:off x="2895600" y="4808538"/>
            <a:ext cx="388938" cy="2444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lvl1pPr defTabSz="762000">
              <a:defRPr sz="2900">
                <a:solidFill>
                  <a:schemeClr val="tx1"/>
                </a:solidFill>
                <a:latin typeface="Verdana" charset="0"/>
                <a:ea typeface="ＭＳ Ｐゴシック" charset="0"/>
              </a:defRPr>
            </a:lvl1pPr>
            <a:lvl2pPr defTabSz="762000">
              <a:defRPr sz="2500">
                <a:solidFill>
                  <a:schemeClr val="tx1"/>
                </a:solidFill>
                <a:latin typeface="Verdana" charset="0"/>
                <a:ea typeface="ＭＳ Ｐゴシック" charset="0"/>
              </a:defRPr>
            </a:lvl2pPr>
            <a:lvl3pPr defTabSz="762000">
              <a:defRPr sz="2200">
                <a:solidFill>
                  <a:schemeClr val="tx1"/>
                </a:solidFill>
                <a:latin typeface="Verdana" charset="0"/>
                <a:ea typeface="ＭＳ Ｐゴシック" charset="0"/>
              </a:defRPr>
            </a:lvl3pPr>
            <a:lvl4pPr defTabSz="762000">
              <a:defRPr sz="1900">
                <a:solidFill>
                  <a:schemeClr val="tx1"/>
                </a:solidFill>
                <a:latin typeface="Verdana" charset="0"/>
                <a:ea typeface="ＭＳ Ｐゴシック" charset="0"/>
              </a:defRPr>
            </a:lvl4pPr>
            <a:lvl5pPr defTabSz="762000">
              <a:defRPr sz="1900">
                <a:solidFill>
                  <a:schemeClr val="tx1"/>
                </a:solidFill>
                <a:latin typeface="Verdana" charset="0"/>
                <a:ea typeface="ＭＳ Ｐゴシック" charset="0"/>
              </a:defRPr>
            </a:lvl5pPr>
            <a:lvl6pPr defTabSz="762000" eaLnBrk="0" hangingPunct="0">
              <a:buFont typeface="Wingdings" charset="0"/>
              <a:defRPr sz="1900">
                <a:solidFill>
                  <a:schemeClr val="tx1"/>
                </a:solidFill>
                <a:latin typeface="Verdana" charset="0"/>
                <a:ea typeface="ＭＳ Ｐゴシック" charset="0"/>
              </a:defRPr>
            </a:lvl6pPr>
            <a:lvl7pPr defTabSz="762000" eaLnBrk="0" hangingPunct="0">
              <a:buFont typeface="Wingdings" charset="0"/>
              <a:defRPr sz="1900">
                <a:solidFill>
                  <a:schemeClr val="tx1"/>
                </a:solidFill>
                <a:latin typeface="Verdana" charset="0"/>
                <a:ea typeface="ＭＳ Ｐゴシック" charset="0"/>
              </a:defRPr>
            </a:lvl7pPr>
            <a:lvl8pPr defTabSz="762000" eaLnBrk="0" hangingPunct="0">
              <a:buFont typeface="Wingdings" charset="0"/>
              <a:defRPr sz="1900">
                <a:solidFill>
                  <a:schemeClr val="tx1"/>
                </a:solidFill>
                <a:latin typeface="Verdana" charset="0"/>
                <a:ea typeface="ＭＳ Ｐゴシック" charset="0"/>
              </a:defRPr>
            </a:lvl8pPr>
            <a:lvl9pPr defTabSz="762000" eaLnBrk="0" hangingPunct="0">
              <a:buFont typeface="Wingdings" charset="0"/>
              <a:defRPr sz="1900">
                <a:solidFill>
                  <a:schemeClr val="tx1"/>
                </a:solidFill>
                <a:latin typeface="Verdana" charset="0"/>
                <a:ea typeface="ＭＳ Ｐゴシック" charset="0"/>
              </a:defRPr>
            </a:lvl9pPr>
          </a:lstStyle>
          <a:p>
            <a:pPr eaLnBrk="1" hangingPunct="1"/>
            <a:r>
              <a:rPr lang="en-GB" sz="1600">
                <a:solidFill>
                  <a:schemeClr val="bg2"/>
                </a:solidFill>
                <a:latin typeface="Times New Roman" charset="0"/>
              </a:rPr>
              <a:t>DNA</a:t>
            </a:r>
          </a:p>
        </p:txBody>
      </p:sp>
      <p:sp>
        <p:nvSpPr>
          <p:cNvPr id="75792" name="Text Box 16"/>
          <p:cNvSpPr txBox="1">
            <a:spLocks noChangeArrowheads="1"/>
          </p:cNvSpPr>
          <p:nvPr/>
        </p:nvSpPr>
        <p:spPr bwMode="white">
          <a:xfrm>
            <a:off x="2895600" y="5194300"/>
            <a:ext cx="388938" cy="2444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lvl1pPr defTabSz="762000">
              <a:defRPr sz="2900">
                <a:solidFill>
                  <a:schemeClr val="tx1"/>
                </a:solidFill>
                <a:latin typeface="Verdana" charset="0"/>
                <a:ea typeface="ＭＳ Ｐゴシック" charset="0"/>
              </a:defRPr>
            </a:lvl1pPr>
            <a:lvl2pPr defTabSz="762000">
              <a:defRPr sz="2500">
                <a:solidFill>
                  <a:schemeClr val="tx1"/>
                </a:solidFill>
                <a:latin typeface="Verdana" charset="0"/>
                <a:ea typeface="ＭＳ Ｐゴシック" charset="0"/>
              </a:defRPr>
            </a:lvl2pPr>
            <a:lvl3pPr defTabSz="762000">
              <a:defRPr sz="2200">
                <a:solidFill>
                  <a:schemeClr val="tx1"/>
                </a:solidFill>
                <a:latin typeface="Verdana" charset="0"/>
                <a:ea typeface="ＭＳ Ｐゴシック" charset="0"/>
              </a:defRPr>
            </a:lvl3pPr>
            <a:lvl4pPr defTabSz="762000">
              <a:defRPr sz="1900">
                <a:solidFill>
                  <a:schemeClr val="tx1"/>
                </a:solidFill>
                <a:latin typeface="Verdana" charset="0"/>
                <a:ea typeface="ＭＳ Ｐゴシック" charset="0"/>
              </a:defRPr>
            </a:lvl4pPr>
            <a:lvl5pPr defTabSz="762000">
              <a:defRPr sz="1900">
                <a:solidFill>
                  <a:schemeClr val="tx1"/>
                </a:solidFill>
                <a:latin typeface="Verdana" charset="0"/>
                <a:ea typeface="ＭＳ Ｐゴシック" charset="0"/>
              </a:defRPr>
            </a:lvl5pPr>
            <a:lvl6pPr defTabSz="762000" eaLnBrk="0" hangingPunct="0">
              <a:buFont typeface="Wingdings" charset="0"/>
              <a:defRPr sz="1900">
                <a:solidFill>
                  <a:schemeClr val="tx1"/>
                </a:solidFill>
                <a:latin typeface="Verdana" charset="0"/>
                <a:ea typeface="ＭＳ Ｐゴシック" charset="0"/>
              </a:defRPr>
            </a:lvl6pPr>
            <a:lvl7pPr defTabSz="762000" eaLnBrk="0" hangingPunct="0">
              <a:buFont typeface="Wingdings" charset="0"/>
              <a:defRPr sz="1900">
                <a:solidFill>
                  <a:schemeClr val="tx1"/>
                </a:solidFill>
                <a:latin typeface="Verdana" charset="0"/>
                <a:ea typeface="ＭＳ Ｐゴシック" charset="0"/>
              </a:defRPr>
            </a:lvl7pPr>
            <a:lvl8pPr defTabSz="762000" eaLnBrk="0" hangingPunct="0">
              <a:buFont typeface="Wingdings" charset="0"/>
              <a:defRPr sz="1900">
                <a:solidFill>
                  <a:schemeClr val="tx1"/>
                </a:solidFill>
                <a:latin typeface="Verdana" charset="0"/>
                <a:ea typeface="ＭＳ Ｐゴシック" charset="0"/>
              </a:defRPr>
            </a:lvl8pPr>
            <a:lvl9pPr defTabSz="762000" eaLnBrk="0" hangingPunct="0">
              <a:buFont typeface="Wingdings" charset="0"/>
              <a:defRPr sz="1900">
                <a:solidFill>
                  <a:schemeClr val="tx1"/>
                </a:solidFill>
                <a:latin typeface="Verdana" charset="0"/>
                <a:ea typeface="ＭＳ Ｐゴシック" charset="0"/>
              </a:defRPr>
            </a:lvl9pPr>
          </a:lstStyle>
          <a:p>
            <a:pPr eaLnBrk="1" hangingPunct="1"/>
            <a:r>
              <a:rPr lang="en-GB" sz="1600">
                <a:solidFill>
                  <a:schemeClr val="bg2"/>
                </a:solidFill>
                <a:latin typeface="Times New Roman" charset="0"/>
              </a:rPr>
              <a:t>DNA</a:t>
            </a:r>
          </a:p>
        </p:txBody>
      </p:sp>
      <p:sp>
        <p:nvSpPr>
          <p:cNvPr id="75793" name="Line 17"/>
          <p:cNvSpPr>
            <a:spLocks noChangeShapeType="1"/>
          </p:cNvSpPr>
          <p:nvPr/>
        </p:nvSpPr>
        <p:spPr bwMode="white">
          <a:xfrm flipV="1">
            <a:off x="5500688" y="4452938"/>
            <a:ext cx="0" cy="473075"/>
          </a:xfrm>
          <a:prstGeom prst="line">
            <a:avLst/>
          </a:prstGeom>
          <a:noFill/>
          <a:ln w="38100">
            <a:solidFill>
              <a:srgbClr val="66FFFF"/>
            </a:solidFill>
            <a:round/>
            <a:headEnd type="none" w="sm" len="sm"/>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fr-FR"/>
          </a:p>
        </p:txBody>
      </p:sp>
      <p:sp>
        <p:nvSpPr>
          <p:cNvPr id="75794" name="Line 18"/>
          <p:cNvSpPr>
            <a:spLocks noChangeShapeType="1"/>
          </p:cNvSpPr>
          <p:nvPr/>
        </p:nvSpPr>
        <p:spPr bwMode="white">
          <a:xfrm flipV="1">
            <a:off x="5092700" y="3287713"/>
            <a:ext cx="0" cy="779462"/>
          </a:xfrm>
          <a:prstGeom prst="line">
            <a:avLst/>
          </a:prstGeom>
          <a:noFill/>
          <a:ln w="38100">
            <a:solidFill>
              <a:srgbClr val="66FFFF"/>
            </a:solidFill>
            <a:round/>
            <a:headEnd type="none" w="sm" len="sm"/>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fr-FR"/>
          </a:p>
        </p:txBody>
      </p:sp>
      <p:sp>
        <p:nvSpPr>
          <p:cNvPr id="75795" name="Freeform 19"/>
          <p:cNvSpPr>
            <a:spLocks/>
          </p:cNvSpPr>
          <p:nvPr/>
        </p:nvSpPr>
        <p:spPr bwMode="white">
          <a:xfrm>
            <a:off x="5080000" y="2803525"/>
            <a:ext cx="1384300" cy="211138"/>
          </a:xfrm>
          <a:custGeom>
            <a:avLst/>
            <a:gdLst>
              <a:gd name="T0" fmla="*/ 0 w 1036"/>
              <a:gd name="T1" fmla="*/ 2147483646 h 197"/>
              <a:gd name="T2" fmla="*/ 0 w 1036"/>
              <a:gd name="T3" fmla="*/ 0 h 197"/>
              <a:gd name="T4" fmla="*/ 2147483646 w 1036"/>
              <a:gd name="T5" fmla="*/ 0 h 197"/>
              <a:gd name="T6" fmla="*/ 2147483646 w 1036"/>
              <a:gd name="T7" fmla="*/ 2147483646 h 197"/>
              <a:gd name="T8" fmla="*/ 0 60000 65536"/>
              <a:gd name="T9" fmla="*/ 0 60000 65536"/>
              <a:gd name="T10" fmla="*/ 0 60000 65536"/>
              <a:gd name="T11" fmla="*/ 0 60000 65536"/>
              <a:gd name="T12" fmla="*/ 0 w 1036"/>
              <a:gd name="T13" fmla="*/ 0 h 197"/>
              <a:gd name="T14" fmla="*/ 1036 w 1036"/>
              <a:gd name="T15" fmla="*/ 197 h 197"/>
            </a:gdLst>
            <a:ahLst/>
            <a:cxnLst>
              <a:cxn ang="T8">
                <a:pos x="T0" y="T1"/>
              </a:cxn>
              <a:cxn ang="T9">
                <a:pos x="T2" y="T3"/>
              </a:cxn>
              <a:cxn ang="T10">
                <a:pos x="T4" y="T5"/>
              </a:cxn>
              <a:cxn ang="T11">
                <a:pos x="T6" y="T7"/>
              </a:cxn>
            </a:cxnLst>
            <a:rect l="T12" t="T13" r="T14" b="T15"/>
            <a:pathLst>
              <a:path w="1036" h="197">
                <a:moveTo>
                  <a:pt x="0" y="189"/>
                </a:moveTo>
                <a:lnTo>
                  <a:pt x="0" y="0"/>
                </a:lnTo>
                <a:lnTo>
                  <a:pt x="1036" y="0"/>
                </a:lnTo>
                <a:lnTo>
                  <a:pt x="1036" y="197"/>
                </a:lnTo>
              </a:path>
            </a:pathLst>
          </a:custGeom>
          <a:noFill/>
          <a:ln w="38100">
            <a:solidFill>
              <a:srgbClr val="66FFFF"/>
            </a:solidFill>
            <a:round/>
            <a:headEnd type="none" w="sm" len="sm"/>
            <a:tailEnd type="none" w="sm" len="sm"/>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nchor="ctr"/>
          <a:lstStyle/>
          <a:p>
            <a:endParaRPr lang="fr-FR"/>
          </a:p>
        </p:txBody>
      </p:sp>
      <p:sp>
        <p:nvSpPr>
          <p:cNvPr id="75796" name="Freeform 20"/>
          <p:cNvSpPr>
            <a:spLocks/>
          </p:cNvSpPr>
          <p:nvPr/>
        </p:nvSpPr>
        <p:spPr bwMode="white">
          <a:xfrm>
            <a:off x="5362575" y="3287713"/>
            <a:ext cx="1101725" cy="319087"/>
          </a:xfrm>
          <a:custGeom>
            <a:avLst/>
            <a:gdLst>
              <a:gd name="T0" fmla="*/ 0 w 773"/>
              <a:gd name="T1" fmla="*/ 0 h 156"/>
              <a:gd name="T2" fmla="*/ 0 w 773"/>
              <a:gd name="T3" fmla="*/ 2147483646 h 156"/>
              <a:gd name="T4" fmla="*/ 2147483646 w 773"/>
              <a:gd name="T5" fmla="*/ 2147483646 h 156"/>
              <a:gd name="T6" fmla="*/ 2147483646 w 773"/>
              <a:gd name="T7" fmla="*/ 2147483646 h 156"/>
              <a:gd name="T8" fmla="*/ 0 60000 65536"/>
              <a:gd name="T9" fmla="*/ 0 60000 65536"/>
              <a:gd name="T10" fmla="*/ 0 60000 65536"/>
              <a:gd name="T11" fmla="*/ 0 60000 65536"/>
              <a:gd name="T12" fmla="*/ 0 w 773"/>
              <a:gd name="T13" fmla="*/ 0 h 156"/>
              <a:gd name="T14" fmla="*/ 773 w 773"/>
              <a:gd name="T15" fmla="*/ 156 h 156"/>
            </a:gdLst>
            <a:ahLst/>
            <a:cxnLst>
              <a:cxn ang="T8">
                <a:pos x="T0" y="T1"/>
              </a:cxn>
              <a:cxn ang="T9">
                <a:pos x="T2" y="T3"/>
              </a:cxn>
              <a:cxn ang="T10">
                <a:pos x="T4" y="T5"/>
              </a:cxn>
              <a:cxn ang="T11">
                <a:pos x="T6" y="T7"/>
              </a:cxn>
            </a:cxnLst>
            <a:rect l="T12" t="T13" r="T14" b="T15"/>
            <a:pathLst>
              <a:path w="773" h="156">
                <a:moveTo>
                  <a:pt x="0" y="0"/>
                </a:moveTo>
                <a:lnTo>
                  <a:pt x="0" y="156"/>
                </a:lnTo>
                <a:lnTo>
                  <a:pt x="773" y="156"/>
                </a:lnTo>
                <a:lnTo>
                  <a:pt x="773" y="8"/>
                </a:lnTo>
              </a:path>
            </a:pathLst>
          </a:custGeom>
          <a:noFill/>
          <a:ln w="38100">
            <a:solidFill>
              <a:srgbClr val="66FFFF"/>
            </a:solidFill>
            <a:round/>
            <a:headEnd type="none" w="sm" len="sm"/>
            <a:tailEnd type="triangle" w="med" len="me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nchor="ctr"/>
          <a:lstStyle/>
          <a:p>
            <a:endParaRPr lang="fr-FR"/>
          </a:p>
        </p:txBody>
      </p:sp>
      <p:sp>
        <p:nvSpPr>
          <p:cNvPr id="75797" name="Line 21"/>
          <p:cNvSpPr>
            <a:spLocks noChangeShapeType="1"/>
          </p:cNvSpPr>
          <p:nvPr/>
        </p:nvSpPr>
        <p:spPr bwMode="white">
          <a:xfrm flipV="1">
            <a:off x="5713413" y="2452688"/>
            <a:ext cx="0" cy="350837"/>
          </a:xfrm>
          <a:prstGeom prst="line">
            <a:avLst/>
          </a:prstGeom>
          <a:noFill/>
          <a:ln w="38100">
            <a:solidFill>
              <a:srgbClr val="66FFFF"/>
            </a:solidFill>
            <a:round/>
            <a:headEnd type="none" w="sm" len="sm"/>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fr-FR"/>
          </a:p>
        </p:txBody>
      </p:sp>
      <p:sp>
        <p:nvSpPr>
          <p:cNvPr id="75798" name="Line 22"/>
          <p:cNvSpPr>
            <a:spLocks noChangeShapeType="1"/>
          </p:cNvSpPr>
          <p:nvPr/>
        </p:nvSpPr>
        <p:spPr bwMode="auto">
          <a:xfrm flipV="1">
            <a:off x="5889625" y="1892300"/>
            <a:ext cx="280988" cy="263525"/>
          </a:xfrm>
          <a:prstGeom prst="line">
            <a:avLst/>
          </a:prstGeom>
          <a:noFill/>
          <a:ln w="38100">
            <a:solidFill>
              <a:srgbClr val="FFFF00"/>
            </a:solidFill>
            <a:round/>
            <a:headEnd type="none" w="sm" len="sm"/>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fr-FR"/>
          </a:p>
        </p:txBody>
      </p:sp>
      <p:sp>
        <p:nvSpPr>
          <p:cNvPr id="75799" name="AutoShape 23"/>
          <p:cNvSpPr>
            <a:spLocks noChangeArrowheads="1"/>
          </p:cNvSpPr>
          <p:nvPr/>
        </p:nvSpPr>
        <p:spPr bwMode="blackWhite">
          <a:xfrm>
            <a:off x="6684963" y="3213100"/>
            <a:ext cx="2197780" cy="407988"/>
          </a:xfrm>
          <a:prstGeom prst="leftArrowCallout">
            <a:avLst>
              <a:gd name="adj1" fmla="val 28037"/>
              <a:gd name="adj2" fmla="val 28042"/>
              <a:gd name="adj3" fmla="val 74658"/>
              <a:gd name="adj4" fmla="val 78102"/>
            </a:avLst>
          </a:prstGeom>
          <a:solidFill>
            <a:srgbClr val="FF66FF"/>
          </a:solidFill>
          <a:ln w="28575">
            <a:solidFill>
              <a:schemeClr val="tx1"/>
            </a:solidFill>
            <a:miter lim="800000"/>
            <a:headEnd type="none" w="sm" len="sm"/>
            <a:tailEnd type="none" w="sm" len="sm"/>
          </a:ln>
        </p:spPr>
        <p:txBody>
          <a:bodyPr wrap="none" anchor="ctr"/>
          <a:lstStyle/>
          <a:p>
            <a:pPr algn="ctr" defTabSz="762000" eaLnBrk="1" hangingPunct="1"/>
            <a:r>
              <a:rPr lang="en-US" b="1" dirty="0">
                <a:solidFill>
                  <a:schemeClr val="bg2"/>
                </a:solidFill>
              </a:rPr>
              <a:t>P</a:t>
            </a:r>
            <a:r>
              <a:rPr lang="en-GB" b="1" dirty="0">
                <a:solidFill>
                  <a:schemeClr val="bg2"/>
                </a:solidFill>
              </a:rPr>
              <a:t>rot</a:t>
            </a:r>
            <a:r>
              <a:rPr lang="en-US" b="1" dirty="0">
                <a:solidFill>
                  <a:schemeClr val="bg2"/>
                </a:solidFill>
              </a:rPr>
              <a:t>é</a:t>
            </a:r>
            <a:r>
              <a:rPr lang="en-GB" b="1" dirty="0" err="1">
                <a:solidFill>
                  <a:schemeClr val="bg2"/>
                </a:solidFill>
              </a:rPr>
              <a:t>ase</a:t>
            </a:r>
            <a:r>
              <a:rPr lang="en-GB" b="1" dirty="0">
                <a:solidFill>
                  <a:schemeClr val="bg2"/>
                </a:solidFill>
              </a:rPr>
              <a:t> </a:t>
            </a:r>
            <a:r>
              <a:rPr lang="en-US" b="1" dirty="0">
                <a:solidFill>
                  <a:schemeClr val="bg2"/>
                </a:solidFill>
              </a:rPr>
              <a:t>v</a:t>
            </a:r>
            <a:r>
              <a:rPr lang="en-GB" b="1" dirty="0" err="1">
                <a:solidFill>
                  <a:schemeClr val="bg2"/>
                </a:solidFill>
              </a:rPr>
              <a:t>irale</a:t>
            </a:r>
            <a:endParaRPr lang="en-GB" b="1" dirty="0">
              <a:solidFill>
                <a:schemeClr val="bg2"/>
              </a:solidFill>
            </a:endParaRPr>
          </a:p>
        </p:txBody>
      </p:sp>
      <p:sp>
        <p:nvSpPr>
          <p:cNvPr id="75800" name="AutoShape 24"/>
          <p:cNvSpPr>
            <a:spLocks noChangeArrowheads="1"/>
          </p:cNvSpPr>
          <p:nvPr/>
        </p:nvSpPr>
        <p:spPr bwMode="blackWhite">
          <a:xfrm flipH="1">
            <a:off x="531813" y="3260725"/>
            <a:ext cx="1897062" cy="555625"/>
          </a:xfrm>
          <a:prstGeom prst="leftArrowCallout">
            <a:avLst>
              <a:gd name="adj1" fmla="val 29537"/>
              <a:gd name="adj2" fmla="val 26181"/>
              <a:gd name="adj3" fmla="val 50550"/>
              <a:gd name="adj4" fmla="val 81630"/>
            </a:avLst>
          </a:prstGeom>
          <a:solidFill>
            <a:srgbClr val="FF66FF"/>
          </a:solidFill>
          <a:ln w="28575">
            <a:solidFill>
              <a:schemeClr val="tx1"/>
            </a:solidFill>
            <a:miter lim="800000"/>
            <a:headEnd type="none" w="sm" len="sm"/>
            <a:tailEnd type="none" w="sm" len="sm"/>
          </a:ln>
        </p:spPr>
        <p:txBody>
          <a:bodyPr wrap="none" anchor="ctr"/>
          <a:lstStyle/>
          <a:p>
            <a:pPr algn="ctr" defTabSz="762000" eaLnBrk="1" hangingPunct="1"/>
            <a:r>
              <a:rPr lang="fr-FR" b="1" dirty="0" smtClean="0">
                <a:solidFill>
                  <a:schemeClr val="bg2"/>
                </a:solidFill>
              </a:rPr>
              <a:t>Reverse </a:t>
            </a:r>
          </a:p>
          <a:p>
            <a:pPr algn="ctr" defTabSz="762000" eaLnBrk="1" hangingPunct="1"/>
            <a:r>
              <a:rPr lang="fr-FR" b="1" dirty="0" smtClean="0">
                <a:solidFill>
                  <a:schemeClr val="bg2"/>
                </a:solidFill>
              </a:rPr>
              <a:t>Transcriptase</a:t>
            </a:r>
            <a:endParaRPr lang="en-GB" b="1" dirty="0">
              <a:solidFill>
                <a:schemeClr val="bg2"/>
              </a:solidFill>
            </a:endParaRPr>
          </a:p>
        </p:txBody>
      </p:sp>
      <p:sp>
        <p:nvSpPr>
          <p:cNvPr id="75801" name="Text Box 25"/>
          <p:cNvSpPr txBox="1">
            <a:spLocks noChangeArrowheads="1"/>
          </p:cNvSpPr>
          <p:nvPr/>
        </p:nvSpPr>
        <p:spPr bwMode="white">
          <a:xfrm>
            <a:off x="5264150" y="3949700"/>
            <a:ext cx="390525" cy="2444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lvl1pPr defTabSz="762000">
              <a:defRPr sz="2900">
                <a:solidFill>
                  <a:schemeClr val="tx1"/>
                </a:solidFill>
                <a:latin typeface="Verdana" charset="0"/>
                <a:ea typeface="ＭＳ Ｐゴシック" charset="0"/>
              </a:defRPr>
            </a:lvl1pPr>
            <a:lvl2pPr defTabSz="762000">
              <a:defRPr sz="2500">
                <a:solidFill>
                  <a:schemeClr val="tx1"/>
                </a:solidFill>
                <a:latin typeface="Verdana" charset="0"/>
                <a:ea typeface="ＭＳ Ｐゴシック" charset="0"/>
              </a:defRPr>
            </a:lvl2pPr>
            <a:lvl3pPr defTabSz="762000">
              <a:defRPr sz="2200">
                <a:solidFill>
                  <a:schemeClr val="tx1"/>
                </a:solidFill>
                <a:latin typeface="Verdana" charset="0"/>
                <a:ea typeface="ＭＳ Ｐゴシック" charset="0"/>
              </a:defRPr>
            </a:lvl3pPr>
            <a:lvl4pPr defTabSz="762000">
              <a:defRPr sz="1900">
                <a:solidFill>
                  <a:schemeClr val="tx1"/>
                </a:solidFill>
                <a:latin typeface="Verdana" charset="0"/>
                <a:ea typeface="ＭＳ Ｐゴシック" charset="0"/>
              </a:defRPr>
            </a:lvl4pPr>
            <a:lvl5pPr defTabSz="762000">
              <a:defRPr sz="1900">
                <a:solidFill>
                  <a:schemeClr val="tx1"/>
                </a:solidFill>
                <a:latin typeface="Verdana" charset="0"/>
                <a:ea typeface="ＭＳ Ｐゴシック" charset="0"/>
              </a:defRPr>
            </a:lvl5pPr>
            <a:lvl6pPr defTabSz="762000" eaLnBrk="0" hangingPunct="0">
              <a:buFont typeface="Wingdings" charset="0"/>
              <a:defRPr sz="1900">
                <a:solidFill>
                  <a:schemeClr val="tx1"/>
                </a:solidFill>
                <a:latin typeface="Verdana" charset="0"/>
                <a:ea typeface="ＭＳ Ｐゴシック" charset="0"/>
              </a:defRPr>
            </a:lvl6pPr>
            <a:lvl7pPr defTabSz="762000" eaLnBrk="0" hangingPunct="0">
              <a:buFont typeface="Wingdings" charset="0"/>
              <a:defRPr sz="1900">
                <a:solidFill>
                  <a:schemeClr val="tx1"/>
                </a:solidFill>
                <a:latin typeface="Verdana" charset="0"/>
                <a:ea typeface="ＭＳ Ｐゴシック" charset="0"/>
              </a:defRPr>
            </a:lvl7pPr>
            <a:lvl8pPr defTabSz="762000" eaLnBrk="0" hangingPunct="0">
              <a:buFont typeface="Wingdings" charset="0"/>
              <a:defRPr sz="1900">
                <a:solidFill>
                  <a:schemeClr val="tx1"/>
                </a:solidFill>
                <a:latin typeface="Verdana" charset="0"/>
                <a:ea typeface="ＭＳ Ｐゴシック" charset="0"/>
              </a:defRPr>
            </a:lvl8pPr>
            <a:lvl9pPr defTabSz="762000" eaLnBrk="0" hangingPunct="0">
              <a:buFont typeface="Wingdings" charset="0"/>
              <a:defRPr sz="1900">
                <a:solidFill>
                  <a:schemeClr val="tx1"/>
                </a:solidFill>
                <a:latin typeface="Verdana" charset="0"/>
                <a:ea typeface="ＭＳ Ｐゴシック" charset="0"/>
              </a:defRPr>
            </a:lvl9pPr>
          </a:lstStyle>
          <a:p>
            <a:pPr eaLnBrk="1" hangingPunct="1"/>
            <a:r>
              <a:rPr lang="en-GB" sz="1600">
                <a:solidFill>
                  <a:schemeClr val="bg2"/>
                </a:solidFill>
                <a:latin typeface="Times New Roman" charset="0"/>
              </a:rPr>
              <a:t>RNA</a:t>
            </a:r>
          </a:p>
        </p:txBody>
      </p:sp>
      <p:sp>
        <p:nvSpPr>
          <p:cNvPr id="75802" name="Text Box 26"/>
          <p:cNvSpPr txBox="1">
            <a:spLocks noChangeArrowheads="1"/>
          </p:cNvSpPr>
          <p:nvPr/>
        </p:nvSpPr>
        <p:spPr bwMode="white">
          <a:xfrm>
            <a:off x="4465638" y="2836863"/>
            <a:ext cx="390525" cy="2444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lvl1pPr defTabSz="762000">
              <a:defRPr sz="2900">
                <a:solidFill>
                  <a:schemeClr val="tx1"/>
                </a:solidFill>
                <a:latin typeface="Verdana" charset="0"/>
                <a:ea typeface="ＭＳ Ｐゴシック" charset="0"/>
              </a:defRPr>
            </a:lvl1pPr>
            <a:lvl2pPr defTabSz="762000">
              <a:defRPr sz="2500">
                <a:solidFill>
                  <a:schemeClr val="tx1"/>
                </a:solidFill>
                <a:latin typeface="Verdana" charset="0"/>
                <a:ea typeface="ＭＳ Ｐゴシック" charset="0"/>
              </a:defRPr>
            </a:lvl2pPr>
            <a:lvl3pPr defTabSz="762000">
              <a:defRPr sz="2200">
                <a:solidFill>
                  <a:schemeClr val="tx1"/>
                </a:solidFill>
                <a:latin typeface="Verdana" charset="0"/>
                <a:ea typeface="ＭＳ Ｐゴシック" charset="0"/>
              </a:defRPr>
            </a:lvl3pPr>
            <a:lvl4pPr defTabSz="762000">
              <a:defRPr sz="1900">
                <a:solidFill>
                  <a:schemeClr val="tx1"/>
                </a:solidFill>
                <a:latin typeface="Verdana" charset="0"/>
                <a:ea typeface="ＭＳ Ｐゴシック" charset="0"/>
              </a:defRPr>
            </a:lvl4pPr>
            <a:lvl5pPr defTabSz="762000">
              <a:defRPr sz="1900">
                <a:solidFill>
                  <a:schemeClr val="tx1"/>
                </a:solidFill>
                <a:latin typeface="Verdana" charset="0"/>
                <a:ea typeface="ＭＳ Ｐゴシック" charset="0"/>
              </a:defRPr>
            </a:lvl5pPr>
            <a:lvl6pPr defTabSz="762000" eaLnBrk="0" hangingPunct="0">
              <a:buFont typeface="Wingdings" charset="0"/>
              <a:defRPr sz="1900">
                <a:solidFill>
                  <a:schemeClr val="tx1"/>
                </a:solidFill>
                <a:latin typeface="Verdana" charset="0"/>
                <a:ea typeface="ＭＳ Ｐゴシック" charset="0"/>
              </a:defRPr>
            </a:lvl6pPr>
            <a:lvl7pPr defTabSz="762000" eaLnBrk="0" hangingPunct="0">
              <a:buFont typeface="Wingdings" charset="0"/>
              <a:defRPr sz="1900">
                <a:solidFill>
                  <a:schemeClr val="tx1"/>
                </a:solidFill>
                <a:latin typeface="Verdana" charset="0"/>
                <a:ea typeface="ＭＳ Ｐゴシック" charset="0"/>
              </a:defRPr>
            </a:lvl7pPr>
            <a:lvl8pPr defTabSz="762000" eaLnBrk="0" hangingPunct="0">
              <a:buFont typeface="Wingdings" charset="0"/>
              <a:defRPr sz="1900">
                <a:solidFill>
                  <a:schemeClr val="tx1"/>
                </a:solidFill>
                <a:latin typeface="Verdana" charset="0"/>
                <a:ea typeface="ＭＳ Ｐゴシック" charset="0"/>
              </a:defRPr>
            </a:lvl8pPr>
            <a:lvl9pPr defTabSz="762000" eaLnBrk="0" hangingPunct="0">
              <a:buFont typeface="Wingdings" charset="0"/>
              <a:defRPr sz="1900">
                <a:solidFill>
                  <a:schemeClr val="tx1"/>
                </a:solidFill>
                <a:latin typeface="Verdana" charset="0"/>
                <a:ea typeface="ＭＳ Ｐゴシック" charset="0"/>
              </a:defRPr>
            </a:lvl9pPr>
          </a:lstStyle>
          <a:p>
            <a:pPr eaLnBrk="1" hangingPunct="1"/>
            <a:r>
              <a:rPr lang="en-GB" sz="1600">
                <a:solidFill>
                  <a:schemeClr val="bg2"/>
                </a:solidFill>
                <a:latin typeface="Times New Roman" charset="0"/>
              </a:rPr>
              <a:t>RNA</a:t>
            </a:r>
          </a:p>
        </p:txBody>
      </p:sp>
      <p:sp>
        <p:nvSpPr>
          <p:cNvPr id="75803" name="Text Box 27"/>
          <p:cNvSpPr txBox="1">
            <a:spLocks noChangeArrowheads="1"/>
          </p:cNvSpPr>
          <p:nvPr/>
        </p:nvSpPr>
        <p:spPr bwMode="white">
          <a:xfrm>
            <a:off x="2895600" y="4192588"/>
            <a:ext cx="442913" cy="2460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lvl1pPr defTabSz="762000">
              <a:defRPr sz="2900">
                <a:solidFill>
                  <a:schemeClr val="tx1"/>
                </a:solidFill>
                <a:latin typeface="Verdana" charset="0"/>
                <a:ea typeface="ＭＳ Ｐゴシック" charset="0"/>
              </a:defRPr>
            </a:lvl1pPr>
            <a:lvl2pPr defTabSz="762000">
              <a:defRPr sz="2500">
                <a:solidFill>
                  <a:schemeClr val="tx1"/>
                </a:solidFill>
                <a:latin typeface="Verdana" charset="0"/>
                <a:ea typeface="ＭＳ Ｐゴシック" charset="0"/>
              </a:defRPr>
            </a:lvl2pPr>
            <a:lvl3pPr defTabSz="762000">
              <a:defRPr sz="2200">
                <a:solidFill>
                  <a:schemeClr val="tx1"/>
                </a:solidFill>
                <a:latin typeface="Verdana" charset="0"/>
                <a:ea typeface="ＭＳ Ｐゴシック" charset="0"/>
              </a:defRPr>
            </a:lvl3pPr>
            <a:lvl4pPr defTabSz="762000">
              <a:defRPr sz="1900">
                <a:solidFill>
                  <a:schemeClr val="tx1"/>
                </a:solidFill>
                <a:latin typeface="Verdana" charset="0"/>
                <a:ea typeface="ＭＳ Ｐゴシック" charset="0"/>
              </a:defRPr>
            </a:lvl4pPr>
            <a:lvl5pPr defTabSz="762000">
              <a:defRPr sz="1900">
                <a:solidFill>
                  <a:schemeClr val="tx1"/>
                </a:solidFill>
                <a:latin typeface="Verdana" charset="0"/>
                <a:ea typeface="ＭＳ Ｐゴシック" charset="0"/>
              </a:defRPr>
            </a:lvl5pPr>
            <a:lvl6pPr defTabSz="762000" eaLnBrk="0" hangingPunct="0">
              <a:buFont typeface="Wingdings" charset="0"/>
              <a:defRPr sz="1900">
                <a:solidFill>
                  <a:schemeClr val="tx1"/>
                </a:solidFill>
                <a:latin typeface="Verdana" charset="0"/>
                <a:ea typeface="ＭＳ Ｐゴシック" charset="0"/>
              </a:defRPr>
            </a:lvl6pPr>
            <a:lvl7pPr defTabSz="762000" eaLnBrk="0" hangingPunct="0">
              <a:buFont typeface="Wingdings" charset="0"/>
              <a:defRPr sz="1900">
                <a:solidFill>
                  <a:schemeClr val="tx1"/>
                </a:solidFill>
                <a:latin typeface="Verdana" charset="0"/>
                <a:ea typeface="ＭＳ Ｐゴシック" charset="0"/>
              </a:defRPr>
            </a:lvl7pPr>
            <a:lvl8pPr defTabSz="762000" eaLnBrk="0" hangingPunct="0">
              <a:buFont typeface="Wingdings" charset="0"/>
              <a:defRPr sz="1900">
                <a:solidFill>
                  <a:schemeClr val="tx1"/>
                </a:solidFill>
                <a:latin typeface="Verdana" charset="0"/>
                <a:ea typeface="ＭＳ Ｐゴシック" charset="0"/>
              </a:defRPr>
            </a:lvl8pPr>
            <a:lvl9pPr defTabSz="762000" eaLnBrk="0" hangingPunct="0">
              <a:buFont typeface="Wingdings" charset="0"/>
              <a:defRPr sz="1900">
                <a:solidFill>
                  <a:schemeClr val="tx1"/>
                </a:solidFill>
                <a:latin typeface="Verdana" charset="0"/>
                <a:ea typeface="ＭＳ Ｐゴシック" charset="0"/>
              </a:defRPr>
            </a:lvl9pPr>
          </a:lstStyle>
          <a:p>
            <a:pPr eaLnBrk="1" hangingPunct="1"/>
            <a:r>
              <a:rPr lang="en-GB" sz="1600">
                <a:latin typeface="Times New Roman" charset="0"/>
              </a:rPr>
              <a:t>DNA</a:t>
            </a:r>
          </a:p>
        </p:txBody>
      </p:sp>
      <p:sp>
        <p:nvSpPr>
          <p:cNvPr id="75804" name="Text Box 28"/>
          <p:cNvSpPr txBox="1">
            <a:spLocks noChangeArrowheads="1"/>
          </p:cNvSpPr>
          <p:nvPr/>
        </p:nvSpPr>
        <p:spPr bwMode="white">
          <a:xfrm>
            <a:off x="2895600" y="4808538"/>
            <a:ext cx="442913" cy="2460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lvl1pPr defTabSz="762000">
              <a:defRPr sz="2900">
                <a:solidFill>
                  <a:schemeClr val="tx1"/>
                </a:solidFill>
                <a:latin typeface="Verdana" charset="0"/>
                <a:ea typeface="ＭＳ Ｐゴシック" charset="0"/>
              </a:defRPr>
            </a:lvl1pPr>
            <a:lvl2pPr defTabSz="762000">
              <a:defRPr sz="2500">
                <a:solidFill>
                  <a:schemeClr val="tx1"/>
                </a:solidFill>
                <a:latin typeface="Verdana" charset="0"/>
                <a:ea typeface="ＭＳ Ｐゴシック" charset="0"/>
              </a:defRPr>
            </a:lvl2pPr>
            <a:lvl3pPr defTabSz="762000">
              <a:defRPr sz="2200">
                <a:solidFill>
                  <a:schemeClr val="tx1"/>
                </a:solidFill>
                <a:latin typeface="Verdana" charset="0"/>
                <a:ea typeface="ＭＳ Ｐゴシック" charset="0"/>
              </a:defRPr>
            </a:lvl3pPr>
            <a:lvl4pPr defTabSz="762000">
              <a:defRPr sz="1900">
                <a:solidFill>
                  <a:schemeClr val="tx1"/>
                </a:solidFill>
                <a:latin typeface="Verdana" charset="0"/>
                <a:ea typeface="ＭＳ Ｐゴシック" charset="0"/>
              </a:defRPr>
            </a:lvl4pPr>
            <a:lvl5pPr defTabSz="762000">
              <a:defRPr sz="1900">
                <a:solidFill>
                  <a:schemeClr val="tx1"/>
                </a:solidFill>
                <a:latin typeface="Verdana" charset="0"/>
                <a:ea typeface="ＭＳ Ｐゴシック" charset="0"/>
              </a:defRPr>
            </a:lvl5pPr>
            <a:lvl6pPr defTabSz="762000" eaLnBrk="0" hangingPunct="0">
              <a:buFont typeface="Wingdings" charset="0"/>
              <a:defRPr sz="1900">
                <a:solidFill>
                  <a:schemeClr val="tx1"/>
                </a:solidFill>
                <a:latin typeface="Verdana" charset="0"/>
                <a:ea typeface="ＭＳ Ｐゴシック" charset="0"/>
              </a:defRPr>
            </a:lvl6pPr>
            <a:lvl7pPr defTabSz="762000" eaLnBrk="0" hangingPunct="0">
              <a:buFont typeface="Wingdings" charset="0"/>
              <a:defRPr sz="1900">
                <a:solidFill>
                  <a:schemeClr val="tx1"/>
                </a:solidFill>
                <a:latin typeface="Verdana" charset="0"/>
                <a:ea typeface="ＭＳ Ｐゴシック" charset="0"/>
              </a:defRPr>
            </a:lvl7pPr>
            <a:lvl8pPr defTabSz="762000" eaLnBrk="0" hangingPunct="0">
              <a:buFont typeface="Wingdings" charset="0"/>
              <a:defRPr sz="1900">
                <a:solidFill>
                  <a:schemeClr val="tx1"/>
                </a:solidFill>
                <a:latin typeface="Verdana" charset="0"/>
                <a:ea typeface="ＭＳ Ｐゴシック" charset="0"/>
              </a:defRPr>
            </a:lvl8pPr>
            <a:lvl9pPr defTabSz="762000" eaLnBrk="0" hangingPunct="0">
              <a:buFont typeface="Wingdings" charset="0"/>
              <a:defRPr sz="1900">
                <a:solidFill>
                  <a:schemeClr val="tx1"/>
                </a:solidFill>
                <a:latin typeface="Verdana" charset="0"/>
                <a:ea typeface="ＭＳ Ｐゴシック" charset="0"/>
              </a:defRPr>
            </a:lvl9pPr>
          </a:lstStyle>
          <a:p>
            <a:pPr eaLnBrk="1" hangingPunct="1"/>
            <a:r>
              <a:rPr lang="en-GB" sz="1600">
                <a:latin typeface="Times New Roman" charset="0"/>
              </a:rPr>
              <a:t>DNA</a:t>
            </a:r>
          </a:p>
        </p:txBody>
      </p:sp>
      <p:sp>
        <p:nvSpPr>
          <p:cNvPr id="75805" name="Text Box 29"/>
          <p:cNvSpPr txBox="1">
            <a:spLocks noChangeArrowheads="1"/>
          </p:cNvSpPr>
          <p:nvPr/>
        </p:nvSpPr>
        <p:spPr bwMode="white">
          <a:xfrm>
            <a:off x="2895600" y="5194300"/>
            <a:ext cx="442913" cy="2460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lvl1pPr defTabSz="762000">
              <a:defRPr sz="2900">
                <a:solidFill>
                  <a:schemeClr val="tx1"/>
                </a:solidFill>
                <a:latin typeface="Verdana" charset="0"/>
                <a:ea typeface="ＭＳ Ｐゴシック" charset="0"/>
              </a:defRPr>
            </a:lvl1pPr>
            <a:lvl2pPr defTabSz="762000">
              <a:defRPr sz="2500">
                <a:solidFill>
                  <a:schemeClr val="tx1"/>
                </a:solidFill>
                <a:latin typeface="Verdana" charset="0"/>
                <a:ea typeface="ＭＳ Ｐゴシック" charset="0"/>
              </a:defRPr>
            </a:lvl2pPr>
            <a:lvl3pPr defTabSz="762000">
              <a:defRPr sz="2200">
                <a:solidFill>
                  <a:schemeClr val="tx1"/>
                </a:solidFill>
                <a:latin typeface="Verdana" charset="0"/>
                <a:ea typeface="ＭＳ Ｐゴシック" charset="0"/>
              </a:defRPr>
            </a:lvl3pPr>
            <a:lvl4pPr defTabSz="762000">
              <a:defRPr sz="1900">
                <a:solidFill>
                  <a:schemeClr val="tx1"/>
                </a:solidFill>
                <a:latin typeface="Verdana" charset="0"/>
                <a:ea typeface="ＭＳ Ｐゴシック" charset="0"/>
              </a:defRPr>
            </a:lvl4pPr>
            <a:lvl5pPr defTabSz="762000">
              <a:defRPr sz="1900">
                <a:solidFill>
                  <a:schemeClr val="tx1"/>
                </a:solidFill>
                <a:latin typeface="Verdana" charset="0"/>
                <a:ea typeface="ＭＳ Ｐゴシック" charset="0"/>
              </a:defRPr>
            </a:lvl5pPr>
            <a:lvl6pPr defTabSz="762000" eaLnBrk="0" hangingPunct="0">
              <a:buFont typeface="Wingdings" charset="0"/>
              <a:defRPr sz="1900">
                <a:solidFill>
                  <a:schemeClr val="tx1"/>
                </a:solidFill>
                <a:latin typeface="Verdana" charset="0"/>
                <a:ea typeface="ＭＳ Ｐゴシック" charset="0"/>
              </a:defRPr>
            </a:lvl6pPr>
            <a:lvl7pPr defTabSz="762000" eaLnBrk="0" hangingPunct="0">
              <a:buFont typeface="Wingdings" charset="0"/>
              <a:defRPr sz="1900">
                <a:solidFill>
                  <a:schemeClr val="tx1"/>
                </a:solidFill>
                <a:latin typeface="Verdana" charset="0"/>
                <a:ea typeface="ＭＳ Ｐゴシック" charset="0"/>
              </a:defRPr>
            </a:lvl7pPr>
            <a:lvl8pPr defTabSz="762000" eaLnBrk="0" hangingPunct="0">
              <a:buFont typeface="Wingdings" charset="0"/>
              <a:defRPr sz="1900">
                <a:solidFill>
                  <a:schemeClr val="tx1"/>
                </a:solidFill>
                <a:latin typeface="Verdana" charset="0"/>
                <a:ea typeface="ＭＳ Ｐゴシック" charset="0"/>
              </a:defRPr>
            </a:lvl8pPr>
            <a:lvl9pPr defTabSz="762000" eaLnBrk="0" hangingPunct="0">
              <a:buFont typeface="Wingdings" charset="0"/>
              <a:defRPr sz="1900">
                <a:solidFill>
                  <a:schemeClr val="tx1"/>
                </a:solidFill>
                <a:latin typeface="Verdana" charset="0"/>
                <a:ea typeface="ＭＳ Ｐゴシック" charset="0"/>
              </a:defRPr>
            </a:lvl9pPr>
          </a:lstStyle>
          <a:p>
            <a:pPr eaLnBrk="1" hangingPunct="1"/>
            <a:r>
              <a:rPr lang="en-GB" sz="1600">
                <a:latin typeface="Times New Roman" charset="0"/>
              </a:rPr>
              <a:t>DNA</a:t>
            </a:r>
          </a:p>
        </p:txBody>
      </p:sp>
      <p:sp>
        <p:nvSpPr>
          <p:cNvPr id="75806" name="Line 30"/>
          <p:cNvSpPr>
            <a:spLocks noChangeShapeType="1"/>
          </p:cNvSpPr>
          <p:nvPr/>
        </p:nvSpPr>
        <p:spPr bwMode="auto">
          <a:xfrm>
            <a:off x="2159000" y="4149725"/>
            <a:ext cx="1128713" cy="0"/>
          </a:xfrm>
          <a:prstGeom prst="line">
            <a:avLst/>
          </a:prstGeom>
          <a:noFill/>
          <a:ln w="50800">
            <a:solidFill>
              <a:srgbClr val="FF66CC"/>
            </a:solidFill>
            <a:round/>
            <a:headEnd type="none" w="sm" len="sm"/>
            <a:tailEnd type="none" w="sm" len="sm"/>
          </a:ln>
          <a:effectLst>
            <a:outerShdw blurRad="63500" dist="38099" dir="2700000" algn="ctr" rotWithShape="0">
              <a:schemeClr val="bg1">
                <a:alpha val="74998"/>
              </a:schemeClr>
            </a:outerShdw>
          </a:effectLst>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fr-FR"/>
          </a:p>
        </p:txBody>
      </p:sp>
      <p:sp>
        <p:nvSpPr>
          <p:cNvPr id="75807" name="Line 31"/>
          <p:cNvSpPr>
            <a:spLocks noChangeShapeType="1"/>
          </p:cNvSpPr>
          <p:nvPr/>
        </p:nvSpPr>
        <p:spPr bwMode="auto">
          <a:xfrm>
            <a:off x="2159000" y="5067300"/>
            <a:ext cx="1128713" cy="0"/>
          </a:xfrm>
          <a:prstGeom prst="line">
            <a:avLst/>
          </a:prstGeom>
          <a:noFill/>
          <a:ln w="50800">
            <a:solidFill>
              <a:srgbClr val="FF66CC"/>
            </a:solidFill>
            <a:round/>
            <a:headEnd type="none" w="sm" len="sm"/>
            <a:tailEnd type="none" w="sm" len="sm"/>
          </a:ln>
          <a:effectLst>
            <a:outerShdw blurRad="63500" dist="38099" dir="2700000" algn="ctr" rotWithShape="0">
              <a:schemeClr val="bg1">
                <a:alpha val="74998"/>
              </a:schemeClr>
            </a:outerShdw>
          </a:effectLst>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fr-FR"/>
          </a:p>
        </p:txBody>
      </p:sp>
      <p:sp>
        <p:nvSpPr>
          <p:cNvPr id="75808" name="Line 32"/>
          <p:cNvSpPr>
            <a:spLocks noChangeShapeType="1"/>
          </p:cNvSpPr>
          <p:nvPr/>
        </p:nvSpPr>
        <p:spPr bwMode="auto">
          <a:xfrm>
            <a:off x="2159000" y="5135563"/>
            <a:ext cx="1128713" cy="0"/>
          </a:xfrm>
          <a:prstGeom prst="line">
            <a:avLst/>
          </a:prstGeom>
          <a:noFill/>
          <a:ln w="50800">
            <a:solidFill>
              <a:srgbClr val="FF66CC"/>
            </a:solidFill>
            <a:round/>
            <a:headEnd type="none" w="sm" len="sm"/>
            <a:tailEnd type="none" w="sm" len="sm"/>
          </a:ln>
          <a:effectLst>
            <a:outerShdw blurRad="63500" dist="38099" dir="2700000" algn="ctr" rotWithShape="0">
              <a:schemeClr val="bg1">
                <a:alpha val="74998"/>
              </a:schemeClr>
            </a:outerShdw>
          </a:effectLst>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fr-FR"/>
          </a:p>
        </p:txBody>
      </p:sp>
      <p:grpSp>
        <p:nvGrpSpPr>
          <p:cNvPr id="2" name="Group 33"/>
          <p:cNvGrpSpPr>
            <a:grpSpLocks/>
          </p:cNvGrpSpPr>
          <p:nvPr/>
        </p:nvGrpSpPr>
        <p:grpSpPr bwMode="auto">
          <a:xfrm>
            <a:off x="5334000" y="5092700"/>
            <a:ext cx="768350" cy="74613"/>
            <a:chOff x="3366" y="3210"/>
            <a:chExt cx="522" cy="54"/>
          </a:xfrm>
        </p:grpSpPr>
        <p:sp>
          <p:nvSpPr>
            <p:cNvPr id="75823" name="Line 34"/>
            <p:cNvSpPr>
              <a:spLocks noChangeShapeType="1"/>
            </p:cNvSpPr>
            <p:nvPr/>
          </p:nvSpPr>
          <p:spPr bwMode="auto">
            <a:xfrm>
              <a:off x="3366" y="3210"/>
              <a:ext cx="522" cy="0"/>
            </a:xfrm>
            <a:prstGeom prst="line">
              <a:avLst/>
            </a:prstGeom>
            <a:noFill/>
            <a:ln w="50800">
              <a:solidFill>
                <a:srgbClr val="FF66CC"/>
              </a:solidFill>
              <a:round/>
              <a:headEnd type="none" w="sm" len="sm"/>
              <a:tailEnd type="none" w="sm" len="sm"/>
            </a:ln>
            <a:effectLst>
              <a:outerShdw blurRad="63500" dist="38099" dir="2700000" algn="ctr" rotWithShape="0">
                <a:schemeClr val="bg1">
                  <a:alpha val="74998"/>
                </a:schemeClr>
              </a:outerShdw>
            </a:effectLst>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fr-FR"/>
            </a:p>
          </p:txBody>
        </p:sp>
        <p:sp>
          <p:nvSpPr>
            <p:cNvPr id="75824" name="Line 35"/>
            <p:cNvSpPr>
              <a:spLocks noChangeShapeType="1"/>
            </p:cNvSpPr>
            <p:nvPr/>
          </p:nvSpPr>
          <p:spPr bwMode="auto">
            <a:xfrm>
              <a:off x="3366" y="3264"/>
              <a:ext cx="522" cy="0"/>
            </a:xfrm>
            <a:prstGeom prst="line">
              <a:avLst/>
            </a:prstGeom>
            <a:noFill/>
            <a:ln w="50800">
              <a:solidFill>
                <a:srgbClr val="FF66CC"/>
              </a:solidFill>
              <a:round/>
              <a:headEnd type="none" w="sm" len="sm"/>
              <a:tailEnd type="none" w="sm" len="sm"/>
            </a:ln>
            <a:effectLst>
              <a:outerShdw blurRad="63500" dist="38099" dir="2700000" algn="ctr" rotWithShape="0">
                <a:schemeClr val="bg1">
                  <a:alpha val="74998"/>
                </a:schemeClr>
              </a:outerShdw>
            </a:effectLst>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fr-FR"/>
            </a:p>
          </p:txBody>
        </p:sp>
      </p:grpSp>
      <p:grpSp>
        <p:nvGrpSpPr>
          <p:cNvPr id="5" name="Group 36"/>
          <p:cNvGrpSpPr>
            <a:grpSpLocks/>
          </p:cNvGrpSpPr>
          <p:nvPr/>
        </p:nvGrpSpPr>
        <p:grpSpPr bwMode="auto">
          <a:xfrm>
            <a:off x="4865688" y="5092700"/>
            <a:ext cx="366712" cy="74613"/>
            <a:chOff x="3366" y="3210"/>
            <a:chExt cx="522" cy="54"/>
          </a:xfrm>
        </p:grpSpPr>
        <p:sp>
          <p:nvSpPr>
            <p:cNvPr id="75821" name="Line 37"/>
            <p:cNvSpPr>
              <a:spLocks noChangeShapeType="1"/>
            </p:cNvSpPr>
            <p:nvPr/>
          </p:nvSpPr>
          <p:spPr bwMode="auto">
            <a:xfrm>
              <a:off x="3366" y="3210"/>
              <a:ext cx="522" cy="0"/>
            </a:xfrm>
            <a:prstGeom prst="line">
              <a:avLst/>
            </a:prstGeom>
            <a:noFill/>
            <a:ln w="50800">
              <a:solidFill>
                <a:srgbClr val="FFA3E0"/>
              </a:solidFill>
              <a:round/>
              <a:headEnd type="none" w="sm" len="sm"/>
              <a:tailEnd type="none" w="sm" len="sm"/>
            </a:ln>
            <a:effectLst>
              <a:outerShdw blurRad="63500" dist="38099" dir="2700000" algn="ctr" rotWithShape="0">
                <a:schemeClr val="bg1">
                  <a:alpha val="74998"/>
                </a:schemeClr>
              </a:outerShdw>
            </a:effectLst>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fr-FR"/>
            </a:p>
          </p:txBody>
        </p:sp>
        <p:sp>
          <p:nvSpPr>
            <p:cNvPr id="75822" name="Line 38"/>
            <p:cNvSpPr>
              <a:spLocks noChangeShapeType="1"/>
            </p:cNvSpPr>
            <p:nvPr/>
          </p:nvSpPr>
          <p:spPr bwMode="auto">
            <a:xfrm>
              <a:off x="3366" y="3264"/>
              <a:ext cx="522" cy="0"/>
            </a:xfrm>
            <a:prstGeom prst="line">
              <a:avLst/>
            </a:prstGeom>
            <a:noFill/>
            <a:ln w="50800">
              <a:solidFill>
                <a:srgbClr val="FFA3E0"/>
              </a:solidFill>
              <a:round/>
              <a:headEnd type="none" w="sm" len="sm"/>
              <a:tailEnd type="none" w="sm" len="sm"/>
            </a:ln>
            <a:effectLst>
              <a:outerShdw blurRad="63500" dist="38099" dir="2700000" algn="ctr" rotWithShape="0">
                <a:schemeClr val="bg1">
                  <a:alpha val="74998"/>
                </a:schemeClr>
              </a:outerShdw>
            </a:effectLst>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fr-FR"/>
            </a:p>
          </p:txBody>
        </p:sp>
      </p:grpSp>
      <p:grpSp>
        <p:nvGrpSpPr>
          <p:cNvPr id="6" name="Group 39"/>
          <p:cNvGrpSpPr>
            <a:grpSpLocks/>
          </p:cNvGrpSpPr>
          <p:nvPr/>
        </p:nvGrpSpPr>
        <p:grpSpPr bwMode="auto">
          <a:xfrm>
            <a:off x="6196013" y="5092700"/>
            <a:ext cx="363537" cy="74613"/>
            <a:chOff x="3366" y="3210"/>
            <a:chExt cx="522" cy="54"/>
          </a:xfrm>
        </p:grpSpPr>
        <p:sp>
          <p:nvSpPr>
            <p:cNvPr id="75819" name="Line 40"/>
            <p:cNvSpPr>
              <a:spLocks noChangeShapeType="1"/>
            </p:cNvSpPr>
            <p:nvPr/>
          </p:nvSpPr>
          <p:spPr bwMode="auto">
            <a:xfrm>
              <a:off x="3366" y="3210"/>
              <a:ext cx="522" cy="0"/>
            </a:xfrm>
            <a:prstGeom prst="line">
              <a:avLst/>
            </a:prstGeom>
            <a:noFill/>
            <a:ln w="50800">
              <a:solidFill>
                <a:srgbClr val="FFA3E0"/>
              </a:solidFill>
              <a:round/>
              <a:headEnd type="none" w="sm" len="sm"/>
              <a:tailEnd type="none" w="sm" len="sm"/>
            </a:ln>
            <a:effectLst>
              <a:outerShdw blurRad="63500" dist="38099" dir="2700000" algn="ctr" rotWithShape="0">
                <a:schemeClr val="bg1">
                  <a:alpha val="74998"/>
                </a:schemeClr>
              </a:outerShdw>
            </a:effectLst>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fr-FR"/>
            </a:p>
          </p:txBody>
        </p:sp>
        <p:sp>
          <p:nvSpPr>
            <p:cNvPr id="75820" name="Line 41"/>
            <p:cNvSpPr>
              <a:spLocks noChangeShapeType="1"/>
            </p:cNvSpPr>
            <p:nvPr/>
          </p:nvSpPr>
          <p:spPr bwMode="auto">
            <a:xfrm>
              <a:off x="3366" y="3264"/>
              <a:ext cx="522" cy="0"/>
            </a:xfrm>
            <a:prstGeom prst="line">
              <a:avLst/>
            </a:prstGeom>
            <a:noFill/>
            <a:ln w="50800">
              <a:solidFill>
                <a:srgbClr val="FFA3E0"/>
              </a:solidFill>
              <a:round/>
              <a:headEnd type="none" w="sm" len="sm"/>
              <a:tailEnd type="none" w="sm" len="sm"/>
            </a:ln>
            <a:effectLst>
              <a:outerShdw blurRad="63500" dist="38099" dir="2700000" algn="ctr" rotWithShape="0">
                <a:schemeClr val="bg1">
                  <a:alpha val="74998"/>
                </a:schemeClr>
              </a:outerShdw>
            </a:effectLst>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fr-FR"/>
            </a:p>
          </p:txBody>
        </p:sp>
      </p:grpSp>
      <p:sp>
        <p:nvSpPr>
          <p:cNvPr id="75812" name="Rectangle 42"/>
          <p:cNvSpPr>
            <a:spLocks noChangeArrowheads="1"/>
          </p:cNvSpPr>
          <p:nvPr/>
        </p:nvSpPr>
        <p:spPr bwMode="auto">
          <a:xfrm>
            <a:off x="6094413" y="5056188"/>
            <a:ext cx="104775" cy="80962"/>
          </a:xfrm>
          <a:prstGeom prst="rect">
            <a:avLst/>
          </a:prstGeom>
          <a:solidFill>
            <a:schemeClr val="accent2"/>
          </a:solidFill>
          <a:ln w="12700">
            <a:solidFill>
              <a:schemeClr val="bg1"/>
            </a:solidFill>
            <a:miter lim="800000"/>
            <a:headEnd type="none" w="sm" len="sm"/>
            <a:tailEnd type="none" w="sm" len="sm"/>
          </a:ln>
        </p:spPr>
        <p:txBody>
          <a:bodyPr wrap="none" anchor="ctr"/>
          <a:lstStyle/>
          <a:p>
            <a:pPr eaLnBrk="1" hangingPunct="1"/>
            <a:endParaRPr lang="fr-FR" sz="2400" b="0">
              <a:latin typeface="Times New Roman" charset="0"/>
            </a:endParaRPr>
          </a:p>
        </p:txBody>
      </p:sp>
      <p:sp>
        <p:nvSpPr>
          <p:cNvPr id="75813" name="Rectangle 43"/>
          <p:cNvSpPr>
            <a:spLocks noChangeArrowheads="1"/>
          </p:cNvSpPr>
          <p:nvPr/>
        </p:nvSpPr>
        <p:spPr bwMode="auto">
          <a:xfrm>
            <a:off x="6094413" y="5137150"/>
            <a:ext cx="104775" cy="84138"/>
          </a:xfrm>
          <a:prstGeom prst="rect">
            <a:avLst/>
          </a:prstGeom>
          <a:solidFill>
            <a:schemeClr val="accent2"/>
          </a:solidFill>
          <a:ln w="12700">
            <a:solidFill>
              <a:schemeClr val="bg1"/>
            </a:solidFill>
            <a:miter lim="800000"/>
            <a:headEnd type="none" w="sm" len="sm"/>
            <a:tailEnd type="none" w="sm" len="sm"/>
          </a:ln>
        </p:spPr>
        <p:txBody>
          <a:bodyPr wrap="none" anchor="ctr"/>
          <a:lstStyle/>
          <a:p>
            <a:pPr eaLnBrk="1" hangingPunct="1"/>
            <a:endParaRPr lang="fr-FR" sz="2400" b="0">
              <a:latin typeface="Times New Roman" charset="0"/>
            </a:endParaRPr>
          </a:p>
        </p:txBody>
      </p:sp>
      <p:sp>
        <p:nvSpPr>
          <p:cNvPr id="75814" name="Rectangle 44"/>
          <p:cNvSpPr>
            <a:spLocks noChangeArrowheads="1"/>
          </p:cNvSpPr>
          <p:nvPr/>
        </p:nvSpPr>
        <p:spPr bwMode="auto">
          <a:xfrm>
            <a:off x="5235575" y="5056188"/>
            <a:ext cx="104775" cy="80962"/>
          </a:xfrm>
          <a:prstGeom prst="rect">
            <a:avLst/>
          </a:prstGeom>
          <a:solidFill>
            <a:schemeClr val="accent2"/>
          </a:solidFill>
          <a:ln w="12700">
            <a:solidFill>
              <a:schemeClr val="bg1"/>
            </a:solidFill>
            <a:miter lim="800000"/>
            <a:headEnd type="none" w="sm" len="sm"/>
            <a:tailEnd type="none" w="sm" len="sm"/>
          </a:ln>
        </p:spPr>
        <p:txBody>
          <a:bodyPr wrap="none" anchor="ctr"/>
          <a:lstStyle/>
          <a:p>
            <a:pPr eaLnBrk="1" hangingPunct="1"/>
            <a:endParaRPr lang="fr-FR" sz="2400" b="0">
              <a:latin typeface="Times New Roman" charset="0"/>
            </a:endParaRPr>
          </a:p>
        </p:txBody>
      </p:sp>
      <p:sp>
        <p:nvSpPr>
          <p:cNvPr id="75815" name="Rectangle 45"/>
          <p:cNvSpPr>
            <a:spLocks noChangeArrowheads="1"/>
          </p:cNvSpPr>
          <p:nvPr/>
        </p:nvSpPr>
        <p:spPr bwMode="auto">
          <a:xfrm>
            <a:off x="5235575" y="5137150"/>
            <a:ext cx="104775" cy="84138"/>
          </a:xfrm>
          <a:prstGeom prst="rect">
            <a:avLst/>
          </a:prstGeom>
          <a:solidFill>
            <a:schemeClr val="accent2"/>
          </a:solidFill>
          <a:ln w="12700">
            <a:solidFill>
              <a:schemeClr val="bg1"/>
            </a:solidFill>
            <a:miter lim="800000"/>
            <a:headEnd type="none" w="sm" len="sm"/>
            <a:tailEnd type="none" w="sm" len="sm"/>
          </a:ln>
        </p:spPr>
        <p:txBody>
          <a:bodyPr wrap="none" anchor="ctr"/>
          <a:lstStyle/>
          <a:p>
            <a:pPr eaLnBrk="1" hangingPunct="1"/>
            <a:endParaRPr lang="fr-FR" sz="2400" b="0">
              <a:latin typeface="Times New Roman" charset="0"/>
            </a:endParaRPr>
          </a:p>
        </p:txBody>
      </p:sp>
      <p:sp>
        <p:nvSpPr>
          <p:cNvPr id="75816" name="AutoShape 46"/>
          <p:cNvSpPr>
            <a:spLocks noChangeArrowheads="1"/>
          </p:cNvSpPr>
          <p:nvPr/>
        </p:nvSpPr>
        <p:spPr bwMode="blackWhite">
          <a:xfrm>
            <a:off x="2908300" y="1619795"/>
            <a:ext cx="2305050" cy="1174206"/>
          </a:xfrm>
          <a:prstGeom prst="leftArrowCallout">
            <a:avLst>
              <a:gd name="adj1" fmla="val 28037"/>
              <a:gd name="adj2" fmla="val 28042"/>
              <a:gd name="adj3" fmla="val 39920"/>
              <a:gd name="adj4" fmla="val 78102"/>
            </a:avLst>
          </a:prstGeom>
          <a:solidFill>
            <a:srgbClr val="FFFF00"/>
          </a:solidFill>
          <a:ln w="28575">
            <a:solidFill>
              <a:schemeClr val="tx1"/>
            </a:solidFill>
            <a:miter lim="800000"/>
            <a:headEnd type="none" w="sm" len="sm"/>
            <a:tailEnd type="none" w="sm" len="sm"/>
          </a:ln>
        </p:spPr>
        <p:txBody>
          <a:bodyPr wrap="none" anchor="ctr"/>
          <a:lstStyle/>
          <a:p>
            <a:pPr defTabSz="762000" eaLnBrk="1" hangingPunct="1"/>
            <a:r>
              <a:rPr lang="en-GB" dirty="0" err="1"/>
              <a:t>Entr</a:t>
            </a:r>
            <a:r>
              <a:rPr lang="en-US" dirty="0" err="1"/>
              <a:t>ée</a:t>
            </a:r>
            <a:endParaRPr lang="en-US" dirty="0"/>
          </a:p>
          <a:p>
            <a:pPr defTabSz="762000" eaLnBrk="1" hangingPunct="1">
              <a:buFontTx/>
              <a:buChar char="-"/>
            </a:pPr>
            <a:r>
              <a:rPr lang="en-US" dirty="0" err="1"/>
              <a:t>Corécepteur</a:t>
            </a:r>
            <a:r>
              <a:rPr lang="en-US" dirty="0"/>
              <a:t> </a:t>
            </a:r>
            <a:endParaRPr lang="en-US" dirty="0" smtClean="0"/>
          </a:p>
          <a:p>
            <a:pPr defTabSz="762000" eaLnBrk="1" hangingPunct="1"/>
            <a:r>
              <a:rPr lang="en-US" dirty="0" smtClean="0"/>
              <a:t>CCR5</a:t>
            </a:r>
            <a:endParaRPr lang="en-US" dirty="0"/>
          </a:p>
          <a:p>
            <a:pPr defTabSz="762000" eaLnBrk="1" hangingPunct="1">
              <a:buFontTx/>
              <a:buChar char="-"/>
            </a:pPr>
            <a:r>
              <a:rPr lang="en-US" dirty="0"/>
              <a:t>Fusion gp41</a:t>
            </a:r>
            <a:endParaRPr lang="en-GB" dirty="0"/>
          </a:p>
        </p:txBody>
      </p:sp>
      <p:sp>
        <p:nvSpPr>
          <p:cNvPr id="75817" name="Text Box 47"/>
          <p:cNvSpPr txBox="1">
            <a:spLocks noChangeArrowheads="1"/>
          </p:cNvSpPr>
          <p:nvPr/>
        </p:nvSpPr>
        <p:spPr bwMode="auto">
          <a:xfrm>
            <a:off x="0" y="425450"/>
            <a:ext cx="9143999" cy="70788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a:defRPr sz="2900">
                <a:solidFill>
                  <a:schemeClr val="tx1"/>
                </a:solidFill>
                <a:latin typeface="Verdana" charset="0"/>
                <a:ea typeface="ＭＳ Ｐゴシック" charset="0"/>
              </a:defRPr>
            </a:lvl1pPr>
            <a:lvl2pPr>
              <a:defRPr sz="2500">
                <a:solidFill>
                  <a:schemeClr val="tx1"/>
                </a:solidFill>
                <a:latin typeface="Verdana" charset="0"/>
                <a:ea typeface="ＭＳ Ｐゴシック" charset="0"/>
              </a:defRPr>
            </a:lvl2pPr>
            <a:lvl3pPr>
              <a:defRPr sz="2200">
                <a:solidFill>
                  <a:schemeClr val="tx1"/>
                </a:solidFill>
                <a:latin typeface="Verdana" charset="0"/>
                <a:ea typeface="ＭＳ Ｐゴシック" charset="0"/>
              </a:defRPr>
            </a:lvl3pPr>
            <a:lvl4pPr>
              <a:defRPr sz="1900">
                <a:solidFill>
                  <a:schemeClr val="tx1"/>
                </a:solidFill>
                <a:latin typeface="Verdana" charset="0"/>
                <a:ea typeface="ＭＳ Ｐゴシック" charset="0"/>
              </a:defRPr>
            </a:lvl4pPr>
            <a:lvl5pPr>
              <a:defRPr sz="1900">
                <a:solidFill>
                  <a:schemeClr val="tx1"/>
                </a:solidFill>
                <a:latin typeface="Verdana" charset="0"/>
                <a:ea typeface="ＭＳ Ｐゴシック" charset="0"/>
              </a:defRPr>
            </a:lvl5pPr>
            <a:lvl6pPr eaLnBrk="0" hangingPunct="0">
              <a:buFont typeface="Wingdings" charset="0"/>
              <a:defRPr sz="1900">
                <a:solidFill>
                  <a:schemeClr val="tx1"/>
                </a:solidFill>
                <a:latin typeface="Verdana" charset="0"/>
                <a:ea typeface="ＭＳ Ｐゴシック" charset="0"/>
              </a:defRPr>
            </a:lvl6pPr>
            <a:lvl7pPr eaLnBrk="0" hangingPunct="0">
              <a:buFont typeface="Wingdings" charset="0"/>
              <a:defRPr sz="1900">
                <a:solidFill>
                  <a:schemeClr val="tx1"/>
                </a:solidFill>
                <a:latin typeface="Verdana" charset="0"/>
                <a:ea typeface="ＭＳ Ｐゴシック" charset="0"/>
              </a:defRPr>
            </a:lvl7pPr>
            <a:lvl8pPr eaLnBrk="0" hangingPunct="0">
              <a:buFont typeface="Wingdings" charset="0"/>
              <a:defRPr sz="1900">
                <a:solidFill>
                  <a:schemeClr val="tx1"/>
                </a:solidFill>
                <a:latin typeface="Verdana" charset="0"/>
                <a:ea typeface="ＭＳ Ｐゴシック" charset="0"/>
              </a:defRPr>
            </a:lvl8pPr>
            <a:lvl9pPr eaLnBrk="0" hangingPunct="0">
              <a:buFont typeface="Wingdings" charset="0"/>
              <a:defRPr sz="1900">
                <a:solidFill>
                  <a:schemeClr val="tx1"/>
                </a:solidFill>
                <a:latin typeface="Verdana" charset="0"/>
                <a:ea typeface="ＭＳ Ｐゴシック" charset="0"/>
              </a:defRPr>
            </a:lvl9pPr>
          </a:lstStyle>
          <a:p>
            <a:pPr algn="ctr" eaLnBrk="1" hangingPunct="1"/>
            <a:r>
              <a:rPr lang="en-US" sz="4000" dirty="0">
                <a:solidFill>
                  <a:schemeClr val="tx2"/>
                </a:solidFill>
                <a:latin typeface="+mj-lt"/>
              </a:rPr>
              <a:t>Cycle VIH et </a:t>
            </a:r>
            <a:r>
              <a:rPr lang="en-US" sz="4000" dirty="0" err="1">
                <a:solidFill>
                  <a:schemeClr val="tx2"/>
                </a:solidFill>
                <a:latin typeface="+mj-lt"/>
              </a:rPr>
              <a:t>cibles</a:t>
            </a:r>
            <a:r>
              <a:rPr lang="en-US" sz="4000" dirty="0">
                <a:solidFill>
                  <a:schemeClr val="tx2"/>
                </a:solidFill>
                <a:latin typeface="+mj-lt"/>
              </a:rPr>
              <a:t> des </a:t>
            </a:r>
            <a:r>
              <a:rPr lang="en-US" sz="4000" dirty="0" err="1">
                <a:solidFill>
                  <a:schemeClr val="tx2"/>
                </a:solidFill>
                <a:latin typeface="+mj-lt"/>
              </a:rPr>
              <a:t>antirétroviraux</a:t>
            </a:r>
            <a:endParaRPr lang="en-US" sz="4000" dirty="0">
              <a:solidFill>
                <a:schemeClr val="tx2"/>
              </a:solidFill>
              <a:latin typeface="+mj-lt"/>
            </a:endParaRPr>
          </a:p>
        </p:txBody>
      </p:sp>
      <p:sp>
        <p:nvSpPr>
          <p:cNvPr id="75818" name="AutoShape 48"/>
          <p:cNvSpPr>
            <a:spLocks noChangeArrowheads="1"/>
          </p:cNvSpPr>
          <p:nvPr/>
        </p:nvSpPr>
        <p:spPr bwMode="blackWhite">
          <a:xfrm flipH="1">
            <a:off x="476250" y="5229225"/>
            <a:ext cx="1895475" cy="555625"/>
          </a:xfrm>
          <a:prstGeom prst="leftArrowCallout">
            <a:avLst>
              <a:gd name="adj1" fmla="val 29537"/>
              <a:gd name="adj2" fmla="val 26181"/>
              <a:gd name="adj3" fmla="val 50508"/>
              <a:gd name="adj4" fmla="val 81630"/>
            </a:avLst>
          </a:prstGeom>
          <a:solidFill>
            <a:srgbClr val="FF66FF"/>
          </a:solidFill>
          <a:ln w="28575">
            <a:solidFill>
              <a:schemeClr val="tx1"/>
            </a:solidFill>
            <a:miter lim="800000"/>
            <a:headEnd type="none" w="sm" len="sm"/>
            <a:tailEnd type="none" w="sm" len="sm"/>
          </a:ln>
        </p:spPr>
        <p:txBody>
          <a:bodyPr wrap="none" anchor="ctr"/>
          <a:lstStyle/>
          <a:p>
            <a:pPr algn="ctr" defTabSz="762000" eaLnBrk="1" hangingPunct="1"/>
            <a:r>
              <a:rPr lang="en-GB" sz="2000" b="1" dirty="0" err="1">
                <a:solidFill>
                  <a:schemeClr val="bg2"/>
                </a:solidFill>
              </a:rPr>
              <a:t>Intégra</a:t>
            </a:r>
            <a:r>
              <a:rPr lang="en-US" sz="2000" b="1" dirty="0">
                <a:solidFill>
                  <a:schemeClr val="bg2"/>
                </a:solidFill>
              </a:rPr>
              <a:t>se</a:t>
            </a:r>
            <a:endParaRPr lang="en-GB" sz="2000" b="1" dirty="0">
              <a:solidFill>
                <a:schemeClr val="bg2"/>
              </a:solidFill>
            </a:endParaRPr>
          </a:p>
        </p:txBody>
      </p:sp>
      <p:sp>
        <p:nvSpPr>
          <p:cNvPr id="51" name="Espace réservé du numéro de diapositive 50"/>
          <p:cNvSpPr>
            <a:spLocks noGrp="1"/>
          </p:cNvSpPr>
          <p:nvPr>
            <p:ph type="sldNum" sz="quarter" idx="12"/>
          </p:nvPr>
        </p:nvSpPr>
        <p:spPr/>
        <p:txBody>
          <a:bodyPr/>
          <a:lstStyle/>
          <a:p>
            <a:fld id="{8D3C4E78-4E06-5F42-B744-27D3474E1BA3}" type="slidenum">
              <a:rPr lang="fr-FR" smtClean="0"/>
              <a:pPr/>
              <a:t>28</a:t>
            </a:fld>
            <a:endParaRPr lang="fr-FR" dirty="0"/>
          </a:p>
        </p:txBody>
      </p:sp>
    </p:spTree>
    <p:extLst>
      <p:ext uri="{BB962C8B-B14F-4D97-AF65-F5344CB8AC3E}">
        <p14:creationId xmlns:mc="http://schemas.openxmlformats.org/markup-compatibility/2006" xmlns:mv="urn:schemas-microsoft-com:mac:vml" xmlns:p14="http://schemas.microsoft.com/office/powerpoint/2010/main" xmlns="" val="326587646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228600" y="4752104"/>
            <a:ext cx="3733800" cy="2105895"/>
          </a:xfrm>
          <a:prstGeom prst="rect">
            <a:avLst/>
          </a:prstGeom>
          <a:solidFill>
            <a:schemeClr val="accent5">
              <a:lumMod val="75000"/>
            </a:schemeClr>
          </a:solidFill>
          <a:ln w="9525">
            <a:noFill/>
            <a:miter lim="800000"/>
            <a:headEnd/>
            <a:tailEnd/>
          </a:ln>
          <a:effectLst/>
        </p:spPr>
        <p:txBody>
          <a:bodyPr wrap="none" anchor="ctr">
            <a:prstTxWarp prst="textNoShape">
              <a:avLst/>
            </a:prstTxWarp>
          </a:bodyPr>
          <a:lstStyle/>
          <a:p>
            <a:pPr>
              <a:defRPr/>
            </a:pPr>
            <a:endParaRPr lang="fr-FR">
              <a:latin typeface="Arial" pitchFamily="-107" charset="0"/>
            </a:endParaRPr>
          </a:p>
        </p:txBody>
      </p:sp>
      <p:sp>
        <p:nvSpPr>
          <p:cNvPr id="27653" name="Rectangle 3"/>
          <p:cNvSpPr>
            <a:spLocks noChangeArrowheads="1"/>
          </p:cNvSpPr>
          <p:nvPr/>
        </p:nvSpPr>
        <p:spPr bwMode="auto">
          <a:xfrm>
            <a:off x="228600" y="457200"/>
            <a:ext cx="3733800" cy="3449780"/>
          </a:xfrm>
          <a:prstGeom prst="rect">
            <a:avLst/>
          </a:prstGeom>
          <a:solidFill>
            <a:schemeClr val="accent2">
              <a:lumMod val="75000"/>
            </a:schemeClr>
          </a:solidFill>
          <a:ln w="9525">
            <a:noFill/>
            <a:miter lim="800000"/>
            <a:headEnd/>
            <a:tailEnd/>
          </a:ln>
        </p:spPr>
        <p:txBody>
          <a:bodyPr wrap="none" anchor="ctr">
            <a:prstTxWarp prst="textNoShape">
              <a:avLst/>
            </a:prstTxWarp>
          </a:bodyPr>
          <a:lstStyle/>
          <a:p>
            <a:endParaRPr lang="fr-FR"/>
          </a:p>
        </p:txBody>
      </p:sp>
      <p:sp>
        <p:nvSpPr>
          <p:cNvPr id="75781" name="Rectangle 5"/>
          <p:cNvSpPr>
            <a:spLocks noGrp="1" noChangeArrowheads="1"/>
          </p:cNvSpPr>
          <p:nvPr>
            <p:ph type="title"/>
          </p:nvPr>
        </p:nvSpPr>
        <p:spPr>
          <a:xfrm>
            <a:off x="4420748" y="457200"/>
            <a:ext cx="4761352" cy="609600"/>
          </a:xfrm>
          <a:effectLst>
            <a:outerShdw blurRad="63500" dist="53882" dir="2700000" algn="ctr" rotWithShape="0">
              <a:schemeClr val="bg2">
                <a:alpha val="74998"/>
              </a:schemeClr>
            </a:outerShdw>
          </a:effectLst>
        </p:spPr>
        <p:txBody>
          <a:bodyPr/>
          <a:lstStyle/>
          <a:p>
            <a:pPr algn="ctr" eaLnBrk="1" hangingPunct="1">
              <a:defRPr/>
            </a:pPr>
            <a:r>
              <a:rPr lang="fr-FR" sz="3200" dirty="0"/>
              <a:t>ARV disponibles en 2015</a:t>
            </a:r>
            <a:endParaRPr lang="fr-FR" sz="2400" dirty="0"/>
          </a:p>
        </p:txBody>
      </p:sp>
      <p:sp>
        <p:nvSpPr>
          <p:cNvPr id="27655" name="Rectangle 6"/>
          <p:cNvSpPr>
            <a:spLocks noGrp="1" noChangeArrowheads="1"/>
          </p:cNvSpPr>
          <p:nvPr>
            <p:ph type="body" idx="1"/>
          </p:nvPr>
        </p:nvSpPr>
        <p:spPr>
          <a:xfrm>
            <a:off x="228600" y="457200"/>
            <a:ext cx="3657600" cy="3449780"/>
          </a:xfrm>
        </p:spPr>
        <p:txBody>
          <a:bodyPr>
            <a:normAutofit fontScale="92500" lnSpcReduction="10000"/>
          </a:bodyPr>
          <a:lstStyle/>
          <a:p>
            <a:pPr algn="ctr" eaLnBrk="1" hangingPunct="1">
              <a:lnSpc>
                <a:spcPct val="80000"/>
              </a:lnSpc>
              <a:buSzPct val="150000"/>
              <a:buFontTx/>
              <a:buNone/>
            </a:pPr>
            <a:r>
              <a:rPr lang="fr-FR" b="1" dirty="0">
                <a:solidFill>
                  <a:schemeClr val="bg2"/>
                </a:solidFill>
                <a:ea typeface="ＭＳ Ｐゴシック" pitchFamily="34" charset="-128"/>
                <a:cs typeface="ＭＳ Ｐゴシック" pitchFamily="34" charset="-128"/>
              </a:rPr>
              <a:t>Inhibiteurs </a:t>
            </a:r>
            <a:r>
              <a:rPr lang="fr-FR" b="1" dirty="0" err="1">
                <a:solidFill>
                  <a:schemeClr val="bg2"/>
                </a:solidFill>
                <a:ea typeface="ＭＳ Ｐゴシック" pitchFamily="34" charset="-128"/>
                <a:cs typeface="ＭＳ Ｐゴシック" pitchFamily="34" charset="-128"/>
              </a:rPr>
              <a:t>Nucléosi(ti)diques</a:t>
            </a:r>
            <a:r>
              <a:rPr lang="fr-FR" b="1" dirty="0">
                <a:solidFill>
                  <a:schemeClr val="bg2"/>
                </a:solidFill>
                <a:ea typeface="ＭＳ Ｐゴシック" pitchFamily="34" charset="-128"/>
                <a:cs typeface="ＭＳ Ｐゴシック" pitchFamily="34" charset="-128"/>
              </a:rPr>
              <a:t> </a:t>
            </a:r>
          </a:p>
          <a:p>
            <a:pPr algn="ctr" eaLnBrk="1" hangingPunct="1">
              <a:lnSpc>
                <a:spcPct val="80000"/>
              </a:lnSpc>
              <a:buSzPct val="150000"/>
              <a:buFontTx/>
              <a:buNone/>
            </a:pPr>
            <a:r>
              <a:rPr lang="fr-FR" sz="2200" b="1" dirty="0">
                <a:solidFill>
                  <a:schemeClr val="bg2"/>
                </a:solidFill>
                <a:ea typeface="ＭＳ Ｐゴシック" pitchFamily="34" charset="-128"/>
                <a:cs typeface="ＭＳ Ｐゴシック" pitchFamily="34" charset="-128"/>
              </a:rPr>
              <a:t>de la Transcriptase Inverse  </a:t>
            </a:r>
          </a:p>
          <a:p>
            <a:pPr algn="ctr" eaLnBrk="1" hangingPunct="1">
              <a:lnSpc>
                <a:spcPct val="80000"/>
              </a:lnSpc>
              <a:buSzPct val="150000"/>
              <a:buFontTx/>
              <a:buNone/>
            </a:pPr>
            <a:r>
              <a:rPr lang="fr-FR" sz="2000" b="1" dirty="0">
                <a:solidFill>
                  <a:schemeClr val="bg2"/>
                </a:solidFill>
                <a:ea typeface="ＭＳ Ｐゴシック" pitchFamily="34" charset="-128"/>
                <a:cs typeface="ＭＳ Ｐゴシック" pitchFamily="34" charset="-128"/>
              </a:rPr>
              <a:t>            </a:t>
            </a:r>
            <a:endParaRPr lang="fr-FR" sz="2000" b="1" dirty="0" smtClean="0">
              <a:solidFill>
                <a:schemeClr val="bg2"/>
              </a:solidFill>
              <a:ea typeface="ＭＳ Ｐゴシック" pitchFamily="34" charset="-128"/>
              <a:cs typeface="ＭＳ Ｐゴシック" pitchFamily="34" charset="-128"/>
            </a:endParaRPr>
          </a:p>
          <a:p>
            <a:pPr eaLnBrk="1" hangingPunct="1">
              <a:lnSpc>
                <a:spcPct val="90000"/>
              </a:lnSpc>
              <a:buSzPct val="150000"/>
            </a:pPr>
            <a:r>
              <a:rPr lang="fr-FR" sz="1600" b="1" dirty="0" smtClean="0">
                <a:solidFill>
                  <a:schemeClr val="bg2"/>
                </a:solidFill>
                <a:ea typeface="ＭＳ Ｐゴシック" pitchFamily="34" charset="-128"/>
                <a:cs typeface="ＭＳ Ｐゴシック" pitchFamily="34" charset="-128"/>
              </a:rPr>
              <a:t>Zidovudine (AZT)    </a:t>
            </a:r>
            <a:r>
              <a:rPr lang="fr-FR" sz="1600" b="1" dirty="0" err="1" smtClean="0">
                <a:solidFill>
                  <a:schemeClr val="bg2"/>
                </a:solidFill>
                <a:ea typeface="ＭＳ Ｐゴシック" pitchFamily="34" charset="-128"/>
                <a:cs typeface="ＭＳ Ｐゴシック" pitchFamily="34" charset="-128"/>
              </a:rPr>
              <a:t>Rétrovir</a:t>
            </a:r>
            <a:r>
              <a:rPr lang="fr-FR" sz="1600" b="1" dirty="0" smtClean="0">
                <a:solidFill>
                  <a:schemeClr val="bg2"/>
                </a:solidFill>
                <a:ea typeface="ＭＳ Ｐゴシック" pitchFamily="34" charset="-128"/>
                <a:cs typeface="ＭＳ Ｐゴシック" pitchFamily="34" charset="-128"/>
              </a:rPr>
              <a:t>®</a:t>
            </a:r>
          </a:p>
          <a:p>
            <a:pPr eaLnBrk="1" hangingPunct="1">
              <a:lnSpc>
                <a:spcPct val="90000"/>
              </a:lnSpc>
              <a:buSzPct val="150000"/>
            </a:pPr>
            <a:r>
              <a:rPr lang="fr-FR" sz="1600" b="1" dirty="0" err="1" smtClean="0">
                <a:solidFill>
                  <a:schemeClr val="bg2"/>
                </a:solidFill>
                <a:ea typeface="ＭＳ Ｐゴシック" pitchFamily="34" charset="-128"/>
                <a:cs typeface="ＭＳ Ｐゴシック" pitchFamily="34" charset="-128"/>
              </a:rPr>
              <a:t>Lamivudine</a:t>
            </a:r>
            <a:r>
              <a:rPr lang="fr-FR" sz="1600" b="1" dirty="0" smtClean="0">
                <a:solidFill>
                  <a:schemeClr val="bg2"/>
                </a:solidFill>
                <a:ea typeface="ＭＳ Ｐゴシック" pitchFamily="34" charset="-128"/>
                <a:cs typeface="ＭＳ Ｐゴシック" pitchFamily="34" charset="-128"/>
              </a:rPr>
              <a:t> </a:t>
            </a:r>
            <a:r>
              <a:rPr lang="fr-FR" sz="1600" b="1" dirty="0">
                <a:solidFill>
                  <a:schemeClr val="bg2"/>
                </a:solidFill>
                <a:ea typeface="ＭＳ Ｐゴシック" pitchFamily="34" charset="-128"/>
                <a:cs typeface="ＭＳ Ｐゴシック" pitchFamily="34" charset="-128"/>
              </a:rPr>
              <a:t>(3TC)    </a:t>
            </a:r>
            <a:r>
              <a:rPr lang="fr-FR" sz="1600" b="1" dirty="0" err="1">
                <a:solidFill>
                  <a:schemeClr val="bg2"/>
                </a:solidFill>
                <a:ea typeface="ＭＳ Ｐゴシック" pitchFamily="34" charset="-128"/>
                <a:cs typeface="ＭＳ Ｐゴシック" pitchFamily="34" charset="-128"/>
              </a:rPr>
              <a:t>Epivir</a:t>
            </a:r>
            <a:r>
              <a:rPr lang="fr-FR" sz="1600" b="1" dirty="0">
                <a:solidFill>
                  <a:schemeClr val="bg2"/>
                </a:solidFill>
                <a:ea typeface="ＭＳ Ｐゴシック" pitchFamily="34" charset="-128"/>
                <a:cs typeface="ＭＳ Ｐゴシック" pitchFamily="34" charset="-128"/>
              </a:rPr>
              <a:t>®</a:t>
            </a:r>
          </a:p>
          <a:p>
            <a:pPr eaLnBrk="1" hangingPunct="1">
              <a:lnSpc>
                <a:spcPct val="90000"/>
              </a:lnSpc>
              <a:buSzPct val="150000"/>
            </a:pPr>
            <a:r>
              <a:rPr lang="fr-FR" sz="1600" b="1" dirty="0" err="1">
                <a:solidFill>
                  <a:schemeClr val="bg2"/>
                </a:solidFill>
                <a:ea typeface="ＭＳ Ｐゴシック" pitchFamily="34" charset="-128"/>
                <a:cs typeface="ＭＳ Ｐゴシック" pitchFamily="34" charset="-128"/>
              </a:rPr>
              <a:t>Abacavir</a:t>
            </a:r>
            <a:r>
              <a:rPr lang="fr-FR" sz="1600" b="1" dirty="0">
                <a:solidFill>
                  <a:schemeClr val="bg2"/>
                </a:solidFill>
                <a:ea typeface="ＭＳ Ｐゴシック" pitchFamily="34" charset="-128"/>
                <a:cs typeface="ＭＳ Ｐゴシック" pitchFamily="34" charset="-128"/>
              </a:rPr>
              <a:t> (ABC)    </a:t>
            </a:r>
            <a:r>
              <a:rPr lang="fr-FR" sz="1600" b="1" dirty="0" err="1">
                <a:solidFill>
                  <a:schemeClr val="bg2"/>
                </a:solidFill>
                <a:ea typeface="ＭＳ Ｐゴシック" pitchFamily="34" charset="-128"/>
                <a:cs typeface="ＭＳ Ｐゴシック" pitchFamily="34" charset="-128"/>
              </a:rPr>
              <a:t>Ziagen</a:t>
            </a:r>
            <a:r>
              <a:rPr lang="fr-FR" sz="1600" b="1" dirty="0">
                <a:solidFill>
                  <a:schemeClr val="bg2"/>
                </a:solidFill>
                <a:ea typeface="ＭＳ Ｐゴシック" pitchFamily="34" charset="-128"/>
                <a:cs typeface="ＭＳ Ｐゴシック" pitchFamily="34" charset="-128"/>
              </a:rPr>
              <a:t> ®</a:t>
            </a:r>
          </a:p>
          <a:p>
            <a:pPr eaLnBrk="1" hangingPunct="1">
              <a:lnSpc>
                <a:spcPct val="90000"/>
              </a:lnSpc>
              <a:buSzPct val="150000"/>
            </a:pPr>
            <a:r>
              <a:rPr lang="fr-FR" sz="1600" b="1" dirty="0" err="1">
                <a:solidFill>
                  <a:schemeClr val="bg2"/>
                </a:solidFill>
                <a:ea typeface="ＭＳ Ｐゴシック" pitchFamily="34" charset="-128"/>
                <a:cs typeface="ＭＳ Ｐゴシック" pitchFamily="34" charset="-128"/>
              </a:rPr>
              <a:t>Ténofovir</a:t>
            </a:r>
            <a:r>
              <a:rPr lang="fr-FR" sz="1600" b="1" dirty="0">
                <a:solidFill>
                  <a:schemeClr val="bg2"/>
                </a:solidFill>
                <a:ea typeface="ＭＳ Ｐゴシック" pitchFamily="34" charset="-128"/>
                <a:cs typeface="ＭＳ Ｐゴシック" pitchFamily="34" charset="-128"/>
              </a:rPr>
              <a:t> (TDF)  </a:t>
            </a:r>
            <a:r>
              <a:rPr lang="fr-FR" sz="1600" b="1" dirty="0" err="1">
                <a:solidFill>
                  <a:schemeClr val="bg2"/>
                </a:solidFill>
                <a:ea typeface="ＭＳ Ｐゴシック" pitchFamily="34" charset="-128"/>
                <a:cs typeface="ＭＳ Ｐゴシック" pitchFamily="34" charset="-128"/>
              </a:rPr>
              <a:t>Viread</a:t>
            </a:r>
            <a:r>
              <a:rPr lang="fr-FR" sz="1600" b="1" dirty="0">
                <a:solidFill>
                  <a:schemeClr val="bg2"/>
                </a:solidFill>
                <a:ea typeface="ＭＳ Ｐゴシック" pitchFamily="34" charset="-128"/>
                <a:cs typeface="ＭＳ Ｐゴシック" pitchFamily="34" charset="-128"/>
              </a:rPr>
              <a:t> ®</a:t>
            </a:r>
          </a:p>
          <a:p>
            <a:pPr eaLnBrk="1" hangingPunct="1">
              <a:lnSpc>
                <a:spcPct val="90000"/>
              </a:lnSpc>
              <a:buSzPct val="150000"/>
            </a:pPr>
            <a:r>
              <a:rPr lang="fr-FR" sz="1600" b="1" dirty="0" err="1">
                <a:solidFill>
                  <a:schemeClr val="bg2"/>
                </a:solidFill>
                <a:ea typeface="ＭＳ Ｐゴシック" pitchFamily="34" charset="-128"/>
                <a:cs typeface="ＭＳ Ｐゴシック" pitchFamily="34" charset="-128"/>
              </a:rPr>
              <a:t>Emtricitabine</a:t>
            </a:r>
            <a:r>
              <a:rPr lang="fr-FR" sz="1600" b="1" dirty="0">
                <a:solidFill>
                  <a:schemeClr val="bg2"/>
                </a:solidFill>
                <a:ea typeface="ＭＳ Ｐゴシック" pitchFamily="34" charset="-128"/>
                <a:cs typeface="ＭＳ Ｐゴシック" pitchFamily="34" charset="-128"/>
              </a:rPr>
              <a:t> (FTC)  </a:t>
            </a:r>
            <a:r>
              <a:rPr lang="fr-FR" sz="1600" b="1" dirty="0" err="1">
                <a:solidFill>
                  <a:schemeClr val="bg2"/>
                </a:solidFill>
                <a:ea typeface="ＭＳ Ｐゴシック" pitchFamily="34" charset="-128"/>
                <a:cs typeface="ＭＳ Ｐゴシック" pitchFamily="34" charset="-128"/>
              </a:rPr>
              <a:t>Emtriva</a:t>
            </a:r>
            <a:r>
              <a:rPr lang="fr-FR" sz="1600" b="1" dirty="0">
                <a:solidFill>
                  <a:schemeClr val="bg2"/>
                </a:solidFill>
                <a:ea typeface="ＭＳ Ｐゴシック" pitchFamily="34" charset="-128"/>
                <a:cs typeface="ＭＳ Ｐゴシック" pitchFamily="34" charset="-128"/>
              </a:rPr>
              <a:t> ®</a:t>
            </a:r>
          </a:p>
          <a:p>
            <a:pPr eaLnBrk="1" hangingPunct="1">
              <a:lnSpc>
                <a:spcPct val="90000"/>
              </a:lnSpc>
              <a:buSzPct val="150000"/>
            </a:pPr>
            <a:r>
              <a:rPr lang="fr-FR" sz="1600" i="1" dirty="0">
                <a:solidFill>
                  <a:schemeClr val="bg2"/>
                </a:solidFill>
                <a:ea typeface="ＭＳ Ｐゴシック" pitchFamily="34" charset="-128"/>
                <a:cs typeface="ＭＳ Ｐゴシック" pitchFamily="34" charset="-128"/>
              </a:rPr>
              <a:t>Didanosine (</a:t>
            </a:r>
            <a:r>
              <a:rPr lang="fr-FR" sz="1600" i="1" dirty="0" err="1">
                <a:solidFill>
                  <a:schemeClr val="bg2"/>
                </a:solidFill>
                <a:ea typeface="ＭＳ Ｐゴシック" pitchFamily="34" charset="-128"/>
                <a:cs typeface="ＭＳ Ｐゴシック" pitchFamily="34" charset="-128"/>
              </a:rPr>
              <a:t>ddI</a:t>
            </a:r>
            <a:r>
              <a:rPr lang="fr-FR" sz="1600" i="1" dirty="0">
                <a:solidFill>
                  <a:schemeClr val="bg2"/>
                </a:solidFill>
                <a:ea typeface="ＭＳ Ｐゴシック" pitchFamily="34" charset="-128"/>
                <a:cs typeface="ＭＳ Ｐゴシック" pitchFamily="34" charset="-128"/>
              </a:rPr>
              <a:t>)    </a:t>
            </a:r>
            <a:r>
              <a:rPr lang="fr-FR" sz="1600" i="1" dirty="0" err="1">
                <a:solidFill>
                  <a:schemeClr val="bg2"/>
                </a:solidFill>
                <a:ea typeface="ＭＳ Ｐゴシック" pitchFamily="34" charset="-128"/>
                <a:cs typeface="ＭＳ Ｐゴシック" pitchFamily="34" charset="-128"/>
              </a:rPr>
              <a:t>Videx</a:t>
            </a:r>
            <a:r>
              <a:rPr lang="fr-FR" sz="1600" i="1" dirty="0">
                <a:solidFill>
                  <a:schemeClr val="bg2"/>
                </a:solidFill>
                <a:ea typeface="ＭＳ Ｐゴシック" pitchFamily="34" charset="-128"/>
                <a:cs typeface="ＭＳ Ｐゴシック" pitchFamily="34" charset="-128"/>
              </a:rPr>
              <a:t>®</a:t>
            </a:r>
          </a:p>
          <a:p>
            <a:pPr eaLnBrk="1" hangingPunct="1">
              <a:lnSpc>
                <a:spcPct val="90000"/>
              </a:lnSpc>
              <a:buSzPct val="150000"/>
            </a:pPr>
            <a:r>
              <a:rPr lang="fr-FR" sz="1600" b="1" dirty="0">
                <a:solidFill>
                  <a:schemeClr val="bg2"/>
                </a:solidFill>
                <a:ea typeface="ＭＳ Ｐゴシック" pitchFamily="34" charset="-128"/>
                <a:cs typeface="ＭＳ Ｐゴシック" pitchFamily="34" charset="-128"/>
              </a:rPr>
              <a:t>AZT+3TC              </a:t>
            </a:r>
            <a:r>
              <a:rPr lang="fr-FR" sz="1600" b="1" dirty="0" err="1">
                <a:solidFill>
                  <a:schemeClr val="bg2"/>
                </a:solidFill>
                <a:ea typeface="ＭＳ Ｐゴシック" pitchFamily="34" charset="-128"/>
                <a:cs typeface="ＭＳ Ｐゴシック" pitchFamily="34" charset="-128"/>
              </a:rPr>
              <a:t>Combivir</a:t>
            </a:r>
            <a:r>
              <a:rPr lang="fr-FR" sz="1600" b="1" dirty="0">
                <a:solidFill>
                  <a:schemeClr val="bg2"/>
                </a:solidFill>
                <a:ea typeface="ＭＳ Ｐゴシック" pitchFamily="34" charset="-128"/>
                <a:cs typeface="ＭＳ Ｐゴシック" pitchFamily="34" charset="-128"/>
              </a:rPr>
              <a:t> ®</a:t>
            </a:r>
          </a:p>
          <a:p>
            <a:pPr eaLnBrk="1" hangingPunct="1">
              <a:lnSpc>
                <a:spcPct val="90000"/>
              </a:lnSpc>
              <a:buSzPct val="150000"/>
            </a:pPr>
            <a:r>
              <a:rPr lang="fr-FR" sz="1600" b="1" dirty="0">
                <a:solidFill>
                  <a:schemeClr val="bg2"/>
                </a:solidFill>
                <a:ea typeface="ＭＳ Ｐゴシック" pitchFamily="34" charset="-128"/>
                <a:cs typeface="ＭＳ Ｐゴシック" pitchFamily="34" charset="-128"/>
              </a:rPr>
              <a:t>3TC+ABC              </a:t>
            </a:r>
            <a:r>
              <a:rPr lang="fr-FR" sz="1600" b="1" dirty="0" err="1">
                <a:solidFill>
                  <a:schemeClr val="bg2"/>
                </a:solidFill>
                <a:ea typeface="ＭＳ Ｐゴシック" pitchFamily="34" charset="-128"/>
                <a:cs typeface="ＭＳ Ｐゴシック" pitchFamily="34" charset="-128"/>
              </a:rPr>
              <a:t>Kivexa</a:t>
            </a:r>
            <a:r>
              <a:rPr lang="fr-FR" sz="1600" b="1" dirty="0">
                <a:solidFill>
                  <a:schemeClr val="bg2"/>
                </a:solidFill>
                <a:ea typeface="ＭＳ Ｐゴシック" pitchFamily="34" charset="-128"/>
                <a:cs typeface="ＭＳ Ｐゴシック" pitchFamily="34" charset="-128"/>
              </a:rPr>
              <a:t> ®</a:t>
            </a:r>
          </a:p>
          <a:p>
            <a:pPr eaLnBrk="1" hangingPunct="1">
              <a:lnSpc>
                <a:spcPct val="90000"/>
              </a:lnSpc>
              <a:buSzPct val="150000"/>
            </a:pPr>
            <a:r>
              <a:rPr lang="fr-FR" sz="1600" b="1" dirty="0">
                <a:solidFill>
                  <a:schemeClr val="bg2"/>
                </a:solidFill>
                <a:ea typeface="ＭＳ Ｐゴシック" pitchFamily="34" charset="-128"/>
                <a:cs typeface="ＭＳ Ｐゴシック" pitchFamily="34" charset="-128"/>
              </a:rPr>
              <a:t>TDF+FTC              </a:t>
            </a:r>
            <a:r>
              <a:rPr lang="fr-FR" sz="1600" b="1" dirty="0" err="1">
                <a:solidFill>
                  <a:schemeClr val="bg2"/>
                </a:solidFill>
                <a:ea typeface="ＭＳ Ｐゴシック" pitchFamily="34" charset="-128"/>
                <a:cs typeface="ＭＳ Ｐゴシック" pitchFamily="34" charset="-128"/>
              </a:rPr>
              <a:t>Truvada</a:t>
            </a:r>
            <a:r>
              <a:rPr lang="fr-FR" sz="1600" b="1" dirty="0">
                <a:solidFill>
                  <a:schemeClr val="bg2"/>
                </a:solidFill>
                <a:ea typeface="ＭＳ Ｐゴシック" pitchFamily="34" charset="-128"/>
                <a:cs typeface="ＭＳ Ｐゴシック" pitchFamily="34" charset="-128"/>
              </a:rPr>
              <a:t> ®</a:t>
            </a:r>
          </a:p>
          <a:p>
            <a:pPr eaLnBrk="1" hangingPunct="1">
              <a:lnSpc>
                <a:spcPct val="90000"/>
              </a:lnSpc>
              <a:buSzPct val="150000"/>
            </a:pPr>
            <a:r>
              <a:rPr lang="fr-FR" sz="1600" b="1" dirty="0">
                <a:solidFill>
                  <a:schemeClr val="bg2"/>
                </a:solidFill>
                <a:ea typeface="ＭＳ Ｐゴシック" pitchFamily="34" charset="-128"/>
                <a:cs typeface="ＭＳ Ｐゴシック" pitchFamily="34" charset="-128"/>
              </a:rPr>
              <a:t>AZT+3TC+ABC     </a:t>
            </a:r>
            <a:r>
              <a:rPr lang="fr-FR" sz="1600" b="1" dirty="0" err="1">
                <a:solidFill>
                  <a:schemeClr val="bg2"/>
                </a:solidFill>
                <a:ea typeface="ＭＳ Ｐゴシック" pitchFamily="34" charset="-128"/>
                <a:cs typeface="ＭＳ Ｐゴシック" pitchFamily="34" charset="-128"/>
              </a:rPr>
              <a:t>Trizivir</a:t>
            </a:r>
            <a:r>
              <a:rPr lang="fr-FR" sz="1600" b="1" dirty="0">
                <a:solidFill>
                  <a:schemeClr val="bg2"/>
                </a:solidFill>
                <a:ea typeface="ＭＳ Ｐゴシック" pitchFamily="34" charset="-128"/>
                <a:cs typeface="ＭＳ Ｐゴシック" pitchFamily="34" charset="-128"/>
              </a:rPr>
              <a:t> ®</a:t>
            </a:r>
          </a:p>
          <a:p>
            <a:pPr eaLnBrk="1" hangingPunct="1">
              <a:lnSpc>
                <a:spcPct val="90000"/>
              </a:lnSpc>
              <a:buSzPct val="150000"/>
            </a:pPr>
            <a:endParaRPr lang="fr-FR" sz="1200" b="1" dirty="0">
              <a:solidFill>
                <a:srgbClr val="000000"/>
              </a:solidFill>
              <a:ea typeface="ＭＳ Ｐゴシック" pitchFamily="34" charset="-128"/>
              <a:cs typeface="ＭＳ Ｐゴシック" pitchFamily="34" charset="-128"/>
            </a:endParaRPr>
          </a:p>
        </p:txBody>
      </p:sp>
      <p:sp>
        <p:nvSpPr>
          <p:cNvPr id="27656" name="Text Box 7"/>
          <p:cNvSpPr txBox="1">
            <a:spLocks noChangeArrowheads="1"/>
          </p:cNvSpPr>
          <p:nvPr/>
        </p:nvSpPr>
        <p:spPr bwMode="auto">
          <a:xfrm>
            <a:off x="228600" y="4752105"/>
            <a:ext cx="3733800" cy="2111347"/>
          </a:xfrm>
          <a:prstGeom prst="rect">
            <a:avLst/>
          </a:prstGeom>
          <a:noFill/>
          <a:ln w="9525">
            <a:noFill/>
            <a:miter lim="800000"/>
            <a:headEnd/>
            <a:tailEnd/>
          </a:ln>
        </p:spPr>
        <p:txBody>
          <a:bodyPr>
            <a:prstTxWarp prst="textNoShape">
              <a:avLst/>
            </a:prstTxWarp>
            <a:spAutoFit/>
          </a:bodyPr>
          <a:lstStyle/>
          <a:p>
            <a:pPr algn="ctr">
              <a:lnSpc>
                <a:spcPct val="80000"/>
              </a:lnSpc>
              <a:spcBef>
                <a:spcPct val="20000"/>
              </a:spcBef>
              <a:buSzPct val="150000"/>
            </a:pPr>
            <a:r>
              <a:rPr lang="fr-FR" sz="2200" b="1" dirty="0">
                <a:solidFill>
                  <a:schemeClr val="bg2"/>
                </a:solidFill>
              </a:rPr>
              <a:t>Inhibiteurs Non </a:t>
            </a:r>
            <a:r>
              <a:rPr lang="fr-FR" sz="2200" b="1" dirty="0" err="1">
                <a:solidFill>
                  <a:schemeClr val="bg2"/>
                </a:solidFill>
              </a:rPr>
              <a:t>Nucléosidiques</a:t>
            </a:r>
            <a:r>
              <a:rPr lang="fr-FR" sz="2200" b="1" dirty="0">
                <a:solidFill>
                  <a:schemeClr val="bg2"/>
                </a:solidFill>
              </a:rPr>
              <a:t> </a:t>
            </a:r>
          </a:p>
          <a:p>
            <a:pPr algn="ctr">
              <a:lnSpc>
                <a:spcPct val="80000"/>
              </a:lnSpc>
              <a:spcBef>
                <a:spcPct val="20000"/>
              </a:spcBef>
              <a:buSzPct val="150000"/>
            </a:pPr>
            <a:r>
              <a:rPr lang="fr-FR" sz="2000" b="1" dirty="0" smtClean="0">
                <a:solidFill>
                  <a:schemeClr val="bg2"/>
                </a:solidFill>
              </a:rPr>
              <a:t>de la Transcriptase Inverse</a:t>
            </a:r>
            <a:endParaRPr lang="fr-FR" sz="2000" b="1" dirty="0">
              <a:solidFill>
                <a:schemeClr val="bg2"/>
              </a:solidFill>
            </a:endParaRPr>
          </a:p>
          <a:p>
            <a:pPr eaLnBrk="0" hangingPunct="0">
              <a:buClr>
                <a:schemeClr val="tx1"/>
              </a:buClr>
              <a:buSzPct val="150000"/>
              <a:buFontTx/>
              <a:buChar char="•"/>
            </a:pPr>
            <a:r>
              <a:rPr lang="fr-FR" b="1" dirty="0">
                <a:solidFill>
                  <a:schemeClr val="bg2"/>
                </a:solidFill>
              </a:rPr>
              <a:t>  </a:t>
            </a:r>
            <a:r>
              <a:rPr lang="fr-FR" sz="1600" b="1" dirty="0" err="1">
                <a:solidFill>
                  <a:schemeClr val="bg2"/>
                </a:solidFill>
              </a:rPr>
              <a:t>Névirapine</a:t>
            </a:r>
            <a:r>
              <a:rPr lang="fr-FR" sz="1600" b="1" dirty="0">
                <a:solidFill>
                  <a:schemeClr val="bg2"/>
                </a:solidFill>
              </a:rPr>
              <a:t> (NVP)  </a:t>
            </a:r>
            <a:r>
              <a:rPr lang="fr-FR" sz="1600" b="1" dirty="0" err="1">
                <a:solidFill>
                  <a:schemeClr val="bg2"/>
                </a:solidFill>
              </a:rPr>
              <a:t>Viramune</a:t>
            </a:r>
            <a:r>
              <a:rPr lang="fr-FR" sz="1600" b="1" dirty="0">
                <a:solidFill>
                  <a:schemeClr val="bg2"/>
                </a:solidFill>
              </a:rPr>
              <a:t>®</a:t>
            </a:r>
          </a:p>
          <a:p>
            <a:pPr eaLnBrk="0" hangingPunct="0">
              <a:buClr>
                <a:schemeClr val="tx1"/>
              </a:buClr>
              <a:buSzPct val="150000"/>
              <a:buFontTx/>
              <a:buChar char="•"/>
            </a:pPr>
            <a:r>
              <a:rPr lang="fr-FR" sz="1600" b="1" dirty="0">
                <a:solidFill>
                  <a:schemeClr val="bg2"/>
                </a:solidFill>
              </a:rPr>
              <a:t>  </a:t>
            </a:r>
            <a:r>
              <a:rPr lang="fr-FR" sz="1600" b="1" dirty="0" err="1">
                <a:solidFill>
                  <a:schemeClr val="bg2"/>
                </a:solidFill>
              </a:rPr>
              <a:t>Efavirenz</a:t>
            </a:r>
            <a:r>
              <a:rPr lang="fr-FR" sz="1600" b="1" dirty="0">
                <a:solidFill>
                  <a:schemeClr val="bg2"/>
                </a:solidFill>
              </a:rPr>
              <a:t> (EFV)    </a:t>
            </a:r>
            <a:r>
              <a:rPr lang="fr-FR" sz="1600" b="1" dirty="0" err="1">
                <a:solidFill>
                  <a:schemeClr val="bg2"/>
                </a:solidFill>
              </a:rPr>
              <a:t>Sustiva</a:t>
            </a:r>
            <a:r>
              <a:rPr lang="fr-FR" sz="1600" b="1" dirty="0">
                <a:solidFill>
                  <a:schemeClr val="bg2"/>
                </a:solidFill>
              </a:rPr>
              <a:t>®</a:t>
            </a:r>
            <a:r>
              <a:rPr lang="fr-FR" sz="2000" b="1" dirty="0">
                <a:solidFill>
                  <a:schemeClr val="bg2"/>
                </a:solidFill>
              </a:rPr>
              <a:t>   </a:t>
            </a:r>
          </a:p>
          <a:p>
            <a:pPr eaLnBrk="0" hangingPunct="0">
              <a:buClr>
                <a:schemeClr val="tx1"/>
              </a:buClr>
              <a:buSzPct val="150000"/>
              <a:buFontTx/>
              <a:buChar char="•"/>
            </a:pPr>
            <a:r>
              <a:rPr lang="fr-FR" sz="2000" b="1" dirty="0">
                <a:solidFill>
                  <a:schemeClr val="bg2"/>
                </a:solidFill>
              </a:rPr>
              <a:t> </a:t>
            </a:r>
            <a:r>
              <a:rPr lang="fr-FR" sz="1600" b="1" dirty="0" err="1">
                <a:solidFill>
                  <a:schemeClr val="bg2"/>
                </a:solidFill>
              </a:rPr>
              <a:t>Etravirine</a:t>
            </a:r>
            <a:r>
              <a:rPr lang="fr-FR" sz="1600" b="1" dirty="0">
                <a:solidFill>
                  <a:schemeClr val="bg2"/>
                </a:solidFill>
              </a:rPr>
              <a:t> (ETV) </a:t>
            </a:r>
            <a:r>
              <a:rPr lang="fr-FR" sz="1600" b="1" dirty="0" err="1">
                <a:solidFill>
                  <a:schemeClr val="bg2"/>
                </a:solidFill>
              </a:rPr>
              <a:t>Intelence</a:t>
            </a:r>
            <a:r>
              <a:rPr lang="fr-FR" sz="1600" b="1" dirty="0">
                <a:solidFill>
                  <a:schemeClr val="bg2"/>
                </a:solidFill>
              </a:rPr>
              <a:t>®</a:t>
            </a:r>
          </a:p>
          <a:p>
            <a:pPr eaLnBrk="0" hangingPunct="0">
              <a:buClr>
                <a:schemeClr val="tx1"/>
              </a:buClr>
              <a:buSzPct val="150000"/>
              <a:buFontTx/>
              <a:buChar char="•"/>
            </a:pPr>
            <a:r>
              <a:rPr lang="fr-FR" sz="1600" b="1" dirty="0">
                <a:solidFill>
                  <a:schemeClr val="bg2"/>
                </a:solidFill>
              </a:rPr>
              <a:t> </a:t>
            </a:r>
            <a:r>
              <a:rPr lang="fr-FR" sz="1600" b="1" dirty="0" err="1">
                <a:solidFill>
                  <a:schemeClr val="bg2"/>
                </a:solidFill>
              </a:rPr>
              <a:t>Rilpivirine</a:t>
            </a:r>
            <a:r>
              <a:rPr lang="fr-FR" sz="1600" b="1" dirty="0">
                <a:solidFill>
                  <a:schemeClr val="bg2"/>
                </a:solidFill>
              </a:rPr>
              <a:t> (RLP) </a:t>
            </a:r>
            <a:r>
              <a:rPr lang="fr-FR" sz="1600" b="1" dirty="0" err="1">
                <a:solidFill>
                  <a:schemeClr val="bg2"/>
                </a:solidFill>
              </a:rPr>
              <a:t>Edurant</a:t>
            </a:r>
            <a:r>
              <a:rPr lang="fr-FR" sz="1600" b="1" dirty="0">
                <a:solidFill>
                  <a:schemeClr val="bg2"/>
                </a:solidFill>
              </a:rPr>
              <a:t>®</a:t>
            </a:r>
          </a:p>
        </p:txBody>
      </p:sp>
      <p:sp>
        <p:nvSpPr>
          <p:cNvPr id="27657" name="Text Box 8"/>
          <p:cNvSpPr txBox="1">
            <a:spLocks noChangeArrowheads="1"/>
          </p:cNvSpPr>
          <p:nvPr/>
        </p:nvSpPr>
        <p:spPr bwMode="auto">
          <a:xfrm>
            <a:off x="4800600" y="1093060"/>
            <a:ext cx="3886200" cy="2689225"/>
          </a:xfrm>
          <a:prstGeom prst="rect">
            <a:avLst/>
          </a:prstGeom>
          <a:solidFill>
            <a:schemeClr val="accent6">
              <a:lumMod val="75000"/>
            </a:schemeClr>
          </a:solidFill>
          <a:ln w="9525">
            <a:noFill/>
            <a:miter lim="800000"/>
            <a:headEnd/>
            <a:tailEnd/>
          </a:ln>
        </p:spPr>
        <p:txBody>
          <a:bodyPr>
            <a:prstTxWarp prst="textNoShape">
              <a:avLst/>
            </a:prstTxWarp>
            <a:spAutoFit/>
          </a:bodyPr>
          <a:lstStyle/>
          <a:p>
            <a:pPr algn="ctr" eaLnBrk="0" hangingPunct="0"/>
            <a:r>
              <a:rPr lang="fr-FR" sz="2200" b="1" dirty="0"/>
              <a:t> </a:t>
            </a:r>
            <a:r>
              <a:rPr lang="fr-FR" sz="2200" b="1" dirty="0">
                <a:solidFill>
                  <a:schemeClr val="bg2"/>
                </a:solidFill>
              </a:rPr>
              <a:t>Inhibiteurs de Protéase</a:t>
            </a:r>
          </a:p>
          <a:p>
            <a:pPr eaLnBrk="0" hangingPunct="0">
              <a:lnSpc>
                <a:spcPct val="130000"/>
              </a:lnSpc>
              <a:buClr>
                <a:schemeClr val="tx1"/>
              </a:buClr>
              <a:buSzPct val="150000"/>
              <a:buFontTx/>
              <a:buChar char="•"/>
            </a:pPr>
            <a:r>
              <a:rPr lang="fr-FR" sz="1600" b="1" dirty="0">
                <a:solidFill>
                  <a:schemeClr val="bg2"/>
                </a:solidFill>
              </a:rPr>
              <a:t> </a:t>
            </a:r>
            <a:r>
              <a:rPr lang="fr-FR" sz="1600" b="1" dirty="0" err="1">
                <a:solidFill>
                  <a:schemeClr val="bg2"/>
                </a:solidFill>
              </a:rPr>
              <a:t>Darunavir</a:t>
            </a:r>
            <a:r>
              <a:rPr lang="fr-FR" sz="1600" b="1" dirty="0">
                <a:solidFill>
                  <a:schemeClr val="bg2"/>
                </a:solidFill>
              </a:rPr>
              <a:t> (DRV)      </a:t>
            </a:r>
            <a:r>
              <a:rPr lang="fr-FR" sz="1600" b="1" dirty="0" err="1">
                <a:solidFill>
                  <a:schemeClr val="bg2"/>
                </a:solidFill>
              </a:rPr>
              <a:t>Prézista</a:t>
            </a:r>
            <a:r>
              <a:rPr lang="fr-FR" sz="1600" b="1" dirty="0">
                <a:solidFill>
                  <a:schemeClr val="bg2"/>
                </a:solidFill>
              </a:rPr>
              <a:t> </a:t>
            </a:r>
            <a:r>
              <a:rPr lang="fr-FR" sz="1600" dirty="0">
                <a:solidFill>
                  <a:schemeClr val="bg2"/>
                </a:solidFill>
              </a:rPr>
              <a:t>®</a:t>
            </a:r>
          </a:p>
          <a:p>
            <a:pPr eaLnBrk="0" hangingPunct="0">
              <a:lnSpc>
                <a:spcPct val="130000"/>
              </a:lnSpc>
              <a:buClr>
                <a:schemeClr val="tx1"/>
              </a:buClr>
              <a:buSzPct val="150000"/>
              <a:buFontTx/>
              <a:buChar char="•"/>
            </a:pPr>
            <a:r>
              <a:rPr lang="fr-FR" sz="1600" b="1" dirty="0">
                <a:solidFill>
                  <a:schemeClr val="bg2"/>
                </a:solidFill>
              </a:rPr>
              <a:t>  </a:t>
            </a:r>
            <a:r>
              <a:rPr lang="fr-FR" sz="1600" b="1" dirty="0" err="1">
                <a:solidFill>
                  <a:schemeClr val="bg2"/>
                </a:solidFill>
              </a:rPr>
              <a:t>Atazanavir</a:t>
            </a:r>
            <a:r>
              <a:rPr lang="fr-FR" sz="1600" b="1" dirty="0">
                <a:solidFill>
                  <a:schemeClr val="bg2"/>
                </a:solidFill>
              </a:rPr>
              <a:t> (ATV)     </a:t>
            </a:r>
            <a:r>
              <a:rPr lang="fr-FR" sz="1600" b="1" dirty="0" err="1">
                <a:solidFill>
                  <a:schemeClr val="bg2"/>
                </a:solidFill>
              </a:rPr>
              <a:t>Reyataz</a:t>
            </a:r>
            <a:r>
              <a:rPr lang="fr-FR" sz="1600" b="1" dirty="0">
                <a:solidFill>
                  <a:schemeClr val="bg2"/>
                </a:solidFill>
              </a:rPr>
              <a:t>®</a:t>
            </a:r>
          </a:p>
          <a:p>
            <a:pPr eaLnBrk="0" hangingPunct="0">
              <a:lnSpc>
                <a:spcPct val="130000"/>
              </a:lnSpc>
              <a:buClr>
                <a:schemeClr val="tx1"/>
              </a:buClr>
              <a:buSzPct val="150000"/>
              <a:buFontTx/>
              <a:buChar char="•"/>
            </a:pPr>
            <a:r>
              <a:rPr lang="fr-FR" sz="1600" b="1" dirty="0">
                <a:solidFill>
                  <a:schemeClr val="bg2"/>
                </a:solidFill>
              </a:rPr>
              <a:t> </a:t>
            </a:r>
            <a:r>
              <a:rPr lang="fr-FR" sz="1600" b="1" dirty="0" err="1">
                <a:solidFill>
                  <a:schemeClr val="bg2"/>
                </a:solidFill>
              </a:rPr>
              <a:t>Lopinavir</a:t>
            </a:r>
            <a:r>
              <a:rPr lang="fr-FR" sz="1600" b="1" dirty="0">
                <a:solidFill>
                  <a:schemeClr val="bg2"/>
                </a:solidFill>
              </a:rPr>
              <a:t>/r (LPV/r)  </a:t>
            </a:r>
            <a:r>
              <a:rPr lang="fr-FR" sz="1600" b="1" dirty="0" err="1">
                <a:solidFill>
                  <a:schemeClr val="bg2"/>
                </a:solidFill>
              </a:rPr>
              <a:t>Kaletra</a:t>
            </a:r>
            <a:r>
              <a:rPr lang="fr-FR" sz="1600" b="1" dirty="0">
                <a:solidFill>
                  <a:schemeClr val="bg2"/>
                </a:solidFill>
              </a:rPr>
              <a:t> </a:t>
            </a:r>
            <a:r>
              <a:rPr lang="fr-FR" sz="1600" b="1" dirty="0">
                <a:solidFill>
                  <a:schemeClr val="bg2"/>
                </a:solidFill>
                <a:latin typeface="Helvetica" pitchFamily="34" charset="0"/>
              </a:rPr>
              <a:t>®</a:t>
            </a:r>
            <a:endParaRPr lang="fr-FR" sz="1600" b="1" dirty="0">
              <a:solidFill>
                <a:schemeClr val="bg2"/>
              </a:solidFill>
            </a:endParaRPr>
          </a:p>
          <a:p>
            <a:pPr eaLnBrk="0" hangingPunct="0">
              <a:lnSpc>
                <a:spcPct val="130000"/>
              </a:lnSpc>
              <a:buClr>
                <a:schemeClr val="tx1"/>
              </a:buClr>
              <a:buSzPct val="150000"/>
              <a:buFontTx/>
              <a:buChar char="•"/>
            </a:pPr>
            <a:r>
              <a:rPr lang="fr-FR" sz="1600" b="1" dirty="0">
                <a:solidFill>
                  <a:schemeClr val="bg2"/>
                </a:solidFill>
              </a:rPr>
              <a:t>  </a:t>
            </a:r>
            <a:r>
              <a:rPr lang="fr-FR" sz="1600" b="1" dirty="0" err="1">
                <a:solidFill>
                  <a:schemeClr val="bg2"/>
                </a:solidFill>
              </a:rPr>
              <a:t>Saquinavir</a:t>
            </a:r>
            <a:r>
              <a:rPr lang="fr-FR" sz="1600" b="1" dirty="0">
                <a:solidFill>
                  <a:schemeClr val="bg2"/>
                </a:solidFill>
              </a:rPr>
              <a:t> (SQV)  </a:t>
            </a:r>
            <a:r>
              <a:rPr lang="fr-FR" sz="1600" b="1" dirty="0" err="1">
                <a:solidFill>
                  <a:schemeClr val="bg2"/>
                </a:solidFill>
              </a:rPr>
              <a:t>Invirase</a:t>
            </a:r>
            <a:r>
              <a:rPr lang="fr-FR" sz="1600" b="1" dirty="0">
                <a:solidFill>
                  <a:schemeClr val="bg2"/>
                </a:solidFill>
              </a:rPr>
              <a:t>®</a:t>
            </a:r>
          </a:p>
          <a:p>
            <a:pPr eaLnBrk="0" hangingPunct="0">
              <a:lnSpc>
                <a:spcPct val="130000"/>
              </a:lnSpc>
              <a:buClr>
                <a:schemeClr val="tx1"/>
              </a:buClr>
              <a:buSzPct val="150000"/>
              <a:buFontTx/>
              <a:buChar char="•"/>
            </a:pPr>
            <a:r>
              <a:rPr lang="fr-FR" sz="1600" b="1" dirty="0">
                <a:solidFill>
                  <a:schemeClr val="bg2"/>
                </a:solidFill>
              </a:rPr>
              <a:t> </a:t>
            </a:r>
            <a:r>
              <a:rPr lang="fr-FR" sz="1600" b="1" dirty="0" err="1">
                <a:solidFill>
                  <a:schemeClr val="bg2"/>
                </a:solidFill>
              </a:rPr>
              <a:t>Fosamprenavir</a:t>
            </a:r>
            <a:r>
              <a:rPr lang="fr-FR" sz="1600" b="1" dirty="0">
                <a:solidFill>
                  <a:schemeClr val="bg2"/>
                </a:solidFill>
              </a:rPr>
              <a:t> </a:t>
            </a:r>
            <a:r>
              <a:rPr lang="fr-FR" sz="1600" b="1" dirty="0" err="1">
                <a:solidFill>
                  <a:schemeClr val="bg2"/>
                </a:solidFill>
              </a:rPr>
              <a:t>fAPV</a:t>
            </a:r>
            <a:r>
              <a:rPr lang="fr-FR" sz="1600" b="1" dirty="0">
                <a:solidFill>
                  <a:schemeClr val="bg2"/>
                </a:solidFill>
              </a:rPr>
              <a:t>) </a:t>
            </a:r>
            <a:r>
              <a:rPr lang="fr-FR" sz="1600" b="1" dirty="0" err="1">
                <a:solidFill>
                  <a:schemeClr val="bg2"/>
                </a:solidFill>
              </a:rPr>
              <a:t>Telzir</a:t>
            </a:r>
            <a:r>
              <a:rPr lang="fr-FR" sz="1600" b="1" dirty="0">
                <a:solidFill>
                  <a:schemeClr val="bg2"/>
                </a:solidFill>
              </a:rPr>
              <a:t>®</a:t>
            </a:r>
          </a:p>
          <a:p>
            <a:pPr eaLnBrk="0" hangingPunct="0">
              <a:lnSpc>
                <a:spcPct val="130000"/>
              </a:lnSpc>
              <a:buClr>
                <a:schemeClr val="tx1"/>
              </a:buClr>
              <a:buSzPct val="150000"/>
              <a:buFontTx/>
              <a:buChar char="•"/>
            </a:pPr>
            <a:r>
              <a:rPr lang="fr-FR" sz="1600" b="1" dirty="0">
                <a:solidFill>
                  <a:schemeClr val="bg2"/>
                </a:solidFill>
              </a:rPr>
              <a:t> </a:t>
            </a:r>
            <a:r>
              <a:rPr lang="fr-FR" sz="1600" b="1" dirty="0" err="1">
                <a:solidFill>
                  <a:schemeClr val="bg2"/>
                </a:solidFill>
              </a:rPr>
              <a:t>Tipranavir</a:t>
            </a:r>
            <a:r>
              <a:rPr lang="fr-FR" sz="1600" b="1" dirty="0">
                <a:solidFill>
                  <a:schemeClr val="bg2"/>
                </a:solidFill>
              </a:rPr>
              <a:t> (TPV)     </a:t>
            </a:r>
            <a:r>
              <a:rPr lang="fr-FR" sz="1600" b="1" dirty="0" err="1">
                <a:solidFill>
                  <a:schemeClr val="bg2"/>
                </a:solidFill>
              </a:rPr>
              <a:t>Aptivus</a:t>
            </a:r>
            <a:r>
              <a:rPr lang="fr-FR" sz="1600" b="1" dirty="0">
                <a:solidFill>
                  <a:schemeClr val="bg2"/>
                </a:solidFill>
              </a:rPr>
              <a:t> </a:t>
            </a:r>
            <a:r>
              <a:rPr lang="fr-FR" sz="1600" dirty="0">
                <a:solidFill>
                  <a:schemeClr val="bg2"/>
                </a:solidFill>
              </a:rPr>
              <a:t>®</a:t>
            </a:r>
          </a:p>
          <a:p>
            <a:pPr eaLnBrk="0" hangingPunct="0">
              <a:lnSpc>
                <a:spcPct val="130000"/>
              </a:lnSpc>
              <a:buClr>
                <a:schemeClr val="tx1"/>
              </a:buClr>
              <a:buSzPct val="150000"/>
              <a:buFontTx/>
              <a:buChar char="•"/>
            </a:pPr>
            <a:r>
              <a:rPr lang="fr-FR" sz="1600" i="1" dirty="0">
                <a:solidFill>
                  <a:schemeClr val="bg2"/>
                </a:solidFill>
              </a:rPr>
              <a:t>  </a:t>
            </a:r>
            <a:r>
              <a:rPr lang="fr-FR" sz="1600" i="1" dirty="0" err="1">
                <a:solidFill>
                  <a:schemeClr val="bg2"/>
                </a:solidFill>
              </a:rPr>
              <a:t>Ritonavir</a:t>
            </a:r>
            <a:r>
              <a:rPr lang="fr-FR" sz="1600" i="1" dirty="0">
                <a:solidFill>
                  <a:schemeClr val="bg2"/>
                </a:solidFill>
              </a:rPr>
              <a:t> (RTV)    </a:t>
            </a:r>
            <a:r>
              <a:rPr lang="fr-FR" sz="1600" i="1" dirty="0" err="1">
                <a:solidFill>
                  <a:schemeClr val="bg2"/>
                </a:solidFill>
              </a:rPr>
              <a:t>Norvir</a:t>
            </a:r>
            <a:r>
              <a:rPr lang="fr-FR" sz="1600" i="1" dirty="0">
                <a:solidFill>
                  <a:schemeClr val="bg2"/>
                </a:solidFill>
              </a:rPr>
              <a:t>®</a:t>
            </a:r>
          </a:p>
        </p:txBody>
      </p:sp>
      <p:sp>
        <p:nvSpPr>
          <p:cNvPr id="27658" name="Text Box 9"/>
          <p:cNvSpPr txBox="1">
            <a:spLocks noChangeArrowheads="1"/>
          </p:cNvSpPr>
          <p:nvPr/>
        </p:nvSpPr>
        <p:spPr bwMode="auto">
          <a:xfrm>
            <a:off x="6477000" y="5029200"/>
            <a:ext cx="184150" cy="396875"/>
          </a:xfrm>
          <a:prstGeom prst="rect">
            <a:avLst/>
          </a:prstGeom>
          <a:noFill/>
          <a:ln w="9525">
            <a:noFill/>
            <a:miter lim="800000"/>
            <a:headEnd/>
            <a:tailEnd/>
          </a:ln>
        </p:spPr>
        <p:txBody>
          <a:bodyPr wrap="none">
            <a:prstTxWarp prst="textNoShape">
              <a:avLst/>
            </a:prstTxWarp>
            <a:spAutoFit/>
          </a:bodyPr>
          <a:lstStyle/>
          <a:p>
            <a:pPr algn="ctr" eaLnBrk="0" hangingPunct="0"/>
            <a:endParaRPr lang="fr-FR" sz="2000" b="1">
              <a:solidFill>
                <a:schemeClr val="bg1"/>
              </a:solidFill>
            </a:endParaRPr>
          </a:p>
        </p:txBody>
      </p:sp>
      <p:sp>
        <p:nvSpPr>
          <p:cNvPr id="27659" name="Text Box 10"/>
          <p:cNvSpPr txBox="1">
            <a:spLocks noChangeArrowheads="1"/>
          </p:cNvSpPr>
          <p:nvPr/>
        </p:nvSpPr>
        <p:spPr bwMode="auto">
          <a:xfrm>
            <a:off x="4800600" y="5952265"/>
            <a:ext cx="3886200" cy="923330"/>
          </a:xfrm>
          <a:prstGeom prst="rect">
            <a:avLst/>
          </a:prstGeom>
          <a:solidFill>
            <a:schemeClr val="accent4">
              <a:lumMod val="40000"/>
              <a:lumOff val="60000"/>
            </a:schemeClr>
          </a:solidFill>
          <a:ln w="9525">
            <a:noFill/>
            <a:miter lim="800000"/>
            <a:headEnd/>
            <a:tailEnd/>
          </a:ln>
        </p:spPr>
        <p:txBody>
          <a:bodyPr>
            <a:prstTxWarp prst="textNoShape">
              <a:avLst/>
            </a:prstTxWarp>
            <a:spAutoFit/>
          </a:bodyPr>
          <a:lstStyle/>
          <a:p>
            <a:pPr algn="ctr" eaLnBrk="0" hangingPunct="0"/>
            <a:r>
              <a:rPr lang="fr-FR" sz="2200" b="1" dirty="0">
                <a:solidFill>
                  <a:srgbClr val="000000"/>
                </a:solidFill>
              </a:rPr>
              <a:t>Inhibiteurs d’entrée</a:t>
            </a:r>
          </a:p>
          <a:p>
            <a:pPr eaLnBrk="0" hangingPunct="0">
              <a:buFontTx/>
              <a:buChar char="•"/>
            </a:pPr>
            <a:r>
              <a:rPr lang="fr-FR" sz="1600" b="1" dirty="0">
                <a:solidFill>
                  <a:srgbClr val="000000"/>
                </a:solidFill>
              </a:rPr>
              <a:t> </a:t>
            </a:r>
            <a:r>
              <a:rPr lang="fr-FR" sz="1600" b="1" dirty="0" err="1">
                <a:solidFill>
                  <a:srgbClr val="000000"/>
                </a:solidFill>
              </a:rPr>
              <a:t>Enfuvirtide</a:t>
            </a:r>
            <a:r>
              <a:rPr lang="fr-FR" sz="1600" b="1" dirty="0">
                <a:solidFill>
                  <a:srgbClr val="000000"/>
                </a:solidFill>
              </a:rPr>
              <a:t> T20 </a:t>
            </a:r>
            <a:r>
              <a:rPr lang="fr-FR" sz="1600" b="1" dirty="0" err="1">
                <a:solidFill>
                  <a:srgbClr val="000000"/>
                </a:solidFill>
              </a:rPr>
              <a:t>Fuzeon</a:t>
            </a:r>
            <a:r>
              <a:rPr lang="fr-FR" sz="1600" b="1" dirty="0">
                <a:solidFill>
                  <a:srgbClr val="000000"/>
                </a:solidFill>
              </a:rPr>
              <a:t>®</a:t>
            </a:r>
          </a:p>
          <a:p>
            <a:pPr eaLnBrk="0" hangingPunct="0">
              <a:buFontTx/>
              <a:buChar char="•"/>
            </a:pPr>
            <a:r>
              <a:rPr lang="fr-FR" sz="1600" b="1" dirty="0"/>
              <a:t> </a:t>
            </a:r>
            <a:r>
              <a:rPr lang="fr-FR" sz="1600" b="1" dirty="0" err="1"/>
              <a:t>Maraviroc</a:t>
            </a:r>
            <a:r>
              <a:rPr lang="fr-FR" sz="1600" b="1" dirty="0"/>
              <a:t> (MRV)  </a:t>
            </a:r>
            <a:r>
              <a:rPr lang="fr-FR" sz="1600" b="1" dirty="0" err="1"/>
              <a:t>Celsentri</a:t>
            </a:r>
            <a:r>
              <a:rPr lang="fr-FR" sz="1600" b="1" dirty="0"/>
              <a:t> </a:t>
            </a:r>
            <a:r>
              <a:rPr lang="fr-FR" sz="1600" b="1" dirty="0">
                <a:solidFill>
                  <a:srgbClr val="000000"/>
                </a:solidFill>
              </a:rPr>
              <a:t>®</a:t>
            </a:r>
          </a:p>
        </p:txBody>
      </p:sp>
      <p:sp>
        <p:nvSpPr>
          <p:cNvPr id="27660" name="Text Box 11"/>
          <p:cNvSpPr txBox="1">
            <a:spLocks noChangeArrowheads="1"/>
          </p:cNvSpPr>
          <p:nvPr/>
        </p:nvSpPr>
        <p:spPr bwMode="auto">
          <a:xfrm>
            <a:off x="4800600" y="3906980"/>
            <a:ext cx="3886200" cy="1077218"/>
          </a:xfrm>
          <a:prstGeom prst="rect">
            <a:avLst/>
          </a:prstGeom>
          <a:solidFill>
            <a:schemeClr val="accent3">
              <a:lumMod val="75000"/>
            </a:schemeClr>
          </a:solidFill>
          <a:ln w="9525">
            <a:noFill/>
            <a:miter lim="800000"/>
            <a:headEnd/>
            <a:tailEnd/>
          </a:ln>
        </p:spPr>
        <p:txBody>
          <a:bodyPr>
            <a:prstTxWarp prst="textNoShape">
              <a:avLst/>
            </a:prstTxWarp>
            <a:spAutoFit/>
          </a:bodyPr>
          <a:lstStyle/>
          <a:p>
            <a:pPr algn="ctr">
              <a:spcBef>
                <a:spcPct val="50000"/>
              </a:spcBef>
            </a:pPr>
            <a:r>
              <a:rPr lang="fr-FR" sz="2200" b="1" dirty="0">
                <a:solidFill>
                  <a:schemeClr val="bg1"/>
                </a:solidFill>
              </a:rPr>
              <a:t>Inhibiteurs</a:t>
            </a:r>
            <a:r>
              <a:rPr lang="fr-FR" sz="2200" dirty="0">
                <a:solidFill>
                  <a:schemeClr val="bg1"/>
                </a:solidFill>
              </a:rPr>
              <a:t> </a:t>
            </a:r>
            <a:r>
              <a:rPr lang="fr-FR" sz="2200" b="1" dirty="0">
                <a:solidFill>
                  <a:schemeClr val="bg1"/>
                </a:solidFill>
              </a:rPr>
              <a:t>d’</a:t>
            </a:r>
            <a:r>
              <a:rPr lang="fr-FR" sz="2200" b="1" dirty="0" err="1">
                <a:solidFill>
                  <a:schemeClr val="bg1"/>
                </a:solidFill>
              </a:rPr>
              <a:t>intégrase</a:t>
            </a:r>
            <a:r>
              <a:rPr lang="fr-FR" sz="2200" dirty="0">
                <a:solidFill>
                  <a:schemeClr val="bg1"/>
                </a:solidFill>
              </a:rPr>
              <a:t> </a:t>
            </a:r>
          </a:p>
          <a:p>
            <a:pPr>
              <a:spcBef>
                <a:spcPts val="600"/>
              </a:spcBef>
              <a:buFontTx/>
              <a:buChar char="•"/>
            </a:pPr>
            <a:r>
              <a:rPr lang="fr-FR" sz="1600" b="1" dirty="0">
                <a:solidFill>
                  <a:schemeClr val="bg1"/>
                </a:solidFill>
              </a:rPr>
              <a:t> </a:t>
            </a:r>
            <a:r>
              <a:rPr lang="fr-FR" sz="1600" b="1" dirty="0" err="1">
                <a:solidFill>
                  <a:schemeClr val="bg1"/>
                </a:solidFill>
              </a:rPr>
              <a:t>Raltégravir</a:t>
            </a:r>
            <a:r>
              <a:rPr lang="fr-FR" sz="1600" b="1" dirty="0">
                <a:solidFill>
                  <a:schemeClr val="bg1"/>
                </a:solidFill>
              </a:rPr>
              <a:t> (RAL) </a:t>
            </a:r>
            <a:r>
              <a:rPr lang="fr-FR" sz="1600" b="1" dirty="0" err="1">
                <a:solidFill>
                  <a:schemeClr val="bg1"/>
                </a:solidFill>
              </a:rPr>
              <a:t>Isentress</a:t>
            </a:r>
            <a:r>
              <a:rPr lang="fr-FR" sz="1600" b="1" dirty="0">
                <a:solidFill>
                  <a:schemeClr val="bg1"/>
                </a:solidFill>
              </a:rPr>
              <a:t> ®</a:t>
            </a:r>
          </a:p>
          <a:p>
            <a:pPr>
              <a:spcBef>
                <a:spcPts val="600"/>
              </a:spcBef>
              <a:buFontTx/>
              <a:buChar char="•"/>
            </a:pPr>
            <a:r>
              <a:rPr lang="fr-FR" sz="1600" b="1" dirty="0">
                <a:solidFill>
                  <a:schemeClr val="bg1"/>
                </a:solidFill>
              </a:rPr>
              <a:t> </a:t>
            </a:r>
            <a:r>
              <a:rPr lang="fr-FR" sz="1600" b="1" dirty="0" err="1">
                <a:solidFill>
                  <a:schemeClr val="bg1"/>
                </a:solidFill>
              </a:rPr>
              <a:t>Dolutégravir</a:t>
            </a:r>
            <a:r>
              <a:rPr lang="fr-FR" sz="1600" b="1" dirty="0">
                <a:solidFill>
                  <a:schemeClr val="bg1"/>
                </a:solidFill>
              </a:rPr>
              <a:t> </a:t>
            </a:r>
            <a:r>
              <a:rPr lang="fr-FR" sz="1600" b="1" dirty="0" smtClean="0">
                <a:solidFill>
                  <a:schemeClr val="bg1"/>
                </a:solidFill>
              </a:rPr>
              <a:t>(DTG) </a:t>
            </a:r>
            <a:r>
              <a:rPr lang="fr-FR" sz="1600" b="1" dirty="0" err="1" smtClean="0">
                <a:solidFill>
                  <a:schemeClr val="bg1"/>
                </a:solidFill>
              </a:rPr>
              <a:t>Tivicay</a:t>
            </a:r>
            <a:r>
              <a:rPr lang="fr-FR" sz="1600" b="1" dirty="0" smtClean="0">
                <a:solidFill>
                  <a:schemeClr val="bg1"/>
                </a:solidFill>
              </a:rPr>
              <a:t>®</a:t>
            </a:r>
            <a:endParaRPr lang="fr-FR" sz="1600" b="1" dirty="0">
              <a:solidFill>
                <a:schemeClr val="bg1"/>
              </a:solidFill>
            </a:endParaRPr>
          </a:p>
        </p:txBody>
      </p:sp>
      <p:sp>
        <p:nvSpPr>
          <p:cNvPr id="27661" name="Text Box 14"/>
          <p:cNvSpPr txBox="1">
            <a:spLocks noChangeArrowheads="1"/>
          </p:cNvSpPr>
          <p:nvPr/>
        </p:nvSpPr>
        <p:spPr bwMode="auto">
          <a:xfrm>
            <a:off x="228600" y="4024740"/>
            <a:ext cx="3733800" cy="588963"/>
          </a:xfrm>
          <a:prstGeom prst="rect">
            <a:avLst/>
          </a:prstGeom>
          <a:solidFill>
            <a:schemeClr val="accent2">
              <a:lumMod val="40000"/>
              <a:lumOff val="60000"/>
            </a:schemeClr>
          </a:solidFill>
          <a:ln w="9525">
            <a:noFill/>
            <a:miter lim="800000"/>
            <a:headEnd/>
            <a:tailEnd/>
          </a:ln>
        </p:spPr>
        <p:txBody>
          <a:bodyPr>
            <a:prstTxWarp prst="textNoShape">
              <a:avLst/>
            </a:prstTxWarp>
            <a:spAutoFit/>
          </a:bodyPr>
          <a:lstStyle/>
          <a:p>
            <a:pPr>
              <a:lnSpc>
                <a:spcPct val="90000"/>
              </a:lnSpc>
              <a:spcBef>
                <a:spcPct val="20000"/>
              </a:spcBef>
              <a:buSzPct val="150000"/>
              <a:buFontTx/>
              <a:buChar char="•"/>
            </a:pPr>
            <a:r>
              <a:rPr lang="fr-FR" sz="1600" b="1" dirty="0">
                <a:solidFill>
                  <a:srgbClr val="000000"/>
                </a:solidFill>
              </a:rPr>
              <a:t> </a:t>
            </a:r>
            <a:r>
              <a:rPr lang="fr-FR" sz="1600" b="1" dirty="0"/>
              <a:t>FTC+TDF+EFV     </a:t>
            </a:r>
            <a:r>
              <a:rPr lang="fr-FR" sz="1600" b="1" dirty="0" err="1"/>
              <a:t>Atripla</a:t>
            </a:r>
            <a:r>
              <a:rPr lang="fr-FR" sz="1600" b="1" dirty="0"/>
              <a:t> ®</a:t>
            </a:r>
          </a:p>
          <a:p>
            <a:pPr>
              <a:lnSpc>
                <a:spcPct val="90000"/>
              </a:lnSpc>
              <a:spcBef>
                <a:spcPct val="20000"/>
              </a:spcBef>
              <a:buSzPct val="150000"/>
              <a:buFontTx/>
              <a:buChar char="•"/>
            </a:pPr>
            <a:r>
              <a:rPr lang="fr-FR" sz="1600" b="1" dirty="0"/>
              <a:t> FTC+TDF+RLP </a:t>
            </a:r>
            <a:r>
              <a:rPr lang="fr-FR" sz="1600" b="1" dirty="0" err="1"/>
              <a:t>Eviplera</a:t>
            </a:r>
            <a:r>
              <a:rPr lang="fr-FR" sz="1600" b="1" dirty="0"/>
              <a:t>®</a:t>
            </a:r>
            <a:endParaRPr lang="fr-FR" sz="1600" dirty="0"/>
          </a:p>
        </p:txBody>
      </p:sp>
      <p:sp>
        <p:nvSpPr>
          <p:cNvPr id="16" name="Text Box 11"/>
          <p:cNvSpPr txBox="1">
            <a:spLocks noChangeArrowheads="1"/>
          </p:cNvSpPr>
          <p:nvPr/>
        </p:nvSpPr>
        <p:spPr bwMode="auto">
          <a:xfrm>
            <a:off x="4800600" y="4970520"/>
            <a:ext cx="3886200" cy="907941"/>
          </a:xfrm>
          <a:prstGeom prst="rect">
            <a:avLst/>
          </a:prstGeom>
          <a:solidFill>
            <a:schemeClr val="accent3">
              <a:lumMod val="40000"/>
              <a:lumOff val="60000"/>
            </a:schemeClr>
          </a:solidFill>
          <a:ln w="9525">
            <a:noFill/>
            <a:miter lim="800000"/>
            <a:headEnd/>
            <a:tailEnd/>
          </a:ln>
        </p:spPr>
        <p:txBody>
          <a:bodyPr>
            <a:prstTxWarp prst="textNoShape">
              <a:avLst/>
            </a:prstTxWarp>
            <a:spAutoFit/>
          </a:bodyPr>
          <a:lstStyle/>
          <a:p>
            <a:pPr>
              <a:spcBef>
                <a:spcPct val="50000"/>
              </a:spcBef>
              <a:buFont typeface="Arial" pitchFamily="34" charset="0"/>
              <a:buChar char="•"/>
            </a:pPr>
            <a:r>
              <a:rPr lang="fr-FR" sz="1600" b="1" dirty="0" smtClean="0">
                <a:solidFill>
                  <a:srgbClr val="000000"/>
                </a:solidFill>
              </a:rPr>
              <a:t> ABC+3TC+DTG (</a:t>
            </a:r>
            <a:r>
              <a:rPr lang="fr-FR" sz="1600" b="1" dirty="0" err="1" smtClean="0">
                <a:solidFill>
                  <a:srgbClr val="000000"/>
                </a:solidFill>
              </a:rPr>
              <a:t>Triumeq</a:t>
            </a:r>
            <a:r>
              <a:rPr lang="fr-FR" sz="1600" b="1" dirty="0">
                <a:solidFill>
                  <a:srgbClr val="000000"/>
                </a:solidFill>
              </a:rPr>
              <a:t>®)</a:t>
            </a:r>
          </a:p>
          <a:p>
            <a:pPr>
              <a:spcBef>
                <a:spcPts val="600"/>
              </a:spcBef>
              <a:buFontTx/>
              <a:buChar char="•"/>
            </a:pPr>
            <a:r>
              <a:rPr lang="fr-FR" sz="1600" b="1" dirty="0">
                <a:solidFill>
                  <a:srgbClr val="000000"/>
                </a:solidFill>
              </a:rPr>
              <a:t> </a:t>
            </a:r>
            <a:r>
              <a:rPr lang="fr-FR" sz="1600" b="1" dirty="0" smtClean="0">
                <a:solidFill>
                  <a:srgbClr val="000000"/>
                </a:solidFill>
              </a:rPr>
              <a:t>TDF+TFC+</a:t>
            </a:r>
            <a:r>
              <a:rPr lang="fr-FR" sz="1600" b="1" dirty="0" err="1" smtClean="0">
                <a:solidFill>
                  <a:srgbClr val="000000"/>
                </a:solidFill>
              </a:rPr>
              <a:t>Elvitégravir</a:t>
            </a:r>
            <a:r>
              <a:rPr lang="fr-FR" sz="1600" b="1" dirty="0" smtClean="0">
                <a:solidFill>
                  <a:srgbClr val="000000"/>
                </a:solidFill>
              </a:rPr>
              <a:t> +</a:t>
            </a:r>
            <a:r>
              <a:rPr lang="fr-FR" sz="1600" b="1" dirty="0" err="1" smtClean="0">
                <a:solidFill>
                  <a:srgbClr val="000000"/>
                </a:solidFill>
              </a:rPr>
              <a:t>cobicistat</a:t>
            </a:r>
            <a:r>
              <a:rPr lang="fr-FR" sz="1600" b="1" dirty="0" smtClean="0">
                <a:solidFill>
                  <a:srgbClr val="000000"/>
                </a:solidFill>
              </a:rPr>
              <a:t> (</a:t>
            </a:r>
            <a:r>
              <a:rPr lang="fr-FR" sz="1600" b="1" dirty="0" err="1" smtClean="0">
                <a:solidFill>
                  <a:srgbClr val="000000"/>
                </a:solidFill>
              </a:rPr>
              <a:t>Stribild</a:t>
            </a:r>
            <a:r>
              <a:rPr lang="fr-FR" sz="1600" b="1" dirty="0">
                <a:solidFill>
                  <a:srgbClr val="000000"/>
                </a:solidFill>
              </a:rPr>
              <a:t>®)</a:t>
            </a:r>
          </a:p>
        </p:txBody>
      </p:sp>
      <p:sp>
        <p:nvSpPr>
          <p:cNvPr id="17" name="Espace réservé du numéro de diapositive 16"/>
          <p:cNvSpPr>
            <a:spLocks noGrp="1"/>
          </p:cNvSpPr>
          <p:nvPr>
            <p:ph type="sldNum" sz="quarter" idx="12"/>
          </p:nvPr>
        </p:nvSpPr>
        <p:spPr/>
        <p:txBody>
          <a:bodyPr/>
          <a:lstStyle/>
          <a:p>
            <a:fld id="{8D3C4E78-4E06-5F42-B744-27D3474E1BA3}" type="slidenum">
              <a:rPr lang="fr-FR" smtClean="0"/>
              <a:pPr/>
              <a:t>29</a:t>
            </a:fld>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nvGraphicFramePr>
        <p:xfrm>
          <a:off x="249778" y="212258"/>
          <a:ext cx="7868041" cy="6557880"/>
        </p:xfrm>
        <a:graphic>
          <a:graphicData uri="http://schemas.openxmlformats.org/drawingml/2006/table">
            <a:tbl>
              <a:tblPr/>
              <a:tblGrid>
                <a:gridCol w="1162765"/>
                <a:gridCol w="6705276"/>
              </a:tblGrid>
              <a:tr h="234210">
                <a:tc>
                  <a:txBody>
                    <a:bodyPr/>
                    <a:lstStyle/>
                    <a:p>
                      <a:pPr algn="l" fontAlgn="b"/>
                      <a:r>
                        <a:rPr lang="fr-FR" sz="1400" b="1" i="0" u="none" strike="noStrike" dirty="0" smtClean="0">
                          <a:solidFill>
                            <a:schemeClr val="bg1"/>
                          </a:solidFill>
                          <a:latin typeface="Calibri"/>
                        </a:rPr>
                        <a:t>INI</a:t>
                      </a:r>
                      <a:endParaRPr lang="fr-FR" sz="1400" b="1" i="0" u="none" strike="noStrike" dirty="0">
                        <a:solidFill>
                          <a:schemeClr val="bg1"/>
                        </a:solidFill>
                        <a:latin typeface="Calibri"/>
                      </a:endParaRP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Inhibiteur d'Intégrase</a:t>
                      </a:r>
                    </a:p>
                  </a:txBody>
                  <a:tcPr marL="7815" marR="7815" marT="7815" marB="0" anchor="b">
                    <a:lnL>
                      <a:noFill/>
                    </a:lnL>
                    <a:lnR>
                      <a:noFill/>
                    </a:lnR>
                    <a:lnT>
                      <a:noFill/>
                    </a:lnT>
                    <a:lnB>
                      <a:noFill/>
                    </a:lnB>
                  </a:tcPr>
                </a:tc>
              </a:tr>
              <a:tr h="234210">
                <a:tc>
                  <a:txBody>
                    <a:bodyPr/>
                    <a:lstStyle/>
                    <a:p>
                      <a:pPr algn="l" fontAlgn="b"/>
                      <a:r>
                        <a:rPr lang="fr-FR" sz="1400" b="1" i="0" u="none" strike="noStrike" dirty="0" smtClean="0">
                          <a:solidFill>
                            <a:schemeClr val="bg1"/>
                          </a:solidFill>
                          <a:latin typeface="Calibri"/>
                        </a:rPr>
                        <a:t>IE</a:t>
                      </a:r>
                      <a:endParaRPr lang="fr-FR" sz="1400" b="1" i="0" u="none" strike="noStrike" dirty="0">
                        <a:solidFill>
                          <a:schemeClr val="bg1"/>
                        </a:solidFill>
                        <a:latin typeface="Calibri"/>
                      </a:endParaRP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dirty="0" smtClean="0">
                          <a:solidFill>
                            <a:srgbClr val="000000"/>
                          </a:solidFill>
                          <a:latin typeface="Calibri"/>
                        </a:rPr>
                        <a:t>Inhibiteur d’Entrée </a:t>
                      </a:r>
                      <a:endParaRPr lang="fr-FR" sz="1400" b="0" i="0" u="none" strike="noStrike" dirty="0">
                        <a:solidFill>
                          <a:srgbClr val="000000"/>
                        </a:solidFill>
                        <a:latin typeface="Calibri"/>
                      </a:endParaRPr>
                    </a:p>
                  </a:txBody>
                  <a:tcPr marL="7815" marR="7815" marT="7815" marB="0" anchor="b">
                    <a:lnL>
                      <a:noFill/>
                    </a:lnL>
                    <a:lnR>
                      <a:noFill/>
                    </a:lnR>
                    <a:lnT>
                      <a:noFill/>
                    </a:lnT>
                    <a:lnB>
                      <a:noFill/>
                    </a:lnB>
                  </a:tcPr>
                </a:tc>
              </a:tr>
              <a:tr h="234210">
                <a:tc>
                  <a:txBody>
                    <a:bodyPr/>
                    <a:lstStyle/>
                    <a:p>
                      <a:pPr algn="l" fontAlgn="b"/>
                      <a:r>
                        <a:rPr lang="fr-FR" sz="1400" b="1" i="0" u="none" strike="noStrike" dirty="0" smtClean="0">
                          <a:solidFill>
                            <a:schemeClr val="bg1"/>
                          </a:solidFill>
                          <a:latin typeface="Calibri"/>
                        </a:rPr>
                        <a:t>INNTI</a:t>
                      </a:r>
                      <a:endParaRPr lang="fr-FR" sz="1400" b="1" i="0" u="none" strike="noStrike" dirty="0">
                        <a:solidFill>
                          <a:schemeClr val="bg1"/>
                        </a:solidFill>
                        <a:latin typeface="Calibri"/>
                      </a:endParaRP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dirty="0">
                          <a:solidFill>
                            <a:srgbClr val="000000"/>
                          </a:solidFill>
                          <a:latin typeface="Calibri"/>
                        </a:rPr>
                        <a:t>Inhibiteur Non </a:t>
                      </a:r>
                      <a:r>
                        <a:rPr lang="fr-FR" sz="1400" b="0" i="0" u="none" strike="noStrike" dirty="0" err="1">
                          <a:solidFill>
                            <a:srgbClr val="000000"/>
                          </a:solidFill>
                          <a:latin typeface="Calibri"/>
                        </a:rPr>
                        <a:t>Nucléosidique</a:t>
                      </a:r>
                      <a:r>
                        <a:rPr lang="fr-FR" sz="1400" b="0" i="0" u="none" strike="noStrike" dirty="0">
                          <a:solidFill>
                            <a:srgbClr val="000000"/>
                          </a:solidFill>
                          <a:latin typeface="Calibri"/>
                        </a:rPr>
                        <a:t> </a:t>
                      </a:r>
                      <a:r>
                        <a:rPr lang="fr-FR" sz="1400" b="0" i="0" u="none" strike="noStrike" dirty="0" smtClean="0">
                          <a:solidFill>
                            <a:srgbClr val="000000"/>
                          </a:solidFill>
                          <a:latin typeface="Calibri"/>
                        </a:rPr>
                        <a:t>Transcriptase Inverse</a:t>
                      </a:r>
                      <a:endParaRPr lang="fr-FR" sz="1400" b="0" i="0" u="none" strike="noStrike" dirty="0">
                        <a:solidFill>
                          <a:srgbClr val="000000"/>
                        </a:solidFill>
                        <a:latin typeface="Calibri"/>
                      </a:endParaRP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INPES</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Institut National de Prévention et d'Education à la Santé</a:t>
                      </a:r>
                    </a:p>
                  </a:txBody>
                  <a:tcPr marL="7815" marR="7815" marT="7815" marB="0" anchor="b">
                    <a:lnL>
                      <a:noFill/>
                    </a:lnL>
                    <a:lnR>
                      <a:noFill/>
                    </a:lnR>
                    <a:lnT>
                      <a:noFill/>
                    </a:lnT>
                    <a:lnB>
                      <a:noFill/>
                    </a:lnB>
                  </a:tcPr>
                </a:tc>
              </a:tr>
              <a:tr h="234210">
                <a:tc>
                  <a:txBody>
                    <a:bodyPr/>
                    <a:lstStyle/>
                    <a:p>
                      <a:pPr algn="l" fontAlgn="b"/>
                      <a:r>
                        <a:rPr lang="fr-FR" sz="1400" b="1" i="0" u="none" strike="noStrike" dirty="0" smtClean="0">
                          <a:solidFill>
                            <a:schemeClr val="bg1"/>
                          </a:solidFill>
                          <a:latin typeface="Calibri"/>
                        </a:rPr>
                        <a:t>INTI</a:t>
                      </a:r>
                      <a:endParaRPr lang="fr-FR" sz="1400" b="1" i="0" u="none" strike="noStrike" dirty="0">
                        <a:solidFill>
                          <a:schemeClr val="bg1"/>
                        </a:solidFill>
                        <a:latin typeface="Calibri"/>
                      </a:endParaRP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dirty="0">
                          <a:solidFill>
                            <a:srgbClr val="000000"/>
                          </a:solidFill>
                          <a:latin typeface="Calibri"/>
                        </a:rPr>
                        <a:t>Inhibiteur </a:t>
                      </a:r>
                      <a:r>
                        <a:rPr lang="fr-FR" sz="1400" b="0" i="0" u="none" strike="noStrike" dirty="0" err="1" smtClean="0">
                          <a:solidFill>
                            <a:srgbClr val="000000"/>
                          </a:solidFill>
                          <a:latin typeface="Calibri"/>
                        </a:rPr>
                        <a:t>Nucléosi</a:t>
                      </a:r>
                      <a:r>
                        <a:rPr lang="fr-FR" sz="1400" b="0" i="0" u="none" strike="noStrike" dirty="0" smtClean="0">
                          <a:solidFill>
                            <a:srgbClr val="000000"/>
                          </a:solidFill>
                          <a:latin typeface="Calibri"/>
                        </a:rPr>
                        <a:t>(ti)</a:t>
                      </a:r>
                      <a:r>
                        <a:rPr lang="fr-FR" sz="1400" b="0" i="0" u="none" strike="noStrike" dirty="0" err="1" smtClean="0">
                          <a:solidFill>
                            <a:srgbClr val="000000"/>
                          </a:solidFill>
                          <a:latin typeface="Calibri"/>
                        </a:rPr>
                        <a:t>dique</a:t>
                      </a:r>
                      <a:r>
                        <a:rPr lang="fr-FR" sz="1400" b="0" i="0" u="none" strike="noStrike" dirty="0" smtClean="0">
                          <a:solidFill>
                            <a:srgbClr val="000000"/>
                          </a:solidFill>
                          <a:latin typeface="Calibri"/>
                        </a:rPr>
                        <a:t> </a:t>
                      </a:r>
                      <a:r>
                        <a:rPr lang="fr-FR" sz="1400" b="0" i="0" u="none" strike="noStrike" dirty="0">
                          <a:solidFill>
                            <a:srgbClr val="000000"/>
                          </a:solidFill>
                          <a:latin typeface="Calibri"/>
                        </a:rPr>
                        <a:t>de la </a:t>
                      </a:r>
                      <a:r>
                        <a:rPr lang="fr-FR" sz="1400" b="0" i="0" u="none" strike="noStrike" dirty="0" smtClean="0">
                          <a:solidFill>
                            <a:srgbClr val="000000"/>
                          </a:solidFill>
                          <a:latin typeface="Calibri"/>
                        </a:rPr>
                        <a:t>Transcriptase Inverse</a:t>
                      </a:r>
                      <a:endParaRPr lang="fr-FR" sz="1400" b="0" i="0" u="none" strike="noStrike" dirty="0">
                        <a:solidFill>
                          <a:srgbClr val="000000"/>
                        </a:solidFill>
                        <a:latin typeface="Calibri"/>
                      </a:endParaRP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INVS</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Institut National de Veille Sanitaire</a:t>
                      </a: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IP</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dirty="0">
                          <a:solidFill>
                            <a:srgbClr val="000000"/>
                          </a:solidFill>
                          <a:latin typeface="Calibri"/>
                        </a:rPr>
                        <a:t>Inhibiteur de Protéase</a:t>
                      </a: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IST</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Infection Sexuellement Transmissible</a:t>
                      </a: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IV</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dirty="0">
                          <a:solidFill>
                            <a:srgbClr val="000000"/>
                          </a:solidFill>
                          <a:latin typeface="Calibri"/>
                        </a:rPr>
                        <a:t>Intra Veineux (ou In Vitro)</a:t>
                      </a: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IVG</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Interruption Volontaire de Grossesse</a:t>
                      </a: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KC</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Cancer</a:t>
                      </a:r>
                    </a:p>
                  </a:txBody>
                  <a:tcPr marL="7815" marR="7815" marT="7815" marB="0" anchor="b">
                    <a:lnL>
                      <a:noFill/>
                    </a:lnL>
                    <a:lnR>
                      <a:noFill/>
                    </a:lnR>
                    <a:lnT>
                      <a:noFill/>
                    </a:lnT>
                    <a:lnB>
                      <a:noFill/>
                    </a:lnB>
                  </a:tcPr>
                </a:tc>
              </a:tr>
              <a:tr h="234210">
                <a:tc>
                  <a:txBody>
                    <a:bodyPr/>
                    <a:lstStyle/>
                    <a:p>
                      <a:pPr algn="l" fontAlgn="b"/>
                      <a:r>
                        <a:rPr lang="fr-FR" sz="1400" b="1" i="0" u="none" strike="noStrike">
                          <a:solidFill>
                            <a:schemeClr val="bg1"/>
                          </a:solidFill>
                          <a:latin typeface="Calibri"/>
                        </a:rPr>
                        <a:t>LGV</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Lymphogranulomatose Vénérienne</a:t>
                      </a: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OMS</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Organisation Mondiale de la Santé</a:t>
                      </a: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PIH</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Prescription Initiale Hospitalière</a:t>
                      </a: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PMI</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Protection Maternelle et Infantile</a:t>
                      </a: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SA</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Semaines d'Aménorrhée</a:t>
                      </a: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SAU</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Service d'Accueil des Urgences</a:t>
                      </a:r>
                    </a:p>
                  </a:txBody>
                  <a:tcPr marL="7815" marR="7815" marT="7815" marB="0" anchor="b">
                    <a:lnL>
                      <a:noFill/>
                    </a:lnL>
                    <a:lnR>
                      <a:noFill/>
                    </a:lnR>
                    <a:lnT>
                      <a:noFill/>
                    </a:lnT>
                    <a:lnB>
                      <a:noFill/>
                    </a:lnB>
                  </a:tcPr>
                </a:tc>
              </a:tr>
              <a:tr h="234210">
                <a:tc>
                  <a:txBody>
                    <a:bodyPr/>
                    <a:lstStyle/>
                    <a:p>
                      <a:pPr algn="l" fontAlgn="b"/>
                      <a:r>
                        <a:rPr lang="fr-FR" sz="1400" b="1" i="0" u="none" strike="noStrike" dirty="0" smtClean="0">
                          <a:solidFill>
                            <a:schemeClr val="bg1"/>
                          </a:solidFill>
                          <a:latin typeface="Calibri"/>
                        </a:rPr>
                        <a:t>SFLS</a:t>
                      </a:r>
                      <a:endParaRPr lang="fr-FR" sz="1400" b="1" i="0" u="none" strike="noStrike" dirty="0">
                        <a:solidFill>
                          <a:schemeClr val="bg1"/>
                        </a:solidFill>
                        <a:latin typeface="Calibri"/>
                      </a:endParaRP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dirty="0" smtClean="0">
                          <a:solidFill>
                            <a:srgbClr val="000000"/>
                          </a:solidFill>
                          <a:latin typeface="Calibri"/>
                        </a:rPr>
                        <a:t>Société Française</a:t>
                      </a:r>
                      <a:r>
                        <a:rPr lang="fr-FR" sz="1400" b="0" i="0" u="none" strike="noStrike" baseline="0" dirty="0" smtClean="0">
                          <a:solidFill>
                            <a:srgbClr val="000000"/>
                          </a:solidFill>
                          <a:latin typeface="Calibri"/>
                        </a:rPr>
                        <a:t> de Lutte contre le SIDA</a:t>
                      </a:r>
                      <a:endParaRPr lang="fr-FR" sz="1400" b="0" i="0" u="none" strike="noStrike" dirty="0">
                        <a:solidFill>
                          <a:srgbClr val="000000"/>
                        </a:solidFill>
                        <a:latin typeface="Calibri"/>
                      </a:endParaRP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SIDA</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Syndrome d'Immunodéficience Acquise</a:t>
                      </a: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SMIT</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Service de Maladies Infectieuses et Tropicales</a:t>
                      </a: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TPE</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Traitement Post-Exposition</a:t>
                      </a: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TROD</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Test Rapide d'Orientation Diagnostique</a:t>
                      </a: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UDI</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Usagers de Drogues Injectables</a:t>
                      </a: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UE</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Union Européenne</a:t>
                      </a: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VHA</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Virus de l'Hépatite A</a:t>
                      </a: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VHB</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Virus de l'Hépatite B</a:t>
                      </a: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VHC</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a:solidFill>
                            <a:srgbClr val="000000"/>
                          </a:solidFill>
                          <a:latin typeface="Calibri"/>
                        </a:rPr>
                        <a:t>Virus de l'Hépatite C</a:t>
                      </a:r>
                    </a:p>
                  </a:txBody>
                  <a:tcPr marL="7815" marR="7815" marT="7815" marB="0" anchor="b">
                    <a:lnL>
                      <a:noFill/>
                    </a:lnL>
                    <a:lnR>
                      <a:noFill/>
                    </a:lnR>
                    <a:lnT>
                      <a:noFill/>
                    </a:lnT>
                    <a:lnB>
                      <a:noFill/>
                    </a:lnB>
                  </a:tcPr>
                </a:tc>
              </a:tr>
              <a:tr h="234210">
                <a:tc>
                  <a:txBody>
                    <a:bodyPr/>
                    <a:lstStyle/>
                    <a:p>
                      <a:pPr algn="l" fontAlgn="b"/>
                      <a:r>
                        <a:rPr lang="fr-FR" sz="1400" b="1" i="0" u="none" strike="noStrike" dirty="0">
                          <a:solidFill>
                            <a:schemeClr val="bg1"/>
                          </a:solidFill>
                          <a:latin typeface="Calibri"/>
                        </a:rPr>
                        <a:t>VIH</a:t>
                      </a:r>
                    </a:p>
                  </a:txBody>
                  <a:tcPr marL="7815" marR="7815" marT="7815" marB="0" anchor="b">
                    <a:lnL>
                      <a:noFill/>
                    </a:lnL>
                    <a:lnR>
                      <a:noFill/>
                    </a:lnR>
                    <a:lnT>
                      <a:noFill/>
                    </a:lnT>
                    <a:lnB>
                      <a:noFill/>
                    </a:lnB>
                    <a:solidFill>
                      <a:schemeClr val="tx2">
                        <a:lumMod val="60000"/>
                        <a:lumOff val="40000"/>
                      </a:schemeClr>
                    </a:solidFill>
                  </a:tcPr>
                </a:tc>
                <a:tc>
                  <a:txBody>
                    <a:bodyPr/>
                    <a:lstStyle/>
                    <a:p>
                      <a:pPr algn="l" fontAlgn="b"/>
                      <a:r>
                        <a:rPr lang="fr-FR" sz="1400" b="0" i="0" u="none" strike="noStrike" dirty="0">
                          <a:solidFill>
                            <a:srgbClr val="000000"/>
                          </a:solidFill>
                          <a:latin typeface="Calibri"/>
                        </a:rPr>
                        <a:t>Virus de l'Immunodéficience Humaine</a:t>
                      </a:r>
                    </a:p>
                  </a:txBody>
                  <a:tcPr marL="7815" marR="7815" marT="7815" marB="0" anchor="b">
                    <a:lnL>
                      <a:noFill/>
                    </a:lnL>
                    <a:lnR>
                      <a:noFill/>
                    </a:lnR>
                    <a:lnT>
                      <a:noFill/>
                    </a:lnT>
                    <a:lnB>
                      <a:noFill/>
                    </a:lnB>
                  </a:tcPr>
                </a:tc>
              </a:tr>
            </a:tbl>
          </a:graphicData>
        </a:graphic>
      </p:graphicFrame>
      <p:sp>
        <p:nvSpPr>
          <p:cNvPr id="8" name="Espace réservé du numéro de diapositive 7"/>
          <p:cNvSpPr>
            <a:spLocks noGrp="1"/>
          </p:cNvSpPr>
          <p:nvPr>
            <p:ph type="sldNum" sz="quarter" idx="12"/>
          </p:nvPr>
        </p:nvSpPr>
        <p:spPr/>
        <p:txBody>
          <a:bodyPr/>
          <a:lstStyle/>
          <a:p>
            <a:fld id="{8D3C4E78-4E06-5F42-B744-27D3474E1BA3}" type="slidenum">
              <a:rPr lang="fr-FR" smtClean="0"/>
              <a:pPr/>
              <a:t>3</a:t>
            </a:fld>
            <a:endParaRPr lang="fr-FR" dirty="0"/>
          </a:p>
        </p:txBody>
      </p:sp>
    </p:spTree>
    <p:extLst>
      <p:ext uri="{BB962C8B-B14F-4D97-AF65-F5344CB8AC3E}">
        <p14:creationId xmlns:mc="http://schemas.openxmlformats.org/markup-compatibility/2006" xmlns:mv="urn:schemas-microsoft-com:mac:vml" xmlns:p14="http://schemas.microsoft.com/office/powerpoint/2010/main" xmlns="" val="498059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920" y="428189"/>
            <a:ext cx="9065079" cy="329184"/>
          </a:xfrm>
        </p:spPr>
        <p:txBody>
          <a:bodyPr>
            <a:normAutofit fontScale="90000"/>
          </a:bodyPr>
          <a:lstStyle/>
          <a:p>
            <a:endParaRPr lang="fr-FR" sz="2800" dirty="0"/>
          </a:p>
        </p:txBody>
      </p:sp>
      <p:graphicFrame>
        <p:nvGraphicFramePr>
          <p:cNvPr id="7" name="Tableau 6"/>
          <p:cNvGraphicFramePr>
            <a:graphicFrameLocks noGrp="1"/>
          </p:cNvGraphicFramePr>
          <p:nvPr/>
        </p:nvGraphicFramePr>
        <p:xfrm>
          <a:off x="78919" y="428190"/>
          <a:ext cx="9065079" cy="6381280"/>
        </p:xfrm>
        <a:graphic>
          <a:graphicData uri="http://schemas.openxmlformats.org/drawingml/2006/table">
            <a:tbl>
              <a:tblPr firstRow="1" bandRow="1">
                <a:tableStyleId>{5C22544A-7EE6-4342-B048-85BDC9FD1C3A}</a:tableStyleId>
              </a:tblPr>
              <a:tblGrid>
                <a:gridCol w="730978"/>
                <a:gridCol w="1232924"/>
                <a:gridCol w="3056368"/>
                <a:gridCol w="4044809"/>
              </a:tblGrid>
              <a:tr h="386203">
                <a:tc rowSpan="11">
                  <a:txBody>
                    <a:bodyPr/>
                    <a:lstStyle/>
                    <a:p>
                      <a:pPr algn="ctr"/>
                      <a:r>
                        <a:rPr lang="fr-FR" altLang="fr-FR" sz="3200" b="0" dirty="0" smtClean="0">
                          <a:solidFill>
                            <a:schemeClr val="tx2"/>
                          </a:solidFill>
                        </a:rPr>
                        <a:t>Comment traiter en première ligne</a:t>
                      </a:r>
                      <a:endParaRPr lang="fr-FR" sz="3200" b="0" dirty="0">
                        <a:solidFill>
                          <a:schemeClr val="tx2"/>
                        </a:solidFill>
                      </a:endParaRPr>
                    </a:p>
                  </a:txBody>
                  <a:tcPr vert="vert270">
                    <a:solidFill>
                      <a:schemeClr val="bg1"/>
                    </a:solidFill>
                  </a:tcPr>
                </a:tc>
                <a:tc>
                  <a:txBody>
                    <a:bodyPr/>
                    <a:lstStyle/>
                    <a:p>
                      <a:endParaRPr lang="fr-FR" sz="1800" dirty="0">
                        <a:solidFill>
                          <a:schemeClr val="tx1"/>
                        </a:solidFill>
                      </a:endParaRPr>
                    </a:p>
                  </a:txBody>
                  <a:tcPr/>
                </a:tc>
                <a:tc>
                  <a:txBody>
                    <a:bodyPr/>
                    <a:lstStyle/>
                    <a:p>
                      <a:r>
                        <a:rPr lang="fr-FR" sz="1800" dirty="0" smtClean="0">
                          <a:solidFill>
                            <a:schemeClr val="bg1"/>
                          </a:solidFill>
                        </a:rPr>
                        <a:t>DCI</a:t>
                      </a:r>
                      <a:endParaRPr lang="fr-FR" sz="18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solidFill>
                            <a:schemeClr val="bg1"/>
                          </a:solidFill>
                        </a:rPr>
                        <a:t>Spécialités </a:t>
                      </a:r>
                      <a:r>
                        <a:rPr lang="fr-FR" sz="1200" dirty="0" smtClean="0">
                          <a:solidFill>
                            <a:schemeClr val="bg1"/>
                          </a:solidFill>
                        </a:rPr>
                        <a:t> (</a:t>
                      </a:r>
                      <a:r>
                        <a:rPr lang="fr-FR" sz="1200" b="1" dirty="0" smtClean="0"/>
                        <a:t>La taille des images ne correspond pas à la taille réelle des comprimés)</a:t>
                      </a:r>
                      <a:endParaRPr lang="fr-FR" sz="1800" dirty="0">
                        <a:solidFill>
                          <a:schemeClr val="bg1"/>
                        </a:solidFill>
                      </a:endParaRPr>
                    </a:p>
                  </a:txBody>
                  <a:tcPr/>
                </a:tc>
              </a:tr>
              <a:tr h="583264">
                <a:tc vMerge="1">
                  <a:txBody>
                    <a:bodyPr/>
                    <a:lstStyle/>
                    <a:p>
                      <a:endParaRPr lang="fr-FR" sz="1600" dirty="0"/>
                    </a:p>
                  </a:txBody>
                  <a:tcPr vert="vert270"/>
                </a:tc>
                <a:tc rowSpan="3">
                  <a:txBody>
                    <a:bodyPr/>
                    <a:lstStyle/>
                    <a:p>
                      <a:pPr algn="ctr"/>
                      <a:endParaRPr lang="fr-FR" sz="1800" b="1" dirty="0" smtClean="0"/>
                    </a:p>
                    <a:p>
                      <a:pPr algn="ctr"/>
                      <a:endParaRPr lang="fr-FR" sz="1800" b="1" dirty="0" smtClean="0"/>
                    </a:p>
                    <a:p>
                      <a:pPr algn="ctr"/>
                      <a:r>
                        <a:rPr lang="fr-FR" sz="1800" b="1" dirty="0" smtClean="0"/>
                        <a:t>2 INTI + </a:t>
                      </a:r>
                    </a:p>
                    <a:p>
                      <a:pPr algn="ctr"/>
                      <a:r>
                        <a:rPr lang="fr-FR" sz="1800" b="1" dirty="0" smtClean="0"/>
                        <a:t>1 INNTI</a:t>
                      </a:r>
                      <a:endParaRPr lang="fr-FR" sz="1800" b="1" dirty="0"/>
                    </a:p>
                  </a:txBody>
                  <a:tcPr/>
                </a:tc>
                <a:tc>
                  <a:txBody>
                    <a:bodyPr/>
                    <a:lstStyle/>
                    <a:p>
                      <a:r>
                        <a:rPr lang="fr-FR" sz="1400" dirty="0" err="1" smtClean="0"/>
                        <a:t>Ténofovir/emtricitabine</a:t>
                      </a:r>
                      <a:r>
                        <a:rPr lang="fr-FR" sz="1400" baseline="0" dirty="0" smtClean="0"/>
                        <a:t> + </a:t>
                      </a:r>
                      <a:r>
                        <a:rPr lang="fr-FR" sz="1400" baseline="0" dirty="0" err="1" smtClean="0"/>
                        <a:t>Rilpivirine</a:t>
                      </a:r>
                      <a:endParaRPr lang="fr-FR" sz="1400" dirty="0"/>
                    </a:p>
                  </a:txBody>
                  <a:tcPr/>
                </a:tc>
                <a:tc>
                  <a:txBody>
                    <a:bodyPr/>
                    <a:lstStyle/>
                    <a:p>
                      <a:r>
                        <a:rPr lang="fr-FR" sz="1400" dirty="0" err="1" smtClean="0"/>
                        <a:t>Eviplera</a:t>
                      </a:r>
                      <a:r>
                        <a:rPr lang="fr-FR" sz="1400" dirty="0" smtClean="0"/>
                        <a:t>® </a:t>
                      </a:r>
                      <a:endParaRPr lang="fr-FR" sz="1400" dirty="0">
                        <a:solidFill>
                          <a:srgbClr val="FF0000"/>
                        </a:solidFill>
                      </a:endParaRPr>
                    </a:p>
                  </a:txBody>
                  <a:tcPr/>
                </a:tc>
              </a:tr>
              <a:tr h="583264">
                <a:tc vMerge="1">
                  <a:txBody>
                    <a:bodyPr/>
                    <a:lstStyle/>
                    <a:p>
                      <a:endParaRPr lang="fr-FR"/>
                    </a:p>
                  </a:txBody>
                  <a:tcPr/>
                </a:tc>
                <a:tc vMerge="1">
                  <a:txBody>
                    <a:bodyPr/>
                    <a:lstStyle/>
                    <a:p>
                      <a:endParaRPr lang="fr-FR" sz="1600" dirty="0"/>
                    </a:p>
                  </a:txBody>
                  <a:tcPr/>
                </a:tc>
                <a:tc>
                  <a:txBody>
                    <a:bodyPr/>
                    <a:lstStyle/>
                    <a:p>
                      <a:r>
                        <a:rPr lang="fr-FR" sz="1400" dirty="0" err="1" smtClean="0"/>
                        <a:t>Ténofovir/emtricitabine</a:t>
                      </a:r>
                      <a:r>
                        <a:rPr lang="fr-FR" sz="1400" baseline="0" dirty="0" smtClean="0"/>
                        <a:t> + </a:t>
                      </a:r>
                      <a:r>
                        <a:rPr lang="fr-FR" sz="1400" baseline="0" dirty="0" err="1" smtClean="0"/>
                        <a:t>Efavirenz</a:t>
                      </a:r>
                      <a:endParaRPr lang="fr-FR" sz="1400" dirty="0"/>
                    </a:p>
                  </a:txBody>
                  <a:tcPr/>
                </a:tc>
                <a:tc>
                  <a:txBody>
                    <a:bodyPr/>
                    <a:lstStyle/>
                    <a:p>
                      <a:r>
                        <a:rPr lang="fr-FR" sz="1400" dirty="0" err="1" smtClean="0"/>
                        <a:t>Atripla</a:t>
                      </a:r>
                      <a:r>
                        <a:rPr lang="fr-FR" sz="1400" dirty="0" smtClean="0"/>
                        <a:t>®</a:t>
                      </a:r>
                      <a:endParaRPr lang="fr-FR" sz="1400" dirty="0"/>
                    </a:p>
                  </a:txBody>
                  <a:tcPr/>
                </a:tc>
              </a:tr>
              <a:tr h="583264">
                <a:tc vMerge="1">
                  <a:txBody>
                    <a:bodyPr/>
                    <a:lstStyle/>
                    <a:p>
                      <a:endParaRPr lang="fr-FR"/>
                    </a:p>
                  </a:txBody>
                  <a:tcPr/>
                </a:tc>
                <a:tc vMerge="1">
                  <a:txBody>
                    <a:bodyPr/>
                    <a:lstStyle/>
                    <a:p>
                      <a:endParaRPr lang="fr-FR" sz="1600" dirty="0"/>
                    </a:p>
                  </a:txBody>
                  <a:tcPr/>
                </a:tc>
                <a:tc>
                  <a:txBody>
                    <a:bodyPr/>
                    <a:lstStyle/>
                    <a:p>
                      <a:r>
                        <a:rPr lang="fr-FR" sz="1400" dirty="0" err="1" smtClean="0"/>
                        <a:t>Abacavir/lamivudine</a:t>
                      </a:r>
                      <a:r>
                        <a:rPr lang="fr-FR" sz="1400" dirty="0" smtClean="0"/>
                        <a:t> + </a:t>
                      </a:r>
                      <a:r>
                        <a:rPr lang="fr-FR" sz="1400" dirty="0" err="1" smtClean="0"/>
                        <a:t>Efavirenz</a:t>
                      </a:r>
                      <a:endParaRPr lang="fr-FR" sz="1400" dirty="0"/>
                    </a:p>
                  </a:txBody>
                  <a:tcPr/>
                </a:tc>
                <a:tc>
                  <a:txBody>
                    <a:bodyPr/>
                    <a:lstStyle/>
                    <a:p>
                      <a:r>
                        <a:rPr lang="fr-FR" sz="1400" dirty="0" err="1" smtClean="0"/>
                        <a:t>Kivexa</a:t>
                      </a:r>
                      <a:r>
                        <a:rPr lang="fr-FR" sz="1400" dirty="0" smtClean="0"/>
                        <a:t>®+</a:t>
                      </a:r>
                      <a:r>
                        <a:rPr lang="fr-FR" sz="1400" dirty="0" err="1" smtClean="0"/>
                        <a:t>Sustiva</a:t>
                      </a:r>
                      <a:r>
                        <a:rPr lang="fr-FR" sz="1400" dirty="0" smtClean="0"/>
                        <a:t>® ou</a:t>
                      </a:r>
                      <a:r>
                        <a:rPr lang="fr-FR" sz="1400" baseline="0" dirty="0" smtClean="0"/>
                        <a:t> </a:t>
                      </a:r>
                      <a:r>
                        <a:rPr lang="fr-FR" sz="1400" dirty="0" smtClean="0"/>
                        <a:t>+</a:t>
                      </a:r>
                      <a:r>
                        <a:rPr lang="fr-FR" sz="1400" dirty="0" err="1" smtClean="0"/>
                        <a:t>Efavirenz</a:t>
                      </a:r>
                      <a:r>
                        <a:rPr lang="fr-FR" sz="1400" dirty="0" smtClean="0"/>
                        <a:t> G®</a:t>
                      </a:r>
                      <a:r>
                        <a:rPr lang="fr-FR" sz="1400" baseline="0" dirty="0" smtClean="0"/>
                        <a:t> </a:t>
                      </a:r>
                      <a:endParaRPr lang="fr-FR" sz="1400" dirty="0"/>
                    </a:p>
                  </a:txBody>
                  <a:tcPr/>
                </a:tc>
              </a:tr>
              <a:tr h="583264">
                <a:tc vMerge="1">
                  <a:txBody>
                    <a:bodyPr/>
                    <a:lstStyle/>
                    <a:p>
                      <a:endParaRPr lang="fr-FR" sz="1600" dirty="0"/>
                    </a:p>
                  </a:txBody>
                  <a:tcPr vert="vert270"/>
                </a:tc>
                <a:tc rowSpan="3">
                  <a:txBody>
                    <a:bodyPr/>
                    <a:lstStyle/>
                    <a:p>
                      <a:pPr algn="ctr"/>
                      <a:endParaRPr lang="fr-FR" sz="1800" b="1" dirty="0" smtClean="0"/>
                    </a:p>
                    <a:p>
                      <a:pPr algn="ctr"/>
                      <a:endParaRPr lang="fr-FR" sz="1800" b="1" dirty="0" smtClean="0"/>
                    </a:p>
                    <a:p>
                      <a:pPr algn="ctr"/>
                      <a:r>
                        <a:rPr lang="fr-FR" sz="1800" b="1" dirty="0" smtClean="0"/>
                        <a:t>2 INTI + </a:t>
                      </a:r>
                    </a:p>
                    <a:p>
                      <a:pPr algn="ctr"/>
                      <a:r>
                        <a:rPr lang="fr-FR" sz="1800" b="1" dirty="0" smtClean="0"/>
                        <a:t>1 IP/r</a:t>
                      </a:r>
                      <a:endParaRPr lang="fr-FR" sz="1800" b="1" dirty="0"/>
                    </a:p>
                  </a:txBody>
                  <a:tcPr/>
                </a:tc>
                <a:tc>
                  <a:txBody>
                    <a:bodyPr/>
                    <a:lstStyle/>
                    <a:p>
                      <a:r>
                        <a:rPr lang="fr-FR" sz="1400" dirty="0" err="1" smtClean="0"/>
                        <a:t>Ténofovir/emtricitabine</a:t>
                      </a:r>
                      <a:r>
                        <a:rPr lang="fr-FR" sz="1400" baseline="0" dirty="0" smtClean="0"/>
                        <a:t> + </a:t>
                      </a:r>
                      <a:r>
                        <a:rPr lang="fr-FR" sz="1400" baseline="0" dirty="0" err="1" smtClean="0"/>
                        <a:t>darunavir</a:t>
                      </a:r>
                      <a:r>
                        <a:rPr lang="fr-FR" sz="1400" baseline="0" dirty="0" smtClean="0"/>
                        <a:t>/r</a:t>
                      </a:r>
                      <a:endParaRPr lang="fr-FR" sz="1400" dirty="0"/>
                    </a:p>
                  </a:txBody>
                  <a:tcPr/>
                </a:tc>
                <a:tc>
                  <a:txBody>
                    <a:bodyPr/>
                    <a:lstStyle/>
                    <a:p>
                      <a:r>
                        <a:rPr lang="fr-FR" sz="1400" dirty="0" err="1" smtClean="0"/>
                        <a:t>Truvada</a:t>
                      </a:r>
                      <a:r>
                        <a:rPr lang="fr-FR" sz="1400" dirty="0" smtClean="0"/>
                        <a:t>®</a:t>
                      </a:r>
                      <a:r>
                        <a:rPr lang="fr-FR" sz="1400" baseline="0" dirty="0" smtClean="0"/>
                        <a:t> + </a:t>
                      </a:r>
                      <a:r>
                        <a:rPr lang="fr-FR" sz="1400" baseline="0" dirty="0" err="1" smtClean="0"/>
                        <a:t>Prezista</a:t>
                      </a:r>
                      <a:r>
                        <a:rPr lang="fr-FR" sz="1400" baseline="0" dirty="0" smtClean="0"/>
                        <a:t>®/</a:t>
                      </a:r>
                      <a:r>
                        <a:rPr lang="fr-FR" sz="1400" baseline="0" dirty="0" err="1" smtClean="0"/>
                        <a:t>Norvir</a:t>
                      </a:r>
                      <a:r>
                        <a:rPr lang="fr-FR" sz="1400" baseline="0" dirty="0" smtClean="0"/>
                        <a:t>®</a:t>
                      </a:r>
                      <a:endParaRPr lang="fr-FR" sz="1400" dirty="0"/>
                    </a:p>
                  </a:txBody>
                  <a:tcPr/>
                </a:tc>
              </a:tr>
              <a:tr h="583264">
                <a:tc vMerge="1">
                  <a:txBody>
                    <a:bodyPr/>
                    <a:lstStyle/>
                    <a:p>
                      <a:endParaRPr lang="fr-FR"/>
                    </a:p>
                  </a:txBody>
                  <a:tcPr/>
                </a:tc>
                <a:tc vMerge="1">
                  <a:txBody>
                    <a:bodyPr/>
                    <a:lstStyle/>
                    <a:p>
                      <a:endParaRPr lang="fr-F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err="1" smtClean="0"/>
                        <a:t>Ténofovir/emtricitabine</a:t>
                      </a:r>
                      <a:r>
                        <a:rPr lang="fr-FR" sz="1400" baseline="0" dirty="0" smtClean="0"/>
                        <a:t> + </a:t>
                      </a:r>
                      <a:r>
                        <a:rPr lang="fr-FR" sz="1400" baseline="0" dirty="0" err="1" smtClean="0"/>
                        <a:t>atazanavir</a:t>
                      </a:r>
                      <a:r>
                        <a:rPr lang="fr-FR" sz="1400" baseline="0" dirty="0" smtClean="0"/>
                        <a:t>/r</a:t>
                      </a:r>
                      <a:endParaRPr lang="fr-FR" sz="1400" dirty="0" smtClean="0"/>
                    </a:p>
                  </a:txBody>
                  <a:tcPr/>
                </a:tc>
                <a:tc>
                  <a:txBody>
                    <a:bodyPr/>
                    <a:lstStyle/>
                    <a:p>
                      <a:r>
                        <a:rPr lang="fr-FR" sz="1400" dirty="0" err="1" smtClean="0"/>
                        <a:t>Truvada</a:t>
                      </a:r>
                      <a:r>
                        <a:rPr lang="fr-FR" sz="1400" dirty="0" smtClean="0"/>
                        <a:t>®+ </a:t>
                      </a:r>
                      <a:r>
                        <a:rPr lang="fr-FR" sz="1400" dirty="0" err="1" smtClean="0"/>
                        <a:t>Reyataz</a:t>
                      </a:r>
                      <a:r>
                        <a:rPr lang="fr-FR" sz="1400" dirty="0" smtClean="0"/>
                        <a:t>®/</a:t>
                      </a:r>
                      <a:r>
                        <a:rPr lang="fr-FR" sz="1400" dirty="0" err="1" smtClean="0"/>
                        <a:t>Norvir</a:t>
                      </a:r>
                      <a:r>
                        <a:rPr lang="fr-FR" sz="1400" dirty="0" smtClean="0"/>
                        <a:t>®</a:t>
                      </a:r>
                      <a:endParaRPr lang="fr-FR" sz="1400" dirty="0"/>
                    </a:p>
                  </a:txBody>
                  <a:tcPr/>
                </a:tc>
              </a:tr>
              <a:tr h="583264">
                <a:tc vMerge="1">
                  <a:txBody>
                    <a:bodyPr/>
                    <a:lstStyle/>
                    <a:p>
                      <a:endParaRPr lang="fr-FR"/>
                    </a:p>
                  </a:txBody>
                  <a:tcPr/>
                </a:tc>
                <a:tc vMerge="1">
                  <a:txBody>
                    <a:bodyPr/>
                    <a:lstStyle/>
                    <a:p>
                      <a:endParaRPr lang="fr-FR" sz="1600" dirty="0"/>
                    </a:p>
                  </a:txBody>
                  <a:tcPr/>
                </a:tc>
                <a:tc>
                  <a:txBody>
                    <a:bodyPr/>
                    <a:lstStyle/>
                    <a:p>
                      <a:r>
                        <a:rPr lang="fr-FR" sz="1400" dirty="0" err="1" smtClean="0"/>
                        <a:t>Abacavir/lamivudine</a:t>
                      </a:r>
                      <a:r>
                        <a:rPr lang="fr-FR" sz="1400" dirty="0" smtClean="0"/>
                        <a:t> + </a:t>
                      </a:r>
                      <a:r>
                        <a:rPr lang="fr-FR" sz="1400" dirty="0" err="1" smtClean="0"/>
                        <a:t>atazanavir</a:t>
                      </a:r>
                      <a:r>
                        <a:rPr lang="fr-FR" sz="1400" dirty="0" smtClean="0"/>
                        <a:t>/r</a:t>
                      </a:r>
                      <a:endParaRPr lang="fr-FR" sz="1400" dirty="0"/>
                    </a:p>
                  </a:txBody>
                  <a:tcPr/>
                </a:tc>
                <a:tc>
                  <a:txBody>
                    <a:bodyPr/>
                    <a:lstStyle/>
                    <a:p>
                      <a:r>
                        <a:rPr lang="fr-FR" sz="1400" dirty="0" err="1" smtClean="0"/>
                        <a:t>Kivexa</a:t>
                      </a:r>
                      <a:r>
                        <a:rPr lang="fr-FR" sz="1400" dirty="0" smtClean="0"/>
                        <a:t>®+</a:t>
                      </a:r>
                      <a:r>
                        <a:rPr lang="fr-FR" sz="1400" dirty="0" err="1" smtClean="0"/>
                        <a:t>Reyataz</a:t>
                      </a:r>
                      <a:r>
                        <a:rPr lang="fr-FR" sz="1400" dirty="0" smtClean="0"/>
                        <a:t>®/</a:t>
                      </a:r>
                      <a:r>
                        <a:rPr lang="fr-FR" sz="1400" dirty="0" err="1" smtClean="0"/>
                        <a:t>Norvir</a:t>
                      </a:r>
                      <a:r>
                        <a:rPr lang="fr-FR" sz="1400" dirty="0" smtClean="0"/>
                        <a:t>® </a:t>
                      </a:r>
                      <a:endParaRPr lang="fr-FR" sz="1400" dirty="0"/>
                    </a:p>
                  </a:txBody>
                  <a:tcPr/>
                </a:tc>
              </a:tr>
              <a:tr h="583264">
                <a:tc vMerge="1">
                  <a:txBody>
                    <a:bodyPr/>
                    <a:lstStyle/>
                    <a:p>
                      <a:endParaRPr lang="fr-FR" sz="1600" dirty="0"/>
                    </a:p>
                  </a:txBody>
                  <a:tcPr vert="vert270"/>
                </a:tc>
                <a:tc rowSpan="4">
                  <a:txBody>
                    <a:bodyPr/>
                    <a:lstStyle/>
                    <a:p>
                      <a:pPr algn="ctr"/>
                      <a:endParaRPr lang="fr-FR" sz="1800" b="1" dirty="0" smtClean="0"/>
                    </a:p>
                    <a:p>
                      <a:pPr algn="ctr"/>
                      <a:endParaRPr lang="fr-FR" sz="1800" b="1" dirty="0" smtClean="0"/>
                    </a:p>
                    <a:p>
                      <a:pPr algn="ctr"/>
                      <a:r>
                        <a:rPr lang="fr-FR" sz="1800" b="1" dirty="0" smtClean="0"/>
                        <a:t>2 INTI + </a:t>
                      </a:r>
                    </a:p>
                    <a:p>
                      <a:pPr algn="ctr"/>
                      <a:r>
                        <a:rPr lang="fr-FR" sz="1800" b="1" dirty="0" smtClean="0"/>
                        <a:t>1 INI</a:t>
                      </a:r>
                      <a:endParaRPr lang="fr-FR" sz="1800" b="1" dirty="0"/>
                    </a:p>
                  </a:txBody>
                  <a:tcPr/>
                </a:tc>
                <a:tc>
                  <a:txBody>
                    <a:bodyPr/>
                    <a:lstStyle/>
                    <a:p>
                      <a:r>
                        <a:rPr lang="fr-FR" sz="1400" dirty="0" err="1" smtClean="0"/>
                        <a:t>Ténofovir/emtricitabine</a:t>
                      </a:r>
                      <a:r>
                        <a:rPr lang="fr-FR" sz="1400" baseline="0" dirty="0" smtClean="0"/>
                        <a:t> + </a:t>
                      </a:r>
                      <a:r>
                        <a:rPr lang="fr-FR" sz="1400" baseline="0" dirty="0" err="1" smtClean="0"/>
                        <a:t>dolutégravir</a:t>
                      </a:r>
                      <a:endParaRPr lang="fr-FR" sz="1400" dirty="0"/>
                    </a:p>
                  </a:txBody>
                  <a:tcPr/>
                </a:tc>
                <a:tc>
                  <a:txBody>
                    <a:bodyPr/>
                    <a:lstStyle/>
                    <a:p>
                      <a:r>
                        <a:rPr lang="fr-FR" sz="1400" dirty="0" err="1" smtClean="0"/>
                        <a:t>Truvada</a:t>
                      </a:r>
                      <a:r>
                        <a:rPr lang="fr-FR" sz="1400" dirty="0" smtClean="0"/>
                        <a:t>® + </a:t>
                      </a:r>
                      <a:r>
                        <a:rPr lang="fr-FR" sz="1400" dirty="0" err="1" smtClean="0"/>
                        <a:t>Tivicay</a:t>
                      </a:r>
                      <a:r>
                        <a:rPr lang="fr-FR" sz="1400" dirty="0" smtClean="0"/>
                        <a:t>®</a:t>
                      </a:r>
                      <a:endParaRPr lang="fr-FR" sz="1400" dirty="0"/>
                    </a:p>
                  </a:txBody>
                  <a:tcPr/>
                </a:tc>
              </a:tr>
              <a:tr h="583264">
                <a:tc vMerge="1">
                  <a:txBody>
                    <a:bodyPr/>
                    <a:lstStyle/>
                    <a:p>
                      <a:endParaRPr lang="fr-FR"/>
                    </a:p>
                  </a:txBody>
                  <a:tcPr/>
                </a:tc>
                <a:tc vMerge="1">
                  <a:txBody>
                    <a:bodyPr/>
                    <a:lstStyle/>
                    <a:p>
                      <a:endParaRPr lang="fr-FR" sz="1600" dirty="0"/>
                    </a:p>
                  </a:txBody>
                  <a:tcPr/>
                </a:tc>
                <a:tc>
                  <a:txBody>
                    <a:bodyPr/>
                    <a:lstStyle/>
                    <a:p>
                      <a:r>
                        <a:rPr lang="fr-FR" sz="1400" dirty="0" err="1" smtClean="0"/>
                        <a:t>Abacavir/lamivudine</a:t>
                      </a:r>
                      <a:r>
                        <a:rPr lang="fr-FR" sz="1400" dirty="0" smtClean="0"/>
                        <a:t> + </a:t>
                      </a:r>
                      <a:r>
                        <a:rPr lang="fr-FR" sz="1400" dirty="0" err="1" smtClean="0"/>
                        <a:t>dolutégravir</a:t>
                      </a:r>
                      <a:endParaRPr lang="fr-FR" sz="1400" dirty="0"/>
                    </a:p>
                  </a:txBody>
                  <a:tcPr/>
                </a:tc>
                <a:tc>
                  <a:txBody>
                    <a:bodyPr/>
                    <a:lstStyle/>
                    <a:p>
                      <a:pPr algn="l"/>
                      <a:r>
                        <a:rPr lang="fr-FR" sz="1400" dirty="0" err="1" smtClean="0"/>
                        <a:t>Kivexa</a:t>
                      </a:r>
                      <a:r>
                        <a:rPr lang="fr-FR" sz="1400" dirty="0" smtClean="0"/>
                        <a:t>®+</a:t>
                      </a:r>
                      <a:r>
                        <a:rPr lang="fr-FR" sz="1400" dirty="0" err="1" smtClean="0"/>
                        <a:t>Tivicay</a:t>
                      </a:r>
                      <a:r>
                        <a:rPr lang="fr-FR" sz="1400" dirty="0" smtClean="0"/>
                        <a:t>®</a:t>
                      </a:r>
                      <a:r>
                        <a:rPr lang="fr-FR" sz="1400" baseline="0" dirty="0" smtClean="0"/>
                        <a:t> ou </a:t>
                      </a:r>
                      <a:r>
                        <a:rPr lang="fr-FR" sz="1400" baseline="0" dirty="0" err="1" smtClean="0"/>
                        <a:t>Triumeq</a:t>
                      </a:r>
                      <a:r>
                        <a:rPr lang="fr-FR" sz="1400" baseline="0" dirty="0" smtClean="0"/>
                        <a:t>®                    </a:t>
                      </a:r>
                      <a:r>
                        <a:rPr lang="fr-FR" sz="1200" baseline="0" dirty="0" smtClean="0"/>
                        <a:t>ou  </a:t>
                      </a:r>
                      <a:endParaRPr lang="fr-FR" sz="1200" dirty="0"/>
                    </a:p>
                  </a:txBody>
                  <a:tcPr/>
                </a:tc>
              </a:tr>
              <a:tr h="583264">
                <a:tc vMerge="1">
                  <a:txBody>
                    <a:bodyPr/>
                    <a:lstStyle/>
                    <a:p>
                      <a:endParaRPr lang="fr-FR"/>
                    </a:p>
                  </a:txBody>
                  <a:tcPr/>
                </a:tc>
                <a:tc vMerge="1">
                  <a:txBody>
                    <a:bodyPr/>
                    <a:lstStyle/>
                    <a:p>
                      <a:endParaRPr lang="fr-F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err="1" smtClean="0"/>
                        <a:t>Ténofovir/emtricitabine</a:t>
                      </a:r>
                      <a:r>
                        <a:rPr lang="fr-FR" sz="1400" baseline="0" dirty="0" smtClean="0"/>
                        <a:t> + </a:t>
                      </a:r>
                      <a:r>
                        <a:rPr lang="fr-FR" sz="1400" baseline="0" dirty="0" err="1" smtClean="0"/>
                        <a:t>elvitégravir</a:t>
                      </a:r>
                      <a:r>
                        <a:rPr lang="fr-FR" sz="1400" baseline="0" dirty="0" smtClean="0"/>
                        <a:t>/c</a:t>
                      </a:r>
                      <a:endParaRPr lang="fr-FR" sz="1400" dirty="0" smtClean="0"/>
                    </a:p>
                  </a:txBody>
                  <a:tcPr/>
                </a:tc>
                <a:tc>
                  <a:txBody>
                    <a:bodyPr/>
                    <a:lstStyle/>
                    <a:p>
                      <a:r>
                        <a:rPr lang="fr-FR" sz="1400" dirty="0" err="1" smtClean="0"/>
                        <a:t>Stribild</a:t>
                      </a:r>
                      <a:r>
                        <a:rPr lang="fr-FR" sz="1400" dirty="0" smtClean="0"/>
                        <a:t>®</a:t>
                      </a:r>
                      <a:endParaRPr lang="fr-FR" sz="1400" dirty="0"/>
                    </a:p>
                  </a:txBody>
                  <a:tcPr/>
                </a:tc>
              </a:tr>
              <a:tr h="583264">
                <a:tc vMerge="1">
                  <a:txBody>
                    <a:bodyPr/>
                    <a:lstStyle/>
                    <a:p>
                      <a:endParaRPr lang="fr-FR"/>
                    </a:p>
                  </a:txBody>
                  <a:tcPr/>
                </a:tc>
                <a:tc vMerge="1">
                  <a:txBody>
                    <a:bodyPr/>
                    <a:lstStyle/>
                    <a:p>
                      <a:endParaRPr lang="fr-F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err="1" smtClean="0"/>
                        <a:t>Ténofovir</a:t>
                      </a:r>
                      <a:r>
                        <a:rPr lang="fr-FR" sz="1400" dirty="0" smtClean="0"/>
                        <a:t>/</a:t>
                      </a:r>
                      <a:r>
                        <a:rPr lang="fr-FR" sz="1400" dirty="0" err="1" smtClean="0"/>
                        <a:t>emtricitabine</a:t>
                      </a:r>
                      <a:r>
                        <a:rPr lang="fr-FR" sz="1400" baseline="0" dirty="0" smtClean="0"/>
                        <a:t> +</a:t>
                      </a:r>
                      <a:r>
                        <a:rPr lang="fr-FR" sz="1400" baseline="0" dirty="0" err="1" smtClean="0"/>
                        <a:t>raltégravir</a:t>
                      </a:r>
                      <a:endParaRPr lang="fr-FR" sz="1400" dirty="0" smtClean="0"/>
                    </a:p>
                  </a:txBody>
                  <a:tcPr/>
                </a:tc>
                <a:tc>
                  <a:txBody>
                    <a:bodyPr/>
                    <a:lstStyle/>
                    <a:p>
                      <a:r>
                        <a:rPr lang="fr-FR" sz="1400" dirty="0" err="1" smtClean="0"/>
                        <a:t>Truvada</a:t>
                      </a:r>
                      <a:r>
                        <a:rPr lang="fr-FR" sz="1400" dirty="0" smtClean="0"/>
                        <a:t>®+</a:t>
                      </a:r>
                      <a:r>
                        <a:rPr lang="fr-FR" sz="1400" dirty="0" err="1" smtClean="0"/>
                        <a:t>Isentress</a:t>
                      </a:r>
                      <a:r>
                        <a:rPr lang="fr-FR" sz="1400" dirty="0" smtClean="0"/>
                        <a:t>® </a:t>
                      </a:r>
                      <a:endParaRPr lang="fr-FR" sz="1400" dirty="0"/>
                    </a:p>
                  </a:txBody>
                  <a:tcPr/>
                </a:tc>
              </a:tr>
            </a:tbl>
          </a:graphicData>
        </a:graphic>
      </p:graphicFrame>
      <p:pic>
        <p:nvPicPr>
          <p:cNvPr id="117761" name="Picture 1"/>
          <p:cNvPicPr>
            <a:picLocks noChangeAspect="1" noChangeArrowheads="1"/>
          </p:cNvPicPr>
          <p:nvPr/>
        </p:nvPicPr>
        <p:blipFill>
          <a:blip r:embed="rId2" cstate="screen"/>
          <a:srcRect/>
          <a:stretch>
            <a:fillRect/>
          </a:stretch>
        </p:blipFill>
        <p:spPr bwMode="auto">
          <a:xfrm>
            <a:off x="8547310" y="1037960"/>
            <a:ext cx="504825" cy="409575"/>
          </a:xfrm>
          <a:prstGeom prst="rect">
            <a:avLst/>
          </a:prstGeom>
          <a:noFill/>
          <a:ln w="9525">
            <a:noFill/>
            <a:miter lim="800000"/>
            <a:headEnd/>
            <a:tailEnd/>
          </a:ln>
        </p:spPr>
      </p:pic>
      <p:pic>
        <p:nvPicPr>
          <p:cNvPr id="117762" name="Picture 2"/>
          <p:cNvPicPr>
            <a:picLocks noChangeAspect="1" noChangeArrowheads="1"/>
          </p:cNvPicPr>
          <p:nvPr/>
        </p:nvPicPr>
        <p:blipFill>
          <a:blip r:embed="rId3" cstate="screen"/>
          <a:srcRect/>
          <a:stretch>
            <a:fillRect/>
          </a:stretch>
        </p:blipFill>
        <p:spPr bwMode="auto">
          <a:xfrm>
            <a:off x="8547310" y="1624847"/>
            <a:ext cx="476250" cy="381000"/>
          </a:xfrm>
          <a:prstGeom prst="rect">
            <a:avLst/>
          </a:prstGeom>
          <a:noFill/>
          <a:ln w="9525">
            <a:noFill/>
            <a:miter lim="800000"/>
            <a:headEnd/>
            <a:tailEnd/>
          </a:ln>
        </p:spPr>
      </p:pic>
      <p:pic>
        <p:nvPicPr>
          <p:cNvPr id="117763" name="Picture 3"/>
          <p:cNvPicPr>
            <a:picLocks noChangeAspect="1" noChangeArrowheads="1"/>
          </p:cNvPicPr>
          <p:nvPr/>
        </p:nvPicPr>
        <p:blipFill>
          <a:blip r:embed="rId4" cstate="screen"/>
          <a:srcRect/>
          <a:stretch>
            <a:fillRect/>
          </a:stretch>
        </p:blipFill>
        <p:spPr bwMode="auto">
          <a:xfrm>
            <a:off x="8080585" y="2210598"/>
            <a:ext cx="466725" cy="400050"/>
          </a:xfrm>
          <a:prstGeom prst="rect">
            <a:avLst/>
          </a:prstGeom>
          <a:noFill/>
          <a:ln w="9525">
            <a:noFill/>
            <a:miter lim="800000"/>
            <a:headEnd/>
            <a:tailEnd/>
          </a:ln>
        </p:spPr>
      </p:pic>
      <p:pic>
        <p:nvPicPr>
          <p:cNvPr id="117764" name="Picture 4"/>
          <p:cNvPicPr>
            <a:picLocks noChangeAspect="1" noChangeArrowheads="1"/>
          </p:cNvPicPr>
          <p:nvPr/>
        </p:nvPicPr>
        <p:blipFill>
          <a:blip r:embed="rId5" cstate="screen"/>
          <a:srcRect/>
          <a:stretch>
            <a:fillRect/>
          </a:stretch>
        </p:blipFill>
        <p:spPr bwMode="auto">
          <a:xfrm>
            <a:off x="8588220" y="2192203"/>
            <a:ext cx="495300" cy="485775"/>
          </a:xfrm>
          <a:prstGeom prst="rect">
            <a:avLst/>
          </a:prstGeom>
          <a:noFill/>
          <a:ln w="9525">
            <a:noFill/>
            <a:miter lim="800000"/>
            <a:headEnd/>
            <a:tailEnd/>
          </a:ln>
        </p:spPr>
      </p:pic>
      <p:pic>
        <p:nvPicPr>
          <p:cNvPr id="117765" name="Picture 5"/>
          <p:cNvPicPr>
            <a:picLocks noChangeAspect="1" noChangeArrowheads="1"/>
          </p:cNvPicPr>
          <p:nvPr/>
        </p:nvPicPr>
        <p:blipFill>
          <a:blip r:embed="rId6" cstate="screen"/>
          <a:srcRect/>
          <a:stretch>
            <a:fillRect/>
          </a:stretch>
        </p:blipFill>
        <p:spPr bwMode="auto">
          <a:xfrm>
            <a:off x="8001885" y="2786190"/>
            <a:ext cx="457200" cy="381000"/>
          </a:xfrm>
          <a:prstGeom prst="rect">
            <a:avLst/>
          </a:prstGeom>
          <a:noFill/>
          <a:ln w="9525">
            <a:noFill/>
            <a:miter lim="800000"/>
            <a:headEnd/>
            <a:tailEnd/>
          </a:ln>
        </p:spPr>
      </p:pic>
      <p:pic>
        <p:nvPicPr>
          <p:cNvPr id="14" name="Picture 5"/>
          <p:cNvPicPr>
            <a:picLocks noChangeAspect="1" noChangeArrowheads="1"/>
          </p:cNvPicPr>
          <p:nvPr/>
        </p:nvPicPr>
        <p:blipFill>
          <a:blip r:embed="rId6" cstate="screen"/>
          <a:srcRect/>
          <a:stretch>
            <a:fillRect/>
          </a:stretch>
        </p:blipFill>
        <p:spPr bwMode="auto">
          <a:xfrm>
            <a:off x="7926935" y="3379550"/>
            <a:ext cx="457200" cy="381000"/>
          </a:xfrm>
          <a:prstGeom prst="rect">
            <a:avLst/>
          </a:prstGeom>
          <a:noFill/>
          <a:ln w="9525">
            <a:noFill/>
            <a:miter lim="800000"/>
            <a:headEnd/>
            <a:tailEnd/>
          </a:ln>
        </p:spPr>
      </p:pic>
      <p:pic>
        <p:nvPicPr>
          <p:cNvPr id="117768" name="Picture 8"/>
          <p:cNvPicPr>
            <a:picLocks noChangeAspect="1" noChangeArrowheads="1"/>
          </p:cNvPicPr>
          <p:nvPr/>
        </p:nvPicPr>
        <p:blipFill>
          <a:blip r:embed="rId7" cstate="screen"/>
          <a:srcRect/>
          <a:stretch>
            <a:fillRect/>
          </a:stretch>
        </p:blipFill>
        <p:spPr bwMode="auto">
          <a:xfrm>
            <a:off x="8384135" y="3365695"/>
            <a:ext cx="485775" cy="419100"/>
          </a:xfrm>
          <a:prstGeom prst="rect">
            <a:avLst/>
          </a:prstGeom>
          <a:noFill/>
          <a:ln w="9525">
            <a:noFill/>
            <a:miter lim="800000"/>
            <a:headEnd/>
            <a:tailEnd/>
          </a:ln>
        </p:spPr>
      </p:pic>
      <p:pic>
        <p:nvPicPr>
          <p:cNvPr id="117769" name="Picture 9"/>
          <p:cNvPicPr>
            <a:picLocks noChangeAspect="1" noChangeArrowheads="1"/>
          </p:cNvPicPr>
          <p:nvPr/>
        </p:nvPicPr>
        <p:blipFill>
          <a:blip r:embed="rId8" cstate="screen"/>
          <a:srcRect/>
          <a:stretch>
            <a:fillRect/>
          </a:stretch>
        </p:blipFill>
        <p:spPr bwMode="auto">
          <a:xfrm>
            <a:off x="8481647" y="2835930"/>
            <a:ext cx="581025" cy="228600"/>
          </a:xfrm>
          <a:prstGeom prst="rect">
            <a:avLst/>
          </a:prstGeom>
          <a:noFill/>
          <a:ln w="9525">
            <a:noFill/>
            <a:miter lim="800000"/>
            <a:headEnd/>
            <a:tailEnd/>
          </a:ln>
        </p:spPr>
      </p:pic>
      <p:pic>
        <p:nvPicPr>
          <p:cNvPr id="17" name="Picture 3"/>
          <p:cNvPicPr>
            <a:picLocks noChangeAspect="1" noChangeArrowheads="1"/>
          </p:cNvPicPr>
          <p:nvPr/>
        </p:nvPicPr>
        <p:blipFill>
          <a:blip r:embed="rId4" cstate="screen"/>
          <a:srcRect/>
          <a:stretch>
            <a:fillRect/>
          </a:stretch>
        </p:blipFill>
        <p:spPr bwMode="auto">
          <a:xfrm>
            <a:off x="7926935" y="3959845"/>
            <a:ext cx="466725" cy="400050"/>
          </a:xfrm>
          <a:prstGeom prst="rect">
            <a:avLst/>
          </a:prstGeom>
          <a:noFill/>
          <a:ln w="9525">
            <a:noFill/>
            <a:miter lim="800000"/>
            <a:headEnd/>
            <a:tailEnd/>
          </a:ln>
        </p:spPr>
      </p:pic>
      <p:pic>
        <p:nvPicPr>
          <p:cNvPr id="18" name="Picture 8"/>
          <p:cNvPicPr>
            <a:picLocks noChangeAspect="1" noChangeArrowheads="1"/>
          </p:cNvPicPr>
          <p:nvPr/>
        </p:nvPicPr>
        <p:blipFill>
          <a:blip r:embed="rId7" cstate="screen"/>
          <a:srcRect/>
          <a:stretch>
            <a:fillRect/>
          </a:stretch>
        </p:blipFill>
        <p:spPr bwMode="auto">
          <a:xfrm>
            <a:off x="8536535" y="3954650"/>
            <a:ext cx="485775" cy="419100"/>
          </a:xfrm>
          <a:prstGeom prst="rect">
            <a:avLst/>
          </a:prstGeom>
          <a:noFill/>
          <a:ln w="9525">
            <a:noFill/>
            <a:miter lim="800000"/>
            <a:headEnd/>
            <a:tailEnd/>
          </a:ln>
        </p:spPr>
      </p:pic>
      <p:pic>
        <p:nvPicPr>
          <p:cNvPr id="19" name="Picture 5"/>
          <p:cNvPicPr>
            <a:picLocks noChangeAspect="1" noChangeArrowheads="1"/>
          </p:cNvPicPr>
          <p:nvPr/>
        </p:nvPicPr>
        <p:blipFill>
          <a:blip r:embed="rId6" cstate="screen"/>
          <a:srcRect/>
          <a:stretch>
            <a:fillRect/>
          </a:stretch>
        </p:blipFill>
        <p:spPr bwMode="auto">
          <a:xfrm>
            <a:off x="8001885" y="4536370"/>
            <a:ext cx="457200" cy="381000"/>
          </a:xfrm>
          <a:prstGeom prst="rect">
            <a:avLst/>
          </a:prstGeom>
          <a:noFill/>
          <a:ln w="9525">
            <a:noFill/>
            <a:miter lim="800000"/>
            <a:headEnd/>
            <a:tailEnd/>
          </a:ln>
        </p:spPr>
      </p:pic>
      <p:pic>
        <p:nvPicPr>
          <p:cNvPr id="117770" name="Picture 10"/>
          <p:cNvPicPr>
            <a:picLocks noChangeAspect="1" noChangeArrowheads="1"/>
          </p:cNvPicPr>
          <p:nvPr/>
        </p:nvPicPr>
        <p:blipFill>
          <a:blip r:embed="rId9" cstate="screen"/>
          <a:srcRect/>
          <a:stretch>
            <a:fillRect/>
          </a:stretch>
        </p:blipFill>
        <p:spPr bwMode="auto">
          <a:xfrm>
            <a:off x="8536535" y="4601755"/>
            <a:ext cx="323850" cy="209550"/>
          </a:xfrm>
          <a:prstGeom prst="rect">
            <a:avLst/>
          </a:prstGeom>
          <a:noFill/>
          <a:ln w="9525">
            <a:noFill/>
            <a:miter lim="800000"/>
            <a:headEnd/>
            <a:tailEnd/>
          </a:ln>
        </p:spPr>
      </p:pic>
      <p:pic>
        <p:nvPicPr>
          <p:cNvPr id="21" name="Picture 3"/>
          <p:cNvPicPr>
            <a:picLocks noChangeAspect="1" noChangeArrowheads="1"/>
          </p:cNvPicPr>
          <p:nvPr/>
        </p:nvPicPr>
        <p:blipFill>
          <a:blip r:embed="rId4" cstate="screen"/>
          <a:srcRect/>
          <a:stretch>
            <a:fillRect/>
          </a:stretch>
        </p:blipFill>
        <p:spPr bwMode="auto">
          <a:xfrm>
            <a:off x="7726957" y="5199550"/>
            <a:ext cx="466725" cy="400050"/>
          </a:xfrm>
          <a:prstGeom prst="rect">
            <a:avLst/>
          </a:prstGeom>
          <a:noFill/>
          <a:ln w="9525">
            <a:noFill/>
            <a:miter lim="800000"/>
            <a:headEnd/>
            <a:tailEnd/>
          </a:ln>
        </p:spPr>
      </p:pic>
      <p:pic>
        <p:nvPicPr>
          <p:cNvPr id="22" name="Picture 10"/>
          <p:cNvPicPr>
            <a:picLocks noChangeAspect="1" noChangeArrowheads="1"/>
          </p:cNvPicPr>
          <p:nvPr/>
        </p:nvPicPr>
        <p:blipFill>
          <a:blip r:embed="rId9" cstate="screen"/>
          <a:srcRect/>
          <a:stretch>
            <a:fillRect/>
          </a:stretch>
        </p:blipFill>
        <p:spPr bwMode="auto">
          <a:xfrm>
            <a:off x="8208882" y="5300110"/>
            <a:ext cx="323850" cy="209550"/>
          </a:xfrm>
          <a:prstGeom prst="rect">
            <a:avLst/>
          </a:prstGeom>
          <a:noFill/>
          <a:ln w="9525">
            <a:noFill/>
            <a:miter lim="800000"/>
            <a:headEnd/>
            <a:tailEnd/>
          </a:ln>
        </p:spPr>
      </p:pic>
      <p:pic>
        <p:nvPicPr>
          <p:cNvPr id="117771" name="Picture 11"/>
          <p:cNvPicPr>
            <a:picLocks noChangeAspect="1" noChangeArrowheads="1"/>
          </p:cNvPicPr>
          <p:nvPr/>
        </p:nvPicPr>
        <p:blipFill>
          <a:blip r:embed="rId10" cstate="screen"/>
          <a:srcRect/>
          <a:stretch>
            <a:fillRect/>
          </a:stretch>
        </p:blipFill>
        <p:spPr bwMode="auto">
          <a:xfrm>
            <a:off x="8024447" y="5686086"/>
            <a:ext cx="457200" cy="438150"/>
          </a:xfrm>
          <a:prstGeom prst="rect">
            <a:avLst/>
          </a:prstGeom>
          <a:noFill/>
          <a:ln w="9525">
            <a:noFill/>
            <a:miter lim="800000"/>
            <a:headEnd/>
            <a:tailEnd/>
          </a:ln>
        </p:spPr>
      </p:pic>
      <p:pic>
        <p:nvPicPr>
          <p:cNvPr id="117772" name="Picture 12"/>
          <p:cNvPicPr>
            <a:picLocks noChangeAspect="1" noChangeArrowheads="1"/>
          </p:cNvPicPr>
          <p:nvPr/>
        </p:nvPicPr>
        <p:blipFill>
          <a:blip r:embed="rId11" cstate="screen"/>
          <a:srcRect/>
          <a:stretch>
            <a:fillRect/>
          </a:stretch>
        </p:blipFill>
        <p:spPr bwMode="auto">
          <a:xfrm>
            <a:off x="8534035" y="6307118"/>
            <a:ext cx="400050" cy="361950"/>
          </a:xfrm>
          <a:prstGeom prst="rect">
            <a:avLst/>
          </a:prstGeom>
          <a:noFill/>
          <a:ln w="9525">
            <a:noFill/>
            <a:miter lim="800000"/>
            <a:headEnd/>
            <a:tailEnd/>
          </a:ln>
        </p:spPr>
      </p:pic>
      <p:pic>
        <p:nvPicPr>
          <p:cNvPr id="25" name="Picture 5"/>
          <p:cNvPicPr>
            <a:picLocks noChangeAspect="1" noChangeArrowheads="1"/>
          </p:cNvPicPr>
          <p:nvPr/>
        </p:nvPicPr>
        <p:blipFill>
          <a:blip r:embed="rId6" cstate="screen"/>
          <a:srcRect/>
          <a:stretch>
            <a:fillRect/>
          </a:stretch>
        </p:blipFill>
        <p:spPr bwMode="auto">
          <a:xfrm>
            <a:off x="8001885" y="6289203"/>
            <a:ext cx="457200" cy="381000"/>
          </a:xfrm>
          <a:prstGeom prst="rect">
            <a:avLst/>
          </a:prstGeom>
          <a:noFill/>
          <a:ln w="9525">
            <a:noFill/>
            <a:miter lim="800000"/>
            <a:headEnd/>
            <a:tailEnd/>
          </a:ln>
        </p:spPr>
      </p:pic>
      <p:sp>
        <p:nvSpPr>
          <p:cNvPr id="24" name="Espace réservé du numéro de diapositive 23"/>
          <p:cNvSpPr>
            <a:spLocks noGrp="1"/>
          </p:cNvSpPr>
          <p:nvPr>
            <p:ph type="sldNum" sz="quarter" idx="12"/>
          </p:nvPr>
        </p:nvSpPr>
        <p:spPr/>
        <p:txBody>
          <a:bodyPr/>
          <a:lstStyle/>
          <a:p>
            <a:fld id="{8D3C4E78-4E06-5F42-B744-27D3474E1BA3}" type="slidenum">
              <a:rPr lang="fr-FR" smtClean="0"/>
              <a:pPr/>
              <a:t>30</a:t>
            </a:fld>
            <a:endParaRPr lang="fr-FR" dirty="0"/>
          </a:p>
        </p:txBody>
      </p:sp>
      <p:pic>
        <p:nvPicPr>
          <p:cNvPr id="1026" name="Picture 2"/>
          <p:cNvPicPr>
            <a:picLocks noChangeAspect="1" noChangeArrowheads="1"/>
          </p:cNvPicPr>
          <p:nvPr/>
        </p:nvPicPr>
        <p:blipFill>
          <a:blip r:embed="rId12" cstate="print"/>
          <a:srcRect/>
          <a:stretch>
            <a:fillRect/>
          </a:stretch>
        </p:blipFill>
        <p:spPr bwMode="auto">
          <a:xfrm>
            <a:off x="8697622" y="5193783"/>
            <a:ext cx="446376" cy="3781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567" y="438913"/>
            <a:ext cx="8996174" cy="548948"/>
          </a:xfrm>
        </p:spPr>
        <p:txBody>
          <a:bodyPr>
            <a:normAutofit fontScale="90000"/>
          </a:bodyPr>
          <a:lstStyle/>
          <a:p>
            <a:r>
              <a:rPr lang="fr-FR" altLang="fr-FR" dirty="0" smtClean="0"/>
              <a:t>Coût des associations ARV de 1</a:t>
            </a:r>
            <a:r>
              <a:rPr lang="fr-FR" altLang="fr-FR" baseline="30000" dirty="0" smtClean="0"/>
              <a:t>ère</a:t>
            </a:r>
            <a:r>
              <a:rPr lang="fr-FR" altLang="fr-FR" dirty="0" smtClean="0"/>
              <a:t> ligne</a:t>
            </a:r>
            <a:endParaRPr lang="fr-FR" i="1" dirty="0">
              <a:solidFill>
                <a:srgbClr val="008000"/>
              </a:solidFill>
            </a:endParaRPr>
          </a:p>
        </p:txBody>
      </p:sp>
      <p:graphicFrame>
        <p:nvGraphicFramePr>
          <p:cNvPr id="10" name="Tableau 9"/>
          <p:cNvGraphicFramePr>
            <a:graphicFrameLocks noGrp="1"/>
          </p:cNvGraphicFramePr>
          <p:nvPr/>
        </p:nvGraphicFramePr>
        <p:xfrm>
          <a:off x="117567" y="987861"/>
          <a:ext cx="8912550" cy="5755640"/>
        </p:xfrm>
        <a:graphic>
          <a:graphicData uri="http://schemas.openxmlformats.org/drawingml/2006/table">
            <a:tbl>
              <a:tblPr firstRow="1" bandRow="1">
                <a:tableStyleId>{5C22544A-7EE6-4342-B048-85BDC9FD1C3A}</a:tableStyleId>
              </a:tblPr>
              <a:tblGrid>
                <a:gridCol w="6232418"/>
                <a:gridCol w="1447999"/>
                <a:gridCol w="1232133"/>
              </a:tblGrid>
              <a:tr h="370840">
                <a:tc>
                  <a:txBody>
                    <a:bodyPr/>
                    <a:lstStyle/>
                    <a:p>
                      <a:r>
                        <a:rPr lang="fr-FR" sz="1400" dirty="0" smtClean="0"/>
                        <a:t>Associations recommandées (DCI)</a:t>
                      </a:r>
                      <a:endParaRPr lang="fr-FR" sz="1400" dirty="0"/>
                    </a:p>
                  </a:txBody>
                  <a:tcPr/>
                </a:tc>
                <a:tc>
                  <a:txBody>
                    <a:bodyPr/>
                    <a:lstStyle/>
                    <a:p>
                      <a:r>
                        <a:rPr lang="fr-FR" sz="1400" dirty="0" smtClean="0"/>
                        <a:t>Nb </a:t>
                      </a:r>
                      <a:r>
                        <a:rPr lang="fr-FR" sz="1400" dirty="0" err="1" smtClean="0"/>
                        <a:t>cp</a:t>
                      </a:r>
                      <a:r>
                        <a:rPr lang="fr-FR" sz="1400" dirty="0" smtClean="0"/>
                        <a:t> / prises</a:t>
                      </a:r>
                    </a:p>
                    <a:p>
                      <a:r>
                        <a:rPr lang="fr-FR" sz="1400" dirty="0" smtClean="0"/>
                        <a:t>Par jour</a:t>
                      </a:r>
                      <a:endParaRPr lang="fr-FR" sz="1400" dirty="0"/>
                    </a:p>
                  </a:txBody>
                  <a:tcPr/>
                </a:tc>
                <a:tc>
                  <a:txBody>
                    <a:bodyPr/>
                    <a:lstStyle/>
                    <a:p>
                      <a:r>
                        <a:rPr lang="fr-FR" sz="1400" dirty="0" smtClean="0"/>
                        <a:t>Prix / an (€)</a:t>
                      </a:r>
                      <a:endParaRPr lang="fr-FR" sz="1400" dirty="0"/>
                    </a:p>
                  </a:txBody>
                  <a:tcPr/>
                </a:tc>
              </a:tr>
              <a:tr h="370840">
                <a:tc>
                  <a:txBody>
                    <a:bodyPr/>
                    <a:lstStyle/>
                    <a:p>
                      <a:r>
                        <a:rPr lang="fr-FR" sz="1600" dirty="0" err="1" smtClean="0"/>
                        <a:t>Kivexa</a:t>
                      </a:r>
                      <a:r>
                        <a:rPr lang="fr-FR" sz="1600" dirty="0" smtClean="0"/>
                        <a:t>®+ </a:t>
                      </a:r>
                      <a:r>
                        <a:rPr lang="fr-FR" sz="1600" dirty="0" err="1" smtClean="0"/>
                        <a:t>Efavirenz</a:t>
                      </a:r>
                      <a:r>
                        <a:rPr lang="fr-FR" sz="1600" baseline="0" dirty="0" smtClean="0"/>
                        <a:t> Gé (</a:t>
                      </a:r>
                      <a:r>
                        <a:rPr lang="fr-FR" sz="1600" baseline="0" dirty="0" err="1" smtClean="0"/>
                        <a:t>abacavir</a:t>
                      </a:r>
                      <a:r>
                        <a:rPr lang="fr-FR" sz="1600" baseline="0" dirty="0" smtClean="0"/>
                        <a:t>/</a:t>
                      </a:r>
                      <a:r>
                        <a:rPr lang="fr-FR" sz="1600" baseline="0" dirty="0" err="1" smtClean="0"/>
                        <a:t>lamivudine</a:t>
                      </a:r>
                      <a:r>
                        <a:rPr lang="fr-FR" sz="1600" baseline="0" dirty="0" smtClean="0"/>
                        <a:t> + </a:t>
                      </a:r>
                      <a:r>
                        <a:rPr lang="fr-FR" sz="1600" baseline="0" dirty="0" err="1" smtClean="0"/>
                        <a:t>efavirenz</a:t>
                      </a:r>
                      <a:r>
                        <a:rPr lang="fr-FR" sz="1600" baseline="0" dirty="0" smtClean="0"/>
                        <a:t>)</a:t>
                      </a:r>
                      <a:endParaRPr lang="fr-FR" sz="1600" dirty="0"/>
                    </a:p>
                  </a:txBody>
                  <a:tcPr/>
                </a:tc>
                <a:tc>
                  <a:txBody>
                    <a:bodyPr/>
                    <a:lstStyle/>
                    <a:p>
                      <a:r>
                        <a:rPr lang="fr-FR" sz="1600" dirty="0" smtClean="0"/>
                        <a:t>2/1</a:t>
                      </a:r>
                      <a:endParaRPr lang="fr-FR" sz="1600" dirty="0"/>
                    </a:p>
                  </a:txBody>
                  <a:tcPr/>
                </a:tc>
                <a:tc>
                  <a:txBody>
                    <a:bodyPr/>
                    <a:lstStyle/>
                    <a:p>
                      <a:r>
                        <a:rPr lang="fr-FR" sz="1600" dirty="0" smtClean="0"/>
                        <a:t>6 622</a:t>
                      </a:r>
                      <a:endParaRPr lang="fr-FR" sz="1600" dirty="0"/>
                    </a:p>
                  </a:txBody>
                  <a:tcPr/>
                </a:tc>
              </a:tr>
              <a:tr h="370840">
                <a:tc>
                  <a:txBody>
                    <a:bodyPr/>
                    <a:lstStyle/>
                    <a:p>
                      <a:r>
                        <a:rPr lang="fr-FR" sz="1600" dirty="0" err="1" smtClean="0"/>
                        <a:t>Truvada</a:t>
                      </a:r>
                      <a:r>
                        <a:rPr lang="fr-FR" sz="1600" dirty="0" smtClean="0"/>
                        <a:t>®+ </a:t>
                      </a:r>
                      <a:r>
                        <a:rPr lang="fr-FR" sz="1600" dirty="0" err="1" smtClean="0"/>
                        <a:t>Efavirenz</a:t>
                      </a:r>
                      <a:r>
                        <a:rPr lang="fr-FR" sz="1600" baseline="0" dirty="0" smtClean="0"/>
                        <a:t> Gé (</a:t>
                      </a:r>
                      <a:r>
                        <a:rPr lang="fr-FR" sz="1600" baseline="0" dirty="0" err="1" smtClean="0"/>
                        <a:t>ténofovirDF</a:t>
                      </a:r>
                      <a:r>
                        <a:rPr lang="fr-FR" sz="1600" baseline="0" dirty="0" smtClean="0"/>
                        <a:t>/</a:t>
                      </a:r>
                      <a:r>
                        <a:rPr lang="fr-FR" sz="1600" baseline="0" dirty="0" err="1" smtClean="0"/>
                        <a:t>emtricitabine</a:t>
                      </a:r>
                      <a:r>
                        <a:rPr lang="fr-FR" sz="1600" baseline="0" dirty="0" smtClean="0"/>
                        <a:t> + </a:t>
                      </a:r>
                      <a:r>
                        <a:rPr lang="fr-FR" sz="1600" baseline="0" dirty="0" err="1" smtClean="0"/>
                        <a:t>efavirenz</a:t>
                      </a:r>
                      <a:r>
                        <a:rPr lang="fr-FR" sz="1600" baseline="0" dirty="0" smtClean="0"/>
                        <a:t>)</a:t>
                      </a:r>
                      <a:endParaRPr lang="fr-FR" sz="1600" dirty="0"/>
                    </a:p>
                  </a:txBody>
                  <a:tcPr/>
                </a:tc>
                <a:tc>
                  <a:txBody>
                    <a:bodyPr/>
                    <a:lstStyle/>
                    <a:p>
                      <a:r>
                        <a:rPr lang="fr-FR" sz="1600" dirty="0" smtClean="0"/>
                        <a:t>2/1</a:t>
                      </a:r>
                      <a:endParaRPr lang="fr-FR" sz="1600" dirty="0"/>
                    </a:p>
                  </a:txBody>
                  <a:tcPr/>
                </a:tc>
                <a:tc>
                  <a:txBody>
                    <a:bodyPr/>
                    <a:lstStyle/>
                    <a:p>
                      <a:r>
                        <a:rPr lang="fr-FR" sz="1600" dirty="0" smtClean="0"/>
                        <a:t>7 908</a:t>
                      </a:r>
                      <a:endParaRPr lang="fr-FR" sz="1600" dirty="0"/>
                    </a:p>
                  </a:txBody>
                  <a:tcPr/>
                </a:tc>
              </a:tr>
              <a:tr h="370840">
                <a:tc>
                  <a:txBody>
                    <a:bodyPr/>
                    <a:lstStyle/>
                    <a:p>
                      <a:r>
                        <a:rPr lang="fr-FR" sz="1600" dirty="0" err="1" smtClean="0"/>
                        <a:t>Kivexa</a:t>
                      </a:r>
                      <a:r>
                        <a:rPr lang="fr-FR" sz="1600" dirty="0" smtClean="0"/>
                        <a:t>®+ </a:t>
                      </a:r>
                      <a:r>
                        <a:rPr lang="fr-FR" sz="1600" dirty="0" err="1" smtClean="0"/>
                        <a:t>Sustiva</a:t>
                      </a:r>
                      <a:r>
                        <a:rPr lang="fr-FR" sz="1600" dirty="0" smtClean="0"/>
                        <a:t>® </a:t>
                      </a:r>
                      <a:r>
                        <a:rPr lang="fr-FR" sz="1600" baseline="0" dirty="0" smtClean="0"/>
                        <a:t>(</a:t>
                      </a:r>
                      <a:r>
                        <a:rPr lang="fr-FR" sz="1600" baseline="0" dirty="0" err="1" smtClean="0"/>
                        <a:t>abacavir</a:t>
                      </a:r>
                      <a:r>
                        <a:rPr lang="fr-FR" sz="1600" baseline="0" dirty="0" smtClean="0"/>
                        <a:t>/</a:t>
                      </a:r>
                      <a:r>
                        <a:rPr lang="fr-FR" sz="1600" baseline="0" dirty="0" err="1" smtClean="0"/>
                        <a:t>lamivudine</a:t>
                      </a:r>
                      <a:r>
                        <a:rPr lang="fr-FR" sz="1600" baseline="0" dirty="0" smtClean="0"/>
                        <a:t> + </a:t>
                      </a:r>
                      <a:r>
                        <a:rPr lang="fr-FR" sz="1600" baseline="0" dirty="0" err="1" smtClean="0"/>
                        <a:t>efavirenz</a:t>
                      </a:r>
                      <a:r>
                        <a:rPr lang="fr-FR" sz="1600" baseline="0" dirty="0" smtClean="0"/>
                        <a:t>)</a:t>
                      </a:r>
                      <a:endParaRPr lang="fr-FR" sz="1600" dirty="0"/>
                    </a:p>
                  </a:txBody>
                  <a:tcPr/>
                </a:tc>
                <a:tc>
                  <a:txBody>
                    <a:bodyPr/>
                    <a:lstStyle/>
                    <a:p>
                      <a:r>
                        <a:rPr lang="fr-FR" sz="1600" dirty="0" smtClean="0"/>
                        <a:t>2/1</a:t>
                      </a:r>
                      <a:endParaRPr lang="fr-FR" sz="1600" dirty="0"/>
                    </a:p>
                  </a:txBody>
                  <a:tcPr/>
                </a:tc>
                <a:tc>
                  <a:txBody>
                    <a:bodyPr/>
                    <a:lstStyle/>
                    <a:p>
                      <a:r>
                        <a:rPr lang="fr-FR" sz="1600" dirty="0" smtClean="0"/>
                        <a:t>7 992</a:t>
                      </a:r>
                      <a:endParaRPr lang="fr-FR" sz="1600" dirty="0"/>
                    </a:p>
                  </a:txBody>
                  <a:tcPr/>
                </a:tc>
              </a:tr>
              <a:tr h="370840">
                <a:tc>
                  <a:txBody>
                    <a:bodyPr/>
                    <a:lstStyle/>
                    <a:p>
                      <a:r>
                        <a:rPr lang="fr-FR" sz="1600" dirty="0" err="1" smtClean="0"/>
                        <a:t>Atripla</a:t>
                      </a:r>
                      <a:r>
                        <a:rPr lang="fr-FR" sz="1600" dirty="0" smtClean="0"/>
                        <a:t>® </a:t>
                      </a:r>
                      <a:r>
                        <a:rPr lang="fr-FR" sz="1600" baseline="0" dirty="0" smtClean="0"/>
                        <a:t>(</a:t>
                      </a:r>
                      <a:r>
                        <a:rPr lang="fr-FR" sz="1600" baseline="0" dirty="0" err="1" smtClean="0"/>
                        <a:t>ténofovirDF</a:t>
                      </a:r>
                      <a:r>
                        <a:rPr lang="fr-FR" sz="1600" baseline="0" dirty="0" smtClean="0"/>
                        <a:t>/</a:t>
                      </a:r>
                      <a:r>
                        <a:rPr lang="fr-FR" sz="1600" baseline="0" dirty="0" err="1" smtClean="0"/>
                        <a:t>emtricitabine</a:t>
                      </a:r>
                      <a:r>
                        <a:rPr lang="fr-FR" sz="1600" baseline="0" dirty="0" smtClean="0"/>
                        <a:t>/ </a:t>
                      </a:r>
                      <a:r>
                        <a:rPr lang="fr-FR" sz="1600" baseline="0" dirty="0" err="1" smtClean="0"/>
                        <a:t>efavirenz</a:t>
                      </a:r>
                      <a:r>
                        <a:rPr lang="fr-FR" sz="1600" baseline="0" dirty="0" smtClean="0"/>
                        <a:t>)</a:t>
                      </a:r>
                      <a:endParaRPr lang="fr-FR" sz="1600" dirty="0"/>
                    </a:p>
                  </a:txBody>
                  <a:tcPr/>
                </a:tc>
                <a:tc>
                  <a:txBody>
                    <a:bodyPr/>
                    <a:lstStyle/>
                    <a:p>
                      <a:r>
                        <a:rPr lang="fr-FR" sz="1600" dirty="0" smtClean="0"/>
                        <a:t>1/1</a:t>
                      </a:r>
                      <a:endParaRPr lang="fr-FR" sz="1600" dirty="0"/>
                    </a:p>
                  </a:txBody>
                  <a:tcPr/>
                </a:tc>
                <a:tc>
                  <a:txBody>
                    <a:bodyPr/>
                    <a:lstStyle/>
                    <a:p>
                      <a:r>
                        <a:rPr lang="fr-FR" sz="1600" dirty="0" smtClean="0"/>
                        <a:t>8 952</a:t>
                      </a:r>
                      <a:endParaRPr lang="fr-FR" sz="1600" dirty="0"/>
                    </a:p>
                  </a:txBody>
                  <a:tcPr/>
                </a:tc>
              </a:tr>
              <a:tr h="370840">
                <a:tc>
                  <a:txBody>
                    <a:bodyPr/>
                    <a:lstStyle/>
                    <a:p>
                      <a:r>
                        <a:rPr lang="fr-FR" sz="1600" dirty="0" err="1" smtClean="0"/>
                        <a:t>Eviplera</a:t>
                      </a:r>
                      <a:r>
                        <a:rPr lang="fr-FR" sz="1600" dirty="0" smtClean="0"/>
                        <a:t>® (</a:t>
                      </a:r>
                      <a:r>
                        <a:rPr lang="fr-FR" sz="1600" baseline="0" dirty="0" err="1" smtClean="0"/>
                        <a:t>ténofovirDF</a:t>
                      </a:r>
                      <a:r>
                        <a:rPr lang="fr-FR" sz="1600" baseline="0" dirty="0" smtClean="0"/>
                        <a:t>/</a:t>
                      </a:r>
                      <a:r>
                        <a:rPr lang="fr-FR" sz="1600" baseline="0" dirty="0" err="1" smtClean="0"/>
                        <a:t>emtricitabine</a:t>
                      </a:r>
                      <a:r>
                        <a:rPr lang="fr-FR" sz="1600" baseline="0" dirty="0" smtClean="0"/>
                        <a:t>/</a:t>
                      </a:r>
                      <a:r>
                        <a:rPr lang="fr-FR" sz="1600" baseline="0" dirty="0" err="1" smtClean="0"/>
                        <a:t>rilpivirine</a:t>
                      </a:r>
                      <a:r>
                        <a:rPr lang="fr-FR" sz="1600" baseline="0" dirty="0" smtClean="0"/>
                        <a:t>)</a:t>
                      </a:r>
                      <a:endParaRPr lang="fr-FR" sz="1600" dirty="0"/>
                    </a:p>
                  </a:txBody>
                  <a:tcPr/>
                </a:tc>
                <a:tc>
                  <a:txBody>
                    <a:bodyPr/>
                    <a:lstStyle/>
                    <a:p>
                      <a:r>
                        <a:rPr lang="fr-FR" sz="1600" dirty="0" smtClean="0"/>
                        <a:t>1/1</a:t>
                      </a:r>
                      <a:endParaRPr lang="fr-FR" sz="1600" dirty="0"/>
                    </a:p>
                  </a:txBody>
                  <a:tcPr/>
                </a:tc>
                <a:tc>
                  <a:txBody>
                    <a:bodyPr/>
                    <a:lstStyle/>
                    <a:p>
                      <a:r>
                        <a:rPr lang="fr-FR" sz="1600" dirty="0" smtClean="0"/>
                        <a:t>9 072</a:t>
                      </a:r>
                      <a:endParaRPr lang="fr-FR" sz="1600" dirty="0"/>
                    </a:p>
                  </a:txBody>
                  <a:tcPr/>
                </a:tc>
              </a:tr>
              <a:tr h="370840">
                <a:tc>
                  <a:txBody>
                    <a:bodyPr/>
                    <a:lstStyle/>
                    <a:p>
                      <a:r>
                        <a:rPr lang="fr-FR" sz="1600" dirty="0" err="1" smtClean="0"/>
                        <a:t>Kivexa</a:t>
                      </a:r>
                      <a:r>
                        <a:rPr lang="fr-FR" sz="1600" dirty="0" smtClean="0"/>
                        <a:t>® + </a:t>
                      </a:r>
                      <a:r>
                        <a:rPr lang="fr-FR" sz="1600" dirty="0" err="1" smtClean="0"/>
                        <a:t>Reyataz</a:t>
                      </a:r>
                      <a:r>
                        <a:rPr lang="fr-FR" sz="1600" dirty="0" smtClean="0"/>
                        <a:t>/</a:t>
                      </a:r>
                      <a:r>
                        <a:rPr lang="fr-FR" sz="1600" dirty="0" err="1" smtClean="0"/>
                        <a:t>Norvir</a:t>
                      </a:r>
                      <a:r>
                        <a:rPr lang="fr-FR" sz="1600" dirty="0" smtClean="0"/>
                        <a:t>® </a:t>
                      </a:r>
                      <a:r>
                        <a:rPr lang="fr-FR" sz="1600" baseline="0" dirty="0" smtClean="0"/>
                        <a:t>(</a:t>
                      </a:r>
                      <a:r>
                        <a:rPr lang="fr-FR" sz="1600" baseline="0" dirty="0" err="1" smtClean="0"/>
                        <a:t>abacavir</a:t>
                      </a:r>
                      <a:r>
                        <a:rPr lang="fr-FR" sz="1600" baseline="0" dirty="0" smtClean="0"/>
                        <a:t>/</a:t>
                      </a:r>
                      <a:r>
                        <a:rPr lang="fr-FR" sz="1600" baseline="0" dirty="0" err="1" smtClean="0"/>
                        <a:t>lamivudine</a:t>
                      </a:r>
                      <a:r>
                        <a:rPr lang="fr-FR" sz="1600" baseline="0" dirty="0" smtClean="0"/>
                        <a:t> + </a:t>
                      </a:r>
                      <a:r>
                        <a:rPr lang="fr-FR" sz="1600" baseline="0" dirty="0" err="1" smtClean="0"/>
                        <a:t>atazanavir</a:t>
                      </a:r>
                      <a:r>
                        <a:rPr lang="fr-FR" sz="1600" baseline="0" dirty="0" smtClean="0"/>
                        <a:t>/r)</a:t>
                      </a:r>
                      <a:endParaRPr lang="fr-FR" sz="1600" dirty="0"/>
                    </a:p>
                  </a:txBody>
                  <a:tcPr/>
                </a:tc>
                <a:tc>
                  <a:txBody>
                    <a:bodyPr/>
                    <a:lstStyle/>
                    <a:p>
                      <a:r>
                        <a:rPr lang="fr-FR" sz="1600" dirty="0" smtClean="0"/>
                        <a:t>3/1</a:t>
                      </a:r>
                      <a:endParaRPr lang="fr-FR" sz="1600" dirty="0"/>
                    </a:p>
                  </a:txBody>
                  <a:tcPr/>
                </a:tc>
                <a:tc>
                  <a:txBody>
                    <a:bodyPr/>
                    <a:lstStyle/>
                    <a:p>
                      <a:r>
                        <a:rPr lang="fr-FR" sz="1600" dirty="0" smtClean="0"/>
                        <a:t>10 728</a:t>
                      </a:r>
                      <a:endParaRPr lang="fr-FR" sz="1600" dirty="0"/>
                    </a:p>
                  </a:txBody>
                  <a:tcPr/>
                </a:tc>
              </a:tr>
              <a:tr h="370840">
                <a:tc>
                  <a:txBody>
                    <a:bodyPr/>
                    <a:lstStyle/>
                    <a:p>
                      <a:r>
                        <a:rPr lang="fr-FR" sz="1600" dirty="0" err="1" smtClean="0"/>
                        <a:t>Stribild</a:t>
                      </a:r>
                      <a:r>
                        <a:rPr lang="fr-FR" sz="1600" dirty="0" smtClean="0"/>
                        <a:t>® (</a:t>
                      </a:r>
                      <a:r>
                        <a:rPr lang="fr-FR" sz="1600" baseline="0" dirty="0" err="1" smtClean="0"/>
                        <a:t>ténofovirDF</a:t>
                      </a:r>
                      <a:r>
                        <a:rPr lang="fr-FR" sz="1600" baseline="0" dirty="0" smtClean="0"/>
                        <a:t>/</a:t>
                      </a:r>
                      <a:r>
                        <a:rPr lang="fr-FR" sz="1600" baseline="0" dirty="0" err="1" smtClean="0"/>
                        <a:t>emtricitabine</a:t>
                      </a:r>
                      <a:r>
                        <a:rPr lang="fr-FR" sz="1600" baseline="0" dirty="0" smtClean="0"/>
                        <a:t>/</a:t>
                      </a:r>
                      <a:r>
                        <a:rPr lang="fr-FR" sz="1600" baseline="0" dirty="0" err="1" smtClean="0"/>
                        <a:t>elvitégravir</a:t>
                      </a:r>
                      <a:r>
                        <a:rPr lang="fr-FR" sz="1600" baseline="0" dirty="0" smtClean="0"/>
                        <a:t>/</a:t>
                      </a:r>
                      <a:r>
                        <a:rPr lang="fr-FR" sz="1600" baseline="0" dirty="0" err="1" smtClean="0"/>
                        <a:t>cobicistat</a:t>
                      </a:r>
                      <a:r>
                        <a:rPr lang="fr-FR" sz="1600" baseline="0" dirty="0" smtClean="0"/>
                        <a:t>)</a:t>
                      </a:r>
                      <a:endParaRPr lang="fr-FR" sz="1600" dirty="0"/>
                    </a:p>
                  </a:txBody>
                  <a:tcPr/>
                </a:tc>
                <a:tc>
                  <a:txBody>
                    <a:bodyPr/>
                    <a:lstStyle/>
                    <a:p>
                      <a:r>
                        <a:rPr lang="fr-FR" sz="1600" dirty="0" smtClean="0"/>
                        <a:t>1/1</a:t>
                      </a:r>
                      <a:endParaRPr lang="fr-FR" sz="1600" dirty="0"/>
                    </a:p>
                  </a:txBody>
                  <a:tcPr/>
                </a:tc>
                <a:tc>
                  <a:txBody>
                    <a:bodyPr/>
                    <a:lstStyle/>
                    <a:p>
                      <a:r>
                        <a:rPr lang="fr-FR" sz="1600" dirty="0" smtClean="0"/>
                        <a:t>11 760</a:t>
                      </a:r>
                      <a:endParaRPr lang="fr-FR" sz="1600" dirty="0"/>
                    </a:p>
                  </a:txBody>
                  <a:tcPr/>
                </a:tc>
              </a:tr>
              <a:tr h="370840">
                <a:tc>
                  <a:txBody>
                    <a:bodyPr/>
                    <a:lstStyle/>
                    <a:p>
                      <a:r>
                        <a:rPr lang="fr-FR" sz="1600" dirty="0" err="1" smtClean="0"/>
                        <a:t>Truvada</a:t>
                      </a:r>
                      <a:r>
                        <a:rPr lang="fr-FR" sz="1600" dirty="0" smtClean="0"/>
                        <a:t>®</a:t>
                      </a:r>
                      <a:r>
                        <a:rPr lang="fr-FR" sz="1600" baseline="0" dirty="0" smtClean="0"/>
                        <a:t> + </a:t>
                      </a:r>
                      <a:r>
                        <a:rPr lang="fr-FR" sz="1600" baseline="0" dirty="0" err="1" smtClean="0"/>
                        <a:t>Reyataz</a:t>
                      </a:r>
                      <a:r>
                        <a:rPr lang="fr-FR" sz="1600" baseline="0" dirty="0" smtClean="0"/>
                        <a:t>/</a:t>
                      </a:r>
                      <a:r>
                        <a:rPr lang="fr-FR" sz="1600" baseline="0" dirty="0" err="1" smtClean="0"/>
                        <a:t>Norvir</a:t>
                      </a:r>
                      <a:r>
                        <a:rPr lang="fr-FR" sz="1600" dirty="0" smtClean="0"/>
                        <a:t>®</a:t>
                      </a:r>
                      <a:r>
                        <a:rPr lang="fr-FR" sz="1600" baseline="0" dirty="0" smtClean="0"/>
                        <a:t> </a:t>
                      </a:r>
                    </a:p>
                    <a:p>
                      <a:r>
                        <a:rPr lang="fr-FR" sz="1600" baseline="0" dirty="0" smtClean="0"/>
                        <a:t>(</a:t>
                      </a:r>
                      <a:r>
                        <a:rPr lang="fr-FR" sz="1600" baseline="0" dirty="0" err="1" smtClean="0"/>
                        <a:t>ténofovirDF</a:t>
                      </a:r>
                      <a:r>
                        <a:rPr lang="fr-FR" sz="1600" baseline="0" dirty="0" smtClean="0"/>
                        <a:t>/</a:t>
                      </a:r>
                      <a:r>
                        <a:rPr lang="fr-FR" sz="1600" baseline="0" dirty="0" err="1" smtClean="0"/>
                        <a:t>emtricitabine</a:t>
                      </a:r>
                      <a:r>
                        <a:rPr lang="fr-FR" sz="1600" baseline="0" dirty="0" smtClean="0"/>
                        <a:t> + </a:t>
                      </a:r>
                      <a:r>
                        <a:rPr lang="fr-FR" sz="1600" baseline="0" dirty="0" err="1" smtClean="0"/>
                        <a:t>atazanavir</a:t>
                      </a:r>
                      <a:r>
                        <a:rPr lang="fr-FR" sz="1600" baseline="0" dirty="0" smtClean="0"/>
                        <a:t>/r)</a:t>
                      </a:r>
                      <a:endParaRPr lang="fr-FR" sz="1600" dirty="0"/>
                    </a:p>
                  </a:txBody>
                  <a:tcPr/>
                </a:tc>
                <a:tc>
                  <a:txBody>
                    <a:bodyPr/>
                    <a:lstStyle/>
                    <a:p>
                      <a:r>
                        <a:rPr lang="fr-FR" sz="1600" dirty="0" smtClean="0"/>
                        <a:t>3/1</a:t>
                      </a:r>
                      <a:endParaRPr lang="fr-FR" sz="1600" dirty="0"/>
                    </a:p>
                  </a:txBody>
                  <a:tcPr/>
                </a:tc>
                <a:tc>
                  <a:txBody>
                    <a:bodyPr/>
                    <a:lstStyle/>
                    <a:p>
                      <a:r>
                        <a:rPr lang="fr-FR" sz="1600" dirty="0" smtClean="0"/>
                        <a:t>12 024</a:t>
                      </a:r>
                      <a:endParaRPr lang="fr-FR" sz="1600" dirty="0"/>
                    </a:p>
                  </a:txBody>
                  <a:tcPr/>
                </a:tc>
              </a:tr>
              <a:tr h="370840">
                <a:tc>
                  <a:txBody>
                    <a:bodyPr/>
                    <a:lstStyle/>
                    <a:p>
                      <a:r>
                        <a:rPr lang="fr-FR" sz="1600" dirty="0" err="1" smtClean="0"/>
                        <a:t>Truvada</a:t>
                      </a:r>
                      <a:r>
                        <a:rPr lang="fr-FR" sz="1600" dirty="0" smtClean="0"/>
                        <a:t>® + </a:t>
                      </a:r>
                      <a:r>
                        <a:rPr lang="fr-FR" sz="1600" dirty="0" err="1" smtClean="0"/>
                        <a:t>Prezista</a:t>
                      </a:r>
                      <a:r>
                        <a:rPr lang="fr-FR" sz="1600" dirty="0" smtClean="0"/>
                        <a:t>/</a:t>
                      </a:r>
                      <a:r>
                        <a:rPr lang="fr-FR" sz="1600" dirty="0" err="1" smtClean="0"/>
                        <a:t>Norvir</a:t>
                      </a:r>
                      <a:r>
                        <a:rPr lang="fr-FR" sz="1600" dirty="0" smtClean="0"/>
                        <a:t>®</a:t>
                      </a:r>
                    </a:p>
                    <a:p>
                      <a:r>
                        <a:rPr lang="fr-FR" sz="1600" baseline="0" dirty="0" smtClean="0"/>
                        <a:t>(</a:t>
                      </a:r>
                      <a:r>
                        <a:rPr lang="fr-FR" sz="1600" baseline="0" dirty="0" err="1" smtClean="0"/>
                        <a:t>ténofovirDF</a:t>
                      </a:r>
                      <a:r>
                        <a:rPr lang="fr-FR" sz="1600" baseline="0" dirty="0" smtClean="0"/>
                        <a:t>/</a:t>
                      </a:r>
                      <a:r>
                        <a:rPr lang="fr-FR" sz="1600" baseline="0" dirty="0" err="1" smtClean="0"/>
                        <a:t>emtricitabine</a:t>
                      </a:r>
                      <a:r>
                        <a:rPr lang="fr-FR" sz="1600" baseline="0" dirty="0" smtClean="0"/>
                        <a:t> + </a:t>
                      </a:r>
                      <a:r>
                        <a:rPr lang="fr-FR" sz="1600" baseline="0" dirty="0" err="1" smtClean="0"/>
                        <a:t>darunavir</a:t>
                      </a:r>
                      <a:r>
                        <a:rPr lang="fr-FR" sz="1600" baseline="0" dirty="0" smtClean="0"/>
                        <a:t>/r)</a:t>
                      </a:r>
                      <a:endParaRPr lang="fr-FR" sz="1600" dirty="0"/>
                    </a:p>
                  </a:txBody>
                  <a:tcPr/>
                </a:tc>
                <a:tc>
                  <a:txBody>
                    <a:bodyPr/>
                    <a:lstStyle/>
                    <a:p>
                      <a:r>
                        <a:rPr lang="fr-FR" sz="1600" dirty="0" smtClean="0"/>
                        <a:t>3/1</a:t>
                      </a:r>
                      <a:endParaRPr lang="fr-FR" sz="1600" dirty="0"/>
                    </a:p>
                  </a:txBody>
                  <a:tcPr/>
                </a:tc>
                <a:tc>
                  <a:txBody>
                    <a:bodyPr/>
                    <a:lstStyle/>
                    <a:p>
                      <a:r>
                        <a:rPr lang="fr-FR" sz="1600" dirty="0" smtClean="0"/>
                        <a:t>12 024</a:t>
                      </a:r>
                      <a:endParaRPr lang="fr-FR" sz="1600" dirty="0"/>
                    </a:p>
                  </a:txBody>
                  <a:tcPr/>
                </a:tc>
              </a:tr>
              <a:tr h="370840">
                <a:tc>
                  <a:txBody>
                    <a:bodyPr/>
                    <a:lstStyle/>
                    <a:p>
                      <a:r>
                        <a:rPr lang="fr-FR" sz="1600" dirty="0" err="1" smtClean="0"/>
                        <a:t>Kivexa</a:t>
                      </a:r>
                      <a:r>
                        <a:rPr lang="fr-FR" sz="1600" dirty="0" smtClean="0"/>
                        <a:t>®+ </a:t>
                      </a:r>
                      <a:r>
                        <a:rPr lang="fr-FR" sz="1600" dirty="0" err="1" smtClean="0"/>
                        <a:t>Isentress</a:t>
                      </a:r>
                      <a:r>
                        <a:rPr lang="fr-FR" sz="1600" dirty="0" smtClean="0"/>
                        <a:t>® </a:t>
                      </a:r>
                      <a:r>
                        <a:rPr lang="fr-FR" sz="1600" baseline="0" dirty="0" smtClean="0"/>
                        <a:t>(</a:t>
                      </a:r>
                      <a:r>
                        <a:rPr lang="fr-FR" sz="1600" baseline="0" dirty="0" err="1" smtClean="0"/>
                        <a:t>abacavir</a:t>
                      </a:r>
                      <a:r>
                        <a:rPr lang="fr-FR" sz="1600" baseline="0" dirty="0" smtClean="0"/>
                        <a:t>/</a:t>
                      </a:r>
                      <a:r>
                        <a:rPr lang="fr-FR" sz="1600" baseline="0" dirty="0" err="1" smtClean="0"/>
                        <a:t>lamivudine</a:t>
                      </a:r>
                      <a:r>
                        <a:rPr lang="fr-FR" sz="1600" baseline="0" dirty="0" smtClean="0"/>
                        <a:t> + </a:t>
                      </a:r>
                      <a:r>
                        <a:rPr lang="fr-FR" sz="1600" baseline="0" dirty="0" err="1" smtClean="0"/>
                        <a:t>raltégravir</a:t>
                      </a:r>
                      <a:r>
                        <a:rPr lang="fr-FR" sz="1600" baseline="0" dirty="0" smtClean="0"/>
                        <a:t>)</a:t>
                      </a:r>
                      <a:endParaRPr lang="fr-FR" sz="1600" dirty="0"/>
                    </a:p>
                  </a:txBody>
                  <a:tcPr/>
                </a:tc>
                <a:tc>
                  <a:txBody>
                    <a:bodyPr/>
                    <a:lstStyle/>
                    <a:p>
                      <a:r>
                        <a:rPr lang="fr-FR" sz="1600" dirty="0" smtClean="0"/>
                        <a:t>3/2</a:t>
                      </a:r>
                      <a:endParaRPr lang="fr-FR" sz="1600" dirty="0"/>
                    </a:p>
                  </a:txBody>
                  <a:tcPr/>
                </a:tc>
                <a:tc>
                  <a:txBody>
                    <a:bodyPr/>
                    <a:lstStyle/>
                    <a:p>
                      <a:r>
                        <a:rPr lang="fr-FR" sz="1600" dirty="0" smtClean="0"/>
                        <a:t>12 288</a:t>
                      </a:r>
                      <a:endParaRPr lang="fr-FR" sz="1600" dirty="0"/>
                    </a:p>
                  </a:txBody>
                  <a:tcPr/>
                </a:tc>
              </a:tr>
              <a:tr h="370840">
                <a:tc>
                  <a:txBody>
                    <a:bodyPr/>
                    <a:lstStyle/>
                    <a:p>
                      <a:r>
                        <a:rPr lang="fr-FR" sz="1600" dirty="0" err="1" smtClean="0"/>
                        <a:t>Kivexa</a:t>
                      </a:r>
                      <a:r>
                        <a:rPr lang="fr-FR" sz="1600" dirty="0" smtClean="0"/>
                        <a:t>® + </a:t>
                      </a:r>
                      <a:r>
                        <a:rPr lang="fr-FR" sz="1600" dirty="0" err="1" smtClean="0"/>
                        <a:t>Tivicay</a:t>
                      </a:r>
                      <a:r>
                        <a:rPr lang="fr-FR" sz="1600" dirty="0" smtClean="0"/>
                        <a:t>® </a:t>
                      </a:r>
                      <a:r>
                        <a:rPr lang="fr-FR" sz="1600" baseline="0" dirty="0" smtClean="0"/>
                        <a:t>(</a:t>
                      </a:r>
                      <a:r>
                        <a:rPr lang="fr-FR" sz="1600" baseline="0" dirty="0" err="1" smtClean="0"/>
                        <a:t>abacavir</a:t>
                      </a:r>
                      <a:r>
                        <a:rPr lang="fr-FR" sz="1600" baseline="0" dirty="0" smtClean="0"/>
                        <a:t>/</a:t>
                      </a:r>
                      <a:r>
                        <a:rPr lang="fr-FR" sz="1600" baseline="0" dirty="0" err="1" smtClean="0"/>
                        <a:t>lamivudine</a:t>
                      </a:r>
                      <a:r>
                        <a:rPr lang="fr-FR" sz="1600" baseline="0" dirty="0" smtClean="0"/>
                        <a:t> + </a:t>
                      </a:r>
                      <a:r>
                        <a:rPr lang="fr-FR" sz="1600" baseline="0" dirty="0" err="1" smtClean="0"/>
                        <a:t>dolutégravir</a:t>
                      </a:r>
                      <a:r>
                        <a:rPr lang="fr-FR" sz="1600" baseline="0" dirty="0" smtClean="0"/>
                        <a:t>)</a:t>
                      </a:r>
                      <a:endParaRPr lang="fr-FR" sz="1600" dirty="0"/>
                    </a:p>
                  </a:txBody>
                  <a:tcPr/>
                </a:tc>
                <a:tc>
                  <a:txBody>
                    <a:bodyPr/>
                    <a:lstStyle/>
                    <a:p>
                      <a:r>
                        <a:rPr lang="fr-FR" sz="1600" dirty="0" smtClean="0"/>
                        <a:t>2/1</a:t>
                      </a:r>
                      <a:endParaRPr lang="fr-FR" sz="1600" dirty="0"/>
                    </a:p>
                  </a:txBody>
                  <a:tcPr/>
                </a:tc>
                <a:tc>
                  <a:txBody>
                    <a:bodyPr/>
                    <a:lstStyle/>
                    <a:p>
                      <a:r>
                        <a:rPr lang="fr-FR" sz="1600" dirty="0" smtClean="0"/>
                        <a:t>12 288</a:t>
                      </a:r>
                      <a:endParaRPr lang="fr-FR" sz="1600" dirty="0"/>
                    </a:p>
                  </a:txBody>
                  <a:tcPr/>
                </a:tc>
              </a:tr>
              <a:tr h="370840">
                <a:tc>
                  <a:txBody>
                    <a:bodyPr/>
                    <a:lstStyle/>
                    <a:p>
                      <a:r>
                        <a:rPr lang="fr-FR" sz="1600" dirty="0" err="1" smtClean="0"/>
                        <a:t>Truvada</a:t>
                      </a:r>
                      <a:r>
                        <a:rPr lang="fr-FR" sz="1600" dirty="0" smtClean="0"/>
                        <a:t>® + </a:t>
                      </a:r>
                      <a:r>
                        <a:rPr lang="fr-FR" sz="1600" dirty="0" err="1" smtClean="0"/>
                        <a:t>Isentress</a:t>
                      </a:r>
                      <a:r>
                        <a:rPr lang="fr-FR" sz="1600" dirty="0" smtClean="0"/>
                        <a:t>® </a:t>
                      </a:r>
                      <a:r>
                        <a:rPr lang="fr-FR" sz="1600" baseline="0" dirty="0" smtClean="0"/>
                        <a:t>(</a:t>
                      </a:r>
                      <a:r>
                        <a:rPr lang="fr-FR" sz="1600" baseline="0" dirty="0" err="1" smtClean="0"/>
                        <a:t>ténofovirDF</a:t>
                      </a:r>
                      <a:r>
                        <a:rPr lang="fr-FR" sz="1600" baseline="0" dirty="0" smtClean="0"/>
                        <a:t>/</a:t>
                      </a:r>
                      <a:r>
                        <a:rPr lang="fr-FR" sz="1600" baseline="0" dirty="0" err="1" smtClean="0"/>
                        <a:t>emtricitabine</a:t>
                      </a:r>
                      <a:r>
                        <a:rPr lang="fr-FR" sz="1600" baseline="0" dirty="0" smtClean="0"/>
                        <a:t>+ </a:t>
                      </a:r>
                      <a:r>
                        <a:rPr lang="fr-FR" sz="1600" baseline="0" dirty="0" err="1" smtClean="0"/>
                        <a:t>raltégravir</a:t>
                      </a:r>
                      <a:r>
                        <a:rPr lang="fr-FR" sz="1600" baseline="0" dirty="0" smtClean="0"/>
                        <a:t>)</a:t>
                      </a:r>
                      <a:endParaRPr lang="fr-FR" sz="1600" dirty="0"/>
                    </a:p>
                  </a:txBody>
                  <a:tcPr/>
                </a:tc>
                <a:tc>
                  <a:txBody>
                    <a:bodyPr/>
                    <a:lstStyle/>
                    <a:p>
                      <a:r>
                        <a:rPr lang="fr-FR" sz="1600" dirty="0" smtClean="0"/>
                        <a:t>3/2</a:t>
                      </a:r>
                      <a:endParaRPr lang="fr-FR" sz="1600" dirty="0"/>
                    </a:p>
                  </a:txBody>
                  <a:tcPr/>
                </a:tc>
                <a:tc>
                  <a:txBody>
                    <a:bodyPr/>
                    <a:lstStyle/>
                    <a:p>
                      <a:r>
                        <a:rPr lang="fr-FR" sz="1600" dirty="0" smtClean="0"/>
                        <a:t>13 584</a:t>
                      </a:r>
                      <a:endParaRPr lang="fr-FR" sz="1600" dirty="0"/>
                    </a:p>
                  </a:txBody>
                  <a:tcPr/>
                </a:tc>
              </a:tr>
              <a:tr h="370840">
                <a:tc>
                  <a:txBody>
                    <a:bodyPr/>
                    <a:lstStyle/>
                    <a:p>
                      <a:r>
                        <a:rPr lang="fr-FR" sz="1600" dirty="0" err="1" smtClean="0"/>
                        <a:t>Truvada</a:t>
                      </a:r>
                      <a:r>
                        <a:rPr lang="fr-FR" sz="1600" dirty="0" smtClean="0"/>
                        <a:t>®</a:t>
                      </a:r>
                      <a:r>
                        <a:rPr lang="fr-FR" sz="1600" baseline="0" dirty="0" smtClean="0"/>
                        <a:t> </a:t>
                      </a:r>
                      <a:r>
                        <a:rPr lang="fr-FR" sz="1600" dirty="0" smtClean="0"/>
                        <a:t>+ </a:t>
                      </a:r>
                      <a:r>
                        <a:rPr lang="fr-FR" sz="1600" dirty="0" err="1" smtClean="0"/>
                        <a:t>Tivicay</a:t>
                      </a:r>
                      <a:r>
                        <a:rPr lang="fr-FR" sz="1600" dirty="0" smtClean="0"/>
                        <a:t>® </a:t>
                      </a:r>
                      <a:r>
                        <a:rPr lang="fr-FR" sz="1600" baseline="0" dirty="0" smtClean="0"/>
                        <a:t>(</a:t>
                      </a:r>
                      <a:r>
                        <a:rPr lang="fr-FR" sz="1600" baseline="0" dirty="0" err="1" smtClean="0"/>
                        <a:t>ténofovirDF</a:t>
                      </a:r>
                      <a:r>
                        <a:rPr lang="fr-FR" sz="1600" baseline="0" dirty="0" smtClean="0"/>
                        <a:t>/</a:t>
                      </a:r>
                      <a:r>
                        <a:rPr lang="fr-FR" sz="1600" baseline="0" dirty="0" err="1" smtClean="0"/>
                        <a:t>emtricitabine</a:t>
                      </a:r>
                      <a:r>
                        <a:rPr lang="fr-FR" sz="1600" baseline="0" dirty="0" smtClean="0"/>
                        <a:t>+ </a:t>
                      </a:r>
                      <a:r>
                        <a:rPr lang="fr-FR" sz="1600" baseline="0" dirty="0" err="1" smtClean="0"/>
                        <a:t>dolutégravir</a:t>
                      </a:r>
                      <a:r>
                        <a:rPr lang="fr-FR" sz="1600" baseline="0" dirty="0" smtClean="0"/>
                        <a:t>)</a:t>
                      </a:r>
                      <a:endParaRPr lang="fr-FR" sz="1600" dirty="0"/>
                    </a:p>
                  </a:txBody>
                  <a:tcPr/>
                </a:tc>
                <a:tc>
                  <a:txBody>
                    <a:bodyPr/>
                    <a:lstStyle/>
                    <a:p>
                      <a:r>
                        <a:rPr lang="fr-FR" sz="1600" dirty="0" smtClean="0"/>
                        <a:t>2/1</a:t>
                      </a:r>
                      <a:endParaRPr lang="fr-FR" sz="1600" dirty="0"/>
                    </a:p>
                  </a:txBody>
                  <a:tcPr/>
                </a:tc>
                <a:tc>
                  <a:txBody>
                    <a:bodyPr/>
                    <a:lstStyle/>
                    <a:p>
                      <a:r>
                        <a:rPr lang="fr-FR" sz="1600" dirty="0" smtClean="0"/>
                        <a:t>13 584</a:t>
                      </a:r>
                      <a:endParaRPr lang="fr-FR" sz="1600" dirty="0"/>
                    </a:p>
                  </a:txBody>
                  <a:tcPr/>
                </a:tc>
              </a:tr>
            </a:tbl>
          </a:graphicData>
        </a:graphic>
      </p:graphicFrame>
      <p:sp>
        <p:nvSpPr>
          <p:cNvPr id="12" name="ZoneTexte 11"/>
          <p:cNvSpPr txBox="1"/>
          <p:nvPr/>
        </p:nvSpPr>
        <p:spPr>
          <a:xfrm>
            <a:off x="6936377" y="582606"/>
            <a:ext cx="2177364" cy="307777"/>
          </a:xfrm>
          <a:prstGeom prst="rect">
            <a:avLst/>
          </a:prstGeom>
          <a:noFill/>
        </p:spPr>
        <p:txBody>
          <a:bodyPr wrap="square" rtlCol="0">
            <a:spAutoFit/>
          </a:bodyPr>
          <a:lstStyle/>
          <a:p>
            <a:pPr algn="r"/>
            <a:r>
              <a:rPr lang="fr-FR" sz="1400" i="1" dirty="0" smtClean="0"/>
              <a:t>Source :  </a:t>
            </a:r>
            <a:r>
              <a:rPr lang="fr-FR" sz="1400" i="1" dirty="0" err="1" smtClean="0"/>
              <a:t>Morlat</a:t>
            </a:r>
            <a:r>
              <a:rPr lang="fr-FR" sz="1400" i="1" dirty="0" smtClean="0"/>
              <a:t> 2014</a:t>
            </a:r>
            <a:endParaRPr lang="fr-FR" sz="1400" i="1" dirty="0"/>
          </a:p>
        </p:txBody>
      </p:sp>
      <p:sp>
        <p:nvSpPr>
          <p:cNvPr id="7" name="Espace réservé du numéro de diapositive 6"/>
          <p:cNvSpPr>
            <a:spLocks noGrp="1"/>
          </p:cNvSpPr>
          <p:nvPr>
            <p:ph type="sldNum" sz="quarter" idx="12"/>
          </p:nvPr>
        </p:nvSpPr>
        <p:spPr/>
        <p:txBody>
          <a:bodyPr/>
          <a:lstStyle/>
          <a:p>
            <a:fld id="{8D3C4E78-4E06-5F42-B744-27D3474E1BA3}" type="slidenum">
              <a:rPr lang="fr-FR" smtClean="0"/>
              <a:pPr/>
              <a:t>31</a:t>
            </a:fld>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nvGraphicFramePr>
        <p:xfrm>
          <a:off x="330773" y="1136468"/>
          <a:ext cx="8216537" cy="5031861"/>
        </p:xfrm>
        <a:graphic>
          <a:graphicData uri="http://schemas.openxmlformats.org/drawingml/2006/table">
            <a:tbl>
              <a:tblPr firstRow="1" bandRow="1">
                <a:tableStyleId>{5C22544A-7EE6-4342-B048-85BDC9FD1C3A}</a:tableStyleId>
              </a:tblPr>
              <a:tblGrid>
                <a:gridCol w="2233748"/>
                <a:gridCol w="2912430"/>
                <a:gridCol w="3070359"/>
              </a:tblGrid>
              <a:tr h="389529">
                <a:tc>
                  <a:txBody>
                    <a:bodyPr/>
                    <a:lstStyle/>
                    <a:p>
                      <a:r>
                        <a:rPr lang="fr-FR" sz="1800" dirty="0" smtClean="0">
                          <a:solidFill>
                            <a:schemeClr val="bg1"/>
                          </a:solidFill>
                        </a:rPr>
                        <a:t>SITUATION</a:t>
                      </a:r>
                      <a:endParaRPr lang="fr-FR" sz="1800" dirty="0">
                        <a:solidFill>
                          <a:schemeClr val="bg1"/>
                        </a:solidFill>
                      </a:endParaRPr>
                    </a:p>
                  </a:txBody>
                  <a:tcPr/>
                </a:tc>
                <a:tc>
                  <a:txBody>
                    <a:bodyPr/>
                    <a:lstStyle/>
                    <a:p>
                      <a:r>
                        <a:rPr lang="fr-FR" sz="1800" dirty="0" smtClean="0">
                          <a:solidFill>
                            <a:schemeClr val="bg1"/>
                          </a:solidFill>
                        </a:rPr>
                        <a:t>RECOMMANDATION</a:t>
                      </a:r>
                      <a:r>
                        <a:rPr lang="fr-FR" sz="1800" baseline="0" dirty="0" smtClean="0">
                          <a:solidFill>
                            <a:schemeClr val="bg1"/>
                          </a:solidFill>
                        </a:rPr>
                        <a:t> 1</a:t>
                      </a:r>
                      <a:endParaRPr lang="fr-FR" sz="1800" dirty="0">
                        <a:solidFill>
                          <a:schemeClr val="bg1"/>
                        </a:solidFill>
                      </a:endParaRPr>
                    </a:p>
                  </a:txBody>
                  <a:tcPr/>
                </a:tc>
                <a:tc>
                  <a:txBody>
                    <a:bodyPr/>
                    <a:lstStyle/>
                    <a:p>
                      <a:r>
                        <a:rPr lang="fr-FR" sz="1800" dirty="0" smtClean="0">
                          <a:solidFill>
                            <a:schemeClr val="bg1"/>
                          </a:solidFill>
                        </a:rPr>
                        <a:t>RECOMMANDATION</a:t>
                      </a:r>
                      <a:r>
                        <a:rPr lang="fr-FR" sz="1800" baseline="0" dirty="0" smtClean="0">
                          <a:solidFill>
                            <a:schemeClr val="bg1"/>
                          </a:solidFill>
                        </a:rPr>
                        <a:t> 2</a:t>
                      </a:r>
                      <a:endParaRPr lang="fr-FR" sz="1800" dirty="0">
                        <a:solidFill>
                          <a:schemeClr val="bg1"/>
                        </a:solidFill>
                      </a:endParaRPr>
                    </a:p>
                  </a:txBody>
                  <a:tcPr/>
                </a:tc>
              </a:tr>
              <a:tr h="864434">
                <a:tc>
                  <a:txBody>
                    <a:bodyPr/>
                    <a:lstStyle/>
                    <a:p>
                      <a:r>
                        <a:rPr lang="fr-FR" sz="1600" b="1" dirty="0" smtClean="0"/>
                        <a:t>FEMMES</a:t>
                      </a:r>
                      <a:endParaRPr lang="fr-FR" sz="1600" b="1" dirty="0">
                        <a:solidFill>
                          <a:srgbClr val="FF0000"/>
                        </a:solidFill>
                      </a:endParaRPr>
                    </a:p>
                  </a:txBody>
                  <a:tcPr/>
                </a:tc>
                <a:tc>
                  <a:txBody>
                    <a:bodyPr/>
                    <a:lstStyle/>
                    <a:p>
                      <a:r>
                        <a:rPr lang="fr-FR" sz="1600" dirty="0" smtClean="0"/>
                        <a:t>Si désir de grossesse : pas d’INNTI</a:t>
                      </a:r>
                      <a:endParaRPr lang="fr-FR" sz="1600" dirty="0"/>
                    </a:p>
                  </a:txBody>
                  <a:tcPr/>
                </a:tc>
                <a:tc>
                  <a:txBody>
                    <a:bodyPr/>
                    <a:lstStyle/>
                    <a:p>
                      <a:r>
                        <a:rPr lang="fr-FR" sz="1600" dirty="0" smtClean="0">
                          <a:solidFill>
                            <a:srgbClr val="000000"/>
                          </a:solidFill>
                        </a:rPr>
                        <a:t>Si </a:t>
                      </a:r>
                      <a:r>
                        <a:rPr lang="fr-FR" sz="1600" baseline="0" dirty="0" smtClean="0">
                          <a:solidFill>
                            <a:srgbClr val="000000"/>
                          </a:solidFill>
                        </a:rPr>
                        <a:t>contraception orale: vérifier les interactions si IP/r ou INNTI</a:t>
                      </a:r>
                      <a:endParaRPr lang="fr-FR" sz="1600" dirty="0">
                        <a:solidFill>
                          <a:srgbClr val="000000"/>
                        </a:solidFill>
                      </a:endParaRPr>
                    </a:p>
                  </a:txBody>
                  <a:tcPr/>
                </a:tc>
              </a:tr>
              <a:tr h="6083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PRIMO-INFECTION</a:t>
                      </a:r>
                    </a:p>
                  </a:txBody>
                  <a:tcPr/>
                </a:tc>
                <a:tc>
                  <a:txBody>
                    <a:bodyPr/>
                    <a:lstStyle/>
                    <a:p>
                      <a:r>
                        <a:rPr lang="fr-FR" sz="1600" dirty="0" smtClean="0"/>
                        <a:t>Trithérapie (TDF/FTC + IP/r)</a:t>
                      </a:r>
                      <a:endParaRPr lang="fr-FR" sz="1600" dirty="0"/>
                    </a:p>
                  </a:txBody>
                  <a:tcPr/>
                </a:tc>
                <a:tc>
                  <a:txBody>
                    <a:bodyPr/>
                    <a:lstStyle/>
                    <a:p>
                      <a:r>
                        <a:rPr lang="fr-FR" sz="1600" dirty="0" smtClean="0"/>
                        <a:t>Schéma ultérieur</a:t>
                      </a:r>
                      <a:r>
                        <a:rPr lang="fr-FR" sz="1600" baseline="0" dirty="0" smtClean="0"/>
                        <a:t> adapté au génotype</a:t>
                      </a:r>
                      <a:endParaRPr lang="fr-FR" sz="1600" dirty="0"/>
                    </a:p>
                  </a:txBody>
                  <a:tcPr/>
                </a:tc>
              </a:tr>
              <a:tr h="576290">
                <a:tc>
                  <a:txBody>
                    <a:bodyPr/>
                    <a:lstStyle/>
                    <a:p>
                      <a:r>
                        <a:rPr lang="fr-FR" sz="1600" b="1" dirty="0" smtClean="0"/>
                        <a:t>IMMUNODEPRESSION </a:t>
                      </a:r>
                      <a:r>
                        <a:rPr lang="fr-FR" sz="1400" b="1" dirty="0" smtClean="0"/>
                        <a:t>(CD4 &lt;200/mm</a:t>
                      </a:r>
                      <a:r>
                        <a:rPr lang="fr-FR" sz="1400" b="1" baseline="30000" dirty="0" smtClean="0"/>
                        <a:t>3</a:t>
                      </a:r>
                      <a:r>
                        <a:rPr lang="fr-FR" sz="1400" b="1" dirty="0" smtClean="0"/>
                        <a:t>)</a:t>
                      </a:r>
                      <a:endParaRPr lang="fr-FR" sz="1600" b="1" dirty="0"/>
                    </a:p>
                  </a:txBody>
                  <a:tcPr/>
                </a:tc>
                <a:tc>
                  <a:txBody>
                    <a:bodyPr/>
                    <a:lstStyle/>
                    <a:p>
                      <a:r>
                        <a:rPr lang="fr-FR" sz="1600" dirty="0" smtClean="0"/>
                        <a:t>Trithérapie</a:t>
                      </a:r>
                      <a:r>
                        <a:rPr lang="fr-FR" sz="1600" baseline="0" dirty="0" smtClean="0"/>
                        <a:t> avec IP/r</a:t>
                      </a:r>
                      <a:endParaRPr lang="fr-FR" sz="1600" dirty="0"/>
                    </a:p>
                  </a:txBody>
                  <a:tcPr/>
                </a:tc>
                <a:tc>
                  <a:txBody>
                    <a:bodyPr/>
                    <a:lstStyle/>
                    <a:p>
                      <a:r>
                        <a:rPr lang="fr-FR" sz="1600" dirty="0" smtClean="0"/>
                        <a:t>Intensification à l’étude</a:t>
                      </a:r>
                      <a:endParaRPr lang="fr-FR" sz="1600" dirty="0"/>
                    </a:p>
                  </a:txBody>
                  <a:tcPr/>
                </a:tc>
              </a:tr>
              <a:tr h="8644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INFECTION</a:t>
                      </a:r>
                      <a:r>
                        <a:rPr lang="fr-FR" sz="1600" b="1" baseline="0" dirty="0" smtClean="0"/>
                        <a:t> OPPORTUNISTE  (IO) </a:t>
                      </a:r>
                      <a:r>
                        <a:rPr lang="fr-FR" sz="1600" b="1" dirty="0" smtClean="0"/>
                        <a:t>MAJEURE ASSOCIEE</a:t>
                      </a:r>
                    </a:p>
                  </a:txBody>
                  <a:tcPr/>
                </a:tc>
                <a:tc>
                  <a:txBody>
                    <a:bodyPr/>
                    <a:lstStyle/>
                    <a:p>
                      <a:r>
                        <a:rPr lang="fr-FR" sz="1600" dirty="0" smtClean="0"/>
                        <a:t>Si tuberculose</a:t>
                      </a:r>
                      <a:r>
                        <a:rPr lang="fr-FR" sz="1600" baseline="0" dirty="0" smtClean="0"/>
                        <a:t> traitée par rifampicine: 2 INTI+EFV ou RAL</a:t>
                      </a:r>
                      <a:endParaRPr lang="fr-FR" sz="1600" dirty="0"/>
                    </a:p>
                  </a:txBody>
                  <a:tcPr/>
                </a:tc>
                <a:tc>
                  <a:txBody>
                    <a:bodyPr/>
                    <a:lstStyle/>
                    <a:p>
                      <a:r>
                        <a:rPr lang="fr-FR" sz="1600" dirty="0" smtClean="0"/>
                        <a:t>Autre IO : options standards prenant en compte les interactions</a:t>
                      </a:r>
                      <a:endParaRPr lang="fr-FR" sz="1600" dirty="0"/>
                    </a:p>
                  </a:txBody>
                  <a:tcPr/>
                </a:tc>
              </a:tr>
              <a:tr h="864434">
                <a:tc>
                  <a:txBody>
                    <a:bodyPr/>
                    <a:lstStyle/>
                    <a:p>
                      <a:r>
                        <a:rPr lang="fr-FR" sz="1600" b="1" dirty="0" smtClean="0"/>
                        <a:t>HEMOPHILIE</a:t>
                      </a:r>
                      <a:endParaRPr lang="fr-FR" sz="1600" b="1" dirty="0"/>
                    </a:p>
                  </a:txBody>
                  <a:tcPr/>
                </a:tc>
                <a:tc>
                  <a:txBody>
                    <a:bodyPr/>
                    <a:lstStyle/>
                    <a:p>
                      <a:r>
                        <a:rPr lang="fr-FR" sz="1600" dirty="0" smtClean="0"/>
                        <a:t>Options standards ; si IP/r,</a:t>
                      </a:r>
                      <a:r>
                        <a:rPr lang="fr-FR" sz="1600" baseline="0" dirty="0" smtClean="0"/>
                        <a:t> préférer ATV/r ou DRV/r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Si IP/r : éviter</a:t>
                      </a:r>
                      <a:r>
                        <a:rPr lang="fr-FR" sz="1600" baseline="0" dirty="0" smtClean="0"/>
                        <a:t> TPV/r, LPV/r (risque hémorragique </a:t>
                      </a:r>
                      <a:r>
                        <a:rPr lang="fr-FR" sz="1600" baseline="0" dirty="0" smtClean="0">
                          <a:sym typeface="Wingdings"/>
                        </a:rPr>
                        <a:t> par ces IP).</a:t>
                      </a:r>
                      <a:endParaRPr lang="fr-FR" sz="1600" dirty="0"/>
                    </a:p>
                  </a:txBody>
                  <a:tcPr/>
                </a:tc>
              </a:tr>
              <a:tr h="8644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CHIMIOTHERAPIE AK</a:t>
                      </a:r>
                      <a:r>
                        <a:rPr lang="fr-FR" sz="1600" b="1" baseline="0" dirty="0" smtClean="0"/>
                        <a:t> </a:t>
                      </a:r>
                      <a:r>
                        <a:rPr lang="fr-FR" sz="1600" b="1" dirty="0" smtClean="0"/>
                        <a:t> ASSOCIEE</a:t>
                      </a:r>
                    </a:p>
                  </a:txBody>
                  <a:tcPr/>
                </a:tc>
                <a:tc>
                  <a:txBody>
                    <a:bodyPr/>
                    <a:lstStyle/>
                    <a:p>
                      <a:r>
                        <a:rPr lang="fr-FR" sz="1600" dirty="0" smtClean="0"/>
                        <a:t>Options standards prenant en compte les interactions</a:t>
                      </a:r>
                      <a:endParaRPr lang="fr-FR" sz="1600" dirty="0"/>
                    </a:p>
                  </a:txBody>
                  <a:tcPr/>
                </a:tc>
                <a:tc>
                  <a:txBody>
                    <a:bodyPr/>
                    <a:lstStyle/>
                    <a:p>
                      <a:endParaRPr lang="fr-FR" sz="1600" dirty="0"/>
                    </a:p>
                  </a:txBody>
                  <a:tcPr/>
                </a:tc>
              </a:tr>
            </a:tbl>
          </a:graphicData>
        </a:graphic>
      </p:graphicFrame>
      <p:sp>
        <p:nvSpPr>
          <p:cNvPr id="10" name="Titre 1"/>
          <p:cNvSpPr>
            <a:spLocks noGrp="1"/>
          </p:cNvSpPr>
          <p:nvPr>
            <p:ph type="title"/>
          </p:nvPr>
        </p:nvSpPr>
        <p:spPr>
          <a:xfrm>
            <a:off x="78920" y="551155"/>
            <a:ext cx="9065079" cy="585313"/>
          </a:xfrm>
        </p:spPr>
        <p:txBody>
          <a:bodyPr>
            <a:normAutofit/>
          </a:bodyPr>
          <a:lstStyle/>
          <a:p>
            <a:r>
              <a:rPr lang="fr-FR" altLang="fr-FR" sz="2800" dirty="0" smtClean="0"/>
              <a:t>Comment traiter en première ligne: cas particuliers (1)</a:t>
            </a:r>
            <a:endParaRPr lang="fr-FR" sz="2800" b="1" dirty="0">
              <a:solidFill>
                <a:srgbClr val="000000"/>
              </a:solidFill>
            </a:endParaRPr>
          </a:p>
        </p:txBody>
      </p:sp>
      <p:sp>
        <p:nvSpPr>
          <p:cNvPr id="8" name="Espace réservé du numéro de diapositive 7"/>
          <p:cNvSpPr>
            <a:spLocks noGrp="1"/>
          </p:cNvSpPr>
          <p:nvPr>
            <p:ph type="sldNum" sz="quarter" idx="12"/>
          </p:nvPr>
        </p:nvSpPr>
        <p:spPr/>
        <p:txBody>
          <a:bodyPr/>
          <a:lstStyle/>
          <a:p>
            <a:fld id="{8D3C4E78-4E06-5F42-B744-27D3474E1BA3}" type="slidenum">
              <a:rPr lang="fr-FR" smtClean="0"/>
              <a:pPr/>
              <a:t>32</a:t>
            </a:fld>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p:cNvGraphicFramePr>
            <a:graphicFrameLocks noGrp="1"/>
          </p:cNvGraphicFramePr>
          <p:nvPr/>
        </p:nvGraphicFramePr>
        <p:xfrm>
          <a:off x="274320" y="990615"/>
          <a:ext cx="8703427" cy="5790987"/>
        </p:xfrm>
        <a:graphic>
          <a:graphicData uri="http://schemas.openxmlformats.org/drawingml/2006/table">
            <a:tbl>
              <a:tblPr firstRow="1" bandRow="1">
                <a:tableStyleId>{5C22544A-7EE6-4342-B048-85BDC9FD1C3A}</a:tableStyleId>
              </a:tblPr>
              <a:tblGrid>
                <a:gridCol w="2132540"/>
                <a:gridCol w="3238794"/>
                <a:gridCol w="3332093"/>
              </a:tblGrid>
              <a:tr h="425347">
                <a:tc>
                  <a:txBody>
                    <a:bodyPr/>
                    <a:lstStyle/>
                    <a:p>
                      <a:r>
                        <a:rPr lang="fr-FR" sz="1800" dirty="0" smtClean="0">
                          <a:solidFill>
                            <a:schemeClr val="bg1"/>
                          </a:solidFill>
                        </a:rPr>
                        <a:t>SITUATION</a:t>
                      </a:r>
                      <a:endParaRPr lang="fr-FR" sz="1800" dirty="0">
                        <a:solidFill>
                          <a:schemeClr val="bg1"/>
                        </a:solidFill>
                      </a:endParaRPr>
                    </a:p>
                  </a:txBody>
                  <a:tcPr/>
                </a:tc>
                <a:tc>
                  <a:txBody>
                    <a:bodyPr/>
                    <a:lstStyle/>
                    <a:p>
                      <a:r>
                        <a:rPr lang="fr-FR" sz="1800" dirty="0" smtClean="0">
                          <a:solidFill>
                            <a:schemeClr val="bg1"/>
                          </a:solidFill>
                        </a:rPr>
                        <a:t>RECOMMANDATION</a:t>
                      </a:r>
                      <a:r>
                        <a:rPr lang="fr-FR" sz="1800" baseline="0" dirty="0" smtClean="0">
                          <a:solidFill>
                            <a:schemeClr val="bg1"/>
                          </a:solidFill>
                        </a:rPr>
                        <a:t> 1</a:t>
                      </a:r>
                      <a:endParaRPr lang="fr-FR" sz="1800" dirty="0">
                        <a:solidFill>
                          <a:schemeClr val="bg1"/>
                        </a:solidFill>
                      </a:endParaRPr>
                    </a:p>
                  </a:txBody>
                  <a:tcPr/>
                </a:tc>
                <a:tc>
                  <a:txBody>
                    <a:bodyPr/>
                    <a:lstStyle/>
                    <a:p>
                      <a:r>
                        <a:rPr lang="fr-FR" sz="1800" dirty="0" smtClean="0">
                          <a:solidFill>
                            <a:schemeClr val="bg1"/>
                          </a:solidFill>
                        </a:rPr>
                        <a:t>RECOMMANDATION</a:t>
                      </a:r>
                      <a:r>
                        <a:rPr lang="fr-FR" sz="1800" baseline="0" dirty="0" smtClean="0">
                          <a:solidFill>
                            <a:schemeClr val="bg1"/>
                          </a:solidFill>
                        </a:rPr>
                        <a:t> 2</a:t>
                      </a:r>
                      <a:endParaRPr lang="fr-FR" sz="1800" dirty="0">
                        <a:solidFill>
                          <a:schemeClr val="bg1"/>
                        </a:solidFill>
                      </a:endParaRPr>
                    </a:p>
                  </a:txBody>
                  <a:tcPr/>
                </a:tc>
              </a:tr>
              <a:tr h="943920">
                <a:tc>
                  <a:txBody>
                    <a:bodyPr/>
                    <a:lstStyle/>
                    <a:p>
                      <a:r>
                        <a:rPr lang="fr-FR" sz="1600" b="1" dirty="0" smtClean="0"/>
                        <a:t>TRANSPLANTATION</a:t>
                      </a:r>
                      <a:endParaRPr lang="fr-FR" sz="1600" b="1" dirty="0"/>
                    </a:p>
                  </a:txBody>
                  <a:tcPr/>
                </a:tc>
                <a:tc>
                  <a:txBody>
                    <a:bodyPr/>
                    <a:lstStyle/>
                    <a:p>
                      <a:r>
                        <a:rPr lang="fr-FR" sz="1600" dirty="0" smtClean="0"/>
                        <a:t>Prendre en compte le déficit fonctionnel de l’organe greffé (rein, foie)</a:t>
                      </a:r>
                      <a:endParaRPr lang="fr-FR" sz="1600" dirty="0"/>
                    </a:p>
                  </a:txBody>
                  <a:tcPr/>
                </a:tc>
                <a:tc>
                  <a:txBody>
                    <a:bodyPr/>
                    <a:lstStyle/>
                    <a:p>
                      <a:r>
                        <a:rPr lang="fr-FR" sz="1600" dirty="0" smtClean="0"/>
                        <a:t>Options standards prenant en compte les interactions avec traitements </a:t>
                      </a:r>
                      <a:r>
                        <a:rPr lang="fr-FR" sz="1600" dirty="0" err="1" smtClean="0"/>
                        <a:t>anti-rejet</a:t>
                      </a:r>
                      <a:r>
                        <a:rPr lang="fr-FR" sz="1600" baseline="0" dirty="0" smtClean="0"/>
                        <a:t> </a:t>
                      </a:r>
                      <a:r>
                        <a:rPr lang="fr-FR" sz="1600" dirty="0" smtClean="0"/>
                        <a:t>; dosages pharmacologiques</a:t>
                      </a:r>
                      <a:endParaRPr lang="fr-FR" sz="1600" dirty="0"/>
                    </a:p>
                  </a:txBody>
                  <a:tcPr/>
                </a:tc>
              </a:tr>
              <a:tr h="94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RISQUE CARDIO-VASCULAIRE ELEVE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Diminuer les facteurs de risque (nutrition, mouvement ..)</a:t>
                      </a:r>
                    </a:p>
                  </a:txBody>
                  <a:tcPr/>
                </a:tc>
                <a:tc>
                  <a:txBody>
                    <a:bodyPr/>
                    <a:lstStyle/>
                    <a:p>
                      <a:r>
                        <a:rPr lang="fr-FR" sz="1600" dirty="0" smtClean="0"/>
                        <a:t>Options standards prenant en compte les interactions </a:t>
                      </a:r>
                      <a:endParaRPr lang="fr-FR" sz="1600" dirty="0"/>
                    </a:p>
                  </a:txBody>
                  <a:tcPr/>
                </a:tc>
              </a:tr>
              <a:tr h="664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RISQUE</a:t>
                      </a:r>
                      <a:r>
                        <a:rPr lang="fr-FR" sz="1600" b="1" baseline="0" dirty="0" smtClean="0"/>
                        <a:t> RENAL ELEVE</a:t>
                      </a:r>
                      <a:endParaRPr lang="fr-FR" sz="1600" b="1" dirty="0" smtClean="0"/>
                    </a:p>
                  </a:txBody>
                  <a:tcPr/>
                </a:tc>
                <a:tc>
                  <a:txBody>
                    <a:bodyPr/>
                    <a:lstStyle/>
                    <a:p>
                      <a:r>
                        <a:rPr lang="fr-FR" sz="1600" dirty="0" smtClean="0"/>
                        <a:t>Options standards prenant en compte les</a:t>
                      </a:r>
                      <a:r>
                        <a:rPr lang="fr-FR" sz="1600" baseline="0" dirty="0" smtClean="0"/>
                        <a:t> doses selon l’IR</a:t>
                      </a:r>
                      <a:r>
                        <a:rPr lang="fr-FR" sz="1600" dirty="0" smtClean="0"/>
                        <a:t> </a:t>
                      </a:r>
                      <a:endParaRPr lang="fr-FR" sz="1600" dirty="0"/>
                    </a:p>
                  </a:txBody>
                  <a:tcPr/>
                </a:tc>
                <a:tc>
                  <a:txBody>
                    <a:bodyPr/>
                    <a:lstStyle/>
                    <a:p>
                      <a:r>
                        <a:rPr lang="fr-FR" sz="1600" dirty="0" smtClean="0"/>
                        <a:t>Dosages</a:t>
                      </a:r>
                      <a:r>
                        <a:rPr lang="fr-FR" sz="1600" baseline="0" dirty="0" smtClean="0"/>
                        <a:t> pharmacologiques</a:t>
                      </a:r>
                    </a:p>
                    <a:p>
                      <a:r>
                        <a:rPr lang="fr-FR" sz="1600" baseline="0" dirty="0" smtClean="0"/>
                        <a:t>Evaluer bénéfice/risque TDF si Clairance Créatinine &lt; 80 ml/min</a:t>
                      </a:r>
                    </a:p>
                    <a:p>
                      <a:r>
                        <a:rPr lang="fr-FR" sz="1600" baseline="0" dirty="0" smtClean="0"/>
                        <a:t>Eviter  TDF  si Clairance Créatinine &lt; 60 ml/min</a:t>
                      </a:r>
                    </a:p>
                    <a:p>
                      <a:r>
                        <a:rPr lang="fr-FR" sz="1600" baseline="0" dirty="0" smtClean="0"/>
                        <a:t>Surveiller fonction rénale si ATV/r.</a:t>
                      </a:r>
                      <a:endParaRPr lang="fr-FR" sz="1600" dirty="0"/>
                    </a:p>
                  </a:txBody>
                  <a:tcPr/>
                </a:tc>
              </a:tr>
              <a:tr h="856520">
                <a:tc>
                  <a:txBody>
                    <a:bodyPr/>
                    <a:lstStyle/>
                    <a:p>
                      <a:r>
                        <a:rPr lang="fr-FR" sz="1600" b="1" dirty="0" smtClean="0"/>
                        <a:t>RISQUE HEPATIQUE </a:t>
                      </a:r>
                      <a:r>
                        <a:rPr lang="fr-FR" sz="1100" b="1" dirty="0" smtClean="0"/>
                        <a:t>(DONT</a:t>
                      </a:r>
                      <a:r>
                        <a:rPr lang="fr-FR" sz="1100" b="1" baseline="0" dirty="0" smtClean="0"/>
                        <a:t> CO-INFECTION VHC)</a:t>
                      </a:r>
                      <a:endParaRPr lang="fr-FR" sz="1600" b="1" dirty="0"/>
                    </a:p>
                  </a:txBody>
                  <a:tcPr/>
                </a:tc>
                <a:tc>
                  <a:txBody>
                    <a:bodyPr/>
                    <a:lstStyle/>
                    <a:p>
                      <a:r>
                        <a:rPr lang="fr-FR" sz="1600" dirty="0" smtClean="0"/>
                        <a:t>Prendre en compte rapport efficacité/tolérance ; dosages</a:t>
                      </a:r>
                      <a:endParaRPr lang="fr-FR" sz="1600" dirty="0"/>
                    </a:p>
                  </a:txBody>
                  <a:tcPr/>
                </a:tc>
                <a:tc>
                  <a:txBody>
                    <a:bodyPr/>
                    <a:lstStyle/>
                    <a:p>
                      <a:r>
                        <a:rPr lang="fr-FR" sz="1600" dirty="0" smtClean="0"/>
                        <a:t>VHB : associer TDF/FTC</a:t>
                      </a:r>
                    </a:p>
                    <a:p>
                      <a:r>
                        <a:rPr lang="fr-FR" sz="1600" dirty="0" smtClean="0"/>
                        <a:t>VHC : prendre en compte interactions</a:t>
                      </a:r>
                      <a:endParaRPr lang="fr-FR" sz="1600" dirty="0"/>
                    </a:p>
                  </a:txBody>
                  <a:tcPr/>
                </a:tc>
              </a:tr>
              <a:tr h="94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baseline="0" dirty="0" smtClean="0"/>
                        <a:t>USAGE DE DROGUE</a:t>
                      </a:r>
                      <a:endParaRPr lang="fr-FR"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aseline="0" dirty="0" smtClean="0"/>
                        <a:t>Risque de sur/sous dosage avec produits de substitution selon ARV associé</a:t>
                      </a:r>
                      <a:endParaRPr lang="fr-FR" sz="1600" dirty="0" smtClean="0"/>
                    </a:p>
                  </a:txBody>
                  <a:tcPr/>
                </a:tc>
                <a:tc>
                  <a:txBody>
                    <a:bodyPr/>
                    <a:lstStyle/>
                    <a:p>
                      <a:r>
                        <a:rPr lang="fr-FR" sz="1600" dirty="0" smtClean="0"/>
                        <a:t>Dosages pharmacologiques</a:t>
                      </a:r>
                      <a:endParaRPr lang="fr-FR" sz="1600" dirty="0"/>
                    </a:p>
                  </a:txBody>
                  <a:tcPr/>
                </a:tc>
              </a:tr>
            </a:tbl>
          </a:graphicData>
        </a:graphic>
      </p:graphicFrame>
      <p:sp>
        <p:nvSpPr>
          <p:cNvPr id="9" name="Titre 8"/>
          <p:cNvSpPr>
            <a:spLocks noGrp="1"/>
          </p:cNvSpPr>
          <p:nvPr>
            <p:ph type="title"/>
          </p:nvPr>
        </p:nvSpPr>
        <p:spPr>
          <a:xfrm>
            <a:off x="1" y="347472"/>
            <a:ext cx="9144000" cy="643143"/>
          </a:xfrm>
        </p:spPr>
        <p:txBody>
          <a:bodyPr>
            <a:normAutofit/>
          </a:bodyPr>
          <a:lstStyle/>
          <a:p>
            <a:r>
              <a:rPr lang="fr-FR" altLang="fr-FR" sz="2800" dirty="0" smtClean="0"/>
              <a:t>Comment traiter en première ligne: cas particuliers (2)</a:t>
            </a:r>
            <a:endParaRPr lang="fr-FR" altLang="fr-FR" sz="2800" dirty="0"/>
          </a:p>
        </p:txBody>
      </p:sp>
      <p:sp>
        <p:nvSpPr>
          <p:cNvPr id="10" name="Espace réservé du numéro de diapositive 9"/>
          <p:cNvSpPr>
            <a:spLocks noGrp="1"/>
          </p:cNvSpPr>
          <p:nvPr>
            <p:ph type="sldNum" sz="quarter" idx="12"/>
          </p:nvPr>
        </p:nvSpPr>
        <p:spPr/>
        <p:txBody>
          <a:bodyPr/>
          <a:lstStyle/>
          <a:p>
            <a:fld id="{8D3C4E78-4E06-5F42-B744-27D3474E1BA3}" type="slidenum">
              <a:rPr lang="fr-FR" smtClean="0"/>
              <a:pPr/>
              <a:t>33</a:t>
            </a:fld>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ltLang="fr-FR" dirty="0" smtClean="0"/>
              <a:t>Comment traiter en seconde ligne?</a:t>
            </a:r>
            <a:endParaRPr lang="fr-FR" dirty="0"/>
          </a:p>
        </p:txBody>
      </p:sp>
      <p:sp>
        <p:nvSpPr>
          <p:cNvPr id="32771" name="Rectangle 3" descr="Rectangle: Click to edit Master text styles&#10;Second level&#10;Third level&#10;Fourth level&#10;Fifth level"/>
          <p:cNvSpPr>
            <a:spLocks noGrp="1" noChangeArrowheads="1"/>
          </p:cNvSpPr>
          <p:nvPr>
            <p:ph idx="1"/>
          </p:nvPr>
        </p:nvSpPr>
        <p:spPr>
          <a:xfrm>
            <a:off x="0" y="1600200"/>
            <a:ext cx="9144000" cy="5257800"/>
          </a:xfrm>
        </p:spPr>
        <p:txBody>
          <a:bodyPr>
            <a:normAutofit lnSpcReduction="10000"/>
          </a:bodyPr>
          <a:lstStyle/>
          <a:p>
            <a:pPr>
              <a:lnSpc>
                <a:spcPct val="80000"/>
              </a:lnSpc>
              <a:buFont typeface="Wingdings" pitchFamily="2" charset="2"/>
              <a:buChar char="§"/>
            </a:pPr>
            <a:r>
              <a:rPr lang="fr-FR" altLang="fr-FR" dirty="0" smtClean="0"/>
              <a:t>Echec virologique suspecté </a:t>
            </a:r>
            <a:r>
              <a:rPr lang="fr-FR" altLang="fr-FR" dirty="0" smtClean="0">
                <a:sym typeface="Wingdings" pitchFamily="2" charset="2"/>
              </a:rPr>
              <a:t> </a:t>
            </a:r>
            <a:r>
              <a:rPr lang="fr-FR" altLang="fr-FR" sz="2000" dirty="0" smtClean="0">
                <a:sym typeface="Wingdings" pitchFamily="2" charset="2"/>
              </a:rPr>
              <a:t>é</a:t>
            </a:r>
            <a:r>
              <a:rPr lang="fr-FR" altLang="fr-FR" sz="2000" dirty="0" smtClean="0"/>
              <a:t>valuer une </a:t>
            </a:r>
            <a:r>
              <a:rPr lang="fr-FR" altLang="fr-FR" sz="2000" dirty="0" smtClean="0">
                <a:solidFill>
                  <a:srgbClr val="C00000"/>
                </a:solidFill>
              </a:rPr>
              <a:t>inobservance éventuelle</a:t>
            </a:r>
            <a:r>
              <a:rPr lang="fr-FR" altLang="fr-FR" sz="2000" dirty="0" smtClean="0"/>
              <a:t>. Accompagner le patient vers une meilleure observance si facteurs de risque détectés (supporte mal effets indésirables, problèmes psychologiques, précarité…). Réévaluer la charge virale après cet accompagnement.</a:t>
            </a:r>
          </a:p>
          <a:p>
            <a:pPr eaLnBrk="1" hangingPunct="1">
              <a:lnSpc>
                <a:spcPct val="80000"/>
              </a:lnSpc>
              <a:buSzTx/>
              <a:buFont typeface="Wingdings" pitchFamily="2" charset="2"/>
              <a:buChar char="§"/>
            </a:pPr>
            <a:endParaRPr lang="fr-FR" altLang="fr-FR" dirty="0" smtClean="0"/>
          </a:p>
          <a:p>
            <a:pPr eaLnBrk="1" hangingPunct="1">
              <a:lnSpc>
                <a:spcPct val="80000"/>
              </a:lnSpc>
              <a:buSzTx/>
              <a:buFont typeface="Wingdings" pitchFamily="2" charset="2"/>
              <a:buChar char="§"/>
            </a:pPr>
            <a:r>
              <a:rPr lang="fr-FR" altLang="fr-FR" dirty="0" smtClean="0"/>
              <a:t>En cas d’échec virologique (CV&gt; 200 copies / ml &gt; 6 mois):</a:t>
            </a:r>
          </a:p>
          <a:p>
            <a:pPr eaLnBrk="1" hangingPunct="1">
              <a:lnSpc>
                <a:spcPct val="80000"/>
              </a:lnSpc>
              <a:buSzTx/>
              <a:buNone/>
            </a:pPr>
            <a:endParaRPr lang="fr-FR" altLang="fr-FR" dirty="0" smtClean="0"/>
          </a:p>
          <a:p>
            <a:pPr lvl="1" eaLnBrk="1" hangingPunct="1">
              <a:lnSpc>
                <a:spcPct val="80000"/>
              </a:lnSpc>
              <a:buFont typeface="Wingdings" pitchFamily="2" charset="2"/>
              <a:buChar char="§"/>
            </a:pPr>
            <a:r>
              <a:rPr lang="fr-FR" altLang="fr-FR" sz="1800" dirty="0" smtClean="0"/>
              <a:t> </a:t>
            </a:r>
            <a:r>
              <a:rPr lang="fr-FR" altLang="fr-FR" dirty="0" smtClean="0"/>
              <a:t>Recours au </a:t>
            </a:r>
            <a:r>
              <a:rPr lang="fr-FR" altLang="fr-FR" dirty="0" err="1" smtClean="0">
                <a:solidFill>
                  <a:srgbClr val="CA2E48"/>
                </a:solidFill>
              </a:rPr>
              <a:t>génotypage</a:t>
            </a:r>
            <a:r>
              <a:rPr lang="fr-FR" altLang="fr-FR" dirty="0" smtClean="0">
                <a:solidFill>
                  <a:srgbClr val="F6BF69"/>
                </a:solidFill>
              </a:rPr>
              <a:t> </a:t>
            </a:r>
            <a:r>
              <a:rPr lang="fr-FR" altLang="fr-FR" dirty="0" smtClean="0"/>
              <a:t>du virus (déjà fait en bilan initial)</a:t>
            </a:r>
          </a:p>
          <a:p>
            <a:pPr lvl="2" eaLnBrk="1" hangingPunct="1">
              <a:lnSpc>
                <a:spcPct val="80000"/>
              </a:lnSpc>
              <a:buFontTx/>
              <a:buChar char="•"/>
            </a:pPr>
            <a:r>
              <a:rPr lang="fr-FR" altLang="fr-FR" sz="1600" dirty="0" smtClean="0"/>
              <a:t>Permet de mettre en évidence les résistances virales (mutations)</a:t>
            </a:r>
          </a:p>
          <a:p>
            <a:pPr lvl="2" eaLnBrk="1" hangingPunct="1">
              <a:lnSpc>
                <a:spcPct val="80000"/>
              </a:lnSpc>
              <a:buFontTx/>
              <a:buChar char="•"/>
            </a:pPr>
            <a:r>
              <a:rPr lang="fr-FR" altLang="fr-FR" sz="1600" dirty="0" smtClean="0"/>
              <a:t>Afin de construire le schéma thérapeutique le plus efficace possible</a:t>
            </a:r>
            <a:r>
              <a:rPr lang="fr-FR" altLang="fr-FR" dirty="0" smtClean="0"/>
              <a:t> </a:t>
            </a:r>
          </a:p>
          <a:p>
            <a:pPr lvl="2" eaLnBrk="1" hangingPunct="1">
              <a:lnSpc>
                <a:spcPct val="80000"/>
              </a:lnSpc>
              <a:buNone/>
            </a:pPr>
            <a:endParaRPr lang="fr-FR" altLang="fr-FR" dirty="0" smtClean="0"/>
          </a:p>
          <a:p>
            <a:pPr lvl="1" eaLnBrk="1" hangingPunct="1">
              <a:lnSpc>
                <a:spcPct val="80000"/>
              </a:lnSpc>
              <a:buFont typeface="Wingdings" pitchFamily="2" charset="2"/>
              <a:buChar char="§"/>
            </a:pPr>
            <a:r>
              <a:rPr lang="fr-FR" altLang="fr-FR" dirty="0" smtClean="0"/>
              <a:t>Recours aux </a:t>
            </a:r>
            <a:r>
              <a:rPr lang="fr-FR" altLang="fr-FR" dirty="0" smtClean="0">
                <a:solidFill>
                  <a:srgbClr val="CA2E48"/>
                </a:solidFill>
              </a:rPr>
              <a:t>dosages pharmacologiques des ARV</a:t>
            </a:r>
            <a:endParaRPr lang="fr-FR" altLang="fr-FR" sz="1800" dirty="0" smtClean="0">
              <a:solidFill>
                <a:srgbClr val="CA2E48"/>
              </a:solidFill>
            </a:endParaRPr>
          </a:p>
          <a:p>
            <a:pPr lvl="2" fontAlgn="t"/>
            <a:r>
              <a:rPr lang="fr-FR" sz="1600" dirty="0" smtClean="0"/>
              <a:t>Suivi d'un nouveau traitement : le dosage précoce est recommandé notamment en cas d'interaction attendue, d'insuffisance hépatique, chez les personnes </a:t>
            </a:r>
            <a:r>
              <a:rPr lang="fr-FR" sz="1600" dirty="0" err="1" smtClean="0"/>
              <a:t>co</a:t>
            </a:r>
            <a:r>
              <a:rPr lang="fr-FR" sz="1600" dirty="0" smtClean="0"/>
              <a:t>-infectées par le VHB ou VHC, chez la femme enceinte, en cas de malabsorption et en cas d'insuffisance rénale (TDF)</a:t>
            </a:r>
          </a:p>
          <a:p>
            <a:pPr lvl="2" fontAlgn="t"/>
            <a:r>
              <a:rPr lang="fr-FR" sz="1600" dirty="0" smtClean="0"/>
              <a:t>Echecs  virologiques : le dosage est recommandé notamment si la réduction de la charge virale est insuffisante ou lors d'un rebond virologique.</a:t>
            </a:r>
          </a:p>
          <a:p>
            <a:pPr lvl="2" fontAlgn="t"/>
            <a:r>
              <a:rPr lang="fr-FR" sz="1600" dirty="0" smtClean="0"/>
              <a:t>Toxicité (effets indésirables) : le dosage est recommandé notamment si la toxicité est dose-dépendante.</a:t>
            </a:r>
          </a:p>
          <a:p>
            <a:pPr eaLnBrk="1" hangingPunct="1">
              <a:lnSpc>
                <a:spcPct val="80000"/>
              </a:lnSpc>
              <a:buFont typeface="Wingdings" pitchFamily="2" charset="2"/>
              <a:buChar char="Ø"/>
            </a:pPr>
            <a:endParaRPr lang="fr-FR" altLang="fr-FR" sz="2000" dirty="0" smtClean="0"/>
          </a:p>
        </p:txBody>
      </p:sp>
      <p:sp>
        <p:nvSpPr>
          <p:cNvPr id="7" name="Espace réservé du numéro de diapositive 6"/>
          <p:cNvSpPr>
            <a:spLocks noGrp="1"/>
          </p:cNvSpPr>
          <p:nvPr>
            <p:ph type="sldNum" sz="quarter" idx="12"/>
          </p:nvPr>
        </p:nvSpPr>
        <p:spPr/>
        <p:txBody>
          <a:bodyPr/>
          <a:lstStyle/>
          <a:p>
            <a:fld id="{8D3C4E78-4E06-5F42-B744-27D3474E1BA3}" type="slidenum">
              <a:rPr lang="fr-FR" smtClean="0"/>
              <a:pPr/>
              <a:t>34</a:t>
            </a:fld>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97493" y="347472"/>
            <a:ext cx="8207375" cy="932689"/>
          </a:xfrm>
        </p:spPr>
        <p:txBody>
          <a:bodyPr>
            <a:normAutofit/>
          </a:bodyPr>
          <a:lstStyle/>
          <a:p>
            <a:pPr eaLnBrk="1" hangingPunct="1"/>
            <a:r>
              <a:rPr lang="fr-FR" dirty="0" smtClean="0"/>
              <a:t>Toxicités  ARV: à court terme</a:t>
            </a:r>
            <a:endParaRPr lang="fr-FR" sz="2700" dirty="0" smtClean="0"/>
          </a:p>
        </p:txBody>
      </p:sp>
      <p:sp>
        <p:nvSpPr>
          <p:cNvPr id="17411" name="Rectangle 3"/>
          <p:cNvSpPr>
            <a:spLocks noGrp="1" noChangeArrowheads="1"/>
          </p:cNvSpPr>
          <p:nvPr>
            <p:ph idx="1"/>
          </p:nvPr>
        </p:nvSpPr>
        <p:spPr>
          <a:xfrm>
            <a:off x="0" y="5165008"/>
            <a:ext cx="9143999" cy="1697695"/>
          </a:xfrm>
        </p:spPr>
        <p:txBody>
          <a:bodyPr>
            <a:noAutofit/>
          </a:bodyPr>
          <a:lstStyle/>
          <a:p>
            <a:pPr marL="0" indent="0" eaLnBrk="1" hangingPunct="1">
              <a:buNone/>
            </a:pPr>
            <a:r>
              <a:rPr lang="fr-FR" sz="1600" b="1" dirty="0" smtClean="0"/>
              <a:t>NEUROLOGIQUE</a:t>
            </a:r>
            <a:r>
              <a:rPr lang="fr-FR" sz="1600" dirty="0" smtClean="0"/>
              <a:t> </a:t>
            </a:r>
          </a:p>
          <a:p>
            <a:pPr marL="0" indent="0" eaLnBrk="1" hangingPunct="1">
              <a:buFontTx/>
              <a:buChar char="-"/>
            </a:pPr>
            <a:r>
              <a:rPr lang="fr-FR" sz="1600" dirty="0" smtClean="0"/>
              <a:t> </a:t>
            </a:r>
            <a:r>
              <a:rPr lang="fr-FR" sz="1600" dirty="0" err="1" smtClean="0"/>
              <a:t>Efavirenz</a:t>
            </a:r>
            <a:r>
              <a:rPr lang="fr-FR" sz="1600" dirty="0" smtClean="0"/>
              <a:t> (</a:t>
            </a:r>
            <a:r>
              <a:rPr lang="fr-FR" sz="1600" dirty="0" err="1" smtClean="0"/>
              <a:t>Sustiva</a:t>
            </a:r>
            <a:r>
              <a:rPr lang="fr-FR" sz="1600" dirty="0" smtClean="0"/>
              <a:t>° et génériques, </a:t>
            </a:r>
            <a:r>
              <a:rPr lang="fr-FR" sz="1600" dirty="0" err="1" smtClean="0"/>
              <a:t>Atripla</a:t>
            </a:r>
            <a:r>
              <a:rPr lang="fr-FR" sz="1600" dirty="0" smtClean="0"/>
              <a:t>°) </a:t>
            </a:r>
            <a:r>
              <a:rPr lang="fr-FR" sz="1600" dirty="0" smtClean="0">
                <a:sym typeface="Wingdings" pitchFamily="2" charset="2"/>
              </a:rPr>
              <a:t> consulter, adapter heure prise et posologie.</a:t>
            </a:r>
            <a:endParaRPr lang="fr-FR" sz="1600" dirty="0" smtClean="0"/>
          </a:p>
          <a:p>
            <a:pPr marL="0" indent="0" eaLnBrk="1" hangingPunct="1">
              <a:buFontTx/>
              <a:buChar char="-"/>
            </a:pPr>
            <a:r>
              <a:rPr lang="fr-FR" sz="1600" dirty="0" smtClean="0"/>
              <a:t> Sommeil perturbé, insomnies, cauchemars, vertiges au réveil : surtout les premiers jours</a:t>
            </a:r>
          </a:p>
          <a:p>
            <a:pPr marL="0" indent="0" eaLnBrk="1" hangingPunct="1">
              <a:buFontTx/>
              <a:buChar char="-"/>
            </a:pPr>
            <a:r>
              <a:rPr lang="fr-FR" sz="1600" dirty="0" smtClean="0"/>
              <a:t>Facteurs de risque : fragilité psychologique, dépression, susceptibilité génétique</a:t>
            </a:r>
          </a:p>
          <a:p>
            <a:pPr marL="0" indent="0" eaLnBrk="1" hangingPunct="1">
              <a:buFontTx/>
              <a:buChar char="-"/>
            </a:pPr>
            <a:r>
              <a:rPr lang="fr-FR" sz="1600" dirty="0" smtClean="0"/>
              <a:t>Concentration dépendante : dosage plasmatique et adapter la posologie</a:t>
            </a:r>
          </a:p>
        </p:txBody>
      </p:sp>
      <p:sp>
        <p:nvSpPr>
          <p:cNvPr id="7" name="Rectangle 3"/>
          <p:cNvSpPr txBox="1">
            <a:spLocks noChangeArrowheads="1"/>
          </p:cNvSpPr>
          <p:nvPr/>
        </p:nvSpPr>
        <p:spPr>
          <a:xfrm>
            <a:off x="0" y="1133280"/>
            <a:ext cx="9065079" cy="1954694"/>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fr-FR" sz="2300" b="1" dirty="0" smtClean="0"/>
              <a:t>DIGESTIVE</a:t>
            </a:r>
          </a:p>
          <a:p>
            <a:r>
              <a:rPr lang="fr-FR" sz="2300" dirty="0" smtClean="0"/>
              <a:t>Nausées </a:t>
            </a:r>
          </a:p>
          <a:p>
            <a:pPr lvl="1"/>
            <a:r>
              <a:rPr lang="fr-FR" sz="2300" dirty="0" smtClean="0"/>
              <a:t>Fractionner repas</a:t>
            </a:r>
          </a:p>
          <a:p>
            <a:pPr lvl="1"/>
            <a:r>
              <a:rPr lang="fr-FR" sz="2300" dirty="0" smtClean="0"/>
              <a:t>Amélioration par </a:t>
            </a:r>
            <a:r>
              <a:rPr lang="fr-FR" sz="2300" dirty="0" err="1" smtClean="0"/>
              <a:t>métoclopramide</a:t>
            </a:r>
            <a:r>
              <a:rPr lang="fr-FR" sz="2300" dirty="0" smtClean="0"/>
              <a:t>, </a:t>
            </a:r>
            <a:r>
              <a:rPr lang="fr-FR" sz="2300" dirty="0" err="1" smtClean="0"/>
              <a:t>métopimazine</a:t>
            </a:r>
            <a:r>
              <a:rPr lang="fr-FR" sz="2300" dirty="0" smtClean="0"/>
              <a:t>, </a:t>
            </a:r>
            <a:r>
              <a:rPr lang="fr-FR" sz="2300" dirty="0" err="1" smtClean="0"/>
              <a:t>dompéridone</a:t>
            </a:r>
            <a:endParaRPr lang="fr-FR" sz="2300" dirty="0" smtClean="0"/>
          </a:p>
          <a:p>
            <a:pPr lvl="1">
              <a:buNone/>
            </a:pPr>
            <a:endParaRPr lang="fr-FR" sz="2300" dirty="0" smtClean="0"/>
          </a:p>
          <a:p>
            <a:r>
              <a:rPr lang="fr-FR" sz="2300" dirty="0" smtClean="0"/>
              <a:t>Diarrhées </a:t>
            </a:r>
            <a:r>
              <a:rPr lang="fr-FR" sz="2000" dirty="0" smtClean="0"/>
              <a:t>(surtout avec Inhibiteurs de protéase, notamment </a:t>
            </a:r>
            <a:r>
              <a:rPr lang="fr-FR" sz="2000" dirty="0" err="1" smtClean="0"/>
              <a:t>ritonavir</a:t>
            </a:r>
            <a:r>
              <a:rPr lang="fr-FR" sz="2000" dirty="0" smtClean="0"/>
              <a:t> (</a:t>
            </a:r>
            <a:r>
              <a:rPr lang="fr-FR" sz="2000" dirty="0" err="1" smtClean="0"/>
              <a:t>Norvir</a:t>
            </a:r>
            <a:r>
              <a:rPr lang="fr-FR" sz="2000" dirty="0" smtClean="0"/>
              <a:t>°), </a:t>
            </a:r>
            <a:r>
              <a:rPr lang="fr-FR" sz="2000" dirty="0" err="1" smtClean="0"/>
              <a:t>lopinavir</a:t>
            </a:r>
            <a:r>
              <a:rPr lang="fr-FR" sz="2000" dirty="0" smtClean="0"/>
              <a:t>/r (</a:t>
            </a:r>
            <a:r>
              <a:rPr lang="fr-FR" sz="2000" dirty="0" err="1" smtClean="0"/>
              <a:t>Kaletra</a:t>
            </a:r>
            <a:r>
              <a:rPr lang="fr-FR" sz="2000" dirty="0" smtClean="0"/>
              <a:t>°)</a:t>
            </a:r>
            <a:endParaRPr lang="fr-FR" sz="2300" dirty="0" smtClean="0"/>
          </a:p>
          <a:p>
            <a:pPr lvl="1"/>
            <a:r>
              <a:rPr lang="fr-FR" sz="2300" dirty="0" smtClean="0"/>
              <a:t>Amélioration par </a:t>
            </a:r>
            <a:r>
              <a:rPr lang="fr-FR" sz="2300" dirty="0" err="1" smtClean="0"/>
              <a:t>lopéramide</a:t>
            </a:r>
            <a:endParaRPr lang="fr-FR" dirty="0" smtClean="0"/>
          </a:p>
        </p:txBody>
      </p:sp>
      <p:sp>
        <p:nvSpPr>
          <p:cNvPr id="8" name="Rectangle 3"/>
          <p:cNvSpPr txBox="1">
            <a:spLocks noChangeArrowheads="1"/>
          </p:cNvSpPr>
          <p:nvPr/>
        </p:nvSpPr>
        <p:spPr>
          <a:xfrm>
            <a:off x="0" y="2940133"/>
            <a:ext cx="9065079" cy="2299825"/>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ct val="90000"/>
              </a:lnSpc>
              <a:buNone/>
            </a:pPr>
            <a:r>
              <a:rPr lang="fr-FR" sz="1600" b="1" dirty="0" smtClean="0"/>
              <a:t>ALLERGIE</a:t>
            </a:r>
            <a:endParaRPr lang="fr-FR" sz="1600" dirty="0" smtClean="0"/>
          </a:p>
          <a:p>
            <a:pPr marL="0" indent="0">
              <a:lnSpc>
                <a:spcPct val="90000"/>
              </a:lnSpc>
            </a:pPr>
            <a:r>
              <a:rPr lang="fr-FR" sz="1600" dirty="0" smtClean="0"/>
              <a:t> </a:t>
            </a:r>
            <a:r>
              <a:rPr lang="fr-FR" sz="1600" dirty="0" err="1" smtClean="0"/>
              <a:t>Névirapine</a:t>
            </a:r>
            <a:r>
              <a:rPr lang="fr-FR" sz="1600" dirty="0" smtClean="0"/>
              <a:t> (</a:t>
            </a:r>
            <a:r>
              <a:rPr lang="fr-FR" sz="1600" dirty="0" err="1" smtClean="0"/>
              <a:t>Viramune</a:t>
            </a:r>
            <a:r>
              <a:rPr lang="fr-FR" sz="1600" dirty="0" smtClean="0"/>
              <a:t>° et génériques), </a:t>
            </a:r>
            <a:r>
              <a:rPr lang="fr-FR" sz="1600" dirty="0" err="1" smtClean="0"/>
              <a:t>Efavirenz</a:t>
            </a:r>
            <a:r>
              <a:rPr lang="fr-FR" sz="1600" dirty="0" smtClean="0"/>
              <a:t> (</a:t>
            </a:r>
            <a:r>
              <a:rPr lang="fr-FR" sz="1600" dirty="0" err="1" smtClean="0"/>
              <a:t>Sustiva</a:t>
            </a:r>
            <a:r>
              <a:rPr lang="fr-FR" sz="1600" dirty="0" smtClean="0"/>
              <a:t>° et génériques) </a:t>
            </a:r>
            <a:r>
              <a:rPr lang="fr-FR" sz="1600" dirty="0" smtClean="0">
                <a:sym typeface="Wingdings" pitchFamily="2" charset="2"/>
              </a:rPr>
              <a:t> consulter en urgence.</a:t>
            </a:r>
            <a:endParaRPr lang="fr-FR" sz="1600" dirty="0" smtClean="0"/>
          </a:p>
          <a:p>
            <a:pPr marL="0" indent="0">
              <a:lnSpc>
                <a:spcPct val="90000"/>
              </a:lnSpc>
              <a:buNone/>
            </a:pPr>
            <a:r>
              <a:rPr lang="fr-FR" sz="1600" dirty="0" smtClean="0">
                <a:sym typeface="Wingdings" pitchFamily="2" charset="2"/>
              </a:rPr>
              <a:t>=atteintes cutanées et/ou hépatique.</a:t>
            </a:r>
          </a:p>
          <a:p>
            <a:pPr marL="0" indent="0">
              <a:lnSpc>
                <a:spcPct val="90000"/>
              </a:lnSpc>
            </a:pPr>
            <a:r>
              <a:rPr lang="fr-FR" sz="1600" dirty="0" smtClean="0"/>
              <a:t> </a:t>
            </a:r>
            <a:r>
              <a:rPr lang="fr-FR" sz="1600" dirty="0" err="1" smtClean="0"/>
              <a:t>Abacavir</a:t>
            </a:r>
            <a:r>
              <a:rPr lang="fr-FR" sz="1600" dirty="0" smtClean="0"/>
              <a:t> (</a:t>
            </a:r>
            <a:r>
              <a:rPr lang="fr-FR" sz="1600" dirty="0" err="1" smtClean="0"/>
              <a:t>Ziagen</a:t>
            </a:r>
            <a:r>
              <a:rPr lang="fr-FR" sz="1600" dirty="0" smtClean="0"/>
              <a:t>°, </a:t>
            </a:r>
            <a:r>
              <a:rPr lang="fr-FR" sz="1600" dirty="0" err="1" smtClean="0"/>
              <a:t>Kivexa</a:t>
            </a:r>
            <a:r>
              <a:rPr lang="fr-FR" sz="1600" dirty="0" smtClean="0"/>
              <a:t>°, </a:t>
            </a:r>
            <a:r>
              <a:rPr lang="fr-FR" sz="1600" dirty="0" err="1" smtClean="0"/>
              <a:t>Trizivir</a:t>
            </a:r>
            <a:r>
              <a:rPr lang="fr-FR" sz="1600" dirty="0" smtClean="0"/>
              <a:t>°) </a:t>
            </a:r>
            <a:r>
              <a:rPr lang="fr-FR" sz="1600" dirty="0" smtClean="0">
                <a:sym typeface="Wingdings" pitchFamily="2" charset="2"/>
              </a:rPr>
              <a:t> consulter en urgence,  a</a:t>
            </a:r>
            <a:r>
              <a:rPr lang="fr-FR" sz="1600" dirty="0" smtClean="0"/>
              <a:t>rrêter le traitement sans reprise (carte à conserver).</a:t>
            </a:r>
          </a:p>
          <a:p>
            <a:pPr marL="0" indent="0">
              <a:lnSpc>
                <a:spcPct val="90000"/>
              </a:lnSpc>
              <a:buNone/>
            </a:pPr>
            <a:r>
              <a:rPr lang="fr-FR" sz="1600" dirty="0" smtClean="0">
                <a:sym typeface="Wingdings" pitchFamily="2" charset="2"/>
              </a:rPr>
              <a:t> =Hypersensibilité retardée. D</a:t>
            </a:r>
            <a:r>
              <a:rPr lang="fr-FR" sz="1600" dirty="0" smtClean="0"/>
              <a:t>épendant HLA B5701 systématiquement recherché (5% caucasiens)</a:t>
            </a:r>
          </a:p>
          <a:p>
            <a:pPr marL="0" indent="0">
              <a:lnSpc>
                <a:spcPct val="90000"/>
              </a:lnSpc>
              <a:buNone/>
            </a:pPr>
            <a:r>
              <a:rPr lang="fr-FR" sz="1600" dirty="0" smtClean="0">
                <a:sym typeface="Wingdings" pitchFamily="2" charset="2"/>
              </a:rPr>
              <a:t>   </a:t>
            </a:r>
            <a:r>
              <a:rPr lang="fr-FR" sz="1600" dirty="0" smtClean="0"/>
              <a:t>Survenue vers le 10ème jour de traitement</a:t>
            </a:r>
          </a:p>
          <a:p>
            <a:pPr marL="0" indent="0">
              <a:lnSpc>
                <a:spcPct val="90000"/>
              </a:lnSpc>
              <a:buNone/>
            </a:pPr>
            <a:r>
              <a:rPr lang="fr-FR" sz="1600" dirty="0" smtClean="0">
                <a:sym typeface="Wingdings" pitchFamily="2" charset="2"/>
              </a:rPr>
              <a:t>    Symptômes possibles : fièvre élevée, rash, troubles digestifs, fatigue musculaire, léthargie, toux.</a:t>
            </a:r>
          </a:p>
          <a:p>
            <a:pPr marL="0" indent="0">
              <a:lnSpc>
                <a:spcPct val="90000"/>
              </a:lnSpc>
              <a:buNone/>
            </a:pPr>
            <a:r>
              <a:rPr lang="fr-FR" sz="1600" dirty="0" smtClean="0"/>
              <a:t>    </a:t>
            </a:r>
          </a:p>
        </p:txBody>
      </p:sp>
      <p:sp>
        <p:nvSpPr>
          <p:cNvPr id="10" name="Espace réservé du numéro de diapositive 9"/>
          <p:cNvSpPr>
            <a:spLocks noGrp="1"/>
          </p:cNvSpPr>
          <p:nvPr>
            <p:ph type="sldNum" sz="quarter" idx="12"/>
          </p:nvPr>
        </p:nvSpPr>
        <p:spPr/>
        <p:txBody>
          <a:bodyPr/>
          <a:lstStyle/>
          <a:p>
            <a:fld id="{8D3C4E78-4E06-5F42-B744-27D3474E1BA3}" type="slidenum">
              <a:rPr lang="fr-FR" smtClean="0"/>
              <a:pPr/>
              <a:t>35</a:t>
            </a:fld>
            <a:endParaRPr lang="fr-FR" dirty="0"/>
          </a:p>
        </p:txBody>
      </p:sp>
    </p:spTree>
    <p:extLst>
      <p:ext uri="{BB962C8B-B14F-4D97-AF65-F5344CB8AC3E}">
        <p14:creationId xmlns:mc="http://schemas.openxmlformats.org/markup-compatibility/2006" xmlns:mv="urn:schemas-microsoft-com:mac:vml" xmlns="" xmlns:p14="http://schemas.microsoft.com/office/powerpoint/2010/main" val="13977928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8920" y="347472"/>
            <a:ext cx="8817763" cy="1079500"/>
          </a:xfrm>
        </p:spPr>
        <p:txBody>
          <a:bodyPr>
            <a:normAutofit/>
          </a:bodyPr>
          <a:lstStyle/>
          <a:p>
            <a:pPr eaLnBrk="1" hangingPunct="1"/>
            <a:r>
              <a:rPr lang="fr-FR" dirty="0" smtClean="0"/>
              <a:t>Toxicités ARV: à moyen ou long terme (1)</a:t>
            </a:r>
          </a:p>
        </p:txBody>
      </p:sp>
      <p:sp>
        <p:nvSpPr>
          <p:cNvPr id="13315" name="Rectangle 3"/>
          <p:cNvSpPr>
            <a:spLocks noGrp="1" noChangeArrowheads="1"/>
          </p:cNvSpPr>
          <p:nvPr>
            <p:ph idx="1"/>
          </p:nvPr>
        </p:nvSpPr>
        <p:spPr>
          <a:xfrm>
            <a:off x="78920" y="1258611"/>
            <a:ext cx="9065080" cy="5263433"/>
          </a:xfrm>
        </p:spPr>
        <p:txBody>
          <a:bodyPr>
            <a:normAutofit fontScale="92500"/>
          </a:bodyPr>
          <a:lstStyle/>
          <a:p>
            <a:pPr eaLnBrk="1" hangingPunct="1">
              <a:lnSpc>
                <a:spcPct val="90000"/>
              </a:lnSpc>
            </a:pPr>
            <a:r>
              <a:rPr lang="fr-FR" sz="2400" b="1" cap="small" dirty="0" smtClean="0"/>
              <a:t>Atteintes mitochondriales</a:t>
            </a:r>
          </a:p>
          <a:p>
            <a:pPr lvl="1">
              <a:lnSpc>
                <a:spcPct val="90000"/>
              </a:lnSpc>
            </a:pPr>
            <a:r>
              <a:rPr lang="fr-FR" sz="2300" dirty="0" smtClean="0"/>
              <a:t>Hématologique (anémie): zidovudine</a:t>
            </a:r>
          </a:p>
          <a:p>
            <a:pPr lvl="1">
              <a:lnSpc>
                <a:spcPct val="90000"/>
              </a:lnSpc>
            </a:pPr>
            <a:r>
              <a:rPr lang="fr-FR" sz="2300" dirty="0" smtClean="0"/>
              <a:t>Musculaire (myopathies): zidovudine</a:t>
            </a:r>
          </a:p>
          <a:p>
            <a:pPr lvl="1">
              <a:lnSpc>
                <a:spcPct val="90000"/>
              </a:lnSpc>
            </a:pPr>
            <a:r>
              <a:rPr lang="fr-FR" sz="2300" dirty="0" smtClean="0"/>
              <a:t>Rénale (</a:t>
            </a:r>
            <a:r>
              <a:rPr lang="fr-FR" sz="2300" dirty="0" err="1" smtClean="0"/>
              <a:t>tubulopathie</a:t>
            </a:r>
            <a:r>
              <a:rPr lang="fr-FR" sz="2300" dirty="0" smtClean="0"/>
              <a:t>, </a:t>
            </a:r>
            <a:r>
              <a:rPr lang="fr-FR" sz="2300" dirty="0" err="1" smtClean="0"/>
              <a:t>Fanconi</a:t>
            </a:r>
            <a:r>
              <a:rPr lang="fr-FR" sz="2300" dirty="0" smtClean="0"/>
              <a:t>) : </a:t>
            </a:r>
            <a:r>
              <a:rPr lang="fr-FR" sz="2300" dirty="0" err="1" smtClean="0"/>
              <a:t>ténofovir</a:t>
            </a:r>
            <a:r>
              <a:rPr lang="fr-FR" sz="2300" dirty="0" smtClean="0"/>
              <a:t> </a:t>
            </a:r>
          </a:p>
          <a:p>
            <a:pPr lvl="1">
              <a:lnSpc>
                <a:spcPct val="90000"/>
              </a:lnSpc>
            </a:pPr>
            <a:endParaRPr lang="fr-FR" sz="2300" dirty="0" smtClean="0"/>
          </a:p>
          <a:p>
            <a:pPr eaLnBrk="1" hangingPunct="1">
              <a:lnSpc>
                <a:spcPct val="90000"/>
              </a:lnSpc>
            </a:pPr>
            <a:r>
              <a:rPr lang="fr-FR" sz="2400" b="1" cap="small" dirty="0" smtClean="0"/>
              <a:t>Toxicité osseuse </a:t>
            </a:r>
            <a:r>
              <a:rPr lang="fr-FR" b="1" cap="small" dirty="0" smtClean="0"/>
              <a:t>:</a:t>
            </a:r>
            <a:r>
              <a:rPr lang="fr-FR" sz="2400" b="1" cap="small" dirty="0" smtClean="0"/>
              <a:t> </a:t>
            </a:r>
          </a:p>
          <a:p>
            <a:pPr lvl="1">
              <a:lnSpc>
                <a:spcPct val="90000"/>
              </a:lnSpc>
            </a:pPr>
            <a:r>
              <a:rPr lang="fr-FR" sz="2300" dirty="0" err="1" smtClean="0"/>
              <a:t>Ténofovir</a:t>
            </a:r>
            <a:r>
              <a:rPr lang="fr-FR" sz="2300" b="1" dirty="0" smtClean="0"/>
              <a:t>  </a:t>
            </a:r>
            <a:r>
              <a:rPr lang="fr-FR" sz="2300" dirty="0" smtClean="0"/>
              <a:t>(surtout si indice de masse corporelle faible)</a:t>
            </a:r>
          </a:p>
          <a:p>
            <a:pPr lvl="1">
              <a:lnSpc>
                <a:spcPct val="90000"/>
              </a:lnSpc>
            </a:pPr>
            <a:r>
              <a:rPr lang="fr-FR" sz="2300" dirty="0" smtClean="0"/>
              <a:t>Perturbation équilibre P/Ca ; diminution de la minéralisation</a:t>
            </a:r>
          </a:p>
          <a:p>
            <a:pPr lvl="1">
              <a:lnSpc>
                <a:spcPct val="90000"/>
              </a:lnSpc>
            </a:pPr>
            <a:endParaRPr lang="fr-FR" sz="2300" dirty="0" smtClean="0"/>
          </a:p>
          <a:p>
            <a:pPr eaLnBrk="1" hangingPunct="1">
              <a:lnSpc>
                <a:spcPct val="90000"/>
              </a:lnSpc>
            </a:pPr>
            <a:r>
              <a:rPr lang="fr-FR" sz="2400" b="1" cap="small" dirty="0" smtClean="0"/>
              <a:t>Toxicité hépatique</a:t>
            </a:r>
          </a:p>
          <a:p>
            <a:pPr lvl="1">
              <a:lnSpc>
                <a:spcPct val="90000"/>
              </a:lnSpc>
            </a:pPr>
            <a:r>
              <a:rPr lang="fr-FR" sz="2300" dirty="0" err="1" smtClean="0"/>
              <a:t>Névirapine</a:t>
            </a:r>
            <a:r>
              <a:rPr lang="fr-FR" sz="2300" dirty="0" smtClean="0"/>
              <a:t>  ++ (3 premiers mois), </a:t>
            </a:r>
            <a:r>
              <a:rPr lang="fr-FR" sz="2300" dirty="0" err="1" smtClean="0"/>
              <a:t>Efavirenz</a:t>
            </a:r>
            <a:endParaRPr lang="fr-FR" sz="2300" dirty="0" smtClean="0"/>
          </a:p>
          <a:p>
            <a:pPr lvl="1">
              <a:lnSpc>
                <a:spcPct val="90000"/>
              </a:lnSpc>
            </a:pPr>
            <a:r>
              <a:rPr lang="fr-FR" sz="2300" dirty="0" smtClean="0"/>
              <a:t>inhibiteurs </a:t>
            </a:r>
            <a:r>
              <a:rPr lang="fr-FR" sz="2300" dirty="0"/>
              <a:t>de </a:t>
            </a:r>
            <a:r>
              <a:rPr lang="fr-FR" sz="2300" dirty="0" smtClean="0"/>
              <a:t>protéase</a:t>
            </a:r>
            <a:r>
              <a:rPr lang="fr-FR" sz="2300" dirty="0"/>
              <a:t> </a:t>
            </a:r>
            <a:r>
              <a:rPr lang="fr-FR" sz="2300" dirty="0" smtClean="0"/>
              <a:t>(stéatose?)</a:t>
            </a:r>
            <a:r>
              <a:rPr lang="fr-FR" sz="2300" b="1" dirty="0"/>
              <a:t> </a:t>
            </a:r>
            <a:endParaRPr lang="fr-FR" sz="2300" b="1" dirty="0" smtClean="0"/>
          </a:p>
          <a:p>
            <a:pPr lvl="1">
              <a:lnSpc>
                <a:spcPct val="90000"/>
              </a:lnSpc>
            </a:pPr>
            <a:endParaRPr lang="fr-FR" sz="2300" b="1" dirty="0" smtClean="0"/>
          </a:p>
          <a:p>
            <a:pPr lvl="1">
              <a:lnSpc>
                <a:spcPct val="90000"/>
              </a:lnSpc>
              <a:buNone/>
            </a:pPr>
            <a:r>
              <a:rPr lang="fr-FR" sz="2400" b="1" dirty="0" smtClean="0">
                <a:sym typeface="Wingdings" pitchFamily="2" charset="2"/>
              </a:rPr>
              <a:t> P</a:t>
            </a:r>
            <a:r>
              <a:rPr lang="fr-FR" sz="2400" b="1" dirty="0" smtClean="0"/>
              <a:t>révention par surveillance clinique et biologique régulière</a:t>
            </a:r>
          </a:p>
          <a:p>
            <a:pPr>
              <a:lnSpc>
                <a:spcPct val="90000"/>
              </a:lnSpc>
            </a:pPr>
            <a:endParaRPr lang="fr-FR" sz="2400" dirty="0" smtClean="0"/>
          </a:p>
          <a:p>
            <a:pPr lvl="1" eaLnBrk="1" hangingPunct="1">
              <a:lnSpc>
                <a:spcPct val="90000"/>
              </a:lnSpc>
              <a:buFontTx/>
              <a:buNone/>
            </a:pPr>
            <a:endParaRPr lang="fr-FR" sz="2400" dirty="0" smtClean="0"/>
          </a:p>
        </p:txBody>
      </p:sp>
      <p:sp>
        <p:nvSpPr>
          <p:cNvPr id="7" name="Espace réservé du numéro de diapositive 6"/>
          <p:cNvSpPr>
            <a:spLocks noGrp="1"/>
          </p:cNvSpPr>
          <p:nvPr>
            <p:ph type="sldNum" sz="quarter" idx="12"/>
          </p:nvPr>
        </p:nvSpPr>
        <p:spPr/>
        <p:txBody>
          <a:bodyPr/>
          <a:lstStyle/>
          <a:p>
            <a:fld id="{8D3C4E78-4E06-5F42-B744-27D3474E1BA3}" type="slidenum">
              <a:rPr lang="fr-FR" smtClean="0"/>
              <a:pPr/>
              <a:t>36</a:t>
            </a:fld>
            <a:endParaRPr lang="fr-FR" dirty="0"/>
          </a:p>
        </p:txBody>
      </p:sp>
    </p:spTree>
    <p:extLst>
      <p:ext uri="{BB962C8B-B14F-4D97-AF65-F5344CB8AC3E}">
        <p14:creationId xmlns:mc="http://schemas.openxmlformats.org/markup-compatibility/2006" xmlns:mv="urn:schemas-microsoft-com:mac:vml" xmlns:p14="http://schemas.microsoft.com/office/powerpoint/2010/main" xmlns="" val="33259228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333375"/>
            <a:ext cx="8686800" cy="1143000"/>
          </a:xfrm>
        </p:spPr>
        <p:txBody>
          <a:bodyPr>
            <a:normAutofit/>
          </a:bodyPr>
          <a:lstStyle/>
          <a:p>
            <a:pPr eaLnBrk="1" hangingPunct="1"/>
            <a:r>
              <a:rPr lang="fr-FR" dirty="0" smtClean="0"/>
              <a:t>Toxicités ARV: à moyen ou long terme (2)</a:t>
            </a:r>
          </a:p>
        </p:txBody>
      </p:sp>
      <p:sp>
        <p:nvSpPr>
          <p:cNvPr id="14339" name="Rectangle 3"/>
          <p:cNvSpPr>
            <a:spLocks noGrp="1" noChangeArrowheads="1"/>
          </p:cNvSpPr>
          <p:nvPr>
            <p:ph idx="1"/>
          </p:nvPr>
        </p:nvSpPr>
        <p:spPr>
          <a:xfrm>
            <a:off x="0" y="1476375"/>
            <a:ext cx="9144000" cy="2355559"/>
          </a:xfrm>
        </p:spPr>
        <p:txBody>
          <a:bodyPr>
            <a:noAutofit/>
          </a:bodyPr>
          <a:lstStyle/>
          <a:p>
            <a:pPr marL="0" indent="0">
              <a:lnSpc>
                <a:spcPct val="90000"/>
              </a:lnSpc>
              <a:buNone/>
            </a:pPr>
            <a:r>
              <a:rPr lang="fr-FR" sz="2000" b="1" dirty="0" smtClean="0"/>
              <a:t>TROUBLES METABOLIQUES  =&gt; IP++</a:t>
            </a:r>
          </a:p>
          <a:p>
            <a:pPr lvl="1" eaLnBrk="1" hangingPunct="1">
              <a:lnSpc>
                <a:spcPct val="90000"/>
              </a:lnSpc>
            </a:pPr>
            <a:r>
              <a:rPr lang="fr-FR" dirty="0" smtClean="0"/>
              <a:t>Hyperlipidémies </a:t>
            </a:r>
          </a:p>
          <a:p>
            <a:pPr lvl="1" eaLnBrk="1" hangingPunct="1">
              <a:lnSpc>
                <a:spcPct val="90000"/>
              </a:lnSpc>
            </a:pPr>
            <a:r>
              <a:rPr lang="fr-FR" dirty="0" smtClean="0"/>
              <a:t>diabète sucré</a:t>
            </a:r>
          </a:p>
          <a:p>
            <a:pPr>
              <a:lnSpc>
                <a:spcPct val="90000"/>
              </a:lnSpc>
              <a:buNone/>
            </a:pPr>
            <a:r>
              <a:rPr lang="fr-FR" sz="2000" dirty="0" smtClean="0">
                <a:sym typeface="Wingdings" pitchFamily="2" charset="2"/>
              </a:rPr>
              <a:t> </a:t>
            </a:r>
            <a:r>
              <a:rPr lang="fr-FR" sz="2000" dirty="0" smtClean="0"/>
              <a:t>facteurs de risque cardiovasculaire</a:t>
            </a:r>
          </a:p>
          <a:p>
            <a:pPr>
              <a:lnSpc>
                <a:spcPct val="90000"/>
              </a:lnSpc>
              <a:buNone/>
            </a:pPr>
            <a:r>
              <a:rPr lang="fr-FR" sz="2000" dirty="0" smtClean="0">
                <a:sym typeface="Wingdings" pitchFamily="2" charset="2"/>
              </a:rPr>
              <a:t> </a:t>
            </a:r>
            <a:r>
              <a:rPr lang="fr-FR" sz="2000" dirty="0" smtClean="0"/>
              <a:t>Traitement préventif par une éducation diététique et physique</a:t>
            </a:r>
          </a:p>
        </p:txBody>
      </p:sp>
      <p:sp>
        <p:nvSpPr>
          <p:cNvPr id="7" name="Rectangle 3"/>
          <p:cNvSpPr txBox="1">
            <a:spLocks noChangeArrowheads="1"/>
          </p:cNvSpPr>
          <p:nvPr/>
        </p:nvSpPr>
        <p:spPr>
          <a:xfrm>
            <a:off x="78920" y="3878810"/>
            <a:ext cx="9065080" cy="276329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nSpc>
                <a:spcPct val="90000"/>
              </a:lnSpc>
              <a:buNone/>
            </a:pPr>
            <a:r>
              <a:rPr lang="fr-FR" sz="2000" b="1" dirty="0" smtClean="0"/>
              <a:t>LIPODYSTROPHIES =&gt; IP ++ </a:t>
            </a:r>
            <a:r>
              <a:rPr lang="fr-FR" sz="2000" i="1" dirty="0" smtClean="0"/>
              <a:t>(moins fréquentes avec DRV et ATV)</a:t>
            </a:r>
          </a:p>
          <a:p>
            <a:pPr>
              <a:lnSpc>
                <a:spcPct val="90000"/>
              </a:lnSpc>
            </a:pPr>
            <a:r>
              <a:rPr lang="fr-FR" sz="2000" dirty="0" err="1" smtClean="0"/>
              <a:t>Lipo</a:t>
            </a:r>
            <a:r>
              <a:rPr lang="fr-FR" sz="2000" dirty="0" smtClean="0"/>
              <a:t>-hypertrophie avec accumulation centrale des graisses</a:t>
            </a:r>
          </a:p>
          <a:p>
            <a:pPr>
              <a:lnSpc>
                <a:spcPct val="90000"/>
              </a:lnSpc>
              <a:buNone/>
            </a:pPr>
            <a:r>
              <a:rPr lang="fr-FR" sz="2000" dirty="0" err="1" smtClean="0">
                <a:sym typeface="Wingdings" pitchFamily="2" charset="2"/>
              </a:rPr>
              <a:t></a:t>
            </a:r>
            <a:r>
              <a:rPr lang="fr-FR" sz="2000" dirty="0" smtClean="0">
                <a:sym typeface="Wingdings" pitchFamily="2" charset="2"/>
              </a:rPr>
              <a:t> </a:t>
            </a:r>
            <a:r>
              <a:rPr lang="fr-FR" sz="2000" dirty="0" smtClean="0"/>
              <a:t>Pas de traitement préventif connu</a:t>
            </a:r>
          </a:p>
          <a:p>
            <a:pPr>
              <a:lnSpc>
                <a:spcPct val="90000"/>
              </a:lnSpc>
              <a:buNone/>
            </a:pPr>
            <a:r>
              <a:rPr lang="fr-FR" sz="2000" dirty="0" smtClean="0">
                <a:sym typeface="Wingdings" pitchFamily="2" charset="2"/>
              </a:rPr>
              <a:t> </a:t>
            </a:r>
            <a:r>
              <a:rPr lang="fr-FR" sz="2000" dirty="0" smtClean="0"/>
              <a:t>Traitements correcteurs chirurgicaux </a:t>
            </a:r>
          </a:p>
          <a:p>
            <a:pPr lvl="1">
              <a:lnSpc>
                <a:spcPct val="90000"/>
              </a:lnSpc>
            </a:pPr>
            <a:r>
              <a:rPr lang="fr-FR" dirty="0" err="1" smtClean="0"/>
              <a:t>Lipofilling</a:t>
            </a:r>
            <a:r>
              <a:rPr lang="fr-FR" dirty="0" smtClean="0"/>
              <a:t> par auto-transplantation de graisse</a:t>
            </a:r>
          </a:p>
          <a:p>
            <a:pPr lvl="1">
              <a:lnSpc>
                <a:spcPct val="90000"/>
              </a:lnSpc>
            </a:pPr>
            <a:r>
              <a:rPr lang="fr-FR" dirty="0" smtClean="0"/>
              <a:t>Injections de substance de comblement : ex </a:t>
            </a:r>
            <a:r>
              <a:rPr lang="fr-FR" dirty="0" err="1" smtClean="0"/>
              <a:t>Newfill</a:t>
            </a:r>
            <a:r>
              <a:rPr lang="fr-FR" dirty="0" smtClean="0"/>
              <a:t> ® </a:t>
            </a:r>
          </a:p>
        </p:txBody>
      </p:sp>
      <p:sp>
        <p:nvSpPr>
          <p:cNvPr id="9" name="Espace réservé du numéro de diapositive 8"/>
          <p:cNvSpPr>
            <a:spLocks noGrp="1"/>
          </p:cNvSpPr>
          <p:nvPr>
            <p:ph type="sldNum" sz="quarter" idx="12"/>
          </p:nvPr>
        </p:nvSpPr>
        <p:spPr/>
        <p:txBody>
          <a:bodyPr/>
          <a:lstStyle/>
          <a:p>
            <a:fld id="{8D3C4E78-4E06-5F42-B744-27D3474E1BA3}" type="slidenum">
              <a:rPr lang="fr-FR" smtClean="0"/>
              <a:pPr/>
              <a:t>37</a:t>
            </a:fld>
            <a:endParaRPr lang="fr-FR" dirty="0"/>
          </a:p>
        </p:txBody>
      </p:sp>
    </p:spTree>
    <p:extLst>
      <p:ext uri="{BB962C8B-B14F-4D97-AF65-F5344CB8AC3E}">
        <p14:creationId xmlns:mc="http://schemas.openxmlformats.org/markup-compatibility/2006" xmlns:mv="urn:schemas-microsoft-com:mac:vml" xmlns="" xmlns:p14="http://schemas.microsoft.com/office/powerpoint/2010/main" val="16221017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8921" y="692696"/>
            <a:ext cx="8924930" cy="990600"/>
          </a:xfrm>
        </p:spPr>
        <p:txBody>
          <a:bodyPr>
            <a:normAutofit fontScale="90000"/>
          </a:bodyPr>
          <a:lstStyle/>
          <a:p>
            <a:pPr eaLnBrk="1" hangingPunct="1">
              <a:defRPr/>
            </a:pPr>
            <a:r>
              <a:rPr lang="fr-FR" dirty="0" smtClean="0">
                <a:cs typeface="+mj-cs"/>
              </a:rPr>
              <a:t>Conduite à tenir devant des effets indésirables (EI)</a:t>
            </a:r>
          </a:p>
        </p:txBody>
      </p:sp>
      <p:sp>
        <p:nvSpPr>
          <p:cNvPr id="8195" name="Rectangle 3"/>
          <p:cNvSpPr>
            <a:spLocks noGrp="1" noChangeArrowheads="1"/>
          </p:cNvSpPr>
          <p:nvPr>
            <p:ph idx="1"/>
          </p:nvPr>
        </p:nvSpPr>
        <p:spPr>
          <a:xfrm>
            <a:off x="216209" y="2132856"/>
            <a:ext cx="8787642" cy="4115544"/>
          </a:xfrm>
        </p:spPr>
        <p:txBody>
          <a:bodyPr>
            <a:normAutofit/>
          </a:bodyPr>
          <a:lstStyle/>
          <a:p>
            <a:pPr eaLnBrk="1" hangingPunct="1">
              <a:lnSpc>
                <a:spcPct val="90000"/>
              </a:lnSpc>
            </a:pPr>
            <a:r>
              <a:rPr lang="fr-FR" dirty="0" smtClean="0"/>
              <a:t>Informer le patient, si possible lors d’une consultation d’ETP: </a:t>
            </a:r>
          </a:p>
          <a:p>
            <a:pPr lvl="1">
              <a:lnSpc>
                <a:spcPct val="90000"/>
              </a:lnSpc>
            </a:pPr>
            <a:r>
              <a:rPr lang="fr-FR" dirty="0" smtClean="0"/>
              <a:t>Des EI fréquents et précoces (rares avec molécules récentes)</a:t>
            </a:r>
          </a:p>
          <a:p>
            <a:pPr lvl="1">
              <a:lnSpc>
                <a:spcPct val="90000"/>
              </a:lnSpc>
            </a:pPr>
            <a:r>
              <a:rPr lang="fr-FR" dirty="0" smtClean="0"/>
              <a:t>Des signes d’apparition</a:t>
            </a:r>
          </a:p>
          <a:p>
            <a:pPr lvl="1">
              <a:lnSpc>
                <a:spcPct val="90000"/>
              </a:lnSpc>
            </a:pPr>
            <a:r>
              <a:rPr lang="fr-FR" dirty="0" smtClean="0"/>
              <a:t>De la conduite à tenir</a:t>
            </a:r>
          </a:p>
          <a:p>
            <a:pPr lvl="1">
              <a:lnSpc>
                <a:spcPct val="90000"/>
              </a:lnSpc>
              <a:buNone/>
            </a:pPr>
            <a:endParaRPr lang="fr-FR" dirty="0" smtClean="0"/>
          </a:p>
          <a:p>
            <a:pPr eaLnBrk="1" hangingPunct="1">
              <a:lnSpc>
                <a:spcPct val="90000"/>
              </a:lnSpc>
            </a:pPr>
            <a:r>
              <a:rPr lang="fr-FR" dirty="0" smtClean="0"/>
              <a:t>Orienter vers le médecin en charge :</a:t>
            </a:r>
          </a:p>
          <a:p>
            <a:pPr lvl="1">
              <a:lnSpc>
                <a:spcPct val="90000"/>
              </a:lnSpc>
            </a:pPr>
            <a:r>
              <a:rPr lang="fr-FR" dirty="0" smtClean="0"/>
              <a:t>D’évaluer l’origine, la nature, la gravité et l’urgence de l’EI</a:t>
            </a:r>
          </a:p>
          <a:p>
            <a:pPr lvl="1">
              <a:lnSpc>
                <a:spcPct val="90000"/>
              </a:lnSpc>
            </a:pPr>
            <a:r>
              <a:rPr lang="fr-FR" dirty="0" smtClean="0"/>
              <a:t>De la décision d’adapter, d’arrêter, de modifier le traitement</a:t>
            </a:r>
          </a:p>
          <a:p>
            <a:pPr lvl="1">
              <a:lnSpc>
                <a:spcPct val="90000"/>
              </a:lnSpc>
            </a:pPr>
            <a:r>
              <a:rPr lang="fr-FR" dirty="0" smtClean="0"/>
              <a:t>De surveiller les signes cliniques et biologiques</a:t>
            </a:r>
          </a:p>
          <a:p>
            <a:pPr lvl="1">
              <a:lnSpc>
                <a:spcPct val="90000"/>
              </a:lnSpc>
            </a:pPr>
            <a:endParaRPr lang="fr-FR" dirty="0" smtClean="0"/>
          </a:p>
        </p:txBody>
      </p:sp>
      <p:sp>
        <p:nvSpPr>
          <p:cNvPr id="7" name="Espace réservé du numéro de diapositive 6"/>
          <p:cNvSpPr>
            <a:spLocks noGrp="1"/>
          </p:cNvSpPr>
          <p:nvPr>
            <p:ph type="sldNum" sz="quarter" idx="12"/>
          </p:nvPr>
        </p:nvSpPr>
        <p:spPr/>
        <p:txBody>
          <a:bodyPr/>
          <a:lstStyle/>
          <a:p>
            <a:fld id="{8D3C4E78-4E06-5F42-B744-27D3474E1BA3}" type="slidenum">
              <a:rPr lang="fr-FR" smtClean="0"/>
              <a:pPr/>
              <a:t>38</a:t>
            </a:fld>
            <a:endParaRPr lang="fr-FR" dirty="0"/>
          </a:p>
        </p:txBody>
      </p:sp>
    </p:spTree>
    <p:extLst>
      <p:ext uri="{BB962C8B-B14F-4D97-AF65-F5344CB8AC3E}">
        <p14:creationId xmlns:mc="http://schemas.openxmlformats.org/markup-compatibility/2006" xmlns:mv="urn:schemas-microsoft-com:mac:vml" xmlns:p14="http://schemas.microsoft.com/office/powerpoint/2010/main" xmlns="" val="8810615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Interactions avec les ARV</a:t>
            </a:r>
            <a:endParaRPr lang="fr-FR" dirty="0"/>
          </a:p>
        </p:txBody>
      </p:sp>
      <p:sp>
        <p:nvSpPr>
          <p:cNvPr id="3" name="Espace réservé du contenu 2"/>
          <p:cNvSpPr>
            <a:spLocks noGrp="1"/>
          </p:cNvSpPr>
          <p:nvPr>
            <p:ph idx="1"/>
          </p:nvPr>
        </p:nvSpPr>
        <p:spPr>
          <a:xfrm>
            <a:off x="239607" y="1600200"/>
            <a:ext cx="8709711" cy="4876800"/>
          </a:xfrm>
        </p:spPr>
        <p:txBody>
          <a:bodyPr/>
          <a:lstStyle/>
          <a:p>
            <a:r>
              <a:rPr lang="fr-FR" dirty="0" smtClean="0"/>
              <a:t>Effet « </a:t>
            </a:r>
            <a:r>
              <a:rPr lang="fr-FR" dirty="0" err="1" smtClean="0"/>
              <a:t>boost</a:t>
            </a:r>
            <a:r>
              <a:rPr lang="fr-FR" dirty="0" smtClean="0"/>
              <a:t> » du </a:t>
            </a:r>
            <a:r>
              <a:rPr lang="fr-FR" dirty="0" err="1" smtClean="0"/>
              <a:t>ritonavir</a:t>
            </a:r>
            <a:r>
              <a:rPr lang="fr-FR" dirty="0" smtClean="0"/>
              <a:t> et du </a:t>
            </a:r>
            <a:r>
              <a:rPr lang="fr-FR" dirty="0" err="1" smtClean="0"/>
              <a:t>cobicistat</a:t>
            </a:r>
            <a:endParaRPr lang="fr-FR" dirty="0" smtClean="0"/>
          </a:p>
          <a:p>
            <a:r>
              <a:rPr lang="fr-FR" dirty="0" smtClean="0"/>
              <a:t>Interactions avec les </a:t>
            </a:r>
            <a:r>
              <a:rPr lang="fr-FR" dirty="0" err="1" smtClean="0"/>
              <a:t>anti-acides</a:t>
            </a:r>
            <a:endParaRPr lang="fr-FR" dirty="0" smtClean="0"/>
          </a:p>
          <a:p>
            <a:r>
              <a:rPr lang="fr-FR" dirty="0" smtClean="0"/>
              <a:t>Interactions avec les antituberculeux </a:t>
            </a:r>
          </a:p>
          <a:p>
            <a:r>
              <a:rPr lang="fr-FR" dirty="0" smtClean="0"/>
              <a:t>Interactions avec les statines</a:t>
            </a:r>
          </a:p>
          <a:p>
            <a:r>
              <a:rPr lang="fr-FR" dirty="0" smtClean="0"/>
              <a:t>Interactions avec les contraceptifs oraux</a:t>
            </a:r>
          </a:p>
          <a:p>
            <a:r>
              <a:rPr lang="fr-FR" dirty="0" smtClean="0"/>
              <a:t>Interactions avec les inhibiteurs de la </a:t>
            </a:r>
            <a:r>
              <a:rPr lang="fr-FR" dirty="0" err="1" smtClean="0"/>
              <a:t>phosphodiestérase</a:t>
            </a:r>
            <a:r>
              <a:rPr lang="fr-FR" dirty="0" smtClean="0"/>
              <a:t> (PDE)</a:t>
            </a:r>
          </a:p>
          <a:p>
            <a:r>
              <a:rPr lang="fr-FR" dirty="0" smtClean="0"/>
              <a:t>Interactions avec certaines classes fréquemment prescrites et certaines substances</a:t>
            </a:r>
          </a:p>
          <a:p>
            <a:r>
              <a:rPr lang="fr-FR" dirty="0" smtClean="0"/>
              <a:t>Références Internet pour l’analyse des interactions</a:t>
            </a:r>
          </a:p>
          <a:p>
            <a:endParaRPr lang="fr-FR" dirty="0" smtClean="0"/>
          </a:p>
          <a:p>
            <a:endParaRPr lang="fr-FR" dirty="0" smtClean="0"/>
          </a:p>
        </p:txBody>
      </p:sp>
      <p:sp>
        <p:nvSpPr>
          <p:cNvPr id="7" name="Espace réservé du numéro de diapositive 6"/>
          <p:cNvSpPr>
            <a:spLocks noGrp="1"/>
          </p:cNvSpPr>
          <p:nvPr>
            <p:ph type="sldNum" sz="quarter" idx="12"/>
          </p:nvPr>
        </p:nvSpPr>
        <p:spPr/>
        <p:txBody>
          <a:bodyPr/>
          <a:lstStyle/>
          <a:p>
            <a:fld id="{8D3C4E78-4E06-5F42-B744-27D3474E1BA3}" type="slidenum">
              <a:rPr lang="fr-FR" smtClean="0"/>
              <a:pPr/>
              <a:t>39</a:t>
            </a:fld>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dirty="0" smtClean="0"/>
              <a:t>CONFLITS d’intérêts </a:t>
            </a:r>
            <a:endParaRPr lang="fr-FR" sz="5400" dirty="0"/>
          </a:p>
        </p:txBody>
      </p:sp>
      <p:sp>
        <p:nvSpPr>
          <p:cNvPr id="3" name="Espace réservé du contenu 2"/>
          <p:cNvSpPr>
            <a:spLocks noGrp="1"/>
          </p:cNvSpPr>
          <p:nvPr>
            <p:ph type="body" idx="1"/>
          </p:nvPr>
        </p:nvSpPr>
        <p:spPr/>
        <p:txBody>
          <a:bodyPr>
            <a:normAutofit/>
          </a:bodyPr>
          <a:lstStyle/>
          <a:p>
            <a:pPr marL="0" indent="0">
              <a:buNone/>
            </a:pPr>
            <a:r>
              <a:rPr lang="fr-FR" i="1" dirty="0" smtClean="0">
                <a:solidFill>
                  <a:srgbClr val="FF0000"/>
                </a:solidFill>
              </a:rPr>
              <a:t>A personnaliser par l’orateur</a:t>
            </a:r>
          </a:p>
        </p:txBody>
      </p:sp>
      <p:sp>
        <p:nvSpPr>
          <p:cNvPr id="7" name="Espace réservé du numéro de diapositive 6"/>
          <p:cNvSpPr>
            <a:spLocks noGrp="1"/>
          </p:cNvSpPr>
          <p:nvPr>
            <p:ph type="sldNum" sz="quarter" idx="12"/>
          </p:nvPr>
        </p:nvSpPr>
        <p:spPr/>
        <p:txBody>
          <a:bodyPr/>
          <a:lstStyle/>
          <a:p>
            <a:fld id="{8D3C4E78-4E06-5F42-B744-27D3474E1BA3}" type="slidenum">
              <a:rPr lang="fr-FR" smtClean="0"/>
              <a:pPr/>
              <a:t>4</a:t>
            </a:fld>
            <a:endParaRPr lang="fr-FR" dirty="0"/>
          </a:p>
        </p:txBody>
      </p:sp>
    </p:spTree>
    <p:extLst>
      <p:ext uri="{BB962C8B-B14F-4D97-AF65-F5344CB8AC3E}">
        <p14:creationId xmlns:mc="http://schemas.openxmlformats.org/markup-compatibility/2006" xmlns:mv="urn:schemas-microsoft-com:mac:vml" xmlns:p14="http://schemas.microsoft.com/office/powerpoint/2010/main" xmlns="" val="4980590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a:xfrm>
            <a:off x="0" y="518318"/>
            <a:ext cx="9144000" cy="639763"/>
          </a:xfrm>
          <a:noFill/>
        </p:spPr>
        <p:txBody>
          <a:bodyPr>
            <a:normAutofit fontScale="90000"/>
          </a:bodyPr>
          <a:lstStyle/>
          <a:p>
            <a:pPr eaLnBrk="1" hangingPunct="1"/>
            <a:r>
              <a:rPr lang="fr-FR" sz="3600" dirty="0">
                <a:ea typeface="ＭＳ Ｐゴシック" pitchFamily="34" charset="-128"/>
                <a:cs typeface="ＭＳ Ｐゴシック" pitchFamily="34" charset="-128"/>
              </a:rPr>
              <a:t>« </a:t>
            </a:r>
            <a:r>
              <a:rPr lang="fr-FR" sz="3600" dirty="0" err="1">
                <a:ea typeface="ＭＳ Ｐゴシック" pitchFamily="34" charset="-128"/>
                <a:cs typeface="ＭＳ Ｐゴシック" pitchFamily="34" charset="-128"/>
              </a:rPr>
              <a:t>Boost</a:t>
            </a:r>
            <a:r>
              <a:rPr lang="fr-FR" sz="3600" dirty="0">
                <a:ea typeface="ＭＳ Ｐゴシック" pitchFamily="34" charset="-128"/>
                <a:cs typeface="ＭＳ Ｐゴシック" pitchFamily="34" charset="-128"/>
              </a:rPr>
              <a:t> » avec le </a:t>
            </a:r>
            <a:r>
              <a:rPr lang="fr-FR" sz="3600" dirty="0" err="1">
                <a:ea typeface="ＭＳ Ｐゴシック" pitchFamily="34" charset="-128"/>
                <a:cs typeface="ＭＳ Ｐゴシック" pitchFamily="34" charset="-128"/>
              </a:rPr>
              <a:t>ritonavir</a:t>
            </a:r>
            <a:endParaRPr lang="fr-FR" dirty="0">
              <a:ea typeface="ＭＳ Ｐゴシック" pitchFamily="34" charset="-128"/>
              <a:cs typeface="ＭＳ Ｐゴシック" pitchFamily="34" charset="-128"/>
            </a:endParaRPr>
          </a:p>
        </p:txBody>
      </p:sp>
      <p:sp>
        <p:nvSpPr>
          <p:cNvPr id="59397" name="Rectangle 3"/>
          <p:cNvSpPr>
            <a:spLocks noGrp="1" noChangeArrowheads="1"/>
          </p:cNvSpPr>
          <p:nvPr>
            <p:ph type="body" idx="1"/>
          </p:nvPr>
        </p:nvSpPr>
        <p:spPr>
          <a:xfrm>
            <a:off x="0" y="1430240"/>
            <a:ext cx="9144000" cy="5257800"/>
          </a:xfrm>
        </p:spPr>
        <p:txBody>
          <a:bodyPr>
            <a:normAutofit/>
          </a:bodyPr>
          <a:lstStyle/>
          <a:p>
            <a:pPr eaLnBrk="1" hangingPunct="1">
              <a:lnSpc>
                <a:spcPct val="80000"/>
              </a:lnSpc>
            </a:pPr>
            <a:r>
              <a:rPr lang="fr-FR" sz="2000" b="1" dirty="0" err="1">
                <a:ea typeface="ＭＳ Ｐゴシック" pitchFamily="34" charset="-128"/>
                <a:cs typeface="ＭＳ Ｐゴシック" pitchFamily="34" charset="-128"/>
              </a:rPr>
              <a:t>Ritonavir</a:t>
            </a:r>
            <a:r>
              <a:rPr lang="fr-FR" sz="2000" dirty="0">
                <a:ea typeface="ＭＳ Ｐゴシック" pitchFamily="34" charset="-128"/>
                <a:cs typeface="ＭＳ Ｐゴシック" pitchFamily="34" charset="-128"/>
              </a:rPr>
              <a:t> </a:t>
            </a:r>
            <a:r>
              <a:rPr lang="fr-FR" sz="2000" dirty="0" smtClean="0">
                <a:ea typeface="ＭＳ Ｐゴシック" pitchFamily="34" charset="-128"/>
                <a:cs typeface="ＭＳ Ｐゴシック" pitchFamily="34" charset="-128"/>
              </a:rPr>
              <a:t>= </a:t>
            </a:r>
            <a:r>
              <a:rPr lang="fr-FR" sz="2000" dirty="0">
                <a:ea typeface="ＭＳ Ｐゴシック" pitchFamily="34" charset="-128"/>
                <a:cs typeface="ＭＳ Ｐゴシック" pitchFamily="34" charset="-128"/>
              </a:rPr>
              <a:t>puissant </a:t>
            </a:r>
            <a:r>
              <a:rPr lang="fr-FR" sz="2000" dirty="0">
                <a:solidFill>
                  <a:srgbClr val="C00000"/>
                </a:solidFill>
                <a:ea typeface="ＭＳ Ｐゴシック" pitchFamily="34" charset="-128"/>
                <a:cs typeface="ＭＳ Ｐゴシック" pitchFamily="34" charset="-128"/>
              </a:rPr>
              <a:t>inhibiteur</a:t>
            </a:r>
            <a:r>
              <a:rPr lang="fr-FR" sz="2000" dirty="0">
                <a:ea typeface="ＭＳ Ｐゴシック" pitchFamily="34" charset="-128"/>
                <a:cs typeface="ＭＳ Ｐゴシック" pitchFamily="34" charset="-128"/>
              </a:rPr>
              <a:t> de nombreux complexes enzymatiques dont le CYP3A4</a:t>
            </a:r>
          </a:p>
          <a:p>
            <a:pPr eaLnBrk="1" hangingPunct="1">
              <a:lnSpc>
                <a:spcPct val="80000"/>
              </a:lnSpc>
            </a:pPr>
            <a:endParaRPr lang="fr-FR" sz="2000" dirty="0">
              <a:ea typeface="ＭＳ Ｐゴシック" pitchFamily="34" charset="-128"/>
              <a:cs typeface="ＭＳ Ｐゴシック" pitchFamily="34" charset="-128"/>
            </a:endParaRPr>
          </a:p>
          <a:p>
            <a:pPr eaLnBrk="1" hangingPunct="1">
              <a:lnSpc>
                <a:spcPct val="80000"/>
              </a:lnSpc>
            </a:pPr>
            <a:r>
              <a:rPr lang="fr-FR" sz="2000" u="sng" dirty="0">
                <a:ea typeface="ＭＳ Ｐゴシック" pitchFamily="34" charset="-128"/>
                <a:cs typeface="ＭＳ Ｐゴシック" pitchFamily="34" charset="-128"/>
              </a:rPr>
              <a:t>Inhibition du métabolisme des molécules associées</a:t>
            </a:r>
            <a:r>
              <a:rPr lang="fr-FR" sz="2000" dirty="0">
                <a:ea typeface="ＭＳ Ｐゴシック" pitchFamily="34" charset="-128"/>
                <a:cs typeface="ＭＳ Ｐゴシック" pitchFamily="34" charset="-128"/>
              </a:rPr>
              <a:t> </a:t>
            </a:r>
            <a:endParaRPr lang="fr-FR" sz="2000" dirty="0" smtClean="0">
              <a:ea typeface="ＭＳ Ｐゴシック" pitchFamily="34" charset="-128"/>
              <a:cs typeface="ＭＳ Ｐゴシック" pitchFamily="34" charset="-128"/>
            </a:endParaRPr>
          </a:p>
          <a:p>
            <a:pPr eaLnBrk="1" hangingPunct="1">
              <a:lnSpc>
                <a:spcPct val="80000"/>
              </a:lnSpc>
            </a:pPr>
            <a:r>
              <a:rPr lang="fr-FR" sz="2000" dirty="0" smtClean="0">
                <a:solidFill>
                  <a:srgbClr val="C00000"/>
                </a:solidFill>
                <a:ea typeface="ＭＳ Ｐゴシック" pitchFamily="34" charset="-128"/>
                <a:cs typeface="ＭＳ Ｐゴシック" pitchFamily="34" charset="-128"/>
                <a:sym typeface="Wingdings"/>
              </a:rPr>
              <a:t> </a:t>
            </a:r>
            <a:r>
              <a:rPr lang="fr-FR" sz="2000" dirty="0" smtClean="0">
                <a:solidFill>
                  <a:srgbClr val="C00000"/>
                </a:solidFill>
                <a:ea typeface="ＭＳ Ｐゴシック" pitchFamily="34" charset="-128"/>
                <a:cs typeface="ＭＳ Ｐゴシック" pitchFamily="34" charset="-128"/>
                <a:sym typeface="Wingdings 3" pitchFamily="34" charset="2"/>
              </a:rPr>
              <a:t>leur </a:t>
            </a:r>
            <a:r>
              <a:rPr lang="fr-FR" sz="2000" dirty="0">
                <a:solidFill>
                  <a:srgbClr val="C00000"/>
                </a:solidFill>
                <a:ea typeface="ＭＳ Ｐゴシック" pitchFamily="34" charset="-128"/>
                <a:cs typeface="ＭＳ Ｐゴシック" pitchFamily="34" charset="-128"/>
                <a:sym typeface="Wingdings 3" pitchFamily="34" charset="2"/>
              </a:rPr>
              <a:t>concentration plasmatique </a:t>
            </a:r>
            <a:endParaRPr lang="fr-FR" sz="2000" dirty="0" smtClean="0">
              <a:solidFill>
                <a:srgbClr val="C00000"/>
              </a:solidFill>
              <a:ea typeface="ＭＳ Ｐゴシック" pitchFamily="34" charset="-128"/>
              <a:cs typeface="ＭＳ Ｐゴシック" pitchFamily="34" charset="-128"/>
              <a:sym typeface="Wingdings 3" pitchFamily="34" charset="2"/>
            </a:endParaRPr>
          </a:p>
          <a:p>
            <a:pPr eaLnBrk="1" hangingPunct="1">
              <a:lnSpc>
                <a:spcPct val="80000"/>
              </a:lnSpc>
            </a:pPr>
            <a:r>
              <a:rPr lang="fr-FR" sz="2000" dirty="0" smtClean="0">
                <a:sym typeface="Wingdings" pitchFamily="2" charset="2"/>
              </a:rPr>
              <a:t>u</a:t>
            </a:r>
            <a:r>
              <a:rPr lang="fr-FR" sz="2000" dirty="0" smtClean="0">
                <a:sym typeface="Wingdings 3" pitchFamily="34" charset="2"/>
              </a:rPr>
              <a:t>tilisation </a:t>
            </a:r>
            <a:r>
              <a:rPr lang="fr-FR" sz="2000" b="1" dirty="0">
                <a:sym typeface="Wingdings 3" pitchFamily="34" charset="2"/>
              </a:rPr>
              <a:t>RTV à faibles doses</a:t>
            </a:r>
            <a:r>
              <a:rPr lang="fr-FR" sz="2000" dirty="0">
                <a:sym typeface="Wingdings 3" pitchFamily="34" charset="2"/>
              </a:rPr>
              <a:t> (100 à 400 mg/j) pour augmenter biodisponibilité des </a:t>
            </a:r>
            <a:r>
              <a:rPr lang="fr-FR" sz="2000" dirty="0" err="1">
                <a:sym typeface="Wingdings 3" pitchFamily="34" charset="2"/>
              </a:rPr>
              <a:t>IPs</a:t>
            </a:r>
            <a:r>
              <a:rPr lang="fr-FR" sz="2000" dirty="0">
                <a:sym typeface="Wingdings 3" pitchFamily="34" charset="2"/>
              </a:rPr>
              <a:t> </a:t>
            </a:r>
            <a:r>
              <a:rPr lang="fr-FR" sz="2000" dirty="0" smtClean="0">
                <a:sym typeface="Wingdings 3" pitchFamily="34" charset="2"/>
              </a:rPr>
              <a:t>associés</a:t>
            </a:r>
          </a:p>
          <a:p>
            <a:pPr eaLnBrk="1" hangingPunct="1">
              <a:lnSpc>
                <a:spcPct val="80000"/>
              </a:lnSpc>
              <a:buFont typeface="Wingdings 3" pitchFamily="34" charset="2"/>
              <a:buChar char="â"/>
            </a:pPr>
            <a:endParaRPr lang="fr-FR" sz="2000" dirty="0">
              <a:ea typeface="ＭＳ Ｐゴシック" pitchFamily="34" charset="-128"/>
              <a:cs typeface="ＭＳ Ｐゴシック" pitchFamily="34" charset="-128"/>
              <a:sym typeface="Wingdings 3" pitchFamily="34" charset="2"/>
            </a:endParaRPr>
          </a:p>
          <a:p>
            <a:pPr eaLnBrk="1" hangingPunct="1">
              <a:lnSpc>
                <a:spcPct val="80000"/>
              </a:lnSpc>
              <a:buFont typeface="Wingdings 3" pitchFamily="34" charset="2"/>
              <a:buNone/>
            </a:pPr>
            <a:r>
              <a:rPr lang="fr-FR" sz="2000" i="1" dirty="0">
                <a:ea typeface="ＭＳ Ｐゴシック" pitchFamily="34" charset="-128"/>
                <a:cs typeface="ＭＳ Ｐゴシック" pitchFamily="34" charset="-128"/>
                <a:sym typeface="Wingdings 3" pitchFamily="34" charset="2"/>
              </a:rPr>
              <a:t>Ex: </a:t>
            </a:r>
            <a:r>
              <a:rPr lang="fr-FR" sz="2000" i="1" dirty="0" err="1">
                <a:ea typeface="ＭＳ Ｐゴシック" pitchFamily="34" charset="-128"/>
                <a:cs typeface="ＭＳ Ｐゴシック" pitchFamily="34" charset="-128"/>
                <a:sym typeface="Wingdings 3" pitchFamily="34" charset="2"/>
              </a:rPr>
              <a:t>Lopinavir</a:t>
            </a:r>
            <a:r>
              <a:rPr lang="fr-FR" sz="2000" i="1" dirty="0">
                <a:ea typeface="ＭＳ Ｐゴシック" pitchFamily="34" charset="-128"/>
                <a:cs typeface="ＭＳ Ｐゴシック" pitchFamily="34" charset="-128"/>
                <a:sym typeface="Wingdings 3" pitchFamily="34" charset="2"/>
              </a:rPr>
              <a:t> seul : insuffisamment absorbé</a:t>
            </a:r>
          </a:p>
          <a:p>
            <a:pPr eaLnBrk="1" hangingPunct="1">
              <a:lnSpc>
                <a:spcPct val="80000"/>
              </a:lnSpc>
              <a:buFont typeface="Wingdings 3" pitchFamily="34" charset="2"/>
              <a:buNone/>
            </a:pPr>
            <a:r>
              <a:rPr lang="fr-FR" sz="2000" i="1" dirty="0">
                <a:ea typeface="ＭＳ Ｐゴシック" pitchFamily="34" charset="-128"/>
                <a:cs typeface="ＭＳ Ｐゴシック" pitchFamily="34" charset="-128"/>
                <a:sym typeface="Wingdings 3" pitchFamily="34" charset="2"/>
              </a:rPr>
              <a:t>Associé au </a:t>
            </a:r>
            <a:r>
              <a:rPr lang="fr-FR" sz="2000" i="1" dirty="0" err="1">
                <a:ea typeface="ＭＳ Ｐゴシック" pitchFamily="34" charset="-128"/>
                <a:cs typeface="ＭＳ Ｐゴシック" pitchFamily="34" charset="-128"/>
                <a:sym typeface="Wingdings 3" pitchFamily="34" charset="2"/>
              </a:rPr>
              <a:t>ritonavir</a:t>
            </a:r>
            <a:r>
              <a:rPr lang="fr-FR" sz="2000" i="1" dirty="0">
                <a:ea typeface="ＭＳ Ｐゴシック" pitchFamily="34" charset="-128"/>
                <a:cs typeface="ＭＳ Ｐゴシック" pitchFamily="34" charset="-128"/>
                <a:sym typeface="Wingdings 3" pitchFamily="34" charset="2"/>
              </a:rPr>
              <a:t> (100mgx2) (= </a:t>
            </a:r>
            <a:r>
              <a:rPr lang="fr-FR" sz="2000" i="1" dirty="0" err="1">
                <a:ea typeface="ＭＳ Ｐゴシック" pitchFamily="34" charset="-128"/>
                <a:cs typeface="ＭＳ Ｐゴシック" pitchFamily="34" charset="-128"/>
                <a:sym typeface="Wingdings 3" pitchFamily="34" charset="2"/>
              </a:rPr>
              <a:t>Kaletra</a:t>
            </a:r>
            <a:r>
              <a:rPr lang="fr-FR" sz="2000" i="1" dirty="0">
                <a:ea typeface="ＭＳ Ｐゴシック" pitchFamily="34" charset="-128"/>
                <a:cs typeface="ＭＳ Ｐゴシック" pitchFamily="34" charset="-128"/>
                <a:sym typeface="Wingdings 3" pitchFamily="34" charset="2"/>
              </a:rPr>
              <a:t>) : très bonne biodisponibilité</a:t>
            </a:r>
            <a:r>
              <a:rPr lang="fr-FR" sz="2000" i="1" dirty="0" smtClean="0">
                <a:ea typeface="ＭＳ Ｐゴシック" pitchFamily="34" charset="-128"/>
                <a:cs typeface="ＭＳ Ｐゴシック" pitchFamily="34" charset="-128"/>
                <a:sym typeface="Wingdings 3" pitchFamily="34" charset="2"/>
              </a:rPr>
              <a:t> </a:t>
            </a:r>
          </a:p>
          <a:p>
            <a:pPr eaLnBrk="1" hangingPunct="1">
              <a:lnSpc>
                <a:spcPct val="80000"/>
              </a:lnSpc>
              <a:buFont typeface="Wingdings 3" pitchFamily="34" charset="2"/>
              <a:buNone/>
            </a:pPr>
            <a:endParaRPr lang="fr-FR" sz="2000" i="1" dirty="0" smtClean="0">
              <a:ea typeface="ＭＳ Ｐゴシック" pitchFamily="34" charset="-128"/>
              <a:cs typeface="ＭＳ Ｐゴシック" pitchFamily="34" charset="-128"/>
              <a:sym typeface="Wingdings 3" pitchFamily="34" charset="2"/>
            </a:endParaRPr>
          </a:p>
          <a:p>
            <a:pPr>
              <a:lnSpc>
                <a:spcPct val="80000"/>
              </a:lnSpc>
            </a:pPr>
            <a:r>
              <a:rPr lang="fr-FR" sz="2000" b="1" dirty="0" err="1" smtClean="0">
                <a:ea typeface="ＭＳ Ｐゴシック" pitchFamily="34" charset="-128"/>
                <a:cs typeface="ＭＳ Ｐゴシック" pitchFamily="34" charset="-128"/>
                <a:sym typeface="Wingdings 3" pitchFamily="34" charset="2"/>
              </a:rPr>
              <a:t>Cobicistat</a:t>
            </a:r>
            <a:r>
              <a:rPr lang="fr-FR" sz="2000" dirty="0" smtClean="0">
                <a:ea typeface="ＭＳ Ｐゴシック" pitchFamily="34" charset="-128"/>
                <a:cs typeface="ＭＳ Ｐゴシック" pitchFamily="34" charset="-128"/>
                <a:sym typeface="Wingdings 3" pitchFamily="34" charset="2"/>
              </a:rPr>
              <a:t> : booster également (avec </a:t>
            </a:r>
            <a:r>
              <a:rPr lang="fr-FR" sz="2000" dirty="0" err="1" smtClean="0">
                <a:ea typeface="ＭＳ Ｐゴシック" pitchFamily="34" charset="-128"/>
                <a:cs typeface="ＭＳ Ｐゴシック" pitchFamily="34" charset="-128"/>
                <a:sym typeface="Wingdings 3" pitchFamily="34" charset="2"/>
              </a:rPr>
              <a:t>elvitégravir</a:t>
            </a:r>
            <a:r>
              <a:rPr lang="fr-FR" sz="2000" dirty="0" smtClean="0">
                <a:ea typeface="ＭＳ Ｐゴシック" pitchFamily="34" charset="-128"/>
                <a:cs typeface="ＭＳ Ｐゴシック" pitchFamily="34" charset="-128"/>
                <a:sym typeface="Wingdings 3" pitchFamily="34" charset="2"/>
              </a:rPr>
              <a:t>)(mais non ARV)</a:t>
            </a:r>
            <a:endParaRPr lang="fr-FR" sz="2000" dirty="0">
              <a:ea typeface="ＭＳ Ｐゴシック" pitchFamily="34" charset="-128"/>
              <a:cs typeface="ＭＳ Ｐゴシック" pitchFamily="34" charset="-128"/>
              <a:sym typeface="Wingdings 3" pitchFamily="34" charset="2"/>
            </a:endParaRPr>
          </a:p>
        </p:txBody>
      </p:sp>
      <p:sp>
        <p:nvSpPr>
          <p:cNvPr id="7" name="Espace réservé du numéro de diapositive 6"/>
          <p:cNvSpPr>
            <a:spLocks noGrp="1"/>
          </p:cNvSpPr>
          <p:nvPr>
            <p:ph type="sldNum" sz="quarter" idx="12"/>
          </p:nvPr>
        </p:nvSpPr>
        <p:spPr/>
        <p:txBody>
          <a:bodyPr/>
          <a:lstStyle/>
          <a:p>
            <a:fld id="{8D3C4E78-4E06-5F42-B744-27D3474E1BA3}" type="slidenum">
              <a:rPr lang="fr-FR" smtClean="0"/>
              <a:pPr/>
              <a:t>40</a:t>
            </a:fld>
            <a:endParaRPr lang="fr-F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a:xfrm>
            <a:off x="0" y="474713"/>
            <a:ext cx="9202376" cy="609600"/>
          </a:xfrm>
          <a:noFill/>
        </p:spPr>
        <p:txBody>
          <a:bodyPr>
            <a:normAutofit/>
          </a:bodyPr>
          <a:lstStyle/>
          <a:p>
            <a:pPr eaLnBrk="1" hangingPunct="1"/>
            <a:r>
              <a:rPr lang="fr-FR" sz="3200" dirty="0">
                <a:ea typeface="ＭＳ Ｐゴシック" pitchFamily="34" charset="-128"/>
                <a:cs typeface="ＭＳ Ｐゴシック" pitchFamily="34" charset="-128"/>
              </a:rPr>
              <a:t>Interactions antirétroviraux et </a:t>
            </a:r>
            <a:r>
              <a:rPr lang="fr-FR" sz="3200" dirty="0" err="1">
                <a:ea typeface="ＭＳ Ｐゴシック" pitchFamily="34" charset="-128"/>
                <a:cs typeface="ＭＳ Ｐゴシック" pitchFamily="34" charset="-128"/>
              </a:rPr>
              <a:t>anti-acides</a:t>
            </a:r>
            <a:endParaRPr lang="fr-FR" sz="3200" b="1" dirty="0">
              <a:latin typeface="Century Gothic" pitchFamily="34" charset="0"/>
              <a:ea typeface="ＭＳ Ｐゴシック" pitchFamily="34" charset="-128"/>
              <a:cs typeface="ＭＳ Ｐゴシック" pitchFamily="34" charset="-128"/>
            </a:endParaRPr>
          </a:p>
        </p:txBody>
      </p:sp>
      <p:graphicFrame>
        <p:nvGraphicFramePr>
          <p:cNvPr id="6" name="Tableau 5"/>
          <p:cNvGraphicFramePr>
            <a:graphicFrameLocks noGrp="1"/>
          </p:cNvGraphicFramePr>
          <p:nvPr/>
        </p:nvGraphicFramePr>
        <p:xfrm>
          <a:off x="78920" y="1245988"/>
          <a:ext cx="8825237" cy="5613865"/>
        </p:xfrm>
        <a:graphic>
          <a:graphicData uri="http://schemas.openxmlformats.org/drawingml/2006/table">
            <a:tbl>
              <a:tblPr firstRow="1" bandRow="1">
                <a:tableStyleId>{1E171933-4619-4E11-9A3F-F7608DF75F80}</a:tableStyleId>
              </a:tblPr>
              <a:tblGrid>
                <a:gridCol w="1779860"/>
                <a:gridCol w="1618938"/>
                <a:gridCol w="1963712"/>
                <a:gridCol w="1579816"/>
                <a:gridCol w="278964"/>
                <a:gridCol w="1603947"/>
              </a:tblGrid>
              <a:tr h="606855">
                <a:tc>
                  <a:txBody>
                    <a:bodyPr/>
                    <a:lstStyle/>
                    <a:p>
                      <a:r>
                        <a:rPr lang="fr-FR" dirty="0" smtClean="0"/>
                        <a:t>Antiacides</a:t>
                      </a:r>
                      <a:endParaRPr lang="fr-FR" dirty="0"/>
                    </a:p>
                  </a:txBody>
                  <a:tcPr>
                    <a:solidFill>
                      <a:schemeClr val="accent1"/>
                    </a:solidFill>
                  </a:tcPr>
                </a:tc>
                <a:tc>
                  <a:txBody>
                    <a:bodyPr/>
                    <a:lstStyle/>
                    <a:p>
                      <a:pPr algn="ctr"/>
                      <a:r>
                        <a:rPr lang="fr-FR" dirty="0" smtClean="0"/>
                        <a:t>IP/r</a:t>
                      </a:r>
                      <a:endParaRPr lang="fr-FR" dirty="0"/>
                    </a:p>
                  </a:txBody>
                  <a:tcPr>
                    <a:solidFill>
                      <a:schemeClr val="accent1"/>
                    </a:solidFill>
                  </a:tcPr>
                </a:tc>
                <a:tc>
                  <a:txBody>
                    <a:bodyPr/>
                    <a:lstStyle/>
                    <a:p>
                      <a:pPr algn="ctr"/>
                      <a:r>
                        <a:rPr lang="fr-FR" dirty="0" smtClean="0"/>
                        <a:t>INNTI</a:t>
                      </a:r>
                      <a:endParaRPr lang="fr-FR" dirty="0"/>
                    </a:p>
                  </a:txBody>
                  <a:tcPr>
                    <a:solidFill>
                      <a:schemeClr val="accent1"/>
                    </a:solidFill>
                  </a:tcPr>
                </a:tc>
                <a:tc gridSpan="2">
                  <a:txBody>
                    <a:bodyPr/>
                    <a:lstStyle/>
                    <a:p>
                      <a:pPr algn="ctr"/>
                      <a:r>
                        <a:rPr lang="fr-FR" dirty="0" smtClean="0"/>
                        <a:t>INI</a:t>
                      </a:r>
                      <a:endParaRPr lang="fr-FR" dirty="0"/>
                    </a:p>
                  </a:txBody>
                  <a:tcPr>
                    <a:solidFill>
                      <a:schemeClr val="accent1"/>
                    </a:solidFill>
                  </a:tcPr>
                </a:tc>
                <a:tc hMerge="1">
                  <a:txBody>
                    <a:bodyPr/>
                    <a:lstStyle/>
                    <a:p>
                      <a:endParaRPr lang="fr-FR" dirty="0"/>
                    </a:p>
                  </a:txBody>
                  <a:tcPr>
                    <a:solidFill>
                      <a:schemeClr val="accent1"/>
                    </a:solidFill>
                  </a:tcPr>
                </a:tc>
                <a:tc>
                  <a:txBody>
                    <a:bodyPr/>
                    <a:lstStyle/>
                    <a:p>
                      <a:pPr algn="ctr"/>
                      <a:r>
                        <a:rPr lang="fr-FR" dirty="0" smtClean="0"/>
                        <a:t>INTI/</a:t>
                      </a:r>
                      <a:r>
                        <a:rPr lang="fr-FR" baseline="0" dirty="0" smtClean="0"/>
                        <a:t> IE</a:t>
                      </a:r>
                      <a:endParaRPr lang="fr-FR" dirty="0"/>
                    </a:p>
                  </a:txBody>
                  <a:tcPr>
                    <a:solidFill>
                      <a:schemeClr val="accent1"/>
                    </a:solidFill>
                  </a:tcPr>
                </a:tc>
              </a:tr>
              <a:tr h="979049">
                <a:tc>
                  <a:txBody>
                    <a:bodyPr/>
                    <a:lstStyle/>
                    <a:p>
                      <a:r>
                        <a:rPr lang="fr-FR" b="1" dirty="0" smtClean="0"/>
                        <a:t>Antiacides</a:t>
                      </a:r>
                      <a:r>
                        <a:rPr lang="fr-FR" b="1" baseline="0" dirty="0" smtClean="0"/>
                        <a:t> </a:t>
                      </a:r>
                    </a:p>
                    <a:p>
                      <a:r>
                        <a:rPr lang="fr-FR" b="1" baseline="0" dirty="0" smtClean="0"/>
                        <a:t>Topiques</a:t>
                      </a:r>
                    </a:p>
                    <a:p>
                      <a:r>
                        <a:rPr lang="fr-FR" b="1" baseline="0" dirty="0" smtClean="0"/>
                        <a:t> (Al, Mg, Ca)</a:t>
                      </a:r>
                      <a:endParaRPr lang="fr-FR" b="1" dirty="0" smtClean="0"/>
                    </a:p>
                  </a:txBody>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rgbClr val="C00000"/>
                          </a:solidFill>
                        </a:rPr>
                        <a:t>Diminution de l’absorption, quel que soit l’ARV</a:t>
                      </a:r>
                      <a:endParaRPr lang="fr-FR" sz="1400" b="1" dirty="0" smtClean="0">
                        <a:solidFill>
                          <a:srgbClr val="C00000"/>
                        </a:solidFill>
                      </a:endParaRPr>
                    </a:p>
                    <a:p>
                      <a:pPr algn="ctr">
                        <a:buFont typeface="Wingdings"/>
                        <a:buChar char="à"/>
                      </a:pPr>
                      <a:r>
                        <a:rPr lang="fr-FR" dirty="0" smtClean="0">
                          <a:solidFill>
                            <a:schemeClr val="tx1"/>
                          </a:solidFill>
                        </a:rPr>
                        <a:t>Décaler</a:t>
                      </a:r>
                      <a:r>
                        <a:rPr lang="fr-FR" baseline="0" dirty="0" smtClean="0">
                          <a:solidFill>
                            <a:schemeClr val="tx1"/>
                          </a:solidFill>
                        </a:rPr>
                        <a:t> d’au moins 2h</a:t>
                      </a:r>
                    </a:p>
                    <a:p>
                      <a:pPr algn="ctr">
                        <a:buFont typeface="Wingdings"/>
                        <a:buChar char="à"/>
                      </a:pPr>
                      <a:endParaRPr lang="fr-FR" baseline="0" dirty="0" smtClean="0">
                        <a:solidFill>
                          <a:schemeClr val="tx1"/>
                        </a:solidFill>
                      </a:endParaRPr>
                    </a:p>
                    <a:p>
                      <a:pPr algn="ctr"/>
                      <a:r>
                        <a:rPr lang="fr-FR" baseline="0" dirty="0" err="1" smtClean="0">
                          <a:solidFill>
                            <a:schemeClr val="tx1"/>
                          </a:solidFill>
                        </a:rPr>
                        <a:t>Dolutégravir</a:t>
                      </a:r>
                      <a:r>
                        <a:rPr lang="fr-FR" baseline="0" dirty="0" smtClean="0">
                          <a:solidFill>
                            <a:schemeClr val="tx1"/>
                          </a:solidFill>
                        </a:rPr>
                        <a:t> : décaler 2h après ou 6 avant</a:t>
                      </a:r>
                      <a:endParaRPr lang="fr-FR" dirty="0">
                        <a:solidFill>
                          <a:schemeClr val="tx1"/>
                        </a:solidFill>
                      </a:endParaRPr>
                    </a:p>
                  </a:txBody>
                  <a:tcPr/>
                </a:tc>
                <a:tc hMerge="1">
                  <a:txBody>
                    <a:bodyPr/>
                    <a:lstStyle/>
                    <a:p>
                      <a:endParaRPr lang="fr-FR"/>
                    </a:p>
                  </a:txBody>
                  <a:tcPr/>
                </a:tc>
                <a:tc hMerge="1">
                  <a:txBody>
                    <a:bodyPr/>
                    <a:lstStyle/>
                    <a:p>
                      <a:endParaRPr lang="fr-FR"/>
                    </a:p>
                  </a:txBody>
                  <a:tcPr/>
                </a:tc>
                <a:tc hMerge="1">
                  <a:txBody>
                    <a:bodyPr/>
                    <a:lstStyle/>
                    <a:p>
                      <a:endParaRPr lang="fr-FR" dirty="0">
                        <a:solidFill>
                          <a:srgbClr val="FF0000"/>
                        </a:solidFill>
                      </a:endParaRPr>
                    </a:p>
                  </a:txBody>
                  <a:tcPr/>
                </a:tc>
                <a:tc hMerge="1">
                  <a:txBody>
                    <a:bodyPr/>
                    <a:lstStyle/>
                    <a:p>
                      <a:endParaRPr lang="fr-FR"/>
                    </a:p>
                  </a:txBody>
                  <a:tcPr/>
                </a:tc>
              </a:tr>
              <a:tr h="979049">
                <a:tc>
                  <a:txBody>
                    <a:bodyPr/>
                    <a:lstStyle/>
                    <a:p>
                      <a:r>
                        <a:rPr lang="fr-FR" b="1" dirty="0" smtClean="0"/>
                        <a:t>Antiacides </a:t>
                      </a:r>
                    </a:p>
                    <a:p>
                      <a:r>
                        <a:rPr lang="fr-FR" b="1" dirty="0" smtClean="0"/>
                        <a:t>(argiles, charbon)</a:t>
                      </a:r>
                      <a:endParaRPr lang="fr-FR" b="1" dirty="0"/>
                    </a:p>
                  </a:txBody>
                  <a:tcPr/>
                </a:tc>
                <a:tc gridSpan="5">
                  <a:txBody>
                    <a:bodyPr/>
                    <a:lstStyle/>
                    <a:p>
                      <a:pPr marL="0" marR="0" indent="0" algn="ctr" defTabSz="914400" rtl="0" eaLnBrk="1" fontAlgn="auto" latinLnBrk="0" hangingPunct="1">
                        <a:lnSpc>
                          <a:spcPct val="100000"/>
                        </a:lnSpc>
                        <a:spcBef>
                          <a:spcPts val="0"/>
                        </a:spcBef>
                        <a:spcAft>
                          <a:spcPts val="0"/>
                        </a:spcAft>
                        <a:buClrTx/>
                        <a:buSzTx/>
                        <a:buFont typeface="Wingdings"/>
                        <a:buNone/>
                        <a:tabLst/>
                        <a:defRPr/>
                      </a:pPr>
                      <a:r>
                        <a:rPr lang="fr-FR" sz="1800" b="1" dirty="0" smtClean="0">
                          <a:solidFill>
                            <a:srgbClr val="C00000"/>
                          </a:solidFill>
                        </a:rPr>
                        <a:t>Diminution de l’absorption, quel que soit l’ARV</a:t>
                      </a:r>
                      <a:endParaRPr lang="fr-FR" sz="1400" b="1" dirty="0" smtClean="0">
                        <a:solidFill>
                          <a:srgbClr val="C00000"/>
                        </a:solidFill>
                      </a:endParaRPr>
                    </a:p>
                    <a:p>
                      <a:pPr algn="ctr">
                        <a:buFont typeface="Wingdings"/>
                        <a:buNone/>
                      </a:pPr>
                      <a:r>
                        <a:rPr lang="fr-FR" dirty="0" smtClean="0">
                          <a:solidFill>
                            <a:schemeClr val="tx1"/>
                          </a:solidFill>
                          <a:sym typeface="Wingdings" pitchFamily="2" charset="2"/>
                        </a:rPr>
                        <a:t></a:t>
                      </a:r>
                      <a:r>
                        <a:rPr lang="fr-FR" dirty="0" smtClean="0">
                          <a:solidFill>
                            <a:schemeClr val="tx1"/>
                          </a:solidFill>
                        </a:rPr>
                        <a:t>Déconseillé</a:t>
                      </a:r>
                      <a:endParaRPr lang="fr-FR" dirty="0">
                        <a:solidFill>
                          <a:schemeClr val="tx1"/>
                        </a:solidFill>
                      </a:endParaRPr>
                    </a:p>
                  </a:txBody>
                  <a:tcPr/>
                </a:tc>
                <a:tc hMerge="1">
                  <a:txBody>
                    <a:bodyPr/>
                    <a:lstStyle/>
                    <a:p>
                      <a:endParaRPr lang="fr-FR"/>
                    </a:p>
                  </a:txBody>
                  <a:tcPr/>
                </a:tc>
                <a:tc hMerge="1">
                  <a:txBody>
                    <a:bodyPr/>
                    <a:lstStyle/>
                    <a:p>
                      <a:endParaRPr lang="fr-FR"/>
                    </a:p>
                  </a:txBody>
                  <a:tcPr/>
                </a:tc>
                <a:tc hMerge="1">
                  <a:txBody>
                    <a:bodyPr/>
                    <a:lstStyle/>
                    <a:p>
                      <a:endParaRPr lang="fr-FR" dirty="0">
                        <a:solidFill>
                          <a:srgbClr val="FF0000"/>
                        </a:solidFill>
                      </a:endParaRPr>
                    </a:p>
                  </a:txBody>
                  <a:tcPr/>
                </a:tc>
                <a:tc hMerge="1">
                  <a:txBody>
                    <a:bodyPr/>
                    <a:lstStyle/>
                    <a:p>
                      <a:endParaRPr lang="fr-FR"/>
                    </a:p>
                  </a:txBody>
                  <a:tcPr/>
                </a:tc>
              </a:tr>
              <a:tr h="1272763">
                <a:tc>
                  <a:txBody>
                    <a:bodyPr/>
                    <a:lstStyle/>
                    <a:p>
                      <a:r>
                        <a:rPr lang="fr-FR" b="1" dirty="0" smtClean="0"/>
                        <a:t>Anti-H2</a:t>
                      </a:r>
                    </a:p>
                    <a:p>
                      <a:r>
                        <a:rPr lang="fr-FR" b="0" i="1" dirty="0" smtClean="0"/>
                        <a:t>Modifie</a:t>
                      </a:r>
                      <a:r>
                        <a:rPr lang="fr-FR" b="0" i="1" baseline="0" dirty="0" smtClean="0"/>
                        <a:t> </a:t>
                      </a:r>
                      <a:r>
                        <a:rPr lang="fr-FR" b="0" i="1" dirty="0" smtClean="0"/>
                        <a:t>solubilité ARV</a:t>
                      </a:r>
                      <a:endParaRPr lang="fr-FR" b="0" i="1" dirty="0"/>
                    </a:p>
                  </a:txBody>
                  <a:tcPr/>
                </a:tc>
                <a:tc>
                  <a:txBody>
                    <a:bodyPr/>
                    <a:lstStyle/>
                    <a:p>
                      <a:pPr algn="ctr"/>
                      <a:r>
                        <a:rPr lang="fr-FR" dirty="0" smtClean="0"/>
                        <a:t>ATV</a:t>
                      </a:r>
                      <a:r>
                        <a:rPr lang="fr-FR" baseline="0" dirty="0" smtClean="0"/>
                        <a:t> diminué : antiH2 &gt; 10h avant ATV/r</a:t>
                      </a:r>
                      <a:endParaRPr lang="fr-FR" dirty="0"/>
                    </a:p>
                  </a:txBody>
                  <a:tcPr/>
                </a:tc>
                <a:tc>
                  <a:txBody>
                    <a:bodyPr/>
                    <a:lstStyle/>
                    <a:p>
                      <a:pPr algn="ctr"/>
                      <a:r>
                        <a:rPr lang="fr-FR" dirty="0" err="1" smtClean="0"/>
                        <a:t>Rilpivirine</a:t>
                      </a:r>
                      <a:r>
                        <a:rPr lang="fr-FR" dirty="0" smtClean="0"/>
                        <a:t> diminuée</a:t>
                      </a:r>
                    </a:p>
                    <a:p>
                      <a:pPr algn="ctr"/>
                      <a:r>
                        <a:rPr lang="fr-FR" dirty="0" smtClean="0"/>
                        <a:t>antiH2</a:t>
                      </a:r>
                      <a:r>
                        <a:rPr lang="fr-FR" baseline="0" dirty="0" smtClean="0"/>
                        <a:t> 2h avant ou 4h après</a:t>
                      </a:r>
                      <a:endParaRPr lang="fr-FR" dirty="0"/>
                    </a:p>
                  </a:txBody>
                  <a:tcPr/>
                </a:tc>
                <a:tc>
                  <a:txBody>
                    <a:bodyPr/>
                    <a:lstStyle/>
                    <a:p>
                      <a:pPr algn="ctr"/>
                      <a:r>
                        <a:rPr lang="fr-FR" dirty="0" smtClean="0"/>
                        <a:t>Pas d’interaction</a:t>
                      </a:r>
                      <a:r>
                        <a:rPr lang="fr-FR" baseline="0" dirty="0" smtClean="0"/>
                        <a:t> ELVT/c</a:t>
                      </a:r>
                      <a:endParaRPr lang="fr-FR" dirty="0"/>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dirty="0" smtClean="0"/>
                        <a:t>Pas</a:t>
                      </a:r>
                      <a:r>
                        <a:rPr lang="fr-FR" baseline="0" dirty="0" smtClean="0"/>
                        <a:t> d’interaction</a:t>
                      </a:r>
                      <a:endParaRPr lang="fr-FR" dirty="0" smtClean="0"/>
                    </a:p>
                  </a:txBody>
                  <a:tcPr/>
                </a:tc>
                <a:tc hMerge="1">
                  <a:txBody>
                    <a:bodyPr/>
                    <a:lstStyle/>
                    <a:p>
                      <a:endParaRPr lang="fr-FR"/>
                    </a:p>
                  </a:txBody>
                  <a:tcPr/>
                </a:tc>
              </a:tr>
              <a:tr h="1566478">
                <a:tc>
                  <a:txBody>
                    <a:bodyPr/>
                    <a:lstStyle/>
                    <a:p>
                      <a:r>
                        <a:rPr lang="fr-FR" b="1" dirty="0" smtClean="0"/>
                        <a:t>IPP</a:t>
                      </a:r>
                    </a:p>
                    <a:p>
                      <a:pPr marL="0" marR="0" indent="0" algn="l" defTabSz="914400" rtl="0" eaLnBrk="1" fontAlgn="auto" latinLnBrk="0" hangingPunct="1">
                        <a:lnSpc>
                          <a:spcPct val="100000"/>
                        </a:lnSpc>
                        <a:spcBef>
                          <a:spcPts val="0"/>
                        </a:spcBef>
                        <a:spcAft>
                          <a:spcPts val="0"/>
                        </a:spcAft>
                        <a:buClrTx/>
                        <a:buSzTx/>
                        <a:buFontTx/>
                        <a:buNone/>
                        <a:tabLst/>
                        <a:defRPr/>
                      </a:pPr>
                      <a:r>
                        <a:rPr lang="fr-FR" b="0" i="1" dirty="0" smtClean="0"/>
                        <a:t>Modifie</a:t>
                      </a:r>
                      <a:r>
                        <a:rPr lang="fr-FR" b="0" i="1" baseline="0" dirty="0" smtClean="0"/>
                        <a:t> </a:t>
                      </a:r>
                      <a:r>
                        <a:rPr lang="fr-FR" b="0" i="1" dirty="0" smtClean="0"/>
                        <a:t>solubilité ARV</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dirty="0" smtClean="0"/>
                        <a:t>ATV</a:t>
                      </a:r>
                      <a:r>
                        <a:rPr lang="fr-FR" baseline="0" dirty="0" smtClean="0"/>
                        <a:t> diminué: IPP &gt; 10h avant ATV/r</a:t>
                      </a:r>
                      <a:endParaRPr lang="fr-FR" dirty="0" smtClean="0"/>
                    </a:p>
                  </a:txBody>
                  <a:tcPr/>
                </a:tc>
                <a:tc>
                  <a:txBody>
                    <a:bodyPr/>
                    <a:lstStyle/>
                    <a:p>
                      <a:pPr algn="ctr"/>
                      <a:r>
                        <a:rPr lang="fr-FR" dirty="0" err="1" smtClean="0"/>
                        <a:t>Rilpivirine</a:t>
                      </a:r>
                      <a:r>
                        <a:rPr lang="fr-FR" dirty="0" smtClean="0"/>
                        <a:t> diminuée:</a:t>
                      </a:r>
                      <a:r>
                        <a:rPr lang="fr-FR" baseline="0" dirty="0" smtClean="0"/>
                        <a:t> </a:t>
                      </a:r>
                      <a:r>
                        <a:rPr lang="fr-FR" dirty="0" smtClean="0"/>
                        <a:t>ne pas associer</a:t>
                      </a:r>
                      <a:endParaRPr lang="fr-FR" dirty="0"/>
                    </a:p>
                  </a:txBody>
                  <a:tcPr/>
                </a:tc>
                <a:tc>
                  <a:txBody>
                    <a:bodyPr/>
                    <a:lstStyle/>
                    <a:p>
                      <a:pPr algn="ctr"/>
                      <a:r>
                        <a:rPr lang="fr-FR" dirty="0" err="1" smtClean="0"/>
                        <a:t>Raltégravir</a:t>
                      </a:r>
                      <a:r>
                        <a:rPr lang="fr-FR" dirty="0" smtClean="0"/>
                        <a:t> augmenté : pas de conséquence clinique</a:t>
                      </a:r>
                      <a:endParaRPr lang="fr-FR" dirty="0"/>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dirty="0" smtClean="0"/>
                        <a:t>Pas</a:t>
                      </a:r>
                      <a:r>
                        <a:rPr lang="fr-FR" baseline="0" dirty="0" smtClean="0"/>
                        <a:t> d’interaction </a:t>
                      </a:r>
                      <a:endParaRPr lang="fr-FR" dirty="0" smtClean="0"/>
                    </a:p>
                  </a:txBody>
                  <a:tcPr/>
                </a:tc>
                <a:tc hMerge="1">
                  <a:txBody>
                    <a:bodyPr/>
                    <a:lstStyle/>
                    <a:p>
                      <a:endParaRPr lang="fr-FR"/>
                    </a:p>
                  </a:txBody>
                  <a:tcPr/>
                </a:tc>
              </a:tr>
            </a:tbl>
          </a:graphicData>
        </a:graphic>
      </p:graphicFrame>
      <p:sp>
        <p:nvSpPr>
          <p:cNvPr id="8" name="Espace réservé du numéro de diapositive 7"/>
          <p:cNvSpPr>
            <a:spLocks noGrp="1"/>
          </p:cNvSpPr>
          <p:nvPr>
            <p:ph type="sldNum" sz="quarter" idx="12"/>
          </p:nvPr>
        </p:nvSpPr>
        <p:spPr/>
        <p:txBody>
          <a:bodyPr/>
          <a:lstStyle/>
          <a:p>
            <a:fld id="{8D3C4E78-4E06-5F42-B744-27D3474E1BA3}" type="slidenum">
              <a:rPr lang="fr-FR" smtClean="0"/>
              <a:pPr/>
              <a:t>41</a:t>
            </a:fld>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a:xfrm>
            <a:off x="0" y="422422"/>
            <a:ext cx="9144000" cy="609600"/>
          </a:xfrm>
          <a:noFill/>
        </p:spPr>
        <p:txBody>
          <a:bodyPr/>
          <a:lstStyle/>
          <a:p>
            <a:pPr eaLnBrk="1" hangingPunct="1"/>
            <a:r>
              <a:rPr lang="fr-FR" sz="3200" dirty="0">
                <a:ea typeface="ＭＳ Ｐゴシック" pitchFamily="34" charset="-128"/>
                <a:cs typeface="ＭＳ Ｐゴシック" pitchFamily="34" charset="-128"/>
              </a:rPr>
              <a:t>Interactions antirétroviraux et antituberculeux</a:t>
            </a:r>
            <a:endParaRPr lang="fr-FR" sz="3200" b="1" dirty="0">
              <a:latin typeface="Century Gothic" pitchFamily="34" charset="0"/>
              <a:ea typeface="ＭＳ Ｐゴシック" pitchFamily="34" charset="-128"/>
              <a:cs typeface="ＭＳ Ｐゴシック" pitchFamily="34" charset="-128"/>
            </a:endParaRPr>
          </a:p>
        </p:txBody>
      </p:sp>
      <p:sp>
        <p:nvSpPr>
          <p:cNvPr id="63493" name="Rectangle 3"/>
          <p:cNvSpPr>
            <a:spLocks noGrp="1" noChangeArrowheads="1"/>
          </p:cNvSpPr>
          <p:nvPr>
            <p:ph type="body" idx="1"/>
          </p:nvPr>
        </p:nvSpPr>
        <p:spPr>
          <a:xfrm>
            <a:off x="78920" y="1144192"/>
            <a:ext cx="8915400" cy="5562600"/>
          </a:xfrm>
        </p:spPr>
        <p:txBody>
          <a:bodyPr>
            <a:normAutofit lnSpcReduction="10000"/>
          </a:bodyPr>
          <a:lstStyle/>
          <a:p>
            <a:pPr lvl="1" algn="just"/>
            <a:r>
              <a:rPr lang="fr-FR" b="1" dirty="0" smtClean="0"/>
              <a:t>Rifampicine </a:t>
            </a:r>
            <a:r>
              <a:rPr lang="fr-FR" i="1" dirty="0" err="1" smtClean="0"/>
              <a:t>Rifadine</a:t>
            </a:r>
            <a:r>
              <a:rPr lang="fr-FR" b="1" i="1" dirty="0" smtClean="0"/>
              <a:t>® </a:t>
            </a:r>
            <a:r>
              <a:rPr lang="fr-FR" dirty="0" smtClean="0"/>
              <a:t>(10mg/kg/j)</a:t>
            </a:r>
            <a:endParaRPr lang="fr-FR" i="1" dirty="0" smtClean="0"/>
          </a:p>
          <a:p>
            <a:pPr lvl="1" algn="just" eaLnBrk="1" hangingPunct="1">
              <a:buNone/>
            </a:pPr>
            <a:r>
              <a:rPr lang="fr-FR" dirty="0" smtClean="0"/>
              <a:t>= inducteur puissant </a:t>
            </a:r>
            <a:r>
              <a:rPr lang="fr-FR" dirty="0" smtClean="0">
                <a:sym typeface="Wingdings" pitchFamily="2" charset="2"/>
              </a:rPr>
              <a:t> risque sous dosage ARV</a:t>
            </a:r>
            <a:endParaRPr lang="fr-FR" dirty="0" smtClean="0"/>
          </a:p>
          <a:p>
            <a:pPr lvl="2" algn="just" eaLnBrk="1" hangingPunct="1"/>
            <a:r>
              <a:rPr lang="fr-FR" sz="2000" dirty="0" smtClean="0">
                <a:ea typeface="ＭＳ Ｐゴシック" pitchFamily="34" charset="-128"/>
              </a:rPr>
              <a:t>INNTI de préférence : EFV (</a:t>
            </a:r>
            <a:r>
              <a:rPr lang="fr-FR" sz="2000" dirty="0" err="1" smtClean="0">
                <a:ea typeface="ＭＳ Ｐゴシック" pitchFamily="34" charset="-128"/>
              </a:rPr>
              <a:t>efavirenz</a:t>
            </a:r>
            <a:r>
              <a:rPr lang="fr-FR" sz="2000" dirty="0" smtClean="0">
                <a:ea typeface="ＭＳ Ｐゴシック" pitchFamily="34" charset="-128"/>
              </a:rPr>
              <a:t>) à dose classique 600 mg/j</a:t>
            </a:r>
          </a:p>
          <a:p>
            <a:pPr lvl="3" algn="just" eaLnBrk="1" hangingPunct="1"/>
            <a:r>
              <a:rPr lang="fr-FR" sz="2000" dirty="0" smtClean="0">
                <a:ea typeface="ＭＳ Ｐゴシック" pitchFamily="34" charset="-128"/>
              </a:rPr>
              <a:t>Sinon NVP (</a:t>
            </a:r>
            <a:r>
              <a:rPr lang="fr-FR" sz="2000" dirty="0" err="1" smtClean="0">
                <a:ea typeface="ＭＳ Ｐゴシック" pitchFamily="34" charset="-128"/>
              </a:rPr>
              <a:t>névirapine</a:t>
            </a:r>
            <a:r>
              <a:rPr lang="fr-FR" sz="2000" dirty="0" smtClean="0">
                <a:ea typeface="ＭＳ Ｐゴシック" pitchFamily="34" charset="-128"/>
              </a:rPr>
              <a:t>) dose classique 400 mg/j (si déjà sous NVP)</a:t>
            </a:r>
          </a:p>
          <a:p>
            <a:pPr lvl="2" algn="just" eaLnBrk="1" hangingPunct="1"/>
            <a:r>
              <a:rPr lang="fr-FR" sz="2000" dirty="0" smtClean="0">
                <a:ea typeface="ＭＳ Ｐゴシック" pitchFamily="34" charset="-128"/>
              </a:rPr>
              <a:t>IP/r =&gt; déconseillé</a:t>
            </a:r>
          </a:p>
          <a:p>
            <a:pPr lvl="2" algn="just" eaLnBrk="1" hangingPunct="1"/>
            <a:r>
              <a:rPr lang="fr-FR" sz="2000" dirty="0" smtClean="0">
                <a:ea typeface="ＭＳ Ｐゴシック" pitchFamily="34" charset="-128"/>
              </a:rPr>
              <a:t>INI = alternative: </a:t>
            </a:r>
            <a:r>
              <a:rPr lang="fr-FR" sz="2000" dirty="0" err="1" smtClean="0">
                <a:ea typeface="ＭＳ Ｐゴシック" pitchFamily="34" charset="-128"/>
              </a:rPr>
              <a:t>Raltégravir</a:t>
            </a:r>
            <a:r>
              <a:rPr lang="fr-FR" sz="2000" dirty="0" smtClean="0">
                <a:ea typeface="ＭＳ Ｐゴシック" pitchFamily="34" charset="-128"/>
              </a:rPr>
              <a:t> dose classique 400 mg x 2/j </a:t>
            </a:r>
            <a:r>
              <a:rPr lang="fr-FR" sz="2000" i="1" dirty="0" smtClean="0">
                <a:ea typeface="ＭＳ Ｐゴシック" pitchFamily="34" charset="-128"/>
              </a:rPr>
              <a:t>(source: </a:t>
            </a:r>
            <a:r>
              <a:rPr lang="fr-FR" sz="2000" i="1" dirty="0" err="1" smtClean="0">
                <a:ea typeface="ＭＳ Ｐゴシック" pitchFamily="34" charset="-128"/>
              </a:rPr>
              <a:t>Morlat</a:t>
            </a:r>
            <a:r>
              <a:rPr lang="fr-FR" sz="2000" i="1" dirty="0" smtClean="0">
                <a:ea typeface="ＭＳ Ｐゴシック" pitchFamily="34" charset="-128"/>
              </a:rPr>
              <a:t> 2013)</a:t>
            </a:r>
          </a:p>
          <a:p>
            <a:pPr lvl="3" algn="just" eaLnBrk="1" hangingPunct="1">
              <a:buNone/>
            </a:pPr>
            <a:endParaRPr lang="fr-FR" sz="2000" dirty="0" smtClean="0">
              <a:ea typeface="ＭＳ Ｐゴシック" pitchFamily="34" charset="-128"/>
            </a:endParaRPr>
          </a:p>
          <a:p>
            <a:pPr lvl="1" algn="just"/>
            <a:r>
              <a:rPr lang="fr-FR" b="1" dirty="0" err="1" smtClean="0"/>
              <a:t>Rifabutine</a:t>
            </a:r>
            <a:r>
              <a:rPr lang="fr-FR" b="1" dirty="0" smtClean="0"/>
              <a:t>  </a:t>
            </a:r>
            <a:r>
              <a:rPr lang="fr-FR" i="1" dirty="0" err="1" smtClean="0"/>
              <a:t>Ansatipine</a:t>
            </a:r>
            <a:r>
              <a:rPr lang="fr-FR" i="1" dirty="0" smtClean="0"/>
              <a:t>®</a:t>
            </a:r>
          </a:p>
          <a:p>
            <a:pPr lvl="2" algn="just" eaLnBrk="1" hangingPunct="1"/>
            <a:r>
              <a:rPr lang="fr-FR" sz="2000" dirty="0" smtClean="0">
                <a:ea typeface="ＭＳ Ｐゴシック" pitchFamily="34" charset="-128"/>
              </a:rPr>
              <a:t>EFV 600mg/j et </a:t>
            </a:r>
            <a:r>
              <a:rPr lang="fr-FR" sz="2000" dirty="0" err="1" smtClean="0">
                <a:ea typeface="ＭＳ Ｐゴシック" pitchFamily="34" charset="-128"/>
              </a:rPr>
              <a:t>Rifabutine</a:t>
            </a:r>
            <a:r>
              <a:rPr lang="fr-FR" sz="2000" dirty="0" smtClean="0">
                <a:ea typeface="ＭＳ Ｐゴシック" pitchFamily="34" charset="-128"/>
              </a:rPr>
              <a:t> 450mg/j (contrôler avec dosages++)</a:t>
            </a:r>
          </a:p>
          <a:p>
            <a:pPr lvl="2" algn="just" eaLnBrk="1" hangingPunct="1"/>
            <a:r>
              <a:rPr lang="fr-FR" sz="2000" dirty="0" smtClean="0">
                <a:ea typeface="ＭＳ Ｐゴシック" pitchFamily="34" charset="-128"/>
              </a:rPr>
              <a:t>IP/r = alternative : </a:t>
            </a:r>
          </a:p>
          <a:p>
            <a:pPr lvl="3" algn="just" eaLnBrk="1" hangingPunct="1"/>
            <a:r>
              <a:rPr lang="fr-FR" sz="2000" dirty="0" smtClean="0">
                <a:ea typeface="ＭＳ Ｐゴシック" pitchFamily="34" charset="-128"/>
              </a:rPr>
              <a:t>IP/r même dose</a:t>
            </a:r>
          </a:p>
          <a:p>
            <a:pPr lvl="3" algn="just"/>
            <a:r>
              <a:rPr lang="fr-FR" sz="2000" dirty="0" err="1" smtClean="0">
                <a:ea typeface="ＭＳ Ｐゴシック" pitchFamily="34" charset="-128"/>
              </a:rPr>
              <a:t>Rifabutine</a:t>
            </a:r>
            <a:r>
              <a:rPr lang="fr-FR" sz="2000" dirty="0" smtClean="0">
                <a:ea typeface="ＭＳ Ｐゴシック" pitchFamily="34" charset="-128"/>
              </a:rPr>
              <a:t> : 150mg/2j ou 3 x /semaine (contrôler avec dosages++) </a:t>
            </a:r>
          </a:p>
          <a:p>
            <a:pPr lvl="2" algn="just" eaLnBrk="1" hangingPunct="1"/>
            <a:r>
              <a:rPr lang="fr-FR" sz="2000" dirty="0" smtClean="0">
                <a:ea typeface="ＭＳ Ｐゴシック" pitchFamily="34" charset="-128"/>
              </a:rPr>
              <a:t>INI = alternative : </a:t>
            </a:r>
          </a:p>
          <a:p>
            <a:pPr lvl="3" algn="just" eaLnBrk="1" hangingPunct="1"/>
            <a:r>
              <a:rPr lang="fr-FR" sz="2000" dirty="0" err="1" smtClean="0">
                <a:ea typeface="ＭＳ Ｐゴシック" pitchFamily="34" charset="-128"/>
              </a:rPr>
              <a:t>Raltégravir</a:t>
            </a:r>
            <a:r>
              <a:rPr lang="fr-FR" sz="2000" dirty="0" smtClean="0">
                <a:ea typeface="ＭＳ Ｐゴシック" pitchFamily="34" charset="-128"/>
              </a:rPr>
              <a:t> : pas d’ajustement</a:t>
            </a:r>
          </a:p>
          <a:p>
            <a:pPr lvl="3" algn="just" eaLnBrk="1" hangingPunct="1"/>
            <a:r>
              <a:rPr lang="fr-FR" sz="2000" dirty="0" err="1" smtClean="0">
                <a:ea typeface="ＭＳ Ｐゴシック" pitchFamily="34" charset="-128"/>
              </a:rPr>
              <a:t>Elvitégravir</a:t>
            </a:r>
            <a:r>
              <a:rPr lang="fr-FR" sz="2000" dirty="0" smtClean="0">
                <a:ea typeface="ＭＳ Ｐゴシック" pitchFamily="34" charset="-128"/>
              </a:rPr>
              <a:t>/c : non recommandé</a:t>
            </a:r>
          </a:p>
          <a:p>
            <a:pPr lvl="3" algn="just" eaLnBrk="1" hangingPunct="1"/>
            <a:endParaRPr lang="fr-FR" dirty="0" smtClean="0">
              <a:solidFill>
                <a:srgbClr val="FF0000"/>
              </a:solidFill>
              <a:ea typeface="ＭＳ Ｐゴシック" pitchFamily="34" charset="-128"/>
            </a:endParaRPr>
          </a:p>
        </p:txBody>
      </p:sp>
      <p:sp>
        <p:nvSpPr>
          <p:cNvPr id="7" name="Espace réservé du numéro de diapositive 6"/>
          <p:cNvSpPr>
            <a:spLocks noGrp="1"/>
          </p:cNvSpPr>
          <p:nvPr>
            <p:ph type="sldNum" sz="quarter" idx="12"/>
          </p:nvPr>
        </p:nvSpPr>
        <p:spPr/>
        <p:txBody>
          <a:bodyPr/>
          <a:lstStyle/>
          <a:p>
            <a:fld id="{8D3C4E78-4E06-5F42-B744-27D3474E1BA3}" type="slidenum">
              <a:rPr lang="fr-FR" smtClean="0"/>
              <a:pPr/>
              <a:t>42</a:t>
            </a:fld>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a:xfrm>
            <a:off x="0" y="437412"/>
            <a:ext cx="9144000" cy="609600"/>
          </a:xfrm>
          <a:noFill/>
        </p:spPr>
        <p:txBody>
          <a:bodyPr/>
          <a:lstStyle/>
          <a:p>
            <a:pPr eaLnBrk="1" hangingPunct="1"/>
            <a:r>
              <a:rPr lang="fr-FR" sz="3200" dirty="0">
                <a:ea typeface="ＭＳ Ｐゴシック" pitchFamily="34" charset="-128"/>
                <a:cs typeface="ＭＳ Ｐゴシック" pitchFamily="34" charset="-128"/>
              </a:rPr>
              <a:t>Interactions antirétroviraux et statines</a:t>
            </a:r>
            <a:endParaRPr lang="fr-FR" sz="3200" b="1" dirty="0">
              <a:latin typeface="Century Gothic" pitchFamily="34" charset="0"/>
              <a:ea typeface="ＭＳ Ｐゴシック" pitchFamily="34" charset="-128"/>
              <a:cs typeface="ＭＳ Ｐゴシック" pitchFamily="34" charset="-128"/>
            </a:endParaRPr>
          </a:p>
        </p:txBody>
      </p:sp>
      <p:graphicFrame>
        <p:nvGraphicFramePr>
          <p:cNvPr id="6" name="Tableau 5"/>
          <p:cNvGraphicFramePr>
            <a:graphicFrameLocks noGrp="1"/>
          </p:cNvGraphicFramePr>
          <p:nvPr/>
        </p:nvGraphicFramePr>
        <p:xfrm>
          <a:off x="78921" y="1371600"/>
          <a:ext cx="8840228" cy="3663406"/>
        </p:xfrm>
        <a:graphic>
          <a:graphicData uri="http://schemas.openxmlformats.org/drawingml/2006/table">
            <a:tbl>
              <a:tblPr firstRow="1" bandRow="1">
                <a:tableStyleId>{1E171933-4619-4E11-9A3F-F7608DF75F80}</a:tableStyleId>
              </a:tblPr>
              <a:tblGrid>
                <a:gridCol w="1712504"/>
                <a:gridCol w="4798100"/>
                <a:gridCol w="2329624"/>
              </a:tblGrid>
              <a:tr h="566783">
                <a:tc>
                  <a:txBody>
                    <a:bodyPr/>
                    <a:lstStyle/>
                    <a:p>
                      <a:r>
                        <a:rPr lang="fr-FR" dirty="0" smtClean="0"/>
                        <a:t>Statine </a:t>
                      </a:r>
                      <a:endParaRPr lang="fr-FR" dirty="0"/>
                    </a:p>
                  </a:txBody>
                  <a:tcPr>
                    <a:solidFill>
                      <a:schemeClr val="accent1"/>
                    </a:solidFill>
                  </a:tcPr>
                </a:tc>
                <a:tc>
                  <a:txBody>
                    <a:bodyPr/>
                    <a:lstStyle/>
                    <a:p>
                      <a:r>
                        <a:rPr lang="fr-FR" dirty="0" smtClean="0"/>
                        <a:t>Effets de l’ARV IP/r</a:t>
                      </a:r>
                      <a:r>
                        <a:rPr lang="fr-FR" baseline="0" dirty="0" smtClean="0"/>
                        <a:t> ou INI/c</a:t>
                      </a:r>
                    </a:p>
                    <a:p>
                      <a:r>
                        <a:rPr lang="fr-FR" sz="1600" b="0" baseline="0" dirty="0" smtClean="0"/>
                        <a:t>(autres classes ARV n’interagissent pas avec statines)</a:t>
                      </a:r>
                      <a:endParaRPr lang="fr-FR" sz="1600" b="0" dirty="0"/>
                    </a:p>
                  </a:txBody>
                  <a:tcPr>
                    <a:solidFill>
                      <a:schemeClr val="accent1"/>
                    </a:solidFill>
                  </a:tcPr>
                </a:tc>
                <a:tc>
                  <a:txBody>
                    <a:bodyPr/>
                    <a:lstStyle/>
                    <a:p>
                      <a:r>
                        <a:rPr lang="fr-FR" dirty="0" smtClean="0"/>
                        <a:t>Recommandations</a:t>
                      </a:r>
                      <a:endParaRPr lang="fr-FR" dirty="0"/>
                    </a:p>
                  </a:txBody>
                  <a:tcPr>
                    <a:solidFill>
                      <a:schemeClr val="accent1"/>
                    </a:solidFill>
                  </a:tcPr>
                </a:tc>
              </a:tr>
              <a:tr h="566783">
                <a:tc>
                  <a:txBody>
                    <a:bodyPr/>
                    <a:lstStyle/>
                    <a:p>
                      <a:r>
                        <a:rPr lang="fr-FR" b="1" dirty="0" err="1" smtClean="0"/>
                        <a:t>Simvastatine</a:t>
                      </a:r>
                      <a:endParaRPr lang="fr-FR" b="1" dirty="0" smtClean="0"/>
                    </a:p>
                    <a:p>
                      <a:r>
                        <a:rPr lang="fr-FR" b="0" i="1" dirty="0" err="1" smtClean="0"/>
                        <a:t>Zocor</a:t>
                      </a:r>
                      <a:r>
                        <a:rPr lang="fr-FR" b="0" i="1" dirty="0" smtClean="0">
                          <a:solidFill>
                            <a:schemeClr val="tx1"/>
                          </a:solidFill>
                        </a:rPr>
                        <a:t>®</a:t>
                      </a:r>
                      <a:endParaRPr lang="fr-FR" b="0" i="1" dirty="0"/>
                    </a:p>
                  </a:txBody>
                  <a:tcPr>
                    <a:solidFill>
                      <a:schemeClr val="accent2">
                        <a:lumMod val="40000"/>
                        <a:lumOff val="60000"/>
                      </a:schemeClr>
                    </a:solidFill>
                  </a:tcPr>
                </a:tc>
                <a:tc>
                  <a:txBody>
                    <a:bodyPr/>
                    <a:lstStyle/>
                    <a:p>
                      <a:r>
                        <a:rPr lang="fr-FR" baseline="0" dirty="0" smtClean="0">
                          <a:solidFill>
                            <a:srgbClr val="FF0000"/>
                          </a:solidFill>
                        </a:rPr>
                        <a:t>IP/r ou INI/c</a:t>
                      </a:r>
                      <a:r>
                        <a:rPr lang="fr-FR" baseline="0" dirty="0" smtClean="0"/>
                        <a:t> : </a:t>
                      </a:r>
                      <a:r>
                        <a:rPr lang="fr-FR" baseline="0" dirty="0" err="1" smtClean="0"/>
                        <a:t>Simvastatine</a:t>
                      </a:r>
                      <a:r>
                        <a:rPr lang="fr-FR" baseline="0" dirty="0" smtClean="0"/>
                        <a:t> </a:t>
                      </a:r>
                      <a:r>
                        <a:rPr lang="fr-FR" baseline="0" dirty="0" smtClean="0">
                          <a:sym typeface="Wingdings"/>
                        </a:rPr>
                        <a:t> </a:t>
                      </a:r>
                      <a:r>
                        <a:rPr lang="fr-FR" baseline="0" dirty="0" smtClean="0"/>
                        <a:t>x30</a:t>
                      </a:r>
                      <a:endParaRPr lang="fr-FR" dirty="0"/>
                    </a:p>
                  </a:txBody>
                  <a:tcPr/>
                </a:tc>
                <a:tc>
                  <a:txBody>
                    <a:bodyPr/>
                    <a:lstStyle/>
                    <a:p>
                      <a:r>
                        <a:rPr lang="fr-FR" dirty="0" smtClean="0">
                          <a:solidFill>
                            <a:srgbClr val="FF0000"/>
                          </a:solidFill>
                        </a:rPr>
                        <a:t>Contre-indication</a:t>
                      </a:r>
                      <a:endParaRPr lang="fr-FR" dirty="0">
                        <a:solidFill>
                          <a:srgbClr val="FF0000"/>
                        </a:solidFill>
                      </a:endParaRPr>
                    </a:p>
                  </a:txBody>
                  <a:tcPr/>
                </a:tc>
              </a:tr>
              <a:tr h="566783">
                <a:tc rowSpan="2">
                  <a:txBody>
                    <a:bodyPr/>
                    <a:lstStyle/>
                    <a:p>
                      <a:r>
                        <a:rPr lang="fr-FR" b="1" dirty="0" smtClean="0"/>
                        <a:t>Atorvastatine</a:t>
                      </a:r>
                      <a:endParaRPr lang="fr-FR" b="1" dirty="0"/>
                    </a:p>
                    <a:p>
                      <a:r>
                        <a:rPr lang="fr-FR" b="0" i="1" dirty="0" err="1" smtClean="0"/>
                        <a:t>Tahor</a:t>
                      </a:r>
                      <a:r>
                        <a:rPr lang="fr-FR" b="0" i="1" dirty="0" smtClean="0">
                          <a:solidFill>
                            <a:schemeClr val="tx1"/>
                          </a:solidFill>
                        </a:rPr>
                        <a:t>®</a:t>
                      </a:r>
                      <a:endParaRPr lang="fr-FR" b="0" i="1" dirty="0"/>
                    </a:p>
                  </a:txBody>
                  <a:tcPr>
                    <a:solidFill>
                      <a:schemeClr val="accent6">
                        <a:lumMod val="40000"/>
                        <a:lumOff val="60000"/>
                      </a:schemeClr>
                    </a:solidFill>
                  </a:tcPr>
                </a:tc>
                <a:tc>
                  <a:txBody>
                    <a:bodyPr/>
                    <a:lstStyle/>
                    <a:p>
                      <a:r>
                        <a:rPr lang="fr-FR" dirty="0" err="1" smtClean="0">
                          <a:solidFill>
                            <a:srgbClr val="FF0000"/>
                          </a:solidFill>
                        </a:rPr>
                        <a:t>Tipra</a:t>
                      </a:r>
                      <a:r>
                        <a:rPr lang="fr-FR" dirty="0" smtClean="0">
                          <a:solidFill>
                            <a:srgbClr val="FF0000"/>
                          </a:solidFill>
                        </a:rPr>
                        <a:t>/r</a:t>
                      </a:r>
                      <a:r>
                        <a:rPr lang="fr-FR" baseline="0" dirty="0" smtClean="0">
                          <a:solidFill>
                            <a:srgbClr val="FF0000"/>
                          </a:solidFill>
                        </a:rPr>
                        <a:t> </a:t>
                      </a:r>
                      <a:r>
                        <a:rPr lang="fr-FR" baseline="0" dirty="0" smtClean="0"/>
                        <a:t>: Atorvastatine </a:t>
                      </a:r>
                      <a:r>
                        <a:rPr lang="fr-FR" baseline="0" dirty="0" smtClean="0">
                          <a:sym typeface="Wingdings"/>
                        </a:rPr>
                        <a:t> </a:t>
                      </a:r>
                      <a:r>
                        <a:rPr lang="fr-FR" baseline="0" dirty="0" smtClean="0"/>
                        <a:t>x 10</a:t>
                      </a:r>
                      <a:endParaRPr lang="fr-FR" dirty="0"/>
                    </a:p>
                  </a:txBody>
                  <a:tcPr/>
                </a:tc>
                <a:tc>
                  <a:txBody>
                    <a:bodyPr/>
                    <a:lstStyle/>
                    <a:p>
                      <a:r>
                        <a:rPr lang="fr-FR" dirty="0" smtClean="0">
                          <a:solidFill>
                            <a:srgbClr val="FF0000"/>
                          </a:solidFill>
                        </a:rPr>
                        <a:t>Contre-indication</a:t>
                      </a:r>
                      <a:endParaRPr lang="fr-FR" dirty="0">
                        <a:solidFill>
                          <a:srgbClr val="FF0000"/>
                        </a:solidFill>
                      </a:endParaRPr>
                    </a:p>
                  </a:txBody>
                  <a:tcPr/>
                </a:tc>
              </a:tr>
              <a:tr h="566783">
                <a:tc vMerge="1">
                  <a:txBody>
                    <a:bodyPr/>
                    <a:lstStyle/>
                    <a:p>
                      <a:endParaRPr lang="fr-FR" b="1" i="1" dirty="0"/>
                    </a:p>
                  </a:txBody>
                  <a:tcPr/>
                </a:tc>
                <a:tc>
                  <a:txBody>
                    <a:bodyPr/>
                    <a:lstStyle/>
                    <a:p>
                      <a:r>
                        <a:rPr lang="fr-FR" dirty="0" smtClean="0"/>
                        <a:t>Autre IP/r ; INI:</a:t>
                      </a:r>
                      <a:r>
                        <a:rPr lang="fr-FR" baseline="0" dirty="0" smtClean="0"/>
                        <a:t> Atorvastatine </a:t>
                      </a:r>
                      <a:r>
                        <a:rPr lang="fr-FR" baseline="0" dirty="0" smtClean="0">
                          <a:sym typeface="Wingdings"/>
                        </a:rPr>
                        <a:t> </a:t>
                      </a:r>
                      <a:r>
                        <a:rPr lang="fr-FR" baseline="0" dirty="0" smtClean="0"/>
                        <a:t>x2-10</a:t>
                      </a:r>
                      <a:endParaRPr lang="fr-F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Dose</a:t>
                      </a:r>
                      <a:r>
                        <a:rPr lang="fr-FR" baseline="0" dirty="0" smtClean="0"/>
                        <a:t> max 20mg/j</a:t>
                      </a:r>
                      <a:endParaRPr lang="fr-FR" dirty="0" smtClean="0"/>
                    </a:p>
                  </a:txBody>
                  <a:tcPr/>
                </a:tc>
              </a:tr>
              <a:tr h="566783">
                <a:tc>
                  <a:txBody>
                    <a:bodyPr/>
                    <a:lstStyle/>
                    <a:p>
                      <a:r>
                        <a:rPr lang="fr-FR" b="1" dirty="0" err="1" smtClean="0"/>
                        <a:t>Pravastatine</a:t>
                      </a:r>
                      <a:endParaRPr lang="fr-FR" b="1" dirty="0" smtClean="0"/>
                    </a:p>
                    <a:p>
                      <a:r>
                        <a:rPr lang="fr-FR" b="0" i="1" dirty="0" err="1" smtClean="0"/>
                        <a:t>Vasten</a:t>
                      </a:r>
                      <a:r>
                        <a:rPr lang="fr-FR" b="0" i="1" dirty="0" smtClean="0">
                          <a:solidFill>
                            <a:schemeClr val="tx1"/>
                          </a:solidFill>
                        </a:rPr>
                        <a:t>®</a:t>
                      </a:r>
                      <a:endParaRPr lang="fr-FR" b="0" i="1" dirty="0"/>
                    </a:p>
                  </a:txBody>
                  <a:tcPr>
                    <a:solidFill>
                      <a:schemeClr val="accent3">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Autre IP/r ; INI/c</a:t>
                      </a:r>
                      <a:r>
                        <a:rPr lang="fr-FR" baseline="0" dirty="0" smtClean="0"/>
                        <a:t> : pas de modification de la concentration de </a:t>
                      </a:r>
                      <a:r>
                        <a:rPr lang="fr-FR" baseline="0" dirty="0" err="1" smtClean="0"/>
                        <a:t>pravastatine</a:t>
                      </a:r>
                      <a:r>
                        <a:rPr lang="fr-FR" baseline="0" dirty="0" smtClean="0"/>
                        <a:t>.</a:t>
                      </a:r>
                      <a:endParaRPr lang="fr-FR"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1" dirty="0" smtClean="0">
                          <a:solidFill>
                            <a:schemeClr val="accent3">
                              <a:lumMod val="75000"/>
                            </a:schemeClr>
                          </a:solidFill>
                        </a:rPr>
                        <a:t>Dose</a:t>
                      </a:r>
                      <a:r>
                        <a:rPr lang="fr-FR" b="1" baseline="0" dirty="0" smtClean="0">
                          <a:solidFill>
                            <a:schemeClr val="accent3">
                              <a:lumMod val="75000"/>
                            </a:schemeClr>
                          </a:solidFill>
                        </a:rPr>
                        <a:t> standard = pas de risques</a:t>
                      </a:r>
                      <a:endParaRPr lang="fr-FR" b="1" dirty="0" smtClean="0">
                        <a:solidFill>
                          <a:schemeClr val="accent3">
                            <a:lumMod val="75000"/>
                          </a:schemeClr>
                        </a:solidFill>
                      </a:endParaRPr>
                    </a:p>
                  </a:txBody>
                  <a:tcPr/>
                </a:tc>
              </a:tr>
              <a:tr h="566783">
                <a:tc>
                  <a:txBody>
                    <a:bodyPr/>
                    <a:lstStyle/>
                    <a:p>
                      <a:r>
                        <a:rPr lang="fr-FR" b="1" dirty="0" err="1" smtClean="0">
                          <a:solidFill>
                            <a:schemeClr val="tx1"/>
                          </a:solidFill>
                        </a:rPr>
                        <a:t>Rosuvastatine</a:t>
                      </a:r>
                      <a:endParaRPr lang="fr-FR" b="1" dirty="0" smtClean="0">
                        <a:solidFill>
                          <a:schemeClr val="tx1"/>
                        </a:solidFill>
                      </a:endParaRPr>
                    </a:p>
                    <a:p>
                      <a:r>
                        <a:rPr lang="fr-FR" b="0" i="1" dirty="0" err="1" smtClean="0">
                          <a:solidFill>
                            <a:schemeClr val="tx1"/>
                          </a:solidFill>
                        </a:rPr>
                        <a:t>Crestor</a:t>
                      </a:r>
                      <a:r>
                        <a:rPr lang="fr-FR" b="0" i="1" dirty="0" smtClean="0">
                          <a:solidFill>
                            <a:schemeClr val="tx1"/>
                          </a:solidFill>
                        </a:rPr>
                        <a:t>®</a:t>
                      </a:r>
                      <a:endParaRPr lang="fr-FR" b="0" i="1" dirty="0">
                        <a:solidFill>
                          <a:schemeClr val="tx1"/>
                        </a:solidFill>
                      </a:endParaRPr>
                    </a:p>
                  </a:txBody>
                  <a:tcPr>
                    <a:solidFill>
                      <a:schemeClr val="accent6">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Autre IP/r ; INI/c</a:t>
                      </a:r>
                      <a:r>
                        <a:rPr lang="fr-FR" baseline="0" dirty="0" smtClean="0"/>
                        <a:t> : </a:t>
                      </a:r>
                      <a:r>
                        <a:rPr lang="fr-FR" baseline="0" dirty="0" err="1" smtClean="0"/>
                        <a:t>Rosuvastatine</a:t>
                      </a:r>
                      <a:r>
                        <a:rPr lang="fr-FR" baseline="0" dirty="0" smtClean="0"/>
                        <a:t> </a:t>
                      </a:r>
                      <a:r>
                        <a:rPr lang="fr-FR" baseline="0" dirty="0" smtClean="0">
                          <a:sym typeface="Wingdings"/>
                        </a:rPr>
                        <a:t> </a:t>
                      </a:r>
                      <a:r>
                        <a:rPr lang="fr-FR" baseline="0" dirty="0" smtClean="0"/>
                        <a:t>x 1-3</a:t>
                      </a:r>
                      <a:endParaRPr lang="fr-FR"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Progressif: début</a:t>
                      </a:r>
                      <a:r>
                        <a:rPr lang="fr-FR" baseline="0" dirty="0" smtClean="0"/>
                        <a:t> 5mg puis max 10mg</a:t>
                      </a:r>
                      <a:endParaRPr lang="fr-FR" dirty="0" smtClean="0"/>
                    </a:p>
                  </a:txBody>
                  <a:tcPr/>
                </a:tc>
              </a:tr>
            </a:tbl>
          </a:graphicData>
        </a:graphic>
      </p:graphicFrame>
      <p:sp>
        <p:nvSpPr>
          <p:cNvPr id="8" name="Espace réservé du numéro de diapositive 7"/>
          <p:cNvSpPr>
            <a:spLocks noGrp="1"/>
          </p:cNvSpPr>
          <p:nvPr>
            <p:ph type="sldNum" sz="quarter" idx="12"/>
          </p:nvPr>
        </p:nvSpPr>
        <p:spPr/>
        <p:txBody>
          <a:bodyPr/>
          <a:lstStyle/>
          <a:p>
            <a:fld id="{8D3C4E78-4E06-5F42-B744-27D3474E1BA3}" type="slidenum">
              <a:rPr lang="fr-FR" smtClean="0"/>
              <a:pPr/>
              <a:t>43</a:t>
            </a:fld>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a:xfrm>
            <a:off x="0" y="278197"/>
            <a:ext cx="9144000" cy="442239"/>
          </a:xfrm>
          <a:solidFill>
            <a:srgbClr val="FFFFFF"/>
          </a:solidFill>
        </p:spPr>
        <p:txBody>
          <a:bodyPr>
            <a:normAutofit fontScale="90000"/>
          </a:bodyPr>
          <a:lstStyle/>
          <a:p>
            <a:pPr eaLnBrk="1" hangingPunct="1"/>
            <a:r>
              <a:rPr lang="fr-FR" sz="3200" dirty="0">
                <a:ea typeface="ＭＳ Ｐゴシック" pitchFamily="34" charset="-128"/>
                <a:cs typeface="ＭＳ Ｐゴシック" pitchFamily="34" charset="-128"/>
              </a:rPr>
              <a:t>Interactions antirétroviraux et contraceptifs oraux</a:t>
            </a:r>
            <a:endParaRPr lang="fr-FR" sz="3200" b="1" dirty="0">
              <a:latin typeface="Century Gothic" pitchFamily="34" charset="0"/>
              <a:ea typeface="ＭＳ Ｐゴシック" pitchFamily="34" charset="-128"/>
              <a:cs typeface="ＭＳ Ｐゴシック" pitchFamily="34" charset="-128"/>
            </a:endParaRPr>
          </a:p>
        </p:txBody>
      </p:sp>
      <p:graphicFrame>
        <p:nvGraphicFramePr>
          <p:cNvPr id="6" name="Tableau 5"/>
          <p:cNvGraphicFramePr>
            <a:graphicFrameLocks noGrp="1"/>
          </p:cNvGraphicFramePr>
          <p:nvPr/>
        </p:nvGraphicFramePr>
        <p:xfrm>
          <a:off x="125025" y="1094509"/>
          <a:ext cx="8885198" cy="4511040"/>
        </p:xfrm>
        <a:graphic>
          <a:graphicData uri="http://schemas.openxmlformats.org/drawingml/2006/table">
            <a:tbl>
              <a:tblPr firstRow="1" bandRow="1">
                <a:tableStyleId>{1E171933-4619-4E11-9A3F-F7608DF75F80}</a:tableStyleId>
              </a:tblPr>
              <a:tblGrid>
                <a:gridCol w="387593"/>
                <a:gridCol w="1953491"/>
                <a:gridCol w="4061486"/>
                <a:gridCol w="2482628"/>
              </a:tblGrid>
              <a:tr h="340149">
                <a:tc>
                  <a:txBody>
                    <a:bodyPr/>
                    <a:lstStyle/>
                    <a:p>
                      <a:endParaRPr lang="fr-FR" dirty="0"/>
                    </a:p>
                  </a:txBody>
                  <a:tcPr>
                    <a:solidFill>
                      <a:schemeClr val="accent1"/>
                    </a:solidFill>
                  </a:tcPr>
                </a:tc>
                <a:tc>
                  <a:txBody>
                    <a:bodyPr/>
                    <a:lstStyle/>
                    <a:p>
                      <a:r>
                        <a:rPr lang="fr-FR" dirty="0" smtClean="0"/>
                        <a:t>ARV</a:t>
                      </a:r>
                      <a:endParaRPr lang="fr-FR" dirty="0"/>
                    </a:p>
                  </a:txBody>
                  <a:tcPr>
                    <a:solidFill>
                      <a:schemeClr val="accent1"/>
                    </a:solidFill>
                  </a:tcPr>
                </a:tc>
                <a:tc>
                  <a:txBody>
                    <a:bodyPr/>
                    <a:lstStyle/>
                    <a:p>
                      <a:r>
                        <a:rPr lang="fr-FR" dirty="0" smtClean="0"/>
                        <a:t>Risque </a:t>
                      </a:r>
                      <a:r>
                        <a:rPr lang="fr-FR" dirty="0" smtClean="0">
                          <a:sym typeface="Wingdings"/>
                        </a:rPr>
                        <a:t> effet contraceptif  par induction enzymatique</a:t>
                      </a:r>
                      <a:r>
                        <a:rPr lang="fr-FR" baseline="0" dirty="0" smtClean="0">
                          <a:sym typeface="Wingdings"/>
                        </a:rPr>
                        <a:t> des ARV</a:t>
                      </a:r>
                      <a:r>
                        <a:rPr lang="fr-FR" dirty="0" smtClean="0">
                          <a:sym typeface="Wingdings"/>
                        </a:rPr>
                        <a:t> </a:t>
                      </a:r>
                      <a:r>
                        <a:rPr lang="fr-FR" sz="1400" dirty="0" smtClean="0">
                          <a:sym typeface="Wingdings"/>
                        </a:rPr>
                        <a:t>(</a:t>
                      </a:r>
                      <a:r>
                        <a:rPr lang="fr-FR" sz="1400" baseline="0" dirty="0" smtClean="0">
                          <a:sym typeface="Wingdings"/>
                        </a:rPr>
                        <a:t>sous dosage en </a:t>
                      </a:r>
                      <a:r>
                        <a:rPr lang="fr-FR" sz="1400" baseline="0" dirty="0" err="1" smtClean="0">
                          <a:sym typeface="Wingdings"/>
                        </a:rPr>
                        <a:t>ethinylestradiol</a:t>
                      </a:r>
                      <a:r>
                        <a:rPr lang="fr-FR" sz="1400" baseline="0" dirty="0" smtClean="0">
                          <a:sym typeface="Wingdings"/>
                        </a:rPr>
                        <a:t> EE / </a:t>
                      </a:r>
                      <a:r>
                        <a:rPr lang="fr-FR" sz="1400" baseline="0" dirty="0" err="1" smtClean="0">
                          <a:sym typeface="Wingdings"/>
                        </a:rPr>
                        <a:t>levonorgestrel</a:t>
                      </a:r>
                      <a:r>
                        <a:rPr lang="fr-FR" sz="1400" baseline="0" dirty="0" smtClean="0">
                          <a:sym typeface="Wingdings"/>
                        </a:rPr>
                        <a:t>)</a:t>
                      </a:r>
                      <a:endParaRPr lang="fr-FR" sz="1400" dirty="0"/>
                    </a:p>
                  </a:txBody>
                  <a:tcPr>
                    <a:solidFill>
                      <a:schemeClr val="accent1"/>
                    </a:solidFill>
                  </a:tcPr>
                </a:tc>
                <a:tc>
                  <a:txBody>
                    <a:bodyPr/>
                    <a:lstStyle/>
                    <a:p>
                      <a:r>
                        <a:rPr lang="fr-FR" dirty="0" smtClean="0"/>
                        <a:t>Recommandations</a:t>
                      </a:r>
                      <a:endParaRPr lang="fr-FR" dirty="0"/>
                    </a:p>
                  </a:txBody>
                  <a:tcPr>
                    <a:solidFill>
                      <a:schemeClr val="accent1"/>
                    </a:solidFill>
                  </a:tcPr>
                </a:tc>
              </a:tr>
              <a:tr h="340149">
                <a:tc rowSpan="3">
                  <a:txBody>
                    <a:bodyPr/>
                    <a:lstStyle/>
                    <a:p>
                      <a:pPr algn="ctr"/>
                      <a:r>
                        <a:rPr lang="fr-FR" sz="1800" b="1" dirty="0" smtClean="0"/>
                        <a:t>IP</a:t>
                      </a:r>
                      <a:endParaRPr lang="fr-FR" dirty="0"/>
                    </a:p>
                  </a:txBody>
                  <a:tcPr vert="vert270">
                    <a:solidFill>
                      <a:schemeClr val="bg2"/>
                    </a:solidFill>
                  </a:tcPr>
                </a:tc>
                <a:tc>
                  <a:txBody>
                    <a:bodyPr/>
                    <a:lstStyle/>
                    <a:p>
                      <a:r>
                        <a:rPr lang="fr-FR" dirty="0" err="1" smtClean="0"/>
                        <a:t>Atazanavir</a:t>
                      </a:r>
                      <a:r>
                        <a:rPr lang="fr-FR" dirty="0" smtClean="0"/>
                        <a:t>/r</a:t>
                      </a:r>
                      <a:endParaRPr lang="fr-FR" dirty="0"/>
                    </a:p>
                  </a:txBody>
                  <a:tcPr>
                    <a:solidFill>
                      <a:schemeClr val="accent6">
                        <a:lumMod val="20000"/>
                        <a:lumOff val="80000"/>
                      </a:schemeClr>
                    </a:solidFill>
                  </a:tcPr>
                </a:tc>
                <a:tc>
                  <a:txBody>
                    <a:bodyPr/>
                    <a:lstStyle/>
                    <a:p>
                      <a:r>
                        <a:rPr lang="fr-FR" dirty="0" smtClean="0"/>
                        <a:t>Concentration </a:t>
                      </a:r>
                      <a:r>
                        <a:rPr lang="fr-FR" sz="1800" baseline="0" dirty="0" err="1" smtClean="0">
                          <a:sym typeface="Wingdings"/>
                        </a:rPr>
                        <a:t>ethinylestradiol</a:t>
                      </a:r>
                      <a:r>
                        <a:rPr lang="fr-FR" sz="1800" baseline="0" dirty="0" smtClean="0">
                          <a:sym typeface="Wingdings"/>
                        </a:rPr>
                        <a:t>  </a:t>
                      </a:r>
                      <a:r>
                        <a:rPr lang="fr-FR" baseline="0" dirty="0" smtClean="0"/>
                        <a:t>19%</a:t>
                      </a:r>
                      <a:endParaRPr lang="fr-FR" dirty="0"/>
                    </a:p>
                  </a:txBody>
                  <a:tcPr>
                    <a:solidFill>
                      <a:schemeClr val="accent6">
                        <a:lumMod val="20000"/>
                        <a:lumOff val="80000"/>
                      </a:schemeClr>
                    </a:solidFill>
                  </a:tcPr>
                </a:tc>
                <a:tc>
                  <a:txBody>
                    <a:bodyPr/>
                    <a:lstStyle/>
                    <a:p>
                      <a:r>
                        <a:rPr lang="fr-FR" dirty="0" smtClean="0"/>
                        <a:t>Au moins 35 </a:t>
                      </a:r>
                      <a:r>
                        <a:rPr lang="fr-FR" dirty="0" err="1" smtClean="0"/>
                        <a:t>mcg</a:t>
                      </a:r>
                      <a:r>
                        <a:rPr lang="fr-FR" dirty="0" smtClean="0"/>
                        <a:t> EE</a:t>
                      </a:r>
                      <a:endParaRPr lang="fr-FR" dirty="0"/>
                    </a:p>
                  </a:txBody>
                  <a:tcPr>
                    <a:solidFill>
                      <a:schemeClr val="accent6">
                        <a:lumMod val="20000"/>
                        <a:lumOff val="80000"/>
                      </a:schemeClr>
                    </a:solidFill>
                  </a:tcPr>
                </a:tc>
              </a:tr>
              <a:tr h="340149">
                <a:tc vMerge="1">
                  <a:txBody>
                    <a:bodyPr/>
                    <a:lstStyle/>
                    <a:p>
                      <a:endParaRPr lang="fr-FR" dirty="0"/>
                    </a:p>
                  </a:txBody>
                  <a:tcPr>
                    <a:solidFill>
                      <a:schemeClr val="accent2">
                        <a:lumMod val="40000"/>
                        <a:lumOff val="60000"/>
                      </a:schemeClr>
                    </a:solidFill>
                  </a:tcPr>
                </a:tc>
                <a:tc>
                  <a:txBody>
                    <a:bodyPr/>
                    <a:lstStyle/>
                    <a:p>
                      <a:r>
                        <a:rPr lang="fr-FR" dirty="0" err="1" smtClean="0"/>
                        <a:t>Darunavir</a:t>
                      </a:r>
                      <a:r>
                        <a:rPr lang="fr-FR" dirty="0" smtClean="0"/>
                        <a:t>/r</a:t>
                      </a:r>
                      <a:endParaRPr lang="fr-FR" dirty="0"/>
                    </a:p>
                  </a:txBody>
                  <a:tcPr>
                    <a:solidFill>
                      <a:schemeClr val="accent2">
                        <a:lumMod val="40000"/>
                        <a:lumOff val="60000"/>
                      </a:schemeClr>
                    </a:solidFill>
                  </a:tcPr>
                </a:tc>
                <a:tc>
                  <a:txBody>
                    <a:bodyPr/>
                    <a:lstStyle/>
                    <a:p>
                      <a:r>
                        <a:rPr lang="fr-FR" dirty="0" smtClean="0"/>
                        <a:t>Concentration </a:t>
                      </a:r>
                      <a:r>
                        <a:rPr lang="fr-FR" sz="1800" baseline="0" dirty="0" err="1" smtClean="0">
                          <a:sym typeface="Wingdings"/>
                        </a:rPr>
                        <a:t>ethinylestradiol</a:t>
                      </a:r>
                      <a:r>
                        <a:rPr lang="fr-FR" sz="1800" baseline="0" dirty="0" smtClean="0">
                          <a:sym typeface="Wingdings"/>
                        </a:rPr>
                        <a:t>  </a:t>
                      </a:r>
                      <a:r>
                        <a:rPr lang="fr-FR" dirty="0" smtClean="0"/>
                        <a:t>44%</a:t>
                      </a:r>
                      <a:endParaRPr lang="fr-FR" dirty="0"/>
                    </a:p>
                  </a:txBody>
                  <a:tcPr>
                    <a:solidFill>
                      <a:schemeClr val="accent2">
                        <a:lumMod val="40000"/>
                        <a:lumOff val="60000"/>
                      </a:schemeClr>
                    </a:solidFill>
                  </a:tcPr>
                </a:tc>
                <a:tc>
                  <a:txBody>
                    <a:bodyPr/>
                    <a:lstStyle/>
                    <a:p>
                      <a:r>
                        <a:rPr lang="fr-FR" dirty="0" smtClean="0"/>
                        <a:t>2 méthodes ou changer</a:t>
                      </a:r>
                      <a:endParaRPr lang="fr-FR" dirty="0"/>
                    </a:p>
                  </a:txBody>
                  <a:tcPr>
                    <a:solidFill>
                      <a:schemeClr val="accent2">
                        <a:lumMod val="40000"/>
                        <a:lumOff val="60000"/>
                      </a:schemeClr>
                    </a:solidFill>
                  </a:tcPr>
                </a:tc>
              </a:tr>
              <a:tr h="340149">
                <a:tc vMerge="1">
                  <a:txBody>
                    <a:bodyPr/>
                    <a:lstStyle/>
                    <a:p>
                      <a:endParaRPr lang="fr-FR" dirty="0"/>
                    </a:p>
                  </a:txBody>
                  <a:tcPr>
                    <a:solidFill>
                      <a:schemeClr val="accent2">
                        <a:lumMod val="40000"/>
                        <a:lumOff val="60000"/>
                      </a:schemeClr>
                    </a:solidFill>
                  </a:tcPr>
                </a:tc>
                <a:tc>
                  <a:txBody>
                    <a:bodyPr/>
                    <a:lstStyle/>
                    <a:p>
                      <a:r>
                        <a:rPr lang="fr-FR" dirty="0" err="1" smtClean="0"/>
                        <a:t>Lopinavir</a:t>
                      </a:r>
                      <a:r>
                        <a:rPr lang="fr-FR" dirty="0" smtClean="0"/>
                        <a:t>/r</a:t>
                      </a:r>
                      <a:endParaRPr lang="fr-FR" dirty="0"/>
                    </a:p>
                  </a:txBody>
                  <a:tcPr>
                    <a:solidFill>
                      <a:schemeClr val="accent2">
                        <a:lumMod val="40000"/>
                        <a:lumOff val="60000"/>
                      </a:schemeClr>
                    </a:solidFill>
                  </a:tcPr>
                </a:tc>
                <a:tc>
                  <a:txBody>
                    <a:bodyPr/>
                    <a:lstStyle/>
                    <a:p>
                      <a:r>
                        <a:rPr lang="fr-FR" dirty="0" smtClean="0"/>
                        <a:t>Concentration </a:t>
                      </a:r>
                      <a:r>
                        <a:rPr lang="fr-FR" sz="1800" baseline="0" dirty="0" err="1" smtClean="0">
                          <a:sym typeface="Wingdings"/>
                        </a:rPr>
                        <a:t>ethinylestradiol</a:t>
                      </a:r>
                      <a:r>
                        <a:rPr lang="fr-FR" sz="1800" baseline="0" dirty="0" smtClean="0">
                          <a:sym typeface="Wingdings"/>
                        </a:rPr>
                        <a:t>  </a:t>
                      </a:r>
                      <a:r>
                        <a:rPr lang="fr-FR" dirty="0" smtClean="0"/>
                        <a:t>42%</a:t>
                      </a:r>
                      <a:endParaRPr lang="fr-FR" dirty="0"/>
                    </a:p>
                  </a:txBody>
                  <a:tcPr>
                    <a:solidFill>
                      <a:schemeClr val="accent2">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2 méthodes ou changer</a:t>
                      </a:r>
                    </a:p>
                  </a:txBody>
                  <a:tcPr>
                    <a:solidFill>
                      <a:schemeClr val="accent2">
                        <a:lumMod val="40000"/>
                        <a:lumOff val="60000"/>
                      </a:schemeClr>
                    </a:solidFill>
                  </a:tcPr>
                </a:tc>
              </a:tr>
              <a:tr h="340149">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t>INNTI</a:t>
                      </a:r>
                    </a:p>
                    <a:p>
                      <a:pPr algn="ctr"/>
                      <a:endParaRPr lang="fr-FR" dirty="0"/>
                    </a:p>
                  </a:txBody>
                  <a:tcPr vert="vert270">
                    <a:solidFill>
                      <a:schemeClr val="bg2"/>
                    </a:solidFill>
                  </a:tcPr>
                </a:tc>
                <a:tc>
                  <a:txBody>
                    <a:bodyPr/>
                    <a:lstStyle/>
                    <a:p>
                      <a:r>
                        <a:rPr lang="fr-FR" dirty="0" err="1" smtClean="0"/>
                        <a:t>Efavirenz</a:t>
                      </a:r>
                      <a:endParaRPr lang="fr-FR" dirty="0"/>
                    </a:p>
                  </a:txBody>
                  <a:tcPr>
                    <a:solidFill>
                      <a:schemeClr val="accent2">
                        <a:lumMod val="40000"/>
                        <a:lumOff val="60000"/>
                      </a:schemeClr>
                    </a:solidFill>
                  </a:tcPr>
                </a:tc>
                <a:tc>
                  <a:txBody>
                    <a:bodyPr/>
                    <a:lstStyle/>
                    <a:p>
                      <a:r>
                        <a:rPr lang="fr-FR" dirty="0" smtClean="0"/>
                        <a:t>EE inchangé ; </a:t>
                      </a:r>
                      <a:r>
                        <a:rPr lang="fr-FR" dirty="0" err="1" smtClean="0"/>
                        <a:t>levonorgestrel</a:t>
                      </a:r>
                      <a:r>
                        <a:rPr lang="fr-FR" dirty="0" smtClean="0"/>
                        <a:t> </a:t>
                      </a:r>
                      <a:r>
                        <a:rPr lang="fr-FR" sz="1800" baseline="0" dirty="0" smtClean="0">
                          <a:sym typeface="Wingdings"/>
                        </a:rPr>
                        <a:t></a:t>
                      </a:r>
                      <a:endParaRPr lang="fr-FR" dirty="0"/>
                    </a:p>
                  </a:txBody>
                  <a:tcPr>
                    <a:solidFill>
                      <a:schemeClr val="accent2">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2 méthodes ou changer</a:t>
                      </a:r>
                    </a:p>
                  </a:txBody>
                  <a:tcPr>
                    <a:solidFill>
                      <a:schemeClr val="accent2">
                        <a:lumMod val="40000"/>
                        <a:lumOff val="60000"/>
                      </a:schemeClr>
                    </a:solidFill>
                  </a:tcPr>
                </a:tc>
              </a:tr>
              <a:tr h="340149">
                <a:tc vMerge="1">
                  <a:txBody>
                    <a:bodyPr/>
                    <a:lstStyle/>
                    <a:p>
                      <a:endParaRPr lang="fr-FR" dirty="0"/>
                    </a:p>
                  </a:txBody>
                  <a:tcPr>
                    <a:solidFill>
                      <a:schemeClr val="accent2">
                        <a:lumMod val="40000"/>
                        <a:lumOff val="60000"/>
                      </a:schemeClr>
                    </a:solidFill>
                  </a:tcPr>
                </a:tc>
                <a:tc>
                  <a:txBody>
                    <a:bodyPr/>
                    <a:lstStyle/>
                    <a:p>
                      <a:r>
                        <a:rPr lang="fr-FR" dirty="0" err="1" smtClean="0"/>
                        <a:t>Névirapine</a:t>
                      </a:r>
                      <a:endParaRPr lang="fr-FR" dirty="0"/>
                    </a:p>
                  </a:txBody>
                  <a:tcPr>
                    <a:solidFill>
                      <a:schemeClr val="accent2">
                        <a:lumMod val="40000"/>
                        <a:lumOff val="60000"/>
                      </a:schemeClr>
                    </a:solidFill>
                  </a:tcPr>
                </a:tc>
                <a:tc>
                  <a:txBody>
                    <a:bodyPr/>
                    <a:lstStyle/>
                    <a:p>
                      <a:r>
                        <a:rPr lang="fr-FR" dirty="0" smtClean="0"/>
                        <a:t>Concentration </a:t>
                      </a:r>
                      <a:r>
                        <a:rPr lang="fr-FR" sz="1800" baseline="0" dirty="0" err="1" smtClean="0">
                          <a:sym typeface="Wingdings"/>
                        </a:rPr>
                        <a:t>ethinylestradiol</a:t>
                      </a:r>
                      <a:r>
                        <a:rPr lang="fr-FR" sz="1800" baseline="0" dirty="0" smtClean="0">
                          <a:sym typeface="Wingdings"/>
                        </a:rPr>
                        <a:t>  </a:t>
                      </a:r>
                      <a:r>
                        <a:rPr lang="fr-FR" dirty="0" smtClean="0"/>
                        <a:t>20%</a:t>
                      </a:r>
                      <a:endParaRPr lang="fr-FR" dirty="0"/>
                    </a:p>
                  </a:txBody>
                  <a:tcPr>
                    <a:solidFill>
                      <a:schemeClr val="accent2">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2 méthodes ou changer</a:t>
                      </a:r>
                    </a:p>
                  </a:txBody>
                  <a:tcPr>
                    <a:solidFill>
                      <a:schemeClr val="accent2">
                        <a:lumMod val="40000"/>
                        <a:lumOff val="60000"/>
                      </a:schemeClr>
                    </a:solidFill>
                  </a:tcPr>
                </a:tc>
              </a:tr>
              <a:tr h="340149">
                <a:tc vMerge="1">
                  <a:txBody>
                    <a:bodyPr/>
                    <a:lstStyle/>
                    <a:p>
                      <a:endParaRPr lang="fr-FR" dirty="0">
                        <a:solidFill>
                          <a:schemeClr val="tx1"/>
                        </a:solidFill>
                      </a:endParaRPr>
                    </a:p>
                  </a:txBody>
                  <a:tcPr>
                    <a:solidFill>
                      <a:schemeClr val="accent3">
                        <a:lumMod val="40000"/>
                        <a:lumOff val="60000"/>
                      </a:schemeClr>
                    </a:solidFill>
                  </a:tcPr>
                </a:tc>
                <a:tc>
                  <a:txBody>
                    <a:bodyPr/>
                    <a:lstStyle/>
                    <a:p>
                      <a:r>
                        <a:rPr lang="fr-FR" dirty="0" err="1" smtClean="0">
                          <a:solidFill>
                            <a:schemeClr val="tx1"/>
                          </a:solidFill>
                        </a:rPr>
                        <a:t>Etravirine</a:t>
                      </a:r>
                      <a:endParaRPr lang="fr-FR" dirty="0">
                        <a:solidFill>
                          <a:schemeClr val="tx1"/>
                        </a:solidFill>
                      </a:endParaRPr>
                    </a:p>
                  </a:txBody>
                  <a:tcPr>
                    <a:solidFill>
                      <a:schemeClr val="accent3">
                        <a:lumMod val="40000"/>
                        <a:lumOff val="60000"/>
                      </a:schemeClr>
                    </a:solidFill>
                  </a:tcPr>
                </a:tc>
                <a:tc>
                  <a:txBody>
                    <a:bodyPr/>
                    <a:lstStyle/>
                    <a:p>
                      <a:r>
                        <a:rPr lang="fr-FR" dirty="0" smtClean="0">
                          <a:solidFill>
                            <a:schemeClr val="tx1"/>
                          </a:solidFill>
                        </a:rPr>
                        <a:t>Concentration </a:t>
                      </a:r>
                      <a:r>
                        <a:rPr lang="fr-FR" sz="1800" baseline="0" dirty="0" err="1" smtClean="0">
                          <a:solidFill>
                            <a:schemeClr val="tx1"/>
                          </a:solidFill>
                          <a:sym typeface="Wingdings"/>
                        </a:rPr>
                        <a:t>ethinylestradiol</a:t>
                      </a:r>
                      <a:r>
                        <a:rPr lang="fr-FR" sz="1800" baseline="0" dirty="0" smtClean="0">
                          <a:solidFill>
                            <a:schemeClr val="tx1"/>
                          </a:solidFill>
                          <a:sym typeface="Wingdings"/>
                        </a:rPr>
                        <a:t>  </a:t>
                      </a:r>
                      <a:r>
                        <a:rPr lang="fr-FR" dirty="0" smtClean="0">
                          <a:solidFill>
                            <a:schemeClr val="tx1"/>
                          </a:solidFill>
                        </a:rPr>
                        <a:t>22%</a:t>
                      </a:r>
                      <a:endParaRPr lang="fr-FR" dirty="0">
                        <a:solidFill>
                          <a:schemeClr val="tx1"/>
                        </a:solidFill>
                      </a:endParaRPr>
                    </a:p>
                  </a:txBody>
                  <a:tcPr>
                    <a:solidFill>
                      <a:schemeClr val="accent3">
                        <a:lumMod val="40000"/>
                        <a:lumOff val="60000"/>
                      </a:schemeClr>
                    </a:solidFill>
                  </a:tcPr>
                </a:tc>
                <a:tc>
                  <a:txBody>
                    <a:bodyPr/>
                    <a:lstStyle/>
                    <a:p>
                      <a:r>
                        <a:rPr lang="fr-FR" dirty="0" smtClean="0">
                          <a:solidFill>
                            <a:schemeClr val="tx1"/>
                          </a:solidFill>
                        </a:rPr>
                        <a:t>Pas d’ajustement</a:t>
                      </a:r>
                      <a:endParaRPr lang="fr-FR" dirty="0">
                        <a:solidFill>
                          <a:schemeClr val="tx1"/>
                        </a:solidFill>
                      </a:endParaRPr>
                    </a:p>
                  </a:txBody>
                  <a:tcPr>
                    <a:solidFill>
                      <a:schemeClr val="accent3">
                        <a:lumMod val="40000"/>
                        <a:lumOff val="60000"/>
                      </a:schemeClr>
                    </a:solidFill>
                  </a:tcPr>
                </a:tc>
              </a:tr>
              <a:tr h="340149">
                <a:tc vMerge="1">
                  <a:txBody>
                    <a:bodyPr/>
                    <a:lstStyle/>
                    <a:p>
                      <a:endParaRPr lang="fr-FR" dirty="0">
                        <a:solidFill>
                          <a:schemeClr val="tx1"/>
                        </a:solidFill>
                      </a:endParaRPr>
                    </a:p>
                  </a:txBody>
                  <a:tcPr>
                    <a:solidFill>
                      <a:schemeClr val="accent3">
                        <a:lumMod val="40000"/>
                        <a:lumOff val="60000"/>
                      </a:schemeClr>
                    </a:solidFill>
                  </a:tcPr>
                </a:tc>
                <a:tc>
                  <a:txBody>
                    <a:bodyPr/>
                    <a:lstStyle/>
                    <a:p>
                      <a:r>
                        <a:rPr lang="fr-FR" dirty="0" err="1" smtClean="0">
                          <a:solidFill>
                            <a:schemeClr val="tx1"/>
                          </a:solidFill>
                        </a:rPr>
                        <a:t>Rilpivirine</a:t>
                      </a:r>
                      <a:endParaRPr lang="fr-FR" dirty="0">
                        <a:solidFill>
                          <a:schemeClr val="tx1"/>
                        </a:solidFill>
                      </a:endParaRPr>
                    </a:p>
                  </a:txBody>
                  <a:tcPr>
                    <a:solidFill>
                      <a:schemeClr val="accent3">
                        <a:lumMod val="40000"/>
                        <a:lumOff val="60000"/>
                      </a:schemeClr>
                    </a:solidFill>
                  </a:tcPr>
                </a:tc>
                <a:tc>
                  <a:txBody>
                    <a:bodyPr/>
                    <a:lstStyle/>
                    <a:p>
                      <a:r>
                        <a:rPr lang="fr-FR" dirty="0" smtClean="0">
                          <a:solidFill>
                            <a:schemeClr val="tx1"/>
                          </a:solidFill>
                        </a:rPr>
                        <a:t>Concentration </a:t>
                      </a:r>
                      <a:r>
                        <a:rPr lang="fr-FR" sz="1800" baseline="0" dirty="0" err="1" smtClean="0">
                          <a:solidFill>
                            <a:schemeClr val="tx1"/>
                          </a:solidFill>
                          <a:sym typeface="Wingdings"/>
                        </a:rPr>
                        <a:t>ethinylestradiol</a:t>
                      </a:r>
                      <a:r>
                        <a:rPr lang="fr-FR" sz="1800" baseline="0" dirty="0" smtClean="0">
                          <a:solidFill>
                            <a:schemeClr val="tx1"/>
                          </a:solidFill>
                          <a:sym typeface="Wingdings"/>
                        </a:rPr>
                        <a:t>  </a:t>
                      </a:r>
                      <a:r>
                        <a:rPr lang="fr-FR" dirty="0" smtClean="0">
                          <a:solidFill>
                            <a:schemeClr val="tx1"/>
                          </a:solidFill>
                        </a:rPr>
                        <a:t>14%</a:t>
                      </a:r>
                      <a:endParaRPr lang="fr-FR" dirty="0">
                        <a:solidFill>
                          <a:schemeClr val="tx1"/>
                        </a:solidFill>
                      </a:endParaRPr>
                    </a:p>
                  </a:txBody>
                  <a:tcPr>
                    <a:solidFill>
                      <a:schemeClr val="accent3">
                        <a:lumMod val="40000"/>
                        <a:lumOff val="60000"/>
                      </a:schemeClr>
                    </a:solidFill>
                  </a:tcPr>
                </a:tc>
                <a:tc>
                  <a:txBody>
                    <a:bodyPr/>
                    <a:lstStyle/>
                    <a:p>
                      <a:r>
                        <a:rPr lang="fr-FR" dirty="0" smtClean="0">
                          <a:solidFill>
                            <a:schemeClr val="tx1"/>
                          </a:solidFill>
                        </a:rPr>
                        <a:t>Pas d’ajustement</a:t>
                      </a:r>
                      <a:endParaRPr lang="fr-FR" dirty="0">
                        <a:solidFill>
                          <a:schemeClr val="tx1"/>
                        </a:solidFill>
                      </a:endParaRPr>
                    </a:p>
                  </a:txBody>
                  <a:tcPr>
                    <a:solidFill>
                      <a:schemeClr val="accent3">
                        <a:lumMod val="40000"/>
                        <a:lumOff val="60000"/>
                      </a:schemeClr>
                    </a:solidFill>
                  </a:tcPr>
                </a:tc>
              </a:tr>
              <a:tr h="3401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t>INI</a:t>
                      </a:r>
                    </a:p>
                    <a:p>
                      <a:pPr algn="ctr"/>
                      <a:endParaRPr lang="fr-FR" dirty="0"/>
                    </a:p>
                  </a:txBody>
                  <a:tcPr vert="vert270">
                    <a:solidFill>
                      <a:schemeClr val="bg2"/>
                    </a:solidFill>
                  </a:tcPr>
                </a:tc>
                <a:tc>
                  <a:txBody>
                    <a:bodyPr/>
                    <a:lstStyle/>
                    <a:p>
                      <a:r>
                        <a:rPr lang="fr-FR" dirty="0" err="1" smtClean="0"/>
                        <a:t>Raltégravir</a:t>
                      </a:r>
                      <a:endParaRPr lang="fr-FR" dirty="0"/>
                    </a:p>
                  </a:txBody>
                  <a:tcPr>
                    <a:solidFill>
                      <a:schemeClr val="accent3">
                        <a:lumMod val="40000"/>
                        <a:lumOff val="60000"/>
                      </a:schemeClr>
                    </a:solidFill>
                  </a:tcPr>
                </a:tc>
                <a:tc>
                  <a:txBody>
                    <a:bodyPr/>
                    <a:lstStyle/>
                    <a:p>
                      <a:r>
                        <a:rPr lang="fr-FR" dirty="0" smtClean="0"/>
                        <a:t>Pas d’effet significatif</a:t>
                      </a:r>
                      <a:endParaRPr lang="fr-FR" dirty="0"/>
                    </a:p>
                  </a:txBody>
                  <a:tcPr>
                    <a:solidFill>
                      <a:schemeClr val="accent3">
                        <a:lumMod val="40000"/>
                        <a:lumOff val="60000"/>
                      </a:schemeClr>
                    </a:solidFill>
                  </a:tcPr>
                </a:tc>
                <a:tc>
                  <a:txBody>
                    <a:bodyPr/>
                    <a:lstStyle/>
                    <a:p>
                      <a:r>
                        <a:rPr lang="fr-FR" dirty="0" smtClean="0"/>
                        <a:t>Pas d’ajustement</a:t>
                      </a:r>
                      <a:endParaRPr lang="fr-FR" dirty="0"/>
                    </a:p>
                  </a:txBody>
                  <a:tcPr>
                    <a:solidFill>
                      <a:schemeClr val="accent3">
                        <a:lumMod val="40000"/>
                        <a:lumOff val="60000"/>
                      </a:schemeClr>
                    </a:solidFill>
                  </a:tcPr>
                </a:tc>
              </a:tr>
              <a:tr h="3401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t>IE</a:t>
                      </a:r>
                    </a:p>
                    <a:p>
                      <a:pPr algn="ctr"/>
                      <a:endParaRPr lang="fr-FR" dirty="0"/>
                    </a:p>
                  </a:txBody>
                  <a:tcPr vert="vert270">
                    <a:solidFill>
                      <a:schemeClr val="bg2"/>
                    </a:solidFill>
                  </a:tcPr>
                </a:tc>
                <a:tc>
                  <a:txBody>
                    <a:bodyPr/>
                    <a:lstStyle/>
                    <a:p>
                      <a:r>
                        <a:rPr lang="fr-FR" dirty="0" err="1" smtClean="0"/>
                        <a:t>Maraviroc</a:t>
                      </a:r>
                      <a:endParaRPr lang="fr-FR" dirty="0"/>
                    </a:p>
                  </a:txBody>
                  <a:tcPr>
                    <a:solidFill>
                      <a:schemeClr val="accent3">
                        <a:lumMod val="40000"/>
                        <a:lumOff val="60000"/>
                      </a:schemeClr>
                    </a:solidFill>
                  </a:tcPr>
                </a:tc>
                <a:tc>
                  <a:txBody>
                    <a:bodyPr/>
                    <a:lstStyle/>
                    <a:p>
                      <a:r>
                        <a:rPr lang="fr-FR" dirty="0" smtClean="0"/>
                        <a:t>Pas d’effet significatif</a:t>
                      </a:r>
                      <a:endParaRPr lang="fr-FR" dirty="0"/>
                    </a:p>
                  </a:txBody>
                  <a:tcPr>
                    <a:solidFill>
                      <a:schemeClr val="accent3">
                        <a:lumMod val="40000"/>
                        <a:lumOff val="60000"/>
                      </a:schemeClr>
                    </a:solidFill>
                  </a:tcPr>
                </a:tc>
                <a:tc>
                  <a:txBody>
                    <a:bodyPr/>
                    <a:lstStyle/>
                    <a:p>
                      <a:r>
                        <a:rPr lang="fr-FR" dirty="0" smtClean="0"/>
                        <a:t>Pas d’ajustement</a:t>
                      </a:r>
                      <a:endParaRPr lang="fr-FR" dirty="0"/>
                    </a:p>
                  </a:txBody>
                  <a:tcPr>
                    <a:solidFill>
                      <a:schemeClr val="accent3">
                        <a:lumMod val="40000"/>
                        <a:lumOff val="60000"/>
                      </a:schemeClr>
                    </a:solidFill>
                  </a:tcPr>
                </a:tc>
              </a:tr>
              <a:tr h="3401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t>INTI</a:t>
                      </a:r>
                    </a:p>
                    <a:p>
                      <a:pPr algn="ctr"/>
                      <a:endParaRPr lang="fr-FR" dirty="0"/>
                    </a:p>
                  </a:txBody>
                  <a:tcPr vert="vert270">
                    <a:solidFill>
                      <a:schemeClr val="bg2"/>
                    </a:solidFill>
                  </a:tcPr>
                </a:tc>
                <a:tc>
                  <a:txBody>
                    <a:bodyPr/>
                    <a:lstStyle/>
                    <a:p>
                      <a:r>
                        <a:rPr lang="fr-FR" dirty="0" smtClean="0"/>
                        <a:t>Tous</a:t>
                      </a:r>
                      <a:endParaRPr lang="fr-FR" dirty="0"/>
                    </a:p>
                  </a:txBody>
                  <a:tcPr>
                    <a:solidFill>
                      <a:schemeClr val="accent3">
                        <a:lumMod val="40000"/>
                        <a:lumOff val="60000"/>
                      </a:schemeClr>
                    </a:solidFill>
                  </a:tcPr>
                </a:tc>
                <a:tc>
                  <a:txBody>
                    <a:bodyPr/>
                    <a:lstStyle/>
                    <a:p>
                      <a:r>
                        <a:rPr lang="fr-FR" dirty="0" smtClean="0"/>
                        <a:t>Pas d’effet significatif</a:t>
                      </a:r>
                      <a:endParaRPr lang="fr-FR" dirty="0"/>
                    </a:p>
                  </a:txBody>
                  <a:tcPr>
                    <a:solidFill>
                      <a:schemeClr val="accent3">
                        <a:lumMod val="40000"/>
                        <a:lumOff val="60000"/>
                      </a:schemeClr>
                    </a:solidFill>
                  </a:tcPr>
                </a:tc>
                <a:tc>
                  <a:txBody>
                    <a:bodyPr/>
                    <a:lstStyle/>
                    <a:p>
                      <a:r>
                        <a:rPr lang="fr-FR" dirty="0" smtClean="0"/>
                        <a:t>Pas d’ajustement</a:t>
                      </a:r>
                      <a:endParaRPr lang="fr-FR" dirty="0"/>
                    </a:p>
                  </a:txBody>
                  <a:tcPr>
                    <a:solidFill>
                      <a:schemeClr val="accent3">
                        <a:lumMod val="40000"/>
                        <a:lumOff val="60000"/>
                      </a:schemeClr>
                    </a:solidFill>
                  </a:tcPr>
                </a:tc>
              </a:tr>
            </a:tbl>
          </a:graphicData>
        </a:graphic>
      </p:graphicFrame>
      <p:sp>
        <p:nvSpPr>
          <p:cNvPr id="8" name="Espace réservé du numéro de diapositive 7"/>
          <p:cNvSpPr>
            <a:spLocks noGrp="1"/>
          </p:cNvSpPr>
          <p:nvPr>
            <p:ph type="sldNum" sz="quarter" idx="12"/>
          </p:nvPr>
        </p:nvSpPr>
        <p:spPr/>
        <p:txBody>
          <a:bodyPr/>
          <a:lstStyle/>
          <a:p>
            <a:fld id="{8D3C4E78-4E06-5F42-B744-27D3474E1BA3}" type="slidenum">
              <a:rPr lang="fr-FR" smtClean="0"/>
              <a:pPr/>
              <a:t>44</a:t>
            </a:fld>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Grp="1" noChangeArrowheads="1"/>
          </p:cNvSpPr>
          <p:nvPr>
            <p:ph type="title"/>
          </p:nvPr>
        </p:nvSpPr>
        <p:spPr>
          <a:xfrm>
            <a:off x="0" y="449133"/>
            <a:ext cx="9144000" cy="609600"/>
          </a:xfrm>
          <a:noFill/>
        </p:spPr>
        <p:txBody>
          <a:bodyPr>
            <a:normAutofit fontScale="90000"/>
          </a:bodyPr>
          <a:lstStyle/>
          <a:p>
            <a:pPr eaLnBrk="1" hangingPunct="1"/>
            <a:r>
              <a:rPr lang="fr-FR" sz="3200" dirty="0">
                <a:ea typeface="ＭＳ Ｐゴシック" pitchFamily="34" charset="-128"/>
                <a:cs typeface="ＭＳ Ｐゴシック" pitchFamily="34" charset="-128"/>
              </a:rPr>
              <a:t>Interactions </a:t>
            </a:r>
            <a:r>
              <a:rPr lang="fr-FR" sz="3200" dirty="0" smtClean="0">
                <a:ea typeface="ＭＳ Ｐゴシック" pitchFamily="34" charset="-128"/>
                <a:cs typeface="ＭＳ Ｐゴシック" pitchFamily="34" charset="-128"/>
              </a:rPr>
              <a:t>ARV et </a:t>
            </a:r>
            <a:r>
              <a:rPr lang="fr-FR" sz="3200" dirty="0">
                <a:ea typeface="ＭＳ Ｐゴシック" pitchFamily="34" charset="-128"/>
                <a:cs typeface="ＭＳ Ｐゴシック" pitchFamily="34" charset="-128"/>
              </a:rPr>
              <a:t>inhibiteurs </a:t>
            </a:r>
            <a:r>
              <a:rPr lang="fr-FR" sz="3200" dirty="0" err="1" smtClean="0">
                <a:ea typeface="ＭＳ Ｐゴシック" pitchFamily="34" charset="-128"/>
                <a:cs typeface="ＭＳ Ｐゴシック" pitchFamily="34" charset="-128"/>
              </a:rPr>
              <a:t>phosphodiestérase</a:t>
            </a:r>
            <a:r>
              <a:rPr lang="fr-FR" sz="3200" dirty="0" smtClean="0">
                <a:ea typeface="ＭＳ Ｐゴシック" pitchFamily="34" charset="-128"/>
                <a:cs typeface="ＭＳ Ｐゴシック" pitchFamily="34" charset="-128"/>
              </a:rPr>
              <a:t> 5 (PDE5)</a:t>
            </a:r>
            <a:endParaRPr lang="fr-FR" sz="3200" b="1" dirty="0">
              <a:latin typeface="Century Gothic" pitchFamily="34" charset="0"/>
              <a:ea typeface="ＭＳ Ｐゴシック" pitchFamily="34" charset="-128"/>
              <a:cs typeface="ＭＳ Ｐゴシック" pitchFamily="34" charset="-128"/>
            </a:endParaRPr>
          </a:p>
        </p:txBody>
      </p:sp>
      <p:graphicFrame>
        <p:nvGraphicFramePr>
          <p:cNvPr id="6" name="Tableau 5"/>
          <p:cNvGraphicFramePr>
            <a:graphicFrameLocks noGrp="1"/>
          </p:cNvGraphicFramePr>
          <p:nvPr/>
        </p:nvGraphicFramePr>
        <p:xfrm>
          <a:off x="183851" y="2094586"/>
          <a:ext cx="8763000" cy="4224383"/>
        </p:xfrm>
        <a:graphic>
          <a:graphicData uri="http://schemas.openxmlformats.org/drawingml/2006/table">
            <a:tbl>
              <a:tblPr firstRow="1" bandRow="1">
                <a:tableStyleId>{1E171933-4619-4E11-9A3F-F7608DF75F80}</a:tableStyleId>
              </a:tblPr>
              <a:tblGrid>
                <a:gridCol w="1375126"/>
                <a:gridCol w="3312826"/>
                <a:gridCol w="2068617"/>
                <a:gridCol w="2006431"/>
              </a:tblGrid>
              <a:tr h="566783">
                <a:tc>
                  <a:txBody>
                    <a:bodyPr/>
                    <a:lstStyle/>
                    <a:p>
                      <a:pPr algn="ctr"/>
                      <a:endParaRPr lang="fr-FR" dirty="0"/>
                    </a:p>
                  </a:txBody>
                  <a:tcPr>
                    <a:solidFill>
                      <a:schemeClr val="accent1"/>
                    </a:solidFill>
                  </a:tcPr>
                </a:tc>
                <a:tc>
                  <a:txBody>
                    <a:bodyPr/>
                    <a:lstStyle/>
                    <a:p>
                      <a:pPr algn="ctr"/>
                      <a:endParaRPr lang="fr-FR" dirty="0"/>
                    </a:p>
                  </a:txBody>
                  <a:tcPr>
                    <a:solidFill>
                      <a:schemeClr val="accent1"/>
                    </a:solidFill>
                  </a:tcPr>
                </a:tc>
                <a:tc gridSpan="2">
                  <a:txBody>
                    <a:bodyPr/>
                    <a:lstStyle/>
                    <a:p>
                      <a:pPr algn="ctr"/>
                      <a:r>
                        <a:rPr lang="fr-FR" dirty="0" smtClean="0"/>
                        <a:t>Recommandations</a:t>
                      </a:r>
                      <a:endParaRPr lang="fr-FR" dirty="0"/>
                    </a:p>
                  </a:txBody>
                  <a:tcPr>
                    <a:solidFill>
                      <a:schemeClr val="accent1"/>
                    </a:solidFill>
                  </a:tcPr>
                </a:tc>
                <a:tc hMerge="1">
                  <a:txBody>
                    <a:bodyPr/>
                    <a:lstStyle/>
                    <a:p>
                      <a:endParaRPr lang="fr-FR" dirty="0"/>
                    </a:p>
                  </a:txBody>
                  <a:tcPr>
                    <a:solidFill>
                      <a:srgbClr val="333399"/>
                    </a:solidFill>
                  </a:tcPr>
                </a:tc>
              </a:tr>
              <a:tr h="566783">
                <a:tc>
                  <a:txBody>
                    <a:bodyPr/>
                    <a:lstStyle/>
                    <a:p>
                      <a:pPr algn="ctr"/>
                      <a:r>
                        <a:rPr lang="fr-FR" b="1" dirty="0" smtClean="0">
                          <a:solidFill>
                            <a:schemeClr val="bg1"/>
                          </a:solidFill>
                        </a:rPr>
                        <a:t>IPDE5</a:t>
                      </a:r>
                      <a:endParaRPr lang="fr-FR" b="1" dirty="0">
                        <a:solidFill>
                          <a:schemeClr val="bg1"/>
                        </a:solidFill>
                      </a:endParaRPr>
                    </a:p>
                  </a:txBody>
                  <a:tcPr>
                    <a:solidFill>
                      <a:schemeClr val="accent1"/>
                    </a:solidFill>
                  </a:tcPr>
                </a:tc>
                <a:tc>
                  <a:txBody>
                    <a:bodyPr/>
                    <a:lstStyle/>
                    <a:p>
                      <a:pPr algn="ctr"/>
                      <a:r>
                        <a:rPr lang="fr-FR" b="1" dirty="0" smtClean="0">
                          <a:solidFill>
                            <a:schemeClr val="bg1"/>
                          </a:solidFill>
                        </a:rPr>
                        <a:t>Effets en présence</a:t>
                      </a:r>
                      <a:r>
                        <a:rPr lang="fr-FR" b="1" baseline="0" dirty="0" smtClean="0">
                          <a:solidFill>
                            <a:schemeClr val="bg1"/>
                          </a:solidFill>
                        </a:rPr>
                        <a:t> de RTV ou </a:t>
                      </a:r>
                      <a:r>
                        <a:rPr lang="fr-FR" b="1" baseline="0" dirty="0" err="1" smtClean="0">
                          <a:solidFill>
                            <a:schemeClr val="bg1"/>
                          </a:solidFill>
                        </a:rPr>
                        <a:t>cobicistat</a:t>
                      </a:r>
                      <a:endParaRPr lang="fr-FR" b="1" dirty="0">
                        <a:solidFill>
                          <a:schemeClr val="bg1"/>
                        </a:solidFill>
                      </a:endParaRPr>
                    </a:p>
                  </a:txBody>
                  <a:tcPr>
                    <a:solidFill>
                      <a:schemeClr val="accent1"/>
                    </a:solidFill>
                  </a:tcPr>
                </a:tc>
                <a:tc>
                  <a:txBody>
                    <a:bodyPr/>
                    <a:lstStyle/>
                    <a:p>
                      <a:pPr algn="ctr"/>
                      <a:r>
                        <a:rPr lang="fr-FR" b="1" dirty="0" smtClean="0">
                          <a:solidFill>
                            <a:schemeClr val="bg1"/>
                          </a:solidFill>
                        </a:rPr>
                        <a:t>HTAP</a:t>
                      </a:r>
                      <a:endParaRPr lang="fr-FR" b="1" dirty="0">
                        <a:solidFill>
                          <a:schemeClr val="bg1"/>
                        </a:solidFill>
                      </a:endParaRPr>
                    </a:p>
                  </a:txBody>
                  <a:tcPr>
                    <a:solidFill>
                      <a:schemeClr val="accent1"/>
                    </a:solidFill>
                  </a:tcPr>
                </a:tc>
                <a:tc>
                  <a:txBody>
                    <a:bodyPr/>
                    <a:lstStyle/>
                    <a:p>
                      <a:pPr algn="ctr"/>
                      <a:r>
                        <a:rPr lang="fr-FR" b="1" dirty="0" smtClean="0">
                          <a:solidFill>
                            <a:schemeClr val="bg1"/>
                          </a:solidFill>
                        </a:rPr>
                        <a:t>Dysfonction</a:t>
                      </a:r>
                      <a:r>
                        <a:rPr lang="fr-FR" b="1" baseline="0" dirty="0" smtClean="0">
                          <a:solidFill>
                            <a:schemeClr val="bg1"/>
                          </a:solidFill>
                        </a:rPr>
                        <a:t> érectile</a:t>
                      </a:r>
                      <a:endParaRPr lang="fr-FR" b="1" dirty="0">
                        <a:solidFill>
                          <a:schemeClr val="bg1"/>
                        </a:solidFill>
                      </a:endParaRPr>
                    </a:p>
                  </a:txBody>
                  <a:tcPr>
                    <a:solidFill>
                      <a:schemeClr val="accent1"/>
                    </a:solidFill>
                  </a:tcPr>
                </a:tc>
              </a:tr>
              <a:tr h="566783">
                <a:tc>
                  <a:txBody>
                    <a:bodyPr/>
                    <a:lstStyle/>
                    <a:p>
                      <a:pPr algn="ctr"/>
                      <a:r>
                        <a:rPr lang="fr-FR" b="1" dirty="0" smtClean="0"/>
                        <a:t>Sildénafil</a:t>
                      </a:r>
                    </a:p>
                    <a:p>
                      <a:pPr algn="ctr"/>
                      <a:r>
                        <a:rPr lang="fr-FR" b="0" i="1" dirty="0" smtClean="0"/>
                        <a:t>Viagra® </a:t>
                      </a:r>
                      <a:r>
                        <a:rPr lang="fr-FR" b="0" i="1" dirty="0" err="1" smtClean="0"/>
                        <a:t>Revatio</a:t>
                      </a:r>
                      <a:r>
                        <a:rPr lang="fr-FR" b="0" i="1" dirty="0" smtClean="0"/>
                        <a:t>®</a:t>
                      </a:r>
                      <a:endParaRPr lang="fr-FR" b="0" i="1" dirty="0"/>
                    </a:p>
                  </a:txBody>
                  <a:tcPr>
                    <a:solidFill>
                      <a:schemeClr val="accent6">
                        <a:lumMod val="40000"/>
                        <a:lumOff val="60000"/>
                      </a:schemeClr>
                    </a:solidFill>
                  </a:tcPr>
                </a:tc>
                <a:tc>
                  <a:txBody>
                    <a:bodyPr/>
                    <a:lstStyle/>
                    <a:p>
                      <a:pPr algn="ctr"/>
                      <a:r>
                        <a:rPr lang="fr-FR" baseline="0" dirty="0" smtClean="0"/>
                        <a:t>Concentration sildénafil </a:t>
                      </a:r>
                      <a:r>
                        <a:rPr lang="fr-FR" baseline="0" dirty="0" smtClean="0">
                          <a:sym typeface="Wingdings"/>
                        </a:rPr>
                        <a:t> </a:t>
                      </a:r>
                      <a:r>
                        <a:rPr lang="fr-FR" baseline="0" dirty="0" smtClean="0"/>
                        <a:t>x 11</a:t>
                      </a:r>
                      <a:endParaRPr lang="fr-FR" dirty="0"/>
                    </a:p>
                  </a:txBody>
                  <a:tcPr>
                    <a:solidFill>
                      <a:schemeClr val="accent6">
                        <a:lumMod val="40000"/>
                        <a:lumOff val="60000"/>
                      </a:schemeClr>
                    </a:solidFill>
                  </a:tcPr>
                </a:tc>
                <a:tc>
                  <a:txBody>
                    <a:bodyPr/>
                    <a:lstStyle/>
                    <a:p>
                      <a:pPr algn="ctr"/>
                      <a:r>
                        <a:rPr lang="fr-FR" sz="1800" b="1" dirty="0" smtClean="0">
                          <a:solidFill>
                            <a:srgbClr val="C00000"/>
                          </a:solidFill>
                        </a:rPr>
                        <a:t>Contre Indiqué</a:t>
                      </a:r>
                      <a:endParaRPr lang="fr-FR" sz="1800" b="1" dirty="0">
                        <a:solidFill>
                          <a:srgbClr val="C00000"/>
                        </a:solidFill>
                      </a:endParaRPr>
                    </a:p>
                  </a:txBody>
                  <a:tcPr>
                    <a:solidFill>
                      <a:schemeClr val="accent6">
                        <a:lumMod val="40000"/>
                        <a:lumOff val="60000"/>
                      </a:schemeClr>
                    </a:solidFill>
                  </a:tcPr>
                </a:tc>
                <a:tc>
                  <a:txBody>
                    <a:bodyPr/>
                    <a:lstStyle/>
                    <a:p>
                      <a:pPr algn="ctr"/>
                      <a:r>
                        <a:rPr lang="fr-FR" dirty="0" smtClean="0">
                          <a:solidFill>
                            <a:schemeClr val="tx1"/>
                          </a:solidFill>
                        </a:rPr>
                        <a:t>&lt;</a:t>
                      </a:r>
                      <a:r>
                        <a:rPr lang="fr-FR" baseline="0" dirty="0" smtClean="0">
                          <a:solidFill>
                            <a:schemeClr val="tx1"/>
                          </a:solidFill>
                        </a:rPr>
                        <a:t> 25 mg toutes les 48h</a:t>
                      </a:r>
                      <a:endParaRPr lang="fr-FR" dirty="0">
                        <a:solidFill>
                          <a:schemeClr val="tx1"/>
                        </a:solidFill>
                      </a:endParaRPr>
                    </a:p>
                  </a:txBody>
                  <a:tcPr>
                    <a:solidFill>
                      <a:schemeClr val="accent6">
                        <a:lumMod val="40000"/>
                        <a:lumOff val="60000"/>
                      </a:schemeClr>
                    </a:solidFill>
                  </a:tcPr>
                </a:tc>
              </a:tr>
              <a:tr h="566783">
                <a:tc>
                  <a:txBody>
                    <a:bodyPr/>
                    <a:lstStyle/>
                    <a:p>
                      <a:pPr algn="ctr"/>
                      <a:r>
                        <a:rPr lang="fr-FR" b="1" dirty="0" err="1" smtClean="0"/>
                        <a:t>Tadalafil</a:t>
                      </a:r>
                      <a:endParaRPr lang="fr-FR" b="1" dirty="0" smtClean="0"/>
                    </a:p>
                    <a:p>
                      <a:pPr algn="ctr"/>
                      <a:r>
                        <a:rPr lang="fr-FR" b="0" i="1" dirty="0" err="1" smtClean="0"/>
                        <a:t>Cialis</a:t>
                      </a:r>
                      <a:r>
                        <a:rPr lang="fr-FR" b="0" i="1" dirty="0" smtClean="0"/>
                        <a:t>®</a:t>
                      </a:r>
                    </a:p>
                    <a:p>
                      <a:pPr algn="ctr"/>
                      <a:r>
                        <a:rPr lang="fr-FR" b="0" i="1" dirty="0" err="1" smtClean="0"/>
                        <a:t>Adcirca</a:t>
                      </a:r>
                      <a:r>
                        <a:rPr lang="fr-FR" b="0" i="1" dirty="0" smtClean="0"/>
                        <a:t>®</a:t>
                      </a:r>
                      <a:endParaRPr lang="fr-FR" b="0" i="1" dirty="0"/>
                    </a:p>
                  </a:txBody>
                  <a:tcPr>
                    <a:solidFill>
                      <a:schemeClr val="accent3">
                        <a:lumMod val="40000"/>
                        <a:lumOff val="60000"/>
                      </a:schemeClr>
                    </a:solidFill>
                  </a:tcPr>
                </a:tc>
                <a:tc>
                  <a:txBody>
                    <a:bodyPr/>
                    <a:lstStyle/>
                    <a:p>
                      <a:pPr algn="ctr"/>
                      <a:r>
                        <a:rPr lang="fr-FR" baseline="0" dirty="0" smtClean="0"/>
                        <a:t>Concentration </a:t>
                      </a:r>
                      <a:r>
                        <a:rPr lang="fr-FR" baseline="0" dirty="0" err="1" smtClean="0"/>
                        <a:t>tadalafil</a:t>
                      </a:r>
                      <a:r>
                        <a:rPr lang="fr-FR" baseline="0" dirty="0" smtClean="0"/>
                        <a:t> </a:t>
                      </a:r>
                      <a:r>
                        <a:rPr lang="fr-FR" baseline="0" dirty="0" smtClean="0">
                          <a:sym typeface="Wingdings"/>
                        </a:rPr>
                        <a:t>  </a:t>
                      </a:r>
                      <a:r>
                        <a:rPr lang="fr-FR" baseline="0" dirty="0" smtClean="0"/>
                        <a:t>x 2 </a:t>
                      </a:r>
                      <a:endParaRPr lang="fr-FR" dirty="0"/>
                    </a:p>
                  </a:txBody>
                  <a:tcPr>
                    <a:solidFill>
                      <a:schemeClr val="accent3">
                        <a:lumMod val="40000"/>
                        <a:lumOff val="60000"/>
                      </a:schemeClr>
                    </a:solidFill>
                  </a:tcPr>
                </a:tc>
                <a:tc>
                  <a:txBody>
                    <a:bodyPr/>
                    <a:lstStyle/>
                    <a:p>
                      <a:pPr algn="ctr"/>
                      <a:r>
                        <a:rPr lang="fr-FR" dirty="0" smtClean="0"/>
                        <a:t>20mg ; max 40mg</a:t>
                      </a:r>
                      <a:endParaRPr lang="fr-FR" dirty="0"/>
                    </a:p>
                  </a:txBody>
                  <a:tcPr>
                    <a:solidFill>
                      <a:schemeClr val="accent3">
                        <a:lumMod val="40000"/>
                        <a:lumOff val="60000"/>
                      </a:schemeClr>
                    </a:solidFill>
                  </a:tcPr>
                </a:tc>
                <a:tc>
                  <a:txBody>
                    <a:bodyPr/>
                    <a:lstStyle/>
                    <a:p>
                      <a:pPr algn="ctr"/>
                      <a:r>
                        <a:rPr lang="fr-FR" dirty="0" smtClean="0">
                          <a:solidFill>
                            <a:schemeClr val="tx1"/>
                          </a:solidFill>
                        </a:rPr>
                        <a:t>Dosage progressif: Début 5mg ; </a:t>
                      </a:r>
                    </a:p>
                    <a:p>
                      <a:pPr algn="ctr"/>
                      <a:r>
                        <a:rPr lang="fr-FR" dirty="0" smtClean="0">
                          <a:solidFill>
                            <a:schemeClr val="tx1"/>
                          </a:solidFill>
                        </a:rPr>
                        <a:t>max 10mg/72h</a:t>
                      </a:r>
                      <a:endParaRPr lang="fr-FR" dirty="0">
                        <a:solidFill>
                          <a:schemeClr val="tx1"/>
                        </a:solidFill>
                      </a:endParaRPr>
                    </a:p>
                  </a:txBody>
                  <a:tcPr>
                    <a:solidFill>
                      <a:schemeClr val="accent3">
                        <a:lumMod val="40000"/>
                        <a:lumOff val="60000"/>
                      </a:schemeClr>
                    </a:solidFill>
                  </a:tcPr>
                </a:tc>
              </a:tr>
              <a:tr h="566783">
                <a:tc>
                  <a:txBody>
                    <a:bodyPr/>
                    <a:lstStyle/>
                    <a:p>
                      <a:pPr algn="ctr"/>
                      <a:r>
                        <a:rPr lang="fr-FR" b="1" dirty="0" err="1" smtClean="0"/>
                        <a:t>Vardénafil</a:t>
                      </a:r>
                      <a:endParaRPr lang="fr-FR" b="1" dirty="0" smtClean="0"/>
                    </a:p>
                    <a:p>
                      <a:pPr algn="ctr"/>
                      <a:r>
                        <a:rPr lang="fr-FR" b="0" i="1" dirty="0" err="1" smtClean="0"/>
                        <a:t>Levitra</a:t>
                      </a:r>
                      <a:r>
                        <a:rPr lang="fr-FR" b="0" i="1" dirty="0" smtClean="0"/>
                        <a:t>®</a:t>
                      </a:r>
                      <a:endParaRPr lang="fr-FR" b="0" i="1" dirty="0"/>
                    </a:p>
                  </a:txBody>
                  <a:tcPr>
                    <a:solidFill>
                      <a:schemeClr val="accent2">
                        <a:lumMod val="40000"/>
                        <a:lumOff val="60000"/>
                      </a:schemeClr>
                    </a:solidFill>
                  </a:tcPr>
                </a:tc>
                <a:tc>
                  <a:txBody>
                    <a:bodyPr/>
                    <a:lstStyle/>
                    <a:p>
                      <a:pPr algn="ctr"/>
                      <a:r>
                        <a:rPr lang="fr-FR" baseline="0" dirty="0" smtClean="0"/>
                        <a:t>Concentration </a:t>
                      </a:r>
                      <a:r>
                        <a:rPr lang="fr-FR" baseline="0" dirty="0" err="1" smtClean="0"/>
                        <a:t>vardénafil</a:t>
                      </a:r>
                      <a:r>
                        <a:rPr lang="fr-FR" baseline="0" dirty="0" smtClean="0"/>
                        <a:t> </a:t>
                      </a:r>
                      <a:r>
                        <a:rPr lang="fr-FR" baseline="0" dirty="0" smtClean="0">
                          <a:sym typeface="Wingdings"/>
                        </a:rPr>
                        <a:t> </a:t>
                      </a:r>
                      <a:r>
                        <a:rPr lang="fr-FR" baseline="0" dirty="0" smtClean="0"/>
                        <a:t>x 49</a:t>
                      </a:r>
                      <a:endParaRPr lang="fr-FR" dirty="0"/>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dirty="0" smtClean="0">
                          <a:solidFill>
                            <a:srgbClr val="C00000"/>
                          </a:solidFill>
                        </a:rPr>
                        <a:t>Contre Indiqué</a:t>
                      </a:r>
                    </a:p>
                    <a:p>
                      <a:pPr algn="ctr"/>
                      <a:endParaRPr lang="fr-FR" sz="2400" b="1" dirty="0">
                        <a:solidFill>
                          <a:srgbClr val="FF0000"/>
                        </a:solidFill>
                      </a:endParaRPr>
                    </a:p>
                  </a:txBody>
                  <a:tcP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dirty="0" smtClean="0"/>
                        <a:t>Contre indiqué </a:t>
                      </a:r>
                      <a:r>
                        <a:rPr lang="fr-FR" baseline="0" dirty="0" smtClean="0"/>
                        <a:t>si &gt; 75 ans ; déconseillé</a:t>
                      </a:r>
                    </a:p>
                    <a:p>
                      <a:pPr marL="0" marR="0" indent="0" algn="ctr" defTabSz="457200" rtl="0" eaLnBrk="1" fontAlgn="auto" latinLnBrk="0" hangingPunct="1">
                        <a:lnSpc>
                          <a:spcPct val="100000"/>
                        </a:lnSpc>
                        <a:spcBef>
                          <a:spcPts val="0"/>
                        </a:spcBef>
                        <a:spcAft>
                          <a:spcPts val="0"/>
                        </a:spcAft>
                        <a:buClrTx/>
                        <a:buSzTx/>
                        <a:buFontTx/>
                        <a:buNone/>
                        <a:tabLst/>
                        <a:defRPr/>
                      </a:pPr>
                      <a:r>
                        <a:rPr lang="fr-FR" baseline="0" dirty="0" smtClean="0"/>
                        <a:t>&lt; 2,5mg/72h</a:t>
                      </a:r>
                      <a:endParaRPr lang="fr-FR" dirty="0" smtClean="0"/>
                    </a:p>
                  </a:txBody>
                  <a:tcPr>
                    <a:solidFill>
                      <a:schemeClr val="accent2">
                        <a:lumMod val="40000"/>
                        <a:lumOff val="60000"/>
                      </a:schemeClr>
                    </a:solidFill>
                  </a:tcPr>
                </a:tc>
              </a:tr>
            </a:tbl>
          </a:graphicData>
        </a:graphic>
      </p:graphicFrame>
      <p:sp>
        <p:nvSpPr>
          <p:cNvPr id="69665" name="ZoneTexte 6"/>
          <p:cNvSpPr txBox="1">
            <a:spLocks noChangeArrowheads="1"/>
          </p:cNvSpPr>
          <p:nvPr/>
        </p:nvSpPr>
        <p:spPr bwMode="auto">
          <a:xfrm>
            <a:off x="0" y="1058733"/>
            <a:ext cx="9144000" cy="707886"/>
          </a:xfrm>
          <a:prstGeom prst="rect">
            <a:avLst/>
          </a:prstGeom>
          <a:noFill/>
          <a:ln w="9525">
            <a:noFill/>
            <a:miter lim="800000"/>
            <a:headEnd/>
            <a:tailEnd/>
          </a:ln>
        </p:spPr>
        <p:txBody>
          <a:bodyPr wrap="square">
            <a:prstTxWarp prst="textNoShape">
              <a:avLst/>
            </a:prstTxWarp>
            <a:spAutoFit/>
          </a:bodyPr>
          <a:lstStyle/>
          <a:p>
            <a:r>
              <a:rPr lang="fr-FR" sz="2000" dirty="0">
                <a:solidFill>
                  <a:schemeClr val="tx2"/>
                </a:solidFill>
              </a:rPr>
              <a:t>Inhibiteurs de la </a:t>
            </a:r>
            <a:r>
              <a:rPr lang="fr-FR" sz="2000" dirty="0" err="1" smtClean="0">
                <a:solidFill>
                  <a:schemeClr val="tx2"/>
                </a:solidFill>
              </a:rPr>
              <a:t>phosphodiestérase</a:t>
            </a:r>
            <a:r>
              <a:rPr lang="fr-FR" sz="2000" dirty="0" smtClean="0">
                <a:solidFill>
                  <a:schemeClr val="tx2"/>
                </a:solidFill>
              </a:rPr>
              <a:t> </a:t>
            </a:r>
            <a:r>
              <a:rPr lang="fr-FR" sz="2000" dirty="0">
                <a:solidFill>
                  <a:schemeClr val="tx2"/>
                </a:solidFill>
              </a:rPr>
              <a:t>5 : dysfonction érectile et HTAP</a:t>
            </a:r>
          </a:p>
          <a:p>
            <a:r>
              <a:rPr lang="fr-FR" sz="2000" dirty="0">
                <a:solidFill>
                  <a:schemeClr val="tx2"/>
                </a:solidFill>
              </a:rPr>
              <a:t>Passent par le CYP 3A4 </a:t>
            </a:r>
            <a:r>
              <a:rPr lang="fr-FR" sz="2000" dirty="0" smtClean="0">
                <a:solidFill>
                  <a:srgbClr val="C00000"/>
                </a:solidFill>
                <a:sym typeface="Wingdings" pitchFamily="2" charset="2"/>
              </a:rPr>
              <a:t> risque d’</a:t>
            </a:r>
            <a:r>
              <a:rPr lang="fr-FR" sz="2000" dirty="0" smtClean="0">
                <a:solidFill>
                  <a:srgbClr val="C00000"/>
                </a:solidFill>
                <a:sym typeface="Wingdings"/>
              </a:rPr>
              <a:t> concentration IPDE5 </a:t>
            </a:r>
            <a:r>
              <a:rPr lang="fr-FR" sz="1600" dirty="0" smtClean="0">
                <a:solidFill>
                  <a:srgbClr val="C00000"/>
                </a:solidFill>
                <a:sym typeface="Wingdings"/>
              </a:rPr>
              <a:t>(boosté par RTV et </a:t>
            </a:r>
            <a:r>
              <a:rPr lang="fr-FR" sz="1600" dirty="0" err="1" smtClean="0">
                <a:solidFill>
                  <a:srgbClr val="C00000"/>
                </a:solidFill>
                <a:sym typeface="Wingdings"/>
              </a:rPr>
              <a:t>cobicistat</a:t>
            </a:r>
            <a:r>
              <a:rPr lang="fr-FR" sz="1600" dirty="0" smtClean="0">
                <a:solidFill>
                  <a:srgbClr val="C00000"/>
                </a:solidFill>
                <a:sym typeface="Wingdings"/>
              </a:rPr>
              <a:t>)</a:t>
            </a:r>
            <a:endParaRPr lang="fr-FR" sz="1600" dirty="0">
              <a:solidFill>
                <a:srgbClr val="C00000"/>
              </a:solidFill>
            </a:endParaRPr>
          </a:p>
        </p:txBody>
      </p:sp>
      <p:sp>
        <p:nvSpPr>
          <p:cNvPr id="8" name="Espace réservé du numéro de diapositive 7"/>
          <p:cNvSpPr>
            <a:spLocks noGrp="1"/>
          </p:cNvSpPr>
          <p:nvPr>
            <p:ph type="sldNum" sz="quarter" idx="12"/>
          </p:nvPr>
        </p:nvSpPr>
        <p:spPr/>
        <p:txBody>
          <a:bodyPr/>
          <a:lstStyle/>
          <a:p>
            <a:fld id="{8D3C4E78-4E06-5F42-B744-27D3474E1BA3}" type="slidenum">
              <a:rPr lang="fr-FR" smtClean="0"/>
              <a:pPr/>
              <a:t>45</a:t>
            </a:fld>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a:xfrm>
            <a:off x="0" y="514886"/>
            <a:ext cx="9144000" cy="838200"/>
          </a:xfrm>
          <a:noFill/>
        </p:spPr>
        <p:txBody>
          <a:bodyPr>
            <a:noAutofit/>
          </a:bodyPr>
          <a:lstStyle/>
          <a:p>
            <a:pPr eaLnBrk="1" hangingPunct="1"/>
            <a:r>
              <a:rPr lang="fr-FR" sz="2800" dirty="0">
                <a:ea typeface="ＭＳ Ｐゴシック" pitchFamily="34" charset="-128"/>
                <a:cs typeface="ＭＳ Ｐゴシック" pitchFamily="34" charset="-128"/>
              </a:rPr>
              <a:t>Interactions IP</a:t>
            </a:r>
            <a:r>
              <a:rPr lang="fr-FR" sz="2800" dirty="0" smtClean="0">
                <a:ea typeface="ＭＳ Ｐゴシック" pitchFamily="34" charset="-128"/>
                <a:cs typeface="ＭＳ Ｐゴシック" pitchFamily="34" charset="-128"/>
              </a:rPr>
              <a:t> et </a:t>
            </a:r>
            <a:r>
              <a:rPr lang="fr-FR" sz="2800" dirty="0">
                <a:ea typeface="ＭＳ Ｐゴシック" pitchFamily="34" charset="-128"/>
                <a:cs typeface="ＭＳ Ｐゴシック" pitchFamily="34" charset="-128"/>
              </a:rPr>
              <a:t>autres classes thérapeutiques fréquemment </a:t>
            </a:r>
            <a:r>
              <a:rPr lang="fr-FR" sz="2800" dirty="0" smtClean="0">
                <a:ea typeface="ＭＳ Ｐゴシック" pitchFamily="34" charset="-128"/>
                <a:cs typeface="ＭＳ Ｐゴシック" pitchFamily="34" charset="-128"/>
              </a:rPr>
              <a:t>prescrites (1)</a:t>
            </a:r>
            <a:endParaRPr lang="fr-FR" sz="2800" dirty="0">
              <a:ea typeface="ＭＳ Ｐゴシック" pitchFamily="34" charset="-128"/>
              <a:cs typeface="ＭＳ Ｐゴシック" pitchFamily="34" charset="-128"/>
            </a:endParaRPr>
          </a:p>
        </p:txBody>
      </p:sp>
      <p:sp>
        <p:nvSpPr>
          <p:cNvPr id="71684" name="Rectangle 3"/>
          <p:cNvSpPr>
            <a:spLocks noGrp="1" noChangeArrowheads="1"/>
          </p:cNvSpPr>
          <p:nvPr>
            <p:ph type="body" idx="1"/>
          </p:nvPr>
        </p:nvSpPr>
        <p:spPr>
          <a:xfrm>
            <a:off x="0" y="1353087"/>
            <a:ext cx="9144000" cy="5504914"/>
          </a:xfrm>
        </p:spPr>
        <p:txBody>
          <a:bodyPr>
            <a:normAutofit fontScale="85000" lnSpcReduction="20000"/>
          </a:bodyPr>
          <a:lstStyle/>
          <a:p>
            <a:pPr eaLnBrk="1" hangingPunct="1">
              <a:lnSpc>
                <a:spcPct val="110000"/>
              </a:lnSpc>
            </a:pPr>
            <a:r>
              <a:rPr lang="fr-FR" sz="2000" b="1" dirty="0" smtClean="0">
                <a:ea typeface="ＭＳ Ｐゴシック" pitchFamily="34" charset="-128"/>
                <a:cs typeface="ＭＳ Ｐゴシック" pitchFamily="34" charset="-128"/>
              </a:rPr>
              <a:t>Antidépresseurs tricycliques : </a:t>
            </a:r>
            <a:r>
              <a:rPr lang="fr-FR" sz="2000" dirty="0" smtClean="0">
                <a:ea typeface="ＭＳ Ｐゴシック" pitchFamily="34" charset="-128"/>
                <a:cs typeface="ＭＳ Ｐゴシック" pitchFamily="34" charset="-128"/>
              </a:rPr>
              <a:t>précautions d’emploi (voir notices)</a:t>
            </a:r>
          </a:p>
          <a:p>
            <a:pPr>
              <a:lnSpc>
                <a:spcPct val="110000"/>
              </a:lnSpc>
            </a:pPr>
            <a:r>
              <a:rPr lang="fr-FR" sz="2000" b="1" dirty="0" err="1" smtClean="0">
                <a:ea typeface="ＭＳ Ｐゴシック" pitchFamily="34" charset="-128"/>
                <a:cs typeface="ＭＳ Ｐゴシック" pitchFamily="34" charset="-128"/>
              </a:rPr>
              <a:t>Anti-épileptiques</a:t>
            </a:r>
            <a:r>
              <a:rPr lang="fr-FR" sz="2000" dirty="0" smtClean="0">
                <a:ea typeface="ＭＳ Ｐゴシック" pitchFamily="34" charset="-128"/>
                <a:cs typeface="ＭＳ Ｐゴシック" pitchFamily="34" charset="-128"/>
              </a:rPr>
              <a:t>  (dosage recommandé si risque d’interaction ARV/antiépileptique):</a:t>
            </a:r>
            <a:endParaRPr lang="fr-FR" sz="2000" dirty="0" smtClean="0"/>
          </a:p>
          <a:p>
            <a:pPr fontAlgn="t"/>
            <a:r>
              <a:rPr lang="fr-FR" sz="2000" dirty="0" smtClean="0"/>
              <a:t>La plupart sont des inducteurs enzymatiques: </a:t>
            </a:r>
            <a:r>
              <a:rPr lang="fr-FR" sz="2000" dirty="0" err="1" smtClean="0"/>
              <a:t>carbamazépine</a:t>
            </a:r>
            <a:r>
              <a:rPr lang="fr-FR" sz="2000" dirty="0" smtClean="0"/>
              <a:t>, </a:t>
            </a:r>
            <a:r>
              <a:rPr lang="fr-FR" sz="2000" dirty="0" err="1" smtClean="0"/>
              <a:t>fosphénytoine</a:t>
            </a:r>
            <a:r>
              <a:rPr lang="fr-FR" sz="2000" dirty="0" smtClean="0"/>
              <a:t>, phénobarbital, </a:t>
            </a:r>
            <a:r>
              <a:rPr lang="fr-FR" sz="2000" dirty="0" err="1" smtClean="0"/>
              <a:t>phénytoine</a:t>
            </a:r>
            <a:r>
              <a:rPr lang="fr-FR" sz="2000" dirty="0" smtClean="0"/>
              <a:t>, </a:t>
            </a:r>
            <a:r>
              <a:rPr lang="fr-FR" sz="2000" dirty="0" err="1" smtClean="0"/>
              <a:t>primidone</a:t>
            </a:r>
            <a:r>
              <a:rPr lang="fr-FR" sz="2000" dirty="0" smtClean="0"/>
              <a:t>, </a:t>
            </a:r>
            <a:r>
              <a:rPr lang="fr-FR" sz="2000" dirty="0" err="1" smtClean="0"/>
              <a:t>rufinamide</a:t>
            </a:r>
            <a:r>
              <a:rPr lang="fr-FR" sz="2000" dirty="0" smtClean="0"/>
              <a:t>. Ils peuvent donc entrainer une diminution des ARV associés si ce sont des IP/r.</a:t>
            </a:r>
          </a:p>
          <a:p>
            <a:pPr fontAlgn="t"/>
            <a:r>
              <a:rPr lang="fr-FR" sz="2000" dirty="0" smtClean="0"/>
              <a:t>Les IP entrainent des variations de concentration de </a:t>
            </a:r>
            <a:r>
              <a:rPr lang="fr-FR" sz="2000" dirty="0" err="1" smtClean="0"/>
              <a:t>phénytoine</a:t>
            </a:r>
            <a:r>
              <a:rPr lang="fr-FR" sz="2000" dirty="0" smtClean="0"/>
              <a:t>. </a:t>
            </a:r>
          </a:p>
          <a:p>
            <a:pPr fontAlgn="t"/>
            <a:r>
              <a:rPr lang="fr-FR" sz="2000" dirty="0" smtClean="0"/>
              <a:t>Les INNRT peuvent entrainer une diminution des concentrations de </a:t>
            </a:r>
            <a:r>
              <a:rPr lang="fr-FR" sz="2000" dirty="0" err="1" smtClean="0"/>
              <a:t>carbamazépine</a:t>
            </a:r>
            <a:r>
              <a:rPr lang="fr-FR" sz="2000" dirty="0" smtClean="0"/>
              <a:t> </a:t>
            </a:r>
            <a:r>
              <a:rPr lang="fr-FR" sz="2000" dirty="0" smtClean="0">
                <a:ea typeface="ＭＳ Ｐゴシック" pitchFamily="34" charset="-128"/>
                <a:cs typeface="ＭＳ Ｐゴシック" pitchFamily="34" charset="-128"/>
              </a:rPr>
              <a:t>(</a:t>
            </a:r>
            <a:r>
              <a:rPr lang="fr-FR" sz="2000" i="1" dirty="0" err="1" smtClean="0">
                <a:ea typeface="ＭＳ Ｐゴシック" pitchFamily="34" charset="-128"/>
                <a:cs typeface="ＭＳ Ｐゴシック" pitchFamily="34" charset="-128"/>
              </a:rPr>
              <a:t>Tegretol</a:t>
            </a:r>
            <a:r>
              <a:rPr lang="fr-FR" sz="2000" i="1" dirty="0" smtClean="0"/>
              <a:t> ®</a:t>
            </a:r>
            <a:r>
              <a:rPr lang="fr-FR" sz="2000" dirty="0" smtClean="0"/>
              <a:t>) </a:t>
            </a:r>
            <a:r>
              <a:rPr lang="fr-FR" sz="2000" dirty="0" smtClean="0">
                <a:sym typeface="Wingdings" pitchFamily="2" charset="2"/>
              </a:rPr>
              <a:t> suivi nécessaire.</a:t>
            </a:r>
            <a:endParaRPr lang="fr-FR" sz="2000" dirty="0" smtClean="0"/>
          </a:p>
          <a:p>
            <a:pPr>
              <a:lnSpc>
                <a:spcPct val="110000"/>
              </a:lnSpc>
            </a:pPr>
            <a:endParaRPr lang="fr-FR" sz="2000" dirty="0" smtClean="0">
              <a:ea typeface="ＭＳ Ｐゴシック" pitchFamily="34" charset="-128"/>
              <a:cs typeface="ＭＳ Ｐゴシック" pitchFamily="34" charset="-128"/>
            </a:endParaRPr>
          </a:p>
          <a:p>
            <a:pPr eaLnBrk="1" hangingPunct="1">
              <a:lnSpc>
                <a:spcPct val="110000"/>
              </a:lnSpc>
            </a:pPr>
            <a:r>
              <a:rPr lang="fr-FR" sz="2000" b="1" dirty="0" smtClean="0">
                <a:ea typeface="ＭＳ Ｐゴシック" pitchFamily="34" charset="-128"/>
                <a:cs typeface="ＭＳ Ｐゴシック" pitchFamily="34" charset="-128"/>
              </a:rPr>
              <a:t>Médicaments de substitution :</a:t>
            </a:r>
          </a:p>
          <a:p>
            <a:pPr lvl="1" eaLnBrk="1" hangingPunct="1">
              <a:lnSpc>
                <a:spcPct val="110000"/>
              </a:lnSpc>
            </a:pPr>
            <a:r>
              <a:rPr lang="fr-FR" dirty="0" smtClean="0"/>
              <a:t>Méthadone : </a:t>
            </a:r>
            <a:r>
              <a:rPr lang="fr-FR" sz="2000" dirty="0" smtClean="0">
                <a:ea typeface="ＭＳ Ｐゴシック" pitchFamily="34" charset="-128"/>
              </a:rPr>
              <a:t>Diminution avec IP/r (induction CYP2B6): risque manque </a:t>
            </a:r>
            <a:r>
              <a:rPr lang="fr-FR" dirty="0" smtClean="0">
                <a:ea typeface="ＭＳ Ｐゴシック" pitchFamily="34" charset="-128"/>
                <a:sym typeface="Wingdings" pitchFamily="2" charset="2"/>
              </a:rPr>
              <a:t> </a:t>
            </a:r>
            <a:r>
              <a:rPr lang="fr-FR" sz="2000" dirty="0" smtClean="0">
                <a:ea typeface="ＭＳ Ｐゴシック" pitchFamily="34" charset="-128"/>
              </a:rPr>
              <a:t>ajustement</a:t>
            </a:r>
          </a:p>
          <a:p>
            <a:pPr lvl="1" eaLnBrk="1" hangingPunct="1">
              <a:lnSpc>
                <a:spcPct val="110000"/>
              </a:lnSpc>
            </a:pPr>
            <a:r>
              <a:rPr lang="fr-FR" dirty="0" err="1" smtClean="0"/>
              <a:t>Buprénorphine</a:t>
            </a:r>
            <a:r>
              <a:rPr lang="fr-FR" dirty="0" smtClean="0"/>
              <a:t> : </a:t>
            </a:r>
          </a:p>
          <a:p>
            <a:pPr lvl="2" eaLnBrk="1" hangingPunct="1">
              <a:lnSpc>
                <a:spcPct val="110000"/>
              </a:lnSpc>
            </a:pPr>
            <a:r>
              <a:rPr lang="fr-FR" sz="2000" dirty="0" smtClean="0">
                <a:ea typeface="ＭＳ Ｐゴシック" pitchFamily="34" charset="-128"/>
              </a:rPr>
              <a:t>Diminution avec INNTI (induction CYP3A4): risque manque </a:t>
            </a:r>
            <a:r>
              <a:rPr lang="fr-FR" sz="2000" dirty="0" smtClean="0">
                <a:ea typeface="ＭＳ Ｐゴシック" pitchFamily="34" charset="-128"/>
                <a:sym typeface="Wingdings" pitchFamily="2" charset="2"/>
              </a:rPr>
              <a:t> </a:t>
            </a:r>
            <a:r>
              <a:rPr lang="fr-FR" sz="2000" dirty="0" smtClean="0">
                <a:ea typeface="ＭＳ Ｐゴシック" pitchFamily="34" charset="-128"/>
              </a:rPr>
              <a:t>ajustement</a:t>
            </a:r>
          </a:p>
          <a:p>
            <a:pPr lvl="2" eaLnBrk="1" hangingPunct="1">
              <a:lnSpc>
                <a:spcPct val="110000"/>
              </a:lnSpc>
            </a:pPr>
            <a:r>
              <a:rPr lang="fr-FR" sz="2000" dirty="0" smtClean="0">
                <a:ea typeface="ＭＳ Ｐゴシック" pitchFamily="34" charset="-128"/>
              </a:rPr>
              <a:t>Augmentation avec IP/r (inhibition CYP3A4) : risque toxicité</a:t>
            </a:r>
          </a:p>
          <a:p>
            <a:pPr eaLnBrk="1" hangingPunct="1">
              <a:lnSpc>
                <a:spcPct val="110000"/>
              </a:lnSpc>
            </a:pPr>
            <a:r>
              <a:rPr lang="fr-FR" sz="2000" b="1" dirty="0" smtClean="0">
                <a:ea typeface="ＭＳ Ｐゴシック" pitchFamily="34" charset="-128"/>
                <a:cs typeface="ＭＳ Ｐゴシック" pitchFamily="34" charset="-128"/>
              </a:rPr>
              <a:t>Substances illicites</a:t>
            </a:r>
          </a:p>
          <a:p>
            <a:pPr lvl="1" eaLnBrk="1" hangingPunct="1">
              <a:lnSpc>
                <a:spcPct val="110000"/>
              </a:lnSpc>
            </a:pPr>
            <a:r>
              <a:rPr lang="fr-FR" dirty="0" smtClean="0"/>
              <a:t>Cannabis : augmentation avec IP/r</a:t>
            </a:r>
          </a:p>
          <a:p>
            <a:pPr lvl="1" eaLnBrk="1" hangingPunct="1">
              <a:lnSpc>
                <a:spcPct val="110000"/>
              </a:lnSpc>
            </a:pPr>
            <a:r>
              <a:rPr lang="fr-FR" dirty="0" smtClean="0"/>
              <a:t>Cocaïne : peu probable</a:t>
            </a:r>
          </a:p>
          <a:p>
            <a:pPr lvl="1" eaLnBrk="1" hangingPunct="1">
              <a:lnSpc>
                <a:spcPct val="110000"/>
              </a:lnSpc>
            </a:pPr>
            <a:r>
              <a:rPr lang="fr-FR" dirty="0" smtClean="0"/>
              <a:t>Amphétamine : peu probable</a:t>
            </a:r>
          </a:p>
          <a:p>
            <a:pPr lvl="1" eaLnBrk="1" hangingPunct="1">
              <a:lnSpc>
                <a:spcPct val="110000"/>
              </a:lnSpc>
            </a:pPr>
            <a:r>
              <a:rPr lang="fr-FR" dirty="0" err="1" smtClean="0"/>
              <a:t>Kétamine</a:t>
            </a:r>
            <a:r>
              <a:rPr lang="fr-FR" dirty="0" smtClean="0"/>
              <a:t> : augmentation avec IP/r</a:t>
            </a:r>
          </a:p>
          <a:p>
            <a:pPr lvl="1" eaLnBrk="1" hangingPunct="1">
              <a:lnSpc>
                <a:spcPct val="110000"/>
              </a:lnSpc>
            </a:pPr>
            <a:endParaRPr lang="fr-FR" dirty="0" smtClean="0"/>
          </a:p>
        </p:txBody>
      </p:sp>
      <p:sp>
        <p:nvSpPr>
          <p:cNvPr id="7" name="Espace réservé du numéro de diapositive 6"/>
          <p:cNvSpPr>
            <a:spLocks noGrp="1"/>
          </p:cNvSpPr>
          <p:nvPr>
            <p:ph type="sldNum" sz="quarter" idx="12"/>
          </p:nvPr>
        </p:nvSpPr>
        <p:spPr/>
        <p:txBody>
          <a:bodyPr/>
          <a:lstStyle/>
          <a:p>
            <a:fld id="{8D3C4E78-4E06-5F42-B744-27D3474E1BA3}" type="slidenum">
              <a:rPr lang="fr-FR" smtClean="0"/>
              <a:pPr/>
              <a:t>46</a:t>
            </a:fld>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p:nvPr>
        </p:nvSpPr>
        <p:spPr>
          <a:xfrm>
            <a:off x="0" y="437412"/>
            <a:ext cx="9144000" cy="838200"/>
          </a:xfrm>
          <a:noFill/>
        </p:spPr>
        <p:txBody>
          <a:bodyPr>
            <a:noAutofit/>
          </a:bodyPr>
          <a:lstStyle/>
          <a:p>
            <a:pPr eaLnBrk="1" hangingPunct="1"/>
            <a:r>
              <a:rPr lang="fr-FR" sz="2800" dirty="0">
                <a:ea typeface="ＭＳ Ｐゴシック" pitchFamily="34" charset="-128"/>
                <a:cs typeface="ＭＳ Ｐゴシック" pitchFamily="34" charset="-128"/>
              </a:rPr>
              <a:t>Interactions IP</a:t>
            </a:r>
            <a:r>
              <a:rPr lang="fr-FR" sz="2800" dirty="0" smtClean="0">
                <a:ea typeface="ＭＳ Ｐゴシック" pitchFamily="34" charset="-128"/>
                <a:cs typeface="ＭＳ Ｐゴシック" pitchFamily="34" charset="-128"/>
              </a:rPr>
              <a:t> et </a:t>
            </a:r>
            <a:r>
              <a:rPr lang="fr-FR" sz="2800" dirty="0">
                <a:ea typeface="ＭＳ Ｐゴシック" pitchFamily="34" charset="-128"/>
                <a:cs typeface="ＭＳ Ｐゴシック" pitchFamily="34" charset="-128"/>
              </a:rPr>
              <a:t>autres classes thérapeutiques fréquemment </a:t>
            </a:r>
            <a:r>
              <a:rPr lang="fr-FR" sz="2800" dirty="0" smtClean="0">
                <a:ea typeface="ＭＳ Ｐゴシック" pitchFamily="34" charset="-128"/>
                <a:cs typeface="ＭＳ Ｐゴシック" pitchFamily="34" charset="-128"/>
              </a:rPr>
              <a:t>prescrites (2)</a:t>
            </a:r>
            <a:endParaRPr lang="fr-FR" sz="2800" dirty="0">
              <a:ea typeface="ＭＳ Ｐゴシック" pitchFamily="34" charset="-128"/>
              <a:cs typeface="ＭＳ Ｐゴシック" pitchFamily="34" charset="-128"/>
            </a:endParaRPr>
          </a:p>
        </p:txBody>
      </p:sp>
      <p:sp>
        <p:nvSpPr>
          <p:cNvPr id="72709" name="Rectangle 3"/>
          <p:cNvSpPr>
            <a:spLocks noGrp="1" noChangeArrowheads="1"/>
          </p:cNvSpPr>
          <p:nvPr>
            <p:ph type="body" idx="1"/>
          </p:nvPr>
        </p:nvSpPr>
        <p:spPr>
          <a:xfrm>
            <a:off x="0" y="1275612"/>
            <a:ext cx="9144000" cy="5582388"/>
          </a:xfrm>
        </p:spPr>
        <p:txBody>
          <a:bodyPr>
            <a:normAutofit fontScale="85000" lnSpcReduction="20000"/>
          </a:bodyPr>
          <a:lstStyle/>
          <a:p>
            <a:pPr eaLnBrk="1" hangingPunct="1">
              <a:lnSpc>
                <a:spcPct val="110000"/>
              </a:lnSpc>
            </a:pPr>
            <a:r>
              <a:rPr lang="fr-FR" sz="2000" b="1" dirty="0" smtClean="0">
                <a:ea typeface="ＭＳ Ｐゴシック" pitchFamily="34" charset="-128"/>
                <a:cs typeface="ＭＳ Ｐゴシック" pitchFamily="34" charset="-128"/>
              </a:rPr>
              <a:t>Cortico</a:t>
            </a:r>
            <a:r>
              <a:rPr lang="fr-FR" altLang="ja-JP" sz="2000" b="1" dirty="0" smtClean="0">
                <a:ea typeface="ＭＳ Ｐゴシック" pitchFamily="34" charset="-128"/>
                <a:cs typeface="ＭＳ Ｐゴシック" pitchFamily="34" charset="-128"/>
              </a:rPr>
              <a:t>ïdes inhalés</a:t>
            </a:r>
            <a:r>
              <a:rPr lang="fr-FR" altLang="ja-JP" sz="2000" dirty="0" smtClean="0">
                <a:ea typeface="ＭＳ Ｐゴシック" pitchFamily="34" charset="-128"/>
                <a:cs typeface="ＭＳ Ｐゴシック" pitchFamily="34" charset="-128"/>
              </a:rPr>
              <a:t> : </a:t>
            </a:r>
            <a:r>
              <a:rPr lang="fr-FR" altLang="ja-JP" sz="2000" dirty="0" err="1" smtClean="0">
                <a:ea typeface="ＭＳ Ｐゴシック" pitchFamily="34" charset="-128"/>
                <a:cs typeface="ＭＳ Ｐゴシック" pitchFamily="34" charset="-128"/>
              </a:rPr>
              <a:t>béclométasone</a:t>
            </a:r>
            <a:r>
              <a:rPr lang="fr-FR" altLang="ja-JP" sz="2000" dirty="0" smtClean="0">
                <a:ea typeface="ＭＳ Ｐゴシック" pitchFamily="34" charset="-128"/>
                <a:cs typeface="ＭＳ Ｐゴシック" pitchFamily="34" charset="-128"/>
              </a:rPr>
              <a:t> seul autorisé (éviter </a:t>
            </a:r>
            <a:r>
              <a:rPr lang="fr-FR" altLang="ja-JP" sz="2000" dirty="0" err="1" smtClean="0">
                <a:ea typeface="ＭＳ Ｐゴシック" pitchFamily="34" charset="-128"/>
                <a:cs typeface="ＭＳ Ｐゴシック" pitchFamily="34" charset="-128"/>
              </a:rPr>
              <a:t>budésonide</a:t>
            </a:r>
            <a:r>
              <a:rPr lang="fr-FR" altLang="ja-JP" sz="2000" dirty="0" smtClean="0">
                <a:ea typeface="ＭＳ Ｐゴシック" pitchFamily="34" charset="-128"/>
                <a:cs typeface="ＭＳ Ｐゴシック" pitchFamily="34" charset="-128"/>
              </a:rPr>
              <a:t> et </a:t>
            </a:r>
            <a:r>
              <a:rPr lang="fr-FR" altLang="ja-JP" sz="2000" dirty="0" err="1" smtClean="0">
                <a:ea typeface="ＭＳ Ｐゴシック" pitchFamily="34" charset="-128"/>
                <a:cs typeface="ＭＳ Ｐゴシック" pitchFamily="34" charset="-128"/>
              </a:rPr>
              <a:t>fluticasone</a:t>
            </a:r>
            <a:r>
              <a:rPr lang="fr-FR" altLang="ja-JP" sz="2000" dirty="0" smtClean="0">
                <a:ea typeface="ＭＳ Ｐゴシック" pitchFamily="34" charset="-128"/>
                <a:cs typeface="ＭＳ Ｐゴシック" pitchFamily="34" charset="-128"/>
              </a:rPr>
              <a:t> qui risquent d’augmenter si associés IP/r)</a:t>
            </a:r>
          </a:p>
          <a:p>
            <a:pPr eaLnBrk="1" hangingPunct="1">
              <a:lnSpc>
                <a:spcPct val="110000"/>
              </a:lnSpc>
            </a:pPr>
            <a:r>
              <a:rPr lang="fr-FR" sz="2000" b="1" dirty="0" smtClean="0">
                <a:ea typeface="ＭＳ Ｐゴシック" pitchFamily="34" charset="-128"/>
                <a:cs typeface="ＭＳ Ｐゴシック" pitchFamily="34" charset="-128"/>
              </a:rPr>
              <a:t>Anticoagulants (AVK, NACO) </a:t>
            </a:r>
            <a:r>
              <a:rPr lang="fr-FR" sz="2000" dirty="0" smtClean="0">
                <a:ea typeface="ＭＳ Ｐゴシック" pitchFamily="34" charset="-128"/>
                <a:cs typeface="ＭＳ Ｐゴシック" pitchFamily="34" charset="-128"/>
              </a:rPr>
              <a:t>: </a:t>
            </a:r>
          </a:p>
          <a:p>
            <a:pPr lvl="1" eaLnBrk="1" hangingPunct="1">
              <a:lnSpc>
                <a:spcPct val="110000"/>
              </a:lnSpc>
            </a:pPr>
            <a:r>
              <a:rPr lang="fr-FR" dirty="0" smtClean="0"/>
              <a:t>AVK </a:t>
            </a:r>
          </a:p>
          <a:p>
            <a:pPr lvl="2" eaLnBrk="1" hangingPunct="1">
              <a:lnSpc>
                <a:spcPct val="110000"/>
              </a:lnSpc>
            </a:pPr>
            <a:r>
              <a:rPr lang="fr-FR" sz="2000" dirty="0" smtClean="0">
                <a:ea typeface="ＭＳ Ｐゴシック" pitchFamily="34" charset="-128"/>
              </a:rPr>
              <a:t>avec IP/r, INR à contrôler +++ (augmentation ou diminution)</a:t>
            </a:r>
          </a:p>
          <a:p>
            <a:pPr lvl="2">
              <a:lnSpc>
                <a:spcPct val="110000"/>
              </a:lnSpc>
            </a:pPr>
            <a:r>
              <a:rPr lang="fr-FR" sz="2000" dirty="0" smtClean="0">
                <a:ea typeface="ＭＳ Ｐゴシック" pitchFamily="34" charset="-128"/>
              </a:rPr>
              <a:t>avec INNTI : INR à contrôler +++ (fluctuations)</a:t>
            </a:r>
          </a:p>
          <a:p>
            <a:pPr lvl="1" eaLnBrk="1" hangingPunct="1">
              <a:lnSpc>
                <a:spcPct val="110000"/>
              </a:lnSpc>
            </a:pPr>
            <a:r>
              <a:rPr lang="fr-FR" dirty="0" smtClean="0"/>
              <a:t>NACO :</a:t>
            </a:r>
          </a:p>
          <a:p>
            <a:pPr lvl="2">
              <a:lnSpc>
                <a:spcPct val="110000"/>
              </a:lnSpc>
            </a:pPr>
            <a:r>
              <a:rPr lang="fr-FR" sz="2000" dirty="0" err="1" smtClean="0">
                <a:ea typeface="ＭＳ Ｐゴシック" pitchFamily="34" charset="-128"/>
              </a:rPr>
              <a:t>Rivaroxaban</a:t>
            </a:r>
            <a:r>
              <a:rPr lang="fr-FR" sz="2000" dirty="0" smtClean="0">
                <a:ea typeface="ＭＳ Ｐゴシック" pitchFamily="34" charset="-128"/>
              </a:rPr>
              <a:t> </a:t>
            </a:r>
            <a:r>
              <a:rPr lang="fr-FR" sz="2000" i="1" dirty="0" smtClean="0">
                <a:ea typeface="ＭＳ Ｐゴシック" pitchFamily="34" charset="-128"/>
              </a:rPr>
              <a:t>(</a:t>
            </a:r>
            <a:r>
              <a:rPr lang="fr-FR" sz="2000" i="1" dirty="0" err="1" smtClean="0">
                <a:ea typeface="ＭＳ Ｐゴシック" pitchFamily="34" charset="-128"/>
              </a:rPr>
              <a:t>Xarelto</a:t>
            </a:r>
            <a:r>
              <a:rPr lang="fr-FR" sz="2000" i="1" dirty="0" smtClean="0"/>
              <a:t> ®)</a:t>
            </a:r>
            <a:r>
              <a:rPr lang="fr-FR" sz="2000" dirty="0" smtClean="0">
                <a:ea typeface="ＭＳ Ｐゴシック" pitchFamily="34" charset="-128"/>
              </a:rPr>
              <a:t>: concentration augmentée si IP/r </a:t>
            </a:r>
            <a:r>
              <a:rPr lang="fr-FR" sz="2000" dirty="0" smtClean="0">
                <a:ea typeface="ＭＳ Ｐゴシック" pitchFamily="34" charset="-128"/>
                <a:sym typeface="Wingdings" pitchFamily="2" charset="2"/>
              </a:rPr>
              <a:t></a:t>
            </a:r>
            <a:r>
              <a:rPr lang="fr-FR" sz="2000" dirty="0" smtClean="0">
                <a:ea typeface="ＭＳ Ｐゴシック" pitchFamily="34" charset="-128"/>
              </a:rPr>
              <a:t> non recommandée</a:t>
            </a:r>
          </a:p>
          <a:p>
            <a:pPr lvl="2">
              <a:lnSpc>
                <a:spcPct val="110000"/>
              </a:lnSpc>
            </a:pPr>
            <a:r>
              <a:rPr lang="fr-FR" sz="2000" dirty="0" err="1" smtClean="0">
                <a:ea typeface="ＭＳ Ｐゴシック" pitchFamily="34" charset="-128"/>
              </a:rPr>
              <a:t>Dabigatran</a:t>
            </a:r>
            <a:r>
              <a:rPr lang="fr-FR" sz="2000" dirty="0" smtClean="0">
                <a:ea typeface="ＭＳ Ｐゴシック" pitchFamily="34" charset="-128"/>
              </a:rPr>
              <a:t> </a:t>
            </a:r>
            <a:r>
              <a:rPr lang="fr-FR" sz="2000" i="1" dirty="0" smtClean="0">
                <a:ea typeface="ＭＳ Ｐゴシック" pitchFamily="34" charset="-128"/>
              </a:rPr>
              <a:t>(</a:t>
            </a:r>
            <a:r>
              <a:rPr lang="fr-FR" sz="2000" i="1" dirty="0" err="1" smtClean="0">
                <a:ea typeface="ＭＳ Ｐゴシック" pitchFamily="34" charset="-128"/>
              </a:rPr>
              <a:t>Pradaxa</a:t>
            </a:r>
            <a:r>
              <a:rPr lang="fr-FR" sz="2000" i="1" dirty="0" smtClean="0"/>
              <a:t> ®)</a:t>
            </a:r>
            <a:r>
              <a:rPr lang="fr-FR" sz="2000" i="1" dirty="0" smtClean="0">
                <a:ea typeface="ＭＳ Ｐゴシック" pitchFamily="34" charset="-128"/>
              </a:rPr>
              <a:t>: </a:t>
            </a:r>
            <a:r>
              <a:rPr lang="fr-FR" sz="2000" dirty="0" smtClean="0">
                <a:ea typeface="ＭＳ Ｐゴシック" pitchFamily="34" charset="-128"/>
              </a:rPr>
              <a:t>pas de données; concentration augmentée si inhibiteurs P-gp</a:t>
            </a:r>
          </a:p>
          <a:p>
            <a:pPr lvl="2">
              <a:lnSpc>
                <a:spcPct val="110000"/>
              </a:lnSpc>
            </a:pPr>
            <a:endParaRPr lang="fr-FR" sz="2000" dirty="0" smtClean="0">
              <a:ea typeface="ＭＳ Ｐゴシック" pitchFamily="34" charset="-128"/>
            </a:endParaRPr>
          </a:p>
          <a:p>
            <a:pPr eaLnBrk="1" hangingPunct="1">
              <a:lnSpc>
                <a:spcPct val="110000"/>
              </a:lnSpc>
            </a:pPr>
            <a:r>
              <a:rPr lang="fr-FR" sz="2000" b="1" dirty="0" smtClean="0">
                <a:ea typeface="ＭＳ Ｐゴシック" pitchFamily="34" charset="-128"/>
                <a:cs typeface="ＭＳ Ｐゴシック" pitchFamily="34" charset="-128"/>
              </a:rPr>
              <a:t>Autres médicaments métabolisés par CYP 3A4 </a:t>
            </a:r>
            <a:r>
              <a:rPr lang="fr-FR" sz="2000" b="1" dirty="0" smtClean="0">
                <a:ea typeface="ＭＳ Ｐゴシック" pitchFamily="34" charset="-128"/>
                <a:cs typeface="ＭＳ Ｐゴシック" pitchFamily="34" charset="-128"/>
                <a:sym typeface="Wingdings" pitchFamily="2" charset="2"/>
              </a:rPr>
              <a:t> prudence, éviter des les associer aux IP/r ou au </a:t>
            </a:r>
            <a:r>
              <a:rPr lang="fr-FR" sz="2000" b="1" dirty="0" err="1" smtClean="0">
                <a:ea typeface="ＭＳ Ｐゴシック" pitchFamily="34" charset="-128"/>
                <a:cs typeface="ＭＳ Ｐゴシック" pitchFamily="34" charset="-128"/>
                <a:sym typeface="Wingdings" pitchFamily="2" charset="2"/>
              </a:rPr>
              <a:t>cobicistat</a:t>
            </a:r>
            <a:r>
              <a:rPr lang="fr-FR" sz="2000" b="1" dirty="0" smtClean="0">
                <a:ea typeface="ＭＳ Ｐゴシック" pitchFamily="34" charset="-128"/>
                <a:cs typeface="ＭＳ Ｐゴシック" pitchFamily="34" charset="-128"/>
                <a:sym typeface="Wingdings" pitchFamily="2" charset="2"/>
              </a:rPr>
              <a:t>.</a:t>
            </a:r>
            <a:endParaRPr lang="fr-FR" sz="2000" b="1" dirty="0" smtClean="0">
              <a:ea typeface="ＭＳ Ｐゴシック" pitchFamily="34" charset="-128"/>
              <a:cs typeface="ＭＳ Ｐゴシック" pitchFamily="34" charset="-128"/>
            </a:endParaRPr>
          </a:p>
          <a:p>
            <a:pPr lvl="1">
              <a:lnSpc>
                <a:spcPct val="110000"/>
              </a:lnSpc>
            </a:pPr>
            <a:r>
              <a:rPr lang="fr-FR" dirty="0" err="1" smtClean="0"/>
              <a:t>Amiodarone</a:t>
            </a:r>
            <a:r>
              <a:rPr lang="fr-FR" dirty="0" smtClean="0"/>
              <a:t> </a:t>
            </a:r>
            <a:r>
              <a:rPr lang="fr-FR" i="1" dirty="0" smtClean="0"/>
              <a:t>(</a:t>
            </a:r>
            <a:r>
              <a:rPr lang="fr-FR" i="1" dirty="0" err="1" smtClean="0"/>
              <a:t>Cordarone</a:t>
            </a:r>
            <a:r>
              <a:rPr lang="fr-FR" i="1" dirty="0" smtClean="0"/>
              <a:t> ®)</a:t>
            </a:r>
            <a:r>
              <a:rPr lang="fr-FR" dirty="0" smtClean="0"/>
              <a:t>, </a:t>
            </a:r>
            <a:r>
              <a:rPr lang="fr-FR" dirty="0" err="1" smtClean="0"/>
              <a:t>pimozide</a:t>
            </a:r>
            <a:r>
              <a:rPr lang="fr-FR" dirty="0" smtClean="0"/>
              <a:t> </a:t>
            </a:r>
            <a:r>
              <a:rPr lang="fr-FR" i="1" dirty="0" smtClean="0"/>
              <a:t>(</a:t>
            </a:r>
            <a:r>
              <a:rPr lang="fr-FR" i="1" dirty="0" err="1" smtClean="0"/>
              <a:t>Orap</a:t>
            </a:r>
            <a:r>
              <a:rPr lang="fr-FR" i="1" dirty="0" smtClean="0"/>
              <a:t> ®)</a:t>
            </a:r>
            <a:r>
              <a:rPr lang="fr-FR" dirty="0" smtClean="0"/>
              <a:t>, </a:t>
            </a:r>
            <a:r>
              <a:rPr lang="fr-FR" dirty="0" err="1" smtClean="0"/>
              <a:t>midazolam</a:t>
            </a:r>
            <a:r>
              <a:rPr lang="fr-FR" dirty="0" smtClean="0"/>
              <a:t> </a:t>
            </a:r>
            <a:r>
              <a:rPr lang="fr-FR" i="1" dirty="0" smtClean="0"/>
              <a:t>(</a:t>
            </a:r>
            <a:r>
              <a:rPr lang="fr-FR" i="1" dirty="0" err="1" smtClean="0"/>
              <a:t>Buccolam</a:t>
            </a:r>
            <a:r>
              <a:rPr lang="fr-FR" b="1" i="1" dirty="0" smtClean="0"/>
              <a:t> ®</a:t>
            </a:r>
            <a:r>
              <a:rPr lang="fr-FR" i="1" dirty="0" smtClean="0"/>
              <a:t>)</a:t>
            </a:r>
            <a:r>
              <a:rPr lang="fr-FR" dirty="0" smtClean="0"/>
              <a:t>, dérivés ergot, </a:t>
            </a:r>
            <a:r>
              <a:rPr lang="fr-FR" dirty="0" err="1" smtClean="0"/>
              <a:t>alfuzosine</a:t>
            </a:r>
            <a:r>
              <a:rPr lang="fr-FR" dirty="0" smtClean="0"/>
              <a:t> </a:t>
            </a:r>
            <a:r>
              <a:rPr lang="fr-FR" i="1" dirty="0" smtClean="0"/>
              <a:t>(Xatral ®, </a:t>
            </a:r>
            <a:r>
              <a:rPr lang="fr-FR" i="1" dirty="0" err="1" smtClean="0"/>
              <a:t>Urion</a:t>
            </a:r>
            <a:r>
              <a:rPr lang="fr-FR" i="1" dirty="0" smtClean="0"/>
              <a:t> ®)</a:t>
            </a:r>
            <a:r>
              <a:rPr lang="fr-FR" dirty="0" smtClean="0"/>
              <a:t>, colchicine  </a:t>
            </a:r>
            <a:r>
              <a:rPr lang="fr-FR" i="1" dirty="0" smtClean="0"/>
              <a:t>(</a:t>
            </a:r>
            <a:r>
              <a:rPr lang="fr-FR" i="1" dirty="0" err="1" smtClean="0"/>
              <a:t>Colchimax</a:t>
            </a:r>
            <a:r>
              <a:rPr lang="fr-FR" i="1" dirty="0" smtClean="0"/>
              <a:t> ®)</a:t>
            </a:r>
          </a:p>
          <a:p>
            <a:pPr lvl="1">
              <a:lnSpc>
                <a:spcPct val="110000"/>
              </a:lnSpc>
            </a:pPr>
            <a:endParaRPr lang="fr-FR" i="1" dirty="0" smtClean="0"/>
          </a:p>
          <a:p>
            <a:pPr marL="182880" lvl="1">
              <a:lnSpc>
                <a:spcPct val="110000"/>
              </a:lnSpc>
            </a:pPr>
            <a:r>
              <a:rPr lang="fr-FR" b="1" dirty="0" smtClean="0">
                <a:ea typeface="ＭＳ Ｐゴシック" pitchFamily="34" charset="-128"/>
                <a:cs typeface="ＭＳ Ｐゴシック" pitchFamily="34" charset="-128"/>
              </a:rPr>
              <a:t>Millepertuis </a:t>
            </a:r>
            <a:r>
              <a:rPr lang="fr-FR" i="1" dirty="0" smtClean="0">
                <a:ea typeface="ＭＳ Ｐゴシック" pitchFamily="34" charset="-128"/>
                <a:cs typeface="ＭＳ Ｐゴシック" pitchFamily="34" charset="-128"/>
              </a:rPr>
              <a:t>(</a:t>
            </a:r>
            <a:r>
              <a:rPr lang="fr-FR" i="1" dirty="0" err="1" smtClean="0">
                <a:ea typeface="ＭＳ Ｐゴシック" pitchFamily="34" charset="-128"/>
                <a:cs typeface="ＭＳ Ｐゴシック" pitchFamily="34" charset="-128"/>
              </a:rPr>
              <a:t>Mildac</a:t>
            </a:r>
            <a:r>
              <a:rPr lang="fr-FR" i="1" dirty="0" smtClean="0"/>
              <a:t> ®</a:t>
            </a:r>
            <a:r>
              <a:rPr lang="fr-FR" i="1" dirty="0" smtClean="0">
                <a:ea typeface="ＭＳ Ｐゴシック" pitchFamily="34" charset="-128"/>
                <a:cs typeface="ＭＳ Ｐゴシック" pitchFamily="34" charset="-128"/>
              </a:rPr>
              <a:t>, </a:t>
            </a:r>
            <a:r>
              <a:rPr lang="fr-FR" i="1" dirty="0" err="1" smtClean="0">
                <a:ea typeface="ＭＳ Ｐゴシック" pitchFamily="34" charset="-128"/>
                <a:cs typeface="ＭＳ Ｐゴシック" pitchFamily="34" charset="-128"/>
              </a:rPr>
              <a:t>Procalmil</a:t>
            </a:r>
            <a:r>
              <a:rPr lang="fr-FR" i="1" dirty="0" smtClean="0"/>
              <a:t> ®</a:t>
            </a:r>
            <a:r>
              <a:rPr lang="fr-FR" i="1" dirty="0" smtClean="0">
                <a:ea typeface="ＭＳ Ｐゴシック" pitchFamily="34" charset="-128"/>
                <a:cs typeface="ＭＳ Ｐゴシック" pitchFamily="34" charset="-128"/>
              </a:rPr>
              <a:t>, </a:t>
            </a:r>
            <a:r>
              <a:rPr lang="fr-FR" i="1" dirty="0" err="1" smtClean="0">
                <a:ea typeface="ＭＳ Ｐゴシック" pitchFamily="34" charset="-128"/>
                <a:cs typeface="ＭＳ Ｐゴシック" pitchFamily="34" charset="-128"/>
              </a:rPr>
              <a:t>Prosoft</a:t>
            </a:r>
            <a:r>
              <a:rPr lang="fr-FR" i="1" dirty="0" smtClean="0"/>
              <a:t> ®</a:t>
            </a:r>
            <a:r>
              <a:rPr lang="fr-FR" i="1" dirty="0" smtClean="0">
                <a:ea typeface="ＭＳ Ｐゴシック" pitchFamily="34" charset="-128"/>
                <a:cs typeface="ＭＳ Ｐゴシック" pitchFamily="34" charset="-128"/>
              </a:rPr>
              <a:t>, </a:t>
            </a:r>
            <a:r>
              <a:rPr lang="fr-FR" i="1" dirty="0" err="1" smtClean="0">
                <a:ea typeface="ＭＳ Ｐゴシック" pitchFamily="34" charset="-128"/>
                <a:cs typeface="ＭＳ Ｐゴシック" pitchFamily="34" charset="-128"/>
              </a:rPr>
              <a:t>Euphypertuis</a:t>
            </a:r>
            <a:r>
              <a:rPr lang="fr-FR" i="1" dirty="0" smtClean="0"/>
              <a:t> ®</a:t>
            </a:r>
            <a:r>
              <a:rPr lang="fr-FR" i="1" dirty="0" smtClean="0">
                <a:ea typeface="ＭＳ Ｐゴシック" pitchFamily="34" charset="-128"/>
                <a:cs typeface="ＭＳ Ｐゴシック" pitchFamily="34" charset="-128"/>
              </a:rPr>
              <a:t>, </a:t>
            </a:r>
            <a:r>
              <a:rPr lang="fr-FR" i="1" dirty="0" err="1" smtClean="0">
                <a:ea typeface="ＭＳ Ｐゴシック" pitchFamily="34" charset="-128"/>
                <a:cs typeface="ＭＳ Ｐゴシック" pitchFamily="34" charset="-128"/>
              </a:rPr>
              <a:t>Oemine</a:t>
            </a:r>
            <a:r>
              <a:rPr lang="fr-FR" i="1" dirty="0" smtClean="0"/>
              <a:t> ®</a:t>
            </a:r>
            <a:r>
              <a:rPr lang="fr-FR" i="1" dirty="0" smtClean="0">
                <a:ea typeface="ＭＳ Ｐゴシック" pitchFamily="34" charset="-128"/>
                <a:cs typeface="ＭＳ Ｐゴシック" pitchFamily="34" charset="-128"/>
              </a:rPr>
              <a:t>,…)</a:t>
            </a:r>
            <a:r>
              <a:rPr lang="fr-FR" b="1" dirty="0" smtClean="0">
                <a:ea typeface="ＭＳ Ｐゴシック" pitchFamily="34" charset="-128"/>
                <a:cs typeface="ＭＳ Ｐゴシック" pitchFamily="34" charset="-128"/>
              </a:rPr>
              <a:t>: </a:t>
            </a:r>
            <a:r>
              <a:rPr lang="fr-FR" dirty="0" smtClean="0">
                <a:ea typeface="ＭＳ Ｐゴシック" pitchFamily="34" charset="-128"/>
                <a:cs typeface="ＭＳ Ｐゴシック" pitchFamily="34" charset="-128"/>
              </a:rPr>
              <a:t>inducteur CYP 3A4 </a:t>
            </a:r>
            <a:r>
              <a:rPr lang="fr-FR" dirty="0" smtClean="0">
                <a:ea typeface="ＭＳ Ｐゴシック" pitchFamily="34" charset="-128"/>
                <a:cs typeface="ＭＳ Ｐゴシック" pitchFamily="34" charset="-128"/>
                <a:sym typeface="Wingdings" pitchFamily="2" charset="2"/>
              </a:rPr>
              <a:t> risque diminution IP ; ne pas associer.</a:t>
            </a:r>
          </a:p>
          <a:p>
            <a:pPr marL="182880" lvl="1">
              <a:lnSpc>
                <a:spcPct val="110000"/>
              </a:lnSpc>
            </a:pPr>
            <a:r>
              <a:rPr lang="fr-FR" b="1" dirty="0" smtClean="0">
                <a:ea typeface="ＭＳ Ｐゴシック" pitchFamily="34" charset="-128"/>
                <a:cs typeface="ＭＳ Ｐゴシック" pitchFamily="34" charset="-128"/>
                <a:sym typeface="Wingdings" pitchFamily="2" charset="2"/>
              </a:rPr>
              <a:t>Jus de pamplemousse</a:t>
            </a:r>
            <a:r>
              <a:rPr lang="fr-FR" dirty="0" smtClean="0">
                <a:ea typeface="ＭＳ Ｐゴシック" pitchFamily="34" charset="-128"/>
                <a:cs typeface="ＭＳ Ｐゴシック" pitchFamily="34" charset="-128"/>
                <a:sym typeface="Wingdings" pitchFamily="2" charset="2"/>
              </a:rPr>
              <a:t> : inhibiteur CYP 3A4: augmentation IP, mais influence modeste comparée au </a:t>
            </a:r>
            <a:r>
              <a:rPr lang="fr-FR" dirty="0" err="1" smtClean="0">
                <a:ea typeface="ＭＳ Ｐゴシック" pitchFamily="34" charset="-128"/>
                <a:cs typeface="ＭＳ Ｐゴシック" pitchFamily="34" charset="-128"/>
                <a:sym typeface="Wingdings" pitchFamily="2" charset="2"/>
              </a:rPr>
              <a:t>boost</a:t>
            </a:r>
            <a:r>
              <a:rPr lang="fr-FR" dirty="0" smtClean="0">
                <a:ea typeface="ＭＳ Ｐゴシック" pitchFamily="34" charset="-128"/>
                <a:cs typeface="ＭＳ Ｐゴシック" pitchFamily="34" charset="-128"/>
                <a:sym typeface="Wingdings" pitchFamily="2" charset="2"/>
              </a:rPr>
              <a:t> de </a:t>
            </a:r>
            <a:r>
              <a:rPr lang="fr-FR" dirty="0" err="1" smtClean="0">
                <a:ea typeface="ＭＳ Ｐゴシック" pitchFamily="34" charset="-128"/>
                <a:cs typeface="ＭＳ Ｐゴシック" pitchFamily="34" charset="-128"/>
                <a:sym typeface="Wingdings" pitchFamily="2" charset="2"/>
              </a:rPr>
              <a:t>ritonavir</a:t>
            </a:r>
            <a:r>
              <a:rPr lang="fr-FR" dirty="0" smtClean="0">
                <a:ea typeface="ＭＳ Ｐゴシック" pitchFamily="34" charset="-128"/>
                <a:cs typeface="ＭＳ Ｐゴシック" pitchFamily="34" charset="-128"/>
                <a:sym typeface="Wingdings" pitchFamily="2" charset="2"/>
              </a:rPr>
              <a:t> ou </a:t>
            </a:r>
            <a:r>
              <a:rPr lang="fr-FR" dirty="0" err="1" smtClean="0">
                <a:ea typeface="ＭＳ Ｐゴシック" pitchFamily="34" charset="-128"/>
                <a:cs typeface="ＭＳ Ｐゴシック" pitchFamily="34" charset="-128"/>
                <a:sym typeface="Wingdings" pitchFamily="2" charset="2"/>
              </a:rPr>
              <a:t>cobicistat</a:t>
            </a:r>
            <a:r>
              <a:rPr lang="fr-FR" dirty="0" smtClean="0">
                <a:ea typeface="ＭＳ Ｐゴシック" pitchFamily="34" charset="-128"/>
                <a:cs typeface="ＭＳ Ｐゴシック" pitchFamily="34" charset="-128"/>
                <a:sym typeface="Wingdings" pitchFamily="2" charset="2"/>
              </a:rPr>
              <a:t>  consommation modérée possible (ex:1 verre/jour), pas de consommation excessive même ponctuellement.</a:t>
            </a:r>
            <a:endParaRPr lang="fr-FR" dirty="0" smtClean="0">
              <a:ea typeface="ＭＳ Ｐゴシック" pitchFamily="34" charset="-128"/>
              <a:cs typeface="ＭＳ Ｐゴシック" pitchFamily="34" charset="-128"/>
            </a:endParaRPr>
          </a:p>
        </p:txBody>
      </p:sp>
      <p:sp>
        <p:nvSpPr>
          <p:cNvPr id="7" name="Espace réservé du numéro de diapositive 6"/>
          <p:cNvSpPr>
            <a:spLocks noGrp="1"/>
          </p:cNvSpPr>
          <p:nvPr>
            <p:ph type="sldNum" sz="quarter" idx="12"/>
          </p:nvPr>
        </p:nvSpPr>
        <p:spPr/>
        <p:txBody>
          <a:bodyPr/>
          <a:lstStyle/>
          <a:p>
            <a:fld id="{8D3C4E78-4E06-5F42-B744-27D3474E1BA3}" type="slidenum">
              <a:rPr lang="fr-FR" smtClean="0"/>
              <a:pPr/>
              <a:t>47</a:t>
            </a:fld>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a:xfrm>
            <a:off x="0" y="577322"/>
            <a:ext cx="9144000" cy="609600"/>
          </a:xfrm>
          <a:noFill/>
        </p:spPr>
        <p:txBody>
          <a:bodyPr/>
          <a:lstStyle/>
          <a:p>
            <a:pPr eaLnBrk="1" hangingPunct="1"/>
            <a:r>
              <a:rPr lang="fr-FR" sz="3200" dirty="0">
                <a:ea typeface="ＭＳ Ｐゴシック" pitchFamily="34" charset="-128"/>
                <a:cs typeface="ＭＳ Ｐゴシック" pitchFamily="34" charset="-128"/>
              </a:rPr>
              <a:t>Interactions antirétroviraux</a:t>
            </a:r>
            <a:endParaRPr lang="fr-FR" sz="3200" b="1" dirty="0">
              <a:latin typeface="Century Gothic" pitchFamily="34" charset="0"/>
              <a:ea typeface="ＭＳ Ｐゴシック" pitchFamily="34" charset="-128"/>
              <a:cs typeface="ＭＳ Ｐゴシック" pitchFamily="34" charset="-128"/>
            </a:endParaRPr>
          </a:p>
        </p:txBody>
      </p:sp>
      <p:sp>
        <p:nvSpPr>
          <p:cNvPr id="73733" name="Rectangle 3"/>
          <p:cNvSpPr>
            <a:spLocks noGrp="1" noChangeArrowheads="1"/>
          </p:cNvSpPr>
          <p:nvPr>
            <p:ph type="body" idx="1"/>
          </p:nvPr>
        </p:nvSpPr>
        <p:spPr>
          <a:xfrm>
            <a:off x="0" y="1295400"/>
            <a:ext cx="9144000" cy="5562600"/>
          </a:xfrm>
        </p:spPr>
        <p:txBody>
          <a:bodyPr>
            <a:normAutofit/>
          </a:bodyPr>
          <a:lstStyle/>
          <a:p>
            <a:pPr algn="just">
              <a:buNone/>
            </a:pPr>
            <a:r>
              <a:rPr lang="fr-FR" sz="2000" b="1" dirty="0" smtClean="0">
                <a:ea typeface="ＭＳ Ｐゴシック" pitchFamily="34" charset="-128"/>
                <a:cs typeface="ＭＳ Ｐゴシック" pitchFamily="34" charset="-128"/>
              </a:rPr>
              <a:t>Outils spécifiques de recherche d’interactions : </a:t>
            </a:r>
          </a:p>
          <a:p>
            <a:pPr algn="just" eaLnBrk="1" hangingPunct="1"/>
            <a:r>
              <a:rPr lang="fr-FR" sz="2000" dirty="0" smtClean="0">
                <a:ea typeface="ＭＳ Ｐゴシック" pitchFamily="34" charset="-128"/>
                <a:cs typeface="ＭＳ Ｐゴシック" pitchFamily="34" charset="-128"/>
                <a:hlinkClick r:id="rId3"/>
              </a:rPr>
              <a:t>http://www.hiv-druginteractions.org/</a:t>
            </a:r>
            <a:r>
              <a:rPr lang="fr-FR" sz="2000" dirty="0" smtClean="0">
                <a:ea typeface="ＭＳ Ｐゴシック" pitchFamily="34" charset="-128"/>
                <a:cs typeface="ＭＳ Ｐゴシック" pitchFamily="34" charset="-128"/>
              </a:rPr>
              <a:t> (site et application Smartphone)</a:t>
            </a:r>
          </a:p>
          <a:p>
            <a:pPr algn="just"/>
            <a:r>
              <a:rPr lang="fr-FR" sz="2000" dirty="0" smtClean="0">
                <a:ea typeface="ＭＳ Ｐゴシック" pitchFamily="34" charset="-128"/>
                <a:cs typeface="ＭＳ Ｐゴシック" pitchFamily="34" charset="-128"/>
                <a:hlinkClick r:id="rId4"/>
              </a:rPr>
              <a:t>http://www.hep-druginteractions.org/</a:t>
            </a:r>
            <a:r>
              <a:rPr lang="fr-FR" sz="2000" dirty="0" smtClean="0">
                <a:ea typeface="ＭＳ Ｐゴシック" pitchFamily="34" charset="-128"/>
                <a:cs typeface="ＭＳ Ｐゴシック" pitchFamily="34" charset="-128"/>
              </a:rPr>
              <a:t> (site et application Smartphone)</a:t>
            </a:r>
          </a:p>
          <a:p>
            <a:pPr algn="just"/>
            <a:r>
              <a:rPr lang="fr-FR" sz="2000" dirty="0" smtClean="0">
                <a:ea typeface="ＭＳ Ｐゴシック" pitchFamily="34" charset="-128"/>
                <a:cs typeface="ＭＳ Ｐゴシック" pitchFamily="34" charset="-128"/>
                <a:hlinkClick r:id="rId5"/>
              </a:rPr>
              <a:t>http://www.actions-traitements.org/reglette/</a:t>
            </a:r>
            <a:r>
              <a:rPr lang="fr-FR" sz="2000" dirty="0" smtClean="0">
                <a:ea typeface="ＭＳ Ｐゴシック" pitchFamily="34" charset="-128"/>
                <a:cs typeface="ＭＳ Ｐゴシック" pitchFamily="34" charset="-128"/>
              </a:rPr>
              <a:t> (site et application Smartphone)</a:t>
            </a:r>
          </a:p>
          <a:p>
            <a:pPr algn="just">
              <a:buNone/>
            </a:pPr>
            <a:endParaRPr lang="fr-FR" sz="2000" dirty="0" smtClean="0">
              <a:ea typeface="ＭＳ Ｐゴシック" pitchFamily="34" charset="-128"/>
              <a:cs typeface="ＭＳ Ｐゴシック" pitchFamily="34" charset="-128"/>
            </a:endParaRPr>
          </a:p>
          <a:p>
            <a:pPr algn="just">
              <a:buNone/>
            </a:pPr>
            <a:r>
              <a:rPr lang="fr-FR" sz="2000" b="1" dirty="0" smtClean="0">
                <a:ea typeface="ＭＳ Ｐゴシック" pitchFamily="34" charset="-128"/>
                <a:cs typeface="ＭＳ Ｐゴシック" pitchFamily="34" charset="-128"/>
              </a:rPr>
              <a:t>Sites internet renseignant notamment sur les interactions: </a:t>
            </a:r>
          </a:p>
          <a:p>
            <a:pPr algn="just"/>
            <a:r>
              <a:rPr lang="fr-FR" sz="2000" dirty="0" smtClean="0">
                <a:ea typeface="ＭＳ Ｐゴシック" pitchFamily="34" charset="-128"/>
                <a:cs typeface="ＭＳ Ｐゴシック" pitchFamily="34" charset="-128"/>
              </a:rPr>
              <a:t>ANSM:</a:t>
            </a:r>
            <a:r>
              <a:rPr lang="fr-FR" sz="2000" dirty="0" smtClean="0">
                <a:ea typeface="ＭＳ Ｐゴシック" pitchFamily="34" charset="-128"/>
                <a:cs typeface="ＭＳ Ｐゴシック" pitchFamily="34" charset="-128"/>
                <a:hlinkClick r:id="rId6"/>
              </a:rPr>
              <a:t>http://ansm.sante.gouv.fr/Dossiers-thematiques/interactions-medicamenteuses/interactions-medicamenteuses/(offset)/0</a:t>
            </a:r>
            <a:endParaRPr lang="fr-FR" sz="2000" dirty="0" smtClean="0">
              <a:ea typeface="ＭＳ Ｐゴシック" pitchFamily="34" charset="-128"/>
              <a:cs typeface="ＭＳ Ｐゴシック" pitchFamily="34" charset="-128"/>
            </a:endParaRPr>
          </a:p>
          <a:p>
            <a:pPr algn="just"/>
            <a:r>
              <a:rPr lang="fr-FR" sz="2000" dirty="0" smtClean="0">
                <a:ea typeface="ＭＳ Ｐゴシック" pitchFamily="34" charset="-128"/>
                <a:cs typeface="ＭＳ Ｐゴシック" pitchFamily="34" charset="-128"/>
              </a:rPr>
              <a:t>RCP sur le site de l’EMA (</a:t>
            </a:r>
            <a:r>
              <a:rPr lang="fr-FR" sz="2000" dirty="0" err="1" smtClean="0">
                <a:ea typeface="ＭＳ Ｐゴシック" pitchFamily="34" charset="-128"/>
                <a:cs typeface="ＭＳ Ｐゴシック" pitchFamily="34" charset="-128"/>
              </a:rPr>
              <a:t>European</a:t>
            </a:r>
            <a:r>
              <a:rPr lang="fr-FR" sz="2000" dirty="0" smtClean="0">
                <a:ea typeface="ＭＳ Ｐゴシック" pitchFamily="34" charset="-128"/>
                <a:cs typeface="ＭＳ Ｐゴシック" pitchFamily="34" charset="-128"/>
              </a:rPr>
              <a:t> </a:t>
            </a:r>
            <a:r>
              <a:rPr lang="fr-FR" sz="2000" dirty="0" err="1" smtClean="0">
                <a:ea typeface="ＭＳ Ｐゴシック" pitchFamily="34" charset="-128"/>
                <a:cs typeface="ＭＳ Ｐゴシック" pitchFamily="34" charset="-128"/>
              </a:rPr>
              <a:t>Medicine</a:t>
            </a:r>
            <a:r>
              <a:rPr lang="fr-FR" sz="2000" dirty="0" smtClean="0">
                <a:ea typeface="ＭＳ Ｐゴシック" pitchFamily="34" charset="-128"/>
                <a:cs typeface="ＭＳ Ｐゴシック" pitchFamily="34" charset="-128"/>
              </a:rPr>
              <a:t> </a:t>
            </a:r>
            <a:r>
              <a:rPr lang="fr-FR" sz="2000" dirty="0" err="1" smtClean="0">
                <a:ea typeface="ＭＳ Ｐゴシック" pitchFamily="34" charset="-128"/>
                <a:cs typeface="ＭＳ Ｐゴシック" pitchFamily="34" charset="-128"/>
              </a:rPr>
              <a:t>Agency</a:t>
            </a:r>
            <a:r>
              <a:rPr lang="fr-FR" sz="2000" dirty="0" smtClean="0">
                <a:ea typeface="ＭＳ Ｐゴシック" pitchFamily="34" charset="-128"/>
                <a:cs typeface="ＭＳ Ｐゴシック" pitchFamily="34" charset="-128"/>
              </a:rPr>
              <a:t>):</a:t>
            </a:r>
          </a:p>
          <a:p>
            <a:pPr algn="just">
              <a:buNone/>
            </a:pPr>
            <a:r>
              <a:rPr lang="fr-FR" sz="2000" dirty="0" smtClean="0">
                <a:ea typeface="ＭＳ Ｐゴシック" pitchFamily="34" charset="-128"/>
                <a:cs typeface="ＭＳ Ｐゴシック" pitchFamily="34" charset="-128"/>
              </a:rPr>
              <a:t> </a:t>
            </a:r>
            <a:r>
              <a:rPr lang="fr-FR" sz="2000" dirty="0" smtClean="0">
                <a:ea typeface="ＭＳ Ｐゴシック" pitchFamily="34" charset="-128"/>
                <a:cs typeface="ＭＳ Ｐゴシック" pitchFamily="34" charset="-128"/>
                <a:hlinkClick r:id="rId7"/>
              </a:rPr>
              <a:t>http://www.ema.europa.eu/ema/</a:t>
            </a:r>
            <a:r>
              <a:rPr lang="fr-FR" sz="2000" dirty="0" smtClean="0">
                <a:ea typeface="ＭＳ Ｐゴシック" pitchFamily="34" charset="-128"/>
                <a:cs typeface="ＭＳ Ｐゴシック" pitchFamily="34" charset="-128"/>
              </a:rPr>
              <a:t> </a:t>
            </a:r>
          </a:p>
          <a:p>
            <a:pPr algn="just" eaLnBrk="1" hangingPunct="1"/>
            <a:r>
              <a:rPr lang="fr-FR" sz="2000" dirty="0" smtClean="0">
                <a:ea typeface="ＭＳ Ｐゴシック" pitchFamily="34" charset="-128"/>
                <a:cs typeface="ＭＳ Ｐゴシック" pitchFamily="34" charset="-128"/>
              </a:rPr>
              <a:t>Dictionnaire Vidal (papier ou en ligne)</a:t>
            </a:r>
          </a:p>
          <a:p>
            <a:pPr algn="just"/>
            <a:r>
              <a:rPr lang="fr-FR" sz="2000" dirty="0" smtClean="0">
                <a:ea typeface="ＭＳ Ｐゴシック" pitchFamily="34" charset="-128"/>
                <a:cs typeface="ＭＳ Ｐゴシック" pitchFamily="34" charset="-128"/>
              </a:rPr>
              <a:t>Thériaque: </a:t>
            </a:r>
            <a:r>
              <a:rPr lang="fr-FR" sz="2000" dirty="0" smtClean="0">
                <a:ea typeface="ＭＳ Ｐゴシック" pitchFamily="34" charset="-128"/>
                <a:cs typeface="ＭＳ Ｐゴシック" pitchFamily="34" charset="-128"/>
                <a:hlinkClick r:id="rId8"/>
              </a:rPr>
              <a:t>http://www.theriaque.org/apps/contenu/accueil.php</a:t>
            </a:r>
            <a:r>
              <a:rPr lang="fr-FR" sz="2000" dirty="0" smtClean="0">
                <a:ea typeface="ＭＳ Ｐゴシック" pitchFamily="34" charset="-128"/>
                <a:cs typeface="ＭＳ Ｐゴシック" pitchFamily="34" charset="-128"/>
              </a:rPr>
              <a:t> </a:t>
            </a:r>
          </a:p>
          <a:p>
            <a:pPr algn="just"/>
            <a:r>
              <a:rPr lang="fr-FR" sz="2000" dirty="0" smtClean="0">
                <a:ea typeface="ＭＳ Ｐゴシック" pitchFamily="34" charset="-128"/>
                <a:cs typeface="ＭＳ Ｐゴシック" pitchFamily="34" charset="-128"/>
              </a:rPr>
              <a:t>Base Claude Bernard (payante): </a:t>
            </a:r>
            <a:r>
              <a:rPr lang="fr-FR" sz="2000" dirty="0" smtClean="0">
                <a:ea typeface="ＭＳ Ｐゴシック" pitchFamily="34" charset="-128"/>
                <a:cs typeface="ＭＳ Ｐゴシック" pitchFamily="34" charset="-128"/>
                <a:hlinkClick r:id="rId9"/>
              </a:rPr>
              <a:t>http://www.resip.fr/</a:t>
            </a:r>
            <a:r>
              <a:rPr lang="fr-FR" sz="2000" dirty="0" smtClean="0">
                <a:ea typeface="ＭＳ Ｐゴシック" pitchFamily="34" charset="-128"/>
                <a:cs typeface="ＭＳ Ｐゴシック" pitchFamily="34" charset="-128"/>
              </a:rPr>
              <a:t> </a:t>
            </a:r>
          </a:p>
          <a:p>
            <a:pPr algn="just"/>
            <a:r>
              <a:rPr lang="fr-FR" sz="2000" dirty="0" smtClean="0">
                <a:ea typeface="ＭＳ Ｐゴシック" pitchFamily="34" charset="-128"/>
                <a:cs typeface="ＭＳ Ｐゴシック" pitchFamily="34" charset="-128"/>
              </a:rPr>
              <a:t>Revue Prescrire: </a:t>
            </a:r>
            <a:r>
              <a:rPr lang="fr-FR" sz="2000" dirty="0" smtClean="0">
                <a:ea typeface="ＭＳ Ｐゴシック" pitchFamily="34" charset="-128"/>
                <a:cs typeface="ＭＳ Ｐゴシック" pitchFamily="34" charset="-128"/>
                <a:hlinkClick r:id="rId10"/>
              </a:rPr>
              <a:t>http://www.prescrire.org/fr/12/40/0/144/About.aspx</a:t>
            </a:r>
            <a:r>
              <a:rPr lang="fr-FR" sz="2000" dirty="0" smtClean="0">
                <a:ea typeface="ＭＳ Ｐゴシック" pitchFamily="34" charset="-128"/>
                <a:cs typeface="ＭＳ Ｐゴシック" pitchFamily="34" charset="-128"/>
              </a:rPr>
              <a:t> </a:t>
            </a:r>
          </a:p>
          <a:p>
            <a:pPr algn="just"/>
            <a:endParaRPr lang="fr-FR" sz="2000" dirty="0" smtClean="0">
              <a:ea typeface="ＭＳ Ｐゴシック" pitchFamily="34" charset="-128"/>
              <a:cs typeface="ＭＳ Ｐゴシック" pitchFamily="34" charset="-128"/>
            </a:endParaRPr>
          </a:p>
        </p:txBody>
      </p:sp>
      <p:sp>
        <p:nvSpPr>
          <p:cNvPr id="7" name="Espace réservé du numéro de diapositive 6"/>
          <p:cNvSpPr>
            <a:spLocks noGrp="1"/>
          </p:cNvSpPr>
          <p:nvPr>
            <p:ph type="sldNum" sz="quarter" idx="12"/>
          </p:nvPr>
        </p:nvSpPr>
        <p:spPr/>
        <p:txBody>
          <a:bodyPr/>
          <a:lstStyle/>
          <a:p>
            <a:fld id="{8D3C4E78-4E06-5F42-B744-27D3474E1BA3}" type="slidenum">
              <a:rPr lang="fr-FR" smtClean="0"/>
              <a:pPr/>
              <a:t>48</a:t>
            </a:fld>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ChangeArrowheads="1"/>
          </p:cNvSpPr>
          <p:nvPr/>
        </p:nvSpPr>
        <p:spPr bwMode="auto">
          <a:xfrm>
            <a:off x="7938" y="193116"/>
            <a:ext cx="9144000" cy="1683866"/>
          </a:xfrm>
          <a:prstGeom prst="rect">
            <a:avLst/>
          </a:prstGeom>
          <a:noFill/>
          <a:ln w="12700">
            <a:noFill/>
            <a:miter lim="800000"/>
            <a:headEnd/>
            <a:tailEnd/>
          </a:ln>
        </p:spPr>
        <p:txBody>
          <a:bodyPr lIns="90487" tIns="44450" rIns="90487" bIns="44450" anchor="b">
            <a:prstTxWarp prst="textNoShape">
              <a:avLst/>
            </a:prstTxWarp>
          </a:bodyPr>
          <a:lstStyle/>
          <a:p>
            <a:pPr algn="ctr"/>
            <a:r>
              <a:rPr lang="fr-FR" sz="3200" dirty="0" smtClean="0">
                <a:solidFill>
                  <a:schemeClr val="tx2"/>
                </a:solidFill>
                <a:latin typeface="+mj-lt"/>
              </a:rPr>
              <a:t>Enjeux de l’observance aux ARV</a:t>
            </a:r>
          </a:p>
          <a:p>
            <a:pPr algn="ctr"/>
            <a:r>
              <a:rPr lang="fr-FR" sz="2800" b="1" dirty="0" smtClean="0">
                <a:solidFill>
                  <a:schemeClr val="tx2"/>
                </a:solidFill>
                <a:latin typeface="+mj-lt"/>
              </a:rPr>
              <a:t>Objectifs = maintien </a:t>
            </a:r>
            <a:r>
              <a:rPr lang="fr-FR" sz="2800" b="1" dirty="0">
                <a:solidFill>
                  <a:schemeClr val="tx2"/>
                </a:solidFill>
                <a:latin typeface="+mj-lt"/>
              </a:rPr>
              <a:t>des concentrations plasmatiques </a:t>
            </a:r>
            <a:r>
              <a:rPr lang="fr-FR" sz="2800" b="1" dirty="0" smtClean="0">
                <a:solidFill>
                  <a:schemeClr val="tx2"/>
                </a:solidFill>
                <a:latin typeface="+mj-lt"/>
              </a:rPr>
              <a:t> de </a:t>
            </a:r>
            <a:r>
              <a:rPr lang="fr-FR" sz="2800" b="1" dirty="0">
                <a:solidFill>
                  <a:schemeClr val="tx2"/>
                </a:solidFill>
                <a:latin typeface="+mj-lt"/>
              </a:rPr>
              <a:t>tous les ARV dans la zone </a:t>
            </a:r>
            <a:r>
              <a:rPr lang="fr-FR" sz="2800" b="1" dirty="0" smtClean="0">
                <a:solidFill>
                  <a:schemeClr val="tx2"/>
                </a:solidFill>
                <a:latin typeface="+mj-lt"/>
              </a:rPr>
              <a:t>thérapeutique 24h </a:t>
            </a:r>
            <a:r>
              <a:rPr lang="fr-FR" sz="2800" b="1" dirty="0">
                <a:solidFill>
                  <a:schemeClr val="tx2"/>
                </a:solidFill>
                <a:latin typeface="+mj-lt"/>
              </a:rPr>
              <a:t>sur 24 ! </a:t>
            </a:r>
          </a:p>
        </p:txBody>
      </p:sp>
      <p:sp>
        <p:nvSpPr>
          <p:cNvPr id="31748" name="Line 3"/>
          <p:cNvSpPr>
            <a:spLocks noChangeShapeType="1"/>
          </p:cNvSpPr>
          <p:nvPr/>
        </p:nvSpPr>
        <p:spPr bwMode="auto">
          <a:xfrm>
            <a:off x="450850" y="1885950"/>
            <a:ext cx="0" cy="394970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1749" name="Line 4"/>
          <p:cNvSpPr>
            <a:spLocks noChangeShapeType="1"/>
          </p:cNvSpPr>
          <p:nvPr/>
        </p:nvSpPr>
        <p:spPr bwMode="auto">
          <a:xfrm>
            <a:off x="457200" y="5842000"/>
            <a:ext cx="7162800" cy="0"/>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1750" name="Rectangle 5"/>
          <p:cNvSpPr>
            <a:spLocks noChangeArrowheads="1"/>
          </p:cNvSpPr>
          <p:nvPr/>
        </p:nvSpPr>
        <p:spPr bwMode="auto">
          <a:xfrm>
            <a:off x="6858000" y="5897563"/>
            <a:ext cx="1071563" cy="393700"/>
          </a:xfrm>
          <a:prstGeom prst="rect">
            <a:avLst/>
          </a:prstGeom>
          <a:noFill/>
          <a:ln w="12700">
            <a:noFill/>
            <a:miter lim="800000"/>
            <a:headEnd/>
            <a:tailEnd/>
          </a:ln>
        </p:spPr>
        <p:txBody>
          <a:bodyPr lIns="90487" tIns="44450" rIns="90487" bIns="44450">
            <a:prstTxWarp prst="textNoShape">
              <a:avLst/>
            </a:prstTxWarp>
            <a:spAutoFit/>
          </a:bodyPr>
          <a:lstStyle/>
          <a:p>
            <a:pPr algn="ctr"/>
            <a:r>
              <a:rPr lang="fr-FR" sz="2000" b="1" dirty="0">
                <a:solidFill>
                  <a:schemeClr val="tx2"/>
                </a:solidFill>
              </a:rPr>
              <a:t>Temps</a:t>
            </a:r>
          </a:p>
        </p:txBody>
      </p:sp>
      <p:sp>
        <p:nvSpPr>
          <p:cNvPr id="31751" name="Rectangle 6"/>
          <p:cNvSpPr>
            <a:spLocks noChangeArrowheads="1"/>
          </p:cNvSpPr>
          <p:nvPr/>
        </p:nvSpPr>
        <p:spPr bwMode="auto">
          <a:xfrm rot="-5400000">
            <a:off x="-2488406" y="3585033"/>
            <a:ext cx="5497513" cy="397545"/>
          </a:xfrm>
          <a:prstGeom prst="rect">
            <a:avLst/>
          </a:prstGeom>
          <a:noFill/>
          <a:ln w="12700">
            <a:noFill/>
            <a:miter lim="800000"/>
            <a:headEnd/>
            <a:tailEnd/>
          </a:ln>
        </p:spPr>
        <p:txBody>
          <a:bodyPr wrap="square" lIns="90487" tIns="44450" rIns="90487" bIns="44450">
            <a:prstTxWarp prst="textNoShape">
              <a:avLst/>
            </a:prstTxWarp>
            <a:spAutoFit/>
          </a:bodyPr>
          <a:lstStyle/>
          <a:p>
            <a:pPr algn="ctr"/>
            <a:r>
              <a:rPr lang="fr-FR" sz="2000" b="1" dirty="0">
                <a:solidFill>
                  <a:schemeClr val="tx2"/>
                </a:solidFill>
              </a:rPr>
              <a:t>Concentration des </a:t>
            </a:r>
            <a:r>
              <a:rPr lang="fr-FR" sz="2000" b="1" dirty="0" smtClean="0">
                <a:solidFill>
                  <a:schemeClr val="tx2"/>
                </a:solidFill>
              </a:rPr>
              <a:t>ARV dans </a:t>
            </a:r>
            <a:r>
              <a:rPr lang="fr-FR" sz="2000" b="1" dirty="0">
                <a:solidFill>
                  <a:schemeClr val="tx2"/>
                </a:solidFill>
              </a:rPr>
              <a:t>le sang</a:t>
            </a:r>
          </a:p>
        </p:txBody>
      </p:sp>
      <p:sp>
        <p:nvSpPr>
          <p:cNvPr id="31752" name="Line 7"/>
          <p:cNvSpPr>
            <a:spLocks noChangeShapeType="1"/>
          </p:cNvSpPr>
          <p:nvPr/>
        </p:nvSpPr>
        <p:spPr bwMode="auto">
          <a:xfrm>
            <a:off x="504825" y="4876800"/>
            <a:ext cx="7162800" cy="0"/>
          </a:xfrm>
          <a:prstGeom prst="line">
            <a:avLst/>
          </a:prstGeom>
          <a:noFill/>
          <a:ln w="12700">
            <a:solidFill>
              <a:schemeClr val="tx1"/>
            </a:solidFill>
            <a:prstDash val="dash"/>
            <a:round/>
            <a:headEnd/>
            <a:tailEnd/>
          </a:ln>
        </p:spPr>
        <p:txBody>
          <a:bodyPr wrap="none" anchor="ctr">
            <a:prstTxWarp prst="textNoShape">
              <a:avLst/>
            </a:prstTxWarp>
          </a:bodyPr>
          <a:lstStyle/>
          <a:p>
            <a:endParaRPr lang="fr-FR"/>
          </a:p>
        </p:txBody>
      </p:sp>
      <p:sp>
        <p:nvSpPr>
          <p:cNvPr id="31753" name="Line 8"/>
          <p:cNvSpPr>
            <a:spLocks noChangeShapeType="1"/>
          </p:cNvSpPr>
          <p:nvPr/>
        </p:nvSpPr>
        <p:spPr bwMode="auto">
          <a:xfrm>
            <a:off x="504825" y="3759200"/>
            <a:ext cx="7162800" cy="0"/>
          </a:xfrm>
          <a:prstGeom prst="line">
            <a:avLst/>
          </a:prstGeom>
          <a:noFill/>
          <a:ln w="12700">
            <a:solidFill>
              <a:schemeClr val="tx1"/>
            </a:solidFill>
            <a:prstDash val="dash"/>
            <a:round/>
            <a:headEnd/>
            <a:tailEnd/>
          </a:ln>
        </p:spPr>
        <p:txBody>
          <a:bodyPr wrap="none" anchor="ctr">
            <a:prstTxWarp prst="textNoShape">
              <a:avLst/>
            </a:prstTxWarp>
          </a:bodyPr>
          <a:lstStyle/>
          <a:p>
            <a:endParaRPr lang="fr-FR"/>
          </a:p>
        </p:txBody>
      </p:sp>
      <p:sp>
        <p:nvSpPr>
          <p:cNvPr id="23562" name="Freeform 9"/>
          <p:cNvSpPr>
            <a:spLocks/>
          </p:cNvSpPr>
          <p:nvPr/>
        </p:nvSpPr>
        <p:spPr bwMode="auto">
          <a:xfrm>
            <a:off x="444500" y="5105400"/>
            <a:ext cx="6064250" cy="847725"/>
          </a:xfrm>
          <a:custGeom>
            <a:avLst/>
            <a:gdLst>
              <a:gd name="T0" fmla="*/ 2147483647 w 4139"/>
              <a:gd name="T1" fmla="*/ 2147483647 h 630"/>
              <a:gd name="T2" fmla="*/ 2147483647 w 4139"/>
              <a:gd name="T3" fmla="*/ 2147483647 h 630"/>
              <a:gd name="T4" fmla="*/ 2147483647 w 4139"/>
              <a:gd name="T5" fmla="*/ 2147483647 h 630"/>
              <a:gd name="T6" fmla="*/ 2147483647 w 4139"/>
              <a:gd name="T7" fmla="*/ 2147483647 h 630"/>
              <a:gd name="T8" fmla="*/ 2147483647 w 4139"/>
              <a:gd name="T9" fmla="*/ 2147483647 h 630"/>
              <a:gd name="T10" fmla="*/ 2147483647 w 4139"/>
              <a:gd name="T11" fmla="*/ 2147483647 h 630"/>
              <a:gd name="T12" fmla="*/ 2147483647 w 4139"/>
              <a:gd name="T13" fmla="*/ 2147483647 h 630"/>
              <a:gd name="T14" fmla="*/ 2147483647 w 4139"/>
              <a:gd name="T15" fmla="*/ 2147483647 h 630"/>
              <a:gd name="T16" fmla="*/ 2147483647 w 4139"/>
              <a:gd name="T17" fmla="*/ 2147483647 h 630"/>
              <a:gd name="T18" fmla="*/ 2147483647 w 4139"/>
              <a:gd name="T19" fmla="*/ 0 h 630"/>
              <a:gd name="T20" fmla="*/ 2147483647 w 4139"/>
              <a:gd name="T21" fmla="*/ 0 h 630"/>
              <a:gd name="T22" fmla="*/ 2147483647 w 4139"/>
              <a:gd name="T23" fmla="*/ 0 h 630"/>
              <a:gd name="T24" fmla="*/ 2147483647 w 4139"/>
              <a:gd name="T25" fmla="*/ 0 h 630"/>
              <a:gd name="T26" fmla="*/ 2147483647 w 4139"/>
              <a:gd name="T27" fmla="*/ 0 h 630"/>
              <a:gd name="T28" fmla="*/ 2147483647 w 4139"/>
              <a:gd name="T29" fmla="*/ 0 h 630"/>
              <a:gd name="T30" fmla="*/ 2147483647 w 4139"/>
              <a:gd name="T31" fmla="*/ 0 h 630"/>
              <a:gd name="T32" fmla="*/ 2147483647 w 4139"/>
              <a:gd name="T33" fmla="*/ 0 h 630"/>
              <a:gd name="T34" fmla="*/ 2147483647 w 4139"/>
              <a:gd name="T35" fmla="*/ 0 h 630"/>
              <a:gd name="T36" fmla="*/ 2147483647 w 4139"/>
              <a:gd name="T37" fmla="*/ 0 h 630"/>
              <a:gd name="T38" fmla="*/ 2147483647 w 4139"/>
              <a:gd name="T39" fmla="*/ 0 h 630"/>
              <a:gd name="T40" fmla="*/ 2147483647 w 4139"/>
              <a:gd name="T41" fmla="*/ 0 h 630"/>
              <a:gd name="T42" fmla="*/ 2147483647 w 4139"/>
              <a:gd name="T43" fmla="*/ 0 h 630"/>
              <a:gd name="T44" fmla="*/ 2147483647 w 4139"/>
              <a:gd name="T45" fmla="*/ 0 h 630"/>
              <a:gd name="T46" fmla="*/ 2147483647 w 4139"/>
              <a:gd name="T47" fmla="*/ 0 h 630"/>
              <a:gd name="T48" fmla="*/ 2147483647 w 4139"/>
              <a:gd name="T49" fmla="*/ 0 h 630"/>
              <a:gd name="T50" fmla="*/ 2147483647 w 4139"/>
              <a:gd name="T51" fmla="*/ 0 h 630"/>
              <a:gd name="T52" fmla="*/ 2147483647 w 4139"/>
              <a:gd name="T53" fmla="*/ 0 h 630"/>
              <a:gd name="T54" fmla="*/ 2147483647 w 4139"/>
              <a:gd name="T55" fmla="*/ 0 h 630"/>
              <a:gd name="T56" fmla="*/ 2147483647 w 4139"/>
              <a:gd name="T57" fmla="*/ 0 h 630"/>
              <a:gd name="T58" fmla="*/ 2147483647 w 4139"/>
              <a:gd name="T59" fmla="*/ 0 h 630"/>
              <a:gd name="T60" fmla="*/ 2147483647 w 4139"/>
              <a:gd name="T61" fmla="*/ 2147483647 h 630"/>
              <a:gd name="T62" fmla="*/ 2147483647 w 4139"/>
              <a:gd name="T63" fmla="*/ 2147483647 h 630"/>
              <a:gd name="T64" fmla="*/ 2147483647 w 4139"/>
              <a:gd name="T65" fmla="*/ 2147483647 h 630"/>
              <a:gd name="T66" fmla="*/ 2147483647 w 4139"/>
              <a:gd name="T67" fmla="*/ 2147483647 h 630"/>
              <a:gd name="T68" fmla="*/ 2147483647 w 4139"/>
              <a:gd name="T69" fmla="*/ 2147483647 h 630"/>
              <a:gd name="T70" fmla="*/ 2147483647 w 4139"/>
              <a:gd name="T71" fmla="*/ 2147483647 h 630"/>
              <a:gd name="T72" fmla="*/ 2147483647 w 4139"/>
              <a:gd name="T73" fmla="*/ 2147483647 h 630"/>
              <a:gd name="T74" fmla="*/ 2147483647 w 4139"/>
              <a:gd name="T75" fmla="*/ 2147483647 h 630"/>
              <a:gd name="T76" fmla="*/ 2147483647 w 4139"/>
              <a:gd name="T77" fmla="*/ 2147483647 h 630"/>
              <a:gd name="T78" fmla="*/ 2147483647 w 4139"/>
              <a:gd name="T79" fmla="*/ 2147483647 h 630"/>
              <a:gd name="T80" fmla="*/ 2147483647 w 4139"/>
              <a:gd name="T81" fmla="*/ 2147483647 h 630"/>
              <a:gd name="T82" fmla="*/ 2147483647 w 4139"/>
              <a:gd name="T83" fmla="*/ 2147483647 h 630"/>
              <a:gd name="T84" fmla="*/ 2147483647 w 4139"/>
              <a:gd name="T85" fmla="*/ 2147483647 h 630"/>
              <a:gd name="T86" fmla="*/ 2147483647 w 4139"/>
              <a:gd name="T87" fmla="*/ 2147483647 h 630"/>
              <a:gd name="T88" fmla="*/ 2147483647 w 4139"/>
              <a:gd name="T89" fmla="*/ 2147483647 h 630"/>
              <a:gd name="T90" fmla="*/ 2147483647 w 4139"/>
              <a:gd name="T91" fmla="*/ 2147483647 h 630"/>
              <a:gd name="T92" fmla="*/ 2147483647 w 4139"/>
              <a:gd name="T93" fmla="*/ 2147483647 h 630"/>
              <a:gd name="T94" fmla="*/ 2147483647 w 4139"/>
              <a:gd name="T95" fmla="*/ 2147483647 h 630"/>
              <a:gd name="T96" fmla="*/ 2147483647 w 4139"/>
              <a:gd name="T97" fmla="*/ 2147483647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39"/>
              <a:gd name="T148" fmla="*/ 0 h 630"/>
              <a:gd name="T149" fmla="*/ 4139 w 4139"/>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39" h="630">
                <a:moveTo>
                  <a:pt x="0" y="629"/>
                </a:moveTo>
                <a:lnTo>
                  <a:pt x="18" y="629"/>
                </a:lnTo>
                <a:lnTo>
                  <a:pt x="35" y="603"/>
                </a:lnTo>
                <a:lnTo>
                  <a:pt x="53" y="589"/>
                </a:lnTo>
                <a:lnTo>
                  <a:pt x="62" y="562"/>
                </a:lnTo>
                <a:lnTo>
                  <a:pt x="80" y="549"/>
                </a:lnTo>
                <a:lnTo>
                  <a:pt x="98" y="522"/>
                </a:lnTo>
                <a:lnTo>
                  <a:pt x="107" y="496"/>
                </a:lnTo>
                <a:lnTo>
                  <a:pt x="124" y="482"/>
                </a:lnTo>
                <a:lnTo>
                  <a:pt x="133" y="456"/>
                </a:lnTo>
                <a:lnTo>
                  <a:pt x="160" y="428"/>
                </a:lnTo>
                <a:lnTo>
                  <a:pt x="178" y="402"/>
                </a:lnTo>
                <a:lnTo>
                  <a:pt x="204" y="388"/>
                </a:lnTo>
                <a:lnTo>
                  <a:pt x="231" y="335"/>
                </a:lnTo>
                <a:lnTo>
                  <a:pt x="267" y="295"/>
                </a:lnTo>
                <a:lnTo>
                  <a:pt x="294" y="267"/>
                </a:lnTo>
                <a:lnTo>
                  <a:pt x="329" y="227"/>
                </a:lnTo>
                <a:lnTo>
                  <a:pt x="355" y="187"/>
                </a:lnTo>
                <a:lnTo>
                  <a:pt x="382" y="187"/>
                </a:lnTo>
                <a:lnTo>
                  <a:pt x="400" y="175"/>
                </a:lnTo>
                <a:lnTo>
                  <a:pt x="409" y="147"/>
                </a:lnTo>
                <a:lnTo>
                  <a:pt x="427" y="121"/>
                </a:lnTo>
                <a:lnTo>
                  <a:pt x="445" y="107"/>
                </a:lnTo>
                <a:lnTo>
                  <a:pt x="462" y="80"/>
                </a:lnTo>
                <a:lnTo>
                  <a:pt x="481" y="67"/>
                </a:lnTo>
                <a:lnTo>
                  <a:pt x="498" y="54"/>
                </a:lnTo>
                <a:lnTo>
                  <a:pt x="516" y="40"/>
                </a:lnTo>
                <a:lnTo>
                  <a:pt x="534" y="40"/>
                </a:lnTo>
                <a:lnTo>
                  <a:pt x="569" y="26"/>
                </a:lnTo>
                <a:lnTo>
                  <a:pt x="605" y="26"/>
                </a:lnTo>
                <a:lnTo>
                  <a:pt x="622" y="26"/>
                </a:lnTo>
                <a:lnTo>
                  <a:pt x="649" y="26"/>
                </a:lnTo>
                <a:lnTo>
                  <a:pt x="667" y="26"/>
                </a:lnTo>
                <a:lnTo>
                  <a:pt x="694" y="26"/>
                </a:lnTo>
                <a:lnTo>
                  <a:pt x="712" y="26"/>
                </a:lnTo>
                <a:lnTo>
                  <a:pt x="729" y="14"/>
                </a:lnTo>
                <a:lnTo>
                  <a:pt x="748" y="14"/>
                </a:lnTo>
                <a:lnTo>
                  <a:pt x="765" y="14"/>
                </a:lnTo>
                <a:lnTo>
                  <a:pt x="783" y="0"/>
                </a:lnTo>
                <a:lnTo>
                  <a:pt x="801" y="0"/>
                </a:lnTo>
                <a:lnTo>
                  <a:pt x="818" y="0"/>
                </a:lnTo>
                <a:lnTo>
                  <a:pt x="836" y="0"/>
                </a:lnTo>
                <a:lnTo>
                  <a:pt x="854" y="0"/>
                </a:lnTo>
                <a:lnTo>
                  <a:pt x="872" y="0"/>
                </a:lnTo>
                <a:lnTo>
                  <a:pt x="889" y="0"/>
                </a:lnTo>
                <a:lnTo>
                  <a:pt x="908" y="0"/>
                </a:lnTo>
                <a:lnTo>
                  <a:pt x="934" y="0"/>
                </a:lnTo>
                <a:lnTo>
                  <a:pt x="952" y="0"/>
                </a:lnTo>
                <a:lnTo>
                  <a:pt x="969" y="0"/>
                </a:lnTo>
                <a:lnTo>
                  <a:pt x="996" y="0"/>
                </a:lnTo>
                <a:lnTo>
                  <a:pt x="1023" y="0"/>
                </a:lnTo>
                <a:lnTo>
                  <a:pt x="1041" y="0"/>
                </a:lnTo>
                <a:lnTo>
                  <a:pt x="1059" y="0"/>
                </a:lnTo>
                <a:lnTo>
                  <a:pt x="1095" y="0"/>
                </a:lnTo>
                <a:lnTo>
                  <a:pt x="1130" y="0"/>
                </a:lnTo>
                <a:lnTo>
                  <a:pt x="1148" y="0"/>
                </a:lnTo>
                <a:lnTo>
                  <a:pt x="1175" y="0"/>
                </a:lnTo>
                <a:lnTo>
                  <a:pt x="1210" y="0"/>
                </a:lnTo>
                <a:lnTo>
                  <a:pt x="1228" y="0"/>
                </a:lnTo>
                <a:lnTo>
                  <a:pt x="1263" y="0"/>
                </a:lnTo>
                <a:lnTo>
                  <a:pt x="1281" y="0"/>
                </a:lnTo>
                <a:lnTo>
                  <a:pt x="1299" y="0"/>
                </a:lnTo>
                <a:lnTo>
                  <a:pt x="1316" y="0"/>
                </a:lnTo>
                <a:lnTo>
                  <a:pt x="1335" y="0"/>
                </a:lnTo>
                <a:lnTo>
                  <a:pt x="1352" y="0"/>
                </a:lnTo>
                <a:lnTo>
                  <a:pt x="1370" y="0"/>
                </a:lnTo>
                <a:lnTo>
                  <a:pt x="1388" y="0"/>
                </a:lnTo>
                <a:lnTo>
                  <a:pt x="1415" y="0"/>
                </a:lnTo>
                <a:lnTo>
                  <a:pt x="1432" y="0"/>
                </a:lnTo>
                <a:lnTo>
                  <a:pt x="1468" y="0"/>
                </a:lnTo>
                <a:lnTo>
                  <a:pt x="1486" y="0"/>
                </a:lnTo>
                <a:lnTo>
                  <a:pt x="1503" y="0"/>
                </a:lnTo>
                <a:lnTo>
                  <a:pt x="1530" y="0"/>
                </a:lnTo>
                <a:lnTo>
                  <a:pt x="1557" y="0"/>
                </a:lnTo>
                <a:lnTo>
                  <a:pt x="1575" y="0"/>
                </a:lnTo>
                <a:lnTo>
                  <a:pt x="1593" y="0"/>
                </a:lnTo>
                <a:lnTo>
                  <a:pt x="1610" y="0"/>
                </a:lnTo>
                <a:lnTo>
                  <a:pt x="1629" y="0"/>
                </a:lnTo>
                <a:lnTo>
                  <a:pt x="1655" y="0"/>
                </a:lnTo>
                <a:lnTo>
                  <a:pt x="1673" y="0"/>
                </a:lnTo>
                <a:lnTo>
                  <a:pt x="1690" y="0"/>
                </a:lnTo>
                <a:lnTo>
                  <a:pt x="1709" y="0"/>
                </a:lnTo>
                <a:lnTo>
                  <a:pt x="1753" y="0"/>
                </a:lnTo>
                <a:lnTo>
                  <a:pt x="1789" y="0"/>
                </a:lnTo>
                <a:lnTo>
                  <a:pt x="1815" y="0"/>
                </a:lnTo>
                <a:lnTo>
                  <a:pt x="1850" y="0"/>
                </a:lnTo>
                <a:lnTo>
                  <a:pt x="1869" y="0"/>
                </a:lnTo>
                <a:lnTo>
                  <a:pt x="1886" y="0"/>
                </a:lnTo>
                <a:lnTo>
                  <a:pt x="1913" y="0"/>
                </a:lnTo>
                <a:lnTo>
                  <a:pt x="1940" y="0"/>
                </a:lnTo>
                <a:lnTo>
                  <a:pt x="1957" y="0"/>
                </a:lnTo>
                <a:lnTo>
                  <a:pt x="1976" y="0"/>
                </a:lnTo>
                <a:lnTo>
                  <a:pt x="1993" y="0"/>
                </a:lnTo>
                <a:lnTo>
                  <a:pt x="2011" y="0"/>
                </a:lnTo>
                <a:lnTo>
                  <a:pt x="2029" y="0"/>
                </a:lnTo>
                <a:lnTo>
                  <a:pt x="2046" y="0"/>
                </a:lnTo>
                <a:lnTo>
                  <a:pt x="2073" y="0"/>
                </a:lnTo>
                <a:lnTo>
                  <a:pt x="2091" y="0"/>
                </a:lnTo>
                <a:lnTo>
                  <a:pt x="2127" y="0"/>
                </a:lnTo>
                <a:lnTo>
                  <a:pt x="2153" y="0"/>
                </a:lnTo>
                <a:lnTo>
                  <a:pt x="2171" y="0"/>
                </a:lnTo>
                <a:lnTo>
                  <a:pt x="2197" y="0"/>
                </a:lnTo>
                <a:lnTo>
                  <a:pt x="2216" y="0"/>
                </a:lnTo>
                <a:lnTo>
                  <a:pt x="2233" y="0"/>
                </a:lnTo>
                <a:lnTo>
                  <a:pt x="2251" y="0"/>
                </a:lnTo>
                <a:lnTo>
                  <a:pt x="2269" y="0"/>
                </a:lnTo>
                <a:lnTo>
                  <a:pt x="2287" y="0"/>
                </a:lnTo>
                <a:lnTo>
                  <a:pt x="2304" y="0"/>
                </a:lnTo>
                <a:lnTo>
                  <a:pt x="2323" y="0"/>
                </a:lnTo>
                <a:lnTo>
                  <a:pt x="2340" y="0"/>
                </a:lnTo>
                <a:lnTo>
                  <a:pt x="2358" y="0"/>
                </a:lnTo>
                <a:lnTo>
                  <a:pt x="2376" y="0"/>
                </a:lnTo>
                <a:lnTo>
                  <a:pt x="2394" y="0"/>
                </a:lnTo>
                <a:lnTo>
                  <a:pt x="2420" y="0"/>
                </a:lnTo>
                <a:lnTo>
                  <a:pt x="2438" y="0"/>
                </a:lnTo>
                <a:lnTo>
                  <a:pt x="2456" y="0"/>
                </a:lnTo>
                <a:lnTo>
                  <a:pt x="2491" y="0"/>
                </a:lnTo>
                <a:lnTo>
                  <a:pt x="2509" y="0"/>
                </a:lnTo>
                <a:lnTo>
                  <a:pt x="2536" y="0"/>
                </a:lnTo>
                <a:lnTo>
                  <a:pt x="2554" y="0"/>
                </a:lnTo>
                <a:lnTo>
                  <a:pt x="2571" y="0"/>
                </a:lnTo>
                <a:lnTo>
                  <a:pt x="2590" y="0"/>
                </a:lnTo>
                <a:lnTo>
                  <a:pt x="2607" y="0"/>
                </a:lnTo>
                <a:lnTo>
                  <a:pt x="2634" y="14"/>
                </a:lnTo>
                <a:lnTo>
                  <a:pt x="2651" y="14"/>
                </a:lnTo>
                <a:lnTo>
                  <a:pt x="2670" y="14"/>
                </a:lnTo>
                <a:lnTo>
                  <a:pt x="2687" y="14"/>
                </a:lnTo>
                <a:lnTo>
                  <a:pt x="2705" y="14"/>
                </a:lnTo>
                <a:lnTo>
                  <a:pt x="2723" y="14"/>
                </a:lnTo>
                <a:lnTo>
                  <a:pt x="2741" y="14"/>
                </a:lnTo>
                <a:lnTo>
                  <a:pt x="2758" y="14"/>
                </a:lnTo>
                <a:lnTo>
                  <a:pt x="2785" y="14"/>
                </a:lnTo>
                <a:lnTo>
                  <a:pt x="2803" y="14"/>
                </a:lnTo>
                <a:lnTo>
                  <a:pt x="2830" y="14"/>
                </a:lnTo>
                <a:lnTo>
                  <a:pt x="2847" y="14"/>
                </a:lnTo>
                <a:lnTo>
                  <a:pt x="2865" y="14"/>
                </a:lnTo>
                <a:lnTo>
                  <a:pt x="2883" y="14"/>
                </a:lnTo>
                <a:lnTo>
                  <a:pt x="2910" y="14"/>
                </a:lnTo>
                <a:lnTo>
                  <a:pt x="2927" y="14"/>
                </a:lnTo>
                <a:lnTo>
                  <a:pt x="2945" y="14"/>
                </a:lnTo>
                <a:lnTo>
                  <a:pt x="2972" y="14"/>
                </a:lnTo>
                <a:lnTo>
                  <a:pt x="2998" y="14"/>
                </a:lnTo>
                <a:lnTo>
                  <a:pt x="3025" y="14"/>
                </a:lnTo>
                <a:lnTo>
                  <a:pt x="3061" y="14"/>
                </a:lnTo>
                <a:lnTo>
                  <a:pt x="3078" y="14"/>
                </a:lnTo>
                <a:lnTo>
                  <a:pt x="3114" y="14"/>
                </a:lnTo>
                <a:lnTo>
                  <a:pt x="3132" y="14"/>
                </a:lnTo>
                <a:lnTo>
                  <a:pt x="3150" y="14"/>
                </a:lnTo>
                <a:lnTo>
                  <a:pt x="3168" y="14"/>
                </a:lnTo>
                <a:lnTo>
                  <a:pt x="3185" y="14"/>
                </a:lnTo>
                <a:lnTo>
                  <a:pt x="3204" y="14"/>
                </a:lnTo>
                <a:lnTo>
                  <a:pt x="3221" y="14"/>
                </a:lnTo>
                <a:lnTo>
                  <a:pt x="3239" y="14"/>
                </a:lnTo>
                <a:lnTo>
                  <a:pt x="3265" y="14"/>
                </a:lnTo>
                <a:lnTo>
                  <a:pt x="3284" y="14"/>
                </a:lnTo>
                <a:lnTo>
                  <a:pt x="3301" y="14"/>
                </a:lnTo>
                <a:lnTo>
                  <a:pt x="3319" y="14"/>
                </a:lnTo>
                <a:lnTo>
                  <a:pt x="3337" y="14"/>
                </a:lnTo>
                <a:lnTo>
                  <a:pt x="3364" y="26"/>
                </a:lnTo>
                <a:lnTo>
                  <a:pt x="3381" y="26"/>
                </a:lnTo>
                <a:lnTo>
                  <a:pt x="3408" y="26"/>
                </a:lnTo>
                <a:lnTo>
                  <a:pt x="3426" y="26"/>
                </a:lnTo>
                <a:lnTo>
                  <a:pt x="3461" y="26"/>
                </a:lnTo>
                <a:lnTo>
                  <a:pt x="3479" y="26"/>
                </a:lnTo>
                <a:lnTo>
                  <a:pt x="3497" y="40"/>
                </a:lnTo>
                <a:lnTo>
                  <a:pt x="3515" y="40"/>
                </a:lnTo>
                <a:lnTo>
                  <a:pt x="3541" y="54"/>
                </a:lnTo>
                <a:lnTo>
                  <a:pt x="3559" y="54"/>
                </a:lnTo>
                <a:lnTo>
                  <a:pt x="3577" y="54"/>
                </a:lnTo>
                <a:lnTo>
                  <a:pt x="3595" y="67"/>
                </a:lnTo>
                <a:lnTo>
                  <a:pt x="3612" y="67"/>
                </a:lnTo>
                <a:lnTo>
                  <a:pt x="3631" y="80"/>
                </a:lnTo>
                <a:lnTo>
                  <a:pt x="3648" y="94"/>
                </a:lnTo>
                <a:lnTo>
                  <a:pt x="3666" y="121"/>
                </a:lnTo>
                <a:lnTo>
                  <a:pt x="3684" y="134"/>
                </a:lnTo>
                <a:lnTo>
                  <a:pt x="3702" y="147"/>
                </a:lnTo>
                <a:lnTo>
                  <a:pt x="3719" y="161"/>
                </a:lnTo>
                <a:lnTo>
                  <a:pt x="3738" y="175"/>
                </a:lnTo>
                <a:lnTo>
                  <a:pt x="3764" y="201"/>
                </a:lnTo>
                <a:lnTo>
                  <a:pt x="3782" y="215"/>
                </a:lnTo>
                <a:lnTo>
                  <a:pt x="3799" y="227"/>
                </a:lnTo>
                <a:lnTo>
                  <a:pt x="3826" y="255"/>
                </a:lnTo>
                <a:lnTo>
                  <a:pt x="3844" y="281"/>
                </a:lnTo>
                <a:lnTo>
                  <a:pt x="3871" y="308"/>
                </a:lnTo>
                <a:lnTo>
                  <a:pt x="3898" y="321"/>
                </a:lnTo>
                <a:lnTo>
                  <a:pt x="3906" y="348"/>
                </a:lnTo>
                <a:lnTo>
                  <a:pt x="3924" y="348"/>
                </a:lnTo>
                <a:lnTo>
                  <a:pt x="3942" y="362"/>
                </a:lnTo>
                <a:lnTo>
                  <a:pt x="3959" y="375"/>
                </a:lnTo>
                <a:lnTo>
                  <a:pt x="3978" y="402"/>
                </a:lnTo>
                <a:lnTo>
                  <a:pt x="3995" y="416"/>
                </a:lnTo>
                <a:lnTo>
                  <a:pt x="4013" y="428"/>
                </a:lnTo>
                <a:lnTo>
                  <a:pt x="4031" y="442"/>
                </a:lnTo>
                <a:lnTo>
                  <a:pt x="4049" y="456"/>
                </a:lnTo>
                <a:lnTo>
                  <a:pt x="4066" y="482"/>
                </a:lnTo>
                <a:lnTo>
                  <a:pt x="4085" y="482"/>
                </a:lnTo>
                <a:lnTo>
                  <a:pt x="4102" y="496"/>
                </a:lnTo>
                <a:lnTo>
                  <a:pt x="4120" y="508"/>
                </a:lnTo>
                <a:lnTo>
                  <a:pt x="4138" y="522"/>
                </a:lnTo>
              </a:path>
            </a:pathLst>
          </a:custGeom>
          <a:noFill/>
          <a:ln w="50800" cap="rnd">
            <a:solidFill>
              <a:srgbClr val="FF0000"/>
            </a:solidFill>
            <a:round/>
            <a:headEnd/>
            <a:tailEnd/>
          </a:ln>
        </p:spPr>
        <p:txBody>
          <a:bodyPr>
            <a:prstTxWarp prst="textNoShape">
              <a:avLst/>
            </a:prstTxWarp>
          </a:bodyPr>
          <a:lstStyle/>
          <a:p>
            <a:endParaRPr lang="fr-FR"/>
          </a:p>
        </p:txBody>
      </p:sp>
      <p:sp>
        <p:nvSpPr>
          <p:cNvPr id="23563" name="Freeform 10"/>
          <p:cNvSpPr>
            <a:spLocks/>
          </p:cNvSpPr>
          <p:nvPr/>
        </p:nvSpPr>
        <p:spPr bwMode="auto">
          <a:xfrm>
            <a:off x="444500" y="4005263"/>
            <a:ext cx="6032500" cy="1846262"/>
          </a:xfrm>
          <a:custGeom>
            <a:avLst/>
            <a:gdLst>
              <a:gd name="T0" fmla="*/ 2147483647 w 4150"/>
              <a:gd name="T1" fmla="*/ 2147483647 h 1163"/>
              <a:gd name="T2" fmla="*/ 2147483647 w 4150"/>
              <a:gd name="T3" fmla="*/ 2147483647 h 1163"/>
              <a:gd name="T4" fmla="*/ 2147483647 w 4150"/>
              <a:gd name="T5" fmla="*/ 2147483647 h 1163"/>
              <a:gd name="T6" fmla="*/ 2147483647 w 4150"/>
              <a:gd name="T7" fmla="*/ 2147483647 h 1163"/>
              <a:gd name="T8" fmla="*/ 2147483647 w 4150"/>
              <a:gd name="T9" fmla="*/ 2147483647 h 1163"/>
              <a:gd name="T10" fmla="*/ 2147483647 w 4150"/>
              <a:gd name="T11" fmla="*/ 2147483647 h 1163"/>
              <a:gd name="T12" fmla="*/ 2147483647 w 4150"/>
              <a:gd name="T13" fmla="*/ 2147483647 h 1163"/>
              <a:gd name="T14" fmla="*/ 2147483647 w 4150"/>
              <a:gd name="T15" fmla="*/ 2147483647 h 1163"/>
              <a:gd name="T16" fmla="*/ 2147483647 w 4150"/>
              <a:gd name="T17" fmla="*/ 2147483647 h 1163"/>
              <a:gd name="T18" fmla="*/ 2147483647 w 4150"/>
              <a:gd name="T19" fmla="*/ 2147483647 h 1163"/>
              <a:gd name="T20" fmla="*/ 2147483647 w 4150"/>
              <a:gd name="T21" fmla="*/ 2147483647 h 1163"/>
              <a:gd name="T22" fmla="*/ 2147483647 w 4150"/>
              <a:gd name="T23" fmla="*/ 2147483647 h 1163"/>
              <a:gd name="T24" fmla="*/ 2147483647 w 4150"/>
              <a:gd name="T25" fmla="*/ 2147483647 h 1163"/>
              <a:gd name="T26" fmla="*/ 2147483647 w 4150"/>
              <a:gd name="T27" fmla="*/ 2147483647 h 1163"/>
              <a:gd name="T28" fmla="*/ 2147483647 w 4150"/>
              <a:gd name="T29" fmla="*/ 2147483647 h 1163"/>
              <a:gd name="T30" fmla="*/ 2147483647 w 4150"/>
              <a:gd name="T31" fmla="*/ 2147483647 h 1163"/>
              <a:gd name="T32" fmla="*/ 2147483647 w 4150"/>
              <a:gd name="T33" fmla="*/ 2147483647 h 1163"/>
              <a:gd name="T34" fmla="*/ 2147483647 w 4150"/>
              <a:gd name="T35" fmla="*/ 2147483647 h 1163"/>
              <a:gd name="T36" fmla="*/ 2147483647 w 4150"/>
              <a:gd name="T37" fmla="*/ 2147483647 h 1163"/>
              <a:gd name="T38" fmla="*/ 2147483647 w 4150"/>
              <a:gd name="T39" fmla="*/ 2147483647 h 1163"/>
              <a:gd name="T40" fmla="*/ 2147483647 w 4150"/>
              <a:gd name="T41" fmla="*/ 2147483647 h 1163"/>
              <a:gd name="T42" fmla="*/ 2147483647 w 4150"/>
              <a:gd name="T43" fmla="*/ 0 h 1163"/>
              <a:gd name="T44" fmla="*/ 2147483647 w 4150"/>
              <a:gd name="T45" fmla="*/ 0 h 1163"/>
              <a:gd name="T46" fmla="*/ 2147483647 w 4150"/>
              <a:gd name="T47" fmla="*/ 0 h 1163"/>
              <a:gd name="T48" fmla="*/ 2147483647 w 4150"/>
              <a:gd name="T49" fmla="*/ 0 h 1163"/>
              <a:gd name="T50" fmla="*/ 2147483647 w 4150"/>
              <a:gd name="T51" fmla="*/ 0 h 1163"/>
              <a:gd name="T52" fmla="*/ 2147483647 w 4150"/>
              <a:gd name="T53" fmla="*/ 0 h 1163"/>
              <a:gd name="T54" fmla="*/ 2147483647 w 4150"/>
              <a:gd name="T55" fmla="*/ 0 h 1163"/>
              <a:gd name="T56" fmla="*/ 2147483647 w 4150"/>
              <a:gd name="T57" fmla="*/ 0 h 1163"/>
              <a:gd name="T58" fmla="*/ 2147483647 w 4150"/>
              <a:gd name="T59" fmla="*/ 0 h 1163"/>
              <a:gd name="T60" fmla="*/ 2147483647 w 4150"/>
              <a:gd name="T61" fmla="*/ 2147483647 h 1163"/>
              <a:gd name="T62" fmla="*/ 2147483647 w 4150"/>
              <a:gd name="T63" fmla="*/ 2147483647 h 1163"/>
              <a:gd name="T64" fmla="*/ 2147483647 w 4150"/>
              <a:gd name="T65" fmla="*/ 2147483647 h 1163"/>
              <a:gd name="T66" fmla="*/ 2147483647 w 4150"/>
              <a:gd name="T67" fmla="*/ 2147483647 h 1163"/>
              <a:gd name="T68" fmla="*/ 2147483647 w 4150"/>
              <a:gd name="T69" fmla="*/ 2147483647 h 1163"/>
              <a:gd name="T70" fmla="*/ 2147483647 w 4150"/>
              <a:gd name="T71" fmla="*/ 2147483647 h 1163"/>
              <a:gd name="T72" fmla="*/ 2147483647 w 4150"/>
              <a:gd name="T73" fmla="*/ 2147483647 h 1163"/>
              <a:gd name="T74" fmla="*/ 2147483647 w 4150"/>
              <a:gd name="T75" fmla="*/ 2147483647 h 1163"/>
              <a:gd name="T76" fmla="*/ 2147483647 w 4150"/>
              <a:gd name="T77" fmla="*/ 2147483647 h 1163"/>
              <a:gd name="T78" fmla="*/ 2147483647 w 4150"/>
              <a:gd name="T79" fmla="*/ 2147483647 h 1163"/>
              <a:gd name="T80" fmla="*/ 2147483647 w 4150"/>
              <a:gd name="T81" fmla="*/ 2147483647 h 1163"/>
              <a:gd name="T82" fmla="*/ 2147483647 w 4150"/>
              <a:gd name="T83" fmla="*/ 2147483647 h 1163"/>
              <a:gd name="T84" fmla="*/ 2147483647 w 4150"/>
              <a:gd name="T85" fmla="*/ 2147483647 h 1163"/>
              <a:gd name="T86" fmla="*/ 2147483647 w 4150"/>
              <a:gd name="T87" fmla="*/ 2147483647 h 1163"/>
              <a:gd name="T88" fmla="*/ 2147483647 w 4150"/>
              <a:gd name="T89" fmla="*/ 2147483647 h 1163"/>
              <a:gd name="T90" fmla="*/ 2147483647 w 4150"/>
              <a:gd name="T91" fmla="*/ 2147483647 h 1163"/>
              <a:gd name="T92" fmla="*/ 2147483647 w 4150"/>
              <a:gd name="T93" fmla="*/ 2147483647 h 1163"/>
              <a:gd name="T94" fmla="*/ 2147483647 w 4150"/>
              <a:gd name="T95" fmla="*/ 2147483647 h 1163"/>
              <a:gd name="T96" fmla="*/ 2147483647 w 4150"/>
              <a:gd name="T97" fmla="*/ 2147483647 h 11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50"/>
              <a:gd name="T148" fmla="*/ 0 h 1163"/>
              <a:gd name="T149" fmla="*/ 4150 w 4150"/>
              <a:gd name="T150" fmla="*/ 1163 h 11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50" h="1163">
                <a:moveTo>
                  <a:pt x="0" y="1162"/>
                </a:moveTo>
                <a:lnTo>
                  <a:pt x="8" y="1140"/>
                </a:lnTo>
                <a:lnTo>
                  <a:pt x="17" y="1119"/>
                </a:lnTo>
                <a:lnTo>
                  <a:pt x="35" y="1096"/>
                </a:lnTo>
                <a:lnTo>
                  <a:pt x="44" y="1063"/>
                </a:lnTo>
                <a:lnTo>
                  <a:pt x="61" y="1042"/>
                </a:lnTo>
                <a:lnTo>
                  <a:pt x="79" y="1020"/>
                </a:lnTo>
                <a:lnTo>
                  <a:pt x="87" y="997"/>
                </a:lnTo>
                <a:lnTo>
                  <a:pt x="105" y="987"/>
                </a:lnTo>
                <a:lnTo>
                  <a:pt x="132" y="943"/>
                </a:lnTo>
                <a:lnTo>
                  <a:pt x="158" y="921"/>
                </a:lnTo>
                <a:lnTo>
                  <a:pt x="175" y="899"/>
                </a:lnTo>
                <a:lnTo>
                  <a:pt x="192" y="856"/>
                </a:lnTo>
                <a:lnTo>
                  <a:pt x="228" y="811"/>
                </a:lnTo>
                <a:lnTo>
                  <a:pt x="245" y="800"/>
                </a:lnTo>
                <a:lnTo>
                  <a:pt x="271" y="767"/>
                </a:lnTo>
                <a:lnTo>
                  <a:pt x="298" y="734"/>
                </a:lnTo>
                <a:lnTo>
                  <a:pt x="316" y="724"/>
                </a:lnTo>
                <a:lnTo>
                  <a:pt x="342" y="701"/>
                </a:lnTo>
                <a:lnTo>
                  <a:pt x="359" y="691"/>
                </a:lnTo>
                <a:lnTo>
                  <a:pt x="377" y="668"/>
                </a:lnTo>
                <a:lnTo>
                  <a:pt x="403" y="647"/>
                </a:lnTo>
                <a:lnTo>
                  <a:pt x="421" y="625"/>
                </a:lnTo>
                <a:lnTo>
                  <a:pt x="438" y="614"/>
                </a:lnTo>
                <a:lnTo>
                  <a:pt x="465" y="592"/>
                </a:lnTo>
                <a:lnTo>
                  <a:pt x="474" y="570"/>
                </a:lnTo>
                <a:lnTo>
                  <a:pt x="491" y="559"/>
                </a:lnTo>
                <a:lnTo>
                  <a:pt x="508" y="526"/>
                </a:lnTo>
                <a:lnTo>
                  <a:pt x="526" y="526"/>
                </a:lnTo>
                <a:lnTo>
                  <a:pt x="553" y="504"/>
                </a:lnTo>
                <a:lnTo>
                  <a:pt x="579" y="494"/>
                </a:lnTo>
                <a:lnTo>
                  <a:pt x="596" y="482"/>
                </a:lnTo>
                <a:lnTo>
                  <a:pt x="623" y="461"/>
                </a:lnTo>
                <a:lnTo>
                  <a:pt x="640" y="438"/>
                </a:lnTo>
                <a:lnTo>
                  <a:pt x="658" y="428"/>
                </a:lnTo>
                <a:lnTo>
                  <a:pt x="675" y="405"/>
                </a:lnTo>
                <a:lnTo>
                  <a:pt x="702" y="395"/>
                </a:lnTo>
                <a:lnTo>
                  <a:pt x="719" y="384"/>
                </a:lnTo>
                <a:lnTo>
                  <a:pt x="745" y="372"/>
                </a:lnTo>
                <a:lnTo>
                  <a:pt x="763" y="339"/>
                </a:lnTo>
                <a:lnTo>
                  <a:pt x="780" y="329"/>
                </a:lnTo>
                <a:lnTo>
                  <a:pt x="807" y="318"/>
                </a:lnTo>
                <a:lnTo>
                  <a:pt x="833" y="296"/>
                </a:lnTo>
                <a:lnTo>
                  <a:pt x="850" y="285"/>
                </a:lnTo>
                <a:lnTo>
                  <a:pt x="877" y="263"/>
                </a:lnTo>
                <a:lnTo>
                  <a:pt x="895" y="252"/>
                </a:lnTo>
                <a:lnTo>
                  <a:pt x="921" y="241"/>
                </a:lnTo>
                <a:lnTo>
                  <a:pt x="947" y="219"/>
                </a:lnTo>
                <a:lnTo>
                  <a:pt x="965" y="208"/>
                </a:lnTo>
                <a:lnTo>
                  <a:pt x="982" y="186"/>
                </a:lnTo>
                <a:lnTo>
                  <a:pt x="1000" y="186"/>
                </a:lnTo>
                <a:lnTo>
                  <a:pt x="1026" y="175"/>
                </a:lnTo>
                <a:lnTo>
                  <a:pt x="1044" y="165"/>
                </a:lnTo>
                <a:lnTo>
                  <a:pt x="1061" y="153"/>
                </a:lnTo>
                <a:lnTo>
                  <a:pt x="1087" y="142"/>
                </a:lnTo>
                <a:lnTo>
                  <a:pt x="1105" y="120"/>
                </a:lnTo>
                <a:lnTo>
                  <a:pt x="1123" y="120"/>
                </a:lnTo>
                <a:lnTo>
                  <a:pt x="1166" y="109"/>
                </a:lnTo>
                <a:lnTo>
                  <a:pt x="1184" y="99"/>
                </a:lnTo>
                <a:lnTo>
                  <a:pt x="1202" y="99"/>
                </a:lnTo>
                <a:lnTo>
                  <a:pt x="1219" y="99"/>
                </a:lnTo>
                <a:lnTo>
                  <a:pt x="1245" y="87"/>
                </a:lnTo>
                <a:lnTo>
                  <a:pt x="1263" y="76"/>
                </a:lnTo>
                <a:lnTo>
                  <a:pt x="1290" y="76"/>
                </a:lnTo>
                <a:lnTo>
                  <a:pt x="1307" y="76"/>
                </a:lnTo>
                <a:lnTo>
                  <a:pt x="1324" y="66"/>
                </a:lnTo>
                <a:lnTo>
                  <a:pt x="1342" y="66"/>
                </a:lnTo>
                <a:lnTo>
                  <a:pt x="1359" y="66"/>
                </a:lnTo>
                <a:lnTo>
                  <a:pt x="1395" y="55"/>
                </a:lnTo>
                <a:lnTo>
                  <a:pt x="1412" y="55"/>
                </a:lnTo>
                <a:lnTo>
                  <a:pt x="1438" y="55"/>
                </a:lnTo>
                <a:lnTo>
                  <a:pt x="1456" y="55"/>
                </a:lnTo>
                <a:lnTo>
                  <a:pt x="1474" y="43"/>
                </a:lnTo>
                <a:lnTo>
                  <a:pt x="1491" y="43"/>
                </a:lnTo>
                <a:lnTo>
                  <a:pt x="1508" y="33"/>
                </a:lnTo>
                <a:lnTo>
                  <a:pt x="1526" y="33"/>
                </a:lnTo>
                <a:lnTo>
                  <a:pt x="1553" y="33"/>
                </a:lnTo>
                <a:lnTo>
                  <a:pt x="1570" y="33"/>
                </a:lnTo>
                <a:lnTo>
                  <a:pt x="1596" y="22"/>
                </a:lnTo>
                <a:lnTo>
                  <a:pt x="1623" y="22"/>
                </a:lnTo>
                <a:lnTo>
                  <a:pt x="1649" y="22"/>
                </a:lnTo>
                <a:lnTo>
                  <a:pt x="1666" y="22"/>
                </a:lnTo>
                <a:lnTo>
                  <a:pt x="1684" y="22"/>
                </a:lnTo>
                <a:lnTo>
                  <a:pt x="1711" y="10"/>
                </a:lnTo>
                <a:lnTo>
                  <a:pt x="1728" y="0"/>
                </a:lnTo>
                <a:lnTo>
                  <a:pt x="1745" y="0"/>
                </a:lnTo>
                <a:lnTo>
                  <a:pt x="1771" y="0"/>
                </a:lnTo>
                <a:lnTo>
                  <a:pt x="1790" y="0"/>
                </a:lnTo>
                <a:lnTo>
                  <a:pt x="1807" y="0"/>
                </a:lnTo>
                <a:lnTo>
                  <a:pt x="1833" y="0"/>
                </a:lnTo>
                <a:lnTo>
                  <a:pt x="1850" y="0"/>
                </a:lnTo>
                <a:lnTo>
                  <a:pt x="1868" y="0"/>
                </a:lnTo>
                <a:lnTo>
                  <a:pt x="1886" y="0"/>
                </a:lnTo>
                <a:lnTo>
                  <a:pt x="1929" y="0"/>
                </a:lnTo>
                <a:lnTo>
                  <a:pt x="1956" y="0"/>
                </a:lnTo>
                <a:lnTo>
                  <a:pt x="1982" y="0"/>
                </a:lnTo>
                <a:lnTo>
                  <a:pt x="2000" y="0"/>
                </a:lnTo>
                <a:lnTo>
                  <a:pt x="2026" y="0"/>
                </a:lnTo>
                <a:lnTo>
                  <a:pt x="2044" y="0"/>
                </a:lnTo>
                <a:lnTo>
                  <a:pt x="2061" y="0"/>
                </a:lnTo>
                <a:lnTo>
                  <a:pt x="2087" y="0"/>
                </a:lnTo>
                <a:lnTo>
                  <a:pt x="2114" y="0"/>
                </a:lnTo>
                <a:lnTo>
                  <a:pt x="2132" y="0"/>
                </a:lnTo>
                <a:lnTo>
                  <a:pt x="2149" y="0"/>
                </a:lnTo>
                <a:lnTo>
                  <a:pt x="2166" y="0"/>
                </a:lnTo>
                <a:lnTo>
                  <a:pt x="2184" y="0"/>
                </a:lnTo>
                <a:lnTo>
                  <a:pt x="2219" y="0"/>
                </a:lnTo>
                <a:lnTo>
                  <a:pt x="2254" y="0"/>
                </a:lnTo>
                <a:lnTo>
                  <a:pt x="2271" y="0"/>
                </a:lnTo>
                <a:lnTo>
                  <a:pt x="2307" y="0"/>
                </a:lnTo>
                <a:lnTo>
                  <a:pt x="2324" y="0"/>
                </a:lnTo>
                <a:lnTo>
                  <a:pt x="2342" y="0"/>
                </a:lnTo>
                <a:lnTo>
                  <a:pt x="2369" y="0"/>
                </a:lnTo>
                <a:lnTo>
                  <a:pt x="2386" y="0"/>
                </a:lnTo>
                <a:lnTo>
                  <a:pt x="2412" y="0"/>
                </a:lnTo>
                <a:lnTo>
                  <a:pt x="2438" y="0"/>
                </a:lnTo>
                <a:lnTo>
                  <a:pt x="2456" y="0"/>
                </a:lnTo>
                <a:lnTo>
                  <a:pt x="2474" y="0"/>
                </a:lnTo>
                <a:lnTo>
                  <a:pt x="2491" y="0"/>
                </a:lnTo>
                <a:lnTo>
                  <a:pt x="2508" y="0"/>
                </a:lnTo>
                <a:lnTo>
                  <a:pt x="2526" y="0"/>
                </a:lnTo>
                <a:lnTo>
                  <a:pt x="2544" y="0"/>
                </a:lnTo>
                <a:lnTo>
                  <a:pt x="2579" y="22"/>
                </a:lnTo>
                <a:lnTo>
                  <a:pt x="2605" y="22"/>
                </a:lnTo>
                <a:lnTo>
                  <a:pt x="2623" y="22"/>
                </a:lnTo>
                <a:lnTo>
                  <a:pt x="2640" y="33"/>
                </a:lnTo>
                <a:lnTo>
                  <a:pt x="2666" y="33"/>
                </a:lnTo>
                <a:lnTo>
                  <a:pt x="2684" y="43"/>
                </a:lnTo>
                <a:lnTo>
                  <a:pt x="2702" y="43"/>
                </a:lnTo>
                <a:lnTo>
                  <a:pt x="2719" y="55"/>
                </a:lnTo>
                <a:lnTo>
                  <a:pt x="2737" y="55"/>
                </a:lnTo>
                <a:lnTo>
                  <a:pt x="2763" y="66"/>
                </a:lnTo>
                <a:lnTo>
                  <a:pt x="2781" y="76"/>
                </a:lnTo>
                <a:lnTo>
                  <a:pt x="2798" y="87"/>
                </a:lnTo>
                <a:lnTo>
                  <a:pt x="2816" y="87"/>
                </a:lnTo>
                <a:lnTo>
                  <a:pt x="2850" y="99"/>
                </a:lnTo>
                <a:lnTo>
                  <a:pt x="2895" y="99"/>
                </a:lnTo>
                <a:lnTo>
                  <a:pt x="2938" y="109"/>
                </a:lnTo>
                <a:lnTo>
                  <a:pt x="2974" y="120"/>
                </a:lnTo>
                <a:lnTo>
                  <a:pt x="3008" y="132"/>
                </a:lnTo>
                <a:lnTo>
                  <a:pt x="3053" y="142"/>
                </a:lnTo>
                <a:lnTo>
                  <a:pt x="3096" y="153"/>
                </a:lnTo>
                <a:lnTo>
                  <a:pt x="3123" y="153"/>
                </a:lnTo>
                <a:lnTo>
                  <a:pt x="3158" y="175"/>
                </a:lnTo>
                <a:lnTo>
                  <a:pt x="3193" y="175"/>
                </a:lnTo>
                <a:lnTo>
                  <a:pt x="3211" y="186"/>
                </a:lnTo>
                <a:lnTo>
                  <a:pt x="3245" y="197"/>
                </a:lnTo>
                <a:lnTo>
                  <a:pt x="3263" y="208"/>
                </a:lnTo>
                <a:lnTo>
                  <a:pt x="3281" y="208"/>
                </a:lnTo>
                <a:lnTo>
                  <a:pt x="3298" y="219"/>
                </a:lnTo>
                <a:lnTo>
                  <a:pt x="3324" y="230"/>
                </a:lnTo>
                <a:lnTo>
                  <a:pt x="3359" y="241"/>
                </a:lnTo>
                <a:lnTo>
                  <a:pt x="3377" y="241"/>
                </a:lnTo>
                <a:lnTo>
                  <a:pt x="3403" y="252"/>
                </a:lnTo>
                <a:lnTo>
                  <a:pt x="3421" y="263"/>
                </a:lnTo>
                <a:lnTo>
                  <a:pt x="3438" y="274"/>
                </a:lnTo>
                <a:lnTo>
                  <a:pt x="3456" y="285"/>
                </a:lnTo>
                <a:lnTo>
                  <a:pt x="3482" y="296"/>
                </a:lnTo>
                <a:lnTo>
                  <a:pt x="3500" y="306"/>
                </a:lnTo>
                <a:lnTo>
                  <a:pt x="3517" y="318"/>
                </a:lnTo>
                <a:lnTo>
                  <a:pt x="3553" y="339"/>
                </a:lnTo>
                <a:lnTo>
                  <a:pt x="3570" y="351"/>
                </a:lnTo>
                <a:lnTo>
                  <a:pt x="3596" y="362"/>
                </a:lnTo>
                <a:lnTo>
                  <a:pt x="3614" y="372"/>
                </a:lnTo>
                <a:lnTo>
                  <a:pt x="3649" y="395"/>
                </a:lnTo>
                <a:lnTo>
                  <a:pt x="3675" y="416"/>
                </a:lnTo>
                <a:lnTo>
                  <a:pt x="3702" y="428"/>
                </a:lnTo>
                <a:lnTo>
                  <a:pt x="3737" y="471"/>
                </a:lnTo>
                <a:lnTo>
                  <a:pt x="3754" y="482"/>
                </a:lnTo>
                <a:lnTo>
                  <a:pt x="3772" y="482"/>
                </a:lnTo>
                <a:lnTo>
                  <a:pt x="3790" y="504"/>
                </a:lnTo>
                <a:lnTo>
                  <a:pt x="3824" y="526"/>
                </a:lnTo>
                <a:lnTo>
                  <a:pt x="3842" y="559"/>
                </a:lnTo>
                <a:lnTo>
                  <a:pt x="3869" y="592"/>
                </a:lnTo>
                <a:lnTo>
                  <a:pt x="3886" y="603"/>
                </a:lnTo>
                <a:lnTo>
                  <a:pt x="3895" y="625"/>
                </a:lnTo>
                <a:lnTo>
                  <a:pt x="3912" y="636"/>
                </a:lnTo>
                <a:lnTo>
                  <a:pt x="3929" y="658"/>
                </a:lnTo>
                <a:lnTo>
                  <a:pt x="3948" y="680"/>
                </a:lnTo>
                <a:lnTo>
                  <a:pt x="3956" y="701"/>
                </a:lnTo>
                <a:lnTo>
                  <a:pt x="3974" y="734"/>
                </a:lnTo>
                <a:lnTo>
                  <a:pt x="3991" y="746"/>
                </a:lnTo>
                <a:lnTo>
                  <a:pt x="4017" y="778"/>
                </a:lnTo>
                <a:lnTo>
                  <a:pt x="4026" y="800"/>
                </a:lnTo>
                <a:lnTo>
                  <a:pt x="4044" y="811"/>
                </a:lnTo>
                <a:lnTo>
                  <a:pt x="4061" y="833"/>
                </a:lnTo>
                <a:lnTo>
                  <a:pt x="4079" y="856"/>
                </a:lnTo>
                <a:lnTo>
                  <a:pt x="4096" y="866"/>
                </a:lnTo>
                <a:lnTo>
                  <a:pt x="4105" y="888"/>
                </a:lnTo>
                <a:lnTo>
                  <a:pt x="4105" y="910"/>
                </a:lnTo>
                <a:lnTo>
                  <a:pt x="4114" y="932"/>
                </a:lnTo>
                <a:lnTo>
                  <a:pt x="4114" y="954"/>
                </a:lnTo>
                <a:lnTo>
                  <a:pt x="4123" y="976"/>
                </a:lnTo>
                <a:lnTo>
                  <a:pt x="4132" y="997"/>
                </a:lnTo>
                <a:lnTo>
                  <a:pt x="4149" y="1020"/>
                </a:lnTo>
                <a:lnTo>
                  <a:pt x="4149" y="1042"/>
                </a:lnTo>
              </a:path>
            </a:pathLst>
          </a:custGeom>
          <a:noFill/>
          <a:ln w="50800" cap="rnd">
            <a:solidFill>
              <a:srgbClr val="00B050"/>
            </a:solidFill>
            <a:round/>
            <a:headEnd/>
            <a:tailEnd/>
          </a:ln>
        </p:spPr>
        <p:txBody>
          <a:bodyPr>
            <a:prstTxWarp prst="textNoShape">
              <a:avLst/>
            </a:prstTxWarp>
          </a:bodyPr>
          <a:lstStyle/>
          <a:p>
            <a:endParaRPr lang="fr-FR" dirty="0">
              <a:solidFill>
                <a:srgbClr val="00B050"/>
              </a:solidFill>
            </a:endParaRPr>
          </a:p>
        </p:txBody>
      </p:sp>
      <p:sp>
        <p:nvSpPr>
          <p:cNvPr id="23564" name="Freeform 11"/>
          <p:cNvSpPr>
            <a:spLocks/>
          </p:cNvSpPr>
          <p:nvPr/>
        </p:nvSpPr>
        <p:spPr bwMode="auto">
          <a:xfrm>
            <a:off x="474663" y="3141663"/>
            <a:ext cx="6127750" cy="2862262"/>
          </a:xfrm>
          <a:custGeom>
            <a:avLst/>
            <a:gdLst>
              <a:gd name="T0" fmla="*/ 2147483647 w 4182"/>
              <a:gd name="T1" fmla="*/ 2147483647 h 1803"/>
              <a:gd name="T2" fmla="*/ 2147483647 w 4182"/>
              <a:gd name="T3" fmla="*/ 2147483647 h 1803"/>
              <a:gd name="T4" fmla="*/ 2147483647 w 4182"/>
              <a:gd name="T5" fmla="*/ 2147483647 h 1803"/>
              <a:gd name="T6" fmla="*/ 2147483647 w 4182"/>
              <a:gd name="T7" fmla="*/ 2147483647 h 1803"/>
              <a:gd name="T8" fmla="*/ 2147483647 w 4182"/>
              <a:gd name="T9" fmla="*/ 2147483647 h 1803"/>
              <a:gd name="T10" fmla="*/ 2147483647 w 4182"/>
              <a:gd name="T11" fmla="*/ 2147483647 h 1803"/>
              <a:gd name="T12" fmla="*/ 2147483647 w 4182"/>
              <a:gd name="T13" fmla="*/ 2147483647 h 1803"/>
              <a:gd name="T14" fmla="*/ 2147483647 w 4182"/>
              <a:gd name="T15" fmla="*/ 2147483647 h 1803"/>
              <a:gd name="T16" fmla="*/ 2147483647 w 4182"/>
              <a:gd name="T17" fmla="*/ 2147483647 h 1803"/>
              <a:gd name="T18" fmla="*/ 2147483647 w 4182"/>
              <a:gd name="T19" fmla="*/ 2147483647 h 1803"/>
              <a:gd name="T20" fmla="*/ 2147483647 w 4182"/>
              <a:gd name="T21" fmla="*/ 2147483647 h 1803"/>
              <a:gd name="T22" fmla="*/ 2147483647 w 4182"/>
              <a:gd name="T23" fmla="*/ 2147483647 h 1803"/>
              <a:gd name="T24" fmla="*/ 2147483647 w 4182"/>
              <a:gd name="T25" fmla="*/ 2147483647 h 1803"/>
              <a:gd name="T26" fmla="*/ 2147483647 w 4182"/>
              <a:gd name="T27" fmla="*/ 2147483647 h 1803"/>
              <a:gd name="T28" fmla="*/ 2147483647 w 4182"/>
              <a:gd name="T29" fmla="*/ 2147483647 h 1803"/>
              <a:gd name="T30" fmla="*/ 2147483647 w 4182"/>
              <a:gd name="T31" fmla="*/ 2147483647 h 1803"/>
              <a:gd name="T32" fmla="*/ 2147483647 w 4182"/>
              <a:gd name="T33" fmla="*/ 2147483647 h 1803"/>
              <a:gd name="T34" fmla="*/ 2147483647 w 4182"/>
              <a:gd name="T35" fmla="*/ 2147483647 h 1803"/>
              <a:gd name="T36" fmla="*/ 2147483647 w 4182"/>
              <a:gd name="T37" fmla="*/ 2147483647 h 1803"/>
              <a:gd name="T38" fmla="*/ 2147483647 w 4182"/>
              <a:gd name="T39" fmla="*/ 2147483647 h 1803"/>
              <a:gd name="T40" fmla="*/ 2147483647 w 4182"/>
              <a:gd name="T41" fmla="*/ 2147483647 h 1803"/>
              <a:gd name="T42" fmla="*/ 2147483647 w 4182"/>
              <a:gd name="T43" fmla="*/ 2147483647 h 1803"/>
              <a:gd name="T44" fmla="*/ 2147483647 w 4182"/>
              <a:gd name="T45" fmla="*/ 2147483647 h 1803"/>
              <a:gd name="T46" fmla="*/ 2147483647 w 4182"/>
              <a:gd name="T47" fmla="*/ 2147483647 h 1803"/>
              <a:gd name="T48" fmla="*/ 2147483647 w 4182"/>
              <a:gd name="T49" fmla="*/ 0 h 1803"/>
              <a:gd name="T50" fmla="*/ 2147483647 w 4182"/>
              <a:gd name="T51" fmla="*/ 0 h 1803"/>
              <a:gd name="T52" fmla="*/ 2147483647 w 4182"/>
              <a:gd name="T53" fmla="*/ 0 h 1803"/>
              <a:gd name="T54" fmla="*/ 2147483647 w 4182"/>
              <a:gd name="T55" fmla="*/ 0 h 1803"/>
              <a:gd name="T56" fmla="*/ 2147483647 w 4182"/>
              <a:gd name="T57" fmla="*/ 0 h 1803"/>
              <a:gd name="T58" fmla="*/ 2147483647 w 4182"/>
              <a:gd name="T59" fmla="*/ 0 h 1803"/>
              <a:gd name="T60" fmla="*/ 2147483647 w 4182"/>
              <a:gd name="T61" fmla="*/ 0 h 1803"/>
              <a:gd name="T62" fmla="*/ 2147483647 w 4182"/>
              <a:gd name="T63" fmla="*/ 2147483647 h 1803"/>
              <a:gd name="T64" fmla="*/ 2147483647 w 4182"/>
              <a:gd name="T65" fmla="*/ 2147483647 h 1803"/>
              <a:gd name="T66" fmla="*/ 2147483647 w 4182"/>
              <a:gd name="T67" fmla="*/ 2147483647 h 1803"/>
              <a:gd name="T68" fmla="*/ 2147483647 w 4182"/>
              <a:gd name="T69" fmla="*/ 2147483647 h 1803"/>
              <a:gd name="T70" fmla="*/ 2147483647 w 4182"/>
              <a:gd name="T71" fmla="*/ 2147483647 h 1803"/>
              <a:gd name="T72" fmla="*/ 2147483647 w 4182"/>
              <a:gd name="T73" fmla="*/ 2147483647 h 1803"/>
              <a:gd name="T74" fmla="*/ 2147483647 w 4182"/>
              <a:gd name="T75" fmla="*/ 2147483647 h 1803"/>
              <a:gd name="T76" fmla="*/ 2147483647 w 4182"/>
              <a:gd name="T77" fmla="*/ 2147483647 h 1803"/>
              <a:gd name="T78" fmla="*/ 2147483647 w 4182"/>
              <a:gd name="T79" fmla="*/ 2147483647 h 1803"/>
              <a:gd name="T80" fmla="*/ 2147483647 w 4182"/>
              <a:gd name="T81" fmla="*/ 2147483647 h 1803"/>
              <a:gd name="T82" fmla="*/ 2147483647 w 4182"/>
              <a:gd name="T83" fmla="*/ 2147483647 h 1803"/>
              <a:gd name="T84" fmla="*/ 2147483647 w 4182"/>
              <a:gd name="T85" fmla="*/ 2147483647 h 1803"/>
              <a:gd name="T86" fmla="*/ 2147483647 w 4182"/>
              <a:gd name="T87" fmla="*/ 2147483647 h 1803"/>
              <a:gd name="T88" fmla="*/ 2147483647 w 4182"/>
              <a:gd name="T89" fmla="*/ 2147483647 h 1803"/>
              <a:gd name="T90" fmla="*/ 2147483647 w 4182"/>
              <a:gd name="T91" fmla="*/ 2147483647 h 1803"/>
              <a:gd name="T92" fmla="*/ 2147483647 w 4182"/>
              <a:gd name="T93" fmla="*/ 2147483647 h 1803"/>
              <a:gd name="T94" fmla="*/ 2147483647 w 4182"/>
              <a:gd name="T95" fmla="*/ 2147483647 h 1803"/>
              <a:gd name="T96" fmla="*/ 2147483647 w 4182"/>
              <a:gd name="T97" fmla="*/ 2147483647 h 1803"/>
              <a:gd name="T98" fmla="*/ 2147483647 w 4182"/>
              <a:gd name="T99" fmla="*/ 2147483647 h 1803"/>
              <a:gd name="T100" fmla="*/ 2147483647 w 4182"/>
              <a:gd name="T101" fmla="*/ 2147483647 h 1803"/>
              <a:gd name="T102" fmla="*/ 2147483647 w 4182"/>
              <a:gd name="T103" fmla="*/ 2147483647 h 1803"/>
              <a:gd name="T104" fmla="*/ 2147483647 w 4182"/>
              <a:gd name="T105" fmla="*/ 2147483647 h 1803"/>
              <a:gd name="T106" fmla="*/ 2147483647 w 4182"/>
              <a:gd name="T107" fmla="*/ 2147483647 h 1803"/>
              <a:gd name="T108" fmla="*/ 2147483647 w 4182"/>
              <a:gd name="T109" fmla="*/ 2147483647 h 1803"/>
              <a:gd name="T110" fmla="*/ 2147483647 w 4182"/>
              <a:gd name="T111" fmla="*/ 2147483647 h 1803"/>
              <a:gd name="T112" fmla="*/ 2147483647 w 4182"/>
              <a:gd name="T113" fmla="*/ 2147483647 h 1803"/>
              <a:gd name="T114" fmla="*/ 2147483647 w 4182"/>
              <a:gd name="T115" fmla="*/ 2147483647 h 1803"/>
              <a:gd name="T116" fmla="*/ 2147483647 w 4182"/>
              <a:gd name="T117" fmla="*/ 2147483647 h 1803"/>
              <a:gd name="T118" fmla="*/ 2147483647 w 4182"/>
              <a:gd name="T119" fmla="*/ 2147483647 h 1803"/>
              <a:gd name="T120" fmla="*/ 2147483647 w 4182"/>
              <a:gd name="T121" fmla="*/ 2147483647 h 18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82"/>
              <a:gd name="T184" fmla="*/ 0 h 1803"/>
              <a:gd name="T185" fmla="*/ 4182 w 4182"/>
              <a:gd name="T186" fmla="*/ 1803 h 18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82" h="1803">
                <a:moveTo>
                  <a:pt x="9" y="1802"/>
                </a:moveTo>
                <a:lnTo>
                  <a:pt x="0" y="1778"/>
                </a:lnTo>
                <a:lnTo>
                  <a:pt x="9" y="1755"/>
                </a:lnTo>
                <a:lnTo>
                  <a:pt x="9" y="1733"/>
                </a:lnTo>
                <a:lnTo>
                  <a:pt x="26" y="1674"/>
                </a:lnTo>
                <a:lnTo>
                  <a:pt x="26" y="1640"/>
                </a:lnTo>
                <a:lnTo>
                  <a:pt x="43" y="1605"/>
                </a:lnTo>
                <a:lnTo>
                  <a:pt x="52" y="1570"/>
                </a:lnTo>
                <a:lnTo>
                  <a:pt x="61" y="1548"/>
                </a:lnTo>
                <a:lnTo>
                  <a:pt x="70" y="1513"/>
                </a:lnTo>
                <a:lnTo>
                  <a:pt x="88" y="1455"/>
                </a:lnTo>
                <a:lnTo>
                  <a:pt x="105" y="1421"/>
                </a:lnTo>
                <a:lnTo>
                  <a:pt x="114" y="1397"/>
                </a:lnTo>
                <a:lnTo>
                  <a:pt x="122" y="1374"/>
                </a:lnTo>
                <a:lnTo>
                  <a:pt x="140" y="1352"/>
                </a:lnTo>
                <a:lnTo>
                  <a:pt x="157" y="1317"/>
                </a:lnTo>
                <a:lnTo>
                  <a:pt x="166" y="1293"/>
                </a:lnTo>
                <a:lnTo>
                  <a:pt x="193" y="1258"/>
                </a:lnTo>
                <a:lnTo>
                  <a:pt x="210" y="1224"/>
                </a:lnTo>
                <a:lnTo>
                  <a:pt x="236" y="1178"/>
                </a:lnTo>
                <a:lnTo>
                  <a:pt x="253" y="1154"/>
                </a:lnTo>
                <a:lnTo>
                  <a:pt x="289" y="1097"/>
                </a:lnTo>
                <a:lnTo>
                  <a:pt x="315" y="1062"/>
                </a:lnTo>
                <a:lnTo>
                  <a:pt x="341" y="1028"/>
                </a:lnTo>
                <a:lnTo>
                  <a:pt x="358" y="1005"/>
                </a:lnTo>
                <a:lnTo>
                  <a:pt x="385" y="970"/>
                </a:lnTo>
                <a:lnTo>
                  <a:pt x="403" y="946"/>
                </a:lnTo>
                <a:lnTo>
                  <a:pt x="411" y="924"/>
                </a:lnTo>
                <a:lnTo>
                  <a:pt x="429" y="912"/>
                </a:lnTo>
                <a:lnTo>
                  <a:pt x="455" y="877"/>
                </a:lnTo>
                <a:lnTo>
                  <a:pt x="481" y="854"/>
                </a:lnTo>
                <a:lnTo>
                  <a:pt x="508" y="820"/>
                </a:lnTo>
                <a:lnTo>
                  <a:pt x="516" y="797"/>
                </a:lnTo>
                <a:lnTo>
                  <a:pt x="542" y="785"/>
                </a:lnTo>
                <a:lnTo>
                  <a:pt x="560" y="750"/>
                </a:lnTo>
                <a:lnTo>
                  <a:pt x="577" y="728"/>
                </a:lnTo>
                <a:lnTo>
                  <a:pt x="613" y="704"/>
                </a:lnTo>
                <a:lnTo>
                  <a:pt x="639" y="669"/>
                </a:lnTo>
                <a:lnTo>
                  <a:pt x="665" y="658"/>
                </a:lnTo>
                <a:lnTo>
                  <a:pt x="691" y="624"/>
                </a:lnTo>
                <a:lnTo>
                  <a:pt x="717" y="600"/>
                </a:lnTo>
                <a:lnTo>
                  <a:pt x="735" y="589"/>
                </a:lnTo>
                <a:lnTo>
                  <a:pt x="761" y="565"/>
                </a:lnTo>
                <a:lnTo>
                  <a:pt x="778" y="543"/>
                </a:lnTo>
                <a:lnTo>
                  <a:pt x="804" y="531"/>
                </a:lnTo>
                <a:lnTo>
                  <a:pt x="822" y="508"/>
                </a:lnTo>
                <a:lnTo>
                  <a:pt x="840" y="496"/>
                </a:lnTo>
                <a:lnTo>
                  <a:pt x="866" y="485"/>
                </a:lnTo>
                <a:lnTo>
                  <a:pt x="901" y="451"/>
                </a:lnTo>
                <a:lnTo>
                  <a:pt x="936" y="416"/>
                </a:lnTo>
                <a:lnTo>
                  <a:pt x="971" y="392"/>
                </a:lnTo>
                <a:lnTo>
                  <a:pt x="1014" y="335"/>
                </a:lnTo>
                <a:lnTo>
                  <a:pt x="1076" y="277"/>
                </a:lnTo>
                <a:lnTo>
                  <a:pt x="1119" y="231"/>
                </a:lnTo>
                <a:lnTo>
                  <a:pt x="1164" y="173"/>
                </a:lnTo>
                <a:lnTo>
                  <a:pt x="1224" y="115"/>
                </a:lnTo>
                <a:lnTo>
                  <a:pt x="1250" y="80"/>
                </a:lnTo>
                <a:lnTo>
                  <a:pt x="1268" y="69"/>
                </a:lnTo>
                <a:lnTo>
                  <a:pt x="1286" y="57"/>
                </a:lnTo>
                <a:lnTo>
                  <a:pt x="1303" y="45"/>
                </a:lnTo>
                <a:lnTo>
                  <a:pt x="1321" y="45"/>
                </a:lnTo>
                <a:lnTo>
                  <a:pt x="1338" y="35"/>
                </a:lnTo>
                <a:lnTo>
                  <a:pt x="1364" y="35"/>
                </a:lnTo>
                <a:lnTo>
                  <a:pt x="1391" y="23"/>
                </a:lnTo>
                <a:lnTo>
                  <a:pt x="1426" y="23"/>
                </a:lnTo>
                <a:lnTo>
                  <a:pt x="1443" y="23"/>
                </a:lnTo>
                <a:lnTo>
                  <a:pt x="1460" y="23"/>
                </a:lnTo>
                <a:lnTo>
                  <a:pt x="1478" y="23"/>
                </a:lnTo>
                <a:lnTo>
                  <a:pt x="1505" y="23"/>
                </a:lnTo>
                <a:lnTo>
                  <a:pt x="1531" y="23"/>
                </a:lnTo>
                <a:lnTo>
                  <a:pt x="1548" y="23"/>
                </a:lnTo>
                <a:lnTo>
                  <a:pt x="1583" y="23"/>
                </a:lnTo>
                <a:lnTo>
                  <a:pt x="1618" y="0"/>
                </a:lnTo>
                <a:lnTo>
                  <a:pt x="1670" y="0"/>
                </a:lnTo>
                <a:lnTo>
                  <a:pt x="1706" y="0"/>
                </a:lnTo>
                <a:lnTo>
                  <a:pt x="1741" y="0"/>
                </a:lnTo>
                <a:lnTo>
                  <a:pt x="1767" y="0"/>
                </a:lnTo>
                <a:lnTo>
                  <a:pt x="1793" y="0"/>
                </a:lnTo>
                <a:lnTo>
                  <a:pt x="1828" y="0"/>
                </a:lnTo>
                <a:lnTo>
                  <a:pt x="1854" y="0"/>
                </a:lnTo>
                <a:lnTo>
                  <a:pt x="1880" y="0"/>
                </a:lnTo>
                <a:lnTo>
                  <a:pt x="1915" y="0"/>
                </a:lnTo>
                <a:lnTo>
                  <a:pt x="1933" y="0"/>
                </a:lnTo>
                <a:lnTo>
                  <a:pt x="1985" y="0"/>
                </a:lnTo>
                <a:lnTo>
                  <a:pt x="2020" y="0"/>
                </a:lnTo>
                <a:lnTo>
                  <a:pt x="2056" y="0"/>
                </a:lnTo>
                <a:lnTo>
                  <a:pt x="2090" y="0"/>
                </a:lnTo>
                <a:lnTo>
                  <a:pt x="2116" y="0"/>
                </a:lnTo>
                <a:lnTo>
                  <a:pt x="2152" y="0"/>
                </a:lnTo>
                <a:lnTo>
                  <a:pt x="2178" y="0"/>
                </a:lnTo>
                <a:lnTo>
                  <a:pt x="2213" y="0"/>
                </a:lnTo>
                <a:lnTo>
                  <a:pt x="2248" y="0"/>
                </a:lnTo>
                <a:lnTo>
                  <a:pt x="2283" y="0"/>
                </a:lnTo>
                <a:lnTo>
                  <a:pt x="2318" y="0"/>
                </a:lnTo>
                <a:lnTo>
                  <a:pt x="2344" y="11"/>
                </a:lnTo>
                <a:lnTo>
                  <a:pt x="2361" y="11"/>
                </a:lnTo>
                <a:lnTo>
                  <a:pt x="2379" y="11"/>
                </a:lnTo>
                <a:lnTo>
                  <a:pt x="2397" y="11"/>
                </a:lnTo>
                <a:lnTo>
                  <a:pt x="2423" y="11"/>
                </a:lnTo>
                <a:lnTo>
                  <a:pt x="2457" y="35"/>
                </a:lnTo>
                <a:lnTo>
                  <a:pt x="2484" y="35"/>
                </a:lnTo>
                <a:lnTo>
                  <a:pt x="2510" y="35"/>
                </a:lnTo>
                <a:lnTo>
                  <a:pt x="2528" y="35"/>
                </a:lnTo>
                <a:lnTo>
                  <a:pt x="2562" y="45"/>
                </a:lnTo>
                <a:lnTo>
                  <a:pt x="2580" y="57"/>
                </a:lnTo>
                <a:lnTo>
                  <a:pt x="2615" y="57"/>
                </a:lnTo>
                <a:lnTo>
                  <a:pt x="2650" y="69"/>
                </a:lnTo>
                <a:lnTo>
                  <a:pt x="2685" y="69"/>
                </a:lnTo>
                <a:lnTo>
                  <a:pt x="2720" y="80"/>
                </a:lnTo>
                <a:lnTo>
                  <a:pt x="2764" y="92"/>
                </a:lnTo>
                <a:lnTo>
                  <a:pt x="2817" y="92"/>
                </a:lnTo>
                <a:lnTo>
                  <a:pt x="2834" y="104"/>
                </a:lnTo>
                <a:lnTo>
                  <a:pt x="2869" y="115"/>
                </a:lnTo>
                <a:lnTo>
                  <a:pt x="2903" y="115"/>
                </a:lnTo>
                <a:lnTo>
                  <a:pt x="2948" y="127"/>
                </a:lnTo>
                <a:lnTo>
                  <a:pt x="2965" y="127"/>
                </a:lnTo>
                <a:lnTo>
                  <a:pt x="2991" y="127"/>
                </a:lnTo>
                <a:lnTo>
                  <a:pt x="3008" y="139"/>
                </a:lnTo>
                <a:lnTo>
                  <a:pt x="3035" y="149"/>
                </a:lnTo>
                <a:lnTo>
                  <a:pt x="3053" y="161"/>
                </a:lnTo>
                <a:lnTo>
                  <a:pt x="3096" y="173"/>
                </a:lnTo>
                <a:lnTo>
                  <a:pt x="3122" y="184"/>
                </a:lnTo>
                <a:lnTo>
                  <a:pt x="3140" y="196"/>
                </a:lnTo>
                <a:lnTo>
                  <a:pt x="3158" y="208"/>
                </a:lnTo>
                <a:lnTo>
                  <a:pt x="3175" y="219"/>
                </a:lnTo>
                <a:lnTo>
                  <a:pt x="3201" y="231"/>
                </a:lnTo>
                <a:lnTo>
                  <a:pt x="3218" y="243"/>
                </a:lnTo>
                <a:lnTo>
                  <a:pt x="3236" y="253"/>
                </a:lnTo>
                <a:lnTo>
                  <a:pt x="3263" y="265"/>
                </a:lnTo>
                <a:lnTo>
                  <a:pt x="3297" y="312"/>
                </a:lnTo>
                <a:lnTo>
                  <a:pt x="3323" y="323"/>
                </a:lnTo>
                <a:lnTo>
                  <a:pt x="3350" y="347"/>
                </a:lnTo>
                <a:lnTo>
                  <a:pt x="3385" y="369"/>
                </a:lnTo>
                <a:lnTo>
                  <a:pt x="3411" y="404"/>
                </a:lnTo>
                <a:lnTo>
                  <a:pt x="3428" y="416"/>
                </a:lnTo>
                <a:lnTo>
                  <a:pt x="3455" y="439"/>
                </a:lnTo>
                <a:lnTo>
                  <a:pt x="3473" y="451"/>
                </a:lnTo>
                <a:lnTo>
                  <a:pt x="3490" y="461"/>
                </a:lnTo>
                <a:lnTo>
                  <a:pt x="3516" y="485"/>
                </a:lnTo>
                <a:lnTo>
                  <a:pt x="3533" y="508"/>
                </a:lnTo>
                <a:lnTo>
                  <a:pt x="3551" y="520"/>
                </a:lnTo>
                <a:lnTo>
                  <a:pt x="3568" y="543"/>
                </a:lnTo>
                <a:lnTo>
                  <a:pt x="3586" y="554"/>
                </a:lnTo>
                <a:lnTo>
                  <a:pt x="3612" y="589"/>
                </a:lnTo>
                <a:lnTo>
                  <a:pt x="3630" y="600"/>
                </a:lnTo>
                <a:lnTo>
                  <a:pt x="3638" y="624"/>
                </a:lnTo>
                <a:lnTo>
                  <a:pt x="3656" y="635"/>
                </a:lnTo>
                <a:lnTo>
                  <a:pt x="3673" y="647"/>
                </a:lnTo>
                <a:lnTo>
                  <a:pt x="3691" y="669"/>
                </a:lnTo>
                <a:lnTo>
                  <a:pt x="3709" y="681"/>
                </a:lnTo>
                <a:lnTo>
                  <a:pt x="3735" y="716"/>
                </a:lnTo>
                <a:lnTo>
                  <a:pt x="3752" y="728"/>
                </a:lnTo>
                <a:lnTo>
                  <a:pt x="3769" y="762"/>
                </a:lnTo>
                <a:lnTo>
                  <a:pt x="3796" y="785"/>
                </a:lnTo>
                <a:lnTo>
                  <a:pt x="3822" y="832"/>
                </a:lnTo>
                <a:lnTo>
                  <a:pt x="3831" y="866"/>
                </a:lnTo>
                <a:lnTo>
                  <a:pt x="3848" y="866"/>
                </a:lnTo>
                <a:lnTo>
                  <a:pt x="3857" y="889"/>
                </a:lnTo>
                <a:lnTo>
                  <a:pt x="3883" y="901"/>
                </a:lnTo>
                <a:lnTo>
                  <a:pt x="3901" y="936"/>
                </a:lnTo>
                <a:lnTo>
                  <a:pt x="3919" y="970"/>
                </a:lnTo>
                <a:lnTo>
                  <a:pt x="3945" y="1005"/>
                </a:lnTo>
                <a:lnTo>
                  <a:pt x="3962" y="1028"/>
                </a:lnTo>
                <a:lnTo>
                  <a:pt x="3979" y="1050"/>
                </a:lnTo>
                <a:lnTo>
                  <a:pt x="3997" y="1074"/>
                </a:lnTo>
                <a:lnTo>
                  <a:pt x="4006" y="1097"/>
                </a:lnTo>
                <a:lnTo>
                  <a:pt x="4024" y="1120"/>
                </a:lnTo>
                <a:lnTo>
                  <a:pt x="4032" y="1144"/>
                </a:lnTo>
                <a:lnTo>
                  <a:pt x="4050" y="1154"/>
                </a:lnTo>
                <a:lnTo>
                  <a:pt x="4050" y="1178"/>
                </a:lnTo>
                <a:lnTo>
                  <a:pt x="4067" y="1201"/>
                </a:lnTo>
                <a:lnTo>
                  <a:pt x="4076" y="1224"/>
                </a:lnTo>
                <a:lnTo>
                  <a:pt x="4076" y="1248"/>
                </a:lnTo>
                <a:lnTo>
                  <a:pt x="4093" y="1270"/>
                </a:lnTo>
                <a:lnTo>
                  <a:pt x="4102" y="1305"/>
                </a:lnTo>
                <a:lnTo>
                  <a:pt x="4110" y="1328"/>
                </a:lnTo>
                <a:lnTo>
                  <a:pt x="4120" y="1352"/>
                </a:lnTo>
                <a:lnTo>
                  <a:pt x="4137" y="1386"/>
                </a:lnTo>
                <a:lnTo>
                  <a:pt x="4146" y="1421"/>
                </a:lnTo>
                <a:lnTo>
                  <a:pt x="4163" y="1444"/>
                </a:lnTo>
                <a:lnTo>
                  <a:pt x="4163" y="1478"/>
                </a:lnTo>
                <a:lnTo>
                  <a:pt x="4172" y="1501"/>
                </a:lnTo>
                <a:lnTo>
                  <a:pt x="4181" y="1525"/>
                </a:lnTo>
                <a:lnTo>
                  <a:pt x="4181" y="1559"/>
                </a:lnTo>
              </a:path>
            </a:pathLst>
          </a:custGeom>
          <a:noFill/>
          <a:ln w="50800" cap="rnd">
            <a:solidFill>
              <a:srgbClr val="FF0000"/>
            </a:solidFill>
            <a:round/>
            <a:headEnd/>
            <a:tailEnd/>
          </a:ln>
        </p:spPr>
        <p:txBody>
          <a:bodyPr>
            <a:prstTxWarp prst="textNoShape">
              <a:avLst/>
            </a:prstTxWarp>
          </a:bodyPr>
          <a:lstStyle/>
          <a:p>
            <a:endParaRPr lang="fr-FR"/>
          </a:p>
        </p:txBody>
      </p:sp>
      <p:sp>
        <p:nvSpPr>
          <p:cNvPr id="31757" name="Rectangle 12"/>
          <p:cNvSpPr>
            <a:spLocks noChangeArrowheads="1"/>
          </p:cNvSpPr>
          <p:nvPr/>
        </p:nvSpPr>
        <p:spPr bwMode="auto">
          <a:xfrm>
            <a:off x="5776913" y="3416300"/>
            <a:ext cx="3375025" cy="69850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2000" dirty="0">
                <a:solidFill>
                  <a:schemeClr val="tx2"/>
                </a:solidFill>
              </a:rPr>
              <a:t>Niveau minimum de toxicité </a:t>
            </a:r>
          </a:p>
          <a:p>
            <a:pPr algn="ctr"/>
            <a:r>
              <a:rPr lang="fr-FR" sz="2000" dirty="0">
                <a:solidFill>
                  <a:schemeClr val="tx2"/>
                </a:solidFill>
              </a:rPr>
              <a:t>du médicament</a:t>
            </a:r>
          </a:p>
        </p:txBody>
      </p:sp>
      <p:sp>
        <p:nvSpPr>
          <p:cNvPr id="31758" name="Rectangle 13"/>
          <p:cNvSpPr>
            <a:spLocks noChangeArrowheads="1"/>
          </p:cNvSpPr>
          <p:nvPr/>
        </p:nvSpPr>
        <p:spPr bwMode="auto">
          <a:xfrm>
            <a:off x="6476999" y="4495800"/>
            <a:ext cx="2722563" cy="1013098"/>
          </a:xfrm>
          <a:prstGeom prst="rect">
            <a:avLst/>
          </a:prstGeom>
          <a:noFill/>
          <a:ln w="12700">
            <a:noFill/>
            <a:miter lim="800000"/>
            <a:headEnd/>
            <a:tailEnd/>
          </a:ln>
        </p:spPr>
        <p:txBody>
          <a:bodyPr wrap="square" lIns="90487" tIns="44450" rIns="90487" bIns="44450">
            <a:prstTxWarp prst="textNoShape">
              <a:avLst/>
            </a:prstTxWarp>
            <a:spAutoFit/>
          </a:bodyPr>
          <a:lstStyle/>
          <a:p>
            <a:pPr algn="ctr"/>
            <a:r>
              <a:rPr lang="fr-FR" sz="2000" dirty="0">
                <a:solidFill>
                  <a:schemeClr val="tx2"/>
                </a:solidFill>
              </a:rPr>
              <a:t>Niveau minimum d’efficacité</a:t>
            </a:r>
          </a:p>
          <a:p>
            <a:pPr algn="ctr"/>
            <a:r>
              <a:rPr lang="fr-FR" sz="2000" dirty="0">
                <a:solidFill>
                  <a:schemeClr val="tx2"/>
                </a:solidFill>
              </a:rPr>
              <a:t>du médicament</a:t>
            </a:r>
          </a:p>
        </p:txBody>
      </p:sp>
      <p:sp>
        <p:nvSpPr>
          <p:cNvPr id="23567" name="Rectangle 14"/>
          <p:cNvSpPr>
            <a:spLocks noChangeArrowheads="1"/>
          </p:cNvSpPr>
          <p:nvPr/>
        </p:nvSpPr>
        <p:spPr bwMode="auto">
          <a:xfrm>
            <a:off x="2851150" y="4343400"/>
            <a:ext cx="1117600" cy="39370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2000" b="1" dirty="0">
                <a:solidFill>
                  <a:srgbClr val="00B050"/>
                </a:solidFill>
                <a:latin typeface="Tahoma" pitchFamily="34" charset="0"/>
              </a:rPr>
              <a:t>Correct</a:t>
            </a:r>
          </a:p>
        </p:txBody>
      </p:sp>
      <p:sp>
        <p:nvSpPr>
          <p:cNvPr id="23568" name="Rectangle 15"/>
          <p:cNvSpPr>
            <a:spLocks noChangeArrowheads="1"/>
          </p:cNvSpPr>
          <p:nvPr/>
        </p:nvSpPr>
        <p:spPr bwMode="auto">
          <a:xfrm>
            <a:off x="1106488" y="5257800"/>
            <a:ext cx="3225800" cy="39370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2000" b="1">
                <a:solidFill>
                  <a:srgbClr val="FF0000"/>
                </a:solidFill>
                <a:latin typeface="Tahoma" pitchFamily="34" charset="0"/>
              </a:rPr>
              <a:t>Inefficace et dangereux</a:t>
            </a:r>
            <a:endParaRPr lang="fr-FR" sz="2000" b="1">
              <a:solidFill>
                <a:schemeClr val="accent1"/>
              </a:solidFill>
              <a:latin typeface="Tahoma" pitchFamily="34" charset="0"/>
            </a:endParaRPr>
          </a:p>
        </p:txBody>
      </p:sp>
      <p:sp>
        <p:nvSpPr>
          <p:cNvPr id="23569" name="Rectangle 16"/>
          <p:cNvSpPr>
            <a:spLocks noChangeArrowheads="1"/>
          </p:cNvSpPr>
          <p:nvPr/>
        </p:nvSpPr>
        <p:spPr bwMode="auto">
          <a:xfrm>
            <a:off x="2867025" y="2646363"/>
            <a:ext cx="1196975" cy="393700"/>
          </a:xfrm>
          <a:prstGeom prst="rect">
            <a:avLst/>
          </a:prstGeom>
          <a:noFill/>
          <a:ln w="12700">
            <a:noFill/>
            <a:miter lim="800000"/>
            <a:headEnd/>
            <a:tailEnd/>
          </a:ln>
        </p:spPr>
        <p:txBody>
          <a:bodyPr wrap="none" lIns="90487" tIns="44450" rIns="90487" bIns="44450">
            <a:prstTxWarp prst="textNoShape">
              <a:avLst/>
            </a:prstTxWarp>
            <a:spAutoFit/>
          </a:bodyPr>
          <a:lstStyle/>
          <a:p>
            <a:pPr algn="ctr"/>
            <a:r>
              <a:rPr lang="fr-FR" sz="2000" b="1">
                <a:solidFill>
                  <a:srgbClr val="FF0000"/>
                </a:solidFill>
                <a:latin typeface="Tahoma" pitchFamily="34" charset="0"/>
              </a:rPr>
              <a:t>Toxique</a:t>
            </a:r>
            <a:endParaRPr lang="fr-FR" sz="2000" b="1">
              <a:solidFill>
                <a:schemeClr val="accent1"/>
              </a:solidFill>
              <a:latin typeface="Tahoma" pitchFamily="34" charset="0"/>
            </a:endParaRPr>
          </a:p>
        </p:txBody>
      </p:sp>
      <p:sp>
        <p:nvSpPr>
          <p:cNvPr id="21" name="Espace réservé du numéro de diapositive 20"/>
          <p:cNvSpPr>
            <a:spLocks noGrp="1"/>
          </p:cNvSpPr>
          <p:nvPr>
            <p:ph type="sldNum" sz="quarter" idx="12"/>
          </p:nvPr>
        </p:nvSpPr>
        <p:spPr/>
        <p:txBody>
          <a:bodyPr/>
          <a:lstStyle/>
          <a:p>
            <a:fld id="{8D3C4E78-4E06-5F42-B744-27D3474E1BA3}" type="slidenum">
              <a:rPr lang="fr-FR" smtClean="0"/>
              <a:pPr/>
              <a:t>49</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nimBg="1"/>
      <p:bldP spid="23563" grpId="0" animBg="1"/>
      <p:bldP spid="23564" grpId="0" animBg="1"/>
      <p:bldP spid="23567" grpId="0"/>
      <p:bldP spid="23568" grpId="0"/>
      <p:bldP spid="235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8258" y="548640"/>
            <a:ext cx="7143750" cy="981076"/>
          </a:xfrm>
        </p:spPr>
        <p:txBody>
          <a:bodyPr>
            <a:normAutofit/>
          </a:bodyPr>
          <a:lstStyle/>
          <a:p>
            <a:pPr defTabSz="792163" eaLnBrk="1" hangingPunct="1">
              <a:defRPr/>
            </a:pPr>
            <a:r>
              <a:rPr lang="fr-FR" dirty="0" smtClean="0">
                <a:ea typeface="ＭＳ Ｐゴシック" pitchFamily="34" charset="-128"/>
              </a:rPr>
              <a:t>Genèse: contexte et objectifs</a:t>
            </a:r>
          </a:p>
        </p:txBody>
      </p:sp>
      <p:sp>
        <p:nvSpPr>
          <p:cNvPr id="3" name="Espace réservé du contenu 2"/>
          <p:cNvSpPr>
            <a:spLocks noGrp="1"/>
          </p:cNvSpPr>
          <p:nvPr>
            <p:ph idx="1"/>
          </p:nvPr>
        </p:nvSpPr>
        <p:spPr>
          <a:xfrm>
            <a:off x="0" y="1529716"/>
            <a:ext cx="9144000" cy="4786678"/>
          </a:xfrm>
        </p:spPr>
        <p:txBody>
          <a:bodyPr>
            <a:normAutofit/>
          </a:bodyPr>
          <a:lstStyle/>
          <a:p>
            <a:pPr marL="349250" indent="-349250" defTabSz="792163" eaLnBrk="1" hangingPunct="1">
              <a:spcBef>
                <a:spcPts val="1738"/>
              </a:spcBef>
            </a:pPr>
            <a:r>
              <a:rPr lang="fr-FR" sz="2000" b="1" dirty="0" smtClean="0">
                <a:ea typeface="ＭＳ Ｐゴシック" pitchFamily="34" charset="-128"/>
              </a:rPr>
              <a:t>Contexte </a:t>
            </a:r>
            <a:r>
              <a:rPr lang="fr-FR" sz="2000" dirty="0" smtClean="0">
                <a:ea typeface="ＭＳ Ｐゴシック" pitchFamily="34" charset="-128"/>
              </a:rPr>
              <a:t>:</a:t>
            </a:r>
          </a:p>
          <a:p>
            <a:pPr marL="644525" lvl="1" indent="-349250" defTabSz="792163" eaLnBrk="1" hangingPunct="1">
              <a:spcBef>
                <a:spcPts val="1738"/>
              </a:spcBef>
            </a:pPr>
            <a:r>
              <a:rPr lang="fr-FR" dirty="0" smtClean="0">
                <a:ea typeface="ＭＳ Ｐゴシック" pitchFamily="34" charset="-128"/>
              </a:rPr>
              <a:t>Élargissement de l’offre de dépistage /diversité des stratégies, moyens, outils =&gt; notamment TROD et </a:t>
            </a:r>
            <a:r>
              <a:rPr lang="fr-FR" b="1" dirty="0" smtClean="0">
                <a:ea typeface="ＭＳ Ｐゴシック" pitchFamily="34" charset="-128"/>
              </a:rPr>
              <a:t>autotests VIH.</a:t>
            </a:r>
          </a:p>
          <a:p>
            <a:pPr marL="644525" lvl="1" indent="-349250" defTabSz="792163" eaLnBrk="1" hangingPunct="1">
              <a:spcBef>
                <a:spcPts val="1738"/>
              </a:spcBef>
            </a:pPr>
            <a:r>
              <a:rPr lang="fr-FR" dirty="0" smtClean="0">
                <a:ea typeface="ＭＳ Ｐゴシック" pitchFamily="34" charset="-128"/>
              </a:rPr>
              <a:t>Marquage CE de </a:t>
            </a:r>
            <a:r>
              <a:rPr lang="fr-FR" dirty="0" smtClean="0">
                <a:ea typeface="ＭＳ Ｐゴシック" pitchFamily="34" charset="-128"/>
                <a:hlinkClick r:id="rId2"/>
              </a:rPr>
              <a:t>l’Autotest VIH® d’AAZ </a:t>
            </a:r>
            <a:r>
              <a:rPr lang="fr-FR" dirty="0" smtClean="0">
                <a:ea typeface="ＭＳ Ｐゴシック" pitchFamily="34" charset="-128"/>
              </a:rPr>
              <a:t>en avril 2015 ; sortie prévue en septembre 2015 en officine ; besoins identifiés de formation des pharmaciens ; constitution par la DGS, d’un groupe de travail (GT) pluridisciplinaire, </a:t>
            </a:r>
            <a:r>
              <a:rPr lang="fr-FR" b="1" dirty="0" smtClean="0">
                <a:ea typeface="ＭＳ Ｐゴシック" pitchFamily="34" charset="-128"/>
              </a:rPr>
              <a:t>incluant la SFLS.</a:t>
            </a:r>
          </a:p>
          <a:p>
            <a:pPr marL="349250" indent="-349250" defTabSz="792163" eaLnBrk="1" hangingPunct="1">
              <a:spcBef>
                <a:spcPts val="1738"/>
              </a:spcBef>
            </a:pPr>
            <a:r>
              <a:rPr lang="fr-FR" sz="2000" b="1" dirty="0" smtClean="0">
                <a:ea typeface="ＭＳ Ｐゴシック" pitchFamily="34" charset="-128"/>
              </a:rPr>
              <a:t>Objectifs du Groupe médicament/pharmaciens SFLS </a:t>
            </a:r>
            <a:r>
              <a:rPr lang="fr-FR" sz="2000" dirty="0" smtClean="0">
                <a:ea typeface="ＭＳ Ｐゴシック" pitchFamily="34" charset="-128"/>
              </a:rPr>
              <a:t>: à la demande de la DGS, contribuer à l’information/formation des officinaux sur la prévention et les autotests VIH.</a:t>
            </a:r>
          </a:p>
          <a:p>
            <a:pPr marL="644525" lvl="1" indent="-349250" defTabSz="792163" eaLnBrk="1" hangingPunct="1">
              <a:spcBef>
                <a:spcPts val="1738"/>
              </a:spcBef>
            </a:pPr>
            <a:endParaRPr lang="fr-FR" sz="2000" dirty="0" smtClean="0">
              <a:ea typeface="ＭＳ Ｐゴシック" pitchFamily="34" charset="-128"/>
            </a:endParaRPr>
          </a:p>
          <a:p>
            <a:pPr marL="644525" lvl="1" indent="-349250" defTabSz="792163" eaLnBrk="1" hangingPunct="1">
              <a:spcBef>
                <a:spcPts val="1738"/>
              </a:spcBef>
            </a:pPr>
            <a:endParaRPr lang="fr-FR" sz="2000" dirty="0" smtClean="0">
              <a:ea typeface="ＭＳ Ｐゴシック" pitchFamily="34" charset="-128"/>
            </a:endParaRPr>
          </a:p>
          <a:p>
            <a:pPr marL="644525" lvl="1" indent="-349250" defTabSz="792163" eaLnBrk="1" hangingPunct="1">
              <a:spcBef>
                <a:spcPts val="1738"/>
              </a:spcBef>
            </a:pPr>
            <a:endParaRPr lang="fr-FR" sz="2000" dirty="0" smtClean="0">
              <a:ea typeface="ＭＳ Ｐゴシック" pitchFamily="34" charset="-128"/>
            </a:endParaRPr>
          </a:p>
        </p:txBody>
      </p:sp>
      <p:sp>
        <p:nvSpPr>
          <p:cNvPr id="5" name="Espace réservé du numéro de diapositive 4"/>
          <p:cNvSpPr>
            <a:spLocks noGrp="1"/>
          </p:cNvSpPr>
          <p:nvPr>
            <p:ph type="sldNum" sz="quarter" idx="12"/>
          </p:nvPr>
        </p:nvSpPr>
        <p:spPr/>
        <p:txBody>
          <a:bodyPr/>
          <a:lstStyle/>
          <a:p>
            <a:fld id="{8D3C4E78-4E06-5F42-B744-27D3474E1BA3}" type="slidenum">
              <a:rPr lang="fr-FR" smtClean="0"/>
              <a:pPr/>
              <a:t>5</a:t>
            </a:fld>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3" name="Rectangle 4"/>
          <p:cNvSpPr>
            <a:spLocks noChangeArrowheads="1"/>
          </p:cNvSpPr>
          <p:nvPr/>
        </p:nvSpPr>
        <p:spPr bwMode="auto">
          <a:xfrm>
            <a:off x="152400" y="965775"/>
            <a:ext cx="8610600" cy="5758875"/>
          </a:xfrm>
          <a:prstGeom prst="rect">
            <a:avLst/>
          </a:prstGeom>
          <a:solidFill>
            <a:srgbClr val="65DCD9"/>
          </a:solidFill>
          <a:ln w="9525">
            <a:solidFill>
              <a:schemeClr val="tx2"/>
            </a:solidFill>
            <a:miter lim="800000"/>
            <a:headEnd/>
            <a:tailEnd/>
          </a:ln>
          <a:effectLst/>
        </p:spPr>
        <p:txBody>
          <a:bodyPr wrap="none" anchor="ctr"/>
          <a:lstStyle/>
          <a:p>
            <a:endParaRPr lang="fr-FR"/>
          </a:p>
        </p:txBody>
      </p:sp>
      <p:sp>
        <p:nvSpPr>
          <p:cNvPr id="8" name="Freeform 7"/>
          <p:cNvSpPr>
            <a:spLocks/>
          </p:cNvSpPr>
          <p:nvPr/>
        </p:nvSpPr>
        <p:spPr bwMode="auto">
          <a:xfrm>
            <a:off x="685800" y="1752600"/>
            <a:ext cx="7772400" cy="3200400"/>
          </a:xfrm>
          <a:custGeom>
            <a:avLst/>
            <a:gdLst>
              <a:gd name="T0" fmla="*/ 0 w 4896"/>
              <a:gd name="T1" fmla="*/ 0 h 2016"/>
              <a:gd name="T2" fmla="*/ 0 w 4896"/>
              <a:gd name="T3" fmla="*/ 2147483647 h 2016"/>
              <a:gd name="T4" fmla="*/ 2147483647 w 4896"/>
              <a:gd name="T5" fmla="*/ 2147483647 h 2016"/>
              <a:gd name="T6" fmla="*/ 0 60000 65536"/>
              <a:gd name="T7" fmla="*/ 0 60000 65536"/>
              <a:gd name="T8" fmla="*/ 0 60000 65536"/>
            </a:gdLst>
            <a:ahLst/>
            <a:cxnLst>
              <a:cxn ang="T6">
                <a:pos x="T0" y="T1"/>
              </a:cxn>
              <a:cxn ang="T7">
                <a:pos x="T2" y="T3"/>
              </a:cxn>
              <a:cxn ang="T8">
                <a:pos x="T4" y="T5"/>
              </a:cxn>
            </a:cxnLst>
            <a:rect l="0" t="0" r="r" b="b"/>
            <a:pathLst>
              <a:path w="4896" h="2016">
                <a:moveTo>
                  <a:pt x="0" y="0"/>
                </a:moveTo>
                <a:lnTo>
                  <a:pt x="0" y="2016"/>
                </a:lnTo>
                <a:lnTo>
                  <a:pt x="4896" y="2016"/>
                </a:lnTo>
              </a:path>
            </a:pathLst>
          </a:custGeom>
          <a:noFill/>
          <a:ln w="3175" cap="flat" cmpd="sng">
            <a:solidFill>
              <a:schemeClr val="bg1"/>
            </a:solidFill>
            <a:prstDash val="solid"/>
            <a:round/>
            <a:headEnd type="none" w="med" len="med"/>
            <a:tailEnd type="none" w="med" len="lg"/>
          </a:ln>
          <a:effectLst/>
        </p:spPr>
        <p:txBody>
          <a:bodyPr/>
          <a:lstStyle/>
          <a:p>
            <a:endParaRPr lang="fr-FR"/>
          </a:p>
        </p:txBody>
      </p:sp>
      <p:grpSp>
        <p:nvGrpSpPr>
          <p:cNvPr id="2" name="Group 8"/>
          <p:cNvGrpSpPr>
            <a:grpSpLocks/>
          </p:cNvGrpSpPr>
          <p:nvPr/>
        </p:nvGrpSpPr>
        <p:grpSpPr bwMode="auto">
          <a:xfrm>
            <a:off x="685800" y="2286000"/>
            <a:ext cx="6667500" cy="477838"/>
            <a:chOff x="432" y="1440"/>
            <a:chExt cx="4200" cy="301"/>
          </a:xfrm>
        </p:grpSpPr>
        <p:sp>
          <p:nvSpPr>
            <p:cNvPr id="2101" name="Line 9"/>
            <p:cNvSpPr>
              <a:spLocks noChangeShapeType="1"/>
            </p:cNvSpPr>
            <p:nvPr/>
          </p:nvSpPr>
          <p:spPr bwMode="auto">
            <a:xfrm>
              <a:off x="432" y="1440"/>
              <a:ext cx="4200" cy="1"/>
            </a:xfrm>
            <a:prstGeom prst="line">
              <a:avLst/>
            </a:prstGeom>
            <a:noFill/>
            <a:ln w="3175">
              <a:solidFill>
                <a:schemeClr val="bg1"/>
              </a:solidFill>
              <a:round/>
              <a:headEnd/>
              <a:tailEnd type="none" w="med" len="lg"/>
            </a:ln>
            <a:effectLst/>
          </p:spPr>
          <p:txBody>
            <a:bodyPr/>
            <a:lstStyle/>
            <a:p>
              <a:endParaRPr lang="fr-FR"/>
            </a:p>
          </p:txBody>
        </p:sp>
        <p:sp>
          <p:nvSpPr>
            <p:cNvPr id="2102" name="Line 10"/>
            <p:cNvSpPr>
              <a:spLocks noChangeShapeType="1"/>
            </p:cNvSpPr>
            <p:nvPr/>
          </p:nvSpPr>
          <p:spPr bwMode="auto">
            <a:xfrm>
              <a:off x="432" y="1740"/>
              <a:ext cx="4200" cy="1"/>
            </a:xfrm>
            <a:prstGeom prst="line">
              <a:avLst/>
            </a:prstGeom>
            <a:noFill/>
            <a:ln w="3175">
              <a:solidFill>
                <a:schemeClr val="bg1"/>
              </a:solidFill>
              <a:round/>
              <a:headEnd/>
              <a:tailEnd type="none" w="med" len="lg"/>
            </a:ln>
            <a:effectLst/>
          </p:spPr>
          <p:txBody>
            <a:bodyPr/>
            <a:lstStyle/>
            <a:p>
              <a:endParaRPr lang="fr-FR"/>
            </a:p>
          </p:txBody>
        </p:sp>
      </p:grpSp>
      <p:grpSp>
        <p:nvGrpSpPr>
          <p:cNvPr id="3" name="Group 11"/>
          <p:cNvGrpSpPr>
            <a:grpSpLocks/>
          </p:cNvGrpSpPr>
          <p:nvPr/>
        </p:nvGrpSpPr>
        <p:grpSpPr bwMode="auto">
          <a:xfrm>
            <a:off x="685800" y="4133850"/>
            <a:ext cx="6248400" cy="457200"/>
            <a:chOff x="432" y="2604"/>
            <a:chExt cx="3936" cy="288"/>
          </a:xfrm>
        </p:grpSpPr>
        <p:sp>
          <p:nvSpPr>
            <p:cNvPr id="2099" name="Line 12"/>
            <p:cNvSpPr>
              <a:spLocks noChangeShapeType="1"/>
            </p:cNvSpPr>
            <p:nvPr/>
          </p:nvSpPr>
          <p:spPr bwMode="auto">
            <a:xfrm>
              <a:off x="432" y="2604"/>
              <a:ext cx="3936" cy="0"/>
            </a:xfrm>
            <a:prstGeom prst="line">
              <a:avLst/>
            </a:prstGeom>
            <a:noFill/>
            <a:ln w="3175">
              <a:solidFill>
                <a:srgbClr val="FF3300"/>
              </a:solidFill>
              <a:round/>
              <a:headEnd/>
              <a:tailEnd type="none" w="med" len="lg"/>
            </a:ln>
            <a:effectLst/>
          </p:spPr>
          <p:txBody>
            <a:bodyPr/>
            <a:lstStyle/>
            <a:p>
              <a:endParaRPr lang="fr-FR"/>
            </a:p>
          </p:txBody>
        </p:sp>
        <p:sp>
          <p:nvSpPr>
            <p:cNvPr id="2100" name="Line 13"/>
            <p:cNvSpPr>
              <a:spLocks noChangeShapeType="1"/>
            </p:cNvSpPr>
            <p:nvPr/>
          </p:nvSpPr>
          <p:spPr bwMode="auto">
            <a:xfrm>
              <a:off x="432" y="2892"/>
              <a:ext cx="3936" cy="0"/>
            </a:xfrm>
            <a:prstGeom prst="line">
              <a:avLst/>
            </a:prstGeom>
            <a:noFill/>
            <a:ln w="3175">
              <a:solidFill>
                <a:srgbClr val="FF3300"/>
              </a:solidFill>
              <a:round/>
              <a:headEnd/>
              <a:tailEnd type="none" w="med" len="lg"/>
            </a:ln>
            <a:effectLst/>
          </p:spPr>
          <p:txBody>
            <a:bodyPr/>
            <a:lstStyle/>
            <a:p>
              <a:endParaRPr lang="fr-FR"/>
            </a:p>
          </p:txBody>
        </p:sp>
      </p:grpSp>
      <p:sp>
        <p:nvSpPr>
          <p:cNvPr id="15" name="Freeform 14"/>
          <p:cNvSpPr>
            <a:spLocks/>
          </p:cNvSpPr>
          <p:nvPr/>
        </p:nvSpPr>
        <p:spPr bwMode="auto">
          <a:xfrm>
            <a:off x="1066800" y="1601788"/>
            <a:ext cx="974725" cy="931862"/>
          </a:xfrm>
          <a:custGeom>
            <a:avLst/>
            <a:gdLst>
              <a:gd name="T0" fmla="*/ 0 w 614"/>
              <a:gd name="T1" fmla="*/ 2147483647 h 587"/>
              <a:gd name="T2" fmla="*/ 2147483647 w 614"/>
              <a:gd name="T3" fmla="*/ 2147483647 h 587"/>
              <a:gd name="T4" fmla="*/ 2147483647 w 614"/>
              <a:gd name="T5" fmla="*/ 2147483647 h 587"/>
              <a:gd name="T6" fmla="*/ 2147483647 w 614"/>
              <a:gd name="T7" fmla="*/ 2147483647 h 587"/>
              <a:gd name="T8" fmla="*/ 2147483647 w 614"/>
              <a:gd name="T9" fmla="*/ 2147483647 h 587"/>
              <a:gd name="T10" fmla="*/ 2147483647 w 614"/>
              <a:gd name="T11" fmla="*/ 2147483647 h 587"/>
              <a:gd name="T12" fmla="*/ 2147483647 w 614"/>
              <a:gd name="T13" fmla="*/ 2147483647 h 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4" h="587">
                <a:moveTo>
                  <a:pt x="0" y="587"/>
                </a:moveTo>
                <a:cubicBezTo>
                  <a:pt x="6" y="550"/>
                  <a:pt x="14" y="444"/>
                  <a:pt x="36" y="367"/>
                </a:cubicBezTo>
                <a:cubicBezTo>
                  <a:pt x="58" y="290"/>
                  <a:pt x="93" y="184"/>
                  <a:pt x="134" y="123"/>
                </a:cubicBezTo>
                <a:cubicBezTo>
                  <a:pt x="175" y="62"/>
                  <a:pt x="254" y="6"/>
                  <a:pt x="284" y="3"/>
                </a:cubicBezTo>
                <a:cubicBezTo>
                  <a:pt x="314" y="0"/>
                  <a:pt x="299" y="56"/>
                  <a:pt x="314" y="107"/>
                </a:cubicBezTo>
                <a:cubicBezTo>
                  <a:pt x="329" y="158"/>
                  <a:pt x="322" y="233"/>
                  <a:pt x="372" y="311"/>
                </a:cubicBezTo>
                <a:cubicBezTo>
                  <a:pt x="422" y="389"/>
                  <a:pt x="518" y="483"/>
                  <a:pt x="614" y="577"/>
                </a:cubicBezTo>
              </a:path>
            </a:pathLst>
          </a:custGeom>
          <a:noFill/>
          <a:ln w="28575" cap="flat" cmpd="sng">
            <a:solidFill>
              <a:srgbClr val="FFFF00"/>
            </a:solidFill>
            <a:prstDash val="solid"/>
            <a:round/>
            <a:headEnd type="none" w="med" len="med"/>
            <a:tailEnd type="none" w="med" len="lg"/>
          </a:ln>
          <a:effectLst/>
        </p:spPr>
        <p:txBody>
          <a:bodyPr/>
          <a:lstStyle/>
          <a:p>
            <a:endParaRPr lang="fr-FR"/>
          </a:p>
        </p:txBody>
      </p:sp>
      <p:sp>
        <p:nvSpPr>
          <p:cNvPr id="16" name="Freeform 15"/>
          <p:cNvSpPr>
            <a:spLocks/>
          </p:cNvSpPr>
          <p:nvPr/>
        </p:nvSpPr>
        <p:spPr bwMode="auto">
          <a:xfrm>
            <a:off x="2038350" y="1581150"/>
            <a:ext cx="974725" cy="931863"/>
          </a:xfrm>
          <a:custGeom>
            <a:avLst/>
            <a:gdLst>
              <a:gd name="T0" fmla="*/ 0 w 614"/>
              <a:gd name="T1" fmla="*/ 2147483647 h 587"/>
              <a:gd name="T2" fmla="*/ 2147483647 w 614"/>
              <a:gd name="T3" fmla="*/ 2147483647 h 587"/>
              <a:gd name="T4" fmla="*/ 2147483647 w 614"/>
              <a:gd name="T5" fmla="*/ 2147483647 h 587"/>
              <a:gd name="T6" fmla="*/ 2147483647 w 614"/>
              <a:gd name="T7" fmla="*/ 2147483647 h 587"/>
              <a:gd name="T8" fmla="*/ 2147483647 w 614"/>
              <a:gd name="T9" fmla="*/ 2147483647 h 587"/>
              <a:gd name="T10" fmla="*/ 2147483647 w 614"/>
              <a:gd name="T11" fmla="*/ 2147483647 h 587"/>
              <a:gd name="T12" fmla="*/ 2147483647 w 614"/>
              <a:gd name="T13" fmla="*/ 2147483647 h 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4" h="587">
                <a:moveTo>
                  <a:pt x="0" y="587"/>
                </a:moveTo>
                <a:cubicBezTo>
                  <a:pt x="6" y="550"/>
                  <a:pt x="14" y="444"/>
                  <a:pt x="36" y="367"/>
                </a:cubicBezTo>
                <a:cubicBezTo>
                  <a:pt x="58" y="290"/>
                  <a:pt x="93" y="184"/>
                  <a:pt x="134" y="123"/>
                </a:cubicBezTo>
                <a:cubicBezTo>
                  <a:pt x="175" y="62"/>
                  <a:pt x="254" y="6"/>
                  <a:pt x="284" y="3"/>
                </a:cubicBezTo>
                <a:cubicBezTo>
                  <a:pt x="314" y="0"/>
                  <a:pt x="299" y="56"/>
                  <a:pt x="314" y="107"/>
                </a:cubicBezTo>
                <a:cubicBezTo>
                  <a:pt x="329" y="158"/>
                  <a:pt x="322" y="233"/>
                  <a:pt x="372" y="311"/>
                </a:cubicBezTo>
                <a:cubicBezTo>
                  <a:pt x="422" y="389"/>
                  <a:pt x="518" y="483"/>
                  <a:pt x="614" y="577"/>
                </a:cubicBezTo>
              </a:path>
            </a:pathLst>
          </a:custGeom>
          <a:noFill/>
          <a:ln w="28575" cap="flat" cmpd="sng">
            <a:solidFill>
              <a:srgbClr val="FFFF00"/>
            </a:solidFill>
            <a:prstDash val="solid"/>
            <a:round/>
            <a:headEnd type="none" w="med" len="med"/>
            <a:tailEnd type="none" w="med" len="lg"/>
          </a:ln>
          <a:effectLst/>
        </p:spPr>
        <p:txBody>
          <a:bodyPr/>
          <a:lstStyle/>
          <a:p>
            <a:endParaRPr lang="fr-FR"/>
          </a:p>
        </p:txBody>
      </p:sp>
      <p:sp>
        <p:nvSpPr>
          <p:cNvPr id="17" name="Freeform 16"/>
          <p:cNvSpPr>
            <a:spLocks/>
          </p:cNvSpPr>
          <p:nvPr/>
        </p:nvSpPr>
        <p:spPr bwMode="auto">
          <a:xfrm>
            <a:off x="3009900" y="1549400"/>
            <a:ext cx="974725" cy="931863"/>
          </a:xfrm>
          <a:custGeom>
            <a:avLst/>
            <a:gdLst>
              <a:gd name="T0" fmla="*/ 0 w 614"/>
              <a:gd name="T1" fmla="*/ 2147483647 h 587"/>
              <a:gd name="T2" fmla="*/ 2147483647 w 614"/>
              <a:gd name="T3" fmla="*/ 2147483647 h 587"/>
              <a:gd name="T4" fmla="*/ 2147483647 w 614"/>
              <a:gd name="T5" fmla="*/ 2147483647 h 587"/>
              <a:gd name="T6" fmla="*/ 2147483647 w 614"/>
              <a:gd name="T7" fmla="*/ 2147483647 h 587"/>
              <a:gd name="T8" fmla="*/ 2147483647 w 614"/>
              <a:gd name="T9" fmla="*/ 2147483647 h 587"/>
              <a:gd name="T10" fmla="*/ 2147483647 w 614"/>
              <a:gd name="T11" fmla="*/ 2147483647 h 587"/>
              <a:gd name="T12" fmla="*/ 2147483647 w 614"/>
              <a:gd name="T13" fmla="*/ 2147483647 h 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4" h="587">
                <a:moveTo>
                  <a:pt x="0" y="587"/>
                </a:moveTo>
                <a:cubicBezTo>
                  <a:pt x="6" y="550"/>
                  <a:pt x="14" y="444"/>
                  <a:pt x="36" y="367"/>
                </a:cubicBezTo>
                <a:cubicBezTo>
                  <a:pt x="58" y="290"/>
                  <a:pt x="93" y="184"/>
                  <a:pt x="134" y="123"/>
                </a:cubicBezTo>
                <a:cubicBezTo>
                  <a:pt x="175" y="62"/>
                  <a:pt x="254" y="6"/>
                  <a:pt x="284" y="3"/>
                </a:cubicBezTo>
                <a:cubicBezTo>
                  <a:pt x="314" y="0"/>
                  <a:pt x="299" y="56"/>
                  <a:pt x="314" y="107"/>
                </a:cubicBezTo>
                <a:cubicBezTo>
                  <a:pt x="329" y="158"/>
                  <a:pt x="322" y="233"/>
                  <a:pt x="372" y="311"/>
                </a:cubicBezTo>
                <a:cubicBezTo>
                  <a:pt x="422" y="389"/>
                  <a:pt x="518" y="483"/>
                  <a:pt x="614" y="577"/>
                </a:cubicBezTo>
              </a:path>
            </a:pathLst>
          </a:custGeom>
          <a:noFill/>
          <a:ln w="28575" cap="flat" cmpd="sng">
            <a:solidFill>
              <a:srgbClr val="FFFF00"/>
            </a:solidFill>
            <a:prstDash val="solid"/>
            <a:round/>
            <a:headEnd type="none" w="med" len="med"/>
            <a:tailEnd type="none" w="med" len="lg"/>
          </a:ln>
          <a:effectLst/>
        </p:spPr>
        <p:txBody>
          <a:bodyPr/>
          <a:lstStyle/>
          <a:p>
            <a:endParaRPr lang="fr-FR"/>
          </a:p>
        </p:txBody>
      </p:sp>
      <p:sp>
        <p:nvSpPr>
          <p:cNvPr id="18" name="Line 17"/>
          <p:cNvSpPr>
            <a:spLocks noChangeShapeType="1"/>
          </p:cNvSpPr>
          <p:nvPr/>
        </p:nvSpPr>
        <p:spPr bwMode="auto">
          <a:xfrm>
            <a:off x="1066800" y="2533650"/>
            <a:ext cx="1588" cy="2514600"/>
          </a:xfrm>
          <a:prstGeom prst="line">
            <a:avLst/>
          </a:prstGeom>
          <a:noFill/>
          <a:ln w="9525">
            <a:solidFill>
              <a:schemeClr val="tx2"/>
            </a:solidFill>
            <a:prstDash val="dash"/>
            <a:round/>
            <a:headEnd/>
            <a:tailEnd type="none" w="med" len="lg"/>
          </a:ln>
          <a:effectLst/>
        </p:spPr>
        <p:txBody>
          <a:bodyPr/>
          <a:lstStyle/>
          <a:p>
            <a:endParaRPr lang="fr-FR"/>
          </a:p>
        </p:txBody>
      </p:sp>
      <p:sp>
        <p:nvSpPr>
          <p:cNvPr id="19" name="Line 18"/>
          <p:cNvSpPr>
            <a:spLocks noChangeShapeType="1"/>
          </p:cNvSpPr>
          <p:nvPr/>
        </p:nvSpPr>
        <p:spPr bwMode="auto">
          <a:xfrm>
            <a:off x="2038350" y="2527300"/>
            <a:ext cx="1588" cy="2514600"/>
          </a:xfrm>
          <a:prstGeom prst="line">
            <a:avLst/>
          </a:prstGeom>
          <a:noFill/>
          <a:ln w="9525">
            <a:solidFill>
              <a:schemeClr val="tx2"/>
            </a:solidFill>
            <a:prstDash val="dash"/>
            <a:round/>
            <a:headEnd/>
            <a:tailEnd type="none" w="med" len="lg"/>
          </a:ln>
          <a:effectLst/>
        </p:spPr>
        <p:txBody>
          <a:bodyPr/>
          <a:lstStyle/>
          <a:p>
            <a:endParaRPr lang="fr-FR"/>
          </a:p>
        </p:txBody>
      </p:sp>
      <p:sp>
        <p:nvSpPr>
          <p:cNvPr id="20" name="Line 19"/>
          <p:cNvSpPr>
            <a:spLocks noChangeShapeType="1"/>
          </p:cNvSpPr>
          <p:nvPr/>
        </p:nvSpPr>
        <p:spPr bwMode="auto">
          <a:xfrm>
            <a:off x="3003550" y="2508250"/>
            <a:ext cx="1588" cy="2514600"/>
          </a:xfrm>
          <a:prstGeom prst="line">
            <a:avLst/>
          </a:prstGeom>
          <a:noFill/>
          <a:ln w="9525">
            <a:solidFill>
              <a:schemeClr val="tx2"/>
            </a:solidFill>
            <a:prstDash val="dash"/>
            <a:round/>
            <a:headEnd/>
            <a:tailEnd type="none" w="med" len="lg"/>
          </a:ln>
          <a:effectLst/>
        </p:spPr>
        <p:txBody>
          <a:bodyPr/>
          <a:lstStyle/>
          <a:p>
            <a:endParaRPr lang="fr-FR"/>
          </a:p>
        </p:txBody>
      </p:sp>
      <p:sp>
        <p:nvSpPr>
          <p:cNvPr id="21" name="Text Box 20"/>
          <p:cNvSpPr txBox="1">
            <a:spLocks noChangeArrowheads="1"/>
          </p:cNvSpPr>
          <p:nvPr/>
        </p:nvSpPr>
        <p:spPr bwMode="auto">
          <a:xfrm>
            <a:off x="793750" y="5048250"/>
            <a:ext cx="533400" cy="336550"/>
          </a:xfrm>
          <a:prstGeom prst="rect">
            <a:avLst/>
          </a:prstGeom>
          <a:noFill/>
          <a:ln w="3175">
            <a:noFill/>
            <a:miter lim="800000"/>
            <a:headEnd/>
            <a:tailEnd type="none" w="med" len="lg"/>
          </a:ln>
          <a:effectLst/>
        </p:spPr>
        <p:txBody>
          <a:bodyPr>
            <a:spAutoFit/>
          </a:bodyPr>
          <a:lstStyle/>
          <a:p>
            <a:pPr algn="ctr">
              <a:spcBef>
                <a:spcPct val="50000"/>
              </a:spcBef>
            </a:pPr>
            <a:r>
              <a:rPr lang="fr-FR" sz="1600">
                <a:solidFill>
                  <a:schemeClr val="bg1"/>
                </a:solidFill>
                <a:latin typeface="Arial" pitchFamily="34" charset="0"/>
              </a:rPr>
              <a:t>m</a:t>
            </a:r>
          </a:p>
        </p:txBody>
      </p:sp>
      <p:sp>
        <p:nvSpPr>
          <p:cNvPr id="22" name="Text Box 21"/>
          <p:cNvSpPr txBox="1">
            <a:spLocks noChangeArrowheads="1"/>
          </p:cNvSpPr>
          <p:nvPr/>
        </p:nvSpPr>
        <p:spPr bwMode="auto">
          <a:xfrm>
            <a:off x="2743200" y="5048250"/>
            <a:ext cx="533400" cy="336550"/>
          </a:xfrm>
          <a:prstGeom prst="rect">
            <a:avLst/>
          </a:prstGeom>
          <a:noFill/>
          <a:ln w="3175">
            <a:noFill/>
            <a:miter lim="800000"/>
            <a:headEnd/>
            <a:tailEnd type="none" w="med" len="lg"/>
          </a:ln>
          <a:effectLst/>
        </p:spPr>
        <p:txBody>
          <a:bodyPr>
            <a:spAutoFit/>
          </a:bodyPr>
          <a:lstStyle/>
          <a:p>
            <a:pPr algn="ctr">
              <a:spcBef>
                <a:spcPct val="50000"/>
              </a:spcBef>
            </a:pPr>
            <a:r>
              <a:rPr lang="fr-FR" sz="1600">
                <a:solidFill>
                  <a:schemeClr val="bg1"/>
                </a:solidFill>
                <a:latin typeface="Arial" pitchFamily="34" charset="0"/>
              </a:rPr>
              <a:t>m</a:t>
            </a:r>
          </a:p>
        </p:txBody>
      </p:sp>
      <p:sp>
        <p:nvSpPr>
          <p:cNvPr id="23" name="Text Box 22"/>
          <p:cNvSpPr txBox="1">
            <a:spLocks noChangeArrowheads="1"/>
          </p:cNvSpPr>
          <p:nvPr/>
        </p:nvSpPr>
        <p:spPr bwMode="auto">
          <a:xfrm>
            <a:off x="1752600" y="5048250"/>
            <a:ext cx="533400" cy="336550"/>
          </a:xfrm>
          <a:prstGeom prst="rect">
            <a:avLst/>
          </a:prstGeom>
          <a:noFill/>
          <a:ln w="3175">
            <a:noFill/>
            <a:miter lim="800000"/>
            <a:headEnd/>
            <a:tailEnd type="none" w="med" len="lg"/>
          </a:ln>
          <a:effectLst/>
        </p:spPr>
        <p:txBody>
          <a:bodyPr>
            <a:spAutoFit/>
          </a:bodyPr>
          <a:lstStyle/>
          <a:p>
            <a:pPr algn="ctr">
              <a:spcBef>
                <a:spcPct val="50000"/>
              </a:spcBef>
            </a:pPr>
            <a:r>
              <a:rPr lang="fr-FR" sz="1600">
                <a:solidFill>
                  <a:schemeClr val="bg1"/>
                </a:solidFill>
                <a:latin typeface="Arial" pitchFamily="34" charset="0"/>
              </a:rPr>
              <a:t>s</a:t>
            </a:r>
          </a:p>
        </p:txBody>
      </p:sp>
      <p:sp>
        <p:nvSpPr>
          <p:cNvPr id="24" name="Oval 23"/>
          <p:cNvSpPr>
            <a:spLocks noChangeArrowheads="1"/>
          </p:cNvSpPr>
          <p:nvPr/>
        </p:nvSpPr>
        <p:spPr bwMode="auto">
          <a:xfrm>
            <a:off x="1752600" y="5048250"/>
            <a:ext cx="533400" cy="381000"/>
          </a:xfrm>
          <a:prstGeom prst="ellipse">
            <a:avLst/>
          </a:prstGeom>
          <a:noFill/>
          <a:ln w="19050">
            <a:solidFill>
              <a:srgbClr val="FF3300"/>
            </a:solidFill>
            <a:round/>
            <a:headEnd/>
            <a:tailEnd type="none" w="med" len="lg"/>
          </a:ln>
          <a:effectLst/>
        </p:spPr>
        <p:txBody>
          <a:bodyPr wrap="none" anchor="ctr"/>
          <a:lstStyle/>
          <a:p>
            <a:endParaRPr lang="fr-FR"/>
          </a:p>
        </p:txBody>
      </p:sp>
      <p:sp>
        <p:nvSpPr>
          <p:cNvPr id="25" name="Freeform 24"/>
          <p:cNvSpPr>
            <a:spLocks/>
          </p:cNvSpPr>
          <p:nvPr/>
        </p:nvSpPr>
        <p:spPr bwMode="auto">
          <a:xfrm>
            <a:off x="1670050" y="5048250"/>
            <a:ext cx="635000" cy="476250"/>
          </a:xfrm>
          <a:custGeom>
            <a:avLst/>
            <a:gdLst>
              <a:gd name="T0" fmla="*/ 0 w 400"/>
              <a:gd name="T1" fmla="*/ 0 h 300"/>
              <a:gd name="T2" fmla="*/ 2147483647 w 400"/>
              <a:gd name="T3" fmla="*/ 2147483647 h 300"/>
              <a:gd name="T4" fmla="*/ 2147483647 w 400"/>
              <a:gd name="T5" fmla="*/ 2147483647 h 300"/>
              <a:gd name="T6" fmla="*/ 2147483647 w 400"/>
              <a:gd name="T7" fmla="*/ 2147483647 h 300"/>
              <a:gd name="T8" fmla="*/ 2147483647 w 400"/>
              <a:gd name="T9" fmla="*/ 2147483647 h 300"/>
              <a:gd name="T10" fmla="*/ 2147483647 w 400"/>
              <a:gd name="T11" fmla="*/ 2147483647 h 300"/>
              <a:gd name="T12" fmla="*/ 2147483647 w 400"/>
              <a:gd name="T13" fmla="*/ 2147483647 h 300"/>
              <a:gd name="T14" fmla="*/ 2147483647 w 400"/>
              <a:gd name="T15" fmla="*/ 2147483647 h 300"/>
              <a:gd name="T16" fmla="*/ 2147483647 w 400"/>
              <a:gd name="T17" fmla="*/ 2147483647 h 300"/>
              <a:gd name="T18" fmla="*/ 2147483647 w 400"/>
              <a:gd name="T19" fmla="*/ 2147483647 h 3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0" h="300">
                <a:moveTo>
                  <a:pt x="0" y="0"/>
                </a:moveTo>
                <a:cubicBezTo>
                  <a:pt x="15" y="10"/>
                  <a:pt x="31" y="12"/>
                  <a:pt x="48" y="20"/>
                </a:cubicBezTo>
                <a:cubicBezTo>
                  <a:pt x="82" y="37"/>
                  <a:pt x="110" y="54"/>
                  <a:pt x="148" y="64"/>
                </a:cubicBezTo>
                <a:cubicBezTo>
                  <a:pt x="169" y="85"/>
                  <a:pt x="182" y="97"/>
                  <a:pt x="208" y="112"/>
                </a:cubicBezTo>
                <a:cubicBezTo>
                  <a:pt x="215" y="116"/>
                  <a:pt x="230" y="122"/>
                  <a:pt x="236" y="128"/>
                </a:cubicBezTo>
                <a:cubicBezTo>
                  <a:pt x="246" y="138"/>
                  <a:pt x="254" y="150"/>
                  <a:pt x="264" y="160"/>
                </a:cubicBezTo>
                <a:cubicBezTo>
                  <a:pt x="272" y="185"/>
                  <a:pt x="297" y="196"/>
                  <a:pt x="320" y="204"/>
                </a:cubicBezTo>
                <a:cubicBezTo>
                  <a:pt x="326" y="222"/>
                  <a:pt x="336" y="217"/>
                  <a:pt x="348" y="232"/>
                </a:cubicBezTo>
                <a:cubicBezTo>
                  <a:pt x="373" y="264"/>
                  <a:pt x="353" y="249"/>
                  <a:pt x="376" y="264"/>
                </a:cubicBezTo>
                <a:cubicBezTo>
                  <a:pt x="381" y="280"/>
                  <a:pt x="388" y="288"/>
                  <a:pt x="400" y="300"/>
                </a:cubicBezTo>
              </a:path>
            </a:pathLst>
          </a:custGeom>
          <a:noFill/>
          <a:ln w="28575" cap="flat" cmpd="sng">
            <a:solidFill>
              <a:srgbClr val="FF3300"/>
            </a:solidFill>
            <a:prstDash val="solid"/>
            <a:round/>
            <a:headEnd type="none" w="med" len="med"/>
            <a:tailEnd type="none" w="med" len="lg"/>
          </a:ln>
          <a:effectLst/>
        </p:spPr>
        <p:txBody>
          <a:bodyPr/>
          <a:lstStyle/>
          <a:p>
            <a:endParaRPr lang="fr-FR"/>
          </a:p>
        </p:txBody>
      </p:sp>
      <p:sp>
        <p:nvSpPr>
          <p:cNvPr id="26" name="Freeform 25"/>
          <p:cNvSpPr>
            <a:spLocks/>
          </p:cNvSpPr>
          <p:nvPr/>
        </p:nvSpPr>
        <p:spPr bwMode="auto">
          <a:xfrm>
            <a:off x="1644650" y="5105400"/>
            <a:ext cx="736600" cy="368300"/>
          </a:xfrm>
          <a:custGeom>
            <a:avLst/>
            <a:gdLst>
              <a:gd name="T0" fmla="*/ 2147483647 w 464"/>
              <a:gd name="T1" fmla="*/ 0 h 232"/>
              <a:gd name="T2" fmla="*/ 2147483647 w 464"/>
              <a:gd name="T3" fmla="*/ 2147483647 h 232"/>
              <a:gd name="T4" fmla="*/ 2147483647 w 464"/>
              <a:gd name="T5" fmla="*/ 2147483647 h 232"/>
              <a:gd name="T6" fmla="*/ 2147483647 w 464"/>
              <a:gd name="T7" fmla="*/ 2147483647 h 232"/>
              <a:gd name="T8" fmla="*/ 2147483647 w 464"/>
              <a:gd name="T9" fmla="*/ 2147483647 h 232"/>
              <a:gd name="T10" fmla="*/ 2147483647 w 464"/>
              <a:gd name="T11" fmla="*/ 2147483647 h 232"/>
              <a:gd name="T12" fmla="*/ 2147483647 w 464"/>
              <a:gd name="T13" fmla="*/ 2147483647 h 232"/>
              <a:gd name="T14" fmla="*/ 2147483647 w 464"/>
              <a:gd name="T15" fmla="*/ 2147483647 h 232"/>
              <a:gd name="T16" fmla="*/ 2147483647 w 464"/>
              <a:gd name="T17" fmla="*/ 2147483647 h 232"/>
              <a:gd name="T18" fmla="*/ 2147483647 w 464"/>
              <a:gd name="T19" fmla="*/ 2147483647 h 232"/>
              <a:gd name="T20" fmla="*/ 0 w 464"/>
              <a:gd name="T21" fmla="*/ 2147483647 h 2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4" h="232">
                <a:moveTo>
                  <a:pt x="464" y="0"/>
                </a:moveTo>
                <a:cubicBezTo>
                  <a:pt x="349" y="4"/>
                  <a:pt x="370" y="3"/>
                  <a:pt x="300" y="20"/>
                </a:cubicBezTo>
                <a:cubicBezTo>
                  <a:pt x="289" y="27"/>
                  <a:pt x="280" y="36"/>
                  <a:pt x="268" y="40"/>
                </a:cubicBezTo>
                <a:cubicBezTo>
                  <a:pt x="264" y="41"/>
                  <a:pt x="260" y="42"/>
                  <a:pt x="256" y="44"/>
                </a:cubicBezTo>
                <a:cubicBezTo>
                  <a:pt x="248" y="49"/>
                  <a:pt x="232" y="60"/>
                  <a:pt x="232" y="60"/>
                </a:cubicBezTo>
                <a:cubicBezTo>
                  <a:pt x="215" y="86"/>
                  <a:pt x="168" y="109"/>
                  <a:pt x="140" y="128"/>
                </a:cubicBezTo>
                <a:cubicBezTo>
                  <a:pt x="132" y="151"/>
                  <a:pt x="112" y="166"/>
                  <a:pt x="92" y="180"/>
                </a:cubicBezTo>
                <a:cubicBezTo>
                  <a:pt x="84" y="186"/>
                  <a:pt x="76" y="191"/>
                  <a:pt x="68" y="196"/>
                </a:cubicBezTo>
                <a:cubicBezTo>
                  <a:pt x="64" y="199"/>
                  <a:pt x="56" y="204"/>
                  <a:pt x="56" y="204"/>
                </a:cubicBezTo>
                <a:cubicBezTo>
                  <a:pt x="43" y="223"/>
                  <a:pt x="53" y="214"/>
                  <a:pt x="24" y="224"/>
                </a:cubicBezTo>
                <a:cubicBezTo>
                  <a:pt x="16" y="227"/>
                  <a:pt x="0" y="232"/>
                  <a:pt x="0" y="232"/>
                </a:cubicBezTo>
              </a:path>
            </a:pathLst>
          </a:custGeom>
          <a:noFill/>
          <a:ln w="28575" cap="flat" cmpd="sng">
            <a:solidFill>
              <a:srgbClr val="FF3300"/>
            </a:solidFill>
            <a:prstDash val="solid"/>
            <a:round/>
            <a:headEnd type="none" w="med" len="med"/>
            <a:tailEnd type="none" w="med" len="lg"/>
          </a:ln>
          <a:effectLst/>
        </p:spPr>
        <p:txBody>
          <a:bodyPr/>
          <a:lstStyle/>
          <a:p>
            <a:endParaRPr lang="fr-FR"/>
          </a:p>
        </p:txBody>
      </p:sp>
      <p:sp>
        <p:nvSpPr>
          <p:cNvPr id="27" name="Freeform 26"/>
          <p:cNvSpPr>
            <a:spLocks/>
          </p:cNvSpPr>
          <p:nvPr/>
        </p:nvSpPr>
        <p:spPr bwMode="auto">
          <a:xfrm>
            <a:off x="4457700" y="4133850"/>
            <a:ext cx="1589088" cy="457200"/>
          </a:xfrm>
          <a:custGeom>
            <a:avLst/>
            <a:gdLst>
              <a:gd name="T0" fmla="*/ 0 w 1001"/>
              <a:gd name="T1" fmla="*/ 0 h 288"/>
              <a:gd name="T2" fmla="*/ 0 w 1001"/>
              <a:gd name="T3" fmla="*/ 2147483647 h 288"/>
              <a:gd name="T4" fmla="*/ 2147483647 w 1001"/>
              <a:gd name="T5" fmla="*/ 2147483647 h 288"/>
              <a:gd name="T6" fmla="*/ 2147483647 w 1001"/>
              <a:gd name="T7" fmla="*/ 2147483647 h 288"/>
              <a:gd name="T8" fmla="*/ 2147483647 w 1001"/>
              <a:gd name="T9" fmla="*/ 2147483647 h 288"/>
              <a:gd name="T10" fmla="*/ 2147483647 w 1001"/>
              <a:gd name="T11" fmla="*/ 2147483647 h 288"/>
              <a:gd name="T12" fmla="*/ 0 w 1001"/>
              <a:gd name="T13" fmla="*/ 0 h 2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1" h="288">
                <a:moveTo>
                  <a:pt x="0" y="0"/>
                </a:moveTo>
                <a:lnTo>
                  <a:pt x="0" y="288"/>
                </a:lnTo>
                <a:lnTo>
                  <a:pt x="1001" y="288"/>
                </a:lnTo>
                <a:lnTo>
                  <a:pt x="803" y="243"/>
                </a:lnTo>
                <a:lnTo>
                  <a:pt x="548" y="177"/>
                </a:lnTo>
                <a:lnTo>
                  <a:pt x="171" y="60"/>
                </a:lnTo>
                <a:lnTo>
                  <a:pt x="0" y="0"/>
                </a:lnTo>
                <a:close/>
              </a:path>
            </a:pathLst>
          </a:custGeom>
          <a:solidFill>
            <a:srgbClr val="FF3300">
              <a:alpha val="34901"/>
            </a:srgbClr>
          </a:solidFill>
          <a:ln w="3175" cap="flat" cmpd="sng">
            <a:solidFill>
              <a:srgbClr val="00CC99"/>
            </a:solidFill>
            <a:prstDash val="solid"/>
            <a:round/>
            <a:headEnd type="none" w="med" len="med"/>
            <a:tailEnd type="none" w="med" len="lg"/>
          </a:ln>
          <a:effectLst/>
        </p:spPr>
        <p:txBody>
          <a:bodyPr/>
          <a:lstStyle/>
          <a:p>
            <a:endParaRPr lang="fr-FR"/>
          </a:p>
        </p:txBody>
      </p:sp>
      <p:sp>
        <p:nvSpPr>
          <p:cNvPr id="28" name="Freeform 27"/>
          <p:cNvSpPr>
            <a:spLocks/>
          </p:cNvSpPr>
          <p:nvPr/>
        </p:nvSpPr>
        <p:spPr bwMode="auto">
          <a:xfrm>
            <a:off x="2057400" y="2533650"/>
            <a:ext cx="5410200" cy="2286000"/>
          </a:xfrm>
          <a:custGeom>
            <a:avLst/>
            <a:gdLst>
              <a:gd name="T0" fmla="*/ 0 w 3408"/>
              <a:gd name="T1" fmla="*/ 0 h 1440"/>
              <a:gd name="T2" fmla="*/ 2147483647 w 3408"/>
              <a:gd name="T3" fmla="*/ 2147483647 h 1440"/>
              <a:gd name="T4" fmla="*/ 2147483647 w 3408"/>
              <a:gd name="T5" fmla="*/ 2147483647 h 1440"/>
              <a:gd name="T6" fmla="*/ 2147483647 w 3408"/>
              <a:gd name="T7" fmla="*/ 2147483647 h 1440"/>
              <a:gd name="T8" fmla="*/ 2147483647 w 3408"/>
              <a:gd name="T9" fmla="*/ 2147483647 h 1440"/>
              <a:gd name="T10" fmla="*/ 2147483647 w 3408"/>
              <a:gd name="T11" fmla="*/ 2147483647 h 1440"/>
              <a:gd name="T12" fmla="*/ 2147483647 w 3408"/>
              <a:gd name="T13" fmla="*/ 2147483647 h 1440"/>
              <a:gd name="T14" fmla="*/ 2147483647 w 3408"/>
              <a:gd name="T15" fmla="*/ 2147483647 h 1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08" h="1440">
                <a:moveTo>
                  <a:pt x="0" y="0"/>
                </a:moveTo>
                <a:cubicBezTo>
                  <a:pt x="10" y="11"/>
                  <a:pt x="20" y="22"/>
                  <a:pt x="72" y="68"/>
                </a:cubicBezTo>
                <a:cubicBezTo>
                  <a:pt x="124" y="114"/>
                  <a:pt x="203" y="186"/>
                  <a:pt x="312" y="276"/>
                </a:cubicBezTo>
                <a:cubicBezTo>
                  <a:pt x="421" y="366"/>
                  <a:pt x="564" y="502"/>
                  <a:pt x="728" y="608"/>
                </a:cubicBezTo>
                <a:cubicBezTo>
                  <a:pt x="892" y="714"/>
                  <a:pt x="1089" y="821"/>
                  <a:pt x="1296" y="912"/>
                </a:cubicBezTo>
                <a:cubicBezTo>
                  <a:pt x="1503" y="1003"/>
                  <a:pt x="1720" y="1080"/>
                  <a:pt x="1968" y="1152"/>
                </a:cubicBezTo>
                <a:cubicBezTo>
                  <a:pt x="2216" y="1224"/>
                  <a:pt x="2544" y="1296"/>
                  <a:pt x="2784" y="1344"/>
                </a:cubicBezTo>
                <a:cubicBezTo>
                  <a:pt x="3024" y="1392"/>
                  <a:pt x="3216" y="1416"/>
                  <a:pt x="3408" y="1440"/>
                </a:cubicBezTo>
              </a:path>
            </a:pathLst>
          </a:custGeom>
          <a:noFill/>
          <a:ln w="28575" cap="flat" cmpd="sng">
            <a:solidFill>
              <a:srgbClr val="FF3300"/>
            </a:solidFill>
            <a:prstDash val="solid"/>
            <a:round/>
            <a:headEnd type="none" w="med" len="med"/>
            <a:tailEnd type="none" w="med" len="lg"/>
          </a:ln>
          <a:effectLst/>
        </p:spPr>
        <p:txBody>
          <a:bodyPr/>
          <a:lstStyle/>
          <a:p>
            <a:endParaRPr lang="fr-FR"/>
          </a:p>
        </p:txBody>
      </p:sp>
      <p:sp>
        <p:nvSpPr>
          <p:cNvPr id="29" name="Line 28"/>
          <p:cNvSpPr>
            <a:spLocks noChangeShapeType="1"/>
          </p:cNvSpPr>
          <p:nvPr/>
        </p:nvSpPr>
        <p:spPr bwMode="auto">
          <a:xfrm>
            <a:off x="6781800" y="2305050"/>
            <a:ext cx="0" cy="457200"/>
          </a:xfrm>
          <a:prstGeom prst="line">
            <a:avLst/>
          </a:prstGeom>
          <a:noFill/>
          <a:ln w="3175">
            <a:solidFill>
              <a:schemeClr val="tx2"/>
            </a:solidFill>
            <a:round/>
            <a:headEnd type="triangle" w="med" len="med"/>
            <a:tailEnd type="triangle" w="med" len="med"/>
          </a:ln>
          <a:effectLst/>
        </p:spPr>
        <p:txBody>
          <a:bodyPr/>
          <a:lstStyle/>
          <a:p>
            <a:endParaRPr lang="fr-FR"/>
          </a:p>
        </p:txBody>
      </p:sp>
      <p:sp>
        <p:nvSpPr>
          <p:cNvPr id="30" name="Line 29"/>
          <p:cNvSpPr>
            <a:spLocks noChangeShapeType="1"/>
          </p:cNvSpPr>
          <p:nvPr/>
        </p:nvSpPr>
        <p:spPr bwMode="auto">
          <a:xfrm>
            <a:off x="6781800" y="4143375"/>
            <a:ext cx="0" cy="457200"/>
          </a:xfrm>
          <a:prstGeom prst="line">
            <a:avLst/>
          </a:prstGeom>
          <a:noFill/>
          <a:ln w="3175">
            <a:solidFill>
              <a:srgbClr val="FF3300"/>
            </a:solidFill>
            <a:round/>
            <a:headEnd type="triangle" w="med" len="med"/>
            <a:tailEnd type="triangle" w="med" len="med"/>
          </a:ln>
          <a:effectLst/>
        </p:spPr>
        <p:txBody>
          <a:bodyPr/>
          <a:lstStyle/>
          <a:p>
            <a:endParaRPr lang="fr-FR"/>
          </a:p>
        </p:txBody>
      </p:sp>
      <p:sp>
        <p:nvSpPr>
          <p:cNvPr id="31" name="Text Box 30"/>
          <p:cNvSpPr txBox="1">
            <a:spLocks noChangeArrowheads="1"/>
          </p:cNvSpPr>
          <p:nvPr/>
        </p:nvSpPr>
        <p:spPr bwMode="auto">
          <a:xfrm>
            <a:off x="7620000" y="5048250"/>
            <a:ext cx="1143000" cy="304800"/>
          </a:xfrm>
          <a:prstGeom prst="rect">
            <a:avLst/>
          </a:prstGeom>
          <a:noFill/>
          <a:ln w="3175">
            <a:noFill/>
            <a:miter lim="800000"/>
            <a:headEnd/>
            <a:tailEnd type="none" w="med" len="lg"/>
          </a:ln>
          <a:effectLst/>
        </p:spPr>
        <p:txBody>
          <a:bodyPr>
            <a:spAutoFit/>
          </a:bodyPr>
          <a:lstStyle/>
          <a:p>
            <a:pPr>
              <a:spcBef>
                <a:spcPct val="50000"/>
              </a:spcBef>
            </a:pPr>
            <a:r>
              <a:rPr lang="fr-FR" sz="1400">
                <a:solidFill>
                  <a:schemeClr val="bg1"/>
                </a:solidFill>
                <a:latin typeface="Arial" pitchFamily="34" charset="0"/>
              </a:rPr>
              <a:t>temps</a:t>
            </a:r>
          </a:p>
        </p:txBody>
      </p:sp>
      <p:sp>
        <p:nvSpPr>
          <p:cNvPr id="32" name="Text Box 31"/>
          <p:cNvSpPr txBox="1">
            <a:spLocks noChangeArrowheads="1"/>
          </p:cNvSpPr>
          <p:nvPr/>
        </p:nvSpPr>
        <p:spPr bwMode="auto">
          <a:xfrm>
            <a:off x="381000" y="1543050"/>
            <a:ext cx="381000" cy="304800"/>
          </a:xfrm>
          <a:prstGeom prst="rect">
            <a:avLst/>
          </a:prstGeom>
          <a:noFill/>
          <a:ln w="3175">
            <a:noFill/>
            <a:miter lim="800000"/>
            <a:headEnd/>
            <a:tailEnd type="none" w="med" len="lg"/>
          </a:ln>
          <a:effectLst/>
        </p:spPr>
        <p:txBody>
          <a:bodyPr>
            <a:spAutoFit/>
          </a:bodyPr>
          <a:lstStyle/>
          <a:p>
            <a:pPr>
              <a:spcBef>
                <a:spcPct val="50000"/>
              </a:spcBef>
            </a:pPr>
            <a:r>
              <a:rPr lang="fr-FR" sz="1400">
                <a:solidFill>
                  <a:schemeClr val="bg1"/>
                </a:solidFill>
                <a:latin typeface="Arial" pitchFamily="34" charset="0"/>
              </a:rPr>
              <a:t>C</a:t>
            </a:r>
          </a:p>
        </p:txBody>
      </p:sp>
      <p:sp>
        <p:nvSpPr>
          <p:cNvPr id="33" name="Line 32"/>
          <p:cNvSpPr>
            <a:spLocks noChangeShapeType="1"/>
          </p:cNvSpPr>
          <p:nvPr/>
        </p:nvSpPr>
        <p:spPr bwMode="auto">
          <a:xfrm flipV="1">
            <a:off x="5029200" y="1619250"/>
            <a:ext cx="0" cy="609600"/>
          </a:xfrm>
          <a:prstGeom prst="line">
            <a:avLst/>
          </a:prstGeom>
          <a:noFill/>
          <a:ln w="57150">
            <a:solidFill>
              <a:srgbClr val="FF3300"/>
            </a:solidFill>
            <a:round/>
            <a:headEnd/>
            <a:tailEnd type="triangle" w="med" len="lg"/>
          </a:ln>
          <a:effectLst/>
        </p:spPr>
        <p:txBody>
          <a:bodyPr/>
          <a:lstStyle/>
          <a:p>
            <a:endParaRPr lang="fr-FR"/>
          </a:p>
        </p:txBody>
      </p:sp>
      <p:sp>
        <p:nvSpPr>
          <p:cNvPr id="34" name="Line 33"/>
          <p:cNvSpPr>
            <a:spLocks noChangeShapeType="1"/>
          </p:cNvSpPr>
          <p:nvPr/>
        </p:nvSpPr>
        <p:spPr bwMode="auto">
          <a:xfrm>
            <a:off x="5029200" y="2838450"/>
            <a:ext cx="0" cy="609600"/>
          </a:xfrm>
          <a:prstGeom prst="line">
            <a:avLst/>
          </a:prstGeom>
          <a:noFill/>
          <a:ln w="57150">
            <a:solidFill>
              <a:srgbClr val="FF3300"/>
            </a:solidFill>
            <a:round/>
            <a:headEnd/>
            <a:tailEnd type="triangle" w="med" len="lg"/>
          </a:ln>
          <a:effectLst/>
        </p:spPr>
        <p:txBody>
          <a:bodyPr/>
          <a:lstStyle/>
          <a:p>
            <a:endParaRPr lang="fr-FR"/>
          </a:p>
        </p:txBody>
      </p:sp>
      <p:sp>
        <p:nvSpPr>
          <p:cNvPr id="35" name="Text Box 34"/>
          <p:cNvSpPr txBox="1">
            <a:spLocks noChangeArrowheads="1"/>
          </p:cNvSpPr>
          <p:nvPr/>
        </p:nvSpPr>
        <p:spPr bwMode="auto">
          <a:xfrm>
            <a:off x="4419600" y="1314450"/>
            <a:ext cx="1295400" cy="336550"/>
          </a:xfrm>
          <a:prstGeom prst="rect">
            <a:avLst/>
          </a:prstGeom>
          <a:noFill/>
          <a:ln w="3175">
            <a:noFill/>
            <a:miter lim="800000"/>
            <a:headEnd/>
            <a:tailEnd type="none" w="med" len="lg"/>
          </a:ln>
          <a:effectLst/>
        </p:spPr>
        <p:txBody>
          <a:bodyPr>
            <a:spAutoFit/>
          </a:bodyPr>
          <a:lstStyle/>
          <a:p>
            <a:pPr>
              <a:spcBef>
                <a:spcPct val="50000"/>
              </a:spcBef>
            </a:pPr>
            <a:r>
              <a:rPr lang="fr-FR" sz="1600" b="1">
                <a:solidFill>
                  <a:srgbClr val="FF3300"/>
                </a:solidFill>
                <a:latin typeface="Arial" pitchFamily="34" charset="0"/>
              </a:rPr>
              <a:t>TOXICITE</a:t>
            </a:r>
          </a:p>
        </p:txBody>
      </p:sp>
      <p:sp>
        <p:nvSpPr>
          <p:cNvPr id="36" name="Text Box 35"/>
          <p:cNvSpPr txBox="1">
            <a:spLocks noChangeArrowheads="1"/>
          </p:cNvSpPr>
          <p:nvPr/>
        </p:nvSpPr>
        <p:spPr bwMode="auto">
          <a:xfrm>
            <a:off x="4267200" y="3371850"/>
            <a:ext cx="1600200" cy="336550"/>
          </a:xfrm>
          <a:prstGeom prst="rect">
            <a:avLst/>
          </a:prstGeom>
          <a:noFill/>
          <a:ln w="3175">
            <a:noFill/>
            <a:miter lim="800000"/>
            <a:headEnd/>
            <a:tailEnd type="none" w="med" len="lg"/>
          </a:ln>
          <a:effectLst/>
        </p:spPr>
        <p:txBody>
          <a:bodyPr>
            <a:spAutoFit/>
          </a:bodyPr>
          <a:lstStyle/>
          <a:p>
            <a:pPr algn="ctr">
              <a:spcBef>
                <a:spcPct val="50000"/>
              </a:spcBef>
            </a:pPr>
            <a:r>
              <a:rPr lang="fr-FR" sz="1600" b="1">
                <a:solidFill>
                  <a:srgbClr val="FF3300"/>
                </a:solidFill>
                <a:latin typeface="Arial" pitchFamily="34" charset="0"/>
              </a:rPr>
              <a:t>INEFFICACITE</a:t>
            </a:r>
          </a:p>
        </p:txBody>
      </p:sp>
      <p:sp>
        <p:nvSpPr>
          <p:cNvPr id="37" name="Text Box 36"/>
          <p:cNvSpPr txBox="1">
            <a:spLocks noChangeArrowheads="1"/>
          </p:cNvSpPr>
          <p:nvPr/>
        </p:nvSpPr>
        <p:spPr bwMode="auto">
          <a:xfrm>
            <a:off x="6934200" y="2381250"/>
            <a:ext cx="1905000" cy="304800"/>
          </a:xfrm>
          <a:prstGeom prst="rect">
            <a:avLst/>
          </a:prstGeom>
          <a:noFill/>
          <a:ln w="3175">
            <a:noFill/>
            <a:miter lim="800000"/>
            <a:headEnd/>
            <a:tailEnd type="none" w="med" len="lg"/>
          </a:ln>
          <a:effectLst/>
        </p:spPr>
        <p:txBody>
          <a:bodyPr>
            <a:spAutoFit/>
          </a:bodyPr>
          <a:lstStyle/>
          <a:p>
            <a:pPr>
              <a:spcBef>
                <a:spcPct val="50000"/>
              </a:spcBef>
            </a:pPr>
            <a:r>
              <a:rPr lang="fr-FR" sz="1400">
                <a:solidFill>
                  <a:schemeClr val="tx2"/>
                </a:solidFill>
                <a:latin typeface="Arial" pitchFamily="34" charset="0"/>
              </a:rPr>
              <a:t>Zone thérapeutique</a:t>
            </a:r>
          </a:p>
        </p:txBody>
      </p:sp>
      <p:sp>
        <p:nvSpPr>
          <p:cNvPr id="38" name="Text Box 37"/>
          <p:cNvSpPr txBox="1">
            <a:spLocks noChangeArrowheads="1"/>
          </p:cNvSpPr>
          <p:nvPr/>
        </p:nvSpPr>
        <p:spPr bwMode="auto">
          <a:xfrm>
            <a:off x="7010400" y="3981450"/>
            <a:ext cx="1905000" cy="730250"/>
          </a:xfrm>
          <a:prstGeom prst="rect">
            <a:avLst/>
          </a:prstGeom>
          <a:noFill/>
          <a:ln w="3175">
            <a:noFill/>
            <a:miter lim="800000"/>
            <a:headEnd/>
            <a:tailEnd type="none" w="med" len="lg"/>
          </a:ln>
          <a:effectLst/>
        </p:spPr>
        <p:txBody>
          <a:bodyPr>
            <a:spAutoFit/>
          </a:bodyPr>
          <a:lstStyle/>
          <a:p>
            <a:pPr>
              <a:spcBef>
                <a:spcPct val="50000"/>
              </a:spcBef>
            </a:pPr>
            <a:r>
              <a:rPr lang="fr-FR" sz="1400">
                <a:solidFill>
                  <a:srgbClr val="FF3300"/>
                </a:solidFill>
                <a:latin typeface="Arial" pitchFamily="34" charset="0"/>
              </a:rPr>
              <a:t>Zone de pression de sélection de mutants résistants</a:t>
            </a:r>
          </a:p>
        </p:txBody>
      </p:sp>
      <p:sp>
        <p:nvSpPr>
          <p:cNvPr id="39" name="Text Box 38"/>
          <p:cNvSpPr txBox="1">
            <a:spLocks noChangeArrowheads="1"/>
          </p:cNvSpPr>
          <p:nvPr/>
        </p:nvSpPr>
        <p:spPr bwMode="auto">
          <a:xfrm>
            <a:off x="4191000" y="5353050"/>
            <a:ext cx="1295400" cy="336550"/>
          </a:xfrm>
          <a:prstGeom prst="rect">
            <a:avLst/>
          </a:prstGeom>
          <a:noFill/>
          <a:ln w="3175">
            <a:noFill/>
            <a:miter lim="800000"/>
            <a:headEnd/>
            <a:tailEnd type="none" w="med" len="lg"/>
          </a:ln>
          <a:effectLst/>
        </p:spPr>
        <p:txBody>
          <a:bodyPr>
            <a:spAutoFit/>
          </a:bodyPr>
          <a:lstStyle/>
          <a:p>
            <a:pPr algn="ctr">
              <a:spcBef>
                <a:spcPct val="50000"/>
              </a:spcBef>
            </a:pPr>
            <a:r>
              <a:rPr lang="fr-FR" sz="1600" b="1">
                <a:solidFill>
                  <a:srgbClr val="FF3300"/>
                </a:solidFill>
                <a:latin typeface="Arial" pitchFamily="34" charset="0"/>
              </a:rPr>
              <a:t>MUTATION</a:t>
            </a:r>
          </a:p>
        </p:txBody>
      </p:sp>
      <p:grpSp>
        <p:nvGrpSpPr>
          <p:cNvPr id="4" name="Group 39"/>
          <p:cNvGrpSpPr>
            <a:grpSpLocks/>
          </p:cNvGrpSpPr>
          <p:nvPr/>
        </p:nvGrpSpPr>
        <p:grpSpPr bwMode="auto">
          <a:xfrm>
            <a:off x="3048000" y="5810250"/>
            <a:ext cx="762000" cy="914400"/>
            <a:chOff x="1920" y="3552"/>
            <a:chExt cx="480" cy="576"/>
          </a:xfrm>
        </p:grpSpPr>
        <p:sp>
          <p:nvSpPr>
            <p:cNvPr id="2097" name="AutoShape 40"/>
            <p:cNvSpPr>
              <a:spLocks/>
            </p:cNvSpPr>
            <p:nvPr/>
          </p:nvSpPr>
          <p:spPr bwMode="auto">
            <a:xfrm rot="16200000" flipH="1">
              <a:off x="2112" y="3840"/>
              <a:ext cx="96" cy="480"/>
            </a:xfrm>
            <a:prstGeom prst="rightBrace">
              <a:avLst>
                <a:gd name="adj1" fmla="val 41667"/>
                <a:gd name="adj2" fmla="val 50000"/>
              </a:avLst>
            </a:prstGeom>
            <a:noFill/>
            <a:ln w="12700">
              <a:solidFill>
                <a:srgbClr val="FF3300"/>
              </a:solidFill>
              <a:round/>
              <a:headEnd/>
              <a:tailEnd type="none" w="med" len="lg"/>
            </a:ln>
            <a:effectLst/>
          </p:spPr>
          <p:txBody>
            <a:bodyPr wrap="none" anchor="ctr"/>
            <a:lstStyle/>
            <a:p>
              <a:endParaRPr lang="fr-FR"/>
            </a:p>
          </p:txBody>
        </p:sp>
        <p:sp>
          <p:nvSpPr>
            <p:cNvPr id="2098" name="Freeform 41"/>
            <p:cNvSpPr>
              <a:spLocks/>
            </p:cNvSpPr>
            <p:nvPr/>
          </p:nvSpPr>
          <p:spPr bwMode="auto">
            <a:xfrm>
              <a:off x="1920" y="3552"/>
              <a:ext cx="480" cy="480"/>
            </a:xfrm>
            <a:custGeom>
              <a:avLst/>
              <a:gdLst>
                <a:gd name="T0" fmla="*/ 0 w 480"/>
                <a:gd name="T1" fmla="*/ 480 h 480"/>
                <a:gd name="T2" fmla="*/ 0 w 480"/>
                <a:gd name="T3" fmla="*/ 0 h 480"/>
                <a:gd name="T4" fmla="*/ 480 w 480"/>
                <a:gd name="T5" fmla="*/ 0 h 480"/>
                <a:gd name="T6" fmla="*/ 480 w 480"/>
                <a:gd name="T7" fmla="*/ 48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480">
                  <a:moveTo>
                    <a:pt x="0" y="480"/>
                  </a:moveTo>
                  <a:lnTo>
                    <a:pt x="0" y="0"/>
                  </a:lnTo>
                  <a:lnTo>
                    <a:pt x="480" y="0"/>
                  </a:lnTo>
                  <a:lnTo>
                    <a:pt x="480" y="480"/>
                  </a:lnTo>
                </a:path>
              </a:pathLst>
            </a:custGeom>
            <a:noFill/>
            <a:ln w="12700" cap="flat" cmpd="sng">
              <a:solidFill>
                <a:srgbClr val="FF3300"/>
              </a:solidFill>
              <a:prstDash val="solid"/>
              <a:round/>
              <a:headEnd type="none" w="med" len="med"/>
              <a:tailEnd type="none" w="med" len="lg"/>
            </a:ln>
            <a:effectLst/>
          </p:spPr>
          <p:txBody>
            <a:bodyPr/>
            <a:lstStyle/>
            <a:p>
              <a:endParaRPr lang="fr-FR"/>
            </a:p>
          </p:txBody>
        </p:sp>
      </p:grpSp>
      <p:sp>
        <p:nvSpPr>
          <p:cNvPr id="43" name="Freeform 42"/>
          <p:cNvSpPr>
            <a:spLocks/>
          </p:cNvSpPr>
          <p:nvPr/>
        </p:nvSpPr>
        <p:spPr bwMode="auto">
          <a:xfrm>
            <a:off x="3348038" y="5810250"/>
            <a:ext cx="185737" cy="879475"/>
          </a:xfrm>
          <a:custGeom>
            <a:avLst/>
            <a:gdLst>
              <a:gd name="T0" fmla="*/ 2147483647 w 117"/>
              <a:gd name="T1" fmla="*/ 0 h 554"/>
              <a:gd name="T2" fmla="*/ 2147483647 w 117"/>
              <a:gd name="T3" fmla="*/ 2147483647 h 554"/>
              <a:gd name="T4" fmla="*/ 2147483647 w 117"/>
              <a:gd name="T5" fmla="*/ 2147483647 h 554"/>
              <a:gd name="T6" fmla="*/ 2147483647 w 117"/>
              <a:gd name="T7" fmla="*/ 2147483647 h 554"/>
              <a:gd name="T8" fmla="*/ 2147483647 w 117"/>
              <a:gd name="T9" fmla="*/ 2147483647 h 554"/>
              <a:gd name="T10" fmla="*/ 2147483647 w 117"/>
              <a:gd name="T11" fmla="*/ 2147483647 h 554"/>
              <a:gd name="T12" fmla="*/ 2147483647 w 117"/>
              <a:gd name="T13" fmla="*/ 2147483647 h 554"/>
              <a:gd name="T14" fmla="*/ 2147483647 w 117"/>
              <a:gd name="T15" fmla="*/ 2147483647 h 554"/>
              <a:gd name="T16" fmla="*/ 2147483647 w 117"/>
              <a:gd name="T17" fmla="*/ 2147483647 h 554"/>
              <a:gd name="T18" fmla="*/ 2147483647 w 117"/>
              <a:gd name="T19" fmla="*/ 2147483647 h 554"/>
              <a:gd name="T20" fmla="*/ 2147483647 w 117"/>
              <a:gd name="T21" fmla="*/ 2147483647 h 554"/>
              <a:gd name="T22" fmla="*/ 2147483647 w 117"/>
              <a:gd name="T23" fmla="*/ 2147483647 h 554"/>
              <a:gd name="T24" fmla="*/ 2147483647 w 117"/>
              <a:gd name="T25" fmla="*/ 2147483647 h 554"/>
              <a:gd name="T26" fmla="*/ 2147483647 w 117"/>
              <a:gd name="T27" fmla="*/ 2147483647 h 554"/>
              <a:gd name="T28" fmla="*/ 2147483647 w 117"/>
              <a:gd name="T29" fmla="*/ 2147483647 h 554"/>
              <a:gd name="T30" fmla="*/ 2147483647 w 117"/>
              <a:gd name="T31" fmla="*/ 2147483647 h 5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7" h="554">
                <a:moveTo>
                  <a:pt x="51" y="0"/>
                </a:moveTo>
                <a:cubicBezTo>
                  <a:pt x="52" y="30"/>
                  <a:pt x="54" y="59"/>
                  <a:pt x="59" y="78"/>
                </a:cubicBezTo>
                <a:cubicBezTo>
                  <a:pt x="64" y="97"/>
                  <a:pt x="70" y="103"/>
                  <a:pt x="79" y="114"/>
                </a:cubicBezTo>
                <a:cubicBezTo>
                  <a:pt x="88" y="125"/>
                  <a:pt x="109" y="132"/>
                  <a:pt x="113" y="144"/>
                </a:cubicBezTo>
                <a:cubicBezTo>
                  <a:pt x="117" y="156"/>
                  <a:pt x="111" y="176"/>
                  <a:pt x="101" y="186"/>
                </a:cubicBezTo>
                <a:cubicBezTo>
                  <a:pt x="91" y="196"/>
                  <a:pt x="66" y="196"/>
                  <a:pt x="53" y="204"/>
                </a:cubicBezTo>
                <a:cubicBezTo>
                  <a:pt x="40" y="212"/>
                  <a:pt x="26" y="218"/>
                  <a:pt x="25" y="232"/>
                </a:cubicBezTo>
                <a:cubicBezTo>
                  <a:pt x="24" y="246"/>
                  <a:pt x="37" y="274"/>
                  <a:pt x="49" y="288"/>
                </a:cubicBezTo>
                <a:cubicBezTo>
                  <a:pt x="61" y="302"/>
                  <a:pt x="97" y="303"/>
                  <a:pt x="99" y="314"/>
                </a:cubicBezTo>
                <a:cubicBezTo>
                  <a:pt x="101" y="325"/>
                  <a:pt x="78" y="349"/>
                  <a:pt x="63" y="356"/>
                </a:cubicBezTo>
                <a:cubicBezTo>
                  <a:pt x="48" y="363"/>
                  <a:pt x="14" y="345"/>
                  <a:pt x="7" y="356"/>
                </a:cubicBezTo>
                <a:cubicBezTo>
                  <a:pt x="0" y="367"/>
                  <a:pt x="5" y="407"/>
                  <a:pt x="21" y="422"/>
                </a:cubicBezTo>
                <a:cubicBezTo>
                  <a:pt x="37" y="437"/>
                  <a:pt x="94" y="438"/>
                  <a:pt x="103" y="448"/>
                </a:cubicBezTo>
                <a:cubicBezTo>
                  <a:pt x="112" y="458"/>
                  <a:pt x="89" y="474"/>
                  <a:pt x="77" y="482"/>
                </a:cubicBezTo>
                <a:cubicBezTo>
                  <a:pt x="65" y="490"/>
                  <a:pt x="37" y="486"/>
                  <a:pt x="33" y="498"/>
                </a:cubicBezTo>
                <a:cubicBezTo>
                  <a:pt x="29" y="510"/>
                  <a:pt x="41" y="532"/>
                  <a:pt x="53" y="554"/>
                </a:cubicBezTo>
              </a:path>
            </a:pathLst>
          </a:custGeom>
          <a:noFill/>
          <a:ln w="12700" cap="flat" cmpd="sng">
            <a:solidFill>
              <a:srgbClr val="FF3300"/>
            </a:solidFill>
            <a:prstDash val="solid"/>
            <a:round/>
            <a:headEnd type="none" w="med" len="med"/>
            <a:tailEnd type="none" w="med" len="lg"/>
          </a:ln>
          <a:effectLst/>
        </p:spPr>
        <p:txBody>
          <a:bodyPr/>
          <a:lstStyle/>
          <a:p>
            <a:endParaRPr lang="fr-FR"/>
          </a:p>
        </p:txBody>
      </p:sp>
      <p:sp>
        <p:nvSpPr>
          <p:cNvPr id="44" name="Freeform 43"/>
          <p:cNvSpPr>
            <a:spLocks/>
          </p:cNvSpPr>
          <p:nvPr/>
        </p:nvSpPr>
        <p:spPr bwMode="auto">
          <a:xfrm>
            <a:off x="3048000" y="6184900"/>
            <a:ext cx="758825" cy="161925"/>
          </a:xfrm>
          <a:custGeom>
            <a:avLst/>
            <a:gdLst>
              <a:gd name="T0" fmla="*/ 0 w 478"/>
              <a:gd name="T1" fmla="*/ 2147483647 h 102"/>
              <a:gd name="T2" fmla="*/ 2147483647 w 478"/>
              <a:gd name="T3" fmla="*/ 2147483647 h 102"/>
              <a:gd name="T4" fmla="*/ 2147483647 w 478"/>
              <a:gd name="T5" fmla="*/ 2147483647 h 102"/>
              <a:gd name="T6" fmla="*/ 2147483647 w 478"/>
              <a:gd name="T7" fmla="*/ 2147483647 h 102"/>
              <a:gd name="T8" fmla="*/ 2147483647 w 478"/>
              <a:gd name="T9" fmla="*/ 2147483647 h 102"/>
              <a:gd name="T10" fmla="*/ 2147483647 w 478"/>
              <a:gd name="T11" fmla="*/ 2147483647 h 102"/>
              <a:gd name="T12" fmla="*/ 2147483647 w 478"/>
              <a:gd name="T13" fmla="*/ 2147483647 h 102"/>
              <a:gd name="T14" fmla="*/ 2147483647 w 478"/>
              <a:gd name="T15" fmla="*/ 2147483647 h 102"/>
              <a:gd name="T16" fmla="*/ 2147483647 w 478"/>
              <a:gd name="T17" fmla="*/ 2147483647 h 102"/>
              <a:gd name="T18" fmla="*/ 2147483647 w 478"/>
              <a:gd name="T19" fmla="*/ 2147483647 h 102"/>
              <a:gd name="T20" fmla="*/ 2147483647 w 478"/>
              <a:gd name="T21" fmla="*/ 2147483647 h 102"/>
              <a:gd name="T22" fmla="*/ 2147483647 w 478"/>
              <a:gd name="T23" fmla="*/ 2147483647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8" h="102">
                <a:moveTo>
                  <a:pt x="0" y="52"/>
                </a:moveTo>
                <a:cubicBezTo>
                  <a:pt x="7" y="41"/>
                  <a:pt x="13" y="29"/>
                  <a:pt x="24" y="22"/>
                </a:cubicBezTo>
                <a:cubicBezTo>
                  <a:pt x="35" y="15"/>
                  <a:pt x="51" y="1"/>
                  <a:pt x="64" y="8"/>
                </a:cubicBezTo>
                <a:cubicBezTo>
                  <a:pt x="77" y="15"/>
                  <a:pt x="84" y="55"/>
                  <a:pt x="100" y="66"/>
                </a:cubicBezTo>
                <a:cubicBezTo>
                  <a:pt x="116" y="77"/>
                  <a:pt x="147" y="82"/>
                  <a:pt x="162" y="76"/>
                </a:cubicBezTo>
                <a:cubicBezTo>
                  <a:pt x="177" y="70"/>
                  <a:pt x="183" y="42"/>
                  <a:pt x="194" y="30"/>
                </a:cubicBezTo>
                <a:cubicBezTo>
                  <a:pt x="205" y="18"/>
                  <a:pt x="208" y="7"/>
                  <a:pt x="228" y="4"/>
                </a:cubicBezTo>
                <a:cubicBezTo>
                  <a:pt x="248" y="1"/>
                  <a:pt x="296" y="0"/>
                  <a:pt x="316" y="14"/>
                </a:cubicBezTo>
                <a:cubicBezTo>
                  <a:pt x="336" y="28"/>
                  <a:pt x="331" y="74"/>
                  <a:pt x="348" y="88"/>
                </a:cubicBezTo>
                <a:cubicBezTo>
                  <a:pt x="365" y="102"/>
                  <a:pt x="401" y="99"/>
                  <a:pt x="418" y="98"/>
                </a:cubicBezTo>
                <a:cubicBezTo>
                  <a:pt x="435" y="97"/>
                  <a:pt x="442" y="87"/>
                  <a:pt x="452" y="80"/>
                </a:cubicBezTo>
                <a:cubicBezTo>
                  <a:pt x="462" y="73"/>
                  <a:pt x="473" y="59"/>
                  <a:pt x="478" y="54"/>
                </a:cubicBezTo>
              </a:path>
            </a:pathLst>
          </a:custGeom>
          <a:noFill/>
          <a:ln w="12700" cap="flat" cmpd="sng">
            <a:solidFill>
              <a:srgbClr val="FF3300"/>
            </a:solidFill>
            <a:prstDash val="solid"/>
            <a:round/>
            <a:headEnd type="none" w="med" len="med"/>
            <a:tailEnd type="none" w="med" len="lg"/>
          </a:ln>
          <a:effectLst/>
        </p:spPr>
        <p:txBody>
          <a:bodyPr/>
          <a:lstStyle/>
          <a:p>
            <a:endParaRPr lang="fr-FR"/>
          </a:p>
        </p:txBody>
      </p:sp>
      <p:sp>
        <p:nvSpPr>
          <p:cNvPr id="45" name="Text Box 44"/>
          <p:cNvSpPr txBox="1">
            <a:spLocks noChangeArrowheads="1"/>
          </p:cNvSpPr>
          <p:nvPr/>
        </p:nvSpPr>
        <p:spPr bwMode="auto">
          <a:xfrm>
            <a:off x="2949575" y="5778500"/>
            <a:ext cx="638175" cy="396875"/>
          </a:xfrm>
          <a:prstGeom prst="rect">
            <a:avLst/>
          </a:prstGeom>
          <a:noFill/>
          <a:ln w="3175">
            <a:noFill/>
            <a:miter lim="800000"/>
            <a:headEnd/>
            <a:tailEnd type="none" w="med" len="lg"/>
          </a:ln>
          <a:effectLst/>
        </p:spPr>
        <p:txBody>
          <a:bodyPr>
            <a:spAutoFit/>
          </a:bodyPr>
          <a:lstStyle/>
          <a:p>
            <a:pPr algn="ctr">
              <a:spcBef>
                <a:spcPct val="50000"/>
              </a:spcBef>
            </a:pPr>
            <a:r>
              <a:rPr lang="fr-FR" sz="2000" b="1">
                <a:solidFill>
                  <a:srgbClr val="FFFF00"/>
                </a:solidFill>
                <a:latin typeface="Arial" pitchFamily="34" charset="0"/>
              </a:rPr>
              <a:t>M1</a:t>
            </a:r>
          </a:p>
        </p:txBody>
      </p:sp>
      <p:sp>
        <p:nvSpPr>
          <p:cNvPr id="46" name="Text Box 45"/>
          <p:cNvSpPr txBox="1">
            <a:spLocks noChangeArrowheads="1"/>
          </p:cNvSpPr>
          <p:nvPr/>
        </p:nvSpPr>
        <p:spPr bwMode="auto">
          <a:xfrm>
            <a:off x="2882900" y="6267450"/>
            <a:ext cx="682625" cy="396875"/>
          </a:xfrm>
          <a:prstGeom prst="rect">
            <a:avLst/>
          </a:prstGeom>
          <a:noFill/>
          <a:ln w="3175">
            <a:noFill/>
            <a:miter lim="800000"/>
            <a:headEnd/>
            <a:tailEnd type="none" w="med" len="lg"/>
          </a:ln>
          <a:effectLst/>
        </p:spPr>
        <p:txBody>
          <a:bodyPr>
            <a:spAutoFit/>
          </a:bodyPr>
          <a:lstStyle/>
          <a:p>
            <a:pPr algn="ctr">
              <a:spcBef>
                <a:spcPct val="50000"/>
              </a:spcBef>
            </a:pPr>
            <a:r>
              <a:rPr lang="fr-FR" sz="2000" b="1">
                <a:solidFill>
                  <a:srgbClr val="FFFF00"/>
                </a:solidFill>
                <a:latin typeface="Arial" pitchFamily="34" charset="0"/>
              </a:rPr>
              <a:t>M3</a:t>
            </a:r>
          </a:p>
        </p:txBody>
      </p:sp>
      <p:sp>
        <p:nvSpPr>
          <p:cNvPr id="47" name="Text Box 46"/>
          <p:cNvSpPr txBox="1">
            <a:spLocks noChangeArrowheads="1"/>
          </p:cNvSpPr>
          <p:nvPr/>
        </p:nvSpPr>
        <p:spPr bwMode="auto">
          <a:xfrm>
            <a:off x="3321050" y="6254750"/>
            <a:ext cx="574675" cy="396875"/>
          </a:xfrm>
          <a:prstGeom prst="rect">
            <a:avLst/>
          </a:prstGeom>
          <a:noFill/>
          <a:ln w="3175">
            <a:noFill/>
            <a:miter lim="800000"/>
            <a:headEnd/>
            <a:tailEnd type="none" w="med" len="lg"/>
          </a:ln>
          <a:effectLst/>
        </p:spPr>
        <p:txBody>
          <a:bodyPr>
            <a:spAutoFit/>
          </a:bodyPr>
          <a:lstStyle/>
          <a:p>
            <a:pPr algn="ctr">
              <a:spcBef>
                <a:spcPct val="50000"/>
              </a:spcBef>
            </a:pPr>
            <a:r>
              <a:rPr lang="fr-FR" sz="2000" b="1">
                <a:solidFill>
                  <a:srgbClr val="FFFF00"/>
                </a:solidFill>
                <a:latin typeface="Arial" pitchFamily="34" charset="0"/>
              </a:rPr>
              <a:t>M4</a:t>
            </a:r>
          </a:p>
        </p:txBody>
      </p:sp>
      <p:sp>
        <p:nvSpPr>
          <p:cNvPr id="48" name="Text Box 47"/>
          <p:cNvSpPr txBox="1">
            <a:spLocks noChangeArrowheads="1"/>
          </p:cNvSpPr>
          <p:nvPr/>
        </p:nvSpPr>
        <p:spPr bwMode="auto">
          <a:xfrm>
            <a:off x="3286125" y="5784850"/>
            <a:ext cx="663575" cy="396875"/>
          </a:xfrm>
          <a:prstGeom prst="rect">
            <a:avLst/>
          </a:prstGeom>
          <a:noFill/>
          <a:ln w="3175">
            <a:noFill/>
            <a:miter lim="800000"/>
            <a:headEnd/>
            <a:tailEnd type="none" w="med" len="lg"/>
          </a:ln>
          <a:effectLst/>
        </p:spPr>
        <p:txBody>
          <a:bodyPr>
            <a:spAutoFit/>
          </a:bodyPr>
          <a:lstStyle/>
          <a:p>
            <a:pPr algn="ctr">
              <a:spcBef>
                <a:spcPct val="50000"/>
              </a:spcBef>
            </a:pPr>
            <a:r>
              <a:rPr lang="fr-FR" sz="2000" b="1">
                <a:solidFill>
                  <a:srgbClr val="FFFF00"/>
                </a:solidFill>
                <a:latin typeface="Arial" pitchFamily="34" charset="0"/>
              </a:rPr>
              <a:t>M2</a:t>
            </a:r>
          </a:p>
        </p:txBody>
      </p:sp>
      <p:sp>
        <p:nvSpPr>
          <p:cNvPr id="49" name="AutoShape 48"/>
          <p:cNvSpPr>
            <a:spLocks noChangeArrowheads="1"/>
          </p:cNvSpPr>
          <p:nvPr/>
        </p:nvSpPr>
        <p:spPr bwMode="auto">
          <a:xfrm>
            <a:off x="3886200" y="5962650"/>
            <a:ext cx="762000" cy="533400"/>
          </a:xfrm>
          <a:custGeom>
            <a:avLst/>
            <a:gdLst>
              <a:gd name="T0" fmla="*/ 711244097 w 21600"/>
              <a:gd name="T1" fmla="*/ 0 h 21600"/>
              <a:gd name="T2" fmla="*/ 0 w 21600"/>
              <a:gd name="T3" fmla="*/ 162637809 h 21600"/>
              <a:gd name="T4" fmla="*/ 711244097 w 21600"/>
              <a:gd name="T5" fmla="*/ 325275642 h 21600"/>
              <a:gd name="T6" fmla="*/ 948325475 w 21600"/>
              <a:gd name="T7" fmla="*/ 16263780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3300"/>
          </a:solidFill>
          <a:ln w="3175">
            <a:solidFill>
              <a:srgbClr val="FFFF00"/>
            </a:solidFill>
            <a:miter lim="800000"/>
            <a:headEnd/>
            <a:tailEnd type="none" w="med" len="lg"/>
          </a:ln>
          <a:effectLst/>
        </p:spPr>
        <p:txBody>
          <a:bodyPr wrap="none" anchor="ctr"/>
          <a:lstStyle/>
          <a:p>
            <a:endParaRPr lang="fr-FR"/>
          </a:p>
        </p:txBody>
      </p:sp>
      <p:sp>
        <p:nvSpPr>
          <p:cNvPr id="50" name="Text Box 49"/>
          <p:cNvSpPr txBox="1">
            <a:spLocks noChangeArrowheads="1"/>
          </p:cNvSpPr>
          <p:nvPr/>
        </p:nvSpPr>
        <p:spPr bwMode="auto">
          <a:xfrm>
            <a:off x="4800600" y="6038850"/>
            <a:ext cx="2209800" cy="396875"/>
          </a:xfrm>
          <a:prstGeom prst="rect">
            <a:avLst/>
          </a:prstGeom>
          <a:noFill/>
          <a:ln w="3175">
            <a:noFill/>
            <a:miter lim="800000"/>
            <a:headEnd/>
            <a:tailEnd type="none" w="med" len="lg"/>
          </a:ln>
          <a:effectLst/>
        </p:spPr>
        <p:txBody>
          <a:bodyPr>
            <a:spAutoFit/>
          </a:bodyPr>
          <a:lstStyle/>
          <a:p>
            <a:pPr>
              <a:spcBef>
                <a:spcPct val="50000"/>
              </a:spcBef>
            </a:pPr>
            <a:r>
              <a:rPr lang="fr-FR" sz="2000" b="1">
                <a:solidFill>
                  <a:srgbClr val="FF3300"/>
                </a:solidFill>
                <a:latin typeface="Arial" pitchFamily="34" charset="0"/>
              </a:rPr>
              <a:t>RESISTANCE</a:t>
            </a:r>
          </a:p>
        </p:txBody>
      </p:sp>
      <p:sp>
        <p:nvSpPr>
          <p:cNvPr id="51" name="Freeform 50"/>
          <p:cNvSpPr>
            <a:spLocks/>
          </p:cNvSpPr>
          <p:nvPr/>
        </p:nvSpPr>
        <p:spPr bwMode="auto">
          <a:xfrm>
            <a:off x="4876800" y="4438650"/>
            <a:ext cx="212725" cy="895350"/>
          </a:xfrm>
          <a:custGeom>
            <a:avLst/>
            <a:gdLst>
              <a:gd name="T0" fmla="*/ 2147483647 w 134"/>
              <a:gd name="T1" fmla="*/ 0 h 564"/>
              <a:gd name="T2" fmla="*/ 2147483647 w 134"/>
              <a:gd name="T3" fmla="*/ 2147483647 h 564"/>
              <a:gd name="T4" fmla="*/ 2147483647 w 134"/>
              <a:gd name="T5" fmla="*/ 2147483647 h 564"/>
              <a:gd name="T6" fmla="*/ 0 w 134"/>
              <a:gd name="T7" fmla="*/ 2147483647 h 5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4" h="564">
                <a:moveTo>
                  <a:pt x="48" y="0"/>
                </a:moveTo>
                <a:cubicBezTo>
                  <a:pt x="78" y="61"/>
                  <a:pt x="109" y="123"/>
                  <a:pt x="120" y="186"/>
                </a:cubicBezTo>
                <a:cubicBezTo>
                  <a:pt x="131" y="249"/>
                  <a:pt x="134" y="315"/>
                  <a:pt x="114" y="378"/>
                </a:cubicBezTo>
                <a:cubicBezTo>
                  <a:pt x="94" y="441"/>
                  <a:pt x="47" y="502"/>
                  <a:pt x="0" y="564"/>
                </a:cubicBezTo>
              </a:path>
            </a:pathLst>
          </a:custGeom>
          <a:noFill/>
          <a:ln w="25400" cap="flat" cmpd="sng">
            <a:solidFill>
              <a:srgbClr val="FF3300"/>
            </a:solidFill>
            <a:prstDash val="solid"/>
            <a:round/>
            <a:headEnd type="none" w="med" len="med"/>
            <a:tailEnd type="stealth" w="med" len="lg"/>
          </a:ln>
          <a:effectLst/>
        </p:spPr>
        <p:txBody>
          <a:bodyPr/>
          <a:lstStyle/>
          <a:p>
            <a:endParaRPr lang="fr-FR"/>
          </a:p>
        </p:txBody>
      </p:sp>
      <p:sp>
        <p:nvSpPr>
          <p:cNvPr id="52" name="Freeform 51"/>
          <p:cNvSpPr>
            <a:spLocks/>
          </p:cNvSpPr>
          <p:nvPr/>
        </p:nvSpPr>
        <p:spPr bwMode="auto">
          <a:xfrm>
            <a:off x="3238500" y="5500688"/>
            <a:ext cx="952500" cy="309562"/>
          </a:xfrm>
          <a:custGeom>
            <a:avLst/>
            <a:gdLst>
              <a:gd name="T0" fmla="*/ 2147483647 w 600"/>
              <a:gd name="T1" fmla="*/ 2147483647 h 195"/>
              <a:gd name="T2" fmla="*/ 2147483647 w 600"/>
              <a:gd name="T3" fmla="*/ 2147483647 h 195"/>
              <a:gd name="T4" fmla="*/ 2147483647 w 600"/>
              <a:gd name="T5" fmla="*/ 2147483647 h 195"/>
              <a:gd name="T6" fmla="*/ 2147483647 w 600"/>
              <a:gd name="T7" fmla="*/ 2147483647 h 195"/>
              <a:gd name="T8" fmla="*/ 0 w 600"/>
              <a:gd name="T9" fmla="*/ 2147483647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0" h="195">
                <a:moveTo>
                  <a:pt x="600" y="3"/>
                </a:moveTo>
                <a:cubicBezTo>
                  <a:pt x="476" y="1"/>
                  <a:pt x="352" y="0"/>
                  <a:pt x="264" y="3"/>
                </a:cubicBezTo>
                <a:cubicBezTo>
                  <a:pt x="176" y="6"/>
                  <a:pt x="112" y="7"/>
                  <a:pt x="72" y="21"/>
                </a:cubicBezTo>
                <a:cubicBezTo>
                  <a:pt x="32" y="35"/>
                  <a:pt x="36" y="58"/>
                  <a:pt x="24" y="87"/>
                </a:cubicBezTo>
                <a:cubicBezTo>
                  <a:pt x="12" y="116"/>
                  <a:pt x="6" y="155"/>
                  <a:pt x="0" y="195"/>
                </a:cubicBezTo>
              </a:path>
            </a:pathLst>
          </a:custGeom>
          <a:noFill/>
          <a:ln w="25400" cap="flat" cmpd="sng">
            <a:solidFill>
              <a:srgbClr val="FF3300"/>
            </a:solidFill>
            <a:prstDash val="solid"/>
            <a:round/>
            <a:headEnd type="none" w="med" len="med"/>
            <a:tailEnd type="stealth" w="med" len="lg"/>
          </a:ln>
          <a:effectLst/>
        </p:spPr>
        <p:txBody>
          <a:bodyPr/>
          <a:lstStyle/>
          <a:p>
            <a:endParaRPr lang="fr-FR"/>
          </a:p>
        </p:txBody>
      </p:sp>
      <p:sp>
        <p:nvSpPr>
          <p:cNvPr id="53" name="Oval 53"/>
          <p:cNvSpPr>
            <a:spLocks noChangeArrowheads="1"/>
          </p:cNvSpPr>
          <p:nvPr/>
        </p:nvSpPr>
        <p:spPr bwMode="auto">
          <a:xfrm>
            <a:off x="1022350" y="2489200"/>
            <a:ext cx="76200" cy="76200"/>
          </a:xfrm>
          <a:prstGeom prst="ellipse">
            <a:avLst/>
          </a:prstGeom>
          <a:solidFill>
            <a:srgbClr val="0066FF"/>
          </a:solidFill>
          <a:ln w="19050">
            <a:solidFill>
              <a:srgbClr val="FFFF00"/>
            </a:solidFill>
            <a:round/>
            <a:headEnd/>
            <a:tailEnd type="none" w="med" len="lg"/>
          </a:ln>
          <a:effectLst/>
        </p:spPr>
        <p:txBody>
          <a:bodyPr wrap="none" anchor="ctr"/>
          <a:lstStyle/>
          <a:p>
            <a:endParaRPr lang="fr-FR"/>
          </a:p>
        </p:txBody>
      </p:sp>
      <p:sp>
        <p:nvSpPr>
          <p:cNvPr id="54" name="Oval 54"/>
          <p:cNvSpPr>
            <a:spLocks noChangeArrowheads="1"/>
          </p:cNvSpPr>
          <p:nvPr/>
        </p:nvSpPr>
        <p:spPr bwMode="auto">
          <a:xfrm>
            <a:off x="1993900" y="2466975"/>
            <a:ext cx="76200" cy="76200"/>
          </a:xfrm>
          <a:prstGeom prst="ellipse">
            <a:avLst/>
          </a:prstGeom>
          <a:solidFill>
            <a:srgbClr val="0066FF"/>
          </a:solidFill>
          <a:ln w="19050">
            <a:solidFill>
              <a:srgbClr val="FFFF00"/>
            </a:solidFill>
            <a:round/>
            <a:headEnd/>
            <a:tailEnd type="none" w="med" len="lg"/>
          </a:ln>
          <a:effectLst/>
        </p:spPr>
        <p:txBody>
          <a:bodyPr wrap="none" anchor="ctr"/>
          <a:lstStyle/>
          <a:p>
            <a:endParaRPr lang="fr-FR"/>
          </a:p>
        </p:txBody>
      </p:sp>
      <p:sp>
        <p:nvSpPr>
          <p:cNvPr id="55" name="Oval 55"/>
          <p:cNvSpPr>
            <a:spLocks noChangeArrowheads="1"/>
          </p:cNvSpPr>
          <p:nvPr/>
        </p:nvSpPr>
        <p:spPr bwMode="auto">
          <a:xfrm>
            <a:off x="2959100" y="2438400"/>
            <a:ext cx="76200" cy="76200"/>
          </a:xfrm>
          <a:prstGeom prst="ellipse">
            <a:avLst/>
          </a:prstGeom>
          <a:solidFill>
            <a:srgbClr val="0066FF"/>
          </a:solidFill>
          <a:ln w="19050">
            <a:solidFill>
              <a:srgbClr val="FFFF00"/>
            </a:solidFill>
            <a:round/>
            <a:headEnd/>
            <a:tailEnd type="none" w="med" len="lg"/>
          </a:ln>
          <a:effectLst/>
        </p:spPr>
        <p:txBody>
          <a:bodyPr wrap="none" anchor="ctr"/>
          <a:lstStyle/>
          <a:p>
            <a:endParaRPr lang="fr-FR"/>
          </a:p>
        </p:txBody>
      </p:sp>
      <p:sp>
        <p:nvSpPr>
          <p:cNvPr id="2096" name="Text Box 56"/>
          <p:cNvSpPr txBox="1">
            <a:spLocks noChangeArrowheads="1"/>
          </p:cNvSpPr>
          <p:nvPr/>
        </p:nvSpPr>
        <p:spPr bwMode="auto">
          <a:xfrm>
            <a:off x="0" y="381000"/>
            <a:ext cx="9144000" cy="646331"/>
          </a:xfrm>
          <a:prstGeom prst="rect">
            <a:avLst/>
          </a:prstGeom>
          <a:noFill/>
          <a:ln w="9525">
            <a:noFill/>
            <a:miter lim="800000"/>
            <a:headEnd/>
            <a:tailEnd/>
          </a:ln>
          <a:effectLst/>
        </p:spPr>
        <p:txBody>
          <a:bodyPr wrap="square">
            <a:spAutoFit/>
          </a:bodyPr>
          <a:lstStyle/>
          <a:p>
            <a:pPr algn="ctr">
              <a:spcBef>
                <a:spcPct val="50000"/>
              </a:spcBef>
            </a:pPr>
            <a:r>
              <a:rPr lang="fr-FR" sz="3600" spc="-100" dirty="0" smtClean="0">
                <a:solidFill>
                  <a:schemeClr val="tx2"/>
                </a:solidFill>
                <a:latin typeface="+mj-lt"/>
                <a:ea typeface="ＭＳ Ｐゴシック" pitchFamily="34" charset="-128"/>
                <a:cs typeface="ＭＳ Ｐゴシック" pitchFamily="34" charset="-128"/>
              </a:rPr>
              <a:t>Expliquer les notions de mutation et de résistances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1"/>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500"/>
                            </p:stCondLst>
                            <p:childTnLst>
                              <p:par>
                                <p:cTn id="19" presetID="23" presetClass="entr" presetSubtype="16" fill="hold" grpId="0" nodeType="afterEffect">
                                  <p:stCondLst>
                                    <p:cond delay="50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down)">
                                      <p:cBhvr>
                                        <p:cTn id="30" dur="500"/>
                                        <p:tgtEl>
                                          <p:spTgt spid="33"/>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up)">
                                      <p:cBhvr>
                                        <p:cTn id="38" dur="500"/>
                                        <p:tgtEl>
                                          <p:spTgt spid="34"/>
                                        </p:tgtEl>
                                      </p:cBhvr>
                                    </p:animEffec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par>
                          <p:cTn id="46" fill="hold">
                            <p:stCondLst>
                              <p:cond delay="0"/>
                            </p:stCondLst>
                            <p:childTnLst>
                              <p:par>
                                <p:cTn id="47" presetID="22" presetClass="entr" presetSubtype="4"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500"/>
                            </p:stCondLst>
                            <p:childTnLst>
                              <p:par>
                                <p:cTn id="59" presetID="1" presetClass="entr" presetSubtype="0"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par>
                          <p:cTn id="63" fill="hold">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down)">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par>
                          <p:cTn id="72" fill="hold">
                            <p:stCondLst>
                              <p:cond delay="500"/>
                            </p:stCondLst>
                            <p:childTnLst>
                              <p:par>
                                <p:cTn id="73" presetID="1" presetClass="entr" presetSubtype="0"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par>
                          <p:cTn id="75" fill="hold">
                            <p:stCondLst>
                              <p:cond delay="500"/>
                            </p:stCondLst>
                            <p:childTnLst>
                              <p:par>
                                <p:cTn id="76" presetID="22" presetClass="entr" presetSubtype="4"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down)">
                                      <p:cBhvr>
                                        <p:cTn id="78" dur="500"/>
                                        <p:tgtEl>
                                          <p:spTgt spid="20"/>
                                        </p:tgtEl>
                                      </p:cBhvr>
                                    </p:animEffect>
                                  </p:childTnLst>
                                </p:cTn>
                              </p:par>
                            </p:childTnLst>
                          </p:cTn>
                        </p:par>
                        <p:par>
                          <p:cTn id="79" fill="hold">
                            <p:stCondLst>
                              <p:cond delay="1000"/>
                            </p:stCondLst>
                            <p:childTnLst>
                              <p:par>
                                <p:cTn id="80" presetID="1" presetClass="entr" presetSubtype="0"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childTnLst>
                                </p:cTn>
                              </p:par>
                            </p:childTnLst>
                          </p:cTn>
                        </p:par>
                        <p:par>
                          <p:cTn id="82" fill="hold">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childTnLst>
                                </p:cTn>
                              </p:par>
                            </p:childTnLst>
                          </p:cTn>
                        </p:par>
                        <p:par>
                          <p:cTn id="92" fill="hold">
                            <p:stCondLst>
                              <p:cond delay="500"/>
                            </p:stCondLst>
                            <p:childTnLst>
                              <p:par>
                                <p:cTn id="93" presetID="22" presetClass="entr" presetSubtype="2"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ipe(right)">
                                      <p:cBhvr>
                                        <p:cTn id="95" dur="500"/>
                                        <p:tgtEl>
                                          <p:spTgt spid="26"/>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left)">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left)">
                                      <p:cBhvr>
                                        <p:cTn id="104" dur="500"/>
                                        <p:tgtEl>
                                          <p:spTgt spid="2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3"/>
                                        </p:tgtEl>
                                        <p:attrNameLst>
                                          <p:attrName>style.visibility</p:attrName>
                                        </p:attrNameLst>
                                      </p:cBhvr>
                                      <p:to>
                                        <p:strVal val="visible"/>
                                      </p:to>
                                    </p:set>
                                    <p:animEffect transition="in" filter="wipe(left)">
                                      <p:cBhvr>
                                        <p:cTn id="109" dur="500"/>
                                        <p:tgtEl>
                                          <p:spTgt spid="3"/>
                                        </p:tgtEl>
                                      </p:cBhvr>
                                    </p:animEffect>
                                  </p:childTnLst>
                                </p:cTn>
                              </p:par>
                            </p:childTnLst>
                          </p:cTn>
                        </p:par>
                        <p:par>
                          <p:cTn id="110" fill="hold">
                            <p:stCondLst>
                              <p:cond delay="500"/>
                            </p:stCondLst>
                            <p:childTnLst>
                              <p:par>
                                <p:cTn id="111" presetID="23" presetClass="entr" presetSubtype="16" fill="hold" grpId="0" nodeType="after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 fill="hold"/>
                                        <p:tgtEl>
                                          <p:spTgt spid="30"/>
                                        </p:tgtEl>
                                        <p:attrNameLst>
                                          <p:attrName>ppt_w</p:attrName>
                                        </p:attrNameLst>
                                      </p:cBhvr>
                                      <p:tavLst>
                                        <p:tav tm="0">
                                          <p:val>
                                            <p:fltVal val="0"/>
                                          </p:val>
                                        </p:tav>
                                        <p:tav tm="100000">
                                          <p:val>
                                            <p:strVal val="#ppt_w"/>
                                          </p:val>
                                        </p:tav>
                                      </p:tavLst>
                                    </p:anim>
                                    <p:anim calcmode="lin" valueType="num">
                                      <p:cBhvr>
                                        <p:cTn id="114" dur="500" fill="hold"/>
                                        <p:tgtEl>
                                          <p:spTgt spid="30"/>
                                        </p:tgtEl>
                                        <p:attrNameLst>
                                          <p:attrName>ppt_h</p:attrName>
                                        </p:attrNameLst>
                                      </p:cBhvr>
                                      <p:tavLst>
                                        <p:tav tm="0">
                                          <p:val>
                                            <p:fltVal val="0"/>
                                          </p:val>
                                        </p:tav>
                                        <p:tav tm="100000">
                                          <p:val>
                                            <p:strVal val="#ppt_h"/>
                                          </p:val>
                                        </p:tav>
                                      </p:tavLst>
                                    </p:anim>
                                  </p:childTnLst>
                                </p:cTn>
                              </p:par>
                            </p:childTnLst>
                          </p:cTn>
                        </p:par>
                        <p:par>
                          <p:cTn id="115" fill="hold">
                            <p:stCondLst>
                              <p:cond delay="1000"/>
                            </p:stCondLst>
                            <p:childTnLst>
                              <p:par>
                                <p:cTn id="116" presetID="1" presetClass="entr" presetSubtype="0" fill="hold" grpId="0" nodeType="afterEffect">
                                  <p:stCondLst>
                                    <p:cond delay="0"/>
                                  </p:stCondLst>
                                  <p:childTnLst>
                                    <p:set>
                                      <p:cBhvr>
                                        <p:cTn id="117" dur="1" fill="hold">
                                          <p:stCondLst>
                                            <p:cond delay="0"/>
                                          </p:stCondLst>
                                        </p:cTn>
                                        <p:tgtEl>
                                          <p:spTgt spid="38"/>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wipe(left)">
                                      <p:cBhvr>
                                        <p:cTn id="122" dur="500"/>
                                        <p:tgtEl>
                                          <p:spTgt spid="27"/>
                                        </p:tgtEl>
                                      </p:cBhvr>
                                    </p:animEffect>
                                  </p:childTnLst>
                                </p:cTn>
                              </p:par>
                            </p:childTnLst>
                          </p:cTn>
                        </p:par>
                        <p:par>
                          <p:cTn id="123" fill="hold">
                            <p:stCondLst>
                              <p:cond delay="500"/>
                            </p:stCondLst>
                            <p:childTnLst>
                              <p:par>
                                <p:cTn id="124" presetID="22" presetClass="entr" presetSubtype="1" fill="hold" grpId="0" nodeType="after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wipe(up)">
                                      <p:cBhvr>
                                        <p:cTn id="126" dur="500"/>
                                        <p:tgtEl>
                                          <p:spTgt spid="51"/>
                                        </p:tgtEl>
                                      </p:cBhvr>
                                    </p:animEffect>
                                  </p:childTnLst>
                                </p:cTn>
                              </p:par>
                            </p:childTnLst>
                          </p:cTn>
                        </p:par>
                        <p:par>
                          <p:cTn id="127" fill="hold">
                            <p:stCondLst>
                              <p:cond delay="1000"/>
                            </p:stCondLst>
                            <p:childTnLst>
                              <p:par>
                                <p:cTn id="128" presetID="1" presetClass="entr" presetSubtype="0" fill="hold" grpId="0" nodeType="afterEffect">
                                  <p:stCondLst>
                                    <p:cond delay="0"/>
                                  </p:stCondLst>
                                  <p:childTnLst>
                                    <p:set>
                                      <p:cBhvr>
                                        <p:cTn id="129" dur="1" fill="hold">
                                          <p:stCondLst>
                                            <p:cond delay="0"/>
                                          </p:stCondLst>
                                        </p:cTn>
                                        <p:tgtEl>
                                          <p:spTgt spid="39"/>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22" presetClass="entr" presetSubtype="2" fill="hold" grpId="0" nodeType="click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wipe(right)">
                                      <p:cBhvr>
                                        <p:cTn id="134" dur="500"/>
                                        <p:tgtEl>
                                          <p:spTgt spid="52"/>
                                        </p:tgtEl>
                                      </p:cBhvr>
                                    </p:animEffect>
                                  </p:childTnLst>
                                </p:cTn>
                              </p:par>
                            </p:childTnLst>
                          </p:cTn>
                        </p:par>
                        <p:par>
                          <p:cTn id="135" fill="hold">
                            <p:stCondLst>
                              <p:cond delay="500"/>
                            </p:stCondLst>
                            <p:childTnLst>
                              <p:par>
                                <p:cTn id="136" presetID="10" presetClass="entr" presetSubtype="0" fill="hold" nodeType="afterEffect">
                                  <p:stCondLst>
                                    <p:cond delay="500"/>
                                  </p:stCondLst>
                                  <p:childTnLst>
                                    <p:set>
                                      <p:cBhvr>
                                        <p:cTn id="137" dur="1" fill="hold">
                                          <p:stCondLst>
                                            <p:cond delay="0"/>
                                          </p:stCondLst>
                                        </p:cTn>
                                        <p:tgtEl>
                                          <p:spTgt spid="4"/>
                                        </p:tgtEl>
                                        <p:attrNameLst>
                                          <p:attrName>style.visibility</p:attrName>
                                        </p:attrNameLst>
                                      </p:cBhvr>
                                      <p:to>
                                        <p:strVal val="visible"/>
                                      </p:to>
                                    </p:set>
                                    <p:animEffect transition="in" filter="fade">
                                      <p:cBhvr>
                                        <p:cTn id="138" dur="500"/>
                                        <p:tgtEl>
                                          <p:spTgt spid="4"/>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1" fill="hold" grpId="0" nodeType="clickEffect">
                                  <p:stCondLst>
                                    <p:cond delay="0"/>
                                  </p:stCondLst>
                                  <p:childTnLst>
                                    <p:set>
                                      <p:cBhvr>
                                        <p:cTn id="142" dur="1" fill="hold">
                                          <p:stCondLst>
                                            <p:cond delay="0"/>
                                          </p:stCondLst>
                                        </p:cTn>
                                        <p:tgtEl>
                                          <p:spTgt spid="43"/>
                                        </p:tgtEl>
                                        <p:attrNameLst>
                                          <p:attrName>style.visibility</p:attrName>
                                        </p:attrNameLst>
                                      </p:cBhvr>
                                      <p:to>
                                        <p:strVal val="visible"/>
                                      </p:to>
                                    </p:set>
                                    <p:animEffect transition="in" filter="wipe(up)">
                                      <p:cBhvr>
                                        <p:cTn id="143" dur="500"/>
                                        <p:tgtEl>
                                          <p:spTgt spid="43"/>
                                        </p:tgtEl>
                                      </p:cBhvr>
                                    </p:animEffect>
                                  </p:childTnLst>
                                </p:cTn>
                              </p:par>
                            </p:childTnLst>
                          </p:cTn>
                        </p:par>
                        <p:par>
                          <p:cTn id="144" fill="hold">
                            <p:stCondLst>
                              <p:cond delay="500"/>
                            </p:stCondLst>
                            <p:childTnLst>
                              <p:par>
                                <p:cTn id="145" presetID="22" presetClass="entr" presetSubtype="8" fill="hold" grpId="0" nodeType="afterEffect">
                                  <p:stCondLst>
                                    <p:cond delay="0"/>
                                  </p:stCondLst>
                                  <p:childTnLst>
                                    <p:set>
                                      <p:cBhvr>
                                        <p:cTn id="146" dur="1" fill="hold">
                                          <p:stCondLst>
                                            <p:cond delay="0"/>
                                          </p:stCondLst>
                                        </p:cTn>
                                        <p:tgtEl>
                                          <p:spTgt spid="44"/>
                                        </p:tgtEl>
                                        <p:attrNameLst>
                                          <p:attrName>style.visibility</p:attrName>
                                        </p:attrNameLst>
                                      </p:cBhvr>
                                      <p:to>
                                        <p:strVal val="visible"/>
                                      </p:to>
                                    </p:set>
                                    <p:animEffect transition="in" filter="wipe(left)">
                                      <p:cBhvr>
                                        <p:cTn id="147" dur="500"/>
                                        <p:tgtEl>
                                          <p:spTgt spid="44"/>
                                        </p:tgtEl>
                                      </p:cBhvr>
                                    </p:animEffect>
                                  </p:childTnLst>
                                </p:cTn>
                              </p:par>
                            </p:childTnLst>
                          </p:cTn>
                        </p:par>
                      </p:childTnLst>
                    </p:cTn>
                  </p:par>
                  <p:par>
                    <p:cTn id="148" fill="hold">
                      <p:stCondLst>
                        <p:cond delay="indefinite"/>
                      </p:stCondLst>
                      <p:childTnLst>
                        <p:par>
                          <p:cTn id="149" fill="hold">
                            <p:stCondLst>
                              <p:cond delay="0"/>
                            </p:stCondLst>
                            <p:childTnLst>
                              <p:par>
                                <p:cTn id="150" presetID="23" presetClass="entr" presetSubtype="16" fill="hold" grpId="0" nodeType="clickEffect">
                                  <p:stCondLst>
                                    <p:cond delay="0"/>
                                  </p:stCondLst>
                                  <p:childTnLst>
                                    <p:set>
                                      <p:cBhvr>
                                        <p:cTn id="151" dur="1" fill="hold">
                                          <p:stCondLst>
                                            <p:cond delay="0"/>
                                          </p:stCondLst>
                                        </p:cTn>
                                        <p:tgtEl>
                                          <p:spTgt spid="45"/>
                                        </p:tgtEl>
                                        <p:attrNameLst>
                                          <p:attrName>style.visibility</p:attrName>
                                        </p:attrNameLst>
                                      </p:cBhvr>
                                      <p:to>
                                        <p:strVal val="visible"/>
                                      </p:to>
                                    </p:set>
                                    <p:anim calcmode="lin" valueType="num">
                                      <p:cBhvr>
                                        <p:cTn id="152" dur="500" fill="hold"/>
                                        <p:tgtEl>
                                          <p:spTgt spid="45"/>
                                        </p:tgtEl>
                                        <p:attrNameLst>
                                          <p:attrName>ppt_w</p:attrName>
                                        </p:attrNameLst>
                                      </p:cBhvr>
                                      <p:tavLst>
                                        <p:tav tm="0">
                                          <p:val>
                                            <p:fltVal val="0"/>
                                          </p:val>
                                        </p:tav>
                                        <p:tav tm="100000">
                                          <p:val>
                                            <p:strVal val="#ppt_w"/>
                                          </p:val>
                                        </p:tav>
                                      </p:tavLst>
                                    </p:anim>
                                    <p:anim calcmode="lin" valueType="num">
                                      <p:cBhvr>
                                        <p:cTn id="153" dur="500" fill="hold"/>
                                        <p:tgtEl>
                                          <p:spTgt spid="45"/>
                                        </p:tgtEl>
                                        <p:attrNameLst>
                                          <p:attrName>ppt_h</p:attrName>
                                        </p:attrNameLst>
                                      </p:cBhvr>
                                      <p:tavLst>
                                        <p:tav tm="0">
                                          <p:val>
                                            <p:fltVal val="0"/>
                                          </p:val>
                                        </p:tav>
                                        <p:tav tm="100000">
                                          <p:val>
                                            <p:strVal val="#ppt_h"/>
                                          </p:val>
                                        </p:tav>
                                      </p:tavLst>
                                    </p:anim>
                                  </p:childTnLst>
                                </p:cTn>
                              </p:par>
                            </p:childTnLst>
                          </p:cTn>
                        </p:par>
                      </p:childTnLst>
                    </p:cTn>
                  </p:par>
                  <p:par>
                    <p:cTn id="154" fill="hold">
                      <p:stCondLst>
                        <p:cond delay="indefinite"/>
                      </p:stCondLst>
                      <p:childTnLst>
                        <p:par>
                          <p:cTn id="155" fill="hold">
                            <p:stCondLst>
                              <p:cond delay="0"/>
                            </p:stCondLst>
                            <p:childTnLst>
                              <p:par>
                                <p:cTn id="156" presetID="23" presetClass="entr" presetSubtype="16" fill="hold" grpId="0" nodeType="clickEffect">
                                  <p:stCondLst>
                                    <p:cond delay="0"/>
                                  </p:stCondLst>
                                  <p:childTnLst>
                                    <p:set>
                                      <p:cBhvr>
                                        <p:cTn id="157" dur="1" fill="hold">
                                          <p:stCondLst>
                                            <p:cond delay="0"/>
                                          </p:stCondLst>
                                        </p:cTn>
                                        <p:tgtEl>
                                          <p:spTgt spid="48"/>
                                        </p:tgtEl>
                                        <p:attrNameLst>
                                          <p:attrName>style.visibility</p:attrName>
                                        </p:attrNameLst>
                                      </p:cBhvr>
                                      <p:to>
                                        <p:strVal val="visible"/>
                                      </p:to>
                                    </p:set>
                                    <p:anim calcmode="lin" valueType="num">
                                      <p:cBhvr>
                                        <p:cTn id="158" dur="500" fill="hold"/>
                                        <p:tgtEl>
                                          <p:spTgt spid="48"/>
                                        </p:tgtEl>
                                        <p:attrNameLst>
                                          <p:attrName>ppt_w</p:attrName>
                                        </p:attrNameLst>
                                      </p:cBhvr>
                                      <p:tavLst>
                                        <p:tav tm="0">
                                          <p:val>
                                            <p:fltVal val="0"/>
                                          </p:val>
                                        </p:tav>
                                        <p:tav tm="100000">
                                          <p:val>
                                            <p:strVal val="#ppt_w"/>
                                          </p:val>
                                        </p:tav>
                                      </p:tavLst>
                                    </p:anim>
                                    <p:anim calcmode="lin" valueType="num">
                                      <p:cBhvr>
                                        <p:cTn id="159" dur="500" fill="hold"/>
                                        <p:tgtEl>
                                          <p:spTgt spid="48"/>
                                        </p:tgtEl>
                                        <p:attrNameLst>
                                          <p:attrName>ppt_h</p:attrName>
                                        </p:attrNameLst>
                                      </p:cBhvr>
                                      <p:tavLst>
                                        <p:tav tm="0">
                                          <p:val>
                                            <p:fltVal val="0"/>
                                          </p:val>
                                        </p:tav>
                                        <p:tav tm="100000">
                                          <p:val>
                                            <p:strVal val="#ppt_h"/>
                                          </p:val>
                                        </p:tav>
                                      </p:tavLst>
                                    </p:anim>
                                  </p:childTnLst>
                                </p:cTn>
                              </p:par>
                            </p:childTnLst>
                          </p:cTn>
                        </p:par>
                        <p:par>
                          <p:cTn id="160" fill="hold">
                            <p:stCondLst>
                              <p:cond delay="500"/>
                            </p:stCondLst>
                            <p:childTnLst>
                              <p:par>
                                <p:cTn id="161" presetID="23" presetClass="entr" presetSubtype="16" fill="hold" grpId="0" nodeType="afterEffect">
                                  <p:stCondLst>
                                    <p:cond delay="500"/>
                                  </p:stCondLst>
                                  <p:childTnLst>
                                    <p:set>
                                      <p:cBhvr>
                                        <p:cTn id="162" dur="1" fill="hold">
                                          <p:stCondLst>
                                            <p:cond delay="0"/>
                                          </p:stCondLst>
                                        </p:cTn>
                                        <p:tgtEl>
                                          <p:spTgt spid="46"/>
                                        </p:tgtEl>
                                        <p:attrNameLst>
                                          <p:attrName>style.visibility</p:attrName>
                                        </p:attrNameLst>
                                      </p:cBhvr>
                                      <p:to>
                                        <p:strVal val="visible"/>
                                      </p:to>
                                    </p:set>
                                    <p:anim calcmode="lin" valueType="num">
                                      <p:cBhvr>
                                        <p:cTn id="163" dur="500" fill="hold"/>
                                        <p:tgtEl>
                                          <p:spTgt spid="46"/>
                                        </p:tgtEl>
                                        <p:attrNameLst>
                                          <p:attrName>ppt_w</p:attrName>
                                        </p:attrNameLst>
                                      </p:cBhvr>
                                      <p:tavLst>
                                        <p:tav tm="0">
                                          <p:val>
                                            <p:fltVal val="0"/>
                                          </p:val>
                                        </p:tav>
                                        <p:tav tm="100000">
                                          <p:val>
                                            <p:strVal val="#ppt_w"/>
                                          </p:val>
                                        </p:tav>
                                      </p:tavLst>
                                    </p:anim>
                                    <p:anim calcmode="lin" valueType="num">
                                      <p:cBhvr>
                                        <p:cTn id="164" dur="500" fill="hold"/>
                                        <p:tgtEl>
                                          <p:spTgt spid="46"/>
                                        </p:tgtEl>
                                        <p:attrNameLst>
                                          <p:attrName>ppt_h</p:attrName>
                                        </p:attrNameLst>
                                      </p:cBhvr>
                                      <p:tavLst>
                                        <p:tav tm="0">
                                          <p:val>
                                            <p:fltVal val="0"/>
                                          </p:val>
                                        </p:tav>
                                        <p:tav tm="100000">
                                          <p:val>
                                            <p:strVal val="#ppt_h"/>
                                          </p:val>
                                        </p:tav>
                                      </p:tavLst>
                                    </p:anim>
                                  </p:childTnLst>
                                </p:cTn>
                              </p:par>
                            </p:childTnLst>
                          </p:cTn>
                        </p:par>
                        <p:par>
                          <p:cTn id="165" fill="hold">
                            <p:stCondLst>
                              <p:cond delay="1500"/>
                            </p:stCondLst>
                            <p:childTnLst>
                              <p:par>
                                <p:cTn id="166" presetID="23" presetClass="entr" presetSubtype="16" fill="hold" grpId="0" nodeType="afterEffect">
                                  <p:stCondLst>
                                    <p:cond delay="500"/>
                                  </p:stCondLst>
                                  <p:childTnLst>
                                    <p:set>
                                      <p:cBhvr>
                                        <p:cTn id="167" dur="1" fill="hold">
                                          <p:stCondLst>
                                            <p:cond delay="0"/>
                                          </p:stCondLst>
                                        </p:cTn>
                                        <p:tgtEl>
                                          <p:spTgt spid="47"/>
                                        </p:tgtEl>
                                        <p:attrNameLst>
                                          <p:attrName>style.visibility</p:attrName>
                                        </p:attrNameLst>
                                      </p:cBhvr>
                                      <p:to>
                                        <p:strVal val="visible"/>
                                      </p:to>
                                    </p:set>
                                    <p:anim calcmode="lin" valueType="num">
                                      <p:cBhvr>
                                        <p:cTn id="168" dur="500" fill="hold"/>
                                        <p:tgtEl>
                                          <p:spTgt spid="47"/>
                                        </p:tgtEl>
                                        <p:attrNameLst>
                                          <p:attrName>ppt_w</p:attrName>
                                        </p:attrNameLst>
                                      </p:cBhvr>
                                      <p:tavLst>
                                        <p:tav tm="0">
                                          <p:val>
                                            <p:fltVal val="0"/>
                                          </p:val>
                                        </p:tav>
                                        <p:tav tm="100000">
                                          <p:val>
                                            <p:strVal val="#ppt_w"/>
                                          </p:val>
                                        </p:tav>
                                      </p:tavLst>
                                    </p:anim>
                                    <p:anim calcmode="lin" valueType="num">
                                      <p:cBhvr>
                                        <p:cTn id="169"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49"/>
                                        </p:tgtEl>
                                        <p:attrNameLst>
                                          <p:attrName>style.visibility</p:attrName>
                                        </p:attrNameLst>
                                      </p:cBhvr>
                                      <p:to>
                                        <p:strVal val="visible"/>
                                      </p:to>
                                    </p:set>
                                    <p:animEffect transition="in" filter="wipe(left)">
                                      <p:cBhvr>
                                        <p:cTn id="174" dur="500"/>
                                        <p:tgtEl>
                                          <p:spTgt spid="49"/>
                                        </p:tgtEl>
                                      </p:cBhvr>
                                    </p:animEffect>
                                  </p:childTnLst>
                                </p:cTn>
                              </p:par>
                            </p:childTnLst>
                          </p:cTn>
                        </p:par>
                        <p:par>
                          <p:cTn id="175" fill="hold">
                            <p:stCondLst>
                              <p:cond delay="500"/>
                            </p:stCondLst>
                            <p:childTnLst>
                              <p:par>
                                <p:cTn id="176" presetID="23" presetClass="entr" presetSubtype="16" fill="hold" grpId="0" nodeType="afterEffect">
                                  <p:stCondLst>
                                    <p:cond delay="0"/>
                                  </p:stCondLst>
                                  <p:childTnLst>
                                    <p:set>
                                      <p:cBhvr>
                                        <p:cTn id="177" dur="1" fill="hold">
                                          <p:stCondLst>
                                            <p:cond delay="0"/>
                                          </p:stCondLst>
                                        </p:cTn>
                                        <p:tgtEl>
                                          <p:spTgt spid="50"/>
                                        </p:tgtEl>
                                        <p:attrNameLst>
                                          <p:attrName>style.visibility</p:attrName>
                                        </p:attrNameLst>
                                      </p:cBhvr>
                                      <p:to>
                                        <p:strVal val="visible"/>
                                      </p:to>
                                    </p:set>
                                    <p:anim calcmode="lin" valueType="num">
                                      <p:cBhvr>
                                        <p:cTn id="178" dur="500" fill="hold"/>
                                        <p:tgtEl>
                                          <p:spTgt spid="50"/>
                                        </p:tgtEl>
                                        <p:attrNameLst>
                                          <p:attrName>ppt_w</p:attrName>
                                        </p:attrNameLst>
                                      </p:cBhvr>
                                      <p:tavLst>
                                        <p:tav tm="0">
                                          <p:val>
                                            <p:fltVal val="0"/>
                                          </p:val>
                                        </p:tav>
                                        <p:tav tm="100000">
                                          <p:val>
                                            <p:strVal val="#ppt_w"/>
                                          </p:val>
                                        </p:tav>
                                      </p:tavLst>
                                    </p:anim>
                                    <p:anim calcmode="lin" valueType="num">
                                      <p:cBhvr>
                                        <p:cTn id="179" dur="500" fill="hold"/>
                                        <p:tgtEl>
                                          <p:spTgt spid="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P spid="18" grpId="0" animBg="1"/>
      <p:bldP spid="19" grpId="0" animBg="1"/>
      <p:bldP spid="20" grpId="0" animBg="1"/>
      <p:bldP spid="21" grpId="0"/>
      <p:bldP spid="22" grpId="0"/>
      <p:bldP spid="23" grpId="0"/>
      <p:bldP spid="24" grpId="0" animBg="1"/>
      <p:bldP spid="25" grpId="0" animBg="1"/>
      <p:bldP spid="26" grpId="0" animBg="1"/>
      <p:bldP spid="27" grpId="0" animBg="1"/>
      <p:bldP spid="28" grpId="0" animBg="1"/>
      <p:bldP spid="29" grpId="0" animBg="1"/>
      <p:bldP spid="30" grpId="0" animBg="1"/>
      <p:bldP spid="31" grpId="0"/>
      <p:bldP spid="32" grpId="0"/>
      <p:bldP spid="33" grpId="0" animBg="1"/>
      <p:bldP spid="34" grpId="0" animBg="1"/>
      <p:bldP spid="35" grpId="0"/>
      <p:bldP spid="36" grpId="0"/>
      <p:bldP spid="37" grpId="0"/>
      <p:bldP spid="38" grpId="0"/>
      <p:bldP spid="39" grpId="0"/>
      <p:bldP spid="43" grpId="0" animBg="1"/>
      <p:bldP spid="44" grpId="0" animBg="1"/>
      <p:bldP spid="45" grpId="0"/>
      <p:bldP spid="46" grpId="0"/>
      <p:bldP spid="47" grpId="0"/>
      <p:bldP spid="48" grpId="0"/>
      <p:bldP spid="49" grpId="0" animBg="1"/>
      <p:bldP spid="50" grpId="0"/>
      <p:bldP spid="51" grpId="0" animBg="1"/>
      <p:bldP spid="52" grpId="0" animBg="1"/>
      <p:bldP spid="53" grpId="0" animBg="1"/>
      <p:bldP spid="54" grpId="0" animBg="1"/>
      <p:bldP spid="5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0" y="583538"/>
            <a:ext cx="9132888" cy="797587"/>
          </a:xfrm>
          <a:noFill/>
        </p:spPr>
        <p:txBody>
          <a:bodyPr lIns="90488" tIns="44450" rIns="90488" bIns="44450" anchor="b">
            <a:normAutofit/>
          </a:bodyPr>
          <a:lstStyle/>
          <a:p>
            <a:pPr eaLnBrk="1" hangingPunct="1"/>
            <a:r>
              <a:rPr lang="fr-FR" sz="4000" dirty="0" smtClean="0">
                <a:ea typeface="ＭＳ Ｐゴシック" pitchFamily="34" charset="-128"/>
                <a:cs typeface="ＭＳ Ｐゴシック" pitchFamily="34" charset="-128"/>
              </a:rPr>
              <a:t>Risque de résistance</a:t>
            </a:r>
            <a:endParaRPr lang="fr-FR" dirty="0" smtClean="0">
              <a:ea typeface="ＭＳ Ｐゴシック" pitchFamily="34" charset="-128"/>
              <a:cs typeface="ＭＳ Ｐゴシック" pitchFamily="34" charset="-128"/>
            </a:endParaRPr>
          </a:p>
        </p:txBody>
      </p:sp>
      <p:grpSp>
        <p:nvGrpSpPr>
          <p:cNvPr id="2" name="Group 3"/>
          <p:cNvGrpSpPr>
            <a:grpSpLocks/>
          </p:cNvGrpSpPr>
          <p:nvPr/>
        </p:nvGrpSpPr>
        <p:grpSpPr bwMode="auto">
          <a:xfrm>
            <a:off x="46380" y="1369995"/>
            <a:ext cx="9097620" cy="4786631"/>
            <a:chOff x="30" y="896"/>
            <a:chExt cx="5824" cy="2982"/>
          </a:xfrm>
        </p:grpSpPr>
        <p:sp>
          <p:nvSpPr>
            <p:cNvPr id="33798" name="Rectangle 4"/>
            <p:cNvSpPr>
              <a:spLocks noChangeArrowheads="1"/>
            </p:cNvSpPr>
            <p:nvPr/>
          </p:nvSpPr>
          <p:spPr bwMode="auto">
            <a:xfrm>
              <a:off x="293" y="981"/>
              <a:ext cx="5435" cy="2601"/>
            </a:xfrm>
            <a:prstGeom prst="rect">
              <a:avLst/>
            </a:prstGeom>
            <a:solidFill>
              <a:srgbClr val="BEE4E0"/>
            </a:solidFill>
            <a:ln w="12700">
              <a:solidFill>
                <a:schemeClr val="tx1"/>
              </a:solidFill>
              <a:miter lim="800000"/>
              <a:headEnd/>
              <a:tailEnd/>
            </a:ln>
          </p:spPr>
          <p:txBody>
            <a:bodyPr wrap="none" anchor="ctr">
              <a:prstTxWarp prst="textNoShape">
                <a:avLst/>
              </a:prstTxWarp>
            </a:bodyPr>
            <a:lstStyle/>
            <a:p>
              <a:endParaRPr lang="fr-FR"/>
            </a:p>
          </p:txBody>
        </p:sp>
        <p:sp>
          <p:nvSpPr>
            <p:cNvPr id="33799" name="Freeform 5"/>
            <p:cNvSpPr>
              <a:spLocks/>
            </p:cNvSpPr>
            <p:nvPr/>
          </p:nvSpPr>
          <p:spPr bwMode="auto">
            <a:xfrm>
              <a:off x="448" y="1349"/>
              <a:ext cx="5406" cy="2260"/>
            </a:xfrm>
            <a:custGeom>
              <a:avLst/>
              <a:gdLst>
                <a:gd name="T0" fmla="*/ 103 w 5221"/>
                <a:gd name="T1" fmla="*/ 957 h 2485"/>
                <a:gd name="T2" fmla="*/ 238 w 5221"/>
                <a:gd name="T3" fmla="*/ 957 h 2485"/>
                <a:gd name="T4" fmla="*/ 374 w 5221"/>
                <a:gd name="T5" fmla="*/ 951 h 2485"/>
                <a:gd name="T6" fmla="*/ 510 w 5221"/>
                <a:gd name="T7" fmla="*/ 943 h 2485"/>
                <a:gd name="T8" fmla="*/ 663 w 5221"/>
                <a:gd name="T9" fmla="*/ 925 h 2485"/>
                <a:gd name="T10" fmla="*/ 835 w 5221"/>
                <a:gd name="T11" fmla="*/ 891 h 2485"/>
                <a:gd name="T12" fmla="*/ 951 w 5221"/>
                <a:gd name="T13" fmla="*/ 855 h 2485"/>
                <a:gd name="T14" fmla="*/ 1052 w 5221"/>
                <a:gd name="T15" fmla="*/ 818 h 2485"/>
                <a:gd name="T16" fmla="*/ 1172 w 5221"/>
                <a:gd name="T17" fmla="*/ 772 h 2485"/>
                <a:gd name="T18" fmla="*/ 1275 w 5221"/>
                <a:gd name="T19" fmla="*/ 728 h 2485"/>
                <a:gd name="T20" fmla="*/ 1393 w 5221"/>
                <a:gd name="T21" fmla="*/ 684 h 2485"/>
                <a:gd name="T22" fmla="*/ 1530 w 5221"/>
                <a:gd name="T23" fmla="*/ 636 h 2485"/>
                <a:gd name="T24" fmla="*/ 1684 w 5221"/>
                <a:gd name="T25" fmla="*/ 577 h 2485"/>
                <a:gd name="T26" fmla="*/ 1817 w 5221"/>
                <a:gd name="T27" fmla="*/ 526 h 2485"/>
                <a:gd name="T28" fmla="*/ 1920 w 5221"/>
                <a:gd name="T29" fmla="*/ 484 h 2485"/>
                <a:gd name="T30" fmla="*/ 2007 w 5221"/>
                <a:gd name="T31" fmla="*/ 451 h 2485"/>
                <a:gd name="T32" fmla="*/ 2110 w 5221"/>
                <a:gd name="T33" fmla="*/ 409 h 2485"/>
                <a:gd name="T34" fmla="*/ 2208 w 5221"/>
                <a:gd name="T35" fmla="*/ 372 h 2485"/>
                <a:gd name="T36" fmla="*/ 2311 w 5221"/>
                <a:gd name="T37" fmla="*/ 321 h 2485"/>
                <a:gd name="T38" fmla="*/ 2414 w 5221"/>
                <a:gd name="T39" fmla="*/ 275 h 2485"/>
                <a:gd name="T40" fmla="*/ 2515 w 5221"/>
                <a:gd name="T41" fmla="*/ 228 h 2485"/>
                <a:gd name="T42" fmla="*/ 2619 w 5221"/>
                <a:gd name="T43" fmla="*/ 186 h 2485"/>
                <a:gd name="T44" fmla="*/ 2720 w 5221"/>
                <a:gd name="T45" fmla="*/ 144 h 2485"/>
                <a:gd name="T46" fmla="*/ 2888 w 5221"/>
                <a:gd name="T47" fmla="*/ 94 h 2485"/>
                <a:gd name="T48" fmla="*/ 3060 w 5221"/>
                <a:gd name="T49" fmla="*/ 51 h 2485"/>
                <a:gd name="T50" fmla="*/ 3212 w 5221"/>
                <a:gd name="T51" fmla="*/ 19 h 2485"/>
                <a:gd name="T52" fmla="*/ 3364 w 5221"/>
                <a:gd name="T53" fmla="*/ 0 h 2485"/>
                <a:gd name="T54" fmla="*/ 3517 w 5221"/>
                <a:gd name="T55" fmla="*/ 0 h 2485"/>
                <a:gd name="T56" fmla="*/ 3671 w 5221"/>
                <a:gd name="T57" fmla="*/ 10 h 2485"/>
                <a:gd name="T58" fmla="*/ 3840 w 5221"/>
                <a:gd name="T59" fmla="*/ 23 h 2485"/>
                <a:gd name="T60" fmla="*/ 3961 w 5221"/>
                <a:gd name="T61" fmla="*/ 41 h 2485"/>
                <a:gd name="T62" fmla="*/ 4096 w 5221"/>
                <a:gd name="T63" fmla="*/ 75 h 2485"/>
                <a:gd name="T64" fmla="*/ 4248 w 5221"/>
                <a:gd name="T65" fmla="*/ 121 h 2485"/>
                <a:gd name="T66" fmla="*/ 4420 w 5221"/>
                <a:gd name="T67" fmla="*/ 171 h 2485"/>
                <a:gd name="T68" fmla="*/ 4555 w 5221"/>
                <a:gd name="T69" fmla="*/ 228 h 2485"/>
                <a:gd name="T70" fmla="*/ 4673 w 5221"/>
                <a:gd name="T71" fmla="*/ 275 h 2485"/>
                <a:gd name="T72" fmla="*/ 4775 w 5221"/>
                <a:gd name="T73" fmla="*/ 326 h 2485"/>
                <a:gd name="T74" fmla="*/ 4911 w 5221"/>
                <a:gd name="T75" fmla="*/ 386 h 2485"/>
                <a:gd name="T76" fmla="*/ 4981 w 5221"/>
                <a:gd name="T77" fmla="*/ 432 h 2485"/>
                <a:gd name="T78" fmla="*/ 5082 w 5221"/>
                <a:gd name="T79" fmla="*/ 478 h 2485"/>
                <a:gd name="T80" fmla="*/ 5149 w 5221"/>
                <a:gd name="T81" fmla="*/ 519 h 2485"/>
                <a:gd name="T82" fmla="*/ 5253 w 5221"/>
                <a:gd name="T83" fmla="*/ 566 h 2485"/>
                <a:gd name="T84" fmla="*/ 5355 w 5221"/>
                <a:gd name="T85" fmla="*/ 617 h 2485"/>
                <a:gd name="T86" fmla="*/ 5454 w 5221"/>
                <a:gd name="T87" fmla="*/ 655 h 2485"/>
                <a:gd name="T88" fmla="*/ 5574 w 5221"/>
                <a:gd name="T89" fmla="*/ 702 h 2485"/>
                <a:gd name="T90" fmla="*/ 5695 w 5221"/>
                <a:gd name="T91" fmla="*/ 738 h 2485"/>
                <a:gd name="T92" fmla="*/ 5813 w 5221"/>
                <a:gd name="T93" fmla="*/ 772 h 2485"/>
                <a:gd name="T94" fmla="*/ 5933 w 5221"/>
                <a:gd name="T95" fmla="*/ 804 h 2485"/>
                <a:gd name="T96" fmla="*/ 6071 w 5221"/>
                <a:gd name="T97" fmla="*/ 841 h 2485"/>
                <a:gd name="T98" fmla="*/ 6237 w 5221"/>
                <a:gd name="T99" fmla="*/ 872 h 2485"/>
                <a:gd name="T100" fmla="*/ 6373 w 5221"/>
                <a:gd name="T101" fmla="*/ 897 h 2485"/>
                <a:gd name="T102" fmla="*/ 6546 w 5221"/>
                <a:gd name="T103" fmla="*/ 916 h 2485"/>
                <a:gd name="T104" fmla="*/ 6714 w 5221"/>
                <a:gd name="T105" fmla="*/ 929 h 2485"/>
                <a:gd name="T106" fmla="*/ 6901 w 5221"/>
                <a:gd name="T107" fmla="*/ 943 h 2485"/>
                <a:gd name="T108" fmla="*/ 7053 w 5221"/>
                <a:gd name="T109" fmla="*/ 947 h 2485"/>
                <a:gd name="T110" fmla="*/ 7192 w 5221"/>
                <a:gd name="T111" fmla="*/ 947 h 2485"/>
                <a:gd name="T112" fmla="*/ 7360 w 5221"/>
                <a:gd name="T113" fmla="*/ 947 h 24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21"/>
                <a:gd name="T172" fmla="*/ 0 h 2485"/>
                <a:gd name="T173" fmla="*/ 5221 w 5221"/>
                <a:gd name="T174" fmla="*/ 2485 h 24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21" h="2485">
                  <a:moveTo>
                    <a:pt x="0" y="2436"/>
                  </a:moveTo>
                  <a:lnTo>
                    <a:pt x="24" y="2448"/>
                  </a:lnTo>
                  <a:lnTo>
                    <a:pt x="48" y="2460"/>
                  </a:lnTo>
                  <a:lnTo>
                    <a:pt x="72" y="2472"/>
                  </a:lnTo>
                  <a:lnTo>
                    <a:pt x="96" y="2472"/>
                  </a:lnTo>
                  <a:lnTo>
                    <a:pt x="120" y="2472"/>
                  </a:lnTo>
                  <a:lnTo>
                    <a:pt x="144" y="2484"/>
                  </a:lnTo>
                  <a:lnTo>
                    <a:pt x="168" y="2472"/>
                  </a:lnTo>
                  <a:lnTo>
                    <a:pt x="192" y="2472"/>
                  </a:lnTo>
                  <a:lnTo>
                    <a:pt x="216" y="2472"/>
                  </a:lnTo>
                  <a:lnTo>
                    <a:pt x="240" y="2472"/>
                  </a:lnTo>
                  <a:lnTo>
                    <a:pt x="264" y="2460"/>
                  </a:lnTo>
                  <a:lnTo>
                    <a:pt x="288" y="2460"/>
                  </a:lnTo>
                  <a:lnTo>
                    <a:pt x="312" y="2460"/>
                  </a:lnTo>
                  <a:lnTo>
                    <a:pt x="336" y="2448"/>
                  </a:lnTo>
                  <a:lnTo>
                    <a:pt x="360" y="2436"/>
                  </a:lnTo>
                  <a:lnTo>
                    <a:pt x="384" y="2436"/>
                  </a:lnTo>
                  <a:lnTo>
                    <a:pt x="408" y="2424"/>
                  </a:lnTo>
                  <a:lnTo>
                    <a:pt x="432" y="2412"/>
                  </a:lnTo>
                  <a:lnTo>
                    <a:pt x="468" y="2388"/>
                  </a:lnTo>
                  <a:lnTo>
                    <a:pt x="504" y="2376"/>
                  </a:lnTo>
                  <a:lnTo>
                    <a:pt x="540" y="2352"/>
                  </a:lnTo>
                  <a:lnTo>
                    <a:pt x="564" y="2328"/>
                  </a:lnTo>
                  <a:lnTo>
                    <a:pt x="588" y="2304"/>
                  </a:lnTo>
                  <a:lnTo>
                    <a:pt x="612" y="2280"/>
                  </a:lnTo>
                  <a:lnTo>
                    <a:pt x="636" y="2256"/>
                  </a:lnTo>
                  <a:lnTo>
                    <a:pt x="660" y="2232"/>
                  </a:lnTo>
                  <a:lnTo>
                    <a:pt x="672" y="2208"/>
                  </a:lnTo>
                  <a:lnTo>
                    <a:pt x="696" y="2184"/>
                  </a:lnTo>
                  <a:lnTo>
                    <a:pt x="720" y="2160"/>
                  </a:lnTo>
                  <a:lnTo>
                    <a:pt x="720" y="2136"/>
                  </a:lnTo>
                  <a:lnTo>
                    <a:pt x="744" y="2112"/>
                  </a:lnTo>
                  <a:lnTo>
                    <a:pt x="756" y="2088"/>
                  </a:lnTo>
                  <a:lnTo>
                    <a:pt x="792" y="2052"/>
                  </a:lnTo>
                  <a:lnTo>
                    <a:pt x="804" y="2016"/>
                  </a:lnTo>
                  <a:lnTo>
                    <a:pt x="828" y="1992"/>
                  </a:lnTo>
                  <a:lnTo>
                    <a:pt x="840" y="1956"/>
                  </a:lnTo>
                  <a:lnTo>
                    <a:pt x="864" y="1932"/>
                  </a:lnTo>
                  <a:lnTo>
                    <a:pt x="876" y="1908"/>
                  </a:lnTo>
                  <a:lnTo>
                    <a:pt x="900" y="1884"/>
                  </a:lnTo>
                  <a:lnTo>
                    <a:pt x="912" y="1860"/>
                  </a:lnTo>
                  <a:lnTo>
                    <a:pt x="948" y="1824"/>
                  </a:lnTo>
                  <a:lnTo>
                    <a:pt x="960" y="1800"/>
                  </a:lnTo>
                  <a:lnTo>
                    <a:pt x="984" y="1764"/>
                  </a:lnTo>
                  <a:lnTo>
                    <a:pt x="1008" y="1728"/>
                  </a:lnTo>
                  <a:lnTo>
                    <a:pt x="1032" y="1704"/>
                  </a:lnTo>
                  <a:lnTo>
                    <a:pt x="1056" y="1668"/>
                  </a:lnTo>
                  <a:lnTo>
                    <a:pt x="1080" y="1644"/>
                  </a:lnTo>
                  <a:lnTo>
                    <a:pt x="1092" y="1620"/>
                  </a:lnTo>
                  <a:lnTo>
                    <a:pt x="1140" y="1560"/>
                  </a:lnTo>
                  <a:lnTo>
                    <a:pt x="1176" y="1524"/>
                  </a:lnTo>
                  <a:lnTo>
                    <a:pt x="1188" y="1488"/>
                  </a:lnTo>
                  <a:lnTo>
                    <a:pt x="1224" y="1452"/>
                  </a:lnTo>
                  <a:lnTo>
                    <a:pt x="1236" y="1428"/>
                  </a:lnTo>
                  <a:lnTo>
                    <a:pt x="1260" y="1392"/>
                  </a:lnTo>
                  <a:lnTo>
                    <a:pt x="1284" y="1356"/>
                  </a:lnTo>
                  <a:lnTo>
                    <a:pt x="1308" y="1332"/>
                  </a:lnTo>
                  <a:lnTo>
                    <a:pt x="1320" y="1308"/>
                  </a:lnTo>
                  <a:lnTo>
                    <a:pt x="1344" y="1284"/>
                  </a:lnTo>
                  <a:lnTo>
                    <a:pt x="1356" y="1248"/>
                  </a:lnTo>
                  <a:lnTo>
                    <a:pt x="1368" y="1224"/>
                  </a:lnTo>
                  <a:lnTo>
                    <a:pt x="1380" y="1200"/>
                  </a:lnTo>
                  <a:lnTo>
                    <a:pt x="1404" y="1188"/>
                  </a:lnTo>
                  <a:lnTo>
                    <a:pt x="1416" y="1164"/>
                  </a:lnTo>
                  <a:lnTo>
                    <a:pt x="1440" y="1128"/>
                  </a:lnTo>
                  <a:lnTo>
                    <a:pt x="1452" y="1104"/>
                  </a:lnTo>
                  <a:lnTo>
                    <a:pt x="1476" y="1080"/>
                  </a:lnTo>
                  <a:lnTo>
                    <a:pt x="1488" y="1056"/>
                  </a:lnTo>
                  <a:lnTo>
                    <a:pt x="1500" y="1032"/>
                  </a:lnTo>
                  <a:lnTo>
                    <a:pt x="1512" y="1008"/>
                  </a:lnTo>
                  <a:lnTo>
                    <a:pt x="1536" y="996"/>
                  </a:lnTo>
                  <a:lnTo>
                    <a:pt x="1560" y="960"/>
                  </a:lnTo>
                  <a:lnTo>
                    <a:pt x="1572" y="912"/>
                  </a:lnTo>
                  <a:lnTo>
                    <a:pt x="1596" y="888"/>
                  </a:lnTo>
                  <a:lnTo>
                    <a:pt x="1608" y="864"/>
                  </a:lnTo>
                  <a:lnTo>
                    <a:pt x="1632" y="828"/>
                  </a:lnTo>
                  <a:lnTo>
                    <a:pt x="1656" y="792"/>
                  </a:lnTo>
                  <a:lnTo>
                    <a:pt x="1680" y="756"/>
                  </a:lnTo>
                  <a:lnTo>
                    <a:pt x="1692" y="732"/>
                  </a:lnTo>
                  <a:lnTo>
                    <a:pt x="1704" y="708"/>
                  </a:lnTo>
                  <a:lnTo>
                    <a:pt x="1716" y="684"/>
                  </a:lnTo>
                  <a:lnTo>
                    <a:pt x="1728" y="648"/>
                  </a:lnTo>
                  <a:lnTo>
                    <a:pt x="1752" y="612"/>
                  </a:lnTo>
                  <a:lnTo>
                    <a:pt x="1776" y="588"/>
                  </a:lnTo>
                  <a:lnTo>
                    <a:pt x="1788" y="564"/>
                  </a:lnTo>
                  <a:lnTo>
                    <a:pt x="1812" y="540"/>
                  </a:lnTo>
                  <a:lnTo>
                    <a:pt x="1824" y="504"/>
                  </a:lnTo>
                  <a:lnTo>
                    <a:pt x="1848" y="480"/>
                  </a:lnTo>
                  <a:lnTo>
                    <a:pt x="1860" y="456"/>
                  </a:lnTo>
                  <a:lnTo>
                    <a:pt x="1872" y="432"/>
                  </a:lnTo>
                  <a:lnTo>
                    <a:pt x="1908" y="408"/>
                  </a:lnTo>
                  <a:lnTo>
                    <a:pt x="1920" y="372"/>
                  </a:lnTo>
                  <a:lnTo>
                    <a:pt x="1956" y="324"/>
                  </a:lnTo>
                  <a:lnTo>
                    <a:pt x="1980" y="300"/>
                  </a:lnTo>
                  <a:lnTo>
                    <a:pt x="2016" y="264"/>
                  </a:lnTo>
                  <a:lnTo>
                    <a:pt x="2040" y="240"/>
                  </a:lnTo>
                  <a:lnTo>
                    <a:pt x="2076" y="204"/>
                  </a:lnTo>
                  <a:lnTo>
                    <a:pt x="2112" y="168"/>
                  </a:lnTo>
                  <a:lnTo>
                    <a:pt x="2136" y="144"/>
                  </a:lnTo>
                  <a:lnTo>
                    <a:pt x="2160" y="132"/>
                  </a:lnTo>
                  <a:lnTo>
                    <a:pt x="2184" y="96"/>
                  </a:lnTo>
                  <a:lnTo>
                    <a:pt x="2208" y="84"/>
                  </a:lnTo>
                  <a:lnTo>
                    <a:pt x="2244" y="60"/>
                  </a:lnTo>
                  <a:lnTo>
                    <a:pt x="2268" y="48"/>
                  </a:lnTo>
                  <a:lnTo>
                    <a:pt x="2292" y="36"/>
                  </a:lnTo>
                  <a:lnTo>
                    <a:pt x="2328" y="12"/>
                  </a:lnTo>
                  <a:lnTo>
                    <a:pt x="2352" y="12"/>
                  </a:lnTo>
                  <a:lnTo>
                    <a:pt x="2376" y="0"/>
                  </a:lnTo>
                  <a:lnTo>
                    <a:pt x="2400" y="0"/>
                  </a:lnTo>
                  <a:lnTo>
                    <a:pt x="2436" y="0"/>
                  </a:lnTo>
                  <a:lnTo>
                    <a:pt x="2460" y="0"/>
                  </a:lnTo>
                  <a:lnTo>
                    <a:pt x="2484" y="0"/>
                  </a:lnTo>
                  <a:lnTo>
                    <a:pt x="2520" y="12"/>
                  </a:lnTo>
                  <a:lnTo>
                    <a:pt x="2544" y="12"/>
                  </a:lnTo>
                  <a:lnTo>
                    <a:pt x="2568" y="24"/>
                  </a:lnTo>
                  <a:lnTo>
                    <a:pt x="2592" y="24"/>
                  </a:lnTo>
                  <a:lnTo>
                    <a:pt x="2628" y="36"/>
                  </a:lnTo>
                  <a:lnTo>
                    <a:pt x="2652" y="36"/>
                  </a:lnTo>
                  <a:lnTo>
                    <a:pt x="2676" y="48"/>
                  </a:lnTo>
                  <a:lnTo>
                    <a:pt x="2712" y="60"/>
                  </a:lnTo>
                  <a:lnTo>
                    <a:pt x="2736" y="84"/>
                  </a:lnTo>
                  <a:lnTo>
                    <a:pt x="2760" y="84"/>
                  </a:lnTo>
                  <a:lnTo>
                    <a:pt x="2772" y="108"/>
                  </a:lnTo>
                  <a:lnTo>
                    <a:pt x="2796" y="108"/>
                  </a:lnTo>
                  <a:lnTo>
                    <a:pt x="2820" y="132"/>
                  </a:lnTo>
                  <a:lnTo>
                    <a:pt x="2844" y="156"/>
                  </a:lnTo>
                  <a:lnTo>
                    <a:pt x="2868" y="180"/>
                  </a:lnTo>
                  <a:lnTo>
                    <a:pt x="2892" y="192"/>
                  </a:lnTo>
                  <a:lnTo>
                    <a:pt x="2916" y="216"/>
                  </a:lnTo>
                  <a:lnTo>
                    <a:pt x="2940" y="240"/>
                  </a:lnTo>
                  <a:lnTo>
                    <a:pt x="2988" y="276"/>
                  </a:lnTo>
                  <a:lnTo>
                    <a:pt x="3000" y="312"/>
                  </a:lnTo>
                  <a:lnTo>
                    <a:pt x="3024" y="336"/>
                  </a:lnTo>
                  <a:lnTo>
                    <a:pt x="3072" y="384"/>
                  </a:lnTo>
                  <a:lnTo>
                    <a:pt x="3096" y="408"/>
                  </a:lnTo>
                  <a:lnTo>
                    <a:pt x="3120" y="444"/>
                  </a:lnTo>
                  <a:lnTo>
                    <a:pt x="3144" y="480"/>
                  </a:lnTo>
                  <a:lnTo>
                    <a:pt x="3168" y="516"/>
                  </a:lnTo>
                  <a:lnTo>
                    <a:pt x="3192" y="540"/>
                  </a:lnTo>
                  <a:lnTo>
                    <a:pt x="3216" y="588"/>
                  </a:lnTo>
                  <a:lnTo>
                    <a:pt x="3240" y="612"/>
                  </a:lnTo>
                  <a:lnTo>
                    <a:pt x="3264" y="648"/>
                  </a:lnTo>
                  <a:lnTo>
                    <a:pt x="3276" y="672"/>
                  </a:lnTo>
                  <a:lnTo>
                    <a:pt x="3300" y="708"/>
                  </a:lnTo>
                  <a:lnTo>
                    <a:pt x="3312" y="732"/>
                  </a:lnTo>
                  <a:lnTo>
                    <a:pt x="3336" y="768"/>
                  </a:lnTo>
                  <a:lnTo>
                    <a:pt x="3360" y="804"/>
                  </a:lnTo>
                  <a:lnTo>
                    <a:pt x="3372" y="840"/>
                  </a:lnTo>
                  <a:lnTo>
                    <a:pt x="3408" y="888"/>
                  </a:lnTo>
                  <a:lnTo>
                    <a:pt x="3420" y="912"/>
                  </a:lnTo>
                  <a:lnTo>
                    <a:pt x="3432" y="948"/>
                  </a:lnTo>
                  <a:lnTo>
                    <a:pt x="3468" y="996"/>
                  </a:lnTo>
                  <a:lnTo>
                    <a:pt x="3480" y="1032"/>
                  </a:lnTo>
                  <a:lnTo>
                    <a:pt x="3492" y="1056"/>
                  </a:lnTo>
                  <a:lnTo>
                    <a:pt x="3504" y="1080"/>
                  </a:lnTo>
                  <a:lnTo>
                    <a:pt x="3516" y="1116"/>
                  </a:lnTo>
                  <a:lnTo>
                    <a:pt x="3552" y="1164"/>
                  </a:lnTo>
                  <a:lnTo>
                    <a:pt x="3552" y="1188"/>
                  </a:lnTo>
                  <a:lnTo>
                    <a:pt x="3564" y="1212"/>
                  </a:lnTo>
                  <a:lnTo>
                    <a:pt x="3588" y="1236"/>
                  </a:lnTo>
                  <a:lnTo>
                    <a:pt x="3600" y="1260"/>
                  </a:lnTo>
                  <a:lnTo>
                    <a:pt x="3612" y="1284"/>
                  </a:lnTo>
                  <a:lnTo>
                    <a:pt x="3612" y="1308"/>
                  </a:lnTo>
                  <a:lnTo>
                    <a:pt x="3636" y="1344"/>
                  </a:lnTo>
                  <a:lnTo>
                    <a:pt x="3648" y="1368"/>
                  </a:lnTo>
                  <a:lnTo>
                    <a:pt x="3660" y="1392"/>
                  </a:lnTo>
                  <a:lnTo>
                    <a:pt x="3696" y="1440"/>
                  </a:lnTo>
                  <a:lnTo>
                    <a:pt x="3708" y="1464"/>
                  </a:lnTo>
                  <a:lnTo>
                    <a:pt x="3732" y="1500"/>
                  </a:lnTo>
                  <a:lnTo>
                    <a:pt x="3756" y="1548"/>
                  </a:lnTo>
                  <a:lnTo>
                    <a:pt x="3768" y="1572"/>
                  </a:lnTo>
                  <a:lnTo>
                    <a:pt x="3780" y="1596"/>
                  </a:lnTo>
                  <a:lnTo>
                    <a:pt x="3804" y="1620"/>
                  </a:lnTo>
                  <a:lnTo>
                    <a:pt x="3816" y="1644"/>
                  </a:lnTo>
                  <a:lnTo>
                    <a:pt x="3828" y="1668"/>
                  </a:lnTo>
                  <a:lnTo>
                    <a:pt x="3852" y="1692"/>
                  </a:lnTo>
                  <a:lnTo>
                    <a:pt x="3876" y="1716"/>
                  </a:lnTo>
                  <a:lnTo>
                    <a:pt x="3888" y="1740"/>
                  </a:lnTo>
                  <a:lnTo>
                    <a:pt x="3900" y="1764"/>
                  </a:lnTo>
                  <a:lnTo>
                    <a:pt x="3936" y="1812"/>
                  </a:lnTo>
                  <a:lnTo>
                    <a:pt x="3960" y="1848"/>
                  </a:lnTo>
                  <a:lnTo>
                    <a:pt x="3984" y="1872"/>
                  </a:lnTo>
                  <a:lnTo>
                    <a:pt x="4008" y="1884"/>
                  </a:lnTo>
                  <a:lnTo>
                    <a:pt x="4020" y="1908"/>
                  </a:lnTo>
                  <a:lnTo>
                    <a:pt x="4044" y="1932"/>
                  </a:lnTo>
                  <a:lnTo>
                    <a:pt x="4056" y="1956"/>
                  </a:lnTo>
                  <a:lnTo>
                    <a:pt x="4080" y="1968"/>
                  </a:lnTo>
                  <a:lnTo>
                    <a:pt x="4104" y="1992"/>
                  </a:lnTo>
                  <a:lnTo>
                    <a:pt x="4128" y="2016"/>
                  </a:lnTo>
                  <a:lnTo>
                    <a:pt x="4140" y="2040"/>
                  </a:lnTo>
                  <a:lnTo>
                    <a:pt x="4164" y="2052"/>
                  </a:lnTo>
                  <a:lnTo>
                    <a:pt x="4188" y="2076"/>
                  </a:lnTo>
                  <a:lnTo>
                    <a:pt x="4200" y="2100"/>
                  </a:lnTo>
                  <a:lnTo>
                    <a:pt x="4224" y="2112"/>
                  </a:lnTo>
                  <a:lnTo>
                    <a:pt x="4260" y="2136"/>
                  </a:lnTo>
                  <a:lnTo>
                    <a:pt x="4284" y="2172"/>
                  </a:lnTo>
                  <a:lnTo>
                    <a:pt x="4308" y="2196"/>
                  </a:lnTo>
                  <a:lnTo>
                    <a:pt x="4344" y="2220"/>
                  </a:lnTo>
                  <a:lnTo>
                    <a:pt x="4368" y="2232"/>
                  </a:lnTo>
                  <a:lnTo>
                    <a:pt x="4404" y="2256"/>
                  </a:lnTo>
                  <a:lnTo>
                    <a:pt x="4428" y="2268"/>
                  </a:lnTo>
                  <a:lnTo>
                    <a:pt x="4440" y="2292"/>
                  </a:lnTo>
                  <a:lnTo>
                    <a:pt x="4476" y="2304"/>
                  </a:lnTo>
                  <a:lnTo>
                    <a:pt x="4500" y="2316"/>
                  </a:lnTo>
                  <a:lnTo>
                    <a:pt x="4524" y="2328"/>
                  </a:lnTo>
                  <a:lnTo>
                    <a:pt x="4548" y="2340"/>
                  </a:lnTo>
                  <a:lnTo>
                    <a:pt x="4572" y="2340"/>
                  </a:lnTo>
                  <a:lnTo>
                    <a:pt x="4620" y="2364"/>
                  </a:lnTo>
                  <a:lnTo>
                    <a:pt x="4644" y="2364"/>
                  </a:lnTo>
                  <a:lnTo>
                    <a:pt x="4680" y="2388"/>
                  </a:lnTo>
                  <a:lnTo>
                    <a:pt x="4704" y="2400"/>
                  </a:lnTo>
                  <a:lnTo>
                    <a:pt x="4740" y="2400"/>
                  </a:lnTo>
                  <a:lnTo>
                    <a:pt x="4788" y="2412"/>
                  </a:lnTo>
                  <a:lnTo>
                    <a:pt x="4812" y="2424"/>
                  </a:lnTo>
                  <a:lnTo>
                    <a:pt x="4836" y="2424"/>
                  </a:lnTo>
                  <a:lnTo>
                    <a:pt x="4872" y="2436"/>
                  </a:lnTo>
                  <a:lnTo>
                    <a:pt x="4908" y="2436"/>
                  </a:lnTo>
                  <a:lnTo>
                    <a:pt x="4932" y="2436"/>
                  </a:lnTo>
                  <a:lnTo>
                    <a:pt x="4956" y="2448"/>
                  </a:lnTo>
                  <a:lnTo>
                    <a:pt x="4980" y="2448"/>
                  </a:lnTo>
                  <a:lnTo>
                    <a:pt x="5004" y="2448"/>
                  </a:lnTo>
                  <a:lnTo>
                    <a:pt x="5028" y="2448"/>
                  </a:lnTo>
                  <a:lnTo>
                    <a:pt x="5052" y="2448"/>
                  </a:lnTo>
                  <a:lnTo>
                    <a:pt x="5076" y="2448"/>
                  </a:lnTo>
                  <a:lnTo>
                    <a:pt x="5100" y="2448"/>
                  </a:lnTo>
                  <a:lnTo>
                    <a:pt x="5136" y="2448"/>
                  </a:lnTo>
                  <a:lnTo>
                    <a:pt x="5172" y="2448"/>
                  </a:lnTo>
                  <a:lnTo>
                    <a:pt x="5196" y="2448"/>
                  </a:lnTo>
                  <a:lnTo>
                    <a:pt x="5220" y="2448"/>
                  </a:lnTo>
                  <a:lnTo>
                    <a:pt x="5160" y="2436"/>
                  </a:lnTo>
                </a:path>
              </a:pathLst>
            </a:custGeom>
            <a:noFill/>
            <a:ln w="50800" cap="rnd">
              <a:solidFill>
                <a:srgbClr val="FF0000"/>
              </a:solidFill>
              <a:round/>
              <a:headEnd/>
              <a:tailEnd/>
            </a:ln>
          </p:spPr>
          <p:txBody>
            <a:bodyPr>
              <a:prstTxWarp prst="textNoShape">
                <a:avLst/>
              </a:prstTxWarp>
            </a:bodyPr>
            <a:lstStyle/>
            <a:p>
              <a:endParaRPr lang="fr-FR"/>
            </a:p>
          </p:txBody>
        </p:sp>
        <p:sp>
          <p:nvSpPr>
            <p:cNvPr id="33800" name="Line 6"/>
            <p:cNvSpPr>
              <a:spLocks noChangeShapeType="1"/>
            </p:cNvSpPr>
            <p:nvPr/>
          </p:nvSpPr>
          <p:spPr bwMode="auto">
            <a:xfrm>
              <a:off x="1584" y="970"/>
              <a:ext cx="0" cy="2612"/>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3801" name="Line 7"/>
            <p:cNvSpPr>
              <a:spLocks noChangeShapeType="1"/>
            </p:cNvSpPr>
            <p:nvPr/>
          </p:nvSpPr>
          <p:spPr bwMode="auto">
            <a:xfrm>
              <a:off x="4368" y="981"/>
              <a:ext cx="0" cy="2601"/>
            </a:xfrm>
            <a:prstGeom prst="line">
              <a:avLst/>
            </a:prstGeom>
            <a:noFill/>
            <a:ln w="12700">
              <a:solidFill>
                <a:schemeClr val="tx1"/>
              </a:solidFill>
              <a:round/>
              <a:headEnd/>
              <a:tailEnd/>
            </a:ln>
          </p:spPr>
          <p:txBody>
            <a:bodyPr wrap="none" anchor="ctr">
              <a:prstTxWarp prst="textNoShape">
                <a:avLst/>
              </a:prstTxWarp>
            </a:bodyPr>
            <a:lstStyle/>
            <a:p>
              <a:endParaRPr lang="fr-FR"/>
            </a:p>
          </p:txBody>
        </p:sp>
        <p:sp>
          <p:nvSpPr>
            <p:cNvPr id="33802" name="Line 8"/>
            <p:cNvSpPr>
              <a:spLocks noChangeShapeType="1"/>
            </p:cNvSpPr>
            <p:nvPr/>
          </p:nvSpPr>
          <p:spPr bwMode="auto">
            <a:xfrm>
              <a:off x="424" y="984"/>
              <a:ext cx="0" cy="2606"/>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fr-FR"/>
            </a:p>
          </p:txBody>
        </p:sp>
        <p:sp>
          <p:nvSpPr>
            <p:cNvPr id="33803" name="Line 9"/>
            <p:cNvSpPr>
              <a:spLocks noChangeShapeType="1"/>
            </p:cNvSpPr>
            <p:nvPr/>
          </p:nvSpPr>
          <p:spPr bwMode="auto">
            <a:xfrm>
              <a:off x="418" y="3597"/>
              <a:ext cx="5402"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fr-FR"/>
            </a:p>
          </p:txBody>
        </p:sp>
        <p:sp>
          <p:nvSpPr>
            <p:cNvPr id="33804" name="Rectangle 10"/>
            <p:cNvSpPr>
              <a:spLocks noChangeArrowheads="1"/>
            </p:cNvSpPr>
            <p:nvPr/>
          </p:nvSpPr>
          <p:spPr bwMode="auto">
            <a:xfrm>
              <a:off x="1889" y="3630"/>
              <a:ext cx="2431" cy="248"/>
            </a:xfrm>
            <a:prstGeom prst="rect">
              <a:avLst/>
            </a:prstGeom>
            <a:noFill/>
            <a:ln w="12700">
              <a:noFill/>
              <a:miter lim="800000"/>
              <a:headEnd/>
              <a:tailEnd/>
            </a:ln>
          </p:spPr>
          <p:txBody>
            <a:bodyPr lIns="90488" tIns="44450" rIns="90488" bIns="44450">
              <a:prstTxWarp prst="textNoShape">
                <a:avLst/>
              </a:prstTxWarp>
              <a:spAutoFit/>
            </a:bodyPr>
            <a:lstStyle/>
            <a:p>
              <a:pPr algn="ctr"/>
              <a:r>
                <a:rPr lang="fr-FR" sz="2000" b="1" dirty="0">
                  <a:solidFill>
                    <a:schemeClr val="tx2"/>
                  </a:solidFill>
                </a:rPr>
                <a:t>Efficacité du traitement</a:t>
              </a:r>
            </a:p>
          </p:txBody>
        </p:sp>
        <p:sp>
          <p:nvSpPr>
            <p:cNvPr id="33805" name="Rectangle 11"/>
            <p:cNvSpPr>
              <a:spLocks noChangeArrowheads="1"/>
            </p:cNvSpPr>
            <p:nvPr/>
          </p:nvSpPr>
          <p:spPr bwMode="auto">
            <a:xfrm rot="16200000">
              <a:off x="-1143" y="2069"/>
              <a:ext cx="2599" cy="254"/>
            </a:xfrm>
            <a:prstGeom prst="rect">
              <a:avLst/>
            </a:prstGeom>
            <a:noFill/>
            <a:ln w="12700">
              <a:noFill/>
              <a:miter lim="800000"/>
              <a:headEnd/>
              <a:tailEnd/>
            </a:ln>
          </p:spPr>
          <p:txBody>
            <a:bodyPr lIns="90488" tIns="44450" rIns="90488" bIns="44450">
              <a:prstTxWarp prst="textNoShape">
                <a:avLst/>
              </a:prstTxWarp>
              <a:spAutoFit/>
            </a:bodyPr>
            <a:lstStyle/>
            <a:p>
              <a:pPr algn="ctr"/>
              <a:r>
                <a:rPr lang="fr-FR" sz="2000" b="1" dirty="0">
                  <a:solidFill>
                    <a:schemeClr val="tx2"/>
                  </a:solidFill>
                </a:rPr>
                <a:t>Probabilité de résistances</a:t>
              </a:r>
            </a:p>
          </p:txBody>
        </p:sp>
        <p:grpSp>
          <p:nvGrpSpPr>
            <p:cNvPr id="3" name="Group 12"/>
            <p:cNvGrpSpPr>
              <a:grpSpLocks/>
            </p:cNvGrpSpPr>
            <p:nvPr/>
          </p:nvGrpSpPr>
          <p:grpSpPr bwMode="auto">
            <a:xfrm>
              <a:off x="463" y="960"/>
              <a:ext cx="850" cy="593"/>
              <a:chOff x="592" y="1024"/>
              <a:chExt cx="820" cy="652"/>
            </a:xfrm>
          </p:grpSpPr>
          <p:grpSp>
            <p:nvGrpSpPr>
              <p:cNvPr id="4" name="Group 13"/>
              <p:cNvGrpSpPr>
                <a:grpSpLocks/>
              </p:cNvGrpSpPr>
              <p:nvPr/>
            </p:nvGrpSpPr>
            <p:grpSpPr bwMode="auto">
              <a:xfrm>
                <a:off x="592" y="1061"/>
                <a:ext cx="779" cy="615"/>
                <a:chOff x="592" y="1061"/>
                <a:chExt cx="779" cy="615"/>
              </a:xfrm>
            </p:grpSpPr>
            <p:sp>
              <p:nvSpPr>
                <p:cNvPr id="33859" name="Oval 14"/>
                <p:cNvSpPr>
                  <a:spLocks noChangeArrowheads="1"/>
                </p:cNvSpPr>
                <p:nvPr/>
              </p:nvSpPr>
              <p:spPr bwMode="auto">
                <a:xfrm>
                  <a:off x="592" y="1101"/>
                  <a:ext cx="65" cy="130"/>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endParaRPr lang="fr-FR"/>
                </a:p>
              </p:txBody>
            </p:sp>
            <p:sp>
              <p:nvSpPr>
                <p:cNvPr id="33860" name="Rectangle 15"/>
                <p:cNvSpPr>
                  <a:spLocks noChangeArrowheads="1"/>
                </p:cNvSpPr>
                <p:nvPr/>
              </p:nvSpPr>
              <p:spPr bwMode="auto">
                <a:xfrm>
                  <a:off x="675" y="1061"/>
                  <a:ext cx="696" cy="231"/>
                </a:xfrm>
                <a:prstGeom prst="rect">
                  <a:avLst/>
                </a:prstGeom>
                <a:noFill/>
                <a:ln w="12700">
                  <a:noFill/>
                  <a:miter lim="800000"/>
                  <a:headEnd/>
                  <a:tailEnd/>
                </a:ln>
              </p:spPr>
              <p:txBody>
                <a:bodyPr wrap="none" anchor="ctr">
                  <a:prstTxWarp prst="textNoShape">
                    <a:avLst/>
                  </a:prstTxWarp>
                </a:bodyPr>
                <a:lstStyle/>
                <a:p>
                  <a:endParaRPr lang="fr-FR"/>
                </a:p>
              </p:txBody>
            </p:sp>
            <p:sp>
              <p:nvSpPr>
                <p:cNvPr id="33861" name="Oval 16"/>
                <p:cNvSpPr>
                  <a:spLocks noChangeArrowheads="1"/>
                </p:cNvSpPr>
                <p:nvPr/>
              </p:nvSpPr>
              <p:spPr bwMode="auto">
                <a:xfrm>
                  <a:off x="777" y="1333"/>
                  <a:ext cx="65" cy="129"/>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62" name="Oval 17"/>
                <p:cNvSpPr>
                  <a:spLocks noChangeArrowheads="1"/>
                </p:cNvSpPr>
                <p:nvPr/>
              </p:nvSpPr>
              <p:spPr bwMode="auto">
                <a:xfrm>
                  <a:off x="631" y="1341"/>
                  <a:ext cx="64" cy="13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63" name="Oval 18"/>
                <p:cNvSpPr>
                  <a:spLocks noChangeArrowheads="1"/>
                </p:cNvSpPr>
                <p:nvPr/>
              </p:nvSpPr>
              <p:spPr bwMode="auto">
                <a:xfrm>
                  <a:off x="799" y="1547"/>
                  <a:ext cx="65" cy="129"/>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64" name="Oval 19"/>
                <p:cNvSpPr>
                  <a:spLocks noChangeArrowheads="1"/>
                </p:cNvSpPr>
                <p:nvPr/>
              </p:nvSpPr>
              <p:spPr bwMode="auto">
                <a:xfrm>
                  <a:off x="939" y="1547"/>
                  <a:ext cx="65" cy="129"/>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65" name="Oval 20"/>
                <p:cNvSpPr>
                  <a:spLocks noChangeArrowheads="1"/>
                </p:cNvSpPr>
                <p:nvPr/>
              </p:nvSpPr>
              <p:spPr bwMode="auto">
                <a:xfrm>
                  <a:off x="665" y="1530"/>
                  <a:ext cx="64" cy="129"/>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grpSp>
          <p:sp>
            <p:nvSpPr>
              <p:cNvPr id="33851" name="Line 21"/>
              <p:cNvSpPr>
                <a:spLocks noChangeShapeType="1"/>
              </p:cNvSpPr>
              <p:nvPr/>
            </p:nvSpPr>
            <p:spPr bwMode="auto">
              <a:xfrm>
                <a:off x="926" y="1363"/>
                <a:ext cx="213"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fr-FR"/>
              </a:p>
            </p:txBody>
          </p:sp>
          <p:sp>
            <p:nvSpPr>
              <p:cNvPr id="33852" name="Oval 22"/>
              <p:cNvSpPr>
                <a:spLocks noChangeArrowheads="1"/>
              </p:cNvSpPr>
              <p:nvPr/>
            </p:nvSpPr>
            <p:spPr bwMode="auto">
              <a:xfrm>
                <a:off x="1324" y="1221"/>
                <a:ext cx="66" cy="13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53" name="Oval 23"/>
              <p:cNvSpPr>
                <a:spLocks noChangeArrowheads="1"/>
              </p:cNvSpPr>
              <p:nvPr/>
            </p:nvSpPr>
            <p:spPr bwMode="auto">
              <a:xfrm>
                <a:off x="1179" y="1229"/>
                <a:ext cx="65" cy="13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54" name="Oval 24"/>
              <p:cNvSpPr>
                <a:spLocks noChangeArrowheads="1"/>
              </p:cNvSpPr>
              <p:nvPr/>
            </p:nvSpPr>
            <p:spPr bwMode="auto">
              <a:xfrm>
                <a:off x="1347" y="1436"/>
                <a:ext cx="65" cy="128"/>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55" name="Oval 25"/>
              <p:cNvSpPr>
                <a:spLocks noChangeArrowheads="1"/>
              </p:cNvSpPr>
              <p:nvPr/>
            </p:nvSpPr>
            <p:spPr bwMode="auto">
              <a:xfrm>
                <a:off x="1258" y="1324"/>
                <a:ext cx="65" cy="129"/>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56" name="Oval 26"/>
              <p:cNvSpPr>
                <a:spLocks noChangeArrowheads="1"/>
              </p:cNvSpPr>
              <p:nvPr/>
            </p:nvSpPr>
            <p:spPr bwMode="auto">
              <a:xfrm>
                <a:off x="1196" y="1436"/>
                <a:ext cx="65" cy="128"/>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57" name="Oval 27"/>
              <p:cNvSpPr>
                <a:spLocks noChangeArrowheads="1"/>
              </p:cNvSpPr>
              <p:nvPr/>
            </p:nvSpPr>
            <p:spPr bwMode="auto">
              <a:xfrm>
                <a:off x="1235" y="1024"/>
                <a:ext cx="66" cy="13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58" name="Oval 28"/>
              <p:cNvSpPr>
                <a:spLocks noChangeArrowheads="1"/>
              </p:cNvSpPr>
              <p:nvPr/>
            </p:nvSpPr>
            <p:spPr bwMode="auto">
              <a:xfrm>
                <a:off x="720" y="1213"/>
                <a:ext cx="65" cy="128"/>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grpSp>
        <p:sp>
          <p:nvSpPr>
            <p:cNvPr id="33807" name="Oval 29"/>
            <p:cNvSpPr>
              <a:spLocks noChangeArrowheads="1"/>
            </p:cNvSpPr>
            <p:nvPr/>
          </p:nvSpPr>
          <p:spPr bwMode="auto">
            <a:xfrm>
              <a:off x="2258" y="1017"/>
              <a:ext cx="60" cy="75"/>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fr-FR"/>
            </a:p>
          </p:txBody>
        </p:sp>
        <p:sp>
          <p:nvSpPr>
            <p:cNvPr id="33808" name="Rectangle 30"/>
            <p:cNvSpPr>
              <a:spLocks noChangeArrowheads="1"/>
            </p:cNvSpPr>
            <p:nvPr/>
          </p:nvSpPr>
          <p:spPr bwMode="auto">
            <a:xfrm>
              <a:off x="2330" y="983"/>
              <a:ext cx="730" cy="219"/>
            </a:xfrm>
            <a:prstGeom prst="rect">
              <a:avLst/>
            </a:prstGeom>
            <a:noFill/>
            <a:ln w="12700">
              <a:noFill/>
              <a:miter lim="800000"/>
              <a:headEnd/>
              <a:tailEnd/>
            </a:ln>
          </p:spPr>
          <p:txBody>
            <a:bodyPr wrap="none" anchor="ctr">
              <a:prstTxWarp prst="textNoShape">
                <a:avLst/>
              </a:prstTxWarp>
            </a:bodyPr>
            <a:lstStyle/>
            <a:p>
              <a:endParaRPr lang="fr-FR"/>
            </a:p>
          </p:txBody>
        </p:sp>
        <p:sp>
          <p:nvSpPr>
            <p:cNvPr id="33809" name="Oval 31"/>
            <p:cNvSpPr>
              <a:spLocks noChangeArrowheads="1"/>
            </p:cNvSpPr>
            <p:nvPr/>
          </p:nvSpPr>
          <p:spPr bwMode="auto">
            <a:xfrm>
              <a:off x="2149" y="1028"/>
              <a:ext cx="62" cy="75"/>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10" name="Oval 32"/>
            <p:cNvSpPr>
              <a:spLocks noChangeArrowheads="1"/>
            </p:cNvSpPr>
            <p:nvPr/>
          </p:nvSpPr>
          <p:spPr bwMode="auto">
            <a:xfrm>
              <a:off x="2295" y="1160"/>
              <a:ext cx="62" cy="75"/>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11" name="Oval 33"/>
            <p:cNvSpPr>
              <a:spLocks noChangeArrowheads="1"/>
            </p:cNvSpPr>
            <p:nvPr/>
          </p:nvSpPr>
          <p:spPr bwMode="auto">
            <a:xfrm>
              <a:off x="2176" y="1160"/>
              <a:ext cx="62" cy="75"/>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12" name="Oval 34"/>
            <p:cNvSpPr>
              <a:spLocks noChangeArrowheads="1"/>
            </p:cNvSpPr>
            <p:nvPr/>
          </p:nvSpPr>
          <p:spPr bwMode="auto">
            <a:xfrm>
              <a:off x="2172" y="1277"/>
              <a:ext cx="59" cy="73"/>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13" name="Oval 35"/>
            <p:cNvSpPr>
              <a:spLocks noChangeArrowheads="1"/>
            </p:cNvSpPr>
            <p:nvPr/>
          </p:nvSpPr>
          <p:spPr bwMode="auto">
            <a:xfrm>
              <a:off x="2326" y="1272"/>
              <a:ext cx="62" cy="73"/>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14" name="Oval 36"/>
            <p:cNvSpPr>
              <a:spLocks noChangeArrowheads="1"/>
            </p:cNvSpPr>
            <p:nvPr/>
          </p:nvSpPr>
          <p:spPr bwMode="auto">
            <a:xfrm>
              <a:off x="2280" y="1373"/>
              <a:ext cx="60" cy="74"/>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15" name="Line 37"/>
            <p:cNvSpPr>
              <a:spLocks noChangeShapeType="1"/>
            </p:cNvSpPr>
            <p:nvPr/>
          </p:nvSpPr>
          <p:spPr bwMode="auto">
            <a:xfrm>
              <a:off x="2443" y="1228"/>
              <a:ext cx="204"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fr-FR"/>
            </a:p>
          </p:txBody>
        </p:sp>
        <p:sp>
          <p:nvSpPr>
            <p:cNvPr id="33816" name="Oval 38"/>
            <p:cNvSpPr>
              <a:spLocks noChangeArrowheads="1"/>
            </p:cNvSpPr>
            <p:nvPr/>
          </p:nvSpPr>
          <p:spPr bwMode="auto">
            <a:xfrm>
              <a:off x="2868" y="1236"/>
              <a:ext cx="62" cy="74"/>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fr-FR"/>
            </a:p>
          </p:txBody>
        </p:sp>
        <p:sp>
          <p:nvSpPr>
            <p:cNvPr id="33817" name="Oval 39"/>
            <p:cNvSpPr>
              <a:spLocks noChangeArrowheads="1"/>
            </p:cNvSpPr>
            <p:nvPr/>
          </p:nvSpPr>
          <p:spPr bwMode="auto">
            <a:xfrm>
              <a:off x="2729" y="1242"/>
              <a:ext cx="63" cy="7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fr-FR"/>
            </a:p>
          </p:txBody>
        </p:sp>
        <p:sp>
          <p:nvSpPr>
            <p:cNvPr id="33818" name="Oval 40"/>
            <p:cNvSpPr>
              <a:spLocks noChangeArrowheads="1"/>
            </p:cNvSpPr>
            <p:nvPr/>
          </p:nvSpPr>
          <p:spPr bwMode="auto">
            <a:xfrm>
              <a:off x="2902" y="1068"/>
              <a:ext cx="62" cy="74"/>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fr-FR"/>
            </a:p>
          </p:txBody>
        </p:sp>
        <p:sp>
          <p:nvSpPr>
            <p:cNvPr id="33819" name="Oval 41"/>
            <p:cNvSpPr>
              <a:spLocks noChangeArrowheads="1"/>
            </p:cNvSpPr>
            <p:nvPr/>
          </p:nvSpPr>
          <p:spPr bwMode="auto">
            <a:xfrm>
              <a:off x="2829" y="1003"/>
              <a:ext cx="62" cy="7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fr-FR"/>
            </a:p>
          </p:txBody>
        </p:sp>
        <p:sp>
          <p:nvSpPr>
            <p:cNvPr id="33820" name="Oval 42"/>
            <p:cNvSpPr>
              <a:spLocks noChangeArrowheads="1"/>
            </p:cNvSpPr>
            <p:nvPr/>
          </p:nvSpPr>
          <p:spPr bwMode="auto">
            <a:xfrm>
              <a:off x="2684" y="1024"/>
              <a:ext cx="60" cy="74"/>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fr-FR"/>
            </a:p>
          </p:txBody>
        </p:sp>
        <p:sp>
          <p:nvSpPr>
            <p:cNvPr id="33821" name="Oval 43"/>
            <p:cNvSpPr>
              <a:spLocks noChangeArrowheads="1"/>
            </p:cNvSpPr>
            <p:nvPr/>
          </p:nvSpPr>
          <p:spPr bwMode="auto">
            <a:xfrm>
              <a:off x="2784" y="1119"/>
              <a:ext cx="62" cy="74"/>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fr-FR"/>
            </a:p>
          </p:txBody>
        </p:sp>
        <p:sp>
          <p:nvSpPr>
            <p:cNvPr id="33822" name="Oval 44"/>
            <p:cNvSpPr>
              <a:spLocks noChangeArrowheads="1"/>
            </p:cNvSpPr>
            <p:nvPr/>
          </p:nvSpPr>
          <p:spPr bwMode="auto">
            <a:xfrm>
              <a:off x="2653" y="1312"/>
              <a:ext cx="62" cy="73"/>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fr-FR"/>
            </a:p>
          </p:txBody>
        </p:sp>
        <p:sp>
          <p:nvSpPr>
            <p:cNvPr id="33823" name="Oval 45"/>
            <p:cNvSpPr>
              <a:spLocks noChangeArrowheads="1"/>
            </p:cNvSpPr>
            <p:nvPr/>
          </p:nvSpPr>
          <p:spPr bwMode="auto">
            <a:xfrm>
              <a:off x="2663" y="1140"/>
              <a:ext cx="62" cy="74"/>
            </a:xfrm>
            <a:prstGeom prst="ellipse">
              <a:avLst/>
            </a:prstGeom>
            <a:solidFill>
              <a:schemeClr val="hlink"/>
            </a:solidFill>
            <a:ln w="12700">
              <a:solidFill>
                <a:schemeClr val="tx1"/>
              </a:solidFill>
              <a:round/>
              <a:headEnd/>
              <a:tailEnd/>
            </a:ln>
          </p:spPr>
          <p:txBody>
            <a:bodyPr wrap="none" anchor="ctr">
              <a:prstTxWarp prst="textNoShape">
                <a:avLst/>
              </a:prstTxWarp>
            </a:bodyPr>
            <a:lstStyle/>
            <a:p>
              <a:endParaRPr lang="fr-FR"/>
            </a:p>
          </p:txBody>
        </p:sp>
        <p:sp>
          <p:nvSpPr>
            <p:cNvPr id="33824" name="Oval 46"/>
            <p:cNvSpPr>
              <a:spLocks noChangeArrowheads="1"/>
            </p:cNvSpPr>
            <p:nvPr/>
          </p:nvSpPr>
          <p:spPr bwMode="auto">
            <a:xfrm>
              <a:off x="2132" y="1378"/>
              <a:ext cx="62" cy="75"/>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25" name="Oval 47"/>
            <p:cNvSpPr>
              <a:spLocks noChangeArrowheads="1"/>
            </p:cNvSpPr>
            <p:nvPr/>
          </p:nvSpPr>
          <p:spPr bwMode="auto">
            <a:xfrm>
              <a:off x="2042" y="1181"/>
              <a:ext cx="62" cy="74"/>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26" name="Oval 48"/>
            <p:cNvSpPr>
              <a:spLocks noChangeArrowheads="1"/>
            </p:cNvSpPr>
            <p:nvPr/>
          </p:nvSpPr>
          <p:spPr bwMode="auto">
            <a:xfrm>
              <a:off x="4614" y="1052"/>
              <a:ext cx="67" cy="117"/>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endParaRPr lang="fr-FR"/>
            </a:p>
          </p:txBody>
        </p:sp>
        <p:sp>
          <p:nvSpPr>
            <p:cNvPr id="33827" name="Rectangle 49"/>
            <p:cNvSpPr>
              <a:spLocks noChangeArrowheads="1"/>
            </p:cNvSpPr>
            <p:nvPr/>
          </p:nvSpPr>
          <p:spPr bwMode="auto">
            <a:xfrm>
              <a:off x="4701" y="1015"/>
              <a:ext cx="720" cy="210"/>
            </a:xfrm>
            <a:prstGeom prst="rect">
              <a:avLst/>
            </a:prstGeom>
            <a:noFill/>
            <a:ln w="12700">
              <a:noFill/>
              <a:miter lim="800000"/>
              <a:headEnd/>
              <a:tailEnd/>
            </a:ln>
          </p:spPr>
          <p:txBody>
            <a:bodyPr wrap="none" anchor="ctr">
              <a:prstTxWarp prst="textNoShape">
                <a:avLst/>
              </a:prstTxWarp>
            </a:bodyPr>
            <a:lstStyle/>
            <a:p>
              <a:endParaRPr lang="fr-FR"/>
            </a:p>
          </p:txBody>
        </p:sp>
        <p:sp>
          <p:nvSpPr>
            <p:cNvPr id="33828" name="Oval 50"/>
            <p:cNvSpPr>
              <a:spLocks noChangeArrowheads="1"/>
            </p:cNvSpPr>
            <p:nvPr/>
          </p:nvSpPr>
          <p:spPr bwMode="auto">
            <a:xfrm>
              <a:off x="4806" y="1262"/>
              <a:ext cx="68" cy="117"/>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29" name="Oval 51"/>
            <p:cNvSpPr>
              <a:spLocks noChangeArrowheads="1"/>
            </p:cNvSpPr>
            <p:nvPr/>
          </p:nvSpPr>
          <p:spPr bwMode="auto">
            <a:xfrm>
              <a:off x="4654" y="1269"/>
              <a:ext cx="67" cy="119"/>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30" name="Oval 52"/>
            <p:cNvSpPr>
              <a:spLocks noChangeArrowheads="1"/>
            </p:cNvSpPr>
            <p:nvPr/>
          </p:nvSpPr>
          <p:spPr bwMode="auto">
            <a:xfrm>
              <a:off x="4828" y="1458"/>
              <a:ext cx="68" cy="117"/>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31" name="Oval 53"/>
            <p:cNvSpPr>
              <a:spLocks noChangeArrowheads="1"/>
            </p:cNvSpPr>
            <p:nvPr/>
          </p:nvSpPr>
          <p:spPr bwMode="auto">
            <a:xfrm>
              <a:off x="4974" y="1458"/>
              <a:ext cx="66" cy="117"/>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32" name="Oval 54"/>
            <p:cNvSpPr>
              <a:spLocks noChangeArrowheads="1"/>
            </p:cNvSpPr>
            <p:nvPr/>
          </p:nvSpPr>
          <p:spPr bwMode="auto">
            <a:xfrm>
              <a:off x="4691" y="1442"/>
              <a:ext cx="66" cy="117"/>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33" name="Line 55"/>
            <p:cNvSpPr>
              <a:spLocks noChangeShapeType="1"/>
            </p:cNvSpPr>
            <p:nvPr/>
          </p:nvSpPr>
          <p:spPr bwMode="auto">
            <a:xfrm>
              <a:off x="4959" y="1290"/>
              <a:ext cx="221"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fr-FR"/>
            </a:p>
          </p:txBody>
        </p:sp>
        <p:sp>
          <p:nvSpPr>
            <p:cNvPr id="33834" name="Oval 56"/>
            <p:cNvSpPr>
              <a:spLocks noChangeArrowheads="1"/>
            </p:cNvSpPr>
            <p:nvPr/>
          </p:nvSpPr>
          <p:spPr bwMode="auto">
            <a:xfrm>
              <a:off x="4747" y="1153"/>
              <a:ext cx="68" cy="116"/>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35" name="Rectangle 57"/>
            <p:cNvSpPr>
              <a:spLocks noChangeArrowheads="1"/>
            </p:cNvSpPr>
            <p:nvPr/>
          </p:nvSpPr>
          <p:spPr bwMode="auto">
            <a:xfrm>
              <a:off x="1955" y="2590"/>
              <a:ext cx="1990" cy="632"/>
            </a:xfrm>
            <a:prstGeom prst="rect">
              <a:avLst/>
            </a:prstGeom>
            <a:noFill/>
            <a:ln w="12700">
              <a:noFill/>
              <a:miter lim="800000"/>
              <a:headEnd/>
              <a:tailEnd/>
            </a:ln>
          </p:spPr>
          <p:txBody>
            <a:bodyPr lIns="90488" tIns="44450" rIns="90488" bIns="44450">
              <a:prstTxWarp prst="textNoShape">
                <a:avLst/>
              </a:prstTxWarp>
              <a:spAutoFit/>
            </a:bodyPr>
            <a:lstStyle/>
            <a:p>
              <a:pPr algn="ctr"/>
              <a:r>
                <a:rPr lang="fr-FR" sz="2000" b="1" dirty="0">
                  <a:solidFill>
                    <a:schemeClr val="hlink"/>
                  </a:solidFill>
                  <a:latin typeface="Book Antiqua" pitchFamily="34" charset="0"/>
                </a:rPr>
                <a:t>Traitement </a:t>
              </a:r>
              <a:r>
                <a:rPr lang="fr-FR" sz="2000" b="1" dirty="0" err="1">
                  <a:solidFill>
                    <a:schemeClr val="hlink"/>
                  </a:solidFill>
                  <a:latin typeface="Book Antiqua" pitchFamily="34" charset="0"/>
                </a:rPr>
                <a:t>Sub-optimal</a:t>
              </a:r>
              <a:endParaRPr lang="fr-FR" sz="2000" b="1" dirty="0">
                <a:solidFill>
                  <a:schemeClr val="hlink"/>
                </a:solidFill>
                <a:latin typeface="Book Antiqua" pitchFamily="34" charset="0"/>
              </a:endParaRPr>
            </a:p>
            <a:p>
              <a:pPr algn="ctr"/>
              <a:r>
                <a:rPr lang="fr-FR" sz="2000" b="1" dirty="0">
                  <a:solidFill>
                    <a:srgbClr val="000000"/>
                  </a:solidFill>
                  <a:latin typeface="Book Antiqua" pitchFamily="34" charset="0"/>
                </a:rPr>
                <a:t>TRES FORT RISQUE DE</a:t>
              </a:r>
            </a:p>
            <a:p>
              <a:pPr algn="ctr"/>
              <a:r>
                <a:rPr lang="fr-FR" sz="2000" b="1" dirty="0">
                  <a:solidFill>
                    <a:srgbClr val="000000"/>
                  </a:solidFill>
                  <a:latin typeface="Book Antiqua" pitchFamily="34" charset="0"/>
                </a:rPr>
                <a:t>RESISTANCE</a:t>
              </a:r>
            </a:p>
          </p:txBody>
        </p:sp>
        <p:sp>
          <p:nvSpPr>
            <p:cNvPr id="33836" name="Rectangle 58"/>
            <p:cNvSpPr>
              <a:spLocks noChangeArrowheads="1"/>
            </p:cNvSpPr>
            <p:nvPr/>
          </p:nvSpPr>
          <p:spPr bwMode="auto">
            <a:xfrm>
              <a:off x="4384" y="1621"/>
              <a:ext cx="1470" cy="1765"/>
            </a:xfrm>
            <a:prstGeom prst="rect">
              <a:avLst/>
            </a:prstGeom>
            <a:noFill/>
            <a:ln w="12700">
              <a:noFill/>
              <a:miter lim="800000"/>
              <a:headEnd/>
              <a:tailEnd/>
            </a:ln>
          </p:spPr>
          <p:txBody>
            <a:bodyPr lIns="90488" tIns="44450" rIns="90488" bIns="44450">
              <a:prstTxWarp prst="textNoShape">
                <a:avLst/>
              </a:prstTxWarp>
              <a:spAutoFit/>
            </a:bodyPr>
            <a:lstStyle/>
            <a:p>
              <a:pPr algn="ctr"/>
              <a:r>
                <a:rPr lang="fr-FR" sz="2000" b="1" dirty="0">
                  <a:solidFill>
                    <a:schemeClr val="hlink"/>
                  </a:solidFill>
                  <a:latin typeface="Book Antiqua" pitchFamily="34" charset="0"/>
                </a:rPr>
                <a:t>Traitement optimal</a:t>
              </a:r>
            </a:p>
            <a:p>
              <a:pPr algn="ctr"/>
              <a:r>
                <a:rPr lang="fr-FR" sz="2000" b="1" dirty="0">
                  <a:solidFill>
                    <a:schemeClr val="hlink"/>
                  </a:solidFill>
                  <a:latin typeface="Book Antiqua" pitchFamily="34" charset="0"/>
                </a:rPr>
                <a:t>Pas de résistance</a:t>
              </a:r>
            </a:p>
            <a:p>
              <a:pPr algn="ctr">
                <a:lnSpc>
                  <a:spcPct val="90000"/>
                </a:lnSpc>
              </a:pPr>
              <a:endParaRPr lang="fr-FR" sz="2000" b="1" dirty="0">
                <a:solidFill>
                  <a:schemeClr val="hlink"/>
                </a:solidFill>
                <a:latin typeface="Book Antiqua" pitchFamily="34" charset="0"/>
              </a:endParaRPr>
            </a:p>
            <a:p>
              <a:pPr algn="ctr"/>
              <a:r>
                <a:rPr lang="fr-FR" sz="2000" b="1" dirty="0">
                  <a:solidFill>
                    <a:srgbClr val="000000"/>
                  </a:solidFill>
                  <a:latin typeface="Book Antiqua" pitchFamily="34" charset="0"/>
                </a:rPr>
                <a:t>LE VIRUS NE PEUT PAS MUTER</a:t>
              </a:r>
            </a:p>
            <a:p>
              <a:pPr algn="ctr"/>
              <a:endParaRPr lang="fr-FR" sz="2000" b="1" dirty="0">
                <a:solidFill>
                  <a:schemeClr val="hlink"/>
                </a:solidFill>
                <a:latin typeface="Book Antiqua" pitchFamily="34" charset="0"/>
              </a:endParaRPr>
            </a:p>
            <a:p>
              <a:pPr algn="ctr"/>
              <a:endParaRPr lang="fr-FR" sz="2000" b="1" dirty="0">
                <a:solidFill>
                  <a:schemeClr val="hlink"/>
                </a:solidFill>
                <a:latin typeface="Book Antiqua" pitchFamily="34" charset="0"/>
              </a:endParaRPr>
            </a:p>
          </p:txBody>
        </p:sp>
        <p:sp>
          <p:nvSpPr>
            <p:cNvPr id="33837" name="Rectangle 59"/>
            <p:cNvSpPr>
              <a:spLocks noChangeArrowheads="1"/>
            </p:cNvSpPr>
            <p:nvPr/>
          </p:nvSpPr>
          <p:spPr bwMode="auto">
            <a:xfrm>
              <a:off x="216" y="1621"/>
              <a:ext cx="1452" cy="1938"/>
            </a:xfrm>
            <a:prstGeom prst="rect">
              <a:avLst/>
            </a:prstGeom>
            <a:noFill/>
            <a:ln w="12700">
              <a:noFill/>
              <a:miter lim="800000"/>
              <a:headEnd/>
              <a:tailEnd/>
            </a:ln>
          </p:spPr>
          <p:txBody>
            <a:bodyPr lIns="90488" tIns="44450" rIns="90488" bIns="44450">
              <a:prstTxWarp prst="textNoShape">
                <a:avLst/>
              </a:prstTxWarp>
              <a:spAutoFit/>
            </a:bodyPr>
            <a:lstStyle/>
            <a:p>
              <a:pPr algn="ctr"/>
              <a:r>
                <a:rPr lang="fr-FR" sz="2000" b="1" dirty="0">
                  <a:solidFill>
                    <a:schemeClr val="hlink"/>
                  </a:solidFill>
                  <a:latin typeface="Book Antiqua" pitchFamily="34" charset="0"/>
                </a:rPr>
                <a:t>Sans traitement</a:t>
              </a:r>
            </a:p>
            <a:p>
              <a:pPr algn="ctr">
                <a:lnSpc>
                  <a:spcPct val="90000"/>
                </a:lnSpc>
              </a:pPr>
              <a:endParaRPr lang="fr-FR" sz="2000" b="1" dirty="0">
                <a:solidFill>
                  <a:schemeClr val="hlink"/>
                </a:solidFill>
                <a:latin typeface="Book Antiqua" pitchFamily="34" charset="0"/>
              </a:endParaRPr>
            </a:p>
            <a:p>
              <a:pPr algn="ctr"/>
              <a:r>
                <a:rPr lang="fr-FR" sz="2000" b="1" dirty="0">
                  <a:solidFill>
                    <a:schemeClr val="hlink"/>
                  </a:solidFill>
                  <a:latin typeface="Book Antiqua" pitchFamily="34" charset="0"/>
                </a:rPr>
                <a:t>Pas de résistance</a:t>
              </a:r>
            </a:p>
            <a:p>
              <a:pPr algn="ctr">
                <a:lnSpc>
                  <a:spcPct val="90000"/>
                </a:lnSpc>
              </a:pPr>
              <a:endParaRPr lang="fr-FR" sz="2000" b="1" dirty="0">
                <a:solidFill>
                  <a:schemeClr val="hlink"/>
                </a:solidFill>
                <a:latin typeface="Book Antiqua" pitchFamily="34" charset="0"/>
              </a:endParaRPr>
            </a:p>
            <a:p>
              <a:pPr algn="ctr"/>
              <a:r>
                <a:rPr lang="fr-FR" sz="2000" b="1" dirty="0">
                  <a:solidFill>
                    <a:srgbClr val="000000"/>
                  </a:solidFill>
                  <a:latin typeface="Book Antiqua" pitchFamily="34" charset="0"/>
                </a:rPr>
                <a:t>LES MUTATIONS SONT INUTILES AU VIRUS</a:t>
              </a:r>
            </a:p>
            <a:p>
              <a:pPr algn="ctr"/>
              <a:endParaRPr lang="fr-FR" sz="2000" b="1" dirty="0">
                <a:solidFill>
                  <a:schemeClr val="hlink"/>
                </a:solidFill>
                <a:latin typeface="Book Antiqua" pitchFamily="34" charset="0"/>
              </a:endParaRPr>
            </a:p>
            <a:p>
              <a:pPr algn="ctr"/>
              <a:endParaRPr lang="fr-FR" sz="2000" b="1" dirty="0">
                <a:solidFill>
                  <a:schemeClr val="folHlink"/>
                </a:solidFill>
                <a:latin typeface="Book Antiqua" pitchFamily="34" charset="0"/>
              </a:endParaRPr>
            </a:p>
          </p:txBody>
        </p:sp>
        <p:sp>
          <p:nvSpPr>
            <p:cNvPr id="33838" name="Oval 60"/>
            <p:cNvSpPr>
              <a:spLocks noChangeArrowheads="1"/>
            </p:cNvSpPr>
            <p:nvPr/>
          </p:nvSpPr>
          <p:spPr bwMode="auto">
            <a:xfrm>
              <a:off x="5396" y="1217"/>
              <a:ext cx="68" cy="117"/>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39" name="Oval 61"/>
            <p:cNvSpPr>
              <a:spLocks noChangeArrowheads="1"/>
            </p:cNvSpPr>
            <p:nvPr/>
          </p:nvSpPr>
          <p:spPr bwMode="auto">
            <a:xfrm>
              <a:off x="5359" y="1359"/>
              <a:ext cx="67" cy="117"/>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grpSp>
          <p:nvGrpSpPr>
            <p:cNvPr id="5" name="Group 62"/>
            <p:cNvGrpSpPr>
              <a:grpSpLocks/>
            </p:cNvGrpSpPr>
            <p:nvPr/>
          </p:nvGrpSpPr>
          <p:grpSpPr bwMode="auto">
            <a:xfrm>
              <a:off x="5264" y="1225"/>
              <a:ext cx="382" cy="225"/>
              <a:chOff x="5228" y="1316"/>
              <a:chExt cx="368" cy="248"/>
            </a:xfrm>
          </p:grpSpPr>
          <p:sp>
            <p:nvSpPr>
              <p:cNvPr id="33848" name="Line 63"/>
              <p:cNvSpPr>
                <a:spLocks noChangeShapeType="1"/>
              </p:cNvSpPr>
              <p:nvPr/>
            </p:nvSpPr>
            <p:spPr bwMode="auto">
              <a:xfrm>
                <a:off x="5228" y="1316"/>
                <a:ext cx="320" cy="248"/>
              </a:xfrm>
              <a:prstGeom prst="line">
                <a:avLst/>
              </a:prstGeom>
              <a:noFill/>
              <a:ln w="25400">
                <a:solidFill>
                  <a:schemeClr val="hlink"/>
                </a:solidFill>
                <a:round/>
                <a:headEnd/>
                <a:tailEnd/>
              </a:ln>
            </p:spPr>
            <p:txBody>
              <a:bodyPr wrap="none" anchor="ctr">
                <a:prstTxWarp prst="textNoShape">
                  <a:avLst/>
                </a:prstTxWarp>
              </a:bodyPr>
              <a:lstStyle/>
              <a:p>
                <a:endParaRPr lang="fr-FR"/>
              </a:p>
            </p:txBody>
          </p:sp>
          <p:sp>
            <p:nvSpPr>
              <p:cNvPr id="33849" name="Line 64"/>
              <p:cNvSpPr>
                <a:spLocks noChangeShapeType="1"/>
              </p:cNvSpPr>
              <p:nvPr/>
            </p:nvSpPr>
            <p:spPr bwMode="auto">
              <a:xfrm flipV="1">
                <a:off x="5252" y="1372"/>
                <a:ext cx="344" cy="172"/>
              </a:xfrm>
              <a:prstGeom prst="line">
                <a:avLst/>
              </a:prstGeom>
              <a:noFill/>
              <a:ln w="25400">
                <a:solidFill>
                  <a:schemeClr val="hlink"/>
                </a:solidFill>
                <a:round/>
                <a:headEnd/>
                <a:tailEnd/>
              </a:ln>
            </p:spPr>
            <p:txBody>
              <a:bodyPr wrap="none" anchor="ctr">
                <a:prstTxWarp prst="textNoShape">
                  <a:avLst/>
                </a:prstTxWarp>
              </a:bodyPr>
              <a:lstStyle/>
              <a:p>
                <a:endParaRPr lang="fr-FR"/>
              </a:p>
            </p:txBody>
          </p:sp>
        </p:grpSp>
        <p:sp>
          <p:nvSpPr>
            <p:cNvPr id="33841" name="Oval 65"/>
            <p:cNvSpPr>
              <a:spLocks noChangeArrowheads="1"/>
            </p:cNvSpPr>
            <p:nvPr/>
          </p:nvSpPr>
          <p:spPr bwMode="auto">
            <a:xfrm>
              <a:off x="3121" y="1043"/>
              <a:ext cx="62" cy="73"/>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42" name="Oval 66"/>
            <p:cNvSpPr>
              <a:spLocks noChangeArrowheads="1"/>
            </p:cNvSpPr>
            <p:nvPr/>
          </p:nvSpPr>
          <p:spPr bwMode="auto">
            <a:xfrm>
              <a:off x="3074" y="1145"/>
              <a:ext cx="62" cy="73"/>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43" name="Oval 67"/>
            <p:cNvSpPr>
              <a:spLocks noChangeArrowheads="1"/>
            </p:cNvSpPr>
            <p:nvPr/>
          </p:nvSpPr>
          <p:spPr bwMode="auto">
            <a:xfrm>
              <a:off x="2967" y="1159"/>
              <a:ext cx="60" cy="75"/>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sp>
          <p:nvSpPr>
            <p:cNvPr id="33844" name="Oval 68"/>
            <p:cNvSpPr>
              <a:spLocks noChangeArrowheads="1"/>
            </p:cNvSpPr>
            <p:nvPr/>
          </p:nvSpPr>
          <p:spPr bwMode="auto">
            <a:xfrm>
              <a:off x="2997" y="1010"/>
              <a:ext cx="61" cy="73"/>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fr-FR"/>
            </a:p>
          </p:txBody>
        </p:sp>
        <p:grpSp>
          <p:nvGrpSpPr>
            <p:cNvPr id="6" name="Group 69"/>
            <p:cNvGrpSpPr>
              <a:grpSpLocks/>
            </p:cNvGrpSpPr>
            <p:nvPr/>
          </p:nvGrpSpPr>
          <p:grpSpPr bwMode="auto">
            <a:xfrm>
              <a:off x="2916" y="984"/>
              <a:ext cx="381" cy="227"/>
              <a:chOff x="2960" y="1052"/>
              <a:chExt cx="368" cy="248"/>
            </a:xfrm>
          </p:grpSpPr>
          <p:sp>
            <p:nvSpPr>
              <p:cNvPr id="33846" name="Line 70"/>
              <p:cNvSpPr>
                <a:spLocks noChangeShapeType="1"/>
              </p:cNvSpPr>
              <p:nvPr/>
            </p:nvSpPr>
            <p:spPr bwMode="auto">
              <a:xfrm>
                <a:off x="2960" y="1052"/>
                <a:ext cx="320" cy="248"/>
              </a:xfrm>
              <a:prstGeom prst="line">
                <a:avLst/>
              </a:prstGeom>
              <a:noFill/>
              <a:ln w="25400">
                <a:solidFill>
                  <a:schemeClr val="hlink"/>
                </a:solidFill>
                <a:round/>
                <a:headEnd/>
                <a:tailEnd/>
              </a:ln>
            </p:spPr>
            <p:txBody>
              <a:bodyPr wrap="none" anchor="ctr">
                <a:prstTxWarp prst="textNoShape">
                  <a:avLst/>
                </a:prstTxWarp>
              </a:bodyPr>
              <a:lstStyle/>
              <a:p>
                <a:endParaRPr lang="fr-FR"/>
              </a:p>
            </p:txBody>
          </p:sp>
          <p:sp>
            <p:nvSpPr>
              <p:cNvPr id="33847" name="Line 71"/>
              <p:cNvSpPr>
                <a:spLocks noChangeShapeType="1"/>
              </p:cNvSpPr>
              <p:nvPr/>
            </p:nvSpPr>
            <p:spPr bwMode="auto">
              <a:xfrm flipV="1">
                <a:off x="2984" y="1108"/>
                <a:ext cx="344" cy="172"/>
              </a:xfrm>
              <a:prstGeom prst="line">
                <a:avLst/>
              </a:prstGeom>
              <a:noFill/>
              <a:ln w="25400">
                <a:solidFill>
                  <a:schemeClr val="hlink"/>
                </a:solidFill>
                <a:round/>
                <a:headEnd/>
                <a:tailEnd/>
              </a:ln>
            </p:spPr>
            <p:txBody>
              <a:bodyPr wrap="none" anchor="ctr">
                <a:prstTxWarp prst="textNoShape">
                  <a:avLst/>
                </a:prstTxWarp>
              </a:bodyPr>
              <a:lstStyle/>
              <a:p>
                <a:endParaRPr lang="fr-FR"/>
              </a:p>
            </p:txBody>
          </p:sp>
        </p:grpSp>
      </p:grpSp>
      <p:sp>
        <p:nvSpPr>
          <p:cNvPr id="75" name="Espace réservé du numéro de diapositive 74"/>
          <p:cNvSpPr>
            <a:spLocks noGrp="1"/>
          </p:cNvSpPr>
          <p:nvPr>
            <p:ph type="sldNum" sz="quarter" idx="12"/>
          </p:nvPr>
        </p:nvSpPr>
        <p:spPr/>
        <p:txBody>
          <a:bodyPr/>
          <a:lstStyle/>
          <a:p>
            <a:fld id="{8D3C4E78-4E06-5F42-B744-27D3474E1BA3}" type="slidenum">
              <a:rPr lang="fr-FR" smtClean="0"/>
              <a:pPr/>
              <a:t>51</a:t>
            </a:fld>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D3C4E78-4E06-5F42-B744-27D3474E1BA3}" type="slidenum">
              <a:rPr lang="fr-FR" smtClean="0"/>
              <a:pPr/>
              <a:t>52</a:t>
            </a:fld>
            <a:endParaRPr lang="fr-FR" dirty="0"/>
          </a:p>
        </p:txBody>
      </p:sp>
      <p:graphicFrame>
        <p:nvGraphicFramePr>
          <p:cNvPr id="2050" name="Object 2"/>
          <p:cNvGraphicFramePr>
            <a:graphicFrameLocks noChangeAspect="1"/>
          </p:cNvGraphicFramePr>
          <p:nvPr/>
        </p:nvGraphicFramePr>
        <p:xfrm>
          <a:off x="457200" y="1177635"/>
          <a:ext cx="8437418" cy="5527249"/>
        </p:xfrm>
        <a:graphic>
          <a:graphicData uri="http://schemas.openxmlformats.org/presentationml/2006/ole">
            <p:oleObj spid="_x0000_s2050" name="Présentation" r:id="rId3" imgW="4570551" imgH="3427315" progId="PowerPoint.Show.8">
              <p:embed/>
            </p:oleObj>
          </a:graphicData>
        </a:graphic>
      </p:graphicFrame>
      <p:sp>
        <p:nvSpPr>
          <p:cNvPr id="6" name="Rectangle 2"/>
          <p:cNvSpPr>
            <a:spLocks noGrp="1" noChangeArrowheads="1"/>
          </p:cNvSpPr>
          <p:nvPr>
            <p:ph type="title"/>
          </p:nvPr>
        </p:nvSpPr>
        <p:spPr>
          <a:xfrm>
            <a:off x="317710" y="347472"/>
            <a:ext cx="8229600" cy="830164"/>
          </a:xfrm>
          <a:noFill/>
        </p:spPr>
        <p:txBody>
          <a:bodyPr lIns="90488" tIns="44450" rIns="90488" bIns="44450" anchor="b">
            <a:normAutofit/>
          </a:bodyPr>
          <a:lstStyle/>
          <a:p>
            <a:pPr eaLnBrk="1" hangingPunct="1"/>
            <a:r>
              <a:rPr lang="fr-FR" sz="4000" dirty="0" smtClean="0">
                <a:ea typeface="ＭＳ Ｐゴシック" pitchFamily="34" charset="-128"/>
                <a:cs typeface="ＭＳ Ｐゴシック" pitchFamily="34" charset="-128"/>
              </a:rPr>
              <a:t>Risque de résistance</a:t>
            </a:r>
            <a:endParaRPr lang="fr-FR" dirty="0" smtClean="0">
              <a:ea typeface="ＭＳ Ｐゴシック" pitchFamily="34" charset="-128"/>
              <a:cs typeface="ＭＳ Ｐゴシック" pitchFamily="34" charset="-12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19200" y="635000"/>
            <a:ext cx="7180263" cy="800100"/>
          </a:xfrm>
        </p:spPr>
        <p:txBody>
          <a:bodyPr>
            <a:normAutofit/>
          </a:bodyPr>
          <a:lstStyle/>
          <a:p>
            <a:pPr algn="ctr"/>
            <a:r>
              <a:rPr lang="fr-FR" altLang="fr-FR" dirty="0" smtClean="0"/>
              <a:t>Emergence de résistance</a:t>
            </a:r>
            <a:endParaRPr lang="fr-FR" altLang="fr-FR" dirty="0"/>
          </a:p>
        </p:txBody>
      </p:sp>
      <p:sp>
        <p:nvSpPr>
          <p:cNvPr id="35843" name="Text Box 3"/>
          <p:cNvSpPr txBox="1">
            <a:spLocks noChangeArrowheads="1"/>
          </p:cNvSpPr>
          <p:nvPr/>
        </p:nvSpPr>
        <p:spPr bwMode="auto">
          <a:xfrm>
            <a:off x="1219200" y="2209800"/>
            <a:ext cx="1307474" cy="369332"/>
          </a:xfrm>
          <a:prstGeom prst="rect">
            <a:avLst/>
          </a:prstGeom>
          <a:noFill/>
          <a:ln w="9525">
            <a:solidFill>
              <a:schemeClr val="tx2"/>
            </a:solidFill>
            <a:miter lim="800000"/>
            <a:headEnd/>
            <a:tailEnd/>
          </a:ln>
          <a:effectLst/>
        </p:spPr>
        <p:txBody>
          <a:bodyPr wrap="none">
            <a:spAutoFit/>
          </a:bodyPr>
          <a:lstStyle/>
          <a:p>
            <a:r>
              <a:rPr lang="fr-FR" altLang="fr-FR" sz="1800" b="1" dirty="0" smtClean="0">
                <a:solidFill>
                  <a:srgbClr val="CA2E48"/>
                </a:solidFill>
                <a:latin typeface="+mj-lt"/>
              </a:rPr>
              <a:t>Observance</a:t>
            </a:r>
            <a:endParaRPr lang="fr-FR" altLang="fr-FR" sz="1800" b="1" dirty="0">
              <a:solidFill>
                <a:srgbClr val="CA2E48"/>
              </a:solidFill>
              <a:latin typeface="+mj-lt"/>
            </a:endParaRPr>
          </a:p>
        </p:txBody>
      </p:sp>
      <p:sp>
        <p:nvSpPr>
          <p:cNvPr id="35844" name="Text Box 4"/>
          <p:cNvSpPr txBox="1">
            <a:spLocks noChangeArrowheads="1"/>
          </p:cNvSpPr>
          <p:nvPr/>
        </p:nvSpPr>
        <p:spPr bwMode="auto">
          <a:xfrm>
            <a:off x="3182938" y="2133600"/>
            <a:ext cx="904287" cy="369332"/>
          </a:xfrm>
          <a:prstGeom prst="rect">
            <a:avLst/>
          </a:prstGeom>
          <a:noFill/>
          <a:ln w="9525">
            <a:solidFill>
              <a:schemeClr val="tx2"/>
            </a:solidFill>
            <a:miter lim="800000"/>
            <a:headEnd/>
            <a:tailEnd/>
          </a:ln>
          <a:effectLst/>
        </p:spPr>
        <p:txBody>
          <a:bodyPr wrap="none">
            <a:spAutoFit/>
          </a:bodyPr>
          <a:lstStyle/>
          <a:p>
            <a:r>
              <a:rPr lang="fr-FR" altLang="fr-FR" sz="1800" b="1" dirty="0">
                <a:solidFill>
                  <a:srgbClr val="CA2E48"/>
                </a:solidFill>
                <a:latin typeface="+mj-lt"/>
              </a:rPr>
              <a:t>Toxicité</a:t>
            </a:r>
          </a:p>
        </p:txBody>
      </p:sp>
      <p:sp>
        <p:nvSpPr>
          <p:cNvPr id="35845" name="Text Box 5"/>
          <p:cNvSpPr txBox="1">
            <a:spLocks noChangeArrowheads="1"/>
          </p:cNvSpPr>
          <p:nvPr/>
        </p:nvSpPr>
        <p:spPr bwMode="auto">
          <a:xfrm>
            <a:off x="4945063" y="2133600"/>
            <a:ext cx="1878012" cy="650875"/>
          </a:xfrm>
          <a:prstGeom prst="rect">
            <a:avLst/>
          </a:prstGeom>
          <a:noFill/>
          <a:ln w="9525">
            <a:solidFill>
              <a:schemeClr val="tx2"/>
            </a:solidFill>
            <a:miter lim="800000"/>
            <a:headEnd/>
            <a:tailEnd/>
          </a:ln>
          <a:effectLst/>
        </p:spPr>
        <p:txBody>
          <a:bodyPr>
            <a:spAutoFit/>
          </a:bodyPr>
          <a:lstStyle/>
          <a:p>
            <a:pPr algn="ctr"/>
            <a:r>
              <a:rPr lang="fr-FR" altLang="fr-FR" sz="1800" b="1" dirty="0" smtClean="0">
                <a:solidFill>
                  <a:srgbClr val="CA2E48"/>
                </a:solidFill>
                <a:latin typeface="+mj-lt"/>
              </a:rPr>
              <a:t>Interactions</a:t>
            </a:r>
            <a:endParaRPr lang="fr-FR" altLang="fr-FR" sz="1800" b="1" dirty="0">
              <a:solidFill>
                <a:srgbClr val="CA2E48"/>
              </a:solidFill>
              <a:latin typeface="+mj-lt"/>
            </a:endParaRPr>
          </a:p>
          <a:p>
            <a:pPr algn="ctr"/>
            <a:r>
              <a:rPr lang="fr-FR" altLang="fr-FR" sz="1800" b="1" dirty="0" smtClean="0">
                <a:solidFill>
                  <a:srgbClr val="CA2E48"/>
                </a:solidFill>
                <a:latin typeface="+mj-lt"/>
              </a:rPr>
              <a:t>pharmaco</a:t>
            </a:r>
            <a:endParaRPr lang="fr-FR" altLang="fr-FR" sz="1800" b="1" dirty="0">
              <a:solidFill>
                <a:srgbClr val="CA2E48"/>
              </a:solidFill>
              <a:latin typeface="+mj-lt"/>
            </a:endParaRPr>
          </a:p>
        </p:txBody>
      </p:sp>
      <p:sp>
        <p:nvSpPr>
          <p:cNvPr id="35847" name="Text Box 7" descr="Brume verte"/>
          <p:cNvSpPr txBox="1">
            <a:spLocks noChangeArrowheads="1"/>
          </p:cNvSpPr>
          <p:nvPr/>
        </p:nvSpPr>
        <p:spPr bwMode="auto">
          <a:xfrm>
            <a:off x="2709863" y="4419600"/>
            <a:ext cx="4229619" cy="523220"/>
          </a:xfrm>
          <a:prstGeom prst="rect">
            <a:avLst/>
          </a:prstGeom>
          <a:solidFill>
            <a:schemeClr val="bg2"/>
          </a:solidFill>
          <a:ln w="9525">
            <a:noFill/>
            <a:miter lim="800000"/>
            <a:headEnd/>
            <a:tailEnd/>
          </a:ln>
          <a:effectLst>
            <a:prstShdw prst="shdw17" dist="17961" dir="2700000">
              <a:srgbClr val="999999"/>
            </a:prstShdw>
          </a:effectLst>
        </p:spPr>
        <p:txBody>
          <a:bodyPr wrap="none">
            <a:spAutoFit/>
          </a:bodyPr>
          <a:lstStyle/>
          <a:p>
            <a:r>
              <a:rPr lang="fr-FR" altLang="fr-FR" sz="2800" dirty="0">
                <a:latin typeface="+mj-lt"/>
              </a:rPr>
              <a:t>Sélection </a:t>
            </a:r>
            <a:r>
              <a:rPr lang="fr-FR" altLang="fr-FR" sz="2800" dirty="0" err="1">
                <a:latin typeface="+mj-lt"/>
              </a:rPr>
              <a:t>variants</a:t>
            </a:r>
            <a:r>
              <a:rPr lang="fr-FR" altLang="fr-FR" sz="2800" dirty="0">
                <a:latin typeface="+mj-lt"/>
              </a:rPr>
              <a:t> résistants</a:t>
            </a:r>
          </a:p>
        </p:txBody>
      </p:sp>
      <p:sp>
        <p:nvSpPr>
          <p:cNvPr id="35848" name="Text Box 8" descr="Eclair jaune"/>
          <p:cNvSpPr txBox="1">
            <a:spLocks noChangeArrowheads="1"/>
          </p:cNvSpPr>
          <p:nvPr/>
        </p:nvSpPr>
        <p:spPr bwMode="auto">
          <a:xfrm>
            <a:off x="4033838" y="5638800"/>
            <a:ext cx="1177925" cy="579438"/>
          </a:xfrm>
          <a:prstGeom prst="rect">
            <a:avLst/>
          </a:prstGeom>
          <a:noFill/>
          <a:ln w="9525">
            <a:noFill/>
            <a:miter lim="800000"/>
            <a:headEnd/>
            <a:tailEnd/>
          </a:ln>
          <a:effectLst/>
        </p:spPr>
        <p:txBody>
          <a:bodyPr wrap="none">
            <a:spAutoFit/>
          </a:bodyPr>
          <a:lstStyle/>
          <a:p>
            <a:r>
              <a:rPr lang="fr-FR" altLang="fr-FR" sz="3200" dirty="0">
                <a:solidFill>
                  <a:srgbClr val="C00000"/>
                </a:solidFill>
                <a:latin typeface="+mj-lt"/>
              </a:rPr>
              <a:t>Echec</a:t>
            </a:r>
          </a:p>
        </p:txBody>
      </p:sp>
      <p:sp>
        <p:nvSpPr>
          <p:cNvPr id="35849" name="Line 9"/>
          <p:cNvSpPr>
            <a:spLocks noChangeShapeType="1"/>
          </p:cNvSpPr>
          <p:nvPr/>
        </p:nvSpPr>
        <p:spPr bwMode="auto">
          <a:xfrm>
            <a:off x="1693863" y="2590800"/>
            <a:ext cx="879475" cy="762000"/>
          </a:xfrm>
          <a:prstGeom prst="line">
            <a:avLst/>
          </a:prstGeom>
          <a:noFill/>
          <a:ln w="19050">
            <a:solidFill>
              <a:schemeClr val="tx2"/>
            </a:solidFill>
            <a:round/>
            <a:headEnd type="oval" w="med" len="med"/>
            <a:tailEnd type="triangle" w="med" len="med"/>
          </a:ln>
          <a:effectLst/>
        </p:spPr>
        <p:txBody>
          <a:bodyPr wrap="none" anchor="ctr"/>
          <a:lstStyle/>
          <a:p>
            <a:endParaRPr lang="fr-FR">
              <a:latin typeface="+mj-lt"/>
            </a:endParaRPr>
          </a:p>
        </p:txBody>
      </p:sp>
      <p:sp>
        <p:nvSpPr>
          <p:cNvPr id="35850" name="Line 10"/>
          <p:cNvSpPr>
            <a:spLocks noChangeShapeType="1"/>
          </p:cNvSpPr>
          <p:nvPr/>
        </p:nvSpPr>
        <p:spPr bwMode="auto">
          <a:xfrm>
            <a:off x="3725863" y="2514600"/>
            <a:ext cx="269875" cy="762000"/>
          </a:xfrm>
          <a:prstGeom prst="line">
            <a:avLst/>
          </a:prstGeom>
          <a:noFill/>
          <a:ln w="19050">
            <a:solidFill>
              <a:schemeClr val="tx2"/>
            </a:solidFill>
            <a:round/>
            <a:headEnd type="oval" w="med" len="med"/>
            <a:tailEnd type="triangle" w="med" len="med"/>
          </a:ln>
          <a:effectLst/>
        </p:spPr>
        <p:txBody>
          <a:bodyPr wrap="none" anchor="ctr"/>
          <a:lstStyle/>
          <a:p>
            <a:endParaRPr lang="fr-FR">
              <a:latin typeface="+mj-lt"/>
            </a:endParaRPr>
          </a:p>
        </p:txBody>
      </p:sp>
      <p:sp>
        <p:nvSpPr>
          <p:cNvPr id="35851" name="Line 11"/>
          <p:cNvSpPr>
            <a:spLocks noChangeShapeType="1"/>
          </p:cNvSpPr>
          <p:nvPr/>
        </p:nvSpPr>
        <p:spPr bwMode="auto">
          <a:xfrm flipH="1">
            <a:off x="5757862" y="2819400"/>
            <a:ext cx="134937" cy="457200"/>
          </a:xfrm>
          <a:prstGeom prst="line">
            <a:avLst/>
          </a:prstGeom>
          <a:noFill/>
          <a:ln w="19050">
            <a:solidFill>
              <a:schemeClr val="tx2"/>
            </a:solidFill>
            <a:round/>
            <a:headEnd type="oval" w="med" len="med"/>
            <a:tailEnd type="triangle" w="med" len="med"/>
          </a:ln>
          <a:effectLst/>
        </p:spPr>
        <p:txBody>
          <a:bodyPr wrap="none" anchor="ctr"/>
          <a:lstStyle/>
          <a:p>
            <a:endParaRPr lang="fr-FR">
              <a:latin typeface="+mj-lt"/>
            </a:endParaRPr>
          </a:p>
        </p:txBody>
      </p:sp>
      <p:sp>
        <p:nvSpPr>
          <p:cNvPr id="35852" name="Line 12"/>
          <p:cNvSpPr>
            <a:spLocks noChangeShapeType="1"/>
          </p:cNvSpPr>
          <p:nvPr/>
        </p:nvSpPr>
        <p:spPr bwMode="auto">
          <a:xfrm>
            <a:off x="4622801" y="3810000"/>
            <a:ext cx="0" cy="533400"/>
          </a:xfrm>
          <a:prstGeom prst="line">
            <a:avLst/>
          </a:prstGeom>
          <a:noFill/>
          <a:ln w="19050">
            <a:solidFill>
              <a:schemeClr val="tx2"/>
            </a:solidFill>
            <a:round/>
            <a:headEnd type="oval" w="med" len="med"/>
            <a:tailEnd type="triangle" w="med" len="med"/>
          </a:ln>
          <a:effectLst/>
        </p:spPr>
        <p:txBody>
          <a:bodyPr wrap="none" anchor="ctr"/>
          <a:lstStyle/>
          <a:p>
            <a:endParaRPr lang="fr-FR">
              <a:latin typeface="+mj-lt"/>
            </a:endParaRPr>
          </a:p>
        </p:txBody>
      </p:sp>
      <p:sp>
        <p:nvSpPr>
          <p:cNvPr id="35853" name="Line 13"/>
          <p:cNvSpPr>
            <a:spLocks noChangeShapeType="1"/>
          </p:cNvSpPr>
          <p:nvPr/>
        </p:nvSpPr>
        <p:spPr bwMode="auto">
          <a:xfrm>
            <a:off x="4605338" y="5029200"/>
            <a:ext cx="0" cy="609600"/>
          </a:xfrm>
          <a:prstGeom prst="line">
            <a:avLst/>
          </a:prstGeom>
          <a:noFill/>
          <a:ln w="19050">
            <a:solidFill>
              <a:schemeClr val="tx2"/>
            </a:solidFill>
            <a:round/>
            <a:headEnd type="oval" w="med" len="med"/>
            <a:tailEnd type="triangle" w="med" len="med"/>
          </a:ln>
          <a:effectLst/>
        </p:spPr>
        <p:txBody>
          <a:bodyPr wrap="none" anchor="ctr"/>
          <a:lstStyle/>
          <a:p>
            <a:endParaRPr lang="fr-FR">
              <a:latin typeface="+mj-lt"/>
            </a:endParaRPr>
          </a:p>
        </p:txBody>
      </p:sp>
      <p:sp>
        <p:nvSpPr>
          <p:cNvPr id="35854" name="Text Box 14"/>
          <p:cNvSpPr txBox="1">
            <a:spLocks noChangeArrowheads="1"/>
          </p:cNvSpPr>
          <p:nvPr/>
        </p:nvSpPr>
        <p:spPr bwMode="auto">
          <a:xfrm>
            <a:off x="7180263" y="2181225"/>
            <a:ext cx="1248612" cy="369332"/>
          </a:xfrm>
          <a:prstGeom prst="rect">
            <a:avLst/>
          </a:prstGeom>
          <a:noFill/>
          <a:ln w="9525">
            <a:solidFill>
              <a:schemeClr val="tx2"/>
            </a:solidFill>
            <a:miter lim="800000"/>
            <a:headEnd/>
            <a:tailEnd/>
          </a:ln>
          <a:effectLst/>
        </p:spPr>
        <p:txBody>
          <a:bodyPr wrap="none">
            <a:spAutoFit/>
          </a:bodyPr>
          <a:lstStyle/>
          <a:p>
            <a:r>
              <a:rPr lang="fr-FR" altLang="fr-FR" sz="1800" b="1" dirty="0">
                <a:solidFill>
                  <a:srgbClr val="CA2E48"/>
                </a:solidFill>
                <a:latin typeface="+mj-lt"/>
              </a:rPr>
              <a:t>Absorption</a:t>
            </a:r>
          </a:p>
        </p:txBody>
      </p:sp>
      <p:sp>
        <p:nvSpPr>
          <p:cNvPr id="35855" name="Line 15"/>
          <p:cNvSpPr>
            <a:spLocks noChangeShapeType="1"/>
          </p:cNvSpPr>
          <p:nvPr/>
        </p:nvSpPr>
        <p:spPr bwMode="auto">
          <a:xfrm flipH="1">
            <a:off x="6840538" y="2590800"/>
            <a:ext cx="881062" cy="685800"/>
          </a:xfrm>
          <a:prstGeom prst="line">
            <a:avLst/>
          </a:prstGeom>
          <a:noFill/>
          <a:ln w="9525">
            <a:solidFill>
              <a:schemeClr val="tx2"/>
            </a:solidFill>
            <a:round/>
            <a:headEnd type="oval" w="med" len="med"/>
            <a:tailEnd type="triangle" w="med" len="med"/>
          </a:ln>
          <a:effectLst/>
        </p:spPr>
        <p:txBody>
          <a:bodyPr wrap="none" anchor="ctr"/>
          <a:lstStyle/>
          <a:p>
            <a:endParaRPr lang="fr-FR">
              <a:latin typeface="+mj-lt"/>
            </a:endParaRPr>
          </a:p>
        </p:txBody>
      </p:sp>
      <p:sp>
        <p:nvSpPr>
          <p:cNvPr id="3" name="ZoneTexte 2"/>
          <p:cNvSpPr txBox="1"/>
          <p:nvPr/>
        </p:nvSpPr>
        <p:spPr>
          <a:xfrm>
            <a:off x="2709863" y="3276600"/>
            <a:ext cx="4113212" cy="523220"/>
          </a:xfrm>
          <a:prstGeom prst="rect">
            <a:avLst/>
          </a:prstGeom>
          <a:noFill/>
          <a:ln>
            <a:solidFill>
              <a:schemeClr val="tx2"/>
            </a:solidFill>
          </a:ln>
        </p:spPr>
        <p:txBody>
          <a:bodyPr wrap="square" rtlCol="0">
            <a:spAutoFit/>
          </a:bodyPr>
          <a:lstStyle/>
          <a:p>
            <a:pPr algn="ctr"/>
            <a:r>
              <a:rPr lang="fr-FR" altLang="fr-FR" sz="2400" dirty="0">
                <a:latin typeface="+mj-lt"/>
              </a:rPr>
              <a:t>Concentration</a:t>
            </a:r>
            <a:r>
              <a:rPr lang="fr-FR" altLang="fr-FR" sz="2800" dirty="0">
                <a:latin typeface="+mj-lt"/>
              </a:rPr>
              <a:t> </a:t>
            </a:r>
            <a:r>
              <a:rPr lang="fr-FR" altLang="fr-FR" sz="2800" dirty="0" err="1" smtClean="0">
                <a:latin typeface="+mj-lt"/>
              </a:rPr>
              <a:t>sub</a:t>
            </a:r>
            <a:r>
              <a:rPr lang="fr-FR" altLang="fr-FR" sz="2800" dirty="0" smtClean="0">
                <a:latin typeface="+mj-lt"/>
              </a:rPr>
              <a:t>-optimale</a:t>
            </a:r>
            <a:endParaRPr lang="fr-FR" altLang="fr-FR" sz="2800" dirty="0">
              <a:latin typeface="+mj-lt"/>
            </a:endParaRPr>
          </a:p>
        </p:txBody>
      </p:sp>
      <p:sp>
        <p:nvSpPr>
          <p:cNvPr id="19" name="Explosion 1 18"/>
          <p:cNvSpPr/>
          <p:nvPr/>
        </p:nvSpPr>
        <p:spPr>
          <a:xfrm>
            <a:off x="3606802" y="5261548"/>
            <a:ext cx="2031998" cy="1416570"/>
          </a:xfrm>
          <a:prstGeom prst="irregularSeal1">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space réservé du numéro de diapositive 19"/>
          <p:cNvSpPr>
            <a:spLocks noGrp="1"/>
          </p:cNvSpPr>
          <p:nvPr>
            <p:ph type="sldNum" sz="quarter" idx="12"/>
          </p:nvPr>
        </p:nvSpPr>
        <p:spPr/>
        <p:txBody>
          <a:bodyPr/>
          <a:lstStyle/>
          <a:p>
            <a:fld id="{8D3C4E78-4E06-5F42-B744-27D3474E1BA3}" type="slidenum">
              <a:rPr lang="fr-FR" smtClean="0"/>
              <a:pPr/>
              <a:t>53</a:t>
            </a:fld>
            <a:endParaRPr lang="fr-F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0" y="533400"/>
            <a:ext cx="9144000" cy="990600"/>
          </a:xfrm>
        </p:spPr>
        <p:txBody>
          <a:bodyPr/>
          <a:lstStyle/>
          <a:p>
            <a:pPr eaLnBrk="1" hangingPunct="1"/>
            <a:r>
              <a:rPr lang="fr-FR" dirty="0">
                <a:ea typeface="ＭＳ Ｐゴシック" pitchFamily="34" charset="-128"/>
                <a:cs typeface="ＭＳ Ｐゴシック" pitchFamily="34" charset="-128"/>
              </a:rPr>
              <a:t>Le succès du traitement dépend donc …</a:t>
            </a:r>
          </a:p>
        </p:txBody>
      </p:sp>
      <p:sp>
        <p:nvSpPr>
          <p:cNvPr id="27652" name="Rectangle 3"/>
          <p:cNvSpPr>
            <a:spLocks noGrp="1" noChangeArrowheads="1"/>
          </p:cNvSpPr>
          <p:nvPr>
            <p:ph type="body" idx="1"/>
          </p:nvPr>
        </p:nvSpPr>
        <p:spPr>
          <a:xfrm>
            <a:off x="-59960" y="1708879"/>
            <a:ext cx="4601980" cy="4591987"/>
          </a:xfrm>
        </p:spPr>
        <p:txBody>
          <a:bodyPr>
            <a:normAutofit/>
          </a:bodyPr>
          <a:lstStyle/>
          <a:p>
            <a:pPr eaLnBrk="1" hangingPunct="1">
              <a:lnSpc>
                <a:spcPct val="90000"/>
              </a:lnSpc>
              <a:buNone/>
            </a:pPr>
            <a:r>
              <a:rPr lang="fr-FR" sz="2800" dirty="0" smtClean="0">
                <a:ea typeface="ＭＳ Ｐゴシック" pitchFamily="34" charset="-128"/>
                <a:cs typeface="ＭＳ Ｐゴシック" pitchFamily="34" charset="-128"/>
              </a:rPr>
              <a:t>D’une puissance </a:t>
            </a:r>
            <a:r>
              <a:rPr lang="fr-FR" sz="2800" dirty="0">
                <a:ea typeface="ＭＳ Ｐゴシック" pitchFamily="34" charset="-128"/>
                <a:cs typeface="ＭＳ Ｐゴシック" pitchFamily="34" charset="-128"/>
              </a:rPr>
              <a:t>antirétrovirale </a:t>
            </a:r>
            <a:r>
              <a:rPr lang="fr-FR" sz="2800" dirty="0">
                <a:solidFill>
                  <a:srgbClr val="C00000"/>
                </a:solidFill>
                <a:ea typeface="ＭＳ Ｐゴシック" pitchFamily="34" charset="-128"/>
                <a:cs typeface="ＭＳ Ｐゴシック" pitchFamily="34" charset="-128"/>
              </a:rPr>
              <a:t>continue</a:t>
            </a:r>
          </a:p>
          <a:p>
            <a:pPr lvl="1" eaLnBrk="1" hangingPunct="1">
              <a:lnSpc>
                <a:spcPct val="90000"/>
              </a:lnSpc>
              <a:buNone/>
            </a:pPr>
            <a:r>
              <a:rPr lang="fr-FR" sz="2400" dirty="0" smtClean="0">
                <a:sym typeface="Wingdings" pitchFamily="2" charset="2"/>
              </a:rPr>
              <a:t> </a:t>
            </a:r>
            <a:r>
              <a:rPr lang="fr-FR" sz="2400" dirty="0" smtClean="0"/>
              <a:t>molécules </a:t>
            </a:r>
            <a:r>
              <a:rPr lang="fr-FR" sz="2400" dirty="0"/>
              <a:t>puissantes</a:t>
            </a:r>
          </a:p>
          <a:p>
            <a:pPr lvl="1" eaLnBrk="1" hangingPunct="1">
              <a:lnSpc>
                <a:spcPct val="90000"/>
              </a:lnSpc>
              <a:buNone/>
            </a:pPr>
            <a:r>
              <a:rPr lang="fr-FR" sz="2400" dirty="0" smtClean="0">
                <a:sym typeface="Wingdings" pitchFamily="2" charset="2"/>
              </a:rPr>
              <a:t> </a:t>
            </a:r>
            <a:r>
              <a:rPr lang="fr-FR" sz="2400" dirty="0" smtClean="0"/>
              <a:t>et/ou </a:t>
            </a:r>
            <a:r>
              <a:rPr lang="fr-FR" sz="2400" dirty="0"/>
              <a:t>association de molécules (tri- …)</a:t>
            </a:r>
          </a:p>
          <a:p>
            <a:pPr lvl="1" eaLnBrk="1" hangingPunct="1">
              <a:lnSpc>
                <a:spcPct val="90000"/>
              </a:lnSpc>
              <a:buNone/>
            </a:pPr>
            <a:r>
              <a:rPr lang="fr-FR" sz="2400" dirty="0" smtClean="0">
                <a:sym typeface="Wingdings" pitchFamily="2" charset="2"/>
              </a:rPr>
              <a:t> </a:t>
            </a:r>
            <a:r>
              <a:rPr lang="fr-FR" sz="2400" dirty="0" smtClean="0"/>
              <a:t>et </a:t>
            </a:r>
            <a:r>
              <a:rPr lang="fr-FR" sz="2400" dirty="0"/>
              <a:t>maintien de concentrations efficaces sur les cibles cellulaires </a:t>
            </a:r>
          </a:p>
        </p:txBody>
      </p:sp>
      <p:sp>
        <p:nvSpPr>
          <p:cNvPr id="7" name="Rectangle 3"/>
          <p:cNvSpPr txBox="1">
            <a:spLocks noChangeArrowheads="1"/>
          </p:cNvSpPr>
          <p:nvPr/>
        </p:nvSpPr>
        <p:spPr>
          <a:xfrm>
            <a:off x="4542020" y="2023671"/>
            <a:ext cx="4601980" cy="2593299"/>
          </a:xfrm>
          <a:prstGeom prst="rect">
            <a:avLst/>
          </a:prstGeom>
          <a:solidFill>
            <a:schemeClr val="bg2"/>
          </a:solidFill>
        </p:spPr>
        <p:txBody>
          <a:bodyPr vert="horz" lIns="91440" tIns="45720" rIns="91440" bIns="45720" rtlCol="0">
            <a:normAutofit/>
          </a:bodyPr>
          <a:lstStyle/>
          <a:p>
            <a:pPr marL="457200" marR="0" lvl="1" indent="-182880" algn="l" defTabSz="914400" rtl="0" eaLnBrk="1" fontAlgn="auto" latinLnBrk="0" hangingPunct="1">
              <a:lnSpc>
                <a:spcPct val="90000"/>
              </a:lnSpc>
              <a:spcBef>
                <a:spcPct val="20000"/>
              </a:spcBef>
              <a:spcAft>
                <a:spcPts val="0"/>
              </a:spcAft>
              <a:buClr>
                <a:schemeClr val="accent1"/>
              </a:buClr>
              <a:buSzPct val="85000"/>
              <a:buFont typeface="Wingdings" pitchFamily="34" charset="2"/>
              <a:buNone/>
              <a:tabLst/>
              <a:defRPr/>
            </a:pPr>
            <a:endParaRPr kumimoji="0" lang="fr-FR" sz="2400" b="0" i="0" u="none" strike="noStrike" kern="1200" cap="none" spc="0" normalizeH="0" baseline="0" noProof="0" dirty="0" smtClean="0">
              <a:ln>
                <a:noFill/>
              </a:ln>
              <a:solidFill>
                <a:schemeClr val="tx2"/>
              </a:solidFill>
              <a:effectLst/>
              <a:uLnTx/>
              <a:uFillTx/>
              <a:latin typeface="+mn-lt"/>
              <a:ea typeface="+mn-ea"/>
              <a:cs typeface="+mn-cs"/>
            </a:endParaRPr>
          </a:p>
          <a:p>
            <a:pPr marL="457200" marR="0" lvl="1" indent="-182880" algn="l" defTabSz="914400" rtl="0" eaLnBrk="1" fontAlgn="auto" latinLnBrk="0" hangingPunct="1">
              <a:lnSpc>
                <a:spcPct val="90000"/>
              </a:lnSpc>
              <a:spcBef>
                <a:spcPct val="20000"/>
              </a:spcBef>
              <a:spcAft>
                <a:spcPts val="0"/>
              </a:spcAft>
              <a:buClr>
                <a:schemeClr val="accent1"/>
              </a:buClr>
              <a:buSzPct val="85000"/>
              <a:buFont typeface="Arial" pitchFamily="34" charset="0"/>
              <a:buNone/>
              <a:tabLst/>
              <a:defRPr/>
            </a:pPr>
            <a:r>
              <a:rPr kumimoji="0" lang="fr-FR" sz="3200" b="0" i="0" u="none" strike="noStrike" kern="1200" cap="none" spc="0" normalizeH="0" baseline="0" noProof="0" dirty="0" smtClean="0">
                <a:ln>
                  <a:noFill/>
                </a:ln>
                <a:solidFill>
                  <a:srgbClr val="C00000"/>
                </a:solidFill>
                <a:effectLst/>
                <a:uLnTx/>
                <a:uFillTx/>
                <a:latin typeface="+mn-lt"/>
                <a:ea typeface="+mn-ea"/>
                <a:cs typeface="+mn-cs"/>
                <a:sym typeface="Wingdings" pitchFamily="2" charset="2"/>
              </a:rPr>
              <a:t> </a:t>
            </a:r>
            <a:r>
              <a:rPr kumimoji="0" lang="fr-FR" sz="3200" b="0" i="0" u="none" strike="noStrike" kern="1200" cap="none" spc="0" normalizeH="0" baseline="0" noProof="0" dirty="0" smtClean="0">
                <a:ln>
                  <a:noFill/>
                </a:ln>
                <a:solidFill>
                  <a:srgbClr val="C00000"/>
                </a:solidFill>
                <a:effectLst/>
                <a:uLnTx/>
                <a:uFillTx/>
                <a:latin typeface="+mn-lt"/>
                <a:ea typeface="+mn-ea"/>
                <a:cs typeface="+mn-cs"/>
                <a:sym typeface="Monotype Sorts" pitchFamily="34" charset="2"/>
              </a:rPr>
              <a:t>PRISE DES TRAITEMENTS ARV, CONTINUE</a:t>
            </a:r>
            <a:r>
              <a:rPr kumimoji="0" lang="fr-FR" sz="3200" b="0" i="0" u="none" strike="noStrike" kern="1200" cap="none" spc="0" normalizeH="0" noProof="0" dirty="0" smtClean="0">
                <a:ln>
                  <a:noFill/>
                </a:ln>
                <a:solidFill>
                  <a:srgbClr val="C00000"/>
                </a:solidFill>
                <a:effectLst/>
                <a:uLnTx/>
                <a:uFillTx/>
                <a:latin typeface="+mn-lt"/>
                <a:ea typeface="+mn-ea"/>
                <a:cs typeface="+mn-cs"/>
                <a:sym typeface="Monotype Sorts" pitchFamily="34" charset="2"/>
              </a:rPr>
              <a:t> </a:t>
            </a:r>
            <a:r>
              <a:rPr kumimoji="0" lang="fr-FR" sz="3200" b="0" i="0" u="none" strike="noStrike" kern="1200" cap="none" spc="0" normalizeH="0" baseline="0" noProof="0" dirty="0" smtClean="0">
                <a:ln>
                  <a:noFill/>
                </a:ln>
                <a:solidFill>
                  <a:srgbClr val="C00000"/>
                </a:solidFill>
                <a:effectLst/>
                <a:uLnTx/>
                <a:uFillTx/>
                <a:latin typeface="+mn-lt"/>
                <a:ea typeface="+mn-ea"/>
                <a:cs typeface="+mn-cs"/>
                <a:sym typeface="Monotype Sorts" pitchFamily="34" charset="2"/>
              </a:rPr>
              <a:t>et A VIE </a:t>
            </a:r>
            <a:endParaRPr kumimoji="0" lang="fr-FR" sz="3200" b="0" i="0" u="none" strike="noStrike" kern="1200" cap="none" spc="0" normalizeH="0" baseline="0" noProof="0" dirty="0">
              <a:ln>
                <a:noFill/>
              </a:ln>
              <a:solidFill>
                <a:srgbClr val="C00000"/>
              </a:solidFill>
              <a:effectLst/>
              <a:uLnTx/>
              <a:uFillTx/>
              <a:latin typeface="+mn-lt"/>
              <a:ea typeface="+mn-ea"/>
              <a:cs typeface="+mn-cs"/>
              <a:sym typeface="Monotype Sorts" pitchFamily="34" charset="2"/>
            </a:endParaRPr>
          </a:p>
        </p:txBody>
      </p:sp>
      <p:sp>
        <p:nvSpPr>
          <p:cNvPr id="8" name="Espace réservé du numéro de diapositive 7"/>
          <p:cNvSpPr>
            <a:spLocks noGrp="1"/>
          </p:cNvSpPr>
          <p:nvPr>
            <p:ph type="sldNum" sz="quarter" idx="12"/>
          </p:nvPr>
        </p:nvSpPr>
        <p:spPr/>
        <p:txBody>
          <a:bodyPr/>
          <a:lstStyle/>
          <a:p>
            <a:fld id="{8D3C4E78-4E06-5F42-B744-27D3474E1BA3}" type="slidenum">
              <a:rPr lang="fr-FR" smtClean="0"/>
              <a:pPr/>
              <a:t>54</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bldLvl="2"/>
      <p:bldP spid="7" grpId="0" build="p" bldLvl="2"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0" y="550435"/>
            <a:ext cx="9144000" cy="868363"/>
          </a:xfrm>
          <a:noFill/>
        </p:spPr>
        <p:txBody>
          <a:bodyPr>
            <a:normAutofit/>
          </a:bodyPr>
          <a:lstStyle/>
          <a:p>
            <a:pPr eaLnBrk="1" hangingPunct="1"/>
            <a:r>
              <a:rPr lang="fr-FR" sz="3600" dirty="0">
                <a:ea typeface="ＭＳ Ｐゴシック" pitchFamily="34" charset="-128"/>
                <a:cs typeface="ＭＳ Ｐゴシック" pitchFamily="34" charset="-128"/>
              </a:rPr>
              <a:t>Modalités de prises : principes</a:t>
            </a:r>
          </a:p>
        </p:txBody>
      </p:sp>
      <p:sp>
        <p:nvSpPr>
          <p:cNvPr id="37892" name="Rectangle 3"/>
          <p:cNvSpPr>
            <a:spLocks noGrp="1" noChangeArrowheads="1"/>
          </p:cNvSpPr>
          <p:nvPr>
            <p:ph type="body" idx="1"/>
          </p:nvPr>
        </p:nvSpPr>
        <p:spPr>
          <a:xfrm>
            <a:off x="0" y="1418798"/>
            <a:ext cx="9144000" cy="5439202"/>
          </a:xfrm>
        </p:spPr>
        <p:txBody>
          <a:bodyPr/>
          <a:lstStyle/>
          <a:p>
            <a:pPr eaLnBrk="1" hangingPunct="1">
              <a:lnSpc>
                <a:spcPct val="90000"/>
              </a:lnSpc>
              <a:buFontTx/>
              <a:buNone/>
            </a:pPr>
            <a:r>
              <a:rPr lang="fr-FR" sz="2800" b="1" dirty="0">
                <a:ea typeface="ＭＳ Ｐゴシック" pitchFamily="34" charset="-128"/>
                <a:cs typeface="ＭＳ Ｐゴシック" pitchFamily="34" charset="-128"/>
              </a:rPr>
              <a:t>Objectif </a:t>
            </a:r>
            <a:r>
              <a:rPr lang="fr-FR" sz="2800" b="1" dirty="0" smtClean="0">
                <a:ea typeface="ＭＳ Ｐゴシック" pitchFamily="34" charset="-128"/>
                <a:cs typeface="ＭＳ Ｐゴシック" pitchFamily="34" charset="-128"/>
              </a:rPr>
              <a:t>= </a:t>
            </a:r>
            <a:r>
              <a:rPr lang="fr-FR" sz="2800" b="1" dirty="0">
                <a:ea typeface="ＭＳ Ｐゴシック" pitchFamily="34" charset="-128"/>
                <a:cs typeface="ＭＳ Ｐゴシック" pitchFamily="34" charset="-128"/>
              </a:rPr>
              <a:t>maintien des concentrations plasmatiques sur 24h</a:t>
            </a:r>
            <a:endParaRPr lang="fr-FR" sz="2800" dirty="0">
              <a:ea typeface="ＭＳ Ｐゴシック" pitchFamily="34" charset="-128"/>
              <a:cs typeface="ＭＳ Ｐゴシック" pitchFamily="34" charset="-128"/>
            </a:endParaRPr>
          </a:p>
          <a:p>
            <a:pPr eaLnBrk="1" hangingPunct="1">
              <a:lnSpc>
                <a:spcPct val="90000"/>
              </a:lnSpc>
              <a:buFontTx/>
              <a:buNone/>
            </a:pPr>
            <a:r>
              <a:rPr lang="fr-FR" sz="2800" dirty="0" smtClean="0">
                <a:ea typeface="ＭＳ Ｐゴシック" pitchFamily="34" charset="-128"/>
                <a:cs typeface="ＭＳ Ｐゴシック" pitchFamily="34" charset="-128"/>
                <a:sym typeface="Wingdings" pitchFamily="2" charset="2"/>
              </a:rPr>
              <a:t></a:t>
            </a:r>
            <a:r>
              <a:rPr lang="fr-FR" sz="2800" dirty="0" smtClean="0">
                <a:ea typeface="ＭＳ Ｐゴシック" pitchFamily="34" charset="-128"/>
                <a:cs typeface="ＭＳ Ｐゴシック" pitchFamily="34" charset="-128"/>
              </a:rPr>
              <a:t> </a:t>
            </a:r>
            <a:r>
              <a:rPr lang="fr-FR" sz="2800" dirty="0">
                <a:ea typeface="ＭＳ Ｐゴシック" pitchFamily="34" charset="-128"/>
                <a:cs typeface="ＭＳ Ｐゴシック" pitchFamily="34" charset="-128"/>
              </a:rPr>
              <a:t>Répartition équilibrée des prises </a:t>
            </a:r>
          </a:p>
          <a:p>
            <a:pPr lvl="1" eaLnBrk="1" hangingPunct="1">
              <a:lnSpc>
                <a:spcPct val="90000"/>
              </a:lnSpc>
            </a:pPr>
            <a:r>
              <a:rPr lang="fr-FR" sz="2800" dirty="0"/>
              <a:t>toutes les 12h si 2 prises par jour </a:t>
            </a:r>
          </a:p>
          <a:p>
            <a:pPr lvl="1" eaLnBrk="1" hangingPunct="1">
              <a:lnSpc>
                <a:spcPct val="90000"/>
              </a:lnSpc>
            </a:pPr>
            <a:endParaRPr lang="fr-FR" sz="3200" dirty="0"/>
          </a:p>
          <a:p>
            <a:pPr lvl="1" eaLnBrk="1" hangingPunct="1">
              <a:lnSpc>
                <a:spcPct val="90000"/>
              </a:lnSpc>
            </a:pPr>
            <a:endParaRPr lang="fr-FR" sz="3200" dirty="0"/>
          </a:p>
          <a:p>
            <a:pPr lvl="1" eaLnBrk="1" hangingPunct="1">
              <a:lnSpc>
                <a:spcPct val="90000"/>
              </a:lnSpc>
            </a:pPr>
            <a:endParaRPr lang="fr-FR" sz="2800" dirty="0" smtClean="0">
              <a:solidFill>
                <a:srgbClr val="000000"/>
              </a:solidFill>
            </a:endParaRPr>
          </a:p>
          <a:p>
            <a:pPr lvl="1" eaLnBrk="1" hangingPunct="1">
              <a:lnSpc>
                <a:spcPct val="90000"/>
              </a:lnSpc>
            </a:pPr>
            <a:r>
              <a:rPr lang="fr-FR" sz="2800" dirty="0" smtClean="0"/>
              <a:t>toutes </a:t>
            </a:r>
            <a:r>
              <a:rPr lang="fr-FR" sz="2800" dirty="0"/>
              <a:t>les 24h si 1 prise par jour</a:t>
            </a:r>
          </a:p>
        </p:txBody>
      </p:sp>
      <p:sp>
        <p:nvSpPr>
          <p:cNvPr id="6" name="AutoShape 3"/>
          <p:cNvSpPr>
            <a:spLocks noChangeArrowheads="1"/>
          </p:cNvSpPr>
          <p:nvPr/>
        </p:nvSpPr>
        <p:spPr bwMode="auto">
          <a:xfrm>
            <a:off x="228600" y="5486400"/>
            <a:ext cx="8686800" cy="685800"/>
          </a:xfrm>
          <a:prstGeom prst="homePlate">
            <a:avLst>
              <a:gd name="adj" fmla="val 322238"/>
            </a:avLst>
          </a:prstGeom>
          <a:solidFill>
            <a:srgbClr val="00DEE4"/>
          </a:solidFill>
          <a:ln w="9525">
            <a:solidFill>
              <a:schemeClr val="tx1"/>
            </a:solidFill>
            <a:miter lim="800000"/>
            <a:headEnd/>
            <a:tailEnd/>
          </a:ln>
        </p:spPr>
        <p:txBody>
          <a:bodyPr wrap="none" anchor="ctr">
            <a:prstTxWarp prst="textNoShape">
              <a:avLst/>
            </a:prstTxWarp>
          </a:bodyPr>
          <a:lstStyle/>
          <a:p>
            <a:endParaRPr lang="fr-FR"/>
          </a:p>
        </p:txBody>
      </p:sp>
      <p:sp>
        <p:nvSpPr>
          <p:cNvPr id="7" name="AutoShape 4"/>
          <p:cNvSpPr>
            <a:spLocks noChangeArrowheads="1"/>
          </p:cNvSpPr>
          <p:nvPr/>
        </p:nvSpPr>
        <p:spPr bwMode="auto">
          <a:xfrm>
            <a:off x="228600" y="3695700"/>
            <a:ext cx="4876800" cy="685800"/>
          </a:xfrm>
          <a:prstGeom prst="homePlate">
            <a:avLst>
              <a:gd name="adj" fmla="val 177778"/>
            </a:avLst>
          </a:prstGeom>
          <a:solidFill>
            <a:srgbClr val="00DEE4"/>
          </a:solidFill>
          <a:ln w="9525">
            <a:solidFill>
              <a:schemeClr val="tx1"/>
            </a:solidFill>
            <a:miter lim="800000"/>
            <a:headEnd/>
            <a:tailEnd/>
          </a:ln>
        </p:spPr>
        <p:txBody>
          <a:bodyPr wrap="none" anchor="ctr">
            <a:prstTxWarp prst="textNoShape">
              <a:avLst/>
            </a:prstTxWarp>
          </a:bodyPr>
          <a:lstStyle/>
          <a:p>
            <a:endParaRPr lang="fr-FR"/>
          </a:p>
        </p:txBody>
      </p:sp>
      <p:sp>
        <p:nvSpPr>
          <p:cNvPr id="8" name="AutoShape 5"/>
          <p:cNvSpPr>
            <a:spLocks noChangeArrowheads="1"/>
          </p:cNvSpPr>
          <p:nvPr/>
        </p:nvSpPr>
        <p:spPr bwMode="auto">
          <a:xfrm>
            <a:off x="4242216" y="3695700"/>
            <a:ext cx="4673184" cy="685800"/>
          </a:xfrm>
          <a:prstGeom prst="chevron">
            <a:avLst>
              <a:gd name="adj" fmla="val 177778"/>
            </a:avLst>
          </a:prstGeom>
          <a:solidFill>
            <a:schemeClr val="accent2"/>
          </a:solidFill>
          <a:ln w="9525">
            <a:solidFill>
              <a:schemeClr val="tx1"/>
            </a:solidFill>
            <a:miter lim="800000"/>
            <a:headEnd/>
            <a:tailEnd/>
          </a:ln>
        </p:spPr>
        <p:txBody>
          <a:bodyPr wrap="none" anchor="ctr">
            <a:prstTxWarp prst="textNoShape">
              <a:avLst/>
            </a:prstTxWarp>
          </a:bodyPr>
          <a:lstStyle/>
          <a:p>
            <a:endParaRPr lang="fr-FR"/>
          </a:p>
        </p:txBody>
      </p:sp>
      <p:sp>
        <p:nvSpPr>
          <p:cNvPr id="11" name="Espace réservé du numéro de diapositive 10"/>
          <p:cNvSpPr>
            <a:spLocks noGrp="1"/>
          </p:cNvSpPr>
          <p:nvPr>
            <p:ph type="sldNum" sz="quarter" idx="12"/>
          </p:nvPr>
        </p:nvSpPr>
        <p:spPr/>
        <p:txBody>
          <a:bodyPr/>
          <a:lstStyle/>
          <a:p>
            <a:fld id="{8D3C4E78-4E06-5F42-B744-27D3474E1BA3}" type="slidenum">
              <a:rPr lang="fr-FR" smtClean="0"/>
              <a:pPr/>
              <a:t>55</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0" y="514886"/>
            <a:ext cx="9144000" cy="868363"/>
          </a:xfrm>
          <a:noFill/>
        </p:spPr>
        <p:txBody>
          <a:bodyPr>
            <a:normAutofit/>
          </a:bodyPr>
          <a:lstStyle/>
          <a:p>
            <a:pPr eaLnBrk="1" hangingPunct="1"/>
            <a:r>
              <a:rPr lang="fr-FR" dirty="0">
                <a:ea typeface="ＭＳ Ｐゴシック" pitchFamily="34" charset="-128"/>
                <a:cs typeface="ＭＳ Ｐゴシック" pitchFamily="34" charset="-128"/>
              </a:rPr>
              <a:t>Modalités de prises : </a:t>
            </a:r>
            <a:r>
              <a:rPr lang="fr-FR" dirty="0" smtClean="0">
                <a:ea typeface="ＭＳ Ｐゴシック" pitchFamily="34" charset="-128"/>
                <a:cs typeface="ＭＳ Ｐゴシック" pitchFamily="34" charset="-128"/>
              </a:rPr>
              <a:t>en pratique</a:t>
            </a:r>
            <a:endParaRPr lang="fr-FR" dirty="0">
              <a:ea typeface="ＭＳ Ｐゴシック" pitchFamily="34" charset="-128"/>
              <a:cs typeface="ＭＳ Ｐゴシック" pitchFamily="34" charset="-128"/>
            </a:endParaRPr>
          </a:p>
        </p:txBody>
      </p:sp>
      <p:sp>
        <p:nvSpPr>
          <p:cNvPr id="37892" name="Rectangle 3"/>
          <p:cNvSpPr>
            <a:spLocks noGrp="1" noChangeArrowheads="1"/>
          </p:cNvSpPr>
          <p:nvPr>
            <p:ph type="body" idx="1"/>
          </p:nvPr>
        </p:nvSpPr>
        <p:spPr>
          <a:xfrm>
            <a:off x="0" y="1383250"/>
            <a:ext cx="9144000" cy="5474750"/>
          </a:xfrm>
        </p:spPr>
        <p:txBody>
          <a:bodyPr>
            <a:normAutofit fontScale="92500" lnSpcReduction="10000"/>
          </a:bodyPr>
          <a:lstStyle/>
          <a:p>
            <a:pPr eaLnBrk="1" hangingPunct="1">
              <a:lnSpc>
                <a:spcPct val="90000"/>
              </a:lnSpc>
              <a:buFontTx/>
              <a:buNone/>
            </a:pPr>
            <a:r>
              <a:rPr lang="fr-FR" sz="2000" b="1" dirty="0" smtClean="0">
                <a:ea typeface="ＭＳ Ｐゴシック" pitchFamily="34" charset="-128"/>
                <a:cs typeface="ＭＳ Ｐゴシック" pitchFamily="34" charset="-128"/>
              </a:rPr>
              <a:t>Optimisation</a:t>
            </a:r>
            <a:r>
              <a:rPr lang="fr-FR" sz="2000" dirty="0" smtClean="0">
                <a:ea typeface="ＭＳ Ｐゴシック" pitchFamily="34" charset="-128"/>
                <a:cs typeface="ＭＳ Ｐゴシック" pitchFamily="34" charset="-128"/>
              </a:rPr>
              <a:t> :</a:t>
            </a:r>
          </a:p>
          <a:p>
            <a:pPr lvl="1" eaLnBrk="1" hangingPunct="1">
              <a:lnSpc>
                <a:spcPct val="90000"/>
              </a:lnSpc>
            </a:pPr>
            <a:r>
              <a:rPr lang="fr-FR" b="1" dirty="0" smtClean="0"/>
              <a:t>de l’absorption digestive </a:t>
            </a:r>
            <a:r>
              <a:rPr lang="fr-FR" dirty="0" smtClean="0"/>
              <a:t>: augmentation 40-50% biodisponibilité digestive avec nourriture pour : </a:t>
            </a:r>
          </a:p>
          <a:p>
            <a:pPr lvl="2" eaLnBrk="1" hangingPunct="1">
              <a:lnSpc>
                <a:spcPct val="90000"/>
              </a:lnSpc>
            </a:pPr>
            <a:r>
              <a:rPr lang="fr-FR" sz="2000" dirty="0" err="1" smtClean="0">
                <a:ea typeface="ＭＳ Ｐゴシック" pitchFamily="34" charset="-128"/>
              </a:rPr>
              <a:t>Ténofovir</a:t>
            </a:r>
            <a:r>
              <a:rPr lang="fr-FR" sz="2000" dirty="0" smtClean="0">
                <a:ea typeface="ＭＳ Ｐゴシック" pitchFamily="34" charset="-128"/>
              </a:rPr>
              <a:t> </a:t>
            </a:r>
          </a:p>
          <a:p>
            <a:pPr lvl="2" eaLnBrk="1" hangingPunct="1">
              <a:lnSpc>
                <a:spcPct val="90000"/>
              </a:lnSpc>
              <a:buNone/>
            </a:pPr>
            <a:r>
              <a:rPr lang="fr-FR" sz="2000" dirty="0" smtClean="0">
                <a:ea typeface="ＭＳ Ｐゴシック" pitchFamily="34" charset="-128"/>
              </a:rPr>
              <a:t>(</a:t>
            </a:r>
            <a:r>
              <a:rPr lang="fr-FR" sz="2000" dirty="0" err="1" smtClean="0">
                <a:ea typeface="ＭＳ Ｐゴシック" pitchFamily="34" charset="-128"/>
              </a:rPr>
              <a:t>Viread</a:t>
            </a:r>
            <a:r>
              <a:rPr lang="fr-FR" sz="2000" dirty="0" smtClean="0">
                <a:ea typeface="ＭＳ Ｐゴシック" pitchFamily="34" charset="-128"/>
              </a:rPr>
              <a:t>®, </a:t>
            </a:r>
            <a:r>
              <a:rPr lang="fr-FR" sz="2000" dirty="0" err="1" smtClean="0">
                <a:ea typeface="ＭＳ Ｐゴシック" pitchFamily="34" charset="-128"/>
              </a:rPr>
              <a:t>Truvada</a:t>
            </a:r>
            <a:r>
              <a:rPr lang="fr-FR" sz="2000" dirty="0" smtClean="0">
                <a:ea typeface="ＭＳ Ｐゴシック" pitchFamily="34" charset="-128"/>
              </a:rPr>
              <a:t>®, </a:t>
            </a:r>
            <a:r>
              <a:rPr lang="fr-FR" sz="2000" dirty="0" err="1" smtClean="0">
                <a:ea typeface="ＭＳ Ｐゴシック" pitchFamily="34" charset="-128"/>
              </a:rPr>
              <a:t>Atripla</a:t>
            </a:r>
            <a:r>
              <a:rPr lang="fr-FR" sz="2000" dirty="0" smtClean="0">
                <a:ea typeface="ＭＳ Ｐゴシック" pitchFamily="34" charset="-128"/>
              </a:rPr>
              <a:t>®, </a:t>
            </a:r>
            <a:r>
              <a:rPr lang="fr-FR" sz="2000" dirty="0" err="1" smtClean="0">
                <a:ea typeface="ＭＳ Ｐゴシック" pitchFamily="34" charset="-128"/>
              </a:rPr>
              <a:t>Stribild</a:t>
            </a:r>
            <a:r>
              <a:rPr lang="fr-FR" sz="2000" dirty="0" smtClean="0">
                <a:ea typeface="ＭＳ Ｐゴシック" pitchFamily="34" charset="-128"/>
              </a:rPr>
              <a:t>®, </a:t>
            </a:r>
          </a:p>
          <a:p>
            <a:pPr lvl="2" eaLnBrk="1" hangingPunct="1">
              <a:lnSpc>
                <a:spcPct val="90000"/>
              </a:lnSpc>
              <a:buNone/>
            </a:pPr>
            <a:r>
              <a:rPr lang="fr-FR" sz="2000" dirty="0" smtClean="0">
                <a:ea typeface="ＭＳ Ｐゴシック" pitchFamily="34" charset="-128"/>
              </a:rPr>
              <a:t>	</a:t>
            </a:r>
            <a:r>
              <a:rPr lang="fr-FR" sz="2000" dirty="0" err="1" smtClean="0">
                <a:ea typeface="ＭＳ Ｐゴシック" pitchFamily="34" charset="-128"/>
              </a:rPr>
              <a:t>Eviplera</a:t>
            </a:r>
            <a:r>
              <a:rPr lang="fr-FR" sz="2000" dirty="0" smtClean="0">
                <a:ea typeface="ＭＳ Ｐゴシック" pitchFamily="34" charset="-128"/>
              </a:rPr>
              <a:t>®) </a:t>
            </a:r>
          </a:p>
          <a:p>
            <a:pPr lvl="2" eaLnBrk="1" hangingPunct="1">
              <a:lnSpc>
                <a:spcPct val="90000"/>
              </a:lnSpc>
            </a:pPr>
            <a:r>
              <a:rPr lang="fr-FR" sz="2000" dirty="0" err="1" smtClean="0">
                <a:ea typeface="ＭＳ Ｐゴシック" pitchFamily="34" charset="-128"/>
              </a:rPr>
              <a:t>Rilpivirine</a:t>
            </a:r>
            <a:r>
              <a:rPr lang="fr-FR" sz="2000" dirty="0" smtClean="0">
                <a:ea typeface="ＭＳ Ｐゴシック" pitchFamily="34" charset="-128"/>
              </a:rPr>
              <a:t> (</a:t>
            </a:r>
            <a:r>
              <a:rPr lang="fr-FR" sz="2000" dirty="0" err="1" smtClean="0">
                <a:ea typeface="ＭＳ Ｐゴシック" pitchFamily="34" charset="-128"/>
              </a:rPr>
              <a:t>Edurant</a:t>
            </a:r>
            <a:r>
              <a:rPr lang="fr-FR" sz="2000" dirty="0" smtClean="0">
                <a:ea typeface="ＭＳ Ｐゴシック" pitchFamily="34" charset="-128"/>
              </a:rPr>
              <a:t>®, </a:t>
            </a:r>
            <a:r>
              <a:rPr lang="fr-FR" sz="2000" dirty="0" err="1" smtClean="0">
                <a:ea typeface="ＭＳ Ｐゴシック" pitchFamily="34" charset="-128"/>
              </a:rPr>
              <a:t>Eviplera</a:t>
            </a:r>
            <a:r>
              <a:rPr lang="fr-FR" sz="2000" dirty="0" smtClean="0">
                <a:ea typeface="ＭＳ Ｐゴシック" pitchFamily="34" charset="-128"/>
              </a:rPr>
              <a:t>®) </a:t>
            </a:r>
          </a:p>
          <a:p>
            <a:pPr lvl="2" eaLnBrk="1" hangingPunct="1">
              <a:lnSpc>
                <a:spcPct val="90000"/>
              </a:lnSpc>
            </a:pPr>
            <a:r>
              <a:rPr lang="fr-FR" sz="2000" dirty="0" err="1" smtClean="0">
                <a:ea typeface="ＭＳ Ｐゴシック" pitchFamily="34" charset="-128"/>
              </a:rPr>
              <a:t>Etravirine</a:t>
            </a:r>
            <a:r>
              <a:rPr lang="fr-FR" sz="2000" dirty="0" smtClean="0">
                <a:ea typeface="ＭＳ Ｐゴシック" pitchFamily="34" charset="-128"/>
              </a:rPr>
              <a:t> (</a:t>
            </a:r>
            <a:r>
              <a:rPr lang="fr-FR" sz="2000" dirty="0" err="1" smtClean="0">
                <a:ea typeface="ＭＳ Ｐゴシック" pitchFamily="34" charset="-128"/>
              </a:rPr>
              <a:t>Intelence</a:t>
            </a:r>
            <a:r>
              <a:rPr lang="fr-FR" sz="2000" dirty="0" smtClean="0">
                <a:ea typeface="ＭＳ Ｐゴシック" pitchFamily="34" charset="-128"/>
              </a:rPr>
              <a:t>®)</a:t>
            </a:r>
          </a:p>
          <a:p>
            <a:pPr lvl="2" eaLnBrk="1" hangingPunct="1">
              <a:lnSpc>
                <a:spcPct val="90000"/>
              </a:lnSpc>
            </a:pPr>
            <a:r>
              <a:rPr lang="fr-FR" sz="2000" dirty="0" err="1" smtClean="0">
                <a:ea typeface="ＭＳ Ｐゴシック" pitchFamily="34" charset="-128"/>
              </a:rPr>
              <a:t>Dolutégravir</a:t>
            </a:r>
            <a:r>
              <a:rPr lang="fr-FR" sz="2000" dirty="0" smtClean="0">
                <a:ea typeface="ＭＳ Ｐゴシック" pitchFamily="34" charset="-128"/>
              </a:rPr>
              <a:t> (</a:t>
            </a:r>
            <a:r>
              <a:rPr lang="fr-FR" sz="2000" dirty="0" err="1" smtClean="0">
                <a:ea typeface="ＭＳ Ｐゴシック" pitchFamily="34" charset="-128"/>
              </a:rPr>
              <a:t>Tivicay</a:t>
            </a:r>
            <a:r>
              <a:rPr lang="fr-FR" sz="2000" dirty="0" smtClean="0">
                <a:ea typeface="ＭＳ Ｐゴシック" pitchFamily="34" charset="-128"/>
              </a:rPr>
              <a:t>®, </a:t>
            </a:r>
            <a:r>
              <a:rPr lang="fr-FR" sz="2000" dirty="0" err="1" smtClean="0">
                <a:ea typeface="ＭＳ Ｐゴシック" pitchFamily="34" charset="-128"/>
              </a:rPr>
              <a:t>Triumeq</a:t>
            </a:r>
            <a:r>
              <a:rPr lang="fr-FR" sz="2000" dirty="0" smtClean="0">
                <a:ea typeface="ＭＳ Ｐゴシック" pitchFamily="34" charset="-128"/>
              </a:rPr>
              <a:t>®)</a:t>
            </a:r>
          </a:p>
          <a:p>
            <a:pPr lvl="2" eaLnBrk="1" hangingPunct="1">
              <a:lnSpc>
                <a:spcPct val="90000"/>
              </a:lnSpc>
            </a:pPr>
            <a:r>
              <a:rPr lang="fr-FR" sz="2000" i="1" dirty="0" err="1" smtClean="0">
                <a:ea typeface="ＭＳ Ｐゴシック" pitchFamily="34" charset="-128"/>
              </a:rPr>
              <a:t>Ritonavir</a:t>
            </a:r>
            <a:r>
              <a:rPr lang="fr-FR" sz="2000" i="1" dirty="0" smtClean="0">
                <a:ea typeface="ＭＳ Ｐゴシック" pitchFamily="34" charset="-128"/>
              </a:rPr>
              <a:t> </a:t>
            </a:r>
            <a:r>
              <a:rPr lang="fr-FR" sz="2000" i="1" dirty="0" err="1" smtClean="0">
                <a:ea typeface="ＭＳ Ｐゴシック" pitchFamily="34" charset="-128"/>
              </a:rPr>
              <a:t>boost</a:t>
            </a:r>
            <a:r>
              <a:rPr lang="fr-FR" sz="2000" i="1" dirty="0" smtClean="0">
                <a:ea typeface="ＭＳ Ｐゴシック" pitchFamily="34" charset="-128"/>
              </a:rPr>
              <a:t> </a:t>
            </a:r>
          </a:p>
          <a:p>
            <a:pPr lvl="2" eaLnBrk="1" hangingPunct="1">
              <a:lnSpc>
                <a:spcPct val="90000"/>
              </a:lnSpc>
              <a:buNone/>
            </a:pPr>
            <a:r>
              <a:rPr lang="fr-FR" sz="2000" i="1" dirty="0" smtClean="0">
                <a:ea typeface="ＭＳ Ｐゴシック" pitchFamily="34" charset="-128"/>
              </a:rPr>
              <a:t>   (</a:t>
            </a:r>
            <a:r>
              <a:rPr lang="fr-FR" i="1" dirty="0" smtClean="0">
                <a:ea typeface="ＭＳ Ｐゴシック" pitchFamily="34" charset="-128"/>
              </a:rPr>
              <a:t>sauf </a:t>
            </a:r>
            <a:r>
              <a:rPr lang="fr-FR" i="1" dirty="0" err="1" smtClean="0">
                <a:ea typeface="ＭＳ Ｐゴシック" pitchFamily="34" charset="-128"/>
              </a:rPr>
              <a:t>Kaletra</a:t>
            </a:r>
            <a:r>
              <a:rPr lang="fr-FR" i="1" dirty="0" smtClean="0">
                <a:ea typeface="ＭＳ Ｐゴシック" pitchFamily="34" charset="-128"/>
              </a:rPr>
              <a:t> comprimé et </a:t>
            </a:r>
            <a:r>
              <a:rPr lang="fr-FR" i="1" dirty="0" err="1" smtClean="0">
                <a:ea typeface="ＭＳ Ｐゴシック" pitchFamily="34" charset="-128"/>
              </a:rPr>
              <a:t>Telzir</a:t>
            </a:r>
            <a:r>
              <a:rPr lang="fr-FR" sz="2000" i="1" dirty="0" smtClean="0">
                <a:ea typeface="ＭＳ Ｐゴシック" pitchFamily="34" charset="-128"/>
              </a:rPr>
              <a:t> boosté)</a:t>
            </a:r>
          </a:p>
          <a:p>
            <a:pPr lvl="2" eaLnBrk="1" hangingPunct="1">
              <a:lnSpc>
                <a:spcPct val="90000"/>
              </a:lnSpc>
              <a:buFont typeface="Symbol" pitchFamily="18" charset="2"/>
              <a:buChar char="Þ"/>
            </a:pPr>
            <a:endParaRPr lang="fr-FR" sz="2000" i="1" dirty="0" smtClean="0">
              <a:ea typeface="ＭＳ Ｐゴシック" pitchFamily="34" charset="-128"/>
            </a:endParaRPr>
          </a:p>
          <a:p>
            <a:pPr lvl="1" eaLnBrk="1" hangingPunct="1">
              <a:lnSpc>
                <a:spcPct val="90000"/>
              </a:lnSpc>
            </a:pPr>
            <a:r>
              <a:rPr lang="fr-FR" b="1" dirty="0" smtClean="0"/>
              <a:t>du moment de prise </a:t>
            </a:r>
            <a:r>
              <a:rPr lang="fr-FR" dirty="0" smtClean="0"/>
              <a:t>: </a:t>
            </a:r>
            <a:r>
              <a:rPr lang="fr-FR" dirty="0" err="1" smtClean="0"/>
              <a:t>efavirenz</a:t>
            </a:r>
            <a:r>
              <a:rPr lang="fr-FR" dirty="0" smtClean="0"/>
              <a:t> de préférence au coucher (meilleure tolérance) ; éviter repas gras.</a:t>
            </a:r>
          </a:p>
          <a:p>
            <a:pPr lvl="1" eaLnBrk="1" hangingPunct="1">
              <a:lnSpc>
                <a:spcPct val="90000"/>
              </a:lnSpc>
              <a:buNone/>
            </a:pPr>
            <a:endParaRPr lang="fr-FR" dirty="0" smtClean="0"/>
          </a:p>
          <a:p>
            <a:pPr lvl="1" eaLnBrk="1" hangingPunct="1">
              <a:lnSpc>
                <a:spcPct val="90000"/>
              </a:lnSpc>
            </a:pPr>
            <a:r>
              <a:rPr lang="fr-FR" dirty="0" smtClean="0"/>
              <a:t> </a:t>
            </a:r>
            <a:r>
              <a:rPr lang="fr-FR" b="1" dirty="0" smtClean="0"/>
              <a:t>de l’induction hépatique </a:t>
            </a:r>
            <a:r>
              <a:rPr lang="fr-FR" dirty="0" smtClean="0"/>
              <a:t>: cas de la </a:t>
            </a:r>
            <a:r>
              <a:rPr lang="fr-FR" dirty="0" err="1" smtClean="0"/>
              <a:t>névirapine</a:t>
            </a:r>
            <a:r>
              <a:rPr lang="fr-FR" dirty="0" smtClean="0"/>
              <a:t> (</a:t>
            </a:r>
            <a:r>
              <a:rPr lang="fr-FR" dirty="0" err="1" smtClean="0"/>
              <a:t>Viramune</a:t>
            </a:r>
            <a:r>
              <a:rPr lang="fr-FR" dirty="0" smtClean="0"/>
              <a:t>®), auto induction hépatique </a:t>
            </a:r>
            <a:r>
              <a:rPr lang="fr-FR" dirty="0" smtClean="0">
                <a:sym typeface="Wingdings" pitchFamily="2" charset="2"/>
              </a:rPr>
              <a:t> équilibre atteint au bout de 10-15 jours</a:t>
            </a:r>
            <a:r>
              <a:rPr lang="fr-FR" dirty="0" smtClean="0"/>
              <a:t> : </a:t>
            </a:r>
          </a:p>
          <a:p>
            <a:pPr lvl="2" eaLnBrk="1" hangingPunct="1">
              <a:lnSpc>
                <a:spcPct val="90000"/>
              </a:lnSpc>
            </a:pPr>
            <a:r>
              <a:rPr lang="fr-FR" sz="2000" dirty="0" smtClean="0">
                <a:ea typeface="ＭＳ Ｐゴシック" pitchFamily="34" charset="-128"/>
              </a:rPr>
              <a:t>débuter par un comprimé 200mg/j, 14 jours,</a:t>
            </a:r>
          </a:p>
          <a:p>
            <a:pPr lvl="2" eaLnBrk="1" hangingPunct="1">
              <a:lnSpc>
                <a:spcPct val="90000"/>
              </a:lnSpc>
            </a:pPr>
            <a:r>
              <a:rPr lang="fr-FR" sz="2000" dirty="0" smtClean="0">
                <a:ea typeface="ＭＳ Ｐゴシック" pitchFamily="34" charset="-128"/>
              </a:rPr>
              <a:t>puis 1 comprimé LP 400mg 1 fois/j</a:t>
            </a:r>
          </a:p>
          <a:p>
            <a:pPr lvl="1" eaLnBrk="1" hangingPunct="1">
              <a:lnSpc>
                <a:spcPct val="90000"/>
              </a:lnSpc>
            </a:pPr>
            <a:endParaRPr lang="fr-FR" sz="2400" dirty="0" smtClean="0"/>
          </a:p>
        </p:txBody>
      </p:sp>
      <p:sp>
        <p:nvSpPr>
          <p:cNvPr id="7" name="ZoneTexte 6"/>
          <p:cNvSpPr txBox="1"/>
          <p:nvPr/>
        </p:nvSpPr>
        <p:spPr>
          <a:xfrm>
            <a:off x="6074885" y="2728210"/>
            <a:ext cx="2308485" cy="1200329"/>
          </a:xfrm>
          <a:prstGeom prst="rect">
            <a:avLst/>
          </a:prstGeom>
          <a:noFill/>
        </p:spPr>
        <p:txBody>
          <a:bodyPr wrap="square" rtlCol="0">
            <a:spAutoFit/>
          </a:bodyPr>
          <a:lstStyle/>
          <a:p>
            <a:pPr marL="0" lvl="2"/>
            <a:r>
              <a:rPr lang="fr-FR" b="1" i="1" dirty="0" smtClean="0">
                <a:solidFill>
                  <a:srgbClr val="C00000"/>
                </a:solidFill>
                <a:ea typeface="ＭＳ Ｐゴシック" pitchFamily="34" charset="-128"/>
                <a:sym typeface="Wingdings" pitchFamily="2" charset="2"/>
              </a:rPr>
              <a:t> </a:t>
            </a:r>
            <a:r>
              <a:rPr lang="fr-FR" b="1" i="1" dirty="0" smtClean="0">
                <a:solidFill>
                  <a:srgbClr val="C00000"/>
                </a:solidFill>
                <a:ea typeface="ＭＳ Ｐゴシック" pitchFamily="34" charset="-128"/>
              </a:rPr>
              <a:t>Nécessité de manger avec ces ARV (&gt; 300 calories)</a:t>
            </a:r>
          </a:p>
          <a:p>
            <a:endParaRPr lang="fr-FR" dirty="0">
              <a:solidFill>
                <a:srgbClr val="C00000"/>
              </a:solidFill>
            </a:endParaRPr>
          </a:p>
        </p:txBody>
      </p:sp>
      <p:cxnSp>
        <p:nvCxnSpPr>
          <p:cNvPr id="9" name="Connecteur droit 8"/>
          <p:cNvCxnSpPr/>
          <p:nvPr/>
        </p:nvCxnSpPr>
        <p:spPr>
          <a:xfrm>
            <a:off x="5908625" y="2278505"/>
            <a:ext cx="0" cy="212860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Espace réservé du numéro de diapositive 9"/>
          <p:cNvSpPr>
            <a:spLocks noGrp="1"/>
          </p:cNvSpPr>
          <p:nvPr>
            <p:ph type="sldNum" sz="quarter" idx="12"/>
          </p:nvPr>
        </p:nvSpPr>
        <p:spPr/>
        <p:txBody>
          <a:bodyPr/>
          <a:lstStyle/>
          <a:p>
            <a:fld id="{8D3C4E78-4E06-5F42-B744-27D3474E1BA3}" type="slidenum">
              <a:rPr lang="fr-FR" smtClean="0"/>
              <a:pPr/>
              <a:t>56</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89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89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89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89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89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892">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892">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892">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89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bldLvl="2"/>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graphicFrame>
        <p:nvGraphicFramePr>
          <p:cNvPr id="6" name="Diagramme 5"/>
          <p:cNvGraphicFramePr/>
          <p:nvPr/>
        </p:nvGraphicFramePr>
        <p:xfrm>
          <a:off x="78920" y="533400"/>
          <a:ext cx="9065080" cy="6158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1648692" y="1045776"/>
            <a:ext cx="3948544" cy="1815882"/>
          </a:xfrm>
          <a:prstGeom prst="rect">
            <a:avLst/>
          </a:prstGeom>
          <a:noFill/>
        </p:spPr>
        <p:txBody>
          <a:bodyPr wrap="square" rtlCol="0">
            <a:spAutoFit/>
          </a:bodyPr>
          <a:lstStyle/>
          <a:p>
            <a:pPr lvl="0"/>
            <a:r>
              <a:rPr lang="fr-FR" sz="1400" b="1" dirty="0" smtClean="0"/>
              <a:t>Traitement  en 1 prise / jour </a:t>
            </a:r>
          </a:p>
          <a:p>
            <a:pPr lvl="0">
              <a:buFont typeface="Wingdings"/>
              <a:buChar char="à"/>
            </a:pPr>
            <a:r>
              <a:rPr lang="fr-FR" sz="1400" b="1" dirty="0" smtClean="0">
                <a:sym typeface="Wingdings" pitchFamily="2" charset="2"/>
              </a:rPr>
              <a:t>20h pour rattraper la prise</a:t>
            </a:r>
          </a:p>
          <a:p>
            <a:pPr lvl="0"/>
            <a:r>
              <a:rPr lang="fr-FR" sz="1400" dirty="0" smtClean="0"/>
              <a:t>-la prise du matin oubliée peut être rattrapée au plus tard au coucher</a:t>
            </a:r>
          </a:p>
          <a:p>
            <a:pPr lvl="0"/>
            <a:r>
              <a:rPr lang="fr-FR" sz="1400" dirty="0" smtClean="0"/>
              <a:t>-la prise du midi oubliée peut être rattrapée au plus tard le lendemain matin</a:t>
            </a:r>
          </a:p>
          <a:p>
            <a:pPr lvl="0"/>
            <a:r>
              <a:rPr lang="fr-FR" sz="1400" dirty="0" smtClean="0"/>
              <a:t>-la prise du soir oubliée peut être rattrapée au plus tard le lendemain après-midi</a:t>
            </a:r>
            <a:endParaRPr lang="fr-FR" sz="1400" dirty="0"/>
          </a:p>
        </p:txBody>
      </p:sp>
      <p:sp>
        <p:nvSpPr>
          <p:cNvPr id="8" name="ZoneTexte 7"/>
          <p:cNvSpPr txBox="1"/>
          <p:nvPr/>
        </p:nvSpPr>
        <p:spPr>
          <a:xfrm>
            <a:off x="5597235" y="1059631"/>
            <a:ext cx="3546765" cy="2031325"/>
          </a:xfrm>
          <a:prstGeom prst="rect">
            <a:avLst/>
          </a:prstGeom>
          <a:noFill/>
        </p:spPr>
        <p:txBody>
          <a:bodyPr wrap="square" rtlCol="0">
            <a:spAutoFit/>
          </a:bodyPr>
          <a:lstStyle/>
          <a:p>
            <a:pPr lvl="1"/>
            <a:r>
              <a:rPr lang="fr-FR" sz="1400" b="1" dirty="0" smtClean="0"/>
              <a:t>Traitement en 2 prises / jour </a:t>
            </a:r>
          </a:p>
          <a:p>
            <a:pPr lvl="1">
              <a:buFont typeface="Wingdings"/>
              <a:buChar char="à"/>
            </a:pPr>
            <a:r>
              <a:rPr lang="fr-FR" sz="1400" b="1" dirty="0" smtClean="0">
                <a:sym typeface="Wingdings" pitchFamily="2" charset="2"/>
              </a:rPr>
              <a:t>8h pour rattraper la prise</a:t>
            </a:r>
          </a:p>
          <a:p>
            <a:pPr lvl="1"/>
            <a:endParaRPr lang="fr-FR" sz="1400" b="1" dirty="0" smtClean="0"/>
          </a:p>
          <a:p>
            <a:pPr lvl="1"/>
            <a:r>
              <a:rPr lang="fr-FR" sz="1400" dirty="0" smtClean="0"/>
              <a:t>-la prise du matin oubliée peut être rattrapée au plus tard dans l’après-midi</a:t>
            </a:r>
          </a:p>
          <a:p>
            <a:pPr lvl="1"/>
            <a:r>
              <a:rPr lang="fr-FR" sz="1400" dirty="0" smtClean="0"/>
              <a:t>-la prise du soir oubliée peut être rattrapée au plus tard au coucher</a:t>
            </a:r>
          </a:p>
          <a:p>
            <a:pPr lvl="0"/>
            <a:endParaRPr lang="fr-FR" sz="1400" dirty="0"/>
          </a:p>
        </p:txBody>
      </p:sp>
      <p:cxnSp>
        <p:nvCxnSpPr>
          <p:cNvPr id="10" name="Connecteur droit 9"/>
          <p:cNvCxnSpPr/>
          <p:nvPr/>
        </p:nvCxnSpPr>
        <p:spPr>
          <a:xfrm>
            <a:off x="5597235" y="1128906"/>
            <a:ext cx="0" cy="1815882"/>
          </a:xfrm>
          <a:prstGeom prst="line">
            <a:avLst/>
          </a:prstGeom>
        </p:spPr>
        <p:style>
          <a:lnRef idx="1">
            <a:schemeClr val="accent1"/>
          </a:lnRef>
          <a:fillRef idx="0">
            <a:schemeClr val="accent1"/>
          </a:fillRef>
          <a:effectRef idx="0">
            <a:schemeClr val="accent1"/>
          </a:effectRef>
          <a:fontRef idx="minor">
            <a:schemeClr val="tx1"/>
          </a:fontRef>
        </p:style>
      </p:cxnSp>
      <p:sp>
        <p:nvSpPr>
          <p:cNvPr id="9" name="Espace réservé du numéro de diapositive 8"/>
          <p:cNvSpPr>
            <a:spLocks noGrp="1"/>
          </p:cNvSpPr>
          <p:nvPr>
            <p:ph type="sldNum" sz="quarter" idx="12"/>
          </p:nvPr>
        </p:nvSpPr>
        <p:spPr/>
        <p:txBody>
          <a:bodyPr/>
          <a:lstStyle/>
          <a:p>
            <a:fld id="{8D3C4E78-4E06-5F42-B744-27D3474E1BA3}" type="slidenum">
              <a:rPr lang="fr-FR" smtClean="0"/>
              <a:pPr/>
              <a:t>57</a:t>
            </a:fld>
            <a:endParaRPr lang="fr-F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0" y="1371600"/>
            <a:ext cx="9144000" cy="1927225"/>
          </a:xfrm>
        </p:spPr>
        <p:txBody>
          <a:bodyPr/>
          <a:lstStyle/>
          <a:p>
            <a:pPr algn="ctr"/>
            <a:r>
              <a:rPr lang="fr-FR" sz="4000" dirty="0" smtClean="0"/>
              <a:t>COMPETENCES ET Rôles du Pharmacien</a:t>
            </a:r>
            <a:endParaRPr lang="fr-FR" sz="4000" dirty="0"/>
          </a:p>
        </p:txBody>
      </p:sp>
    </p:spTree>
    <p:extLst>
      <p:ext uri="{BB962C8B-B14F-4D97-AF65-F5344CB8AC3E}">
        <p14:creationId xmlns:mc="http://schemas.openxmlformats.org/markup-compatibility/2006" xmlns:mv="urn:schemas-microsoft-com:mac:vml" xmlns="" xmlns:p14="http://schemas.microsoft.com/office/powerpoint/2010/main" val="6954677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38330"/>
            <a:ext cx="9144000" cy="820527"/>
          </a:xfrm>
        </p:spPr>
        <p:txBody>
          <a:bodyPr>
            <a:noAutofit/>
          </a:bodyPr>
          <a:lstStyle/>
          <a:p>
            <a:r>
              <a:rPr lang="fr-FR" dirty="0" smtClean="0">
                <a:ea typeface="ＭＳ Ｐゴシック" pitchFamily="34" charset="-128"/>
                <a:cs typeface="ＭＳ Ｐゴシック" pitchFamily="34" charset="-128"/>
              </a:rPr>
              <a:t>Le pharmacien : maillon du parcours de soins du patient VIH</a:t>
            </a:r>
            <a:endParaRPr lang="fr-FR" dirty="0">
              <a:ea typeface="ＭＳ Ｐゴシック" pitchFamily="34" charset="-128"/>
              <a:cs typeface="ＭＳ Ｐゴシック" pitchFamily="34" charset="-128"/>
            </a:endParaRPr>
          </a:p>
        </p:txBody>
      </p:sp>
      <p:sp>
        <p:nvSpPr>
          <p:cNvPr id="3" name="Espace réservé du contenu 2"/>
          <p:cNvSpPr>
            <a:spLocks noGrp="1"/>
          </p:cNvSpPr>
          <p:nvPr>
            <p:ph idx="1"/>
          </p:nvPr>
        </p:nvSpPr>
        <p:spPr>
          <a:xfrm>
            <a:off x="153987" y="1623747"/>
            <a:ext cx="8771371" cy="611064"/>
          </a:xfrm>
        </p:spPr>
        <p:txBody>
          <a:bodyPr>
            <a:normAutofit/>
          </a:bodyPr>
          <a:lstStyle/>
          <a:p>
            <a:pPr algn="ctr">
              <a:lnSpc>
                <a:spcPct val="120000"/>
              </a:lnSpc>
              <a:buClr>
                <a:srgbClr val="890000"/>
              </a:buClr>
              <a:buSzPct val="150000"/>
              <a:buNone/>
            </a:pPr>
            <a:r>
              <a:rPr lang="fr-FR" dirty="0" smtClean="0">
                <a:solidFill>
                  <a:srgbClr val="C00000"/>
                </a:solidFill>
              </a:rPr>
              <a:t>Une prise en charge pluridisciplinaire</a:t>
            </a:r>
          </a:p>
          <a:p>
            <a:endParaRPr lang="fr-FR" dirty="0"/>
          </a:p>
        </p:txBody>
      </p:sp>
      <p:grpSp>
        <p:nvGrpSpPr>
          <p:cNvPr id="7" name="Grouper 7"/>
          <p:cNvGrpSpPr/>
          <p:nvPr/>
        </p:nvGrpSpPr>
        <p:grpSpPr>
          <a:xfrm>
            <a:off x="153988" y="2312458"/>
            <a:ext cx="8990012" cy="3962929"/>
            <a:chOff x="153988" y="3279775"/>
            <a:chExt cx="8572500" cy="2509838"/>
          </a:xfrm>
        </p:grpSpPr>
        <p:sp>
          <p:nvSpPr>
            <p:cNvPr id="9" name="AutoShape 18"/>
            <p:cNvSpPr>
              <a:spLocks noChangeArrowheads="1"/>
            </p:cNvSpPr>
            <p:nvPr/>
          </p:nvSpPr>
          <p:spPr bwMode="auto">
            <a:xfrm>
              <a:off x="1690688" y="5043488"/>
              <a:ext cx="447675" cy="279400"/>
            </a:xfrm>
            <a:prstGeom prst="leftRightArrow">
              <a:avLst>
                <a:gd name="adj1" fmla="val 50000"/>
                <a:gd name="adj2" fmla="val 32045"/>
              </a:avLst>
            </a:prstGeom>
            <a:solidFill>
              <a:srgbClr val="B5D742"/>
            </a:solidFill>
            <a:ln w="9525">
              <a:noFill/>
              <a:miter lim="800000"/>
              <a:headEnd/>
              <a:tailEnd/>
            </a:ln>
          </p:spPr>
          <p:txBody>
            <a:bodyPr wrap="none" anchor="ctr">
              <a:prstTxWarp prst="textNoShape">
                <a:avLst/>
              </a:prstTxWarp>
            </a:bodyPr>
            <a:lstStyle/>
            <a:p>
              <a:endParaRPr lang="fr-FR">
                <a:ea typeface="ＭＳ Ｐゴシック" pitchFamily="34" charset="-128"/>
                <a:cs typeface="ＭＳ Ｐゴシック" pitchFamily="34" charset="-128"/>
              </a:endParaRPr>
            </a:p>
          </p:txBody>
        </p:sp>
        <p:sp>
          <p:nvSpPr>
            <p:cNvPr id="10" name="Rectangle à coins arrondis 9"/>
            <p:cNvSpPr/>
            <p:nvPr/>
          </p:nvSpPr>
          <p:spPr>
            <a:xfrm>
              <a:off x="153988" y="4608513"/>
              <a:ext cx="1468437" cy="1181100"/>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prstTxWarp prst="textNoShape">
                <a:avLst/>
              </a:prstTxWarp>
            </a:bodyPr>
            <a:lstStyle/>
            <a:p>
              <a:pPr algn="ctr">
                <a:defRPr/>
              </a:pPr>
              <a:r>
                <a:rPr lang="fr-FR" sz="1600" dirty="0">
                  <a:solidFill>
                    <a:srgbClr val="000000"/>
                  </a:solidFill>
                  <a:ea typeface="HelveticaNeueLT Pro 65 Md" charset="0"/>
                  <a:cs typeface="HelveticaNeueLT Pro 65 Md" charset="0"/>
                </a:rPr>
                <a:t>Autres services</a:t>
              </a:r>
            </a:p>
            <a:p>
              <a:pPr algn="ctr">
                <a:defRPr/>
              </a:pPr>
              <a:r>
                <a:rPr lang="fr-FR" sz="1600" dirty="0">
                  <a:solidFill>
                    <a:srgbClr val="000000"/>
                  </a:solidFill>
                  <a:ea typeface="HelveticaNeueLT Pro 65 Md" charset="0"/>
                  <a:cs typeface="HelveticaNeueLT Pro 65 Md" charset="0"/>
                </a:rPr>
                <a:t> hospitaliers :</a:t>
              </a:r>
            </a:p>
            <a:p>
              <a:pPr algn="ctr">
                <a:defRPr/>
              </a:pPr>
              <a:r>
                <a:rPr lang="fr-FR" sz="1400" dirty="0" err="1">
                  <a:solidFill>
                    <a:srgbClr val="000000"/>
                  </a:solidFill>
                  <a:ea typeface="HelveticaNeueLT Pro 65 Md" charset="0"/>
                  <a:cs typeface="HelveticaNeueLT Pro 65 Md" charset="0"/>
                </a:rPr>
                <a:t>co-morbidités</a:t>
              </a:r>
              <a:r>
                <a:rPr lang="fr-FR" sz="1400" dirty="0">
                  <a:solidFill>
                    <a:srgbClr val="000000"/>
                  </a:solidFill>
                  <a:ea typeface="HelveticaNeueLT Pro 65 Md" charset="0"/>
                  <a:cs typeface="HelveticaNeueLT Pro 65 Md" charset="0"/>
                </a:rPr>
                <a:t>,…</a:t>
              </a:r>
            </a:p>
          </p:txBody>
        </p:sp>
        <p:sp>
          <p:nvSpPr>
            <p:cNvPr id="11" name="Rectangle à coins arrondis 10"/>
            <p:cNvSpPr/>
            <p:nvPr/>
          </p:nvSpPr>
          <p:spPr>
            <a:xfrm>
              <a:off x="2287588" y="4573588"/>
              <a:ext cx="2597150" cy="1216025"/>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prstTxWarp prst="textNoShape">
                <a:avLst/>
              </a:prstTxWarp>
            </a:bodyPr>
            <a:lstStyle/>
            <a:p>
              <a:pPr algn="ctr">
                <a:defRPr/>
              </a:pPr>
              <a:r>
                <a:rPr lang="fr-FR" sz="1400" b="1" dirty="0">
                  <a:solidFill>
                    <a:srgbClr val="000000"/>
                  </a:solidFill>
                  <a:ea typeface="HelveticaNeueLT Pro 75 Bd" charset="0"/>
                  <a:cs typeface="HelveticaNeueLT Pro 75 Bd" charset="0"/>
                </a:rPr>
                <a:t>Équipe hospitalière spécialisée </a:t>
              </a:r>
            </a:p>
            <a:p>
              <a:pPr algn="ctr">
                <a:defRPr/>
              </a:pPr>
              <a:r>
                <a:rPr lang="fr-FR" sz="1400" dirty="0">
                  <a:solidFill>
                    <a:srgbClr val="000000"/>
                  </a:solidFill>
                  <a:ea typeface="HelveticaNeueLT Pro 55 Roman" charset="0"/>
                  <a:cs typeface="HelveticaNeueLT Pro 55 Roman" charset="0"/>
                </a:rPr>
                <a:t>dans la prise en charge du VIH </a:t>
              </a:r>
              <a:r>
                <a:rPr lang="fr-FR" sz="1400" dirty="0" smtClean="0">
                  <a:solidFill>
                    <a:srgbClr val="000000"/>
                  </a:solidFill>
                  <a:ea typeface="HelveticaNeueLT Pro 55 Roman" charset="0"/>
                  <a:cs typeface="HelveticaNeueLT Pro 55 Roman" charset="0"/>
                </a:rPr>
                <a:t>: Indication</a:t>
              </a:r>
              <a:r>
                <a:rPr lang="fr-FR" sz="1400" dirty="0">
                  <a:solidFill>
                    <a:srgbClr val="000000"/>
                  </a:solidFill>
                  <a:ea typeface="HelveticaNeueLT Pro 55 Roman" charset="0"/>
                  <a:cs typeface="HelveticaNeueLT Pro 55 Roman" charset="0"/>
                </a:rPr>
                <a:t>, Prescription initiale</a:t>
              </a:r>
              <a:r>
                <a:rPr lang="fr-FR" sz="1400" dirty="0" smtClean="0">
                  <a:solidFill>
                    <a:srgbClr val="000000"/>
                  </a:solidFill>
                  <a:ea typeface="HelveticaNeueLT Pro 55 Roman" charset="0"/>
                  <a:cs typeface="HelveticaNeueLT Pro 55 Roman" charset="0"/>
                </a:rPr>
                <a:t>, Suivi </a:t>
              </a:r>
              <a:r>
                <a:rPr lang="fr-FR" sz="1400" dirty="0">
                  <a:solidFill>
                    <a:srgbClr val="000000"/>
                  </a:solidFill>
                  <a:ea typeface="HelveticaNeueLT Pro 55 Roman" charset="0"/>
                  <a:cs typeface="HelveticaNeueLT Pro 55 Roman" charset="0"/>
                </a:rPr>
                <a:t>et Modification du traitement ARV</a:t>
              </a:r>
            </a:p>
          </p:txBody>
        </p:sp>
        <p:sp>
          <p:nvSpPr>
            <p:cNvPr id="12" name="Rectangle à coins arrondis 11"/>
            <p:cNvSpPr/>
            <p:nvPr/>
          </p:nvSpPr>
          <p:spPr>
            <a:xfrm>
              <a:off x="7104063" y="4608513"/>
              <a:ext cx="1622425" cy="1076325"/>
            </a:xfrm>
            <a:prstGeom prst="roundRect">
              <a:avLst/>
            </a:prstGeom>
            <a:solidFill>
              <a:srgbClr val="9681A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prstTxWarp prst="textNoShape">
                <a:avLst/>
              </a:prstTxWarp>
            </a:bodyPr>
            <a:lstStyle/>
            <a:p>
              <a:pPr algn="ctr">
                <a:defRPr/>
              </a:pPr>
              <a:r>
                <a:rPr lang="fr-FR" sz="1600" dirty="0">
                  <a:solidFill>
                    <a:srgbClr val="000000"/>
                  </a:solidFill>
                  <a:ea typeface="HelveticaNeueLT Pro 75 Bd" charset="0"/>
                  <a:cs typeface="HelveticaNeueLT Pro 75 Bd" charset="0"/>
                </a:rPr>
                <a:t>Associations de patients :</a:t>
              </a:r>
            </a:p>
            <a:p>
              <a:pPr algn="ctr">
                <a:defRPr/>
              </a:pPr>
              <a:r>
                <a:rPr lang="fr-FR" sz="1600" dirty="0">
                  <a:solidFill>
                    <a:srgbClr val="000000"/>
                  </a:solidFill>
                  <a:ea typeface="HelveticaNeueLT Pro 55 Roman" charset="0"/>
                  <a:cs typeface="HelveticaNeueLT Pro 55 Roman" charset="0"/>
                </a:rPr>
                <a:t>Soutien psychologique,</a:t>
              </a:r>
            </a:p>
            <a:p>
              <a:pPr algn="ctr">
                <a:defRPr/>
              </a:pPr>
              <a:r>
                <a:rPr lang="fr-FR" sz="1600" dirty="0">
                  <a:solidFill>
                    <a:srgbClr val="000000"/>
                  </a:solidFill>
                  <a:ea typeface="HelveticaNeueLT Pro 55 Roman" charset="0"/>
                  <a:cs typeface="HelveticaNeueLT Pro 55 Roman" charset="0"/>
                </a:rPr>
                <a:t> conseils,</a:t>
              </a:r>
              <a:r>
                <a:rPr lang="fr-FR" sz="1100" dirty="0">
                  <a:solidFill>
                    <a:srgbClr val="FFFFFF"/>
                  </a:solidFill>
                  <a:ea typeface="HelveticaNeueLT Pro 55 Roman" charset="0"/>
                  <a:cs typeface="HelveticaNeueLT Pro 55 Roman" charset="0"/>
                </a:rPr>
                <a:t>…</a:t>
              </a:r>
            </a:p>
          </p:txBody>
        </p:sp>
        <p:sp>
          <p:nvSpPr>
            <p:cNvPr id="13" name="Rectangle à coins arrondis 12"/>
            <p:cNvSpPr/>
            <p:nvPr/>
          </p:nvSpPr>
          <p:spPr>
            <a:xfrm>
              <a:off x="6015038" y="3279775"/>
              <a:ext cx="2457450" cy="822325"/>
            </a:xfrm>
            <a:prstGeom prst="roundRect">
              <a:avLst/>
            </a:prstGeom>
            <a:solidFill>
              <a:srgbClr val="29E60C"/>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prstTxWarp prst="textNoShape">
                <a:avLst/>
              </a:prstTxWarp>
            </a:bodyPr>
            <a:lstStyle/>
            <a:p>
              <a:pPr algn="ctr">
                <a:defRPr/>
              </a:pPr>
              <a:r>
                <a:rPr lang="fr-FR" sz="1400" b="1" dirty="0" smtClean="0">
                  <a:solidFill>
                    <a:srgbClr val="000000"/>
                  </a:solidFill>
                  <a:ea typeface="HelveticaNeueLT Pro 75 Bd" charset="0"/>
                  <a:cs typeface="HelveticaNeueLT Pro 75 Bd" charset="0"/>
                </a:rPr>
                <a:t>Pharmacien (hop/officine)</a:t>
              </a:r>
            </a:p>
            <a:p>
              <a:pPr algn="ctr">
                <a:defRPr/>
              </a:pPr>
              <a:r>
                <a:rPr lang="fr-FR" sz="1400" dirty="0" smtClean="0">
                  <a:solidFill>
                    <a:srgbClr val="000000"/>
                  </a:solidFill>
                  <a:ea typeface="HelveticaNeueLT Pro 55 Roman" charset="0"/>
                  <a:cs typeface="HelveticaNeueLT Pro 55 Roman" charset="0"/>
                </a:rPr>
                <a:t>Dispensation </a:t>
              </a:r>
              <a:r>
                <a:rPr lang="fr-FR" sz="1400" dirty="0">
                  <a:solidFill>
                    <a:srgbClr val="000000"/>
                  </a:solidFill>
                  <a:ea typeface="HelveticaNeueLT Pro 55 Roman" charset="0"/>
                  <a:cs typeface="HelveticaNeueLT Pro 55 Roman" charset="0"/>
                </a:rPr>
                <a:t>du traitement ARV, Conseils, Suivi observance</a:t>
              </a:r>
            </a:p>
          </p:txBody>
        </p:sp>
        <p:sp>
          <p:nvSpPr>
            <p:cNvPr id="14" name="Rectangle à coins arrondis 13"/>
            <p:cNvSpPr/>
            <p:nvPr/>
          </p:nvSpPr>
          <p:spPr>
            <a:xfrm>
              <a:off x="3700463" y="3279775"/>
              <a:ext cx="2139950" cy="809625"/>
            </a:xfrm>
            <a:prstGeom prst="roundRect">
              <a:avLst/>
            </a:prstGeom>
            <a:solidFill>
              <a:srgbClr val="ECAD2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prstTxWarp prst="textNoShape">
                <a:avLst/>
              </a:prstTxWarp>
            </a:bodyPr>
            <a:lstStyle/>
            <a:p>
              <a:pPr algn="ctr">
                <a:defRPr/>
              </a:pPr>
              <a:r>
                <a:rPr lang="fr-FR" sz="1600" b="1" dirty="0">
                  <a:solidFill>
                    <a:srgbClr val="000000"/>
                  </a:solidFill>
                  <a:ea typeface="HelveticaNeueLT Pro 75 Bd" charset="0"/>
                  <a:cs typeface="HelveticaNeueLT Pro 75 Bd" charset="0"/>
                </a:rPr>
                <a:t>Médecin traitant :</a:t>
              </a:r>
            </a:p>
            <a:p>
              <a:pPr algn="ctr">
                <a:defRPr/>
              </a:pPr>
              <a:r>
                <a:rPr lang="fr-FR" sz="1600" dirty="0">
                  <a:solidFill>
                    <a:srgbClr val="000000"/>
                  </a:solidFill>
                  <a:ea typeface="HelveticaNeueLT Pro 55 Roman" charset="0"/>
                  <a:cs typeface="HelveticaNeueLT Pro 55 Roman" charset="0"/>
                </a:rPr>
                <a:t>Indication, Suivi du traitement ARV</a:t>
              </a:r>
            </a:p>
          </p:txBody>
        </p:sp>
        <p:sp>
          <p:nvSpPr>
            <p:cNvPr id="15" name="Ellipse 14"/>
            <p:cNvSpPr>
              <a:spLocks noChangeArrowheads="1"/>
            </p:cNvSpPr>
            <p:nvPr/>
          </p:nvSpPr>
          <p:spPr bwMode="auto">
            <a:xfrm>
              <a:off x="5172698" y="4654550"/>
              <a:ext cx="1757079" cy="1079500"/>
            </a:xfrm>
            <a:prstGeom prst="ellipse">
              <a:avLst/>
            </a:prstGeom>
            <a:solidFill>
              <a:srgbClr val="B20E23"/>
            </a:solidFill>
            <a:ln w="9525">
              <a:noFill/>
              <a:round/>
              <a:headEnd/>
              <a:tailEnd/>
            </a:ln>
            <a:effectLst>
              <a:outerShdw blurRad="40000" dist="23000" dir="5400000" rotWithShape="0">
                <a:srgbClr val="000000">
                  <a:alpha val="34999"/>
                </a:srgbClr>
              </a:outerShdw>
            </a:effectLst>
          </p:spPr>
          <p:txBody>
            <a:bodyPr anchor="ctr">
              <a:prstTxWarp prst="textNoShape">
                <a:avLst/>
              </a:prstTxWarp>
            </a:bodyPr>
            <a:lstStyle/>
            <a:p>
              <a:pPr algn="ctr" fontAlgn="auto">
                <a:spcBef>
                  <a:spcPts val="0"/>
                </a:spcBef>
                <a:spcAft>
                  <a:spcPts val="0"/>
                </a:spcAft>
                <a:defRPr/>
              </a:pPr>
              <a:r>
                <a:rPr lang="fr-FR" sz="1600" b="1" dirty="0" smtClean="0">
                  <a:solidFill>
                    <a:schemeClr val="bg1"/>
                  </a:solidFill>
                  <a:ea typeface="ＭＳ Ｐゴシック" charset="0"/>
                  <a:cs typeface="HelveticaNeueLT Pro 75 Bd"/>
                </a:rPr>
                <a:t>Personne vivant avec le </a:t>
              </a:r>
              <a:endParaRPr lang="fr-FR" sz="1600" b="1" dirty="0">
                <a:solidFill>
                  <a:schemeClr val="bg1"/>
                </a:solidFill>
                <a:ea typeface="ＭＳ Ｐゴシック" charset="0"/>
                <a:cs typeface="HelveticaNeueLT Pro 75 Bd"/>
              </a:endParaRPr>
            </a:p>
            <a:p>
              <a:pPr algn="ctr" fontAlgn="auto">
                <a:spcBef>
                  <a:spcPts val="0"/>
                </a:spcBef>
                <a:spcAft>
                  <a:spcPts val="0"/>
                </a:spcAft>
                <a:defRPr/>
              </a:pPr>
              <a:r>
                <a:rPr lang="fr-FR" sz="1600" b="1" dirty="0">
                  <a:solidFill>
                    <a:schemeClr val="bg1"/>
                  </a:solidFill>
                  <a:ea typeface="ＭＳ Ｐゴシック" charset="0"/>
                  <a:cs typeface="HelveticaNeueLT Pro 75 Bd"/>
                </a:rPr>
                <a:t>VIH</a:t>
              </a:r>
            </a:p>
          </p:txBody>
        </p:sp>
        <p:sp>
          <p:nvSpPr>
            <p:cNvPr id="16" name="AutoShape 18"/>
            <p:cNvSpPr>
              <a:spLocks noChangeArrowheads="1"/>
            </p:cNvSpPr>
            <p:nvPr/>
          </p:nvSpPr>
          <p:spPr bwMode="auto">
            <a:xfrm>
              <a:off x="6758710" y="5046663"/>
              <a:ext cx="446088" cy="279400"/>
            </a:xfrm>
            <a:prstGeom prst="leftRightArrow">
              <a:avLst>
                <a:gd name="adj1" fmla="val 50000"/>
                <a:gd name="adj2" fmla="val 31932"/>
              </a:avLst>
            </a:prstGeom>
            <a:solidFill>
              <a:srgbClr val="B5D742"/>
            </a:solidFill>
            <a:ln w="9525">
              <a:noFill/>
              <a:miter lim="800000"/>
              <a:headEnd/>
              <a:tailEnd/>
            </a:ln>
          </p:spPr>
          <p:txBody>
            <a:bodyPr wrap="none" anchor="ctr">
              <a:prstTxWarp prst="textNoShape">
                <a:avLst/>
              </a:prstTxWarp>
            </a:bodyPr>
            <a:lstStyle/>
            <a:p>
              <a:endParaRPr lang="fr-FR">
                <a:ea typeface="ＭＳ Ｐゴシック" pitchFamily="34" charset="-128"/>
                <a:cs typeface="ＭＳ Ｐゴシック" pitchFamily="34" charset="-128"/>
              </a:endParaRPr>
            </a:p>
          </p:txBody>
        </p:sp>
        <p:sp>
          <p:nvSpPr>
            <p:cNvPr id="17" name="AutoShape 18"/>
            <p:cNvSpPr>
              <a:spLocks noChangeArrowheads="1"/>
            </p:cNvSpPr>
            <p:nvPr/>
          </p:nvSpPr>
          <p:spPr bwMode="auto">
            <a:xfrm rot="16200000">
              <a:off x="6109575" y="4292599"/>
              <a:ext cx="447675" cy="279400"/>
            </a:xfrm>
            <a:prstGeom prst="leftRightArrow">
              <a:avLst>
                <a:gd name="adj1" fmla="val 50000"/>
                <a:gd name="adj2" fmla="val 32045"/>
              </a:avLst>
            </a:prstGeom>
            <a:solidFill>
              <a:srgbClr val="B5D742"/>
            </a:solidFill>
            <a:ln w="9525">
              <a:noFill/>
              <a:miter lim="800000"/>
              <a:headEnd/>
              <a:tailEnd/>
            </a:ln>
          </p:spPr>
          <p:txBody>
            <a:bodyPr wrap="none" anchor="ctr">
              <a:prstTxWarp prst="textNoShape">
                <a:avLst/>
              </a:prstTxWarp>
            </a:bodyPr>
            <a:lstStyle/>
            <a:p>
              <a:endParaRPr lang="fr-FR">
                <a:ea typeface="ＭＳ Ｐゴシック" pitchFamily="34" charset="-128"/>
                <a:cs typeface="ＭＳ Ｐゴシック" pitchFamily="34" charset="-128"/>
              </a:endParaRPr>
            </a:p>
          </p:txBody>
        </p:sp>
        <p:sp>
          <p:nvSpPr>
            <p:cNvPr id="18" name="AutoShape 18"/>
            <p:cNvSpPr>
              <a:spLocks noChangeArrowheads="1"/>
            </p:cNvSpPr>
            <p:nvPr/>
          </p:nvSpPr>
          <p:spPr bwMode="auto">
            <a:xfrm rot="16200000">
              <a:off x="5520533" y="4291806"/>
              <a:ext cx="446087" cy="279400"/>
            </a:xfrm>
            <a:prstGeom prst="leftRightArrow">
              <a:avLst>
                <a:gd name="adj1" fmla="val 50000"/>
                <a:gd name="adj2" fmla="val 31932"/>
              </a:avLst>
            </a:prstGeom>
            <a:solidFill>
              <a:srgbClr val="B5D742"/>
            </a:solidFill>
            <a:ln w="9525">
              <a:noFill/>
              <a:miter lim="800000"/>
              <a:headEnd/>
              <a:tailEnd/>
            </a:ln>
          </p:spPr>
          <p:txBody>
            <a:bodyPr wrap="none" anchor="ctr">
              <a:prstTxWarp prst="textNoShape">
                <a:avLst/>
              </a:prstTxWarp>
            </a:bodyPr>
            <a:lstStyle/>
            <a:p>
              <a:endParaRPr lang="fr-FR">
                <a:ea typeface="ＭＳ Ｐゴシック" pitchFamily="34" charset="-128"/>
                <a:cs typeface="ＭＳ Ｐゴシック" pitchFamily="34" charset="-128"/>
              </a:endParaRPr>
            </a:p>
          </p:txBody>
        </p:sp>
        <p:sp>
          <p:nvSpPr>
            <p:cNvPr id="19" name="AutoShape 18"/>
            <p:cNvSpPr>
              <a:spLocks noChangeArrowheads="1"/>
            </p:cNvSpPr>
            <p:nvPr/>
          </p:nvSpPr>
          <p:spPr bwMode="auto">
            <a:xfrm>
              <a:off x="4884738" y="5046663"/>
              <a:ext cx="447675" cy="279400"/>
            </a:xfrm>
            <a:prstGeom prst="leftRightArrow">
              <a:avLst>
                <a:gd name="adj1" fmla="val 50000"/>
                <a:gd name="adj2" fmla="val 32045"/>
              </a:avLst>
            </a:prstGeom>
            <a:solidFill>
              <a:srgbClr val="B5D742"/>
            </a:solidFill>
            <a:ln w="9525">
              <a:noFill/>
              <a:miter lim="800000"/>
              <a:headEnd/>
              <a:tailEnd/>
            </a:ln>
          </p:spPr>
          <p:txBody>
            <a:bodyPr wrap="none" anchor="ctr">
              <a:prstTxWarp prst="textNoShape">
                <a:avLst/>
              </a:prstTxWarp>
            </a:bodyPr>
            <a:lstStyle/>
            <a:p>
              <a:endParaRPr lang="fr-FR">
                <a:ea typeface="ＭＳ Ｐゴシック" pitchFamily="34" charset="-128"/>
                <a:cs typeface="ＭＳ Ｐゴシック" pitchFamily="34" charset="-128"/>
              </a:endParaRPr>
            </a:p>
          </p:txBody>
        </p:sp>
      </p:grpSp>
      <p:sp>
        <p:nvSpPr>
          <p:cNvPr id="20" name="ZoneTexte 19"/>
          <p:cNvSpPr txBox="1"/>
          <p:nvPr/>
        </p:nvSpPr>
        <p:spPr>
          <a:xfrm>
            <a:off x="6780877" y="6275388"/>
            <a:ext cx="214448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fr-FR" i="1" dirty="0" smtClean="0"/>
              <a:t>D’après dia MSD</a:t>
            </a:r>
            <a:endParaRPr lang="fr-FR" i="1" dirty="0"/>
          </a:p>
        </p:txBody>
      </p:sp>
      <p:sp>
        <p:nvSpPr>
          <p:cNvPr id="22" name="Flèche vers le bas 21"/>
          <p:cNvSpPr/>
          <p:nvPr/>
        </p:nvSpPr>
        <p:spPr>
          <a:xfrm rot="1528180">
            <a:off x="7793446" y="1197891"/>
            <a:ext cx="590856" cy="1204418"/>
          </a:xfrm>
          <a:prstGeom prst="downArrow">
            <a:avLst/>
          </a:prstGeom>
          <a:solidFill>
            <a:srgbClr val="008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21" name="Espace réservé du numéro de diapositive 20"/>
          <p:cNvSpPr>
            <a:spLocks noGrp="1"/>
          </p:cNvSpPr>
          <p:nvPr>
            <p:ph type="sldNum" sz="quarter" idx="12"/>
          </p:nvPr>
        </p:nvSpPr>
        <p:spPr/>
        <p:txBody>
          <a:bodyPr/>
          <a:lstStyle/>
          <a:p>
            <a:fld id="{8D3C4E78-4E06-5F42-B744-27D3474E1BA3}" type="slidenum">
              <a:rPr lang="fr-FR" smtClean="0"/>
              <a:pPr/>
              <a:t>59</a:t>
            </a:fld>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9400" y="487680"/>
            <a:ext cx="6737350" cy="1051560"/>
          </a:xfrm>
        </p:spPr>
        <p:txBody>
          <a:bodyPr>
            <a:normAutofit/>
          </a:bodyPr>
          <a:lstStyle/>
          <a:p>
            <a:pPr defTabSz="792163" eaLnBrk="1" hangingPunct="1">
              <a:defRPr/>
            </a:pPr>
            <a:r>
              <a:rPr lang="fr-FR" dirty="0" smtClean="0">
                <a:ea typeface="ＭＳ Ｐゴシック" pitchFamily="34" charset="-128"/>
              </a:rPr>
              <a:t>Genèse: méthode</a:t>
            </a:r>
          </a:p>
        </p:txBody>
      </p:sp>
      <p:graphicFrame>
        <p:nvGraphicFramePr>
          <p:cNvPr id="9" name="Espace réservé du contenu 8"/>
          <p:cNvGraphicFramePr>
            <a:graphicFrameLocks noGrp="1"/>
          </p:cNvGraphicFramePr>
          <p:nvPr>
            <p:ph idx="1"/>
          </p:nvPr>
        </p:nvGraphicFramePr>
        <p:xfrm>
          <a:off x="279400" y="2270760"/>
          <a:ext cx="8534400" cy="384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a:spLocks noChangeArrowheads="1"/>
          </p:cNvSpPr>
          <p:nvPr/>
        </p:nvSpPr>
        <p:spPr bwMode="auto">
          <a:xfrm>
            <a:off x="4953000" y="4937760"/>
            <a:ext cx="2476500" cy="830997"/>
          </a:xfrm>
          <a:prstGeom prst="rect">
            <a:avLst/>
          </a:prstGeom>
          <a:solidFill>
            <a:srgbClr val="FF6600"/>
          </a:solidFill>
          <a:ln w="9525">
            <a:noFill/>
            <a:miter lim="800000"/>
            <a:headEnd/>
            <a:tailEnd/>
          </a:ln>
        </p:spPr>
        <p:txBody>
          <a:bodyPr>
            <a:spAutoFit/>
          </a:bodyPr>
          <a:lstStyle/>
          <a:p>
            <a:pPr algn="ctr"/>
            <a:r>
              <a:rPr lang="fr-FR" sz="1600" b="1"/>
              <a:t>Mission : facilitation de la formation des pharmaciens d’officine</a:t>
            </a:r>
          </a:p>
        </p:txBody>
      </p:sp>
      <p:sp>
        <p:nvSpPr>
          <p:cNvPr id="5" name="Flèche vers le bas 4"/>
          <p:cNvSpPr/>
          <p:nvPr/>
        </p:nvSpPr>
        <p:spPr>
          <a:xfrm>
            <a:off x="6070600" y="4541520"/>
            <a:ext cx="393700" cy="41148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6" name="Double flèche horizontale 5"/>
          <p:cNvSpPr/>
          <p:nvPr/>
        </p:nvSpPr>
        <p:spPr>
          <a:xfrm>
            <a:off x="4978400" y="3779520"/>
            <a:ext cx="698500" cy="24384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7" name="Double flèche horizontale 6"/>
          <p:cNvSpPr/>
          <p:nvPr/>
        </p:nvSpPr>
        <p:spPr>
          <a:xfrm>
            <a:off x="6731000" y="3779520"/>
            <a:ext cx="698500" cy="24384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10" name="Espace réservé du numéro de diapositive 9"/>
          <p:cNvSpPr>
            <a:spLocks noGrp="1"/>
          </p:cNvSpPr>
          <p:nvPr>
            <p:ph type="sldNum" sz="quarter" idx="12"/>
          </p:nvPr>
        </p:nvSpPr>
        <p:spPr/>
        <p:txBody>
          <a:bodyPr/>
          <a:lstStyle/>
          <a:p>
            <a:fld id="{8D3C4E78-4E06-5F42-B744-27D3474E1BA3}" type="slidenum">
              <a:rPr lang="fr-FR" smtClean="0"/>
              <a:pPr/>
              <a:t>6</a:t>
            </a:fld>
            <a:endParaRPr lang="fr-FR" dirty="0"/>
          </a:p>
        </p:txBody>
      </p:sp>
      <p:sp>
        <p:nvSpPr>
          <p:cNvPr id="11" name="ZoneTexte 10"/>
          <p:cNvSpPr txBox="1"/>
          <p:nvPr/>
        </p:nvSpPr>
        <p:spPr>
          <a:xfrm>
            <a:off x="0" y="5288340"/>
            <a:ext cx="4738255" cy="1569660"/>
          </a:xfrm>
          <a:prstGeom prst="rect">
            <a:avLst/>
          </a:prstGeom>
          <a:noFill/>
        </p:spPr>
        <p:txBody>
          <a:bodyPr wrap="square" rtlCol="0">
            <a:spAutoFit/>
          </a:bodyPr>
          <a:lstStyle/>
          <a:p>
            <a:r>
              <a:rPr lang="fr-FR" sz="1600" b="1" dirty="0" smtClean="0"/>
              <a:t>DGS</a:t>
            </a:r>
            <a:r>
              <a:rPr lang="fr-FR" sz="1600" dirty="0" smtClean="0"/>
              <a:t>: Direction Générale de la Santé</a:t>
            </a:r>
          </a:p>
          <a:p>
            <a:r>
              <a:rPr lang="fr-FR" sz="1600" b="1" dirty="0" smtClean="0"/>
              <a:t>HAS</a:t>
            </a:r>
            <a:r>
              <a:rPr lang="fr-FR" sz="1600" dirty="0" smtClean="0"/>
              <a:t>: Haute Autorité de Santé</a:t>
            </a:r>
          </a:p>
          <a:p>
            <a:r>
              <a:rPr lang="fr-FR" sz="1600" b="1" dirty="0" smtClean="0"/>
              <a:t>INPES</a:t>
            </a:r>
            <a:r>
              <a:rPr lang="fr-FR" sz="1600" dirty="0" smtClean="0"/>
              <a:t>: Institut National de Prévention et d’Education à la Santé</a:t>
            </a:r>
          </a:p>
          <a:p>
            <a:r>
              <a:rPr lang="fr-FR" sz="1600" b="1" dirty="0" smtClean="0"/>
              <a:t>MDM</a:t>
            </a:r>
            <a:r>
              <a:rPr lang="fr-FR" sz="1600" dirty="0" smtClean="0"/>
              <a:t>: Médecins du Monde</a:t>
            </a:r>
          </a:p>
          <a:p>
            <a:r>
              <a:rPr lang="fr-FR" sz="1600" b="1" dirty="0" smtClean="0"/>
              <a:t>SIS</a:t>
            </a:r>
            <a:r>
              <a:rPr lang="fr-FR" sz="1600" dirty="0" smtClean="0"/>
              <a:t>: Sida Info Service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0" y="363538"/>
            <a:ext cx="9144000" cy="762000"/>
          </a:xfrm>
        </p:spPr>
        <p:txBody>
          <a:bodyPr>
            <a:noAutofit/>
          </a:bodyPr>
          <a:lstStyle/>
          <a:p>
            <a:pPr eaLnBrk="1" hangingPunct="1"/>
            <a:r>
              <a:rPr lang="fr-FR" sz="3600" dirty="0" smtClean="0">
                <a:ea typeface="ＭＳ Ｐゴシック" pitchFamily="34" charset="-128"/>
                <a:cs typeface="ＭＳ Ｐゴシック" pitchFamily="34" charset="-128"/>
              </a:rPr>
              <a:t>Rôles du pharmacien dans la prise en charge du VIH</a:t>
            </a:r>
            <a:endParaRPr lang="fr-FR" sz="3600" dirty="0">
              <a:ea typeface="ＭＳ Ｐゴシック" pitchFamily="34" charset="-128"/>
              <a:cs typeface="ＭＳ Ｐゴシック" pitchFamily="34" charset="-128"/>
            </a:endParaRPr>
          </a:p>
        </p:txBody>
      </p:sp>
      <p:sp>
        <p:nvSpPr>
          <p:cNvPr id="29704" name="Line 17"/>
          <p:cNvSpPr>
            <a:spLocks noChangeShapeType="1"/>
          </p:cNvSpPr>
          <p:nvPr/>
        </p:nvSpPr>
        <p:spPr bwMode="auto">
          <a:xfrm>
            <a:off x="4716463" y="5013325"/>
            <a:ext cx="0" cy="647700"/>
          </a:xfrm>
          <a:prstGeom prst="line">
            <a:avLst/>
          </a:prstGeom>
          <a:noFill/>
          <a:ln w="28575">
            <a:solidFill>
              <a:srgbClr val="000000"/>
            </a:solidFill>
            <a:round/>
            <a:headEnd/>
            <a:tailEnd type="triangle" w="med" len="med"/>
          </a:ln>
        </p:spPr>
        <p:txBody>
          <a:bodyPr>
            <a:prstTxWarp prst="textNoShape">
              <a:avLst/>
            </a:prstTxWarp>
          </a:bodyPr>
          <a:lstStyle/>
          <a:p>
            <a:endParaRPr lang="fr-FR"/>
          </a:p>
        </p:txBody>
      </p:sp>
      <p:grpSp>
        <p:nvGrpSpPr>
          <p:cNvPr id="2" name="Grouper 44"/>
          <p:cNvGrpSpPr/>
          <p:nvPr/>
        </p:nvGrpSpPr>
        <p:grpSpPr>
          <a:xfrm>
            <a:off x="145632" y="1123950"/>
            <a:ext cx="8944393" cy="5569982"/>
            <a:chOff x="145632" y="1123950"/>
            <a:chExt cx="8944393" cy="5569982"/>
          </a:xfrm>
        </p:grpSpPr>
        <p:grpSp>
          <p:nvGrpSpPr>
            <p:cNvPr id="3" name="Group 47"/>
            <p:cNvGrpSpPr>
              <a:grpSpLocks/>
            </p:cNvGrpSpPr>
            <p:nvPr/>
          </p:nvGrpSpPr>
          <p:grpSpPr bwMode="auto">
            <a:xfrm>
              <a:off x="3492500" y="3894139"/>
              <a:ext cx="2557463" cy="1340694"/>
              <a:chOff x="2200" y="2495"/>
              <a:chExt cx="1611" cy="663"/>
            </a:xfrm>
          </p:grpSpPr>
          <p:grpSp>
            <p:nvGrpSpPr>
              <p:cNvPr id="4" name="Group 10"/>
              <p:cNvGrpSpPr>
                <a:grpSpLocks/>
              </p:cNvGrpSpPr>
              <p:nvPr/>
            </p:nvGrpSpPr>
            <p:grpSpPr bwMode="auto">
              <a:xfrm>
                <a:off x="2200" y="2632"/>
                <a:ext cx="1611" cy="526"/>
                <a:chOff x="6817" y="6997"/>
                <a:chExt cx="3060" cy="1980"/>
              </a:xfrm>
            </p:grpSpPr>
            <p:sp>
              <p:nvSpPr>
                <p:cNvPr id="29738" name="Oval 11"/>
                <p:cNvSpPr>
                  <a:spLocks noChangeArrowheads="1"/>
                </p:cNvSpPr>
                <p:nvPr/>
              </p:nvSpPr>
              <p:spPr bwMode="auto">
                <a:xfrm>
                  <a:off x="6817" y="6997"/>
                  <a:ext cx="3060" cy="1980"/>
                </a:xfrm>
                <a:prstGeom prst="ellipse">
                  <a:avLst/>
                </a:prstGeom>
                <a:solidFill>
                  <a:schemeClr val="accent5">
                    <a:lumMod val="20000"/>
                    <a:lumOff val="80000"/>
                  </a:schemeClr>
                </a:solidFill>
                <a:ln w="9525">
                  <a:solidFill>
                    <a:srgbClr val="000000"/>
                  </a:solidFill>
                  <a:round/>
                  <a:headEnd/>
                  <a:tailEnd/>
                </a:ln>
              </p:spPr>
              <p:txBody>
                <a:bodyPr>
                  <a:prstTxWarp prst="textNoShape">
                    <a:avLst/>
                  </a:prstTxWarp>
                </a:bodyPr>
                <a:lstStyle/>
                <a:p>
                  <a:endParaRPr lang="fr-FR"/>
                </a:p>
              </p:txBody>
            </p:sp>
            <p:sp>
              <p:nvSpPr>
                <p:cNvPr id="29739" name="Text Box 12"/>
                <p:cNvSpPr txBox="1">
                  <a:spLocks noChangeArrowheads="1"/>
                </p:cNvSpPr>
                <p:nvPr/>
              </p:nvSpPr>
              <p:spPr bwMode="auto">
                <a:xfrm>
                  <a:off x="7130" y="7412"/>
                  <a:ext cx="2462" cy="1237"/>
                </a:xfrm>
                <a:prstGeom prst="rect">
                  <a:avLst/>
                </a:prstGeom>
                <a:solidFill>
                  <a:schemeClr val="accent5">
                    <a:lumMod val="20000"/>
                    <a:lumOff val="80000"/>
                  </a:schemeClr>
                </a:solidFill>
                <a:ln w="9525">
                  <a:noFill/>
                  <a:miter lim="800000"/>
                  <a:headEnd/>
                  <a:tailEnd/>
                </a:ln>
              </p:spPr>
              <p:txBody>
                <a:bodyPr wrap="none">
                  <a:prstTxWarp prst="textNoShape">
                    <a:avLst/>
                  </a:prstTxWarp>
                </a:bodyPr>
                <a:lstStyle/>
                <a:p>
                  <a:pPr algn="ctr"/>
                  <a:r>
                    <a:rPr lang="fr-FR" sz="1200" b="1" i="0" dirty="0"/>
                    <a:t>Bilan du profil patient </a:t>
                  </a:r>
                </a:p>
                <a:p>
                  <a:pPr algn="ctr"/>
                  <a:r>
                    <a:rPr lang="fr-FR" sz="1200" b="1" i="0" dirty="0"/>
                    <a:t>et de toutes thérapeutiques</a:t>
                  </a:r>
                </a:p>
                <a:p>
                  <a:pPr algn="ctr"/>
                  <a:r>
                    <a:rPr lang="fr-FR" sz="1200" b="1" i="0" dirty="0"/>
                    <a:t> (prescrites ou non)</a:t>
                  </a:r>
                </a:p>
                <a:p>
                  <a:pPr algn="ctr"/>
                  <a:endParaRPr lang="fr-FR" sz="1200" b="1" i="0" dirty="0"/>
                </a:p>
              </p:txBody>
            </p:sp>
          </p:grpSp>
          <p:sp>
            <p:nvSpPr>
              <p:cNvPr id="29737" name="Line 16"/>
              <p:cNvSpPr>
                <a:spLocks noChangeShapeType="1"/>
              </p:cNvSpPr>
              <p:nvPr/>
            </p:nvSpPr>
            <p:spPr bwMode="auto">
              <a:xfrm>
                <a:off x="2997" y="2495"/>
                <a:ext cx="0" cy="137"/>
              </a:xfrm>
              <a:prstGeom prst="line">
                <a:avLst/>
              </a:prstGeom>
              <a:noFill/>
              <a:ln w="28575">
                <a:solidFill>
                  <a:srgbClr val="000000"/>
                </a:solidFill>
                <a:round/>
                <a:headEnd/>
                <a:tailEnd type="triangle" w="med" len="med"/>
              </a:ln>
            </p:spPr>
            <p:txBody>
              <a:bodyPr>
                <a:prstTxWarp prst="textNoShape">
                  <a:avLst/>
                </a:prstTxWarp>
              </a:bodyPr>
              <a:lstStyle/>
              <a:p>
                <a:endParaRPr lang="fr-FR"/>
              </a:p>
            </p:txBody>
          </p:sp>
        </p:grpSp>
        <p:grpSp>
          <p:nvGrpSpPr>
            <p:cNvPr id="5" name="Group 63"/>
            <p:cNvGrpSpPr>
              <a:grpSpLocks/>
            </p:cNvGrpSpPr>
            <p:nvPr/>
          </p:nvGrpSpPr>
          <p:grpSpPr bwMode="auto">
            <a:xfrm>
              <a:off x="846138" y="4318100"/>
              <a:ext cx="2257425" cy="1244500"/>
              <a:chOff x="533" y="2912"/>
              <a:chExt cx="1422" cy="448"/>
            </a:xfrm>
          </p:grpSpPr>
          <p:sp>
            <p:nvSpPr>
              <p:cNvPr id="29734" name="Oval 14"/>
              <p:cNvSpPr>
                <a:spLocks noChangeArrowheads="1"/>
              </p:cNvSpPr>
              <p:nvPr/>
            </p:nvSpPr>
            <p:spPr bwMode="auto">
              <a:xfrm>
                <a:off x="533" y="2912"/>
                <a:ext cx="1422" cy="448"/>
              </a:xfrm>
              <a:prstGeom prst="ellipse">
                <a:avLst/>
              </a:prstGeom>
              <a:solidFill>
                <a:schemeClr val="accent4">
                  <a:lumMod val="20000"/>
                  <a:lumOff val="80000"/>
                </a:schemeClr>
              </a:solidFill>
              <a:ln w="9525">
                <a:solidFill>
                  <a:srgbClr val="000000"/>
                </a:solidFill>
                <a:round/>
                <a:headEnd/>
                <a:tailEnd/>
              </a:ln>
            </p:spPr>
            <p:txBody>
              <a:bodyPr>
                <a:prstTxWarp prst="textNoShape">
                  <a:avLst/>
                </a:prstTxWarp>
              </a:bodyPr>
              <a:lstStyle/>
              <a:p>
                <a:endParaRPr lang="fr-FR"/>
              </a:p>
            </p:txBody>
          </p:sp>
          <p:sp>
            <p:nvSpPr>
              <p:cNvPr id="29735" name="Text Box 15"/>
              <p:cNvSpPr txBox="1">
                <a:spLocks noChangeArrowheads="1"/>
              </p:cNvSpPr>
              <p:nvPr/>
            </p:nvSpPr>
            <p:spPr bwMode="auto">
              <a:xfrm>
                <a:off x="657" y="3021"/>
                <a:ext cx="1180" cy="221"/>
              </a:xfrm>
              <a:prstGeom prst="rect">
                <a:avLst/>
              </a:prstGeom>
              <a:solidFill>
                <a:schemeClr val="accent4">
                  <a:lumMod val="20000"/>
                  <a:lumOff val="80000"/>
                </a:schemeClr>
              </a:solidFill>
              <a:ln w="9525">
                <a:noFill/>
                <a:miter lim="800000"/>
                <a:headEnd/>
                <a:tailEnd/>
              </a:ln>
            </p:spPr>
            <p:txBody>
              <a:bodyPr>
                <a:prstTxWarp prst="textNoShape">
                  <a:avLst/>
                </a:prstTxWarp>
              </a:bodyPr>
              <a:lstStyle/>
              <a:p>
                <a:pPr algn="ctr"/>
                <a:r>
                  <a:rPr lang="fr-FR" sz="1200" b="1" i="0" dirty="0" smtClean="0"/>
                  <a:t>Participation au plan personnalisé de soins (PPS)</a:t>
                </a:r>
                <a:endParaRPr lang="fr-FR" b="1" i="0" dirty="0"/>
              </a:p>
            </p:txBody>
          </p:sp>
        </p:grpSp>
        <p:sp>
          <p:nvSpPr>
            <p:cNvPr id="29703" name="Line 18"/>
            <p:cNvSpPr>
              <a:spLocks noChangeShapeType="1"/>
            </p:cNvSpPr>
            <p:nvPr/>
          </p:nvSpPr>
          <p:spPr bwMode="auto">
            <a:xfrm flipH="1">
              <a:off x="2916238" y="4652963"/>
              <a:ext cx="576262" cy="144462"/>
            </a:xfrm>
            <a:prstGeom prst="line">
              <a:avLst/>
            </a:prstGeom>
            <a:noFill/>
            <a:ln w="28575">
              <a:solidFill>
                <a:srgbClr val="000000"/>
              </a:solidFill>
              <a:round/>
              <a:headEnd/>
              <a:tailEnd type="triangle" w="med" len="med"/>
            </a:ln>
          </p:spPr>
          <p:txBody>
            <a:bodyPr>
              <a:prstTxWarp prst="textNoShape">
                <a:avLst/>
              </a:prstTxWarp>
            </a:bodyPr>
            <a:lstStyle/>
            <a:p>
              <a:endParaRPr lang="fr-FR"/>
            </a:p>
          </p:txBody>
        </p:sp>
        <p:grpSp>
          <p:nvGrpSpPr>
            <p:cNvPr id="6" name="Group 60"/>
            <p:cNvGrpSpPr>
              <a:grpSpLocks/>
            </p:cNvGrpSpPr>
            <p:nvPr/>
          </p:nvGrpSpPr>
          <p:grpSpPr bwMode="auto">
            <a:xfrm>
              <a:off x="3283544" y="5362575"/>
              <a:ext cx="2639419" cy="1331357"/>
              <a:chOff x="2215" y="3553"/>
              <a:chExt cx="1516" cy="497"/>
            </a:xfrm>
          </p:grpSpPr>
          <p:sp>
            <p:nvSpPr>
              <p:cNvPr id="29732" name="Oval 21"/>
              <p:cNvSpPr>
                <a:spLocks noChangeArrowheads="1"/>
              </p:cNvSpPr>
              <p:nvPr/>
            </p:nvSpPr>
            <p:spPr bwMode="auto">
              <a:xfrm>
                <a:off x="2215" y="3553"/>
                <a:ext cx="1516" cy="497"/>
              </a:xfrm>
              <a:prstGeom prst="ellipse">
                <a:avLst/>
              </a:prstGeom>
              <a:solidFill>
                <a:schemeClr val="accent5">
                  <a:lumMod val="20000"/>
                  <a:lumOff val="80000"/>
                </a:schemeClr>
              </a:solidFill>
              <a:ln w="9525">
                <a:solidFill>
                  <a:srgbClr val="000000"/>
                </a:solidFill>
                <a:round/>
                <a:headEnd/>
                <a:tailEnd/>
              </a:ln>
            </p:spPr>
            <p:txBody>
              <a:bodyPr>
                <a:prstTxWarp prst="textNoShape">
                  <a:avLst/>
                </a:prstTxWarp>
              </a:bodyPr>
              <a:lstStyle/>
              <a:p>
                <a:endParaRPr lang="fr-FR"/>
              </a:p>
            </p:txBody>
          </p:sp>
          <p:sp>
            <p:nvSpPr>
              <p:cNvPr id="29733" name="Text Box 22"/>
              <p:cNvSpPr txBox="1">
                <a:spLocks noChangeArrowheads="1"/>
              </p:cNvSpPr>
              <p:nvPr/>
            </p:nvSpPr>
            <p:spPr bwMode="auto">
              <a:xfrm>
                <a:off x="2376" y="3650"/>
                <a:ext cx="1184" cy="312"/>
              </a:xfrm>
              <a:prstGeom prst="rect">
                <a:avLst/>
              </a:prstGeom>
              <a:solidFill>
                <a:schemeClr val="accent5">
                  <a:lumMod val="20000"/>
                  <a:lumOff val="80000"/>
                </a:schemeClr>
              </a:solidFill>
              <a:ln w="9525">
                <a:noFill/>
                <a:miter lim="800000"/>
                <a:headEnd/>
                <a:tailEnd/>
              </a:ln>
            </p:spPr>
            <p:txBody>
              <a:bodyPr>
                <a:prstTxWarp prst="textNoShape">
                  <a:avLst/>
                </a:prstTxWarp>
              </a:bodyPr>
              <a:lstStyle/>
              <a:p>
                <a:pPr algn="ctr"/>
                <a:r>
                  <a:rPr lang="fr-FR" sz="1200" b="1" i="0" dirty="0"/>
                  <a:t>Planification </a:t>
                </a:r>
              </a:p>
              <a:p>
                <a:pPr algn="ctr"/>
                <a:r>
                  <a:rPr lang="fr-FR" sz="1200" b="1" i="0" dirty="0"/>
                  <a:t>des traitements</a:t>
                </a:r>
              </a:p>
              <a:p>
                <a:pPr algn="ctr"/>
                <a:r>
                  <a:rPr lang="fr-FR" sz="1200" b="1" i="0" dirty="0"/>
                  <a:t>Conseils</a:t>
                </a:r>
                <a:endParaRPr lang="fr-FR" b="1" i="0" dirty="0"/>
              </a:p>
            </p:txBody>
          </p:sp>
        </p:grpSp>
        <p:sp>
          <p:nvSpPr>
            <p:cNvPr id="29706" name="Line 19"/>
            <p:cNvSpPr>
              <a:spLocks noChangeShapeType="1"/>
            </p:cNvSpPr>
            <p:nvPr/>
          </p:nvSpPr>
          <p:spPr bwMode="auto">
            <a:xfrm>
              <a:off x="6011863" y="4652963"/>
              <a:ext cx="693737" cy="147637"/>
            </a:xfrm>
            <a:prstGeom prst="line">
              <a:avLst/>
            </a:prstGeom>
            <a:noFill/>
            <a:ln w="28575">
              <a:solidFill>
                <a:srgbClr val="000000"/>
              </a:solidFill>
              <a:round/>
              <a:headEnd/>
              <a:tailEnd type="triangle" w="med" len="med"/>
            </a:ln>
          </p:spPr>
          <p:txBody>
            <a:bodyPr>
              <a:prstTxWarp prst="textNoShape">
                <a:avLst/>
              </a:prstTxWarp>
            </a:bodyPr>
            <a:lstStyle/>
            <a:p>
              <a:endParaRPr lang="fr-FR"/>
            </a:p>
          </p:txBody>
        </p:sp>
        <p:grpSp>
          <p:nvGrpSpPr>
            <p:cNvPr id="7" name="Group 62"/>
            <p:cNvGrpSpPr>
              <a:grpSpLocks/>
            </p:cNvGrpSpPr>
            <p:nvPr/>
          </p:nvGrpSpPr>
          <p:grpSpPr bwMode="auto">
            <a:xfrm>
              <a:off x="6418263" y="4668838"/>
              <a:ext cx="2671762" cy="893762"/>
              <a:chOff x="4043" y="2941"/>
              <a:chExt cx="1683" cy="563"/>
            </a:xfrm>
          </p:grpSpPr>
          <p:sp>
            <p:nvSpPr>
              <p:cNvPr id="29730" name="Oval 24"/>
              <p:cNvSpPr>
                <a:spLocks noChangeArrowheads="1"/>
              </p:cNvSpPr>
              <p:nvPr/>
            </p:nvSpPr>
            <p:spPr bwMode="auto">
              <a:xfrm>
                <a:off x="4043" y="2941"/>
                <a:ext cx="1683" cy="563"/>
              </a:xfrm>
              <a:prstGeom prst="ellipse">
                <a:avLst/>
              </a:prstGeom>
              <a:solidFill>
                <a:schemeClr val="accent6">
                  <a:lumMod val="20000"/>
                  <a:lumOff val="80000"/>
                </a:schemeClr>
              </a:solidFill>
              <a:ln w="9525">
                <a:solidFill>
                  <a:srgbClr val="000000"/>
                </a:solidFill>
                <a:round/>
                <a:headEnd/>
                <a:tailEnd/>
              </a:ln>
            </p:spPr>
            <p:txBody>
              <a:bodyPr>
                <a:prstTxWarp prst="textNoShape">
                  <a:avLst/>
                </a:prstTxWarp>
              </a:bodyPr>
              <a:lstStyle/>
              <a:p>
                <a:endParaRPr lang="fr-FR"/>
              </a:p>
            </p:txBody>
          </p:sp>
          <p:sp>
            <p:nvSpPr>
              <p:cNvPr id="29731" name="Text Box 25"/>
              <p:cNvSpPr txBox="1">
                <a:spLocks noChangeArrowheads="1"/>
              </p:cNvSpPr>
              <p:nvPr/>
            </p:nvSpPr>
            <p:spPr bwMode="auto">
              <a:xfrm>
                <a:off x="4320" y="3024"/>
                <a:ext cx="1052" cy="354"/>
              </a:xfrm>
              <a:prstGeom prst="rect">
                <a:avLst/>
              </a:prstGeom>
              <a:solidFill>
                <a:schemeClr val="accent6">
                  <a:lumMod val="20000"/>
                  <a:lumOff val="80000"/>
                </a:schemeClr>
              </a:solidFill>
              <a:ln w="9525">
                <a:noFill/>
                <a:miter lim="800000"/>
                <a:headEnd/>
                <a:tailEnd/>
              </a:ln>
            </p:spPr>
            <p:txBody>
              <a:bodyPr wrap="none" anchor="ctr" anchorCtr="1">
                <a:prstTxWarp prst="textNoShape">
                  <a:avLst/>
                </a:prstTxWarp>
              </a:bodyPr>
              <a:lstStyle/>
              <a:p>
                <a:pPr algn="ctr"/>
                <a:r>
                  <a:rPr lang="fr-FR" sz="1200" b="1" i="0" dirty="0"/>
                  <a:t>Organisation des suivis </a:t>
                </a:r>
              </a:p>
              <a:p>
                <a:pPr algn="ctr"/>
                <a:r>
                  <a:rPr lang="fr-FR" sz="1200" b="1" i="0" dirty="0"/>
                  <a:t>et accompagnement</a:t>
                </a:r>
              </a:p>
              <a:p>
                <a:pPr algn="ctr"/>
                <a:r>
                  <a:rPr lang="fr-FR" sz="1200" b="1" i="0" dirty="0"/>
                  <a:t>du malade au long cours</a:t>
                </a:r>
                <a:endParaRPr lang="fr-FR" b="1" i="0" dirty="0"/>
              </a:p>
            </p:txBody>
          </p:sp>
        </p:grpSp>
        <p:grpSp>
          <p:nvGrpSpPr>
            <p:cNvPr id="8" name="Group 46"/>
            <p:cNvGrpSpPr>
              <a:grpSpLocks/>
            </p:cNvGrpSpPr>
            <p:nvPr/>
          </p:nvGrpSpPr>
          <p:grpSpPr bwMode="auto">
            <a:xfrm>
              <a:off x="3705225" y="3297238"/>
              <a:ext cx="2106613" cy="708025"/>
              <a:chOff x="2334" y="2040"/>
              <a:chExt cx="1327" cy="446"/>
            </a:xfrm>
          </p:grpSpPr>
          <p:sp>
            <p:nvSpPr>
              <p:cNvPr id="29727" name="Oval 8"/>
              <p:cNvSpPr>
                <a:spLocks noChangeArrowheads="1"/>
              </p:cNvSpPr>
              <p:nvPr/>
            </p:nvSpPr>
            <p:spPr bwMode="auto">
              <a:xfrm>
                <a:off x="2334" y="2131"/>
                <a:ext cx="1327" cy="355"/>
              </a:xfrm>
              <a:prstGeom prst="ellipse">
                <a:avLst/>
              </a:prstGeom>
              <a:solidFill>
                <a:schemeClr val="accent5">
                  <a:lumMod val="20000"/>
                  <a:lumOff val="80000"/>
                </a:schemeClr>
              </a:solidFill>
              <a:ln w="9525">
                <a:solidFill>
                  <a:srgbClr val="000000"/>
                </a:solidFill>
                <a:round/>
                <a:headEnd/>
                <a:tailEnd/>
              </a:ln>
            </p:spPr>
            <p:txBody>
              <a:bodyPr>
                <a:prstTxWarp prst="textNoShape">
                  <a:avLst/>
                </a:prstTxWarp>
              </a:bodyPr>
              <a:lstStyle/>
              <a:p>
                <a:endParaRPr lang="fr-FR"/>
              </a:p>
            </p:txBody>
          </p:sp>
          <p:sp>
            <p:nvSpPr>
              <p:cNvPr id="29728" name="Text Box 9"/>
              <p:cNvSpPr txBox="1">
                <a:spLocks noChangeArrowheads="1"/>
              </p:cNvSpPr>
              <p:nvPr/>
            </p:nvSpPr>
            <p:spPr bwMode="auto">
              <a:xfrm>
                <a:off x="2592" y="2171"/>
                <a:ext cx="819" cy="245"/>
              </a:xfrm>
              <a:prstGeom prst="rect">
                <a:avLst/>
              </a:prstGeom>
              <a:solidFill>
                <a:schemeClr val="accent5">
                  <a:lumMod val="20000"/>
                  <a:lumOff val="80000"/>
                </a:schemeClr>
              </a:solidFill>
              <a:ln w="9525">
                <a:noFill/>
                <a:miter lim="800000"/>
                <a:headEnd/>
                <a:tailEnd/>
              </a:ln>
            </p:spPr>
            <p:txBody>
              <a:bodyPr wrap="none">
                <a:prstTxWarp prst="textNoShape">
                  <a:avLst/>
                </a:prstTxWarp>
              </a:bodyPr>
              <a:lstStyle/>
              <a:p>
                <a:pPr algn="ctr"/>
                <a:r>
                  <a:rPr lang="fr-FR" sz="1200" b="1" i="0" dirty="0"/>
                  <a:t>Objectif </a:t>
                </a:r>
              </a:p>
              <a:p>
                <a:pPr algn="ctr"/>
                <a:r>
                  <a:rPr lang="fr-FR" sz="1200" b="1" i="0" dirty="0"/>
                  <a:t>Thérapeutique</a:t>
                </a:r>
                <a:endParaRPr lang="fr-FR" b="1" i="0" dirty="0"/>
              </a:p>
            </p:txBody>
          </p:sp>
          <p:sp>
            <p:nvSpPr>
              <p:cNvPr id="29729" name="Line 33"/>
              <p:cNvSpPr>
                <a:spLocks noChangeShapeType="1"/>
              </p:cNvSpPr>
              <p:nvPr/>
            </p:nvSpPr>
            <p:spPr bwMode="auto">
              <a:xfrm>
                <a:off x="2997" y="2040"/>
                <a:ext cx="0" cy="91"/>
              </a:xfrm>
              <a:prstGeom prst="line">
                <a:avLst/>
              </a:prstGeom>
              <a:noFill/>
              <a:ln w="28575">
                <a:solidFill>
                  <a:srgbClr val="000000"/>
                </a:solidFill>
                <a:round/>
                <a:headEnd/>
                <a:tailEnd type="triangle" w="med" len="med"/>
              </a:ln>
            </p:spPr>
            <p:txBody>
              <a:bodyPr>
                <a:prstTxWarp prst="textNoShape">
                  <a:avLst/>
                </a:prstTxWarp>
              </a:bodyPr>
              <a:lstStyle/>
              <a:p>
                <a:endParaRPr lang="fr-FR"/>
              </a:p>
            </p:txBody>
          </p:sp>
        </p:grpSp>
        <p:grpSp>
          <p:nvGrpSpPr>
            <p:cNvPr id="9" name="Group 56"/>
            <p:cNvGrpSpPr>
              <a:grpSpLocks/>
            </p:cNvGrpSpPr>
            <p:nvPr/>
          </p:nvGrpSpPr>
          <p:grpSpPr bwMode="auto">
            <a:xfrm>
              <a:off x="3563938" y="2133600"/>
              <a:ext cx="2592387" cy="434975"/>
              <a:chOff x="2245" y="1344"/>
              <a:chExt cx="1633" cy="274"/>
            </a:xfrm>
          </p:grpSpPr>
          <p:sp>
            <p:nvSpPr>
              <p:cNvPr id="29723" name="Arc 28"/>
              <p:cNvSpPr>
                <a:spLocks/>
              </p:cNvSpPr>
              <p:nvPr/>
            </p:nvSpPr>
            <p:spPr bwMode="auto">
              <a:xfrm rot="5048419">
                <a:off x="3009" y="1111"/>
                <a:ext cx="230" cy="783"/>
              </a:xfrm>
              <a:custGeom>
                <a:avLst/>
                <a:gdLst>
                  <a:gd name="T0" fmla="*/ 2 w 21600"/>
                  <a:gd name="T1" fmla="*/ 0 h 33261"/>
                  <a:gd name="T2" fmla="*/ 1 w 21600"/>
                  <a:gd name="T3" fmla="*/ 18 h 33261"/>
                  <a:gd name="T4" fmla="*/ 0 w 21600"/>
                  <a:gd name="T5" fmla="*/ 9 h 33261"/>
                  <a:gd name="T6" fmla="*/ 0 60000 65536"/>
                  <a:gd name="T7" fmla="*/ 0 60000 65536"/>
                  <a:gd name="T8" fmla="*/ 0 60000 65536"/>
                  <a:gd name="T9" fmla="*/ 0 w 21600"/>
                  <a:gd name="T10" fmla="*/ 0 h 33261"/>
                  <a:gd name="T11" fmla="*/ 21600 w 21600"/>
                  <a:gd name="T12" fmla="*/ 33261 h 33261"/>
                </a:gdLst>
                <a:ahLst/>
                <a:cxnLst>
                  <a:cxn ang="T6">
                    <a:pos x="T0" y="T1"/>
                  </a:cxn>
                  <a:cxn ang="T7">
                    <a:pos x="T2" y="T3"/>
                  </a:cxn>
                  <a:cxn ang="T8">
                    <a:pos x="T4" y="T5"/>
                  </a:cxn>
                </a:cxnLst>
                <a:rect l="T9" t="T10" r="T11" b="T12"/>
                <a:pathLst>
                  <a:path w="21600" h="33261" fill="none" extrusionOk="0">
                    <a:moveTo>
                      <a:pt x="15059" y="-1"/>
                    </a:moveTo>
                    <a:cubicBezTo>
                      <a:pt x="19240" y="4066"/>
                      <a:pt x="21600" y="9651"/>
                      <a:pt x="21600" y="15485"/>
                    </a:cubicBezTo>
                    <a:cubicBezTo>
                      <a:pt x="21600" y="22583"/>
                      <a:pt x="18112" y="29228"/>
                      <a:pt x="12270" y="33260"/>
                    </a:cubicBezTo>
                  </a:path>
                  <a:path w="21600" h="33261" stroke="0" extrusionOk="0">
                    <a:moveTo>
                      <a:pt x="15059" y="-1"/>
                    </a:moveTo>
                    <a:cubicBezTo>
                      <a:pt x="19240" y="4066"/>
                      <a:pt x="21600" y="9651"/>
                      <a:pt x="21600" y="15485"/>
                    </a:cubicBezTo>
                    <a:cubicBezTo>
                      <a:pt x="21600" y="22583"/>
                      <a:pt x="18112" y="29228"/>
                      <a:pt x="12270" y="33260"/>
                    </a:cubicBezTo>
                    <a:lnTo>
                      <a:pt x="0" y="15485"/>
                    </a:lnTo>
                    <a:close/>
                  </a:path>
                </a:pathLst>
              </a:custGeom>
              <a:noFill/>
              <a:ln w="28575">
                <a:solidFill>
                  <a:srgbClr val="000000"/>
                </a:solidFill>
                <a:round/>
                <a:headEnd/>
                <a:tailEnd/>
              </a:ln>
            </p:spPr>
            <p:txBody>
              <a:bodyPr>
                <a:prstTxWarp prst="textNoShape">
                  <a:avLst/>
                </a:prstTxWarp>
              </a:bodyPr>
              <a:lstStyle/>
              <a:p>
                <a:endParaRPr lang="fr-FR"/>
              </a:p>
            </p:txBody>
          </p:sp>
          <p:grpSp>
            <p:nvGrpSpPr>
              <p:cNvPr id="10" name="Group 54"/>
              <p:cNvGrpSpPr>
                <a:grpSpLocks/>
              </p:cNvGrpSpPr>
              <p:nvPr/>
            </p:nvGrpSpPr>
            <p:grpSpPr bwMode="auto">
              <a:xfrm>
                <a:off x="2245" y="1344"/>
                <a:ext cx="1633" cy="226"/>
                <a:chOff x="2245" y="1344"/>
                <a:chExt cx="1633" cy="226"/>
              </a:xfrm>
            </p:grpSpPr>
            <p:sp>
              <p:nvSpPr>
                <p:cNvPr id="29725" name="Line 29"/>
                <p:cNvSpPr>
                  <a:spLocks noChangeShapeType="1"/>
                </p:cNvSpPr>
                <p:nvPr/>
              </p:nvSpPr>
              <p:spPr bwMode="auto">
                <a:xfrm flipV="1">
                  <a:off x="3379" y="1344"/>
                  <a:ext cx="499" cy="226"/>
                </a:xfrm>
                <a:prstGeom prst="line">
                  <a:avLst/>
                </a:prstGeom>
                <a:noFill/>
                <a:ln w="28575">
                  <a:solidFill>
                    <a:srgbClr val="000000"/>
                  </a:solidFill>
                  <a:round/>
                  <a:headEnd/>
                  <a:tailEnd/>
                </a:ln>
              </p:spPr>
              <p:txBody>
                <a:bodyPr>
                  <a:prstTxWarp prst="textNoShape">
                    <a:avLst/>
                  </a:prstTxWarp>
                </a:bodyPr>
                <a:lstStyle/>
                <a:p>
                  <a:endParaRPr lang="fr-FR"/>
                </a:p>
              </p:txBody>
            </p:sp>
            <p:sp>
              <p:nvSpPr>
                <p:cNvPr id="29726" name="Line 30"/>
                <p:cNvSpPr>
                  <a:spLocks noChangeShapeType="1"/>
                </p:cNvSpPr>
                <p:nvPr/>
              </p:nvSpPr>
              <p:spPr bwMode="auto">
                <a:xfrm>
                  <a:off x="2245" y="1344"/>
                  <a:ext cx="502" cy="226"/>
                </a:xfrm>
                <a:prstGeom prst="line">
                  <a:avLst/>
                </a:prstGeom>
                <a:noFill/>
                <a:ln w="28575">
                  <a:solidFill>
                    <a:srgbClr val="000000"/>
                  </a:solidFill>
                  <a:round/>
                  <a:headEnd/>
                  <a:tailEnd/>
                </a:ln>
              </p:spPr>
              <p:txBody>
                <a:bodyPr>
                  <a:prstTxWarp prst="textNoShape">
                    <a:avLst/>
                  </a:prstTxWarp>
                </a:bodyPr>
                <a:lstStyle/>
                <a:p>
                  <a:endParaRPr lang="fr-FR"/>
                </a:p>
              </p:txBody>
            </p:sp>
          </p:grpSp>
        </p:grpSp>
        <p:sp>
          <p:nvSpPr>
            <p:cNvPr id="29721" name="Oval 34"/>
            <p:cNvSpPr>
              <a:spLocks noChangeArrowheads="1"/>
            </p:cNvSpPr>
            <p:nvPr/>
          </p:nvSpPr>
          <p:spPr bwMode="auto">
            <a:xfrm>
              <a:off x="3492500" y="2492376"/>
              <a:ext cx="2798763" cy="804863"/>
            </a:xfrm>
            <a:prstGeom prst="ellipse">
              <a:avLst/>
            </a:prstGeom>
            <a:solidFill>
              <a:schemeClr val="accent5">
                <a:lumMod val="20000"/>
                <a:lumOff val="80000"/>
              </a:schemeClr>
            </a:solidFill>
            <a:ln w="9525">
              <a:solidFill>
                <a:srgbClr val="000000"/>
              </a:solidFill>
              <a:round/>
              <a:headEnd/>
              <a:tailEnd/>
            </a:ln>
          </p:spPr>
          <p:txBody>
            <a:bodyPr>
              <a:prstTxWarp prst="textNoShape">
                <a:avLst/>
              </a:prstTxWarp>
            </a:bodyPr>
            <a:lstStyle/>
            <a:p>
              <a:endParaRPr lang="fr-FR"/>
            </a:p>
          </p:txBody>
        </p:sp>
        <p:sp>
          <p:nvSpPr>
            <p:cNvPr id="8228" name="Text Box 36"/>
            <p:cNvSpPr txBox="1">
              <a:spLocks noChangeArrowheads="1"/>
            </p:cNvSpPr>
            <p:nvPr/>
          </p:nvSpPr>
          <p:spPr bwMode="auto">
            <a:xfrm>
              <a:off x="145632" y="1844676"/>
              <a:ext cx="1268412" cy="647700"/>
            </a:xfrm>
            <a:prstGeom prst="rect">
              <a:avLst/>
            </a:prstGeom>
            <a:solidFill>
              <a:schemeClr val="accent3">
                <a:lumMod val="20000"/>
                <a:lumOff val="80000"/>
              </a:schemeClr>
            </a:solidFill>
            <a:ln w="9525">
              <a:solidFill>
                <a:schemeClr val="bg1"/>
              </a:solidFill>
              <a:miter lim="800000"/>
              <a:headEnd/>
              <a:tailEnd/>
            </a:ln>
          </p:spPr>
          <p:txBody>
            <a:bodyPr>
              <a:prstTxWarp prst="textNoShape">
                <a:avLst/>
              </a:prstTxWarp>
            </a:bodyPr>
            <a:lstStyle/>
            <a:p>
              <a:pPr algn="ctr"/>
              <a:r>
                <a:rPr lang="fr-FR" sz="1200" b="1" i="0" dirty="0" smtClean="0"/>
                <a:t>Compétences de pharmacie clinique</a:t>
              </a:r>
              <a:endParaRPr lang="fr-FR" b="1" i="0" dirty="0"/>
            </a:p>
          </p:txBody>
        </p:sp>
        <p:grpSp>
          <p:nvGrpSpPr>
            <p:cNvPr id="11" name="Group 59"/>
            <p:cNvGrpSpPr>
              <a:grpSpLocks/>
            </p:cNvGrpSpPr>
            <p:nvPr/>
          </p:nvGrpSpPr>
          <p:grpSpPr bwMode="auto">
            <a:xfrm>
              <a:off x="846138" y="1123950"/>
              <a:ext cx="2717800" cy="1368424"/>
              <a:chOff x="533" y="708"/>
              <a:chExt cx="1712" cy="862"/>
            </a:xfrm>
          </p:grpSpPr>
          <p:sp>
            <p:nvSpPr>
              <p:cNvPr id="29718" name="Text Box 5"/>
              <p:cNvSpPr txBox="1">
                <a:spLocks noChangeArrowheads="1"/>
              </p:cNvSpPr>
              <p:nvPr/>
            </p:nvSpPr>
            <p:spPr bwMode="auto">
              <a:xfrm>
                <a:off x="533" y="708"/>
                <a:ext cx="1031" cy="228"/>
              </a:xfrm>
              <a:prstGeom prst="rect">
                <a:avLst/>
              </a:prstGeom>
              <a:solidFill>
                <a:schemeClr val="accent3">
                  <a:lumMod val="20000"/>
                  <a:lumOff val="80000"/>
                </a:schemeClr>
              </a:solidFill>
              <a:ln w="9525">
                <a:solidFill>
                  <a:srgbClr val="000000"/>
                </a:solidFill>
                <a:miter lim="800000"/>
                <a:headEnd/>
                <a:tailEnd/>
              </a:ln>
            </p:spPr>
            <p:txBody>
              <a:bodyPr wrap="none">
                <a:prstTxWarp prst="textNoShape">
                  <a:avLst/>
                </a:prstTxWarp>
              </a:bodyPr>
              <a:lstStyle/>
              <a:p>
                <a:pPr algn="ctr"/>
                <a:r>
                  <a:rPr lang="fr-FR" b="1" i="0" dirty="0"/>
                  <a:t>PHARMACIEN</a:t>
                </a:r>
              </a:p>
            </p:txBody>
          </p:sp>
          <p:sp>
            <p:nvSpPr>
              <p:cNvPr id="29719" name="Text Box 32"/>
              <p:cNvSpPr txBox="1">
                <a:spLocks noChangeArrowheads="1"/>
              </p:cNvSpPr>
              <p:nvPr/>
            </p:nvSpPr>
            <p:spPr bwMode="auto">
              <a:xfrm>
                <a:off x="1111" y="1162"/>
                <a:ext cx="1134" cy="408"/>
              </a:xfrm>
              <a:prstGeom prst="rect">
                <a:avLst/>
              </a:prstGeom>
              <a:solidFill>
                <a:schemeClr val="accent3">
                  <a:lumMod val="20000"/>
                  <a:lumOff val="80000"/>
                </a:schemeClr>
              </a:solidFill>
              <a:ln w="9525">
                <a:solidFill>
                  <a:srgbClr val="000000"/>
                </a:solidFill>
                <a:miter lim="800000"/>
                <a:headEnd/>
                <a:tailEnd/>
              </a:ln>
            </p:spPr>
            <p:txBody>
              <a:bodyPr wrap="none" anchor="ctr" anchorCtr="1">
                <a:prstTxWarp prst="textNoShape">
                  <a:avLst/>
                </a:prstTxWarp>
              </a:bodyPr>
              <a:lstStyle/>
              <a:p>
                <a:pPr algn="ctr"/>
                <a:r>
                  <a:rPr lang="fr-FR" sz="1200" b="1" i="0" dirty="0"/>
                  <a:t>Connaissances </a:t>
                </a:r>
              </a:p>
              <a:p>
                <a:pPr algn="ctr"/>
                <a:r>
                  <a:rPr lang="fr-FR" sz="1200" b="1" i="0" dirty="0"/>
                  <a:t> Recommandations</a:t>
                </a:r>
                <a:endParaRPr lang="fr-FR" b="1" i="0" dirty="0"/>
              </a:p>
            </p:txBody>
          </p:sp>
          <p:sp>
            <p:nvSpPr>
              <p:cNvPr id="29720" name="Line 40"/>
              <p:cNvSpPr>
                <a:spLocks noChangeShapeType="1"/>
              </p:cNvSpPr>
              <p:nvPr/>
            </p:nvSpPr>
            <p:spPr bwMode="auto">
              <a:xfrm flipH="1" flipV="1">
                <a:off x="1429" y="935"/>
                <a:ext cx="499" cy="227"/>
              </a:xfrm>
              <a:prstGeom prst="line">
                <a:avLst/>
              </a:prstGeom>
              <a:noFill/>
              <a:ln w="28575">
                <a:solidFill>
                  <a:srgbClr val="000000"/>
                </a:solidFill>
                <a:round/>
                <a:headEnd/>
                <a:tailEnd/>
              </a:ln>
            </p:spPr>
            <p:txBody>
              <a:bodyPr>
                <a:prstTxWarp prst="textNoShape">
                  <a:avLst/>
                </a:prstTxWarp>
              </a:bodyPr>
              <a:lstStyle/>
              <a:p>
                <a:endParaRPr lang="fr-FR"/>
              </a:p>
            </p:txBody>
          </p:sp>
        </p:grpSp>
        <p:grpSp>
          <p:nvGrpSpPr>
            <p:cNvPr id="12" name="Group 57"/>
            <p:cNvGrpSpPr>
              <a:grpSpLocks/>
            </p:cNvGrpSpPr>
            <p:nvPr/>
          </p:nvGrpSpPr>
          <p:grpSpPr bwMode="auto">
            <a:xfrm>
              <a:off x="6156325" y="1123950"/>
              <a:ext cx="2592388" cy="1466850"/>
              <a:chOff x="3878" y="708"/>
              <a:chExt cx="1633" cy="924"/>
            </a:xfrm>
          </p:grpSpPr>
          <p:sp>
            <p:nvSpPr>
              <p:cNvPr id="29715" name="Text Box 6"/>
              <p:cNvSpPr txBox="1">
                <a:spLocks noChangeArrowheads="1"/>
              </p:cNvSpPr>
              <p:nvPr/>
            </p:nvSpPr>
            <p:spPr bwMode="auto">
              <a:xfrm>
                <a:off x="4604" y="708"/>
                <a:ext cx="907" cy="227"/>
              </a:xfrm>
              <a:prstGeom prst="rect">
                <a:avLst/>
              </a:prstGeom>
              <a:solidFill>
                <a:schemeClr val="accent2">
                  <a:lumMod val="20000"/>
                  <a:lumOff val="80000"/>
                </a:schemeClr>
              </a:solidFill>
              <a:ln w="9525">
                <a:solidFill>
                  <a:srgbClr val="000000"/>
                </a:solidFill>
                <a:miter lim="800000"/>
                <a:headEnd/>
                <a:tailEnd/>
              </a:ln>
            </p:spPr>
            <p:txBody>
              <a:bodyPr wrap="none">
                <a:prstTxWarp prst="textNoShape">
                  <a:avLst/>
                </a:prstTxWarp>
              </a:bodyPr>
              <a:lstStyle/>
              <a:p>
                <a:pPr algn="ctr"/>
                <a:r>
                  <a:rPr lang="fr-FR" b="1" i="0" dirty="0"/>
                  <a:t>PATIENT</a:t>
                </a:r>
              </a:p>
            </p:txBody>
          </p:sp>
          <p:sp>
            <p:nvSpPr>
              <p:cNvPr id="29716" name="Line 39"/>
              <p:cNvSpPr>
                <a:spLocks noChangeShapeType="1"/>
              </p:cNvSpPr>
              <p:nvPr/>
            </p:nvSpPr>
            <p:spPr bwMode="auto">
              <a:xfrm flipV="1">
                <a:off x="4241" y="935"/>
                <a:ext cx="499" cy="226"/>
              </a:xfrm>
              <a:prstGeom prst="line">
                <a:avLst/>
              </a:prstGeom>
              <a:noFill/>
              <a:ln w="28575">
                <a:solidFill>
                  <a:srgbClr val="000000"/>
                </a:solidFill>
                <a:round/>
                <a:headEnd/>
                <a:tailEnd/>
              </a:ln>
            </p:spPr>
            <p:txBody>
              <a:bodyPr>
                <a:prstTxWarp prst="textNoShape">
                  <a:avLst/>
                </a:prstTxWarp>
              </a:bodyPr>
              <a:lstStyle/>
              <a:p>
                <a:endParaRPr lang="fr-FR"/>
              </a:p>
            </p:txBody>
          </p:sp>
          <p:sp>
            <p:nvSpPr>
              <p:cNvPr id="29717" name="Text Box 31"/>
              <p:cNvSpPr txBox="1">
                <a:spLocks noChangeArrowheads="1"/>
              </p:cNvSpPr>
              <p:nvPr/>
            </p:nvSpPr>
            <p:spPr bwMode="auto">
              <a:xfrm>
                <a:off x="3878" y="1104"/>
                <a:ext cx="1114" cy="528"/>
              </a:xfrm>
              <a:prstGeom prst="rect">
                <a:avLst/>
              </a:prstGeom>
              <a:solidFill>
                <a:schemeClr val="accent2">
                  <a:lumMod val="20000"/>
                  <a:lumOff val="80000"/>
                </a:schemeClr>
              </a:solidFill>
              <a:ln w="9525">
                <a:solidFill>
                  <a:srgbClr val="000000"/>
                </a:solidFill>
                <a:miter lim="800000"/>
                <a:headEnd/>
                <a:tailEnd/>
              </a:ln>
            </p:spPr>
            <p:txBody>
              <a:bodyPr>
                <a:prstTxWarp prst="textNoShape">
                  <a:avLst/>
                </a:prstTxWarp>
              </a:bodyPr>
              <a:lstStyle/>
              <a:p>
                <a:pPr algn="ctr"/>
                <a:r>
                  <a:rPr lang="fr-FR" sz="1200" b="1" i="0" dirty="0"/>
                  <a:t>Diagnostic établi de la maladie</a:t>
                </a:r>
              </a:p>
              <a:p>
                <a:pPr algn="ctr"/>
                <a:r>
                  <a:rPr lang="fr-FR" sz="1200" b="1" i="0" dirty="0"/>
                  <a:t>+</a:t>
                </a:r>
              </a:p>
              <a:p>
                <a:pPr algn="ctr"/>
                <a:r>
                  <a:rPr lang="fr-FR" sz="1200" b="1" i="0" dirty="0"/>
                  <a:t>Traitement</a:t>
                </a:r>
                <a:endParaRPr lang="fr-FR" b="1" i="0" dirty="0"/>
              </a:p>
            </p:txBody>
          </p:sp>
        </p:grpSp>
        <p:sp>
          <p:nvSpPr>
            <p:cNvPr id="29714" name="Rectangle 43"/>
            <p:cNvSpPr>
              <a:spLocks noChangeArrowheads="1"/>
            </p:cNvSpPr>
            <p:nvPr/>
          </p:nvSpPr>
          <p:spPr bwMode="auto">
            <a:xfrm>
              <a:off x="3827462" y="2590800"/>
              <a:ext cx="1984376" cy="646331"/>
            </a:xfrm>
            <a:prstGeom prst="rect">
              <a:avLst/>
            </a:prstGeom>
            <a:noFill/>
            <a:ln w="9525">
              <a:noFill/>
              <a:miter lim="800000"/>
              <a:headEnd/>
              <a:tailEnd/>
            </a:ln>
          </p:spPr>
          <p:txBody>
            <a:bodyPr wrap="square">
              <a:prstTxWarp prst="textNoShape">
                <a:avLst/>
              </a:prstTxWarp>
              <a:spAutoFit/>
            </a:bodyPr>
            <a:lstStyle/>
            <a:p>
              <a:pPr algn="ctr"/>
              <a:r>
                <a:rPr lang="fr-FR" sz="1200" b="1" i="0" dirty="0"/>
                <a:t>Connaissance des enjeux  </a:t>
              </a:r>
            </a:p>
            <a:p>
              <a:pPr algn="ctr"/>
              <a:r>
                <a:rPr lang="fr-FR" sz="1200" b="1" i="0" dirty="0"/>
                <a:t>Maladie et thérapeutiques</a:t>
              </a:r>
            </a:p>
          </p:txBody>
        </p:sp>
      </p:grpSp>
      <p:sp>
        <p:nvSpPr>
          <p:cNvPr id="44" name="ZoneTexte 43"/>
          <p:cNvSpPr txBox="1"/>
          <p:nvPr/>
        </p:nvSpPr>
        <p:spPr>
          <a:xfrm>
            <a:off x="5689601" y="6324600"/>
            <a:ext cx="333375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i="1" dirty="0" smtClean="0"/>
              <a:t>D’après </a:t>
            </a:r>
            <a:r>
              <a:rPr lang="fr-FR" i="1" dirty="0" err="1" smtClean="0"/>
              <a:t>Helali</a:t>
            </a:r>
            <a:r>
              <a:rPr lang="fr-FR" i="1" dirty="0" smtClean="0"/>
              <a:t> A. FIP, Bâle, 2008</a:t>
            </a:r>
            <a:endParaRPr lang="fr-FR" i="1" dirty="0"/>
          </a:p>
        </p:txBody>
      </p:sp>
      <p:sp>
        <p:nvSpPr>
          <p:cNvPr id="46" name="ZoneTexte 45"/>
          <p:cNvSpPr txBox="1"/>
          <p:nvPr/>
        </p:nvSpPr>
        <p:spPr>
          <a:xfrm>
            <a:off x="595104" y="6001434"/>
            <a:ext cx="3346867"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dirty="0" smtClean="0"/>
              <a:t>Pourquoi pas, un </a:t>
            </a:r>
            <a:r>
              <a:rPr lang="fr-FR" b="1" dirty="0" smtClean="0"/>
              <a:t>entretien pharmaceutique</a:t>
            </a:r>
            <a:r>
              <a:rPr lang="fr-FR" dirty="0" smtClean="0"/>
              <a:t> ?</a:t>
            </a:r>
            <a:endParaRPr lang="fr-FR" dirty="0"/>
          </a:p>
        </p:txBody>
      </p:sp>
      <p:sp>
        <p:nvSpPr>
          <p:cNvPr id="48" name="Espace réservé du numéro de diapositive 47"/>
          <p:cNvSpPr>
            <a:spLocks noGrp="1"/>
          </p:cNvSpPr>
          <p:nvPr>
            <p:ph type="sldNum" sz="quarter" idx="12"/>
          </p:nvPr>
        </p:nvSpPr>
        <p:spPr/>
        <p:txBody>
          <a:bodyPr/>
          <a:lstStyle/>
          <a:p>
            <a:fld id="{8D3C4E78-4E06-5F42-B744-27D3474E1BA3}" type="slidenum">
              <a:rPr lang="fr-FR" smtClean="0"/>
              <a:pPr/>
              <a:t>60</a:t>
            </a:fld>
            <a:endParaRPr lang="fr-FR"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920" y="482382"/>
            <a:ext cx="9065080" cy="990600"/>
          </a:xfrm>
        </p:spPr>
        <p:txBody>
          <a:bodyPr>
            <a:normAutofit fontScale="90000"/>
          </a:bodyPr>
          <a:lstStyle/>
          <a:p>
            <a:pPr algn="ctr"/>
            <a:r>
              <a:rPr lang="fr-FR" dirty="0" smtClean="0"/>
              <a:t>Compétences du pharmacien </a:t>
            </a:r>
            <a:br>
              <a:rPr lang="fr-FR" dirty="0" smtClean="0"/>
            </a:br>
            <a:r>
              <a:rPr lang="fr-FR" dirty="0" smtClean="0"/>
              <a:t>dans le suivi de la prise en charge de l’infection VIH</a:t>
            </a:r>
            <a:endParaRPr lang="fr-FR" dirty="0"/>
          </a:p>
        </p:txBody>
      </p:sp>
      <p:sp>
        <p:nvSpPr>
          <p:cNvPr id="3" name="Espace réservé du contenu 2"/>
          <p:cNvSpPr>
            <a:spLocks noGrp="1"/>
          </p:cNvSpPr>
          <p:nvPr>
            <p:ph idx="1"/>
          </p:nvPr>
        </p:nvSpPr>
        <p:spPr>
          <a:xfrm>
            <a:off x="78921" y="1524000"/>
            <a:ext cx="8869042" cy="4943231"/>
          </a:xfrm>
        </p:spPr>
        <p:txBody>
          <a:bodyPr>
            <a:normAutofit/>
          </a:bodyPr>
          <a:lstStyle/>
          <a:p>
            <a:pPr algn="ctr">
              <a:buNone/>
            </a:pPr>
            <a:endParaRPr lang="fr-FR" b="1" dirty="0" smtClean="0">
              <a:solidFill>
                <a:srgbClr val="C00000"/>
              </a:solidFill>
            </a:endParaRPr>
          </a:p>
          <a:p>
            <a:pPr algn="ctr">
              <a:buNone/>
            </a:pPr>
            <a:r>
              <a:rPr lang="fr-FR" b="1" dirty="0" smtClean="0">
                <a:solidFill>
                  <a:srgbClr val="C00000"/>
                </a:solidFill>
              </a:rPr>
              <a:t>Des savoirs,  des savoirs faire,  des savoirs être…</a:t>
            </a:r>
          </a:p>
          <a:p>
            <a:endParaRPr lang="fr-FR" dirty="0" smtClean="0"/>
          </a:p>
          <a:p>
            <a:pPr marL="182880" lvl="1">
              <a:buNone/>
            </a:pPr>
            <a:r>
              <a:rPr lang="fr-FR" sz="2400" b="1" dirty="0" smtClean="0"/>
              <a:t>Et tout particulièrement, un savoir </a:t>
            </a:r>
            <a:r>
              <a:rPr lang="fr-FR" sz="2400" dirty="0" smtClean="0"/>
              <a:t>…</a:t>
            </a:r>
          </a:p>
          <a:p>
            <a:pPr marL="182880" lvl="1"/>
            <a:r>
              <a:rPr lang="fr-FR" sz="2400" b="1" dirty="0" smtClean="0"/>
              <a:t>communiquer</a:t>
            </a:r>
            <a:r>
              <a:rPr lang="fr-FR" sz="2400" dirty="0" smtClean="0"/>
              <a:t> dans un contexte de confidentialité </a:t>
            </a:r>
          </a:p>
          <a:p>
            <a:pPr lvl="1"/>
            <a:r>
              <a:rPr lang="fr-FR" dirty="0" smtClean="0"/>
              <a:t>Avec le patient, </a:t>
            </a:r>
          </a:p>
          <a:p>
            <a:pPr lvl="1"/>
            <a:r>
              <a:rPr lang="fr-FR" dirty="0" smtClean="0"/>
              <a:t>Les acteurs de la prise en charge dont services hospitaliers, (médecins, infirmiers, pharmaciens, éducateurs …)</a:t>
            </a:r>
          </a:p>
          <a:p>
            <a:r>
              <a:rPr lang="fr-FR" b="1" dirty="0" smtClean="0"/>
              <a:t>éduquer</a:t>
            </a:r>
            <a:r>
              <a:rPr lang="fr-FR" dirty="0" smtClean="0"/>
              <a:t> à la santé dans le cadre de la prévention</a:t>
            </a:r>
          </a:p>
          <a:p>
            <a:pPr lvl="1"/>
            <a:r>
              <a:rPr lang="fr-FR" dirty="0" smtClean="0"/>
              <a:t>Sur les risques de contamination</a:t>
            </a:r>
          </a:p>
          <a:p>
            <a:pPr lvl="1"/>
            <a:r>
              <a:rPr lang="fr-FR" dirty="0" smtClean="0"/>
              <a:t>Sur les outils de prévention : préservatif, seringues UU, l’autotest…</a:t>
            </a:r>
          </a:p>
          <a:p>
            <a:pPr lvl="1"/>
            <a:r>
              <a:rPr lang="fr-FR" dirty="0" smtClean="0"/>
              <a:t>En portant une attention particulière aux adolescents et jeunes adultes</a:t>
            </a:r>
          </a:p>
          <a:p>
            <a:pPr lvl="1"/>
            <a:endParaRPr lang="fr-FR" dirty="0" smtClean="0"/>
          </a:p>
          <a:p>
            <a:pPr lvl="2">
              <a:buNone/>
            </a:pPr>
            <a:endParaRPr lang="fr-FR" dirty="0" smtClean="0"/>
          </a:p>
          <a:p>
            <a:endParaRPr lang="fr-FR" dirty="0" smtClean="0"/>
          </a:p>
        </p:txBody>
      </p:sp>
      <p:sp>
        <p:nvSpPr>
          <p:cNvPr id="8" name="Espace réservé du numéro de diapositive 7"/>
          <p:cNvSpPr>
            <a:spLocks noGrp="1"/>
          </p:cNvSpPr>
          <p:nvPr>
            <p:ph type="sldNum" sz="quarter" idx="12"/>
          </p:nvPr>
        </p:nvSpPr>
        <p:spPr/>
        <p:txBody>
          <a:bodyPr/>
          <a:lstStyle/>
          <a:p>
            <a:fld id="{8D3C4E78-4E06-5F42-B744-27D3474E1BA3}" type="slidenum">
              <a:rPr lang="fr-FR" smtClean="0"/>
              <a:pPr/>
              <a:t>61</a:t>
            </a:fld>
            <a:endParaRPr lang="fr-FR" dirty="0"/>
          </a:p>
        </p:txBody>
      </p:sp>
    </p:spTree>
    <p:extLst>
      <p:ext uri="{BB962C8B-B14F-4D97-AF65-F5344CB8AC3E}">
        <p14:creationId xmlns:mc="http://schemas.openxmlformats.org/markup-compatibility/2006" xmlns:mv="urn:schemas-microsoft-com:mac:vml" xmlns="" xmlns:p14="http://schemas.microsoft.com/office/powerpoint/2010/main" val="17470310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920" y="419100"/>
            <a:ext cx="9065080" cy="990600"/>
          </a:xfrm>
        </p:spPr>
        <p:txBody>
          <a:bodyPr/>
          <a:lstStyle/>
          <a:p>
            <a:pPr algn="ctr"/>
            <a:r>
              <a:rPr lang="fr-FR" dirty="0" smtClean="0"/>
              <a:t>De la prescription des ARV…</a:t>
            </a:r>
            <a:endParaRPr lang="fr-FR" dirty="0"/>
          </a:p>
        </p:txBody>
      </p:sp>
      <p:sp>
        <p:nvSpPr>
          <p:cNvPr id="3" name="Espace réservé du contenu 2"/>
          <p:cNvSpPr>
            <a:spLocks noGrp="1"/>
          </p:cNvSpPr>
          <p:nvPr>
            <p:ph idx="1"/>
          </p:nvPr>
        </p:nvSpPr>
        <p:spPr>
          <a:xfrm>
            <a:off x="0" y="1409700"/>
            <a:ext cx="9144000" cy="3741984"/>
          </a:xfrm>
        </p:spPr>
        <p:txBody>
          <a:bodyPr>
            <a:noAutofit/>
          </a:bodyPr>
          <a:lstStyle/>
          <a:p>
            <a:r>
              <a:rPr lang="fr-FR" b="1" dirty="0"/>
              <a:t>Médicament à statut </a:t>
            </a:r>
            <a:r>
              <a:rPr lang="fr-FR" b="1" dirty="0" smtClean="0"/>
              <a:t>particulier: </a:t>
            </a:r>
          </a:p>
          <a:p>
            <a:pPr lvl="1"/>
            <a:r>
              <a:rPr lang="fr-FR" b="1" dirty="0" smtClean="0"/>
              <a:t>prescription </a:t>
            </a:r>
            <a:r>
              <a:rPr lang="fr-FR" b="1" dirty="0"/>
              <a:t>initiale hospitalière/PIH annuelle </a:t>
            </a:r>
            <a:r>
              <a:rPr lang="fr-FR" b="1" dirty="0" smtClean="0"/>
              <a:t>(PIHA), par des médecins hospitaliers expérimentés dans la prise en charge de l’infection VIH</a:t>
            </a:r>
          </a:p>
          <a:p>
            <a:pPr lvl="1"/>
            <a:r>
              <a:rPr lang="fr-FR" b="1" dirty="0" smtClean="0"/>
              <a:t>formulaire " bizone " </a:t>
            </a:r>
            <a:r>
              <a:rPr lang="fr-FR" dirty="0" smtClean="0"/>
              <a:t>conforme au modèle CERFA, lorsque la prise en charge se fait dans le cadre d'une ALD ( affection de longue durée ).</a:t>
            </a:r>
            <a:endParaRPr lang="fr-FR" b="1" dirty="0" smtClean="0"/>
          </a:p>
          <a:p>
            <a:pPr lvl="1"/>
            <a:r>
              <a:rPr lang="fr-FR" b="1" dirty="0" smtClean="0"/>
              <a:t>renouvellement possible, </a:t>
            </a:r>
            <a:r>
              <a:rPr lang="fr-FR" dirty="0" smtClean="0"/>
              <a:t>de la prescription durant 11 mois, par médecins de ville </a:t>
            </a:r>
          </a:p>
          <a:p>
            <a:pPr lvl="2"/>
            <a:r>
              <a:rPr lang="fr-FR" dirty="0" smtClean="0"/>
              <a:t>Des ARV, mais sans changement </a:t>
            </a:r>
          </a:p>
          <a:p>
            <a:pPr lvl="2"/>
            <a:r>
              <a:rPr lang="fr-FR" dirty="0" smtClean="0"/>
              <a:t>de </a:t>
            </a:r>
            <a:r>
              <a:rPr lang="fr-FR" dirty="0"/>
              <a:t>la mesure de la charge </a:t>
            </a:r>
            <a:r>
              <a:rPr lang="fr-FR" dirty="0" smtClean="0"/>
              <a:t>virale plasmatique</a:t>
            </a:r>
          </a:p>
          <a:p>
            <a:pPr lvl="2"/>
            <a:endParaRPr lang="fr-FR" dirty="0" smtClean="0"/>
          </a:p>
          <a:p>
            <a:pPr marL="114300" indent="0">
              <a:buNone/>
            </a:pPr>
            <a:endParaRPr lang="fr-FR" sz="1800" dirty="0"/>
          </a:p>
        </p:txBody>
      </p:sp>
      <p:sp>
        <p:nvSpPr>
          <p:cNvPr id="8" name="Espace réservé du numéro de diapositive 7"/>
          <p:cNvSpPr>
            <a:spLocks noGrp="1"/>
          </p:cNvSpPr>
          <p:nvPr>
            <p:ph type="sldNum" sz="quarter" idx="12"/>
          </p:nvPr>
        </p:nvSpPr>
        <p:spPr/>
        <p:txBody>
          <a:bodyPr/>
          <a:lstStyle/>
          <a:p>
            <a:fld id="{8D3C4E78-4E06-5F42-B744-27D3474E1BA3}" type="slidenum">
              <a:rPr lang="fr-FR" smtClean="0"/>
              <a:pPr/>
              <a:t>62</a:t>
            </a:fld>
            <a:endParaRPr lang="fr-FR" dirty="0"/>
          </a:p>
        </p:txBody>
      </p:sp>
    </p:spTree>
    <p:extLst>
      <p:ext uri="{BB962C8B-B14F-4D97-AF65-F5344CB8AC3E}">
        <p14:creationId xmlns:mc="http://schemas.openxmlformats.org/markup-compatibility/2006" xmlns:mv="urn:schemas-microsoft-com:mac:vml" xmlns="" xmlns:p14="http://schemas.microsoft.com/office/powerpoint/2010/main" val="23432763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920" y="419100"/>
            <a:ext cx="9065080" cy="990600"/>
          </a:xfrm>
        </p:spPr>
        <p:txBody>
          <a:bodyPr>
            <a:normAutofit/>
          </a:bodyPr>
          <a:lstStyle/>
          <a:p>
            <a:pPr algn="ctr"/>
            <a:r>
              <a:rPr lang="fr-FR" dirty="0" smtClean="0"/>
              <a:t> …à leur dispensation en double circuit</a:t>
            </a:r>
            <a:endParaRPr lang="fr-FR" dirty="0"/>
          </a:p>
        </p:txBody>
      </p:sp>
      <p:graphicFrame>
        <p:nvGraphicFramePr>
          <p:cNvPr id="9" name="Diagramme 8"/>
          <p:cNvGraphicFramePr/>
          <p:nvPr/>
        </p:nvGraphicFramePr>
        <p:xfrm>
          <a:off x="78920" y="1396999"/>
          <a:ext cx="9065080" cy="5258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space réservé du numéro de diapositive 7"/>
          <p:cNvSpPr>
            <a:spLocks noGrp="1"/>
          </p:cNvSpPr>
          <p:nvPr>
            <p:ph type="sldNum" sz="quarter" idx="12"/>
          </p:nvPr>
        </p:nvSpPr>
        <p:spPr/>
        <p:txBody>
          <a:bodyPr/>
          <a:lstStyle/>
          <a:p>
            <a:fld id="{8D3C4E78-4E06-5F42-B744-27D3474E1BA3}" type="slidenum">
              <a:rPr lang="fr-FR" smtClean="0"/>
              <a:pPr/>
              <a:t>63</a:t>
            </a:fld>
            <a:endParaRPr lang="fr-FR" dirty="0"/>
          </a:p>
        </p:txBody>
      </p:sp>
    </p:spTree>
    <p:extLst>
      <p:ext uri="{BB962C8B-B14F-4D97-AF65-F5344CB8AC3E}">
        <p14:creationId xmlns:mc="http://schemas.openxmlformats.org/markup-compatibility/2006" xmlns:mv="urn:schemas-microsoft-com:mac:vml" xmlns="" xmlns:p14="http://schemas.microsoft.com/office/powerpoint/2010/main" val="23432763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78920" y="375309"/>
            <a:ext cx="8229600" cy="990600"/>
          </a:xfrm>
        </p:spPr>
        <p:txBody>
          <a:bodyPr>
            <a:normAutofit/>
          </a:bodyPr>
          <a:lstStyle/>
          <a:p>
            <a:pPr eaLnBrk="1" hangingPunct="1">
              <a:defRPr/>
            </a:pPr>
            <a:r>
              <a:rPr lang="fr-FR" dirty="0" smtClean="0"/>
              <a:t>Conclusion</a:t>
            </a:r>
          </a:p>
        </p:txBody>
      </p:sp>
      <p:sp>
        <p:nvSpPr>
          <p:cNvPr id="129027" name="Rectangle 3"/>
          <p:cNvSpPr>
            <a:spLocks noGrp="1" noChangeArrowheads="1"/>
          </p:cNvSpPr>
          <p:nvPr>
            <p:ph idx="1"/>
          </p:nvPr>
        </p:nvSpPr>
        <p:spPr>
          <a:xfrm>
            <a:off x="78920" y="1365909"/>
            <a:ext cx="9065080" cy="4876800"/>
          </a:xfrm>
        </p:spPr>
        <p:txBody>
          <a:bodyPr>
            <a:normAutofit fontScale="85000" lnSpcReduction="10000"/>
          </a:bodyPr>
          <a:lstStyle/>
          <a:p>
            <a:pPr eaLnBrk="1" hangingPunct="1"/>
            <a:r>
              <a:rPr lang="fr-FR" sz="2800" dirty="0" smtClean="0"/>
              <a:t>Comment conjuguer  efficacité des thérapies ARV, autonomie et qualité de vie  ? </a:t>
            </a:r>
          </a:p>
          <a:p>
            <a:pPr eaLnBrk="1" hangingPunct="1">
              <a:buNone/>
            </a:pPr>
            <a:r>
              <a:rPr lang="fr-FR" sz="2800" dirty="0" smtClean="0">
                <a:sym typeface="Wingdings" pitchFamily="2" charset="2"/>
              </a:rPr>
              <a:t></a:t>
            </a:r>
            <a:r>
              <a:rPr lang="fr-FR" sz="2800" dirty="0" smtClean="0"/>
              <a:t> Nécessité d’une approche coordonnée des acteurs du parcours </a:t>
            </a:r>
          </a:p>
          <a:p>
            <a:pPr eaLnBrk="1" hangingPunct="1">
              <a:buFont typeface="Symbol" pitchFamily="34" charset="2"/>
              <a:buChar char=""/>
            </a:pPr>
            <a:endParaRPr lang="fr-FR" sz="2800" dirty="0" smtClean="0"/>
          </a:p>
          <a:p>
            <a:pPr eaLnBrk="1" hangingPunct="1"/>
            <a:r>
              <a:rPr lang="fr-FR" sz="2800" b="1" dirty="0" smtClean="0">
                <a:solidFill>
                  <a:srgbClr val="C00000"/>
                </a:solidFill>
              </a:rPr>
              <a:t>Le pharmacien </a:t>
            </a:r>
            <a:r>
              <a:rPr lang="fr-FR" sz="2800" dirty="0" smtClean="0">
                <a:solidFill>
                  <a:srgbClr val="C00000"/>
                </a:solidFill>
              </a:rPr>
              <a:t>est un maillon indispensable pour analyser, veiller, informer et conseiller sur le bon usage</a:t>
            </a:r>
          </a:p>
          <a:p>
            <a:pPr eaLnBrk="1" hangingPunct="1">
              <a:buNone/>
            </a:pPr>
            <a:r>
              <a:rPr lang="fr-FR" sz="2800" b="1" dirty="0" smtClean="0"/>
              <a:t>	Perspectives </a:t>
            </a:r>
            <a:r>
              <a:rPr lang="fr-FR" sz="2800" dirty="0" smtClean="0"/>
              <a:t>: </a:t>
            </a:r>
          </a:p>
          <a:p>
            <a:pPr lvl="1">
              <a:buNone/>
            </a:pPr>
            <a:r>
              <a:rPr lang="fr-FR" sz="2800" dirty="0" smtClean="0">
                <a:sym typeface="Wingdings" pitchFamily="2" charset="2"/>
              </a:rPr>
              <a:t> </a:t>
            </a:r>
            <a:r>
              <a:rPr lang="fr-FR" sz="2800" dirty="0" smtClean="0"/>
              <a:t>Sa participation aux programmes d’éducation thérapeutique (ETP) dans le cadre des Parcours Personnalisés de Soins et de Santé (PPS) ?</a:t>
            </a:r>
          </a:p>
          <a:p>
            <a:pPr lvl="1">
              <a:buNone/>
            </a:pPr>
            <a:r>
              <a:rPr lang="fr-FR" sz="2800" dirty="0" smtClean="0">
                <a:sym typeface="Wingdings" pitchFamily="2" charset="2"/>
              </a:rPr>
              <a:t> </a:t>
            </a:r>
            <a:r>
              <a:rPr lang="fr-FR" sz="2800" dirty="0" smtClean="0"/>
              <a:t>Son implication dans des « Entretiens Pharmaceutiques » ?</a:t>
            </a:r>
          </a:p>
          <a:p>
            <a:pPr lvl="1">
              <a:buNone/>
            </a:pPr>
            <a:r>
              <a:rPr lang="fr-FR" sz="2800" dirty="0" smtClean="0">
                <a:sym typeface="Wingdings" pitchFamily="2" charset="2"/>
              </a:rPr>
              <a:t> </a:t>
            </a:r>
            <a:r>
              <a:rPr lang="fr-FR" sz="2800" dirty="0" smtClean="0"/>
              <a:t>Sa contribution aux Programmes d’Accompagnement ?</a:t>
            </a:r>
          </a:p>
        </p:txBody>
      </p:sp>
      <p:sp>
        <p:nvSpPr>
          <p:cNvPr id="7" name="Espace réservé du numéro de diapositive 6"/>
          <p:cNvSpPr>
            <a:spLocks noGrp="1"/>
          </p:cNvSpPr>
          <p:nvPr>
            <p:ph type="sldNum" sz="quarter" idx="12"/>
          </p:nvPr>
        </p:nvSpPr>
        <p:spPr/>
        <p:txBody>
          <a:bodyPr/>
          <a:lstStyle/>
          <a:p>
            <a:fld id="{8D3C4E78-4E06-5F42-B744-27D3474E1BA3}" type="slidenum">
              <a:rPr lang="fr-FR" smtClean="0"/>
              <a:pPr/>
              <a:t>64</a:t>
            </a:fld>
            <a:endParaRPr lang="fr-FR" dirty="0"/>
          </a:p>
        </p:txBody>
      </p:sp>
    </p:spTree>
    <p:extLst>
      <p:ext uri="{BB962C8B-B14F-4D97-AF65-F5344CB8AC3E}">
        <p14:creationId xmlns:mc="http://schemas.openxmlformats.org/markup-compatibility/2006" xmlns:mv="urn:schemas-microsoft-com:mac:vml" xmlns="" xmlns:p14="http://schemas.microsoft.com/office/powerpoint/2010/main" val="39031228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2100" y="533400"/>
            <a:ext cx="7937500" cy="990600"/>
          </a:xfrm>
        </p:spPr>
        <p:txBody>
          <a:bodyPr/>
          <a:lstStyle/>
          <a:p>
            <a:pPr eaLnBrk="1" hangingPunct="1">
              <a:defRPr/>
            </a:pPr>
            <a:r>
              <a:rPr lang="fr-FR" dirty="0" smtClean="0">
                <a:ea typeface="ＭＳ Ｐゴシック" pitchFamily="34" charset="-128"/>
              </a:rPr>
              <a:t>Auteurs</a:t>
            </a:r>
          </a:p>
        </p:txBody>
      </p:sp>
      <p:sp>
        <p:nvSpPr>
          <p:cNvPr id="104451" name="Espace réservé du contenu 2"/>
          <p:cNvSpPr>
            <a:spLocks noGrp="1"/>
          </p:cNvSpPr>
          <p:nvPr>
            <p:ph idx="1"/>
          </p:nvPr>
        </p:nvSpPr>
        <p:spPr>
          <a:xfrm>
            <a:off x="292100" y="1600200"/>
            <a:ext cx="8636000" cy="4876800"/>
          </a:xfrm>
        </p:spPr>
        <p:txBody>
          <a:bodyPr/>
          <a:lstStyle/>
          <a:p>
            <a:pPr eaLnBrk="1" hangingPunct="1"/>
            <a:r>
              <a:rPr lang="fr-FR" smtClean="0">
                <a:ea typeface="ＭＳ Ｐゴシック" pitchFamily="34" charset="-128"/>
              </a:rPr>
              <a:t>Philippe ARSAC (Médecin, institut Fournier Paris)</a:t>
            </a:r>
          </a:p>
          <a:p>
            <a:pPr eaLnBrk="1" hangingPunct="1"/>
            <a:r>
              <a:rPr lang="fr-FR" smtClean="0">
                <a:ea typeface="ＭＳ Ｐゴシック" pitchFamily="34" charset="-128"/>
              </a:rPr>
              <a:t>Emmanuelle BOSCHETTI (Pharmacien, CHU Nancy)</a:t>
            </a:r>
          </a:p>
          <a:p>
            <a:pPr eaLnBrk="1" hangingPunct="1"/>
            <a:r>
              <a:rPr lang="fr-FR" smtClean="0">
                <a:ea typeface="ＭＳ Ｐゴシック" pitchFamily="34" charset="-128"/>
              </a:rPr>
              <a:t>Laurence BOYER (Médecin, CHU Nancy)</a:t>
            </a:r>
          </a:p>
          <a:p>
            <a:pPr eaLnBrk="1" hangingPunct="1"/>
            <a:r>
              <a:rPr lang="fr-FR" smtClean="0">
                <a:ea typeface="ＭＳ Ｐゴシック" pitchFamily="34" charset="-128"/>
              </a:rPr>
              <a:t>Agnès CERTAIN (Pharmacien ,CHU Bichat)</a:t>
            </a:r>
          </a:p>
          <a:p>
            <a:pPr eaLnBrk="1" hangingPunct="1"/>
            <a:r>
              <a:rPr lang="fr-FR" smtClean="0">
                <a:ea typeface="ＭＳ Ｐゴシック" pitchFamily="34" charset="-128"/>
              </a:rPr>
              <a:t>Christine JACOMET (Médecin, CHU Clermont-Ferrand)</a:t>
            </a:r>
          </a:p>
          <a:p>
            <a:pPr eaLnBrk="1" hangingPunct="1"/>
            <a:r>
              <a:rPr lang="fr-FR" smtClean="0">
                <a:ea typeface="ＭＳ Ｐゴシック" pitchFamily="34" charset="-128"/>
              </a:rPr>
              <a:t>Julie LANGLOIS (Pharmacien consultante, Paris)</a:t>
            </a:r>
          </a:p>
          <a:p>
            <a:pPr eaLnBrk="1" hangingPunct="1"/>
            <a:r>
              <a:rPr lang="fr-FR" smtClean="0">
                <a:ea typeface="ＭＳ Ｐゴシック" pitchFamily="34" charset="-128"/>
              </a:rPr>
              <a:t>Bruno LAURANDIN (Pharmacien officinal, Suresnes)</a:t>
            </a:r>
          </a:p>
          <a:p>
            <a:pPr eaLnBrk="1" hangingPunct="1"/>
            <a:r>
              <a:rPr lang="fr-FR" smtClean="0">
                <a:ea typeface="ＭＳ Ｐゴシック" pitchFamily="34" charset="-128"/>
              </a:rPr>
              <a:t>Sylvia PUGLIESE-WEHRLEN (Pharmacien, CHU Nice)</a:t>
            </a:r>
          </a:p>
          <a:p>
            <a:pPr eaLnBrk="1" hangingPunct="1"/>
            <a:r>
              <a:rPr lang="fr-FR" smtClean="0">
                <a:ea typeface="ＭＳ Ｐゴシック" pitchFamily="34" charset="-128"/>
              </a:rPr>
              <a:t>Hervé TROUT (Pharmacien, CHU Lariboisière)</a:t>
            </a:r>
          </a:p>
          <a:p>
            <a:pPr eaLnBrk="1" hangingPunct="1"/>
            <a:endParaRPr lang="fr-FR" smtClean="0">
              <a:ea typeface="ＭＳ Ｐゴシック" pitchFamily="34" charset="-128"/>
            </a:endParaRPr>
          </a:p>
          <a:p>
            <a:pPr eaLnBrk="1" hangingPunct="1"/>
            <a:endParaRPr lang="fr-FR" smtClean="0">
              <a:ea typeface="ＭＳ Ｐゴシック" pitchFamily="34" charset="-128"/>
            </a:endParaRPr>
          </a:p>
          <a:p>
            <a:pPr eaLnBrk="1" hangingPunct="1"/>
            <a:endParaRPr lang="fr-FR" smtClean="0">
              <a:ea typeface="ＭＳ Ｐゴシック" pitchFamily="34" charset="-128"/>
            </a:endParaRPr>
          </a:p>
          <a:p>
            <a:pPr eaLnBrk="1" hangingPunct="1"/>
            <a:endParaRPr lang="fr-FR" smtClean="0">
              <a:ea typeface="ＭＳ Ｐゴシック" pitchFamily="34" charset="-128"/>
            </a:endParaRPr>
          </a:p>
          <a:p>
            <a:pPr lvl="1" eaLnBrk="1" hangingPunct="1">
              <a:buFont typeface="Arial" pitchFamily="34" charset="0"/>
              <a:buNone/>
            </a:pPr>
            <a:endParaRPr lang="fr-FR" smtClean="0">
              <a:ea typeface="ＭＳ Ｐゴシック" pitchFamily="34" charset="-128"/>
            </a:endParaRPr>
          </a:p>
        </p:txBody>
      </p:sp>
      <p:sp>
        <p:nvSpPr>
          <p:cNvPr id="5" name="Espace réservé du numéro de diapositive 4"/>
          <p:cNvSpPr>
            <a:spLocks noGrp="1"/>
          </p:cNvSpPr>
          <p:nvPr>
            <p:ph type="sldNum" sz="quarter" idx="12"/>
          </p:nvPr>
        </p:nvSpPr>
        <p:spPr/>
        <p:txBody>
          <a:bodyPr/>
          <a:lstStyle/>
          <a:p>
            <a:fld id="{8D3C4E78-4E06-5F42-B744-27D3474E1BA3}" type="slidenum">
              <a:rPr lang="fr-FR" smtClean="0"/>
              <a:pPr/>
              <a:t>65</a:t>
            </a:fld>
            <a:endParaRPr lang="fr-F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2100" y="533400"/>
            <a:ext cx="7937500" cy="990600"/>
          </a:xfrm>
        </p:spPr>
        <p:txBody>
          <a:bodyPr/>
          <a:lstStyle/>
          <a:p>
            <a:pPr eaLnBrk="1" hangingPunct="1">
              <a:defRPr/>
            </a:pPr>
            <a:r>
              <a:rPr lang="fr-FR" dirty="0" smtClean="0">
                <a:ea typeface="ＭＳ Ｐゴシック" pitchFamily="34" charset="-128"/>
              </a:rPr>
              <a:t>Remerciements</a:t>
            </a:r>
          </a:p>
        </p:txBody>
      </p:sp>
      <p:sp>
        <p:nvSpPr>
          <p:cNvPr id="105475" name="Espace réservé du contenu 2"/>
          <p:cNvSpPr>
            <a:spLocks noGrp="1"/>
          </p:cNvSpPr>
          <p:nvPr>
            <p:ph idx="1"/>
          </p:nvPr>
        </p:nvSpPr>
        <p:spPr>
          <a:xfrm>
            <a:off x="292100" y="1600200"/>
            <a:ext cx="8636000" cy="4876800"/>
          </a:xfrm>
        </p:spPr>
        <p:txBody>
          <a:bodyPr/>
          <a:lstStyle/>
          <a:p>
            <a:pPr eaLnBrk="1" hangingPunct="1"/>
            <a:r>
              <a:rPr lang="fr-FR" b="1" dirty="0" smtClean="0">
                <a:ea typeface="ＭＳ Ｐゴシック" pitchFamily="34" charset="-128"/>
              </a:rPr>
              <a:t>Groupe Médicament-Pharmaciens SFLS </a:t>
            </a:r>
            <a:r>
              <a:rPr lang="fr-FR" dirty="0" smtClean="0">
                <a:ea typeface="ＭＳ Ｐゴシック" pitchFamily="34" charset="-128"/>
              </a:rPr>
              <a:t>: </a:t>
            </a:r>
          </a:p>
          <a:p>
            <a:pPr lvl="1" eaLnBrk="1" hangingPunct="1">
              <a:buFont typeface="Arial" pitchFamily="34" charset="0"/>
              <a:buNone/>
            </a:pPr>
            <a:r>
              <a:rPr lang="fr-FR" dirty="0" smtClean="0">
                <a:ea typeface="ＭＳ Ｐゴシック" pitchFamily="34" charset="-128"/>
                <a:hlinkClick r:id="rId2"/>
              </a:rPr>
              <a:t>http://www.sfls.aei.fr/Commission-pharmaciens-medicaments</a:t>
            </a:r>
            <a:r>
              <a:rPr lang="fr-FR" dirty="0" smtClean="0">
                <a:ea typeface="ＭＳ Ｐゴシック" pitchFamily="34" charset="-128"/>
              </a:rPr>
              <a:t> </a:t>
            </a:r>
          </a:p>
          <a:p>
            <a:pPr lvl="1" eaLnBrk="1" hangingPunct="1"/>
            <a:r>
              <a:rPr lang="fr-FR" dirty="0" smtClean="0">
                <a:ea typeface="ＭＳ Ｐゴシック" pitchFamily="34" charset="-128"/>
              </a:rPr>
              <a:t>Présidents : Eric BILLAUD et Agnès CERTAIN,</a:t>
            </a:r>
          </a:p>
          <a:p>
            <a:pPr lvl="1" eaLnBrk="1" hangingPunct="1"/>
            <a:r>
              <a:rPr lang="fr-FR" dirty="0" smtClean="0">
                <a:ea typeface="ＭＳ Ｐゴシック" pitchFamily="34" charset="-128"/>
              </a:rPr>
              <a:t>Secrétaire : Julie LANGLOIS, </a:t>
            </a:r>
          </a:p>
          <a:p>
            <a:pPr lvl="1" eaLnBrk="1" hangingPunct="1"/>
            <a:r>
              <a:rPr lang="fr-FR" dirty="0" smtClean="0">
                <a:ea typeface="ＭＳ Ｐゴシック" pitchFamily="34" charset="-128"/>
              </a:rPr>
              <a:t>Et Philippe ARSAC, Emmanuelle BOSCHETTI, Pierre BOUTTAZ,  Laurence BOYER, Christine JACOMET, Bruno LAURANDIN, Sylvia PUGLIESE, Hervé TROUT, David ZUCMAN.</a:t>
            </a:r>
          </a:p>
          <a:p>
            <a:pPr lvl="1" eaLnBrk="1" hangingPunct="1">
              <a:buFont typeface="Arial" pitchFamily="34" charset="0"/>
              <a:buNone/>
            </a:pPr>
            <a:endParaRPr lang="fr-FR" b="1" dirty="0" smtClean="0">
              <a:ea typeface="ＭＳ Ｐゴシック" pitchFamily="34" charset="-128"/>
            </a:endParaRPr>
          </a:p>
          <a:p>
            <a:pPr eaLnBrk="1" hangingPunct="1"/>
            <a:r>
              <a:rPr lang="fr-FR" b="1" dirty="0" smtClean="0">
                <a:ea typeface="ＭＳ Ｐゴシック" pitchFamily="34" charset="-128"/>
              </a:rPr>
              <a:t>Ordre des Pharmaciens / </a:t>
            </a:r>
            <a:r>
              <a:rPr lang="fr-FR" b="1" dirty="0" err="1" smtClean="0">
                <a:ea typeface="ＭＳ Ｐゴシック" pitchFamily="34" charset="-128"/>
              </a:rPr>
              <a:t>Cespharm</a:t>
            </a:r>
            <a:endParaRPr lang="fr-FR" b="1" dirty="0" smtClean="0">
              <a:ea typeface="ＭＳ Ｐゴシック" pitchFamily="34" charset="-128"/>
            </a:endParaRPr>
          </a:p>
          <a:p>
            <a:pPr eaLnBrk="1" hangingPunct="1"/>
            <a:r>
              <a:rPr lang="fr-FR" b="1" dirty="0" smtClean="0">
                <a:ea typeface="ＭＳ Ｐゴシック" pitchFamily="34" charset="-128"/>
              </a:rPr>
              <a:t>Haute Autorité de Santé</a:t>
            </a:r>
          </a:p>
          <a:p>
            <a:pPr eaLnBrk="1" hangingPunct="1"/>
            <a:r>
              <a:rPr lang="fr-FR" b="1" dirty="0" smtClean="0">
                <a:ea typeface="ＭＳ Ｐゴシック" pitchFamily="34" charset="-128"/>
              </a:rPr>
              <a:t>Direction Générale de la Santé</a:t>
            </a:r>
          </a:p>
        </p:txBody>
      </p:sp>
      <p:sp>
        <p:nvSpPr>
          <p:cNvPr id="5" name="Espace réservé du numéro de diapositive 4"/>
          <p:cNvSpPr>
            <a:spLocks noGrp="1"/>
          </p:cNvSpPr>
          <p:nvPr>
            <p:ph type="sldNum" sz="quarter" idx="12"/>
          </p:nvPr>
        </p:nvSpPr>
        <p:spPr/>
        <p:txBody>
          <a:bodyPr/>
          <a:lstStyle/>
          <a:p>
            <a:fld id="{8D3C4E78-4E06-5F42-B744-27D3474E1BA3}" type="slidenum">
              <a:rPr lang="fr-FR" smtClean="0"/>
              <a:pPr/>
              <a:t>66</a:t>
            </a:fld>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7500" y="549275"/>
            <a:ext cx="7143750" cy="981075"/>
          </a:xfrm>
        </p:spPr>
        <p:txBody>
          <a:bodyPr/>
          <a:lstStyle/>
          <a:p>
            <a:pPr defTabSz="792163" eaLnBrk="1" hangingPunct="1">
              <a:defRPr/>
            </a:pPr>
            <a:r>
              <a:rPr lang="fr-FR" dirty="0" smtClean="0">
                <a:ea typeface="ＭＳ Ｐゴシック" pitchFamily="34" charset="-128"/>
              </a:rPr>
              <a:t>Genèse: mise en garde</a:t>
            </a:r>
          </a:p>
        </p:txBody>
      </p:sp>
      <p:sp>
        <p:nvSpPr>
          <p:cNvPr id="32771" name="Espace réservé du contenu 2"/>
          <p:cNvSpPr>
            <a:spLocks noGrp="1"/>
          </p:cNvSpPr>
          <p:nvPr>
            <p:ph idx="1"/>
          </p:nvPr>
        </p:nvSpPr>
        <p:spPr>
          <a:xfrm>
            <a:off x="0" y="1530350"/>
            <a:ext cx="9144000" cy="4786313"/>
          </a:xfrm>
        </p:spPr>
        <p:txBody>
          <a:bodyPr/>
          <a:lstStyle/>
          <a:p>
            <a:pPr marL="644525" lvl="1" indent="-349250" defTabSz="792163" eaLnBrk="1" hangingPunct="1">
              <a:spcBef>
                <a:spcPts val="1738"/>
              </a:spcBef>
            </a:pPr>
            <a:endParaRPr lang="fr-FR" dirty="0" smtClean="0">
              <a:ea typeface="ＭＳ Ｐゴシック" pitchFamily="34" charset="-128"/>
            </a:endParaRPr>
          </a:p>
          <a:p>
            <a:pPr marL="644525" lvl="1" indent="-349250" defTabSz="792163" eaLnBrk="1" hangingPunct="1">
              <a:spcBef>
                <a:spcPts val="1738"/>
              </a:spcBef>
            </a:pPr>
            <a:endParaRPr lang="fr-FR" dirty="0" smtClean="0">
              <a:ea typeface="ＭＳ Ｐゴシック" pitchFamily="34" charset="-128"/>
            </a:endParaRPr>
          </a:p>
          <a:p>
            <a:pPr marL="644525" lvl="1" indent="-349250" defTabSz="792163" eaLnBrk="1" hangingPunct="1">
              <a:spcBef>
                <a:spcPts val="1738"/>
              </a:spcBef>
              <a:buFont typeface="Arial" pitchFamily="34" charset="0"/>
              <a:buNone/>
            </a:pPr>
            <a:r>
              <a:rPr lang="fr-FR" i="1" dirty="0" smtClean="0">
                <a:ea typeface="ＭＳ Ｐゴシック" pitchFamily="34" charset="-128"/>
              </a:rPr>
              <a:t>Le support de formation qui suit a été conçu par le groupe médicament-pharmaciens de la SFLS. </a:t>
            </a:r>
          </a:p>
          <a:p>
            <a:pPr marL="644525" lvl="1" indent="-349250" defTabSz="792163" eaLnBrk="1" hangingPunct="1">
              <a:spcBef>
                <a:spcPts val="1738"/>
              </a:spcBef>
              <a:buFont typeface="Arial" pitchFamily="34" charset="0"/>
              <a:buNone/>
            </a:pPr>
            <a:r>
              <a:rPr lang="fr-FR" i="1" dirty="0" smtClean="0">
                <a:ea typeface="ＭＳ Ｐゴシック" pitchFamily="34" charset="-128"/>
              </a:rPr>
              <a:t>Le groupe MP SFLS cautionne le contenu correspondant à la version PDF la plus récente mise en ligne sur sa page internet </a:t>
            </a:r>
            <a:r>
              <a:rPr lang="fr-FR" i="1" dirty="0" smtClean="0">
                <a:ea typeface="ＭＳ Ｐゴシック" pitchFamily="34" charset="-128"/>
                <a:hlinkClick r:id="rId2"/>
              </a:rPr>
              <a:t>http://www.sfls.aei.fr/Commission-pharmaciens-medicaments</a:t>
            </a:r>
            <a:r>
              <a:rPr lang="fr-FR" i="1" dirty="0" smtClean="0">
                <a:ea typeface="ＭＳ Ｐゴシック" pitchFamily="34" charset="-128"/>
              </a:rPr>
              <a:t> .</a:t>
            </a:r>
          </a:p>
          <a:p>
            <a:pPr marL="644525" lvl="1" indent="-349250" defTabSz="792163" eaLnBrk="1" hangingPunct="1">
              <a:spcBef>
                <a:spcPts val="1738"/>
              </a:spcBef>
              <a:buFont typeface="Arial" pitchFamily="34" charset="0"/>
              <a:buNone/>
            </a:pPr>
            <a:r>
              <a:rPr lang="fr-FR" i="1" dirty="0" smtClean="0">
                <a:ea typeface="ＭＳ Ｐゴシック" pitchFamily="34" charset="-128"/>
              </a:rPr>
              <a:t>La SFLS décline toute responsabilité sur des contenus modifiés ou ajoutés par rapport à la version officielle en ligne.</a:t>
            </a:r>
          </a:p>
        </p:txBody>
      </p:sp>
      <p:sp>
        <p:nvSpPr>
          <p:cNvPr id="5" name="Espace réservé du numéro de diapositive 4"/>
          <p:cNvSpPr>
            <a:spLocks noGrp="1"/>
          </p:cNvSpPr>
          <p:nvPr>
            <p:ph type="sldNum" sz="quarter" idx="12"/>
          </p:nvPr>
        </p:nvSpPr>
        <p:spPr/>
        <p:txBody>
          <a:bodyPr/>
          <a:lstStyle/>
          <a:p>
            <a:fld id="{8D3C4E78-4E06-5F42-B744-27D3474E1BA3}" type="slidenum">
              <a:rPr lang="fr-FR" smtClean="0"/>
              <a:pPr/>
              <a:t>7</a:t>
            </a:fld>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dirty="0" smtClean="0"/>
              <a:t>Sommaire</a:t>
            </a:r>
            <a:endParaRPr lang="fr-FR" sz="5400" dirty="0"/>
          </a:p>
        </p:txBody>
      </p:sp>
      <p:sp>
        <p:nvSpPr>
          <p:cNvPr id="3" name="Espace réservé du contenu 2"/>
          <p:cNvSpPr>
            <a:spLocks noGrp="1"/>
          </p:cNvSpPr>
          <p:nvPr>
            <p:ph type="body" idx="1"/>
          </p:nvPr>
        </p:nvSpPr>
        <p:spPr>
          <a:xfrm>
            <a:off x="722313" y="2999461"/>
            <a:ext cx="7772400" cy="1598665"/>
          </a:xfrm>
        </p:spPr>
        <p:txBody>
          <a:bodyPr>
            <a:normAutofit/>
          </a:bodyPr>
          <a:lstStyle/>
          <a:p>
            <a:r>
              <a:rPr lang="fr-FR" sz="2600" dirty="0" smtClean="0"/>
              <a:t>Infection VIH</a:t>
            </a:r>
          </a:p>
          <a:p>
            <a:r>
              <a:rPr lang="fr-FR" sz="2600" dirty="0" smtClean="0"/>
              <a:t>Traitements</a:t>
            </a:r>
          </a:p>
          <a:p>
            <a:r>
              <a:rPr lang="fr-FR" sz="2600" dirty="0" smtClean="0"/>
              <a:t>Rôles du pharmacien</a:t>
            </a:r>
            <a:endParaRPr lang="fr-FR" sz="2600" dirty="0"/>
          </a:p>
          <a:p>
            <a:pPr marL="0" indent="0">
              <a:buNone/>
            </a:pPr>
            <a:endParaRPr lang="fr-FR" dirty="0" smtClean="0"/>
          </a:p>
        </p:txBody>
      </p:sp>
      <p:sp>
        <p:nvSpPr>
          <p:cNvPr id="7" name="Espace réservé du numéro de diapositive 6"/>
          <p:cNvSpPr>
            <a:spLocks noGrp="1"/>
          </p:cNvSpPr>
          <p:nvPr>
            <p:ph type="sldNum" sz="quarter" idx="12"/>
          </p:nvPr>
        </p:nvSpPr>
        <p:spPr/>
        <p:txBody>
          <a:bodyPr/>
          <a:lstStyle/>
          <a:p>
            <a:fld id="{8D3C4E78-4E06-5F42-B744-27D3474E1BA3}" type="slidenum">
              <a:rPr lang="fr-FR" smtClean="0"/>
              <a:pPr/>
              <a:t>8</a:t>
            </a:fld>
            <a:endParaRPr lang="fr-FR" dirty="0"/>
          </a:p>
        </p:txBody>
      </p:sp>
    </p:spTree>
    <p:extLst>
      <p:ext uri="{BB962C8B-B14F-4D97-AF65-F5344CB8AC3E}">
        <p14:creationId xmlns:mc="http://schemas.openxmlformats.org/markup-compatibility/2006" xmlns:mv="urn:schemas-microsoft-com:mac:vml" xmlns:p14="http://schemas.microsoft.com/office/powerpoint/2010/main" xmlns="" val="498059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p:txBody>
          <a:bodyPr/>
          <a:lstStyle/>
          <a:p>
            <a:r>
              <a:rPr lang="fr-FR" dirty="0" smtClean="0"/>
              <a:t>L’infection VIH</a:t>
            </a:r>
            <a:endParaRPr lang="fr-FR" dirty="0"/>
          </a:p>
        </p:txBody>
      </p:sp>
    </p:spTree>
    <p:extLst>
      <p:ext uri="{BB962C8B-B14F-4D97-AF65-F5344CB8AC3E}">
        <p14:creationId xmlns:mc="http://schemas.openxmlformats.org/markup-compatibility/2006" xmlns:mv="urn:schemas-microsoft-com:mac:vml" xmlns:p14="http://schemas.microsoft.com/office/powerpoint/2010/main" xmlns="" val="40589429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Clarté.thmx</Template>
  <TotalTime>10683</TotalTime>
  <Words>5711</Words>
  <Application>Microsoft Office PowerPoint</Application>
  <PresentationFormat>Affichage à l'écran (4:3)</PresentationFormat>
  <Paragraphs>1125</Paragraphs>
  <Slides>66</Slides>
  <Notes>20</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66</vt:i4>
      </vt:variant>
    </vt:vector>
  </HeadingPairs>
  <TitlesOfParts>
    <vt:vector size="69" baseType="lpstr">
      <vt:lpstr>Clarté</vt:lpstr>
      <vt:lpstr>Conception personnalisée</vt:lpstr>
      <vt:lpstr>Présentation</vt:lpstr>
      <vt:lpstr>RÔLES ET IMPLICATIONS DU PHARMACIEN d’OFFICINE dans la prise en charge DES PERSONNES VIVANT AVEC LE VIH en 2015</vt:lpstr>
      <vt:lpstr>Abréviations et Acronymes</vt:lpstr>
      <vt:lpstr>Diapositive 3</vt:lpstr>
      <vt:lpstr>CONFLITS d’intérêts </vt:lpstr>
      <vt:lpstr>Genèse: contexte et objectifs</vt:lpstr>
      <vt:lpstr>Genèse: méthode</vt:lpstr>
      <vt:lpstr>Genèse: mise en garde</vt:lpstr>
      <vt:lpstr>Sommaire</vt:lpstr>
      <vt:lpstr>L’infection VIH</vt:lpstr>
      <vt:lpstr>Cellules cibles du VIH  = porteuses de récepteurs CD4</vt:lpstr>
      <vt:lpstr>Diapositive 11</vt:lpstr>
      <vt:lpstr>Physiopathologie</vt:lpstr>
      <vt:lpstr>Surveillance Biologique</vt:lpstr>
      <vt:lpstr>Surveillance Biologique</vt:lpstr>
      <vt:lpstr>Cinétique des marqueurs (ARN, Ag, Ac)</vt:lpstr>
      <vt:lpstr>Cinétique des marqueurs (CD4 et ARN)</vt:lpstr>
      <vt:lpstr>Clinique de l’infection virale chronique</vt:lpstr>
      <vt:lpstr>Diapositive 18</vt:lpstr>
      <vt:lpstr>Comorbidités et vieillissement</vt:lpstr>
      <vt:lpstr>Incidence des cancers </vt:lpstr>
      <vt:lpstr>Enquête Mortalité 2010 (ANRS EN20)</vt:lpstr>
      <vt:lpstr>Co-morbidités</vt:lpstr>
      <vt:lpstr>Co-infections par les virus des hépatites</vt:lpstr>
      <vt:lpstr>Bilan paraclinique initial préthérapeutique</vt:lpstr>
      <vt:lpstr>Puis suivi au long cours</vt:lpstr>
      <vt:lpstr>TRAITEMENTS Antirétroviraux</vt:lpstr>
      <vt:lpstr>Quand traiter ? (Rapport MORLAT actualisé 2014)</vt:lpstr>
      <vt:lpstr>Diapositive 28</vt:lpstr>
      <vt:lpstr>ARV disponibles en 2015</vt:lpstr>
      <vt:lpstr>Diapositive 30</vt:lpstr>
      <vt:lpstr>Coût des associations ARV de 1ère ligne</vt:lpstr>
      <vt:lpstr>Comment traiter en première ligne: cas particuliers (1)</vt:lpstr>
      <vt:lpstr>Comment traiter en première ligne: cas particuliers (2)</vt:lpstr>
      <vt:lpstr>Comment traiter en seconde ligne?</vt:lpstr>
      <vt:lpstr>Toxicités  ARV: à court terme</vt:lpstr>
      <vt:lpstr>Toxicités ARV: à moyen ou long terme (1)</vt:lpstr>
      <vt:lpstr>Toxicités ARV: à moyen ou long terme (2)</vt:lpstr>
      <vt:lpstr>Conduite à tenir devant des effets indésirables (EI)</vt:lpstr>
      <vt:lpstr>Interactions avec les ARV</vt:lpstr>
      <vt:lpstr>« Boost » avec le ritonavir</vt:lpstr>
      <vt:lpstr>Interactions antirétroviraux et anti-acides</vt:lpstr>
      <vt:lpstr>Interactions antirétroviraux et antituberculeux</vt:lpstr>
      <vt:lpstr>Interactions antirétroviraux et statines</vt:lpstr>
      <vt:lpstr>Interactions antirétroviraux et contraceptifs oraux</vt:lpstr>
      <vt:lpstr>Interactions ARV et inhibiteurs phosphodiestérase 5 (PDE5)</vt:lpstr>
      <vt:lpstr>Interactions IP et autres classes thérapeutiques fréquemment prescrites (1)</vt:lpstr>
      <vt:lpstr>Interactions IP et autres classes thérapeutiques fréquemment prescrites (2)</vt:lpstr>
      <vt:lpstr>Interactions antirétroviraux</vt:lpstr>
      <vt:lpstr>Diapositive 49</vt:lpstr>
      <vt:lpstr>Diapositive 50</vt:lpstr>
      <vt:lpstr>Risque de résistance</vt:lpstr>
      <vt:lpstr>Risque de résistance</vt:lpstr>
      <vt:lpstr>Emergence de résistance</vt:lpstr>
      <vt:lpstr>Le succès du traitement dépend donc …</vt:lpstr>
      <vt:lpstr>Modalités de prises : principes</vt:lpstr>
      <vt:lpstr>Modalités de prises : en pratique</vt:lpstr>
      <vt:lpstr>Diapositive 57</vt:lpstr>
      <vt:lpstr>COMPETENCES ET Rôles du Pharmacien</vt:lpstr>
      <vt:lpstr>Le pharmacien : maillon du parcours de soins du patient VIH</vt:lpstr>
      <vt:lpstr>Rôles du pharmacien dans la prise en charge du VIH</vt:lpstr>
      <vt:lpstr>Compétences du pharmacien  dans le suivi de la prise en charge de l’infection VIH</vt:lpstr>
      <vt:lpstr>De la prescription des ARV…</vt:lpstr>
      <vt:lpstr> …à leur dispensation en double circuit</vt:lpstr>
      <vt:lpstr>Conclusion</vt:lpstr>
      <vt:lpstr>Auteurs</vt:lpstr>
      <vt:lpstr>Remerciements</vt:lpstr>
    </vt:vector>
  </TitlesOfParts>
  <Company>Pharmacie Des Chenes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Bruno Laurandin</dc:creator>
  <cp:lastModifiedBy>Julie LANGLOIS</cp:lastModifiedBy>
  <cp:revision>525</cp:revision>
  <cp:lastPrinted>2014-11-21T09:33:06Z</cp:lastPrinted>
  <dcterms:created xsi:type="dcterms:W3CDTF">2015-06-09T21:02:49Z</dcterms:created>
  <dcterms:modified xsi:type="dcterms:W3CDTF">2015-06-30T15:29:46Z</dcterms:modified>
</cp:coreProperties>
</file>