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14" r:id="rId2"/>
  </p:sldMasterIdLst>
  <p:notesMasterIdLst>
    <p:notesMasterId r:id="rId33"/>
  </p:notesMasterIdLst>
  <p:handoutMasterIdLst>
    <p:handoutMasterId r:id="rId34"/>
  </p:handoutMasterIdLst>
  <p:sldIdLst>
    <p:sldId id="677" r:id="rId3"/>
    <p:sldId id="741" r:id="rId4"/>
    <p:sldId id="715" r:id="rId5"/>
    <p:sldId id="716" r:id="rId6"/>
    <p:sldId id="742" r:id="rId7"/>
    <p:sldId id="717" r:id="rId8"/>
    <p:sldId id="718" r:id="rId9"/>
    <p:sldId id="743" r:id="rId10"/>
    <p:sldId id="719" r:id="rId11"/>
    <p:sldId id="720" r:id="rId12"/>
    <p:sldId id="744" r:id="rId13"/>
    <p:sldId id="721" r:id="rId14"/>
    <p:sldId id="722" r:id="rId15"/>
    <p:sldId id="745" r:id="rId16"/>
    <p:sldId id="723" r:id="rId17"/>
    <p:sldId id="724" r:id="rId18"/>
    <p:sldId id="746" r:id="rId19"/>
    <p:sldId id="725" r:id="rId20"/>
    <p:sldId id="726" r:id="rId21"/>
    <p:sldId id="747" r:id="rId22"/>
    <p:sldId id="727" r:id="rId23"/>
    <p:sldId id="728" r:id="rId24"/>
    <p:sldId id="729" r:id="rId25"/>
    <p:sldId id="737" r:id="rId26"/>
    <p:sldId id="730" r:id="rId27"/>
    <p:sldId id="748" r:id="rId28"/>
    <p:sldId id="733" r:id="rId29"/>
    <p:sldId id="734" r:id="rId30"/>
    <p:sldId id="749" r:id="rId31"/>
    <p:sldId id="750" r:id="rId32"/>
  </p:sldIdLst>
  <p:sldSz cx="9144000" cy="6858000" type="screen4x3"/>
  <p:notesSz cx="7102475"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mc="http://schemas.openxmlformats.org/markup-compatibility/2006" xmlns:mv="urn:schemas-microsoft-com:mac:vml"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 xmlns:p14="http://schemas.microsoft.com/office/powerpoint/2010/main">
          <a:srgbClr val="FF0000"/>
        </p14:laserClr>
      </p:ext>
      <p:ext uri="{2FDB2607-1784-4EEB-B798-7EB5836EED8A}">
        <p14:showMediaCtrls xmlns:mc="http://schemas.openxmlformats.org/markup-compatibility/2006" xmlns:mv="urn:schemas-microsoft-com:mac:vml" xmlns="" xmlns:p14="http://schemas.microsoft.com/office/powerpoint/2010/main" val="1"/>
      </p:ext>
    </p:extLst>
  </p:showPr>
  <p:extLst>
    <p:ext uri="{E76CE94A-603C-4142-B9EB-6D1370010A27}">
      <p14:discardImageEditData xmlns:mc="http://schemas.openxmlformats.org/markup-compatibility/2006" xmlns:mv="urn:schemas-microsoft-com:mac:vml" xmlns="" xmlns:p14="http://schemas.microsoft.com/office/powerpoint/2010/main" val="0"/>
    </p:ext>
    <p:ext uri="{D31A062A-798A-4329-ABDD-BBA856620510}">
      <p14:defaultImageDpi xmlns:mc="http://schemas.openxmlformats.org/markup-compatibility/2006" xmlns:mv="urn:schemas-microsoft-com:mac:vml" xmlns=""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97" autoAdjust="0"/>
    <p:restoredTop sz="95860" autoAdjust="0"/>
  </p:normalViewPr>
  <p:slideViewPr>
    <p:cSldViewPr snapToGrid="0" snapToObjects="1">
      <p:cViewPr>
        <p:scale>
          <a:sx n="100" d="100"/>
          <a:sy n="100" d="100"/>
        </p:scale>
        <p:origin x="-282" y="486"/>
      </p:cViewPr>
      <p:guideLst>
        <p:guide orient="horz" pos="2160"/>
        <p:guide pos="2880"/>
      </p:guideLst>
    </p:cSldViewPr>
  </p:slideViewPr>
  <p:outlineViewPr>
    <p:cViewPr>
      <p:scale>
        <a:sx n="33" d="100"/>
        <a:sy n="33" d="100"/>
      </p:scale>
      <p:origin x="0" y="74952"/>
    </p:cViewPr>
  </p:outlineViewPr>
  <p:notesTextViewPr>
    <p:cViewPr>
      <p:scale>
        <a:sx n="100" d="100"/>
        <a:sy n="100" d="100"/>
      </p:scale>
      <p:origin x="0" y="0"/>
    </p:cViewPr>
  </p:notesTextViewPr>
  <p:sorterViewPr>
    <p:cViewPr>
      <p:scale>
        <a:sx n="150" d="100"/>
        <a:sy n="150" d="100"/>
      </p:scale>
      <p:origin x="0" y="4032"/>
    </p:cViewPr>
  </p:sorterViewPr>
  <p:notesViewPr>
    <p:cSldViewPr snapToGrid="0" snapToObjects="1">
      <p:cViewPr varScale="1">
        <p:scale>
          <a:sx n="51" d="100"/>
          <a:sy n="51" d="100"/>
        </p:scale>
        <p:origin x="-2946" y="-96"/>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513" cy="512304"/>
          </a:xfrm>
          <a:prstGeom prst="rect">
            <a:avLst/>
          </a:prstGeom>
        </p:spPr>
        <p:txBody>
          <a:bodyPr vert="horz" lIns="94787" tIns="47393" rIns="94787" bIns="47393" rtlCol="0"/>
          <a:lstStyle>
            <a:lvl1pPr algn="l">
              <a:defRPr sz="1200"/>
            </a:lvl1pPr>
          </a:lstStyle>
          <a:p>
            <a:endParaRPr lang="fr-FR"/>
          </a:p>
        </p:txBody>
      </p:sp>
      <p:sp>
        <p:nvSpPr>
          <p:cNvPr id="3" name="Espace réservé de la date 2"/>
          <p:cNvSpPr>
            <a:spLocks noGrp="1"/>
          </p:cNvSpPr>
          <p:nvPr>
            <p:ph type="dt" sz="quarter" idx="1"/>
          </p:nvPr>
        </p:nvSpPr>
        <p:spPr>
          <a:xfrm>
            <a:off x="4022304" y="0"/>
            <a:ext cx="3078513" cy="512304"/>
          </a:xfrm>
          <a:prstGeom prst="rect">
            <a:avLst/>
          </a:prstGeom>
        </p:spPr>
        <p:txBody>
          <a:bodyPr vert="horz" lIns="94787" tIns="47393" rIns="94787" bIns="47393" rtlCol="0"/>
          <a:lstStyle>
            <a:lvl1pPr algn="r">
              <a:defRPr sz="1200"/>
            </a:lvl1pPr>
          </a:lstStyle>
          <a:p>
            <a:fld id="{FF7DE789-8BDD-F449-9198-73E8CDCB9ECC}" type="datetimeFigureOut">
              <a:rPr lang="fr-FR" smtClean="0"/>
              <a:pPr/>
              <a:t>30/06/2015</a:t>
            </a:fld>
            <a:endParaRPr lang="fr-FR"/>
          </a:p>
        </p:txBody>
      </p:sp>
      <p:sp>
        <p:nvSpPr>
          <p:cNvPr id="4" name="Espace réservé du pied de page 3"/>
          <p:cNvSpPr>
            <a:spLocks noGrp="1"/>
          </p:cNvSpPr>
          <p:nvPr>
            <p:ph type="ftr" sz="quarter" idx="2"/>
          </p:nvPr>
        </p:nvSpPr>
        <p:spPr>
          <a:xfrm>
            <a:off x="0" y="9720673"/>
            <a:ext cx="3078513" cy="512303"/>
          </a:xfrm>
          <a:prstGeom prst="rect">
            <a:avLst/>
          </a:prstGeom>
        </p:spPr>
        <p:txBody>
          <a:bodyPr vert="horz" lIns="94787" tIns="47393" rIns="94787" bIns="4739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2304" y="9720673"/>
            <a:ext cx="3078513" cy="512303"/>
          </a:xfrm>
          <a:prstGeom prst="rect">
            <a:avLst/>
          </a:prstGeom>
        </p:spPr>
        <p:txBody>
          <a:bodyPr vert="horz" lIns="94787" tIns="47393" rIns="94787" bIns="47393" rtlCol="0" anchor="b"/>
          <a:lstStyle>
            <a:lvl1pPr algn="r">
              <a:defRPr sz="1200"/>
            </a:lvl1pPr>
          </a:lstStyle>
          <a:p>
            <a:fld id="{347CCB61-118A-FA48-B3E5-7DF8F1A270A5}"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3610792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7465" cy="512582"/>
          </a:xfrm>
          <a:prstGeom prst="rect">
            <a:avLst/>
          </a:prstGeom>
        </p:spPr>
        <p:txBody>
          <a:bodyPr vert="horz" lIns="94787" tIns="47393" rIns="94787" bIns="47393" rtlCol="0"/>
          <a:lstStyle>
            <a:lvl1pPr algn="l">
              <a:defRPr sz="1200"/>
            </a:lvl1pPr>
          </a:lstStyle>
          <a:p>
            <a:endParaRPr lang="fr-FR" dirty="0"/>
          </a:p>
        </p:txBody>
      </p:sp>
      <p:sp>
        <p:nvSpPr>
          <p:cNvPr id="3" name="Espace réservé de la date 2"/>
          <p:cNvSpPr>
            <a:spLocks noGrp="1"/>
          </p:cNvSpPr>
          <p:nvPr>
            <p:ph type="dt" idx="1"/>
          </p:nvPr>
        </p:nvSpPr>
        <p:spPr>
          <a:xfrm>
            <a:off x="4023368" y="0"/>
            <a:ext cx="3077465" cy="512582"/>
          </a:xfrm>
          <a:prstGeom prst="rect">
            <a:avLst/>
          </a:prstGeom>
        </p:spPr>
        <p:txBody>
          <a:bodyPr vert="horz" lIns="94787" tIns="47393" rIns="94787" bIns="47393" rtlCol="0"/>
          <a:lstStyle>
            <a:lvl1pPr algn="r">
              <a:defRPr sz="1200"/>
            </a:lvl1pPr>
          </a:lstStyle>
          <a:p>
            <a:fld id="{BE7C25DE-F802-DD4A-956A-D204856994FA}" type="datetimeFigureOut">
              <a:rPr lang="fr-FR" smtClean="0"/>
              <a:pPr/>
              <a:t>30/06/2015</a:t>
            </a:fld>
            <a:endParaRPr lang="fr-FR" dirty="0"/>
          </a:p>
        </p:txBody>
      </p:sp>
      <p:sp>
        <p:nvSpPr>
          <p:cNvPr id="4" name="Espace réservé de l'image des diapositives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787" tIns="47393" rIns="94787" bIns="47393" rtlCol="0" anchor="ctr"/>
          <a:lstStyle/>
          <a:p>
            <a:endParaRPr lang="fr-FR" dirty="0"/>
          </a:p>
        </p:txBody>
      </p:sp>
      <p:sp>
        <p:nvSpPr>
          <p:cNvPr id="5" name="Espace réservé des commentaires 4"/>
          <p:cNvSpPr>
            <a:spLocks noGrp="1"/>
          </p:cNvSpPr>
          <p:nvPr>
            <p:ph type="body" sz="quarter" idx="3"/>
          </p:nvPr>
        </p:nvSpPr>
        <p:spPr>
          <a:xfrm>
            <a:off x="711069" y="4861869"/>
            <a:ext cx="5681980" cy="4604724"/>
          </a:xfrm>
          <a:prstGeom prst="rect">
            <a:avLst/>
          </a:prstGeom>
        </p:spPr>
        <p:txBody>
          <a:bodyPr vert="horz" lIns="94787" tIns="47393" rIns="94787" bIns="47393"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0329"/>
            <a:ext cx="3077465" cy="512582"/>
          </a:xfrm>
          <a:prstGeom prst="rect">
            <a:avLst/>
          </a:prstGeom>
        </p:spPr>
        <p:txBody>
          <a:bodyPr vert="horz" lIns="94787" tIns="47393" rIns="94787" bIns="47393"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4023368" y="9720329"/>
            <a:ext cx="3077465" cy="512582"/>
          </a:xfrm>
          <a:prstGeom prst="rect">
            <a:avLst/>
          </a:prstGeom>
        </p:spPr>
        <p:txBody>
          <a:bodyPr vert="horz" lIns="94787" tIns="47393" rIns="94787" bIns="47393" rtlCol="0" anchor="b"/>
          <a:lstStyle>
            <a:lvl1pPr algn="r">
              <a:defRPr sz="1200"/>
            </a:lvl1pPr>
          </a:lstStyle>
          <a:p>
            <a:fld id="{D8631B3C-0C4B-7A4C-935D-62D69BF4DCB1}" type="slidenum">
              <a:rPr lang="fr-FR" smtClean="0"/>
              <a:pPr/>
              <a:t>‹N°›</a:t>
            </a:fld>
            <a:endParaRPr lang="fr-FR" dirty="0"/>
          </a:p>
        </p:txBody>
      </p:sp>
    </p:spTree>
    <p:extLst>
      <p:ext uri="{BB962C8B-B14F-4D97-AF65-F5344CB8AC3E}">
        <p14:creationId xmlns:mc="http://schemas.openxmlformats.org/markup-compatibility/2006" xmlns:mv="urn:schemas-microsoft-com:mac:vml" xmlns="" xmlns:p14="http://schemas.microsoft.com/office/powerpoint/2010/main" val="3431483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17410" name="Espace réservé des commentaires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17411" name="Espace réservé du numéro de diapositive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70142" indent="-296208">
              <a:defRPr>
                <a:solidFill>
                  <a:schemeClr val="tx1"/>
                </a:solidFill>
                <a:latin typeface="Cambria" panose="02040503050406030204" pitchFamily="18" charset="0"/>
              </a:defRPr>
            </a:lvl2pPr>
            <a:lvl3pPr marL="1184834" indent="-236967">
              <a:defRPr>
                <a:solidFill>
                  <a:schemeClr val="tx1"/>
                </a:solidFill>
                <a:latin typeface="Cambria" panose="02040503050406030204" pitchFamily="18" charset="0"/>
              </a:defRPr>
            </a:lvl3pPr>
            <a:lvl4pPr marL="1658767" indent="-236967">
              <a:defRPr>
                <a:solidFill>
                  <a:schemeClr val="tx1"/>
                </a:solidFill>
                <a:latin typeface="Cambria" panose="02040503050406030204" pitchFamily="18" charset="0"/>
              </a:defRPr>
            </a:lvl4pPr>
            <a:lvl5pPr marL="2132701" indent="-236967">
              <a:defRPr>
                <a:solidFill>
                  <a:schemeClr val="tx1"/>
                </a:solidFill>
                <a:latin typeface="Cambria" panose="02040503050406030204" pitchFamily="18" charset="0"/>
              </a:defRPr>
            </a:lvl5pPr>
            <a:lvl6pPr marL="2606634" indent="-236967" defTabSz="473934" fontAlgn="base">
              <a:spcBef>
                <a:spcPct val="0"/>
              </a:spcBef>
              <a:spcAft>
                <a:spcPct val="0"/>
              </a:spcAft>
              <a:defRPr>
                <a:solidFill>
                  <a:schemeClr val="tx1"/>
                </a:solidFill>
                <a:latin typeface="Cambria" panose="02040503050406030204" pitchFamily="18" charset="0"/>
              </a:defRPr>
            </a:lvl6pPr>
            <a:lvl7pPr marL="3080568" indent="-236967" defTabSz="473934" fontAlgn="base">
              <a:spcBef>
                <a:spcPct val="0"/>
              </a:spcBef>
              <a:spcAft>
                <a:spcPct val="0"/>
              </a:spcAft>
              <a:defRPr>
                <a:solidFill>
                  <a:schemeClr val="tx1"/>
                </a:solidFill>
                <a:latin typeface="Cambria" panose="02040503050406030204" pitchFamily="18" charset="0"/>
              </a:defRPr>
            </a:lvl7pPr>
            <a:lvl8pPr marL="3554501" indent="-236967" defTabSz="473934" fontAlgn="base">
              <a:spcBef>
                <a:spcPct val="0"/>
              </a:spcBef>
              <a:spcAft>
                <a:spcPct val="0"/>
              </a:spcAft>
              <a:defRPr>
                <a:solidFill>
                  <a:schemeClr val="tx1"/>
                </a:solidFill>
                <a:latin typeface="Cambria" panose="02040503050406030204" pitchFamily="18" charset="0"/>
              </a:defRPr>
            </a:lvl8pPr>
            <a:lvl9pPr marL="4028435" indent="-236967" defTabSz="473934" fontAlgn="base">
              <a:spcBef>
                <a:spcPct val="0"/>
              </a:spcBef>
              <a:spcAft>
                <a:spcPct val="0"/>
              </a:spcAft>
              <a:defRPr>
                <a:solidFill>
                  <a:schemeClr val="tx1"/>
                </a:solidFill>
                <a:latin typeface="Cambria" panose="02040503050406030204" pitchFamily="18" charset="0"/>
              </a:defRPr>
            </a:lvl9pPr>
          </a:lstStyle>
          <a:p>
            <a:fld id="{7FED0A91-FF1E-4618-BC55-6D048107291D}" type="slidenum">
              <a:rPr lang="fr-FR" altLang="fr-FR">
                <a:latin typeface="Arial" panose="020B0604020202020204" pitchFamily="34" charset="0"/>
                <a:ea typeface="MS PGothic" panose="020B0600070205080204" pitchFamily="34" charset="-128"/>
              </a:rPr>
              <a:pPr/>
              <a:t>3</a:t>
            </a:fld>
            <a:endParaRPr lang="fr-FR" altLang="fr-FR">
              <a:latin typeface="Arial" panose="020B0604020202020204" pitchFamily="34" charset="0"/>
              <a:ea typeface="MS PGothic" panose="020B0600070205080204"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 val="416085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19458" name="Espace réservé des commentaires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19459" name="Espace réservé du numéro de diapositive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70142" indent="-296208">
              <a:defRPr>
                <a:solidFill>
                  <a:schemeClr val="tx1"/>
                </a:solidFill>
                <a:latin typeface="Cambria" panose="02040503050406030204" pitchFamily="18" charset="0"/>
              </a:defRPr>
            </a:lvl2pPr>
            <a:lvl3pPr marL="1184834" indent="-236967">
              <a:defRPr>
                <a:solidFill>
                  <a:schemeClr val="tx1"/>
                </a:solidFill>
                <a:latin typeface="Cambria" panose="02040503050406030204" pitchFamily="18" charset="0"/>
              </a:defRPr>
            </a:lvl3pPr>
            <a:lvl4pPr marL="1658767" indent="-236967">
              <a:defRPr>
                <a:solidFill>
                  <a:schemeClr val="tx1"/>
                </a:solidFill>
                <a:latin typeface="Cambria" panose="02040503050406030204" pitchFamily="18" charset="0"/>
              </a:defRPr>
            </a:lvl4pPr>
            <a:lvl5pPr marL="2132701" indent="-236967">
              <a:defRPr>
                <a:solidFill>
                  <a:schemeClr val="tx1"/>
                </a:solidFill>
                <a:latin typeface="Cambria" panose="02040503050406030204" pitchFamily="18" charset="0"/>
              </a:defRPr>
            </a:lvl5pPr>
            <a:lvl6pPr marL="2606634" indent="-236967" defTabSz="473934" fontAlgn="base">
              <a:spcBef>
                <a:spcPct val="0"/>
              </a:spcBef>
              <a:spcAft>
                <a:spcPct val="0"/>
              </a:spcAft>
              <a:defRPr>
                <a:solidFill>
                  <a:schemeClr val="tx1"/>
                </a:solidFill>
                <a:latin typeface="Cambria" panose="02040503050406030204" pitchFamily="18" charset="0"/>
              </a:defRPr>
            </a:lvl6pPr>
            <a:lvl7pPr marL="3080568" indent="-236967" defTabSz="473934" fontAlgn="base">
              <a:spcBef>
                <a:spcPct val="0"/>
              </a:spcBef>
              <a:spcAft>
                <a:spcPct val="0"/>
              </a:spcAft>
              <a:defRPr>
                <a:solidFill>
                  <a:schemeClr val="tx1"/>
                </a:solidFill>
                <a:latin typeface="Cambria" panose="02040503050406030204" pitchFamily="18" charset="0"/>
              </a:defRPr>
            </a:lvl7pPr>
            <a:lvl8pPr marL="3554501" indent="-236967" defTabSz="473934" fontAlgn="base">
              <a:spcBef>
                <a:spcPct val="0"/>
              </a:spcBef>
              <a:spcAft>
                <a:spcPct val="0"/>
              </a:spcAft>
              <a:defRPr>
                <a:solidFill>
                  <a:schemeClr val="tx1"/>
                </a:solidFill>
                <a:latin typeface="Cambria" panose="02040503050406030204" pitchFamily="18" charset="0"/>
              </a:defRPr>
            </a:lvl8pPr>
            <a:lvl9pPr marL="4028435" indent="-236967" defTabSz="473934" fontAlgn="base">
              <a:spcBef>
                <a:spcPct val="0"/>
              </a:spcBef>
              <a:spcAft>
                <a:spcPct val="0"/>
              </a:spcAft>
              <a:defRPr>
                <a:solidFill>
                  <a:schemeClr val="tx1"/>
                </a:solidFill>
                <a:latin typeface="Cambria" panose="02040503050406030204" pitchFamily="18" charset="0"/>
              </a:defRPr>
            </a:lvl9pPr>
          </a:lstStyle>
          <a:p>
            <a:fld id="{A3E2B867-8F49-421F-9875-4B3D24142DF2}" type="slidenum">
              <a:rPr lang="fr-FR" altLang="fr-FR">
                <a:latin typeface="Arial" panose="020B0604020202020204" pitchFamily="34" charset="0"/>
                <a:ea typeface="MS PGothic" panose="020B0600070205080204" pitchFamily="34" charset="-128"/>
              </a:rPr>
              <a:pPr/>
              <a:t>4</a:t>
            </a:fld>
            <a:endParaRPr lang="fr-FR" altLang="fr-FR">
              <a:latin typeface="Arial" panose="020B0604020202020204" pitchFamily="34" charset="0"/>
              <a:ea typeface="MS PGothic" panose="020B0600070205080204"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 val="50438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28674" name="Espace réservé des commentaires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Des équipes ont rapporté l’absence de transmission virale au sein de couples ayant eu des rapports sans préservatif dans des conditions précises : traitement antirétroviral pris avec une observance très bonne, charge virale plasmatique indétectable depuis plus de 6 mois, absence de toute infection génitale chez les deux partenaires. Dans une méta-ana- lyse [1], sur 2 848 personnes-années de suivi sans utilisation ou avec utilisation inconstante de préservatifs, il n’y a eu aucun cas de contamination du partenaire lorsque le patient traité avait une charge virale documentée &lt;400 copies/mL (IC à 95 % = 0-0,01). L’étude permet d’estimer que le risque est inférieur à 1/10 000 par an dans ces conditions. </a:t>
            </a:r>
          </a:p>
          <a:p>
            <a:pPr>
              <a:spcBef>
                <a:spcPct val="0"/>
              </a:spcBef>
            </a:pPr>
            <a:r>
              <a:rPr lang="fr-FR" altLang="fr-FR" smtClean="0"/>
              <a:t>Procréation naturelle (autoinsémination)</a:t>
            </a:r>
          </a:p>
          <a:p>
            <a:pPr>
              <a:spcBef>
                <a:spcPct val="0"/>
              </a:spcBef>
            </a:pPr>
            <a:r>
              <a:rPr lang="fr-FR" altLang="fr-FR" smtClean="0"/>
              <a:t>AMP</a:t>
            </a:r>
          </a:p>
          <a:p>
            <a:pPr>
              <a:spcBef>
                <a:spcPct val="0"/>
              </a:spcBef>
            </a:pPr>
            <a:endParaRPr lang="fr-FR" altLang="fr-FR" smtClean="0"/>
          </a:p>
        </p:txBody>
      </p:sp>
      <p:sp>
        <p:nvSpPr>
          <p:cNvPr id="28675" name="Espace réservé du numéro de diapositive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70142" indent="-296208">
              <a:defRPr>
                <a:solidFill>
                  <a:schemeClr val="tx1"/>
                </a:solidFill>
                <a:latin typeface="Cambria" panose="02040503050406030204" pitchFamily="18" charset="0"/>
              </a:defRPr>
            </a:lvl2pPr>
            <a:lvl3pPr marL="1184834" indent="-236967">
              <a:defRPr>
                <a:solidFill>
                  <a:schemeClr val="tx1"/>
                </a:solidFill>
                <a:latin typeface="Cambria" panose="02040503050406030204" pitchFamily="18" charset="0"/>
              </a:defRPr>
            </a:lvl3pPr>
            <a:lvl4pPr marL="1658767" indent="-236967">
              <a:defRPr>
                <a:solidFill>
                  <a:schemeClr val="tx1"/>
                </a:solidFill>
                <a:latin typeface="Cambria" panose="02040503050406030204" pitchFamily="18" charset="0"/>
              </a:defRPr>
            </a:lvl4pPr>
            <a:lvl5pPr marL="2132701" indent="-236967">
              <a:defRPr>
                <a:solidFill>
                  <a:schemeClr val="tx1"/>
                </a:solidFill>
                <a:latin typeface="Cambria" panose="02040503050406030204" pitchFamily="18" charset="0"/>
              </a:defRPr>
            </a:lvl5pPr>
            <a:lvl6pPr marL="2606634" indent="-236967" defTabSz="473934" fontAlgn="base">
              <a:spcBef>
                <a:spcPct val="0"/>
              </a:spcBef>
              <a:spcAft>
                <a:spcPct val="0"/>
              </a:spcAft>
              <a:defRPr>
                <a:solidFill>
                  <a:schemeClr val="tx1"/>
                </a:solidFill>
                <a:latin typeface="Cambria" panose="02040503050406030204" pitchFamily="18" charset="0"/>
              </a:defRPr>
            </a:lvl6pPr>
            <a:lvl7pPr marL="3080568" indent="-236967" defTabSz="473934" fontAlgn="base">
              <a:spcBef>
                <a:spcPct val="0"/>
              </a:spcBef>
              <a:spcAft>
                <a:spcPct val="0"/>
              </a:spcAft>
              <a:defRPr>
                <a:solidFill>
                  <a:schemeClr val="tx1"/>
                </a:solidFill>
                <a:latin typeface="Cambria" panose="02040503050406030204" pitchFamily="18" charset="0"/>
              </a:defRPr>
            </a:lvl7pPr>
            <a:lvl8pPr marL="3554501" indent="-236967" defTabSz="473934" fontAlgn="base">
              <a:spcBef>
                <a:spcPct val="0"/>
              </a:spcBef>
              <a:spcAft>
                <a:spcPct val="0"/>
              </a:spcAft>
              <a:defRPr>
                <a:solidFill>
                  <a:schemeClr val="tx1"/>
                </a:solidFill>
                <a:latin typeface="Cambria" panose="02040503050406030204" pitchFamily="18" charset="0"/>
              </a:defRPr>
            </a:lvl8pPr>
            <a:lvl9pPr marL="4028435" indent="-236967" defTabSz="473934" fontAlgn="base">
              <a:spcBef>
                <a:spcPct val="0"/>
              </a:spcBef>
              <a:spcAft>
                <a:spcPct val="0"/>
              </a:spcAft>
              <a:defRPr>
                <a:solidFill>
                  <a:schemeClr val="tx1"/>
                </a:solidFill>
                <a:latin typeface="Cambria" panose="02040503050406030204" pitchFamily="18" charset="0"/>
              </a:defRPr>
            </a:lvl9pPr>
          </a:lstStyle>
          <a:p>
            <a:fld id="{8800D921-C6EB-4B12-9B6B-C6707F772755}" type="slidenum">
              <a:rPr lang="fr-FR" altLang="fr-FR">
                <a:latin typeface="Calibri" panose="020F0502020204030204" pitchFamily="34" charset="0"/>
              </a:rPr>
              <a:pPr/>
              <a:t>16</a:t>
            </a:fld>
            <a:endParaRPr lang="fr-FR" altLang="fr-FR">
              <a:latin typeface="Calibri" panose="020F0502020204030204"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364354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40962" name="Espace réservé des commentaires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40963" name="Espace réservé du numéro de diapositive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70142" indent="-296208">
              <a:defRPr>
                <a:solidFill>
                  <a:schemeClr val="tx1"/>
                </a:solidFill>
                <a:latin typeface="Cambria" panose="02040503050406030204" pitchFamily="18" charset="0"/>
              </a:defRPr>
            </a:lvl2pPr>
            <a:lvl3pPr marL="1184834" indent="-236967">
              <a:defRPr>
                <a:solidFill>
                  <a:schemeClr val="tx1"/>
                </a:solidFill>
                <a:latin typeface="Cambria" panose="02040503050406030204" pitchFamily="18" charset="0"/>
              </a:defRPr>
            </a:lvl3pPr>
            <a:lvl4pPr marL="1658767" indent="-236967">
              <a:defRPr>
                <a:solidFill>
                  <a:schemeClr val="tx1"/>
                </a:solidFill>
                <a:latin typeface="Cambria" panose="02040503050406030204" pitchFamily="18" charset="0"/>
              </a:defRPr>
            </a:lvl4pPr>
            <a:lvl5pPr marL="2132701" indent="-236967">
              <a:defRPr>
                <a:solidFill>
                  <a:schemeClr val="tx1"/>
                </a:solidFill>
                <a:latin typeface="Cambria" panose="02040503050406030204" pitchFamily="18" charset="0"/>
              </a:defRPr>
            </a:lvl5pPr>
            <a:lvl6pPr marL="2606634" indent="-236967" defTabSz="473934" fontAlgn="base">
              <a:spcBef>
                <a:spcPct val="0"/>
              </a:spcBef>
              <a:spcAft>
                <a:spcPct val="0"/>
              </a:spcAft>
              <a:defRPr>
                <a:solidFill>
                  <a:schemeClr val="tx1"/>
                </a:solidFill>
                <a:latin typeface="Cambria" panose="02040503050406030204" pitchFamily="18" charset="0"/>
              </a:defRPr>
            </a:lvl6pPr>
            <a:lvl7pPr marL="3080568" indent="-236967" defTabSz="473934" fontAlgn="base">
              <a:spcBef>
                <a:spcPct val="0"/>
              </a:spcBef>
              <a:spcAft>
                <a:spcPct val="0"/>
              </a:spcAft>
              <a:defRPr>
                <a:solidFill>
                  <a:schemeClr val="tx1"/>
                </a:solidFill>
                <a:latin typeface="Cambria" panose="02040503050406030204" pitchFamily="18" charset="0"/>
              </a:defRPr>
            </a:lvl7pPr>
            <a:lvl8pPr marL="3554501" indent="-236967" defTabSz="473934" fontAlgn="base">
              <a:spcBef>
                <a:spcPct val="0"/>
              </a:spcBef>
              <a:spcAft>
                <a:spcPct val="0"/>
              </a:spcAft>
              <a:defRPr>
                <a:solidFill>
                  <a:schemeClr val="tx1"/>
                </a:solidFill>
                <a:latin typeface="Cambria" panose="02040503050406030204" pitchFamily="18" charset="0"/>
              </a:defRPr>
            </a:lvl8pPr>
            <a:lvl9pPr marL="4028435" indent="-236967" defTabSz="473934" fontAlgn="base">
              <a:spcBef>
                <a:spcPct val="0"/>
              </a:spcBef>
              <a:spcAft>
                <a:spcPct val="0"/>
              </a:spcAft>
              <a:defRPr>
                <a:solidFill>
                  <a:schemeClr val="tx1"/>
                </a:solidFill>
                <a:latin typeface="Cambria" panose="02040503050406030204" pitchFamily="18" charset="0"/>
              </a:defRPr>
            </a:lvl9pPr>
          </a:lstStyle>
          <a:p>
            <a:fld id="{E6DA1DDC-3406-4598-AE44-BB2D838A1757}" type="slidenum">
              <a:rPr lang="fr-FR" altLang="fr-FR">
                <a:latin typeface="Arial" panose="020B0604020202020204" pitchFamily="34" charset="0"/>
                <a:ea typeface="MS PGothic" panose="020B0600070205080204" pitchFamily="34" charset="-128"/>
              </a:rPr>
              <a:pPr/>
              <a:t>27</a:t>
            </a:fld>
            <a:endParaRPr lang="fr-FR" altLang="fr-FR">
              <a:latin typeface="Arial" panose="020B0604020202020204" pitchFamily="34" charset="0"/>
              <a:ea typeface="MS PGothic" panose="020B0600070205080204"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 val="230757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43010" name="Espace réservé des commentaires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43011" name="Espace réservé du numéro de diapositive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70142" indent="-296208">
              <a:defRPr>
                <a:solidFill>
                  <a:schemeClr val="tx1"/>
                </a:solidFill>
                <a:latin typeface="Cambria" panose="02040503050406030204" pitchFamily="18" charset="0"/>
              </a:defRPr>
            </a:lvl2pPr>
            <a:lvl3pPr marL="1184834" indent="-236967">
              <a:defRPr>
                <a:solidFill>
                  <a:schemeClr val="tx1"/>
                </a:solidFill>
                <a:latin typeface="Cambria" panose="02040503050406030204" pitchFamily="18" charset="0"/>
              </a:defRPr>
            </a:lvl3pPr>
            <a:lvl4pPr marL="1658767" indent="-236967">
              <a:defRPr>
                <a:solidFill>
                  <a:schemeClr val="tx1"/>
                </a:solidFill>
                <a:latin typeface="Cambria" panose="02040503050406030204" pitchFamily="18" charset="0"/>
              </a:defRPr>
            </a:lvl4pPr>
            <a:lvl5pPr marL="2132701" indent="-236967">
              <a:defRPr>
                <a:solidFill>
                  <a:schemeClr val="tx1"/>
                </a:solidFill>
                <a:latin typeface="Cambria" panose="02040503050406030204" pitchFamily="18" charset="0"/>
              </a:defRPr>
            </a:lvl5pPr>
            <a:lvl6pPr marL="2606634" indent="-236967" defTabSz="473934" fontAlgn="base">
              <a:spcBef>
                <a:spcPct val="0"/>
              </a:spcBef>
              <a:spcAft>
                <a:spcPct val="0"/>
              </a:spcAft>
              <a:defRPr>
                <a:solidFill>
                  <a:schemeClr val="tx1"/>
                </a:solidFill>
                <a:latin typeface="Cambria" panose="02040503050406030204" pitchFamily="18" charset="0"/>
              </a:defRPr>
            </a:lvl6pPr>
            <a:lvl7pPr marL="3080568" indent="-236967" defTabSz="473934" fontAlgn="base">
              <a:spcBef>
                <a:spcPct val="0"/>
              </a:spcBef>
              <a:spcAft>
                <a:spcPct val="0"/>
              </a:spcAft>
              <a:defRPr>
                <a:solidFill>
                  <a:schemeClr val="tx1"/>
                </a:solidFill>
                <a:latin typeface="Cambria" panose="02040503050406030204" pitchFamily="18" charset="0"/>
              </a:defRPr>
            </a:lvl7pPr>
            <a:lvl8pPr marL="3554501" indent="-236967" defTabSz="473934" fontAlgn="base">
              <a:spcBef>
                <a:spcPct val="0"/>
              </a:spcBef>
              <a:spcAft>
                <a:spcPct val="0"/>
              </a:spcAft>
              <a:defRPr>
                <a:solidFill>
                  <a:schemeClr val="tx1"/>
                </a:solidFill>
                <a:latin typeface="Cambria" panose="02040503050406030204" pitchFamily="18" charset="0"/>
              </a:defRPr>
            </a:lvl8pPr>
            <a:lvl9pPr marL="4028435" indent="-236967" defTabSz="473934" fontAlgn="base">
              <a:spcBef>
                <a:spcPct val="0"/>
              </a:spcBef>
              <a:spcAft>
                <a:spcPct val="0"/>
              </a:spcAft>
              <a:defRPr>
                <a:solidFill>
                  <a:schemeClr val="tx1"/>
                </a:solidFill>
                <a:latin typeface="Cambria" panose="02040503050406030204" pitchFamily="18" charset="0"/>
              </a:defRPr>
            </a:lvl9pPr>
          </a:lstStyle>
          <a:p>
            <a:fld id="{299BF2A3-D74D-4B18-A974-8AAF1E5F5BDA}" type="slidenum">
              <a:rPr lang="fr-FR" altLang="fr-FR">
                <a:latin typeface="Arial" panose="020B0604020202020204" pitchFamily="34" charset="0"/>
                <a:ea typeface="MS PGothic" panose="020B0600070205080204" pitchFamily="34" charset="-128"/>
              </a:rPr>
              <a:pPr/>
              <a:t>28</a:t>
            </a:fld>
            <a:endParaRPr lang="fr-FR" altLang="fr-FR">
              <a:latin typeface="Arial" panose="020B0604020202020204" pitchFamily="34" charset="0"/>
              <a:ea typeface="MS PGothic" panose="020B0600070205080204"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 val="89107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Cliquez et modifiez le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F4B60E78-BB11-455E-86DA-44F9AD523E50}"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smtClean="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14044E6-D6A2-4746-9AA6-E2F03DDE904A}"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CD488E-DF31-4FD4-B861-565976A3F12E}"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a:defRPr/>
            </a:lvl1pPr>
          </a:lstStyle>
          <a:p>
            <a:pPr>
              <a:defRPr/>
            </a:pPr>
            <a:fld id="{1D359C6A-820A-4F31-9CF8-2AA8AFEAFB84}" type="datetime1">
              <a:rPr lang="fr-FR" smtClean="0"/>
              <a:pPr>
                <a:defRPr/>
              </a:pPr>
              <a:t>30/06/2015</a:t>
            </a:fld>
            <a:endParaRPr lang="fr-FR"/>
          </a:p>
        </p:txBody>
      </p:sp>
      <p:sp>
        <p:nvSpPr>
          <p:cNvPr id="6" name="Rectangle 5"/>
          <p:cNvSpPr>
            <a:spLocks noGrp="1" noChangeArrowheads="1"/>
          </p:cNvSpPr>
          <p:nvPr>
            <p:ph type="ftr" sz="quarter" idx="11"/>
          </p:nvPr>
        </p:nvSpPr>
        <p:spPr/>
        <p:txBody>
          <a:bodyPr/>
          <a:lstStyle>
            <a:lvl1pPr>
              <a:defRPr/>
            </a:lvl1pPr>
          </a:lstStyle>
          <a:p>
            <a:pPr>
              <a:defRPr/>
            </a:pPr>
            <a:r>
              <a:rPr lang="fr-FR" smtClean="0"/>
              <a:t>Formation SFLS Autotest Pharmacien</a:t>
            </a:r>
            <a:endParaRPr lang="fr-FR"/>
          </a:p>
        </p:txBody>
      </p:sp>
      <p:sp>
        <p:nvSpPr>
          <p:cNvPr id="7" name="Rectangle 6"/>
          <p:cNvSpPr>
            <a:spLocks noGrp="1" noChangeArrowheads="1"/>
          </p:cNvSpPr>
          <p:nvPr>
            <p:ph type="sldNum" sz="quarter" idx="12"/>
          </p:nvPr>
        </p:nvSpPr>
        <p:spPr/>
        <p:txBody>
          <a:bodyPr/>
          <a:lstStyle>
            <a:lvl1pPr>
              <a:defRPr/>
            </a:lvl1pPr>
          </a:lstStyle>
          <a:p>
            <a:fld id="{7C2F6DCE-F318-4E96-BD8F-7146E6261898}" type="slidenum">
              <a:rPr lang="fr-FR" altLang="fr-FR"/>
              <a:pPr/>
              <a:t>‹N°›</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10206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EBDFF4B-9B40-4868-98D1-194522ED8714}"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254600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894794-A452-41A2-83D5-EC933ABF6C31}"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77068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FE02AF1-247F-4F5E-B66C-426B9528B67E}"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192090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C5E963-62C6-4134-BB1D-F507B79B87CA}" type="datetime1">
              <a:rPr lang="fr-FR" smtClean="0"/>
              <a:pPr/>
              <a:t>30/06/2015</a:t>
            </a:fld>
            <a:endParaRPr lang="fr-FR"/>
          </a:p>
        </p:txBody>
      </p:sp>
      <p:sp>
        <p:nvSpPr>
          <p:cNvPr id="6" name="Espace réservé du pied de page 5"/>
          <p:cNvSpPr>
            <a:spLocks noGrp="1"/>
          </p:cNvSpPr>
          <p:nvPr>
            <p:ph type="ftr" sz="quarter" idx="11"/>
          </p:nvPr>
        </p:nvSpPr>
        <p:spPr/>
        <p:txBody>
          <a:bodyPr/>
          <a:lstStyle/>
          <a:p>
            <a:r>
              <a:rPr lang="fr-FR" smtClean="0"/>
              <a:t>Formation SFLS Autotest Pharmacien</a:t>
            </a:r>
            <a:endParaRPr lang="fr-FR"/>
          </a:p>
        </p:txBody>
      </p:sp>
      <p:sp>
        <p:nvSpPr>
          <p:cNvPr id="7" name="Espace réservé du numéro de diapositive 6"/>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3446705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9A88A82-C51C-43F0-B6BA-17BF3EEE5B86}" type="datetime1">
              <a:rPr lang="fr-FR" smtClean="0"/>
              <a:pPr/>
              <a:t>30/06/2015</a:t>
            </a:fld>
            <a:endParaRPr lang="fr-FR"/>
          </a:p>
        </p:txBody>
      </p:sp>
      <p:sp>
        <p:nvSpPr>
          <p:cNvPr id="8" name="Espace réservé du pied de page 7"/>
          <p:cNvSpPr>
            <a:spLocks noGrp="1"/>
          </p:cNvSpPr>
          <p:nvPr>
            <p:ph type="ftr" sz="quarter" idx="11"/>
          </p:nvPr>
        </p:nvSpPr>
        <p:spPr/>
        <p:txBody>
          <a:bodyPr/>
          <a:lstStyle/>
          <a:p>
            <a:r>
              <a:rPr lang="fr-FR" smtClean="0"/>
              <a:t>Formation SFLS Autotest Pharmacien</a:t>
            </a:r>
            <a:endParaRPr lang="fr-FR"/>
          </a:p>
        </p:txBody>
      </p:sp>
      <p:sp>
        <p:nvSpPr>
          <p:cNvPr id="9" name="Espace réservé du numéro de diapositive 8"/>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3639615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8F634FB-D68E-4C94-97C3-64300071CFD7}" type="datetime1">
              <a:rPr lang="fr-FR" smtClean="0"/>
              <a:pPr/>
              <a:t>30/06/2015</a:t>
            </a:fld>
            <a:endParaRPr lang="fr-FR"/>
          </a:p>
        </p:txBody>
      </p:sp>
      <p:sp>
        <p:nvSpPr>
          <p:cNvPr id="4" name="Espace réservé du pied de page 3"/>
          <p:cNvSpPr>
            <a:spLocks noGrp="1"/>
          </p:cNvSpPr>
          <p:nvPr>
            <p:ph type="ftr" sz="quarter" idx="11"/>
          </p:nvPr>
        </p:nvSpPr>
        <p:spPr/>
        <p:txBody>
          <a:bodyPr/>
          <a:lstStyle/>
          <a:p>
            <a:r>
              <a:rPr lang="fr-FR" smtClean="0"/>
              <a:t>Formation SFLS Autotest Pharmacien</a:t>
            </a:r>
            <a:endParaRPr lang="fr-FR"/>
          </a:p>
        </p:txBody>
      </p:sp>
      <p:sp>
        <p:nvSpPr>
          <p:cNvPr id="5" name="Espace réservé du numéro de diapositive 4"/>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95098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3215A5A-FFCD-43ED-9DA2-E658F9DF245A}" type="datetime1">
              <a:rPr lang="fr-FR" smtClean="0"/>
              <a:pPr/>
              <a:t>30/06/2015</a:t>
            </a:fld>
            <a:endParaRPr lang="fr-FR"/>
          </a:p>
        </p:txBody>
      </p:sp>
      <p:sp>
        <p:nvSpPr>
          <p:cNvPr id="3" name="Espace réservé du pied de page 2"/>
          <p:cNvSpPr>
            <a:spLocks noGrp="1"/>
          </p:cNvSpPr>
          <p:nvPr>
            <p:ph type="ftr" sz="quarter" idx="11"/>
          </p:nvPr>
        </p:nvSpPr>
        <p:spPr/>
        <p:txBody>
          <a:bodyPr/>
          <a:lstStyle/>
          <a:p>
            <a:r>
              <a:rPr lang="fr-FR" smtClean="0"/>
              <a:t>Formation SFLS Autotest Pharmacien</a:t>
            </a:r>
            <a:endParaRPr lang="fr-FR"/>
          </a:p>
        </p:txBody>
      </p:sp>
      <p:sp>
        <p:nvSpPr>
          <p:cNvPr id="4" name="Espace réservé du numéro de diapositive 3"/>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235422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CE61058-702C-468B-9650-900410B28060}"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smtClean="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50E68A5-0C89-4DEF-8369-37C1C8B6EE77}" type="datetime1">
              <a:rPr lang="fr-FR" smtClean="0"/>
              <a:pPr/>
              <a:t>30/06/2015</a:t>
            </a:fld>
            <a:endParaRPr lang="fr-FR"/>
          </a:p>
        </p:txBody>
      </p:sp>
      <p:sp>
        <p:nvSpPr>
          <p:cNvPr id="6" name="Espace réservé du pied de page 5"/>
          <p:cNvSpPr>
            <a:spLocks noGrp="1"/>
          </p:cNvSpPr>
          <p:nvPr>
            <p:ph type="ftr" sz="quarter" idx="11"/>
          </p:nvPr>
        </p:nvSpPr>
        <p:spPr/>
        <p:txBody>
          <a:bodyPr/>
          <a:lstStyle/>
          <a:p>
            <a:r>
              <a:rPr lang="fr-FR" smtClean="0"/>
              <a:t>Formation SFLS Autotest Pharmacien</a:t>
            </a:r>
            <a:endParaRPr lang="fr-FR"/>
          </a:p>
        </p:txBody>
      </p:sp>
      <p:sp>
        <p:nvSpPr>
          <p:cNvPr id="7" name="Espace réservé du numéro de diapositive 6"/>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884342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C3EFB14-29F6-4C1E-96EA-24AE4045B600}" type="datetime1">
              <a:rPr lang="fr-FR" smtClean="0"/>
              <a:pPr/>
              <a:t>30/06/2015</a:t>
            </a:fld>
            <a:endParaRPr lang="fr-FR"/>
          </a:p>
        </p:txBody>
      </p:sp>
      <p:sp>
        <p:nvSpPr>
          <p:cNvPr id="6" name="Espace réservé du pied de page 5"/>
          <p:cNvSpPr>
            <a:spLocks noGrp="1"/>
          </p:cNvSpPr>
          <p:nvPr>
            <p:ph type="ftr" sz="quarter" idx="11"/>
          </p:nvPr>
        </p:nvSpPr>
        <p:spPr/>
        <p:txBody>
          <a:bodyPr/>
          <a:lstStyle/>
          <a:p>
            <a:r>
              <a:rPr lang="fr-FR" smtClean="0"/>
              <a:t>Formation SFLS Autotest Pharmacien</a:t>
            </a:r>
            <a:endParaRPr lang="fr-FR"/>
          </a:p>
        </p:txBody>
      </p:sp>
      <p:sp>
        <p:nvSpPr>
          <p:cNvPr id="7" name="Espace réservé du numéro de diapositive 6"/>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1729503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78EEFF-F1A5-4F2A-AD98-51A83A8670BA}"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4116210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1308E8-7607-41F3-AE8A-EA159DBF72F7}"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398389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722855"/>
            <a:ext cx="7772400" cy="2200275"/>
          </a:xfrm>
        </p:spPr>
        <p:txBody>
          <a:bodyPr anchor="b">
            <a:normAutofit/>
          </a:bodyPr>
          <a:lstStyle>
            <a:lvl1pPr algn="l">
              <a:defRPr sz="48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99460"/>
            <a:ext cx="7772400" cy="3127591"/>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96A9D61-33F0-49B5-BA95-ECC1978301F3}"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smtClean="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cxnSp>
        <p:nvCxnSpPr>
          <p:cNvPr id="7" name="Straight Connector 6"/>
          <p:cNvCxnSpPr/>
          <p:nvPr/>
        </p:nvCxnSpPr>
        <p:spPr>
          <a:xfrm>
            <a:off x="722313" y="292313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157797D-5575-47B3-A8F4-8BD7CAD51F67}" type="datetime1">
              <a:rPr lang="fr-FR" smtClean="0"/>
              <a:pPr/>
              <a:t>30/06/2015</a:t>
            </a:fld>
            <a:endParaRPr lang="fr-FR" dirty="0"/>
          </a:p>
        </p:txBody>
      </p:sp>
      <p:sp>
        <p:nvSpPr>
          <p:cNvPr id="6" name="Footer Placeholder 5"/>
          <p:cNvSpPr>
            <a:spLocks noGrp="1"/>
          </p:cNvSpPr>
          <p:nvPr>
            <p:ph type="ftr" sz="quarter" idx="11"/>
          </p:nvPr>
        </p:nvSpPr>
        <p:spPr/>
        <p:txBody>
          <a:bodyPr/>
          <a:lstStyle/>
          <a:p>
            <a:r>
              <a:rPr lang="fr-FR" smtClean="0"/>
              <a:t>Formation SFLS Autotest Pharmacien</a:t>
            </a:r>
            <a:endParaRPr lang="fr-FR" dirty="0" smtClean="0"/>
          </a:p>
        </p:txBody>
      </p:sp>
      <p:sp>
        <p:nvSpPr>
          <p:cNvPr id="7" name="Slide Number Placeholder 6"/>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3E909F1-3166-4312-983F-55DCC624F895}" type="datetime1">
              <a:rPr lang="fr-FR" smtClean="0"/>
              <a:pPr/>
              <a:t>30/06/2015</a:t>
            </a:fld>
            <a:endParaRPr lang="fr-FR" dirty="0"/>
          </a:p>
        </p:txBody>
      </p:sp>
      <p:sp>
        <p:nvSpPr>
          <p:cNvPr id="8" name="Footer Placeholder 7"/>
          <p:cNvSpPr>
            <a:spLocks noGrp="1"/>
          </p:cNvSpPr>
          <p:nvPr>
            <p:ph type="ftr" sz="quarter" idx="11"/>
          </p:nvPr>
        </p:nvSpPr>
        <p:spPr/>
        <p:txBody>
          <a:bodyPr/>
          <a:lstStyle/>
          <a:p>
            <a:r>
              <a:rPr lang="fr-FR" smtClean="0"/>
              <a:t>Formation SFLS Autotest Pharmacien</a:t>
            </a:r>
            <a:endParaRPr lang="fr-FR" dirty="0"/>
          </a:p>
        </p:txBody>
      </p:sp>
      <p:sp>
        <p:nvSpPr>
          <p:cNvPr id="9" name="Slide Number Placeholder 8"/>
          <p:cNvSpPr>
            <a:spLocks noGrp="1"/>
          </p:cNvSpPr>
          <p:nvPr>
            <p:ph type="sldNum" sz="quarter" idx="12"/>
          </p:nvPr>
        </p:nvSpPr>
        <p:spPr/>
        <p:txBody>
          <a:bodyPr/>
          <a:lstStyle/>
          <a:p>
            <a:fld id="{8D3C4E78-4E06-5F42-B744-27D3474E1BA3}" type="slidenum">
              <a:rPr lang="fr-FR" smtClean="0"/>
              <a:pPr/>
              <a:t>‹N°›</a:t>
            </a:fld>
            <a:endParaRPr lang="fr-FR"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288A0ACD-4DC6-4D09-930A-842AFFF85745}" type="datetime1">
              <a:rPr lang="fr-FR" smtClean="0"/>
              <a:pPr/>
              <a:t>30/06/2015</a:t>
            </a:fld>
            <a:endParaRPr lang="fr-FR" dirty="0"/>
          </a:p>
        </p:txBody>
      </p:sp>
      <p:sp>
        <p:nvSpPr>
          <p:cNvPr id="4" name="Footer Placeholder 3"/>
          <p:cNvSpPr>
            <a:spLocks noGrp="1"/>
          </p:cNvSpPr>
          <p:nvPr>
            <p:ph type="ftr" sz="quarter" idx="11"/>
          </p:nvPr>
        </p:nvSpPr>
        <p:spPr/>
        <p:txBody>
          <a:bodyPr/>
          <a:lstStyle/>
          <a:p>
            <a:r>
              <a:rPr lang="fr-FR" smtClean="0"/>
              <a:t>Formation SFLS Autotest Pharmacien</a:t>
            </a:r>
            <a:endParaRPr lang="fr-FR" dirty="0" smtClean="0"/>
          </a:p>
        </p:txBody>
      </p:sp>
      <p:sp>
        <p:nvSpPr>
          <p:cNvPr id="5" name="Slide Number Placeholder 4"/>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B465F-2AF3-4AF7-8EA3-D2E22441F958}" type="datetime1">
              <a:rPr lang="fr-FR" smtClean="0"/>
              <a:pPr/>
              <a:t>30/06/2015</a:t>
            </a:fld>
            <a:endParaRPr lang="fr-FR" dirty="0"/>
          </a:p>
        </p:txBody>
      </p:sp>
      <p:sp>
        <p:nvSpPr>
          <p:cNvPr id="3" name="Footer Placeholder 2"/>
          <p:cNvSpPr>
            <a:spLocks noGrp="1"/>
          </p:cNvSpPr>
          <p:nvPr>
            <p:ph type="ftr" sz="quarter" idx="11"/>
          </p:nvPr>
        </p:nvSpPr>
        <p:spPr/>
        <p:txBody>
          <a:bodyPr/>
          <a:lstStyle/>
          <a:p>
            <a:r>
              <a:rPr lang="fr-FR" smtClean="0"/>
              <a:t>Formation SFLS Autotest Pharmacien</a:t>
            </a:r>
            <a:endParaRPr lang="fr-FR" dirty="0" smtClean="0"/>
          </a:p>
        </p:txBody>
      </p:sp>
      <p:sp>
        <p:nvSpPr>
          <p:cNvPr id="4" name="Slide Number Placeholder 3"/>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Cliquez et modifiez le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94A39C88-2A21-4503-B9AA-414815BE98CF}" type="datetime1">
              <a:rPr lang="fr-FR" smtClean="0"/>
              <a:pPr/>
              <a:t>30/06/2015</a:t>
            </a:fld>
            <a:endParaRPr lang="fr-FR" dirty="0"/>
          </a:p>
        </p:txBody>
      </p:sp>
      <p:sp>
        <p:nvSpPr>
          <p:cNvPr id="6" name="Footer Placeholder 5"/>
          <p:cNvSpPr>
            <a:spLocks noGrp="1"/>
          </p:cNvSpPr>
          <p:nvPr>
            <p:ph type="ftr" sz="quarter" idx="11"/>
          </p:nvPr>
        </p:nvSpPr>
        <p:spPr/>
        <p:txBody>
          <a:bodyPr/>
          <a:lstStyle/>
          <a:p>
            <a:r>
              <a:rPr lang="fr-FR" smtClean="0"/>
              <a:t>Formation SFLS Autotest Pharmacien</a:t>
            </a:r>
            <a:endParaRPr lang="fr-FR" dirty="0"/>
          </a:p>
        </p:txBody>
      </p:sp>
      <p:sp>
        <p:nvSpPr>
          <p:cNvPr id="7" name="Slide Number Placeholder 6"/>
          <p:cNvSpPr>
            <a:spLocks noGrp="1"/>
          </p:cNvSpPr>
          <p:nvPr>
            <p:ph type="sldNum" sz="quarter" idx="12"/>
          </p:nvPr>
        </p:nvSpPr>
        <p:spPr/>
        <p:txBody>
          <a:bodyPr/>
          <a:lstStyle/>
          <a:p>
            <a:fld id="{8D3C4E78-4E06-5F42-B744-27D3474E1BA3}" type="slidenum">
              <a:rPr lang="fr-FR" smtClean="0"/>
              <a:pPr/>
              <a:t>‹N°›</a:t>
            </a:fld>
            <a:endParaRPr lang="fr-FR"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Cliquez et modifiez le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908C92A0-E92E-4322-A74B-A16D0922E3FA}" type="datetime1">
              <a:rPr lang="fr-FR" smtClean="0"/>
              <a:pPr/>
              <a:t>30/06/2015</a:t>
            </a:fld>
            <a:endParaRPr lang="fr-FR" dirty="0"/>
          </a:p>
        </p:txBody>
      </p:sp>
      <p:sp>
        <p:nvSpPr>
          <p:cNvPr id="6" name="Footer Placeholder 5"/>
          <p:cNvSpPr>
            <a:spLocks noGrp="1"/>
          </p:cNvSpPr>
          <p:nvPr>
            <p:ph type="ftr" sz="quarter" idx="11"/>
          </p:nvPr>
        </p:nvSpPr>
        <p:spPr/>
        <p:txBody>
          <a:bodyPr/>
          <a:lstStyle/>
          <a:p>
            <a:r>
              <a:rPr lang="fr-FR" smtClean="0"/>
              <a:t>Formation SFLS Autotest Pharmacien</a:t>
            </a:r>
            <a:endParaRPr lang="fr-FR" dirty="0"/>
          </a:p>
        </p:txBody>
      </p:sp>
      <p:sp>
        <p:nvSpPr>
          <p:cNvPr id="7" name="Slide Number Placeholder 6"/>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0" y="0"/>
            <a:ext cx="9144000" cy="449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78920" y="18288"/>
            <a:ext cx="1245057" cy="329184"/>
          </a:xfrm>
          <a:prstGeom prst="rect">
            <a:avLst/>
          </a:prstGeom>
        </p:spPr>
        <p:txBody>
          <a:bodyPr vert="horz" lIns="91440" tIns="45720" rIns="91440" bIns="45720" rtlCol="0" anchor="ctr"/>
          <a:lstStyle>
            <a:lvl1pPr algn="l">
              <a:defRPr sz="1200">
                <a:solidFill>
                  <a:srgbClr val="FFFFFF"/>
                </a:solidFill>
              </a:defRPr>
            </a:lvl1pPr>
          </a:lstStyle>
          <a:p>
            <a:fld id="{8A98C41B-EF90-41D4-8FD5-ECE6F540AFDB}" type="datetime1">
              <a:rPr lang="fr-FR" smtClean="0"/>
              <a:pPr/>
              <a:t>30/06/2015</a:t>
            </a:fld>
            <a:endParaRPr lang="fr-FR" dirty="0"/>
          </a:p>
        </p:txBody>
      </p:sp>
      <p:sp>
        <p:nvSpPr>
          <p:cNvPr id="5" name="Footer Placeholder 4"/>
          <p:cNvSpPr>
            <a:spLocks noGrp="1"/>
          </p:cNvSpPr>
          <p:nvPr>
            <p:ph type="ftr" sz="quarter" idx="3"/>
          </p:nvPr>
        </p:nvSpPr>
        <p:spPr>
          <a:xfrm>
            <a:off x="1414044" y="18288"/>
            <a:ext cx="6129756" cy="329184"/>
          </a:xfrm>
          <a:prstGeom prst="rect">
            <a:avLst/>
          </a:prstGeom>
        </p:spPr>
        <p:txBody>
          <a:bodyPr vert="horz" lIns="91440" tIns="45720" rIns="91440" bIns="45720" rtlCol="0" anchor="ctr"/>
          <a:lstStyle>
            <a:lvl1pPr algn="ctr">
              <a:defRPr sz="1200">
                <a:solidFill>
                  <a:srgbClr val="FFFFFF"/>
                </a:solidFill>
              </a:defRPr>
            </a:lvl1pPr>
          </a:lstStyle>
          <a:p>
            <a:r>
              <a:rPr lang="fr-FR" dirty="0" smtClean="0"/>
              <a:t>Formation SFLS Autotest Pharmacien</a:t>
            </a:r>
            <a:endParaRPr lang="fr-FR" dirty="0"/>
          </a:p>
        </p:txBody>
      </p:sp>
      <p:sp>
        <p:nvSpPr>
          <p:cNvPr id="6" name="Slide Number Placeholder 5"/>
          <p:cNvSpPr>
            <a:spLocks noGrp="1"/>
          </p:cNvSpPr>
          <p:nvPr>
            <p:ph type="sldNum" sz="quarter" idx="4"/>
          </p:nvPr>
        </p:nvSpPr>
        <p:spPr>
          <a:xfrm>
            <a:off x="8547310" y="18288"/>
            <a:ext cx="596690" cy="329184"/>
          </a:xfrm>
          <a:prstGeom prst="rect">
            <a:avLst/>
          </a:prstGeom>
        </p:spPr>
        <p:txBody>
          <a:bodyPr vert="horz" lIns="91440" tIns="45720" rIns="91440" bIns="45720" rtlCol="0" anchor="ctr"/>
          <a:lstStyle>
            <a:lvl1pPr algn="l">
              <a:defRPr sz="1400" b="1">
                <a:solidFill>
                  <a:srgbClr val="FFFFFF"/>
                </a:solidFill>
              </a:defRPr>
            </a:lvl1pPr>
          </a:lstStyle>
          <a:p>
            <a:fld id="{8D3C4E78-4E06-5F42-B744-27D3474E1BA3}" type="slidenum">
              <a:rPr lang="fr-FR" smtClean="0"/>
              <a:pPr/>
              <a:t>‹N°›</a:t>
            </a:fld>
            <a:endParaRPr lang="fr-FR" dirty="0"/>
          </a:p>
        </p:txBody>
      </p:sp>
      <p:pic>
        <p:nvPicPr>
          <p:cNvPr id="11" name="Image 10"/>
          <p:cNvPicPr>
            <a:picLocks noChangeAspect="1"/>
          </p:cNvPicPr>
          <p:nvPr userDrawn="1"/>
        </p:nvPicPr>
        <p:blipFill>
          <a:blip r:embed="rId14" cstate="screen"/>
          <a:stretch>
            <a:fillRect/>
          </a:stretch>
        </p:blipFill>
        <p:spPr>
          <a:xfrm>
            <a:off x="7790752" y="35046"/>
            <a:ext cx="648479" cy="308027"/>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6" r:id="rId12"/>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7771E-A091-466B-B0C7-965DA51C554B}" type="datetime1">
              <a:rPr lang="fr-FR" smtClean="0"/>
              <a:pPr/>
              <a:t>30/06/2015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Formation SFLS Autotest Pharmacien</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 xmlns:p14="http://schemas.microsoft.com/office/powerpoint/2010/main" val="1167666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hivtravel.org/" TargetMode="Externa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hyperlink" Target="http://www.catie.ca/fr/feuillets-info/vivre-vih/faq-traitements-vih-les-voyages" TargetMode="External"/><Relationship Id="rId7" Type="http://schemas.openxmlformats.org/officeDocument/2006/relationships/image" Target="../media/image19.png"/><Relationship Id="rId2" Type="http://schemas.openxmlformats.org/officeDocument/2006/relationships/hyperlink" Target="http://www.aids-sida-discriminations.fr/Preparer-son-voyage_a81.html" TargetMode="Externa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hyperlink" Target="http://www.hivtravel.org/Web/WebContentEATG/File/Quick%20Ref/2010-2011%20Quick%20Reference%20French.pdf" TargetMode="External"/><Relationship Id="rId4" Type="http://schemas.openxmlformats.org/officeDocument/2006/relationships/hyperlink" Target="http://www.hivtravel.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www.sfls.aei.fr/Commission-pharmaciens-medicame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400" dirty="0" smtClean="0"/>
              <a:t>CAS de COMPTOIR </a:t>
            </a:r>
            <a:br>
              <a:rPr lang="fr-FR" sz="4400" dirty="0" smtClean="0"/>
            </a:br>
            <a:r>
              <a:rPr lang="fr-FR" sz="4400" dirty="0" smtClean="0"/>
              <a:t>‘PRISE EN CHARGE DES PERSONNES VIVANT AVEC LE VIH à l’officine’</a:t>
            </a:r>
            <a:endParaRPr lang="fr-FR" sz="4400" dirty="0"/>
          </a:p>
        </p:txBody>
      </p:sp>
      <p:sp>
        <p:nvSpPr>
          <p:cNvPr id="3" name="Espace réservé du contenu 2"/>
          <p:cNvSpPr>
            <a:spLocks noGrp="1"/>
          </p:cNvSpPr>
          <p:nvPr>
            <p:ph type="subTitle" idx="1"/>
          </p:nvPr>
        </p:nvSpPr>
        <p:spPr>
          <a:xfrm>
            <a:off x="685800" y="3505199"/>
            <a:ext cx="4010025" cy="1905001"/>
          </a:xfrm>
        </p:spPr>
        <p:txBody>
          <a:bodyPr>
            <a:noAutofit/>
          </a:bodyPr>
          <a:lstStyle/>
          <a:p>
            <a:r>
              <a:rPr lang="fr-FR" sz="1800" dirty="0" smtClean="0"/>
              <a:t>Vomissement</a:t>
            </a:r>
          </a:p>
          <a:p>
            <a:r>
              <a:rPr lang="fr-FR" sz="1800" dirty="0" smtClean="0"/>
              <a:t>Oubli de prise</a:t>
            </a:r>
          </a:p>
          <a:p>
            <a:r>
              <a:rPr lang="fr-FR" sz="1800" dirty="0" smtClean="0"/>
              <a:t>ARV en vacances</a:t>
            </a:r>
          </a:p>
          <a:p>
            <a:r>
              <a:rPr lang="fr-FR" sz="1800" dirty="0" smtClean="0"/>
              <a:t>ARV + alcool et aliments</a:t>
            </a:r>
          </a:p>
          <a:p>
            <a:r>
              <a:rPr lang="fr-FR" sz="1800" dirty="0" smtClean="0"/>
              <a:t>ARV et grossesse</a:t>
            </a:r>
          </a:p>
          <a:p>
            <a:r>
              <a:rPr lang="fr-FR" sz="1800" dirty="0" smtClean="0"/>
              <a:t>ARV et traitement anti acide</a:t>
            </a:r>
          </a:p>
          <a:p>
            <a:r>
              <a:rPr lang="fr-FR" sz="1800" dirty="0" smtClean="0"/>
              <a:t>ARV et voyage (et décalage horaire)</a:t>
            </a:r>
          </a:p>
          <a:p>
            <a:r>
              <a:rPr lang="fr-FR" sz="1800" dirty="0" smtClean="0"/>
              <a:t>ARV et asthme</a:t>
            </a:r>
          </a:p>
        </p:txBody>
      </p:sp>
      <p:sp>
        <p:nvSpPr>
          <p:cNvPr id="4" name="Sous-titre 2"/>
          <p:cNvSpPr txBox="1">
            <a:spLocks/>
          </p:cNvSpPr>
          <p:nvPr/>
        </p:nvSpPr>
        <p:spPr>
          <a:xfrm>
            <a:off x="6021388" y="4557713"/>
            <a:ext cx="2513012" cy="1941512"/>
          </a:xfrm>
          <a:prstGeom prst="rect">
            <a:avLst/>
          </a:prstGeom>
        </p:spPr>
        <p:txBody>
          <a:bodyPr>
            <a:normAutofit fontScale="92500" lnSpcReduction="10000"/>
          </a:bodyPr>
          <a:lstStyle/>
          <a:p>
            <a:pPr algn="r" defTabSz="914400">
              <a:spcBef>
                <a:spcPct val="20000"/>
              </a:spcBef>
              <a:buClr>
                <a:schemeClr val="accent1"/>
              </a:buClr>
              <a:buSzPct val="85000"/>
              <a:buFont typeface="Arial" pitchFamily="34" charset="0"/>
              <a:buNone/>
              <a:defRPr/>
            </a:pPr>
            <a:r>
              <a:rPr lang="fr-FR" sz="1400" dirty="0">
                <a:solidFill>
                  <a:schemeClr val="tx2"/>
                </a:solidFill>
                <a:latin typeface="Cambria" pitchFamily="18" charset="0"/>
              </a:rPr>
              <a:t>Elaboré et validé par le groupe Médicament/Pharmaciens  SFLS</a:t>
            </a:r>
          </a:p>
          <a:p>
            <a:pPr defTabSz="914400">
              <a:spcBef>
                <a:spcPct val="20000"/>
              </a:spcBef>
              <a:buClr>
                <a:schemeClr val="accent1"/>
              </a:buClr>
              <a:buSzPct val="85000"/>
              <a:buFont typeface="Arial" pitchFamily="34" charset="0"/>
              <a:buNone/>
              <a:defRPr/>
            </a:pPr>
            <a:r>
              <a:rPr lang="fr-FR" sz="1400" dirty="0">
                <a:solidFill>
                  <a:srgbClr val="404040"/>
                </a:solidFill>
                <a:latin typeface="Cambria" pitchFamily="18" charset="0"/>
              </a:rPr>
              <a:t> </a:t>
            </a:r>
          </a:p>
          <a:p>
            <a:pPr defTabSz="914400">
              <a:spcBef>
                <a:spcPct val="20000"/>
              </a:spcBef>
              <a:buClr>
                <a:schemeClr val="accent1"/>
              </a:buClr>
              <a:buSzPct val="85000"/>
              <a:buFont typeface="Arial" pitchFamily="34" charset="0"/>
              <a:buNone/>
              <a:defRPr/>
            </a:pPr>
            <a:endParaRPr lang="fr-FR" sz="1400" dirty="0">
              <a:solidFill>
                <a:srgbClr val="404040"/>
              </a:solidFill>
              <a:latin typeface="Cambria" pitchFamily="18" charset="0"/>
            </a:endParaRPr>
          </a:p>
          <a:p>
            <a:pPr defTabSz="914400">
              <a:spcBef>
                <a:spcPct val="20000"/>
              </a:spcBef>
              <a:buClr>
                <a:schemeClr val="accent1"/>
              </a:buClr>
              <a:buSzPct val="85000"/>
              <a:buFont typeface="Arial" pitchFamily="34" charset="0"/>
              <a:buNone/>
              <a:defRPr/>
            </a:pPr>
            <a:endParaRPr lang="fr-FR" sz="1400" dirty="0">
              <a:solidFill>
                <a:srgbClr val="404040"/>
              </a:solidFill>
              <a:latin typeface="Cambria" pitchFamily="18" charset="0"/>
            </a:endParaRPr>
          </a:p>
          <a:p>
            <a:pPr defTabSz="914400">
              <a:spcBef>
                <a:spcPct val="20000"/>
              </a:spcBef>
              <a:buClr>
                <a:schemeClr val="accent1"/>
              </a:buClr>
              <a:buSzPct val="85000"/>
              <a:buFont typeface="Arial" pitchFamily="34" charset="0"/>
              <a:buNone/>
              <a:defRPr/>
            </a:pPr>
            <a:endParaRPr lang="fr-FR" sz="1400" dirty="0">
              <a:solidFill>
                <a:srgbClr val="404040"/>
              </a:solidFill>
              <a:latin typeface="Cambria" pitchFamily="18" charset="0"/>
            </a:endParaRPr>
          </a:p>
          <a:p>
            <a:pPr defTabSz="914400">
              <a:spcBef>
                <a:spcPct val="20000"/>
              </a:spcBef>
              <a:buClr>
                <a:schemeClr val="accent1"/>
              </a:buClr>
              <a:buSzPct val="85000"/>
              <a:buFont typeface="Arial" pitchFamily="34" charset="0"/>
              <a:buNone/>
              <a:defRPr/>
            </a:pPr>
            <a:endParaRPr lang="fr-FR" sz="1400" dirty="0">
              <a:solidFill>
                <a:srgbClr val="404040"/>
              </a:solidFill>
              <a:latin typeface="Cambria" pitchFamily="18" charset="0"/>
            </a:endParaRPr>
          </a:p>
          <a:p>
            <a:pPr algn="r" defTabSz="914400">
              <a:spcBef>
                <a:spcPct val="20000"/>
              </a:spcBef>
              <a:buClr>
                <a:schemeClr val="accent1"/>
              </a:buClr>
              <a:buSzPct val="85000"/>
              <a:buFont typeface="Arial" pitchFamily="34" charset="0"/>
              <a:buNone/>
              <a:defRPr/>
            </a:pPr>
            <a:r>
              <a:rPr lang="fr-FR" sz="1400" dirty="0">
                <a:solidFill>
                  <a:srgbClr val="404040"/>
                </a:solidFill>
                <a:latin typeface="Cambria" pitchFamily="18" charset="0"/>
              </a:rPr>
              <a:t>Version </a:t>
            </a:r>
            <a:r>
              <a:rPr lang="fr-FR" sz="1400" dirty="0" smtClean="0">
                <a:solidFill>
                  <a:srgbClr val="404040"/>
                </a:solidFill>
                <a:latin typeface="Cambria" pitchFamily="18" charset="0"/>
              </a:rPr>
              <a:t>actualisée le 30 juin </a:t>
            </a:r>
            <a:r>
              <a:rPr lang="fr-FR" sz="1400" dirty="0">
                <a:solidFill>
                  <a:srgbClr val="404040"/>
                </a:solidFill>
                <a:latin typeface="Cambria" pitchFamily="18" charset="0"/>
              </a:rPr>
              <a:t>2015</a:t>
            </a:r>
          </a:p>
        </p:txBody>
      </p:sp>
      <p:pic>
        <p:nvPicPr>
          <p:cNvPr id="5" name="Image 4"/>
          <p:cNvPicPr>
            <a:picLocks noChangeAspect="1" noChangeArrowheads="1"/>
          </p:cNvPicPr>
          <p:nvPr/>
        </p:nvPicPr>
        <p:blipFill>
          <a:blip r:embed="rId2" cstate="screen"/>
          <a:srcRect/>
          <a:stretch>
            <a:fillRect/>
          </a:stretch>
        </p:blipFill>
        <p:spPr bwMode="auto">
          <a:xfrm>
            <a:off x="7397750" y="5187950"/>
            <a:ext cx="1066800" cy="771525"/>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 val="182994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
          <p:cNvSpPr>
            <a:spLocks noGrp="1" noChangeArrowheads="1"/>
          </p:cNvSpPr>
          <p:nvPr>
            <p:ph type="body" sz="half" idx="2"/>
          </p:nvPr>
        </p:nvSpPr>
        <p:spPr>
          <a:xfrm>
            <a:off x="3629025" y="457200"/>
            <a:ext cx="5514975" cy="6284913"/>
          </a:xfrm>
          <a:ln>
            <a:solidFill>
              <a:schemeClr val="tx1"/>
            </a:solidFill>
            <a:miter lim="800000"/>
            <a:headEnd/>
            <a:tailEnd/>
          </a:ln>
        </p:spPr>
        <p:txBody>
          <a:bodyPr rtlCol="0">
            <a:normAutofit fontScale="92500" lnSpcReduction="20000"/>
          </a:bodyPr>
          <a:lstStyle/>
          <a:p>
            <a:pPr marL="0" indent="0" algn="just" fontAlgn="auto">
              <a:lnSpc>
                <a:spcPct val="130000"/>
              </a:lnSpc>
              <a:spcBef>
                <a:spcPts val="1200"/>
              </a:spcBef>
              <a:spcAft>
                <a:spcPts val="1200"/>
              </a:spcAft>
              <a:buFontTx/>
              <a:buNone/>
              <a:defRPr/>
            </a:pPr>
            <a:r>
              <a:rPr lang="fr-FR" sz="2200" dirty="0" smtClean="0">
                <a:solidFill>
                  <a:schemeClr val="tx1">
                    <a:lumMod val="75000"/>
                    <a:lumOff val="25000"/>
                  </a:schemeClr>
                </a:solidFill>
                <a:ea typeface="ＭＳ Ｐゴシック" charset="0"/>
              </a:rPr>
              <a:t>Tom vous raconte à l’officine…</a:t>
            </a:r>
          </a:p>
          <a:p>
            <a:pPr algn="just" fontAlgn="auto">
              <a:lnSpc>
                <a:spcPct val="120000"/>
              </a:lnSpc>
              <a:spcAft>
                <a:spcPts val="0"/>
              </a:spcAft>
              <a:buFont typeface="Arial"/>
              <a:buChar char="•"/>
              <a:defRPr/>
            </a:pPr>
            <a:r>
              <a:rPr lang="fr-FR" sz="2200" dirty="0" smtClean="0">
                <a:solidFill>
                  <a:schemeClr val="accent3">
                    <a:lumMod val="50000"/>
                  </a:schemeClr>
                </a:solidFill>
                <a:ea typeface="ＭＳ Ｐゴシック" charset="0"/>
              </a:rPr>
              <a:t>Arrêt du traitement pendant 3 jours peut entrainer des résistances !</a:t>
            </a:r>
          </a:p>
          <a:p>
            <a:pPr algn="just" fontAlgn="auto">
              <a:lnSpc>
                <a:spcPct val="120000"/>
              </a:lnSpc>
              <a:spcAft>
                <a:spcPts val="0"/>
              </a:spcAft>
              <a:buFont typeface="Arial"/>
              <a:buChar char="•"/>
              <a:defRPr/>
            </a:pPr>
            <a:endParaRPr lang="fr-FR" sz="2200" dirty="0" smtClean="0">
              <a:solidFill>
                <a:schemeClr val="accent3">
                  <a:lumMod val="50000"/>
                </a:schemeClr>
              </a:solidFill>
              <a:ea typeface="ＭＳ Ｐゴシック" charset="0"/>
            </a:endParaRPr>
          </a:p>
          <a:p>
            <a:pPr algn="just" fontAlgn="auto">
              <a:lnSpc>
                <a:spcPct val="120000"/>
              </a:lnSpc>
              <a:spcAft>
                <a:spcPts val="0"/>
              </a:spcAft>
              <a:buFont typeface="Arial"/>
              <a:buChar char="•"/>
              <a:defRPr/>
            </a:pPr>
            <a:r>
              <a:rPr lang="fr-FR" sz="2200" dirty="0" smtClean="0">
                <a:solidFill>
                  <a:schemeClr val="accent3">
                    <a:lumMod val="50000"/>
                  </a:schemeClr>
                </a:solidFill>
                <a:ea typeface="ＭＳ Ｐゴシック" charset="0"/>
              </a:rPr>
              <a:t>Ordonnance peut être récupérée</a:t>
            </a:r>
          </a:p>
          <a:p>
            <a:pPr marL="557784" lvl="1" algn="just" fontAlgn="auto">
              <a:lnSpc>
                <a:spcPct val="120000"/>
              </a:lnSpc>
              <a:spcAft>
                <a:spcPts val="0"/>
              </a:spcAft>
              <a:buFont typeface="Arial"/>
              <a:buChar char="•"/>
              <a:defRPr/>
            </a:pPr>
            <a:r>
              <a:rPr lang="fr-FR" sz="2200" dirty="0" smtClean="0">
                <a:solidFill>
                  <a:schemeClr val="accent3">
                    <a:lumMod val="50000"/>
                  </a:schemeClr>
                </a:solidFill>
                <a:ea typeface="ＭＳ Ｐゴシック" charset="0"/>
              </a:rPr>
              <a:t>Auprès du service ou de la pharmacie hospitalière du CHU où il est suivi</a:t>
            </a:r>
          </a:p>
          <a:p>
            <a:pPr marL="557784" lvl="1" algn="just" fontAlgn="auto">
              <a:lnSpc>
                <a:spcPct val="120000"/>
              </a:lnSpc>
              <a:spcAft>
                <a:spcPts val="0"/>
              </a:spcAft>
              <a:buFont typeface="Arial"/>
              <a:buChar char="•"/>
              <a:defRPr/>
            </a:pPr>
            <a:r>
              <a:rPr lang="fr-FR" sz="2200" dirty="0" smtClean="0">
                <a:solidFill>
                  <a:schemeClr val="accent3">
                    <a:lumMod val="50000"/>
                  </a:schemeClr>
                </a:solidFill>
                <a:ea typeface="ＭＳ Ｐゴシック" charset="0"/>
              </a:rPr>
              <a:t>Scan ou fax par son officine habituelle</a:t>
            </a:r>
          </a:p>
          <a:p>
            <a:pPr marL="557784" lvl="1" algn="just" fontAlgn="auto">
              <a:lnSpc>
                <a:spcPct val="120000"/>
              </a:lnSpc>
              <a:spcAft>
                <a:spcPts val="0"/>
              </a:spcAft>
              <a:buFont typeface="Arial"/>
              <a:buChar char="•"/>
              <a:defRPr/>
            </a:pPr>
            <a:r>
              <a:rPr lang="fr-FR" sz="2200" dirty="0" smtClean="0">
                <a:solidFill>
                  <a:schemeClr val="accent3">
                    <a:lumMod val="50000"/>
                  </a:schemeClr>
                </a:solidFill>
                <a:ea typeface="ＭＳ Ｐゴシック" charset="0"/>
              </a:rPr>
              <a:t>Médecin traitant (si prescription initiale hospitalière « PIH » &lt; 1 an)</a:t>
            </a:r>
          </a:p>
          <a:p>
            <a:pPr algn="just" fontAlgn="auto">
              <a:lnSpc>
                <a:spcPct val="120000"/>
              </a:lnSpc>
              <a:spcAft>
                <a:spcPts val="0"/>
              </a:spcAft>
              <a:buFont typeface="Arial"/>
              <a:buChar char="•"/>
              <a:defRPr/>
            </a:pPr>
            <a:endParaRPr lang="fr-FR" sz="2200" dirty="0" smtClean="0">
              <a:solidFill>
                <a:schemeClr val="accent3">
                  <a:lumMod val="50000"/>
                </a:schemeClr>
              </a:solidFill>
              <a:ea typeface="ＭＳ Ｐゴシック" charset="0"/>
            </a:endParaRPr>
          </a:p>
          <a:p>
            <a:pPr algn="just" fontAlgn="auto">
              <a:lnSpc>
                <a:spcPct val="120000"/>
              </a:lnSpc>
              <a:spcAft>
                <a:spcPts val="0"/>
              </a:spcAft>
              <a:buFont typeface="Arial"/>
              <a:buChar char="•"/>
              <a:defRPr/>
            </a:pPr>
            <a:r>
              <a:rPr lang="fr-FR" sz="2200" dirty="0" smtClean="0">
                <a:solidFill>
                  <a:schemeClr val="accent3">
                    <a:lumMod val="50000"/>
                  </a:schemeClr>
                </a:solidFill>
                <a:ea typeface="ＭＳ Ｐゴシック" charset="0"/>
              </a:rPr>
              <a:t>Dispensation des médicaments possible sur le lieu de vacances (en déclarant la perte et en présentant si possible une déclaration officielle de vol)</a:t>
            </a:r>
          </a:p>
          <a:p>
            <a:pPr marL="557784" lvl="1" algn="just" fontAlgn="auto">
              <a:lnSpc>
                <a:spcPct val="120000"/>
              </a:lnSpc>
              <a:spcAft>
                <a:spcPts val="0"/>
              </a:spcAft>
              <a:buFont typeface="Arial"/>
              <a:buChar char="•"/>
              <a:defRPr/>
            </a:pPr>
            <a:r>
              <a:rPr lang="fr-FR" sz="2200" dirty="0" smtClean="0">
                <a:solidFill>
                  <a:schemeClr val="accent3">
                    <a:lumMod val="50000"/>
                  </a:schemeClr>
                </a:solidFill>
                <a:ea typeface="ＭＳ Ｐゴシック" charset="0"/>
              </a:rPr>
              <a:t>Officine</a:t>
            </a:r>
          </a:p>
          <a:p>
            <a:pPr marL="557784" lvl="1" algn="just" fontAlgn="auto">
              <a:lnSpc>
                <a:spcPct val="120000"/>
              </a:lnSpc>
              <a:spcAft>
                <a:spcPts val="0"/>
              </a:spcAft>
              <a:buFont typeface="Arial"/>
              <a:buChar char="•"/>
              <a:defRPr/>
            </a:pPr>
            <a:r>
              <a:rPr lang="fr-FR" sz="2200" dirty="0" smtClean="0">
                <a:solidFill>
                  <a:schemeClr val="accent3">
                    <a:lumMod val="50000"/>
                  </a:schemeClr>
                </a:solidFill>
                <a:ea typeface="ＭＳ Ｐゴシック" charset="0"/>
              </a:rPr>
              <a:t>À la pharmacie hospitalière du CHU</a:t>
            </a:r>
            <a:endParaRPr lang="fr-FR" sz="2200" dirty="0">
              <a:solidFill>
                <a:schemeClr val="accent3">
                  <a:lumMod val="50000"/>
                </a:schemeClr>
              </a:solidFill>
              <a:ea typeface="ＭＳ Ｐゴシック" charset="0"/>
            </a:endParaRPr>
          </a:p>
          <a:p>
            <a:pPr marL="0" indent="0" fontAlgn="auto">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23555" name="Espace réservé du contenu 4" descr="honfleur+gite+de+groupe.jpg"/>
          <p:cNvPicPr>
            <a:picLocks noChangeAspect="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val="0"/>
              </a:ext>
            </a:extLst>
          </a:blip>
          <a:srcRect t="-24712" b="-24712"/>
          <a:stretch>
            <a:fillRect/>
          </a:stretch>
        </p:blipFill>
        <p:spPr bwMode="auto">
          <a:xfrm>
            <a:off x="173038" y="1004888"/>
            <a:ext cx="3455987" cy="38719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7C2F6DCE-F318-4E96-BD8F-7146E6261898}" type="slidenum">
              <a:rPr lang="fr-FR" altLang="fr-FR" smtClean="0"/>
              <a:pPr/>
              <a:t>10</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2370881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ARV + ALCOOL et aliments</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1"/>
          <p:cNvSpPr>
            <a:spLocks noGrp="1" noChangeArrowheads="1"/>
          </p:cNvSpPr>
          <p:nvPr>
            <p:ph type="body" sz="half" idx="2"/>
          </p:nvPr>
        </p:nvSpPr>
        <p:spPr>
          <a:xfrm>
            <a:off x="3779838" y="444500"/>
            <a:ext cx="5364162" cy="6297613"/>
          </a:xfrm>
          <a:ln>
            <a:solidFill>
              <a:schemeClr val="tx1"/>
            </a:solidFill>
            <a:miter lim="800000"/>
            <a:headEnd/>
            <a:tailEnd/>
          </a:ln>
        </p:spPr>
        <p:txBody>
          <a:bodyPr rtlCol="0">
            <a:normAutofit/>
          </a:bodyPr>
          <a:lstStyle/>
          <a:p>
            <a:pPr marL="0" indent="0" algn="just" fontAlgn="auto">
              <a:lnSpc>
                <a:spcPct val="130000"/>
              </a:lnSpc>
              <a:spcBef>
                <a:spcPts val="1200"/>
              </a:spcBef>
              <a:spcAft>
                <a:spcPts val="1200"/>
              </a:spcAft>
              <a:buFontTx/>
              <a:buNone/>
              <a:defRPr/>
            </a:pPr>
            <a:r>
              <a:rPr lang="fr-FR" sz="2000" dirty="0">
                <a:solidFill>
                  <a:schemeClr val="tx1">
                    <a:lumMod val="75000"/>
                    <a:lumOff val="25000"/>
                  </a:schemeClr>
                </a:solidFill>
                <a:ea typeface="ＭＳ Ｐゴシック" charset="0"/>
              </a:rPr>
              <a:t/>
            </a:r>
            <a:br>
              <a:rPr lang="fr-FR" sz="2000" dirty="0">
                <a:solidFill>
                  <a:schemeClr val="tx1">
                    <a:lumMod val="75000"/>
                    <a:lumOff val="25000"/>
                  </a:schemeClr>
                </a:solidFill>
                <a:ea typeface="ＭＳ Ｐゴシック" charset="0"/>
              </a:rPr>
            </a:br>
            <a:r>
              <a:rPr lang="fr-FR" sz="2000" dirty="0">
                <a:solidFill>
                  <a:schemeClr val="tx1">
                    <a:lumMod val="75000"/>
                    <a:lumOff val="25000"/>
                  </a:schemeClr>
                </a:solidFill>
                <a:ea typeface="ＭＳ Ｐゴシック" charset="0"/>
              </a:rPr>
              <a:t>Guillaume </a:t>
            </a:r>
            <a:r>
              <a:rPr lang="fr-FR" sz="2000" dirty="0" smtClean="0">
                <a:solidFill>
                  <a:schemeClr val="tx1">
                    <a:lumMod val="75000"/>
                    <a:lumOff val="25000"/>
                  </a:schemeClr>
                </a:solidFill>
                <a:ea typeface="ＭＳ Ｐゴシック" charset="0"/>
              </a:rPr>
              <a:t>vous raconte à l’officine…</a:t>
            </a:r>
          </a:p>
          <a:p>
            <a:pPr marL="0" indent="0" algn="just" fontAlgn="auto">
              <a:lnSpc>
                <a:spcPct val="130000"/>
              </a:lnSpc>
              <a:spcBef>
                <a:spcPts val="1200"/>
              </a:spcBef>
              <a:spcAft>
                <a:spcPts val="1200"/>
              </a:spcAft>
              <a:buFontTx/>
              <a:buNone/>
              <a:defRPr/>
            </a:pPr>
            <a:r>
              <a:rPr lang="fr-FR" sz="2000" dirty="0" smtClean="0">
                <a:solidFill>
                  <a:schemeClr val="tx1">
                    <a:lumMod val="75000"/>
                    <a:lumOff val="25000"/>
                  </a:schemeClr>
                </a:solidFill>
                <a:ea typeface="ＭＳ Ｐゴシック" charset="0"/>
              </a:rPr>
              <a:t>Il hésite </a:t>
            </a:r>
            <a:r>
              <a:rPr lang="fr-FR" sz="2000" dirty="0">
                <a:solidFill>
                  <a:schemeClr val="tx1">
                    <a:lumMod val="75000"/>
                    <a:lumOff val="25000"/>
                  </a:schemeClr>
                </a:solidFill>
                <a:ea typeface="ＭＳ Ｐゴシック" charset="0"/>
              </a:rPr>
              <a:t>à consommer certains aliments ou boissons avec son traitement habituel.</a:t>
            </a:r>
          </a:p>
          <a:p>
            <a:pPr marL="0" indent="0" algn="just" fontAlgn="auto">
              <a:lnSpc>
                <a:spcPct val="130000"/>
              </a:lnSpc>
              <a:spcBef>
                <a:spcPts val="1200"/>
              </a:spcBef>
              <a:spcAft>
                <a:spcPts val="1200"/>
              </a:spcAft>
              <a:buFontTx/>
              <a:buNone/>
              <a:defRPr/>
            </a:pPr>
            <a:r>
              <a:rPr lang="fr-FR" sz="2000" dirty="0">
                <a:solidFill>
                  <a:schemeClr val="tx1">
                    <a:lumMod val="75000"/>
                    <a:lumOff val="25000"/>
                  </a:schemeClr>
                </a:solidFill>
                <a:ea typeface="ＭＳ Ｐゴシック" charset="0"/>
              </a:rPr>
              <a:t>Par exemple, il ne prend jamais </a:t>
            </a:r>
            <a:r>
              <a:rPr lang="fr-FR" sz="2000" dirty="0" smtClean="0">
                <a:solidFill>
                  <a:schemeClr val="tx1">
                    <a:lumMod val="75000"/>
                    <a:lumOff val="25000"/>
                  </a:schemeClr>
                </a:solidFill>
                <a:ea typeface="ＭＳ Ｐゴシック" charset="0"/>
              </a:rPr>
              <a:t>son traitement </a:t>
            </a:r>
            <a:r>
              <a:rPr lang="fr-FR" sz="2000" dirty="0">
                <a:solidFill>
                  <a:schemeClr val="tx1">
                    <a:lumMod val="75000"/>
                    <a:lumOff val="25000"/>
                  </a:schemeClr>
                </a:solidFill>
                <a:ea typeface="ＭＳ Ｐゴシック" charset="0"/>
              </a:rPr>
              <a:t>quand il va boire de </a:t>
            </a:r>
            <a:r>
              <a:rPr lang="fr-FR" sz="2000" dirty="0" smtClean="0">
                <a:solidFill>
                  <a:schemeClr val="tx1">
                    <a:lumMod val="75000"/>
                    <a:lumOff val="25000"/>
                  </a:schemeClr>
                </a:solidFill>
                <a:ea typeface="ＭＳ Ｐゴシック" charset="0"/>
              </a:rPr>
              <a:t>l’alcool </a:t>
            </a:r>
            <a:r>
              <a:rPr lang="fr-FR" sz="2000" dirty="0">
                <a:solidFill>
                  <a:schemeClr val="tx1">
                    <a:lumMod val="75000"/>
                    <a:lumOff val="25000"/>
                  </a:schemeClr>
                </a:solidFill>
                <a:ea typeface="ＭＳ Ｐゴシック" charset="0"/>
              </a:rPr>
              <a:t>car il est bien connu </a:t>
            </a:r>
            <a:r>
              <a:rPr lang="fr-FR" sz="2000" dirty="0" smtClean="0">
                <a:solidFill>
                  <a:schemeClr val="tx1">
                    <a:lumMod val="75000"/>
                    <a:lumOff val="25000"/>
                  </a:schemeClr>
                </a:solidFill>
                <a:ea typeface="ＭＳ Ｐゴシック" charset="0"/>
              </a:rPr>
              <a:t>qu’il </a:t>
            </a:r>
            <a:r>
              <a:rPr lang="fr-FR" sz="2000" dirty="0">
                <a:solidFill>
                  <a:schemeClr val="tx1">
                    <a:lumMod val="75000"/>
                    <a:lumOff val="25000"/>
                  </a:schemeClr>
                </a:solidFill>
                <a:ea typeface="ＭＳ Ｐゴシック" charset="0"/>
              </a:rPr>
              <a:t>ne faut pas prendre de médicaments avec des boissons alcoolisées.</a:t>
            </a:r>
          </a:p>
          <a:p>
            <a:pPr marL="0" indent="0" algn="just" fontAlgn="auto">
              <a:lnSpc>
                <a:spcPct val="130000"/>
              </a:lnSpc>
              <a:spcBef>
                <a:spcPts val="1200"/>
              </a:spcBef>
              <a:spcAft>
                <a:spcPts val="1200"/>
              </a:spcAft>
              <a:buFontTx/>
              <a:buNone/>
              <a:defRPr/>
            </a:pPr>
            <a:r>
              <a:rPr lang="fr-FR" sz="2000" dirty="0" smtClean="0">
                <a:solidFill>
                  <a:schemeClr val="tx1">
                    <a:lumMod val="75000"/>
                    <a:lumOff val="25000"/>
                  </a:schemeClr>
                </a:solidFill>
                <a:ea typeface="ＭＳ Ｐゴシック" charset="0"/>
              </a:rPr>
              <a:t>Que pouvez-vous lui répondre ? </a:t>
            </a:r>
            <a:endParaRPr lang="fr-FR" sz="2000" dirty="0">
              <a:solidFill>
                <a:schemeClr val="tx1">
                  <a:lumMod val="75000"/>
                  <a:lumOff val="25000"/>
                </a:schemeClr>
              </a:solidFill>
              <a:ea typeface="ＭＳ Ｐゴシック" charset="0"/>
            </a:endParaRPr>
          </a:p>
          <a:p>
            <a:pPr marL="0" indent="0" fontAlgn="auto">
              <a:spcAft>
                <a:spcPts val="0"/>
              </a:spcAft>
              <a:buFontTx/>
              <a:buNone/>
              <a:defRPr/>
            </a:pPr>
            <a:endParaRPr lang="fr-FR" dirty="0">
              <a:solidFill>
                <a:schemeClr val="tx1">
                  <a:lumMod val="75000"/>
                  <a:lumOff val="25000"/>
                </a:schemeClr>
              </a:solidFill>
              <a:latin typeface="Arial" charset="0"/>
              <a:ea typeface="ＭＳ Ｐゴシック" charset="0"/>
            </a:endParaRPr>
          </a:p>
          <a:p>
            <a:pPr marL="0" indent="0" fontAlgn="auto">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24579" name="Picture 8" descr="http://www.inserm.fr/var/inserm/storage/images/mediatheque/infr-grand-public/images/dossiers-d-informations/cancer/fotolia_13495958cancernutrition/361509-1-fre-FR/fotolia_13495958cancernutrition.jpg"/>
          <p:cNvPicPr>
            <a:picLocks noChangeAspect="1" noChangeArrowheads="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331913" y="444500"/>
            <a:ext cx="2301875" cy="23034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4580" name="Picture 10" descr="http://www.world-docphytoplus.com/upload/plantes/pamplemousse.jpg"/>
          <p:cNvPicPr>
            <a:picLocks noChangeAspect="1" noChangeArrowheads="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50825" y="2644775"/>
            <a:ext cx="1441450" cy="1289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4581" name="Picture 12" descr="http://blog.costacroisieres.fr/image.axd?picture=2013%2F2%2Fall+inclusive+1.jpg"/>
          <p:cNvPicPr>
            <a:picLocks noChangeAspect="1" noChangeArrowheads="1"/>
          </p:cNvPicPr>
          <p:nvPr/>
        </p:nvPicPr>
        <p:blipFill>
          <a:blip r:embed="rId4"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46063" y="4256088"/>
            <a:ext cx="3454400" cy="19796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7" name="Espace réservé du numéro de diapositive 6"/>
          <p:cNvSpPr>
            <a:spLocks noGrp="1"/>
          </p:cNvSpPr>
          <p:nvPr>
            <p:ph type="sldNum" sz="quarter" idx="12"/>
          </p:nvPr>
        </p:nvSpPr>
        <p:spPr/>
        <p:txBody>
          <a:bodyPr/>
          <a:lstStyle/>
          <a:p>
            <a:fld id="{7C2F6DCE-F318-4E96-BD8F-7146E6261898}" type="slidenum">
              <a:rPr lang="fr-FR" altLang="fr-FR" smtClean="0"/>
              <a:pPr/>
              <a:t>12</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862924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1"/>
          <p:cNvSpPr>
            <a:spLocks noGrp="1" noChangeArrowheads="1"/>
          </p:cNvSpPr>
          <p:nvPr>
            <p:ph type="body" sz="half" idx="2"/>
          </p:nvPr>
        </p:nvSpPr>
        <p:spPr>
          <a:xfrm>
            <a:off x="3779838" y="457200"/>
            <a:ext cx="5364162" cy="6284913"/>
          </a:xfrm>
          <a:ln>
            <a:solidFill>
              <a:schemeClr val="tx1"/>
            </a:solidFill>
            <a:miter lim="800000"/>
            <a:headEnd/>
            <a:tailEnd/>
          </a:ln>
        </p:spPr>
        <p:txBody>
          <a:bodyPr rtlCol="0">
            <a:normAutofit/>
          </a:bodyPr>
          <a:lstStyle/>
          <a:p>
            <a:pPr marL="0" indent="0" algn="just">
              <a:lnSpc>
                <a:spcPct val="130000"/>
              </a:lnSpc>
              <a:spcBef>
                <a:spcPts val="1200"/>
              </a:spcBef>
              <a:spcAft>
                <a:spcPts val="1200"/>
              </a:spcAft>
              <a:buNone/>
              <a:defRPr/>
            </a:pPr>
            <a:r>
              <a:rPr lang="fr-FR" sz="2000" dirty="0" smtClean="0">
                <a:solidFill>
                  <a:schemeClr val="tx1">
                    <a:lumMod val="75000"/>
                    <a:lumOff val="25000"/>
                  </a:schemeClr>
                </a:solidFill>
                <a:ea typeface="ＭＳ Ｐゴシック" charset="0"/>
              </a:rPr>
              <a:t>Guillaume vous raconte à l’officine…</a:t>
            </a:r>
          </a:p>
          <a:p>
            <a:pPr algn="just" fontAlgn="auto">
              <a:lnSpc>
                <a:spcPct val="120000"/>
              </a:lnSpc>
              <a:spcBef>
                <a:spcPts val="600"/>
              </a:spcBef>
              <a:spcAft>
                <a:spcPts val="600"/>
              </a:spcAft>
              <a:buFont typeface="Arial"/>
              <a:buChar char="•"/>
              <a:defRPr/>
            </a:pPr>
            <a:r>
              <a:rPr lang="fr-FR" sz="2000" b="1" dirty="0" smtClean="0">
                <a:solidFill>
                  <a:schemeClr val="accent3">
                    <a:lumMod val="50000"/>
                  </a:schemeClr>
                </a:solidFill>
                <a:ea typeface="ＭＳ Ｐゴシック" charset="0"/>
              </a:rPr>
              <a:t>Interactions boissons ou aliments avec ARV variables selon la pharmacocinétique de l’ARV.</a:t>
            </a:r>
          </a:p>
          <a:p>
            <a:pPr algn="just">
              <a:lnSpc>
                <a:spcPct val="110000"/>
              </a:lnSpc>
              <a:spcBef>
                <a:spcPts val="600"/>
              </a:spcBef>
              <a:spcAft>
                <a:spcPts val="600"/>
              </a:spcAft>
              <a:buFont typeface="Arial"/>
              <a:buChar char="•"/>
              <a:defRPr/>
            </a:pPr>
            <a:r>
              <a:rPr lang="fr-FR" sz="2000" b="1" i="1" dirty="0" smtClean="0">
                <a:solidFill>
                  <a:schemeClr val="accent3">
                    <a:lumMod val="50000"/>
                  </a:schemeClr>
                </a:solidFill>
                <a:ea typeface="ＭＳ Ｐゴシック" charset="0"/>
              </a:rPr>
              <a:t>Alcool</a:t>
            </a:r>
            <a:r>
              <a:rPr lang="fr-FR" sz="2000" dirty="0" smtClean="0">
                <a:solidFill>
                  <a:schemeClr val="accent3">
                    <a:lumMod val="50000"/>
                  </a:schemeClr>
                </a:solidFill>
                <a:ea typeface="ＭＳ Ｐゴシック" charset="0"/>
              </a:rPr>
              <a:t> : inhibiteur enzymatique en aigu (</a:t>
            </a:r>
            <a:r>
              <a:rPr lang="fr-FR" sz="2000" dirty="0" smtClean="0">
                <a:solidFill>
                  <a:schemeClr val="accent3">
                    <a:lumMod val="50000"/>
                  </a:schemeClr>
                </a:solidFill>
                <a:ea typeface="ＭＳ Ｐゴシック" charset="0"/>
                <a:sym typeface="Wingdings"/>
              </a:rPr>
              <a:t> ARV) </a:t>
            </a:r>
            <a:r>
              <a:rPr lang="fr-FR" sz="2000" dirty="0" smtClean="0">
                <a:solidFill>
                  <a:schemeClr val="accent3">
                    <a:lumMod val="50000"/>
                  </a:schemeClr>
                </a:solidFill>
                <a:ea typeface="ＭＳ Ｐゴシック" charset="0"/>
              </a:rPr>
              <a:t>; inducteur en chronique (</a:t>
            </a:r>
            <a:r>
              <a:rPr lang="fr-FR" sz="2000" dirty="0" smtClean="0">
                <a:solidFill>
                  <a:schemeClr val="accent3">
                    <a:lumMod val="50000"/>
                  </a:schemeClr>
                </a:solidFill>
                <a:ea typeface="ＭＳ Ｐゴシック" charset="0"/>
                <a:sym typeface="Wingdings"/>
              </a:rPr>
              <a:t> ARV)</a:t>
            </a:r>
            <a:r>
              <a:rPr lang="fr-FR" sz="2000" dirty="0" smtClean="0">
                <a:solidFill>
                  <a:schemeClr val="accent3">
                    <a:lumMod val="50000"/>
                  </a:schemeClr>
                </a:solidFill>
                <a:ea typeface="ＭＳ Ｐゴシック" charset="0"/>
              </a:rPr>
              <a:t>.</a:t>
            </a:r>
          </a:p>
          <a:p>
            <a:pPr algn="just" fontAlgn="auto">
              <a:lnSpc>
                <a:spcPct val="110000"/>
              </a:lnSpc>
              <a:spcBef>
                <a:spcPts val="600"/>
              </a:spcBef>
              <a:spcAft>
                <a:spcPts val="600"/>
              </a:spcAft>
              <a:buFont typeface="Arial"/>
              <a:buChar char="•"/>
              <a:defRPr/>
            </a:pPr>
            <a:r>
              <a:rPr lang="fr-FR" sz="2000" b="1" i="1" dirty="0" smtClean="0">
                <a:solidFill>
                  <a:schemeClr val="accent3">
                    <a:lumMod val="50000"/>
                  </a:schemeClr>
                </a:solidFill>
                <a:ea typeface="ＭＳ Ｐゴシック" charset="0"/>
              </a:rPr>
              <a:t>Pamplemousse</a:t>
            </a:r>
            <a:r>
              <a:rPr lang="fr-FR" sz="2000" dirty="0" smtClean="0">
                <a:solidFill>
                  <a:schemeClr val="accent3">
                    <a:lumMod val="50000"/>
                  </a:schemeClr>
                </a:solidFill>
                <a:ea typeface="ＭＳ Ｐゴシック" charset="0"/>
              </a:rPr>
              <a:t> : inhibiteur CYP 450 3A4 et P-gp intestinales (</a:t>
            </a:r>
            <a:r>
              <a:rPr lang="fr-FR" sz="2000" dirty="0" smtClean="0">
                <a:solidFill>
                  <a:schemeClr val="accent3">
                    <a:lumMod val="50000"/>
                  </a:schemeClr>
                </a:solidFill>
                <a:ea typeface="ＭＳ Ｐゴシック" charset="0"/>
                <a:sym typeface="Wingdings"/>
              </a:rPr>
              <a:t> ARV).</a:t>
            </a:r>
            <a:endParaRPr lang="fr-FR" sz="2000" dirty="0" smtClean="0">
              <a:solidFill>
                <a:schemeClr val="accent3">
                  <a:lumMod val="50000"/>
                </a:schemeClr>
              </a:solidFill>
              <a:ea typeface="ＭＳ Ｐゴシック" charset="0"/>
            </a:endParaRPr>
          </a:p>
          <a:p>
            <a:pPr algn="just">
              <a:lnSpc>
                <a:spcPct val="110000"/>
              </a:lnSpc>
              <a:spcBef>
                <a:spcPts val="600"/>
              </a:spcBef>
              <a:spcAft>
                <a:spcPts val="600"/>
              </a:spcAft>
              <a:buFont typeface="Arial"/>
              <a:buChar char="•"/>
              <a:defRPr/>
            </a:pPr>
            <a:r>
              <a:rPr lang="fr-FR" sz="2000" b="1" i="1" dirty="0" smtClean="0">
                <a:solidFill>
                  <a:schemeClr val="accent3">
                    <a:lumMod val="50000"/>
                  </a:schemeClr>
                </a:solidFill>
                <a:ea typeface="ＭＳ Ｐゴシック" charset="0"/>
              </a:rPr>
              <a:t>Ail</a:t>
            </a:r>
            <a:r>
              <a:rPr lang="fr-FR" sz="2000" dirty="0" smtClean="0">
                <a:solidFill>
                  <a:schemeClr val="accent3">
                    <a:lumMod val="50000"/>
                  </a:schemeClr>
                </a:solidFill>
                <a:ea typeface="ＭＳ Ｐゴシック" charset="0"/>
              </a:rPr>
              <a:t> : inducteur CYP 450 (</a:t>
            </a:r>
            <a:r>
              <a:rPr lang="fr-FR" sz="2000" dirty="0" smtClean="0">
                <a:solidFill>
                  <a:schemeClr val="accent3">
                    <a:lumMod val="50000"/>
                  </a:schemeClr>
                </a:solidFill>
                <a:ea typeface="ＭＳ Ｐゴシック" charset="0"/>
                <a:sym typeface="Wingdings"/>
              </a:rPr>
              <a:t> ARV).</a:t>
            </a:r>
            <a:endParaRPr lang="fr-FR" sz="2000" dirty="0" smtClean="0">
              <a:solidFill>
                <a:schemeClr val="accent3">
                  <a:lumMod val="50000"/>
                </a:schemeClr>
              </a:solidFill>
              <a:ea typeface="ＭＳ Ｐゴシック" charset="0"/>
            </a:endParaRPr>
          </a:p>
          <a:p>
            <a:pPr algn="just" fontAlgn="auto">
              <a:lnSpc>
                <a:spcPct val="70000"/>
              </a:lnSpc>
              <a:spcBef>
                <a:spcPts val="1200"/>
              </a:spcBef>
              <a:spcAft>
                <a:spcPts val="1200"/>
              </a:spcAft>
              <a:buFont typeface="Arial"/>
              <a:buChar char="•"/>
              <a:defRPr/>
            </a:pPr>
            <a:r>
              <a:rPr lang="fr-FR" sz="2000" dirty="0" smtClean="0">
                <a:solidFill>
                  <a:schemeClr val="accent3">
                    <a:lumMod val="50000"/>
                  </a:schemeClr>
                </a:solidFill>
                <a:ea typeface="ＭＳ Ｐゴシック" charset="0"/>
              </a:rPr>
              <a:t>Phytothérapie </a:t>
            </a:r>
          </a:p>
          <a:p>
            <a:pPr marL="557784" lvl="1" algn="just">
              <a:lnSpc>
                <a:spcPct val="70000"/>
              </a:lnSpc>
              <a:spcBef>
                <a:spcPts val="1200"/>
              </a:spcBef>
              <a:spcAft>
                <a:spcPts val="1200"/>
              </a:spcAft>
              <a:buFont typeface="Arial"/>
              <a:buChar char="•"/>
              <a:defRPr/>
            </a:pPr>
            <a:r>
              <a:rPr lang="fr-FR" b="1" i="1" dirty="0" smtClean="0">
                <a:solidFill>
                  <a:schemeClr val="accent3">
                    <a:lumMod val="50000"/>
                  </a:schemeClr>
                </a:solidFill>
                <a:ea typeface="ＭＳ Ｐゴシック" charset="0"/>
              </a:rPr>
              <a:t>Millepertuis</a:t>
            </a:r>
            <a:r>
              <a:rPr lang="fr-FR" dirty="0" smtClean="0">
                <a:solidFill>
                  <a:schemeClr val="accent3">
                    <a:lumMod val="50000"/>
                  </a:schemeClr>
                </a:solidFill>
                <a:ea typeface="ＭＳ Ｐゴシック" charset="0"/>
              </a:rPr>
              <a:t>: inducteur CYP3A4 (</a:t>
            </a:r>
            <a:r>
              <a:rPr lang="fr-FR" dirty="0" smtClean="0">
                <a:solidFill>
                  <a:schemeClr val="accent3">
                    <a:lumMod val="50000"/>
                  </a:schemeClr>
                </a:solidFill>
                <a:ea typeface="ＭＳ Ｐゴシック" charset="0"/>
                <a:sym typeface="Wingdings"/>
              </a:rPr>
              <a:t> ARV).</a:t>
            </a:r>
            <a:endParaRPr lang="fr-FR" dirty="0" smtClean="0">
              <a:solidFill>
                <a:schemeClr val="accent3">
                  <a:lumMod val="50000"/>
                </a:schemeClr>
              </a:solidFill>
              <a:ea typeface="ＭＳ Ｐゴシック" charset="0"/>
            </a:endParaRPr>
          </a:p>
          <a:p>
            <a:pPr marL="557784" lvl="1" algn="just">
              <a:spcBef>
                <a:spcPts val="1200"/>
              </a:spcBef>
              <a:spcAft>
                <a:spcPts val="1200"/>
              </a:spcAft>
              <a:buFont typeface="Arial"/>
              <a:buChar char="•"/>
              <a:defRPr/>
            </a:pPr>
            <a:r>
              <a:rPr lang="fr-FR" b="1" i="1" dirty="0" smtClean="0">
                <a:solidFill>
                  <a:schemeClr val="accent3">
                    <a:lumMod val="50000"/>
                  </a:schemeClr>
                </a:solidFill>
                <a:ea typeface="ＭＳ Ｐゴシック" charset="0"/>
              </a:rPr>
              <a:t>Canneberge</a:t>
            </a:r>
            <a:r>
              <a:rPr lang="fr-FR" dirty="0" smtClean="0">
                <a:solidFill>
                  <a:schemeClr val="accent3">
                    <a:lumMod val="50000"/>
                  </a:schemeClr>
                </a:solidFill>
                <a:ea typeface="ＭＳ Ｐゴシック" charset="0"/>
              </a:rPr>
              <a:t>: inhibiteur CYP3A4 (</a:t>
            </a:r>
            <a:r>
              <a:rPr lang="fr-FR" dirty="0" smtClean="0">
                <a:solidFill>
                  <a:schemeClr val="accent3">
                    <a:lumMod val="50000"/>
                  </a:schemeClr>
                </a:solidFill>
                <a:ea typeface="ＭＳ Ｐゴシック" charset="0"/>
                <a:sym typeface="Wingdings"/>
              </a:rPr>
              <a:t> ARV).</a:t>
            </a:r>
            <a:endParaRPr lang="fr-FR" dirty="0" smtClean="0">
              <a:solidFill>
                <a:schemeClr val="accent3">
                  <a:lumMod val="50000"/>
                </a:schemeClr>
              </a:solidFill>
              <a:ea typeface="ＭＳ Ｐゴシック" charset="0"/>
            </a:endParaRPr>
          </a:p>
          <a:p>
            <a:pPr marL="557784" lvl="1" algn="just">
              <a:lnSpc>
                <a:spcPct val="70000"/>
              </a:lnSpc>
              <a:spcBef>
                <a:spcPts val="1200"/>
              </a:spcBef>
              <a:spcAft>
                <a:spcPts val="1200"/>
              </a:spcAft>
              <a:buFont typeface="Arial"/>
              <a:buChar char="•"/>
              <a:defRPr/>
            </a:pPr>
            <a:r>
              <a:rPr lang="fr-FR" b="1" i="1" dirty="0" smtClean="0">
                <a:solidFill>
                  <a:schemeClr val="accent3">
                    <a:lumMod val="50000"/>
                  </a:schemeClr>
                </a:solidFill>
                <a:ea typeface="ＭＳ Ｐゴシック" charset="0"/>
              </a:rPr>
              <a:t>Echinacée</a:t>
            </a:r>
            <a:r>
              <a:rPr lang="fr-FR" dirty="0" smtClean="0">
                <a:solidFill>
                  <a:schemeClr val="accent3">
                    <a:lumMod val="50000"/>
                  </a:schemeClr>
                </a:solidFill>
                <a:ea typeface="ＭＳ Ｐゴシック" charset="0"/>
              </a:rPr>
              <a:t>: inhibiteur CYP (</a:t>
            </a:r>
            <a:r>
              <a:rPr lang="fr-FR" dirty="0" smtClean="0">
                <a:solidFill>
                  <a:schemeClr val="accent3">
                    <a:lumMod val="50000"/>
                  </a:schemeClr>
                </a:solidFill>
                <a:ea typeface="ＭＳ Ｐゴシック" charset="0"/>
                <a:sym typeface="Wingdings"/>
              </a:rPr>
              <a:t> ARV).</a:t>
            </a:r>
            <a:endParaRPr lang="fr-FR" dirty="0" smtClean="0">
              <a:solidFill>
                <a:schemeClr val="accent3">
                  <a:lumMod val="50000"/>
                </a:schemeClr>
              </a:solidFill>
              <a:ea typeface="ＭＳ Ｐゴシック" charset="0"/>
            </a:endParaRPr>
          </a:p>
          <a:p>
            <a:pPr marL="822960" lvl="2" indent="-182880" algn="just" fontAlgn="auto">
              <a:lnSpc>
                <a:spcPct val="110000"/>
              </a:lnSpc>
              <a:spcBef>
                <a:spcPts val="1200"/>
              </a:spcBef>
              <a:spcAft>
                <a:spcPts val="1200"/>
              </a:spcAft>
              <a:buFont typeface="Arial"/>
              <a:buChar char="•"/>
              <a:defRPr/>
            </a:pPr>
            <a:endParaRPr lang="fr-FR" dirty="0" smtClean="0">
              <a:solidFill>
                <a:schemeClr val="tx1">
                  <a:lumMod val="75000"/>
                  <a:lumOff val="25000"/>
                </a:schemeClr>
              </a:solidFill>
              <a:latin typeface="Arial" charset="0"/>
              <a:ea typeface="ＭＳ Ｐゴシック" charset="0"/>
            </a:endParaRPr>
          </a:p>
          <a:p>
            <a:pPr marL="557784" lvl="1" algn="just" fontAlgn="auto">
              <a:lnSpc>
                <a:spcPct val="130000"/>
              </a:lnSpc>
              <a:spcBef>
                <a:spcPts val="1200"/>
              </a:spcBef>
              <a:spcAft>
                <a:spcPts val="1200"/>
              </a:spcAft>
              <a:buFont typeface="Arial"/>
              <a:buChar char="•"/>
              <a:defRPr/>
            </a:pPr>
            <a:endParaRPr lang="fr-FR" dirty="0">
              <a:solidFill>
                <a:schemeClr val="tx1">
                  <a:lumMod val="75000"/>
                  <a:lumOff val="25000"/>
                </a:schemeClr>
              </a:solidFill>
              <a:latin typeface="Arial" charset="0"/>
              <a:ea typeface="ＭＳ Ｐゴシック" charset="0"/>
            </a:endParaRPr>
          </a:p>
          <a:p>
            <a:pPr marL="0" indent="0" fontAlgn="auto">
              <a:spcAft>
                <a:spcPts val="0"/>
              </a:spcAft>
              <a:buFontTx/>
              <a:buNone/>
              <a:defRPr/>
            </a:pPr>
            <a:endParaRPr lang="fr-FR" dirty="0">
              <a:solidFill>
                <a:schemeClr val="tx1">
                  <a:lumMod val="75000"/>
                  <a:lumOff val="25000"/>
                </a:schemeClr>
              </a:solidFill>
              <a:latin typeface="Arial" charset="0"/>
              <a:ea typeface="ＭＳ Ｐゴシック" charset="0"/>
            </a:endParaRPr>
          </a:p>
          <a:p>
            <a:pPr marL="0" indent="0" fontAlgn="auto">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25603" name="Picture 8" descr="http://www.inserm.fr/var/inserm/storage/images/mediatheque/infr-grand-public/images/dossiers-d-informations/cancer/fotolia_13495958cancernutrition/361509-1-fre-FR/fotolia_13495958cancernutrition.jpg"/>
          <p:cNvPicPr>
            <a:picLocks noChangeAspect="1" noChangeArrowheads="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331913" y="468313"/>
            <a:ext cx="2301875" cy="23034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5604" name="Picture 10" descr="http://www.world-docphytoplus.com/upload/plantes/pamplemousse.jpg"/>
          <p:cNvPicPr>
            <a:picLocks noChangeAspect="1" noChangeArrowheads="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50825" y="2644775"/>
            <a:ext cx="1441450" cy="1289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5605" name="Picture 12" descr="http://blog.costacroisieres.fr/image.axd?picture=2013%2F2%2Fall+inclusive+1.jpg"/>
          <p:cNvPicPr>
            <a:picLocks noChangeAspect="1" noChangeArrowheads="1"/>
          </p:cNvPicPr>
          <p:nvPr/>
        </p:nvPicPr>
        <p:blipFill>
          <a:blip r:embed="rId4"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46063" y="4256088"/>
            <a:ext cx="3454400" cy="19796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 name="Image 1" descr="Non.jpg"/>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8177422" y="3571875"/>
            <a:ext cx="739775" cy="6842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 name="Image 2" descr="echinacée v2.jpg"/>
          <p:cNvPicPr>
            <a:picLocks noChangeAspect="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8369300" y="6084887"/>
            <a:ext cx="774700" cy="7731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9" name="Espace réservé du numéro de diapositive 8"/>
          <p:cNvSpPr>
            <a:spLocks noGrp="1"/>
          </p:cNvSpPr>
          <p:nvPr>
            <p:ph type="sldNum" sz="quarter" idx="12"/>
          </p:nvPr>
        </p:nvSpPr>
        <p:spPr/>
        <p:txBody>
          <a:bodyPr/>
          <a:lstStyle/>
          <a:p>
            <a:fld id="{7C2F6DCE-F318-4E96-BD8F-7146E6261898}" type="slidenum">
              <a:rPr lang="fr-FR" altLang="fr-FR" smtClean="0"/>
              <a:pPr/>
              <a:t>13</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4166745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ARV et GROSSESSE</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body" sz="half" idx="2"/>
          </p:nvPr>
        </p:nvSpPr>
        <p:spPr>
          <a:xfrm>
            <a:off x="3851274" y="495300"/>
            <a:ext cx="5292725" cy="6246813"/>
          </a:xfrm>
          <a:ln>
            <a:solidFill>
              <a:schemeClr val="tx1"/>
            </a:solidFill>
            <a:miter lim="800000"/>
            <a:headEnd/>
            <a:tailEnd/>
          </a:ln>
        </p:spPr>
        <p:txBody>
          <a:bodyPr/>
          <a:lstStyle/>
          <a:p>
            <a:pPr marL="0" indent="0" algn="just">
              <a:lnSpc>
                <a:spcPct val="130000"/>
              </a:lnSpc>
              <a:spcBef>
                <a:spcPts val="1200"/>
              </a:spcBef>
              <a:spcAft>
                <a:spcPts val="1200"/>
              </a:spcAft>
              <a:buFontTx/>
              <a:buNone/>
            </a:pPr>
            <a:endParaRPr lang="fr-FR" altLang="fr-FR" dirty="0" smtClean="0">
              <a:latin typeface="Arial" panose="020B0604020202020204" pitchFamily="34" charset="0"/>
              <a:ea typeface="MS PGothic" panose="020B0600070205080204" pitchFamily="34" charset="-128"/>
            </a:endParaRPr>
          </a:p>
          <a:p>
            <a:pPr marL="0" indent="0" algn="just">
              <a:lnSpc>
                <a:spcPct val="110000"/>
              </a:lnSpc>
              <a:spcBef>
                <a:spcPts val="1200"/>
              </a:spcBef>
              <a:spcAft>
                <a:spcPts val="1200"/>
              </a:spcAft>
              <a:buNone/>
              <a:defRPr/>
            </a:pPr>
            <a:r>
              <a:rPr lang="fr-FR" altLang="fr-FR" sz="2000" dirty="0" smtClean="0">
                <a:solidFill>
                  <a:schemeClr val="tx1">
                    <a:lumMod val="75000"/>
                    <a:lumOff val="25000"/>
                  </a:schemeClr>
                </a:solidFill>
                <a:ea typeface="ＭＳ Ｐゴシック" charset="0"/>
              </a:rPr>
              <a:t>Juliette vous explique à l’officine…</a:t>
            </a:r>
          </a:p>
          <a:p>
            <a:pPr marL="0" indent="0" algn="just">
              <a:lnSpc>
                <a:spcPct val="110000"/>
              </a:lnSpc>
              <a:spcBef>
                <a:spcPts val="1200"/>
              </a:spcBef>
              <a:spcAft>
                <a:spcPts val="1200"/>
              </a:spcAft>
              <a:buNone/>
              <a:defRPr/>
            </a:pPr>
            <a:r>
              <a:rPr lang="fr-FR" altLang="fr-FR" sz="2000" dirty="0" smtClean="0">
                <a:solidFill>
                  <a:schemeClr val="tx1">
                    <a:lumMod val="75000"/>
                    <a:lumOff val="25000"/>
                  </a:schemeClr>
                </a:solidFill>
                <a:ea typeface="ＭＳ Ｐゴシック" charset="0"/>
              </a:rPr>
              <a:t>Elle aimerait fonder une famille.  </a:t>
            </a:r>
          </a:p>
          <a:p>
            <a:pPr marL="0" indent="0" algn="just">
              <a:lnSpc>
                <a:spcPct val="110000"/>
              </a:lnSpc>
              <a:spcBef>
                <a:spcPts val="1200"/>
              </a:spcBef>
              <a:spcAft>
                <a:spcPts val="1200"/>
              </a:spcAft>
              <a:buNone/>
              <a:defRPr/>
            </a:pPr>
            <a:r>
              <a:rPr lang="fr-FR" altLang="fr-FR" sz="2000" dirty="0" smtClean="0">
                <a:solidFill>
                  <a:schemeClr val="tx1">
                    <a:lumMod val="75000"/>
                    <a:lumOff val="25000"/>
                  </a:schemeClr>
                </a:solidFill>
                <a:ea typeface="ＭＳ Ｐゴシック" charset="0"/>
              </a:rPr>
              <a:t>Elle se pose beaucoup de questions par rapport à la grossesse et les médicaments qu’elle prend pour sa maladie. </a:t>
            </a:r>
          </a:p>
          <a:p>
            <a:pPr marL="0" indent="0" algn="just">
              <a:lnSpc>
                <a:spcPct val="110000"/>
              </a:lnSpc>
              <a:spcBef>
                <a:spcPts val="1200"/>
              </a:spcBef>
              <a:spcAft>
                <a:spcPts val="1200"/>
              </a:spcAft>
              <a:buNone/>
              <a:defRPr/>
            </a:pPr>
            <a:r>
              <a:rPr lang="fr-FR" altLang="fr-FR" sz="2000" dirty="0" smtClean="0">
                <a:solidFill>
                  <a:schemeClr val="tx1">
                    <a:lumMod val="75000"/>
                    <a:lumOff val="25000"/>
                  </a:schemeClr>
                </a:solidFill>
                <a:ea typeface="ＭＳ Ｐゴシック" charset="0"/>
              </a:rPr>
              <a:t>Que pouvez-vous lui conseiller ?</a:t>
            </a:r>
          </a:p>
        </p:txBody>
      </p:sp>
      <p:pic>
        <p:nvPicPr>
          <p:cNvPr id="6" name="Image 5"/>
          <p:cNvPicPr>
            <a:picLocks noChangeAspect="1"/>
          </p:cNvPicPr>
          <p:nvPr/>
        </p:nvPicPr>
        <p:blipFill>
          <a:blip r:embed="rId2" cstate="print"/>
          <a:srcRect l="47122" r="3939"/>
          <a:stretch>
            <a:fillRect/>
          </a:stretch>
        </p:blipFill>
        <p:spPr>
          <a:xfrm>
            <a:off x="0" y="812800"/>
            <a:ext cx="3493858" cy="3136900"/>
          </a:xfrm>
          <a:prstGeom prst="rect">
            <a:avLst/>
          </a:prstGeom>
        </p:spPr>
      </p:pic>
      <p:sp>
        <p:nvSpPr>
          <p:cNvPr id="5" name="Espace réservé du numéro de diapositive 4"/>
          <p:cNvSpPr>
            <a:spLocks noGrp="1"/>
          </p:cNvSpPr>
          <p:nvPr>
            <p:ph type="sldNum" sz="quarter" idx="12"/>
          </p:nvPr>
        </p:nvSpPr>
        <p:spPr/>
        <p:txBody>
          <a:bodyPr/>
          <a:lstStyle/>
          <a:p>
            <a:fld id="{7C2F6DCE-F318-4E96-BD8F-7146E6261898}" type="slidenum">
              <a:rPr lang="fr-FR" altLang="fr-FR" smtClean="0"/>
              <a:pPr/>
              <a:t>15</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473421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1"/>
          <p:cNvSpPr>
            <a:spLocks noGrp="1" noChangeArrowheads="1"/>
          </p:cNvSpPr>
          <p:nvPr>
            <p:ph type="body" sz="half" idx="2"/>
          </p:nvPr>
        </p:nvSpPr>
        <p:spPr>
          <a:xfrm>
            <a:off x="3493858" y="457200"/>
            <a:ext cx="5650141" cy="6284913"/>
          </a:xfrm>
          <a:ln>
            <a:solidFill>
              <a:schemeClr val="tx1"/>
            </a:solidFill>
            <a:miter lim="800000"/>
            <a:headEnd/>
            <a:tailEnd/>
          </a:ln>
        </p:spPr>
        <p:txBody>
          <a:bodyPr rtlCol="0">
            <a:normAutofit/>
          </a:bodyPr>
          <a:lstStyle/>
          <a:p>
            <a:pPr marL="0" indent="0" algn="just" fontAlgn="auto">
              <a:lnSpc>
                <a:spcPct val="110000"/>
              </a:lnSpc>
              <a:spcBef>
                <a:spcPts val="1200"/>
              </a:spcBef>
              <a:spcAft>
                <a:spcPts val="1200"/>
              </a:spcAft>
              <a:buNone/>
              <a:defRPr/>
            </a:pPr>
            <a:r>
              <a:rPr lang="fr-FR" altLang="fr-FR" sz="2000" dirty="0" smtClean="0">
                <a:solidFill>
                  <a:schemeClr val="tx1">
                    <a:lumMod val="75000"/>
                    <a:lumOff val="25000"/>
                  </a:schemeClr>
                </a:solidFill>
                <a:ea typeface="ＭＳ Ｐゴシック" charset="0"/>
              </a:rPr>
              <a:t>Juliette vous explique à l’officine…</a:t>
            </a:r>
          </a:p>
          <a:p>
            <a:pPr marL="0" indent="0" algn="just">
              <a:lnSpc>
                <a:spcPct val="110000"/>
              </a:lnSpc>
              <a:spcBef>
                <a:spcPts val="1200"/>
              </a:spcBef>
              <a:spcAft>
                <a:spcPts val="1200"/>
              </a:spcAft>
              <a:defRPr/>
            </a:pPr>
            <a:r>
              <a:rPr lang="fr-FR" altLang="fr-FR" sz="2000" dirty="0" smtClean="0">
                <a:solidFill>
                  <a:schemeClr val="accent3">
                    <a:lumMod val="50000"/>
                  </a:schemeClr>
                </a:solidFill>
                <a:ea typeface="ＭＳ Ｐゴシック" charset="0"/>
              </a:rPr>
              <a:t>Discuter de son désir de grossesse avec le médecin avant la conception</a:t>
            </a:r>
          </a:p>
          <a:p>
            <a:pPr marL="274320" lvl="2" indent="0" algn="just">
              <a:lnSpc>
                <a:spcPct val="110000"/>
              </a:lnSpc>
              <a:spcBef>
                <a:spcPts val="1200"/>
              </a:spcBef>
              <a:spcAft>
                <a:spcPts val="1200"/>
              </a:spcAft>
              <a:defRPr/>
            </a:pPr>
            <a:r>
              <a:rPr lang="fr-FR" altLang="fr-FR" dirty="0" smtClean="0">
                <a:solidFill>
                  <a:schemeClr val="accent3">
                    <a:lumMod val="50000"/>
                  </a:schemeClr>
                </a:solidFill>
                <a:ea typeface="ＭＳ Ｐゴシック" charset="0"/>
              </a:rPr>
              <a:t>Traitements validés pendant la grossesse</a:t>
            </a:r>
          </a:p>
          <a:p>
            <a:pPr marL="274320" lvl="2" indent="0" algn="just">
              <a:lnSpc>
                <a:spcPct val="110000"/>
              </a:lnSpc>
              <a:spcBef>
                <a:spcPts val="1200"/>
              </a:spcBef>
              <a:spcAft>
                <a:spcPts val="1200"/>
              </a:spcAft>
              <a:defRPr/>
            </a:pPr>
            <a:r>
              <a:rPr lang="fr-FR" altLang="fr-FR" dirty="0" smtClean="0">
                <a:solidFill>
                  <a:schemeClr val="accent3">
                    <a:lumMod val="50000"/>
                  </a:schemeClr>
                </a:solidFill>
                <a:ea typeface="ＭＳ Ｐゴシック" charset="0"/>
              </a:rPr>
              <a:t>Conception/Transmission</a:t>
            </a:r>
          </a:p>
          <a:p>
            <a:pPr marL="274320" lvl="2" indent="0" algn="just">
              <a:lnSpc>
                <a:spcPct val="110000"/>
              </a:lnSpc>
              <a:spcBef>
                <a:spcPts val="1200"/>
              </a:spcBef>
              <a:spcAft>
                <a:spcPts val="1200"/>
              </a:spcAft>
              <a:defRPr/>
            </a:pPr>
            <a:r>
              <a:rPr lang="fr-FR" altLang="fr-FR" dirty="0" smtClean="0">
                <a:solidFill>
                  <a:schemeClr val="accent3">
                    <a:lumMod val="50000"/>
                  </a:schemeClr>
                </a:solidFill>
                <a:ea typeface="ＭＳ Ｐゴシック" charset="0"/>
              </a:rPr>
              <a:t>Observance</a:t>
            </a:r>
          </a:p>
          <a:p>
            <a:pPr marL="274320" lvl="2" indent="0" algn="just">
              <a:lnSpc>
                <a:spcPct val="110000"/>
              </a:lnSpc>
              <a:spcBef>
                <a:spcPts val="1200"/>
              </a:spcBef>
              <a:spcAft>
                <a:spcPts val="1200"/>
              </a:spcAft>
              <a:defRPr/>
            </a:pPr>
            <a:r>
              <a:rPr lang="fr-FR" altLang="fr-FR" dirty="0" smtClean="0">
                <a:solidFill>
                  <a:schemeClr val="accent3">
                    <a:lumMod val="50000"/>
                  </a:schemeClr>
                </a:solidFill>
                <a:ea typeface="ＭＳ Ｐゴシック" charset="0"/>
              </a:rPr>
              <a:t>Accouchement/Allaitement</a:t>
            </a:r>
          </a:p>
          <a:p>
            <a:pPr marL="557784" lvl="1" algn="just" fontAlgn="auto">
              <a:lnSpc>
                <a:spcPct val="130000"/>
              </a:lnSpc>
              <a:spcBef>
                <a:spcPts val="1200"/>
              </a:spcBef>
              <a:spcAft>
                <a:spcPts val="1200"/>
              </a:spcAft>
              <a:buFont typeface="Arial"/>
              <a:buChar char="•"/>
              <a:defRPr/>
            </a:pPr>
            <a:endParaRPr lang="fr-FR" dirty="0" smtClean="0">
              <a:solidFill>
                <a:schemeClr val="tx1">
                  <a:lumMod val="75000"/>
                  <a:lumOff val="25000"/>
                </a:schemeClr>
              </a:solidFill>
              <a:latin typeface="Arial" charset="0"/>
              <a:ea typeface="ＭＳ Ｐゴシック" charset="0"/>
            </a:endParaRPr>
          </a:p>
          <a:p>
            <a:pPr marL="557784" lvl="1" algn="just" fontAlgn="auto">
              <a:lnSpc>
                <a:spcPct val="130000"/>
              </a:lnSpc>
              <a:spcBef>
                <a:spcPts val="1200"/>
              </a:spcBef>
              <a:spcAft>
                <a:spcPts val="1200"/>
              </a:spcAft>
              <a:buFont typeface="Arial"/>
              <a:buChar char="•"/>
              <a:defRPr/>
            </a:pPr>
            <a:endParaRPr lang="fr-FR" dirty="0" smtClean="0">
              <a:solidFill>
                <a:schemeClr val="tx1">
                  <a:lumMod val="75000"/>
                  <a:lumOff val="25000"/>
                </a:schemeClr>
              </a:solidFill>
              <a:latin typeface="Arial" charset="0"/>
              <a:ea typeface="ＭＳ Ｐゴシック" charset="0"/>
            </a:endParaRPr>
          </a:p>
          <a:p>
            <a:pPr marL="557784" lvl="1" algn="just" fontAlgn="auto">
              <a:lnSpc>
                <a:spcPct val="130000"/>
              </a:lnSpc>
              <a:spcBef>
                <a:spcPts val="1200"/>
              </a:spcBef>
              <a:spcAft>
                <a:spcPts val="1200"/>
              </a:spcAft>
              <a:buFont typeface="Arial"/>
              <a:buChar char="•"/>
              <a:defRPr/>
            </a:pPr>
            <a:endParaRPr lang="fr-FR" dirty="0">
              <a:solidFill>
                <a:schemeClr val="tx1">
                  <a:lumMod val="75000"/>
                  <a:lumOff val="25000"/>
                </a:schemeClr>
              </a:solidFill>
              <a:latin typeface="Arial" charset="0"/>
              <a:ea typeface="ＭＳ Ｐゴシック" charset="0"/>
            </a:endParaRPr>
          </a:p>
        </p:txBody>
      </p:sp>
      <p:pic>
        <p:nvPicPr>
          <p:cNvPr id="5" name="Image 4"/>
          <p:cNvPicPr>
            <a:picLocks noChangeAspect="1"/>
          </p:cNvPicPr>
          <p:nvPr/>
        </p:nvPicPr>
        <p:blipFill>
          <a:blip r:embed="rId3" cstate="print"/>
          <a:srcRect l="47122" r="3939"/>
          <a:stretch>
            <a:fillRect/>
          </a:stretch>
        </p:blipFill>
        <p:spPr>
          <a:xfrm>
            <a:off x="0" y="812800"/>
            <a:ext cx="3493858" cy="3136900"/>
          </a:xfrm>
          <a:prstGeom prst="rect">
            <a:avLst/>
          </a:prstGeom>
        </p:spPr>
      </p:pic>
      <p:sp>
        <p:nvSpPr>
          <p:cNvPr id="6" name="Espace réservé du numéro de diapositive 5"/>
          <p:cNvSpPr>
            <a:spLocks noGrp="1"/>
          </p:cNvSpPr>
          <p:nvPr>
            <p:ph type="sldNum" sz="quarter" idx="12"/>
          </p:nvPr>
        </p:nvSpPr>
        <p:spPr/>
        <p:txBody>
          <a:bodyPr/>
          <a:lstStyle/>
          <a:p>
            <a:fld id="{7C2F6DCE-F318-4E96-BD8F-7146E6261898}" type="slidenum">
              <a:rPr lang="fr-FR" altLang="fr-FR" smtClean="0"/>
              <a:pPr/>
              <a:t>16</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1395227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ARV et traitements ANTI ACIDE</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1"/>
          <p:cNvSpPr>
            <a:spLocks noGrp="1" noChangeArrowheads="1"/>
          </p:cNvSpPr>
          <p:nvPr>
            <p:ph type="body" sz="half" idx="2"/>
          </p:nvPr>
        </p:nvSpPr>
        <p:spPr>
          <a:xfrm>
            <a:off x="3779838" y="457200"/>
            <a:ext cx="5364162" cy="6284913"/>
          </a:xfrm>
          <a:ln>
            <a:solidFill>
              <a:schemeClr val="tx1"/>
            </a:solidFill>
            <a:miter lim="800000"/>
            <a:headEnd/>
            <a:tailEnd/>
          </a:ln>
        </p:spPr>
        <p:txBody>
          <a:bodyPr rtlCol="0">
            <a:normAutofit fontScale="92500"/>
          </a:bodyPr>
          <a:lstStyle/>
          <a:p>
            <a:pPr marL="0" indent="0" algn="just" fontAlgn="auto">
              <a:lnSpc>
                <a:spcPct val="120000"/>
              </a:lnSpc>
              <a:spcBef>
                <a:spcPts val="1200"/>
              </a:spcBef>
              <a:spcAft>
                <a:spcPts val="1200"/>
              </a:spcAft>
              <a:buNone/>
              <a:defRPr/>
            </a:pPr>
            <a:r>
              <a:rPr lang="fr-FR" altLang="fr-FR" dirty="0" smtClean="0">
                <a:solidFill>
                  <a:schemeClr val="tx1">
                    <a:lumMod val="75000"/>
                    <a:lumOff val="25000"/>
                  </a:schemeClr>
                </a:solidFill>
                <a:ea typeface="ＭＳ Ｐゴシック" charset="0"/>
              </a:rPr>
              <a:t>Jeanne vous raconte à l’officine…</a:t>
            </a:r>
          </a:p>
          <a:p>
            <a:pPr marL="0" indent="0" algn="just" fontAlgn="auto">
              <a:lnSpc>
                <a:spcPct val="120000"/>
              </a:lnSpc>
              <a:spcBef>
                <a:spcPts val="1200"/>
              </a:spcBef>
              <a:spcAft>
                <a:spcPts val="1200"/>
              </a:spcAft>
              <a:buNone/>
              <a:defRPr/>
            </a:pPr>
            <a:r>
              <a:rPr lang="fr-FR" altLang="fr-FR" dirty="0" smtClean="0">
                <a:solidFill>
                  <a:schemeClr val="tx1">
                    <a:lumMod val="75000"/>
                    <a:lumOff val="25000"/>
                  </a:schemeClr>
                </a:solidFill>
                <a:ea typeface="ＭＳ Ｐゴシック" charset="0"/>
              </a:rPr>
              <a:t>Elle prend : </a:t>
            </a:r>
            <a:r>
              <a:rPr lang="fr-FR" altLang="fr-FR" dirty="0" err="1" smtClean="0">
                <a:solidFill>
                  <a:schemeClr val="tx1">
                    <a:lumMod val="75000"/>
                    <a:lumOff val="25000"/>
                  </a:schemeClr>
                </a:solidFill>
                <a:ea typeface="ＭＳ Ｐゴシック" charset="0"/>
              </a:rPr>
              <a:t>Reyataz</a:t>
            </a:r>
            <a:r>
              <a:rPr lang="fr-FR" altLang="fr-FR" dirty="0" smtClean="0">
                <a:solidFill>
                  <a:schemeClr val="tx1">
                    <a:lumMod val="75000"/>
                    <a:lumOff val="25000"/>
                  </a:schemeClr>
                </a:solidFill>
                <a:ea typeface="ＭＳ Ｐゴシック" charset="0"/>
              </a:rPr>
              <a:t>® + </a:t>
            </a:r>
            <a:r>
              <a:rPr lang="fr-FR" altLang="fr-FR" dirty="0" err="1" smtClean="0">
                <a:solidFill>
                  <a:schemeClr val="tx1">
                    <a:lumMod val="75000"/>
                    <a:lumOff val="25000"/>
                  </a:schemeClr>
                </a:solidFill>
                <a:ea typeface="ＭＳ Ｐゴシック" charset="0"/>
              </a:rPr>
              <a:t>Norvir</a:t>
            </a:r>
            <a:r>
              <a:rPr lang="fr-FR" altLang="fr-FR" dirty="0" smtClean="0">
                <a:solidFill>
                  <a:schemeClr val="tx1">
                    <a:lumMod val="75000"/>
                    <a:lumOff val="25000"/>
                  </a:schemeClr>
                </a:solidFill>
                <a:ea typeface="ＭＳ Ｐゴシック" charset="0"/>
              </a:rPr>
              <a:t>® + </a:t>
            </a:r>
            <a:r>
              <a:rPr lang="fr-FR" altLang="fr-FR" dirty="0" err="1" smtClean="0">
                <a:solidFill>
                  <a:schemeClr val="tx1">
                    <a:lumMod val="75000"/>
                    <a:lumOff val="25000"/>
                  </a:schemeClr>
                </a:solidFill>
                <a:ea typeface="ＭＳ Ｐゴシック" charset="0"/>
              </a:rPr>
              <a:t>Truvada</a:t>
            </a:r>
            <a:r>
              <a:rPr lang="fr-FR" altLang="fr-FR" dirty="0" smtClean="0">
                <a:solidFill>
                  <a:schemeClr val="tx1">
                    <a:lumMod val="75000"/>
                    <a:lumOff val="25000"/>
                  </a:schemeClr>
                </a:solidFill>
                <a:ea typeface="ＭＳ Ｐゴシック" charset="0"/>
              </a:rPr>
              <a:t>® depuis 3 semaines.</a:t>
            </a:r>
          </a:p>
          <a:p>
            <a:pPr marL="0" indent="0" algn="just" fontAlgn="auto">
              <a:lnSpc>
                <a:spcPct val="120000"/>
              </a:lnSpc>
              <a:spcBef>
                <a:spcPts val="1200"/>
              </a:spcBef>
              <a:spcAft>
                <a:spcPts val="1200"/>
              </a:spcAft>
              <a:buNone/>
              <a:defRPr/>
            </a:pPr>
            <a:r>
              <a:rPr lang="fr-FR" altLang="fr-FR" dirty="0" smtClean="0">
                <a:solidFill>
                  <a:schemeClr val="tx1">
                    <a:lumMod val="75000"/>
                    <a:lumOff val="25000"/>
                  </a:schemeClr>
                </a:solidFill>
                <a:ea typeface="ＭＳ Ｐゴシック" charset="0"/>
              </a:rPr>
              <a:t>A </a:t>
            </a:r>
            <a:r>
              <a:rPr lang="fr-FR" altLang="fr-FR" dirty="0">
                <a:solidFill>
                  <a:schemeClr val="tx1">
                    <a:lumMod val="75000"/>
                    <a:lumOff val="25000"/>
                  </a:schemeClr>
                </a:solidFill>
                <a:ea typeface="ＭＳ Ｐゴシック" charset="0"/>
              </a:rPr>
              <a:t>cause de </a:t>
            </a:r>
            <a:r>
              <a:rPr lang="fr-FR" altLang="fr-FR" dirty="0" smtClean="0">
                <a:solidFill>
                  <a:schemeClr val="tx1">
                    <a:lumMod val="75000"/>
                    <a:lumOff val="25000"/>
                  </a:schemeClr>
                </a:solidFill>
                <a:ea typeface="ＭＳ Ｐゴシック" charset="0"/>
              </a:rPr>
              <a:t>ce traitement</a:t>
            </a:r>
            <a:r>
              <a:rPr lang="fr-FR" altLang="fr-FR" dirty="0">
                <a:solidFill>
                  <a:schemeClr val="tx1">
                    <a:lumMod val="75000"/>
                    <a:lumOff val="25000"/>
                  </a:schemeClr>
                </a:solidFill>
                <a:ea typeface="ＭＳ Ｐゴシック" charset="0"/>
              </a:rPr>
              <a:t>, Jeanne souffre parfois de diarrhées et de maux d</a:t>
            </a:r>
            <a:r>
              <a:rPr lang="ja-JP" altLang="fr-FR" dirty="0">
                <a:solidFill>
                  <a:schemeClr val="tx1">
                    <a:lumMod val="75000"/>
                    <a:lumOff val="25000"/>
                  </a:schemeClr>
                </a:solidFill>
                <a:ea typeface="ＭＳ Ｐゴシック" charset="0"/>
              </a:rPr>
              <a:t>’</a:t>
            </a:r>
            <a:r>
              <a:rPr lang="fr-FR" altLang="fr-FR" dirty="0">
                <a:solidFill>
                  <a:schemeClr val="tx1">
                    <a:lumMod val="75000"/>
                    <a:lumOff val="25000"/>
                  </a:schemeClr>
                </a:solidFill>
                <a:ea typeface="ＭＳ Ｐゴシック" charset="0"/>
              </a:rPr>
              <a:t>estomac. </a:t>
            </a:r>
          </a:p>
          <a:p>
            <a:pPr marL="0" indent="0" algn="just" fontAlgn="auto">
              <a:lnSpc>
                <a:spcPct val="120000"/>
              </a:lnSpc>
              <a:spcBef>
                <a:spcPts val="1200"/>
              </a:spcBef>
              <a:spcAft>
                <a:spcPts val="1200"/>
              </a:spcAft>
              <a:buNone/>
              <a:defRPr/>
            </a:pPr>
            <a:r>
              <a:rPr lang="fr-FR" altLang="fr-FR" dirty="0">
                <a:solidFill>
                  <a:schemeClr val="tx1">
                    <a:lumMod val="75000"/>
                    <a:lumOff val="25000"/>
                  </a:schemeClr>
                </a:solidFill>
                <a:ea typeface="ＭＳ Ｐゴシック" charset="0"/>
              </a:rPr>
              <a:t>Dans ce cas, elle prend</a:t>
            </a:r>
            <a:r>
              <a:rPr lang="fr-FR" altLang="fr-FR" dirty="0" smtClean="0">
                <a:solidFill>
                  <a:schemeClr val="tx1">
                    <a:lumMod val="75000"/>
                    <a:lumOff val="25000"/>
                  </a:schemeClr>
                </a:solidFill>
                <a:ea typeface="ＭＳ Ｐゴシック" charset="0"/>
              </a:rPr>
              <a:t> </a:t>
            </a:r>
            <a:r>
              <a:rPr lang="fr-FR" altLang="fr-FR" dirty="0" err="1" smtClean="0">
                <a:solidFill>
                  <a:schemeClr val="tx1">
                    <a:lumMod val="75000"/>
                    <a:lumOff val="25000"/>
                  </a:schemeClr>
                </a:solidFill>
                <a:ea typeface="ＭＳ Ｐゴシック" charset="0"/>
              </a:rPr>
              <a:t>Smecta</a:t>
            </a:r>
            <a:r>
              <a:rPr lang="fr-FR" altLang="fr-FR" dirty="0" smtClean="0">
                <a:solidFill>
                  <a:schemeClr val="tx1">
                    <a:lumMod val="75000"/>
                    <a:lumOff val="25000"/>
                  </a:schemeClr>
                </a:solidFill>
                <a:ea typeface="ＭＳ Ｐゴシック" charset="0"/>
              </a:rPr>
              <a:t>®,  </a:t>
            </a:r>
            <a:r>
              <a:rPr lang="fr-FR" altLang="fr-FR" dirty="0" err="1" smtClean="0">
                <a:solidFill>
                  <a:schemeClr val="tx1">
                    <a:lumMod val="75000"/>
                    <a:lumOff val="25000"/>
                  </a:schemeClr>
                </a:solidFill>
                <a:ea typeface="ＭＳ Ｐゴシック" charset="0"/>
              </a:rPr>
              <a:t>Gaviscon</a:t>
            </a:r>
            <a:r>
              <a:rPr lang="en-US" altLang="fr-FR" dirty="0" smtClean="0">
                <a:solidFill>
                  <a:schemeClr val="tx1">
                    <a:lumMod val="75000"/>
                    <a:lumOff val="25000"/>
                  </a:schemeClr>
                </a:solidFill>
                <a:ea typeface="ＭＳ Ｐゴシック" charset="0"/>
              </a:rPr>
              <a:t>® </a:t>
            </a:r>
            <a:r>
              <a:rPr lang="fr-FR" altLang="fr-FR" dirty="0" smtClean="0">
                <a:solidFill>
                  <a:schemeClr val="tx1">
                    <a:lumMod val="75000"/>
                    <a:lumOff val="25000"/>
                  </a:schemeClr>
                </a:solidFill>
                <a:ea typeface="ＭＳ Ｐゴシック" charset="0"/>
              </a:rPr>
              <a:t>ou parfois d</a:t>
            </a:r>
            <a:r>
              <a:rPr lang="ja-JP" altLang="fr-FR" dirty="0" smtClean="0">
                <a:solidFill>
                  <a:schemeClr val="tx1">
                    <a:lumMod val="75000"/>
                    <a:lumOff val="25000"/>
                  </a:schemeClr>
                </a:solidFill>
                <a:ea typeface="ＭＳ Ｐゴシック" charset="0"/>
              </a:rPr>
              <a:t>’</a:t>
            </a:r>
            <a:r>
              <a:rPr lang="fr-FR" altLang="fr-FR" dirty="0" smtClean="0">
                <a:solidFill>
                  <a:schemeClr val="tx1">
                    <a:lumMod val="75000"/>
                    <a:lumOff val="25000"/>
                  </a:schemeClr>
                </a:solidFill>
                <a:ea typeface="ＭＳ Ｐゴシック" charset="0"/>
              </a:rPr>
              <a:t>autres </a:t>
            </a:r>
            <a:r>
              <a:rPr lang="fr-FR" altLang="fr-FR" dirty="0">
                <a:solidFill>
                  <a:schemeClr val="tx1">
                    <a:lumMod val="75000"/>
                    <a:lumOff val="25000"/>
                  </a:schemeClr>
                </a:solidFill>
                <a:ea typeface="ＭＳ Ｐゴシック" charset="0"/>
              </a:rPr>
              <a:t>médicaments en fonction de ce </a:t>
            </a:r>
            <a:r>
              <a:rPr lang="fr-FR" altLang="fr-FR" dirty="0" smtClean="0">
                <a:solidFill>
                  <a:schemeClr val="tx1">
                    <a:lumMod val="75000"/>
                    <a:lumOff val="25000"/>
                  </a:schemeClr>
                </a:solidFill>
                <a:ea typeface="ＭＳ Ｐゴシック" charset="0"/>
              </a:rPr>
              <a:t>qu’elle </a:t>
            </a:r>
            <a:r>
              <a:rPr lang="fr-FR" altLang="fr-FR" dirty="0">
                <a:solidFill>
                  <a:schemeClr val="tx1">
                    <a:lumMod val="75000"/>
                    <a:lumOff val="25000"/>
                  </a:schemeClr>
                </a:solidFill>
                <a:ea typeface="ＭＳ Ｐゴシック" charset="0"/>
              </a:rPr>
              <a:t>a dans son armoire à pharmacie</a:t>
            </a:r>
            <a:r>
              <a:rPr lang="fr-FR" altLang="fr-FR" dirty="0" smtClean="0">
                <a:solidFill>
                  <a:schemeClr val="tx1">
                    <a:lumMod val="75000"/>
                    <a:lumOff val="25000"/>
                  </a:schemeClr>
                </a:solidFill>
                <a:ea typeface="ＭＳ Ｐゴシック" charset="0"/>
              </a:rPr>
              <a:t>.</a:t>
            </a:r>
          </a:p>
          <a:p>
            <a:pPr marL="0" indent="0" algn="just" fontAlgn="auto">
              <a:lnSpc>
                <a:spcPct val="120000"/>
              </a:lnSpc>
              <a:spcBef>
                <a:spcPts val="1200"/>
              </a:spcBef>
              <a:spcAft>
                <a:spcPts val="1200"/>
              </a:spcAft>
              <a:buNone/>
              <a:defRPr/>
            </a:pPr>
            <a:r>
              <a:rPr lang="fr-FR" altLang="fr-FR" dirty="0" smtClean="0">
                <a:solidFill>
                  <a:schemeClr val="tx1">
                    <a:lumMod val="75000"/>
                    <a:lumOff val="25000"/>
                  </a:schemeClr>
                </a:solidFill>
                <a:ea typeface="ＭＳ Ｐゴシック" charset="0"/>
              </a:rPr>
              <a:t>Elle voit aujourd’hui une publicité pour  </a:t>
            </a:r>
            <a:r>
              <a:rPr lang="fr-FR" altLang="fr-FR" dirty="0" err="1" smtClean="0">
                <a:solidFill>
                  <a:schemeClr val="tx1">
                    <a:lumMod val="75000"/>
                    <a:lumOff val="25000"/>
                  </a:schemeClr>
                </a:solidFill>
                <a:ea typeface="ＭＳ Ｐゴシック" charset="0"/>
              </a:rPr>
              <a:t>Mopralpro</a:t>
            </a:r>
            <a:r>
              <a:rPr lang="fr-FR" altLang="fr-FR" dirty="0" smtClean="0">
                <a:solidFill>
                  <a:schemeClr val="tx1">
                    <a:lumMod val="75000"/>
                    <a:lumOff val="25000"/>
                  </a:schemeClr>
                </a:solidFill>
                <a:ea typeface="ＭＳ Ｐゴシック" charset="0"/>
              </a:rPr>
              <a:t>® et vous demande un conseil.</a:t>
            </a:r>
            <a:endParaRPr lang="fr-FR" altLang="fr-FR" dirty="0">
              <a:solidFill>
                <a:schemeClr val="tx1">
                  <a:lumMod val="75000"/>
                  <a:lumOff val="25000"/>
                </a:schemeClr>
              </a:solidFill>
              <a:ea typeface="ＭＳ Ｐゴシック" charset="0"/>
            </a:endParaRPr>
          </a:p>
          <a:p>
            <a:pPr marL="0" indent="0" algn="just" fontAlgn="auto">
              <a:lnSpc>
                <a:spcPct val="120000"/>
              </a:lnSpc>
              <a:spcBef>
                <a:spcPts val="1200"/>
              </a:spcBef>
              <a:spcAft>
                <a:spcPts val="1200"/>
              </a:spcAft>
              <a:buNone/>
              <a:defRPr/>
            </a:pPr>
            <a:r>
              <a:rPr lang="fr-FR" altLang="fr-FR" dirty="0" smtClean="0">
                <a:solidFill>
                  <a:schemeClr val="tx1">
                    <a:lumMod val="75000"/>
                    <a:lumOff val="25000"/>
                  </a:schemeClr>
                </a:solidFill>
                <a:ea typeface="ＭＳ Ｐゴシック" charset="0"/>
              </a:rPr>
              <a:t>Que pouvez-vous lui répondre ? </a:t>
            </a:r>
            <a:endParaRPr lang="fr-FR" altLang="fr-FR" dirty="0">
              <a:solidFill>
                <a:schemeClr val="tx1">
                  <a:lumMod val="75000"/>
                  <a:lumOff val="25000"/>
                </a:schemeClr>
              </a:solidFill>
              <a:ea typeface="ＭＳ Ｐゴシック" charset="0"/>
            </a:endParaRPr>
          </a:p>
          <a:p>
            <a:pPr marL="0" indent="0" fontAlgn="auto">
              <a:spcAft>
                <a:spcPts val="0"/>
              </a:spcAft>
              <a:buFontTx/>
              <a:buNone/>
              <a:defRPr/>
            </a:pPr>
            <a:endParaRPr lang="fr-FR" dirty="0">
              <a:solidFill>
                <a:schemeClr val="tx1">
                  <a:lumMod val="75000"/>
                  <a:lumOff val="25000"/>
                </a:schemeClr>
              </a:solidFill>
              <a:latin typeface="Arial" charset="0"/>
              <a:ea typeface="ＭＳ Ｐゴシック" charset="0"/>
            </a:endParaRPr>
          </a:p>
          <a:p>
            <a:pPr marL="0" indent="0" fontAlgn="auto">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29699" name="Picture 7" descr="http://www.pourquoidocteur.fr/media/article/bfcbda48591824bf9e81f75cd090d5d6_QA2130408.jpg"/>
          <p:cNvPicPr>
            <a:picLocks noChangeAspect="1" noChangeArrowheads="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79388" y="3937000"/>
            <a:ext cx="3455987" cy="23177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9700" name="Image 2" descr="Capture d’écran 2014-09-18 à 21.12.52.pn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908175" y="1989138"/>
            <a:ext cx="1282700" cy="990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9701" name="Image 3" descr="Capture d’écran 2014-09-18 à 21.16.25.png"/>
          <p:cNvPicPr>
            <a:picLocks noChangeAspect="1"/>
          </p:cNvPicPr>
          <p:nvPr/>
        </p:nvPicPr>
        <p:blipFill>
          <a:blip r:embed="rId4"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79388" y="1104900"/>
            <a:ext cx="3455987" cy="2217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7" name="Espace réservé du numéro de diapositive 6"/>
          <p:cNvSpPr>
            <a:spLocks noGrp="1"/>
          </p:cNvSpPr>
          <p:nvPr>
            <p:ph type="sldNum" sz="quarter" idx="12"/>
          </p:nvPr>
        </p:nvSpPr>
        <p:spPr/>
        <p:txBody>
          <a:bodyPr/>
          <a:lstStyle/>
          <a:p>
            <a:fld id="{7C2F6DCE-F318-4E96-BD8F-7146E6261898}" type="slidenum">
              <a:rPr lang="fr-FR" altLang="fr-FR" smtClean="0"/>
              <a:pPr/>
              <a:t>18</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200106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1"/>
          <p:cNvSpPr>
            <a:spLocks noGrp="1" noChangeArrowheads="1"/>
          </p:cNvSpPr>
          <p:nvPr>
            <p:ph type="body" sz="half" idx="2"/>
          </p:nvPr>
        </p:nvSpPr>
        <p:spPr>
          <a:xfrm>
            <a:off x="3779838" y="444500"/>
            <a:ext cx="5364162" cy="6297613"/>
          </a:xfrm>
          <a:ln>
            <a:solidFill>
              <a:schemeClr val="tx1"/>
            </a:solidFill>
            <a:miter lim="800000"/>
            <a:headEnd/>
            <a:tailEnd/>
          </a:ln>
        </p:spPr>
        <p:txBody>
          <a:bodyPr rtlCol="0">
            <a:normAutofit/>
          </a:bodyPr>
          <a:lstStyle/>
          <a:p>
            <a:pPr marL="0" indent="0" algn="just">
              <a:lnSpc>
                <a:spcPct val="120000"/>
              </a:lnSpc>
              <a:spcBef>
                <a:spcPts val="1200"/>
              </a:spcBef>
              <a:spcAft>
                <a:spcPts val="1200"/>
              </a:spcAft>
              <a:buNone/>
              <a:defRPr/>
            </a:pPr>
            <a:r>
              <a:rPr lang="fr-FR" altLang="fr-FR" sz="2200" dirty="0" smtClean="0">
                <a:solidFill>
                  <a:schemeClr val="tx1">
                    <a:lumMod val="75000"/>
                    <a:lumOff val="25000"/>
                  </a:schemeClr>
                </a:solidFill>
                <a:ea typeface="ＭＳ Ｐゴシック" charset="0"/>
              </a:rPr>
              <a:t>Jeanne vous raconte à l’officine…</a:t>
            </a:r>
          </a:p>
          <a:p>
            <a:pPr marL="0" indent="0" algn="just">
              <a:lnSpc>
                <a:spcPct val="120000"/>
              </a:lnSpc>
              <a:spcBef>
                <a:spcPts val="1200"/>
              </a:spcBef>
              <a:spcAft>
                <a:spcPts val="1200"/>
              </a:spcAft>
              <a:buNone/>
              <a:defRPr/>
            </a:pPr>
            <a:r>
              <a:rPr lang="fr-FR" altLang="fr-FR" sz="2200" dirty="0" smtClean="0">
                <a:solidFill>
                  <a:schemeClr val="accent3">
                    <a:lumMod val="50000"/>
                  </a:schemeClr>
                </a:solidFill>
                <a:ea typeface="ＭＳ Ｐゴシック" charset="0"/>
              </a:rPr>
              <a:t>Message-clé : tout symptôme perçu comme gênant/invalidant </a:t>
            </a:r>
            <a:r>
              <a:rPr lang="fr-FR" altLang="fr-FR" sz="2200" dirty="0" smtClean="0">
                <a:solidFill>
                  <a:schemeClr val="accent3">
                    <a:lumMod val="50000"/>
                  </a:schemeClr>
                </a:solidFill>
                <a:ea typeface="ＭＳ Ｐゴシック" charset="0"/>
                <a:sym typeface="Wingdings" pitchFamily="2" charset="2"/>
              </a:rPr>
              <a:t> </a:t>
            </a:r>
            <a:r>
              <a:rPr lang="fr-FR" altLang="fr-FR" sz="2200" dirty="0" smtClean="0">
                <a:solidFill>
                  <a:schemeClr val="accent3">
                    <a:lumMod val="50000"/>
                  </a:schemeClr>
                </a:solidFill>
                <a:ea typeface="ＭＳ Ｐゴシック" charset="0"/>
              </a:rPr>
              <a:t>contacter son médecin </a:t>
            </a:r>
            <a:r>
              <a:rPr lang="fr-FR" altLang="fr-FR" sz="2200" dirty="0" smtClean="0">
                <a:solidFill>
                  <a:schemeClr val="accent3">
                    <a:lumMod val="50000"/>
                  </a:schemeClr>
                </a:solidFill>
                <a:ea typeface="ＭＳ Ｐゴシック" charset="0"/>
                <a:sym typeface="Wingdings" pitchFamily="2" charset="2"/>
              </a:rPr>
              <a:t> </a:t>
            </a:r>
            <a:r>
              <a:rPr lang="fr-FR" altLang="fr-FR" sz="2200" dirty="0" smtClean="0">
                <a:solidFill>
                  <a:schemeClr val="accent3">
                    <a:lumMod val="50000"/>
                  </a:schemeClr>
                </a:solidFill>
                <a:ea typeface="ＭＳ Ｐゴシック" charset="0"/>
                <a:sym typeface="Wingdings"/>
              </a:rPr>
              <a:t>Maladie ? Traitement ?</a:t>
            </a:r>
          </a:p>
          <a:p>
            <a:pPr marL="0" indent="0" algn="just">
              <a:lnSpc>
                <a:spcPct val="120000"/>
              </a:lnSpc>
              <a:spcBef>
                <a:spcPts val="1200"/>
              </a:spcBef>
              <a:spcAft>
                <a:spcPts val="1200"/>
              </a:spcAft>
              <a:buNone/>
              <a:defRPr/>
            </a:pPr>
            <a:r>
              <a:rPr lang="fr-FR" altLang="fr-FR" sz="2200" dirty="0" smtClean="0">
                <a:solidFill>
                  <a:schemeClr val="accent3">
                    <a:lumMod val="50000"/>
                  </a:schemeClr>
                </a:solidFill>
                <a:ea typeface="ＭＳ Ｐゴシック" charset="0"/>
                <a:sym typeface="Wingdings"/>
              </a:rPr>
              <a:t>ATV et </a:t>
            </a:r>
            <a:r>
              <a:rPr lang="fr-FR" altLang="fr-FR" sz="2200" dirty="0" err="1" smtClean="0">
                <a:solidFill>
                  <a:schemeClr val="accent3">
                    <a:lumMod val="50000"/>
                  </a:schemeClr>
                </a:solidFill>
                <a:ea typeface="ＭＳ Ｐゴシック" charset="0"/>
                <a:sym typeface="Wingdings"/>
              </a:rPr>
              <a:t>anti-acides</a:t>
            </a:r>
            <a:r>
              <a:rPr lang="fr-FR" altLang="fr-FR" sz="2200" dirty="0" smtClean="0">
                <a:solidFill>
                  <a:schemeClr val="accent3">
                    <a:lumMod val="50000"/>
                  </a:schemeClr>
                </a:solidFill>
                <a:ea typeface="ＭＳ Ｐゴシック" charset="0"/>
                <a:sym typeface="Wingdings"/>
              </a:rPr>
              <a:t> : </a:t>
            </a:r>
          </a:p>
          <a:p>
            <a:pPr marL="274320" lvl="2" indent="0" algn="just">
              <a:lnSpc>
                <a:spcPct val="120000"/>
              </a:lnSpc>
              <a:spcBef>
                <a:spcPts val="1200"/>
              </a:spcBef>
              <a:spcAft>
                <a:spcPts val="1200"/>
              </a:spcAft>
              <a:defRPr/>
            </a:pPr>
            <a:r>
              <a:rPr lang="fr-FR" altLang="fr-FR" dirty="0" smtClean="0">
                <a:solidFill>
                  <a:schemeClr val="accent3">
                    <a:lumMod val="50000"/>
                  </a:schemeClr>
                </a:solidFill>
                <a:ea typeface="ＭＳ Ｐゴシック" charset="0"/>
                <a:sym typeface="Wingdings"/>
              </a:rPr>
              <a:t>Al, Mg, Ca </a:t>
            </a:r>
            <a:r>
              <a:rPr lang="fr-FR" altLang="fr-FR" dirty="0" smtClean="0">
                <a:solidFill>
                  <a:schemeClr val="accent3">
                    <a:lumMod val="50000"/>
                  </a:schemeClr>
                </a:solidFill>
                <a:ea typeface="ＭＳ Ｐゴシック" charset="0"/>
                <a:sym typeface="Wingdings" pitchFamily="2" charset="2"/>
              </a:rPr>
              <a:t> </a:t>
            </a:r>
            <a:r>
              <a:rPr lang="fr-FR" altLang="fr-FR" dirty="0" smtClean="0">
                <a:solidFill>
                  <a:schemeClr val="accent3">
                    <a:lumMod val="50000"/>
                  </a:schemeClr>
                </a:solidFill>
                <a:ea typeface="ＭＳ Ｐゴシック" charset="0"/>
                <a:sym typeface="Wingdings"/>
              </a:rPr>
              <a:t>décaler &gt; 2h</a:t>
            </a:r>
          </a:p>
          <a:p>
            <a:pPr marL="274320" lvl="2" indent="0" algn="just">
              <a:lnSpc>
                <a:spcPct val="120000"/>
              </a:lnSpc>
              <a:spcBef>
                <a:spcPts val="1200"/>
              </a:spcBef>
              <a:spcAft>
                <a:spcPts val="1200"/>
              </a:spcAft>
              <a:defRPr/>
            </a:pPr>
            <a:r>
              <a:rPr lang="fr-FR" altLang="fr-FR" dirty="0" smtClean="0">
                <a:solidFill>
                  <a:schemeClr val="accent3">
                    <a:lumMod val="50000"/>
                  </a:schemeClr>
                </a:solidFill>
                <a:ea typeface="ＭＳ Ｐゴシック" charset="0"/>
                <a:sym typeface="Wingdings"/>
              </a:rPr>
              <a:t>argiles </a:t>
            </a:r>
            <a:r>
              <a:rPr lang="fr-FR" altLang="fr-FR" dirty="0" smtClean="0">
                <a:solidFill>
                  <a:schemeClr val="accent3">
                    <a:lumMod val="50000"/>
                  </a:schemeClr>
                </a:solidFill>
                <a:ea typeface="ＭＳ Ｐゴシック" charset="0"/>
                <a:sym typeface="Wingdings" pitchFamily="2" charset="2"/>
              </a:rPr>
              <a:t></a:t>
            </a:r>
            <a:r>
              <a:rPr lang="fr-FR" altLang="fr-FR" dirty="0" smtClean="0">
                <a:solidFill>
                  <a:schemeClr val="accent3">
                    <a:lumMod val="50000"/>
                  </a:schemeClr>
                </a:solidFill>
                <a:ea typeface="ＭＳ Ｐゴシック" charset="0"/>
                <a:sym typeface="Wingdings"/>
              </a:rPr>
              <a:t> déconseillé (adsorption)</a:t>
            </a:r>
          </a:p>
          <a:p>
            <a:pPr marL="274320" lvl="2" indent="0" algn="just">
              <a:lnSpc>
                <a:spcPct val="120000"/>
              </a:lnSpc>
              <a:spcBef>
                <a:spcPts val="1200"/>
              </a:spcBef>
              <a:spcAft>
                <a:spcPts val="1200"/>
              </a:spcAft>
              <a:defRPr/>
            </a:pPr>
            <a:r>
              <a:rPr lang="fr-FR" altLang="fr-FR" dirty="0" smtClean="0">
                <a:solidFill>
                  <a:schemeClr val="accent3">
                    <a:lumMod val="50000"/>
                  </a:schemeClr>
                </a:solidFill>
                <a:ea typeface="ＭＳ Ｐゴシック" charset="0"/>
                <a:sym typeface="Wingdings"/>
              </a:rPr>
              <a:t>IPP </a:t>
            </a:r>
            <a:r>
              <a:rPr lang="fr-FR" altLang="fr-FR" dirty="0" smtClean="0">
                <a:solidFill>
                  <a:schemeClr val="accent3">
                    <a:lumMod val="50000"/>
                  </a:schemeClr>
                </a:solidFill>
                <a:ea typeface="ＭＳ Ｐゴシック" charset="0"/>
                <a:sym typeface="Wingdings" pitchFamily="2" charset="2"/>
              </a:rPr>
              <a:t></a:t>
            </a:r>
            <a:r>
              <a:rPr lang="fr-FR" altLang="fr-FR" dirty="0" smtClean="0">
                <a:solidFill>
                  <a:schemeClr val="accent3">
                    <a:lumMod val="50000"/>
                  </a:schemeClr>
                </a:solidFill>
                <a:ea typeface="ＭＳ Ｐゴシック" charset="0"/>
                <a:sym typeface="Wingdings"/>
              </a:rPr>
              <a:t> déconseillé ou 10h avant ATV/r</a:t>
            </a:r>
            <a:endParaRPr lang="fr-FR" altLang="fr-FR" dirty="0" smtClean="0">
              <a:solidFill>
                <a:schemeClr val="accent3">
                  <a:lumMod val="50000"/>
                </a:schemeClr>
              </a:solidFill>
              <a:ea typeface="ＭＳ Ｐゴシック" charset="0"/>
            </a:endParaRPr>
          </a:p>
          <a:p>
            <a:pPr fontAlgn="auto">
              <a:spcAft>
                <a:spcPts val="0"/>
              </a:spcAft>
              <a:buFont typeface="Arial"/>
              <a:buChar char="•"/>
              <a:defRPr/>
            </a:pPr>
            <a:endParaRPr lang="fr-FR" dirty="0">
              <a:solidFill>
                <a:schemeClr val="tx1">
                  <a:lumMod val="75000"/>
                  <a:lumOff val="25000"/>
                </a:schemeClr>
              </a:solidFill>
              <a:latin typeface="Arial" charset="0"/>
              <a:ea typeface="ＭＳ Ｐゴシック" charset="0"/>
            </a:endParaRPr>
          </a:p>
          <a:p>
            <a:pPr marL="0" indent="0" fontAlgn="auto">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30723" name="Picture 7" descr="http://www.pourquoidocteur.fr/media/article/bfcbda48591824bf9e81f75cd090d5d6_QA2130408.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r="2100"/>
          <a:stretch>
            <a:fillRect/>
          </a:stretch>
        </p:blipFill>
        <p:spPr bwMode="auto">
          <a:xfrm>
            <a:off x="179388" y="3998913"/>
            <a:ext cx="3455987" cy="23177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0724" name="Image 2" descr="Capture d’écran 2014-09-18 à 21.12.52.pn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908175" y="1989138"/>
            <a:ext cx="1282700" cy="990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0725" name="Image 3" descr="Capture d’écran 2014-09-18 à 21.16.25.png"/>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79388" y="1035050"/>
            <a:ext cx="3440477" cy="22288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7" name="Espace réservé du numéro de diapositive 6"/>
          <p:cNvSpPr>
            <a:spLocks noGrp="1"/>
          </p:cNvSpPr>
          <p:nvPr>
            <p:ph type="sldNum" sz="quarter" idx="12"/>
          </p:nvPr>
        </p:nvSpPr>
        <p:spPr/>
        <p:txBody>
          <a:bodyPr/>
          <a:lstStyle/>
          <a:p>
            <a:fld id="{7C2F6DCE-F318-4E96-BD8F-7146E6261898}" type="slidenum">
              <a:rPr lang="fr-FR" altLang="fr-FR" smtClean="0"/>
              <a:pPr/>
              <a:t>19</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2162966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VOMISSEMENT</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ARV et VOYAGE (et décalage horaire)</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type="body" sz="half" idx="2"/>
          </p:nvPr>
        </p:nvSpPr>
        <p:spPr>
          <a:xfrm>
            <a:off x="3806824" y="481013"/>
            <a:ext cx="5337175" cy="6408737"/>
          </a:xfrm>
          <a:ln>
            <a:solidFill>
              <a:schemeClr val="tx1"/>
            </a:solidFill>
            <a:miter lim="800000"/>
            <a:headEnd/>
            <a:tailEnd/>
          </a:ln>
        </p:spPr>
        <p:txBody>
          <a:bodyPr rtlCol="0">
            <a:normAutofit/>
          </a:bodyPr>
          <a:lstStyle/>
          <a:p>
            <a:pPr marL="0" indent="0" fontAlgn="auto">
              <a:lnSpc>
                <a:spcPct val="140000"/>
              </a:lnSpc>
              <a:spcBef>
                <a:spcPts val="1200"/>
              </a:spcBef>
              <a:spcAft>
                <a:spcPts val="1200"/>
              </a:spcAft>
              <a:buFontTx/>
              <a:buNone/>
              <a:defRPr/>
            </a:pPr>
            <a:r>
              <a:rPr lang="fr-FR" altLang="fr-FR" sz="2200" dirty="0" err="1" smtClean="0">
                <a:solidFill>
                  <a:schemeClr val="tx1">
                    <a:lumMod val="75000"/>
                    <a:lumOff val="25000"/>
                  </a:schemeClr>
                </a:solidFill>
                <a:ea typeface="ＭＳ Ｐゴシック" charset="0"/>
              </a:rPr>
              <a:t>Yindee</a:t>
            </a:r>
            <a:r>
              <a:rPr lang="fr-FR" altLang="fr-FR" sz="2200" dirty="0" smtClean="0">
                <a:solidFill>
                  <a:schemeClr val="tx1">
                    <a:lumMod val="75000"/>
                    <a:lumOff val="25000"/>
                  </a:schemeClr>
                </a:solidFill>
                <a:ea typeface="ＭＳ Ｐゴシック" charset="0"/>
              </a:rPr>
              <a:t> vous demande conseil…</a:t>
            </a:r>
          </a:p>
          <a:p>
            <a:pPr marL="0" indent="0" fontAlgn="auto">
              <a:lnSpc>
                <a:spcPct val="140000"/>
              </a:lnSpc>
              <a:spcBef>
                <a:spcPts val="1200"/>
              </a:spcBef>
              <a:spcAft>
                <a:spcPts val="1200"/>
              </a:spcAft>
              <a:buFontTx/>
              <a:buNone/>
              <a:defRPr/>
            </a:pPr>
            <a:r>
              <a:rPr lang="fr-FR" altLang="fr-FR" sz="2200" dirty="0" err="1" smtClean="0">
                <a:solidFill>
                  <a:schemeClr val="tx1">
                    <a:lumMod val="75000"/>
                    <a:lumOff val="25000"/>
                  </a:schemeClr>
                </a:solidFill>
                <a:ea typeface="ＭＳ Ｐゴシック" charset="0"/>
              </a:rPr>
              <a:t>Yindee</a:t>
            </a:r>
            <a:r>
              <a:rPr lang="fr-FR" altLang="fr-FR" sz="2200" dirty="0" smtClean="0">
                <a:solidFill>
                  <a:schemeClr val="tx1">
                    <a:lumMod val="75000"/>
                    <a:lumOff val="25000"/>
                  </a:schemeClr>
                </a:solidFill>
                <a:ea typeface="ＭＳ Ｐゴシック" charset="0"/>
              </a:rPr>
              <a:t> </a:t>
            </a:r>
            <a:r>
              <a:rPr lang="fr-FR" altLang="fr-FR" sz="2200" dirty="0" err="1" smtClean="0">
                <a:solidFill>
                  <a:schemeClr val="tx1">
                    <a:lumMod val="75000"/>
                    <a:lumOff val="25000"/>
                  </a:schemeClr>
                </a:solidFill>
                <a:ea typeface="ＭＳ Ｐゴシック" charset="0"/>
              </a:rPr>
              <a:t>envisage</a:t>
            </a:r>
            <a:r>
              <a:rPr lang="fr-FR" altLang="fr-FR" sz="2200" dirty="0">
                <a:solidFill>
                  <a:schemeClr val="tx1">
                    <a:lumMod val="75000"/>
                    <a:lumOff val="25000"/>
                  </a:schemeClr>
                </a:solidFill>
                <a:ea typeface="ＭＳ Ｐゴシック" charset="0"/>
              </a:rPr>
              <a:t> de retourner en </a:t>
            </a:r>
            <a:r>
              <a:rPr lang="fr-FR" altLang="fr-FR" sz="2200" dirty="0" smtClean="0">
                <a:solidFill>
                  <a:schemeClr val="tx1">
                    <a:lumMod val="75000"/>
                    <a:lumOff val="25000"/>
                  </a:schemeClr>
                </a:solidFill>
                <a:ea typeface="ＭＳ Ｐゴシック" charset="0"/>
              </a:rPr>
              <a:t>Thaïlande pour </a:t>
            </a:r>
            <a:r>
              <a:rPr lang="fr-FR" altLang="fr-FR" sz="2200" dirty="0">
                <a:solidFill>
                  <a:schemeClr val="tx1">
                    <a:lumMod val="75000"/>
                    <a:lumOff val="25000"/>
                  </a:schemeClr>
                </a:solidFill>
                <a:ea typeface="ＭＳ Ｐゴシック" charset="0"/>
              </a:rPr>
              <a:t>6 mois. </a:t>
            </a:r>
            <a:r>
              <a:rPr lang="fr-FR" altLang="fr-FR" sz="2200" dirty="0" smtClean="0">
                <a:solidFill>
                  <a:schemeClr val="tx1">
                    <a:lumMod val="75000"/>
                    <a:lumOff val="25000"/>
                  </a:schemeClr>
                </a:solidFill>
                <a:ea typeface="ＭＳ Ｐゴシック" charset="0"/>
              </a:rPr>
              <a:t>Elle prend son traitement une fois par jour.</a:t>
            </a:r>
            <a:endParaRPr lang="fr-FR" altLang="fr-FR" sz="2200" dirty="0">
              <a:solidFill>
                <a:schemeClr val="tx1">
                  <a:lumMod val="75000"/>
                  <a:lumOff val="25000"/>
                </a:schemeClr>
              </a:solidFill>
              <a:ea typeface="ＭＳ Ｐゴシック" charset="0"/>
            </a:endParaRPr>
          </a:p>
          <a:p>
            <a:pPr marL="0" indent="0" fontAlgn="auto">
              <a:lnSpc>
                <a:spcPct val="140000"/>
              </a:lnSpc>
              <a:spcBef>
                <a:spcPts val="1200"/>
              </a:spcBef>
              <a:spcAft>
                <a:spcPts val="1200"/>
              </a:spcAft>
              <a:buFontTx/>
              <a:buNone/>
              <a:defRPr/>
            </a:pPr>
            <a:r>
              <a:rPr lang="fr-FR" altLang="fr-FR" sz="2200" dirty="0">
                <a:solidFill>
                  <a:schemeClr val="tx1">
                    <a:lumMod val="75000"/>
                    <a:lumOff val="25000"/>
                  </a:schemeClr>
                </a:solidFill>
                <a:ea typeface="ＭＳ Ｐゴシック" charset="0"/>
              </a:rPr>
              <a:t>Elle partira en avion et se demande comment s</a:t>
            </a:r>
            <a:r>
              <a:rPr lang="ja-JP" altLang="fr-FR" sz="2200" dirty="0">
                <a:solidFill>
                  <a:schemeClr val="tx1">
                    <a:lumMod val="75000"/>
                    <a:lumOff val="25000"/>
                  </a:schemeClr>
                </a:solidFill>
                <a:ea typeface="ＭＳ Ｐゴシック" charset="0"/>
              </a:rPr>
              <a:t>’</a:t>
            </a:r>
            <a:r>
              <a:rPr lang="fr-FR" altLang="fr-FR" sz="2200" dirty="0">
                <a:solidFill>
                  <a:schemeClr val="tx1">
                    <a:lumMod val="75000"/>
                    <a:lumOff val="25000"/>
                  </a:schemeClr>
                </a:solidFill>
                <a:ea typeface="ＭＳ Ｐゴシック" charset="0"/>
              </a:rPr>
              <a:t>organiser pour transporter ses médicaments : soute </a:t>
            </a:r>
            <a:r>
              <a:rPr lang="fr-FR" altLang="fr-FR" sz="2200" dirty="0" smtClean="0">
                <a:solidFill>
                  <a:schemeClr val="tx1">
                    <a:lumMod val="75000"/>
                    <a:lumOff val="25000"/>
                  </a:schemeClr>
                </a:solidFill>
                <a:ea typeface="ＭＳ Ｐゴシック" charset="0"/>
              </a:rPr>
              <a:t>ou bagage à main ? </a:t>
            </a:r>
            <a:r>
              <a:rPr lang="fr-FR" altLang="fr-FR" sz="2200" dirty="0">
                <a:solidFill>
                  <a:schemeClr val="tx1">
                    <a:lumMod val="75000"/>
                    <a:lumOff val="25000"/>
                  </a:schemeClr>
                </a:solidFill>
                <a:ea typeface="ＭＳ Ｐゴシック" charset="0"/>
              </a:rPr>
              <a:t/>
            </a:r>
            <a:br>
              <a:rPr lang="fr-FR" altLang="fr-FR" sz="2200" dirty="0">
                <a:solidFill>
                  <a:schemeClr val="tx1">
                    <a:lumMod val="75000"/>
                    <a:lumOff val="25000"/>
                  </a:schemeClr>
                </a:solidFill>
                <a:ea typeface="ＭＳ Ｐゴシック" charset="0"/>
              </a:rPr>
            </a:br>
            <a:r>
              <a:rPr lang="fr-FR" altLang="fr-FR" sz="2200" dirty="0" smtClean="0">
                <a:solidFill>
                  <a:schemeClr val="tx1">
                    <a:lumMod val="75000"/>
                    <a:lumOff val="25000"/>
                  </a:schemeClr>
                </a:solidFill>
                <a:ea typeface="ＭＳ Ｐゴシック" charset="0"/>
              </a:rPr>
              <a:t>Quantité de médicaments ? Elle </a:t>
            </a:r>
            <a:r>
              <a:rPr lang="fr-FR" altLang="fr-FR" sz="2200" dirty="0">
                <a:solidFill>
                  <a:schemeClr val="tx1">
                    <a:lumMod val="75000"/>
                    <a:lumOff val="25000"/>
                  </a:schemeClr>
                </a:solidFill>
                <a:ea typeface="ＭＳ Ｐゴシック" charset="0"/>
              </a:rPr>
              <a:t>se demande aussi si elle doit prévoir des documents particuliers  etc.</a:t>
            </a:r>
          </a:p>
          <a:p>
            <a:pPr marL="0" indent="0" algn="just" fontAlgn="auto">
              <a:spcAft>
                <a:spcPts val="0"/>
              </a:spcAft>
              <a:buFontTx/>
              <a:buNone/>
              <a:defRPr/>
            </a:pPr>
            <a:r>
              <a:rPr lang="fr-FR" altLang="fr-FR" sz="2200" dirty="0">
                <a:solidFill>
                  <a:schemeClr val="tx1">
                    <a:lumMod val="75000"/>
                    <a:lumOff val="25000"/>
                  </a:schemeClr>
                </a:solidFill>
                <a:ea typeface="ＭＳ Ｐゴシック" charset="0"/>
              </a:rPr>
              <a:t/>
            </a:r>
            <a:br>
              <a:rPr lang="fr-FR" altLang="fr-FR" sz="2200" dirty="0">
                <a:solidFill>
                  <a:schemeClr val="tx1">
                    <a:lumMod val="75000"/>
                    <a:lumOff val="25000"/>
                  </a:schemeClr>
                </a:solidFill>
                <a:ea typeface="ＭＳ Ｐゴシック" charset="0"/>
              </a:rPr>
            </a:br>
            <a:r>
              <a:rPr lang="fr-FR" altLang="fr-FR" sz="2200" dirty="0" smtClean="0">
                <a:solidFill>
                  <a:schemeClr val="tx1">
                    <a:lumMod val="75000"/>
                    <a:lumOff val="25000"/>
                  </a:schemeClr>
                </a:solidFill>
                <a:ea typeface="ＭＳ Ｐゴシック" charset="0"/>
              </a:rPr>
              <a:t>Que pouvez-vous lui dire ? </a:t>
            </a:r>
            <a:endParaRPr lang="fr-FR" altLang="fr-FR" sz="2200" dirty="0">
              <a:solidFill>
                <a:schemeClr val="tx1">
                  <a:lumMod val="75000"/>
                  <a:lumOff val="25000"/>
                </a:schemeClr>
              </a:solidFill>
              <a:ea typeface="ＭＳ Ｐゴシック" charset="0"/>
            </a:endParaRPr>
          </a:p>
          <a:p>
            <a:pPr marL="0" indent="0" fontAlgn="auto">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31747" name="Picture 13" descr="fond d'écran avion - fond ecran avion - wallpaper  avion - wallpapers avion "/>
          <p:cNvPicPr>
            <a:picLocks noChangeAspect="1" noChangeArrowheads="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87326" y="768350"/>
            <a:ext cx="3455987" cy="2593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1748" name="Image 2" descr="Capture d’écran 2014-09-18 à 21.23.33.png"/>
          <p:cNvPicPr>
            <a:picLocks noChangeAspect="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87325" y="3700463"/>
            <a:ext cx="3455988" cy="28638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7C2F6DCE-F318-4E96-BD8F-7146E6261898}" type="slidenum">
              <a:rPr lang="fr-FR" altLang="fr-FR" smtClean="0"/>
              <a:pPr/>
              <a:t>21</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100149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type="body" sz="half" idx="2"/>
          </p:nvPr>
        </p:nvSpPr>
        <p:spPr>
          <a:xfrm>
            <a:off x="3563938" y="347472"/>
            <a:ext cx="5580062" cy="6510528"/>
          </a:xfrm>
          <a:ln>
            <a:solidFill>
              <a:schemeClr val="tx1"/>
            </a:solidFill>
            <a:miter lim="800000"/>
            <a:headEnd/>
            <a:tailEnd/>
          </a:ln>
        </p:spPr>
        <p:txBody>
          <a:bodyPr rtlCol="0">
            <a:normAutofit fontScale="25000" lnSpcReduction="20000"/>
          </a:bodyPr>
          <a:lstStyle/>
          <a:p>
            <a:pPr marL="0" indent="0">
              <a:lnSpc>
                <a:spcPts val="2700"/>
              </a:lnSpc>
              <a:spcBef>
                <a:spcPts val="0"/>
              </a:spcBef>
              <a:spcAft>
                <a:spcPts val="0"/>
              </a:spcAft>
              <a:buNone/>
              <a:defRPr/>
            </a:pPr>
            <a:r>
              <a:rPr lang="fr-FR" altLang="fr-FR" sz="7200" b="1" dirty="0" smtClean="0">
                <a:solidFill>
                  <a:schemeClr val="accent3">
                    <a:lumMod val="50000"/>
                  </a:schemeClr>
                </a:solidFill>
                <a:ea typeface="ＭＳ Ｐゴシック" charset="0"/>
              </a:rPr>
              <a:t>Ordonnance</a:t>
            </a:r>
          </a:p>
          <a:p>
            <a:pPr marL="0" lvl="1" indent="0">
              <a:lnSpc>
                <a:spcPts val="2700"/>
              </a:lnSpc>
              <a:spcBef>
                <a:spcPts val="0"/>
              </a:spcBef>
              <a:spcAft>
                <a:spcPts val="0"/>
              </a:spcAft>
              <a:buNone/>
              <a:defRPr/>
            </a:pPr>
            <a:r>
              <a:rPr lang="fr-FR" altLang="fr-FR" sz="7200" dirty="0" smtClean="0">
                <a:solidFill>
                  <a:schemeClr val="accent3">
                    <a:lumMod val="50000"/>
                  </a:schemeClr>
                </a:solidFill>
                <a:ea typeface="ＭＳ Ｐゴシック" charset="0"/>
              </a:rPr>
              <a:t>Noms des médicaments : DCI</a:t>
            </a:r>
          </a:p>
          <a:p>
            <a:pPr marL="0" lvl="1" indent="0">
              <a:lnSpc>
                <a:spcPts val="2700"/>
              </a:lnSpc>
              <a:spcBef>
                <a:spcPts val="0"/>
              </a:spcBef>
              <a:buNone/>
              <a:defRPr/>
            </a:pPr>
            <a:r>
              <a:rPr lang="fr-FR" altLang="fr-FR" sz="7200" dirty="0" smtClean="0">
                <a:solidFill>
                  <a:schemeClr val="accent3">
                    <a:lumMod val="50000"/>
                  </a:schemeClr>
                </a:solidFill>
                <a:ea typeface="ＭＳ Ｐゴシック" charset="0"/>
              </a:rPr>
              <a:t>Prescription rédigée en anglais utile</a:t>
            </a:r>
          </a:p>
          <a:p>
            <a:pPr marL="0" lvl="1" indent="0">
              <a:lnSpc>
                <a:spcPts val="2700"/>
              </a:lnSpc>
              <a:spcBef>
                <a:spcPts val="0"/>
              </a:spcBef>
              <a:spcAft>
                <a:spcPts val="0"/>
              </a:spcAft>
              <a:buNone/>
              <a:defRPr/>
            </a:pPr>
            <a:endParaRPr lang="fr-FR" altLang="fr-FR" sz="7200" dirty="0" smtClean="0">
              <a:solidFill>
                <a:schemeClr val="accent3">
                  <a:lumMod val="50000"/>
                </a:schemeClr>
              </a:solidFill>
              <a:ea typeface="ＭＳ Ｐゴシック" charset="0"/>
            </a:endParaRPr>
          </a:p>
          <a:p>
            <a:pPr marL="0" indent="0">
              <a:lnSpc>
                <a:spcPts val="2700"/>
              </a:lnSpc>
              <a:spcBef>
                <a:spcPts val="0"/>
              </a:spcBef>
              <a:spcAft>
                <a:spcPts val="0"/>
              </a:spcAft>
              <a:buNone/>
              <a:defRPr/>
            </a:pPr>
            <a:r>
              <a:rPr lang="fr-FR" altLang="fr-FR" sz="7200" b="1" dirty="0" smtClean="0">
                <a:solidFill>
                  <a:schemeClr val="accent3">
                    <a:lumMod val="50000"/>
                  </a:schemeClr>
                </a:solidFill>
                <a:ea typeface="ＭＳ Ｐゴシック" charset="0"/>
              </a:rPr>
              <a:t>Stockage médicaments</a:t>
            </a:r>
            <a:r>
              <a:rPr lang="fr-FR" altLang="fr-FR" sz="7200" dirty="0" smtClean="0">
                <a:solidFill>
                  <a:schemeClr val="accent3">
                    <a:lumMod val="50000"/>
                  </a:schemeClr>
                </a:solidFill>
                <a:ea typeface="ＭＳ Ｐゴシック" charset="0"/>
              </a:rPr>
              <a:t>: bagage à main de préférence, ou soute selon les restrictions d’entrée dans le pays. Garder assez d’ARV en bagage à mains au cas où le bagage en soute soit retardé.</a:t>
            </a:r>
          </a:p>
          <a:p>
            <a:pPr marL="0" lvl="1" indent="0">
              <a:lnSpc>
                <a:spcPts val="2700"/>
              </a:lnSpc>
              <a:spcBef>
                <a:spcPts val="0"/>
              </a:spcBef>
              <a:spcAft>
                <a:spcPts val="0"/>
              </a:spcAft>
              <a:buNone/>
              <a:defRPr/>
            </a:pPr>
            <a:endParaRPr lang="fr-FR" altLang="fr-FR" sz="7200" dirty="0" smtClean="0">
              <a:solidFill>
                <a:schemeClr val="accent3">
                  <a:lumMod val="50000"/>
                </a:schemeClr>
              </a:solidFill>
              <a:ea typeface="ＭＳ Ｐゴシック" charset="0"/>
            </a:endParaRPr>
          </a:p>
          <a:p>
            <a:pPr marL="0" indent="0">
              <a:lnSpc>
                <a:spcPts val="2700"/>
              </a:lnSpc>
              <a:spcBef>
                <a:spcPts val="0"/>
              </a:spcBef>
              <a:spcAft>
                <a:spcPts val="0"/>
              </a:spcAft>
              <a:buNone/>
              <a:defRPr/>
            </a:pPr>
            <a:r>
              <a:rPr lang="fr-FR" altLang="fr-FR" sz="7200" b="1" dirty="0" smtClean="0">
                <a:solidFill>
                  <a:schemeClr val="accent3">
                    <a:lumMod val="50000"/>
                  </a:schemeClr>
                </a:solidFill>
                <a:ea typeface="ＭＳ Ｐゴシック" charset="0"/>
              </a:rPr>
              <a:t>Quantité de médicaments </a:t>
            </a:r>
            <a:r>
              <a:rPr lang="fr-FR" altLang="fr-FR" sz="7200" dirty="0" smtClean="0">
                <a:solidFill>
                  <a:schemeClr val="accent3">
                    <a:lumMod val="50000"/>
                  </a:schemeClr>
                </a:solidFill>
                <a:ea typeface="ＭＳ Ｐゴシック" charset="0"/>
              </a:rPr>
              <a:t>&gt; à la durée du voyage</a:t>
            </a:r>
          </a:p>
          <a:p>
            <a:pPr marL="0" indent="0">
              <a:lnSpc>
                <a:spcPts val="2700"/>
              </a:lnSpc>
              <a:spcBef>
                <a:spcPts val="0"/>
              </a:spcBef>
              <a:spcAft>
                <a:spcPts val="0"/>
              </a:spcAft>
              <a:buNone/>
              <a:defRPr/>
            </a:pPr>
            <a:r>
              <a:rPr lang="fr-FR" altLang="fr-FR" sz="7200" dirty="0" smtClean="0">
                <a:solidFill>
                  <a:schemeClr val="accent3">
                    <a:lumMod val="50000"/>
                  </a:schemeClr>
                </a:solidFill>
                <a:ea typeface="ＭＳ Ｐゴシック" charset="0"/>
              </a:rPr>
              <a:t>(attention! anticiper car accord sécu préalable nécessaire)</a:t>
            </a:r>
          </a:p>
          <a:p>
            <a:pPr marL="0" lvl="1" indent="0">
              <a:lnSpc>
                <a:spcPts val="2700"/>
              </a:lnSpc>
              <a:spcBef>
                <a:spcPts val="0"/>
              </a:spcBef>
              <a:spcAft>
                <a:spcPts val="0"/>
              </a:spcAft>
              <a:buNone/>
              <a:defRPr/>
            </a:pPr>
            <a:endParaRPr lang="fr-FR" altLang="fr-FR" sz="7200" dirty="0" smtClean="0">
              <a:solidFill>
                <a:schemeClr val="accent3">
                  <a:lumMod val="50000"/>
                </a:schemeClr>
              </a:solidFill>
              <a:ea typeface="ＭＳ Ｐゴシック" charset="0"/>
            </a:endParaRPr>
          </a:p>
          <a:p>
            <a:pPr marL="0" lvl="2" indent="0">
              <a:lnSpc>
                <a:spcPts val="2700"/>
              </a:lnSpc>
              <a:spcBef>
                <a:spcPts val="0"/>
              </a:spcBef>
              <a:buSzPct val="85000"/>
              <a:buNone/>
              <a:defRPr/>
            </a:pPr>
            <a:r>
              <a:rPr lang="fr-FR" altLang="fr-FR" sz="7200" dirty="0" smtClean="0">
                <a:solidFill>
                  <a:schemeClr val="accent3">
                    <a:lumMod val="50000"/>
                  </a:schemeClr>
                </a:solidFill>
                <a:ea typeface="ＭＳ Ｐゴシック" charset="0"/>
              </a:rPr>
              <a:t>Attention aux </a:t>
            </a:r>
            <a:r>
              <a:rPr lang="fr-FR" altLang="fr-FR" sz="7200" b="1" dirty="0" smtClean="0">
                <a:solidFill>
                  <a:schemeClr val="accent3">
                    <a:lumMod val="50000"/>
                  </a:schemeClr>
                </a:solidFill>
                <a:ea typeface="ＭＳ Ｐゴシック" charset="0"/>
              </a:rPr>
              <a:t>restrictions d’entrée </a:t>
            </a:r>
            <a:r>
              <a:rPr lang="fr-FR" altLang="fr-FR" sz="7200" dirty="0" smtClean="0">
                <a:solidFill>
                  <a:schemeClr val="accent3">
                    <a:lumMod val="50000"/>
                  </a:schemeClr>
                </a:solidFill>
                <a:ea typeface="ＭＳ Ｐゴシック" charset="0"/>
              </a:rPr>
              <a:t>des personnes vivant avec le VIH dans certains pays </a:t>
            </a:r>
            <a:r>
              <a:rPr lang="fr-FR" altLang="fr-FR" sz="7200" dirty="0" smtClean="0">
                <a:solidFill>
                  <a:schemeClr val="accent3">
                    <a:lumMod val="50000"/>
                  </a:schemeClr>
                </a:solidFill>
                <a:ea typeface="ＭＳ Ｐゴシック" charset="0"/>
                <a:sym typeface="Wingdings" pitchFamily="2" charset="2"/>
              </a:rPr>
              <a:t> se renseigner avant départ (site </a:t>
            </a:r>
            <a:r>
              <a:rPr lang="fr-FR" altLang="fr-FR" sz="7200" dirty="0" smtClean="0">
                <a:solidFill>
                  <a:schemeClr val="accent3">
                    <a:lumMod val="50000"/>
                  </a:schemeClr>
                </a:solidFill>
                <a:ea typeface="ＭＳ Ｐゴシック" charset="0"/>
                <a:sym typeface="Wingdings" pitchFamily="2" charset="2"/>
                <a:hlinkClick r:id="rId2"/>
              </a:rPr>
              <a:t>www.hivtravel.org</a:t>
            </a:r>
            <a:r>
              <a:rPr lang="fr-FR" altLang="fr-FR" sz="7200" dirty="0" smtClean="0">
                <a:solidFill>
                  <a:schemeClr val="accent3">
                    <a:lumMod val="50000"/>
                  </a:schemeClr>
                </a:solidFill>
                <a:ea typeface="ＭＳ Ｐゴシック" charset="0"/>
                <a:sym typeface="Wingdings" pitchFamily="2" charset="2"/>
              </a:rPr>
              <a:t> ).</a:t>
            </a:r>
          </a:p>
          <a:p>
            <a:pPr marL="0" lvl="2" indent="0">
              <a:lnSpc>
                <a:spcPts val="2700"/>
              </a:lnSpc>
              <a:spcBef>
                <a:spcPts val="0"/>
              </a:spcBef>
              <a:buSzPct val="85000"/>
              <a:buNone/>
              <a:defRPr/>
            </a:pPr>
            <a:r>
              <a:rPr lang="fr-FR" altLang="fr-FR" sz="7200" dirty="0" smtClean="0">
                <a:solidFill>
                  <a:schemeClr val="accent3">
                    <a:lumMod val="50000"/>
                  </a:schemeClr>
                </a:solidFill>
                <a:ea typeface="ＭＳ Ｐゴシック" charset="0"/>
              </a:rPr>
              <a:t>Règles spécifiques à chaque pays sur le site du Ministère des affaires étrangères (rubrique Santé): selon nature et quantité de médicaments </a:t>
            </a:r>
            <a:r>
              <a:rPr lang="fr-FR" altLang="fr-FR" sz="7200" dirty="0" smtClean="0">
                <a:solidFill>
                  <a:schemeClr val="accent3">
                    <a:lumMod val="50000"/>
                  </a:schemeClr>
                </a:solidFill>
                <a:ea typeface="ＭＳ Ｐゴシック" charset="0"/>
                <a:sym typeface="Wingdings" pitchFamily="2" charset="2"/>
              </a:rPr>
              <a:t></a:t>
            </a:r>
            <a:r>
              <a:rPr lang="fr-FR" altLang="fr-FR" sz="7200" dirty="0" smtClean="0">
                <a:solidFill>
                  <a:schemeClr val="accent3">
                    <a:lumMod val="50000"/>
                  </a:schemeClr>
                </a:solidFill>
                <a:ea typeface="ＭＳ Ｐゴシック" charset="0"/>
              </a:rPr>
              <a:t> autorisés ou non.</a:t>
            </a:r>
          </a:p>
          <a:p>
            <a:pPr marL="182880" lvl="2">
              <a:lnSpc>
                <a:spcPts val="2700"/>
              </a:lnSpc>
              <a:spcBef>
                <a:spcPts val="0"/>
              </a:spcBef>
              <a:buSzPct val="85000"/>
              <a:buFontTx/>
              <a:buChar char="-"/>
              <a:defRPr/>
            </a:pPr>
            <a:endParaRPr lang="fr-FR" dirty="0" smtClean="0">
              <a:solidFill>
                <a:schemeClr val="tx1">
                  <a:lumMod val="75000"/>
                  <a:lumOff val="25000"/>
                </a:schemeClr>
              </a:solidFill>
              <a:latin typeface="Arial" charset="0"/>
              <a:ea typeface="ＭＳ Ｐゴシック" charset="0"/>
            </a:endParaRPr>
          </a:p>
          <a:p>
            <a:pPr marL="1097280" lvl="3" indent="-182880" fontAlgn="auto">
              <a:lnSpc>
                <a:spcPts val="2700"/>
              </a:lnSpc>
              <a:spcBef>
                <a:spcPts val="0"/>
              </a:spcBef>
              <a:spcAft>
                <a:spcPts val="0"/>
              </a:spcAft>
              <a:buFontTx/>
              <a:buChar char="-"/>
              <a:defRPr/>
            </a:pPr>
            <a:endParaRPr lang="fr-FR" dirty="0" smtClean="0">
              <a:solidFill>
                <a:schemeClr val="tx1">
                  <a:lumMod val="75000"/>
                  <a:lumOff val="25000"/>
                </a:schemeClr>
              </a:solidFill>
              <a:latin typeface="Arial" charset="0"/>
              <a:ea typeface="ＭＳ Ｐゴシック" charset="0"/>
            </a:endParaRPr>
          </a:p>
          <a:p>
            <a:pPr marL="557784" lvl="1" fontAlgn="auto">
              <a:lnSpc>
                <a:spcPct val="140000"/>
              </a:lnSpc>
              <a:spcBef>
                <a:spcPts val="1200"/>
              </a:spcBef>
              <a:spcAft>
                <a:spcPts val="1200"/>
              </a:spcAft>
              <a:buFontTx/>
              <a:buChar char="-"/>
              <a:defRPr/>
            </a:pPr>
            <a:endParaRPr lang="fr-FR" dirty="0">
              <a:solidFill>
                <a:schemeClr val="tx1">
                  <a:lumMod val="75000"/>
                  <a:lumOff val="25000"/>
                </a:schemeClr>
              </a:solidFill>
              <a:latin typeface="Arial" charset="0"/>
              <a:ea typeface="ＭＳ Ｐゴシック" charset="0"/>
            </a:endParaRPr>
          </a:p>
          <a:p>
            <a:pPr marL="0" indent="0" fontAlgn="auto">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32771" name="Picture 13" descr="fond d'écran avion - fond ecran avion - wallpaper  avion - wallpapers avion "/>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07951" y="495300"/>
            <a:ext cx="3455987" cy="2593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2772" name="Image 2" descr="Capture d’écran 2014-09-18 à 21.23.33.png"/>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07950" y="3560763"/>
            <a:ext cx="3455988" cy="28638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7C2F6DCE-F318-4E96-BD8F-7146E6261898}" type="slidenum">
              <a:rPr lang="fr-FR" altLang="fr-FR" smtClean="0"/>
              <a:pPr/>
              <a:t>22</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44696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type="body" sz="half" idx="2"/>
          </p:nvPr>
        </p:nvSpPr>
        <p:spPr>
          <a:xfrm>
            <a:off x="3779838" y="444500"/>
            <a:ext cx="5364162" cy="6153150"/>
          </a:xfrm>
          <a:ln>
            <a:solidFill>
              <a:schemeClr val="tx1"/>
            </a:solidFill>
            <a:miter lim="800000"/>
            <a:headEnd/>
            <a:tailEnd/>
          </a:ln>
        </p:spPr>
        <p:txBody>
          <a:bodyPr rtlCol="0">
            <a:normAutofit/>
          </a:bodyPr>
          <a:lstStyle/>
          <a:p>
            <a:pPr marL="0" indent="0">
              <a:lnSpc>
                <a:spcPts val="2700"/>
              </a:lnSpc>
              <a:spcBef>
                <a:spcPts val="0"/>
              </a:spcBef>
              <a:spcAft>
                <a:spcPts val="0"/>
              </a:spcAft>
              <a:buNone/>
              <a:defRPr/>
            </a:pPr>
            <a:r>
              <a:rPr lang="fr-FR" altLang="fr-FR" sz="2200" dirty="0" smtClean="0">
                <a:solidFill>
                  <a:schemeClr val="tx1">
                    <a:lumMod val="75000"/>
                    <a:lumOff val="25000"/>
                  </a:schemeClr>
                </a:solidFill>
                <a:ea typeface="ＭＳ Ｐゴシック" charset="0"/>
              </a:rPr>
              <a:t>Décalage horaire</a:t>
            </a:r>
            <a:endParaRPr lang="fr-FR" altLang="fr-FR" sz="2200" dirty="0">
              <a:solidFill>
                <a:schemeClr val="tx1">
                  <a:lumMod val="75000"/>
                  <a:lumOff val="25000"/>
                </a:schemeClr>
              </a:solidFill>
              <a:ea typeface="ＭＳ Ｐゴシック" charset="0"/>
            </a:endParaRPr>
          </a:p>
          <a:p>
            <a:pPr marL="0" lvl="1" indent="0">
              <a:lnSpc>
                <a:spcPts val="2700"/>
              </a:lnSpc>
              <a:spcBef>
                <a:spcPts val="0"/>
              </a:spcBef>
              <a:spcAft>
                <a:spcPts val="0"/>
              </a:spcAft>
              <a:buNone/>
              <a:defRPr/>
            </a:pPr>
            <a:endParaRPr lang="fr-FR" altLang="fr-FR" sz="2200" dirty="0" smtClean="0">
              <a:solidFill>
                <a:schemeClr val="tx1">
                  <a:lumMod val="75000"/>
                  <a:lumOff val="25000"/>
                </a:schemeClr>
              </a:solidFill>
              <a:ea typeface="ＭＳ Ｐゴシック" charset="0"/>
            </a:endParaRPr>
          </a:p>
          <a:p>
            <a:pPr marL="0" lvl="1" indent="0">
              <a:lnSpc>
                <a:spcPts val="2700"/>
              </a:lnSpc>
              <a:spcBef>
                <a:spcPts val="0"/>
              </a:spcBef>
              <a:spcAft>
                <a:spcPts val="0"/>
              </a:spcAft>
              <a:buNone/>
              <a:defRPr/>
            </a:pPr>
            <a:endParaRPr lang="fr-FR" altLang="fr-FR" sz="2200" dirty="0">
              <a:solidFill>
                <a:schemeClr val="tx1">
                  <a:lumMod val="75000"/>
                  <a:lumOff val="25000"/>
                </a:schemeClr>
              </a:solidFill>
              <a:ea typeface="ＭＳ Ｐゴシック" charset="0"/>
            </a:endParaRPr>
          </a:p>
          <a:p>
            <a:pPr marL="0" lvl="1" indent="0">
              <a:lnSpc>
                <a:spcPts val="2700"/>
              </a:lnSpc>
              <a:spcBef>
                <a:spcPts val="0"/>
              </a:spcBef>
              <a:spcAft>
                <a:spcPts val="0"/>
              </a:spcAft>
              <a:buNone/>
              <a:defRPr/>
            </a:pPr>
            <a:endParaRPr lang="fr-FR" altLang="fr-FR" sz="2200" dirty="0" smtClean="0">
              <a:solidFill>
                <a:schemeClr val="tx1">
                  <a:lumMod val="75000"/>
                  <a:lumOff val="25000"/>
                </a:schemeClr>
              </a:solidFill>
              <a:ea typeface="ＭＳ Ｐゴシック" charset="0"/>
            </a:endParaRPr>
          </a:p>
          <a:p>
            <a:pPr marL="0" lvl="1" indent="0">
              <a:lnSpc>
                <a:spcPts val="2700"/>
              </a:lnSpc>
              <a:spcBef>
                <a:spcPts val="0"/>
              </a:spcBef>
              <a:spcAft>
                <a:spcPts val="0"/>
              </a:spcAft>
              <a:buNone/>
              <a:defRPr/>
            </a:pPr>
            <a:endParaRPr lang="fr-FR" altLang="fr-FR" sz="2200" dirty="0">
              <a:solidFill>
                <a:schemeClr val="tx1">
                  <a:lumMod val="75000"/>
                  <a:lumOff val="25000"/>
                </a:schemeClr>
              </a:solidFill>
              <a:ea typeface="ＭＳ Ｐゴシック" charset="0"/>
            </a:endParaRPr>
          </a:p>
          <a:p>
            <a:pPr marL="0" lvl="1" indent="0">
              <a:lnSpc>
                <a:spcPts val="2700"/>
              </a:lnSpc>
              <a:spcBef>
                <a:spcPts val="0"/>
              </a:spcBef>
              <a:spcAft>
                <a:spcPts val="0"/>
              </a:spcAft>
              <a:buNone/>
              <a:defRPr/>
            </a:pPr>
            <a:endParaRPr lang="fr-FR" altLang="fr-FR" sz="2200" dirty="0" smtClean="0">
              <a:solidFill>
                <a:schemeClr val="tx1">
                  <a:lumMod val="75000"/>
                  <a:lumOff val="25000"/>
                </a:schemeClr>
              </a:solidFill>
              <a:ea typeface="ＭＳ Ｐゴシック" charset="0"/>
            </a:endParaRPr>
          </a:p>
          <a:p>
            <a:pPr marL="0" lvl="1" indent="0">
              <a:lnSpc>
                <a:spcPts val="2700"/>
              </a:lnSpc>
              <a:spcBef>
                <a:spcPts val="0"/>
              </a:spcBef>
              <a:spcAft>
                <a:spcPts val="0"/>
              </a:spcAft>
              <a:buNone/>
              <a:defRPr/>
            </a:pPr>
            <a:endParaRPr lang="fr-FR" altLang="fr-FR" sz="2200" dirty="0" smtClean="0">
              <a:solidFill>
                <a:schemeClr val="tx1">
                  <a:lumMod val="75000"/>
                  <a:lumOff val="25000"/>
                </a:schemeClr>
              </a:solidFill>
              <a:ea typeface="ＭＳ Ｐゴシック" charset="0"/>
            </a:endParaRPr>
          </a:p>
          <a:p>
            <a:pPr marL="0" indent="0">
              <a:defRPr/>
            </a:pPr>
            <a:r>
              <a:rPr lang="fr-FR" altLang="fr-FR" sz="2200" dirty="0" smtClean="0">
                <a:solidFill>
                  <a:schemeClr val="accent3">
                    <a:lumMod val="50000"/>
                  </a:schemeClr>
                </a:solidFill>
                <a:ea typeface="ＭＳ Ｐゴシック" charset="0"/>
              </a:rPr>
              <a:t>Durant le voyage, continuer à prendre selon les horaires du pays de départ</a:t>
            </a:r>
          </a:p>
          <a:p>
            <a:pPr marL="0" indent="0">
              <a:defRPr/>
            </a:pPr>
            <a:r>
              <a:rPr lang="fr-FR" altLang="fr-FR" sz="2200" dirty="0" smtClean="0">
                <a:solidFill>
                  <a:schemeClr val="accent3">
                    <a:lumMod val="50000"/>
                  </a:schemeClr>
                </a:solidFill>
                <a:ea typeface="ＭＳ Ｐゴシック" charset="0"/>
              </a:rPr>
              <a:t>A destination, se caler sur l’heure locale dès la prochaine prise, en veillant à ce que l’intervalle reste compris </a:t>
            </a:r>
          </a:p>
          <a:p>
            <a:pPr marL="274320" lvl="2" indent="0">
              <a:defRPr/>
            </a:pPr>
            <a:r>
              <a:rPr lang="fr-FR" altLang="fr-FR" dirty="0" smtClean="0">
                <a:solidFill>
                  <a:schemeClr val="accent3">
                    <a:lumMod val="50000"/>
                  </a:schemeClr>
                </a:solidFill>
                <a:ea typeface="ＭＳ Ｐゴシック" charset="0"/>
              </a:rPr>
              <a:t>entre 6h et 12h (si 2 prises/j), </a:t>
            </a:r>
          </a:p>
          <a:p>
            <a:pPr marL="274320" lvl="2" indent="0">
              <a:defRPr/>
            </a:pPr>
            <a:r>
              <a:rPr lang="fr-FR" altLang="fr-FR" dirty="0" smtClean="0">
                <a:solidFill>
                  <a:schemeClr val="accent3">
                    <a:lumMod val="50000"/>
                  </a:schemeClr>
                </a:solidFill>
                <a:ea typeface="ＭＳ Ｐゴシック" charset="0"/>
              </a:rPr>
              <a:t>entre 6h et 24h (si 1 prise/j)</a:t>
            </a:r>
          </a:p>
          <a:p>
            <a:pPr marL="822960" lvl="2" indent="-182880" fontAlgn="auto">
              <a:lnSpc>
                <a:spcPts val="2700"/>
              </a:lnSpc>
              <a:spcBef>
                <a:spcPts val="0"/>
              </a:spcBef>
              <a:spcAft>
                <a:spcPts val="0"/>
              </a:spcAft>
              <a:buFontTx/>
              <a:buChar char="-"/>
              <a:defRPr/>
            </a:pPr>
            <a:endParaRPr lang="fr-FR" dirty="0" smtClean="0">
              <a:solidFill>
                <a:schemeClr val="tx1">
                  <a:lumMod val="75000"/>
                  <a:lumOff val="25000"/>
                </a:schemeClr>
              </a:solidFill>
              <a:latin typeface="Arial" charset="0"/>
              <a:ea typeface="ＭＳ Ｐゴシック" charset="0"/>
            </a:endParaRPr>
          </a:p>
          <a:p>
            <a:pPr marL="557784" lvl="1" fontAlgn="auto">
              <a:lnSpc>
                <a:spcPts val="2700"/>
              </a:lnSpc>
              <a:spcBef>
                <a:spcPts val="0"/>
              </a:spcBef>
              <a:spcAft>
                <a:spcPts val="0"/>
              </a:spcAft>
              <a:buFontTx/>
              <a:buChar char="-"/>
              <a:defRPr/>
            </a:pPr>
            <a:endParaRPr lang="fr-FR" dirty="0" smtClean="0">
              <a:solidFill>
                <a:schemeClr val="tx1">
                  <a:lumMod val="75000"/>
                  <a:lumOff val="25000"/>
                </a:schemeClr>
              </a:solidFill>
              <a:latin typeface="Arial" charset="0"/>
              <a:ea typeface="ＭＳ Ｐゴシック" charset="0"/>
            </a:endParaRPr>
          </a:p>
          <a:p>
            <a:pPr marL="557784" lvl="1" fontAlgn="auto">
              <a:lnSpc>
                <a:spcPct val="140000"/>
              </a:lnSpc>
              <a:spcBef>
                <a:spcPts val="1200"/>
              </a:spcBef>
              <a:spcAft>
                <a:spcPts val="1200"/>
              </a:spcAft>
              <a:buFontTx/>
              <a:buChar char="-"/>
              <a:defRPr/>
            </a:pPr>
            <a:endParaRPr lang="fr-FR" dirty="0" smtClean="0">
              <a:solidFill>
                <a:schemeClr val="tx1">
                  <a:lumMod val="75000"/>
                  <a:lumOff val="25000"/>
                </a:schemeClr>
              </a:solidFill>
              <a:latin typeface="Arial" charset="0"/>
              <a:ea typeface="ＭＳ Ｐゴシック" charset="0"/>
            </a:endParaRPr>
          </a:p>
          <a:p>
            <a:pPr marL="0" indent="0" fontAlgn="auto">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33795" name="Picture 13" descr="fond d'écran avion - fond ecran avion - wallpaper  avion - wallpapers avion "/>
          <p:cNvPicPr>
            <a:picLocks noChangeAspect="1" noChangeArrowheads="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79388" y="444500"/>
            <a:ext cx="3455987" cy="2593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3796" name="Image 2" descr="Capture d’écran 2014-09-18 à 21.23.33.png"/>
          <p:cNvPicPr>
            <a:picLocks noChangeAspect="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79387" y="3497263"/>
            <a:ext cx="3455988" cy="28638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3797" name="Image 1" descr="montre déformée.jpg"/>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477000" y="635000"/>
            <a:ext cx="2441575" cy="20431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7" name="Espace réservé du numéro de diapositive 6"/>
          <p:cNvSpPr>
            <a:spLocks noGrp="1"/>
          </p:cNvSpPr>
          <p:nvPr>
            <p:ph type="sldNum" sz="quarter" idx="12"/>
          </p:nvPr>
        </p:nvSpPr>
        <p:spPr/>
        <p:txBody>
          <a:bodyPr/>
          <a:lstStyle/>
          <a:p>
            <a:fld id="{7C2F6DCE-F318-4E96-BD8F-7146E6261898}" type="slidenum">
              <a:rPr lang="fr-FR" altLang="fr-FR" smtClean="0"/>
              <a:pPr/>
              <a:t>23</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2055976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type="body" sz="half" idx="2"/>
          </p:nvPr>
        </p:nvSpPr>
        <p:spPr>
          <a:xfrm>
            <a:off x="3779838" y="444500"/>
            <a:ext cx="5364162" cy="6153150"/>
          </a:xfrm>
          <a:ln>
            <a:solidFill>
              <a:schemeClr val="tx1"/>
            </a:solidFill>
            <a:miter lim="800000"/>
            <a:headEnd/>
            <a:tailEnd/>
          </a:ln>
        </p:spPr>
        <p:txBody>
          <a:bodyPr rtlCol="0">
            <a:normAutofit fontScale="92500" lnSpcReduction="10000"/>
          </a:bodyPr>
          <a:lstStyle/>
          <a:p>
            <a:pPr fontAlgn="auto">
              <a:lnSpc>
                <a:spcPts val="2700"/>
              </a:lnSpc>
              <a:spcBef>
                <a:spcPts val="0"/>
              </a:spcBef>
              <a:spcAft>
                <a:spcPts val="0"/>
              </a:spcAft>
              <a:buFont typeface="Arial"/>
              <a:buChar char="•"/>
              <a:defRPr/>
            </a:pPr>
            <a:r>
              <a:rPr lang="fr-FR" dirty="0" smtClean="0">
                <a:solidFill>
                  <a:schemeClr val="tx1">
                    <a:lumMod val="75000"/>
                    <a:lumOff val="25000"/>
                  </a:schemeClr>
                </a:solidFill>
                <a:latin typeface="Arial" charset="0"/>
                <a:ea typeface="ＭＳ Ｐゴシック" charset="0"/>
              </a:rPr>
              <a:t>Décalage horaire</a:t>
            </a:r>
            <a:endParaRPr lang="fr-FR" dirty="0">
              <a:solidFill>
                <a:schemeClr val="tx1">
                  <a:lumMod val="75000"/>
                  <a:lumOff val="25000"/>
                </a:schemeClr>
              </a:solidFill>
              <a:latin typeface="Arial" charset="0"/>
              <a:ea typeface="ＭＳ Ｐゴシック" charset="0"/>
            </a:endParaRPr>
          </a:p>
          <a:p>
            <a:pPr marL="557784" lvl="1" fontAlgn="auto">
              <a:lnSpc>
                <a:spcPts val="2700"/>
              </a:lnSpc>
              <a:spcBef>
                <a:spcPts val="0"/>
              </a:spcBef>
              <a:spcAft>
                <a:spcPts val="0"/>
              </a:spcAft>
              <a:buFont typeface="Arial"/>
              <a:buChar char="•"/>
              <a:defRPr/>
            </a:pPr>
            <a:endParaRPr lang="fr-FR" dirty="0" smtClean="0">
              <a:solidFill>
                <a:schemeClr val="tx1">
                  <a:lumMod val="75000"/>
                  <a:lumOff val="25000"/>
                </a:schemeClr>
              </a:solidFill>
              <a:latin typeface="Arial" charset="0"/>
              <a:ea typeface="ＭＳ Ｐゴシック" charset="0"/>
            </a:endParaRPr>
          </a:p>
          <a:p>
            <a:pPr marL="557784" lvl="1" fontAlgn="auto">
              <a:lnSpc>
                <a:spcPts val="2700"/>
              </a:lnSpc>
              <a:spcBef>
                <a:spcPts val="0"/>
              </a:spcBef>
              <a:spcAft>
                <a:spcPts val="0"/>
              </a:spcAft>
              <a:buFont typeface="Arial"/>
              <a:buChar char="•"/>
              <a:defRPr/>
            </a:pPr>
            <a:endParaRPr lang="fr-FR" dirty="0">
              <a:solidFill>
                <a:schemeClr val="tx1">
                  <a:lumMod val="75000"/>
                  <a:lumOff val="25000"/>
                </a:schemeClr>
              </a:solidFill>
              <a:latin typeface="Arial" charset="0"/>
              <a:ea typeface="ＭＳ Ｐゴシック" charset="0"/>
            </a:endParaRPr>
          </a:p>
          <a:p>
            <a:pPr marL="557784" lvl="1" fontAlgn="auto">
              <a:lnSpc>
                <a:spcPts val="2700"/>
              </a:lnSpc>
              <a:spcBef>
                <a:spcPts val="0"/>
              </a:spcBef>
              <a:spcAft>
                <a:spcPts val="0"/>
              </a:spcAft>
              <a:buFont typeface="Arial"/>
              <a:buChar char="•"/>
              <a:defRPr/>
            </a:pPr>
            <a:endParaRPr lang="fr-FR" dirty="0" smtClean="0">
              <a:solidFill>
                <a:schemeClr val="tx1">
                  <a:lumMod val="75000"/>
                  <a:lumOff val="25000"/>
                </a:schemeClr>
              </a:solidFill>
              <a:latin typeface="Arial" charset="0"/>
              <a:ea typeface="ＭＳ Ｐゴシック" charset="0"/>
            </a:endParaRPr>
          </a:p>
          <a:p>
            <a:pPr marL="557784" lvl="1" fontAlgn="auto">
              <a:lnSpc>
                <a:spcPts val="2700"/>
              </a:lnSpc>
              <a:spcBef>
                <a:spcPts val="0"/>
              </a:spcBef>
              <a:spcAft>
                <a:spcPts val="0"/>
              </a:spcAft>
              <a:buFont typeface="Arial"/>
              <a:buChar char="•"/>
              <a:defRPr/>
            </a:pPr>
            <a:endParaRPr lang="fr-FR" dirty="0">
              <a:solidFill>
                <a:schemeClr val="tx1">
                  <a:lumMod val="75000"/>
                  <a:lumOff val="25000"/>
                </a:schemeClr>
              </a:solidFill>
              <a:latin typeface="Arial" charset="0"/>
              <a:ea typeface="ＭＳ Ｐゴシック" charset="0"/>
            </a:endParaRPr>
          </a:p>
          <a:p>
            <a:pPr marL="557784" lvl="1" fontAlgn="auto">
              <a:lnSpc>
                <a:spcPts val="2700"/>
              </a:lnSpc>
              <a:spcBef>
                <a:spcPts val="0"/>
              </a:spcBef>
              <a:spcAft>
                <a:spcPts val="0"/>
              </a:spcAft>
              <a:buFont typeface="Arial"/>
              <a:buChar char="•"/>
              <a:defRPr/>
            </a:pPr>
            <a:endParaRPr lang="fr-FR" dirty="0" smtClean="0">
              <a:solidFill>
                <a:schemeClr val="tx1">
                  <a:lumMod val="75000"/>
                  <a:lumOff val="25000"/>
                </a:schemeClr>
              </a:solidFill>
              <a:latin typeface="Arial" charset="0"/>
              <a:ea typeface="ＭＳ Ｐゴシック" charset="0"/>
            </a:endParaRPr>
          </a:p>
          <a:p>
            <a:pPr marL="557784" lvl="1" fontAlgn="auto">
              <a:lnSpc>
                <a:spcPts val="2700"/>
              </a:lnSpc>
              <a:spcBef>
                <a:spcPts val="0"/>
              </a:spcBef>
              <a:spcAft>
                <a:spcPts val="0"/>
              </a:spcAft>
              <a:buFont typeface="Arial"/>
              <a:buChar char="•"/>
              <a:defRPr/>
            </a:pPr>
            <a:endParaRPr lang="fr-FR" dirty="0" smtClean="0">
              <a:solidFill>
                <a:schemeClr val="tx1">
                  <a:lumMod val="75000"/>
                  <a:lumOff val="25000"/>
                </a:schemeClr>
              </a:solidFill>
              <a:latin typeface="Arial" charset="0"/>
              <a:ea typeface="ＭＳ Ｐゴシック" charset="0"/>
            </a:endParaRPr>
          </a:p>
          <a:p>
            <a:pPr>
              <a:buFontTx/>
              <a:buNone/>
            </a:pPr>
            <a:r>
              <a:rPr lang="fr-FR" dirty="0" smtClean="0">
                <a:ea typeface="ＭＳ Ｐゴシック" pitchFamily="34" charset="-128"/>
                <a:cs typeface="ＭＳ Ｐゴシック" pitchFamily="34" charset="-128"/>
              </a:rPr>
              <a:t>Exemple : </a:t>
            </a:r>
          </a:p>
          <a:p>
            <a:r>
              <a:rPr lang="fr-FR" dirty="0" smtClean="0">
                <a:ea typeface="ＭＳ Ｐゴシック" pitchFamily="34" charset="-128"/>
                <a:cs typeface="ＭＳ Ｐゴシック" pitchFamily="34" charset="-128"/>
              </a:rPr>
              <a:t>Horaires de prise en France : 8h et 20h</a:t>
            </a:r>
          </a:p>
          <a:p>
            <a:r>
              <a:rPr lang="fr-FR" dirty="0" smtClean="0">
                <a:ea typeface="ＭＳ Ｐゴシック" pitchFamily="34" charset="-128"/>
                <a:cs typeface="ＭＳ Ｐゴシック" pitchFamily="34" charset="-128"/>
              </a:rPr>
              <a:t>Départ à 23h ; durée du vol : 12h (vers Asie)</a:t>
            </a:r>
          </a:p>
          <a:p>
            <a:r>
              <a:rPr lang="fr-FR" dirty="0" smtClean="0">
                <a:ea typeface="ＭＳ Ｐゴシック" pitchFamily="34" charset="-128"/>
                <a:cs typeface="ＭＳ Ｐゴシック" pitchFamily="34" charset="-128"/>
              </a:rPr>
              <a:t>Dans l’avion : une prise à 8h du matin (heure française) </a:t>
            </a:r>
          </a:p>
          <a:p>
            <a:r>
              <a:rPr lang="fr-FR" dirty="0" smtClean="0">
                <a:ea typeface="ＭＳ Ｐゴシック" pitchFamily="34" charset="-128"/>
                <a:cs typeface="ＭＳ Ｐゴシック" pitchFamily="34" charset="-128"/>
              </a:rPr>
              <a:t>Arrivée : 6h du matin à destination  (11h du matin en France)</a:t>
            </a:r>
          </a:p>
          <a:p>
            <a:r>
              <a:rPr lang="fr-FR" dirty="0" smtClean="0">
                <a:ea typeface="ＭＳ Ｐゴシック" pitchFamily="34" charset="-128"/>
                <a:cs typeface="ＭＳ Ｐゴシック" pitchFamily="34" charset="-128"/>
              </a:rPr>
              <a:t>Prochaine prise à 11h, heure dans le pays d’arrivée (écart = 8h au lieu de 12), puis à 20h (écart 9h au lieu de 12), puis 8h/20h</a:t>
            </a:r>
          </a:p>
          <a:p>
            <a:pPr marL="822960" lvl="2" indent="-182880" fontAlgn="auto">
              <a:lnSpc>
                <a:spcPts val="2700"/>
              </a:lnSpc>
              <a:spcBef>
                <a:spcPts val="0"/>
              </a:spcBef>
              <a:spcAft>
                <a:spcPts val="0"/>
              </a:spcAft>
              <a:buFontTx/>
              <a:buChar char="-"/>
              <a:defRPr/>
            </a:pPr>
            <a:endParaRPr lang="fr-FR" dirty="0" smtClean="0">
              <a:solidFill>
                <a:schemeClr val="tx1">
                  <a:lumMod val="75000"/>
                  <a:lumOff val="25000"/>
                </a:schemeClr>
              </a:solidFill>
              <a:latin typeface="Arial" charset="0"/>
              <a:ea typeface="ＭＳ Ｐゴシック" charset="0"/>
            </a:endParaRPr>
          </a:p>
          <a:p>
            <a:pPr marL="557784" lvl="1" fontAlgn="auto">
              <a:lnSpc>
                <a:spcPts val="2700"/>
              </a:lnSpc>
              <a:spcBef>
                <a:spcPts val="0"/>
              </a:spcBef>
              <a:spcAft>
                <a:spcPts val="0"/>
              </a:spcAft>
              <a:buFontTx/>
              <a:buChar char="-"/>
              <a:defRPr/>
            </a:pPr>
            <a:endParaRPr lang="fr-FR" dirty="0" smtClean="0">
              <a:solidFill>
                <a:schemeClr val="tx1">
                  <a:lumMod val="75000"/>
                  <a:lumOff val="25000"/>
                </a:schemeClr>
              </a:solidFill>
              <a:latin typeface="Arial" charset="0"/>
              <a:ea typeface="ＭＳ Ｐゴシック" charset="0"/>
            </a:endParaRPr>
          </a:p>
          <a:p>
            <a:pPr marL="557784" lvl="1" fontAlgn="auto">
              <a:lnSpc>
                <a:spcPct val="140000"/>
              </a:lnSpc>
              <a:spcBef>
                <a:spcPts val="1200"/>
              </a:spcBef>
              <a:spcAft>
                <a:spcPts val="1200"/>
              </a:spcAft>
              <a:buFontTx/>
              <a:buChar char="-"/>
              <a:defRPr/>
            </a:pPr>
            <a:endParaRPr lang="fr-FR" dirty="0" smtClean="0">
              <a:solidFill>
                <a:schemeClr val="tx1">
                  <a:lumMod val="75000"/>
                  <a:lumOff val="25000"/>
                </a:schemeClr>
              </a:solidFill>
              <a:latin typeface="Arial" charset="0"/>
              <a:ea typeface="ＭＳ Ｐゴシック" charset="0"/>
            </a:endParaRPr>
          </a:p>
          <a:p>
            <a:pPr marL="0" indent="0" fontAlgn="auto">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33795" name="Picture 13" descr="fond d'écran avion - fond ecran avion - wallpaper  avion - wallpapers avion "/>
          <p:cNvPicPr>
            <a:picLocks noChangeAspect="1" noChangeArrowheads="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79388" y="444500"/>
            <a:ext cx="3455987" cy="2593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3796" name="Image 2" descr="Capture d’écran 2014-09-18 à 21.23.33.png"/>
          <p:cNvPicPr>
            <a:picLocks noChangeAspect="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79387" y="3497263"/>
            <a:ext cx="3455988" cy="28638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3797" name="Image 1" descr="montre déformée.jpg"/>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477000" y="635000"/>
            <a:ext cx="2441575" cy="20431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7" name="Espace réservé du numéro de diapositive 6"/>
          <p:cNvSpPr>
            <a:spLocks noGrp="1"/>
          </p:cNvSpPr>
          <p:nvPr>
            <p:ph type="sldNum" sz="quarter" idx="12"/>
          </p:nvPr>
        </p:nvSpPr>
        <p:spPr/>
        <p:txBody>
          <a:bodyPr/>
          <a:lstStyle/>
          <a:p>
            <a:fld id="{7C2F6DCE-F318-4E96-BD8F-7146E6261898}" type="slidenum">
              <a:rPr lang="fr-FR" altLang="fr-FR" smtClean="0"/>
              <a:pPr/>
              <a:t>24</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2055976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type="body" sz="half" idx="2"/>
          </p:nvPr>
        </p:nvSpPr>
        <p:spPr>
          <a:xfrm>
            <a:off x="3779838" y="547688"/>
            <a:ext cx="5364162" cy="6049962"/>
          </a:xfrm>
          <a:ln>
            <a:solidFill>
              <a:schemeClr val="tx1"/>
            </a:solidFill>
            <a:miter lim="800000"/>
            <a:headEnd/>
            <a:tailEnd/>
          </a:ln>
        </p:spPr>
        <p:txBody>
          <a:bodyPr rtlCol="0">
            <a:normAutofit/>
          </a:bodyPr>
          <a:lstStyle/>
          <a:p>
            <a:pPr marL="557784" lvl="1">
              <a:lnSpc>
                <a:spcPts val="2700"/>
              </a:lnSpc>
              <a:spcBef>
                <a:spcPts val="0"/>
              </a:spcBef>
              <a:buFont typeface="Arial"/>
              <a:buChar char="•"/>
              <a:defRPr/>
            </a:pPr>
            <a:endParaRPr lang="fr-FR" dirty="0" smtClean="0">
              <a:solidFill>
                <a:schemeClr val="tx1">
                  <a:lumMod val="75000"/>
                  <a:lumOff val="25000"/>
                </a:schemeClr>
              </a:solidFill>
              <a:latin typeface="Arial" charset="0"/>
              <a:ea typeface="ＭＳ Ｐゴシック" charset="0"/>
            </a:endParaRPr>
          </a:p>
          <a:p>
            <a:pPr marL="557784" lvl="1">
              <a:lnSpc>
                <a:spcPts val="2700"/>
              </a:lnSpc>
              <a:spcBef>
                <a:spcPts val="0"/>
              </a:spcBef>
              <a:buFont typeface="Arial"/>
              <a:buChar char="•"/>
              <a:defRPr/>
            </a:pPr>
            <a:r>
              <a:rPr lang="fr-FR" dirty="0" smtClean="0">
                <a:solidFill>
                  <a:schemeClr val="tx1">
                    <a:lumMod val="75000"/>
                    <a:lumOff val="25000"/>
                  </a:schemeClr>
                </a:solidFill>
                <a:latin typeface="Arial" charset="0"/>
                <a:ea typeface="ＭＳ Ｐゴシック" charset="0"/>
              </a:rPr>
              <a:t>Liens vers sites conseils voyage et VIH</a:t>
            </a:r>
          </a:p>
          <a:p>
            <a:pPr marL="557784" lvl="1">
              <a:lnSpc>
                <a:spcPts val="2700"/>
              </a:lnSpc>
              <a:spcBef>
                <a:spcPts val="0"/>
              </a:spcBef>
              <a:buFont typeface="Arial"/>
              <a:buChar char="•"/>
              <a:defRPr/>
            </a:pPr>
            <a:endParaRPr lang="fr-FR" dirty="0" smtClean="0">
              <a:solidFill>
                <a:schemeClr val="tx1">
                  <a:lumMod val="75000"/>
                  <a:lumOff val="25000"/>
                </a:schemeClr>
              </a:solidFill>
              <a:latin typeface="Arial" charset="0"/>
              <a:ea typeface="ＭＳ Ｐゴシック" charset="0"/>
            </a:endParaRPr>
          </a:p>
          <a:p>
            <a:pPr marL="557784" lvl="1">
              <a:lnSpc>
                <a:spcPts val="2700"/>
              </a:lnSpc>
              <a:spcBef>
                <a:spcPts val="0"/>
              </a:spcBef>
              <a:buNone/>
              <a:defRPr/>
            </a:pPr>
            <a:r>
              <a:rPr lang="fr-FR" dirty="0" smtClean="0">
                <a:solidFill>
                  <a:schemeClr val="tx1">
                    <a:lumMod val="75000"/>
                    <a:lumOff val="25000"/>
                  </a:schemeClr>
                </a:solidFill>
                <a:latin typeface="Arial" charset="0"/>
                <a:ea typeface="ＭＳ Ｐゴシック" charset="0"/>
                <a:hlinkClick r:id="rId2"/>
              </a:rPr>
              <a:t>http://www.aids-sida-discriminations.fr/Preparer-son-voyage_a81.html</a:t>
            </a:r>
            <a:r>
              <a:rPr lang="fr-FR" dirty="0" smtClean="0">
                <a:solidFill>
                  <a:schemeClr val="tx1">
                    <a:lumMod val="75000"/>
                    <a:lumOff val="25000"/>
                  </a:schemeClr>
                </a:solidFill>
                <a:latin typeface="Arial" charset="0"/>
                <a:ea typeface="ＭＳ Ｐゴシック" charset="0"/>
              </a:rPr>
              <a:t> </a:t>
            </a:r>
          </a:p>
          <a:p>
            <a:pPr marL="557784" lvl="1">
              <a:lnSpc>
                <a:spcPts val="2700"/>
              </a:lnSpc>
              <a:spcBef>
                <a:spcPts val="0"/>
              </a:spcBef>
              <a:buNone/>
              <a:defRPr/>
            </a:pPr>
            <a:endParaRPr lang="fr-FR" dirty="0" smtClean="0">
              <a:solidFill>
                <a:schemeClr val="tx1">
                  <a:lumMod val="75000"/>
                  <a:lumOff val="25000"/>
                </a:schemeClr>
              </a:solidFill>
              <a:latin typeface="Arial" charset="0"/>
              <a:ea typeface="ＭＳ Ｐゴシック" charset="0"/>
            </a:endParaRPr>
          </a:p>
          <a:p>
            <a:pPr marL="557784" lvl="1">
              <a:lnSpc>
                <a:spcPts val="2700"/>
              </a:lnSpc>
              <a:spcBef>
                <a:spcPts val="0"/>
              </a:spcBef>
              <a:buNone/>
              <a:defRPr/>
            </a:pPr>
            <a:r>
              <a:rPr lang="fr-FR" dirty="0" smtClean="0">
                <a:solidFill>
                  <a:schemeClr val="tx1">
                    <a:lumMod val="75000"/>
                    <a:lumOff val="25000"/>
                  </a:schemeClr>
                </a:solidFill>
                <a:latin typeface="Arial" charset="0"/>
                <a:ea typeface="ＭＳ Ｐゴシック" charset="0"/>
                <a:hlinkClick r:id="rId3"/>
              </a:rPr>
              <a:t>http://www.catie.ca/fr/feuillets-info/vivre-vih/faq-traitements-vih-les-voyages</a:t>
            </a:r>
            <a:endParaRPr lang="fr-FR" dirty="0" smtClean="0">
              <a:solidFill>
                <a:schemeClr val="tx1">
                  <a:lumMod val="75000"/>
                  <a:lumOff val="25000"/>
                </a:schemeClr>
              </a:solidFill>
              <a:latin typeface="Arial" charset="0"/>
              <a:ea typeface="ＭＳ Ｐゴシック" charset="0"/>
            </a:endParaRPr>
          </a:p>
          <a:p>
            <a:pPr marL="557784" lvl="1">
              <a:lnSpc>
                <a:spcPts val="2700"/>
              </a:lnSpc>
              <a:spcBef>
                <a:spcPts val="0"/>
              </a:spcBef>
              <a:buNone/>
              <a:defRPr/>
            </a:pPr>
            <a:endParaRPr lang="fr-FR" dirty="0" smtClean="0">
              <a:solidFill>
                <a:schemeClr val="tx1">
                  <a:lumMod val="75000"/>
                  <a:lumOff val="25000"/>
                </a:schemeClr>
              </a:solidFill>
              <a:latin typeface="Arial" charset="0"/>
              <a:ea typeface="ＭＳ Ｐゴシック" charset="0"/>
            </a:endParaRPr>
          </a:p>
          <a:p>
            <a:pPr marL="557784" lvl="1">
              <a:lnSpc>
                <a:spcPts val="2700"/>
              </a:lnSpc>
              <a:spcBef>
                <a:spcPts val="0"/>
              </a:spcBef>
              <a:buNone/>
              <a:defRPr/>
            </a:pPr>
            <a:r>
              <a:rPr lang="fr-FR" dirty="0" smtClean="0">
                <a:solidFill>
                  <a:schemeClr val="tx1">
                    <a:lumMod val="75000"/>
                    <a:lumOff val="25000"/>
                  </a:schemeClr>
                </a:solidFill>
                <a:latin typeface="Arial" charset="0"/>
                <a:ea typeface="ＭＳ Ｐゴシック" charset="0"/>
                <a:sym typeface="Wingdings" pitchFamily="2" charset="2"/>
                <a:hlinkClick r:id="rId4"/>
              </a:rPr>
              <a:t>www.hivtravel.org</a:t>
            </a:r>
            <a:r>
              <a:rPr lang="fr-FR" dirty="0" smtClean="0">
                <a:solidFill>
                  <a:schemeClr val="tx1">
                    <a:lumMod val="75000"/>
                    <a:lumOff val="25000"/>
                  </a:schemeClr>
                </a:solidFill>
                <a:latin typeface="Arial" charset="0"/>
                <a:ea typeface="ＭＳ Ｐゴシック" charset="0"/>
                <a:sym typeface="Wingdings" pitchFamily="2" charset="2"/>
              </a:rPr>
              <a:t>  (en anglais)</a:t>
            </a:r>
          </a:p>
          <a:p>
            <a:pPr marL="557784" lvl="1">
              <a:lnSpc>
                <a:spcPts val="2700"/>
              </a:lnSpc>
              <a:spcBef>
                <a:spcPts val="0"/>
              </a:spcBef>
              <a:buNone/>
              <a:defRPr/>
            </a:pPr>
            <a:r>
              <a:rPr lang="fr-FR" dirty="0" smtClean="0">
                <a:solidFill>
                  <a:schemeClr val="tx1">
                    <a:lumMod val="75000"/>
                    <a:lumOff val="25000"/>
                  </a:schemeClr>
                </a:solidFill>
                <a:latin typeface="Arial" charset="0"/>
                <a:ea typeface="ＭＳ Ｐゴシック" charset="0"/>
                <a:sym typeface="Wingdings" pitchFamily="2" charset="2"/>
              </a:rPr>
              <a:t>Doc en français: </a:t>
            </a:r>
            <a:r>
              <a:rPr lang="fr-FR" dirty="0" smtClean="0">
                <a:solidFill>
                  <a:schemeClr val="tx1">
                    <a:lumMod val="75000"/>
                    <a:lumOff val="25000"/>
                  </a:schemeClr>
                </a:solidFill>
                <a:latin typeface="Arial" charset="0"/>
                <a:ea typeface="ＭＳ Ｐゴシック" charset="0"/>
                <a:sym typeface="Wingdings" pitchFamily="2" charset="2"/>
                <a:hlinkClick r:id="rId5"/>
              </a:rPr>
              <a:t>http://www.hivtravel.org/Web/WebContentEATG/File/Quick%20Ref/2010-2011%20Quick%20Reference%20French.pdf</a:t>
            </a:r>
            <a:r>
              <a:rPr lang="fr-FR" dirty="0" smtClean="0">
                <a:solidFill>
                  <a:schemeClr val="tx1">
                    <a:lumMod val="75000"/>
                    <a:lumOff val="25000"/>
                  </a:schemeClr>
                </a:solidFill>
                <a:latin typeface="Arial" charset="0"/>
                <a:ea typeface="ＭＳ Ｐゴシック" charset="0"/>
                <a:sym typeface="Wingdings" pitchFamily="2" charset="2"/>
              </a:rPr>
              <a:t> </a:t>
            </a:r>
          </a:p>
          <a:p>
            <a:pPr marL="557784" lvl="1">
              <a:lnSpc>
                <a:spcPts val="2700"/>
              </a:lnSpc>
              <a:spcBef>
                <a:spcPts val="0"/>
              </a:spcBef>
              <a:buNone/>
              <a:defRPr/>
            </a:pPr>
            <a:endParaRPr lang="fr-FR" dirty="0" smtClean="0">
              <a:solidFill>
                <a:schemeClr val="tx1">
                  <a:lumMod val="75000"/>
                  <a:lumOff val="25000"/>
                </a:schemeClr>
              </a:solidFill>
              <a:latin typeface="Arial" charset="0"/>
              <a:ea typeface="ＭＳ Ｐゴシック" charset="0"/>
              <a:sym typeface="Wingdings" pitchFamily="2" charset="2"/>
            </a:endParaRPr>
          </a:p>
          <a:p>
            <a:pPr marL="557784" lvl="1">
              <a:lnSpc>
                <a:spcPts val="2700"/>
              </a:lnSpc>
              <a:spcBef>
                <a:spcPts val="0"/>
              </a:spcBef>
              <a:buNone/>
              <a:defRPr/>
            </a:pPr>
            <a:endParaRPr lang="fr-FR" dirty="0" smtClean="0">
              <a:solidFill>
                <a:schemeClr val="tx1">
                  <a:lumMod val="75000"/>
                  <a:lumOff val="25000"/>
                </a:schemeClr>
              </a:solidFill>
              <a:latin typeface="Arial" charset="0"/>
              <a:ea typeface="ＭＳ Ｐゴシック" charset="0"/>
            </a:endParaRPr>
          </a:p>
          <a:p>
            <a:pPr marL="0" indent="0" fontAlgn="auto">
              <a:lnSpc>
                <a:spcPts val="2700"/>
              </a:lnSpc>
              <a:spcBef>
                <a:spcPts val="0"/>
              </a:spcBef>
              <a:spcAft>
                <a:spcPts val="0"/>
              </a:spcAft>
              <a:buFont typeface="Rage Italic" panose="03070502040507070304" pitchFamily="66" charset="0"/>
              <a:buNone/>
              <a:defRPr/>
            </a:pPr>
            <a:endParaRPr lang="fr-FR" dirty="0">
              <a:solidFill>
                <a:schemeClr val="tx1">
                  <a:lumMod val="75000"/>
                  <a:lumOff val="25000"/>
                </a:schemeClr>
              </a:solidFill>
              <a:latin typeface="Arial" charset="0"/>
              <a:ea typeface="ＭＳ Ｐゴシック" charset="0"/>
            </a:endParaRPr>
          </a:p>
          <a:p>
            <a:pPr marL="557784" lvl="1" fontAlgn="auto">
              <a:lnSpc>
                <a:spcPct val="140000"/>
              </a:lnSpc>
              <a:spcBef>
                <a:spcPts val="1200"/>
              </a:spcBef>
              <a:spcAft>
                <a:spcPts val="1200"/>
              </a:spcAft>
              <a:buFontTx/>
              <a:buChar char="-"/>
              <a:defRPr/>
            </a:pPr>
            <a:endParaRPr lang="fr-FR" dirty="0">
              <a:solidFill>
                <a:schemeClr val="tx1">
                  <a:lumMod val="75000"/>
                  <a:lumOff val="25000"/>
                </a:schemeClr>
              </a:solidFill>
              <a:latin typeface="Arial" charset="0"/>
              <a:ea typeface="ＭＳ Ｐゴシック" charset="0"/>
            </a:endParaRPr>
          </a:p>
          <a:p>
            <a:pPr marL="0" indent="0" fontAlgn="auto">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34819" name="Picture 13" descr="fond d'écran avion - fond ecran avion - wallpaper  avion - wallpapers avion "/>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19869" y="547688"/>
            <a:ext cx="3455987" cy="2593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4820" name="Image 2" descr="Capture d’écran 2014-09-18 à 21.23.33.png"/>
          <p:cNvPicPr>
            <a:picLocks noChangeAspect="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87325" y="3733800"/>
            <a:ext cx="3455988" cy="28638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fld id="{7C2F6DCE-F318-4E96-BD8F-7146E6261898}" type="slidenum">
              <a:rPr lang="fr-FR" altLang="fr-FR" smtClean="0"/>
              <a:pPr/>
              <a:t>25</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2289443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ARV et ASTHME</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Espace réservé du contenu 2"/>
          <p:cNvSpPr>
            <a:spLocks noGrp="1"/>
          </p:cNvSpPr>
          <p:nvPr>
            <p:ph sz="half" idx="1"/>
          </p:nvPr>
        </p:nvSpPr>
        <p:spPr/>
        <p:txBody>
          <a:bodyPr/>
          <a:lstStyle/>
          <a:p>
            <a:endParaRPr lang="fr-FR" altLang="fr-FR" smtClean="0"/>
          </a:p>
        </p:txBody>
      </p:sp>
      <p:sp>
        <p:nvSpPr>
          <p:cNvPr id="2051" name="Rectangle 11"/>
          <p:cNvSpPr>
            <a:spLocks noGrp="1" noChangeArrowheads="1"/>
          </p:cNvSpPr>
          <p:nvPr>
            <p:ph type="body" sz="half" idx="2"/>
          </p:nvPr>
        </p:nvSpPr>
        <p:spPr>
          <a:xfrm>
            <a:off x="4157662" y="482599"/>
            <a:ext cx="4872037" cy="6183313"/>
          </a:xfrm>
          <a:ln>
            <a:solidFill>
              <a:schemeClr val="tx1"/>
            </a:solidFill>
            <a:miter lim="800000"/>
            <a:headEnd/>
            <a:tailEnd/>
          </a:ln>
        </p:spPr>
        <p:txBody>
          <a:bodyPr rtlCol="0">
            <a:noAutofit/>
          </a:bodyPr>
          <a:lstStyle/>
          <a:p>
            <a:pPr marL="0" indent="0">
              <a:lnSpc>
                <a:spcPct val="160000"/>
              </a:lnSpc>
              <a:spcBef>
                <a:spcPts val="1200"/>
              </a:spcBef>
              <a:spcAft>
                <a:spcPts val="1200"/>
              </a:spcAft>
              <a:buNone/>
              <a:defRPr/>
            </a:pPr>
            <a:r>
              <a:rPr lang="fr-FR" altLang="fr-FR" sz="1800" dirty="0" smtClean="0">
                <a:solidFill>
                  <a:schemeClr val="tx1">
                    <a:lumMod val="75000"/>
                    <a:lumOff val="25000"/>
                  </a:schemeClr>
                </a:solidFill>
                <a:ea typeface="ＭＳ Ｐゴシック" charset="0"/>
              </a:rPr>
              <a:t>Fanny vient chercher son traitement à l’officine pour la première fois…</a:t>
            </a:r>
          </a:p>
          <a:p>
            <a:pPr marL="0" indent="0">
              <a:lnSpc>
                <a:spcPct val="160000"/>
              </a:lnSpc>
              <a:spcBef>
                <a:spcPts val="1200"/>
              </a:spcBef>
              <a:spcAft>
                <a:spcPts val="1200"/>
              </a:spcAft>
              <a:buNone/>
              <a:defRPr/>
            </a:pPr>
            <a:r>
              <a:rPr lang="fr-FR" altLang="fr-FR" sz="1800" dirty="0" smtClean="0">
                <a:solidFill>
                  <a:schemeClr val="tx1">
                    <a:lumMod val="75000"/>
                    <a:lumOff val="25000"/>
                  </a:schemeClr>
                </a:solidFill>
                <a:ea typeface="ＭＳ Ｐゴシック" charset="0"/>
              </a:rPr>
              <a:t>Ordonnance hospitalière, </a:t>
            </a:r>
            <a:r>
              <a:rPr lang="fr-FR" altLang="fr-FR" sz="1800" dirty="0" err="1" smtClean="0">
                <a:solidFill>
                  <a:schemeClr val="tx1">
                    <a:lumMod val="75000"/>
                    <a:lumOff val="25000"/>
                  </a:schemeClr>
                </a:solidFill>
                <a:ea typeface="ＭＳ Ｐゴシック" charset="0"/>
              </a:rPr>
              <a:t>infectiologue</a:t>
            </a:r>
            <a:r>
              <a:rPr lang="fr-FR" altLang="fr-FR" sz="1800" dirty="0" smtClean="0">
                <a:solidFill>
                  <a:schemeClr val="tx1">
                    <a:lumMod val="75000"/>
                    <a:lumOff val="25000"/>
                  </a:schemeClr>
                </a:solidFill>
                <a:ea typeface="ＭＳ Ｐゴシック" charset="0"/>
              </a:rPr>
              <a:t>, durée : 3 mois.</a:t>
            </a:r>
          </a:p>
          <a:p>
            <a:pPr marL="0" indent="0">
              <a:lnSpc>
                <a:spcPct val="160000"/>
              </a:lnSpc>
              <a:spcBef>
                <a:spcPts val="1200"/>
              </a:spcBef>
              <a:spcAft>
                <a:spcPts val="1200"/>
              </a:spcAft>
              <a:buNone/>
              <a:defRPr/>
            </a:pPr>
            <a:r>
              <a:rPr lang="fr-FR" altLang="fr-FR" sz="1800" dirty="0" err="1" smtClean="0">
                <a:solidFill>
                  <a:schemeClr val="tx1">
                    <a:lumMod val="75000"/>
                    <a:lumOff val="25000"/>
                  </a:schemeClr>
                </a:solidFill>
                <a:ea typeface="ＭＳ Ｐゴシック" charset="0"/>
              </a:rPr>
              <a:t>Prezista</a:t>
            </a:r>
            <a:r>
              <a:rPr lang="fr-FR" altLang="fr-FR" sz="1800" dirty="0" smtClean="0">
                <a:solidFill>
                  <a:schemeClr val="tx1">
                    <a:lumMod val="75000"/>
                    <a:lumOff val="25000"/>
                  </a:schemeClr>
                </a:solidFill>
                <a:ea typeface="ＭＳ Ｐゴシック" charset="0"/>
              </a:rPr>
              <a:t>® 800 : 1 </a:t>
            </a:r>
            <a:r>
              <a:rPr lang="fr-FR" altLang="fr-FR" sz="1800" dirty="0" err="1" smtClean="0">
                <a:solidFill>
                  <a:schemeClr val="tx1">
                    <a:lumMod val="75000"/>
                    <a:lumOff val="25000"/>
                  </a:schemeClr>
                </a:solidFill>
                <a:ea typeface="ＭＳ Ｐゴシック" charset="0"/>
              </a:rPr>
              <a:t>cp</a:t>
            </a:r>
            <a:r>
              <a:rPr lang="fr-FR" altLang="fr-FR" sz="1800" dirty="0" smtClean="0">
                <a:solidFill>
                  <a:schemeClr val="tx1">
                    <a:lumMod val="75000"/>
                    <a:lumOff val="25000"/>
                  </a:schemeClr>
                </a:solidFill>
                <a:ea typeface="ＭＳ Ｐゴシック" charset="0"/>
              </a:rPr>
              <a:t> / jour au milieu du repas</a:t>
            </a:r>
          </a:p>
          <a:p>
            <a:pPr marL="0" indent="0">
              <a:lnSpc>
                <a:spcPct val="160000"/>
              </a:lnSpc>
              <a:spcBef>
                <a:spcPts val="1200"/>
              </a:spcBef>
              <a:spcAft>
                <a:spcPts val="1200"/>
              </a:spcAft>
              <a:buNone/>
              <a:defRPr/>
            </a:pPr>
            <a:r>
              <a:rPr lang="fr-FR" altLang="fr-FR" sz="1800" dirty="0" err="1" smtClean="0">
                <a:solidFill>
                  <a:schemeClr val="tx1">
                    <a:lumMod val="75000"/>
                    <a:lumOff val="25000"/>
                  </a:schemeClr>
                </a:solidFill>
                <a:ea typeface="ＭＳ Ｐゴシック" charset="0"/>
              </a:rPr>
              <a:t>Norvir</a:t>
            </a:r>
            <a:r>
              <a:rPr lang="fr-FR" altLang="fr-FR" sz="1800" dirty="0" smtClean="0">
                <a:solidFill>
                  <a:schemeClr val="tx1">
                    <a:lumMod val="75000"/>
                    <a:lumOff val="25000"/>
                  </a:schemeClr>
                </a:solidFill>
                <a:ea typeface="ＭＳ Ｐゴシック" charset="0"/>
              </a:rPr>
              <a:t>® 100 : 1 </a:t>
            </a:r>
            <a:r>
              <a:rPr lang="fr-FR" altLang="fr-FR" sz="1800" dirty="0" err="1" smtClean="0">
                <a:solidFill>
                  <a:schemeClr val="tx1">
                    <a:lumMod val="75000"/>
                    <a:lumOff val="25000"/>
                  </a:schemeClr>
                </a:solidFill>
                <a:ea typeface="ＭＳ Ｐゴシック" charset="0"/>
              </a:rPr>
              <a:t>cp</a:t>
            </a:r>
            <a:r>
              <a:rPr lang="fr-FR" altLang="fr-FR" sz="1800" dirty="0" smtClean="0">
                <a:solidFill>
                  <a:schemeClr val="tx1">
                    <a:lumMod val="75000"/>
                    <a:lumOff val="25000"/>
                  </a:schemeClr>
                </a:solidFill>
                <a:ea typeface="ＭＳ Ｐゴシック" charset="0"/>
              </a:rPr>
              <a:t> / jour au milieu du repas</a:t>
            </a:r>
          </a:p>
          <a:p>
            <a:pPr marL="0" indent="0">
              <a:lnSpc>
                <a:spcPct val="160000"/>
              </a:lnSpc>
              <a:spcBef>
                <a:spcPts val="1200"/>
              </a:spcBef>
              <a:spcAft>
                <a:spcPts val="1200"/>
              </a:spcAft>
              <a:buNone/>
              <a:defRPr/>
            </a:pPr>
            <a:r>
              <a:rPr lang="fr-FR" altLang="fr-FR" sz="1800" dirty="0" err="1" smtClean="0">
                <a:solidFill>
                  <a:schemeClr val="tx1">
                    <a:lumMod val="75000"/>
                    <a:lumOff val="25000"/>
                  </a:schemeClr>
                </a:solidFill>
                <a:ea typeface="ＭＳ Ｐゴシック" charset="0"/>
              </a:rPr>
              <a:t>Truvada</a:t>
            </a:r>
            <a:r>
              <a:rPr lang="fr-FR" altLang="fr-FR" sz="1800" dirty="0" smtClean="0">
                <a:solidFill>
                  <a:schemeClr val="tx1">
                    <a:lumMod val="75000"/>
                    <a:lumOff val="25000"/>
                  </a:schemeClr>
                </a:solidFill>
                <a:ea typeface="ＭＳ Ｐゴシック" charset="0"/>
              </a:rPr>
              <a:t>® : 1 </a:t>
            </a:r>
            <a:r>
              <a:rPr lang="fr-FR" altLang="fr-FR" sz="1800" dirty="0" err="1" smtClean="0">
                <a:solidFill>
                  <a:schemeClr val="tx1">
                    <a:lumMod val="75000"/>
                    <a:lumOff val="25000"/>
                  </a:schemeClr>
                </a:solidFill>
                <a:ea typeface="ＭＳ Ｐゴシック" charset="0"/>
              </a:rPr>
              <a:t>cp</a:t>
            </a:r>
            <a:r>
              <a:rPr lang="fr-FR" altLang="fr-FR" sz="1800" dirty="0" smtClean="0">
                <a:solidFill>
                  <a:schemeClr val="tx1">
                    <a:lumMod val="75000"/>
                    <a:lumOff val="25000"/>
                  </a:schemeClr>
                </a:solidFill>
                <a:ea typeface="ＭＳ Ｐゴシック" charset="0"/>
              </a:rPr>
              <a:t> / jour au milieu du repas</a:t>
            </a:r>
          </a:p>
          <a:p>
            <a:pPr marL="0" indent="0">
              <a:lnSpc>
                <a:spcPct val="160000"/>
              </a:lnSpc>
              <a:spcBef>
                <a:spcPts val="1200"/>
              </a:spcBef>
              <a:spcAft>
                <a:spcPts val="1200"/>
              </a:spcAft>
              <a:buNone/>
              <a:defRPr/>
            </a:pPr>
            <a:r>
              <a:rPr lang="fr-FR" altLang="fr-FR" sz="1800" dirty="0" smtClean="0">
                <a:solidFill>
                  <a:schemeClr val="tx1">
                    <a:lumMod val="75000"/>
                    <a:lumOff val="25000"/>
                  </a:schemeClr>
                </a:solidFill>
                <a:ea typeface="ＭＳ Ｐゴシック" charset="0"/>
              </a:rPr>
              <a:t>Information DP : </a:t>
            </a:r>
            <a:r>
              <a:rPr lang="fr-FR" altLang="fr-FR" sz="1800" dirty="0" err="1" smtClean="0">
                <a:solidFill>
                  <a:schemeClr val="tx1">
                    <a:lumMod val="75000"/>
                    <a:lumOff val="25000"/>
                  </a:schemeClr>
                </a:solidFill>
                <a:ea typeface="ＭＳ Ｐゴシック" charset="0"/>
              </a:rPr>
              <a:t>Ventoline</a:t>
            </a:r>
            <a:r>
              <a:rPr lang="fr-FR" altLang="fr-FR" sz="1800" dirty="0" smtClean="0">
                <a:solidFill>
                  <a:schemeClr val="tx1">
                    <a:lumMod val="75000"/>
                    <a:lumOff val="25000"/>
                  </a:schemeClr>
                </a:solidFill>
                <a:ea typeface="ＭＳ Ｐゴシック" charset="0"/>
              </a:rPr>
              <a:t>® + </a:t>
            </a:r>
            <a:r>
              <a:rPr lang="fr-FR" altLang="fr-FR" sz="1800" dirty="0" err="1" smtClean="0">
                <a:solidFill>
                  <a:schemeClr val="tx1">
                    <a:lumMod val="75000"/>
                    <a:lumOff val="25000"/>
                  </a:schemeClr>
                </a:solidFill>
                <a:ea typeface="ＭＳ Ｐゴシック" charset="0"/>
              </a:rPr>
              <a:t>Seretide</a:t>
            </a:r>
            <a:r>
              <a:rPr lang="fr-FR" altLang="fr-FR" sz="1800" dirty="0" smtClean="0">
                <a:solidFill>
                  <a:schemeClr val="tx1">
                    <a:lumMod val="75000"/>
                    <a:lumOff val="25000"/>
                  </a:schemeClr>
                </a:solidFill>
                <a:ea typeface="ＭＳ Ｐゴシック" charset="0"/>
              </a:rPr>
              <a:t>® 500/50</a:t>
            </a:r>
          </a:p>
          <a:p>
            <a:pPr marL="0" indent="0">
              <a:lnSpc>
                <a:spcPct val="160000"/>
              </a:lnSpc>
              <a:spcBef>
                <a:spcPts val="1200"/>
              </a:spcBef>
              <a:spcAft>
                <a:spcPts val="1200"/>
              </a:spcAft>
              <a:buNone/>
              <a:defRPr/>
            </a:pPr>
            <a:r>
              <a:rPr lang="fr-FR" altLang="fr-FR" sz="1800" dirty="0" smtClean="0">
                <a:solidFill>
                  <a:schemeClr val="tx1">
                    <a:lumMod val="75000"/>
                    <a:lumOff val="25000"/>
                  </a:schemeClr>
                </a:solidFill>
                <a:ea typeface="ＭＳ Ｐゴシック" charset="0"/>
              </a:rPr>
              <a:t>Qu’en pensez-vous ?</a:t>
            </a:r>
            <a:endParaRPr lang="fr-FR" altLang="fr-FR" sz="1800" dirty="0">
              <a:solidFill>
                <a:schemeClr val="tx1">
                  <a:lumMod val="75000"/>
                  <a:lumOff val="25000"/>
                </a:schemeClr>
              </a:solidFill>
              <a:ea typeface="ＭＳ Ｐゴシック" charset="0"/>
            </a:endParaRPr>
          </a:p>
        </p:txBody>
      </p:sp>
      <p:sp>
        <p:nvSpPr>
          <p:cNvPr id="6" name="Espace réservé du numéro de diapositive 5"/>
          <p:cNvSpPr>
            <a:spLocks noGrp="1"/>
          </p:cNvSpPr>
          <p:nvPr>
            <p:ph type="sldNum" sz="quarter" idx="12"/>
          </p:nvPr>
        </p:nvSpPr>
        <p:spPr/>
        <p:txBody>
          <a:bodyPr/>
          <a:lstStyle/>
          <a:p>
            <a:fld id="{7C2F6DCE-F318-4E96-BD8F-7146E6261898}" type="slidenum">
              <a:rPr lang="fr-FR" altLang="fr-FR" smtClean="0"/>
              <a:pPr/>
              <a:t>27</a:t>
            </a:fld>
            <a:endParaRPr lang="fr-FR" altLang="fr-FR"/>
          </a:p>
        </p:txBody>
      </p:sp>
      <p:pic>
        <p:nvPicPr>
          <p:cNvPr id="39939" name="Image 3" descr="pharmacien-acteur-sante.jpg"/>
          <p:cNvPicPr>
            <a:picLocks noChangeAspect="1"/>
          </p:cNvPicPr>
          <p:nvPr/>
        </p:nvPicPr>
        <p:blipFill>
          <a:blip r:embed="rId4"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17488" y="1785938"/>
            <a:ext cx="3810000" cy="28575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12709792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
          <p:cNvSpPr>
            <a:spLocks noGrp="1" noChangeArrowheads="1"/>
          </p:cNvSpPr>
          <p:nvPr>
            <p:ph type="body" sz="half" idx="2"/>
          </p:nvPr>
        </p:nvSpPr>
        <p:spPr>
          <a:xfrm>
            <a:off x="4157663" y="507999"/>
            <a:ext cx="4986337" cy="6157913"/>
          </a:xfrm>
          <a:ln>
            <a:solidFill>
              <a:schemeClr val="tx1"/>
            </a:solidFill>
            <a:miter lim="800000"/>
            <a:headEnd/>
            <a:tailEnd/>
          </a:ln>
        </p:spPr>
        <p:txBody>
          <a:bodyPr rtlCol="0">
            <a:normAutofit/>
          </a:bodyPr>
          <a:lstStyle/>
          <a:p>
            <a:pPr marL="0" indent="0" algn="just" fontAlgn="auto">
              <a:spcBef>
                <a:spcPts val="1200"/>
              </a:spcBef>
              <a:spcAft>
                <a:spcPts val="1200"/>
              </a:spcAft>
              <a:buFontTx/>
              <a:buNone/>
              <a:defRPr/>
            </a:pPr>
            <a:r>
              <a:rPr lang="fr-FR" altLang="fr-FR" sz="1800" dirty="0" smtClean="0">
                <a:solidFill>
                  <a:schemeClr val="tx1">
                    <a:lumMod val="75000"/>
                    <a:lumOff val="25000"/>
                  </a:schemeClr>
                </a:solidFill>
                <a:ea typeface="ＭＳ Ｐゴシック" charset="0"/>
              </a:rPr>
              <a:t>Fanny vient chercher son traitement à l’officine pour la première fois…</a:t>
            </a:r>
          </a:p>
          <a:p>
            <a:pPr algn="just" fontAlgn="auto">
              <a:spcBef>
                <a:spcPts val="1200"/>
              </a:spcBef>
              <a:spcAft>
                <a:spcPts val="1200"/>
              </a:spcAft>
              <a:buFont typeface="Arial"/>
              <a:buChar char="•"/>
              <a:defRPr/>
            </a:pPr>
            <a:r>
              <a:rPr lang="fr-FR" altLang="fr-FR" sz="1800" dirty="0" smtClean="0">
                <a:solidFill>
                  <a:schemeClr val="accent3">
                    <a:lumMod val="50000"/>
                  </a:schemeClr>
                </a:solidFill>
                <a:ea typeface="ＭＳ Ｐゴシック" charset="0"/>
              </a:rPr>
              <a:t>Plan de prise : les 3 </a:t>
            </a:r>
            <a:r>
              <a:rPr lang="fr-FR" altLang="fr-FR" sz="1800" dirty="0" err="1" smtClean="0">
                <a:solidFill>
                  <a:schemeClr val="accent3">
                    <a:lumMod val="50000"/>
                  </a:schemeClr>
                </a:solidFill>
                <a:ea typeface="ＭＳ Ｐゴシック" charset="0"/>
              </a:rPr>
              <a:t>cp</a:t>
            </a:r>
            <a:r>
              <a:rPr lang="fr-FR" altLang="fr-FR" sz="1800" dirty="0" smtClean="0">
                <a:solidFill>
                  <a:schemeClr val="accent3">
                    <a:lumMod val="50000"/>
                  </a:schemeClr>
                </a:solidFill>
                <a:ea typeface="ＭＳ Ｐゴシック" charset="0"/>
              </a:rPr>
              <a:t>, toutes les 24h, repas</a:t>
            </a:r>
          </a:p>
          <a:p>
            <a:pPr algn="just">
              <a:spcBef>
                <a:spcPts val="1200"/>
              </a:spcBef>
              <a:spcAft>
                <a:spcPts val="1200"/>
              </a:spcAft>
              <a:buFont typeface="Arial"/>
              <a:buChar char="•"/>
              <a:defRPr/>
            </a:pPr>
            <a:r>
              <a:rPr lang="fr-FR" altLang="fr-FR" sz="1800" dirty="0" smtClean="0">
                <a:solidFill>
                  <a:schemeClr val="accent3">
                    <a:lumMod val="50000"/>
                  </a:schemeClr>
                </a:solidFill>
                <a:ea typeface="ＭＳ Ｐゴシック" charset="0"/>
              </a:rPr>
              <a:t>Observance : compréhension des enjeux</a:t>
            </a:r>
          </a:p>
          <a:p>
            <a:pPr algn="just" fontAlgn="auto">
              <a:spcBef>
                <a:spcPts val="1200"/>
              </a:spcBef>
              <a:spcAft>
                <a:spcPts val="1200"/>
              </a:spcAft>
              <a:buFont typeface="Arial"/>
              <a:buChar char="•"/>
              <a:defRPr/>
            </a:pPr>
            <a:r>
              <a:rPr lang="fr-FR" altLang="fr-FR" sz="1800" dirty="0" smtClean="0">
                <a:solidFill>
                  <a:schemeClr val="accent3">
                    <a:lumMod val="50000"/>
                  </a:schemeClr>
                </a:solidFill>
                <a:ea typeface="ＭＳ Ｐゴシック" charset="0"/>
              </a:rPr>
              <a:t>Effets indésirables, conduite à tenir</a:t>
            </a:r>
          </a:p>
          <a:p>
            <a:pPr algn="just" fontAlgn="auto">
              <a:spcBef>
                <a:spcPts val="1200"/>
              </a:spcBef>
              <a:spcAft>
                <a:spcPts val="1200"/>
              </a:spcAft>
              <a:buFont typeface="Arial"/>
              <a:buChar char="•"/>
              <a:defRPr/>
            </a:pPr>
            <a:r>
              <a:rPr lang="fr-FR" altLang="fr-FR" sz="1800" dirty="0" smtClean="0">
                <a:solidFill>
                  <a:schemeClr val="accent3">
                    <a:lumMod val="50000"/>
                  </a:schemeClr>
                </a:solidFill>
                <a:ea typeface="ＭＳ Ｐゴシック" charset="0"/>
              </a:rPr>
              <a:t>Oublis/vomissements/voyage</a:t>
            </a:r>
          </a:p>
          <a:p>
            <a:pPr algn="just" fontAlgn="auto">
              <a:spcBef>
                <a:spcPts val="1200"/>
              </a:spcBef>
              <a:spcAft>
                <a:spcPts val="1200"/>
              </a:spcAft>
              <a:buFont typeface="Arial"/>
              <a:buChar char="•"/>
              <a:defRPr/>
            </a:pPr>
            <a:r>
              <a:rPr lang="fr-FR" altLang="fr-FR" sz="1800" dirty="0" smtClean="0">
                <a:solidFill>
                  <a:schemeClr val="accent3">
                    <a:lumMod val="50000"/>
                  </a:schemeClr>
                </a:solidFill>
                <a:ea typeface="ＭＳ Ｐゴシック" charset="0"/>
              </a:rPr>
              <a:t>Pilulier, si imprévus</a:t>
            </a:r>
          </a:p>
          <a:p>
            <a:pPr algn="just" fontAlgn="auto">
              <a:spcBef>
                <a:spcPts val="1200"/>
              </a:spcBef>
              <a:spcAft>
                <a:spcPts val="1200"/>
              </a:spcAft>
              <a:buFont typeface="Arial"/>
              <a:buChar char="•"/>
              <a:defRPr/>
            </a:pPr>
            <a:r>
              <a:rPr lang="fr-FR" altLang="fr-FR" sz="1800" dirty="0" smtClean="0">
                <a:solidFill>
                  <a:schemeClr val="accent3">
                    <a:lumMod val="50000"/>
                  </a:schemeClr>
                </a:solidFill>
                <a:ea typeface="ＭＳ Ｐゴシック" charset="0"/>
              </a:rPr>
              <a:t>Le médecin est-il au courant de son traitement contre l’asthme ?</a:t>
            </a:r>
          </a:p>
          <a:p>
            <a:pPr marL="557784" lvl="1" algn="just" fontAlgn="auto">
              <a:spcBef>
                <a:spcPts val="1200"/>
              </a:spcBef>
              <a:spcAft>
                <a:spcPts val="1200"/>
              </a:spcAft>
              <a:buFont typeface="Arial"/>
              <a:buChar char="•"/>
              <a:defRPr/>
            </a:pPr>
            <a:r>
              <a:rPr lang="fr-FR" altLang="fr-FR" sz="1800" dirty="0" smtClean="0">
                <a:solidFill>
                  <a:schemeClr val="accent3">
                    <a:lumMod val="50000"/>
                  </a:schemeClr>
                </a:solidFill>
                <a:ea typeface="ＭＳ Ｐゴシック" charset="0"/>
              </a:rPr>
              <a:t>Risque hypercorticisme : </a:t>
            </a:r>
            <a:r>
              <a:rPr lang="fr-FR" altLang="fr-FR" sz="1800" dirty="0" err="1" smtClean="0">
                <a:solidFill>
                  <a:schemeClr val="accent3">
                    <a:lumMod val="50000"/>
                  </a:schemeClr>
                </a:solidFill>
                <a:ea typeface="ＭＳ Ｐゴシック" charset="0"/>
              </a:rPr>
              <a:t>ritonavir</a:t>
            </a:r>
            <a:r>
              <a:rPr lang="fr-FR" altLang="fr-FR" sz="1800" dirty="0" smtClean="0">
                <a:solidFill>
                  <a:schemeClr val="accent3">
                    <a:lumMod val="50000"/>
                  </a:schemeClr>
                </a:solidFill>
                <a:ea typeface="ＭＳ Ｐゴシック" charset="0"/>
              </a:rPr>
              <a:t>/</a:t>
            </a:r>
            <a:r>
              <a:rPr lang="fr-FR" altLang="fr-FR" sz="1800" dirty="0" err="1" smtClean="0">
                <a:solidFill>
                  <a:schemeClr val="accent3">
                    <a:lumMod val="50000"/>
                  </a:schemeClr>
                </a:solidFill>
                <a:ea typeface="ＭＳ Ｐゴシック" charset="0"/>
              </a:rPr>
              <a:t>fluticasone</a:t>
            </a:r>
            <a:r>
              <a:rPr lang="fr-FR" altLang="fr-FR" sz="1800" dirty="0" smtClean="0">
                <a:solidFill>
                  <a:schemeClr val="accent3">
                    <a:lumMod val="50000"/>
                  </a:schemeClr>
                </a:solidFill>
                <a:ea typeface="ＭＳ Ｐゴシック" charset="0"/>
              </a:rPr>
              <a:t> (risque surdose </a:t>
            </a:r>
            <a:r>
              <a:rPr lang="fr-FR" altLang="fr-FR" sz="1800" smtClean="0">
                <a:solidFill>
                  <a:schemeClr val="accent3">
                    <a:lumMod val="50000"/>
                  </a:schemeClr>
                </a:solidFill>
                <a:ea typeface="ＭＳ Ｐゴシック" charset="0"/>
              </a:rPr>
              <a:t>en corticoïde) </a:t>
            </a:r>
            <a:r>
              <a:rPr lang="fr-FR" altLang="fr-FR" sz="1800" smtClean="0">
                <a:solidFill>
                  <a:schemeClr val="accent3">
                    <a:lumMod val="50000"/>
                  </a:schemeClr>
                </a:solidFill>
                <a:ea typeface="ＭＳ Ｐゴシック" charset="0"/>
                <a:sym typeface="Wingdings" pitchFamily="2" charset="2"/>
              </a:rPr>
              <a:t> </a:t>
            </a:r>
            <a:r>
              <a:rPr lang="fr-FR" altLang="fr-FR" sz="1800" dirty="0" smtClean="0">
                <a:solidFill>
                  <a:schemeClr val="accent3">
                    <a:lumMod val="50000"/>
                  </a:schemeClr>
                </a:solidFill>
                <a:ea typeface="ＭＳ Ｐゴシック" charset="0"/>
              </a:rPr>
              <a:t>préférer </a:t>
            </a:r>
            <a:r>
              <a:rPr lang="fr-FR" altLang="fr-FR" sz="1800" dirty="0" err="1" smtClean="0">
                <a:solidFill>
                  <a:schemeClr val="accent3">
                    <a:lumMod val="50000"/>
                  </a:schemeClr>
                </a:solidFill>
                <a:ea typeface="ＭＳ Ｐゴシック" charset="0"/>
              </a:rPr>
              <a:t>beclométasone</a:t>
            </a:r>
            <a:endParaRPr lang="fr-FR" altLang="fr-FR" sz="1800" dirty="0">
              <a:solidFill>
                <a:schemeClr val="accent3">
                  <a:lumMod val="50000"/>
                </a:schemeClr>
              </a:solidFill>
              <a:ea typeface="ＭＳ Ｐゴシック" charset="0"/>
            </a:endParaRPr>
          </a:p>
        </p:txBody>
      </p:sp>
      <p:pic>
        <p:nvPicPr>
          <p:cNvPr id="41987" name="Image 3" descr="pharmacien-acteur-sante.jpg"/>
          <p:cNvPicPr>
            <a:picLocks noChangeAspect="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17488" y="1785938"/>
            <a:ext cx="3810000" cy="28575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7C2F6DCE-F318-4E96-BD8F-7146E6261898}" type="slidenum">
              <a:rPr lang="fr-FR" altLang="fr-FR" smtClean="0"/>
              <a:pPr/>
              <a:t>28</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3995888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100" y="533400"/>
            <a:ext cx="7937500" cy="990600"/>
          </a:xfrm>
        </p:spPr>
        <p:txBody>
          <a:bodyPr/>
          <a:lstStyle/>
          <a:p>
            <a:pPr eaLnBrk="1" hangingPunct="1">
              <a:defRPr/>
            </a:pPr>
            <a:r>
              <a:rPr lang="fr-FR" dirty="0" smtClean="0">
                <a:ea typeface="ＭＳ Ｐゴシック" pitchFamily="34" charset="-128"/>
              </a:rPr>
              <a:t>Auteurs</a:t>
            </a:r>
          </a:p>
        </p:txBody>
      </p:sp>
      <p:sp>
        <p:nvSpPr>
          <p:cNvPr id="104451" name="Espace réservé du contenu 2"/>
          <p:cNvSpPr>
            <a:spLocks noGrp="1"/>
          </p:cNvSpPr>
          <p:nvPr>
            <p:ph idx="1"/>
          </p:nvPr>
        </p:nvSpPr>
        <p:spPr>
          <a:xfrm>
            <a:off x="292100" y="1600200"/>
            <a:ext cx="8636000" cy="4876800"/>
          </a:xfrm>
        </p:spPr>
        <p:txBody>
          <a:bodyPr/>
          <a:lstStyle/>
          <a:p>
            <a:pPr eaLnBrk="1" hangingPunct="1"/>
            <a:r>
              <a:rPr lang="fr-FR" smtClean="0">
                <a:ea typeface="ＭＳ Ｐゴシック" pitchFamily="34" charset="-128"/>
              </a:rPr>
              <a:t>Philippe ARSAC (Médecin, institut Fournier Paris)</a:t>
            </a:r>
          </a:p>
          <a:p>
            <a:pPr eaLnBrk="1" hangingPunct="1"/>
            <a:r>
              <a:rPr lang="fr-FR" smtClean="0">
                <a:ea typeface="ＭＳ Ｐゴシック" pitchFamily="34" charset="-128"/>
              </a:rPr>
              <a:t>Emmanuelle BOSCHETTI (Pharmacien, CHU Nancy)</a:t>
            </a:r>
          </a:p>
          <a:p>
            <a:pPr eaLnBrk="1" hangingPunct="1"/>
            <a:r>
              <a:rPr lang="fr-FR" smtClean="0">
                <a:ea typeface="ＭＳ Ｐゴシック" pitchFamily="34" charset="-128"/>
              </a:rPr>
              <a:t>Laurence BOYER (Médecin, CHU Nancy)</a:t>
            </a:r>
          </a:p>
          <a:p>
            <a:pPr eaLnBrk="1" hangingPunct="1"/>
            <a:r>
              <a:rPr lang="fr-FR" smtClean="0">
                <a:ea typeface="ＭＳ Ｐゴシック" pitchFamily="34" charset="-128"/>
              </a:rPr>
              <a:t>Agnès CERTAIN (Pharmacien ,CHU Bichat)</a:t>
            </a:r>
          </a:p>
          <a:p>
            <a:pPr eaLnBrk="1" hangingPunct="1"/>
            <a:r>
              <a:rPr lang="fr-FR" smtClean="0">
                <a:ea typeface="ＭＳ Ｐゴシック" pitchFamily="34" charset="-128"/>
              </a:rPr>
              <a:t>Christine JACOMET (Médecin, CHU Clermont-Ferrand)</a:t>
            </a:r>
          </a:p>
          <a:p>
            <a:pPr eaLnBrk="1" hangingPunct="1"/>
            <a:r>
              <a:rPr lang="fr-FR" smtClean="0">
                <a:ea typeface="ＭＳ Ｐゴシック" pitchFamily="34" charset="-128"/>
              </a:rPr>
              <a:t>Julie LANGLOIS (Pharmacien consultante, Paris)</a:t>
            </a:r>
          </a:p>
          <a:p>
            <a:pPr eaLnBrk="1" hangingPunct="1"/>
            <a:r>
              <a:rPr lang="fr-FR" smtClean="0">
                <a:ea typeface="ＭＳ Ｐゴシック" pitchFamily="34" charset="-128"/>
              </a:rPr>
              <a:t>Bruno LAURANDIN (Pharmacien officinal, Suresnes)</a:t>
            </a:r>
          </a:p>
          <a:p>
            <a:pPr eaLnBrk="1" hangingPunct="1"/>
            <a:r>
              <a:rPr lang="fr-FR" smtClean="0">
                <a:ea typeface="ＭＳ Ｐゴシック" pitchFamily="34" charset="-128"/>
              </a:rPr>
              <a:t>Sylvia PUGLIESE-WEHRLEN (Pharmacien, CHU Nice)</a:t>
            </a:r>
          </a:p>
          <a:p>
            <a:pPr eaLnBrk="1" hangingPunct="1"/>
            <a:r>
              <a:rPr lang="fr-FR" smtClean="0">
                <a:ea typeface="ＭＳ Ｐゴシック" pitchFamily="34" charset="-128"/>
              </a:rPr>
              <a:t>Hervé TROUT (Pharmacien, CHU Lariboisière)</a:t>
            </a:r>
          </a:p>
          <a:p>
            <a:pPr eaLnBrk="1" hangingPunct="1"/>
            <a:endParaRPr lang="fr-FR" smtClean="0">
              <a:ea typeface="ＭＳ Ｐゴシック" pitchFamily="34" charset="-128"/>
            </a:endParaRPr>
          </a:p>
          <a:p>
            <a:pPr eaLnBrk="1" hangingPunct="1"/>
            <a:endParaRPr lang="fr-FR" smtClean="0">
              <a:ea typeface="ＭＳ Ｐゴシック" pitchFamily="34" charset="-128"/>
            </a:endParaRPr>
          </a:p>
          <a:p>
            <a:pPr eaLnBrk="1" hangingPunct="1"/>
            <a:endParaRPr lang="fr-FR" smtClean="0">
              <a:ea typeface="ＭＳ Ｐゴシック" pitchFamily="34" charset="-128"/>
            </a:endParaRPr>
          </a:p>
          <a:p>
            <a:pPr eaLnBrk="1" hangingPunct="1"/>
            <a:endParaRPr lang="fr-FR" smtClean="0">
              <a:ea typeface="ＭＳ Ｐゴシック" pitchFamily="34" charset="-128"/>
            </a:endParaRPr>
          </a:p>
          <a:p>
            <a:pPr lvl="1" eaLnBrk="1" hangingPunct="1">
              <a:buFont typeface="Arial" pitchFamily="34" charset="0"/>
              <a:buNone/>
            </a:pPr>
            <a:endParaRPr lang="fr-FR" smtClean="0">
              <a:ea typeface="ＭＳ Ｐゴシック" pitchFamily="34" charset="-128"/>
            </a:endParaRPr>
          </a:p>
        </p:txBody>
      </p:sp>
      <p:sp>
        <p:nvSpPr>
          <p:cNvPr id="5" name="Espace réservé du numéro de diapositive 4"/>
          <p:cNvSpPr>
            <a:spLocks noGrp="1"/>
          </p:cNvSpPr>
          <p:nvPr>
            <p:ph type="sldNum" sz="quarter" idx="12"/>
          </p:nvPr>
        </p:nvSpPr>
        <p:spPr/>
        <p:txBody>
          <a:bodyPr/>
          <a:lstStyle/>
          <a:p>
            <a:fld id="{8D3C4E78-4E06-5F42-B744-27D3474E1BA3}" type="slidenum">
              <a:rPr lang="fr-FR" smtClean="0"/>
              <a:pPr/>
              <a:t>29</a:t>
            </a:fld>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
          <p:cNvSpPr>
            <a:spLocks noGrp="1" noChangeArrowheads="1"/>
          </p:cNvSpPr>
          <p:nvPr>
            <p:ph type="body" sz="half" idx="2"/>
          </p:nvPr>
        </p:nvSpPr>
        <p:spPr>
          <a:xfrm>
            <a:off x="4157662" y="507999"/>
            <a:ext cx="4986337" cy="6157913"/>
          </a:xfrm>
          <a:ln>
            <a:solidFill>
              <a:schemeClr val="tx1"/>
            </a:solidFill>
            <a:miter lim="800000"/>
            <a:headEnd/>
            <a:tailEnd/>
          </a:ln>
        </p:spPr>
        <p:txBody>
          <a:bodyPr rtlCol="0">
            <a:normAutofit/>
          </a:bodyPr>
          <a:lstStyle/>
          <a:p>
            <a:pPr marL="0" indent="0" algn="just" fontAlgn="auto">
              <a:spcBef>
                <a:spcPts val="1200"/>
              </a:spcBef>
              <a:spcAft>
                <a:spcPts val="1200"/>
              </a:spcAft>
              <a:buFontTx/>
              <a:buNone/>
              <a:defRPr/>
            </a:pPr>
            <a:r>
              <a:rPr lang="fr-FR" sz="2000" dirty="0" smtClean="0">
                <a:solidFill>
                  <a:schemeClr val="tx1">
                    <a:lumMod val="75000"/>
                    <a:lumOff val="25000"/>
                  </a:schemeClr>
                </a:solidFill>
                <a:ea typeface="ＭＳ Ｐゴシック" charset="0"/>
              </a:rPr>
              <a:t>Halima vous raconte à l’officine…</a:t>
            </a:r>
          </a:p>
          <a:p>
            <a:pPr marL="0" indent="0" algn="just" fontAlgn="auto">
              <a:spcBef>
                <a:spcPts val="1200"/>
              </a:spcBef>
              <a:spcAft>
                <a:spcPts val="1200"/>
              </a:spcAft>
              <a:buFontTx/>
              <a:buNone/>
              <a:defRPr/>
            </a:pPr>
            <a:r>
              <a:rPr lang="fr-FR" sz="2000" dirty="0" smtClean="0">
                <a:solidFill>
                  <a:schemeClr val="tx1">
                    <a:lumMod val="75000"/>
                    <a:lumOff val="25000"/>
                  </a:schemeClr>
                </a:solidFill>
                <a:ea typeface="ＭＳ Ｐゴシック" charset="0"/>
              </a:rPr>
              <a:t>Lors </a:t>
            </a:r>
            <a:r>
              <a:rPr lang="fr-FR" sz="2000" dirty="0">
                <a:solidFill>
                  <a:schemeClr val="tx1">
                    <a:lumMod val="75000"/>
                    <a:lumOff val="25000"/>
                  </a:schemeClr>
                </a:solidFill>
                <a:ea typeface="ＭＳ Ｐゴシック" charset="0"/>
              </a:rPr>
              <a:t>de sa pause déjeuner, </a:t>
            </a:r>
            <a:r>
              <a:rPr lang="fr-FR" sz="2000" dirty="0" smtClean="0">
                <a:solidFill>
                  <a:schemeClr val="tx1">
                    <a:lumMod val="75000"/>
                    <a:lumOff val="25000"/>
                  </a:schemeClr>
                </a:solidFill>
                <a:ea typeface="ＭＳ Ｐゴシック" charset="0"/>
              </a:rPr>
              <a:t>Elle a pris son traitement ARV (</a:t>
            </a:r>
            <a:r>
              <a:rPr lang="fr-FR" sz="2000" dirty="0" err="1" smtClean="0">
                <a:solidFill>
                  <a:schemeClr val="tx1">
                    <a:lumMod val="75000"/>
                    <a:lumOff val="25000"/>
                  </a:schemeClr>
                </a:solidFill>
                <a:ea typeface="ＭＳ Ｐゴシック" charset="0"/>
              </a:rPr>
              <a:t>Eviplera</a:t>
            </a:r>
            <a:r>
              <a:rPr lang="fr-FR" sz="2000" dirty="0" smtClean="0">
                <a:solidFill>
                  <a:schemeClr val="tx1">
                    <a:lumMod val="75000"/>
                    <a:lumOff val="25000"/>
                  </a:schemeClr>
                </a:solidFill>
                <a:ea typeface="ＭＳ Ｐゴシック" charset="0"/>
              </a:rPr>
              <a:t>®) ; </a:t>
            </a:r>
            <a:r>
              <a:rPr lang="fr-FR" sz="2000" dirty="0">
                <a:solidFill>
                  <a:schemeClr val="tx1">
                    <a:lumMod val="75000"/>
                    <a:lumOff val="25000"/>
                  </a:schemeClr>
                </a:solidFill>
                <a:ea typeface="ＭＳ Ｐゴシック" charset="0"/>
              </a:rPr>
              <a:t>20 min plus tard, elle </a:t>
            </a:r>
            <a:r>
              <a:rPr lang="fr-FR" sz="2000" dirty="0" smtClean="0">
                <a:solidFill>
                  <a:schemeClr val="tx1">
                    <a:lumMod val="75000"/>
                    <a:lumOff val="25000"/>
                  </a:schemeClr>
                </a:solidFill>
                <a:ea typeface="ＭＳ Ｐゴシック" charset="0"/>
              </a:rPr>
              <a:t>a vomi.</a:t>
            </a:r>
            <a:endParaRPr lang="fr-FR" sz="2000" dirty="0">
              <a:solidFill>
                <a:schemeClr val="tx1">
                  <a:lumMod val="75000"/>
                  <a:lumOff val="25000"/>
                </a:schemeClr>
              </a:solidFill>
              <a:ea typeface="ＭＳ Ｐゴシック" charset="0"/>
            </a:endParaRPr>
          </a:p>
          <a:p>
            <a:pPr marL="0" indent="0" algn="just" fontAlgn="auto">
              <a:spcBef>
                <a:spcPts val="1200"/>
              </a:spcBef>
              <a:spcAft>
                <a:spcPts val="1200"/>
              </a:spcAft>
              <a:buFontTx/>
              <a:buNone/>
              <a:defRPr/>
            </a:pPr>
            <a:r>
              <a:rPr lang="fr-FR" sz="2000" dirty="0">
                <a:solidFill>
                  <a:schemeClr val="tx1">
                    <a:lumMod val="75000"/>
                    <a:lumOff val="25000"/>
                  </a:schemeClr>
                </a:solidFill>
                <a:ea typeface="ＭＳ Ｐゴシック" charset="0"/>
              </a:rPr>
              <a:t>Elle ne </a:t>
            </a:r>
            <a:r>
              <a:rPr lang="fr-FR" sz="2000" dirty="0" smtClean="0">
                <a:solidFill>
                  <a:schemeClr val="tx1">
                    <a:lumMod val="75000"/>
                    <a:lumOff val="25000"/>
                  </a:schemeClr>
                </a:solidFill>
                <a:ea typeface="ＭＳ Ｐゴシック" charset="0"/>
              </a:rPr>
              <a:t>savait pas </a:t>
            </a:r>
            <a:r>
              <a:rPr lang="fr-FR" sz="2000" dirty="0">
                <a:solidFill>
                  <a:schemeClr val="tx1">
                    <a:lumMod val="75000"/>
                    <a:lumOff val="25000"/>
                  </a:schemeClr>
                </a:solidFill>
                <a:ea typeface="ＭＳ Ｐゴシック" charset="0"/>
              </a:rPr>
              <a:t>si elle </a:t>
            </a:r>
            <a:r>
              <a:rPr lang="fr-FR" sz="2000" dirty="0" smtClean="0">
                <a:solidFill>
                  <a:schemeClr val="tx1">
                    <a:lumMod val="75000"/>
                    <a:lumOff val="25000"/>
                  </a:schemeClr>
                </a:solidFill>
                <a:ea typeface="ＭＳ Ｐゴシック" charset="0"/>
              </a:rPr>
              <a:t>devait reprendre </a:t>
            </a:r>
            <a:r>
              <a:rPr lang="fr-FR" sz="2000" dirty="0">
                <a:solidFill>
                  <a:schemeClr val="tx1">
                    <a:lumMod val="75000"/>
                    <a:lumOff val="25000"/>
                  </a:schemeClr>
                </a:solidFill>
                <a:ea typeface="ＭＳ Ｐゴシック" charset="0"/>
              </a:rPr>
              <a:t>son traitement et </a:t>
            </a:r>
            <a:r>
              <a:rPr lang="fr-FR" sz="2000" dirty="0" smtClean="0">
                <a:solidFill>
                  <a:schemeClr val="tx1">
                    <a:lumMod val="75000"/>
                    <a:lumOff val="25000"/>
                  </a:schemeClr>
                </a:solidFill>
                <a:ea typeface="ＭＳ Ｐゴシック" charset="0"/>
              </a:rPr>
              <a:t>a donc appelé </a:t>
            </a:r>
            <a:r>
              <a:rPr lang="fr-FR" sz="2000" dirty="0">
                <a:solidFill>
                  <a:schemeClr val="tx1">
                    <a:lumMod val="75000"/>
                    <a:lumOff val="25000"/>
                  </a:schemeClr>
                </a:solidFill>
                <a:ea typeface="ＭＳ Ｐゴシック" charset="0"/>
              </a:rPr>
              <a:t>son médecin généraliste. Ce dernier ne </a:t>
            </a:r>
            <a:r>
              <a:rPr lang="fr-FR" sz="2000" dirty="0" smtClean="0">
                <a:solidFill>
                  <a:schemeClr val="tx1">
                    <a:lumMod val="75000"/>
                    <a:lumOff val="25000"/>
                  </a:schemeClr>
                </a:solidFill>
                <a:ea typeface="ＭＳ Ｐゴシック" charset="0"/>
              </a:rPr>
              <a:t>savait pas </a:t>
            </a:r>
            <a:r>
              <a:rPr lang="fr-FR" sz="2000" dirty="0">
                <a:solidFill>
                  <a:schemeClr val="tx1">
                    <a:lumMod val="75000"/>
                    <a:lumOff val="25000"/>
                  </a:schemeClr>
                </a:solidFill>
                <a:ea typeface="ＭＳ Ｐゴシック" charset="0"/>
              </a:rPr>
              <a:t>quoi lui répondre et lui </a:t>
            </a:r>
            <a:r>
              <a:rPr lang="fr-FR" sz="2000" dirty="0" smtClean="0">
                <a:solidFill>
                  <a:schemeClr val="tx1">
                    <a:lumMod val="75000"/>
                    <a:lumOff val="25000"/>
                  </a:schemeClr>
                </a:solidFill>
                <a:ea typeface="ＭＳ Ｐゴシック" charset="0"/>
              </a:rPr>
              <a:t>a conseillé </a:t>
            </a:r>
            <a:r>
              <a:rPr lang="fr-FR" sz="2000" dirty="0">
                <a:solidFill>
                  <a:schemeClr val="tx1">
                    <a:lumMod val="75000"/>
                    <a:lumOff val="25000"/>
                  </a:schemeClr>
                </a:solidFill>
                <a:ea typeface="ＭＳ Ｐゴシック" charset="0"/>
              </a:rPr>
              <a:t>d</a:t>
            </a:r>
            <a:r>
              <a:rPr lang="ja-JP" altLang="fr-FR" sz="2000" dirty="0">
                <a:solidFill>
                  <a:schemeClr val="tx1">
                    <a:lumMod val="75000"/>
                    <a:lumOff val="25000"/>
                  </a:schemeClr>
                </a:solidFill>
                <a:ea typeface="ＭＳ Ｐゴシック" charset="0"/>
              </a:rPr>
              <a:t>’</a:t>
            </a:r>
            <a:r>
              <a:rPr lang="fr-FR" sz="2000" dirty="0">
                <a:solidFill>
                  <a:schemeClr val="tx1">
                    <a:lumMod val="75000"/>
                    <a:lumOff val="25000"/>
                  </a:schemeClr>
                </a:solidFill>
                <a:ea typeface="ＭＳ Ｐゴシック" charset="0"/>
              </a:rPr>
              <a:t>appeler le CHU. </a:t>
            </a:r>
          </a:p>
          <a:p>
            <a:pPr marL="0" indent="0" algn="just" fontAlgn="auto">
              <a:spcBef>
                <a:spcPts val="1200"/>
              </a:spcBef>
              <a:spcAft>
                <a:spcPts val="1200"/>
              </a:spcAft>
              <a:buFontTx/>
              <a:buNone/>
              <a:defRPr/>
            </a:pPr>
            <a:r>
              <a:rPr lang="fr-FR" sz="2000" dirty="0">
                <a:solidFill>
                  <a:schemeClr val="tx1">
                    <a:lumMod val="75000"/>
                    <a:lumOff val="25000"/>
                  </a:schemeClr>
                </a:solidFill>
                <a:ea typeface="ＭＳ Ｐゴシック" charset="0"/>
              </a:rPr>
              <a:t>Comme sa pause déjeuner </a:t>
            </a:r>
            <a:r>
              <a:rPr lang="fr-FR" sz="2000" dirty="0" smtClean="0">
                <a:solidFill>
                  <a:schemeClr val="tx1">
                    <a:lumMod val="75000"/>
                    <a:lumOff val="25000"/>
                  </a:schemeClr>
                </a:solidFill>
                <a:ea typeface="ＭＳ Ｐゴシック" charset="0"/>
              </a:rPr>
              <a:t>était terminée</a:t>
            </a:r>
            <a:r>
              <a:rPr lang="fr-FR" sz="2000" dirty="0">
                <a:solidFill>
                  <a:schemeClr val="tx1">
                    <a:lumMod val="75000"/>
                    <a:lumOff val="25000"/>
                  </a:schemeClr>
                </a:solidFill>
                <a:ea typeface="ＭＳ Ｐゴシック" charset="0"/>
              </a:rPr>
              <a:t>, elle </a:t>
            </a:r>
            <a:r>
              <a:rPr lang="fr-FR" sz="2000" dirty="0" smtClean="0">
                <a:solidFill>
                  <a:schemeClr val="tx1">
                    <a:lumMod val="75000"/>
                    <a:lumOff val="25000"/>
                  </a:schemeClr>
                </a:solidFill>
                <a:ea typeface="ＭＳ Ｐゴシック" charset="0"/>
              </a:rPr>
              <a:t>a décidé de </a:t>
            </a:r>
            <a:r>
              <a:rPr lang="fr-FR" sz="2000" dirty="0">
                <a:solidFill>
                  <a:schemeClr val="tx1">
                    <a:lumMod val="75000"/>
                    <a:lumOff val="25000"/>
                  </a:schemeClr>
                </a:solidFill>
                <a:ea typeface="ＭＳ Ｐゴシック" charset="0"/>
              </a:rPr>
              <a:t>ne pas reprendre ses médicaments et de continuer son traitement normalement sans prise supplémentaire. </a:t>
            </a:r>
          </a:p>
          <a:p>
            <a:pPr marL="0" indent="0" algn="just" fontAlgn="auto">
              <a:spcBef>
                <a:spcPts val="1200"/>
              </a:spcBef>
              <a:spcAft>
                <a:spcPts val="1200"/>
              </a:spcAft>
              <a:buFontTx/>
              <a:buNone/>
              <a:defRPr/>
            </a:pPr>
            <a:r>
              <a:rPr lang="fr-FR" sz="2000" dirty="0" smtClean="0">
                <a:solidFill>
                  <a:schemeClr val="tx1">
                    <a:lumMod val="75000"/>
                    <a:lumOff val="25000"/>
                  </a:schemeClr>
                </a:solidFill>
                <a:ea typeface="ＭＳ Ｐゴシック" charset="0"/>
              </a:rPr>
              <a:t>Qu’en </a:t>
            </a:r>
            <a:r>
              <a:rPr lang="fr-FR" sz="2000" dirty="0">
                <a:solidFill>
                  <a:schemeClr val="tx1">
                    <a:lumMod val="75000"/>
                    <a:lumOff val="25000"/>
                  </a:schemeClr>
                </a:solidFill>
                <a:ea typeface="ＭＳ Ｐゴシック" charset="0"/>
              </a:rPr>
              <a:t>pensez-vous ?</a:t>
            </a:r>
          </a:p>
        </p:txBody>
      </p:sp>
      <p:pic>
        <p:nvPicPr>
          <p:cNvPr id="16387" name="Picture 16" descr="2728409716"/>
          <p:cNvPicPr>
            <a:picLocks noChangeAspect="1" noChangeArrowheads="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val="0"/>
              </a:ext>
            </a:extLst>
          </a:blip>
          <a:srcRect r="-2"/>
          <a:stretch>
            <a:fillRect/>
          </a:stretch>
        </p:blipFill>
        <p:spPr bwMode="auto">
          <a:xfrm>
            <a:off x="557213" y="1265238"/>
            <a:ext cx="3430587" cy="38242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7C2F6DCE-F318-4E96-BD8F-7146E6261898}" type="slidenum">
              <a:rPr lang="fr-FR" altLang="fr-FR" smtClean="0"/>
              <a:pPr/>
              <a:t>3</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428122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100" y="533400"/>
            <a:ext cx="7937500" cy="990600"/>
          </a:xfrm>
        </p:spPr>
        <p:txBody>
          <a:bodyPr/>
          <a:lstStyle/>
          <a:p>
            <a:pPr eaLnBrk="1" hangingPunct="1">
              <a:defRPr/>
            </a:pPr>
            <a:r>
              <a:rPr lang="fr-FR" dirty="0" smtClean="0">
                <a:ea typeface="ＭＳ Ｐゴシック" pitchFamily="34" charset="-128"/>
              </a:rPr>
              <a:t>Remerciements</a:t>
            </a:r>
          </a:p>
        </p:txBody>
      </p:sp>
      <p:sp>
        <p:nvSpPr>
          <p:cNvPr id="105475" name="Espace réservé du contenu 2"/>
          <p:cNvSpPr>
            <a:spLocks noGrp="1"/>
          </p:cNvSpPr>
          <p:nvPr>
            <p:ph idx="1"/>
          </p:nvPr>
        </p:nvSpPr>
        <p:spPr>
          <a:xfrm>
            <a:off x="292100" y="1600200"/>
            <a:ext cx="8636000" cy="4876800"/>
          </a:xfrm>
        </p:spPr>
        <p:txBody>
          <a:bodyPr/>
          <a:lstStyle/>
          <a:p>
            <a:pPr eaLnBrk="1" hangingPunct="1"/>
            <a:r>
              <a:rPr lang="fr-FR" b="1" dirty="0" smtClean="0">
                <a:ea typeface="ＭＳ Ｐゴシック" pitchFamily="34" charset="-128"/>
              </a:rPr>
              <a:t>Groupe Médicament-Pharmaciens SFLS </a:t>
            </a:r>
            <a:r>
              <a:rPr lang="fr-FR" dirty="0" smtClean="0">
                <a:ea typeface="ＭＳ Ｐゴシック" pitchFamily="34" charset="-128"/>
              </a:rPr>
              <a:t>: </a:t>
            </a:r>
          </a:p>
          <a:p>
            <a:pPr lvl="1" eaLnBrk="1" hangingPunct="1">
              <a:buFont typeface="Arial" pitchFamily="34" charset="0"/>
              <a:buNone/>
            </a:pPr>
            <a:r>
              <a:rPr lang="fr-FR" dirty="0" smtClean="0">
                <a:ea typeface="ＭＳ Ｐゴシック" pitchFamily="34" charset="-128"/>
                <a:hlinkClick r:id="rId2"/>
              </a:rPr>
              <a:t>http://www.sfls.aei.fr/Commission-pharmaciens-medicaments</a:t>
            </a:r>
            <a:r>
              <a:rPr lang="fr-FR" dirty="0" smtClean="0">
                <a:ea typeface="ＭＳ Ｐゴシック" pitchFamily="34" charset="-128"/>
              </a:rPr>
              <a:t> </a:t>
            </a:r>
          </a:p>
          <a:p>
            <a:pPr lvl="1" eaLnBrk="1" hangingPunct="1"/>
            <a:r>
              <a:rPr lang="fr-FR" dirty="0" smtClean="0">
                <a:ea typeface="ＭＳ Ｐゴシック" pitchFamily="34" charset="-128"/>
              </a:rPr>
              <a:t>Présidents : Eric BILLAUD et Agnès CERTAIN,</a:t>
            </a:r>
          </a:p>
          <a:p>
            <a:pPr lvl="1" eaLnBrk="1" hangingPunct="1"/>
            <a:r>
              <a:rPr lang="fr-FR" dirty="0" smtClean="0">
                <a:ea typeface="ＭＳ Ｐゴシック" pitchFamily="34" charset="-128"/>
              </a:rPr>
              <a:t>Secrétaire : Julie LANGLOIS, </a:t>
            </a:r>
          </a:p>
          <a:p>
            <a:pPr lvl="1" eaLnBrk="1" hangingPunct="1"/>
            <a:r>
              <a:rPr lang="fr-FR" dirty="0" smtClean="0">
                <a:ea typeface="ＭＳ Ｐゴシック" pitchFamily="34" charset="-128"/>
              </a:rPr>
              <a:t>Et Philippe ARSAC, Emmanuelle BOSCHETTI, Pierre BOUTTAZ,  Laurence BOYER, Christine JACOMET, Bruno LAURANDIN, Sylvia PUGLIESE, Hervé TROUT, David ZUCMAN.</a:t>
            </a:r>
          </a:p>
          <a:p>
            <a:pPr lvl="1" eaLnBrk="1" hangingPunct="1">
              <a:buFont typeface="Arial" pitchFamily="34" charset="0"/>
              <a:buNone/>
            </a:pPr>
            <a:endParaRPr lang="fr-FR" b="1" dirty="0" smtClean="0">
              <a:ea typeface="ＭＳ Ｐゴシック" pitchFamily="34" charset="-128"/>
            </a:endParaRPr>
          </a:p>
          <a:p>
            <a:pPr eaLnBrk="1" hangingPunct="1"/>
            <a:r>
              <a:rPr lang="fr-FR" b="1" dirty="0" smtClean="0">
                <a:ea typeface="ＭＳ Ｐゴシック" pitchFamily="34" charset="-128"/>
              </a:rPr>
              <a:t>Ordre des Pharmaciens / </a:t>
            </a:r>
            <a:r>
              <a:rPr lang="fr-FR" b="1" dirty="0" err="1" smtClean="0">
                <a:ea typeface="ＭＳ Ｐゴシック" pitchFamily="34" charset="-128"/>
              </a:rPr>
              <a:t>Cespharm</a:t>
            </a:r>
            <a:endParaRPr lang="fr-FR" b="1" dirty="0" smtClean="0">
              <a:ea typeface="ＭＳ Ｐゴシック" pitchFamily="34" charset="-128"/>
            </a:endParaRPr>
          </a:p>
          <a:p>
            <a:pPr eaLnBrk="1" hangingPunct="1"/>
            <a:r>
              <a:rPr lang="fr-FR" b="1" dirty="0" smtClean="0">
                <a:ea typeface="ＭＳ Ｐゴシック" pitchFamily="34" charset="-128"/>
              </a:rPr>
              <a:t>Haute Autorité de Santé</a:t>
            </a:r>
          </a:p>
          <a:p>
            <a:pPr eaLnBrk="1" hangingPunct="1"/>
            <a:r>
              <a:rPr lang="fr-FR" b="1" dirty="0" smtClean="0">
                <a:ea typeface="ＭＳ Ｐゴシック" pitchFamily="34" charset="-128"/>
              </a:rPr>
              <a:t>Direction Générale de la Santé</a:t>
            </a:r>
          </a:p>
        </p:txBody>
      </p:sp>
      <p:sp>
        <p:nvSpPr>
          <p:cNvPr id="5" name="Espace réservé du numéro de diapositive 4"/>
          <p:cNvSpPr>
            <a:spLocks noGrp="1"/>
          </p:cNvSpPr>
          <p:nvPr>
            <p:ph type="sldNum" sz="quarter" idx="12"/>
          </p:nvPr>
        </p:nvSpPr>
        <p:spPr/>
        <p:txBody>
          <a:bodyPr/>
          <a:lstStyle/>
          <a:p>
            <a:fld id="{8D3C4E78-4E06-5F42-B744-27D3474E1BA3}" type="slidenum">
              <a:rPr lang="fr-FR" smtClean="0"/>
              <a:pPr/>
              <a:t>30</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
          <p:cNvSpPr>
            <a:spLocks noGrp="1" noChangeArrowheads="1"/>
          </p:cNvSpPr>
          <p:nvPr>
            <p:ph type="body" sz="half" idx="2"/>
          </p:nvPr>
        </p:nvSpPr>
        <p:spPr>
          <a:xfrm>
            <a:off x="3898900" y="495299"/>
            <a:ext cx="5245099" cy="6170613"/>
          </a:xfrm>
          <a:ln>
            <a:solidFill>
              <a:schemeClr val="tx1"/>
            </a:solidFill>
            <a:miter lim="800000"/>
            <a:headEnd/>
            <a:tailEnd/>
          </a:ln>
        </p:spPr>
        <p:txBody>
          <a:bodyPr rtlCol="0">
            <a:normAutofit fontScale="92500" lnSpcReduction="10000"/>
          </a:bodyPr>
          <a:lstStyle/>
          <a:p>
            <a:pPr marL="0" indent="0" algn="just" fontAlgn="auto">
              <a:spcBef>
                <a:spcPts val="1200"/>
              </a:spcBef>
              <a:spcAft>
                <a:spcPts val="1200"/>
              </a:spcAft>
              <a:buFontTx/>
              <a:buNone/>
              <a:defRPr/>
            </a:pPr>
            <a:r>
              <a:rPr lang="fr-FR" sz="2200" dirty="0" smtClean="0">
                <a:solidFill>
                  <a:schemeClr val="tx1">
                    <a:lumMod val="75000"/>
                    <a:lumOff val="25000"/>
                  </a:schemeClr>
                </a:solidFill>
                <a:latin typeface="Arial" charset="0"/>
                <a:ea typeface="ＭＳ Ｐゴシック" charset="0"/>
              </a:rPr>
              <a:t>Halima vous raconte à l’officine…</a:t>
            </a:r>
          </a:p>
          <a:p>
            <a:pPr algn="just">
              <a:spcBef>
                <a:spcPts val="1200"/>
              </a:spcBef>
              <a:spcAft>
                <a:spcPts val="1200"/>
              </a:spcAft>
              <a:buFont typeface="Arial"/>
              <a:buChar char="•"/>
              <a:defRPr/>
            </a:pPr>
            <a:r>
              <a:rPr lang="fr-FR" sz="2200" dirty="0" smtClean="0">
                <a:solidFill>
                  <a:schemeClr val="accent3">
                    <a:lumMod val="50000"/>
                  </a:schemeClr>
                </a:solidFill>
                <a:latin typeface="Arial" charset="0"/>
                <a:ea typeface="ＭＳ Ｐゴシック" charset="0"/>
              </a:rPr>
              <a:t>Peu d’études pharmacocinétiques ; variabilité probable selon les paramètres pharmacologiques de chaque ARV et les données physiologiques du patient.</a:t>
            </a:r>
          </a:p>
          <a:p>
            <a:pPr algn="just" fontAlgn="auto">
              <a:lnSpc>
                <a:spcPct val="150000"/>
              </a:lnSpc>
              <a:spcBef>
                <a:spcPts val="1200"/>
              </a:spcBef>
              <a:spcAft>
                <a:spcPts val="1200"/>
              </a:spcAft>
              <a:buFont typeface="Arial"/>
              <a:buChar char="•"/>
              <a:defRPr/>
            </a:pPr>
            <a:r>
              <a:rPr lang="fr-FR" sz="2200" b="1" dirty="0" smtClean="0">
                <a:solidFill>
                  <a:schemeClr val="accent3">
                    <a:lumMod val="50000"/>
                  </a:schemeClr>
                </a:solidFill>
                <a:latin typeface="Arial" charset="0"/>
                <a:ea typeface="ＭＳ Ｐゴシック" charset="0"/>
              </a:rPr>
              <a:t>Règle générale</a:t>
            </a:r>
            <a:endParaRPr lang="fr-FR" sz="2000" b="1" dirty="0" smtClean="0">
              <a:solidFill>
                <a:schemeClr val="accent3">
                  <a:lumMod val="50000"/>
                </a:schemeClr>
              </a:solidFill>
              <a:latin typeface="Arial" charset="0"/>
              <a:ea typeface="ＭＳ Ｐゴシック" charset="0"/>
            </a:endParaRPr>
          </a:p>
          <a:p>
            <a:pPr lvl="1" algn="just">
              <a:spcBef>
                <a:spcPts val="1200"/>
              </a:spcBef>
              <a:spcAft>
                <a:spcPts val="1200"/>
              </a:spcAft>
              <a:buFont typeface="Arial"/>
              <a:buChar char="•"/>
              <a:defRPr/>
            </a:pPr>
            <a:r>
              <a:rPr lang="fr-FR" sz="2118" b="1" dirty="0" smtClean="0">
                <a:solidFill>
                  <a:schemeClr val="accent3">
                    <a:lumMod val="50000"/>
                  </a:schemeClr>
                </a:solidFill>
                <a:latin typeface="Arial" charset="0"/>
                <a:ea typeface="ＭＳ Ｐゴシック" charset="0"/>
              </a:rPr>
              <a:t>Vomissement &lt; 1 heure après la prise </a:t>
            </a:r>
            <a:r>
              <a:rPr lang="fr-FR" sz="2118" b="1" dirty="0" smtClean="0">
                <a:solidFill>
                  <a:schemeClr val="accent3">
                    <a:lumMod val="50000"/>
                  </a:schemeClr>
                </a:solidFill>
                <a:latin typeface="Arial" charset="0"/>
                <a:ea typeface="ＭＳ Ｐゴシック" charset="0"/>
                <a:sym typeface="Wingdings" pitchFamily="2" charset="2"/>
              </a:rPr>
              <a:t> </a:t>
            </a:r>
            <a:r>
              <a:rPr lang="fr-FR" sz="2118" dirty="0" smtClean="0">
                <a:solidFill>
                  <a:schemeClr val="accent3">
                    <a:lumMod val="50000"/>
                  </a:schemeClr>
                </a:solidFill>
                <a:latin typeface="Arial" charset="0"/>
                <a:ea typeface="ＭＳ Ｐゴシック" charset="0"/>
              </a:rPr>
              <a:t>Reprendre le traitement</a:t>
            </a:r>
          </a:p>
          <a:p>
            <a:pPr lvl="1" algn="just">
              <a:spcBef>
                <a:spcPts val="1200"/>
              </a:spcBef>
              <a:spcAft>
                <a:spcPts val="1200"/>
              </a:spcAft>
              <a:buFont typeface="Arial"/>
              <a:buChar char="•"/>
              <a:defRPr/>
            </a:pPr>
            <a:r>
              <a:rPr lang="fr-FR" sz="2118" b="1" dirty="0" smtClean="0">
                <a:solidFill>
                  <a:schemeClr val="accent3">
                    <a:lumMod val="50000"/>
                  </a:schemeClr>
                </a:solidFill>
                <a:latin typeface="Arial" charset="0"/>
                <a:ea typeface="ＭＳ Ｐゴシック" charset="0"/>
              </a:rPr>
              <a:t>Vomissement &gt; 1 heure après la prise </a:t>
            </a:r>
            <a:r>
              <a:rPr lang="fr-FR" sz="2118" b="1" dirty="0" smtClean="0">
                <a:solidFill>
                  <a:schemeClr val="accent3">
                    <a:lumMod val="50000"/>
                  </a:schemeClr>
                </a:solidFill>
                <a:latin typeface="Arial" charset="0"/>
                <a:ea typeface="ＭＳ Ｐゴシック" charset="0"/>
                <a:sym typeface="Wingdings" pitchFamily="2" charset="2"/>
              </a:rPr>
              <a:t> </a:t>
            </a:r>
            <a:r>
              <a:rPr lang="fr-FR" sz="2118" dirty="0" smtClean="0">
                <a:solidFill>
                  <a:schemeClr val="accent3">
                    <a:lumMod val="50000"/>
                  </a:schemeClr>
                </a:solidFill>
                <a:latin typeface="Arial" charset="0"/>
                <a:ea typeface="ＭＳ Ｐゴシック" charset="0"/>
              </a:rPr>
              <a:t>Ne pas le reprendre</a:t>
            </a:r>
          </a:p>
          <a:p>
            <a:pPr marL="0" indent="0" algn="just" fontAlgn="auto">
              <a:spcBef>
                <a:spcPts val="1200"/>
              </a:spcBef>
              <a:spcAft>
                <a:spcPts val="1200"/>
              </a:spcAft>
              <a:buFontTx/>
              <a:buNone/>
              <a:defRPr/>
            </a:pPr>
            <a:r>
              <a:rPr lang="fr-FR" sz="2200" dirty="0" smtClean="0">
                <a:solidFill>
                  <a:schemeClr val="accent3">
                    <a:lumMod val="50000"/>
                  </a:schemeClr>
                </a:solidFill>
                <a:latin typeface="Arial" charset="0"/>
                <a:ea typeface="ＭＳ Ｐゴシック" charset="0"/>
              </a:rPr>
              <a:t>Néanmoins, les RCP (résumé des caractéristiques des produits) et les notices patients, précisent de plus en plus souvent, le délai au delà duquel, il ne faut pas reprendre.</a:t>
            </a:r>
            <a:endParaRPr lang="fr-FR" sz="2200" dirty="0">
              <a:solidFill>
                <a:schemeClr val="accent3">
                  <a:lumMod val="50000"/>
                </a:schemeClr>
              </a:solidFill>
              <a:latin typeface="Arial" charset="0"/>
              <a:ea typeface="ＭＳ Ｐゴシック" charset="0"/>
            </a:endParaRPr>
          </a:p>
        </p:txBody>
      </p:sp>
      <p:pic>
        <p:nvPicPr>
          <p:cNvPr id="18435" name="Picture 16" descr="2728409716"/>
          <p:cNvPicPr>
            <a:picLocks noChangeAspect="1" noChangeArrowheads="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val="0"/>
              </a:ext>
            </a:extLst>
          </a:blip>
          <a:srcRect r="-2"/>
          <a:stretch>
            <a:fillRect/>
          </a:stretch>
        </p:blipFill>
        <p:spPr bwMode="auto">
          <a:xfrm>
            <a:off x="203200" y="1265238"/>
            <a:ext cx="3430587" cy="38242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7C2F6DCE-F318-4E96-BD8F-7146E6261898}" type="slidenum">
              <a:rPr lang="fr-FR" altLang="fr-FR" smtClean="0"/>
              <a:pPr/>
              <a:t>4</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4144910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OUBLI DE PRISE</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
          <p:cNvSpPr>
            <a:spLocks noGrp="1" noChangeArrowheads="1"/>
          </p:cNvSpPr>
          <p:nvPr>
            <p:ph type="body" sz="half" idx="2"/>
          </p:nvPr>
        </p:nvSpPr>
        <p:spPr>
          <a:xfrm>
            <a:off x="3779838" y="457200"/>
            <a:ext cx="5122862" cy="6284913"/>
          </a:xfrm>
          <a:ln>
            <a:solidFill>
              <a:schemeClr val="tx1"/>
            </a:solidFill>
            <a:miter lim="800000"/>
            <a:headEnd/>
            <a:tailEnd/>
          </a:ln>
        </p:spPr>
        <p:txBody>
          <a:bodyPr rtlCol="0">
            <a:normAutofit/>
          </a:bodyPr>
          <a:lstStyle/>
          <a:p>
            <a:pPr marL="0" indent="0" algn="just" fontAlgn="auto">
              <a:lnSpc>
                <a:spcPct val="130000"/>
              </a:lnSpc>
              <a:spcBef>
                <a:spcPts val="1200"/>
              </a:spcBef>
              <a:spcAft>
                <a:spcPts val="1200"/>
              </a:spcAft>
              <a:buFontTx/>
              <a:buNone/>
              <a:defRPr/>
            </a:pPr>
            <a:r>
              <a:rPr lang="fr-FR" sz="2000" dirty="0" smtClean="0">
                <a:solidFill>
                  <a:schemeClr val="tx1">
                    <a:lumMod val="75000"/>
                    <a:lumOff val="25000"/>
                  </a:schemeClr>
                </a:solidFill>
                <a:ea typeface="ＭＳ Ｐゴシック" charset="0"/>
              </a:rPr>
              <a:t>Tony vous raconte à l’officine…</a:t>
            </a:r>
          </a:p>
          <a:p>
            <a:pPr marL="0" indent="0" algn="just" fontAlgn="auto">
              <a:lnSpc>
                <a:spcPct val="130000"/>
              </a:lnSpc>
              <a:spcBef>
                <a:spcPts val="1200"/>
              </a:spcBef>
              <a:spcAft>
                <a:spcPts val="1200"/>
              </a:spcAft>
              <a:buFontTx/>
              <a:buNone/>
              <a:defRPr/>
            </a:pPr>
            <a:r>
              <a:rPr lang="fr-FR" sz="2000" dirty="0" smtClean="0">
                <a:solidFill>
                  <a:schemeClr val="tx1">
                    <a:lumMod val="75000"/>
                    <a:lumOff val="25000"/>
                  </a:schemeClr>
                </a:solidFill>
                <a:ea typeface="ＭＳ Ｐゴシック" charset="0"/>
              </a:rPr>
              <a:t>Il </a:t>
            </a:r>
            <a:r>
              <a:rPr lang="fr-FR" sz="2000" dirty="0">
                <a:solidFill>
                  <a:schemeClr val="tx1">
                    <a:lumMod val="75000"/>
                    <a:lumOff val="25000"/>
                  </a:schemeClr>
                </a:solidFill>
                <a:ea typeface="ＭＳ Ｐゴシック" charset="0"/>
              </a:rPr>
              <a:t>est très occupé par son activité professionnelle et est rarement chez lui. </a:t>
            </a:r>
          </a:p>
          <a:p>
            <a:pPr marL="0" indent="0" algn="just" fontAlgn="auto">
              <a:lnSpc>
                <a:spcPct val="130000"/>
              </a:lnSpc>
              <a:spcBef>
                <a:spcPts val="1200"/>
              </a:spcBef>
              <a:spcAft>
                <a:spcPts val="1200"/>
              </a:spcAft>
              <a:buFontTx/>
              <a:buNone/>
              <a:defRPr/>
            </a:pPr>
            <a:r>
              <a:rPr lang="fr-FR" sz="2000" dirty="0">
                <a:solidFill>
                  <a:schemeClr val="tx1">
                    <a:lumMod val="75000"/>
                    <a:lumOff val="25000"/>
                  </a:schemeClr>
                </a:solidFill>
                <a:ea typeface="ＭＳ Ｐゴシック" charset="0"/>
              </a:rPr>
              <a:t>Il doit prendre son traitement à 8h et 20h. </a:t>
            </a:r>
            <a:endParaRPr lang="fr-FR" sz="2000" dirty="0" smtClean="0">
              <a:solidFill>
                <a:schemeClr val="tx1">
                  <a:lumMod val="75000"/>
                  <a:lumOff val="25000"/>
                </a:schemeClr>
              </a:solidFill>
              <a:ea typeface="ＭＳ Ｐゴシック" charset="0"/>
            </a:endParaRPr>
          </a:p>
          <a:p>
            <a:pPr marL="0" indent="0" algn="just" fontAlgn="auto">
              <a:lnSpc>
                <a:spcPct val="130000"/>
              </a:lnSpc>
              <a:spcBef>
                <a:spcPts val="1200"/>
              </a:spcBef>
              <a:spcAft>
                <a:spcPts val="1200"/>
              </a:spcAft>
              <a:buFontTx/>
              <a:buNone/>
              <a:defRPr/>
            </a:pPr>
            <a:r>
              <a:rPr lang="fr-FR" sz="2000" dirty="0" smtClean="0">
                <a:solidFill>
                  <a:schemeClr val="tx1">
                    <a:lumMod val="75000"/>
                    <a:lumOff val="25000"/>
                  </a:schemeClr>
                </a:solidFill>
                <a:ea typeface="ＭＳ Ｐゴシック" charset="0"/>
              </a:rPr>
              <a:t>A </a:t>
            </a:r>
            <a:r>
              <a:rPr lang="fr-FR" sz="2000" dirty="0">
                <a:solidFill>
                  <a:schemeClr val="tx1">
                    <a:lumMod val="75000"/>
                    <a:lumOff val="25000"/>
                  </a:schemeClr>
                </a:solidFill>
                <a:ea typeface="ＭＳ Ｐゴシック" charset="0"/>
              </a:rPr>
              <a:t>11h, il s</a:t>
            </a:r>
            <a:r>
              <a:rPr lang="ja-JP" altLang="fr-FR" sz="2000" dirty="0">
                <a:solidFill>
                  <a:schemeClr val="tx1">
                    <a:lumMod val="75000"/>
                    <a:lumOff val="25000"/>
                  </a:schemeClr>
                </a:solidFill>
                <a:ea typeface="ＭＳ Ｐゴシック" charset="0"/>
              </a:rPr>
              <a:t>’</a:t>
            </a:r>
            <a:r>
              <a:rPr lang="fr-FR" sz="2000" dirty="0">
                <a:solidFill>
                  <a:schemeClr val="tx1">
                    <a:lumMod val="75000"/>
                    <a:lumOff val="25000"/>
                  </a:schemeClr>
                </a:solidFill>
                <a:ea typeface="ＭＳ Ｐゴシック" charset="0"/>
              </a:rPr>
              <a:t>aperçoit </a:t>
            </a:r>
            <a:r>
              <a:rPr lang="fr-FR" sz="2000" dirty="0" smtClean="0">
                <a:solidFill>
                  <a:schemeClr val="tx1">
                    <a:lumMod val="75000"/>
                    <a:lumOff val="25000"/>
                  </a:schemeClr>
                </a:solidFill>
                <a:ea typeface="ＭＳ Ｐゴシック" charset="0"/>
              </a:rPr>
              <a:t>qu’il </a:t>
            </a:r>
            <a:r>
              <a:rPr lang="fr-FR" sz="2000" dirty="0">
                <a:solidFill>
                  <a:schemeClr val="tx1">
                    <a:lumMod val="75000"/>
                    <a:lumOff val="25000"/>
                  </a:schemeClr>
                </a:solidFill>
                <a:ea typeface="ＭＳ Ｐゴシック" charset="0"/>
              </a:rPr>
              <a:t>a oublié la prise du matin. </a:t>
            </a:r>
          </a:p>
          <a:p>
            <a:pPr marL="0" indent="0" algn="just" fontAlgn="auto">
              <a:lnSpc>
                <a:spcPct val="130000"/>
              </a:lnSpc>
              <a:spcBef>
                <a:spcPts val="1200"/>
              </a:spcBef>
              <a:spcAft>
                <a:spcPts val="1200"/>
              </a:spcAft>
              <a:buFontTx/>
              <a:buNone/>
              <a:defRPr/>
            </a:pPr>
            <a:r>
              <a:rPr lang="fr-FR" sz="2000" dirty="0">
                <a:solidFill>
                  <a:schemeClr val="tx1">
                    <a:lumMod val="75000"/>
                    <a:lumOff val="25000"/>
                  </a:schemeClr>
                </a:solidFill>
                <a:ea typeface="ＭＳ Ｐゴシック" charset="0"/>
              </a:rPr>
              <a:t>Il décide de ne pas </a:t>
            </a:r>
            <a:r>
              <a:rPr lang="fr-FR" sz="2000" dirty="0" smtClean="0">
                <a:solidFill>
                  <a:schemeClr val="tx1">
                    <a:lumMod val="75000"/>
                    <a:lumOff val="25000"/>
                  </a:schemeClr>
                </a:solidFill>
                <a:ea typeface="ＭＳ Ｐゴシック" charset="0"/>
              </a:rPr>
              <a:t>les prendre et </a:t>
            </a:r>
            <a:r>
              <a:rPr lang="fr-FR" sz="2000" dirty="0">
                <a:solidFill>
                  <a:schemeClr val="tx1">
                    <a:lumMod val="75000"/>
                    <a:lumOff val="25000"/>
                  </a:schemeClr>
                </a:solidFill>
                <a:ea typeface="ＭＳ Ｐゴシック" charset="0"/>
              </a:rPr>
              <a:t>de ne prendre que ceux du soir à 20h.</a:t>
            </a:r>
          </a:p>
          <a:p>
            <a:pPr marL="0" indent="0" algn="just" fontAlgn="auto">
              <a:lnSpc>
                <a:spcPct val="130000"/>
              </a:lnSpc>
              <a:spcBef>
                <a:spcPts val="1200"/>
              </a:spcBef>
              <a:spcAft>
                <a:spcPts val="1200"/>
              </a:spcAft>
              <a:buFontTx/>
              <a:buNone/>
              <a:defRPr/>
            </a:pPr>
            <a:r>
              <a:rPr lang="fr-FR" sz="2000" dirty="0" smtClean="0">
                <a:solidFill>
                  <a:schemeClr val="tx1">
                    <a:lumMod val="75000"/>
                    <a:lumOff val="25000"/>
                  </a:schemeClr>
                </a:solidFill>
                <a:ea typeface="ＭＳ Ｐゴシック" charset="0"/>
              </a:rPr>
              <a:t>Qu’en </a:t>
            </a:r>
            <a:r>
              <a:rPr lang="fr-FR" sz="2000" dirty="0">
                <a:solidFill>
                  <a:schemeClr val="tx1">
                    <a:lumMod val="75000"/>
                    <a:lumOff val="25000"/>
                  </a:schemeClr>
                </a:solidFill>
                <a:ea typeface="ＭＳ Ｐゴシック" charset="0"/>
              </a:rPr>
              <a:t>pensez-vous ?</a:t>
            </a:r>
          </a:p>
          <a:p>
            <a:pPr marL="0" indent="0" fontAlgn="auto">
              <a:lnSpc>
                <a:spcPct val="130000"/>
              </a:lnSpc>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20483" name="Picture 19" descr="3157314968_1_2_zToPYQoz"/>
          <p:cNvPicPr>
            <a:picLocks noChangeAspect="1" noChangeArrowheads="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79388" y="620713"/>
            <a:ext cx="3455987" cy="51847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7C2F6DCE-F318-4E96-BD8F-7146E6261898}" type="slidenum">
              <a:rPr lang="fr-FR" altLang="fr-FR" smtClean="0"/>
              <a:pPr/>
              <a:t>6</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1493835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
          <p:cNvSpPr>
            <a:spLocks noGrp="1" noChangeArrowheads="1"/>
          </p:cNvSpPr>
          <p:nvPr>
            <p:ph type="body" sz="half" idx="2"/>
          </p:nvPr>
        </p:nvSpPr>
        <p:spPr>
          <a:xfrm>
            <a:off x="3779838" y="495300"/>
            <a:ext cx="5364162" cy="6362700"/>
          </a:xfrm>
          <a:ln>
            <a:solidFill>
              <a:schemeClr val="tx1"/>
            </a:solidFill>
            <a:miter lim="800000"/>
            <a:headEnd/>
            <a:tailEnd/>
          </a:ln>
        </p:spPr>
        <p:txBody>
          <a:bodyPr rtlCol="0">
            <a:normAutofit fontScale="77500" lnSpcReduction="20000"/>
          </a:bodyPr>
          <a:lstStyle/>
          <a:p>
            <a:pPr marL="0" indent="0" algn="just" fontAlgn="auto">
              <a:lnSpc>
                <a:spcPct val="130000"/>
              </a:lnSpc>
              <a:spcBef>
                <a:spcPts val="1200"/>
              </a:spcBef>
              <a:spcAft>
                <a:spcPts val="1200"/>
              </a:spcAft>
              <a:buFontTx/>
              <a:buNone/>
              <a:defRPr/>
            </a:pPr>
            <a:r>
              <a:rPr lang="fr-FR" dirty="0" smtClean="0">
                <a:solidFill>
                  <a:schemeClr val="tx1">
                    <a:lumMod val="75000"/>
                    <a:lumOff val="25000"/>
                  </a:schemeClr>
                </a:solidFill>
                <a:latin typeface="Arial" charset="0"/>
                <a:ea typeface="ＭＳ Ｐゴシック" charset="0"/>
              </a:rPr>
              <a:t>Tony vous raconte à l’officine…</a:t>
            </a:r>
          </a:p>
          <a:p>
            <a:pPr>
              <a:lnSpc>
                <a:spcPct val="130000"/>
              </a:lnSpc>
              <a:spcBef>
                <a:spcPct val="10000"/>
              </a:spcBef>
              <a:buFont typeface="Arial"/>
              <a:buChar char="•"/>
              <a:defRPr/>
            </a:pPr>
            <a:r>
              <a:rPr lang="fr-FR" dirty="0" smtClean="0">
                <a:solidFill>
                  <a:schemeClr val="accent3">
                    <a:lumMod val="50000"/>
                  </a:schemeClr>
                </a:solidFill>
                <a:ea typeface="ＭＳ Ｐゴシック" charset="0"/>
              </a:rPr>
              <a:t>Peu d’études pharmacocinétiques ; les RCP </a:t>
            </a:r>
            <a:r>
              <a:rPr lang="fr-FR" i="1" dirty="0" smtClean="0">
                <a:solidFill>
                  <a:schemeClr val="accent3">
                    <a:lumMod val="50000"/>
                  </a:schemeClr>
                </a:solidFill>
                <a:ea typeface="ＭＳ Ｐゴシック" charset="0"/>
              </a:rPr>
              <a:t>(résumé des caractéristiques des produits) </a:t>
            </a:r>
            <a:r>
              <a:rPr lang="fr-FR" dirty="0" smtClean="0">
                <a:solidFill>
                  <a:schemeClr val="accent3">
                    <a:lumMod val="50000"/>
                  </a:schemeClr>
                </a:solidFill>
                <a:ea typeface="ＭＳ Ｐゴシック" charset="0"/>
              </a:rPr>
              <a:t>et les notices patients, précisent de plus en plus souvent, le délai au delà duquel, il ne faut pas reprendre.</a:t>
            </a:r>
          </a:p>
          <a:p>
            <a:pPr algn="just">
              <a:lnSpc>
                <a:spcPct val="150000"/>
              </a:lnSpc>
              <a:spcBef>
                <a:spcPts val="1200"/>
              </a:spcBef>
              <a:spcAft>
                <a:spcPts val="1200"/>
              </a:spcAft>
              <a:buFont typeface="Arial"/>
              <a:buChar char="•"/>
              <a:defRPr/>
            </a:pPr>
            <a:r>
              <a:rPr lang="fr-FR" b="1" dirty="0" smtClean="0">
                <a:solidFill>
                  <a:schemeClr val="accent3">
                    <a:lumMod val="50000"/>
                  </a:schemeClr>
                </a:solidFill>
                <a:ea typeface="ＭＳ Ｐゴシック" charset="0"/>
              </a:rPr>
              <a:t>Règle générale: </a:t>
            </a:r>
            <a:r>
              <a:rPr lang="fr-FR" dirty="0" smtClean="0">
                <a:solidFill>
                  <a:schemeClr val="accent3">
                    <a:lumMod val="50000"/>
                  </a:schemeClr>
                </a:solidFill>
                <a:ea typeface="ＭＳ Ｐゴシック" charset="0"/>
              </a:rPr>
              <a:t>toute prise oubliée peut être</a:t>
            </a:r>
            <a:r>
              <a:rPr lang="fr-FR" b="1" dirty="0" smtClean="0">
                <a:solidFill>
                  <a:schemeClr val="accent3">
                    <a:lumMod val="50000"/>
                  </a:schemeClr>
                </a:solidFill>
                <a:ea typeface="ＭＳ Ｐゴシック" charset="0"/>
              </a:rPr>
              <a:t> rattrapée jusqu’à </a:t>
            </a:r>
            <a:r>
              <a:rPr lang="fr-FR" sz="2400" b="1" dirty="0" smtClean="0">
                <a:solidFill>
                  <a:schemeClr val="accent3">
                    <a:lumMod val="50000"/>
                  </a:schemeClr>
                </a:solidFill>
                <a:ea typeface="ＭＳ Ｐゴシック" charset="0"/>
              </a:rPr>
              <a:t>4h avant la prochaine prise</a:t>
            </a:r>
            <a:r>
              <a:rPr lang="fr-FR" sz="2400" dirty="0" smtClean="0">
                <a:solidFill>
                  <a:schemeClr val="accent3">
                    <a:lumMod val="50000"/>
                  </a:schemeClr>
                </a:solidFill>
                <a:ea typeface="ＭＳ Ｐゴシック" charset="0"/>
              </a:rPr>
              <a:t>; ne pas décaler la suivante.</a:t>
            </a:r>
          </a:p>
          <a:p>
            <a:pPr algn="just">
              <a:spcBef>
                <a:spcPts val="1200"/>
              </a:spcBef>
              <a:spcAft>
                <a:spcPts val="1200"/>
              </a:spcAft>
              <a:buFont typeface="Arial"/>
              <a:buChar char="•"/>
              <a:defRPr/>
            </a:pPr>
            <a:r>
              <a:rPr lang="fr-FR" dirty="0" smtClean="0">
                <a:solidFill>
                  <a:schemeClr val="accent3">
                    <a:lumMod val="50000"/>
                  </a:schemeClr>
                </a:solidFill>
                <a:ea typeface="ＭＳ Ｐゴシック" charset="0"/>
              </a:rPr>
              <a:t>En suivant cette règle, on limite les risques de résistance suite à l’oubli de tout ARV. L’idéal étant quand même de se référer à la notice de l’ARV concerné. </a:t>
            </a:r>
          </a:p>
          <a:p>
            <a:pPr algn="just">
              <a:spcBef>
                <a:spcPts val="1200"/>
              </a:spcBef>
              <a:spcAft>
                <a:spcPts val="1200"/>
              </a:spcAft>
              <a:buFont typeface="Arial"/>
              <a:buChar char="•"/>
              <a:defRPr/>
            </a:pPr>
            <a:r>
              <a:rPr lang="fr-FR" dirty="0" smtClean="0">
                <a:solidFill>
                  <a:schemeClr val="accent3">
                    <a:lumMod val="50000"/>
                  </a:schemeClr>
                </a:solidFill>
                <a:ea typeface="ＭＳ Ｐゴシック" charset="0"/>
              </a:rPr>
              <a:t>Rappeler également au patient que cette ‘marge’ de rattrapage doit rester une solution ponctuelle en cas d’oubli. Et qu’il faut respecter un horaire fixe le reste du temps. Sinon risque de développer des résistances.</a:t>
            </a:r>
          </a:p>
          <a:p>
            <a:pPr marL="822960" lvl="2" indent="-182880" fontAlgn="auto">
              <a:lnSpc>
                <a:spcPct val="130000"/>
              </a:lnSpc>
              <a:spcBef>
                <a:spcPct val="10000"/>
              </a:spcBef>
              <a:spcAft>
                <a:spcPts val="0"/>
              </a:spcAft>
              <a:buFont typeface="Arial"/>
              <a:buChar char="•"/>
              <a:defRPr/>
            </a:pPr>
            <a:endParaRPr lang="fr-FR" sz="1800" dirty="0" smtClean="0">
              <a:solidFill>
                <a:schemeClr val="tx1">
                  <a:lumMod val="75000"/>
                  <a:lumOff val="25000"/>
                </a:schemeClr>
              </a:solidFill>
              <a:latin typeface="Arial" charset="0"/>
              <a:ea typeface="ＭＳ Ｐゴシック" charset="0"/>
            </a:endParaRPr>
          </a:p>
          <a:p>
            <a:pPr marL="557784" lvl="1" fontAlgn="auto">
              <a:lnSpc>
                <a:spcPct val="130000"/>
              </a:lnSpc>
              <a:spcBef>
                <a:spcPct val="10000"/>
              </a:spcBef>
              <a:spcAft>
                <a:spcPts val="0"/>
              </a:spcAft>
              <a:buFont typeface="Arial"/>
              <a:buChar char="•"/>
              <a:defRPr/>
            </a:pPr>
            <a:endParaRPr lang="fr-FR" sz="2000" dirty="0">
              <a:solidFill>
                <a:schemeClr val="tx1">
                  <a:lumMod val="75000"/>
                  <a:lumOff val="25000"/>
                </a:schemeClr>
              </a:solidFill>
              <a:latin typeface="Arial" charset="0"/>
              <a:ea typeface="ＭＳ Ｐゴシック" charset="0"/>
            </a:endParaRPr>
          </a:p>
          <a:p>
            <a:pPr marL="0" indent="0" fontAlgn="auto">
              <a:lnSpc>
                <a:spcPct val="130000"/>
              </a:lnSpc>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21507" name="Picture 19" descr="3157314968_1_2_zToPYQoz"/>
          <p:cNvPicPr>
            <a:picLocks noChangeAspect="1" noChangeArrowheads="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79388" y="620713"/>
            <a:ext cx="3455987" cy="51847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7C2F6DCE-F318-4E96-BD8F-7146E6261898}" type="slidenum">
              <a:rPr lang="fr-FR" altLang="fr-FR" smtClean="0"/>
              <a:pPr/>
              <a:t>7</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154701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ARV </a:t>
            </a:r>
            <a:r>
              <a:rPr lang="fr-FR" sz="4000" dirty="0" err="1" smtClean="0"/>
              <a:t>eN</a:t>
            </a:r>
            <a:r>
              <a:rPr lang="fr-FR" sz="4000" dirty="0" smtClean="0"/>
              <a:t> VACANCES</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
          <p:cNvSpPr>
            <a:spLocks noGrp="1" noChangeArrowheads="1"/>
          </p:cNvSpPr>
          <p:nvPr>
            <p:ph type="body" sz="half" idx="2"/>
          </p:nvPr>
        </p:nvSpPr>
        <p:spPr>
          <a:xfrm>
            <a:off x="3924300" y="457200"/>
            <a:ext cx="5219700" cy="6284913"/>
          </a:xfrm>
          <a:ln>
            <a:solidFill>
              <a:schemeClr val="tx1"/>
            </a:solidFill>
            <a:miter lim="800000"/>
            <a:headEnd/>
            <a:tailEnd/>
          </a:ln>
        </p:spPr>
        <p:txBody>
          <a:bodyPr rtlCol="0">
            <a:normAutofit fontScale="92500" lnSpcReduction="10000"/>
          </a:bodyPr>
          <a:lstStyle/>
          <a:p>
            <a:pPr marL="0" indent="0" algn="just" fontAlgn="auto">
              <a:lnSpc>
                <a:spcPct val="130000"/>
              </a:lnSpc>
              <a:spcBef>
                <a:spcPts val="1200"/>
              </a:spcBef>
              <a:spcAft>
                <a:spcPts val="1200"/>
              </a:spcAft>
              <a:buFontTx/>
              <a:buNone/>
              <a:defRPr/>
            </a:pPr>
            <a:r>
              <a:rPr lang="fr-FR" sz="2200" dirty="0" smtClean="0">
                <a:solidFill>
                  <a:schemeClr val="tx1">
                    <a:lumMod val="75000"/>
                    <a:lumOff val="25000"/>
                  </a:schemeClr>
                </a:solidFill>
                <a:ea typeface="ＭＳ Ｐゴシック" charset="0"/>
              </a:rPr>
              <a:t>Tom vous raconte à l’officine…</a:t>
            </a:r>
          </a:p>
          <a:p>
            <a:pPr marL="0" indent="0" algn="just" fontAlgn="auto">
              <a:lnSpc>
                <a:spcPct val="130000"/>
              </a:lnSpc>
              <a:spcBef>
                <a:spcPts val="1200"/>
              </a:spcBef>
              <a:spcAft>
                <a:spcPts val="1200"/>
              </a:spcAft>
              <a:buFontTx/>
              <a:buNone/>
              <a:defRPr/>
            </a:pPr>
            <a:r>
              <a:rPr lang="fr-FR" sz="2200" dirty="0" smtClean="0">
                <a:solidFill>
                  <a:schemeClr val="tx1">
                    <a:lumMod val="75000"/>
                    <a:lumOff val="25000"/>
                  </a:schemeClr>
                </a:solidFill>
                <a:ea typeface="ＭＳ Ｐゴシック" charset="0"/>
              </a:rPr>
              <a:t>Tom prend le traitement suivant : </a:t>
            </a:r>
            <a:r>
              <a:rPr lang="fr-FR" sz="2200" dirty="0" err="1" smtClean="0">
                <a:solidFill>
                  <a:schemeClr val="tx1">
                    <a:lumMod val="75000"/>
                    <a:lumOff val="25000"/>
                  </a:schemeClr>
                </a:solidFill>
                <a:ea typeface="ＭＳ Ｐゴシック" charset="0"/>
              </a:rPr>
              <a:t>Truvada</a:t>
            </a:r>
            <a:r>
              <a:rPr lang="fr-FR" sz="2200" dirty="0" smtClean="0">
                <a:solidFill>
                  <a:schemeClr val="tx1">
                    <a:lumMod val="75000"/>
                    <a:lumOff val="25000"/>
                  </a:schemeClr>
                </a:solidFill>
                <a:ea typeface="ＭＳ Ｐゴシック" charset="0"/>
              </a:rPr>
              <a:t>® + </a:t>
            </a:r>
            <a:r>
              <a:rPr lang="fr-FR" sz="2200" dirty="0" err="1" smtClean="0">
                <a:solidFill>
                  <a:schemeClr val="tx1">
                    <a:lumMod val="75000"/>
                    <a:lumOff val="25000"/>
                  </a:schemeClr>
                </a:solidFill>
                <a:ea typeface="ＭＳ Ｐゴシック" charset="0"/>
              </a:rPr>
              <a:t>Viramune</a:t>
            </a:r>
            <a:r>
              <a:rPr lang="fr-FR" sz="2200" dirty="0" smtClean="0">
                <a:solidFill>
                  <a:schemeClr val="tx1">
                    <a:lumMod val="75000"/>
                    <a:lumOff val="25000"/>
                  </a:schemeClr>
                </a:solidFill>
                <a:ea typeface="ＭＳ Ｐゴシック" charset="0"/>
              </a:rPr>
              <a:t>®</a:t>
            </a:r>
          </a:p>
          <a:p>
            <a:pPr marL="0" indent="0" algn="just" fontAlgn="auto">
              <a:lnSpc>
                <a:spcPct val="130000"/>
              </a:lnSpc>
              <a:spcBef>
                <a:spcPts val="1200"/>
              </a:spcBef>
              <a:spcAft>
                <a:spcPts val="1200"/>
              </a:spcAft>
              <a:buFontTx/>
              <a:buNone/>
              <a:defRPr/>
            </a:pPr>
            <a:r>
              <a:rPr lang="fr-FR" sz="2200" dirty="0" smtClean="0">
                <a:solidFill>
                  <a:schemeClr val="tx1">
                    <a:lumMod val="75000"/>
                    <a:lumOff val="25000"/>
                  </a:schemeClr>
                </a:solidFill>
                <a:ea typeface="ＭＳ Ｐゴシック" charset="0"/>
              </a:rPr>
              <a:t>Il est parti </a:t>
            </a:r>
            <a:r>
              <a:rPr lang="fr-FR" sz="2200" dirty="0">
                <a:solidFill>
                  <a:schemeClr val="tx1">
                    <a:lumMod val="75000"/>
                    <a:lumOff val="25000"/>
                  </a:schemeClr>
                </a:solidFill>
                <a:ea typeface="ＭＳ Ｐゴシック" charset="0"/>
              </a:rPr>
              <a:t>en week-end chez des amis en Normandie. </a:t>
            </a:r>
          </a:p>
          <a:p>
            <a:pPr marL="0" indent="0" algn="just" fontAlgn="auto">
              <a:lnSpc>
                <a:spcPct val="130000"/>
              </a:lnSpc>
              <a:spcBef>
                <a:spcPts val="1200"/>
              </a:spcBef>
              <a:spcAft>
                <a:spcPts val="1200"/>
              </a:spcAft>
              <a:buFontTx/>
              <a:buNone/>
              <a:defRPr/>
            </a:pPr>
            <a:r>
              <a:rPr lang="fr-FR" sz="2200" dirty="0">
                <a:solidFill>
                  <a:schemeClr val="tx1">
                    <a:lumMod val="75000"/>
                    <a:lumOff val="25000"/>
                  </a:schemeClr>
                </a:solidFill>
                <a:ea typeface="ＭＳ Ｐゴシック" charset="0"/>
              </a:rPr>
              <a:t>Il </a:t>
            </a:r>
            <a:r>
              <a:rPr lang="fr-FR" sz="2200" dirty="0" smtClean="0">
                <a:solidFill>
                  <a:schemeClr val="tx1">
                    <a:lumMod val="75000"/>
                    <a:lumOff val="25000"/>
                  </a:schemeClr>
                </a:solidFill>
                <a:ea typeface="ＭＳ Ｐゴシック" charset="0"/>
              </a:rPr>
              <a:t>s</a:t>
            </a:r>
            <a:r>
              <a:rPr lang="ja-JP" altLang="fr-FR" sz="2200" dirty="0" smtClean="0">
                <a:solidFill>
                  <a:schemeClr val="tx1">
                    <a:lumMod val="75000"/>
                    <a:lumOff val="25000"/>
                  </a:schemeClr>
                </a:solidFill>
                <a:ea typeface="ＭＳ Ｐゴシック" charset="0"/>
              </a:rPr>
              <a:t>’</a:t>
            </a:r>
            <a:r>
              <a:rPr lang="fr-FR" altLang="ja-JP" sz="2200" dirty="0" smtClean="0">
                <a:solidFill>
                  <a:schemeClr val="tx1">
                    <a:lumMod val="75000"/>
                    <a:lumOff val="25000"/>
                  </a:schemeClr>
                </a:solidFill>
                <a:ea typeface="ＭＳ Ｐゴシック" charset="0"/>
              </a:rPr>
              <a:t>est </a:t>
            </a:r>
            <a:r>
              <a:rPr lang="fr-FR" sz="2200" dirty="0" smtClean="0">
                <a:solidFill>
                  <a:schemeClr val="tx1">
                    <a:lumMod val="75000"/>
                    <a:lumOff val="25000"/>
                  </a:schemeClr>
                </a:solidFill>
                <a:ea typeface="ＭＳ Ｐゴシック" charset="0"/>
              </a:rPr>
              <a:t>aperçu, arrivé à Honfleur, </a:t>
            </a:r>
            <a:r>
              <a:rPr lang="fr-FR" sz="2200" dirty="0" err="1">
                <a:solidFill>
                  <a:schemeClr val="tx1">
                    <a:lumMod val="75000"/>
                    <a:lumOff val="25000"/>
                  </a:schemeClr>
                </a:solidFill>
                <a:ea typeface="ＭＳ Ｐゴシック" charset="0"/>
              </a:rPr>
              <a:t>qu</a:t>
            </a:r>
            <a:r>
              <a:rPr lang="ja-JP" altLang="fr-FR" sz="2200" dirty="0">
                <a:solidFill>
                  <a:schemeClr val="tx1">
                    <a:lumMod val="75000"/>
                    <a:lumOff val="25000"/>
                  </a:schemeClr>
                </a:solidFill>
                <a:ea typeface="ＭＳ Ｐゴシック" charset="0"/>
              </a:rPr>
              <a:t>’</a:t>
            </a:r>
            <a:r>
              <a:rPr lang="fr-FR" sz="2200" dirty="0">
                <a:solidFill>
                  <a:schemeClr val="tx1">
                    <a:lumMod val="75000"/>
                    <a:lumOff val="25000"/>
                  </a:schemeClr>
                </a:solidFill>
                <a:ea typeface="ＭＳ Ｐゴシック" charset="0"/>
              </a:rPr>
              <a:t>il </a:t>
            </a:r>
            <a:r>
              <a:rPr lang="fr-FR" sz="2200" dirty="0" smtClean="0">
                <a:solidFill>
                  <a:schemeClr val="tx1">
                    <a:lumMod val="75000"/>
                    <a:lumOff val="25000"/>
                  </a:schemeClr>
                </a:solidFill>
                <a:ea typeface="ＭＳ Ｐゴシック" charset="0"/>
              </a:rPr>
              <a:t>avait </a:t>
            </a:r>
            <a:r>
              <a:rPr lang="fr-FR" sz="2200" dirty="0">
                <a:solidFill>
                  <a:schemeClr val="tx1">
                    <a:lumMod val="75000"/>
                    <a:lumOff val="25000"/>
                  </a:schemeClr>
                </a:solidFill>
                <a:ea typeface="ＭＳ Ｐゴシック" charset="0"/>
              </a:rPr>
              <a:t>oublié ses </a:t>
            </a:r>
            <a:r>
              <a:rPr lang="fr-FR" sz="2200" dirty="0" smtClean="0">
                <a:solidFill>
                  <a:schemeClr val="tx1">
                    <a:lumMod val="75000"/>
                    <a:lumOff val="25000"/>
                  </a:schemeClr>
                </a:solidFill>
                <a:ea typeface="ＭＳ Ｐゴシック" charset="0"/>
              </a:rPr>
              <a:t>médicaments.</a:t>
            </a:r>
          </a:p>
          <a:p>
            <a:pPr marL="0" indent="0" algn="just" fontAlgn="auto">
              <a:lnSpc>
                <a:spcPct val="130000"/>
              </a:lnSpc>
              <a:spcBef>
                <a:spcPts val="1200"/>
              </a:spcBef>
              <a:spcAft>
                <a:spcPts val="1200"/>
              </a:spcAft>
              <a:buFontTx/>
              <a:buNone/>
              <a:defRPr/>
            </a:pPr>
            <a:r>
              <a:rPr lang="fr-FR" sz="2200" dirty="0" smtClean="0">
                <a:solidFill>
                  <a:schemeClr val="tx1">
                    <a:lumMod val="75000"/>
                    <a:lumOff val="25000"/>
                  </a:schemeClr>
                </a:solidFill>
                <a:ea typeface="ＭＳ Ｐゴシック" charset="0"/>
              </a:rPr>
              <a:t>Son </a:t>
            </a:r>
            <a:r>
              <a:rPr lang="fr-FR" sz="2200" dirty="0">
                <a:solidFill>
                  <a:schemeClr val="tx1">
                    <a:lumMod val="75000"/>
                    <a:lumOff val="25000"/>
                  </a:schemeClr>
                </a:solidFill>
                <a:ea typeface="ＭＳ Ｐゴシック" charset="0"/>
              </a:rPr>
              <a:t>ordonnance </a:t>
            </a:r>
            <a:r>
              <a:rPr lang="fr-FR" sz="2200" dirty="0" smtClean="0">
                <a:solidFill>
                  <a:schemeClr val="tx1">
                    <a:lumMod val="75000"/>
                    <a:lumOff val="25000"/>
                  </a:schemeClr>
                </a:solidFill>
                <a:ea typeface="ＭＳ Ｐゴシック" charset="0"/>
              </a:rPr>
              <a:t>était bien </a:t>
            </a:r>
            <a:r>
              <a:rPr lang="fr-FR" sz="2200" dirty="0">
                <a:solidFill>
                  <a:schemeClr val="tx1">
                    <a:lumMod val="75000"/>
                    <a:lumOff val="25000"/>
                  </a:schemeClr>
                </a:solidFill>
                <a:ea typeface="ＭＳ Ｐゴシック" charset="0"/>
              </a:rPr>
              <a:t>sûr  placée avec les médicaments. Décidé à profiter de son week-end, il </a:t>
            </a:r>
            <a:r>
              <a:rPr lang="fr-FR" sz="2200" dirty="0" smtClean="0">
                <a:solidFill>
                  <a:schemeClr val="tx1">
                    <a:lumMod val="75000"/>
                    <a:lumOff val="25000"/>
                  </a:schemeClr>
                </a:solidFill>
                <a:ea typeface="ＭＳ Ｐゴシック" charset="0"/>
              </a:rPr>
              <a:t>s’est </a:t>
            </a:r>
            <a:r>
              <a:rPr lang="fr-FR" sz="2200" dirty="0">
                <a:solidFill>
                  <a:schemeClr val="tx1">
                    <a:lumMod val="75000"/>
                    <a:lumOff val="25000"/>
                  </a:schemeClr>
                </a:solidFill>
                <a:ea typeface="ＭＳ Ｐゴシック" charset="0"/>
              </a:rPr>
              <a:t>dit que son traitement </a:t>
            </a:r>
            <a:r>
              <a:rPr lang="fr-FR" sz="2200" dirty="0" smtClean="0">
                <a:solidFill>
                  <a:schemeClr val="tx1">
                    <a:lumMod val="75000"/>
                    <a:lumOff val="25000"/>
                  </a:schemeClr>
                </a:solidFill>
                <a:ea typeface="ＭＳ Ｐゴシック" charset="0"/>
              </a:rPr>
              <a:t>attendrait bien 3 jours.  </a:t>
            </a:r>
            <a:endParaRPr lang="fr-FR" sz="2200" dirty="0">
              <a:solidFill>
                <a:schemeClr val="tx1">
                  <a:lumMod val="75000"/>
                  <a:lumOff val="25000"/>
                </a:schemeClr>
              </a:solidFill>
              <a:ea typeface="ＭＳ Ｐゴシック" charset="0"/>
            </a:endParaRPr>
          </a:p>
          <a:p>
            <a:pPr marL="0" indent="0" algn="just" fontAlgn="auto">
              <a:lnSpc>
                <a:spcPct val="130000"/>
              </a:lnSpc>
              <a:spcBef>
                <a:spcPts val="1200"/>
              </a:spcBef>
              <a:spcAft>
                <a:spcPts val="1200"/>
              </a:spcAft>
              <a:buFontTx/>
              <a:buNone/>
              <a:defRPr/>
            </a:pPr>
            <a:r>
              <a:rPr lang="fr-FR" sz="2200" dirty="0" smtClean="0">
                <a:solidFill>
                  <a:schemeClr val="tx1">
                    <a:lumMod val="75000"/>
                    <a:lumOff val="25000"/>
                  </a:schemeClr>
                </a:solidFill>
                <a:ea typeface="ＭＳ Ｐゴシック" charset="0"/>
              </a:rPr>
              <a:t>Qu’en </a:t>
            </a:r>
            <a:r>
              <a:rPr lang="fr-FR" sz="2200" dirty="0">
                <a:solidFill>
                  <a:schemeClr val="tx1">
                    <a:lumMod val="75000"/>
                    <a:lumOff val="25000"/>
                  </a:schemeClr>
                </a:solidFill>
                <a:ea typeface="ＭＳ Ｐゴシック" charset="0"/>
              </a:rPr>
              <a:t>pensez-vous ?</a:t>
            </a:r>
          </a:p>
          <a:p>
            <a:pPr marL="0" indent="0" algn="just" fontAlgn="auto">
              <a:lnSpc>
                <a:spcPct val="120000"/>
              </a:lnSpc>
              <a:spcAft>
                <a:spcPts val="0"/>
              </a:spcAft>
              <a:buFontTx/>
              <a:buNone/>
              <a:defRPr/>
            </a:pPr>
            <a:endParaRPr lang="fr-FR" dirty="0">
              <a:solidFill>
                <a:schemeClr val="tx1">
                  <a:lumMod val="75000"/>
                  <a:lumOff val="25000"/>
                </a:schemeClr>
              </a:solidFill>
              <a:latin typeface="Arial" charset="0"/>
              <a:ea typeface="ＭＳ Ｐゴシック" charset="0"/>
            </a:endParaRPr>
          </a:p>
          <a:p>
            <a:pPr marL="0" indent="0" fontAlgn="auto">
              <a:spcBef>
                <a:spcPct val="10000"/>
              </a:spcBef>
              <a:spcAft>
                <a:spcPts val="0"/>
              </a:spcAft>
              <a:buFontTx/>
              <a:buNone/>
              <a:defRPr/>
            </a:pPr>
            <a:endParaRPr lang="fr-FR" sz="2200" dirty="0">
              <a:solidFill>
                <a:schemeClr val="tx1">
                  <a:lumMod val="75000"/>
                  <a:lumOff val="25000"/>
                </a:schemeClr>
              </a:solidFill>
              <a:latin typeface="Arial" charset="0"/>
              <a:ea typeface="ＭＳ Ｐゴシック" charset="0"/>
            </a:endParaRPr>
          </a:p>
        </p:txBody>
      </p:sp>
      <p:pic>
        <p:nvPicPr>
          <p:cNvPr id="22531" name="Espace réservé du contenu 4" descr="honfleur+gite+de+groupe.jpg"/>
          <p:cNvPicPr>
            <a:picLocks noChangeAspect="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val="0"/>
              </a:ext>
            </a:extLst>
          </a:blip>
          <a:srcRect t="-24712" b="-24712"/>
          <a:stretch>
            <a:fillRect/>
          </a:stretch>
        </p:blipFill>
        <p:spPr bwMode="auto">
          <a:xfrm>
            <a:off x="173038" y="1004888"/>
            <a:ext cx="3455987" cy="38719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7C2F6DCE-F318-4E96-BD8F-7146E6261898}" type="slidenum">
              <a:rPr lang="fr-FR" altLang="fr-FR" smtClean="0"/>
              <a:pPr/>
              <a:t>9</a:t>
            </a:fld>
            <a:endParaRPr lang="fr-FR" altLang="fr-FR"/>
          </a:p>
        </p:txBody>
      </p:sp>
    </p:spTree>
    <p:extLst>
      <p:ext uri="{BB962C8B-B14F-4D97-AF65-F5344CB8AC3E}">
        <p14:creationId xmlns:mc="http://schemas.openxmlformats.org/markup-compatibility/2006" xmlns:mv="urn:schemas-microsoft-com:mac:vml" xmlns:p14="http://schemas.microsoft.com/office/powerpoint/2010/main" xmlns="" val="3370454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Clarté.thmx</Template>
  <TotalTime>5751</TotalTime>
  <Words>1623</Words>
  <Application>Microsoft Office PowerPoint</Application>
  <PresentationFormat>Affichage à l'écran (4:3)</PresentationFormat>
  <Paragraphs>227</Paragraphs>
  <Slides>30</Slides>
  <Notes>5</Notes>
  <HiddenSlides>0</HiddenSlides>
  <MMClips>0</MMClips>
  <ScaleCrop>false</ScaleCrop>
  <HeadingPairs>
    <vt:vector size="4" baseType="variant">
      <vt:variant>
        <vt:lpstr>Thème</vt:lpstr>
      </vt:variant>
      <vt:variant>
        <vt:i4>2</vt:i4>
      </vt:variant>
      <vt:variant>
        <vt:lpstr>Titres des diapositives</vt:lpstr>
      </vt:variant>
      <vt:variant>
        <vt:i4>30</vt:i4>
      </vt:variant>
    </vt:vector>
  </HeadingPairs>
  <TitlesOfParts>
    <vt:vector size="32" baseType="lpstr">
      <vt:lpstr>Clarté</vt:lpstr>
      <vt:lpstr>Conception personnalisée</vt:lpstr>
      <vt:lpstr>CAS de COMPTOIR  ‘PRISE EN CHARGE DES PERSONNES VIVANT AVEC LE VIH à l’officine’</vt:lpstr>
      <vt:lpstr>VOMISSEMENT</vt:lpstr>
      <vt:lpstr>Diapositive 3</vt:lpstr>
      <vt:lpstr>Diapositive 4</vt:lpstr>
      <vt:lpstr>OUBLI DE PRISE</vt:lpstr>
      <vt:lpstr>Diapositive 6</vt:lpstr>
      <vt:lpstr>Diapositive 7</vt:lpstr>
      <vt:lpstr>ARV eN VACANCES</vt:lpstr>
      <vt:lpstr>Diapositive 9</vt:lpstr>
      <vt:lpstr>Diapositive 10</vt:lpstr>
      <vt:lpstr>ARV + ALCOOL et aliments</vt:lpstr>
      <vt:lpstr>Diapositive 12</vt:lpstr>
      <vt:lpstr>Diapositive 13</vt:lpstr>
      <vt:lpstr>ARV et GROSSESSE</vt:lpstr>
      <vt:lpstr>Diapositive 15</vt:lpstr>
      <vt:lpstr>Diapositive 16</vt:lpstr>
      <vt:lpstr>ARV et traitements ANTI ACIDE</vt:lpstr>
      <vt:lpstr>Diapositive 18</vt:lpstr>
      <vt:lpstr>Diapositive 19</vt:lpstr>
      <vt:lpstr>ARV et VOYAGE (et décalage horaire)</vt:lpstr>
      <vt:lpstr>Diapositive 21</vt:lpstr>
      <vt:lpstr>Diapositive 22</vt:lpstr>
      <vt:lpstr>Diapositive 23</vt:lpstr>
      <vt:lpstr>Diapositive 24</vt:lpstr>
      <vt:lpstr>Diapositive 25</vt:lpstr>
      <vt:lpstr>ARV et ASTHME</vt:lpstr>
      <vt:lpstr>Diapositive 27</vt:lpstr>
      <vt:lpstr>Diapositive 28</vt:lpstr>
      <vt:lpstr>Auteurs</vt:lpstr>
      <vt:lpstr>Remerciements</vt:lpstr>
    </vt:vector>
  </TitlesOfParts>
  <Company>Pharmacie Des Chenes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 Laurandin</dc:creator>
  <cp:lastModifiedBy>Julie LANGLOIS</cp:lastModifiedBy>
  <cp:revision>352</cp:revision>
  <cp:lastPrinted>2014-11-21T09:33:06Z</cp:lastPrinted>
  <dcterms:created xsi:type="dcterms:W3CDTF">2015-06-07T19:43:08Z</dcterms:created>
  <dcterms:modified xsi:type="dcterms:W3CDTF">2015-06-30T15:34:38Z</dcterms:modified>
</cp:coreProperties>
</file>