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14" r:id="rId2"/>
  </p:sldMasterIdLst>
  <p:notesMasterIdLst>
    <p:notesMasterId r:id="rId42"/>
  </p:notesMasterIdLst>
  <p:handoutMasterIdLst>
    <p:handoutMasterId r:id="rId43"/>
  </p:handoutMasterIdLst>
  <p:sldIdLst>
    <p:sldId id="776" r:id="rId3"/>
    <p:sldId id="777" r:id="rId4"/>
    <p:sldId id="778" r:id="rId5"/>
    <p:sldId id="779" r:id="rId6"/>
    <p:sldId id="780" r:id="rId7"/>
    <p:sldId id="811" r:id="rId8"/>
    <p:sldId id="782" r:id="rId9"/>
    <p:sldId id="783" r:id="rId10"/>
    <p:sldId id="784" r:id="rId11"/>
    <p:sldId id="785" r:id="rId12"/>
    <p:sldId id="786" r:id="rId13"/>
    <p:sldId id="787" r:id="rId14"/>
    <p:sldId id="788" r:id="rId15"/>
    <p:sldId id="789" r:id="rId16"/>
    <p:sldId id="790" r:id="rId17"/>
    <p:sldId id="791" r:id="rId18"/>
    <p:sldId id="792" r:id="rId19"/>
    <p:sldId id="793" r:id="rId20"/>
    <p:sldId id="794" r:id="rId21"/>
    <p:sldId id="795" r:id="rId22"/>
    <p:sldId id="796" r:id="rId23"/>
    <p:sldId id="797" r:id="rId24"/>
    <p:sldId id="798" r:id="rId25"/>
    <p:sldId id="813" r:id="rId26"/>
    <p:sldId id="799" r:id="rId27"/>
    <p:sldId id="800" r:id="rId28"/>
    <p:sldId id="801" r:id="rId29"/>
    <p:sldId id="802" r:id="rId30"/>
    <p:sldId id="803" r:id="rId31"/>
    <p:sldId id="804" r:id="rId32"/>
    <p:sldId id="805" r:id="rId33"/>
    <p:sldId id="806" r:id="rId34"/>
    <p:sldId id="807" r:id="rId35"/>
    <p:sldId id="808" r:id="rId36"/>
    <p:sldId id="809" r:id="rId37"/>
    <p:sldId id="810" r:id="rId38"/>
    <p:sldId id="697" r:id="rId39"/>
    <p:sldId id="814" r:id="rId40"/>
    <p:sldId id="815" r:id="rId41"/>
  </p:sldIdLst>
  <p:sldSz cx="9144000" cy="6858000" type="screen4x3"/>
  <p:notesSz cx="7102475"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p15="http://schemas.microsoft.com/office/powerpoint/2012/main" xmlns="" xmlns:mv="urn:schemas-microsoft-com:mac:vml" xmlns:mc="http://schemas.openxmlformats.org/markup-compatibility/2006">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xmlns:mv="urn:schemas-microsoft-com:mac:vml" xmlns:mc="http://schemas.openxmlformats.org/markup-compatibility/2006">
          <a:srgbClr val="FF0000"/>
        </p14:laserClr>
      </p:ext>
      <p:ext uri="{2FDB2607-1784-4EEB-B798-7EB5836EED8A}">
        <p14:showMediaCtrls xmlns:p14="http://schemas.microsoft.com/office/powerpoint/2010/main" xmlns="" xmlns:mv="urn:schemas-microsoft-com:mac:vml" xmlns:mc="http://schemas.openxmlformats.org/markup-compatibility/2006" val="1"/>
      </p:ext>
    </p:extLst>
  </p:showPr>
  <p:extLst>
    <p:ext uri="{E76CE94A-603C-4142-B9EB-6D1370010A27}">
      <p14:discardImageEditData xmlns:p14="http://schemas.microsoft.com/office/powerpoint/2010/main" xmlns="" xmlns:mv="urn:schemas-microsoft-com:mac:vml" xmlns:mc="http://schemas.openxmlformats.org/markup-compatibility/2006" val="0"/>
    </p:ext>
    <p:ext uri="{D31A062A-798A-4329-ABDD-BBA856620510}">
      <p14:defaultImageDpi xmlns:p14="http://schemas.microsoft.com/office/powerpoint/2010/main" xmlns="" xmlns:mv="urn:schemas-microsoft-com:mac:vml" xmlns:mc="http://schemas.openxmlformats.org/markup-compatibility/2006"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6" autoAdjust="0"/>
    <p:restoredTop sz="95860" autoAdjust="0"/>
  </p:normalViewPr>
  <p:slideViewPr>
    <p:cSldViewPr snapToGrid="0" snapToObjects="1">
      <p:cViewPr>
        <p:scale>
          <a:sx n="100" d="100"/>
          <a:sy n="100" d="100"/>
        </p:scale>
        <p:origin x="-696" y="486"/>
      </p:cViewPr>
      <p:guideLst>
        <p:guide orient="horz" pos="2160"/>
        <p:guide pos="2880"/>
      </p:guideLst>
    </p:cSldViewPr>
  </p:slideViewPr>
  <p:outlineViewPr>
    <p:cViewPr>
      <p:scale>
        <a:sx n="33" d="100"/>
        <a:sy n="33" d="100"/>
      </p:scale>
      <p:origin x="0" y="74952"/>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2946" y="-96"/>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513" cy="512304"/>
          </a:xfrm>
          <a:prstGeom prst="rect">
            <a:avLst/>
          </a:prstGeom>
        </p:spPr>
        <p:txBody>
          <a:bodyPr vert="horz" lIns="94787" tIns="47393" rIns="94787" bIns="47393" rtlCol="0"/>
          <a:lstStyle>
            <a:lvl1pPr algn="l">
              <a:defRPr sz="1200"/>
            </a:lvl1pPr>
          </a:lstStyle>
          <a:p>
            <a:endParaRPr lang="fr-FR"/>
          </a:p>
        </p:txBody>
      </p:sp>
      <p:sp>
        <p:nvSpPr>
          <p:cNvPr id="3" name="Espace réservé de la date 2"/>
          <p:cNvSpPr>
            <a:spLocks noGrp="1"/>
          </p:cNvSpPr>
          <p:nvPr>
            <p:ph type="dt" sz="quarter" idx="1"/>
          </p:nvPr>
        </p:nvSpPr>
        <p:spPr>
          <a:xfrm>
            <a:off x="4022304" y="0"/>
            <a:ext cx="3078513" cy="512304"/>
          </a:xfrm>
          <a:prstGeom prst="rect">
            <a:avLst/>
          </a:prstGeom>
        </p:spPr>
        <p:txBody>
          <a:bodyPr vert="horz" lIns="94787" tIns="47393" rIns="94787" bIns="47393" rtlCol="0"/>
          <a:lstStyle>
            <a:lvl1pPr algn="r">
              <a:defRPr sz="1200"/>
            </a:lvl1pPr>
          </a:lstStyle>
          <a:p>
            <a:fld id="{FF7DE789-8BDD-F449-9198-73E8CDCB9ECC}" type="datetimeFigureOut">
              <a:rPr lang="fr-FR" smtClean="0"/>
              <a:pPr/>
              <a:t>30/06/2015</a:t>
            </a:fld>
            <a:endParaRPr lang="fr-FR"/>
          </a:p>
        </p:txBody>
      </p:sp>
      <p:sp>
        <p:nvSpPr>
          <p:cNvPr id="4" name="Espace réservé du pied de page 3"/>
          <p:cNvSpPr>
            <a:spLocks noGrp="1"/>
          </p:cNvSpPr>
          <p:nvPr>
            <p:ph type="ftr" sz="quarter" idx="2"/>
          </p:nvPr>
        </p:nvSpPr>
        <p:spPr>
          <a:xfrm>
            <a:off x="0" y="9720673"/>
            <a:ext cx="3078513" cy="512303"/>
          </a:xfrm>
          <a:prstGeom prst="rect">
            <a:avLst/>
          </a:prstGeom>
        </p:spPr>
        <p:txBody>
          <a:bodyPr vert="horz" lIns="94787" tIns="47393" rIns="94787" bIns="47393"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022304" y="9720673"/>
            <a:ext cx="3078513" cy="512303"/>
          </a:xfrm>
          <a:prstGeom prst="rect">
            <a:avLst/>
          </a:prstGeom>
        </p:spPr>
        <p:txBody>
          <a:bodyPr vert="horz" lIns="94787" tIns="47393" rIns="94787" bIns="47393" rtlCol="0" anchor="b"/>
          <a:lstStyle>
            <a:lvl1pPr algn="r">
              <a:defRPr sz="1200"/>
            </a:lvl1pPr>
          </a:lstStyle>
          <a:p>
            <a:fld id="{347CCB61-118A-FA48-B3E5-7DF8F1A270A5}"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36107922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77465" cy="512582"/>
          </a:xfrm>
          <a:prstGeom prst="rect">
            <a:avLst/>
          </a:prstGeom>
        </p:spPr>
        <p:txBody>
          <a:bodyPr vert="horz" lIns="94787" tIns="47393" rIns="94787" bIns="47393" rtlCol="0"/>
          <a:lstStyle>
            <a:lvl1pPr algn="l">
              <a:defRPr sz="1200"/>
            </a:lvl1pPr>
          </a:lstStyle>
          <a:p>
            <a:endParaRPr lang="fr-FR" dirty="0"/>
          </a:p>
        </p:txBody>
      </p:sp>
      <p:sp>
        <p:nvSpPr>
          <p:cNvPr id="3" name="Espace réservé de la date 2"/>
          <p:cNvSpPr>
            <a:spLocks noGrp="1"/>
          </p:cNvSpPr>
          <p:nvPr>
            <p:ph type="dt" idx="1"/>
          </p:nvPr>
        </p:nvSpPr>
        <p:spPr>
          <a:xfrm>
            <a:off x="4023368" y="0"/>
            <a:ext cx="3077465" cy="512582"/>
          </a:xfrm>
          <a:prstGeom prst="rect">
            <a:avLst/>
          </a:prstGeom>
        </p:spPr>
        <p:txBody>
          <a:bodyPr vert="horz" lIns="94787" tIns="47393" rIns="94787" bIns="47393" rtlCol="0"/>
          <a:lstStyle>
            <a:lvl1pPr algn="r">
              <a:defRPr sz="1200"/>
            </a:lvl1pPr>
          </a:lstStyle>
          <a:p>
            <a:fld id="{BE7C25DE-F802-DD4A-956A-D204856994FA}" type="datetimeFigureOut">
              <a:rPr lang="fr-FR" smtClean="0"/>
              <a:pPr/>
              <a:t>30/06/2015</a:t>
            </a:fld>
            <a:endParaRPr lang="fr-FR" dirty="0"/>
          </a:p>
        </p:txBody>
      </p:sp>
      <p:sp>
        <p:nvSpPr>
          <p:cNvPr id="4" name="Espace réservé de l'image des diapositives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4787" tIns="47393" rIns="94787" bIns="47393" rtlCol="0" anchor="ctr"/>
          <a:lstStyle/>
          <a:p>
            <a:endParaRPr lang="fr-FR" dirty="0"/>
          </a:p>
        </p:txBody>
      </p:sp>
      <p:sp>
        <p:nvSpPr>
          <p:cNvPr id="5" name="Espace réservé des commentaires 4"/>
          <p:cNvSpPr>
            <a:spLocks noGrp="1"/>
          </p:cNvSpPr>
          <p:nvPr>
            <p:ph type="body" sz="quarter" idx="3"/>
          </p:nvPr>
        </p:nvSpPr>
        <p:spPr>
          <a:xfrm>
            <a:off x="711069" y="4861869"/>
            <a:ext cx="5681980" cy="4604724"/>
          </a:xfrm>
          <a:prstGeom prst="rect">
            <a:avLst/>
          </a:prstGeom>
        </p:spPr>
        <p:txBody>
          <a:bodyPr vert="horz" lIns="94787" tIns="47393" rIns="94787" bIns="47393"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720329"/>
            <a:ext cx="3077465" cy="512582"/>
          </a:xfrm>
          <a:prstGeom prst="rect">
            <a:avLst/>
          </a:prstGeom>
        </p:spPr>
        <p:txBody>
          <a:bodyPr vert="horz" lIns="94787" tIns="47393" rIns="94787" bIns="47393"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4023368" y="9720329"/>
            <a:ext cx="3077465" cy="512582"/>
          </a:xfrm>
          <a:prstGeom prst="rect">
            <a:avLst/>
          </a:prstGeom>
        </p:spPr>
        <p:txBody>
          <a:bodyPr vert="horz" lIns="94787" tIns="47393" rIns="94787" bIns="47393" rtlCol="0" anchor="b"/>
          <a:lstStyle>
            <a:lvl1pPr algn="r">
              <a:defRPr sz="1200"/>
            </a:lvl1pPr>
          </a:lstStyle>
          <a:p>
            <a:fld id="{D8631B3C-0C4B-7A4C-935D-62D69BF4DCB1}" type="slidenum">
              <a:rPr lang="fr-FR" smtClean="0"/>
              <a:pPr/>
              <a:t>‹N°›</a:t>
            </a:fld>
            <a:endParaRPr lang="fr-FR" dirty="0"/>
          </a:p>
        </p:txBody>
      </p:sp>
    </p:spTree>
    <p:extLst>
      <p:ext uri="{BB962C8B-B14F-4D97-AF65-F5344CB8AC3E}">
        <p14:creationId xmlns:p14="http://schemas.microsoft.com/office/powerpoint/2010/main" xmlns="" xmlns:mv="urn:schemas-microsoft-com:mac:vml" xmlns:mc="http://schemas.openxmlformats.org/markup-compatibility/2006" val="3431483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6019" name="Espace réservé des commentaires 2"/>
          <p:cNvSpPr>
            <a:spLocks noGrp="1"/>
          </p:cNvSpPr>
          <p:nvPr>
            <p:ph type="body" idx="1"/>
          </p:nvPr>
        </p:nvSpPr>
        <p:spPr bwMode="auto">
          <a:noFill/>
        </p:spPr>
        <p:txBody>
          <a:bodyPr/>
          <a:lstStyle/>
          <a:p>
            <a:pPr eaLnBrk="1" hangingPunct="1">
              <a:spcBef>
                <a:spcPct val="0"/>
              </a:spcBef>
            </a:pPr>
            <a:endParaRPr lang="fr-FR" altLang="fr-FR" smtClean="0">
              <a:ea typeface="ＭＳ Ｐゴシック" pitchFamily="34" charset="-128"/>
            </a:endParaRPr>
          </a:p>
        </p:txBody>
      </p:sp>
      <p:sp>
        <p:nvSpPr>
          <p:cNvPr id="86020" name="Espace réservé du numéro de diapositive 3"/>
          <p:cNvSpPr>
            <a:spLocks noGrp="1"/>
          </p:cNvSpPr>
          <p:nvPr>
            <p:ph type="sldNum" sz="quarter" idx="5"/>
          </p:nvPr>
        </p:nvSpPr>
        <p:spPr bwMode="auto">
          <a:noFill/>
          <a:ln>
            <a:miter lim="800000"/>
            <a:headEnd/>
            <a:tailEnd/>
          </a:ln>
        </p:spPr>
        <p:txBody>
          <a:bodyPr/>
          <a:lstStyle/>
          <a:p>
            <a:fld id="{DA874206-8F63-4F84-81FF-AB2D094080EA}" type="slidenum">
              <a:rPr lang="fr-FR" altLang="fr-FR" smtClean="0"/>
              <a:pPr/>
              <a:t>29</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87043" name="Espace réservé des commentaires 2"/>
          <p:cNvSpPr>
            <a:spLocks noGrp="1"/>
          </p:cNvSpPr>
          <p:nvPr>
            <p:ph type="body" idx="1"/>
          </p:nvPr>
        </p:nvSpPr>
        <p:spPr bwMode="auto">
          <a:noFill/>
        </p:spPr>
        <p:txBody>
          <a:bodyPr/>
          <a:lstStyle/>
          <a:p>
            <a:pPr eaLnBrk="1" hangingPunct="1">
              <a:spcBef>
                <a:spcPct val="0"/>
              </a:spcBef>
            </a:pPr>
            <a:endParaRPr lang="fr-FR" altLang="fr-FR" smtClean="0">
              <a:ea typeface="ＭＳ Ｐゴシック" pitchFamily="34" charset="-128"/>
            </a:endParaRPr>
          </a:p>
        </p:txBody>
      </p:sp>
      <p:sp>
        <p:nvSpPr>
          <p:cNvPr id="87044" name="Espace réservé du numéro de diapositive 3"/>
          <p:cNvSpPr>
            <a:spLocks noGrp="1"/>
          </p:cNvSpPr>
          <p:nvPr>
            <p:ph type="sldNum" sz="quarter" idx="5"/>
          </p:nvPr>
        </p:nvSpPr>
        <p:spPr bwMode="auto">
          <a:noFill/>
          <a:ln>
            <a:miter lim="800000"/>
            <a:headEnd/>
            <a:tailEnd/>
          </a:ln>
        </p:spPr>
        <p:txBody>
          <a:bodyPr/>
          <a:lstStyle/>
          <a:p>
            <a:fld id="{AA3AA1A4-EC1E-4B33-BE38-5C1B6FEB3B0A}" type="slidenum">
              <a:rPr lang="fr-FR" altLang="fr-FR" smtClean="0"/>
              <a:pPr/>
              <a:t>30</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fr-FR" smtClean="0"/>
              <a:t>Cliquez et modifiez le titre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464334D4-D32E-1043-B272-935EB36A9C09}"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EA89B89-BC5F-1843-8597-A2DC7218C365}"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6939EFE-875B-884C-9C57-766A1CEFA3BA}"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0E1AEE8-CFA7-494A-A163-586273A3E5B6}"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254600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A0BAED-3E5C-6F47-9DE8-FCA0E4EF2BF4}"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77068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FA9F6F66-822E-874F-B564-0633DC77B6AE}"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1920904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965E902-3E2C-2D4E-AD93-BB1DFA20C202}"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3446705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2583878-E752-6E4D-96DF-000AC8B526C4}" type="datetime1">
              <a:rPr lang="fr-FR" smtClean="0"/>
              <a:pPr/>
              <a:t>30/06/2015</a:t>
            </a:fld>
            <a:endParaRPr lang="fr-FR"/>
          </a:p>
        </p:txBody>
      </p:sp>
      <p:sp>
        <p:nvSpPr>
          <p:cNvPr id="8" name="Espace réservé du pied de page 7"/>
          <p:cNvSpPr>
            <a:spLocks noGrp="1"/>
          </p:cNvSpPr>
          <p:nvPr>
            <p:ph type="ftr" sz="quarter" idx="11"/>
          </p:nvPr>
        </p:nvSpPr>
        <p:spPr/>
        <p:txBody>
          <a:bodyPr/>
          <a:lstStyle/>
          <a:p>
            <a:r>
              <a:rPr lang="fr-FR" smtClean="0"/>
              <a:t>Formation SFLS Autotest Pharmacien</a:t>
            </a:r>
            <a:endParaRPr lang="fr-FR"/>
          </a:p>
        </p:txBody>
      </p:sp>
      <p:sp>
        <p:nvSpPr>
          <p:cNvPr id="9" name="Espace réservé du numéro de diapositive 8"/>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363961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871DF23-67EB-4E4C-BACB-88658CE76718}" type="datetime1">
              <a:rPr lang="fr-FR" smtClean="0"/>
              <a:pPr/>
              <a:t>30/06/2015</a:t>
            </a:fld>
            <a:endParaRPr lang="fr-FR"/>
          </a:p>
        </p:txBody>
      </p:sp>
      <p:sp>
        <p:nvSpPr>
          <p:cNvPr id="4" name="Espace réservé du pied de page 3"/>
          <p:cNvSpPr>
            <a:spLocks noGrp="1"/>
          </p:cNvSpPr>
          <p:nvPr>
            <p:ph type="ftr" sz="quarter" idx="11"/>
          </p:nvPr>
        </p:nvSpPr>
        <p:spPr/>
        <p:txBody>
          <a:bodyPr/>
          <a:lstStyle/>
          <a:p>
            <a:r>
              <a:rPr lang="fr-FR" smtClean="0"/>
              <a:t>Formation SFLS Autotest Pharmacien</a:t>
            </a:r>
            <a:endParaRPr lang="fr-FR"/>
          </a:p>
        </p:txBody>
      </p:sp>
      <p:sp>
        <p:nvSpPr>
          <p:cNvPr id="5" name="Espace réservé du numéro de diapositive 4"/>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950983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3498B7-3483-AF4C-841D-DCBBEC2A37D4}" type="datetime1">
              <a:rPr lang="fr-FR" smtClean="0"/>
              <a:pPr/>
              <a:t>30/06/2015</a:t>
            </a:fld>
            <a:endParaRPr lang="fr-FR"/>
          </a:p>
        </p:txBody>
      </p:sp>
      <p:sp>
        <p:nvSpPr>
          <p:cNvPr id="3" name="Espace réservé du pied de page 2"/>
          <p:cNvSpPr>
            <a:spLocks noGrp="1"/>
          </p:cNvSpPr>
          <p:nvPr>
            <p:ph type="ftr" sz="quarter" idx="11"/>
          </p:nvPr>
        </p:nvSpPr>
        <p:spPr/>
        <p:txBody>
          <a:bodyPr/>
          <a:lstStyle/>
          <a:p>
            <a:r>
              <a:rPr lang="fr-FR" smtClean="0"/>
              <a:t>Formation SFLS Autotest Pharmacien</a:t>
            </a:r>
            <a:endParaRPr lang="fr-FR"/>
          </a:p>
        </p:txBody>
      </p:sp>
      <p:sp>
        <p:nvSpPr>
          <p:cNvPr id="4" name="Espace réservé du numéro de diapositive 3"/>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235422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0A56768-E6DA-B04A-8F86-B41AC2779078}"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884342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75C51E07-3448-0141-9E73-D5586E40D965}"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253CE25-7D10-4E49-BA52-C4FA19ABA32F}" type="datetime1">
              <a:rPr lang="fr-FR" smtClean="0"/>
              <a:pPr/>
              <a:t>30/06/2015</a:t>
            </a:fld>
            <a:endParaRPr lang="fr-FR"/>
          </a:p>
        </p:txBody>
      </p:sp>
      <p:sp>
        <p:nvSpPr>
          <p:cNvPr id="6" name="Espace réservé du pied de page 5"/>
          <p:cNvSpPr>
            <a:spLocks noGrp="1"/>
          </p:cNvSpPr>
          <p:nvPr>
            <p:ph type="ftr" sz="quarter" idx="11"/>
          </p:nvPr>
        </p:nvSpPr>
        <p:spPr/>
        <p:txBody>
          <a:bodyPr/>
          <a:lstStyle/>
          <a:p>
            <a:r>
              <a:rPr lang="fr-FR" smtClean="0"/>
              <a:t>Formation SFLS Autotest Pharmacien</a:t>
            </a:r>
            <a:endParaRPr lang="fr-FR"/>
          </a:p>
        </p:txBody>
      </p:sp>
      <p:sp>
        <p:nvSpPr>
          <p:cNvPr id="7" name="Espace réservé du numéro de diapositive 6"/>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1729503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7AD1B9F-36E4-F646-9150-35454656D651}"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4116210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CC45C45-B12F-2049-9C6D-2569D307BE12}" type="datetime1">
              <a:rPr lang="fr-FR" smtClean="0"/>
              <a:pPr/>
              <a:t>30/06/2015</a:t>
            </a:fld>
            <a:endParaRPr lang="fr-FR"/>
          </a:p>
        </p:txBody>
      </p:sp>
      <p:sp>
        <p:nvSpPr>
          <p:cNvPr id="5" name="Espace réservé du pied de page 4"/>
          <p:cNvSpPr>
            <a:spLocks noGrp="1"/>
          </p:cNvSpPr>
          <p:nvPr>
            <p:ph type="ftr" sz="quarter" idx="11"/>
          </p:nvPr>
        </p:nvSpPr>
        <p:spPr/>
        <p:txBody>
          <a:bodyPr/>
          <a:lstStyle/>
          <a:p>
            <a:r>
              <a:rPr lang="fr-FR" smtClean="0"/>
              <a:t>Formation SFLS Autotest Pharmacien</a:t>
            </a:r>
            <a:endParaRPr lang="fr-FR"/>
          </a:p>
        </p:txBody>
      </p:sp>
      <p:sp>
        <p:nvSpPr>
          <p:cNvPr id="6" name="Espace réservé du numéro de diapositive 5"/>
          <p:cNvSpPr>
            <a:spLocks noGrp="1"/>
          </p:cNvSpPr>
          <p:nvPr>
            <p:ph type="sldNum" sz="quarter" idx="12"/>
          </p:nvPr>
        </p:nvSpPr>
        <p:spPr/>
        <p:txBody>
          <a:body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398389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722855"/>
            <a:ext cx="7772400" cy="2200275"/>
          </a:xfrm>
        </p:spPr>
        <p:txBody>
          <a:bodyPr anchor="b">
            <a:normAutofit/>
          </a:bodyPr>
          <a:lstStyle>
            <a:lvl1pPr algn="l">
              <a:defRPr sz="4800" b="0" cap="all"/>
            </a:lvl1pPr>
          </a:lstStyle>
          <a:p>
            <a:r>
              <a:rPr lang="fr-FR" smtClean="0"/>
              <a:t>Cliquez et modifiez le titre</a:t>
            </a:r>
            <a:endParaRPr lang="en-US" dirty="0"/>
          </a:p>
        </p:txBody>
      </p:sp>
      <p:sp>
        <p:nvSpPr>
          <p:cNvPr id="3" name="Text Placeholder 2"/>
          <p:cNvSpPr>
            <a:spLocks noGrp="1"/>
          </p:cNvSpPr>
          <p:nvPr>
            <p:ph type="body" idx="1"/>
          </p:nvPr>
        </p:nvSpPr>
        <p:spPr>
          <a:xfrm>
            <a:off x="722313" y="2999460"/>
            <a:ext cx="7772400" cy="3127591"/>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DD48BB86-8E72-1C4F-92E1-0ABE2184E0F2}" type="datetime1">
              <a:rPr lang="fr-FR" smtClean="0"/>
              <a:pPr/>
              <a:t>30/06/2015</a:t>
            </a:fld>
            <a:endParaRPr lang="fr-FR" dirty="0"/>
          </a:p>
        </p:txBody>
      </p:sp>
      <p:sp>
        <p:nvSpPr>
          <p:cNvPr id="5" name="Footer Placeholder 4"/>
          <p:cNvSpPr>
            <a:spLocks noGrp="1"/>
          </p:cNvSpPr>
          <p:nvPr>
            <p:ph type="ftr" sz="quarter" idx="11"/>
          </p:nvPr>
        </p:nvSpPr>
        <p:spPr/>
        <p:txBody>
          <a:bodyPr/>
          <a:lstStyle/>
          <a:p>
            <a:r>
              <a:rPr lang="fr-FR" smtClean="0"/>
              <a:t>Formation SFLS Autotest Pharmacien</a:t>
            </a:r>
            <a:endParaRPr lang="fr-FR" dirty="0" smtClean="0"/>
          </a:p>
        </p:txBody>
      </p:sp>
      <p:sp>
        <p:nvSpPr>
          <p:cNvPr id="6" name="Slide Number Placeholder 5"/>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7" name="Straight Connector 6"/>
          <p:cNvCxnSpPr/>
          <p:nvPr/>
        </p:nvCxnSpPr>
        <p:spPr>
          <a:xfrm>
            <a:off x="722313" y="292313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476D6BA-B5FA-F546-B723-A29D2F751528}"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smtClean="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004F908-01B6-A040-9212-CCB62027A5FC}" type="datetime1">
              <a:rPr lang="fr-FR" smtClean="0"/>
              <a:pPr/>
              <a:t>30/06/2015</a:t>
            </a:fld>
            <a:endParaRPr lang="fr-FR" dirty="0"/>
          </a:p>
        </p:txBody>
      </p:sp>
      <p:sp>
        <p:nvSpPr>
          <p:cNvPr id="8" name="Footer Placeholder 7"/>
          <p:cNvSpPr>
            <a:spLocks noGrp="1"/>
          </p:cNvSpPr>
          <p:nvPr>
            <p:ph type="ftr" sz="quarter" idx="11"/>
          </p:nvPr>
        </p:nvSpPr>
        <p:spPr/>
        <p:txBody>
          <a:bodyPr/>
          <a:lstStyle/>
          <a:p>
            <a:r>
              <a:rPr lang="fr-FR" smtClean="0"/>
              <a:t>Formation SFLS Autotest Pharmacien</a:t>
            </a:r>
            <a:endParaRPr lang="fr-FR" dirty="0"/>
          </a:p>
        </p:txBody>
      </p:sp>
      <p:sp>
        <p:nvSpPr>
          <p:cNvPr id="9" name="Slide Number Placeholder 8"/>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8A346C28-DCA5-1549-8DB9-74696F079A36}" type="datetime1">
              <a:rPr lang="fr-FR" smtClean="0"/>
              <a:pPr/>
              <a:t>30/06/2015</a:t>
            </a:fld>
            <a:endParaRPr lang="fr-FR" dirty="0"/>
          </a:p>
        </p:txBody>
      </p:sp>
      <p:sp>
        <p:nvSpPr>
          <p:cNvPr id="4" name="Footer Placeholder 3"/>
          <p:cNvSpPr>
            <a:spLocks noGrp="1"/>
          </p:cNvSpPr>
          <p:nvPr>
            <p:ph type="ftr" sz="quarter" idx="11"/>
          </p:nvPr>
        </p:nvSpPr>
        <p:spPr/>
        <p:txBody>
          <a:bodyPr/>
          <a:lstStyle/>
          <a:p>
            <a:r>
              <a:rPr lang="fr-FR" smtClean="0"/>
              <a:t>Formation SFLS Autotest Pharmacien</a:t>
            </a:r>
            <a:endParaRPr lang="fr-FR" dirty="0" smtClean="0"/>
          </a:p>
        </p:txBody>
      </p:sp>
      <p:sp>
        <p:nvSpPr>
          <p:cNvPr id="5" name="Slide Number Placeholder 4"/>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EAE4E-D884-8047-9371-5C038932B3E1}" type="datetime1">
              <a:rPr lang="fr-FR" smtClean="0"/>
              <a:pPr/>
              <a:t>30/06/2015</a:t>
            </a:fld>
            <a:endParaRPr lang="fr-FR" dirty="0"/>
          </a:p>
        </p:txBody>
      </p:sp>
      <p:sp>
        <p:nvSpPr>
          <p:cNvPr id="3" name="Footer Placeholder 2"/>
          <p:cNvSpPr>
            <a:spLocks noGrp="1"/>
          </p:cNvSpPr>
          <p:nvPr>
            <p:ph type="ftr" sz="quarter" idx="11"/>
          </p:nvPr>
        </p:nvSpPr>
        <p:spPr/>
        <p:txBody>
          <a:bodyPr/>
          <a:lstStyle/>
          <a:p>
            <a:r>
              <a:rPr lang="fr-FR" smtClean="0"/>
              <a:t>Formation SFLS Autotest Pharmacien</a:t>
            </a:r>
            <a:endParaRPr lang="fr-FR" dirty="0" smtClean="0"/>
          </a:p>
        </p:txBody>
      </p:sp>
      <p:sp>
        <p:nvSpPr>
          <p:cNvPr id="4" name="Slide Number Placeholder 3"/>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fr-FR" smtClean="0"/>
              <a:t>Cliquez et modifiez le titre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CC1B5731-0D2B-5F44-BE1A-C93B696EE922}"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fr-FR" smtClean="0"/>
              <a:t>Cliquez et modifiez le titre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7711922C-ABF3-4444-B780-AD382CB4D0E0}" type="datetime1">
              <a:rPr lang="fr-FR" smtClean="0"/>
              <a:pPr/>
              <a:t>30/06/2015</a:t>
            </a:fld>
            <a:endParaRPr lang="fr-FR" dirty="0"/>
          </a:p>
        </p:txBody>
      </p:sp>
      <p:sp>
        <p:nvSpPr>
          <p:cNvPr id="6" name="Footer Placeholder 5"/>
          <p:cNvSpPr>
            <a:spLocks noGrp="1"/>
          </p:cNvSpPr>
          <p:nvPr>
            <p:ph type="ftr" sz="quarter" idx="11"/>
          </p:nvPr>
        </p:nvSpPr>
        <p:spPr/>
        <p:txBody>
          <a:bodyPr/>
          <a:lstStyle/>
          <a:p>
            <a:r>
              <a:rPr lang="fr-FR" smtClean="0"/>
              <a:t>Formation SFLS Autotest Pharmacien</a:t>
            </a:r>
            <a:endParaRPr lang="fr-FR" dirty="0"/>
          </a:p>
        </p:txBody>
      </p:sp>
      <p:sp>
        <p:nvSpPr>
          <p:cNvPr id="7" name="Slide Number Placeholder 6"/>
          <p:cNvSpPr>
            <a:spLocks noGrp="1"/>
          </p:cNvSpPr>
          <p:nvPr>
            <p:ph type="sldNum" sz="quarter" idx="12"/>
          </p:nvPr>
        </p:nvSpPr>
        <p:spPr/>
        <p:txBody>
          <a:bodyPr/>
          <a:lstStyle/>
          <a:p>
            <a:fld id="{8D3C4E78-4E06-5F42-B744-27D3474E1BA3}"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fr-FR" smtClean="0"/>
              <a:t>Cliquez et modifiez le titre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7" name="Rectangle 6"/>
          <p:cNvSpPr/>
          <p:nvPr/>
        </p:nvSpPr>
        <p:spPr>
          <a:xfrm>
            <a:off x="0" y="0"/>
            <a:ext cx="9144000" cy="449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78920" y="18288"/>
            <a:ext cx="1245057" cy="329184"/>
          </a:xfrm>
          <a:prstGeom prst="rect">
            <a:avLst/>
          </a:prstGeom>
        </p:spPr>
        <p:txBody>
          <a:bodyPr vert="horz" lIns="91440" tIns="45720" rIns="91440" bIns="45720" rtlCol="0" anchor="ctr"/>
          <a:lstStyle>
            <a:lvl1pPr algn="l">
              <a:defRPr sz="1200">
                <a:solidFill>
                  <a:srgbClr val="FFFFFF"/>
                </a:solidFill>
              </a:defRPr>
            </a:lvl1pPr>
          </a:lstStyle>
          <a:p>
            <a:fld id="{E21B8B5C-12C8-4A4D-9CAB-DE26A142E969}" type="datetime1">
              <a:rPr lang="fr-FR" smtClean="0"/>
              <a:pPr/>
              <a:t>30/06/2015</a:t>
            </a:fld>
            <a:endParaRPr lang="fr-FR" dirty="0"/>
          </a:p>
        </p:txBody>
      </p:sp>
      <p:sp>
        <p:nvSpPr>
          <p:cNvPr id="5" name="Footer Placeholder 4"/>
          <p:cNvSpPr>
            <a:spLocks noGrp="1"/>
          </p:cNvSpPr>
          <p:nvPr>
            <p:ph type="ftr" sz="quarter" idx="3"/>
          </p:nvPr>
        </p:nvSpPr>
        <p:spPr>
          <a:xfrm>
            <a:off x="1414044" y="18288"/>
            <a:ext cx="6129756" cy="329184"/>
          </a:xfrm>
          <a:prstGeom prst="rect">
            <a:avLst/>
          </a:prstGeom>
        </p:spPr>
        <p:txBody>
          <a:bodyPr vert="horz" lIns="91440" tIns="45720" rIns="91440" bIns="45720" rtlCol="0" anchor="ctr"/>
          <a:lstStyle>
            <a:lvl1pPr algn="ctr">
              <a:defRPr sz="1200">
                <a:solidFill>
                  <a:srgbClr val="FFFFFF"/>
                </a:solidFill>
              </a:defRPr>
            </a:lvl1pPr>
          </a:lstStyle>
          <a:p>
            <a:r>
              <a:rPr lang="fr-FR" smtClean="0"/>
              <a:t>Formation SFLS Autotest Pharmacien</a:t>
            </a:r>
            <a:endParaRPr lang="fr-FR" dirty="0"/>
          </a:p>
        </p:txBody>
      </p:sp>
      <p:sp>
        <p:nvSpPr>
          <p:cNvPr id="6" name="Slide Number Placeholder 5"/>
          <p:cNvSpPr>
            <a:spLocks noGrp="1"/>
          </p:cNvSpPr>
          <p:nvPr>
            <p:ph type="sldNum" sz="quarter" idx="4"/>
          </p:nvPr>
        </p:nvSpPr>
        <p:spPr>
          <a:xfrm>
            <a:off x="8547310" y="18288"/>
            <a:ext cx="596690" cy="329184"/>
          </a:xfrm>
          <a:prstGeom prst="rect">
            <a:avLst/>
          </a:prstGeom>
        </p:spPr>
        <p:txBody>
          <a:bodyPr vert="horz" lIns="91440" tIns="45720" rIns="91440" bIns="45720" rtlCol="0" anchor="ctr"/>
          <a:lstStyle>
            <a:lvl1pPr algn="l">
              <a:defRPr sz="1400" b="1">
                <a:solidFill>
                  <a:srgbClr val="FFFFFF"/>
                </a:solidFill>
              </a:defRPr>
            </a:lvl1pPr>
          </a:lstStyle>
          <a:p>
            <a:fld id="{8D3C4E78-4E06-5F42-B744-27D3474E1BA3}" type="slidenum">
              <a:rPr lang="fr-FR" smtClean="0"/>
              <a:pPr/>
              <a:t>‹N°›</a:t>
            </a:fld>
            <a:endParaRPr lang="fr-FR" dirty="0"/>
          </a:p>
        </p:txBody>
      </p:sp>
      <p:pic>
        <p:nvPicPr>
          <p:cNvPr id="11" name="Image 10"/>
          <p:cNvPicPr>
            <a:picLocks noChangeAspect="1"/>
          </p:cNvPicPr>
          <p:nvPr userDrawn="1"/>
        </p:nvPicPr>
        <p:blipFill>
          <a:blip r:embed="rId13" cstate="screen"/>
          <a:stretch>
            <a:fillRect/>
          </a:stretch>
        </p:blipFill>
        <p:spPr>
          <a:xfrm>
            <a:off x="7790752" y="35046"/>
            <a:ext cx="648479" cy="308027"/>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2"/>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2"/>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2"/>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2"/>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C60BB8-C7D4-9C40-8ECE-0CAAB183878D}" type="datetime1">
              <a:rPr lang="fr-FR" smtClean="0"/>
              <a:pPr/>
              <a:t>30/06/2015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Formation SFLS Autotest Pharmacien</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756B8-1AD2-B34C-974A-25087DC21BF9}" type="slidenum">
              <a:rPr lang="fr-FR" smtClean="0"/>
              <a:pPr/>
              <a:t>‹N°›</a:t>
            </a:fld>
            <a:endParaRPr lang="fr-FR"/>
          </a:p>
        </p:txBody>
      </p:sp>
    </p:spTree>
    <p:extLst>
      <p:ext uri="{BB962C8B-B14F-4D97-AF65-F5344CB8AC3E}">
        <p14:creationId xmlns:p14="http://schemas.microsoft.com/office/powerpoint/2010/main" xmlns="" xmlns:mv="urn:schemas-microsoft-com:mac:vml" xmlns:mc="http://schemas.openxmlformats.org/markup-compatibility/2006" val="11676668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sfls.aei.fr/Commission-pharmaciens-medicam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CAS de COMPTOIR </a:t>
            </a:r>
            <a:br>
              <a:rPr lang="fr-FR" sz="4000" dirty="0" smtClean="0"/>
            </a:br>
            <a:r>
              <a:rPr lang="fr-FR" sz="4000" dirty="0" smtClean="0"/>
              <a:t>‘dépistage et autotests VIH </a:t>
            </a:r>
            <a:r>
              <a:rPr lang="fr-FR" sz="4000" dirty="0" smtClean="0"/>
              <a:t>à l’officine’</a:t>
            </a:r>
          </a:p>
        </p:txBody>
      </p:sp>
      <p:sp>
        <p:nvSpPr>
          <p:cNvPr id="6" name="Sous-titre 5"/>
          <p:cNvSpPr>
            <a:spLocks noGrp="1"/>
          </p:cNvSpPr>
          <p:nvPr>
            <p:ph type="subTitle" idx="1"/>
          </p:nvPr>
        </p:nvSpPr>
        <p:spPr>
          <a:xfrm>
            <a:off x="685800" y="3505200"/>
            <a:ext cx="7861300" cy="2335213"/>
          </a:xfrm>
        </p:spPr>
        <p:txBody>
          <a:bodyPr>
            <a:normAutofit fontScale="85000" lnSpcReduction="20000"/>
          </a:bodyPr>
          <a:lstStyle/>
          <a:p>
            <a:pPr>
              <a:defRPr/>
            </a:pPr>
            <a:r>
              <a:rPr lang="fr-FR" dirty="0" smtClean="0"/>
              <a:t>Prise de risque sexuel &lt;48h</a:t>
            </a:r>
          </a:p>
          <a:p>
            <a:pPr>
              <a:defRPr/>
            </a:pPr>
            <a:r>
              <a:rPr lang="fr-FR" dirty="0" smtClean="0"/>
              <a:t>Prise de risque sexuel il a 8 jours</a:t>
            </a:r>
          </a:p>
          <a:p>
            <a:pPr>
              <a:defRPr/>
            </a:pPr>
            <a:r>
              <a:rPr lang="fr-FR" dirty="0" smtClean="0"/>
              <a:t>Demande d’autotest VIH hors prise de risque</a:t>
            </a:r>
          </a:p>
          <a:p>
            <a:pPr>
              <a:defRPr/>
            </a:pPr>
            <a:r>
              <a:rPr lang="fr-FR" dirty="0" smtClean="0"/>
              <a:t>Demande d’autotest VIH sans discussion possible</a:t>
            </a:r>
          </a:p>
          <a:p>
            <a:pPr>
              <a:defRPr/>
            </a:pPr>
            <a:r>
              <a:rPr lang="fr-FR" dirty="0" smtClean="0"/>
              <a:t>Conseil post-test ayant donné un résultat positif</a:t>
            </a:r>
          </a:p>
          <a:p>
            <a:pPr>
              <a:defRPr/>
            </a:pPr>
            <a:r>
              <a:rPr lang="fr-FR" dirty="0" smtClean="0"/>
              <a:t>Demande d’autotest par une jeune fille</a:t>
            </a:r>
          </a:p>
          <a:p>
            <a:pPr>
              <a:defRPr/>
            </a:pPr>
            <a:r>
              <a:rPr lang="fr-FR" dirty="0" smtClean="0"/>
              <a:t>Rupture de préservatif</a:t>
            </a:r>
            <a:endParaRPr lang="fr-FR" dirty="0" smtClean="0">
              <a:sym typeface="Wingdings" pitchFamily="2" charset="2"/>
            </a:endParaRPr>
          </a:p>
          <a:p>
            <a:pPr>
              <a:defRPr/>
            </a:pPr>
            <a:endParaRPr lang="fr-FR" dirty="0"/>
          </a:p>
        </p:txBody>
      </p:sp>
      <p:sp>
        <p:nvSpPr>
          <p:cNvPr id="39940" name="Espace réservé du numéro de diapositive 3"/>
          <p:cNvSpPr>
            <a:spLocks noGrp="1"/>
          </p:cNvSpPr>
          <p:nvPr>
            <p:ph type="sldNum" sz="quarter" idx="12"/>
          </p:nvPr>
        </p:nvSpPr>
        <p:spPr bwMode="auto">
          <a:noFill/>
          <a:ln>
            <a:miter lim="800000"/>
            <a:headEnd/>
            <a:tailEnd/>
          </a:ln>
        </p:spPr>
        <p:txBody>
          <a:bodyPr/>
          <a:lstStyle/>
          <a:p>
            <a:fld id="{9EC87607-9F41-4216-AB29-5C1C3EDF072B}" type="slidenum">
              <a:rPr lang="fr-FR" smtClean="0"/>
              <a:pPr/>
              <a:t>1</a:t>
            </a:fld>
            <a:endParaRPr lang="fr-FR" smtClean="0"/>
          </a:p>
        </p:txBody>
      </p:sp>
      <p:sp>
        <p:nvSpPr>
          <p:cNvPr id="7" name="Sous-titre 2"/>
          <p:cNvSpPr txBox="1">
            <a:spLocks/>
          </p:cNvSpPr>
          <p:nvPr/>
        </p:nvSpPr>
        <p:spPr>
          <a:xfrm>
            <a:off x="6021388" y="4557713"/>
            <a:ext cx="2513012" cy="1941512"/>
          </a:xfrm>
          <a:prstGeom prst="rect">
            <a:avLst/>
          </a:prstGeom>
        </p:spPr>
        <p:txBody>
          <a:bodyPr>
            <a:normAutofit fontScale="92500" lnSpcReduction="10000"/>
          </a:bodyPr>
          <a:lstStyle/>
          <a:p>
            <a:pPr algn="r" defTabSz="914400">
              <a:spcBef>
                <a:spcPct val="20000"/>
              </a:spcBef>
              <a:buClr>
                <a:schemeClr val="accent1"/>
              </a:buClr>
              <a:buSzPct val="85000"/>
              <a:buFont typeface="Arial" pitchFamily="34" charset="0"/>
              <a:buNone/>
              <a:defRPr/>
            </a:pPr>
            <a:r>
              <a:rPr lang="fr-FR" sz="1400" dirty="0">
                <a:solidFill>
                  <a:schemeClr val="tx2"/>
                </a:solidFill>
                <a:latin typeface="Cambria" pitchFamily="18" charset="0"/>
              </a:rPr>
              <a:t>Elaboré et validé par le groupe Médicament/Pharmaciens  SFLS</a:t>
            </a:r>
          </a:p>
          <a:p>
            <a:pP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 </a:t>
            </a: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defTabSz="914400">
              <a:spcBef>
                <a:spcPct val="20000"/>
              </a:spcBef>
              <a:buClr>
                <a:schemeClr val="accent1"/>
              </a:buClr>
              <a:buSzPct val="85000"/>
              <a:buFont typeface="Arial" pitchFamily="34" charset="0"/>
              <a:buNone/>
              <a:defRPr/>
            </a:pPr>
            <a:endParaRPr lang="fr-FR" sz="1400" dirty="0">
              <a:solidFill>
                <a:srgbClr val="404040"/>
              </a:solidFill>
              <a:latin typeface="Cambria" pitchFamily="18" charset="0"/>
            </a:endParaRPr>
          </a:p>
          <a:p>
            <a:pPr algn="r" defTabSz="914400">
              <a:spcBef>
                <a:spcPct val="20000"/>
              </a:spcBef>
              <a:buClr>
                <a:schemeClr val="accent1"/>
              </a:buClr>
              <a:buSzPct val="85000"/>
              <a:buFont typeface="Arial" pitchFamily="34" charset="0"/>
              <a:buNone/>
              <a:defRPr/>
            </a:pPr>
            <a:r>
              <a:rPr lang="fr-FR" sz="1400" dirty="0">
                <a:solidFill>
                  <a:srgbClr val="404040"/>
                </a:solidFill>
                <a:latin typeface="Cambria" pitchFamily="18" charset="0"/>
              </a:rPr>
              <a:t>Version </a:t>
            </a:r>
            <a:r>
              <a:rPr lang="fr-FR" sz="1400" dirty="0" smtClean="0">
                <a:solidFill>
                  <a:srgbClr val="404040"/>
                </a:solidFill>
                <a:latin typeface="Cambria" pitchFamily="18" charset="0"/>
              </a:rPr>
              <a:t>actualisée le 30 juin </a:t>
            </a:r>
            <a:r>
              <a:rPr lang="fr-FR" sz="1400" dirty="0">
                <a:solidFill>
                  <a:srgbClr val="404040"/>
                </a:solidFill>
                <a:latin typeface="Cambria" pitchFamily="18" charset="0"/>
              </a:rPr>
              <a:t>2015</a:t>
            </a:r>
          </a:p>
        </p:txBody>
      </p:sp>
      <p:pic>
        <p:nvPicPr>
          <p:cNvPr id="8" name="Image 7"/>
          <p:cNvPicPr>
            <a:picLocks noChangeAspect="1" noChangeArrowheads="1"/>
          </p:cNvPicPr>
          <p:nvPr/>
        </p:nvPicPr>
        <p:blipFill>
          <a:blip r:embed="rId2" cstate="screen"/>
          <a:srcRect/>
          <a:stretch>
            <a:fillRect/>
          </a:stretch>
        </p:blipFill>
        <p:spPr bwMode="auto">
          <a:xfrm>
            <a:off x="7397750" y="5187950"/>
            <a:ext cx="1066800" cy="7715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DEMANDE d’AUTOTEST HORS prise de risque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49156" name="Espace réservé du numéro de diapositive 3"/>
          <p:cNvSpPr>
            <a:spLocks noGrp="1"/>
          </p:cNvSpPr>
          <p:nvPr>
            <p:ph type="sldNum" sz="quarter" idx="12"/>
          </p:nvPr>
        </p:nvSpPr>
        <p:spPr bwMode="auto">
          <a:noFill/>
          <a:ln>
            <a:miter lim="800000"/>
            <a:headEnd/>
            <a:tailEnd/>
          </a:ln>
        </p:spPr>
        <p:txBody>
          <a:bodyPr/>
          <a:lstStyle/>
          <a:p>
            <a:fld id="{AE5563A0-4F18-401C-BE98-25E51901C1EE}" type="slidenum">
              <a:rPr lang="fr-FR" smtClean="0"/>
              <a:pPr/>
              <a:t>10</a:t>
            </a:fld>
            <a:endParaRPr lang="fr-FR"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u contenu 10"/>
          <p:cNvSpPr>
            <a:spLocks noGrp="1"/>
          </p:cNvSpPr>
          <p:nvPr>
            <p:ph idx="1"/>
          </p:nvPr>
        </p:nvSpPr>
        <p:spPr>
          <a:xfrm>
            <a:off x="838200" y="1527175"/>
            <a:ext cx="7754938" cy="4824413"/>
          </a:xfrm>
        </p:spPr>
        <p:txBody>
          <a:bodyPr/>
          <a:lstStyle/>
          <a:p>
            <a:pPr eaLnBrk="1" hangingPunct="1">
              <a:buFont typeface="Arial" pitchFamily="34" charset="0"/>
              <a:buNone/>
            </a:pPr>
            <a:r>
              <a:rPr lang="fr-FR" altLang="fr-FR" i="1" smtClean="0">
                <a:solidFill>
                  <a:schemeClr val="tx1"/>
                </a:solidFill>
                <a:ea typeface="ＭＳ Ｐゴシック" pitchFamily="34" charset="-128"/>
              </a:rPr>
              <a:t>« Je voudrais savoir si vous vendez des auto-tests et à quel prix ? »</a:t>
            </a:r>
          </a:p>
          <a:p>
            <a:pPr eaLnBrk="1" hangingPunct="1"/>
            <a:endParaRPr lang="fr-FR" altLang="fr-FR" smtClean="0">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endParaRPr lang="fr-FR" altLang="fr-FR" smtClean="0">
              <a:solidFill>
                <a:srgbClr val="000090"/>
              </a:solidFill>
              <a:ea typeface="ＭＳ Ｐゴシック" pitchFamily="34" charset="-128"/>
            </a:endParaRPr>
          </a:p>
          <a:p>
            <a:pPr eaLnBrk="1" hangingPunct="1">
              <a:buFont typeface="Arial" pitchFamily="34" charset="0"/>
              <a:buNone/>
            </a:pPr>
            <a:r>
              <a:rPr lang="fr-FR" altLang="fr-FR" smtClean="0">
                <a:ea typeface="ＭＳ Ｐゴシック" pitchFamily="34" charset="-128"/>
              </a:rPr>
              <a:t>Comment menez-vous cet entretien ?</a:t>
            </a:r>
          </a:p>
          <a:p>
            <a:pPr eaLnBrk="1" hangingPunct="1"/>
            <a:endParaRPr lang="fr-FR" altLang="fr-FR" smtClean="0">
              <a:ea typeface="ＭＳ Ｐゴシック" pitchFamily="34" charset="-128"/>
            </a:endParaRPr>
          </a:p>
        </p:txBody>
      </p:sp>
      <p:pic>
        <p:nvPicPr>
          <p:cNvPr id="50179" name="Image 1" descr="Capture d’écran 2014-12-06 à 21.09.31.png"/>
          <p:cNvPicPr>
            <a:picLocks noChangeAspect="1"/>
          </p:cNvPicPr>
          <p:nvPr/>
        </p:nvPicPr>
        <p:blipFill>
          <a:blip r:embed="rId2" cstate="print"/>
          <a:srcRect/>
          <a:stretch>
            <a:fillRect/>
          </a:stretch>
        </p:blipFill>
        <p:spPr bwMode="auto">
          <a:xfrm>
            <a:off x="2265363" y="2327275"/>
            <a:ext cx="4173537" cy="3119438"/>
          </a:xfrm>
          <a:prstGeom prst="rect">
            <a:avLst/>
          </a:prstGeom>
          <a:noFill/>
          <a:ln w="9525">
            <a:noFill/>
            <a:miter lim="800000"/>
            <a:headEnd/>
            <a:tailEnd/>
          </a:ln>
        </p:spPr>
      </p:pic>
      <p:sp>
        <p:nvSpPr>
          <p:cNvPr id="3" name="Rectangle 2"/>
          <p:cNvSpPr/>
          <p:nvPr/>
        </p:nvSpPr>
        <p:spPr>
          <a:xfrm>
            <a:off x="3649663" y="2938463"/>
            <a:ext cx="2205037"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50181" name="Image 3" descr="Capture d’écran 2014-12-06 à 21.13.39.png"/>
          <p:cNvPicPr>
            <a:picLocks noChangeAspect="1"/>
          </p:cNvPicPr>
          <p:nvPr/>
        </p:nvPicPr>
        <p:blipFill>
          <a:blip r:embed="rId3" cstate="print"/>
          <a:srcRect/>
          <a:stretch>
            <a:fillRect/>
          </a:stretch>
        </p:blipFill>
        <p:spPr bwMode="auto">
          <a:xfrm>
            <a:off x="4352925" y="2822575"/>
            <a:ext cx="1009650" cy="571500"/>
          </a:xfrm>
          <a:prstGeom prst="rect">
            <a:avLst/>
          </a:prstGeom>
          <a:noFill/>
          <a:ln w="9525">
            <a:noFill/>
            <a:miter lim="800000"/>
            <a:headEnd/>
            <a:tailEnd/>
          </a:ln>
        </p:spPr>
      </p:pic>
      <p:sp>
        <p:nvSpPr>
          <p:cNvPr id="9"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50183" name="Espace réservé du numéro de diapositive 9"/>
          <p:cNvSpPr>
            <a:spLocks noGrp="1"/>
          </p:cNvSpPr>
          <p:nvPr>
            <p:ph type="sldNum" sz="quarter" idx="12"/>
          </p:nvPr>
        </p:nvSpPr>
        <p:spPr bwMode="auto">
          <a:noFill/>
          <a:ln>
            <a:miter lim="800000"/>
            <a:headEnd/>
            <a:tailEnd/>
          </a:ln>
        </p:spPr>
        <p:txBody>
          <a:bodyPr/>
          <a:lstStyle/>
          <a:p>
            <a:fld id="{7845E7E0-DC86-436F-A8A9-50FDF6424166}" type="slidenum">
              <a:rPr lang="fr-FR" smtClean="0"/>
              <a:pPr/>
              <a:t>11</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4645025" y="1527175"/>
            <a:ext cx="4338638" cy="5006975"/>
          </a:xfrm>
        </p:spPr>
        <p:txBody>
          <a:bodyPr>
            <a:normAutofit lnSpcReduction="10000"/>
          </a:bodyPr>
          <a:lstStyle/>
          <a:p>
            <a:pPr eaLnBrk="1" hangingPunct="1">
              <a:buFont typeface="Wingdings" pitchFamily="2" charset="2"/>
              <a:buChar char="à"/>
            </a:pPr>
            <a:r>
              <a:rPr lang="fr-FR" smtClean="0">
                <a:solidFill>
                  <a:srgbClr val="008000"/>
                </a:solidFill>
                <a:ea typeface="ＭＳ Ｐゴシック" pitchFamily="34" charset="-128"/>
                <a:sym typeface="Wingdings" pitchFamily="2" charset="2"/>
              </a:rPr>
              <a:t>Proposer au patient d’aller discuter à l’écart dans un e</a:t>
            </a:r>
            <a:r>
              <a:rPr lang="fr-FR" smtClean="0">
                <a:solidFill>
                  <a:srgbClr val="008000"/>
                </a:solidFill>
                <a:ea typeface="ＭＳ Ｐゴシック" pitchFamily="34" charset="-128"/>
              </a:rPr>
              <a:t>space de </a:t>
            </a:r>
            <a:r>
              <a:rPr lang="fr-FR" b="1" smtClean="0">
                <a:solidFill>
                  <a:srgbClr val="008000"/>
                </a:solidFill>
                <a:ea typeface="ＭＳ Ｐゴシック" pitchFamily="34" charset="-128"/>
              </a:rPr>
              <a:t>confidentialité</a:t>
            </a:r>
          </a:p>
          <a:p>
            <a:pPr eaLnBrk="1" hangingPunct="1">
              <a:buFont typeface="Wingdings" pitchFamily="2" charset="2"/>
              <a:buChar char="à"/>
            </a:pPr>
            <a:r>
              <a:rPr lang="fr-FR" altLang="fr-FR" smtClean="0">
                <a:solidFill>
                  <a:srgbClr val="008000"/>
                </a:solidFill>
                <a:ea typeface="ＭＳ Ｐゴシック" pitchFamily="34" charset="-128"/>
                <a:sym typeface="Wingdings" pitchFamily="2" charset="2"/>
              </a:rPr>
              <a:t> L’interroger sur r</a:t>
            </a:r>
            <a:r>
              <a:rPr lang="fr-FR" altLang="fr-FR" smtClean="0">
                <a:solidFill>
                  <a:srgbClr val="008000"/>
                </a:solidFill>
                <a:ea typeface="ＭＳ Ｐゴシック" pitchFamily="34" charset="-128"/>
              </a:rPr>
              <a:t>aisons/chronologie ?</a:t>
            </a:r>
          </a:p>
          <a:p>
            <a:pPr eaLnBrk="1" hangingPunct="1">
              <a:buFont typeface="Arial" pitchFamily="34" charset="0"/>
              <a:buNone/>
            </a:pPr>
            <a:endParaRPr lang="fr-FR" altLang="fr-FR" sz="800" smtClean="0">
              <a:solidFill>
                <a:srgbClr val="008000"/>
              </a:solidFill>
              <a:ea typeface="ＭＳ Ｐゴシック" pitchFamily="34" charset="-128"/>
            </a:endParaRPr>
          </a:p>
          <a:p>
            <a:pPr eaLnBrk="1" hangingPunct="1">
              <a:buFont typeface="Arial" pitchFamily="34" charset="0"/>
              <a:buNone/>
            </a:pPr>
            <a:r>
              <a:rPr lang="fr-FR" altLang="fr-FR" i="1" smtClean="0">
                <a:solidFill>
                  <a:schemeClr val="tx1"/>
                </a:solidFill>
                <a:ea typeface="ＭＳ Ｐゴシック" pitchFamily="34" charset="-128"/>
              </a:rPr>
              <a:t>« Je voudrais faire le point sur le VIH et je n’ai pas envie de demander à mon médecin. Vous comprenez, je le connais et je ne voudrais pas qu’il s’imagine je ne sais pas quoi ! »</a:t>
            </a:r>
          </a:p>
          <a:p>
            <a:pPr eaLnBrk="1" hangingPunct="1">
              <a:buFont typeface="Arial" pitchFamily="34" charset="0"/>
              <a:buNone/>
            </a:pPr>
            <a:endParaRPr lang="fr-FR" altLang="fr-FR" sz="800" smtClean="0">
              <a:solidFill>
                <a:schemeClr val="tx1"/>
              </a:solidFill>
              <a:ea typeface="ＭＳ Ｐゴシック" pitchFamily="34" charset="-128"/>
            </a:endParaRPr>
          </a:p>
          <a:p>
            <a:pPr eaLnBrk="1" hangingPunct="1">
              <a:buFont typeface="Arial" pitchFamily="34" charset="0"/>
              <a:buNone/>
            </a:pPr>
            <a:endParaRPr lang="fr-FR" altLang="fr-FR" sz="800" smtClean="0">
              <a:solidFill>
                <a:schemeClr val="tx1"/>
              </a:solidFill>
              <a:ea typeface="ＭＳ Ｐゴシック" pitchFamily="34" charset="-128"/>
            </a:endParaRPr>
          </a:p>
          <a:p>
            <a:pPr eaLnBrk="1" hangingPunct="1">
              <a:buFont typeface="Arial" pitchFamily="34" charset="0"/>
              <a:buNone/>
            </a:pPr>
            <a:r>
              <a:rPr lang="fr-FR" altLang="fr-FR" smtClean="0">
                <a:ea typeface="ＭＳ Ｐゴシック" pitchFamily="34" charset="-128"/>
              </a:rPr>
              <a:t>Comment réagissez-vous ?</a:t>
            </a:r>
          </a:p>
        </p:txBody>
      </p:sp>
      <p:pic>
        <p:nvPicPr>
          <p:cNvPr id="51203" name="Image 7" descr="Capture d’écran 2014-12-06 à 21.09.31.png"/>
          <p:cNvPicPr>
            <a:picLocks noChangeAspect="1"/>
          </p:cNvPicPr>
          <p:nvPr/>
        </p:nvPicPr>
        <p:blipFill>
          <a:blip r:embed="rId2" cstate="print"/>
          <a:srcRect/>
          <a:stretch>
            <a:fillRect/>
          </a:stretch>
        </p:blipFill>
        <p:spPr bwMode="auto">
          <a:xfrm>
            <a:off x="349250" y="2359025"/>
            <a:ext cx="4173538" cy="3119438"/>
          </a:xfrm>
          <a:prstGeom prst="rect">
            <a:avLst/>
          </a:prstGeom>
          <a:noFill/>
          <a:ln w="9525">
            <a:noFill/>
            <a:miter lim="800000"/>
            <a:headEnd/>
            <a:tailEnd/>
          </a:ln>
        </p:spPr>
      </p:pic>
      <p:sp>
        <p:nvSpPr>
          <p:cNvPr id="9" name="Rectangle 8"/>
          <p:cNvSpPr/>
          <p:nvPr/>
        </p:nvSpPr>
        <p:spPr>
          <a:xfrm>
            <a:off x="1733550" y="2970213"/>
            <a:ext cx="2205038"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sp>
        <p:nvSpPr>
          <p:cNvPr id="6"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51206" name="Espace réservé du numéro de diapositive 9"/>
          <p:cNvSpPr>
            <a:spLocks noGrp="1"/>
          </p:cNvSpPr>
          <p:nvPr>
            <p:ph type="sldNum" sz="quarter" idx="12"/>
          </p:nvPr>
        </p:nvSpPr>
        <p:spPr bwMode="auto">
          <a:noFill/>
          <a:ln>
            <a:miter lim="800000"/>
            <a:headEnd/>
            <a:tailEnd/>
          </a:ln>
        </p:spPr>
        <p:txBody>
          <a:bodyPr/>
          <a:lstStyle/>
          <a:p>
            <a:fld id="{C22B1639-EC04-4C61-A948-13BA38E73359}" type="slidenum">
              <a:rPr lang="fr-FR" smtClean="0"/>
              <a:pPr/>
              <a:t>12</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895350"/>
            <a:ext cx="9144000" cy="5962650"/>
          </a:xfrm>
        </p:spPr>
        <p:txBody>
          <a:bodyPr rtlCol="0">
            <a:normAutofit/>
          </a:bodyPr>
          <a:lstStyle/>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Questionner sur la prise de risques, la chronologie, la présence de symptômes.</a:t>
            </a:r>
          </a:p>
          <a:p>
            <a:pPr eaLnBrk="1" fontAlgn="auto" hangingPunct="1">
              <a:spcAft>
                <a:spcPts val="0"/>
              </a:spcAft>
              <a:defRPr/>
            </a:pPr>
            <a:endParaRPr lang="fr-FR" sz="800" dirty="0" smtClean="0">
              <a:solidFill>
                <a:srgbClr val="008000"/>
              </a:solidFill>
            </a:endParaRP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Présenter le principe de l’autotest : comment ça marche ?</a:t>
            </a:r>
          </a:p>
          <a:p>
            <a:pPr marL="0" indent="0" eaLnBrk="1" fontAlgn="auto" hangingPunct="1">
              <a:spcAft>
                <a:spcPts val="0"/>
              </a:spcAft>
              <a:buFont typeface="Rage Italic" panose="03070502040507070304" pitchFamily="66" charset="0"/>
              <a:buNone/>
              <a:defRPr/>
            </a:pPr>
            <a:endParaRPr lang="fr-FR" sz="1000" dirty="0">
              <a:solidFill>
                <a:srgbClr val="008000"/>
              </a:solidFill>
            </a:endParaRPr>
          </a:p>
          <a:p>
            <a:pPr marL="557784" lvl="1" eaLnBrk="1" fontAlgn="auto" hangingPunct="1">
              <a:spcAft>
                <a:spcPts val="0"/>
              </a:spcAft>
              <a:defRPr/>
            </a:pPr>
            <a:r>
              <a:rPr lang="fr-FR" dirty="0" smtClean="0">
                <a:solidFill>
                  <a:schemeClr val="tx1"/>
                </a:solidFill>
              </a:rPr>
              <a:t>Quand notre corps est exposé à des micro-organismes (virus, bactéries), il réagit en fabriquant </a:t>
            </a:r>
            <a:r>
              <a:rPr lang="fr-FR" b="1" dirty="0" smtClean="0">
                <a:solidFill>
                  <a:schemeClr val="tx1"/>
                </a:solidFill>
              </a:rPr>
              <a:t>des substances appelées anticorps </a:t>
            </a:r>
            <a:r>
              <a:rPr lang="fr-FR" dirty="0" smtClean="0">
                <a:solidFill>
                  <a:schemeClr val="tx1"/>
                </a:solidFill>
              </a:rPr>
              <a:t>qui vont participer à leur neutralisation</a:t>
            </a:r>
          </a:p>
          <a:p>
            <a:pPr marL="557784" lvl="1" eaLnBrk="1" fontAlgn="auto" hangingPunct="1">
              <a:spcAft>
                <a:spcPts val="0"/>
              </a:spcAft>
              <a:defRPr/>
            </a:pPr>
            <a:r>
              <a:rPr lang="fr-FR" dirty="0" smtClean="0">
                <a:solidFill>
                  <a:schemeClr val="tx1"/>
                </a:solidFill>
              </a:rPr>
              <a:t>Mais, cette fabrication demande un certain temps, </a:t>
            </a:r>
          </a:p>
          <a:p>
            <a:pPr marL="557784" lvl="1">
              <a:defRPr/>
            </a:pPr>
            <a:r>
              <a:rPr lang="fr-FR" dirty="0" smtClean="0">
                <a:solidFill>
                  <a:schemeClr val="tx1"/>
                </a:solidFill>
              </a:rPr>
              <a:t>Or, les autotests dépistent les anticorps</a:t>
            </a:r>
          </a:p>
          <a:p>
            <a:pPr marL="557784" lvl="1" eaLnBrk="1" fontAlgn="auto" hangingPunct="1">
              <a:spcAft>
                <a:spcPts val="0"/>
              </a:spcAft>
              <a:defRPr/>
            </a:pPr>
            <a:r>
              <a:rPr lang="fr-FR" dirty="0" smtClean="0">
                <a:solidFill>
                  <a:schemeClr val="tx1"/>
                </a:solidFill>
              </a:rPr>
              <a:t>Donc, pour que l’autotest montre un résultat positif, il faut que la dernière </a:t>
            </a:r>
            <a:r>
              <a:rPr lang="fr-FR" u="sng" dirty="0" smtClean="0">
                <a:solidFill>
                  <a:schemeClr val="tx1"/>
                </a:solidFill>
              </a:rPr>
              <a:t>prise de risque </a:t>
            </a:r>
            <a:r>
              <a:rPr lang="fr-FR" dirty="0" smtClean="0">
                <a:solidFill>
                  <a:schemeClr val="tx1"/>
                </a:solidFill>
              </a:rPr>
              <a:t>remonte au moins à </a:t>
            </a:r>
            <a:r>
              <a:rPr lang="fr-FR" b="1" dirty="0" smtClean="0">
                <a:solidFill>
                  <a:schemeClr val="tx1"/>
                </a:solidFill>
              </a:rPr>
              <a:t>3 mois</a:t>
            </a:r>
            <a:r>
              <a:rPr lang="fr-FR" dirty="0" smtClean="0">
                <a:solidFill>
                  <a:schemeClr val="tx1"/>
                </a:solidFill>
              </a:rPr>
              <a:t>.</a:t>
            </a:r>
          </a:p>
          <a:p>
            <a:pPr eaLnBrk="1" fontAlgn="auto" hangingPunct="1">
              <a:spcAft>
                <a:spcPts val="0"/>
              </a:spcAft>
              <a:buFont typeface="Arial" pitchFamily="34" charset="0"/>
              <a:buNone/>
              <a:defRPr/>
            </a:pPr>
            <a:endParaRPr lang="fr-FR" dirty="0" smtClean="0">
              <a:solidFill>
                <a:srgbClr val="008000"/>
              </a:solidFill>
            </a:endParaRP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Présenter </a:t>
            </a:r>
            <a:r>
              <a:rPr lang="fr-FR" u="sng" dirty="0" smtClean="0">
                <a:solidFill>
                  <a:srgbClr val="008000"/>
                </a:solidFill>
              </a:rPr>
              <a:t>l’autotest</a:t>
            </a:r>
            <a:r>
              <a:rPr lang="fr-FR" dirty="0" smtClean="0">
                <a:solidFill>
                  <a:srgbClr val="008000"/>
                </a:solidFill>
              </a:rPr>
              <a:t> (notice)</a:t>
            </a:r>
            <a:endParaRPr lang="fr-FR" dirty="0">
              <a:solidFill>
                <a:srgbClr val="008000"/>
              </a:solidFill>
            </a:endParaRPr>
          </a:p>
          <a:p>
            <a:pPr marL="0" indent="0" eaLnBrk="1" fontAlgn="auto" hangingPunct="1">
              <a:spcAft>
                <a:spcPts val="0"/>
              </a:spcAft>
              <a:buFont typeface="Rage Italic" panose="03070502040507070304" pitchFamily="66" charset="0"/>
              <a:buNone/>
              <a:defRPr/>
            </a:pPr>
            <a:endParaRPr lang="fr-FR" dirty="0">
              <a:solidFill>
                <a:srgbClr val="008000"/>
              </a:solidFill>
            </a:endParaRPr>
          </a:p>
        </p:txBody>
      </p:sp>
      <p:sp>
        <p:nvSpPr>
          <p:cNvPr id="52227" name="Espace réservé du numéro de diapositive 5"/>
          <p:cNvSpPr>
            <a:spLocks noGrp="1"/>
          </p:cNvSpPr>
          <p:nvPr>
            <p:ph type="sldNum" sz="quarter" idx="12"/>
          </p:nvPr>
        </p:nvSpPr>
        <p:spPr bwMode="auto">
          <a:noFill/>
          <a:ln>
            <a:miter lim="800000"/>
            <a:headEnd/>
            <a:tailEnd/>
          </a:ln>
        </p:spPr>
        <p:txBody>
          <a:bodyPr/>
          <a:lstStyle/>
          <a:p>
            <a:fld id="{83AC4AC9-19F5-4844-BC7D-C0195658C9BE}" type="slidenum">
              <a:rPr lang="fr-FR" smtClean="0"/>
              <a:pPr/>
              <a:t>13</a:t>
            </a:fld>
            <a:endParaRPr lang="fr-FR" smtClean="0"/>
          </a:p>
        </p:txBody>
      </p:sp>
      <p:sp>
        <p:nvSpPr>
          <p:cNvPr id="7" name="Espace réservé du pied de page 6"/>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53251" name="Espace réservé du numéro de diapositive 3"/>
          <p:cNvSpPr>
            <a:spLocks noGrp="1"/>
          </p:cNvSpPr>
          <p:nvPr>
            <p:ph type="sldNum" sz="quarter" idx="12"/>
          </p:nvPr>
        </p:nvSpPr>
        <p:spPr bwMode="auto">
          <a:noFill/>
          <a:ln>
            <a:miter lim="800000"/>
            <a:headEnd/>
            <a:tailEnd/>
          </a:ln>
        </p:spPr>
        <p:txBody>
          <a:bodyPr/>
          <a:lstStyle/>
          <a:p>
            <a:fld id="{97D4F96E-77D1-445D-9A2F-424605B8BADD}" type="slidenum">
              <a:rPr lang="fr-FR" smtClean="0"/>
              <a:pPr/>
              <a:t>14</a:t>
            </a:fld>
            <a:endParaRPr lang="fr-FR" smtClean="0"/>
          </a:p>
        </p:txBody>
      </p:sp>
      <p:pic>
        <p:nvPicPr>
          <p:cNvPr id="53252" name="Picture 2"/>
          <p:cNvPicPr>
            <a:picLocks noGrp="1" noChangeAspect="1" noChangeArrowheads="1"/>
          </p:cNvPicPr>
          <p:nvPr>
            <p:ph idx="1"/>
          </p:nvPr>
        </p:nvPicPr>
        <p:blipFill>
          <a:blip r:embed="rId2" cstate="print"/>
          <a:srcRect/>
          <a:stretch>
            <a:fillRect/>
          </a:stretch>
        </p:blipFill>
        <p:spPr>
          <a:xfrm>
            <a:off x="179388" y="533400"/>
            <a:ext cx="8753475" cy="6197600"/>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54275" name="Espace réservé du numéro de diapositive 3"/>
          <p:cNvSpPr>
            <a:spLocks noGrp="1"/>
          </p:cNvSpPr>
          <p:nvPr>
            <p:ph type="sldNum" sz="quarter" idx="12"/>
          </p:nvPr>
        </p:nvSpPr>
        <p:spPr bwMode="auto">
          <a:noFill/>
          <a:ln>
            <a:miter lim="800000"/>
            <a:headEnd/>
            <a:tailEnd/>
          </a:ln>
        </p:spPr>
        <p:txBody>
          <a:bodyPr/>
          <a:lstStyle/>
          <a:p>
            <a:fld id="{C4AB6126-DA11-4ADA-A3D4-2CDBB4C5459F}" type="slidenum">
              <a:rPr lang="fr-FR" smtClean="0"/>
              <a:pPr/>
              <a:t>15</a:t>
            </a:fld>
            <a:endParaRPr lang="fr-FR" smtClean="0"/>
          </a:p>
        </p:txBody>
      </p:sp>
      <p:pic>
        <p:nvPicPr>
          <p:cNvPr id="54276" name="Picture 2"/>
          <p:cNvPicPr>
            <a:picLocks noGrp="1" noChangeAspect="1" noChangeArrowheads="1"/>
          </p:cNvPicPr>
          <p:nvPr>
            <p:ph idx="1"/>
          </p:nvPr>
        </p:nvPicPr>
        <p:blipFill>
          <a:blip r:embed="rId2" cstate="print"/>
          <a:srcRect/>
          <a:stretch>
            <a:fillRect/>
          </a:stretch>
        </p:blipFill>
        <p:spPr>
          <a:xfrm>
            <a:off x="0" y="347663"/>
            <a:ext cx="9144000" cy="6461125"/>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55613"/>
            <a:ext cx="6076950" cy="6262687"/>
          </a:xfrm>
        </p:spPr>
        <p:txBody>
          <a:bodyPr/>
          <a:lstStyle/>
          <a:p>
            <a:pPr eaLnBrk="1" hangingPunct="1">
              <a:lnSpc>
                <a:spcPct val="80000"/>
              </a:lnSpc>
            </a:pPr>
            <a:endParaRPr lang="fr-FR" altLang="fr-FR" sz="2200" i="1" dirty="0" smtClean="0">
              <a:solidFill>
                <a:schemeClr val="tx1"/>
              </a:solidFill>
              <a:ea typeface="ＭＳ Ｐゴシック" pitchFamily="34" charset="-128"/>
            </a:endParaRPr>
          </a:p>
          <a:p>
            <a:pPr eaLnBrk="1" hangingPunct="1">
              <a:lnSpc>
                <a:spcPct val="80000"/>
              </a:lnSpc>
              <a:buFont typeface="Arial" pitchFamily="34" charset="0"/>
              <a:buNone/>
            </a:pPr>
            <a:r>
              <a:rPr lang="fr-FR" altLang="fr-FR" sz="2200" i="1" dirty="0" smtClean="0">
                <a:solidFill>
                  <a:schemeClr val="tx1"/>
                </a:solidFill>
                <a:ea typeface="ＭＳ Ｐゴシック" pitchFamily="34" charset="-128"/>
              </a:rPr>
              <a:t>« Et si c’est positif, c’est que j’ai le Sida ? »</a:t>
            </a:r>
          </a:p>
          <a:p>
            <a:pPr eaLnBrk="1" hangingPunct="1">
              <a:lnSpc>
                <a:spcPct val="80000"/>
              </a:lnSpc>
            </a:pPr>
            <a:endParaRPr lang="fr-FR" altLang="fr-FR" sz="2200" dirty="0" smtClean="0">
              <a:solidFill>
                <a:srgbClr val="000090"/>
              </a:solidFill>
              <a:ea typeface="ＭＳ Ｐゴシック" pitchFamily="34" charset="-128"/>
            </a:endParaRPr>
          </a:p>
          <a:p>
            <a:pPr eaLnBrk="1" hangingPunct="1">
              <a:lnSpc>
                <a:spcPct val="80000"/>
              </a:lnSpc>
              <a:buFont typeface="Arial" pitchFamily="34" charset="0"/>
              <a:buNone/>
            </a:pPr>
            <a:r>
              <a:rPr lang="fr-FR" altLang="fr-FR" sz="2200" dirty="0" smtClean="0">
                <a:ea typeface="ＭＳ Ｐゴシック" pitchFamily="34" charset="-128"/>
              </a:rPr>
              <a:t>Que pouvez-vous répondre ?</a:t>
            </a:r>
          </a:p>
          <a:p>
            <a:pPr eaLnBrk="1" hangingPunct="1">
              <a:lnSpc>
                <a:spcPct val="80000"/>
              </a:lnSpc>
              <a:buFont typeface="Arial" pitchFamily="34" charset="0"/>
              <a:buNone/>
            </a:pPr>
            <a:endParaRPr lang="fr-FR" altLang="fr-FR" sz="2200" dirty="0" smtClean="0">
              <a:ea typeface="ＭＳ Ｐゴシック" pitchFamily="34" charset="-128"/>
            </a:endParaRPr>
          </a:p>
          <a:p>
            <a:pPr eaLnBrk="1" hangingPunct="1">
              <a:lnSpc>
                <a:spcPct val="80000"/>
              </a:lnSpc>
              <a:buFont typeface="Arial" pitchFamily="34" charset="0"/>
              <a:buNone/>
            </a:pPr>
            <a:r>
              <a:rPr lang="fr-FR" altLang="fr-FR" u="sng" dirty="0" smtClean="0">
                <a:ea typeface="ＭＳ Ｐゴシック" pitchFamily="34" charset="-128"/>
              </a:rPr>
              <a:t>Test positif</a:t>
            </a:r>
          </a:p>
          <a:p>
            <a:pPr eaLnBrk="1" hangingPunct="1">
              <a:lnSpc>
                <a:spcPct val="80000"/>
              </a:lnSpc>
              <a:buFont typeface="Arial" pitchFamily="34" charset="0"/>
              <a:buNone/>
            </a:pPr>
            <a:r>
              <a:rPr lang="fr-FR" altLang="fr-FR" sz="2000" dirty="0" smtClean="0">
                <a:solidFill>
                  <a:srgbClr val="008000"/>
                </a:solidFill>
                <a:ea typeface="ＭＳ Ｐゴシック" pitchFamily="34" charset="-128"/>
                <a:sym typeface="Wingdings" pitchFamily="2" charset="2"/>
              </a:rPr>
              <a:t></a:t>
            </a:r>
            <a:r>
              <a:rPr lang="fr-FR" altLang="fr-FR" sz="2000" dirty="0" smtClean="0">
                <a:solidFill>
                  <a:srgbClr val="008000"/>
                </a:solidFill>
                <a:ea typeface="ＭＳ Ｐゴシック" pitchFamily="34" charset="-128"/>
              </a:rPr>
              <a:t>Soit des anticorps anti-VIH rendent l’</a:t>
            </a:r>
            <a:r>
              <a:rPr lang="fr-FR" altLang="fr-FR" sz="2000" dirty="0" err="1" smtClean="0">
                <a:solidFill>
                  <a:srgbClr val="008000"/>
                </a:solidFill>
                <a:ea typeface="ＭＳ Ｐゴシック" pitchFamily="34" charset="-128"/>
              </a:rPr>
              <a:t>auto-test</a:t>
            </a:r>
            <a:r>
              <a:rPr lang="fr-FR" altLang="fr-FR" sz="2000" dirty="0" smtClean="0">
                <a:solidFill>
                  <a:srgbClr val="008000"/>
                </a:solidFill>
                <a:ea typeface="ＭＳ Ｐゴシック" pitchFamily="34" charset="-128"/>
              </a:rPr>
              <a:t> positif, il faut faire un contrôle sanguin pour confirmer ou infirmer une séropositivité VIH</a:t>
            </a:r>
          </a:p>
          <a:p>
            <a:pPr lvl="2">
              <a:lnSpc>
                <a:spcPct val="80000"/>
              </a:lnSpc>
              <a:buFont typeface="Arial" pitchFamily="34" charset="0"/>
              <a:buNone/>
            </a:pPr>
            <a:r>
              <a:rPr lang="fr-FR" altLang="fr-FR" sz="2000" dirty="0" smtClean="0">
                <a:ea typeface="ＭＳ Ｐゴシック" pitchFamily="34" charset="-128"/>
              </a:rPr>
              <a:t>Où ?</a:t>
            </a:r>
          </a:p>
          <a:p>
            <a:pPr lvl="3">
              <a:lnSpc>
                <a:spcPct val="80000"/>
              </a:lnSpc>
            </a:pPr>
            <a:r>
              <a:rPr lang="fr-FR" altLang="fr-FR" sz="2000" dirty="0" smtClean="0">
                <a:solidFill>
                  <a:srgbClr val="008000"/>
                </a:solidFill>
                <a:ea typeface="ＭＳ Ｐゴシック" pitchFamily="34" charset="-128"/>
              </a:rPr>
              <a:t>CDAG/CIDDIST (futur </a:t>
            </a:r>
            <a:r>
              <a:rPr lang="fr-FR" altLang="fr-FR" sz="2000" dirty="0" err="1" smtClean="0">
                <a:solidFill>
                  <a:srgbClr val="008000"/>
                </a:solidFill>
                <a:ea typeface="ＭＳ Ｐゴシック" pitchFamily="34" charset="-128"/>
              </a:rPr>
              <a:t>CeGIDD</a:t>
            </a:r>
            <a:r>
              <a:rPr lang="fr-FR" altLang="fr-FR" sz="2000" dirty="0" smtClean="0">
                <a:solidFill>
                  <a:srgbClr val="008000"/>
                </a:solidFill>
                <a:ea typeface="ＭＳ Ｐゴシック" pitchFamily="34" charset="-128"/>
              </a:rPr>
              <a:t>)</a:t>
            </a:r>
          </a:p>
          <a:p>
            <a:pPr lvl="3">
              <a:lnSpc>
                <a:spcPct val="80000"/>
              </a:lnSpc>
            </a:pPr>
            <a:r>
              <a:rPr lang="fr-FR" altLang="fr-FR" sz="2000" dirty="0" smtClean="0">
                <a:solidFill>
                  <a:srgbClr val="008000"/>
                </a:solidFill>
                <a:ea typeface="ＭＳ Ｐゴシック" pitchFamily="34" charset="-128"/>
              </a:rPr>
              <a:t>Médecin traitant</a:t>
            </a:r>
          </a:p>
          <a:p>
            <a:pPr lvl="3">
              <a:lnSpc>
                <a:spcPct val="80000"/>
              </a:lnSpc>
            </a:pPr>
            <a:endParaRPr lang="fr-FR" altLang="fr-FR" sz="2000" dirty="0" smtClean="0">
              <a:solidFill>
                <a:srgbClr val="008000"/>
              </a:solidFill>
              <a:ea typeface="ＭＳ Ｐゴシック" pitchFamily="34" charset="-128"/>
            </a:endParaRPr>
          </a:p>
          <a:p>
            <a:pPr>
              <a:lnSpc>
                <a:spcPct val="80000"/>
              </a:lnSpc>
              <a:buFont typeface="Arial" pitchFamily="34" charset="0"/>
              <a:buNone/>
            </a:pPr>
            <a:r>
              <a:rPr lang="fr-FR" altLang="fr-FR" sz="2000" dirty="0" smtClean="0">
                <a:solidFill>
                  <a:srgbClr val="008000"/>
                </a:solidFill>
                <a:ea typeface="ＭＳ Ｐゴシック" pitchFamily="34" charset="-128"/>
                <a:sym typeface="Wingdings" pitchFamily="2" charset="2"/>
              </a:rPr>
              <a:t> </a:t>
            </a:r>
            <a:r>
              <a:rPr lang="fr-FR" altLang="fr-FR" sz="2000" dirty="0" smtClean="0">
                <a:solidFill>
                  <a:srgbClr val="008000"/>
                </a:solidFill>
                <a:ea typeface="ＭＳ Ｐゴシック" pitchFamily="34" charset="-128"/>
              </a:rPr>
              <a:t>Soit c’est un faux positif (situation très rare)</a:t>
            </a:r>
          </a:p>
          <a:p>
            <a:pPr lvl="2">
              <a:lnSpc>
                <a:spcPct val="80000"/>
              </a:lnSpc>
            </a:pPr>
            <a:r>
              <a:rPr lang="fr-FR" altLang="fr-FR" sz="2000" dirty="0" smtClean="0">
                <a:solidFill>
                  <a:srgbClr val="008000"/>
                </a:solidFill>
                <a:ea typeface="ＭＳ Ｐゴシック" pitchFamily="34" charset="-128"/>
              </a:rPr>
              <a:t>Il faut alors faire un test sanguin ELISA de 4° génération en laboratoire ou en CDAG/CIDDIST (futur </a:t>
            </a:r>
            <a:r>
              <a:rPr lang="fr-FR" altLang="fr-FR" sz="2000" dirty="0" err="1" smtClean="0">
                <a:solidFill>
                  <a:srgbClr val="008000"/>
                </a:solidFill>
                <a:ea typeface="ＭＳ Ｐゴシック" pitchFamily="34" charset="-128"/>
              </a:rPr>
              <a:t>CeGIDD</a:t>
            </a:r>
            <a:r>
              <a:rPr lang="fr-FR" altLang="fr-FR" sz="2000" dirty="0" smtClean="0">
                <a:solidFill>
                  <a:srgbClr val="008000"/>
                </a:solidFill>
                <a:ea typeface="ＭＳ Ｐゴシック" pitchFamily="34" charset="-128"/>
              </a:rPr>
              <a:t>)</a:t>
            </a:r>
          </a:p>
          <a:p>
            <a:pPr lvl="2" eaLnBrk="1" hangingPunct="1">
              <a:lnSpc>
                <a:spcPct val="80000"/>
              </a:lnSpc>
              <a:buFont typeface="Arial" pitchFamily="34" charset="0"/>
              <a:buNone/>
            </a:pPr>
            <a:endParaRPr lang="fr-FR" altLang="fr-FR" sz="1900" dirty="0" smtClean="0">
              <a:solidFill>
                <a:srgbClr val="008000"/>
              </a:solidFill>
              <a:ea typeface="ＭＳ Ｐゴシック" pitchFamily="34" charset="-128"/>
            </a:endParaRPr>
          </a:p>
          <a:p>
            <a:pPr eaLnBrk="1" hangingPunct="1">
              <a:lnSpc>
                <a:spcPct val="80000"/>
              </a:lnSpc>
            </a:pPr>
            <a:endParaRPr lang="fr-FR" altLang="fr-FR" sz="900" dirty="0" smtClean="0">
              <a:solidFill>
                <a:schemeClr val="tx1"/>
              </a:solidFill>
              <a:ea typeface="ＭＳ Ｐゴシック" pitchFamily="34" charset="-128"/>
            </a:endParaRPr>
          </a:p>
          <a:p>
            <a:pPr eaLnBrk="1" hangingPunct="1">
              <a:lnSpc>
                <a:spcPct val="80000"/>
              </a:lnSpc>
            </a:pPr>
            <a:endParaRPr lang="fr-FR" altLang="fr-FR" sz="900" dirty="0" smtClean="0">
              <a:solidFill>
                <a:schemeClr val="tx1"/>
              </a:solidFill>
              <a:ea typeface="ＭＳ Ｐゴシック" pitchFamily="34" charset="-128"/>
            </a:endParaRPr>
          </a:p>
        </p:txBody>
      </p:sp>
      <p:pic>
        <p:nvPicPr>
          <p:cNvPr id="55299" name="Image 3" descr="Capture d’écran 2014-12-06 à 21.09.31.png"/>
          <p:cNvPicPr>
            <a:picLocks noChangeAspect="1"/>
          </p:cNvPicPr>
          <p:nvPr/>
        </p:nvPicPr>
        <p:blipFill>
          <a:blip r:embed="rId2" cstate="print"/>
          <a:srcRect/>
          <a:stretch>
            <a:fillRect/>
          </a:stretch>
        </p:blipFill>
        <p:spPr bwMode="auto">
          <a:xfrm>
            <a:off x="6197600" y="666750"/>
            <a:ext cx="2692400" cy="1716088"/>
          </a:xfrm>
          <a:prstGeom prst="rect">
            <a:avLst/>
          </a:prstGeom>
          <a:noFill/>
          <a:ln w="9525">
            <a:noFill/>
            <a:miter lim="800000"/>
            <a:headEnd/>
            <a:tailEnd/>
          </a:ln>
        </p:spPr>
      </p:pic>
      <p:sp>
        <p:nvSpPr>
          <p:cNvPr id="5" name="Rectangle 4"/>
          <p:cNvSpPr>
            <a:spLocks/>
          </p:cNvSpPr>
          <p:nvPr/>
        </p:nvSpPr>
        <p:spPr>
          <a:xfrm>
            <a:off x="6457950" y="1000125"/>
            <a:ext cx="1584325" cy="3603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Positif ?</a:t>
            </a:r>
          </a:p>
        </p:txBody>
      </p:sp>
      <p:sp>
        <p:nvSpPr>
          <p:cNvPr id="6" name="Rectangle 5"/>
          <p:cNvSpPr>
            <a:spLocks/>
          </p:cNvSpPr>
          <p:nvPr/>
        </p:nvSpPr>
        <p:spPr>
          <a:xfrm>
            <a:off x="7699375" y="857250"/>
            <a:ext cx="1190625" cy="3603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Négatif ?</a:t>
            </a:r>
          </a:p>
        </p:txBody>
      </p:sp>
      <p:sp>
        <p:nvSpPr>
          <p:cNvPr id="55302" name="Espace réservé du numéro de diapositive 8"/>
          <p:cNvSpPr>
            <a:spLocks noGrp="1"/>
          </p:cNvSpPr>
          <p:nvPr>
            <p:ph type="sldNum" sz="quarter" idx="12"/>
          </p:nvPr>
        </p:nvSpPr>
        <p:spPr bwMode="auto">
          <a:noFill/>
          <a:ln>
            <a:miter lim="800000"/>
            <a:headEnd/>
            <a:tailEnd/>
          </a:ln>
        </p:spPr>
        <p:txBody>
          <a:bodyPr/>
          <a:lstStyle/>
          <a:p>
            <a:fld id="{A6582FAD-2AAE-48FB-B33B-E8B7FC9F3BBF}" type="slidenum">
              <a:rPr lang="fr-FR" smtClean="0"/>
              <a:pPr/>
              <a:t>16</a:t>
            </a:fld>
            <a:endParaRPr lang="fr-FR" smtClean="0"/>
          </a:p>
        </p:txBody>
      </p:sp>
      <p:sp>
        <p:nvSpPr>
          <p:cNvPr id="10" name="Espace réservé du pied de page 9"/>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55613"/>
            <a:ext cx="6451600" cy="6262687"/>
          </a:xfrm>
        </p:spPr>
        <p:txBody>
          <a:bodyPr>
            <a:normAutofit/>
          </a:bodyPr>
          <a:lstStyle/>
          <a:p>
            <a:pPr lvl="1" eaLnBrk="1" hangingPunct="1">
              <a:lnSpc>
                <a:spcPct val="80000"/>
              </a:lnSpc>
              <a:buFont typeface="Arial" pitchFamily="34" charset="0"/>
              <a:buNone/>
              <a:defRPr/>
            </a:pPr>
            <a:endParaRPr lang="fr-FR" altLang="fr-FR" sz="1500" dirty="0" smtClean="0">
              <a:solidFill>
                <a:srgbClr val="008000"/>
              </a:solidFill>
            </a:endParaRPr>
          </a:p>
          <a:p>
            <a:pPr eaLnBrk="1" hangingPunct="1">
              <a:lnSpc>
                <a:spcPct val="80000"/>
              </a:lnSpc>
              <a:buFont typeface="Arial" pitchFamily="34" charset="0"/>
              <a:buNone/>
              <a:defRPr/>
            </a:pPr>
            <a:r>
              <a:rPr lang="fr-FR" altLang="fr-FR" sz="2200" i="1" dirty="0" smtClean="0">
                <a:solidFill>
                  <a:schemeClr val="tx1"/>
                </a:solidFill>
              </a:rPr>
              <a:t>« Et si c’est négatif : c’est sûr que je n’ai pas le VIH ? »</a:t>
            </a:r>
          </a:p>
          <a:p>
            <a:pPr eaLnBrk="1" hangingPunct="1">
              <a:lnSpc>
                <a:spcPct val="80000"/>
              </a:lnSpc>
              <a:buFont typeface="Arial" pitchFamily="34" charset="0"/>
              <a:buNone/>
              <a:defRPr/>
            </a:pPr>
            <a:endParaRPr lang="fr-FR" altLang="fr-FR" sz="2200" dirty="0" smtClean="0">
              <a:solidFill>
                <a:srgbClr val="000090"/>
              </a:solidFill>
            </a:endParaRPr>
          </a:p>
          <a:p>
            <a:pPr eaLnBrk="1" hangingPunct="1">
              <a:lnSpc>
                <a:spcPct val="80000"/>
              </a:lnSpc>
              <a:buFont typeface="Arial" pitchFamily="34" charset="0"/>
              <a:buNone/>
              <a:defRPr/>
            </a:pPr>
            <a:r>
              <a:rPr lang="fr-FR" altLang="fr-FR" sz="2200" dirty="0" smtClean="0">
                <a:solidFill>
                  <a:srgbClr val="000090"/>
                </a:solidFill>
              </a:rPr>
              <a:t>Que pouvez-vous répondre ?</a:t>
            </a:r>
          </a:p>
          <a:p>
            <a:pPr eaLnBrk="1" hangingPunct="1">
              <a:lnSpc>
                <a:spcPct val="80000"/>
              </a:lnSpc>
              <a:buFont typeface="Arial" pitchFamily="34" charset="0"/>
              <a:buNone/>
              <a:defRPr/>
            </a:pPr>
            <a:endParaRPr lang="fr-FR" altLang="fr-FR" sz="2200" dirty="0" smtClean="0">
              <a:solidFill>
                <a:srgbClr val="008000"/>
              </a:solidFill>
            </a:endParaRPr>
          </a:p>
          <a:p>
            <a:pPr eaLnBrk="1" hangingPunct="1">
              <a:lnSpc>
                <a:spcPct val="80000"/>
              </a:lnSpc>
              <a:buFont typeface="Arial" pitchFamily="34" charset="0"/>
              <a:buNone/>
              <a:defRPr/>
            </a:pPr>
            <a:r>
              <a:rPr lang="fr-FR" altLang="fr-FR" sz="2200" u="sng" dirty="0" smtClean="0"/>
              <a:t>Test négatif</a:t>
            </a:r>
          </a:p>
          <a:p>
            <a:pPr eaLnBrk="1" hangingPunct="1">
              <a:lnSpc>
                <a:spcPct val="80000"/>
              </a:lnSpc>
              <a:buFont typeface="Arial" pitchFamily="34" charset="0"/>
              <a:buNone/>
              <a:defRPr/>
            </a:pPr>
            <a:endParaRPr lang="fr-FR" altLang="fr-FR" sz="2200" dirty="0" smtClean="0">
              <a:solidFill>
                <a:srgbClr val="008000"/>
              </a:solidFill>
            </a:endParaRPr>
          </a:p>
          <a:p>
            <a:pPr eaLnBrk="1" hangingPunct="1">
              <a:lnSpc>
                <a:spcPct val="80000"/>
              </a:lnSpc>
              <a:buFont typeface="Arial" pitchFamily="34" charset="0"/>
              <a:buNone/>
              <a:defRPr/>
            </a:pPr>
            <a:r>
              <a:rPr lang="fr-FR" altLang="fr-FR" sz="2200" dirty="0" smtClean="0">
                <a:solidFill>
                  <a:srgbClr val="008000"/>
                </a:solidFill>
                <a:sym typeface="Wingdings" pitchFamily="2" charset="2"/>
              </a:rPr>
              <a:t> </a:t>
            </a:r>
            <a:r>
              <a:rPr lang="fr-FR" altLang="fr-FR" sz="2000" dirty="0" smtClean="0">
                <a:solidFill>
                  <a:srgbClr val="008000"/>
                </a:solidFill>
                <a:sym typeface="Wingdings" pitchFamily="2" charset="2"/>
              </a:rPr>
              <a:t>I</a:t>
            </a:r>
            <a:r>
              <a:rPr lang="fr-FR" altLang="fr-FR" sz="2000" dirty="0" smtClean="0">
                <a:solidFill>
                  <a:srgbClr val="008000"/>
                </a:solidFill>
              </a:rPr>
              <a:t>l n’y a donc pas d’anticorps anti-VIH détectés par l’AT </a:t>
            </a:r>
          </a:p>
          <a:p>
            <a:pPr lvl="2">
              <a:lnSpc>
                <a:spcPct val="80000"/>
              </a:lnSpc>
              <a:defRPr/>
            </a:pPr>
            <a:r>
              <a:rPr lang="fr-FR" altLang="fr-FR" sz="1900" dirty="0" smtClean="0">
                <a:solidFill>
                  <a:srgbClr val="008000"/>
                </a:solidFill>
              </a:rPr>
              <a:t>Soit parce qu’il n’y a pas de virus VIH effectivement</a:t>
            </a:r>
          </a:p>
          <a:p>
            <a:pPr lvl="2">
              <a:lnSpc>
                <a:spcPct val="80000"/>
              </a:lnSpc>
              <a:defRPr/>
            </a:pPr>
            <a:r>
              <a:rPr lang="fr-FR" altLang="fr-FR" sz="1900" dirty="0" smtClean="0">
                <a:solidFill>
                  <a:srgbClr val="008000"/>
                </a:solidFill>
              </a:rPr>
              <a:t>Soit parce que les anticorps ne sont pas encore fabriqués en cas d’exposition depuis moins de 3 mois; si c’est le cas, il faut contrôler avec un test dans un CDAG ou un laboratoire de ville (prise de sang pour faire un test ELISA de 4° génération)</a:t>
            </a:r>
          </a:p>
          <a:p>
            <a:pPr lvl="2">
              <a:lnSpc>
                <a:spcPct val="80000"/>
              </a:lnSpc>
              <a:buFont typeface="Arial" pitchFamily="34" charset="0"/>
              <a:buNone/>
              <a:defRPr/>
            </a:pPr>
            <a:endParaRPr lang="fr-FR" altLang="fr-FR" sz="1946" dirty="0" smtClean="0">
              <a:solidFill>
                <a:srgbClr val="008000"/>
              </a:solidFill>
            </a:endParaRPr>
          </a:p>
          <a:p>
            <a:pPr>
              <a:lnSpc>
                <a:spcPct val="80000"/>
              </a:lnSpc>
              <a:buFont typeface="Arial" pitchFamily="34" charset="0"/>
              <a:buNone/>
              <a:defRPr/>
            </a:pPr>
            <a:r>
              <a:rPr lang="fr-FR" altLang="fr-FR" dirty="0" smtClean="0">
                <a:solidFill>
                  <a:srgbClr val="008000"/>
                </a:solidFill>
                <a:sym typeface="Wingdings" pitchFamily="2" charset="2"/>
              </a:rPr>
              <a:t> </a:t>
            </a:r>
            <a:r>
              <a:rPr lang="fr-FR" altLang="fr-FR" sz="2000" dirty="0" smtClean="0">
                <a:solidFill>
                  <a:srgbClr val="008000"/>
                </a:solidFill>
              </a:rPr>
              <a:t>Information : TPE et prévention (autres </a:t>
            </a:r>
            <a:r>
              <a:rPr lang="fr-FR" altLang="fr-FR" sz="2000" u="sng" dirty="0" smtClean="0">
                <a:solidFill>
                  <a:srgbClr val="008000"/>
                </a:solidFill>
              </a:rPr>
              <a:t>IST</a:t>
            </a:r>
            <a:r>
              <a:rPr lang="fr-FR" altLang="fr-FR" sz="2000" dirty="0" smtClean="0">
                <a:solidFill>
                  <a:srgbClr val="008000"/>
                </a:solidFill>
              </a:rPr>
              <a:t> !!! Elles peuvent toutes être dépistées et guéries sauf VIH) + Vaccination hépatite B !</a:t>
            </a:r>
          </a:p>
          <a:p>
            <a:pPr lvl="2" eaLnBrk="1" hangingPunct="1">
              <a:lnSpc>
                <a:spcPct val="80000"/>
              </a:lnSpc>
              <a:defRPr/>
            </a:pPr>
            <a:endParaRPr lang="fr-FR" altLang="fr-FR" sz="1900" dirty="0" smtClean="0">
              <a:solidFill>
                <a:srgbClr val="008000"/>
              </a:solidFill>
            </a:endParaRPr>
          </a:p>
          <a:p>
            <a:pPr eaLnBrk="1" hangingPunct="1">
              <a:lnSpc>
                <a:spcPct val="80000"/>
              </a:lnSpc>
              <a:defRPr/>
            </a:pPr>
            <a:endParaRPr lang="fr-FR" altLang="fr-FR" sz="900" dirty="0" smtClean="0">
              <a:solidFill>
                <a:schemeClr val="tx1"/>
              </a:solidFill>
            </a:endParaRPr>
          </a:p>
          <a:p>
            <a:pPr eaLnBrk="1" hangingPunct="1">
              <a:lnSpc>
                <a:spcPct val="80000"/>
              </a:lnSpc>
              <a:defRPr/>
            </a:pPr>
            <a:endParaRPr lang="fr-FR" altLang="fr-FR" sz="900" dirty="0" smtClean="0">
              <a:solidFill>
                <a:schemeClr val="tx1"/>
              </a:solidFill>
            </a:endParaRPr>
          </a:p>
        </p:txBody>
      </p:sp>
      <p:pic>
        <p:nvPicPr>
          <p:cNvPr id="56323" name="Image 3" descr="Capture d’écran 2014-12-06 à 21.09.31.png"/>
          <p:cNvPicPr>
            <a:picLocks noChangeAspect="1"/>
          </p:cNvPicPr>
          <p:nvPr/>
        </p:nvPicPr>
        <p:blipFill>
          <a:blip r:embed="rId2" cstate="print"/>
          <a:srcRect/>
          <a:stretch>
            <a:fillRect/>
          </a:stretch>
        </p:blipFill>
        <p:spPr bwMode="auto">
          <a:xfrm>
            <a:off x="6435725" y="762000"/>
            <a:ext cx="2692400" cy="1716088"/>
          </a:xfrm>
          <a:prstGeom prst="rect">
            <a:avLst/>
          </a:prstGeom>
          <a:noFill/>
          <a:ln w="9525">
            <a:noFill/>
            <a:miter lim="800000"/>
            <a:headEnd/>
            <a:tailEnd/>
          </a:ln>
        </p:spPr>
      </p:pic>
      <p:sp>
        <p:nvSpPr>
          <p:cNvPr id="5" name="Rectangle 4"/>
          <p:cNvSpPr>
            <a:spLocks/>
          </p:cNvSpPr>
          <p:nvPr/>
        </p:nvSpPr>
        <p:spPr>
          <a:xfrm>
            <a:off x="6627813" y="933450"/>
            <a:ext cx="1584325" cy="539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Positif ?</a:t>
            </a:r>
          </a:p>
        </p:txBody>
      </p:sp>
      <p:sp>
        <p:nvSpPr>
          <p:cNvPr id="6" name="Rectangle 5"/>
          <p:cNvSpPr>
            <a:spLocks/>
          </p:cNvSpPr>
          <p:nvPr/>
        </p:nvSpPr>
        <p:spPr>
          <a:xfrm>
            <a:off x="7953375" y="933450"/>
            <a:ext cx="1190625" cy="5413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Négatif ?</a:t>
            </a:r>
          </a:p>
        </p:txBody>
      </p:sp>
      <p:sp>
        <p:nvSpPr>
          <p:cNvPr id="56326" name="Espace réservé du numéro de diapositive 8"/>
          <p:cNvSpPr>
            <a:spLocks noGrp="1"/>
          </p:cNvSpPr>
          <p:nvPr>
            <p:ph type="sldNum" sz="quarter" idx="12"/>
          </p:nvPr>
        </p:nvSpPr>
        <p:spPr bwMode="auto">
          <a:noFill/>
          <a:ln>
            <a:miter lim="800000"/>
            <a:headEnd/>
            <a:tailEnd/>
          </a:ln>
        </p:spPr>
        <p:txBody>
          <a:bodyPr/>
          <a:lstStyle/>
          <a:p>
            <a:fld id="{52EDF7C4-336E-4A1E-B358-BBF20ED8966E}" type="slidenum">
              <a:rPr lang="fr-FR" smtClean="0"/>
              <a:pPr/>
              <a:t>17</a:t>
            </a:fld>
            <a:endParaRPr lang="fr-FR" smtClean="0"/>
          </a:p>
        </p:txBody>
      </p:sp>
      <p:sp>
        <p:nvSpPr>
          <p:cNvPr id="10" name="Espace réservé du pied de page 9"/>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3038" y="403225"/>
            <a:ext cx="8970962" cy="6262688"/>
          </a:xfrm>
        </p:spPr>
        <p:txBody>
          <a:bodyPr rtlCol="0">
            <a:normAutofit fontScale="92500"/>
          </a:bodyPr>
          <a:lstStyle/>
          <a:p>
            <a:pPr eaLnBrk="1" fontAlgn="auto" hangingPunct="1">
              <a:spcAft>
                <a:spcPts val="0"/>
              </a:spcAft>
              <a:buFont typeface="Arial" pitchFamily="34" charset="0"/>
              <a:buNone/>
              <a:defRPr/>
            </a:pPr>
            <a:endParaRPr lang="fr-FR" dirty="0" smtClean="0">
              <a:solidFill>
                <a:schemeClr val="tx1">
                  <a:lumMod val="75000"/>
                  <a:lumOff val="25000"/>
                </a:schemeClr>
              </a:solidFill>
            </a:endParaRPr>
          </a:p>
          <a:p>
            <a:pPr eaLnBrk="1" fontAlgn="auto" hangingPunct="1">
              <a:spcAft>
                <a:spcPts val="0"/>
              </a:spcAft>
              <a:buFont typeface="Arial" pitchFamily="34" charset="0"/>
              <a:buNone/>
              <a:defRPr/>
            </a:pPr>
            <a:r>
              <a:rPr lang="fr-FR" dirty="0" smtClean="0">
                <a:solidFill>
                  <a:schemeClr val="tx1">
                    <a:lumMod val="75000"/>
                    <a:lumOff val="25000"/>
                  </a:schemeClr>
                </a:solidFill>
              </a:rPr>
              <a:t>« J’ai entendu dire qu’il existait le VIH 1 et 2</a:t>
            </a:r>
          </a:p>
          <a:p>
            <a:pPr marL="0" indent="0" eaLnBrk="1" fontAlgn="auto" hangingPunct="1">
              <a:spcAft>
                <a:spcPts val="0"/>
              </a:spcAft>
              <a:buFont typeface="Rage Italic" panose="03070502040507070304" pitchFamily="66" charset="0"/>
              <a:buNone/>
              <a:defRPr/>
            </a:pPr>
            <a:r>
              <a:rPr lang="fr-FR" dirty="0" smtClean="0">
                <a:solidFill>
                  <a:schemeClr val="tx1">
                    <a:lumMod val="75000"/>
                    <a:lumOff val="25000"/>
                  </a:schemeClr>
                </a:solidFill>
              </a:rPr>
              <a:t>Est-ce que votre test peut détecter les 2 ? »</a:t>
            </a:r>
            <a:endParaRPr lang="fr-FR" sz="1000" dirty="0">
              <a:solidFill>
                <a:schemeClr val="tx1">
                  <a:lumMod val="75000"/>
                  <a:lumOff val="25000"/>
                </a:schemeClr>
              </a:solidFill>
            </a:endParaRPr>
          </a:p>
          <a:p>
            <a:pPr eaLnBrk="1" fontAlgn="auto" hangingPunct="1">
              <a:spcAft>
                <a:spcPts val="0"/>
              </a:spcAft>
              <a:buFont typeface="Arial" pitchFamily="34" charset="0"/>
              <a:buNone/>
              <a:defRPr/>
            </a:pPr>
            <a:r>
              <a:rPr lang="fr-FR" dirty="0" smtClean="0"/>
              <a:t>Que pouvez-vous répondre ?</a:t>
            </a:r>
            <a:endParaRPr lang="fr-FR" sz="1000" dirty="0" smtClean="0"/>
          </a:p>
          <a:p>
            <a:pPr eaLnBrk="1" fontAlgn="auto" hangingPunct="1">
              <a:spcAft>
                <a:spcPts val="0"/>
              </a:spcAft>
              <a:buFont typeface="Arial" pitchFamily="34" charset="0"/>
              <a:buNone/>
              <a:defRPr/>
            </a:pPr>
            <a:r>
              <a:rPr lang="fr-FR" dirty="0" smtClean="0">
                <a:solidFill>
                  <a:srgbClr val="008000"/>
                </a:solidFill>
                <a:sym typeface="Wingdings" pitchFamily="2" charset="2"/>
              </a:rPr>
              <a:t></a:t>
            </a:r>
            <a:r>
              <a:rPr lang="fr-FR" dirty="0" smtClean="0">
                <a:solidFill>
                  <a:srgbClr val="008000"/>
                </a:solidFill>
              </a:rPr>
              <a:t>Les autotests dépistent le VIH1 et le VIH2, mais ne les différencient pas.</a:t>
            </a:r>
            <a:endParaRPr lang="fr-FR" dirty="0" smtClean="0">
              <a:solidFill>
                <a:schemeClr val="tx1"/>
              </a:solidFill>
            </a:endParaRPr>
          </a:p>
          <a:p>
            <a:pPr eaLnBrk="1" fontAlgn="auto" hangingPunct="1">
              <a:spcAft>
                <a:spcPts val="0"/>
              </a:spcAft>
              <a:defRPr/>
            </a:pPr>
            <a:endParaRPr lang="fr-FR" dirty="0" smtClean="0">
              <a:solidFill>
                <a:schemeClr val="tx1"/>
              </a:solidFill>
            </a:endParaRPr>
          </a:p>
          <a:p>
            <a:pPr eaLnBrk="1" fontAlgn="auto" hangingPunct="1">
              <a:spcAft>
                <a:spcPts val="0"/>
              </a:spcAft>
              <a:buFont typeface="Arial" pitchFamily="34" charset="0"/>
              <a:buNone/>
              <a:defRPr/>
            </a:pPr>
            <a:r>
              <a:rPr lang="fr-FR" dirty="0" smtClean="0">
                <a:solidFill>
                  <a:schemeClr val="tx1"/>
                </a:solidFill>
              </a:rPr>
              <a:t>« Est-ce que je peux obtenir un remboursement de la sécurité sociale ? »</a:t>
            </a:r>
            <a:endParaRPr lang="fr-FR" dirty="0">
              <a:solidFill>
                <a:schemeClr val="tx1"/>
              </a:solidFill>
            </a:endParaRP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NON, pas actuellement</a:t>
            </a:r>
          </a:p>
          <a:p>
            <a:pPr marL="557784" lvl="1" eaLnBrk="1" fontAlgn="auto" hangingPunct="1">
              <a:spcAft>
                <a:spcPts val="0"/>
              </a:spcAft>
              <a:defRPr/>
            </a:pPr>
            <a:r>
              <a:rPr lang="fr-FR" dirty="0" smtClean="0">
                <a:solidFill>
                  <a:srgbClr val="008000"/>
                </a:solidFill>
              </a:rPr>
              <a:t>Remboursement 100% des tests de laboratoire si ordonnance</a:t>
            </a:r>
          </a:p>
          <a:p>
            <a:pPr marL="557784" lvl="1" eaLnBrk="1" fontAlgn="auto" hangingPunct="1">
              <a:spcAft>
                <a:spcPts val="0"/>
              </a:spcAft>
              <a:defRPr/>
            </a:pPr>
            <a:r>
              <a:rPr lang="fr-FR" dirty="0" smtClean="0">
                <a:solidFill>
                  <a:srgbClr val="008000"/>
                </a:solidFill>
              </a:rPr>
              <a:t>Gratuit : CDAG/CIDDIST (futur </a:t>
            </a:r>
            <a:r>
              <a:rPr lang="fr-FR" dirty="0" err="1" smtClean="0">
                <a:solidFill>
                  <a:srgbClr val="008000"/>
                </a:solidFill>
              </a:rPr>
              <a:t>CeGIDD</a:t>
            </a:r>
            <a:r>
              <a:rPr lang="fr-FR" dirty="0" smtClean="0">
                <a:solidFill>
                  <a:srgbClr val="008000"/>
                </a:solidFill>
              </a:rPr>
              <a:t>), TROD en milieu associatif</a:t>
            </a:r>
          </a:p>
          <a:p>
            <a:pPr marL="557784" lvl="1" eaLnBrk="1" fontAlgn="auto" hangingPunct="1">
              <a:spcAft>
                <a:spcPts val="0"/>
              </a:spcAft>
              <a:defRPr/>
            </a:pPr>
            <a:endParaRPr lang="fr-FR" dirty="0" smtClean="0">
              <a:solidFill>
                <a:srgbClr val="008000"/>
              </a:solidFill>
            </a:endParaRPr>
          </a:p>
          <a:p>
            <a:pPr eaLnBrk="1" fontAlgn="auto" hangingPunct="1">
              <a:spcAft>
                <a:spcPts val="0"/>
              </a:spcAft>
              <a:buFont typeface="Arial" pitchFamily="34" charset="0"/>
              <a:buNone/>
              <a:defRPr/>
            </a:pPr>
            <a:r>
              <a:rPr lang="fr-FR" dirty="0" smtClean="0">
                <a:solidFill>
                  <a:schemeClr val="tx1"/>
                </a:solidFill>
              </a:rPr>
              <a:t>« Et comment je peux être sûr que j’ai bien réalisé mon test ? »</a:t>
            </a: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Il y a 2 fenêtres dans le test. </a:t>
            </a:r>
          </a:p>
          <a:p>
            <a:pPr marL="557784" lvl="1" eaLnBrk="1" fontAlgn="auto" hangingPunct="1">
              <a:spcAft>
                <a:spcPts val="0"/>
              </a:spcAft>
              <a:defRPr/>
            </a:pPr>
            <a:r>
              <a:rPr lang="fr-FR" dirty="0" smtClean="0">
                <a:solidFill>
                  <a:srgbClr val="008000"/>
                </a:solidFill>
              </a:rPr>
              <a:t>Si un trait apparaît dans la fenêtre « témoin », vous avez correctement réalisé la manipulation (ne pas hésiter à sortir la notice de la boite et à montrer la photo au patient).</a:t>
            </a:r>
          </a:p>
          <a:p>
            <a:pPr eaLnBrk="1" fontAlgn="auto" hangingPunct="1">
              <a:spcAft>
                <a:spcPts val="0"/>
              </a:spcAft>
              <a:defRPr/>
            </a:pPr>
            <a:endParaRPr lang="fr-FR" dirty="0">
              <a:solidFill>
                <a:schemeClr val="tx1"/>
              </a:solidFill>
            </a:endParaRPr>
          </a:p>
          <a:p>
            <a:pPr eaLnBrk="1" fontAlgn="auto" hangingPunct="1">
              <a:spcAft>
                <a:spcPts val="0"/>
              </a:spcAft>
              <a:defRPr/>
            </a:pPr>
            <a:endParaRPr lang="fr-FR" dirty="0">
              <a:solidFill>
                <a:schemeClr val="tx1"/>
              </a:solidFill>
            </a:endParaRPr>
          </a:p>
          <a:p>
            <a:pPr eaLnBrk="1" fontAlgn="auto" hangingPunct="1">
              <a:spcAft>
                <a:spcPts val="0"/>
              </a:spcAft>
              <a:defRPr/>
            </a:pPr>
            <a:endParaRPr lang="fr-FR" dirty="0" smtClean="0">
              <a:solidFill>
                <a:srgbClr val="008000"/>
              </a:solidFill>
            </a:endParaRPr>
          </a:p>
          <a:p>
            <a:pPr eaLnBrk="1" fontAlgn="auto" hangingPunct="1">
              <a:spcAft>
                <a:spcPts val="0"/>
              </a:spcAft>
              <a:defRPr/>
            </a:pPr>
            <a:endParaRPr lang="fr-FR" dirty="0">
              <a:solidFill>
                <a:schemeClr val="tx1"/>
              </a:solidFill>
            </a:endParaRPr>
          </a:p>
          <a:p>
            <a:pPr eaLnBrk="1" fontAlgn="auto" hangingPunct="1">
              <a:spcAft>
                <a:spcPts val="0"/>
              </a:spcAft>
              <a:defRPr/>
            </a:pPr>
            <a:endParaRPr lang="fr-FR" dirty="0">
              <a:solidFill>
                <a:schemeClr val="tx1"/>
              </a:solidFill>
            </a:endParaRPr>
          </a:p>
        </p:txBody>
      </p:sp>
      <p:pic>
        <p:nvPicPr>
          <p:cNvPr id="57347" name="Image 3" descr="Capture d’écran 2014-12-06 à 21.09.31.png"/>
          <p:cNvPicPr>
            <a:picLocks noChangeAspect="1"/>
          </p:cNvPicPr>
          <p:nvPr/>
        </p:nvPicPr>
        <p:blipFill>
          <a:blip r:embed="rId2" cstate="print"/>
          <a:srcRect/>
          <a:stretch>
            <a:fillRect/>
          </a:stretch>
        </p:blipFill>
        <p:spPr bwMode="auto">
          <a:xfrm>
            <a:off x="6832600" y="34925"/>
            <a:ext cx="2311400" cy="1728788"/>
          </a:xfrm>
          <a:prstGeom prst="rect">
            <a:avLst/>
          </a:prstGeom>
          <a:noFill/>
          <a:ln w="9525">
            <a:noFill/>
            <a:miter lim="800000"/>
            <a:headEnd/>
            <a:tailEnd/>
          </a:ln>
        </p:spPr>
      </p:pic>
      <p:sp>
        <p:nvSpPr>
          <p:cNvPr id="5" name="Rectangle 4"/>
          <p:cNvSpPr>
            <a:spLocks/>
          </p:cNvSpPr>
          <p:nvPr/>
        </p:nvSpPr>
        <p:spPr>
          <a:xfrm>
            <a:off x="6832600" y="34925"/>
            <a:ext cx="1584325" cy="3603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dirty="0">
                <a:solidFill>
                  <a:srgbClr val="000000"/>
                </a:solidFill>
              </a:rPr>
              <a:t>VIH 1 et 2 ?</a:t>
            </a:r>
          </a:p>
        </p:txBody>
      </p:sp>
      <p:sp>
        <p:nvSpPr>
          <p:cNvPr id="8" name="Rectangle 7"/>
          <p:cNvSpPr>
            <a:spLocks/>
          </p:cNvSpPr>
          <p:nvPr/>
        </p:nvSpPr>
        <p:spPr>
          <a:xfrm>
            <a:off x="7543800" y="403225"/>
            <a:ext cx="1208088" cy="41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2" name="Image 1" descr="Capture d’écran 2014-12-06 à 22.31.55.png"/>
          <p:cNvPicPr>
            <a:picLocks noChangeAspect="1"/>
          </p:cNvPicPr>
          <p:nvPr/>
        </p:nvPicPr>
        <p:blipFill>
          <a:blip r:embed="rId3" cstate="print"/>
          <a:srcRect/>
          <a:stretch>
            <a:fillRect/>
          </a:stretch>
        </p:blipFill>
        <p:spPr bwMode="auto">
          <a:xfrm>
            <a:off x="7870825" y="347663"/>
            <a:ext cx="577850" cy="430212"/>
          </a:xfrm>
          <a:prstGeom prst="rect">
            <a:avLst/>
          </a:prstGeom>
          <a:noFill/>
          <a:ln w="9525">
            <a:noFill/>
            <a:miter lim="800000"/>
            <a:headEnd/>
            <a:tailEnd/>
          </a:ln>
        </p:spPr>
      </p:pic>
      <p:pic>
        <p:nvPicPr>
          <p:cNvPr id="7" name="Image 6" descr="Capture d’écran 2014-12-06 à 22.42.52.png"/>
          <p:cNvPicPr>
            <a:picLocks noChangeAspect="1"/>
          </p:cNvPicPr>
          <p:nvPr/>
        </p:nvPicPr>
        <p:blipFill>
          <a:blip r:embed="rId4" cstate="print"/>
          <a:srcRect/>
          <a:stretch>
            <a:fillRect/>
          </a:stretch>
        </p:blipFill>
        <p:spPr bwMode="auto">
          <a:xfrm>
            <a:off x="8448675" y="347663"/>
            <a:ext cx="606425" cy="436562"/>
          </a:xfrm>
          <a:prstGeom prst="rect">
            <a:avLst/>
          </a:prstGeom>
          <a:noFill/>
          <a:ln w="9525">
            <a:noFill/>
            <a:miter lim="800000"/>
            <a:headEnd/>
            <a:tailEnd/>
          </a:ln>
        </p:spPr>
      </p:pic>
      <p:sp>
        <p:nvSpPr>
          <p:cNvPr id="57352" name="Espace réservé du numéro de diapositive 10"/>
          <p:cNvSpPr>
            <a:spLocks noGrp="1"/>
          </p:cNvSpPr>
          <p:nvPr>
            <p:ph type="sldNum" sz="quarter" idx="12"/>
          </p:nvPr>
        </p:nvSpPr>
        <p:spPr bwMode="auto">
          <a:noFill/>
          <a:ln>
            <a:miter lim="800000"/>
            <a:headEnd/>
            <a:tailEnd/>
          </a:ln>
        </p:spPr>
        <p:txBody>
          <a:bodyPr/>
          <a:lstStyle/>
          <a:p>
            <a:fld id="{1C5B8957-BC8F-4128-B5EC-81D131F1FEA5}" type="slidenum">
              <a:rPr lang="fr-FR" smtClean="0"/>
              <a:pPr/>
              <a:t>18</a:t>
            </a:fld>
            <a:endParaRPr lang="fr-FR" smtClean="0"/>
          </a:p>
        </p:txBody>
      </p:sp>
      <p:sp>
        <p:nvSpPr>
          <p:cNvPr id="12" name="Espace réservé du pied de page 11"/>
          <p:cNvSpPr>
            <a:spLocks noGrp="1"/>
          </p:cNvSpPr>
          <p:nvPr>
            <p:ph type="ftr" sz="quarter" idx="11"/>
          </p:nvPr>
        </p:nvSpPr>
        <p:spPr/>
        <p:txBody>
          <a:bodyPr/>
          <a:lstStyle/>
          <a:p>
            <a:pPr>
              <a:defRPr/>
            </a:pPr>
            <a:r>
              <a:rPr lang="fr-FR" dirty="0" smtClean="0"/>
              <a:t>Formation SFLS Autotest Pharmacien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617538"/>
            <a:ext cx="9144000" cy="5400675"/>
          </a:xfrm>
        </p:spPr>
        <p:txBody>
          <a:bodyPr rtlCol="0">
            <a:normAutofit/>
          </a:bodyPr>
          <a:lstStyle/>
          <a:p>
            <a:pPr eaLnBrk="1" fontAlgn="auto" hangingPunct="1">
              <a:spcAft>
                <a:spcPts val="0"/>
              </a:spcAft>
              <a:buFont typeface="Arial" pitchFamily="34" charset="0"/>
              <a:buNone/>
              <a:defRPr/>
            </a:pPr>
            <a:r>
              <a:rPr lang="fr-FR" i="1" dirty="0" smtClean="0">
                <a:solidFill>
                  <a:schemeClr val="tx1">
                    <a:lumMod val="75000"/>
                    <a:lumOff val="25000"/>
                  </a:schemeClr>
                </a:solidFill>
              </a:rPr>
              <a:t>« Si je prends des médicaments, ça interagit </a:t>
            </a:r>
            <a:endParaRPr lang="fr-FR" i="1" dirty="0">
              <a:solidFill>
                <a:schemeClr val="tx1">
                  <a:lumMod val="75000"/>
                  <a:lumOff val="25000"/>
                </a:schemeClr>
              </a:solidFill>
            </a:endParaRPr>
          </a:p>
          <a:p>
            <a:pPr marL="0" indent="0" eaLnBrk="1" fontAlgn="auto" hangingPunct="1">
              <a:spcAft>
                <a:spcPts val="0"/>
              </a:spcAft>
              <a:buFont typeface="Rage Italic" panose="03070502040507070304" pitchFamily="66" charset="0"/>
              <a:buNone/>
              <a:defRPr/>
            </a:pPr>
            <a:r>
              <a:rPr lang="fr-FR" i="1" dirty="0" smtClean="0">
                <a:solidFill>
                  <a:schemeClr val="tx1">
                    <a:lumMod val="75000"/>
                    <a:lumOff val="25000"/>
                  </a:schemeClr>
                </a:solidFill>
              </a:rPr>
              <a:t>avec le résultat de mon test ? »</a:t>
            </a: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NON, pas de réaction croisée</a:t>
            </a:r>
          </a:p>
          <a:p>
            <a:pPr marL="557784" lvl="1" eaLnBrk="1" fontAlgn="auto" hangingPunct="1">
              <a:spcAft>
                <a:spcPts val="0"/>
              </a:spcAft>
              <a:defRPr/>
            </a:pPr>
            <a:r>
              <a:rPr lang="fr-FR" dirty="0" smtClean="0">
                <a:solidFill>
                  <a:srgbClr val="008000"/>
                </a:solidFill>
              </a:rPr>
              <a:t>Sauf parfois pour des patients séropositifs traités par des antirétroviraux depuis longtemps (pour ces patients l’autotest peut être négatif, exceptionnel, mais le test ELISA sera positif).</a:t>
            </a:r>
          </a:p>
          <a:p>
            <a:pPr marL="0" indent="0" eaLnBrk="1" fontAlgn="auto" hangingPunct="1">
              <a:spcAft>
                <a:spcPts val="0"/>
              </a:spcAft>
              <a:buFont typeface="Rage Italic" panose="03070502040507070304" pitchFamily="66" charset="0"/>
              <a:buNone/>
              <a:defRPr/>
            </a:pPr>
            <a:endParaRPr lang="fr-FR" sz="1000" dirty="0">
              <a:solidFill>
                <a:srgbClr val="008000"/>
              </a:solidFill>
            </a:endParaRPr>
          </a:p>
          <a:p>
            <a:pPr eaLnBrk="1" fontAlgn="auto" hangingPunct="1">
              <a:spcAft>
                <a:spcPts val="0"/>
              </a:spcAft>
              <a:buFont typeface="Arial" pitchFamily="34" charset="0"/>
              <a:buNone/>
              <a:defRPr/>
            </a:pPr>
            <a:r>
              <a:rPr lang="fr-FR" dirty="0" smtClean="0">
                <a:solidFill>
                  <a:srgbClr val="008000"/>
                </a:solidFill>
              </a:rPr>
              <a:t>Vous annoncez le prix de vente du test : 25 euros (prix estimé)</a:t>
            </a:r>
            <a:endParaRPr lang="fr-FR" sz="1000" dirty="0">
              <a:solidFill>
                <a:srgbClr val="008000"/>
              </a:solidFill>
            </a:endParaRPr>
          </a:p>
          <a:p>
            <a:pPr eaLnBrk="1" fontAlgn="auto" hangingPunct="1">
              <a:spcAft>
                <a:spcPts val="0"/>
              </a:spcAft>
              <a:buFont typeface="Arial" pitchFamily="34" charset="0"/>
              <a:buNone/>
              <a:defRPr/>
            </a:pPr>
            <a:r>
              <a:rPr lang="fr-FR" i="1" dirty="0" smtClean="0">
                <a:solidFill>
                  <a:schemeClr val="tx1"/>
                </a:solidFill>
              </a:rPr>
              <a:t>« C’est un coût !! Je peux </a:t>
            </a:r>
            <a:r>
              <a:rPr lang="fr-FR" i="1" dirty="0" err="1" smtClean="0">
                <a:solidFill>
                  <a:schemeClr val="tx1"/>
                </a:solidFill>
              </a:rPr>
              <a:t>ré-utiliser</a:t>
            </a:r>
            <a:r>
              <a:rPr lang="fr-FR" i="1" dirty="0" smtClean="0">
                <a:solidFill>
                  <a:schemeClr val="tx1"/>
                </a:solidFill>
              </a:rPr>
              <a:t> plusieurs fois le même test ? »</a:t>
            </a: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NON il n’en n’est pas question.</a:t>
            </a:r>
          </a:p>
          <a:p>
            <a:pPr eaLnBrk="1" fontAlgn="auto" hangingPunct="1">
              <a:spcAft>
                <a:spcPts val="0"/>
              </a:spcAft>
              <a:defRPr/>
            </a:pPr>
            <a:endParaRPr lang="fr-FR" sz="1000" dirty="0" smtClean="0">
              <a:solidFill>
                <a:srgbClr val="008000"/>
              </a:solidFill>
            </a:endParaRPr>
          </a:p>
          <a:p>
            <a:pPr eaLnBrk="1" fontAlgn="auto" hangingPunct="1">
              <a:spcAft>
                <a:spcPts val="0"/>
              </a:spcAft>
              <a:buFont typeface="Arial" pitchFamily="34" charset="0"/>
              <a:buNone/>
              <a:defRPr/>
            </a:pPr>
            <a:r>
              <a:rPr lang="fr-FR" i="1" dirty="0" smtClean="0">
                <a:solidFill>
                  <a:schemeClr val="tx1"/>
                </a:solidFill>
              </a:rPr>
              <a:t>« Comment éliminer le test utilisé ? »</a:t>
            </a: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Le mettre dans le sachet prévu et l’apporter dans un lieu de collecte DASTRI (pharmacie); il ne doit pas être mis à la poubelle. </a:t>
            </a:r>
          </a:p>
          <a:p>
            <a:pPr eaLnBrk="1" fontAlgn="auto" hangingPunct="1">
              <a:spcAft>
                <a:spcPts val="0"/>
              </a:spcAft>
              <a:defRPr/>
            </a:pPr>
            <a:endParaRPr lang="fr-FR" dirty="0">
              <a:solidFill>
                <a:schemeClr val="tx1"/>
              </a:solidFill>
            </a:endParaRPr>
          </a:p>
          <a:p>
            <a:pPr eaLnBrk="1" fontAlgn="auto" hangingPunct="1">
              <a:spcAft>
                <a:spcPts val="0"/>
              </a:spcAft>
              <a:defRPr/>
            </a:pPr>
            <a:endParaRPr lang="fr-FR" dirty="0" smtClean="0">
              <a:solidFill>
                <a:srgbClr val="008000"/>
              </a:solidFill>
            </a:endParaRPr>
          </a:p>
          <a:p>
            <a:pPr eaLnBrk="1" fontAlgn="auto" hangingPunct="1">
              <a:spcAft>
                <a:spcPts val="0"/>
              </a:spcAft>
              <a:defRPr/>
            </a:pPr>
            <a:endParaRPr lang="fr-FR" dirty="0">
              <a:solidFill>
                <a:schemeClr val="tx1"/>
              </a:solidFill>
            </a:endParaRPr>
          </a:p>
          <a:p>
            <a:pPr eaLnBrk="1" fontAlgn="auto" hangingPunct="1">
              <a:spcAft>
                <a:spcPts val="0"/>
              </a:spcAft>
              <a:defRPr/>
            </a:pPr>
            <a:endParaRPr lang="fr-FR" dirty="0">
              <a:solidFill>
                <a:schemeClr val="tx1"/>
              </a:solidFill>
            </a:endParaRPr>
          </a:p>
        </p:txBody>
      </p:sp>
      <p:pic>
        <p:nvPicPr>
          <p:cNvPr id="58371" name="Image 3" descr="Capture d’écran 2014-12-06 à 21.09.31.png"/>
          <p:cNvPicPr>
            <a:picLocks noChangeAspect="1"/>
          </p:cNvPicPr>
          <p:nvPr/>
        </p:nvPicPr>
        <p:blipFill>
          <a:blip r:embed="rId2" cstate="print"/>
          <a:srcRect/>
          <a:stretch>
            <a:fillRect/>
          </a:stretch>
        </p:blipFill>
        <p:spPr bwMode="auto">
          <a:xfrm>
            <a:off x="6807200" y="34925"/>
            <a:ext cx="2336800" cy="1746250"/>
          </a:xfrm>
          <a:prstGeom prst="rect">
            <a:avLst/>
          </a:prstGeom>
          <a:noFill/>
          <a:ln w="9525">
            <a:noFill/>
            <a:miter lim="800000"/>
            <a:headEnd/>
            <a:tailEnd/>
          </a:ln>
        </p:spPr>
      </p:pic>
      <p:sp>
        <p:nvSpPr>
          <p:cNvPr id="5" name="Rectangle 4"/>
          <p:cNvSpPr>
            <a:spLocks/>
          </p:cNvSpPr>
          <p:nvPr/>
        </p:nvSpPr>
        <p:spPr>
          <a:xfrm>
            <a:off x="7324725" y="454025"/>
            <a:ext cx="1490663" cy="282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2" name="Image 1" descr="Capture d’écran 2014-12-06 à 22.53.41.png"/>
          <p:cNvPicPr>
            <a:picLocks noChangeAspect="1"/>
          </p:cNvPicPr>
          <p:nvPr/>
        </p:nvPicPr>
        <p:blipFill>
          <a:blip r:embed="rId3" cstate="print"/>
          <a:srcRect/>
          <a:stretch>
            <a:fillRect/>
          </a:stretch>
        </p:blipFill>
        <p:spPr bwMode="auto">
          <a:xfrm>
            <a:off x="7778750" y="392113"/>
            <a:ext cx="531813" cy="396875"/>
          </a:xfrm>
          <a:prstGeom prst="rect">
            <a:avLst/>
          </a:prstGeom>
          <a:noFill/>
          <a:ln w="9525">
            <a:noFill/>
            <a:miter lim="800000"/>
            <a:headEnd/>
            <a:tailEnd/>
          </a:ln>
        </p:spPr>
      </p:pic>
      <p:pic>
        <p:nvPicPr>
          <p:cNvPr id="6" name="Image 5" descr="Capture d’écran 2014-12-06 à 22.55.35.png"/>
          <p:cNvPicPr>
            <a:picLocks noChangeAspect="1"/>
          </p:cNvPicPr>
          <p:nvPr/>
        </p:nvPicPr>
        <p:blipFill>
          <a:blip r:embed="rId4" cstate="print"/>
          <a:srcRect/>
          <a:stretch>
            <a:fillRect/>
          </a:stretch>
        </p:blipFill>
        <p:spPr bwMode="auto">
          <a:xfrm>
            <a:off x="7604125" y="395288"/>
            <a:ext cx="706438" cy="393700"/>
          </a:xfrm>
          <a:prstGeom prst="rect">
            <a:avLst/>
          </a:prstGeom>
          <a:noFill/>
          <a:ln w="9525">
            <a:noFill/>
            <a:miter lim="800000"/>
            <a:headEnd/>
            <a:tailEnd/>
          </a:ln>
        </p:spPr>
      </p:pic>
      <p:pic>
        <p:nvPicPr>
          <p:cNvPr id="7" name="Image 6" descr="Capture d’écran 2014-12-06 à 22.58.33.png"/>
          <p:cNvPicPr>
            <a:picLocks noChangeAspect="1"/>
          </p:cNvPicPr>
          <p:nvPr/>
        </p:nvPicPr>
        <p:blipFill>
          <a:blip r:embed="rId5" cstate="print"/>
          <a:srcRect/>
          <a:stretch>
            <a:fillRect/>
          </a:stretch>
        </p:blipFill>
        <p:spPr bwMode="auto">
          <a:xfrm>
            <a:off x="7924800" y="395288"/>
            <a:ext cx="230188" cy="396875"/>
          </a:xfrm>
          <a:prstGeom prst="rect">
            <a:avLst/>
          </a:prstGeom>
          <a:noFill/>
          <a:ln w="9525">
            <a:noFill/>
            <a:miter lim="800000"/>
            <a:headEnd/>
            <a:tailEnd/>
          </a:ln>
        </p:spPr>
      </p:pic>
      <p:sp>
        <p:nvSpPr>
          <p:cNvPr id="58376" name="Espace réservé du numéro de diapositive 9"/>
          <p:cNvSpPr>
            <a:spLocks noGrp="1"/>
          </p:cNvSpPr>
          <p:nvPr>
            <p:ph type="sldNum" sz="quarter" idx="12"/>
          </p:nvPr>
        </p:nvSpPr>
        <p:spPr bwMode="auto">
          <a:noFill/>
          <a:ln>
            <a:miter lim="800000"/>
            <a:headEnd/>
            <a:tailEnd/>
          </a:ln>
        </p:spPr>
        <p:txBody>
          <a:bodyPr/>
          <a:lstStyle/>
          <a:p>
            <a:fld id="{61DB5D06-4B21-477E-B5FA-08295BDC35F3}" type="slidenum">
              <a:rPr lang="fr-FR" smtClean="0"/>
              <a:pPr/>
              <a:t>19</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Prise de risque sexuel &lt;48h</a:t>
            </a:r>
            <a:br>
              <a:rPr lang="fr-FR" sz="4000" dirty="0" smtClean="0"/>
            </a:br>
            <a:endParaRPr lang="fr-FR" sz="4000" dirty="0" smtClean="0"/>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40964" name="Espace réservé du numéro de diapositive 3"/>
          <p:cNvSpPr>
            <a:spLocks noGrp="1"/>
          </p:cNvSpPr>
          <p:nvPr>
            <p:ph type="sldNum" sz="quarter" idx="12"/>
          </p:nvPr>
        </p:nvSpPr>
        <p:spPr bwMode="auto">
          <a:noFill/>
          <a:ln>
            <a:miter lim="800000"/>
            <a:headEnd/>
            <a:tailEnd/>
          </a:ln>
        </p:spPr>
        <p:txBody>
          <a:bodyPr/>
          <a:lstStyle/>
          <a:p>
            <a:fld id="{76BC1519-D6C0-4DB6-997C-7A99E440DA0E}" type="slidenum">
              <a:rPr lang="fr-FR" smtClean="0"/>
              <a:pPr/>
              <a:t>2</a:t>
            </a:fld>
            <a:endParaRPr lang="fr-FR"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DEMANDE d’AUTOTEST sans discussion possible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59396" name="Espace réservé du numéro de diapositive 3"/>
          <p:cNvSpPr>
            <a:spLocks noGrp="1"/>
          </p:cNvSpPr>
          <p:nvPr>
            <p:ph type="sldNum" sz="quarter" idx="12"/>
          </p:nvPr>
        </p:nvSpPr>
        <p:spPr bwMode="auto">
          <a:noFill/>
          <a:ln>
            <a:miter lim="800000"/>
            <a:headEnd/>
            <a:tailEnd/>
          </a:ln>
        </p:spPr>
        <p:txBody>
          <a:bodyPr/>
          <a:lstStyle/>
          <a:p>
            <a:fld id="{91335FC1-A633-45FC-A869-6995B0BBAB9A}" type="slidenum">
              <a:rPr lang="fr-FR" smtClean="0"/>
              <a:pPr/>
              <a:t>20</a:t>
            </a:fld>
            <a:endParaRPr lang="fr-F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Espace réservé du contenu 10"/>
          <p:cNvSpPr>
            <a:spLocks noGrp="1"/>
          </p:cNvSpPr>
          <p:nvPr>
            <p:ph idx="1"/>
          </p:nvPr>
        </p:nvSpPr>
        <p:spPr>
          <a:xfrm>
            <a:off x="450850" y="1441450"/>
            <a:ext cx="8142288" cy="4910138"/>
          </a:xfrm>
        </p:spPr>
        <p:txBody>
          <a:bodyPr>
            <a:normAutofit lnSpcReduction="10000"/>
          </a:bodyPr>
          <a:lstStyle/>
          <a:p>
            <a:pPr eaLnBrk="1" hangingPunct="1">
              <a:buFont typeface="Arial" pitchFamily="34" charset="0"/>
              <a:buNone/>
              <a:defRPr/>
            </a:pPr>
            <a:r>
              <a:rPr lang="fr-FR" altLang="fr-FR" i="1" dirty="0" smtClean="0">
                <a:solidFill>
                  <a:schemeClr val="tx1"/>
                </a:solidFill>
              </a:rPr>
              <a:t>« Je voudrais un auto test VIH s’il vous plait » </a:t>
            </a:r>
          </a:p>
          <a:p>
            <a:pPr eaLnBrk="1" hangingPunct="1">
              <a:buFont typeface="Arial" pitchFamily="34" charset="0"/>
              <a:buNone/>
              <a:defRPr/>
            </a:pPr>
            <a:r>
              <a:rPr lang="fr-FR" altLang="fr-FR" i="1" dirty="0" smtClean="0">
                <a:solidFill>
                  <a:schemeClr val="tx1"/>
                </a:solidFill>
              </a:rPr>
              <a:t>(patient pressé et/ou nombreux patients attendant derrière et/ou pas d’espace confidentiel...)</a:t>
            </a:r>
          </a:p>
          <a:p>
            <a:pPr eaLnBrk="1" hangingPunct="1">
              <a:defRPr/>
            </a:pPr>
            <a:endParaRPr lang="fr-FR" altLang="fr-FR" dirty="0" smtClean="0"/>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defRPr/>
            </a:pPr>
            <a:endParaRPr lang="fr-FR" altLang="fr-FR" dirty="0" smtClean="0">
              <a:solidFill>
                <a:srgbClr val="000090"/>
              </a:solidFill>
            </a:endParaRPr>
          </a:p>
          <a:p>
            <a:pPr eaLnBrk="1" hangingPunct="1">
              <a:buFont typeface="Arial" pitchFamily="34" charset="0"/>
              <a:buNone/>
              <a:defRPr/>
            </a:pPr>
            <a:r>
              <a:rPr lang="fr-FR" altLang="fr-FR" dirty="0" smtClean="0"/>
              <a:t>Comment menez-vous cet entretien ?</a:t>
            </a:r>
          </a:p>
          <a:p>
            <a:pPr eaLnBrk="1" hangingPunct="1">
              <a:defRPr/>
            </a:pPr>
            <a:endParaRPr lang="fr-FR" altLang="fr-FR" dirty="0" smtClean="0"/>
          </a:p>
        </p:txBody>
      </p:sp>
      <p:pic>
        <p:nvPicPr>
          <p:cNvPr id="60419" name="Image 1" descr="Capture d’écran 2014-12-06 à 21.09.31.png"/>
          <p:cNvPicPr>
            <a:picLocks noChangeAspect="1"/>
          </p:cNvPicPr>
          <p:nvPr/>
        </p:nvPicPr>
        <p:blipFill>
          <a:blip r:embed="rId2" cstate="print"/>
          <a:srcRect/>
          <a:stretch>
            <a:fillRect/>
          </a:stretch>
        </p:blipFill>
        <p:spPr bwMode="auto">
          <a:xfrm>
            <a:off x="1189038" y="2632075"/>
            <a:ext cx="4173537" cy="3119438"/>
          </a:xfrm>
          <a:prstGeom prst="rect">
            <a:avLst/>
          </a:prstGeom>
          <a:noFill/>
          <a:ln w="9525">
            <a:noFill/>
            <a:miter lim="800000"/>
            <a:headEnd/>
            <a:tailEnd/>
          </a:ln>
        </p:spPr>
      </p:pic>
      <p:sp>
        <p:nvSpPr>
          <p:cNvPr id="3" name="Rectangle 2"/>
          <p:cNvSpPr/>
          <p:nvPr/>
        </p:nvSpPr>
        <p:spPr>
          <a:xfrm>
            <a:off x="2795588" y="3255963"/>
            <a:ext cx="2205037"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60421" name="Image 3" descr="Capture d’écran 2014-12-06 à 21.13.39.png"/>
          <p:cNvPicPr>
            <a:picLocks noChangeAspect="1"/>
          </p:cNvPicPr>
          <p:nvPr/>
        </p:nvPicPr>
        <p:blipFill>
          <a:blip r:embed="rId3" cstate="print"/>
          <a:srcRect/>
          <a:stretch>
            <a:fillRect/>
          </a:stretch>
        </p:blipFill>
        <p:spPr bwMode="auto">
          <a:xfrm>
            <a:off x="3343275" y="3108325"/>
            <a:ext cx="1009650" cy="571500"/>
          </a:xfrm>
          <a:prstGeom prst="rect">
            <a:avLst/>
          </a:prstGeom>
          <a:noFill/>
          <a:ln w="9525">
            <a:noFill/>
            <a:miter lim="800000"/>
            <a:headEnd/>
            <a:tailEnd/>
          </a:ln>
        </p:spPr>
      </p:pic>
      <p:sp>
        <p:nvSpPr>
          <p:cNvPr id="9"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60423" name="Espace réservé du numéro de diapositive 9"/>
          <p:cNvSpPr>
            <a:spLocks noGrp="1"/>
          </p:cNvSpPr>
          <p:nvPr>
            <p:ph type="sldNum" sz="quarter" idx="12"/>
          </p:nvPr>
        </p:nvSpPr>
        <p:spPr bwMode="auto">
          <a:noFill/>
          <a:ln>
            <a:miter lim="800000"/>
            <a:headEnd/>
            <a:tailEnd/>
          </a:ln>
        </p:spPr>
        <p:txBody>
          <a:bodyPr/>
          <a:lstStyle/>
          <a:p>
            <a:fld id="{1FE887FF-95AA-4260-99A6-9D30E660F54D}" type="slidenum">
              <a:rPr lang="fr-FR" smtClean="0"/>
              <a:pPr/>
              <a:t>21</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4645025" y="1527175"/>
            <a:ext cx="4338638" cy="5006975"/>
          </a:xfrm>
        </p:spPr>
        <p:txBody>
          <a:bodyPr/>
          <a:lstStyle/>
          <a:p>
            <a:pPr eaLnBrk="1" hangingPunct="1">
              <a:buFont typeface="Wingdings" pitchFamily="2" charset="2"/>
              <a:buChar char="à"/>
            </a:pPr>
            <a:r>
              <a:rPr lang="fr-FR" smtClean="0">
                <a:solidFill>
                  <a:srgbClr val="008000"/>
                </a:solidFill>
                <a:ea typeface="ＭＳ Ｐゴシック" pitchFamily="34" charset="-128"/>
                <a:sym typeface="Wingdings" pitchFamily="2" charset="2"/>
              </a:rPr>
              <a:t>Proposer au patient d’aller discuter à l’écart dans un e</a:t>
            </a:r>
            <a:r>
              <a:rPr lang="fr-FR" smtClean="0">
                <a:solidFill>
                  <a:srgbClr val="008000"/>
                </a:solidFill>
                <a:ea typeface="ＭＳ Ｐゴシック" pitchFamily="34" charset="-128"/>
              </a:rPr>
              <a:t>space de </a:t>
            </a:r>
            <a:r>
              <a:rPr lang="fr-FR" b="1" smtClean="0">
                <a:solidFill>
                  <a:srgbClr val="008000"/>
                </a:solidFill>
                <a:ea typeface="ＭＳ Ｐゴシック" pitchFamily="34" charset="-128"/>
              </a:rPr>
              <a:t>confidentialité</a:t>
            </a:r>
          </a:p>
          <a:p>
            <a:pPr eaLnBrk="1" hangingPunct="1">
              <a:buFont typeface="Wingdings" pitchFamily="2" charset="2"/>
              <a:buChar char="à"/>
            </a:pPr>
            <a:r>
              <a:rPr lang="fr-FR" altLang="fr-FR" smtClean="0">
                <a:solidFill>
                  <a:srgbClr val="008000"/>
                </a:solidFill>
                <a:ea typeface="ＭＳ Ｐゴシック" pitchFamily="34" charset="-128"/>
                <a:sym typeface="Wingdings" pitchFamily="2" charset="2"/>
              </a:rPr>
              <a:t> L’interroger sur r</a:t>
            </a:r>
            <a:r>
              <a:rPr lang="fr-FR" altLang="fr-FR" smtClean="0">
                <a:solidFill>
                  <a:srgbClr val="008000"/>
                </a:solidFill>
                <a:ea typeface="ＭＳ Ｐゴシック" pitchFamily="34" charset="-128"/>
              </a:rPr>
              <a:t>aisons/chronologie ?</a:t>
            </a:r>
          </a:p>
          <a:p>
            <a:pPr eaLnBrk="1" hangingPunct="1">
              <a:buFont typeface="Arial" pitchFamily="34" charset="0"/>
              <a:buNone/>
            </a:pPr>
            <a:endParaRPr lang="fr-FR" altLang="fr-FR" sz="800" smtClean="0">
              <a:solidFill>
                <a:srgbClr val="008000"/>
              </a:solidFill>
              <a:ea typeface="ＭＳ Ｐゴシック" pitchFamily="34" charset="-128"/>
            </a:endParaRPr>
          </a:p>
          <a:p>
            <a:pPr eaLnBrk="1" hangingPunct="1">
              <a:buFont typeface="Arial" pitchFamily="34" charset="0"/>
              <a:buNone/>
            </a:pPr>
            <a:r>
              <a:rPr lang="fr-FR" altLang="fr-FR" i="1" smtClean="0">
                <a:solidFill>
                  <a:schemeClr val="tx1"/>
                </a:solidFill>
                <a:ea typeface="ＭＳ Ｐゴシック" pitchFamily="34" charset="-128"/>
              </a:rPr>
              <a:t>« Je ne souhaite pas en discuter. Je suis pressé. Je veux juste payer mon test s’il vous plait. »</a:t>
            </a:r>
          </a:p>
          <a:p>
            <a:pPr eaLnBrk="1" hangingPunct="1">
              <a:buFont typeface="Arial" pitchFamily="34" charset="0"/>
              <a:buNone/>
            </a:pPr>
            <a:endParaRPr lang="fr-FR" altLang="fr-FR" sz="800" smtClean="0">
              <a:solidFill>
                <a:schemeClr val="tx1"/>
              </a:solidFill>
              <a:ea typeface="ＭＳ Ｐゴシック" pitchFamily="34" charset="-128"/>
            </a:endParaRPr>
          </a:p>
          <a:p>
            <a:pPr eaLnBrk="1" hangingPunct="1">
              <a:buFont typeface="Arial" pitchFamily="34" charset="0"/>
              <a:buNone/>
            </a:pPr>
            <a:endParaRPr lang="fr-FR" altLang="fr-FR" sz="800" smtClean="0">
              <a:solidFill>
                <a:schemeClr val="tx1"/>
              </a:solidFill>
              <a:ea typeface="ＭＳ Ｐゴシック" pitchFamily="34" charset="-128"/>
            </a:endParaRPr>
          </a:p>
          <a:p>
            <a:pPr eaLnBrk="1" hangingPunct="1">
              <a:buFont typeface="Arial" pitchFamily="34" charset="0"/>
              <a:buNone/>
            </a:pPr>
            <a:r>
              <a:rPr lang="fr-FR" altLang="fr-FR" smtClean="0">
                <a:ea typeface="ＭＳ Ｐゴシック" pitchFamily="34" charset="-128"/>
              </a:rPr>
              <a:t>Comment réagissez-vous ?</a:t>
            </a:r>
          </a:p>
        </p:txBody>
      </p:sp>
      <p:pic>
        <p:nvPicPr>
          <p:cNvPr id="61443" name="Image 7" descr="Capture d’écran 2014-12-06 à 21.09.31.png"/>
          <p:cNvPicPr>
            <a:picLocks noChangeAspect="1"/>
          </p:cNvPicPr>
          <p:nvPr/>
        </p:nvPicPr>
        <p:blipFill>
          <a:blip r:embed="rId2" cstate="print"/>
          <a:srcRect/>
          <a:stretch>
            <a:fillRect/>
          </a:stretch>
        </p:blipFill>
        <p:spPr bwMode="auto">
          <a:xfrm>
            <a:off x="349250" y="2359025"/>
            <a:ext cx="4173538" cy="3119438"/>
          </a:xfrm>
          <a:prstGeom prst="rect">
            <a:avLst/>
          </a:prstGeom>
          <a:noFill/>
          <a:ln w="9525">
            <a:noFill/>
            <a:miter lim="800000"/>
            <a:headEnd/>
            <a:tailEnd/>
          </a:ln>
        </p:spPr>
      </p:pic>
      <p:sp>
        <p:nvSpPr>
          <p:cNvPr id="9" name="Rectangle 8"/>
          <p:cNvSpPr/>
          <p:nvPr/>
        </p:nvSpPr>
        <p:spPr>
          <a:xfrm>
            <a:off x="1733550" y="2970213"/>
            <a:ext cx="2205038"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sp>
        <p:nvSpPr>
          <p:cNvPr id="6"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61446" name="Espace réservé du numéro de diapositive 9"/>
          <p:cNvSpPr>
            <a:spLocks noGrp="1"/>
          </p:cNvSpPr>
          <p:nvPr>
            <p:ph type="sldNum" sz="quarter" idx="12"/>
          </p:nvPr>
        </p:nvSpPr>
        <p:spPr bwMode="auto">
          <a:noFill/>
          <a:ln>
            <a:miter lim="800000"/>
            <a:headEnd/>
            <a:tailEnd/>
          </a:ln>
        </p:spPr>
        <p:txBody>
          <a:bodyPr/>
          <a:lstStyle/>
          <a:p>
            <a:fld id="{3B98E77E-F560-4C77-B789-F3E4F6B2A4DB}" type="slidenum">
              <a:rPr lang="fr-FR" smtClean="0"/>
              <a:pPr/>
              <a:t>22</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549275"/>
            <a:ext cx="9144000" cy="6308725"/>
          </a:xfrm>
        </p:spPr>
        <p:txBody>
          <a:bodyPr rtlCol="0">
            <a:normAutofit/>
          </a:bodyPr>
          <a:lstStyle/>
          <a:p>
            <a:pPr eaLnBrk="1" fontAlgn="auto" hangingPunct="1">
              <a:spcAft>
                <a:spcPts val="0"/>
              </a:spcAft>
              <a:buFont typeface="Wingdings" pitchFamily="2" charset="2"/>
              <a:buChar char="à"/>
              <a:defRPr/>
            </a:pPr>
            <a:r>
              <a:rPr lang="fr-FR" sz="1800" dirty="0" smtClean="0">
                <a:solidFill>
                  <a:srgbClr val="008000"/>
                </a:solidFill>
                <a:sym typeface="Wingdings" pitchFamily="2" charset="2"/>
              </a:rPr>
              <a:t>Option 1 (si confidentialité possible): t</a:t>
            </a:r>
            <a:r>
              <a:rPr lang="fr-FR" sz="1800" dirty="0" smtClean="0">
                <a:solidFill>
                  <a:srgbClr val="008000"/>
                </a:solidFill>
              </a:rPr>
              <a:t>ransmettre à l’oral au patient les points essentiels pour une utilisation correcte de l’autotest</a:t>
            </a:r>
          </a:p>
          <a:p>
            <a:pPr marL="342900" lvl="1"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rPr>
              <a:t>lisez attentivement la notice avant de faire le test.</a:t>
            </a:r>
          </a:p>
          <a:p>
            <a:pPr marL="342900"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rPr>
              <a:t>préparez bien le support avec le diluant avec de commencer le test.</a:t>
            </a:r>
          </a:p>
          <a:p>
            <a:pPr marL="342900"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sym typeface="Wingdings" pitchFamily="2" charset="2"/>
              </a:rPr>
              <a:t>vos mains et votre doigt doivent être propres et secs. Le test est réalisé sur la deuxième goutte de sang exprimée. La compresse sert à essuyer la première goutte.</a:t>
            </a:r>
          </a:p>
          <a:p>
            <a:pPr marL="342900"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sym typeface="Wingdings" pitchFamily="2" charset="2"/>
              </a:rPr>
              <a:t>il faut appuyer fort pour introduire le test dans son support. Une trainée rose apparaissant très rapidement vous indiquera que c’est correctement introduit. Sinon ré appuyez.</a:t>
            </a:r>
          </a:p>
          <a:p>
            <a:pPr marL="342900"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sym typeface="Wingdings" pitchFamily="2" charset="2"/>
              </a:rPr>
              <a:t>il faut lire les résultats au bout de 15 minutes, sans attendre au-delà de 20 minutes.</a:t>
            </a:r>
          </a:p>
          <a:p>
            <a:pPr marL="342900" indent="-342900" eaLnBrk="1" hangingPunct="1">
              <a:buFont typeface="+mj-lt"/>
              <a:buAutoNum type="arabicPeriod"/>
              <a:defRPr/>
            </a:pPr>
            <a:r>
              <a:rPr lang="fr-FR" sz="1300" dirty="0" smtClean="0">
                <a:latin typeface="Arial" pitchFamily="34" charset="0"/>
                <a:ea typeface="ＭＳ Ｐゴシック" pitchFamily="34" charset="-128"/>
                <a:cs typeface="Arial" pitchFamily="34" charset="0"/>
                <a:sym typeface="Wingdings" pitchFamily="2" charset="2"/>
              </a:rPr>
              <a:t>Lecture des résultats: </a:t>
            </a:r>
          </a:p>
          <a:p>
            <a:pPr marL="617537" lvl="1" indent="-342900" eaLnBrk="1" hangingPunct="1">
              <a:defRPr/>
            </a:pPr>
            <a:r>
              <a:rPr lang="fr-FR" sz="1300" dirty="0" smtClean="0">
                <a:latin typeface="Arial" pitchFamily="34" charset="0"/>
                <a:ea typeface="ＭＳ Ｐゴシック" pitchFamily="34" charset="-128"/>
                <a:cs typeface="Arial" pitchFamily="34" charset="0"/>
                <a:sym typeface="Wingdings" pitchFamily="2" charset="2"/>
              </a:rPr>
              <a:t>si une seule bande apparait le résultat est négatif  vous êtes séronégatif si vous n’avez pris aucun risque depuis au moins 3 mois.</a:t>
            </a:r>
          </a:p>
          <a:p>
            <a:pPr marL="617537" lvl="1" indent="-342900" eaLnBrk="1" hangingPunct="1">
              <a:defRPr/>
            </a:pPr>
            <a:r>
              <a:rPr lang="fr-FR" sz="1300" dirty="0" smtClean="0">
                <a:latin typeface="Arial" pitchFamily="34" charset="0"/>
                <a:ea typeface="ＭＳ Ｐゴシック" pitchFamily="34" charset="-128"/>
                <a:cs typeface="Arial" pitchFamily="34" charset="0"/>
                <a:sym typeface="Wingdings" pitchFamily="2" charset="2"/>
              </a:rPr>
              <a:t>si deux bandes apparaissent  vous êtes probablement séropositif: le résultat de cet autotest doit être confirmé par un test plus fiable réalisé en laboratoire. Consultez un médecin  dès que possible (en ville ou dans un CDAG ou à l’hôpital) et expliquez lui que vous venez d’obtenir un résultat d’autotest VIH positif, il vous accompagnera dans la vérification de ce résultat et pour un suivi médical ensuite si nécessaire.</a:t>
            </a:r>
          </a:p>
          <a:p>
            <a:pPr marL="617537" lvl="1" indent="-342900" eaLnBrk="1" hangingPunct="1">
              <a:defRPr/>
            </a:pPr>
            <a:endParaRPr lang="fr-FR" sz="1300" dirty="0" smtClean="0">
              <a:latin typeface="Arial" pitchFamily="34" charset="0"/>
              <a:ea typeface="ＭＳ Ｐゴシック" pitchFamily="34" charset="-128"/>
              <a:cs typeface="Arial" pitchFamily="34" charset="0"/>
              <a:sym typeface="Wingdings" pitchFamily="2" charset="2"/>
            </a:endParaRPr>
          </a:p>
          <a:p>
            <a:pPr eaLnBrk="1" fontAlgn="auto" hangingPunct="1">
              <a:spcAft>
                <a:spcPts val="0"/>
              </a:spcAft>
              <a:buFont typeface="Wingdings" pitchFamily="2" charset="2"/>
              <a:buChar char="à"/>
              <a:defRPr/>
            </a:pPr>
            <a:r>
              <a:rPr lang="fr-FR" sz="1800" dirty="0" smtClean="0">
                <a:solidFill>
                  <a:srgbClr val="008000"/>
                </a:solidFill>
              </a:rPr>
              <a:t>Option 2 = information minimum à donner à tout patient achetant un autotest VIH: remettre au patient une petite fiche (en plus du kit autotest) sur laquelle sont notés ces points essentiels.</a:t>
            </a:r>
          </a:p>
          <a:p>
            <a:pPr eaLnBrk="1" fontAlgn="auto" hangingPunct="1">
              <a:spcAft>
                <a:spcPts val="0"/>
              </a:spcAft>
              <a:buFont typeface="Wingdings" pitchFamily="2" charset="2"/>
              <a:buChar char="à"/>
              <a:defRPr/>
            </a:pPr>
            <a:endParaRPr lang="fr-FR" sz="1800" dirty="0" smtClean="0">
              <a:solidFill>
                <a:srgbClr val="008000"/>
              </a:solidFill>
            </a:endParaRPr>
          </a:p>
          <a:p>
            <a:pPr eaLnBrk="1" fontAlgn="auto" hangingPunct="1">
              <a:spcAft>
                <a:spcPts val="0"/>
              </a:spcAft>
              <a:buFont typeface="Wingdings" pitchFamily="2" charset="2"/>
              <a:buChar char="à"/>
              <a:defRPr/>
            </a:pPr>
            <a:r>
              <a:rPr lang="fr-FR" sz="1800" dirty="0" smtClean="0">
                <a:solidFill>
                  <a:srgbClr val="008000"/>
                </a:solidFill>
              </a:rPr>
              <a:t>Dans les deux cas: remettre au patient une petite carte sur laquelle sont noté le n° Sida Info Service + numéro de votre pharmacie + adresse et numéro du CDAG le plus proche et du service d’urgences le plus proche. </a:t>
            </a:r>
            <a:r>
              <a:rPr lang="fr-FR" sz="1300" dirty="0" smtClean="0">
                <a:latin typeface="Arial" pitchFamily="34" charset="0"/>
                <a:ea typeface="ＭＳ Ｐゴシック" pitchFamily="34" charset="-128"/>
                <a:cs typeface="Arial" pitchFamily="34" charset="0"/>
                <a:sym typeface="Wingdings" pitchFamily="2" charset="2"/>
              </a:rPr>
              <a:t>La préparation de cette fiche en amont est très utile (a photocopier et à conserver dans un endroit facile d’accès pour toute l’équipe).</a:t>
            </a:r>
          </a:p>
          <a:p>
            <a:pPr eaLnBrk="1" fontAlgn="auto" hangingPunct="1">
              <a:spcAft>
                <a:spcPts val="0"/>
              </a:spcAft>
              <a:buFont typeface="Wingdings" pitchFamily="2" charset="2"/>
              <a:buChar char="à"/>
              <a:defRPr/>
            </a:pPr>
            <a:endParaRPr lang="fr-FR" sz="1800" dirty="0" smtClean="0">
              <a:solidFill>
                <a:srgbClr val="008000"/>
              </a:solidFill>
            </a:endParaRPr>
          </a:p>
          <a:p>
            <a:pPr marL="0" indent="0" eaLnBrk="1" fontAlgn="auto" hangingPunct="1">
              <a:spcAft>
                <a:spcPts val="0"/>
              </a:spcAft>
              <a:buFont typeface="Rage Italic" panose="03070502040507070304" pitchFamily="66" charset="0"/>
              <a:buNone/>
              <a:defRPr/>
            </a:pPr>
            <a:endParaRPr lang="fr-FR" dirty="0">
              <a:solidFill>
                <a:srgbClr val="008000"/>
              </a:solidFill>
            </a:endParaRPr>
          </a:p>
        </p:txBody>
      </p:sp>
      <p:sp>
        <p:nvSpPr>
          <p:cNvPr id="62467" name="Espace réservé du numéro de diapositive 5"/>
          <p:cNvSpPr>
            <a:spLocks noGrp="1"/>
          </p:cNvSpPr>
          <p:nvPr>
            <p:ph type="sldNum" sz="quarter" idx="12"/>
          </p:nvPr>
        </p:nvSpPr>
        <p:spPr bwMode="auto">
          <a:noFill/>
          <a:ln>
            <a:miter lim="800000"/>
            <a:headEnd/>
            <a:tailEnd/>
          </a:ln>
        </p:spPr>
        <p:txBody>
          <a:bodyPr/>
          <a:lstStyle/>
          <a:p>
            <a:fld id="{45CCC81A-3F33-4679-A6E9-E9D11D94903D}" type="slidenum">
              <a:rPr lang="fr-FR" smtClean="0"/>
              <a:pPr/>
              <a:t>23</a:t>
            </a:fld>
            <a:endParaRPr lang="fr-FR" smtClean="0"/>
          </a:p>
        </p:txBody>
      </p:sp>
      <p:sp>
        <p:nvSpPr>
          <p:cNvPr id="7" name="Espace réservé du pied de page 6"/>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solidFill>
                  <a:srgbClr val="008000"/>
                </a:solidFill>
              </a:rPr>
              <a:t>Option 2 = exemple de ‘fiche mémo’ </a:t>
            </a:r>
            <a:r>
              <a:rPr lang="fr-FR" sz="2000" i="1" dirty="0" smtClean="0">
                <a:solidFill>
                  <a:srgbClr val="008000"/>
                </a:solidFill>
              </a:rPr>
              <a:t>(à chaque équipe de personnaliser sa fiche mémo avec les points essentiels et surtout le contact de la pharmacie en cas de questions).</a:t>
            </a:r>
            <a:endParaRPr lang="fr-FR" sz="2000" i="1" dirty="0"/>
          </a:p>
        </p:txBody>
      </p:sp>
      <p:sp>
        <p:nvSpPr>
          <p:cNvPr id="4" name="Espace réservé du pied de page 3"/>
          <p:cNvSpPr>
            <a:spLocks noGrp="1"/>
          </p:cNvSpPr>
          <p:nvPr>
            <p:ph type="ftr" sz="quarter" idx="11"/>
          </p:nvPr>
        </p:nvSpPr>
        <p:spPr/>
        <p:txBody>
          <a:bodyPr/>
          <a:lstStyle/>
          <a:p>
            <a:r>
              <a:rPr lang="fr-FR" smtClean="0"/>
              <a:t>Formation SFLS Autotest Pharmacien</a:t>
            </a:r>
            <a:endParaRPr lang="fr-FR" dirty="0" smtClean="0"/>
          </a:p>
        </p:txBody>
      </p:sp>
      <p:sp>
        <p:nvSpPr>
          <p:cNvPr id="5" name="Espace réservé du numéro de diapositive 4"/>
          <p:cNvSpPr>
            <a:spLocks noGrp="1"/>
          </p:cNvSpPr>
          <p:nvPr>
            <p:ph type="sldNum" sz="quarter" idx="12"/>
          </p:nvPr>
        </p:nvSpPr>
        <p:spPr/>
        <p:txBody>
          <a:bodyPr/>
          <a:lstStyle/>
          <a:p>
            <a:fld id="{8D3C4E78-4E06-5F42-B744-27D3474E1BA3}" type="slidenum">
              <a:rPr lang="fr-FR" smtClean="0"/>
              <a:pPr/>
              <a:t>24</a:t>
            </a:fld>
            <a:endParaRPr lang="fr-FR" dirty="0"/>
          </a:p>
        </p:txBody>
      </p:sp>
      <p:sp>
        <p:nvSpPr>
          <p:cNvPr id="6" name="Espace réservé du contenu 1"/>
          <p:cNvSpPr txBox="1">
            <a:spLocks noGrp="1"/>
          </p:cNvSpPr>
          <p:nvPr>
            <p:ph idx="1"/>
          </p:nvPr>
        </p:nvSpPr>
        <p:spPr>
          <a:prstGeom prst="rect">
            <a:avLst/>
          </a:prstGeom>
          <a:ln>
            <a:solidFill>
              <a:schemeClr val="tx1"/>
            </a:solidFill>
          </a:ln>
        </p:spPr>
        <p:txBody>
          <a:bodyPr>
            <a:noAutofit/>
          </a:bodyPr>
          <a:lstStyle/>
          <a:p>
            <a:r>
              <a:rPr lang="fr-FR" sz="1200" b="1" dirty="0" smtClean="0"/>
              <a:t>Points essentiels pour une utilisation correcte de l’autotest</a:t>
            </a:r>
            <a:endParaRPr lang="fr-FR" sz="1200" dirty="0" smtClean="0"/>
          </a:p>
          <a:p>
            <a:pPr>
              <a:buFont typeface="Arial" pitchFamily="34" charset="0"/>
              <a:buChar char="•"/>
            </a:pPr>
            <a:r>
              <a:rPr lang="fr-FR" sz="1200" dirty="0" smtClean="0"/>
              <a:t> Lire attentivement la notice avant de faire le test.</a:t>
            </a:r>
          </a:p>
          <a:p>
            <a:pPr>
              <a:buFont typeface="Arial" pitchFamily="34" charset="0"/>
              <a:buChar char="•"/>
            </a:pPr>
            <a:r>
              <a:rPr lang="fr-FR" sz="1200" dirty="0" smtClean="0"/>
              <a:t> Préparer bien le support avec le diluant avec de commencer le test.</a:t>
            </a:r>
          </a:p>
          <a:p>
            <a:pPr>
              <a:buFont typeface="Arial" pitchFamily="34" charset="0"/>
              <a:buChar char="•"/>
            </a:pPr>
            <a:r>
              <a:rPr lang="fr-FR" sz="1200" dirty="0" smtClean="0"/>
              <a:t> Vos mains et votre doigt doivent être propres et secs. Le test est réalisé sur la deuxième goutte de sang exprimée. La compresse sert à essuyer la première goutte.</a:t>
            </a:r>
          </a:p>
          <a:p>
            <a:pPr>
              <a:buFont typeface="Arial" pitchFamily="34" charset="0"/>
              <a:buChar char="•"/>
            </a:pPr>
            <a:r>
              <a:rPr lang="fr-FR" sz="1200" dirty="0" smtClean="0"/>
              <a:t> Appuyer fort pour introduire le test dans son support. Une trainée rose apparaissant très rapidement vous indiquera que c’est correctement introduit. Sinon ré-appuyez.</a:t>
            </a:r>
          </a:p>
          <a:p>
            <a:pPr>
              <a:buFont typeface="Arial" pitchFamily="34" charset="0"/>
              <a:buChar char="•"/>
            </a:pPr>
            <a:r>
              <a:rPr lang="fr-FR" sz="1200" dirty="0" smtClean="0"/>
              <a:t> Lire les résultats au bout de 15 minutes, sans attendre au-delà de 20 minutes.</a:t>
            </a:r>
          </a:p>
          <a:p>
            <a:endParaRPr lang="fr-FR" sz="1200" dirty="0" smtClean="0"/>
          </a:p>
          <a:p>
            <a:r>
              <a:rPr lang="fr-FR" sz="1200" b="1" dirty="0" smtClean="0"/>
              <a:t>Lecture des résultats </a:t>
            </a:r>
          </a:p>
          <a:p>
            <a:r>
              <a:rPr lang="fr-FR" sz="1200" dirty="0" smtClean="0"/>
              <a:t>Si une seule bande apparait : le résultat est négatif</a:t>
            </a:r>
          </a:p>
          <a:p>
            <a:r>
              <a:rPr lang="fr-FR" sz="1200" dirty="0" smtClean="0"/>
              <a:t> </a:t>
            </a:r>
            <a:r>
              <a:rPr lang="fr-FR" sz="1200" dirty="0" smtClean="0">
                <a:sym typeface="Wingdings"/>
              </a:rPr>
              <a:t></a:t>
            </a:r>
            <a:r>
              <a:rPr lang="fr-FR" sz="1200" dirty="0" smtClean="0"/>
              <a:t> Vous n’êtes pas infecté si vous n’avez pris aucun risque depuis au moins 3 mois.</a:t>
            </a:r>
          </a:p>
          <a:p>
            <a:r>
              <a:rPr lang="fr-FR" sz="1200" dirty="0" smtClean="0"/>
              <a:t>Si deux bandes apparaissent le résultat est positif</a:t>
            </a:r>
          </a:p>
          <a:p>
            <a:r>
              <a:rPr lang="fr-FR" sz="1200" dirty="0" smtClean="0">
                <a:sym typeface="Wingdings"/>
              </a:rPr>
              <a:t></a:t>
            </a:r>
            <a:r>
              <a:rPr lang="fr-FR" sz="1200" dirty="0" smtClean="0"/>
              <a:t> Vous êtes probablement séropositif: Ce résultat doit être confirmé par un test plus fiable réalisé en laboratoire. Consultez un médecin dès que possible (en ville ou dans un CDAG ou à l’hôpital) et expliquez-lui que vous venez d’obtenir un résultat d’autotest positif, il vous accompagnera dans la vérification de ce résultat et pour un suivi médical ensuite si nécessaire.</a:t>
            </a:r>
          </a:p>
          <a:p>
            <a:endParaRPr lang="fr-FR" sz="1200" dirty="0" smtClean="0"/>
          </a:p>
          <a:p>
            <a:pPr algn="r"/>
            <a:r>
              <a:rPr lang="fr-FR" sz="1200" dirty="0" smtClean="0"/>
              <a:t>TAMPON DE L’OFFICINE</a:t>
            </a:r>
            <a:endParaRPr lang="fr-FR"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Conseil post-test résultat positif</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63492" name="Espace réservé du numéro de diapositive 3"/>
          <p:cNvSpPr>
            <a:spLocks noGrp="1"/>
          </p:cNvSpPr>
          <p:nvPr>
            <p:ph type="sldNum" sz="quarter" idx="12"/>
          </p:nvPr>
        </p:nvSpPr>
        <p:spPr bwMode="auto">
          <a:noFill/>
          <a:ln>
            <a:miter lim="800000"/>
            <a:headEnd/>
            <a:tailEnd/>
          </a:ln>
        </p:spPr>
        <p:txBody>
          <a:bodyPr/>
          <a:lstStyle/>
          <a:p>
            <a:fld id="{777F16F8-9F8F-4287-A818-AEA1422743E8}" type="slidenum">
              <a:rPr lang="fr-FR" smtClean="0"/>
              <a:pPr/>
              <a:t>25</a:t>
            </a:fld>
            <a:endParaRPr lang="fr-F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0" y="506413"/>
            <a:ext cx="9144000" cy="1112837"/>
          </a:xfrm>
        </p:spPr>
        <p:txBody>
          <a:bodyPr>
            <a:normAutofit fontScale="90000"/>
          </a:bodyPr>
          <a:lstStyle/>
          <a:p>
            <a:pPr eaLnBrk="1" hangingPunct="1">
              <a:defRPr/>
            </a:pPr>
            <a:r>
              <a:rPr lang="fr-FR" altLang="fr-FR" sz="3200" b="1" dirty="0" smtClean="0"/>
              <a:t>Demande d’autotest</a:t>
            </a:r>
            <a:r>
              <a:rPr lang="fr-FR" altLang="fr-FR" sz="3200" dirty="0" smtClean="0"/>
              <a:t/>
            </a:r>
            <a:br>
              <a:rPr lang="fr-FR" altLang="fr-FR" sz="3200" dirty="0" smtClean="0"/>
            </a:br>
            <a:r>
              <a:rPr lang="fr-FR" altLang="fr-FR" sz="3200" dirty="0" smtClean="0"/>
              <a:t>Un homme que vous aviez conseillé pour l’achat d’un autotest, revient à l’officine…</a:t>
            </a:r>
          </a:p>
        </p:txBody>
      </p:sp>
      <p:sp>
        <p:nvSpPr>
          <p:cNvPr id="3" name="Espace réservé du contenu 2"/>
          <p:cNvSpPr>
            <a:spLocks noGrp="1"/>
          </p:cNvSpPr>
          <p:nvPr>
            <p:ph sz="quarter" idx="4294967295"/>
          </p:nvPr>
        </p:nvSpPr>
        <p:spPr>
          <a:xfrm>
            <a:off x="254000" y="1887538"/>
            <a:ext cx="4244975" cy="4546600"/>
          </a:xfrm>
        </p:spPr>
        <p:txBody>
          <a:bodyPr rtlCol="0">
            <a:normAutofit fontScale="85000" lnSpcReduction="20000"/>
          </a:bodyPr>
          <a:lstStyle/>
          <a:p>
            <a:pPr marL="0" indent="0" algn="just" eaLnBrk="1" fontAlgn="auto" hangingPunct="1">
              <a:spcAft>
                <a:spcPts val="0"/>
              </a:spcAft>
              <a:buFont typeface="Rage Italic" panose="03070502040507070304" pitchFamily="66" charset="0"/>
              <a:buNone/>
              <a:defRPr/>
            </a:pPr>
            <a:r>
              <a:rPr lang="fr-FR" dirty="0" smtClean="0">
                <a:solidFill>
                  <a:schemeClr val="tx1"/>
                </a:solidFill>
              </a:rPr>
              <a:t>Il semble très abattu et vous dit qu’après un résultat positif de l’autotest, il a pris contact avec son médecin traitant pour réaliser des examens en laboratoire.</a:t>
            </a:r>
          </a:p>
          <a:p>
            <a:pPr marL="0" indent="0" algn="just" eaLnBrk="1" fontAlgn="auto" hangingPunct="1">
              <a:spcAft>
                <a:spcPts val="0"/>
              </a:spcAft>
              <a:buFont typeface="Rage Italic" panose="03070502040507070304" pitchFamily="66" charset="0"/>
              <a:buNone/>
              <a:defRPr/>
            </a:pPr>
            <a:r>
              <a:rPr lang="fr-FR" dirty="0" smtClean="0">
                <a:solidFill>
                  <a:schemeClr val="tx1"/>
                </a:solidFill>
              </a:rPr>
              <a:t>Le diagnostic a été posé : il est séropositif.</a:t>
            </a:r>
          </a:p>
          <a:p>
            <a:pPr marL="0" indent="0" algn="just" eaLnBrk="1" fontAlgn="auto" hangingPunct="1">
              <a:spcAft>
                <a:spcPts val="0"/>
              </a:spcAft>
              <a:buFont typeface="Rage Italic" panose="03070502040507070304" pitchFamily="66" charset="0"/>
              <a:buNone/>
              <a:defRPr/>
            </a:pPr>
            <a:r>
              <a:rPr lang="fr-FR" dirty="0" smtClean="0">
                <a:solidFill>
                  <a:schemeClr val="tx1"/>
                </a:solidFill>
              </a:rPr>
              <a:t>Il vous dit qu’il est abasourdi par la nouvelle. Son médecin traitant a contacté le service de Maladies Infectieuses du CHU : il a un RDV mais il ne sait pas s’il s’y présentera. </a:t>
            </a:r>
          </a:p>
          <a:p>
            <a:pPr marL="0" indent="0" algn="just" eaLnBrk="1" fontAlgn="auto" hangingPunct="1">
              <a:spcAft>
                <a:spcPts val="0"/>
              </a:spcAft>
              <a:buFont typeface="Rage Italic" panose="03070502040507070304" pitchFamily="66" charset="0"/>
              <a:buNone/>
              <a:defRPr/>
            </a:pPr>
            <a:r>
              <a:rPr lang="fr-FR" dirty="0" smtClean="0">
                <a:solidFill>
                  <a:schemeClr val="tx1"/>
                </a:solidFill>
              </a:rPr>
              <a:t>« </a:t>
            </a:r>
            <a:r>
              <a:rPr lang="fr-FR" i="1" dirty="0" smtClean="0">
                <a:solidFill>
                  <a:schemeClr val="tx1"/>
                </a:solidFill>
              </a:rPr>
              <a:t>Finalement, à quoi bon maintenant, ils ne vont pas me guérir!</a:t>
            </a:r>
            <a:r>
              <a:rPr lang="fr-FR" dirty="0" smtClean="0">
                <a:solidFill>
                  <a:schemeClr val="tx1"/>
                </a:solidFill>
              </a:rPr>
              <a:t> »</a:t>
            </a:r>
          </a:p>
          <a:p>
            <a:pPr marL="0" indent="0" algn="just" eaLnBrk="1" fontAlgn="auto" hangingPunct="1">
              <a:spcAft>
                <a:spcPts val="0"/>
              </a:spcAft>
              <a:buFont typeface="Rage Italic" panose="03070502040507070304" pitchFamily="66" charset="0"/>
              <a:buNone/>
              <a:defRPr/>
            </a:pPr>
            <a:endParaRPr lang="fr-FR" dirty="0" smtClean="0"/>
          </a:p>
          <a:p>
            <a:pPr marL="0" indent="0" algn="just" eaLnBrk="1" fontAlgn="auto" hangingPunct="1">
              <a:spcAft>
                <a:spcPts val="0"/>
              </a:spcAft>
              <a:buFont typeface="Rage Italic" panose="03070502040507070304" pitchFamily="66" charset="0"/>
              <a:buNone/>
              <a:defRPr/>
            </a:pPr>
            <a:r>
              <a:rPr lang="fr-FR" dirty="0" smtClean="0"/>
              <a:t>Que pouvez-vous lui dire ?</a:t>
            </a:r>
            <a:endParaRPr lang="fr-FR" dirty="0"/>
          </a:p>
        </p:txBody>
      </p:sp>
      <p:pic>
        <p:nvPicPr>
          <p:cNvPr id="64516" name="Espace réservé du contenu 4" descr="homme triste.jpg"/>
          <p:cNvPicPr>
            <a:picLocks noGrp="1" noChangeAspect="1"/>
          </p:cNvPicPr>
          <p:nvPr>
            <p:ph sz="quarter" idx="4294967295"/>
          </p:nvPr>
        </p:nvPicPr>
        <p:blipFill>
          <a:blip r:embed="rId2" cstate="print"/>
          <a:srcRect/>
          <a:stretch>
            <a:fillRect/>
          </a:stretch>
        </p:blipFill>
        <p:spPr>
          <a:xfrm>
            <a:off x="5105400" y="2209800"/>
            <a:ext cx="3657600" cy="3951288"/>
          </a:xfrm>
        </p:spPr>
      </p:pic>
      <p:sp>
        <p:nvSpPr>
          <p:cNvPr id="64517" name="Espace réservé du numéro de diapositive 6"/>
          <p:cNvSpPr>
            <a:spLocks noGrp="1"/>
          </p:cNvSpPr>
          <p:nvPr>
            <p:ph type="sldNum" sz="quarter" idx="12"/>
          </p:nvPr>
        </p:nvSpPr>
        <p:spPr bwMode="auto">
          <a:noFill/>
          <a:ln>
            <a:miter lim="800000"/>
            <a:headEnd/>
            <a:tailEnd/>
          </a:ln>
        </p:spPr>
        <p:txBody>
          <a:bodyPr/>
          <a:lstStyle/>
          <a:p>
            <a:fld id="{E0895AE1-4B62-45BB-BE2A-C3A278B45F7D}" type="slidenum">
              <a:rPr lang="fr-FR" smtClean="0"/>
              <a:pPr/>
              <a:t>26</a:t>
            </a:fld>
            <a:endParaRPr lang="fr-FR" smtClean="0"/>
          </a:p>
        </p:txBody>
      </p:sp>
      <p:sp>
        <p:nvSpPr>
          <p:cNvPr id="8" name="Espace réservé du pied de page 7"/>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1"/>
          <p:cNvSpPr>
            <a:spLocks noGrp="1"/>
          </p:cNvSpPr>
          <p:nvPr>
            <p:ph type="title"/>
          </p:nvPr>
        </p:nvSpPr>
        <p:spPr>
          <a:xfrm>
            <a:off x="-38100" y="573088"/>
            <a:ext cx="9144000" cy="998537"/>
          </a:xfrm>
        </p:spPr>
        <p:txBody>
          <a:bodyPr>
            <a:normAutofit fontScale="90000"/>
          </a:bodyPr>
          <a:lstStyle/>
          <a:p>
            <a:pPr eaLnBrk="1" hangingPunct="1">
              <a:defRPr/>
            </a:pPr>
            <a:r>
              <a:rPr lang="fr-FR" altLang="fr-FR" sz="3200" b="1" dirty="0" smtClean="0"/>
              <a:t>Demande d’Autotest</a:t>
            </a:r>
            <a:r>
              <a:rPr lang="fr-FR" altLang="fr-FR" sz="3200" dirty="0" smtClean="0"/>
              <a:t/>
            </a:r>
            <a:br>
              <a:rPr lang="fr-FR" altLang="fr-FR" sz="3200" dirty="0" smtClean="0"/>
            </a:br>
            <a:r>
              <a:rPr lang="fr-FR" altLang="fr-FR" sz="3200" dirty="0" smtClean="0"/>
              <a:t>Un homme que vous aviez conseillé pour l’achat d’un autotest, revient à l’officine…</a:t>
            </a:r>
          </a:p>
        </p:txBody>
      </p:sp>
      <p:sp>
        <p:nvSpPr>
          <p:cNvPr id="3" name="Espace réservé du contenu 2"/>
          <p:cNvSpPr>
            <a:spLocks noGrp="1"/>
          </p:cNvSpPr>
          <p:nvPr>
            <p:ph sz="quarter" idx="4294967295"/>
          </p:nvPr>
        </p:nvSpPr>
        <p:spPr>
          <a:xfrm>
            <a:off x="287338" y="1887538"/>
            <a:ext cx="4246562" cy="4799012"/>
          </a:xfrm>
        </p:spPr>
        <p:txBody>
          <a:bodyPr rtlCol="0">
            <a:normAutofit fontScale="85000" lnSpcReduction="20000"/>
          </a:bodyPr>
          <a:lstStyle/>
          <a:p>
            <a:pPr algn="just" eaLnBrk="1" fontAlgn="auto" hangingPunct="1">
              <a:spcAft>
                <a:spcPts val="0"/>
              </a:spcAft>
              <a:buFont typeface="Arial" pitchFamily="34" charset="0"/>
              <a:buNone/>
              <a:defRPr/>
            </a:pPr>
            <a:r>
              <a:rPr lang="fr-FR" dirty="0" smtClean="0"/>
              <a:t>Cet homme est en phase de choc</a:t>
            </a:r>
          </a:p>
          <a:p>
            <a:pPr algn="just" eaLnBrk="1" fontAlgn="auto" hangingPunct="1">
              <a:spcAft>
                <a:spcPts val="0"/>
              </a:spcAft>
              <a:buFont typeface="Arial" pitchFamily="34" charset="0"/>
              <a:buNone/>
              <a:defRPr/>
            </a:pPr>
            <a:r>
              <a:rPr lang="fr-FR" dirty="0" smtClean="0">
                <a:solidFill>
                  <a:srgbClr val="008000"/>
                </a:solidFill>
                <a:sym typeface="Wingdings" pitchFamily="2" charset="2"/>
              </a:rPr>
              <a:t> Proposer au patient d’aller discuter à l’écart dans un e</a:t>
            </a:r>
            <a:r>
              <a:rPr lang="fr-FR" dirty="0" smtClean="0">
                <a:solidFill>
                  <a:srgbClr val="008000"/>
                </a:solidFill>
              </a:rPr>
              <a:t>space de </a:t>
            </a:r>
            <a:r>
              <a:rPr lang="fr-FR" b="1" dirty="0" smtClean="0">
                <a:solidFill>
                  <a:srgbClr val="008000"/>
                </a:solidFill>
              </a:rPr>
              <a:t>confidentialité</a:t>
            </a:r>
          </a:p>
          <a:p>
            <a:pPr algn="just" eaLnBrk="1" fontAlgn="auto" hangingPunct="1">
              <a:spcAft>
                <a:spcPts val="0"/>
              </a:spcAft>
              <a:buFont typeface="Arial" pitchFamily="34" charset="0"/>
              <a:buNone/>
              <a:defRPr/>
            </a:pPr>
            <a:r>
              <a:rPr lang="fr-FR" dirty="0" smtClean="0">
                <a:sym typeface="Wingdings" pitchFamily="2" charset="2"/>
              </a:rPr>
              <a:t> </a:t>
            </a:r>
            <a:r>
              <a:rPr lang="fr-FR" dirty="0" smtClean="0">
                <a:solidFill>
                  <a:srgbClr val="008000"/>
                </a:solidFill>
              </a:rPr>
              <a:t>Lui demander </a:t>
            </a:r>
          </a:p>
          <a:p>
            <a:pPr lvl="1" algn="just">
              <a:defRPr/>
            </a:pPr>
            <a:r>
              <a:rPr lang="fr-FR" sz="2400" dirty="0" smtClean="0">
                <a:solidFill>
                  <a:srgbClr val="008000"/>
                </a:solidFill>
              </a:rPr>
              <a:t>s’il y a quelqu’un qui puisse être près de lui tous ces jours à venir, et l’accompagner chez le médecin ; l’assurer de notre disponibilité</a:t>
            </a:r>
          </a:p>
          <a:p>
            <a:pPr lvl="1" algn="just">
              <a:defRPr/>
            </a:pPr>
            <a:r>
              <a:rPr lang="fr-FR" sz="2400" dirty="0" smtClean="0">
                <a:solidFill>
                  <a:srgbClr val="008000"/>
                </a:solidFill>
              </a:rPr>
              <a:t>ce que signifie le VIH pour lui.</a:t>
            </a:r>
          </a:p>
          <a:p>
            <a:pPr lvl="1" algn="just">
              <a:defRPr/>
            </a:pPr>
            <a:endParaRPr lang="fr-FR" sz="2400" dirty="0" smtClean="0">
              <a:solidFill>
                <a:srgbClr val="008000"/>
              </a:solidFill>
            </a:endParaRPr>
          </a:p>
          <a:p>
            <a:pPr algn="just">
              <a:buFont typeface="Arial" pitchFamily="34" charset="0"/>
              <a:buNone/>
              <a:defRPr/>
            </a:pPr>
            <a:r>
              <a:rPr lang="fr-FR" dirty="0" smtClean="0"/>
              <a:t>Etant peu perméable aux informations à ce stade, être  bref et simple, par exemple : </a:t>
            </a:r>
            <a:r>
              <a:rPr lang="fr-FR" dirty="0" smtClean="0">
                <a:solidFill>
                  <a:srgbClr val="008000"/>
                </a:solidFill>
              </a:rPr>
              <a:t>avec des traitements, on peut vivre, travailler, avoir des enfants, une famille et accomplir ses projets.</a:t>
            </a:r>
          </a:p>
          <a:p>
            <a:pPr algn="just" eaLnBrk="1" fontAlgn="auto" hangingPunct="1">
              <a:spcAft>
                <a:spcPts val="0"/>
              </a:spcAft>
              <a:defRPr/>
            </a:pPr>
            <a:endParaRPr lang="fr-FR" dirty="0">
              <a:solidFill>
                <a:schemeClr val="tx1"/>
              </a:solidFill>
            </a:endParaRPr>
          </a:p>
        </p:txBody>
      </p:sp>
      <p:pic>
        <p:nvPicPr>
          <p:cNvPr id="65540" name="Espace réservé du contenu 4" descr="homme triste.jpg"/>
          <p:cNvPicPr>
            <a:picLocks noGrp="1" noChangeAspect="1"/>
          </p:cNvPicPr>
          <p:nvPr>
            <p:ph sz="quarter" idx="4294967295"/>
          </p:nvPr>
        </p:nvPicPr>
        <p:blipFill>
          <a:blip r:embed="rId2" cstate="print"/>
          <a:srcRect/>
          <a:stretch>
            <a:fillRect/>
          </a:stretch>
        </p:blipFill>
        <p:spPr>
          <a:xfrm>
            <a:off x="5067300" y="1887538"/>
            <a:ext cx="3657600" cy="3951287"/>
          </a:xfrm>
        </p:spPr>
      </p:pic>
      <p:sp>
        <p:nvSpPr>
          <p:cNvPr id="65541" name="Espace réservé du numéro de diapositive 6"/>
          <p:cNvSpPr>
            <a:spLocks noGrp="1"/>
          </p:cNvSpPr>
          <p:nvPr>
            <p:ph type="sldNum" sz="quarter" idx="12"/>
          </p:nvPr>
        </p:nvSpPr>
        <p:spPr bwMode="auto">
          <a:noFill/>
          <a:ln>
            <a:miter lim="800000"/>
            <a:headEnd/>
            <a:tailEnd/>
          </a:ln>
        </p:spPr>
        <p:txBody>
          <a:bodyPr/>
          <a:lstStyle/>
          <a:p>
            <a:fld id="{6864B3A7-677A-48D1-BEC0-FAF4CDA0866B}" type="slidenum">
              <a:rPr lang="fr-FR" smtClean="0"/>
              <a:pPr/>
              <a:t>27</a:t>
            </a:fld>
            <a:endParaRPr lang="fr-FR" smtClean="0"/>
          </a:p>
        </p:txBody>
      </p:sp>
      <p:sp>
        <p:nvSpPr>
          <p:cNvPr id="8" name="Espace réservé du pied de page 7"/>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Demande d’autotest par une jeune fille</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66564" name="Espace réservé du numéro de diapositive 3"/>
          <p:cNvSpPr>
            <a:spLocks noGrp="1"/>
          </p:cNvSpPr>
          <p:nvPr>
            <p:ph type="sldNum" sz="quarter" idx="12"/>
          </p:nvPr>
        </p:nvSpPr>
        <p:spPr bwMode="auto">
          <a:noFill/>
          <a:ln>
            <a:miter lim="800000"/>
            <a:headEnd/>
            <a:tailEnd/>
          </a:ln>
        </p:spPr>
        <p:txBody>
          <a:bodyPr/>
          <a:lstStyle/>
          <a:p>
            <a:fld id="{6E64C31A-0E0E-4690-8630-679AC3E60EDC}" type="slidenum">
              <a:rPr lang="fr-FR" smtClean="0"/>
              <a:pPr/>
              <a:t>28</a:t>
            </a:fld>
            <a:endParaRPr lang="fr-FR"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0" y="554038"/>
            <a:ext cx="9144000" cy="779462"/>
          </a:xfrm>
        </p:spPr>
        <p:txBody>
          <a:bodyPr>
            <a:normAutofit fontScale="90000"/>
          </a:bodyPr>
          <a:lstStyle/>
          <a:p>
            <a:pPr eaLnBrk="1" hangingPunct="1">
              <a:defRPr/>
            </a:pPr>
            <a:r>
              <a:rPr lang="fr-FR" altLang="fr-FR" sz="3200" b="1" dirty="0" smtClean="0"/>
              <a:t>Demande d’autotests</a:t>
            </a:r>
            <a:r>
              <a:rPr lang="fr-FR" altLang="fr-FR" sz="3200" dirty="0" smtClean="0"/>
              <a:t/>
            </a:r>
            <a:br>
              <a:rPr lang="fr-FR" altLang="fr-FR" sz="3200" dirty="0" smtClean="0"/>
            </a:br>
            <a:r>
              <a:rPr lang="fr-FR" altLang="fr-FR" sz="3200" dirty="0" smtClean="0"/>
              <a:t>Une jeune fille se présente au comptoir…</a:t>
            </a:r>
          </a:p>
        </p:txBody>
      </p:sp>
      <p:sp>
        <p:nvSpPr>
          <p:cNvPr id="3" name="Espace réservé du contenu 2"/>
          <p:cNvSpPr>
            <a:spLocks noGrp="1"/>
          </p:cNvSpPr>
          <p:nvPr>
            <p:ph sz="quarter" idx="4294967295"/>
          </p:nvPr>
        </p:nvSpPr>
        <p:spPr>
          <a:xfrm>
            <a:off x="300038" y="1622425"/>
            <a:ext cx="4452937" cy="4792663"/>
          </a:xfrm>
        </p:spPr>
        <p:txBody>
          <a:bodyPr rtlCol="0">
            <a:normAutofit/>
          </a:bodyPr>
          <a:lstStyle/>
          <a:p>
            <a:pPr marL="0" indent="0" algn="just" eaLnBrk="1" fontAlgn="auto" hangingPunct="1">
              <a:spcAft>
                <a:spcPts val="0"/>
              </a:spcAft>
              <a:buFont typeface="Rage Italic" panose="03070502040507070304" pitchFamily="66" charset="0"/>
              <a:buNone/>
              <a:defRPr/>
            </a:pPr>
            <a:r>
              <a:rPr lang="fr-FR" dirty="0" smtClean="0">
                <a:solidFill>
                  <a:schemeClr val="tx1">
                    <a:lumMod val="75000"/>
                    <a:lumOff val="25000"/>
                  </a:schemeClr>
                </a:solidFill>
              </a:rPr>
              <a:t>Elle vous demande un autotest VIH car elle a vu de la publicité sur Internet.</a:t>
            </a:r>
          </a:p>
          <a:p>
            <a:pPr marL="0" indent="0" algn="just" eaLnBrk="1" fontAlgn="auto" hangingPunct="1">
              <a:spcAft>
                <a:spcPts val="0"/>
              </a:spcAft>
              <a:buFont typeface="Rage Italic" panose="03070502040507070304" pitchFamily="66" charset="0"/>
              <a:buNone/>
              <a:defRPr/>
            </a:pPr>
            <a:endParaRPr lang="fr-FR" dirty="0">
              <a:solidFill>
                <a:schemeClr val="tx1">
                  <a:lumMod val="75000"/>
                  <a:lumOff val="25000"/>
                </a:schemeClr>
              </a:solidFill>
            </a:endParaRPr>
          </a:p>
          <a:p>
            <a:pPr marL="0" indent="0" algn="just" eaLnBrk="1" fontAlgn="auto" hangingPunct="1">
              <a:spcAft>
                <a:spcPts val="0"/>
              </a:spcAft>
              <a:buFont typeface="Rage Italic" panose="03070502040507070304" pitchFamily="66" charset="0"/>
              <a:buNone/>
              <a:defRPr/>
            </a:pPr>
            <a:r>
              <a:rPr lang="fr-FR" dirty="0" smtClean="0">
                <a:solidFill>
                  <a:schemeClr val="tx1">
                    <a:lumMod val="75000"/>
                    <a:lumOff val="25000"/>
                  </a:schemeClr>
                </a:solidFill>
              </a:rPr>
              <a:t>Au cours de vos échanges, elle vous dit avoir 14 ans.</a:t>
            </a:r>
          </a:p>
          <a:p>
            <a:pPr algn="just" eaLnBrk="1" fontAlgn="auto" hangingPunct="1">
              <a:spcAft>
                <a:spcPts val="0"/>
              </a:spcAft>
              <a:defRPr/>
            </a:pPr>
            <a:endParaRPr lang="fr-FR" sz="1200" dirty="0" smtClean="0">
              <a:solidFill>
                <a:schemeClr val="tx1">
                  <a:lumMod val="75000"/>
                  <a:lumOff val="25000"/>
                </a:schemeClr>
              </a:solidFill>
            </a:endParaRPr>
          </a:p>
          <a:p>
            <a:pPr algn="just" eaLnBrk="1" fontAlgn="auto" hangingPunct="1">
              <a:spcAft>
                <a:spcPts val="0"/>
              </a:spcAft>
              <a:defRPr/>
            </a:pPr>
            <a:endParaRPr lang="fr-FR" sz="1200" dirty="0" smtClean="0">
              <a:solidFill>
                <a:schemeClr val="tx1">
                  <a:lumMod val="75000"/>
                  <a:lumOff val="25000"/>
                </a:schemeClr>
              </a:solidFill>
            </a:endParaRPr>
          </a:p>
          <a:p>
            <a:pPr algn="just" eaLnBrk="1" fontAlgn="auto" hangingPunct="1">
              <a:spcAft>
                <a:spcPts val="0"/>
              </a:spcAft>
              <a:buFont typeface="Arial" pitchFamily="34" charset="0"/>
              <a:buNone/>
              <a:defRPr/>
            </a:pPr>
            <a:r>
              <a:rPr lang="fr-FR" dirty="0" smtClean="0"/>
              <a:t>Peut-on proposer un autotest à cette personne ?</a:t>
            </a:r>
            <a:endParaRPr lang="fr-FR" dirty="0"/>
          </a:p>
        </p:txBody>
      </p:sp>
      <p:pic>
        <p:nvPicPr>
          <p:cNvPr id="67588" name="Espace réservé du contenu 4" descr="Capture d’écran 2014-12-07 à 21.12.48.png"/>
          <p:cNvPicPr>
            <a:picLocks noGrp="1" noChangeAspect="1"/>
          </p:cNvPicPr>
          <p:nvPr>
            <p:ph sz="quarter" idx="4294967295"/>
          </p:nvPr>
        </p:nvPicPr>
        <p:blipFill>
          <a:blip r:embed="rId3" cstate="print"/>
          <a:srcRect/>
          <a:stretch>
            <a:fillRect/>
          </a:stretch>
        </p:blipFill>
        <p:spPr>
          <a:xfrm>
            <a:off x="4953000" y="1868488"/>
            <a:ext cx="3657600" cy="3951287"/>
          </a:xfrm>
        </p:spPr>
      </p:pic>
      <p:sp>
        <p:nvSpPr>
          <p:cNvPr id="67589" name="Espace réservé du numéro de diapositive 6"/>
          <p:cNvSpPr>
            <a:spLocks noGrp="1"/>
          </p:cNvSpPr>
          <p:nvPr>
            <p:ph type="sldNum" sz="quarter" idx="12"/>
          </p:nvPr>
        </p:nvSpPr>
        <p:spPr bwMode="auto">
          <a:noFill/>
          <a:ln>
            <a:miter lim="800000"/>
            <a:headEnd/>
            <a:tailEnd/>
          </a:ln>
        </p:spPr>
        <p:txBody>
          <a:bodyPr/>
          <a:lstStyle/>
          <a:p>
            <a:fld id="{FB165793-6A05-41B1-852F-7996247836EF}" type="slidenum">
              <a:rPr lang="fr-FR" smtClean="0"/>
              <a:pPr/>
              <a:t>29</a:t>
            </a:fld>
            <a:endParaRPr lang="fr-FR" smtClean="0"/>
          </a:p>
        </p:txBody>
      </p:sp>
      <p:sp>
        <p:nvSpPr>
          <p:cNvPr id="8" name="Espace réservé du pied de page 7"/>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0" y="444500"/>
            <a:ext cx="9144000" cy="1082675"/>
          </a:xfrm>
        </p:spPr>
        <p:txBody>
          <a:bodyPr rtlCol="0"/>
          <a:lstStyle/>
          <a:p>
            <a:pPr eaLnBrk="1" fontAlgn="auto" hangingPunct="1">
              <a:spcAft>
                <a:spcPts val="0"/>
              </a:spcAft>
              <a:defRPr/>
            </a:pPr>
            <a:r>
              <a:rPr lang="fr-FR" sz="3200" b="1" dirty="0" smtClean="0"/>
              <a:t>Demande d’autotests</a:t>
            </a:r>
            <a:r>
              <a:rPr lang="fr-FR" sz="3200" dirty="0" smtClean="0"/>
              <a:t/>
            </a:r>
            <a:br>
              <a:rPr lang="fr-FR" sz="3200" dirty="0" smtClean="0"/>
            </a:br>
            <a:r>
              <a:rPr lang="fr-FR" sz="3200" dirty="0" smtClean="0"/>
              <a:t>Un homme , la quarantaine, se présente au comptoir…</a:t>
            </a:r>
            <a:endParaRPr lang="fr-FR" sz="3200" dirty="0"/>
          </a:p>
        </p:txBody>
      </p:sp>
      <p:sp>
        <p:nvSpPr>
          <p:cNvPr id="11" name="Espace réservé du contenu 10"/>
          <p:cNvSpPr>
            <a:spLocks noGrp="1"/>
          </p:cNvSpPr>
          <p:nvPr>
            <p:ph idx="1"/>
          </p:nvPr>
        </p:nvSpPr>
        <p:spPr>
          <a:xfrm>
            <a:off x="0" y="1527175"/>
            <a:ext cx="9144000" cy="4824413"/>
          </a:xfrm>
        </p:spPr>
        <p:txBody>
          <a:bodyPr rtlCol="0">
            <a:normAutofit/>
          </a:bodyPr>
          <a:lstStyle/>
          <a:p>
            <a:pPr marL="0" indent="0" eaLnBrk="1" fontAlgn="auto" hangingPunct="1">
              <a:spcAft>
                <a:spcPts val="0"/>
              </a:spcAft>
              <a:buFont typeface="Rage Italic" panose="03070502040507070304" pitchFamily="66" charset="0"/>
              <a:buNone/>
              <a:defRPr/>
            </a:pPr>
            <a:r>
              <a:rPr lang="fr-FR" dirty="0" smtClean="0"/>
              <a:t> </a:t>
            </a:r>
            <a:r>
              <a:rPr lang="fr-FR" i="1" dirty="0" smtClean="0">
                <a:solidFill>
                  <a:schemeClr val="tx1"/>
                </a:solidFill>
              </a:rPr>
              <a:t>« Je voudrais savoir si vous vendez des </a:t>
            </a:r>
            <a:r>
              <a:rPr lang="fr-FR" i="1" dirty="0" err="1" smtClean="0">
                <a:solidFill>
                  <a:schemeClr val="tx1"/>
                </a:solidFill>
              </a:rPr>
              <a:t>auto-tests</a:t>
            </a:r>
            <a:r>
              <a:rPr lang="fr-FR" i="1" dirty="0" smtClean="0">
                <a:solidFill>
                  <a:schemeClr val="tx1"/>
                </a:solidFill>
              </a:rPr>
              <a:t> et à quel prix ? »</a:t>
            </a:r>
          </a:p>
          <a:p>
            <a:pPr eaLnBrk="1" fontAlgn="auto" hangingPunct="1">
              <a:spcAft>
                <a:spcPts val="0"/>
              </a:spcAft>
              <a:defRPr/>
            </a:pPr>
            <a:endParaRPr lang="fr-FR" dirty="0"/>
          </a:p>
          <a:p>
            <a:pPr eaLnBrk="1" fontAlgn="auto" hangingPunct="1">
              <a:spcAft>
                <a:spcPts val="0"/>
              </a:spcAft>
              <a:defRPr/>
            </a:pPr>
            <a:endParaRPr lang="fr-FR" dirty="0" smtClean="0"/>
          </a:p>
          <a:p>
            <a:pPr eaLnBrk="1" fontAlgn="auto" hangingPunct="1">
              <a:spcAft>
                <a:spcPts val="0"/>
              </a:spcAft>
              <a:defRPr/>
            </a:pPr>
            <a:endParaRPr lang="fr-FR" dirty="0"/>
          </a:p>
          <a:p>
            <a:pPr eaLnBrk="1" fontAlgn="auto" hangingPunct="1">
              <a:spcAft>
                <a:spcPts val="0"/>
              </a:spcAft>
              <a:defRPr/>
            </a:pPr>
            <a:endParaRPr lang="fr-FR" dirty="0" smtClean="0"/>
          </a:p>
          <a:p>
            <a:pPr eaLnBrk="1" fontAlgn="auto" hangingPunct="1">
              <a:spcAft>
                <a:spcPts val="0"/>
              </a:spcAft>
              <a:defRPr/>
            </a:pPr>
            <a:endParaRPr lang="fr-FR" dirty="0"/>
          </a:p>
          <a:p>
            <a:pPr eaLnBrk="1" fontAlgn="auto" hangingPunct="1">
              <a:spcAft>
                <a:spcPts val="0"/>
              </a:spcAft>
              <a:defRPr/>
            </a:pPr>
            <a:endParaRPr lang="fr-FR" dirty="0" smtClean="0"/>
          </a:p>
          <a:p>
            <a:pPr eaLnBrk="1" fontAlgn="auto" hangingPunct="1">
              <a:spcAft>
                <a:spcPts val="0"/>
              </a:spcAft>
              <a:defRPr/>
            </a:pPr>
            <a:endParaRPr lang="fr-FR" dirty="0" smtClean="0"/>
          </a:p>
          <a:p>
            <a:pPr eaLnBrk="1" fontAlgn="auto" hangingPunct="1">
              <a:spcAft>
                <a:spcPts val="0"/>
              </a:spcAft>
              <a:defRPr/>
            </a:pPr>
            <a:endParaRPr lang="fr-FR" dirty="0" smtClean="0"/>
          </a:p>
          <a:p>
            <a:pPr eaLnBrk="1" fontAlgn="auto" hangingPunct="1">
              <a:spcAft>
                <a:spcPts val="0"/>
              </a:spcAft>
              <a:defRPr/>
            </a:pPr>
            <a:r>
              <a:rPr lang="fr-FR" dirty="0" smtClean="0"/>
              <a:t>Comment menez-vous cet entretien ?</a:t>
            </a:r>
          </a:p>
          <a:p>
            <a:pPr eaLnBrk="1" fontAlgn="auto" hangingPunct="1">
              <a:spcAft>
                <a:spcPts val="0"/>
              </a:spcAft>
              <a:defRPr/>
            </a:pPr>
            <a:endParaRPr lang="fr-FR" dirty="0"/>
          </a:p>
        </p:txBody>
      </p:sp>
      <p:grpSp>
        <p:nvGrpSpPr>
          <p:cNvPr id="2" name="Grouper 12"/>
          <p:cNvGrpSpPr>
            <a:grpSpLocks/>
          </p:cNvGrpSpPr>
          <p:nvPr/>
        </p:nvGrpSpPr>
        <p:grpSpPr bwMode="auto">
          <a:xfrm>
            <a:off x="2265363" y="2327275"/>
            <a:ext cx="4173537" cy="3119438"/>
            <a:chOff x="2265363" y="2327275"/>
            <a:chExt cx="4173537" cy="3119438"/>
          </a:xfrm>
        </p:grpSpPr>
        <p:pic>
          <p:nvPicPr>
            <p:cNvPr id="41991" name="Image 1" descr="Capture d’écran 2014-12-06 à 21.09.31.png"/>
            <p:cNvPicPr>
              <a:picLocks noChangeAspect="1"/>
            </p:cNvPicPr>
            <p:nvPr/>
          </p:nvPicPr>
          <p:blipFill>
            <a:blip r:embed="rId2" cstate="print"/>
            <a:srcRect/>
            <a:stretch>
              <a:fillRect/>
            </a:stretch>
          </p:blipFill>
          <p:spPr bwMode="auto">
            <a:xfrm>
              <a:off x="2265363" y="2327275"/>
              <a:ext cx="4173537" cy="3119438"/>
            </a:xfrm>
            <a:prstGeom prst="rect">
              <a:avLst/>
            </a:prstGeom>
            <a:noFill/>
            <a:ln w="9525">
              <a:noFill/>
              <a:miter lim="800000"/>
              <a:headEnd/>
              <a:tailEnd/>
            </a:ln>
          </p:spPr>
        </p:pic>
        <p:sp>
          <p:nvSpPr>
            <p:cNvPr id="3" name="Rectangle 2"/>
            <p:cNvSpPr/>
            <p:nvPr/>
          </p:nvSpPr>
          <p:spPr>
            <a:xfrm>
              <a:off x="3759200" y="2822575"/>
              <a:ext cx="2257425" cy="539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chemeClr val="tx2"/>
                </a:solidFill>
              </a:endParaRPr>
            </a:p>
          </p:txBody>
        </p:sp>
        <p:pic>
          <p:nvPicPr>
            <p:cNvPr id="41993" name="Image 3" descr="Capture d’écran 2014-12-06 à 21.13.39.png"/>
            <p:cNvPicPr>
              <a:picLocks noChangeAspect="1"/>
            </p:cNvPicPr>
            <p:nvPr/>
          </p:nvPicPr>
          <p:blipFill>
            <a:blip r:embed="rId3" cstate="print"/>
            <a:srcRect/>
            <a:stretch>
              <a:fillRect/>
            </a:stretch>
          </p:blipFill>
          <p:spPr bwMode="auto">
            <a:xfrm>
              <a:off x="4352925" y="2822575"/>
              <a:ext cx="1009650" cy="571500"/>
            </a:xfrm>
            <a:prstGeom prst="rect">
              <a:avLst/>
            </a:prstGeom>
            <a:noFill/>
            <a:ln w="9525">
              <a:noFill/>
              <a:miter lim="800000"/>
              <a:headEnd/>
              <a:tailEnd/>
            </a:ln>
          </p:spPr>
        </p:pic>
      </p:grpSp>
      <p:sp>
        <p:nvSpPr>
          <p:cNvPr id="41989" name="Espace réservé du numéro de diapositive 8"/>
          <p:cNvSpPr>
            <a:spLocks noGrp="1"/>
          </p:cNvSpPr>
          <p:nvPr>
            <p:ph type="sldNum" sz="quarter" idx="12"/>
          </p:nvPr>
        </p:nvSpPr>
        <p:spPr bwMode="auto">
          <a:noFill/>
          <a:ln>
            <a:miter lim="800000"/>
            <a:headEnd/>
            <a:tailEnd/>
          </a:ln>
        </p:spPr>
        <p:txBody>
          <a:bodyPr/>
          <a:lstStyle/>
          <a:p>
            <a:fld id="{BEA8473A-36FF-460D-93AA-43388B49D453}" type="slidenum">
              <a:rPr lang="fr-FR" smtClean="0"/>
              <a:pPr/>
              <a:t>3</a:t>
            </a:fld>
            <a:endParaRPr lang="fr-FR" smtClean="0"/>
          </a:p>
        </p:txBody>
      </p:sp>
      <p:sp>
        <p:nvSpPr>
          <p:cNvPr id="12" name="Espace réservé du pied de page 11"/>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7463" y="427038"/>
            <a:ext cx="8593137" cy="957262"/>
          </a:xfrm>
        </p:spPr>
        <p:txBody>
          <a:bodyPr>
            <a:normAutofit fontScale="90000"/>
          </a:bodyPr>
          <a:lstStyle/>
          <a:p>
            <a:pPr eaLnBrk="1" hangingPunct="1">
              <a:defRPr/>
            </a:pPr>
            <a:r>
              <a:rPr lang="fr-FR" altLang="fr-FR" sz="3200" b="1" dirty="0" smtClean="0"/>
              <a:t>Demande d’autotests</a:t>
            </a:r>
            <a:r>
              <a:rPr lang="fr-FR" altLang="fr-FR" sz="3200" dirty="0" smtClean="0"/>
              <a:t/>
            </a:r>
            <a:br>
              <a:rPr lang="fr-FR" altLang="fr-FR" sz="3200" dirty="0" smtClean="0"/>
            </a:br>
            <a:r>
              <a:rPr lang="fr-FR" altLang="fr-FR" sz="3200" dirty="0" smtClean="0"/>
              <a:t>Une jeune fille se présente au comptoir…</a:t>
            </a:r>
          </a:p>
        </p:txBody>
      </p:sp>
      <p:sp>
        <p:nvSpPr>
          <p:cNvPr id="68611" name="Espace réservé du contenu 2"/>
          <p:cNvSpPr>
            <a:spLocks noGrp="1"/>
          </p:cNvSpPr>
          <p:nvPr>
            <p:ph sz="quarter" idx="4294967295"/>
          </p:nvPr>
        </p:nvSpPr>
        <p:spPr>
          <a:xfrm>
            <a:off x="17463" y="1622425"/>
            <a:ext cx="4452937" cy="4792663"/>
          </a:xfrm>
        </p:spPr>
        <p:txBody>
          <a:bodyPr>
            <a:normAutofit lnSpcReduction="10000"/>
          </a:bodyPr>
          <a:lstStyle/>
          <a:p>
            <a:pPr algn="just" eaLnBrk="1" hangingPunct="1">
              <a:buFont typeface="Wingdings" pitchFamily="2" charset="2"/>
              <a:buChar char="à"/>
            </a:pPr>
            <a:r>
              <a:rPr lang="fr-FR" altLang="fr-FR" smtClean="0">
                <a:solidFill>
                  <a:srgbClr val="008000"/>
                </a:solidFill>
                <a:ea typeface="ＭＳ Ｐゴシック" pitchFamily="34" charset="-128"/>
              </a:rPr>
              <a:t>Les autotests peuvent être dispensés aux mineurs, sans accord parental ; il faut adapter les explications à la maturité de la personne.</a:t>
            </a:r>
          </a:p>
          <a:p>
            <a:pPr algn="just" eaLnBrk="1" hangingPunct="1">
              <a:buFont typeface="Wingdings" pitchFamily="2" charset="2"/>
              <a:buChar char="à"/>
            </a:pPr>
            <a:r>
              <a:rPr lang="fr-FR" smtClean="0">
                <a:solidFill>
                  <a:srgbClr val="008000"/>
                </a:solidFill>
                <a:ea typeface="ＭＳ Ｐゴシック" pitchFamily="34" charset="-128"/>
                <a:sym typeface="Wingdings" pitchFamily="2" charset="2"/>
              </a:rPr>
              <a:t>Proposer au patient d’aller discuter à l’écart dans un e</a:t>
            </a:r>
            <a:r>
              <a:rPr lang="fr-FR" smtClean="0">
                <a:solidFill>
                  <a:srgbClr val="008000"/>
                </a:solidFill>
                <a:ea typeface="ＭＳ Ｐゴシック" pitchFamily="34" charset="-128"/>
              </a:rPr>
              <a:t>space de </a:t>
            </a:r>
            <a:r>
              <a:rPr lang="fr-FR" b="1" smtClean="0">
                <a:solidFill>
                  <a:srgbClr val="008000"/>
                </a:solidFill>
                <a:ea typeface="ＭＳ Ｐゴシック" pitchFamily="34" charset="-128"/>
              </a:rPr>
              <a:t>confidentialité</a:t>
            </a:r>
          </a:p>
          <a:p>
            <a:pPr algn="just" eaLnBrk="1" hangingPunct="1">
              <a:buFont typeface="Wingdings" pitchFamily="2" charset="2"/>
              <a:buChar char="à"/>
            </a:pPr>
            <a:r>
              <a:rPr lang="fr-FR" altLang="fr-FR" smtClean="0">
                <a:solidFill>
                  <a:srgbClr val="008000"/>
                </a:solidFill>
                <a:ea typeface="ＭＳ Ｐゴシック" pitchFamily="34" charset="-128"/>
              </a:rPr>
              <a:t>Orienter</a:t>
            </a:r>
            <a:r>
              <a:rPr lang="fr-FR" altLang="fr-FR" smtClean="0">
                <a:solidFill>
                  <a:srgbClr val="000090"/>
                </a:solidFill>
                <a:ea typeface="ＭＳ Ｐゴシック" pitchFamily="34" charset="-128"/>
              </a:rPr>
              <a:t> </a:t>
            </a:r>
            <a:r>
              <a:rPr lang="fr-FR" altLang="fr-FR" smtClean="0">
                <a:ea typeface="ＭＳ Ｐゴシック" pitchFamily="34" charset="-128"/>
              </a:rPr>
              <a:t>vers</a:t>
            </a:r>
          </a:p>
          <a:p>
            <a:pPr lvl="2" algn="just" eaLnBrk="1" hangingPunct="1"/>
            <a:r>
              <a:rPr lang="fr-FR" altLang="fr-FR" smtClean="0">
                <a:ea typeface="ＭＳ Ｐゴシック" pitchFamily="34" charset="-128"/>
              </a:rPr>
              <a:t>Centre de planification familiale</a:t>
            </a:r>
          </a:p>
          <a:p>
            <a:pPr lvl="2" algn="just" eaLnBrk="1" hangingPunct="1"/>
            <a:r>
              <a:rPr lang="fr-FR" altLang="fr-FR" smtClean="0">
                <a:ea typeface="ＭＳ Ｐゴシック" pitchFamily="34" charset="-128"/>
              </a:rPr>
              <a:t>Médecin traitant</a:t>
            </a:r>
          </a:p>
          <a:p>
            <a:pPr lvl="2" algn="just" eaLnBrk="1" hangingPunct="1"/>
            <a:r>
              <a:rPr lang="fr-FR" altLang="fr-FR" smtClean="0">
                <a:ea typeface="ＭＳ Ｐゴシック" pitchFamily="34" charset="-128"/>
              </a:rPr>
              <a:t>CIDDIST/CDAG (futur CeGIDD)</a:t>
            </a:r>
          </a:p>
          <a:p>
            <a:pPr lvl="2" algn="just" eaLnBrk="1" hangingPunct="1">
              <a:buFont typeface="Arial" pitchFamily="34" charset="0"/>
              <a:buNone/>
            </a:pPr>
            <a:r>
              <a:rPr lang="fr-FR" altLang="fr-FR" smtClean="0">
                <a:ea typeface="ＭＳ Ｐゴシック" pitchFamily="34" charset="-128"/>
              </a:rPr>
              <a:t>Utile d’avoir une liste de ces différentes structures à portée de main.</a:t>
            </a:r>
          </a:p>
          <a:p>
            <a:pPr lvl="1" algn="just" eaLnBrk="1" hangingPunct="1"/>
            <a:endParaRPr lang="fr-FR" altLang="fr-FR" smtClean="0">
              <a:solidFill>
                <a:srgbClr val="000090"/>
              </a:solidFill>
              <a:ea typeface="ＭＳ Ｐゴシック" pitchFamily="34" charset="-128"/>
            </a:endParaRPr>
          </a:p>
          <a:p>
            <a:pPr lvl="1" algn="just" eaLnBrk="1" hangingPunct="1"/>
            <a:endParaRPr lang="fr-FR" altLang="fr-FR" smtClean="0">
              <a:solidFill>
                <a:srgbClr val="000090"/>
              </a:solidFill>
              <a:ea typeface="ＭＳ Ｐゴシック" pitchFamily="34" charset="-128"/>
            </a:endParaRPr>
          </a:p>
        </p:txBody>
      </p:sp>
      <p:pic>
        <p:nvPicPr>
          <p:cNvPr id="68612" name="Espace réservé du contenu 4" descr="Capture d’écran 2014-12-07 à 21.12.48.png"/>
          <p:cNvPicPr>
            <a:picLocks noGrp="1" noChangeAspect="1"/>
          </p:cNvPicPr>
          <p:nvPr>
            <p:ph sz="quarter" idx="4294967295"/>
          </p:nvPr>
        </p:nvPicPr>
        <p:blipFill>
          <a:blip r:embed="rId3" cstate="print"/>
          <a:srcRect/>
          <a:stretch>
            <a:fillRect/>
          </a:stretch>
        </p:blipFill>
        <p:spPr>
          <a:xfrm>
            <a:off x="4953000" y="1868488"/>
            <a:ext cx="3657600" cy="3951287"/>
          </a:xfrm>
        </p:spPr>
      </p:pic>
      <p:sp>
        <p:nvSpPr>
          <p:cNvPr id="68613" name="Espace réservé du numéro de diapositive 6"/>
          <p:cNvSpPr>
            <a:spLocks noGrp="1"/>
          </p:cNvSpPr>
          <p:nvPr>
            <p:ph type="sldNum" sz="quarter" idx="12"/>
          </p:nvPr>
        </p:nvSpPr>
        <p:spPr bwMode="auto">
          <a:noFill/>
          <a:ln>
            <a:miter lim="800000"/>
            <a:headEnd/>
            <a:tailEnd/>
          </a:ln>
        </p:spPr>
        <p:txBody>
          <a:bodyPr/>
          <a:lstStyle/>
          <a:p>
            <a:fld id="{0C01039D-9266-4875-A955-D72CE3589D27}" type="slidenum">
              <a:rPr lang="fr-FR" smtClean="0"/>
              <a:pPr/>
              <a:t>30</a:t>
            </a:fld>
            <a:endParaRPr lang="fr-FR" smtClean="0"/>
          </a:p>
        </p:txBody>
      </p:sp>
      <p:sp>
        <p:nvSpPr>
          <p:cNvPr id="8" name="Espace réservé du pied de page 7"/>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ce réservé du numéro de diapositive 5"/>
          <p:cNvSpPr>
            <a:spLocks noGrp="1"/>
          </p:cNvSpPr>
          <p:nvPr>
            <p:ph type="sldNum" sz="quarter" idx="12"/>
          </p:nvPr>
        </p:nvSpPr>
        <p:spPr bwMode="auto">
          <a:noFill/>
          <a:ln>
            <a:miter lim="800000"/>
            <a:headEnd/>
            <a:tailEnd/>
          </a:ln>
        </p:spPr>
        <p:txBody>
          <a:bodyPr/>
          <a:lstStyle/>
          <a:p>
            <a:fld id="{54D27D71-7F17-4731-8388-677E05D69BAD}" type="slidenum">
              <a:rPr lang="fr-FR" smtClean="0"/>
              <a:pPr/>
              <a:t>31</a:t>
            </a:fld>
            <a:endParaRPr lang="fr-FR" smtClean="0"/>
          </a:p>
        </p:txBody>
      </p:sp>
      <p:graphicFrame>
        <p:nvGraphicFramePr>
          <p:cNvPr id="9" name="Espace réservé du contenu 8"/>
          <p:cNvGraphicFramePr>
            <a:graphicFrameLocks noGrp="1"/>
          </p:cNvGraphicFramePr>
          <p:nvPr>
            <p:ph idx="1"/>
          </p:nvPr>
        </p:nvGraphicFramePr>
        <p:xfrm>
          <a:off x="136525" y="806450"/>
          <a:ext cx="8856663" cy="6290310"/>
        </p:xfrm>
        <a:graphic>
          <a:graphicData uri="http://schemas.openxmlformats.org/drawingml/2006/table">
            <a:tbl>
              <a:tblPr/>
              <a:tblGrid>
                <a:gridCol w="4652963"/>
                <a:gridCol w="2206625"/>
                <a:gridCol w="1997075"/>
              </a:tblGrid>
              <a:tr h="371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820738" algn="ctr"/>
                          <a:tab pos="1641475" algn="r"/>
                        </a:tabLst>
                      </a:pPr>
                      <a:r>
                        <a:rPr kumimoji="0" lang="fr-FR" sz="1300" b="1" i="0" u="none" strike="noStrike" cap="none" normalizeH="0" baseline="0" dirty="0" smtClean="0">
                          <a:ln>
                            <a:noFill/>
                          </a:ln>
                          <a:solidFill>
                            <a:srgbClr val="FFFFFF"/>
                          </a:solidFill>
                          <a:effectLst/>
                          <a:latin typeface="Arial" pitchFamily="34" charset="0"/>
                          <a:ea typeface="ＭＳ Ｐゴシック" pitchFamily="34" charset="-128"/>
                          <a:cs typeface="Arial" pitchFamily="34" charset="0"/>
                        </a:rPr>
                        <a:t>Réseau d’accompagnement dépistage / prise en charge VIH</a:t>
                      </a:r>
                      <a:endParaRPr kumimoji="0" lang="fr-FR" sz="1300" b="1" i="0" u="none" strike="noStrike" cap="none" normalizeH="0" baseline="0" dirty="0" smtClean="0">
                        <a:ln>
                          <a:noFill/>
                        </a:ln>
                        <a:solidFill>
                          <a:srgbClr val="FFFFFF"/>
                        </a:solidFill>
                        <a:effectLst/>
                        <a:latin typeface="Arial" pitchFamily="34" charset="0"/>
                        <a:ea typeface="SimSun" pitchFamily="2" charset="-122"/>
                        <a:cs typeface="Arial" pitchFamily="34" charset="0"/>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chemeClr val="accent1"/>
                    </a:solidFill>
                  </a:tcPr>
                </a:tc>
                <a:tc hMerge="1">
                  <a:txBody>
                    <a:bodyPr/>
                    <a:lstStyle/>
                    <a:p>
                      <a:endParaRPr lang="fr-FR"/>
                    </a:p>
                  </a:txBody>
                  <a:tcPr/>
                </a:tc>
                <a:tc hMerge="1">
                  <a:txBody>
                    <a:bodyPr/>
                    <a:lstStyle/>
                    <a:p>
                      <a:endParaRPr lang="fr-FR"/>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820738" algn="ctr"/>
                          <a:tab pos="1641475" algn="r"/>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Structure	</a:t>
                      </a:r>
                      <a:endParaRPr kumimoji="0" lang="fr-FR" sz="13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Coordonnées</a:t>
                      </a:r>
                      <a:endParaRPr kumimoji="0" lang="fr-FR" sz="13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Jours et heures d’ouverture</a:t>
                      </a:r>
                      <a:endParaRPr kumimoji="0" lang="fr-FR" sz="1300" b="0" i="0" u="none" strike="noStrike" cap="none" normalizeH="0" baseline="0" dirty="0" smtClean="0">
                        <a:ln>
                          <a:noFill/>
                        </a:ln>
                        <a:solidFill>
                          <a:srgbClr val="000000"/>
                        </a:solidFill>
                        <a:effectLst/>
                        <a:latin typeface="Arial" pitchFamily="34" charset="0"/>
                        <a:ea typeface="SimSun" pitchFamily="2" charset="-122"/>
                        <a:cs typeface="Arial" pitchFamily="34" charset="0"/>
                      </a:endParaRP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CDAG Centre de Dépistage Anonyme et Gratuit (deviendront des </a:t>
                      </a:r>
                      <a:r>
                        <a:rPr kumimoji="0" lang="fr-FR" sz="1300" b="1"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CeGIDD</a:t>
                      </a: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à partir de 2016)</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CIDDIST Centre d’Information, de Diagnostic et de Dépistage des Infections Sexuellement Transmissibles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(deviendront des </a:t>
                      </a:r>
                      <a:r>
                        <a:rPr kumimoji="0" lang="fr-FR" sz="1300" b="1" i="0" u="none" strike="noStrike" cap="none" normalizeH="0" baseline="0" dirty="0" err="1" smtClean="0">
                          <a:ln>
                            <a:noFill/>
                          </a:ln>
                          <a:solidFill>
                            <a:srgbClr val="000000"/>
                          </a:solidFill>
                          <a:effectLst/>
                          <a:latin typeface="Arial" pitchFamily="34" charset="0"/>
                          <a:ea typeface="SimSun" pitchFamily="2" charset="-122"/>
                          <a:cs typeface="Arial" pitchFamily="34" charset="0"/>
                        </a:rPr>
                        <a:t>CeGIDD</a:t>
                      </a: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 à partir de 2016)</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Centre de planning familial le plus proche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Laboratoire de biologie médicale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Médecin(s) généraliste(s)</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Médecin(s) infectiologue(s) en ville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Service hospitalier proposant consultations VIH</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URGENCES les plus proches proposant un traitement post-exposition au VIH</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Pharmacie hospitalière proposant des traitements ARV (et TPE)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smtClean="0">
                          <a:ln>
                            <a:noFill/>
                          </a:ln>
                          <a:solidFill>
                            <a:srgbClr val="000000"/>
                          </a:solidFill>
                          <a:effectLst/>
                          <a:latin typeface="Arial" pitchFamily="34" charset="0"/>
                          <a:ea typeface="SimSun" pitchFamily="2" charset="-122"/>
                          <a:cs typeface="Arial" pitchFamily="34" charset="0"/>
                        </a:rPr>
                        <a:t>Réseau ville-hôpital VIH</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COREVIH (Comité de Coordination de la lutte contre l’infection par le VIH)</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Association(s) de soutien aux personnes séropositives</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CAARUD le plus proche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300" b="1" i="0" u="none" strike="noStrike" cap="none" normalizeH="0" baseline="0" dirty="0" smtClean="0">
                          <a:ln>
                            <a:noFill/>
                          </a:ln>
                          <a:solidFill>
                            <a:srgbClr val="000000"/>
                          </a:solidFill>
                          <a:effectLst/>
                          <a:latin typeface="Arial" pitchFamily="34" charset="0"/>
                          <a:ea typeface="SimSun" pitchFamily="2" charset="-122"/>
                          <a:cs typeface="Arial" pitchFamily="34" charset="0"/>
                        </a:rPr>
                        <a:t>Centre d’hébergement d’urgence le plus proche</a:t>
                      </a:r>
                    </a:p>
                  </a:txBody>
                  <a:tcPr marL="68580" marR="68580" marT="0" marB="0"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300" b="0" i="0" u="none" strike="noStrike" cap="none" normalizeH="0" baseline="0" dirty="0" smtClean="0">
                        <a:ln>
                          <a:noFill/>
                        </a:ln>
                        <a:solidFill>
                          <a:srgbClr val="000000"/>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lnTlToBr>
                      <a:noFill/>
                    </a:lnTlToBr>
                    <a:lnBlToTr>
                      <a:noFill/>
                    </a:lnBlToTr>
                    <a:solidFill>
                      <a:srgbClr val="E9EDF4"/>
                    </a:solidFill>
                  </a:tcPr>
                </a:tc>
              </a:tr>
            </a:tbl>
          </a:graphicData>
        </a:graphic>
      </p:graphicFrame>
      <p:sp>
        <p:nvSpPr>
          <p:cNvPr id="69703" name="ZoneTexte 9"/>
          <p:cNvSpPr txBox="1">
            <a:spLocks noChangeArrowheads="1"/>
          </p:cNvSpPr>
          <p:nvPr/>
        </p:nvSpPr>
        <p:spPr bwMode="auto">
          <a:xfrm>
            <a:off x="1136650" y="425450"/>
            <a:ext cx="7053263" cy="292100"/>
          </a:xfrm>
          <a:prstGeom prst="rect">
            <a:avLst/>
          </a:prstGeom>
          <a:noFill/>
          <a:ln w="9525">
            <a:noFill/>
            <a:miter lim="800000"/>
            <a:headEnd/>
            <a:tailEnd/>
          </a:ln>
        </p:spPr>
        <p:txBody>
          <a:bodyPr>
            <a:spAutoFit/>
          </a:bodyPr>
          <a:lstStyle/>
          <a:p>
            <a:pPr algn="ctr"/>
            <a:r>
              <a:rPr lang="fr-FR" sz="1300">
                <a:solidFill>
                  <a:srgbClr val="C00000"/>
                </a:solidFill>
                <a:cs typeface="Arial" pitchFamily="34" charset="0"/>
              </a:rPr>
              <a:t>Exemple de ‘fiche contacts’ à compléter par chaque pharmacien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rupture de préservatif</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70660" name="Espace réservé du numéro de diapositive 3"/>
          <p:cNvSpPr>
            <a:spLocks noGrp="1"/>
          </p:cNvSpPr>
          <p:nvPr>
            <p:ph type="sldNum" sz="quarter" idx="12"/>
          </p:nvPr>
        </p:nvSpPr>
        <p:spPr bwMode="auto">
          <a:noFill/>
          <a:ln>
            <a:miter lim="800000"/>
            <a:headEnd/>
            <a:tailEnd/>
          </a:ln>
        </p:spPr>
        <p:txBody>
          <a:bodyPr/>
          <a:lstStyle/>
          <a:p>
            <a:fld id="{84117BF3-AA60-40BB-930E-FD16F8387C9C}" type="slidenum">
              <a:rPr lang="fr-FR" smtClean="0"/>
              <a:pPr/>
              <a:t>32</a:t>
            </a:fld>
            <a:endParaRPr lang="fr-FR"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47663"/>
            <a:ext cx="8229600" cy="990600"/>
          </a:xfrm>
        </p:spPr>
        <p:txBody>
          <a:bodyPr/>
          <a:lstStyle/>
          <a:p>
            <a:pPr>
              <a:defRPr/>
            </a:pPr>
            <a:r>
              <a:rPr lang="fr-FR" b="1" dirty="0" smtClean="0"/>
              <a:t>Exposition sexuelle </a:t>
            </a:r>
            <a:r>
              <a:rPr lang="fr-FR" dirty="0" smtClean="0"/>
              <a:t>(VIH, IST, grossesse)  </a:t>
            </a:r>
            <a:endParaRPr lang="fr-FR" dirty="0"/>
          </a:p>
        </p:txBody>
      </p:sp>
      <p:sp>
        <p:nvSpPr>
          <p:cNvPr id="3" name="Espace réservé du contenu 2"/>
          <p:cNvSpPr>
            <a:spLocks noGrp="1"/>
          </p:cNvSpPr>
          <p:nvPr>
            <p:ph idx="1"/>
          </p:nvPr>
        </p:nvSpPr>
        <p:spPr>
          <a:xfrm>
            <a:off x="88900" y="1689100"/>
            <a:ext cx="8851900" cy="4292600"/>
          </a:xfrm>
        </p:spPr>
        <p:txBody>
          <a:bodyPr/>
          <a:lstStyle/>
          <a:p>
            <a:pPr>
              <a:defRPr/>
            </a:pPr>
            <a:r>
              <a:rPr lang="fr-FR" b="1" dirty="0" smtClean="0"/>
              <a:t>L’accident de préservatif (homme)</a:t>
            </a:r>
          </a:p>
          <a:p>
            <a:pPr lvl="1">
              <a:defRPr/>
            </a:pPr>
            <a:r>
              <a:rPr lang="fr-FR" dirty="0" smtClean="0">
                <a:solidFill>
                  <a:schemeClr val="tx1"/>
                </a:solidFill>
              </a:rPr>
              <a:t>Un jeune homme demande la « pilule du surlendemain » (</a:t>
            </a:r>
            <a:r>
              <a:rPr lang="fr-FR" dirty="0" err="1" smtClean="0">
                <a:solidFill>
                  <a:schemeClr val="tx1"/>
                </a:solidFill>
              </a:rPr>
              <a:t>EllaOne</a:t>
            </a:r>
            <a:r>
              <a:rPr lang="fr-FR" dirty="0" smtClean="0">
                <a:solidFill>
                  <a:schemeClr val="tx1"/>
                </a:solidFill>
              </a:rPr>
              <a:t>®) pour sa partenaire, après un accident de préservatif, quelques heures après une soirée festive.</a:t>
            </a:r>
          </a:p>
          <a:p>
            <a:pPr lvl="2">
              <a:buFont typeface="Arial" pitchFamily="34" charset="0"/>
              <a:buNone/>
              <a:defRPr/>
            </a:pPr>
            <a:endParaRPr lang="fr-FR" dirty="0" smtClean="0"/>
          </a:p>
          <a:p>
            <a:pPr marL="0" indent="0" algn="just" eaLnBrk="1" hangingPunct="1">
              <a:buFont typeface="Rage Italic" panose="03070502040507070304" pitchFamily="66" charset="0"/>
              <a:buNone/>
              <a:defRPr/>
            </a:pPr>
            <a:r>
              <a:rPr lang="fr-FR" altLang="fr-FR" sz="2800" dirty="0" smtClean="0">
                <a:solidFill>
                  <a:schemeClr val="tx1"/>
                </a:solidFill>
              </a:rPr>
              <a:t>«</a:t>
            </a:r>
            <a:r>
              <a:rPr lang="fr-FR" altLang="fr-FR" i="1" dirty="0" smtClean="0">
                <a:solidFill>
                  <a:schemeClr val="tx1"/>
                </a:solidFill>
              </a:rPr>
              <a:t>  Je pense qu’il y a un problème de taille : </a:t>
            </a:r>
          </a:p>
          <a:p>
            <a:pPr marL="0" indent="0" algn="just" eaLnBrk="1" hangingPunct="1">
              <a:buFont typeface="Rage Italic" panose="03070502040507070304" pitchFamily="66" charset="0"/>
              <a:buNone/>
              <a:defRPr/>
            </a:pPr>
            <a:r>
              <a:rPr lang="fr-FR" altLang="fr-FR" i="1" dirty="0" smtClean="0">
                <a:solidFill>
                  <a:schemeClr val="tx1"/>
                </a:solidFill>
              </a:rPr>
              <a:t>les préservatifs ne sont jamais assez grands ! »</a:t>
            </a:r>
          </a:p>
          <a:p>
            <a:pPr lvl="1">
              <a:defRPr/>
            </a:pPr>
            <a:endParaRPr lang="fr-FR" dirty="0" smtClean="0">
              <a:solidFill>
                <a:schemeClr val="tx1"/>
              </a:solidFill>
            </a:endParaRPr>
          </a:p>
        </p:txBody>
      </p:sp>
      <p:sp>
        <p:nvSpPr>
          <p:cNvPr id="4" name="Espace réservé du pied de page 3"/>
          <p:cNvSpPr>
            <a:spLocks noGrp="1"/>
          </p:cNvSpPr>
          <p:nvPr>
            <p:ph type="ftr" sz="quarter" idx="11"/>
          </p:nvPr>
        </p:nvSpPr>
        <p:spPr/>
        <p:txBody>
          <a:bodyPr/>
          <a:lstStyle/>
          <a:p>
            <a:pPr>
              <a:defRPr/>
            </a:pPr>
            <a:r>
              <a:rPr lang="fr-FR" smtClean="0"/>
              <a:t>Formation SFLS Autotest Pharmacien</a:t>
            </a:r>
            <a:endParaRPr lang="fr-FR" dirty="0" smtClean="0"/>
          </a:p>
        </p:txBody>
      </p:sp>
      <p:sp>
        <p:nvSpPr>
          <p:cNvPr id="71685" name="Espace réservé du numéro de diapositive 5"/>
          <p:cNvSpPr>
            <a:spLocks noGrp="1"/>
          </p:cNvSpPr>
          <p:nvPr>
            <p:ph type="sldNum" sz="quarter" idx="12"/>
          </p:nvPr>
        </p:nvSpPr>
        <p:spPr bwMode="auto">
          <a:noFill/>
          <a:ln>
            <a:miter lim="800000"/>
            <a:headEnd/>
            <a:tailEnd/>
          </a:ln>
        </p:spPr>
        <p:txBody>
          <a:bodyPr/>
          <a:lstStyle/>
          <a:p>
            <a:fld id="{034E759E-4437-446B-9613-7C2E62ECA53B}" type="slidenum">
              <a:rPr lang="fr-FR" smtClean="0"/>
              <a:pPr/>
              <a:t>33</a:t>
            </a:fld>
            <a:endParaRPr lang="fr-FR"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contenu 5"/>
          <p:cNvSpPr>
            <a:spLocks noGrp="1"/>
          </p:cNvSpPr>
          <p:nvPr>
            <p:ph idx="1"/>
          </p:nvPr>
        </p:nvSpPr>
        <p:spPr>
          <a:xfrm>
            <a:off x="463550" y="1728788"/>
            <a:ext cx="7842250" cy="4260850"/>
          </a:xfrm>
        </p:spPr>
        <p:txBody>
          <a:bodyPr/>
          <a:lstStyle/>
          <a:p>
            <a:pPr eaLnBrk="1" hangingPunct="1">
              <a:buFont typeface="Arial" pitchFamily="34" charset="0"/>
              <a:buNone/>
            </a:pPr>
            <a:r>
              <a:rPr lang="fr-FR" smtClean="0">
                <a:solidFill>
                  <a:srgbClr val="008000"/>
                </a:solidFill>
                <a:ea typeface="ＭＳ Ｐゴシック" pitchFamily="34" charset="-128"/>
                <a:sym typeface="Wingdings" pitchFamily="2" charset="2"/>
              </a:rPr>
              <a:t>Proposer au patient d’aller discuter à l’écart dans un e</a:t>
            </a:r>
            <a:r>
              <a:rPr lang="fr-FR" smtClean="0">
                <a:solidFill>
                  <a:srgbClr val="008000"/>
                </a:solidFill>
                <a:ea typeface="ＭＳ Ｐゴシック" pitchFamily="34" charset="-128"/>
              </a:rPr>
              <a:t>space de </a:t>
            </a:r>
            <a:r>
              <a:rPr lang="fr-FR" b="1" smtClean="0">
                <a:solidFill>
                  <a:srgbClr val="008000"/>
                </a:solidFill>
                <a:ea typeface="ＭＳ Ｐゴシック" pitchFamily="34" charset="-128"/>
              </a:rPr>
              <a:t>confidentialité</a:t>
            </a:r>
          </a:p>
          <a:p>
            <a:pPr eaLnBrk="1" hangingPunct="1">
              <a:buFont typeface="Arial" pitchFamily="34" charset="0"/>
              <a:buNone/>
            </a:pPr>
            <a:endParaRPr lang="fr-FR" altLang="fr-FR" smtClean="0">
              <a:solidFill>
                <a:srgbClr val="008000"/>
              </a:solidFill>
              <a:ea typeface="ＭＳ Ｐゴシック" pitchFamily="34" charset="-128"/>
              <a:sym typeface="Wingdings" pitchFamily="2" charset="2"/>
            </a:endParaRPr>
          </a:p>
          <a:p>
            <a:pPr eaLnBrk="1" hangingPunct="1">
              <a:buFont typeface="Arial" pitchFamily="34" charset="0"/>
              <a:buNone/>
            </a:pPr>
            <a:r>
              <a:rPr lang="fr-FR" altLang="fr-FR" smtClean="0">
                <a:solidFill>
                  <a:srgbClr val="008000"/>
                </a:solidFill>
                <a:ea typeface="ＭＳ Ｐゴシック" pitchFamily="34" charset="-128"/>
                <a:sym typeface="Wingdings" pitchFamily="2" charset="2"/>
              </a:rPr>
              <a:t> </a:t>
            </a:r>
            <a:r>
              <a:rPr lang="fr-FR" altLang="fr-FR" smtClean="0">
                <a:solidFill>
                  <a:srgbClr val="008000"/>
                </a:solidFill>
                <a:ea typeface="ＭＳ Ｐゴシック" pitchFamily="34" charset="-128"/>
              </a:rPr>
              <a:t>Faire le point</a:t>
            </a:r>
          </a:p>
          <a:p>
            <a:pPr lvl="1" eaLnBrk="1" hangingPunct="1"/>
            <a:r>
              <a:rPr lang="fr-FR" altLang="fr-FR" sz="2400" smtClean="0">
                <a:solidFill>
                  <a:srgbClr val="008000"/>
                </a:solidFill>
                <a:ea typeface="ＭＳ Ｐゴシック" pitchFamily="34" charset="-128"/>
              </a:rPr>
              <a:t>Produit utilisé en lui-même : un autre plus adapté ?</a:t>
            </a:r>
          </a:p>
          <a:p>
            <a:pPr lvl="1" eaLnBrk="1" hangingPunct="1"/>
            <a:r>
              <a:rPr lang="fr-FR" altLang="fr-FR" sz="2400" smtClean="0">
                <a:solidFill>
                  <a:srgbClr val="008000"/>
                </a:solidFill>
                <a:ea typeface="ＭＳ Ｐゴシック" pitchFamily="34" charset="-128"/>
              </a:rPr>
              <a:t>Cette situation a-t-elle conduit à une prise de risque ?</a:t>
            </a:r>
          </a:p>
          <a:p>
            <a:pPr lvl="2"/>
            <a:r>
              <a:rPr lang="fr-FR" altLang="fr-FR" smtClean="0">
                <a:ea typeface="ＭＳ Ｐゴシック" pitchFamily="34" charset="-128"/>
              </a:rPr>
              <a:t>Si oui, </a:t>
            </a:r>
            <a:r>
              <a:rPr lang="fr-FR" altLang="fr-FR" smtClean="0">
                <a:solidFill>
                  <a:srgbClr val="008000"/>
                </a:solidFill>
                <a:ea typeface="ＭＳ Ｐゴシック" pitchFamily="34" charset="-128"/>
              </a:rPr>
              <a:t>chronologie</a:t>
            </a:r>
            <a:r>
              <a:rPr lang="fr-FR" altLang="fr-FR" smtClean="0">
                <a:ea typeface="ＭＳ Ｐゴシック" pitchFamily="34" charset="-128"/>
              </a:rPr>
              <a:t> ?</a:t>
            </a:r>
          </a:p>
          <a:p>
            <a:pPr lvl="2"/>
            <a:r>
              <a:rPr lang="fr-FR" altLang="fr-FR" smtClean="0">
                <a:ea typeface="ＭＳ Ｐゴシック" pitchFamily="34" charset="-128"/>
              </a:rPr>
              <a:t>Si plus de 48h </a:t>
            </a:r>
            <a:r>
              <a:rPr lang="fr-FR" altLang="fr-FR" smtClean="0">
                <a:ea typeface="ＭＳ Ｐゴシック" pitchFamily="34" charset="-128"/>
                <a:sym typeface="Wingdings" pitchFamily="2" charset="2"/>
              </a:rPr>
              <a:t> </a:t>
            </a:r>
            <a:r>
              <a:rPr lang="fr-FR" altLang="fr-FR" smtClean="0">
                <a:solidFill>
                  <a:srgbClr val="008000"/>
                </a:solidFill>
                <a:ea typeface="ＭＳ Ｐゴシック" pitchFamily="34" charset="-128"/>
              </a:rPr>
              <a:t>Dépistage</a:t>
            </a:r>
            <a:r>
              <a:rPr lang="fr-FR" altLang="fr-FR" smtClean="0">
                <a:ea typeface="ＭＳ Ｐゴシック" pitchFamily="34" charset="-128"/>
              </a:rPr>
              <a:t> : </a:t>
            </a:r>
            <a:r>
              <a:rPr lang="fr-FR" altLang="fr-FR" smtClean="0">
                <a:solidFill>
                  <a:srgbClr val="008000"/>
                </a:solidFill>
                <a:ea typeface="ＭＳ Ｐゴシック" pitchFamily="34" charset="-128"/>
              </a:rPr>
              <a:t>VIH MAIS AUTRES IST </a:t>
            </a:r>
            <a:r>
              <a:rPr lang="fr-FR" altLang="fr-FR" smtClean="0">
                <a:ea typeface="ＭＳ Ｐゴシック" pitchFamily="34" charset="-128"/>
              </a:rPr>
              <a:t>AUSSI !!</a:t>
            </a:r>
          </a:p>
          <a:p>
            <a:pPr lvl="2"/>
            <a:r>
              <a:rPr lang="fr-FR" altLang="fr-FR" smtClean="0">
                <a:ea typeface="ＭＳ Ｐゴシック" pitchFamily="34" charset="-128"/>
              </a:rPr>
              <a:t>Situation où </a:t>
            </a:r>
            <a:r>
              <a:rPr lang="fr-FR" altLang="fr-FR" smtClean="0">
                <a:solidFill>
                  <a:srgbClr val="008000"/>
                </a:solidFill>
                <a:ea typeface="ＭＳ Ｐゴシック" pitchFamily="34" charset="-128"/>
              </a:rPr>
              <a:t>TPE peut être proposé (&lt;48h) ou présenté</a:t>
            </a:r>
          </a:p>
          <a:p>
            <a:pPr lvl="2" eaLnBrk="1" hangingPunct="1"/>
            <a:endParaRPr lang="fr-FR" altLang="fr-FR" smtClean="0">
              <a:ea typeface="ＭＳ Ｐゴシック" pitchFamily="34" charset="-128"/>
            </a:endParaRPr>
          </a:p>
          <a:p>
            <a:pPr lvl="2" eaLnBrk="1" hangingPunct="1"/>
            <a:endParaRPr lang="fr-FR" altLang="fr-FR" smtClean="0">
              <a:ea typeface="ＭＳ Ｐゴシック" pitchFamily="34" charset="-128"/>
            </a:endParaRPr>
          </a:p>
          <a:p>
            <a:pPr eaLnBrk="1" hangingPunct="1"/>
            <a:endParaRPr lang="fr-FR" altLang="fr-FR" smtClean="0">
              <a:ea typeface="ＭＳ Ｐゴシック" pitchFamily="34" charset="-128"/>
            </a:endParaRPr>
          </a:p>
          <a:p>
            <a:pPr eaLnBrk="1" hangingPunct="1"/>
            <a:endParaRPr lang="fr-FR" altLang="fr-FR" smtClean="0">
              <a:ea typeface="ＭＳ Ｐゴシック" pitchFamily="34" charset="-128"/>
            </a:endParaRPr>
          </a:p>
          <a:p>
            <a:pPr eaLnBrk="1" hangingPunct="1"/>
            <a:endParaRPr lang="fr-FR" altLang="fr-FR" smtClean="0">
              <a:ea typeface="ＭＳ Ｐゴシック" pitchFamily="34" charset="-128"/>
            </a:endParaRPr>
          </a:p>
        </p:txBody>
      </p:sp>
      <p:pic>
        <p:nvPicPr>
          <p:cNvPr id="72707" name="Espace réservé du contenu 4" descr="Capture d’écran 2014-12-06 à 23.20.59.png"/>
          <p:cNvPicPr>
            <a:picLocks noChangeAspect="1"/>
          </p:cNvPicPr>
          <p:nvPr/>
        </p:nvPicPr>
        <p:blipFill>
          <a:blip r:embed="rId2" cstate="print"/>
          <a:srcRect/>
          <a:stretch>
            <a:fillRect/>
          </a:stretch>
        </p:blipFill>
        <p:spPr bwMode="auto">
          <a:xfrm>
            <a:off x="6921500" y="4422775"/>
            <a:ext cx="2149475" cy="2320925"/>
          </a:xfrm>
          <a:prstGeom prst="rect">
            <a:avLst/>
          </a:prstGeom>
          <a:noFill/>
          <a:ln w="9525">
            <a:noFill/>
            <a:miter lim="800000"/>
            <a:headEnd/>
            <a:tailEnd/>
          </a:ln>
        </p:spPr>
      </p:pic>
      <p:sp>
        <p:nvSpPr>
          <p:cNvPr id="72708" name="Espace réservé du numéro de diapositive 6"/>
          <p:cNvSpPr>
            <a:spLocks noGrp="1"/>
          </p:cNvSpPr>
          <p:nvPr>
            <p:ph type="sldNum" sz="quarter" idx="12"/>
          </p:nvPr>
        </p:nvSpPr>
        <p:spPr bwMode="auto">
          <a:noFill/>
          <a:ln>
            <a:miter lim="800000"/>
            <a:headEnd/>
            <a:tailEnd/>
          </a:ln>
        </p:spPr>
        <p:txBody>
          <a:bodyPr/>
          <a:lstStyle/>
          <a:p>
            <a:fld id="{48B132D9-1430-496B-AB9D-6BADBF71C1BD}" type="slidenum">
              <a:rPr lang="fr-FR" smtClean="0"/>
              <a:pPr/>
              <a:t>34</a:t>
            </a:fld>
            <a:endParaRPr lang="fr-FR" smtClean="0"/>
          </a:p>
        </p:txBody>
      </p:sp>
      <p:sp>
        <p:nvSpPr>
          <p:cNvPr id="8" name="Espace réservé du pied de page 7"/>
          <p:cNvSpPr>
            <a:spLocks noGrp="1"/>
          </p:cNvSpPr>
          <p:nvPr>
            <p:ph type="ftr" sz="quarter" idx="11"/>
          </p:nvPr>
        </p:nvSpPr>
        <p:spPr/>
        <p:txBody>
          <a:bodyPr/>
          <a:lstStyle/>
          <a:p>
            <a:pPr>
              <a:defRPr/>
            </a:pPr>
            <a:r>
              <a:rPr lang="fr-FR" smtClean="0"/>
              <a:t>Formation SFLS Autotest Pharmacien</a:t>
            </a:r>
            <a:endParaRPr lang="fr-FR" dirty="0" smtClean="0"/>
          </a:p>
        </p:txBody>
      </p:sp>
      <p:sp>
        <p:nvSpPr>
          <p:cNvPr id="10" name="Titre 1"/>
          <p:cNvSpPr txBox="1">
            <a:spLocks/>
          </p:cNvSpPr>
          <p:nvPr/>
        </p:nvSpPr>
        <p:spPr>
          <a:xfrm>
            <a:off x="71438" y="522288"/>
            <a:ext cx="9072562" cy="1206500"/>
          </a:xfrm>
          <a:prstGeom prst="rect">
            <a:avLst/>
          </a:prstGeom>
        </p:spPr>
        <p:txBody>
          <a:bodyPr anchor="ctr">
            <a:normAutofit fontScale="90000" lnSpcReduction="20000"/>
          </a:bodyPr>
          <a:lstStyle/>
          <a:p>
            <a:pPr defTabSz="914400" fontAlgn="auto">
              <a:spcAft>
                <a:spcPts val="0"/>
              </a:spcAft>
              <a:defRPr/>
            </a:pPr>
            <a:r>
              <a:rPr lang="fr-FR" sz="3556" b="1" spc="-100" dirty="0">
                <a:solidFill>
                  <a:schemeClr val="tx2"/>
                </a:solidFill>
                <a:latin typeface="+mj-lt"/>
                <a:ea typeface="+mj-ea"/>
                <a:cs typeface="+mj-cs"/>
              </a:rPr>
              <a:t>Exposition sexuelle </a:t>
            </a:r>
            <a:r>
              <a:rPr lang="fr-FR" sz="3200" spc="-100" dirty="0">
                <a:solidFill>
                  <a:schemeClr val="tx2"/>
                </a:solidFill>
                <a:latin typeface="+mj-lt"/>
                <a:ea typeface="+mj-ea"/>
                <a:cs typeface="+mj-cs"/>
              </a:rPr>
              <a:t>(VIH, IST, grossesse) </a:t>
            </a:r>
            <a:r>
              <a:rPr lang="fr-FR" sz="3600" spc="-100" dirty="0">
                <a:solidFill>
                  <a:schemeClr val="tx2"/>
                </a:solidFill>
                <a:latin typeface="+mj-lt"/>
                <a:ea typeface="+mj-ea"/>
                <a:cs typeface="+mj-cs"/>
              </a:rPr>
              <a:t/>
            </a:r>
            <a:br>
              <a:rPr lang="fr-FR" sz="3600" spc="-100" dirty="0">
                <a:solidFill>
                  <a:schemeClr val="tx2"/>
                </a:solidFill>
                <a:latin typeface="+mj-lt"/>
                <a:ea typeface="+mj-ea"/>
                <a:cs typeface="+mj-cs"/>
              </a:rPr>
            </a:br>
            <a:r>
              <a:rPr lang="fr-FR" sz="3111" spc="-100" dirty="0">
                <a:solidFill>
                  <a:schemeClr val="tx2"/>
                </a:solidFill>
                <a:latin typeface="+mj-lt"/>
                <a:ea typeface="+mj-ea"/>
                <a:cs typeface="+mj-cs"/>
              </a:rPr>
              <a:t>Un homme / une femme souhaite des conseils concernant les préservatifs…</a:t>
            </a:r>
            <a:endParaRPr lang="fr-FR" sz="3600" spc="-1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4488" y="1652588"/>
            <a:ext cx="4141787" cy="4337050"/>
          </a:xfrm>
        </p:spPr>
        <p:txBody>
          <a:bodyPr rtlCol="0">
            <a:normAutofit/>
          </a:bodyPr>
          <a:lstStyle/>
          <a:p>
            <a:pPr marL="0" indent="0" algn="just" eaLnBrk="1" fontAlgn="auto" hangingPunct="1">
              <a:spcAft>
                <a:spcPts val="0"/>
              </a:spcAft>
              <a:buFont typeface="Rage Italic" panose="03070502040507070304" pitchFamily="66" charset="0"/>
              <a:buNone/>
              <a:defRPr/>
            </a:pPr>
            <a:r>
              <a:rPr lang="fr-FR" dirty="0" smtClean="0">
                <a:solidFill>
                  <a:schemeClr val="tx1">
                    <a:lumMod val="75000"/>
                    <a:lumOff val="25000"/>
                  </a:schemeClr>
                </a:solidFill>
              </a:rPr>
              <a:t>Au cours de l’entretien, il vous dit être allergique au latex et mal à l’aise avec l’utilisation du préservatif masculin qui coupe un peu la relation sexuelle.</a:t>
            </a:r>
          </a:p>
          <a:p>
            <a:pPr marL="0" indent="0" algn="just" eaLnBrk="1" fontAlgn="auto" hangingPunct="1">
              <a:spcAft>
                <a:spcPts val="0"/>
              </a:spcAft>
              <a:buFont typeface="Rage Italic" panose="03070502040507070304" pitchFamily="66" charset="0"/>
              <a:buNone/>
              <a:defRPr/>
            </a:pPr>
            <a:endParaRPr lang="fr-FR" dirty="0">
              <a:solidFill>
                <a:schemeClr val="tx1">
                  <a:lumMod val="75000"/>
                  <a:lumOff val="25000"/>
                </a:schemeClr>
              </a:solidFill>
            </a:endParaRPr>
          </a:p>
          <a:p>
            <a:pPr algn="just" eaLnBrk="1" fontAlgn="auto" hangingPunct="1">
              <a:spcAft>
                <a:spcPts val="0"/>
              </a:spcAft>
              <a:buFont typeface="Arial" pitchFamily="34" charset="0"/>
              <a:buNone/>
              <a:defRPr/>
            </a:pPr>
            <a:r>
              <a:rPr lang="fr-FR" dirty="0" smtClean="0"/>
              <a:t>Que pouvez-vous lui conseiller?</a:t>
            </a:r>
            <a:endParaRPr lang="fr-FR" dirty="0"/>
          </a:p>
        </p:txBody>
      </p:sp>
      <p:pic>
        <p:nvPicPr>
          <p:cNvPr id="73731" name="Image 4" descr="Capture d’écran 2014-12-06 à 21.09.31.png"/>
          <p:cNvPicPr>
            <a:picLocks noChangeAspect="1"/>
          </p:cNvPicPr>
          <p:nvPr/>
        </p:nvPicPr>
        <p:blipFill>
          <a:blip r:embed="rId2" cstate="print"/>
          <a:srcRect/>
          <a:stretch>
            <a:fillRect/>
          </a:stretch>
        </p:blipFill>
        <p:spPr bwMode="auto">
          <a:xfrm>
            <a:off x="4645025" y="2327275"/>
            <a:ext cx="4173538" cy="3119438"/>
          </a:xfrm>
          <a:prstGeom prst="rect">
            <a:avLst/>
          </a:prstGeom>
          <a:noFill/>
          <a:ln w="9525">
            <a:noFill/>
            <a:miter lim="800000"/>
            <a:headEnd/>
            <a:tailEnd/>
          </a:ln>
        </p:spPr>
      </p:pic>
      <p:sp>
        <p:nvSpPr>
          <p:cNvPr id="6" name="Rectangle 5"/>
          <p:cNvSpPr/>
          <p:nvPr/>
        </p:nvSpPr>
        <p:spPr>
          <a:xfrm>
            <a:off x="6097588" y="2938463"/>
            <a:ext cx="2205037"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73733" name="Image 7" descr="Capture d’écran 2014-12-07 à 22.19.37.png"/>
          <p:cNvPicPr>
            <a:picLocks noChangeAspect="1"/>
          </p:cNvPicPr>
          <p:nvPr/>
        </p:nvPicPr>
        <p:blipFill>
          <a:blip r:embed="rId3" cstate="print"/>
          <a:srcRect/>
          <a:stretch>
            <a:fillRect/>
          </a:stretch>
        </p:blipFill>
        <p:spPr bwMode="auto">
          <a:xfrm>
            <a:off x="6692900" y="2874963"/>
            <a:ext cx="941388" cy="565150"/>
          </a:xfrm>
          <a:prstGeom prst="rect">
            <a:avLst/>
          </a:prstGeom>
          <a:noFill/>
          <a:ln w="9525">
            <a:noFill/>
            <a:miter lim="800000"/>
            <a:headEnd/>
            <a:tailEnd/>
          </a:ln>
        </p:spPr>
      </p:pic>
      <p:sp>
        <p:nvSpPr>
          <p:cNvPr id="73734" name="Espace réservé du numéro de diapositive 9"/>
          <p:cNvSpPr>
            <a:spLocks noGrp="1"/>
          </p:cNvSpPr>
          <p:nvPr>
            <p:ph type="sldNum" sz="quarter" idx="12"/>
          </p:nvPr>
        </p:nvSpPr>
        <p:spPr bwMode="auto">
          <a:noFill/>
          <a:ln>
            <a:miter lim="800000"/>
            <a:headEnd/>
            <a:tailEnd/>
          </a:ln>
        </p:spPr>
        <p:txBody>
          <a:bodyPr/>
          <a:lstStyle/>
          <a:p>
            <a:fld id="{5D041864-DF52-479B-B8A6-B447D4B82C7D}" type="slidenum">
              <a:rPr lang="fr-FR" smtClean="0"/>
              <a:pPr/>
              <a:t>35</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sp>
        <p:nvSpPr>
          <p:cNvPr id="13" name="Titre 1"/>
          <p:cNvSpPr txBox="1">
            <a:spLocks/>
          </p:cNvSpPr>
          <p:nvPr/>
        </p:nvSpPr>
        <p:spPr>
          <a:xfrm>
            <a:off x="71438" y="508000"/>
            <a:ext cx="9072562" cy="1092200"/>
          </a:xfrm>
          <a:prstGeom prst="rect">
            <a:avLst/>
          </a:prstGeom>
        </p:spPr>
        <p:txBody>
          <a:bodyPr anchor="ctr">
            <a:normAutofit fontScale="82500" lnSpcReduction="20000"/>
          </a:bodyPr>
          <a:lstStyle/>
          <a:p>
            <a:pPr defTabSz="914400" fontAlgn="auto">
              <a:spcAft>
                <a:spcPts val="0"/>
              </a:spcAft>
              <a:defRPr/>
            </a:pPr>
            <a:r>
              <a:rPr lang="fr-FR" sz="3556" b="1" spc="-100" dirty="0">
                <a:solidFill>
                  <a:schemeClr val="tx2"/>
                </a:solidFill>
                <a:latin typeface="+mj-lt"/>
                <a:ea typeface="+mj-ea"/>
                <a:cs typeface="+mj-cs"/>
              </a:rPr>
              <a:t>Exposition sexuelle </a:t>
            </a:r>
            <a:r>
              <a:rPr lang="fr-FR" sz="3200" spc="-100" dirty="0">
                <a:solidFill>
                  <a:schemeClr val="tx2"/>
                </a:solidFill>
                <a:latin typeface="+mj-lt"/>
                <a:ea typeface="+mj-ea"/>
                <a:cs typeface="+mj-cs"/>
              </a:rPr>
              <a:t>(VIH, IST, grossesse) </a:t>
            </a:r>
            <a:r>
              <a:rPr lang="fr-FR" sz="3600" spc="-100" dirty="0">
                <a:solidFill>
                  <a:schemeClr val="tx2"/>
                </a:solidFill>
                <a:latin typeface="+mj-lt"/>
                <a:ea typeface="+mj-ea"/>
                <a:cs typeface="+mj-cs"/>
              </a:rPr>
              <a:t/>
            </a:r>
            <a:br>
              <a:rPr lang="fr-FR" sz="3600" spc="-100" dirty="0">
                <a:solidFill>
                  <a:schemeClr val="tx2"/>
                </a:solidFill>
                <a:latin typeface="+mj-lt"/>
                <a:ea typeface="+mj-ea"/>
                <a:cs typeface="+mj-cs"/>
              </a:rPr>
            </a:br>
            <a:r>
              <a:rPr lang="fr-FR" sz="3111" spc="-100" dirty="0">
                <a:solidFill>
                  <a:schemeClr val="tx2"/>
                </a:solidFill>
                <a:latin typeface="+mj-lt"/>
                <a:ea typeface="+mj-ea"/>
                <a:cs typeface="+mj-cs"/>
              </a:rPr>
              <a:t>Un homme / une femme souhaite des conseils concernant les préservatifs…</a:t>
            </a:r>
            <a:endParaRPr lang="fr-FR" sz="3600" spc="-1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00200"/>
            <a:ext cx="9144000" cy="5257800"/>
          </a:xfrm>
        </p:spPr>
        <p:txBody>
          <a:bodyPr rtlCol="0">
            <a:normAutofit fontScale="92500"/>
          </a:bodyPr>
          <a:lstStyle/>
          <a:p>
            <a:pPr algn="just"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Préservatif féminin, une </a:t>
            </a:r>
            <a:r>
              <a:rPr lang="fr-FR" b="1" dirty="0" smtClean="0">
                <a:solidFill>
                  <a:srgbClr val="008000"/>
                </a:solidFill>
              </a:rPr>
              <a:t>alternative</a:t>
            </a:r>
            <a:r>
              <a:rPr lang="fr-FR" dirty="0" smtClean="0">
                <a:solidFill>
                  <a:srgbClr val="008000"/>
                </a:solidFill>
              </a:rPr>
              <a:t> pour la prévention</a:t>
            </a:r>
            <a:endParaRPr lang="fr-FR" sz="1000" dirty="0" smtClean="0">
              <a:solidFill>
                <a:srgbClr val="008000"/>
              </a:solidFill>
            </a:endParaRPr>
          </a:p>
          <a:p>
            <a:pPr marL="557784" lvl="1" algn="just" eaLnBrk="1" fontAlgn="auto" hangingPunct="1">
              <a:spcAft>
                <a:spcPts val="0"/>
              </a:spcAft>
              <a:defRPr/>
            </a:pPr>
            <a:r>
              <a:rPr lang="fr-FR" sz="2400" dirty="0" smtClean="0">
                <a:solidFill>
                  <a:srgbClr val="008000"/>
                </a:solidFill>
              </a:rPr>
              <a:t>Moins connus par le public</a:t>
            </a:r>
          </a:p>
          <a:p>
            <a:pPr marL="557784" lvl="1" algn="just" eaLnBrk="1" fontAlgn="auto" hangingPunct="1">
              <a:spcAft>
                <a:spcPts val="0"/>
              </a:spcAft>
              <a:defRPr/>
            </a:pPr>
            <a:r>
              <a:rPr lang="fr-FR" sz="2400" dirty="0" smtClean="0">
                <a:solidFill>
                  <a:srgbClr val="008000"/>
                </a:solidFill>
              </a:rPr>
              <a:t>En polyuréthane, en nitrile : pas de problème d’allergie au latex</a:t>
            </a:r>
          </a:p>
          <a:p>
            <a:pPr marL="557784" lvl="1" algn="just" eaLnBrk="1" fontAlgn="auto" hangingPunct="1">
              <a:spcAft>
                <a:spcPts val="0"/>
              </a:spcAft>
              <a:defRPr/>
            </a:pPr>
            <a:r>
              <a:rPr lang="fr-FR" sz="2400" dirty="0" smtClean="0">
                <a:solidFill>
                  <a:srgbClr val="008000"/>
                </a:solidFill>
              </a:rPr>
              <a:t>Utilisation de lubrifiants possible</a:t>
            </a:r>
          </a:p>
          <a:p>
            <a:pPr marL="557784" lvl="1" algn="just" eaLnBrk="1" fontAlgn="auto" hangingPunct="1">
              <a:spcAft>
                <a:spcPts val="0"/>
              </a:spcAft>
              <a:defRPr/>
            </a:pPr>
            <a:r>
              <a:rPr lang="fr-FR" sz="2400" dirty="0" smtClean="0">
                <a:solidFill>
                  <a:srgbClr val="008000"/>
                </a:solidFill>
              </a:rPr>
              <a:t>Mise en place : possible avant les rapports</a:t>
            </a:r>
          </a:p>
          <a:p>
            <a:pPr marL="557784" lvl="1" algn="just" eaLnBrk="1" fontAlgn="auto" hangingPunct="1">
              <a:spcAft>
                <a:spcPts val="0"/>
              </a:spcAft>
              <a:defRPr/>
            </a:pPr>
            <a:r>
              <a:rPr lang="fr-FR" sz="2400" dirty="0" smtClean="0">
                <a:solidFill>
                  <a:srgbClr val="008000"/>
                </a:solidFill>
              </a:rPr>
              <a:t>Retrait : possible à distance de la fin des rapports</a:t>
            </a:r>
          </a:p>
          <a:p>
            <a:pPr marL="557784" lvl="1" algn="just" eaLnBrk="1" fontAlgn="auto" hangingPunct="1">
              <a:spcAft>
                <a:spcPts val="0"/>
              </a:spcAft>
              <a:defRPr/>
            </a:pPr>
            <a:r>
              <a:rPr lang="fr-FR" sz="2400" dirty="0" smtClean="0">
                <a:solidFill>
                  <a:srgbClr val="008000"/>
                </a:solidFill>
              </a:rPr>
              <a:t>Remettre mode d’emploi préservatif féminin (</a:t>
            </a:r>
            <a:r>
              <a:rPr lang="fr-FR" sz="2400" dirty="0" smtClean="0">
                <a:solidFill>
                  <a:schemeClr val="accent6">
                    <a:lumMod val="75000"/>
                  </a:schemeClr>
                </a:solidFill>
              </a:rPr>
              <a:t>cf. doc INPES</a:t>
            </a:r>
            <a:r>
              <a:rPr lang="fr-FR" sz="2400" dirty="0" smtClean="0">
                <a:solidFill>
                  <a:srgbClr val="008000"/>
                </a:solidFill>
              </a:rPr>
              <a:t>)</a:t>
            </a:r>
          </a:p>
          <a:p>
            <a:pPr marL="557784" lvl="1" algn="just" eaLnBrk="1" fontAlgn="auto" hangingPunct="1">
              <a:spcAft>
                <a:spcPts val="0"/>
              </a:spcAft>
              <a:defRPr/>
            </a:pPr>
            <a:endParaRPr lang="fr-FR" sz="800" dirty="0">
              <a:solidFill>
                <a:schemeClr val="tx1">
                  <a:lumMod val="75000"/>
                  <a:lumOff val="25000"/>
                </a:schemeClr>
              </a:solidFill>
            </a:endParaRPr>
          </a:p>
          <a:p>
            <a:pPr marL="0" indent="0" algn="just" eaLnBrk="1" fontAlgn="auto" hangingPunct="1">
              <a:spcAft>
                <a:spcPts val="0"/>
              </a:spcAft>
              <a:buFont typeface="Rage Italic" panose="03070502040507070304" pitchFamily="66" charset="0"/>
              <a:buNone/>
              <a:defRPr/>
            </a:pPr>
            <a:r>
              <a:rPr lang="fr-FR" i="1" dirty="0" smtClean="0">
                <a:solidFill>
                  <a:schemeClr val="tx1"/>
                </a:solidFill>
              </a:rPr>
              <a:t>« Faut-il mettre un préservatif masculin et un féminin ? »</a:t>
            </a:r>
            <a:endParaRPr lang="fr-FR" sz="1000" i="1" dirty="0">
              <a:solidFill>
                <a:srgbClr val="000090"/>
              </a:solidFill>
            </a:endParaRPr>
          </a:p>
          <a:p>
            <a:pPr algn="just"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NON</a:t>
            </a:r>
          </a:p>
          <a:p>
            <a:pPr algn="just" eaLnBrk="1" fontAlgn="auto" hangingPunct="1">
              <a:spcAft>
                <a:spcPts val="0"/>
              </a:spcAft>
              <a:defRPr/>
            </a:pPr>
            <a:endParaRPr lang="fr-FR" sz="800" dirty="0">
              <a:solidFill>
                <a:schemeClr val="tx1"/>
              </a:solidFill>
            </a:endParaRPr>
          </a:p>
          <a:p>
            <a:pPr marL="0" indent="0" algn="just" eaLnBrk="1" fontAlgn="auto" hangingPunct="1">
              <a:spcAft>
                <a:spcPts val="0"/>
              </a:spcAft>
              <a:buFont typeface="Rage Italic" panose="03070502040507070304" pitchFamily="66" charset="0"/>
              <a:buNone/>
              <a:defRPr/>
            </a:pPr>
            <a:r>
              <a:rPr lang="fr-FR" i="1" dirty="0" smtClean="0">
                <a:solidFill>
                  <a:schemeClr val="tx1"/>
                </a:solidFill>
              </a:rPr>
              <a:t>« Vous me dites qu’il faut guider le sexe lors de la pénétration, ma partenaire devra tenir le préservatif pendant toute la durée du rapport ? »</a:t>
            </a:r>
          </a:p>
          <a:p>
            <a:pPr algn="just"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NON</a:t>
            </a:r>
          </a:p>
        </p:txBody>
      </p:sp>
      <p:sp>
        <p:nvSpPr>
          <p:cNvPr id="74755" name="Espace réservé du numéro de diapositive 5"/>
          <p:cNvSpPr>
            <a:spLocks noGrp="1"/>
          </p:cNvSpPr>
          <p:nvPr>
            <p:ph type="sldNum" sz="quarter" idx="12"/>
          </p:nvPr>
        </p:nvSpPr>
        <p:spPr bwMode="auto">
          <a:noFill/>
          <a:ln>
            <a:miter lim="800000"/>
            <a:headEnd/>
            <a:tailEnd/>
          </a:ln>
        </p:spPr>
        <p:txBody>
          <a:bodyPr/>
          <a:lstStyle/>
          <a:p>
            <a:fld id="{7DC717A7-8588-4032-9995-838472491A19}" type="slidenum">
              <a:rPr lang="fr-FR" smtClean="0"/>
              <a:pPr/>
              <a:t>36</a:t>
            </a:fld>
            <a:endParaRPr lang="fr-FR" smtClean="0"/>
          </a:p>
        </p:txBody>
      </p:sp>
      <p:sp>
        <p:nvSpPr>
          <p:cNvPr id="7" name="Espace réservé du pied de page 6"/>
          <p:cNvSpPr>
            <a:spLocks noGrp="1"/>
          </p:cNvSpPr>
          <p:nvPr>
            <p:ph type="ftr" sz="quarter" idx="11"/>
          </p:nvPr>
        </p:nvSpPr>
        <p:spPr/>
        <p:txBody>
          <a:bodyPr/>
          <a:lstStyle/>
          <a:p>
            <a:pPr>
              <a:defRPr/>
            </a:pPr>
            <a:r>
              <a:rPr lang="fr-FR" smtClean="0"/>
              <a:t>Formation SFLS Autotest Pharmacien</a:t>
            </a:r>
            <a:endParaRPr lang="fr-FR" dirty="0" smtClean="0"/>
          </a:p>
        </p:txBody>
      </p:sp>
      <p:sp>
        <p:nvSpPr>
          <p:cNvPr id="8" name="Titre 1"/>
          <p:cNvSpPr txBox="1">
            <a:spLocks/>
          </p:cNvSpPr>
          <p:nvPr/>
        </p:nvSpPr>
        <p:spPr>
          <a:xfrm>
            <a:off x="71438" y="508000"/>
            <a:ext cx="9072562" cy="1092200"/>
          </a:xfrm>
          <a:prstGeom prst="rect">
            <a:avLst/>
          </a:prstGeom>
        </p:spPr>
        <p:txBody>
          <a:bodyPr anchor="ctr">
            <a:normAutofit fontScale="82500" lnSpcReduction="20000"/>
          </a:bodyPr>
          <a:lstStyle/>
          <a:p>
            <a:pPr defTabSz="914400" fontAlgn="auto">
              <a:spcAft>
                <a:spcPts val="0"/>
              </a:spcAft>
              <a:defRPr/>
            </a:pPr>
            <a:r>
              <a:rPr lang="fr-FR" sz="3556" b="1" spc="-100" dirty="0">
                <a:solidFill>
                  <a:schemeClr val="tx2"/>
                </a:solidFill>
                <a:latin typeface="+mj-lt"/>
                <a:ea typeface="+mj-ea"/>
                <a:cs typeface="+mj-cs"/>
              </a:rPr>
              <a:t>Exposition sexuelle </a:t>
            </a:r>
            <a:r>
              <a:rPr lang="fr-FR" sz="3200" spc="-100" dirty="0">
                <a:solidFill>
                  <a:schemeClr val="tx2"/>
                </a:solidFill>
                <a:latin typeface="+mj-lt"/>
                <a:ea typeface="+mj-ea"/>
                <a:cs typeface="+mj-cs"/>
              </a:rPr>
              <a:t>(VIH, IST, grossesse) </a:t>
            </a:r>
            <a:r>
              <a:rPr lang="fr-FR" sz="3600" spc="-100" dirty="0">
                <a:solidFill>
                  <a:schemeClr val="tx2"/>
                </a:solidFill>
                <a:latin typeface="+mj-lt"/>
                <a:ea typeface="+mj-ea"/>
                <a:cs typeface="+mj-cs"/>
              </a:rPr>
              <a:t/>
            </a:r>
            <a:br>
              <a:rPr lang="fr-FR" sz="3600" spc="-100" dirty="0">
                <a:solidFill>
                  <a:schemeClr val="tx2"/>
                </a:solidFill>
                <a:latin typeface="+mj-lt"/>
                <a:ea typeface="+mj-ea"/>
                <a:cs typeface="+mj-cs"/>
              </a:rPr>
            </a:br>
            <a:r>
              <a:rPr lang="fr-FR" sz="3111" spc="-100" dirty="0">
                <a:solidFill>
                  <a:schemeClr val="tx2"/>
                </a:solidFill>
                <a:latin typeface="+mj-lt"/>
                <a:ea typeface="+mj-ea"/>
                <a:cs typeface="+mj-cs"/>
              </a:rPr>
              <a:t>Un homme / une femme souhaite des conseils concernant les préservatifs…</a:t>
            </a:r>
            <a:endParaRPr lang="fr-FR" sz="3600" spc="-100" dirty="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7710" y="533400"/>
            <a:ext cx="8229600" cy="990600"/>
          </a:xfrm>
        </p:spPr>
        <p:txBody>
          <a:bodyPr/>
          <a:lstStyle/>
          <a:p>
            <a:r>
              <a:rPr lang="fr-FR" dirty="0" smtClean="0"/>
              <a:t>Les IST</a:t>
            </a:r>
            <a:endParaRPr lang="fr-FR" dirty="0"/>
          </a:p>
        </p:txBody>
      </p:sp>
      <p:sp>
        <p:nvSpPr>
          <p:cNvPr id="3" name="Espace réservé du contenu 2"/>
          <p:cNvSpPr>
            <a:spLocks noGrp="1"/>
          </p:cNvSpPr>
          <p:nvPr>
            <p:ph idx="1"/>
          </p:nvPr>
        </p:nvSpPr>
        <p:spPr>
          <a:xfrm>
            <a:off x="152400" y="1524000"/>
            <a:ext cx="8750300" cy="4953000"/>
          </a:xfrm>
        </p:spPr>
        <p:txBody>
          <a:bodyPr rtlCol="0">
            <a:normAutofit/>
          </a:bodyPr>
          <a:lstStyle/>
          <a:p>
            <a:pPr eaLnBrk="1" fontAlgn="auto" hangingPunct="1">
              <a:spcAft>
                <a:spcPts val="0"/>
              </a:spcAft>
              <a:defRPr/>
            </a:pPr>
            <a:r>
              <a:rPr lang="fr-FR" dirty="0" smtClean="0">
                <a:latin typeface="Cambria" pitchFamily="18" charset="0"/>
              </a:rPr>
              <a:t>Symptômes variables</a:t>
            </a:r>
          </a:p>
          <a:p>
            <a:pPr marL="557784" lvl="1" eaLnBrk="1" fontAlgn="auto" hangingPunct="1">
              <a:spcAft>
                <a:spcPts val="0"/>
              </a:spcAft>
              <a:defRPr/>
            </a:pPr>
            <a:r>
              <a:rPr lang="fr-FR" dirty="0" smtClean="0">
                <a:latin typeface="Cambria" pitchFamily="18" charset="0"/>
              </a:rPr>
              <a:t>brûlures, écoulements au niveau organes sexuels etc.</a:t>
            </a:r>
          </a:p>
          <a:p>
            <a:pPr marL="557784" lvl="1" eaLnBrk="1" fontAlgn="auto" hangingPunct="1">
              <a:spcAft>
                <a:spcPts val="0"/>
              </a:spcAft>
              <a:defRPr/>
            </a:pPr>
            <a:r>
              <a:rPr lang="fr-FR" dirty="0" smtClean="0">
                <a:latin typeface="Cambria" pitchFamily="18" charset="0"/>
              </a:rPr>
              <a:t>pas de signes</a:t>
            </a:r>
          </a:p>
          <a:p>
            <a:pPr marL="557784" lvl="1" eaLnBrk="1" fontAlgn="auto" hangingPunct="1">
              <a:spcAft>
                <a:spcPts val="0"/>
              </a:spcAft>
              <a:defRPr/>
            </a:pPr>
            <a:r>
              <a:rPr lang="fr-FR" dirty="0" smtClean="0">
                <a:latin typeface="Cambria" pitchFamily="18" charset="0"/>
              </a:rPr>
              <a:t>Parfois complications à type de stérilité, cancer col utérus</a:t>
            </a:r>
          </a:p>
          <a:p>
            <a:pPr eaLnBrk="1" fontAlgn="auto" hangingPunct="1">
              <a:spcAft>
                <a:spcPts val="0"/>
              </a:spcAft>
              <a:defRPr/>
            </a:pPr>
            <a:r>
              <a:rPr lang="fr-FR" dirty="0" smtClean="0">
                <a:latin typeface="Cambria" pitchFamily="18" charset="0"/>
              </a:rPr>
              <a:t>Site internet : </a:t>
            </a:r>
            <a:r>
              <a:rPr lang="fr-FR" u="sng" dirty="0" smtClean="0">
                <a:latin typeface="Cambria" pitchFamily="18" charset="0"/>
              </a:rPr>
              <a:t>info-</a:t>
            </a:r>
            <a:r>
              <a:rPr lang="fr-FR" u="sng" dirty="0" err="1" smtClean="0">
                <a:latin typeface="Cambria" pitchFamily="18" charset="0"/>
              </a:rPr>
              <a:t>ist.fr</a:t>
            </a:r>
            <a:endParaRPr lang="fr-FR" u="sng" dirty="0" smtClean="0">
              <a:latin typeface="Cambria" pitchFamily="18" charset="0"/>
            </a:endParaRPr>
          </a:p>
          <a:p>
            <a:pPr marL="557784" lvl="1" eaLnBrk="1" fontAlgn="auto" hangingPunct="1">
              <a:spcAft>
                <a:spcPts val="0"/>
              </a:spcAft>
              <a:defRPr/>
            </a:pPr>
            <a:r>
              <a:rPr lang="fr-FR" dirty="0" err="1" smtClean="0">
                <a:latin typeface="Cambria" pitchFamily="18" charset="0"/>
              </a:rPr>
              <a:t>Blénnorragie</a:t>
            </a:r>
            <a:r>
              <a:rPr lang="fr-FR" dirty="0" smtClean="0">
                <a:latin typeface="Cambria" pitchFamily="18" charset="0"/>
              </a:rPr>
              <a:t> gonococcique</a:t>
            </a:r>
          </a:p>
          <a:p>
            <a:pPr marL="557784" lvl="1" eaLnBrk="1" fontAlgn="auto" hangingPunct="1">
              <a:spcAft>
                <a:spcPts val="0"/>
              </a:spcAft>
              <a:defRPr/>
            </a:pPr>
            <a:r>
              <a:rPr lang="fr-FR" dirty="0" smtClean="0">
                <a:latin typeface="Cambria" pitchFamily="18" charset="0"/>
              </a:rPr>
              <a:t>Hépatite B : Vaccin !</a:t>
            </a:r>
          </a:p>
          <a:p>
            <a:pPr marL="557784" lvl="1" eaLnBrk="1" fontAlgn="auto" hangingPunct="1">
              <a:spcAft>
                <a:spcPts val="0"/>
              </a:spcAft>
              <a:defRPr/>
            </a:pPr>
            <a:r>
              <a:rPr lang="fr-FR" dirty="0" smtClean="0">
                <a:latin typeface="Cambria" pitchFamily="18" charset="0"/>
              </a:rPr>
              <a:t>Herpès génital</a:t>
            </a:r>
          </a:p>
          <a:p>
            <a:pPr marL="557784" lvl="1" eaLnBrk="1" fontAlgn="auto" hangingPunct="1">
              <a:spcAft>
                <a:spcPts val="0"/>
              </a:spcAft>
              <a:defRPr/>
            </a:pPr>
            <a:r>
              <a:rPr lang="fr-FR" dirty="0" err="1" smtClean="0">
                <a:latin typeface="Cambria" pitchFamily="18" charset="0"/>
              </a:rPr>
              <a:t>Chlamydiose</a:t>
            </a:r>
            <a:endParaRPr lang="fr-FR" dirty="0" smtClean="0">
              <a:latin typeface="Cambria" pitchFamily="18" charset="0"/>
            </a:endParaRPr>
          </a:p>
          <a:p>
            <a:pPr marL="557784" lvl="1" eaLnBrk="1" fontAlgn="auto" hangingPunct="1">
              <a:spcAft>
                <a:spcPts val="0"/>
              </a:spcAft>
              <a:defRPr/>
            </a:pPr>
            <a:r>
              <a:rPr lang="fr-FR" dirty="0" smtClean="0">
                <a:latin typeface="Cambria" pitchFamily="18" charset="0"/>
              </a:rPr>
              <a:t>Mycoplasme/</a:t>
            </a:r>
            <a:r>
              <a:rPr lang="fr-FR" dirty="0" err="1" smtClean="0">
                <a:latin typeface="Cambria" pitchFamily="18" charset="0"/>
              </a:rPr>
              <a:t>Trichomonase</a:t>
            </a:r>
            <a:endParaRPr lang="fr-FR" dirty="0" smtClean="0">
              <a:latin typeface="Cambria" pitchFamily="18" charset="0"/>
            </a:endParaRPr>
          </a:p>
          <a:p>
            <a:pPr marL="557784" lvl="1" eaLnBrk="1" fontAlgn="auto" hangingPunct="1">
              <a:spcAft>
                <a:spcPts val="0"/>
              </a:spcAft>
              <a:defRPr/>
            </a:pPr>
            <a:r>
              <a:rPr lang="fr-FR" dirty="0" smtClean="0">
                <a:latin typeface="Cambria" pitchFamily="18" charset="0"/>
              </a:rPr>
              <a:t>Papillomavirus : vaccin</a:t>
            </a:r>
          </a:p>
          <a:p>
            <a:pPr marL="557784" lvl="1" eaLnBrk="1" fontAlgn="auto" hangingPunct="1">
              <a:spcAft>
                <a:spcPts val="0"/>
              </a:spcAft>
              <a:defRPr/>
            </a:pPr>
            <a:r>
              <a:rPr lang="fr-FR" dirty="0" smtClean="0">
                <a:latin typeface="Cambria" pitchFamily="18" charset="0"/>
              </a:rPr>
              <a:t>Syphilis</a:t>
            </a:r>
          </a:p>
          <a:p>
            <a:pPr marL="557784" lvl="1" eaLnBrk="1" fontAlgn="auto" hangingPunct="1">
              <a:spcAft>
                <a:spcPts val="0"/>
              </a:spcAft>
              <a:defRPr/>
            </a:pPr>
            <a:r>
              <a:rPr lang="fr-FR" dirty="0" smtClean="0">
                <a:latin typeface="Cambria" pitchFamily="18" charset="0"/>
              </a:rPr>
              <a:t>VIH</a:t>
            </a:r>
            <a:endParaRPr lang="fr-FR" dirty="0">
              <a:latin typeface="Cambria" pitchFamily="18" charset="0"/>
            </a:endParaRPr>
          </a:p>
        </p:txBody>
      </p:sp>
      <p:sp>
        <p:nvSpPr>
          <p:cNvPr id="6" name="Espace réservé du numéro de diapositive 5"/>
          <p:cNvSpPr>
            <a:spLocks noGrp="1"/>
          </p:cNvSpPr>
          <p:nvPr>
            <p:ph type="sldNum" sz="quarter" idx="12"/>
          </p:nvPr>
        </p:nvSpPr>
        <p:spPr/>
        <p:txBody>
          <a:bodyPr/>
          <a:lstStyle/>
          <a:p>
            <a:fld id="{8D3C4E78-4E06-5F42-B744-27D3474E1BA3}" type="slidenum">
              <a:rPr lang="fr-FR" smtClean="0"/>
              <a:pPr/>
              <a:t>37</a:t>
            </a:fld>
            <a:endParaRPr lang="fr-FR" dirty="0"/>
          </a:p>
        </p:txBody>
      </p:sp>
      <p:sp>
        <p:nvSpPr>
          <p:cNvPr id="7" name="Espace réservé du pied de page 6"/>
          <p:cNvSpPr>
            <a:spLocks noGrp="1"/>
          </p:cNvSpPr>
          <p:nvPr>
            <p:ph type="ftr" sz="quarter" idx="11"/>
          </p:nvPr>
        </p:nvSpPr>
        <p:spPr/>
        <p:txBody>
          <a:bodyPr/>
          <a:lstStyle/>
          <a:p>
            <a:r>
              <a:rPr lang="fr-FR" smtClean="0"/>
              <a:t>Formation SFLS Autotest Pharmacien</a:t>
            </a:r>
            <a:endParaRPr lang="fr-FR" dirty="0" smtClean="0"/>
          </a:p>
        </p:txBody>
      </p:sp>
    </p:spTree>
    <p:extLst>
      <p:ext uri="{BB962C8B-B14F-4D97-AF65-F5344CB8AC3E}">
        <p14:creationId xmlns="" xmlns:p14="http://schemas.microsoft.com/office/powerpoint/2010/main" xmlns:mv="urn:schemas-microsoft-com:mac:vml" xmlns:mc="http://schemas.openxmlformats.org/markup-compatibility/2006" val="397793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Auteurs</a:t>
            </a:r>
          </a:p>
        </p:txBody>
      </p:sp>
      <p:sp>
        <p:nvSpPr>
          <p:cNvPr id="118787" name="Espace réservé du contenu 2"/>
          <p:cNvSpPr>
            <a:spLocks noGrp="1"/>
          </p:cNvSpPr>
          <p:nvPr>
            <p:ph idx="1"/>
          </p:nvPr>
        </p:nvSpPr>
        <p:spPr>
          <a:xfrm>
            <a:off x="292100" y="1600200"/>
            <a:ext cx="8636000" cy="4876800"/>
          </a:xfrm>
        </p:spPr>
        <p:txBody>
          <a:bodyPr/>
          <a:lstStyle/>
          <a:p>
            <a:pPr eaLnBrk="1" hangingPunct="1"/>
            <a:r>
              <a:rPr lang="fr-FR" smtClean="0">
                <a:ea typeface="ＭＳ Ｐゴシック" pitchFamily="34" charset="-128"/>
              </a:rPr>
              <a:t>Philippe ARSAC (Médecin, institut Fournier Paris)</a:t>
            </a:r>
          </a:p>
          <a:p>
            <a:pPr eaLnBrk="1" hangingPunct="1"/>
            <a:r>
              <a:rPr lang="fr-FR" smtClean="0">
                <a:ea typeface="ＭＳ Ｐゴシック" pitchFamily="34" charset="-128"/>
              </a:rPr>
              <a:t>Emmanuelle BOSCHETTI (Pharmacien, CHU Nancy)</a:t>
            </a:r>
          </a:p>
          <a:p>
            <a:pPr eaLnBrk="1" hangingPunct="1"/>
            <a:r>
              <a:rPr lang="fr-FR" smtClean="0">
                <a:ea typeface="ＭＳ Ｐゴシック" pitchFamily="34" charset="-128"/>
              </a:rPr>
              <a:t>Laurence BOYER (Médecin, CHU Nancy)</a:t>
            </a:r>
          </a:p>
          <a:p>
            <a:pPr eaLnBrk="1" hangingPunct="1"/>
            <a:r>
              <a:rPr lang="fr-FR" smtClean="0">
                <a:ea typeface="ＭＳ Ｐゴシック" pitchFamily="34" charset="-128"/>
              </a:rPr>
              <a:t>Agnès CERTAIN (Pharmacien ,CHU Bichat)</a:t>
            </a:r>
          </a:p>
          <a:p>
            <a:pPr eaLnBrk="1" hangingPunct="1"/>
            <a:r>
              <a:rPr lang="fr-FR" smtClean="0">
                <a:ea typeface="ＭＳ Ｐゴシック" pitchFamily="34" charset="-128"/>
              </a:rPr>
              <a:t>Christine JACOMET (Médecin, CHU Clermont-Ferrand)</a:t>
            </a:r>
          </a:p>
          <a:p>
            <a:pPr eaLnBrk="1" hangingPunct="1"/>
            <a:r>
              <a:rPr lang="fr-FR" smtClean="0">
                <a:ea typeface="ＭＳ Ｐゴシック" pitchFamily="34" charset="-128"/>
              </a:rPr>
              <a:t>Julie LANGLOIS (Pharmacien consultante, Paris)</a:t>
            </a:r>
          </a:p>
          <a:p>
            <a:pPr eaLnBrk="1" hangingPunct="1"/>
            <a:r>
              <a:rPr lang="fr-FR" smtClean="0">
                <a:ea typeface="ＭＳ Ｐゴシック" pitchFamily="34" charset="-128"/>
              </a:rPr>
              <a:t>Bruno LAURANDIN (Pharmacien officinal, Suresnes)</a:t>
            </a:r>
          </a:p>
          <a:p>
            <a:pPr eaLnBrk="1" hangingPunct="1"/>
            <a:r>
              <a:rPr lang="fr-FR" smtClean="0">
                <a:ea typeface="ＭＳ Ｐゴシック" pitchFamily="34" charset="-128"/>
              </a:rPr>
              <a:t>Sylvia PUGLIESE-WEHRLEN (Pharmacien, CHU Nice)</a:t>
            </a:r>
          </a:p>
          <a:p>
            <a:pPr eaLnBrk="1" hangingPunct="1"/>
            <a:r>
              <a:rPr lang="fr-FR" smtClean="0">
                <a:ea typeface="ＭＳ Ｐゴシック" pitchFamily="34" charset="-128"/>
              </a:rPr>
              <a:t>Hervé TROUT (Pharmacien, CHU Lariboisière)</a:t>
            </a: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eaLnBrk="1" hangingPunct="1"/>
            <a:endParaRPr lang="fr-FR" smtClean="0">
              <a:ea typeface="ＭＳ Ｐゴシック" pitchFamily="34" charset="-128"/>
            </a:endParaRPr>
          </a:p>
          <a:p>
            <a:pPr lvl="1" eaLnBrk="1" hangingPunct="1">
              <a:buFont typeface="Arial" pitchFamily="34" charset="0"/>
              <a:buNone/>
            </a:pPr>
            <a:endParaRPr lang="fr-FR" smtClean="0">
              <a:ea typeface="ＭＳ Ｐゴシック" pitchFamily="34" charset="-128"/>
            </a:endParaRPr>
          </a:p>
        </p:txBody>
      </p:sp>
      <p:sp>
        <p:nvSpPr>
          <p:cNvPr id="118788" name="Espace réservé du numéro de diapositive 5"/>
          <p:cNvSpPr>
            <a:spLocks noGrp="1"/>
          </p:cNvSpPr>
          <p:nvPr>
            <p:ph type="sldNum" sz="quarter" idx="12"/>
          </p:nvPr>
        </p:nvSpPr>
        <p:spPr bwMode="auto">
          <a:noFill/>
          <a:ln>
            <a:miter lim="800000"/>
            <a:headEnd/>
            <a:tailEnd/>
          </a:ln>
        </p:spPr>
        <p:txBody>
          <a:bodyPr/>
          <a:lstStyle/>
          <a:p>
            <a:fld id="{91B4A348-798B-4E1E-95E5-C6326CA92FDC}" type="slidenum">
              <a:rPr lang="fr-FR" smtClean="0"/>
              <a:pPr/>
              <a:t>38</a:t>
            </a:fld>
            <a:endParaRPr lang="fr-FR"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2100" y="533400"/>
            <a:ext cx="7937500" cy="990600"/>
          </a:xfrm>
        </p:spPr>
        <p:txBody>
          <a:bodyPr/>
          <a:lstStyle/>
          <a:p>
            <a:pPr eaLnBrk="1" hangingPunct="1">
              <a:defRPr/>
            </a:pPr>
            <a:r>
              <a:rPr lang="fr-FR" dirty="0" smtClean="0">
                <a:ea typeface="ＭＳ Ｐゴシック" pitchFamily="34" charset="-128"/>
              </a:rPr>
              <a:t>Remerciements</a:t>
            </a:r>
          </a:p>
        </p:txBody>
      </p:sp>
      <p:sp>
        <p:nvSpPr>
          <p:cNvPr id="119811" name="Espace réservé du contenu 2"/>
          <p:cNvSpPr>
            <a:spLocks noGrp="1"/>
          </p:cNvSpPr>
          <p:nvPr>
            <p:ph idx="1"/>
          </p:nvPr>
        </p:nvSpPr>
        <p:spPr>
          <a:xfrm>
            <a:off x="292100" y="1600200"/>
            <a:ext cx="8636000" cy="4876800"/>
          </a:xfrm>
        </p:spPr>
        <p:txBody>
          <a:bodyPr/>
          <a:lstStyle/>
          <a:p>
            <a:pPr eaLnBrk="1" hangingPunct="1"/>
            <a:r>
              <a:rPr lang="fr-FR" b="1" smtClean="0">
                <a:ea typeface="ＭＳ Ｐゴシック" pitchFamily="34" charset="-128"/>
              </a:rPr>
              <a:t>Groupe Médicament-Pharmaciens SFLS </a:t>
            </a:r>
            <a:r>
              <a:rPr lang="fr-FR" smtClean="0">
                <a:ea typeface="ＭＳ Ｐゴシック" pitchFamily="34" charset="-128"/>
              </a:rPr>
              <a:t>: </a:t>
            </a:r>
          </a:p>
          <a:p>
            <a:pPr lvl="1" eaLnBrk="1" hangingPunct="1">
              <a:buFont typeface="Arial" pitchFamily="34" charset="0"/>
              <a:buNone/>
            </a:pPr>
            <a:r>
              <a:rPr lang="fr-FR" smtClean="0">
                <a:ea typeface="ＭＳ Ｐゴシック" pitchFamily="34" charset="-128"/>
                <a:hlinkClick r:id="rId2"/>
              </a:rPr>
              <a:t>http://www.sfls.aei.fr/Commission-pharmaciens-medicaments</a:t>
            </a:r>
            <a:r>
              <a:rPr lang="fr-FR" smtClean="0">
                <a:ea typeface="ＭＳ Ｐゴシック" pitchFamily="34" charset="-128"/>
              </a:rPr>
              <a:t> </a:t>
            </a:r>
          </a:p>
          <a:p>
            <a:pPr lvl="1" eaLnBrk="1" hangingPunct="1"/>
            <a:r>
              <a:rPr lang="fr-FR" smtClean="0">
                <a:ea typeface="ＭＳ Ｐゴシック" pitchFamily="34" charset="-128"/>
              </a:rPr>
              <a:t>Présidents : Eric BILLAUD et Agnès CERTAIN,</a:t>
            </a:r>
          </a:p>
          <a:p>
            <a:pPr lvl="1" eaLnBrk="1" hangingPunct="1"/>
            <a:r>
              <a:rPr lang="fr-FR" smtClean="0">
                <a:ea typeface="ＭＳ Ｐゴシック" pitchFamily="34" charset="-128"/>
              </a:rPr>
              <a:t>Secrétaire : Julie LANGLOIS, </a:t>
            </a:r>
          </a:p>
          <a:p>
            <a:pPr lvl="1" eaLnBrk="1" hangingPunct="1"/>
            <a:r>
              <a:rPr lang="fr-FR" smtClean="0">
                <a:ea typeface="ＭＳ Ｐゴシック" pitchFamily="34" charset="-128"/>
              </a:rPr>
              <a:t>Et Philippe ARSAC, Emmanuelle BOSCHETTI, Pierre BOUTTAZ,  Laurence BOYER, Christine JACOMET, Bruno LAURANDIN, Sylvia PUGLIESE, Hervé TROUT, David ZUCMAN.</a:t>
            </a:r>
          </a:p>
          <a:p>
            <a:pPr lvl="1" eaLnBrk="1" hangingPunct="1">
              <a:buFont typeface="Arial" pitchFamily="34" charset="0"/>
              <a:buNone/>
            </a:pPr>
            <a:endParaRPr lang="fr-FR" b="1" smtClean="0">
              <a:ea typeface="ＭＳ Ｐゴシック" pitchFamily="34" charset="-128"/>
            </a:endParaRPr>
          </a:p>
          <a:p>
            <a:pPr eaLnBrk="1" hangingPunct="1"/>
            <a:r>
              <a:rPr lang="fr-FR" b="1" smtClean="0">
                <a:ea typeface="ＭＳ Ｐゴシック" pitchFamily="34" charset="-128"/>
              </a:rPr>
              <a:t>COREVIH Bretagne</a:t>
            </a:r>
          </a:p>
          <a:p>
            <a:pPr eaLnBrk="1" hangingPunct="1"/>
            <a:r>
              <a:rPr lang="fr-FR" b="1" smtClean="0">
                <a:ea typeface="ＭＳ Ｐゴシック" pitchFamily="34" charset="-128"/>
              </a:rPr>
              <a:t>Ordre des Pharmaciens / Cespharm</a:t>
            </a:r>
          </a:p>
          <a:p>
            <a:pPr eaLnBrk="1" hangingPunct="1"/>
            <a:r>
              <a:rPr lang="fr-FR" b="1" smtClean="0">
                <a:ea typeface="ＭＳ Ｐゴシック" pitchFamily="34" charset="-128"/>
              </a:rPr>
              <a:t>Haute Autorité de Santé</a:t>
            </a:r>
          </a:p>
          <a:p>
            <a:pPr eaLnBrk="1" hangingPunct="1"/>
            <a:r>
              <a:rPr lang="fr-FR" b="1" smtClean="0">
                <a:ea typeface="ＭＳ Ｐゴシック" pitchFamily="34" charset="-128"/>
              </a:rPr>
              <a:t>Direction Générale de la Santé</a:t>
            </a:r>
          </a:p>
        </p:txBody>
      </p:sp>
      <p:sp>
        <p:nvSpPr>
          <p:cNvPr id="119812" name="Espace réservé du numéro de diapositive 5"/>
          <p:cNvSpPr>
            <a:spLocks noGrp="1"/>
          </p:cNvSpPr>
          <p:nvPr>
            <p:ph type="sldNum" sz="quarter" idx="12"/>
          </p:nvPr>
        </p:nvSpPr>
        <p:spPr bwMode="auto">
          <a:noFill/>
          <a:ln>
            <a:miter lim="800000"/>
            <a:headEnd/>
            <a:tailEnd/>
          </a:ln>
        </p:spPr>
        <p:txBody>
          <a:bodyPr/>
          <a:lstStyle/>
          <a:p>
            <a:fld id="{614A7E2C-2E75-4F43-8C29-BB52680EF9C9}" type="slidenum">
              <a:rPr lang="fr-FR" smtClean="0"/>
              <a:pPr/>
              <a:t>39</a:t>
            </a:fld>
            <a:endParaRPr lang="fr-FR"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oneTexte 12"/>
          <p:cNvSpPr txBox="1">
            <a:spLocks noChangeArrowheads="1"/>
          </p:cNvSpPr>
          <p:nvPr/>
        </p:nvSpPr>
        <p:spPr bwMode="auto">
          <a:xfrm>
            <a:off x="1733550" y="2786063"/>
            <a:ext cx="2038350" cy="439737"/>
          </a:xfrm>
          <a:prstGeom prst="rect">
            <a:avLst/>
          </a:prstGeom>
          <a:solidFill>
            <a:schemeClr val="bg1"/>
          </a:solidFill>
          <a:ln w="9525">
            <a:noFill/>
            <a:miter lim="800000"/>
            <a:headEnd/>
            <a:tailEnd/>
          </a:ln>
        </p:spPr>
        <p:txBody>
          <a:bodyPr>
            <a:spAutoFit/>
          </a:bodyPr>
          <a:lstStyle/>
          <a:p>
            <a:endParaRPr lang="fr-FR"/>
          </a:p>
        </p:txBody>
      </p:sp>
      <p:sp>
        <p:nvSpPr>
          <p:cNvPr id="4" name="Espace réservé du contenu 3"/>
          <p:cNvSpPr>
            <a:spLocks noGrp="1"/>
          </p:cNvSpPr>
          <p:nvPr>
            <p:ph sz="quarter" idx="4294967295"/>
          </p:nvPr>
        </p:nvSpPr>
        <p:spPr>
          <a:xfrm>
            <a:off x="4522788" y="1527175"/>
            <a:ext cx="4621212" cy="5006975"/>
          </a:xfrm>
        </p:spPr>
        <p:txBody>
          <a:bodyPr rtlCol="0">
            <a:normAutofit fontScale="85000" lnSpcReduction="10000"/>
          </a:bodyPr>
          <a:lstStyle/>
          <a:p>
            <a:pPr eaLnBrk="1" fontAlgn="auto" hangingPunct="1">
              <a:spcAft>
                <a:spcPts val="0"/>
              </a:spcAft>
              <a:buFont typeface="Arial" pitchFamily="34" charset="0"/>
              <a:buNone/>
              <a:defRPr/>
            </a:pPr>
            <a:r>
              <a:rPr lang="fr-FR" dirty="0" smtClean="0">
                <a:solidFill>
                  <a:srgbClr val="008000"/>
                </a:solidFill>
                <a:sym typeface="Wingdings" pitchFamily="2" charset="2"/>
              </a:rPr>
              <a:t> Proposer au patient d’aller discuter à l’écart dans un e</a:t>
            </a:r>
            <a:r>
              <a:rPr lang="fr-FR" dirty="0" smtClean="0">
                <a:solidFill>
                  <a:srgbClr val="008000"/>
                </a:solidFill>
              </a:rPr>
              <a:t>space </a:t>
            </a:r>
            <a:r>
              <a:rPr lang="fr-FR" dirty="0">
                <a:solidFill>
                  <a:srgbClr val="008000"/>
                </a:solidFill>
              </a:rPr>
              <a:t>de </a:t>
            </a:r>
            <a:r>
              <a:rPr lang="fr-FR" b="1" dirty="0">
                <a:solidFill>
                  <a:srgbClr val="008000"/>
                </a:solidFill>
              </a:rPr>
              <a:t>confidentialité</a:t>
            </a:r>
          </a:p>
          <a:p>
            <a:pPr eaLnBrk="1" fontAlgn="auto" hangingPunct="1">
              <a:spcAft>
                <a:spcPts val="0"/>
              </a:spcAft>
              <a:defRPr/>
            </a:pPr>
            <a:endParaRPr lang="fr-FR" sz="900" b="1" dirty="0">
              <a:solidFill>
                <a:schemeClr val="tx1">
                  <a:lumMod val="75000"/>
                  <a:lumOff val="25000"/>
                </a:schemeClr>
              </a:solidFill>
            </a:endParaRP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 Pouvez-vous </a:t>
            </a:r>
            <a:r>
              <a:rPr lang="fr-FR" dirty="0">
                <a:solidFill>
                  <a:srgbClr val="008000"/>
                </a:solidFill>
              </a:rPr>
              <a:t>me dire </a:t>
            </a:r>
            <a:r>
              <a:rPr lang="fr-FR" dirty="0" smtClean="0">
                <a:solidFill>
                  <a:srgbClr val="008000"/>
                </a:solidFill>
              </a:rPr>
              <a:t>quelles sont les </a:t>
            </a:r>
            <a:r>
              <a:rPr lang="fr-FR" dirty="0">
                <a:solidFill>
                  <a:srgbClr val="008000"/>
                </a:solidFill>
              </a:rPr>
              <a:t>raisons vous</a:t>
            </a:r>
            <a:r>
              <a:rPr lang="fr-FR" dirty="0" smtClean="0">
                <a:solidFill>
                  <a:srgbClr val="008000"/>
                </a:solidFill>
              </a:rPr>
              <a:t> amenant à vouloir faire </a:t>
            </a:r>
            <a:r>
              <a:rPr lang="fr-FR" dirty="0">
                <a:solidFill>
                  <a:srgbClr val="008000"/>
                </a:solidFill>
              </a:rPr>
              <a:t>ce test ? »</a:t>
            </a:r>
          </a:p>
          <a:p>
            <a:pPr marL="557784" lvl="1" eaLnBrk="1" fontAlgn="auto" hangingPunct="1">
              <a:spcAft>
                <a:spcPts val="0"/>
              </a:spcAft>
              <a:defRPr/>
            </a:pPr>
            <a:r>
              <a:rPr lang="fr-FR" dirty="0">
                <a:solidFill>
                  <a:srgbClr val="008000"/>
                </a:solidFill>
              </a:rPr>
              <a:t>Prise de risque ?</a:t>
            </a:r>
          </a:p>
          <a:p>
            <a:pPr marL="557784" lvl="1" eaLnBrk="1" fontAlgn="auto" hangingPunct="1">
              <a:spcAft>
                <a:spcPts val="0"/>
              </a:spcAft>
              <a:defRPr/>
            </a:pPr>
            <a:r>
              <a:rPr lang="fr-FR" dirty="0">
                <a:solidFill>
                  <a:srgbClr val="008000"/>
                </a:solidFill>
              </a:rPr>
              <a:t>Symptômes </a:t>
            </a:r>
            <a:r>
              <a:rPr lang="fr-FR" dirty="0" smtClean="0">
                <a:solidFill>
                  <a:srgbClr val="008000"/>
                </a:solidFill>
              </a:rPr>
              <a:t>?</a:t>
            </a:r>
          </a:p>
          <a:p>
            <a:pPr marL="557784" lvl="1" eaLnBrk="1" fontAlgn="auto" hangingPunct="1">
              <a:spcAft>
                <a:spcPts val="0"/>
              </a:spcAft>
              <a:defRPr/>
            </a:pPr>
            <a:endParaRPr lang="fr-FR" sz="900" dirty="0" smtClean="0">
              <a:solidFill>
                <a:srgbClr val="008000"/>
              </a:solidFill>
            </a:endParaRPr>
          </a:p>
          <a:p>
            <a:pPr marL="0" indent="0" eaLnBrk="1" fontAlgn="auto" hangingPunct="1">
              <a:spcAft>
                <a:spcPts val="0"/>
              </a:spcAft>
              <a:buFont typeface="Rage Italic" panose="03070502040507070304" pitchFamily="66" charset="0"/>
              <a:buNone/>
              <a:defRPr/>
            </a:pPr>
            <a:r>
              <a:rPr lang="fr-FR" dirty="0" smtClean="0">
                <a:solidFill>
                  <a:schemeClr val="tx1">
                    <a:lumMod val="75000"/>
                    <a:lumOff val="25000"/>
                  </a:schemeClr>
                </a:solidFill>
              </a:rPr>
              <a:t> </a:t>
            </a:r>
            <a:r>
              <a:rPr lang="fr-FR" i="1" dirty="0">
                <a:solidFill>
                  <a:schemeClr val="tx1"/>
                </a:solidFill>
              </a:rPr>
              <a:t>« Après une soirée un peu arrosée, j’ai eu un problème de préservatif avec ma partenaire, une personne que j’avais rencontrée au cours de la soirée. Je n’ai aucun moyen de la retrouver : je ne sais même plus trop quel est son prénom</a:t>
            </a:r>
            <a:r>
              <a:rPr lang="fr-FR" i="1" dirty="0" smtClean="0">
                <a:solidFill>
                  <a:schemeClr val="tx1"/>
                </a:solidFill>
              </a:rPr>
              <a:t>…»</a:t>
            </a:r>
          </a:p>
          <a:p>
            <a:pPr marL="0" indent="0" eaLnBrk="1" fontAlgn="auto" hangingPunct="1">
              <a:spcAft>
                <a:spcPts val="0"/>
              </a:spcAft>
              <a:buFont typeface="Rage Italic" panose="03070502040507070304" pitchFamily="66" charset="0"/>
              <a:buNone/>
              <a:defRPr/>
            </a:pPr>
            <a:endParaRPr lang="fr-FR" i="1" dirty="0" smtClean="0">
              <a:solidFill>
                <a:schemeClr val="tx1"/>
              </a:solidFill>
            </a:endParaRPr>
          </a:p>
          <a:p>
            <a:pPr marL="0" indent="0" eaLnBrk="1" fontAlgn="auto" hangingPunct="1">
              <a:spcAft>
                <a:spcPts val="0"/>
              </a:spcAft>
              <a:buFont typeface="Rage Italic" panose="03070502040507070304" pitchFamily="66" charset="0"/>
              <a:buNone/>
              <a:defRPr/>
            </a:pPr>
            <a:r>
              <a:rPr lang="fr-FR" sz="3500" dirty="0" smtClean="0"/>
              <a:t>Comment </a:t>
            </a:r>
            <a:r>
              <a:rPr lang="fr-FR" sz="3500" dirty="0"/>
              <a:t>réagissez-vous ?</a:t>
            </a:r>
          </a:p>
          <a:p>
            <a:pPr eaLnBrk="1" fontAlgn="auto" hangingPunct="1">
              <a:spcAft>
                <a:spcPts val="0"/>
              </a:spcAft>
              <a:defRPr/>
            </a:pPr>
            <a:endParaRPr lang="fr-FR" dirty="0">
              <a:solidFill>
                <a:schemeClr val="tx1">
                  <a:lumMod val="75000"/>
                  <a:lumOff val="25000"/>
                </a:schemeClr>
              </a:solidFill>
            </a:endParaRPr>
          </a:p>
        </p:txBody>
      </p:sp>
      <p:sp>
        <p:nvSpPr>
          <p:cNvPr id="5" name="Titre 9"/>
          <p:cNvSpPr txBox="1">
            <a:spLocks/>
          </p:cNvSpPr>
          <p:nvPr/>
        </p:nvSpPr>
        <p:spPr>
          <a:xfrm>
            <a:off x="0" y="457200"/>
            <a:ext cx="9144000" cy="984250"/>
          </a:xfrm>
          <a:prstGeom prst="rect">
            <a:avLst/>
          </a:prstGeom>
        </p:spPr>
        <p:txBody>
          <a:bodyPr anchor="ctr">
            <a:normAutofit fontScale="90000" lnSpcReduction="1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b="1" dirty="0" smtClean="0">
                <a:solidFill>
                  <a:srgbClr val="1F497D"/>
                </a:solidFill>
              </a:rPr>
              <a:t>Demande d’autotests</a:t>
            </a:r>
            <a:endParaRPr lang="fr-FR" sz="3600" dirty="0" smtClean="0">
              <a:solidFill>
                <a:srgbClr val="1F497D"/>
              </a:solidFill>
            </a:endParaRPr>
          </a:p>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9" name="Rectangle 8"/>
          <p:cNvSpPr/>
          <p:nvPr/>
        </p:nvSpPr>
        <p:spPr>
          <a:xfrm>
            <a:off x="1733550" y="2970213"/>
            <a:ext cx="2205038"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sp>
        <p:nvSpPr>
          <p:cNvPr id="43014" name="Espace réservé du numéro de diapositive 9"/>
          <p:cNvSpPr>
            <a:spLocks noGrp="1"/>
          </p:cNvSpPr>
          <p:nvPr>
            <p:ph type="sldNum" sz="quarter" idx="12"/>
          </p:nvPr>
        </p:nvSpPr>
        <p:spPr bwMode="auto">
          <a:noFill/>
          <a:ln>
            <a:miter lim="800000"/>
            <a:headEnd/>
            <a:tailEnd/>
          </a:ln>
        </p:spPr>
        <p:txBody>
          <a:bodyPr/>
          <a:lstStyle/>
          <a:p>
            <a:fld id="{8DF4311A-0533-4360-9A84-25AB13CC2890}" type="slidenum">
              <a:rPr lang="fr-FR" smtClean="0"/>
              <a:pPr/>
              <a:t>4</a:t>
            </a:fld>
            <a:endParaRPr lang="fr-FR" smtClean="0"/>
          </a:p>
        </p:txBody>
      </p:sp>
      <p:sp>
        <p:nvSpPr>
          <p:cNvPr id="11" name="Espace réservé du pied de page 10"/>
          <p:cNvSpPr>
            <a:spLocks noGrp="1"/>
          </p:cNvSpPr>
          <p:nvPr>
            <p:ph type="ftr" sz="quarter" idx="11"/>
          </p:nvPr>
        </p:nvSpPr>
        <p:spPr/>
        <p:txBody>
          <a:bodyPr/>
          <a:lstStyle/>
          <a:p>
            <a:pPr>
              <a:defRPr/>
            </a:pPr>
            <a:r>
              <a:rPr lang="fr-FR" smtClean="0"/>
              <a:t>Formation SFLS Autotest Pharmacien</a:t>
            </a:r>
            <a:endParaRPr lang="fr-FR" dirty="0" smtClean="0"/>
          </a:p>
        </p:txBody>
      </p:sp>
      <p:grpSp>
        <p:nvGrpSpPr>
          <p:cNvPr id="2" name="Grouper 20"/>
          <p:cNvGrpSpPr>
            <a:grpSpLocks/>
          </p:cNvGrpSpPr>
          <p:nvPr/>
        </p:nvGrpSpPr>
        <p:grpSpPr bwMode="auto">
          <a:xfrm>
            <a:off x="179388" y="2327275"/>
            <a:ext cx="4171950" cy="3119438"/>
            <a:chOff x="2265363" y="2327275"/>
            <a:chExt cx="4173537" cy="3119438"/>
          </a:xfrm>
        </p:grpSpPr>
        <p:pic>
          <p:nvPicPr>
            <p:cNvPr id="43018" name="Image 1" descr="Capture d’écran 2014-12-06 à 21.09.31.png"/>
            <p:cNvPicPr>
              <a:picLocks noChangeAspect="1"/>
            </p:cNvPicPr>
            <p:nvPr/>
          </p:nvPicPr>
          <p:blipFill>
            <a:blip r:embed="rId2" cstate="print"/>
            <a:srcRect/>
            <a:stretch>
              <a:fillRect/>
            </a:stretch>
          </p:blipFill>
          <p:spPr bwMode="auto">
            <a:xfrm>
              <a:off x="2265363" y="2327275"/>
              <a:ext cx="4173537" cy="3119438"/>
            </a:xfrm>
            <a:prstGeom prst="rect">
              <a:avLst/>
            </a:prstGeom>
            <a:noFill/>
            <a:ln w="9525">
              <a:noFill/>
              <a:miter lim="800000"/>
              <a:headEnd/>
              <a:tailEnd/>
            </a:ln>
          </p:spPr>
        </p:pic>
        <p:sp>
          <p:nvSpPr>
            <p:cNvPr id="18" name="Rectangle 17"/>
            <p:cNvSpPr/>
            <p:nvPr/>
          </p:nvSpPr>
          <p:spPr>
            <a:xfrm>
              <a:off x="3759768" y="2822575"/>
              <a:ext cx="2256696" cy="539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chemeClr val="tx2"/>
                </a:solidFill>
              </a:endParaRPr>
            </a:p>
          </p:txBody>
        </p:sp>
      </p:grpSp>
      <p:pic>
        <p:nvPicPr>
          <p:cNvPr id="43017" name="Image 19" descr="Capture d’écran 2014-12-06 à 21.22.26.png"/>
          <p:cNvPicPr>
            <a:picLocks noChangeAspect="1"/>
          </p:cNvPicPr>
          <p:nvPr/>
        </p:nvPicPr>
        <p:blipFill>
          <a:blip r:embed="rId3" cstate="print"/>
          <a:srcRect/>
          <a:stretch>
            <a:fillRect/>
          </a:stretch>
        </p:blipFill>
        <p:spPr bwMode="auto">
          <a:xfrm>
            <a:off x="2190750" y="2822575"/>
            <a:ext cx="1200150" cy="608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4645025" y="1441450"/>
            <a:ext cx="4338638" cy="5092700"/>
          </a:xfrm>
        </p:spPr>
        <p:txBody>
          <a:bodyPr rtlCol="0">
            <a:normAutofit/>
          </a:bodyPr>
          <a:lstStyle/>
          <a:p>
            <a:pPr marL="0" indent="0" eaLnBrk="1" fontAlgn="auto" hangingPunct="1">
              <a:spcAft>
                <a:spcPts val="0"/>
              </a:spcAft>
              <a:buFont typeface="Rage Italic" panose="03070502040507070304" pitchFamily="66" charset="0"/>
              <a:buNone/>
              <a:defRPr/>
            </a:pPr>
            <a:endParaRPr lang="fr-FR" dirty="0">
              <a:solidFill>
                <a:srgbClr val="008000"/>
              </a:solidFill>
            </a:endParaRPr>
          </a:p>
          <a:p>
            <a:pPr eaLnBrk="1" fontAlgn="auto" hangingPunct="1">
              <a:spcAft>
                <a:spcPts val="0"/>
              </a:spcAft>
              <a:buFont typeface="Arial" pitchFamily="34" charset="0"/>
              <a:buNone/>
              <a:defRPr/>
            </a:pPr>
            <a:r>
              <a:rPr lang="fr-FR" dirty="0" smtClean="0">
                <a:solidFill>
                  <a:srgbClr val="008000"/>
                </a:solidFill>
                <a:sym typeface="Wingdings" pitchFamily="2" charset="2"/>
              </a:rPr>
              <a:t> </a:t>
            </a:r>
            <a:r>
              <a:rPr lang="fr-FR" dirty="0" smtClean="0">
                <a:solidFill>
                  <a:srgbClr val="008000"/>
                </a:solidFill>
              </a:rPr>
              <a:t>Connaître la </a:t>
            </a:r>
            <a:r>
              <a:rPr lang="fr-FR" u="sng" dirty="0" smtClean="0">
                <a:solidFill>
                  <a:srgbClr val="008000"/>
                </a:solidFill>
              </a:rPr>
              <a:t>chronologie</a:t>
            </a:r>
          </a:p>
          <a:p>
            <a:pPr marL="557784" lvl="1" eaLnBrk="1" fontAlgn="auto" hangingPunct="1">
              <a:spcAft>
                <a:spcPts val="0"/>
              </a:spcAft>
              <a:buFont typeface="Arial" pitchFamily="34" charset="0"/>
              <a:buNone/>
              <a:defRPr/>
            </a:pPr>
            <a:r>
              <a:rPr lang="fr-FR" dirty="0" smtClean="0">
                <a:solidFill>
                  <a:srgbClr val="008000"/>
                </a:solidFill>
              </a:rPr>
              <a:t>«</a:t>
            </a:r>
            <a:r>
              <a:rPr lang="fr-FR" dirty="0">
                <a:solidFill>
                  <a:srgbClr val="008000"/>
                </a:solidFill>
              </a:rPr>
              <a:t> A quand remonte cette prise de risque ? »</a:t>
            </a:r>
          </a:p>
          <a:p>
            <a:pPr eaLnBrk="1" fontAlgn="auto" hangingPunct="1">
              <a:spcAft>
                <a:spcPts val="0"/>
              </a:spcAft>
              <a:buFont typeface="Arial" pitchFamily="34" charset="0"/>
              <a:buNone/>
              <a:defRPr/>
            </a:pPr>
            <a:endParaRPr lang="fr-FR" dirty="0" smtClean="0">
              <a:solidFill>
                <a:srgbClr val="008000"/>
              </a:solidFill>
            </a:endParaRPr>
          </a:p>
          <a:p>
            <a:pPr eaLnBrk="1" fontAlgn="auto" hangingPunct="1">
              <a:spcAft>
                <a:spcPts val="0"/>
              </a:spcAft>
              <a:buFont typeface="Arial" pitchFamily="34" charset="0"/>
              <a:buNone/>
              <a:defRPr/>
            </a:pPr>
            <a:r>
              <a:rPr lang="fr-FR" u="sng" dirty="0" smtClean="0">
                <a:solidFill>
                  <a:schemeClr val="tx1"/>
                </a:solidFill>
              </a:rPr>
              <a:t>Scénario 1:</a:t>
            </a:r>
            <a:endParaRPr lang="fr-FR" u="sng" dirty="0">
              <a:solidFill>
                <a:schemeClr val="tx1"/>
              </a:solidFill>
            </a:endParaRPr>
          </a:p>
          <a:p>
            <a:pPr eaLnBrk="1" fontAlgn="auto" hangingPunct="1">
              <a:spcAft>
                <a:spcPts val="0"/>
              </a:spcAft>
              <a:buFont typeface="Arial" pitchFamily="34" charset="0"/>
              <a:buNone/>
              <a:defRPr/>
            </a:pPr>
            <a:r>
              <a:rPr lang="fr-FR" dirty="0" smtClean="0">
                <a:solidFill>
                  <a:schemeClr val="tx1"/>
                </a:solidFill>
              </a:rPr>
              <a:t>« </a:t>
            </a:r>
            <a:r>
              <a:rPr lang="fr-FR" i="1" dirty="0" smtClean="0">
                <a:solidFill>
                  <a:schemeClr val="tx1"/>
                </a:solidFill>
              </a:rPr>
              <a:t>Cette </a:t>
            </a:r>
            <a:r>
              <a:rPr lang="fr-FR" i="1" dirty="0">
                <a:solidFill>
                  <a:schemeClr val="tx1"/>
                </a:solidFill>
              </a:rPr>
              <a:t>nuit</a:t>
            </a:r>
            <a:r>
              <a:rPr lang="fr-FR" i="1" dirty="0" smtClean="0">
                <a:solidFill>
                  <a:schemeClr val="tx1"/>
                </a:solidFill>
              </a:rPr>
              <a:t>…</a:t>
            </a:r>
            <a:r>
              <a:rPr lang="fr-FR" dirty="0" smtClean="0">
                <a:solidFill>
                  <a:schemeClr val="tx1"/>
                </a:solidFill>
              </a:rPr>
              <a:t> »</a:t>
            </a:r>
            <a:endParaRPr lang="fr-FR" dirty="0">
              <a:solidFill>
                <a:schemeClr val="tx1"/>
              </a:solidFill>
            </a:endParaRPr>
          </a:p>
          <a:p>
            <a:pPr eaLnBrk="1" fontAlgn="auto" hangingPunct="1">
              <a:spcAft>
                <a:spcPts val="0"/>
              </a:spcAft>
              <a:defRPr/>
            </a:pPr>
            <a:endParaRPr lang="fr-FR" dirty="0">
              <a:solidFill>
                <a:schemeClr val="tx1"/>
              </a:solidFill>
            </a:endParaRPr>
          </a:p>
          <a:p>
            <a:pPr eaLnBrk="1" fontAlgn="auto" hangingPunct="1">
              <a:spcAft>
                <a:spcPts val="0"/>
              </a:spcAft>
              <a:buFont typeface="Arial" pitchFamily="34" charset="0"/>
              <a:buNone/>
              <a:defRPr/>
            </a:pPr>
            <a:r>
              <a:rPr lang="fr-FR" dirty="0"/>
              <a:t>Comment réagissez-vous ?</a:t>
            </a:r>
          </a:p>
          <a:p>
            <a:pPr eaLnBrk="1" fontAlgn="auto" hangingPunct="1">
              <a:spcAft>
                <a:spcPts val="0"/>
              </a:spcAft>
              <a:defRPr/>
            </a:pPr>
            <a:endParaRPr lang="fr-FR" dirty="0">
              <a:solidFill>
                <a:schemeClr val="tx1">
                  <a:lumMod val="75000"/>
                  <a:lumOff val="25000"/>
                </a:schemeClr>
              </a:solidFill>
            </a:endParaRPr>
          </a:p>
        </p:txBody>
      </p:sp>
      <p:pic>
        <p:nvPicPr>
          <p:cNvPr id="44035" name="Image 7" descr="Capture d’écran 2014-12-06 à 21.09.31.png"/>
          <p:cNvPicPr>
            <a:picLocks noChangeAspect="1"/>
          </p:cNvPicPr>
          <p:nvPr/>
        </p:nvPicPr>
        <p:blipFill>
          <a:blip r:embed="rId2" cstate="print"/>
          <a:srcRect/>
          <a:stretch>
            <a:fillRect/>
          </a:stretch>
        </p:blipFill>
        <p:spPr bwMode="auto">
          <a:xfrm>
            <a:off x="349250" y="2359025"/>
            <a:ext cx="4173538" cy="3119438"/>
          </a:xfrm>
          <a:prstGeom prst="rect">
            <a:avLst/>
          </a:prstGeom>
          <a:noFill/>
          <a:ln w="9525">
            <a:noFill/>
            <a:miter lim="800000"/>
            <a:headEnd/>
            <a:tailEnd/>
          </a:ln>
        </p:spPr>
      </p:pic>
      <p:sp>
        <p:nvSpPr>
          <p:cNvPr id="9" name="Rectangle 8"/>
          <p:cNvSpPr/>
          <p:nvPr/>
        </p:nvSpPr>
        <p:spPr>
          <a:xfrm>
            <a:off x="1733550" y="2970213"/>
            <a:ext cx="2205038"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2" name="Image 1" descr="Capture d’écran 2014-12-06 à 21.29.32.png"/>
          <p:cNvPicPr>
            <a:picLocks noChangeAspect="1"/>
          </p:cNvPicPr>
          <p:nvPr/>
        </p:nvPicPr>
        <p:blipFill>
          <a:blip r:embed="rId3" cstate="print"/>
          <a:srcRect/>
          <a:stretch>
            <a:fillRect/>
          </a:stretch>
        </p:blipFill>
        <p:spPr bwMode="auto">
          <a:xfrm>
            <a:off x="2538413" y="2828925"/>
            <a:ext cx="558800" cy="720725"/>
          </a:xfrm>
          <a:prstGeom prst="rect">
            <a:avLst/>
          </a:prstGeom>
          <a:noFill/>
          <a:ln w="9525">
            <a:noFill/>
            <a:miter lim="800000"/>
            <a:headEnd/>
            <a:tailEnd/>
          </a:ln>
        </p:spPr>
      </p:pic>
      <p:sp>
        <p:nvSpPr>
          <p:cNvPr id="7"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44039" name="Espace réservé du numéro de diapositive 10"/>
          <p:cNvSpPr>
            <a:spLocks noGrp="1"/>
          </p:cNvSpPr>
          <p:nvPr>
            <p:ph type="sldNum" sz="quarter" idx="12"/>
          </p:nvPr>
        </p:nvSpPr>
        <p:spPr bwMode="auto">
          <a:noFill/>
          <a:ln>
            <a:miter lim="800000"/>
            <a:headEnd/>
            <a:tailEnd/>
          </a:ln>
        </p:spPr>
        <p:txBody>
          <a:bodyPr/>
          <a:lstStyle/>
          <a:p>
            <a:fld id="{334CBA5A-5FDF-430D-8F74-A76AB850B401}" type="slidenum">
              <a:rPr lang="fr-FR" smtClean="0"/>
              <a:pPr/>
              <a:t>5</a:t>
            </a:fld>
            <a:endParaRPr lang="fr-FR" smtClean="0"/>
          </a:p>
        </p:txBody>
      </p:sp>
      <p:sp>
        <p:nvSpPr>
          <p:cNvPr id="12" name="Espace réservé du pied de page 11"/>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 y="382588"/>
            <a:ext cx="5689599" cy="1285875"/>
          </a:xfrm>
        </p:spPr>
        <p:txBody>
          <a:bodyPr>
            <a:normAutofit fontScale="90000"/>
          </a:bodyPr>
          <a:lstStyle/>
          <a:p>
            <a:r>
              <a:rPr lang="fr-FR" altLang="fr-FR" b="1" dirty="0" smtClean="0">
                <a:solidFill>
                  <a:srgbClr val="FF0000"/>
                </a:solidFill>
              </a:rPr>
              <a:t>Vite !!!!!!</a:t>
            </a:r>
            <a:r>
              <a:rPr lang="fr-FR" altLang="fr-FR" b="1" dirty="0" smtClean="0"/>
              <a:t/>
            </a:r>
            <a:br>
              <a:rPr lang="fr-FR" altLang="fr-FR" b="1" dirty="0" smtClean="0"/>
            </a:br>
            <a:r>
              <a:rPr lang="fr-FR" altLang="fr-FR" sz="3111" b="1" dirty="0" smtClean="0">
                <a:solidFill>
                  <a:srgbClr val="FF0000"/>
                </a:solidFill>
              </a:rPr>
              <a:t>Traitement </a:t>
            </a:r>
            <a:r>
              <a:rPr lang="fr-FR" altLang="fr-FR" sz="3111" b="1" dirty="0" err="1" smtClean="0">
                <a:solidFill>
                  <a:srgbClr val="FF0000"/>
                </a:solidFill>
              </a:rPr>
              <a:t>post-exposition</a:t>
            </a:r>
            <a:r>
              <a:rPr lang="fr-FR" altLang="fr-FR" sz="3111" b="1" dirty="0" smtClean="0">
                <a:solidFill>
                  <a:srgbClr val="FF0000"/>
                </a:solidFill>
              </a:rPr>
              <a:t> à envisager</a:t>
            </a:r>
            <a:endParaRPr lang="fr-FR" altLang="fr-FR" b="1" dirty="0" smtClean="0">
              <a:solidFill>
                <a:srgbClr val="FF0000"/>
              </a:solidFill>
            </a:endParaRPr>
          </a:p>
        </p:txBody>
      </p:sp>
      <p:sp>
        <p:nvSpPr>
          <p:cNvPr id="3" name="Espace réservé du contenu 2"/>
          <p:cNvSpPr>
            <a:spLocks noGrp="1"/>
          </p:cNvSpPr>
          <p:nvPr>
            <p:ph idx="1"/>
          </p:nvPr>
        </p:nvSpPr>
        <p:spPr>
          <a:xfrm>
            <a:off x="0" y="1668463"/>
            <a:ext cx="9144000" cy="5000625"/>
          </a:xfrm>
        </p:spPr>
        <p:txBody>
          <a:bodyPr rtlCol="0">
            <a:normAutofit fontScale="85000" lnSpcReduction="20000"/>
          </a:bodyPr>
          <a:lstStyle/>
          <a:p>
            <a:pPr eaLnBrk="1" fontAlgn="auto" hangingPunct="1">
              <a:spcAft>
                <a:spcPts val="0"/>
              </a:spcAft>
              <a:defRPr/>
            </a:pPr>
            <a:r>
              <a:rPr lang="fr-FR" dirty="0" smtClean="0">
                <a:latin typeface="Cambria" pitchFamily="18" charset="0"/>
              </a:rPr>
              <a:t>Orienter cette personne vers les </a:t>
            </a:r>
            <a:r>
              <a:rPr lang="fr-FR" b="1" dirty="0" smtClean="0">
                <a:latin typeface="Cambria" pitchFamily="18" charset="0"/>
              </a:rPr>
              <a:t>Urgences*</a:t>
            </a:r>
            <a:r>
              <a:rPr lang="fr-FR" dirty="0" smtClean="0">
                <a:latin typeface="Cambria" pitchFamily="18" charset="0"/>
              </a:rPr>
              <a:t> </a:t>
            </a:r>
          </a:p>
          <a:p>
            <a:pPr marL="557784" lvl="1" eaLnBrk="1" fontAlgn="auto" hangingPunct="1">
              <a:spcAft>
                <a:spcPts val="0"/>
              </a:spcAft>
              <a:defRPr/>
            </a:pPr>
            <a:r>
              <a:rPr lang="fr-FR" dirty="0" smtClean="0">
                <a:latin typeface="Cambria" pitchFamily="18" charset="0"/>
              </a:rPr>
              <a:t>Si possible, avec son/sa partenaire</a:t>
            </a:r>
          </a:p>
          <a:p>
            <a:pPr eaLnBrk="1" fontAlgn="auto" hangingPunct="1">
              <a:spcAft>
                <a:spcPts val="0"/>
              </a:spcAft>
              <a:defRPr/>
            </a:pPr>
            <a:endParaRPr lang="fr-FR" sz="1400" dirty="0" smtClean="0">
              <a:latin typeface="Cambria" pitchFamily="18" charset="0"/>
            </a:endParaRPr>
          </a:p>
          <a:p>
            <a:pPr eaLnBrk="1" fontAlgn="auto" hangingPunct="1">
              <a:lnSpc>
                <a:spcPct val="120000"/>
              </a:lnSpc>
              <a:spcAft>
                <a:spcPts val="0"/>
              </a:spcAft>
              <a:defRPr/>
            </a:pPr>
            <a:r>
              <a:rPr lang="fr-FR" b="1" dirty="0" smtClean="0">
                <a:latin typeface="Cambria" pitchFamily="18" charset="0"/>
              </a:rPr>
              <a:t>Traitement </a:t>
            </a:r>
            <a:r>
              <a:rPr lang="fr-FR" b="1" dirty="0" err="1" smtClean="0">
                <a:latin typeface="Cambria" pitchFamily="18" charset="0"/>
              </a:rPr>
              <a:t>post-exposition</a:t>
            </a:r>
            <a:r>
              <a:rPr lang="fr-FR" b="1" dirty="0" smtClean="0">
                <a:latin typeface="Cambria" pitchFamily="18" charset="0"/>
              </a:rPr>
              <a:t> (TPE)</a:t>
            </a:r>
          </a:p>
          <a:p>
            <a:pPr marL="557784" lvl="1" eaLnBrk="1" fontAlgn="auto" hangingPunct="1">
              <a:lnSpc>
                <a:spcPct val="120000"/>
              </a:lnSpc>
              <a:spcAft>
                <a:spcPts val="0"/>
              </a:spcAft>
              <a:defRPr/>
            </a:pPr>
            <a:r>
              <a:rPr lang="fr-FR" dirty="0" smtClean="0">
                <a:latin typeface="Cambria" pitchFamily="18" charset="0"/>
              </a:rPr>
              <a:t>Objectif : réduire le risque de contamination</a:t>
            </a:r>
          </a:p>
          <a:p>
            <a:pPr marL="557784" lvl="1" eaLnBrk="1" fontAlgn="auto" hangingPunct="1">
              <a:lnSpc>
                <a:spcPct val="120000"/>
              </a:lnSpc>
              <a:spcAft>
                <a:spcPts val="0"/>
              </a:spcAft>
              <a:defRPr/>
            </a:pPr>
            <a:r>
              <a:rPr lang="fr-FR" dirty="0" smtClean="0">
                <a:latin typeface="Cambria" pitchFamily="18" charset="0"/>
              </a:rPr>
              <a:t>Plus le délai entre l’exposition et la prise augmente, plus le risque augmente (idéalement prise moins de 4h après exposition)</a:t>
            </a:r>
          </a:p>
          <a:p>
            <a:pPr marL="557784" lvl="1" eaLnBrk="1" fontAlgn="auto" hangingPunct="1">
              <a:lnSpc>
                <a:spcPct val="120000"/>
              </a:lnSpc>
              <a:spcAft>
                <a:spcPts val="0"/>
              </a:spcAft>
              <a:defRPr/>
            </a:pPr>
            <a:r>
              <a:rPr lang="fr-FR" dirty="0" smtClean="0">
                <a:latin typeface="Cambria" pitchFamily="18" charset="0"/>
              </a:rPr>
              <a:t>Délai de prise admis en France : dans les 48 heures</a:t>
            </a:r>
          </a:p>
          <a:p>
            <a:pPr marL="557784" lvl="1" eaLnBrk="1" fontAlgn="auto" hangingPunct="1">
              <a:lnSpc>
                <a:spcPct val="120000"/>
              </a:lnSpc>
              <a:spcAft>
                <a:spcPts val="0"/>
              </a:spcAft>
              <a:defRPr/>
            </a:pPr>
            <a:r>
              <a:rPr lang="fr-FR" dirty="0" smtClean="0">
                <a:latin typeface="Cambria" pitchFamily="18" charset="0"/>
              </a:rPr>
              <a:t>Disponible dans les établissements de santé (Pharmacie hospitalière, urgences)</a:t>
            </a:r>
          </a:p>
          <a:p>
            <a:pPr marL="822960" lvl="2" indent="-182880" eaLnBrk="1" fontAlgn="auto" hangingPunct="1">
              <a:lnSpc>
                <a:spcPct val="120000"/>
              </a:lnSpc>
              <a:spcAft>
                <a:spcPts val="0"/>
              </a:spcAft>
              <a:defRPr/>
            </a:pPr>
            <a:r>
              <a:rPr lang="fr-FR" dirty="0" smtClean="0">
                <a:latin typeface="Cambria" pitchFamily="18" charset="0"/>
              </a:rPr>
              <a:t>Exemples de traitement : </a:t>
            </a:r>
          </a:p>
          <a:p>
            <a:pPr marL="1097280" lvl="3">
              <a:lnSpc>
                <a:spcPct val="120000"/>
              </a:lnSpc>
              <a:defRPr/>
            </a:pPr>
            <a:r>
              <a:rPr lang="fr-FR" dirty="0" err="1" smtClean="0">
                <a:latin typeface="Cambria" pitchFamily="18" charset="0"/>
              </a:rPr>
              <a:t>Kaletra</a:t>
            </a:r>
            <a:r>
              <a:rPr lang="fr-FR" dirty="0" smtClean="0">
                <a:latin typeface="Cambria" pitchFamily="18" charset="0"/>
              </a:rPr>
              <a:t>® (2 </a:t>
            </a:r>
            <a:r>
              <a:rPr lang="fr-FR" dirty="0" err="1" smtClean="0">
                <a:latin typeface="Cambria" pitchFamily="18" charset="0"/>
              </a:rPr>
              <a:t>cp</a:t>
            </a:r>
            <a:r>
              <a:rPr lang="fr-FR" dirty="0" smtClean="0">
                <a:latin typeface="Cambria" pitchFamily="18" charset="0"/>
              </a:rPr>
              <a:t> x 2, (/12h)) + </a:t>
            </a:r>
            <a:r>
              <a:rPr lang="fr-FR" dirty="0" err="1" smtClean="0">
                <a:latin typeface="Cambria" pitchFamily="18" charset="0"/>
              </a:rPr>
              <a:t>Truvada</a:t>
            </a:r>
            <a:r>
              <a:rPr lang="fr-FR" dirty="0" smtClean="0">
                <a:latin typeface="Cambria" pitchFamily="18" charset="0"/>
              </a:rPr>
              <a:t>® (1 </a:t>
            </a:r>
            <a:r>
              <a:rPr lang="fr-FR" dirty="0" err="1" smtClean="0">
                <a:latin typeface="Cambria" pitchFamily="18" charset="0"/>
              </a:rPr>
              <a:t>cp</a:t>
            </a:r>
            <a:r>
              <a:rPr lang="fr-FR" dirty="0" smtClean="0">
                <a:latin typeface="Cambria" pitchFamily="18" charset="0"/>
              </a:rPr>
              <a:t> / 24h) ; repas ++ ; </a:t>
            </a:r>
          </a:p>
          <a:p>
            <a:pPr marL="1097280" lvl="3">
              <a:lnSpc>
                <a:spcPct val="120000"/>
              </a:lnSpc>
              <a:defRPr/>
            </a:pPr>
            <a:r>
              <a:rPr lang="fr-FR" dirty="0" smtClean="0">
                <a:latin typeface="Cambria" pitchFamily="18" charset="0"/>
              </a:rPr>
              <a:t>Prezista®800mg (1cp /24h) +</a:t>
            </a:r>
            <a:r>
              <a:rPr lang="fr-FR" dirty="0" err="1" smtClean="0">
                <a:latin typeface="Cambria" pitchFamily="18" charset="0"/>
              </a:rPr>
              <a:t>Norvir</a:t>
            </a:r>
            <a:r>
              <a:rPr lang="fr-FR" dirty="0" smtClean="0">
                <a:latin typeface="Cambria" pitchFamily="18" charset="0"/>
              </a:rPr>
              <a:t>® (1cp/24h)+ </a:t>
            </a:r>
            <a:r>
              <a:rPr lang="fr-FR" dirty="0" err="1" smtClean="0">
                <a:latin typeface="Cambria" pitchFamily="18" charset="0"/>
              </a:rPr>
              <a:t>Truvada</a:t>
            </a:r>
            <a:r>
              <a:rPr lang="fr-FR" dirty="0" smtClean="0">
                <a:latin typeface="Cambria" pitchFamily="18" charset="0"/>
              </a:rPr>
              <a:t>® (1 </a:t>
            </a:r>
            <a:r>
              <a:rPr lang="fr-FR" dirty="0" err="1" smtClean="0">
                <a:latin typeface="Cambria" pitchFamily="18" charset="0"/>
              </a:rPr>
              <a:t>cp</a:t>
            </a:r>
            <a:r>
              <a:rPr lang="fr-FR" dirty="0" smtClean="0">
                <a:latin typeface="Cambria" pitchFamily="18" charset="0"/>
              </a:rPr>
              <a:t> / 24h) ; repas ++ ; </a:t>
            </a:r>
          </a:p>
          <a:p>
            <a:pPr marL="1097280" lvl="3">
              <a:lnSpc>
                <a:spcPct val="120000"/>
              </a:lnSpc>
              <a:defRPr/>
            </a:pPr>
            <a:r>
              <a:rPr lang="fr-FR" dirty="0" err="1" smtClean="0">
                <a:latin typeface="Cambria" pitchFamily="18" charset="0"/>
              </a:rPr>
              <a:t>Stribild</a:t>
            </a:r>
            <a:r>
              <a:rPr lang="fr-FR" dirty="0" smtClean="0">
                <a:latin typeface="Cambria" pitchFamily="18" charset="0"/>
              </a:rPr>
              <a:t> (1 </a:t>
            </a:r>
            <a:r>
              <a:rPr lang="fr-FR" dirty="0" err="1" smtClean="0">
                <a:latin typeface="Cambria" pitchFamily="18" charset="0"/>
              </a:rPr>
              <a:t>cp</a:t>
            </a:r>
            <a:r>
              <a:rPr lang="fr-FR" dirty="0" smtClean="0">
                <a:latin typeface="Cambria" pitchFamily="18" charset="0"/>
              </a:rPr>
              <a:t> / 24h); repas ++.</a:t>
            </a:r>
          </a:p>
          <a:p>
            <a:pPr marL="548640" lvl="1">
              <a:lnSpc>
                <a:spcPct val="120000"/>
              </a:lnSpc>
              <a:defRPr/>
            </a:pPr>
            <a:r>
              <a:rPr lang="fr-FR" dirty="0" err="1" smtClean="0">
                <a:latin typeface="Cambria" pitchFamily="18" charset="0"/>
              </a:rPr>
              <a:t>Ré-évaluation</a:t>
            </a:r>
            <a:r>
              <a:rPr lang="fr-FR" dirty="0" smtClean="0">
                <a:latin typeface="Cambria" pitchFamily="18" charset="0"/>
              </a:rPr>
              <a:t> par un </a:t>
            </a:r>
            <a:r>
              <a:rPr lang="fr-FR" dirty="0" err="1" smtClean="0">
                <a:latin typeface="Cambria" pitchFamily="18" charset="0"/>
              </a:rPr>
              <a:t>infectiologue</a:t>
            </a:r>
            <a:r>
              <a:rPr lang="fr-FR" dirty="0" smtClean="0">
                <a:latin typeface="Cambria" pitchFamily="18" charset="0"/>
              </a:rPr>
              <a:t> (hôpital ou CDAG/CIDDIST/</a:t>
            </a:r>
            <a:r>
              <a:rPr lang="fr-FR" dirty="0" err="1" smtClean="0">
                <a:latin typeface="Cambria" pitchFamily="18" charset="0"/>
              </a:rPr>
              <a:t>CeGIDD</a:t>
            </a:r>
            <a:r>
              <a:rPr lang="fr-FR" dirty="0" smtClean="0">
                <a:latin typeface="Cambria" pitchFamily="18" charset="0"/>
              </a:rPr>
              <a:t>): </a:t>
            </a:r>
          </a:p>
          <a:p>
            <a:pPr marL="548640" lvl="1">
              <a:lnSpc>
                <a:spcPct val="120000"/>
              </a:lnSpc>
              <a:buNone/>
              <a:defRPr/>
            </a:pPr>
            <a:r>
              <a:rPr lang="fr-FR" dirty="0" smtClean="0">
                <a:latin typeface="Cambria" pitchFamily="18" charset="0"/>
              </a:rPr>
              <a:t>	reconduite qsp 28 jours ou arrêt</a:t>
            </a:r>
          </a:p>
          <a:p>
            <a:pPr marL="822960" lvl="2" indent="-182880" eaLnBrk="1" fontAlgn="auto" hangingPunct="1">
              <a:lnSpc>
                <a:spcPct val="120000"/>
              </a:lnSpc>
              <a:spcAft>
                <a:spcPts val="0"/>
              </a:spcAft>
              <a:defRPr/>
            </a:pPr>
            <a:r>
              <a:rPr lang="fr-FR" dirty="0">
                <a:latin typeface="Cambria" pitchFamily="18" charset="0"/>
              </a:rPr>
              <a:t>EI </a:t>
            </a:r>
            <a:r>
              <a:rPr lang="fr-FR" dirty="0" smtClean="0">
                <a:latin typeface="Cambria" pitchFamily="18" charset="0"/>
              </a:rPr>
              <a:t>digestifs, fatigue </a:t>
            </a:r>
            <a:r>
              <a:rPr lang="fr-FR" dirty="0">
                <a:latin typeface="Cambria" pitchFamily="18" charset="0"/>
              </a:rPr>
              <a:t>++</a:t>
            </a:r>
            <a:r>
              <a:rPr lang="fr-FR" dirty="0" smtClean="0">
                <a:latin typeface="Cambria" pitchFamily="18" charset="0"/>
              </a:rPr>
              <a:t>+</a:t>
            </a:r>
          </a:p>
          <a:p>
            <a:pPr marL="822960" lvl="2" indent="-182880" eaLnBrk="1" fontAlgn="auto" hangingPunct="1">
              <a:lnSpc>
                <a:spcPct val="120000"/>
              </a:lnSpc>
              <a:spcAft>
                <a:spcPts val="0"/>
              </a:spcAft>
              <a:defRPr/>
            </a:pPr>
            <a:r>
              <a:rPr lang="fr-FR" dirty="0" smtClean="0">
                <a:latin typeface="Cambria" pitchFamily="18" charset="0"/>
              </a:rPr>
              <a:t>Suivi : 3 mois après la fin du TPE</a:t>
            </a:r>
            <a:endParaRPr lang="fr-FR" dirty="0">
              <a:latin typeface="Cambria" pitchFamily="18" charset="0"/>
            </a:endParaRPr>
          </a:p>
        </p:txBody>
      </p:sp>
      <p:pic>
        <p:nvPicPr>
          <p:cNvPr id="10246" name="Image 5" descr="Capture d’écran 2014-12-07 à 12.06.33.png"/>
          <p:cNvPicPr>
            <a:picLocks noChangeAspect="1"/>
          </p:cNvPicPr>
          <p:nvPr/>
        </p:nvPicPr>
        <p:blipFill>
          <a:blip r:embed="rId2" cstate="screen">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5905500" y="711200"/>
            <a:ext cx="3040063" cy="144145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
        <p:nvSpPr>
          <p:cNvPr id="9" name="Espace réservé du numéro de diapositive 8"/>
          <p:cNvSpPr>
            <a:spLocks noGrp="1"/>
          </p:cNvSpPr>
          <p:nvPr>
            <p:ph type="sldNum" sz="quarter" idx="12"/>
          </p:nvPr>
        </p:nvSpPr>
        <p:spPr/>
        <p:txBody>
          <a:bodyPr/>
          <a:lstStyle/>
          <a:p>
            <a:fld id="{8D3C4E78-4E06-5F42-B744-27D3474E1BA3}" type="slidenum">
              <a:rPr lang="fr-FR" smtClean="0"/>
              <a:pPr/>
              <a:t>6</a:t>
            </a:fld>
            <a:endParaRPr lang="fr-FR" dirty="0"/>
          </a:p>
        </p:txBody>
      </p:sp>
      <p:sp>
        <p:nvSpPr>
          <p:cNvPr id="10" name="Espace réservé du pied de page 9"/>
          <p:cNvSpPr>
            <a:spLocks noGrp="1"/>
          </p:cNvSpPr>
          <p:nvPr>
            <p:ph type="ftr" sz="quarter" idx="11"/>
          </p:nvPr>
        </p:nvSpPr>
        <p:spPr/>
        <p:txBody>
          <a:bodyPr/>
          <a:lstStyle/>
          <a:p>
            <a:r>
              <a:rPr lang="fr-FR" smtClean="0"/>
              <a:t>Formation SFLS Autotest Pharmacien</a:t>
            </a:r>
            <a:endParaRPr lang="fr-FR" dirty="0" smtClean="0"/>
          </a:p>
        </p:txBody>
      </p:sp>
      <p:sp>
        <p:nvSpPr>
          <p:cNvPr id="12" name="ZoneTexte 11"/>
          <p:cNvSpPr txBox="1"/>
          <p:nvPr/>
        </p:nvSpPr>
        <p:spPr>
          <a:xfrm>
            <a:off x="5524501" y="2336800"/>
            <a:ext cx="342106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dirty="0" smtClean="0"/>
              <a:t>*Coordonnées sur fiche contacts</a:t>
            </a:r>
            <a:endParaRPr lang="fr-FR" dirty="0"/>
          </a:p>
        </p:txBody>
      </p:sp>
    </p:spTree>
    <p:extLst>
      <p:ext uri="{BB962C8B-B14F-4D97-AF65-F5344CB8AC3E}">
        <p14:creationId xmlns="" xmlns:p14="http://schemas.microsoft.com/office/powerpoint/2010/main" xmlns:mv="urn:schemas-microsoft-com:mac:vml" xmlns:mc="http://schemas.openxmlformats.org/markup-compatibility/2006" val="761107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371600"/>
            <a:ext cx="9144000" cy="1927225"/>
          </a:xfrm>
        </p:spPr>
        <p:txBody>
          <a:bodyPr/>
          <a:lstStyle/>
          <a:p>
            <a:pPr>
              <a:defRPr/>
            </a:pPr>
            <a:r>
              <a:rPr lang="fr-FR" sz="4000" dirty="0" smtClean="0"/>
              <a:t>Prise de risque sexuel il a 8 jours</a:t>
            </a:r>
          </a:p>
        </p:txBody>
      </p:sp>
      <p:sp>
        <p:nvSpPr>
          <p:cNvPr id="6" name="Sous-titre 5"/>
          <p:cNvSpPr>
            <a:spLocks noGrp="1"/>
          </p:cNvSpPr>
          <p:nvPr>
            <p:ph type="subTitle" idx="1"/>
          </p:nvPr>
        </p:nvSpPr>
        <p:spPr/>
        <p:txBody>
          <a:bodyPr/>
          <a:lstStyle/>
          <a:p>
            <a:pPr>
              <a:defRPr/>
            </a:pPr>
            <a:endParaRPr lang="fr-FR" dirty="0" smtClean="0">
              <a:sym typeface="Wingdings" pitchFamily="2" charset="2"/>
            </a:endParaRPr>
          </a:p>
          <a:p>
            <a:pPr>
              <a:defRPr/>
            </a:pPr>
            <a:endParaRPr lang="fr-FR" dirty="0"/>
          </a:p>
        </p:txBody>
      </p:sp>
      <p:sp>
        <p:nvSpPr>
          <p:cNvPr id="46084" name="Espace réservé du numéro de diapositive 3"/>
          <p:cNvSpPr>
            <a:spLocks noGrp="1"/>
          </p:cNvSpPr>
          <p:nvPr>
            <p:ph type="sldNum" sz="quarter" idx="12"/>
          </p:nvPr>
        </p:nvSpPr>
        <p:spPr bwMode="auto">
          <a:noFill/>
          <a:ln>
            <a:miter lim="800000"/>
            <a:headEnd/>
            <a:tailEnd/>
          </a:ln>
        </p:spPr>
        <p:txBody>
          <a:bodyPr/>
          <a:lstStyle/>
          <a:p>
            <a:fld id="{E0584C2C-E24E-4306-991C-4E7307B5C3EC}" type="slidenum">
              <a:rPr lang="fr-FR" smtClean="0"/>
              <a:pPr/>
              <a:t>7</a:t>
            </a:fld>
            <a:endParaRPr lang="fr-FR"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quarter" idx="4294967295"/>
          </p:nvPr>
        </p:nvSpPr>
        <p:spPr>
          <a:xfrm>
            <a:off x="4522788" y="1527175"/>
            <a:ext cx="4460875" cy="5006975"/>
          </a:xfrm>
        </p:spPr>
        <p:txBody>
          <a:bodyPr rtlCol="0">
            <a:normAutofit/>
          </a:bodyPr>
          <a:lstStyle/>
          <a:p>
            <a:pPr marL="0" indent="0" eaLnBrk="1" fontAlgn="auto" hangingPunct="1">
              <a:spcAft>
                <a:spcPts val="0"/>
              </a:spcAft>
              <a:buFont typeface="Rage Italic" panose="03070502040507070304" pitchFamily="66" charset="0"/>
              <a:buNone/>
              <a:defRPr/>
            </a:pPr>
            <a:endParaRPr lang="fr-FR" dirty="0">
              <a:solidFill>
                <a:srgbClr val="008000"/>
              </a:solidFill>
            </a:endParaRPr>
          </a:p>
          <a:p>
            <a:pPr eaLnBrk="1" fontAlgn="auto" hangingPunct="1">
              <a:spcAft>
                <a:spcPts val="0"/>
              </a:spcAft>
              <a:buFont typeface="Arial" pitchFamily="34" charset="0"/>
              <a:buNone/>
              <a:defRPr/>
            </a:pPr>
            <a:r>
              <a:rPr lang="fr-FR" dirty="0" smtClean="0">
                <a:solidFill>
                  <a:srgbClr val="008000"/>
                </a:solidFill>
              </a:rPr>
              <a:t>A </a:t>
            </a:r>
            <a:r>
              <a:rPr lang="fr-FR" dirty="0">
                <a:solidFill>
                  <a:srgbClr val="008000"/>
                </a:solidFill>
              </a:rPr>
              <a:t>quand remonte la prise de risque </a:t>
            </a:r>
            <a:r>
              <a:rPr lang="fr-FR" dirty="0" smtClean="0">
                <a:solidFill>
                  <a:srgbClr val="008000"/>
                </a:solidFill>
              </a:rPr>
              <a:t>?</a:t>
            </a:r>
            <a:endParaRPr lang="fr-FR" dirty="0">
              <a:solidFill>
                <a:srgbClr val="008000"/>
              </a:solidFill>
            </a:endParaRPr>
          </a:p>
          <a:p>
            <a:pPr eaLnBrk="1" fontAlgn="auto" hangingPunct="1">
              <a:spcAft>
                <a:spcPts val="0"/>
              </a:spcAft>
              <a:buFont typeface="Arial" pitchFamily="34" charset="0"/>
              <a:buNone/>
              <a:defRPr/>
            </a:pPr>
            <a:endParaRPr lang="fr-FR" dirty="0" smtClean="0">
              <a:solidFill>
                <a:srgbClr val="008000"/>
              </a:solidFill>
            </a:endParaRPr>
          </a:p>
          <a:p>
            <a:pPr>
              <a:buFont typeface="Arial" pitchFamily="34" charset="0"/>
              <a:buNone/>
              <a:defRPr/>
            </a:pPr>
            <a:r>
              <a:rPr lang="fr-FR" u="sng" dirty="0" smtClean="0">
                <a:solidFill>
                  <a:schemeClr val="tx1"/>
                </a:solidFill>
              </a:rPr>
              <a:t>Scénario 2:</a:t>
            </a:r>
          </a:p>
          <a:p>
            <a:pPr eaLnBrk="1" fontAlgn="auto" hangingPunct="1">
              <a:spcAft>
                <a:spcPts val="0"/>
              </a:spcAft>
              <a:buFont typeface="Arial" pitchFamily="34" charset="0"/>
              <a:buNone/>
              <a:defRPr/>
            </a:pPr>
            <a:r>
              <a:rPr lang="fr-FR" dirty="0" smtClean="0">
                <a:solidFill>
                  <a:schemeClr val="tx1"/>
                </a:solidFill>
              </a:rPr>
              <a:t>« </a:t>
            </a:r>
            <a:r>
              <a:rPr lang="fr-FR" i="1" dirty="0" smtClean="0">
                <a:solidFill>
                  <a:schemeClr val="tx1"/>
                </a:solidFill>
              </a:rPr>
              <a:t>Il </a:t>
            </a:r>
            <a:r>
              <a:rPr lang="fr-FR" i="1" dirty="0">
                <a:solidFill>
                  <a:schemeClr val="tx1"/>
                </a:solidFill>
              </a:rPr>
              <a:t>y a 8 jours, c’est pour ça que je voudrais savoir. Je </a:t>
            </a:r>
            <a:r>
              <a:rPr lang="fr-FR" i="1" dirty="0" smtClean="0">
                <a:solidFill>
                  <a:schemeClr val="tx1"/>
                </a:solidFill>
              </a:rPr>
              <a:t>m’inquiète! </a:t>
            </a:r>
            <a:r>
              <a:rPr lang="fr-FR" dirty="0" smtClean="0">
                <a:solidFill>
                  <a:schemeClr val="tx1"/>
                </a:solidFill>
              </a:rPr>
              <a:t>»</a:t>
            </a:r>
            <a:endParaRPr lang="fr-FR" dirty="0">
              <a:solidFill>
                <a:schemeClr val="tx1"/>
              </a:solidFill>
            </a:endParaRPr>
          </a:p>
          <a:p>
            <a:pPr eaLnBrk="1" fontAlgn="auto" hangingPunct="1">
              <a:spcAft>
                <a:spcPts val="0"/>
              </a:spcAft>
              <a:defRPr/>
            </a:pPr>
            <a:endParaRPr lang="fr-FR" dirty="0">
              <a:solidFill>
                <a:schemeClr val="tx1"/>
              </a:solidFill>
            </a:endParaRPr>
          </a:p>
          <a:p>
            <a:pPr>
              <a:buFont typeface="Arial" pitchFamily="34" charset="0"/>
              <a:buNone/>
              <a:defRPr/>
            </a:pPr>
            <a:r>
              <a:rPr lang="fr-FR" dirty="0" smtClean="0"/>
              <a:t>Comment réagissez-vous ?</a:t>
            </a:r>
            <a:endParaRPr lang="fr-FR" dirty="0"/>
          </a:p>
        </p:txBody>
      </p:sp>
      <p:grpSp>
        <p:nvGrpSpPr>
          <p:cNvPr id="2" name="Grouper 12"/>
          <p:cNvGrpSpPr>
            <a:grpSpLocks/>
          </p:cNvGrpSpPr>
          <p:nvPr/>
        </p:nvGrpSpPr>
        <p:grpSpPr bwMode="auto">
          <a:xfrm>
            <a:off x="273050" y="2028825"/>
            <a:ext cx="4173538" cy="3119438"/>
            <a:chOff x="349250" y="2359025"/>
            <a:chExt cx="4173538" cy="3119438"/>
          </a:xfrm>
        </p:grpSpPr>
        <p:pic>
          <p:nvPicPr>
            <p:cNvPr id="47111" name="Image 7" descr="Capture d’écran 2014-12-06 à 21.09.31.png"/>
            <p:cNvPicPr>
              <a:picLocks noChangeAspect="1"/>
            </p:cNvPicPr>
            <p:nvPr/>
          </p:nvPicPr>
          <p:blipFill>
            <a:blip r:embed="rId2" cstate="print"/>
            <a:srcRect/>
            <a:stretch>
              <a:fillRect/>
            </a:stretch>
          </p:blipFill>
          <p:spPr bwMode="auto">
            <a:xfrm>
              <a:off x="349250" y="2359025"/>
              <a:ext cx="4173538" cy="3119438"/>
            </a:xfrm>
            <a:prstGeom prst="rect">
              <a:avLst/>
            </a:prstGeom>
            <a:noFill/>
            <a:ln w="9525">
              <a:noFill/>
              <a:miter lim="800000"/>
              <a:headEnd/>
              <a:tailEnd/>
            </a:ln>
          </p:spPr>
        </p:pic>
        <p:sp>
          <p:nvSpPr>
            <p:cNvPr id="9" name="Rectangle 8"/>
            <p:cNvSpPr/>
            <p:nvPr/>
          </p:nvSpPr>
          <p:spPr>
            <a:xfrm>
              <a:off x="1733550" y="2970213"/>
              <a:ext cx="2205038"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pic>
          <p:nvPicPr>
            <p:cNvPr id="47113" name="Image 1" descr="Capture d’écran 2014-12-06 à 21.29.32.png"/>
            <p:cNvPicPr>
              <a:picLocks noChangeAspect="1"/>
            </p:cNvPicPr>
            <p:nvPr/>
          </p:nvPicPr>
          <p:blipFill>
            <a:blip r:embed="rId3" cstate="print"/>
            <a:srcRect/>
            <a:stretch>
              <a:fillRect/>
            </a:stretch>
          </p:blipFill>
          <p:spPr bwMode="auto">
            <a:xfrm>
              <a:off x="2538413" y="2828925"/>
              <a:ext cx="558800" cy="720725"/>
            </a:xfrm>
            <a:prstGeom prst="rect">
              <a:avLst/>
            </a:prstGeom>
            <a:noFill/>
            <a:ln w="9525">
              <a:noFill/>
              <a:miter lim="800000"/>
              <a:headEnd/>
              <a:tailEnd/>
            </a:ln>
          </p:spPr>
        </p:pic>
      </p:grpSp>
      <p:sp>
        <p:nvSpPr>
          <p:cNvPr id="7"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47109" name="Espace réservé du numéro de diapositive 10"/>
          <p:cNvSpPr>
            <a:spLocks noGrp="1"/>
          </p:cNvSpPr>
          <p:nvPr>
            <p:ph type="sldNum" sz="quarter" idx="12"/>
          </p:nvPr>
        </p:nvSpPr>
        <p:spPr bwMode="auto">
          <a:noFill/>
          <a:ln>
            <a:miter lim="800000"/>
            <a:headEnd/>
            <a:tailEnd/>
          </a:ln>
        </p:spPr>
        <p:txBody>
          <a:bodyPr/>
          <a:lstStyle/>
          <a:p>
            <a:fld id="{A1943CB0-DA11-4ED2-9563-50B25702464E}" type="slidenum">
              <a:rPr lang="fr-FR" smtClean="0"/>
              <a:pPr/>
              <a:t>8</a:t>
            </a:fld>
            <a:endParaRPr lang="fr-FR" smtClean="0"/>
          </a:p>
        </p:txBody>
      </p:sp>
      <p:sp>
        <p:nvSpPr>
          <p:cNvPr id="12" name="Espace réservé du pied de page 11"/>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u contenu 6"/>
          <p:cNvSpPr>
            <a:spLocks noGrp="1"/>
          </p:cNvSpPr>
          <p:nvPr>
            <p:ph sz="quarter" idx="4294967295"/>
          </p:nvPr>
        </p:nvSpPr>
        <p:spPr>
          <a:xfrm>
            <a:off x="4283075" y="1527174"/>
            <a:ext cx="4700588" cy="5330825"/>
          </a:xfrm>
        </p:spPr>
        <p:txBody>
          <a:bodyPr>
            <a:normAutofit fontScale="70000" lnSpcReduction="20000"/>
          </a:bodyPr>
          <a:lstStyle/>
          <a:p>
            <a:pPr eaLnBrk="1" hangingPunct="1">
              <a:buFont typeface="Arial" pitchFamily="34" charset="0"/>
              <a:buNone/>
            </a:pPr>
            <a:r>
              <a:rPr lang="fr-FR" altLang="fr-FR" dirty="0" smtClean="0">
                <a:ea typeface="ＭＳ Ｐゴシック" pitchFamily="34" charset="-128"/>
              </a:rPr>
              <a:t>TPE non adapté car &gt; 48 heures</a:t>
            </a:r>
          </a:p>
          <a:p>
            <a:pPr eaLnBrk="1" hangingPunct="1"/>
            <a:endParaRPr lang="fr-FR" altLang="fr-FR" sz="800" dirty="0" smtClean="0">
              <a:solidFill>
                <a:srgbClr val="008000"/>
              </a:solidFill>
              <a:ea typeface="ＭＳ Ｐゴシック" pitchFamily="34" charset="-128"/>
            </a:endParaRPr>
          </a:p>
          <a:p>
            <a:pPr eaLnBrk="1" hangingPunct="1">
              <a:buFont typeface="Arial" pitchFamily="34" charset="0"/>
              <a:buNone/>
            </a:pPr>
            <a:r>
              <a:rPr lang="fr-FR" altLang="fr-FR" dirty="0" smtClean="0">
                <a:ea typeface="ＭＳ Ｐゴシック" pitchFamily="34" charset="-128"/>
              </a:rPr>
              <a:t>Résultat de l’autotest (AT) : totalement fiable si 3 mois sans prise de risque.</a:t>
            </a:r>
          </a:p>
          <a:p>
            <a:pPr marL="0" lvl="0" indent="0">
              <a:buNone/>
            </a:pPr>
            <a:endParaRPr lang="fr-FR" dirty="0" smtClean="0"/>
          </a:p>
          <a:p>
            <a:pPr marL="0" lvl="0" indent="0">
              <a:buNone/>
            </a:pPr>
            <a:r>
              <a:rPr lang="fr-FR" dirty="0" smtClean="0">
                <a:solidFill>
                  <a:srgbClr val="C00000"/>
                </a:solidFill>
              </a:rPr>
              <a:t>Par rapport à cette prise de risque de 8 jours, il est préférable d’orienter ce patient</a:t>
            </a:r>
            <a:r>
              <a:rPr lang="fr-FR" b="1" dirty="0" smtClean="0">
                <a:solidFill>
                  <a:srgbClr val="C00000"/>
                </a:solidFill>
              </a:rPr>
              <a:t> </a:t>
            </a:r>
            <a:r>
              <a:rPr lang="fr-FR" dirty="0" smtClean="0">
                <a:solidFill>
                  <a:srgbClr val="C00000"/>
                </a:solidFill>
              </a:rPr>
              <a:t>car l'autotest ne donnera pas un résultat fiable.</a:t>
            </a:r>
            <a:endParaRPr lang="fr-FR" strike="sngStrike" dirty="0" smtClean="0">
              <a:solidFill>
                <a:srgbClr val="C00000"/>
              </a:solidFill>
            </a:endParaRPr>
          </a:p>
          <a:p>
            <a:pPr eaLnBrk="1" hangingPunct="1"/>
            <a:endParaRPr lang="fr-FR" altLang="fr-FR" sz="800" dirty="0" smtClean="0">
              <a:solidFill>
                <a:srgbClr val="008000"/>
              </a:solidFill>
              <a:ea typeface="ＭＳ Ｐゴシック" pitchFamily="34" charset="-128"/>
            </a:endParaRPr>
          </a:p>
          <a:p>
            <a:pPr eaLnBrk="1" hangingPunct="1">
              <a:buFont typeface="Arial" pitchFamily="34" charset="0"/>
              <a:buNone/>
            </a:pPr>
            <a:r>
              <a:rPr lang="fr-FR" altLang="fr-FR" dirty="0" smtClean="0">
                <a:ea typeface="ＭＳ Ｐゴシック" pitchFamily="34" charset="-128"/>
                <a:sym typeface="Wingdings" pitchFamily="2" charset="2"/>
              </a:rPr>
              <a:t> </a:t>
            </a:r>
            <a:r>
              <a:rPr lang="fr-FR" altLang="fr-FR" dirty="0" smtClean="0">
                <a:ea typeface="ＭＳ Ｐゴシック" pitchFamily="34" charset="-128"/>
              </a:rPr>
              <a:t>Orientation vers</a:t>
            </a:r>
            <a:endParaRPr lang="fr-FR" altLang="fr-FR" sz="1000" dirty="0" smtClean="0">
              <a:ea typeface="ＭＳ Ｐゴシック" pitchFamily="34" charset="-128"/>
            </a:endParaRPr>
          </a:p>
          <a:p>
            <a:pPr lvl="1" eaLnBrk="1" hangingPunct="1"/>
            <a:r>
              <a:rPr lang="fr-FR" altLang="fr-FR" b="1" u="sng" dirty="0" smtClean="0">
                <a:ea typeface="ＭＳ Ｐゴシック" pitchFamily="34" charset="-128"/>
              </a:rPr>
              <a:t>CDAG/CIDDIST/</a:t>
            </a:r>
            <a:r>
              <a:rPr lang="fr-FR" altLang="fr-FR" b="1" u="sng" dirty="0" err="1" smtClean="0">
                <a:ea typeface="ＭＳ Ｐゴシック" pitchFamily="34" charset="-128"/>
              </a:rPr>
              <a:t>CeGIDD</a:t>
            </a:r>
            <a:endParaRPr lang="fr-FR" altLang="fr-FR" b="1" u="sng" dirty="0" smtClean="0">
              <a:ea typeface="ＭＳ Ｐゴシック" pitchFamily="34" charset="-128"/>
            </a:endParaRPr>
          </a:p>
          <a:p>
            <a:pPr lvl="1" eaLnBrk="1" hangingPunct="1">
              <a:buFont typeface="Arial" pitchFamily="34" charset="0"/>
              <a:buNone/>
            </a:pPr>
            <a:r>
              <a:rPr lang="fr-FR" altLang="fr-FR" sz="1600" dirty="0" smtClean="0">
                <a:ea typeface="ＭＳ Ｐゴシック" pitchFamily="34" charset="-128"/>
              </a:rPr>
              <a:t>(avoir une liste de ces centres à portée de main)</a:t>
            </a:r>
          </a:p>
          <a:p>
            <a:pPr lvl="2" eaLnBrk="1" hangingPunct="1"/>
            <a:endParaRPr lang="fr-FR" altLang="fr-FR" dirty="0" smtClean="0">
              <a:solidFill>
                <a:srgbClr val="008000"/>
              </a:solidFill>
              <a:ea typeface="ＭＳ Ｐゴシック" pitchFamily="34" charset="-128"/>
            </a:endParaRPr>
          </a:p>
          <a:p>
            <a:pPr lvl="2" eaLnBrk="1" hangingPunct="1"/>
            <a:endParaRPr lang="fr-FR" altLang="fr-FR" dirty="0" smtClean="0">
              <a:solidFill>
                <a:srgbClr val="008000"/>
              </a:solidFill>
              <a:ea typeface="ＭＳ Ｐゴシック" pitchFamily="34" charset="-128"/>
            </a:endParaRPr>
          </a:p>
          <a:p>
            <a:pPr lvl="1" eaLnBrk="1" hangingPunct="1"/>
            <a:endParaRPr lang="fr-FR" altLang="fr-FR" dirty="0" smtClean="0">
              <a:solidFill>
                <a:srgbClr val="008000"/>
              </a:solidFill>
              <a:ea typeface="ＭＳ Ｐゴシック" pitchFamily="34" charset="-128"/>
            </a:endParaRPr>
          </a:p>
          <a:p>
            <a:pPr lvl="1" eaLnBrk="1" hangingPunct="1"/>
            <a:endParaRPr lang="fr-FR" altLang="fr-FR" u="sng" dirty="0" smtClean="0">
              <a:ea typeface="ＭＳ Ｐゴシック" pitchFamily="34" charset="-128"/>
            </a:endParaRPr>
          </a:p>
          <a:p>
            <a:pPr lvl="1" eaLnBrk="1" hangingPunct="1"/>
            <a:endParaRPr lang="fr-FR" altLang="fr-FR" u="sng" dirty="0" smtClean="0">
              <a:ea typeface="ＭＳ Ｐゴシック" pitchFamily="34" charset="-128"/>
            </a:endParaRPr>
          </a:p>
          <a:p>
            <a:pPr lvl="1" eaLnBrk="1" hangingPunct="1"/>
            <a:r>
              <a:rPr lang="fr-FR" altLang="fr-FR" b="1" u="sng" dirty="0" smtClean="0">
                <a:ea typeface="ＭＳ Ｐゴシック" pitchFamily="34" charset="-128"/>
              </a:rPr>
              <a:t>Médecin traitant</a:t>
            </a:r>
          </a:p>
          <a:p>
            <a:pPr eaLnBrk="1" hangingPunct="1">
              <a:buNone/>
            </a:pPr>
            <a:endParaRPr lang="fr-FR" altLang="fr-FR" dirty="0" smtClean="0">
              <a:ea typeface="ＭＳ Ｐゴシック" pitchFamily="34" charset="-128"/>
            </a:endParaRPr>
          </a:p>
          <a:p>
            <a:pPr lvl="0">
              <a:buNone/>
            </a:pPr>
            <a:r>
              <a:rPr lang="fr-FR" dirty="0" smtClean="0">
                <a:solidFill>
                  <a:srgbClr val="C00000"/>
                </a:solidFill>
              </a:rPr>
              <a:t>Si le patient a déjà pris ce type de risque dans le passé et n'a pas fait de dépistage récemment, vous pouvez lui proposer l'autotest en lui expliquant bien que sera utile pour vérifier sa situation par rapport aux risques pris il y a plus de 3 mois.</a:t>
            </a:r>
          </a:p>
          <a:p>
            <a:pPr eaLnBrk="1" hangingPunct="1">
              <a:buNone/>
            </a:pPr>
            <a:endParaRPr lang="fr-FR" altLang="fr-FR" dirty="0" smtClean="0">
              <a:ea typeface="ＭＳ Ｐゴシック" pitchFamily="34" charset="-128"/>
            </a:endParaRPr>
          </a:p>
        </p:txBody>
      </p:sp>
      <p:pic>
        <p:nvPicPr>
          <p:cNvPr id="48131" name="Image 7" descr="Capture d’écran 2014-12-06 à 21.45.48.png"/>
          <p:cNvPicPr>
            <a:picLocks noChangeAspect="1"/>
          </p:cNvPicPr>
          <p:nvPr/>
        </p:nvPicPr>
        <p:blipFill>
          <a:blip r:embed="rId2" cstate="print"/>
          <a:srcRect/>
          <a:stretch>
            <a:fillRect/>
          </a:stretch>
        </p:blipFill>
        <p:spPr bwMode="auto">
          <a:xfrm>
            <a:off x="7543800" y="4044950"/>
            <a:ext cx="1417638" cy="690563"/>
          </a:xfrm>
          <a:prstGeom prst="rect">
            <a:avLst/>
          </a:prstGeom>
          <a:noFill/>
          <a:ln w="9525">
            <a:noFill/>
            <a:miter lim="800000"/>
            <a:headEnd/>
            <a:tailEnd/>
          </a:ln>
        </p:spPr>
      </p:pic>
      <p:pic>
        <p:nvPicPr>
          <p:cNvPr id="48132" name="Image 8" descr="Capture d’écran 2014-12-06 à 21.45.34.png"/>
          <p:cNvPicPr>
            <a:picLocks noChangeAspect="1"/>
          </p:cNvPicPr>
          <p:nvPr/>
        </p:nvPicPr>
        <p:blipFill>
          <a:blip r:embed="rId3" cstate="print"/>
          <a:srcRect/>
          <a:stretch>
            <a:fillRect/>
          </a:stretch>
        </p:blipFill>
        <p:spPr bwMode="auto">
          <a:xfrm>
            <a:off x="4645025" y="4044950"/>
            <a:ext cx="2827338" cy="877888"/>
          </a:xfrm>
          <a:prstGeom prst="rect">
            <a:avLst/>
          </a:prstGeom>
          <a:noFill/>
          <a:ln w="9525">
            <a:noFill/>
            <a:miter lim="800000"/>
            <a:headEnd/>
            <a:tailEnd/>
          </a:ln>
        </p:spPr>
      </p:pic>
      <p:pic>
        <p:nvPicPr>
          <p:cNvPr id="48133" name="Image 9" descr="Capture d’écran 2014-12-06 à 21.09.31.png"/>
          <p:cNvPicPr>
            <a:picLocks noChangeAspect="1"/>
          </p:cNvPicPr>
          <p:nvPr/>
        </p:nvPicPr>
        <p:blipFill>
          <a:blip r:embed="rId4" cstate="print"/>
          <a:srcRect/>
          <a:stretch>
            <a:fillRect/>
          </a:stretch>
        </p:blipFill>
        <p:spPr bwMode="auto">
          <a:xfrm>
            <a:off x="109538" y="1917700"/>
            <a:ext cx="4173537" cy="3560763"/>
          </a:xfrm>
          <a:prstGeom prst="rect">
            <a:avLst/>
          </a:prstGeom>
          <a:noFill/>
          <a:ln w="9525">
            <a:noFill/>
            <a:miter lim="800000"/>
            <a:headEnd/>
            <a:tailEnd/>
          </a:ln>
        </p:spPr>
      </p:pic>
      <p:sp>
        <p:nvSpPr>
          <p:cNvPr id="11" name="Rectangle 10"/>
          <p:cNvSpPr/>
          <p:nvPr/>
        </p:nvSpPr>
        <p:spPr>
          <a:xfrm>
            <a:off x="1493838" y="2540000"/>
            <a:ext cx="2205037" cy="600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dirty="0">
              <a:solidFill>
                <a:srgbClr val="000000"/>
              </a:solidFill>
            </a:endParaRPr>
          </a:p>
        </p:txBody>
      </p:sp>
      <p:sp>
        <p:nvSpPr>
          <p:cNvPr id="9" name="Titre 9"/>
          <p:cNvSpPr txBox="1">
            <a:spLocks/>
          </p:cNvSpPr>
          <p:nvPr/>
        </p:nvSpPr>
        <p:spPr>
          <a:xfrm>
            <a:off x="0" y="457200"/>
            <a:ext cx="9144000" cy="984250"/>
          </a:xfrm>
          <a:prstGeom prst="rect">
            <a:avLst/>
          </a:prstGeom>
        </p:spPr>
        <p:txBody>
          <a:bodyPr anchor="ctr">
            <a:normAutofit fontScale="90000"/>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r>
              <a:rPr lang="fr-FR" sz="3600" dirty="0" smtClean="0">
                <a:solidFill>
                  <a:schemeClr val="tx2"/>
                </a:solidFill>
              </a:rPr>
              <a:t>Un homme, la quarantaine, se présente au comptoir…</a:t>
            </a:r>
            <a:endParaRPr lang="fr-FR" sz="3600" dirty="0">
              <a:solidFill>
                <a:schemeClr val="tx2"/>
              </a:solidFill>
            </a:endParaRPr>
          </a:p>
        </p:txBody>
      </p:sp>
      <p:sp>
        <p:nvSpPr>
          <p:cNvPr id="48136" name="Espace réservé du numéro de diapositive 12"/>
          <p:cNvSpPr>
            <a:spLocks noGrp="1"/>
          </p:cNvSpPr>
          <p:nvPr>
            <p:ph type="sldNum" sz="quarter" idx="12"/>
          </p:nvPr>
        </p:nvSpPr>
        <p:spPr bwMode="auto">
          <a:noFill/>
          <a:ln>
            <a:miter lim="800000"/>
            <a:headEnd/>
            <a:tailEnd/>
          </a:ln>
        </p:spPr>
        <p:txBody>
          <a:bodyPr/>
          <a:lstStyle/>
          <a:p>
            <a:fld id="{EE4CBE6D-3416-46A7-B665-A10D362486C9}" type="slidenum">
              <a:rPr lang="fr-FR" smtClean="0"/>
              <a:pPr/>
              <a:t>9</a:t>
            </a:fld>
            <a:endParaRPr lang="fr-FR" smtClean="0"/>
          </a:p>
        </p:txBody>
      </p:sp>
      <p:sp>
        <p:nvSpPr>
          <p:cNvPr id="14" name="Espace réservé du pied de page 13"/>
          <p:cNvSpPr>
            <a:spLocks noGrp="1"/>
          </p:cNvSpPr>
          <p:nvPr>
            <p:ph type="ftr" sz="quarter" idx="11"/>
          </p:nvPr>
        </p:nvSpPr>
        <p:spPr/>
        <p:txBody>
          <a:bodyPr/>
          <a:lstStyle/>
          <a:p>
            <a:pPr>
              <a:defRPr/>
            </a:pPr>
            <a:r>
              <a:rPr lang="fr-FR" smtClean="0"/>
              <a:t>Formation SFLS Autotest Pharmacien</a:t>
            </a:r>
            <a:endParaRPr lang="fr-FR"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té">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té">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Clarté.thmx</Template>
  <TotalTime>6530</TotalTime>
  <Words>2188</Words>
  <Application>Microsoft Office PowerPoint</Application>
  <PresentationFormat>Affichage à l'écran (4:3)</PresentationFormat>
  <Paragraphs>427</Paragraphs>
  <Slides>39</Slides>
  <Notes>2</Notes>
  <HiddenSlides>0</HiddenSlides>
  <MMClips>0</MMClips>
  <ScaleCrop>false</ScaleCrop>
  <HeadingPairs>
    <vt:vector size="4" baseType="variant">
      <vt:variant>
        <vt:lpstr>Thème</vt:lpstr>
      </vt:variant>
      <vt:variant>
        <vt:i4>2</vt:i4>
      </vt:variant>
      <vt:variant>
        <vt:lpstr>Titres des diapositives</vt:lpstr>
      </vt:variant>
      <vt:variant>
        <vt:i4>39</vt:i4>
      </vt:variant>
    </vt:vector>
  </HeadingPairs>
  <TitlesOfParts>
    <vt:vector size="41" baseType="lpstr">
      <vt:lpstr>Clarté</vt:lpstr>
      <vt:lpstr>Conception personnalisée</vt:lpstr>
      <vt:lpstr>CAS de COMPTOIR  ‘dépistage et autotests VIH à l’officine’</vt:lpstr>
      <vt:lpstr>Prise de risque sexuel &lt;48h </vt:lpstr>
      <vt:lpstr>Demande d’autotests Un homme , la quarantaine, se présente au comptoir…</vt:lpstr>
      <vt:lpstr>Diapositive 4</vt:lpstr>
      <vt:lpstr>Diapositive 5</vt:lpstr>
      <vt:lpstr>Vite !!!!!! Traitement post-exposition à envisager</vt:lpstr>
      <vt:lpstr>Prise de risque sexuel il a 8 jours</vt:lpstr>
      <vt:lpstr>Diapositive 8</vt:lpstr>
      <vt:lpstr>Diapositive 9</vt:lpstr>
      <vt:lpstr>DEMANDE d’AUTOTEST HORS prise de risque</vt:lpstr>
      <vt:lpstr>Diapositive 11</vt:lpstr>
      <vt:lpstr>Diapositive 12</vt:lpstr>
      <vt:lpstr>Diapositive 13</vt:lpstr>
      <vt:lpstr>Diapositive 14</vt:lpstr>
      <vt:lpstr>Diapositive 15</vt:lpstr>
      <vt:lpstr>Diapositive 16</vt:lpstr>
      <vt:lpstr>Diapositive 17</vt:lpstr>
      <vt:lpstr>Diapositive 18</vt:lpstr>
      <vt:lpstr>Diapositive 19</vt:lpstr>
      <vt:lpstr>DEMANDE d’AUTOTEST sans discussion possible</vt:lpstr>
      <vt:lpstr>Diapositive 21</vt:lpstr>
      <vt:lpstr>Diapositive 22</vt:lpstr>
      <vt:lpstr>Diapositive 23</vt:lpstr>
      <vt:lpstr>Option 2 = exemple de ‘fiche mémo’ (à chaque équipe de personnaliser sa fiche mémo avec les points essentiels et surtout le contact de la pharmacie en cas de questions).</vt:lpstr>
      <vt:lpstr>Conseil post-test résultat positif</vt:lpstr>
      <vt:lpstr>Demande d’autotest Un homme que vous aviez conseillé pour l’achat d’un autotest, revient à l’officine…</vt:lpstr>
      <vt:lpstr>Demande d’Autotest Un homme que vous aviez conseillé pour l’achat d’un autotest, revient à l’officine…</vt:lpstr>
      <vt:lpstr>Demande d’autotest par une jeune fille</vt:lpstr>
      <vt:lpstr>Demande d’autotests Une jeune fille se présente au comptoir…</vt:lpstr>
      <vt:lpstr>Demande d’autotests Une jeune fille se présente au comptoir…</vt:lpstr>
      <vt:lpstr>Diapositive 31</vt:lpstr>
      <vt:lpstr>rupture de préservatif</vt:lpstr>
      <vt:lpstr>Exposition sexuelle (VIH, IST, grossesse)  </vt:lpstr>
      <vt:lpstr>Diapositive 34</vt:lpstr>
      <vt:lpstr>Diapositive 35</vt:lpstr>
      <vt:lpstr>Diapositive 36</vt:lpstr>
      <vt:lpstr>Les IST</vt:lpstr>
      <vt:lpstr>Auteurs</vt:lpstr>
      <vt:lpstr>Remerciements</vt:lpstr>
    </vt:vector>
  </TitlesOfParts>
  <Company>Pharmacie Des Chenes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Bruno Laurandin</dc:creator>
  <cp:lastModifiedBy>Julie LANGLOIS</cp:lastModifiedBy>
  <cp:revision>353</cp:revision>
  <cp:lastPrinted>2014-11-21T09:33:06Z</cp:lastPrinted>
  <dcterms:created xsi:type="dcterms:W3CDTF">2015-04-20T22:33:13Z</dcterms:created>
  <dcterms:modified xsi:type="dcterms:W3CDTF">2015-06-30T15:31:25Z</dcterms:modified>
</cp:coreProperties>
</file>