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78" r:id="rId2"/>
  </p:sldMasterIdLst>
  <p:notesMasterIdLst>
    <p:notesMasterId r:id="rId55"/>
  </p:notesMasterIdLst>
  <p:handoutMasterIdLst>
    <p:handoutMasterId r:id="rId56"/>
  </p:handoutMasterIdLst>
  <p:sldIdLst>
    <p:sldId id="281" r:id="rId3"/>
    <p:sldId id="307" r:id="rId4"/>
    <p:sldId id="308" r:id="rId5"/>
    <p:sldId id="515" r:id="rId6"/>
    <p:sldId id="516" r:id="rId7"/>
    <p:sldId id="260" r:id="rId8"/>
    <p:sldId id="261" r:id="rId9"/>
    <p:sldId id="279" r:id="rId10"/>
    <p:sldId id="564" r:id="rId11"/>
    <p:sldId id="1921" r:id="rId12"/>
    <p:sldId id="1939" r:id="rId13"/>
    <p:sldId id="1940" r:id="rId14"/>
    <p:sldId id="1894" r:id="rId15"/>
    <p:sldId id="1930" r:id="rId16"/>
    <p:sldId id="1928" r:id="rId17"/>
    <p:sldId id="383" r:id="rId18"/>
    <p:sldId id="1941" r:id="rId19"/>
    <p:sldId id="1922" r:id="rId20"/>
    <p:sldId id="1924" r:id="rId21"/>
    <p:sldId id="1923" r:id="rId22"/>
    <p:sldId id="1955" r:id="rId23"/>
    <p:sldId id="259" r:id="rId24"/>
    <p:sldId id="1956" r:id="rId25"/>
    <p:sldId id="276" r:id="rId26"/>
    <p:sldId id="277" r:id="rId27"/>
    <p:sldId id="1957" r:id="rId28"/>
    <p:sldId id="1950" r:id="rId29"/>
    <p:sldId id="262" r:id="rId30"/>
    <p:sldId id="1959" r:id="rId31"/>
    <p:sldId id="1960" r:id="rId32"/>
    <p:sldId id="313" r:id="rId33"/>
    <p:sldId id="567" r:id="rId34"/>
    <p:sldId id="568" r:id="rId35"/>
    <p:sldId id="1920" r:id="rId36"/>
    <p:sldId id="324" r:id="rId37"/>
    <p:sldId id="271" r:id="rId38"/>
    <p:sldId id="280" r:id="rId39"/>
    <p:sldId id="273" r:id="rId40"/>
    <p:sldId id="304" r:id="rId41"/>
    <p:sldId id="312" r:id="rId42"/>
    <p:sldId id="565" r:id="rId43"/>
    <p:sldId id="566" r:id="rId44"/>
    <p:sldId id="320" r:id="rId45"/>
    <p:sldId id="1951" r:id="rId46"/>
    <p:sldId id="1952" r:id="rId47"/>
    <p:sldId id="1953" r:id="rId48"/>
    <p:sldId id="1954" r:id="rId49"/>
    <p:sldId id="1958" r:id="rId50"/>
    <p:sldId id="1961" r:id="rId51"/>
    <p:sldId id="353" r:id="rId52"/>
    <p:sldId id="354" r:id="rId53"/>
    <p:sldId id="517" r:id="rId54"/>
  </p:sldIdLst>
  <p:sldSz cx="10287000" cy="6858000" type="35mm"/>
  <p:notesSz cx="98742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513"/>
    <a:srgbClr val="FF9999"/>
    <a:srgbClr val="CC3300"/>
    <a:srgbClr val="FF6600"/>
    <a:srgbClr val="993300"/>
    <a:srgbClr val="4576F1"/>
    <a:srgbClr val="5B86F3"/>
    <a:srgbClr val="BF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 autoAdjust="0"/>
    <p:restoredTop sz="82028" autoAdjust="0"/>
  </p:normalViewPr>
  <p:slideViewPr>
    <p:cSldViewPr snapToGrid="0">
      <p:cViewPr varScale="1">
        <p:scale>
          <a:sx n="73" d="100"/>
          <a:sy n="73" d="100"/>
        </p:scale>
        <p:origin x="1304" y="18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10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2108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Jonathan\Documents\analyse%20final%20graphique%204D%202016010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'Proportion  echec '!$N$1</c:f>
              <c:strCache>
                <c:ptCount val="1"/>
                <c:pt idx="0">
                  <c:v>Per protocole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6533775119865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1800" dirty="0"/>
                      <a:t>96 [90 - 98 ]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71-4A19-8507-30BD509162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/>
                      <a:t>3 [1</a:t>
                    </a:r>
                    <a:r>
                      <a:rPr lang="en-US" sz="1800" baseline="0"/>
                      <a:t> - 9</a:t>
                    </a:r>
                    <a:r>
                      <a:rPr lang="en-US" sz="1800"/>
                      <a:t>]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71-4A19-8507-30BD509162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dirty="0"/>
                      <a:t>1 [0 - 7]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71-4A19-8507-30BD50916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'Proportion  echec '!$M$2:$M$4</c:f>
              <c:strCache>
                <c:ptCount val="3"/>
                <c:pt idx="0">
                  <c:v>succès thérapeutiques</c:v>
                </c:pt>
                <c:pt idx="1">
                  <c:v>échecs virologiques</c:v>
                </c:pt>
                <c:pt idx="2">
                  <c:v>échecs de la stratégie</c:v>
                </c:pt>
              </c:strCache>
            </c:strRef>
          </c:cat>
          <c:val>
            <c:numRef>
              <c:f>'Proportion  echec '!$N$2:$N$4</c:f>
              <c:numCache>
                <c:formatCode>General</c:formatCode>
                <c:ptCount val="3"/>
                <c:pt idx="0">
                  <c:v>96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71-4A19-8507-30BD50916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570440"/>
        <c:axId val="-2077027096"/>
      </c:barChart>
      <c:catAx>
        <c:axId val="-2118570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-2077027096"/>
        <c:crosses val="autoZero"/>
        <c:auto val="1"/>
        <c:lblAlgn val="ctr"/>
        <c:lblOffset val="100"/>
        <c:noMultiLvlLbl val="0"/>
      </c:catAx>
      <c:valAx>
        <c:axId val="-2077027096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fr-FR" sz="1600" b="1" i="0" baseline="0" dirty="0">
                    <a:effectLst/>
                  </a:rPr>
                  <a:t>% d'individus [IC95%]</a:t>
                </a:r>
                <a:endParaRPr lang="fr-FR" sz="900" dirty="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18570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13871023932803E-2"/>
          <c:y val="9.6285937777685501E-2"/>
          <c:w val="0.90386904884368102"/>
          <c:h val="0.71628078782587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Microsoft PowerPoint]Sheet1'!$A$2</c:f>
              <c:strCache>
                <c:ptCount val="1"/>
                <c:pt idx="0">
                  <c:v>&lt; 50 cp/mL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PowerPoint]Sheet1'!$B$2:$E$2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4-3745-8FFD-5AB0E3D368CD}"/>
            </c:ext>
          </c:extLst>
        </c:ser>
        <c:ser>
          <c:idx val="1"/>
          <c:order val="1"/>
          <c:tx>
            <c:strRef>
              <c:f>'[Graphique dans Microsoft PowerPoint]Sheet1'!$A$3</c:f>
              <c:strCache>
                <c:ptCount val="1"/>
                <c:pt idx="0">
                  <c:v>50-400 cp/mL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PowerPoint]Sheet1'!$B$3:$E$3</c:f>
              <c:numCache>
                <c:formatCode>General</c:formatCode>
                <c:ptCount val="4"/>
                <c:pt idx="0">
                  <c:v>0.4</c:v>
                </c:pt>
                <c:pt idx="1">
                  <c:v>1</c:v>
                </c:pt>
                <c:pt idx="2">
                  <c:v>1.1000000000000001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4-3745-8FFD-5AB0E3D368CD}"/>
            </c:ext>
          </c:extLst>
        </c:ser>
        <c:ser>
          <c:idx val="2"/>
          <c:order val="2"/>
          <c:tx>
            <c:strRef>
              <c:f>'[Graphique dans Microsoft PowerPoint]Sheet1'!$A$4</c:f>
              <c:strCache>
                <c:ptCount val="1"/>
                <c:pt idx="0">
                  <c:v>&gt;400 cp/mL</c:v>
                </c:pt>
              </c:strCache>
            </c:strRef>
          </c:tx>
          <c:spPr>
            <a:solidFill>
              <a:srgbClr val="B3D9FF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PowerPoint]Sheet1'!$B$4:$E$4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1.8</c:v>
                </c:pt>
                <c:pt idx="2">
                  <c:v>2.2999999999999998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4-3745-8FFD-5AB0E3D36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02104160"/>
        <c:axId val="-1007738688"/>
        <c:axId val="0"/>
      </c:bar3DChart>
      <c:catAx>
        <c:axId val="-110210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-1007738688"/>
        <c:crosses val="autoZero"/>
        <c:auto val="1"/>
        <c:lblAlgn val="ctr"/>
        <c:lblOffset val="100"/>
        <c:noMultiLvlLbl val="0"/>
      </c:catAx>
      <c:valAx>
        <c:axId val="-10077386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-11021041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/>
            </a:lvl1pPr>
          </a:lstStyle>
          <a:p>
            <a:fld id="{B66A34B9-5CC7-8943-9AF8-746D1517883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64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8950" y="508000"/>
            <a:ext cx="38242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230563"/>
            <a:ext cx="790892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/>
            </a:lvl1pPr>
          </a:lstStyle>
          <a:p>
            <a:fld id="{652004B2-E106-794B-AFDE-BEF5795E14F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3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1" i="1" dirty="0">
                <a:solidFill>
                  <a:srgbClr val="FF0000"/>
                </a:solidFill>
                <a:latin typeface="Helvetica" charset="0"/>
                <a:cs typeface="Arial" charset="0"/>
              </a:rPr>
              <a:t>Quinn et al. </a:t>
            </a:r>
            <a:r>
              <a:rPr lang="de-DE" sz="1200" b="1" i="1" dirty="0">
                <a:solidFill>
                  <a:srgbClr val="FF0000"/>
                </a:solidFill>
                <a:latin typeface="NewUnivers-Medium" charset="0"/>
                <a:cs typeface="Arial" charset="0"/>
              </a:rPr>
              <a:t>N Engl J Med 2000;342:921-9</a:t>
            </a:r>
            <a:endParaRPr lang="fr-CH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Arial" charset="0"/>
            </a:endParaRPr>
          </a:p>
          <a:p>
            <a:pPr>
              <a:defRPr/>
            </a:pPr>
            <a:r>
              <a:rPr lang="fr-CH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Arial" charset="0"/>
              </a:rPr>
              <a:t>Etude « Rakai »:  Risque de transmission en fonction de la charge virale </a:t>
            </a:r>
          </a:p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Helvetica" charset="0"/>
                <a:cs typeface="+mn-cs"/>
              </a:rPr>
              <a:t>415 couples </a:t>
            </a:r>
            <a:r>
              <a:rPr lang="en-US" sz="1200" b="1" dirty="0" err="1">
                <a:solidFill>
                  <a:srgbClr val="FFFFFF"/>
                </a:solidFill>
                <a:latin typeface="Helvetica" charset="0"/>
                <a:cs typeface="+mn-cs"/>
              </a:rPr>
              <a:t>séro-différents</a:t>
            </a:r>
            <a:r>
              <a:rPr lang="en-US" sz="1200" b="1" dirty="0">
                <a:solidFill>
                  <a:srgbClr val="FFFFFF"/>
                </a:solidFill>
                <a:latin typeface="Helvetica" charset="0"/>
                <a:cs typeface="+mn-c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Helvetica" charset="0"/>
                <a:cs typeface="+mn-cs"/>
              </a:rPr>
              <a:t>héterosexuels</a:t>
            </a:r>
            <a:r>
              <a:rPr lang="en-US" sz="1200" b="1" dirty="0">
                <a:solidFill>
                  <a:srgbClr val="FFFFFF"/>
                </a:solidFill>
                <a:latin typeface="Helvetica" charset="0"/>
                <a:cs typeface="+mn-cs"/>
              </a:rPr>
              <a:t> VIH-1 – 30 </a:t>
            </a:r>
            <a:r>
              <a:rPr lang="en-US" sz="1200" b="1" dirty="0" err="1">
                <a:solidFill>
                  <a:srgbClr val="FFFFFF"/>
                </a:solidFill>
                <a:latin typeface="Helvetica" charset="0"/>
                <a:cs typeface="+mn-cs"/>
              </a:rPr>
              <a:t>mois</a:t>
            </a:r>
            <a:r>
              <a:rPr lang="en-US" sz="1200" b="1" dirty="0">
                <a:solidFill>
                  <a:srgbClr val="FFFFFF"/>
                </a:solidFill>
                <a:latin typeface="Helvetica" charset="0"/>
                <a:cs typeface="+mn-cs"/>
              </a:rPr>
              <a:t> (fin des </a:t>
            </a:r>
            <a:r>
              <a:rPr lang="en-US" sz="1200" b="1" dirty="0" err="1">
                <a:solidFill>
                  <a:srgbClr val="FFFFFF"/>
                </a:solidFill>
                <a:latin typeface="Helvetica" charset="0"/>
                <a:cs typeface="+mn-cs"/>
              </a:rPr>
              <a:t>années</a:t>
            </a:r>
            <a:r>
              <a:rPr lang="en-US" sz="1200" b="1" dirty="0">
                <a:solidFill>
                  <a:srgbClr val="FFFFFF"/>
                </a:solidFill>
                <a:latin typeface="Helvetica" charset="0"/>
                <a:cs typeface="+mn-cs"/>
              </a:rPr>
              <a:t> 90); 21.7% transmission VIH  ! </a:t>
            </a:r>
          </a:p>
          <a:p>
            <a:pPr>
              <a:defRPr/>
            </a:pPr>
            <a:endParaRPr lang="en-US" sz="1200" b="1" dirty="0">
              <a:solidFill>
                <a:srgbClr val="FFFFFF"/>
              </a:solidFill>
              <a:latin typeface="Helvetica" charset="0"/>
              <a:cs typeface="+mn-cs"/>
            </a:endParaRPr>
          </a:p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latin typeface="Helvetica" charset="0"/>
                <a:cs typeface="+mn-cs"/>
              </a:rPr>
              <a:t>Pas d transmission &lt; 1500 copies, </a:t>
            </a:r>
            <a:r>
              <a:rPr lang="en-US" sz="1200" b="1" dirty="0" err="1">
                <a:solidFill>
                  <a:srgbClr val="FFFFFF"/>
                </a:solidFill>
                <a:latin typeface="Helvetica" charset="0"/>
                <a:cs typeface="+mn-cs"/>
              </a:rPr>
              <a:t>mais</a:t>
            </a:r>
            <a:r>
              <a:rPr lang="en-US" sz="1200" b="1" dirty="0">
                <a:solidFill>
                  <a:srgbClr val="FFFFFF"/>
                </a:solidFill>
                <a:latin typeface="Helvetica" charset="0"/>
                <a:cs typeface="+mn-c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Helvetica" charset="0"/>
                <a:cs typeface="+mn-cs"/>
              </a:rPr>
              <a:t>seulement</a:t>
            </a:r>
            <a:r>
              <a:rPr lang="en-US" sz="1200" b="1" dirty="0">
                <a:solidFill>
                  <a:srgbClr val="FFFFFF"/>
                </a:solidFill>
                <a:latin typeface="Helvetica" charset="0"/>
                <a:cs typeface="+mn-cs"/>
              </a:rPr>
              <a:t> 51 couples </a:t>
            </a:r>
            <a:r>
              <a:rPr lang="en-US" sz="1200" b="1" dirty="0" err="1">
                <a:solidFill>
                  <a:srgbClr val="FFFFFF"/>
                </a:solidFill>
                <a:latin typeface="Helvetica" charset="0"/>
                <a:cs typeface="+mn-cs"/>
              </a:rPr>
              <a:t>dans</a:t>
            </a:r>
            <a:r>
              <a:rPr lang="en-US" sz="1200" b="1" dirty="0">
                <a:solidFill>
                  <a:srgbClr val="FFFFFF"/>
                </a:solidFill>
                <a:latin typeface="Helvetica" charset="0"/>
                <a:cs typeface="+mn-c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Helvetica" charset="0"/>
                <a:cs typeface="+mn-cs"/>
              </a:rPr>
              <a:t>cette</a:t>
            </a:r>
            <a:r>
              <a:rPr lang="en-US" sz="1200" b="1" dirty="0">
                <a:solidFill>
                  <a:srgbClr val="FFFFFF"/>
                </a:solidFill>
                <a:latin typeface="Helvetica" charset="0"/>
                <a:cs typeface="+mn-cs"/>
              </a:rPr>
              <a:t> situation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431F7-779D-CB4B-87C0-072E0180209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49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33BF-6363-4C17-A8B9-EAA92268E233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16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première publication de 2011 faisait état d’une seule transmission génétiquement liée et précoce</a:t>
            </a:r>
          </a:p>
          <a:p>
            <a:r>
              <a:rPr lang="fr-FR" dirty="0"/>
              <a:t>La publication finale fait état de 4 transmissions très précoces (-5 à +4 jours après la mise sous traitement du partenaire), et de 4 transmissions tardives (entre 1000 et 2000 jours après la mise sous traitement; dans ¾ la CV n’était pas indétectable à M6, dans un cas elle était indétectable à M6 mais à 600 lors de la dernière mesure avant transmission.</a:t>
            </a:r>
          </a:p>
          <a:p>
            <a:r>
              <a:rPr lang="fr-FR" dirty="0"/>
              <a:t>8509 personnes/année de suivi chez les partenaires </a:t>
            </a:r>
            <a:r>
              <a:rPr lang="fr-FR" dirty="0" err="1"/>
              <a:t>séroneg</a:t>
            </a:r>
            <a:r>
              <a:rPr lang="fr-FR" dirty="0"/>
              <a:t>.</a:t>
            </a:r>
          </a:p>
          <a:p>
            <a:r>
              <a:rPr lang="fr-FR" dirty="0"/>
              <a:t>Cette partie long terme  l’avantage de nous rappeler que la CV n’est pas « indéfiniment indétectable » chez certains patients et que des transmissions avec des CV relativement faibles restent possibles bien qu’exceptionnelles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E87D3-573E-D841-97E0-DF146D674BA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76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E280B1-1929-F74A-B411-C483FC3DED5F}" type="slidenum">
              <a:rPr lang="fr-FR" altLang="x-none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fr-FR" altLang="x-none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442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1FD0D-71F1-8E4E-B942-1CED0CCAA50C}" type="slidenum">
              <a:rPr lang="fr-FR" altLang="x-none" smtClean="0"/>
              <a:pPr>
                <a:defRPr/>
              </a:pPr>
              <a:t>42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312011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38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73A3A0AC-BF94-3C4D-B60C-EC5EF2812F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3" tIns="44531" rIns="89063" bIns="44531" anchor="b"/>
          <a:lstStyle>
            <a:lvl1pPr defTabSz="890588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0588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0588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0588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0588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B83EDF1-94DD-4640-8794-371D67AB9D0A}" type="slidenum">
              <a:rPr lang="fr-FR" altLang="fr-FR" sz="1200">
                <a:latin typeface="Times New Roman" panose="02020603050405020304" pitchFamily="18" charset="0"/>
              </a:rPr>
              <a:pPr algn="r"/>
              <a:t>47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45FA549-5290-D946-A737-2658AE71C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DC636D5-2B4E-3640-92F0-83A689A07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63" tIns="44531" rIns="89063" bIns="44531"/>
          <a:lstStyle/>
          <a:p>
            <a:pPr defTabSz="914400"/>
            <a:endParaRPr lang="fr-FR" altLang="fr-FR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10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fr-F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b="1" dirty="0" err="1">
                <a:latin typeface="Arial" charset="0"/>
                <a:cs typeface="msgothic" charset="0"/>
              </a:rPr>
              <a:t>Remontée</a:t>
            </a:r>
            <a:r>
              <a:rPr lang="en-GB" b="1" dirty="0">
                <a:latin typeface="Arial" charset="0"/>
                <a:cs typeface="msgothic" charset="0"/>
              </a:rPr>
              <a:t> de </a:t>
            </a:r>
            <a:r>
              <a:rPr lang="en-GB" b="1" dirty="0" err="1">
                <a:latin typeface="Arial" charset="0"/>
                <a:cs typeface="msgothic" charset="0"/>
              </a:rPr>
              <a:t>l’espérance</a:t>
            </a:r>
            <a:r>
              <a:rPr lang="en-GB" b="1" dirty="0">
                <a:latin typeface="Arial" charset="0"/>
                <a:cs typeface="msgothic" charset="0"/>
              </a:rPr>
              <a:t> de vie </a:t>
            </a:r>
            <a:r>
              <a:rPr lang="en-GB" b="1" dirty="0" err="1">
                <a:latin typeface="Arial" charset="0"/>
                <a:cs typeface="msgothic" charset="0"/>
              </a:rPr>
              <a:t>depuis</a:t>
            </a:r>
            <a:r>
              <a:rPr lang="en-GB" b="1" dirty="0">
                <a:latin typeface="Arial" charset="0"/>
                <a:cs typeface="msgothic" charset="0"/>
              </a:rPr>
              <a:t> </a:t>
            </a:r>
            <a:r>
              <a:rPr lang="en-GB" b="1" dirty="0" err="1">
                <a:latin typeface="Arial" charset="0"/>
                <a:cs typeface="msgothic" charset="0"/>
              </a:rPr>
              <a:t>l’introduction</a:t>
            </a:r>
            <a:r>
              <a:rPr lang="en-GB" b="1" dirty="0">
                <a:latin typeface="Arial" charset="0"/>
                <a:cs typeface="msgothic" charset="0"/>
              </a:rPr>
              <a:t> des ARV</a:t>
            </a:r>
            <a:r>
              <a:rPr lang="en-GB" b="1" baseline="0" dirty="0">
                <a:latin typeface="Arial" charset="0"/>
                <a:cs typeface="msgothic" charset="0"/>
              </a:rPr>
              <a:t> au </a:t>
            </a:r>
            <a:r>
              <a:rPr lang="en-GB" b="1" baseline="0" dirty="0" err="1">
                <a:latin typeface="Arial" charset="0"/>
                <a:cs typeface="msgothic" charset="0"/>
              </a:rPr>
              <a:t>Kwazulu</a:t>
            </a:r>
            <a:r>
              <a:rPr lang="en-GB" b="1" baseline="0" dirty="0">
                <a:latin typeface="Arial" charset="0"/>
                <a:cs typeface="msgothic" charset="0"/>
              </a:rPr>
              <a:t> Natal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>
                <a:latin typeface="Arial" charset="0"/>
                <a:cs typeface="msgothic" charset="0"/>
              </a:rPr>
              <a:t>Adult life expectancy, 2000–2011. Adult life expectancy is the mean age to which a 15-year-old could expect to live if subjected to the full pattern of age-specific mortality rates observed in a population for a given period of time. Annual estimates of adult life expectancy (blue squares) are shown for each year, 2000 to 2011, with 95% CIs. Public-sector provision of ART to adults in this community began in 2004, as indicated by the vertical line.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>
              <a:latin typeface="Arial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3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 Narrow" charset="0"/>
            </a:endParaRP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EBC1E51-DF4B-4139-A94A-4438360107BA}" type="slidenum">
              <a:rPr lang="fr-FR" sz="1200" b="0" smtClean="0">
                <a:solidFill>
                  <a:srgbClr val="000000"/>
                </a:solidFill>
              </a:rPr>
              <a:pPr/>
              <a:t>11</a:t>
            </a:fld>
            <a:endParaRPr lang="fr-FR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0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06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004B2-E106-794B-AFDE-BEF5795E14F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98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88BD-F00C-43CE-8E95-4DB9F7C614A1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8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004B2-E106-794B-AFDE-BEF5795E14F2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6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Schéma : Effet antiviral dans l’étude LATTE-2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004B2-E106-794B-AFDE-BEF5795E14F2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73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400" i="1" dirty="0">
                <a:solidFill>
                  <a:srgbClr val="FF0000"/>
                </a:solidFill>
                <a:effectLst/>
                <a:latin typeface="Helvetica" charset="0"/>
              </a:rPr>
              <a:t>Quinn et al. </a:t>
            </a:r>
            <a:r>
              <a:rPr lang="de-DE" sz="1200" i="1" dirty="0">
                <a:solidFill>
                  <a:srgbClr val="FF0000"/>
                </a:solidFill>
                <a:effectLst/>
                <a:latin typeface="NewUnivers-Medium" charset="0"/>
              </a:rPr>
              <a:t>N Engl J Med 2000;342:921-9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431F7-779D-CB4B-87C0-072E01802095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42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618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91413" y="168275"/>
            <a:ext cx="2246312" cy="62357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7713" y="168275"/>
            <a:ext cx="6591300" cy="623570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590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1556" y="959556"/>
            <a:ext cx="9835444" cy="319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16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080" y="0"/>
            <a:ext cx="448270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10" tIns="51404" rIns="102810" bIns="5140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35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0"/>
            <a:ext cx="448271" cy="6858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10" tIns="51404" rIns="102810" bIns="51404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35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179965" y="4681465"/>
            <a:ext cx="2818919" cy="4154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02810" tIns="51404" rIns="102810" bIns="51404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025" b="1" dirty="0">
                <a:solidFill>
                  <a:srgbClr val="FFFFFF"/>
                </a:solidFill>
              </a:rPr>
              <a:t>Infection VIH en 2018</a:t>
            </a:r>
          </a:p>
        </p:txBody>
      </p:sp>
    </p:spTree>
    <p:extLst>
      <p:ext uri="{BB962C8B-B14F-4D97-AF65-F5344CB8AC3E}">
        <p14:creationId xmlns:p14="http://schemas.microsoft.com/office/powerpoint/2010/main" val="406990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4306" y="2167467"/>
            <a:ext cx="4452946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>
              <a:buClr>
                <a:srgbClr val="DC5A20"/>
              </a:buClr>
              <a:defRPr sz="1575"/>
            </a:lvl4pPr>
            <a:lvl5pPr>
              <a:buClr>
                <a:srgbClr val="DC5A20"/>
              </a:buClr>
              <a:defRPr sz="13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054307" y="1270001"/>
            <a:ext cx="4452947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54307" y="5588000"/>
            <a:ext cx="4452947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54308" y="120469"/>
            <a:ext cx="846116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ts val="2475"/>
              </a:lnSpc>
              <a:defRPr sz="225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  <a:r>
              <a:rPr lang="fr-FR" dirty="0" err="1"/>
              <a:t>Xxxxxx</a:t>
            </a:r>
            <a:br>
              <a:rPr lang="fr-FR" dirty="0"/>
            </a:br>
            <a:r>
              <a:rPr lang="fr-FR" dirty="0" err="1"/>
              <a:t>xxxxxxx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718439" y="2167467"/>
            <a:ext cx="4452946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025"/>
            </a:lvl1pPr>
            <a:lvl2pPr>
              <a:spcBef>
                <a:spcPts val="450"/>
              </a:spcBef>
              <a:buClr>
                <a:srgbClr val="DC5A20"/>
              </a:buClr>
              <a:defRPr sz="1800"/>
            </a:lvl2pPr>
            <a:lvl3pPr>
              <a:spcBef>
                <a:spcPts val="450"/>
              </a:spcBef>
              <a:buClr>
                <a:srgbClr val="DC5A20"/>
              </a:buClr>
              <a:defRPr sz="1575"/>
            </a:lvl3pPr>
            <a:lvl4pPr>
              <a:buClr>
                <a:srgbClr val="DC5A20"/>
              </a:buClr>
              <a:defRPr sz="1575"/>
            </a:lvl4pPr>
            <a:lvl5pPr>
              <a:buClr>
                <a:srgbClr val="DC5A20"/>
              </a:buClr>
              <a:defRPr sz="13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/>
          </p:nvPr>
        </p:nvSpPr>
        <p:spPr>
          <a:xfrm>
            <a:off x="5718440" y="1270001"/>
            <a:ext cx="4452947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5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718440" y="5588000"/>
            <a:ext cx="4452947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025" b="1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9708356" y="241936"/>
            <a:ext cx="428625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3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70B439-7B01-A546-9DB9-C47E9AB2067D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57359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  <a:noFill/>
        </p:spPr>
        <p:txBody>
          <a:bodyPr/>
          <a:lstStyle>
            <a:lvl1pPr marL="347207" indent="-347207">
              <a:buClr>
                <a:srgbClr val="00B0F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25885" indent="-462942">
              <a:buClr>
                <a:srgbClr val="00B0F0"/>
              </a:buClr>
              <a:buFont typeface="Calibri" panose="020F0502020204030204" pitchFamily="34" charset="0"/>
              <a:buChar char="—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00B0F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00B0F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00B0F0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716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06996" y="1412777"/>
            <a:ext cx="8505945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0123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DF18198-2505-D44E-908F-70A09086A9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024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E4A11D-1CD5-6B49-AFFF-C30199993B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08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874" y="1709774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1874" y="4589499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EA2E47B8-32E6-4049-81BC-E65FDD375C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852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1CCD2E95-75E3-754E-BB48-6C4AB21852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82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942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571" y="365129"/>
            <a:ext cx="8872538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07797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07797" y="2505075"/>
            <a:ext cx="4373315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144DD3C-1811-6545-AA23-6C28478E86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262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91B2724-2A5D-544C-847A-067276D2AD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333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C86F449-253E-B345-B630-591BA18CE0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25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3315" y="987461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2A34D57F-4648-A444-B034-0FEDD7E814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72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373315" y="987461"/>
            <a:ext cx="520779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A8B8728-D054-D649-A4CC-ECC5CB5515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35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E6BD6D6-5D12-C449-8DC8-BB39D331DF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53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61636" y="365125"/>
            <a:ext cx="2218134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07234" y="365125"/>
            <a:ext cx="652581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CFB9F9-E90E-764A-9ADD-BEF41E1C52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611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96" y="152401"/>
            <a:ext cx="84867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0075" y="6294120"/>
            <a:ext cx="9402318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0075" y="5862320"/>
            <a:ext cx="9402318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01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1422400"/>
            <a:ext cx="4411663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26063" y="1422400"/>
            <a:ext cx="441166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88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1211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2914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3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3206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655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3029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10287000" cy="73025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9B1513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ea typeface="+mn-ea"/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ea typeface="+mn-ea"/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9B15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ea typeface="+mn-ea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16200000">
            <a:off x="-720114" y="3792816"/>
            <a:ext cx="1813318" cy="369332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 dirty="0">
                <a:solidFill>
                  <a:schemeClr val="bg1"/>
                </a:solidFill>
              </a:rPr>
              <a:t>Le VIH en 2018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/>
        </p:nvSpPr>
        <p:spPr bwMode="auto">
          <a:xfrm>
            <a:off x="0" y="6583363"/>
            <a:ext cx="420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DDAC1CF-1CCA-1846-84AE-E94644D0730E}" type="slidenum">
              <a:rPr lang="fr-FR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47713" y="168275"/>
            <a:ext cx="87630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22400"/>
            <a:ext cx="89757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33" name="Picture 13" descr="LogoCoreVIH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0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74" r:id="rId11"/>
    <p:sldLayoutId id="2147483775" r:id="rId12"/>
    <p:sldLayoutId id="2147483776" r:id="rId13"/>
    <p:sldLayoutId id="2147483777" r:id="rId14"/>
    <p:sldLayoutId id="2147483791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07231" y="365126"/>
            <a:ext cx="88725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21913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07231" y="1825625"/>
            <a:ext cx="88725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7231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02674134-BAEE-E84D-B426-59C80DD6A464}" type="datetimeFigureOut">
              <a:rPr lang="fr-FR" smtClean="0"/>
              <a:pPr>
                <a:defRPr/>
              </a:pPr>
              <a:t>29/11/2018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07569" y="6356351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65194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8B89D12C-A296-1348-B38D-A0C5D7A8708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83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ns.sante.fr/actualites/prise-en-charge-du-vih-recommandations-du-groupe-dexperts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4275" y="3094038"/>
            <a:ext cx="8763000" cy="1143000"/>
          </a:xfrm>
        </p:spPr>
        <p:txBody>
          <a:bodyPr/>
          <a:lstStyle/>
          <a:p>
            <a:r>
              <a:rPr lang="fr-FR" sz="4800" dirty="0">
                <a:latin typeface="Futura" charset="0"/>
                <a:cs typeface="Times New Roman" charset="0"/>
              </a:rPr>
              <a:t>Le VIH en 2018</a:t>
            </a:r>
            <a:br>
              <a:rPr lang="fr-FR" sz="4800" dirty="0">
                <a:latin typeface="Futura" charset="0"/>
                <a:cs typeface="Times New Roman" charset="0"/>
              </a:rPr>
            </a:br>
            <a:br>
              <a:rPr lang="fr-FR" sz="3200" dirty="0">
                <a:latin typeface="Futura" charset="0"/>
                <a:cs typeface="Times New Roman" charset="0"/>
              </a:rPr>
            </a:br>
            <a:endParaRPr lang="fr-FR" sz="3200" dirty="0">
              <a:latin typeface="Futura" charset="0"/>
              <a:cs typeface="Times New Roman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559300"/>
            <a:ext cx="9448800" cy="1079500"/>
          </a:xfrm>
        </p:spPr>
        <p:txBody>
          <a:bodyPr/>
          <a:lstStyle/>
          <a:p>
            <a:r>
              <a:rPr lang="fr-FR" sz="2000" i="1" dirty="0">
                <a:latin typeface="Futura" charset="0"/>
                <a:cs typeface="Times New Roman" charset="0"/>
              </a:rPr>
              <a:t>DES de médecine interne</a:t>
            </a:r>
          </a:p>
          <a:p>
            <a:r>
              <a:rPr lang="fr-FR" sz="2000" i="1" dirty="0">
                <a:latin typeface="Futura" charset="0"/>
                <a:cs typeface="Times New Roman" charset="0"/>
              </a:rPr>
              <a:t>Module  « Médecine interne et infectiologie »</a:t>
            </a:r>
          </a:p>
          <a:p>
            <a:r>
              <a:rPr lang="fr-FR" sz="2000" i="1" dirty="0">
                <a:latin typeface="Futura" charset="0"/>
                <a:cs typeface="Times New Roman" charset="0"/>
              </a:rPr>
              <a:t>Rennes – 30 novembre 2018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15950" y="6284913"/>
            <a:ext cx="9364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/>
              <a:t>Docteur Cédric Arvieux – CHU de Rennes</a:t>
            </a:r>
          </a:p>
        </p:txBody>
      </p:sp>
      <p:pic>
        <p:nvPicPr>
          <p:cNvPr id="38918" name="Picture 6" descr="LogoCoreVI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688" y="139700"/>
            <a:ext cx="3332162" cy="2116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BF4A6-7AB4-2944-A965-956127A2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Dépister et traiter plus tôt, aller vers les populations clés, ne laisser personne en chemin…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AEC7F8-116C-1E46-B1D0-25D59DA8A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7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58368" y="188020"/>
            <a:ext cx="9385402" cy="83849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sz="2400" b="1" dirty="0"/>
              <a:t>Autour de 6000 personnes</a:t>
            </a:r>
            <a:br>
              <a:rPr lang="fr-FR" sz="2400" b="1" dirty="0"/>
            </a:br>
            <a:r>
              <a:rPr lang="fr-FR" sz="2400" b="1" dirty="0"/>
              <a:t>ont découvert leur séropositivité VIH en 2016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16536" y="6390278"/>
            <a:ext cx="6207026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defTabSz="771571"/>
            <a:r>
              <a:rPr lang="fr-FR" sz="928" dirty="0">
                <a:solidFill>
                  <a:srgbClr val="4D4D4F"/>
                </a:solidFill>
              </a:rPr>
              <a:t>Source : </a:t>
            </a:r>
            <a:r>
              <a:rPr lang="fr-FR" sz="928" b="0" dirty="0">
                <a:solidFill>
                  <a:srgbClr val="4D4D4F"/>
                </a:solidFill>
              </a:rPr>
              <a:t>Santé publique France, DO VIH au 31/12/2016  corrigées pour les délais, la sous déclaration et les valeurs manquantes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06153" y="5849465"/>
            <a:ext cx="7205567" cy="3261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defTabSz="771571">
              <a:spcBef>
                <a:spcPts val="405"/>
              </a:spcBef>
            </a:pPr>
            <a:r>
              <a:rPr lang="fr-FR" sz="1519" b="0" dirty="0">
                <a:solidFill>
                  <a:srgbClr val="002060"/>
                </a:solidFill>
              </a:rPr>
              <a:t>L’incertitude est plus importante sur le dernier point, en raison des délais de déclaration.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817ABC-10D4-1146-84C6-3C840C67D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153" y="1860116"/>
            <a:ext cx="6172200" cy="3989349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5346701" y="3487780"/>
            <a:ext cx="2470100" cy="129659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endParaRPr lang="fr-FR" sz="1013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40021" y="3161665"/>
            <a:ext cx="1883460" cy="168829"/>
          </a:xfrm>
          <a:prstGeom prst="rect">
            <a:avLst/>
          </a:prstGeom>
          <a:noFill/>
        </p:spPr>
        <p:txBody>
          <a:bodyPr wrap="square" lIns="30375" tIns="0" rIns="30375" bIns="0" rtlCol="0">
            <a:spAutoFit/>
          </a:bodyPr>
          <a:lstStyle/>
          <a:p>
            <a:pPr algn="ctr" defTabSz="771571"/>
            <a:r>
              <a:rPr lang="fr-FR" sz="1097" dirty="0">
                <a:solidFill>
                  <a:srgbClr val="4D4D4F"/>
                </a:solidFill>
              </a:rPr>
              <a:t>Stable depuis 2011</a:t>
            </a:r>
          </a:p>
        </p:txBody>
      </p:sp>
    </p:spTree>
    <p:extLst>
      <p:ext uri="{BB962C8B-B14F-4D97-AF65-F5344CB8AC3E}">
        <p14:creationId xmlns:p14="http://schemas.microsoft.com/office/powerpoint/2010/main" val="11561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7504" y="151719"/>
            <a:ext cx="8614023" cy="9644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700" b="1" dirty="0">
                <a:latin typeface="Arial Narrow"/>
              </a:rPr>
              <a:t>Découvertes de séropositivité par mode de  contamination</a:t>
            </a:r>
            <a:endParaRPr lang="fr-FR" sz="27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F3D257-04D4-5348-93D6-01A92370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20" y="1335521"/>
            <a:ext cx="8617107" cy="5447597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2288" y="6432109"/>
            <a:ext cx="6983909" cy="24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08" tIns="44504" rIns="89008" bIns="4450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1013" kern="0" dirty="0">
                <a:solidFill>
                  <a:srgbClr val="000000"/>
                </a:solidFill>
              </a:rPr>
              <a:t>Source : </a:t>
            </a:r>
            <a:r>
              <a:rPr lang="fr-FR" sz="1013" b="0" kern="0" dirty="0">
                <a:solidFill>
                  <a:srgbClr val="000000"/>
                </a:solidFill>
              </a:rPr>
              <a:t>InVS, données DO VIH au 31/12/2016</a:t>
            </a:r>
          </a:p>
        </p:txBody>
      </p:sp>
      <p:sp>
        <p:nvSpPr>
          <p:cNvPr id="4" name="Flèche droite rayée 3"/>
          <p:cNvSpPr/>
          <p:nvPr/>
        </p:nvSpPr>
        <p:spPr bwMode="auto">
          <a:xfrm rot="21246195">
            <a:off x="2048868" y="1706222"/>
            <a:ext cx="5371401" cy="399247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endParaRPr lang="fr-FR" sz="2025">
              <a:solidFill>
                <a:srgbClr val="000000"/>
              </a:solidFill>
            </a:endParaRPr>
          </a:p>
        </p:txBody>
      </p:sp>
      <p:sp>
        <p:nvSpPr>
          <p:cNvPr id="6" name="Flèche droite rayée 5"/>
          <p:cNvSpPr/>
          <p:nvPr/>
        </p:nvSpPr>
        <p:spPr bwMode="auto">
          <a:xfrm rot="666198">
            <a:off x="3020971" y="3019924"/>
            <a:ext cx="4212468" cy="360564"/>
          </a:xfrm>
          <a:prstGeom prst="striped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/>
            <a:endParaRPr lang="fr-FR" sz="202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2" y="2"/>
            <a:ext cx="10247709" cy="1143001"/>
          </a:xfrm>
        </p:spPr>
        <p:txBody>
          <a:bodyPr/>
          <a:lstStyle/>
          <a:p>
            <a:r>
              <a:rPr lang="fr-FR" sz="4600" b="1" dirty="0"/>
              <a:t>Prévalence du VIH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53976"/>
              </p:ext>
            </p:extLst>
          </p:nvPr>
        </p:nvGraphicFramePr>
        <p:xfrm>
          <a:off x="544510" y="1216170"/>
          <a:ext cx="9589417" cy="544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1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5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Nb de</a:t>
                      </a:r>
                      <a:r>
                        <a:rPr lang="fr-FR" sz="1400" baseline="0" dirty="0"/>
                        <a:t> PVVIH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Taille</a:t>
                      </a:r>
                      <a:r>
                        <a:rPr lang="fr-FR" sz="1400" baseline="0" dirty="0"/>
                        <a:t> pop. 18-64 ans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Taux</a:t>
                      </a:r>
                      <a:r>
                        <a:rPr lang="fr-FR" sz="1400" baseline="0" dirty="0"/>
                        <a:t> de prévalence(%)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Total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149 500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(143000-155800)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en-GB" sz="14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</a:t>
                      </a:r>
                      <a:r>
                        <a:rPr lang="en-GB" sz="14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0,37</a:t>
                      </a:r>
                      <a:r>
                        <a:rPr lang="en-US" sz="14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(0,36-0,39)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7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Total Hommes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100 600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19 517 600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0,51</a:t>
                      </a: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Total Femmes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48 800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20 049 200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0,24</a:t>
                      </a: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HSH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53 100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(51200-55600)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312 300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17,00</a:t>
                      </a:r>
                      <a:br>
                        <a:rPr lang="en-US" sz="14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(16,39-17,80)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UDI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(12900-16700)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81 000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17,53</a:t>
                      </a:r>
                      <a:br>
                        <a:rPr lang="en-US" sz="14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(15,93-20,62)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 étrangères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20 300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(18600-22600)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1 296 400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(1,43-1,74)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Hommes hétérosexuels étrangers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(11400-16400)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1 312 900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(0,87-1,25)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 françaises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22 300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(19700-24600)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18 752 800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(0,11-0,13)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Hommes hétérosexuels 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français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GB" sz="14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(18400-26500)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17 811 400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(0,10-0,15)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Autres (transfusion sanguine,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 hémophilie, transmission périnatale)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3 800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(3000-4700)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Cadre 1"/>
          <p:cNvSpPr/>
          <p:nvPr/>
        </p:nvSpPr>
        <p:spPr>
          <a:xfrm>
            <a:off x="8446416" y="2884602"/>
            <a:ext cx="1527143" cy="1140643"/>
          </a:xfrm>
          <a:prstGeom prst="frame">
            <a:avLst>
              <a:gd name="adj1" fmla="val 65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 defTabSz="527455" fontAlgn="auto">
              <a:spcBef>
                <a:spcPts val="0"/>
              </a:spcBef>
              <a:spcAft>
                <a:spcPts val="0"/>
              </a:spcAft>
            </a:pPr>
            <a:endParaRPr lang="fr-FR" sz="2100" b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D803F5-40DF-5240-B552-2515C71131E9}"/>
              </a:ext>
            </a:extLst>
          </p:cNvPr>
          <p:cNvSpPr txBox="1"/>
          <p:nvPr/>
        </p:nvSpPr>
        <p:spPr>
          <a:xfrm>
            <a:off x="414779" y="6615897"/>
            <a:ext cx="7072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Données basées sur l’enquête sur la sexualité des français (2010, M. </a:t>
            </a:r>
            <a:r>
              <a:rPr lang="fr-FR" sz="1000" i="1" dirty="0" err="1"/>
              <a:t>Bozon</a:t>
            </a:r>
            <a:r>
              <a:rPr lang="fr-FR" sz="1000" i="1" dirty="0"/>
              <a:t>) et les données épidémiologiques (INSERM) </a:t>
            </a:r>
          </a:p>
        </p:txBody>
      </p:sp>
    </p:spTree>
    <p:extLst>
      <p:ext uri="{BB962C8B-B14F-4D97-AF65-F5344CB8AC3E}">
        <p14:creationId xmlns:p14="http://schemas.microsoft.com/office/powerpoint/2010/main" val="35336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717453"/>
            <a:ext cx="9144000" cy="5669280"/>
          </a:xfrm>
          <a:prstGeom prst="rect">
            <a:avLst/>
          </a:prstGeom>
        </p:spPr>
      </p:pic>
      <p:sp>
        <p:nvSpPr>
          <p:cNvPr id="58369" name="Titre 1"/>
          <p:cNvSpPr>
            <a:spLocks noGrp="1"/>
          </p:cNvSpPr>
          <p:nvPr>
            <p:ph type="title"/>
          </p:nvPr>
        </p:nvSpPr>
        <p:spPr>
          <a:xfrm>
            <a:off x="571500" y="-100013"/>
            <a:ext cx="9251950" cy="1143001"/>
          </a:xfrm>
        </p:spPr>
        <p:txBody>
          <a:bodyPr/>
          <a:lstStyle/>
          <a:p>
            <a:r>
              <a:rPr lang="fr-FR" altLang="fr-FR" sz="2400" b="1" dirty="0"/>
              <a:t>Temps médian en années entre les étapes de la prise en charge du VIH en France</a:t>
            </a:r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3413270" y="1050829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3,7</a:t>
            </a:r>
          </a:p>
        </p:txBody>
      </p:sp>
      <p:sp>
        <p:nvSpPr>
          <p:cNvPr id="58372" name="ZoneTexte 36"/>
          <p:cNvSpPr txBox="1">
            <a:spLocks noChangeArrowheads="1"/>
          </p:cNvSpPr>
          <p:nvPr/>
        </p:nvSpPr>
        <p:spPr bwMode="auto">
          <a:xfrm>
            <a:off x="3413270" y="1680121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4,3</a:t>
            </a:r>
          </a:p>
        </p:txBody>
      </p:sp>
      <p:sp>
        <p:nvSpPr>
          <p:cNvPr id="58373" name="ZoneTexte 37"/>
          <p:cNvSpPr txBox="1">
            <a:spLocks noChangeArrowheads="1"/>
          </p:cNvSpPr>
          <p:nvPr/>
        </p:nvSpPr>
        <p:spPr bwMode="auto">
          <a:xfrm>
            <a:off x="3413270" y="2288698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4,4</a:t>
            </a:r>
          </a:p>
        </p:txBody>
      </p:sp>
      <p:sp>
        <p:nvSpPr>
          <p:cNvPr id="58374" name="ZoneTexte 38"/>
          <p:cNvSpPr txBox="1">
            <a:spLocks noChangeArrowheads="1"/>
          </p:cNvSpPr>
          <p:nvPr/>
        </p:nvSpPr>
        <p:spPr bwMode="auto">
          <a:xfrm>
            <a:off x="3413270" y="2887998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5" name="ZoneTexte 39"/>
          <p:cNvSpPr txBox="1">
            <a:spLocks noChangeArrowheads="1"/>
          </p:cNvSpPr>
          <p:nvPr/>
        </p:nvSpPr>
        <p:spPr bwMode="auto">
          <a:xfrm>
            <a:off x="3413270" y="3489154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6" name="ZoneTexte 40"/>
          <p:cNvSpPr txBox="1">
            <a:spLocks noChangeArrowheads="1"/>
          </p:cNvSpPr>
          <p:nvPr/>
        </p:nvSpPr>
        <p:spPr bwMode="auto">
          <a:xfrm>
            <a:off x="3413270" y="4097731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2,8</a:t>
            </a:r>
          </a:p>
        </p:txBody>
      </p:sp>
      <p:sp>
        <p:nvSpPr>
          <p:cNvPr id="58377" name="ZoneTexte 41"/>
          <p:cNvSpPr txBox="1">
            <a:spLocks noChangeArrowheads="1"/>
          </p:cNvSpPr>
          <p:nvPr/>
        </p:nvSpPr>
        <p:spPr bwMode="auto">
          <a:xfrm>
            <a:off x="3413270" y="4687754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3,2</a:t>
            </a:r>
          </a:p>
        </p:txBody>
      </p:sp>
      <p:sp>
        <p:nvSpPr>
          <p:cNvPr id="58378" name="ZoneTexte 49"/>
          <p:cNvSpPr txBox="1">
            <a:spLocks noChangeArrowheads="1"/>
          </p:cNvSpPr>
          <p:nvPr/>
        </p:nvSpPr>
        <p:spPr bwMode="auto">
          <a:xfrm>
            <a:off x="6710407" y="819506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79" name="ZoneTexte 50"/>
          <p:cNvSpPr txBox="1">
            <a:spLocks noChangeArrowheads="1"/>
          </p:cNvSpPr>
          <p:nvPr/>
        </p:nvSpPr>
        <p:spPr bwMode="auto">
          <a:xfrm>
            <a:off x="7271318" y="1429517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1" name="ZoneTexte 52"/>
          <p:cNvSpPr txBox="1">
            <a:spLocks noChangeArrowheads="1"/>
          </p:cNvSpPr>
          <p:nvPr/>
        </p:nvSpPr>
        <p:spPr bwMode="auto">
          <a:xfrm>
            <a:off x="5807653" y="2594842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2" name="ZoneTexte 53"/>
          <p:cNvSpPr txBox="1">
            <a:spLocks noChangeArrowheads="1"/>
          </p:cNvSpPr>
          <p:nvPr/>
        </p:nvSpPr>
        <p:spPr bwMode="auto">
          <a:xfrm>
            <a:off x="5838248" y="3227374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5" name="ZoneTexte 56"/>
          <p:cNvSpPr txBox="1">
            <a:spLocks noChangeArrowheads="1"/>
          </p:cNvSpPr>
          <p:nvPr/>
        </p:nvSpPr>
        <p:spPr bwMode="auto">
          <a:xfrm>
            <a:off x="7074169" y="828036"/>
            <a:ext cx="5126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7" name="ZoneTexte 58"/>
          <p:cNvSpPr txBox="1">
            <a:spLocks noChangeArrowheads="1"/>
          </p:cNvSpPr>
          <p:nvPr/>
        </p:nvSpPr>
        <p:spPr bwMode="auto">
          <a:xfrm>
            <a:off x="7389038" y="2036783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0" name="ZoneTexte 61"/>
          <p:cNvSpPr txBox="1">
            <a:spLocks noChangeArrowheads="1"/>
          </p:cNvSpPr>
          <p:nvPr/>
        </p:nvSpPr>
        <p:spPr bwMode="auto">
          <a:xfrm>
            <a:off x="5600843" y="3814706"/>
            <a:ext cx="4010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0,1</a:t>
            </a:r>
          </a:p>
          <a:p>
            <a:endParaRPr lang="fr-FR" altLang="fr-FR" sz="1100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1" name="ZoneTexte 62"/>
          <p:cNvSpPr txBox="1">
            <a:spLocks noChangeArrowheads="1"/>
          </p:cNvSpPr>
          <p:nvPr/>
        </p:nvSpPr>
        <p:spPr bwMode="auto">
          <a:xfrm>
            <a:off x="6045058" y="4447008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2" name="ZoneTexte 63"/>
          <p:cNvSpPr txBox="1">
            <a:spLocks noChangeArrowheads="1"/>
          </p:cNvSpPr>
          <p:nvPr/>
        </p:nvSpPr>
        <p:spPr bwMode="auto">
          <a:xfrm>
            <a:off x="7363980" y="1064648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3" name="ZoneTexte 64"/>
          <p:cNvSpPr txBox="1">
            <a:spLocks noChangeArrowheads="1"/>
          </p:cNvSpPr>
          <p:nvPr/>
        </p:nvSpPr>
        <p:spPr bwMode="auto">
          <a:xfrm>
            <a:off x="7601385" y="1664396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4" name="ZoneTexte 65"/>
          <p:cNvSpPr txBox="1">
            <a:spLocks noChangeArrowheads="1"/>
          </p:cNvSpPr>
          <p:nvPr/>
        </p:nvSpPr>
        <p:spPr bwMode="auto">
          <a:xfrm>
            <a:off x="7739287" y="2270340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5" name="ZoneTexte 66"/>
          <p:cNvSpPr txBox="1">
            <a:spLocks noChangeArrowheads="1"/>
          </p:cNvSpPr>
          <p:nvPr/>
        </p:nvSpPr>
        <p:spPr bwMode="auto">
          <a:xfrm>
            <a:off x="6001943" y="2875675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6" name="ZoneTexte 67"/>
          <p:cNvSpPr txBox="1">
            <a:spLocks noChangeArrowheads="1"/>
          </p:cNvSpPr>
          <p:nvPr/>
        </p:nvSpPr>
        <p:spPr bwMode="auto">
          <a:xfrm>
            <a:off x="6109366" y="3504367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7" name="ZoneTexte 68"/>
          <p:cNvSpPr txBox="1">
            <a:spLocks noChangeArrowheads="1"/>
          </p:cNvSpPr>
          <p:nvPr/>
        </p:nvSpPr>
        <p:spPr bwMode="auto">
          <a:xfrm>
            <a:off x="5892223" y="4084690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8" name="ZoneTexte 69"/>
          <p:cNvSpPr txBox="1">
            <a:spLocks noChangeArrowheads="1"/>
          </p:cNvSpPr>
          <p:nvPr/>
        </p:nvSpPr>
        <p:spPr bwMode="auto">
          <a:xfrm>
            <a:off x="6299101" y="4689367"/>
            <a:ext cx="4010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1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06424" y="6582565"/>
            <a:ext cx="9109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Données 2013, inchangées en 2017, résultats provisoires</a:t>
            </a:r>
          </a:p>
        </p:txBody>
      </p:sp>
    </p:spTree>
    <p:extLst>
      <p:ext uri="{BB962C8B-B14F-4D97-AF65-F5344CB8AC3E}">
        <p14:creationId xmlns:p14="http://schemas.microsoft.com/office/powerpoint/2010/main" val="14735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>
            <a:extLst>
              <a:ext uri="{FF2B5EF4-FFF2-40B4-BE49-F238E27FC236}">
                <a16:creationId xmlns:a16="http://schemas.microsoft.com/office/drawing/2014/main" id="{00373B01-1E3C-0E4D-AD55-308F4DEF9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353" y="3490275"/>
            <a:ext cx="4562573" cy="789494"/>
          </a:xfrm>
        </p:spPr>
        <p:txBody>
          <a:bodyPr/>
          <a:lstStyle/>
          <a:p>
            <a:r>
              <a:rPr lang="fr-FR" dirty="0"/>
              <a:t>« L’ épidémie cachée… »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24350"/>
              </p:ext>
            </p:extLst>
          </p:nvPr>
        </p:nvGraphicFramePr>
        <p:xfrm>
          <a:off x="5071407" y="206573"/>
          <a:ext cx="5011738" cy="630734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59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27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Taux de prévalence  du VIH non diagnostiqué pour 10 000*</a:t>
                      </a: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HSH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(256-352)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UDI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(25-86)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Femmes hétérosexuelles étrangères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(31-50)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Hommes hétérosexuels étrangers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(29-53)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Femmes hétérosexuelles françaises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(1-1)</a:t>
                      </a: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Hommes hétérosexuels français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(1-2)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7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 Hommes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7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 Femmes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007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(5-6)</a:t>
                      </a: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7" marB="45717" horzOverflow="overflow">
                    <a:solidFill>
                      <a:srgbClr val="9B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06424" y="6582565"/>
            <a:ext cx="9109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Virginie </a:t>
            </a:r>
            <a:r>
              <a:rPr lang="fr-FR" i="1" dirty="0" err="1"/>
              <a:t>Supervie</a:t>
            </a:r>
            <a:r>
              <a:rPr lang="fr-FR" i="1" dirty="0"/>
              <a:t> - UMR S 1136, Inserm, UPMC, Paris</a:t>
            </a:r>
          </a:p>
        </p:txBody>
      </p:sp>
    </p:spTree>
    <p:extLst>
      <p:ext uri="{BB962C8B-B14F-4D97-AF65-F5344CB8AC3E}">
        <p14:creationId xmlns:p14="http://schemas.microsoft.com/office/powerpoint/2010/main" val="24526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5,6 millions de sérologies en France en 2017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895028" y="1196752"/>
            <a:ext cx="8568952" cy="55892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2400" cap="none" dirty="0">
                <a:solidFill>
                  <a:srgbClr val="373739"/>
                </a:solidFill>
              </a:rPr>
              <a:t>Laboratoires de ville ou hospitaliers</a:t>
            </a:r>
            <a:endParaRPr lang="fr-FR" sz="2400" dirty="0"/>
          </a:p>
          <a:p>
            <a:pPr lvl="1">
              <a:spcBef>
                <a:spcPts val="600"/>
              </a:spcBef>
            </a:pPr>
            <a:r>
              <a:rPr lang="fr-FR" sz="2000" b="0" cap="none" dirty="0">
                <a:solidFill>
                  <a:srgbClr val="373739"/>
                </a:solidFill>
              </a:rPr>
              <a:t>95% des tests</a:t>
            </a:r>
          </a:p>
          <a:p>
            <a:pPr lvl="1">
              <a:spcBef>
                <a:spcPts val="600"/>
              </a:spcBef>
            </a:pPr>
            <a:r>
              <a:rPr lang="fr-FR" sz="2000" b="1" cap="none" dirty="0">
                <a:solidFill>
                  <a:srgbClr val="373739"/>
                </a:solidFill>
              </a:rPr>
              <a:t>2‰ </a:t>
            </a:r>
            <a:r>
              <a:rPr lang="fr-FR" sz="2000" b="0" cap="none" dirty="0">
                <a:solidFill>
                  <a:srgbClr val="373739"/>
                </a:solidFill>
              </a:rPr>
              <a:t>positif</a:t>
            </a:r>
          </a:p>
          <a:p>
            <a:pPr>
              <a:spcBef>
                <a:spcPts val="600"/>
              </a:spcBef>
            </a:pPr>
            <a:r>
              <a:rPr lang="fr-FR" sz="2400" cap="none" dirty="0">
                <a:solidFill>
                  <a:srgbClr val="373739"/>
                </a:solidFill>
              </a:rPr>
              <a:t>Cadre anonyme</a:t>
            </a:r>
          </a:p>
          <a:p>
            <a:pPr lvl="1">
              <a:spcBef>
                <a:spcPts val="600"/>
              </a:spcBef>
            </a:pPr>
            <a:r>
              <a:rPr lang="fr-FR" sz="2000" b="0" cap="none" dirty="0">
                <a:solidFill>
                  <a:srgbClr val="373739"/>
                </a:solidFill>
              </a:rPr>
              <a:t>300 000 (5% des tests)</a:t>
            </a:r>
          </a:p>
          <a:p>
            <a:pPr lvl="1">
              <a:spcBef>
                <a:spcPts val="600"/>
              </a:spcBef>
            </a:pPr>
            <a:r>
              <a:rPr lang="fr-FR" sz="2000" b="1" cap="none" dirty="0">
                <a:solidFill>
                  <a:srgbClr val="373739"/>
                </a:solidFill>
              </a:rPr>
              <a:t>3,2 </a:t>
            </a:r>
            <a:r>
              <a:rPr lang="fr-FR" sz="2000" b="0" cap="none" dirty="0">
                <a:solidFill>
                  <a:srgbClr val="373739"/>
                </a:solidFill>
              </a:rPr>
              <a:t>‰ positifs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cap="none" dirty="0">
                <a:solidFill>
                  <a:srgbClr val="373739"/>
                </a:solidFill>
              </a:rPr>
              <a:t>TROD communautaires</a:t>
            </a:r>
          </a:p>
          <a:p>
            <a:pPr marL="6858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b="0" cap="none" dirty="0">
                <a:solidFill>
                  <a:srgbClr val="373739"/>
                </a:solidFill>
              </a:rPr>
              <a:t>55 770 dont 17 363 chez les HSH</a:t>
            </a:r>
            <a:endParaRPr lang="fr-FR" sz="2000" dirty="0"/>
          </a:p>
          <a:p>
            <a:pPr marL="6858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b="1" cap="none" dirty="0">
                <a:solidFill>
                  <a:srgbClr val="373739"/>
                </a:solidFill>
              </a:rPr>
              <a:t>12,7</a:t>
            </a:r>
            <a:r>
              <a:rPr lang="fr-FR" sz="2000" b="0" cap="none" dirty="0">
                <a:solidFill>
                  <a:srgbClr val="373739"/>
                </a:solidFill>
              </a:rPr>
              <a:t> ‰ positifs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cap="none" dirty="0">
                <a:solidFill>
                  <a:srgbClr val="373739"/>
                </a:solidFill>
              </a:rPr>
              <a:t>Autotests</a:t>
            </a:r>
            <a:r>
              <a:rPr lang="fr-FR" sz="2400" b="0" cap="none" dirty="0">
                <a:solidFill>
                  <a:srgbClr val="373739"/>
                </a:solidFill>
              </a:rPr>
              <a:t> VIH</a:t>
            </a:r>
          </a:p>
          <a:p>
            <a:pPr marL="6858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b="0" cap="none" dirty="0">
                <a:solidFill>
                  <a:srgbClr val="373739"/>
                </a:solidFill>
              </a:rPr>
              <a:t>73 094 vendus en 2017</a:t>
            </a:r>
          </a:p>
          <a:p>
            <a:pPr marL="6858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Résultats ?</a:t>
            </a:r>
            <a:endParaRPr lang="fr-FR" sz="2000" b="0" cap="none" dirty="0">
              <a:solidFill>
                <a:srgbClr val="373739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5D33D3-160A-A247-A3CC-231D326A6CBB}"/>
              </a:ext>
            </a:extLst>
          </p:cNvPr>
          <p:cNvSpPr txBox="1"/>
          <p:nvPr/>
        </p:nvSpPr>
        <p:spPr>
          <a:xfrm>
            <a:off x="422368" y="6581001"/>
            <a:ext cx="4757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Source : Nathalie </a:t>
            </a:r>
            <a:r>
              <a:rPr lang="fr-FR" i="1" dirty="0" err="1"/>
              <a:t>Lydié</a:t>
            </a:r>
            <a:r>
              <a:rPr lang="fr-FR" i="1" dirty="0"/>
              <a:t>, Santé publique France, 28 novembre 2018</a:t>
            </a:r>
          </a:p>
        </p:txBody>
      </p:sp>
    </p:spTree>
    <p:extLst>
      <p:ext uri="{BB962C8B-B14F-4D97-AF65-F5344CB8AC3E}">
        <p14:creationId xmlns:p14="http://schemas.microsoft.com/office/powerpoint/2010/main" val="32343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1526977" y="244143"/>
            <a:ext cx="7305570" cy="674312"/>
          </a:xfrm>
        </p:spPr>
        <p:txBody>
          <a:bodyPr>
            <a:normAutofit fontScale="90000"/>
          </a:bodyPr>
          <a:lstStyle/>
          <a:p>
            <a:r>
              <a:rPr lang="fr-FR" altLang="fr-FR" sz="2769" b="1" dirty="0"/>
              <a:t>Cascade de la prise en charge en France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1526977" y="2465994"/>
            <a:ext cx="7233047" cy="3643160"/>
            <a:chOff x="0" y="1398953"/>
            <a:chExt cx="9144000" cy="460567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98953"/>
              <a:ext cx="9144000" cy="460567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587262" y="1899136"/>
              <a:ext cx="847488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84%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12189" y="2217934"/>
              <a:ext cx="847488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75%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477129" y="2448766"/>
              <a:ext cx="847488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68%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526978" y="2061801"/>
            <a:ext cx="1164410" cy="3114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771571"/>
            <a:r>
              <a:rPr lang="fr-FR" sz="1424">
                <a:solidFill>
                  <a:srgbClr val="FFFFFF"/>
                </a:solidFill>
              </a:rPr>
              <a:t>153 000</a:t>
            </a:r>
          </a:p>
        </p:txBody>
      </p:sp>
      <p:sp>
        <p:nvSpPr>
          <p:cNvPr id="3" name="Virage 2"/>
          <p:cNvSpPr/>
          <p:nvPr/>
        </p:nvSpPr>
        <p:spPr>
          <a:xfrm rot="5400000">
            <a:off x="2647739" y="2187393"/>
            <a:ext cx="653654" cy="5663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endParaRPr lang="fr-FR" sz="1424">
              <a:solidFill>
                <a:srgbClr val="000000"/>
              </a:solidFill>
            </a:endParaRPr>
          </a:p>
        </p:txBody>
      </p:sp>
      <p:sp>
        <p:nvSpPr>
          <p:cNvPr id="16" name="Flèche vers la droite 4"/>
          <p:cNvSpPr>
            <a:spLocks noChangeArrowheads="1"/>
          </p:cNvSpPr>
          <p:nvPr/>
        </p:nvSpPr>
        <p:spPr bwMode="auto">
          <a:xfrm>
            <a:off x="5013337" y="3845260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90%</a:t>
            </a:r>
          </a:p>
        </p:txBody>
      </p:sp>
      <p:sp>
        <p:nvSpPr>
          <p:cNvPr id="18" name="Flèche vers la droite 4"/>
          <p:cNvSpPr>
            <a:spLocks noChangeArrowheads="1"/>
          </p:cNvSpPr>
          <p:nvPr/>
        </p:nvSpPr>
        <p:spPr bwMode="auto">
          <a:xfrm>
            <a:off x="3437566" y="2906247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84%</a:t>
            </a: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>
            <a:off x="6563275" y="4508290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90%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95862" y="6571019"/>
            <a:ext cx="7205422" cy="23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71"/>
            <a:r>
              <a:rPr lang="fr-FR" sz="949" i="1" dirty="0">
                <a:solidFill>
                  <a:srgbClr val="000000"/>
                </a:solidFill>
              </a:rPr>
              <a:t>Virginie </a:t>
            </a:r>
            <a:r>
              <a:rPr lang="fr-FR" sz="949" i="1" dirty="0" err="1">
                <a:solidFill>
                  <a:srgbClr val="000000"/>
                </a:solidFill>
              </a:rPr>
              <a:t>Supervie</a:t>
            </a:r>
            <a:r>
              <a:rPr lang="fr-FR" sz="949" i="1" dirty="0">
                <a:solidFill>
                  <a:srgbClr val="000000"/>
                </a:solidFill>
              </a:rPr>
              <a:t> - UMR S 1136, Inserm, UPMC, Paris  - Données 2013 ayant peu évolué en 2017…</a:t>
            </a:r>
          </a:p>
        </p:txBody>
      </p:sp>
      <p:sp>
        <p:nvSpPr>
          <p:cNvPr id="8" name="Pensées 7"/>
          <p:cNvSpPr/>
          <p:nvPr/>
        </p:nvSpPr>
        <p:spPr>
          <a:xfrm>
            <a:off x="3564863" y="1380319"/>
            <a:ext cx="3177213" cy="1202014"/>
          </a:xfrm>
          <a:prstGeom prst="cloudCallout">
            <a:avLst>
              <a:gd name="adj1" fmla="val -34205"/>
              <a:gd name="adj2" fmla="val 859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r>
              <a:rPr lang="fr-FR" sz="1350" dirty="0">
                <a:solidFill>
                  <a:srgbClr val="FFFFFF"/>
                </a:solidFill>
              </a:rPr>
              <a:t>Epidémie «</a:t>
            </a:r>
            <a:r>
              <a:rPr lang="fr-FR" sz="1350">
                <a:solidFill>
                  <a:srgbClr val="FFFFFF"/>
                </a:solidFill>
              </a:rPr>
              <a:t> cachée</a:t>
            </a:r>
            <a:r>
              <a:rPr lang="fr-FR" sz="1350" dirty="0">
                <a:solidFill>
                  <a:srgbClr val="FFFFFF"/>
                </a:solidFill>
              </a:rPr>
              <a:t> » :</a:t>
            </a:r>
          </a:p>
          <a:p>
            <a:pPr algn="ctr" defTabSz="771571"/>
            <a:br>
              <a:rPr lang="fr-FR" sz="1350" dirty="0">
                <a:solidFill>
                  <a:srgbClr val="FFFFFF"/>
                </a:solidFill>
              </a:rPr>
            </a:br>
            <a:r>
              <a:rPr lang="fr-FR" sz="1350" dirty="0">
                <a:solidFill>
                  <a:srgbClr val="FFFFFF"/>
                </a:solidFill>
              </a:rPr>
              <a:t>24 800 personnes </a:t>
            </a:r>
          </a:p>
        </p:txBody>
      </p:sp>
    </p:spTree>
    <p:extLst>
      <p:ext uri="{BB962C8B-B14F-4D97-AF65-F5344CB8AC3E}">
        <p14:creationId xmlns:p14="http://schemas.microsoft.com/office/powerpoint/2010/main" val="3902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92C0F-946F-4F4E-86F1-F2207915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Traiter mieux, moins et moins cher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BEBFA3-2663-064B-B908-D3CBC0AE1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1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84D38-C6B8-6A40-A2A7-6FE3CCEF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Recommandations France 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68FEBB-3508-064A-82F7-C7BB9A00A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22400"/>
            <a:ext cx="9247762" cy="4981575"/>
          </a:xfrm>
        </p:spPr>
        <p:txBody>
          <a:bodyPr/>
          <a:lstStyle/>
          <a:p>
            <a:r>
              <a:rPr lang="fr-FR" dirty="0"/>
              <a:t>Débuter avec une trithérapie comportant deux analogues nucléosidiques inhibiteurs de la transcriptase (INTI) et, au choix</a:t>
            </a:r>
          </a:p>
          <a:p>
            <a:pPr lvl="1"/>
            <a:r>
              <a:rPr lang="fr-FR" dirty="0"/>
              <a:t>Une </a:t>
            </a:r>
            <a:r>
              <a:rPr lang="fr-FR" dirty="0" err="1"/>
              <a:t>anti-protéase</a:t>
            </a:r>
            <a:r>
              <a:rPr lang="fr-FR" dirty="0"/>
              <a:t> (IP)</a:t>
            </a:r>
          </a:p>
          <a:p>
            <a:pPr lvl="1"/>
            <a:r>
              <a:rPr lang="fr-FR" dirty="0"/>
              <a:t>Une anti-intégrase (II)</a:t>
            </a:r>
          </a:p>
          <a:p>
            <a:pPr lvl="1"/>
            <a:r>
              <a:rPr lang="fr-FR" dirty="0"/>
              <a:t>Un inhibiteur non-nucléosidique de la transcriptase (INNTI)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Les deux associations d’INTI recommandées sont </a:t>
            </a:r>
          </a:p>
          <a:p>
            <a:pPr lvl="1"/>
            <a:r>
              <a:rPr lang="fr-FR" dirty="0"/>
              <a:t>Abacavir + lamivudine</a:t>
            </a:r>
          </a:p>
          <a:p>
            <a:pPr lvl="1"/>
            <a:r>
              <a:rPr lang="fr-FR" dirty="0"/>
              <a:t>Ténofovir + emtricitabine</a:t>
            </a:r>
          </a:p>
          <a:p>
            <a:pPr lvl="2"/>
            <a:endParaRPr lang="fr-FR" dirty="0"/>
          </a:p>
        </p:txBody>
      </p:sp>
      <p:sp>
        <p:nvSpPr>
          <p:cNvPr id="4" name="Virage 3">
            <a:extLst>
              <a:ext uri="{FF2B5EF4-FFF2-40B4-BE49-F238E27FC236}">
                <a16:creationId xmlns:a16="http://schemas.microsoft.com/office/drawing/2014/main" id="{56C707CD-2141-3F41-9CF8-DA097FEAADC6}"/>
              </a:ext>
            </a:extLst>
          </p:cNvPr>
          <p:cNvSpPr/>
          <p:nvPr/>
        </p:nvSpPr>
        <p:spPr>
          <a:xfrm rot="10800000" flipH="1">
            <a:off x="457201" y="2896551"/>
            <a:ext cx="420052" cy="248824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Virage 4">
            <a:extLst>
              <a:ext uri="{FF2B5EF4-FFF2-40B4-BE49-F238E27FC236}">
                <a16:creationId xmlns:a16="http://schemas.microsoft.com/office/drawing/2014/main" id="{0A46AFD0-F166-EB44-B626-0A3E88ECA253}"/>
              </a:ext>
            </a:extLst>
          </p:cNvPr>
          <p:cNvSpPr/>
          <p:nvPr/>
        </p:nvSpPr>
        <p:spPr>
          <a:xfrm rot="16200000" flipH="1">
            <a:off x="590073" y="2373073"/>
            <a:ext cx="343853" cy="7031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77199-D5A2-E449-AD13-A189096E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grands enjeux en 2018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A315C0-4BD6-7945-A874-E5341C9C7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88781"/>
            <a:ext cx="9346019" cy="4015194"/>
          </a:xfrm>
        </p:spPr>
        <p:txBody>
          <a:bodyPr/>
          <a:lstStyle/>
          <a:p>
            <a:r>
              <a:rPr lang="fr-FR" dirty="0"/>
              <a:t>Dépister et traiter plus tôt</a:t>
            </a:r>
          </a:p>
          <a:p>
            <a:r>
              <a:rPr lang="fr-FR" dirty="0"/>
              <a:t>Aller vers les populations clés</a:t>
            </a:r>
          </a:p>
          <a:p>
            <a:r>
              <a:rPr lang="fr-FR" dirty="0"/>
              <a:t>Traiter moins, mieux, et moins cher</a:t>
            </a:r>
          </a:p>
          <a:p>
            <a:r>
              <a:rPr lang="fr-FR" dirty="0"/>
              <a:t>PrEP et TasP, la prévention d’aujourd’hui et de demain</a:t>
            </a:r>
          </a:p>
          <a:p>
            <a:r>
              <a:rPr lang="fr-FR" dirty="0"/>
              <a:t>Relever le défi du vieillissement</a:t>
            </a:r>
          </a:p>
        </p:txBody>
      </p:sp>
    </p:spTree>
    <p:extLst>
      <p:ext uri="{BB962C8B-B14F-4D97-AF65-F5344CB8AC3E}">
        <p14:creationId xmlns:p14="http://schemas.microsoft.com/office/powerpoint/2010/main" val="27688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DFDE239-FAF1-D146-8591-A1326091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coût exorbitant des antirétroviraux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0CD43F4-799B-114B-9596-2FDFAA469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31811"/>
              </p:ext>
            </p:extLst>
          </p:nvPr>
        </p:nvGraphicFramePr>
        <p:xfrm>
          <a:off x="747713" y="1178084"/>
          <a:ext cx="8693819" cy="5535138"/>
        </p:xfrm>
        <a:graphic>
          <a:graphicData uri="http://schemas.openxmlformats.org/drawingml/2006/table">
            <a:tbl>
              <a:tblPr firstRow="1" firstCol="1" bandRow="1"/>
              <a:tblGrid>
                <a:gridCol w="5380774">
                  <a:extLst>
                    <a:ext uri="{9D8B030D-6E8A-4147-A177-3AD203B41FA5}">
                      <a16:colId xmlns:a16="http://schemas.microsoft.com/office/drawing/2014/main" val="3188383151"/>
                    </a:ext>
                  </a:extLst>
                </a:gridCol>
                <a:gridCol w="991456">
                  <a:extLst>
                    <a:ext uri="{9D8B030D-6E8A-4147-A177-3AD203B41FA5}">
                      <a16:colId xmlns:a16="http://schemas.microsoft.com/office/drawing/2014/main" val="1961253833"/>
                    </a:ext>
                  </a:extLst>
                </a:gridCol>
                <a:gridCol w="1243562">
                  <a:extLst>
                    <a:ext uri="{9D8B030D-6E8A-4147-A177-3AD203B41FA5}">
                      <a16:colId xmlns:a16="http://schemas.microsoft.com/office/drawing/2014/main" val="3494295365"/>
                    </a:ext>
                  </a:extLst>
                </a:gridCol>
                <a:gridCol w="1078027">
                  <a:extLst>
                    <a:ext uri="{9D8B030D-6E8A-4147-A177-3AD203B41FA5}">
                      <a16:colId xmlns:a16="http://schemas.microsoft.com/office/drawing/2014/main" val="1528749410"/>
                    </a:ext>
                  </a:extLst>
                </a:gridCol>
              </a:tblGrid>
              <a:tr h="631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Associations recommandées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Noms commerciaux (DCI)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 cp/prises par jour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Prix/an (€)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(2018-CHU)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 annuel </a:t>
                      </a:r>
                      <a:r>
                        <a:rPr lang="fr-F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princeps/générique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873800"/>
                  </a:ext>
                </a:extLst>
              </a:tr>
              <a:tr h="47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Eviplera®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(ténofovirDf / emtricitabine + rilpivirine)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Emtricitabine + tenofovir disoproxil Gé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+ </a:t>
                      </a: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EDURANT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(Rilpivirine)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7 515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5 302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2 213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48818"/>
                  </a:ext>
                </a:extLst>
              </a:tr>
              <a:tr h="47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Triumeq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(dolutégravir / abacavir / lamivudine)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Abacavir Lamivudine Gé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+ </a:t>
                      </a: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TIVICAY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(dolutégravir)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11 133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9 177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1 956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239409"/>
                  </a:ext>
                </a:extLst>
              </a:tr>
              <a:tr h="25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Stribild®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(ténofovirDF / emtricitabine / elvitégravir / cobicistat)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10 590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819423"/>
                  </a:ext>
                </a:extLst>
              </a:tr>
              <a:tr h="21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Genvoya®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(Ténofovir alafénamide + emtricitabine + elvitégravir + cobicistat)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10 586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455093"/>
                  </a:ext>
                </a:extLst>
              </a:tr>
              <a:tr h="299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Truvada® + Prezista® 800 mg /Norvir®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(ténofovirDF / emtricitabine + darunavir/ritonavir)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9 509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2 043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694279"/>
                  </a:ext>
                </a:extLst>
              </a:tr>
              <a:tr h="195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(Emtricitabine + tenofovir disoproxil Gé) +  </a:t>
                      </a:r>
                      <a:r>
                        <a:rPr lang="fr-FR" sz="9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Prezista®</a:t>
                      </a: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800 mg /</a:t>
                      </a:r>
                      <a:r>
                        <a:rPr lang="fr-FR" sz="9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Norvir®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7 466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317494"/>
                  </a:ext>
                </a:extLst>
              </a:tr>
              <a:tr h="47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Atripla®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(ténofovirDF / emtricitabine / efavirenz)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(Efavirenz + emtricitabine + ténofovir disoproxil Téva Gé)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7 296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3 224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4 072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31217"/>
                  </a:ext>
                </a:extLst>
              </a:tr>
              <a:tr h="47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Truvada® + Reyataz®/Norvir®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(ténofovirDF / emtricitabine + atazanavir/ritonavir)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(Emtricitabine + tenofovir disoproxil Gé) + </a:t>
                      </a:r>
                      <a:r>
                        <a:rPr lang="fr-FR" sz="9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Reyataz®/Norvir®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9 509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7 466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2 043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086759"/>
                  </a:ext>
                </a:extLst>
              </a:tr>
              <a:tr h="47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TRUVADA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(emtricitabine + ténofovir disoproxil) + </a:t>
                      </a: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VIRAMUNE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(névirapine)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(Emtricitabine + tenofovir disoproxil Gé) +  (NEVIRAPINE Gé)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3 388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2 212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010038"/>
                  </a:ext>
                </a:extLst>
              </a:tr>
              <a:tr h="47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EDURANT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(Rilpivirine) + </a:t>
                      </a: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KIVEXA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(abacavir + lamivudine)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EDURANT</a:t>
                      </a: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(Rilpivirine) + (Abacavir Lamivudine Gé)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6 683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5 067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1 416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36397"/>
                  </a:ext>
                </a:extLst>
              </a:tr>
              <a:tr h="47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Truvada® + Isentress®400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(ténofovirDF/ emtricitabine + raltégravir)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(Emtricitabine + tenofovir disoproxil Gé) </a:t>
                      </a:r>
                      <a:r>
                        <a:rPr lang="fr-FR" sz="9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Isentress®400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10 828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8 785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2 043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311969"/>
                  </a:ext>
                </a:extLst>
              </a:tr>
              <a:tr h="573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KIVEXA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(abacavir + lamivudine) + </a:t>
                      </a: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PREZISTA 800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(darunavir) + /</a:t>
                      </a: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NORVIR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(ritonavir)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Abacavir Lamivudine Gé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+ </a:t>
                      </a: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PREZISTA 800 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(darunavir) + /</a:t>
                      </a:r>
                      <a:r>
                        <a:rPr lang="fr-F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NORVIR</a:t>
                      </a: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(ritonavir)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</a:t>
                      </a: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8 847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7 231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6" marR="5400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1 616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006" marR="54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299568"/>
                  </a:ext>
                </a:extLst>
              </a:tr>
            </a:tbl>
          </a:graphicData>
        </a:graphic>
      </p:graphicFrame>
      <p:sp>
        <p:nvSpPr>
          <p:cNvPr id="5" name="Cadre 4">
            <a:extLst>
              <a:ext uri="{FF2B5EF4-FFF2-40B4-BE49-F238E27FC236}">
                <a16:creationId xmlns:a16="http://schemas.microsoft.com/office/drawing/2014/main" id="{F0171DDD-5401-BC49-BCF5-CDFA5F7ADDFB}"/>
              </a:ext>
            </a:extLst>
          </p:cNvPr>
          <p:cNvSpPr/>
          <p:nvPr/>
        </p:nvSpPr>
        <p:spPr>
          <a:xfrm>
            <a:off x="7098384" y="1791094"/>
            <a:ext cx="1253764" cy="490194"/>
          </a:xfrm>
          <a:prstGeom prst="frame">
            <a:avLst>
              <a:gd name="adj1" fmla="val 845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 defTabSz="527455" fontAlgn="auto">
              <a:spcBef>
                <a:spcPts val="0"/>
              </a:spcBef>
              <a:spcAft>
                <a:spcPts val="0"/>
              </a:spcAft>
            </a:pPr>
            <a:endParaRPr lang="fr-FR" sz="2100" b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399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189 0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6C150941-0241-ED41-BDF9-B4BEA7120885}"/>
              </a:ext>
            </a:extLst>
          </p:cNvPr>
          <p:cNvSpPr/>
          <p:nvPr/>
        </p:nvSpPr>
        <p:spPr>
          <a:xfrm>
            <a:off x="1371600" y="1927860"/>
            <a:ext cx="8564880" cy="3642360"/>
          </a:xfrm>
          <a:custGeom>
            <a:avLst/>
            <a:gdLst>
              <a:gd name="connsiteX0" fmla="*/ 0 w 8046720"/>
              <a:gd name="connsiteY0" fmla="*/ 0 h 3619500"/>
              <a:gd name="connsiteX1" fmla="*/ 281940 w 8046720"/>
              <a:gd name="connsiteY1" fmla="*/ 1943100 h 3619500"/>
              <a:gd name="connsiteX2" fmla="*/ 624840 w 8046720"/>
              <a:gd name="connsiteY2" fmla="*/ 2453640 h 3619500"/>
              <a:gd name="connsiteX3" fmla="*/ 1402080 w 8046720"/>
              <a:gd name="connsiteY3" fmla="*/ 2773680 h 3619500"/>
              <a:gd name="connsiteX4" fmla="*/ 3002280 w 8046720"/>
              <a:gd name="connsiteY4" fmla="*/ 3154680 h 3619500"/>
              <a:gd name="connsiteX5" fmla="*/ 4991100 w 8046720"/>
              <a:gd name="connsiteY5" fmla="*/ 3528060 h 3619500"/>
              <a:gd name="connsiteX6" fmla="*/ 8046720 w 8046720"/>
              <a:gd name="connsiteY6" fmla="*/ 3619500 h 3619500"/>
              <a:gd name="connsiteX7" fmla="*/ 8046720 w 8046720"/>
              <a:gd name="connsiteY7" fmla="*/ 3619500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46720" h="3619500">
                <a:moveTo>
                  <a:pt x="0" y="0"/>
                </a:moveTo>
                <a:cubicBezTo>
                  <a:pt x="88900" y="767080"/>
                  <a:pt x="177800" y="1534160"/>
                  <a:pt x="281940" y="1943100"/>
                </a:cubicBezTo>
                <a:cubicBezTo>
                  <a:pt x="386080" y="2352040"/>
                  <a:pt x="438150" y="2315210"/>
                  <a:pt x="624840" y="2453640"/>
                </a:cubicBezTo>
                <a:cubicBezTo>
                  <a:pt x="811530" y="2592070"/>
                  <a:pt x="1005840" y="2656840"/>
                  <a:pt x="1402080" y="2773680"/>
                </a:cubicBezTo>
                <a:cubicBezTo>
                  <a:pt x="1798320" y="2890520"/>
                  <a:pt x="2404110" y="3028950"/>
                  <a:pt x="3002280" y="3154680"/>
                </a:cubicBezTo>
                <a:cubicBezTo>
                  <a:pt x="3600450" y="3280410"/>
                  <a:pt x="4150360" y="3450590"/>
                  <a:pt x="4991100" y="3528060"/>
                </a:cubicBezTo>
                <a:cubicBezTo>
                  <a:pt x="5831840" y="3605530"/>
                  <a:pt x="8046720" y="3619500"/>
                  <a:pt x="8046720" y="3619500"/>
                </a:cubicBezTo>
                <a:lnTo>
                  <a:pt x="8046720" y="361950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A35F402-2D58-6045-9F62-3191C54B3F26}"/>
              </a:ext>
            </a:extLst>
          </p:cNvPr>
          <p:cNvCxnSpPr>
            <a:cxnSpLocks/>
          </p:cNvCxnSpPr>
          <p:nvPr/>
        </p:nvCxnSpPr>
        <p:spPr>
          <a:xfrm flipV="1">
            <a:off x="967740" y="1927860"/>
            <a:ext cx="0" cy="4122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295E98B-7D8E-E949-AB76-0F717553B971}"/>
              </a:ext>
            </a:extLst>
          </p:cNvPr>
          <p:cNvCxnSpPr>
            <a:cxnSpLocks/>
          </p:cNvCxnSpPr>
          <p:nvPr/>
        </p:nvCxnSpPr>
        <p:spPr>
          <a:xfrm>
            <a:off x="967740" y="6042660"/>
            <a:ext cx="8610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1658952-1787-9947-8069-EC60CD7C9DA3}"/>
              </a:ext>
            </a:extLst>
          </p:cNvPr>
          <p:cNvCxnSpPr>
            <a:cxnSpLocks/>
          </p:cNvCxnSpPr>
          <p:nvPr/>
        </p:nvCxnSpPr>
        <p:spPr>
          <a:xfrm>
            <a:off x="967740" y="5242560"/>
            <a:ext cx="8450580" cy="5334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Forme libre 9">
            <a:extLst>
              <a:ext uri="{FF2B5EF4-FFF2-40B4-BE49-F238E27FC236}">
                <a16:creationId xmlns:a16="http://schemas.microsoft.com/office/drawing/2014/main" id="{25F5AF03-6E42-C141-9C27-CF8A33C0CB0A}"/>
              </a:ext>
            </a:extLst>
          </p:cNvPr>
          <p:cNvSpPr/>
          <p:nvPr/>
        </p:nvSpPr>
        <p:spPr>
          <a:xfrm>
            <a:off x="1379219" y="1920240"/>
            <a:ext cx="8473439" cy="3649980"/>
          </a:xfrm>
          <a:custGeom>
            <a:avLst/>
            <a:gdLst>
              <a:gd name="connsiteX0" fmla="*/ 0 w 8016240"/>
              <a:gd name="connsiteY0" fmla="*/ 0 h 3634763"/>
              <a:gd name="connsiteX1" fmla="*/ 861060 w 8016240"/>
              <a:gd name="connsiteY1" fmla="*/ 1813560 h 3634763"/>
              <a:gd name="connsiteX2" fmla="*/ 1584960 w 8016240"/>
              <a:gd name="connsiteY2" fmla="*/ 2362200 h 3634763"/>
              <a:gd name="connsiteX3" fmla="*/ 3406140 w 8016240"/>
              <a:gd name="connsiteY3" fmla="*/ 2948940 h 3634763"/>
              <a:gd name="connsiteX4" fmla="*/ 5196840 w 8016240"/>
              <a:gd name="connsiteY4" fmla="*/ 3345180 h 3634763"/>
              <a:gd name="connsiteX5" fmla="*/ 7277100 w 8016240"/>
              <a:gd name="connsiteY5" fmla="*/ 3589020 h 3634763"/>
              <a:gd name="connsiteX6" fmla="*/ 8016240 w 8016240"/>
              <a:gd name="connsiteY6" fmla="*/ 3634740 h 3634763"/>
              <a:gd name="connsiteX7" fmla="*/ 8016240 w 8016240"/>
              <a:gd name="connsiteY7" fmla="*/ 3634740 h 363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6240" h="3634763">
                <a:moveTo>
                  <a:pt x="0" y="0"/>
                </a:moveTo>
                <a:cubicBezTo>
                  <a:pt x="298450" y="709930"/>
                  <a:pt x="596900" y="1419860"/>
                  <a:pt x="861060" y="1813560"/>
                </a:cubicBezTo>
                <a:cubicBezTo>
                  <a:pt x="1125220" y="2207260"/>
                  <a:pt x="1160780" y="2172970"/>
                  <a:pt x="1584960" y="2362200"/>
                </a:cubicBezTo>
                <a:cubicBezTo>
                  <a:pt x="2009140" y="2551430"/>
                  <a:pt x="2804160" y="2785110"/>
                  <a:pt x="3406140" y="2948940"/>
                </a:cubicBezTo>
                <a:cubicBezTo>
                  <a:pt x="4008120" y="3112770"/>
                  <a:pt x="4551680" y="3238500"/>
                  <a:pt x="5196840" y="3345180"/>
                </a:cubicBezTo>
                <a:cubicBezTo>
                  <a:pt x="5842000" y="3451860"/>
                  <a:pt x="6807200" y="3540760"/>
                  <a:pt x="7277100" y="3589020"/>
                </a:cubicBezTo>
                <a:cubicBezTo>
                  <a:pt x="7747000" y="3637280"/>
                  <a:pt x="8016240" y="3634740"/>
                  <a:pt x="8016240" y="3634740"/>
                </a:cubicBezTo>
                <a:lnTo>
                  <a:pt x="8016240" y="3634740"/>
                </a:lnTo>
              </a:path>
            </a:pathLst>
          </a:custGeom>
          <a:ln>
            <a:solidFill>
              <a:srgbClr val="FF99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C05C5AC4-F034-8B45-A165-F7AE07712FEA}"/>
              </a:ext>
            </a:extLst>
          </p:cNvPr>
          <p:cNvSpPr/>
          <p:nvPr/>
        </p:nvSpPr>
        <p:spPr>
          <a:xfrm>
            <a:off x="1402080" y="1935480"/>
            <a:ext cx="8534400" cy="3634740"/>
          </a:xfrm>
          <a:custGeom>
            <a:avLst/>
            <a:gdLst>
              <a:gd name="connsiteX0" fmla="*/ 0 w 8534400"/>
              <a:gd name="connsiteY0" fmla="*/ 0 h 3634740"/>
              <a:gd name="connsiteX1" fmla="*/ 960120 w 8534400"/>
              <a:gd name="connsiteY1" fmla="*/ 1135380 h 3634740"/>
              <a:gd name="connsiteX2" fmla="*/ 2065020 w 8534400"/>
              <a:gd name="connsiteY2" fmla="*/ 2026920 h 3634740"/>
              <a:gd name="connsiteX3" fmla="*/ 3787140 w 8534400"/>
              <a:gd name="connsiteY3" fmla="*/ 2644140 h 3634740"/>
              <a:gd name="connsiteX4" fmla="*/ 7170420 w 8534400"/>
              <a:gd name="connsiteY4" fmla="*/ 3360420 h 3634740"/>
              <a:gd name="connsiteX5" fmla="*/ 8534400 w 8534400"/>
              <a:gd name="connsiteY5" fmla="*/ 3634740 h 3634740"/>
              <a:gd name="connsiteX6" fmla="*/ 8534400 w 8534400"/>
              <a:gd name="connsiteY6" fmla="*/ 3634740 h 363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34400" h="3634740">
                <a:moveTo>
                  <a:pt x="0" y="0"/>
                </a:moveTo>
                <a:cubicBezTo>
                  <a:pt x="307975" y="398780"/>
                  <a:pt x="615950" y="797560"/>
                  <a:pt x="960120" y="1135380"/>
                </a:cubicBezTo>
                <a:cubicBezTo>
                  <a:pt x="1304290" y="1473200"/>
                  <a:pt x="1593850" y="1775460"/>
                  <a:pt x="2065020" y="2026920"/>
                </a:cubicBezTo>
                <a:cubicBezTo>
                  <a:pt x="2536190" y="2278380"/>
                  <a:pt x="2936240" y="2421890"/>
                  <a:pt x="3787140" y="2644140"/>
                </a:cubicBezTo>
                <a:cubicBezTo>
                  <a:pt x="4638040" y="2866390"/>
                  <a:pt x="7170420" y="3360420"/>
                  <a:pt x="7170420" y="3360420"/>
                </a:cubicBezTo>
                <a:lnTo>
                  <a:pt x="8534400" y="3634740"/>
                </a:lnTo>
                <a:lnTo>
                  <a:pt x="8534400" y="3634740"/>
                </a:lnTo>
              </a:path>
            </a:pathLst>
          </a:custGeom>
          <a:ln>
            <a:solidFill>
              <a:srgbClr val="CC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D24D375-758F-264F-932A-03E6E16E887F}"/>
              </a:ext>
            </a:extLst>
          </p:cNvPr>
          <p:cNvCxnSpPr/>
          <p:nvPr/>
        </p:nvCxnSpPr>
        <p:spPr>
          <a:xfrm flipH="1" flipV="1">
            <a:off x="8702040" y="2255520"/>
            <a:ext cx="68580" cy="377952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FD6B3D8-1990-A644-9D65-2CE4692E6E11}"/>
              </a:ext>
            </a:extLst>
          </p:cNvPr>
          <p:cNvSpPr txBox="1"/>
          <p:nvPr/>
        </p:nvSpPr>
        <p:spPr>
          <a:xfrm>
            <a:off x="8702040" y="193548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M6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849FDB57-8419-7841-8F4F-1DFD46E8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 la charge virale sous traitement antirétroviral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845CC84-B489-9943-BAED-D0D134F4413F}"/>
              </a:ext>
            </a:extLst>
          </p:cNvPr>
          <p:cNvSpPr txBox="1"/>
          <p:nvPr/>
        </p:nvSpPr>
        <p:spPr>
          <a:xfrm>
            <a:off x="1402080" y="4549497"/>
            <a:ext cx="1683474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Inhibiteurs d’intégrase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B848041-250B-4D47-8C12-897837730CEF}"/>
              </a:ext>
            </a:extLst>
          </p:cNvPr>
          <p:cNvSpPr txBox="1"/>
          <p:nvPr/>
        </p:nvSpPr>
        <p:spPr>
          <a:xfrm>
            <a:off x="1844036" y="3909417"/>
            <a:ext cx="1607822" cy="415498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Inhibiteurs non nucléosidique de la RT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88AC95-A0F4-9040-BA0E-79344A609F4B}"/>
              </a:ext>
            </a:extLst>
          </p:cNvPr>
          <p:cNvSpPr txBox="1"/>
          <p:nvPr/>
        </p:nvSpPr>
        <p:spPr>
          <a:xfrm>
            <a:off x="3924892" y="4117166"/>
            <a:ext cx="1744388" cy="276999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Inhibiteurs de protéase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8B25CB4-4E93-8B4D-83FD-DB571644BAAA}"/>
              </a:ext>
            </a:extLst>
          </p:cNvPr>
          <p:cNvSpPr txBox="1"/>
          <p:nvPr/>
        </p:nvSpPr>
        <p:spPr>
          <a:xfrm>
            <a:off x="1379218" y="5267013"/>
            <a:ext cx="1196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Seuil de détection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D960519-AD4F-C843-B73E-7CA6C672002C}"/>
              </a:ext>
            </a:extLst>
          </p:cNvPr>
          <p:cNvSpPr txBox="1"/>
          <p:nvPr/>
        </p:nvSpPr>
        <p:spPr>
          <a:xfrm rot="16200000">
            <a:off x="13746" y="3606730"/>
            <a:ext cx="15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</a:t>
            </a:r>
            <a:r>
              <a:rPr lang="fr-FR" baseline="-25000" dirty="0"/>
              <a:t>10</a:t>
            </a:r>
            <a:r>
              <a:rPr lang="fr-FR" dirty="0"/>
              <a:t> charge virale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D72E0FE-5DEA-2148-AA26-B031C370AF65}"/>
              </a:ext>
            </a:extLst>
          </p:cNvPr>
          <p:cNvSpPr txBox="1"/>
          <p:nvPr/>
        </p:nvSpPr>
        <p:spPr>
          <a:xfrm>
            <a:off x="486052" y="511312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1,5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BD6DD83-4A3D-3A4C-953D-A40775D74114}"/>
              </a:ext>
            </a:extLst>
          </p:cNvPr>
          <p:cNvSpPr txBox="1"/>
          <p:nvPr/>
        </p:nvSpPr>
        <p:spPr>
          <a:xfrm>
            <a:off x="508912" y="188986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A55E597-4886-9246-8E6F-3BC0247AA570}"/>
              </a:ext>
            </a:extLst>
          </p:cNvPr>
          <p:cNvSpPr txBox="1"/>
          <p:nvPr/>
        </p:nvSpPr>
        <p:spPr>
          <a:xfrm>
            <a:off x="4274818" y="6158553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Temps</a:t>
            </a:r>
          </a:p>
        </p:txBody>
      </p:sp>
    </p:spTree>
    <p:extLst>
      <p:ext uri="{BB962C8B-B14F-4D97-AF65-F5344CB8AC3E}">
        <p14:creationId xmlns:p14="http://schemas.microsoft.com/office/powerpoint/2010/main" val="29455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515567" y="85856"/>
            <a:ext cx="9688748" cy="908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>
                <a:solidFill>
                  <a:schemeClr val="tx2"/>
                </a:solidFill>
                <a:ea typeface="+mj-ea"/>
                <a:cs typeface="+mj-cs"/>
              </a:rPr>
              <a:t>Quand la charge virale est devenue indétectable, peut-on « optimiser » le traitement antirétroviral ?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721100" y="1759548"/>
            <a:ext cx="2305050" cy="9437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alibri"/>
                <a:cs typeface="Calibri"/>
              </a:rPr>
              <a:t>TRITHERAPIE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  <a:latin typeface="Calibri"/>
                <a:cs typeface="Calibri"/>
              </a:rPr>
              <a:t>CV &lt; 50 copies/</a:t>
            </a:r>
            <a:r>
              <a:rPr lang="fr-FR" sz="2000" b="1" dirty="0" err="1">
                <a:solidFill>
                  <a:schemeClr val="tx1"/>
                </a:solidFill>
                <a:latin typeface="Calibri"/>
                <a:cs typeface="Calibri"/>
              </a:rPr>
              <a:t>mL</a:t>
            </a:r>
            <a:endParaRPr lang="fr-FR" sz="20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54E8830-D959-7842-B40C-C88FDEF50C3A}"/>
              </a:ext>
            </a:extLst>
          </p:cNvPr>
          <p:cNvGrpSpPr/>
          <p:nvPr/>
        </p:nvGrpSpPr>
        <p:grpSpPr>
          <a:xfrm>
            <a:off x="881063" y="3279827"/>
            <a:ext cx="2044700" cy="2608892"/>
            <a:chOff x="881063" y="3279827"/>
            <a:chExt cx="2044700" cy="2608892"/>
          </a:xfrm>
        </p:grpSpPr>
        <p:sp>
          <p:nvSpPr>
            <p:cNvPr id="16" name="Rectangle à coins arrondis 15"/>
            <p:cNvSpPr/>
            <p:nvPr/>
          </p:nvSpPr>
          <p:spPr bwMode="auto">
            <a:xfrm>
              <a:off x="881063" y="4022252"/>
              <a:ext cx="1944291" cy="943350"/>
            </a:xfrm>
            <a:prstGeom prst="roundRect">
              <a:avLst/>
            </a:prstGeom>
            <a:solidFill>
              <a:srgbClr val="A6A6A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latin typeface="Calibri"/>
                  <a:cs typeface="Calibri"/>
                </a:rPr>
                <a:t>Moins de prises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latin typeface="Calibri"/>
                  <a:cs typeface="Calibri"/>
                </a:rPr>
                <a:t>Moins de comprimés</a:t>
              </a:r>
            </a:p>
          </p:txBody>
        </p:sp>
        <p:sp>
          <p:nvSpPr>
            <p:cNvPr id="24" name="Étiquette 23"/>
            <p:cNvSpPr/>
            <p:nvPr/>
          </p:nvSpPr>
          <p:spPr bwMode="auto">
            <a:xfrm>
              <a:off x="2011363" y="5261656"/>
              <a:ext cx="914400" cy="627063"/>
            </a:xfrm>
            <a:prstGeom prst="plaqu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A5C249">
                      <a:lumMod val="75000"/>
                    </a:srgbClr>
                  </a:solidFill>
                  <a:latin typeface="Calibri"/>
                  <a:cs typeface="Calibri"/>
                </a:rPr>
                <a:t>Une seule prise par jour</a:t>
              </a:r>
            </a:p>
          </p:txBody>
        </p:sp>
        <p:sp>
          <p:nvSpPr>
            <p:cNvPr id="25" name="Étiquette 24"/>
            <p:cNvSpPr/>
            <p:nvPr/>
          </p:nvSpPr>
          <p:spPr bwMode="auto">
            <a:xfrm>
              <a:off x="881063" y="5261656"/>
              <a:ext cx="914400" cy="627063"/>
            </a:xfrm>
            <a:prstGeom prst="plaqu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>
                  <a:solidFill>
                    <a:srgbClr val="A5C249">
                      <a:lumMod val="75000"/>
                    </a:srgbClr>
                  </a:solidFill>
                  <a:latin typeface="Calibri"/>
                  <a:cs typeface="Calibri"/>
                </a:rPr>
                <a:t>Un seul comprimé combiné</a:t>
              </a:r>
            </a:p>
          </p:txBody>
        </p:sp>
        <p:sp>
          <p:nvSpPr>
            <p:cNvPr id="26" name="Flèche vers le bas 25"/>
            <p:cNvSpPr/>
            <p:nvPr/>
          </p:nvSpPr>
          <p:spPr bwMode="auto">
            <a:xfrm>
              <a:off x="1849809" y="3279827"/>
              <a:ext cx="144462" cy="647700"/>
            </a:xfrm>
            <a:prstGeom prst="downArrow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52531B6-4A63-FC4D-B8C0-5CB153EB088F}"/>
              </a:ext>
            </a:extLst>
          </p:cNvPr>
          <p:cNvGrpSpPr/>
          <p:nvPr/>
        </p:nvGrpSpPr>
        <p:grpSpPr>
          <a:xfrm>
            <a:off x="2857015" y="2920892"/>
            <a:ext cx="4377499" cy="1734350"/>
            <a:chOff x="2857015" y="2920892"/>
            <a:chExt cx="4377499" cy="1734350"/>
          </a:xfrm>
        </p:grpSpPr>
        <p:sp>
          <p:nvSpPr>
            <p:cNvPr id="14" name="Rectangle à coins arrondis 13"/>
            <p:cNvSpPr/>
            <p:nvPr/>
          </p:nvSpPr>
          <p:spPr bwMode="auto">
            <a:xfrm>
              <a:off x="2857015" y="3628743"/>
              <a:ext cx="1656248" cy="798219"/>
            </a:xfrm>
            <a:prstGeom prst="roundRect">
              <a:avLst/>
            </a:prstGeom>
            <a:solidFill>
              <a:srgbClr val="A6A6A6"/>
            </a:solidFill>
            <a:ln w="19050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latin typeface="Calibri"/>
                  <a:cs typeface="Calibri"/>
                </a:rPr>
                <a:t>Réduction de posologie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 bwMode="auto">
            <a:xfrm flipH="1">
              <a:off x="3985810" y="2920892"/>
              <a:ext cx="3248704" cy="707851"/>
            </a:xfrm>
            <a:prstGeom prst="straightConnector1">
              <a:avLst/>
            </a:prstGeom>
            <a:ln>
              <a:solidFill>
                <a:srgbClr val="0050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3166217" y="4377429"/>
              <a:ext cx="1081087" cy="277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chemeClr val="bg1">
                      <a:lumMod val="50000"/>
                    </a:schemeClr>
                  </a:solidFill>
                </a:rPr>
                <a:t>EFV, DRV?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9479B96-DD16-F641-8F98-FA2396CAB3B5}"/>
              </a:ext>
            </a:extLst>
          </p:cNvPr>
          <p:cNvGrpSpPr/>
          <p:nvPr/>
        </p:nvGrpSpPr>
        <p:grpSpPr>
          <a:xfrm>
            <a:off x="3427786" y="3180855"/>
            <a:ext cx="3806728" cy="3011096"/>
            <a:chOff x="3427786" y="3180855"/>
            <a:chExt cx="3806728" cy="3011096"/>
          </a:xfrm>
        </p:grpSpPr>
        <p:sp>
          <p:nvSpPr>
            <p:cNvPr id="15" name="Rectangle à coins arrondis 14"/>
            <p:cNvSpPr/>
            <p:nvPr/>
          </p:nvSpPr>
          <p:spPr bwMode="auto">
            <a:xfrm>
              <a:off x="3427786" y="5057601"/>
              <a:ext cx="2038448" cy="1134350"/>
            </a:xfrm>
            <a:prstGeom prst="roundRect">
              <a:avLst/>
            </a:prstGeom>
            <a:solidFill>
              <a:srgbClr val="660066"/>
            </a:solidFill>
            <a:ln w="19050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b="1" dirty="0">
                  <a:solidFill>
                    <a:prstClr val="white"/>
                  </a:solidFill>
                  <a:latin typeface="Calibri"/>
                </a:rPr>
                <a:t>Traitements ARV discontinus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latin typeface="Calibri"/>
                  <a:cs typeface="Calibri"/>
                </a:rPr>
                <a:t>(4-5 jours /7)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 bwMode="auto">
            <a:xfrm flipH="1">
              <a:off x="6026150" y="3180855"/>
              <a:ext cx="1208364" cy="447888"/>
            </a:xfrm>
            <a:prstGeom prst="straightConnector1">
              <a:avLst/>
            </a:prstGeom>
            <a:ln>
              <a:solidFill>
                <a:srgbClr val="0050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à coins arrondis 36"/>
            <p:cNvSpPr/>
            <p:nvPr/>
          </p:nvSpPr>
          <p:spPr bwMode="auto">
            <a:xfrm>
              <a:off x="4735053" y="3701764"/>
              <a:ext cx="1656248" cy="792157"/>
            </a:xfrm>
            <a:prstGeom prst="roundRect">
              <a:avLst/>
            </a:prstGeom>
            <a:solidFill>
              <a:srgbClr val="A6A6A6"/>
            </a:solidFill>
            <a:ln w="19050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latin typeface="Calibri"/>
                  <a:cs typeface="Calibri"/>
                </a:rPr>
                <a:t>Réduction de posologie</a:t>
              </a:r>
            </a:p>
          </p:txBody>
        </p:sp>
        <p:sp>
          <p:nvSpPr>
            <p:cNvPr id="60" name="Flèche vers le bas 59"/>
            <p:cNvSpPr/>
            <p:nvPr/>
          </p:nvSpPr>
          <p:spPr bwMode="auto">
            <a:xfrm>
              <a:off x="4987668" y="4494757"/>
              <a:ext cx="144462" cy="536825"/>
            </a:xfrm>
            <a:prstGeom prst="downArrow">
              <a:avLst/>
            </a:prstGeom>
            <a:solidFill>
              <a:srgbClr val="A6A6A6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916A89A1-517C-8D43-9752-18D557FF4890}"/>
              </a:ext>
            </a:extLst>
          </p:cNvPr>
          <p:cNvGrpSpPr/>
          <p:nvPr/>
        </p:nvGrpSpPr>
        <p:grpSpPr>
          <a:xfrm>
            <a:off x="5654627" y="3279828"/>
            <a:ext cx="3922737" cy="2912123"/>
            <a:chOff x="5654627" y="3279828"/>
            <a:chExt cx="3922737" cy="2912123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6733640" y="4062387"/>
              <a:ext cx="1944291" cy="943350"/>
            </a:xfrm>
            <a:prstGeom prst="roundRect">
              <a:avLst/>
            </a:prstGeom>
            <a:solidFill>
              <a:srgbClr val="A6A6A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latin typeface="Calibri"/>
                  <a:cs typeface="Calibri"/>
                </a:rPr>
                <a:t>Moins de  molécules</a:t>
              </a:r>
            </a:p>
          </p:txBody>
        </p:sp>
        <p:cxnSp>
          <p:nvCxnSpPr>
            <p:cNvPr id="19" name="Connecteur droit avec flèche 18"/>
            <p:cNvCxnSpPr/>
            <p:nvPr/>
          </p:nvCxnSpPr>
          <p:spPr bwMode="auto">
            <a:xfrm>
              <a:off x="7751996" y="3279828"/>
              <a:ext cx="0" cy="647700"/>
            </a:xfrm>
            <a:prstGeom prst="straightConnector1">
              <a:avLst/>
            </a:prstGeom>
            <a:ln>
              <a:solidFill>
                <a:srgbClr val="0050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Étiquette 27"/>
            <p:cNvSpPr/>
            <p:nvPr/>
          </p:nvSpPr>
          <p:spPr bwMode="auto">
            <a:xfrm>
              <a:off x="7251695" y="5261647"/>
              <a:ext cx="1152525" cy="576261"/>
            </a:xfrm>
            <a:prstGeom prst="plaque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err="1">
                  <a:solidFill>
                    <a:schemeClr val="tx1"/>
                  </a:solidFill>
                  <a:latin typeface="Calibri"/>
                  <a:cs typeface="Calibri"/>
                </a:rPr>
                <a:t>Mono-thérapie</a:t>
              </a:r>
              <a:endParaRPr lang="fr-FR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Étiquette 28"/>
            <p:cNvSpPr/>
            <p:nvPr/>
          </p:nvSpPr>
          <p:spPr bwMode="auto">
            <a:xfrm>
              <a:off x="5654627" y="5206991"/>
              <a:ext cx="1579888" cy="742154"/>
            </a:xfrm>
            <a:prstGeom prst="plaque">
              <a:avLst/>
            </a:prstGeom>
            <a:solidFill>
              <a:srgbClr val="660066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latin typeface="Calibri"/>
                  <a:cs typeface="Calibri"/>
                </a:rPr>
                <a:t>Bithérapie</a:t>
              </a:r>
            </a:p>
          </p:txBody>
        </p:sp>
        <p:sp>
          <p:nvSpPr>
            <p:cNvPr id="30" name="Étiquette 29"/>
            <p:cNvSpPr/>
            <p:nvPr/>
          </p:nvSpPr>
          <p:spPr bwMode="auto">
            <a:xfrm>
              <a:off x="8450126" y="5289348"/>
              <a:ext cx="1127237" cy="576261"/>
            </a:xfrm>
            <a:prstGeom prst="plaque">
              <a:avLst/>
            </a:prstGeom>
            <a:solidFill>
              <a:srgbClr val="CABFB8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err="1">
                  <a:solidFill>
                    <a:prstClr val="white"/>
                  </a:solidFill>
                  <a:latin typeface="Calibri"/>
                  <a:cs typeface="Calibri"/>
                </a:rPr>
                <a:t>Deboost</a:t>
              </a:r>
              <a:endParaRPr lang="fr-FR" sz="1600" b="1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35" name="Connecteur en angle 34"/>
            <p:cNvCxnSpPr>
              <a:endCxn id="30" idx="0"/>
            </p:cNvCxnSpPr>
            <p:nvPr/>
          </p:nvCxnSpPr>
          <p:spPr>
            <a:xfrm rot="16200000" flipH="1">
              <a:off x="8455290" y="4730890"/>
              <a:ext cx="781099" cy="335814"/>
            </a:xfrm>
            <a:prstGeom prst="bentConnector3">
              <a:avLst>
                <a:gd name="adj1" fmla="val -2796"/>
              </a:avLst>
            </a:prstGeom>
            <a:ln>
              <a:solidFill>
                <a:srgbClr val="00509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073" name="ZoneTexte 3"/>
            <p:cNvSpPr txBox="1">
              <a:spLocks noChangeArrowheads="1"/>
            </p:cNvSpPr>
            <p:nvPr/>
          </p:nvSpPr>
          <p:spPr bwMode="auto">
            <a:xfrm>
              <a:off x="8569301" y="5914139"/>
              <a:ext cx="100806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fr-FR" sz="1200" dirty="0">
                  <a:solidFill>
                    <a:srgbClr val="7F7F7F"/>
                  </a:solidFill>
                </a:rPr>
                <a:t>ATV</a:t>
              </a:r>
            </a:p>
          </p:txBody>
        </p:sp>
        <p:sp>
          <p:nvSpPr>
            <p:cNvPr id="88075" name="ZoneTexte 18"/>
            <p:cNvSpPr txBox="1">
              <a:spLocks noChangeArrowheads="1"/>
            </p:cNvSpPr>
            <p:nvPr/>
          </p:nvSpPr>
          <p:spPr bwMode="auto">
            <a:xfrm>
              <a:off x="7443722" y="5888720"/>
              <a:ext cx="7921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1200" dirty="0">
                  <a:solidFill>
                    <a:srgbClr val="7F7F7F"/>
                  </a:solidFill>
                </a:rPr>
                <a:t>IP</a:t>
              </a:r>
            </a:p>
          </p:txBody>
        </p:sp>
        <p:cxnSp>
          <p:nvCxnSpPr>
            <p:cNvPr id="43" name="Connecteur droit avec flèche 42"/>
            <p:cNvCxnSpPr>
              <a:endCxn id="28" idx="0"/>
            </p:cNvCxnSpPr>
            <p:nvPr/>
          </p:nvCxnSpPr>
          <p:spPr bwMode="auto">
            <a:xfrm flipH="1">
              <a:off x="7827959" y="4878268"/>
              <a:ext cx="2033" cy="383379"/>
            </a:xfrm>
            <a:prstGeom prst="straightConnector1">
              <a:avLst/>
            </a:prstGeom>
            <a:ln>
              <a:solidFill>
                <a:srgbClr val="0050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en angle 57"/>
            <p:cNvCxnSpPr>
              <a:stCxn id="17" idx="1"/>
            </p:cNvCxnSpPr>
            <p:nvPr/>
          </p:nvCxnSpPr>
          <p:spPr>
            <a:xfrm rot="10800000" flipV="1">
              <a:off x="6460348" y="4534055"/>
              <a:ext cx="273292" cy="669729"/>
            </a:xfrm>
            <a:prstGeom prst="bentConnector2">
              <a:avLst/>
            </a:prstGeom>
            <a:ln>
              <a:solidFill>
                <a:srgbClr val="00509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èche vers le bas 32"/>
            <p:cNvSpPr/>
            <p:nvPr/>
          </p:nvSpPr>
          <p:spPr bwMode="auto">
            <a:xfrm>
              <a:off x="6391301" y="4508248"/>
              <a:ext cx="144462" cy="698743"/>
            </a:xfrm>
            <a:prstGeom prst="downArrow">
              <a:avLst/>
            </a:prstGeom>
            <a:solidFill>
              <a:srgbClr val="A6A6A6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DEA6B9D-9DAF-6241-A5D9-7D38DD273587}"/>
              </a:ext>
            </a:extLst>
          </p:cNvPr>
          <p:cNvGrpSpPr/>
          <p:nvPr/>
        </p:nvGrpSpPr>
        <p:grpSpPr>
          <a:xfrm>
            <a:off x="1205706" y="2012449"/>
            <a:ext cx="7686158" cy="1168406"/>
            <a:chOff x="1205706" y="2012449"/>
            <a:chExt cx="7686158" cy="1168406"/>
          </a:xfrm>
        </p:grpSpPr>
        <p:sp>
          <p:nvSpPr>
            <p:cNvPr id="23" name="Rectangle à coins arrondis 22"/>
            <p:cNvSpPr/>
            <p:nvPr/>
          </p:nvSpPr>
          <p:spPr bwMode="auto">
            <a:xfrm>
              <a:off x="1205706" y="2380281"/>
              <a:ext cx="1655763" cy="79216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latin typeface="Calibri"/>
                  <a:cs typeface="Calibri"/>
                </a:rPr>
                <a:t>Simplification</a:t>
              </a:r>
            </a:p>
          </p:txBody>
        </p:sp>
        <p:sp>
          <p:nvSpPr>
            <p:cNvPr id="31" name="Rectangle à coins arrondis 30"/>
            <p:cNvSpPr/>
            <p:nvPr/>
          </p:nvSpPr>
          <p:spPr bwMode="auto">
            <a:xfrm>
              <a:off x="7234515" y="2388696"/>
              <a:ext cx="1657349" cy="79215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latin typeface="Calibri"/>
                  <a:cs typeface="Calibri"/>
                </a:rPr>
                <a:t>Allègement</a:t>
              </a:r>
            </a:p>
          </p:txBody>
        </p:sp>
        <p:cxnSp>
          <p:nvCxnSpPr>
            <p:cNvPr id="64" name="Connecteur en angle 63"/>
            <p:cNvCxnSpPr>
              <a:endCxn id="31" idx="0"/>
            </p:cNvCxnSpPr>
            <p:nvPr/>
          </p:nvCxnSpPr>
          <p:spPr>
            <a:xfrm>
              <a:off x="6184123" y="2012449"/>
              <a:ext cx="1879067" cy="376246"/>
            </a:xfrm>
            <a:prstGeom prst="bentConnector2">
              <a:avLst/>
            </a:prstGeom>
            <a:ln>
              <a:solidFill>
                <a:srgbClr val="00509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en angle 37">
              <a:extLst>
                <a:ext uri="{FF2B5EF4-FFF2-40B4-BE49-F238E27FC236}">
                  <a16:creationId xmlns:a16="http://schemas.microsoft.com/office/drawing/2014/main" id="{B6E1EB4C-68C9-9046-AE24-60DF855D1F26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rot="10800000" flipV="1">
              <a:off x="2861470" y="2197862"/>
              <a:ext cx="846651" cy="5785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509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91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65DC7-BFF7-5345-B88C-F1C18A4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Diminuer les prises sans changer les molécules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54DC65-9CC1-C14A-8173-D776C31F6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6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Capture d’écra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47" r="2475" b="3403"/>
          <a:stretch>
            <a:fillRect/>
          </a:stretch>
        </p:blipFill>
        <p:spPr bwMode="auto">
          <a:xfrm>
            <a:off x="417546" y="12096"/>
            <a:ext cx="766127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50" y="2136775"/>
            <a:ext cx="38004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2925" y="1064208"/>
            <a:ext cx="3991792" cy="51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6082925" y="1398791"/>
            <a:ext cx="4176712" cy="374726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450416" y="6508948"/>
            <a:ext cx="181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Lancet HIV 2017</a:t>
            </a:r>
          </a:p>
        </p:txBody>
      </p:sp>
    </p:spTree>
    <p:extLst>
      <p:ext uri="{BB962C8B-B14F-4D97-AF65-F5344CB8AC3E}">
        <p14:creationId xmlns:p14="http://schemas.microsoft.com/office/powerpoint/2010/main" val="41064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00180" y="267335"/>
            <a:ext cx="4723660" cy="990600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A81B4F"/>
                </a:solidFill>
              </a:rPr>
              <a:t>Essai ANRS 162–</a:t>
            </a:r>
            <a:r>
              <a:rPr lang="fr-FR" sz="2800" b="1" dirty="0">
                <a:solidFill>
                  <a:srgbClr val="A81B4F"/>
                </a:solidFill>
              </a:rPr>
              <a:t>4D</a:t>
            </a:r>
            <a:br>
              <a:rPr lang="fr-FR" sz="2800" b="1" dirty="0">
                <a:solidFill>
                  <a:srgbClr val="A81B4F"/>
                </a:solidFill>
              </a:rPr>
            </a:br>
            <a:endParaRPr lang="fr-FR" sz="2800" dirty="0">
              <a:solidFill>
                <a:srgbClr val="A81B4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788" y="906687"/>
            <a:ext cx="5527623" cy="20600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420133"/>
              </p:ext>
            </p:extLst>
          </p:nvPr>
        </p:nvGraphicFramePr>
        <p:xfrm>
          <a:off x="1255069" y="2781300"/>
          <a:ext cx="6524418" cy="401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5967" y="3058160"/>
            <a:ext cx="3567039" cy="283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5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65DC7-BFF7-5345-B88C-F1C18A4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Supprimer des molécules</a:t>
            </a:r>
            <a:br>
              <a:rPr lang="fr-FR" dirty="0"/>
            </a:br>
            <a:r>
              <a:rPr lang="fr-FR" dirty="0"/>
              <a:t>Trithérapies </a:t>
            </a:r>
            <a:r>
              <a:rPr lang="fr-FR" dirty="0">
                <a:sym typeface="Wingdings" pitchFamily="2" charset="2"/>
              </a:rPr>
              <a:t> bithérapies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54DC65-9CC1-C14A-8173-D776C31F6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re 1"/>
          <p:cNvSpPr>
            <a:spLocks noGrp="1"/>
          </p:cNvSpPr>
          <p:nvPr>
            <p:ph type="title"/>
          </p:nvPr>
        </p:nvSpPr>
        <p:spPr>
          <a:xfrm>
            <a:off x="715533" y="-131964"/>
            <a:ext cx="9144000" cy="1325563"/>
          </a:xfrm>
        </p:spPr>
        <p:txBody>
          <a:bodyPr/>
          <a:lstStyle/>
          <a:p>
            <a:r>
              <a:rPr lang="fr-FR" sz="3600" dirty="0">
                <a:solidFill>
                  <a:srgbClr val="A81B4F"/>
                </a:solidFill>
                <a:latin typeface="Calibri Light" charset="0"/>
              </a:rPr>
              <a:t>Schémas de bithérapies validés par des études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238485"/>
              </p:ext>
            </p:extLst>
          </p:nvPr>
        </p:nvGraphicFramePr>
        <p:xfrm>
          <a:off x="829946" y="1072839"/>
          <a:ext cx="8489951" cy="470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6672">
                <a:tc>
                  <a:txBody>
                    <a:bodyPr/>
                    <a:lstStyle/>
                    <a:p>
                      <a:r>
                        <a:rPr lang="fr-FR" sz="1600" dirty="0"/>
                        <a:t>Essai (n</a:t>
                      </a:r>
                      <a:r>
                        <a:rPr lang="fr-FR" sz="1600" baseline="0" dirty="0"/>
                        <a:t> pts)</a:t>
                      </a:r>
                      <a:endParaRPr lang="fr-FR" sz="1600" dirty="0"/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Bras allégé</a:t>
                      </a:r>
                    </a:p>
                  </a:txBody>
                  <a:tcPr marL="68580" marR="68580" marT="45722" marB="4572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Comparateur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Situation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Recul,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sem.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Efficacité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virol</a:t>
                      </a:r>
                      <a:r>
                        <a:rPr lang="fr-FR" sz="1600" baseline="0" dirty="0"/>
                        <a:t>.</a:t>
                      </a:r>
                      <a:endParaRPr lang="fr-FR" sz="1600" dirty="0"/>
                    </a:p>
                  </a:txBody>
                  <a:tcPr marL="68580" marR="68580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97">
                <a:tc>
                  <a:txBody>
                    <a:bodyPr/>
                    <a:lstStyle/>
                    <a:p>
                      <a:r>
                        <a:rPr lang="fr-FR" sz="1800" dirty="0"/>
                        <a:t>GARDEL (426)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LPV/r + 3TC</a:t>
                      </a:r>
                    </a:p>
                  </a:txBody>
                  <a:tcPr marL="68580" marR="68580" marT="45722" marB="4572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LPV/r</a:t>
                      </a:r>
                      <a:r>
                        <a:rPr lang="fr-FR" sz="1400" baseline="0" dirty="0"/>
                        <a:t> +2NRTI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Induction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48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88% vs </a:t>
                      </a:r>
                      <a:r>
                        <a:rPr lang="fr-FR" sz="1400" baseline="0" dirty="0"/>
                        <a:t>83 (Non-inf.)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672">
                <a:tc>
                  <a:txBody>
                    <a:bodyPr/>
                    <a:lstStyle/>
                    <a:p>
                      <a:r>
                        <a:rPr lang="fr-FR" sz="1800" dirty="0"/>
                        <a:t>ANDES (145)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DRV/r + 3TC</a:t>
                      </a:r>
                    </a:p>
                  </a:txBody>
                  <a:tcPr marL="68580" marR="68580" marT="45722" marB="4572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DRV/r+ TDF</a:t>
                      </a:r>
                      <a:r>
                        <a:rPr lang="fr-FR" sz="1400" baseline="0" dirty="0"/>
                        <a:t>-3TC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Induction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24 (</a:t>
                      </a:r>
                      <a:r>
                        <a:rPr lang="fr-FR" sz="1800" dirty="0" err="1"/>
                        <a:t>a.int</a:t>
                      </a:r>
                      <a:r>
                        <a:rPr lang="fr-FR" sz="1800" dirty="0"/>
                        <a:t>.)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95% vs </a:t>
                      </a:r>
                      <a:r>
                        <a:rPr lang="fr-FR" sz="1400" baseline="0" dirty="0"/>
                        <a:t>97 (Non-inf.)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672">
                <a:tc>
                  <a:txBody>
                    <a:bodyPr/>
                    <a:lstStyle/>
                    <a:p>
                      <a:r>
                        <a:rPr lang="fr-FR" sz="1800" dirty="0"/>
                        <a:t>NEAT</a:t>
                      </a:r>
                      <a:r>
                        <a:rPr lang="fr-FR" sz="1800" baseline="0" dirty="0"/>
                        <a:t> 01 (805)</a:t>
                      </a:r>
                      <a:endParaRPr lang="fr-FR" sz="1800" dirty="0"/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DRV/r</a:t>
                      </a:r>
                      <a:r>
                        <a:rPr lang="fr-FR" sz="1600" baseline="0" dirty="0"/>
                        <a:t> + RAL</a:t>
                      </a:r>
                      <a:endParaRPr lang="fr-FR" sz="1600" dirty="0"/>
                    </a:p>
                  </a:txBody>
                  <a:tcPr marL="68580" marR="68580" marT="45722" marB="4572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DRV/</a:t>
                      </a:r>
                      <a:r>
                        <a:rPr lang="fr-FR" sz="1400" dirty="0" err="1"/>
                        <a:t>r+TDF-FTC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Induction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96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81% vs </a:t>
                      </a:r>
                      <a:r>
                        <a:rPr lang="fr-FR" sz="1400" baseline="0" dirty="0"/>
                        <a:t>85 (Non-</a:t>
                      </a:r>
                      <a:r>
                        <a:rPr lang="fr-FR" sz="1400" baseline="0" dirty="0" err="1"/>
                        <a:t>inf</a:t>
                      </a:r>
                      <a:r>
                        <a:rPr lang="fr-FR" sz="1400" baseline="0" dirty="0"/>
                        <a:t>)*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487">
                <a:tc>
                  <a:txBody>
                    <a:bodyPr/>
                    <a:lstStyle/>
                    <a:p>
                      <a:r>
                        <a:rPr lang="fr-FR" sz="1800" dirty="0"/>
                        <a:t>OLE (250)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LPV/r+3TC</a:t>
                      </a:r>
                    </a:p>
                  </a:txBody>
                  <a:tcPr marL="68580" marR="68580" marT="45722" marB="4572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LPV/R+2NRTI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Maintenance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48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87.8%</a:t>
                      </a:r>
                      <a:r>
                        <a:rPr lang="fr-FR" sz="1400" baseline="0" dirty="0"/>
                        <a:t> vs 86.6% (Non-</a:t>
                      </a:r>
                      <a:r>
                        <a:rPr lang="fr-FR" sz="1400" baseline="0" dirty="0" err="1"/>
                        <a:t>Inf</a:t>
                      </a:r>
                      <a:r>
                        <a:rPr lang="fr-FR" sz="1400" baseline="0" dirty="0"/>
                        <a:t>)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708">
                <a:tc>
                  <a:txBody>
                    <a:bodyPr/>
                    <a:lstStyle/>
                    <a:p>
                      <a:r>
                        <a:rPr lang="fr-FR" sz="1800" dirty="0"/>
                        <a:t>ATLAS-M (266)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ATV/r + 3TC</a:t>
                      </a:r>
                    </a:p>
                  </a:txBody>
                  <a:tcPr marL="68580" marR="68580" marT="45722" marB="4572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ATV/r+2</a:t>
                      </a:r>
                      <a:r>
                        <a:rPr lang="fr-FR" sz="1400" baseline="0" dirty="0"/>
                        <a:t> NRTI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Maintenance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48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90% vs.</a:t>
                      </a:r>
                      <a:r>
                        <a:rPr lang="fr-FR" sz="1400" baseline="0" dirty="0"/>
                        <a:t> 80 (Sup.)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59">
                <a:tc>
                  <a:txBody>
                    <a:bodyPr/>
                    <a:lstStyle/>
                    <a:p>
                      <a:r>
                        <a:rPr lang="fr-FR" sz="1800" dirty="0"/>
                        <a:t>SALT (286)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ATV/r + 3TC</a:t>
                      </a:r>
                    </a:p>
                  </a:txBody>
                  <a:tcPr marL="68580" marR="68580" marT="45722" marB="4572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ATV/r+2</a:t>
                      </a:r>
                      <a:r>
                        <a:rPr lang="fr-FR" sz="1400" baseline="0" dirty="0"/>
                        <a:t> NRTI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Maintenance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96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74% vs.</a:t>
                      </a:r>
                      <a:r>
                        <a:rPr lang="fr-FR" sz="1400" baseline="0" dirty="0"/>
                        <a:t> 74 (Non-</a:t>
                      </a:r>
                      <a:r>
                        <a:rPr lang="fr-FR" sz="1400" baseline="0" dirty="0" err="1"/>
                        <a:t>inf</a:t>
                      </a:r>
                      <a:r>
                        <a:rPr lang="fr-FR" sz="1400" baseline="0" dirty="0"/>
                        <a:t>)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789">
                <a:tc>
                  <a:txBody>
                    <a:bodyPr/>
                    <a:lstStyle/>
                    <a:p>
                      <a:r>
                        <a:rPr lang="fr-FR" sz="1800" dirty="0"/>
                        <a:t>DUAL (249)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DRV/r+3TC</a:t>
                      </a:r>
                    </a:p>
                  </a:txBody>
                  <a:tcPr marL="68580" marR="68580" marT="45722" marB="4572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DRV/r+2NRTI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Maintenance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48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89% vs 93</a:t>
                      </a:r>
                      <a:r>
                        <a:rPr lang="fr-FR" sz="1400" baseline="0" dirty="0"/>
                        <a:t> (Non-</a:t>
                      </a:r>
                      <a:r>
                        <a:rPr lang="fr-FR" sz="1400" baseline="0" dirty="0" err="1"/>
                        <a:t>inf</a:t>
                      </a:r>
                      <a:r>
                        <a:rPr lang="fr-FR" sz="1400" baseline="0" dirty="0"/>
                        <a:t>)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6672">
                <a:tc>
                  <a:txBody>
                    <a:bodyPr/>
                    <a:lstStyle/>
                    <a:p>
                      <a:r>
                        <a:rPr lang="fr-FR" sz="1800" dirty="0"/>
                        <a:t>SWORD 1-2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DTG</a:t>
                      </a:r>
                      <a:r>
                        <a:rPr lang="fr-FR" sz="1600" baseline="0" dirty="0"/>
                        <a:t> + </a:t>
                      </a:r>
                      <a:r>
                        <a:rPr lang="fr-FR" sz="1600" dirty="0"/>
                        <a:t>RPV</a:t>
                      </a:r>
                    </a:p>
                  </a:txBody>
                  <a:tcPr marL="68580" marR="68580" marT="45722" marB="45722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Trithérapie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Maintenance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48</a:t>
                      </a:r>
                    </a:p>
                  </a:txBody>
                  <a:tcPr marL="68580" marR="68580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95% vs </a:t>
                      </a:r>
                      <a:r>
                        <a:rPr lang="fr-FR" sz="1400" baseline="0" dirty="0"/>
                        <a:t>95 (Non-inf.)**</a:t>
                      </a:r>
                      <a:endParaRPr lang="fr-FR" sz="1400" dirty="0"/>
                    </a:p>
                  </a:txBody>
                  <a:tcPr marL="68580" marR="68580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38951" y="5862169"/>
            <a:ext cx="78152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  <a:ea typeface="MS PGothic" charset="0"/>
                <a:cs typeface="MS PGothic" charset="0"/>
              </a:rPr>
              <a:t>* Moins bien si nadir &lt;200; apparition de résistance aux </a:t>
            </a:r>
            <a:r>
              <a:rPr lang="fr-FR" sz="1400" dirty="0" err="1">
                <a:solidFill>
                  <a:prstClr val="black"/>
                </a:solidFill>
                <a:latin typeface="Calibri"/>
                <a:ea typeface="MS PGothic" charset="0"/>
                <a:cs typeface="MS PGothic" charset="0"/>
              </a:rPr>
              <a:t>INIs</a:t>
            </a:r>
            <a:r>
              <a:rPr lang="fr-FR" sz="1400" dirty="0">
                <a:solidFill>
                  <a:prstClr val="black"/>
                </a:solidFill>
                <a:latin typeface="Calibri"/>
                <a:ea typeface="MS PGothic" charset="0"/>
                <a:cs typeface="MS PGothic" charset="0"/>
              </a:rPr>
              <a:t>  ** 1 cas de résistance émergente (K101K/E</a:t>
            </a:r>
            <a:r>
              <a:rPr lang="fr-FR" sz="1800" dirty="0">
                <a:solidFill>
                  <a:prstClr val="black"/>
                </a:solidFill>
                <a:latin typeface="Calibri"/>
                <a:ea typeface="MS PGothic" charset="0"/>
                <a:cs typeface="MS PGothic" charset="0"/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0076" y="6396038"/>
            <a:ext cx="617983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  <a:ea typeface="MS PGothic" charset="0"/>
                <a:cs typeface="MS PGothic" charset="0"/>
              </a:rPr>
              <a:t>Conclusion : </a:t>
            </a:r>
            <a:r>
              <a:rPr lang="fr-FR" sz="1400" dirty="0">
                <a:solidFill>
                  <a:prstClr val="black"/>
                </a:solidFill>
                <a:latin typeface="Calibri"/>
                <a:ea typeface="MS PGothic" charset="0"/>
                <a:cs typeface="MS PGothic" charset="0"/>
              </a:rPr>
              <a:t>des schémas avec IP/r + NRTI ou INI, INI + NNRTI sont aussi efficaces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0076" y="6157493"/>
            <a:ext cx="749301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black"/>
                </a:solidFill>
                <a:latin typeface="Calibri"/>
                <a:ea typeface="MS PGothic" charset="0"/>
                <a:cs typeface="MS PGothic" charset="0"/>
              </a:rPr>
              <a:t>Bras allègement : pas de différence de reconstitution immunitaire, pas/peu de résistance émergente</a:t>
            </a:r>
          </a:p>
        </p:txBody>
      </p:sp>
    </p:spTree>
    <p:extLst>
      <p:ext uri="{BB962C8B-B14F-4D97-AF65-F5344CB8AC3E}">
        <p14:creationId xmlns:p14="http://schemas.microsoft.com/office/powerpoint/2010/main" val="39750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itre 1"/>
          <p:cNvSpPr>
            <a:spLocks noGrp="1"/>
          </p:cNvSpPr>
          <p:nvPr>
            <p:ph type="title"/>
          </p:nvPr>
        </p:nvSpPr>
        <p:spPr>
          <a:xfrm>
            <a:off x="752475" y="-171450"/>
            <a:ext cx="9144000" cy="1325563"/>
          </a:xfrm>
        </p:spPr>
        <p:txBody>
          <a:bodyPr/>
          <a:lstStyle/>
          <a:p>
            <a:r>
              <a:rPr lang="fr-FR" sz="3600">
                <a:latin typeface="Calibri Light" charset="0"/>
              </a:rPr>
              <a:t>Schémas de bithérapies en cours d’évaluation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256398"/>
              </p:ext>
            </p:extLst>
          </p:nvPr>
        </p:nvGraphicFramePr>
        <p:xfrm>
          <a:off x="895351" y="981076"/>
          <a:ext cx="8334375" cy="498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59">
                <a:tc>
                  <a:txBody>
                    <a:bodyPr/>
                    <a:lstStyle/>
                    <a:p>
                      <a:r>
                        <a:rPr lang="fr-FR" sz="1800" dirty="0"/>
                        <a:t>Essai (n</a:t>
                      </a:r>
                      <a:r>
                        <a:rPr lang="fr-FR" sz="1800" baseline="0" dirty="0"/>
                        <a:t> pts)</a:t>
                      </a:r>
                      <a:endParaRPr lang="fr-FR" sz="1800" dirty="0"/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Bras allégé</a:t>
                      </a:r>
                    </a:p>
                  </a:txBody>
                  <a:tcPr marL="68574" marR="68574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Comparateur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Situation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Recul,</a:t>
                      </a:r>
                      <a:r>
                        <a:rPr lang="fr-FR" sz="1800" baseline="0" dirty="0"/>
                        <a:t> </a:t>
                      </a:r>
                      <a:r>
                        <a:rPr lang="fr-FR" sz="1800" dirty="0"/>
                        <a:t>sem.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Succès </a:t>
                      </a:r>
                      <a:r>
                        <a:rPr lang="fr-FR" sz="1800" dirty="0" err="1"/>
                        <a:t>virol</a:t>
                      </a:r>
                      <a:r>
                        <a:rPr lang="fr-FR" sz="1800" dirty="0"/>
                        <a:t>.</a:t>
                      </a:r>
                    </a:p>
                  </a:txBody>
                  <a:tcPr marL="68574" marR="68574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r>
                        <a:rPr lang="fr-FR" sz="1800" dirty="0"/>
                        <a:t>PADDLE (20)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DTG + 3TC</a:t>
                      </a:r>
                    </a:p>
                  </a:txBody>
                  <a:tcPr marL="68574" marR="68574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Induction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48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90% succès</a:t>
                      </a:r>
                    </a:p>
                  </a:txBody>
                  <a:tcPr marL="68574" marR="68574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r>
                        <a:rPr lang="fr-FR" sz="1800" dirty="0"/>
                        <a:t>ACTG5353 (120)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DTG + 3TC</a:t>
                      </a:r>
                    </a:p>
                  </a:txBody>
                  <a:tcPr marL="68574" marR="68574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Induction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48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90% succès*</a:t>
                      </a:r>
                    </a:p>
                  </a:txBody>
                  <a:tcPr marL="68574" marR="68574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97">
                <a:tc>
                  <a:txBody>
                    <a:bodyPr/>
                    <a:lstStyle/>
                    <a:p>
                      <a:r>
                        <a:rPr lang="fr-FR" sz="1800" dirty="0"/>
                        <a:t>GEMINI 1-2 (1400)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DTG</a:t>
                      </a:r>
                      <a:r>
                        <a:rPr lang="fr-FR" sz="1600" baseline="0" dirty="0"/>
                        <a:t> + 3TC</a:t>
                      </a:r>
                      <a:endParaRPr lang="fr-FR" sz="1600" dirty="0"/>
                    </a:p>
                  </a:txBody>
                  <a:tcPr marL="68574" marR="68574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DTG+TDF/FTC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Induction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24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Non </a:t>
                      </a:r>
                      <a:r>
                        <a:rPr lang="fr-FR" sz="1800" dirty="0" err="1"/>
                        <a:t>inf</a:t>
                      </a:r>
                      <a:endParaRPr lang="fr-FR" sz="1800" dirty="0"/>
                    </a:p>
                  </a:txBody>
                  <a:tcPr marL="68574" marR="68574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r>
                        <a:rPr lang="fr-FR" sz="1800" dirty="0"/>
                        <a:t>LAMIDOL </a:t>
                      </a:r>
                      <a:r>
                        <a:rPr lang="fr-FR" sz="1800" baseline="0" dirty="0"/>
                        <a:t>(104)</a:t>
                      </a:r>
                      <a:endParaRPr lang="fr-FR" sz="1800" dirty="0"/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DTG + 3TC</a:t>
                      </a:r>
                    </a:p>
                  </a:txBody>
                  <a:tcPr marL="68574" marR="68574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Maintenance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48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97% succès</a:t>
                      </a:r>
                    </a:p>
                  </a:txBody>
                  <a:tcPr marL="68574" marR="68574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97">
                <a:tc>
                  <a:txBody>
                    <a:bodyPr/>
                    <a:lstStyle/>
                    <a:p>
                      <a:r>
                        <a:rPr lang="fr-FR" sz="1800" dirty="0"/>
                        <a:t>TRULIGHT</a:t>
                      </a:r>
                      <a:r>
                        <a:rPr lang="fr-FR" sz="1800" baseline="0" dirty="0"/>
                        <a:t> (222)</a:t>
                      </a:r>
                      <a:endParaRPr lang="fr-FR" sz="1800" dirty="0"/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TDF/FTC</a:t>
                      </a:r>
                    </a:p>
                  </a:txBody>
                  <a:tcPr marL="68574" marR="68574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TDF/FTC + 3</a:t>
                      </a:r>
                      <a:r>
                        <a:rPr lang="fr-FR" sz="1400" baseline="30000" dirty="0"/>
                        <a:t>e</a:t>
                      </a:r>
                      <a:r>
                        <a:rPr lang="fr-FR" sz="1400" baseline="0" dirty="0"/>
                        <a:t> agent</a:t>
                      </a:r>
                      <a:endParaRPr lang="fr-FR" sz="1400" dirty="0"/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Maintenance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48 (an.</a:t>
                      </a:r>
                      <a:r>
                        <a:rPr lang="fr-FR" sz="1800" baseline="0" dirty="0"/>
                        <a:t> inter</a:t>
                      </a:r>
                      <a:r>
                        <a:rPr lang="fr-FR" sz="1800" dirty="0"/>
                        <a:t>.)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91% succès**</a:t>
                      </a:r>
                    </a:p>
                  </a:txBody>
                  <a:tcPr marL="68574" marR="68574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732">
                <a:tc>
                  <a:txBody>
                    <a:bodyPr/>
                    <a:lstStyle/>
                    <a:p>
                      <a:r>
                        <a:rPr lang="fr-FR" sz="1800" dirty="0"/>
                        <a:t>ETRAL (160)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ETV + RAL</a:t>
                      </a:r>
                    </a:p>
                  </a:txBody>
                  <a:tcPr marL="68574" marR="68574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Maintenance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48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95% succès</a:t>
                      </a:r>
                    </a:p>
                  </a:txBody>
                  <a:tcPr marL="68574" marR="68574"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752">
                <a:tc>
                  <a:txBody>
                    <a:bodyPr/>
                    <a:lstStyle/>
                    <a:p>
                      <a:r>
                        <a:rPr lang="fr-FR" sz="1800" dirty="0"/>
                        <a:t>LATTE 2 (309)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CABO +</a:t>
                      </a:r>
                      <a:r>
                        <a:rPr lang="fr-FR" sz="1600" baseline="0" dirty="0"/>
                        <a:t> RPV IM / 8 ou 4 semaines</a:t>
                      </a:r>
                      <a:endParaRPr lang="fr-FR" sz="1600" dirty="0"/>
                    </a:p>
                  </a:txBody>
                  <a:tcPr marL="68574" marR="68574" marT="45721" marB="4572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CABO</a:t>
                      </a:r>
                      <a:r>
                        <a:rPr lang="fr-FR" sz="1400" baseline="0" dirty="0"/>
                        <a:t> + ABC/3TC</a:t>
                      </a:r>
                      <a:endParaRPr lang="fr-FR" sz="1400" dirty="0"/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Maintenance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96</a:t>
                      </a:r>
                    </a:p>
                  </a:txBody>
                  <a:tcPr marL="68574" marR="68574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94%/87%/84% succès</a:t>
                      </a:r>
                    </a:p>
                  </a:txBody>
                  <a:tcPr marL="68574" marR="68574"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0163" name="ZoneTexte 4"/>
          <p:cNvSpPr txBox="1">
            <a:spLocks noChangeArrowheads="1"/>
          </p:cNvSpPr>
          <p:nvPr/>
        </p:nvSpPr>
        <p:spPr bwMode="auto">
          <a:xfrm>
            <a:off x="895351" y="5948949"/>
            <a:ext cx="58352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050">
                <a:solidFill>
                  <a:srgbClr val="000000"/>
                </a:solidFill>
              </a:rPr>
              <a:t>* Un cas de résistance émergente chez un patient « chaotique » (R263K + M184V)</a:t>
            </a:r>
          </a:p>
          <a:p>
            <a:pPr eaLnBrk="1" hangingPunct="1"/>
            <a:r>
              <a:rPr lang="fr-FR" sz="1050">
                <a:solidFill>
                  <a:srgbClr val="000000"/>
                </a:solidFill>
              </a:rPr>
              <a:t>** Analyse planifiée sur le bras expérimental, permettant la poursuite de l’étude</a:t>
            </a:r>
          </a:p>
        </p:txBody>
      </p:sp>
      <p:sp>
        <p:nvSpPr>
          <p:cNvPr id="260164" name="ZoneTexte 5"/>
          <p:cNvSpPr txBox="1">
            <a:spLocks noChangeArrowheads="1"/>
          </p:cNvSpPr>
          <p:nvPr/>
        </p:nvSpPr>
        <p:spPr bwMode="auto">
          <a:xfrm>
            <a:off x="556260" y="6472237"/>
            <a:ext cx="6195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000000"/>
                </a:solidFill>
              </a:rPr>
              <a:t>Ces stratégies paraissent intéressantes,</a:t>
            </a:r>
            <a:r>
              <a:rPr lang="fr-FR" sz="1100">
                <a:solidFill>
                  <a:srgbClr val="000000"/>
                </a:solidFill>
              </a:rPr>
              <a:t>résultats d’études comparatives en cours</a:t>
            </a:r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260165" name="ZoneTexte 7"/>
          <p:cNvSpPr txBox="1">
            <a:spLocks noChangeArrowheads="1"/>
          </p:cNvSpPr>
          <p:nvPr/>
        </p:nvSpPr>
        <p:spPr bwMode="auto">
          <a:xfrm>
            <a:off x="556260" y="6256656"/>
            <a:ext cx="42087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</a:rPr>
              <a:t>Bras allègement : pas/peu de résistance émergente</a:t>
            </a:r>
          </a:p>
        </p:txBody>
      </p:sp>
    </p:spTree>
    <p:extLst>
      <p:ext uri="{BB962C8B-B14F-4D97-AF65-F5344CB8AC3E}">
        <p14:creationId xmlns:p14="http://schemas.microsoft.com/office/powerpoint/2010/main" val="4614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E327D-345B-B14B-805A-648CED90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« pipe-line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C4F6EA-4FD1-FC40-BEDD-4C8D0ECE3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2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EA952-C5D9-CE4E-8E5C-8B27F0F4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D’où </a:t>
            </a:r>
            <a:r>
              <a:rPr lang="fr-FR" dirty="0" err="1"/>
              <a:t>part-on</a:t>
            </a:r>
            <a:r>
              <a:rPr lang="fr-FR" dirty="0"/>
              <a:t>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55E466-AF55-114B-8B3F-C742A18BB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5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96BC0600-2D1A-1C41-B376-2AABB60173C2}"/>
              </a:ext>
            </a:extLst>
          </p:cNvPr>
          <p:cNvSpPr/>
          <p:nvPr/>
        </p:nvSpPr>
        <p:spPr>
          <a:xfrm>
            <a:off x="5347855" y="3865418"/>
            <a:ext cx="4613563" cy="29925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58786B9-10F8-2143-9AC8-FB26152E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nouveaux antiviraux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FD060C-239E-F64B-85CB-EE3A0AF7B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31818"/>
            <a:ext cx="8975725" cy="4672157"/>
          </a:xfrm>
        </p:spPr>
        <p:txBody>
          <a:bodyPr/>
          <a:lstStyle/>
          <a:p>
            <a:pPr marL="241300" indent="-228600">
              <a:spcBef>
                <a:spcPts val="770"/>
              </a:spcBef>
              <a:tabLst>
                <a:tab pos="241300" algn="l"/>
              </a:tabLst>
            </a:pPr>
            <a:r>
              <a:rPr lang="fr-FR" spc="-75" dirty="0">
                <a:latin typeface="+mj-lt"/>
                <a:cs typeface="Arial"/>
              </a:rPr>
              <a:t>Inhibiteurs </a:t>
            </a:r>
            <a:r>
              <a:rPr lang="fr-FR" spc="-80" dirty="0">
                <a:latin typeface="+mj-lt"/>
                <a:cs typeface="Arial"/>
              </a:rPr>
              <a:t>d’entrée</a:t>
            </a:r>
          </a:p>
          <a:p>
            <a:pPr marL="641350" lvl="1" indent="-228600">
              <a:spcBef>
                <a:spcPts val="770"/>
              </a:spcBef>
              <a:tabLst>
                <a:tab pos="241300" algn="l"/>
              </a:tabLst>
            </a:pPr>
            <a:r>
              <a:rPr lang="fr-FR" spc="-170" dirty="0" err="1">
                <a:latin typeface="+mj-lt"/>
                <a:cs typeface="Arial"/>
              </a:rPr>
              <a:t>Fostemsavir</a:t>
            </a:r>
            <a:endParaRPr lang="fr-FR" spc="-170" dirty="0">
              <a:latin typeface="+mj-lt"/>
              <a:cs typeface="Arial"/>
            </a:endParaRPr>
          </a:p>
          <a:p>
            <a:pPr marL="641350" lvl="1" indent="-228600">
              <a:spcBef>
                <a:spcPts val="770"/>
              </a:spcBef>
              <a:tabLst>
                <a:tab pos="241300" algn="l"/>
              </a:tabLst>
            </a:pPr>
            <a:r>
              <a:rPr lang="fr-FR" spc="-114" dirty="0" err="1">
                <a:latin typeface="+mj-lt"/>
                <a:cs typeface="Arial"/>
              </a:rPr>
              <a:t>Ibalizumab</a:t>
            </a:r>
            <a:endParaRPr lang="fr-FR" spc="-114" dirty="0">
              <a:latin typeface="+mj-lt"/>
              <a:cs typeface="Arial"/>
            </a:endParaRPr>
          </a:p>
          <a:p>
            <a:pPr marL="641350" lvl="1" indent="-228600">
              <a:spcBef>
                <a:spcPts val="770"/>
              </a:spcBef>
              <a:tabLst>
                <a:tab pos="241300" algn="l"/>
              </a:tabLst>
            </a:pPr>
            <a:r>
              <a:rPr lang="fr-FR" spc="-330" dirty="0">
                <a:latin typeface="+mj-lt"/>
                <a:cs typeface="Arial"/>
              </a:rPr>
              <a:t>VRC01</a:t>
            </a:r>
            <a:endParaRPr lang="fr-FR" dirty="0">
              <a:latin typeface="+mj-lt"/>
              <a:cs typeface="Arial"/>
            </a:endParaRPr>
          </a:p>
          <a:p>
            <a:pPr marL="241300" indent="-228600">
              <a:spcBef>
                <a:spcPts val="665"/>
              </a:spcBef>
              <a:tabLst>
                <a:tab pos="241300" algn="l"/>
              </a:tabLst>
            </a:pPr>
            <a:r>
              <a:rPr lang="fr-FR" spc="-165" dirty="0">
                <a:latin typeface="+mj-lt"/>
                <a:cs typeface="Arial"/>
              </a:rPr>
              <a:t>INNTI</a:t>
            </a:r>
          </a:p>
          <a:p>
            <a:pPr marL="641350" lvl="1" indent="-228600">
              <a:spcBef>
                <a:spcPts val="665"/>
              </a:spcBef>
              <a:tabLst>
                <a:tab pos="241300" algn="l"/>
              </a:tabLst>
            </a:pPr>
            <a:r>
              <a:rPr lang="fr-FR" spc="-105" dirty="0">
                <a:latin typeface="+mj-lt"/>
                <a:cs typeface="Arial"/>
              </a:rPr>
              <a:t>Doravirine</a:t>
            </a:r>
            <a:endParaRPr lang="fr-FR" dirty="0">
              <a:latin typeface="+mj-lt"/>
              <a:cs typeface="Arial"/>
            </a:endParaRPr>
          </a:p>
          <a:p>
            <a:pPr marL="241300" indent="-228600">
              <a:spcBef>
                <a:spcPts val="660"/>
              </a:spcBef>
              <a:tabLst>
                <a:tab pos="241300" algn="l"/>
              </a:tabLst>
            </a:pPr>
            <a:r>
              <a:rPr lang="fr-FR" spc="-229" dirty="0">
                <a:latin typeface="+mj-lt"/>
                <a:cs typeface="Arial"/>
              </a:rPr>
              <a:t>II</a:t>
            </a:r>
          </a:p>
          <a:p>
            <a:pPr marL="641350" lvl="1" indent="-228600">
              <a:spcBef>
                <a:spcPts val="660"/>
              </a:spcBef>
              <a:tabLst>
                <a:tab pos="241300" algn="l"/>
              </a:tabLst>
            </a:pPr>
            <a:r>
              <a:rPr lang="fr-FR" spc="-135" dirty="0">
                <a:latin typeface="+mj-lt"/>
                <a:cs typeface="Arial"/>
              </a:rPr>
              <a:t>Cabotegravir</a:t>
            </a:r>
            <a:endParaRPr lang="fr-FR" dirty="0">
              <a:latin typeface="+mj-lt"/>
              <a:cs typeface="Arial"/>
            </a:endParaRPr>
          </a:p>
          <a:p>
            <a:pPr marL="241300" indent="-228600">
              <a:spcBef>
                <a:spcPts val="670"/>
              </a:spcBef>
              <a:tabLst>
                <a:tab pos="241300" algn="l"/>
                <a:tab pos="4051935" algn="l"/>
              </a:tabLst>
            </a:pPr>
            <a:r>
              <a:rPr lang="fr-FR" spc="-45" dirty="0">
                <a:latin typeface="+mj-lt"/>
                <a:cs typeface="Arial"/>
              </a:rPr>
              <a:t>Inhibiteur</a:t>
            </a:r>
            <a:r>
              <a:rPr lang="fr-FR" spc="-105" dirty="0">
                <a:latin typeface="+mj-lt"/>
                <a:cs typeface="Arial"/>
              </a:rPr>
              <a:t> </a:t>
            </a:r>
            <a:r>
              <a:rPr lang="fr-FR" spc="-130" dirty="0">
                <a:latin typeface="+mj-lt"/>
                <a:cs typeface="Arial"/>
              </a:rPr>
              <a:t>de</a:t>
            </a:r>
            <a:r>
              <a:rPr lang="fr-FR" spc="-125" dirty="0">
                <a:latin typeface="+mj-lt"/>
                <a:cs typeface="Arial"/>
              </a:rPr>
              <a:t> </a:t>
            </a:r>
            <a:r>
              <a:rPr lang="fr-FR" spc="-55" dirty="0">
                <a:latin typeface="+mj-lt"/>
                <a:cs typeface="Arial"/>
              </a:rPr>
              <a:t>maturation</a:t>
            </a:r>
          </a:p>
          <a:p>
            <a:pPr marL="641350" lvl="1" indent="-228600">
              <a:spcBef>
                <a:spcPts val="670"/>
              </a:spcBef>
              <a:tabLst>
                <a:tab pos="241300" algn="l"/>
                <a:tab pos="4051935" algn="l"/>
              </a:tabLst>
            </a:pPr>
            <a:r>
              <a:rPr lang="fr-FR" spc="-335" dirty="0">
                <a:latin typeface="+mj-lt"/>
                <a:cs typeface="Arial"/>
              </a:rPr>
              <a:t>GS-CA1</a:t>
            </a:r>
            <a:endParaRPr lang="fr-FR" dirty="0">
              <a:latin typeface="+mj-lt"/>
              <a:cs typeface="Arial"/>
            </a:endParaRPr>
          </a:p>
          <a:p>
            <a:endParaRPr lang="fr-FR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A4A4AB-AFFC-B949-BF51-53B5620143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06" y="923256"/>
            <a:ext cx="2239682" cy="259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A36155E-38F8-AC45-A2A5-0E7ADFB64440}"/>
              </a:ext>
            </a:extLst>
          </p:cNvPr>
          <p:cNvSpPr txBox="1"/>
          <p:nvPr/>
        </p:nvSpPr>
        <p:spPr>
          <a:xfrm>
            <a:off x="5610467" y="6671310"/>
            <a:ext cx="17246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*HIV-1 RNA &lt; 50</a:t>
            </a:r>
            <a:r>
              <a:rPr sz="10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copies/mL.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820F632E-ACE9-B649-8AD4-5AF871ACFF52}"/>
              </a:ext>
            </a:extLst>
          </p:cNvPr>
          <p:cNvSpPr txBox="1"/>
          <p:nvPr/>
        </p:nvSpPr>
        <p:spPr>
          <a:xfrm>
            <a:off x="6457506" y="6261735"/>
            <a:ext cx="62293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Virologic 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Success*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1839832-4466-8E4E-8D7A-0A56CF52EE6E}"/>
              </a:ext>
            </a:extLst>
          </p:cNvPr>
          <p:cNvSpPr/>
          <p:nvPr/>
        </p:nvSpPr>
        <p:spPr>
          <a:xfrm>
            <a:off x="6285040" y="4455794"/>
            <a:ext cx="0" cy="1812925"/>
          </a:xfrm>
          <a:custGeom>
            <a:avLst/>
            <a:gdLst/>
            <a:ahLst/>
            <a:cxnLst/>
            <a:rect l="l" t="t" r="r" b="b"/>
            <a:pathLst>
              <a:path h="1812925">
                <a:moveTo>
                  <a:pt x="0" y="0"/>
                </a:moveTo>
                <a:lnTo>
                  <a:pt x="0" y="181241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8A284F01-EA5B-724E-8808-4D597D8EA019}"/>
              </a:ext>
            </a:extLst>
          </p:cNvPr>
          <p:cNvSpPr/>
          <p:nvPr/>
        </p:nvSpPr>
        <p:spPr>
          <a:xfrm>
            <a:off x="6230176" y="4466462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637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E2681BD-FDB6-014C-A562-5A1ECE533695}"/>
              </a:ext>
            </a:extLst>
          </p:cNvPr>
          <p:cNvSpPr/>
          <p:nvPr/>
        </p:nvSpPr>
        <p:spPr>
          <a:xfrm>
            <a:off x="6230176" y="4815459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637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F2E9CD38-03A2-DF46-843D-5B5794240AB2}"/>
              </a:ext>
            </a:extLst>
          </p:cNvPr>
          <p:cNvSpPr/>
          <p:nvPr/>
        </p:nvSpPr>
        <p:spPr>
          <a:xfrm>
            <a:off x="6230176" y="5164454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637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6F59B123-CE7D-6F44-975F-2F6E4463BFE8}"/>
              </a:ext>
            </a:extLst>
          </p:cNvPr>
          <p:cNvSpPr/>
          <p:nvPr/>
        </p:nvSpPr>
        <p:spPr>
          <a:xfrm>
            <a:off x="6230176" y="5516498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637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08098D78-D301-D247-9EA4-FF177664AF87}"/>
              </a:ext>
            </a:extLst>
          </p:cNvPr>
          <p:cNvSpPr/>
          <p:nvPr/>
        </p:nvSpPr>
        <p:spPr>
          <a:xfrm>
            <a:off x="6230176" y="5867018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637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F515B5A1-8761-5F41-97E9-0B0ABD066140}"/>
              </a:ext>
            </a:extLst>
          </p:cNvPr>
          <p:cNvSpPr/>
          <p:nvPr/>
        </p:nvSpPr>
        <p:spPr>
          <a:xfrm>
            <a:off x="6230176" y="6217538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637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4A1B7FD5-D262-E840-8D42-75146BACBF42}"/>
              </a:ext>
            </a:extLst>
          </p:cNvPr>
          <p:cNvSpPr/>
          <p:nvPr/>
        </p:nvSpPr>
        <p:spPr>
          <a:xfrm>
            <a:off x="7254305" y="622058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-14477" y="23812"/>
                </a:moveTo>
                <a:lnTo>
                  <a:pt x="14477" y="23812"/>
                </a:lnTo>
              </a:path>
            </a:pathLst>
          </a:custGeom>
          <a:ln w="47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886DBC5A-3FAC-A74B-8FB7-1665CF3DAAB6}"/>
              </a:ext>
            </a:extLst>
          </p:cNvPr>
          <p:cNvSpPr/>
          <p:nvPr/>
        </p:nvSpPr>
        <p:spPr>
          <a:xfrm>
            <a:off x="8202233" y="6220586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-14477" y="23812"/>
                </a:moveTo>
                <a:lnTo>
                  <a:pt x="14477" y="23812"/>
                </a:lnTo>
              </a:path>
            </a:pathLst>
          </a:custGeom>
          <a:ln w="47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526BC262-8A06-3944-8D55-380EB52400D7}"/>
              </a:ext>
            </a:extLst>
          </p:cNvPr>
          <p:cNvSpPr/>
          <p:nvPr/>
        </p:nvSpPr>
        <p:spPr>
          <a:xfrm>
            <a:off x="9121205" y="6214491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-14477" y="23812"/>
                </a:moveTo>
                <a:lnTo>
                  <a:pt x="14477" y="23812"/>
                </a:lnTo>
              </a:path>
            </a:pathLst>
          </a:custGeom>
          <a:ln w="476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7E71B675-1DFE-314F-8A77-3D2AC1896FF2}"/>
              </a:ext>
            </a:extLst>
          </p:cNvPr>
          <p:cNvSpPr/>
          <p:nvPr/>
        </p:nvSpPr>
        <p:spPr>
          <a:xfrm>
            <a:off x="6624131" y="4566284"/>
            <a:ext cx="283845" cy="1652270"/>
          </a:xfrm>
          <a:custGeom>
            <a:avLst/>
            <a:gdLst/>
            <a:ahLst/>
            <a:cxnLst/>
            <a:rect l="l" t="t" r="r" b="b"/>
            <a:pathLst>
              <a:path w="283844" h="1652270">
                <a:moveTo>
                  <a:pt x="0" y="1652016"/>
                </a:moveTo>
                <a:lnTo>
                  <a:pt x="283464" y="1652016"/>
                </a:lnTo>
                <a:lnTo>
                  <a:pt x="283464" y="0"/>
                </a:lnTo>
                <a:lnTo>
                  <a:pt x="0" y="0"/>
                </a:lnTo>
                <a:lnTo>
                  <a:pt x="0" y="1652016"/>
                </a:lnTo>
                <a:close/>
              </a:path>
            </a:pathLst>
          </a:custGeom>
          <a:solidFill>
            <a:srgbClr val="12AC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F8794E72-513C-8E48-953E-69BBC408F864}"/>
              </a:ext>
            </a:extLst>
          </p:cNvPr>
          <p:cNvSpPr/>
          <p:nvPr/>
        </p:nvSpPr>
        <p:spPr>
          <a:xfrm>
            <a:off x="6624131" y="4566284"/>
            <a:ext cx="283845" cy="1652270"/>
          </a:xfrm>
          <a:custGeom>
            <a:avLst/>
            <a:gdLst/>
            <a:ahLst/>
            <a:cxnLst/>
            <a:rect l="l" t="t" r="r" b="b"/>
            <a:pathLst>
              <a:path w="283844" h="1652270">
                <a:moveTo>
                  <a:pt x="0" y="1652016"/>
                </a:moveTo>
                <a:lnTo>
                  <a:pt x="283464" y="1652016"/>
                </a:lnTo>
                <a:lnTo>
                  <a:pt x="283464" y="0"/>
                </a:lnTo>
                <a:lnTo>
                  <a:pt x="0" y="0"/>
                </a:lnTo>
                <a:lnTo>
                  <a:pt x="0" y="1652016"/>
                </a:lnTo>
                <a:close/>
              </a:path>
            </a:pathLst>
          </a:custGeom>
          <a:ln w="9144">
            <a:solidFill>
              <a:srgbClr val="131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BC8FFB7F-441F-074C-9A8D-B4E70E2EFEB3}"/>
              </a:ext>
            </a:extLst>
          </p:cNvPr>
          <p:cNvSpPr/>
          <p:nvPr/>
        </p:nvSpPr>
        <p:spPr>
          <a:xfrm>
            <a:off x="6337619" y="4680584"/>
            <a:ext cx="283845" cy="1537970"/>
          </a:xfrm>
          <a:custGeom>
            <a:avLst/>
            <a:gdLst/>
            <a:ahLst/>
            <a:cxnLst/>
            <a:rect l="l" t="t" r="r" b="b"/>
            <a:pathLst>
              <a:path w="283844" h="1537970">
                <a:moveTo>
                  <a:pt x="0" y="1537715"/>
                </a:moveTo>
                <a:lnTo>
                  <a:pt x="283464" y="1537715"/>
                </a:lnTo>
                <a:lnTo>
                  <a:pt x="283464" y="0"/>
                </a:lnTo>
                <a:lnTo>
                  <a:pt x="0" y="0"/>
                </a:lnTo>
                <a:lnTo>
                  <a:pt x="0" y="1537715"/>
                </a:lnTo>
                <a:close/>
              </a:path>
            </a:pathLst>
          </a:custGeom>
          <a:solidFill>
            <a:srgbClr val="F6A0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6AD742D4-1421-094B-9117-42E9D561AB5B}"/>
              </a:ext>
            </a:extLst>
          </p:cNvPr>
          <p:cNvSpPr/>
          <p:nvPr/>
        </p:nvSpPr>
        <p:spPr>
          <a:xfrm>
            <a:off x="6337619" y="4680584"/>
            <a:ext cx="283845" cy="1537970"/>
          </a:xfrm>
          <a:custGeom>
            <a:avLst/>
            <a:gdLst/>
            <a:ahLst/>
            <a:cxnLst/>
            <a:rect l="l" t="t" r="r" b="b"/>
            <a:pathLst>
              <a:path w="283844" h="1537970">
                <a:moveTo>
                  <a:pt x="0" y="1537715"/>
                </a:moveTo>
                <a:lnTo>
                  <a:pt x="283464" y="1537715"/>
                </a:lnTo>
                <a:lnTo>
                  <a:pt x="283464" y="0"/>
                </a:lnTo>
                <a:lnTo>
                  <a:pt x="0" y="0"/>
                </a:lnTo>
                <a:lnTo>
                  <a:pt x="0" y="1537715"/>
                </a:lnTo>
                <a:close/>
              </a:path>
            </a:pathLst>
          </a:custGeom>
          <a:ln w="9144">
            <a:solidFill>
              <a:srgbClr val="131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531FA92F-6FF4-7844-ABAF-C0946201F32E}"/>
              </a:ext>
            </a:extLst>
          </p:cNvPr>
          <p:cNvSpPr/>
          <p:nvPr/>
        </p:nvSpPr>
        <p:spPr>
          <a:xfrm>
            <a:off x="6913690" y="4733925"/>
            <a:ext cx="283845" cy="1481455"/>
          </a:xfrm>
          <a:custGeom>
            <a:avLst/>
            <a:gdLst/>
            <a:ahLst/>
            <a:cxnLst/>
            <a:rect l="l" t="t" r="r" b="b"/>
            <a:pathLst>
              <a:path w="283844" h="1481454">
                <a:moveTo>
                  <a:pt x="0" y="1481327"/>
                </a:moveTo>
                <a:lnTo>
                  <a:pt x="283463" y="1481327"/>
                </a:lnTo>
                <a:lnTo>
                  <a:pt x="283463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solidFill>
            <a:srgbClr val="5AA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9BA33CA8-0B9A-2445-9A22-00BB78ABA275}"/>
              </a:ext>
            </a:extLst>
          </p:cNvPr>
          <p:cNvSpPr/>
          <p:nvPr/>
        </p:nvSpPr>
        <p:spPr>
          <a:xfrm>
            <a:off x="6913690" y="4733925"/>
            <a:ext cx="283845" cy="1481455"/>
          </a:xfrm>
          <a:custGeom>
            <a:avLst/>
            <a:gdLst/>
            <a:ahLst/>
            <a:cxnLst/>
            <a:rect l="l" t="t" r="r" b="b"/>
            <a:pathLst>
              <a:path w="283844" h="1481454">
                <a:moveTo>
                  <a:pt x="0" y="1481327"/>
                </a:moveTo>
                <a:lnTo>
                  <a:pt x="283463" y="1481327"/>
                </a:lnTo>
                <a:lnTo>
                  <a:pt x="283463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ln w="9144">
            <a:solidFill>
              <a:srgbClr val="131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A73414E1-EECE-C345-AB43-485ADAE59387}"/>
              </a:ext>
            </a:extLst>
          </p:cNvPr>
          <p:cNvSpPr/>
          <p:nvPr/>
        </p:nvSpPr>
        <p:spPr>
          <a:xfrm>
            <a:off x="7578155" y="6131432"/>
            <a:ext cx="281940" cy="88900"/>
          </a:xfrm>
          <a:custGeom>
            <a:avLst/>
            <a:gdLst/>
            <a:ahLst/>
            <a:cxnLst/>
            <a:rect l="l" t="t" r="r" b="b"/>
            <a:pathLst>
              <a:path w="281939" h="88900">
                <a:moveTo>
                  <a:pt x="0" y="88392"/>
                </a:moveTo>
                <a:lnTo>
                  <a:pt x="281939" y="88392"/>
                </a:lnTo>
                <a:lnTo>
                  <a:pt x="281939" y="0"/>
                </a:lnTo>
                <a:lnTo>
                  <a:pt x="0" y="0"/>
                </a:lnTo>
                <a:lnTo>
                  <a:pt x="0" y="88392"/>
                </a:lnTo>
                <a:close/>
              </a:path>
            </a:pathLst>
          </a:custGeom>
          <a:solidFill>
            <a:srgbClr val="12AC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30BCDBA6-82AE-4940-9495-C404CD037F3D}"/>
              </a:ext>
            </a:extLst>
          </p:cNvPr>
          <p:cNvSpPr/>
          <p:nvPr/>
        </p:nvSpPr>
        <p:spPr>
          <a:xfrm>
            <a:off x="7578155" y="6131432"/>
            <a:ext cx="281940" cy="88900"/>
          </a:xfrm>
          <a:custGeom>
            <a:avLst/>
            <a:gdLst/>
            <a:ahLst/>
            <a:cxnLst/>
            <a:rect l="l" t="t" r="r" b="b"/>
            <a:pathLst>
              <a:path w="281939" h="88900">
                <a:moveTo>
                  <a:pt x="0" y="88392"/>
                </a:moveTo>
                <a:lnTo>
                  <a:pt x="281939" y="88392"/>
                </a:lnTo>
                <a:lnTo>
                  <a:pt x="281939" y="0"/>
                </a:lnTo>
                <a:lnTo>
                  <a:pt x="0" y="0"/>
                </a:lnTo>
                <a:lnTo>
                  <a:pt x="0" y="88392"/>
                </a:lnTo>
                <a:close/>
              </a:path>
            </a:pathLst>
          </a:custGeom>
          <a:ln w="9144">
            <a:solidFill>
              <a:srgbClr val="131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C867DF91-6ED4-3C46-BEF3-26143DCD7922}"/>
              </a:ext>
            </a:extLst>
          </p:cNvPr>
          <p:cNvSpPr/>
          <p:nvPr/>
        </p:nvSpPr>
        <p:spPr>
          <a:xfrm>
            <a:off x="7864667" y="619467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416" y="0"/>
                </a:lnTo>
              </a:path>
            </a:pathLst>
          </a:custGeom>
          <a:ln w="41148">
            <a:solidFill>
              <a:srgbClr val="5A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6C36A3C3-FAB1-DD43-B881-CEAEA2F67BAD}"/>
              </a:ext>
            </a:extLst>
          </p:cNvPr>
          <p:cNvSpPr/>
          <p:nvPr/>
        </p:nvSpPr>
        <p:spPr>
          <a:xfrm>
            <a:off x="7864667" y="6174105"/>
            <a:ext cx="280670" cy="41275"/>
          </a:xfrm>
          <a:custGeom>
            <a:avLst/>
            <a:gdLst/>
            <a:ahLst/>
            <a:cxnLst/>
            <a:rect l="l" t="t" r="r" b="b"/>
            <a:pathLst>
              <a:path w="280669" h="41275">
                <a:moveTo>
                  <a:pt x="0" y="41148"/>
                </a:moveTo>
                <a:lnTo>
                  <a:pt x="280416" y="41148"/>
                </a:lnTo>
                <a:lnTo>
                  <a:pt x="280416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ln w="9144">
            <a:solidFill>
              <a:srgbClr val="131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C4BA8519-B963-CB46-B03E-5708CF9D6BF1}"/>
              </a:ext>
            </a:extLst>
          </p:cNvPr>
          <p:cNvSpPr/>
          <p:nvPr/>
        </p:nvSpPr>
        <p:spPr>
          <a:xfrm>
            <a:off x="8530655" y="619772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843" y="0"/>
                </a:lnTo>
              </a:path>
            </a:pathLst>
          </a:custGeom>
          <a:ln w="35051">
            <a:solidFill>
              <a:srgbClr val="12A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45C4A728-94B8-004A-B763-C8D850EEA3EF}"/>
              </a:ext>
            </a:extLst>
          </p:cNvPr>
          <p:cNvSpPr/>
          <p:nvPr/>
        </p:nvSpPr>
        <p:spPr>
          <a:xfrm>
            <a:off x="8523034" y="6180200"/>
            <a:ext cx="283845" cy="35560"/>
          </a:xfrm>
          <a:custGeom>
            <a:avLst/>
            <a:gdLst/>
            <a:ahLst/>
            <a:cxnLst/>
            <a:rect l="l" t="t" r="r" b="b"/>
            <a:pathLst>
              <a:path w="283845" h="35560">
                <a:moveTo>
                  <a:pt x="0" y="35051"/>
                </a:moveTo>
                <a:lnTo>
                  <a:pt x="283463" y="35051"/>
                </a:lnTo>
                <a:lnTo>
                  <a:pt x="283463" y="0"/>
                </a:lnTo>
                <a:lnTo>
                  <a:pt x="0" y="0"/>
                </a:lnTo>
                <a:lnTo>
                  <a:pt x="0" y="35051"/>
                </a:lnTo>
                <a:close/>
              </a:path>
            </a:pathLst>
          </a:custGeom>
          <a:ln w="9144">
            <a:solidFill>
              <a:srgbClr val="131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A773C965-752F-D049-8802-2DBC9C8BD260}"/>
              </a:ext>
            </a:extLst>
          </p:cNvPr>
          <p:cNvSpPr/>
          <p:nvPr/>
        </p:nvSpPr>
        <p:spPr>
          <a:xfrm>
            <a:off x="8247190" y="5992748"/>
            <a:ext cx="283845" cy="226060"/>
          </a:xfrm>
          <a:custGeom>
            <a:avLst/>
            <a:gdLst/>
            <a:ahLst/>
            <a:cxnLst/>
            <a:rect l="l" t="t" r="r" b="b"/>
            <a:pathLst>
              <a:path w="283845" h="226060">
                <a:moveTo>
                  <a:pt x="0" y="225551"/>
                </a:moveTo>
                <a:lnTo>
                  <a:pt x="283464" y="225551"/>
                </a:lnTo>
                <a:lnTo>
                  <a:pt x="283464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solidFill>
            <a:srgbClr val="F6A0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50803E78-CB1A-564C-925B-D73D3683D110}"/>
              </a:ext>
            </a:extLst>
          </p:cNvPr>
          <p:cNvSpPr/>
          <p:nvPr/>
        </p:nvSpPr>
        <p:spPr>
          <a:xfrm>
            <a:off x="8247190" y="5992748"/>
            <a:ext cx="283845" cy="226060"/>
          </a:xfrm>
          <a:custGeom>
            <a:avLst/>
            <a:gdLst/>
            <a:ahLst/>
            <a:cxnLst/>
            <a:rect l="l" t="t" r="r" b="b"/>
            <a:pathLst>
              <a:path w="283845" h="226060">
                <a:moveTo>
                  <a:pt x="0" y="225551"/>
                </a:moveTo>
                <a:lnTo>
                  <a:pt x="283464" y="225551"/>
                </a:lnTo>
                <a:lnTo>
                  <a:pt x="283464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ln w="9144">
            <a:solidFill>
              <a:srgbClr val="131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9EC078D1-54A0-D04F-A98E-5F9AFCA9C33E}"/>
              </a:ext>
            </a:extLst>
          </p:cNvPr>
          <p:cNvSpPr/>
          <p:nvPr/>
        </p:nvSpPr>
        <p:spPr>
          <a:xfrm>
            <a:off x="8806499" y="5962268"/>
            <a:ext cx="283845" cy="256540"/>
          </a:xfrm>
          <a:custGeom>
            <a:avLst/>
            <a:gdLst/>
            <a:ahLst/>
            <a:cxnLst/>
            <a:rect l="l" t="t" r="r" b="b"/>
            <a:pathLst>
              <a:path w="283845" h="256539">
                <a:moveTo>
                  <a:pt x="0" y="256031"/>
                </a:moveTo>
                <a:lnTo>
                  <a:pt x="283463" y="256031"/>
                </a:lnTo>
                <a:lnTo>
                  <a:pt x="283463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solidFill>
            <a:srgbClr val="5AA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F7F59A74-7D72-BE4E-8C5D-90AC99763C0C}"/>
              </a:ext>
            </a:extLst>
          </p:cNvPr>
          <p:cNvSpPr/>
          <p:nvPr/>
        </p:nvSpPr>
        <p:spPr>
          <a:xfrm>
            <a:off x="8806499" y="5962268"/>
            <a:ext cx="283845" cy="256540"/>
          </a:xfrm>
          <a:custGeom>
            <a:avLst/>
            <a:gdLst/>
            <a:ahLst/>
            <a:cxnLst/>
            <a:rect l="l" t="t" r="r" b="b"/>
            <a:pathLst>
              <a:path w="283845" h="256539">
                <a:moveTo>
                  <a:pt x="0" y="256031"/>
                </a:moveTo>
                <a:lnTo>
                  <a:pt x="283463" y="256031"/>
                </a:lnTo>
                <a:lnTo>
                  <a:pt x="283463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ln w="9144">
            <a:solidFill>
              <a:srgbClr val="131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7265184B-A850-0345-BAE7-85467E83EF8D}"/>
              </a:ext>
            </a:extLst>
          </p:cNvPr>
          <p:cNvSpPr/>
          <p:nvPr/>
        </p:nvSpPr>
        <p:spPr>
          <a:xfrm>
            <a:off x="6289612" y="6217538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>
                <a:moveTo>
                  <a:pt x="0" y="0"/>
                </a:moveTo>
                <a:lnTo>
                  <a:pt x="2839212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6F3D3A34-AC87-FF46-A028-5E75FA381351}"/>
              </a:ext>
            </a:extLst>
          </p:cNvPr>
          <p:cNvSpPr txBox="1"/>
          <p:nvPr/>
        </p:nvSpPr>
        <p:spPr>
          <a:xfrm>
            <a:off x="6677598" y="43450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94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79843F4C-A153-4949-834B-17EFA9918479}"/>
              </a:ext>
            </a:extLst>
          </p:cNvPr>
          <p:cNvSpPr txBox="1"/>
          <p:nvPr/>
        </p:nvSpPr>
        <p:spPr>
          <a:xfrm>
            <a:off x="6382831" y="445604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87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0341E3CF-C83F-A14F-9893-5248A0DF1E76}"/>
              </a:ext>
            </a:extLst>
          </p:cNvPr>
          <p:cNvSpPr txBox="1"/>
          <p:nvPr/>
        </p:nvSpPr>
        <p:spPr>
          <a:xfrm>
            <a:off x="6971095" y="450481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84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181312DD-AA95-EB43-B9AE-5AC95F48059F}"/>
              </a:ext>
            </a:extLst>
          </p:cNvPr>
          <p:cNvSpPr txBox="1"/>
          <p:nvPr/>
        </p:nvSpPr>
        <p:spPr>
          <a:xfrm>
            <a:off x="7659943" y="59093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883D7E66-8F2E-4F47-9010-1F7B1BECE9DD}"/>
              </a:ext>
            </a:extLst>
          </p:cNvPr>
          <p:cNvSpPr txBox="1"/>
          <p:nvPr/>
        </p:nvSpPr>
        <p:spPr>
          <a:xfrm>
            <a:off x="7360603" y="59855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0">
            <a:extLst>
              <a:ext uri="{FF2B5EF4-FFF2-40B4-BE49-F238E27FC236}">
                <a16:creationId xmlns:a16="http://schemas.microsoft.com/office/drawing/2014/main" id="{B974A090-F81A-D340-8039-F794AA537092}"/>
              </a:ext>
            </a:extLst>
          </p:cNvPr>
          <p:cNvSpPr txBox="1"/>
          <p:nvPr/>
        </p:nvSpPr>
        <p:spPr>
          <a:xfrm>
            <a:off x="7959917" y="595083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1">
            <a:extLst>
              <a:ext uri="{FF2B5EF4-FFF2-40B4-BE49-F238E27FC236}">
                <a16:creationId xmlns:a16="http://schemas.microsoft.com/office/drawing/2014/main" id="{E117E910-D075-A14B-8991-7B60EBFA481D}"/>
              </a:ext>
            </a:extLst>
          </p:cNvPr>
          <p:cNvSpPr txBox="1"/>
          <p:nvPr/>
        </p:nvSpPr>
        <p:spPr>
          <a:xfrm>
            <a:off x="8614856" y="595439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05489377-92BD-E54E-8415-CAB2ADBA2F93}"/>
              </a:ext>
            </a:extLst>
          </p:cNvPr>
          <p:cNvSpPr txBox="1"/>
          <p:nvPr/>
        </p:nvSpPr>
        <p:spPr>
          <a:xfrm>
            <a:off x="8289990" y="577100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3">
            <a:extLst>
              <a:ext uri="{FF2B5EF4-FFF2-40B4-BE49-F238E27FC236}">
                <a16:creationId xmlns:a16="http://schemas.microsoft.com/office/drawing/2014/main" id="{DA8F3DA9-8335-0943-8387-44300BFEA454}"/>
              </a:ext>
            </a:extLst>
          </p:cNvPr>
          <p:cNvSpPr txBox="1"/>
          <p:nvPr/>
        </p:nvSpPr>
        <p:spPr>
          <a:xfrm>
            <a:off x="8827326" y="576389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4">
            <a:extLst>
              <a:ext uri="{FF2B5EF4-FFF2-40B4-BE49-F238E27FC236}">
                <a16:creationId xmlns:a16="http://schemas.microsoft.com/office/drawing/2014/main" id="{DBD8187A-9F1E-2140-A151-934EACD366A6}"/>
              </a:ext>
            </a:extLst>
          </p:cNvPr>
          <p:cNvSpPr txBox="1"/>
          <p:nvPr/>
        </p:nvSpPr>
        <p:spPr>
          <a:xfrm>
            <a:off x="7405180" y="6261735"/>
            <a:ext cx="88138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Virologic 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Nonresp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id="{ADF32699-3335-5940-9A1F-74F516ADB963}"/>
              </a:ext>
            </a:extLst>
          </p:cNvPr>
          <p:cNvSpPr txBox="1"/>
          <p:nvPr/>
        </p:nvSpPr>
        <p:spPr>
          <a:xfrm>
            <a:off x="8374444" y="6261735"/>
            <a:ext cx="5981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No  V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c  Data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2A1629E9-D082-CF47-841C-9DE8A7A559C1}"/>
              </a:ext>
            </a:extLst>
          </p:cNvPr>
          <p:cNvSpPr txBox="1"/>
          <p:nvPr/>
        </p:nvSpPr>
        <p:spPr>
          <a:xfrm>
            <a:off x="5720611" y="4899711"/>
            <a:ext cx="196215" cy="895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7">
            <a:extLst>
              <a:ext uri="{FF2B5EF4-FFF2-40B4-BE49-F238E27FC236}">
                <a16:creationId xmlns:a16="http://schemas.microsoft.com/office/drawing/2014/main" id="{8A441ABA-BCA4-6A41-98C7-5E2C76CBFC87}"/>
              </a:ext>
            </a:extLst>
          </p:cNvPr>
          <p:cNvSpPr txBox="1"/>
          <p:nvPr/>
        </p:nvSpPr>
        <p:spPr>
          <a:xfrm>
            <a:off x="5904295" y="4363085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8954FFF5-F3C9-CE47-A323-5507C2A04CF6}"/>
              </a:ext>
            </a:extLst>
          </p:cNvPr>
          <p:cNvSpPr txBox="1"/>
          <p:nvPr/>
        </p:nvSpPr>
        <p:spPr>
          <a:xfrm>
            <a:off x="5989639" y="4714493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49">
            <a:extLst>
              <a:ext uri="{FF2B5EF4-FFF2-40B4-BE49-F238E27FC236}">
                <a16:creationId xmlns:a16="http://schemas.microsoft.com/office/drawing/2014/main" id="{4AFA6993-705F-1040-AA39-2B7CB0A3DF6F}"/>
              </a:ext>
            </a:extLst>
          </p:cNvPr>
          <p:cNvSpPr txBox="1"/>
          <p:nvPr/>
        </p:nvSpPr>
        <p:spPr>
          <a:xfrm>
            <a:off x="5989639" y="5065903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0">
            <a:extLst>
              <a:ext uri="{FF2B5EF4-FFF2-40B4-BE49-F238E27FC236}">
                <a16:creationId xmlns:a16="http://schemas.microsoft.com/office/drawing/2014/main" id="{EADE6E4A-DB7D-8340-AE18-9E5EA5D8DA69}"/>
              </a:ext>
            </a:extLst>
          </p:cNvPr>
          <p:cNvSpPr txBox="1"/>
          <p:nvPr/>
        </p:nvSpPr>
        <p:spPr>
          <a:xfrm>
            <a:off x="5989639" y="541616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1">
            <a:extLst>
              <a:ext uri="{FF2B5EF4-FFF2-40B4-BE49-F238E27FC236}">
                <a16:creationId xmlns:a16="http://schemas.microsoft.com/office/drawing/2014/main" id="{1287E051-D948-4643-B236-797DBDAF95A1}"/>
              </a:ext>
            </a:extLst>
          </p:cNvPr>
          <p:cNvSpPr txBox="1"/>
          <p:nvPr/>
        </p:nvSpPr>
        <p:spPr>
          <a:xfrm>
            <a:off x="5989639" y="5767019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2">
            <a:extLst>
              <a:ext uri="{FF2B5EF4-FFF2-40B4-BE49-F238E27FC236}">
                <a16:creationId xmlns:a16="http://schemas.microsoft.com/office/drawing/2014/main" id="{4A629EE3-C089-A94C-B592-485168CC750B}"/>
              </a:ext>
            </a:extLst>
          </p:cNvPr>
          <p:cNvSpPr txBox="1"/>
          <p:nvPr/>
        </p:nvSpPr>
        <p:spPr>
          <a:xfrm>
            <a:off x="6074983" y="611873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F1699620-6A4A-3C4C-B8F2-1F4BC0FA2677}"/>
              </a:ext>
            </a:extLst>
          </p:cNvPr>
          <p:cNvSpPr txBox="1"/>
          <p:nvPr/>
        </p:nvSpPr>
        <p:spPr>
          <a:xfrm>
            <a:off x="7687628" y="4409440"/>
            <a:ext cx="18230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IM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CAB + RPV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Q4W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(n =</a:t>
            </a:r>
            <a:r>
              <a:rPr sz="105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115)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4">
            <a:extLst>
              <a:ext uri="{FF2B5EF4-FFF2-40B4-BE49-F238E27FC236}">
                <a16:creationId xmlns:a16="http://schemas.microsoft.com/office/drawing/2014/main" id="{3D4E7FC0-CEC8-144B-B2A5-F283461FAE3B}"/>
              </a:ext>
            </a:extLst>
          </p:cNvPr>
          <p:cNvSpPr txBox="1"/>
          <p:nvPr/>
        </p:nvSpPr>
        <p:spPr>
          <a:xfrm>
            <a:off x="7687628" y="4569460"/>
            <a:ext cx="18230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IM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CAB + RPV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Q8W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(n =</a:t>
            </a:r>
            <a:r>
              <a:rPr sz="105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115)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5">
            <a:extLst>
              <a:ext uri="{FF2B5EF4-FFF2-40B4-BE49-F238E27FC236}">
                <a16:creationId xmlns:a16="http://schemas.microsoft.com/office/drawing/2014/main" id="{D3777223-10F9-3C46-9E6F-F0F644F78FA2}"/>
              </a:ext>
            </a:extLst>
          </p:cNvPr>
          <p:cNvSpPr txBox="1"/>
          <p:nvPr/>
        </p:nvSpPr>
        <p:spPr>
          <a:xfrm>
            <a:off x="7687628" y="4729175"/>
            <a:ext cx="174307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PO CAB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+ ABC/3TC (n =</a:t>
            </a:r>
            <a:r>
              <a:rPr sz="10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56)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46FC27DB-63FE-4B4B-A3EB-9BBEEF850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13165"/>
              </p:ext>
            </p:extLst>
          </p:nvPr>
        </p:nvGraphicFramePr>
        <p:xfrm>
          <a:off x="7477571" y="4359021"/>
          <a:ext cx="184150" cy="574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5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5"/>
                      </a:solidFill>
                      <a:prstDash val="solid"/>
                    </a:lnL>
                    <a:lnR w="9525">
                      <a:solidFill>
                        <a:srgbClr val="131315"/>
                      </a:solidFill>
                      <a:prstDash val="solid"/>
                    </a:lnR>
                    <a:lnT w="9525">
                      <a:solidFill>
                        <a:srgbClr val="131315"/>
                      </a:solidFill>
                      <a:prstDash val="solid"/>
                    </a:lnT>
                    <a:lnB w="9525">
                      <a:solidFill>
                        <a:srgbClr val="131315"/>
                      </a:solidFill>
                      <a:prstDash val="solid"/>
                    </a:lnB>
                    <a:solidFill>
                      <a:srgbClr val="F6A0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5"/>
                      </a:solidFill>
                      <a:prstDash val="solid"/>
                    </a:lnL>
                    <a:lnR w="9525">
                      <a:solidFill>
                        <a:srgbClr val="131315"/>
                      </a:solidFill>
                      <a:prstDash val="solid"/>
                    </a:lnR>
                    <a:lnT w="9525">
                      <a:solidFill>
                        <a:srgbClr val="131315"/>
                      </a:solidFill>
                      <a:prstDash val="solid"/>
                    </a:lnT>
                    <a:lnB w="9525">
                      <a:solidFill>
                        <a:srgbClr val="131315"/>
                      </a:solidFill>
                      <a:prstDash val="solid"/>
                    </a:lnB>
                    <a:solidFill>
                      <a:srgbClr val="12A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31315"/>
                      </a:solidFill>
                      <a:prstDash val="solid"/>
                    </a:lnL>
                    <a:lnR w="9525">
                      <a:solidFill>
                        <a:srgbClr val="131315"/>
                      </a:solidFill>
                      <a:prstDash val="solid"/>
                    </a:lnR>
                    <a:lnT w="9525">
                      <a:solidFill>
                        <a:srgbClr val="131315"/>
                      </a:solidFill>
                      <a:prstDash val="solid"/>
                    </a:lnT>
                    <a:lnB w="9525">
                      <a:solidFill>
                        <a:srgbClr val="131315"/>
                      </a:solidFill>
                      <a:prstDash val="solid"/>
                    </a:lnB>
                    <a:solidFill>
                      <a:srgbClr val="5AA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object 57">
            <a:extLst>
              <a:ext uri="{FF2B5EF4-FFF2-40B4-BE49-F238E27FC236}">
                <a16:creationId xmlns:a16="http://schemas.microsoft.com/office/drawing/2014/main" id="{4697828E-7377-0F44-AE6C-56E17A4C5C35}"/>
              </a:ext>
            </a:extLst>
          </p:cNvPr>
          <p:cNvSpPr txBox="1"/>
          <p:nvPr/>
        </p:nvSpPr>
        <p:spPr>
          <a:xfrm>
            <a:off x="6642164" y="3998849"/>
            <a:ext cx="211709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Wk 96 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Virologic</a:t>
            </a:r>
            <a:r>
              <a:rPr sz="135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Efficacy</a:t>
            </a:r>
            <a:r>
              <a:rPr sz="1350" b="1" spc="-15" baseline="24691" dirty="0">
                <a:solidFill>
                  <a:srgbClr val="FFFFFF"/>
                </a:solidFill>
                <a:latin typeface="Arial"/>
                <a:cs typeface="Arial"/>
              </a:rPr>
              <a:t>[1]</a:t>
            </a:r>
            <a:endParaRPr sz="1350" baseline="2469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0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2602" y="4345186"/>
            <a:ext cx="8743950" cy="1276945"/>
          </a:xfrm>
        </p:spPr>
        <p:txBody>
          <a:bodyPr/>
          <a:lstStyle/>
          <a:p>
            <a:pPr>
              <a:defRPr/>
            </a:pPr>
            <a:r>
              <a:rPr lang="fr-FR" dirty="0"/>
              <a:t>TasP</a:t>
            </a:r>
          </a:p>
        </p:txBody>
      </p:sp>
      <p:sp>
        <p:nvSpPr>
          <p:cNvPr id="66562" name="Espace réservé du texte 4"/>
          <p:cNvSpPr>
            <a:spLocks noGrp="1"/>
          </p:cNvSpPr>
          <p:nvPr>
            <p:ph type="body" idx="1"/>
          </p:nvPr>
        </p:nvSpPr>
        <p:spPr>
          <a:xfrm>
            <a:off x="812602" y="2939654"/>
            <a:ext cx="8743950" cy="1405533"/>
          </a:xfrm>
        </p:spPr>
        <p:txBody>
          <a:bodyPr/>
          <a:lstStyle/>
          <a:p>
            <a:r>
              <a:rPr lang="fr-FR" altLang="x-none" dirty="0"/>
              <a:t>Pas de transmission sexuelle en cas de charge virale indétectable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496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5325" y="279495"/>
            <a:ext cx="7854617" cy="683121"/>
          </a:xfrm>
        </p:spPr>
        <p:txBody>
          <a:bodyPr>
            <a:normAutofit/>
          </a:bodyPr>
          <a:lstStyle/>
          <a:p>
            <a:r>
              <a:rPr lang="fr-CH" sz="3038" dirty="0">
                <a:latin typeface="Helvetica" charset="0"/>
              </a:rPr>
              <a:t>Tout a commencé à Rakaï, en l’an 2000 !</a:t>
            </a:r>
            <a:endParaRPr lang="de-DE" sz="2025" dirty="0">
              <a:effectLst>
                <a:outerShdw blurRad="38100" dist="38100" dir="2700000" algn="tl">
                  <a:srgbClr val="FFFFFF"/>
                </a:outerShdw>
              </a:effectLst>
              <a:latin typeface="NewUnivers-Medium" charset="0"/>
            </a:endParaRPr>
          </a:p>
        </p:txBody>
      </p:sp>
      <p:pic>
        <p:nvPicPr>
          <p:cNvPr id="245763" name="Picture 3" descr="uganda_rel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49" y="2061565"/>
            <a:ext cx="7738570" cy="3981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3500996" y="4259462"/>
            <a:ext cx="184731" cy="611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fr-FR" sz="3375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  <a:cs typeface="Arial" pitchFamily="34" charset="0"/>
            </a:endParaRPr>
          </a:p>
        </p:txBody>
      </p:sp>
      <p:sp>
        <p:nvSpPr>
          <p:cNvPr id="2" name="Bouée 1"/>
          <p:cNvSpPr/>
          <p:nvPr/>
        </p:nvSpPr>
        <p:spPr>
          <a:xfrm>
            <a:off x="3522246" y="4184022"/>
            <a:ext cx="921734" cy="809240"/>
          </a:xfrm>
          <a:prstGeom prst="donut">
            <a:avLst>
              <a:gd name="adj" fmla="val 4619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229" y="1237243"/>
            <a:ext cx="6538088" cy="4203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2473895" y="1237243"/>
            <a:ext cx="5883422" cy="546625"/>
          </a:xfrm>
          <a:prstGeom prst="rect">
            <a:avLst/>
          </a:prstGeom>
          <a:solidFill>
            <a:srgbClr val="A9530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71571" eaLnBrk="0" fontAlgn="auto" hangingPunct="0">
              <a:spcBef>
                <a:spcPct val="50000"/>
              </a:spcBef>
              <a:spcAft>
                <a:spcPts val="0"/>
              </a:spcAft>
              <a:tabLst>
                <a:tab pos="526437" algn="ctr"/>
                <a:tab pos="2192815" algn="ctr"/>
                <a:tab pos="3857854" algn="ctr"/>
              </a:tabLst>
              <a:defRPr/>
            </a:pPr>
            <a:r>
              <a:rPr lang="fr-CH" sz="118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Arial" pitchFamily="34" charset="0"/>
              </a:rPr>
              <a:t>      </a:t>
            </a:r>
          </a:p>
          <a:p>
            <a:pPr defTabSz="771571" eaLnBrk="0" fontAlgn="auto" hangingPunct="0">
              <a:spcBef>
                <a:spcPct val="50000"/>
              </a:spcBef>
              <a:spcAft>
                <a:spcPts val="0"/>
              </a:spcAft>
              <a:tabLst>
                <a:tab pos="526437" algn="ctr"/>
                <a:tab pos="2192815" algn="ctr"/>
                <a:tab pos="3857854" algn="ctr"/>
              </a:tabLst>
              <a:defRPr/>
            </a:pPr>
            <a:r>
              <a:rPr lang="fr-CH" sz="118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Arial" pitchFamily="34" charset="0"/>
              </a:rPr>
              <a:t>	                       Tous	                           Homme-Femme	                   Femme-Homme</a:t>
            </a:r>
          </a:p>
        </p:txBody>
      </p:sp>
      <p:sp>
        <p:nvSpPr>
          <p:cNvPr id="568325" name="Oval 5"/>
          <p:cNvSpPr>
            <a:spLocks noChangeArrowheads="1"/>
          </p:cNvSpPr>
          <p:nvPr/>
        </p:nvSpPr>
        <p:spPr bwMode="auto">
          <a:xfrm>
            <a:off x="2166544" y="4475311"/>
            <a:ext cx="751936" cy="668388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7715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18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n-ea"/>
              <a:cs typeface="Arial" pitchFamily="34" charset="0"/>
            </a:endParaRPr>
          </a:p>
        </p:txBody>
      </p:sp>
      <p:sp>
        <p:nvSpPr>
          <p:cNvPr id="568326" name="Oval 6"/>
          <p:cNvSpPr>
            <a:spLocks noChangeArrowheads="1"/>
          </p:cNvSpPr>
          <p:nvPr/>
        </p:nvSpPr>
        <p:spPr bwMode="auto">
          <a:xfrm>
            <a:off x="4009177" y="4491465"/>
            <a:ext cx="751935" cy="668388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7715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18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n-ea"/>
              <a:cs typeface="Arial" pitchFamily="34" charset="0"/>
            </a:endParaRPr>
          </a:p>
        </p:txBody>
      </p:sp>
      <p:sp>
        <p:nvSpPr>
          <p:cNvPr id="568327" name="Oval 7"/>
          <p:cNvSpPr>
            <a:spLocks noChangeArrowheads="1"/>
          </p:cNvSpPr>
          <p:nvPr/>
        </p:nvSpPr>
        <p:spPr bwMode="auto">
          <a:xfrm>
            <a:off x="5851810" y="4491465"/>
            <a:ext cx="751936" cy="668388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77157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18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+mn-ea"/>
              <a:cs typeface="Arial" pitchFamily="34" charset="0"/>
            </a:endParaRPr>
          </a:p>
        </p:txBody>
      </p:sp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2391711" y="2949441"/>
            <a:ext cx="5825616" cy="403957"/>
          </a:xfrm>
          <a:prstGeom prst="rect">
            <a:avLst/>
          </a:prstGeom>
          <a:solidFill>
            <a:srgbClr val="C00000"/>
          </a:solidFill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771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02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Arial" charset="0"/>
              </a:rPr>
              <a:t>Pas de transmission si CV « indétectable »</a:t>
            </a:r>
            <a:endParaRPr lang="de-DE" sz="2025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113893" y="6096801"/>
            <a:ext cx="2298156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77157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CH" sz="928" dirty="0">
                <a:solidFill>
                  <a:srgbClr val="000000"/>
                </a:solidFill>
                <a:latin typeface="Futura"/>
              </a:rPr>
              <a:t>Quinn et al., N Engl J Med 2000</a:t>
            </a:r>
            <a:endParaRPr lang="it-IT" sz="928" dirty="0">
              <a:solidFill>
                <a:srgbClr val="000000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8175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5" grpId="0" animBg="1"/>
      <p:bldP spid="568326" grpId="0" animBg="1"/>
      <p:bldP spid="568327" grpId="0" animBg="1"/>
      <p:bldP spid="5683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428" y="25142"/>
            <a:ext cx="771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B0F0"/>
                </a:solidFill>
                <a:latin typeface="Calibri"/>
                <a:cs typeface="Calibri"/>
              </a:rPr>
              <a:t>Il </a:t>
            </a:r>
            <a:r>
              <a:rPr lang="en-US" sz="2700" b="1" dirty="0" err="1">
                <a:solidFill>
                  <a:srgbClr val="00B0F0"/>
                </a:solidFill>
                <a:latin typeface="Calibri"/>
                <a:cs typeface="Calibri"/>
              </a:rPr>
              <a:t>existe</a:t>
            </a:r>
            <a:r>
              <a:rPr lang="en-US" sz="2700" b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latin typeface="Calibri"/>
                <a:cs typeface="Calibri"/>
              </a:rPr>
              <a:t>une</a:t>
            </a:r>
            <a:r>
              <a:rPr lang="en-US" sz="2700" b="1" dirty="0">
                <a:solidFill>
                  <a:srgbClr val="00B0F0"/>
                </a:solidFill>
                <a:latin typeface="Calibri"/>
                <a:cs typeface="Calibri"/>
              </a:rPr>
              <a:t> correlation </a:t>
            </a:r>
            <a:r>
              <a:rPr lang="en-US" sz="2700" b="1" dirty="0" err="1">
                <a:solidFill>
                  <a:srgbClr val="00B0F0"/>
                </a:solidFill>
                <a:latin typeface="Calibri"/>
                <a:cs typeface="Calibri"/>
              </a:rPr>
              <a:t>claire</a:t>
            </a:r>
            <a:r>
              <a:rPr lang="en-US" sz="2700" b="1" dirty="0">
                <a:solidFill>
                  <a:srgbClr val="00B0F0"/>
                </a:solidFill>
                <a:latin typeface="Calibri"/>
                <a:cs typeface="Calibri"/>
              </a:rPr>
              <a:t> entre couverture </a:t>
            </a:r>
            <a:r>
              <a:rPr lang="en-US" sz="2700" b="1" dirty="0" err="1">
                <a:solidFill>
                  <a:srgbClr val="00B0F0"/>
                </a:solidFill>
                <a:latin typeface="Calibri"/>
                <a:cs typeface="Calibri"/>
              </a:rPr>
              <a:t>antirétrovirale</a:t>
            </a:r>
            <a:r>
              <a:rPr lang="en-US" sz="2700" b="1" dirty="0">
                <a:solidFill>
                  <a:srgbClr val="00B0F0"/>
                </a:solidFill>
                <a:latin typeface="Calibri"/>
                <a:cs typeface="Calibri"/>
              </a:rPr>
              <a:t> de la population et incidence du VIH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7877" y="6574700"/>
            <a:ext cx="3644652" cy="21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13" i="1" dirty="0" err="1">
                <a:latin typeface="Calibri"/>
                <a:cs typeface="Calibri"/>
              </a:rPr>
              <a:t>Tanser</a:t>
            </a:r>
            <a:r>
              <a:rPr lang="en-GB" altLang="en-US" sz="1013" i="1" dirty="0">
                <a:latin typeface="Calibri"/>
                <a:cs typeface="Calibri"/>
              </a:rPr>
              <a:t> et al. Science 2013;339:966-971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5875" y="1501644"/>
            <a:ext cx="7715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/>
                <a:cs typeface="Calibri"/>
              </a:rPr>
              <a:t>1.1% (0.8%-1.4%) de reduction </a:t>
            </a:r>
            <a:r>
              <a:rPr lang="en-US" sz="1350" dirty="0" err="1">
                <a:latin typeface="Calibri"/>
                <a:cs typeface="Calibri"/>
              </a:rPr>
              <a:t>d’incidence</a:t>
            </a:r>
            <a:r>
              <a:rPr lang="en-US" sz="1350" dirty="0">
                <a:latin typeface="Calibri"/>
                <a:cs typeface="Calibri"/>
              </a:rPr>
              <a:t> du VIH pour </a:t>
            </a:r>
            <a:r>
              <a:rPr lang="en-US" sz="1350" dirty="0" err="1">
                <a:latin typeface="Calibri"/>
                <a:cs typeface="Calibri"/>
              </a:rPr>
              <a:t>chaque</a:t>
            </a:r>
            <a:r>
              <a:rPr lang="en-US" sz="1350" dirty="0">
                <a:latin typeface="Calibri"/>
                <a:cs typeface="Calibri"/>
              </a:rPr>
              <a:t> augmentation de 1% de la couverture ARV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3909" y="4804281"/>
            <a:ext cx="141737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latin typeface="Calibri"/>
                <a:cs typeface="Calibri"/>
              </a:rPr>
              <a:t>Hlabisa, </a:t>
            </a:r>
            <a:r>
              <a:rPr lang="en-GB" sz="1013" dirty="0" err="1">
                <a:latin typeface="Calibri"/>
                <a:cs typeface="Calibri"/>
              </a:rPr>
              <a:t>Afrique</a:t>
            </a:r>
            <a:r>
              <a:rPr lang="en-GB" sz="1013" dirty="0">
                <a:latin typeface="Calibri"/>
                <a:cs typeface="Calibri"/>
              </a:rPr>
              <a:t> du Sud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7391" y="2262127"/>
            <a:ext cx="61266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latin typeface="Calibri"/>
                <a:cs typeface="Calibri"/>
              </a:rPr>
              <a:t>p=0.325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9719" y="2501969"/>
            <a:ext cx="61266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latin typeface="Calibri"/>
                <a:cs typeface="Calibri"/>
              </a:rPr>
              <a:t>p=0.003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8069" y="2995863"/>
            <a:ext cx="61266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latin typeface="Calibri"/>
                <a:cs typeface="Calibri"/>
              </a:rPr>
              <a:t>p=0.013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0631" y="2766000"/>
            <a:ext cx="67839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latin typeface="Calibri"/>
                <a:cs typeface="Calibri"/>
              </a:rPr>
              <a:t>p=0.0001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301417" y="3257692"/>
            <a:ext cx="1069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latin typeface="Calibri"/>
                <a:cs typeface="Calibri"/>
              </a:rPr>
              <a:t>ratio </a:t>
            </a:r>
            <a:r>
              <a:rPr lang="en-GB" sz="1013" dirty="0" err="1">
                <a:latin typeface="Calibri"/>
                <a:cs typeface="Calibri"/>
              </a:rPr>
              <a:t>d’incidence</a:t>
            </a:r>
            <a:endParaRPr lang="en-GB" sz="1013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5789" y="2155455"/>
            <a:ext cx="3481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13" dirty="0">
                <a:latin typeface="Calibri"/>
                <a:cs typeface="Calibri"/>
              </a:rPr>
              <a:t>1.0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5789" y="2743383"/>
            <a:ext cx="3481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13" dirty="0">
                <a:latin typeface="Calibri"/>
                <a:cs typeface="Calibri"/>
              </a:rPr>
              <a:t>0.8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5789" y="3315233"/>
            <a:ext cx="3481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13" dirty="0">
                <a:latin typeface="Calibri"/>
                <a:cs typeface="Calibri"/>
              </a:rPr>
              <a:t>0.6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5789" y="3914174"/>
            <a:ext cx="3481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13" dirty="0">
                <a:latin typeface="Calibri"/>
                <a:cs typeface="Calibri"/>
              </a:rPr>
              <a:t>0.4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5789" y="4491402"/>
            <a:ext cx="34817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13" dirty="0">
                <a:latin typeface="Calibri"/>
                <a:cs typeface="Calibri"/>
              </a:rPr>
              <a:t>0.2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3573" y="5077178"/>
            <a:ext cx="25039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13" dirty="0">
                <a:latin typeface="Calibri"/>
                <a:cs typeface="Calibri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0539" y="5458474"/>
            <a:ext cx="102944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latin typeface="Calibri"/>
                <a:cs typeface="Calibri"/>
              </a:rPr>
              <a:t>Couverture ARV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13006" y="5304620"/>
            <a:ext cx="34336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latin typeface="Calibri"/>
                <a:cs typeface="Calibri"/>
              </a:rPr>
              <a:t>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60000" y="5304620"/>
            <a:ext cx="4090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latin typeface="Calibri"/>
                <a:cs typeface="Calibri"/>
              </a:rPr>
              <a:t>30%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90363" y="5304620"/>
            <a:ext cx="4090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latin typeface="Calibri"/>
                <a:cs typeface="Calibri"/>
              </a:rPr>
              <a:t>60%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945459" y="2309887"/>
            <a:ext cx="4866233" cy="113518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2155" y="2314575"/>
            <a:ext cx="4859536" cy="205204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Straight Connector 3076"/>
          <p:cNvCxnSpPr/>
          <p:nvPr/>
        </p:nvCxnSpPr>
        <p:spPr>
          <a:xfrm>
            <a:off x="6905446" y="2699919"/>
            <a:ext cx="0" cy="137006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Oval 3077"/>
          <p:cNvSpPr/>
          <p:nvPr/>
        </p:nvSpPr>
        <p:spPr>
          <a:xfrm>
            <a:off x="6841780" y="3331127"/>
            <a:ext cx="121514" cy="12151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latin typeface="Calibri"/>
              <a:cs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914250" y="3059311"/>
            <a:ext cx="0" cy="73423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850584" y="3368632"/>
            <a:ext cx="121514" cy="12151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latin typeface="Calibri"/>
              <a:cs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928413" y="2555677"/>
            <a:ext cx="0" cy="7608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864747" y="2864998"/>
            <a:ext cx="121514" cy="12151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latin typeface="Calibri"/>
              <a:cs typeface="Calibri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942575" y="2105620"/>
            <a:ext cx="0" cy="8358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878909" y="2457804"/>
            <a:ext cx="121514" cy="12151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3087" name="Straight Connector 3086"/>
          <p:cNvCxnSpPr>
            <a:stCxn id="20" idx="3"/>
          </p:cNvCxnSpPr>
          <p:nvPr/>
        </p:nvCxnSpPr>
        <p:spPr>
          <a:xfrm>
            <a:off x="2393963" y="5201283"/>
            <a:ext cx="5999295" cy="31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52155" y="2314576"/>
            <a:ext cx="4859536" cy="15866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2" name="Straight Connector 3091"/>
          <p:cNvCxnSpPr/>
          <p:nvPr/>
        </p:nvCxnSpPr>
        <p:spPr>
          <a:xfrm>
            <a:off x="2470203" y="2031596"/>
            <a:ext cx="0" cy="32659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896" y="106622"/>
            <a:ext cx="9258300" cy="964406"/>
          </a:xfrm>
        </p:spPr>
        <p:txBody>
          <a:bodyPr/>
          <a:lstStyle/>
          <a:p>
            <a:r>
              <a:rPr lang="fr-FR" sz="2025" dirty="0">
                <a:solidFill>
                  <a:schemeClr val="tx1"/>
                </a:solidFill>
              </a:rPr>
              <a:t>Baisse de la charge virale communautaire et</a:t>
            </a:r>
            <a:br>
              <a:rPr lang="fr-FR" sz="2025" dirty="0">
                <a:solidFill>
                  <a:schemeClr val="tx1"/>
                </a:solidFill>
              </a:rPr>
            </a:br>
            <a:r>
              <a:rPr lang="fr-FR" sz="2025" dirty="0">
                <a:solidFill>
                  <a:schemeClr val="tx1"/>
                </a:solidFill>
              </a:rPr>
              <a:t>des nouvelles infections à St Francisco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61" r="-12361"/>
          <a:stretch>
            <a:fillRect/>
          </a:stretch>
        </p:blipFill>
        <p:spPr>
          <a:xfrm>
            <a:off x="1304421" y="2030391"/>
            <a:ext cx="7715250" cy="388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2896" y="6557918"/>
            <a:ext cx="26831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aseline="30000" dirty="0" err="1"/>
              <a:t>Moupali</a:t>
            </a:r>
            <a:r>
              <a:rPr lang="fr-FR" sz="1350" baseline="30000" dirty="0"/>
              <a:t> D et al. (2010). </a:t>
            </a:r>
            <a:r>
              <a:rPr lang="fr-FR" sz="1350" i="1" baseline="30000" dirty="0"/>
              <a:t>PLOS One </a:t>
            </a:r>
            <a:r>
              <a:rPr lang="fr-FR" sz="1350" baseline="30000" dirty="0"/>
              <a:t>5 (4): e11068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8193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longs termes de l’étude HPTN 052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27" y="2112378"/>
            <a:ext cx="8336147" cy="349754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FR" sz="2400" dirty="0"/>
              <a:t>Etude prospective, multicentrique, internationale</a:t>
            </a:r>
          </a:p>
          <a:p>
            <a:pPr lvl="1">
              <a:buFont typeface="Arial"/>
              <a:buChar char="•"/>
            </a:pPr>
            <a:r>
              <a:rPr lang="fr-FR" sz="2000" dirty="0"/>
              <a:t>1763 couples randomisés</a:t>
            </a:r>
          </a:p>
          <a:p>
            <a:pPr lvl="2">
              <a:buFont typeface="Arial"/>
              <a:buChar char="•"/>
            </a:pPr>
            <a:r>
              <a:rPr lang="fr-FR" sz="1800" b="1" dirty="0">
                <a:solidFill>
                  <a:schemeClr val="accent2"/>
                </a:solidFill>
              </a:rPr>
              <a:t>Traitement « précoce » </a:t>
            </a:r>
            <a:r>
              <a:rPr lang="fr-FR" sz="1800" dirty="0"/>
              <a:t>: traitement du partenaire VIH + à l’inclusion</a:t>
            </a:r>
          </a:p>
          <a:p>
            <a:pPr lvl="3">
              <a:buFont typeface="Arial"/>
              <a:buChar char="•"/>
            </a:pPr>
            <a:r>
              <a:rPr lang="fr-FR" sz="1600" dirty="0"/>
              <a:t>Quels que soient les CD4</a:t>
            </a:r>
          </a:p>
          <a:p>
            <a:pPr lvl="2">
              <a:buFont typeface="Arial"/>
              <a:buChar char="•"/>
            </a:pPr>
            <a:r>
              <a:rPr lang="fr-FR" sz="1800" b="1" dirty="0">
                <a:solidFill>
                  <a:srgbClr val="F96A1B"/>
                </a:solidFill>
              </a:rPr>
              <a:t>Traitement « tardif » </a:t>
            </a:r>
            <a:r>
              <a:rPr lang="fr-FR" sz="1800" dirty="0"/>
              <a:t>: traitement après deux mesures &lt; 250 CD4/mm</a:t>
            </a:r>
            <a:r>
              <a:rPr lang="fr-FR" sz="1800" baseline="30000" dirty="0"/>
              <a:t>3</a:t>
            </a:r>
          </a:p>
          <a:p>
            <a:pPr>
              <a:buFont typeface="Arial"/>
              <a:buChar char="•"/>
            </a:pPr>
            <a:r>
              <a:rPr lang="fr-FR" sz="2400" dirty="0"/>
              <a:t>Résultats initiaux (2011) : 96% de réduction de risque</a:t>
            </a:r>
          </a:p>
          <a:p>
            <a:pPr>
              <a:buFont typeface="Arial"/>
              <a:buChar char="•"/>
            </a:pPr>
            <a:r>
              <a:rPr lang="fr-FR" sz="2400" dirty="0"/>
              <a:t>Résultats finaux sur la transmission (2016)</a:t>
            </a:r>
          </a:p>
          <a:p>
            <a:pPr lvl="1">
              <a:buFont typeface="Arial"/>
              <a:buChar char="•"/>
            </a:pPr>
            <a:r>
              <a:rPr lang="fr-FR" sz="2000" dirty="0"/>
              <a:t>78 transmissions, 72 avec phylogénie</a:t>
            </a:r>
          </a:p>
          <a:p>
            <a:pPr lvl="1">
              <a:buFont typeface="Arial"/>
              <a:buChar char="•"/>
            </a:pPr>
            <a:r>
              <a:rPr lang="fr-FR" sz="2000" dirty="0"/>
              <a:t>7 génétiquement liées</a:t>
            </a:r>
          </a:p>
          <a:p>
            <a:pPr lvl="2">
              <a:buFont typeface="Arial"/>
              <a:buChar char="•"/>
            </a:pPr>
            <a:r>
              <a:rPr lang="fr-FR" sz="1800" u="sng" dirty="0"/>
              <a:t>Aucune</a:t>
            </a:r>
            <a:r>
              <a:rPr lang="fr-FR" sz="1800" dirty="0"/>
              <a:t> quand la charge virale du partenaire</a:t>
            </a:r>
            <a:br>
              <a:rPr lang="fr-FR" sz="1800" dirty="0"/>
            </a:br>
            <a:r>
              <a:rPr lang="fr-FR" sz="1800" dirty="0"/>
              <a:t>est indétectable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387" y="6532002"/>
            <a:ext cx="2576293" cy="305321"/>
          </a:xfrm>
          <a:prstGeom prst="rect">
            <a:avLst/>
          </a:prstGeom>
          <a:noFill/>
        </p:spPr>
        <p:txBody>
          <a:bodyPr wrap="square" lIns="89008" tIns="44504" rIns="89008" bIns="44504" rtlCol="0">
            <a:spAutoFit/>
          </a:bodyPr>
          <a:lstStyle/>
          <a:p>
            <a:pPr defTabSz="890134"/>
            <a:r>
              <a:rPr lang="fr-FR" sz="1400" i="1" dirty="0">
                <a:solidFill>
                  <a:srgbClr val="000000"/>
                </a:solidFill>
                <a:latin typeface="Franklin Gothic Book"/>
              </a:rPr>
              <a:t>NEJM 2016, 375(9)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B38337-BF5C-1E4A-95BE-AB411E1CAE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799" y="834474"/>
            <a:ext cx="2127413" cy="147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7DC947-6F37-F441-B7B0-6271728446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227" y="5008914"/>
            <a:ext cx="2226096" cy="163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049694-50C7-5342-A183-9A06C7160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351" y="1339584"/>
            <a:ext cx="7211924" cy="528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1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DD6B2D7-8BF7-774E-B0B7-EFA452E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PARTNER 1 et 2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6ED3225-60C1-114F-B3FE-83968D207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Etude internationale prospective</a:t>
            </a:r>
          </a:p>
          <a:p>
            <a:r>
              <a:rPr lang="fr-FR" dirty="0"/>
              <a:t>Couples </a:t>
            </a:r>
            <a:r>
              <a:rPr lang="fr-FR" dirty="0" err="1"/>
              <a:t>séro-différents</a:t>
            </a:r>
            <a:endParaRPr lang="fr-FR" dirty="0"/>
          </a:p>
          <a:p>
            <a:pPr lvl="1"/>
            <a:r>
              <a:rPr lang="fr-FR" dirty="0"/>
              <a:t>Homo</a:t>
            </a:r>
          </a:p>
          <a:p>
            <a:pPr lvl="1"/>
            <a:r>
              <a:rPr lang="fr-FR" dirty="0"/>
              <a:t>Hétéro (+ Partner 2)</a:t>
            </a:r>
          </a:p>
          <a:p>
            <a:r>
              <a:rPr lang="fr-FR" dirty="0"/>
              <a:t>Charge virale &lt; 200 copies/mL à l’inclusion pour le partenaire infecté</a:t>
            </a:r>
          </a:p>
          <a:p>
            <a:r>
              <a:rPr lang="fr-FR" dirty="0"/>
              <a:t>1 238 couples/années de suivi (Partner 1)</a:t>
            </a:r>
          </a:p>
          <a:p>
            <a:r>
              <a:rPr lang="fr-FR" dirty="0"/>
              <a:t>1 596 couples/années de suivi (Partner 2)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4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C91349-28F8-8B4C-A912-30F9A2A5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Partner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E131CF-B49B-5D45-9E86-44126D195C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357" y="1382635"/>
            <a:ext cx="5123096" cy="439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dre 6">
            <a:extLst>
              <a:ext uri="{FF2B5EF4-FFF2-40B4-BE49-F238E27FC236}">
                <a16:creationId xmlns:a16="http://schemas.microsoft.com/office/drawing/2014/main" id="{795B423C-6029-CC4F-9000-A1C557D2C0C9}"/>
              </a:ext>
            </a:extLst>
          </p:cNvPr>
          <p:cNvSpPr/>
          <p:nvPr/>
        </p:nvSpPr>
        <p:spPr>
          <a:xfrm>
            <a:off x="7491386" y="1735222"/>
            <a:ext cx="670699" cy="380390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39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B4AD72-AA7E-374B-90D7-4F7FFF7915D4}"/>
              </a:ext>
            </a:extLst>
          </p:cNvPr>
          <p:cNvSpPr txBox="1"/>
          <p:nvPr/>
        </p:nvSpPr>
        <p:spPr>
          <a:xfrm>
            <a:off x="7574673" y="1757696"/>
            <a:ext cx="517273" cy="37732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3417" dirty="0">
                <a:ln>
                  <a:solidFill>
                    <a:schemeClr val="bg1"/>
                  </a:solidFill>
                </a:ln>
                <a:latin typeface="Calibri" charset="0"/>
                <a:ea typeface="Calibri" charset="0"/>
                <a:cs typeface="Calibri" charset="0"/>
              </a:rPr>
              <a:t>Z</a:t>
            </a:r>
          </a:p>
          <a:p>
            <a:endParaRPr lang="fr-FR" sz="3417" dirty="0">
              <a:ln>
                <a:solidFill>
                  <a:schemeClr val="bg1"/>
                </a:solidFill>
              </a:ln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3417" dirty="0">
                <a:ln>
                  <a:solidFill>
                    <a:schemeClr val="bg1"/>
                  </a:solidFill>
                </a:ln>
                <a:latin typeface="Calibri" charset="0"/>
                <a:ea typeface="Calibri" charset="0"/>
                <a:cs typeface="Calibri" charset="0"/>
              </a:rPr>
              <a:t>E</a:t>
            </a:r>
          </a:p>
          <a:p>
            <a:endParaRPr lang="fr-FR" sz="3417" dirty="0">
              <a:ln>
                <a:solidFill>
                  <a:schemeClr val="bg1"/>
                </a:solidFill>
              </a:ln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3417" dirty="0">
                <a:ln>
                  <a:solidFill>
                    <a:schemeClr val="bg1"/>
                  </a:solidFill>
                </a:ln>
                <a:latin typeface="Calibri" charset="0"/>
                <a:ea typeface="Calibri" charset="0"/>
                <a:cs typeface="Calibri" charset="0"/>
              </a:rPr>
              <a:t>R</a:t>
            </a:r>
          </a:p>
          <a:p>
            <a:endParaRPr lang="fr-FR" sz="3417" dirty="0">
              <a:ln>
                <a:solidFill>
                  <a:schemeClr val="bg1"/>
                </a:solidFill>
              </a:ln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3417" dirty="0">
                <a:ln>
                  <a:solidFill>
                    <a:schemeClr val="bg1"/>
                  </a:solidFill>
                </a:ln>
                <a:latin typeface="Calibri" charset="0"/>
                <a:ea typeface="Calibri" charset="0"/>
                <a:cs typeface="Calibri" charset="0"/>
              </a:rPr>
              <a:t>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53006E-2B05-514D-A624-5382B2527517}"/>
              </a:ext>
            </a:extLst>
          </p:cNvPr>
          <p:cNvSpPr txBox="1"/>
          <p:nvPr/>
        </p:nvSpPr>
        <p:spPr>
          <a:xfrm>
            <a:off x="7826736" y="6004337"/>
            <a:ext cx="16417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13" dirty="0" err="1"/>
              <a:t>Rodger</a:t>
            </a:r>
            <a:r>
              <a:rPr lang="fr-FR" sz="1013" dirty="0"/>
              <a:t> et al. JAMA 2016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621D9BFA-1F52-B84A-B4A7-3E666AFAE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758" y="3022740"/>
            <a:ext cx="3439062" cy="11136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8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33532" y="107892"/>
            <a:ext cx="9229725" cy="1014413"/>
          </a:xfrm>
        </p:spPr>
        <p:txBody>
          <a:bodyPr/>
          <a:lstStyle/>
          <a:p>
            <a:pPr eaLnBrk="1" hangingPunct="1"/>
            <a:r>
              <a:rPr lang="fr-FR" altLang="x-none" sz="2363" b="1" dirty="0"/>
              <a:t>Un des meilleurs exemples de TasP : la prévention de la transmission mère enfant</a:t>
            </a:r>
          </a:p>
        </p:txBody>
      </p:sp>
      <p:sp>
        <p:nvSpPr>
          <p:cNvPr id="68610" name="Espace réservé du contenu 3"/>
          <p:cNvSpPr>
            <a:spLocks noGrp="1"/>
          </p:cNvSpPr>
          <p:nvPr>
            <p:ph sz="half" idx="1"/>
          </p:nvPr>
        </p:nvSpPr>
        <p:spPr>
          <a:xfrm>
            <a:off x="5316737" y="5707857"/>
            <a:ext cx="4879181" cy="810816"/>
          </a:xfrm>
          <a:ln>
            <a:solidFill>
              <a:srgbClr val="222268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fr-FR" altLang="fr-FR" sz="1913"/>
              <a:t>ARV débutés avant conception et CV &lt;50 : TME = 0% [0.0 - 0.1]</a:t>
            </a:r>
          </a:p>
        </p:txBody>
      </p:sp>
      <p:grpSp>
        <p:nvGrpSpPr>
          <p:cNvPr id="68611" name="Group 69"/>
          <p:cNvGrpSpPr>
            <a:grpSpLocks/>
          </p:cNvGrpSpPr>
          <p:nvPr/>
        </p:nvGrpSpPr>
        <p:grpSpPr bwMode="auto">
          <a:xfrm>
            <a:off x="8274015" y="1603772"/>
            <a:ext cx="786968" cy="737180"/>
            <a:chOff x="4771" y="737"/>
            <a:chExt cx="719" cy="685"/>
          </a:xfrm>
        </p:grpSpPr>
        <p:pic>
          <p:nvPicPr>
            <p:cNvPr id="37904" name="Picture 70" descr="anrs9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1"/>
              <a:ext cx="383" cy="16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5" name="Rectangle 71"/>
            <p:cNvSpPr>
              <a:spLocks noChangeArrowheads="1"/>
            </p:cNvSpPr>
            <p:nvPr/>
          </p:nvSpPr>
          <p:spPr bwMode="auto">
            <a:xfrm>
              <a:off x="4771" y="1079"/>
              <a:ext cx="71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x-none" sz="900" b="1" i="1">
                  <a:solidFill>
                    <a:srgbClr val="020202"/>
                  </a:solidFill>
                </a:rPr>
                <a:t>INSERM</a:t>
              </a:r>
            </a:p>
            <a:p>
              <a:pPr algn="ctr"/>
              <a:r>
                <a:rPr lang="fr-FR" altLang="x-none" sz="900" b="1" i="1">
                  <a:solidFill>
                    <a:srgbClr val="020202"/>
                  </a:solidFill>
                </a:rPr>
                <a:t>CESP 1018</a:t>
              </a:r>
            </a:p>
          </p:txBody>
        </p:sp>
        <p:sp>
          <p:nvSpPr>
            <p:cNvPr id="68626" name="Rectangle 72"/>
            <p:cNvSpPr>
              <a:spLocks noChangeArrowheads="1"/>
            </p:cNvSpPr>
            <p:nvPr/>
          </p:nvSpPr>
          <p:spPr bwMode="auto">
            <a:xfrm>
              <a:off x="4883" y="737"/>
              <a:ext cx="42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x-none" sz="1125" b="1" i="1">
                  <a:solidFill>
                    <a:srgbClr val="020202"/>
                  </a:solidFill>
                </a:rPr>
                <a:t>EPF</a:t>
              </a:r>
              <a:endParaRPr lang="fr-FR" altLang="x-none" sz="1013" b="1" i="1">
                <a:solidFill>
                  <a:srgbClr val="020202"/>
                </a:solidFill>
              </a:endParaRPr>
            </a:p>
          </p:txBody>
        </p:sp>
      </p:grpSp>
      <p:sp>
        <p:nvSpPr>
          <p:cNvPr id="68612" name="ZoneTexte 1"/>
          <p:cNvSpPr txBox="1">
            <a:spLocks noChangeArrowheads="1"/>
          </p:cNvSpPr>
          <p:nvPr/>
        </p:nvSpPr>
        <p:spPr bwMode="auto">
          <a:xfrm>
            <a:off x="2389585" y="6265069"/>
            <a:ext cx="1863188" cy="2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147" tIns="44574" rIns="89147" bIns="44574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125" i="1">
                <a:solidFill>
                  <a:srgbClr val="000000"/>
                </a:solidFill>
              </a:rPr>
              <a:t>Mandelbrot et al.CID 2015</a:t>
            </a:r>
          </a:p>
        </p:txBody>
      </p:sp>
      <p:grpSp>
        <p:nvGrpSpPr>
          <p:cNvPr id="68613" name="Grouper 12"/>
          <p:cNvGrpSpPr>
            <a:grpSpLocks/>
          </p:cNvGrpSpPr>
          <p:nvPr/>
        </p:nvGrpSpPr>
        <p:grpSpPr bwMode="auto">
          <a:xfrm>
            <a:off x="1042988" y="2044899"/>
            <a:ext cx="6156127" cy="2970014"/>
            <a:chOff x="2051720" y="1844824"/>
            <a:chExt cx="6192688" cy="3384376"/>
          </a:xfrm>
        </p:grpSpPr>
        <p:grpSp>
          <p:nvGrpSpPr>
            <p:cNvPr id="68620" name="Grouper 13"/>
            <p:cNvGrpSpPr>
              <a:grpSpLocks/>
            </p:cNvGrpSpPr>
            <p:nvPr/>
          </p:nvGrpSpPr>
          <p:grpSpPr bwMode="auto">
            <a:xfrm>
              <a:off x="2700338" y="2636838"/>
              <a:ext cx="1008062" cy="1729479"/>
              <a:chOff x="2700338" y="2636838"/>
              <a:chExt cx="1008062" cy="1729479"/>
            </a:xfrm>
          </p:grpSpPr>
          <p:sp>
            <p:nvSpPr>
              <p:cNvPr id="68622" name="ZoneTexte 11"/>
              <p:cNvSpPr txBox="1">
                <a:spLocks noChangeArrowheads="1"/>
              </p:cNvSpPr>
              <p:nvPr/>
            </p:nvSpPr>
            <p:spPr bwMode="auto">
              <a:xfrm>
                <a:off x="2700338" y="2636838"/>
                <a:ext cx="1008062" cy="381404"/>
              </a:xfrm>
              <a:prstGeom prst="rect">
                <a:avLst/>
              </a:prstGeom>
              <a:solidFill>
                <a:srgbClr val="FFF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x-none" sz="1575" b="1" i="1">
                    <a:solidFill>
                      <a:srgbClr val="FF0000"/>
                    </a:solidFill>
                    <a:latin typeface="Calibri" charset="0"/>
                  </a:rPr>
                  <a:t>N=2676</a:t>
                </a:r>
              </a:p>
            </p:txBody>
          </p:sp>
          <p:cxnSp>
            <p:nvCxnSpPr>
              <p:cNvPr id="68623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3059582" y="2996693"/>
                <a:ext cx="0" cy="13696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16" name="Espace réservé du contenu 17"/>
            <p:cNvGraphicFramePr>
              <a:graphicFrameLocks/>
            </p:cNvGraphicFramePr>
            <p:nvPr/>
          </p:nvGraphicFramePr>
          <p:xfrm>
            <a:off x="2051720" y="1844824"/>
            <a:ext cx="619268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4507706" y="5284590"/>
            <a:ext cx="80903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flipV="1">
            <a:off x="6993731" y="2652118"/>
            <a:ext cx="0" cy="81081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6" name="Rectangle 6"/>
          <p:cNvSpPr>
            <a:spLocks noChangeArrowheads="1"/>
          </p:cNvSpPr>
          <p:nvPr/>
        </p:nvSpPr>
        <p:spPr bwMode="auto">
          <a:xfrm>
            <a:off x="1946672" y="5082778"/>
            <a:ext cx="2677121" cy="36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47" tIns="44574" rIns="89147" bIns="44574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fr-FR" altLang="x-none" sz="1800" i="1">
                <a:solidFill>
                  <a:srgbClr val="000000"/>
                </a:solidFill>
                <a:latin typeface="Calibri" charset="0"/>
              </a:rPr>
              <a:t>Effet délai de traitement</a:t>
            </a:r>
          </a:p>
        </p:txBody>
      </p:sp>
      <p:sp>
        <p:nvSpPr>
          <p:cNvPr id="68617" name="Rectangle 7"/>
          <p:cNvSpPr>
            <a:spLocks noChangeArrowheads="1"/>
          </p:cNvSpPr>
          <p:nvPr/>
        </p:nvSpPr>
        <p:spPr bwMode="auto">
          <a:xfrm>
            <a:off x="6981231" y="3496866"/>
            <a:ext cx="1872934" cy="36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147" tIns="44574" rIns="89147" bIns="44574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800" i="1">
                <a:latin typeface="Calibri" charset="0"/>
              </a:rPr>
              <a:t>Effet charge virale</a:t>
            </a:r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1042987" y="1977034"/>
            <a:ext cx="345145" cy="36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147" tIns="44574" rIns="89147" bIns="44574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800" i="1">
                <a:latin typeface="Calibri" charset="0"/>
              </a:rPr>
              <a:t>%</a:t>
            </a:r>
            <a:endParaRPr lang="fr-FR" altLang="x-none" sz="1800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260435" y="4003760"/>
            <a:ext cx="5984676" cy="50783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x-none" sz="1350" dirty="0">
                <a:solidFill>
                  <a:schemeClr val="bg1"/>
                </a:solidFill>
              </a:rPr>
              <a:t>ZERO TRANSMISSION</a:t>
            </a:r>
          </a:p>
          <a:p>
            <a:pPr algn="ctr" eaLnBrk="1" hangingPunct="1"/>
            <a:r>
              <a:rPr lang="fr-FR" altLang="x-none" sz="1350" dirty="0">
                <a:solidFill>
                  <a:schemeClr val="bg1"/>
                </a:solidFill>
              </a:rPr>
              <a:t>Si la CV est indétectable à la conception et le reste jusqu’à l’accouchement</a:t>
            </a:r>
          </a:p>
        </p:txBody>
      </p:sp>
    </p:spTree>
    <p:extLst>
      <p:ext uri="{BB962C8B-B14F-4D97-AF65-F5344CB8AC3E}">
        <p14:creationId xmlns:p14="http://schemas.microsoft.com/office/powerpoint/2010/main" val="33176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28527" y="77858"/>
            <a:ext cx="9258300" cy="10715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9136" tIns="44569" rIns="89136" bIns="44569" numCol="1" anchor="t" anchorCtr="0" compatLnSpc="1">
            <a:prstTxWarp prst="textNoShape">
              <a:avLst/>
            </a:prstTxWarp>
          </a:bodyPr>
          <a:lstStyle/>
          <a:p>
            <a:r>
              <a:rPr lang="fr-FR" sz="2363" dirty="0">
                <a:latin typeface="Arial" charset="0"/>
              </a:rPr>
              <a:t>Un voyage en pirogue, puis en train, puis en bateau, puis en avion</a:t>
            </a:r>
            <a:r>
              <a:rPr lang="is-IS" sz="2363" dirty="0">
                <a:latin typeface="Arial" charset="0"/>
              </a:rPr>
              <a:t>…</a:t>
            </a:r>
            <a:endParaRPr lang="fr-FR" sz="2363" dirty="0"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2347" b="4001"/>
          <a:stretch/>
        </p:blipFill>
        <p:spPr>
          <a:xfrm>
            <a:off x="3017976" y="1639670"/>
            <a:ext cx="4390512" cy="442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32369" y="4561486"/>
            <a:ext cx="1554458" cy="22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136" tIns="44569" rIns="89136" bIns="4456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fr-FR" sz="900" dirty="0"/>
              <a:t>Faria et al. Science 2014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" y="2795588"/>
            <a:ext cx="2102069" cy="228600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 bwMode="auto">
          <a:xfrm>
            <a:off x="2692401" y="2843213"/>
            <a:ext cx="164603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2692401" y="4675740"/>
            <a:ext cx="1500670" cy="3296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CF48B2EC-E752-9542-84CE-DECE178A01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065" y="1970961"/>
            <a:ext cx="1935126" cy="247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040B55-63BE-5E4F-8203-8C8F267942D7}"/>
              </a:ext>
            </a:extLst>
          </p:cNvPr>
          <p:cNvSpPr/>
          <p:nvPr/>
        </p:nvSpPr>
        <p:spPr>
          <a:xfrm>
            <a:off x="4217355" y="6164106"/>
            <a:ext cx="18806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Infographie « le Monde »</a:t>
            </a:r>
          </a:p>
        </p:txBody>
      </p:sp>
    </p:spTree>
    <p:extLst>
      <p:ext uri="{BB962C8B-B14F-4D97-AF65-F5344CB8AC3E}">
        <p14:creationId xmlns:p14="http://schemas.microsoft.com/office/powerpoint/2010/main" val="14725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2602" y="4345186"/>
            <a:ext cx="8743950" cy="1276945"/>
          </a:xfrm>
        </p:spPr>
        <p:txBody>
          <a:bodyPr/>
          <a:lstStyle/>
          <a:p>
            <a:pPr>
              <a:defRPr/>
            </a:pPr>
            <a:r>
              <a:rPr lang="fr-FR" dirty="0"/>
              <a:t>PrEP</a:t>
            </a:r>
          </a:p>
        </p:txBody>
      </p:sp>
      <p:sp>
        <p:nvSpPr>
          <p:cNvPr id="70658" name="Espace réservé du texte 4"/>
          <p:cNvSpPr>
            <a:spLocks noGrp="1"/>
          </p:cNvSpPr>
          <p:nvPr>
            <p:ph type="body" idx="1"/>
          </p:nvPr>
        </p:nvSpPr>
        <p:spPr>
          <a:xfrm>
            <a:off x="812602" y="2939654"/>
            <a:ext cx="8743950" cy="1405533"/>
          </a:xfrm>
        </p:spPr>
        <p:txBody>
          <a:bodyPr/>
          <a:lstStyle/>
          <a:p>
            <a:endParaRPr lang="x-none" altLang="x-none"/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4C2F52C9-8082-8E4E-9D14-F0786D6C9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6889" y1="69436" x2="74222" y2="68843"/>
                        <a14:backgroundMark x1="27556" y1="31454" x2="71778" y2="31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7175">
            <a:off x="5184577" y="2655937"/>
            <a:ext cx="3653673" cy="273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40" y="350044"/>
            <a:ext cx="4263032" cy="57542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756" y="432197"/>
            <a:ext cx="4404122" cy="57757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227065" y="6182916"/>
            <a:ext cx="1319807" cy="300082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350" dirty="0">
                <a:latin typeface="Arial" panose="020B0604020202020204" pitchFamily="34" charset="0"/>
                <a:ea typeface="+mn-ea"/>
              </a:rPr>
              <a:t>PROUD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168753" y="6182916"/>
            <a:ext cx="1264444" cy="300082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350" dirty="0">
                <a:latin typeface="Arial" panose="020B0604020202020204" pitchFamily="34" charset="0"/>
                <a:ea typeface="+mn-ea"/>
              </a:rPr>
              <a:t>IPERGAY</a:t>
            </a:r>
          </a:p>
        </p:txBody>
      </p:sp>
    </p:spTree>
    <p:extLst>
      <p:ext uri="{BB962C8B-B14F-4D97-AF65-F5344CB8AC3E}">
        <p14:creationId xmlns:p14="http://schemas.microsoft.com/office/powerpoint/2010/main" val="17414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u contenu 11"/>
          <p:cNvSpPr>
            <a:spLocks noGrp="1"/>
          </p:cNvSpPr>
          <p:nvPr>
            <p:ph idx="1"/>
          </p:nvPr>
        </p:nvSpPr>
        <p:spPr>
          <a:xfrm>
            <a:off x="1053704" y="2246710"/>
            <a:ext cx="4454128" cy="2037755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x-none" dirty="0"/>
              <a:t>Ténofovir/emtricitabine </a:t>
            </a:r>
          </a:p>
          <a:p>
            <a:r>
              <a:rPr lang="fr-FR" altLang="x-none" dirty="0"/>
              <a:t>Randomisée</a:t>
            </a:r>
          </a:p>
          <a:p>
            <a:r>
              <a:rPr lang="fr-FR" altLang="x-none" dirty="0"/>
              <a:t>Placebo</a:t>
            </a:r>
          </a:p>
          <a:p>
            <a:r>
              <a:rPr lang="fr-FR" altLang="x-none" dirty="0"/>
              <a:t>France/Québec</a:t>
            </a:r>
          </a:p>
          <a:p>
            <a:r>
              <a:rPr lang="fr-FR" altLang="x-none" b="1" dirty="0"/>
              <a:t>PrEP au « coup par coup »</a:t>
            </a:r>
          </a:p>
          <a:p>
            <a:endParaRPr lang="fr-FR" altLang="x-none" dirty="0"/>
          </a:p>
        </p:txBody>
      </p:sp>
      <p:sp>
        <p:nvSpPr>
          <p:cNvPr id="72706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053704" y="1405534"/>
            <a:ext cx="4454128" cy="594717"/>
          </a:xfrm>
        </p:spPr>
        <p:txBody>
          <a:bodyPr/>
          <a:lstStyle/>
          <a:p>
            <a:pPr algn="ctr"/>
            <a:r>
              <a:rPr lang="fr-FR" altLang="x-none"/>
              <a:t>IPERGAY</a:t>
            </a:r>
          </a:p>
        </p:txBody>
      </p:sp>
      <p:sp>
        <p:nvSpPr>
          <p:cNvPr id="72707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691284" y="4471988"/>
            <a:ext cx="2880717" cy="498277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altLang="x-none" sz="1575"/>
              <a:t>Ça marche très bien !</a:t>
            </a:r>
          </a:p>
          <a:p>
            <a:pPr lvl="1">
              <a:buFont typeface="Arial" charset="0"/>
              <a:buChar char="•"/>
            </a:pPr>
            <a:r>
              <a:rPr lang="fr-FR" altLang="x-none" sz="1575"/>
              <a:t>- 86% d</a:t>
            </a:r>
            <a:r>
              <a:rPr lang="fr-FR" altLang="fr-FR" sz="1575"/>
              <a:t>’</a:t>
            </a:r>
            <a:r>
              <a:rPr lang="fr-FR" altLang="x-none" sz="1575"/>
              <a:t>infection VIH</a:t>
            </a:r>
          </a:p>
          <a:p>
            <a:pPr lvl="1">
              <a:buFont typeface="Arial" charset="0"/>
              <a:buChar char="•"/>
            </a:pPr>
            <a:r>
              <a:rPr lang="fr-FR" altLang="x-none" sz="1575"/>
              <a:t>NPT = 18</a:t>
            </a:r>
          </a:p>
        </p:txBody>
      </p:sp>
      <p:sp>
        <p:nvSpPr>
          <p:cNvPr id="72709" name="Espace réservé du numéro de diapositive 1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35819" indent="-321469">
              <a:spcBef>
                <a:spcPct val="20000"/>
              </a:spcBef>
              <a:buChar char="–"/>
              <a:defRPr sz="31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85875" indent="-25717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00225" indent="-257175">
              <a:spcBef>
                <a:spcPct val="20000"/>
              </a:spcBef>
              <a:buChar char="–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314575" indent="-257175">
              <a:spcBef>
                <a:spcPct val="20000"/>
              </a:spcBef>
              <a:buChar char="»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828925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343275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857625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371975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D2E2F0-D440-9341-BFE9-1F9B1020BF33}" type="slidenum">
              <a:rPr lang="fr-FR" altLang="x-none" sz="135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fr-FR" altLang="x-none" sz="1350">
              <a:solidFill>
                <a:schemeClr val="bg1"/>
              </a:solidFill>
            </a:endParaRPr>
          </a:p>
        </p:txBody>
      </p:sp>
      <p:sp>
        <p:nvSpPr>
          <p:cNvPr id="72710" name="Espace réservé du contenu 13"/>
          <p:cNvSpPr>
            <a:spLocks noGrp="1"/>
          </p:cNvSpPr>
          <p:nvPr>
            <p:ph idx="17"/>
          </p:nvPr>
        </p:nvSpPr>
        <p:spPr>
          <a:xfrm>
            <a:off x="5718572" y="2246710"/>
            <a:ext cx="4452343" cy="2037755"/>
          </a:xfrm>
          <a:ln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x-none" dirty="0"/>
              <a:t>Ténofovir/emtricitabine </a:t>
            </a:r>
          </a:p>
          <a:p>
            <a:r>
              <a:rPr lang="fr-FR" altLang="x-none" dirty="0"/>
              <a:t>Randomisée</a:t>
            </a:r>
          </a:p>
          <a:p>
            <a:r>
              <a:rPr lang="fr-FR" altLang="x-none" dirty="0"/>
              <a:t>PrEP immédiate versus retardée</a:t>
            </a:r>
          </a:p>
          <a:p>
            <a:r>
              <a:rPr lang="fr-FR" altLang="x-none" dirty="0"/>
              <a:t>UK</a:t>
            </a:r>
          </a:p>
          <a:p>
            <a:r>
              <a:rPr lang="fr-FR" altLang="x-none" b="1" dirty="0"/>
              <a:t>PrEP continue</a:t>
            </a:r>
          </a:p>
          <a:p>
            <a:pPr lvl="1">
              <a:buFont typeface="Arial" charset="0"/>
              <a:buChar char="•"/>
            </a:pPr>
            <a:endParaRPr lang="fr-FR" altLang="x-none" dirty="0"/>
          </a:p>
        </p:txBody>
      </p:sp>
      <p:sp>
        <p:nvSpPr>
          <p:cNvPr id="72711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5718572" y="1405534"/>
            <a:ext cx="4452343" cy="594717"/>
          </a:xfrm>
        </p:spPr>
        <p:txBody>
          <a:bodyPr/>
          <a:lstStyle/>
          <a:p>
            <a:pPr algn="ctr"/>
            <a:r>
              <a:rPr lang="fr-FR" altLang="x-none"/>
              <a:t>PROUD</a:t>
            </a:r>
          </a:p>
        </p:txBody>
      </p:sp>
      <p:sp>
        <p:nvSpPr>
          <p:cNvPr id="72712" name="Espace réservé du texte 15"/>
          <p:cNvSpPr>
            <a:spLocks noGrp="1"/>
          </p:cNvSpPr>
          <p:nvPr>
            <p:ph type="body" sz="quarter" idx="19"/>
          </p:nvPr>
        </p:nvSpPr>
        <p:spPr>
          <a:xfrm>
            <a:off x="6332934" y="4471988"/>
            <a:ext cx="2943225" cy="498277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altLang="x-none" sz="1575"/>
              <a:t>Ça marche très bien !</a:t>
            </a:r>
          </a:p>
          <a:p>
            <a:pPr lvl="1">
              <a:buFont typeface="Arial" charset="0"/>
              <a:buChar char="•"/>
            </a:pPr>
            <a:r>
              <a:rPr lang="fr-FR" altLang="x-none" sz="1575"/>
              <a:t>- 86% d</a:t>
            </a:r>
            <a:r>
              <a:rPr lang="fr-FR" altLang="fr-FR" sz="1575"/>
              <a:t>’</a:t>
            </a:r>
            <a:r>
              <a:rPr lang="fr-FR" altLang="x-none" sz="1575"/>
              <a:t>infection VIH</a:t>
            </a:r>
          </a:p>
          <a:p>
            <a:pPr lvl="1">
              <a:buFont typeface="Arial" charset="0"/>
              <a:buChar char="•"/>
            </a:pPr>
            <a:r>
              <a:rPr lang="fr-FR" altLang="x-none" sz="1575"/>
              <a:t>NPT = 13</a:t>
            </a:r>
          </a:p>
          <a:p>
            <a:pPr>
              <a:buFontTx/>
              <a:buChar char="•"/>
            </a:pPr>
            <a:endParaRPr lang="fr-FR" altLang="x-none" sz="1575"/>
          </a:p>
        </p:txBody>
      </p:sp>
      <p:sp>
        <p:nvSpPr>
          <p:cNvPr id="72713" name="Espace réservé du pied de page 35"/>
          <p:cNvSpPr>
            <a:spLocks noGrp="1"/>
          </p:cNvSpPr>
          <p:nvPr>
            <p:ph type="ftr" sz="quarter" idx="4294967295"/>
          </p:nvPr>
        </p:nvSpPr>
        <p:spPr bwMode="auto">
          <a:xfrm>
            <a:off x="6087089" y="5733663"/>
            <a:ext cx="3715307" cy="4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35819" indent="-321469" defTabSz="514350">
              <a:spcBef>
                <a:spcPct val="20000"/>
              </a:spcBef>
              <a:buChar char="–"/>
              <a:defRPr sz="31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85875" indent="-257175" defTabSz="51435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00225" indent="-257175" defTabSz="514350">
              <a:spcBef>
                <a:spcPct val="20000"/>
              </a:spcBef>
              <a:buChar char="–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314575" indent="-257175" defTabSz="514350">
              <a:spcBef>
                <a:spcPct val="20000"/>
              </a:spcBef>
              <a:buChar char="»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828925" indent="-257175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343275" indent="-257175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857625" indent="-257175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371975" indent="-257175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x-none" sz="1238" i="1" dirty="0"/>
              <a:t>Mc Cormack S et al. Lancet, 10 septembre 2015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3BF79E1-F92C-CA42-A52A-88DEA4BD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704" y="400389"/>
            <a:ext cx="8461169" cy="607606"/>
          </a:xfrm>
        </p:spPr>
        <p:txBody>
          <a:bodyPr/>
          <a:lstStyle/>
          <a:p>
            <a:r>
              <a:rPr lang="fr-FR" sz="3200" dirty="0"/>
              <a:t>PrEP : deux essais essentiels chez les HSH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5CDCC-BFA6-9A41-81B2-CD7DBAA3CC1D}"/>
              </a:ext>
            </a:extLst>
          </p:cNvPr>
          <p:cNvSpPr/>
          <p:nvPr/>
        </p:nvSpPr>
        <p:spPr>
          <a:xfrm>
            <a:off x="1585385" y="5733663"/>
            <a:ext cx="3092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x-none" i="1" dirty="0"/>
              <a:t>Molina JM et al. NEJM, 1</a:t>
            </a:r>
            <a:r>
              <a:rPr lang="fr-FR" altLang="x-none" i="1" baseline="30000" dirty="0"/>
              <a:t>er</a:t>
            </a:r>
            <a:r>
              <a:rPr lang="fr-FR" altLang="x-none" i="1" dirty="0"/>
              <a:t> décembre 2015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9078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14350" y="535781"/>
            <a:ext cx="9258300" cy="578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sz="1823">
              <a:solidFill>
                <a:srgbClr val="000000"/>
              </a:solidFill>
            </a:endParaRPr>
          </a:p>
        </p:txBody>
      </p:sp>
      <p:sp>
        <p:nvSpPr>
          <p:cNvPr id="54275" name="Line 2"/>
          <p:cNvSpPr>
            <a:spLocks noChangeShapeType="1"/>
          </p:cNvSpPr>
          <p:nvPr/>
        </p:nvSpPr>
        <p:spPr bwMode="auto">
          <a:xfrm>
            <a:off x="4547176" y="5418892"/>
            <a:ext cx="335934" cy="160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76" name="Line 3"/>
          <p:cNvSpPr>
            <a:spLocks noChangeShapeType="1"/>
          </p:cNvSpPr>
          <p:nvPr/>
        </p:nvSpPr>
        <p:spPr bwMode="auto">
          <a:xfrm>
            <a:off x="4945798" y="5418892"/>
            <a:ext cx="453110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77" name="Line 4"/>
          <p:cNvSpPr>
            <a:spLocks noChangeShapeType="1"/>
          </p:cNvSpPr>
          <p:nvPr/>
        </p:nvSpPr>
        <p:spPr bwMode="auto">
          <a:xfrm flipV="1">
            <a:off x="4850965" y="5354598"/>
            <a:ext cx="67508" cy="12055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78" name="Line 5"/>
          <p:cNvSpPr>
            <a:spLocks noChangeShapeType="1"/>
          </p:cNvSpPr>
          <p:nvPr/>
        </p:nvSpPr>
        <p:spPr bwMode="auto">
          <a:xfrm flipV="1">
            <a:off x="4924901" y="5354598"/>
            <a:ext cx="65902" cy="12055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79" name="AutoShape 6"/>
          <p:cNvSpPr>
            <a:spLocks/>
          </p:cNvSpPr>
          <p:nvPr/>
        </p:nvSpPr>
        <p:spPr bwMode="auto">
          <a:xfrm>
            <a:off x="716875" y="1165860"/>
            <a:ext cx="827783" cy="44523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defTabSz="385785" eaLnBrk="0" hangingPunct="0"/>
            <a:r>
              <a:rPr lang="en-US" sz="1013">
                <a:solidFill>
                  <a:srgbClr val="C82506"/>
                </a:solidFill>
                <a:latin typeface="Helvetica Light" charset="0"/>
                <a:cs typeface="MS PGothic" charset="0"/>
                <a:sym typeface="Helvetica Light" charset="0"/>
              </a:rPr>
              <a:t>Prevention of sexual transmission</a:t>
            </a:r>
            <a:endParaRPr lang="en-US" sz="2329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80" name="AutoShape 8"/>
          <p:cNvSpPr>
            <a:spLocks/>
          </p:cNvSpPr>
          <p:nvPr/>
        </p:nvSpPr>
        <p:spPr bwMode="auto">
          <a:xfrm>
            <a:off x="5461754" y="5700178"/>
            <a:ext cx="2865895" cy="3841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620" b="1">
                <a:solidFill>
                  <a:srgbClr val="C82506"/>
                </a:solidFill>
                <a:latin typeface="Helvetica Light" charset="0"/>
                <a:cs typeface="MS PGothic" charset="0"/>
                <a:sym typeface="Helvetica Light" charset="0"/>
              </a:rPr>
              <a:t>Effectiveness </a:t>
            </a:r>
            <a:r>
              <a:rPr lang="en-US" sz="1620" b="1">
                <a:solidFill>
                  <a:srgbClr val="797979"/>
                </a:solidFill>
                <a:latin typeface="Helvetica Light" charset="0"/>
                <a:cs typeface="MS PGothic" charset="0"/>
                <a:sym typeface="Helvetica Light" charset="0"/>
              </a:rPr>
              <a:t>(%)</a:t>
            </a:r>
            <a:r>
              <a:rPr lang="en-US" sz="1620" b="1">
                <a:solidFill>
                  <a:srgbClr val="C82506"/>
                </a:solidFill>
                <a:latin typeface="Helvetica Light" charset="0"/>
                <a:cs typeface="MS PGothic" charset="0"/>
                <a:sym typeface="Helvetica Light" charset="0"/>
              </a:rPr>
              <a:t> </a:t>
            </a:r>
            <a:endParaRPr lang="en-US" sz="162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81" name="AutoShape 9"/>
          <p:cNvSpPr>
            <a:spLocks/>
          </p:cNvSpPr>
          <p:nvPr/>
        </p:nvSpPr>
        <p:spPr bwMode="auto">
          <a:xfrm>
            <a:off x="724913" y="5116711"/>
            <a:ext cx="1292304" cy="29414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defTabSz="385785" eaLnBrk="0" hangingPunct="0"/>
            <a:r>
              <a:rPr lang="en-US" sz="1013">
                <a:solidFill>
                  <a:srgbClr val="C82506"/>
                </a:solidFill>
                <a:latin typeface="Helvetica Light" charset="0"/>
                <a:cs typeface="MS PGothic" charset="0"/>
                <a:sym typeface="Helvetica Light" charset="0"/>
              </a:rPr>
              <a:t>Prevention in people who inject drugs</a:t>
            </a:r>
          </a:p>
        </p:txBody>
      </p:sp>
      <p:sp>
        <p:nvSpPr>
          <p:cNvPr id="54282" name="AutoShape 10"/>
          <p:cNvSpPr>
            <a:spLocks/>
          </p:cNvSpPr>
          <p:nvPr/>
        </p:nvSpPr>
        <p:spPr bwMode="auto">
          <a:xfrm>
            <a:off x="8202276" y="606505"/>
            <a:ext cx="909757" cy="14144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defTabSz="385785" eaLnBrk="0" hangingPunct="0"/>
            <a:r>
              <a:rPr lang="en-US" sz="1013" dirty="0">
                <a:solidFill>
                  <a:srgbClr val="C82506"/>
                </a:solidFill>
                <a:latin typeface="Helvetica" charset="0"/>
                <a:cs typeface="MS PGothic" charset="0"/>
                <a:sym typeface="Helvetica" charset="0"/>
              </a:rPr>
              <a:t>Effect size </a:t>
            </a:r>
            <a:r>
              <a:rPr lang="en-US" sz="1013" dirty="0">
                <a:solidFill>
                  <a:srgbClr val="797979"/>
                </a:solidFill>
                <a:latin typeface="Helvetica" charset="0"/>
                <a:cs typeface="MS PGothic" charset="0"/>
                <a:sym typeface="Helvetica" charset="0"/>
              </a:rPr>
              <a:t>(CI)</a:t>
            </a:r>
            <a:endParaRPr lang="en-US" sz="2329" dirty="0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83" name="Line 13"/>
          <p:cNvSpPr>
            <a:spLocks noChangeShapeType="1"/>
          </p:cNvSpPr>
          <p:nvPr/>
        </p:nvSpPr>
        <p:spPr bwMode="auto">
          <a:xfrm>
            <a:off x="885647" y="1029237"/>
            <a:ext cx="840640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84" name="AutoShape 21"/>
          <p:cNvSpPr>
            <a:spLocks/>
          </p:cNvSpPr>
          <p:nvPr/>
        </p:nvSpPr>
        <p:spPr bwMode="auto">
          <a:xfrm>
            <a:off x="1255336" y="5100638"/>
            <a:ext cx="2631221" cy="2780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Bangkok Tenofovir Study – daily oral TDF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(PWID– Thailand)</a:t>
            </a:r>
            <a:endParaRPr lang="en-US" sz="608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85" name="Line 26"/>
          <p:cNvSpPr>
            <a:spLocks noChangeShapeType="1"/>
          </p:cNvSpPr>
          <p:nvPr/>
        </p:nvSpPr>
        <p:spPr bwMode="auto">
          <a:xfrm flipH="1">
            <a:off x="8202276" y="1172289"/>
            <a:ext cx="0" cy="4281964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86" name="Line 36"/>
          <p:cNvSpPr>
            <a:spLocks noChangeShapeType="1"/>
          </p:cNvSpPr>
          <p:nvPr/>
        </p:nvSpPr>
        <p:spPr bwMode="auto">
          <a:xfrm flipH="1">
            <a:off x="4547176" y="1172290"/>
            <a:ext cx="1607" cy="424660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87" name="AutoShape 39"/>
          <p:cNvSpPr>
            <a:spLocks/>
          </p:cNvSpPr>
          <p:nvPr/>
        </p:nvSpPr>
        <p:spPr bwMode="auto">
          <a:xfrm>
            <a:off x="6177023" y="5391568"/>
            <a:ext cx="88403" cy="75544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88" name="AutoShape 40"/>
          <p:cNvSpPr>
            <a:spLocks/>
          </p:cNvSpPr>
          <p:nvPr/>
        </p:nvSpPr>
        <p:spPr bwMode="auto">
          <a:xfrm>
            <a:off x="6135232" y="5457468"/>
            <a:ext cx="162341" cy="18484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013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0</a:t>
            </a:r>
            <a:endParaRPr lang="en-US" sz="1013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89" name="AutoShape 41"/>
          <p:cNvSpPr>
            <a:spLocks/>
          </p:cNvSpPr>
          <p:nvPr/>
        </p:nvSpPr>
        <p:spPr bwMode="auto">
          <a:xfrm>
            <a:off x="8035112" y="5457468"/>
            <a:ext cx="321469" cy="2041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013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100</a:t>
            </a:r>
            <a:endParaRPr lang="en-US" sz="1013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90" name="AutoShape 42"/>
          <p:cNvSpPr>
            <a:spLocks/>
          </p:cNvSpPr>
          <p:nvPr/>
        </p:nvSpPr>
        <p:spPr bwMode="auto">
          <a:xfrm>
            <a:off x="4357510" y="5449432"/>
            <a:ext cx="371296" cy="2041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013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-130</a:t>
            </a:r>
            <a:endParaRPr lang="en-US" sz="1013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91" name="Line 43"/>
          <p:cNvSpPr>
            <a:spLocks noChangeShapeType="1"/>
          </p:cNvSpPr>
          <p:nvPr/>
        </p:nvSpPr>
        <p:spPr bwMode="auto">
          <a:xfrm flipH="1">
            <a:off x="6218814" y="1178720"/>
            <a:ext cx="11251" cy="424017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92" name="Line 44"/>
          <p:cNvSpPr>
            <a:spLocks noChangeShapeType="1"/>
          </p:cNvSpPr>
          <p:nvPr/>
        </p:nvSpPr>
        <p:spPr bwMode="auto">
          <a:xfrm>
            <a:off x="768310" y="5132784"/>
            <a:ext cx="854303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grpSp>
        <p:nvGrpSpPr>
          <p:cNvPr id="54293" name="Group 17"/>
          <p:cNvGrpSpPr>
            <a:grpSpLocks/>
          </p:cNvGrpSpPr>
          <p:nvPr/>
        </p:nvGrpSpPr>
        <p:grpSpPr bwMode="auto">
          <a:xfrm>
            <a:off x="4601826" y="4849892"/>
            <a:ext cx="1676459" cy="94834"/>
            <a:chOff x="5740400" y="7145338"/>
            <a:chExt cx="2355850" cy="158750"/>
          </a:xfrm>
        </p:grpSpPr>
        <p:sp>
          <p:nvSpPr>
            <p:cNvPr id="54561" name="AutoShape 69"/>
            <p:cNvSpPr>
              <a:spLocks/>
            </p:cNvSpPr>
            <p:nvPr/>
          </p:nvSpPr>
          <p:spPr bwMode="auto">
            <a:xfrm>
              <a:off x="5740400" y="7186613"/>
              <a:ext cx="103981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62" name="AutoShape 70"/>
            <p:cNvSpPr>
              <a:spLocks/>
            </p:cNvSpPr>
            <p:nvPr/>
          </p:nvSpPr>
          <p:spPr bwMode="auto">
            <a:xfrm>
              <a:off x="6765925" y="7186613"/>
              <a:ext cx="1330325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63" name="AutoShape 71"/>
            <p:cNvSpPr>
              <a:spLocks/>
            </p:cNvSpPr>
            <p:nvPr/>
          </p:nvSpPr>
          <p:spPr bwMode="auto">
            <a:xfrm>
              <a:off x="6638925" y="7145338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sp>
        <p:nvSpPr>
          <p:cNvPr id="54294" name="Line 75"/>
          <p:cNvSpPr>
            <a:spLocks noChangeShapeType="1"/>
          </p:cNvSpPr>
          <p:nvPr/>
        </p:nvSpPr>
        <p:spPr bwMode="auto">
          <a:xfrm flipH="1">
            <a:off x="7215367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95" name="AutoShape 11"/>
          <p:cNvSpPr>
            <a:spLocks/>
          </p:cNvSpPr>
          <p:nvPr/>
        </p:nvSpPr>
        <p:spPr bwMode="auto">
          <a:xfrm>
            <a:off x="432376" y="1178719"/>
            <a:ext cx="3494366" cy="384316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PROUD – daily oral TDF/FTC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(MSM – United Kingdom)</a:t>
            </a:r>
          </a:p>
          <a:p>
            <a:pPr algn="r" defTabSz="385785" eaLnBrk="0" hangingPunct="0"/>
            <a:endParaRPr lang="en-US" sz="506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IPERGAY – event-driven TDF/FTC 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(MSM – Canada, France)</a:t>
            </a:r>
          </a:p>
          <a:p>
            <a:pPr algn="r" defTabSz="385785" eaLnBrk="0" hangingPunct="0"/>
            <a:endParaRPr lang="en-US" sz="506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Partners PrEP – daily oral TDF/FTC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(Serodiscordant couples – Kenya, Uganda)</a:t>
            </a:r>
          </a:p>
          <a:p>
            <a:pPr algn="r" defTabSz="385785" eaLnBrk="0" hangingPunct="0"/>
            <a:endParaRPr lang="en-US" sz="506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Partners PrEP – daily oral TDF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(Serodiscordant couples – Kenya, Uganda)</a:t>
            </a:r>
          </a:p>
          <a:p>
            <a:pPr algn="r" defTabSz="385785" eaLnBrk="0" hangingPunct="0"/>
            <a:endParaRPr lang="en-US" sz="506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TDF2 – daily TDF/FTC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(Heterosexual men and women – Botswana)</a:t>
            </a:r>
          </a:p>
          <a:p>
            <a:pPr algn="r" defTabSz="385785" eaLnBrk="0" hangingPunct="0"/>
            <a:endParaRPr lang="en-US" sz="506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iPrEx – daily oral TDF/FTC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(MSM – North and South America, South Africa, Thailand)</a:t>
            </a:r>
          </a:p>
          <a:p>
            <a:pPr algn="r" defTabSz="385785" eaLnBrk="0" hangingPunct="0"/>
            <a:endParaRPr lang="en-US" sz="506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CAPRISA 004 – BAT-24 dosing vaginal tenofovir gel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Africa)</a:t>
            </a:r>
          </a:p>
          <a:p>
            <a:pPr algn="r" defTabSz="385785" eaLnBrk="0" hangingPunct="0"/>
            <a:endParaRPr lang="en-US" sz="506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RV 144 – six injectable ALVAC/AIDSVAX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(Heterosexual men and women – Thailand)</a:t>
            </a:r>
          </a:p>
          <a:p>
            <a:pPr algn="r" defTabSz="385785" eaLnBrk="0" hangingPunct="0"/>
            <a:endParaRPr lang="en-US" sz="506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" charset="0"/>
              </a:rPr>
              <a:t>The Ring Study</a:t>
            </a:r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 – monthly vaginal ring containing dapivirine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Africa, Uganda)</a:t>
            </a:r>
          </a:p>
          <a:p>
            <a:pPr algn="r" defTabSz="385785" eaLnBrk="0" hangingPunct="0"/>
            <a:endParaRPr lang="en-US" sz="506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" charset="0"/>
              </a:rPr>
              <a:t>ASPIRE</a:t>
            </a:r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 – monthly vaginal ring containing dapivirine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Malawi, South Africa, Uganda, Zimbabwe) </a:t>
            </a:r>
          </a:p>
          <a:p>
            <a:pPr algn="r" defTabSz="385785" eaLnBrk="0" hangingPunct="0"/>
            <a:endParaRPr lang="en-US" sz="405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MTN 003/VOICE – daily dosing vaginal tenofovir gel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Africa, Uganda, Zimbabwe)</a:t>
            </a:r>
          </a:p>
          <a:p>
            <a:pPr algn="r" defTabSz="385785" eaLnBrk="0" hangingPunct="0"/>
            <a:endParaRPr lang="en-US" sz="405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FEM-PrEP – daily oral TDF/FTC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Kenya, South Africa, Tanzania)</a:t>
            </a:r>
          </a:p>
          <a:p>
            <a:pPr algn="r" defTabSz="385785" eaLnBrk="0" hangingPunct="0"/>
            <a:endParaRPr lang="en-US" sz="608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" charset="0"/>
              </a:rPr>
              <a:t>FACTS 001 – event-driven vaginal tenofovir gel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Africa)</a:t>
            </a:r>
          </a:p>
          <a:p>
            <a:pPr algn="r" defTabSz="385785" eaLnBrk="0" hangingPunct="0"/>
            <a:endParaRPr lang="en-US" sz="608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MTN 003/VOICE – daily oral TDF/FTC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Africa, Uganda, Zimbabwe)</a:t>
            </a:r>
          </a:p>
          <a:p>
            <a:pPr algn="r" defTabSz="385785" eaLnBrk="0" hangingPunct="0"/>
            <a:endParaRPr lang="en-US" sz="506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pPr algn="r" defTabSz="385785" eaLnBrk="0" hangingPunct="0"/>
            <a:r>
              <a:rPr lang="en-US" sz="709" b="1">
                <a:solidFill>
                  <a:srgbClr val="000000"/>
                </a:solidFill>
                <a:latin typeface="Helvetica Light" charset="0"/>
                <a:cs typeface="MS PGothic" charset="0"/>
                <a:sym typeface="Helvetica Light" charset="0"/>
              </a:rPr>
              <a:t>MTN 003/VOICE – daily oral TDF</a:t>
            </a:r>
          </a:p>
          <a:p>
            <a:pPr algn="r" defTabSz="385785" eaLnBrk="0" hangingPunct="0"/>
            <a:r>
              <a:rPr lang="en-US" sz="608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(Women – South Africa, Uganda, Zimbabwe)</a:t>
            </a:r>
            <a:endParaRPr lang="en-US" sz="608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296" name="TextBox 87"/>
          <p:cNvSpPr txBox="1">
            <a:spLocks noChangeArrowheads="1"/>
          </p:cNvSpPr>
          <p:nvPr/>
        </p:nvSpPr>
        <p:spPr bwMode="auto">
          <a:xfrm>
            <a:off x="8290680" y="1220510"/>
            <a:ext cx="678293" cy="488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435" tIns="30218" rIns="60435" bIns="30218">
            <a:spAutoFit/>
          </a:bodyPr>
          <a:lstStyle>
            <a:lvl1pPr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01" b="1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86%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(58; 97)</a:t>
            </a:r>
          </a:p>
          <a:p>
            <a:endParaRPr lang="en-US" sz="911" b="1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86%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(44; 99)</a:t>
            </a:r>
          </a:p>
          <a:p>
            <a:endParaRPr lang="en-US" sz="1114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75%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(55; 87)</a:t>
            </a:r>
          </a:p>
          <a:p>
            <a:endParaRPr lang="en-US" sz="1114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67%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(44; 81)</a:t>
            </a:r>
          </a:p>
          <a:p>
            <a:endParaRPr lang="en-US" sz="911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62%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(22; 84)</a:t>
            </a:r>
          </a:p>
          <a:p>
            <a:endParaRPr lang="en-US" sz="911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44%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(15; 63)</a:t>
            </a:r>
          </a:p>
          <a:p>
            <a:endParaRPr lang="en-US" sz="1063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39%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(6; 60)</a:t>
            </a:r>
          </a:p>
          <a:p>
            <a:endParaRPr lang="en-US" sz="911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31%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(1; 51)</a:t>
            </a:r>
          </a:p>
          <a:p>
            <a:endParaRPr lang="en-US" sz="911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31%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(1; 51)</a:t>
            </a:r>
          </a:p>
          <a:p>
            <a:endParaRPr lang="en-US" sz="1114" b="1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27%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(1; 46)</a:t>
            </a:r>
            <a:endParaRPr lang="en-US" sz="1114" b="1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endParaRPr lang="en-US" sz="911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15%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(-21; 40)</a:t>
            </a:r>
          </a:p>
          <a:p>
            <a:endParaRPr lang="en-US" sz="911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6%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(-21; 40)</a:t>
            </a:r>
          </a:p>
          <a:p>
            <a:endParaRPr lang="en-US" sz="911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0%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(-40; 30)</a:t>
            </a:r>
            <a:endParaRPr lang="en-US" sz="709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endParaRPr lang="en-US" sz="911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-4%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(-49; 27)</a:t>
            </a:r>
          </a:p>
          <a:p>
            <a:endParaRPr lang="en-US" sz="911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49%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(-129; 3)</a:t>
            </a:r>
          </a:p>
          <a:p>
            <a:endParaRPr lang="en-US" sz="1418" dirty="0">
              <a:solidFill>
                <a:srgbClr val="000000"/>
              </a:solidFill>
              <a:latin typeface="Helvetica" charset="0"/>
              <a:cs typeface="MS PGothic" charset="0"/>
              <a:sym typeface="Helvetica" charset="0"/>
            </a:endParaRPr>
          </a:p>
          <a:p>
            <a:r>
              <a:rPr lang="en-US" sz="709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49% </a:t>
            </a:r>
            <a:r>
              <a:rPr lang="en-US" sz="709" dirty="0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(10; 72)</a:t>
            </a:r>
            <a:endParaRPr lang="en-US" sz="709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709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709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709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709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709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709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  <a:p>
            <a:endParaRPr lang="en-US" sz="709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</p:txBody>
      </p:sp>
      <p:sp>
        <p:nvSpPr>
          <p:cNvPr id="54297" name="Line 43"/>
          <p:cNvSpPr>
            <a:spLocks noChangeShapeType="1"/>
          </p:cNvSpPr>
          <p:nvPr/>
        </p:nvSpPr>
        <p:spPr bwMode="auto">
          <a:xfrm flipH="1">
            <a:off x="6426160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98" name="Line 43"/>
          <p:cNvSpPr>
            <a:spLocks noChangeShapeType="1"/>
          </p:cNvSpPr>
          <p:nvPr/>
        </p:nvSpPr>
        <p:spPr bwMode="auto">
          <a:xfrm flipH="1">
            <a:off x="6623864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299" name="Line 43"/>
          <p:cNvSpPr>
            <a:spLocks noChangeShapeType="1"/>
          </p:cNvSpPr>
          <p:nvPr/>
        </p:nvSpPr>
        <p:spPr bwMode="auto">
          <a:xfrm flipH="1">
            <a:off x="6819960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00" name="Line 43"/>
          <p:cNvSpPr>
            <a:spLocks noChangeShapeType="1"/>
          </p:cNvSpPr>
          <p:nvPr/>
        </p:nvSpPr>
        <p:spPr bwMode="auto">
          <a:xfrm flipH="1">
            <a:off x="7017663" y="5367457"/>
            <a:ext cx="0" cy="12537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01" name="Line 43"/>
          <p:cNvSpPr>
            <a:spLocks noChangeShapeType="1"/>
          </p:cNvSpPr>
          <p:nvPr/>
        </p:nvSpPr>
        <p:spPr bwMode="auto">
          <a:xfrm flipH="1">
            <a:off x="7413069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02" name="Line 43"/>
          <p:cNvSpPr>
            <a:spLocks noChangeShapeType="1"/>
          </p:cNvSpPr>
          <p:nvPr/>
        </p:nvSpPr>
        <p:spPr bwMode="auto">
          <a:xfrm flipH="1">
            <a:off x="7609165" y="5367457"/>
            <a:ext cx="0" cy="12537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03" name="Line 43"/>
          <p:cNvSpPr>
            <a:spLocks noChangeShapeType="1"/>
          </p:cNvSpPr>
          <p:nvPr/>
        </p:nvSpPr>
        <p:spPr bwMode="auto">
          <a:xfrm flipH="1">
            <a:off x="7806869" y="5367457"/>
            <a:ext cx="0" cy="12537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04" name="Line 43"/>
          <p:cNvSpPr>
            <a:spLocks noChangeShapeType="1"/>
          </p:cNvSpPr>
          <p:nvPr/>
        </p:nvSpPr>
        <p:spPr bwMode="auto">
          <a:xfrm flipH="1">
            <a:off x="8004572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05" name="Line 43"/>
          <p:cNvSpPr>
            <a:spLocks noChangeShapeType="1"/>
          </p:cNvSpPr>
          <p:nvPr/>
        </p:nvSpPr>
        <p:spPr bwMode="auto">
          <a:xfrm flipH="1">
            <a:off x="5429607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06" name="Line 43"/>
          <p:cNvSpPr>
            <a:spLocks noChangeShapeType="1"/>
          </p:cNvSpPr>
          <p:nvPr/>
        </p:nvSpPr>
        <p:spPr bwMode="auto">
          <a:xfrm flipH="1">
            <a:off x="5625703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07" name="Line 43"/>
          <p:cNvSpPr>
            <a:spLocks noChangeShapeType="1"/>
          </p:cNvSpPr>
          <p:nvPr/>
        </p:nvSpPr>
        <p:spPr bwMode="auto">
          <a:xfrm flipH="1">
            <a:off x="5823407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08" name="Line 43"/>
          <p:cNvSpPr>
            <a:spLocks noChangeShapeType="1"/>
          </p:cNvSpPr>
          <p:nvPr/>
        </p:nvSpPr>
        <p:spPr bwMode="auto">
          <a:xfrm flipH="1">
            <a:off x="6021110" y="5372279"/>
            <a:ext cx="0" cy="12537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09" name="Line 43"/>
          <p:cNvSpPr>
            <a:spLocks noChangeShapeType="1"/>
          </p:cNvSpPr>
          <p:nvPr/>
        </p:nvSpPr>
        <p:spPr bwMode="auto">
          <a:xfrm flipH="1">
            <a:off x="5231905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10" name="AutoShape 40"/>
          <p:cNvSpPr>
            <a:spLocks/>
          </p:cNvSpPr>
          <p:nvPr/>
        </p:nvSpPr>
        <p:spPr bwMode="auto">
          <a:xfrm>
            <a:off x="6496884" y="5410856"/>
            <a:ext cx="244316" cy="257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013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20</a:t>
            </a:r>
            <a:endParaRPr lang="en-US" sz="1013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1" name="AutoShape 40"/>
          <p:cNvSpPr>
            <a:spLocks/>
          </p:cNvSpPr>
          <p:nvPr/>
        </p:nvSpPr>
        <p:spPr bwMode="auto">
          <a:xfrm>
            <a:off x="6892290" y="5459076"/>
            <a:ext cx="236280" cy="18002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013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40</a:t>
            </a:r>
            <a:endParaRPr lang="en-US" sz="1013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2" name="AutoShape 40"/>
          <p:cNvSpPr>
            <a:spLocks/>
          </p:cNvSpPr>
          <p:nvPr/>
        </p:nvSpPr>
        <p:spPr bwMode="auto">
          <a:xfrm flipH="1">
            <a:off x="7300555" y="5481579"/>
            <a:ext cx="216992" cy="13501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013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60</a:t>
            </a:r>
            <a:endParaRPr lang="en-US" sz="1013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3" name="AutoShape 40"/>
          <p:cNvSpPr>
            <a:spLocks/>
          </p:cNvSpPr>
          <p:nvPr/>
        </p:nvSpPr>
        <p:spPr bwMode="auto">
          <a:xfrm flipH="1">
            <a:off x="7692747" y="5481579"/>
            <a:ext cx="216992" cy="13501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013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80</a:t>
            </a:r>
            <a:endParaRPr lang="en-US" sz="1013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4" name="AutoShape 40"/>
          <p:cNvSpPr>
            <a:spLocks/>
          </p:cNvSpPr>
          <p:nvPr/>
        </p:nvSpPr>
        <p:spPr bwMode="auto">
          <a:xfrm>
            <a:off x="5276911" y="5452647"/>
            <a:ext cx="271640" cy="1816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013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-40</a:t>
            </a:r>
            <a:endParaRPr lang="en-US" sz="1013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5" name="AutoShape 39"/>
          <p:cNvSpPr>
            <a:spLocks/>
          </p:cNvSpPr>
          <p:nvPr/>
        </p:nvSpPr>
        <p:spPr bwMode="auto">
          <a:xfrm>
            <a:off x="8157271" y="5393174"/>
            <a:ext cx="90011" cy="75546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16" name="AutoShape 39"/>
          <p:cNvSpPr>
            <a:spLocks/>
          </p:cNvSpPr>
          <p:nvPr/>
        </p:nvSpPr>
        <p:spPr bwMode="auto">
          <a:xfrm>
            <a:off x="4505385" y="5388353"/>
            <a:ext cx="88403" cy="7393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17" name="AutoShape 40"/>
          <p:cNvSpPr>
            <a:spLocks/>
          </p:cNvSpPr>
          <p:nvPr/>
        </p:nvSpPr>
        <p:spPr bwMode="auto">
          <a:xfrm>
            <a:off x="5673923" y="5452647"/>
            <a:ext cx="271642" cy="1816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013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-20</a:t>
            </a:r>
            <a:endParaRPr lang="en-US" sz="1013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sp>
        <p:nvSpPr>
          <p:cNvPr id="54318" name="Line 43"/>
          <p:cNvSpPr>
            <a:spLocks noChangeShapeType="1"/>
          </p:cNvSpPr>
          <p:nvPr/>
        </p:nvSpPr>
        <p:spPr bwMode="auto">
          <a:xfrm flipH="1">
            <a:off x="5035809" y="5367457"/>
            <a:ext cx="0" cy="123766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grpSp>
        <p:nvGrpSpPr>
          <p:cNvPr id="54319" name="Group 21"/>
          <p:cNvGrpSpPr>
            <a:grpSpLocks/>
          </p:cNvGrpSpPr>
          <p:nvPr/>
        </p:nvGrpSpPr>
        <p:grpSpPr bwMode="auto">
          <a:xfrm>
            <a:off x="5281732" y="4615221"/>
            <a:ext cx="1515726" cy="93226"/>
            <a:chOff x="6696075" y="6875419"/>
            <a:chExt cx="2130902" cy="158750"/>
          </a:xfrm>
        </p:grpSpPr>
        <p:sp>
          <p:nvSpPr>
            <p:cNvPr id="54558" name="AutoShape 66"/>
            <p:cNvSpPr>
              <a:spLocks/>
            </p:cNvSpPr>
            <p:nvPr/>
          </p:nvSpPr>
          <p:spPr bwMode="auto">
            <a:xfrm>
              <a:off x="6696075" y="6921456"/>
              <a:ext cx="115411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59" name="AutoShape 67"/>
            <p:cNvSpPr>
              <a:spLocks/>
            </p:cNvSpPr>
            <p:nvPr/>
          </p:nvSpPr>
          <p:spPr bwMode="auto">
            <a:xfrm>
              <a:off x="7873524" y="6918281"/>
              <a:ext cx="95345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60" name="AutoShape 71"/>
            <p:cNvSpPr>
              <a:spLocks/>
            </p:cNvSpPr>
            <p:nvPr/>
          </p:nvSpPr>
          <p:spPr bwMode="auto">
            <a:xfrm>
              <a:off x="7772400" y="6875419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sp>
        <p:nvSpPr>
          <p:cNvPr id="54320" name="AutoShape 63"/>
          <p:cNvSpPr>
            <a:spLocks/>
          </p:cNvSpPr>
          <p:nvPr/>
        </p:nvSpPr>
        <p:spPr bwMode="auto">
          <a:xfrm>
            <a:off x="5792868" y="4128195"/>
            <a:ext cx="517565" cy="450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1A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21" name="AutoShape 64"/>
          <p:cNvSpPr>
            <a:spLocks/>
          </p:cNvSpPr>
          <p:nvPr/>
        </p:nvSpPr>
        <p:spPr bwMode="auto">
          <a:xfrm>
            <a:off x="6355437" y="4129802"/>
            <a:ext cx="673478" cy="450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22" name="AutoShape 71"/>
          <p:cNvSpPr>
            <a:spLocks/>
          </p:cNvSpPr>
          <p:nvPr/>
        </p:nvSpPr>
        <p:spPr bwMode="auto">
          <a:xfrm>
            <a:off x="6286322" y="4100871"/>
            <a:ext cx="112514" cy="93226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grpSp>
        <p:nvGrpSpPr>
          <p:cNvPr id="54323" name="Group 14"/>
          <p:cNvGrpSpPr>
            <a:grpSpLocks/>
          </p:cNvGrpSpPr>
          <p:nvPr/>
        </p:nvGrpSpPr>
        <p:grpSpPr bwMode="auto">
          <a:xfrm>
            <a:off x="5792867" y="3843696"/>
            <a:ext cx="1240869" cy="93226"/>
            <a:chOff x="7413148" y="5574876"/>
            <a:chExt cx="1743552" cy="158750"/>
          </a:xfrm>
        </p:grpSpPr>
        <p:sp>
          <p:nvSpPr>
            <p:cNvPr id="54555" name="AutoShape 60"/>
            <p:cNvSpPr>
              <a:spLocks/>
            </p:cNvSpPr>
            <p:nvPr/>
          </p:nvSpPr>
          <p:spPr bwMode="auto">
            <a:xfrm>
              <a:off x="7413148" y="5628851"/>
              <a:ext cx="1058228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56" name="AutoShape 61"/>
            <p:cNvSpPr>
              <a:spLocks/>
            </p:cNvSpPr>
            <p:nvPr/>
          </p:nvSpPr>
          <p:spPr bwMode="auto">
            <a:xfrm>
              <a:off x="8388350" y="5616151"/>
              <a:ext cx="768350" cy="746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57" name="AutoShape 71"/>
            <p:cNvSpPr>
              <a:spLocks/>
            </p:cNvSpPr>
            <p:nvPr/>
          </p:nvSpPr>
          <p:spPr bwMode="auto">
            <a:xfrm>
              <a:off x="8361363" y="5574876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grpSp>
        <p:nvGrpSpPr>
          <p:cNvPr id="54324" name="Group 11"/>
          <p:cNvGrpSpPr>
            <a:grpSpLocks/>
          </p:cNvGrpSpPr>
          <p:nvPr/>
        </p:nvGrpSpPr>
        <p:grpSpPr bwMode="auto">
          <a:xfrm>
            <a:off x="6342579" y="2813388"/>
            <a:ext cx="1039952" cy="94832"/>
            <a:chOff x="8186738" y="4238625"/>
            <a:chExt cx="1460500" cy="158750"/>
          </a:xfrm>
        </p:grpSpPr>
        <p:sp>
          <p:nvSpPr>
            <p:cNvPr id="54552" name="AutoShape 57"/>
            <p:cNvSpPr>
              <a:spLocks/>
            </p:cNvSpPr>
            <p:nvPr/>
          </p:nvSpPr>
          <p:spPr bwMode="auto">
            <a:xfrm>
              <a:off x="8186738" y="4275138"/>
              <a:ext cx="808037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53" name="AutoShape 58"/>
            <p:cNvSpPr>
              <a:spLocks/>
            </p:cNvSpPr>
            <p:nvPr/>
          </p:nvSpPr>
          <p:spPr bwMode="auto">
            <a:xfrm>
              <a:off x="9048750" y="4275138"/>
              <a:ext cx="598488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54" name="AutoShape 71"/>
            <p:cNvSpPr>
              <a:spLocks/>
            </p:cNvSpPr>
            <p:nvPr/>
          </p:nvSpPr>
          <p:spPr bwMode="auto">
            <a:xfrm>
              <a:off x="8983663" y="4238625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grpSp>
        <p:nvGrpSpPr>
          <p:cNvPr id="54325" name="Group 10"/>
          <p:cNvGrpSpPr>
            <a:grpSpLocks/>
          </p:cNvGrpSpPr>
          <p:nvPr/>
        </p:nvGrpSpPr>
        <p:grpSpPr bwMode="auto">
          <a:xfrm>
            <a:off x="6554748" y="2556213"/>
            <a:ext cx="937082" cy="94832"/>
            <a:chOff x="8483600" y="3661530"/>
            <a:chExt cx="1317625" cy="158750"/>
          </a:xfrm>
        </p:grpSpPr>
        <p:sp>
          <p:nvSpPr>
            <p:cNvPr id="54549" name="AutoShape 54"/>
            <p:cNvSpPr>
              <a:spLocks/>
            </p:cNvSpPr>
            <p:nvPr/>
          </p:nvSpPr>
          <p:spPr bwMode="auto">
            <a:xfrm>
              <a:off x="8483600" y="3704392"/>
              <a:ext cx="715963" cy="777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50" name="AutoShape 55"/>
            <p:cNvSpPr>
              <a:spLocks/>
            </p:cNvSpPr>
            <p:nvPr/>
          </p:nvSpPr>
          <p:spPr bwMode="auto">
            <a:xfrm>
              <a:off x="9202738" y="3704392"/>
              <a:ext cx="598487" cy="777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51" name="AutoShape 71"/>
            <p:cNvSpPr>
              <a:spLocks/>
            </p:cNvSpPr>
            <p:nvPr/>
          </p:nvSpPr>
          <p:spPr bwMode="auto">
            <a:xfrm>
              <a:off x="9177338" y="3661530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sp>
        <p:nvSpPr>
          <p:cNvPr id="54326" name="AutoShape 48"/>
          <p:cNvSpPr>
            <a:spLocks/>
          </p:cNvSpPr>
          <p:nvPr/>
        </p:nvSpPr>
        <p:spPr bwMode="auto">
          <a:xfrm>
            <a:off x="6684943" y="2318326"/>
            <a:ext cx="732949" cy="450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1A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27" name="AutoShape 49"/>
          <p:cNvSpPr>
            <a:spLocks/>
          </p:cNvSpPr>
          <p:nvPr/>
        </p:nvSpPr>
        <p:spPr bwMode="auto">
          <a:xfrm>
            <a:off x="7462898" y="2318326"/>
            <a:ext cx="450056" cy="450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28" name="AutoShape 71"/>
          <p:cNvSpPr>
            <a:spLocks/>
          </p:cNvSpPr>
          <p:nvPr/>
        </p:nvSpPr>
        <p:spPr bwMode="auto">
          <a:xfrm>
            <a:off x="7416285" y="2299038"/>
            <a:ext cx="112514" cy="9483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grpSp>
        <p:nvGrpSpPr>
          <p:cNvPr id="54329" name="Group 8"/>
          <p:cNvGrpSpPr>
            <a:grpSpLocks/>
          </p:cNvGrpSpPr>
          <p:nvPr/>
        </p:nvGrpSpPr>
        <p:grpSpPr bwMode="auto">
          <a:xfrm>
            <a:off x="7099638" y="2043471"/>
            <a:ext cx="736163" cy="93226"/>
            <a:chOff x="9250363" y="2644697"/>
            <a:chExt cx="1033462" cy="158750"/>
          </a:xfrm>
        </p:grpSpPr>
        <p:sp>
          <p:nvSpPr>
            <p:cNvPr id="54546" name="AutoShape 45"/>
            <p:cNvSpPr>
              <a:spLocks/>
            </p:cNvSpPr>
            <p:nvPr/>
          </p:nvSpPr>
          <p:spPr bwMode="auto">
            <a:xfrm>
              <a:off x="9250363" y="2696165"/>
              <a:ext cx="593725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47" name="AutoShape 46"/>
            <p:cNvSpPr>
              <a:spLocks/>
            </p:cNvSpPr>
            <p:nvPr/>
          </p:nvSpPr>
          <p:spPr bwMode="auto">
            <a:xfrm>
              <a:off x="9834563" y="2692322"/>
              <a:ext cx="449262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48" name="AutoShape 71"/>
            <p:cNvSpPr>
              <a:spLocks/>
            </p:cNvSpPr>
            <p:nvPr/>
          </p:nvSpPr>
          <p:spPr bwMode="auto">
            <a:xfrm>
              <a:off x="9812338" y="2644697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grpSp>
        <p:nvGrpSpPr>
          <p:cNvPr id="54330" name="Group 7"/>
          <p:cNvGrpSpPr>
            <a:grpSpLocks/>
          </p:cNvGrpSpPr>
          <p:nvPr/>
        </p:nvGrpSpPr>
        <p:grpSpPr bwMode="auto">
          <a:xfrm>
            <a:off x="7310199" y="1786296"/>
            <a:ext cx="663834" cy="93226"/>
            <a:chOff x="9545638" y="2217824"/>
            <a:chExt cx="933450" cy="158750"/>
          </a:xfrm>
        </p:grpSpPr>
        <p:sp>
          <p:nvSpPr>
            <p:cNvPr id="54543" name="AutoShape 22"/>
            <p:cNvSpPr>
              <a:spLocks/>
            </p:cNvSpPr>
            <p:nvPr/>
          </p:nvSpPr>
          <p:spPr bwMode="auto">
            <a:xfrm>
              <a:off x="9545638" y="2255924"/>
              <a:ext cx="534987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44" name="AutoShape 52"/>
            <p:cNvSpPr>
              <a:spLocks/>
            </p:cNvSpPr>
            <p:nvPr/>
          </p:nvSpPr>
          <p:spPr bwMode="auto">
            <a:xfrm>
              <a:off x="10104438" y="2251162"/>
              <a:ext cx="37465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45" name="AutoShape 71"/>
            <p:cNvSpPr>
              <a:spLocks/>
            </p:cNvSpPr>
            <p:nvPr/>
          </p:nvSpPr>
          <p:spPr bwMode="auto">
            <a:xfrm>
              <a:off x="10066338" y="2217824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grpSp>
        <p:nvGrpSpPr>
          <p:cNvPr id="54331" name="Group 13"/>
          <p:cNvGrpSpPr>
            <a:grpSpLocks/>
          </p:cNvGrpSpPr>
          <p:nvPr/>
        </p:nvGrpSpPr>
        <p:grpSpPr bwMode="auto">
          <a:xfrm>
            <a:off x="7117318" y="1529121"/>
            <a:ext cx="1049596" cy="93226"/>
            <a:chOff x="9274493" y="1757363"/>
            <a:chExt cx="1474470" cy="158750"/>
          </a:xfrm>
        </p:grpSpPr>
        <p:sp>
          <p:nvSpPr>
            <p:cNvPr id="54540" name="AutoShape 23"/>
            <p:cNvSpPr>
              <a:spLocks/>
            </p:cNvSpPr>
            <p:nvPr/>
          </p:nvSpPr>
          <p:spPr bwMode="auto">
            <a:xfrm>
              <a:off x="10336213" y="1816768"/>
              <a:ext cx="41275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41" name="AutoShape 22"/>
            <p:cNvSpPr>
              <a:spLocks/>
            </p:cNvSpPr>
            <p:nvPr/>
          </p:nvSpPr>
          <p:spPr bwMode="auto">
            <a:xfrm>
              <a:off x="9274493" y="1816768"/>
              <a:ext cx="114554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42" name="AutoShape 71"/>
            <p:cNvSpPr>
              <a:spLocks/>
            </p:cNvSpPr>
            <p:nvPr/>
          </p:nvSpPr>
          <p:spPr bwMode="auto">
            <a:xfrm>
              <a:off x="10329863" y="1757363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grpSp>
        <p:nvGrpSpPr>
          <p:cNvPr id="54332" name="Group 12"/>
          <p:cNvGrpSpPr>
            <a:grpSpLocks/>
          </p:cNvGrpSpPr>
          <p:nvPr/>
        </p:nvGrpSpPr>
        <p:grpSpPr bwMode="auto">
          <a:xfrm>
            <a:off x="7372887" y="1271946"/>
            <a:ext cx="768310" cy="93226"/>
            <a:chOff x="9635032" y="1357313"/>
            <a:chExt cx="1078609" cy="158750"/>
          </a:xfrm>
        </p:grpSpPr>
        <p:sp>
          <p:nvSpPr>
            <p:cNvPr id="54537" name="AutoShape 22"/>
            <p:cNvSpPr>
              <a:spLocks/>
            </p:cNvSpPr>
            <p:nvPr/>
          </p:nvSpPr>
          <p:spPr bwMode="auto">
            <a:xfrm>
              <a:off x="9635032" y="1406525"/>
              <a:ext cx="71207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38" name="AutoShape 23"/>
            <p:cNvSpPr>
              <a:spLocks/>
            </p:cNvSpPr>
            <p:nvPr/>
          </p:nvSpPr>
          <p:spPr bwMode="auto">
            <a:xfrm>
              <a:off x="10338198" y="1409700"/>
              <a:ext cx="37544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39" name="AutoShape 71"/>
            <p:cNvSpPr>
              <a:spLocks/>
            </p:cNvSpPr>
            <p:nvPr/>
          </p:nvSpPr>
          <p:spPr bwMode="auto">
            <a:xfrm>
              <a:off x="10333038" y="1357313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grpSp>
        <p:nvGrpSpPr>
          <p:cNvPr id="54333" name="Group 18"/>
          <p:cNvGrpSpPr>
            <a:grpSpLocks/>
          </p:cNvGrpSpPr>
          <p:nvPr/>
        </p:nvGrpSpPr>
        <p:grpSpPr bwMode="auto">
          <a:xfrm>
            <a:off x="6424554" y="5161717"/>
            <a:ext cx="1231225" cy="94834"/>
            <a:chOff x="8277225" y="7797800"/>
            <a:chExt cx="1728788" cy="158750"/>
          </a:xfrm>
        </p:grpSpPr>
        <p:sp>
          <p:nvSpPr>
            <p:cNvPr id="54534" name="AutoShape 72"/>
            <p:cNvSpPr>
              <a:spLocks/>
            </p:cNvSpPr>
            <p:nvPr/>
          </p:nvSpPr>
          <p:spPr bwMode="auto">
            <a:xfrm>
              <a:off x="8277225" y="7840663"/>
              <a:ext cx="100171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35" name="AutoShape 73"/>
            <p:cNvSpPr>
              <a:spLocks/>
            </p:cNvSpPr>
            <p:nvPr/>
          </p:nvSpPr>
          <p:spPr bwMode="auto">
            <a:xfrm>
              <a:off x="9345613" y="7835900"/>
              <a:ext cx="660400" cy="698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36" name="AutoShape 71"/>
            <p:cNvSpPr>
              <a:spLocks/>
            </p:cNvSpPr>
            <p:nvPr/>
          </p:nvSpPr>
          <p:spPr bwMode="auto">
            <a:xfrm>
              <a:off x="9237663" y="7797800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sp>
        <p:nvSpPr>
          <p:cNvPr id="54334" name="AutoShape 40"/>
          <p:cNvSpPr>
            <a:spLocks/>
          </p:cNvSpPr>
          <p:nvPr/>
        </p:nvSpPr>
        <p:spPr bwMode="auto">
          <a:xfrm>
            <a:off x="4836498" y="5452647"/>
            <a:ext cx="350401" cy="19127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575" tIns="33575" rIns="33575" bIns="33575" anchor="ctr"/>
          <a:lstStyle/>
          <a:p>
            <a:pPr algn="ctr" defTabSz="385785" eaLnBrk="0" hangingPunct="0"/>
            <a:r>
              <a:rPr lang="en-US" sz="1013">
                <a:solidFill>
                  <a:srgbClr val="000000"/>
                </a:solidFill>
                <a:latin typeface="Helvetica" charset="0"/>
                <a:cs typeface="MS PGothic" charset="0"/>
                <a:sym typeface="Helvetica" charset="0"/>
              </a:rPr>
              <a:t>-60</a:t>
            </a:r>
            <a:endParaRPr lang="en-US" sz="1013">
              <a:solidFill>
                <a:srgbClr val="000000"/>
              </a:solidFill>
              <a:latin typeface="Helvetica Light" charset="0"/>
              <a:cs typeface="MS PGothic" charset="0"/>
              <a:sym typeface="Helvetica Light" charset="0"/>
            </a:endParaRPr>
          </a:p>
        </p:txBody>
      </p:sp>
      <p:grpSp>
        <p:nvGrpSpPr>
          <p:cNvPr id="54335" name="Group 12"/>
          <p:cNvGrpSpPr>
            <a:grpSpLocks/>
          </p:cNvGrpSpPr>
          <p:nvPr/>
        </p:nvGrpSpPr>
        <p:grpSpPr bwMode="auto">
          <a:xfrm>
            <a:off x="6242924" y="3070563"/>
            <a:ext cx="1006197" cy="94832"/>
            <a:chOff x="8056563" y="4722813"/>
            <a:chExt cx="1412875" cy="158750"/>
          </a:xfrm>
        </p:grpSpPr>
        <p:sp>
          <p:nvSpPr>
            <p:cNvPr id="54531" name="AutoShape 57"/>
            <p:cNvSpPr>
              <a:spLocks/>
            </p:cNvSpPr>
            <p:nvPr/>
          </p:nvSpPr>
          <p:spPr bwMode="auto">
            <a:xfrm>
              <a:off x="8056563" y="4765675"/>
              <a:ext cx="80645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32" name="AutoShape 58"/>
            <p:cNvSpPr>
              <a:spLocks/>
            </p:cNvSpPr>
            <p:nvPr/>
          </p:nvSpPr>
          <p:spPr bwMode="auto">
            <a:xfrm>
              <a:off x="8924925" y="4756150"/>
              <a:ext cx="54451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533" name="AutoShape 71"/>
            <p:cNvSpPr>
              <a:spLocks/>
            </p:cNvSpPr>
            <p:nvPr/>
          </p:nvSpPr>
          <p:spPr bwMode="auto">
            <a:xfrm>
              <a:off x="8831263" y="4722813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grpSp>
        <p:nvGrpSpPr>
          <p:cNvPr id="54336" name="Group 121"/>
          <p:cNvGrpSpPr>
            <a:grpSpLocks noChangeAspect="1"/>
          </p:cNvGrpSpPr>
          <p:nvPr/>
        </p:nvGrpSpPr>
        <p:grpSpPr bwMode="auto">
          <a:xfrm>
            <a:off x="4032827" y="1228547"/>
            <a:ext cx="188058" cy="157520"/>
            <a:chOff x="3734106" y="1164282"/>
            <a:chExt cx="639470" cy="639839"/>
          </a:xfrm>
        </p:grpSpPr>
        <p:sp>
          <p:nvSpPr>
            <p:cNvPr id="124" name="Oval 123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215">
                <a:solidFill>
                  <a:srgbClr val="C41230"/>
                </a:solidFill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 rot="17838445">
              <a:off x="3963794" y="1475709"/>
              <a:ext cx="300333" cy="14756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 rot="20438150">
              <a:off x="3837950" y="1399325"/>
              <a:ext cx="207692" cy="15016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 rot="17856089">
              <a:off x="3950664" y="1452851"/>
              <a:ext cx="293806" cy="14757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 rot="20438150">
              <a:off x="3843417" y="1366678"/>
              <a:ext cx="295141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29" name="Straight Connector 128"/>
            <p:cNvCxnSpPr>
              <a:stCxn id="128" idx="2"/>
            </p:cNvCxnSpPr>
            <p:nvPr/>
          </p:nvCxnSpPr>
          <p:spPr>
            <a:xfrm flipH="1" flipV="1">
              <a:off x="3969124" y="1360151"/>
              <a:ext cx="43725" cy="143637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4029247" y="1503788"/>
              <a:ext cx="125706" cy="65290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37" name="Group 130"/>
          <p:cNvGrpSpPr>
            <a:grpSpLocks noChangeAspect="1"/>
          </p:cNvGrpSpPr>
          <p:nvPr/>
        </p:nvGrpSpPr>
        <p:grpSpPr bwMode="auto">
          <a:xfrm>
            <a:off x="4037647" y="1492152"/>
            <a:ext cx="186452" cy="154305"/>
            <a:chOff x="3734106" y="1164282"/>
            <a:chExt cx="639470" cy="639839"/>
          </a:xfrm>
        </p:grpSpPr>
        <p:sp>
          <p:nvSpPr>
            <p:cNvPr id="132" name="Oval 131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215">
                <a:solidFill>
                  <a:srgbClr val="C41230"/>
                </a:solidFill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 rot="17838445">
              <a:off x="3967852" y="1479185"/>
              <a:ext cx="293260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 rot="20438150">
              <a:off x="3838849" y="1404222"/>
              <a:ext cx="209482" cy="14663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 rot="17856089">
              <a:off x="3947983" y="1455858"/>
              <a:ext cx="299922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 rot="20438150">
              <a:off x="3838849" y="1364232"/>
              <a:ext cx="297684" cy="14663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37" name="Straight Connector 136"/>
            <p:cNvCxnSpPr>
              <a:stCxn id="136" idx="2"/>
            </p:cNvCxnSpPr>
            <p:nvPr/>
          </p:nvCxnSpPr>
          <p:spPr>
            <a:xfrm flipH="1" flipV="1">
              <a:off x="3965638" y="1357565"/>
              <a:ext cx="44101" cy="146630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4026279" y="1497531"/>
              <a:ext cx="132304" cy="7331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38" name="Group 138"/>
          <p:cNvGrpSpPr>
            <a:grpSpLocks noChangeAspect="1"/>
          </p:cNvGrpSpPr>
          <p:nvPr/>
        </p:nvGrpSpPr>
        <p:grpSpPr bwMode="auto">
          <a:xfrm>
            <a:off x="4037648" y="1746112"/>
            <a:ext cx="188060" cy="155912"/>
            <a:chOff x="3734106" y="1164282"/>
            <a:chExt cx="639470" cy="639839"/>
          </a:xfrm>
        </p:grpSpPr>
        <p:sp>
          <p:nvSpPr>
            <p:cNvPr id="140" name="Oval 139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215">
                <a:solidFill>
                  <a:srgbClr val="C41230"/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 rot="17838445">
              <a:off x="3965546" y="1476379"/>
              <a:ext cx="296831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 rot="20438150">
              <a:off x="3837953" y="1401749"/>
              <a:ext cx="207691" cy="1451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 rot="17856089">
              <a:off x="3955180" y="1456022"/>
              <a:ext cx="290237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 rot="20438150">
              <a:off x="3837953" y="1362171"/>
              <a:ext cx="295139" cy="15171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45" name="Straight Connector 144"/>
            <p:cNvCxnSpPr>
              <a:stCxn id="144" idx="2"/>
            </p:cNvCxnSpPr>
            <p:nvPr/>
          </p:nvCxnSpPr>
          <p:spPr>
            <a:xfrm flipH="1" flipV="1">
              <a:off x="3963659" y="1362171"/>
              <a:ext cx="49192" cy="145119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4029245" y="1500691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39" name="Group 146"/>
          <p:cNvGrpSpPr>
            <a:grpSpLocks noChangeAspect="1"/>
          </p:cNvGrpSpPr>
          <p:nvPr/>
        </p:nvGrpSpPr>
        <p:grpSpPr bwMode="auto">
          <a:xfrm>
            <a:off x="4047292" y="2008109"/>
            <a:ext cx="188060" cy="157520"/>
            <a:chOff x="3734106" y="1164282"/>
            <a:chExt cx="639470" cy="639839"/>
          </a:xfrm>
        </p:grpSpPr>
        <p:sp>
          <p:nvSpPr>
            <p:cNvPr id="148" name="Oval 147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5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5pPr>
              <a:lvl6pPr marL="13716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6pPr>
              <a:lvl7pPr marL="18288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7pPr>
              <a:lvl8pPr marL="22860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8pPr>
              <a:lvl9pPr marL="27432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9pPr>
            </a:lstStyle>
            <a:p>
              <a:pPr algn="ctr" defTabSz="604385" eaLnBrk="0" hangingPunct="0">
                <a:defRPr/>
              </a:pPr>
              <a:endParaRPr lang="en-US" altLang="en-US" sz="810">
                <a:solidFill>
                  <a:srgbClr val="C41230"/>
                </a:solidFill>
                <a:cs typeface="Helvetica Light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 rot="17838445">
              <a:off x="3967061" y="1478971"/>
              <a:ext cx="293802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 rot="20438150">
              <a:off x="3837953" y="1405856"/>
              <a:ext cx="207691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 rot="17856089">
              <a:off x="3953396" y="1455589"/>
              <a:ext cx="293802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 rot="20438150">
              <a:off x="3837953" y="1366682"/>
              <a:ext cx="295139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53" name="Straight Connector 152"/>
            <p:cNvCxnSpPr>
              <a:stCxn id="152" idx="2"/>
            </p:cNvCxnSpPr>
            <p:nvPr/>
          </p:nvCxnSpPr>
          <p:spPr>
            <a:xfrm flipH="1" flipV="1">
              <a:off x="3963659" y="1360151"/>
              <a:ext cx="49192" cy="150168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4029245" y="1497261"/>
              <a:ext cx="131173" cy="71817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0" name="Group 154"/>
          <p:cNvGrpSpPr>
            <a:grpSpLocks noChangeAspect="1"/>
          </p:cNvGrpSpPr>
          <p:nvPr/>
        </p:nvGrpSpPr>
        <p:grpSpPr bwMode="auto">
          <a:xfrm>
            <a:off x="4037648" y="2271713"/>
            <a:ext cx="188060" cy="155913"/>
            <a:chOff x="3734106" y="1164282"/>
            <a:chExt cx="639470" cy="639839"/>
          </a:xfrm>
        </p:grpSpPr>
        <p:sp>
          <p:nvSpPr>
            <p:cNvPr id="156" name="Oval 155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215">
                <a:solidFill>
                  <a:srgbClr val="C41230"/>
                </a:solidFill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 rot="17838445">
              <a:off x="3965547" y="1476376"/>
              <a:ext cx="296834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 rot="20438150">
              <a:off x="3837953" y="1401747"/>
              <a:ext cx="207691" cy="145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 rot="17856089">
              <a:off x="3955181" y="1456024"/>
              <a:ext cx="290235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 rot="20438150">
              <a:off x="3837953" y="1362170"/>
              <a:ext cx="295139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61" name="Straight Connector 160"/>
            <p:cNvCxnSpPr>
              <a:stCxn id="160" idx="2"/>
            </p:cNvCxnSpPr>
            <p:nvPr/>
          </p:nvCxnSpPr>
          <p:spPr>
            <a:xfrm flipH="1" flipV="1">
              <a:off x="3963659" y="1362170"/>
              <a:ext cx="49192" cy="145118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4029245" y="1500693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1" name="Group 162"/>
          <p:cNvGrpSpPr>
            <a:grpSpLocks noChangeAspect="1"/>
          </p:cNvGrpSpPr>
          <p:nvPr/>
        </p:nvGrpSpPr>
        <p:grpSpPr bwMode="auto">
          <a:xfrm>
            <a:off x="4028003" y="2533710"/>
            <a:ext cx="186452" cy="157520"/>
            <a:chOff x="3734106" y="1164282"/>
            <a:chExt cx="639470" cy="639839"/>
          </a:xfrm>
        </p:grpSpPr>
        <p:sp>
          <p:nvSpPr>
            <p:cNvPr id="164" name="Oval 163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215">
                <a:solidFill>
                  <a:srgbClr val="C41230"/>
                </a:solidFill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 rot="17838445">
              <a:off x="3967579" y="1481088"/>
              <a:ext cx="293806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 rot="20438150">
              <a:off x="3838849" y="1405852"/>
              <a:ext cx="209482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 rot="17856089">
              <a:off x="3951043" y="1454972"/>
              <a:ext cx="293806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 rot="20438150">
              <a:off x="3838849" y="1366678"/>
              <a:ext cx="292170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69" name="Straight Connector 168"/>
            <p:cNvCxnSpPr>
              <a:stCxn id="168" idx="2"/>
            </p:cNvCxnSpPr>
            <p:nvPr/>
          </p:nvCxnSpPr>
          <p:spPr>
            <a:xfrm flipH="1" flipV="1">
              <a:off x="3960127" y="1360151"/>
              <a:ext cx="55127" cy="150164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4026279" y="1497257"/>
              <a:ext cx="132304" cy="71821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2" name="Group 230"/>
          <p:cNvGrpSpPr>
            <a:grpSpLocks noChangeAspect="1"/>
          </p:cNvGrpSpPr>
          <p:nvPr/>
        </p:nvGrpSpPr>
        <p:grpSpPr bwMode="auto">
          <a:xfrm>
            <a:off x="4031218" y="4017288"/>
            <a:ext cx="188060" cy="155913"/>
            <a:chOff x="3734106" y="1164282"/>
            <a:chExt cx="639470" cy="639839"/>
          </a:xfrm>
        </p:grpSpPr>
        <p:sp>
          <p:nvSpPr>
            <p:cNvPr id="232" name="Oval 231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215">
                <a:solidFill>
                  <a:srgbClr val="C41230"/>
                </a:solidFill>
              </a:endParaRPr>
            </a:p>
          </p:txBody>
        </p:sp>
        <p:sp>
          <p:nvSpPr>
            <p:cNvPr id="233" name="Rounded Rectangle 232"/>
            <p:cNvSpPr/>
            <p:nvPr/>
          </p:nvSpPr>
          <p:spPr>
            <a:xfrm rot="17838445">
              <a:off x="3965547" y="1476376"/>
              <a:ext cx="296834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4" name="Rounded Rectangle 233"/>
            <p:cNvSpPr/>
            <p:nvPr/>
          </p:nvSpPr>
          <p:spPr>
            <a:xfrm rot="20438150">
              <a:off x="3837953" y="1401747"/>
              <a:ext cx="207691" cy="145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5" name="Rounded Rectangle 234"/>
            <p:cNvSpPr/>
            <p:nvPr/>
          </p:nvSpPr>
          <p:spPr>
            <a:xfrm rot="17856089">
              <a:off x="3955181" y="1456024"/>
              <a:ext cx="290235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6" name="Rounded Rectangle 235"/>
            <p:cNvSpPr/>
            <p:nvPr/>
          </p:nvSpPr>
          <p:spPr>
            <a:xfrm rot="20438150">
              <a:off x="3837953" y="1362170"/>
              <a:ext cx="295139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37" name="Straight Connector 236"/>
            <p:cNvCxnSpPr>
              <a:stCxn id="236" idx="2"/>
            </p:cNvCxnSpPr>
            <p:nvPr/>
          </p:nvCxnSpPr>
          <p:spPr>
            <a:xfrm flipH="1" flipV="1">
              <a:off x="3963659" y="1362170"/>
              <a:ext cx="49192" cy="145118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 flipV="1">
              <a:off x="4029245" y="1500693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3" name="Group 238"/>
          <p:cNvGrpSpPr>
            <a:grpSpLocks noChangeAspect="1"/>
          </p:cNvGrpSpPr>
          <p:nvPr/>
        </p:nvGrpSpPr>
        <p:grpSpPr bwMode="auto">
          <a:xfrm>
            <a:off x="4031218" y="4538067"/>
            <a:ext cx="188060" cy="155913"/>
            <a:chOff x="3734106" y="1164282"/>
            <a:chExt cx="639470" cy="639839"/>
          </a:xfrm>
        </p:grpSpPr>
        <p:sp>
          <p:nvSpPr>
            <p:cNvPr id="240" name="Oval 239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215">
                <a:solidFill>
                  <a:srgbClr val="C41230"/>
                </a:solidFill>
              </a:endParaRPr>
            </a:p>
          </p:txBody>
        </p:sp>
        <p:sp>
          <p:nvSpPr>
            <p:cNvPr id="241" name="Rounded Rectangle 240"/>
            <p:cNvSpPr/>
            <p:nvPr/>
          </p:nvSpPr>
          <p:spPr>
            <a:xfrm rot="17838445">
              <a:off x="3965547" y="1476376"/>
              <a:ext cx="296834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 rot="20438150">
              <a:off x="3837953" y="1401747"/>
              <a:ext cx="207691" cy="145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3" name="Rounded Rectangle 242"/>
            <p:cNvSpPr/>
            <p:nvPr/>
          </p:nvSpPr>
          <p:spPr>
            <a:xfrm rot="17856089">
              <a:off x="3955181" y="1456024"/>
              <a:ext cx="290235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 rot="20438150">
              <a:off x="3837953" y="1362170"/>
              <a:ext cx="295139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45" name="Straight Connector 244"/>
            <p:cNvCxnSpPr>
              <a:stCxn id="244" idx="2"/>
            </p:cNvCxnSpPr>
            <p:nvPr/>
          </p:nvCxnSpPr>
          <p:spPr>
            <a:xfrm flipH="1" flipV="1">
              <a:off x="3963659" y="1362170"/>
              <a:ext cx="49192" cy="145118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 flipV="1">
              <a:off x="4029245" y="1500693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4" name="Group 246"/>
          <p:cNvGrpSpPr>
            <a:grpSpLocks noChangeAspect="1"/>
          </p:cNvGrpSpPr>
          <p:nvPr/>
        </p:nvGrpSpPr>
        <p:grpSpPr bwMode="auto">
          <a:xfrm>
            <a:off x="4031218" y="4792028"/>
            <a:ext cx="188060" cy="157520"/>
            <a:chOff x="3734106" y="1164282"/>
            <a:chExt cx="639470" cy="639839"/>
          </a:xfrm>
        </p:grpSpPr>
        <p:sp>
          <p:nvSpPr>
            <p:cNvPr id="248" name="Oval 247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5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5pPr>
              <a:lvl6pPr marL="13716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6pPr>
              <a:lvl7pPr marL="18288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7pPr>
              <a:lvl8pPr marL="22860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8pPr>
              <a:lvl9pPr marL="27432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9pPr>
            </a:lstStyle>
            <a:p>
              <a:pPr algn="ctr" defTabSz="604385" eaLnBrk="0" hangingPunct="0">
                <a:defRPr/>
              </a:pPr>
              <a:endParaRPr lang="en-US" altLang="en-US" sz="810">
                <a:solidFill>
                  <a:srgbClr val="C41230"/>
                </a:solidFill>
                <a:cs typeface="Helvetica Light"/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 rot="17838445">
              <a:off x="3967061" y="1478971"/>
              <a:ext cx="293802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0" name="Rounded Rectangle 249"/>
            <p:cNvSpPr/>
            <p:nvPr/>
          </p:nvSpPr>
          <p:spPr>
            <a:xfrm rot="20438150">
              <a:off x="3837953" y="1405856"/>
              <a:ext cx="207691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 rot="17856089">
              <a:off x="3953396" y="1455589"/>
              <a:ext cx="293802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>
            <a:xfrm rot="20438150">
              <a:off x="3837953" y="1366682"/>
              <a:ext cx="295139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53" name="Straight Connector 252"/>
            <p:cNvCxnSpPr>
              <a:stCxn id="252" idx="2"/>
            </p:cNvCxnSpPr>
            <p:nvPr/>
          </p:nvCxnSpPr>
          <p:spPr>
            <a:xfrm flipH="1" flipV="1">
              <a:off x="3963659" y="1360151"/>
              <a:ext cx="49192" cy="150168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 flipV="1">
              <a:off x="4029245" y="1497261"/>
              <a:ext cx="131173" cy="71817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45" name="Group 542"/>
          <p:cNvGrpSpPr>
            <a:grpSpLocks noChangeAspect="1"/>
          </p:cNvGrpSpPr>
          <p:nvPr/>
        </p:nvGrpSpPr>
        <p:grpSpPr bwMode="auto">
          <a:xfrm>
            <a:off x="4024789" y="3295591"/>
            <a:ext cx="188060" cy="157520"/>
            <a:chOff x="123484" y="1220470"/>
            <a:chExt cx="640080" cy="640080"/>
          </a:xfrm>
        </p:grpSpPr>
        <p:sp>
          <p:nvSpPr>
            <p:cNvPr id="258" name="Oval 257"/>
            <p:cNvSpPr/>
            <p:nvPr/>
          </p:nvSpPr>
          <p:spPr>
            <a:xfrm>
              <a:off x="123484" y="1220470"/>
              <a:ext cx="640080" cy="640080"/>
            </a:xfrm>
            <a:prstGeom prst="ellipse">
              <a:avLst/>
            </a:prstGeom>
            <a:solidFill>
              <a:srgbClr val="98B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6136" eaLnBrk="0" hangingPunct="0">
                <a:defRPr/>
              </a:pPr>
              <a:endParaRPr lang="en-US" altLang="en-US" sz="2329">
                <a:solidFill>
                  <a:srgbClr val="C41230"/>
                </a:solidFill>
                <a:latin typeface="Helvetica Light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 rot="399029">
              <a:off x="260255" y="1351099"/>
              <a:ext cx="366539" cy="3657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6136" eaLnBrk="0" hangingPunct="0">
                <a:defRPr/>
              </a:pPr>
              <a:endParaRPr lang="en-US" altLang="en-US" sz="1823">
                <a:solidFill>
                  <a:srgbClr val="C41230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60" name="Arc 259"/>
            <p:cNvSpPr/>
            <p:nvPr/>
          </p:nvSpPr>
          <p:spPr>
            <a:xfrm rot="736393">
              <a:off x="249313" y="1351099"/>
              <a:ext cx="393894" cy="326571"/>
            </a:xfrm>
            <a:prstGeom prst="arc">
              <a:avLst>
                <a:gd name="adj1" fmla="val 14008021"/>
                <a:gd name="adj2" fmla="val 20199900"/>
              </a:avLst>
            </a:prstGeom>
            <a:ln w="9525">
              <a:solidFill>
                <a:srgbClr val="98BFF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86136" eaLnBrk="0" hangingPunct="0">
                <a:defRPr/>
              </a:pPr>
              <a:endParaRPr lang="en-US" sz="2329" dirty="0">
                <a:solidFill>
                  <a:srgbClr val="393A3B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grpSp>
        <p:nvGrpSpPr>
          <p:cNvPr id="54346" name="Group 542"/>
          <p:cNvGrpSpPr>
            <a:grpSpLocks noChangeAspect="1"/>
          </p:cNvGrpSpPr>
          <p:nvPr/>
        </p:nvGrpSpPr>
        <p:grpSpPr bwMode="auto">
          <a:xfrm>
            <a:off x="4040862" y="3544729"/>
            <a:ext cx="188060" cy="157520"/>
            <a:chOff x="123484" y="1220470"/>
            <a:chExt cx="640080" cy="640080"/>
          </a:xfrm>
        </p:grpSpPr>
        <p:sp>
          <p:nvSpPr>
            <p:cNvPr id="262" name="Oval 261"/>
            <p:cNvSpPr/>
            <p:nvPr/>
          </p:nvSpPr>
          <p:spPr>
            <a:xfrm>
              <a:off x="123484" y="1220470"/>
              <a:ext cx="640080" cy="640080"/>
            </a:xfrm>
            <a:prstGeom prst="ellipse">
              <a:avLst/>
            </a:prstGeom>
            <a:solidFill>
              <a:srgbClr val="98B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6136" eaLnBrk="0" hangingPunct="0">
                <a:defRPr/>
              </a:pPr>
              <a:endParaRPr lang="en-US" altLang="en-US" sz="2329">
                <a:solidFill>
                  <a:srgbClr val="C41230"/>
                </a:solidFill>
                <a:latin typeface="Helvetica Light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 rot="399029">
              <a:off x="260255" y="1351099"/>
              <a:ext cx="366539" cy="3657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6136" eaLnBrk="0" hangingPunct="0">
                <a:defRPr/>
              </a:pPr>
              <a:endParaRPr lang="en-US" altLang="en-US" sz="1823">
                <a:solidFill>
                  <a:srgbClr val="C41230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64" name="Arc 263"/>
            <p:cNvSpPr/>
            <p:nvPr/>
          </p:nvSpPr>
          <p:spPr>
            <a:xfrm rot="736393">
              <a:off x="249313" y="1351099"/>
              <a:ext cx="388422" cy="326571"/>
            </a:xfrm>
            <a:prstGeom prst="arc">
              <a:avLst>
                <a:gd name="adj1" fmla="val 14008021"/>
                <a:gd name="adj2" fmla="val 20199900"/>
              </a:avLst>
            </a:prstGeom>
            <a:ln w="9525">
              <a:solidFill>
                <a:srgbClr val="98BFF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86136" eaLnBrk="0" hangingPunct="0">
                <a:defRPr/>
              </a:pPr>
              <a:endParaRPr lang="en-US" sz="2329" dirty="0">
                <a:solidFill>
                  <a:srgbClr val="393A3B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sp>
        <p:nvSpPr>
          <p:cNvPr id="183" name="Rectangle 182"/>
          <p:cNvSpPr/>
          <p:nvPr/>
        </p:nvSpPr>
        <p:spPr>
          <a:xfrm>
            <a:off x="713661" y="5561946"/>
            <a:ext cx="1711822" cy="687943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435" tIns="30218" rIns="60435" bIns="30218" anchor="ctr"/>
          <a:lstStyle/>
          <a:p>
            <a:pPr algn="ctr" defTabSz="386136" eaLnBrk="0" hangingPunct="0">
              <a:defRPr/>
            </a:pPr>
            <a:endParaRPr lang="en-US" altLang="en-US" sz="2329">
              <a:solidFill>
                <a:srgbClr val="C41230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sp>
        <p:nvSpPr>
          <p:cNvPr id="185" name="Rectangle 184"/>
          <p:cNvSpPr>
            <a:spLocks/>
          </p:cNvSpPr>
          <p:nvPr/>
        </p:nvSpPr>
        <p:spPr bwMode="auto">
          <a:xfrm>
            <a:off x="2542818" y="5541050"/>
            <a:ext cx="1740754" cy="70562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435" tIns="30218" rIns="60435" bIns="30218" anchor="ctr"/>
          <a:lstStyle/>
          <a:p>
            <a:pPr algn="ctr" defTabSz="386136" eaLnBrk="0" hangingPunct="0">
              <a:defRPr/>
            </a:pPr>
            <a:endParaRPr lang="en-US" altLang="en-US" sz="2329">
              <a:solidFill>
                <a:srgbClr val="C41230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grpSp>
        <p:nvGrpSpPr>
          <p:cNvPr id="54349" name="Group 246"/>
          <p:cNvGrpSpPr>
            <a:grpSpLocks noChangeAspect="1"/>
          </p:cNvGrpSpPr>
          <p:nvPr/>
        </p:nvGrpSpPr>
        <p:grpSpPr bwMode="auto">
          <a:xfrm>
            <a:off x="4026397" y="5152073"/>
            <a:ext cx="186452" cy="155913"/>
            <a:chOff x="3734106" y="1164282"/>
            <a:chExt cx="639470" cy="639839"/>
          </a:xfrm>
        </p:grpSpPr>
        <p:sp>
          <p:nvSpPr>
            <p:cNvPr id="325" name="Oval 324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5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5pPr>
              <a:lvl6pPr marL="13716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6pPr>
              <a:lvl7pPr marL="18288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7pPr>
              <a:lvl8pPr marL="22860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8pPr>
              <a:lvl9pPr marL="27432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9pPr>
            </a:lstStyle>
            <a:p>
              <a:pPr algn="ctr" defTabSz="604385" eaLnBrk="0" hangingPunct="0">
                <a:defRPr/>
              </a:pPr>
              <a:endParaRPr lang="en-US" altLang="en-US" sz="810">
                <a:solidFill>
                  <a:srgbClr val="C41230"/>
                </a:solidFill>
                <a:cs typeface="Helvetica Light"/>
              </a:endParaRPr>
            </a:p>
          </p:txBody>
        </p:sp>
        <p:sp>
          <p:nvSpPr>
            <p:cNvPr id="326" name="Rounded Rectangle 325"/>
            <p:cNvSpPr/>
            <p:nvPr/>
          </p:nvSpPr>
          <p:spPr>
            <a:xfrm rot="17838445">
              <a:off x="3966065" y="1478497"/>
              <a:ext cx="296834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7" name="Rounded Rectangle 326"/>
            <p:cNvSpPr/>
            <p:nvPr/>
          </p:nvSpPr>
          <p:spPr>
            <a:xfrm rot="20438150">
              <a:off x="3838845" y="1401747"/>
              <a:ext cx="209482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8" name="Rounded Rectangle 327"/>
            <p:cNvSpPr/>
            <p:nvPr/>
          </p:nvSpPr>
          <p:spPr>
            <a:xfrm rot="17856089">
              <a:off x="3952283" y="1449355"/>
              <a:ext cx="296834" cy="1488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9" name="Rounded Rectangle 328"/>
            <p:cNvSpPr/>
            <p:nvPr/>
          </p:nvSpPr>
          <p:spPr>
            <a:xfrm rot="20438150">
              <a:off x="3838845" y="1368768"/>
              <a:ext cx="297684" cy="1385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604385" eaLnBrk="0" hangingPunct="0">
                <a:spcBef>
                  <a:spcPct val="0"/>
                </a:spcBef>
                <a:defRPr/>
              </a:pPr>
              <a:endParaRPr lang="en-US" altLang="en-US" sz="1013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30" name="Straight Connector 329"/>
            <p:cNvCxnSpPr>
              <a:stCxn id="329" idx="2"/>
            </p:cNvCxnSpPr>
            <p:nvPr/>
          </p:nvCxnSpPr>
          <p:spPr>
            <a:xfrm flipH="1" flipV="1">
              <a:off x="3965638" y="1355576"/>
              <a:ext cx="44101" cy="151712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 flipV="1">
              <a:off x="4026276" y="1500693"/>
              <a:ext cx="132304" cy="65963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50" name="Group 27"/>
          <p:cNvGrpSpPr>
            <a:grpSpLocks/>
          </p:cNvGrpSpPr>
          <p:nvPr/>
        </p:nvGrpSpPr>
        <p:grpSpPr bwMode="auto">
          <a:xfrm>
            <a:off x="3952459" y="2790884"/>
            <a:ext cx="266819" cy="185885"/>
            <a:chOff x="4826000" y="4198526"/>
            <a:chExt cx="374939" cy="314277"/>
          </a:xfrm>
        </p:grpSpPr>
        <p:grpSp>
          <p:nvGrpSpPr>
            <p:cNvPr id="54448" name="Group 26"/>
            <p:cNvGrpSpPr>
              <a:grpSpLocks/>
            </p:cNvGrpSpPr>
            <p:nvPr/>
          </p:nvGrpSpPr>
          <p:grpSpPr bwMode="auto">
            <a:xfrm>
              <a:off x="4936674" y="4198526"/>
              <a:ext cx="264265" cy="314277"/>
              <a:chOff x="4936674" y="4198538"/>
              <a:chExt cx="264265" cy="328897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4936674" y="4212757"/>
                <a:ext cx="264265" cy="264490"/>
              </a:xfrm>
              <a:prstGeom prst="ellipse">
                <a:avLst/>
              </a:prstGeom>
              <a:solidFill>
                <a:srgbClr val="FFDCF6"/>
              </a:solidFill>
              <a:ln>
                <a:solidFill>
                  <a:srgbClr val="FFDCF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2329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218" name="Flowchart: Manual Operation 516"/>
              <p:cNvSpPr/>
              <p:nvPr/>
            </p:nvSpPr>
            <p:spPr bwMode="auto">
              <a:xfrm rot="457298">
                <a:off x="4993142" y="4241197"/>
                <a:ext cx="142295" cy="136511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1823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cxnSp>
            <p:nvCxnSpPr>
              <p:cNvPr id="219" name="Straight Connector 218"/>
              <p:cNvCxnSpPr/>
              <p:nvPr/>
            </p:nvCxnSpPr>
            <p:spPr bwMode="auto">
              <a:xfrm>
                <a:off x="5020246" y="4261105"/>
                <a:ext cx="9035" cy="102383"/>
              </a:xfrm>
              <a:prstGeom prst="line">
                <a:avLst/>
              </a:prstGeom>
              <a:ln w="6350">
                <a:solidFill>
                  <a:srgbClr val="FFDCF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53" name="TextBox 536"/>
              <p:cNvSpPr txBox="1">
                <a:spLocks noChangeArrowheads="1"/>
              </p:cNvSpPr>
              <p:nvPr/>
            </p:nvSpPr>
            <p:spPr bwMode="auto">
              <a:xfrm>
                <a:off x="5011738" y="4198538"/>
                <a:ext cx="58737" cy="328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08">
                    <a:solidFill>
                      <a:srgbClr val="FAC9D1"/>
                    </a:solidFill>
                    <a:latin typeface="Calibri" charset="0"/>
                    <a:cs typeface="MS PGothic" charset="0"/>
                    <a:sym typeface="Helvetica Light" charset="0"/>
                  </a:rPr>
                  <a:t>R</a:t>
                </a:r>
              </a:p>
            </p:txBody>
          </p:sp>
          <p:sp>
            <p:nvSpPr>
              <p:cNvPr id="224" name="Flowchart: Manual Operation 517"/>
              <p:cNvSpPr/>
              <p:nvPr/>
            </p:nvSpPr>
            <p:spPr bwMode="auto">
              <a:xfrm rot="11305694" flipV="1">
                <a:off x="5013469" y="4383395"/>
                <a:ext cx="60985" cy="59724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1823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</p:grpSp>
        <p:sp>
          <p:nvSpPr>
            <p:cNvPr id="225" name="Chord 224"/>
            <p:cNvSpPr/>
            <p:nvPr/>
          </p:nvSpPr>
          <p:spPr bwMode="auto">
            <a:xfrm rot="4761924">
              <a:off x="4947172" y="4107255"/>
              <a:ext cx="89680" cy="332024"/>
            </a:xfrm>
            <a:prstGeom prst="chord">
              <a:avLst>
                <a:gd name="adj1" fmla="val 12177876"/>
                <a:gd name="adj2" fmla="val 16154512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6136" eaLnBrk="0" hangingPunct="0">
                <a:defRPr/>
              </a:pPr>
              <a:endParaRPr lang="en-US" sz="2329" dirty="0">
                <a:solidFill>
                  <a:srgbClr val="C41230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sp>
        <p:nvSpPr>
          <p:cNvPr id="333" name="Oval 332"/>
          <p:cNvSpPr/>
          <p:nvPr/>
        </p:nvSpPr>
        <p:spPr bwMode="auto">
          <a:xfrm>
            <a:off x="4037648" y="3761721"/>
            <a:ext cx="188060" cy="151090"/>
          </a:xfrm>
          <a:prstGeom prst="ellipse">
            <a:avLst/>
          </a:prstGeom>
          <a:solidFill>
            <a:srgbClr val="FFDCF6"/>
          </a:solidFill>
          <a:ln>
            <a:solidFill>
              <a:srgbClr val="FFDC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435" tIns="30218" rIns="60435" bIns="30218" anchor="ctr"/>
          <a:lstStyle/>
          <a:p>
            <a:pPr algn="ctr" defTabSz="386136" eaLnBrk="0" hangingPunct="0">
              <a:defRPr/>
            </a:pPr>
            <a:endParaRPr lang="en-US" altLang="en-US" sz="2329">
              <a:solidFill>
                <a:srgbClr val="C41230"/>
              </a:solidFill>
              <a:latin typeface="Helvetica Light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sp>
        <p:nvSpPr>
          <p:cNvPr id="334" name="Flowchart: Manual Operation 516"/>
          <p:cNvSpPr/>
          <p:nvPr/>
        </p:nvSpPr>
        <p:spPr bwMode="auto">
          <a:xfrm rot="457298">
            <a:off x="4076224" y="3787438"/>
            <a:ext cx="102870" cy="77153"/>
          </a:xfrm>
          <a:prstGeom prst="flowChartManualOperati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435" tIns="30218" rIns="60435" bIns="30218" anchor="ctr"/>
          <a:lstStyle/>
          <a:p>
            <a:pPr algn="ctr" defTabSz="386136" eaLnBrk="0" hangingPunct="0">
              <a:defRPr/>
            </a:pPr>
            <a:endParaRPr lang="en-US" altLang="en-US" sz="1823">
              <a:solidFill>
                <a:srgbClr val="393A3B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cxnSp>
        <p:nvCxnSpPr>
          <p:cNvPr id="335" name="Straight Connector 334"/>
          <p:cNvCxnSpPr/>
          <p:nvPr/>
        </p:nvCxnSpPr>
        <p:spPr bwMode="auto">
          <a:xfrm>
            <a:off x="4097120" y="3801904"/>
            <a:ext cx="4821" cy="57864"/>
          </a:xfrm>
          <a:prstGeom prst="line">
            <a:avLst/>
          </a:prstGeom>
          <a:ln w="6350">
            <a:solidFill>
              <a:srgbClr val="FFDCF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354" name="TextBox 536"/>
          <p:cNvSpPr txBox="1">
            <a:spLocks noChangeArrowheads="1"/>
          </p:cNvSpPr>
          <p:nvPr/>
        </p:nvSpPr>
        <p:spPr bwMode="auto">
          <a:xfrm>
            <a:off x="4090691" y="3763328"/>
            <a:ext cx="41791" cy="15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35" tIns="30218" rIns="60435" bIns="30218">
            <a:spAutoFit/>
          </a:bodyPr>
          <a:lstStyle>
            <a:lvl1pPr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81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8">
                <a:solidFill>
                  <a:srgbClr val="FAC9D1"/>
                </a:solidFill>
                <a:latin typeface="Calibri" charset="0"/>
                <a:cs typeface="MS PGothic" charset="0"/>
                <a:sym typeface="Helvetica Light" charset="0"/>
              </a:rPr>
              <a:t>R</a:t>
            </a:r>
          </a:p>
        </p:txBody>
      </p:sp>
      <p:sp>
        <p:nvSpPr>
          <p:cNvPr id="337" name="Flowchart: Manual Operation 517"/>
          <p:cNvSpPr/>
          <p:nvPr/>
        </p:nvSpPr>
        <p:spPr bwMode="auto">
          <a:xfrm rot="11305694" flipV="1">
            <a:off x="4092297" y="3861376"/>
            <a:ext cx="43399" cy="35362"/>
          </a:xfrm>
          <a:prstGeom prst="flowChartManualOperati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435" tIns="30218" rIns="60435" bIns="30218" anchor="ctr"/>
          <a:lstStyle/>
          <a:p>
            <a:pPr algn="ctr" defTabSz="386136" eaLnBrk="0" hangingPunct="0">
              <a:defRPr/>
            </a:pPr>
            <a:endParaRPr lang="en-US" altLang="en-US" sz="1823">
              <a:solidFill>
                <a:srgbClr val="393A3B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sp>
        <p:nvSpPr>
          <p:cNvPr id="338" name="Chord 337"/>
          <p:cNvSpPr/>
          <p:nvPr/>
        </p:nvSpPr>
        <p:spPr bwMode="auto">
          <a:xfrm rot="4761924">
            <a:off x="4041666" y="3688587"/>
            <a:ext cx="54650" cy="236280"/>
          </a:xfrm>
          <a:prstGeom prst="chord">
            <a:avLst>
              <a:gd name="adj1" fmla="val 12177876"/>
              <a:gd name="adj2" fmla="val 16154512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435" tIns="30218" rIns="60435" bIns="30218" anchor="ctr"/>
          <a:lstStyle/>
          <a:p>
            <a:pPr algn="ctr" defTabSz="386136" eaLnBrk="0" hangingPunct="0">
              <a:defRPr/>
            </a:pPr>
            <a:endParaRPr lang="en-US" sz="2329" dirty="0">
              <a:solidFill>
                <a:srgbClr val="C41230"/>
              </a:solidFill>
              <a:latin typeface="Helvetica Light"/>
              <a:ea typeface="Helvetica Light"/>
              <a:cs typeface="Helvetica Light"/>
              <a:sym typeface="Helvetica Light" charset="0"/>
            </a:endParaRPr>
          </a:p>
        </p:txBody>
      </p:sp>
      <p:grpSp>
        <p:nvGrpSpPr>
          <p:cNvPr id="54357" name="Group 625"/>
          <p:cNvGrpSpPr>
            <a:grpSpLocks noChangeAspect="1"/>
          </p:cNvGrpSpPr>
          <p:nvPr/>
        </p:nvGrpSpPr>
        <p:grpSpPr bwMode="auto">
          <a:xfrm>
            <a:off x="3642242" y="3642777"/>
            <a:ext cx="1089779" cy="848678"/>
            <a:chOff x="1037822" y="3283762"/>
            <a:chExt cx="2365395" cy="2212196"/>
          </a:xfrm>
        </p:grpSpPr>
        <p:cxnSp>
          <p:nvCxnSpPr>
            <p:cNvPr id="368" name="Straight Connector 367"/>
            <p:cNvCxnSpPr/>
            <p:nvPr/>
          </p:nvCxnSpPr>
          <p:spPr>
            <a:xfrm rot="2111954" flipH="1">
              <a:off x="1037822" y="5495958"/>
              <a:ext cx="90708" cy="0"/>
            </a:xfrm>
            <a:prstGeom prst="lin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2111954" flipH="1">
              <a:off x="3312509" y="3283762"/>
              <a:ext cx="90708" cy="0"/>
            </a:xfrm>
            <a:prstGeom prst="lin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58" name="Group 1"/>
          <p:cNvGrpSpPr>
            <a:grpSpLocks/>
          </p:cNvGrpSpPr>
          <p:nvPr/>
        </p:nvGrpSpPr>
        <p:grpSpPr bwMode="auto">
          <a:xfrm>
            <a:off x="4032827" y="3046453"/>
            <a:ext cx="188058" cy="157520"/>
            <a:chOff x="4941888" y="5311775"/>
            <a:chExt cx="265112" cy="265113"/>
          </a:xfrm>
        </p:grpSpPr>
        <p:grpSp>
          <p:nvGrpSpPr>
            <p:cNvPr id="54434" name="Group 477"/>
            <p:cNvGrpSpPr>
              <a:grpSpLocks noChangeAspect="1"/>
            </p:cNvGrpSpPr>
            <p:nvPr/>
          </p:nvGrpSpPr>
          <p:grpSpPr bwMode="auto">
            <a:xfrm>
              <a:off x="4941888" y="5311775"/>
              <a:ext cx="265112" cy="265113"/>
              <a:chOff x="1836724" y="3045595"/>
              <a:chExt cx="640044" cy="641012"/>
            </a:xfrm>
          </p:grpSpPr>
          <p:sp>
            <p:nvSpPr>
              <p:cNvPr id="342" name="Oval 341"/>
              <p:cNvSpPr/>
              <p:nvPr/>
            </p:nvSpPr>
            <p:spPr>
              <a:xfrm>
                <a:off x="1836724" y="3045595"/>
                <a:ext cx="640044" cy="64101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2329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grpSp>
            <p:nvGrpSpPr>
              <p:cNvPr id="343" name="Group 342"/>
              <p:cNvGrpSpPr>
                <a:grpSpLocks noChangeAspect="1"/>
              </p:cNvGrpSpPr>
              <p:nvPr/>
            </p:nvGrpSpPr>
            <p:grpSpPr>
              <a:xfrm rot="2111954">
                <a:off x="2195231" y="3352374"/>
                <a:ext cx="48601" cy="68900"/>
                <a:chOff x="1072807" y="5512062"/>
                <a:chExt cx="106053" cy="150346"/>
              </a:xfrm>
              <a:solidFill>
                <a:srgbClr val="FFFFFF"/>
              </a:solidFill>
            </p:grpSpPr>
            <p:cxnSp>
              <p:nvCxnSpPr>
                <p:cNvPr id="354" name="Straight Connector 353"/>
                <p:cNvCxnSpPr/>
                <p:nvPr/>
              </p:nvCxnSpPr>
              <p:spPr>
                <a:xfrm flipH="1">
                  <a:off x="1072807" y="5512062"/>
                  <a:ext cx="91440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>
                  <a:off x="1087420" y="5662408"/>
                  <a:ext cx="91440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4" name="Straight Connector 343"/>
              <p:cNvCxnSpPr/>
              <p:nvPr/>
            </p:nvCxnSpPr>
            <p:spPr>
              <a:xfrm rot="2111954" flipH="1">
                <a:off x="2175894" y="3392267"/>
                <a:ext cx="87528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2111954" flipH="1">
                <a:off x="2137598" y="3444594"/>
                <a:ext cx="87528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2111954" flipH="1">
                <a:off x="2137598" y="3470758"/>
                <a:ext cx="38295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435" name="Group 461"/>
            <p:cNvGrpSpPr>
              <a:grpSpLocks noChangeAspect="1"/>
            </p:cNvGrpSpPr>
            <p:nvPr/>
          </p:nvGrpSpPr>
          <p:grpSpPr bwMode="auto">
            <a:xfrm>
              <a:off x="5021263" y="5340350"/>
              <a:ext cx="85725" cy="192088"/>
              <a:chOff x="2080250" y="3165489"/>
              <a:chExt cx="188463" cy="423864"/>
            </a:xfrm>
          </p:grpSpPr>
          <p:grpSp>
            <p:nvGrpSpPr>
              <p:cNvPr id="389" name="Group 388"/>
              <p:cNvGrpSpPr>
                <a:grpSpLocks noChangeAspect="1"/>
              </p:cNvGrpSpPr>
              <p:nvPr/>
            </p:nvGrpSpPr>
            <p:grpSpPr>
              <a:xfrm rot="2111954">
                <a:off x="2080250" y="3165489"/>
                <a:ext cx="188463" cy="423864"/>
                <a:chOff x="828045" y="5164680"/>
                <a:chExt cx="411244" cy="924910"/>
              </a:xfrm>
              <a:solidFill>
                <a:srgbClr val="FFFFFF"/>
              </a:solidFill>
            </p:grpSpPr>
            <p:sp>
              <p:nvSpPr>
                <p:cNvPr id="394" name="Rectangle 393"/>
                <p:cNvSpPr/>
                <p:nvPr/>
              </p:nvSpPr>
              <p:spPr>
                <a:xfrm rot="5400000">
                  <a:off x="906162" y="5938978"/>
                  <a:ext cx="301225" cy="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sz="1823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974149" y="5338465"/>
                  <a:ext cx="182880" cy="60960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sz="1823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914978" y="5338465"/>
                  <a:ext cx="301223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sz="1823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1015989" y="5212081"/>
                  <a:ext cx="99201" cy="1981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sz="1823" dirty="0">
                    <a:solidFill>
                      <a:srgbClr val="393A3B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974149" y="5181599"/>
                  <a:ext cx="182880" cy="64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sz="1823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cxnSp>
              <p:nvCxnSpPr>
                <p:cNvPr id="399" name="Straight Connector 398"/>
                <p:cNvCxnSpPr/>
                <p:nvPr/>
              </p:nvCxnSpPr>
              <p:spPr>
                <a:xfrm flipH="1">
                  <a:off x="1039758" y="5434084"/>
                  <a:ext cx="199531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flipH="1">
                  <a:off x="828045" y="5164680"/>
                  <a:ext cx="91439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 flipH="1">
                  <a:off x="1087420" y="5662408"/>
                  <a:ext cx="91440" cy="0"/>
                </a:xfrm>
                <a:prstGeom prst="line">
                  <a:avLst/>
                </a:prstGeom>
                <a:grpFill/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0" name="Straight Connector 389"/>
              <p:cNvCxnSpPr/>
              <p:nvPr/>
            </p:nvCxnSpPr>
            <p:spPr>
              <a:xfrm rot="2111954" flipH="1">
                <a:off x="2174750" y="3394936"/>
                <a:ext cx="89667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rot="2111954" flipH="1">
                <a:off x="2134898" y="3448659"/>
                <a:ext cx="94647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 rot="2111954" flipH="1">
                <a:off x="2134898" y="3472537"/>
                <a:ext cx="44832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rot="2111954" flipH="1">
                <a:off x="2095046" y="3496414"/>
                <a:ext cx="89667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359" name="Group 104"/>
          <p:cNvGrpSpPr>
            <a:grpSpLocks/>
          </p:cNvGrpSpPr>
          <p:nvPr/>
        </p:nvGrpSpPr>
        <p:grpSpPr bwMode="auto">
          <a:xfrm>
            <a:off x="695981" y="5470329"/>
            <a:ext cx="3815834" cy="801070"/>
            <a:chOff x="174095" y="8280401"/>
            <a:chExt cx="5087218" cy="1350963"/>
          </a:xfrm>
        </p:grpSpPr>
        <p:sp>
          <p:nvSpPr>
            <p:cNvPr id="182" name="Rectangle 181"/>
            <p:cNvSpPr/>
            <p:nvPr/>
          </p:nvSpPr>
          <p:spPr>
            <a:xfrm>
              <a:off x="174095" y="8285822"/>
              <a:ext cx="2359320" cy="1816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6136" eaLnBrk="0" hangingPunct="0">
                <a:defRPr/>
              </a:pPr>
              <a:r>
                <a:rPr lang="en-US" sz="709" dirty="0">
                  <a:solidFill>
                    <a:srgbClr val="FFFFFF"/>
                  </a:solidFill>
                  <a:latin typeface="Arial Narrow" panose="020B0606020202030204" pitchFamily="34" charset="0"/>
                  <a:ea typeface="Helvetica Light"/>
                  <a:cs typeface="Helvetica Light"/>
                  <a:sym typeface="Helvetica Light" charset="0"/>
                </a:rPr>
                <a:t>DELIVERY SYSTEM</a:t>
              </a:r>
            </a:p>
          </p:txBody>
        </p:sp>
        <p:grpSp>
          <p:nvGrpSpPr>
            <p:cNvPr id="54381" name="Group 101"/>
            <p:cNvGrpSpPr>
              <a:grpSpLocks/>
            </p:cNvGrpSpPr>
            <p:nvPr/>
          </p:nvGrpSpPr>
          <p:grpSpPr bwMode="auto">
            <a:xfrm>
              <a:off x="2691989" y="8930984"/>
              <a:ext cx="2438729" cy="620730"/>
              <a:chOff x="1563868" y="8533788"/>
              <a:chExt cx="2438729" cy="826193"/>
            </a:xfrm>
          </p:grpSpPr>
          <p:sp>
            <p:nvSpPr>
              <p:cNvPr id="277" name="Oval 276"/>
              <p:cNvSpPr/>
              <p:nvPr/>
            </p:nvSpPr>
            <p:spPr bwMode="auto">
              <a:xfrm>
                <a:off x="1563868" y="9082168"/>
                <a:ext cx="212147" cy="277813"/>
              </a:xfrm>
              <a:prstGeom prst="ellipse">
                <a:avLst/>
              </a:prstGeom>
              <a:solidFill>
                <a:srgbClr val="FF39FC"/>
              </a:solidFill>
              <a:ln>
                <a:solidFill>
                  <a:srgbClr val="FF39F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1823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54433" name="TextBox 162"/>
              <p:cNvSpPr txBox="1">
                <a:spLocks noChangeArrowheads="1"/>
              </p:cNvSpPr>
              <p:nvPr/>
            </p:nvSpPr>
            <p:spPr bwMode="auto">
              <a:xfrm>
                <a:off x="2946163" y="8533788"/>
                <a:ext cx="1056434" cy="627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08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Tenofovir disoproxil fumarate (TDF)</a:t>
                </a:r>
              </a:p>
            </p:txBody>
          </p:sp>
        </p:grpSp>
        <p:grpSp>
          <p:nvGrpSpPr>
            <p:cNvPr id="54382" name="Group 100"/>
            <p:cNvGrpSpPr>
              <a:grpSpLocks/>
            </p:cNvGrpSpPr>
            <p:nvPr/>
          </p:nvGrpSpPr>
          <p:grpSpPr bwMode="auto">
            <a:xfrm>
              <a:off x="3859863" y="8645869"/>
              <a:ext cx="842645" cy="313486"/>
              <a:chOff x="4116382" y="9062244"/>
              <a:chExt cx="842645" cy="313486"/>
            </a:xfrm>
          </p:grpSpPr>
          <p:sp>
            <p:nvSpPr>
              <p:cNvPr id="54430" name="TextBox 497"/>
              <p:cNvSpPr txBox="1">
                <a:spLocks noChangeArrowheads="1"/>
              </p:cNvSpPr>
              <p:nvPr/>
            </p:nvSpPr>
            <p:spPr bwMode="auto">
              <a:xfrm>
                <a:off x="4333536" y="9062244"/>
                <a:ext cx="625491" cy="313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08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Dapivirine</a:t>
                </a:r>
              </a:p>
            </p:txBody>
          </p:sp>
          <p:sp>
            <p:nvSpPr>
              <p:cNvPr id="257" name="Oval 256"/>
              <p:cNvSpPr>
                <a:spLocks/>
              </p:cNvSpPr>
              <p:nvPr/>
            </p:nvSpPr>
            <p:spPr bwMode="auto">
              <a:xfrm>
                <a:off x="4116382" y="9084408"/>
                <a:ext cx="218575" cy="208723"/>
              </a:xfrm>
              <a:prstGeom prst="ellipse">
                <a:avLst/>
              </a:prstGeom>
              <a:solidFill>
                <a:srgbClr val="7FBDF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1823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</p:grpSp>
        <p:grpSp>
          <p:nvGrpSpPr>
            <p:cNvPr id="54383" name="Group 102"/>
            <p:cNvGrpSpPr>
              <a:grpSpLocks/>
            </p:cNvGrpSpPr>
            <p:nvPr/>
          </p:nvGrpSpPr>
          <p:grpSpPr bwMode="auto">
            <a:xfrm>
              <a:off x="2909900" y="8998737"/>
              <a:ext cx="2351413" cy="632627"/>
              <a:chOff x="2909900" y="8809269"/>
              <a:chExt cx="2351413" cy="632627"/>
            </a:xfrm>
          </p:grpSpPr>
          <p:sp>
            <p:nvSpPr>
              <p:cNvPr id="287" name="Oval 286"/>
              <p:cNvSpPr>
                <a:spLocks/>
              </p:cNvSpPr>
              <p:nvPr/>
            </p:nvSpPr>
            <p:spPr bwMode="auto">
              <a:xfrm>
                <a:off x="3855578" y="8809269"/>
                <a:ext cx="218575" cy="208723"/>
              </a:xfrm>
              <a:prstGeom prst="ellipse">
                <a:avLst/>
              </a:prstGeom>
              <a:solidFill>
                <a:srgbClr val="FC74C0"/>
              </a:solidFill>
              <a:ln>
                <a:solidFill>
                  <a:srgbClr val="FC74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1823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54429" name="TextBox 162"/>
              <p:cNvSpPr txBox="1">
                <a:spLocks noChangeArrowheads="1"/>
              </p:cNvSpPr>
              <p:nvPr/>
            </p:nvSpPr>
            <p:spPr bwMode="auto">
              <a:xfrm>
                <a:off x="2909900" y="9128411"/>
                <a:ext cx="2351413" cy="313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08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Tenofovir/emtricitabine (TDF/FTC)</a:t>
                </a:r>
              </a:p>
            </p:txBody>
          </p:sp>
        </p:grpSp>
        <p:grpSp>
          <p:nvGrpSpPr>
            <p:cNvPr id="54384" name="Group 99"/>
            <p:cNvGrpSpPr>
              <a:grpSpLocks/>
            </p:cNvGrpSpPr>
            <p:nvPr/>
          </p:nvGrpSpPr>
          <p:grpSpPr bwMode="auto">
            <a:xfrm>
              <a:off x="2694133" y="8972433"/>
              <a:ext cx="928055" cy="313486"/>
              <a:chOff x="4005187" y="8619477"/>
              <a:chExt cx="928055" cy="313486"/>
            </a:xfrm>
          </p:grpSpPr>
          <p:sp>
            <p:nvSpPr>
              <p:cNvPr id="289" name="Oval 288"/>
              <p:cNvSpPr>
                <a:spLocks/>
              </p:cNvSpPr>
              <p:nvPr/>
            </p:nvSpPr>
            <p:spPr bwMode="auto">
              <a:xfrm>
                <a:off x="4005187" y="8651203"/>
                <a:ext cx="210003" cy="211435"/>
              </a:xfrm>
              <a:prstGeom prst="ellipse">
                <a:avLst/>
              </a:prstGeom>
              <a:solidFill>
                <a:srgbClr val="FFDCF6"/>
              </a:solidFill>
              <a:ln>
                <a:solidFill>
                  <a:srgbClr val="FFDCF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1823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54427" name="TextBox 497"/>
              <p:cNvSpPr txBox="1">
                <a:spLocks noChangeArrowheads="1"/>
              </p:cNvSpPr>
              <p:nvPr/>
            </p:nvSpPr>
            <p:spPr bwMode="auto">
              <a:xfrm>
                <a:off x="4194882" y="8619477"/>
                <a:ext cx="738360" cy="313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08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Tenofovir </a:t>
                </a:r>
              </a:p>
            </p:txBody>
          </p:sp>
        </p:grpSp>
        <p:grpSp>
          <p:nvGrpSpPr>
            <p:cNvPr id="54385" name="Group 96"/>
            <p:cNvGrpSpPr>
              <a:grpSpLocks/>
            </p:cNvGrpSpPr>
            <p:nvPr/>
          </p:nvGrpSpPr>
          <p:grpSpPr bwMode="auto">
            <a:xfrm>
              <a:off x="266004" y="9194684"/>
              <a:ext cx="1351658" cy="375138"/>
              <a:chOff x="266004" y="9194684"/>
              <a:chExt cx="1351658" cy="375138"/>
            </a:xfrm>
          </p:grpSpPr>
          <p:grpSp>
            <p:nvGrpSpPr>
              <p:cNvPr id="54418" name="Group 610"/>
              <p:cNvGrpSpPr>
                <a:grpSpLocks/>
              </p:cNvGrpSpPr>
              <p:nvPr/>
            </p:nvGrpSpPr>
            <p:grpSpPr bwMode="auto">
              <a:xfrm>
                <a:off x="266004" y="9194684"/>
                <a:ext cx="356615" cy="324196"/>
                <a:chOff x="2600794" y="4742377"/>
                <a:chExt cx="664995" cy="640080"/>
              </a:xfrm>
            </p:grpSpPr>
            <p:sp>
              <p:nvSpPr>
                <p:cNvPr id="298" name="Oval 297"/>
                <p:cNvSpPr/>
                <p:nvPr/>
              </p:nvSpPr>
              <p:spPr>
                <a:xfrm>
                  <a:off x="2629205" y="4740843"/>
                  <a:ext cx="635351" cy="6422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2329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299" name="Chord 298"/>
                <p:cNvSpPr/>
                <p:nvPr/>
              </p:nvSpPr>
              <p:spPr>
                <a:xfrm rot="4904794">
                  <a:off x="2664691" y="4736253"/>
                  <a:ext cx="508434" cy="635353"/>
                </a:xfrm>
                <a:prstGeom prst="chord">
                  <a:avLst>
                    <a:gd name="adj1" fmla="val 10185174"/>
                    <a:gd name="adj2" fmla="val 14024297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sz="2329" dirty="0">
                    <a:solidFill>
                      <a:srgbClr val="C41230"/>
                    </a:solidFill>
                    <a:latin typeface="Helvetica Light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0" name="Flowchart: Manual Operation 613"/>
                <p:cNvSpPr/>
                <p:nvPr/>
              </p:nvSpPr>
              <p:spPr>
                <a:xfrm rot="457298">
                  <a:off x="2813017" y="4837178"/>
                  <a:ext cx="291701" cy="299708"/>
                </a:xfrm>
                <a:prstGeom prst="flowChartManualOperation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1823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1" name="Flowchart: Manual Operation 614"/>
                <p:cNvSpPr/>
                <p:nvPr/>
              </p:nvSpPr>
              <p:spPr>
                <a:xfrm rot="11305694" flipV="1">
                  <a:off x="2876952" y="5163643"/>
                  <a:ext cx="103894" cy="160558"/>
                </a:xfrm>
                <a:prstGeom prst="flowChartManualOperation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1823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480877">
                  <a:off x="2856971" y="5115478"/>
                  <a:ext cx="171826" cy="428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2329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2872955" y="4853232"/>
                  <a:ext cx="11989" cy="256892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419" name="TextBox 19"/>
              <p:cNvSpPr txBox="1">
                <a:spLocks noChangeArrowheads="1"/>
              </p:cNvSpPr>
              <p:nvPr/>
            </p:nvSpPr>
            <p:spPr bwMode="auto">
              <a:xfrm>
                <a:off x="609600" y="9230062"/>
                <a:ext cx="1008062" cy="339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709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Vaginal gel</a:t>
                </a:r>
              </a:p>
            </p:txBody>
          </p:sp>
        </p:grpSp>
        <p:grpSp>
          <p:nvGrpSpPr>
            <p:cNvPr id="54386" name="Group 97"/>
            <p:cNvGrpSpPr>
              <a:grpSpLocks/>
            </p:cNvGrpSpPr>
            <p:nvPr/>
          </p:nvGrpSpPr>
          <p:grpSpPr bwMode="auto">
            <a:xfrm>
              <a:off x="1320374" y="9172575"/>
              <a:ext cx="1169362" cy="399470"/>
              <a:chOff x="1320374" y="9172575"/>
              <a:chExt cx="1169362" cy="399470"/>
            </a:xfrm>
          </p:grpSpPr>
          <p:grpSp>
            <p:nvGrpSpPr>
              <p:cNvPr id="54413" name="Group 640"/>
              <p:cNvGrpSpPr>
                <a:grpSpLocks noChangeAspect="1"/>
              </p:cNvGrpSpPr>
              <p:nvPr/>
            </p:nvGrpSpPr>
            <p:grpSpPr bwMode="auto">
              <a:xfrm>
                <a:off x="1320374" y="9172575"/>
                <a:ext cx="373097" cy="373063"/>
                <a:chOff x="124181" y="1156402"/>
                <a:chExt cx="638903" cy="638845"/>
              </a:xfrm>
            </p:grpSpPr>
            <p:sp>
              <p:nvSpPr>
                <p:cNvPr id="306" name="Oval 305"/>
                <p:cNvSpPr/>
                <p:nvPr/>
              </p:nvSpPr>
              <p:spPr>
                <a:xfrm>
                  <a:off x="124465" y="1155797"/>
                  <a:ext cx="638501" cy="640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2329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 rot="399029">
                  <a:off x="260240" y="1308977"/>
                  <a:ext cx="370623" cy="36671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1823">
                    <a:solidFill>
                      <a:srgbClr val="C4123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8" name="Arc 307"/>
                <p:cNvSpPr/>
                <p:nvPr/>
              </p:nvSpPr>
              <p:spPr>
                <a:xfrm rot="736393">
                  <a:off x="249230" y="1332188"/>
                  <a:ext cx="392642" cy="320288"/>
                </a:xfrm>
                <a:prstGeom prst="arc">
                  <a:avLst>
                    <a:gd name="adj1" fmla="val 14008021"/>
                    <a:gd name="adj2" fmla="val 20199900"/>
                  </a:avLst>
                </a:prstGeom>
                <a:ln w="9525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sz="2329" dirty="0">
                    <a:solidFill>
                      <a:srgbClr val="393A3B"/>
                    </a:solidFill>
                    <a:latin typeface="Helvetica Light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</p:grpSp>
          <p:sp>
            <p:nvSpPr>
              <p:cNvPr id="54414" name="TextBox 22"/>
              <p:cNvSpPr txBox="1">
                <a:spLocks noChangeArrowheads="1"/>
              </p:cNvSpPr>
              <p:nvPr/>
            </p:nvSpPr>
            <p:spPr bwMode="auto">
              <a:xfrm>
                <a:off x="1682751" y="9232284"/>
                <a:ext cx="806985" cy="339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709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Vaginal ring</a:t>
                </a:r>
              </a:p>
            </p:txBody>
          </p:sp>
        </p:grpSp>
        <p:grpSp>
          <p:nvGrpSpPr>
            <p:cNvPr id="54387" name="Group 29"/>
            <p:cNvGrpSpPr>
              <a:grpSpLocks/>
            </p:cNvGrpSpPr>
            <p:nvPr/>
          </p:nvGrpSpPr>
          <p:grpSpPr bwMode="auto">
            <a:xfrm>
              <a:off x="1344616" y="8651747"/>
              <a:ext cx="964035" cy="386894"/>
              <a:chOff x="274214" y="8651875"/>
              <a:chExt cx="964035" cy="386894"/>
            </a:xfrm>
          </p:grpSpPr>
          <p:grpSp>
            <p:nvGrpSpPr>
              <p:cNvPr id="54404" name="Group 617"/>
              <p:cNvGrpSpPr>
                <a:grpSpLocks noChangeAspect="1"/>
              </p:cNvGrpSpPr>
              <p:nvPr/>
            </p:nvGrpSpPr>
            <p:grpSpPr bwMode="auto">
              <a:xfrm>
                <a:off x="274214" y="8651875"/>
                <a:ext cx="347472" cy="347472"/>
                <a:chOff x="3733800" y="1164282"/>
                <a:chExt cx="640080" cy="640080"/>
              </a:xfrm>
            </p:grpSpPr>
            <p:sp>
              <p:nvSpPr>
                <p:cNvPr id="311" name="Oval 310"/>
                <p:cNvSpPr/>
                <p:nvPr/>
              </p:nvSpPr>
              <p:spPr>
                <a:xfrm>
                  <a:off x="3732873" y="1164320"/>
                  <a:ext cx="639483" cy="63915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2329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2" name="Rounded Rectangle 311"/>
                <p:cNvSpPr/>
                <p:nvPr/>
              </p:nvSpPr>
              <p:spPr>
                <a:xfrm rot="17838445">
                  <a:off x="3966495" y="1478279"/>
                  <a:ext cx="294609" cy="14605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1823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3" name="Rounded Rectangle 312"/>
                <p:cNvSpPr/>
                <p:nvPr/>
              </p:nvSpPr>
              <p:spPr>
                <a:xfrm rot="20438150">
                  <a:off x="3835506" y="1404003"/>
                  <a:ext cx="213161" cy="14480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1823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4" name="Rounded Rectangle 313"/>
                <p:cNvSpPr/>
                <p:nvPr/>
              </p:nvSpPr>
              <p:spPr>
                <a:xfrm rot="17856089">
                  <a:off x="3950703" y="1453314"/>
                  <a:ext cx="294612" cy="14605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1823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5" name="Rounded Rectangle 314"/>
                <p:cNvSpPr/>
                <p:nvPr/>
              </p:nvSpPr>
              <p:spPr>
                <a:xfrm rot="20438150">
                  <a:off x="3835506" y="1364056"/>
                  <a:ext cx="296056" cy="14480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1823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cxnSp>
              <p:nvCxnSpPr>
                <p:cNvPr id="316" name="Straight Connector 315"/>
                <p:cNvCxnSpPr>
                  <a:stCxn id="315" idx="2"/>
                </p:cNvCxnSpPr>
                <p:nvPr/>
              </p:nvCxnSpPr>
              <p:spPr>
                <a:xfrm flipH="1" flipV="1">
                  <a:off x="3961823" y="1359061"/>
                  <a:ext cx="47369" cy="14481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flipH="1" flipV="1">
                  <a:off x="4024982" y="1503871"/>
                  <a:ext cx="130264" cy="64913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405" name="TextBox 21"/>
              <p:cNvSpPr txBox="1">
                <a:spLocks noChangeArrowheads="1"/>
              </p:cNvSpPr>
              <p:nvPr/>
            </p:nvSpPr>
            <p:spPr bwMode="auto">
              <a:xfrm>
                <a:off x="593725" y="8699009"/>
                <a:ext cx="644524" cy="339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709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Oral pills</a:t>
                </a:r>
              </a:p>
            </p:txBody>
          </p:sp>
        </p:grpSp>
        <p:grpSp>
          <p:nvGrpSpPr>
            <p:cNvPr id="54388" name="Group 95"/>
            <p:cNvGrpSpPr>
              <a:grpSpLocks/>
            </p:cNvGrpSpPr>
            <p:nvPr/>
          </p:nvGrpSpPr>
          <p:grpSpPr bwMode="auto">
            <a:xfrm>
              <a:off x="279721" y="8635583"/>
              <a:ext cx="1078707" cy="403678"/>
              <a:chOff x="1308893" y="8635583"/>
              <a:chExt cx="1078707" cy="403678"/>
            </a:xfrm>
          </p:grpSpPr>
          <p:grpSp>
            <p:nvGrpSpPr>
              <p:cNvPr id="54396" name="Group 30"/>
              <p:cNvGrpSpPr>
                <a:grpSpLocks/>
              </p:cNvGrpSpPr>
              <p:nvPr/>
            </p:nvGrpSpPr>
            <p:grpSpPr bwMode="auto">
              <a:xfrm>
                <a:off x="1308893" y="8635583"/>
                <a:ext cx="360822" cy="360822"/>
                <a:chOff x="1537493" y="8673683"/>
                <a:chExt cx="360822" cy="360822"/>
              </a:xfrm>
            </p:grpSpPr>
            <p:sp>
              <p:nvSpPr>
                <p:cNvPr id="403" name="Oval 402"/>
                <p:cNvSpPr>
                  <a:spLocks noChangeAspect="1"/>
                </p:cNvSpPr>
                <p:nvPr/>
              </p:nvSpPr>
              <p:spPr bwMode="auto">
                <a:xfrm>
                  <a:off x="1536868" y="8673603"/>
                  <a:ext cx="362149" cy="3659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2329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grpSp>
              <p:nvGrpSpPr>
                <p:cNvPr id="404" name="Group 403"/>
                <p:cNvGrpSpPr>
                  <a:grpSpLocks noChangeAspect="1"/>
                </p:cNvGrpSpPr>
                <p:nvPr/>
              </p:nvGrpSpPr>
              <p:grpSpPr bwMode="auto">
                <a:xfrm rot="2111954">
                  <a:off x="1676643" y="8742846"/>
                  <a:ext cx="96207" cy="269357"/>
                  <a:chOff x="914978" y="5181599"/>
                  <a:chExt cx="324311" cy="907991"/>
                </a:xfrm>
                <a:solidFill>
                  <a:srgbClr val="FFFFFF"/>
                </a:solidFill>
              </p:grpSpPr>
              <p:sp>
                <p:nvSpPr>
                  <p:cNvPr id="409" name="Rectangle 408"/>
                  <p:cNvSpPr/>
                  <p:nvPr/>
                </p:nvSpPr>
                <p:spPr>
                  <a:xfrm rot="5400000">
                    <a:off x="906162" y="5938978"/>
                    <a:ext cx="301225" cy="0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86136" eaLnBrk="0" hangingPunct="0">
                      <a:defRPr/>
                    </a:pPr>
                    <a:endParaRPr lang="en-US" sz="1823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974149" y="5338465"/>
                    <a:ext cx="182880" cy="609600"/>
                  </a:xfrm>
                  <a:prstGeom prst="rect">
                    <a:avLst/>
                  </a:prstGeom>
                  <a:solidFill>
                    <a:schemeClr val="tx1"/>
                  </a:solidFill>
                  <a:ln w="381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86136" eaLnBrk="0" hangingPunct="0">
                      <a:defRPr/>
                    </a:pPr>
                    <a:endParaRPr lang="en-US" sz="1823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914978" y="5338465"/>
                    <a:ext cx="301223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86136" eaLnBrk="0" hangingPunct="0">
                      <a:defRPr/>
                    </a:pPr>
                    <a:endParaRPr lang="en-US" sz="1823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015989" y="5212081"/>
                    <a:ext cx="99201" cy="1981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86136" eaLnBrk="0" hangingPunct="0">
                      <a:defRPr/>
                    </a:pPr>
                    <a:endParaRPr lang="en-US" sz="1823" dirty="0">
                      <a:solidFill>
                        <a:srgbClr val="393A3B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974149" y="5181599"/>
                    <a:ext cx="182880" cy="64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86136" eaLnBrk="0" hangingPunct="0">
                      <a:defRPr/>
                    </a:pPr>
                    <a:endParaRPr lang="en-US" sz="1823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cxnSp>
                <p:nvCxnSpPr>
                  <p:cNvPr id="414" name="Straight Connector 413"/>
                  <p:cNvCxnSpPr/>
                  <p:nvPr/>
                </p:nvCxnSpPr>
                <p:spPr>
                  <a:xfrm flipH="1">
                    <a:off x="1039758" y="5434084"/>
                    <a:ext cx="199531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FFFFF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Straight Connector 414"/>
                  <p:cNvCxnSpPr/>
                  <p:nvPr/>
                </p:nvCxnSpPr>
                <p:spPr>
                  <a:xfrm flipH="1">
                    <a:off x="1072807" y="5512062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FFFFF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/>
                  <p:cNvCxnSpPr/>
                  <p:nvPr/>
                </p:nvCxnSpPr>
                <p:spPr>
                  <a:xfrm flipH="1">
                    <a:off x="1087420" y="5662408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FFFFF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5" name="Straight Connector 404"/>
                <p:cNvCxnSpPr/>
                <p:nvPr/>
              </p:nvCxnSpPr>
              <p:spPr bwMode="auto">
                <a:xfrm rot="2111954" flipH="1">
                  <a:off x="1716871" y="8876904"/>
                  <a:ext cx="57859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 bwMode="auto">
                <a:xfrm rot="2111954" flipH="1">
                  <a:off x="1691156" y="8914854"/>
                  <a:ext cx="60001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/>
                <p:cNvCxnSpPr/>
                <p:nvPr/>
              </p:nvCxnSpPr>
              <p:spPr bwMode="auto">
                <a:xfrm rot="2111954" flipH="1">
                  <a:off x="1691156" y="8931118"/>
                  <a:ext cx="27858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 bwMode="auto">
                <a:xfrm rot="2111954" flipH="1">
                  <a:off x="1663299" y="8950094"/>
                  <a:ext cx="60001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397" name="TextBox 22"/>
              <p:cNvSpPr txBox="1">
                <a:spLocks noChangeArrowheads="1"/>
              </p:cNvSpPr>
              <p:nvPr/>
            </p:nvSpPr>
            <p:spPr bwMode="auto">
              <a:xfrm>
                <a:off x="1654176" y="8699501"/>
                <a:ext cx="733424" cy="339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709">
                    <a:solidFill>
                      <a:srgbClr val="393A3B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Vaccine</a:t>
                </a:r>
              </a:p>
            </p:txBody>
          </p:sp>
        </p:grpSp>
        <p:grpSp>
          <p:nvGrpSpPr>
            <p:cNvPr id="54389" name="Group 103"/>
            <p:cNvGrpSpPr>
              <a:grpSpLocks/>
            </p:cNvGrpSpPr>
            <p:nvPr/>
          </p:nvGrpSpPr>
          <p:grpSpPr bwMode="auto">
            <a:xfrm>
              <a:off x="2706614" y="8655844"/>
              <a:ext cx="1250256" cy="313486"/>
              <a:chOff x="2693914" y="8655844"/>
              <a:chExt cx="1250256" cy="313486"/>
            </a:xfrm>
          </p:grpSpPr>
          <p:grpSp>
            <p:nvGrpSpPr>
              <p:cNvPr id="54391" name="Group 477"/>
              <p:cNvGrpSpPr>
                <a:grpSpLocks noChangeAspect="1"/>
              </p:cNvGrpSpPr>
              <p:nvPr/>
            </p:nvGrpSpPr>
            <p:grpSpPr bwMode="auto">
              <a:xfrm>
                <a:off x="2693914" y="8666164"/>
                <a:ext cx="209569" cy="211137"/>
                <a:chOff x="1908816" y="3036649"/>
                <a:chExt cx="550688" cy="555647"/>
              </a:xfrm>
            </p:grpSpPr>
            <p:sp>
              <p:nvSpPr>
                <p:cNvPr id="422" name="Oval 421"/>
                <p:cNvSpPr/>
                <p:nvPr/>
              </p:nvSpPr>
              <p:spPr>
                <a:xfrm>
                  <a:off x="1909802" y="3048697"/>
                  <a:ext cx="551830" cy="55642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6136" eaLnBrk="0" hangingPunct="0">
                    <a:defRPr/>
                  </a:pPr>
                  <a:endParaRPr lang="en-US" altLang="en-US" sz="2329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grpSp>
              <p:nvGrpSpPr>
                <p:cNvPr id="423" name="Group 422"/>
                <p:cNvGrpSpPr>
                  <a:grpSpLocks noChangeAspect="1"/>
                </p:cNvGrpSpPr>
                <p:nvPr/>
              </p:nvGrpSpPr>
              <p:grpSpPr>
                <a:xfrm rot="2111954">
                  <a:off x="2195239" y="3352380"/>
                  <a:ext cx="48602" cy="68900"/>
                  <a:chOff x="1072807" y="5512062"/>
                  <a:chExt cx="106053" cy="150346"/>
                </a:xfrm>
                <a:solidFill>
                  <a:srgbClr val="FFFFFF"/>
                </a:solidFill>
              </p:grpSpPr>
              <p:cxnSp>
                <p:nvCxnSpPr>
                  <p:cNvPr id="434" name="Straight Connector 433"/>
                  <p:cNvCxnSpPr/>
                  <p:nvPr/>
                </p:nvCxnSpPr>
                <p:spPr>
                  <a:xfrm flipH="1">
                    <a:off x="1072807" y="5512062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92D05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flipH="1">
                    <a:off x="1087420" y="5662408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92D05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6" name="Straight Connector 425"/>
                <p:cNvCxnSpPr/>
                <p:nvPr/>
              </p:nvCxnSpPr>
              <p:spPr>
                <a:xfrm rot="2111954" flipH="1">
                  <a:off x="2135039" y="3483855"/>
                  <a:ext cx="39415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392" name="TextBox 497"/>
              <p:cNvSpPr txBox="1">
                <a:spLocks noChangeArrowheads="1"/>
              </p:cNvSpPr>
              <p:nvPr/>
            </p:nvSpPr>
            <p:spPr bwMode="auto">
              <a:xfrm>
                <a:off x="2877692" y="8655844"/>
                <a:ext cx="1066478" cy="313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08">
                    <a:solidFill>
                      <a:srgbClr val="000000"/>
                    </a:solidFill>
                    <a:latin typeface="Arial Narrow" charset="0"/>
                    <a:cs typeface="MS PGothic" charset="0"/>
                    <a:sym typeface="Helvetica Light" charset="0"/>
                  </a:rPr>
                  <a:t>ALVAC/AIDSVAX</a:t>
                </a:r>
                <a:endParaRPr lang="en-US" sz="608">
                  <a:solidFill>
                    <a:srgbClr val="393A3B"/>
                  </a:solidFill>
                  <a:latin typeface="Arial Narrow" charset="0"/>
                  <a:cs typeface="MS PGothic" charset="0"/>
                  <a:sym typeface="Helvetica Light" charset="0"/>
                </a:endParaRPr>
              </a:p>
            </p:txBody>
          </p:sp>
        </p:grpSp>
        <p:sp>
          <p:nvSpPr>
            <p:cNvPr id="227" name="Rectangle 226"/>
            <p:cNvSpPr/>
            <p:nvPr/>
          </p:nvSpPr>
          <p:spPr bwMode="auto">
            <a:xfrm>
              <a:off x="2614845" y="8280401"/>
              <a:ext cx="2352892" cy="1978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6136" eaLnBrk="0" hangingPunct="0">
                <a:defRPr/>
              </a:pPr>
              <a:r>
                <a:rPr lang="en-US" sz="709" dirty="0">
                  <a:solidFill>
                    <a:srgbClr val="FFFFFF"/>
                  </a:solidFill>
                  <a:latin typeface="Arial Narrow" panose="020B0606020202030204" pitchFamily="34" charset="0"/>
                  <a:ea typeface="Helvetica Light"/>
                  <a:cs typeface="Helvetica Light"/>
                  <a:sym typeface="Helvetica Light" charset="0"/>
                </a:rPr>
                <a:t>ACTIVE DRUG</a:t>
              </a:r>
            </a:p>
          </p:txBody>
        </p:sp>
      </p:grpSp>
      <p:pic>
        <p:nvPicPr>
          <p:cNvPr id="54360" name="Picture 2" descr="AVAC3677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82" y="590430"/>
            <a:ext cx="940295" cy="35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361" name="Group 27"/>
          <p:cNvGrpSpPr>
            <a:grpSpLocks/>
          </p:cNvGrpSpPr>
          <p:nvPr/>
        </p:nvGrpSpPr>
        <p:grpSpPr bwMode="auto">
          <a:xfrm>
            <a:off x="3952459" y="4264818"/>
            <a:ext cx="266819" cy="185885"/>
            <a:chOff x="4826000" y="4198539"/>
            <a:chExt cx="374939" cy="311591"/>
          </a:xfrm>
        </p:grpSpPr>
        <p:grpSp>
          <p:nvGrpSpPr>
            <p:cNvPr id="54373" name="Group 26"/>
            <p:cNvGrpSpPr>
              <a:grpSpLocks/>
            </p:cNvGrpSpPr>
            <p:nvPr/>
          </p:nvGrpSpPr>
          <p:grpSpPr bwMode="auto">
            <a:xfrm>
              <a:off x="4936674" y="4198539"/>
              <a:ext cx="264265" cy="311591"/>
              <a:chOff x="4936674" y="4198538"/>
              <a:chExt cx="264265" cy="326085"/>
            </a:xfrm>
          </p:grpSpPr>
          <p:sp>
            <p:nvSpPr>
              <p:cNvPr id="324" name="Oval 323"/>
              <p:cNvSpPr/>
              <p:nvPr/>
            </p:nvSpPr>
            <p:spPr bwMode="auto">
              <a:xfrm>
                <a:off x="4936674" y="4212637"/>
                <a:ext cx="264265" cy="262227"/>
              </a:xfrm>
              <a:prstGeom prst="ellipse">
                <a:avLst/>
              </a:prstGeom>
              <a:solidFill>
                <a:srgbClr val="FFDCF6"/>
              </a:solidFill>
              <a:ln>
                <a:solidFill>
                  <a:srgbClr val="FFDCF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2329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332" name="Flowchart: Manual Operation 516"/>
              <p:cNvSpPr/>
              <p:nvPr/>
            </p:nvSpPr>
            <p:spPr bwMode="auto">
              <a:xfrm rot="457298">
                <a:off x="4993142" y="4240834"/>
                <a:ext cx="142295" cy="135344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1823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cxnSp>
            <p:nvCxnSpPr>
              <p:cNvPr id="336" name="Straight Connector 335"/>
              <p:cNvCxnSpPr/>
              <p:nvPr/>
            </p:nvCxnSpPr>
            <p:spPr bwMode="auto">
              <a:xfrm>
                <a:off x="5020246" y="4260570"/>
                <a:ext cx="9035" cy="104328"/>
              </a:xfrm>
              <a:prstGeom prst="line">
                <a:avLst/>
              </a:prstGeom>
              <a:ln w="6350">
                <a:solidFill>
                  <a:srgbClr val="FFDCF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78" name="TextBox 536"/>
              <p:cNvSpPr txBox="1">
                <a:spLocks noChangeArrowheads="1"/>
              </p:cNvSpPr>
              <p:nvPr/>
            </p:nvSpPr>
            <p:spPr bwMode="auto">
              <a:xfrm>
                <a:off x="5011738" y="4198538"/>
                <a:ext cx="58737" cy="326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3810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381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08">
                    <a:solidFill>
                      <a:srgbClr val="FAC9D1"/>
                    </a:solidFill>
                    <a:latin typeface="Calibri" charset="0"/>
                    <a:cs typeface="MS PGothic" charset="0"/>
                    <a:sym typeface="Helvetica Light" charset="0"/>
                  </a:rPr>
                  <a:t>R</a:t>
                </a:r>
              </a:p>
            </p:txBody>
          </p:sp>
          <p:sp>
            <p:nvSpPr>
              <p:cNvPr id="340" name="Flowchart: Manual Operation 517"/>
              <p:cNvSpPr/>
              <p:nvPr/>
            </p:nvSpPr>
            <p:spPr bwMode="auto">
              <a:xfrm rot="11305694" flipV="1">
                <a:off x="5013469" y="4381817"/>
                <a:ext cx="60985" cy="62032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6136" eaLnBrk="0" hangingPunct="0">
                  <a:defRPr/>
                </a:pPr>
                <a:endParaRPr lang="en-US" altLang="en-US" sz="1823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</p:grpSp>
        <p:sp>
          <p:nvSpPr>
            <p:cNvPr id="323" name="Chord 322"/>
            <p:cNvSpPr/>
            <p:nvPr/>
          </p:nvSpPr>
          <p:spPr bwMode="auto">
            <a:xfrm rot="4761924">
              <a:off x="4946208" y="4107965"/>
              <a:ext cx="91607" cy="332024"/>
            </a:xfrm>
            <a:prstGeom prst="chord">
              <a:avLst>
                <a:gd name="adj1" fmla="val 12177876"/>
                <a:gd name="adj2" fmla="val 16154512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6136" eaLnBrk="0" hangingPunct="0">
                <a:defRPr/>
              </a:pPr>
              <a:endParaRPr lang="en-US" sz="2329" dirty="0">
                <a:solidFill>
                  <a:srgbClr val="C41230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sp>
        <p:nvSpPr>
          <p:cNvPr id="54362" name="AutoShape 66"/>
          <p:cNvSpPr>
            <a:spLocks/>
          </p:cNvSpPr>
          <p:nvPr/>
        </p:nvSpPr>
        <p:spPr bwMode="auto">
          <a:xfrm>
            <a:off x="5403889" y="4385370"/>
            <a:ext cx="821354" cy="450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1A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63" name="AutoShape 67"/>
          <p:cNvSpPr>
            <a:spLocks/>
          </p:cNvSpPr>
          <p:nvPr/>
        </p:nvSpPr>
        <p:spPr bwMode="auto">
          <a:xfrm>
            <a:off x="6246138" y="4383762"/>
            <a:ext cx="560964" cy="450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sp>
        <p:nvSpPr>
          <p:cNvPr id="54364" name="AutoShape 71"/>
          <p:cNvSpPr>
            <a:spLocks/>
          </p:cNvSpPr>
          <p:nvPr/>
        </p:nvSpPr>
        <p:spPr bwMode="auto">
          <a:xfrm>
            <a:off x="6168985" y="4358046"/>
            <a:ext cx="114122" cy="93226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grpSp>
        <p:nvGrpSpPr>
          <p:cNvPr id="54365" name="Group 12"/>
          <p:cNvGrpSpPr>
            <a:grpSpLocks/>
          </p:cNvGrpSpPr>
          <p:nvPr/>
        </p:nvGrpSpPr>
        <p:grpSpPr bwMode="auto">
          <a:xfrm>
            <a:off x="6244531" y="3329346"/>
            <a:ext cx="1006197" cy="93226"/>
            <a:chOff x="8056563" y="4722813"/>
            <a:chExt cx="1412875" cy="158750"/>
          </a:xfrm>
        </p:grpSpPr>
        <p:sp>
          <p:nvSpPr>
            <p:cNvPr id="54370" name="AutoShape 57"/>
            <p:cNvSpPr>
              <a:spLocks/>
            </p:cNvSpPr>
            <p:nvPr/>
          </p:nvSpPr>
          <p:spPr bwMode="auto">
            <a:xfrm>
              <a:off x="8056563" y="4765675"/>
              <a:ext cx="806450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371" name="AutoShape 58"/>
            <p:cNvSpPr>
              <a:spLocks/>
            </p:cNvSpPr>
            <p:nvPr/>
          </p:nvSpPr>
          <p:spPr bwMode="auto">
            <a:xfrm>
              <a:off x="8924925" y="4756150"/>
              <a:ext cx="54451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372" name="AutoShape 71"/>
            <p:cNvSpPr>
              <a:spLocks/>
            </p:cNvSpPr>
            <p:nvPr/>
          </p:nvSpPr>
          <p:spPr bwMode="auto">
            <a:xfrm>
              <a:off x="8831263" y="4722813"/>
              <a:ext cx="158750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grpSp>
        <p:nvGrpSpPr>
          <p:cNvPr id="54366" name="Group 3"/>
          <p:cNvGrpSpPr>
            <a:grpSpLocks/>
          </p:cNvGrpSpPr>
          <p:nvPr/>
        </p:nvGrpSpPr>
        <p:grpSpPr bwMode="auto">
          <a:xfrm>
            <a:off x="6242923" y="3586521"/>
            <a:ext cx="917794" cy="93226"/>
            <a:chOff x="8053159" y="5403850"/>
            <a:chExt cx="1289279" cy="158750"/>
          </a:xfrm>
        </p:grpSpPr>
        <p:sp>
          <p:nvSpPr>
            <p:cNvPr id="54367" name="AutoShape 57"/>
            <p:cNvSpPr>
              <a:spLocks/>
            </p:cNvSpPr>
            <p:nvPr/>
          </p:nvSpPr>
          <p:spPr bwMode="auto">
            <a:xfrm>
              <a:off x="8053159" y="5432425"/>
              <a:ext cx="665242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368" name="AutoShape 58"/>
            <p:cNvSpPr>
              <a:spLocks/>
            </p:cNvSpPr>
            <p:nvPr/>
          </p:nvSpPr>
          <p:spPr bwMode="auto">
            <a:xfrm>
              <a:off x="8742435" y="5437188"/>
              <a:ext cx="600003" cy="76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54369" name="AutoShape 71"/>
            <p:cNvSpPr>
              <a:spLocks/>
            </p:cNvSpPr>
            <p:nvPr/>
          </p:nvSpPr>
          <p:spPr bwMode="auto">
            <a:xfrm>
              <a:off x="8664965" y="5403850"/>
              <a:ext cx="158731" cy="15875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grpSp>
        <p:nvGrpSpPr>
          <p:cNvPr id="319" name="Group 12">
            <a:extLst>
              <a:ext uri="{FF2B5EF4-FFF2-40B4-BE49-F238E27FC236}">
                <a16:creationId xmlns:a16="http://schemas.microsoft.com/office/drawing/2014/main" id="{3C81FF01-2A63-9C4F-9D29-B77982BCB116}"/>
              </a:ext>
            </a:extLst>
          </p:cNvPr>
          <p:cNvGrpSpPr>
            <a:grpSpLocks/>
          </p:cNvGrpSpPr>
          <p:nvPr/>
        </p:nvGrpSpPr>
        <p:grpSpPr bwMode="auto">
          <a:xfrm>
            <a:off x="7727034" y="1008346"/>
            <a:ext cx="464524" cy="54646"/>
            <a:chOff x="10061509" y="1401106"/>
            <a:chExt cx="652132" cy="93054"/>
          </a:xfrm>
        </p:grpSpPr>
        <p:sp>
          <p:nvSpPr>
            <p:cNvPr id="320" name="AutoShape 22">
              <a:extLst>
                <a:ext uri="{FF2B5EF4-FFF2-40B4-BE49-F238E27FC236}">
                  <a16:creationId xmlns:a16="http://schemas.microsoft.com/office/drawing/2014/main" id="{A1126408-2FB4-2D49-8864-79AC56F6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1509" y="1401106"/>
              <a:ext cx="431798" cy="930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  <p:sp>
          <p:nvSpPr>
            <p:cNvPr id="321" name="AutoShape 23">
              <a:extLst>
                <a:ext uri="{FF2B5EF4-FFF2-40B4-BE49-F238E27FC236}">
                  <a16:creationId xmlns:a16="http://schemas.microsoft.com/office/drawing/2014/main" id="{9B9382CD-0628-B04A-AFD2-A4737E02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3304" y="1409699"/>
              <a:ext cx="220337" cy="8446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 sz="1823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B241575-D2C2-5A48-A552-61A8120E3EB0}"/>
              </a:ext>
            </a:extLst>
          </p:cNvPr>
          <p:cNvSpPr/>
          <p:nvPr/>
        </p:nvSpPr>
        <p:spPr>
          <a:xfrm>
            <a:off x="8224867" y="873526"/>
            <a:ext cx="856325" cy="24820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13" b="1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96% </a:t>
            </a:r>
            <a:r>
              <a:rPr lang="en-US" sz="844" dirty="0">
                <a:solidFill>
                  <a:srgbClr val="000000"/>
                </a:solidFill>
                <a:latin typeface="Helvetica" charset="0"/>
                <a:cs typeface="MS PGothic" charset="0"/>
                <a:sym typeface="Helvetica Light" charset="0"/>
              </a:rPr>
              <a:t>(73; 99)</a:t>
            </a:r>
            <a:endParaRPr lang="en-US" sz="1013" dirty="0">
              <a:solidFill>
                <a:srgbClr val="000000"/>
              </a:solidFill>
              <a:latin typeface="Helvetica" charset="0"/>
              <a:cs typeface="MS PGothic" charset="0"/>
              <a:sym typeface="Helvetica Light" charset="0"/>
            </a:endParaRPr>
          </a:p>
        </p:txBody>
      </p:sp>
      <p:sp>
        <p:nvSpPr>
          <p:cNvPr id="339" name="AutoShape 71">
            <a:extLst>
              <a:ext uri="{FF2B5EF4-FFF2-40B4-BE49-F238E27FC236}">
                <a16:creationId xmlns:a16="http://schemas.microsoft.com/office/drawing/2014/main" id="{9F1D34E0-CB45-124A-A20B-80EE3435411D}"/>
              </a:ext>
            </a:extLst>
          </p:cNvPr>
          <p:cNvSpPr>
            <a:spLocks/>
          </p:cNvSpPr>
          <p:nvPr/>
        </p:nvSpPr>
        <p:spPr bwMode="auto">
          <a:xfrm>
            <a:off x="8034609" y="998695"/>
            <a:ext cx="113080" cy="93226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 sz="1823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CBA906C-ADE7-2A49-8BEE-8A157DFD2866}"/>
              </a:ext>
            </a:extLst>
          </p:cNvPr>
          <p:cNvGrpSpPr/>
          <p:nvPr/>
        </p:nvGrpSpPr>
        <p:grpSpPr>
          <a:xfrm>
            <a:off x="477382" y="670798"/>
            <a:ext cx="9092359" cy="629430"/>
            <a:chOff x="477382" y="670798"/>
            <a:chExt cx="9092359" cy="629430"/>
          </a:xfrm>
        </p:grpSpPr>
        <p:sp>
          <p:nvSpPr>
            <p:cNvPr id="54274" name="AutoShape 1"/>
            <p:cNvSpPr>
              <a:spLocks/>
            </p:cNvSpPr>
            <p:nvPr/>
          </p:nvSpPr>
          <p:spPr bwMode="auto">
            <a:xfrm>
              <a:off x="477382" y="670798"/>
              <a:ext cx="8419267" cy="2571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575" tIns="33575" rIns="33575" bIns="33575" anchor="ctr"/>
            <a:lstStyle/>
            <a:p>
              <a:pPr algn="ctr" defTabSz="385785" eaLnBrk="0" hangingPunct="0"/>
              <a:r>
                <a:rPr lang="en-US" sz="1620" b="1" dirty="0">
                  <a:solidFill>
                    <a:srgbClr val="9B1513"/>
                  </a:solidFill>
                  <a:latin typeface="Helvetica" charset="0"/>
                  <a:cs typeface="MS PGothic" charset="0"/>
                  <a:sym typeface="Helvetica Light" charset="0"/>
                </a:rPr>
                <a:t>Le TasP champion du monde !!</a:t>
              </a:r>
              <a:endParaRPr lang="en-US" sz="1620" dirty="0">
                <a:solidFill>
                  <a:srgbClr val="9B1513"/>
                </a:solidFill>
                <a:latin typeface="Helvetica" charset="0"/>
                <a:cs typeface="MS PGothic" charset="0"/>
                <a:sym typeface="Helvetica Light" charset="0"/>
              </a:endParaRPr>
            </a:p>
          </p:txBody>
        </p:sp>
        <p:sp>
          <p:nvSpPr>
            <p:cNvPr id="3" name="Cadre 2">
              <a:extLst>
                <a:ext uri="{FF2B5EF4-FFF2-40B4-BE49-F238E27FC236}">
                  <a16:creationId xmlns:a16="http://schemas.microsoft.com/office/drawing/2014/main" id="{6EC9D080-53E5-094B-85CE-C2EF4FCCB306}"/>
                </a:ext>
              </a:extLst>
            </p:cNvPr>
            <p:cNvSpPr/>
            <p:nvPr/>
          </p:nvSpPr>
          <p:spPr>
            <a:xfrm>
              <a:off x="7609165" y="747951"/>
              <a:ext cx="1960576" cy="552277"/>
            </a:xfrm>
            <a:prstGeom prst="frame">
              <a:avLst/>
            </a:prstGeom>
            <a:solidFill>
              <a:srgbClr val="C0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B77AD13-B41D-7847-9738-1DAC293F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4406900"/>
            <a:ext cx="8991076" cy="1362075"/>
          </a:xfrm>
        </p:spPr>
        <p:txBody>
          <a:bodyPr/>
          <a:lstStyle/>
          <a:p>
            <a:r>
              <a:rPr lang="fr-FR" dirty="0"/>
              <a:t>Relever le défi du vieillissement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566D3D-AFC1-5340-BE2E-66DCB18EB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991076" cy="150018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Picture 8" descr="PG_41E_-__Man_-_showing_progressive_aging">
            <a:extLst>
              <a:ext uri="{FF2B5EF4-FFF2-40B4-BE49-F238E27FC236}">
                <a16:creationId xmlns:a16="http://schemas.microsoft.com/office/drawing/2014/main" id="{9D9FE961-58EE-9744-A24F-D9D8D27D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671" y="1544638"/>
            <a:ext cx="4256205" cy="2214572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5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1D9C19-438E-B848-BA04-2276E29D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des tranches d’âges au sein de la file active bretonne : 2011-2017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C89346-74CE-8C41-98F1-79BDEB72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7" y="1807175"/>
            <a:ext cx="9062752" cy="38633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622A93B-6AC4-F843-BDB7-1C1D55E703EF}"/>
              </a:ext>
            </a:extLst>
          </p:cNvPr>
          <p:cNvSpPr txBox="1"/>
          <p:nvPr/>
        </p:nvSpPr>
        <p:spPr>
          <a:xfrm>
            <a:off x="747713" y="6510903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COREVIH Bretagne – 28 novembre 2018</a:t>
            </a:r>
          </a:p>
        </p:txBody>
      </p:sp>
    </p:spTree>
    <p:extLst>
      <p:ext uri="{BB962C8B-B14F-4D97-AF65-F5344CB8AC3E}">
        <p14:creationId xmlns:p14="http://schemas.microsoft.com/office/powerpoint/2010/main" val="24726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2" descr="legartg fig1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229" y="1264444"/>
            <a:ext cx="6028878" cy="50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Image 3" descr="RA legarth JAIDS201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369" y="227786"/>
            <a:ext cx="77152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ZoneTexte 4"/>
          <p:cNvSpPr txBox="1">
            <a:spLocks noChangeArrowheads="1"/>
          </p:cNvSpPr>
          <p:nvPr/>
        </p:nvSpPr>
        <p:spPr bwMode="auto">
          <a:xfrm>
            <a:off x="522144" y="2180144"/>
            <a:ext cx="1655564" cy="10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25" dirty="0"/>
              <a:t>2440 HIV+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25" dirty="0"/>
              <a:t>14 588 HIV-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25" dirty="0" err="1"/>
              <a:t>Denmark</a:t>
            </a:r>
            <a:endParaRPr lang="fr-FR" altLang="fr-FR" sz="2025" dirty="0"/>
          </a:p>
        </p:txBody>
      </p:sp>
      <p:sp>
        <p:nvSpPr>
          <p:cNvPr id="19460" name="ZoneTexte 5"/>
          <p:cNvSpPr txBox="1">
            <a:spLocks noChangeArrowheads="1"/>
          </p:cNvSpPr>
          <p:nvPr/>
        </p:nvSpPr>
        <p:spPr bwMode="auto">
          <a:xfrm>
            <a:off x="7873305" y="2007841"/>
            <a:ext cx="679994" cy="3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88"/>
              <a:t>HIV -</a:t>
            </a:r>
          </a:p>
        </p:txBody>
      </p:sp>
      <p:sp>
        <p:nvSpPr>
          <p:cNvPr id="19461" name="ZoneTexte 1"/>
          <p:cNvSpPr txBox="1">
            <a:spLocks noChangeArrowheads="1"/>
          </p:cNvSpPr>
          <p:nvPr/>
        </p:nvSpPr>
        <p:spPr bwMode="auto">
          <a:xfrm>
            <a:off x="522144" y="6462296"/>
            <a:ext cx="20249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350" i="1" dirty="0"/>
              <a:t>RA </a:t>
            </a:r>
            <a:r>
              <a:rPr lang="fr-FR" altLang="fr-FR" sz="1350" i="1" dirty="0" err="1"/>
              <a:t>Legarth</a:t>
            </a:r>
            <a:r>
              <a:rPr lang="fr-FR" altLang="fr-FR" sz="1350" i="1" dirty="0"/>
              <a:t> JAIDS 2016</a:t>
            </a:r>
          </a:p>
        </p:txBody>
      </p:sp>
      <p:sp>
        <p:nvSpPr>
          <p:cNvPr id="19462" name="ZoneTexte 1"/>
          <p:cNvSpPr txBox="1">
            <a:spLocks noChangeArrowheads="1"/>
          </p:cNvSpPr>
          <p:nvPr/>
        </p:nvSpPr>
        <p:spPr bwMode="auto">
          <a:xfrm>
            <a:off x="8215901" y="4056852"/>
            <a:ext cx="14494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350" dirty="0"/>
              <a:t>1996-1999 HIV+</a:t>
            </a:r>
            <a:endParaRPr lang="fr-FR" altLang="fr-FR" sz="1181" dirty="0"/>
          </a:p>
        </p:txBody>
      </p:sp>
      <p:sp>
        <p:nvSpPr>
          <p:cNvPr id="19463" name="ZoneTexte 7"/>
          <p:cNvSpPr txBox="1">
            <a:spLocks noChangeArrowheads="1"/>
          </p:cNvSpPr>
          <p:nvPr/>
        </p:nvSpPr>
        <p:spPr bwMode="auto">
          <a:xfrm>
            <a:off x="8290909" y="3516383"/>
            <a:ext cx="14494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350" dirty="0"/>
              <a:t>2000-2005 HIV+</a:t>
            </a:r>
            <a:endParaRPr lang="fr-FR" altLang="fr-FR" sz="1181" dirty="0"/>
          </a:p>
        </p:txBody>
      </p:sp>
      <p:sp>
        <p:nvSpPr>
          <p:cNvPr id="19464" name="ZoneTexte 8"/>
          <p:cNvSpPr txBox="1">
            <a:spLocks noChangeArrowheads="1"/>
          </p:cNvSpPr>
          <p:nvPr/>
        </p:nvSpPr>
        <p:spPr bwMode="auto">
          <a:xfrm>
            <a:off x="8215902" y="2975914"/>
            <a:ext cx="14494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350" dirty="0">
                <a:solidFill>
                  <a:srgbClr val="FF0000"/>
                </a:solidFill>
              </a:rPr>
              <a:t>2006-2014 HIV+</a:t>
            </a:r>
            <a:endParaRPr lang="fr-FR" altLang="fr-FR" sz="118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8249176F-833C-0F4D-A2F7-A32E278019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3581" y="1476353"/>
            <a:ext cx="9403989" cy="377725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Maladies cardio-vasculaires et hypertension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ja-JP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Cancers non-</a:t>
            </a:r>
            <a:r>
              <a:rPr lang="fr-FR" altLang="ja-JP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classants</a:t>
            </a:r>
            <a:r>
              <a:rPr lang="fr-FR" altLang="ja-JP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SIDA (HPV, HBV, HCV, EBV, tabac)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ja-JP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foie, poumon, marge anale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Ostéoporose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Déficit neurocognitif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Sarcopénie</a:t>
            </a:r>
            <a:endParaRPr lang="fr-FR" altLang="fr-FR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Fragilité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Lipodystrophie</a:t>
            </a:r>
            <a:endParaRPr lang="fr-FR" altLang="fr-FR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Résistance à l’</a:t>
            </a:r>
            <a:r>
              <a:rPr lang="fr-FR" altLang="ja-JP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insuline, diabète et dyslipidémie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ja-JP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Stéatose et </a:t>
            </a:r>
            <a:r>
              <a:rPr lang="fr-FR" altLang="ja-JP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stéatohépatite</a:t>
            </a:r>
            <a:r>
              <a:rPr lang="fr-FR" altLang="ja-JP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(NAFLD et NASH)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ja-JP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Plus de dépression…</a:t>
            </a:r>
          </a:p>
        </p:txBody>
      </p:sp>
      <p:sp>
        <p:nvSpPr>
          <p:cNvPr id="24578" name="Text Box 5">
            <a:extLst>
              <a:ext uri="{FF2B5EF4-FFF2-40B4-BE49-F238E27FC236}">
                <a16:creationId xmlns:a16="http://schemas.microsoft.com/office/drawing/2014/main" id="{E835EA2D-C22E-F44B-A292-216277A3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79" y="91599"/>
            <a:ext cx="7715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700" dirty="0">
                <a:latin typeface="Calibri" panose="020F0502020204030204" pitchFamily="34" charset="0"/>
                <a:cs typeface="Calibri" panose="020F0502020204030204" pitchFamily="34" charset="0"/>
              </a:rPr>
              <a:t>Augmentation de la prévalence de comorbidités </a:t>
            </a:r>
          </a:p>
          <a:p>
            <a:pPr algn="ctr"/>
            <a:r>
              <a:rPr lang="fr-FR" altLang="fr-FR" sz="2700" dirty="0">
                <a:latin typeface="Calibri" panose="020F0502020204030204" pitchFamily="34" charset="0"/>
                <a:cs typeface="Calibri" panose="020F0502020204030204" pitchFamily="34" charset="0"/>
              </a:rPr>
              <a:t>associées au vieillissement</a:t>
            </a:r>
          </a:p>
        </p:txBody>
      </p:sp>
    </p:spTree>
    <p:extLst>
      <p:ext uri="{BB962C8B-B14F-4D97-AF65-F5344CB8AC3E}">
        <p14:creationId xmlns:p14="http://schemas.microsoft.com/office/powerpoint/2010/main" val="9924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5230323-571B-9747-A7C6-CF0DC289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2" y="1888949"/>
            <a:ext cx="9029524" cy="3364960"/>
          </a:xfrm>
          <a:prstGeom prst="rect">
            <a:avLst/>
          </a:prstGeom>
          <a:solidFill>
            <a:srgbClr val="9933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363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fr-FR" altLang="fr-FR" sz="2363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fr-FR" altLang="fr-FR" sz="2363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altLang="fr-FR" sz="2363" dirty="0">
                <a:solidFill>
                  <a:schemeClr val="bg1"/>
                </a:solidFill>
                <a:latin typeface="Calibri" panose="020F0502020204030204" pitchFamily="34" charset="0"/>
              </a:rPr>
              <a:t>&gt;50 ans, infectés depuis longtemps, traités par des antirétroviraux de première génération, rapport CD4/CD8 bas, CD4 bas, CV détectable, </a:t>
            </a:r>
            <a:r>
              <a:rPr lang="fr-FR" altLang="fr-FR" sz="2363" dirty="0" err="1">
                <a:solidFill>
                  <a:schemeClr val="bg1"/>
                </a:solidFill>
                <a:latin typeface="Calibri" panose="020F0502020204030204" pitchFamily="34" charset="0"/>
              </a:rPr>
              <a:t>lipodystrophie</a:t>
            </a:r>
            <a:r>
              <a:rPr lang="fr-FR" altLang="fr-FR" sz="2363" dirty="0">
                <a:solidFill>
                  <a:schemeClr val="bg1"/>
                </a:solidFill>
                <a:latin typeface="Calibri" panose="020F0502020204030204" pitchFamily="34" charset="0"/>
              </a:rPr>
              <a:t>, mode de vie à risque, nadir CD4 bas, stade SIDA </a:t>
            </a:r>
          </a:p>
          <a:p>
            <a:pPr algn="ctr"/>
            <a:endParaRPr lang="fr-FR" altLang="fr-FR" sz="2363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altLang="fr-FR" sz="2363" dirty="0">
                <a:solidFill>
                  <a:schemeClr val="bg1"/>
                </a:solidFill>
                <a:latin typeface="Calibri" panose="020F0502020204030204" pitchFamily="34" charset="0"/>
              </a:rPr>
              <a:t>= Les « anciens » patients </a:t>
            </a:r>
          </a:p>
          <a:p>
            <a:pPr algn="ctr"/>
            <a:endParaRPr lang="fr-FR" altLang="fr-FR" sz="2363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3A401F9-EC99-704E-9606-CD2EA8A6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" y="168275"/>
            <a:ext cx="9272587" cy="798513"/>
          </a:xfrm>
        </p:spPr>
        <p:txBody>
          <a:bodyPr/>
          <a:lstStyle/>
          <a:p>
            <a:r>
              <a:rPr lang="fr-FR" dirty="0"/>
              <a:t>Les patients à risque de comorbidité accentuée </a:t>
            </a:r>
          </a:p>
        </p:txBody>
      </p:sp>
    </p:spTree>
    <p:extLst>
      <p:ext uri="{BB962C8B-B14F-4D97-AF65-F5344CB8AC3E}">
        <p14:creationId xmlns:p14="http://schemas.microsoft.com/office/powerpoint/2010/main" val="2123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A3A27AC-E7CD-4749-BFDE-3E3B962B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conclusion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C9F5BBA-C1AD-ED41-AE24-236F7EBF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épidémie toujours « dynamique », au nord comme au sud</a:t>
            </a:r>
          </a:p>
          <a:p>
            <a:pPr lvl="1"/>
            <a:r>
              <a:rPr lang="fr-FR" dirty="0"/>
              <a:t>Améliorer le dépistage +++</a:t>
            </a:r>
          </a:p>
          <a:p>
            <a:r>
              <a:rPr lang="fr-FR" dirty="0"/>
              <a:t>Une simplification des traitements</a:t>
            </a:r>
          </a:p>
          <a:p>
            <a:pPr lvl="1"/>
            <a:r>
              <a:rPr lang="fr-FR" dirty="0"/>
              <a:t>Nombre de comprimés et de prises</a:t>
            </a:r>
          </a:p>
          <a:p>
            <a:pPr lvl="1"/>
            <a:r>
              <a:rPr lang="fr-FR" dirty="0"/>
              <a:t>Diminution des effets toxiques +++</a:t>
            </a:r>
          </a:p>
          <a:p>
            <a:r>
              <a:rPr lang="fr-FR" dirty="0"/>
              <a:t>Des politiques de prévention à implémenter</a:t>
            </a:r>
          </a:p>
          <a:p>
            <a:pPr lvl="1"/>
            <a:r>
              <a:rPr lang="fr-FR" dirty="0"/>
              <a:t>TasP (dépistage/traitement)</a:t>
            </a:r>
          </a:p>
          <a:p>
            <a:pPr lvl="1"/>
            <a:r>
              <a:rPr lang="fr-FR" dirty="0"/>
              <a:t>PrEP</a:t>
            </a:r>
          </a:p>
          <a:p>
            <a:r>
              <a:rPr lang="fr-FR" dirty="0"/>
              <a:t>Une population qui vieilli</a:t>
            </a:r>
          </a:p>
          <a:p>
            <a:pPr lvl="1"/>
            <a:r>
              <a:rPr lang="fr-FR" dirty="0"/>
              <a:t>Apprendre à gérer les comorbidités</a:t>
            </a:r>
          </a:p>
        </p:txBody>
      </p:sp>
    </p:spTree>
    <p:extLst>
      <p:ext uri="{BB962C8B-B14F-4D97-AF65-F5344CB8AC3E}">
        <p14:creationId xmlns:p14="http://schemas.microsoft.com/office/powerpoint/2010/main" val="11404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9C553-85BB-E34A-81F8-C91610C8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 est-on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BB3B6A-0629-0D42-8E91-C57F680E6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6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FBF90B-848A-994A-A1E6-C1206E04A3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600075" cy="228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6D4BFF18-9060-FB4D-8D5C-F7EF018DE442}" type="slidenum">
              <a:rPr lang="fr-FR" altLang="x-none" smtClean="0"/>
              <a:pPr>
                <a:defRPr/>
              </a:pPr>
              <a:t>50</a:t>
            </a:fld>
            <a:endParaRPr lang="fr-FR" altLang="x-none" dirty="0"/>
          </a:p>
        </p:txBody>
      </p:sp>
      <p:pic>
        <p:nvPicPr>
          <p:cNvPr id="3076" name="Picture 4" descr="Résultat de recherche d'images pour &quot;recommandations d'expert VIH france&quot;">
            <a:extLst>
              <a:ext uri="{FF2B5EF4-FFF2-40B4-BE49-F238E27FC236}">
                <a16:creationId xmlns:a16="http://schemas.microsoft.com/office/drawing/2014/main" id="{F3E8767F-CE97-BB4F-B6D1-11754209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6348" y="755703"/>
            <a:ext cx="2698595" cy="380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886BC3-9C27-4844-9469-E3D949829579}"/>
              </a:ext>
            </a:extLst>
          </p:cNvPr>
          <p:cNvSpPr/>
          <p:nvPr/>
        </p:nvSpPr>
        <p:spPr>
          <a:xfrm>
            <a:off x="2114550" y="5717632"/>
            <a:ext cx="6630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https://cns.sante.fr/actualites/prise-en-charge-du-vih-recommandations-du-groupe-dexperts/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FBF90B-848A-994A-A1E6-C1206E04A3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54354"/>
            <a:ext cx="600075" cy="228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6D4BFF18-9060-FB4D-8D5C-F7EF018DE442}" type="slidenum">
              <a:rPr lang="fr-FR" altLang="x-none" smtClean="0"/>
              <a:pPr>
                <a:defRPr/>
              </a:pPr>
              <a:t>51</a:t>
            </a:fld>
            <a:endParaRPr lang="fr-FR" altLang="x-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75AFBC-AB79-7445-B8A6-9B7FA195A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285" y="350658"/>
            <a:ext cx="3970880" cy="5644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82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CC8B59F-08C5-4E46-96CD-B0E0D7AF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Remerciements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18BDBF3-530A-9146-9108-33A86D91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43579"/>
            <a:ext cx="8975725" cy="4160396"/>
          </a:xfrm>
        </p:spPr>
        <p:txBody>
          <a:bodyPr/>
          <a:lstStyle/>
          <a:p>
            <a:r>
              <a:rPr lang="fr-FR" dirty="0"/>
              <a:t>Dr P. de </a:t>
            </a:r>
            <a:r>
              <a:rPr lang="fr-FR" dirty="0" err="1"/>
              <a:t>Truchis</a:t>
            </a:r>
            <a:r>
              <a:rPr lang="fr-FR" dirty="0"/>
              <a:t>, Garches</a:t>
            </a:r>
          </a:p>
          <a:p>
            <a:r>
              <a:rPr lang="fr-FR" dirty="0"/>
              <a:t>Dr E. Bernasconi, Lugano</a:t>
            </a:r>
          </a:p>
          <a:p>
            <a:r>
              <a:rPr lang="fr-FR" dirty="0"/>
              <a:t>Pr. JM Molina, Paris</a:t>
            </a:r>
          </a:p>
          <a:p>
            <a:r>
              <a:rPr lang="fr-FR" dirty="0"/>
              <a:t>V. </a:t>
            </a:r>
            <a:r>
              <a:rPr lang="fr-FR" dirty="0" err="1"/>
              <a:t>Supervie</a:t>
            </a:r>
            <a:r>
              <a:rPr lang="fr-FR" dirty="0"/>
              <a:t>, INSERM, Paris</a:t>
            </a:r>
          </a:p>
          <a:p>
            <a:r>
              <a:rPr lang="fr-FR" dirty="0"/>
              <a:t>Pr J. </a:t>
            </a:r>
            <a:r>
              <a:rPr lang="fr-FR" dirty="0" err="1"/>
              <a:t>Capeau</a:t>
            </a:r>
            <a:r>
              <a:rPr lang="fr-FR" dirty="0"/>
              <a:t>, INSERM, Paris</a:t>
            </a:r>
          </a:p>
          <a:p>
            <a:r>
              <a:rPr lang="fr-FR" dirty="0"/>
              <a:t>Pr A-G Marcellin, INSERM, Paris</a:t>
            </a:r>
          </a:p>
        </p:txBody>
      </p:sp>
    </p:spTree>
    <p:extLst>
      <p:ext uri="{BB962C8B-B14F-4D97-AF65-F5344CB8AC3E}">
        <p14:creationId xmlns:p14="http://schemas.microsoft.com/office/powerpoint/2010/main" val="41098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10DF8E-0E87-470B-94D8-36472727B397}"/>
              </a:ext>
            </a:extLst>
          </p:cNvPr>
          <p:cNvGrpSpPr/>
          <p:nvPr/>
        </p:nvGrpSpPr>
        <p:grpSpPr>
          <a:xfrm>
            <a:off x="701675" y="566519"/>
            <a:ext cx="9243311" cy="5359360"/>
            <a:chOff x="1173495" y="357656"/>
            <a:chExt cx="9585325" cy="5490832"/>
          </a:xfrm>
        </p:grpSpPr>
        <p:sp>
          <p:nvSpPr>
            <p:cNvPr id="10251" name="Rectangle 37"/>
            <p:cNvSpPr>
              <a:spLocks noChangeArrowheads="1"/>
            </p:cNvSpPr>
            <p:nvPr/>
          </p:nvSpPr>
          <p:spPr bwMode="auto">
            <a:xfrm>
              <a:off x="1173495" y="357656"/>
              <a:ext cx="95853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100" dirty="0">
                  <a:latin typeface="Arial Bold" charset="0"/>
                </a:rPr>
                <a:t>Adults and children estimated to be living with HIV </a:t>
              </a:r>
              <a:r>
                <a:rPr lang="en-US" altLang="en-US" sz="2100" b="1" dirty="0">
                  <a:solidFill>
                    <a:srgbClr val="E31837"/>
                  </a:solidFill>
                  <a:latin typeface="Arial Bold" charset="0"/>
                  <a:sym typeface="Webdings" pitchFamily="18" charset="2"/>
                </a:rPr>
                <a:t></a:t>
              </a:r>
              <a:r>
                <a:rPr lang="en-US" altLang="en-US" sz="2100" dirty="0">
                  <a:latin typeface="Arial Bold" charset="0"/>
                </a:rPr>
                <a:t> 2017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FB83C7-44FF-41C1-A9F4-B57F0CB3C7FE}"/>
                </a:ext>
              </a:extLst>
            </p:cNvPr>
            <p:cNvGrpSpPr/>
            <p:nvPr/>
          </p:nvGrpSpPr>
          <p:grpSpPr>
            <a:xfrm>
              <a:off x="1246894" y="1440000"/>
              <a:ext cx="8029861" cy="4408488"/>
              <a:chOff x="1246894" y="1504950"/>
              <a:chExt cx="8029861" cy="440848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6894" y="1504950"/>
                <a:ext cx="8029861" cy="3878199"/>
              </a:xfrm>
              <a:prstGeom prst="rect">
                <a:avLst/>
              </a:prstGeom>
            </p:spPr>
          </p:pic>
          <p:sp>
            <p:nvSpPr>
              <p:cNvPr id="10243" name="Rectangle 2"/>
              <p:cNvSpPr>
                <a:spLocks noChangeArrowheads="1"/>
              </p:cNvSpPr>
              <p:nvPr/>
            </p:nvSpPr>
            <p:spPr bwMode="auto">
              <a:xfrm>
                <a:off x="1555750" y="5516563"/>
                <a:ext cx="7418388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4572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1" dirty="0"/>
                  <a:t>Total: 36.9 million</a:t>
                </a:r>
                <a:r>
                  <a:rPr lang="en-US" altLang="en-US" sz="2000" dirty="0"/>
                  <a:t> </a:t>
                </a:r>
                <a:r>
                  <a:rPr lang="en-US" altLang="en-US" dirty="0">
                    <a:solidFill>
                      <a:srgbClr val="4D4D4D"/>
                    </a:solidFill>
                  </a:rPr>
                  <a:t>[31.1 million–43.9 million]</a:t>
                </a:r>
                <a:endParaRPr lang="en-US" altLang="en-US" sz="2000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44" name="Rectangle 27"/>
              <p:cNvSpPr>
                <a:spLocks noChangeArrowheads="1"/>
              </p:cNvSpPr>
              <p:nvPr/>
            </p:nvSpPr>
            <p:spPr bwMode="auto">
              <a:xfrm>
                <a:off x="4251325" y="3082945"/>
                <a:ext cx="2278063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  <a:spcAft>
                    <a:spcPts val="0"/>
                  </a:spcAft>
                </a:pPr>
                <a:r>
                  <a:rPr lang="en-US" altLang="en-US" sz="1200" b="1" dirty="0"/>
                  <a:t>Middle East and North Africa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220 000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[150 000–300 000]</a:t>
                </a:r>
              </a:p>
            </p:txBody>
          </p:sp>
          <p:sp>
            <p:nvSpPr>
              <p:cNvPr id="10245" name="Rectangle 28"/>
              <p:cNvSpPr>
                <a:spLocks noChangeArrowheads="1"/>
              </p:cNvSpPr>
              <p:nvPr/>
            </p:nvSpPr>
            <p:spPr bwMode="auto">
              <a:xfrm>
                <a:off x="3831730" y="3587001"/>
                <a:ext cx="1947862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  <a:spcAft>
                    <a:spcPts val="0"/>
                  </a:spcAft>
                </a:pPr>
                <a:r>
                  <a:rPr lang="en-US" altLang="en-US" sz="1200" b="1" dirty="0"/>
                  <a:t>Western and central Africa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6.1 million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[4.4 million–8.1 million]</a:t>
                </a:r>
              </a:p>
            </p:txBody>
          </p:sp>
          <p:sp>
            <p:nvSpPr>
              <p:cNvPr id="10246" name="Rectangle 29"/>
              <p:cNvSpPr>
                <a:spLocks noChangeArrowheads="1"/>
              </p:cNvSpPr>
              <p:nvPr/>
            </p:nvSpPr>
            <p:spPr bwMode="auto">
              <a:xfrm>
                <a:off x="5800346" y="1991781"/>
                <a:ext cx="1739900" cy="5693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  <a:spcAft>
                    <a:spcPts val="0"/>
                  </a:spcAft>
                </a:pPr>
                <a:r>
                  <a:rPr lang="en-US" altLang="en-US" sz="1200" b="1" dirty="0"/>
                  <a:t>Eastern Europe </a:t>
                </a:r>
                <a:br>
                  <a:rPr lang="en-US" altLang="en-US" sz="1200" b="1" dirty="0"/>
                </a:br>
                <a:r>
                  <a:rPr lang="en-US" altLang="en-US" sz="1200" b="1" dirty="0"/>
                  <a:t>and central Asia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1.4 million 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[1.3 million–1.6 million]</a:t>
                </a:r>
              </a:p>
            </p:txBody>
          </p:sp>
          <p:sp>
            <p:nvSpPr>
              <p:cNvPr id="10247" name="Rectangle 30"/>
              <p:cNvSpPr>
                <a:spLocks noChangeArrowheads="1"/>
              </p:cNvSpPr>
              <p:nvPr/>
            </p:nvSpPr>
            <p:spPr bwMode="auto">
              <a:xfrm>
                <a:off x="6765546" y="3844394"/>
                <a:ext cx="2197100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  <a:spcAft>
                    <a:spcPts val="0"/>
                  </a:spcAft>
                </a:pPr>
                <a:r>
                  <a:rPr lang="en-US" altLang="en-US" sz="1200" b="1" dirty="0"/>
                  <a:t>Asia and the Pacific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5.2 million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[4.1 million–6.7 million]</a:t>
                </a:r>
              </a:p>
            </p:txBody>
          </p:sp>
          <p:sp>
            <p:nvSpPr>
              <p:cNvPr id="10248" name="Rectangle 32"/>
              <p:cNvSpPr>
                <a:spLocks noChangeArrowheads="1"/>
              </p:cNvSpPr>
              <p:nvPr/>
            </p:nvSpPr>
            <p:spPr bwMode="auto">
              <a:xfrm>
                <a:off x="1327150" y="2276475"/>
                <a:ext cx="3698875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  <a:spcAft>
                    <a:spcPts val="0"/>
                  </a:spcAft>
                </a:pPr>
                <a:r>
                  <a:rPr lang="en-US" altLang="en-US" sz="1200" b="1" dirty="0"/>
                  <a:t>North America and western and central Europe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2.2 million </a:t>
                </a: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[1.9 million–2.4 million]</a:t>
                </a:r>
              </a:p>
            </p:txBody>
          </p:sp>
          <p:sp>
            <p:nvSpPr>
              <p:cNvPr id="10249" name="Rectangle 33"/>
              <p:cNvSpPr>
                <a:spLocks noChangeArrowheads="1"/>
              </p:cNvSpPr>
              <p:nvPr/>
            </p:nvSpPr>
            <p:spPr bwMode="auto">
              <a:xfrm>
                <a:off x="2373313" y="4150241"/>
                <a:ext cx="1762125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</a:pPr>
                <a:r>
                  <a:rPr lang="en-US" altLang="en-US" sz="1200" b="1" dirty="0"/>
                  <a:t>Latin America 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1.8 million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[1.5 million–2.3 million]</a:t>
                </a:r>
              </a:p>
            </p:txBody>
          </p:sp>
          <p:sp>
            <p:nvSpPr>
              <p:cNvPr id="10250" name="Rectangle 28"/>
              <p:cNvSpPr>
                <a:spLocks noChangeArrowheads="1"/>
              </p:cNvSpPr>
              <p:nvPr/>
            </p:nvSpPr>
            <p:spPr bwMode="auto">
              <a:xfrm>
                <a:off x="4364038" y="4257675"/>
                <a:ext cx="2182812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  <a:spcAft>
                    <a:spcPts val="0"/>
                  </a:spcAft>
                </a:pPr>
                <a:r>
                  <a:rPr lang="en-US" altLang="en-US" sz="1200" b="1" dirty="0"/>
                  <a:t>Eastern and southern Africa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19.6 million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[17.5 million–22.0 million]</a:t>
                </a:r>
              </a:p>
            </p:txBody>
          </p:sp>
          <p:sp>
            <p:nvSpPr>
              <p:cNvPr id="12" name="Rectangle 33"/>
              <p:cNvSpPr>
                <a:spLocks noChangeArrowheads="1"/>
              </p:cNvSpPr>
              <p:nvPr/>
            </p:nvSpPr>
            <p:spPr bwMode="auto">
              <a:xfrm>
                <a:off x="2119164" y="3140968"/>
                <a:ext cx="1762125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</a:pPr>
                <a:r>
                  <a:rPr lang="en-US" altLang="en-US" sz="1200" b="1" dirty="0"/>
                  <a:t>Caribbean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GB" altLang="en-US" sz="1400" b="1" dirty="0"/>
                  <a:t>310 000</a:t>
                </a:r>
                <a:endParaRPr lang="en-US" altLang="en-US" sz="1400" b="1" dirty="0"/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[260 000–420 000]</a:t>
                </a:r>
              </a:p>
            </p:txBody>
          </p:sp>
        </p:grpSp>
      </p:grpSp>
      <p:pic>
        <p:nvPicPr>
          <p:cNvPr id="1026" name="Picture 2" descr="Résultat de recherche d'images pour &quot;onusida&quot;">
            <a:extLst>
              <a:ext uri="{FF2B5EF4-FFF2-40B4-BE49-F238E27FC236}">
                <a16:creationId xmlns:a16="http://schemas.microsoft.com/office/drawing/2014/main" id="{620B3A43-E6DD-B74F-9720-55AC5A97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417" y="6057351"/>
            <a:ext cx="1312862" cy="4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B98607-0A29-4BF6-994C-E7C7A43B7331}"/>
              </a:ext>
            </a:extLst>
          </p:cNvPr>
          <p:cNvGrpSpPr/>
          <p:nvPr/>
        </p:nvGrpSpPr>
        <p:grpSpPr>
          <a:xfrm>
            <a:off x="677309" y="561370"/>
            <a:ext cx="9076291" cy="5293626"/>
            <a:chOff x="861607" y="284923"/>
            <a:chExt cx="9585325" cy="5579440"/>
          </a:xfrm>
        </p:grpSpPr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861607" y="284923"/>
              <a:ext cx="95853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100" spc="-30" dirty="0">
                  <a:latin typeface="Arial Bold" charset="0"/>
                </a:rPr>
                <a:t>Estimated number of adults and children newly infected with HIV </a:t>
              </a:r>
              <a:r>
                <a:rPr lang="en-US" altLang="en-US" sz="2100" b="1" spc="-30" dirty="0">
                  <a:solidFill>
                    <a:srgbClr val="E31837"/>
                  </a:solidFill>
                  <a:latin typeface="Arial Bold" charset="0"/>
                  <a:sym typeface="Webdings" pitchFamily="18" charset="2"/>
                </a:rPr>
                <a:t></a:t>
              </a:r>
              <a:r>
                <a:rPr lang="en-US" altLang="en-US" sz="2100" spc="-30" dirty="0">
                  <a:latin typeface="Arial Bold" charset="0"/>
                </a:rPr>
                <a:t> 2017 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0670FBB-07B0-45B1-9501-79D4E93D40D2}"/>
                </a:ext>
              </a:extLst>
            </p:cNvPr>
            <p:cNvGrpSpPr/>
            <p:nvPr/>
          </p:nvGrpSpPr>
          <p:grpSpPr>
            <a:xfrm>
              <a:off x="1246894" y="1440000"/>
              <a:ext cx="8029861" cy="4424363"/>
              <a:chOff x="1246894" y="1504950"/>
              <a:chExt cx="8029861" cy="442436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6894" y="1504950"/>
                <a:ext cx="8029861" cy="3878199"/>
              </a:xfrm>
              <a:prstGeom prst="rect">
                <a:avLst/>
              </a:prstGeom>
            </p:spPr>
          </p:pic>
          <p:sp>
            <p:nvSpPr>
              <p:cNvPr id="11267" name="Rectangle 38"/>
              <p:cNvSpPr>
                <a:spLocks noChangeArrowheads="1"/>
              </p:cNvSpPr>
              <p:nvPr/>
            </p:nvSpPr>
            <p:spPr bwMode="auto">
              <a:xfrm>
                <a:off x="1555750" y="5529263"/>
                <a:ext cx="74183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4184" tIns="47092" rIns="94184" bIns="47092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2000" b="1" dirty="0"/>
                  <a:t>Total: 1.8 million </a:t>
                </a:r>
                <a:r>
                  <a:rPr lang="en-US" altLang="en-US" dirty="0">
                    <a:solidFill>
                      <a:srgbClr val="4D4D4D"/>
                    </a:solidFill>
                  </a:rPr>
                  <a:t>[1.4 million–2.4 million]</a:t>
                </a:r>
              </a:p>
            </p:txBody>
          </p:sp>
          <p:sp>
            <p:nvSpPr>
              <p:cNvPr id="11268" name="Rectangle 27"/>
              <p:cNvSpPr>
                <a:spLocks noChangeArrowheads="1"/>
              </p:cNvSpPr>
              <p:nvPr/>
            </p:nvSpPr>
            <p:spPr bwMode="auto">
              <a:xfrm>
                <a:off x="4251325" y="3083360"/>
                <a:ext cx="2278063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</a:pPr>
                <a:r>
                  <a:rPr lang="en-US" altLang="en-US" sz="1200" b="1" dirty="0"/>
                  <a:t>Middle East and North Africa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18 000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[10 000–31 000]</a:t>
                </a:r>
              </a:p>
            </p:txBody>
          </p:sp>
          <p:sp>
            <p:nvSpPr>
              <p:cNvPr id="11269" name="Rectangle 28"/>
              <p:cNvSpPr>
                <a:spLocks noChangeArrowheads="1"/>
              </p:cNvSpPr>
              <p:nvPr/>
            </p:nvSpPr>
            <p:spPr bwMode="auto">
              <a:xfrm>
                <a:off x="3828088" y="3587416"/>
                <a:ext cx="1947862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</a:pPr>
                <a:r>
                  <a:rPr lang="en-US" altLang="en-US" sz="1200" b="1" dirty="0"/>
                  <a:t>Western and central Africa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GB" altLang="en-US" sz="1400" b="1" dirty="0"/>
                  <a:t>370 000</a:t>
                </a:r>
                <a:endParaRPr lang="en-US" altLang="en-US" sz="1400" b="1" dirty="0"/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[220 000–570 000]</a:t>
                </a:r>
              </a:p>
            </p:txBody>
          </p:sp>
          <p:sp>
            <p:nvSpPr>
              <p:cNvPr id="11270" name="Rectangle 29"/>
              <p:cNvSpPr>
                <a:spLocks noChangeArrowheads="1"/>
              </p:cNvSpPr>
              <p:nvPr/>
            </p:nvSpPr>
            <p:spPr bwMode="auto">
              <a:xfrm>
                <a:off x="5800346" y="1997050"/>
                <a:ext cx="1739900" cy="5693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</a:pPr>
                <a:r>
                  <a:rPr lang="en-US" altLang="en-US" sz="1200" b="1" dirty="0"/>
                  <a:t>Eastern Europe </a:t>
                </a:r>
                <a:br>
                  <a:rPr lang="en-US" altLang="en-US" sz="1200" b="1" dirty="0"/>
                </a:br>
                <a:r>
                  <a:rPr lang="en-US" altLang="en-US" sz="1200" b="1" dirty="0"/>
                  <a:t>and central Asia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130 000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[120 000–150 000]</a:t>
                </a:r>
              </a:p>
            </p:txBody>
          </p:sp>
          <p:sp>
            <p:nvSpPr>
              <p:cNvPr id="11271" name="Rectangle 30"/>
              <p:cNvSpPr>
                <a:spLocks noChangeArrowheads="1"/>
              </p:cNvSpPr>
              <p:nvPr/>
            </p:nvSpPr>
            <p:spPr bwMode="auto">
              <a:xfrm>
                <a:off x="6765546" y="3842463"/>
                <a:ext cx="2197100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5750" algn="l"/>
                  </a:tabLs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</a:pPr>
                <a:r>
                  <a:rPr lang="en-US" altLang="en-US" sz="1200" b="1" dirty="0"/>
                  <a:t>Asia and the Pacific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280 000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[210 000–390 000]</a:t>
                </a:r>
              </a:p>
            </p:txBody>
          </p:sp>
          <p:sp>
            <p:nvSpPr>
              <p:cNvPr id="11272" name="Rectangle 32"/>
              <p:cNvSpPr>
                <a:spLocks noChangeArrowheads="1"/>
              </p:cNvSpPr>
              <p:nvPr/>
            </p:nvSpPr>
            <p:spPr bwMode="auto">
              <a:xfrm>
                <a:off x="1327150" y="2276475"/>
                <a:ext cx="3698875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</a:pPr>
                <a:r>
                  <a:rPr lang="en-US" altLang="en-US" sz="1200" b="1" dirty="0"/>
                  <a:t>North America and western and central Europe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70 000</a:t>
                </a:r>
              </a:p>
              <a:p>
                <a:pPr algn="ctr" eaLnBrk="1" hangingPunct="1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[57 000–84 000]</a:t>
                </a:r>
              </a:p>
            </p:txBody>
          </p:sp>
          <p:sp>
            <p:nvSpPr>
              <p:cNvPr id="11274" name="Rectangle 28"/>
              <p:cNvSpPr>
                <a:spLocks noChangeArrowheads="1"/>
              </p:cNvSpPr>
              <p:nvPr/>
            </p:nvSpPr>
            <p:spPr bwMode="auto">
              <a:xfrm>
                <a:off x="4364038" y="4257675"/>
                <a:ext cx="2182812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</a:pPr>
                <a:r>
                  <a:rPr lang="en-US" altLang="en-US" sz="1200" b="1" dirty="0"/>
                  <a:t>Eastern and southern Africa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GB" altLang="en-US" sz="1400" b="1" dirty="0"/>
                  <a:t>800 000</a:t>
                </a:r>
                <a:endParaRPr lang="en-US" altLang="en-US" sz="1400" b="1" dirty="0"/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[650 000–1.0 million]</a:t>
                </a:r>
              </a:p>
            </p:txBody>
          </p:sp>
          <p:sp>
            <p:nvSpPr>
              <p:cNvPr id="13" name="Rectangle 33"/>
              <p:cNvSpPr>
                <a:spLocks noChangeArrowheads="1"/>
              </p:cNvSpPr>
              <p:nvPr/>
            </p:nvSpPr>
            <p:spPr bwMode="auto">
              <a:xfrm>
                <a:off x="2373313" y="4150241"/>
                <a:ext cx="1762125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</a:pPr>
                <a:r>
                  <a:rPr lang="en-US" altLang="en-US" sz="1200" b="1" dirty="0"/>
                  <a:t>Latin America 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US" altLang="en-US" sz="1400" b="1" dirty="0"/>
                  <a:t>100 000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[77 000–130 000]</a:t>
                </a:r>
              </a:p>
            </p:txBody>
          </p:sp>
          <p:sp>
            <p:nvSpPr>
              <p:cNvPr id="14" name="Rectangle 33"/>
              <p:cNvSpPr>
                <a:spLocks noChangeArrowheads="1"/>
              </p:cNvSpPr>
              <p:nvPr/>
            </p:nvSpPr>
            <p:spPr bwMode="auto">
              <a:xfrm>
                <a:off x="2119164" y="3140968"/>
                <a:ext cx="1762125" cy="4361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dist="25400" dir="2700000" algn="tl" rotWithShape="0">
                  <a:schemeClr val="bg1"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3503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5000"/>
                  </a:lnSpc>
                </a:pPr>
                <a:r>
                  <a:rPr lang="en-US" altLang="en-US" sz="1200" b="1" dirty="0"/>
                  <a:t>Caribbean</a:t>
                </a:r>
              </a:p>
              <a:p>
                <a:pPr algn="ctr">
                  <a:lnSpc>
                    <a:spcPct val="75000"/>
                  </a:lnSpc>
                  <a:spcBef>
                    <a:spcPts val="200"/>
                  </a:spcBef>
                  <a:spcAft>
                    <a:spcPts val="100"/>
                  </a:spcAft>
                </a:pPr>
                <a:r>
                  <a:rPr lang="en-GB" altLang="en-US" sz="1400" b="1" dirty="0"/>
                  <a:t>15 000</a:t>
                </a:r>
                <a:endParaRPr lang="en-US" altLang="en-US" sz="1400" b="1" dirty="0"/>
              </a:p>
              <a:p>
                <a:pPr algn="ctr">
                  <a:lnSpc>
                    <a:spcPct val="60000"/>
                  </a:lnSpc>
                </a:pPr>
                <a:r>
                  <a:rPr lang="en-US" altLang="en-US" sz="1000" b="1" dirty="0">
                    <a:solidFill>
                      <a:srgbClr val="5F5F5F"/>
                    </a:solidFill>
                    <a:latin typeface="Arial Narrow" pitchFamily="34" charset="0"/>
                  </a:rPr>
                  <a:t>[11 000–26 000]</a:t>
                </a:r>
              </a:p>
            </p:txBody>
          </p:sp>
        </p:grpSp>
      </p:grpSp>
      <p:pic>
        <p:nvPicPr>
          <p:cNvPr id="15" name="Picture 2" descr="Résultat de recherche d'images pour &quot;onusida&quot;">
            <a:extLst>
              <a:ext uri="{FF2B5EF4-FFF2-40B4-BE49-F238E27FC236}">
                <a16:creationId xmlns:a16="http://schemas.microsoft.com/office/drawing/2014/main" id="{58ED5C53-A9F4-5A4A-BCB0-C9F3E89E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417" y="6057351"/>
            <a:ext cx="1312862" cy="4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138C41-8608-4985-B1A3-B87E05B34D3A}"/>
              </a:ext>
            </a:extLst>
          </p:cNvPr>
          <p:cNvGrpSpPr/>
          <p:nvPr/>
        </p:nvGrpSpPr>
        <p:grpSpPr>
          <a:xfrm>
            <a:off x="701676" y="489245"/>
            <a:ext cx="9179516" cy="5925732"/>
            <a:chOff x="701675" y="489245"/>
            <a:chExt cx="9585325" cy="54345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54AF3D-E803-458E-B315-4BD794F6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0000" y="1530000"/>
              <a:ext cx="7004911" cy="3615241"/>
            </a:xfrm>
            <a:prstGeom prst="rect">
              <a:avLst/>
            </a:prstGeom>
          </p:spPr>
        </p:pic>
        <p:sp>
          <p:nvSpPr>
            <p:cNvPr id="10251" name="Rectangle 37"/>
            <p:cNvSpPr>
              <a:spLocks noChangeArrowheads="1"/>
            </p:cNvSpPr>
            <p:nvPr/>
          </p:nvSpPr>
          <p:spPr bwMode="auto">
            <a:xfrm>
              <a:off x="701675" y="489245"/>
              <a:ext cx="958532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100" dirty="0">
                  <a:latin typeface="Arial Bold" charset="0"/>
                </a:rPr>
                <a:t>Adult and child deaths due to AIDS </a:t>
              </a:r>
              <a:r>
                <a:rPr lang="en-US" altLang="en-US" sz="2100" b="1" dirty="0">
                  <a:solidFill>
                    <a:srgbClr val="E31837"/>
                  </a:solidFill>
                  <a:latin typeface="Arial Bold" charset="0"/>
                  <a:sym typeface="Webdings" pitchFamily="18" charset="2"/>
                </a:rPr>
                <a:t></a:t>
              </a:r>
              <a:r>
                <a:rPr lang="en-US" altLang="en-US" sz="2100" dirty="0">
                  <a:latin typeface="Arial Bold" charset="0"/>
                </a:rPr>
                <a:t> 1990–2017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58A964-82D5-41A5-A9EE-C2A5DACABDDC}"/>
                </a:ext>
              </a:extLst>
            </p:cNvPr>
            <p:cNvGrpSpPr/>
            <p:nvPr/>
          </p:nvGrpSpPr>
          <p:grpSpPr>
            <a:xfrm>
              <a:off x="2160000" y="5310000"/>
              <a:ext cx="3312796" cy="307777"/>
              <a:chOff x="2340000" y="1800000"/>
              <a:chExt cx="3312796" cy="30777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700000" y="1800000"/>
                <a:ext cx="2952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Adult and child deaths due to AIDS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340000" y="1953888"/>
                <a:ext cx="270000" cy="1"/>
              </a:xfrm>
              <a:prstGeom prst="line">
                <a:avLst/>
              </a:prstGeom>
              <a:ln w="63500">
                <a:solidFill>
                  <a:srgbClr val="78BC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7CBD25-29E6-4B13-87BD-00BC01D62C39}"/>
                </a:ext>
              </a:extLst>
            </p:cNvPr>
            <p:cNvGrpSpPr/>
            <p:nvPr/>
          </p:nvGrpSpPr>
          <p:grpSpPr>
            <a:xfrm>
              <a:off x="2160000" y="5616000"/>
              <a:ext cx="2195759" cy="307777"/>
              <a:chOff x="2340000" y="2070000"/>
              <a:chExt cx="2195759" cy="30777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700000" y="2070000"/>
                <a:ext cx="18357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Range of uncertainty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40000" y="2142000"/>
                <a:ext cx="270000" cy="144000"/>
              </a:xfrm>
              <a:prstGeom prst="rect">
                <a:avLst/>
              </a:prstGeom>
              <a:solidFill>
                <a:srgbClr val="B8E1DD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2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69360" y="217204"/>
            <a:ext cx="9554760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fr-FR" sz="2000" b="1" dirty="0">
                <a:latin typeface="Arial" charset="0"/>
              </a:rPr>
              <a:t>Chute et remontée de l’espérance de vie à 15 ans au Kwazulu Natal.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160" y="5786349"/>
            <a:ext cx="1380240" cy="61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780" y="1132409"/>
            <a:ext cx="8449920" cy="458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21781" y="5813351"/>
            <a:ext cx="4408020" cy="21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25" b="1">
                <a:latin typeface="Arial" charset="0"/>
              </a:rPr>
              <a:t>J Bor et al. Science 2013;339:961-965</a:t>
            </a:r>
          </a:p>
        </p:txBody>
      </p:sp>
      <p:sp>
        <p:nvSpPr>
          <p:cNvPr id="2" name="Forme libre 1"/>
          <p:cNvSpPr/>
          <p:nvPr/>
        </p:nvSpPr>
        <p:spPr>
          <a:xfrm>
            <a:off x="2245179" y="847045"/>
            <a:ext cx="7439706" cy="3383431"/>
          </a:xfrm>
          <a:custGeom>
            <a:avLst/>
            <a:gdLst>
              <a:gd name="connsiteX0" fmla="*/ 0 w 6758215"/>
              <a:gd name="connsiteY0" fmla="*/ 2131786 h 2862352"/>
              <a:gd name="connsiteX1" fmla="*/ 1696357 w 6758215"/>
              <a:gd name="connsiteY1" fmla="*/ 2739572 h 2862352"/>
              <a:gd name="connsiteX2" fmla="*/ 6758215 w 6758215"/>
              <a:gd name="connsiteY2" fmla="*/ 0 h 2862352"/>
              <a:gd name="connsiteX3" fmla="*/ 6758215 w 6758215"/>
              <a:gd name="connsiteY3" fmla="*/ 0 h 2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215" h="2862352">
                <a:moveTo>
                  <a:pt x="0" y="2131786"/>
                </a:moveTo>
                <a:cubicBezTo>
                  <a:pt x="284994" y="2613328"/>
                  <a:pt x="569988" y="3094870"/>
                  <a:pt x="1696357" y="2739572"/>
                </a:cubicBezTo>
                <a:cubicBezTo>
                  <a:pt x="2822726" y="2384274"/>
                  <a:pt x="6758215" y="0"/>
                  <a:pt x="6758215" y="0"/>
                </a:cubicBezTo>
                <a:lnTo>
                  <a:pt x="6758215" y="0"/>
                </a:lnTo>
              </a:path>
            </a:pathLst>
          </a:custGeom>
          <a:ln w="76200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4639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Modèle COREVIH1">
  <a:themeElements>
    <a:clrScheme name="Modèle COREVIH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COREVIH1">
      <a:majorFont>
        <a:latin typeface="Futura"/>
        <a:ea typeface=""/>
        <a:cs typeface=""/>
      </a:majorFont>
      <a:minorFont>
        <a:latin typeface="Futu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COREVIH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ontiguïté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Modèle COREVIH1</Template>
  <TotalTime>2019</TotalTime>
  <Words>3012</Words>
  <Application>Microsoft Macintosh PowerPoint</Application>
  <PresentationFormat>Diapositives 35 mm</PresentationFormat>
  <Paragraphs>798</Paragraphs>
  <Slides>52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52</vt:i4>
      </vt:variant>
    </vt:vector>
  </HeadingPairs>
  <TitlesOfParts>
    <vt:vector size="73" baseType="lpstr">
      <vt:lpstr>ＭＳ Ｐゴシック</vt:lpstr>
      <vt:lpstr>ＭＳ Ｐゴシック</vt:lpstr>
      <vt:lpstr>Arial</vt:lpstr>
      <vt:lpstr>Arial Bold</vt:lpstr>
      <vt:lpstr>Arial Narrow</vt:lpstr>
      <vt:lpstr>Calibri</vt:lpstr>
      <vt:lpstr>Calibri Light</vt:lpstr>
      <vt:lpstr>Franklin Gothic Book</vt:lpstr>
      <vt:lpstr>Futura</vt:lpstr>
      <vt:lpstr>Helvetica</vt:lpstr>
      <vt:lpstr>Helvetica Light</vt:lpstr>
      <vt:lpstr>Lucida Grande</vt:lpstr>
      <vt:lpstr>msgothic</vt:lpstr>
      <vt:lpstr>NewUnivers-Medium</vt:lpstr>
      <vt:lpstr>Times New Roman</vt:lpstr>
      <vt:lpstr>Tw Cen MT</vt:lpstr>
      <vt:lpstr>Verdana</vt:lpstr>
      <vt:lpstr>Webdings</vt:lpstr>
      <vt:lpstr>Wingdings</vt:lpstr>
      <vt:lpstr>Modèle COREVIH1</vt:lpstr>
      <vt:lpstr>4_Thème Office</vt:lpstr>
      <vt:lpstr>Le VIH en 2018  </vt:lpstr>
      <vt:lpstr>Les grands enjeux en 2018</vt:lpstr>
      <vt:lpstr>D’où part-on ?</vt:lpstr>
      <vt:lpstr>Un voyage en pirogue, puis en train, puis en bateau, puis en avion…</vt:lpstr>
      <vt:lpstr>On est-on ?</vt:lpstr>
      <vt:lpstr>Présentation PowerPoint</vt:lpstr>
      <vt:lpstr>Présentation PowerPoint</vt:lpstr>
      <vt:lpstr>Présentation PowerPoint</vt:lpstr>
      <vt:lpstr>Présentation PowerPoint</vt:lpstr>
      <vt:lpstr>Dépister et traiter plus tôt, aller vers les populations clés, ne laisser personne en chemin…</vt:lpstr>
      <vt:lpstr>Autour de 6000 personnes ont découvert leur séropositivité VIH en 2016</vt:lpstr>
      <vt:lpstr>Découvertes de séropositivité par mode de  contamination</vt:lpstr>
      <vt:lpstr>Prévalence du VIH</vt:lpstr>
      <vt:lpstr>Temps médian en années entre les étapes de la prise en charge du VIH en France</vt:lpstr>
      <vt:lpstr>Présentation PowerPoint</vt:lpstr>
      <vt:lpstr>5,6 millions de sérologies en France en 2017</vt:lpstr>
      <vt:lpstr>Cascade de la prise en charge en France</vt:lpstr>
      <vt:lpstr>Traiter mieux, moins et moins cher</vt:lpstr>
      <vt:lpstr>Recommandations France 2018</vt:lpstr>
      <vt:lpstr>Le coût exorbitant des antirétroviraux</vt:lpstr>
      <vt:lpstr>Evolution de la charge virale sous traitement antirétroviral</vt:lpstr>
      <vt:lpstr>Présentation PowerPoint</vt:lpstr>
      <vt:lpstr>Diminuer les prises sans changer les molécules</vt:lpstr>
      <vt:lpstr>Présentation PowerPoint</vt:lpstr>
      <vt:lpstr>Essai ANRS 162–4D </vt:lpstr>
      <vt:lpstr>Supprimer des molécules Trithérapies  bithérapies</vt:lpstr>
      <vt:lpstr>Schémas de bithérapies validés par des études</vt:lpstr>
      <vt:lpstr>Schémas de bithérapies en cours d’évaluation</vt:lpstr>
      <vt:lpstr>Le « pipe-line »</vt:lpstr>
      <vt:lpstr>Les nouveaux antiviraux</vt:lpstr>
      <vt:lpstr>TasP</vt:lpstr>
      <vt:lpstr>Tout a commencé à Rakaï, en l’an 2000 !</vt:lpstr>
      <vt:lpstr>Présentation PowerPoint</vt:lpstr>
      <vt:lpstr>Présentation PowerPoint</vt:lpstr>
      <vt:lpstr>Baisse de la charge virale communautaire et des nouvelles infections à St Francisco</vt:lpstr>
      <vt:lpstr>Résultats longs termes de l’étude HPTN 052</vt:lpstr>
      <vt:lpstr>PARTNER 1 et 2</vt:lpstr>
      <vt:lpstr>Résultats Partner 1</vt:lpstr>
      <vt:lpstr>Un des meilleurs exemples de TasP : la prévention de la transmission mère enfant</vt:lpstr>
      <vt:lpstr>PrEP</vt:lpstr>
      <vt:lpstr>Présentation PowerPoint</vt:lpstr>
      <vt:lpstr>PrEP : deux essais essentiels chez les HSH</vt:lpstr>
      <vt:lpstr>Présentation PowerPoint</vt:lpstr>
      <vt:lpstr>Relever le défi du vieillissement</vt:lpstr>
      <vt:lpstr>Evolution des tranches d’âges au sein de la file active bretonne : 2011-2017</vt:lpstr>
      <vt:lpstr>Présentation PowerPoint</vt:lpstr>
      <vt:lpstr>Présentation PowerPoint</vt:lpstr>
      <vt:lpstr>Les patients à risque de comorbidité accentuée </vt:lpstr>
      <vt:lpstr>En conclusion</vt:lpstr>
      <vt:lpstr>Présentation PowerPoint</vt:lpstr>
      <vt:lpstr>Présentation PowerPoint</vt:lpstr>
      <vt:lpstr>Remerciements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VIH en 2018  </dc:title>
  <dc:creator>Cedric Arvieux</dc:creator>
  <cp:lastModifiedBy>Cedric Arvieux</cp:lastModifiedBy>
  <cp:revision>26</cp:revision>
  <cp:lastPrinted>2004-03-16T11:01:55Z</cp:lastPrinted>
  <dcterms:created xsi:type="dcterms:W3CDTF">2018-11-21T21:29:05Z</dcterms:created>
  <dcterms:modified xsi:type="dcterms:W3CDTF">2018-11-29T21:54:04Z</dcterms:modified>
</cp:coreProperties>
</file>