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pdf" ContentType="application/pdf"/>
  <Default Extension="jpeg" ContentType="image/jpeg"/>
  <Default Extension="wmf" ContentType="image/x-wmf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6.xml" ContentType="application/vnd.openxmlformats-officedocument.presentationml.tags+xml"/>
  <Override PartName="/ppt/notesSlides/notesSlide36.xml" ContentType="application/vnd.openxmlformats-officedocument.presentationml.notesSlide+xml"/>
  <Override PartName="/ppt/tags/tag7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8.xml" ContentType="application/vnd.openxmlformats-officedocument.presentationml.tags+xml"/>
  <Override PartName="/ppt/notesSlides/notesSlide48.xml" ContentType="application/vnd.openxmlformats-officedocument.presentationml.notesSlide+xml"/>
  <Override PartName="/ppt/tags/tag9.xml" ContentType="application/vnd.openxmlformats-officedocument.presentationml.tags+xml"/>
  <Override PartName="/ppt/notesSlides/notesSlide4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tags/tag10.xml" ContentType="application/vnd.openxmlformats-officedocument.presentationml.tags+xml"/>
  <Override PartName="/ppt/notesSlides/notesSlide50.xml" ContentType="application/vnd.openxmlformats-officedocument.presentationml.notesSlide+xml"/>
  <Override PartName="/ppt/tags/tag11.xml" ContentType="application/vnd.openxmlformats-officedocument.presentationml.tags+xml"/>
  <Override PartName="/ppt/notesSlides/notesSlide51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9" r:id="rId6"/>
    <p:sldMasterId id="2147483683" r:id="rId7"/>
    <p:sldMasterId id="2147483690" r:id="rId8"/>
    <p:sldMasterId id="2147483694" r:id="rId9"/>
    <p:sldMasterId id="2147483702" r:id="rId10"/>
    <p:sldMasterId id="2147483713" r:id="rId11"/>
    <p:sldMasterId id="2147483720" r:id="rId12"/>
    <p:sldMasterId id="2147483727" r:id="rId13"/>
    <p:sldMasterId id="2147483734" r:id="rId14"/>
    <p:sldMasterId id="2147483741" r:id="rId15"/>
    <p:sldMasterId id="2147483748" r:id="rId16"/>
    <p:sldMasterId id="2147483755" r:id="rId17"/>
    <p:sldMasterId id="2147483769" r:id="rId18"/>
    <p:sldMasterId id="2147483773" r:id="rId19"/>
    <p:sldMasterId id="2147483779" r:id="rId20"/>
  </p:sldMasterIdLst>
  <p:notesMasterIdLst>
    <p:notesMasterId r:id="rId96"/>
  </p:notesMasterIdLst>
  <p:sldIdLst>
    <p:sldId id="256" r:id="rId21"/>
    <p:sldId id="257" r:id="rId22"/>
    <p:sldId id="259" r:id="rId23"/>
    <p:sldId id="258" r:id="rId24"/>
    <p:sldId id="340" r:id="rId25"/>
    <p:sldId id="278" r:id="rId26"/>
    <p:sldId id="279" r:id="rId27"/>
    <p:sldId id="341" r:id="rId28"/>
    <p:sldId id="345" r:id="rId29"/>
    <p:sldId id="342" r:id="rId30"/>
    <p:sldId id="290" r:id="rId31"/>
    <p:sldId id="291" r:id="rId32"/>
    <p:sldId id="292" r:id="rId33"/>
    <p:sldId id="296" r:id="rId34"/>
    <p:sldId id="294" r:id="rId35"/>
    <p:sldId id="295" r:id="rId36"/>
    <p:sldId id="265" r:id="rId37"/>
    <p:sldId id="266" r:id="rId38"/>
    <p:sldId id="267" r:id="rId39"/>
    <p:sldId id="269" r:id="rId40"/>
    <p:sldId id="343" r:id="rId41"/>
    <p:sldId id="305" r:id="rId42"/>
    <p:sldId id="306" r:id="rId43"/>
    <p:sldId id="307" r:id="rId44"/>
    <p:sldId id="271" r:id="rId45"/>
    <p:sldId id="272" r:id="rId46"/>
    <p:sldId id="273" r:id="rId47"/>
    <p:sldId id="276" r:id="rId48"/>
    <p:sldId id="274" r:id="rId49"/>
    <p:sldId id="275" r:id="rId50"/>
    <p:sldId id="344" r:id="rId51"/>
    <p:sldId id="263" r:id="rId52"/>
    <p:sldId id="346" r:id="rId53"/>
    <p:sldId id="349" r:id="rId54"/>
    <p:sldId id="321" r:id="rId55"/>
    <p:sldId id="323" r:id="rId56"/>
    <p:sldId id="324" r:id="rId57"/>
    <p:sldId id="325" r:id="rId58"/>
    <p:sldId id="347" r:id="rId59"/>
    <p:sldId id="297" r:id="rId60"/>
    <p:sldId id="298" r:id="rId61"/>
    <p:sldId id="299" r:id="rId62"/>
    <p:sldId id="300" r:id="rId63"/>
    <p:sldId id="280" r:id="rId64"/>
    <p:sldId id="348" r:id="rId65"/>
    <p:sldId id="333" r:id="rId66"/>
    <p:sldId id="334" r:id="rId67"/>
    <p:sldId id="356" r:id="rId68"/>
    <p:sldId id="357" r:id="rId69"/>
    <p:sldId id="358" r:id="rId70"/>
    <p:sldId id="359" r:id="rId71"/>
    <p:sldId id="288" r:id="rId72"/>
    <p:sldId id="289" r:id="rId73"/>
    <p:sldId id="285" r:id="rId74"/>
    <p:sldId id="353" r:id="rId75"/>
    <p:sldId id="355" r:id="rId76"/>
    <p:sldId id="313" r:id="rId77"/>
    <p:sldId id="314" r:id="rId78"/>
    <p:sldId id="315" r:id="rId79"/>
    <p:sldId id="316" r:id="rId80"/>
    <p:sldId id="317" r:id="rId81"/>
    <p:sldId id="350" r:id="rId82"/>
    <p:sldId id="331" r:id="rId83"/>
    <p:sldId id="332" r:id="rId84"/>
    <p:sldId id="335" r:id="rId85"/>
    <p:sldId id="336" r:id="rId86"/>
    <p:sldId id="303" r:id="rId87"/>
    <p:sldId id="351" r:id="rId88"/>
    <p:sldId id="281" r:id="rId89"/>
    <p:sldId id="283" r:id="rId90"/>
    <p:sldId id="329" r:id="rId91"/>
    <p:sldId id="352" r:id="rId92"/>
    <p:sldId id="326" r:id="rId93"/>
    <p:sldId id="327" r:id="rId94"/>
    <p:sldId id="262" r:id="rId95"/>
  </p:sldIdLst>
  <p:sldSz cx="12192000" cy="6858000"/>
  <p:notesSz cx="6858000" cy="9144000"/>
  <p:custDataLst>
    <p:tags r:id="rId97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ohoen" initials="b" lastIdx="2" clrIdx="0">
    <p:extLst>
      <p:ext uri="{19B8F6BF-5375-455C-9EA6-DF929625EA0E}">
        <p15:presenceInfo xmlns:p15="http://schemas.microsoft.com/office/powerpoint/2012/main" userId="brunoho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2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slide" Target="slides/slide56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97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87" Type="http://schemas.openxmlformats.org/officeDocument/2006/relationships/slide" Target="slides/slide67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euille_de_calcul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5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6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954346098752"/>
          <c:y val="0.17644737915827899"/>
          <c:w val="0.74767300075589305"/>
          <c:h val="0.57154150153292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B/F/TAF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ARN VIH-1 _x000d_&lt; 50 copies/ml</c:v>
                </c:pt>
                <c:pt idx="1">
                  <c:v>ARN VIH-1 _x000d_≥ 50 copies/ml</c:v>
                </c:pt>
                <c:pt idx="2">
                  <c:v>Absence_x000d_de données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89</c:v>
                </c:pt>
                <c:pt idx="1">
                  <c:v>4</c:v>
                </c:pt>
                <c:pt idx="2">
                  <c:v>6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DTG + F/TAF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ARN VIH-1 _x000d_&lt; 50 copies/ml</c:v>
                </c:pt>
                <c:pt idx="1">
                  <c:v>ARN VIH-1 _x000d_≥ 50 copies/ml</c:v>
                </c:pt>
                <c:pt idx="2">
                  <c:v>Absence_x000d_de données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93</c:v>
                </c:pt>
                <c:pt idx="1">
                  <c:v>1</c:v>
                </c:pt>
                <c:pt idx="2">
                  <c:v>6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</c:strCache>
            </c:strRef>
          </c:tx>
          <c:spPr>
            <a:pattFill prst="wdUpDiag">
              <a:fgClr>
                <a:schemeClr val="accent1"/>
              </a:fgClr>
              <a:bgClr>
                <a:prstClr val="white"/>
              </a:bgClr>
            </a:patt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ARN VIH-1 _x000d_&lt; 50 copies/ml</c:v>
                </c:pt>
                <c:pt idx="1">
                  <c:v>ARN VIH-1 _x000d_≥ 50 copies/ml</c:v>
                </c:pt>
                <c:pt idx="2">
                  <c:v>Absence_x000d_de données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99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Feuil1!$E$1</c:f>
              <c:strCache>
                <c:ptCount val="1"/>
              </c:strCache>
            </c:strRef>
          </c:tx>
          <c:spPr>
            <a:pattFill prst="wdUpDiag">
              <a:fgClr>
                <a:schemeClr val="accent2"/>
              </a:fgClr>
              <a:bgClr>
                <a:prstClr val="white"/>
              </a:bgClr>
            </a:patt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&gt; 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&lt;</a:t>
                    </a:r>
                    <a:r>
                      <a:rPr lang="en-US" baseline="0" smtClean="0"/>
                      <a:t> 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ARN VIH-1 _x000d_&lt; 50 copies/ml</c:v>
                </c:pt>
                <c:pt idx="1">
                  <c:v>ARN VIH-1 _x000d_≥ 50 copies/ml</c:v>
                </c:pt>
                <c:pt idx="2">
                  <c:v>Absence_x000d_de données</c:v>
                </c:pt>
              </c:strCache>
            </c:strRef>
          </c:cat>
          <c:val>
            <c:numRef>
              <c:f>Feuil1!$E$2:$E$4</c:f>
              <c:numCache>
                <c:formatCode>General</c:formatCode>
                <c:ptCount val="3"/>
                <c:pt idx="0">
                  <c:v>99.9</c:v>
                </c:pt>
                <c:pt idx="1">
                  <c:v>0.2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4"/>
        <c:axId val="383561120"/>
        <c:axId val="384545416"/>
      </c:barChart>
      <c:catAx>
        <c:axId val="38356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/>
            </a:pPr>
            <a:endParaRPr lang="fr-FR"/>
          </a:p>
        </c:txPr>
        <c:crossAx val="384545416"/>
        <c:crosses val="autoZero"/>
        <c:auto val="1"/>
        <c:lblAlgn val="ctr"/>
        <c:lblOffset val="10"/>
        <c:tickLblSkip val="1"/>
        <c:tickMarkSkip val="1"/>
        <c:noMultiLvlLbl val="0"/>
      </c:catAx>
      <c:valAx>
        <c:axId val="384545416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 algn="ctr">
                  <a:defRPr/>
                </a:pPr>
                <a:r>
                  <a:rPr lang="fr-FR" baseline="0" dirty="0" smtClean="0"/>
                  <a:t>Patients avec CV &lt; 50 </a:t>
                </a:r>
                <a:r>
                  <a:rPr lang="fr-FR" baseline="0" dirty="0" smtClean="0"/>
                  <a:t>c/ml</a:t>
                </a:r>
                <a:r>
                  <a:rPr lang="fr-FR" dirty="0" smtClean="0"/>
                  <a:t>) [%]</a:t>
                </a:r>
                <a:endParaRPr lang="fr-FR" dirty="0"/>
              </a:p>
            </c:rich>
          </c:tx>
          <c:layout>
            <c:manualLayout>
              <c:xMode val="edge"/>
              <c:yMode val="edge"/>
              <c:x val="9.4354655153548697E-2"/>
              <c:y val="0.12930136405865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83561120"/>
        <c:crosses val="autoZero"/>
        <c:crossBetween val="between"/>
        <c:majorUnit val="20"/>
        <c:minorUnit val="1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42943601186801"/>
          <c:y val="0.130148882777752"/>
          <c:w val="0.74375294951535198"/>
          <c:h val="0.66279710743602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J0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IP-10_x000d_(n = 96)</c:v>
                </c:pt>
                <c:pt idx="1">
                  <c:v>IL-6_x000d_(n = 96)</c:v>
                </c:pt>
                <c:pt idx="2">
                  <c:v>MIG-1_x000d_(n = 96)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26.4</c:v>
                </c:pt>
                <c:pt idx="1">
                  <c:v>2.5</c:v>
                </c:pt>
                <c:pt idx="2">
                  <c:v>34.299999999999997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S48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IP-10_x000d_(n = 96)</c:v>
                </c:pt>
                <c:pt idx="1">
                  <c:v>IL-6_x000d_(n = 96)</c:v>
                </c:pt>
                <c:pt idx="2">
                  <c:v>MIG-1_x000d_(n = 96)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25.9</c:v>
                </c:pt>
                <c:pt idx="1">
                  <c:v>6.5</c:v>
                </c:pt>
                <c:pt idx="2">
                  <c:v>32.700000000000003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3561512"/>
        <c:axId val="383555240"/>
      </c:barChart>
      <c:catAx>
        <c:axId val="383561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0" vert="horz" anchor="t" anchorCtr="0"/>
          <a:lstStyle/>
          <a:p>
            <a:pPr algn="ctr">
              <a:defRPr sz="1200" b="1" i="0"/>
            </a:pPr>
            <a:endParaRPr lang="fr-FR"/>
          </a:p>
        </c:txPr>
        <c:crossAx val="383555240"/>
        <c:crosses val="autoZero"/>
        <c:auto val="1"/>
        <c:lblAlgn val="ctr"/>
        <c:lblOffset val="100"/>
        <c:noMultiLvlLbl val="0"/>
      </c:catAx>
      <c:valAx>
        <c:axId val="383555240"/>
        <c:scaling>
          <c:orientation val="minMax"/>
          <c:max val="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fr-FR"/>
          </a:p>
        </c:txPr>
        <c:crossAx val="383561512"/>
        <c:crosses val="autoZero"/>
        <c:crossBetween val="between"/>
        <c:majorUnit val="5"/>
        <c:minorUnit val="4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2027142516107302"/>
          <c:y val="0.22772617830879399"/>
          <c:w val="0.21997324281265801"/>
          <c:h val="0.144070085772041"/>
        </c:manualLayout>
      </c:layout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42943601186801"/>
          <c:y val="0.130148882777752"/>
          <c:w val="0.74375294951535198"/>
          <c:h val="0.66279710743602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IP-10_x000d_(n = 96)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1 016,1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Feuil1!$B$1:$C$1</c:f>
              <c:strCache>
                <c:ptCount val="2"/>
                <c:pt idx="0">
                  <c:v>CRP (n = 93)</c:v>
                </c:pt>
                <c:pt idx="1">
                  <c:v>CD14s (n = 96)</c:v>
                </c:pt>
              </c:strCache>
            </c:strRef>
          </c:cat>
          <c:val>
            <c:numRef>
              <c:f>Feuil1!$B$2:$C$2</c:f>
              <c:numCache>
                <c:formatCode>General</c:formatCode>
                <c:ptCount val="2"/>
                <c:pt idx="0">
                  <c:v>885.2</c:v>
                </c:pt>
                <c:pt idx="1">
                  <c:v>1016.1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IL-6_x000d_(n = 96)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Feuil1!$B$1:$C$1</c:f>
              <c:strCache>
                <c:ptCount val="2"/>
                <c:pt idx="0">
                  <c:v>CRP (n = 93)</c:v>
                </c:pt>
                <c:pt idx="1">
                  <c:v>CD14s (n = 96)</c:v>
                </c:pt>
              </c:strCache>
            </c:strRef>
          </c:cat>
          <c:val>
            <c:numRef>
              <c:f>Feuil1!$B$3:$C$3</c:f>
              <c:numCache>
                <c:formatCode>General</c:formatCode>
                <c:ptCount val="2"/>
                <c:pt idx="0">
                  <c:v>805</c:v>
                </c:pt>
                <c:pt idx="1">
                  <c:v>815.7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3556416"/>
        <c:axId val="383556808"/>
      </c:barChart>
      <c:catAx>
        <c:axId val="383556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0" vert="horz" anchor="t" anchorCtr="0"/>
          <a:lstStyle/>
          <a:p>
            <a:pPr algn="ctr">
              <a:defRPr sz="1200" b="1" i="0"/>
            </a:pPr>
            <a:endParaRPr lang="fr-FR"/>
          </a:p>
        </c:txPr>
        <c:crossAx val="383556808"/>
        <c:crosses val="autoZero"/>
        <c:auto val="1"/>
        <c:lblAlgn val="ctr"/>
        <c:lblOffset val="100"/>
        <c:noMultiLvlLbl val="0"/>
      </c:catAx>
      <c:valAx>
        <c:axId val="383556808"/>
        <c:scaling>
          <c:orientation val="minMax"/>
          <c:max val="12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fr-FR"/>
          </a:p>
        </c:txPr>
        <c:crossAx val="383556416"/>
        <c:crosses val="autoZero"/>
        <c:crossBetween val="between"/>
        <c:majorUnit val="200"/>
        <c:minorUnit val="4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2630912675208"/>
          <c:y val="3.4136630808472901E-2"/>
          <c:w val="0.77016430032859995"/>
          <c:h val="0.80514472662748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CAB + RPV LA Q8W (n = 115)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0" i="0" u="none" strike="noStrike" kern="1200" baseline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0" i="0" kern="1200" baseline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2</a:t>
                    </a:r>
                    <a:endParaRPr lang="en-US" sz="1449" b="0" i="0" kern="1200" baseline="0" dirty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58D-4487-BD4E-B3FFBC1F6D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Succès_x000d_virologique</c:v>
                </c:pt>
                <c:pt idx="1">
                  <c:v>Pas de réponse_x000d_virologique</c:v>
                </c:pt>
                <c:pt idx="2">
                  <c:v>Pas _x000d_de données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94</c:v>
                </c:pt>
                <c:pt idx="1">
                  <c:v>4</c:v>
                </c:pt>
                <c:pt idx="2" formatCode="0.0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58D-4487-BD4E-B3FFBC1F6D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CAB + RPV LA Q4W (n = 115)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0" i="0" u="none" strike="noStrike" kern="1200" baseline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0" i="0" kern="1200" baseline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0</a:t>
                    </a:r>
                    <a:endParaRPr lang="en-US" sz="1400" b="0" i="0" kern="1200" baseline="0" dirty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c:rich>
              </c:tx>
              <c:numFmt formatCode="#,##0.0" sourceLinked="0"/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58D-4487-BD4E-B3FFBC1F6D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Succès_x000d_virologique</c:v>
                </c:pt>
                <c:pt idx="1">
                  <c:v>Pas de réponse_x000d_virologique</c:v>
                </c:pt>
                <c:pt idx="2">
                  <c:v>Pas _x000d_de données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87</c:v>
                </c:pt>
                <c:pt idx="1">
                  <c:v>0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58D-4487-BD4E-B3FFBC1F6D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CAB + NRTIs PO  (n = 56)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dirty="0"/>
                      <a:t>2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58D-4487-BD4E-B3FFBC1F6D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Succès_x000d_virologique</c:v>
                </c:pt>
                <c:pt idx="1">
                  <c:v>Pas de réponse_x000d_virologique</c:v>
                </c:pt>
                <c:pt idx="2">
                  <c:v>Pas _x000d_de données</c:v>
                </c:pt>
              </c:strCache>
            </c:strRef>
          </c:cat>
          <c:val>
            <c:numRef>
              <c:f>Sheet1!$D$2:$D$4</c:f>
              <c:numCache>
                <c:formatCode>0</c:formatCode>
                <c:ptCount val="3"/>
                <c:pt idx="0">
                  <c:v>84</c:v>
                </c:pt>
                <c:pt idx="1">
                  <c:v>2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58D-4487-BD4E-B3FFBC1F6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383558376"/>
        <c:axId val="384544632"/>
      </c:barChart>
      <c:catAx>
        <c:axId val="383558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5875">
            <a:solidFill>
              <a:srgbClr val="000000"/>
            </a:solidFill>
          </a:ln>
        </c:spPr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384544632"/>
        <c:crosses val="autoZero"/>
        <c:auto val="1"/>
        <c:lblAlgn val="ctr"/>
        <c:lblOffset val="10"/>
        <c:tickLblSkip val="1"/>
        <c:tickMarkSkip val="1"/>
        <c:noMultiLvlLbl val="0"/>
      </c:catAx>
      <c:valAx>
        <c:axId val="384544632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441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 sz="1200" b="0" dirty="0" smtClean="0"/>
                  <a:t>CV</a:t>
                </a:r>
                <a:r>
                  <a:rPr lang="sv-SE" sz="1200" b="0" baseline="0" dirty="0" smtClean="0"/>
                  <a:t> VIH</a:t>
                </a:r>
                <a:r>
                  <a:rPr lang="sv-SE" sz="1200" b="0" dirty="0" smtClean="0"/>
                  <a:t> &lt; 50 </a:t>
                </a:r>
                <a:r>
                  <a:rPr lang="sv-SE" sz="1200" b="0" dirty="0"/>
                  <a:t>c/</a:t>
                </a:r>
                <a:r>
                  <a:rPr lang="sv-SE" sz="1200" b="0" dirty="0" err="1" smtClean="0"/>
                  <a:t>mL</a:t>
                </a:r>
                <a:r>
                  <a:rPr lang="sv-SE" sz="1200" b="0" dirty="0" smtClean="0"/>
                  <a:t> (%)</a:t>
                </a:r>
                <a:endParaRPr lang="sv-SE" sz="1200" b="0" dirty="0"/>
              </a:p>
            </c:rich>
          </c:tx>
          <c:layout>
            <c:manualLayout>
              <c:xMode val="edge"/>
              <c:yMode val="edge"/>
              <c:x val="6.2054077559831698E-3"/>
              <c:y val="0.168815998418608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 w="15875">
            <a:solidFill>
              <a:srgbClr val="000000"/>
            </a:solidFill>
          </a:ln>
        </c:spPr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383558376"/>
        <c:crosses val="autoZero"/>
        <c:crossBetween val="between"/>
        <c:majorUnit val="20"/>
      </c:valAx>
      <c:spPr>
        <a:noFill/>
        <a:ln w="25237">
          <a:noFill/>
        </a:ln>
      </c:spPr>
    </c:plotArea>
    <c:legend>
      <c:legendPos val="r"/>
      <c:layout>
        <c:manualLayout>
          <c:xMode val="edge"/>
          <c:yMode val="edge"/>
          <c:x val="0.40655515693674399"/>
          <c:y val="1.21653872763813E-2"/>
          <c:w val="0.59128886105241996"/>
          <c:h val="0.19562138833064299"/>
        </c:manualLayout>
      </c:layout>
      <c:overlay val="0"/>
      <c:txPr>
        <a:bodyPr/>
        <a:lstStyle/>
        <a:p>
          <a:pPr>
            <a:defRPr sz="1200" b="0">
              <a:latin typeface="Arial" panose="020B0604020202020204" pitchFamily="34" charset="0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60"/>
      </a:pPr>
      <a:endParaRPr lang="fr-F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844859767997197E-2"/>
          <c:y val="0"/>
          <c:w val="0.91123445859146102"/>
          <c:h val="0.735861790898253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39107">
              <a:noFill/>
              <a:prstDash val="solid"/>
            </a:ln>
          </c:spPr>
          <c:marker>
            <c:spPr>
              <a:solidFill>
                <a:srgbClr val="FF6600"/>
              </a:solidFill>
              <a:ln w="13034">
                <a:solidFill>
                  <a:srgbClr val="EF901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8481922986220798E-2"/>
                  <c:y val="-0.122837726523888"/>
                </c:manualLayout>
              </c:layout>
              <c:tx>
                <c:rich>
                  <a:bodyPr/>
                  <a:lstStyle/>
                  <a:p>
                    <a:pPr>
                      <a:defRPr sz="1400" b="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400" b="0" dirty="0" smtClean="0">
                        <a:latin typeface="Arial" pitchFamily="34" charset="0"/>
                        <a:cs typeface="Arial" pitchFamily="34" charset="0"/>
                      </a:rPr>
                      <a:t>3,0 %</a:t>
                    </a:r>
                    <a:endParaRPr lang="en-US" sz="1400" b="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F73-4B23-B878-5CDE8A2730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errBars>
            <c:errDir val="x"/>
            <c:errBarType val="both"/>
            <c:errValType val="cust"/>
            <c:noEndCap val="0"/>
            <c:plus>
              <c:numRef>
                <c:f>Sheet1!$E$2:$E$15</c:f>
                <c:numCache>
                  <c:formatCode>General</c:formatCode>
                  <c:ptCount val="14"/>
                  <c:pt idx="0">
                    <c:v>11</c:v>
                  </c:pt>
                </c:numCache>
              </c:numRef>
            </c:plus>
            <c:minus>
              <c:numRef>
                <c:f>Sheet1!$F$2:$F$15</c:f>
                <c:numCache>
                  <c:formatCode>General</c:formatCode>
                  <c:ptCount val="14"/>
                  <c:pt idx="0">
                    <c:v>11.4</c:v>
                  </c:pt>
                </c:numCache>
              </c:numRef>
            </c:minus>
            <c:spPr>
              <a:ln w="13034">
                <a:solidFill>
                  <a:schemeClr val="accent1"/>
                </a:solidFill>
                <a:prstDash val="solid"/>
              </a:ln>
            </c:spPr>
          </c:errBars>
          <c:xVal>
            <c:numRef>
              <c:f>Sheet1!$A$2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11.6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CF73-4B23-B878-5CDE8A273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8435384"/>
        <c:axId val="388440088"/>
      </c:scatterChart>
      <c:valAx>
        <c:axId val="388435384"/>
        <c:scaling>
          <c:orientation val="minMax"/>
          <c:max val="15"/>
          <c:min val="-12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5875">
            <a:solidFill>
              <a:srgbClr val="000000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388440088"/>
        <c:crosses val="autoZero"/>
        <c:crossBetween val="midCat"/>
        <c:majorUnit val="3"/>
        <c:minorUnit val="1"/>
      </c:valAx>
      <c:valAx>
        <c:axId val="388440088"/>
        <c:scaling>
          <c:orientation val="minMax"/>
          <c:max val="15"/>
          <c:min val="9"/>
        </c:scaling>
        <c:delete val="0"/>
        <c:axPos val="l"/>
        <c:numFmt formatCode="General" sourceLinked="1"/>
        <c:majorTickMark val="none"/>
        <c:minorTickMark val="none"/>
        <c:tickLblPos val="none"/>
        <c:crossAx val="388435384"/>
        <c:crossesAt val="0"/>
        <c:crossBetween val="midCat"/>
      </c:valAx>
      <c:spPr>
        <a:noFill/>
        <a:ln w="2606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37" b="1">
          <a:latin typeface="Calibri" pitchFamily="34" charset="0"/>
          <a:cs typeface="Calibri" pitchFamily="34" charset="0"/>
        </a:defRPr>
      </a:pPr>
      <a:endParaRPr lang="fr-F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672344004306499E-2"/>
          <c:y val="0"/>
          <c:w val="0.91040633202099697"/>
          <c:h val="0.9225889990706940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48759">
              <a:noFill/>
            </a:ln>
          </c:spPr>
          <c:marker>
            <c:spPr>
              <a:solidFill>
                <a:schemeClr val="accent2"/>
              </a:solidFill>
              <a:ln w="13034">
                <a:solidFill>
                  <a:srgbClr val="EF9011"/>
                </a:solidFill>
              </a:ln>
              <a:effectLst/>
            </c:spPr>
          </c:marker>
          <c:dPt>
            <c:idx val="0"/>
            <c:bubble3D val="0"/>
            <c:spPr>
              <a:ln w="48771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178-48CF-9A83-CEAA307A2AF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0"/>
                    </a:pPr>
                    <a:r>
                      <a:rPr lang="en-US" sz="1400" b="0" dirty="0" smtClean="0">
                        <a:latin typeface="Arial" pitchFamily="34" charset="0"/>
                        <a:cs typeface="Arial" pitchFamily="34" charset="0"/>
                      </a:rPr>
                      <a:t>10,0 %</a:t>
                    </a:r>
                    <a:endParaRPr lang="en-US" sz="1400" b="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178-48CF-9A83-CEAA307A2AF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fr-FR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errBars>
            <c:errDir val="x"/>
            <c:errBarType val="both"/>
            <c:errValType val="cust"/>
            <c:noEndCap val="0"/>
            <c:plus>
              <c:numRef>
                <c:f>Sheet1!$E$2:$E$15</c:f>
                <c:numCache>
                  <c:formatCode>General</c:formatCode>
                  <c:ptCount val="14"/>
                  <c:pt idx="0">
                    <c:v>10.5</c:v>
                  </c:pt>
                </c:numCache>
              </c:numRef>
            </c:plus>
            <c:minus>
              <c:numRef>
                <c:f>Sheet1!$F$2:$F$15</c:f>
                <c:numCache>
                  <c:formatCode>General</c:formatCode>
                  <c:ptCount val="14"/>
                  <c:pt idx="0">
                    <c:v>10.5</c:v>
                  </c:pt>
                </c:numCache>
              </c:numRef>
            </c:minus>
            <c:spPr>
              <a:ln w="13034">
                <a:solidFill>
                  <a:schemeClr val="accent1"/>
                </a:solidFill>
                <a:prstDash val="solid"/>
              </a:ln>
            </c:spPr>
          </c:errBars>
          <c:xVal>
            <c:numRef>
              <c:f>Sheet1!$A$2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12.4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178-48CF-9A83-CEAA307A2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8441264"/>
        <c:axId val="388437344"/>
      </c:scatterChart>
      <c:valAx>
        <c:axId val="388441264"/>
        <c:scaling>
          <c:orientation val="minMax"/>
          <c:max val="15"/>
          <c:min val="-12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15875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3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388437344"/>
        <c:crosses val="autoZero"/>
        <c:crossBetween val="midCat"/>
        <c:majorUnit val="3"/>
        <c:minorUnit val="1"/>
      </c:valAx>
      <c:valAx>
        <c:axId val="388437344"/>
        <c:scaling>
          <c:orientation val="minMax"/>
          <c:max val="15"/>
          <c:min val="10"/>
        </c:scaling>
        <c:delete val="0"/>
        <c:axPos val="l"/>
        <c:numFmt formatCode="General" sourceLinked="1"/>
        <c:majorTickMark val="none"/>
        <c:minorTickMark val="none"/>
        <c:tickLblPos val="none"/>
        <c:crossAx val="388441264"/>
        <c:crossesAt val="0"/>
        <c:crossBetween val="midCat"/>
      </c:valAx>
      <c:spPr>
        <a:noFill/>
        <a:ln w="2606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42"/>
      </a:pPr>
      <a:endParaRPr lang="fr-F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0.56991</cdr:x>
      <cdr:y>0.02219</cdr:y>
    </cdr:from>
    <cdr:to>
      <cdr:x>0.85515</cdr:x>
      <cdr:y>0.79472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330568" y="64578"/>
          <a:ext cx="2167467" cy="22479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9D3A2-C2B0-4373-B1FA-A7A110681A9A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1D25F-E734-42D5-9AA9-9C7B42A92E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2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30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9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8647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748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image des diapositives 4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Espace réservé des commentaires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548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68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53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45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1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61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1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40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759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7726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83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94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860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03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22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95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84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08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43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900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389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867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257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3937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F/TAF (</a:t>
            </a:r>
            <a:r>
              <a:rPr lang="fr-FR" dirty="0" err="1"/>
              <a:t>Descovy</a:t>
            </a:r>
            <a:r>
              <a:rPr lang="fr-FR" baseline="30000" dirty="0"/>
              <a:t>®</a:t>
            </a:r>
            <a:r>
              <a:rPr lang="fr-FR" dirty="0"/>
              <a:t>) a reçu une opinion</a:t>
            </a:r>
            <a:r>
              <a:rPr lang="fr-FR" baseline="0" dirty="0"/>
              <a:t> positive au niveau </a:t>
            </a:r>
            <a:r>
              <a:rPr lang="fr-FR" dirty="0"/>
              <a:t>européen</a:t>
            </a:r>
            <a:r>
              <a:rPr lang="fr-FR" baseline="0" dirty="0"/>
              <a:t> </a:t>
            </a:r>
            <a:r>
              <a:rPr lang="fr-FR" dirty="0"/>
              <a:t>le 26 février</a:t>
            </a:r>
            <a:r>
              <a:rPr lang="fr-FR" baseline="0" dirty="0"/>
              <a:t> 2016.</a:t>
            </a:r>
          </a:p>
          <a:p>
            <a:r>
              <a:rPr lang="fr-FR" baseline="0" dirty="0"/>
              <a:t>La durée médiane de TDF/FTC à l’inclusion était de 6 ans.</a:t>
            </a:r>
          </a:p>
          <a:p>
            <a:r>
              <a:rPr lang="fr-FR" baseline="0" dirty="0"/>
              <a:t>La randomisation portait sur la combinaison F/TAF versus F/TDF, le 3</a:t>
            </a:r>
            <a:r>
              <a:rPr lang="fr-FR" baseline="30000" dirty="0"/>
              <a:t>e</a:t>
            </a:r>
            <a:r>
              <a:rPr lang="fr-FR" baseline="0" dirty="0"/>
              <a:t> agent étant maintenu inchangé.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70996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image des diapositives 4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Espace réservé des commentaires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544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83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2980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06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13460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42559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75981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43570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image des diapositives 4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Espace réservé des notes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665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WT = </a:t>
            </a:r>
            <a:r>
              <a:rPr lang="fr-FR" dirty="0" err="1"/>
              <a:t>wild</a:t>
            </a:r>
            <a:r>
              <a:rPr lang="fr-FR" dirty="0"/>
              <a:t>-type.</a:t>
            </a:r>
          </a:p>
          <a:p>
            <a:r>
              <a:rPr lang="fr-FR" dirty="0"/>
              <a:t>Ces données montrent que l’antériorité par un traitement à base d’INI (ce qui est le cas chez 6/11 patients), semble être une première voie vers la résistance. De plus, une exploration PK complémentaire serait plus informative que les seules données d’observance.</a:t>
            </a:r>
          </a:p>
        </p:txBody>
      </p:sp>
      <p:sp>
        <p:nvSpPr>
          <p:cNvPr id="6" name="Espace réservé de l'image des diapositives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928302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4668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/>
              <a:t>L'essai BREATHER démontre qu'un traitement à base d'efavirenz pris 5 jours sur 7 est aussi efficace et bien toléré que lorsqu'il est pris 7 jours sur 7.</a:t>
            </a:r>
          </a:p>
          <a:p>
            <a:r>
              <a:rPr lang="fr-FR" dirty="0"/>
              <a:t>Les échappements virologiques sont rares et peuvent être facilement corrigés par la reprise du traitement sept jours sur sept.</a:t>
            </a:r>
          </a:p>
          <a:p>
            <a:r>
              <a:rPr lang="fr-FR" dirty="0"/>
              <a:t>Ce schéma constitue donc une option tout à fait satisfaisante chez de jeunes adultes infectés par le VIH en première ligne de traitement antirétroviral, sous réserve d'un suivi biologique tous les trois à quatre mois.</a:t>
            </a:r>
          </a:p>
        </p:txBody>
      </p:sp>
    </p:spTree>
    <p:extLst>
      <p:ext uri="{BB962C8B-B14F-4D97-AF65-F5344CB8AC3E}">
        <p14:creationId xmlns:p14="http://schemas.microsoft.com/office/powerpoint/2010/main" val="831122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sz="1000" dirty="0">
                <a:ea typeface="ＭＳ Ｐゴシック" pitchFamily="34" charset="-128"/>
              </a:rPr>
              <a:t>Le succès thérapeutique est défini par l’absence d’échec virologique (2 CV consécutives</a:t>
            </a:r>
            <a:br>
              <a:rPr lang="fr-FR" altLang="fr-FR" sz="1000" dirty="0">
                <a:ea typeface="ＭＳ Ｐゴシック" pitchFamily="34" charset="-128"/>
              </a:rPr>
            </a:br>
            <a:r>
              <a:rPr lang="fr-FR" altLang="fr-FR" sz="1000" dirty="0">
                <a:ea typeface="ＭＳ Ｐゴシック" pitchFamily="34" charset="-128"/>
              </a:rPr>
              <a:t>&gt; 50 c/ml à 2-4 semaines d’écart) et d’arrêt de la stratégie sur plus de 30 jours.</a:t>
            </a:r>
            <a:r>
              <a:rPr lang="fr-FR" altLang="fr-FR" sz="1000" b="1" dirty="0">
                <a:ea typeface="ＭＳ Ｐゴシック" pitchFamily="34" charset="-128"/>
              </a:rPr>
              <a:t> </a:t>
            </a:r>
            <a:br>
              <a:rPr lang="fr-FR" altLang="fr-FR" sz="1000" b="1" dirty="0">
                <a:ea typeface="ＭＳ Ｐゴシック" pitchFamily="34" charset="-128"/>
              </a:rPr>
            </a:br>
            <a:endParaRPr lang="fr-FR" altLang="fr-FR" sz="1000" b="1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000" dirty="0">
                <a:ea typeface="ＭＳ Ｐゴシック" pitchFamily="34" charset="-128"/>
              </a:rPr>
              <a:t>Prise du traitement : 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000" dirty="0">
                <a:ea typeface="ＭＳ Ｐゴシック" pitchFamily="34" charset="-128"/>
              </a:rPr>
              <a:t>soit du lundi au jeudi ;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000" dirty="0">
                <a:ea typeface="ＭＳ Ｐゴシック" pitchFamily="34" charset="-128"/>
              </a:rPr>
              <a:t>soit du mardi au vendredi.</a:t>
            </a:r>
            <a:br>
              <a:rPr lang="fr-FR" altLang="fr-FR" sz="1000" dirty="0">
                <a:ea typeface="ＭＳ Ｐゴシック" pitchFamily="34" charset="-128"/>
              </a:rPr>
            </a:br>
            <a:endParaRPr lang="en-US" altLang="fr-FR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894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fr-FR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7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929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9842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783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3631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7929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563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27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55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91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7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9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1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50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920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10196944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4" y="1216199"/>
            <a:ext cx="10196945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10196945" cy="114456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 marL="800100" indent="-231775"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1821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5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7"/>
          </p:nvPr>
        </p:nvSpPr>
        <p:spPr>
          <a:xfrm>
            <a:off x="6720972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/>
          </p:nvPr>
        </p:nvSpPr>
        <p:spPr>
          <a:xfrm>
            <a:off x="6720972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20971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1744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7480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10196944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4" y="1216199"/>
            <a:ext cx="10196945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10196945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17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5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7"/>
          </p:nvPr>
        </p:nvSpPr>
        <p:spPr>
          <a:xfrm>
            <a:off x="6720972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/>
          </p:nvPr>
        </p:nvSpPr>
        <p:spPr>
          <a:xfrm>
            <a:off x="6720972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20971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0891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2712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10196944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4" y="1216199"/>
            <a:ext cx="10196945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10196945" cy="114456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 marL="800100" indent="-231775"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129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894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5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7"/>
          </p:nvPr>
        </p:nvSpPr>
        <p:spPr>
          <a:xfrm>
            <a:off x="6720972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/>
          </p:nvPr>
        </p:nvSpPr>
        <p:spPr>
          <a:xfrm>
            <a:off x="6720972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20971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0214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791138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894040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538383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40247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85242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296931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8616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10196944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4" y="1216199"/>
            <a:ext cx="10196945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10196945" cy="114456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 marL="800100" indent="-231775"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6106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5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7"/>
          </p:nvPr>
        </p:nvSpPr>
        <p:spPr>
          <a:xfrm>
            <a:off x="6720972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/>
          </p:nvPr>
        </p:nvSpPr>
        <p:spPr>
          <a:xfrm>
            <a:off x="6720972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20971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479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959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5952845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2384133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2539085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7846104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07722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6436"/>
            <a:ext cx="10972800" cy="67656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6400800"/>
            <a:ext cx="10972800" cy="304800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11583988" y="6537327"/>
            <a:ext cx="3302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B9C98D-1233-EA4E-A472-D3BBF4CB1480}" type="slidenum">
              <a:rPr lang="en-US">
                <a:solidFill>
                  <a:srgbClr val="000066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>
              <a:solidFill>
                <a:srgbClr val="00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61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154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10196944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4" y="1216199"/>
            <a:ext cx="10196945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10196945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0891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5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7"/>
          </p:nvPr>
        </p:nvSpPr>
        <p:spPr>
          <a:xfrm>
            <a:off x="6720972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/>
          </p:nvPr>
        </p:nvSpPr>
        <p:spPr>
          <a:xfrm>
            <a:off x="6720972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20971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225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542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011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10196944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4" y="1216199"/>
            <a:ext cx="10196945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10196945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5943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5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7"/>
          </p:nvPr>
        </p:nvSpPr>
        <p:spPr>
          <a:xfrm>
            <a:off x="6720972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/>
          </p:nvPr>
        </p:nvSpPr>
        <p:spPr>
          <a:xfrm>
            <a:off x="6720972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20971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8910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4162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10196944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4" y="1216199"/>
            <a:ext cx="10196945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10196945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6454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5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7"/>
          </p:nvPr>
        </p:nvSpPr>
        <p:spPr>
          <a:xfrm>
            <a:off x="6720972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/>
          </p:nvPr>
        </p:nvSpPr>
        <p:spPr>
          <a:xfrm>
            <a:off x="6720972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20971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601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615920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0359959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5765885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7337374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0161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8240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6436"/>
            <a:ext cx="10972800" cy="67656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6400800"/>
            <a:ext cx="10972800" cy="304800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11583988" y="6537327"/>
            <a:ext cx="3302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B9C98D-1233-EA4E-A472-D3BBF4CB1480}" type="slidenum">
              <a:rPr lang="en-US">
                <a:solidFill>
                  <a:srgbClr val="000066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>
              <a:solidFill>
                <a:srgbClr val="00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99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999664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8037829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114176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9383539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23411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6436"/>
            <a:ext cx="10972800" cy="67656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6400800"/>
            <a:ext cx="10972800" cy="304800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11583988" y="6537327"/>
            <a:ext cx="3302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B9C98D-1233-EA4E-A472-D3BBF4CB1480}" type="slidenum">
              <a:rPr lang="en-US">
                <a:solidFill>
                  <a:srgbClr val="000066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>
              <a:solidFill>
                <a:srgbClr val="00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831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0349722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270034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344798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2310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7047848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42707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6436"/>
            <a:ext cx="10972800" cy="67656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6400800"/>
            <a:ext cx="10972800" cy="304800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11583988" y="6537327"/>
            <a:ext cx="3302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B9C98D-1233-EA4E-A472-D3BBF4CB1480}" type="slidenum">
              <a:rPr lang="en-US">
                <a:solidFill>
                  <a:srgbClr val="000066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>
              <a:solidFill>
                <a:srgbClr val="00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89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3198892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0699453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0757438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0360681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39548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6436"/>
            <a:ext cx="10972800" cy="67656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6400800"/>
            <a:ext cx="10972800" cy="304800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11583988" y="6537327"/>
            <a:ext cx="3302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B9C98D-1233-EA4E-A472-D3BBF4CB1480}" type="slidenum">
              <a:rPr lang="en-US">
                <a:solidFill>
                  <a:srgbClr val="000066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>
              <a:solidFill>
                <a:srgbClr val="00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28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430418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670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1511015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9310554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3946452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79303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6436"/>
            <a:ext cx="10972800" cy="67656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6400800"/>
            <a:ext cx="10972800" cy="304800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11583988" y="6537327"/>
            <a:ext cx="3302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B9C98D-1233-EA4E-A472-D3BBF4CB1480}" type="slidenum">
              <a:rPr lang="en-US">
                <a:solidFill>
                  <a:srgbClr val="000066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>
              <a:solidFill>
                <a:srgbClr val="00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025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2628426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045470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1192626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4579842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2789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612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5261492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0772650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483785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7590189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8204866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96509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9168379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30633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10196944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4" y="1216199"/>
            <a:ext cx="10196945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10196945" cy="73659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FF6600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 marL="800100" indent="-231775">
              <a:buClr>
                <a:schemeClr val="accent2"/>
              </a:buCl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24743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5" y="150814"/>
            <a:ext cx="10196944" cy="8477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5455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385455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6324599"/>
            <a:ext cx="12207393" cy="54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940382" y="63377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Xxxxx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X.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Xxx, actualisé 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2608" y="6486343"/>
            <a:ext cx="22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7"/>
          </p:nvPr>
        </p:nvSpPr>
        <p:spPr>
          <a:xfrm>
            <a:off x="6720972" y="1997365"/>
            <a:ext cx="4861427" cy="3590635"/>
          </a:xfrm>
          <a:prstGeom prst="rect">
            <a:avLst/>
          </a:prstGeom>
        </p:spPr>
        <p:txBody>
          <a:bodyPr lIns="0" tIns="0" rIns="0" bIns="0"/>
          <a:lstStyle>
            <a:lvl1pPr marL="206375" indent="-206375">
              <a:buClr>
                <a:srgbClr val="FF6600"/>
              </a:buClr>
              <a:defRPr sz="1800">
                <a:solidFill>
                  <a:srgbClr val="000000"/>
                </a:solidFill>
              </a:defRPr>
            </a:lvl1pPr>
            <a:lvl2pPr marL="420688" indent="-180975">
              <a:spcBef>
                <a:spcPts val="400"/>
              </a:spcBef>
              <a:buClr>
                <a:srgbClr val="FF6600"/>
              </a:buClr>
              <a:defRPr sz="1600">
                <a:solidFill>
                  <a:srgbClr val="000000"/>
                </a:solidFill>
              </a:defRPr>
            </a:lvl2pPr>
            <a:lvl3pPr marL="600075" indent="-153988">
              <a:spcBef>
                <a:spcPts val="400"/>
              </a:spcBef>
              <a:buClr>
                <a:srgbClr val="FF6600"/>
              </a:buClr>
              <a:defRPr sz="1400">
                <a:solidFill>
                  <a:srgbClr val="000000"/>
                </a:solidFill>
              </a:defRPr>
            </a:lvl3pPr>
            <a:lvl4pPr marL="806450" indent="-196850">
              <a:buClr>
                <a:srgbClr val="FF6600"/>
              </a:buClr>
              <a:defRPr sz="1400">
                <a:solidFill>
                  <a:srgbClr val="000000"/>
                </a:solidFill>
              </a:defRPr>
            </a:lvl4pPr>
            <a:lvl5pPr marL="987425" indent="-171450">
              <a:buClr>
                <a:srgbClr val="FF6600"/>
              </a:buCl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/>
          </p:nvPr>
        </p:nvSpPr>
        <p:spPr>
          <a:xfrm>
            <a:off x="6720972" y="1216199"/>
            <a:ext cx="4861427" cy="6352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rgbClr val="37609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385454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20971" y="5588001"/>
            <a:ext cx="4861428" cy="5318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buFont typeface="Lucida Grande"/>
              <a:buChar char="➜"/>
              <a:defRPr sz="1800" b="1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rgbClr val="000000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rgbClr val="000000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Ff</a:t>
            </a:r>
          </a:p>
          <a:p>
            <a:pPr lvl="2"/>
            <a:r>
              <a:rPr lang="fr-FR" dirty="0" err="1" smtClean="0"/>
              <a:t>fff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11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5519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5908948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186825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5261931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3223922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95999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123906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4537847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341438"/>
            <a:ext cx="5687484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0284" y="1341438"/>
            <a:ext cx="5689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2998718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4686742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6199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.jpe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49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55.xml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5.vml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61.xm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67.xml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3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.vml"/><Relationship Id="rId3" Type="http://schemas.openxmlformats.org/officeDocument/2006/relationships/slideLayout" Target="../slideLayouts/slideLayout71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73.xml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3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8.vml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79.xml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3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9.vml"/><Relationship Id="rId3" Type="http://schemas.openxmlformats.org/officeDocument/2006/relationships/slideLayout" Target="../slideLayouts/slideLayout83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85.xml"/><Relationship Id="rId10" Type="http://schemas.openxmlformats.org/officeDocument/2006/relationships/oleObject" Target="../embeddings/oleObject9.bin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3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.jpe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92.xml"/><Relationship Id="rId7" Type="http://schemas.openxmlformats.org/officeDocument/2006/relationships/vmlDrawing" Target="../drawings/vmlDrawing10.v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94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93.xml"/><Relationship Id="rId9" Type="http://schemas.openxmlformats.org/officeDocument/2006/relationships/oleObject" Target="../embeddings/oleObject10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97.xml"/><Relationship Id="rId7" Type="http://schemas.openxmlformats.org/officeDocument/2006/relationships/vmlDrawing" Target="../drawings/vmlDrawing11.v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98.xml"/><Relationship Id="rId9" Type="http://schemas.openxmlformats.org/officeDocument/2006/relationships/oleObject" Target="../embeddings/oleObject11.bin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2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34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25446-3A81-43EF-A142-30F5C7329C8D}" type="datetimeFigureOut">
              <a:rPr lang="fr-FR" smtClean="0"/>
              <a:t>17/09/2017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0C09F-E292-4E28-A11D-9875FCC9D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89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I-dia_zoom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16283"/>
            <a:ext cx="12207393" cy="686665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768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178FCF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6225" indent="-276225" algn="l" defTabSz="457200" rtl="0" eaLnBrk="0" fontAlgn="base" hangingPunct="0">
        <a:spcBef>
          <a:spcPts val="800"/>
        </a:spcBef>
        <a:spcAft>
          <a:spcPct val="0"/>
        </a:spcAft>
        <a:buClr>
          <a:srgbClr val="FAB500"/>
        </a:buClr>
        <a:buSzPct val="100000"/>
        <a:buFont typeface="Lucida Grande"/>
        <a:buChar char="•"/>
        <a:defRPr sz="2200" kern="1200">
          <a:solidFill>
            <a:srgbClr val="505050"/>
          </a:solidFill>
          <a:latin typeface="Arial"/>
          <a:ea typeface="ＭＳ Ｐゴシック" charset="-128"/>
          <a:cs typeface="Arial"/>
        </a:defRPr>
      </a:lvl1pPr>
      <a:lvl2pPr marL="552450" indent="-268288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Lucida Grande" pitchFamily="-84" charset="0"/>
        <a:buChar char="–"/>
        <a:defRPr sz="2000" kern="1200">
          <a:solidFill>
            <a:srgbClr val="505050"/>
          </a:solidFill>
          <a:latin typeface="Arial"/>
          <a:ea typeface="ＭＳ Ｐゴシック" charset="-128"/>
          <a:cs typeface="Arial"/>
        </a:defRPr>
      </a:lvl2pPr>
      <a:lvl3pPr marL="800100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SzPct val="100000"/>
        <a:buFont typeface="Arial"/>
        <a:buChar char="•"/>
        <a:defRPr sz="1800" kern="1200">
          <a:solidFill>
            <a:srgbClr val="50505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–"/>
        <a:defRPr kern="1200">
          <a:solidFill>
            <a:srgbClr val="50505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»"/>
        <a:defRPr sz="1600" kern="1200">
          <a:solidFill>
            <a:srgbClr val="50505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30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2" name="Object 20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3" name="Document Flash" r:id="rId10" imgW="2889360" imgH="2171520" progId="Flash.Movie">
                    <p:embed/>
                  </p:oleObj>
                </mc:Choice>
                <mc:Fallback>
                  <p:oleObj name="Document Flash" r:id="rId10" imgW="2889360" imgH="2171520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la CROI 2017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94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 i="0" u="none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 b="0" i="0" u="none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30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2" name="Object 20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" name="Document Flash" r:id="rId10" imgW="2889360" imgH="2171520" progId="Flash.Movie">
                    <p:embed/>
                  </p:oleObj>
                </mc:Choice>
                <mc:Fallback>
                  <p:oleObj name="Document Flash" r:id="rId10" imgW="2889360" imgH="2171520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la CROI 2017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09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 i="0" u="none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 b="0" i="0" u="none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30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2" name="Object 20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0" name="Document Flash" r:id="rId10" imgW="2889360" imgH="2171520" progId="Flash.Movie">
                    <p:embed/>
                  </p:oleObj>
                </mc:Choice>
                <mc:Fallback>
                  <p:oleObj name="Document Flash" r:id="rId10" imgW="2889360" imgH="2171520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la CROI 2017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53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 i="0" u="none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 b="0" i="0" u="none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30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2" name="Object 20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4" name="Document Flash" r:id="rId10" imgW="2889360" imgH="2171520" progId="Flash.Movie">
                    <p:embed/>
                  </p:oleObj>
                </mc:Choice>
                <mc:Fallback>
                  <p:oleObj name="Document Flash" r:id="rId10" imgW="2889360" imgH="2171520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la CROI 2017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39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 i="0" u="none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 b="0" i="0" u="none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30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2" name="Object 20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8" name="Document Flash" r:id="rId10" imgW="2889360" imgH="2171520" progId="Flash.Movie">
                    <p:embed/>
                  </p:oleObj>
                </mc:Choice>
                <mc:Fallback>
                  <p:oleObj name="Document Flash" r:id="rId10" imgW="2889360" imgH="2171520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la CROI 2017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08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 i="0" u="none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 b="0" i="0" u="none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1172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1168" name="Object 144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1" name="Document Flash" r:id="rId10" imgW="2888684" imgH="2171263" progId="Flash.Movie">
                    <p:embed/>
                  </p:oleObj>
                </mc:Choice>
                <mc:Fallback>
                  <p:oleObj name="Document Flash" r:id="rId10" imgW="2888684" imgH="2171263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VIH 2016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9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1172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1168" name="Object 144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5" name="Document Flash" r:id="rId10" imgW="2888684" imgH="2171263" progId="Flash.Movie">
                    <p:embed/>
                  </p:oleObj>
                </mc:Choice>
                <mc:Fallback>
                  <p:oleObj name="Document Flash" r:id="rId10" imgW="2888684" imgH="2171263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VIH 2016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98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I-dia_zoom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16283"/>
            <a:ext cx="12207393" cy="686665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845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178FCF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6225" indent="-276225" algn="l" defTabSz="457200" rtl="0" eaLnBrk="0" fontAlgn="base" hangingPunct="0">
        <a:spcBef>
          <a:spcPts val="800"/>
        </a:spcBef>
        <a:spcAft>
          <a:spcPct val="0"/>
        </a:spcAft>
        <a:buClr>
          <a:srgbClr val="FAB500"/>
        </a:buClr>
        <a:buSzPct val="100000"/>
        <a:buFont typeface="Lucida Grande"/>
        <a:buChar char="•"/>
        <a:defRPr sz="2200" kern="1200">
          <a:solidFill>
            <a:srgbClr val="505050"/>
          </a:solidFill>
          <a:latin typeface="Arial"/>
          <a:ea typeface="ＭＳ Ｐゴシック" charset="-128"/>
          <a:cs typeface="Arial"/>
        </a:defRPr>
      </a:lvl1pPr>
      <a:lvl2pPr marL="552450" indent="-268288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Lucida Grande" pitchFamily="-84" charset="0"/>
        <a:buChar char="–"/>
        <a:defRPr sz="2000" kern="1200">
          <a:solidFill>
            <a:srgbClr val="505050"/>
          </a:solidFill>
          <a:latin typeface="Arial"/>
          <a:ea typeface="ＭＳ Ｐゴシック" charset="-128"/>
          <a:cs typeface="Arial"/>
        </a:defRPr>
      </a:lvl2pPr>
      <a:lvl3pPr marL="800100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SzPct val="100000"/>
        <a:buFont typeface="Arial"/>
        <a:buChar char="•"/>
        <a:defRPr sz="1800" kern="1200">
          <a:solidFill>
            <a:srgbClr val="50505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–"/>
        <a:defRPr kern="1200">
          <a:solidFill>
            <a:srgbClr val="50505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»"/>
        <a:defRPr sz="1600" kern="1200">
          <a:solidFill>
            <a:srgbClr val="50505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30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2" name="Object 20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6" name="Document Flash" r:id="rId9" imgW="2889360" imgH="2171520" progId="Flash.Movie">
                    <p:embed/>
                  </p:oleObj>
                </mc:Choice>
                <mc:Fallback>
                  <p:oleObj name="Document Flash" r:id="rId9" imgW="2889360" imgH="2171520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l’IAS 2017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07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I-dia_zoom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16283"/>
            <a:ext cx="12207393" cy="686665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056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178FCF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6225" indent="-276225" algn="l" defTabSz="457200" rtl="0" eaLnBrk="0" fontAlgn="base" hangingPunct="0">
        <a:spcBef>
          <a:spcPts val="800"/>
        </a:spcBef>
        <a:spcAft>
          <a:spcPct val="0"/>
        </a:spcAft>
        <a:buClr>
          <a:srgbClr val="FAB500"/>
        </a:buClr>
        <a:buSzPct val="100000"/>
        <a:buFont typeface="Lucida Grande"/>
        <a:buChar char="•"/>
        <a:defRPr sz="2200" kern="1200">
          <a:solidFill>
            <a:srgbClr val="505050"/>
          </a:solidFill>
          <a:latin typeface="Arial"/>
          <a:ea typeface="ＭＳ Ｐゴシック" charset="-128"/>
          <a:cs typeface="Arial"/>
        </a:defRPr>
      </a:lvl1pPr>
      <a:lvl2pPr marL="552450" indent="-268288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Lucida Grande" pitchFamily="-84" charset="0"/>
        <a:buChar char="–"/>
        <a:defRPr sz="2000" kern="1200">
          <a:solidFill>
            <a:srgbClr val="505050"/>
          </a:solidFill>
          <a:latin typeface="Arial"/>
          <a:ea typeface="ＭＳ Ｐゴシック" charset="-128"/>
          <a:cs typeface="Arial"/>
        </a:defRPr>
      </a:lvl2pPr>
      <a:lvl3pPr marL="800100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SzPct val="100000"/>
        <a:buFont typeface="Arial"/>
        <a:buChar char="•"/>
        <a:defRPr sz="1800" kern="1200">
          <a:solidFill>
            <a:srgbClr val="50505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–"/>
        <a:defRPr kern="1200">
          <a:solidFill>
            <a:srgbClr val="50505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»"/>
        <a:defRPr sz="1600" kern="1200">
          <a:solidFill>
            <a:srgbClr val="50505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30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2" name="Object 20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8" name="Document Flash" r:id="rId9" imgW="2889360" imgH="2171520" progId="Flash.Movie">
                    <p:embed/>
                  </p:oleObj>
                </mc:Choice>
                <mc:Fallback>
                  <p:oleObj name="Document Flash" r:id="rId9" imgW="2889360" imgH="2171520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l’IAS 2017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65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I-dia_zoom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16283"/>
            <a:ext cx="12207393" cy="686665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219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178FCF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6225" indent="-276225" algn="l" defTabSz="457200" rtl="0" eaLnBrk="0" fontAlgn="base" hangingPunct="0">
        <a:spcBef>
          <a:spcPts val="800"/>
        </a:spcBef>
        <a:spcAft>
          <a:spcPct val="0"/>
        </a:spcAft>
        <a:buClr>
          <a:srgbClr val="FAB500"/>
        </a:buClr>
        <a:buSzPct val="100000"/>
        <a:buFont typeface="Lucida Grande"/>
        <a:buChar char="•"/>
        <a:defRPr sz="2200" kern="1200">
          <a:solidFill>
            <a:srgbClr val="505050"/>
          </a:solidFill>
          <a:latin typeface="Arial"/>
          <a:ea typeface="ＭＳ Ｐゴシック" charset="-128"/>
          <a:cs typeface="Arial"/>
        </a:defRPr>
      </a:lvl1pPr>
      <a:lvl2pPr marL="552450" indent="-268288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Lucida Grande" pitchFamily="-84" charset="0"/>
        <a:buChar char="–"/>
        <a:defRPr sz="2000" kern="1200">
          <a:solidFill>
            <a:srgbClr val="505050"/>
          </a:solidFill>
          <a:latin typeface="Arial"/>
          <a:ea typeface="ＭＳ Ｐゴシック" charset="-128"/>
          <a:cs typeface="Arial"/>
        </a:defRPr>
      </a:lvl2pPr>
      <a:lvl3pPr marL="800100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SzPct val="100000"/>
        <a:buFont typeface="Arial"/>
        <a:buChar char="•"/>
        <a:defRPr sz="1800" kern="1200">
          <a:solidFill>
            <a:srgbClr val="50505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–"/>
        <a:defRPr kern="1200">
          <a:solidFill>
            <a:srgbClr val="50505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»"/>
        <a:defRPr sz="1600" kern="1200">
          <a:solidFill>
            <a:srgbClr val="50505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I-dia_zoom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16283"/>
            <a:ext cx="12207393" cy="686665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8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i="0" u="none" kern="1200">
          <a:solidFill>
            <a:srgbClr val="178FCF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6225" indent="-276225" algn="l" defTabSz="457200" rtl="0" eaLnBrk="0" fontAlgn="base" hangingPunct="0">
        <a:spcBef>
          <a:spcPts val="800"/>
        </a:spcBef>
        <a:spcAft>
          <a:spcPct val="0"/>
        </a:spcAft>
        <a:buClr>
          <a:srgbClr val="FAB500"/>
        </a:buClr>
        <a:buSzPct val="100000"/>
        <a:buFont typeface="Lucida Grande"/>
        <a:buChar char="•"/>
        <a:defRPr sz="2200" kern="1200">
          <a:solidFill>
            <a:srgbClr val="505050"/>
          </a:solidFill>
          <a:latin typeface="Arial"/>
          <a:ea typeface="ＭＳ Ｐゴシック" charset="-128"/>
          <a:cs typeface="Arial"/>
        </a:defRPr>
      </a:lvl1pPr>
      <a:lvl2pPr marL="552450" indent="-268288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Lucida Grande" pitchFamily="-84" charset="0"/>
        <a:buChar char="–"/>
        <a:defRPr sz="2000" kern="1200">
          <a:solidFill>
            <a:srgbClr val="505050"/>
          </a:solidFill>
          <a:latin typeface="Arial"/>
          <a:ea typeface="ＭＳ Ｐゴシック" charset="-128"/>
          <a:cs typeface="Arial"/>
        </a:defRPr>
      </a:lvl2pPr>
      <a:lvl3pPr marL="800100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SzPct val="100000"/>
        <a:buFont typeface="Arial"/>
        <a:buChar char="•"/>
        <a:defRPr sz="1800" kern="1200">
          <a:solidFill>
            <a:srgbClr val="50505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–"/>
        <a:defRPr kern="1200">
          <a:solidFill>
            <a:srgbClr val="50505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»"/>
        <a:defRPr sz="1600" kern="1200">
          <a:solidFill>
            <a:srgbClr val="50505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1172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1168" name="Object 144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Document Flash" r:id="rId10" imgW="2888684" imgH="2171263" progId="Flash.Movie">
                    <p:embed/>
                  </p:oleObj>
                </mc:Choice>
                <mc:Fallback>
                  <p:oleObj name="Document Flash" r:id="rId10" imgW="2888684" imgH="2171263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VIH 2016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29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I-dia_zoom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16283"/>
            <a:ext cx="12207393" cy="686665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12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178FCF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6225" indent="-276225" algn="l" defTabSz="457200" rtl="0" eaLnBrk="0" fontAlgn="base" hangingPunct="0">
        <a:spcBef>
          <a:spcPts val="800"/>
        </a:spcBef>
        <a:spcAft>
          <a:spcPct val="0"/>
        </a:spcAft>
        <a:buClr>
          <a:srgbClr val="FAB500"/>
        </a:buClr>
        <a:buSzPct val="100000"/>
        <a:buFont typeface="Lucida Grande"/>
        <a:buChar char="•"/>
        <a:defRPr sz="2200" kern="1200">
          <a:solidFill>
            <a:srgbClr val="505050"/>
          </a:solidFill>
          <a:latin typeface="Arial"/>
          <a:ea typeface="ＭＳ Ｐゴシック" charset="-128"/>
          <a:cs typeface="Arial"/>
        </a:defRPr>
      </a:lvl1pPr>
      <a:lvl2pPr marL="552450" indent="-268288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Lucida Grande" pitchFamily="-84" charset="0"/>
        <a:buChar char="–"/>
        <a:defRPr sz="2000" kern="1200">
          <a:solidFill>
            <a:srgbClr val="505050"/>
          </a:solidFill>
          <a:latin typeface="Arial"/>
          <a:ea typeface="ＭＳ Ｐゴシック" charset="-128"/>
          <a:cs typeface="Arial"/>
        </a:defRPr>
      </a:lvl2pPr>
      <a:lvl3pPr marL="800100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SzPct val="100000"/>
        <a:buFont typeface="Arial"/>
        <a:buChar char="•"/>
        <a:defRPr sz="1800" kern="1200">
          <a:solidFill>
            <a:srgbClr val="50505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–"/>
        <a:defRPr kern="1200">
          <a:solidFill>
            <a:srgbClr val="50505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»"/>
        <a:defRPr sz="1600" kern="1200">
          <a:solidFill>
            <a:srgbClr val="50505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1" y="115889"/>
            <a:ext cx="10030883" cy="9366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341438"/>
            <a:ext cx="1134321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30" name="Group 19"/>
          <p:cNvGrpSpPr>
            <a:grpSpLocks/>
          </p:cNvGrpSpPr>
          <p:nvPr userDrawn="1"/>
        </p:nvGrpSpPr>
        <p:grpSpPr bwMode="auto">
          <a:xfrm>
            <a:off x="1" y="44451"/>
            <a:ext cx="2129367" cy="919163"/>
            <a:chOff x="0" y="28"/>
            <a:chExt cx="1006" cy="579"/>
          </a:xfrm>
        </p:grpSpPr>
        <p:graphicFrame>
          <p:nvGraphicFramePr>
            <p:cNvPr id="2" name="Object 20"/>
            <p:cNvGraphicFramePr>
              <a:graphicFrameLocks noChangeAspect="1"/>
            </p:cNvGraphicFramePr>
            <p:nvPr/>
          </p:nvGraphicFramePr>
          <p:xfrm>
            <a:off x="54" y="28"/>
            <a:ext cx="567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0" name="Document Flash" r:id="rId10" imgW="2889360" imgH="2171520" progId="Flash.Movie">
                    <p:embed/>
                  </p:oleObj>
                </mc:Choice>
                <mc:Fallback>
                  <p:oleObj name="Document Flash" r:id="rId10" imgW="2889360" imgH="2171520" progId="Flash.Movi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28"/>
                          <a:ext cx="567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21"/>
            <p:cNvSpPr txBox="1">
              <a:spLocks noChangeArrowheads="1"/>
            </p:cNvSpPr>
            <p:nvPr userDrawn="1"/>
          </p:nvSpPr>
          <p:spPr bwMode="auto">
            <a:xfrm>
              <a:off x="226" y="61"/>
              <a:ext cx="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>
                  <a:solidFill>
                    <a:srgbClr val="BBE0E3"/>
                  </a:solidFill>
                  <a:latin typeface="Trebuchet MS" pitchFamily="16" charset="0"/>
                  <a:cs typeface="Arial" charset="0"/>
                </a:rPr>
                <a:t>le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5" y="184"/>
              <a:ext cx="3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>
                  <a:solidFill>
                    <a:srgbClr val="FFFFFF"/>
                  </a:solidFill>
                  <a:latin typeface="Trebuchet MS" pitchFamily="16" charset="0"/>
                  <a:cs typeface="Arial" charset="0"/>
                </a:rPr>
                <a:t>meilleur</a:t>
              </a: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0" y="433"/>
              <a:ext cx="10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…</a:t>
              </a:r>
              <a:r>
                <a:rPr lang="fr-FR" sz="1100" dirty="0">
                  <a:solidFill>
                    <a:srgbClr val="BBE0E3"/>
                  </a:solidFill>
                  <a:latin typeface="Trebuchet MS" pitchFamily="34" charset="0"/>
                  <a:cs typeface="Arial" charset="0"/>
                </a:rPr>
                <a:t>de la CROI 2017</a:t>
              </a:r>
              <a:endParaRPr lang="fr-FR" sz="1200" dirty="0">
                <a:solidFill>
                  <a:srgbClr val="BBE0E3"/>
                </a:solidFill>
                <a:latin typeface="Trebuchet MS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27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 i="0" u="none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400" b="0" i="0" u="none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70C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I-dia_zoom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16283"/>
            <a:ext cx="12207393" cy="686665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007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178FCF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6225" indent="-276225" algn="l" defTabSz="457200" rtl="0" eaLnBrk="0" fontAlgn="base" hangingPunct="0">
        <a:spcBef>
          <a:spcPts val="800"/>
        </a:spcBef>
        <a:spcAft>
          <a:spcPct val="0"/>
        </a:spcAft>
        <a:buClr>
          <a:srgbClr val="FAB500"/>
        </a:buClr>
        <a:buSzPct val="100000"/>
        <a:buFont typeface="Lucida Grande"/>
        <a:buChar char="•"/>
        <a:defRPr sz="2200" kern="1200">
          <a:solidFill>
            <a:srgbClr val="505050"/>
          </a:solidFill>
          <a:latin typeface="Arial"/>
          <a:ea typeface="ＭＳ Ｐゴシック" charset="-128"/>
          <a:cs typeface="Arial"/>
        </a:defRPr>
      </a:lvl1pPr>
      <a:lvl2pPr marL="552450" indent="-268288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Lucida Grande" pitchFamily="-84" charset="0"/>
        <a:buChar char="–"/>
        <a:defRPr sz="2000" kern="1200">
          <a:solidFill>
            <a:srgbClr val="505050"/>
          </a:solidFill>
          <a:latin typeface="Arial"/>
          <a:ea typeface="ＭＳ Ｐゴシック" charset="-128"/>
          <a:cs typeface="Arial"/>
        </a:defRPr>
      </a:lvl2pPr>
      <a:lvl3pPr marL="800100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SzPct val="100000"/>
        <a:buFont typeface="Arial"/>
        <a:buChar char="•"/>
        <a:defRPr sz="1800" kern="1200">
          <a:solidFill>
            <a:srgbClr val="50505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–"/>
        <a:defRPr kern="1200">
          <a:solidFill>
            <a:srgbClr val="50505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»"/>
        <a:defRPr sz="1600" kern="1200">
          <a:solidFill>
            <a:srgbClr val="50505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I-dia_zoom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16283"/>
            <a:ext cx="12207393" cy="686665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6324600"/>
            <a:ext cx="12207393" cy="533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1" y="6336144"/>
            <a:ext cx="12207393" cy="1588"/>
          </a:xfrm>
          <a:prstGeom prst="line">
            <a:avLst/>
          </a:prstGeom>
          <a:ln>
            <a:solidFill>
              <a:srgbClr val="37609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492607" y="6486343"/>
            <a:ext cx="3346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i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La Lettre de l’</a:t>
            </a:r>
            <a:r>
              <a:rPr lang="fr-FR" sz="1000" i="1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84" charset="-128"/>
              </a:rPr>
              <a:t>Infectiologue</a:t>
            </a:r>
            <a:endParaRPr lang="fr-FR" sz="1000" i="1" dirty="0" smtClean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973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178FCF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6225" indent="-276225" algn="l" defTabSz="457200" rtl="0" eaLnBrk="0" fontAlgn="base" hangingPunct="0">
        <a:spcBef>
          <a:spcPts val="800"/>
        </a:spcBef>
        <a:spcAft>
          <a:spcPct val="0"/>
        </a:spcAft>
        <a:buClr>
          <a:srgbClr val="FAB500"/>
        </a:buClr>
        <a:buSzPct val="100000"/>
        <a:buFont typeface="Lucida Grande"/>
        <a:buChar char="•"/>
        <a:defRPr sz="2200" kern="1200">
          <a:solidFill>
            <a:srgbClr val="505050"/>
          </a:solidFill>
          <a:latin typeface="Arial"/>
          <a:ea typeface="ＭＳ Ｐゴシック" charset="-128"/>
          <a:cs typeface="Arial"/>
        </a:defRPr>
      </a:lvl1pPr>
      <a:lvl2pPr marL="552450" indent="-268288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Lucida Grande" pitchFamily="-84" charset="0"/>
        <a:buChar char="–"/>
        <a:defRPr sz="2000" kern="1200">
          <a:solidFill>
            <a:srgbClr val="505050"/>
          </a:solidFill>
          <a:latin typeface="Arial"/>
          <a:ea typeface="ＭＳ Ｐゴシック" charset="-128"/>
          <a:cs typeface="Arial"/>
        </a:defRPr>
      </a:lvl2pPr>
      <a:lvl3pPr marL="800100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SzPct val="100000"/>
        <a:buFont typeface="Arial"/>
        <a:buChar char="•"/>
        <a:defRPr sz="1800" kern="1200">
          <a:solidFill>
            <a:srgbClr val="50505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–"/>
        <a:defRPr kern="1200">
          <a:solidFill>
            <a:srgbClr val="50505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AB500"/>
        </a:buClr>
        <a:buFont typeface="Arial" pitchFamily="-84" charset="0"/>
        <a:buChar char="»"/>
        <a:defRPr sz="1600" kern="1200">
          <a:solidFill>
            <a:srgbClr val="50505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m4a"/><Relationship Id="rId2" Type="http://schemas.microsoft.com/office/2007/relationships/media" Target="../media/media51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m4a"/><Relationship Id="rId2" Type="http://schemas.microsoft.com/office/2007/relationships/media" Target="../media/media64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8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m4a"/><Relationship Id="rId2" Type="http://schemas.microsoft.com/office/2007/relationships/media" Target="../media/media65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8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8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2.pdf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m4a"/><Relationship Id="rId2" Type="http://schemas.microsoft.com/office/2007/relationships/media" Target="../media/media68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audio" Target="../media/media69.m4a"/><Relationship Id="rId7" Type="http://schemas.openxmlformats.org/officeDocument/2006/relationships/chart" Target="../charts/chart5.xml"/><Relationship Id="rId2" Type="http://schemas.microsoft.com/office/2007/relationships/media" Target="../media/media69.m4a"/><Relationship Id="rId1" Type="http://schemas.openxmlformats.org/officeDocument/2006/relationships/tags" Target="../tags/tag11.xml"/><Relationship Id="rId6" Type="http://schemas.openxmlformats.org/officeDocument/2006/relationships/chart" Target="../charts/chart4.xml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7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373" y="1122363"/>
            <a:ext cx="10674626" cy="2387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Nouveaux antirétroviraux et </a:t>
            </a:r>
            <a:br>
              <a:rPr lang="fr-FR" dirty="0" smtClean="0"/>
            </a:br>
            <a:r>
              <a:rPr lang="fr-FR" dirty="0" smtClean="0"/>
              <a:t>nouvelles stratégies antirétrovirales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0686" y="3820699"/>
            <a:ext cx="9144000" cy="2391258"/>
          </a:xfrm>
        </p:spPr>
        <p:txBody>
          <a:bodyPr>
            <a:normAutofit lnSpcReduction="10000"/>
          </a:bodyPr>
          <a:lstStyle/>
          <a:p>
            <a:r>
              <a:rPr lang="fr-FR" sz="3600" dirty="0" smtClean="0"/>
              <a:t>Bruno Hoen 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Septembre 2017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498" y="4466328"/>
            <a:ext cx="6702376" cy="1100000"/>
          </a:xfrm>
          <a:prstGeom prst="rect">
            <a:avLst/>
          </a:prstGeom>
        </p:spPr>
      </p:pic>
      <p:pic>
        <p:nvPicPr>
          <p:cNvPr id="5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767" y="127460"/>
            <a:ext cx="966990" cy="136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15" y="226720"/>
            <a:ext cx="1173071" cy="11698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2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94"/>
    </mc:Choice>
    <mc:Fallback>
      <p:transition spd="slow" advTm="8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Demandez le programme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9847" y="1918252"/>
            <a:ext cx="11049000" cy="4721087"/>
          </a:xfrm>
        </p:spPr>
        <p:txBody>
          <a:bodyPr>
            <a:normAutofit/>
          </a:bodyPr>
          <a:lstStyle/>
          <a:p>
            <a:r>
              <a:rPr lang="fr-FR" dirty="0" smtClean="0"/>
              <a:t>Nouveaux médicaments</a:t>
            </a:r>
          </a:p>
          <a:p>
            <a:pPr lvl="1"/>
            <a:r>
              <a:rPr lang="fr-FR" dirty="0" smtClean="0"/>
              <a:t>Nouvelles formulations pour améliorer </a:t>
            </a:r>
            <a:r>
              <a:rPr lang="fr-FR" dirty="0" smtClean="0"/>
              <a:t>les traitements </a:t>
            </a:r>
            <a:r>
              <a:rPr lang="fr-FR" dirty="0" smtClean="0"/>
              <a:t>existants</a:t>
            </a:r>
          </a:p>
          <a:p>
            <a:pPr lvl="2"/>
            <a:r>
              <a:rPr lang="fr-FR" dirty="0" err="1" smtClean="0"/>
              <a:t>Raltégravir</a:t>
            </a:r>
            <a:r>
              <a:rPr lang="fr-FR" dirty="0" smtClean="0"/>
              <a:t> 1200 mg QD</a:t>
            </a:r>
          </a:p>
          <a:p>
            <a:pPr lvl="2"/>
            <a:r>
              <a:rPr lang="fr-FR" dirty="0" smtClean="0"/>
              <a:t>TAF</a:t>
            </a:r>
          </a:p>
          <a:p>
            <a:pPr lvl="1"/>
            <a:r>
              <a:rPr lang="fr-FR" dirty="0" smtClean="0"/>
              <a:t>Nouveaux médicaments bientôt disponibles</a:t>
            </a:r>
          </a:p>
          <a:p>
            <a:pPr lvl="2"/>
            <a:r>
              <a:rPr lang="fr-FR" dirty="0" err="1" smtClean="0">
                <a:solidFill>
                  <a:srgbClr val="FF0000"/>
                </a:solidFill>
              </a:rPr>
              <a:t>Bictégravir</a:t>
            </a:r>
            <a:endParaRPr lang="fr-FR" dirty="0" smtClean="0">
              <a:solidFill>
                <a:srgbClr val="FF0000"/>
              </a:solidFill>
            </a:endParaRPr>
          </a:p>
          <a:p>
            <a:pPr lvl="2"/>
            <a:r>
              <a:rPr lang="fr-FR" dirty="0" err="1" smtClean="0"/>
              <a:t>Doravirine</a:t>
            </a:r>
            <a:endParaRPr lang="fr-FR" dirty="0" smtClean="0"/>
          </a:p>
          <a:p>
            <a:pPr lvl="1"/>
            <a:r>
              <a:rPr lang="fr-FR" dirty="0" smtClean="0"/>
              <a:t>Médicaments en développement (nouvelles cibles)</a:t>
            </a:r>
            <a:endParaRPr lang="fr-FR" dirty="0" smtClean="0"/>
          </a:p>
          <a:p>
            <a:r>
              <a:rPr lang="fr-FR" dirty="0" smtClean="0"/>
              <a:t>Nouvelles </a:t>
            </a:r>
            <a:r>
              <a:rPr lang="fr-FR" dirty="0" smtClean="0"/>
              <a:t>stratégies et amélioration de la qualité de vie des patients</a:t>
            </a:r>
            <a:endParaRPr lang="fr-FR" dirty="0" smtClean="0"/>
          </a:p>
          <a:p>
            <a:pPr lvl="1"/>
            <a:r>
              <a:rPr lang="fr-FR" dirty="0" smtClean="0"/>
              <a:t>Initiation de traitement</a:t>
            </a:r>
          </a:p>
          <a:p>
            <a:pPr lvl="1"/>
            <a:r>
              <a:rPr lang="fr-FR" dirty="0" smtClean="0"/>
              <a:t>Traitement d'entretien du </a:t>
            </a:r>
            <a:r>
              <a:rPr lang="fr-FR" dirty="0" smtClean="0"/>
              <a:t>succès</a:t>
            </a:r>
          </a:p>
          <a:p>
            <a:pPr lvl="1"/>
            <a:r>
              <a:rPr lang="fr-FR" dirty="0" smtClean="0"/>
              <a:t>(Gestion des échecs thérapeutiques)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9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13"/>
    </mc:Choice>
    <mc:Fallback>
      <p:transition spd="slow" advTm="3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Gallant J et al.,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MOAB0105LB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451113" y="2254646"/>
            <a:ext cx="9064487" cy="3818162"/>
            <a:chOff x="2454671" y="2984280"/>
            <a:chExt cx="7572727" cy="2707911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760913" y="4254501"/>
              <a:ext cx="3683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000" b="1">
                  <a:solidFill>
                    <a:srgbClr val="FFFFFF"/>
                  </a:solidFill>
                  <a:ea typeface="ＭＳ Ｐゴシック" pitchFamily="-65" charset="-128"/>
                  <a:cs typeface="ＭＳ Ｐゴシック" pitchFamily="-65" charset="-128"/>
                </a:rPr>
                <a:t>R</a:t>
              </a:r>
            </a:p>
          </p:txBody>
        </p:sp>
        <p:sp>
          <p:nvSpPr>
            <p:cNvPr id="14" name="Freeform 66"/>
            <p:cNvSpPr>
              <a:spLocks/>
            </p:cNvSpPr>
            <p:nvPr/>
          </p:nvSpPr>
          <p:spPr bwMode="auto">
            <a:xfrm rot="5400000">
              <a:off x="5394774" y="4482678"/>
              <a:ext cx="945756" cy="652590"/>
            </a:xfrm>
            <a:custGeom>
              <a:avLst/>
              <a:gdLst>
                <a:gd name="T0" fmla="*/ 542765 w 2663825"/>
                <a:gd name="T1" fmla="*/ 0 h 127000"/>
                <a:gd name="T2" fmla="*/ 542765 w 2663825"/>
                <a:gd name="T3" fmla="*/ 118872 h 127000"/>
                <a:gd name="T4" fmla="*/ 0 w 2663825"/>
                <a:gd name="T5" fmla="*/ 118872 h 127000"/>
                <a:gd name="T6" fmla="*/ 0 w 2663825"/>
                <a:gd name="T7" fmla="*/ 2972 h 127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63825"/>
                <a:gd name="T13" fmla="*/ 0 h 127000"/>
                <a:gd name="T14" fmla="*/ 2663825 w 2663825"/>
                <a:gd name="T15" fmla="*/ 127000 h 127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63825" h="127000">
                  <a:moveTo>
                    <a:pt x="2663825" y="0"/>
                  </a:moveTo>
                  <a:lnTo>
                    <a:pt x="2663825" y="127000"/>
                  </a:lnTo>
                  <a:lnTo>
                    <a:pt x="0" y="127000"/>
                  </a:lnTo>
                  <a:lnTo>
                    <a:pt x="0" y="3175"/>
                  </a:ln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</p:txBody>
        </p:sp>
        <p:cxnSp>
          <p:nvCxnSpPr>
            <p:cNvPr id="15" name="Straight Connector 6"/>
            <p:cNvCxnSpPr/>
            <p:nvPr/>
          </p:nvCxnSpPr>
          <p:spPr>
            <a:xfrm>
              <a:off x="4881165" y="4808973"/>
              <a:ext cx="660192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7134096" y="3363245"/>
              <a:ext cx="3834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ＭＳ Ｐゴシック" pitchFamily="-84" charset="-128"/>
                </a:rPr>
                <a:t>48</a:t>
              </a:r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5414392" y="3364547"/>
              <a:ext cx="10321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b">
              <a:spAutoFit/>
            </a:bodyPr>
            <a:lstStyle>
              <a:lvl1pPr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25000"/>
                </a:spcAft>
                <a:buChar char="•"/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25000"/>
                </a:spcAft>
                <a:buChar char="•"/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25000"/>
                </a:spcAft>
                <a:buChar char="•"/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25000"/>
                </a:spcAft>
                <a:buChar char="•"/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kern="0" baseline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MS PGothic" pitchFamily="34" charset="-128"/>
                  <a:cs typeface="Arial" charset="0"/>
                </a:rPr>
                <a:t>S 0</a:t>
              </a:r>
            </a:p>
          </p:txBody>
        </p:sp>
        <p:sp>
          <p:nvSpPr>
            <p:cNvPr id="18" name="Freeform 66"/>
            <p:cNvSpPr>
              <a:spLocks/>
            </p:cNvSpPr>
            <p:nvPr/>
          </p:nvSpPr>
          <p:spPr bwMode="auto">
            <a:xfrm>
              <a:off x="6182512" y="3643681"/>
              <a:ext cx="3611785" cy="109728"/>
            </a:xfrm>
            <a:custGeom>
              <a:avLst/>
              <a:gdLst>
                <a:gd name="T0" fmla="*/ 542765 w 2663825"/>
                <a:gd name="T1" fmla="*/ 0 h 127000"/>
                <a:gd name="T2" fmla="*/ 542765 w 2663825"/>
                <a:gd name="T3" fmla="*/ 118872 h 127000"/>
                <a:gd name="T4" fmla="*/ 0 w 2663825"/>
                <a:gd name="T5" fmla="*/ 118872 h 127000"/>
                <a:gd name="T6" fmla="*/ 0 w 2663825"/>
                <a:gd name="T7" fmla="*/ 2972 h 127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63825"/>
                <a:gd name="T13" fmla="*/ 0 h 127000"/>
                <a:gd name="T14" fmla="*/ 2663825 w 2663825"/>
                <a:gd name="T15" fmla="*/ 127000 h 127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63825" h="127000">
                  <a:moveTo>
                    <a:pt x="2663825" y="0"/>
                  </a:moveTo>
                  <a:lnTo>
                    <a:pt x="2663825" y="127000"/>
                  </a:lnTo>
                  <a:lnTo>
                    <a:pt x="0" y="127000"/>
                  </a:lnTo>
                  <a:lnTo>
                    <a:pt x="0" y="3175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</p:txBody>
        </p:sp>
        <p:sp>
          <p:nvSpPr>
            <p:cNvPr id="19" name="TextBox 4"/>
            <p:cNvSpPr txBox="1">
              <a:spLocks noChangeArrowheads="1"/>
            </p:cNvSpPr>
            <p:nvPr/>
          </p:nvSpPr>
          <p:spPr bwMode="auto">
            <a:xfrm>
              <a:off x="9544574" y="3364547"/>
              <a:ext cx="4828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ＭＳ Ｐゴシック" pitchFamily="-84" charset="-128"/>
                </a:rPr>
                <a:t>144</a:t>
              </a:r>
            </a:p>
          </p:txBody>
        </p:sp>
        <p:sp>
          <p:nvSpPr>
            <p:cNvPr id="21" name="Rectangle 2"/>
            <p:cNvSpPr>
              <a:spLocks noChangeArrowheads="1"/>
            </p:cNvSpPr>
            <p:nvPr/>
          </p:nvSpPr>
          <p:spPr bwMode="auto">
            <a:xfrm>
              <a:off x="2454671" y="4020345"/>
              <a:ext cx="2497126" cy="1552579"/>
            </a:xfrm>
            <a:prstGeom prst="rect">
              <a:avLst/>
            </a:prstGeom>
            <a:solidFill>
              <a:srgbClr val="E2E2E2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285750" indent="-225425" defTabSz="457200" fontAlgn="base">
                <a:spcBef>
                  <a:spcPct val="0"/>
                </a:spcBef>
                <a:spcAft>
                  <a:spcPts val="108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alt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CV ≥ 500 c/mL </a:t>
              </a:r>
            </a:p>
            <a:p>
              <a:pPr marL="285750" indent="-225425" defTabSz="457200" fontAlgn="base">
                <a:spcBef>
                  <a:spcPct val="0"/>
                </a:spcBef>
                <a:spcAft>
                  <a:spcPts val="108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altLang="en-US" sz="1400" kern="0" dirty="0" err="1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DFGe</a:t>
              </a:r>
              <a:r>
                <a:rPr lang="en-US" altLang="en-US" sz="1400" kern="0" baseline="-25000" dirty="0" err="1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CG</a:t>
              </a:r>
              <a:r>
                <a:rPr lang="en-US" alt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 ≥ 50 mL/min</a:t>
              </a:r>
            </a:p>
            <a:p>
              <a:pPr marL="285750" indent="-225425" defTabSz="457200" fontAlgn="base">
                <a:spcBef>
                  <a:spcPct val="0"/>
                </a:spcBef>
                <a:spcAft>
                  <a:spcPts val="108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alt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HLA B*5701 </a:t>
              </a:r>
              <a:r>
                <a:rPr lang="en-US" altLang="en-US" sz="1400" kern="0" dirty="0" err="1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négatif</a:t>
              </a:r>
              <a:endParaRPr lang="en-US" altLang="en-US" sz="1400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  <a:p>
              <a:pPr marL="285750" indent="-225425" defTabSz="457200" fontAlgn="base">
                <a:spcBef>
                  <a:spcPct val="0"/>
                </a:spcBef>
                <a:spcAft>
                  <a:spcPts val="108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alt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VHB </a:t>
              </a:r>
              <a:r>
                <a:rPr lang="en-US" altLang="en-US" sz="1400" kern="0" dirty="0" err="1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négatif</a:t>
              </a:r>
              <a:endParaRPr lang="en-US" altLang="en-US" sz="1400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173487" y="4330505"/>
              <a:ext cx="3611785" cy="4114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lIns="9144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SzPct val="120000"/>
                <a:defRPr/>
              </a:pPr>
              <a:r>
                <a:rPr lang="en-US" b="1" kern="0" dirty="0">
                  <a:solidFill>
                    <a:prstClr val="black"/>
                  </a:solidFill>
                  <a:ea typeface="MS Mincho" pitchFamily="49" charset="-128"/>
                  <a:cs typeface="Arial" pitchFamily="34" charset="0"/>
                </a:rPr>
                <a:t>DTG/ABC/3TC Placebo QD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173487" y="3923820"/>
              <a:ext cx="3611785" cy="411480"/>
            </a:xfrm>
            <a:prstGeom prst="rect">
              <a:avLst/>
            </a:prstGeom>
            <a:solidFill>
              <a:srgbClr val="4F81BD"/>
            </a:solidFill>
            <a:ln w="9525" cap="flat" cmpd="sng" algn="ctr">
              <a:noFill/>
              <a:prstDash val="solid"/>
            </a:ln>
            <a:effectLst/>
          </p:spPr>
          <p:txBody>
            <a:bodyPr lIns="91440" anchor="ctr"/>
            <a:lstStyle/>
            <a:p>
              <a:pPr algn="ctr" defTabSz="457200" fontAlgn="base">
                <a:spcBef>
                  <a:spcPct val="20000"/>
                </a:spcBef>
                <a:spcAft>
                  <a:spcPct val="0"/>
                </a:spcAft>
                <a:buClr>
                  <a:srgbClr val="990000"/>
                </a:buClr>
                <a:buSzPct val="120000"/>
                <a:defRPr/>
              </a:pPr>
              <a:r>
                <a:rPr lang="en-US" b="1" kern="0" dirty="0">
                  <a:solidFill>
                    <a:prstClr val="white"/>
                  </a:solidFill>
                  <a:ea typeface="MS Mincho" pitchFamily="49" charset="-128"/>
                  <a:cs typeface="Arial" pitchFamily="34" charset="0"/>
                </a:rPr>
                <a:t>B/F/TAF QD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173487" y="5280711"/>
              <a:ext cx="3611785" cy="4114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lIns="9144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SzPct val="120000"/>
                <a:defRPr/>
              </a:pPr>
              <a:r>
                <a:rPr lang="en-US" b="1" kern="0" dirty="0">
                  <a:solidFill>
                    <a:prstClr val="black"/>
                  </a:solidFill>
                  <a:ea typeface="MS Mincho" pitchFamily="49" charset="-128"/>
                  <a:cs typeface="Arial" pitchFamily="34" charset="0"/>
                </a:rPr>
                <a:t>B/F/TAF Placebo QD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173487" y="4869592"/>
              <a:ext cx="3611785" cy="41148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</a:ln>
            <a:effectLst/>
          </p:spPr>
          <p:txBody>
            <a:bodyPr lIns="9144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SzPct val="120000"/>
                <a:defRPr/>
              </a:pPr>
              <a:r>
                <a:rPr lang="en-US" b="1" kern="0" dirty="0">
                  <a:solidFill>
                    <a:prstClr val="white"/>
                  </a:solidFill>
                  <a:ea typeface="MS Mincho" pitchFamily="49" charset="-128"/>
                  <a:cs typeface="Arial" pitchFamily="34" charset="0"/>
                </a:rPr>
                <a:t>DTG/ABC/3TC QD</a:t>
              </a:r>
            </a:p>
          </p:txBody>
        </p:sp>
        <p:sp>
          <p:nvSpPr>
            <p:cNvPr id="27" name="TextBox 17"/>
            <p:cNvSpPr txBox="1"/>
            <p:nvPr/>
          </p:nvSpPr>
          <p:spPr>
            <a:xfrm>
              <a:off x="5434930" y="4020345"/>
              <a:ext cx="8184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 err="1">
                  <a:solidFill>
                    <a:prstClr val="black"/>
                  </a:solidFill>
                  <a:ea typeface="ＭＳ Ｐゴシック" pitchFamily="-84" charset="-128"/>
                  <a:cs typeface="Arial" panose="020B0604020202020204" pitchFamily="34" charset="0"/>
                </a:rPr>
                <a:t>n</a:t>
              </a:r>
              <a:r>
                <a:rPr lang="en-US" sz="1400" b="1" kern="0" dirty="0">
                  <a:solidFill>
                    <a:prstClr val="black"/>
                  </a:solidFill>
                  <a:ea typeface="ＭＳ Ｐゴシック" pitchFamily="-84" charset="-128"/>
                  <a:cs typeface="Arial" panose="020B0604020202020204" pitchFamily="34" charset="0"/>
                </a:rPr>
                <a:t> = 314</a:t>
              </a:r>
            </a:p>
          </p:txBody>
        </p:sp>
        <p:sp>
          <p:nvSpPr>
            <p:cNvPr id="28" name="TextBox 18"/>
            <p:cNvSpPr txBox="1"/>
            <p:nvPr/>
          </p:nvSpPr>
          <p:spPr>
            <a:xfrm>
              <a:off x="5444922" y="5293417"/>
              <a:ext cx="7984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 err="1">
                  <a:solidFill>
                    <a:prstClr val="black"/>
                  </a:solidFill>
                  <a:ea typeface="ＭＳ Ｐゴシック" pitchFamily="-84" charset="-128"/>
                  <a:cs typeface="Arial" panose="020B0604020202020204" pitchFamily="34" charset="0"/>
                </a:rPr>
                <a:t>n</a:t>
              </a:r>
              <a:r>
                <a:rPr lang="en-US" sz="1400" b="1" kern="0" dirty="0">
                  <a:solidFill>
                    <a:prstClr val="black"/>
                  </a:solidFill>
                  <a:ea typeface="ＭＳ Ｐゴシック" pitchFamily="-84" charset="-128"/>
                  <a:cs typeface="Arial" panose="020B0604020202020204" pitchFamily="34" charset="0"/>
                </a:rPr>
                <a:t> = 315</a:t>
              </a:r>
            </a:p>
          </p:txBody>
        </p:sp>
        <p:sp>
          <p:nvSpPr>
            <p:cNvPr id="29" name="Isosceles Triangle 19"/>
            <p:cNvSpPr/>
            <p:nvPr/>
          </p:nvSpPr>
          <p:spPr>
            <a:xfrm flipV="1">
              <a:off x="7234940" y="3237084"/>
              <a:ext cx="181750" cy="168622"/>
            </a:xfrm>
            <a:prstGeom prst="triangl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ea typeface="ＭＳ Ｐゴシック" pitchFamily="-84" charset="-128"/>
              </a:endParaRPr>
            </a:p>
          </p:txBody>
        </p:sp>
        <p:cxnSp>
          <p:nvCxnSpPr>
            <p:cNvPr id="30" name="Straight Connector 20"/>
            <p:cNvCxnSpPr/>
            <p:nvPr/>
          </p:nvCxnSpPr>
          <p:spPr>
            <a:xfrm>
              <a:off x="7331469" y="3643871"/>
              <a:ext cx="0" cy="109728"/>
            </a:xfrm>
            <a:prstGeom prst="line">
              <a:avLst/>
            </a:prstGeom>
            <a:noFill/>
            <a:ln w="19050" cap="flat" cmpd="sng" algn="ctr">
              <a:solidFill>
                <a:srgbClr val="E2E2E2">
                  <a:lumMod val="5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21"/>
            <p:cNvSpPr txBox="1"/>
            <p:nvPr/>
          </p:nvSpPr>
          <p:spPr>
            <a:xfrm>
              <a:off x="6140496" y="2984280"/>
              <a:ext cx="2370641" cy="203001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ctr"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 err="1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Critère</a:t>
              </a:r>
              <a:r>
                <a:rPr lang="en-US" sz="1400" b="1" kern="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 </a:t>
              </a:r>
              <a:r>
                <a:rPr lang="en-US" sz="1400" b="1" kern="0" dirty="0" smtClean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principal : CV &lt; 50 c/mL</a:t>
              </a:r>
              <a:endParaRPr lang="en-GB" sz="1400" b="1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</p:txBody>
        </p:sp>
        <p:sp>
          <p:nvSpPr>
            <p:cNvPr id="32" name="TextBox 4"/>
            <p:cNvSpPr txBox="1">
              <a:spLocks noChangeArrowheads="1"/>
            </p:cNvSpPr>
            <p:nvPr/>
          </p:nvSpPr>
          <p:spPr bwMode="auto">
            <a:xfrm>
              <a:off x="8356076" y="3361307"/>
              <a:ext cx="3834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ＭＳ Ｐゴシック" pitchFamily="-84" charset="-128"/>
                </a:rPr>
                <a:t>96</a:t>
              </a:r>
            </a:p>
          </p:txBody>
        </p:sp>
        <p:cxnSp>
          <p:nvCxnSpPr>
            <p:cNvPr id="34" name="Straight Connector 27"/>
            <p:cNvCxnSpPr/>
            <p:nvPr/>
          </p:nvCxnSpPr>
          <p:spPr>
            <a:xfrm>
              <a:off x="8550670" y="3634791"/>
              <a:ext cx="0" cy="109728"/>
            </a:xfrm>
            <a:prstGeom prst="line">
              <a:avLst/>
            </a:prstGeom>
            <a:noFill/>
            <a:ln w="19050" cap="flat" cmpd="sng" algn="ctr">
              <a:solidFill>
                <a:srgbClr val="E2E2E2">
                  <a:lumMod val="5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5" name="TextBox 29"/>
            <p:cNvSpPr txBox="1"/>
            <p:nvPr/>
          </p:nvSpPr>
          <p:spPr>
            <a:xfrm>
              <a:off x="4962612" y="4470015"/>
              <a:ext cx="543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prstClr val="black"/>
                  </a:solidFill>
                  <a:ea typeface="ＭＳ Ｐゴシック" pitchFamily="-84" charset="-128"/>
                  <a:cs typeface="Arial" panose="020B0604020202020204" pitchFamily="34" charset="0"/>
                </a:rPr>
                <a:t>1 : 1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536118" y="3753409"/>
              <a:ext cx="2426494" cy="218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400" b="1" kern="0" dirty="0" smtClean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Adultes </a:t>
              </a:r>
              <a:r>
                <a:rPr lang="fr-FR" altLang="en-US" sz="1400" b="1" kern="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naïfs </a:t>
              </a:r>
              <a:r>
                <a:rPr lang="fr-FR" altLang="en-US" sz="1400" b="1" kern="0" dirty="0" smtClean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de </a:t>
              </a:r>
              <a:r>
                <a:rPr lang="fr-FR" altLang="en-US" sz="1400" b="1" kern="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traitement</a:t>
              </a:r>
              <a:endParaRPr lang="de-DE" altLang="en-US" sz="1400" b="1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sp>
        <p:nvSpPr>
          <p:cNvPr id="37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DTG/ABC/3TC en initiation de traitement : résultats S48 </a:t>
            </a:r>
            <a:r>
              <a:rPr lang="fr-FR" sz="2400" i="1" dirty="0" smtClean="0"/>
              <a:t>(1)</a:t>
            </a:r>
            <a:endParaRPr lang="fr-FR" sz="2400" i="1" dirty="0"/>
          </a:p>
        </p:txBody>
      </p:sp>
      <p:sp>
        <p:nvSpPr>
          <p:cNvPr id="38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316626" y="778572"/>
            <a:ext cx="11265773" cy="815596"/>
          </a:xfrm>
        </p:spPr>
        <p:txBody>
          <a:bodyPr/>
          <a:lstStyle/>
          <a:p>
            <a:r>
              <a:rPr lang="fr-FR" sz="2400" dirty="0"/>
              <a:t>Essai </a:t>
            </a:r>
            <a:r>
              <a:rPr lang="fr-FR" sz="2400" dirty="0" smtClean="0"/>
              <a:t>randomisé de non infériorité en double aveugle et double placebo</a:t>
            </a:r>
            <a:endParaRPr lang="fr-FR" sz="2400" dirty="0"/>
          </a:p>
        </p:txBody>
      </p:sp>
      <p:sp>
        <p:nvSpPr>
          <p:cNvPr id="39" name="Espace réservé du contenu 23"/>
          <p:cNvSpPr txBox="1">
            <a:spLocks/>
          </p:cNvSpPr>
          <p:nvPr/>
        </p:nvSpPr>
        <p:spPr>
          <a:xfrm>
            <a:off x="771678" y="1419172"/>
            <a:ext cx="10472790" cy="581681"/>
          </a:xfrm>
          <a:prstGeom prst="rect">
            <a:avLst/>
          </a:prstGeom>
        </p:spPr>
        <p:txBody>
          <a:bodyPr lIns="0" tIns="0" rIns="0" bIns="0"/>
          <a:lstStyle>
            <a:lvl1pPr marL="206375" indent="-206375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6600"/>
              </a:buClr>
              <a:buSzPct val="100000"/>
              <a:buFont typeface="Lucida Grande"/>
              <a:buChar char="•"/>
              <a:defRPr sz="18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1pPr>
            <a:lvl2pPr marL="420688" indent="-180975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6600"/>
              </a:buClr>
              <a:buFont typeface="Lucida Grande" pitchFamily="-84" charset="0"/>
              <a:buChar char="–"/>
              <a:defRPr sz="16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2pPr>
            <a:lvl3pPr marL="600075" indent="-153988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6600"/>
              </a:buClr>
              <a:buSzPct val="100000"/>
              <a:buFont typeface="Arial"/>
              <a:buChar char="•"/>
              <a:defRPr sz="14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3pPr>
            <a:lvl4pPr marL="806450" indent="-1968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-84" charset="0"/>
              <a:buChar char="–"/>
              <a:defRPr sz="14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4pPr>
            <a:lvl5pPr marL="987425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-84" charset="0"/>
              <a:buChar char="»"/>
              <a:defRPr sz="12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2400" dirty="0" smtClean="0"/>
              <a:t>B/F/TAF (50/200/25 mg) vs DTGABC/3TC (50/600/300 mg)</a:t>
            </a:r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6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13"/>
    </mc:Choice>
    <mc:Fallback>
      <p:transition spd="slow" advTm="65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128" x="225425" y="4702175"/>
          <p14:tracePt t="39530" x="239713" y="4702175"/>
          <p14:tracePt t="39537" x="268288" y="4702175"/>
          <p14:tracePt t="39545" x="290513" y="4710113"/>
          <p14:tracePt t="39573" x="420688" y="4724400"/>
          <p14:tracePt t="39574" x="457200" y="4732338"/>
          <p14:tracePt t="39583" x="500063" y="4732338"/>
          <p14:tracePt t="39594" x="544513" y="4738688"/>
          <p14:tracePt t="39611" x="660400" y="4752975"/>
          <p14:tracePt t="39627" x="827088" y="4775200"/>
          <p14:tracePt t="39644" x="973138" y="4789488"/>
          <p14:tracePt t="39660" x="1074738" y="4811713"/>
          <p14:tracePt t="39677" x="1176338" y="4826000"/>
          <p14:tracePt t="39694" x="1292225" y="4848225"/>
          <p14:tracePt t="39711" x="1363663" y="4848225"/>
          <p14:tracePt t="39727" x="1481138" y="4848225"/>
          <p14:tracePt t="39744" x="1603375" y="4848225"/>
          <p14:tracePt t="39761" x="1770063" y="4854575"/>
          <p14:tracePt t="39777" x="1851025" y="4868863"/>
          <p14:tracePt t="39794" x="1901825" y="4884738"/>
          <p14:tracePt t="39811" x="1938338" y="4905375"/>
          <p14:tracePt t="39827" x="1989138" y="4913313"/>
          <p14:tracePt t="39844" x="2024063" y="4927600"/>
          <p14:tracePt t="39861" x="2068513" y="4935538"/>
          <p14:tracePt t="39877" x="2119313" y="4941888"/>
          <p14:tracePt t="39894" x="2176463" y="4956175"/>
          <p14:tracePt t="39910" x="2300288" y="4964113"/>
          <p14:tracePt t="39927" x="2359025" y="4970463"/>
          <p14:tracePt t="39944" x="2416175" y="4970463"/>
          <p14:tracePt t="39961" x="2503488" y="4970463"/>
          <p14:tracePt t="39977" x="2590800" y="4970463"/>
          <p14:tracePt t="39994" x="2633663" y="4970463"/>
          <p14:tracePt t="40011" x="2655888" y="4970463"/>
          <p14:tracePt t="40028" x="2663825" y="4970463"/>
          <p14:tracePt t="40312" x="2670175" y="4970463"/>
          <p14:tracePt t="40319" x="2684463" y="4970463"/>
          <p14:tracePt t="40327" x="2700338" y="4970463"/>
          <p14:tracePt t="40344" x="2779713" y="4970463"/>
          <p14:tracePt t="40361" x="2867025" y="4970463"/>
          <p14:tracePt t="40377" x="2989263" y="4970463"/>
          <p14:tracePt t="40394" x="3178175" y="4970463"/>
          <p14:tracePt t="40411" x="3324225" y="4970463"/>
          <p14:tracePt t="40427" x="3417888" y="4970463"/>
          <p14:tracePt t="40444" x="3519488" y="4970463"/>
          <p14:tracePt t="40461" x="3665538" y="4970463"/>
          <p14:tracePt t="40478" x="3708400" y="4970463"/>
          <p14:tracePt t="40494" x="3759200" y="4970463"/>
          <p14:tracePt t="40511" x="3810000" y="4978400"/>
          <p14:tracePt t="40528" x="3875088" y="4978400"/>
          <p14:tracePt t="40544" x="3911600" y="4978400"/>
          <p14:tracePt t="40561" x="3948113" y="4978400"/>
          <p14:tracePt t="40578" x="3998913" y="4978400"/>
          <p14:tracePt t="40594" x="4041775" y="4978400"/>
          <p14:tracePt t="40611" x="4086225" y="4978400"/>
          <p14:tracePt t="40627" x="4106863" y="4978400"/>
          <p14:tracePt t="40644" x="4114800" y="4978400"/>
          <p14:tracePt t="40661" x="4129088" y="4978400"/>
          <p14:tracePt t="40677" x="4151313" y="4970463"/>
          <p14:tracePt t="40694" x="4165600" y="4964113"/>
          <p14:tracePt t="40711" x="4179888" y="4964113"/>
          <p14:tracePt t="40727" x="4194175" y="4956175"/>
          <p14:tracePt t="40744" x="4202113" y="4949825"/>
          <p14:tracePt t="40761" x="4208463" y="4941888"/>
          <p14:tracePt t="40811" x="4216400" y="4941888"/>
          <p14:tracePt t="40818" x="4216400" y="4935538"/>
          <p14:tracePt t="40833" x="4224338" y="4927600"/>
          <p14:tracePt t="40844" x="4224338" y="4913313"/>
          <p14:tracePt t="40861" x="4224338" y="4899025"/>
          <p14:tracePt t="40878" x="4230688" y="4876800"/>
          <p14:tracePt t="40894" x="4230688" y="4868863"/>
          <p14:tracePt t="40911" x="4230688" y="4862513"/>
          <p14:tracePt t="40927" x="4230688" y="4854575"/>
          <p14:tracePt t="41645" x="4230688" y="4848225"/>
          <p14:tracePt t="41667" x="4224338" y="4848225"/>
          <p14:tracePt t="41674" x="4216400" y="4848225"/>
          <p14:tracePt t="41682" x="4208463" y="4840288"/>
          <p14:tracePt t="41694" x="4202113" y="4840288"/>
          <p14:tracePt t="41711" x="4179888" y="4833938"/>
          <p14:tracePt t="41728" x="4129088" y="4811713"/>
          <p14:tracePt t="41744" x="4092575" y="4797425"/>
          <p14:tracePt t="41761" x="4056063" y="4789488"/>
          <p14:tracePt t="41778" x="4013200" y="4760913"/>
          <p14:tracePt t="41794" x="3883025" y="4710113"/>
          <p14:tracePt t="41811" x="3810000" y="4687888"/>
          <p14:tracePt t="41828" x="3708400" y="4665663"/>
          <p14:tracePt t="41844" x="3598863" y="4651375"/>
          <p14:tracePt t="41861" x="3389313" y="4637088"/>
          <p14:tracePt t="41878" x="3228975" y="4637088"/>
          <p14:tracePt t="41894" x="3113088" y="4637088"/>
          <p14:tracePt t="41911" x="2982913" y="4637088"/>
          <p14:tracePt t="41928" x="2757488" y="4645025"/>
          <p14:tracePt t="41944" x="2590800" y="4659313"/>
          <p14:tracePt t="41961" x="2438400" y="4659313"/>
          <p14:tracePt t="41978" x="2308225" y="4665663"/>
          <p14:tracePt t="41995" x="2192338" y="4687888"/>
          <p14:tracePt t="42011" x="2097088" y="4716463"/>
          <p14:tracePt t="42028" x="2017713" y="4752975"/>
          <p14:tracePt t="42044" x="1952625" y="4789488"/>
          <p14:tracePt t="42061" x="1893888" y="4833938"/>
          <p14:tracePt t="42078" x="1828800" y="4884738"/>
          <p14:tracePt t="42094" x="1792288" y="4913313"/>
          <p14:tracePt t="42111" x="1763713" y="4941888"/>
          <p14:tracePt t="42128" x="1727200" y="4978400"/>
          <p14:tracePt t="42144" x="1668463" y="5072063"/>
          <p14:tracePt t="42161" x="1647825" y="5138738"/>
          <p14:tracePt t="42178" x="1625600" y="5173663"/>
          <p14:tracePt t="42194" x="1625600" y="5218113"/>
          <p14:tracePt t="42211" x="1625600" y="5275263"/>
          <p14:tracePt t="42228" x="1639888" y="5311775"/>
          <p14:tracePt t="42244" x="1690688" y="5356225"/>
          <p14:tracePt t="42261" x="1763713" y="5407025"/>
          <p14:tracePt t="42278" x="1938338" y="5457825"/>
          <p14:tracePt t="42294" x="2032000" y="5472113"/>
          <p14:tracePt t="42311" x="2111375" y="5478463"/>
          <p14:tracePt t="42328" x="2220913" y="5486400"/>
          <p14:tracePt t="42345" x="2395538" y="5486400"/>
          <p14:tracePt t="42361" x="2590800" y="5443538"/>
          <p14:tracePt t="42378" x="2735263" y="5399088"/>
          <p14:tracePt t="42394" x="2887663" y="5362575"/>
          <p14:tracePt t="42411" x="2989263" y="5341938"/>
          <p14:tracePt t="42428" x="3106738" y="5291138"/>
          <p14:tracePt t="42444" x="3178175" y="5246688"/>
          <p14:tracePt t="42461" x="3251200" y="5218113"/>
          <p14:tracePt t="42478" x="3294063" y="5181600"/>
          <p14:tracePt t="42495" x="3344863" y="5130800"/>
          <p14:tracePt t="42511" x="3395663" y="5072063"/>
          <p14:tracePt t="42528" x="3446463" y="4986338"/>
          <p14:tracePt t="42545" x="3468688" y="4927600"/>
          <p14:tracePt t="42561" x="3476625" y="4818063"/>
          <p14:tracePt t="42578" x="3476625" y="4724400"/>
          <p14:tracePt t="42594" x="3454400" y="4630738"/>
          <p14:tracePt t="42611" x="3403600" y="4549775"/>
          <p14:tracePt t="42628" x="3251200" y="4397375"/>
          <p14:tracePt t="42644" x="3141663" y="4318000"/>
          <p14:tracePt t="42661" x="3040063" y="4267200"/>
          <p14:tracePt t="42678" x="2924175" y="4238625"/>
          <p14:tracePt t="42695" x="2786063" y="4230688"/>
          <p14:tracePt t="42711" x="2670175" y="4238625"/>
          <p14:tracePt t="42728" x="2554288" y="4303713"/>
          <p14:tracePt t="42744" x="2460625" y="4368800"/>
          <p14:tracePt t="42761" x="2328863" y="4448175"/>
          <p14:tracePt t="42778" x="2271713" y="4498975"/>
          <p14:tracePt t="42794" x="2220913" y="4572000"/>
          <p14:tracePt t="42811" x="2176463" y="4659313"/>
          <p14:tracePt t="42828" x="2155825" y="4716463"/>
          <p14:tracePt t="42845" x="2147888" y="4797425"/>
          <p14:tracePt t="42861" x="2147888" y="4854575"/>
          <p14:tracePt t="42878" x="2147888" y="4913313"/>
          <p14:tracePt t="42895" x="2147888" y="4956175"/>
          <p14:tracePt t="42911" x="2198688" y="5006975"/>
          <p14:tracePt t="42928" x="2235200" y="5043488"/>
          <p14:tracePt t="42944" x="2286000" y="5094288"/>
          <p14:tracePt t="42961" x="2395538" y="5145088"/>
          <p14:tracePt t="42978" x="2598738" y="5203825"/>
          <p14:tracePt t="42995" x="2765425" y="5210175"/>
          <p14:tracePt t="43011" x="2924175" y="5210175"/>
          <p14:tracePt t="43028" x="3070225" y="5189538"/>
          <p14:tracePt t="43045" x="3200400" y="5138738"/>
          <p14:tracePt t="43061" x="3228975" y="5116513"/>
          <p14:tracePt t="43078" x="3251200" y="5094288"/>
          <p14:tracePt t="43095" x="3265488" y="5043488"/>
          <p14:tracePt t="43111" x="3251200" y="4927600"/>
          <p14:tracePt t="43128" x="3157538" y="4854575"/>
          <p14:tracePt t="43145" x="3040063" y="4767263"/>
          <p14:tracePt t="43161" x="2903538" y="4681538"/>
          <p14:tracePt t="43178" x="2786063" y="4645025"/>
          <p14:tracePt t="43195" x="2655888" y="4630738"/>
          <p14:tracePt t="43211" x="2582863" y="4630738"/>
          <p14:tracePt t="43228" x="2517775" y="4659313"/>
          <p14:tracePt t="43245" x="2460625" y="4695825"/>
          <p14:tracePt t="43261" x="2401888" y="4752975"/>
          <p14:tracePt t="43278" x="2351088" y="4840288"/>
          <p14:tracePt t="43295" x="2322513" y="4905375"/>
          <p14:tracePt t="43311" x="2308225" y="4964113"/>
          <p14:tracePt t="43328" x="2293938" y="5006975"/>
          <p14:tracePt t="43345" x="2293938" y="5037138"/>
          <p14:tracePt t="43361" x="2293938" y="5051425"/>
          <p14:tracePt t="43378" x="2293938" y="5080000"/>
          <p14:tracePt t="43395" x="2293938" y="5116513"/>
          <p14:tracePt t="43411" x="2300288" y="5138738"/>
          <p14:tracePt t="43428" x="2322513" y="5159375"/>
          <p14:tracePt t="43445" x="2351088" y="5189538"/>
          <p14:tracePt t="43462" x="2438400" y="5240338"/>
          <p14:tracePt t="43478" x="2466975" y="5260975"/>
          <p14:tracePt t="43495" x="2511425" y="5283200"/>
          <p14:tracePt t="43511" x="2562225" y="5297488"/>
          <p14:tracePt t="43528" x="2649538" y="5311775"/>
          <p14:tracePt t="43545" x="2692400" y="5311775"/>
          <p14:tracePt t="43561" x="2751138" y="5311775"/>
          <p14:tracePt t="43578" x="2822575" y="5311775"/>
          <p14:tracePt t="43595" x="2859088" y="5297488"/>
          <p14:tracePt t="43611" x="2909888" y="5260975"/>
          <p14:tracePt t="43628" x="2946400" y="5195888"/>
          <p14:tracePt t="43645" x="2997200" y="5087938"/>
          <p14:tracePt t="43661" x="3005138" y="4992688"/>
          <p14:tracePt t="43678" x="3005138" y="4848225"/>
          <p14:tracePt t="43695" x="2989263" y="4775200"/>
          <p14:tracePt t="43711" x="2954338" y="4732338"/>
          <p14:tracePt t="43728" x="2844800" y="4673600"/>
          <p14:tracePt t="43745" x="2670175" y="4645025"/>
          <p14:tracePt t="43761" x="2540000" y="4645025"/>
          <p14:tracePt t="43778" x="2438400" y="4645025"/>
          <p14:tracePt t="43795" x="2293938" y="4673600"/>
          <p14:tracePt t="43812" x="2162175" y="4710113"/>
          <p14:tracePt t="43828" x="2111375" y="4724400"/>
          <p14:tracePt t="43845" x="2090738" y="4738688"/>
          <p14:tracePt t="43861" x="2074863" y="4738688"/>
          <p14:tracePt t="43878" x="2068513" y="4746625"/>
          <p14:tracePt t="43895" x="2068513" y="4752975"/>
          <p14:tracePt t="43911" x="2068513" y="4767263"/>
          <p14:tracePt t="43928" x="2060575" y="4803775"/>
          <p14:tracePt t="43945" x="2060575" y="4848225"/>
          <p14:tracePt t="43961" x="2060575" y="4927600"/>
          <p14:tracePt t="43978" x="2060575" y="4949825"/>
          <p14:tracePt t="43995" x="2060575" y="4970463"/>
          <p14:tracePt t="44012" x="2060575" y="5000625"/>
          <p14:tracePt t="44028" x="2060575" y="5037138"/>
          <p14:tracePt t="44045" x="2074863" y="5065713"/>
          <p14:tracePt t="44061" x="2105025" y="5094288"/>
          <p14:tracePt t="44078" x="2141538" y="5122863"/>
          <p14:tracePt t="44095" x="2192338" y="5145088"/>
          <p14:tracePt t="44111" x="2235200" y="5153025"/>
          <p14:tracePt t="44128" x="2278063" y="5167313"/>
          <p14:tracePt t="44145" x="2328863" y="5173663"/>
          <p14:tracePt t="44162" x="2395538" y="5173663"/>
          <p14:tracePt t="44178" x="2446338" y="5173663"/>
          <p14:tracePt t="44195" x="2497138" y="5173663"/>
          <p14:tracePt t="44211" x="2532063" y="5173663"/>
          <p14:tracePt t="44228" x="2568575" y="5173663"/>
          <p14:tracePt t="44245" x="2598738" y="5173663"/>
          <p14:tracePt t="44261" x="2627313" y="5167313"/>
          <p14:tracePt t="44278" x="2655888" y="5153025"/>
          <p14:tracePt t="44295" x="2678113" y="5130800"/>
          <p14:tracePt t="44312" x="2700338" y="5108575"/>
          <p14:tracePt t="44328" x="2714625" y="5080000"/>
          <p14:tracePt t="44345" x="2728913" y="5065713"/>
          <p14:tracePt t="44362" x="2743200" y="5051425"/>
          <p14:tracePt t="44378" x="2751138" y="5043488"/>
          <p14:tracePt t="44395" x="2757488" y="5037138"/>
          <p14:tracePt t="44467" x="2765425" y="5037138"/>
          <p14:tracePt t="44474" x="2765425" y="5029200"/>
          <p14:tracePt t="46514" x="2771775" y="5029200"/>
          <p14:tracePt t="46522" x="2786063" y="5037138"/>
          <p14:tracePt t="46529" x="2794000" y="5043488"/>
          <p14:tracePt t="46545" x="2830513" y="5065713"/>
          <p14:tracePt t="46562" x="2881313" y="5080000"/>
          <p14:tracePt t="46579" x="2917825" y="5094288"/>
          <p14:tracePt t="46595" x="2946400" y="5116513"/>
          <p14:tracePt t="46612" x="2982913" y="5130800"/>
          <p14:tracePt t="46629" x="3005138" y="5130800"/>
          <p14:tracePt t="46645" x="3025775" y="5145088"/>
          <p14:tracePt t="46662" x="3048000" y="5145088"/>
          <p14:tracePt t="46679" x="3070225" y="5159375"/>
          <p14:tracePt t="46695" x="3084513" y="5159375"/>
          <p14:tracePt t="46712" x="3090863" y="5159375"/>
          <p14:tracePt t="46729" x="3098800" y="5167313"/>
          <p14:tracePt t="46745" x="3113088" y="5173663"/>
          <p14:tracePt t="46762" x="3113088" y="5181600"/>
          <p14:tracePt t="46779" x="3121025" y="5189538"/>
          <p14:tracePt t="46795" x="3127375" y="5195888"/>
          <p14:tracePt t="46812" x="3135313" y="5210175"/>
          <p14:tracePt t="46829" x="3141663" y="5218113"/>
          <p14:tracePt t="46845" x="3141663" y="5224463"/>
          <p14:tracePt t="46879" x="3149600" y="5224463"/>
          <p14:tracePt t="46895" x="3149600" y="5232400"/>
          <p14:tracePt t="47586" x="3149600" y="5246688"/>
          <p14:tracePt t="47594" x="3149600" y="5260975"/>
          <p14:tracePt t="47601" x="3149600" y="5283200"/>
          <p14:tracePt t="47612" x="3141663" y="5305425"/>
          <p14:tracePt t="47629" x="3121025" y="5348288"/>
          <p14:tracePt t="47646" x="3106738" y="5392738"/>
          <p14:tracePt t="47662" x="3090863" y="5407025"/>
          <p14:tracePt t="47679" x="3084513" y="5421313"/>
          <p14:tracePt t="47695" x="3062288" y="5435600"/>
          <p14:tracePt t="47712" x="3055938" y="5443538"/>
          <p14:tracePt t="47729" x="3040063" y="5457825"/>
          <p14:tracePt t="47745" x="3025775" y="5457825"/>
          <p14:tracePt t="47762" x="3011488" y="5464175"/>
          <p14:tracePt t="47779" x="2982913" y="5472113"/>
          <p14:tracePt t="47795" x="2938463" y="5478463"/>
          <p14:tracePt t="47812" x="2917825" y="5478463"/>
          <p14:tracePt t="47829" x="2903538" y="5478463"/>
          <p14:tracePt t="47845" x="2887663" y="5478463"/>
          <p14:tracePt t="47862" x="2881313" y="5478463"/>
          <p14:tracePt t="47879" x="2873375" y="5478463"/>
          <p14:tracePt t="47895" x="2867025" y="5478463"/>
          <p14:tracePt t="47929" x="2859088" y="5478463"/>
          <p14:tracePt t="47951" x="2852738" y="5478463"/>
          <p14:tracePt t="47966" x="2852738" y="5472113"/>
          <p14:tracePt t="47981" x="2844800" y="5472113"/>
          <p14:tracePt t="47997" x="2844800" y="5464175"/>
          <p14:tracePt t="48012" x="2836863" y="5457825"/>
          <p14:tracePt t="48029" x="2830513" y="5449888"/>
          <p14:tracePt t="48046" x="2830513" y="5427663"/>
          <p14:tracePt t="48063" x="2822575" y="5413375"/>
          <p14:tracePt t="48079" x="2822575" y="5407025"/>
          <p14:tracePt t="48096" x="2822575" y="5399088"/>
          <p14:tracePt t="48123" x="2822575" y="5392738"/>
          <p14:tracePt t="51673" x="2830513" y="5392738"/>
          <p14:tracePt t="51681" x="2852738" y="5407025"/>
          <p14:tracePt t="51688" x="2887663" y="5427663"/>
          <p14:tracePt t="51697" x="2924175" y="5443538"/>
          <p14:tracePt t="51713" x="3019425" y="5478463"/>
          <p14:tracePt t="51730" x="3090863" y="5508625"/>
          <p14:tracePt t="51746" x="3127375" y="5522913"/>
          <p14:tracePt t="51763" x="3163888" y="5545138"/>
          <p14:tracePt t="51780" x="3178175" y="5545138"/>
          <p14:tracePt t="51796" x="3186113" y="5545138"/>
          <p14:tracePt t="55693" x="3192463" y="5545138"/>
          <p14:tracePt t="55701" x="3208338" y="5545138"/>
          <p14:tracePt t="55708" x="3236913" y="5537200"/>
          <p14:tracePt t="55716" x="3279775" y="5529263"/>
          <p14:tracePt t="55731" x="3513138" y="5435600"/>
          <p14:tracePt t="55747" x="3919538" y="5291138"/>
          <p14:tracePt t="55764" x="4289425" y="5203825"/>
          <p14:tracePt t="55781" x="4637088" y="5130800"/>
          <p14:tracePt t="55797" x="5051425" y="5108575"/>
          <p14:tracePt t="55814" x="5218113" y="5108575"/>
          <p14:tracePt t="55830" x="5376863" y="5116513"/>
          <p14:tracePt t="55847" x="5464175" y="5130800"/>
          <p14:tracePt t="55864" x="5522913" y="5138738"/>
          <p14:tracePt t="55880" x="5545138" y="5138738"/>
          <p14:tracePt t="56304" x="5551488" y="5138738"/>
          <p14:tracePt t="56319" x="5559425" y="5138738"/>
          <p14:tracePt t="56326" x="5565775" y="5122863"/>
          <p14:tracePt t="56334" x="5580063" y="5102225"/>
          <p14:tracePt t="56347" x="5595938" y="5080000"/>
          <p14:tracePt t="56364" x="5653088" y="5000625"/>
          <p14:tracePt t="56381" x="5711825" y="4949825"/>
          <p14:tracePt t="56397" x="5783263" y="4868863"/>
          <p14:tracePt t="56414" x="5864225" y="4767263"/>
          <p14:tracePt t="56431" x="5986463" y="4637088"/>
          <p14:tracePt t="56447" x="6081713" y="4529138"/>
          <p14:tracePt t="56464" x="6175375" y="4411663"/>
          <p14:tracePt t="56481" x="6248400" y="4310063"/>
          <p14:tracePt t="56497" x="6307138" y="4202113"/>
          <p14:tracePt t="56514" x="6350000" y="4114800"/>
          <p14:tracePt t="56531" x="6386513" y="4035425"/>
          <p14:tracePt t="56547" x="6392863" y="3990975"/>
          <p14:tracePt t="56564" x="6415088" y="3948113"/>
          <p14:tracePt t="56581" x="6415088" y="3919538"/>
          <p14:tracePt t="56597" x="6423025" y="3903663"/>
          <p14:tracePt t="56614" x="6423025" y="3889375"/>
          <p14:tracePt t="56631" x="6423025" y="3875088"/>
          <p14:tracePt t="56647" x="6429375" y="3832225"/>
          <p14:tracePt t="56664" x="6429375" y="3810000"/>
          <p14:tracePt t="56681" x="6437313" y="3787775"/>
          <p14:tracePt t="56697" x="6443663" y="3773488"/>
          <p14:tracePt t="56714" x="6451600" y="3744913"/>
          <p14:tracePt t="56731" x="6459538" y="3716338"/>
          <p14:tracePt t="56747" x="6459538" y="3694113"/>
          <p14:tracePt t="56764" x="6459538" y="3686175"/>
          <p14:tracePt t="56797" x="6459538" y="3679825"/>
          <p14:tracePt t="57041" x="6459538" y="3686175"/>
          <p14:tracePt t="57063" x="6459538" y="3700463"/>
          <p14:tracePt t="57071" x="6465888" y="3700463"/>
          <p14:tracePt t="57081" x="6465888" y="3708400"/>
          <p14:tracePt t="57097" x="6465888" y="3730625"/>
          <p14:tracePt t="57114" x="6473825" y="3751263"/>
          <p14:tracePt t="57131" x="6473825" y="3767138"/>
          <p14:tracePt t="57147" x="6473825" y="3773488"/>
          <p14:tracePt t="57182" x="6473825" y="3781425"/>
          <p14:tracePt t="60219" x="6473825" y="3787775"/>
          <p14:tracePt t="60227" x="6465888" y="3795713"/>
          <p14:tracePt t="60235" x="6459538" y="3810000"/>
          <p14:tracePt t="60248" x="6443663" y="3817938"/>
          <p14:tracePt t="60265" x="6378575" y="3911600"/>
          <p14:tracePt t="60281" x="6342063" y="3998913"/>
          <p14:tracePt t="60298" x="6307138" y="4064000"/>
          <p14:tracePt t="60315" x="6284913" y="4114800"/>
          <p14:tracePt t="60332" x="6262688" y="4224338"/>
          <p14:tracePt t="60348" x="6256338" y="4281488"/>
          <p14:tracePt t="60365" x="6256338" y="4325938"/>
          <p14:tracePt t="60381" x="6256338" y="4346575"/>
          <p14:tracePt t="60398" x="6256338" y="4391025"/>
          <p14:tracePt t="60415" x="6276975" y="4427538"/>
          <p14:tracePt t="60431" x="6307138" y="4456113"/>
          <p14:tracePt t="60448" x="6342063" y="4492625"/>
          <p14:tracePt t="60465" x="6372225" y="4529138"/>
          <p14:tracePt t="60481" x="6386513" y="4543425"/>
          <p14:tracePt t="60498" x="6392863" y="4549775"/>
          <p14:tracePt t="60515" x="6408738" y="4557713"/>
          <p14:tracePt t="60532" x="6408738" y="4564063"/>
          <p14:tracePt t="60569" x="6415088" y="4564063"/>
          <p14:tracePt t="62244" x="6408738" y="4572000"/>
          <p14:tracePt t="62252" x="6372225" y="4600575"/>
          <p14:tracePt t="62259" x="6299200" y="4659313"/>
          <p14:tracePt t="62267" x="6205538" y="4738688"/>
          <p14:tracePt t="62282" x="6073775" y="4848225"/>
          <p14:tracePt t="62298" x="6002338" y="4956175"/>
          <p14:tracePt t="62315" x="5943600" y="5057775"/>
          <p14:tracePt t="62332" x="5907088" y="5153025"/>
          <p14:tracePt t="62349" x="5878513" y="5232400"/>
          <p14:tracePt t="62365" x="5870575" y="5334000"/>
          <p14:tracePt t="62382" x="5856288" y="5443538"/>
          <p14:tracePt t="62398" x="5856288" y="5508625"/>
          <p14:tracePt t="62415" x="5856288" y="5588000"/>
          <p14:tracePt t="62432" x="5856288" y="5638800"/>
          <p14:tracePt t="62448" x="5856288" y="5681663"/>
          <p14:tracePt t="62465" x="5870575" y="5711825"/>
          <p14:tracePt t="62482" x="5900738" y="5748338"/>
          <p14:tracePt t="62498" x="5921375" y="5776913"/>
          <p14:tracePt t="62515" x="5972175" y="5805488"/>
          <p14:tracePt t="62532" x="6008688" y="5827713"/>
          <p14:tracePt t="62548" x="6030913" y="5842000"/>
          <p14:tracePt t="62565" x="6059488" y="5856288"/>
          <p14:tracePt t="62582" x="6073775" y="5856288"/>
          <p14:tracePt t="62598" x="6081713" y="5856288"/>
          <p14:tracePt t="62615" x="6088063" y="5856288"/>
          <p14:tracePt t="62646" x="6096000" y="5856288"/>
          <p14:tracePt t="62773" x="6103938" y="5856288"/>
          <p14:tracePt t="62788" x="6110288" y="5856288"/>
          <p14:tracePt t="62795" x="6110288" y="5842000"/>
          <p14:tracePt t="62803" x="6118225" y="5813425"/>
          <p14:tracePt t="62815" x="6132513" y="5776913"/>
          <p14:tracePt t="62832" x="6169025" y="5661025"/>
          <p14:tracePt t="62848" x="6197600" y="5551488"/>
          <p14:tracePt t="62865" x="6211888" y="5486400"/>
          <p14:tracePt t="62882" x="6219825" y="5457825"/>
          <p14:tracePt t="62899" x="6226175" y="5443538"/>
          <p14:tracePt t="62915" x="6226175" y="5427663"/>
          <p14:tracePt t="62952" x="6226175" y="5421313"/>
          <p14:tracePt t="63279" x="6219825" y="5421313"/>
          <p14:tracePt t="63286" x="6197600" y="5421313"/>
          <p14:tracePt t="63298" x="6183313" y="5421313"/>
          <p14:tracePt t="63315" x="6154738" y="5435600"/>
          <p14:tracePt t="63332" x="6103938" y="5472113"/>
          <p14:tracePt t="63349" x="6073775" y="5500688"/>
          <p14:tracePt t="63365" x="6059488" y="5537200"/>
          <p14:tracePt t="63382" x="6045200" y="5573713"/>
          <p14:tracePt t="63399" x="6045200" y="5675313"/>
          <p14:tracePt t="63415" x="6045200" y="5718175"/>
          <p14:tracePt t="63432" x="6045200" y="5740400"/>
          <p14:tracePt t="63449" x="6053138" y="5762625"/>
          <p14:tracePt t="63465" x="6073775" y="5791200"/>
          <p14:tracePt t="63482" x="6096000" y="5813425"/>
          <p14:tracePt t="63499" x="6124575" y="5819775"/>
          <p14:tracePt t="63515" x="6154738" y="5827713"/>
          <p14:tracePt t="63532" x="6189663" y="5827713"/>
          <p14:tracePt t="63549" x="6211888" y="5827713"/>
          <p14:tracePt t="63565" x="6219825" y="5827713"/>
          <p14:tracePt t="63582" x="6226175" y="5827713"/>
          <p14:tracePt t="63614" x="6234113" y="58277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277091" y="769939"/>
            <a:ext cx="7647708" cy="364543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Caractéristiques des patients à l’inclusion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Gallant J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MOAB0105LB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aphicFrame>
        <p:nvGraphicFramePr>
          <p:cNvPr id="8" name="Group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5026"/>
              </p:ext>
            </p:extLst>
          </p:nvPr>
        </p:nvGraphicFramePr>
        <p:xfrm>
          <a:off x="2355574" y="1363082"/>
          <a:ext cx="7957655" cy="484887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99893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  <a:gridCol w="1979361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  <a:gridCol w="1979361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2"/>
                    </a:ext>
                  </a:extLst>
                </a:gridCol>
              </a:tblGrid>
              <a:tr h="6105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B/F/TAF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= 314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DTG/ABC/3TC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= 315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381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 median,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années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extrêmes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18-71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18-68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381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>
                          <a:tab pos="347663" algn="l"/>
                        </a:tabLst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Hommes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42728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>
                          <a:tab pos="347663" algn="l"/>
                        </a:tabLst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Origine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ethnique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  <a:tr h="381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8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>
                          <a:tab pos="347663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Afro-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américains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8"/>
                  </a:ext>
                </a:extLst>
              </a:tr>
              <a:tr h="381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8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>
                          <a:tab pos="347663" algn="l"/>
                        </a:tabLst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Hispaniques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9"/>
                  </a:ext>
                </a:extLst>
              </a:tr>
              <a:tr h="381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Wingdings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CV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médiane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log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c/mL (IQR)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4,42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4,03-4,87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4.51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4,04-4,87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10"/>
                  </a:ext>
                </a:extLst>
              </a:tr>
              <a:tr h="381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8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Wingdings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CV &gt; 100 000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c/mL, %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4"/>
                  </a:ext>
                </a:extLst>
              </a:tr>
              <a:tr h="381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CD4,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médiane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cellules/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µL (IQR)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443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299-590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450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324-608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5"/>
                  </a:ext>
                </a:extLst>
              </a:tr>
              <a:tr h="381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89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CD4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200 cellules/µL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%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6"/>
                  </a:ext>
                </a:extLst>
              </a:tr>
              <a:tr h="381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Infection VIH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asymptomatique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11"/>
                  </a:ext>
                </a:extLst>
              </a:tr>
              <a:tr h="381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DFGe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CG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médiane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mL/min (IQR)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126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108-146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123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107-144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DTG/ABC/3TC en initiation de traitement : résultats S48 </a:t>
            </a:r>
            <a:r>
              <a:rPr lang="fr-FR" sz="2400" i="1" dirty="0" smtClean="0"/>
              <a:t>(2)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11"/>
    </mc:Choice>
    <mc:Fallback>
      <p:transition spd="slow" advTm="1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356871" y="837476"/>
            <a:ext cx="7647708" cy="364543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Efficacité virologique à S48 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Gallant J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MOAB0105LB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9" name="Espace réservé du contenu 23"/>
          <p:cNvSpPr txBox="1">
            <a:spLocks/>
          </p:cNvSpPr>
          <p:nvPr/>
        </p:nvSpPr>
        <p:spPr>
          <a:xfrm>
            <a:off x="954155" y="5975632"/>
            <a:ext cx="10247243" cy="470591"/>
          </a:xfrm>
          <a:prstGeom prst="rect">
            <a:avLst/>
          </a:prstGeom>
        </p:spPr>
        <p:txBody>
          <a:bodyPr lIns="0" tIns="0" rIns="0" bIns="0"/>
          <a:lstStyle>
            <a:lvl1pPr marL="206375" indent="-206375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6600"/>
              </a:buClr>
              <a:buSzPct val="100000"/>
              <a:buFont typeface="Lucida Grande"/>
              <a:buChar char="•"/>
              <a:defRPr sz="18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1pPr>
            <a:lvl2pPr marL="420688" indent="-180975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6600"/>
              </a:buClr>
              <a:buFont typeface="Lucida Grande" pitchFamily="-84" charset="0"/>
              <a:buChar char="–"/>
              <a:defRPr sz="16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2pPr>
            <a:lvl3pPr marL="600075" indent="-153988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6600"/>
              </a:buClr>
              <a:buSzPct val="100000"/>
              <a:buFont typeface="Arial"/>
              <a:buChar char="•"/>
              <a:defRPr sz="14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3pPr>
            <a:lvl4pPr marL="806450" indent="-1968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-84" charset="0"/>
              <a:buChar char="–"/>
              <a:defRPr sz="14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4pPr>
            <a:lvl5pPr marL="987425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-84" charset="0"/>
              <a:buChar char="»"/>
              <a:defRPr sz="1200" kern="120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dirty="0" smtClean="0"/>
              <a:t>Δ</a:t>
            </a:r>
            <a:r>
              <a:rPr lang="fr-FR" dirty="0" smtClean="0"/>
              <a:t> CD4 </a:t>
            </a:r>
            <a:r>
              <a:rPr lang="fr-FR" dirty="0"/>
              <a:t>entre l’inclusion et S48 : + </a:t>
            </a:r>
            <a:r>
              <a:rPr lang="fr-FR" dirty="0" smtClean="0"/>
              <a:t>233/mm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  <a:r>
              <a:rPr lang="fr-FR" dirty="0"/>
              <a:t>(B/F/TAF</a:t>
            </a:r>
            <a:r>
              <a:rPr lang="fr-FR" dirty="0" smtClean="0"/>
              <a:t>) vs </a:t>
            </a:r>
            <a:r>
              <a:rPr lang="fr-FR" dirty="0"/>
              <a:t>+ </a:t>
            </a:r>
            <a:r>
              <a:rPr lang="fr-FR" dirty="0" smtClean="0"/>
              <a:t>229/mm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  <a:r>
              <a:rPr lang="fr-FR" dirty="0" smtClean="0"/>
              <a:t>(DTG/ABC/3TC), p </a:t>
            </a:r>
            <a:r>
              <a:rPr lang="fr-FR" dirty="0"/>
              <a:t>= </a:t>
            </a:r>
            <a:r>
              <a:rPr lang="fr-FR" dirty="0" smtClean="0"/>
              <a:t>0,81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00200" y="1262781"/>
            <a:ext cx="9032120" cy="4287940"/>
            <a:chOff x="2535280" y="1262781"/>
            <a:chExt cx="8097040" cy="3567276"/>
          </a:xfrm>
        </p:grpSpPr>
        <p:sp>
          <p:nvSpPr>
            <p:cNvPr id="98" name="Rectangle 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D5A84C2-AEB9-41E9-BFD8-3F59A9A58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874" y="1888063"/>
              <a:ext cx="582613" cy="2066925"/>
            </a:xfrm>
            <a:prstGeom prst="rect">
              <a:avLst/>
            </a:prstGeom>
            <a:solidFill>
              <a:srgbClr val="FF66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6" name="TextBox 19"/>
            <p:cNvSpPr txBox="1"/>
            <p:nvPr/>
          </p:nvSpPr>
          <p:spPr>
            <a:xfrm>
              <a:off x="3153765" y="3946993"/>
              <a:ext cx="1292688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CV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&lt; 50 copies/mL</a:t>
              </a:r>
              <a:endParaRPr lang="en-US" sz="1400" baseline="3000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</p:txBody>
        </p:sp>
        <p:sp>
          <p:nvSpPr>
            <p:cNvPr id="67" name="TextBox 20"/>
            <p:cNvSpPr txBox="1"/>
            <p:nvPr/>
          </p:nvSpPr>
          <p:spPr>
            <a:xfrm>
              <a:off x="4550067" y="3946993"/>
              <a:ext cx="1202872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CV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≥ 50 copies/mL</a:t>
              </a:r>
              <a:endParaRPr lang="en-US" sz="1400" baseline="3000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</p:txBody>
        </p:sp>
        <p:sp>
          <p:nvSpPr>
            <p:cNvPr id="68" name="TextBox 21"/>
            <p:cNvSpPr txBox="1"/>
            <p:nvPr/>
          </p:nvSpPr>
          <p:spPr>
            <a:xfrm>
              <a:off x="5948969" y="3946993"/>
              <a:ext cx="1102856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Absence de </a:t>
              </a:r>
              <a:r>
                <a:rPr lang="en-US" sz="1400" dirty="0" err="1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données</a:t>
              </a:r>
              <a:endParaRPr lang="en-US" sz="1400" baseline="3000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</p:txBody>
        </p:sp>
        <p:sp>
          <p:nvSpPr>
            <p:cNvPr id="69" name="TextBox 22"/>
            <p:cNvSpPr txBox="1"/>
            <p:nvPr/>
          </p:nvSpPr>
          <p:spPr>
            <a:xfrm>
              <a:off x="3223529" y="4419175"/>
              <a:ext cx="568119" cy="4108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u="sng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290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314</a:t>
              </a:r>
            </a:p>
          </p:txBody>
        </p:sp>
        <p:sp>
          <p:nvSpPr>
            <p:cNvPr id="70" name="TextBox 23"/>
            <p:cNvSpPr txBox="1"/>
            <p:nvPr/>
          </p:nvSpPr>
          <p:spPr>
            <a:xfrm>
              <a:off x="3795196" y="4419175"/>
              <a:ext cx="600758" cy="4108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u="sng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293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315</a:t>
              </a:r>
            </a:p>
          </p:txBody>
        </p:sp>
        <p:sp>
          <p:nvSpPr>
            <p:cNvPr id="71" name="TextBox 24"/>
            <p:cNvSpPr txBox="1"/>
            <p:nvPr/>
          </p:nvSpPr>
          <p:spPr>
            <a:xfrm>
              <a:off x="4575500" y="4419175"/>
              <a:ext cx="571180" cy="4108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u="sng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3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314</a:t>
              </a:r>
            </a:p>
          </p:txBody>
        </p:sp>
        <p:sp>
          <p:nvSpPr>
            <p:cNvPr id="72" name="TextBox 25"/>
            <p:cNvSpPr txBox="1"/>
            <p:nvPr/>
          </p:nvSpPr>
          <p:spPr>
            <a:xfrm>
              <a:off x="5153030" y="4419175"/>
              <a:ext cx="588436" cy="4108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u="sng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8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315</a:t>
              </a:r>
            </a:p>
          </p:txBody>
        </p:sp>
        <p:sp>
          <p:nvSpPr>
            <p:cNvPr id="73" name="TextBox 26"/>
            <p:cNvSpPr txBox="1"/>
            <p:nvPr/>
          </p:nvSpPr>
          <p:spPr>
            <a:xfrm>
              <a:off x="6502779" y="4419175"/>
              <a:ext cx="588436" cy="4108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u="sng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14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315</a:t>
              </a:r>
            </a:p>
          </p:txBody>
        </p:sp>
        <p:sp>
          <p:nvSpPr>
            <p:cNvPr id="74" name="TextBox 27"/>
            <p:cNvSpPr txBox="1"/>
            <p:nvPr/>
          </p:nvSpPr>
          <p:spPr>
            <a:xfrm>
              <a:off x="5926576" y="4419175"/>
              <a:ext cx="566679" cy="4108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u="sng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21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314</a:t>
              </a:r>
            </a:p>
          </p:txBody>
        </p:sp>
        <p:sp>
          <p:nvSpPr>
            <p:cNvPr id="75" name="TextBox 34"/>
            <p:cNvSpPr txBox="1"/>
            <p:nvPr/>
          </p:nvSpPr>
          <p:spPr>
            <a:xfrm>
              <a:off x="7385889" y="4003535"/>
              <a:ext cx="258084" cy="1938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-12</a:t>
              </a:r>
            </a:p>
          </p:txBody>
        </p:sp>
        <p:sp>
          <p:nvSpPr>
            <p:cNvPr id="76" name="TextBox 35"/>
            <p:cNvSpPr txBox="1"/>
            <p:nvPr/>
          </p:nvSpPr>
          <p:spPr>
            <a:xfrm>
              <a:off x="10361702" y="4018114"/>
              <a:ext cx="198773" cy="1938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12</a:t>
              </a:r>
            </a:p>
          </p:txBody>
        </p:sp>
        <p:sp>
          <p:nvSpPr>
            <p:cNvPr id="77" name="TextBox 38"/>
            <p:cNvSpPr txBox="1"/>
            <p:nvPr/>
          </p:nvSpPr>
          <p:spPr>
            <a:xfrm>
              <a:off x="8940664" y="4008589"/>
              <a:ext cx="99386" cy="1938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0</a:t>
              </a:r>
            </a:p>
          </p:txBody>
        </p:sp>
        <p:cxnSp>
          <p:nvCxnSpPr>
            <p:cNvPr id="78" name="Straight Connector 39"/>
            <p:cNvCxnSpPr/>
            <p:nvPr/>
          </p:nvCxnSpPr>
          <p:spPr bwMode="auto">
            <a:xfrm flipV="1">
              <a:off x="7515650" y="2046991"/>
              <a:ext cx="0" cy="188997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24"/>
            <p:cNvCxnSpPr>
              <a:cxnSpLocks noChangeShapeType="1"/>
            </p:cNvCxnSpPr>
            <p:nvPr/>
          </p:nvCxnSpPr>
          <p:spPr bwMode="auto">
            <a:xfrm flipV="1">
              <a:off x="10461841" y="2028202"/>
              <a:ext cx="0" cy="192024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TextBox 41"/>
            <p:cNvSpPr txBox="1"/>
            <p:nvPr/>
          </p:nvSpPr>
          <p:spPr>
            <a:xfrm>
              <a:off x="8420276" y="4003535"/>
              <a:ext cx="158697" cy="1938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-4</a:t>
              </a:r>
            </a:p>
          </p:txBody>
        </p:sp>
        <p:sp>
          <p:nvSpPr>
            <p:cNvPr id="81" name="TextBox 42"/>
            <p:cNvSpPr txBox="1"/>
            <p:nvPr/>
          </p:nvSpPr>
          <p:spPr>
            <a:xfrm>
              <a:off x="7925231" y="4003535"/>
              <a:ext cx="158697" cy="1938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-8</a:t>
              </a:r>
            </a:p>
          </p:txBody>
        </p:sp>
        <p:sp>
          <p:nvSpPr>
            <p:cNvPr id="82" name="TextBox 46"/>
            <p:cNvSpPr txBox="1"/>
            <p:nvPr/>
          </p:nvSpPr>
          <p:spPr>
            <a:xfrm>
              <a:off x="9431401" y="4008589"/>
              <a:ext cx="99386" cy="1938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4</a:t>
              </a:r>
            </a:p>
          </p:txBody>
        </p:sp>
        <p:sp>
          <p:nvSpPr>
            <p:cNvPr id="83" name="TextBox 47"/>
            <p:cNvSpPr txBox="1"/>
            <p:nvPr/>
          </p:nvSpPr>
          <p:spPr>
            <a:xfrm>
              <a:off x="9918562" y="4008589"/>
              <a:ext cx="99386" cy="1938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8</a:t>
              </a:r>
            </a:p>
          </p:txBody>
        </p:sp>
        <p:grpSp>
          <p:nvGrpSpPr>
            <p:cNvPr id="84" name="Group 3"/>
            <p:cNvGrpSpPr/>
            <p:nvPr/>
          </p:nvGrpSpPr>
          <p:grpSpPr>
            <a:xfrm>
              <a:off x="5274331" y="2129851"/>
              <a:ext cx="2007144" cy="276999"/>
              <a:chOff x="2543658" y="1551801"/>
              <a:chExt cx="2007144" cy="276999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2543658" y="1572825"/>
                <a:ext cx="234950" cy="234950"/>
              </a:xfrm>
              <a:prstGeom prst="rect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prstClr val="white"/>
                  </a:solidFill>
                  <a:ea typeface="ＭＳ Ｐゴシック" pitchFamily="-84" charset="-128"/>
                </a:endParaRPr>
              </a:p>
            </p:txBody>
          </p:sp>
          <p:sp>
            <p:nvSpPr>
              <p:cNvPr id="86" name="TextBox 30"/>
              <p:cNvSpPr txBox="1"/>
              <p:nvPr/>
            </p:nvSpPr>
            <p:spPr>
              <a:xfrm>
                <a:off x="2849002" y="1551801"/>
                <a:ext cx="170180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ea typeface="ＭＳ Ｐゴシック" pitchFamily="-84" charset="-128"/>
                    <a:cs typeface="Arial" charset="0"/>
                  </a:rPr>
                  <a:t>DTG/ABC/3TC (n = 315)</a:t>
                </a:r>
                <a:endParaRPr lang="en-US" sz="1200" baseline="3000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endParaRPr>
              </a:p>
            </p:txBody>
          </p:sp>
        </p:grpSp>
        <p:grpSp>
          <p:nvGrpSpPr>
            <p:cNvPr id="87" name="Group 2"/>
            <p:cNvGrpSpPr/>
            <p:nvPr/>
          </p:nvGrpSpPr>
          <p:grpSpPr>
            <a:xfrm>
              <a:off x="5274331" y="1769993"/>
              <a:ext cx="1877566" cy="276999"/>
              <a:chOff x="901042" y="1551799"/>
              <a:chExt cx="1877566" cy="276999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901042" y="1572825"/>
                <a:ext cx="234950" cy="23495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prstClr val="white"/>
                  </a:solidFill>
                  <a:ea typeface="ＭＳ Ｐゴシック" pitchFamily="-84" charset="-128"/>
                </a:endParaRPr>
              </a:p>
            </p:txBody>
          </p:sp>
          <p:sp>
            <p:nvSpPr>
              <p:cNvPr id="89" name="TextBox 5"/>
              <p:cNvSpPr txBox="1"/>
              <p:nvPr/>
            </p:nvSpPr>
            <p:spPr>
              <a:xfrm>
                <a:off x="1194432" y="1551799"/>
                <a:ext cx="1584176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ea typeface="ＭＳ Ｐゴシック" pitchFamily="-84" charset="-128"/>
                    <a:cs typeface="Arial" charset="0"/>
                  </a:rPr>
                  <a:t>B/F/TAF (n = 314)</a:t>
                </a:r>
                <a:endParaRPr lang="en-US" sz="1200" baseline="3000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endParaRPr>
              </a:p>
            </p:txBody>
          </p:sp>
        </p:grpSp>
        <p:sp>
          <p:nvSpPr>
            <p:cNvPr id="90" name="AutoShape 106"/>
            <p:cNvSpPr>
              <a:spLocks noChangeArrowheads="1"/>
            </p:cNvSpPr>
            <p:nvPr/>
          </p:nvSpPr>
          <p:spPr bwMode="auto">
            <a:xfrm>
              <a:off x="8987308" y="1723165"/>
              <a:ext cx="1481328" cy="612648"/>
            </a:xfrm>
            <a:prstGeom prst="rightArrow">
              <a:avLst>
                <a:gd name="adj1" fmla="val 74951"/>
                <a:gd name="adj2" fmla="val 75964"/>
              </a:avLst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En </a:t>
              </a:r>
              <a:r>
                <a:rPr lang="en-US" sz="1200" b="1" kern="0" dirty="0" err="1">
                  <a:solidFill>
                    <a:prstClr val="white"/>
                  </a:solidFill>
                  <a:ea typeface="MS PGothic"/>
                  <a:cs typeface="Arial" charset="0"/>
                </a:rPr>
                <a:t>faveur</a:t>
              </a:r>
              <a:r>
                <a:rPr lang="en-US" sz="12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 de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 B/F/TAF</a:t>
              </a:r>
            </a:p>
          </p:txBody>
        </p:sp>
        <p:sp>
          <p:nvSpPr>
            <p:cNvPr id="91" name="TextBox 37"/>
            <p:cNvSpPr txBox="1">
              <a:spLocks noChangeArrowheads="1"/>
            </p:cNvSpPr>
            <p:nvPr/>
          </p:nvSpPr>
          <p:spPr bwMode="auto">
            <a:xfrm rot="16200000">
              <a:off x="1408476" y="2739809"/>
              <a:ext cx="2469054" cy="215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ea typeface="MS PGothic"/>
                  <a:cs typeface="Arial" charset="0"/>
                </a:rPr>
                <a:t>CV &lt;50 c/mL, % </a:t>
              </a:r>
            </a:p>
          </p:txBody>
        </p:sp>
        <p:sp>
          <p:nvSpPr>
            <p:cNvPr id="92" name="AutoShape 106"/>
            <p:cNvSpPr>
              <a:spLocks noChangeArrowheads="1"/>
            </p:cNvSpPr>
            <p:nvPr/>
          </p:nvSpPr>
          <p:spPr bwMode="auto">
            <a:xfrm flipH="1">
              <a:off x="7512475" y="1723165"/>
              <a:ext cx="1477884" cy="612648"/>
            </a:xfrm>
            <a:prstGeom prst="rightArrow">
              <a:avLst>
                <a:gd name="adj1" fmla="val 74951"/>
                <a:gd name="adj2" fmla="val 75964"/>
              </a:avLst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rIns="18288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En </a:t>
              </a:r>
              <a:r>
                <a:rPr lang="en-US" sz="1200" b="1" kern="0" dirty="0" err="1">
                  <a:solidFill>
                    <a:prstClr val="white"/>
                  </a:solidFill>
                  <a:ea typeface="MS PGothic"/>
                  <a:cs typeface="Arial" charset="0"/>
                </a:rPr>
                <a:t>faveur</a:t>
              </a:r>
              <a:r>
                <a:rPr lang="en-US" sz="12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 de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 DTG/ABC/3TC</a:t>
              </a:r>
            </a:p>
          </p:txBody>
        </p:sp>
        <p:sp>
          <p:nvSpPr>
            <p:cNvPr id="93" name="Rectangle 6"/>
            <p:cNvSpPr>
              <a:spLocks noChangeArrowheads="1"/>
            </p:cNvSpPr>
            <p:nvPr/>
          </p:nvSpPr>
          <p:spPr bwMode="auto">
            <a:xfrm>
              <a:off x="7310578" y="1262781"/>
              <a:ext cx="33217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45720" anchor="ctr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r>
                <a:rPr lang="en-US" altLang="en-US" sz="1400" b="1" kern="0" dirty="0" err="1" smtClean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Différence</a:t>
              </a:r>
              <a:r>
                <a:rPr lang="en-US" altLang="en-US" sz="1400" b="1" kern="0" dirty="0" smtClean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 </a:t>
              </a:r>
              <a:r>
                <a:rPr lang="en-US" altLang="en-US" sz="14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entre les </a:t>
              </a:r>
              <a:r>
                <a:rPr lang="en-US" altLang="en-US" sz="1400" b="1" kern="0" dirty="0" err="1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traitements</a:t>
              </a:r>
              <a:r>
                <a:rPr lang="en-US" altLang="en-US" sz="14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 (IC</a:t>
              </a:r>
              <a:r>
                <a:rPr lang="en-US" altLang="en-US" sz="1400" b="1" kern="0" baseline="-2500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95</a:t>
              </a:r>
              <a:r>
                <a:rPr lang="en-US" altLang="en-US" sz="14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)</a:t>
              </a:r>
            </a:p>
          </p:txBody>
        </p:sp>
        <p:sp>
          <p:nvSpPr>
            <p:cNvPr id="96" name="AutoShape 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B54140B-090C-481A-B391-6BC86C1318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29436" y="1476900"/>
              <a:ext cx="4467225" cy="272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7" name="Freeform 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FFEC3F5-9250-4DE8-A019-3ECCF3E938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1560" y="1902350"/>
              <a:ext cx="3302000" cy="2047875"/>
            </a:xfrm>
            <a:custGeom>
              <a:avLst/>
              <a:gdLst>
                <a:gd name="T0" fmla="*/ 0 w 2080"/>
                <a:gd name="T1" fmla="*/ 0 h 1290"/>
                <a:gd name="T2" fmla="*/ 372 w 2080"/>
                <a:gd name="T3" fmla="*/ 0 h 1290"/>
                <a:gd name="T4" fmla="*/ 372 w 2080"/>
                <a:gd name="T5" fmla="*/ 1290 h 1290"/>
                <a:gd name="T6" fmla="*/ 0 w 2080"/>
                <a:gd name="T7" fmla="*/ 1290 h 1290"/>
                <a:gd name="T8" fmla="*/ 0 w 2080"/>
                <a:gd name="T9" fmla="*/ 0 h 1290"/>
                <a:gd name="T10" fmla="*/ 854 w 2080"/>
                <a:gd name="T11" fmla="*/ 1278 h 1290"/>
                <a:gd name="T12" fmla="*/ 1226 w 2080"/>
                <a:gd name="T13" fmla="*/ 1278 h 1290"/>
                <a:gd name="T14" fmla="*/ 1226 w 2080"/>
                <a:gd name="T15" fmla="*/ 1290 h 1290"/>
                <a:gd name="T16" fmla="*/ 854 w 2080"/>
                <a:gd name="T17" fmla="*/ 1290 h 1290"/>
                <a:gd name="T18" fmla="*/ 854 w 2080"/>
                <a:gd name="T19" fmla="*/ 1278 h 1290"/>
                <a:gd name="T20" fmla="*/ 1707 w 2080"/>
                <a:gd name="T21" fmla="*/ 1194 h 1290"/>
                <a:gd name="T22" fmla="*/ 2080 w 2080"/>
                <a:gd name="T23" fmla="*/ 1194 h 1290"/>
                <a:gd name="T24" fmla="*/ 2080 w 2080"/>
                <a:gd name="T25" fmla="*/ 1290 h 1290"/>
                <a:gd name="T26" fmla="*/ 1707 w 2080"/>
                <a:gd name="T27" fmla="*/ 1290 h 1290"/>
                <a:gd name="T28" fmla="*/ 1707 w 2080"/>
                <a:gd name="T29" fmla="*/ 119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0" h="1290">
                  <a:moveTo>
                    <a:pt x="0" y="0"/>
                  </a:moveTo>
                  <a:lnTo>
                    <a:pt x="372" y="0"/>
                  </a:lnTo>
                  <a:lnTo>
                    <a:pt x="372" y="1290"/>
                  </a:lnTo>
                  <a:lnTo>
                    <a:pt x="0" y="1290"/>
                  </a:lnTo>
                  <a:lnTo>
                    <a:pt x="0" y="0"/>
                  </a:lnTo>
                  <a:close/>
                  <a:moveTo>
                    <a:pt x="854" y="1278"/>
                  </a:moveTo>
                  <a:lnTo>
                    <a:pt x="1226" y="1278"/>
                  </a:lnTo>
                  <a:lnTo>
                    <a:pt x="1226" y="1290"/>
                  </a:lnTo>
                  <a:lnTo>
                    <a:pt x="854" y="1290"/>
                  </a:lnTo>
                  <a:lnTo>
                    <a:pt x="854" y="1278"/>
                  </a:lnTo>
                  <a:close/>
                  <a:moveTo>
                    <a:pt x="1707" y="1194"/>
                  </a:moveTo>
                  <a:lnTo>
                    <a:pt x="2080" y="1194"/>
                  </a:lnTo>
                  <a:lnTo>
                    <a:pt x="2080" y="1290"/>
                  </a:lnTo>
                  <a:lnTo>
                    <a:pt x="1707" y="1290"/>
                  </a:lnTo>
                  <a:lnTo>
                    <a:pt x="1707" y="11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1" name="Rectangle 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17DD495-DB8B-4307-AB4F-7CE5D388A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3073" y="3894662"/>
              <a:ext cx="592138" cy="57150"/>
            </a:xfrm>
            <a:prstGeom prst="rect">
              <a:avLst/>
            </a:prstGeom>
            <a:solidFill>
              <a:srgbClr val="FF66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2" name="Rectangle 1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6ED388E-0736-47AE-B94A-4B883A751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973" y="3850213"/>
              <a:ext cx="592138" cy="104775"/>
            </a:xfrm>
            <a:prstGeom prst="rect">
              <a:avLst/>
            </a:prstGeom>
            <a:solidFill>
              <a:srgbClr val="FF66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4" name="Line 1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B113608-C651-40D7-868E-7EAE30425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0598" y="1735663"/>
              <a:ext cx="0" cy="221932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5" name="Freeform 1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D8DD115-3700-4EA4-BC2D-C50C377EF4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1386" y="1735663"/>
              <a:ext cx="49213" cy="2219325"/>
            </a:xfrm>
            <a:custGeom>
              <a:avLst/>
              <a:gdLst>
                <a:gd name="T0" fmla="*/ 0 w 31"/>
                <a:gd name="T1" fmla="*/ 1398 h 1398"/>
                <a:gd name="T2" fmla="*/ 31 w 31"/>
                <a:gd name="T3" fmla="*/ 1398 h 1398"/>
                <a:gd name="T4" fmla="*/ 0 w 31"/>
                <a:gd name="T5" fmla="*/ 1115 h 1398"/>
                <a:gd name="T6" fmla="*/ 31 w 31"/>
                <a:gd name="T7" fmla="*/ 1115 h 1398"/>
                <a:gd name="T8" fmla="*/ 0 w 31"/>
                <a:gd name="T9" fmla="*/ 838 h 1398"/>
                <a:gd name="T10" fmla="*/ 31 w 31"/>
                <a:gd name="T11" fmla="*/ 838 h 1398"/>
                <a:gd name="T12" fmla="*/ 0 w 31"/>
                <a:gd name="T13" fmla="*/ 554 h 1398"/>
                <a:gd name="T14" fmla="*/ 31 w 31"/>
                <a:gd name="T15" fmla="*/ 554 h 1398"/>
                <a:gd name="T16" fmla="*/ 0 w 31"/>
                <a:gd name="T17" fmla="*/ 277 h 1398"/>
                <a:gd name="T18" fmla="*/ 31 w 31"/>
                <a:gd name="T19" fmla="*/ 277 h 1398"/>
                <a:gd name="T20" fmla="*/ 0 w 31"/>
                <a:gd name="T21" fmla="*/ 0 h 1398"/>
                <a:gd name="T22" fmla="*/ 31 w 31"/>
                <a:gd name="T23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398">
                  <a:moveTo>
                    <a:pt x="0" y="1398"/>
                  </a:moveTo>
                  <a:lnTo>
                    <a:pt x="31" y="1398"/>
                  </a:lnTo>
                  <a:moveTo>
                    <a:pt x="0" y="1115"/>
                  </a:moveTo>
                  <a:lnTo>
                    <a:pt x="31" y="1115"/>
                  </a:lnTo>
                  <a:moveTo>
                    <a:pt x="0" y="838"/>
                  </a:moveTo>
                  <a:lnTo>
                    <a:pt x="31" y="838"/>
                  </a:lnTo>
                  <a:moveTo>
                    <a:pt x="0" y="554"/>
                  </a:moveTo>
                  <a:lnTo>
                    <a:pt x="31" y="554"/>
                  </a:lnTo>
                  <a:moveTo>
                    <a:pt x="0" y="277"/>
                  </a:moveTo>
                  <a:lnTo>
                    <a:pt x="31" y="277"/>
                  </a:lnTo>
                  <a:moveTo>
                    <a:pt x="0" y="0"/>
                  </a:moveTo>
                  <a:lnTo>
                    <a:pt x="3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6" name="Line 1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3124561-0717-4199-B0F8-56B20818BF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0599" y="3954987"/>
              <a:ext cx="4056063" cy="0"/>
            </a:xfrm>
            <a:prstGeom prst="line">
              <a:avLst/>
            </a:prstGeom>
            <a:solidFill>
              <a:srgbClr val="FF66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7" name="Rectangle 1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6B4225E-C678-4617-A0F7-AF7EA322A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616" y="1615012"/>
              <a:ext cx="3494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000000"/>
                  </a:solidFill>
                  <a:ea typeface="ＭＳ Ｐゴシック" pitchFamily="-84" charset="-128"/>
                </a:rPr>
                <a:t>92,4</a:t>
              </a:r>
            </a:p>
          </p:txBody>
        </p:sp>
        <p:sp>
          <p:nvSpPr>
            <p:cNvPr id="108" name="Rectangle 1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2D2D749D-347C-45B1-81DF-AE29E4416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491" y="3640662"/>
              <a:ext cx="24958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000000"/>
                  </a:solidFill>
                  <a:ea typeface="ＭＳ Ｐゴシック" pitchFamily="-84" charset="-128"/>
                </a:rPr>
                <a:t>1,0</a:t>
              </a:r>
            </a:p>
          </p:txBody>
        </p:sp>
        <p:sp>
          <p:nvSpPr>
            <p:cNvPr id="109" name="Rectangle 1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74A866C-A7F4-44C1-B9BA-E2B706B20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628" y="3513662"/>
              <a:ext cx="24958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000000"/>
                  </a:solidFill>
                  <a:ea typeface="ＭＳ Ｐゴシック" pitchFamily="-84" charset="-128"/>
                </a:rPr>
                <a:t>6,7</a:t>
              </a:r>
            </a:p>
          </p:txBody>
        </p:sp>
        <p:sp>
          <p:nvSpPr>
            <p:cNvPr id="110" name="Rectangle 1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C656578B-ADDC-4188-B59A-A6C61E369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578" y="1599137"/>
              <a:ext cx="3494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000000"/>
                  </a:solidFill>
                  <a:ea typeface="ＭＳ Ｐゴシック" pitchFamily="-84" charset="-128"/>
                </a:rPr>
                <a:t>93,0</a:t>
              </a:r>
            </a:p>
          </p:txBody>
        </p:sp>
        <p:sp>
          <p:nvSpPr>
            <p:cNvPr id="111" name="Rectangle 1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F8B7A10-EAC4-4430-9DDF-786874D3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453" y="3607324"/>
              <a:ext cx="24958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000000"/>
                  </a:solidFill>
                  <a:ea typeface="ＭＳ Ｐゴシック" pitchFamily="-84" charset="-128"/>
                </a:rPr>
                <a:t>2,5</a:t>
              </a:r>
            </a:p>
          </p:txBody>
        </p:sp>
        <p:sp>
          <p:nvSpPr>
            <p:cNvPr id="112" name="Rectangle 2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6641B44-B9C1-4770-9FAB-5E4C5A881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591" y="3567637"/>
              <a:ext cx="24958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000000"/>
                  </a:solidFill>
                  <a:ea typeface="ＭＳ Ｐゴシック" pitchFamily="-84" charset="-128"/>
                </a:rPr>
                <a:t>4,4</a:t>
              </a:r>
            </a:p>
          </p:txBody>
        </p:sp>
        <p:sp>
          <p:nvSpPr>
            <p:cNvPr id="113" name="Rectangle 2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E239C35-B3A0-454B-8458-1E01E9732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4698" y="386449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4" name="Rectangle 2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17BEDBA-86B8-4057-AF98-4413F0F09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973" y="3423174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20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5" name="Rectangle 2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C9D6AAF-947F-4377-9ACE-2492D1E7D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973" y="2977087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40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6" name="Rectangle 2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4751916-6C4F-4018-AB1C-E31572BDE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973" y="2535762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60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7" name="Rectangle 2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71C0176-707D-498D-93B8-30C66B493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973" y="2091262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80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8" name="Rectangle 2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4CB5354-5C74-490B-BE5E-17B1EF17B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835" y="1648349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100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</p:grpSp>
      <p:grpSp>
        <p:nvGrpSpPr>
          <p:cNvPr id="119" name="Group 29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id="{E85CF30E-CC87-4C50-A420-53BDD7A19D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39878" y="1848375"/>
            <a:ext cx="4398962" cy="2716213"/>
            <a:chOff x="3389" y="1204"/>
            <a:chExt cx="2771" cy="1711"/>
          </a:xfrm>
        </p:grpSpPr>
        <p:sp>
          <p:nvSpPr>
            <p:cNvPr id="120" name="AutoShape 2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5CEF481-A27B-4D2F-B1B0-3046EB9EC2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89" y="1204"/>
              <a:ext cx="2771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1" name="Line 3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CE6CAD8D-83EF-4A03-B189-2CDF72444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9" y="1409"/>
              <a:ext cx="0" cy="112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2" name="Line 3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5C340C82-204E-4594-BEB8-AE56D98C3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7" y="2529"/>
              <a:ext cx="1858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3" name="Freeform 3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91339D6-3B0D-4AAF-BB3B-00B2D4BBF7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2529"/>
              <a:ext cx="1858" cy="36"/>
            </a:xfrm>
            <a:custGeom>
              <a:avLst/>
              <a:gdLst>
                <a:gd name="T0" fmla="*/ 0 w 1858"/>
                <a:gd name="T1" fmla="*/ 0 h 36"/>
                <a:gd name="T2" fmla="*/ 0 w 1858"/>
                <a:gd name="T3" fmla="*/ 36 h 36"/>
                <a:gd name="T4" fmla="*/ 313 w 1858"/>
                <a:gd name="T5" fmla="*/ 0 h 36"/>
                <a:gd name="T6" fmla="*/ 313 w 1858"/>
                <a:gd name="T7" fmla="*/ 36 h 36"/>
                <a:gd name="T8" fmla="*/ 619 w 1858"/>
                <a:gd name="T9" fmla="*/ 0 h 36"/>
                <a:gd name="T10" fmla="*/ 619 w 1858"/>
                <a:gd name="T11" fmla="*/ 36 h 36"/>
                <a:gd name="T12" fmla="*/ 932 w 1858"/>
                <a:gd name="T13" fmla="*/ 0 h 36"/>
                <a:gd name="T14" fmla="*/ 932 w 1858"/>
                <a:gd name="T15" fmla="*/ 36 h 36"/>
                <a:gd name="T16" fmla="*/ 1239 w 1858"/>
                <a:gd name="T17" fmla="*/ 0 h 36"/>
                <a:gd name="T18" fmla="*/ 1239 w 1858"/>
                <a:gd name="T19" fmla="*/ 36 h 36"/>
                <a:gd name="T20" fmla="*/ 1551 w 1858"/>
                <a:gd name="T21" fmla="*/ 0 h 36"/>
                <a:gd name="T22" fmla="*/ 1551 w 1858"/>
                <a:gd name="T23" fmla="*/ 36 h 36"/>
                <a:gd name="T24" fmla="*/ 1858 w 1858"/>
                <a:gd name="T25" fmla="*/ 0 h 36"/>
                <a:gd name="T26" fmla="*/ 1858 w 1858"/>
                <a:gd name="T2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58" h="36">
                  <a:moveTo>
                    <a:pt x="0" y="0"/>
                  </a:moveTo>
                  <a:lnTo>
                    <a:pt x="0" y="36"/>
                  </a:lnTo>
                  <a:moveTo>
                    <a:pt x="313" y="0"/>
                  </a:moveTo>
                  <a:lnTo>
                    <a:pt x="313" y="36"/>
                  </a:lnTo>
                  <a:moveTo>
                    <a:pt x="619" y="0"/>
                  </a:moveTo>
                  <a:lnTo>
                    <a:pt x="619" y="36"/>
                  </a:lnTo>
                  <a:moveTo>
                    <a:pt x="932" y="0"/>
                  </a:moveTo>
                  <a:lnTo>
                    <a:pt x="932" y="36"/>
                  </a:lnTo>
                  <a:moveTo>
                    <a:pt x="1239" y="0"/>
                  </a:moveTo>
                  <a:lnTo>
                    <a:pt x="1239" y="36"/>
                  </a:lnTo>
                  <a:moveTo>
                    <a:pt x="1551" y="0"/>
                  </a:moveTo>
                  <a:lnTo>
                    <a:pt x="1551" y="36"/>
                  </a:lnTo>
                  <a:moveTo>
                    <a:pt x="1858" y="0"/>
                  </a:moveTo>
                  <a:lnTo>
                    <a:pt x="1858" y="3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4" name="Freeform 3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BEDD23F-E405-4F00-9AE1-22C009F1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" y="1972"/>
              <a:ext cx="704" cy="0"/>
            </a:xfrm>
            <a:custGeom>
              <a:avLst/>
              <a:gdLst>
                <a:gd name="T0" fmla="*/ 0 w 704"/>
                <a:gd name="T1" fmla="*/ 649 w 704"/>
                <a:gd name="T2" fmla="*/ 325 w 70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4">
                  <a:moveTo>
                    <a:pt x="0" y="0"/>
                  </a:moveTo>
                  <a:cubicBezTo>
                    <a:pt x="217" y="0"/>
                    <a:pt x="595" y="0"/>
                    <a:pt x="649" y="0"/>
                  </a:cubicBezTo>
                  <a:cubicBezTo>
                    <a:pt x="704" y="0"/>
                    <a:pt x="379" y="0"/>
                    <a:pt x="325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5" name="Rectangle 3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D225334-34B5-40DA-A0DC-0116C3A99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" y="1936"/>
              <a:ext cx="66" cy="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6" name="Rectangle 3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C9C2C233-1802-47BA-BD49-79567D120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" y="1988"/>
              <a:ext cx="4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rgbClr val="000000"/>
                  </a:solidFill>
                  <a:ea typeface="ＭＳ Ｐゴシック" pitchFamily="-8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7" name="Rectangle 3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51BA4C8-75BC-4970-AF45-9EBC552A0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1988"/>
              <a:ext cx="18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 dirty="0">
                  <a:solidFill>
                    <a:srgbClr val="000000"/>
                  </a:solidFill>
                  <a:ea typeface="ＭＳ Ｐゴシック" pitchFamily="-84" charset="-128"/>
                </a:rPr>
                <a:t>4,8</a:t>
              </a:r>
              <a:endParaRPr lang="en-US" altLang="en-US" dirty="0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8" name="Rectangle 3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DEEA1A7-E02A-4EE1-9D3D-58933CCB7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7" y="1988"/>
              <a:ext cx="18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 dirty="0">
                  <a:solidFill>
                    <a:srgbClr val="000000"/>
                  </a:solidFill>
                  <a:ea typeface="ＭＳ Ｐゴシック" pitchFamily="-84" charset="-128"/>
                </a:rPr>
                <a:t>3,6</a:t>
              </a:r>
              <a:endParaRPr lang="en-US" altLang="en-US" dirty="0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9" name="Rectangle 3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8604CE3-0E11-4D67-98ED-A9EF37F3D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768"/>
              <a:ext cx="4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rgbClr val="000000"/>
                  </a:solidFill>
                  <a:ea typeface="ＭＳ Ｐゴシック" pitchFamily="-8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30" name="Rectangle 3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2" y="1768"/>
              <a:ext cx="18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 dirty="0">
                  <a:solidFill>
                    <a:srgbClr val="000000"/>
                  </a:solidFill>
                  <a:ea typeface="ＭＳ Ｐゴシック" pitchFamily="-84" charset="-128"/>
                </a:rPr>
                <a:t>0,6</a:t>
              </a:r>
              <a:endParaRPr lang="en-US" altLang="en-US" dirty="0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</p:grpSp>
      <p:sp>
        <p:nvSpPr>
          <p:cNvPr id="95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DTG/ABC/3TC en initiation de traitement : résultats S48 </a:t>
            </a:r>
            <a:r>
              <a:rPr lang="fr-FR" sz="2400" i="1" dirty="0" smtClean="0"/>
              <a:t>(3)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2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82"/>
    </mc:Choice>
    <mc:Fallback>
      <p:transition spd="slow" advTm="26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59" x="6240463" y="5827713"/>
          <p14:tracePt t="17267" x="6270625" y="5827713"/>
          <p14:tracePt t="17274" x="6327775" y="5827713"/>
          <p14:tracePt t="17282" x="6437313" y="5819775"/>
          <p14:tracePt t="17298" x="6945313" y="5697538"/>
          <p14:tracePt t="17314" x="7634288" y="5500688"/>
          <p14:tracePt t="17331" x="8178800" y="5356225"/>
          <p14:tracePt t="17348" x="8585200" y="5275263"/>
          <p14:tracePt t="17364" x="9172575" y="5224463"/>
          <p14:tracePt t="17381" x="9456738" y="5224463"/>
          <p14:tracePt t="17398" x="9652000" y="5224463"/>
          <p14:tracePt t="17414" x="9863138" y="5254625"/>
          <p14:tracePt t="17431" x="10247313" y="5356225"/>
          <p14:tracePt t="17448" x="10501313" y="5457825"/>
          <p14:tracePt t="17464" x="10675938" y="5529263"/>
          <p14:tracePt t="17481" x="10828338" y="5595938"/>
          <p14:tracePt t="17498" x="11015663" y="5697538"/>
          <p14:tracePt t="17515" x="11082338" y="5748338"/>
          <p14:tracePt t="17531" x="11133138" y="5791200"/>
          <p14:tracePt t="17548" x="11176000" y="5827713"/>
          <p14:tracePt t="17565" x="11204575" y="5849938"/>
          <p14:tracePt t="17581" x="11218863" y="5856288"/>
          <p14:tracePt t="17863" x="11226800" y="5864225"/>
          <p14:tracePt t="17870" x="11234738" y="5870575"/>
          <p14:tracePt t="17881" x="11249025" y="5884863"/>
          <p14:tracePt t="17898" x="11291888" y="5957888"/>
          <p14:tracePt t="17915" x="11350625" y="6030913"/>
          <p14:tracePt t="17931" x="11371263" y="6059488"/>
          <p14:tracePt t="17948" x="11387138" y="6073775"/>
          <p14:tracePt t="17965" x="11393488" y="6081713"/>
          <p14:tracePt t="17982" x="11393488" y="6088063"/>
          <p14:tracePt t="18015" x="11393488" y="6096000"/>
          <p14:tracePt t="18031" x="11393488" y="6103938"/>
          <p14:tracePt t="18048" x="11350625" y="6118225"/>
          <p14:tracePt t="18065" x="11291888" y="6124575"/>
          <p14:tracePt t="18081" x="11277600" y="6132513"/>
          <p14:tracePt t="18098" x="11269663" y="6132513"/>
          <p14:tracePt t="18115" x="11263313" y="6132513"/>
          <p14:tracePt t="18176" x="11277600" y="6132513"/>
          <p14:tracePt t="18183" x="11291888" y="6132513"/>
          <p14:tracePt t="18190" x="11306175" y="6132513"/>
          <p14:tracePt t="18199" x="11328400" y="6132513"/>
          <p14:tracePt t="18215" x="11371263" y="6132513"/>
          <p14:tracePt t="18231" x="11401425" y="6132513"/>
          <p14:tracePt t="18248" x="11415713" y="6132513"/>
          <p14:tracePt t="18265" x="11422063" y="6132513"/>
          <p14:tracePt t="18310" x="11401425" y="6132513"/>
          <p14:tracePt t="18318" x="11379200" y="6138863"/>
          <p14:tracePt t="18325" x="11328400" y="6146800"/>
          <p14:tracePt t="18334" x="11285538" y="6154738"/>
          <p14:tracePt t="18348" x="11218863" y="6161088"/>
          <p14:tracePt t="18365" x="11198225" y="6169025"/>
          <p14:tracePt t="18381" x="11183938" y="6169025"/>
          <p14:tracePt t="18444" x="11198225" y="6169025"/>
          <p14:tracePt t="18451" x="11226800" y="6161088"/>
          <p14:tracePt t="18465" x="11263313" y="6154738"/>
          <p14:tracePt t="18481" x="11356975" y="6124575"/>
          <p14:tracePt t="18498" x="11407775" y="6118225"/>
          <p14:tracePt t="18515" x="11430000" y="6118225"/>
          <p14:tracePt t="18532" x="11444288" y="6118225"/>
          <p14:tracePt t="18548" x="11452225" y="6118225"/>
          <p14:tracePt t="18581" x="11452225" y="6110288"/>
          <p14:tracePt t="18598" x="11430000" y="6103938"/>
          <p14:tracePt t="18615" x="11350625" y="6096000"/>
          <p14:tracePt t="18631" x="11299825" y="6096000"/>
          <p14:tracePt t="18648" x="11277600" y="6096000"/>
          <p14:tracePt t="18665" x="11263313" y="6096000"/>
          <p14:tracePt t="18704" x="11263313" y="6088063"/>
          <p14:tracePt t="18719" x="11263313" y="6081713"/>
          <p14:tracePt t="18732" x="11277600" y="6081713"/>
          <p14:tracePt t="18749" x="11336338" y="6059488"/>
          <p14:tracePt t="18765" x="11387138" y="6059488"/>
          <p14:tracePt t="18782" x="11407775" y="6053138"/>
          <p14:tracePt t="18798" x="11422063" y="6053138"/>
          <p14:tracePt t="18832" x="11430000" y="6053138"/>
          <p14:tracePt t="18853" x="11422063" y="6053138"/>
          <p14:tracePt t="18865" x="11407775" y="6053138"/>
          <p14:tracePt t="18881" x="11364913" y="6053138"/>
          <p14:tracePt t="18898" x="11299825" y="6053138"/>
          <p14:tracePt t="18915" x="11285538" y="6053138"/>
          <p14:tracePt t="18932" x="11269663" y="6053138"/>
          <p14:tracePt t="18972" x="11269663" y="6059488"/>
          <p14:tracePt t="18987" x="11277600" y="6067425"/>
          <p14:tracePt t="18998" x="11299825" y="6067425"/>
          <p14:tracePt t="19015" x="11336338" y="6081713"/>
          <p14:tracePt t="19032" x="11387138" y="6088063"/>
          <p14:tracePt t="19048" x="11401425" y="6088063"/>
          <p14:tracePt t="19065" x="11407775" y="6088063"/>
          <p14:tracePt t="19114" x="11407775" y="6096000"/>
          <p14:tracePt t="19121" x="11393488" y="6096000"/>
          <p14:tracePt t="19132" x="11371263" y="6096000"/>
          <p14:tracePt t="19148" x="11328400" y="6096000"/>
          <p14:tracePt t="19165" x="11299825" y="6096000"/>
          <p14:tracePt t="19182" x="11285538" y="6096000"/>
          <p14:tracePt t="19198" x="11277600" y="6096000"/>
          <p14:tracePt t="19249" x="11285538" y="6096000"/>
          <p14:tracePt t="19255" x="11299825" y="6096000"/>
          <p14:tracePt t="19265" x="11306175" y="6096000"/>
          <p14:tracePt t="19282" x="11328400" y="6096000"/>
          <p14:tracePt t="19298" x="11342688" y="6096000"/>
          <p14:tracePt t="19332" x="11350625" y="6096000"/>
          <p14:tracePt t="19359" x="11342688" y="6103938"/>
          <p14:tracePt t="19367" x="11320463" y="6103938"/>
          <p14:tracePt t="19382" x="11277600" y="6110288"/>
          <p14:tracePt t="19399" x="11249025" y="6118225"/>
          <p14:tracePt t="19415" x="11226800" y="6118225"/>
          <p14:tracePt t="19432" x="11218863" y="61182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2454671" y="998539"/>
            <a:ext cx="7647708" cy="736292"/>
          </a:xfrm>
        </p:spPr>
        <p:txBody>
          <a:bodyPr/>
          <a:lstStyle/>
          <a:p>
            <a:r>
              <a:rPr lang="fr-FR" dirty="0" smtClean="0"/>
              <a:t>Tolérance : </a:t>
            </a:r>
          </a:p>
          <a:p>
            <a:pPr lvl="1"/>
            <a:r>
              <a:rPr lang="fr-FR" dirty="0" smtClean="0"/>
              <a:t>EI ayant entrainé l’arrêt du traitement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/>
              <a:t>Symptômes rapportés pas les patients</a:t>
            </a:r>
            <a:endParaRPr lang="fr-FR" dirty="0"/>
          </a:p>
          <a:p>
            <a:endParaRPr lang="fr-FR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Gallant J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MOAB0105LB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aphicFrame>
        <p:nvGraphicFramePr>
          <p:cNvPr id="9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586222"/>
              </p:ext>
            </p:extLst>
          </p:nvPr>
        </p:nvGraphicFramePr>
        <p:xfrm>
          <a:off x="6807199" y="713155"/>
          <a:ext cx="3935845" cy="200674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90355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  <a:gridCol w="224549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2"/>
                    </a:ext>
                  </a:extLst>
                </a:gridCol>
              </a:tblGrid>
              <a:tr h="384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B/F/TAF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= 314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DTG/ABC/3TC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= 315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260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1,3 %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5"/>
                  </a:ext>
                </a:extLst>
              </a:tr>
              <a:tr h="260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Nausées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rash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[J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4]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384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Thrombocytopénie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[J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50]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384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Pancréatite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chronique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stéatorrhée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[J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134]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  <a:tr h="260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Dépression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[J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248]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171045" y="294462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ea typeface="ＭＳ Ｐゴシック" pitchFamily="-84" charset="-128"/>
              </a:rPr>
              <a:t>No deaths were reported in either treatment arm</a:t>
            </a:r>
          </a:p>
        </p:txBody>
      </p:sp>
      <p:graphicFrame>
        <p:nvGraphicFramePr>
          <p:cNvPr id="11" name="Content Placeholder 5"/>
          <p:cNvGraphicFramePr>
            <a:graphicFrameLocks/>
          </p:cNvGraphicFramePr>
          <p:nvPr>
            <p:extLst/>
          </p:nvPr>
        </p:nvGraphicFramePr>
        <p:xfrm>
          <a:off x="2406924" y="2914826"/>
          <a:ext cx="7918177" cy="2839090"/>
        </p:xfrm>
        <a:graphic>
          <a:graphicData uri="http://schemas.openxmlformats.org/drawingml/2006/table">
            <a:tbl>
              <a:tblPr firstRow="1" firstCol="1" bandRow="1">
                <a:effectLst/>
              </a:tblPr>
              <a:tblGrid>
                <a:gridCol w="66171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  <a:gridCol w="66171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  <a:gridCol w="662467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2"/>
                    </a:ext>
                  </a:extLst>
                </a:gridCol>
                <a:gridCol w="66171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3"/>
                    </a:ext>
                  </a:extLst>
                </a:gridCol>
                <a:gridCol w="66171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4"/>
                    </a:ext>
                  </a:extLst>
                </a:gridCol>
                <a:gridCol w="662467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5"/>
                    </a:ext>
                  </a:extLst>
                </a:gridCol>
                <a:gridCol w="66171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6"/>
                    </a:ext>
                  </a:extLst>
                </a:gridCol>
                <a:gridCol w="66171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7"/>
                    </a:ext>
                  </a:extLst>
                </a:gridCol>
                <a:gridCol w="662467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8"/>
                    </a:ext>
                  </a:extLst>
                </a:gridCol>
                <a:gridCol w="66171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9"/>
                    </a:ext>
                  </a:extLst>
                </a:gridCol>
                <a:gridCol w="66171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10"/>
                    </a:ext>
                  </a:extLst>
                </a:gridCol>
                <a:gridCol w="637072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11"/>
                    </a:ext>
                  </a:extLst>
                </a:gridCol>
              </a:tblGrid>
              <a:tr h="26477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Nausées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Vomissements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Perte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d’appétit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Diarrhée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Ballonnements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264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7F7F7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0" dirty="0">
                        <a:solidFill>
                          <a:srgbClr val="7F7F7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26477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Nervosité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Anxiété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Triste / Bas / Déprimé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Fatigue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Etourdi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264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  <a:tr h="26477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Difficulté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à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 se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rappeler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Céphalées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Fièvre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/frissons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Difficultés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d’endormissement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4"/>
                  </a:ext>
                </a:extLst>
              </a:tr>
              <a:tr h="264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5"/>
                  </a:ext>
                </a:extLst>
              </a:tr>
              <a:tr h="26477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Douleurs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mains/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pieds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Problèmes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cutanés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Toux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Douleurs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musculaires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6"/>
                  </a:ext>
                </a:extLst>
              </a:tr>
              <a:tr h="264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W12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W48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7"/>
                  </a:ext>
                </a:extLst>
              </a:tr>
              <a:tr h="26477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Problèmes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sexuels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Prise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poids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Perte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poids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Alopécie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8"/>
                  </a:ext>
                </a:extLst>
              </a:tr>
              <a:tr h="264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S12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S48</a:t>
                      </a:r>
                      <a:endParaRPr lang="en-GB" sz="1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TextBox 8"/>
          <p:cNvSpPr txBox="1">
            <a:spLocks noChangeAspect="1"/>
          </p:cNvSpPr>
          <p:nvPr/>
        </p:nvSpPr>
        <p:spPr>
          <a:xfrm>
            <a:off x="2406923" y="6028873"/>
            <a:ext cx="182880" cy="249299"/>
          </a:xfrm>
          <a:prstGeom prst="rect">
            <a:avLst/>
          </a:prstGeom>
          <a:solidFill>
            <a:srgbClr val="4F81BD"/>
          </a:solidFill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14" name="TextBox 9"/>
          <p:cNvSpPr txBox="1">
            <a:spLocks noChangeAspect="1"/>
          </p:cNvSpPr>
          <p:nvPr/>
        </p:nvSpPr>
        <p:spPr>
          <a:xfrm>
            <a:off x="8339567" y="6030214"/>
            <a:ext cx="182880" cy="249299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2689297" y="6037214"/>
            <a:ext cx="2607734" cy="155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00"/>
                </a:solidFill>
                <a:ea typeface="ＭＳ Ｐゴシック" pitchFamily="-84" charset="-128"/>
              </a:rPr>
              <a:t>Significativement</a:t>
            </a:r>
            <a:r>
              <a:rPr lang="en-US" sz="1100" dirty="0">
                <a:solidFill>
                  <a:srgbClr val="000000"/>
                </a:solidFill>
                <a:ea typeface="ＭＳ Ｐゴシック" pitchFamily="-84" charset="-128"/>
              </a:rPr>
              <a:t> en </a:t>
            </a:r>
            <a:r>
              <a:rPr lang="en-US" sz="1100" dirty="0" err="1">
                <a:solidFill>
                  <a:srgbClr val="000000"/>
                </a:solidFill>
                <a:ea typeface="ＭＳ Ｐゴシック" pitchFamily="-84" charset="-128"/>
              </a:rPr>
              <a:t>faveur</a:t>
            </a:r>
            <a:r>
              <a:rPr lang="en-US" sz="1100" dirty="0">
                <a:solidFill>
                  <a:srgbClr val="000000"/>
                </a:solidFill>
                <a:ea typeface="ＭＳ Ｐゴシック" pitchFamily="-84" charset="-128"/>
              </a:rPr>
              <a:t> de B/F/TAF</a:t>
            </a:r>
            <a:endParaRPr lang="en-GB" sz="1100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8629806" y="6038555"/>
            <a:ext cx="2050895" cy="155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pitchFamily="-84" charset="-128"/>
              </a:rPr>
              <a:t>Pas de </a:t>
            </a:r>
            <a:r>
              <a:rPr lang="en-US" sz="1100" dirty="0" err="1">
                <a:solidFill>
                  <a:srgbClr val="000000"/>
                </a:solidFill>
                <a:ea typeface="ＭＳ Ｐゴシック" pitchFamily="-84" charset="-128"/>
              </a:rPr>
              <a:t>différence</a:t>
            </a:r>
            <a:endParaRPr lang="en-GB" sz="1100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17" name="TextBox 11"/>
          <p:cNvSpPr txBox="1">
            <a:spLocks noChangeAspect="1"/>
          </p:cNvSpPr>
          <p:nvPr/>
        </p:nvSpPr>
        <p:spPr>
          <a:xfrm>
            <a:off x="5188838" y="6037214"/>
            <a:ext cx="182880" cy="249299"/>
          </a:xfrm>
          <a:prstGeom prst="rect">
            <a:avLst/>
          </a:prstGeom>
          <a:solidFill>
            <a:srgbClr val="FF6600"/>
          </a:solidFill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5423823" y="6045555"/>
            <a:ext cx="3066831" cy="155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00"/>
                </a:solidFill>
                <a:ea typeface="ＭＳ Ｐゴシック" pitchFamily="-84" charset="-128"/>
              </a:rPr>
              <a:t>Significativement</a:t>
            </a:r>
            <a:r>
              <a:rPr lang="en-US" sz="1100" dirty="0">
                <a:solidFill>
                  <a:srgbClr val="000000"/>
                </a:solidFill>
                <a:ea typeface="ＭＳ Ｐゴシック" pitchFamily="-84" charset="-128"/>
              </a:rPr>
              <a:t> en </a:t>
            </a:r>
            <a:r>
              <a:rPr lang="en-US" sz="1100" dirty="0" err="1">
                <a:solidFill>
                  <a:srgbClr val="000000"/>
                </a:solidFill>
                <a:ea typeface="ＭＳ Ｐゴシック" pitchFamily="-84" charset="-128"/>
              </a:rPr>
              <a:t>faveur</a:t>
            </a:r>
            <a:r>
              <a:rPr lang="en-US" sz="1100" dirty="0">
                <a:solidFill>
                  <a:srgbClr val="000000"/>
                </a:solidFill>
                <a:ea typeface="ＭＳ Ｐゴシック" pitchFamily="-84" charset="-128"/>
              </a:rPr>
              <a:t> de DTG/ABC/3TC</a:t>
            </a:r>
            <a:endParaRPr lang="en-GB" sz="1100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19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DTG/ABC/3TC en initiation de traitement : résultats S48 </a:t>
            </a:r>
            <a:r>
              <a:rPr lang="fr-FR" sz="2400" i="1" dirty="0" smtClean="0"/>
              <a:t>(4)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72"/>
    </mc:Choice>
    <mc:Fallback>
      <p:transition spd="slow" advTm="55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45" x="11212513" y="6118225"/>
          <p14:tracePt t="12253" x="11204575" y="6118225"/>
          <p14:tracePt t="12260" x="11190288" y="6118225"/>
          <p14:tracePt t="12270" x="11176000" y="6118225"/>
          <p14:tracePt t="12287" x="11117263" y="6118225"/>
          <p14:tracePt t="12303" x="11023600" y="6037263"/>
          <p14:tracePt t="12320" x="10733088" y="5718175"/>
          <p14:tracePt t="12337" x="10493375" y="5392738"/>
          <p14:tracePt t="12353" x="10160000" y="4899025"/>
          <p14:tracePt t="12370" x="9832975" y="4230688"/>
          <p14:tracePt t="12387" x="9456738" y="3360738"/>
          <p14:tracePt t="12403" x="9304338" y="3005138"/>
          <p14:tracePt t="12420" x="9253538" y="2881313"/>
          <p14:tracePt t="12437" x="9202738" y="2822575"/>
          <p14:tracePt t="12454" x="9180513" y="2801938"/>
          <p14:tracePt t="12617" x="9166225" y="2786063"/>
          <p14:tracePt t="12625" x="9144000" y="2757488"/>
          <p14:tracePt t="12637" x="9064625" y="2655888"/>
          <p14:tracePt t="12654" x="8686800" y="2155825"/>
          <p14:tracePt t="12670" x="8178800" y="1408113"/>
          <p14:tracePt t="12687" x="8040688" y="1109663"/>
          <p14:tracePt t="12703" x="7989888" y="979488"/>
          <p14:tracePt t="12720" x="7983538" y="936625"/>
          <p14:tracePt t="12737" x="7975600" y="914400"/>
          <p14:tracePt t="12915" x="7967663" y="906463"/>
          <p14:tracePt t="12923" x="7953375" y="892175"/>
          <p14:tracePt t="12930" x="7924800" y="863600"/>
          <p14:tracePt t="12938" x="7896225" y="804863"/>
          <p14:tracePt t="12954" x="7837488" y="733425"/>
          <p14:tracePt t="12970" x="7794625" y="674688"/>
          <p14:tracePt t="12987" x="7750175" y="638175"/>
          <p14:tracePt t="13004" x="7743825" y="623888"/>
          <p14:tracePt t="13020" x="7729538" y="617538"/>
          <p14:tracePt t="13037" x="7713663" y="617538"/>
          <p14:tracePt t="13054" x="7693025" y="652463"/>
          <p14:tracePt t="13070" x="7678738" y="739775"/>
          <p14:tracePt t="13087" x="7656513" y="877888"/>
          <p14:tracePt t="13104" x="7642225" y="1044575"/>
          <p14:tracePt t="13120" x="7634288" y="1160463"/>
          <p14:tracePt t="13137" x="7620000" y="1328738"/>
          <p14:tracePt t="13154" x="7620000" y="1458913"/>
          <p14:tracePt t="13170" x="7620000" y="1501775"/>
          <p14:tracePt t="13187" x="7620000" y="1516063"/>
          <p14:tracePt t="13204" x="7620000" y="1524000"/>
          <p14:tracePt t="13237" x="7620000" y="1516063"/>
          <p14:tracePt t="13254" x="7627938" y="1414463"/>
          <p14:tracePt t="13270" x="7634288" y="1247775"/>
          <p14:tracePt t="13287" x="7642225" y="1095375"/>
          <p14:tracePt t="13304" x="7648575" y="1058863"/>
          <p14:tracePt t="13320" x="7648575" y="1052513"/>
          <p14:tracePt t="13362" x="7648575" y="1058863"/>
          <p14:tracePt t="13370" x="7648575" y="1095375"/>
          <p14:tracePt t="13387" x="7648575" y="1196975"/>
          <p14:tracePt t="13404" x="7648575" y="1385888"/>
          <p14:tracePt t="13420" x="7656513" y="1582738"/>
          <p14:tracePt t="13437" x="7662863" y="1871663"/>
          <p14:tracePt t="13454" x="7678738" y="2003425"/>
          <p14:tracePt t="13470" x="7685088" y="2074863"/>
          <p14:tracePt t="13487" x="7693025" y="2097088"/>
          <p14:tracePt t="13504" x="7693025" y="2105025"/>
          <p14:tracePt t="13537" x="7707313" y="2032000"/>
          <p14:tracePt t="13554" x="7721600" y="1712913"/>
          <p14:tracePt t="13570" x="7729538" y="1168400"/>
          <p14:tracePt t="13587" x="7750175" y="993775"/>
          <p14:tracePt t="13604" x="7750175" y="928688"/>
          <p14:tracePt t="13620" x="7750175" y="906463"/>
          <p14:tracePt t="13637" x="7750175" y="900113"/>
          <p14:tracePt t="13660" x="7750175" y="906463"/>
          <p14:tracePt t="13670" x="7750175" y="942975"/>
          <p14:tracePt t="13688" x="7758113" y="1125538"/>
          <p14:tracePt t="13704" x="7758113" y="1306513"/>
          <p14:tracePt t="13720" x="7780338" y="1676400"/>
          <p14:tracePt t="13737" x="7786688" y="1901825"/>
          <p14:tracePt t="13754" x="7786688" y="2017713"/>
          <p14:tracePt t="13771" x="7786688" y="2068513"/>
          <p14:tracePt t="13787" x="7786688" y="2097088"/>
          <p14:tracePt t="13824" x="7794625" y="2097088"/>
          <p14:tracePt t="13837" x="7794625" y="2024063"/>
          <p14:tracePt t="13854" x="7794625" y="1495425"/>
          <p14:tracePt t="13870" x="7800975" y="1154113"/>
          <p14:tracePt t="13887" x="7815263" y="1052513"/>
          <p14:tracePt t="13904" x="7823200" y="1030288"/>
          <p14:tracePt t="13921" x="7823200" y="1023938"/>
          <p14:tracePt t="13937" x="7823200" y="1038225"/>
          <p14:tracePt t="13954" x="7823200" y="1160463"/>
          <p14:tracePt t="13971" x="7823200" y="1393825"/>
          <p14:tracePt t="13987" x="7815263" y="1735138"/>
          <p14:tracePt t="14004" x="7808913" y="1865313"/>
          <p14:tracePt t="14021" x="7808913" y="1952625"/>
          <p14:tracePt t="14037" x="7808913" y="1989138"/>
          <p14:tracePt t="14054" x="7808913" y="2003425"/>
          <p14:tracePt t="14091" x="7808913" y="1995488"/>
          <p14:tracePt t="14104" x="7808913" y="1952625"/>
          <p14:tracePt t="14121" x="7851775" y="1778000"/>
          <p14:tracePt t="14137" x="7866063" y="1735138"/>
          <p14:tracePt t="14154" x="7866063" y="1719263"/>
          <p14:tracePt t="14187" x="7874000" y="1719263"/>
          <p14:tracePt t="14204" x="7881938" y="1800225"/>
          <p14:tracePt t="14220" x="7881938" y="1865313"/>
          <p14:tracePt t="14237" x="7881938" y="1958975"/>
          <p14:tracePt t="14254" x="7881938" y="2017713"/>
          <p14:tracePt t="14271" x="7881938" y="2060575"/>
          <p14:tracePt t="14287" x="7881938" y="2068513"/>
          <p14:tracePt t="14304" x="7881938" y="2074863"/>
          <p14:tracePt t="14337" x="7881938" y="2082800"/>
          <p14:tracePt t="14746" x="7910513" y="2082800"/>
          <p14:tracePt t="14754" x="7961313" y="2082800"/>
          <p14:tracePt t="14761" x="8018463" y="2082800"/>
          <p14:tracePt t="14771" x="8150225" y="2082800"/>
          <p14:tracePt t="14787" x="8650288" y="2119313"/>
          <p14:tracePt t="14804" x="9186863" y="2192338"/>
          <p14:tracePt t="14821" x="10117138" y="2395538"/>
          <p14:tracePt t="14837" x="10574338" y="2547938"/>
          <p14:tracePt t="14854" x="10914063" y="2663825"/>
          <p14:tracePt t="14871" x="11161713" y="2779713"/>
          <p14:tracePt t="14888" x="11320463" y="2903538"/>
          <p14:tracePt t="14904" x="11393488" y="2960688"/>
          <p14:tracePt t="14921" x="11415713" y="2982913"/>
          <p14:tracePt t="14937" x="11430000" y="2997200"/>
          <p14:tracePt t="14954" x="11430000" y="3011488"/>
          <p14:tracePt t="16518" x="11430000" y="3019425"/>
          <p14:tracePt t="16540" x="11430000" y="3025775"/>
          <p14:tracePt t="16555" x="11430000" y="3040063"/>
          <p14:tracePt t="16563" x="11430000" y="3048000"/>
          <p14:tracePt t="16571" x="11430000" y="3055938"/>
          <p14:tracePt t="16588" x="11437938" y="3084513"/>
          <p14:tracePt t="16604" x="11444288" y="3135313"/>
          <p14:tracePt t="16621" x="11466513" y="3192463"/>
          <p14:tracePt t="16638" x="11472863" y="3236913"/>
          <p14:tracePt t="16654" x="11472863" y="3273425"/>
          <p14:tracePt t="16671" x="11472863" y="3302000"/>
          <p14:tracePt t="16688" x="11472863" y="3316288"/>
          <p14:tracePt t="16705" x="11472863" y="3330575"/>
          <p14:tracePt t="16816" x="11466513" y="3330575"/>
          <p14:tracePt t="16831" x="11458575" y="3330575"/>
          <p14:tracePt t="16838" x="11452225" y="3330575"/>
          <p14:tracePt t="16845" x="11444288" y="3330575"/>
          <p14:tracePt t="16854" x="11422063" y="3316288"/>
          <p14:tracePt t="16871" x="11320463" y="3236913"/>
          <p14:tracePt t="16888" x="11234738" y="3163888"/>
          <p14:tracePt t="16904" x="11147425" y="3106738"/>
          <p14:tracePt t="16921" x="11074400" y="3062288"/>
          <p14:tracePt t="16938" x="11052175" y="3055938"/>
          <p14:tracePt t="16954" x="11045825" y="3055938"/>
          <p14:tracePt t="16971" x="11037888" y="3055938"/>
          <p14:tracePt t="16988" x="11015663" y="3084513"/>
          <p14:tracePt t="17004" x="11015663" y="3113088"/>
          <p14:tracePt t="17021" x="11009313" y="3135313"/>
          <p14:tracePt t="17038" x="11009313" y="3141663"/>
          <p14:tracePt t="17054" x="11009313" y="3149600"/>
          <p14:tracePt t="17071" x="11009313" y="3157538"/>
          <p14:tracePt t="17128" x="11009313" y="3163888"/>
          <p14:tracePt t="17136" x="11001375" y="3163888"/>
          <p14:tracePt t="17166" x="10995025" y="3171825"/>
          <p14:tracePt t="17173" x="10980738" y="3186113"/>
          <p14:tracePt t="17181" x="10958513" y="3222625"/>
          <p14:tracePt t="17189" x="10936288" y="3279775"/>
          <p14:tracePt t="17206" x="10893425" y="3446463"/>
          <p14:tracePt t="17222" x="10863263" y="3716338"/>
          <p14:tracePt t="17238" x="10856913" y="3970338"/>
          <p14:tracePt t="17255" x="10856913" y="4448175"/>
          <p14:tracePt t="17272" x="10856913" y="4695825"/>
          <p14:tracePt t="17288" x="10856913" y="5014913"/>
          <p14:tracePt t="17306" x="10856913" y="5203825"/>
          <p14:tracePt t="17322" x="10856913" y="5472113"/>
          <p14:tracePt t="17338" x="10856913" y="5537200"/>
          <p14:tracePt t="17355" x="10856913" y="5559425"/>
          <p14:tracePt t="17372" x="10856913" y="5565775"/>
          <p14:tracePt t="17426" x="10856913" y="5559425"/>
          <p14:tracePt t="17434" x="10856913" y="5529263"/>
          <p14:tracePt t="17441" x="10856913" y="5486400"/>
          <p14:tracePt t="17455" x="10856913" y="5443538"/>
          <p14:tracePt t="17471" x="10856913" y="5210175"/>
          <p14:tracePt t="17488" x="10856913" y="5043488"/>
          <p14:tracePt t="17506" x="10842625" y="4833938"/>
          <p14:tracePt t="17521" x="10820400" y="4724400"/>
          <p14:tracePt t="17538" x="10777538" y="4498975"/>
          <p14:tracePt t="17555" x="10755313" y="4383088"/>
          <p14:tracePt t="17571" x="10747375" y="4281488"/>
          <p14:tracePt t="17588" x="10741025" y="4216400"/>
          <p14:tracePt t="17590" x="10733088" y="4202113"/>
          <p14:tracePt t="17605" x="10733088" y="4187825"/>
          <p14:tracePt t="17649" x="10726738" y="4216400"/>
          <p14:tracePt t="17657" x="10718800" y="4289425"/>
          <p14:tracePt t="17672" x="10710863" y="4441825"/>
          <p14:tracePt t="17688" x="10682288" y="4760913"/>
          <p14:tracePt t="17705" x="10668000" y="4964113"/>
          <p14:tracePt t="17721" x="10653713" y="5203825"/>
          <p14:tracePt t="17738" x="10645775" y="5341938"/>
          <p14:tracePt t="17755" x="10639425" y="5508625"/>
          <p14:tracePt t="17772" x="10631488" y="5559425"/>
          <p14:tracePt t="17788" x="10631488" y="5573713"/>
          <p14:tracePt t="17805" x="10631488" y="5580063"/>
          <p14:tracePt t="17843" x="10631488" y="5565775"/>
          <p14:tracePt t="17850" x="10631488" y="5545138"/>
          <p14:tracePt t="17858" x="10631488" y="5500688"/>
          <p14:tracePt t="17872" x="10631488" y="5421313"/>
          <p14:tracePt t="17888" x="10631488" y="5087938"/>
          <p14:tracePt t="17905" x="10631488" y="4891088"/>
          <p14:tracePt t="17921" x="10631488" y="4702175"/>
          <p14:tracePt t="17938" x="10631488" y="4572000"/>
          <p14:tracePt t="17955" x="10631488" y="4498975"/>
          <p14:tracePt t="17971" x="10631488" y="4484688"/>
          <p14:tracePt t="17988" x="10631488" y="4478338"/>
          <p14:tracePt t="18005" x="10631488" y="4470400"/>
          <p14:tracePt t="18059" x="10631488" y="4492625"/>
          <p14:tracePt t="18066" x="10631488" y="4529138"/>
          <p14:tracePt t="18074" x="10631488" y="4594225"/>
          <p14:tracePt t="18088" x="10639425" y="4797425"/>
          <p14:tracePt t="18105" x="10660063" y="5014913"/>
          <p14:tracePt t="18121" x="10668000" y="5240338"/>
          <p14:tracePt t="18138" x="10690225" y="5392738"/>
          <p14:tracePt t="18155" x="10718800" y="5646738"/>
          <p14:tracePt t="18172" x="10747375" y="5732463"/>
          <p14:tracePt t="18188" x="10777538" y="5776913"/>
          <p14:tracePt t="18205" x="10783888" y="5805488"/>
          <p14:tracePt t="18221" x="10791825" y="5813425"/>
          <p14:tracePt t="24572" x="10791825" y="5799138"/>
          <p14:tracePt t="24579" x="10791825" y="5768975"/>
          <p14:tracePt t="24589" x="10798175" y="5718175"/>
          <p14:tracePt t="24606" x="10812463" y="5602288"/>
          <p14:tracePt t="24623" x="10828338" y="5413375"/>
          <p14:tracePt t="24639" x="10848975" y="5203825"/>
          <p14:tracePt t="24656" x="10848975" y="5051425"/>
          <p14:tracePt t="24673" x="10848975" y="4919663"/>
          <p14:tracePt t="24689" x="10848975" y="4840288"/>
          <p14:tracePt t="24706" x="10848975" y="4716463"/>
          <p14:tracePt t="24723" x="10848975" y="4645025"/>
          <p14:tracePt t="24739" x="10848975" y="4608513"/>
          <p14:tracePt t="24756" x="10848975" y="4594225"/>
          <p14:tracePt t="43869" x="10798175" y="4586288"/>
          <p14:tracePt t="43877" x="10675938" y="4564063"/>
          <p14:tracePt t="43884" x="10391775" y="4543425"/>
          <p14:tracePt t="43893" x="10131425" y="4498975"/>
          <p14:tracePt t="43910" x="9420225" y="4391025"/>
          <p14:tracePt t="43926" x="8831263" y="4325938"/>
          <p14:tracePt t="43943" x="8280400" y="4332288"/>
          <p14:tracePt t="43960" x="8091488" y="4368800"/>
          <p14:tracePt t="43976" x="8012113" y="4397375"/>
          <p14:tracePt t="43993" x="7997825" y="4397375"/>
          <p14:tracePt t="44174" x="7961313" y="4397375"/>
          <p14:tracePt t="44182" x="7823200" y="4376738"/>
          <p14:tracePt t="44193" x="7577138" y="4340225"/>
          <p14:tracePt t="44210" x="6916738" y="4202113"/>
          <p14:tracePt t="44227" x="5703888" y="3883025"/>
          <p14:tracePt t="44243" x="5080000" y="3708400"/>
          <p14:tracePt t="44260" x="4716463" y="3643313"/>
          <p14:tracePt t="44277" x="4586288" y="3643313"/>
          <p14:tracePt t="44293" x="4535488" y="3635375"/>
          <p14:tracePt t="44487" x="4498975" y="3621088"/>
          <p14:tracePt t="44494" x="4354513" y="3570288"/>
          <p14:tracePt t="44501" x="3976688" y="3440113"/>
          <p14:tracePt t="44510" x="3679825" y="3316288"/>
          <p14:tracePt t="44527" x="3121025" y="3048000"/>
          <p14:tracePt t="44543" x="2684463" y="2895600"/>
          <p14:tracePt t="44560" x="2511425" y="2867025"/>
          <p14:tracePt t="44577" x="2387600" y="2852738"/>
          <p14:tracePt t="44593" x="2365375" y="2852738"/>
          <p14:tracePt t="44610" x="2359025" y="2852738"/>
          <p14:tracePt t="44673" x="2373313" y="2852738"/>
          <p14:tracePt t="44688" x="2379663" y="2852738"/>
          <p14:tracePt t="44695" x="2395538" y="2852738"/>
          <p14:tracePt t="44710" x="2438400" y="2852738"/>
          <p14:tracePt t="44727" x="2503488" y="2852738"/>
          <p14:tracePt t="44743" x="2590800" y="2852738"/>
          <p14:tracePt t="44760" x="2735263" y="2852738"/>
          <p14:tracePt t="44777" x="3243263" y="2852738"/>
          <p14:tracePt t="44793" x="3679825" y="2852738"/>
          <p14:tracePt t="44810" x="4114800" y="2895600"/>
          <p14:tracePt t="44827" x="4614863" y="2938463"/>
          <p14:tracePt t="44843" x="5000625" y="2997200"/>
          <p14:tracePt t="44860" x="5500688" y="3062288"/>
          <p14:tracePt t="44877" x="5711825" y="3084513"/>
          <p14:tracePt t="44893" x="5884863" y="3106738"/>
          <p14:tracePt t="44910" x="5980113" y="3121025"/>
          <p14:tracePt t="44927" x="6016625" y="3127375"/>
          <p14:tracePt t="44943" x="6022975" y="3127375"/>
          <p14:tracePt t="44960" x="6002338" y="3127375"/>
          <p14:tracePt t="44977" x="5580063" y="3163888"/>
          <p14:tracePt t="44993" x="4368800" y="3265488"/>
          <p14:tracePt t="45010" x="3606800" y="3352800"/>
          <p14:tracePt t="45027" x="2728913" y="3556000"/>
          <p14:tracePt t="45043" x="2068513" y="3795713"/>
          <p14:tracePt t="45060" x="1516063" y="3970338"/>
          <p14:tracePt t="45077" x="1357313" y="4013200"/>
          <p14:tracePt t="45093" x="1284288" y="4027488"/>
          <p14:tracePt t="45110" x="1262063" y="4035425"/>
          <p14:tracePt t="45127" x="1255713" y="4035425"/>
          <p14:tracePt t="45157" x="1292225" y="4035425"/>
          <p14:tracePt t="45164" x="1349375" y="4041775"/>
          <p14:tracePt t="45177" x="1450975" y="4041775"/>
          <p14:tracePt t="45194" x="1806575" y="4041775"/>
          <p14:tracePt t="45210" x="2111375" y="4041775"/>
          <p14:tracePt t="45227" x="2452688" y="4035425"/>
          <p14:tracePt t="45243" x="2670175" y="4013200"/>
          <p14:tracePt t="45261" x="3070225" y="3990975"/>
          <p14:tracePt t="45277" x="3316288" y="3984625"/>
          <p14:tracePt t="45293" x="3462338" y="3984625"/>
          <p14:tracePt t="45310" x="3563938" y="3984625"/>
          <p14:tracePt t="45327" x="3598863" y="3984625"/>
          <p14:tracePt t="45344" x="3614738" y="3984625"/>
          <p14:tracePt t="45360" x="3621088" y="3984625"/>
          <p14:tracePt t="45377" x="3629025" y="3984625"/>
          <p14:tracePt t="45432" x="3621088" y="3984625"/>
          <p14:tracePt t="45439" x="3556000" y="3984625"/>
          <p14:tracePt t="45447" x="3411538" y="3970338"/>
          <p14:tracePt t="45460" x="3302000" y="3970338"/>
          <p14:tracePt t="45477" x="2728913" y="4013200"/>
          <p14:tracePt t="45493" x="2293938" y="4129088"/>
          <p14:tracePt t="45510" x="1989138" y="4244975"/>
          <p14:tracePt t="45527" x="1836738" y="4318000"/>
          <p14:tracePt t="45544" x="1676400" y="4376738"/>
          <p14:tracePt t="45560" x="1625600" y="4397375"/>
          <p14:tracePt t="45577" x="1611313" y="4397375"/>
          <p14:tracePt t="45594" x="1603375" y="4405313"/>
          <p14:tracePt t="45618" x="1603375" y="4411663"/>
          <p14:tracePt t="45627" x="1597025" y="4419600"/>
          <p14:tracePt t="45644" x="1589088" y="4433888"/>
          <p14:tracePt t="45660" x="1582738" y="4462463"/>
          <p14:tracePt t="45678" x="1574800" y="4492625"/>
          <p14:tracePt t="45710" x="1574800" y="4498975"/>
          <p14:tracePt t="45730" x="1574800" y="4506913"/>
          <p14:tracePt t="45744" x="1589088" y="4506913"/>
          <p14:tracePt t="45760" x="1690688" y="4521200"/>
          <p14:tracePt t="45777" x="1814513" y="4521200"/>
          <p14:tracePt t="45793" x="1973263" y="4521200"/>
          <p14:tracePt t="45810" x="2147888" y="4529138"/>
          <p14:tracePt t="45827" x="2379663" y="4535488"/>
          <p14:tracePt t="45843" x="2474913" y="4549775"/>
          <p14:tracePt t="45860" x="2517775" y="4557713"/>
          <p14:tracePt t="45877" x="2540000" y="4572000"/>
          <p14:tracePt t="45894" x="2554288" y="4579938"/>
          <p14:tracePt t="45931" x="2554288" y="4586288"/>
          <p14:tracePt t="45944" x="2554288" y="4594225"/>
          <p14:tracePt t="45960" x="2286000" y="4681538"/>
          <p14:tracePt t="45977" x="1879600" y="4760913"/>
          <p14:tracePt t="45994" x="1501775" y="4862513"/>
          <p14:tracePt t="46010" x="1284288" y="4919663"/>
          <p14:tracePt t="46027" x="1066800" y="4978400"/>
          <p14:tracePt t="46044" x="987425" y="5000625"/>
          <p14:tracePt t="46060" x="942975" y="5006975"/>
          <p14:tracePt t="46077" x="922338" y="5014913"/>
          <p14:tracePt t="46094" x="914400" y="5021263"/>
          <p14:tracePt t="46111" x="914400" y="5029200"/>
          <p14:tracePt t="46127" x="914400" y="5037138"/>
          <p14:tracePt t="46144" x="914400" y="5087938"/>
          <p14:tracePt t="46160" x="936625" y="5130800"/>
          <p14:tracePt t="46177" x="987425" y="5181600"/>
          <p14:tracePt t="46194" x="1052513" y="5240338"/>
          <p14:tracePt t="46210" x="1139825" y="5291138"/>
          <p14:tracePt t="46227" x="1292225" y="5341938"/>
          <p14:tracePt t="46244" x="1560513" y="5376863"/>
          <p14:tracePt t="46260" x="1763713" y="5376863"/>
          <p14:tracePt t="46277" x="1938338" y="5376863"/>
          <p14:tracePt t="46294" x="2082800" y="5376863"/>
          <p14:tracePt t="46310" x="2192338" y="5376863"/>
          <p14:tracePt t="46327" x="2235200" y="5376863"/>
          <p14:tracePt t="46344" x="2249488" y="5376863"/>
          <p14:tracePt t="46360" x="2257425" y="5376863"/>
          <p14:tracePt t="46377" x="2263775" y="5376863"/>
          <p14:tracePt t="46437" x="2257425" y="53705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473509" y="849609"/>
            <a:ext cx="7647708" cy="395522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Évolution de la fonction rénale (</a:t>
            </a:r>
            <a:r>
              <a:rPr lang="fr-FR" sz="2400" dirty="0" err="1" smtClean="0">
                <a:solidFill>
                  <a:schemeClr val="accent1">
                    <a:lumMod val="75000"/>
                  </a:schemeClr>
                </a:solidFill>
              </a:rPr>
              <a:t>DFGe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Espace réservé du texte 34"/>
          <p:cNvSpPr>
            <a:spLocks noGrp="1"/>
          </p:cNvSpPr>
          <p:nvPr>
            <p:ph type="body" sz="quarter" idx="14"/>
          </p:nvPr>
        </p:nvSpPr>
        <p:spPr>
          <a:xfrm>
            <a:off x="621148" y="5543550"/>
            <a:ext cx="9589653" cy="921183"/>
          </a:xfrm>
        </p:spPr>
        <p:txBody>
          <a:bodyPr/>
          <a:lstStyle/>
          <a:p>
            <a:r>
              <a:rPr lang="fr-FR" sz="1600" dirty="0"/>
              <a:t>Dans les deux bras</a:t>
            </a:r>
          </a:p>
          <a:p>
            <a:pPr lvl="1">
              <a:buClr>
                <a:schemeClr val="accent2"/>
              </a:buClr>
            </a:pPr>
            <a:r>
              <a:rPr lang="fr-FR" sz="1200" dirty="0">
                <a:solidFill>
                  <a:srgbClr val="000000"/>
                </a:solidFill>
              </a:rPr>
              <a:t>Aucun arrêt de traitement pour EI rénaux</a:t>
            </a:r>
          </a:p>
          <a:p>
            <a:pPr lvl="1">
              <a:buClr>
                <a:schemeClr val="accent2"/>
              </a:buClr>
            </a:pPr>
            <a:r>
              <a:rPr lang="fr-FR" sz="1200" dirty="0">
                <a:solidFill>
                  <a:srgbClr val="000000"/>
                </a:solidFill>
              </a:rPr>
              <a:t>Aucun cas de </a:t>
            </a:r>
            <a:r>
              <a:rPr lang="fr-FR" sz="1200" dirty="0" err="1">
                <a:solidFill>
                  <a:srgbClr val="000000"/>
                </a:solidFill>
              </a:rPr>
              <a:t>tubulopathie</a:t>
            </a:r>
            <a:r>
              <a:rPr lang="fr-FR" sz="1200" dirty="0">
                <a:solidFill>
                  <a:srgbClr val="000000"/>
                </a:solidFill>
              </a:rPr>
              <a:t> proximale</a:t>
            </a:r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Gallant J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MOAB0105LB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10" name="Group 29"/>
          <p:cNvGrpSpPr/>
          <p:nvPr/>
        </p:nvGrpSpPr>
        <p:grpSpPr>
          <a:xfrm>
            <a:off x="8526167" y="3353462"/>
            <a:ext cx="2074100" cy="557841"/>
            <a:chOff x="6973322" y="3470957"/>
            <a:chExt cx="2074100" cy="557841"/>
          </a:xfrm>
        </p:grpSpPr>
        <p:sp>
          <p:nvSpPr>
            <p:cNvPr id="11" name="Freeform 66"/>
            <p:cNvSpPr>
              <a:spLocks/>
            </p:cNvSpPr>
            <p:nvPr/>
          </p:nvSpPr>
          <p:spPr bwMode="auto">
            <a:xfrm rot="16200000">
              <a:off x="8010161" y="3703941"/>
              <a:ext cx="329452" cy="77399"/>
            </a:xfrm>
            <a:custGeom>
              <a:avLst/>
              <a:gdLst>
                <a:gd name="T0" fmla="*/ 542765 w 2663825"/>
                <a:gd name="T1" fmla="*/ 0 h 127000"/>
                <a:gd name="T2" fmla="*/ 542765 w 2663825"/>
                <a:gd name="T3" fmla="*/ 118872 h 127000"/>
                <a:gd name="T4" fmla="*/ 0 w 2663825"/>
                <a:gd name="T5" fmla="*/ 118872 h 127000"/>
                <a:gd name="T6" fmla="*/ 0 w 2663825"/>
                <a:gd name="T7" fmla="*/ 2972 h 127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63825"/>
                <a:gd name="T13" fmla="*/ 0 h 127000"/>
                <a:gd name="T14" fmla="*/ 2663825 w 2663825"/>
                <a:gd name="T15" fmla="*/ 127000 h 127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63825" h="127000">
                  <a:moveTo>
                    <a:pt x="2663825" y="0"/>
                  </a:moveTo>
                  <a:lnTo>
                    <a:pt x="2663825" y="127000"/>
                  </a:lnTo>
                  <a:lnTo>
                    <a:pt x="0" y="127000"/>
                  </a:lnTo>
                  <a:lnTo>
                    <a:pt x="0" y="3175"/>
                  </a:ln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74950" y="3611835"/>
              <a:ext cx="87247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ctr">
              <a:spAutoFit/>
            </a:bodyPr>
            <a:lstStyle/>
            <a:p>
              <a:pPr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ea typeface="ＭＳ Ｐゴシック" pitchFamily="-84" charset="-128"/>
                  <a:cs typeface="Arial" charset="0"/>
                </a:rPr>
                <a:t>p = 0,20</a:t>
              </a:r>
              <a:endParaRPr lang="en-GB" sz="1200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endParaRPr>
            </a:p>
          </p:txBody>
        </p:sp>
        <p:sp>
          <p:nvSpPr>
            <p:cNvPr id="14" name="TextBox 28"/>
            <p:cNvSpPr txBox="1"/>
            <p:nvPr/>
          </p:nvSpPr>
          <p:spPr>
            <a:xfrm>
              <a:off x="6973322" y="3470957"/>
              <a:ext cx="1162865" cy="23003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algn="ctr"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dirty="0">
                  <a:solidFill>
                    <a:prstClr val="white"/>
                  </a:solidFill>
                  <a:ea typeface="ＭＳ Ｐゴシック" pitchFamily="-84" charset="-128"/>
                  <a:cs typeface="Arial" charset="0"/>
                </a:rPr>
                <a:t>-10,5 mL/min</a:t>
              </a:r>
              <a:endParaRPr lang="en-US" sz="1400" b="1" dirty="0">
                <a:solidFill>
                  <a:prstClr val="white"/>
                </a:solidFill>
                <a:ea typeface="ＭＳ Ｐゴシック" pitchFamily="-84" charset="-128"/>
              </a:endParaRPr>
            </a:p>
          </p:txBody>
        </p:sp>
        <p:sp>
          <p:nvSpPr>
            <p:cNvPr id="15" name="TextBox 43"/>
            <p:cNvSpPr txBox="1"/>
            <p:nvPr/>
          </p:nvSpPr>
          <p:spPr>
            <a:xfrm>
              <a:off x="6973322" y="3798759"/>
              <a:ext cx="1162865" cy="23003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algn="ctr"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dirty="0">
                  <a:solidFill>
                    <a:prstClr val="white"/>
                  </a:solidFill>
                  <a:ea typeface="ＭＳ Ｐゴシック" pitchFamily="-84" charset="-128"/>
                  <a:cs typeface="Arial" charset="0"/>
                </a:rPr>
                <a:t>-10,8 mL/min</a:t>
              </a:r>
              <a:endParaRPr lang="en-US" sz="1400" b="1" dirty="0">
                <a:solidFill>
                  <a:prstClr val="white"/>
                </a:solidFill>
                <a:ea typeface="ＭＳ Ｐゴシック" pitchFamily="-84" charset="-128"/>
              </a:endParaRPr>
            </a:p>
          </p:txBody>
        </p:sp>
      </p:grpSp>
      <p:sp>
        <p:nvSpPr>
          <p:cNvPr id="16" name="TextBox 1"/>
          <p:cNvSpPr txBox="1"/>
          <p:nvPr/>
        </p:nvSpPr>
        <p:spPr>
          <a:xfrm>
            <a:off x="4027706" y="1641476"/>
            <a:ext cx="3860366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srgbClr val="000000"/>
                </a:solidFill>
                <a:ea typeface="ＭＳ Ｐゴシック" pitchFamily="-84" charset="-128"/>
              </a:rPr>
              <a:t>Δ</a:t>
            </a:r>
            <a:r>
              <a:rPr lang="fr-FR" sz="1400" dirty="0" smtClean="0">
                <a:solidFill>
                  <a:srgbClr val="000000"/>
                </a:solidFill>
                <a:ea typeface="ＭＳ Ｐゴシック" pitchFamily="-84" charset="-128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ea typeface="ＭＳ Ｐゴシック" pitchFamily="-84" charset="-128"/>
              </a:rPr>
              <a:t>médianes</a:t>
            </a:r>
            <a:r>
              <a:rPr lang="en-US" sz="1400" dirty="0" smtClean="0">
                <a:solidFill>
                  <a:srgbClr val="000000"/>
                </a:solidFill>
                <a:ea typeface="ＭＳ Ｐゴシック" pitchFamily="-84" charset="-128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ＭＳ Ｐゴシック" pitchFamily="-84" charset="-128"/>
              </a:rPr>
              <a:t>DFGe</a:t>
            </a:r>
            <a:r>
              <a:rPr lang="en-US" sz="1400" dirty="0">
                <a:solidFill>
                  <a:srgbClr val="000000"/>
                </a:solidFill>
                <a:ea typeface="ＭＳ Ｐゴシック" pitchFamily="-84" charset="-128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a typeface="ＭＳ Ｐゴシック" pitchFamily="-84" charset="-128"/>
              </a:rPr>
              <a:t>avec J0, mL/min </a:t>
            </a:r>
            <a:r>
              <a:rPr lang="en-US" sz="1400" dirty="0">
                <a:solidFill>
                  <a:srgbClr val="000000"/>
                </a:solidFill>
                <a:ea typeface="ＭＳ Ｐゴシック" pitchFamily="-84" charset="-128"/>
              </a:rPr>
              <a:t>(Q1, Q3) </a:t>
            </a:r>
          </a:p>
        </p:txBody>
      </p:sp>
      <p:sp>
        <p:nvSpPr>
          <p:cNvPr id="17" name="TextBox 34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id="{FA24C6EF-BAE9-49AE-B481-60B30BC1FC93}"/>
              </a:ext>
            </a:extLst>
          </p:cNvPr>
          <p:cNvSpPr txBox="1"/>
          <p:nvPr/>
        </p:nvSpPr>
        <p:spPr>
          <a:xfrm>
            <a:off x="5511369" y="5293137"/>
            <a:ext cx="789488" cy="24553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prstClr val="black"/>
                </a:solidFill>
                <a:ea typeface="ＭＳ Ｐゴシック" pitchFamily="-84" charset="-128"/>
              </a:rPr>
              <a:t>Semaines</a:t>
            </a:r>
            <a:r>
              <a:rPr lang="en-US" sz="1400" dirty="0">
                <a:solidFill>
                  <a:prstClr val="black"/>
                </a:solidFill>
                <a:ea typeface="ＭＳ Ｐゴシック" pitchFamily="-84" charset="-128"/>
              </a:rPr>
              <a:t> 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id="{AD579D58-C6C2-4C3D-8D1B-EA22E96ACE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71813" y="1476375"/>
            <a:ext cx="5500688" cy="3824288"/>
            <a:chOff x="975" y="938"/>
            <a:chExt cx="3465" cy="2409"/>
          </a:xfrm>
        </p:grpSpPr>
        <p:sp>
          <p:nvSpPr>
            <p:cNvPr id="19" name="Line 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E168226-FED6-48DE-845D-B3DDC397A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8" y="1856"/>
              <a:ext cx="3232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21" name="Line 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A44335A-827C-45C0-8B78-D2F4CE5B65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8" y="3127"/>
              <a:ext cx="0" cy="4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22" name="Line 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58CF64CC-758B-486C-8D82-7DB9F8CC3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" y="3127"/>
              <a:ext cx="0" cy="4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23" name="Line 1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1E06FD7-FE7B-4628-B49D-D2B4BCC3B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4" y="3127"/>
              <a:ext cx="0" cy="4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25" name="Line 1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21CBEC0-1BF6-4416-85D5-821B07E77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3" y="3127"/>
              <a:ext cx="0" cy="4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26" name="Line 1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DAEE31E-F76F-4D7E-B4C6-3902449D5B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8" y="3127"/>
              <a:ext cx="0" cy="4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27" name="Line 1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3E4D52F-699F-4AED-BD3B-C660C9C5F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4" y="3127"/>
              <a:ext cx="0" cy="4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28" name="Line 1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26FCD63F-7187-421D-BD68-E08414E2F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9" y="3127"/>
              <a:ext cx="0" cy="4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29" name="Rectangle 1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83027D4-1190-45EC-B6DA-0500A93FE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3060"/>
              <a:ext cx="17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dirty="0">
                  <a:solidFill>
                    <a:srgbClr val="000000"/>
                  </a:solidFill>
                  <a:ea typeface="ＭＳ Ｐゴシック" pitchFamily="-84" charset="-128"/>
                </a:rPr>
                <a:t>-30</a:t>
              </a:r>
              <a:endParaRPr lang="en-US" altLang="en-US" dirty="0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30" name="Rectangle 1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217FCED-58A4-4ADB-8A90-8A120194A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632"/>
              <a:ext cx="17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-20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31" name="Rectangle 1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5D02E606-1B3C-4967-AA9D-11ED1CD72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213"/>
              <a:ext cx="17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-10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32" name="Rectangle 1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9C5C31A-3994-4881-84F1-B9A40C8BC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" y="1785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34" name="Rectangle 1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34C5D9A-DFBF-4409-A84A-264B606A6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" y="1366"/>
              <a:ext cx="1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10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37" name="Rectangle 2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BEBDB7D-6705-4EE3-8980-622AA1585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" y="938"/>
              <a:ext cx="1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20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38" name="Freeform 2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C5EFF83-9192-43B7-BC84-363CC2760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0" y="1004"/>
              <a:ext cx="48" cy="2128"/>
            </a:xfrm>
            <a:custGeom>
              <a:avLst/>
              <a:gdLst>
                <a:gd name="T0" fmla="*/ 48 w 48"/>
                <a:gd name="T1" fmla="*/ 2128 h 2128"/>
                <a:gd name="T2" fmla="*/ 48 w 48"/>
                <a:gd name="T3" fmla="*/ 0 h 2128"/>
                <a:gd name="T4" fmla="*/ 48 w 48"/>
                <a:gd name="T5" fmla="*/ 2123 h 2128"/>
                <a:gd name="T6" fmla="*/ 0 w 48"/>
                <a:gd name="T7" fmla="*/ 2123 h 2128"/>
                <a:gd name="T8" fmla="*/ 48 w 48"/>
                <a:gd name="T9" fmla="*/ 1700 h 2128"/>
                <a:gd name="T10" fmla="*/ 0 w 48"/>
                <a:gd name="T11" fmla="*/ 1700 h 2128"/>
                <a:gd name="T12" fmla="*/ 48 w 48"/>
                <a:gd name="T13" fmla="*/ 1276 h 2128"/>
                <a:gd name="T14" fmla="*/ 0 w 48"/>
                <a:gd name="T15" fmla="*/ 1276 h 2128"/>
                <a:gd name="T16" fmla="*/ 48 w 48"/>
                <a:gd name="T17" fmla="*/ 428 h 2128"/>
                <a:gd name="T18" fmla="*/ 0 w 48"/>
                <a:gd name="T19" fmla="*/ 428 h 2128"/>
                <a:gd name="T20" fmla="*/ 48 w 48"/>
                <a:gd name="T21" fmla="*/ 5 h 2128"/>
                <a:gd name="T22" fmla="*/ 0 w 48"/>
                <a:gd name="T23" fmla="*/ 5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128">
                  <a:moveTo>
                    <a:pt x="48" y="2128"/>
                  </a:moveTo>
                  <a:lnTo>
                    <a:pt x="48" y="0"/>
                  </a:lnTo>
                  <a:moveTo>
                    <a:pt x="48" y="2123"/>
                  </a:moveTo>
                  <a:lnTo>
                    <a:pt x="0" y="2123"/>
                  </a:lnTo>
                  <a:moveTo>
                    <a:pt x="48" y="1700"/>
                  </a:moveTo>
                  <a:lnTo>
                    <a:pt x="0" y="1700"/>
                  </a:lnTo>
                  <a:moveTo>
                    <a:pt x="48" y="1276"/>
                  </a:moveTo>
                  <a:lnTo>
                    <a:pt x="0" y="1276"/>
                  </a:lnTo>
                  <a:moveTo>
                    <a:pt x="48" y="428"/>
                  </a:moveTo>
                  <a:lnTo>
                    <a:pt x="0" y="428"/>
                  </a:lnTo>
                  <a:moveTo>
                    <a:pt x="48" y="5"/>
                  </a:moveTo>
                  <a:lnTo>
                    <a:pt x="0" y="5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39" name="Line 2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30B71EF-43E2-4C70-A35C-6D20BEDC0B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0" y="1856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0" name="Freeform 2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95A64DA-B8DB-429D-9563-2A558C0E1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856"/>
              <a:ext cx="3101" cy="585"/>
            </a:xfrm>
            <a:custGeom>
              <a:avLst/>
              <a:gdLst>
                <a:gd name="T0" fmla="*/ 0 w 3101"/>
                <a:gd name="T1" fmla="*/ 0 h 585"/>
                <a:gd name="T2" fmla="*/ 0 w 3101"/>
                <a:gd name="T3" fmla="*/ 0 h 585"/>
                <a:gd name="T4" fmla="*/ 0 w 3101"/>
                <a:gd name="T5" fmla="*/ 0 h 585"/>
                <a:gd name="T6" fmla="*/ 257 w 3101"/>
                <a:gd name="T7" fmla="*/ 585 h 585"/>
                <a:gd name="T8" fmla="*/ 257 w 3101"/>
                <a:gd name="T9" fmla="*/ 585 h 585"/>
                <a:gd name="T10" fmla="*/ 516 w 3101"/>
                <a:gd name="T11" fmla="*/ 544 h 585"/>
                <a:gd name="T12" fmla="*/ 516 w 3101"/>
                <a:gd name="T13" fmla="*/ 544 h 585"/>
                <a:gd name="T14" fmla="*/ 775 w 3101"/>
                <a:gd name="T15" fmla="*/ 514 h 585"/>
                <a:gd name="T16" fmla="*/ 775 w 3101"/>
                <a:gd name="T17" fmla="*/ 514 h 585"/>
                <a:gd name="T18" fmla="*/ 1550 w 3101"/>
                <a:gd name="T19" fmla="*/ 557 h 585"/>
                <a:gd name="T20" fmla="*/ 1550 w 3101"/>
                <a:gd name="T21" fmla="*/ 557 h 585"/>
                <a:gd name="T22" fmla="*/ 2326 w 3101"/>
                <a:gd name="T23" fmla="*/ 527 h 585"/>
                <a:gd name="T24" fmla="*/ 2326 w 3101"/>
                <a:gd name="T25" fmla="*/ 527 h 585"/>
                <a:gd name="T26" fmla="*/ 3101 w 3101"/>
                <a:gd name="T27" fmla="*/ 45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1" h="58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57" y="585"/>
                  </a:lnTo>
                  <a:lnTo>
                    <a:pt x="257" y="585"/>
                  </a:lnTo>
                  <a:lnTo>
                    <a:pt x="516" y="544"/>
                  </a:lnTo>
                  <a:lnTo>
                    <a:pt x="516" y="544"/>
                  </a:lnTo>
                  <a:lnTo>
                    <a:pt x="775" y="514"/>
                  </a:lnTo>
                  <a:lnTo>
                    <a:pt x="775" y="514"/>
                  </a:lnTo>
                  <a:lnTo>
                    <a:pt x="1550" y="557"/>
                  </a:lnTo>
                  <a:lnTo>
                    <a:pt x="1550" y="557"/>
                  </a:lnTo>
                  <a:lnTo>
                    <a:pt x="2326" y="527"/>
                  </a:lnTo>
                  <a:lnTo>
                    <a:pt x="2326" y="527"/>
                  </a:lnTo>
                  <a:lnTo>
                    <a:pt x="3101" y="458"/>
                  </a:lnTo>
                </a:path>
              </a:pathLst>
            </a:custGeom>
            <a:noFill/>
            <a:ln w="41275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1" name="Line 2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F1C37FC-F4C7-4A52-B7E5-AFE705FC8A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" y="2082"/>
              <a:ext cx="0" cy="359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2" name="Line 2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CA28C4F3-A2A4-4BCF-BA6E-7169ED30B3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1" y="2082"/>
              <a:ext cx="69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3" name="Line 2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10B9F07-0E31-43B9-8355-E7B8B5B42C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" y="2441"/>
              <a:ext cx="0" cy="31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4" name="Line 2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2249144-EC0E-4A73-9C87-6EBF8AE159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1" y="2751"/>
              <a:ext cx="69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5" name="Line 2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FC58057-E1C7-402F-8981-0C562594B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4" y="2120"/>
              <a:ext cx="0" cy="28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6" name="Line 2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4860205-8140-4618-86D5-B0D35E831B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0" y="2120"/>
              <a:ext cx="69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7" name="Line 3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5D22AE81-9FB5-45B8-83AE-BE94C273E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4" y="2400"/>
              <a:ext cx="0" cy="402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8" name="Line 3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A32F929-0733-4FEB-B790-7C13AA8A41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0" y="2802"/>
              <a:ext cx="69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9" name="Line 3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B7058CB-F825-4225-BBA8-6BAA067E9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3" y="2095"/>
              <a:ext cx="0" cy="27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0" name="Line 3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B53BF71-E257-4CC7-A5DB-45F610B8E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9" y="2095"/>
              <a:ext cx="6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1" name="Line 3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24E1A9E-FEA3-47B5-B51E-98CCD9761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3" y="2370"/>
              <a:ext cx="0" cy="44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2" name="Line 3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8EB5775-3C12-45F2-8579-08B17CC5F4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9" y="2815"/>
              <a:ext cx="6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3" name="Line 3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3CA121F-56E6-4B90-836D-88C79BB0B7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8" y="2030"/>
              <a:ext cx="0" cy="38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4" name="Line 3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8B2857D-2209-4F53-8145-04DD4DEFC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4" y="2030"/>
              <a:ext cx="69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5" name="Line 3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982B810-6316-4EAF-ABE5-22CF4FF35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8" y="2413"/>
              <a:ext cx="0" cy="43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6" name="Line 3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02F6FEF-FEE1-4E33-867D-F2CF8E6E6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4" y="2848"/>
              <a:ext cx="69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7" name="Line 4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3E8043C-B0FC-4BCF-A576-41D5EB92A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4" y="1989"/>
              <a:ext cx="0" cy="394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8" name="Line 4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E2F0807-2096-465F-A29B-0FB3DA3F3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9" y="1989"/>
              <a:ext cx="69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9" name="Line 4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1B6C1EE-3796-4FB8-9DA1-0902AEEC52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4" y="2383"/>
              <a:ext cx="0" cy="449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0" name="Line 4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9EA6355-2170-4DFF-A619-B05460630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9" y="2832"/>
              <a:ext cx="69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1" name="Line 4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4CBECB6-3CF9-43CB-BC93-36185469C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9" y="1959"/>
              <a:ext cx="0" cy="35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2" name="Line 4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56D5ACE1-381D-4639-B5CF-965FA08202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5" y="1959"/>
              <a:ext cx="6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3" name="Line 4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7424D8C-2BA0-4A71-A3C1-7AB84D667C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9" y="2314"/>
              <a:ext cx="0" cy="458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4" name="Line 4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2FBB5DC-E640-46D3-91E8-22C74DC95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5" y="2772"/>
              <a:ext cx="6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5" name="Oval 4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6912C87-4467-4D08-919B-C98DBC7F1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" y="1822"/>
              <a:ext cx="68" cy="69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6" name="Oval 4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A4CCCED-060D-431F-8EDA-16017E342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" y="1822"/>
              <a:ext cx="68" cy="69"/>
            </a:xfrm>
            <a:prstGeom prst="ellipse">
              <a:avLst/>
            </a:prstGeom>
            <a:solidFill>
              <a:schemeClr val="accent2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7" name="Oval 5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805DC81-D6C8-4319-A852-85F5161A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2407"/>
              <a:ext cx="69" cy="69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9" name="Oval 5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7293DE2-0FD6-4C92-901B-41A4F7AAE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2365"/>
              <a:ext cx="69" cy="69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71" name="Oval 5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8AEDD7D-E1E4-4442-A49A-A054A5031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" y="2336"/>
              <a:ext cx="68" cy="68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73" name="Oval 5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23B61DC0-E2EF-45AD-9EDD-DE56909EE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81"/>
              <a:ext cx="69" cy="69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75" name="Oval 5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26078375-BD89-4AFC-97CD-D2C4AA77E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9" y="2349"/>
              <a:ext cx="69" cy="68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77" name="Oval 6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43AE8D7-BD41-4322-86C3-8F4D02BE0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" y="2280"/>
              <a:ext cx="68" cy="69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79" name="Freeform 6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A93E072-4856-4EC2-9A1F-21642CBC1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856"/>
              <a:ext cx="3103" cy="561"/>
            </a:xfrm>
            <a:custGeom>
              <a:avLst/>
              <a:gdLst>
                <a:gd name="T0" fmla="*/ 0 w 3103"/>
                <a:gd name="T1" fmla="*/ 0 h 561"/>
                <a:gd name="T2" fmla="*/ 0 w 3103"/>
                <a:gd name="T3" fmla="*/ 0 h 561"/>
                <a:gd name="T4" fmla="*/ 0 w 3103"/>
                <a:gd name="T5" fmla="*/ 0 h 561"/>
                <a:gd name="T6" fmla="*/ 259 w 3103"/>
                <a:gd name="T7" fmla="*/ 497 h 561"/>
                <a:gd name="T8" fmla="*/ 259 w 3103"/>
                <a:gd name="T9" fmla="*/ 497 h 561"/>
                <a:gd name="T10" fmla="*/ 518 w 3103"/>
                <a:gd name="T11" fmla="*/ 561 h 561"/>
                <a:gd name="T12" fmla="*/ 518 w 3103"/>
                <a:gd name="T13" fmla="*/ 561 h 561"/>
                <a:gd name="T14" fmla="*/ 776 w 3103"/>
                <a:gd name="T15" fmla="*/ 544 h 561"/>
                <a:gd name="T16" fmla="*/ 776 w 3103"/>
                <a:gd name="T17" fmla="*/ 544 h 561"/>
                <a:gd name="T18" fmla="*/ 1551 w 3103"/>
                <a:gd name="T19" fmla="*/ 488 h 561"/>
                <a:gd name="T20" fmla="*/ 1551 w 3103"/>
                <a:gd name="T21" fmla="*/ 488 h 561"/>
                <a:gd name="T22" fmla="*/ 2328 w 3103"/>
                <a:gd name="T23" fmla="*/ 424 h 561"/>
                <a:gd name="T24" fmla="*/ 2328 w 3103"/>
                <a:gd name="T25" fmla="*/ 424 h 561"/>
                <a:gd name="T26" fmla="*/ 3103 w 3103"/>
                <a:gd name="T27" fmla="*/ 445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3" h="56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59" y="497"/>
                  </a:lnTo>
                  <a:lnTo>
                    <a:pt x="259" y="497"/>
                  </a:lnTo>
                  <a:lnTo>
                    <a:pt x="518" y="561"/>
                  </a:lnTo>
                  <a:lnTo>
                    <a:pt x="518" y="561"/>
                  </a:lnTo>
                  <a:lnTo>
                    <a:pt x="776" y="544"/>
                  </a:lnTo>
                  <a:lnTo>
                    <a:pt x="776" y="544"/>
                  </a:lnTo>
                  <a:lnTo>
                    <a:pt x="1551" y="488"/>
                  </a:lnTo>
                  <a:lnTo>
                    <a:pt x="1551" y="488"/>
                  </a:lnTo>
                  <a:lnTo>
                    <a:pt x="2328" y="424"/>
                  </a:lnTo>
                  <a:lnTo>
                    <a:pt x="2328" y="424"/>
                  </a:lnTo>
                  <a:lnTo>
                    <a:pt x="3103" y="445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baseline="30000" dirty="0">
                <a:ln>
                  <a:solidFill>
                    <a:srgbClr val="4F81BD"/>
                  </a:solidFill>
                </a:ln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0" name="Line 6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5B153A3-6FE5-4282-ABAE-0C58C51C61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2061"/>
              <a:ext cx="0" cy="292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1" name="Line 6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08F7352-C390-45E3-A6C4-761EC39D6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4" y="2061"/>
              <a:ext cx="68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2" name="Line 6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0662C78-2003-417C-9679-40D9BD2D4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2353"/>
              <a:ext cx="0" cy="424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3" name="Line 6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5459C2B3-EE3E-4982-A1EE-624EFF88CE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4" y="2777"/>
              <a:ext cx="68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4" name="Line 6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0ABC519-0FE9-458B-9953-8C39F78CD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7" y="2061"/>
              <a:ext cx="0" cy="356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5" name="Line 6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10C7B0E-D2A7-4B85-9398-C84C151E2B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3" y="2061"/>
              <a:ext cx="68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6" name="Line 6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CA16C3D-656C-4588-907E-19C44EAD5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7" y="2417"/>
              <a:ext cx="0" cy="398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7" name="Line 7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F670719-DF2D-4515-975E-F9D5F994DC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3" y="2815"/>
              <a:ext cx="68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8" name="Line 7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0C267FC-0322-47CD-87B0-22096E1DD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2026"/>
              <a:ext cx="0" cy="374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9" name="Line 7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887391E-AA0F-413F-A165-7EC7116F7E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0" y="2026"/>
              <a:ext cx="69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0" name="Line 7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40039FE-D1B4-466D-ACBD-FAC830ED12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2400"/>
              <a:ext cx="0" cy="372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1" name="Line 7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3CDFE96-28A2-4B42-83BE-705FA474B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0" y="2772"/>
              <a:ext cx="69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2" name="Line 7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CB42973-4B5A-49C5-879A-677A43E33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0" y="1925"/>
              <a:ext cx="0" cy="419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3" name="Line 7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7159DE1-7AC3-4652-ADE4-F40295F3C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5" y="1925"/>
              <a:ext cx="69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4" name="Line 7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98AF9DF-42B4-4631-A8D1-030513310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0" y="2344"/>
              <a:ext cx="0" cy="407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5" name="Line 7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6F9FCD9-E896-4FB8-8F3B-FCD2740BC2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5" y="2751"/>
              <a:ext cx="69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6" name="Line 7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EBE8D7B-D55E-4AA0-83A5-343E7FEE86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7" y="1955"/>
              <a:ext cx="0" cy="325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7" name="Line 8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C4B4FCC5-7601-43FE-B099-A0290DC01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2" y="1955"/>
              <a:ext cx="69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8" name="Line 8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54EE8E8-BA20-43B8-8E41-ED551E16C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7" y="2280"/>
              <a:ext cx="0" cy="39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9" name="Line 8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9CDEFFA-D9DF-4A9B-BA9C-1539137FF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2" y="2671"/>
              <a:ext cx="69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0" name="Line 8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02C943C-2175-47E9-98E6-AF0428719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1849"/>
              <a:ext cx="0" cy="452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1" name="Line 8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E7AFC84-EA5F-48F1-B9F8-B86BBDF72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7" y="1849"/>
              <a:ext cx="69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2" name="Line 8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5D51B7EB-B0AE-4D94-B26F-E944897C5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2301"/>
              <a:ext cx="0" cy="383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3" name="Line 8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C9F0BC7-37DA-48D6-9E91-185DB419CB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7" y="2684"/>
              <a:ext cx="69" cy="0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4" name="Oval 8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4B95AD4-92D3-43BE-89FE-2D122808F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" y="1822"/>
              <a:ext cx="68" cy="69"/>
            </a:xfrm>
            <a:prstGeom prst="ellipse">
              <a:avLst/>
            </a:prstGeom>
            <a:solidFill>
              <a:srgbClr val="4F81B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5" name="Oval 8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C11D15D-5707-40FB-B908-2C0C01FF5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4" y="2319"/>
              <a:ext cx="68" cy="68"/>
            </a:xfrm>
            <a:prstGeom prst="ellipse">
              <a:avLst/>
            </a:prstGeom>
            <a:solidFill>
              <a:srgbClr val="4F81B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6" name="Oval 9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F8F0869-A348-431B-9A74-A9DFAF3BB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" y="2383"/>
              <a:ext cx="68" cy="68"/>
            </a:xfrm>
            <a:prstGeom prst="ellipse">
              <a:avLst/>
            </a:prstGeom>
            <a:solidFill>
              <a:srgbClr val="4F81B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7" name="Oval 9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4BB15DC-E607-433E-9FB7-1D5F8578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" y="2365"/>
              <a:ext cx="69" cy="69"/>
            </a:xfrm>
            <a:prstGeom prst="ellipse">
              <a:avLst/>
            </a:prstGeom>
            <a:solidFill>
              <a:srgbClr val="4F81B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8" name="Oval 9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7F036DF-C4A9-4601-9589-17F7AF8EE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2310"/>
              <a:ext cx="69" cy="68"/>
            </a:xfrm>
            <a:prstGeom prst="ellipse">
              <a:avLst/>
            </a:prstGeom>
            <a:solidFill>
              <a:srgbClr val="4F81B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9" name="Oval 9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71A6DAE-38BB-4378-9B69-CE5D461D2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2" y="2246"/>
              <a:ext cx="69" cy="68"/>
            </a:xfrm>
            <a:prstGeom prst="ellipse">
              <a:avLst/>
            </a:prstGeom>
            <a:solidFill>
              <a:srgbClr val="4F81B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0" name="Oval 9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632D82A-FA96-4A85-9FE7-4AA34AB35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7" y="2267"/>
              <a:ext cx="69" cy="69"/>
            </a:xfrm>
            <a:prstGeom prst="ellipse">
              <a:avLst/>
            </a:prstGeom>
            <a:solidFill>
              <a:srgbClr val="4F81B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1" name="Rectangle 10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CCCB692-D69E-4504-8B85-32B853831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" y="3202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dirty="0">
                  <a:solidFill>
                    <a:srgbClr val="000000"/>
                  </a:solidFill>
                  <a:ea typeface="ＭＳ Ｐゴシック" pitchFamily="-84" charset="-128"/>
                </a:rPr>
                <a:t>0</a:t>
              </a:r>
              <a:endParaRPr lang="en-US" altLang="en-US" dirty="0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2" name="Rectangle 10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3ABAF9B-C41A-4B30-9859-2E2B5F969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" y="3202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4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3" name="Rectangle 10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D36C3D9-BB8C-4CEB-92A5-198EF768F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3202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8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4" name="Rectangle 10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665C5ED-7C31-4D44-87A2-B977B7C00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202"/>
              <a:ext cx="1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12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5" name="Rectangle 10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2ACDEDD4-BF2F-45E3-84CC-2672CA743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3202"/>
              <a:ext cx="1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24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6" name="Rectangle 10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331CEA6-F3FA-4549-9E7B-0EF34BE4E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4" y="3202"/>
              <a:ext cx="1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36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17" name="Rectangle 10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EED15FF-481F-4EAE-9989-70E528CBB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3202"/>
              <a:ext cx="1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ea typeface="ＭＳ Ｐゴシック" pitchFamily="-84" charset="-128"/>
                </a:rPr>
                <a:t>48</a:t>
              </a:r>
              <a:endParaRPr lang="en-US" alt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</p:grpSp>
      <p:grpSp>
        <p:nvGrpSpPr>
          <p:cNvPr id="118" name="Group 46"/>
          <p:cNvGrpSpPr/>
          <p:nvPr/>
        </p:nvGrpSpPr>
        <p:grpSpPr>
          <a:xfrm>
            <a:off x="4624713" y="2287588"/>
            <a:ext cx="3352288" cy="245534"/>
            <a:chOff x="3610362" y="1620202"/>
            <a:chExt cx="3352288" cy="245534"/>
          </a:xfrm>
        </p:grpSpPr>
        <p:sp>
          <p:nvSpPr>
            <p:cNvPr id="119" name="TextBox 47"/>
            <p:cNvSpPr txBox="1"/>
            <p:nvPr/>
          </p:nvSpPr>
          <p:spPr>
            <a:xfrm>
              <a:off x="4057913" y="1620202"/>
              <a:ext cx="789488" cy="24553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ea typeface="ＭＳ Ｐゴシック" pitchFamily="-84" charset="-128"/>
                </a:rPr>
                <a:t>B/F/TAF</a:t>
              </a:r>
            </a:p>
          </p:txBody>
        </p:sp>
        <p:grpSp>
          <p:nvGrpSpPr>
            <p:cNvPr id="120" name="Group 48"/>
            <p:cNvGrpSpPr/>
            <p:nvPr/>
          </p:nvGrpSpPr>
          <p:grpSpPr>
            <a:xfrm>
              <a:off x="3610362" y="1678961"/>
              <a:ext cx="365760" cy="128016"/>
              <a:chOff x="1933962" y="1617154"/>
              <a:chExt cx="365760" cy="128016"/>
            </a:xfrm>
          </p:grpSpPr>
          <p:cxnSp>
            <p:nvCxnSpPr>
              <p:cNvPr id="125" name="Straight Connector 53"/>
              <p:cNvCxnSpPr/>
              <p:nvPr/>
            </p:nvCxnSpPr>
            <p:spPr>
              <a:xfrm>
                <a:off x="1933962" y="1681162"/>
                <a:ext cx="365760" cy="0"/>
              </a:xfrm>
              <a:prstGeom prst="line">
                <a:avLst/>
              </a:prstGeom>
              <a:ln w="28575">
                <a:solidFill>
                  <a:srgbClr val="4F81BD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Oval 54"/>
              <p:cNvSpPr/>
              <p:nvPr/>
            </p:nvSpPr>
            <p:spPr>
              <a:xfrm>
                <a:off x="2040642" y="1617154"/>
                <a:ext cx="128016" cy="128016"/>
              </a:xfrm>
              <a:prstGeom prst="ellipse">
                <a:avLst/>
              </a:prstGeom>
              <a:solidFill>
                <a:srgbClr val="4F81BD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1" name="TextBox 49"/>
            <p:cNvSpPr txBox="1"/>
            <p:nvPr/>
          </p:nvSpPr>
          <p:spPr>
            <a:xfrm>
              <a:off x="5591050" y="1628669"/>
              <a:ext cx="1371600" cy="2286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ea typeface="ＭＳ Ｐゴシック" pitchFamily="-84" charset="-128"/>
                </a:rPr>
                <a:t>DTG/ABC/3TC</a:t>
              </a:r>
            </a:p>
          </p:txBody>
        </p:sp>
        <p:grpSp>
          <p:nvGrpSpPr>
            <p:cNvPr id="122" name="Group 50"/>
            <p:cNvGrpSpPr/>
            <p:nvPr/>
          </p:nvGrpSpPr>
          <p:grpSpPr>
            <a:xfrm>
              <a:off x="5152900" y="1678961"/>
              <a:ext cx="365760" cy="128016"/>
              <a:chOff x="1600200" y="1634088"/>
              <a:chExt cx="365760" cy="128016"/>
            </a:xfrm>
          </p:grpSpPr>
          <p:cxnSp>
            <p:nvCxnSpPr>
              <p:cNvPr id="123" name="Straight Connector 51"/>
              <p:cNvCxnSpPr/>
              <p:nvPr/>
            </p:nvCxnSpPr>
            <p:spPr>
              <a:xfrm>
                <a:off x="1600200" y="1698096"/>
                <a:ext cx="365760" cy="0"/>
              </a:xfrm>
              <a:prstGeom prst="line">
                <a:avLst/>
              </a:prstGeom>
              <a:ln w="28575">
                <a:solidFill>
                  <a:srgbClr val="FF6600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52"/>
              <p:cNvSpPr/>
              <p:nvPr/>
            </p:nvSpPr>
            <p:spPr>
              <a:xfrm>
                <a:off x="1706880" y="1634088"/>
                <a:ext cx="128016" cy="128016"/>
              </a:xfrm>
              <a:prstGeom prst="ellipse">
                <a:avLst/>
              </a:prstGeom>
              <a:solidFill>
                <a:srgbClr val="FF6600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7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DTG/ABC/3TC en initiation de traitement : résultats S48 </a:t>
            </a:r>
            <a:r>
              <a:rPr lang="fr-FR" sz="2400" i="1" dirty="0" smtClean="0"/>
              <a:t>(5)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7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25"/>
    </mc:Choice>
    <mc:Fallback>
      <p:transition spd="slow" advTm="2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21" x="2263775" y="5370513"/>
          <p14:tracePt t="15628" x="2271713" y="5370513"/>
          <p14:tracePt t="15636" x="2278063" y="5370513"/>
          <p14:tracePt t="15643" x="2286000" y="5370513"/>
          <p14:tracePt t="15659" x="2300288" y="5370513"/>
          <p14:tracePt t="15676" x="2322513" y="5370513"/>
          <p14:tracePt t="15692" x="2336800" y="5370513"/>
          <p14:tracePt t="15709" x="2351088" y="5370513"/>
          <p14:tracePt t="15726" x="2395538" y="5370513"/>
          <p14:tracePt t="15742" x="2438400" y="5370513"/>
          <p14:tracePt t="15759" x="2489200" y="5370513"/>
          <p14:tracePt t="15776" x="2547938" y="5370513"/>
          <p14:tracePt t="15793" x="2655888" y="5370513"/>
          <p14:tracePt t="15809" x="2728913" y="5370513"/>
          <p14:tracePt t="15826" x="2801938" y="5370513"/>
          <p14:tracePt t="15842" x="2867025" y="5376863"/>
          <p14:tracePt t="15859" x="2938463" y="5392738"/>
          <p14:tracePt t="15876" x="3005138" y="5399088"/>
          <p14:tracePt t="15892" x="3048000" y="5407025"/>
          <p14:tracePt t="15909" x="3098800" y="5427663"/>
          <p14:tracePt t="15926" x="3214688" y="5457825"/>
          <p14:tracePt t="15942" x="3279775" y="5464175"/>
          <p14:tracePt t="15959" x="3338513" y="5478463"/>
          <p14:tracePt t="15976" x="3403600" y="5500688"/>
          <p14:tracePt t="15992" x="3482975" y="5514975"/>
          <p14:tracePt t="16009" x="3556000" y="5529263"/>
          <p14:tracePt t="16026" x="3614738" y="5537200"/>
          <p14:tracePt t="16042" x="3679825" y="5551488"/>
          <p14:tracePt t="16059" x="3759200" y="5573713"/>
          <p14:tracePt t="16076" x="3795713" y="5588000"/>
          <p14:tracePt t="16092" x="3824288" y="5602288"/>
          <p14:tracePt t="16109" x="3860800" y="5624513"/>
          <p14:tracePt t="16126" x="3875088" y="5624513"/>
          <p14:tracePt t="16143" x="3883025" y="5624513"/>
          <p14:tracePt t="16372" x="3883025" y="5630863"/>
          <p14:tracePt t="16380" x="3889375" y="5630863"/>
          <p14:tracePt t="16393" x="3897313" y="5638800"/>
          <p14:tracePt t="16409" x="3948113" y="5661025"/>
          <p14:tracePt t="16426" x="3976688" y="5675313"/>
          <p14:tracePt t="16442" x="4027488" y="5697538"/>
          <p14:tracePt t="16459" x="4064000" y="5711825"/>
          <p14:tracePt t="16476" x="4092575" y="5718175"/>
          <p14:tracePt t="16493" x="4122738" y="5740400"/>
          <p14:tracePt t="16509" x="4129088" y="5748338"/>
          <p14:tracePt t="16526" x="4137025" y="5754688"/>
          <p14:tracePt t="16543" x="4143375" y="5768975"/>
          <p14:tracePt t="16559" x="4157663" y="5783263"/>
          <p14:tracePt t="16576" x="4165600" y="5799138"/>
          <p14:tracePt t="16593" x="4173538" y="5813425"/>
          <p14:tracePt t="16609" x="4173538" y="5819775"/>
          <p14:tracePt t="16626" x="4187825" y="5827713"/>
          <p14:tracePt t="16642" x="4187825" y="5842000"/>
          <p14:tracePt t="16659" x="4187825" y="5849938"/>
          <p14:tracePt t="16676" x="4194175" y="5856288"/>
          <p14:tracePt t="16693" x="4194175" y="5878513"/>
          <p14:tracePt t="16709" x="4194175" y="5884863"/>
          <p14:tracePt t="16726" x="4194175" y="5900738"/>
          <p14:tracePt t="16743" x="4194175" y="5907088"/>
          <p14:tracePt t="16767" x="4194175" y="5915025"/>
          <p14:tracePt t="16804" x="4194175" y="5921375"/>
          <p14:tracePt t="16916" x="4194175" y="5929313"/>
          <p14:tracePt t="16968" x="4194175" y="5935663"/>
          <p14:tracePt t="17005" x="4194175" y="5943600"/>
          <p14:tracePt t="17027" x="4194175" y="5951538"/>
          <p14:tracePt t="19037" x="4194175" y="5957888"/>
          <p14:tracePt t="19059" x="4194175" y="5965825"/>
          <p14:tracePt t="19074" x="4194175" y="5972175"/>
          <p14:tracePt t="19082" x="4194175" y="5980113"/>
          <p14:tracePt t="19093" x="4187825" y="5980113"/>
          <p14:tracePt t="19110" x="4179888" y="5986463"/>
          <p14:tracePt t="19126" x="4173538" y="6002338"/>
          <p14:tracePt t="19143" x="4165600" y="6016625"/>
          <p14:tracePt t="19160" x="4157663" y="6022975"/>
          <p14:tracePt t="19176" x="4151313" y="6037263"/>
          <p14:tracePt t="19193" x="4137025" y="6053138"/>
          <p14:tracePt t="19210" x="4129088" y="6067425"/>
          <p14:tracePt t="19226" x="4122738" y="6073775"/>
          <p14:tracePt t="19243" x="4114800" y="6081713"/>
          <p14:tracePt t="19245" x="4114800" y="6088063"/>
          <p14:tracePt t="19261" x="4106863" y="6096000"/>
          <p14:tracePt t="19276" x="4100513" y="6096000"/>
          <p14:tracePt t="19293" x="4100513" y="6103938"/>
          <p14:tracePt t="19310" x="4092575" y="6110288"/>
          <p14:tracePt t="19327" x="4086225" y="6118225"/>
          <p14:tracePt t="19343" x="4071938" y="6124575"/>
          <p14:tracePt t="19360" x="4064000" y="6132513"/>
          <p14:tracePt t="19376" x="4049713" y="6138863"/>
          <p14:tracePt t="19393" x="4041775" y="6146800"/>
          <p14:tracePt t="19410" x="4027488" y="6154738"/>
          <p14:tracePt t="19426" x="4013200" y="6161088"/>
          <p14:tracePt t="19443" x="4005263" y="6161088"/>
          <p14:tracePt t="19460" x="3998913" y="6161088"/>
          <p14:tracePt t="19476" x="3990975" y="6161088"/>
          <p14:tracePt t="19493" x="3984625" y="6161088"/>
          <p14:tracePt t="19558" x="3976688" y="61610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2454671" y="998539"/>
            <a:ext cx="7647708" cy="596886"/>
          </a:xfrm>
        </p:spPr>
        <p:txBody>
          <a:bodyPr/>
          <a:lstStyle/>
          <a:p>
            <a:r>
              <a:rPr lang="fr-FR" dirty="0" smtClean="0"/>
              <a:t>Pourcentages moyens de variation de la DMO rachis/hanche de l’inclusion à S48</a:t>
            </a:r>
            <a:endParaRPr lang="fr-FR" dirty="0"/>
          </a:p>
          <a:p>
            <a:endParaRPr lang="fr-FR" dirty="0"/>
          </a:p>
        </p:txBody>
      </p:sp>
      <p:sp>
        <p:nvSpPr>
          <p:cNvPr id="35" name="Espace réservé du texte 34"/>
          <p:cNvSpPr>
            <a:spLocks noGrp="1"/>
          </p:cNvSpPr>
          <p:nvPr>
            <p:ph type="body" sz="quarter" idx="14"/>
          </p:nvPr>
        </p:nvSpPr>
        <p:spPr>
          <a:xfrm>
            <a:off x="2563091" y="4887766"/>
            <a:ext cx="7647709" cy="1513467"/>
          </a:xfrm>
        </p:spPr>
        <p:txBody>
          <a:bodyPr/>
          <a:lstStyle/>
          <a:p>
            <a:r>
              <a:rPr lang="fr-FR" sz="1600" dirty="0"/>
              <a:t>Non-infériorité confirmée sur le critère principal</a:t>
            </a:r>
          </a:p>
          <a:p>
            <a:r>
              <a:rPr lang="fr-FR" sz="1600" dirty="0"/>
              <a:t>Aucune émergence de résistances </a:t>
            </a:r>
          </a:p>
          <a:p>
            <a:r>
              <a:rPr lang="fr-FR" sz="1600" dirty="0"/>
              <a:t>Meilleur profil de tolérance clinique pour B/F/TAF </a:t>
            </a:r>
            <a:r>
              <a:rPr lang="fr-FR" sz="1400" dirty="0"/>
              <a:t>: pas d’arrêt de traitement pour EI, moins de nausées (p &lt; 0,001), moins de symptômes gastro-intestinaux, de troubles du sommeil ou neuropsychiatriques qu’avec DTG/ABC/3TC </a:t>
            </a:r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Gallant J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MOAB0105LB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aphicFrame>
        <p:nvGraphicFramePr>
          <p:cNvPr id="9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273974"/>
              </p:ext>
            </p:extLst>
          </p:nvPr>
        </p:nvGraphicFramePr>
        <p:xfrm>
          <a:off x="2314972" y="4180557"/>
          <a:ext cx="1929037" cy="467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43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  <a:gridCol w="642607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</a:tblGrid>
              <a:tr h="233974"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B/F/TAF</a:t>
                      </a:r>
                      <a:r>
                        <a:rPr lang="en-US" sz="1000" b="1" baseline="0" dirty="0">
                          <a:solidFill>
                            <a:srgbClr val="00C0A0"/>
                          </a:solidFill>
                        </a:rPr>
                        <a:t>  </a:t>
                      </a:r>
                      <a:endParaRPr lang="en-US" sz="1000" b="1" dirty="0">
                        <a:solidFill>
                          <a:srgbClr val="00C0A0"/>
                        </a:solidFill>
                      </a:endParaRPr>
                    </a:p>
                  </a:txBody>
                  <a:tcPr marL="38996" marR="389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rgbClr val="4F81BD"/>
                          </a:solidFill>
                        </a:rPr>
                        <a:t>n</a:t>
                      </a:r>
                      <a:r>
                        <a:rPr lang="en-US" sz="1200" b="1" dirty="0" smtClean="0">
                          <a:solidFill>
                            <a:srgbClr val="4F81BD"/>
                          </a:solidFill>
                        </a:rPr>
                        <a:t> =</a:t>
                      </a:r>
                      <a:r>
                        <a:rPr lang="en-US" sz="1200" b="1" dirty="0" smtClean="0">
                          <a:solidFill>
                            <a:srgbClr val="00C0A0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4F81BD"/>
                          </a:solidFill>
                        </a:rPr>
                        <a:t>304</a:t>
                      </a:r>
                      <a:endParaRPr lang="en-US" sz="1200" b="1" dirty="0">
                        <a:solidFill>
                          <a:srgbClr val="4F81BD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23397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DTG/ABC/3TC</a:t>
                      </a:r>
                      <a:r>
                        <a:rPr lang="en-US" sz="1000" b="1" baseline="0" dirty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8996" marR="389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chemeClr val="accent2"/>
                          </a:solidFill>
                        </a:rPr>
                        <a:t>n</a:t>
                      </a:r>
                      <a:r>
                        <a:rPr lang="en-US" sz="1200" b="1" dirty="0" smtClean="0">
                          <a:solidFill>
                            <a:schemeClr val="accent2"/>
                          </a:solidFill>
                        </a:rPr>
                        <a:t> = 299</a:t>
                      </a:r>
                      <a:endParaRPr lang="en-US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23"/>
          <p:cNvGraphicFramePr>
            <a:graphicFrameLocks noGrp="1"/>
          </p:cNvGraphicFramePr>
          <p:nvPr>
            <p:extLst/>
          </p:nvPr>
        </p:nvGraphicFramePr>
        <p:xfrm>
          <a:off x="4550576" y="4180557"/>
          <a:ext cx="389958" cy="46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95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</a:tblGrid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4F81BD"/>
                          </a:solidFill>
                        </a:rPr>
                        <a:t>284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</a:rPr>
                        <a:t>287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26"/>
          <p:cNvGraphicFramePr>
            <a:graphicFrameLocks noGrp="1"/>
          </p:cNvGraphicFramePr>
          <p:nvPr>
            <p:extLst/>
          </p:nvPr>
        </p:nvGraphicFramePr>
        <p:xfrm>
          <a:off x="5728533" y="4180557"/>
          <a:ext cx="389958" cy="46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95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</a:tblGrid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267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</a:rPr>
                        <a:t>274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27"/>
          <p:cNvGraphicFramePr>
            <a:graphicFrameLocks noGrp="1"/>
          </p:cNvGraphicFramePr>
          <p:nvPr>
            <p:extLst/>
          </p:nvPr>
        </p:nvGraphicFramePr>
        <p:xfrm>
          <a:off x="7181265" y="4180557"/>
          <a:ext cx="389958" cy="46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95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</a:tblGrid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4F81BD"/>
                          </a:solidFill>
                        </a:rPr>
                        <a:t>300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</a:rPr>
                        <a:t>297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28"/>
          <p:cNvGraphicFramePr>
            <a:graphicFrameLocks noGrp="1"/>
          </p:cNvGraphicFramePr>
          <p:nvPr>
            <p:extLst/>
          </p:nvPr>
        </p:nvGraphicFramePr>
        <p:xfrm>
          <a:off x="8424130" y="4180557"/>
          <a:ext cx="389958" cy="46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95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</a:tblGrid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4F81BD"/>
                          </a:solidFill>
                        </a:rPr>
                        <a:t>278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</a:rPr>
                        <a:t>285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29"/>
          <p:cNvGraphicFramePr>
            <a:graphicFrameLocks noGrp="1"/>
          </p:cNvGraphicFramePr>
          <p:nvPr>
            <p:extLst/>
          </p:nvPr>
        </p:nvGraphicFramePr>
        <p:xfrm>
          <a:off x="9592678" y="4180557"/>
          <a:ext cx="389958" cy="46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95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</a:tblGrid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257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</a:rPr>
                        <a:t>270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546903" y="1684735"/>
            <a:ext cx="2544406" cy="31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err="1">
                <a:solidFill>
                  <a:srgbClr val="000000"/>
                </a:solidFill>
                <a:ea typeface="MS PGothic"/>
                <a:cs typeface="Arial" charset="0"/>
              </a:rPr>
              <a:t>Hanche</a:t>
            </a:r>
            <a:endParaRPr lang="en-GB" sz="1600" b="1" dirty="0">
              <a:solidFill>
                <a:srgbClr val="000000"/>
              </a:solidFill>
              <a:ea typeface="MS PGothic"/>
              <a:cs typeface="Arial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 rot="16200000">
            <a:off x="1845162" y="2482787"/>
            <a:ext cx="2328911" cy="389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cs typeface="Arial" pitchFamily="34" charset="0"/>
              </a:rPr>
              <a:t>Variation </a:t>
            </a:r>
            <a:r>
              <a:rPr lang="en-US" altLang="ja-JP" sz="1400" dirty="0" err="1">
                <a:solidFill>
                  <a:srgbClr val="000000"/>
                </a:solidFill>
                <a:cs typeface="Arial" pitchFamily="34" charset="0"/>
              </a:rPr>
              <a:t>médiane</a:t>
            </a:r>
            <a:r>
              <a:rPr lang="en-US" altLang="ja-JP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ja-JP" sz="1400" dirty="0" err="1">
                <a:solidFill>
                  <a:srgbClr val="000000"/>
                </a:solidFill>
                <a:cs typeface="Arial" pitchFamily="34" charset="0"/>
              </a:rPr>
              <a:t>depuis</a:t>
            </a:r>
            <a:r>
              <a:rPr lang="en-US" altLang="ja-JP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ja-JP" sz="1400" dirty="0" err="1">
                <a:solidFill>
                  <a:srgbClr val="000000"/>
                </a:solidFill>
                <a:cs typeface="Arial" pitchFamily="34" charset="0"/>
              </a:rPr>
              <a:t>l’inclusion</a:t>
            </a:r>
            <a:r>
              <a:rPr lang="en-US" altLang="ja-JP" sz="1400" dirty="0">
                <a:solidFill>
                  <a:srgbClr val="000000"/>
                </a:solidFill>
                <a:cs typeface="Arial" pitchFamily="34" charset="0"/>
              </a:rPr>
              <a:t> (IC95%)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733800" y="1684735"/>
            <a:ext cx="2450948" cy="31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ea typeface="MS PGothic"/>
                <a:cs typeface="Arial" charset="0"/>
              </a:rPr>
              <a:t>Rachis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id="{1B69B0E6-F123-469E-8D81-A92AA1C003D8}"/>
              </a:ext>
            </a:extLst>
          </p:cNvPr>
          <p:cNvGrpSpPr/>
          <p:nvPr/>
        </p:nvGrpSpPr>
        <p:grpSpPr>
          <a:xfrm>
            <a:off x="3204596" y="1616882"/>
            <a:ext cx="3653458" cy="2580448"/>
            <a:chOff x="1062006" y="2175682"/>
            <a:chExt cx="4283448" cy="3025412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4219123" y="3727617"/>
              <a:ext cx="1051818" cy="32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4F81BD"/>
                  </a:solidFill>
                  <a:ea typeface="MS PGothic"/>
                  <a:cs typeface="Arial" charset="0"/>
                </a:rPr>
                <a:t>−0,83 %</a:t>
              </a: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4219123" y="4135691"/>
              <a:ext cx="1126331" cy="32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dirty="0" err="1">
                  <a:solidFill>
                    <a:srgbClr val="000000"/>
                  </a:solidFill>
                  <a:ea typeface="MS PGothic"/>
                  <a:cs typeface="Arial" charset="0"/>
                </a:rPr>
                <a:t>p</a:t>
              </a:r>
              <a:r>
                <a:rPr lang="en-US" sz="1200" dirty="0">
                  <a:solidFill>
                    <a:srgbClr val="000000"/>
                  </a:solidFill>
                  <a:ea typeface="MS PGothic"/>
                  <a:cs typeface="Arial" charset="0"/>
                </a:rPr>
                <a:t> = 0,39*</a:t>
              </a: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4219123" y="3391237"/>
              <a:ext cx="1051818" cy="32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6600"/>
                  </a:solidFill>
                  <a:ea typeface="MS PGothic"/>
                  <a:cs typeface="Arial" charset="0"/>
                </a:rPr>
                <a:t>−0,60 %</a:t>
              </a:r>
            </a:p>
          </p:txBody>
        </p:sp>
        <p:sp>
          <p:nvSpPr>
            <p:cNvPr id="25" name="TextBox 48"/>
            <p:cNvSpPr txBox="1">
              <a:spLocks noChangeArrowheads="1"/>
            </p:cNvSpPr>
            <p:nvPr/>
          </p:nvSpPr>
          <p:spPr bwMode="auto">
            <a:xfrm>
              <a:off x="2727141" y="4629889"/>
              <a:ext cx="274209" cy="275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ea typeface="MS PGothic"/>
                  <a:cs typeface="MS PGothic"/>
                </a:rPr>
                <a:t>24</a:t>
              </a:r>
            </a:p>
          </p:txBody>
        </p:sp>
        <p:sp>
          <p:nvSpPr>
            <p:cNvPr id="26" name="TextBox 49"/>
            <p:cNvSpPr txBox="1">
              <a:spLocks noChangeArrowheads="1"/>
            </p:cNvSpPr>
            <p:nvPr/>
          </p:nvSpPr>
          <p:spPr bwMode="auto">
            <a:xfrm>
              <a:off x="4084112" y="4629889"/>
              <a:ext cx="274209" cy="275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ea typeface="MS PGothic"/>
                  <a:cs typeface="MS PGothic"/>
                </a:rPr>
                <a:t>48</a:t>
              </a:r>
            </a:p>
          </p:txBody>
        </p:sp>
        <p:sp>
          <p:nvSpPr>
            <p:cNvPr id="27" name="TextBox 50"/>
            <p:cNvSpPr txBox="1">
              <a:spLocks noChangeArrowheads="1"/>
            </p:cNvSpPr>
            <p:nvPr/>
          </p:nvSpPr>
          <p:spPr bwMode="auto">
            <a:xfrm>
              <a:off x="2005734" y="4961253"/>
              <a:ext cx="1713069" cy="239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ea typeface="MS PGothic"/>
                  <a:cs typeface="MS PGothic"/>
                </a:rPr>
                <a:t>Weeks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/>
          </p:nvSpPr>
          <p:spPr bwMode="auto">
            <a:xfrm>
              <a:off x="1374110" y="4629889"/>
              <a:ext cx="274209" cy="275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ea typeface="MS PGothic"/>
                  <a:cs typeface="MS PGothic"/>
                </a:rPr>
                <a:t>0</a:t>
              </a:r>
            </a:p>
          </p:txBody>
        </p:sp>
        <p:sp>
          <p:nvSpPr>
            <p:cNvPr id="29" name="Rectangle 4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EDCD265-E802-4C41-89D0-5ADB10F88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006" y="4482322"/>
              <a:ext cx="398501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 dirty="0">
                  <a:solidFill>
                    <a:srgbClr val="000000"/>
                  </a:solidFill>
                  <a:ea typeface="ＭＳ Ｐゴシック" pitchFamily="-84" charset="-128"/>
                </a:rPr>
                <a:t>-3</a:t>
              </a:r>
            </a:p>
          </p:txBody>
        </p:sp>
        <p:sp>
          <p:nvSpPr>
            <p:cNvPr id="30" name="Rectangle 4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83673BE-E671-40F5-AAB2-8A4B33733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006" y="3715559"/>
              <a:ext cx="398501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 dirty="0">
                  <a:solidFill>
                    <a:srgbClr val="000000"/>
                  </a:solidFill>
                  <a:ea typeface="ＭＳ Ｐゴシック" pitchFamily="-84" charset="-128"/>
                </a:rPr>
                <a:t>-1</a:t>
              </a:r>
            </a:p>
          </p:txBody>
        </p:sp>
        <p:sp>
          <p:nvSpPr>
            <p:cNvPr id="31" name="Rectangle 5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76721D6-0E78-48A9-99DC-B93C5CA0B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787" y="2944033"/>
              <a:ext cx="191719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1</a:t>
              </a:r>
            </a:p>
          </p:txBody>
        </p:sp>
        <p:sp>
          <p:nvSpPr>
            <p:cNvPr id="32" name="Rectangle 5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1133AA9-8C06-443B-9978-CE40CD2A8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787" y="2564620"/>
              <a:ext cx="191719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 dirty="0">
                  <a:solidFill>
                    <a:srgbClr val="000000"/>
                  </a:solidFill>
                  <a:ea typeface="ＭＳ Ｐゴシック" pitchFamily="-84" charset="-128"/>
                </a:rPr>
                <a:t>2</a:t>
              </a:r>
            </a:p>
          </p:txBody>
        </p:sp>
        <p:sp>
          <p:nvSpPr>
            <p:cNvPr id="34" name="Rectangle 5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090D880-0B7B-47B4-987C-29AF237E3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787" y="2175682"/>
              <a:ext cx="191719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 dirty="0">
                  <a:solidFill>
                    <a:srgbClr val="000000"/>
                  </a:solidFill>
                  <a:ea typeface="ＭＳ Ｐゴシック" pitchFamily="-84" charset="-128"/>
                </a:rPr>
                <a:t>3</a:t>
              </a:r>
            </a:p>
          </p:txBody>
        </p:sp>
        <p:sp>
          <p:nvSpPr>
            <p:cNvPr id="37" name="Freeform 5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9DC3A6B-5E42-4BF0-BCCF-AD8ED6B6D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8918" y="2295537"/>
              <a:ext cx="47625" cy="2320928"/>
            </a:xfrm>
            <a:custGeom>
              <a:avLst/>
              <a:gdLst>
                <a:gd name="T0" fmla="*/ 30 w 30"/>
                <a:gd name="T1" fmla="*/ 1462 h 1462"/>
                <a:gd name="T2" fmla="*/ 30 w 30"/>
                <a:gd name="T3" fmla="*/ 0 h 1462"/>
                <a:gd name="T4" fmla="*/ 30 w 30"/>
                <a:gd name="T5" fmla="*/ 1460 h 1462"/>
                <a:gd name="T6" fmla="*/ 0 w 30"/>
                <a:gd name="T7" fmla="*/ 1460 h 1462"/>
                <a:gd name="T8" fmla="*/ 30 w 30"/>
                <a:gd name="T9" fmla="*/ 974 h 1462"/>
                <a:gd name="T10" fmla="*/ 0 w 30"/>
                <a:gd name="T11" fmla="*/ 974 h 1462"/>
                <a:gd name="T12" fmla="*/ 30 w 30"/>
                <a:gd name="T13" fmla="*/ 488 h 1462"/>
                <a:gd name="T14" fmla="*/ 0 w 30"/>
                <a:gd name="T15" fmla="*/ 488 h 1462"/>
                <a:gd name="T16" fmla="*/ 30 w 30"/>
                <a:gd name="T17" fmla="*/ 246 h 1462"/>
                <a:gd name="T18" fmla="*/ 0 w 30"/>
                <a:gd name="T19" fmla="*/ 246 h 1462"/>
                <a:gd name="T20" fmla="*/ 30 w 30"/>
                <a:gd name="T21" fmla="*/ 3 h 1462"/>
                <a:gd name="T22" fmla="*/ 0 w 30"/>
                <a:gd name="T23" fmla="*/ 3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462">
                  <a:moveTo>
                    <a:pt x="30" y="1462"/>
                  </a:moveTo>
                  <a:lnTo>
                    <a:pt x="30" y="0"/>
                  </a:lnTo>
                  <a:moveTo>
                    <a:pt x="30" y="1460"/>
                  </a:moveTo>
                  <a:lnTo>
                    <a:pt x="0" y="1460"/>
                  </a:lnTo>
                  <a:moveTo>
                    <a:pt x="30" y="974"/>
                  </a:moveTo>
                  <a:lnTo>
                    <a:pt x="0" y="974"/>
                  </a:lnTo>
                  <a:moveTo>
                    <a:pt x="30" y="488"/>
                  </a:moveTo>
                  <a:lnTo>
                    <a:pt x="0" y="488"/>
                  </a:lnTo>
                  <a:moveTo>
                    <a:pt x="30" y="246"/>
                  </a:moveTo>
                  <a:lnTo>
                    <a:pt x="0" y="246"/>
                  </a:lnTo>
                  <a:moveTo>
                    <a:pt x="30" y="3"/>
                  </a:moveTo>
                  <a:lnTo>
                    <a:pt x="0" y="3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38" name="Line 5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95DBE18-5A21-4DE2-A892-0E6921DFD6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8918" y="4227527"/>
              <a:ext cx="47625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39" name="Line 5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A52BF4C-5C34-479E-8B6B-91BDD5AEC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8918" y="3457589"/>
              <a:ext cx="47625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0" name="Freeform 5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F4B1988-AF0C-4B82-B2B7-FD672C6D9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543" y="3457589"/>
              <a:ext cx="2711452" cy="352425"/>
            </a:xfrm>
            <a:custGeom>
              <a:avLst/>
              <a:gdLst>
                <a:gd name="T0" fmla="*/ 0 w 1708"/>
                <a:gd name="T1" fmla="*/ 0 h 222"/>
                <a:gd name="T2" fmla="*/ 0 w 1708"/>
                <a:gd name="T3" fmla="*/ 0 h 222"/>
                <a:gd name="T4" fmla="*/ 0 w 1708"/>
                <a:gd name="T5" fmla="*/ 0 h 222"/>
                <a:gd name="T6" fmla="*/ 854 w 1708"/>
                <a:gd name="T7" fmla="*/ 222 h 222"/>
                <a:gd name="T8" fmla="*/ 854 w 1708"/>
                <a:gd name="T9" fmla="*/ 222 h 222"/>
                <a:gd name="T10" fmla="*/ 1708 w 1708"/>
                <a:gd name="T11" fmla="*/ 2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8" h="22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54" y="222"/>
                  </a:lnTo>
                  <a:lnTo>
                    <a:pt x="854" y="222"/>
                  </a:lnTo>
                  <a:lnTo>
                    <a:pt x="1708" y="202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1" name="Line 5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26EED75-81E4-43AE-9647-BFA08CB29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2269" y="3690951"/>
              <a:ext cx="0" cy="119063"/>
            </a:xfrm>
            <a:prstGeom prst="line">
              <a:avLst/>
            </a:prstGeom>
            <a:noFill/>
            <a:ln w="7938" cap="flat">
              <a:solidFill>
                <a:srgbClr val="00C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2" name="Line 5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80073D5-1430-441E-A028-CA627CA46F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9882" y="3690951"/>
              <a:ext cx="103188" cy="0"/>
            </a:xfrm>
            <a:prstGeom prst="line">
              <a:avLst/>
            </a:prstGeom>
            <a:noFill/>
            <a:ln w="7938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3" name="Line 5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EF3128D-C3FB-4DA4-9248-94E68CC5C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2269" y="3810014"/>
              <a:ext cx="0" cy="120650"/>
            </a:xfrm>
            <a:prstGeom prst="line">
              <a:avLst/>
            </a:prstGeom>
            <a:noFill/>
            <a:ln w="7938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4" name="Line 6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40037AF-B0D5-408A-A4C0-BB5691ADF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9882" y="3930664"/>
              <a:ext cx="103188" cy="0"/>
            </a:xfrm>
            <a:prstGeom prst="line">
              <a:avLst/>
            </a:prstGeom>
            <a:noFill/>
            <a:ln w="7938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5" name="Line 6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C655387-BE3F-4CC2-A1EC-9BBB26ACE8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7995" y="3629039"/>
              <a:ext cx="0" cy="149225"/>
            </a:xfrm>
            <a:prstGeom prst="line">
              <a:avLst/>
            </a:prstGeom>
            <a:noFill/>
            <a:ln w="7938" cap="flat">
              <a:solidFill>
                <a:srgbClr val="00C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6" name="Line 6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601126D-610F-4C23-9851-8B3B235161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7195" y="3629039"/>
              <a:ext cx="101600" cy="0"/>
            </a:xfrm>
            <a:prstGeom prst="line">
              <a:avLst/>
            </a:prstGeom>
            <a:noFill/>
            <a:ln w="7938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7" name="Line 6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326DD01-3EF0-41AC-96C4-7598B4EB8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7995" y="3778264"/>
              <a:ext cx="0" cy="147638"/>
            </a:xfrm>
            <a:prstGeom prst="line">
              <a:avLst/>
            </a:prstGeom>
            <a:noFill/>
            <a:ln w="7938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8" name="Line 6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8652A02-89DB-4BA8-85A0-E2830D4F8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7195" y="3925902"/>
              <a:ext cx="101600" cy="0"/>
            </a:xfrm>
            <a:prstGeom prst="line">
              <a:avLst/>
            </a:prstGeom>
            <a:noFill/>
            <a:ln w="7938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49" name="Oval 6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BBA06A3-61FC-4EDE-86A4-E8EB7DD20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743" y="3406788"/>
              <a:ext cx="103188" cy="101600"/>
            </a:xfrm>
            <a:prstGeom prst="ellipse">
              <a:avLst/>
            </a:prstGeom>
            <a:solidFill>
              <a:srgbClr val="00C0A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0" name="Oval 6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5DDFEEF1-4995-471D-AA60-07C9E3530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743" y="3405201"/>
              <a:ext cx="101600" cy="103188"/>
            </a:xfrm>
            <a:prstGeom prst="ellipse">
              <a:avLst/>
            </a:prstGeom>
            <a:noFill/>
            <a:ln w="1588" cap="flat">
              <a:solidFill>
                <a:srgbClr val="00C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1" name="Oval 6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DBC5317-A413-4998-BE5D-DAF240B65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882" y="3759214"/>
              <a:ext cx="103188" cy="103188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2" name="Oval 6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63AC6F8-14BD-4D2F-9C90-C018902B1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195" y="3727464"/>
              <a:ext cx="101600" cy="101600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3" name="Freeform 7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BF30714-2561-401A-8A00-FA331E8FA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543" y="3457589"/>
              <a:ext cx="2711452" cy="288925"/>
            </a:xfrm>
            <a:custGeom>
              <a:avLst/>
              <a:gdLst>
                <a:gd name="T0" fmla="*/ 0 w 1708"/>
                <a:gd name="T1" fmla="*/ 0 h 182"/>
                <a:gd name="T2" fmla="*/ 0 w 1708"/>
                <a:gd name="T3" fmla="*/ 0 h 182"/>
                <a:gd name="T4" fmla="*/ 0 w 1708"/>
                <a:gd name="T5" fmla="*/ 0 h 182"/>
                <a:gd name="T6" fmla="*/ 854 w 1708"/>
                <a:gd name="T7" fmla="*/ 182 h 182"/>
                <a:gd name="T8" fmla="*/ 854 w 1708"/>
                <a:gd name="T9" fmla="*/ 182 h 182"/>
                <a:gd name="T10" fmla="*/ 1708 w 1708"/>
                <a:gd name="T11" fmla="*/ 12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8" h="18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54" y="182"/>
                  </a:lnTo>
                  <a:lnTo>
                    <a:pt x="854" y="182"/>
                  </a:lnTo>
                  <a:lnTo>
                    <a:pt x="1708" y="129"/>
                  </a:lnTo>
                </a:path>
              </a:pathLst>
            </a:custGeom>
            <a:noFill/>
            <a:ln w="2540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4" name="Line 7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89266F6-1193-42A0-97A6-1173505F4A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2269" y="3621101"/>
              <a:ext cx="0" cy="125413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5" name="Line 7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564BB4F-ADB9-4DD3-8447-E3137D6A8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9882" y="3621101"/>
              <a:ext cx="103188" cy="0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6" name="Line 7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FC02E6B-8320-415B-ADF3-C2EB8C0A58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2269" y="3746514"/>
              <a:ext cx="0" cy="127000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7" name="Line 7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28B0DB2A-A808-4953-B2A3-8959D0FC1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9882" y="3873514"/>
              <a:ext cx="103188" cy="0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8" name="Line 7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DA67B07-5A36-4392-8514-D5C3914448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7995" y="3544901"/>
              <a:ext cx="0" cy="117475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9" name="Line 7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13DD104-9F94-45C8-B599-85B9E629A0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7195" y="3544901"/>
              <a:ext cx="101600" cy="0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0" name="Line 7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C7EB36F-79E2-4E50-9135-AA32847820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7995" y="3662376"/>
              <a:ext cx="0" cy="166688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1" name="Line 7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532FFFC-DAD2-4926-BB7A-C3A91BBB8C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7195" y="3829064"/>
              <a:ext cx="101600" cy="0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2" name="Oval 8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3713B2A-7C99-4A58-A1EB-8B2226515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743" y="3406788"/>
              <a:ext cx="103188" cy="101600"/>
            </a:xfrm>
            <a:prstGeom prst="ellipse">
              <a:avLst/>
            </a:pr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3" name="Oval 8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66B4E3F-8D31-4519-8F88-53E746836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882" y="3695714"/>
              <a:ext cx="103188" cy="101600"/>
            </a:xfrm>
            <a:prstGeom prst="ellipse">
              <a:avLst/>
            </a:pr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4" name="Oval 8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2B4D9A19-CADB-4354-AAA3-036513C6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195" y="3609989"/>
              <a:ext cx="101600" cy="103188"/>
            </a:xfrm>
            <a:prstGeom prst="ellipse">
              <a:avLst/>
            </a:pr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5" name="Rectangle 8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CF403EAC-2264-4836-AFFC-944C10755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006" y="4096559"/>
              <a:ext cx="398501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 dirty="0">
                  <a:solidFill>
                    <a:srgbClr val="000000"/>
                  </a:solidFill>
                  <a:ea typeface="ＭＳ Ｐゴシック" pitchFamily="-84" charset="-128"/>
                </a:rPr>
                <a:t>-2</a:t>
              </a:r>
            </a:p>
          </p:txBody>
        </p:sp>
        <p:sp>
          <p:nvSpPr>
            <p:cNvPr id="66" name="Rectangle 8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053B85C-1D49-4164-B563-DA621A833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787" y="3334558"/>
              <a:ext cx="191719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0</a:t>
              </a:r>
            </a:p>
          </p:txBody>
        </p:sp>
        <p:cxnSp>
          <p:nvCxnSpPr>
            <p:cNvPr id="67" name="Straight Connector 3"/>
            <p:cNvCxnSpPr/>
            <p:nvPr/>
          </p:nvCxnSpPr>
          <p:spPr>
            <a:xfrm flipV="1">
              <a:off x="1501994" y="3454413"/>
              <a:ext cx="2743200" cy="0"/>
            </a:xfrm>
            <a:prstGeom prst="line">
              <a:avLst/>
            </a:prstGeom>
            <a:ln w="9525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4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id="{72884D30-6966-44B0-AB79-256F46C98F0D}"/>
              </a:ext>
            </a:extLst>
          </p:cNvPr>
          <p:cNvGrpSpPr/>
          <p:nvPr/>
        </p:nvGrpSpPr>
        <p:grpSpPr>
          <a:xfrm>
            <a:off x="7010400" y="1589895"/>
            <a:ext cx="3657600" cy="2603467"/>
            <a:chOff x="4865416" y="2148694"/>
            <a:chExt cx="4288305" cy="3052400"/>
          </a:xfrm>
        </p:grpSpPr>
        <p:cxnSp>
          <p:nvCxnSpPr>
            <p:cNvPr id="111" name="Straight Connector 123"/>
            <p:cNvCxnSpPr/>
            <p:nvPr/>
          </p:nvCxnSpPr>
          <p:spPr>
            <a:xfrm flipV="1">
              <a:off x="5325080" y="3454413"/>
              <a:ext cx="2743200" cy="0"/>
            </a:xfrm>
            <a:prstGeom prst="line">
              <a:avLst/>
            </a:prstGeom>
            <a:ln w="9525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 Box 10"/>
            <p:cNvSpPr txBox="1">
              <a:spLocks noChangeArrowheads="1"/>
            </p:cNvSpPr>
            <p:nvPr/>
          </p:nvSpPr>
          <p:spPr bwMode="auto">
            <a:xfrm>
              <a:off x="8093493" y="3503521"/>
              <a:ext cx="886583" cy="32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4F81BD"/>
                  </a:solidFill>
                  <a:ea typeface="MS PGothic"/>
                  <a:cs typeface="Arial" charset="0"/>
                </a:rPr>
                <a:t>−0,78%</a:t>
              </a:r>
            </a:p>
          </p:txBody>
        </p:sp>
        <p:sp>
          <p:nvSpPr>
            <p:cNvPr id="70" name="Text Box 11"/>
            <p:cNvSpPr txBox="1">
              <a:spLocks noChangeArrowheads="1"/>
            </p:cNvSpPr>
            <p:nvPr/>
          </p:nvSpPr>
          <p:spPr bwMode="auto">
            <a:xfrm>
              <a:off x="8093493" y="4116805"/>
              <a:ext cx="1060228" cy="32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dirty="0" err="1">
                  <a:solidFill>
                    <a:srgbClr val="000000"/>
                  </a:solidFill>
                  <a:ea typeface="MS PGothic"/>
                  <a:cs typeface="Arial" charset="0"/>
                </a:rPr>
                <a:t>p</a:t>
              </a:r>
              <a:r>
                <a:rPr lang="en-US" sz="1200" dirty="0">
                  <a:solidFill>
                    <a:srgbClr val="000000"/>
                  </a:solidFill>
                  <a:ea typeface="MS PGothic"/>
                  <a:cs typeface="Arial" charset="0"/>
                </a:rPr>
                <a:t> = 0,23*</a:t>
              </a:r>
            </a:p>
          </p:txBody>
        </p:sp>
        <p:sp>
          <p:nvSpPr>
            <p:cNvPr id="71" name="Text Box 12"/>
            <p:cNvSpPr txBox="1">
              <a:spLocks noChangeArrowheads="1"/>
            </p:cNvSpPr>
            <p:nvPr/>
          </p:nvSpPr>
          <p:spPr bwMode="auto">
            <a:xfrm>
              <a:off x="8093493" y="3782744"/>
              <a:ext cx="922266" cy="32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6600"/>
                  </a:solidFill>
                  <a:ea typeface="MS PGothic"/>
                  <a:cs typeface="Arial" charset="0"/>
                </a:rPr>
                <a:t>−1,02%</a:t>
              </a:r>
            </a:p>
          </p:txBody>
        </p:sp>
        <p:sp>
          <p:nvSpPr>
            <p:cNvPr id="72" name="TextBox 57"/>
            <p:cNvSpPr txBox="1">
              <a:spLocks noChangeArrowheads="1"/>
            </p:cNvSpPr>
            <p:nvPr/>
          </p:nvSpPr>
          <p:spPr bwMode="auto">
            <a:xfrm>
              <a:off x="6577876" y="4629888"/>
              <a:ext cx="274210" cy="275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ea typeface="MS PGothic"/>
                  <a:cs typeface="MS PGothic"/>
                </a:rPr>
                <a:t>24</a:t>
              </a:r>
            </a:p>
          </p:txBody>
        </p:sp>
        <p:sp>
          <p:nvSpPr>
            <p:cNvPr id="73" name="TextBox 58"/>
            <p:cNvSpPr txBox="1">
              <a:spLocks noChangeArrowheads="1"/>
            </p:cNvSpPr>
            <p:nvPr/>
          </p:nvSpPr>
          <p:spPr bwMode="auto">
            <a:xfrm>
              <a:off x="7963441" y="4629888"/>
              <a:ext cx="274210" cy="275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ea typeface="MS PGothic"/>
                  <a:cs typeface="MS PGothic"/>
                </a:rPr>
                <a:t>48</a:t>
              </a:r>
            </a:p>
          </p:txBody>
        </p:sp>
        <p:sp>
          <p:nvSpPr>
            <p:cNvPr id="74" name="TextBox 59"/>
            <p:cNvSpPr txBox="1">
              <a:spLocks noChangeArrowheads="1"/>
            </p:cNvSpPr>
            <p:nvPr/>
          </p:nvSpPr>
          <p:spPr bwMode="auto">
            <a:xfrm>
              <a:off x="5855593" y="4961253"/>
              <a:ext cx="1713070" cy="239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ea typeface="MS PGothic"/>
                  <a:cs typeface="MS PGothic"/>
                </a:rPr>
                <a:t>Weeks</a:t>
              </a:r>
            </a:p>
          </p:txBody>
        </p:sp>
        <p:sp>
          <p:nvSpPr>
            <p:cNvPr id="75" name="TextBox 57"/>
            <p:cNvSpPr txBox="1">
              <a:spLocks noChangeArrowheads="1"/>
            </p:cNvSpPr>
            <p:nvPr/>
          </p:nvSpPr>
          <p:spPr bwMode="auto">
            <a:xfrm>
              <a:off x="5193398" y="4629888"/>
              <a:ext cx="274210" cy="275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ea typeface="MS PGothic"/>
                  <a:cs typeface="MS PGothic"/>
                </a:rPr>
                <a:t>0</a:t>
              </a:r>
            </a:p>
          </p:txBody>
        </p:sp>
        <p:sp>
          <p:nvSpPr>
            <p:cNvPr id="76" name="Rectangle 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748D066-BA1A-4CB1-806F-5CFF941EA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416" y="4499783"/>
              <a:ext cx="414787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 dirty="0">
                  <a:solidFill>
                    <a:srgbClr val="000000"/>
                  </a:solidFill>
                  <a:ea typeface="ＭＳ Ｐゴシック" pitchFamily="-84" charset="-128"/>
                </a:rPr>
                <a:t>-3</a:t>
              </a:r>
            </a:p>
          </p:txBody>
        </p:sp>
        <p:sp>
          <p:nvSpPr>
            <p:cNvPr id="77" name="Rectangle 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873FD6C-EE38-4B8B-A6AE-CFD6BC495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829" y="3720321"/>
              <a:ext cx="335374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 dirty="0">
                  <a:solidFill>
                    <a:srgbClr val="000000"/>
                  </a:solidFill>
                  <a:ea typeface="ＭＳ Ｐゴシック" pitchFamily="-84" charset="-128"/>
                </a:rPr>
                <a:t>-1</a:t>
              </a:r>
            </a:p>
          </p:txBody>
        </p:sp>
        <p:sp>
          <p:nvSpPr>
            <p:cNvPr id="78" name="Rectangle 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A99BA95D-C3D4-4FEB-8841-96D3D3CAA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485" y="2932920"/>
              <a:ext cx="191719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1</a:t>
              </a:r>
            </a:p>
          </p:txBody>
        </p:sp>
        <p:sp>
          <p:nvSpPr>
            <p:cNvPr id="79" name="Rectangle 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F01C9B5-5F63-4A4B-BDB2-84064CC83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485" y="2543982"/>
              <a:ext cx="191719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2</a:t>
              </a:r>
            </a:p>
          </p:txBody>
        </p:sp>
        <p:sp>
          <p:nvSpPr>
            <p:cNvPr id="80" name="Rectangle 1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8C7BDC8-2C23-48F9-9CBE-2852343CD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485" y="2148694"/>
              <a:ext cx="191719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 dirty="0">
                  <a:solidFill>
                    <a:srgbClr val="000000"/>
                  </a:solidFill>
                  <a:ea typeface="ＭＳ Ｐゴシック" pitchFamily="-84" charset="-128"/>
                </a:rPr>
                <a:t>3</a:t>
              </a:r>
            </a:p>
          </p:txBody>
        </p:sp>
        <p:sp>
          <p:nvSpPr>
            <p:cNvPr id="81" name="Freeform 1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F0600B3-BDEB-469F-B99D-CD4BDB0560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0203" y="2271724"/>
              <a:ext cx="49213" cy="2363790"/>
            </a:xfrm>
            <a:custGeom>
              <a:avLst/>
              <a:gdLst>
                <a:gd name="T0" fmla="*/ 31 w 31"/>
                <a:gd name="T1" fmla="*/ 1489 h 1489"/>
                <a:gd name="T2" fmla="*/ 31 w 31"/>
                <a:gd name="T3" fmla="*/ 0 h 1489"/>
                <a:gd name="T4" fmla="*/ 31 w 31"/>
                <a:gd name="T5" fmla="*/ 1486 h 1489"/>
                <a:gd name="T6" fmla="*/ 0 w 31"/>
                <a:gd name="T7" fmla="*/ 1486 h 1489"/>
                <a:gd name="T8" fmla="*/ 31 w 31"/>
                <a:gd name="T9" fmla="*/ 991 h 1489"/>
                <a:gd name="T10" fmla="*/ 0 w 31"/>
                <a:gd name="T11" fmla="*/ 991 h 1489"/>
                <a:gd name="T12" fmla="*/ 31 w 31"/>
                <a:gd name="T13" fmla="*/ 497 h 1489"/>
                <a:gd name="T14" fmla="*/ 0 w 31"/>
                <a:gd name="T15" fmla="*/ 497 h 1489"/>
                <a:gd name="T16" fmla="*/ 31 w 31"/>
                <a:gd name="T17" fmla="*/ 250 h 1489"/>
                <a:gd name="T18" fmla="*/ 0 w 31"/>
                <a:gd name="T19" fmla="*/ 250 h 1489"/>
                <a:gd name="T20" fmla="*/ 31 w 31"/>
                <a:gd name="T21" fmla="*/ 3 h 1489"/>
                <a:gd name="T22" fmla="*/ 0 w 31"/>
                <a:gd name="T23" fmla="*/ 3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489">
                  <a:moveTo>
                    <a:pt x="31" y="1489"/>
                  </a:moveTo>
                  <a:lnTo>
                    <a:pt x="31" y="0"/>
                  </a:lnTo>
                  <a:moveTo>
                    <a:pt x="31" y="1486"/>
                  </a:moveTo>
                  <a:lnTo>
                    <a:pt x="0" y="1486"/>
                  </a:lnTo>
                  <a:moveTo>
                    <a:pt x="31" y="991"/>
                  </a:moveTo>
                  <a:lnTo>
                    <a:pt x="0" y="991"/>
                  </a:lnTo>
                  <a:moveTo>
                    <a:pt x="31" y="497"/>
                  </a:moveTo>
                  <a:lnTo>
                    <a:pt x="0" y="497"/>
                  </a:lnTo>
                  <a:moveTo>
                    <a:pt x="31" y="250"/>
                  </a:moveTo>
                  <a:lnTo>
                    <a:pt x="0" y="250"/>
                  </a:lnTo>
                  <a:moveTo>
                    <a:pt x="31" y="3"/>
                  </a:moveTo>
                  <a:lnTo>
                    <a:pt x="0" y="3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2" name="Line 1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4CC9F63-8798-4F28-8FEE-46B446EEC7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0203" y="4238639"/>
              <a:ext cx="49213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3" name="Line 1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59A7556-07E7-426D-BB43-D6AFD664E7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0203" y="3454413"/>
              <a:ext cx="4921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4" name="Freeform 1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0D97737-44D9-4513-8010-DB2D9715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415" y="3454413"/>
              <a:ext cx="2767015" cy="307975"/>
            </a:xfrm>
            <a:custGeom>
              <a:avLst/>
              <a:gdLst>
                <a:gd name="T0" fmla="*/ 0 w 1743"/>
                <a:gd name="T1" fmla="*/ 0 h 194"/>
                <a:gd name="T2" fmla="*/ 0 w 1743"/>
                <a:gd name="T3" fmla="*/ 0 h 194"/>
                <a:gd name="T4" fmla="*/ 0 w 1743"/>
                <a:gd name="T5" fmla="*/ 0 h 194"/>
                <a:gd name="T6" fmla="*/ 871 w 1743"/>
                <a:gd name="T7" fmla="*/ 88 h 194"/>
                <a:gd name="T8" fmla="*/ 871 w 1743"/>
                <a:gd name="T9" fmla="*/ 88 h 194"/>
                <a:gd name="T10" fmla="*/ 1743 w 1743"/>
                <a:gd name="T1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3" h="19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71" y="88"/>
                  </a:lnTo>
                  <a:lnTo>
                    <a:pt x="871" y="88"/>
                  </a:lnTo>
                  <a:lnTo>
                    <a:pt x="1743" y="194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5" name="Line 1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943F54F-4CB4-436D-BC37-275C97095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2129" y="3505213"/>
              <a:ext cx="0" cy="88900"/>
            </a:xfrm>
            <a:prstGeom prst="lin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6" name="Line 1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AC6904D-4FDA-4F1E-BD79-58B189E739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9741" y="3505213"/>
              <a:ext cx="104775" cy="0"/>
            </a:xfrm>
            <a:prstGeom prst="lin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7" name="Line 1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EBC7310B-B781-4B13-89EB-B02DEC0ED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2129" y="3594113"/>
              <a:ext cx="0" cy="88900"/>
            </a:xfrm>
            <a:prstGeom prst="line">
              <a:avLst/>
            </a:prstGeom>
            <a:noFill/>
            <a:ln w="7938" cap="flat">
              <a:solidFill>
                <a:srgbClr val="00C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8" name="Line 1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5C675846-53DB-4B22-96FC-922AFD80DD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9741" y="3683013"/>
              <a:ext cx="104775" cy="0"/>
            </a:xfrm>
            <a:prstGeom prst="line">
              <a:avLst/>
            </a:prstGeom>
            <a:noFill/>
            <a:ln w="7938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89" name="Line 1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8B7C36E-6D3E-4268-B117-3FA89C70C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96430" y="3652851"/>
              <a:ext cx="0" cy="109538"/>
            </a:xfrm>
            <a:prstGeom prst="line">
              <a:avLst/>
            </a:prstGeom>
            <a:solidFill>
              <a:schemeClr val="accent1"/>
            </a:solidFill>
            <a:ln w="7938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0" name="Line 2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866C2F2A-DF70-4E0C-80B1-DC092F8A0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5630" y="3652851"/>
              <a:ext cx="103188" cy="0"/>
            </a:xfrm>
            <a:prstGeom prst="line">
              <a:avLst/>
            </a:prstGeom>
            <a:solidFill>
              <a:schemeClr val="accent1"/>
            </a:solidFill>
            <a:ln w="7938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1" name="Line 2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9BCC78C-5EA3-4576-ADA8-AD4F678451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96430" y="3762388"/>
              <a:ext cx="0" cy="106363"/>
            </a:xfrm>
            <a:prstGeom prst="line">
              <a:avLst/>
            </a:prstGeom>
            <a:noFill/>
            <a:ln w="7938" cap="flat">
              <a:solidFill>
                <a:srgbClr val="00C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2" name="Line 2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49C82616-22A8-44BF-9A78-8F3A4EE0A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5630" y="3868751"/>
              <a:ext cx="103188" cy="0"/>
            </a:xfrm>
            <a:prstGeom prst="line">
              <a:avLst/>
            </a:prstGeom>
            <a:noFill/>
            <a:ln w="7938" cap="flat">
              <a:solidFill>
                <a:srgbClr val="00C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3" name="Oval 2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9DEC76B-A1A1-42FB-A57E-D6B415773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7028" y="3402025"/>
              <a:ext cx="103188" cy="103188"/>
            </a:xfrm>
            <a:prstGeom prst="ellipse">
              <a:avLst/>
            </a:prstGeom>
            <a:solidFill>
              <a:srgbClr val="00C0A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4" name="Oval 2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A49EBE7-3C84-494D-AF16-EABD1E1CC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7028" y="3402025"/>
              <a:ext cx="103188" cy="103188"/>
            </a:xfrm>
            <a:prstGeom prst="ellipse">
              <a:avLst/>
            </a:prstGeom>
            <a:noFill/>
            <a:ln w="1588" cap="flat">
              <a:solidFill>
                <a:srgbClr val="00C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5" name="Oval 2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9B2545DD-305B-4B8A-9DB0-1EF4E82D3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741" y="3541726"/>
              <a:ext cx="104775" cy="104775"/>
            </a:xfrm>
            <a:prstGeom prst="ellipse">
              <a:avLst/>
            </a:prstGeom>
            <a:solidFill>
              <a:srgbClr val="4F81B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6" name="Oval 2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72B1336A-28ED-48CE-97E9-EAD87653E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5630" y="3710001"/>
              <a:ext cx="103188" cy="103188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7" name="Freeform 29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CF41CC79-9CF3-49F7-ADE6-3154F43BA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415" y="3454413"/>
              <a:ext cx="2767015" cy="400050"/>
            </a:xfrm>
            <a:custGeom>
              <a:avLst/>
              <a:gdLst>
                <a:gd name="T0" fmla="*/ 0 w 1743"/>
                <a:gd name="T1" fmla="*/ 0 h 252"/>
                <a:gd name="T2" fmla="*/ 0 w 1743"/>
                <a:gd name="T3" fmla="*/ 0 h 252"/>
                <a:gd name="T4" fmla="*/ 0 w 1743"/>
                <a:gd name="T5" fmla="*/ 0 h 252"/>
                <a:gd name="T6" fmla="*/ 871 w 1743"/>
                <a:gd name="T7" fmla="*/ 120 h 252"/>
                <a:gd name="T8" fmla="*/ 871 w 1743"/>
                <a:gd name="T9" fmla="*/ 120 h 252"/>
                <a:gd name="T10" fmla="*/ 1743 w 1743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3" h="25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71" y="120"/>
                  </a:lnTo>
                  <a:lnTo>
                    <a:pt x="871" y="120"/>
                  </a:lnTo>
                  <a:lnTo>
                    <a:pt x="1743" y="252"/>
                  </a:ln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8" name="Line 3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6F4978FA-D66C-4A71-B3E1-F620E457B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2129" y="3551251"/>
              <a:ext cx="0" cy="93663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99" name="Line 31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104301E-FCF4-4F20-884C-F060054AB9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9741" y="3551251"/>
              <a:ext cx="104775" cy="0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0" name="Line 3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C4655ABF-9B3E-4FB9-BA41-973FF3EE6E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2129" y="3644913"/>
              <a:ext cx="0" cy="92075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1" name="Line 33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CD17165-7109-4EFA-9F9D-A4871F28C4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9741" y="3736988"/>
              <a:ext cx="104775" cy="0"/>
            </a:xfrm>
            <a:prstGeom prst="line">
              <a:avLst/>
            </a:prstGeom>
            <a:noFill/>
            <a:ln w="7938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2" name="Line 3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7EADBA9-F43F-4052-B329-130A504489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96430" y="3744926"/>
              <a:ext cx="0" cy="109538"/>
            </a:xfrm>
            <a:prstGeom prst="line">
              <a:avLst/>
            </a:pr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3" name="Line 3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63C2623-BBB2-4F76-93C9-E7D25192D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5630" y="3744926"/>
              <a:ext cx="103188" cy="0"/>
            </a:xfrm>
            <a:prstGeom prst="line">
              <a:avLst/>
            </a:pr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4" name="Line 36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3627E352-E271-4928-930E-864F943A8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96430" y="3854463"/>
              <a:ext cx="0" cy="107950"/>
            </a:xfrm>
            <a:prstGeom prst="line">
              <a:avLst/>
            </a:pr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5" name="Line 37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19E8AFCB-4C7C-496B-B35F-81E73A0C45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5630" y="3962414"/>
              <a:ext cx="103188" cy="0"/>
            </a:xfrm>
            <a:prstGeom prst="line">
              <a:avLst/>
            </a:pr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6" name="Oval 38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8E65CAE-CE98-461C-8488-50C874597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7028" y="3402025"/>
              <a:ext cx="103188" cy="103188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7" name="Oval 40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D7EFF706-3DF2-4B4E-B8E9-2092E2727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741" y="3592526"/>
              <a:ext cx="104775" cy="103188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8" name="Oval 42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FB6FA35B-BC2B-4F85-9232-2F5C8316E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5630" y="3802076"/>
              <a:ext cx="103188" cy="104775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9" name="Rectangle 44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0EBA2F8D-D826-43F7-A1B4-56D48AD5C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416" y="4107671"/>
              <a:ext cx="414787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 dirty="0">
                  <a:solidFill>
                    <a:srgbClr val="000000"/>
                  </a:solidFill>
                  <a:ea typeface="ＭＳ Ｐゴシック" pitchFamily="-84" charset="-128"/>
                </a:rPr>
                <a:t>-2</a:t>
              </a:r>
            </a:p>
          </p:txBody>
        </p:sp>
        <p:sp>
          <p:nvSpPr>
            <p:cNvPr id="110" name="Rectangle 45">
              <a:extLst>
                <a:ext uri="{FF2B5EF4-FFF2-40B4-BE49-F238E27FC236}">
                  <a16:creationId xmlns:mc="http://schemas.openxmlformats.org/markup-compatibility/2006" xmlns:mv="urn:schemas-microsoft-com:mac:vml" xmlns="" xmlns:a16="http://schemas.microsoft.com/office/drawing/2014/main" id="{B1820E33-34F4-440F-9D00-2E7C7BD8B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485" y="3329795"/>
              <a:ext cx="191719" cy="25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18288" rIns="45720" bIns="18288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ea typeface="ＭＳ Ｐゴシック" pitchFamily="-84" charset="-128"/>
                </a:rPr>
                <a:t>0</a:t>
              </a:r>
            </a:p>
          </p:txBody>
        </p:sp>
      </p:grpSp>
      <p:sp>
        <p:nvSpPr>
          <p:cNvPr id="112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DTG/ABC/3TC en initiation de traitement : résultats S48 </a:t>
            </a:r>
            <a:r>
              <a:rPr lang="fr-FR" sz="2400" i="1" dirty="0" smtClean="0"/>
              <a:t>(6)</a:t>
            </a:r>
            <a:endParaRPr lang="fr-FR" sz="2400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9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35"/>
    </mc:Choice>
    <mc:Fallback>
      <p:transition spd="slow" advTm="44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DTG+FTC/TAF en initiation de traitement : résultats S48 </a:t>
            </a:r>
            <a:r>
              <a:rPr lang="fr-FR" sz="2400" i="1" dirty="0" smtClean="0"/>
              <a:t>(1)</a:t>
            </a:r>
            <a:endParaRPr lang="fr-FR" sz="2400" i="1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1109609" y="1565564"/>
            <a:ext cx="10472790" cy="4557834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B/F/TAF (50/200/25 mg) vs DTG (50 mg) + F/TAF (200/25 mg)</a:t>
            </a:r>
          </a:p>
          <a:p>
            <a:endParaRPr lang="fr-FR" dirty="0"/>
          </a:p>
        </p:txBody>
      </p:sp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585627" y="1024343"/>
            <a:ext cx="10725103" cy="815596"/>
          </a:xfrm>
        </p:spPr>
        <p:txBody>
          <a:bodyPr/>
          <a:lstStyle/>
          <a:p>
            <a:r>
              <a:rPr lang="fr-FR" sz="2400" dirty="0"/>
              <a:t>Essai </a:t>
            </a:r>
            <a:r>
              <a:rPr lang="fr-FR" sz="2400" dirty="0" smtClean="0"/>
              <a:t>randomisé de non infériorité en double aveugle et double placebo</a:t>
            </a:r>
            <a:endParaRPr lang="fr-FR" sz="240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dirty="0" smtClean="0"/>
              <a:t>IAS 2017 - D’après Sax PE et al., </a:t>
            </a:r>
            <a:r>
              <a:rPr lang="fr-FR" dirty="0" err="1" smtClean="0"/>
              <a:t>abstr</a:t>
            </a:r>
            <a:r>
              <a:rPr lang="fr-FR" dirty="0" smtClean="0"/>
              <a:t>. TUPDB0201LB</a:t>
            </a:r>
            <a:endParaRPr lang="fr-FR" dirty="0"/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 rot="5400000">
            <a:off x="4992138" y="4353436"/>
            <a:ext cx="1339620" cy="791270"/>
          </a:xfrm>
          <a:custGeom>
            <a:avLst/>
            <a:gdLst>
              <a:gd name="T0" fmla="*/ 542765 w 2663825"/>
              <a:gd name="T1" fmla="*/ 0 h 127000"/>
              <a:gd name="T2" fmla="*/ 542765 w 2663825"/>
              <a:gd name="T3" fmla="*/ 118872 h 127000"/>
              <a:gd name="T4" fmla="*/ 0 w 2663825"/>
              <a:gd name="T5" fmla="*/ 118872 h 127000"/>
              <a:gd name="T6" fmla="*/ 0 w 2663825"/>
              <a:gd name="T7" fmla="*/ 2972 h 127000"/>
              <a:gd name="T8" fmla="*/ 0 60000 65536"/>
              <a:gd name="T9" fmla="*/ 0 60000 65536"/>
              <a:gd name="T10" fmla="*/ 0 60000 65536"/>
              <a:gd name="T11" fmla="*/ 0 60000 65536"/>
              <a:gd name="T12" fmla="*/ 0 w 2663825"/>
              <a:gd name="T13" fmla="*/ 0 h 127000"/>
              <a:gd name="T14" fmla="*/ 2663825 w 2663825"/>
              <a:gd name="T15" fmla="*/ 127000 h 127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63825" h="127000">
                <a:moveTo>
                  <a:pt x="2663825" y="0"/>
                </a:moveTo>
                <a:lnTo>
                  <a:pt x="2663825" y="127000"/>
                </a:lnTo>
                <a:lnTo>
                  <a:pt x="0" y="127000"/>
                </a:lnTo>
                <a:lnTo>
                  <a:pt x="0" y="3175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black"/>
              </a:solidFill>
              <a:ea typeface="ＭＳ Ｐゴシック" pitchFamily="-84" charset="-128"/>
              <a:cs typeface="Arial" charset="0"/>
            </a:endParaRPr>
          </a:p>
        </p:txBody>
      </p:sp>
      <p:cxnSp>
        <p:nvCxnSpPr>
          <p:cNvPr id="10" name="Straight Connector 6"/>
          <p:cNvCxnSpPr/>
          <p:nvPr/>
        </p:nvCxnSpPr>
        <p:spPr>
          <a:xfrm>
            <a:off x="4465826" y="4749070"/>
            <a:ext cx="800487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197520" y="2701263"/>
            <a:ext cx="464921" cy="43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ＭＳ Ｐゴシック" pitchFamily="-84" charset="-128"/>
              </a:rPr>
              <a:t>48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4860073" y="2703108"/>
            <a:ext cx="1503821" cy="43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3600"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5000"/>
              </a:spcAft>
              <a:buChar char="•"/>
              <a:defRPr sz="3600"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5000"/>
              </a:spcAft>
              <a:buChar char="•"/>
              <a:defRPr sz="3600"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5000"/>
              </a:spcAft>
              <a:buChar char="•"/>
              <a:defRPr sz="3600"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5000"/>
              </a:spcAft>
              <a:buChar char="•"/>
              <a:defRPr sz="3600"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kern="0" baseline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MS PGothic" pitchFamily="34" charset="-128"/>
                <a:cs typeface="Arial" charset="0"/>
              </a:rPr>
              <a:t>Semaine</a:t>
            </a:r>
            <a:r>
              <a:rPr lang="en-US" sz="1400" kern="0" baseline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MS PGothic" pitchFamily="34" charset="-128"/>
                <a:cs typeface="Arial" charset="0"/>
              </a:rPr>
              <a:t> 0</a:t>
            </a:r>
          </a:p>
        </p:txBody>
      </p:sp>
      <p:sp>
        <p:nvSpPr>
          <p:cNvPr id="14" name="Freeform 66"/>
          <p:cNvSpPr>
            <a:spLocks/>
          </p:cNvSpPr>
          <p:nvPr/>
        </p:nvSpPr>
        <p:spPr bwMode="auto">
          <a:xfrm>
            <a:off x="6043718" y="3098488"/>
            <a:ext cx="4379314" cy="155425"/>
          </a:xfrm>
          <a:custGeom>
            <a:avLst/>
            <a:gdLst>
              <a:gd name="T0" fmla="*/ 542765 w 2663825"/>
              <a:gd name="T1" fmla="*/ 0 h 127000"/>
              <a:gd name="T2" fmla="*/ 542765 w 2663825"/>
              <a:gd name="T3" fmla="*/ 118872 h 127000"/>
              <a:gd name="T4" fmla="*/ 0 w 2663825"/>
              <a:gd name="T5" fmla="*/ 118872 h 127000"/>
              <a:gd name="T6" fmla="*/ 0 w 2663825"/>
              <a:gd name="T7" fmla="*/ 2972 h 127000"/>
              <a:gd name="T8" fmla="*/ 0 60000 65536"/>
              <a:gd name="T9" fmla="*/ 0 60000 65536"/>
              <a:gd name="T10" fmla="*/ 0 60000 65536"/>
              <a:gd name="T11" fmla="*/ 0 60000 65536"/>
              <a:gd name="T12" fmla="*/ 0 w 2663825"/>
              <a:gd name="T13" fmla="*/ 0 h 127000"/>
              <a:gd name="T14" fmla="*/ 2663825 w 2663825"/>
              <a:gd name="T15" fmla="*/ 127000 h 127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63825" h="127000">
                <a:moveTo>
                  <a:pt x="2663825" y="0"/>
                </a:moveTo>
                <a:lnTo>
                  <a:pt x="2663825" y="127000"/>
                </a:lnTo>
                <a:lnTo>
                  <a:pt x="0" y="127000"/>
                </a:lnTo>
                <a:lnTo>
                  <a:pt x="0" y="3175"/>
                </a:lnTo>
              </a:path>
            </a:pathLst>
          </a:cu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black"/>
              </a:solidFill>
              <a:ea typeface="ＭＳ Ｐゴシック" pitchFamily="-84" charset="-128"/>
              <a:cs typeface="Arial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0120242" y="2703108"/>
            <a:ext cx="585427" cy="43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ＭＳ Ｐゴシック" pitchFamily="-84" charset="-128"/>
              </a:rPr>
              <a:t>144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523685" y="4185000"/>
            <a:ext cx="3027782" cy="1167961"/>
          </a:xfrm>
          <a:prstGeom prst="rect">
            <a:avLst/>
          </a:prstGeom>
          <a:solidFill>
            <a:srgbClr val="E2E2E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marL="285750" indent="-225425" defTabSz="457200" fontAlgn="base">
              <a:spcBef>
                <a:spcPct val="0"/>
              </a:spcBef>
              <a:spcAft>
                <a:spcPts val="108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rPr>
              <a:t>ARN-VIH-1 ≥ 500 </a:t>
            </a:r>
            <a:r>
              <a:rPr lang="en-US" altLang="en-US" sz="1400" kern="0" dirty="0" err="1">
                <a:solidFill>
                  <a:prstClr val="black"/>
                </a:solidFill>
                <a:ea typeface="ＭＳ Ｐゴシック" pitchFamily="-84" charset="-128"/>
                <a:cs typeface="Arial" charset="0"/>
              </a:rPr>
              <a:t>cp</a:t>
            </a:r>
            <a:r>
              <a:rPr lang="en-US" altLang="en-US" sz="1400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rPr>
              <a:t>/mL </a:t>
            </a:r>
          </a:p>
          <a:p>
            <a:pPr marL="285750" indent="-225425" defTabSz="457200" fontAlgn="base">
              <a:spcBef>
                <a:spcPct val="0"/>
              </a:spcBef>
              <a:spcAft>
                <a:spcPts val="108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 err="1">
                <a:solidFill>
                  <a:prstClr val="black"/>
                </a:solidFill>
                <a:ea typeface="ＭＳ Ｐゴシック" pitchFamily="-84" charset="-128"/>
                <a:cs typeface="Arial" charset="0"/>
              </a:rPr>
              <a:t>DFGe</a:t>
            </a:r>
            <a:r>
              <a:rPr lang="en-US" altLang="en-US" sz="1400" kern="0" baseline="-25000" dirty="0" err="1">
                <a:solidFill>
                  <a:prstClr val="black"/>
                </a:solidFill>
                <a:ea typeface="ＭＳ Ｐゴシック" pitchFamily="-84" charset="-128"/>
                <a:cs typeface="Arial" charset="0"/>
              </a:rPr>
              <a:t>CG</a:t>
            </a:r>
            <a:r>
              <a:rPr lang="en-US" altLang="en-US" sz="1400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rPr>
              <a:t> ≥ 30 mL/min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032775" y="4071343"/>
            <a:ext cx="4379314" cy="5828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9144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400" b="1" kern="0" dirty="0">
                <a:ea typeface="MS Mincho" pitchFamily="49" charset="-128"/>
                <a:cs typeface="Arial" pitchFamily="34" charset="0"/>
              </a:rPr>
              <a:t>DTG + F/TAF </a:t>
            </a:r>
            <a:r>
              <a:rPr lang="en-US" sz="1400" b="1" kern="0" dirty="0" smtClean="0">
                <a:ea typeface="MS Mincho" pitchFamily="49" charset="-128"/>
                <a:cs typeface="Arial" pitchFamily="34" charset="0"/>
              </a:rPr>
              <a:t>Placebo QD</a:t>
            </a:r>
            <a:endParaRPr lang="en-US" sz="1400" b="1" kern="0" dirty="0">
              <a:ea typeface="MS Mincho" pitchFamily="49" charset="-128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032775" y="3495292"/>
            <a:ext cx="4379314" cy="58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91440" anchor="ctr"/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20000"/>
              <a:defRPr/>
            </a:pPr>
            <a:r>
              <a:rPr lang="en-US" sz="1400" b="1" kern="0" dirty="0">
                <a:solidFill>
                  <a:prstClr val="white"/>
                </a:solidFill>
                <a:ea typeface="MS Mincho" pitchFamily="49" charset="-128"/>
                <a:cs typeface="Arial" pitchFamily="34" charset="0"/>
              </a:rPr>
              <a:t>B/F/TAF QD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032775" y="5417266"/>
            <a:ext cx="4379314" cy="5828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9144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400" b="1" kern="0" dirty="0">
                <a:ea typeface="MS Mincho" pitchFamily="49" charset="-128"/>
                <a:cs typeface="Arial" pitchFamily="34" charset="0"/>
              </a:rPr>
              <a:t>B/F/TAF Placebo QD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032775" y="4834934"/>
            <a:ext cx="4379314" cy="58284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lIns="9144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400" b="1" kern="0" dirty="0" smtClean="0">
                <a:solidFill>
                  <a:prstClr val="white"/>
                </a:solidFill>
                <a:ea typeface="MS Mincho" pitchFamily="49" charset="-128"/>
                <a:cs typeface="Arial" pitchFamily="34" charset="0"/>
              </a:rPr>
              <a:t>DTG + F/TAF </a:t>
            </a:r>
            <a:r>
              <a:rPr lang="en-US" sz="1400" b="1" kern="0" dirty="0">
                <a:solidFill>
                  <a:prstClr val="white"/>
                </a:solidFill>
                <a:ea typeface="MS Mincho" pitchFamily="49" charset="-128"/>
                <a:cs typeface="Arial" pitchFamily="34" charset="0"/>
              </a:rPr>
              <a:t>QD</a:t>
            </a:r>
          </a:p>
        </p:txBody>
      </p:sp>
      <p:sp>
        <p:nvSpPr>
          <p:cNvPr id="22" name="TextBox 17"/>
          <p:cNvSpPr txBox="1"/>
          <p:nvPr/>
        </p:nvSpPr>
        <p:spPr>
          <a:xfrm>
            <a:off x="5149388" y="3632015"/>
            <a:ext cx="968176" cy="435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err="1">
                <a:solidFill>
                  <a:prstClr val="black"/>
                </a:solidFill>
                <a:ea typeface="ＭＳ Ｐゴシック" pitchFamily="-84" charset="-128"/>
                <a:cs typeface="Arial" panose="020B0604020202020204" pitchFamily="34" charset="0"/>
              </a:rPr>
              <a:t>n</a:t>
            </a:r>
            <a:r>
              <a:rPr lang="en-US" sz="1400" b="1" kern="0" dirty="0">
                <a:solidFill>
                  <a:prstClr val="black"/>
                </a:solidFill>
                <a:ea typeface="ＭＳ Ｐゴシック" pitchFamily="-84" charset="-128"/>
                <a:cs typeface="Arial" panose="020B0604020202020204" pitchFamily="34" charset="0"/>
              </a:rPr>
              <a:t> = 320</a:t>
            </a:r>
          </a:p>
        </p:txBody>
      </p:sp>
      <p:sp>
        <p:nvSpPr>
          <p:cNvPr id="23" name="TextBox 18"/>
          <p:cNvSpPr txBox="1"/>
          <p:nvPr/>
        </p:nvSpPr>
        <p:spPr>
          <a:xfrm>
            <a:off x="5149385" y="5435263"/>
            <a:ext cx="968176" cy="435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err="1">
                <a:solidFill>
                  <a:prstClr val="black"/>
                </a:solidFill>
                <a:ea typeface="ＭＳ Ｐゴシック" pitchFamily="-84" charset="-128"/>
                <a:cs typeface="Arial" panose="020B0604020202020204" pitchFamily="34" charset="0"/>
              </a:rPr>
              <a:t>n</a:t>
            </a:r>
            <a:r>
              <a:rPr lang="en-US" sz="1400" b="1" kern="0" dirty="0">
                <a:solidFill>
                  <a:prstClr val="black"/>
                </a:solidFill>
                <a:ea typeface="ＭＳ Ｐゴシック" pitchFamily="-84" charset="-128"/>
                <a:cs typeface="Arial" panose="020B0604020202020204" pitchFamily="34" charset="0"/>
              </a:rPr>
              <a:t> = 325</a:t>
            </a:r>
          </a:p>
        </p:txBody>
      </p:sp>
      <p:sp>
        <p:nvSpPr>
          <p:cNvPr id="25" name="Isosceles Triangle 19"/>
          <p:cNvSpPr/>
          <p:nvPr/>
        </p:nvSpPr>
        <p:spPr>
          <a:xfrm flipV="1">
            <a:off x="7319794" y="2522562"/>
            <a:ext cx="220373" cy="238845"/>
          </a:xfrm>
          <a:prstGeom prst="triangle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ea typeface="ＭＳ Ｐゴシック" pitchFamily="-84" charset="-128"/>
            </a:endParaRPr>
          </a:p>
        </p:txBody>
      </p:sp>
      <p:cxnSp>
        <p:nvCxnSpPr>
          <p:cNvPr id="26" name="Straight Connector 20"/>
          <p:cNvCxnSpPr/>
          <p:nvPr/>
        </p:nvCxnSpPr>
        <p:spPr>
          <a:xfrm>
            <a:off x="7436836" y="3098757"/>
            <a:ext cx="0" cy="155425"/>
          </a:xfrm>
          <a:prstGeom prst="line">
            <a:avLst/>
          </a:prstGeom>
          <a:noFill/>
          <a:ln w="19050" cap="flat" cmpd="sng" algn="ctr">
            <a:solidFill>
              <a:srgbClr val="E2E2E2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7" name="TextBox 21"/>
          <p:cNvSpPr txBox="1"/>
          <p:nvPr/>
        </p:nvSpPr>
        <p:spPr>
          <a:xfrm>
            <a:off x="6483308" y="2164477"/>
            <a:ext cx="1893354" cy="4105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err="1">
                <a:solidFill>
                  <a:prstClr val="black"/>
                </a:solidFill>
                <a:ea typeface="ＭＳ Ｐゴシック" pitchFamily="-84" charset="-128"/>
                <a:cs typeface="Arial" charset="0"/>
              </a:rPr>
              <a:t>Critère</a:t>
            </a:r>
            <a:r>
              <a:rPr lang="en-US" sz="1400" b="1" kern="0" dirty="0">
                <a:solidFill>
                  <a:prstClr val="black"/>
                </a:solidFill>
                <a:ea typeface="ＭＳ Ｐゴシック" pitchFamily="-84" charset="-128"/>
                <a:cs typeface="Arial" charset="0"/>
              </a:rPr>
              <a:t> principal</a:t>
            </a:r>
            <a:endParaRPr lang="en-GB" sz="1400" b="1" kern="0" dirty="0">
              <a:solidFill>
                <a:prstClr val="black"/>
              </a:solidFill>
              <a:ea typeface="ＭＳ Ｐゴシック" pitchFamily="-84" charset="-128"/>
              <a:cs typeface="Arial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8679180" y="2698518"/>
            <a:ext cx="464921" cy="43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ＭＳ Ｐゴシック" pitchFamily="-84" charset="-128"/>
              </a:rPr>
              <a:t>96</a:t>
            </a:r>
          </a:p>
        </p:txBody>
      </p:sp>
      <p:cxnSp>
        <p:nvCxnSpPr>
          <p:cNvPr id="29" name="Straight Connector 27"/>
          <p:cNvCxnSpPr/>
          <p:nvPr/>
        </p:nvCxnSpPr>
        <p:spPr>
          <a:xfrm>
            <a:off x="8915126" y="3085896"/>
            <a:ext cx="0" cy="155425"/>
          </a:xfrm>
          <a:prstGeom prst="line">
            <a:avLst/>
          </a:prstGeom>
          <a:noFill/>
          <a:ln w="19050" cap="flat" cmpd="sng" algn="ctr">
            <a:solidFill>
              <a:srgbClr val="E2E2E2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4564581" y="4268952"/>
            <a:ext cx="659499" cy="435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prstClr val="black"/>
                </a:solidFill>
                <a:ea typeface="ＭＳ Ｐゴシック" pitchFamily="-84" charset="-128"/>
                <a:cs typeface="Arial" panose="020B0604020202020204" pitchFamily="34" charset="0"/>
              </a:rPr>
              <a:t>1 : 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10298" y="3745810"/>
            <a:ext cx="3081077" cy="435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325" defTabSz="457200" fontAlgn="base">
              <a:spcBef>
                <a:spcPct val="0"/>
              </a:spcBef>
              <a:spcAft>
                <a:spcPts val="1080"/>
              </a:spcAft>
              <a:defRPr/>
            </a:pPr>
            <a:r>
              <a:rPr lang="fr-FR" altLang="en-US" sz="1400" b="1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Adultes naïfs de traitement</a:t>
            </a:r>
            <a:endParaRPr lang="de-DE" altLang="en-US" sz="1400" b="1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2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75"/>
    </mc:Choice>
    <mc:Fallback>
      <p:transition spd="slow" advTm="3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179487" y="800248"/>
            <a:ext cx="7647709" cy="635289"/>
          </a:xfrm>
        </p:spPr>
        <p:txBody>
          <a:bodyPr/>
          <a:lstStyle/>
          <a:p>
            <a:r>
              <a:rPr lang="fr-FR" sz="2400" dirty="0" smtClean="0"/>
              <a:t>Caractéristiques des patients à l’inclusion</a:t>
            </a:r>
            <a:endParaRPr lang="fr-FR" sz="240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dirty="0" smtClean="0"/>
              <a:t>IAS 2017 - D’après Sax PE et al., </a:t>
            </a:r>
            <a:r>
              <a:rPr lang="fr-FR" dirty="0" err="1" smtClean="0"/>
              <a:t>abstr</a:t>
            </a:r>
            <a:r>
              <a:rPr lang="fr-FR" dirty="0" smtClean="0"/>
              <a:t>. TUPDB0201LB</a:t>
            </a:r>
            <a:endParaRPr lang="fr-FR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967651"/>
              </p:ext>
            </p:extLst>
          </p:nvPr>
        </p:nvGraphicFramePr>
        <p:xfrm>
          <a:off x="1777428" y="1222625"/>
          <a:ext cx="8804953" cy="5113517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470160"/>
                <a:gridCol w="2172910"/>
                <a:gridCol w="2161883"/>
              </a:tblGrid>
              <a:tr h="571787">
                <a:tc>
                  <a:txBody>
                    <a:bodyPr/>
                    <a:lstStyle/>
                    <a:p>
                      <a:pPr algn="l" rtl="0" fontAlgn="ctr"/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B/F/TAF</a:t>
                      </a:r>
                    </a:p>
                    <a:p>
                      <a:pPr algn="ctr" rtl="0" fontAlgn="ctr"/>
                      <a:r>
                        <a:rPr lang="en-US" sz="1600" b="1" i="0" u="none" strike="noStrike" noProof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n</a:t>
                      </a:r>
                      <a:r>
                        <a:rPr lang="en-US" sz="1600" b="1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 = 320</a:t>
                      </a:r>
                      <a:endParaRPr lang="en-US" sz="1600" b="1" i="0" u="none" strike="noStrike" noProof="0" dirty="0">
                        <a:solidFill>
                          <a:schemeClr val="bg1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DTG + F/TAF</a:t>
                      </a:r>
                    </a:p>
                    <a:p>
                      <a:pPr algn="ctr" rtl="0" fontAlgn="ctr"/>
                      <a:r>
                        <a:rPr lang="en-US" sz="1600" b="1" i="0" u="none" strike="noStrike" noProof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n</a:t>
                      </a:r>
                      <a:r>
                        <a:rPr lang="en-US" sz="1600" b="1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 = 325</a:t>
                      </a:r>
                      <a:endParaRPr lang="en-US" sz="1600" b="1" i="0" u="none" strike="noStrike" noProof="0" dirty="0">
                        <a:solidFill>
                          <a:schemeClr val="bg1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767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noProof="0" dirty="0" smtClean="0">
                          <a:effectLst/>
                          <a:latin typeface="+mn-lt"/>
                          <a:cs typeface=""/>
                        </a:rPr>
                        <a:t>Age </a:t>
                      </a:r>
                      <a:r>
                        <a:rPr lang="en-US" sz="1600" u="none" strike="noStrike" noProof="0" dirty="0" err="1" smtClean="0">
                          <a:effectLst/>
                          <a:latin typeface="+mn-lt"/>
                          <a:cs typeface=""/>
                        </a:rPr>
                        <a:t>médian</a:t>
                      </a:r>
                      <a:r>
                        <a:rPr lang="en-US" sz="1600" u="none" strike="noStrike" noProof="0" dirty="0" smtClean="0">
                          <a:effectLst/>
                          <a:latin typeface="+mn-lt"/>
                          <a:cs typeface=""/>
                        </a:rPr>
                        <a:t>,</a:t>
                      </a:r>
                      <a:r>
                        <a:rPr lang="en-US" sz="1600" u="none" strike="noStrike" baseline="0" noProof="0" dirty="0" smtClean="0">
                          <a:effectLst/>
                          <a:latin typeface="+mn-lt"/>
                          <a:cs typeface=""/>
                        </a:rPr>
                        <a:t> </a:t>
                      </a:r>
                      <a:r>
                        <a:rPr lang="en-US" sz="1600" u="none" strike="noStrike" baseline="0" noProof="0" dirty="0" err="1" smtClean="0">
                          <a:effectLst/>
                          <a:latin typeface="+mn-lt"/>
                          <a:cs typeface=""/>
                        </a:rPr>
                        <a:t>années</a:t>
                      </a:r>
                      <a:r>
                        <a:rPr lang="en-US" sz="1600" u="none" strike="noStrike" baseline="0" noProof="0" dirty="0" smtClean="0">
                          <a:effectLst/>
                          <a:latin typeface="+mn-lt"/>
                          <a:cs typeface=""/>
                        </a:rPr>
                        <a:t> (</a:t>
                      </a:r>
                      <a:r>
                        <a:rPr lang="en-US" sz="1600" u="none" strike="noStrike" baseline="0" noProof="0" dirty="0" err="1" smtClean="0">
                          <a:effectLst/>
                          <a:latin typeface="+mn-lt"/>
                          <a:cs typeface=""/>
                        </a:rPr>
                        <a:t>extrêmes</a:t>
                      </a:r>
                      <a:r>
                        <a:rPr lang="en-US" sz="1600" u="none" strike="noStrike" baseline="0" noProof="0" dirty="0" smtClean="0">
                          <a:effectLst/>
                          <a:latin typeface="+mn-lt"/>
                          <a:cs typeface=""/>
                        </a:rPr>
                        <a:t>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u="none" strike="noStrike" noProof="0" dirty="0" smtClean="0">
                          <a:effectLst/>
                          <a:latin typeface="+mn-lt"/>
                          <a:cs typeface=""/>
                        </a:rPr>
                        <a:t>33 (18-71)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34 (18-77)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67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noProof="0" dirty="0" err="1" smtClean="0">
                          <a:effectLst/>
                          <a:latin typeface="+mn-lt"/>
                          <a:cs typeface=""/>
                        </a:rPr>
                        <a:t>Hommes</a:t>
                      </a:r>
                      <a:r>
                        <a:rPr lang="en-US" sz="1600" u="none" strike="noStrike" noProof="0" dirty="0" smtClean="0">
                          <a:effectLst/>
                          <a:latin typeface="+mn-lt"/>
                          <a:cs typeface=""/>
                        </a:rPr>
                        <a:t>, %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u="none" strike="noStrike" noProof="0" dirty="0" smtClean="0">
                          <a:effectLst/>
                          <a:latin typeface="+mn-lt"/>
                          <a:cs typeface=""/>
                        </a:rPr>
                        <a:t>  88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89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67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"/>
                        </a:rPr>
                        <a:t>Origine</a:t>
                      </a:r>
                      <a:r>
                        <a:rPr lang="en-US" sz="1600" b="0" i="0" u="none" strike="noStrike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"/>
                        </a:rPr>
                        <a:t> </a:t>
                      </a:r>
                      <a:r>
                        <a:rPr lang="en-US" sz="1600" b="0" i="0" u="none" strike="noStrike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"/>
                        </a:rPr>
                        <a:t>ethnique</a:t>
                      </a:r>
                      <a:r>
                        <a:rPr lang="en-US" sz="1600" b="0" i="0" u="none" strike="noStrike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"/>
                        </a:rPr>
                        <a:t>, %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67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  Afro-</a:t>
                      </a:r>
                      <a:r>
                        <a:rPr lang="en-US" sz="16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américains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30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31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67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  </a:t>
                      </a:r>
                      <a:r>
                        <a:rPr lang="en-US" sz="16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Hispaniques</a:t>
                      </a: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/Latinos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26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25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80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Médiane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de CV</a:t>
                      </a: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,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log</a:t>
                      </a:r>
                      <a:r>
                        <a:rPr lang="en-US" sz="1600" b="0" i="0" u="none" strike="noStrike" baseline="-250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10 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copies/mL (Q1, Q3)</a:t>
                      </a:r>
                      <a:endParaRPr lang="en-US" sz="16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4,43 (3,95-4,90)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4,45 (4,03-4,84)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7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  CV &gt;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100 000 copies/mL, %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21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17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5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Médiane</a:t>
                      </a: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CD4, n/mm</a:t>
                      </a:r>
                      <a:r>
                        <a:rPr lang="en-US" sz="1600" b="0" i="0" u="none" strike="noStrike" baseline="300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3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(Q1, Q3)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440 (289-591)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441 (297-597)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7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  CD4 &lt; 200/mm</a:t>
                      </a:r>
                      <a:r>
                        <a:rPr lang="en-US" sz="1600" b="0" i="0" u="none" strike="noStrike" baseline="300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3</a:t>
                      </a: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,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%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14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10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7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Co-infection VHB/VHC, %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3/2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2/2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7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baseline="0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Médiane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</a:t>
                      </a:r>
                      <a:r>
                        <a:rPr lang="en-US" sz="16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DFGe</a:t>
                      </a:r>
                      <a:r>
                        <a:rPr lang="en-US" sz="1600" b="0" i="0" u="none" strike="noStrike" baseline="-25000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CG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, mL/min (Q1, Q3)</a:t>
                      </a: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120,4 (100,8-141,8)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120,6</a:t>
                      </a:r>
                      <a:r>
                        <a:rPr lang="en-US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(102,8-145,1)</a:t>
                      </a:r>
                      <a:endParaRPr lang="en-US" sz="1600" b="0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DTG+FTC/TAF en initiation de traitement : résultats S48 </a:t>
            </a:r>
            <a:r>
              <a:rPr lang="fr-FR" sz="2400" i="1" dirty="0" smtClean="0"/>
              <a:t>(2)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2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6"/>
    </mc:Choice>
    <mc:Fallback>
      <p:transition spd="slow" advTm="16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Sax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PE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TUPDB0201LB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20" name="AutoShape 28">
            <a:extLst>
              <a:ext uri="{FF2B5EF4-FFF2-40B4-BE49-F238E27FC236}">
                <a16:creationId xmlns:a16="http://schemas.microsoft.com/office/drawing/2014/main" xmlns="" xmlns:mv="urn:schemas-microsoft-com:mac:vml" xmlns:mc="http://schemas.openxmlformats.org/markup-compatibility/2006" id="{A5CEF481-A27B-4D2F-B1B0-3046EB9EC25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85139" y="3851791"/>
            <a:ext cx="4398962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94" name="Rectangle 6"/>
          <p:cNvSpPr>
            <a:spLocks noChangeArrowheads="1"/>
          </p:cNvSpPr>
          <p:nvPr/>
        </p:nvSpPr>
        <p:spPr bwMode="auto">
          <a:xfrm>
            <a:off x="3677469" y="899719"/>
            <a:ext cx="2051421" cy="36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45720" anchor="ctr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b="1" dirty="0" err="1">
                <a:solidFill>
                  <a:srgbClr val="000000"/>
                </a:solidFill>
                <a:ea typeface="MS PGothic"/>
                <a:cs typeface="Arial" charset="0"/>
              </a:rPr>
              <a:t>Efficacité</a:t>
            </a:r>
            <a:r>
              <a:rPr lang="en-GB" sz="1200" b="1" dirty="0">
                <a:solidFill>
                  <a:srgbClr val="000000"/>
                </a:solidFill>
                <a:ea typeface="MS PGothic"/>
                <a:cs typeface="Arial" charset="0"/>
              </a:rPr>
              <a:t> </a:t>
            </a:r>
            <a:r>
              <a:rPr lang="en-GB" sz="1200" b="1" dirty="0" err="1">
                <a:solidFill>
                  <a:srgbClr val="000000"/>
                </a:solidFill>
                <a:ea typeface="MS PGothic"/>
                <a:cs typeface="Arial" charset="0"/>
              </a:rPr>
              <a:t>virologique</a:t>
            </a:r>
            <a:endParaRPr lang="en-GB" sz="1200" b="1" dirty="0">
              <a:solidFill>
                <a:srgbClr val="000000"/>
              </a:solidFill>
              <a:ea typeface="MS PGothic"/>
              <a:cs typeface="Arial" charset="0"/>
            </a:endParaRPr>
          </a:p>
        </p:txBody>
      </p:sp>
      <p:graphicFrame>
        <p:nvGraphicFramePr>
          <p:cNvPr id="95" name="Graphique 94"/>
          <p:cNvGraphicFramePr/>
          <p:nvPr>
            <p:extLst>
              <p:ext uri="{D42A27DB-BD31-4B8C-83A1-F6EECF244321}">
                <p14:modId xmlns:p14="http://schemas.microsoft.com/office/powerpoint/2010/main" val="3557057173"/>
              </p:ext>
            </p:extLst>
          </p:nvPr>
        </p:nvGraphicFramePr>
        <p:xfrm>
          <a:off x="986319" y="948638"/>
          <a:ext cx="6579847" cy="469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" name="Grouper 14"/>
          <p:cNvGrpSpPr/>
          <p:nvPr/>
        </p:nvGrpSpPr>
        <p:grpSpPr>
          <a:xfrm>
            <a:off x="2327559" y="5020462"/>
            <a:ext cx="5029244" cy="470747"/>
            <a:chOff x="1750722" y="4707137"/>
            <a:chExt cx="4268172" cy="357790"/>
          </a:xfrm>
        </p:grpSpPr>
        <p:sp>
          <p:nvSpPr>
            <p:cNvPr id="99" name="TextBox 22"/>
            <p:cNvSpPr txBox="1"/>
            <p:nvPr/>
          </p:nvSpPr>
          <p:spPr>
            <a:xfrm>
              <a:off x="1750722" y="4707137"/>
              <a:ext cx="568119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286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320</a:t>
              </a:r>
            </a:p>
          </p:txBody>
        </p:sp>
        <p:sp>
          <p:nvSpPr>
            <p:cNvPr id="100" name="TextBox 23"/>
            <p:cNvSpPr txBox="1"/>
            <p:nvPr/>
          </p:nvSpPr>
          <p:spPr>
            <a:xfrm>
              <a:off x="2146965" y="4707137"/>
              <a:ext cx="424338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302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325</a:t>
              </a:r>
            </a:p>
          </p:txBody>
        </p:sp>
        <p:sp>
          <p:nvSpPr>
            <p:cNvPr id="134" name="TextBox 22"/>
            <p:cNvSpPr txBox="1"/>
            <p:nvPr/>
          </p:nvSpPr>
          <p:spPr>
            <a:xfrm>
              <a:off x="2399427" y="4707137"/>
              <a:ext cx="568119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279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282</a:t>
              </a:r>
            </a:p>
          </p:txBody>
        </p:sp>
        <p:sp>
          <p:nvSpPr>
            <p:cNvPr id="135" name="TextBox 23"/>
            <p:cNvSpPr txBox="1"/>
            <p:nvPr/>
          </p:nvSpPr>
          <p:spPr>
            <a:xfrm>
              <a:off x="2795671" y="4707137"/>
              <a:ext cx="424338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296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297</a:t>
              </a:r>
            </a:p>
          </p:txBody>
        </p:sp>
        <p:sp>
          <p:nvSpPr>
            <p:cNvPr id="136" name="TextBox 22"/>
            <p:cNvSpPr txBox="1"/>
            <p:nvPr/>
          </p:nvSpPr>
          <p:spPr>
            <a:xfrm>
              <a:off x="3148048" y="4707137"/>
              <a:ext cx="568119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14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320</a:t>
              </a:r>
            </a:p>
          </p:txBody>
        </p:sp>
        <p:sp>
          <p:nvSpPr>
            <p:cNvPr id="137" name="TextBox 23"/>
            <p:cNvSpPr txBox="1"/>
            <p:nvPr/>
          </p:nvSpPr>
          <p:spPr>
            <a:xfrm>
              <a:off x="3544291" y="4707137"/>
              <a:ext cx="424338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4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325</a:t>
              </a:r>
            </a:p>
          </p:txBody>
        </p:sp>
        <p:sp>
          <p:nvSpPr>
            <p:cNvPr id="138" name="TextBox 22"/>
            <p:cNvSpPr txBox="1"/>
            <p:nvPr/>
          </p:nvSpPr>
          <p:spPr>
            <a:xfrm>
              <a:off x="3796753" y="4707137"/>
              <a:ext cx="568119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3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282</a:t>
              </a:r>
            </a:p>
          </p:txBody>
        </p:sp>
        <p:sp>
          <p:nvSpPr>
            <p:cNvPr id="139" name="TextBox 23"/>
            <p:cNvSpPr txBox="1"/>
            <p:nvPr/>
          </p:nvSpPr>
          <p:spPr>
            <a:xfrm>
              <a:off x="4192997" y="4707137"/>
              <a:ext cx="424338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1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297</a:t>
              </a:r>
            </a:p>
          </p:txBody>
        </p:sp>
        <p:sp>
          <p:nvSpPr>
            <p:cNvPr id="140" name="TextBox 22"/>
            <p:cNvSpPr txBox="1"/>
            <p:nvPr/>
          </p:nvSpPr>
          <p:spPr>
            <a:xfrm>
              <a:off x="4549607" y="4707137"/>
              <a:ext cx="568119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20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320</a:t>
              </a:r>
            </a:p>
          </p:txBody>
        </p:sp>
        <p:sp>
          <p:nvSpPr>
            <p:cNvPr id="141" name="TextBox 23"/>
            <p:cNvSpPr txBox="1"/>
            <p:nvPr/>
          </p:nvSpPr>
          <p:spPr>
            <a:xfrm>
              <a:off x="4945850" y="4707137"/>
              <a:ext cx="424338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19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325</a:t>
              </a:r>
            </a:p>
          </p:txBody>
        </p:sp>
        <p:sp>
          <p:nvSpPr>
            <p:cNvPr id="142" name="TextBox 22"/>
            <p:cNvSpPr txBox="1"/>
            <p:nvPr/>
          </p:nvSpPr>
          <p:spPr>
            <a:xfrm>
              <a:off x="5198312" y="4707137"/>
              <a:ext cx="568119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0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4F81BD"/>
                  </a:solidFill>
                  <a:ea typeface="ＭＳ Ｐゴシック" pitchFamily="-84" charset="-128"/>
                  <a:cs typeface="Arial" charset="0"/>
                </a:rPr>
                <a:t>282</a:t>
              </a:r>
            </a:p>
          </p:txBody>
        </p:sp>
        <p:sp>
          <p:nvSpPr>
            <p:cNvPr id="143" name="TextBox 23"/>
            <p:cNvSpPr txBox="1"/>
            <p:nvPr/>
          </p:nvSpPr>
          <p:spPr>
            <a:xfrm>
              <a:off x="5594556" y="4707137"/>
              <a:ext cx="424338" cy="35779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0</a:t>
              </a:r>
            </a:p>
            <a:p>
              <a:pPr algn="ctr" defTabSz="4572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FF6600"/>
                  </a:solidFill>
                  <a:ea typeface="ＭＳ Ｐゴシック" pitchFamily="-84" charset="-128"/>
                  <a:cs typeface="Arial" charset="0"/>
                </a:rPr>
                <a:t>297</a:t>
              </a:r>
            </a:p>
          </p:txBody>
        </p:sp>
      </p:grpSp>
      <p:grpSp>
        <p:nvGrpSpPr>
          <p:cNvPr id="4" name="Grouper 16"/>
          <p:cNvGrpSpPr/>
          <p:nvPr/>
        </p:nvGrpSpPr>
        <p:grpSpPr>
          <a:xfrm>
            <a:off x="4277136" y="1721362"/>
            <a:ext cx="2704739" cy="1052853"/>
            <a:chOff x="1774556" y="4845109"/>
            <a:chExt cx="2295433" cy="800219"/>
          </a:xfrm>
        </p:grpSpPr>
        <p:sp>
          <p:nvSpPr>
            <p:cNvPr id="155" name="Rectangle 6"/>
            <p:cNvSpPr>
              <a:spLocks noChangeArrowheads="1"/>
            </p:cNvSpPr>
            <p:nvPr/>
          </p:nvSpPr>
          <p:spPr bwMode="auto">
            <a:xfrm>
              <a:off x="1774556" y="5091330"/>
              <a:ext cx="97691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tIns="45720" anchor="ctr">
              <a:spAutoFit/>
            </a:bodyPr>
            <a:lstStyle/>
            <a:p>
              <a:pPr algn="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ea typeface="MS PGothic"/>
                  <a:cs typeface="Arial" charset="0"/>
                </a:rPr>
                <a:t>B/F/TAF</a:t>
              </a:r>
            </a:p>
            <a:p>
              <a:pPr algn="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000" dirty="0">
                <a:solidFill>
                  <a:srgbClr val="000000"/>
                </a:solidFill>
                <a:ea typeface="MS PGothic"/>
                <a:cs typeface="Arial" charset="0"/>
              </a:endParaRPr>
            </a:p>
            <a:p>
              <a:pPr algn="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ea typeface="MS PGothic"/>
                  <a:cs typeface="Arial" charset="0"/>
                </a:rPr>
                <a:t>DTG + F/TAF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53169" y="5153063"/>
              <a:ext cx="156071" cy="1560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2853169" y="5439015"/>
              <a:ext cx="156071" cy="1560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3558716" y="5153063"/>
              <a:ext cx="156071" cy="156071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prstClr val="white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558716" y="5439015"/>
              <a:ext cx="156071" cy="156071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prstClr val="white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9" name="Rectangle 6"/>
            <p:cNvSpPr>
              <a:spLocks noChangeArrowheads="1"/>
            </p:cNvSpPr>
            <p:nvPr/>
          </p:nvSpPr>
          <p:spPr bwMode="auto">
            <a:xfrm>
              <a:off x="2569271" y="4845109"/>
              <a:ext cx="6764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tIns="45720" anchor="ctr">
              <a:spAutoFit/>
            </a:bodyPr>
            <a:lstStyle/>
            <a:p>
              <a:pPr algn="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ea typeface="MS PGothic"/>
                  <a:cs typeface="Arial" charset="0"/>
                </a:rPr>
                <a:t>Principal</a:t>
              </a:r>
            </a:p>
          </p:txBody>
        </p:sp>
        <p:sp>
          <p:nvSpPr>
            <p:cNvPr id="160" name="Rectangle 6"/>
            <p:cNvSpPr>
              <a:spLocks noChangeArrowheads="1"/>
            </p:cNvSpPr>
            <p:nvPr/>
          </p:nvSpPr>
          <p:spPr bwMode="auto">
            <a:xfrm>
              <a:off x="3122582" y="4845109"/>
              <a:ext cx="94740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tIns="45720" anchor="ctr">
              <a:spAutoFit/>
            </a:bodyPr>
            <a:lstStyle/>
            <a:p>
              <a:pPr algn="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ea typeface="MS PGothic"/>
                  <a:cs typeface="Arial" charset="0"/>
                </a:rPr>
                <a:t>Per </a:t>
              </a:r>
              <a:r>
                <a:rPr lang="en-GB" sz="1000" dirty="0" err="1">
                  <a:solidFill>
                    <a:srgbClr val="000000"/>
                  </a:solidFill>
                  <a:ea typeface="MS PGothic"/>
                  <a:cs typeface="Arial" charset="0"/>
                </a:rPr>
                <a:t>protocole</a:t>
              </a:r>
              <a:endParaRPr lang="en-GB" sz="1000" dirty="0">
                <a:solidFill>
                  <a:srgbClr val="000000"/>
                </a:solidFill>
                <a:ea typeface="MS PGothic"/>
                <a:cs typeface="Arial" charset="0"/>
              </a:endParaRPr>
            </a:p>
          </p:txBody>
        </p:sp>
      </p:grpSp>
      <p:grpSp>
        <p:nvGrpSpPr>
          <p:cNvPr id="6" name="Grouper 17"/>
          <p:cNvGrpSpPr/>
          <p:nvPr/>
        </p:nvGrpSpPr>
        <p:grpSpPr>
          <a:xfrm>
            <a:off x="7697822" y="935949"/>
            <a:ext cx="3487825" cy="3873017"/>
            <a:chOff x="5869958" y="1006533"/>
            <a:chExt cx="2960015" cy="2943678"/>
          </a:xfrm>
        </p:grpSpPr>
        <p:sp>
          <p:nvSpPr>
            <p:cNvPr id="75" name="TextBox 34"/>
            <p:cNvSpPr txBox="1"/>
            <p:nvPr/>
          </p:nvSpPr>
          <p:spPr>
            <a:xfrm>
              <a:off x="6417560" y="3766355"/>
              <a:ext cx="222417" cy="169277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-12</a:t>
              </a:r>
            </a:p>
          </p:txBody>
        </p:sp>
        <p:sp>
          <p:nvSpPr>
            <p:cNvPr id="76" name="TextBox 35"/>
            <p:cNvSpPr txBox="1"/>
            <p:nvPr/>
          </p:nvSpPr>
          <p:spPr>
            <a:xfrm>
              <a:off x="8235336" y="3780934"/>
              <a:ext cx="171171" cy="169277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12</a:t>
              </a:r>
            </a:p>
          </p:txBody>
        </p:sp>
        <p:cxnSp>
          <p:nvCxnSpPr>
            <p:cNvPr id="78" name="Straight Connector 39"/>
            <p:cNvCxnSpPr/>
            <p:nvPr/>
          </p:nvCxnSpPr>
          <p:spPr bwMode="auto">
            <a:xfrm flipV="1">
              <a:off x="6529488" y="1797501"/>
              <a:ext cx="0" cy="188997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24"/>
            <p:cNvCxnSpPr>
              <a:cxnSpLocks noChangeShapeType="1"/>
            </p:cNvCxnSpPr>
            <p:nvPr/>
          </p:nvCxnSpPr>
          <p:spPr bwMode="auto">
            <a:xfrm flipV="1">
              <a:off x="8321675" y="1778712"/>
              <a:ext cx="0" cy="192024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0" name="AutoShape 106"/>
            <p:cNvSpPr>
              <a:spLocks noChangeArrowheads="1"/>
            </p:cNvSpPr>
            <p:nvPr/>
          </p:nvSpPr>
          <p:spPr bwMode="auto">
            <a:xfrm>
              <a:off x="7437538" y="1533525"/>
              <a:ext cx="1046062" cy="527952"/>
            </a:xfrm>
            <a:prstGeom prst="rightArrow">
              <a:avLst>
                <a:gd name="adj1" fmla="val 74951"/>
                <a:gd name="adj2" fmla="val 75964"/>
              </a:avLst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En </a:t>
              </a:r>
              <a:r>
                <a:rPr lang="en-US" sz="900" b="1" kern="0" dirty="0" err="1">
                  <a:solidFill>
                    <a:prstClr val="white"/>
                  </a:solidFill>
                  <a:ea typeface="MS PGothic"/>
                  <a:cs typeface="Arial" charset="0"/>
                </a:rPr>
                <a:t>faveur</a:t>
              </a:r>
              <a:r>
                <a:rPr lang="en-US" sz="9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 </a:t>
              </a:r>
              <a:br>
                <a:rPr lang="en-US" sz="9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</a:br>
              <a:r>
                <a:rPr lang="en-US" sz="9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de B/F/TAF</a:t>
              </a:r>
            </a:p>
          </p:txBody>
        </p:sp>
        <p:sp>
          <p:nvSpPr>
            <p:cNvPr id="92" name="AutoShape 106"/>
            <p:cNvSpPr>
              <a:spLocks noChangeArrowheads="1"/>
            </p:cNvSpPr>
            <p:nvPr/>
          </p:nvSpPr>
          <p:spPr bwMode="auto">
            <a:xfrm flipH="1">
              <a:off x="6343650" y="1533525"/>
              <a:ext cx="1093888" cy="527952"/>
            </a:xfrm>
            <a:prstGeom prst="rightArrow">
              <a:avLst>
                <a:gd name="adj1" fmla="val 74951"/>
                <a:gd name="adj2" fmla="val 75964"/>
              </a:avLst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rIns="18288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En </a:t>
              </a:r>
              <a:r>
                <a:rPr lang="en-US" sz="900" b="1" kern="0" dirty="0" err="1">
                  <a:solidFill>
                    <a:prstClr val="white"/>
                  </a:solidFill>
                  <a:ea typeface="MS PGothic"/>
                  <a:cs typeface="Arial" charset="0"/>
                </a:rPr>
                <a:t>faveur</a:t>
              </a:r>
              <a:r>
                <a:rPr lang="en-US" sz="9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 de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 </a:t>
              </a:r>
              <a:r>
                <a:rPr lang="en-US" sz="900" b="1" kern="0" dirty="0" smtClean="0">
                  <a:solidFill>
                    <a:prstClr val="white"/>
                  </a:solidFill>
                  <a:ea typeface="MS PGothic"/>
                  <a:cs typeface="Arial" charset="0"/>
                </a:rPr>
                <a:t>DTG + F/TAF</a:t>
              </a:r>
              <a:endParaRPr lang="en-US" sz="900" b="1" kern="0" dirty="0">
                <a:solidFill>
                  <a:prstClr val="white"/>
                </a:solidFill>
                <a:ea typeface="MS PGothic"/>
                <a:cs typeface="Arial" charset="0"/>
              </a:endParaRPr>
            </a:p>
          </p:txBody>
        </p:sp>
        <p:sp>
          <p:nvSpPr>
            <p:cNvPr id="93" name="Rectangle 6"/>
            <p:cNvSpPr>
              <a:spLocks noChangeArrowheads="1"/>
            </p:cNvSpPr>
            <p:nvPr/>
          </p:nvSpPr>
          <p:spPr bwMode="auto">
            <a:xfrm>
              <a:off x="6081650" y="1006533"/>
              <a:ext cx="2748323" cy="397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45720" anchor="ctr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r>
                <a:rPr lang="en-US" altLang="en-US" sz="1400" b="1" kern="0" dirty="0" err="1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Différence</a:t>
              </a:r>
              <a:r>
                <a:rPr lang="en-US" altLang="en-US" sz="14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 entre les </a:t>
              </a:r>
              <a:r>
                <a:rPr lang="en-US" altLang="en-US" sz="1400" b="1" kern="0" dirty="0" err="1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traitements</a:t>
              </a:r>
              <a:r>
                <a:rPr lang="en-US" altLang="en-US" sz="14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 (%) </a:t>
              </a:r>
              <a:br>
                <a:rPr lang="en-US" altLang="en-US" sz="14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</a:br>
              <a:r>
                <a:rPr lang="en-US" altLang="en-US" sz="14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[IC</a:t>
              </a:r>
              <a:r>
                <a:rPr lang="en-US" altLang="en-US" sz="1400" b="1" kern="0" baseline="-2500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95</a:t>
              </a:r>
              <a:r>
                <a:rPr lang="en-US" altLang="en-US" sz="14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]</a:t>
              </a:r>
            </a:p>
          </p:txBody>
        </p:sp>
        <p:sp>
          <p:nvSpPr>
            <p:cNvPr id="121" name="Line 30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CE6CAD8D-83EF-4A03-B189-2CDF72444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37538" y="1909475"/>
              <a:ext cx="0" cy="17780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2" name="Line 31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5C340C82-204E-4594-BEB8-AE56D98C3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9488" y="3687475"/>
              <a:ext cx="179218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4" name="Freeform 33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3BEDD23F-E405-4F00-9AE1-22C009F1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1068" y="2583120"/>
              <a:ext cx="715432" cy="45719"/>
            </a:xfrm>
            <a:custGeom>
              <a:avLst/>
              <a:gdLst>
                <a:gd name="T0" fmla="*/ 0 w 704"/>
                <a:gd name="T1" fmla="*/ 649 w 704"/>
                <a:gd name="T2" fmla="*/ 325 w 70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4">
                  <a:moveTo>
                    <a:pt x="0" y="0"/>
                  </a:moveTo>
                  <a:cubicBezTo>
                    <a:pt x="217" y="0"/>
                    <a:pt x="595" y="0"/>
                    <a:pt x="649" y="0"/>
                  </a:cubicBezTo>
                  <a:cubicBezTo>
                    <a:pt x="704" y="0"/>
                    <a:pt x="379" y="0"/>
                    <a:pt x="325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25" name="Rectangle 34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6D225334-34B5-40DA-A0DC-0116C3A99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8465" y="2525971"/>
              <a:ext cx="104775" cy="1047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61" name="Rectangle 6"/>
            <p:cNvSpPr>
              <a:spLocks noChangeArrowheads="1"/>
            </p:cNvSpPr>
            <p:nvPr/>
          </p:nvSpPr>
          <p:spPr bwMode="auto">
            <a:xfrm>
              <a:off x="6193000" y="3020944"/>
              <a:ext cx="3534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tIns="45720" anchor="ctr">
              <a:spAutoFit/>
            </a:bodyPr>
            <a:lstStyle/>
            <a:p>
              <a:pPr algn="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ea typeface="MS PGothic"/>
                  <a:cs typeface="Arial" charset="0"/>
                </a:rPr>
                <a:t>PP</a:t>
              </a:r>
            </a:p>
          </p:txBody>
        </p:sp>
        <p:sp>
          <p:nvSpPr>
            <p:cNvPr id="162" name="Rectangle 6"/>
            <p:cNvSpPr>
              <a:spLocks noChangeArrowheads="1"/>
            </p:cNvSpPr>
            <p:nvPr/>
          </p:nvSpPr>
          <p:spPr bwMode="auto">
            <a:xfrm>
              <a:off x="5869958" y="2432779"/>
              <a:ext cx="6764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tIns="45720" anchor="ctr">
              <a:spAutoFit/>
            </a:bodyPr>
            <a:lstStyle/>
            <a:p>
              <a:pPr algn="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ea typeface="MS PGothic"/>
                  <a:cs typeface="Arial" charset="0"/>
                </a:rPr>
                <a:t>Principal</a:t>
              </a:r>
            </a:p>
          </p:txBody>
        </p:sp>
        <p:sp>
          <p:nvSpPr>
            <p:cNvPr id="163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2146" y="2337758"/>
              <a:ext cx="28522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00"/>
                  </a:solidFill>
                  <a:ea typeface="ＭＳ Ｐゴシック" pitchFamily="-84" charset="-128"/>
                </a:rPr>
                <a:t>– 3,5</a:t>
              </a:r>
            </a:p>
          </p:txBody>
        </p:sp>
        <p:sp>
          <p:nvSpPr>
            <p:cNvPr id="164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759" y="2596882"/>
              <a:ext cx="28522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dirty="0">
                  <a:solidFill>
                    <a:srgbClr val="000000"/>
                  </a:solidFill>
                  <a:ea typeface="ＭＳ Ｐゴシック" pitchFamily="-84" charset="-128"/>
                </a:rPr>
                <a:t>– 7,9</a:t>
              </a:r>
            </a:p>
          </p:txBody>
        </p:sp>
        <p:sp>
          <p:nvSpPr>
            <p:cNvPr id="165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9294" y="2594498"/>
              <a:ext cx="1782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dirty="0">
                  <a:solidFill>
                    <a:srgbClr val="000000"/>
                  </a:solidFill>
                  <a:ea typeface="ＭＳ Ｐゴシック" pitchFamily="-84" charset="-128"/>
                </a:rPr>
                <a:t>1,0</a:t>
              </a:r>
            </a:p>
          </p:txBody>
        </p:sp>
        <p:sp>
          <p:nvSpPr>
            <p:cNvPr id="166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9412" y="2926190"/>
              <a:ext cx="28522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00"/>
                  </a:solidFill>
                  <a:ea typeface="ＭＳ Ｐゴシック" pitchFamily="-84" charset="-128"/>
                </a:rPr>
                <a:t>– 0,7</a:t>
              </a:r>
            </a:p>
          </p:txBody>
        </p:sp>
        <p:sp>
          <p:nvSpPr>
            <p:cNvPr id="167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2165" y="3149066"/>
              <a:ext cx="1782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dirty="0">
                  <a:solidFill>
                    <a:srgbClr val="000000"/>
                  </a:solidFill>
                  <a:ea typeface="ＭＳ Ｐゴシック" pitchFamily="-84" charset="-128"/>
                </a:rPr>
                <a:t>2,6</a:t>
              </a:r>
            </a:p>
          </p:txBody>
        </p:sp>
        <p:sp>
          <p:nvSpPr>
            <p:cNvPr id="168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2362" y="3149066"/>
              <a:ext cx="1782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dirty="0">
                  <a:solidFill>
                    <a:srgbClr val="000000"/>
                  </a:solidFill>
                  <a:ea typeface="ＭＳ Ｐゴシック" pitchFamily="-84" charset="-128"/>
                </a:rPr>
                <a:t>1,2</a:t>
              </a:r>
            </a:p>
          </p:txBody>
        </p:sp>
        <p:sp>
          <p:nvSpPr>
            <p:cNvPr id="169" name="Freeform 33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3BEDD23F-E405-4F00-9AE1-22C009F1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640" y="3136091"/>
              <a:ext cx="273993" cy="45719"/>
            </a:xfrm>
            <a:custGeom>
              <a:avLst/>
              <a:gdLst>
                <a:gd name="T0" fmla="*/ 0 w 704"/>
                <a:gd name="T1" fmla="*/ 649 w 704"/>
                <a:gd name="T2" fmla="*/ 325 w 70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4">
                  <a:moveTo>
                    <a:pt x="0" y="0"/>
                  </a:moveTo>
                  <a:cubicBezTo>
                    <a:pt x="217" y="0"/>
                    <a:pt x="595" y="0"/>
                    <a:pt x="649" y="0"/>
                  </a:cubicBezTo>
                  <a:cubicBezTo>
                    <a:pt x="704" y="0"/>
                    <a:pt x="379" y="0"/>
                    <a:pt x="325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70" name="Rectangle 34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6D225334-34B5-40DA-A0DC-0116C3A99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8179" y="3100107"/>
              <a:ext cx="68775" cy="687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</p:grpSp>
      <p:sp>
        <p:nvSpPr>
          <p:cNvPr id="65" name="Espace réservé du contenu 1"/>
          <p:cNvSpPr>
            <a:spLocks noGrp="1"/>
          </p:cNvSpPr>
          <p:nvPr>
            <p:ph idx="1"/>
          </p:nvPr>
        </p:nvSpPr>
        <p:spPr>
          <a:xfrm>
            <a:off x="377463" y="5869782"/>
            <a:ext cx="11386150" cy="399174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Variation moyenne des CD4 depuis l’inclusion : + </a:t>
            </a:r>
            <a:r>
              <a:rPr lang="fr-FR" dirty="0" smtClean="0"/>
              <a:t>180/mm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  <a:r>
              <a:rPr lang="fr-FR" dirty="0"/>
              <a:t>(B/F/TAF) </a:t>
            </a:r>
            <a:r>
              <a:rPr lang="fr-FR" dirty="0" smtClean="0"/>
              <a:t>vs</a:t>
            </a:r>
            <a:r>
              <a:rPr lang="fr-FR" dirty="0"/>
              <a:t> + </a:t>
            </a:r>
            <a:r>
              <a:rPr lang="fr-FR" dirty="0" smtClean="0"/>
              <a:t>201/mm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  <a:r>
              <a:rPr lang="fr-FR" dirty="0"/>
              <a:t>(DTG + F/TAF</a:t>
            </a:r>
            <a:r>
              <a:rPr lang="fr-FR" dirty="0" smtClean="0"/>
              <a:t>) </a:t>
            </a:r>
            <a:r>
              <a:rPr lang="fr-FR" dirty="0"/>
              <a:t>(p = 0,10)</a:t>
            </a:r>
          </a:p>
        </p:txBody>
      </p:sp>
      <p:sp>
        <p:nvSpPr>
          <p:cNvPr id="68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DTG+FTC/TAF en initiation de traitement : résultats S48 </a:t>
            </a:r>
            <a:r>
              <a:rPr lang="fr-FR" sz="2400" i="1" dirty="0" smtClean="0"/>
              <a:t>(3)</a:t>
            </a:r>
            <a:endParaRPr lang="fr-FR" sz="2400" i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1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48"/>
    </mc:Choice>
    <mc:Fallback>
      <p:transition spd="slow" advTm="3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45" y="218661"/>
            <a:ext cx="11918910" cy="64206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6"/>
    </mc:Choice>
    <mc:Fallback>
      <p:transition spd="slow" advTm="2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texte 34"/>
          <p:cNvSpPr>
            <a:spLocks noGrp="1"/>
          </p:cNvSpPr>
          <p:nvPr>
            <p:ph type="body" sz="quarter" idx="14"/>
          </p:nvPr>
        </p:nvSpPr>
        <p:spPr>
          <a:xfrm>
            <a:off x="421240" y="863030"/>
            <a:ext cx="11342669" cy="5506946"/>
          </a:xfrm>
        </p:spPr>
        <p:txBody>
          <a:bodyPr/>
          <a:lstStyle/>
          <a:p>
            <a:r>
              <a:rPr lang="fr-FR" sz="2400" dirty="0" smtClean="0"/>
              <a:t> Arrêt de traitement pour EI</a:t>
            </a:r>
          </a:p>
          <a:p>
            <a:pPr lvl="1"/>
            <a:r>
              <a:rPr lang="fr-FR" sz="2200" dirty="0" smtClean="0"/>
              <a:t>5 (B/F/TAF) vs 1 (DTG + F/TAF)</a:t>
            </a:r>
          </a:p>
          <a:p>
            <a:r>
              <a:rPr lang="fr-FR" sz="2400" dirty="0" smtClean="0"/>
              <a:t> Efficacité </a:t>
            </a:r>
            <a:r>
              <a:rPr lang="fr-FR" sz="2400" dirty="0"/>
              <a:t>virologique élevée à S48 dans les 2 </a:t>
            </a:r>
            <a:r>
              <a:rPr lang="fr-FR" sz="2400" dirty="0" smtClean="0"/>
              <a:t>bras</a:t>
            </a:r>
            <a:endParaRPr lang="fr-FR" sz="2400" dirty="0"/>
          </a:p>
          <a:p>
            <a:pPr lvl="1"/>
            <a:r>
              <a:rPr lang="fr-FR" sz="2400" dirty="0"/>
              <a:t>Non-infériorité confirmée </a:t>
            </a:r>
            <a:r>
              <a:rPr lang="fr-FR" sz="2400" dirty="0" smtClean="0"/>
              <a:t>dans les différentes analyses </a:t>
            </a:r>
            <a:r>
              <a:rPr lang="fr-FR" sz="2400" dirty="0"/>
              <a:t>de sensibilité</a:t>
            </a:r>
          </a:p>
          <a:p>
            <a:pPr lvl="1"/>
            <a:r>
              <a:rPr lang="fr-FR" sz="2400" dirty="0"/>
              <a:t>Aucun arrêt de traitement pour manque d’efficacité</a:t>
            </a:r>
          </a:p>
          <a:p>
            <a:r>
              <a:rPr lang="fr-FR" sz="2400" dirty="0" smtClean="0"/>
              <a:t> Aucune </a:t>
            </a:r>
            <a:r>
              <a:rPr lang="fr-FR" sz="2400" dirty="0"/>
              <a:t>émergence de mutation de résistance</a:t>
            </a:r>
          </a:p>
          <a:p>
            <a:r>
              <a:rPr lang="fr-FR" sz="2400" dirty="0" smtClean="0"/>
              <a:t> Bon </a:t>
            </a:r>
            <a:r>
              <a:rPr lang="fr-FR" sz="2400" dirty="0"/>
              <a:t>profil de tolérance dans les 2 bras</a:t>
            </a:r>
          </a:p>
          <a:p>
            <a:r>
              <a:rPr lang="fr-FR" sz="2400" dirty="0" smtClean="0"/>
              <a:t> Moindre </a:t>
            </a:r>
            <a:r>
              <a:rPr lang="fr-FR" sz="2400" dirty="0"/>
              <a:t>diminution du </a:t>
            </a:r>
            <a:r>
              <a:rPr lang="fr-FR" sz="2400" dirty="0" err="1"/>
              <a:t>DFGe</a:t>
            </a:r>
            <a:r>
              <a:rPr lang="fr-FR" sz="2400" dirty="0"/>
              <a:t> sous B/F/TAF (– 7,3 </a:t>
            </a:r>
            <a:r>
              <a:rPr lang="fr-FR" sz="2400" dirty="0" smtClean="0"/>
              <a:t>vs – </a:t>
            </a:r>
            <a:r>
              <a:rPr lang="fr-FR" sz="2400" dirty="0"/>
              <a:t>10,8 ml/mn) [p = 0,02]</a:t>
            </a:r>
          </a:p>
          <a:p>
            <a:r>
              <a:rPr lang="fr-FR" sz="2400" dirty="0" smtClean="0"/>
              <a:t> Aucun </a:t>
            </a:r>
            <a:r>
              <a:rPr lang="fr-FR" sz="2400" dirty="0"/>
              <a:t>cas d’arrêt de traitement pour EI rénaux, </a:t>
            </a:r>
            <a:r>
              <a:rPr lang="fr-FR" sz="2400" dirty="0" err="1"/>
              <a:t>tubulopathie</a:t>
            </a:r>
            <a:r>
              <a:rPr lang="fr-FR" sz="2400" dirty="0"/>
              <a:t> ou </a:t>
            </a:r>
            <a:r>
              <a:rPr lang="fr-FR" sz="2400" dirty="0" err="1" smtClean="0"/>
              <a:t>Fanconi</a:t>
            </a:r>
            <a:endParaRPr lang="fr-FR" sz="2400" dirty="0"/>
          </a:p>
          <a:p>
            <a:r>
              <a:rPr lang="fr-FR" sz="2400" dirty="0" smtClean="0"/>
              <a:t> Variations </a:t>
            </a:r>
            <a:r>
              <a:rPr lang="fr-FR" sz="2400" dirty="0"/>
              <a:t>du bilan lipidique comparables dans les 2 bras</a:t>
            </a:r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Sax PE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TUPDB0201LB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,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0" name="Titre 32"/>
          <p:cNvSpPr>
            <a:spLocks noGrp="1"/>
          </p:cNvSpPr>
          <p:nvPr>
            <p:ph type="title"/>
          </p:nvPr>
        </p:nvSpPr>
        <p:spPr>
          <a:xfrm>
            <a:off x="41096" y="150815"/>
            <a:ext cx="12113231" cy="548990"/>
          </a:xfrm>
        </p:spPr>
        <p:txBody>
          <a:bodyPr/>
          <a:lstStyle/>
          <a:p>
            <a:pPr algn="ctr"/>
            <a:r>
              <a:rPr lang="fr-FR" sz="2400" dirty="0" err="1" smtClean="0"/>
              <a:t>Bictégravir</a:t>
            </a:r>
            <a:r>
              <a:rPr lang="fr-FR" sz="2400" dirty="0" smtClean="0"/>
              <a:t>/FTC/TAF vs DTG+FTC/TAF en initiation de traitement : résultats S48 </a:t>
            </a:r>
            <a:r>
              <a:rPr lang="fr-FR" sz="2400" i="1" dirty="0" smtClean="0"/>
              <a:t>(4)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4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15"/>
    </mc:Choice>
    <mc:Fallback>
      <p:transition spd="slow" advTm="67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Demandez le programme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9847" y="1918252"/>
            <a:ext cx="11049000" cy="4721087"/>
          </a:xfrm>
        </p:spPr>
        <p:txBody>
          <a:bodyPr>
            <a:normAutofit/>
          </a:bodyPr>
          <a:lstStyle/>
          <a:p>
            <a:r>
              <a:rPr lang="fr-FR" dirty="0" smtClean="0"/>
              <a:t>Nouveaux médicaments</a:t>
            </a:r>
          </a:p>
          <a:p>
            <a:pPr lvl="1"/>
            <a:r>
              <a:rPr lang="fr-FR" dirty="0" smtClean="0"/>
              <a:t>Nouvelles formulations pour améliorer </a:t>
            </a:r>
            <a:r>
              <a:rPr lang="fr-FR" dirty="0" smtClean="0"/>
              <a:t>les traitements </a:t>
            </a:r>
            <a:r>
              <a:rPr lang="fr-FR" dirty="0" smtClean="0"/>
              <a:t>existants</a:t>
            </a:r>
          </a:p>
          <a:p>
            <a:pPr lvl="2"/>
            <a:r>
              <a:rPr lang="fr-FR" dirty="0" err="1" smtClean="0"/>
              <a:t>Raltégravir</a:t>
            </a:r>
            <a:r>
              <a:rPr lang="fr-FR" dirty="0" smtClean="0"/>
              <a:t> 1200 mg QD</a:t>
            </a:r>
          </a:p>
          <a:p>
            <a:pPr lvl="2"/>
            <a:r>
              <a:rPr lang="fr-FR" dirty="0" smtClean="0"/>
              <a:t>TAF</a:t>
            </a:r>
          </a:p>
          <a:p>
            <a:pPr lvl="1"/>
            <a:r>
              <a:rPr lang="fr-FR" dirty="0" smtClean="0"/>
              <a:t>Nouveaux médicaments bientôt disponibles</a:t>
            </a:r>
          </a:p>
          <a:p>
            <a:pPr lvl="2"/>
            <a:r>
              <a:rPr lang="fr-FR" dirty="0" err="1" smtClean="0"/>
              <a:t>Bictégravir</a:t>
            </a:r>
            <a:endParaRPr lang="fr-FR" dirty="0" smtClean="0"/>
          </a:p>
          <a:p>
            <a:pPr lvl="2"/>
            <a:r>
              <a:rPr lang="fr-FR" dirty="0" err="1" smtClean="0">
                <a:solidFill>
                  <a:srgbClr val="FF0000"/>
                </a:solidFill>
              </a:rPr>
              <a:t>Doravirine</a:t>
            </a:r>
            <a:endParaRPr lang="fr-FR" dirty="0" smtClean="0">
              <a:solidFill>
                <a:srgbClr val="FF0000"/>
              </a:solidFill>
            </a:endParaRPr>
          </a:p>
          <a:p>
            <a:pPr lvl="1"/>
            <a:r>
              <a:rPr lang="fr-FR" dirty="0" smtClean="0"/>
              <a:t>Médicaments en développement (nouvelles cibles)</a:t>
            </a:r>
            <a:endParaRPr lang="fr-FR" dirty="0" smtClean="0"/>
          </a:p>
          <a:p>
            <a:r>
              <a:rPr lang="fr-FR" dirty="0" smtClean="0"/>
              <a:t>Nouvelles </a:t>
            </a:r>
            <a:r>
              <a:rPr lang="fr-FR" dirty="0" smtClean="0"/>
              <a:t>stratégies et amélioration de la qualité de vie des patients</a:t>
            </a:r>
            <a:endParaRPr lang="fr-FR" dirty="0" smtClean="0"/>
          </a:p>
          <a:p>
            <a:pPr lvl="1"/>
            <a:r>
              <a:rPr lang="fr-FR" dirty="0" smtClean="0"/>
              <a:t>Initiation de traitement</a:t>
            </a:r>
          </a:p>
          <a:p>
            <a:pPr lvl="1"/>
            <a:r>
              <a:rPr lang="fr-FR" dirty="0" smtClean="0"/>
              <a:t>Traitement d'entretien du </a:t>
            </a:r>
            <a:r>
              <a:rPr lang="fr-FR" dirty="0" smtClean="0"/>
              <a:t>succès</a:t>
            </a:r>
          </a:p>
          <a:p>
            <a:pPr lvl="1"/>
            <a:r>
              <a:rPr lang="fr-FR" dirty="0" smtClean="0"/>
              <a:t>(Gestion des échecs thérapeutiques)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2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2"/>
    </mc:Choice>
    <mc:Fallback>
      <p:transition spd="slow" advTm="31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/>
          <p:cNvSpPr>
            <a:spLocks noGrp="1"/>
          </p:cNvSpPr>
          <p:nvPr>
            <p:ph type="title"/>
          </p:nvPr>
        </p:nvSpPr>
        <p:spPr>
          <a:xfrm>
            <a:off x="1069836" y="85346"/>
            <a:ext cx="10030883" cy="936625"/>
          </a:xfrm>
        </p:spPr>
        <p:txBody>
          <a:bodyPr/>
          <a:lstStyle/>
          <a:p>
            <a:pPr algn="ctr" eaLnBrk="1" hangingPunct="1"/>
            <a:r>
              <a:rPr lang="fr-FR" dirty="0"/>
              <a:t>Essai DRIVE : DOR versus DRV/r (+ 2 INTI) en 1</a:t>
            </a:r>
            <a:r>
              <a:rPr lang="fr-FR" baseline="30000" dirty="0"/>
              <a:t>ère</a:t>
            </a:r>
            <a:r>
              <a:rPr lang="fr-FR" dirty="0"/>
              <a:t> ligne (1)</a:t>
            </a:r>
          </a:p>
        </p:txBody>
      </p:sp>
      <p:sp>
        <p:nvSpPr>
          <p:cNvPr id="56323" name="Espace réservé du contenu 26"/>
          <p:cNvSpPr>
            <a:spLocks noGrp="1"/>
          </p:cNvSpPr>
          <p:nvPr>
            <p:ph idx="1"/>
          </p:nvPr>
        </p:nvSpPr>
        <p:spPr>
          <a:xfrm>
            <a:off x="1981201" y="1341438"/>
            <a:ext cx="8507413" cy="434260"/>
          </a:xfrm>
        </p:spPr>
        <p:txBody>
          <a:bodyPr/>
          <a:lstStyle/>
          <a:p>
            <a:r>
              <a:rPr lang="fr-FR" sz="2000" dirty="0"/>
              <a:t>Essai de phase 3, randomisé (1:1), en double aveugle, double placebo </a:t>
            </a:r>
          </a:p>
        </p:txBody>
      </p:sp>
      <p:sp>
        <p:nvSpPr>
          <p:cNvPr id="4" name="Rectangle 83"/>
          <p:cNvSpPr txBox="1">
            <a:spLocks noChangeArrowheads="1"/>
          </p:cNvSpPr>
          <p:nvPr/>
        </p:nvSpPr>
        <p:spPr bwMode="auto">
          <a:xfrm>
            <a:off x="2029308" y="5389654"/>
            <a:ext cx="8551862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Tx/>
              <a:buChar char="•"/>
              <a:defRPr/>
            </a:pPr>
            <a:r>
              <a:rPr lang="fr-FR" sz="2000" b="1" kern="0" dirty="0">
                <a:solidFill>
                  <a:srgbClr val="0070C0"/>
                </a:solidFill>
                <a:cs typeface="Arial" charset="0"/>
              </a:rPr>
              <a:t>Objectif : </a:t>
            </a:r>
            <a:r>
              <a:rPr lang="fr-FR" sz="2000" kern="0" dirty="0">
                <a:solidFill>
                  <a:srgbClr val="000066"/>
                </a:solidFill>
                <a:cs typeface="Arial" charset="0"/>
              </a:rPr>
              <a:t>non-infériorité de DOR comparé à DRV/r : % CV &lt; 50 c/ml </a:t>
            </a:r>
            <a:br>
              <a:rPr lang="fr-FR" sz="2000" kern="0" dirty="0">
                <a:solidFill>
                  <a:srgbClr val="000066"/>
                </a:solidFill>
                <a:cs typeface="Arial" charset="0"/>
              </a:rPr>
            </a:br>
            <a:r>
              <a:rPr lang="fr-FR" sz="2000" kern="0" dirty="0">
                <a:solidFill>
                  <a:srgbClr val="000066"/>
                </a:solidFill>
                <a:cs typeface="Arial" charset="0"/>
              </a:rPr>
              <a:t>à S48, en intention de traiter, non </a:t>
            </a:r>
            <a:r>
              <a:rPr lang="fr-FR" sz="2000" kern="0" dirty="0" err="1">
                <a:solidFill>
                  <a:srgbClr val="000066"/>
                </a:solidFill>
                <a:cs typeface="Arial" charset="0"/>
              </a:rPr>
              <a:t>compléteur</a:t>
            </a:r>
            <a:r>
              <a:rPr lang="fr-FR" sz="2000" kern="0" dirty="0">
                <a:solidFill>
                  <a:srgbClr val="000066"/>
                </a:solidFill>
                <a:cs typeface="Arial" charset="0"/>
              </a:rPr>
              <a:t> = échec (borne inférieure de l’IC 95 % de la différence = -10 %, puissance : 90 %). </a:t>
            </a:r>
            <a:br>
              <a:rPr lang="fr-FR" sz="2000" kern="0" dirty="0">
                <a:solidFill>
                  <a:srgbClr val="000066"/>
                </a:solidFill>
                <a:cs typeface="Arial" charset="0"/>
              </a:rPr>
            </a:br>
            <a:r>
              <a:rPr lang="fr-FR" sz="2000" kern="0" dirty="0">
                <a:solidFill>
                  <a:srgbClr val="000066"/>
                </a:solidFill>
                <a:cs typeface="Arial" charset="0"/>
              </a:rPr>
              <a:t>Si non-infériorité, évaluation de la supériorité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696823" y="1774490"/>
            <a:ext cx="8838230" cy="3603183"/>
            <a:chOff x="172823" y="1774489"/>
            <a:chExt cx="8838230" cy="3603183"/>
          </a:xfrm>
        </p:grpSpPr>
        <p:sp>
          <p:nvSpPr>
            <p:cNvPr id="56327" name="Line 6"/>
            <p:cNvSpPr>
              <a:spLocks noChangeShapeType="1"/>
            </p:cNvSpPr>
            <p:nvPr/>
          </p:nvSpPr>
          <p:spPr bwMode="auto">
            <a:xfrm>
              <a:off x="3363354" y="3846489"/>
              <a:ext cx="613849" cy="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6328" name="Text Box 36"/>
            <p:cNvSpPr txBox="1">
              <a:spLocks noChangeArrowheads="1"/>
            </p:cNvSpPr>
            <p:nvPr/>
          </p:nvSpPr>
          <p:spPr bwMode="auto">
            <a:xfrm>
              <a:off x="5534627" y="1788776"/>
              <a:ext cx="2211430" cy="523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CC0000"/>
                  </a:solidFill>
                  <a:ea typeface="MS PGothic" pitchFamily="34" charset="-128"/>
                  <a:cs typeface="Arial" charset="0"/>
                </a:rPr>
                <a:t>Critère principal</a:t>
              </a:r>
              <a:br>
                <a:rPr lang="fr-FR" sz="1400" b="1" dirty="0">
                  <a:solidFill>
                    <a:srgbClr val="CC0000"/>
                  </a:solidFill>
                  <a:ea typeface="MS PGothic" pitchFamily="34" charset="-128"/>
                  <a:cs typeface="Arial" charset="0"/>
                </a:rPr>
              </a:br>
              <a:r>
                <a:rPr lang="fr-FR" sz="1400" b="1" dirty="0">
                  <a:solidFill>
                    <a:srgbClr val="CC0000"/>
                  </a:solidFill>
                  <a:ea typeface="MS PGothic" pitchFamily="34" charset="-128"/>
                  <a:cs typeface="Arial" charset="0"/>
                </a:rPr>
                <a:t>CV &lt; 50 c/ml</a:t>
              </a:r>
            </a:p>
          </p:txBody>
        </p:sp>
        <p:sp>
          <p:nvSpPr>
            <p:cNvPr id="56329" name="Left Bracket 5"/>
            <p:cNvSpPr>
              <a:spLocks/>
            </p:cNvSpPr>
            <p:nvPr/>
          </p:nvSpPr>
          <p:spPr bwMode="auto">
            <a:xfrm>
              <a:off x="3977204" y="3329745"/>
              <a:ext cx="634996" cy="1007995"/>
            </a:xfrm>
            <a:prstGeom prst="leftBracket">
              <a:avLst>
                <a:gd name="adj" fmla="val 0"/>
              </a:avLst>
            </a:prstGeom>
            <a:solidFill>
              <a:schemeClr val="bg1"/>
            </a:solidFill>
            <a:ln w="19050" algn="ctr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600" baseline="-25000">
                <a:solidFill>
                  <a:srgbClr val="000000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56330" name="TextBox 11"/>
            <p:cNvSpPr txBox="1">
              <a:spLocks noChangeArrowheads="1"/>
            </p:cNvSpPr>
            <p:nvPr/>
          </p:nvSpPr>
          <p:spPr bwMode="auto">
            <a:xfrm>
              <a:off x="4094429" y="2488075"/>
              <a:ext cx="10382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400" b="1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S0</a:t>
              </a:r>
            </a:p>
          </p:txBody>
        </p:sp>
        <p:cxnSp>
          <p:nvCxnSpPr>
            <p:cNvPr id="50" name="Straight Connector 43"/>
            <p:cNvCxnSpPr/>
            <p:nvPr/>
          </p:nvCxnSpPr>
          <p:spPr bwMode="auto">
            <a:xfrm>
              <a:off x="4612200" y="2873038"/>
              <a:ext cx="4114800" cy="0"/>
            </a:xfrm>
            <a:prstGeom prst="line">
              <a:avLst/>
            </a:prstGeom>
            <a:ln w="19050">
              <a:solidFill>
                <a:srgbClr val="000066"/>
              </a:solidFill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Isosceles Triangle 19"/>
            <p:cNvSpPr/>
            <p:nvPr/>
          </p:nvSpPr>
          <p:spPr bwMode="auto">
            <a:xfrm flipV="1">
              <a:off x="6536250" y="2288838"/>
              <a:ext cx="182562" cy="228600"/>
            </a:xfrm>
            <a:prstGeom prst="triangle">
              <a:avLst/>
            </a:prstGeom>
            <a:solidFill>
              <a:srgbClr val="CC000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2" name="Rectangle : coins arrondis 51"/>
            <p:cNvSpPr/>
            <p:nvPr/>
          </p:nvSpPr>
          <p:spPr bwMode="auto">
            <a:xfrm>
              <a:off x="4612200" y="2990513"/>
              <a:ext cx="3839952" cy="814524"/>
            </a:xfrm>
            <a:prstGeom prst="roundRect">
              <a:avLst/>
            </a:prstGeom>
            <a:solidFill>
              <a:srgbClr val="306F0E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0000"/>
                </a:buClr>
                <a:buSzPct val="120000"/>
                <a:defRPr/>
              </a:pPr>
              <a:r>
                <a:rPr lang="fr-FR" sz="15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DOR 100 mg </a:t>
              </a:r>
              <a:r>
                <a:rPr lang="fr-FR" sz="1500" b="1" dirty="0" err="1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qd</a:t>
              </a:r>
              <a:r>
                <a:rPr lang="fr-FR" sz="15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 + placebo DRV/r        </a:t>
              </a:r>
              <a:br>
                <a:rPr lang="fr-FR" sz="15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</a:br>
              <a:r>
                <a:rPr lang="fr-FR" sz="15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+ 2 INTI sélectionnés par investigateur</a:t>
              </a:r>
              <a:endParaRPr lang="fr-FR" sz="1500" b="1" baseline="30000" dirty="0">
                <a:solidFill>
                  <a:srgbClr val="FFFFFF"/>
                </a:solidFill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53" name="Rectangle : coins arrondis 52"/>
            <p:cNvSpPr/>
            <p:nvPr/>
          </p:nvSpPr>
          <p:spPr bwMode="auto">
            <a:xfrm>
              <a:off x="4612200" y="3850241"/>
              <a:ext cx="3833300" cy="843021"/>
            </a:xfrm>
            <a:prstGeom prst="roundRect">
              <a:avLst/>
            </a:prstGeom>
            <a:solidFill>
              <a:srgbClr val="FF660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0000"/>
                </a:buClr>
                <a:buSzPct val="120000"/>
                <a:defRPr/>
              </a:pPr>
              <a:r>
                <a:rPr lang="fr-FR" sz="15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DRV/r 800/100 mg </a:t>
              </a:r>
              <a:r>
                <a:rPr lang="fr-FR" sz="1500" b="1" dirty="0" err="1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qd</a:t>
              </a:r>
              <a:r>
                <a:rPr lang="fr-FR" sz="15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 + placebo DOR  </a:t>
              </a:r>
              <a:br>
                <a:rPr lang="fr-FR" sz="15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</a:br>
              <a:r>
                <a:rPr lang="fr-FR" sz="15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+ 2 INTI sélectionnés par investigateur</a:t>
              </a:r>
              <a:endParaRPr lang="fr-FR" sz="1500" b="1" baseline="30000" dirty="0">
                <a:solidFill>
                  <a:srgbClr val="FFFFFF"/>
                </a:solidFill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54" name="Right Bracket 5"/>
            <p:cNvSpPr/>
            <p:nvPr/>
          </p:nvSpPr>
          <p:spPr bwMode="auto">
            <a:xfrm rot="5400000">
              <a:off x="6462364" y="884762"/>
              <a:ext cx="132972" cy="3833300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000066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6336" name="TextBox 11"/>
            <p:cNvSpPr txBox="1">
              <a:spLocks noChangeArrowheads="1"/>
            </p:cNvSpPr>
            <p:nvPr/>
          </p:nvSpPr>
          <p:spPr bwMode="auto">
            <a:xfrm>
              <a:off x="8148939" y="2488075"/>
              <a:ext cx="6064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400" b="1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S96</a:t>
              </a:r>
            </a:p>
          </p:txBody>
        </p:sp>
        <p:sp>
          <p:nvSpPr>
            <p:cNvPr id="56" name="Right Bracket 36"/>
            <p:cNvSpPr/>
            <p:nvPr/>
          </p:nvSpPr>
          <p:spPr bwMode="auto">
            <a:xfrm rot="5400000">
              <a:off x="5548220" y="1798906"/>
              <a:ext cx="132971" cy="2005012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000066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6338" name="TextBox 11"/>
            <p:cNvSpPr txBox="1">
              <a:spLocks noChangeArrowheads="1"/>
            </p:cNvSpPr>
            <p:nvPr/>
          </p:nvSpPr>
          <p:spPr bwMode="auto">
            <a:xfrm>
              <a:off x="6344440" y="2488075"/>
              <a:ext cx="58578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400" b="1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S48</a:t>
              </a:r>
            </a:p>
          </p:txBody>
        </p:sp>
        <p:sp>
          <p:nvSpPr>
            <p:cNvPr id="14357" name="TextBox 21"/>
            <p:cNvSpPr txBox="1">
              <a:spLocks noChangeArrowheads="1"/>
            </p:cNvSpPr>
            <p:nvPr/>
          </p:nvSpPr>
          <p:spPr bwMode="auto">
            <a:xfrm>
              <a:off x="172823" y="2909839"/>
              <a:ext cx="3334962" cy="191712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rIns="182880" bIns="91440" anchor="ctr"/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b="1" dirty="0">
                  <a:solidFill>
                    <a:srgbClr val="000066"/>
                  </a:solidFill>
                </a:rPr>
                <a:t>Adultes VIH+ ≥ 18 ans 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b="1" dirty="0">
                  <a:solidFill>
                    <a:srgbClr val="000066"/>
                  </a:solidFill>
                </a:rPr>
                <a:t>Naïfs d’ARV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b="1" dirty="0">
                  <a:solidFill>
                    <a:srgbClr val="000066"/>
                  </a:solidFill>
                </a:rPr>
                <a:t>CV ≥ 1 000 c/ml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b="1" dirty="0">
                  <a:solidFill>
                    <a:srgbClr val="000066"/>
                  </a:solidFill>
                </a:rPr>
                <a:t>DFG (CG) ≥ 50 ml/min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b="1" dirty="0">
                  <a:solidFill>
                    <a:srgbClr val="000066"/>
                  </a:solidFill>
                </a:rPr>
                <a:t>Pas de mutation de résistance à DOR, DRV/r, INTI</a:t>
              </a:r>
            </a:p>
          </p:txBody>
        </p:sp>
        <p:sp>
          <p:nvSpPr>
            <p:cNvPr id="56340" name="TextBox 11"/>
            <p:cNvSpPr txBox="1">
              <a:spLocks noChangeArrowheads="1"/>
            </p:cNvSpPr>
            <p:nvPr/>
          </p:nvSpPr>
          <p:spPr bwMode="auto">
            <a:xfrm>
              <a:off x="3734275" y="3023446"/>
              <a:ext cx="1038456" cy="307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400" b="1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n = 340</a:t>
              </a:r>
            </a:p>
          </p:txBody>
        </p:sp>
        <p:sp>
          <p:nvSpPr>
            <p:cNvPr id="56341" name="TextBox 11"/>
            <p:cNvSpPr txBox="1">
              <a:spLocks noChangeArrowheads="1"/>
            </p:cNvSpPr>
            <p:nvPr/>
          </p:nvSpPr>
          <p:spPr bwMode="auto">
            <a:xfrm>
              <a:off x="3702878" y="4357012"/>
              <a:ext cx="1038456" cy="307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400" b="1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n = 340</a:t>
              </a:r>
            </a:p>
          </p:txBody>
        </p:sp>
        <p:cxnSp>
          <p:nvCxnSpPr>
            <p:cNvPr id="26" name="Connecteur droit 66"/>
            <p:cNvCxnSpPr>
              <a:cxnSpLocks noChangeShapeType="1"/>
            </p:cNvCxnSpPr>
            <p:nvPr/>
          </p:nvCxnSpPr>
          <p:spPr bwMode="auto">
            <a:xfrm>
              <a:off x="3708875" y="2427943"/>
              <a:ext cx="3175" cy="95091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</p:spPr>
        </p:cxnSp>
        <p:sp>
          <p:nvSpPr>
            <p:cNvPr id="27" name="Oval 170"/>
            <p:cNvSpPr>
              <a:spLocks noChangeArrowheads="1"/>
            </p:cNvSpPr>
            <p:nvPr/>
          </p:nvSpPr>
          <p:spPr bwMode="auto">
            <a:xfrm>
              <a:off x="2607150" y="1774489"/>
              <a:ext cx="2203450" cy="788987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98994">
                  <a:alpha val="74997"/>
                </a:srgb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Randomisation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1 : 1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3668316" y="4792896"/>
              <a:ext cx="534273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66"/>
                  </a:solidFill>
                  <a:cs typeface="Arial" charset="0"/>
                </a:rPr>
                <a:t>Randomisation stratifiée sur la CV (≤ ou &gt; 100 000 c/ml) et l’INTI (ABC/3TC ou TDF/FTC)</a:t>
              </a:r>
            </a:p>
          </p:txBody>
        </p:sp>
      </p:grp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7237975" y="6583364"/>
            <a:ext cx="34300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Molina JM, CROI 2017, Abs. 45LB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677329"/>
      </p:ext>
    </p:extLst>
  </p:cSld>
  <p:clrMapOvr>
    <a:masterClrMapping/>
  </p:clrMapOvr>
  <p:transition advTm="34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77"/>
          <p:cNvGraphicFramePr>
            <a:graphicFrameLocks/>
          </p:cNvGraphicFramePr>
          <p:nvPr>
            <p:extLst/>
          </p:nvPr>
        </p:nvGraphicFramePr>
        <p:xfrm>
          <a:off x="1627612" y="1545216"/>
          <a:ext cx="8874831" cy="4926728"/>
        </p:xfrm>
        <a:graphic>
          <a:graphicData uri="http://schemas.openxmlformats.org/drawingml/2006/table">
            <a:tbl>
              <a:tblPr/>
              <a:tblGrid>
                <a:gridCol w="3913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79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436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4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DOR 100 + 2 INTI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(n = 383)</a:t>
                      </a:r>
                      <a:endParaRPr kumimoji="0" lang="fr-FR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6F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DRV/r 800/100 + 2 INTI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(n = 383) </a:t>
                      </a:r>
                      <a:endParaRPr kumimoji="0" lang="fr-FR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Femmes, %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17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15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Age moyen, ans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34,8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35,7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SIDA, %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9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Sous-type B, %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69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71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CV (log</a:t>
                      </a:r>
                      <a:r>
                        <a:rPr kumimoji="0" lang="fr-FR" sz="1600" b="0" i="0" u="none" strike="noStrike" cap="none" normalizeH="0" baseline="-2500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c/ml), moyenne (DS)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4,4 (0,7)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4,4 (0,7)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5519">
                <a:tc>
                  <a:txBody>
                    <a:bodyPr/>
                    <a:lstStyle/>
                    <a:p>
                      <a:pPr marL="176213" marR="0" lvl="1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CV &gt; 100 000 c/ml, %</a:t>
                      </a:r>
                    </a:p>
                    <a:p>
                      <a:pPr marL="176213" marR="0" lvl="1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CV &gt; 500 000 c/ml, %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CD4/mm</a:t>
                      </a:r>
                      <a:r>
                        <a:rPr kumimoji="0" lang="fr-FR" sz="16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moyenne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433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412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176213" marR="0" lvl="1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CD4 </a:t>
                      </a:r>
                      <a:r>
                        <a:rPr kumimoji="0" lang="fr-FR" sz="1600" b="0" i="0" u="sng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&lt;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 200/mm</a:t>
                      </a:r>
                      <a:r>
                        <a:rPr kumimoji="0" lang="fr-FR" sz="16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</a:t>
                      </a:r>
                      <a:r>
                        <a:rPr kumimoji="0" lang="fr-FR" sz="16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  <a:cs typeface="+mn-cs"/>
                        </a:rPr>
                        <a:t>, %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11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17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INTI utilisés : TDF/FTC / ABC/3TC, %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87 / 13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88 / 13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Interruption avant S48, n (%)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56 (15 %)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71 (19 %)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174625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Manque d’efficacité, n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12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14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174625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Evénement indésirable, n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12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174625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Décès, n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174625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Perdu de vue / retrait consentement, n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17 / 10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19 / 13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5329">
                <a:tc>
                  <a:txBody>
                    <a:bodyPr/>
                    <a:lstStyle/>
                    <a:p>
                      <a:pPr marL="174625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0" algn="l"/>
                          <a:tab pos="174625" algn="l"/>
                        </a:tabLst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Non-observance / autre, n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 / 5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 / 9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95550" y="1214925"/>
            <a:ext cx="7162800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lnSpc>
                <a:spcPts val="1525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0070C0"/>
                </a:solidFill>
                <a:latin typeface="Calibri" pitchFamily="34" charset="0"/>
                <a:cs typeface="Arial" charset="0"/>
              </a:rPr>
              <a:t>Caractéristiques à l’inclusion et devenir des patients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237975" y="6583364"/>
            <a:ext cx="34300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Molina JM, CROI 2017, Abs. 45LB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069836" y="85346"/>
            <a:ext cx="10030883" cy="936625"/>
          </a:xfrm>
        </p:spPr>
        <p:txBody>
          <a:bodyPr/>
          <a:lstStyle/>
          <a:p>
            <a:pPr algn="ctr" eaLnBrk="1" hangingPunct="1"/>
            <a:r>
              <a:rPr lang="fr-FR" dirty="0"/>
              <a:t>Essai DRIVE : DOR versus DRV/r (+ 2 INTI) en 1</a:t>
            </a:r>
            <a:r>
              <a:rPr lang="fr-FR" baseline="30000" dirty="0"/>
              <a:t>ère</a:t>
            </a:r>
            <a:r>
              <a:rPr lang="fr-FR" dirty="0"/>
              <a:t> ligne </a:t>
            </a:r>
            <a:r>
              <a:rPr lang="fr-FR" dirty="0" smtClean="0"/>
              <a:t>(2)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877187"/>
      </p:ext>
    </p:extLst>
  </p:cSld>
  <p:clrMapOvr>
    <a:masterClrMapping/>
  </p:clrMapOvr>
  <p:transition advTm="20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87" x="515938" y="4775200"/>
          <p14:tracePt t="12587" x="522288" y="4775200"/>
          <p14:tracePt t="12594" x="522288" y="4767263"/>
          <p14:tracePt t="12606" x="536575" y="4767263"/>
          <p14:tracePt t="12623" x="566738" y="4752975"/>
          <p14:tracePt t="12640" x="638175" y="4716463"/>
          <p14:tracePt t="12656" x="719138" y="4681538"/>
          <p14:tracePt t="12673" x="790575" y="4659313"/>
          <p14:tracePt t="12690" x="877888" y="4630738"/>
          <p14:tracePt t="12706" x="1016000" y="4600575"/>
          <p14:tracePt t="12723" x="1052513" y="4586288"/>
          <p14:tracePt t="12740" x="1095375" y="4579938"/>
          <p14:tracePt t="12756" x="1131888" y="4579938"/>
          <p14:tracePt t="12773" x="1168400" y="4572000"/>
          <p14:tracePt t="12806" x="1176338" y="4572000"/>
          <p14:tracePt t="12840" x="1176338" y="4564063"/>
          <p14:tracePt t="12847" x="1168400" y="4557713"/>
          <p14:tracePt t="12856" x="1160463" y="4557713"/>
          <p14:tracePt t="12873" x="1139825" y="4543425"/>
          <p14:tracePt t="12890" x="1125538" y="4535488"/>
          <p14:tracePt t="12929" x="1125538" y="4529138"/>
          <p14:tracePt t="12940" x="1125538" y="4521200"/>
          <p14:tracePt t="12956" x="1146175" y="4498975"/>
          <p14:tracePt t="12973" x="1233488" y="4462463"/>
          <p14:tracePt t="12990" x="1458913" y="4419600"/>
          <p14:tracePt t="13006" x="1603375" y="4411663"/>
          <p14:tracePt t="13023" x="1755775" y="4405313"/>
          <p14:tracePt t="13040" x="1851025" y="4397375"/>
          <p14:tracePt t="13056" x="1901825" y="4391025"/>
          <p14:tracePt t="13090" x="1908175" y="4391025"/>
          <p14:tracePt t="13106" x="1908175" y="4383088"/>
          <p14:tracePt t="13123" x="1887538" y="4383088"/>
          <p14:tracePt t="13140" x="1843088" y="4368800"/>
          <p14:tracePt t="13156" x="1806575" y="4360863"/>
          <p14:tracePt t="13173" x="1785938" y="4360863"/>
          <p14:tracePt t="13190" x="1763713" y="4354513"/>
          <p14:tracePt t="13242" x="1763713" y="4346575"/>
          <p14:tracePt t="13257" x="1770063" y="4340225"/>
          <p14:tracePt t="13264" x="1785938" y="4340225"/>
          <p14:tracePt t="13273" x="1814513" y="4340225"/>
          <p14:tracePt t="13290" x="1851025" y="4332288"/>
          <p14:tracePt t="13306" x="1871663" y="4332288"/>
          <p14:tracePt t="13323" x="1887538" y="4332288"/>
          <p14:tracePt t="13340" x="1893888" y="4332288"/>
          <p14:tracePt t="13391" x="1887538" y="4332288"/>
          <p14:tracePt t="13398" x="1865313" y="4332288"/>
          <p14:tracePt t="13407" x="1851025" y="4332288"/>
          <p14:tracePt t="13423" x="1806575" y="4332288"/>
          <p14:tracePt t="13440" x="1755775" y="4332288"/>
          <p14:tracePt t="13456" x="1719263" y="4332288"/>
          <p14:tracePt t="13473" x="1690688" y="4332288"/>
          <p14:tracePt t="13490" x="1684338" y="4332288"/>
          <p14:tracePt t="13599" x="1704975" y="4332288"/>
          <p14:tracePt t="13607" x="1712913" y="4332288"/>
          <p14:tracePt t="13614" x="1727200" y="4332288"/>
          <p14:tracePt t="13623" x="1741488" y="4332288"/>
          <p14:tracePt t="13640" x="1770063" y="4332288"/>
          <p14:tracePt t="13656" x="1785938" y="4332288"/>
          <p14:tracePt t="13673" x="1792288" y="4332288"/>
          <p14:tracePt t="13690" x="1800225" y="4332288"/>
          <p14:tracePt t="13733" x="1792288" y="4332288"/>
          <p14:tracePt t="13741" x="1778000" y="4332288"/>
          <p14:tracePt t="13748" x="1763713" y="4332288"/>
          <p14:tracePt t="13757" x="1749425" y="4325938"/>
          <p14:tracePt t="13773" x="1727200" y="4325938"/>
          <p14:tracePt t="13790" x="1719263" y="4325938"/>
          <p14:tracePt t="13853" x="1727200" y="4318000"/>
          <p14:tracePt t="13860" x="1735138" y="4318000"/>
          <p14:tracePt t="13868" x="1755775" y="4318000"/>
          <p14:tracePt t="13875" x="1778000" y="4318000"/>
          <p14:tracePt t="13890" x="1814513" y="4318000"/>
          <p14:tracePt t="13906" x="1836738" y="4318000"/>
          <p14:tracePt t="13987" x="1820863" y="4318000"/>
          <p14:tracePt t="13994" x="1806575" y="4318000"/>
          <p14:tracePt t="14006" x="1800225" y="4318000"/>
          <p14:tracePt t="14024" x="1770063" y="4318000"/>
          <p14:tracePt t="14135" x="1778000" y="4318000"/>
          <p14:tracePt t="16913" x="1763713" y="4303713"/>
          <p14:tracePt t="16920" x="1727200" y="4281488"/>
          <p14:tracePt t="16928" x="1684338" y="4244975"/>
          <p14:tracePt t="16940" x="1633538" y="4187825"/>
          <p14:tracePt t="16957" x="1357313" y="3868738"/>
          <p14:tracePt t="16974" x="1168400" y="3556000"/>
          <p14:tracePt t="16990" x="1081088" y="3279775"/>
          <p14:tracePt t="17007" x="1044575" y="3090863"/>
          <p14:tracePt t="17024" x="1038225" y="2881313"/>
          <p14:tracePt t="17040" x="1038225" y="2751138"/>
          <p14:tracePt t="17057" x="1038225" y="2692400"/>
          <p14:tracePt t="17074" x="1038225" y="2641600"/>
          <p14:tracePt t="17090" x="1044575" y="2576513"/>
          <p14:tracePt t="17107" x="1058863" y="2466975"/>
          <p14:tracePt t="17124" x="1066800" y="2409825"/>
          <p14:tracePt t="17141" x="1081088" y="2379663"/>
          <p14:tracePt t="17157" x="1103313" y="2351088"/>
          <p14:tracePt t="17174" x="1146175" y="2293938"/>
          <p14:tracePt t="17190" x="1182688" y="2243138"/>
          <p14:tracePt t="17207" x="1219200" y="2192338"/>
          <p14:tracePt t="17224" x="1241425" y="2170113"/>
          <p14:tracePt t="17241" x="1277938" y="2133600"/>
          <p14:tracePt t="17257" x="1284288" y="2125663"/>
          <p14:tracePt t="17274" x="1298575" y="2119313"/>
          <p14:tracePt t="17449" x="1298575" y="2111375"/>
          <p14:tracePt t="17456" x="1298575" y="2105025"/>
          <p14:tracePt t="17464" x="1306513" y="2105025"/>
          <p14:tracePt t="17474" x="1312863" y="2105025"/>
          <p14:tracePt t="17491" x="1343025" y="2105025"/>
          <p14:tracePt t="17507" x="1363663" y="2097088"/>
          <p14:tracePt t="17509" x="1371600" y="2097088"/>
          <p14:tracePt t="17524" x="1385888" y="2097088"/>
          <p14:tracePt t="17541" x="1393825" y="2097088"/>
          <p14:tracePt t="17739" x="1400175" y="2097088"/>
          <p14:tracePt t="17747" x="1408113" y="2097088"/>
          <p14:tracePt t="17858" x="1400175" y="209708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6471785" y="2149255"/>
            <a:ext cx="3554413" cy="3034260"/>
            <a:chOff x="4947784" y="2149255"/>
            <a:chExt cx="3554413" cy="3034260"/>
          </a:xfrm>
        </p:grpSpPr>
        <p:sp>
          <p:nvSpPr>
            <p:cNvPr id="42" name="AutoShape 106"/>
            <p:cNvSpPr>
              <a:spLocks noChangeArrowheads="1"/>
            </p:cNvSpPr>
            <p:nvPr/>
          </p:nvSpPr>
          <p:spPr bwMode="auto">
            <a:xfrm flipH="1">
              <a:off x="5158922" y="2514380"/>
              <a:ext cx="1555750" cy="787400"/>
            </a:xfrm>
            <a:prstGeom prst="rightArrow">
              <a:avLst>
                <a:gd name="adj1" fmla="val 50000"/>
                <a:gd name="adj2" fmla="val 52787"/>
              </a:avLst>
            </a:prstGeom>
            <a:solidFill>
              <a:srgbClr val="F66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kern="0" dirty="0">
                  <a:solidFill>
                    <a:srgbClr val="FFFFFF"/>
                  </a:solidFill>
                  <a:ea typeface="MS PGothic"/>
                  <a:cs typeface="Arial" pitchFamily="34" charset="0"/>
                </a:rPr>
                <a:t>DRV/r</a:t>
              </a:r>
            </a:p>
          </p:txBody>
        </p:sp>
        <p:sp>
          <p:nvSpPr>
            <p:cNvPr id="59" name="AutoShape 106"/>
            <p:cNvSpPr>
              <a:spLocks noChangeArrowheads="1"/>
            </p:cNvSpPr>
            <p:nvPr/>
          </p:nvSpPr>
          <p:spPr bwMode="auto">
            <a:xfrm>
              <a:off x="6714672" y="2514380"/>
              <a:ext cx="1552575" cy="787400"/>
            </a:xfrm>
            <a:prstGeom prst="rightArrow">
              <a:avLst>
                <a:gd name="adj1" fmla="val 50000"/>
                <a:gd name="adj2" fmla="val 52787"/>
              </a:avLst>
            </a:prstGeom>
            <a:solidFill>
              <a:srgbClr val="306F0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kern="0" dirty="0">
                  <a:solidFill>
                    <a:prstClr val="white"/>
                  </a:solidFill>
                  <a:ea typeface="MS PGothic"/>
                  <a:cs typeface="Arial" pitchFamily="34" charset="0"/>
                </a:rPr>
                <a:t>DOR</a:t>
              </a:r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 flipV="1">
              <a:off x="5314497" y="3219640"/>
              <a:ext cx="0" cy="144000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 dirty="0">
                <a:solidFill>
                  <a:srgbClr val="000066"/>
                </a:solidFill>
                <a:ea typeface="MS PGothic"/>
                <a:cs typeface="Arial"/>
              </a:endParaRPr>
            </a:p>
          </p:txBody>
        </p:sp>
        <p:sp>
          <p:nvSpPr>
            <p:cNvPr id="70" name="Line 92"/>
            <p:cNvSpPr>
              <a:spLocks noChangeShapeType="1"/>
            </p:cNvSpPr>
            <p:nvPr/>
          </p:nvSpPr>
          <p:spPr bwMode="auto">
            <a:xfrm>
              <a:off x="6711497" y="3219640"/>
              <a:ext cx="3175" cy="144000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 dirty="0">
                <a:solidFill>
                  <a:srgbClr val="000066"/>
                </a:solidFill>
                <a:ea typeface="MS PGothic"/>
                <a:cs typeface="Arial"/>
              </a:endParaRPr>
            </a:p>
          </p:txBody>
        </p:sp>
        <p:sp>
          <p:nvSpPr>
            <p:cNvPr id="71" name="Line 94"/>
            <p:cNvSpPr>
              <a:spLocks noChangeShapeType="1"/>
            </p:cNvSpPr>
            <p:nvPr/>
          </p:nvSpPr>
          <p:spPr bwMode="auto">
            <a:xfrm>
              <a:off x="8129134" y="3219640"/>
              <a:ext cx="6350" cy="144000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 dirty="0">
                <a:solidFill>
                  <a:srgbClr val="000066"/>
                </a:solidFill>
                <a:ea typeface="MS PGothic"/>
                <a:cs typeface="Arial"/>
              </a:endParaRPr>
            </a:p>
          </p:txBody>
        </p:sp>
        <p:sp>
          <p:nvSpPr>
            <p:cNvPr id="75" name="Text Box 10"/>
            <p:cNvSpPr txBox="1">
              <a:spLocks noChangeArrowheads="1"/>
            </p:cNvSpPr>
            <p:nvPr/>
          </p:nvSpPr>
          <p:spPr bwMode="auto">
            <a:xfrm>
              <a:off x="6565447" y="4700915"/>
              <a:ext cx="295275" cy="4826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tIns="91440" bIns="9144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srgbClr val="000066"/>
                  </a:solidFill>
                  <a:ea typeface="MS PGothic"/>
                </a:rPr>
                <a:t>0 </a:t>
              </a:r>
            </a:p>
          </p:txBody>
        </p:sp>
        <p:sp>
          <p:nvSpPr>
            <p:cNvPr id="57351" name="TextBox 70"/>
            <p:cNvSpPr txBox="1">
              <a:spLocks noChangeArrowheads="1"/>
            </p:cNvSpPr>
            <p:nvPr/>
          </p:nvSpPr>
          <p:spPr bwMode="auto">
            <a:xfrm>
              <a:off x="4947784" y="4700915"/>
              <a:ext cx="731838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91440" bIns="91440" anchor="ctr"/>
            <a:lstStyle/>
            <a:p>
              <a:pPr algn="ctr" defTabSz="1346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346200" algn="l"/>
                </a:tabLst>
              </a:pPr>
              <a:r>
                <a:rPr lang="en-GB" sz="1400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‒10 %</a:t>
              </a:r>
            </a:p>
          </p:txBody>
        </p:sp>
        <p:sp>
          <p:nvSpPr>
            <p:cNvPr id="57352" name="TextBox 70"/>
            <p:cNvSpPr txBox="1">
              <a:spLocks noChangeArrowheads="1"/>
            </p:cNvSpPr>
            <p:nvPr/>
          </p:nvSpPr>
          <p:spPr bwMode="auto">
            <a:xfrm>
              <a:off x="7764009" y="4700915"/>
              <a:ext cx="73025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91440" bIns="91440" anchor="ctr"/>
            <a:lstStyle/>
            <a:p>
              <a:pPr algn="ctr" defTabSz="1346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346200" algn="l"/>
                </a:tabLst>
              </a:pPr>
              <a:r>
                <a:rPr lang="en-GB" sz="1400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+10 %</a:t>
              </a:r>
            </a:p>
          </p:txBody>
        </p:sp>
        <p:sp>
          <p:nvSpPr>
            <p:cNvPr id="64" name="Text Box 99"/>
            <p:cNvSpPr txBox="1">
              <a:spLocks noChangeArrowheads="1"/>
            </p:cNvSpPr>
            <p:nvPr/>
          </p:nvSpPr>
          <p:spPr bwMode="auto">
            <a:xfrm>
              <a:off x="7769955" y="3779560"/>
              <a:ext cx="519545" cy="2762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1200" b="1" kern="0" dirty="0">
                  <a:solidFill>
                    <a:srgbClr val="000066"/>
                  </a:solidFill>
                  <a:ea typeface="MS PGothic"/>
                </a:rPr>
                <a:t>9,4</a:t>
              </a:r>
            </a:p>
          </p:txBody>
        </p:sp>
        <p:sp>
          <p:nvSpPr>
            <p:cNvPr id="73" name="Text Box 98"/>
            <p:cNvSpPr txBox="1">
              <a:spLocks noChangeArrowheads="1"/>
            </p:cNvSpPr>
            <p:nvPr/>
          </p:nvSpPr>
          <p:spPr bwMode="auto">
            <a:xfrm>
              <a:off x="6359525" y="3772013"/>
              <a:ext cx="314325" cy="2762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00066"/>
                  </a:solidFill>
                  <a:ea typeface="MS PGothic"/>
                </a:rPr>
                <a:t>-1,6</a:t>
              </a:r>
              <a:endParaRPr lang="en-GB" sz="1200" b="1" kern="0" dirty="0">
                <a:solidFill>
                  <a:srgbClr val="000066"/>
                </a:solidFill>
                <a:ea typeface="MS PGothic"/>
              </a:endParaRPr>
            </a:p>
          </p:txBody>
        </p:sp>
        <p:sp>
          <p:nvSpPr>
            <p:cNvPr id="48" name="Text Box 99"/>
            <p:cNvSpPr txBox="1">
              <a:spLocks noChangeArrowheads="1"/>
            </p:cNvSpPr>
            <p:nvPr/>
          </p:nvSpPr>
          <p:spPr bwMode="auto">
            <a:xfrm>
              <a:off x="6920393" y="3274735"/>
              <a:ext cx="585788" cy="307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66"/>
                  </a:solidFill>
                  <a:ea typeface="MS PGothic"/>
                </a:rPr>
                <a:t>3,9</a:t>
              </a:r>
              <a:endParaRPr lang="en-GB" sz="1400" b="1" kern="0" dirty="0">
                <a:solidFill>
                  <a:srgbClr val="000066"/>
                </a:solidFill>
                <a:ea typeface="MS PGothic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6516688" y="3714473"/>
              <a:ext cx="1524892" cy="0"/>
            </a:xfrm>
            <a:prstGeom prst="line">
              <a:avLst/>
            </a:prstGeom>
            <a:ln w="3175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16200000">
              <a:off x="7110415" y="3713679"/>
              <a:ext cx="239712" cy="0"/>
            </a:xfrm>
            <a:prstGeom prst="line">
              <a:avLst/>
            </a:prstGeom>
            <a:ln w="3175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Line 92"/>
            <p:cNvSpPr>
              <a:spLocks noChangeShapeType="1"/>
            </p:cNvSpPr>
            <p:nvPr/>
          </p:nvSpPr>
          <p:spPr bwMode="auto">
            <a:xfrm rot="16200000">
              <a:off x="6711497" y="3103890"/>
              <a:ext cx="3175" cy="3108325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 dirty="0">
                <a:solidFill>
                  <a:srgbClr val="000066"/>
                </a:solidFill>
                <a:ea typeface="MS PGothic"/>
                <a:cs typeface="Arial"/>
              </a:endParaRPr>
            </a:p>
          </p:txBody>
        </p:sp>
        <p:sp>
          <p:nvSpPr>
            <p:cNvPr id="57360" name="Rectangle 6"/>
            <p:cNvSpPr>
              <a:spLocks noChangeArrowheads="1"/>
            </p:cNvSpPr>
            <p:nvPr/>
          </p:nvSpPr>
          <p:spPr bwMode="auto">
            <a:xfrm>
              <a:off x="5119234" y="2149255"/>
              <a:ext cx="3382963" cy="36512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tIns="0" bIns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FFFFFF"/>
                  </a:solidFill>
                  <a:ea typeface="MS PGothic" pitchFamily="34" charset="-128"/>
                  <a:cs typeface="Arial" charset="0"/>
                </a:rPr>
                <a:t>Différence (IC 95 %)</a:t>
              </a:r>
            </a:p>
          </p:txBody>
        </p:sp>
      </p:grpSp>
      <p:sp>
        <p:nvSpPr>
          <p:cNvPr id="57361" name="Text Box 2"/>
          <p:cNvSpPr txBox="1">
            <a:spLocks noChangeArrowheads="1"/>
          </p:cNvSpPr>
          <p:nvPr/>
        </p:nvSpPr>
        <p:spPr bwMode="auto">
          <a:xfrm>
            <a:off x="2047876" y="1126895"/>
            <a:ext cx="8004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0070C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Critère</a:t>
            </a:r>
            <a:r>
              <a:rPr lang="da-DK" sz="2400" b="1" dirty="0">
                <a:solidFill>
                  <a:srgbClr val="0070C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 principal de jugement : CV &lt; 50 c/ml à S48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a-DK" sz="2400" b="1" dirty="0">
                <a:solidFill>
                  <a:srgbClr val="0070C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(analyse ITT, snapshot)</a:t>
            </a:r>
            <a:endParaRPr lang="fr-FR" sz="2400" b="1" dirty="0">
              <a:solidFill>
                <a:srgbClr val="0070C0"/>
              </a:solidFill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081370" y="2049189"/>
            <a:ext cx="4063790" cy="3724394"/>
            <a:chOff x="557370" y="2049189"/>
            <a:chExt cx="4063790" cy="3724394"/>
          </a:xfrm>
        </p:grpSpPr>
        <p:sp>
          <p:nvSpPr>
            <p:cNvPr id="57368" name="Rectangle 40"/>
            <p:cNvSpPr>
              <a:spLocks noChangeArrowheads="1"/>
            </p:cNvSpPr>
            <p:nvPr/>
          </p:nvSpPr>
          <p:spPr bwMode="auto">
            <a:xfrm>
              <a:off x="1264061" y="2592684"/>
              <a:ext cx="19969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84</a:t>
              </a:r>
            </a:p>
          </p:txBody>
        </p:sp>
        <p:sp>
          <p:nvSpPr>
            <p:cNvPr id="57369" name="Rectangle 41"/>
            <p:cNvSpPr>
              <a:spLocks noChangeArrowheads="1"/>
            </p:cNvSpPr>
            <p:nvPr/>
          </p:nvSpPr>
          <p:spPr bwMode="auto">
            <a:xfrm>
              <a:off x="2414475" y="4673514"/>
              <a:ext cx="18979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11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0" name="Rectangle 42"/>
            <p:cNvSpPr>
              <a:spLocks noChangeArrowheads="1"/>
            </p:cNvSpPr>
            <p:nvPr/>
          </p:nvSpPr>
          <p:spPr bwMode="auto">
            <a:xfrm>
              <a:off x="3622888" y="4840171"/>
              <a:ext cx="998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5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1" name="Rectangle 43"/>
            <p:cNvSpPr>
              <a:spLocks noChangeArrowheads="1"/>
            </p:cNvSpPr>
            <p:nvPr/>
          </p:nvSpPr>
          <p:spPr bwMode="auto">
            <a:xfrm>
              <a:off x="1697530" y="2747035"/>
              <a:ext cx="19877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80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2" name="Rectangle 44"/>
            <p:cNvSpPr>
              <a:spLocks noChangeArrowheads="1"/>
            </p:cNvSpPr>
            <p:nvPr/>
          </p:nvSpPr>
          <p:spPr bwMode="auto">
            <a:xfrm>
              <a:off x="2869897" y="4632984"/>
              <a:ext cx="19969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13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3" name="Rectangle 45"/>
            <p:cNvSpPr>
              <a:spLocks noChangeArrowheads="1"/>
            </p:cNvSpPr>
            <p:nvPr/>
          </p:nvSpPr>
          <p:spPr bwMode="auto">
            <a:xfrm>
              <a:off x="4067585" y="4840171"/>
              <a:ext cx="998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7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4" name="Rectangle 46"/>
            <p:cNvSpPr>
              <a:spLocks noChangeArrowheads="1"/>
            </p:cNvSpPr>
            <p:nvPr/>
          </p:nvSpPr>
          <p:spPr bwMode="auto">
            <a:xfrm>
              <a:off x="755807" y="5128383"/>
              <a:ext cx="1000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5" name="Rectangle 47"/>
            <p:cNvSpPr>
              <a:spLocks noChangeArrowheads="1"/>
            </p:cNvSpPr>
            <p:nvPr/>
          </p:nvSpPr>
          <p:spPr bwMode="auto">
            <a:xfrm>
              <a:off x="655795" y="4566408"/>
              <a:ext cx="2000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20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6" name="Rectangle 48"/>
            <p:cNvSpPr>
              <a:spLocks noChangeArrowheads="1"/>
            </p:cNvSpPr>
            <p:nvPr/>
          </p:nvSpPr>
          <p:spPr bwMode="auto">
            <a:xfrm>
              <a:off x="655795" y="4006021"/>
              <a:ext cx="2000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40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7" name="Rectangle 49"/>
            <p:cNvSpPr>
              <a:spLocks noChangeArrowheads="1"/>
            </p:cNvSpPr>
            <p:nvPr/>
          </p:nvSpPr>
          <p:spPr bwMode="auto">
            <a:xfrm>
              <a:off x="655795" y="3444046"/>
              <a:ext cx="2000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60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8" name="Rectangle 50"/>
            <p:cNvSpPr>
              <a:spLocks noChangeArrowheads="1"/>
            </p:cNvSpPr>
            <p:nvPr/>
          </p:nvSpPr>
          <p:spPr bwMode="auto">
            <a:xfrm>
              <a:off x="655795" y="2883658"/>
              <a:ext cx="2000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80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9" name="Rectangle 51"/>
            <p:cNvSpPr>
              <a:spLocks noChangeArrowheads="1"/>
            </p:cNvSpPr>
            <p:nvPr/>
          </p:nvSpPr>
          <p:spPr bwMode="auto">
            <a:xfrm>
              <a:off x="557370" y="2309651"/>
              <a:ext cx="2984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100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80" name="Rectangle 52"/>
            <p:cNvSpPr>
              <a:spLocks noChangeArrowheads="1"/>
            </p:cNvSpPr>
            <p:nvPr/>
          </p:nvSpPr>
          <p:spPr bwMode="auto">
            <a:xfrm>
              <a:off x="1237049" y="5342696"/>
              <a:ext cx="62706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Succès</a:t>
              </a:r>
              <a:endParaRPr lang="fr-FR" b="1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81" name="Rectangle 53"/>
            <p:cNvSpPr>
              <a:spLocks noChangeArrowheads="1"/>
            </p:cNvSpPr>
            <p:nvPr/>
          </p:nvSpPr>
          <p:spPr bwMode="auto">
            <a:xfrm>
              <a:off x="2234958" y="5342696"/>
              <a:ext cx="97462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Echec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virologique</a:t>
              </a:r>
              <a:endParaRPr lang="fr-FR" b="1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82" name="Rectangle 54"/>
            <p:cNvSpPr>
              <a:spLocks noChangeArrowheads="1"/>
            </p:cNvSpPr>
            <p:nvPr/>
          </p:nvSpPr>
          <p:spPr bwMode="auto">
            <a:xfrm>
              <a:off x="3257743" y="5342696"/>
              <a:ext cx="1260475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Pas de donnée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virologique</a:t>
              </a:r>
              <a:endParaRPr lang="fr-FR" b="1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84" name="Rectangle 57"/>
            <p:cNvSpPr>
              <a:spLocks noChangeArrowheads="1"/>
            </p:cNvSpPr>
            <p:nvPr/>
          </p:nvSpPr>
          <p:spPr bwMode="auto">
            <a:xfrm>
              <a:off x="2604268" y="2370615"/>
              <a:ext cx="187898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DOR + 2 INTI (n = 383)</a:t>
              </a:r>
              <a:endParaRPr lang="fr-FR" sz="1400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87" name="Rectangle 60"/>
            <p:cNvSpPr>
              <a:spLocks noChangeArrowheads="1"/>
            </p:cNvSpPr>
            <p:nvPr/>
          </p:nvSpPr>
          <p:spPr bwMode="auto">
            <a:xfrm>
              <a:off x="2604267" y="2665365"/>
              <a:ext cx="201689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DRV/r + 2 INTI (n = 383)</a:t>
              </a:r>
              <a:endParaRPr lang="fr-FR" sz="1400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781819" y="2049189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66"/>
                  </a:solidFill>
                  <a:cs typeface="Arial" charset="0"/>
                </a:rPr>
                <a:t>%</a:t>
              </a: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992886" y="2398709"/>
              <a:ext cx="3450684" cy="2845564"/>
            </a:xfrm>
            <a:custGeom>
              <a:avLst/>
              <a:gdLst>
                <a:gd name="T0" fmla="*/ 3239 w 3239"/>
                <a:gd name="T1" fmla="*/ 2671 h 2671"/>
                <a:gd name="T2" fmla="*/ 0 w 3239"/>
                <a:gd name="T3" fmla="*/ 2671 h 2671"/>
                <a:gd name="T4" fmla="*/ 0 w 3239"/>
                <a:gd name="T5" fmla="*/ 0 h 2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39" h="2671">
                  <a:moveTo>
                    <a:pt x="3239" y="2671"/>
                  </a:moveTo>
                  <a:lnTo>
                    <a:pt x="0" y="267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917245" y="2981458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17245" y="3546096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17245" y="4111800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917245" y="4677503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917245" y="5244272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917245" y="2415755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1113270" y="2858861"/>
              <a:ext cx="442123" cy="2376000"/>
            </a:xfrm>
            <a:custGeom>
              <a:avLst/>
              <a:gdLst>
                <a:gd name="T0" fmla="*/ 415 w 415"/>
                <a:gd name="T1" fmla="*/ 0 h 2575"/>
                <a:gd name="T2" fmla="*/ 0 w 415"/>
                <a:gd name="T3" fmla="*/ 0 h 2575"/>
                <a:gd name="T4" fmla="*/ 0 w 415"/>
                <a:gd name="T5" fmla="*/ 2575 h 2575"/>
                <a:gd name="T6" fmla="*/ 415 w 415"/>
                <a:gd name="T7" fmla="*/ 2575 h 2575"/>
                <a:gd name="T8" fmla="*/ 415 w 415"/>
                <a:gd name="T9" fmla="*/ 0 h 2575"/>
                <a:gd name="T10" fmla="*/ 415 w 415"/>
                <a:gd name="T11" fmla="*/ 0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2575">
                  <a:moveTo>
                    <a:pt x="415" y="0"/>
                  </a:moveTo>
                  <a:lnTo>
                    <a:pt x="0" y="0"/>
                  </a:lnTo>
                  <a:lnTo>
                    <a:pt x="0" y="2575"/>
                  </a:lnTo>
                  <a:lnTo>
                    <a:pt x="415" y="2575"/>
                  </a:lnTo>
                  <a:lnTo>
                    <a:pt x="415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306F0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1580961" y="2966861"/>
              <a:ext cx="443188" cy="2268000"/>
            </a:xfrm>
            <a:custGeom>
              <a:avLst/>
              <a:gdLst>
                <a:gd name="T0" fmla="*/ 416 w 416"/>
                <a:gd name="T1" fmla="*/ 2463 h 2463"/>
                <a:gd name="T2" fmla="*/ 416 w 416"/>
                <a:gd name="T3" fmla="*/ 0 h 2463"/>
                <a:gd name="T4" fmla="*/ 0 w 416"/>
                <a:gd name="T5" fmla="*/ 0 h 2463"/>
                <a:gd name="T6" fmla="*/ 0 w 416"/>
                <a:gd name="T7" fmla="*/ 2463 h 2463"/>
                <a:gd name="T8" fmla="*/ 416 w 416"/>
                <a:gd name="T9" fmla="*/ 2463 h 2463"/>
                <a:gd name="T10" fmla="*/ 416 w 416"/>
                <a:gd name="T11" fmla="*/ 246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6" h="2463">
                  <a:moveTo>
                    <a:pt x="416" y="2463"/>
                  </a:moveTo>
                  <a:lnTo>
                    <a:pt x="416" y="0"/>
                  </a:lnTo>
                  <a:lnTo>
                    <a:pt x="0" y="0"/>
                  </a:lnTo>
                  <a:lnTo>
                    <a:pt x="0" y="2463"/>
                  </a:lnTo>
                  <a:lnTo>
                    <a:pt x="416" y="2463"/>
                  </a:lnTo>
                  <a:lnTo>
                    <a:pt x="416" y="2463"/>
                  </a:lnTo>
                  <a:close/>
                </a:path>
              </a:pathLst>
            </a:custGeom>
            <a:solidFill>
              <a:srgbClr val="F66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3898108" y="5018861"/>
              <a:ext cx="444253" cy="216000"/>
            </a:xfrm>
            <a:prstGeom prst="rect">
              <a:avLst/>
            </a:prstGeom>
            <a:solidFill>
              <a:srgbClr val="F669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3429352" y="5090861"/>
              <a:ext cx="444253" cy="144000"/>
            </a:xfrm>
            <a:prstGeom prst="rect">
              <a:avLst/>
            </a:prstGeom>
            <a:solidFill>
              <a:srgbClr val="306F0E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2732610" y="4838861"/>
              <a:ext cx="442123" cy="396000"/>
            </a:xfrm>
            <a:prstGeom prst="rect">
              <a:avLst/>
            </a:prstGeom>
            <a:solidFill>
              <a:srgbClr val="F669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2263853" y="4910861"/>
              <a:ext cx="442123" cy="324000"/>
            </a:xfrm>
            <a:prstGeom prst="rect">
              <a:avLst/>
            </a:prstGeom>
            <a:solidFill>
              <a:srgbClr val="306F0E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6" name="Rectangle 21"/>
            <p:cNvSpPr>
              <a:spLocks noChangeArrowheads="1"/>
            </p:cNvSpPr>
            <p:nvPr/>
          </p:nvSpPr>
          <p:spPr bwMode="auto">
            <a:xfrm>
              <a:off x="2445717" y="2433792"/>
              <a:ext cx="124647" cy="123581"/>
            </a:xfrm>
            <a:prstGeom prst="rect">
              <a:avLst/>
            </a:prstGeom>
            <a:solidFill>
              <a:srgbClr val="306F0E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7" name="Rectangle 22"/>
            <p:cNvSpPr>
              <a:spLocks noChangeArrowheads="1"/>
            </p:cNvSpPr>
            <p:nvPr/>
          </p:nvSpPr>
          <p:spPr bwMode="auto">
            <a:xfrm>
              <a:off x="2433017" y="2717459"/>
              <a:ext cx="124647" cy="122516"/>
            </a:xfrm>
            <a:prstGeom prst="rect">
              <a:avLst/>
            </a:prstGeom>
            <a:solidFill>
              <a:srgbClr val="F66900"/>
            </a:solidFill>
            <a:ln w="0">
              <a:solidFill>
                <a:srgbClr val="F669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6471784" y="5415692"/>
            <a:ext cx="3372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066CC"/>
                </a:solidFill>
                <a:latin typeface="Calibri"/>
                <a:cs typeface="Calibri"/>
              </a:rPr>
              <a:t>Gain de CD4 à </a:t>
            </a:r>
            <a:r>
              <a:rPr lang="fr-FR" sz="2000" b="1" dirty="0">
                <a:solidFill>
                  <a:srgbClr val="0070C0"/>
                </a:solidFill>
                <a:latin typeface="Calibri"/>
                <a:cs typeface="Calibri"/>
              </a:rPr>
              <a:t>S48 </a:t>
            </a:r>
            <a:r>
              <a:rPr lang="fr-FR" sz="1600" dirty="0">
                <a:solidFill>
                  <a:srgbClr val="0070C0"/>
                </a:solidFill>
                <a:cs typeface="Arial" charset="0"/>
              </a:rPr>
              <a:t>(ITT, NC = E)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‒"/>
            </a:pPr>
            <a:r>
              <a:rPr lang="fr-FR" dirty="0">
                <a:solidFill>
                  <a:srgbClr val="000066"/>
                </a:solidFill>
                <a:cs typeface="Arial" charset="0"/>
              </a:rPr>
              <a:t>DOR : + 193/mm</a:t>
            </a:r>
            <a:r>
              <a:rPr lang="fr-FR" baseline="30000" dirty="0">
                <a:solidFill>
                  <a:srgbClr val="000066"/>
                </a:solidFill>
                <a:cs typeface="Arial" charset="0"/>
              </a:rPr>
              <a:t>3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‒"/>
            </a:pPr>
            <a:r>
              <a:rPr lang="fr-FR" dirty="0">
                <a:solidFill>
                  <a:srgbClr val="000066"/>
                </a:solidFill>
                <a:cs typeface="Arial" charset="0"/>
              </a:rPr>
              <a:t>DRV/r : + 186/mm</a:t>
            </a:r>
            <a:r>
              <a:rPr lang="fr-FR" baseline="30000" dirty="0">
                <a:solidFill>
                  <a:srgbClr val="000066"/>
                </a:solidFill>
                <a:cs typeface="Arial" charset="0"/>
              </a:rPr>
              <a:t>3</a:t>
            </a: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7237975" y="6583364"/>
            <a:ext cx="34300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Molina JM, CROI 2017, Abs. 45LB</a:t>
            </a:r>
          </a:p>
        </p:txBody>
      </p:sp>
      <p:sp>
        <p:nvSpPr>
          <p:cNvPr id="58" name="Titre 1"/>
          <p:cNvSpPr>
            <a:spLocks noGrp="1"/>
          </p:cNvSpPr>
          <p:nvPr>
            <p:ph type="title"/>
          </p:nvPr>
        </p:nvSpPr>
        <p:spPr>
          <a:xfrm>
            <a:off x="1069836" y="85346"/>
            <a:ext cx="10030883" cy="936625"/>
          </a:xfrm>
        </p:spPr>
        <p:txBody>
          <a:bodyPr/>
          <a:lstStyle/>
          <a:p>
            <a:pPr algn="ctr" eaLnBrk="1" hangingPunct="1"/>
            <a:r>
              <a:rPr lang="fr-FR" dirty="0"/>
              <a:t>Essai DRIVE : DOR versus DRV/r (+ 2 INTI) en 1</a:t>
            </a:r>
            <a:r>
              <a:rPr lang="fr-FR" baseline="30000" dirty="0"/>
              <a:t>ère</a:t>
            </a:r>
            <a:r>
              <a:rPr lang="fr-FR" dirty="0"/>
              <a:t> ligne </a:t>
            </a:r>
            <a:r>
              <a:rPr lang="fr-FR" dirty="0" smtClean="0"/>
              <a:t>(3)</a:t>
            </a:r>
            <a:endParaRPr lang="fr-FR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315578"/>
      </p:ext>
    </p:extLst>
  </p:cSld>
  <p:clrMapOvr>
    <a:masterClrMapping/>
  </p:clrMapOvr>
  <p:transition advTm="21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08" x="1408113" y="2097088"/>
          <p14:tracePt t="10716" x="1430338" y="2097088"/>
          <p14:tracePt t="10724" x="1487488" y="2097088"/>
          <p14:tracePt t="10741" x="1741488" y="2097088"/>
          <p14:tracePt t="10758" x="2278063" y="2097088"/>
          <p14:tracePt t="10774" x="2954338" y="2046288"/>
          <p14:tracePt t="10791" x="3767138" y="1966913"/>
          <p14:tracePt t="10808" x="4310063" y="1930400"/>
          <p14:tracePt t="10824" x="4594225" y="1916113"/>
          <p14:tracePt t="10841" x="4767263" y="1908175"/>
          <p14:tracePt t="10858" x="4891088" y="1901825"/>
          <p14:tracePt t="10874" x="4913313" y="1901825"/>
          <p14:tracePt t="11043" x="4935538" y="1901825"/>
          <p14:tracePt t="11051" x="5006975" y="1908175"/>
          <p14:tracePt t="11059" x="5159375" y="1930400"/>
          <p14:tracePt t="11074" x="5762625" y="2074863"/>
          <p14:tracePt t="11091" x="6473825" y="2308225"/>
          <p14:tracePt t="11108" x="7104063" y="2497138"/>
          <p14:tracePt t="11124" x="7656513" y="2735263"/>
          <p14:tracePt t="11141" x="8085138" y="2982913"/>
          <p14:tracePt t="11158" x="8178800" y="3055938"/>
          <p14:tracePt t="11174" x="8215313" y="3106738"/>
          <p14:tracePt t="11191" x="8221663" y="3113088"/>
          <p14:tracePt t="11326" x="8221663" y="3135313"/>
          <p14:tracePt t="11334" x="8201025" y="3208338"/>
          <p14:tracePt t="11342" x="8186738" y="3279775"/>
          <p14:tracePt t="11358" x="8178800" y="3490913"/>
          <p14:tracePt t="11374" x="8201025" y="3781425"/>
          <p14:tracePt t="11391" x="8316913" y="4202113"/>
          <p14:tracePt t="11408" x="8607425" y="4572000"/>
          <p14:tracePt t="11424" x="8977313" y="4862513"/>
          <p14:tracePt t="11446" x="9440863" y="5029200"/>
          <p14:tracePt t="11458" x="9521825" y="5057775"/>
          <p14:tracePt t="11475" x="9623425" y="5072063"/>
          <p14:tracePt t="11491" x="9674225" y="5072063"/>
          <p14:tracePt t="11508" x="9680575" y="5072063"/>
          <p14:tracePt t="11541" x="9674225" y="5065713"/>
          <p14:tracePt t="11558" x="9158288" y="4811713"/>
          <p14:tracePt t="11574" x="8686800" y="4673600"/>
          <p14:tracePt t="11591" x="8389938" y="4630738"/>
          <p14:tracePt t="11608" x="8207375" y="4600575"/>
          <p14:tracePt t="11625" x="8091488" y="4594225"/>
          <p14:tracePt t="11641" x="8077200" y="4594225"/>
          <p14:tracePt t="11658" x="8069263" y="4586288"/>
          <p14:tracePt t="11674" x="8069263" y="4572000"/>
          <p14:tracePt t="11691" x="8221663" y="4391025"/>
          <p14:tracePt t="11708" x="8455025" y="4244975"/>
          <p14:tracePt t="11725" x="8636000" y="4151313"/>
          <p14:tracePt t="11741" x="8788400" y="4064000"/>
          <p14:tracePt t="11758" x="8882063" y="4005263"/>
          <p14:tracePt t="11774" x="8904288" y="3990975"/>
          <p14:tracePt t="11791" x="8912225" y="3976688"/>
          <p14:tracePt t="11808" x="8912225" y="3962400"/>
          <p14:tracePt t="11825" x="8766175" y="3903663"/>
          <p14:tracePt t="11841" x="8505825" y="3868738"/>
          <p14:tracePt t="11858" x="8353425" y="3838575"/>
          <p14:tracePt t="11874" x="8221663" y="3817938"/>
          <p14:tracePt t="11891" x="8150225" y="3795713"/>
          <p14:tracePt t="11908" x="8120063" y="3781425"/>
          <p14:tracePt t="11925" x="8113713" y="3767138"/>
          <p14:tracePt t="11941" x="8120063" y="3736975"/>
          <p14:tracePt t="11958" x="8221663" y="3679825"/>
          <p14:tracePt t="11975" x="8534400" y="3606800"/>
          <p14:tracePt t="11991" x="8788400" y="3598863"/>
          <p14:tracePt t="12008" x="8918575" y="3592513"/>
          <p14:tracePt t="12025" x="8999538" y="3592513"/>
          <p14:tracePt t="12041" x="9042400" y="3592513"/>
          <p14:tracePt t="12058" x="9050338" y="3592513"/>
          <p14:tracePt t="12091" x="9042400" y="3592513"/>
          <p14:tracePt t="12108" x="8882063" y="3592513"/>
          <p14:tracePt t="12125" x="8766175" y="3592513"/>
          <p14:tracePt t="12141" x="8701088" y="3592513"/>
          <p14:tracePt t="12158" x="8678863" y="3592513"/>
          <p14:tracePt t="12175" x="8672513" y="3592513"/>
          <p14:tracePt t="12197" x="8678863" y="3592513"/>
          <p14:tracePt t="12208" x="8709025" y="3592513"/>
          <p14:tracePt t="12225" x="8861425" y="3598863"/>
          <p14:tracePt t="12242" x="9078913" y="3629025"/>
          <p14:tracePt t="12258" x="9186863" y="3649663"/>
          <p14:tracePt t="12275" x="9223375" y="3657600"/>
          <p14:tracePt t="12291" x="9231313" y="3657600"/>
          <p14:tracePt t="12308" x="9231313" y="3665538"/>
          <p14:tracePt t="12325" x="9158288" y="3708400"/>
          <p14:tracePt t="12341" x="8983663" y="3759200"/>
          <p14:tracePt t="12358" x="8867775" y="3781425"/>
          <p14:tracePt t="12375" x="8831263" y="3787775"/>
          <p14:tracePt t="12392" x="8824913" y="3787775"/>
          <p14:tracePt t="12425" x="8839200" y="3787775"/>
          <p14:tracePt t="12442" x="8912225" y="3787775"/>
          <p14:tracePt t="12458" x="9020175" y="3787775"/>
          <p14:tracePt t="12475" x="9056688" y="3787775"/>
          <p14:tracePt t="12492" x="9070975" y="3787775"/>
          <p14:tracePt t="12540" x="9034463" y="3817938"/>
          <p14:tracePt t="12547" x="8969375" y="3860800"/>
          <p14:tracePt t="16969" x="8955088" y="3875088"/>
          <p14:tracePt t="16976" x="8955088" y="3897313"/>
          <p14:tracePt t="16984" x="8932863" y="3954463"/>
          <p14:tracePt t="16992" x="8912225" y="4064000"/>
          <p14:tracePt t="17009" x="8847138" y="4448175"/>
          <p14:tracePt t="17025" x="8788400" y="4899025"/>
          <p14:tracePt t="17042" x="8723313" y="5486400"/>
          <p14:tracePt t="17059" x="8686800" y="6205538"/>
          <p14:tracePt t="17075" x="8686800" y="6510338"/>
          <p14:tracePt t="17092" x="8686800" y="6748463"/>
          <p14:tracePt t="17242" x="8745538" y="6843713"/>
          <p14:tracePt t="17259" x="8745538" y="6815138"/>
          <p14:tracePt t="17292" x="8745538" y="6799263"/>
          <p14:tracePt t="17371" x="8745538" y="6792913"/>
          <p14:tracePt t="17386" x="8745538" y="6778625"/>
          <p14:tracePt t="17393" x="8745538" y="6756400"/>
          <p14:tracePt t="17400" x="8745538" y="6719888"/>
          <p14:tracePt t="17409" x="8745538" y="6662738"/>
          <p14:tracePt t="17426" x="8774113" y="6524625"/>
          <p14:tracePt t="17442" x="8810625" y="6357938"/>
          <p14:tracePt t="17459" x="8853488" y="6211888"/>
          <p14:tracePt t="17476" x="8875713" y="6096000"/>
          <p14:tracePt t="17492" x="8882063" y="6053138"/>
          <p14:tracePt t="17509" x="8890000" y="6037263"/>
          <p14:tracePt t="17526" x="8890000" y="6030913"/>
          <p14:tracePt t="17543" x="8890000" y="6022975"/>
          <p14:tracePt t="17676" x="8890000" y="6016625"/>
          <p14:tracePt t="17683" x="8890000" y="5994400"/>
          <p14:tracePt t="17692" x="8890000" y="5986463"/>
          <p14:tracePt t="17709" x="8890000" y="5915025"/>
          <p14:tracePt t="17726" x="8904288" y="5827713"/>
          <p14:tracePt t="17743" x="8912225" y="5783263"/>
          <p14:tracePt t="17759" x="8918575" y="5776913"/>
          <p14:tracePt t="17776" x="8918575" y="5768975"/>
          <p14:tracePt t="17809" x="8918575" y="5776913"/>
          <p14:tracePt t="17826" x="8918575" y="5827713"/>
          <p14:tracePt t="17842" x="8918575" y="5878513"/>
          <p14:tracePt t="17859" x="8918575" y="5943600"/>
          <p14:tracePt t="17876" x="8918575" y="5994400"/>
          <p14:tracePt t="17892" x="8918575" y="6059488"/>
          <p14:tracePt t="17909" x="8918575" y="6103938"/>
          <p14:tracePt t="17926" x="8918575" y="6132513"/>
          <p14:tracePt t="17942" x="8918575" y="6138863"/>
          <p14:tracePt t="17959" x="8918575" y="6146800"/>
          <p14:tracePt t="18011" x="8918575" y="6124575"/>
          <p14:tracePt t="18018" x="8918575" y="6103938"/>
          <p14:tracePt t="18026" x="8918575" y="6059488"/>
          <p14:tracePt t="18042" x="8918575" y="5972175"/>
          <p14:tracePt t="18059" x="8918575" y="5929313"/>
          <p14:tracePt t="18076" x="8918575" y="5907088"/>
          <p14:tracePt t="18093" x="8918575" y="5900738"/>
          <p14:tracePt t="18160" x="8918575" y="5907088"/>
          <p14:tracePt t="18167" x="8912225" y="5935663"/>
          <p14:tracePt t="18176" x="8912225" y="5972175"/>
          <p14:tracePt t="18193" x="8904288" y="6088063"/>
          <p14:tracePt t="18209" x="8897938" y="6175375"/>
          <p14:tracePt t="18226" x="8890000" y="6226175"/>
          <p14:tracePt t="18243" x="8890000" y="6248400"/>
          <p14:tracePt t="18259" x="8890000" y="6256338"/>
          <p14:tracePt t="18323" x="8890000" y="6219825"/>
          <p14:tracePt t="18331" x="8890000" y="6183313"/>
          <p14:tracePt t="18343" x="8890000" y="6103938"/>
          <p14:tracePt t="18359" x="8890000" y="5921375"/>
          <p14:tracePt t="18376" x="8890000" y="5834063"/>
          <p14:tracePt t="18392" x="8890000" y="5819775"/>
          <p14:tracePt t="18426" x="8890000" y="5813425"/>
          <p14:tracePt t="18450" x="8890000" y="5827713"/>
          <p14:tracePt t="18459" x="8890000" y="5856288"/>
          <p14:tracePt t="18476" x="8882063" y="5907088"/>
          <p14:tracePt t="18492" x="8875713" y="5994400"/>
          <p14:tracePt t="18509" x="8867775" y="6103938"/>
          <p14:tracePt t="18526" x="8867775" y="6118225"/>
          <p14:tracePt t="18542" x="8867775" y="6124575"/>
          <p14:tracePt t="18559" x="8867775" y="6138863"/>
          <p14:tracePt t="18614" x="8867775" y="6124575"/>
          <p14:tracePt t="18621" x="8867775" y="6103938"/>
          <p14:tracePt t="18629" x="8867775" y="6073775"/>
          <p14:tracePt t="18643" x="8867775" y="6016625"/>
          <p14:tracePt t="18659" x="8875713" y="5878513"/>
          <p14:tracePt t="18676" x="8875713" y="5849938"/>
          <p14:tracePt t="18693" x="8875713" y="5842000"/>
          <p14:tracePt t="18709" x="8875713" y="5834063"/>
          <p14:tracePt t="18733" x="8875713" y="5842000"/>
          <p14:tracePt t="18743" x="8875713" y="5864225"/>
          <p14:tracePt t="18759" x="8875713" y="5943600"/>
          <p14:tracePt t="18776" x="8875713" y="6081713"/>
          <p14:tracePt t="18793" x="8875713" y="6183313"/>
          <p14:tracePt t="18809" x="8875713" y="6205538"/>
          <p14:tracePt t="18826" x="8875713" y="6219825"/>
          <p14:tracePt t="18859" x="8875713" y="6226175"/>
          <p14:tracePt t="18889" x="8875713" y="6219825"/>
          <p14:tracePt t="18897" x="8875713" y="6189663"/>
          <p14:tracePt t="18909" x="8875713" y="6169025"/>
          <p14:tracePt t="18926" x="8875713" y="6132513"/>
          <p14:tracePt t="18943" x="8875713" y="6124575"/>
          <p14:tracePt t="18979" x="8875713" y="6132513"/>
          <p14:tracePt t="18993" x="8875713" y="6154738"/>
          <p14:tracePt t="19009" x="8875713" y="6226175"/>
          <p14:tracePt t="19026" x="8875713" y="6262688"/>
          <p14:tracePt t="19043" x="8875713" y="6284913"/>
          <p14:tracePt t="19059" x="8875713" y="6291263"/>
          <p14:tracePt t="19112" x="8875713" y="6284913"/>
          <p14:tracePt t="19120" x="8875713" y="6270625"/>
          <p14:tracePt t="19128" x="8875713" y="6240463"/>
          <p14:tracePt t="19143" x="8875713" y="6189663"/>
          <p14:tracePt t="19159" x="8875713" y="6161088"/>
          <p14:tracePt t="19176" x="8875713" y="6146800"/>
          <p14:tracePt t="19193" x="8875713" y="6138863"/>
          <p14:tracePt t="19210" x="8875713" y="613251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re 32"/>
          <p:cNvSpPr>
            <a:spLocks noGrp="1"/>
          </p:cNvSpPr>
          <p:nvPr>
            <p:ph type="title"/>
          </p:nvPr>
        </p:nvSpPr>
        <p:spPr>
          <a:xfrm>
            <a:off x="123290" y="55720"/>
            <a:ext cx="11948845" cy="953094"/>
          </a:xfrm>
        </p:spPr>
        <p:txBody>
          <a:bodyPr/>
          <a:lstStyle/>
          <a:p>
            <a:pPr algn="ctr"/>
            <a:r>
              <a:rPr lang="fr-FR" sz="2400" dirty="0" smtClean="0"/>
              <a:t>DOR/FTC/TDF vs EFV/FTC/TDF en initiation </a:t>
            </a:r>
            <a:r>
              <a:rPr lang="fr-FR" sz="2400" dirty="0"/>
              <a:t>de traitement </a:t>
            </a:r>
            <a:r>
              <a:rPr lang="fr-FR" sz="2400" dirty="0" smtClean="0"/>
              <a:t>(essai DRIVE-AHEAD) </a:t>
            </a:r>
            <a:r>
              <a:rPr lang="fr-FR" sz="2400" dirty="0"/>
              <a:t>: </a:t>
            </a:r>
            <a:r>
              <a:rPr lang="fr-FR" sz="2400" dirty="0" smtClean="0"/>
              <a:t>résultats S48 </a:t>
            </a:r>
            <a:r>
              <a:rPr lang="fr-FR" sz="2400" i="1" dirty="0" smtClean="0"/>
              <a:t>(1)</a:t>
            </a:r>
            <a:endParaRPr lang="fr-FR" sz="2400" i="1" dirty="0"/>
          </a:p>
        </p:txBody>
      </p:sp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236306" y="943743"/>
            <a:ext cx="11346093" cy="406190"/>
          </a:xfrm>
        </p:spPr>
        <p:txBody>
          <a:bodyPr/>
          <a:lstStyle/>
          <a:p>
            <a:r>
              <a:rPr lang="fr-FR" sz="2400" dirty="0" smtClean="0"/>
              <a:t>Essai randomisé en </a:t>
            </a:r>
            <a:r>
              <a:rPr lang="fr-FR" sz="2400" dirty="0" smtClean="0"/>
              <a:t>double aveugle</a:t>
            </a:r>
            <a:endParaRPr lang="fr-FR" sz="240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dirty="0" smtClean="0"/>
              <a:t>IAS 2017 - D’après Squires KE et al., </a:t>
            </a:r>
            <a:r>
              <a:rPr lang="fr-FR" dirty="0" err="1" smtClean="0"/>
              <a:t>abstr</a:t>
            </a:r>
            <a:r>
              <a:rPr lang="fr-FR" dirty="0" smtClean="0"/>
              <a:t>. TUAB0104LB</a:t>
            </a:r>
            <a:endParaRPr lang="fr-FR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56493" y="5157716"/>
            <a:ext cx="5549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548" y="2015496"/>
            <a:ext cx="2119334" cy="35184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prstClr val="white"/>
                </a:solidFill>
              </a:rPr>
              <a:t>Principaux critères </a:t>
            </a:r>
            <a:r>
              <a:rPr lang="fr-FR" sz="1600" b="1" dirty="0" smtClean="0">
                <a:solidFill>
                  <a:prstClr val="white"/>
                </a:solidFill>
              </a:rPr>
              <a:t>d’inclusion</a:t>
            </a:r>
            <a:endParaRPr lang="fr-FR" sz="1600" b="1" dirty="0">
              <a:solidFill>
                <a:prstClr val="white"/>
              </a:solidFill>
            </a:endParaRPr>
          </a:p>
          <a:p>
            <a:pPr marL="92075" indent="-92075" defTabSz="457200" fontAlgn="base">
              <a:spcBef>
                <a:spcPct val="0"/>
              </a:spcBef>
              <a:spcAft>
                <a:spcPct val="0"/>
              </a:spcAft>
              <a:buClr>
                <a:srgbClr val="4F81BD">
                  <a:lumMod val="40000"/>
                  <a:lumOff val="60000"/>
                </a:srgbClr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white"/>
                </a:solidFill>
              </a:rPr>
              <a:t> CV ≥ 1 000 </a:t>
            </a:r>
            <a:r>
              <a:rPr lang="fr-FR" sz="1600" dirty="0" smtClean="0">
                <a:solidFill>
                  <a:prstClr val="white"/>
                </a:solidFill>
              </a:rPr>
              <a:t>c/</a:t>
            </a:r>
            <a:r>
              <a:rPr lang="fr-FR" sz="1600" dirty="0" err="1" smtClean="0">
                <a:solidFill>
                  <a:prstClr val="white"/>
                </a:solidFill>
              </a:rPr>
              <a:t>mL</a:t>
            </a:r>
            <a:endParaRPr lang="fr-FR" sz="1600" dirty="0">
              <a:solidFill>
                <a:prstClr val="white"/>
              </a:solidFill>
            </a:endParaRPr>
          </a:p>
          <a:p>
            <a:pPr marL="92075" indent="-92075" defTabSz="457200" fontAlgn="base">
              <a:spcBef>
                <a:spcPct val="0"/>
              </a:spcBef>
              <a:spcAft>
                <a:spcPct val="0"/>
              </a:spcAft>
              <a:buClr>
                <a:srgbClr val="4F81BD">
                  <a:lumMod val="40000"/>
                  <a:lumOff val="60000"/>
                </a:srgbClr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white"/>
                </a:solidFill>
              </a:rPr>
              <a:t> Naïfs d’ARV</a:t>
            </a:r>
          </a:p>
          <a:p>
            <a:pPr marL="92075" indent="-92075" defTabSz="457200" fontAlgn="base">
              <a:spcBef>
                <a:spcPct val="0"/>
              </a:spcBef>
              <a:spcAft>
                <a:spcPct val="0"/>
              </a:spcAft>
              <a:buClr>
                <a:srgbClr val="4F81BD">
                  <a:lumMod val="40000"/>
                  <a:lumOff val="60000"/>
                </a:srgbClr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white"/>
                </a:solidFill>
              </a:rPr>
              <a:t> pas de résistance génotypique aux ARV de l’étude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4F81BD">
                  <a:lumMod val="40000"/>
                  <a:lumOff val="60000"/>
                </a:srgbClr>
              </a:buClr>
            </a:pPr>
            <a:endParaRPr lang="fr-FR" sz="1600" dirty="0" smtClean="0">
              <a:solidFill>
                <a:prstClr val="white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4F81BD">
                  <a:lumMod val="40000"/>
                  <a:lumOff val="60000"/>
                </a:srgbClr>
              </a:buClr>
            </a:pPr>
            <a:r>
              <a:rPr lang="fr-FR" sz="1600" b="1" dirty="0" smtClean="0">
                <a:solidFill>
                  <a:prstClr val="white"/>
                </a:solidFill>
              </a:rPr>
              <a:t>Stratification </a:t>
            </a:r>
          </a:p>
          <a:p>
            <a:pPr marL="92075" indent="-92075" defTabSz="457200" fontAlgn="base">
              <a:spcBef>
                <a:spcPct val="0"/>
              </a:spcBef>
              <a:spcAft>
                <a:spcPct val="0"/>
              </a:spcAft>
              <a:buClr>
                <a:srgbClr val="4F81BD">
                  <a:lumMod val="40000"/>
                  <a:lumOff val="60000"/>
                </a:srgbClr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prstClr val="white"/>
                </a:solidFill>
              </a:rPr>
              <a:t> CV (&lt;/&gt; 5 log c/</a:t>
            </a:r>
            <a:r>
              <a:rPr lang="fr-FR" sz="1600" dirty="0" err="1" smtClean="0">
                <a:solidFill>
                  <a:prstClr val="white"/>
                </a:solidFill>
              </a:rPr>
              <a:t>mL</a:t>
            </a:r>
            <a:r>
              <a:rPr lang="fr-FR" sz="1600" dirty="0" smtClean="0">
                <a:solidFill>
                  <a:prstClr val="white"/>
                </a:solidFill>
              </a:rPr>
              <a:t>)</a:t>
            </a:r>
          </a:p>
          <a:p>
            <a:pPr marL="92075" indent="-92075" defTabSz="457200" fontAlgn="base">
              <a:spcBef>
                <a:spcPct val="0"/>
              </a:spcBef>
              <a:spcAft>
                <a:spcPct val="0"/>
              </a:spcAft>
              <a:buClr>
                <a:srgbClr val="4F81BD">
                  <a:lumMod val="40000"/>
                  <a:lumOff val="60000"/>
                </a:srgbClr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white"/>
                </a:solidFill>
              </a:rPr>
              <a:t> </a:t>
            </a:r>
            <a:r>
              <a:rPr lang="fr-FR" sz="1600" dirty="0" smtClean="0">
                <a:solidFill>
                  <a:prstClr val="white"/>
                </a:solidFill>
              </a:rPr>
              <a:t>infection VHB/VHC</a:t>
            </a:r>
            <a:endParaRPr lang="fr-FR" sz="1600" dirty="0">
              <a:solidFill>
                <a:prstClr val="white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2950512" y="2532950"/>
            <a:ext cx="8028192" cy="289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rot="5400000" flipH="1" flipV="1">
            <a:off x="3535980" y="2365127"/>
            <a:ext cx="330520" cy="223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rot="5400000" flipH="1" flipV="1">
            <a:off x="5443711" y="2365129"/>
            <a:ext cx="330520" cy="223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rot="5400000" flipH="1" flipV="1">
            <a:off x="7109760" y="2365129"/>
            <a:ext cx="330520" cy="223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5400000" flipH="1" flipV="1">
            <a:off x="10436652" y="2365129"/>
            <a:ext cx="330520" cy="223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462021" y="1821832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  <a:t>S0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346168" y="1821832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  <a:t>S24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999628" y="1821832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  <a:t>S48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0326520" y="1821832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  <a:t>S96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19602" y="3823506"/>
            <a:ext cx="662474" cy="778930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36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00120" y="2705239"/>
            <a:ext cx="6900672" cy="77893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360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00120" y="3823506"/>
            <a:ext cx="6900672" cy="7789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360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658207" y="2705239"/>
            <a:ext cx="830350" cy="778930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36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658207" y="3823508"/>
            <a:ext cx="830350" cy="778930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3600">
              <a:solidFill>
                <a:prstClr val="white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0564333" y="2751518"/>
            <a:ext cx="971740" cy="584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  <a:t>14 jours </a:t>
            </a:r>
            <a:b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</a:br>
            <a: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  <a:t>de suivi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0564333" y="3846645"/>
            <a:ext cx="971740" cy="584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  <a:t>14 jours </a:t>
            </a:r>
            <a:b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</a:br>
            <a: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  <a:t>de suivi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4094869" y="2862506"/>
            <a:ext cx="6111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chemeClr val="bg1"/>
                </a:solidFill>
                <a:ea typeface="ＭＳ Ｐゴシック" pitchFamily="-84" charset="-128"/>
              </a:rPr>
              <a:t>DOR </a:t>
            </a:r>
            <a:r>
              <a:rPr lang="fr-FR" sz="2000" b="1" dirty="0">
                <a:solidFill>
                  <a:schemeClr val="bg1"/>
                </a:solidFill>
                <a:ea typeface="ＭＳ Ｐゴシック" pitchFamily="-84" charset="-128"/>
              </a:rPr>
              <a:t>100 mg/3TC 300 mg/TDF 300mg QD </a:t>
            </a:r>
            <a:r>
              <a:rPr lang="fr-FR" sz="2000" dirty="0">
                <a:solidFill>
                  <a:schemeClr val="bg1"/>
                </a:solidFill>
                <a:ea typeface="ＭＳ Ｐゴシック" pitchFamily="-84" charset="-128"/>
              </a:rPr>
              <a:t>+ PBO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4170045" y="4004503"/>
            <a:ext cx="59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chemeClr val="bg1"/>
                </a:solidFill>
                <a:ea typeface="ＭＳ Ｐゴシック" pitchFamily="-84" charset="-128"/>
              </a:rPr>
              <a:t>EFV 600 mg/FTC 200 mg/TDF 300 mg QD </a:t>
            </a:r>
            <a:r>
              <a:rPr lang="fr-FR" sz="2000" dirty="0">
                <a:solidFill>
                  <a:schemeClr val="bg1"/>
                </a:solidFill>
                <a:ea typeface="ＭＳ Ｐゴシック" pitchFamily="-84" charset="-128"/>
              </a:rPr>
              <a:t>+ PBO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560182" y="4933435"/>
            <a:ext cx="3431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ea typeface="ＭＳ Ｐゴシック" pitchFamily="-84" charset="-128"/>
              </a:rPr>
              <a:t>Analyse du critère principal </a:t>
            </a:r>
            <a:r>
              <a:rPr lang="fr-FR" sz="1600" dirty="0" smtClean="0">
                <a:solidFill>
                  <a:srgbClr val="000000"/>
                </a:solidFill>
                <a:ea typeface="ＭＳ Ｐゴシック" pitchFamily="-84" charset="-128"/>
              </a:rPr>
              <a:t/>
            </a:r>
            <a:br>
              <a:rPr lang="fr-FR" sz="1600" dirty="0" smtClean="0">
                <a:solidFill>
                  <a:srgbClr val="000000"/>
                </a:solidFill>
                <a:ea typeface="ＭＳ Ｐゴシック" pitchFamily="-84" charset="-128"/>
              </a:rPr>
            </a:br>
            <a:r>
              <a:rPr lang="fr-FR" sz="1600" dirty="0" smtClean="0">
                <a:solidFill>
                  <a:srgbClr val="000000"/>
                </a:solidFill>
                <a:ea typeface="ＭＳ Ｐゴシック" pitchFamily="-84" charset="-128"/>
              </a:rPr>
              <a:t>(CV &lt; 50 c/</a:t>
            </a:r>
            <a:r>
              <a:rPr lang="fr-FR" sz="1600" dirty="0" err="1" smtClean="0">
                <a:solidFill>
                  <a:srgbClr val="000000"/>
                </a:solidFill>
                <a:ea typeface="ＭＳ Ｐゴシック" pitchFamily="-84" charset="-128"/>
              </a:rPr>
              <a:t>mL</a:t>
            </a:r>
            <a:r>
              <a:rPr lang="fr-FR" sz="1600" dirty="0" smtClean="0">
                <a:solidFill>
                  <a:srgbClr val="000000"/>
                </a:solidFill>
                <a:ea typeface="ＭＳ Ｐゴシック" pitchFamily="-84" charset="-128"/>
              </a:rPr>
              <a:t>) </a:t>
            </a:r>
            <a:endParaRPr lang="fr-FR" sz="1600" dirty="0">
              <a:solidFill>
                <a:srgbClr val="FFCC00"/>
              </a:solidFill>
              <a:ea typeface="ＭＳ Ｐゴシック" pitchFamily="-84" charset="-12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464946" y="4973115"/>
            <a:ext cx="3653727" cy="673617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3600">
              <a:solidFill>
                <a:prstClr val="white"/>
              </a:solidFill>
            </a:endParaRPr>
          </a:p>
        </p:txBody>
      </p:sp>
      <p:cxnSp>
        <p:nvCxnSpPr>
          <p:cNvPr id="47" name="Connecteur droit 46"/>
          <p:cNvCxnSpPr/>
          <p:nvPr/>
        </p:nvCxnSpPr>
        <p:spPr>
          <a:xfrm rot="5400000" flipH="1" flipV="1">
            <a:off x="7127418" y="3649418"/>
            <a:ext cx="299671" cy="223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arrow" w="sm" len="sm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rot="5400000" flipH="1" flipV="1">
            <a:off x="7127418" y="4782480"/>
            <a:ext cx="299671" cy="223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arrow" w="sm" len="sm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2747525" y="3929596"/>
            <a:ext cx="977536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Groupe 2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n = 340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919602" y="2720668"/>
            <a:ext cx="662474" cy="778930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3600">
              <a:solidFill>
                <a:prstClr val="white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47525" y="2826757"/>
            <a:ext cx="977536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Groupe 1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n = 340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82"/>
    </mc:Choice>
    <mc:Fallback>
      <p:transition spd="slow" advTm="5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34" x="8875713" y="6124575"/>
          <p14:tracePt t="21842" x="8867775" y="6103938"/>
          <p14:tracePt t="21850" x="8831263" y="6059488"/>
          <p14:tracePt t="21866" x="8556625" y="5573713"/>
          <p14:tracePt t="21883" x="8221663" y="4956175"/>
          <p14:tracePt t="21899" x="7932738" y="4608513"/>
          <p14:tracePt t="21901" x="7815263" y="4448175"/>
          <p14:tracePt t="21916" x="7612063" y="4252913"/>
          <p14:tracePt t="21933" x="7496175" y="4165600"/>
          <p14:tracePt t="21949" x="7431088" y="4122738"/>
          <p14:tracePt t="21966" x="7388225" y="4092575"/>
          <p14:tracePt t="21983" x="7373938" y="4078288"/>
          <p14:tracePt t="22251" x="7366000" y="4078288"/>
          <p14:tracePt t="22258" x="7337425" y="4064000"/>
          <p14:tracePt t="22267" x="7278688" y="4027488"/>
          <p14:tracePt t="22283" x="7032625" y="3883025"/>
          <p14:tracePt t="22299" x="6589713" y="3556000"/>
          <p14:tracePt t="22316" x="6110288" y="3186113"/>
          <p14:tracePt t="22333" x="5681663" y="2852738"/>
          <p14:tracePt t="22349" x="5565775" y="2771775"/>
          <p14:tracePt t="22366" x="5486400" y="2728913"/>
          <p14:tracePt t="22383" x="5464175" y="2706688"/>
          <p14:tracePt t="22399" x="5457825" y="2684463"/>
          <p14:tracePt t="22601" x="5449888" y="2670175"/>
          <p14:tracePt t="22608" x="5427663" y="2663825"/>
          <p14:tracePt t="22617" x="5348288" y="2590800"/>
          <p14:tracePt t="22633" x="4752975" y="2170113"/>
          <p14:tracePt t="22649" x="4041775" y="1704975"/>
          <p14:tracePt t="22666" x="3440113" y="1335088"/>
          <p14:tracePt t="22683" x="2960688" y="1190625"/>
          <p14:tracePt t="22699" x="2822575" y="1176338"/>
          <p14:tracePt t="22716" x="2735263" y="1176338"/>
          <p14:tracePt t="22733" x="2706688" y="1176338"/>
          <p14:tracePt t="22749" x="2700338" y="1176338"/>
          <p14:tracePt t="22921" x="2684463" y="1168400"/>
          <p14:tracePt t="22928" x="2655888" y="1154113"/>
          <p14:tracePt t="22936" x="2605088" y="1139825"/>
          <p14:tracePt t="22949" x="2489200" y="1074738"/>
          <p14:tracePt t="22966" x="1995488" y="820738"/>
          <p14:tracePt t="22983" x="1749425" y="646113"/>
          <p14:tracePt t="22999" x="1524000" y="522288"/>
          <p14:tracePt t="23016" x="1422400" y="465138"/>
          <p14:tracePt t="23033" x="1328738" y="406400"/>
          <p14:tracePt t="23049" x="1292225" y="392113"/>
          <p14:tracePt t="23066" x="1262063" y="377825"/>
          <p14:tracePt t="23083" x="1247775" y="369888"/>
          <p14:tracePt t="23100" x="1241425" y="363538"/>
          <p14:tracePt t="23116" x="1241425" y="355600"/>
          <p14:tracePt t="23152" x="1233488" y="355600"/>
          <p14:tracePt t="23166" x="1227138" y="355600"/>
          <p14:tracePt t="23241" x="1219200" y="355600"/>
          <p14:tracePt t="23501" x="1219200" y="363538"/>
          <p14:tracePt t="23509" x="1219200" y="369888"/>
          <p14:tracePt t="23517" x="1219200" y="377825"/>
          <p14:tracePt t="23533" x="1219200" y="392113"/>
          <p14:tracePt t="23549" x="1233488" y="414338"/>
          <p14:tracePt t="23566" x="1247775" y="428625"/>
          <p14:tracePt t="23583" x="1277938" y="442913"/>
          <p14:tracePt t="23600" x="1343025" y="471488"/>
          <p14:tracePt t="23616" x="1408113" y="493713"/>
          <p14:tracePt t="23633" x="1450975" y="500063"/>
          <p14:tracePt t="23650" x="1546225" y="515938"/>
          <p14:tracePt t="23666" x="1617663" y="515938"/>
          <p14:tracePt t="23683" x="1668463" y="515938"/>
          <p14:tracePt t="23700" x="1749425" y="515938"/>
          <p14:tracePt t="23716" x="1820863" y="500063"/>
          <p14:tracePt t="23733" x="1871663" y="479425"/>
          <p14:tracePt t="23750" x="1887538" y="457200"/>
          <p14:tracePt t="23766" x="1908175" y="420688"/>
          <p14:tracePt t="23783" x="1922463" y="398463"/>
          <p14:tracePt t="23800" x="1930400" y="384175"/>
          <p14:tracePt t="23816" x="1930400" y="377825"/>
          <p14:tracePt t="23833" x="1938338" y="377825"/>
          <p14:tracePt t="23903" x="1938338" y="369888"/>
          <p14:tracePt t="25578" x="1938338" y="377825"/>
          <p14:tracePt t="25586" x="1938338" y="384175"/>
          <p14:tracePt t="25593" x="1938338" y="398463"/>
          <p14:tracePt t="25601" x="1944688" y="406400"/>
          <p14:tracePt t="25617" x="1966913" y="442913"/>
          <p14:tracePt t="25633" x="1995488" y="493713"/>
          <p14:tracePt t="25650" x="2032000" y="536575"/>
          <p14:tracePt t="25667" x="2074863" y="587375"/>
          <p14:tracePt t="25683" x="2170113" y="668338"/>
          <p14:tracePt t="25700" x="2227263" y="711200"/>
          <p14:tracePt t="25717" x="2293938" y="754063"/>
          <p14:tracePt t="25734" x="2365375" y="804863"/>
          <p14:tracePt t="25750" x="2460625" y="841375"/>
          <p14:tracePt t="25767" x="2532063" y="849313"/>
          <p14:tracePt t="25783" x="2619375" y="849313"/>
          <p14:tracePt t="25800" x="2700338" y="849313"/>
          <p14:tracePt t="25817" x="2816225" y="849313"/>
          <p14:tracePt t="25833" x="2881313" y="849313"/>
          <p14:tracePt t="25850" x="2946400" y="841375"/>
          <p14:tracePt t="25867" x="2989263" y="820738"/>
          <p14:tracePt t="25884" x="3040063" y="790575"/>
          <p14:tracePt t="25900" x="3070225" y="776288"/>
          <p14:tracePt t="25917" x="3098800" y="754063"/>
          <p14:tracePt t="25933" x="3121025" y="739775"/>
          <p14:tracePt t="25950" x="3135313" y="733425"/>
          <p14:tracePt t="25967" x="3149600" y="719138"/>
          <p14:tracePt t="25983" x="3163888" y="682625"/>
          <p14:tracePt t="26000" x="3186113" y="646113"/>
          <p14:tracePt t="26017" x="3208338" y="587375"/>
          <p14:tracePt t="26033" x="3214688" y="566738"/>
          <p14:tracePt t="26050" x="3214688" y="550863"/>
          <p14:tracePt t="26067" x="3222625" y="536575"/>
          <p14:tracePt t="26084" x="3222625" y="515938"/>
          <p14:tracePt t="26117" x="3222625" y="508000"/>
          <p14:tracePt t="26173" x="3222625" y="500063"/>
          <p14:tracePt t="26516" x="3222625" y="493713"/>
          <p14:tracePt t="26523" x="3222625" y="485775"/>
          <p14:tracePt t="38773" x="3214688" y="500063"/>
          <p14:tracePt t="38781" x="3186113" y="522288"/>
          <p14:tracePt t="38788" x="3157538" y="558800"/>
          <p14:tracePt t="38803" x="3033713" y="696913"/>
          <p14:tracePt t="38819" x="2903538" y="820738"/>
          <p14:tracePt t="38836" x="2757488" y="993775"/>
          <p14:tracePt t="38853" x="2576513" y="1190625"/>
          <p14:tracePt t="38869" x="2351088" y="1524000"/>
          <p14:tracePt t="38886" x="2243138" y="1676400"/>
          <p14:tracePt t="38903" x="2162175" y="1778000"/>
          <p14:tracePt t="38919" x="2105025" y="1871663"/>
          <p14:tracePt t="38937" x="2060575" y="1938338"/>
          <p14:tracePt t="38953" x="2054225" y="1952625"/>
          <p14:tracePt t="39807" x="2024063" y="1966913"/>
          <p14:tracePt t="39815" x="2003425" y="1981200"/>
          <p14:tracePt t="39822" x="1952625" y="2024063"/>
          <p14:tracePt t="39836" x="1865313" y="2090738"/>
          <p14:tracePt t="39853" x="1458913" y="2344738"/>
          <p14:tracePt t="39869" x="1160463" y="2590800"/>
          <p14:tracePt t="39886" x="987425" y="2751138"/>
          <p14:tracePt t="39903" x="725488" y="2997200"/>
          <p14:tracePt t="39920" x="500063" y="3243263"/>
          <p14:tracePt t="39936" x="369888" y="3395663"/>
          <p14:tracePt t="39953" x="276225" y="3541713"/>
          <p14:tracePt t="39969" x="211138" y="3665538"/>
          <p14:tracePt t="39986" x="144463" y="3911600"/>
          <p14:tracePt t="40003" x="138113" y="4027488"/>
          <p14:tracePt t="40019" x="138113" y="4173538"/>
          <p14:tracePt t="40036" x="144463" y="4303713"/>
          <p14:tracePt t="40053" x="217488" y="4470400"/>
          <p14:tracePt t="40069" x="282575" y="4594225"/>
          <p14:tracePt t="40086" x="347663" y="4687888"/>
          <p14:tracePt t="40103" x="392113" y="4738688"/>
          <p14:tracePt t="40120" x="536575" y="4826000"/>
          <p14:tracePt t="40136" x="646113" y="4868863"/>
          <p14:tracePt t="40153" x="733425" y="4899025"/>
          <p14:tracePt t="40169" x="863600" y="4899025"/>
          <p14:tracePt t="40186" x="957263" y="4899025"/>
          <p14:tracePt t="40203" x="1095375" y="4862513"/>
          <p14:tracePt t="40220" x="1196975" y="4818063"/>
          <p14:tracePt t="40236" x="1270000" y="4789488"/>
          <p14:tracePt t="40253" x="1328738" y="4752975"/>
          <p14:tracePt t="40270" x="1393825" y="4732338"/>
          <p14:tracePt t="40286" x="1422400" y="4724400"/>
          <p14:tracePt t="40303" x="1450975" y="4724400"/>
          <p14:tracePt t="40320" x="1473200" y="4716463"/>
          <p14:tracePt t="40336" x="1509713" y="4710113"/>
          <p14:tracePt t="40353" x="1524000" y="4702175"/>
          <p14:tracePt t="40370" x="1531938" y="4695825"/>
          <p14:tracePt t="40386" x="1546225" y="4695825"/>
          <p14:tracePt t="40403" x="1560513" y="4687888"/>
          <p14:tracePt t="40420" x="1560513" y="4681538"/>
          <p14:tracePt t="40436" x="1566863" y="4665663"/>
          <p14:tracePt t="40470" x="1574800" y="4651375"/>
          <p14:tracePt t="40503" x="1574800" y="4645025"/>
          <p14:tracePt t="40520" x="1574800" y="4637088"/>
          <p14:tracePt t="40537" x="1574800" y="4622800"/>
          <p14:tracePt t="40553" x="1574800" y="4608513"/>
          <p14:tracePt t="40570" x="1574800" y="4600575"/>
          <p14:tracePt t="40586" x="1574800" y="4586288"/>
          <p14:tracePt t="40604" x="1560513" y="4572000"/>
          <p14:tracePt t="40620" x="1546225" y="4549775"/>
          <p14:tracePt t="40636" x="1501775" y="4529138"/>
          <p14:tracePt t="40653" x="1473200" y="4513263"/>
          <p14:tracePt t="40670" x="1436688" y="4498975"/>
          <p14:tracePt t="40686" x="1371600" y="4478338"/>
          <p14:tracePt t="40703" x="1328738" y="4462463"/>
          <p14:tracePt t="40720" x="1292225" y="4456113"/>
          <p14:tracePt t="40736" x="1255713" y="4456113"/>
          <p14:tracePt t="40753" x="1196975" y="4462463"/>
          <p14:tracePt t="40770" x="1154113" y="4484688"/>
          <p14:tracePt t="40786" x="1109663" y="4498975"/>
          <p14:tracePt t="40803" x="1081088" y="4521200"/>
          <p14:tracePt t="40820" x="1008063" y="4586288"/>
          <p14:tracePt t="40836" x="957263" y="4637088"/>
          <p14:tracePt t="40853" x="914400" y="4681538"/>
          <p14:tracePt t="40870" x="885825" y="4716463"/>
          <p14:tracePt t="40886" x="855663" y="4760913"/>
          <p14:tracePt t="40903" x="827088" y="4803775"/>
          <p14:tracePt t="40920" x="790575" y="4854575"/>
          <p14:tracePt t="40936" x="776288" y="4913313"/>
          <p14:tracePt t="40953" x="762000" y="4949825"/>
          <p14:tracePt t="40970" x="762000" y="4986338"/>
          <p14:tracePt t="40986" x="762000" y="5021263"/>
          <p14:tracePt t="41003" x="762000" y="5043488"/>
          <p14:tracePt t="41020" x="762000" y="5072063"/>
          <p14:tracePt t="41036" x="762000" y="5094288"/>
          <p14:tracePt t="41053" x="776288" y="5108575"/>
          <p14:tracePt t="41070" x="798513" y="5130800"/>
          <p14:tracePt t="41086" x="835025" y="5153025"/>
          <p14:tracePt t="41103" x="877888" y="5167313"/>
          <p14:tracePt t="41120" x="914400" y="5173663"/>
          <p14:tracePt t="41136" x="965200" y="5181600"/>
          <p14:tracePt t="41153" x="1052513" y="5189538"/>
          <p14:tracePt t="41170" x="1160463" y="5189538"/>
          <p14:tracePt t="41186" x="1247775" y="5189538"/>
          <p14:tracePt t="41203" x="1312863" y="5189538"/>
          <p14:tracePt t="41220" x="1349375" y="5189538"/>
          <p14:tracePt t="41237" x="1400175" y="5181600"/>
          <p14:tracePt t="41253" x="1436688" y="5159375"/>
          <p14:tracePt t="41270" x="1458913" y="5138738"/>
          <p14:tracePt t="41286" x="1481138" y="5108575"/>
          <p14:tracePt t="41303" x="1501775" y="5057775"/>
          <p14:tracePt t="41320" x="1501775" y="5000625"/>
          <p14:tracePt t="41336" x="1501775" y="4913313"/>
          <p14:tracePt t="41353" x="1501775" y="4854575"/>
          <p14:tracePt t="41370" x="1495425" y="4797425"/>
          <p14:tracePt t="41386" x="1473200" y="4746625"/>
          <p14:tracePt t="41403" x="1444625" y="4702175"/>
          <p14:tracePt t="41420" x="1414463" y="4630738"/>
          <p14:tracePt t="41437" x="1379538" y="4572000"/>
          <p14:tracePt t="41453" x="1292225" y="4470400"/>
          <p14:tracePt t="41470" x="1219200" y="4383088"/>
          <p14:tracePt t="41486" x="1146175" y="4303713"/>
          <p14:tracePt t="41503" x="1066800" y="4244975"/>
          <p14:tracePt t="41520" x="928688" y="4187825"/>
          <p14:tracePt t="41537" x="855663" y="4165600"/>
          <p14:tracePt t="41553" x="762000" y="4157663"/>
          <p14:tracePt t="41570" x="660400" y="4157663"/>
          <p14:tracePt t="41587" x="544513" y="4230688"/>
          <p14:tracePt t="41603" x="485775" y="4289425"/>
          <p14:tracePt t="41620" x="428625" y="4360863"/>
          <p14:tracePt t="41637" x="384175" y="4441825"/>
          <p14:tracePt t="41653" x="319088" y="4608513"/>
          <p14:tracePt t="41670" x="296863" y="4710113"/>
          <p14:tracePt t="41687" x="290513" y="4833938"/>
          <p14:tracePt t="41703" x="290513" y="4978400"/>
          <p14:tracePt t="41720" x="319088" y="5108575"/>
          <p14:tracePt t="41736" x="347663" y="5173663"/>
          <p14:tracePt t="41753" x="398463" y="5246688"/>
          <p14:tracePt t="41770" x="442913" y="5305425"/>
          <p14:tracePt t="41787" x="544513" y="5376863"/>
          <p14:tracePt t="41803" x="688975" y="5443538"/>
          <p14:tracePt t="41820" x="827088" y="5472113"/>
          <p14:tracePt t="41837" x="957263" y="5478463"/>
          <p14:tracePt t="41853" x="1052513" y="5472113"/>
          <p14:tracePt t="41870" x="1233488" y="5413375"/>
          <p14:tracePt t="41887" x="1306513" y="5376863"/>
          <p14:tracePt t="41903" x="1363663" y="5341938"/>
          <p14:tracePt t="41920" x="1408113" y="5311775"/>
          <p14:tracePt t="41937" x="1481138" y="5260975"/>
          <p14:tracePt t="41953" x="1509713" y="5232400"/>
          <p14:tracePt t="41970" x="1538288" y="5181600"/>
          <p14:tracePt t="41987" x="1566863" y="5102225"/>
          <p14:tracePt t="42003" x="1574800" y="4905375"/>
          <p14:tracePt t="42020" x="1566863" y="4732338"/>
          <p14:tracePt t="42037" x="1524000" y="4600575"/>
          <p14:tracePt t="42053" x="1458913" y="4456113"/>
          <p14:tracePt t="42070" x="1379538" y="4295775"/>
          <p14:tracePt t="42087" x="1306513" y="4230688"/>
          <p14:tracePt t="42103" x="1204913" y="4143375"/>
          <p14:tracePt t="42120" x="1125538" y="4086225"/>
          <p14:tracePt t="42137" x="1008063" y="4049713"/>
          <p14:tracePt t="42153" x="928688" y="4049713"/>
          <p14:tracePt t="42170" x="863600" y="4064000"/>
          <p14:tracePt t="42187" x="790575" y="4106863"/>
          <p14:tracePt t="42203" x="696913" y="4187825"/>
          <p14:tracePt t="42220" x="558800" y="4397375"/>
          <p14:tracePt t="42237" x="493713" y="4521200"/>
          <p14:tracePt t="42253" x="449263" y="4681538"/>
          <p14:tracePt t="42270" x="428625" y="4797425"/>
          <p14:tracePt t="42287" x="428625" y="4970463"/>
          <p14:tracePt t="42303" x="428625" y="5072063"/>
          <p14:tracePt t="42320" x="442913" y="5138738"/>
          <p14:tracePt t="42337" x="471488" y="5173663"/>
          <p14:tracePt t="42354" x="566738" y="5240338"/>
          <p14:tracePt t="42370" x="660400" y="5283200"/>
          <p14:tracePt t="42387" x="790575" y="5319713"/>
          <p14:tracePt t="42403" x="892175" y="5326063"/>
          <p14:tracePt t="42420" x="1074738" y="5326063"/>
          <p14:tracePt t="42437" x="1182688" y="5326063"/>
          <p14:tracePt t="42453" x="1255713" y="5326063"/>
          <p14:tracePt t="42470" x="1328738" y="5319713"/>
          <p14:tracePt t="42487" x="1393825" y="5305425"/>
          <p14:tracePt t="42503" x="1414463" y="5291138"/>
          <p14:tracePt t="42520" x="1430338" y="5275263"/>
          <p14:tracePt t="42537" x="1458913" y="5195888"/>
          <p14:tracePt t="42554" x="1465263" y="5057775"/>
          <p14:tracePt t="42570" x="1458913" y="4899025"/>
          <p14:tracePt t="42587" x="1414463" y="4797425"/>
          <p14:tracePt t="42603" x="1343025" y="4687888"/>
          <p14:tracePt t="42620" x="1270000" y="4600575"/>
          <p14:tracePt t="42637" x="1089025" y="4462463"/>
          <p14:tracePt t="42653" x="987425" y="4419600"/>
          <p14:tracePt t="42670" x="885825" y="4397375"/>
          <p14:tracePt t="42687" x="776288" y="4405313"/>
          <p14:tracePt t="42703" x="652463" y="4484688"/>
          <p14:tracePt t="42720" x="566738" y="4572000"/>
          <p14:tracePt t="42737" x="485775" y="4651375"/>
          <p14:tracePt t="42753" x="406400" y="4760913"/>
          <p14:tracePt t="42770" x="341313" y="4905375"/>
          <p14:tracePt t="42787" x="312738" y="4978400"/>
          <p14:tracePt t="42803" x="304800" y="5080000"/>
          <p14:tracePt t="42820" x="304800" y="5173663"/>
          <p14:tracePt t="42837" x="312738" y="5254625"/>
          <p14:tracePt t="42853" x="333375" y="5291138"/>
          <p14:tracePt t="42870" x="363538" y="5341938"/>
          <p14:tracePt t="42887" x="406400" y="5384800"/>
          <p14:tracePt t="42904" x="508000" y="5443538"/>
          <p14:tracePt t="42920" x="623888" y="5464175"/>
          <p14:tracePt t="42937" x="711200" y="5472113"/>
          <p14:tracePt t="42953" x="804863" y="5472113"/>
          <p14:tracePt t="42970" x="906463" y="5449888"/>
          <p14:tracePt t="42987" x="1001713" y="5407025"/>
          <p14:tracePt t="43003" x="1038225" y="5384800"/>
          <p14:tracePt t="43020" x="1074738" y="5356225"/>
          <p14:tracePt t="43037" x="1131888" y="5254625"/>
          <p14:tracePt t="43054" x="1168400" y="5167313"/>
          <p14:tracePt t="43070" x="1182688" y="5057775"/>
          <p14:tracePt t="43087" x="1182688" y="4884738"/>
          <p14:tracePt t="43103" x="1182688" y="4732338"/>
          <p14:tracePt t="43120" x="1146175" y="4478338"/>
          <p14:tracePt t="43137" x="1117600" y="4383088"/>
          <p14:tracePt t="43154" x="1089025" y="4310063"/>
          <p14:tracePt t="43170" x="1058863" y="4267200"/>
          <p14:tracePt t="43187" x="987425" y="4230688"/>
          <p14:tracePt t="43204" x="906463" y="4224338"/>
          <p14:tracePt t="43220" x="841375" y="4230688"/>
          <p14:tracePt t="43237" x="747713" y="4275138"/>
          <p14:tracePt t="43254" x="623888" y="4376738"/>
          <p14:tracePt t="43270" x="544513" y="4492625"/>
          <p14:tracePt t="43287" x="500063" y="4579938"/>
          <p14:tracePt t="43304" x="449263" y="4681538"/>
          <p14:tracePt t="43320" x="420688" y="4840288"/>
          <p14:tracePt t="43337" x="420688" y="4899025"/>
          <p14:tracePt t="43353" x="420688" y="4949825"/>
          <p14:tracePt t="43370" x="420688" y="5014913"/>
          <p14:tracePt t="43387" x="449263" y="5057775"/>
          <p14:tracePt t="43403" x="515938" y="5145088"/>
          <p14:tracePt t="43420" x="587375" y="5203825"/>
          <p14:tracePt t="43437" x="674688" y="5240338"/>
          <p14:tracePt t="43454" x="762000" y="5283200"/>
          <p14:tracePt t="43470" x="863600" y="5305425"/>
          <p14:tracePt t="43487" x="906463" y="5311775"/>
          <p14:tracePt t="43503" x="928688" y="5319713"/>
          <p14:tracePt t="43520" x="942975" y="5319713"/>
          <p14:tracePt t="43537" x="957263" y="5319713"/>
          <p14:tracePt t="48671" x="1597025" y="63214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84685" y="4203482"/>
            <a:ext cx="483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234749" y="1008814"/>
            <a:ext cx="10196945" cy="635289"/>
          </a:xfrm>
        </p:spPr>
        <p:txBody>
          <a:bodyPr/>
          <a:lstStyle/>
          <a:p>
            <a:r>
              <a:rPr lang="fr-FR" sz="2400" b="0" dirty="0" smtClean="0"/>
              <a:t>Caractéristiques patients à l’inclusion</a:t>
            </a:r>
            <a:endParaRPr lang="fr-FR" sz="2400" b="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Squires KE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fr-FR" dirty="0" smtClean="0"/>
              <a:t>TUAB0104LB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959495"/>
              </p:ext>
            </p:extLst>
          </p:nvPr>
        </p:nvGraphicFramePr>
        <p:xfrm>
          <a:off x="595903" y="1417833"/>
          <a:ext cx="10983076" cy="4897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5432"/>
                <a:gridCol w="2989432"/>
                <a:gridCol w="2918212"/>
              </a:tblGrid>
              <a:tr h="78795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/>
                    </a:p>
                  </a:txBody>
                  <a:tcPr marL="86946" marR="86946" marT="54626" marB="54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DOR/3TC/TDF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/>
                        <a:t>n</a:t>
                      </a:r>
                      <a:r>
                        <a:rPr lang="en-US" sz="2400" dirty="0" smtClean="0"/>
                        <a:t> = 364</a:t>
                      </a:r>
                      <a:endParaRPr lang="en-US" sz="24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EFV/FTC/TDF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/>
                        <a:t>n</a:t>
                      </a:r>
                      <a:r>
                        <a:rPr lang="en-US" sz="2400" dirty="0" smtClean="0"/>
                        <a:t> = 364</a:t>
                      </a:r>
                      <a:endParaRPr lang="en-US" sz="2400" dirty="0"/>
                    </a:p>
                  </a:txBody>
                  <a:tcPr marL="86946" marR="86946" marT="54626" marB="54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95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Age, </a:t>
                      </a:r>
                      <a:r>
                        <a:rPr lang="fr-FR" sz="2400" dirty="0" smtClean="0"/>
                        <a:t>années, </a:t>
                      </a:r>
                      <a:r>
                        <a:rPr lang="en-US" sz="2400" dirty="0" err="1" smtClean="0"/>
                        <a:t>médiane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extrêmes</a:t>
                      </a:r>
                      <a:r>
                        <a:rPr lang="en-US" sz="2400" dirty="0" smtClean="0"/>
                        <a:t>)</a:t>
                      </a:r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32,0 (18-70)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30,0</a:t>
                      </a:r>
                      <a:r>
                        <a:rPr lang="fr-FR" sz="2400" baseline="0" dirty="0" smtClean="0"/>
                        <a:t> (18-69)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9529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/>
                        <a:t>Hommes</a:t>
                      </a:r>
                      <a:r>
                        <a:rPr lang="en-US" sz="2400" dirty="0" smtClean="0"/>
                        <a:t>, %</a:t>
                      </a:r>
                      <a:endParaRPr lang="en-US" sz="24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84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85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9529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/>
                        <a:t>Caucasiens</a:t>
                      </a:r>
                      <a:r>
                        <a:rPr lang="en-US" sz="2400" dirty="0" smtClean="0"/>
                        <a:t>, %</a:t>
                      </a:r>
                      <a:endParaRPr lang="en-US" sz="24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49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47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952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/>
                        <a:t>Antécédents</a:t>
                      </a:r>
                      <a:r>
                        <a:rPr lang="en-US" sz="2400" baseline="0" dirty="0" smtClean="0"/>
                        <a:t> SIDA, %</a:t>
                      </a:r>
                      <a:endParaRPr lang="en-US" sz="24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13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15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952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VIH-1</a:t>
                      </a:r>
                      <a:r>
                        <a:rPr lang="en-US" sz="2400" baseline="0" dirty="0" smtClean="0"/>
                        <a:t> sous-type B, %</a:t>
                      </a:r>
                      <a:endParaRPr lang="en-US" sz="24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64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70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4707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CV VIH, log</a:t>
                      </a:r>
                      <a:r>
                        <a:rPr lang="en-US" sz="2400" baseline="-25000" dirty="0" smtClean="0"/>
                        <a:t>10</a:t>
                      </a:r>
                      <a:r>
                        <a:rPr lang="en-US" sz="2400" baseline="0" dirty="0" smtClean="0"/>
                        <a:t> c/mL, </a:t>
                      </a:r>
                      <a:r>
                        <a:rPr lang="en-US" sz="2400" baseline="0" dirty="0" err="1" smtClean="0"/>
                        <a:t>m</a:t>
                      </a:r>
                      <a:r>
                        <a:rPr lang="en-US" sz="2400" dirty="0" err="1" smtClean="0"/>
                        <a:t>oyenne</a:t>
                      </a:r>
                      <a:r>
                        <a:rPr lang="en-US" sz="2400" dirty="0" smtClean="0"/>
                        <a:t> (SD)</a:t>
                      </a:r>
                      <a:endParaRPr lang="en-US" sz="2400" baseline="0" dirty="0" smtClean="0"/>
                    </a:p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 smtClean="0"/>
                        <a:t>% CV &lt; 100 000 copies/mL</a:t>
                      </a:r>
                      <a:endParaRPr lang="en-US" sz="2400" baseline="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4,4 (0,7)</a:t>
                      </a:r>
                      <a:endParaRPr lang="fr-FR" sz="2400" baseline="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baseline="0" dirty="0" smtClean="0"/>
                        <a:t>20</a:t>
                      </a:r>
                      <a:endParaRPr lang="fr-FR" sz="2400" baseline="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4,5 (0,7)</a:t>
                      </a:r>
                      <a:endParaRPr lang="fr-FR" sz="2400" baseline="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baseline="0" dirty="0" smtClean="0"/>
                        <a:t>23</a:t>
                      </a:r>
                      <a:endParaRPr lang="fr-FR" sz="24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4707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CD4, n/mm</a:t>
                      </a:r>
                      <a:r>
                        <a:rPr lang="en-US" sz="2400" baseline="30000" dirty="0" smtClean="0"/>
                        <a:t>3</a:t>
                      </a:r>
                      <a:r>
                        <a:rPr lang="en-US" sz="2400" dirty="0" smtClean="0"/>
                        <a:t>, </a:t>
                      </a:r>
                      <a:r>
                        <a:rPr lang="en-US" sz="2400" dirty="0" err="1" smtClean="0"/>
                        <a:t>moyenne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(SD)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% CD4 ≤</a:t>
                      </a:r>
                      <a:r>
                        <a:rPr lang="en-US" sz="2400" baseline="0" dirty="0" smtClean="0"/>
                        <a:t> 200/mm</a:t>
                      </a:r>
                      <a:r>
                        <a:rPr lang="en-US" sz="2400" baseline="30000" dirty="0" smtClean="0"/>
                        <a:t>3</a:t>
                      </a:r>
                      <a:endParaRPr lang="en-US" sz="2400" baseline="300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435 (218)</a:t>
                      </a:r>
                      <a:endParaRPr lang="fr-FR" sz="2400" baseline="300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baseline="0" dirty="0" smtClean="0"/>
                        <a:t>12 %</a:t>
                      </a:r>
                      <a:endParaRPr lang="fr-FR" sz="2400" baseline="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dirty="0" smtClean="0"/>
                        <a:t>416 (211)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baseline="0" dirty="0" smtClean="0"/>
                        <a:t>13 %</a:t>
                      </a:r>
                      <a:endParaRPr lang="fr-FR" sz="2400" baseline="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Titre 32"/>
          <p:cNvSpPr>
            <a:spLocks noGrp="1"/>
          </p:cNvSpPr>
          <p:nvPr>
            <p:ph type="title"/>
          </p:nvPr>
        </p:nvSpPr>
        <p:spPr>
          <a:xfrm>
            <a:off x="123290" y="55720"/>
            <a:ext cx="11948845" cy="953094"/>
          </a:xfrm>
        </p:spPr>
        <p:txBody>
          <a:bodyPr/>
          <a:lstStyle/>
          <a:p>
            <a:pPr algn="ctr"/>
            <a:r>
              <a:rPr lang="fr-FR" sz="2400" dirty="0" smtClean="0"/>
              <a:t>DOR/FTC/TDF vs EFV/FTC/TDF en initiation </a:t>
            </a:r>
            <a:r>
              <a:rPr lang="fr-FR" sz="2400" dirty="0"/>
              <a:t>de traitement </a:t>
            </a:r>
            <a:r>
              <a:rPr lang="fr-FR" sz="2400" dirty="0" smtClean="0"/>
              <a:t>(essai DRIVE-AHEAD) </a:t>
            </a:r>
            <a:r>
              <a:rPr lang="fr-FR" sz="2400" dirty="0"/>
              <a:t>: </a:t>
            </a:r>
            <a:r>
              <a:rPr lang="fr-FR" sz="2400" dirty="0" smtClean="0"/>
              <a:t>résultats S48 </a:t>
            </a:r>
            <a:r>
              <a:rPr lang="fr-FR" sz="2400" i="1" dirty="0" smtClean="0"/>
              <a:t>(2)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9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2"/>
    </mc:Choice>
    <mc:Fallback>
      <p:transition spd="slow" advTm="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2316510" y="898554"/>
            <a:ext cx="7560726" cy="430973"/>
          </a:xfrm>
        </p:spPr>
        <p:txBody>
          <a:bodyPr/>
          <a:lstStyle/>
          <a:p>
            <a:pPr algn="ctr"/>
            <a:r>
              <a:rPr lang="fr-FR" sz="2000" b="0" dirty="0" smtClean="0"/>
              <a:t>Pourcentage de patients avec CV &lt; 50 c</a:t>
            </a:r>
            <a:r>
              <a:rPr lang="fr-FR" sz="2000" dirty="0" smtClean="0"/>
              <a:t>/ml (</a:t>
            </a:r>
            <a:r>
              <a:rPr lang="fr-FR" sz="2000" dirty="0" err="1" smtClean="0"/>
              <a:t>snapshot</a:t>
            </a:r>
            <a:r>
              <a:rPr lang="fr-FR" sz="2000" dirty="0" smtClean="0"/>
              <a:t>)</a:t>
            </a:r>
            <a:endParaRPr lang="fr-FR" sz="2000" b="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Squires KE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fr-FR" dirty="0" smtClean="0"/>
              <a:t>TUAB0104LB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101" name="Grouper 100"/>
          <p:cNvGrpSpPr/>
          <p:nvPr/>
        </p:nvGrpSpPr>
        <p:grpSpPr>
          <a:xfrm>
            <a:off x="2355799" y="1389883"/>
            <a:ext cx="7517666" cy="4951207"/>
            <a:chOff x="1323002" y="1329526"/>
            <a:chExt cx="5414347" cy="2797544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006" y="1435870"/>
              <a:ext cx="4165600" cy="240030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2695292" y="3384550"/>
              <a:ext cx="986182" cy="173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DOR/3TC/TDF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749746" y="3384550"/>
              <a:ext cx="957319" cy="173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EFV/FTC/TDF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900295" y="2901950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23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900295" y="3384550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20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245088" y="2278534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49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245088" y="2761134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46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931921" y="1654002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77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31921" y="2136602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73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613265" y="1444942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87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613265" y="1940242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81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631131" y="1410470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89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631131" y="1861320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85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608560" y="1501602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84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608560" y="1952452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81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323002" y="1329526"/>
              <a:ext cx="378910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100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404975" y="1772420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80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404975" y="2261716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60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1404975" y="2723034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40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404975" y="3186584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20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486944" y="3650904"/>
              <a:ext cx="214970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0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594428" y="3772675"/>
              <a:ext cx="214970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934581" y="3772675"/>
              <a:ext cx="214970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4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279376" y="3772675"/>
              <a:ext cx="214970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8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578572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12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917014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16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274823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20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593397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24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3926310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28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4290154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32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609549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36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4941643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40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5273734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44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5604806" y="3772675"/>
              <a:ext cx="296939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48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3016263" y="3935779"/>
              <a:ext cx="1875154" cy="191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>
                  <a:solidFill>
                    <a:srgbClr val="000000"/>
                  </a:solidFill>
                  <a:ea typeface="ＭＳ Ｐゴシック" pitchFamily="-84" charset="-128"/>
                </a:rPr>
                <a:t>Semaines de traitements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4595144" y="2492202"/>
              <a:ext cx="2142205" cy="33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>
                  <a:solidFill>
                    <a:srgbClr val="000000"/>
                  </a:solidFill>
                  <a:ea typeface="ＭＳ Ｐゴシック" pitchFamily="-84" charset="-128"/>
                </a:rPr>
                <a:t>DOR/3TC/TDF </a:t>
              </a:r>
              <a:r>
                <a:rPr lang="fr-FR" sz="1600" b="1" dirty="0" smtClean="0">
                  <a:solidFill>
                    <a:srgbClr val="000000"/>
                  </a:solidFill>
                  <a:ea typeface="ＭＳ Ｐゴシック" pitchFamily="-84" charset="-128"/>
                </a:rPr>
                <a:t>non </a:t>
              </a:r>
              <a:r>
                <a:rPr lang="fr-FR" sz="1600" b="1" dirty="0">
                  <a:solidFill>
                    <a:srgbClr val="000000"/>
                  </a:solidFill>
                  <a:ea typeface="ＭＳ Ｐゴシック" pitchFamily="-84" charset="-128"/>
                </a:rPr>
                <a:t>inférieur à EFV/FTC/TDF à S48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4595144" y="3001918"/>
              <a:ext cx="2142205" cy="19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Différence IC</a:t>
              </a:r>
              <a:r>
                <a:rPr lang="fr-FR" sz="1600" baseline="-25000" dirty="0">
                  <a:solidFill>
                    <a:srgbClr val="000000"/>
                  </a:solidFill>
                  <a:ea typeface="ＭＳ Ｐゴシック" pitchFamily="-84" charset="-128"/>
                </a:rPr>
                <a:t>95</a:t>
              </a: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 : 3,5 (-2,0 ; 9,0)</a:t>
              </a:r>
              <a:endParaRPr lang="fr-FR" sz="1600" baseline="-25000" dirty="0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</p:grpSp>
      <p:sp>
        <p:nvSpPr>
          <p:cNvPr id="94" name="Titre 32"/>
          <p:cNvSpPr>
            <a:spLocks noGrp="1"/>
          </p:cNvSpPr>
          <p:nvPr>
            <p:ph type="title"/>
          </p:nvPr>
        </p:nvSpPr>
        <p:spPr>
          <a:xfrm>
            <a:off x="123290" y="55720"/>
            <a:ext cx="11948845" cy="953094"/>
          </a:xfrm>
        </p:spPr>
        <p:txBody>
          <a:bodyPr/>
          <a:lstStyle/>
          <a:p>
            <a:pPr algn="ctr"/>
            <a:r>
              <a:rPr lang="fr-FR" sz="2400" dirty="0" smtClean="0"/>
              <a:t>DOR/FTC/TDF vs EFV/FTC/TDF en initiation </a:t>
            </a:r>
            <a:r>
              <a:rPr lang="fr-FR" sz="2400" dirty="0"/>
              <a:t>de traitement </a:t>
            </a:r>
            <a:r>
              <a:rPr lang="fr-FR" sz="2400" dirty="0" smtClean="0"/>
              <a:t>(essai DRIVE-AHEAD) </a:t>
            </a:r>
            <a:r>
              <a:rPr lang="fr-FR" sz="2400" dirty="0"/>
              <a:t>: </a:t>
            </a:r>
            <a:r>
              <a:rPr lang="fr-FR" sz="2400" dirty="0" smtClean="0"/>
              <a:t>résultats S48 </a:t>
            </a:r>
            <a:r>
              <a:rPr lang="fr-FR" sz="2400" i="1" dirty="0" smtClean="0"/>
              <a:t>(3)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371017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Squires KE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fr-FR" dirty="0" smtClean="0"/>
              <a:t>TUAB0104LB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398787" y="139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sp>
        <p:nvSpPr>
          <p:cNvPr id="94" name="Titre 32"/>
          <p:cNvSpPr>
            <a:spLocks noGrp="1"/>
          </p:cNvSpPr>
          <p:nvPr>
            <p:ph type="title"/>
          </p:nvPr>
        </p:nvSpPr>
        <p:spPr>
          <a:xfrm>
            <a:off x="123290" y="55720"/>
            <a:ext cx="11948845" cy="953094"/>
          </a:xfrm>
        </p:spPr>
        <p:txBody>
          <a:bodyPr/>
          <a:lstStyle/>
          <a:p>
            <a:pPr algn="ctr"/>
            <a:r>
              <a:rPr lang="fr-FR" sz="2400" dirty="0" smtClean="0"/>
              <a:t>DOR/FTC/TDF vs EFV/FTC/TDF en initiation </a:t>
            </a:r>
            <a:r>
              <a:rPr lang="fr-FR" sz="2400" dirty="0"/>
              <a:t>de traitement </a:t>
            </a:r>
            <a:r>
              <a:rPr lang="fr-FR" sz="2400" dirty="0" smtClean="0"/>
              <a:t>(essai DRIVE-AHEAD) </a:t>
            </a:r>
            <a:r>
              <a:rPr lang="fr-FR" sz="2400" dirty="0"/>
              <a:t>: </a:t>
            </a:r>
            <a:r>
              <a:rPr lang="fr-FR" sz="2400" dirty="0" smtClean="0"/>
              <a:t>résultats S48 </a:t>
            </a:r>
            <a:r>
              <a:rPr lang="fr-FR" sz="2400" i="1" dirty="0" smtClean="0"/>
              <a:t>(3)</a:t>
            </a:r>
            <a:endParaRPr lang="fr-FR" sz="2400" i="1" dirty="0"/>
          </a:p>
        </p:txBody>
      </p:sp>
      <p:graphicFrame>
        <p:nvGraphicFramePr>
          <p:cNvPr id="48" name="Tableau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061227"/>
              </p:ext>
            </p:extLst>
          </p:nvPr>
        </p:nvGraphicFramePr>
        <p:xfrm>
          <a:off x="7524438" y="2751145"/>
          <a:ext cx="3746084" cy="196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54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94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6021"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DOR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0066"/>
                          </a:solidFill>
                        </a:rPr>
                        <a:t>EFV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859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CV</a:t>
                      </a:r>
                      <a:r>
                        <a:rPr lang="fr-FR" sz="1400" baseline="0" dirty="0">
                          <a:solidFill>
                            <a:srgbClr val="000066"/>
                          </a:solidFill>
                        </a:rPr>
                        <a:t> à l’inclusion</a:t>
                      </a:r>
                      <a:endParaRPr lang="fr-FR" sz="1400" dirty="0">
                        <a:solidFill>
                          <a:srgbClr val="000066"/>
                        </a:solidFill>
                      </a:endParaRPr>
                    </a:p>
                    <a:p>
                      <a:pPr lvl="1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≤ 100 000 c/ml</a:t>
                      </a:r>
                    </a:p>
                    <a:p>
                      <a:pPr lvl="1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&gt; 100 000 c/ml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90,6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81,2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91,1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80,8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859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CD4</a:t>
                      </a:r>
                      <a:r>
                        <a:rPr lang="fr-FR" sz="1400" baseline="0" dirty="0">
                          <a:solidFill>
                            <a:srgbClr val="000066"/>
                          </a:solidFill>
                        </a:rPr>
                        <a:t> à l’inclusion</a:t>
                      </a:r>
                    </a:p>
                    <a:p>
                      <a:pPr lvl="1"/>
                      <a:r>
                        <a:rPr lang="fr-FR" sz="1400" baseline="0" dirty="0">
                          <a:solidFill>
                            <a:srgbClr val="000066"/>
                          </a:solidFill>
                        </a:rPr>
                        <a:t>≤ 200/mm</a:t>
                      </a:r>
                      <a:r>
                        <a:rPr lang="fr-FR" sz="1400" baseline="30000" dirty="0">
                          <a:solidFill>
                            <a:srgbClr val="000066"/>
                          </a:solidFill>
                        </a:rPr>
                        <a:t>3</a:t>
                      </a:r>
                    </a:p>
                    <a:p>
                      <a:pPr lvl="1"/>
                      <a:r>
                        <a:rPr lang="fr-FR" sz="1400" baseline="0" dirty="0">
                          <a:solidFill>
                            <a:srgbClr val="000066"/>
                          </a:solidFill>
                        </a:rPr>
                        <a:t>&gt; 200/mm</a:t>
                      </a:r>
                      <a:r>
                        <a:rPr lang="fr-FR" sz="1400" baseline="30000" dirty="0">
                          <a:solidFill>
                            <a:srgbClr val="000066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69,0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91,4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83,7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89,6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7233926" y="2339740"/>
            <a:ext cx="411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MS PGothic" pitchFamily="34" charset="-128"/>
              </a:rPr>
              <a:t>CV &lt; 50 c/ml à S48 selon sous-groupes, %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xmlns="" id="{6ABB7DF1-95CA-4ECD-9859-34A27245A3CF}"/>
              </a:ext>
            </a:extLst>
          </p:cNvPr>
          <p:cNvGrpSpPr/>
          <p:nvPr/>
        </p:nvGrpSpPr>
        <p:grpSpPr>
          <a:xfrm>
            <a:off x="632264" y="2025880"/>
            <a:ext cx="6769823" cy="4512330"/>
            <a:chOff x="632264" y="2025880"/>
            <a:chExt cx="6769823" cy="4512330"/>
          </a:xfrm>
        </p:grpSpPr>
        <p:sp>
          <p:nvSpPr>
            <p:cNvPr id="51" name="Rectangle 50"/>
            <p:cNvSpPr/>
            <p:nvPr/>
          </p:nvSpPr>
          <p:spPr bwMode="auto">
            <a:xfrm>
              <a:off x="3145776" y="3071169"/>
              <a:ext cx="189332" cy="178513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145776" y="3340706"/>
              <a:ext cx="189332" cy="178513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3361005" y="2990279"/>
              <a:ext cx="1369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DOR/3TC/TDF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3361005" y="3272207"/>
              <a:ext cx="1329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EFV/FTC/TDF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062196" y="6014990"/>
              <a:ext cx="19944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Différence : 3,5 % </a:t>
              </a:r>
            </a:p>
            <a:p>
              <a:pPr algn="ctr"/>
              <a:r>
                <a:rPr lang="fr-FR" sz="1400" dirty="0"/>
                <a:t>(IC 95 % : - 2,0 à 9,0)  </a:t>
              </a:r>
            </a:p>
          </p:txBody>
        </p:sp>
        <p:sp>
          <p:nvSpPr>
            <p:cNvPr id="57" name="TextBox 2"/>
            <p:cNvSpPr txBox="1"/>
            <p:nvPr/>
          </p:nvSpPr>
          <p:spPr>
            <a:xfrm>
              <a:off x="1495940" y="265912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latin typeface="+mj-lt"/>
                  <a:cs typeface="+mn-cs"/>
                </a:rPr>
                <a:t>84</a:t>
              </a:r>
            </a:p>
          </p:txBody>
        </p:sp>
        <p:sp>
          <p:nvSpPr>
            <p:cNvPr id="59" name="TextBox 6"/>
            <p:cNvSpPr txBox="1"/>
            <p:nvPr/>
          </p:nvSpPr>
          <p:spPr>
            <a:xfrm>
              <a:off x="2206690" y="276094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latin typeface="+mj-lt"/>
                  <a:cs typeface="+mn-cs"/>
                </a:rPr>
                <a:t>81</a:t>
              </a:r>
            </a:p>
          </p:txBody>
        </p:sp>
        <p:sp>
          <p:nvSpPr>
            <p:cNvPr id="60" name="TextBox 7"/>
            <p:cNvSpPr txBox="1"/>
            <p:nvPr/>
          </p:nvSpPr>
          <p:spPr>
            <a:xfrm>
              <a:off x="3640739" y="5080179"/>
              <a:ext cx="3735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latin typeface="+mj-lt"/>
                  <a:cs typeface="+mn-cs"/>
                </a:rPr>
                <a:t>11</a:t>
              </a:r>
            </a:p>
          </p:txBody>
        </p:sp>
        <p:sp>
          <p:nvSpPr>
            <p:cNvPr id="63" name="TextBox 8"/>
            <p:cNvSpPr txBox="1"/>
            <p:nvPr/>
          </p:nvSpPr>
          <p:spPr>
            <a:xfrm>
              <a:off x="4368211" y="511882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latin typeface="+mj-lt"/>
                  <a:cs typeface="+mn-cs"/>
                </a:rPr>
                <a:t>10</a:t>
              </a:r>
            </a:p>
          </p:txBody>
        </p:sp>
        <p:sp>
          <p:nvSpPr>
            <p:cNvPr id="64" name="TextBox 11"/>
            <p:cNvSpPr txBox="1"/>
            <p:nvPr/>
          </p:nvSpPr>
          <p:spPr>
            <a:xfrm>
              <a:off x="5848976" y="529921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latin typeface="+mj-lt"/>
                  <a:cs typeface="+mn-cs"/>
                </a:rPr>
                <a:t>5</a:t>
              </a:r>
            </a:p>
          </p:txBody>
        </p:sp>
        <p:sp>
          <p:nvSpPr>
            <p:cNvPr id="66" name="TextBox 12"/>
            <p:cNvSpPr txBox="1"/>
            <p:nvPr/>
          </p:nvSpPr>
          <p:spPr>
            <a:xfrm>
              <a:off x="6539847" y="516666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latin typeface="+mj-lt"/>
                  <a:cs typeface="+mn-cs"/>
                </a:rPr>
                <a:t>9</a:t>
              </a:r>
            </a:p>
          </p:txBody>
        </p:sp>
        <p:sp>
          <p:nvSpPr>
            <p:cNvPr id="67" name="Freeform 20"/>
            <p:cNvSpPr>
              <a:spLocks noEditPoints="1"/>
            </p:cNvSpPr>
            <p:nvPr/>
          </p:nvSpPr>
          <p:spPr bwMode="auto">
            <a:xfrm>
              <a:off x="1345989" y="2969144"/>
              <a:ext cx="4986957" cy="27885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5" y="0"/>
                </a:cxn>
                <a:cxn ang="0">
                  <a:pos x="505" y="2078"/>
                </a:cxn>
                <a:cxn ang="0">
                  <a:pos x="0" y="2078"/>
                </a:cxn>
                <a:cxn ang="0">
                  <a:pos x="0" y="0"/>
                </a:cxn>
                <a:cxn ang="0">
                  <a:pos x="1502" y="1808"/>
                </a:cxn>
                <a:cxn ang="0">
                  <a:pos x="2001" y="1808"/>
                </a:cxn>
                <a:cxn ang="0">
                  <a:pos x="2001" y="2078"/>
                </a:cxn>
                <a:cxn ang="0">
                  <a:pos x="1502" y="2078"/>
                </a:cxn>
                <a:cxn ang="0">
                  <a:pos x="1502" y="1808"/>
                </a:cxn>
                <a:cxn ang="0">
                  <a:pos x="2998" y="1952"/>
                </a:cxn>
                <a:cxn ang="0">
                  <a:pos x="3503" y="1952"/>
                </a:cxn>
                <a:cxn ang="0">
                  <a:pos x="3503" y="2078"/>
                </a:cxn>
                <a:cxn ang="0">
                  <a:pos x="2998" y="2078"/>
                </a:cxn>
                <a:cxn ang="0">
                  <a:pos x="2998" y="1952"/>
                </a:cxn>
              </a:cxnLst>
              <a:rect l="0" t="0" r="r" b="b"/>
              <a:pathLst>
                <a:path w="3503" h="2078">
                  <a:moveTo>
                    <a:pt x="0" y="0"/>
                  </a:moveTo>
                  <a:lnTo>
                    <a:pt x="505" y="0"/>
                  </a:lnTo>
                  <a:lnTo>
                    <a:pt x="505" y="2078"/>
                  </a:lnTo>
                  <a:lnTo>
                    <a:pt x="0" y="2078"/>
                  </a:lnTo>
                  <a:lnTo>
                    <a:pt x="0" y="0"/>
                  </a:lnTo>
                  <a:close/>
                  <a:moveTo>
                    <a:pt x="1502" y="1808"/>
                  </a:moveTo>
                  <a:lnTo>
                    <a:pt x="2001" y="1808"/>
                  </a:lnTo>
                  <a:lnTo>
                    <a:pt x="2001" y="2078"/>
                  </a:lnTo>
                  <a:lnTo>
                    <a:pt x="1502" y="2078"/>
                  </a:lnTo>
                  <a:lnTo>
                    <a:pt x="1502" y="1808"/>
                  </a:lnTo>
                  <a:close/>
                  <a:moveTo>
                    <a:pt x="2998" y="1952"/>
                  </a:moveTo>
                  <a:lnTo>
                    <a:pt x="3503" y="1952"/>
                  </a:lnTo>
                  <a:lnTo>
                    <a:pt x="3503" y="2078"/>
                  </a:lnTo>
                  <a:lnTo>
                    <a:pt x="2998" y="2078"/>
                  </a:lnTo>
                  <a:lnTo>
                    <a:pt x="2998" y="195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69" name="Freeform 21"/>
            <p:cNvSpPr>
              <a:spLocks noEditPoints="1"/>
            </p:cNvSpPr>
            <p:nvPr/>
          </p:nvSpPr>
          <p:spPr bwMode="auto">
            <a:xfrm>
              <a:off x="2064920" y="3073814"/>
              <a:ext cx="4976991" cy="26838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8" y="0"/>
                </a:cxn>
                <a:cxn ang="0">
                  <a:pos x="498" y="2000"/>
                </a:cxn>
                <a:cxn ang="0">
                  <a:pos x="0" y="2000"/>
                </a:cxn>
                <a:cxn ang="0">
                  <a:pos x="0" y="0"/>
                </a:cxn>
                <a:cxn ang="0">
                  <a:pos x="1496" y="1754"/>
                </a:cxn>
                <a:cxn ang="0">
                  <a:pos x="1994" y="1754"/>
                </a:cxn>
                <a:cxn ang="0">
                  <a:pos x="1994" y="2000"/>
                </a:cxn>
                <a:cxn ang="0">
                  <a:pos x="1496" y="2000"/>
                </a:cxn>
                <a:cxn ang="0">
                  <a:pos x="1496" y="1754"/>
                </a:cxn>
                <a:cxn ang="0">
                  <a:pos x="2998" y="1778"/>
                </a:cxn>
                <a:cxn ang="0">
                  <a:pos x="3496" y="1778"/>
                </a:cxn>
                <a:cxn ang="0">
                  <a:pos x="3496" y="2000"/>
                </a:cxn>
                <a:cxn ang="0">
                  <a:pos x="2998" y="2000"/>
                </a:cxn>
                <a:cxn ang="0">
                  <a:pos x="2998" y="1778"/>
                </a:cxn>
              </a:cxnLst>
              <a:rect l="0" t="0" r="r" b="b"/>
              <a:pathLst>
                <a:path w="3496" h="2000">
                  <a:moveTo>
                    <a:pt x="0" y="0"/>
                  </a:moveTo>
                  <a:lnTo>
                    <a:pt x="498" y="0"/>
                  </a:lnTo>
                  <a:lnTo>
                    <a:pt x="498" y="2000"/>
                  </a:lnTo>
                  <a:lnTo>
                    <a:pt x="0" y="2000"/>
                  </a:lnTo>
                  <a:lnTo>
                    <a:pt x="0" y="0"/>
                  </a:lnTo>
                  <a:close/>
                  <a:moveTo>
                    <a:pt x="1496" y="1754"/>
                  </a:moveTo>
                  <a:lnTo>
                    <a:pt x="1994" y="1754"/>
                  </a:lnTo>
                  <a:lnTo>
                    <a:pt x="1994" y="2000"/>
                  </a:lnTo>
                  <a:lnTo>
                    <a:pt x="1496" y="2000"/>
                  </a:lnTo>
                  <a:lnTo>
                    <a:pt x="1496" y="1754"/>
                  </a:lnTo>
                  <a:close/>
                  <a:moveTo>
                    <a:pt x="2998" y="1778"/>
                  </a:moveTo>
                  <a:lnTo>
                    <a:pt x="3496" y="1778"/>
                  </a:lnTo>
                  <a:lnTo>
                    <a:pt x="3496" y="2000"/>
                  </a:lnTo>
                  <a:lnTo>
                    <a:pt x="2998" y="2000"/>
                  </a:lnTo>
                  <a:lnTo>
                    <a:pt x="2998" y="1778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0" name="Rectangle 22"/>
            <p:cNvSpPr>
              <a:spLocks noChangeArrowheads="1"/>
            </p:cNvSpPr>
            <p:nvPr/>
          </p:nvSpPr>
          <p:spPr bwMode="auto">
            <a:xfrm>
              <a:off x="987235" y="2440426"/>
              <a:ext cx="8542" cy="3321263"/>
            </a:xfrm>
            <a:prstGeom prst="rect">
              <a:avLst/>
            </a:prstGeom>
            <a:solidFill>
              <a:srgbClr val="868686"/>
            </a:solidFill>
            <a:ln w="9525">
              <a:solidFill>
                <a:srgbClr val="000066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2" name="Freeform 23"/>
            <p:cNvSpPr>
              <a:spLocks noEditPoints="1"/>
            </p:cNvSpPr>
            <p:nvPr/>
          </p:nvSpPr>
          <p:spPr bwMode="auto">
            <a:xfrm>
              <a:off x="948798" y="2436400"/>
              <a:ext cx="42709" cy="3329314"/>
            </a:xfrm>
            <a:custGeom>
              <a:avLst/>
              <a:gdLst/>
              <a:ahLst/>
              <a:cxnLst>
                <a:cxn ang="0">
                  <a:pos x="0" y="2475"/>
                </a:cxn>
                <a:cxn ang="0">
                  <a:pos x="30" y="2475"/>
                </a:cxn>
                <a:cxn ang="0">
                  <a:pos x="30" y="2481"/>
                </a:cxn>
                <a:cxn ang="0">
                  <a:pos x="0" y="2481"/>
                </a:cxn>
                <a:cxn ang="0">
                  <a:pos x="0" y="2475"/>
                </a:cxn>
                <a:cxn ang="0">
                  <a:pos x="0" y="1977"/>
                </a:cxn>
                <a:cxn ang="0">
                  <a:pos x="30" y="1977"/>
                </a:cxn>
                <a:cxn ang="0">
                  <a:pos x="30" y="1983"/>
                </a:cxn>
                <a:cxn ang="0">
                  <a:pos x="0" y="1983"/>
                </a:cxn>
                <a:cxn ang="0">
                  <a:pos x="0" y="1977"/>
                </a:cxn>
                <a:cxn ang="0">
                  <a:pos x="0" y="1484"/>
                </a:cxn>
                <a:cxn ang="0">
                  <a:pos x="30" y="1484"/>
                </a:cxn>
                <a:cxn ang="0">
                  <a:pos x="30" y="1490"/>
                </a:cxn>
                <a:cxn ang="0">
                  <a:pos x="0" y="1490"/>
                </a:cxn>
                <a:cxn ang="0">
                  <a:pos x="0" y="1484"/>
                </a:cxn>
                <a:cxn ang="0">
                  <a:pos x="0" y="991"/>
                </a:cxn>
                <a:cxn ang="0">
                  <a:pos x="30" y="991"/>
                </a:cxn>
                <a:cxn ang="0">
                  <a:pos x="30" y="997"/>
                </a:cxn>
                <a:cxn ang="0">
                  <a:pos x="0" y="997"/>
                </a:cxn>
                <a:cxn ang="0">
                  <a:pos x="0" y="991"/>
                </a:cxn>
                <a:cxn ang="0">
                  <a:pos x="0" y="493"/>
                </a:cxn>
                <a:cxn ang="0">
                  <a:pos x="30" y="493"/>
                </a:cxn>
                <a:cxn ang="0">
                  <a:pos x="30" y="499"/>
                </a:cxn>
                <a:cxn ang="0">
                  <a:pos x="0" y="499"/>
                </a:cxn>
                <a:cxn ang="0">
                  <a:pos x="0" y="493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w="30" h="2481">
                  <a:moveTo>
                    <a:pt x="0" y="2475"/>
                  </a:moveTo>
                  <a:lnTo>
                    <a:pt x="30" y="2475"/>
                  </a:lnTo>
                  <a:lnTo>
                    <a:pt x="30" y="2481"/>
                  </a:lnTo>
                  <a:lnTo>
                    <a:pt x="0" y="2481"/>
                  </a:lnTo>
                  <a:lnTo>
                    <a:pt x="0" y="2475"/>
                  </a:lnTo>
                  <a:close/>
                  <a:moveTo>
                    <a:pt x="0" y="1977"/>
                  </a:moveTo>
                  <a:lnTo>
                    <a:pt x="30" y="1977"/>
                  </a:lnTo>
                  <a:lnTo>
                    <a:pt x="30" y="1983"/>
                  </a:lnTo>
                  <a:lnTo>
                    <a:pt x="0" y="1983"/>
                  </a:lnTo>
                  <a:lnTo>
                    <a:pt x="0" y="1977"/>
                  </a:lnTo>
                  <a:close/>
                  <a:moveTo>
                    <a:pt x="0" y="1484"/>
                  </a:moveTo>
                  <a:lnTo>
                    <a:pt x="30" y="1484"/>
                  </a:lnTo>
                  <a:lnTo>
                    <a:pt x="30" y="1490"/>
                  </a:lnTo>
                  <a:lnTo>
                    <a:pt x="0" y="1490"/>
                  </a:lnTo>
                  <a:lnTo>
                    <a:pt x="0" y="1484"/>
                  </a:lnTo>
                  <a:close/>
                  <a:moveTo>
                    <a:pt x="0" y="991"/>
                  </a:moveTo>
                  <a:lnTo>
                    <a:pt x="30" y="991"/>
                  </a:lnTo>
                  <a:lnTo>
                    <a:pt x="30" y="997"/>
                  </a:lnTo>
                  <a:lnTo>
                    <a:pt x="0" y="997"/>
                  </a:lnTo>
                  <a:lnTo>
                    <a:pt x="0" y="991"/>
                  </a:lnTo>
                  <a:close/>
                  <a:moveTo>
                    <a:pt x="0" y="493"/>
                  </a:moveTo>
                  <a:lnTo>
                    <a:pt x="30" y="493"/>
                  </a:lnTo>
                  <a:lnTo>
                    <a:pt x="30" y="499"/>
                  </a:lnTo>
                  <a:lnTo>
                    <a:pt x="0" y="499"/>
                  </a:lnTo>
                  <a:lnTo>
                    <a:pt x="0" y="493"/>
                  </a:lnTo>
                  <a:close/>
                  <a:moveTo>
                    <a:pt x="0" y="0"/>
                  </a:moveTo>
                  <a:lnTo>
                    <a:pt x="30" y="0"/>
                  </a:lnTo>
                  <a:lnTo>
                    <a:pt x="30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686"/>
            </a:solidFill>
            <a:ln w="9525" cap="flat">
              <a:solidFill>
                <a:srgbClr val="000066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991507" y="5757663"/>
              <a:ext cx="6406310" cy="8052"/>
            </a:xfrm>
            <a:prstGeom prst="rect">
              <a:avLst/>
            </a:prstGeom>
            <a:solidFill>
              <a:srgbClr val="868686"/>
            </a:solidFill>
            <a:ln w="9525">
              <a:solidFill>
                <a:srgbClr val="000066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5" name="Freeform 25"/>
            <p:cNvSpPr>
              <a:spLocks noEditPoints="1"/>
            </p:cNvSpPr>
            <p:nvPr/>
          </p:nvSpPr>
          <p:spPr bwMode="auto">
            <a:xfrm>
              <a:off x="987235" y="5761689"/>
              <a:ext cx="6414852" cy="3220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24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508" y="0"/>
                </a:cxn>
                <a:cxn ang="0">
                  <a:pos x="1508" y="24"/>
                </a:cxn>
                <a:cxn ang="0">
                  <a:pos x="1502" y="24"/>
                </a:cxn>
                <a:cxn ang="0">
                  <a:pos x="1502" y="0"/>
                </a:cxn>
                <a:cxn ang="0">
                  <a:pos x="1508" y="0"/>
                </a:cxn>
                <a:cxn ang="0">
                  <a:pos x="3004" y="0"/>
                </a:cxn>
                <a:cxn ang="0">
                  <a:pos x="3004" y="24"/>
                </a:cxn>
                <a:cxn ang="0">
                  <a:pos x="2998" y="24"/>
                </a:cxn>
                <a:cxn ang="0">
                  <a:pos x="2998" y="0"/>
                </a:cxn>
                <a:cxn ang="0">
                  <a:pos x="3004" y="0"/>
                </a:cxn>
                <a:cxn ang="0">
                  <a:pos x="4506" y="0"/>
                </a:cxn>
                <a:cxn ang="0">
                  <a:pos x="4506" y="24"/>
                </a:cxn>
                <a:cxn ang="0">
                  <a:pos x="4500" y="24"/>
                </a:cxn>
                <a:cxn ang="0">
                  <a:pos x="4500" y="0"/>
                </a:cxn>
                <a:cxn ang="0">
                  <a:pos x="4506" y="0"/>
                </a:cxn>
              </a:cxnLst>
              <a:rect l="0" t="0" r="r" b="b"/>
              <a:pathLst>
                <a:path w="4506" h="24">
                  <a:moveTo>
                    <a:pt x="6" y="0"/>
                  </a:moveTo>
                  <a:lnTo>
                    <a:pt x="6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1508" y="0"/>
                  </a:moveTo>
                  <a:lnTo>
                    <a:pt x="1508" y="24"/>
                  </a:lnTo>
                  <a:lnTo>
                    <a:pt x="1502" y="24"/>
                  </a:lnTo>
                  <a:lnTo>
                    <a:pt x="1502" y="0"/>
                  </a:lnTo>
                  <a:lnTo>
                    <a:pt x="1508" y="0"/>
                  </a:lnTo>
                  <a:close/>
                  <a:moveTo>
                    <a:pt x="3004" y="0"/>
                  </a:moveTo>
                  <a:lnTo>
                    <a:pt x="3004" y="24"/>
                  </a:lnTo>
                  <a:lnTo>
                    <a:pt x="2998" y="24"/>
                  </a:lnTo>
                  <a:lnTo>
                    <a:pt x="2998" y="0"/>
                  </a:lnTo>
                  <a:lnTo>
                    <a:pt x="3004" y="0"/>
                  </a:lnTo>
                  <a:close/>
                  <a:moveTo>
                    <a:pt x="4506" y="0"/>
                  </a:moveTo>
                  <a:lnTo>
                    <a:pt x="4506" y="24"/>
                  </a:lnTo>
                  <a:lnTo>
                    <a:pt x="4500" y="24"/>
                  </a:lnTo>
                  <a:lnTo>
                    <a:pt x="4500" y="0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868686"/>
            </a:solidFill>
            <a:ln w="9525" cap="flat">
              <a:solidFill>
                <a:srgbClr val="000066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6" name="Rectangle 26"/>
            <p:cNvSpPr>
              <a:spLocks noChangeArrowheads="1"/>
            </p:cNvSpPr>
            <p:nvPr/>
          </p:nvSpPr>
          <p:spPr bwMode="auto">
            <a:xfrm>
              <a:off x="802182" y="5645947"/>
              <a:ext cx="8496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fr-FR" sz="1200"/>
                <a:t>0</a:t>
              </a:r>
            </a:p>
          </p:txBody>
        </p:sp>
        <p:sp>
          <p:nvSpPr>
            <p:cNvPr id="82" name="Rectangle 27"/>
            <p:cNvSpPr>
              <a:spLocks noChangeArrowheads="1"/>
            </p:cNvSpPr>
            <p:nvPr/>
          </p:nvSpPr>
          <p:spPr bwMode="auto">
            <a:xfrm>
              <a:off x="717224" y="4981695"/>
              <a:ext cx="16991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fr-FR" sz="1200"/>
                <a:t>20</a:t>
              </a:r>
            </a:p>
          </p:txBody>
        </p:sp>
        <p:sp>
          <p:nvSpPr>
            <p:cNvPr id="99" name="Rectangle 28"/>
            <p:cNvSpPr>
              <a:spLocks noChangeArrowheads="1"/>
            </p:cNvSpPr>
            <p:nvPr/>
          </p:nvSpPr>
          <p:spPr bwMode="auto">
            <a:xfrm>
              <a:off x="717224" y="4317442"/>
              <a:ext cx="16991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fr-FR" sz="1200"/>
                <a:t>40</a:t>
              </a:r>
            </a:p>
          </p:txBody>
        </p:sp>
        <p:sp>
          <p:nvSpPr>
            <p:cNvPr id="101" name="Rectangle 29"/>
            <p:cNvSpPr>
              <a:spLocks noChangeArrowheads="1"/>
            </p:cNvSpPr>
            <p:nvPr/>
          </p:nvSpPr>
          <p:spPr bwMode="auto">
            <a:xfrm>
              <a:off x="717224" y="3654531"/>
              <a:ext cx="16991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fr-FR" sz="1200"/>
                <a:t>60</a:t>
              </a:r>
            </a:p>
          </p:txBody>
        </p:sp>
        <p:sp>
          <p:nvSpPr>
            <p:cNvPr id="102" name="Rectangle 30"/>
            <p:cNvSpPr>
              <a:spLocks noChangeArrowheads="1"/>
            </p:cNvSpPr>
            <p:nvPr/>
          </p:nvSpPr>
          <p:spPr bwMode="auto">
            <a:xfrm>
              <a:off x="717224" y="2990279"/>
              <a:ext cx="16991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fr-FR" sz="1200"/>
                <a:t>80</a:t>
              </a:r>
            </a:p>
          </p:txBody>
        </p:sp>
        <p:sp>
          <p:nvSpPr>
            <p:cNvPr id="103" name="Rectangle 31"/>
            <p:cNvSpPr>
              <a:spLocks noChangeArrowheads="1"/>
            </p:cNvSpPr>
            <p:nvPr/>
          </p:nvSpPr>
          <p:spPr bwMode="auto">
            <a:xfrm>
              <a:off x="632264" y="2326026"/>
              <a:ext cx="25487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fr-FR" sz="1200" dirty="0"/>
                <a:t>100</a:t>
              </a:r>
            </a:p>
          </p:txBody>
        </p:sp>
        <p:sp>
          <p:nvSpPr>
            <p:cNvPr id="104" name="Rectangle 34"/>
            <p:cNvSpPr>
              <a:spLocks noChangeArrowheads="1"/>
            </p:cNvSpPr>
            <p:nvPr/>
          </p:nvSpPr>
          <p:spPr bwMode="auto">
            <a:xfrm>
              <a:off x="1115616" y="5816877"/>
              <a:ext cx="163987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400" b="1" dirty="0"/>
                <a:t>Succès virologique</a:t>
              </a:r>
              <a:endParaRPr lang="fr-FR" sz="1400" dirty="0"/>
            </a:p>
          </p:txBody>
        </p:sp>
        <p:sp>
          <p:nvSpPr>
            <p:cNvPr id="105" name="Rectangle 37"/>
            <p:cNvSpPr>
              <a:spLocks noChangeArrowheads="1"/>
            </p:cNvSpPr>
            <p:nvPr/>
          </p:nvSpPr>
          <p:spPr bwMode="auto">
            <a:xfrm>
              <a:off x="3607362" y="5816877"/>
              <a:ext cx="1142942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400" b="1" dirty="0"/>
                <a:t>Non réponse </a:t>
              </a:r>
            </a:p>
            <a:p>
              <a:pPr algn="ctr"/>
              <a:r>
                <a:rPr lang="fr-FR" sz="1400" b="1" dirty="0"/>
                <a:t>virologique</a:t>
              </a:r>
              <a:endParaRPr lang="fr-FR" sz="1400" dirty="0"/>
            </a:p>
          </p:txBody>
        </p:sp>
        <p:sp>
          <p:nvSpPr>
            <p:cNvPr id="106" name="Rectangle 38"/>
            <p:cNvSpPr>
              <a:spLocks noChangeArrowheads="1"/>
            </p:cNvSpPr>
            <p:nvPr/>
          </p:nvSpPr>
          <p:spPr bwMode="auto">
            <a:xfrm>
              <a:off x="5480344" y="5816877"/>
              <a:ext cx="168796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400" b="1" dirty="0"/>
                <a:t>Absence de donnée</a:t>
              </a:r>
            </a:p>
            <a:p>
              <a:pPr algn="ctr"/>
              <a:r>
                <a:rPr lang="fr-FR" sz="1400" b="1" dirty="0"/>
                <a:t>virologique</a:t>
              </a:r>
              <a:endParaRPr lang="fr-FR" sz="1400" dirty="0"/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779841" y="202588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%</a:t>
              </a:r>
            </a:p>
          </p:txBody>
        </p:sp>
      </p:grpSp>
      <p:sp>
        <p:nvSpPr>
          <p:cNvPr id="115" name="ZoneTexte 114"/>
          <p:cNvSpPr txBox="1"/>
          <p:nvPr/>
        </p:nvSpPr>
        <p:spPr>
          <a:xfrm>
            <a:off x="1818827" y="1172369"/>
            <a:ext cx="7603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MS PGothic" pitchFamily="34" charset="-128"/>
              </a:rPr>
              <a:t>Critère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MS PGothic" pitchFamily="34" charset="-128"/>
              </a:rPr>
              <a:t> principal de jugement : CV &lt; 50 c/ml à S48 </a:t>
            </a:r>
          </a:p>
          <a:p>
            <a:pPr algn="ctr"/>
            <a:r>
              <a:rPr lang="da-DK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MS PGothic" pitchFamily="34" charset="-128"/>
              </a:rPr>
              <a:t>(analyse ITT, snapshot)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0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26"/>
    </mc:Choice>
    <mc:Fallback>
      <p:transition spd="slow" advTm="3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Squires KE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fr-FR" dirty="0" smtClean="0"/>
              <a:t>TUAB0104LB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300967"/>
              </p:ext>
            </p:extLst>
          </p:nvPr>
        </p:nvGraphicFramePr>
        <p:xfrm>
          <a:off x="945222" y="1066379"/>
          <a:ext cx="10315253" cy="401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8219"/>
                <a:gridCol w="1513132"/>
                <a:gridCol w="1410359"/>
                <a:gridCol w="1473158"/>
                <a:gridCol w="1370385"/>
              </a:tblGrid>
              <a:tr h="728881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</a:txBody>
                  <a:tcPr marL="86946" marR="86946" marT="54626" marB="54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DOR/3TC/TDF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/>
                        <a:t>n</a:t>
                      </a:r>
                      <a:r>
                        <a:rPr lang="en-US" sz="1800" dirty="0" smtClean="0"/>
                        <a:t> = 364</a:t>
                      </a:r>
                      <a:endParaRPr lang="en-US" sz="18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EFV/FTC/TDF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/>
                        <a:t>n</a:t>
                      </a:r>
                      <a:r>
                        <a:rPr lang="en-US" sz="1800" dirty="0" smtClean="0"/>
                        <a:t> = 364</a:t>
                      </a:r>
                      <a:endParaRPr lang="en-US" sz="1800" dirty="0"/>
                    </a:p>
                  </a:txBody>
                  <a:tcPr marL="86946" marR="86946" marT="54626" marB="54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34326">
                <a:tc rowSpan="3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Patients</a:t>
                      </a:r>
                      <a:r>
                        <a:rPr lang="en-US" sz="1800" baseline="0" dirty="0" smtClean="0"/>
                        <a:t> avec </a:t>
                      </a:r>
                      <a:r>
                        <a:rPr lang="en-US" sz="1800" baseline="0" dirty="0" err="1" smtClean="0"/>
                        <a:t>échec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virologique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tel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que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défini</a:t>
                      </a:r>
                      <a:r>
                        <a:rPr lang="en-US" sz="1800" baseline="0" dirty="0" smtClean="0"/>
                        <a:t> par le </a:t>
                      </a:r>
                      <a:r>
                        <a:rPr lang="en-US" sz="1800" baseline="0" dirty="0" err="1" smtClean="0"/>
                        <a:t>protocole</a:t>
                      </a:r>
                      <a:r>
                        <a:rPr lang="en-US" sz="1800" baseline="0" dirty="0" smtClean="0"/>
                        <a:t> de </a:t>
                      </a:r>
                      <a:r>
                        <a:rPr lang="en-US" sz="1800" baseline="0" dirty="0" err="1" smtClean="0"/>
                        <a:t>l’étude</a:t>
                      </a:r>
                      <a:r>
                        <a:rPr lang="en-US" sz="1800" baseline="0" dirty="0" smtClean="0"/>
                        <a:t>, n (%)</a:t>
                      </a:r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dirty="0" smtClean="0"/>
                        <a:t>22 (6,0 %)</a:t>
                      </a:r>
                      <a:endParaRPr lang="fr-FR" sz="18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dirty="0" smtClean="0"/>
                        <a:t>14 (3,8 %)</a:t>
                      </a:r>
                      <a:endParaRPr lang="fr-FR" sz="18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15591">
                <a:tc vMerge="1"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/>
                        <a:t>Non répondeurs</a:t>
                      </a:r>
                      <a:endParaRPr lang="fr-FR" sz="1600" b="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/>
                        <a:t>Rebond</a:t>
                      </a:r>
                      <a:endParaRPr lang="fr-FR" sz="1600" b="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/>
                        <a:t>Non répondeurs</a:t>
                      </a:r>
                      <a:endParaRPr lang="fr-FR" sz="1600" b="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/>
                        <a:t>Rebond</a:t>
                      </a:r>
                      <a:endParaRPr lang="fr-FR" sz="1600" b="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9011">
                <a:tc vMerge="1"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6</a:t>
                      </a:r>
                      <a:endParaRPr lang="fr-FR" sz="18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16</a:t>
                      </a:r>
                      <a:endParaRPr lang="fr-FR" sz="18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4</a:t>
                      </a:r>
                      <a:endParaRPr lang="fr-FR" sz="18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10</a:t>
                      </a:r>
                      <a:endParaRPr lang="fr-FR" sz="18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622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/>
                        <a:t>Arrêt</a:t>
                      </a:r>
                      <a:r>
                        <a:rPr lang="en-US" sz="1800" dirty="0" smtClean="0"/>
                        <a:t> pour</a:t>
                      </a:r>
                      <a:r>
                        <a:rPr lang="en-US" sz="1800" baseline="0" dirty="0" smtClean="0"/>
                        <a:t> cause </a:t>
                      </a:r>
                      <a:r>
                        <a:rPr lang="en-US" sz="1800" baseline="0" dirty="0" err="1" smtClean="0"/>
                        <a:t>autre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que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l’échec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virologique</a:t>
                      </a:r>
                      <a:r>
                        <a:rPr lang="en-US" sz="1800" dirty="0" smtClean="0"/>
                        <a:t>, n (%)</a:t>
                      </a:r>
                      <a:endParaRPr lang="en-US" sz="18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dirty="0" smtClean="0"/>
                        <a:t>35 (9,6 %)</a:t>
                      </a:r>
                      <a:endParaRPr lang="fr-FR" sz="18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dirty="0" smtClean="0"/>
                        <a:t>50 (13,7 %)</a:t>
                      </a:r>
                      <a:endParaRPr lang="fr-FR" sz="18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3432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/>
                        <a:t>Génotypage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réalisé</a:t>
                      </a:r>
                      <a:r>
                        <a:rPr lang="en-US" sz="1800" dirty="0" smtClean="0"/>
                        <a:t> avec </a:t>
                      </a:r>
                      <a:r>
                        <a:rPr lang="en-US" sz="1800" dirty="0" err="1" smtClean="0"/>
                        <a:t>succès</a:t>
                      </a:r>
                      <a:r>
                        <a:rPr lang="en-US" sz="1800" dirty="0" smtClean="0"/>
                        <a:t>, n</a:t>
                      </a:r>
                      <a:endParaRPr lang="en-US" sz="1800" dirty="0"/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dirty="0" smtClean="0"/>
                        <a:t>23</a:t>
                      </a:r>
                      <a:endParaRPr lang="fr-FR" sz="18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dirty="0" smtClean="0"/>
                        <a:t>24</a:t>
                      </a:r>
                      <a:endParaRPr lang="fr-FR" sz="18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0622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Résistance </a:t>
                      </a:r>
                      <a:r>
                        <a:rPr lang="en-US" sz="1800" dirty="0" err="1" smtClean="0"/>
                        <a:t>primaire</a:t>
                      </a:r>
                      <a:r>
                        <a:rPr lang="en-US" sz="1800" dirty="0" smtClean="0"/>
                        <a:t> aux INNTI, n (%)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Résistance </a:t>
                      </a:r>
                      <a:r>
                        <a:rPr lang="en-US" sz="1800" dirty="0" err="1" smtClean="0"/>
                        <a:t>primaire</a:t>
                      </a:r>
                      <a:r>
                        <a:rPr lang="en-US" sz="1800" dirty="0" smtClean="0"/>
                        <a:t> aux INTI, n (%)</a:t>
                      </a:r>
                    </a:p>
                  </a:txBody>
                  <a:tcPr marL="86946" marR="86946" marT="54626" marB="54626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dirty="0" smtClean="0"/>
                        <a:t>6 (1,6 %)</a:t>
                      </a:r>
                      <a:endParaRPr lang="fr-FR" sz="1800" baseline="300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baseline="0" dirty="0" smtClean="0"/>
                        <a:t>5 (1,4 %)</a:t>
                      </a:r>
                      <a:endParaRPr lang="fr-FR" sz="1800" baseline="300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dirty="0" smtClean="0"/>
                        <a:t>12 (3,3 %)</a:t>
                      </a:r>
                      <a:endParaRPr lang="fr-FR" sz="1800" baseline="300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dirty="0" smtClean="0"/>
                        <a:t>5 (1,4 %)</a:t>
                      </a:r>
                      <a:endParaRPr lang="fr-FR" sz="1800" baseline="30000" dirty="0"/>
                    </a:p>
                  </a:txBody>
                  <a:tcPr marL="86946" marR="86946" marT="54626" marB="54626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937059" y="5389182"/>
            <a:ext cx="7647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000000"/>
                </a:solidFill>
                <a:ea typeface="ＭＳ Ｐゴシック" pitchFamily="-84" charset="-128"/>
              </a:rPr>
              <a:t>Définition </a:t>
            </a:r>
            <a:r>
              <a:rPr lang="fr-FR" sz="1400" dirty="0">
                <a:solidFill>
                  <a:srgbClr val="000000"/>
                </a:solidFill>
                <a:ea typeface="ＭＳ Ｐゴシック" pitchFamily="-84" charset="-128"/>
              </a:rPr>
              <a:t>de l’échec virologique 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ea typeface="ＭＳ Ｐゴシック" pitchFamily="-84" charset="-128"/>
              </a:rPr>
              <a:t>- CV confirmée ≥ 50 </a:t>
            </a:r>
            <a:r>
              <a:rPr lang="fr-FR" sz="1400" dirty="0" err="1">
                <a:solidFill>
                  <a:srgbClr val="000000"/>
                </a:solidFill>
                <a:ea typeface="ＭＳ Ｐゴシック" pitchFamily="-84" charset="-128"/>
              </a:rPr>
              <a:t>cp</a:t>
            </a:r>
            <a:r>
              <a:rPr lang="fr-FR" sz="1400" dirty="0">
                <a:solidFill>
                  <a:srgbClr val="000000"/>
                </a:solidFill>
                <a:ea typeface="ＭＳ Ｐゴシック" pitchFamily="-84" charset="-128"/>
              </a:rPr>
              <a:t>/ml après une réponse initiale avec CV &lt; 50 </a:t>
            </a:r>
            <a:r>
              <a:rPr lang="fr-FR" sz="1400" dirty="0" err="1" smtClean="0">
                <a:solidFill>
                  <a:srgbClr val="000000"/>
                </a:solidFill>
                <a:ea typeface="ＭＳ Ｐゴシック" pitchFamily="-84" charset="-128"/>
              </a:rPr>
              <a:t>cp</a:t>
            </a:r>
            <a:r>
              <a:rPr lang="fr-FR" sz="1400" dirty="0" smtClean="0">
                <a:solidFill>
                  <a:srgbClr val="000000"/>
                </a:solidFill>
                <a:ea typeface="ＭＳ Ｐゴシック" pitchFamily="-84" charset="-128"/>
              </a:rPr>
              <a:t>/ml, ou</a:t>
            </a:r>
            <a:endParaRPr lang="fr-FR" sz="1400" dirty="0">
              <a:solidFill>
                <a:srgbClr val="000000"/>
              </a:solidFill>
              <a:ea typeface="ＭＳ Ｐゴシック" pitchFamily="-8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ea typeface="ＭＳ Ｐゴシック" pitchFamily="-84" charset="-128"/>
              </a:rPr>
              <a:t>- CV confirmée ≥ 200 </a:t>
            </a:r>
            <a:r>
              <a:rPr lang="fr-FR" sz="1400" dirty="0" err="1">
                <a:solidFill>
                  <a:srgbClr val="000000"/>
                </a:solidFill>
                <a:ea typeface="ＭＳ Ｐゴシック" pitchFamily="-84" charset="-128"/>
              </a:rPr>
              <a:t>cp</a:t>
            </a:r>
            <a:r>
              <a:rPr lang="fr-FR" sz="1400" dirty="0">
                <a:solidFill>
                  <a:srgbClr val="000000"/>
                </a:solidFill>
                <a:ea typeface="ＭＳ Ｐゴシック" pitchFamily="-84" charset="-128"/>
              </a:rPr>
              <a:t>/m à S24 ou </a:t>
            </a:r>
            <a:r>
              <a:rPr lang="fr-FR" sz="1400" dirty="0" smtClean="0">
                <a:solidFill>
                  <a:srgbClr val="000000"/>
                </a:solidFill>
                <a:ea typeface="ＭＳ Ｐゴシック" pitchFamily="-84" charset="-128"/>
              </a:rPr>
              <a:t>S36, ou</a:t>
            </a:r>
            <a:endParaRPr lang="fr-FR" sz="1400" dirty="0">
              <a:solidFill>
                <a:srgbClr val="000000"/>
              </a:solidFill>
              <a:ea typeface="ＭＳ Ｐゴシック" pitchFamily="-8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ea typeface="ＭＳ Ｐゴシック" pitchFamily="-84" charset="-128"/>
              </a:rPr>
              <a:t>- CV confirmée ≥ 50 </a:t>
            </a:r>
            <a:r>
              <a:rPr lang="fr-FR" sz="1400" dirty="0" err="1">
                <a:solidFill>
                  <a:srgbClr val="000000"/>
                </a:solidFill>
                <a:ea typeface="ＭＳ Ｐゴシック" pitchFamily="-84" charset="-128"/>
              </a:rPr>
              <a:t>cp</a:t>
            </a:r>
            <a:r>
              <a:rPr lang="fr-FR" sz="1400" dirty="0">
                <a:solidFill>
                  <a:srgbClr val="000000"/>
                </a:solidFill>
                <a:ea typeface="ＭＳ Ｐゴシック" pitchFamily="-84" charset="-128"/>
              </a:rPr>
              <a:t>/ml à S48</a:t>
            </a:r>
          </a:p>
        </p:txBody>
      </p:sp>
      <p:sp>
        <p:nvSpPr>
          <p:cNvPr id="10" name="Titre 32"/>
          <p:cNvSpPr>
            <a:spLocks noGrp="1"/>
          </p:cNvSpPr>
          <p:nvPr>
            <p:ph type="title"/>
          </p:nvPr>
        </p:nvSpPr>
        <p:spPr>
          <a:xfrm>
            <a:off x="123290" y="55720"/>
            <a:ext cx="11948845" cy="953094"/>
          </a:xfrm>
        </p:spPr>
        <p:txBody>
          <a:bodyPr/>
          <a:lstStyle/>
          <a:p>
            <a:pPr algn="ctr"/>
            <a:r>
              <a:rPr lang="fr-FR" sz="2400" dirty="0" smtClean="0"/>
              <a:t>DOR/FTC/TDF vs EFV/FTC/TDF en initiation </a:t>
            </a:r>
            <a:r>
              <a:rPr lang="fr-FR" sz="2400" dirty="0"/>
              <a:t>de traitement </a:t>
            </a:r>
            <a:r>
              <a:rPr lang="fr-FR" sz="2400" dirty="0" smtClean="0"/>
              <a:t>(essai DRIVE-AHEAD) </a:t>
            </a:r>
            <a:r>
              <a:rPr lang="fr-FR" sz="2400" dirty="0"/>
              <a:t>: </a:t>
            </a:r>
            <a:r>
              <a:rPr lang="fr-FR" sz="2400" dirty="0" smtClean="0"/>
              <a:t>résultats S48 </a:t>
            </a:r>
            <a:r>
              <a:rPr lang="fr-FR" sz="2400" i="1" dirty="0" smtClean="0"/>
              <a:t>(4)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2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20"/>
    </mc:Choice>
    <mc:Fallback>
      <p:transition spd="slow" advTm="3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281" x="6205538" y="6697663"/>
          <p14:tracePt t="27297" x="6313488" y="6561138"/>
          <p14:tracePt t="27314" x="6372225" y="6459538"/>
          <p14:tracePt t="27331" x="6378575" y="6437313"/>
          <p14:tracePt t="27529" x="6372225" y="6437313"/>
          <p14:tracePt t="27537" x="6342063" y="6437313"/>
          <p14:tracePt t="27547" x="6262688" y="6437313"/>
          <p14:tracePt t="27564" x="5892800" y="6307138"/>
          <p14:tracePt t="27580" x="5370513" y="6096000"/>
          <p14:tracePt t="27598" x="4803775" y="5827713"/>
          <p14:tracePt t="27614" x="4637088" y="5718175"/>
          <p14:tracePt t="27631" x="4521200" y="5616575"/>
          <p14:tracePt t="27647" x="4462463" y="5514975"/>
          <p14:tracePt t="27665" x="4448175" y="5413375"/>
          <p14:tracePt t="27856" x="4427538" y="5392738"/>
          <p14:tracePt t="27864" x="4405313" y="5362575"/>
          <p14:tracePt t="27871" x="4318000" y="5291138"/>
          <p14:tracePt t="27881" x="4173538" y="5153025"/>
          <p14:tracePt t="27898" x="3919538" y="4891088"/>
          <p14:tracePt t="27914" x="3665538" y="4673600"/>
          <p14:tracePt t="27931" x="3505200" y="4492625"/>
          <p14:tracePt t="27948" x="3454400" y="4405313"/>
          <p14:tracePt t="27964" x="3440113" y="4360863"/>
          <p14:tracePt t="27981" x="3432175" y="4340225"/>
          <p14:tracePt t="27997" x="3432175" y="4332288"/>
          <p14:tracePt t="28014" x="3425825" y="4325938"/>
          <p14:tracePt t="28031" x="3425825" y="4318000"/>
          <p14:tracePt t="28050" x="3425825" y="4310063"/>
          <p14:tracePt t="28080" x="3425825" y="4303713"/>
          <p14:tracePt t="28095" x="3425825" y="4295775"/>
          <p14:tracePt t="28102" x="3417888" y="4295775"/>
          <p14:tracePt t="28117" x="3411538" y="4295775"/>
          <p14:tracePt t="28131" x="3411538" y="4289425"/>
          <p14:tracePt t="28148" x="3403600" y="4281488"/>
          <p14:tracePt t="28165" x="3403600" y="4275138"/>
          <p14:tracePt t="28181" x="3395663" y="4275138"/>
          <p14:tracePt t="28206" x="3381375" y="4281488"/>
          <p14:tracePt t="28215" x="3367088" y="4332288"/>
          <p14:tracePt t="28231" x="3338513" y="4470400"/>
          <p14:tracePt t="28248" x="3324225" y="4637088"/>
          <p14:tracePt t="28264" x="3324225" y="4783138"/>
          <p14:tracePt t="28281" x="3324225" y="4919663"/>
          <p14:tracePt t="28297" x="3324225" y="5014913"/>
          <p14:tracePt t="28314" x="3324225" y="5080000"/>
          <p14:tracePt t="28331" x="3338513" y="5116513"/>
          <p14:tracePt t="28348" x="3352800" y="5138738"/>
          <p14:tracePt t="28364" x="3360738" y="5138738"/>
          <p14:tracePt t="28385" x="3367088" y="5138738"/>
          <p14:tracePt t="28397" x="3375025" y="5138738"/>
          <p14:tracePt t="28414" x="3403600" y="5080000"/>
          <p14:tracePt t="28431" x="3476625" y="4732338"/>
          <p14:tracePt t="28448" x="3513138" y="4484688"/>
          <p14:tracePt t="28464" x="3533775" y="4275138"/>
          <p14:tracePt t="28481" x="3533775" y="4224338"/>
          <p14:tracePt t="28498" x="3533775" y="4202113"/>
          <p14:tracePt t="28526" x="3533775" y="4208463"/>
          <p14:tracePt t="28534" x="3533775" y="4244975"/>
          <p14:tracePt t="28548" x="3533775" y="4295775"/>
          <p14:tracePt t="28565" x="3527425" y="4535488"/>
          <p14:tracePt t="28581" x="3527425" y="4659313"/>
          <p14:tracePt t="28598" x="3527425" y="4818063"/>
          <p14:tracePt t="28614" x="3527425" y="4899025"/>
          <p14:tracePt t="28631" x="3541713" y="4935538"/>
          <p14:tracePt t="28653" x="3541713" y="4941888"/>
          <p14:tracePt t="28683" x="3541713" y="4935538"/>
          <p14:tracePt t="28690" x="3541713" y="4913313"/>
          <p14:tracePt t="28698" x="3541713" y="4876800"/>
          <p14:tracePt t="28714" x="3541713" y="4732338"/>
          <p14:tracePt t="28731" x="3541713" y="4659313"/>
          <p14:tracePt t="28748" x="3541713" y="4637088"/>
          <p14:tracePt t="28765" x="3541713" y="4630738"/>
          <p14:tracePt t="28794" x="3541713" y="4637088"/>
          <p14:tracePt t="28802" x="3541713" y="4665663"/>
          <p14:tracePt t="28814" x="3541713" y="4687888"/>
          <p14:tracePt t="28831" x="3541713" y="4797425"/>
          <p14:tracePt t="28848" x="3541713" y="4854575"/>
          <p14:tracePt t="28864" x="3541713" y="4884738"/>
          <p14:tracePt t="28881" x="3541713" y="4899025"/>
          <p14:tracePt t="28928" x="3548063" y="4891088"/>
          <p14:tracePt t="28936" x="3548063" y="4868863"/>
          <p14:tracePt t="28947" x="3556000" y="4848225"/>
          <p14:tracePt t="28964" x="3556000" y="4789488"/>
          <p14:tracePt t="28982" x="3556000" y="4746625"/>
          <p14:tracePt t="29047" x="3556000" y="4767263"/>
          <p14:tracePt t="29055" x="3556000" y="4797425"/>
          <p14:tracePt t="29064" x="3556000" y="4818063"/>
          <p14:tracePt t="29081" x="3556000" y="4848225"/>
          <p14:tracePt t="29098" x="3556000" y="4862513"/>
          <p14:tracePt t="29115" x="3556000" y="4876800"/>
          <p14:tracePt t="29330" x="3556000" y="4884738"/>
          <p14:tracePt t="29345" x="3556000" y="4891088"/>
          <p14:tracePt t="29352" x="3563938" y="4891088"/>
          <p14:tracePt t="29364" x="3570288" y="4891088"/>
          <p14:tracePt t="29381" x="3578225" y="4899025"/>
          <p14:tracePt t="29398" x="3643313" y="4919663"/>
          <p14:tracePt t="29414" x="3810000" y="4956175"/>
          <p14:tracePt t="29431" x="4129088" y="5021263"/>
          <p14:tracePt t="29448" x="4456113" y="5094288"/>
          <p14:tracePt t="29465" x="4884738" y="5181600"/>
          <p14:tracePt t="29482" x="5094288" y="5203825"/>
          <p14:tracePt t="29498" x="5254625" y="5232400"/>
          <p14:tracePt t="29514" x="5399088" y="5240338"/>
          <p14:tracePt t="29532" x="5472113" y="5246688"/>
          <p14:tracePt t="29548" x="5486400" y="5246688"/>
          <p14:tracePt t="29568" x="5486400" y="5240338"/>
          <p14:tracePt t="29806" x="5500688" y="5240338"/>
          <p14:tracePt t="29814" x="5508625" y="5240338"/>
          <p14:tracePt t="29821" x="5529263" y="5240338"/>
          <p14:tracePt t="29831" x="5559425" y="5246688"/>
          <p14:tracePt t="29848" x="5703888" y="5260975"/>
          <p14:tracePt t="29865" x="5965825" y="5268913"/>
          <p14:tracePt t="29881" x="6561138" y="5268913"/>
          <p14:tracePt t="29898" x="6784975" y="5268913"/>
          <p14:tracePt t="29914" x="7002463" y="5283200"/>
          <p14:tracePt t="29931" x="7235825" y="5311775"/>
          <p14:tracePt t="29948" x="7518400" y="5348288"/>
          <p14:tracePt t="29965" x="7670800" y="5370513"/>
          <p14:tracePt t="29982" x="7772400" y="5376863"/>
          <p14:tracePt t="29998" x="7859713" y="5376863"/>
          <p14:tracePt t="30015" x="7961313" y="5376863"/>
          <p14:tracePt t="30031" x="8004175" y="5376863"/>
          <p14:tracePt t="30048" x="8034338" y="5376863"/>
          <p14:tracePt t="30064" x="8054975" y="5376863"/>
          <p14:tracePt t="30082" x="8077200" y="5362575"/>
          <p14:tracePt t="30098" x="8091488" y="5348288"/>
          <p14:tracePt t="30115" x="8113713" y="5326063"/>
          <p14:tracePt t="30131" x="8142288" y="5268913"/>
          <p14:tracePt t="30148" x="8170863" y="5203825"/>
          <p14:tracePt t="30165" x="8193088" y="5087938"/>
          <p14:tracePt t="30181" x="8201025" y="4964113"/>
          <p14:tracePt t="30198" x="8201025" y="4891088"/>
          <p14:tracePt t="30215" x="8201025" y="4811713"/>
          <p14:tracePt t="30232" x="8178800" y="4695825"/>
          <p14:tracePt t="30248" x="8156575" y="4645025"/>
          <p14:tracePt t="30265" x="8135938" y="4608513"/>
          <p14:tracePt t="30281" x="8113713" y="4579938"/>
          <p14:tracePt t="30298" x="8012113" y="4484688"/>
          <p14:tracePt t="30315" x="7916863" y="4411663"/>
          <p14:tracePt t="30331" x="7794625" y="4325938"/>
          <p14:tracePt t="30348" x="7612063" y="4259263"/>
          <p14:tracePt t="30365" x="7292975" y="4194175"/>
          <p14:tracePt t="30382" x="7134225" y="4179888"/>
          <p14:tracePt t="30398" x="6951663" y="4179888"/>
          <p14:tracePt t="30415" x="6792913" y="4179888"/>
          <p14:tracePt t="30432" x="6553200" y="4244975"/>
          <p14:tracePt t="30448" x="6429375" y="4340225"/>
          <p14:tracePt t="30464" x="6313488" y="4441825"/>
          <p14:tracePt t="30481" x="6226175" y="4529138"/>
          <p14:tracePt t="30499" x="6096000" y="4760913"/>
          <p14:tracePt t="30515" x="6059488" y="4862513"/>
          <p14:tracePt t="30532" x="6037263" y="4992688"/>
          <p14:tracePt t="30548" x="6037263" y="5108575"/>
          <p14:tracePt t="30565" x="6045200" y="5218113"/>
          <p14:tracePt t="30581" x="6110288" y="5334000"/>
          <p14:tracePt t="30598" x="6197600" y="5449888"/>
          <p14:tracePt t="30615" x="6276975" y="5529263"/>
          <p14:tracePt t="30632" x="6415088" y="5616575"/>
          <p14:tracePt t="30648" x="6589713" y="5697538"/>
          <p14:tracePt t="30665" x="6727825" y="5740400"/>
          <p14:tracePt t="30682" x="6865938" y="5783263"/>
          <p14:tracePt t="30698" x="7053263" y="5799138"/>
          <p14:tracePt t="30715" x="7286625" y="5783263"/>
          <p14:tracePt t="30731" x="7402513" y="5762625"/>
          <p14:tracePt t="30748" x="7496175" y="5732463"/>
          <p14:tracePt t="30765" x="7554913" y="5703888"/>
          <p14:tracePt t="30782" x="7597775" y="5661025"/>
          <p14:tracePt t="30798" x="7648575" y="5565775"/>
          <p14:tracePt t="30815" x="7670800" y="5457825"/>
          <p14:tracePt t="30831" x="7685088" y="5326063"/>
          <p14:tracePt t="30848" x="7693025" y="5102225"/>
          <p14:tracePt t="30865" x="7693025" y="5000625"/>
          <p14:tracePt t="30881" x="7693025" y="4905375"/>
          <p14:tracePt t="30898" x="7685088" y="4826000"/>
          <p14:tracePt t="30915" x="7648575" y="4738688"/>
          <p14:tracePt t="30931" x="7612063" y="4681538"/>
          <p14:tracePt t="30948" x="7546975" y="4600575"/>
          <p14:tracePt t="30965" x="7475538" y="4492625"/>
          <p14:tracePt t="30982" x="7424738" y="4411663"/>
          <p14:tracePt t="30998" x="7286625" y="4303713"/>
          <p14:tracePt t="31015" x="7191375" y="4244975"/>
          <p14:tracePt t="31032" x="7119938" y="4202113"/>
          <p14:tracePt t="31048" x="7032625" y="4179888"/>
          <p14:tracePt t="31065" x="6923088" y="4173538"/>
          <p14:tracePt t="31082" x="6858000" y="4173538"/>
          <p14:tracePt t="31098" x="6770688" y="4194175"/>
          <p14:tracePt t="31115" x="6677025" y="4238625"/>
          <p14:tracePt t="31132" x="6561138" y="4325938"/>
          <p14:tracePt t="31148" x="6488113" y="4405313"/>
          <p14:tracePt t="31165" x="6423025" y="4478338"/>
          <p14:tracePt t="31182" x="6378575" y="4529138"/>
          <p14:tracePt t="31199" x="6276975" y="4732338"/>
          <p14:tracePt t="31215" x="6248400" y="4833938"/>
          <p14:tracePt t="31231" x="6226175" y="4899025"/>
          <p14:tracePt t="31248" x="6219825" y="4986338"/>
          <p14:tracePt t="31265" x="6219825" y="5122863"/>
          <p14:tracePt t="31282" x="6240463" y="5189538"/>
          <p14:tracePt t="31298" x="6284913" y="5246688"/>
          <p14:tracePt t="31315" x="6342063" y="5348288"/>
          <p14:tracePt t="31332" x="6429375" y="5464175"/>
          <p14:tracePt t="31348" x="6538913" y="5545138"/>
          <p14:tracePt t="31365" x="6632575" y="5588000"/>
          <p14:tracePt t="31382" x="6705600" y="5616575"/>
          <p14:tracePt t="31398" x="6829425" y="5630863"/>
          <p14:tracePt t="31415" x="7002463" y="5638800"/>
          <p14:tracePt t="31432" x="7162800" y="5638800"/>
          <p14:tracePt t="31448" x="7286625" y="5630863"/>
          <p14:tracePt t="31465" x="7394575" y="5602288"/>
          <p14:tracePt t="31482" x="7569200" y="5537200"/>
          <p14:tracePt t="31498" x="7648575" y="5478463"/>
          <p14:tracePt t="31515" x="7707313" y="5435600"/>
          <p14:tracePt t="31531" x="7780338" y="5376863"/>
          <p14:tracePt t="31548" x="7859713" y="5283200"/>
          <p14:tracePt t="31565" x="7916863" y="5159375"/>
          <p14:tracePt t="31582" x="7953375" y="5057775"/>
          <p14:tracePt t="31598" x="7983538" y="4913313"/>
          <p14:tracePt t="31615" x="7983538" y="4681538"/>
          <p14:tracePt t="31632" x="7953375" y="4529138"/>
          <p14:tracePt t="31648" x="7902575" y="4397375"/>
          <p14:tracePt t="31665" x="7845425" y="4310063"/>
          <p14:tracePt t="31682" x="7750175" y="4224338"/>
          <p14:tracePt t="31699" x="7648575" y="4151313"/>
          <p14:tracePt t="31715" x="7532688" y="4106863"/>
          <p14:tracePt t="31732" x="7431088" y="4086225"/>
          <p14:tracePt t="31749" x="7250113" y="4078288"/>
          <p14:tracePt t="31765" x="7154863" y="4078288"/>
          <p14:tracePt t="31782" x="7061200" y="4100513"/>
          <p14:tracePt t="31798" x="6951663" y="4137025"/>
          <p14:tracePt t="31815" x="6886575" y="4165600"/>
          <p14:tracePt t="31832" x="6784975" y="4238625"/>
          <p14:tracePt t="31849" x="6713538" y="4318000"/>
          <p14:tracePt t="31865" x="6654800" y="4383088"/>
          <p14:tracePt t="31882" x="6596063" y="4462463"/>
          <p14:tracePt t="31899" x="6516688" y="4665663"/>
          <p14:tracePt t="31915" x="6502400" y="4746625"/>
          <p14:tracePt t="31932" x="6494463" y="4826000"/>
          <p14:tracePt t="31948" x="6494463" y="4913313"/>
          <p14:tracePt t="31965" x="6524625" y="5043488"/>
          <p14:tracePt t="31982" x="6567488" y="5108575"/>
          <p14:tracePt t="31998" x="6626225" y="5167313"/>
          <p14:tracePt t="32015" x="6705600" y="5240338"/>
          <p14:tracePt t="32031" x="6872288" y="5348288"/>
          <p14:tracePt t="32048" x="6973888" y="5376863"/>
          <p14:tracePt t="32065" x="7112000" y="5399088"/>
          <p14:tracePt t="32082" x="7227888" y="5399088"/>
          <p14:tracePt t="32100" x="7323138" y="5384800"/>
          <p14:tracePt t="32115" x="7380288" y="5362575"/>
          <p14:tracePt t="32132" x="7431088" y="5334000"/>
          <p14:tracePt t="32148" x="7459663" y="5311775"/>
          <p14:tracePt t="32165" x="7489825" y="5283200"/>
          <p14:tracePt t="32182" x="7510463" y="5260975"/>
          <p14:tracePt t="32198" x="7526338" y="5232400"/>
          <p14:tracePt t="32215" x="7532688" y="5189538"/>
          <p14:tracePt t="32232" x="7546975" y="5153025"/>
          <p14:tracePt t="32248" x="7554913" y="5122863"/>
          <p14:tracePt t="32265" x="7554913" y="5108575"/>
          <p14:tracePt t="32282" x="7554913" y="5102225"/>
          <p14:tracePt t="32299" x="7554913" y="5087938"/>
          <p14:tracePt t="32329" x="7554913" y="5080000"/>
          <p14:tracePt t="34770" x="7554913" y="5072063"/>
          <p14:tracePt t="34777" x="7554913" y="5057775"/>
          <p14:tracePt t="34785" x="7554913" y="5029200"/>
          <p14:tracePt t="34799" x="7554913" y="5006975"/>
          <p14:tracePt t="34815" x="7453313" y="4470400"/>
          <p14:tracePt t="34832" x="7343775" y="3773488"/>
          <p14:tracePt t="34849" x="7242175" y="2881313"/>
          <p14:tracePt t="34866" x="7213600" y="2184400"/>
          <p14:tracePt t="34883" x="7213600" y="1473200"/>
          <p14:tracePt t="34899" x="7221538" y="1335088"/>
          <p14:tracePt t="34915" x="7227888" y="1277938"/>
          <p14:tracePt t="34932" x="7227888" y="1262063"/>
          <p14:tracePt t="34964" x="7227888" y="1270000"/>
          <p14:tracePt t="34971" x="7227888" y="1306513"/>
          <p14:tracePt t="34982" x="7227888" y="1363663"/>
          <p14:tracePt t="34999" x="7227888" y="1444625"/>
          <p14:tracePt t="35016" x="7227888" y="1647825"/>
          <p14:tracePt t="35032" x="7227888" y="1712913"/>
          <p14:tracePt t="35049" x="7221538" y="1749425"/>
          <p14:tracePt t="35066" x="7221538" y="1763713"/>
          <p14:tracePt t="35082" x="7221538" y="1770063"/>
          <p14:tracePt t="35105" x="7213600" y="1770063"/>
          <p14:tracePt t="35116" x="7205663" y="1741488"/>
          <p14:tracePt t="35132" x="7191375" y="1654175"/>
          <p14:tracePt t="35149" x="7191375" y="1487488"/>
          <p14:tracePt t="35166" x="7191375" y="1363663"/>
          <p14:tracePt t="35182" x="7191375" y="1328738"/>
          <p14:tracePt t="35224" x="7191375" y="1335088"/>
          <p14:tracePt t="35232" x="7191375" y="1363663"/>
          <p14:tracePt t="35239" x="7177088" y="1408113"/>
          <p14:tracePt t="35250" x="7162800" y="1436688"/>
          <p14:tracePt t="35266" x="7148513" y="1495425"/>
          <p14:tracePt t="35282" x="7140575" y="1552575"/>
          <p14:tracePt t="35299" x="7140575" y="1582738"/>
          <p14:tracePt t="35316" x="7140575" y="1589088"/>
          <p14:tracePt t="35351" x="7140575" y="1574800"/>
          <p14:tracePt t="35358" x="7140575" y="1546225"/>
          <p14:tracePt t="35366" x="7140575" y="1509713"/>
          <p14:tracePt t="35382" x="7134225" y="1458913"/>
          <p14:tracePt t="35399" x="7126288" y="1444625"/>
          <p14:tracePt t="35416" x="7126288" y="1430338"/>
          <p14:tracePt t="35447" x="7119938" y="1436688"/>
          <p14:tracePt t="35455" x="7119938" y="1450975"/>
          <p14:tracePt t="35465" x="7119938" y="1458913"/>
          <p14:tracePt t="35482" x="7112000" y="1495425"/>
          <p14:tracePt t="35499" x="7112000" y="1524000"/>
          <p14:tracePt t="35516" x="7112000" y="1538288"/>
          <p14:tracePt t="35596" x="7112000" y="1531938"/>
          <p14:tracePt t="35670" x="7104063" y="1531938"/>
          <p14:tracePt t="35685" x="7104063" y="1538288"/>
          <p14:tracePt t="35693" x="7104063" y="1552575"/>
          <p14:tracePt t="35700" x="7104063" y="1566863"/>
          <p14:tracePt t="35717" x="7104063" y="1582738"/>
          <p14:tracePt t="35732" x="7104063" y="1611313"/>
          <p14:tracePt t="35749" x="7104063" y="1654175"/>
          <p14:tracePt t="35766" x="7104063" y="1763713"/>
          <p14:tracePt t="35783" x="7104063" y="2125663"/>
          <p14:tracePt t="35799" x="7104063" y="2714625"/>
          <p14:tracePt t="35816" x="7097713" y="3113088"/>
          <p14:tracePt t="35833" x="7075488" y="3556000"/>
          <p14:tracePt t="35850" x="7032625" y="3990975"/>
          <p14:tracePt t="35866" x="7024688" y="4208463"/>
          <p14:tracePt t="35883" x="7024688" y="4332288"/>
          <p14:tracePt t="35899" x="7024688" y="4391025"/>
          <p14:tracePt t="35916" x="7046913" y="4498975"/>
          <p14:tracePt t="35932" x="7089775" y="4572000"/>
          <p14:tracePt t="35949" x="7126288" y="4637088"/>
          <p14:tracePt t="35966" x="7170738" y="4681538"/>
          <p14:tracePt t="35983" x="7213600" y="4710113"/>
          <p14:tracePt t="36000" x="7221538" y="4716463"/>
          <p14:tracePt t="36177" x="7221538" y="4738688"/>
          <p14:tracePt t="36184" x="7213600" y="4811713"/>
          <p14:tracePt t="36191" x="7205663" y="4876800"/>
          <p14:tracePt t="36200" x="7205663" y="5006975"/>
          <p14:tracePt t="36216" x="7205663" y="5218113"/>
          <p14:tracePt t="36232" x="7205663" y="5443538"/>
          <p14:tracePt t="36249" x="7205663" y="5588000"/>
          <p14:tracePt t="36266" x="7242175" y="5681663"/>
          <p14:tracePt t="36282" x="7286625" y="5718175"/>
          <p14:tracePt t="36299" x="7380288" y="5748338"/>
          <p14:tracePt t="36316" x="7612063" y="5748338"/>
          <p14:tracePt t="36333" x="8266113" y="5565775"/>
          <p14:tracePt t="36350" x="8701088" y="5435600"/>
          <p14:tracePt t="36366" x="8977313" y="5356225"/>
          <p14:tracePt t="36382" x="9217025" y="5297488"/>
          <p14:tracePt t="36399" x="9339263" y="5268913"/>
          <p14:tracePt t="36416" x="9477375" y="5210175"/>
          <p14:tracePt t="36433" x="9542463" y="5130800"/>
          <p14:tracePt t="36449" x="9601200" y="4986338"/>
          <p14:tracePt t="36466" x="9629775" y="4659313"/>
          <p14:tracePt t="36483" x="9586913" y="4267200"/>
          <p14:tracePt t="36500" x="9521825" y="3832225"/>
          <p14:tracePt t="36516" x="9485313" y="3425825"/>
          <p14:tracePt t="36533" x="9485313" y="2968625"/>
          <p14:tracePt t="36550" x="9521825" y="2735263"/>
          <p14:tracePt t="36566" x="9550400" y="2619375"/>
          <p14:tracePt t="36582" x="9572625" y="2532063"/>
          <p14:tracePt t="36599" x="9586913" y="2503488"/>
          <p14:tracePt t="36616" x="9586913" y="2497138"/>
          <p14:tracePt t="36668" x="9578975" y="2503488"/>
          <p14:tracePt t="36676" x="9536113" y="2562225"/>
          <p14:tracePt t="36861" x="9521825" y="2554288"/>
          <p14:tracePt t="36869" x="9513888" y="2540000"/>
          <p14:tracePt t="36876" x="9499600" y="2517775"/>
          <p14:tracePt t="36884" x="9477375" y="2481263"/>
          <p14:tracePt t="36899" x="9456738" y="2416175"/>
          <p14:tracePt t="36916" x="9426575" y="2293938"/>
          <p14:tracePt t="36933" x="9426575" y="2227263"/>
          <p14:tracePt t="36950" x="9426575" y="2192338"/>
          <p14:tracePt t="36966" x="9426575" y="2162175"/>
          <p14:tracePt t="37107" x="9426575" y="2170113"/>
          <p14:tracePt t="37181" x="9426575" y="2184400"/>
          <p14:tracePt t="37196" x="9426575" y="2198688"/>
          <p14:tracePt t="37204" x="9426575" y="2212975"/>
          <p14:tracePt t="37216" x="9420225" y="2257425"/>
          <p14:tracePt t="37232" x="9398000" y="2387600"/>
          <p14:tracePt t="37250" x="9318625" y="2873375"/>
          <p14:tracePt t="37266" x="9231313" y="3375025"/>
          <p14:tracePt t="37282" x="9144000" y="3852863"/>
          <p14:tracePt t="37299" x="9093200" y="4086225"/>
          <p14:tracePt t="37316" x="9034463" y="4368800"/>
          <p14:tracePt t="37333" x="9020175" y="4470400"/>
          <p14:tracePt t="37350" x="9005888" y="4529138"/>
          <p14:tracePt t="37366" x="8999538" y="4549775"/>
          <p14:tracePt t="37383" x="8999538" y="4557713"/>
          <p14:tracePt t="37399" x="8999538" y="4564063"/>
          <p14:tracePt t="38067" x="8991600" y="4564063"/>
          <p14:tracePt t="38074" x="8991600" y="4572000"/>
          <p14:tracePt t="38083" x="8977313" y="4579938"/>
          <p14:tracePt t="38100" x="8948738" y="4594225"/>
          <p14:tracePt t="38117" x="8890000" y="4622800"/>
          <p14:tracePt t="38133" x="8788400" y="4659313"/>
          <p14:tracePt t="38150" x="8658225" y="4702175"/>
          <p14:tracePt t="38166" x="8548688" y="4732338"/>
          <p14:tracePt t="38183" x="8455025" y="4752975"/>
          <p14:tracePt t="38200" x="8374063" y="4775200"/>
          <p14:tracePt t="38217" x="8229600" y="4803775"/>
          <p14:tracePt t="38233" x="8142288" y="4826000"/>
          <p14:tracePt t="38250" x="8069263" y="4848225"/>
          <p14:tracePt t="38267" x="8004175" y="4868863"/>
          <p14:tracePt t="38283" x="7916863" y="4913313"/>
          <p14:tracePt t="38300" x="7874000" y="4941888"/>
          <p14:tracePt t="38316" x="7837488" y="4964113"/>
          <p14:tracePt t="38333" x="7815263" y="4986338"/>
          <p14:tracePt t="38350" x="7794625" y="49926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034" y="166343"/>
            <a:ext cx="11767931" cy="807692"/>
          </a:xfrm>
        </p:spPr>
        <p:txBody>
          <a:bodyPr/>
          <a:lstStyle/>
          <a:p>
            <a:pPr algn="ctr"/>
            <a:r>
              <a:rPr lang="fr-FR" dirty="0" smtClean="0"/>
              <a:t>Trithérapies de première ligne en 1 comprimé /jour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1884"/>
          <a:stretch/>
        </p:blipFill>
        <p:spPr>
          <a:xfrm>
            <a:off x="128818" y="1878496"/>
            <a:ext cx="12017820" cy="48252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3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44"/>
    </mc:Choice>
    <mc:Fallback>
      <p:transition spd="slow" advTm="3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4508561" y="1195218"/>
            <a:ext cx="3175645" cy="366617"/>
          </a:xfrm>
        </p:spPr>
        <p:txBody>
          <a:bodyPr/>
          <a:lstStyle/>
          <a:p>
            <a:r>
              <a:rPr lang="fr-FR" sz="2000" dirty="0" smtClean="0"/>
              <a:t>EI neuropsychiatriques</a:t>
            </a:r>
            <a:endParaRPr lang="fr-FR" sz="2000" dirty="0"/>
          </a:p>
        </p:txBody>
      </p:sp>
      <p:sp>
        <p:nvSpPr>
          <p:cNvPr id="35" name="Espace réservé du texte 34"/>
          <p:cNvSpPr>
            <a:spLocks noGrp="1"/>
          </p:cNvSpPr>
          <p:nvPr>
            <p:ph type="body" sz="quarter" idx="14"/>
          </p:nvPr>
        </p:nvSpPr>
        <p:spPr>
          <a:xfrm>
            <a:off x="847309" y="5024919"/>
            <a:ext cx="9570687" cy="531813"/>
          </a:xfrm>
        </p:spPr>
        <p:txBody>
          <a:bodyPr/>
          <a:lstStyle/>
          <a:p>
            <a:r>
              <a:rPr lang="fr-FR" dirty="0"/>
              <a:t>Conclusions </a:t>
            </a:r>
          </a:p>
          <a:p>
            <a:pPr lvl="1">
              <a:buClr>
                <a:schemeClr val="accent2"/>
              </a:buClr>
            </a:pPr>
            <a:r>
              <a:rPr lang="fr-FR" sz="1600" dirty="0">
                <a:solidFill>
                  <a:srgbClr val="000000"/>
                </a:solidFill>
              </a:rPr>
              <a:t>Efficacité virologique : </a:t>
            </a:r>
            <a:r>
              <a:rPr lang="fr-FR" sz="1600" dirty="0" smtClean="0">
                <a:solidFill>
                  <a:srgbClr val="000000"/>
                </a:solidFill>
              </a:rPr>
              <a:t>DOR non </a:t>
            </a:r>
            <a:r>
              <a:rPr lang="fr-FR" sz="1600" dirty="0" smtClean="0">
                <a:solidFill>
                  <a:srgbClr val="000000"/>
                </a:solidFill>
              </a:rPr>
              <a:t>inférieur </a:t>
            </a:r>
            <a:r>
              <a:rPr lang="fr-FR" sz="1600" dirty="0" smtClean="0">
                <a:solidFill>
                  <a:srgbClr val="000000"/>
                </a:solidFill>
              </a:rPr>
              <a:t>à </a:t>
            </a:r>
            <a:r>
              <a:rPr lang="fr-FR" sz="1600" dirty="0">
                <a:solidFill>
                  <a:srgbClr val="000000"/>
                </a:solidFill>
              </a:rPr>
              <a:t>EFV quel que soit le niveau initial de CV</a:t>
            </a:r>
          </a:p>
          <a:p>
            <a:pPr lvl="1">
              <a:buClr>
                <a:schemeClr val="accent2"/>
              </a:buClr>
            </a:pPr>
            <a:r>
              <a:rPr lang="fr-FR" sz="1600" dirty="0">
                <a:solidFill>
                  <a:srgbClr val="000000"/>
                </a:solidFill>
              </a:rPr>
              <a:t>Faible taux de résistance (1,6 %) à S48</a:t>
            </a:r>
          </a:p>
          <a:p>
            <a:pPr lvl="1">
              <a:buClr>
                <a:schemeClr val="accent2"/>
              </a:buClr>
            </a:pPr>
            <a:r>
              <a:rPr lang="fr-FR" sz="1600" dirty="0">
                <a:solidFill>
                  <a:srgbClr val="000000"/>
                </a:solidFill>
              </a:rPr>
              <a:t>Profil neuropsychiatrique et lipidique (</a:t>
            </a:r>
            <a:r>
              <a:rPr lang="fr-FR" sz="1600" dirty="0" err="1">
                <a:solidFill>
                  <a:srgbClr val="000000"/>
                </a:solidFill>
              </a:rPr>
              <a:t>LDL-c</a:t>
            </a:r>
            <a:r>
              <a:rPr lang="fr-FR" sz="1600" dirty="0">
                <a:solidFill>
                  <a:srgbClr val="000000"/>
                </a:solidFill>
              </a:rPr>
              <a:t> à jeun, non </a:t>
            </a:r>
            <a:r>
              <a:rPr lang="fr-FR" sz="1600" dirty="0" err="1">
                <a:solidFill>
                  <a:srgbClr val="000000"/>
                </a:solidFill>
              </a:rPr>
              <a:t>HDL-c</a:t>
            </a:r>
            <a:r>
              <a:rPr lang="fr-FR" sz="1600" dirty="0">
                <a:solidFill>
                  <a:srgbClr val="000000"/>
                </a:solidFill>
              </a:rPr>
              <a:t>) supérieurs à celui de l’EFV</a:t>
            </a:r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dirty="0" smtClean="0"/>
              <a:t>IAS 2017 - D’après Squires KE et al., </a:t>
            </a:r>
            <a:r>
              <a:rPr lang="fr-FR" dirty="0" err="1" smtClean="0"/>
              <a:t>abstr</a:t>
            </a:r>
            <a:r>
              <a:rPr lang="fr-FR" dirty="0" smtClean="0"/>
              <a:t>. TUAB0104LB, actualisé 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2631217" y="1254087"/>
            <a:ext cx="6797175" cy="3848177"/>
            <a:chOff x="3630658" y="1826261"/>
            <a:chExt cx="5785116" cy="3265279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760913" y="4254501"/>
              <a:ext cx="440950" cy="54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3600" b="1">
                  <a:solidFill>
                    <a:srgbClr val="FFFFFF"/>
                  </a:solidFill>
                  <a:ea typeface="ＭＳ Ｐゴシック" pitchFamily="-65" charset="-128"/>
                  <a:cs typeface="ＭＳ Ｐゴシック" pitchFamily="-65" charset="-128"/>
                </a:rPr>
                <a:t>R</a:t>
              </a:r>
            </a:p>
          </p:txBody>
        </p:sp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53430" y="2124073"/>
              <a:ext cx="4932362" cy="2370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Connecteur droit 15"/>
            <p:cNvCxnSpPr/>
            <p:nvPr/>
          </p:nvCxnSpPr>
          <p:spPr>
            <a:xfrm rot="5400000" flipH="1" flipV="1">
              <a:off x="3663950" y="2927350"/>
              <a:ext cx="1695450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rot="16200000" flipV="1">
              <a:off x="5054602" y="3095626"/>
              <a:ext cx="869948" cy="1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16200000" flipV="1">
              <a:off x="5754692" y="2732089"/>
              <a:ext cx="142873" cy="1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 flipH="1" flipV="1">
              <a:off x="4820050" y="2102247"/>
              <a:ext cx="43653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rot="5400000" flipH="1" flipV="1">
              <a:off x="6760372" y="3725864"/>
              <a:ext cx="100011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 flipH="1" flipV="1">
              <a:off x="6319443" y="3839767"/>
              <a:ext cx="327817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10800000">
              <a:off x="5489580" y="2660651"/>
              <a:ext cx="336549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0800000">
              <a:off x="6480971" y="3676652"/>
              <a:ext cx="336549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rot="10800000">
              <a:off x="4512471" y="2078831"/>
              <a:ext cx="336549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8045451" y="2078832"/>
              <a:ext cx="137319" cy="1373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045451" y="2328864"/>
              <a:ext cx="137319" cy="137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solidFill>
                  <a:prstClr val="white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8250367" y="2008982"/>
              <a:ext cx="1165407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DOR/3TC/TDF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8250367" y="2273222"/>
              <a:ext cx="1131298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EFV/FTC/TDF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306096" y="1826261"/>
              <a:ext cx="795674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p &lt; 0,001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5286377" y="2405064"/>
              <a:ext cx="795674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p &lt; 0,001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6305549" y="3420190"/>
              <a:ext cx="795674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p &lt; 0,033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631890" y="2124869"/>
              <a:ext cx="453229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37,1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4325146" y="3750470"/>
              <a:ext cx="368641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8,8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827086" y="2027001"/>
              <a:ext cx="326346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40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3827086" y="2595405"/>
              <a:ext cx="326346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30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3827086" y="3182780"/>
              <a:ext cx="326346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20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827086" y="3776665"/>
              <a:ext cx="326346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10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3911675" y="4371101"/>
              <a:ext cx="241758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0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 rot="16200000">
              <a:off x="2802564" y="3177586"/>
              <a:ext cx="1918140" cy="26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00"/>
                  </a:solidFill>
                  <a:ea typeface="ＭＳ Ｐゴシック" pitchFamily="-84" charset="-128"/>
                </a:rPr>
                <a:t>Pourcentage de patients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608999" y="2784476"/>
              <a:ext cx="453229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25,5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5272446" y="3555131"/>
              <a:ext cx="453229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12,1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305548" y="3997486"/>
              <a:ext cx="368641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4,4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6635419" y="3775952"/>
              <a:ext cx="368641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8,2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7289469" y="3996691"/>
              <a:ext cx="368641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4,1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7606969" y="3873580"/>
              <a:ext cx="368641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6,6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8250368" y="4199359"/>
              <a:ext cx="368641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0,3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8581555" y="4139748"/>
              <a:ext cx="368641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1,1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4339107" y="4477465"/>
              <a:ext cx="682436" cy="2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Malaise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5315260" y="4477464"/>
              <a:ext cx="743612" cy="443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Troubles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ea typeface="ＭＳ Ｐゴシック" pitchFamily="-84" charset="-128"/>
                </a:rPr>
                <a:t>sommeil</a:t>
              </a:r>
              <a:endParaRPr lang="fr-FR" sz="1400" dirty="0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6205563" y="4483814"/>
              <a:ext cx="895271" cy="443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Sensibilité 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altérée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7157861" y="4471114"/>
              <a:ext cx="970308" cy="443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ea typeface="ＭＳ Ｐゴシック" pitchFamily="-84" charset="-128"/>
                </a:rPr>
                <a:t>Dépression </a:t>
              </a:r>
              <a:endParaRPr lang="fr-FR" sz="1400" dirty="0">
                <a:solidFill>
                  <a:srgbClr val="000000"/>
                </a:solidFill>
                <a:ea typeface="ＭＳ Ｐゴシック" pitchFamily="-84" charset="-128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ea typeface="ＭＳ Ｐゴシック" pitchFamily="-84" charset="-128"/>
                </a:rPr>
                <a:t>suicide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8089958" y="4464764"/>
              <a:ext cx="1046711" cy="626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ea typeface="ＭＳ Ｐゴシック" pitchFamily="-84" charset="-128"/>
                </a:rPr>
                <a:t> Troubles</a:t>
              </a:r>
              <a:br>
                <a:rPr lang="fr-FR" sz="1400" dirty="0" smtClean="0">
                  <a:solidFill>
                    <a:srgbClr val="000000"/>
                  </a:solidFill>
                  <a:ea typeface="ＭＳ Ｐゴシック" pitchFamily="-84" charset="-128"/>
                </a:rPr>
              </a:br>
              <a:r>
                <a:rPr lang="fr-FR" sz="1400" dirty="0" smtClean="0">
                  <a:solidFill>
                    <a:srgbClr val="000000"/>
                  </a:solidFill>
                  <a:ea typeface="ＭＳ Ｐゴシック" pitchFamily="-84" charset="-128"/>
                </a:rPr>
                <a:t>psychotiques</a:t>
              </a:r>
              <a:endParaRPr lang="fr-FR" sz="1400" dirty="0">
                <a:solidFill>
                  <a:srgbClr val="000000"/>
                </a:solidFill>
                <a:ea typeface="ＭＳ Ｐゴシック" pitchFamily="-84" charset="-128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</p:grpSp>
      <p:sp>
        <p:nvSpPr>
          <p:cNvPr id="68" name="Titre 32"/>
          <p:cNvSpPr>
            <a:spLocks noGrp="1"/>
          </p:cNvSpPr>
          <p:nvPr>
            <p:ph type="title"/>
          </p:nvPr>
        </p:nvSpPr>
        <p:spPr>
          <a:xfrm>
            <a:off x="123290" y="55720"/>
            <a:ext cx="11948845" cy="953094"/>
          </a:xfrm>
        </p:spPr>
        <p:txBody>
          <a:bodyPr/>
          <a:lstStyle/>
          <a:p>
            <a:pPr algn="ctr"/>
            <a:r>
              <a:rPr lang="fr-FR" sz="2400" dirty="0" smtClean="0"/>
              <a:t>DOR/FTC/TDF vs EFV/FTC/TDF en initiation </a:t>
            </a:r>
            <a:r>
              <a:rPr lang="fr-FR" sz="2400" dirty="0"/>
              <a:t>de traitement </a:t>
            </a:r>
            <a:r>
              <a:rPr lang="fr-FR" sz="2400" dirty="0" smtClean="0"/>
              <a:t>(essai DRIVE-AHEAD) </a:t>
            </a:r>
            <a:r>
              <a:rPr lang="fr-FR" sz="2400" dirty="0"/>
              <a:t>: </a:t>
            </a:r>
            <a:r>
              <a:rPr lang="fr-FR" sz="2400" dirty="0" smtClean="0"/>
              <a:t>résultats S48 </a:t>
            </a:r>
            <a:r>
              <a:rPr lang="fr-FR" sz="2400" i="1" dirty="0" smtClean="0"/>
              <a:t>(5)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7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34"/>
    </mc:Choice>
    <mc:Fallback>
      <p:transition spd="slow" advTm="55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20" x="7780338" y="5006975"/>
          <p14:tracePt t="5728" x="7758113" y="5021263"/>
          <p14:tracePt t="5735" x="7729538" y="5037138"/>
          <p14:tracePt t="5747" x="7685088" y="5057775"/>
          <p14:tracePt t="5763" x="7597775" y="5102225"/>
          <p14:tracePt t="5780" x="7380288" y="5173663"/>
          <p14:tracePt t="5797" x="7264400" y="5203825"/>
          <p14:tracePt t="5813" x="7140575" y="5232400"/>
          <p14:tracePt t="5830" x="7046913" y="5260975"/>
          <p14:tracePt t="5847" x="6945313" y="5291138"/>
          <p14:tracePt t="5863" x="6900863" y="5311775"/>
          <p14:tracePt t="5880" x="6858000" y="5326063"/>
          <p14:tracePt t="5897" x="6821488" y="5341938"/>
          <p14:tracePt t="5914" x="6784975" y="5356225"/>
          <p14:tracePt t="5930" x="6764338" y="5370513"/>
          <p14:tracePt t="5947" x="6756400" y="5370513"/>
          <p14:tracePt t="5963" x="6742113" y="5376863"/>
          <p14:tracePt t="5981" x="6727825" y="5384800"/>
          <p14:tracePt t="5997" x="6713538" y="5384800"/>
          <p14:tracePt t="6013" x="6705600" y="5384800"/>
          <p14:tracePt t="41186" x="6691313" y="5399088"/>
          <p14:tracePt t="41194" x="6654800" y="5427663"/>
          <p14:tracePt t="41204" x="6567488" y="5514975"/>
          <p14:tracePt t="41220" x="6335713" y="5754688"/>
          <p14:tracePt t="41237" x="6016625" y="6110288"/>
          <p14:tracePt t="41254" x="5573713" y="6567488"/>
          <p14:tracePt t="41270" x="5370513" y="6784975"/>
          <p14:tracePt t="41620" x="4651375" y="6850063"/>
          <p14:tracePt t="41637" x="4608513" y="6764338"/>
          <p14:tracePt t="41654" x="4572000" y="6691313"/>
          <p14:tracePt t="41671" x="4529138" y="6632575"/>
          <p14:tracePt t="41687" x="4506913" y="6611938"/>
          <p14:tracePt t="41704" x="4484688" y="6596063"/>
          <p14:tracePt t="41721" x="4470400" y="6596063"/>
          <p14:tracePt t="41737" x="4448175" y="6589713"/>
          <p14:tracePt t="41754" x="4441825" y="6589713"/>
          <p14:tracePt t="41771" x="4433888" y="6589713"/>
          <p14:tracePt t="41787" x="4419600" y="6589713"/>
          <p14:tracePt t="41804" x="4405313" y="6581775"/>
          <p14:tracePt t="41821" x="4376738" y="6575425"/>
          <p14:tracePt t="41837" x="4346575" y="6567488"/>
          <p14:tracePt t="41854" x="4325938" y="6553200"/>
          <p14:tracePt t="41871" x="4289425" y="6530975"/>
          <p14:tracePt t="41887" x="4267200" y="6494463"/>
          <p14:tracePt t="41904" x="4244975" y="6473825"/>
          <p14:tracePt t="41920" x="4238625" y="6459538"/>
          <p14:tracePt t="41937" x="4230688" y="6451600"/>
          <p14:tracePt t="41954" x="4230688" y="6437313"/>
          <p14:tracePt t="41971" x="4230688" y="6429375"/>
          <p14:tracePt t="42035" x="4230688" y="6423025"/>
          <p14:tracePt t="42065" x="4230688" y="6415088"/>
          <p14:tracePt t="42073" x="4230688" y="6408738"/>
          <p14:tracePt t="42088" x="4230688" y="6400800"/>
          <p14:tracePt t="42095" x="4230688" y="6392863"/>
          <p14:tracePt t="42110" x="4230688" y="6378575"/>
          <p14:tracePt t="42125" x="4230688" y="6372225"/>
          <p14:tracePt t="42155" x="4230688" y="6364288"/>
          <p14:tracePt t="42177" x="4230688" y="6357938"/>
          <p14:tracePt t="42199" x="4238625" y="6357938"/>
          <p14:tracePt t="42207" x="4238625" y="6350000"/>
          <p14:tracePt t="42266" x="4238625" y="6342063"/>
          <p14:tracePt t="42385" x="4244975" y="6342063"/>
          <p14:tracePt t="42475" x="4252913" y="6342063"/>
          <p14:tracePt t="53315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Demandez le programme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9847" y="1918252"/>
            <a:ext cx="11049000" cy="4721087"/>
          </a:xfrm>
        </p:spPr>
        <p:txBody>
          <a:bodyPr>
            <a:normAutofit/>
          </a:bodyPr>
          <a:lstStyle/>
          <a:p>
            <a:r>
              <a:rPr lang="fr-FR" dirty="0" smtClean="0"/>
              <a:t>Nouveaux médicaments</a:t>
            </a:r>
          </a:p>
          <a:p>
            <a:pPr lvl="1"/>
            <a:r>
              <a:rPr lang="fr-FR" dirty="0" smtClean="0"/>
              <a:t>Nouvelles formulations pour améliorer </a:t>
            </a:r>
            <a:r>
              <a:rPr lang="fr-FR" dirty="0" smtClean="0"/>
              <a:t>les traitements </a:t>
            </a:r>
            <a:r>
              <a:rPr lang="fr-FR" dirty="0" smtClean="0"/>
              <a:t>existants</a:t>
            </a:r>
          </a:p>
          <a:p>
            <a:pPr lvl="2"/>
            <a:r>
              <a:rPr lang="fr-FR" dirty="0" err="1" smtClean="0"/>
              <a:t>Raltégravir</a:t>
            </a:r>
            <a:r>
              <a:rPr lang="fr-FR" dirty="0" smtClean="0"/>
              <a:t> 1200 mg QD</a:t>
            </a:r>
          </a:p>
          <a:p>
            <a:pPr lvl="2"/>
            <a:r>
              <a:rPr lang="fr-FR" dirty="0" smtClean="0"/>
              <a:t>TAF</a:t>
            </a:r>
          </a:p>
          <a:p>
            <a:pPr lvl="1"/>
            <a:r>
              <a:rPr lang="fr-FR" dirty="0" smtClean="0"/>
              <a:t>Nouveaux médicaments bientôt disponibles</a:t>
            </a:r>
          </a:p>
          <a:p>
            <a:pPr lvl="2"/>
            <a:r>
              <a:rPr lang="fr-FR" dirty="0" err="1" smtClean="0"/>
              <a:t>Bictégravir</a:t>
            </a:r>
            <a:endParaRPr lang="fr-FR" dirty="0" smtClean="0"/>
          </a:p>
          <a:p>
            <a:pPr lvl="2"/>
            <a:r>
              <a:rPr lang="fr-FR" dirty="0" err="1" smtClean="0"/>
              <a:t>Doravirine</a:t>
            </a:r>
            <a:endParaRPr lang="fr-FR" dirty="0" smtClean="0"/>
          </a:p>
          <a:p>
            <a:pPr lvl="1"/>
            <a:r>
              <a:rPr lang="fr-FR" dirty="0" smtClean="0"/>
              <a:t>Médicaments en développement (nouvelles cibles)</a:t>
            </a:r>
            <a:endParaRPr lang="fr-FR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Nouvelles </a:t>
            </a:r>
            <a:r>
              <a:rPr lang="fr-FR" dirty="0" smtClean="0">
                <a:solidFill>
                  <a:srgbClr val="FF0000"/>
                </a:solidFill>
              </a:rPr>
              <a:t>stratégies et amélioration de la qualité de vie des patients</a:t>
            </a:r>
            <a:endParaRPr lang="fr-FR" dirty="0" smtClean="0">
              <a:solidFill>
                <a:srgbClr val="FF0000"/>
              </a:solidFill>
            </a:endParaRPr>
          </a:p>
          <a:p>
            <a:pPr lvl="1"/>
            <a:r>
              <a:rPr lang="fr-FR" dirty="0" smtClean="0"/>
              <a:t>Initiation de traitement</a:t>
            </a:r>
          </a:p>
          <a:p>
            <a:pPr lvl="1"/>
            <a:r>
              <a:rPr lang="fr-FR" dirty="0" smtClean="0"/>
              <a:t>Traitement d'entretien du </a:t>
            </a:r>
            <a:r>
              <a:rPr lang="fr-FR" dirty="0" smtClean="0"/>
              <a:t>succès</a:t>
            </a:r>
          </a:p>
          <a:p>
            <a:pPr lvl="1"/>
            <a:r>
              <a:rPr lang="fr-FR" dirty="0" smtClean="0"/>
              <a:t>(Gestion des échecs thérapeutiques)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3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00"/>
    </mc:Choice>
    <mc:Fallback>
      <p:transition spd="slow" advTm="3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Quelles stratégies pour améliorer la qualité de vie sous traitement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881024"/>
          </a:xfrm>
        </p:spPr>
        <p:txBody>
          <a:bodyPr/>
          <a:lstStyle/>
          <a:p>
            <a:r>
              <a:rPr lang="fr-FR" dirty="0" smtClean="0"/>
              <a:t>Réduction de dose de certains médicaments</a:t>
            </a:r>
          </a:p>
          <a:p>
            <a:r>
              <a:rPr lang="fr-FR" dirty="0" smtClean="0"/>
              <a:t>Bithérapie </a:t>
            </a:r>
            <a:r>
              <a:rPr lang="fr-FR" dirty="0" smtClean="0"/>
              <a:t>en initiation</a:t>
            </a:r>
          </a:p>
          <a:p>
            <a:r>
              <a:rPr lang="fr-FR" dirty="0" smtClean="0"/>
              <a:t>Allègement thérapeutique (bi- et monothérapies de maintenance)</a:t>
            </a:r>
          </a:p>
          <a:p>
            <a:r>
              <a:rPr lang="fr-FR" dirty="0" smtClean="0"/>
              <a:t>Diminution de l'exposition (les weekends thérapeutiques)</a:t>
            </a:r>
          </a:p>
          <a:p>
            <a:r>
              <a:rPr lang="fr-FR" dirty="0" smtClean="0"/>
              <a:t>Médicaments à très </a:t>
            </a:r>
            <a:r>
              <a:rPr lang="fr-FR" dirty="0" smtClean="0"/>
              <a:t>longue </a:t>
            </a:r>
            <a:r>
              <a:rPr lang="fr-FR" dirty="0" smtClean="0"/>
              <a:t>durée d'action</a:t>
            </a:r>
          </a:p>
          <a:p>
            <a:r>
              <a:rPr lang="fr-FR" dirty="0" smtClean="0"/>
              <a:t>Implants…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1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74"/>
    </mc:Choice>
    <mc:Fallback>
      <p:transition spd="slow" advTm="5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Quelles stratégies pour améliorer la qualité de vie sous traitement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881024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Réduction de dose de certains médicaments</a:t>
            </a:r>
          </a:p>
          <a:p>
            <a:r>
              <a:rPr lang="fr-FR" dirty="0" smtClean="0"/>
              <a:t>Bithérapie </a:t>
            </a:r>
            <a:r>
              <a:rPr lang="fr-FR" dirty="0" smtClean="0"/>
              <a:t>en initiation</a:t>
            </a:r>
          </a:p>
          <a:p>
            <a:r>
              <a:rPr lang="fr-FR" dirty="0" smtClean="0"/>
              <a:t>Allègement thérapeutique (bi- et monothérapies de maintenance)</a:t>
            </a:r>
          </a:p>
          <a:p>
            <a:r>
              <a:rPr lang="fr-FR" dirty="0" smtClean="0"/>
              <a:t>Diminution de l'exposition (les weekends thérapeutiques)</a:t>
            </a:r>
          </a:p>
          <a:p>
            <a:r>
              <a:rPr lang="fr-FR" dirty="0" smtClean="0"/>
              <a:t>Médicaments à très </a:t>
            </a:r>
            <a:r>
              <a:rPr lang="fr-FR" dirty="0" smtClean="0"/>
              <a:t>longue </a:t>
            </a:r>
            <a:r>
              <a:rPr lang="fr-FR" dirty="0" smtClean="0"/>
              <a:t>durée d'action</a:t>
            </a:r>
          </a:p>
          <a:p>
            <a:r>
              <a:rPr lang="fr-FR" dirty="0" smtClean="0"/>
              <a:t>Implants…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3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6"/>
    </mc:Choice>
    <mc:Fallback>
      <p:transition spd="slow" advTm="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9453" y="115889"/>
            <a:ext cx="12005182" cy="936625"/>
          </a:xfrm>
        </p:spPr>
        <p:txBody>
          <a:bodyPr/>
          <a:lstStyle/>
          <a:p>
            <a:pPr algn="ctr"/>
            <a:r>
              <a:rPr lang="fr-FR" sz="2400" dirty="0"/>
              <a:t>Essai </a:t>
            </a:r>
            <a:r>
              <a:rPr lang="fr-FR" sz="2400" dirty="0" smtClean="0"/>
              <a:t>DARULIGHT </a:t>
            </a:r>
            <a:r>
              <a:rPr lang="fr-FR" sz="2400" dirty="0"/>
              <a:t>: allégement de DRV/r 800/100 mg </a:t>
            </a:r>
            <a:r>
              <a:rPr lang="fr-FR" sz="2400" dirty="0" err="1"/>
              <a:t>qd</a:t>
            </a:r>
            <a:r>
              <a:rPr lang="fr-FR" sz="2400" dirty="0"/>
              <a:t> </a:t>
            </a:r>
            <a:r>
              <a:rPr lang="fr-FR" sz="2400" dirty="0" smtClean="0"/>
              <a:t>par </a:t>
            </a:r>
            <a:r>
              <a:rPr lang="fr-FR" sz="2400" dirty="0"/>
              <a:t>DRV/r 400/100 mg </a:t>
            </a:r>
            <a:r>
              <a:rPr lang="fr-FR" sz="2400" dirty="0" err="1" smtClean="0"/>
              <a:t>qd</a:t>
            </a:r>
            <a:endParaRPr lang="fr-FR" sz="2400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228600" y="1276351"/>
            <a:ext cx="5490238" cy="5307013"/>
          </a:xfrm>
        </p:spPr>
        <p:txBody>
          <a:bodyPr/>
          <a:lstStyle/>
          <a:p>
            <a:r>
              <a:rPr lang="fr-FR" sz="1800" b="1" dirty="0">
                <a:solidFill>
                  <a:srgbClr val="0070C0"/>
                </a:solidFill>
              </a:rPr>
              <a:t>Essai ouvert, non comparatif</a:t>
            </a: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  <a:p>
            <a:r>
              <a:rPr lang="fr-FR" sz="1800" b="1" dirty="0">
                <a:solidFill>
                  <a:srgbClr val="0070C0"/>
                </a:solidFill>
              </a:rPr>
              <a:t>Critères d’inclusion </a:t>
            </a:r>
          </a:p>
          <a:p>
            <a:pPr lvl="1"/>
            <a:r>
              <a:rPr lang="fr-FR" sz="1600" dirty="0"/>
              <a:t>Trithérapie par DRV/r 800/100 mg </a:t>
            </a:r>
            <a:r>
              <a:rPr lang="fr-FR" sz="1600" dirty="0" err="1"/>
              <a:t>qd</a:t>
            </a:r>
            <a:r>
              <a:rPr lang="fr-FR" sz="1600" dirty="0"/>
              <a:t> + 2 INTI ≥ 6 mois </a:t>
            </a:r>
          </a:p>
          <a:p>
            <a:pPr lvl="1"/>
            <a:r>
              <a:rPr lang="fr-FR" sz="1600" dirty="0"/>
              <a:t>Pas d’antécédent d’échec virologique</a:t>
            </a:r>
          </a:p>
          <a:p>
            <a:pPr lvl="1"/>
            <a:r>
              <a:rPr lang="fr-FR" sz="1600" dirty="0"/>
              <a:t>CV &lt; 50 c/ml ≥ 12 mois</a:t>
            </a:r>
          </a:p>
          <a:p>
            <a:pPr lvl="1"/>
            <a:r>
              <a:rPr lang="fr-FR" sz="1600" dirty="0"/>
              <a:t>CD4 &gt; 300/mm</a:t>
            </a:r>
            <a:r>
              <a:rPr lang="fr-FR" sz="1600" baseline="30000" dirty="0"/>
              <a:t>3</a:t>
            </a:r>
          </a:p>
          <a:p>
            <a:pPr lvl="1"/>
            <a:r>
              <a:rPr lang="fr-FR" sz="1600" dirty="0"/>
              <a:t>Pas de résistance à DRV ni INTI au génotype pré-thérapeutique</a:t>
            </a:r>
          </a:p>
          <a:p>
            <a:pPr marL="457200" lvl="1" indent="0">
              <a:buNone/>
            </a:pPr>
            <a:endParaRPr lang="fr-FR" sz="1800" dirty="0"/>
          </a:p>
          <a:p>
            <a:r>
              <a:rPr lang="fr-FR" sz="1800" b="1" dirty="0">
                <a:solidFill>
                  <a:srgbClr val="0070C0"/>
                </a:solidFill>
              </a:rPr>
              <a:t>Intervention :</a:t>
            </a:r>
            <a:r>
              <a:rPr lang="fr-FR" sz="1800" dirty="0"/>
              <a:t> modification de la dose de DRV/r pour 400/100 mg </a:t>
            </a:r>
            <a:r>
              <a:rPr lang="fr-FR" sz="1800" dirty="0" err="1"/>
              <a:t>qd</a:t>
            </a:r>
            <a:r>
              <a:rPr lang="fr-FR" sz="1800" dirty="0"/>
              <a:t>, poursuite inchangée des INTI</a:t>
            </a:r>
          </a:p>
          <a:p>
            <a:endParaRPr lang="fr-FR" sz="1800" dirty="0"/>
          </a:p>
          <a:p>
            <a:r>
              <a:rPr lang="fr-FR" sz="1800" b="1" dirty="0">
                <a:solidFill>
                  <a:srgbClr val="0070C0"/>
                </a:solidFill>
              </a:rPr>
              <a:t>Critère de jugement principal </a:t>
            </a:r>
            <a:r>
              <a:rPr lang="fr-FR" sz="1800" dirty="0">
                <a:solidFill>
                  <a:srgbClr val="0070C0"/>
                </a:solidFill>
              </a:rPr>
              <a:t>=</a:t>
            </a:r>
            <a:r>
              <a:rPr lang="fr-FR" sz="1800" dirty="0"/>
              <a:t> succès (CV &lt; 50 c/ml) à S48 sans modification de la dose de DRV/r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84086" y="1157301"/>
            <a:ext cx="379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/>
                <a:cs typeface="Calibri"/>
              </a:rPr>
              <a:t>Caractéristiques à l’inclusion (n = 100)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566687"/>
              </p:ext>
            </p:extLst>
          </p:nvPr>
        </p:nvGraphicFramePr>
        <p:xfrm>
          <a:off x="5859555" y="1573945"/>
          <a:ext cx="58586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77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09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606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Age médian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43 ans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06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Homme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78 %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606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Durée traitement</a:t>
                      </a:r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 ARV,</a:t>
                      </a:r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 médiane</a:t>
                      </a:r>
                    </a:p>
                  </a:txBody>
                  <a:tcP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46</a:t>
                      </a:r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 moi</a:t>
                      </a:r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606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Durée CV &lt; 50 c/ml,</a:t>
                      </a:r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 médiane</a:t>
                      </a:r>
                      <a:endParaRPr lang="fr-FR" sz="1400" b="0" dirty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35 mois</a:t>
                      </a:r>
                    </a:p>
                  </a:txBody>
                  <a:tcP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606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CD4/mm</a:t>
                      </a:r>
                      <a:r>
                        <a:rPr lang="fr-FR" sz="1400" b="0" baseline="30000" dirty="0">
                          <a:solidFill>
                            <a:srgbClr val="000066"/>
                          </a:solidFill>
                        </a:rPr>
                        <a:t>3</a:t>
                      </a:r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, nadir / actuels (médiane)</a:t>
                      </a:r>
                    </a:p>
                  </a:txBody>
                  <a:tcP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297 / 633</a:t>
                      </a:r>
                    </a:p>
                  </a:txBody>
                  <a:tcP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3248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INTI : TDF/FTC / ABC/3TC</a:t>
                      </a:r>
                    </a:p>
                  </a:txBody>
                  <a:tcP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76 %</a:t>
                      </a:r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 / </a:t>
                      </a:r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24 %</a:t>
                      </a:r>
                    </a:p>
                  </a:txBody>
                  <a:tcP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1249371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7286508" y="3423674"/>
            <a:ext cx="17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/>
                <a:cs typeface="Calibri"/>
              </a:rPr>
              <a:t>Résultats à S48 *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126245"/>
              </p:ext>
            </p:extLst>
          </p:nvPr>
        </p:nvGraphicFramePr>
        <p:xfrm>
          <a:off x="5852780" y="3800951"/>
          <a:ext cx="5855516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30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812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Succès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91,6 % </a:t>
                      </a:r>
                    </a:p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(IC 95 % : 84,1 - 96,3)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0384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Echec</a:t>
                      </a:r>
                    </a:p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  Modification dose DRV</a:t>
                      </a:r>
                    </a:p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  Echec avec CV &gt; 50 c/ml</a:t>
                      </a:r>
                    </a:p>
                    <a:p>
                      <a:pPr lvl="1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CV &gt; 200 c/ml</a:t>
                      </a:r>
                    </a:p>
                    <a:p>
                      <a:pPr lvl="1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Génotype réalisé</a:t>
                      </a:r>
                    </a:p>
                    <a:p>
                      <a:pPr lvl="1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Emergence de résistance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8,4 % (n = 8)</a:t>
                      </a:r>
                    </a:p>
                    <a:p>
                      <a:pPr algn="ctr"/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n = 2</a:t>
                      </a:r>
                    </a:p>
                    <a:p>
                      <a:pPr algn="ctr"/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n = 6</a:t>
                      </a:r>
                    </a:p>
                    <a:p>
                      <a:pPr algn="ctr"/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2/6</a:t>
                      </a:r>
                    </a:p>
                    <a:p>
                      <a:pPr algn="ctr"/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3/6</a:t>
                      </a:r>
                    </a:p>
                    <a:p>
                      <a:pPr algn="ctr"/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0/3</a:t>
                      </a:r>
                      <a:endParaRPr lang="fr-FR" sz="1400" b="0" dirty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852781" y="5689856"/>
            <a:ext cx="4815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66"/>
                </a:solidFill>
                <a:cs typeface="Arial" charset="0"/>
              </a:rPr>
              <a:t>* 5 patients exclus de l’analyse en ITT-m (3 ATCD échec virologique, 1 grossesse, 1 retrait consentement)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852780" y="6149184"/>
            <a:ext cx="453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66"/>
                </a:solidFill>
                <a:cs typeface="Arial" charset="0"/>
              </a:rPr>
              <a:t>11/87 patients en succès ont fait ≥ 1 </a:t>
            </a:r>
            <a:r>
              <a:rPr lang="fr-FR" sz="1400" dirty="0" err="1">
                <a:solidFill>
                  <a:srgbClr val="000066"/>
                </a:solidFill>
                <a:cs typeface="Arial" charset="0"/>
              </a:rPr>
              <a:t>blip</a:t>
            </a:r>
            <a:r>
              <a:rPr lang="fr-FR" sz="1400" dirty="0">
                <a:solidFill>
                  <a:srgbClr val="000066"/>
                </a:solidFill>
                <a:cs typeface="Arial" charset="0"/>
              </a:rPr>
              <a:t> durant le suivi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399418" y="6590864"/>
            <a:ext cx="3268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Molina JM, IAS 2017, Abs. MOPEB0313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4259"/>
      </p:ext>
    </p:extLst>
  </p:cSld>
  <p:clrMapOvr>
    <a:masterClrMapping/>
  </p:clrMapOvr>
  <p:transition advTm="108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069" x="377825" y="4738688"/>
          <p14:tracePt t="34262" x="377825" y="4732338"/>
          <p14:tracePt t="34270" x="392113" y="4716463"/>
          <p14:tracePt t="34278" x="414338" y="4695825"/>
          <p14:tracePt t="34295" x="485775" y="4600575"/>
          <p14:tracePt t="34312" x="733425" y="4340225"/>
          <p14:tracePt t="34329" x="950913" y="4137025"/>
          <p14:tracePt t="34345" x="1292225" y="3897313"/>
          <p14:tracePt t="34362" x="1408113" y="3817938"/>
          <p14:tracePt t="34378" x="1516063" y="3759200"/>
          <p14:tracePt t="34395" x="1625600" y="3700463"/>
          <p14:tracePt t="34412" x="1698625" y="3679825"/>
          <p14:tracePt t="34428" x="1712913" y="3671888"/>
          <p14:tracePt t="34590" x="1735138" y="3665538"/>
          <p14:tracePt t="34597" x="1778000" y="3629025"/>
          <p14:tracePt t="34611" x="1871663" y="3570288"/>
          <p14:tracePt t="34629" x="2568575" y="3055938"/>
          <p14:tracePt t="34645" x="3127375" y="2757488"/>
          <p14:tracePt t="34662" x="3629025" y="2497138"/>
          <p14:tracePt t="34679" x="3984625" y="2322513"/>
          <p14:tracePt t="34695" x="4267200" y="2227263"/>
          <p14:tracePt t="34712" x="4346575" y="2192338"/>
          <p14:tracePt t="34729" x="4368800" y="2176463"/>
          <p14:tracePt t="34745" x="4376738" y="2170113"/>
          <p14:tracePt t="34763" x="4383088" y="2162175"/>
          <p14:tracePt t="34779" x="4383088" y="2141538"/>
          <p14:tracePt t="34795" x="4383088" y="2105025"/>
          <p14:tracePt t="34811" x="4360863" y="2074863"/>
          <p14:tracePt t="34829" x="4332288" y="2046288"/>
          <p14:tracePt t="34845" x="4318000" y="2032000"/>
          <p14:tracePt t="34862" x="4310063" y="2032000"/>
          <p14:tracePt t="34999" x="4310063" y="2046288"/>
          <p14:tracePt t="35007" x="4295775" y="2082800"/>
          <p14:tracePt t="35014" x="4267200" y="2119313"/>
          <p14:tracePt t="35029" x="4208463" y="2170113"/>
          <p14:tracePt t="35045" x="4151313" y="2220913"/>
          <p14:tracePt t="35062" x="4092575" y="2243138"/>
          <p14:tracePt t="35079" x="4049713" y="2257425"/>
          <p14:tracePt t="35095" x="4041775" y="2263775"/>
          <p14:tracePt t="35112" x="4027488" y="2263775"/>
          <p14:tracePt t="35185" x="4027488" y="2271713"/>
          <p14:tracePt t="35200" x="4035425" y="2278063"/>
          <p14:tracePt t="35208" x="4041775" y="2278063"/>
          <p14:tracePt t="35215" x="4049713" y="2293938"/>
          <p14:tracePt t="35228" x="4056063" y="2293938"/>
          <p14:tracePt t="35245" x="4071938" y="2308225"/>
          <p14:tracePt t="35312" x="4064000" y="2308225"/>
          <p14:tracePt t="35319" x="4035425" y="2314575"/>
          <p14:tracePt t="35329" x="3998913" y="2322513"/>
          <p14:tracePt t="35345" x="3940175" y="2328863"/>
          <p14:tracePt t="35362" x="3889375" y="2336800"/>
          <p14:tracePt t="35378" x="3875088" y="2336800"/>
          <p14:tracePt t="35395" x="3860800" y="2336800"/>
          <p14:tracePt t="35431" x="3868738" y="2336800"/>
          <p14:tracePt t="35439" x="3897313" y="2336800"/>
          <p14:tracePt t="35446" x="3933825" y="2336800"/>
          <p14:tracePt t="35462" x="4005263" y="2322513"/>
          <p14:tracePt t="35479" x="4071938" y="2308225"/>
          <p14:tracePt t="35495" x="4086225" y="2308225"/>
          <p14:tracePt t="35512" x="4092575" y="2308225"/>
          <p14:tracePt t="35535" x="4078288" y="2308225"/>
          <p14:tracePt t="35546" x="4035425" y="2308225"/>
          <p14:tracePt t="35562" x="3897313" y="2322513"/>
          <p14:tracePt t="35579" x="3694113" y="2351088"/>
          <p14:tracePt t="35596" x="3417888" y="2395538"/>
          <p14:tracePt t="35612" x="3302000" y="2401888"/>
          <p14:tracePt t="35629" x="3265488" y="2409825"/>
          <p14:tracePt t="35645" x="3251200" y="2409825"/>
          <p14:tracePt t="35662" x="3243263" y="2409825"/>
          <p14:tracePt t="35699" x="3251200" y="2409825"/>
          <p14:tracePt t="35707" x="3265488" y="2409825"/>
          <p14:tracePt t="35714" x="3287713" y="2409825"/>
          <p14:tracePt t="35729" x="3316288" y="2409825"/>
          <p14:tracePt t="35746" x="3352800" y="2424113"/>
          <p14:tracePt t="35762" x="3411538" y="2438400"/>
          <p14:tracePt t="35778" x="3440113" y="2446338"/>
          <p14:tracePt t="35795" x="3468688" y="2452688"/>
          <p14:tracePt t="35812" x="3482975" y="2452688"/>
          <p14:tracePt t="35828" x="3490913" y="2452688"/>
          <p14:tracePt t="35885" x="3482975" y="2452688"/>
          <p14:tracePt t="35893" x="3446463" y="2452688"/>
          <p14:tracePt t="35900" x="3367088" y="2452688"/>
          <p14:tracePt t="35912" x="3236913" y="2452688"/>
          <p14:tracePt t="35929" x="2968625" y="2466975"/>
          <p14:tracePt t="35945" x="2613025" y="2554288"/>
          <p14:tracePt t="35962" x="2460625" y="2605088"/>
          <p14:tracePt t="35979" x="2373313" y="2641600"/>
          <p14:tracePt t="35996" x="2359025" y="2649538"/>
          <p14:tracePt t="36012" x="2351088" y="2649538"/>
          <p14:tracePt t="36243" x="2336800" y="2649538"/>
          <p14:tracePt t="36250" x="2308225" y="2649538"/>
          <p14:tracePt t="36262" x="2257425" y="2641600"/>
          <p14:tracePt t="36279" x="2046288" y="2598738"/>
          <p14:tracePt t="36296" x="1481138" y="2503488"/>
          <p14:tracePt t="36313" x="1109663" y="2481263"/>
          <p14:tracePt t="36329" x="892175" y="2466975"/>
          <p14:tracePt t="36346" x="733425" y="2466975"/>
          <p14:tracePt t="36363" x="631825" y="2466975"/>
          <p14:tracePt t="36379" x="601663" y="2466975"/>
          <p14:tracePt t="36395" x="587375" y="2466975"/>
          <p14:tracePt t="36444" x="581025" y="2466975"/>
          <p14:tracePt t="36451" x="581025" y="2474913"/>
          <p14:tracePt t="36462" x="573088" y="2474913"/>
          <p14:tracePt t="36511" x="573088" y="2481263"/>
          <p14:tracePt t="36518" x="566738" y="2481263"/>
          <p14:tracePt t="36548" x="558800" y="2489200"/>
          <p14:tracePt t="36556" x="558800" y="2497138"/>
          <p14:tracePt t="36563" x="550863" y="2503488"/>
          <p14:tracePt t="36593" x="550863" y="2511425"/>
          <p14:tracePt t="36652" x="550863" y="2517775"/>
          <p14:tracePt t="36660" x="550863" y="2525713"/>
          <p14:tracePt t="36667" x="566738" y="2532063"/>
          <p14:tracePt t="36679" x="573088" y="2540000"/>
          <p14:tracePt t="36696" x="587375" y="2554288"/>
          <p14:tracePt t="36712" x="601663" y="2568575"/>
          <p14:tracePt t="36729" x="601663" y="2576513"/>
          <p14:tracePt t="36746" x="609600" y="2576513"/>
          <p14:tracePt t="36762" x="609600" y="2582863"/>
          <p14:tracePt t="36778" x="587375" y="2605088"/>
          <p14:tracePt t="36795" x="479425" y="2655888"/>
          <p14:tracePt t="36812" x="434975" y="2670175"/>
          <p14:tracePt t="36829" x="406400" y="2678113"/>
          <p14:tracePt t="36846" x="398463" y="2684463"/>
          <p14:tracePt t="36920" x="398463" y="2692400"/>
          <p14:tracePt t="36928" x="414338" y="2700338"/>
          <p14:tracePt t="36935" x="428625" y="2706688"/>
          <p14:tracePt t="36946" x="442913" y="2706688"/>
          <p14:tracePt t="36962" x="457200" y="2720975"/>
          <p14:tracePt t="36979" x="465138" y="2720975"/>
          <p14:tracePt t="37010" x="465138" y="2728913"/>
          <p14:tracePt t="43941" x="479425" y="2728913"/>
          <p14:tracePt t="43948" x="485775" y="2751138"/>
          <p14:tracePt t="43956" x="508000" y="2786063"/>
          <p14:tracePt t="43964" x="550863" y="2852738"/>
          <p14:tracePt t="43980" x="668338" y="2968625"/>
          <p14:tracePt t="43997" x="855663" y="3157538"/>
          <p14:tracePt t="44014" x="1168400" y="3440113"/>
          <p14:tracePt t="44031" x="1633538" y="3852863"/>
          <p14:tracePt t="44047" x="1836738" y="4049713"/>
          <p14:tracePt t="44064" x="2068513" y="4259263"/>
          <p14:tracePt t="44080" x="2227263" y="4419600"/>
          <p14:tracePt t="44097" x="2430463" y="4579938"/>
          <p14:tracePt t="44113" x="2503488" y="4637088"/>
          <p14:tracePt t="44130" x="2540000" y="4665663"/>
          <p14:tracePt t="44147" x="2554288" y="4673600"/>
          <p14:tracePt t="44484" x="2568575" y="4681538"/>
          <p14:tracePt t="44492" x="2590800" y="4710113"/>
          <p14:tracePt t="44499" x="2633663" y="4746625"/>
          <p14:tracePt t="44518" x="2873375" y="4854575"/>
          <p14:tracePt t="44531" x="3192463" y="4956175"/>
          <p14:tracePt t="44547" x="3578225" y="5021263"/>
          <p14:tracePt t="44564" x="4092575" y="5108575"/>
          <p14:tracePt t="44581" x="4427538" y="5195888"/>
          <p14:tracePt t="44597" x="4789488" y="5268913"/>
          <p14:tracePt t="44614" x="4978400" y="5297488"/>
          <p14:tracePt t="44630" x="5122863" y="5319713"/>
          <p14:tracePt t="44647" x="5232400" y="5319713"/>
          <p14:tracePt t="44664" x="5291138" y="5319713"/>
          <p14:tracePt t="44680" x="5311775" y="5319713"/>
          <p14:tracePt t="44697" x="5319713" y="5311775"/>
          <p14:tracePt t="44714" x="5326063" y="5311775"/>
          <p14:tracePt t="44731" x="5326063" y="5297488"/>
          <p14:tracePt t="44747" x="5275263" y="5254625"/>
          <p14:tracePt t="44764" x="5116513" y="5122863"/>
          <p14:tracePt t="44780" x="4783138" y="4913313"/>
          <p14:tracePt t="44797" x="4267200" y="4760913"/>
          <p14:tracePt t="44813" x="3903663" y="4738688"/>
          <p14:tracePt t="44830" x="3649663" y="4746625"/>
          <p14:tracePt t="44847" x="3440113" y="4854575"/>
          <p14:tracePt t="44864" x="3228975" y="5000625"/>
          <p14:tracePt t="44880" x="3084513" y="5173663"/>
          <p14:tracePt t="44897" x="2974975" y="5348288"/>
          <p14:tracePt t="44914" x="2909888" y="5522913"/>
          <p14:tracePt t="44931" x="2873375" y="5776913"/>
          <p14:tracePt t="44947" x="2873375" y="5957888"/>
          <p14:tracePt t="44964" x="2909888" y="6110288"/>
          <p14:tracePt t="44980" x="2982913" y="6205538"/>
          <p14:tracePt t="44997" x="3106738" y="6327775"/>
          <p14:tracePt t="45014" x="3381375" y="6488113"/>
          <p14:tracePt t="45031" x="3570288" y="6538913"/>
          <p14:tracePt t="45047" x="3781425" y="6545263"/>
          <p14:tracePt t="45064" x="3970338" y="6530975"/>
          <p14:tracePt t="45081" x="4216400" y="6465888"/>
          <p14:tracePt t="45097" x="4368800" y="6392863"/>
          <p14:tracePt t="45114" x="4492625" y="6335713"/>
          <p14:tracePt t="45131" x="4557713" y="6270625"/>
          <p14:tracePt t="45147" x="4651375" y="6096000"/>
          <p14:tracePt t="45164" x="4673600" y="5965825"/>
          <p14:tracePt t="45181" x="4681538" y="5783263"/>
          <p14:tracePt t="45197" x="4681538" y="5653088"/>
          <p14:tracePt t="45214" x="4572000" y="5427663"/>
          <p14:tracePt t="45230" x="4478338" y="5326063"/>
          <p14:tracePt t="45247" x="4360863" y="5232400"/>
          <p14:tracePt t="45264" x="4179888" y="5138738"/>
          <p14:tracePt t="45281" x="3852863" y="5006975"/>
          <p14:tracePt t="45297" x="3671888" y="4956175"/>
          <p14:tracePt t="45314" x="3468688" y="4941888"/>
          <p14:tracePt t="45331" x="3324225" y="4949825"/>
          <p14:tracePt t="45348" x="3055938" y="5029200"/>
          <p14:tracePt t="45364" x="2917825" y="5094288"/>
          <p14:tracePt t="45381" x="2779713" y="5159375"/>
          <p14:tracePt t="45398" x="2684463" y="5246688"/>
          <p14:tracePt t="45415" x="2598738" y="5370513"/>
          <p14:tracePt t="45431" x="2562225" y="5443538"/>
          <p14:tracePt t="45447" x="2540000" y="5573713"/>
          <p14:tracePt t="45464" x="2540000" y="5689600"/>
          <p14:tracePt t="45481" x="2554288" y="5768975"/>
          <p14:tracePt t="45498" x="2670175" y="5951538"/>
          <p14:tracePt t="45514" x="2794000" y="6059488"/>
          <p14:tracePt t="45531" x="3062288" y="6183313"/>
          <p14:tracePt t="45547" x="3228975" y="6226175"/>
          <p14:tracePt t="45564" x="3505200" y="6248400"/>
          <p14:tracePt t="45582" x="3694113" y="6248400"/>
          <p14:tracePt t="45597" x="3838575" y="6240463"/>
          <p14:tracePt t="45614" x="3940175" y="6197600"/>
          <p14:tracePt t="45631" x="4064000" y="6088063"/>
          <p14:tracePt t="45647" x="4122738" y="6002338"/>
          <p14:tracePt t="45664" x="4179888" y="5856288"/>
          <p14:tracePt t="45681" x="4194175" y="5681663"/>
          <p14:tracePt t="45698" x="4173538" y="5326063"/>
          <p14:tracePt t="45715" x="4106863" y="5167313"/>
          <p14:tracePt t="45731" x="3998913" y="5000625"/>
          <p14:tracePt t="45747" x="3824288" y="4862513"/>
          <p14:tracePt t="45765" x="3578225" y="4760913"/>
          <p14:tracePt t="45781" x="3432175" y="4760913"/>
          <p14:tracePt t="45797" x="3302000" y="4811713"/>
          <p14:tracePt t="45814" x="3149600" y="4905375"/>
          <p14:tracePt t="45831" x="3048000" y="5000625"/>
          <p14:tracePt t="45848" x="2859088" y="5268913"/>
          <p14:tracePt t="45864" x="2794000" y="5407025"/>
          <p14:tracePt t="45880" x="2743200" y="5638800"/>
          <p14:tracePt t="45897" x="2728913" y="5768975"/>
          <p14:tracePt t="45914" x="2728913" y="5957888"/>
          <p14:tracePt t="45931" x="2771775" y="6059488"/>
          <p14:tracePt t="45947" x="2808288" y="6118225"/>
          <p14:tracePt t="45964" x="2887663" y="6183313"/>
          <p14:tracePt t="45980" x="3048000" y="6240463"/>
          <p14:tracePt t="45998" x="3338513" y="6262688"/>
          <p14:tracePt t="46014" x="3505200" y="6270625"/>
          <p14:tracePt t="46031" x="3694113" y="6262688"/>
          <p14:tracePt t="46048" x="3846513" y="6234113"/>
          <p14:tracePt t="46064" x="3911600" y="6205538"/>
          <p14:tracePt t="46081" x="3954463" y="6161088"/>
          <p14:tracePt t="46097" x="4005263" y="6081713"/>
          <p14:tracePt t="46114" x="4041775" y="5951538"/>
          <p14:tracePt t="46131" x="4035425" y="5638800"/>
          <p14:tracePt t="46147" x="3925888" y="5376863"/>
          <p14:tracePt t="46164" x="3722688" y="5138738"/>
          <p14:tracePt t="46181" x="3541713" y="5021263"/>
          <p14:tracePt t="46198" x="3287713" y="4956175"/>
          <p14:tracePt t="46214" x="3163888" y="4956175"/>
          <p14:tracePt t="46231" x="3011488" y="5006975"/>
          <p14:tracePt t="46247" x="2895600" y="5108575"/>
          <p14:tracePt t="46264" x="2720975" y="5291138"/>
          <p14:tracePt t="46281" x="2605088" y="5472113"/>
          <p14:tracePt t="46298" x="2554288" y="5624513"/>
          <p14:tracePt t="46314" x="2532063" y="5768975"/>
          <p14:tracePt t="46331" x="2540000" y="5994400"/>
          <p14:tracePt t="46348" x="2562225" y="6067425"/>
          <p14:tracePt t="46364" x="2613025" y="6138863"/>
          <p14:tracePt t="46381" x="2714625" y="6211888"/>
          <p14:tracePt t="46398" x="2974975" y="6291263"/>
          <p14:tracePt t="46414" x="3171825" y="6291263"/>
          <p14:tracePt t="46431" x="3309938" y="6284913"/>
          <p14:tracePt t="46448" x="3446463" y="6248400"/>
          <p14:tracePt t="46465" x="3629025" y="6189663"/>
          <p14:tracePt t="46481" x="3700463" y="6132513"/>
          <p14:tracePt t="46498" x="3759200" y="6059488"/>
          <p14:tracePt t="46514" x="3795713" y="5972175"/>
          <p14:tracePt t="46532" x="3810000" y="5849938"/>
          <p14:tracePt t="46548" x="3751263" y="5703888"/>
          <p14:tracePt t="46564" x="3556000" y="5545138"/>
          <p14:tracePt t="46581" x="3279775" y="5407025"/>
          <p14:tracePt t="46598" x="3062288" y="5370513"/>
          <p14:tracePt t="46614" x="2714625" y="5356225"/>
          <p14:tracePt t="46631" x="2525713" y="5356225"/>
          <p14:tracePt t="46648" x="2373313" y="5399088"/>
          <p14:tracePt t="46664" x="2271713" y="5443538"/>
          <p14:tracePt t="46681" x="2147888" y="5545138"/>
          <p14:tracePt t="46698" x="2074863" y="5610225"/>
          <p14:tracePt t="46714" x="2039938" y="5661025"/>
          <p14:tracePt t="46731" x="2003425" y="5768975"/>
          <p14:tracePt t="46748" x="1989138" y="5935663"/>
          <p14:tracePt t="46764" x="1995488" y="6008688"/>
          <p14:tracePt t="46781" x="2046288" y="6088063"/>
          <p14:tracePt t="46798" x="2105025" y="6154738"/>
          <p14:tracePt t="46815" x="2278063" y="6276975"/>
          <p14:tracePt t="46831" x="2401888" y="6335713"/>
          <p14:tracePt t="46847" x="2511425" y="6357938"/>
          <p14:tracePt t="46864" x="2649538" y="6372225"/>
          <p14:tracePt t="46881" x="2757488" y="6372225"/>
          <p14:tracePt t="46898" x="2786063" y="6372225"/>
          <p14:tracePt t="46914" x="2801938" y="6372225"/>
          <p14:tracePt t="46931" x="2808288" y="6372225"/>
          <p14:tracePt t="46948" x="2808288" y="6364288"/>
          <p14:tracePt t="46965" x="2816225" y="6364288"/>
          <p14:tracePt t="61382" x="2822575" y="6364288"/>
          <p14:tracePt t="61390" x="2852738" y="6364288"/>
          <p14:tracePt t="61400" x="2903538" y="6372225"/>
          <p14:tracePt t="61417" x="3090863" y="6372225"/>
          <p14:tracePt t="61434" x="3802063" y="6291263"/>
          <p14:tracePt t="61450" x="4543425" y="6138863"/>
          <p14:tracePt t="61467" x="5203825" y="6081713"/>
          <p14:tracePt t="61484" x="5791200" y="6081713"/>
          <p14:tracePt t="61501" x="6683375" y="6169025"/>
          <p14:tracePt t="61517" x="6973888" y="6248400"/>
          <p14:tracePt t="61534" x="7221538" y="6307138"/>
          <p14:tracePt t="61550" x="7323138" y="6335713"/>
          <p14:tracePt t="61567" x="7358063" y="6342063"/>
          <p14:tracePt t="61784" x="7373938" y="6342063"/>
          <p14:tracePt t="61792" x="7402513" y="6342063"/>
          <p14:tracePt t="61801" x="7459663" y="6335713"/>
          <p14:tracePt t="61818" x="7764463" y="6284913"/>
          <p14:tracePt t="61834" x="8440738" y="6161088"/>
          <p14:tracePt t="61850" x="8999538" y="6030913"/>
          <p14:tracePt t="61867" x="9891713" y="5856288"/>
          <p14:tracePt t="61884" x="10253663" y="5827713"/>
          <p14:tracePt t="61900" x="10479088" y="5819775"/>
          <p14:tracePt t="61917" x="10609263" y="5819775"/>
          <p14:tracePt t="61934" x="10682288" y="5819775"/>
          <p14:tracePt t="61950" x="10690225" y="5819775"/>
          <p14:tracePt t="62223" x="10690225" y="5813425"/>
          <p14:tracePt t="62231" x="10696575" y="5813425"/>
          <p14:tracePt t="62238" x="10704513" y="5805488"/>
          <p14:tracePt t="62251" x="10726738" y="5805488"/>
          <p14:tracePt t="62267" x="10812463" y="5776913"/>
          <p14:tracePt t="62284" x="11023600" y="5689600"/>
          <p14:tracePt t="62301" x="11153775" y="5630863"/>
          <p14:tracePt t="62317" x="11255375" y="5588000"/>
          <p14:tracePt t="62334" x="11371263" y="5551488"/>
          <p14:tracePt t="62351" x="11466513" y="5514975"/>
          <p14:tracePt t="62368" x="11523663" y="5500688"/>
          <p14:tracePt t="62384" x="11560175" y="5494338"/>
          <p14:tracePt t="62400" x="11582400" y="5486400"/>
          <p14:tracePt t="62417" x="11596688" y="5478463"/>
          <p14:tracePt t="62434" x="11604625" y="5478463"/>
          <p14:tracePt t="62469" x="11610975" y="5478463"/>
          <p14:tracePt t="62476" x="11618913" y="5472113"/>
          <p14:tracePt t="62506" x="11625263" y="5464175"/>
          <p14:tracePt t="62521" x="11625263" y="5457825"/>
          <p14:tracePt t="70485" x="11625263" y="5449888"/>
          <p14:tracePt t="70493" x="11625263" y="5443538"/>
          <p14:tracePt t="70502" x="11625263" y="5435600"/>
          <p14:tracePt t="70519" x="11625263" y="5413375"/>
          <p14:tracePt t="70536" x="11625263" y="5384800"/>
          <p14:tracePt t="70552" x="11625263" y="5341938"/>
          <p14:tracePt t="70569" x="11625263" y="5297488"/>
          <p14:tracePt t="70586" x="11604625" y="5240338"/>
          <p14:tracePt t="70602" x="11568113" y="5167313"/>
          <p14:tracePt t="70619" x="11517313" y="5094288"/>
          <p14:tracePt t="70636" x="11466513" y="5021263"/>
          <p14:tracePt t="70652" x="11415713" y="4956175"/>
          <p14:tracePt t="70669" x="11379200" y="4905375"/>
          <p14:tracePt t="70686" x="11291888" y="4840288"/>
          <p14:tracePt t="70702" x="11249025" y="4818063"/>
          <p14:tracePt t="70719" x="11204575" y="4803775"/>
          <p14:tracePt t="70736" x="11176000" y="4797425"/>
          <p14:tracePt t="70753" x="11147425" y="4789488"/>
          <p14:tracePt t="70769" x="11125200" y="4783138"/>
          <p14:tracePt t="70786" x="11110913" y="4783138"/>
          <p14:tracePt t="70820" x="11102975" y="4783138"/>
          <p14:tracePt t="70947" x="11096625" y="4783138"/>
          <p14:tracePt t="70962" x="11096625" y="4775200"/>
          <p14:tracePt t="70969" x="11088688" y="4775200"/>
          <p14:tracePt t="70986" x="11082338" y="4775200"/>
          <p14:tracePt t="71002" x="11074400" y="4775200"/>
          <p14:tracePt t="71023" x="11066463" y="4775200"/>
          <p14:tracePt t="71036" x="11060113" y="4775200"/>
          <p14:tracePt t="71052" x="11052175" y="4767263"/>
          <p14:tracePt t="71069" x="11045825" y="4767263"/>
          <p14:tracePt t="71086" x="11037888" y="4760913"/>
          <p14:tracePt t="71102" x="11037888" y="4752975"/>
          <p14:tracePt t="71193" x="11031538" y="4752975"/>
          <p14:tracePt t="71260" x="11023600" y="4752975"/>
          <p14:tracePt t="71274" x="11023600" y="4746625"/>
          <p14:tracePt t="72041" x="11015663" y="4738688"/>
          <p14:tracePt t="72049" x="11009313" y="4738688"/>
          <p14:tracePt t="72063" x="10995025" y="4738688"/>
          <p14:tracePt t="72071" x="10980738" y="4732338"/>
          <p14:tracePt t="72086" x="10964863" y="4716463"/>
          <p14:tracePt t="72103" x="10950575" y="4716463"/>
          <p14:tracePt t="72119" x="10936288" y="4710113"/>
          <p14:tracePt t="72136" x="10929938" y="4710113"/>
          <p14:tracePt t="72153" x="10922000" y="4710113"/>
          <p14:tracePt t="72169" x="10922000" y="4702175"/>
          <p14:tracePt t="72186" x="10907713" y="4702175"/>
          <p14:tracePt t="73909" x="10907713" y="4716463"/>
          <p14:tracePt t="73917" x="10907713" y="4732338"/>
          <p14:tracePt t="73924" x="10907713" y="4738688"/>
          <p14:tracePt t="73936" x="10914063" y="4752975"/>
          <p14:tracePt t="73953" x="10922000" y="4775200"/>
          <p14:tracePt t="73970" x="10929938" y="4803775"/>
          <p14:tracePt t="73986" x="10929938" y="4826000"/>
          <p14:tracePt t="74003" x="10929938" y="4833938"/>
          <p14:tracePt t="74020" x="10929938" y="4854575"/>
          <p14:tracePt t="74036" x="10929938" y="4884738"/>
          <p14:tracePt t="74053" x="10929938" y="4899025"/>
          <p14:tracePt t="74070" x="10929938" y="4905375"/>
          <p14:tracePt t="74103" x="10929938" y="491331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43" y="115889"/>
            <a:ext cx="11905791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2400" dirty="0">
                <a:latin typeface="+mn-lt"/>
              </a:rPr>
              <a:t>Réduction des doses orales d’EFV et LPV grâce aux nano-formulations </a:t>
            </a:r>
            <a:r>
              <a:rPr lang="fr-FR" sz="2400" dirty="0" smtClean="0">
                <a:latin typeface="+mn-lt"/>
              </a:rPr>
              <a:t>solides</a:t>
            </a:r>
            <a:endParaRPr lang="fr-FR" sz="2400" dirty="0"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981201" y="1341438"/>
            <a:ext cx="8507413" cy="906463"/>
          </a:xfrm>
        </p:spPr>
        <p:txBody>
          <a:bodyPr/>
          <a:lstStyle/>
          <a:p>
            <a:pPr eaLnBrk="1" hangingPunct="1"/>
            <a:r>
              <a:rPr lang="fr-FR" sz="1600" b="1" dirty="0">
                <a:solidFill>
                  <a:srgbClr val="0070C0"/>
                </a:solidFill>
              </a:rPr>
              <a:t>Rappels : </a:t>
            </a:r>
            <a:r>
              <a:rPr lang="fr-FR" sz="1600" dirty="0"/>
              <a:t>des études précliniques et simulations PK ont montré la possibilité de réduire les doses d’EFV et LPV en utilisant la technologie de nano-formulations solides par voie orale </a:t>
            </a:r>
            <a:r>
              <a:rPr lang="fr-FR" sz="1400" i="1" dirty="0"/>
              <a:t>(</a:t>
            </a:r>
            <a:r>
              <a:rPr lang="fr-FR" sz="1400" i="1" dirty="0" err="1"/>
              <a:t>Giardello</a:t>
            </a:r>
            <a:r>
              <a:rPr lang="fr-FR" sz="1400" i="1" dirty="0"/>
              <a:t> M, Nature </a:t>
            </a:r>
            <a:r>
              <a:rPr lang="fr-FR" sz="1400" i="1" dirty="0" err="1"/>
              <a:t>Comm</a:t>
            </a:r>
            <a:r>
              <a:rPr lang="fr-FR" sz="1400" i="1" dirty="0"/>
              <a:t> 2016 ; McDonald TO, </a:t>
            </a:r>
            <a:r>
              <a:rPr lang="fr-FR" sz="1400" i="1" dirty="0" err="1"/>
              <a:t>Adv</a:t>
            </a:r>
            <a:r>
              <a:rPr lang="fr-FR" sz="1400" i="1" dirty="0"/>
              <a:t> Healthcare Mater. 2014)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59714" y="6583364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Owen A, CROI 2017, Abs. 39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3396" y="2864908"/>
            <a:ext cx="1908780" cy="38481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443545" y="2309911"/>
            <a:ext cx="779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Principe de production des nano-formulations solides par congélation/séchage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70883" y="2866375"/>
            <a:ext cx="561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fr-FR" sz="1400" dirty="0">
                <a:solidFill>
                  <a:srgbClr val="002060"/>
                </a:solidFill>
                <a:cs typeface="Arial" charset="0"/>
              </a:rPr>
              <a:t>Dissolution de l’ARV dans une émulsion de chloroforme dans l’eau stabilisant des polymères et surfactants dans la phase aqueuse continue</a:t>
            </a:r>
            <a:br>
              <a:rPr lang="fr-FR" sz="1400" dirty="0">
                <a:solidFill>
                  <a:srgbClr val="002060"/>
                </a:solidFill>
                <a:cs typeface="Arial" charset="0"/>
              </a:rPr>
            </a:br>
            <a:r>
              <a:rPr lang="fr-FR" sz="1400" dirty="0">
                <a:solidFill>
                  <a:srgbClr val="002060"/>
                </a:solidFill>
                <a:cs typeface="Arial" charset="0"/>
              </a:rPr>
              <a:t/>
            </a:r>
            <a:br>
              <a:rPr lang="fr-FR" sz="1400" dirty="0">
                <a:solidFill>
                  <a:srgbClr val="002060"/>
                </a:solidFill>
                <a:cs typeface="Arial" charset="0"/>
              </a:rPr>
            </a:br>
            <a:endParaRPr lang="fr-FR" sz="1400" dirty="0">
              <a:solidFill>
                <a:srgbClr val="002060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fr-FR" sz="1400" dirty="0">
                <a:solidFill>
                  <a:srgbClr val="002060"/>
                </a:solidFill>
                <a:cs typeface="Arial" charset="0"/>
              </a:rPr>
              <a:t>Congélation rapide qui engendre la formation de cristaux et la séparation de l’ARV des stabilisants solubles en milieu aqueux entre les phases</a:t>
            </a:r>
            <a:br>
              <a:rPr lang="fr-FR" sz="1400" dirty="0">
                <a:solidFill>
                  <a:srgbClr val="002060"/>
                </a:solidFill>
                <a:cs typeface="Arial" charset="0"/>
              </a:rPr>
            </a:br>
            <a:r>
              <a:rPr lang="fr-FR" sz="1400" dirty="0">
                <a:solidFill>
                  <a:srgbClr val="002060"/>
                </a:solidFill>
                <a:cs typeface="Arial" charset="0"/>
              </a:rPr>
              <a:t/>
            </a:r>
            <a:br>
              <a:rPr lang="fr-FR" sz="1400" dirty="0">
                <a:solidFill>
                  <a:srgbClr val="002060"/>
                </a:solidFill>
                <a:cs typeface="Arial" charset="0"/>
              </a:rPr>
            </a:br>
            <a:r>
              <a:rPr lang="fr-FR" sz="1400" dirty="0">
                <a:solidFill>
                  <a:srgbClr val="002060"/>
                </a:solidFill>
                <a:cs typeface="Arial" charset="0"/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fr-FR" sz="1400" dirty="0">
                <a:solidFill>
                  <a:srgbClr val="002060"/>
                </a:solidFill>
                <a:cs typeface="Arial" charset="0"/>
              </a:rPr>
              <a:t>Séchage génère une émulsion de nano-ARV dans une matrice hydrophile poreuse formée par les stabilisants poreux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endParaRPr lang="fr-FR" sz="1400" dirty="0">
              <a:solidFill>
                <a:srgbClr val="002060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endParaRPr lang="fr-FR" sz="1400" dirty="0">
              <a:solidFill>
                <a:srgbClr val="002060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fr-FR" sz="1400" dirty="0">
                <a:solidFill>
                  <a:srgbClr val="002060"/>
                </a:solidFill>
                <a:cs typeface="Arial" charset="0"/>
              </a:rPr>
              <a:t>Addition d’eau favorise la dissolution des stabilisants aqueux solubles et la dispersion des particules amorphes de nano-ARV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22076"/>
      </p:ext>
    </p:extLst>
  </p:cSld>
  <p:clrMapOvr>
    <a:masterClrMapping/>
  </p:clrMapOvr>
  <p:transition advTm="67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1" y="4859869"/>
            <a:ext cx="8613775" cy="1723495"/>
          </a:xfrm>
        </p:spPr>
        <p:txBody>
          <a:bodyPr/>
          <a:lstStyle/>
          <a:p>
            <a:r>
              <a:rPr lang="fr-FR" sz="1600" b="1" dirty="0">
                <a:solidFill>
                  <a:srgbClr val="0070C0"/>
                </a:solidFill>
              </a:rPr>
              <a:t>Conclusions</a:t>
            </a:r>
          </a:p>
          <a:p>
            <a:pPr lvl="1"/>
            <a:r>
              <a:rPr lang="fr-FR" sz="1400" dirty="0"/>
              <a:t>Bonne tolérance des nano-formulations solides testées</a:t>
            </a:r>
          </a:p>
          <a:p>
            <a:pPr lvl="1"/>
            <a:r>
              <a:rPr lang="fr-FR" sz="1400" dirty="0"/>
              <a:t>Amélioration de la biodisponibilité par voie orale d’ARV liposolubles</a:t>
            </a:r>
          </a:p>
          <a:p>
            <a:pPr lvl="1"/>
            <a:r>
              <a:rPr lang="fr-FR" sz="1400" dirty="0"/>
              <a:t>Réduction des doses orales de moitié administrées pour une même exposition plasmatique (bioéquivalence PK)</a:t>
            </a:r>
          </a:p>
          <a:p>
            <a:pPr lvl="1"/>
            <a:r>
              <a:rPr lang="fr-FR" sz="1400" dirty="0"/>
              <a:t>Favorable à un usage pédiatrique en raison de l’épargne de solvants organiques potentiellement toxiques et de la miniaturisation galénique</a:t>
            </a:r>
          </a:p>
          <a:p>
            <a:pPr lvl="1"/>
            <a:r>
              <a:rPr lang="fr-FR" sz="1400" dirty="0"/>
              <a:t>Intérêt économique</a:t>
            </a:r>
          </a:p>
          <a:p>
            <a:endParaRPr lang="fr-FR" sz="14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59714" y="6583364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Owen A, CROI 2017, Abs. 39</a:t>
            </a:r>
          </a:p>
        </p:txBody>
      </p:sp>
      <p:sp>
        <p:nvSpPr>
          <p:cNvPr id="2" name="Rectangle 1"/>
          <p:cNvSpPr/>
          <p:nvPr/>
        </p:nvSpPr>
        <p:spPr>
          <a:xfrm>
            <a:off x="2044700" y="1137336"/>
            <a:ext cx="8259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Résultats des simulations des profils PK plasma de LPV et EFV (mg/l)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(versus ARV princeps respectifs)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196103" y="1716862"/>
            <a:ext cx="3528896" cy="3208190"/>
            <a:chOff x="672103" y="1716862"/>
            <a:chExt cx="3528896" cy="3208190"/>
          </a:xfrm>
        </p:grpSpPr>
        <p:grpSp>
          <p:nvGrpSpPr>
            <p:cNvPr id="5140" name="Groupe 5139"/>
            <p:cNvGrpSpPr/>
            <p:nvPr/>
          </p:nvGrpSpPr>
          <p:grpSpPr>
            <a:xfrm>
              <a:off x="1218126" y="1822037"/>
              <a:ext cx="2828925" cy="2676525"/>
              <a:chOff x="1616075" y="1751013"/>
              <a:chExt cx="2828925" cy="2676525"/>
            </a:xfrm>
          </p:grpSpPr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1704975" y="1751013"/>
                <a:ext cx="2740025" cy="2579688"/>
              </a:xfrm>
              <a:custGeom>
                <a:avLst/>
                <a:gdLst>
                  <a:gd name="T0" fmla="*/ 1726 w 1726"/>
                  <a:gd name="T1" fmla="*/ 1625 h 1625"/>
                  <a:gd name="T2" fmla="*/ 0 w 1726"/>
                  <a:gd name="T3" fmla="*/ 1625 h 1625"/>
                  <a:gd name="T4" fmla="*/ 0 w 1726"/>
                  <a:gd name="T5" fmla="*/ 0 h 1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26" h="1625">
                    <a:moveTo>
                      <a:pt x="1726" y="1625"/>
                    </a:moveTo>
                    <a:lnTo>
                      <a:pt x="0" y="1625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1616075" y="1766888"/>
                <a:ext cx="88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1616075" y="2281238"/>
                <a:ext cx="88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1616075" y="2790825"/>
                <a:ext cx="88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616075" y="3303588"/>
                <a:ext cx="88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1616075" y="3814763"/>
                <a:ext cx="88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616075" y="4330700"/>
                <a:ext cx="88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1" name="Line 29"/>
              <p:cNvSpPr>
                <a:spLocks noChangeShapeType="1"/>
              </p:cNvSpPr>
              <p:nvPr/>
            </p:nvSpPr>
            <p:spPr bwMode="auto">
              <a:xfrm flipV="1">
                <a:off x="2790825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4" name="Line 30"/>
              <p:cNvSpPr>
                <a:spLocks noChangeShapeType="1"/>
              </p:cNvSpPr>
              <p:nvPr/>
            </p:nvSpPr>
            <p:spPr bwMode="auto">
              <a:xfrm flipV="1">
                <a:off x="2249488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5" name="Line 31"/>
              <p:cNvSpPr>
                <a:spLocks noChangeShapeType="1"/>
              </p:cNvSpPr>
              <p:nvPr/>
            </p:nvSpPr>
            <p:spPr bwMode="auto">
              <a:xfrm flipV="1">
                <a:off x="3333750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6" name="Line 32"/>
              <p:cNvSpPr>
                <a:spLocks noChangeShapeType="1"/>
              </p:cNvSpPr>
              <p:nvPr/>
            </p:nvSpPr>
            <p:spPr bwMode="auto">
              <a:xfrm flipV="1">
                <a:off x="3876675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8" name="Line 33"/>
              <p:cNvSpPr>
                <a:spLocks noChangeShapeType="1"/>
              </p:cNvSpPr>
              <p:nvPr/>
            </p:nvSpPr>
            <p:spPr bwMode="auto">
              <a:xfrm flipV="1">
                <a:off x="4419600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9" name="Line 34"/>
              <p:cNvSpPr>
                <a:spLocks noChangeShapeType="1"/>
              </p:cNvSpPr>
              <p:nvPr/>
            </p:nvSpPr>
            <p:spPr bwMode="auto">
              <a:xfrm flipV="1">
                <a:off x="1704975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1" name="Freeform 36"/>
              <p:cNvSpPr>
                <a:spLocks/>
              </p:cNvSpPr>
              <p:nvPr/>
            </p:nvSpPr>
            <p:spPr bwMode="auto">
              <a:xfrm>
                <a:off x="1704975" y="1812925"/>
                <a:ext cx="2689225" cy="1760538"/>
              </a:xfrm>
              <a:custGeom>
                <a:avLst/>
                <a:gdLst>
                  <a:gd name="T0" fmla="*/ 1694 w 1694"/>
                  <a:gd name="T1" fmla="*/ 1109 h 1109"/>
                  <a:gd name="T2" fmla="*/ 1384 w 1694"/>
                  <a:gd name="T3" fmla="*/ 1109 h 1109"/>
                  <a:gd name="T4" fmla="*/ 1028 w 1694"/>
                  <a:gd name="T5" fmla="*/ 988 h 1109"/>
                  <a:gd name="T6" fmla="*/ 765 w 1694"/>
                  <a:gd name="T7" fmla="*/ 625 h 1109"/>
                  <a:gd name="T8" fmla="*/ 724 w 1694"/>
                  <a:gd name="T9" fmla="*/ 552 h 1109"/>
                  <a:gd name="T10" fmla="*/ 684 w 1694"/>
                  <a:gd name="T11" fmla="*/ 487 h 1109"/>
                  <a:gd name="T12" fmla="*/ 646 w 1694"/>
                  <a:gd name="T13" fmla="*/ 428 h 1109"/>
                  <a:gd name="T14" fmla="*/ 609 w 1694"/>
                  <a:gd name="T15" fmla="*/ 377 h 1109"/>
                  <a:gd name="T16" fmla="*/ 575 w 1694"/>
                  <a:gd name="T17" fmla="*/ 333 h 1109"/>
                  <a:gd name="T18" fmla="*/ 542 w 1694"/>
                  <a:gd name="T19" fmla="*/ 296 h 1109"/>
                  <a:gd name="T20" fmla="*/ 486 w 1694"/>
                  <a:gd name="T21" fmla="*/ 239 h 1109"/>
                  <a:gd name="T22" fmla="*/ 435 w 1694"/>
                  <a:gd name="T23" fmla="*/ 189 h 1109"/>
                  <a:gd name="T24" fmla="*/ 387 w 1694"/>
                  <a:gd name="T25" fmla="*/ 144 h 1109"/>
                  <a:gd name="T26" fmla="*/ 341 w 1694"/>
                  <a:gd name="T27" fmla="*/ 105 h 1109"/>
                  <a:gd name="T28" fmla="*/ 300 w 1694"/>
                  <a:gd name="T29" fmla="*/ 74 h 1109"/>
                  <a:gd name="T30" fmla="*/ 260 w 1694"/>
                  <a:gd name="T31" fmla="*/ 47 h 1109"/>
                  <a:gd name="T32" fmla="*/ 225 w 1694"/>
                  <a:gd name="T33" fmla="*/ 27 h 1109"/>
                  <a:gd name="T34" fmla="*/ 193 w 1694"/>
                  <a:gd name="T35" fmla="*/ 13 h 1109"/>
                  <a:gd name="T36" fmla="*/ 165 w 1694"/>
                  <a:gd name="T37" fmla="*/ 6 h 1109"/>
                  <a:gd name="T38" fmla="*/ 132 w 1694"/>
                  <a:gd name="T39" fmla="*/ 0 h 1109"/>
                  <a:gd name="T40" fmla="*/ 104 w 1694"/>
                  <a:gd name="T41" fmla="*/ 0 h 1109"/>
                  <a:gd name="T42" fmla="*/ 78 w 1694"/>
                  <a:gd name="T43" fmla="*/ 7 h 1109"/>
                  <a:gd name="T44" fmla="*/ 54 w 1694"/>
                  <a:gd name="T45" fmla="*/ 21 h 1109"/>
                  <a:gd name="T46" fmla="*/ 34 w 1694"/>
                  <a:gd name="T47" fmla="*/ 41 h 1109"/>
                  <a:gd name="T48" fmla="*/ 15 w 1694"/>
                  <a:gd name="T49" fmla="*/ 68 h 1109"/>
                  <a:gd name="T50" fmla="*/ 0 w 1694"/>
                  <a:gd name="T51" fmla="*/ 101 h 1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94" h="1109">
                    <a:moveTo>
                      <a:pt x="1694" y="1109"/>
                    </a:moveTo>
                    <a:lnTo>
                      <a:pt x="1384" y="1109"/>
                    </a:lnTo>
                    <a:lnTo>
                      <a:pt x="1028" y="988"/>
                    </a:lnTo>
                    <a:lnTo>
                      <a:pt x="765" y="625"/>
                    </a:lnTo>
                    <a:lnTo>
                      <a:pt x="724" y="552"/>
                    </a:lnTo>
                    <a:lnTo>
                      <a:pt x="684" y="487"/>
                    </a:lnTo>
                    <a:lnTo>
                      <a:pt x="646" y="428"/>
                    </a:lnTo>
                    <a:lnTo>
                      <a:pt x="609" y="377"/>
                    </a:lnTo>
                    <a:lnTo>
                      <a:pt x="575" y="333"/>
                    </a:lnTo>
                    <a:lnTo>
                      <a:pt x="542" y="296"/>
                    </a:lnTo>
                    <a:lnTo>
                      <a:pt x="486" y="239"/>
                    </a:lnTo>
                    <a:lnTo>
                      <a:pt x="435" y="189"/>
                    </a:lnTo>
                    <a:lnTo>
                      <a:pt x="387" y="144"/>
                    </a:lnTo>
                    <a:lnTo>
                      <a:pt x="341" y="105"/>
                    </a:lnTo>
                    <a:lnTo>
                      <a:pt x="300" y="74"/>
                    </a:lnTo>
                    <a:lnTo>
                      <a:pt x="260" y="47"/>
                    </a:lnTo>
                    <a:lnTo>
                      <a:pt x="225" y="27"/>
                    </a:lnTo>
                    <a:lnTo>
                      <a:pt x="193" y="13"/>
                    </a:lnTo>
                    <a:lnTo>
                      <a:pt x="165" y="6"/>
                    </a:lnTo>
                    <a:lnTo>
                      <a:pt x="132" y="0"/>
                    </a:lnTo>
                    <a:lnTo>
                      <a:pt x="104" y="0"/>
                    </a:lnTo>
                    <a:lnTo>
                      <a:pt x="78" y="7"/>
                    </a:lnTo>
                    <a:lnTo>
                      <a:pt x="54" y="21"/>
                    </a:lnTo>
                    <a:lnTo>
                      <a:pt x="34" y="41"/>
                    </a:lnTo>
                    <a:lnTo>
                      <a:pt x="15" y="68"/>
                    </a:lnTo>
                    <a:lnTo>
                      <a:pt x="0" y="101"/>
                    </a:lnTo>
                  </a:path>
                </a:pathLst>
              </a:custGeom>
              <a:noFill/>
              <a:ln w="254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3" name="Line 38"/>
              <p:cNvSpPr>
                <a:spLocks noChangeShapeType="1"/>
              </p:cNvSpPr>
              <p:nvPr/>
            </p:nvSpPr>
            <p:spPr bwMode="auto">
              <a:xfrm flipH="1">
                <a:off x="1889125" y="3878263"/>
                <a:ext cx="215900" cy="0"/>
              </a:xfrm>
              <a:prstGeom prst="line">
                <a:avLst/>
              </a:prstGeom>
              <a:noFill/>
              <a:ln w="2540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5" name="Freeform 40"/>
              <p:cNvSpPr>
                <a:spLocks/>
              </p:cNvSpPr>
              <p:nvPr/>
            </p:nvSpPr>
            <p:spPr bwMode="auto">
              <a:xfrm>
                <a:off x="1704975" y="1833563"/>
                <a:ext cx="2700338" cy="2278063"/>
              </a:xfrm>
              <a:custGeom>
                <a:avLst/>
                <a:gdLst>
                  <a:gd name="T0" fmla="*/ 1701 w 1701"/>
                  <a:gd name="T1" fmla="*/ 1435 h 1435"/>
                  <a:gd name="T2" fmla="*/ 1172 w 1701"/>
                  <a:gd name="T3" fmla="*/ 851 h 1435"/>
                  <a:gd name="T4" fmla="*/ 1028 w 1701"/>
                  <a:gd name="T5" fmla="*/ 689 h 1435"/>
                  <a:gd name="T6" fmla="*/ 883 w 1701"/>
                  <a:gd name="T7" fmla="*/ 535 h 1435"/>
                  <a:gd name="T8" fmla="*/ 737 w 1701"/>
                  <a:gd name="T9" fmla="*/ 388 h 1435"/>
                  <a:gd name="T10" fmla="*/ 590 w 1701"/>
                  <a:gd name="T11" fmla="*/ 249 h 1435"/>
                  <a:gd name="T12" fmla="*/ 518 w 1701"/>
                  <a:gd name="T13" fmla="*/ 189 h 1435"/>
                  <a:gd name="T14" fmla="*/ 451 w 1701"/>
                  <a:gd name="T15" fmla="*/ 138 h 1435"/>
                  <a:gd name="T16" fmla="*/ 385 w 1701"/>
                  <a:gd name="T17" fmla="*/ 94 h 1435"/>
                  <a:gd name="T18" fmla="*/ 324 w 1701"/>
                  <a:gd name="T19" fmla="*/ 57 h 1435"/>
                  <a:gd name="T20" fmla="*/ 267 w 1701"/>
                  <a:gd name="T21" fmla="*/ 28 h 1435"/>
                  <a:gd name="T22" fmla="*/ 213 w 1701"/>
                  <a:gd name="T23" fmla="*/ 7 h 1435"/>
                  <a:gd name="T24" fmla="*/ 179 w 1701"/>
                  <a:gd name="T25" fmla="*/ 0 h 1435"/>
                  <a:gd name="T26" fmla="*/ 146 w 1701"/>
                  <a:gd name="T27" fmla="*/ 1 h 1435"/>
                  <a:gd name="T28" fmla="*/ 116 w 1701"/>
                  <a:gd name="T29" fmla="*/ 12 h 1435"/>
                  <a:gd name="T30" fmla="*/ 88 w 1701"/>
                  <a:gd name="T31" fmla="*/ 31 h 1435"/>
                  <a:gd name="T32" fmla="*/ 62 w 1701"/>
                  <a:gd name="T33" fmla="*/ 59 h 1435"/>
                  <a:gd name="T34" fmla="*/ 47 w 1701"/>
                  <a:gd name="T35" fmla="*/ 75 h 1435"/>
                  <a:gd name="T36" fmla="*/ 31 w 1701"/>
                  <a:gd name="T37" fmla="*/ 82 h 1435"/>
                  <a:gd name="T38" fmla="*/ 20 w 1701"/>
                  <a:gd name="T39" fmla="*/ 82 h 1435"/>
                  <a:gd name="T40" fmla="*/ 8 w 1701"/>
                  <a:gd name="T41" fmla="*/ 75 h 1435"/>
                  <a:gd name="T42" fmla="*/ 0 w 1701"/>
                  <a:gd name="T43" fmla="*/ 59 h 1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01" h="1435">
                    <a:moveTo>
                      <a:pt x="1701" y="1435"/>
                    </a:moveTo>
                    <a:lnTo>
                      <a:pt x="1172" y="851"/>
                    </a:lnTo>
                    <a:lnTo>
                      <a:pt x="1028" y="689"/>
                    </a:lnTo>
                    <a:lnTo>
                      <a:pt x="883" y="535"/>
                    </a:lnTo>
                    <a:lnTo>
                      <a:pt x="737" y="388"/>
                    </a:lnTo>
                    <a:lnTo>
                      <a:pt x="590" y="249"/>
                    </a:lnTo>
                    <a:lnTo>
                      <a:pt x="518" y="189"/>
                    </a:lnTo>
                    <a:lnTo>
                      <a:pt x="451" y="138"/>
                    </a:lnTo>
                    <a:lnTo>
                      <a:pt x="385" y="94"/>
                    </a:lnTo>
                    <a:lnTo>
                      <a:pt x="324" y="57"/>
                    </a:lnTo>
                    <a:lnTo>
                      <a:pt x="267" y="28"/>
                    </a:lnTo>
                    <a:lnTo>
                      <a:pt x="213" y="7"/>
                    </a:lnTo>
                    <a:lnTo>
                      <a:pt x="179" y="0"/>
                    </a:lnTo>
                    <a:lnTo>
                      <a:pt x="146" y="1"/>
                    </a:lnTo>
                    <a:lnTo>
                      <a:pt x="116" y="12"/>
                    </a:lnTo>
                    <a:lnTo>
                      <a:pt x="88" y="31"/>
                    </a:lnTo>
                    <a:lnTo>
                      <a:pt x="62" y="59"/>
                    </a:lnTo>
                    <a:lnTo>
                      <a:pt x="47" y="75"/>
                    </a:lnTo>
                    <a:lnTo>
                      <a:pt x="31" y="82"/>
                    </a:lnTo>
                    <a:lnTo>
                      <a:pt x="20" y="82"/>
                    </a:lnTo>
                    <a:lnTo>
                      <a:pt x="8" y="75"/>
                    </a:lnTo>
                    <a:lnTo>
                      <a:pt x="0" y="59"/>
                    </a:lnTo>
                  </a:path>
                </a:pathLst>
              </a:custGeom>
              <a:noFill/>
              <a:ln w="2540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7" name="Line 42"/>
              <p:cNvSpPr>
                <a:spLocks noChangeShapeType="1"/>
              </p:cNvSpPr>
              <p:nvPr/>
            </p:nvSpPr>
            <p:spPr bwMode="auto">
              <a:xfrm flipH="1">
                <a:off x="1889125" y="4103688"/>
                <a:ext cx="215900" cy="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</p:grpSp>
        <p:sp>
          <p:nvSpPr>
            <p:cNvPr id="5141" name="ZoneTexte 5140"/>
            <p:cNvSpPr txBox="1"/>
            <p:nvPr/>
          </p:nvSpPr>
          <p:spPr>
            <a:xfrm>
              <a:off x="672103" y="4284795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0,0001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1183886" y="446046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1687539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12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2230464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24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2773389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36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3316314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48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3859239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729110" y="3771210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0,001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807657" y="3257623"/>
              <a:ext cx="4587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0,01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886204" y="2744036"/>
              <a:ext cx="3802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0,1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1003223" y="2230449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924677" y="17168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1641760" y="3826176"/>
              <a:ext cx="18726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b="1" dirty="0" err="1">
                  <a:solidFill>
                    <a:srgbClr val="000066"/>
                  </a:solidFill>
                  <a:cs typeface="Arial" charset="0"/>
                </a:rPr>
                <a:t>Kaletra</a:t>
              </a:r>
              <a:r>
                <a:rPr lang="fr-FR" sz="1100" b="1" baseline="30000" dirty="0">
                  <a:solidFill>
                    <a:srgbClr val="000066"/>
                  </a:solidFill>
                  <a:cs typeface="Arial" charset="0"/>
                </a:rPr>
                <a:t>®</a:t>
              </a: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 (400/100 mg </a:t>
              </a:r>
              <a:r>
                <a:rPr lang="fr-FR" sz="1100" b="1" dirty="0" err="1">
                  <a:solidFill>
                    <a:srgbClr val="000066"/>
                  </a:solidFill>
                  <a:cs typeface="Arial" charset="0"/>
                </a:rPr>
                <a:t>bid</a:t>
              </a: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)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1641760" y="4072397"/>
              <a:ext cx="20649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Nano-LPV (200/100 mg </a:t>
              </a:r>
              <a:r>
                <a:rPr lang="fr-FR" sz="1100" b="1" dirty="0" err="1">
                  <a:solidFill>
                    <a:srgbClr val="000066"/>
                  </a:solidFill>
                  <a:cs typeface="Arial" charset="0"/>
                </a:rPr>
                <a:t>bid</a:t>
              </a: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)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822544" y="2107338"/>
              <a:ext cx="501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LPV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2386614" y="4663442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Heures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422582" y="1716862"/>
            <a:ext cx="3390997" cy="3208190"/>
            <a:chOff x="4898581" y="1716862"/>
            <a:chExt cx="3390997" cy="3208190"/>
          </a:xfrm>
        </p:grpSpPr>
        <p:grpSp>
          <p:nvGrpSpPr>
            <p:cNvPr id="5139" name="Groupe 5138"/>
            <p:cNvGrpSpPr/>
            <p:nvPr/>
          </p:nvGrpSpPr>
          <p:grpSpPr>
            <a:xfrm>
              <a:off x="5232935" y="1822037"/>
              <a:ext cx="2906712" cy="2676525"/>
              <a:chOff x="5097463" y="1751013"/>
              <a:chExt cx="2906712" cy="2676525"/>
            </a:xfrm>
          </p:grpSpPr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187950" y="1751013"/>
                <a:ext cx="2816225" cy="2579688"/>
              </a:xfrm>
              <a:custGeom>
                <a:avLst/>
                <a:gdLst>
                  <a:gd name="T0" fmla="*/ 1774 w 1774"/>
                  <a:gd name="T1" fmla="*/ 1625 h 1625"/>
                  <a:gd name="T2" fmla="*/ 0 w 1774"/>
                  <a:gd name="T3" fmla="*/ 1625 h 1625"/>
                  <a:gd name="T4" fmla="*/ 0 w 1774"/>
                  <a:gd name="T5" fmla="*/ 0 h 1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74" h="1625">
                    <a:moveTo>
                      <a:pt x="1774" y="1625"/>
                    </a:moveTo>
                    <a:lnTo>
                      <a:pt x="0" y="1625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5097463" y="2133600"/>
                <a:ext cx="904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5097463" y="1766888"/>
                <a:ext cx="904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5097463" y="2865438"/>
                <a:ext cx="904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5097463" y="3232150"/>
                <a:ext cx="904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5097463" y="2500313"/>
                <a:ext cx="904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5097463" y="3962400"/>
                <a:ext cx="904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5097463" y="3595688"/>
                <a:ext cx="904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5097463" y="4330700"/>
                <a:ext cx="904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 flipV="1">
                <a:off x="5187950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 flipV="1">
                <a:off x="5745163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 flipV="1">
                <a:off x="6302375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 flipV="1">
                <a:off x="7421563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0" name="Line 28"/>
              <p:cNvSpPr>
                <a:spLocks noChangeShapeType="1"/>
              </p:cNvSpPr>
              <p:nvPr/>
            </p:nvSpPr>
            <p:spPr bwMode="auto">
              <a:xfrm flipV="1">
                <a:off x="6861175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0" name="Line 35"/>
              <p:cNvSpPr>
                <a:spLocks noChangeShapeType="1"/>
              </p:cNvSpPr>
              <p:nvPr/>
            </p:nvSpPr>
            <p:spPr bwMode="auto">
              <a:xfrm flipV="1">
                <a:off x="7978775" y="4330700"/>
                <a:ext cx="0" cy="96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2" name="Freeform 37"/>
              <p:cNvSpPr>
                <a:spLocks/>
              </p:cNvSpPr>
              <p:nvPr/>
            </p:nvSpPr>
            <p:spPr bwMode="auto">
              <a:xfrm>
                <a:off x="5187950" y="1955800"/>
                <a:ext cx="1127125" cy="1276350"/>
              </a:xfrm>
              <a:custGeom>
                <a:avLst/>
                <a:gdLst>
                  <a:gd name="T0" fmla="*/ 710 w 710"/>
                  <a:gd name="T1" fmla="*/ 793 h 804"/>
                  <a:gd name="T2" fmla="*/ 482 w 710"/>
                  <a:gd name="T3" fmla="*/ 525 h 804"/>
                  <a:gd name="T4" fmla="*/ 259 w 710"/>
                  <a:gd name="T5" fmla="*/ 159 h 804"/>
                  <a:gd name="T6" fmla="*/ 128 w 710"/>
                  <a:gd name="T7" fmla="*/ 0 h 804"/>
                  <a:gd name="T8" fmla="*/ 61 w 710"/>
                  <a:gd name="T9" fmla="*/ 91 h 804"/>
                  <a:gd name="T10" fmla="*/ 0 w 710"/>
                  <a:gd name="T11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0" h="804">
                    <a:moveTo>
                      <a:pt x="710" y="793"/>
                    </a:moveTo>
                    <a:lnTo>
                      <a:pt x="482" y="525"/>
                    </a:lnTo>
                    <a:lnTo>
                      <a:pt x="259" y="159"/>
                    </a:lnTo>
                    <a:lnTo>
                      <a:pt x="128" y="0"/>
                    </a:lnTo>
                    <a:lnTo>
                      <a:pt x="61" y="91"/>
                    </a:lnTo>
                    <a:lnTo>
                      <a:pt x="0" y="804"/>
                    </a:lnTo>
                  </a:path>
                </a:pathLst>
              </a:custGeom>
              <a:noFill/>
              <a:ln w="254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4" name="Line 39"/>
              <p:cNvSpPr>
                <a:spLocks noChangeShapeType="1"/>
              </p:cNvSpPr>
              <p:nvPr/>
            </p:nvSpPr>
            <p:spPr bwMode="auto">
              <a:xfrm flipH="1">
                <a:off x="5413375" y="3878263"/>
                <a:ext cx="214313" cy="0"/>
              </a:xfrm>
              <a:prstGeom prst="line">
                <a:avLst/>
              </a:prstGeom>
              <a:noFill/>
              <a:ln w="2540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6" name="Freeform 41"/>
              <p:cNvSpPr>
                <a:spLocks/>
              </p:cNvSpPr>
              <p:nvPr/>
            </p:nvSpPr>
            <p:spPr bwMode="auto">
              <a:xfrm>
                <a:off x="5187950" y="2122488"/>
                <a:ext cx="2778125" cy="1109663"/>
              </a:xfrm>
              <a:custGeom>
                <a:avLst/>
                <a:gdLst>
                  <a:gd name="T0" fmla="*/ 1750 w 1750"/>
                  <a:gd name="T1" fmla="*/ 645 h 699"/>
                  <a:gd name="T2" fmla="*/ 836 w 1750"/>
                  <a:gd name="T3" fmla="*/ 510 h 699"/>
                  <a:gd name="T4" fmla="*/ 387 w 1750"/>
                  <a:gd name="T5" fmla="*/ 431 h 699"/>
                  <a:gd name="T6" fmla="*/ 192 w 1750"/>
                  <a:gd name="T7" fmla="*/ 371 h 699"/>
                  <a:gd name="T8" fmla="*/ 58 w 1750"/>
                  <a:gd name="T9" fmla="*/ 0 h 699"/>
                  <a:gd name="T10" fmla="*/ 0 w 1750"/>
                  <a:gd name="T11" fmla="*/ 699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0" h="699">
                    <a:moveTo>
                      <a:pt x="1750" y="645"/>
                    </a:moveTo>
                    <a:lnTo>
                      <a:pt x="836" y="510"/>
                    </a:lnTo>
                    <a:lnTo>
                      <a:pt x="387" y="431"/>
                    </a:lnTo>
                    <a:lnTo>
                      <a:pt x="192" y="371"/>
                    </a:lnTo>
                    <a:lnTo>
                      <a:pt x="58" y="0"/>
                    </a:lnTo>
                    <a:lnTo>
                      <a:pt x="0" y="699"/>
                    </a:lnTo>
                  </a:path>
                </a:pathLst>
              </a:custGeom>
              <a:noFill/>
              <a:ln w="2540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8" name="Line 43"/>
              <p:cNvSpPr>
                <a:spLocks noChangeShapeType="1"/>
              </p:cNvSpPr>
              <p:nvPr/>
            </p:nvSpPr>
            <p:spPr bwMode="auto">
              <a:xfrm flipH="1">
                <a:off x="5413375" y="4103688"/>
                <a:ext cx="214313" cy="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00">
                  <a:solidFill>
                    <a:srgbClr val="000066"/>
                  </a:solidFill>
                  <a:cs typeface="Arial" charset="0"/>
                </a:endParaRPr>
              </a:p>
            </p:txBody>
          </p:sp>
        </p:grpSp>
        <p:sp>
          <p:nvSpPr>
            <p:cNvPr id="89" name="ZoneTexte 88"/>
            <p:cNvSpPr txBox="1"/>
            <p:nvPr/>
          </p:nvSpPr>
          <p:spPr>
            <a:xfrm>
              <a:off x="5037139" y="4284795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5196262" y="446046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5716849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12</a:t>
              </a: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6274591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24</a:t>
              </a: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6832333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36</a:t>
              </a: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7390075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48</a:t>
              </a: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7947818" y="446046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4898581" y="3917950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0,5</a:t>
              </a: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4898581" y="3184254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1,5</a:t>
              </a:r>
            </a:p>
          </p:txBody>
        </p:sp>
        <p:sp>
          <p:nvSpPr>
            <p:cNvPr id="98" name="ZoneTexte 97"/>
            <p:cNvSpPr txBox="1"/>
            <p:nvPr/>
          </p:nvSpPr>
          <p:spPr>
            <a:xfrm>
              <a:off x="4898581" y="2450558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2,5</a:t>
              </a:r>
            </a:p>
          </p:txBody>
        </p:sp>
        <p:sp>
          <p:nvSpPr>
            <p:cNvPr id="99" name="ZoneTexte 98"/>
            <p:cNvSpPr txBox="1"/>
            <p:nvPr/>
          </p:nvSpPr>
          <p:spPr>
            <a:xfrm>
              <a:off x="5015599" y="2083710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3</a:t>
              </a:r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4898581" y="1716862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3,5</a:t>
              </a:r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5708566" y="3826176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Nano-EFV (300 mg </a:t>
              </a:r>
              <a:r>
                <a:rPr lang="fr-FR" sz="1100" b="1" dirty="0" err="1">
                  <a:solidFill>
                    <a:srgbClr val="000066"/>
                  </a:solidFill>
                  <a:cs typeface="Arial" charset="0"/>
                </a:rPr>
                <a:t>qd</a:t>
              </a: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)</a:t>
              </a: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5708566" y="4072397"/>
              <a:ext cx="15840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b="1" dirty="0" err="1">
                  <a:solidFill>
                    <a:srgbClr val="000066"/>
                  </a:solidFill>
                  <a:cs typeface="Arial" charset="0"/>
                </a:rPr>
                <a:t>Sustiva</a:t>
              </a:r>
              <a:r>
                <a:rPr lang="fr-FR" sz="1100" b="1" baseline="30000" dirty="0">
                  <a:solidFill>
                    <a:srgbClr val="000066"/>
                  </a:solidFill>
                  <a:cs typeface="Arial" charset="0"/>
                </a:rPr>
                <a:t>®</a:t>
              </a: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 (600 mg </a:t>
              </a:r>
              <a:r>
                <a:rPr lang="fr-FR" sz="1100" b="1" dirty="0" err="1">
                  <a:solidFill>
                    <a:srgbClr val="000066"/>
                  </a:solidFill>
                  <a:cs typeface="Arial" charset="0"/>
                </a:rPr>
                <a:t>qd</a:t>
              </a: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)</a:t>
              </a: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6834920" y="2107338"/>
              <a:ext cx="500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EFV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6398990" y="4663442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Heures</a:t>
              </a:r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5015599" y="355110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5015599" y="2817406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66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78" name="ZoneTexte 77"/>
          <p:cNvSpPr txBox="1"/>
          <p:nvPr/>
        </p:nvSpPr>
        <p:spPr>
          <a:xfrm>
            <a:off x="10237780" y="32576"/>
            <a:ext cx="396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000" b="1" dirty="0">
                <a:solidFill>
                  <a:srgbClr val="FFFFFF"/>
                </a:solidFill>
                <a:cs typeface="Arial" charset="0"/>
              </a:rPr>
              <a:t>118</a:t>
            </a:r>
          </a:p>
        </p:txBody>
      </p:sp>
      <p:sp>
        <p:nvSpPr>
          <p:cNvPr id="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43" y="115889"/>
            <a:ext cx="11905791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2400" dirty="0">
                <a:latin typeface="+mn-lt"/>
              </a:rPr>
              <a:t>Réduction des doses orales d’EFV et LPV grâce aux nano-formulations </a:t>
            </a:r>
            <a:r>
              <a:rPr lang="fr-FR" sz="2400" dirty="0" smtClean="0">
                <a:latin typeface="+mn-lt"/>
              </a:rPr>
              <a:t>solides</a:t>
            </a:r>
            <a:endParaRPr lang="fr-FR" sz="2400" dirty="0">
              <a:latin typeface="+mn-lt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32929"/>
      </p:ext>
    </p:extLst>
  </p:cSld>
  <p:clrMapOvr>
    <a:masterClrMapping/>
  </p:clrMapOvr>
  <p:transition advTm="27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0558" y="108448"/>
            <a:ext cx="10030883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 err="1"/>
              <a:t>Prodrogue</a:t>
            </a:r>
            <a:r>
              <a:rPr lang="fr-FR" dirty="0"/>
              <a:t> nano-formulée de </a:t>
            </a:r>
            <a:r>
              <a:rPr lang="fr-FR" dirty="0" err="1" smtClean="0"/>
              <a:t>cabotégravir</a:t>
            </a:r>
            <a:endParaRPr lang="fr-FR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981201" y="1341439"/>
            <a:ext cx="8507413" cy="3162829"/>
          </a:xfrm>
        </p:spPr>
        <p:txBody>
          <a:bodyPr/>
          <a:lstStyle/>
          <a:p>
            <a:pPr eaLnBrk="1" hangingPunct="1"/>
            <a:r>
              <a:rPr lang="fr-FR" sz="1600" b="1" dirty="0">
                <a:solidFill>
                  <a:srgbClr val="0070C0"/>
                </a:solidFill>
              </a:rPr>
              <a:t>Objectif de l’étude : </a:t>
            </a:r>
            <a:r>
              <a:rPr lang="fr-FR" sz="1600" dirty="0"/>
              <a:t>transformer CAB en </a:t>
            </a:r>
            <a:r>
              <a:rPr lang="fr-FR" sz="1600" dirty="0" err="1"/>
              <a:t>prodrogue</a:t>
            </a:r>
            <a:r>
              <a:rPr lang="fr-FR" sz="1600" dirty="0"/>
              <a:t> de manière à réduire le volume d’injection de la nano-formulation parentérale à libération prolongée et à améliorer le profil PK plasma de CAB </a:t>
            </a:r>
            <a:br>
              <a:rPr lang="fr-FR" sz="1600" dirty="0"/>
            </a:br>
            <a:endParaRPr lang="fr-FR" sz="1600" dirty="0"/>
          </a:p>
          <a:p>
            <a:pPr eaLnBrk="1" hangingPunct="1"/>
            <a:r>
              <a:rPr lang="fr-FR" sz="1600" b="1" dirty="0">
                <a:solidFill>
                  <a:srgbClr val="0070C0"/>
                </a:solidFill>
              </a:rPr>
              <a:t>Méthode</a:t>
            </a:r>
          </a:p>
          <a:p>
            <a:pPr lvl="1" eaLnBrk="1" hangingPunct="1"/>
            <a:r>
              <a:rPr lang="fr-FR" sz="1400" dirty="0"/>
              <a:t>Greffage chimique d’un chlorure de </a:t>
            </a:r>
            <a:r>
              <a:rPr lang="fr-FR" sz="1400" dirty="0" err="1"/>
              <a:t>myristoyl</a:t>
            </a:r>
            <a:r>
              <a:rPr lang="fr-FR" sz="1400" dirty="0"/>
              <a:t> (</a:t>
            </a:r>
            <a:r>
              <a:rPr lang="fr-FR" sz="1400" dirty="0" err="1"/>
              <a:t>tétradécanoate</a:t>
            </a:r>
            <a:r>
              <a:rPr lang="fr-FR" sz="1400" dirty="0"/>
              <a:t>) sur CAB de manière à modifier </a:t>
            </a:r>
            <a:br>
              <a:rPr lang="fr-FR" sz="1400" dirty="0"/>
            </a:br>
            <a:r>
              <a:rPr lang="fr-FR" sz="1400" dirty="0"/>
              <a:t>sa </a:t>
            </a:r>
            <a:r>
              <a:rPr lang="fr-FR" sz="1400" dirty="0" err="1"/>
              <a:t>liposolubilibilté</a:t>
            </a:r>
            <a:r>
              <a:rPr lang="fr-FR" sz="1400" dirty="0"/>
              <a:t> puis homogénéisation sous haute pression dans un </a:t>
            </a:r>
            <a:r>
              <a:rPr lang="fr-FR" sz="1400" dirty="0" err="1"/>
              <a:t>poloxamer</a:t>
            </a:r>
            <a:r>
              <a:rPr lang="fr-FR" sz="1400" dirty="0"/>
              <a:t> 407</a:t>
            </a:r>
          </a:p>
          <a:p>
            <a:pPr lvl="1" eaLnBrk="1" hangingPunct="1"/>
            <a:r>
              <a:rPr lang="fr-FR" sz="1400" dirty="0"/>
              <a:t>Etude in vitro d’entrée et accumulation sur monocytes humains dérivés des macrophages</a:t>
            </a:r>
          </a:p>
          <a:p>
            <a:pPr lvl="1" eaLnBrk="1" hangingPunct="1"/>
            <a:r>
              <a:rPr lang="fr-FR" sz="1400" dirty="0"/>
              <a:t>Activité antivirale par mesures de l’activité transcriptase inverse et Ag p24 VIH-1</a:t>
            </a:r>
          </a:p>
          <a:p>
            <a:pPr lvl="1" eaLnBrk="1" hangingPunct="1"/>
            <a:r>
              <a:rPr lang="fr-FR" sz="1400" dirty="0"/>
              <a:t>Comparaison des résultats entre CAB-LAP (Libération prolongée) et NMCAB </a:t>
            </a:r>
            <a:br>
              <a:rPr lang="fr-FR" sz="1400" dirty="0"/>
            </a:br>
            <a:r>
              <a:rPr lang="fr-FR" sz="1400" dirty="0"/>
              <a:t>(</a:t>
            </a:r>
            <a:r>
              <a:rPr lang="fr-FR" sz="1400" dirty="0" err="1"/>
              <a:t>prodrogue</a:t>
            </a:r>
            <a:r>
              <a:rPr lang="fr-FR" sz="1400" dirty="0"/>
              <a:t> nano-formulée) chez la souris </a:t>
            </a:r>
            <a:r>
              <a:rPr lang="fr-FR" sz="1400" dirty="0" err="1"/>
              <a:t>Balb</a:t>
            </a:r>
            <a:r>
              <a:rPr lang="fr-FR" sz="1400" dirty="0"/>
              <a:t>/c après IM de 15 à 45 mg/kg)</a:t>
            </a:r>
          </a:p>
          <a:p>
            <a:pPr lvl="1" eaLnBrk="1" hangingPunct="1"/>
            <a:r>
              <a:rPr lang="fr-FR" sz="1400" dirty="0"/>
              <a:t>Mesures des concentrations plasmatiques pendant 2 mois après l’injection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59714" y="6583364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Zhou T, CROI 2017, Abs. 439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04821" y="4284606"/>
            <a:ext cx="691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Greffage chimique d’un radical </a:t>
            </a:r>
            <a:r>
              <a:rPr lang="fr-FR" b="1" dirty="0" err="1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tétradécanoate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 puis nano-formulation  </a:t>
            </a:r>
          </a:p>
        </p:txBody>
      </p:sp>
      <p:sp>
        <p:nvSpPr>
          <p:cNvPr id="228" name="ZoneTexte 227"/>
          <p:cNvSpPr txBox="1"/>
          <p:nvPr/>
        </p:nvSpPr>
        <p:spPr>
          <a:xfrm>
            <a:off x="6883160" y="4720619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000" b="1" dirty="0">
                <a:solidFill>
                  <a:srgbClr val="000066"/>
                </a:solidFill>
                <a:cs typeface="Arial" charset="0"/>
              </a:rPr>
              <a:t>H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1938612" y="4666077"/>
            <a:ext cx="8436291" cy="1813091"/>
            <a:chOff x="414611" y="4666076"/>
            <a:chExt cx="8436291" cy="1813091"/>
          </a:xfrm>
        </p:grpSpPr>
        <p:pic>
          <p:nvPicPr>
            <p:cNvPr id="4098" name="Picture 2" descr="C:\Users\Ludo\Documents\Travail\CROI 2017\Gilles Peytavin\image0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809" y="4666076"/>
              <a:ext cx="2222093" cy="12993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necteur droit avec flèche 6"/>
            <p:cNvCxnSpPr/>
            <p:nvPr/>
          </p:nvCxnSpPr>
          <p:spPr bwMode="auto">
            <a:xfrm>
              <a:off x="5991584" y="5287534"/>
              <a:ext cx="45660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5258" name="Groupe 5257"/>
            <p:cNvGrpSpPr/>
            <p:nvPr/>
          </p:nvGrpSpPr>
          <p:grpSpPr>
            <a:xfrm>
              <a:off x="580354" y="4917321"/>
              <a:ext cx="5114682" cy="1270000"/>
              <a:chOff x="10055226" y="2828925"/>
              <a:chExt cx="3043237" cy="755650"/>
            </a:xfrm>
          </p:grpSpPr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10896601" y="3117850"/>
                <a:ext cx="50800" cy="73025"/>
              </a:xfrm>
              <a:custGeom>
                <a:avLst/>
                <a:gdLst>
                  <a:gd name="T0" fmla="*/ 19 w 32"/>
                  <a:gd name="T1" fmla="*/ 46 h 46"/>
                  <a:gd name="T2" fmla="*/ 32 w 32"/>
                  <a:gd name="T3" fmla="*/ 39 h 46"/>
                  <a:gd name="T4" fmla="*/ 0 w 32"/>
                  <a:gd name="T5" fmla="*/ 0 h 46"/>
                  <a:gd name="T6" fmla="*/ 19 w 32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6">
                    <a:moveTo>
                      <a:pt x="19" y="46"/>
                    </a:moveTo>
                    <a:lnTo>
                      <a:pt x="32" y="39"/>
                    </a:lnTo>
                    <a:lnTo>
                      <a:pt x="0" y="0"/>
                    </a:lnTo>
                    <a:lnTo>
                      <a:pt x="19" y="46"/>
                    </a:lnTo>
                    <a:close/>
                  </a:path>
                </a:pathLst>
              </a:custGeom>
              <a:solidFill>
                <a:srgbClr val="0099FF"/>
              </a:solidFill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0810876" y="2943225"/>
                <a:ext cx="30163" cy="68263"/>
              </a:xfrm>
              <a:custGeom>
                <a:avLst/>
                <a:gdLst>
                  <a:gd name="T0" fmla="*/ 19 w 19"/>
                  <a:gd name="T1" fmla="*/ 4 h 43"/>
                  <a:gd name="T2" fmla="*/ 4 w 19"/>
                  <a:gd name="T3" fmla="*/ 0 h 43"/>
                  <a:gd name="T4" fmla="*/ 0 w 19"/>
                  <a:gd name="T5" fmla="*/ 43 h 43"/>
                  <a:gd name="T6" fmla="*/ 19 w 19"/>
                  <a:gd name="T7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43">
                    <a:moveTo>
                      <a:pt x="19" y="4"/>
                    </a:moveTo>
                    <a:lnTo>
                      <a:pt x="4" y="0"/>
                    </a:lnTo>
                    <a:lnTo>
                      <a:pt x="0" y="43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0099FF"/>
              </a:solidFill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13044488" y="3013075"/>
                <a:ext cx="53975" cy="73025"/>
              </a:xfrm>
              <a:custGeom>
                <a:avLst/>
                <a:gdLst>
                  <a:gd name="T0" fmla="*/ 34 w 34"/>
                  <a:gd name="T1" fmla="*/ 37 h 46"/>
                  <a:gd name="T2" fmla="*/ 0 w 34"/>
                  <a:gd name="T3" fmla="*/ 0 h 46"/>
                  <a:gd name="T4" fmla="*/ 22 w 34"/>
                  <a:gd name="T5" fmla="*/ 46 h 46"/>
                  <a:gd name="T6" fmla="*/ 34 w 34"/>
                  <a:gd name="T7" fmla="*/ 3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46">
                    <a:moveTo>
                      <a:pt x="34" y="37"/>
                    </a:moveTo>
                    <a:lnTo>
                      <a:pt x="0" y="0"/>
                    </a:lnTo>
                    <a:lnTo>
                      <a:pt x="22" y="46"/>
                    </a:lnTo>
                    <a:lnTo>
                      <a:pt x="34" y="37"/>
                    </a:lnTo>
                    <a:close/>
                  </a:path>
                </a:pathLst>
              </a:custGeom>
              <a:solidFill>
                <a:srgbClr val="0099FF"/>
              </a:solidFill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58763" y="2836863"/>
                <a:ext cx="25400" cy="66675"/>
              </a:xfrm>
              <a:custGeom>
                <a:avLst/>
                <a:gdLst>
                  <a:gd name="T0" fmla="*/ 0 w 16"/>
                  <a:gd name="T1" fmla="*/ 0 h 42"/>
                  <a:gd name="T2" fmla="*/ 0 w 16"/>
                  <a:gd name="T3" fmla="*/ 42 h 42"/>
                  <a:gd name="T4" fmla="*/ 16 w 16"/>
                  <a:gd name="T5" fmla="*/ 0 h 42"/>
                  <a:gd name="T6" fmla="*/ 0 w 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2">
                    <a:moveTo>
                      <a:pt x="0" y="0"/>
                    </a:moveTo>
                    <a:lnTo>
                      <a:pt x="0" y="42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9FF"/>
              </a:solidFill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 flipV="1">
                <a:off x="12325351" y="2890838"/>
                <a:ext cx="60325" cy="3492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12322176" y="2873375"/>
                <a:ext cx="84138" cy="4127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12245976" y="2873375"/>
                <a:ext cx="76200" cy="131763"/>
              </a:xfrm>
              <a:custGeom>
                <a:avLst/>
                <a:gdLst>
                  <a:gd name="T0" fmla="*/ 0 w 48"/>
                  <a:gd name="T1" fmla="*/ 83 h 83"/>
                  <a:gd name="T2" fmla="*/ 0 w 48"/>
                  <a:gd name="T3" fmla="*/ 27 h 83"/>
                  <a:gd name="T4" fmla="*/ 48 w 48"/>
                  <a:gd name="T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83">
                    <a:moveTo>
                      <a:pt x="0" y="83"/>
                    </a:moveTo>
                    <a:lnTo>
                      <a:pt x="0" y="27"/>
                    </a:lnTo>
                    <a:lnTo>
                      <a:pt x="48" y="0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 flipV="1">
                <a:off x="12322176" y="2828925"/>
                <a:ext cx="0" cy="4445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12595226" y="2879725"/>
                <a:ext cx="68263" cy="26988"/>
              </a:xfrm>
              <a:custGeom>
                <a:avLst/>
                <a:gdLst>
                  <a:gd name="T0" fmla="*/ 43 w 43"/>
                  <a:gd name="T1" fmla="*/ 17 h 17"/>
                  <a:gd name="T2" fmla="*/ 11 w 43"/>
                  <a:gd name="T3" fmla="*/ 0 h 17"/>
                  <a:gd name="T4" fmla="*/ 0 w 43"/>
                  <a:gd name="T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17">
                    <a:moveTo>
                      <a:pt x="43" y="17"/>
                    </a:moveTo>
                    <a:lnTo>
                      <a:pt x="11" y="0"/>
                    </a:lnTo>
                    <a:lnTo>
                      <a:pt x="0" y="8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2406313" y="2878138"/>
                <a:ext cx="109538" cy="36513"/>
              </a:xfrm>
              <a:custGeom>
                <a:avLst/>
                <a:gdLst>
                  <a:gd name="T0" fmla="*/ 69 w 69"/>
                  <a:gd name="T1" fmla="*/ 13 h 23"/>
                  <a:gd name="T2" fmla="*/ 44 w 69"/>
                  <a:gd name="T3" fmla="*/ 0 h 23"/>
                  <a:gd name="T4" fmla="*/ 0 w 69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" h="23">
                    <a:moveTo>
                      <a:pt x="69" y="13"/>
                    </a:moveTo>
                    <a:lnTo>
                      <a:pt x="44" y="0"/>
                    </a:lnTo>
                    <a:lnTo>
                      <a:pt x="0" y="23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12852401" y="2863850"/>
                <a:ext cx="106363" cy="39688"/>
              </a:xfrm>
              <a:custGeom>
                <a:avLst/>
                <a:gdLst>
                  <a:gd name="T0" fmla="*/ 67 w 67"/>
                  <a:gd name="T1" fmla="*/ 25 h 25"/>
                  <a:gd name="T2" fmla="*/ 21 w 67"/>
                  <a:gd name="T3" fmla="*/ 0 h 25"/>
                  <a:gd name="T4" fmla="*/ 0 w 67"/>
                  <a:gd name="T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25">
                    <a:moveTo>
                      <a:pt x="67" y="25"/>
                    </a:moveTo>
                    <a:lnTo>
                      <a:pt x="21" y="0"/>
                    </a:lnTo>
                    <a:lnTo>
                      <a:pt x="0" y="13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 flipV="1">
                <a:off x="12958763" y="2903538"/>
                <a:ext cx="0" cy="4445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12663488" y="2870200"/>
                <a:ext cx="114300" cy="36513"/>
              </a:xfrm>
              <a:custGeom>
                <a:avLst/>
                <a:gdLst>
                  <a:gd name="T0" fmla="*/ 72 w 72"/>
                  <a:gd name="T1" fmla="*/ 15 h 23"/>
                  <a:gd name="T2" fmla="*/ 47 w 72"/>
                  <a:gd name="T3" fmla="*/ 0 h 23"/>
                  <a:gd name="T4" fmla="*/ 0 w 72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23">
                    <a:moveTo>
                      <a:pt x="72" y="15"/>
                    </a:moveTo>
                    <a:lnTo>
                      <a:pt x="47" y="0"/>
                    </a:lnTo>
                    <a:lnTo>
                      <a:pt x="0" y="23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4" name="Line 23"/>
              <p:cNvSpPr>
                <a:spLocks noChangeShapeType="1"/>
              </p:cNvSpPr>
              <p:nvPr/>
            </p:nvSpPr>
            <p:spPr bwMode="auto">
              <a:xfrm flipH="1">
                <a:off x="12684126" y="2889250"/>
                <a:ext cx="52388" cy="2698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3001626" y="2914650"/>
                <a:ext cx="93663" cy="98425"/>
              </a:xfrm>
              <a:custGeom>
                <a:avLst/>
                <a:gdLst>
                  <a:gd name="T0" fmla="*/ 0 w 59"/>
                  <a:gd name="T1" fmla="*/ 53 h 62"/>
                  <a:gd name="T2" fmla="*/ 27 w 59"/>
                  <a:gd name="T3" fmla="*/ 62 h 62"/>
                  <a:gd name="T4" fmla="*/ 59 w 59"/>
                  <a:gd name="T5" fmla="*/ 18 h 62"/>
                  <a:gd name="T6" fmla="*/ 44 w 59"/>
                  <a:gd name="T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2">
                    <a:moveTo>
                      <a:pt x="0" y="53"/>
                    </a:moveTo>
                    <a:lnTo>
                      <a:pt x="27" y="62"/>
                    </a:lnTo>
                    <a:lnTo>
                      <a:pt x="59" y="18"/>
                    </a:lnTo>
                    <a:lnTo>
                      <a:pt x="44" y="0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6" name="Line 25"/>
              <p:cNvSpPr>
                <a:spLocks noChangeShapeType="1"/>
              </p:cNvSpPr>
              <p:nvPr/>
            </p:nvSpPr>
            <p:spPr bwMode="auto">
              <a:xfrm flipH="1">
                <a:off x="12958763" y="2890838"/>
                <a:ext cx="42863" cy="127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2874626" y="3017838"/>
                <a:ext cx="19050" cy="4763"/>
              </a:xfrm>
              <a:custGeom>
                <a:avLst/>
                <a:gdLst>
                  <a:gd name="T0" fmla="*/ 12 w 12"/>
                  <a:gd name="T1" fmla="*/ 1 h 3"/>
                  <a:gd name="T2" fmla="*/ 7 w 12"/>
                  <a:gd name="T3" fmla="*/ 3 h 3"/>
                  <a:gd name="T4" fmla="*/ 0 w 1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">
                    <a:moveTo>
                      <a:pt x="12" y="1"/>
                    </a:moveTo>
                    <a:lnTo>
                      <a:pt x="7" y="3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8" name="Line 27"/>
              <p:cNvSpPr>
                <a:spLocks noChangeShapeType="1"/>
              </p:cNvSpPr>
              <p:nvPr/>
            </p:nvSpPr>
            <p:spPr bwMode="auto">
              <a:xfrm>
                <a:off x="12874626" y="3017838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 flipH="1">
                <a:off x="12893676" y="3003550"/>
                <a:ext cx="34925" cy="1587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>
                <a:off x="12893676" y="3019425"/>
                <a:ext cx="0" cy="381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31" name="Line 30"/>
              <p:cNvSpPr>
                <a:spLocks noChangeShapeType="1"/>
              </p:cNvSpPr>
              <p:nvPr/>
            </p:nvSpPr>
            <p:spPr bwMode="auto">
              <a:xfrm flipH="1">
                <a:off x="12738101" y="2984500"/>
                <a:ext cx="71438" cy="4127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096" name="Line 31"/>
              <p:cNvSpPr>
                <a:spLocks noChangeShapeType="1"/>
              </p:cNvSpPr>
              <p:nvPr/>
            </p:nvSpPr>
            <p:spPr bwMode="auto">
              <a:xfrm flipH="1">
                <a:off x="12741276" y="2976563"/>
                <a:ext cx="47625" cy="30163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097" name="Line 32"/>
              <p:cNvSpPr>
                <a:spLocks noChangeShapeType="1"/>
              </p:cNvSpPr>
              <p:nvPr/>
            </p:nvSpPr>
            <p:spPr bwMode="auto">
              <a:xfrm flipV="1">
                <a:off x="12738101" y="3025775"/>
                <a:ext cx="0" cy="254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00" name="Line 33"/>
              <p:cNvSpPr>
                <a:spLocks noChangeShapeType="1"/>
              </p:cNvSpPr>
              <p:nvPr/>
            </p:nvSpPr>
            <p:spPr bwMode="auto">
              <a:xfrm flipH="1" flipV="1">
                <a:off x="12752388" y="3119438"/>
                <a:ext cx="6350" cy="793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01" name="Line 34"/>
              <p:cNvSpPr>
                <a:spLocks noChangeShapeType="1"/>
              </p:cNvSpPr>
              <p:nvPr/>
            </p:nvSpPr>
            <p:spPr bwMode="auto">
              <a:xfrm flipV="1">
                <a:off x="10472738" y="2955925"/>
                <a:ext cx="0" cy="3492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02" name="Line 35"/>
              <p:cNvSpPr>
                <a:spLocks noChangeShapeType="1"/>
              </p:cNvSpPr>
              <p:nvPr/>
            </p:nvSpPr>
            <p:spPr bwMode="auto">
              <a:xfrm flipV="1">
                <a:off x="10453688" y="2955925"/>
                <a:ext cx="0" cy="381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03" name="Line 36"/>
              <p:cNvSpPr>
                <a:spLocks noChangeShapeType="1"/>
              </p:cNvSpPr>
              <p:nvPr/>
            </p:nvSpPr>
            <p:spPr bwMode="auto">
              <a:xfrm flipV="1">
                <a:off x="12260263" y="2927350"/>
                <a:ext cx="0" cy="61913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06" name="Line 37"/>
              <p:cNvSpPr>
                <a:spLocks noChangeShapeType="1"/>
              </p:cNvSpPr>
              <p:nvPr/>
            </p:nvSpPr>
            <p:spPr bwMode="auto">
              <a:xfrm flipH="1" flipV="1">
                <a:off x="12809538" y="2984500"/>
                <a:ext cx="65088" cy="3333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07" name="Line 38"/>
              <p:cNvSpPr>
                <a:spLocks noChangeShapeType="1"/>
              </p:cNvSpPr>
              <p:nvPr/>
            </p:nvSpPr>
            <p:spPr bwMode="auto">
              <a:xfrm flipH="1">
                <a:off x="12641263" y="2989263"/>
                <a:ext cx="33338" cy="23813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08" name="Freeform 39"/>
              <p:cNvSpPr>
                <a:spLocks/>
              </p:cNvSpPr>
              <p:nvPr/>
            </p:nvSpPr>
            <p:spPr bwMode="auto">
              <a:xfrm>
                <a:off x="12663488" y="2971800"/>
                <a:ext cx="11113" cy="17463"/>
              </a:xfrm>
              <a:custGeom>
                <a:avLst/>
                <a:gdLst>
                  <a:gd name="T0" fmla="*/ 7 w 7"/>
                  <a:gd name="T1" fmla="*/ 11 h 11"/>
                  <a:gd name="T2" fmla="*/ 0 w 7"/>
                  <a:gd name="T3" fmla="*/ 8 h 11"/>
                  <a:gd name="T4" fmla="*/ 0 w 7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1">
                    <a:moveTo>
                      <a:pt x="7" y="11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09" name="Line 40"/>
              <p:cNvSpPr>
                <a:spLocks noChangeShapeType="1"/>
              </p:cNvSpPr>
              <p:nvPr/>
            </p:nvSpPr>
            <p:spPr bwMode="auto">
              <a:xfrm flipH="1">
                <a:off x="12630151" y="2971800"/>
                <a:ext cx="33338" cy="254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0" name="Line 41"/>
              <p:cNvSpPr>
                <a:spLocks noChangeShapeType="1"/>
              </p:cNvSpPr>
              <p:nvPr/>
            </p:nvSpPr>
            <p:spPr bwMode="auto">
              <a:xfrm flipH="1" flipV="1">
                <a:off x="12674601" y="2989263"/>
                <a:ext cx="63500" cy="36513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1" name="Line 42"/>
              <p:cNvSpPr>
                <a:spLocks noChangeShapeType="1"/>
              </p:cNvSpPr>
              <p:nvPr/>
            </p:nvSpPr>
            <p:spPr bwMode="auto">
              <a:xfrm flipH="1">
                <a:off x="12325351" y="2997200"/>
                <a:ext cx="58738" cy="30163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2" name="Freeform 43"/>
              <p:cNvSpPr>
                <a:spLocks/>
              </p:cNvSpPr>
              <p:nvPr/>
            </p:nvSpPr>
            <p:spPr bwMode="auto">
              <a:xfrm>
                <a:off x="12245976" y="2914650"/>
                <a:ext cx="160338" cy="131763"/>
              </a:xfrm>
              <a:custGeom>
                <a:avLst/>
                <a:gdLst>
                  <a:gd name="T0" fmla="*/ 101 w 101"/>
                  <a:gd name="T1" fmla="*/ 0 h 83"/>
                  <a:gd name="T2" fmla="*/ 101 w 101"/>
                  <a:gd name="T3" fmla="*/ 57 h 83"/>
                  <a:gd name="T4" fmla="*/ 50 w 101"/>
                  <a:gd name="T5" fmla="*/ 83 h 83"/>
                  <a:gd name="T6" fmla="*/ 0 w 101"/>
                  <a:gd name="T7" fmla="*/ 5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83">
                    <a:moveTo>
                      <a:pt x="101" y="0"/>
                    </a:moveTo>
                    <a:lnTo>
                      <a:pt x="101" y="57"/>
                    </a:lnTo>
                    <a:lnTo>
                      <a:pt x="50" y="83"/>
                    </a:lnTo>
                    <a:lnTo>
                      <a:pt x="0" y="57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3" name="Line 44"/>
              <p:cNvSpPr>
                <a:spLocks noChangeShapeType="1"/>
              </p:cNvSpPr>
              <p:nvPr/>
            </p:nvSpPr>
            <p:spPr bwMode="auto">
              <a:xfrm flipV="1">
                <a:off x="12209463" y="3005138"/>
                <a:ext cx="36513" cy="2063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4" name="Freeform 45"/>
              <p:cNvSpPr>
                <a:spLocks/>
              </p:cNvSpPr>
              <p:nvPr/>
            </p:nvSpPr>
            <p:spPr bwMode="auto">
              <a:xfrm>
                <a:off x="11187113" y="3046413"/>
                <a:ext cx="473075" cy="28575"/>
              </a:xfrm>
              <a:custGeom>
                <a:avLst/>
                <a:gdLst>
                  <a:gd name="T0" fmla="*/ 298 w 298"/>
                  <a:gd name="T1" fmla="*/ 11 h 18"/>
                  <a:gd name="T2" fmla="*/ 276 w 298"/>
                  <a:gd name="T3" fmla="*/ 0 h 18"/>
                  <a:gd name="T4" fmla="*/ 254 w 298"/>
                  <a:gd name="T5" fmla="*/ 13 h 18"/>
                  <a:gd name="T6" fmla="*/ 230 w 298"/>
                  <a:gd name="T7" fmla="*/ 2 h 18"/>
                  <a:gd name="T8" fmla="*/ 207 w 298"/>
                  <a:gd name="T9" fmla="*/ 15 h 18"/>
                  <a:gd name="T10" fmla="*/ 182 w 298"/>
                  <a:gd name="T11" fmla="*/ 1 h 18"/>
                  <a:gd name="T12" fmla="*/ 160 w 298"/>
                  <a:gd name="T13" fmla="*/ 15 h 18"/>
                  <a:gd name="T14" fmla="*/ 136 w 298"/>
                  <a:gd name="T15" fmla="*/ 2 h 18"/>
                  <a:gd name="T16" fmla="*/ 112 w 298"/>
                  <a:gd name="T17" fmla="*/ 15 h 18"/>
                  <a:gd name="T18" fmla="*/ 88 w 298"/>
                  <a:gd name="T19" fmla="*/ 3 h 18"/>
                  <a:gd name="T20" fmla="*/ 64 w 298"/>
                  <a:gd name="T21" fmla="*/ 16 h 18"/>
                  <a:gd name="T22" fmla="*/ 41 w 298"/>
                  <a:gd name="T23" fmla="*/ 4 h 18"/>
                  <a:gd name="T24" fmla="*/ 17 w 298"/>
                  <a:gd name="T25" fmla="*/ 18 h 18"/>
                  <a:gd name="T26" fmla="*/ 0 w 298"/>
                  <a:gd name="T27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8" h="18">
                    <a:moveTo>
                      <a:pt x="298" y="11"/>
                    </a:moveTo>
                    <a:lnTo>
                      <a:pt x="276" y="0"/>
                    </a:lnTo>
                    <a:lnTo>
                      <a:pt x="254" y="13"/>
                    </a:lnTo>
                    <a:lnTo>
                      <a:pt x="230" y="2"/>
                    </a:lnTo>
                    <a:lnTo>
                      <a:pt x="207" y="15"/>
                    </a:lnTo>
                    <a:lnTo>
                      <a:pt x="182" y="1"/>
                    </a:lnTo>
                    <a:lnTo>
                      <a:pt x="160" y="15"/>
                    </a:lnTo>
                    <a:lnTo>
                      <a:pt x="136" y="2"/>
                    </a:lnTo>
                    <a:lnTo>
                      <a:pt x="112" y="15"/>
                    </a:lnTo>
                    <a:lnTo>
                      <a:pt x="88" y="3"/>
                    </a:lnTo>
                    <a:lnTo>
                      <a:pt x="64" y="16"/>
                    </a:lnTo>
                    <a:lnTo>
                      <a:pt x="41" y="4"/>
                    </a:lnTo>
                    <a:lnTo>
                      <a:pt x="17" y="18"/>
                    </a:lnTo>
                    <a:lnTo>
                      <a:pt x="0" y="7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5" name="Line 46"/>
              <p:cNvSpPr>
                <a:spLocks noChangeShapeType="1"/>
              </p:cNvSpPr>
              <p:nvPr/>
            </p:nvSpPr>
            <p:spPr bwMode="auto">
              <a:xfrm flipV="1">
                <a:off x="11187113" y="3017838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6" name="Line 47"/>
              <p:cNvSpPr>
                <a:spLocks noChangeShapeType="1"/>
              </p:cNvSpPr>
              <p:nvPr/>
            </p:nvSpPr>
            <p:spPr bwMode="auto">
              <a:xfrm flipV="1">
                <a:off x="11169651" y="3016250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7" name="Freeform 48"/>
              <p:cNvSpPr>
                <a:spLocks/>
              </p:cNvSpPr>
              <p:nvPr/>
            </p:nvSpPr>
            <p:spPr bwMode="auto">
              <a:xfrm>
                <a:off x="11169651" y="3052763"/>
                <a:ext cx="17463" cy="4763"/>
              </a:xfrm>
              <a:custGeom>
                <a:avLst/>
                <a:gdLst>
                  <a:gd name="T0" fmla="*/ 11 w 11"/>
                  <a:gd name="T1" fmla="*/ 3 h 3"/>
                  <a:gd name="T2" fmla="*/ 4 w 11"/>
                  <a:gd name="T3" fmla="*/ 0 h 3"/>
                  <a:gd name="T4" fmla="*/ 0 w 1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11" y="3"/>
                    </a:moveTo>
                    <a:lnTo>
                      <a:pt x="4" y="0"/>
                    </a:lnTo>
                    <a:lnTo>
                      <a:pt x="0" y="2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8" name="Line 49"/>
              <p:cNvSpPr>
                <a:spLocks noChangeShapeType="1"/>
              </p:cNvSpPr>
              <p:nvPr/>
            </p:nvSpPr>
            <p:spPr bwMode="auto">
              <a:xfrm flipH="1">
                <a:off x="11136313" y="3055938"/>
                <a:ext cx="33338" cy="1905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19" name="Freeform 50"/>
              <p:cNvSpPr>
                <a:spLocks/>
              </p:cNvSpPr>
              <p:nvPr/>
            </p:nvSpPr>
            <p:spPr bwMode="auto">
              <a:xfrm>
                <a:off x="10856913" y="3022600"/>
                <a:ext cx="88900" cy="95250"/>
              </a:xfrm>
              <a:custGeom>
                <a:avLst/>
                <a:gdLst>
                  <a:gd name="T0" fmla="*/ 0 w 56"/>
                  <a:gd name="T1" fmla="*/ 51 h 60"/>
                  <a:gd name="T2" fmla="*/ 25 w 56"/>
                  <a:gd name="T3" fmla="*/ 60 h 60"/>
                  <a:gd name="T4" fmla="*/ 56 w 56"/>
                  <a:gd name="T5" fmla="*/ 19 h 60"/>
                  <a:gd name="T6" fmla="*/ 42 w 56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60">
                    <a:moveTo>
                      <a:pt x="0" y="51"/>
                    </a:moveTo>
                    <a:lnTo>
                      <a:pt x="25" y="60"/>
                    </a:lnTo>
                    <a:lnTo>
                      <a:pt x="56" y="19"/>
                    </a:lnTo>
                    <a:lnTo>
                      <a:pt x="42" y="0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20" name="Line 51"/>
              <p:cNvSpPr>
                <a:spLocks noChangeShapeType="1"/>
              </p:cNvSpPr>
              <p:nvPr/>
            </p:nvSpPr>
            <p:spPr bwMode="auto">
              <a:xfrm flipH="1">
                <a:off x="10810876" y="2998788"/>
                <a:ext cx="46038" cy="127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21" name="Line 52"/>
              <p:cNvSpPr>
                <a:spLocks noChangeShapeType="1"/>
              </p:cNvSpPr>
              <p:nvPr/>
            </p:nvSpPr>
            <p:spPr bwMode="auto">
              <a:xfrm flipV="1">
                <a:off x="10810876" y="3011488"/>
                <a:ext cx="0" cy="4445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22" name="Line 53"/>
              <p:cNvSpPr>
                <a:spLocks noChangeShapeType="1"/>
              </p:cNvSpPr>
              <p:nvPr/>
            </p:nvSpPr>
            <p:spPr bwMode="auto">
              <a:xfrm>
                <a:off x="10663238" y="3049588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23" name="Freeform 54"/>
              <p:cNvSpPr>
                <a:spLocks/>
              </p:cNvSpPr>
              <p:nvPr/>
            </p:nvSpPr>
            <p:spPr bwMode="auto">
              <a:xfrm>
                <a:off x="10706101" y="2968625"/>
                <a:ext cx="104775" cy="42863"/>
              </a:xfrm>
              <a:custGeom>
                <a:avLst/>
                <a:gdLst>
                  <a:gd name="T0" fmla="*/ 66 w 66"/>
                  <a:gd name="T1" fmla="*/ 27 h 27"/>
                  <a:gd name="T2" fmla="*/ 19 w 66"/>
                  <a:gd name="T3" fmla="*/ 0 h 27"/>
                  <a:gd name="T4" fmla="*/ 0 w 66"/>
                  <a:gd name="T5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" h="27">
                    <a:moveTo>
                      <a:pt x="66" y="27"/>
                    </a:moveTo>
                    <a:lnTo>
                      <a:pt x="19" y="0"/>
                    </a:lnTo>
                    <a:lnTo>
                      <a:pt x="0" y="13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24" name="Line 55"/>
              <p:cNvSpPr>
                <a:spLocks noChangeShapeType="1"/>
              </p:cNvSpPr>
              <p:nvPr/>
            </p:nvSpPr>
            <p:spPr bwMode="auto">
              <a:xfrm>
                <a:off x="10745788" y="3127375"/>
                <a:ext cx="0" cy="3492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25" name="Freeform 56"/>
              <p:cNvSpPr>
                <a:spLocks/>
              </p:cNvSpPr>
              <p:nvPr/>
            </p:nvSpPr>
            <p:spPr bwMode="auto">
              <a:xfrm>
                <a:off x="10729913" y="3127375"/>
                <a:ext cx="15875" cy="6350"/>
              </a:xfrm>
              <a:custGeom>
                <a:avLst/>
                <a:gdLst>
                  <a:gd name="T0" fmla="*/ 0 w 10"/>
                  <a:gd name="T1" fmla="*/ 0 h 4"/>
                  <a:gd name="T2" fmla="*/ 5 w 10"/>
                  <a:gd name="T3" fmla="*/ 4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0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26" name="Line 57"/>
              <p:cNvSpPr>
                <a:spLocks noChangeShapeType="1"/>
              </p:cNvSpPr>
              <p:nvPr/>
            </p:nvSpPr>
            <p:spPr bwMode="auto">
              <a:xfrm>
                <a:off x="10729913" y="3127375"/>
                <a:ext cx="0" cy="3492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4127" name="Line 58"/>
              <p:cNvSpPr>
                <a:spLocks noChangeShapeType="1"/>
              </p:cNvSpPr>
              <p:nvPr/>
            </p:nvSpPr>
            <p:spPr bwMode="auto">
              <a:xfrm flipV="1">
                <a:off x="10745788" y="3106738"/>
                <a:ext cx="33338" cy="2063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0" name="Line 59"/>
              <p:cNvSpPr>
                <a:spLocks noChangeShapeType="1"/>
              </p:cNvSpPr>
              <p:nvPr/>
            </p:nvSpPr>
            <p:spPr bwMode="auto">
              <a:xfrm>
                <a:off x="10663238" y="3089275"/>
                <a:ext cx="66675" cy="381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1" name="Line 60"/>
              <p:cNvSpPr>
                <a:spLocks noChangeShapeType="1"/>
              </p:cNvSpPr>
              <p:nvPr/>
            </p:nvSpPr>
            <p:spPr bwMode="auto">
              <a:xfrm flipH="1">
                <a:off x="10591801" y="3082925"/>
                <a:ext cx="49213" cy="2857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4" name="Line 61"/>
              <p:cNvSpPr>
                <a:spLocks noChangeShapeType="1"/>
              </p:cNvSpPr>
              <p:nvPr/>
            </p:nvSpPr>
            <p:spPr bwMode="auto">
              <a:xfrm flipH="1">
                <a:off x="10537826" y="2995613"/>
                <a:ext cx="46038" cy="2698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5" name="Freeform 62"/>
              <p:cNvSpPr>
                <a:spLocks/>
              </p:cNvSpPr>
              <p:nvPr/>
            </p:nvSpPr>
            <p:spPr bwMode="auto">
              <a:xfrm>
                <a:off x="10518776" y="2971800"/>
                <a:ext cx="111125" cy="42863"/>
              </a:xfrm>
              <a:custGeom>
                <a:avLst/>
                <a:gdLst>
                  <a:gd name="T0" fmla="*/ 0 w 70"/>
                  <a:gd name="T1" fmla="*/ 27 h 27"/>
                  <a:gd name="T2" fmla="*/ 45 w 70"/>
                  <a:gd name="T3" fmla="*/ 0 h 27"/>
                  <a:gd name="T4" fmla="*/ 70 w 70"/>
                  <a:gd name="T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27">
                    <a:moveTo>
                      <a:pt x="0" y="27"/>
                    </a:moveTo>
                    <a:lnTo>
                      <a:pt x="45" y="0"/>
                    </a:lnTo>
                    <a:lnTo>
                      <a:pt x="70" y="18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6" name="Freeform 63"/>
              <p:cNvSpPr>
                <a:spLocks/>
              </p:cNvSpPr>
              <p:nvPr/>
            </p:nvSpPr>
            <p:spPr bwMode="auto">
              <a:xfrm>
                <a:off x="10518776" y="3078163"/>
                <a:ext cx="6350" cy="15875"/>
              </a:xfrm>
              <a:custGeom>
                <a:avLst/>
                <a:gdLst>
                  <a:gd name="T0" fmla="*/ 4 w 4"/>
                  <a:gd name="T1" fmla="*/ 10 h 10"/>
                  <a:gd name="T2" fmla="*/ 0 w 4"/>
                  <a:gd name="T3" fmla="*/ 8 h 10"/>
                  <a:gd name="T4" fmla="*/ 0 w 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4" y="10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7" name="Line 64"/>
              <p:cNvSpPr>
                <a:spLocks noChangeShapeType="1"/>
              </p:cNvSpPr>
              <p:nvPr/>
            </p:nvSpPr>
            <p:spPr bwMode="auto">
              <a:xfrm flipV="1">
                <a:off x="10482263" y="3078163"/>
                <a:ext cx="36513" cy="254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8" name="Line 65"/>
              <p:cNvSpPr>
                <a:spLocks noChangeShapeType="1"/>
              </p:cNvSpPr>
              <p:nvPr/>
            </p:nvSpPr>
            <p:spPr bwMode="auto">
              <a:xfrm flipV="1">
                <a:off x="10518776" y="3014663"/>
                <a:ext cx="0" cy="635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29" name="Freeform 66"/>
              <p:cNvSpPr>
                <a:spLocks/>
              </p:cNvSpPr>
              <p:nvPr/>
            </p:nvSpPr>
            <p:spPr bwMode="auto">
              <a:xfrm>
                <a:off x="10453688" y="2987675"/>
                <a:ext cx="19050" cy="6350"/>
              </a:xfrm>
              <a:custGeom>
                <a:avLst/>
                <a:gdLst>
                  <a:gd name="T0" fmla="*/ 12 w 12"/>
                  <a:gd name="T1" fmla="*/ 2 h 4"/>
                  <a:gd name="T2" fmla="*/ 6 w 12"/>
                  <a:gd name="T3" fmla="*/ 0 h 4"/>
                  <a:gd name="T4" fmla="*/ 0 w 1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4">
                    <a:moveTo>
                      <a:pt x="12" y="2"/>
                    </a:moveTo>
                    <a:lnTo>
                      <a:pt x="6" y="0"/>
                    </a:lnTo>
                    <a:lnTo>
                      <a:pt x="0" y="4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0" name="Line 67"/>
              <p:cNvSpPr>
                <a:spLocks noChangeShapeType="1"/>
              </p:cNvSpPr>
              <p:nvPr/>
            </p:nvSpPr>
            <p:spPr bwMode="auto">
              <a:xfrm flipH="1" flipV="1">
                <a:off x="10472738" y="2990850"/>
                <a:ext cx="46038" cy="23813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1" name="Line 68"/>
              <p:cNvSpPr>
                <a:spLocks noChangeShapeType="1"/>
              </p:cNvSpPr>
              <p:nvPr/>
            </p:nvSpPr>
            <p:spPr bwMode="auto">
              <a:xfrm flipH="1">
                <a:off x="10447338" y="2994025"/>
                <a:ext cx="6350" cy="635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2" name="Line 69"/>
              <p:cNvSpPr>
                <a:spLocks noChangeShapeType="1"/>
              </p:cNvSpPr>
              <p:nvPr/>
            </p:nvSpPr>
            <p:spPr bwMode="auto">
              <a:xfrm flipV="1">
                <a:off x="10588626" y="3132138"/>
                <a:ext cx="0" cy="2698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3" name="Line 70"/>
              <p:cNvSpPr>
                <a:spLocks noChangeShapeType="1"/>
              </p:cNvSpPr>
              <p:nvPr/>
            </p:nvSpPr>
            <p:spPr bwMode="auto">
              <a:xfrm flipV="1">
                <a:off x="10498138" y="3094038"/>
                <a:ext cx="26988" cy="2222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4" name="Line 71"/>
              <p:cNvSpPr>
                <a:spLocks noChangeShapeType="1"/>
              </p:cNvSpPr>
              <p:nvPr/>
            </p:nvSpPr>
            <p:spPr bwMode="auto">
              <a:xfrm flipH="1" flipV="1">
                <a:off x="10525126" y="3094038"/>
                <a:ext cx="63500" cy="381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5" name="Line 72"/>
              <p:cNvSpPr>
                <a:spLocks noChangeShapeType="1"/>
              </p:cNvSpPr>
              <p:nvPr/>
            </p:nvSpPr>
            <p:spPr bwMode="auto">
              <a:xfrm flipH="1">
                <a:off x="10588626" y="3089275"/>
                <a:ext cx="74613" cy="42863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6" name="Freeform 73"/>
              <p:cNvSpPr>
                <a:spLocks/>
              </p:cNvSpPr>
              <p:nvPr/>
            </p:nvSpPr>
            <p:spPr bwMode="auto">
              <a:xfrm>
                <a:off x="10256838" y="2982913"/>
                <a:ext cx="111125" cy="39688"/>
              </a:xfrm>
              <a:custGeom>
                <a:avLst/>
                <a:gdLst>
                  <a:gd name="T0" fmla="*/ 70 w 70"/>
                  <a:gd name="T1" fmla="*/ 14 h 25"/>
                  <a:gd name="T2" fmla="*/ 46 w 70"/>
                  <a:gd name="T3" fmla="*/ 0 h 25"/>
                  <a:gd name="T4" fmla="*/ 0 w 70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25">
                    <a:moveTo>
                      <a:pt x="70" y="14"/>
                    </a:moveTo>
                    <a:lnTo>
                      <a:pt x="46" y="0"/>
                    </a:lnTo>
                    <a:lnTo>
                      <a:pt x="0" y="25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7" name="Line 74"/>
              <p:cNvSpPr>
                <a:spLocks noChangeShapeType="1"/>
              </p:cNvSpPr>
              <p:nvPr/>
            </p:nvSpPr>
            <p:spPr bwMode="auto">
              <a:xfrm flipH="1" flipV="1">
                <a:off x="10180638" y="2998788"/>
                <a:ext cx="52388" cy="3333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8" name="Line 75"/>
              <p:cNvSpPr>
                <a:spLocks noChangeShapeType="1"/>
              </p:cNvSpPr>
              <p:nvPr/>
            </p:nvSpPr>
            <p:spPr bwMode="auto">
              <a:xfrm flipH="1">
                <a:off x="10180638" y="3100388"/>
                <a:ext cx="55563" cy="3333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39" name="Freeform 76"/>
              <p:cNvSpPr>
                <a:spLocks/>
              </p:cNvSpPr>
              <p:nvPr/>
            </p:nvSpPr>
            <p:spPr bwMode="auto">
              <a:xfrm>
                <a:off x="10094913" y="3022600"/>
                <a:ext cx="161925" cy="131763"/>
              </a:xfrm>
              <a:custGeom>
                <a:avLst/>
                <a:gdLst>
                  <a:gd name="T0" fmla="*/ 0 w 102"/>
                  <a:gd name="T1" fmla="*/ 56 h 83"/>
                  <a:gd name="T2" fmla="*/ 53 w 102"/>
                  <a:gd name="T3" fmla="*/ 83 h 83"/>
                  <a:gd name="T4" fmla="*/ 102 w 102"/>
                  <a:gd name="T5" fmla="*/ 56 h 83"/>
                  <a:gd name="T6" fmla="*/ 102 w 102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83">
                    <a:moveTo>
                      <a:pt x="0" y="56"/>
                    </a:moveTo>
                    <a:lnTo>
                      <a:pt x="53" y="83"/>
                    </a:lnTo>
                    <a:lnTo>
                      <a:pt x="102" y="56"/>
                    </a:lnTo>
                    <a:lnTo>
                      <a:pt x="102" y="0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0" name="Line 77"/>
              <p:cNvSpPr>
                <a:spLocks noChangeShapeType="1"/>
              </p:cNvSpPr>
              <p:nvPr/>
            </p:nvSpPr>
            <p:spPr bwMode="auto">
              <a:xfrm flipH="1" flipV="1">
                <a:off x="10177463" y="2979738"/>
                <a:ext cx="79375" cy="42863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1" name="Line 78"/>
              <p:cNvSpPr>
                <a:spLocks noChangeShapeType="1"/>
              </p:cNvSpPr>
              <p:nvPr/>
            </p:nvSpPr>
            <p:spPr bwMode="auto">
              <a:xfrm flipV="1">
                <a:off x="10112376" y="3036888"/>
                <a:ext cx="0" cy="5873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2" name="Freeform 79"/>
              <p:cNvSpPr>
                <a:spLocks/>
              </p:cNvSpPr>
              <p:nvPr/>
            </p:nvSpPr>
            <p:spPr bwMode="auto">
              <a:xfrm>
                <a:off x="10094913" y="2979738"/>
                <a:ext cx="82550" cy="131763"/>
              </a:xfrm>
              <a:custGeom>
                <a:avLst/>
                <a:gdLst>
                  <a:gd name="T0" fmla="*/ 52 w 52"/>
                  <a:gd name="T1" fmla="*/ 0 h 83"/>
                  <a:gd name="T2" fmla="*/ 0 w 52"/>
                  <a:gd name="T3" fmla="*/ 27 h 83"/>
                  <a:gd name="T4" fmla="*/ 0 w 52"/>
                  <a:gd name="T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83">
                    <a:moveTo>
                      <a:pt x="52" y="0"/>
                    </a:moveTo>
                    <a:lnTo>
                      <a:pt x="0" y="27"/>
                    </a:lnTo>
                    <a:lnTo>
                      <a:pt x="0" y="83"/>
                    </a:lnTo>
                  </a:path>
                </a:pathLst>
              </a:cu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3" name="Line 80"/>
              <p:cNvSpPr>
                <a:spLocks noChangeShapeType="1"/>
              </p:cNvSpPr>
              <p:nvPr/>
            </p:nvSpPr>
            <p:spPr bwMode="auto">
              <a:xfrm flipH="1">
                <a:off x="10055226" y="3111500"/>
                <a:ext cx="39688" cy="23813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4" name="Line 81"/>
              <p:cNvSpPr>
                <a:spLocks noChangeShapeType="1"/>
              </p:cNvSpPr>
              <p:nvPr/>
            </p:nvSpPr>
            <p:spPr bwMode="auto">
              <a:xfrm flipH="1">
                <a:off x="11698288" y="3063875"/>
                <a:ext cx="373063" cy="0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5" name="Line 82"/>
              <p:cNvSpPr>
                <a:spLocks noChangeShapeType="1"/>
              </p:cNvSpPr>
              <p:nvPr/>
            </p:nvSpPr>
            <p:spPr bwMode="auto">
              <a:xfrm flipV="1">
                <a:off x="12663488" y="2906713"/>
                <a:ext cx="0" cy="6508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6" name="Line 83"/>
              <p:cNvSpPr>
                <a:spLocks noChangeShapeType="1"/>
              </p:cNvSpPr>
              <p:nvPr/>
            </p:nvSpPr>
            <p:spPr bwMode="auto">
              <a:xfrm>
                <a:off x="12809538" y="2940050"/>
                <a:ext cx="0" cy="4445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7" name="Line 84"/>
              <p:cNvSpPr>
                <a:spLocks noChangeShapeType="1"/>
              </p:cNvSpPr>
              <p:nvPr/>
            </p:nvSpPr>
            <p:spPr bwMode="auto">
              <a:xfrm>
                <a:off x="10177463" y="2935288"/>
                <a:ext cx="0" cy="4445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8" name="Freeform 85"/>
              <p:cNvSpPr>
                <a:spLocks/>
              </p:cNvSpPr>
              <p:nvPr/>
            </p:nvSpPr>
            <p:spPr bwMode="auto">
              <a:xfrm>
                <a:off x="12757151" y="3127375"/>
                <a:ext cx="31750" cy="19050"/>
              </a:xfrm>
              <a:custGeom>
                <a:avLst/>
                <a:gdLst>
                  <a:gd name="T0" fmla="*/ 0 w 20"/>
                  <a:gd name="T1" fmla="*/ 12 h 12"/>
                  <a:gd name="T2" fmla="*/ 4 w 20"/>
                  <a:gd name="T3" fmla="*/ 6 h 12"/>
                  <a:gd name="T4" fmla="*/ 1 w 20"/>
                  <a:gd name="T5" fmla="*/ 0 h 12"/>
                  <a:gd name="T6" fmla="*/ 20 w 20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2">
                    <a:moveTo>
                      <a:pt x="0" y="12"/>
                    </a:moveTo>
                    <a:lnTo>
                      <a:pt x="4" y="6"/>
                    </a:lnTo>
                    <a:lnTo>
                      <a:pt x="1" y="0"/>
                    </a:lnTo>
                    <a:lnTo>
                      <a:pt x="2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49" name="Freeform 86"/>
              <p:cNvSpPr>
                <a:spLocks/>
              </p:cNvSpPr>
              <p:nvPr/>
            </p:nvSpPr>
            <p:spPr bwMode="auto">
              <a:xfrm>
                <a:off x="12739688" y="3146425"/>
                <a:ext cx="23813" cy="438150"/>
              </a:xfrm>
              <a:custGeom>
                <a:avLst/>
                <a:gdLst>
                  <a:gd name="T0" fmla="*/ 2 w 15"/>
                  <a:gd name="T1" fmla="*/ 276 h 276"/>
                  <a:gd name="T2" fmla="*/ 14 w 15"/>
                  <a:gd name="T3" fmla="*/ 256 h 276"/>
                  <a:gd name="T4" fmla="*/ 1 w 15"/>
                  <a:gd name="T5" fmla="*/ 234 h 276"/>
                  <a:gd name="T6" fmla="*/ 14 w 15"/>
                  <a:gd name="T7" fmla="*/ 212 h 276"/>
                  <a:gd name="T8" fmla="*/ 1 w 15"/>
                  <a:gd name="T9" fmla="*/ 192 h 276"/>
                  <a:gd name="T10" fmla="*/ 14 w 15"/>
                  <a:gd name="T11" fmla="*/ 167 h 276"/>
                  <a:gd name="T12" fmla="*/ 0 w 15"/>
                  <a:gd name="T13" fmla="*/ 145 h 276"/>
                  <a:gd name="T14" fmla="*/ 14 w 15"/>
                  <a:gd name="T15" fmla="*/ 125 h 276"/>
                  <a:gd name="T16" fmla="*/ 0 w 15"/>
                  <a:gd name="T17" fmla="*/ 104 h 276"/>
                  <a:gd name="T18" fmla="*/ 15 w 15"/>
                  <a:gd name="T19" fmla="*/ 81 h 276"/>
                  <a:gd name="T20" fmla="*/ 0 w 15"/>
                  <a:gd name="T21" fmla="*/ 60 h 276"/>
                  <a:gd name="T22" fmla="*/ 14 w 15"/>
                  <a:gd name="T23" fmla="*/ 37 h 276"/>
                  <a:gd name="T24" fmla="*/ 0 w 15"/>
                  <a:gd name="T25" fmla="*/ 15 h 276"/>
                  <a:gd name="T26" fmla="*/ 11 w 15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276">
                    <a:moveTo>
                      <a:pt x="2" y="276"/>
                    </a:moveTo>
                    <a:lnTo>
                      <a:pt x="14" y="256"/>
                    </a:lnTo>
                    <a:lnTo>
                      <a:pt x="1" y="234"/>
                    </a:lnTo>
                    <a:lnTo>
                      <a:pt x="14" y="212"/>
                    </a:lnTo>
                    <a:lnTo>
                      <a:pt x="1" y="192"/>
                    </a:lnTo>
                    <a:lnTo>
                      <a:pt x="14" y="167"/>
                    </a:lnTo>
                    <a:lnTo>
                      <a:pt x="0" y="145"/>
                    </a:lnTo>
                    <a:lnTo>
                      <a:pt x="14" y="125"/>
                    </a:lnTo>
                    <a:lnTo>
                      <a:pt x="0" y="104"/>
                    </a:lnTo>
                    <a:lnTo>
                      <a:pt x="15" y="81"/>
                    </a:lnTo>
                    <a:lnTo>
                      <a:pt x="0" y="60"/>
                    </a:lnTo>
                    <a:lnTo>
                      <a:pt x="14" y="37"/>
                    </a:lnTo>
                    <a:lnTo>
                      <a:pt x="0" y="15"/>
                    </a:lnTo>
                    <a:lnTo>
                      <a:pt x="11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5150" name="Line 87"/>
              <p:cNvSpPr>
                <a:spLocks noChangeShapeType="1"/>
              </p:cNvSpPr>
              <p:nvPr/>
            </p:nvSpPr>
            <p:spPr bwMode="auto">
              <a:xfrm>
                <a:off x="12757151" y="3146425"/>
                <a:ext cx="3175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13" name="Line 27"/>
              <p:cNvSpPr>
                <a:spLocks noChangeShapeType="1"/>
              </p:cNvSpPr>
              <p:nvPr/>
            </p:nvSpPr>
            <p:spPr bwMode="auto">
              <a:xfrm>
                <a:off x="12605224" y="2843107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214" name="Line 29"/>
              <p:cNvSpPr>
                <a:spLocks noChangeShapeType="1"/>
              </p:cNvSpPr>
              <p:nvPr/>
            </p:nvSpPr>
            <p:spPr bwMode="auto">
              <a:xfrm>
                <a:off x="12624275" y="2844692"/>
                <a:ext cx="0" cy="38100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</p:grpSp>
        <p:sp>
          <p:nvSpPr>
            <p:cNvPr id="5259" name="ZoneTexte 5258"/>
            <p:cNvSpPr txBox="1"/>
            <p:nvPr/>
          </p:nvSpPr>
          <p:spPr>
            <a:xfrm>
              <a:off x="1123940" y="4937714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04" name="ZoneTexte 203"/>
            <p:cNvSpPr txBox="1"/>
            <p:nvPr/>
          </p:nvSpPr>
          <p:spPr>
            <a:xfrm>
              <a:off x="1123211" y="5309900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05" name="ZoneTexte 204"/>
            <p:cNvSpPr txBox="1"/>
            <p:nvPr/>
          </p:nvSpPr>
          <p:spPr>
            <a:xfrm>
              <a:off x="1862355" y="5062725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06" name="ZoneTexte 205"/>
            <p:cNvSpPr txBox="1"/>
            <p:nvPr/>
          </p:nvSpPr>
          <p:spPr>
            <a:xfrm>
              <a:off x="1586254" y="5414729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2340658" y="5043168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08" name="ZoneTexte 207"/>
            <p:cNvSpPr txBox="1"/>
            <p:nvPr/>
          </p:nvSpPr>
          <p:spPr>
            <a:xfrm>
              <a:off x="4722040" y="5128567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09" name="ZoneTexte 208"/>
            <p:cNvSpPr txBox="1"/>
            <p:nvPr/>
          </p:nvSpPr>
          <p:spPr>
            <a:xfrm>
              <a:off x="5464835" y="4880703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4944693" y="5223102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5102816" y="5297415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FF0000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15" name="ZoneTexte 214"/>
            <p:cNvSpPr txBox="1"/>
            <p:nvPr/>
          </p:nvSpPr>
          <p:spPr>
            <a:xfrm>
              <a:off x="5198984" y="5242799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16" name="ZoneTexte 215"/>
            <p:cNvSpPr txBox="1"/>
            <p:nvPr/>
          </p:nvSpPr>
          <p:spPr>
            <a:xfrm>
              <a:off x="4743357" y="4754272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217" name="ZoneTexte 216"/>
            <p:cNvSpPr txBox="1"/>
            <p:nvPr/>
          </p:nvSpPr>
          <p:spPr>
            <a:xfrm>
              <a:off x="641100" y="4913893"/>
              <a:ext cx="2632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F</a:t>
              </a:r>
            </a:p>
          </p:txBody>
        </p:sp>
        <p:sp>
          <p:nvSpPr>
            <p:cNvPr id="218" name="ZoneTexte 217"/>
            <p:cNvSpPr txBox="1"/>
            <p:nvPr/>
          </p:nvSpPr>
          <p:spPr>
            <a:xfrm>
              <a:off x="414611" y="5323515"/>
              <a:ext cx="2632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F</a:t>
              </a:r>
            </a:p>
          </p:txBody>
        </p:sp>
        <p:sp>
          <p:nvSpPr>
            <p:cNvPr id="219" name="ZoneTexte 218"/>
            <p:cNvSpPr txBox="1"/>
            <p:nvPr/>
          </p:nvSpPr>
          <p:spPr>
            <a:xfrm>
              <a:off x="4272599" y="4735139"/>
              <a:ext cx="2632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F</a:t>
              </a: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4023083" y="5157449"/>
              <a:ext cx="2632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F</a:t>
              </a: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039622" y="5088625"/>
              <a:ext cx="2776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N</a:t>
              </a:r>
              <a:br>
                <a:rPr lang="fr-FR" sz="1000" b="1" dirty="0">
                  <a:solidFill>
                    <a:srgbClr val="000066"/>
                  </a:solidFill>
                  <a:cs typeface="Arial" charset="0"/>
                </a:rPr>
              </a:b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H</a:t>
              </a: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4646199" y="4901415"/>
              <a:ext cx="2776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N</a:t>
              </a:r>
              <a:br>
                <a:rPr lang="fr-FR" sz="1000" b="1" dirty="0">
                  <a:solidFill>
                    <a:srgbClr val="000066"/>
                  </a:solidFill>
                  <a:cs typeface="Arial" charset="0"/>
                </a:rPr>
              </a:b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H</a:t>
              </a:r>
            </a:p>
          </p:txBody>
        </p:sp>
        <p:sp>
          <p:nvSpPr>
            <p:cNvPr id="223" name="ZoneTexte 222"/>
            <p:cNvSpPr txBox="1"/>
            <p:nvPr/>
          </p:nvSpPr>
          <p:spPr>
            <a:xfrm>
              <a:off x="2042628" y="520592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+</a:t>
              </a:r>
            </a:p>
          </p:txBody>
        </p:sp>
        <p:sp>
          <p:nvSpPr>
            <p:cNvPr id="224" name="ZoneTexte 223"/>
            <p:cNvSpPr txBox="1"/>
            <p:nvPr/>
          </p:nvSpPr>
          <p:spPr>
            <a:xfrm>
              <a:off x="1475142" y="5103009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N</a:t>
              </a: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1718460" y="5233746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N</a:t>
              </a:r>
            </a:p>
          </p:txBody>
        </p:sp>
        <p:sp>
          <p:nvSpPr>
            <p:cNvPr id="226" name="ZoneTexte 225"/>
            <p:cNvSpPr txBox="1"/>
            <p:nvPr/>
          </p:nvSpPr>
          <p:spPr>
            <a:xfrm>
              <a:off x="5085241" y="4915189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N</a:t>
              </a: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5330873" y="5074270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N</a:t>
              </a:r>
            </a:p>
          </p:txBody>
        </p:sp>
        <p:sp>
          <p:nvSpPr>
            <p:cNvPr id="229" name="ZoneTexte 228"/>
            <p:cNvSpPr txBox="1"/>
            <p:nvPr/>
          </p:nvSpPr>
          <p:spPr>
            <a:xfrm>
              <a:off x="1764988" y="4914912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H</a:t>
              </a:r>
            </a:p>
          </p:txBody>
        </p:sp>
        <p:sp>
          <p:nvSpPr>
            <p:cNvPr id="230" name="ZoneTexte 229"/>
            <p:cNvSpPr txBox="1"/>
            <p:nvPr/>
          </p:nvSpPr>
          <p:spPr>
            <a:xfrm>
              <a:off x="2155958" y="5246668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Cl</a:t>
              </a: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1346400" y="5411990"/>
              <a:ext cx="3770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OH</a:t>
              </a:r>
            </a:p>
          </p:txBody>
        </p:sp>
        <p:sp>
          <p:nvSpPr>
            <p:cNvPr id="232" name="ZoneTexte 231"/>
            <p:cNvSpPr txBox="1"/>
            <p:nvPr/>
          </p:nvSpPr>
          <p:spPr>
            <a:xfrm>
              <a:off x="3393606" y="5055681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DIEA</a:t>
              </a:r>
            </a:p>
          </p:txBody>
        </p:sp>
        <p:sp>
          <p:nvSpPr>
            <p:cNvPr id="233" name="ZoneTexte 232"/>
            <p:cNvSpPr txBox="1"/>
            <p:nvPr/>
          </p:nvSpPr>
          <p:spPr>
            <a:xfrm>
              <a:off x="3407232" y="5341163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DMF</a:t>
              </a: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2093116" y="5662646"/>
              <a:ext cx="16786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Chlorure de </a:t>
              </a:r>
              <a:r>
                <a:rPr lang="fr-FR" sz="1100" b="1" dirty="0" err="1">
                  <a:solidFill>
                    <a:srgbClr val="000066"/>
                  </a:solidFill>
                  <a:cs typeface="Arial" charset="0"/>
                </a:rPr>
                <a:t>myristoyl</a:t>
              </a: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235" name="ZoneTexte 234"/>
            <p:cNvSpPr txBox="1"/>
            <p:nvPr/>
          </p:nvSpPr>
          <p:spPr>
            <a:xfrm>
              <a:off x="1119590" y="5662646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CAB</a:t>
              </a:r>
            </a:p>
          </p:txBody>
        </p:sp>
        <p:sp>
          <p:nvSpPr>
            <p:cNvPr id="236" name="ZoneTexte 235"/>
            <p:cNvSpPr txBox="1"/>
            <p:nvPr/>
          </p:nvSpPr>
          <p:spPr>
            <a:xfrm>
              <a:off x="4261244" y="6217557"/>
              <a:ext cx="17043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b="1" dirty="0" err="1">
                  <a:solidFill>
                    <a:srgbClr val="000066"/>
                  </a:solidFill>
                  <a:cs typeface="Arial" charset="0"/>
                </a:rPr>
                <a:t>Myristoyl</a:t>
              </a:r>
              <a:r>
                <a:rPr lang="fr-FR" sz="1100" b="1" dirty="0">
                  <a:solidFill>
                    <a:srgbClr val="000066"/>
                  </a:solidFill>
                  <a:cs typeface="Arial" charset="0"/>
                </a:rPr>
                <a:t> CAB (MCAB)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9390"/>
      </p:ext>
    </p:extLst>
  </p:cSld>
  <p:clrMapOvr>
    <a:masterClrMapping/>
  </p:clrMapOvr>
  <p:transition advTm="18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59714" y="6583364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Zhou T, CROI 2017, Abs. 439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74405" y="1174609"/>
            <a:ext cx="624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Activité de la transcriptase inverse sur monocytes (% anti-VIH-1)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620604" y="3727332"/>
            <a:ext cx="2967803" cy="2141418"/>
            <a:chOff x="96603" y="3727332"/>
            <a:chExt cx="2967803" cy="2141418"/>
          </a:xfrm>
        </p:grpSpPr>
        <p:grpSp>
          <p:nvGrpSpPr>
            <p:cNvPr id="18583" name="Groupe 18582"/>
            <p:cNvGrpSpPr/>
            <p:nvPr/>
          </p:nvGrpSpPr>
          <p:grpSpPr>
            <a:xfrm>
              <a:off x="687875" y="4053523"/>
              <a:ext cx="2169983" cy="1471011"/>
              <a:chOff x="2730500" y="4900613"/>
              <a:chExt cx="1084263" cy="735012"/>
            </a:xfrm>
          </p:grpSpPr>
          <p:sp>
            <p:nvSpPr>
              <p:cNvPr id="18472" name="Freeform 88"/>
              <p:cNvSpPr>
                <a:spLocks/>
              </p:cNvSpPr>
              <p:nvPr/>
            </p:nvSpPr>
            <p:spPr bwMode="auto">
              <a:xfrm>
                <a:off x="2763838" y="4900613"/>
                <a:ext cx="1050925" cy="703263"/>
              </a:xfrm>
              <a:custGeom>
                <a:avLst/>
                <a:gdLst>
                  <a:gd name="T0" fmla="*/ 662 w 662"/>
                  <a:gd name="T1" fmla="*/ 443 h 443"/>
                  <a:gd name="T2" fmla="*/ 0 w 662"/>
                  <a:gd name="T3" fmla="*/ 443 h 443"/>
                  <a:gd name="T4" fmla="*/ 0 w 662"/>
                  <a:gd name="T5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2" h="443">
                    <a:moveTo>
                      <a:pt x="662" y="443"/>
                    </a:moveTo>
                    <a:lnTo>
                      <a:pt x="0" y="443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3" name="Line 109"/>
              <p:cNvSpPr>
                <a:spLocks noChangeShapeType="1"/>
              </p:cNvSpPr>
              <p:nvPr/>
            </p:nvSpPr>
            <p:spPr bwMode="auto">
              <a:xfrm>
                <a:off x="2730500" y="4903788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4" name="Line 110"/>
              <p:cNvSpPr>
                <a:spLocks noChangeShapeType="1"/>
              </p:cNvSpPr>
              <p:nvPr/>
            </p:nvSpPr>
            <p:spPr bwMode="auto">
              <a:xfrm>
                <a:off x="2730500" y="5003800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5" name="Line 111"/>
              <p:cNvSpPr>
                <a:spLocks noChangeShapeType="1"/>
              </p:cNvSpPr>
              <p:nvPr/>
            </p:nvSpPr>
            <p:spPr bwMode="auto">
              <a:xfrm>
                <a:off x="2730500" y="5103813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6" name="Line 112"/>
              <p:cNvSpPr>
                <a:spLocks noChangeShapeType="1"/>
              </p:cNvSpPr>
              <p:nvPr/>
            </p:nvSpPr>
            <p:spPr bwMode="auto">
              <a:xfrm>
                <a:off x="2730500" y="5205413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7" name="Line 113"/>
              <p:cNvSpPr>
                <a:spLocks noChangeShapeType="1"/>
              </p:cNvSpPr>
              <p:nvPr/>
            </p:nvSpPr>
            <p:spPr bwMode="auto">
              <a:xfrm>
                <a:off x="2730500" y="5303838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8" name="Line 114"/>
              <p:cNvSpPr>
                <a:spLocks noChangeShapeType="1"/>
              </p:cNvSpPr>
              <p:nvPr/>
            </p:nvSpPr>
            <p:spPr bwMode="auto">
              <a:xfrm>
                <a:off x="2730500" y="5403850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9" name="Line 115"/>
              <p:cNvSpPr>
                <a:spLocks noChangeShapeType="1"/>
              </p:cNvSpPr>
              <p:nvPr/>
            </p:nvSpPr>
            <p:spPr bwMode="auto">
              <a:xfrm>
                <a:off x="2730500" y="5503863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00" name="Line 116"/>
              <p:cNvSpPr>
                <a:spLocks noChangeShapeType="1"/>
              </p:cNvSpPr>
              <p:nvPr/>
            </p:nvSpPr>
            <p:spPr bwMode="auto">
              <a:xfrm>
                <a:off x="2730500" y="5603875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04" name="Line 120"/>
              <p:cNvSpPr>
                <a:spLocks noChangeShapeType="1"/>
              </p:cNvSpPr>
              <p:nvPr/>
            </p:nvSpPr>
            <p:spPr bwMode="auto">
              <a:xfrm flipV="1">
                <a:off x="3459163" y="5603875"/>
                <a:ext cx="0" cy="3175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05" name="Line 121"/>
              <p:cNvSpPr>
                <a:spLocks noChangeShapeType="1"/>
              </p:cNvSpPr>
              <p:nvPr/>
            </p:nvSpPr>
            <p:spPr bwMode="auto">
              <a:xfrm flipV="1">
                <a:off x="3810000" y="5603875"/>
                <a:ext cx="0" cy="3175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09" name="Line 125"/>
              <p:cNvSpPr>
                <a:spLocks noChangeShapeType="1"/>
              </p:cNvSpPr>
              <p:nvPr/>
            </p:nvSpPr>
            <p:spPr bwMode="auto">
              <a:xfrm flipV="1">
                <a:off x="2763838" y="5603875"/>
                <a:ext cx="0" cy="3175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0" name="Line 126"/>
              <p:cNvSpPr>
                <a:spLocks noChangeShapeType="1"/>
              </p:cNvSpPr>
              <p:nvPr/>
            </p:nvSpPr>
            <p:spPr bwMode="auto">
              <a:xfrm flipV="1">
                <a:off x="3111500" y="5603875"/>
                <a:ext cx="0" cy="3175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2" name="Line 128"/>
              <p:cNvSpPr>
                <a:spLocks noChangeShapeType="1"/>
              </p:cNvSpPr>
              <p:nvPr/>
            </p:nvSpPr>
            <p:spPr bwMode="auto">
              <a:xfrm>
                <a:off x="3125788" y="5110163"/>
                <a:ext cx="0" cy="66675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3" name="Line 129"/>
              <p:cNvSpPr>
                <a:spLocks noChangeShapeType="1"/>
              </p:cNvSpPr>
              <p:nvPr/>
            </p:nvSpPr>
            <p:spPr bwMode="auto">
              <a:xfrm>
                <a:off x="3617913" y="5321300"/>
                <a:ext cx="0" cy="34925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6" name="Line 132"/>
              <p:cNvSpPr>
                <a:spLocks noChangeShapeType="1"/>
              </p:cNvSpPr>
              <p:nvPr/>
            </p:nvSpPr>
            <p:spPr bwMode="auto">
              <a:xfrm>
                <a:off x="3249613" y="5214938"/>
                <a:ext cx="0" cy="58738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7" name="Freeform 133"/>
              <p:cNvSpPr>
                <a:spLocks/>
              </p:cNvSpPr>
              <p:nvPr/>
            </p:nvSpPr>
            <p:spPr bwMode="auto">
              <a:xfrm>
                <a:off x="2881313" y="4991100"/>
                <a:ext cx="858838" cy="363538"/>
              </a:xfrm>
              <a:custGeom>
                <a:avLst/>
                <a:gdLst>
                  <a:gd name="T0" fmla="*/ 541 w 541"/>
                  <a:gd name="T1" fmla="*/ 229 h 229"/>
                  <a:gd name="T2" fmla="*/ 464 w 541"/>
                  <a:gd name="T3" fmla="*/ 216 h 229"/>
                  <a:gd name="T4" fmla="*/ 463 w 541"/>
                  <a:gd name="T5" fmla="*/ 216 h 229"/>
                  <a:gd name="T6" fmla="*/ 386 w 541"/>
                  <a:gd name="T7" fmla="*/ 222 h 229"/>
                  <a:gd name="T8" fmla="*/ 308 w 541"/>
                  <a:gd name="T9" fmla="*/ 215 h 229"/>
                  <a:gd name="T10" fmla="*/ 232 w 541"/>
                  <a:gd name="T11" fmla="*/ 153 h 229"/>
                  <a:gd name="T12" fmla="*/ 154 w 541"/>
                  <a:gd name="T13" fmla="*/ 91 h 229"/>
                  <a:gd name="T14" fmla="*/ 154 w 541"/>
                  <a:gd name="T15" fmla="*/ 90 h 229"/>
                  <a:gd name="T16" fmla="*/ 79 w 541"/>
                  <a:gd name="T17" fmla="*/ 44 h 229"/>
                  <a:gd name="T18" fmla="*/ 0 w 541"/>
                  <a:gd name="T19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1" h="229">
                    <a:moveTo>
                      <a:pt x="541" y="229"/>
                    </a:moveTo>
                    <a:lnTo>
                      <a:pt x="464" y="216"/>
                    </a:lnTo>
                    <a:lnTo>
                      <a:pt x="463" y="216"/>
                    </a:lnTo>
                    <a:lnTo>
                      <a:pt x="386" y="222"/>
                    </a:lnTo>
                    <a:lnTo>
                      <a:pt x="308" y="215"/>
                    </a:lnTo>
                    <a:lnTo>
                      <a:pt x="232" y="153"/>
                    </a:lnTo>
                    <a:lnTo>
                      <a:pt x="154" y="91"/>
                    </a:lnTo>
                    <a:lnTo>
                      <a:pt x="154" y="90"/>
                    </a:lnTo>
                    <a:lnTo>
                      <a:pt x="79" y="44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9" name="Rectangle 135"/>
              <p:cNvSpPr>
                <a:spLocks noChangeArrowheads="1"/>
              </p:cNvSpPr>
              <p:nvPr/>
            </p:nvSpPr>
            <p:spPr bwMode="auto">
              <a:xfrm>
                <a:off x="2865438" y="4976813"/>
                <a:ext cx="31750" cy="30163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0" name="Rectangle 136"/>
              <p:cNvSpPr>
                <a:spLocks noChangeArrowheads="1"/>
              </p:cNvSpPr>
              <p:nvPr/>
            </p:nvSpPr>
            <p:spPr bwMode="auto">
              <a:xfrm>
                <a:off x="2990850" y="5045075"/>
                <a:ext cx="31750" cy="30163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1" name="Rectangle 137"/>
              <p:cNvSpPr>
                <a:spLocks noChangeArrowheads="1"/>
              </p:cNvSpPr>
              <p:nvPr/>
            </p:nvSpPr>
            <p:spPr bwMode="auto">
              <a:xfrm>
                <a:off x="3109913" y="5121275"/>
                <a:ext cx="30163" cy="30163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2" name="Rectangle 138"/>
              <p:cNvSpPr>
                <a:spLocks noChangeArrowheads="1"/>
              </p:cNvSpPr>
              <p:nvPr/>
            </p:nvSpPr>
            <p:spPr bwMode="auto">
              <a:xfrm>
                <a:off x="3233738" y="5218113"/>
                <a:ext cx="30163" cy="31750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3" name="Freeform 139"/>
              <p:cNvSpPr>
                <a:spLocks/>
              </p:cNvSpPr>
              <p:nvPr/>
            </p:nvSpPr>
            <p:spPr bwMode="auto">
              <a:xfrm>
                <a:off x="3355975" y="5316538"/>
                <a:ext cx="30163" cy="30163"/>
              </a:xfrm>
              <a:custGeom>
                <a:avLst/>
                <a:gdLst>
                  <a:gd name="T0" fmla="*/ 19 w 19"/>
                  <a:gd name="T1" fmla="*/ 19 h 19"/>
                  <a:gd name="T2" fmla="*/ 19 w 19"/>
                  <a:gd name="T3" fmla="*/ 0 h 19"/>
                  <a:gd name="T4" fmla="*/ 0 w 19"/>
                  <a:gd name="T5" fmla="*/ 0 h 19"/>
                  <a:gd name="T6" fmla="*/ 0 w 19"/>
                  <a:gd name="T7" fmla="*/ 19 h 19"/>
                  <a:gd name="T8" fmla="*/ 19 w 19"/>
                  <a:gd name="T9" fmla="*/ 19 h 19"/>
                  <a:gd name="T10" fmla="*/ 19 w 19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9">
                    <a:moveTo>
                      <a:pt x="19" y="19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9" y="19"/>
                    </a:lnTo>
                    <a:lnTo>
                      <a:pt x="19" y="19"/>
                    </a:lnTo>
                    <a:close/>
                  </a:path>
                </a:pathLst>
              </a:cu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4" name="Freeform 140"/>
              <p:cNvSpPr>
                <a:spLocks/>
              </p:cNvSpPr>
              <p:nvPr/>
            </p:nvSpPr>
            <p:spPr bwMode="auto">
              <a:xfrm>
                <a:off x="3478213" y="5329238"/>
                <a:ext cx="31750" cy="31750"/>
              </a:xfrm>
              <a:custGeom>
                <a:avLst/>
                <a:gdLst>
                  <a:gd name="T0" fmla="*/ 20 w 20"/>
                  <a:gd name="T1" fmla="*/ 20 h 20"/>
                  <a:gd name="T2" fmla="*/ 20 w 20"/>
                  <a:gd name="T3" fmla="*/ 0 h 20"/>
                  <a:gd name="T4" fmla="*/ 0 w 20"/>
                  <a:gd name="T5" fmla="*/ 0 h 20"/>
                  <a:gd name="T6" fmla="*/ 0 w 20"/>
                  <a:gd name="T7" fmla="*/ 20 h 20"/>
                  <a:gd name="T8" fmla="*/ 20 w 20"/>
                  <a:gd name="T9" fmla="*/ 20 h 20"/>
                  <a:gd name="T10" fmla="*/ 20 w 20"/>
                  <a:gd name="T1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20" y="20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5" name="Freeform 141"/>
              <p:cNvSpPr>
                <a:spLocks/>
              </p:cNvSpPr>
              <p:nvPr/>
            </p:nvSpPr>
            <p:spPr bwMode="auto">
              <a:xfrm>
                <a:off x="3602038" y="5318125"/>
                <a:ext cx="31750" cy="30163"/>
              </a:xfrm>
              <a:custGeom>
                <a:avLst/>
                <a:gdLst>
                  <a:gd name="T0" fmla="*/ 20 w 20"/>
                  <a:gd name="T1" fmla="*/ 19 h 19"/>
                  <a:gd name="T2" fmla="*/ 20 w 20"/>
                  <a:gd name="T3" fmla="*/ 0 h 19"/>
                  <a:gd name="T4" fmla="*/ 0 w 20"/>
                  <a:gd name="T5" fmla="*/ 0 h 19"/>
                  <a:gd name="T6" fmla="*/ 0 w 20"/>
                  <a:gd name="T7" fmla="*/ 19 h 19"/>
                  <a:gd name="T8" fmla="*/ 20 w 20"/>
                  <a:gd name="T9" fmla="*/ 19 h 19"/>
                  <a:gd name="T10" fmla="*/ 20 w 20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20" y="19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20" y="19"/>
                    </a:lnTo>
                    <a:lnTo>
                      <a:pt x="20" y="19"/>
                    </a:lnTo>
                    <a:close/>
                  </a:path>
                </a:pathLst>
              </a:cu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6" name="Rectangle 142"/>
              <p:cNvSpPr>
                <a:spLocks noChangeArrowheads="1"/>
              </p:cNvSpPr>
              <p:nvPr/>
            </p:nvSpPr>
            <p:spPr bwMode="auto">
              <a:xfrm>
                <a:off x="3724275" y="5338763"/>
                <a:ext cx="30163" cy="30163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5" name="Freeform 151"/>
              <p:cNvSpPr>
                <a:spLocks/>
              </p:cNvSpPr>
              <p:nvPr/>
            </p:nvSpPr>
            <p:spPr bwMode="auto">
              <a:xfrm>
                <a:off x="2879725" y="5019675"/>
                <a:ext cx="857250" cy="180975"/>
              </a:xfrm>
              <a:custGeom>
                <a:avLst/>
                <a:gdLst>
                  <a:gd name="T0" fmla="*/ 540 w 540"/>
                  <a:gd name="T1" fmla="*/ 114 h 114"/>
                  <a:gd name="T2" fmla="*/ 465 w 540"/>
                  <a:gd name="T3" fmla="*/ 94 h 114"/>
                  <a:gd name="T4" fmla="*/ 389 w 540"/>
                  <a:gd name="T5" fmla="*/ 85 h 114"/>
                  <a:gd name="T6" fmla="*/ 311 w 540"/>
                  <a:gd name="T7" fmla="*/ 71 h 114"/>
                  <a:gd name="T8" fmla="*/ 230 w 540"/>
                  <a:gd name="T9" fmla="*/ 61 h 114"/>
                  <a:gd name="T10" fmla="*/ 155 w 540"/>
                  <a:gd name="T11" fmla="*/ 32 h 114"/>
                  <a:gd name="T12" fmla="*/ 77 w 540"/>
                  <a:gd name="T13" fmla="*/ 26 h 114"/>
                  <a:gd name="T14" fmla="*/ 0 w 540"/>
                  <a:gd name="T15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0" h="114">
                    <a:moveTo>
                      <a:pt x="540" y="114"/>
                    </a:moveTo>
                    <a:lnTo>
                      <a:pt x="465" y="94"/>
                    </a:lnTo>
                    <a:lnTo>
                      <a:pt x="389" y="85"/>
                    </a:lnTo>
                    <a:lnTo>
                      <a:pt x="311" y="71"/>
                    </a:lnTo>
                    <a:lnTo>
                      <a:pt x="230" y="61"/>
                    </a:lnTo>
                    <a:lnTo>
                      <a:pt x="155" y="32"/>
                    </a:lnTo>
                    <a:lnTo>
                      <a:pt x="77" y="26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7" name="Rectangle 153"/>
              <p:cNvSpPr>
                <a:spLocks noChangeArrowheads="1"/>
              </p:cNvSpPr>
              <p:nvPr/>
            </p:nvSpPr>
            <p:spPr bwMode="auto">
              <a:xfrm>
                <a:off x="2863850" y="5003800"/>
                <a:ext cx="31750" cy="30163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8" name="Rectangle 154"/>
              <p:cNvSpPr>
                <a:spLocks noChangeArrowheads="1"/>
              </p:cNvSpPr>
              <p:nvPr/>
            </p:nvSpPr>
            <p:spPr bwMode="auto">
              <a:xfrm>
                <a:off x="2987675" y="5045075"/>
                <a:ext cx="30163" cy="30163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9" name="Rectangle 155"/>
              <p:cNvSpPr>
                <a:spLocks noChangeArrowheads="1"/>
              </p:cNvSpPr>
              <p:nvPr/>
            </p:nvSpPr>
            <p:spPr bwMode="auto">
              <a:xfrm>
                <a:off x="3109913" y="5054600"/>
                <a:ext cx="30163" cy="31750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0" name="Rectangle 156"/>
              <p:cNvSpPr>
                <a:spLocks noChangeArrowheads="1"/>
              </p:cNvSpPr>
              <p:nvPr/>
            </p:nvSpPr>
            <p:spPr bwMode="auto">
              <a:xfrm>
                <a:off x="3232150" y="5102225"/>
                <a:ext cx="28575" cy="30163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1" name="Freeform 157"/>
              <p:cNvSpPr>
                <a:spLocks/>
              </p:cNvSpPr>
              <p:nvPr/>
            </p:nvSpPr>
            <p:spPr bwMode="auto">
              <a:xfrm>
                <a:off x="3359150" y="5116513"/>
                <a:ext cx="30163" cy="31750"/>
              </a:xfrm>
              <a:custGeom>
                <a:avLst/>
                <a:gdLst>
                  <a:gd name="T0" fmla="*/ 19 w 19"/>
                  <a:gd name="T1" fmla="*/ 20 h 20"/>
                  <a:gd name="T2" fmla="*/ 19 w 19"/>
                  <a:gd name="T3" fmla="*/ 0 h 20"/>
                  <a:gd name="T4" fmla="*/ 0 w 19"/>
                  <a:gd name="T5" fmla="*/ 0 h 20"/>
                  <a:gd name="T6" fmla="*/ 0 w 19"/>
                  <a:gd name="T7" fmla="*/ 20 h 20"/>
                  <a:gd name="T8" fmla="*/ 19 w 19"/>
                  <a:gd name="T9" fmla="*/ 20 h 20"/>
                  <a:gd name="T10" fmla="*/ 19 w 19"/>
                  <a:gd name="T1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">
                    <a:moveTo>
                      <a:pt x="19" y="20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19" y="20"/>
                    </a:lnTo>
                    <a:lnTo>
                      <a:pt x="19" y="20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2" name="Freeform 158"/>
              <p:cNvSpPr>
                <a:spLocks/>
              </p:cNvSpPr>
              <p:nvPr/>
            </p:nvSpPr>
            <p:spPr bwMode="auto">
              <a:xfrm>
                <a:off x="3482975" y="5141913"/>
                <a:ext cx="30163" cy="30163"/>
              </a:xfrm>
              <a:custGeom>
                <a:avLst/>
                <a:gdLst>
                  <a:gd name="T0" fmla="*/ 19 w 19"/>
                  <a:gd name="T1" fmla="*/ 19 h 19"/>
                  <a:gd name="T2" fmla="*/ 19 w 19"/>
                  <a:gd name="T3" fmla="*/ 0 h 19"/>
                  <a:gd name="T4" fmla="*/ 0 w 19"/>
                  <a:gd name="T5" fmla="*/ 0 h 19"/>
                  <a:gd name="T6" fmla="*/ 0 w 19"/>
                  <a:gd name="T7" fmla="*/ 19 h 19"/>
                  <a:gd name="T8" fmla="*/ 19 w 19"/>
                  <a:gd name="T9" fmla="*/ 19 h 19"/>
                  <a:gd name="T10" fmla="*/ 19 w 19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9">
                    <a:moveTo>
                      <a:pt x="19" y="19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9" y="19"/>
                    </a:lnTo>
                    <a:lnTo>
                      <a:pt x="19" y="19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3" name="Freeform 159"/>
              <p:cNvSpPr>
                <a:spLocks/>
              </p:cNvSpPr>
              <p:nvPr/>
            </p:nvSpPr>
            <p:spPr bwMode="auto">
              <a:xfrm>
                <a:off x="3602038" y="5154613"/>
                <a:ext cx="31750" cy="30163"/>
              </a:xfrm>
              <a:custGeom>
                <a:avLst/>
                <a:gdLst>
                  <a:gd name="T0" fmla="*/ 20 w 20"/>
                  <a:gd name="T1" fmla="*/ 19 h 19"/>
                  <a:gd name="T2" fmla="*/ 20 w 20"/>
                  <a:gd name="T3" fmla="*/ 0 h 19"/>
                  <a:gd name="T4" fmla="*/ 0 w 20"/>
                  <a:gd name="T5" fmla="*/ 0 h 19"/>
                  <a:gd name="T6" fmla="*/ 0 w 20"/>
                  <a:gd name="T7" fmla="*/ 19 h 19"/>
                  <a:gd name="T8" fmla="*/ 20 w 20"/>
                  <a:gd name="T9" fmla="*/ 19 h 19"/>
                  <a:gd name="T10" fmla="*/ 20 w 20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20" y="19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20" y="19"/>
                    </a:lnTo>
                    <a:lnTo>
                      <a:pt x="20" y="19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4" name="Freeform 160"/>
              <p:cNvSpPr>
                <a:spLocks/>
              </p:cNvSpPr>
              <p:nvPr/>
            </p:nvSpPr>
            <p:spPr bwMode="auto">
              <a:xfrm>
                <a:off x="3721100" y="5186363"/>
                <a:ext cx="30163" cy="30163"/>
              </a:xfrm>
              <a:custGeom>
                <a:avLst/>
                <a:gdLst>
                  <a:gd name="T0" fmla="*/ 19 w 19"/>
                  <a:gd name="T1" fmla="*/ 19 h 19"/>
                  <a:gd name="T2" fmla="*/ 19 w 19"/>
                  <a:gd name="T3" fmla="*/ 0 h 19"/>
                  <a:gd name="T4" fmla="*/ 0 w 19"/>
                  <a:gd name="T5" fmla="*/ 0 h 19"/>
                  <a:gd name="T6" fmla="*/ 0 w 19"/>
                  <a:gd name="T7" fmla="*/ 19 h 19"/>
                  <a:gd name="T8" fmla="*/ 19 w 19"/>
                  <a:gd name="T9" fmla="*/ 19 h 19"/>
                  <a:gd name="T10" fmla="*/ 19 w 19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9">
                    <a:moveTo>
                      <a:pt x="19" y="19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9" y="19"/>
                    </a:lnTo>
                    <a:lnTo>
                      <a:pt x="19" y="19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4" name="Line 170"/>
              <p:cNvSpPr>
                <a:spLocks noChangeShapeType="1"/>
              </p:cNvSpPr>
              <p:nvPr/>
            </p:nvSpPr>
            <p:spPr bwMode="auto">
              <a:xfrm>
                <a:off x="3127375" y="5176838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FF66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5" name="Freeform 171"/>
              <p:cNvSpPr>
                <a:spLocks/>
              </p:cNvSpPr>
              <p:nvPr/>
            </p:nvSpPr>
            <p:spPr bwMode="auto">
              <a:xfrm>
                <a:off x="2882900" y="5014913"/>
                <a:ext cx="854075" cy="404813"/>
              </a:xfrm>
              <a:custGeom>
                <a:avLst/>
                <a:gdLst>
                  <a:gd name="T0" fmla="*/ 538 w 538"/>
                  <a:gd name="T1" fmla="*/ 255 h 255"/>
                  <a:gd name="T2" fmla="*/ 462 w 538"/>
                  <a:gd name="T3" fmla="*/ 237 h 255"/>
                  <a:gd name="T4" fmla="*/ 384 w 538"/>
                  <a:gd name="T5" fmla="*/ 216 h 255"/>
                  <a:gd name="T6" fmla="*/ 307 w 538"/>
                  <a:gd name="T7" fmla="*/ 230 h 255"/>
                  <a:gd name="T8" fmla="*/ 232 w 538"/>
                  <a:gd name="T9" fmla="*/ 178 h 255"/>
                  <a:gd name="T10" fmla="*/ 154 w 538"/>
                  <a:gd name="T11" fmla="*/ 116 h 255"/>
                  <a:gd name="T12" fmla="*/ 153 w 538"/>
                  <a:gd name="T13" fmla="*/ 115 h 255"/>
                  <a:gd name="T14" fmla="*/ 77 w 538"/>
                  <a:gd name="T15" fmla="*/ 42 h 255"/>
                  <a:gd name="T16" fmla="*/ 0 w 538"/>
                  <a:gd name="T17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8" h="255">
                    <a:moveTo>
                      <a:pt x="538" y="255"/>
                    </a:moveTo>
                    <a:lnTo>
                      <a:pt x="462" y="237"/>
                    </a:lnTo>
                    <a:lnTo>
                      <a:pt x="384" y="216"/>
                    </a:lnTo>
                    <a:lnTo>
                      <a:pt x="307" y="230"/>
                    </a:lnTo>
                    <a:lnTo>
                      <a:pt x="232" y="178"/>
                    </a:lnTo>
                    <a:lnTo>
                      <a:pt x="154" y="116"/>
                    </a:lnTo>
                    <a:lnTo>
                      <a:pt x="153" y="115"/>
                    </a:lnTo>
                    <a:lnTo>
                      <a:pt x="77" y="4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66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7" name="Rectangle 173"/>
              <p:cNvSpPr>
                <a:spLocks noChangeArrowheads="1"/>
              </p:cNvSpPr>
              <p:nvPr/>
            </p:nvSpPr>
            <p:spPr bwMode="auto">
              <a:xfrm>
                <a:off x="2867025" y="4999038"/>
                <a:ext cx="31750" cy="30163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8" name="Rectangle 174"/>
              <p:cNvSpPr>
                <a:spLocks noChangeArrowheads="1"/>
              </p:cNvSpPr>
              <p:nvPr/>
            </p:nvSpPr>
            <p:spPr bwMode="auto">
              <a:xfrm>
                <a:off x="2989263" y="5065713"/>
                <a:ext cx="31750" cy="30163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9" name="Rectangle 175"/>
              <p:cNvSpPr>
                <a:spLocks noChangeArrowheads="1"/>
              </p:cNvSpPr>
              <p:nvPr/>
            </p:nvSpPr>
            <p:spPr bwMode="auto">
              <a:xfrm>
                <a:off x="3111500" y="5184775"/>
                <a:ext cx="30163" cy="30163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0" name="Rectangle 176"/>
              <p:cNvSpPr>
                <a:spLocks noChangeArrowheads="1"/>
              </p:cNvSpPr>
              <p:nvPr/>
            </p:nvSpPr>
            <p:spPr bwMode="auto">
              <a:xfrm>
                <a:off x="3235325" y="5281613"/>
                <a:ext cx="30163" cy="31750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1" name="Freeform 177"/>
              <p:cNvSpPr>
                <a:spLocks/>
              </p:cNvSpPr>
              <p:nvPr/>
            </p:nvSpPr>
            <p:spPr bwMode="auto">
              <a:xfrm>
                <a:off x="3355975" y="5364163"/>
                <a:ext cx="30163" cy="31750"/>
              </a:xfrm>
              <a:custGeom>
                <a:avLst/>
                <a:gdLst>
                  <a:gd name="T0" fmla="*/ 19 w 19"/>
                  <a:gd name="T1" fmla="*/ 20 h 20"/>
                  <a:gd name="T2" fmla="*/ 19 w 19"/>
                  <a:gd name="T3" fmla="*/ 0 h 20"/>
                  <a:gd name="T4" fmla="*/ 0 w 19"/>
                  <a:gd name="T5" fmla="*/ 0 h 20"/>
                  <a:gd name="T6" fmla="*/ 0 w 19"/>
                  <a:gd name="T7" fmla="*/ 20 h 20"/>
                  <a:gd name="T8" fmla="*/ 19 w 19"/>
                  <a:gd name="T9" fmla="*/ 20 h 20"/>
                  <a:gd name="T10" fmla="*/ 19 w 19"/>
                  <a:gd name="T1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">
                    <a:moveTo>
                      <a:pt x="19" y="20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19" y="20"/>
                    </a:lnTo>
                    <a:lnTo>
                      <a:pt x="19" y="20"/>
                    </a:lnTo>
                    <a:close/>
                  </a:path>
                </a:pathLst>
              </a:cu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2" name="Freeform 178"/>
              <p:cNvSpPr>
                <a:spLocks/>
              </p:cNvSpPr>
              <p:nvPr/>
            </p:nvSpPr>
            <p:spPr bwMode="auto">
              <a:xfrm>
                <a:off x="3476625" y="5343525"/>
                <a:ext cx="31750" cy="30163"/>
              </a:xfrm>
              <a:custGeom>
                <a:avLst/>
                <a:gdLst>
                  <a:gd name="T0" fmla="*/ 20 w 20"/>
                  <a:gd name="T1" fmla="*/ 19 h 19"/>
                  <a:gd name="T2" fmla="*/ 20 w 20"/>
                  <a:gd name="T3" fmla="*/ 0 h 19"/>
                  <a:gd name="T4" fmla="*/ 0 w 20"/>
                  <a:gd name="T5" fmla="*/ 0 h 19"/>
                  <a:gd name="T6" fmla="*/ 0 w 20"/>
                  <a:gd name="T7" fmla="*/ 19 h 19"/>
                  <a:gd name="T8" fmla="*/ 20 w 20"/>
                  <a:gd name="T9" fmla="*/ 19 h 19"/>
                  <a:gd name="T10" fmla="*/ 20 w 20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20" y="19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20" y="19"/>
                    </a:lnTo>
                    <a:lnTo>
                      <a:pt x="20" y="19"/>
                    </a:lnTo>
                    <a:close/>
                  </a:path>
                </a:pathLst>
              </a:cu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3" name="Freeform 179"/>
              <p:cNvSpPr>
                <a:spLocks/>
              </p:cNvSpPr>
              <p:nvPr/>
            </p:nvSpPr>
            <p:spPr bwMode="auto">
              <a:xfrm>
                <a:off x="3600450" y="5376863"/>
                <a:ext cx="31750" cy="30163"/>
              </a:xfrm>
              <a:custGeom>
                <a:avLst/>
                <a:gdLst>
                  <a:gd name="T0" fmla="*/ 20 w 20"/>
                  <a:gd name="T1" fmla="*/ 19 h 19"/>
                  <a:gd name="T2" fmla="*/ 20 w 20"/>
                  <a:gd name="T3" fmla="*/ 0 h 19"/>
                  <a:gd name="T4" fmla="*/ 0 w 20"/>
                  <a:gd name="T5" fmla="*/ 0 h 19"/>
                  <a:gd name="T6" fmla="*/ 0 w 20"/>
                  <a:gd name="T7" fmla="*/ 19 h 19"/>
                  <a:gd name="T8" fmla="*/ 20 w 20"/>
                  <a:gd name="T9" fmla="*/ 19 h 19"/>
                  <a:gd name="T10" fmla="*/ 20 w 20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20" y="19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20" y="19"/>
                    </a:lnTo>
                    <a:lnTo>
                      <a:pt x="20" y="19"/>
                    </a:lnTo>
                    <a:close/>
                  </a:path>
                </a:pathLst>
              </a:cu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4" name="Freeform 180"/>
              <p:cNvSpPr>
                <a:spLocks/>
              </p:cNvSpPr>
              <p:nvPr/>
            </p:nvSpPr>
            <p:spPr bwMode="auto">
              <a:xfrm>
                <a:off x="3721100" y="5403850"/>
                <a:ext cx="30163" cy="30163"/>
              </a:xfrm>
              <a:custGeom>
                <a:avLst/>
                <a:gdLst>
                  <a:gd name="T0" fmla="*/ 19 w 19"/>
                  <a:gd name="T1" fmla="*/ 19 h 19"/>
                  <a:gd name="T2" fmla="*/ 19 w 19"/>
                  <a:gd name="T3" fmla="*/ 0 h 19"/>
                  <a:gd name="T4" fmla="*/ 0 w 19"/>
                  <a:gd name="T5" fmla="*/ 0 h 19"/>
                  <a:gd name="T6" fmla="*/ 0 w 19"/>
                  <a:gd name="T7" fmla="*/ 19 h 19"/>
                  <a:gd name="T8" fmla="*/ 19 w 19"/>
                  <a:gd name="T9" fmla="*/ 19 h 19"/>
                  <a:gd name="T10" fmla="*/ 19 w 19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9">
                    <a:moveTo>
                      <a:pt x="19" y="19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9" y="19"/>
                    </a:lnTo>
                    <a:lnTo>
                      <a:pt x="19" y="19"/>
                    </a:lnTo>
                    <a:close/>
                  </a:path>
                </a:pathLst>
              </a:cu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</p:grpSp>
        <p:sp>
          <p:nvSpPr>
            <p:cNvPr id="18586" name="ZoneTexte 18585"/>
            <p:cNvSpPr txBox="1"/>
            <p:nvPr/>
          </p:nvSpPr>
          <p:spPr>
            <a:xfrm>
              <a:off x="308200" y="5344627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0,01</a:t>
              </a:r>
            </a:p>
          </p:txBody>
        </p:sp>
        <p:sp>
          <p:nvSpPr>
            <p:cNvPr id="315" name="ZoneTexte 314"/>
            <p:cNvSpPr txBox="1"/>
            <p:nvPr/>
          </p:nvSpPr>
          <p:spPr>
            <a:xfrm>
              <a:off x="378732" y="5143397"/>
              <a:ext cx="360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0,1</a:t>
              </a:r>
            </a:p>
          </p:txBody>
        </p:sp>
        <p:sp>
          <p:nvSpPr>
            <p:cNvPr id="316" name="ZoneTexte 315"/>
            <p:cNvSpPr txBox="1"/>
            <p:nvPr/>
          </p:nvSpPr>
          <p:spPr>
            <a:xfrm>
              <a:off x="484530" y="494216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317" name="ZoneTexte 316"/>
            <p:cNvSpPr txBox="1"/>
            <p:nvPr/>
          </p:nvSpPr>
          <p:spPr>
            <a:xfrm>
              <a:off x="413998" y="4740935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318" name="ZoneTexte 317"/>
            <p:cNvSpPr txBox="1"/>
            <p:nvPr/>
          </p:nvSpPr>
          <p:spPr>
            <a:xfrm>
              <a:off x="343466" y="4539704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319" name="ZoneTexte 318"/>
            <p:cNvSpPr txBox="1"/>
            <p:nvPr/>
          </p:nvSpPr>
          <p:spPr>
            <a:xfrm>
              <a:off x="237667" y="4338473"/>
              <a:ext cx="5020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1 000</a:t>
              </a:r>
            </a:p>
          </p:txBody>
        </p:sp>
        <p:sp>
          <p:nvSpPr>
            <p:cNvPr id="320" name="ZoneTexte 319"/>
            <p:cNvSpPr txBox="1"/>
            <p:nvPr/>
          </p:nvSpPr>
          <p:spPr>
            <a:xfrm>
              <a:off x="167135" y="4137242"/>
              <a:ext cx="5725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10 000</a:t>
              </a:r>
            </a:p>
          </p:txBody>
        </p:sp>
        <p:sp>
          <p:nvSpPr>
            <p:cNvPr id="321" name="ZoneTexte 320"/>
            <p:cNvSpPr txBox="1"/>
            <p:nvPr/>
          </p:nvSpPr>
          <p:spPr>
            <a:xfrm>
              <a:off x="96603" y="3936011"/>
              <a:ext cx="6431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100 000</a:t>
              </a:r>
            </a:p>
          </p:txBody>
        </p:sp>
        <p:sp>
          <p:nvSpPr>
            <p:cNvPr id="322" name="ZoneTexte 321"/>
            <p:cNvSpPr txBox="1"/>
            <p:nvPr/>
          </p:nvSpPr>
          <p:spPr>
            <a:xfrm>
              <a:off x="626998" y="549758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323" name="ZoneTexte 322"/>
            <p:cNvSpPr txBox="1"/>
            <p:nvPr/>
          </p:nvSpPr>
          <p:spPr>
            <a:xfrm>
              <a:off x="1287523" y="5497586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324" name="ZoneTexte 323"/>
            <p:cNvSpPr txBox="1"/>
            <p:nvPr/>
          </p:nvSpPr>
          <p:spPr>
            <a:xfrm>
              <a:off x="1983316" y="5497586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325" name="ZoneTexte 324"/>
            <p:cNvSpPr txBox="1"/>
            <p:nvPr/>
          </p:nvSpPr>
          <p:spPr>
            <a:xfrm>
              <a:off x="2695509" y="5497586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326" name="Rectangle 117"/>
            <p:cNvSpPr>
              <a:spLocks noChangeArrowheads="1"/>
            </p:cNvSpPr>
            <p:nvPr/>
          </p:nvSpPr>
          <p:spPr bwMode="auto">
            <a:xfrm>
              <a:off x="2235525" y="4140453"/>
              <a:ext cx="63543" cy="63543"/>
            </a:xfrm>
            <a:prstGeom prst="rect">
              <a:avLst/>
            </a:prstGeom>
            <a:solidFill>
              <a:srgbClr val="FF9900"/>
            </a:solidFill>
            <a:ln w="0">
              <a:solidFill>
                <a:srgbClr val="FF99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27" name="Rectangle 118"/>
            <p:cNvSpPr>
              <a:spLocks noChangeArrowheads="1"/>
            </p:cNvSpPr>
            <p:nvPr/>
          </p:nvSpPr>
          <p:spPr bwMode="auto">
            <a:xfrm>
              <a:off x="2235525" y="3978517"/>
              <a:ext cx="63543" cy="63543"/>
            </a:xfrm>
            <a:prstGeom prst="rect">
              <a:avLst/>
            </a:prstGeom>
            <a:solidFill>
              <a:srgbClr val="FF66CC"/>
            </a:solidFill>
            <a:ln w="0">
              <a:solidFill>
                <a:srgbClr val="FF66C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28" name="Rectangle 119"/>
            <p:cNvSpPr>
              <a:spLocks noChangeArrowheads="1"/>
            </p:cNvSpPr>
            <p:nvPr/>
          </p:nvSpPr>
          <p:spPr bwMode="auto">
            <a:xfrm>
              <a:off x="2235525" y="3817913"/>
              <a:ext cx="63543" cy="63543"/>
            </a:xfrm>
            <a:prstGeom prst="rect">
              <a:avLst/>
            </a:pr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29" name="ZoneTexte 328"/>
            <p:cNvSpPr txBox="1"/>
            <p:nvPr/>
          </p:nvSpPr>
          <p:spPr>
            <a:xfrm>
              <a:off x="2333116" y="3887177"/>
              <a:ext cx="7312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CAB-LAP</a:t>
              </a:r>
            </a:p>
          </p:txBody>
        </p:sp>
        <p:sp>
          <p:nvSpPr>
            <p:cNvPr id="330" name="ZoneTexte 329"/>
            <p:cNvSpPr txBox="1"/>
            <p:nvPr/>
          </p:nvSpPr>
          <p:spPr>
            <a:xfrm>
              <a:off x="2333116" y="4049493"/>
              <a:ext cx="5551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MCAB</a:t>
              </a:r>
            </a:p>
          </p:txBody>
        </p:sp>
        <p:sp>
          <p:nvSpPr>
            <p:cNvPr id="331" name="ZoneTexte 330"/>
            <p:cNvSpPr txBox="1"/>
            <p:nvPr/>
          </p:nvSpPr>
          <p:spPr>
            <a:xfrm>
              <a:off x="2333116" y="3727332"/>
              <a:ext cx="6479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NMCAB</a:t>
              </a:r>
            </a:p>
          </p:txBody>
        </p:sp>
        <p:sp>
          <p:nvSpPr>
            <p:cNvPr id="332" name="ZoneTexte 331"/>
            <p:cNvSpPr txBox="1"/>
            <p:nvPr/>
          </p:nvSpPr>
          <p:spPr>
            <a:xfrm>
              <a:off x="1575309" y="5622529"/>
              <a:ext cx="5338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Jours</a:t>
              </a:r>
            </a:p>
          </p:txBody>
        </p:sp>
      </p:grpSp>
      <p:sp>
        <p:nvSpPr>
          <p:cNvPr id="334" name="ZoneTexte 333"/>
          <p:cNvSpPr txBox="1"/>
          <p:nvPr/>
        </p:nvSpPr>
        <p:spPr>
          <a:xfrm>
            <a:off x="2874260" y="3569176"/>
            <a:ext cx="793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15 mg/kg</a:t>
            </a:r>
          </a:p>
        </p:txBody>
      </p:sp>
      <p:sp>
        <p:nvSpPr>
          <p:cNvPr id="335" name="ZoneTexte 334"/>
          <p:cNvSpPr txBox="1"/>
          <p:nvPr/>
        </p:nvSpPr>
        <p:spPr>
          <a:xfrm>
            <a:off x="5981483" y="3569176"/>
            <a:ext cx="793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45 mg/kg</a:t>
            </a:r>
          </a:p>
        </p:txBody>
      </p:sp>
      <p:sp>
        <p:nvSpPr>
          <p:cNvPr id="336" name="ZoneTexte 335"/>
          <p:cNvSpPr txBox="1"/>
          <p:nvPr/>
        </p:nvSpPr>
        <p:spPr>
          <a:xfrm>
            <a:off x="8766695" y="3569176"/>
            <a:ext cx="793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45 mg/kg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7852237" y="4024564"/>
            <a:ext cx="2448089" cy="1868309"/>
            <a:chOff x="6328236" y="4024563"/>
            <a:chExt cx="2448089" cy="1868309"/>
          </a:xfrm>
        </p:grpSpPr>
        <p:sp>
          <p:nvSpPr>
            <p:cNvPr id="18473" name="Freeform 89"/>
            <p:cNvSpPr>
              <a:spLocks/>
            </p:cNvSpPr>
            <p:nvPr/>
          </p:nvSpPr>
          <p:spPr bwMode="auto">
            <a:xfrm>
              <a:off x="6669884" y="4141738"/>
              <a:ext cx="2106441" cy="1305804"/>
            </a:xfrm>
            <a:custGeom>
              <a:avLst/>
              <a:gdLst>
                <a:gd name="T0" fmla="*/ 663 w 663"/>
                <a:gd name="T1" fmla="*/ 411 h 411"/>
                <a:gd name="T2" fmla="*/ 0 w 663"/>
                <a:gd name="T3" fmla="*/ 411 h 411"/>
                <a:gd name="T4" fmla="*/ 0 w 663"/>
                <a:gd name="T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3" h="411">
                  <a:moveTo>
                    <a:pt x="663" y="411"/>
                  </a:moveTo>
                  <a:lnTo>
                    <a:pt x="0" y="41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480" name="Line 96"/>
            <p:cNvSpPr>
              <a:spLocks noChangeShapeType="1"/>
            </p:cNvSpPr>
            <p:nvPr/>
          </p:nvSpPr>
          <p:spPr bwMode="auto">
            <a:xfrm>
              <a:off x="6606341" y="4367316"/>
              <a:ext cx="63543" cy="0"/>
            </a:xfrm>
            <a:prstGeom prst="line">
              <a:avLst/>
            </a:pr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481" name="Line 97"/>
            <p:cNvSpPr>
              <a:spLocks noChangeShapeType="1"/>
            </p:cNvSpPr>
            <p:nvPr/>
          </p:nvSpPr>
          <p:spPr bwMode="auto">
            <a:xfrm>
              <a:off x="6606341" y="4151271"/>
              <a:ext cx="63543" cy="0"/>
            </a:xfrm>
            <a:prstGeom prst="line">
              <a:avLst/>
            </a:pr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482" name="Line 98"/>
            <p:cNvSpPr>
              <a:spLocks noChangeShapeType="1"/>
            </p:cNvSpPr>
            <p:nvPr/>
          </p:nvSpPr>
          <p:spPr bwMode="auto">
            <a:xfrm>
              <a:off x="6606341" y="4583361"/>
              <a:ext cx="63543" cy="0"/>
            </a:xfrm>
            <a:prstGeom prst="line">
              <a:avLst/>
            </a:pr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483" name="Line 99"/>
            <p:cNvSpPr>
              <a:spLocks noChangeShapeType="1"/>
            </p:cNvSpPr>
            <p:nvPr/>
          </p:nvSpPr>
          <p:spPr bwMode="auto">
            <a:xfrm>
              <a:off x="6606341" y="4799406"/>
              <a:ext cx="63543" cy="0"/>
            </a:xfrm>
            <a:prstGeom prst="line">
              <a:avLst/>
            </a:pr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484" name="Line 100"/>
            <p:cNvSpPr>
              <a:spLocks noChangeShapeType="1"/>
            </p:cNvSpPr>
            <p:nvPr/>
          </p:nvSpPr>
          <p:spPr bwMode="auto">
            <a:xfrm>
              <a:off x="6606341" y="5015452"/>
              <a:ext cx="63543" cy="0"/>
            </a:xfrm>
            <a:prstGeom prst="line">
              <a:avLst/>
            </a:pr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485" name="Line 101"/>
            <p:cNvSpPr>
              <a:spLocks noChangeShapeType="1"/>
            </p:cNvSpPr>
            <p:nvPr/>
          </p:nvSpPr>
          <p:spPr bwMode="auto">
            <a:xfrm>
              <a:off x="6606341" y="5228319"/>
              <a:ext cx="63543" cy="0"/>
            </a:xfrm>
            <a:prstGeom prst="line">
              <a:avLst/>
            </a:pr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486" name="Line 102"/>
            <p:cNvSpPr>
              <a:spLocks noChangeShapeType="1"/>
            </p:cNvSpPr>
            <p:nvPr/>
          </p:nvSpPr>
          <p:spPr bwMode="auto">
            <a:xfrm>
              <a:off x="6606341" y="5447542"/>
              <a:ext cx="63543" cy="0"/>
            </a:xfrm>
            <a:prstGeom prst="line">
              <a:avLst/>
            </a:pr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573" name="Rectangle 189"/>
            <p:cNvSpPr>
              <a:spLocks noChangeArrowheads="1"/>
            </p:cNvSpPr>
            <p:nvPr/>
          </p:nvSpPr>
          <p:spPr bwMode="auto">
            <a:xfrm>
              <a:off x="7861310" y="5266444"/>
              <a:ext cx="196982" cy="181098"/>
            </a:xfrm>
            <a:prstGeom prst="rect">
              <a:avLst/>
            </a:prstGeom>
            <a:solidFill>
              <a:srgbClr val="FF9900"/>
            </a:solidFill>
            <a:ln w="0">
              <a:solidFill>
                <a:srgbClr val="FF99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574" name="Rectangle 190"/>
            <p:cNvSpPr>
              <a:spLocks noChangeArrowheads="1"/>
            </p:cNvSpPr>
            <p:nvPr/>
          </p:nvSpPr>
          <p:spPr bwMode="auto">
            <a:xfrm>
              <a:off x="8430016" y="5275977"/>
              <a:ext cx="200160" cy="171565"/>
            </a:xfrm>
            <a:prstGeom prst="rect">
              <a:avLst/>
            </a:prstGeom>
            <a:solidFill>
              <a:srgbClr val="FF66CC"/>
            </a:solidFill>
            <a:ln w="0">
              <a:solidFill>
                <a:srgbClr val="FF66C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575" name="Rectangle 191"/>
            <p:cNvSpPr>
              <a:spLocks noChangeArrowheads="1"/>
            </p:cNvSpPr>
            <p:nvPr/>
          </p:nvSpPr>
          <p:spPr bwMode="auto">
            <a:xfrm>
              <a:off x="7092444" y="4221168"/>
              <a:ext cx="203337" cy="1226374"/>
            </a:xfrm>
            <a:prstGeom prst="rect">
              <a:avLst/>
            </a:pr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576" name="Freeform 192"/>
            <p:cNvSpPr>
              <a:spLocks/>
            </p:cNvSpPr>
            <p:nvPr/>
          </p:nvSpPr>
          <p:spPr bwMode="auto">
            <a:xfrm>
              <a:off x="8144074" y="4538881"/>
              <a:ext cx="200160" cy="908661"/>
            </a:xfrm>
            <a:custGeom>
              <a:avLst/>
              <a:gdLst>
                <a:gd name="T0" fmla="*/ 32 w 63"/>
                <a:gd name="T1" fmla="*/ 0 h 286"/>
                <a:gd name="T2" fmla="*/ 0 w 63"/>
                <a:gd name="T3" fmla="*/ 0 h 286"/>
                <a:gd name="T4" fmla="*/ 0 w 63"/>
                <a:gd name="T5" fmla="*/ 286 h 286"/>
                <a:gd name="T6" fmla="*/ 63 w 63"/>
                <a:gd name="T7" fmla="*/ 286 h 286"/>
                <a:gd name="T8" fmla="*/ 63 w 63"/>
                <a:gd name="T9" fmla="*/ 0 h 286"/>
                <a:gd name="T10" fmla="*/ 32 w 63"/>
                <a:gd name="T1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286">
                  <a:moveTo>
                    <a:pt x="32" y="0"/>
                  </a:moveTo>
                  <a:lnTo>
                    <a:pt x="0" y="0"/>
                  </a:lnTo>
                  <a:lnTo>
                    <a:pt x="0" y="286"/>
                  </a:lnTo>
                  <a:lnTo>
                    <a:pt x="63" y="28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577" name="Line 193"/>
            <p:cNvSpPr>
              <a:spLocks noChangeShapeType="1"/>
            </p:cNvSpPr>
            <p:nvPr/>
          </p:nvSpPr>
          <p:spPr bwMode="auto">
            <a:xfrm>
              <a:off x="8245743" y="4481693"/>
              <a:ext cx="0" cy="57188"/>
            </a:xfrm>
            <a:prstGeom prst="line">
              <a:avLst/>
            </a:pr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581" name="Line 197"/>
            <p:cNvSpPr>
              <a:spLocks noChangeShapeType="1"/>
            </p:cNvSpPr>
            <p:nvPr/>
          </p:nvSpPr>
          <p:spPr bwMode="auto">
            <a:xfrm>
              <a:off x="7194112" y="4052779"/>
              <a:ext cx="0" cy="168389"/>
            </a:xfrm>
            <a:prstGeom prst="line">
              <a:avLst/>
            </a:prstGeom>
            <a:noFill/>
            <a:ln w="635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49" name="ZoneTexte 348"/>
            <p:cNvSpPr txBox="1"/>
            <p:nvPr/>
          </p:nvSpPr>
          <p:spPr>
            <a:xfrm>
              <a:off x="6398768" y="5324431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350" name="ZoneTexte 349"/>
            <p:cNvSpPr txBox="1"/>
            <p:nvPr/>
          </p:nvSpPr>
          <p:spPr>
            <a:xfrm>
              <a:off x="6328236" y="5107788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351" name="ZoneTexte 350"/>
            <p:cNvSpPr txBox="1"/>
            <p:nvPr/>
          </p:nvSpPr>
          <p:spPr>
            <a:xfrm>
              <a:off x="6328236" y="489114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352" name="ZoneTexte 351"/>
            <p:cNvSpPr txBox="1"/>
            <p:nvPr/>
          </p:nvSpPr>
          <p:spPr>
            <a:xfrm>
              <a:off x="6328236" y="4674498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30</a:t>
              </a:r>
            </a:p>
          </p:txBody>
        </p:sp>
        <p:sp>
          <p:nvSpPr>
            <p:cNvPr id="353" name="ZoneTexte 352"/>
            <p:cNvSpPr txBox="1"/>
            <p:nvPr/>
          </p:nvSpPr>
          <p:spPr>
            <a:xfrm>
              <a:off x="6328236" y="445785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354" name="ZoneTexte 353"/>
            <p:cNvSpPr txBox="1"/>
            <p:nvPr/>
          </p:nvSpPr>
          <p:spPr>
            <a:xfrm>
              <a:off x="6328236" y="4241208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50</a:t>
              </a:r>
            </a:p>
          </p:txBody>
        </p:sp>
        <p:sp>
          <p:nvSpPr>
            <p:cNvPr id="355" name="ZoneTexte 354"/>
            <p:cNvSpPr txBox="1"/>
            <p:nvPr/>
          </p:nvSpPr>
          <p:spPr>
            <a:xfrm>
              <a:off x="6328236" y="402456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357" name="ZoneTexte 356"/>
            <p:cNvSpPr txBox="1"/>
            <p:nvPr/>
          </p:nvSpPr>
          <p:spPr>
            <a:xfrm>
              <a:off x="6680207" y="5492762"/>
              <a:ext cx="1049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Ganglions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Lymphatiques</a:t>
              </a:r>
            </a:p>
          </p:txBody>
        </p:sp>
        <p:sp>
          <p:nvSpPr>
            <p:cNvPr id="358" name="ZoneTexte 357"/>
            <p:cNvSpPr txBox="1"/>
            <p:nvPr/>
          </p:nvSpPr>
          <p:spPr>
            <a:xfrm>
              <a:off x="8016212" y="5492762"/>
              <a:ext cx="4626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Rate</a:t>
              </a:r>
            </a:p>
          </p:txBody>
        </p:sp>
        <p:sp>
          <p:nvSpPr>
            <p:cNvPr id="363" name="ZoneTexte 362"/>
            <p:cNvSpPr txBox="1"/>
            <p:nvPr/>
          </p:nvSpPr>
          <p:spPr>
            <a:xfrm>
              <a:off x="6678064" y="5178880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N.D.</a:t>
              </a:r>
            </a:p>
          </p:txBody>
        </p:sp>
        <p:sp>
          <p:nvSpPr>
            <p:cNvPr id="364" name="ZoneTexte 363"/>
            <p:cNvSpPr txBox="1"/>
            <p:nvPr/>
          </p:nvSpPr>
          <p:spPr>
            <a:xfrm>
              <a:off x="7299847" y="5178880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N.D.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2024795" y="1394111"/>
            <a:ext cx="3798501" cy="1936988"/>
            <a:chOff x="500794" y="1394111"/>
            <a:chExt cx="3798501" cy="1936988"/>
          </a:xfrm>
        </p:grpSpPr>
        <p:sp>
          <p:nvSpPr>
            <p:cNvPr id="18590" name="Freeform 205"/>
            <p:cNvSpPr>
              <a:spLocks/>
            </p:cNvSpPr>
            <p:nvPr/>
          </p:nvSpPr>
          <p:spPr bwMode="auto">
            <a:xfrm>
              <a:off x="3327333" y="1771468"/>
              <a:ext cx="61913" cy="60325"/>
            </a:xfrm>
            <a:custGeom>
              <a:avLst/>
              <a:gdLst>
                <a:gd name="T0" fmla="*/ 77 w 77"/>
                <a:gd name="T1" fmla="*/ 39 h 75"/>
                <a:gd name="T2" fmla="*/ 74 w 77"/>
                <a:gd name="T3" fmla="*/ 23 h 75"/>
                <a:gd name="T4" fmla="*/ 66 w 77"/>
                <a:gd name="T5" fmla="*/ 11 h 75"/>
                <a:gd name="T6" fmla="*/ 54 w 77"/>
                <a:gd name="T7" fmla="*/ 3 h 75"/>
                <a:gd name="T8" fmla="*/ 38 w 77"/>
                <a:gd name="T9" fmla="*/ 0 h 75"/>
                <a:gd name="T10" fmla="*/ 23 w 77"/>
                <a:gd name="T11" fmla="*/ 3 h 75"/>
                <a:gd name="T12" fmla="*/ 11 w 77"/>
                <a:gd name="T13" fmla="*/ 11 h 75"/>
                <a:gd name="T14" fmla="*/ 3 w 77"/>
                <a:gd name="T15" fmla="*/ 23 h 75"/>
                <a:gd name="T16" fmla="*/ 0 w 77"/>
                <a:gd name="T17" fmla="*/ 39 h 75"/>
                <a:gd name="T18" fmla="*/ 3 w 77"/>
                <a:gd name="T19" fmla="*/ 52 h 75"/>
                <a:gd name="T20" fmla="*/ 11 w 77"/>
                <a:gd name="T21" fmla="*/ 65 h 75"/>
                <a:gd name="T22" fmla="*/ 23 w 77"/>
                <a:gd name="T23" fmla="*/ 74 h 75"/>
                <a:gd name="T24" fmla="*/ 38 w 77"/>
                <a:gd name="T25" fmla="*/ 75 h 75"/>
                <a:gd name="T26" fmla="*/ 54 w 77"/>
                <a:gd name="T27" fmla="*/ 74 h 75"/>
                <a:gd name="T28" fmla="*/ 66 w 77"/>
                <a:gd name="T29" fmla="*/ 65 h 75"/>
                <a:gd name="T30" fmla="*/ 74 w 77"/>
                <a:gd name="T31" fmla="*/ 52 h 75"/>
                <a:gd name="T32" fmla="*/ 77 w 77"/>
                <a:gd name="T33" fmla="*/ 39 h 75"/>
                <a:gd name="T34" fmla="*/ 77 w 77"/>
                <a:gd name="T35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5">
                  <a:moveTo>
                    <a:pt x="77" y="39"/>
                  </a:moveTo>
                  <a:lnTo>
                    <a:pt x="74" y="23"/>
                  </a:lnTo>
                  <a:lnTo>
                    <a:pt x="66" y="11"/>
                  </a:lnTo>
                  <a:lnTo>
                    <a:pt x="54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9"/>
                  </a:lnTo>
                  <a:lnTo>
                    <a:pt x="3" y="52"/>
                  </a:lnTo>
                  <a:lnTo>
                    <a:pt x="11" y="65"/>
                  </a:lnTo>
                  <a:lnTo>
                    <a:pt x="23" y="74"/>
                  </a:lnTo>
                  <a:lnTo>
                    <a:pt x="38" y="75"/>
                  </a:lnTo>
                  <a:lnTo>
                    <a:pt x="54" y="74"/>
                  </a:lnTo>
                  <a:lnTo>
                    <a:pt x="66" y="65"/>
                  </a:lnTo>
                  <a:lnTo>
                    <a:pt x="74" y="52"/>
                  </a:lnTo>
                  <a:lnTo>
                    <a:pt x="77" y="39"/>
                  </a:lnTo>
                  <a:lnTo>
                    <a:pt x="77" y="39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591" name="Freeform 206"/>
            <p:cNvSpPr>
              <a:spLocks/>
            </p:cNvSpPr>
            <p:nvPr/>
          </p:nvSpPr>
          <p:spPr bwMode="auto">
            <a:xfrm>
              <a:off x="3327333" y="2147705"/>
              <a:ext cx="61913" cy="60325"/>
            </a:xfrm>
            <a:custGeom>
              <a:avLst/>
              <a:gdLst>
                <a:gd name="T0" fmla="*/ 38 w 77"/>
                <a:gd name="T1" fmla="*/ 0 h 75"/>
                <a:gd name="T2" fmla="*/ 23 w 77"/>
                <a:gd name="T3" fmla="*/ 3 h 75"/>
                <a:gd name="T4" fmla="*/ 11 w 77"/>
                <a:gd name="T5" fmla="*/ 10 h 75"/>
                <a:gd name="T6" fmla="*/ 3 w 77"/>
                <a:gd name="T7" fmla="*/ 23 h 75"/>
                <a:gd name="T8" fmla="*/ 0 w 77"/>
                <a:gd name="T9" fmla="*/ 38 h 75"/>
                <a:gd name="T10" fmla="*/ 3 w 77"/>
                <a:gd name="T11" fmla="*/ 52 h 75"/>
                <a:gd name="T12" fmla="*/ 11 w 77"/>
                <a:gd name="T13" fmla="*/ 64 h 75"/>
                <a:gd name="T14" fmla="*/ 23 w 77"/>
                <a:gd name="T15" fmla="*/ 72 h 75"/>
                <a:gd name="T16" fmla="*/ 38 w 77"/>
                <a:gd name="T17" fmla="*/ 75 h 75"/>
                <a:gd name="T18" fmla="*/ 54 w 77"/>
                <a:gd name="T19" fmla="*/ 72 h 75"/>
                <a:gd name="T20" fmla="*/ 66 w 77"/>
                <a:gd name="T21" fmla="*/ 64 h 75"/>
                <a:gd name="T22" fmla="*/ 74 w 77"/>
                <a:gd name="T23" fmla="*/ 52 h 75"/>
                <a:gd name="T24" fmla="*/ 77 w 77"/>
                <a:gd name="T25" fmla="*/ 38 h 75"/>
                <a:gd name="T26" fmla="*/ 74 w 77"/>
                <a:gd name="T27" fmla="*/ 23 h 75"/>
                <a:gd name="T28" fmla="*/ 66 w 77"/>
                <a:gd name="T29" fmla="*/ 10 h 75"/>
                <a:gd name="T30" fmla="*/ 54 w 77"/>
                <a:gd name="T31" fmla="*/ 3 h 75"/>
                <a:gd name="T32" fmla="*/ 38 w 77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5">
                  <a:moveTo>
                    <a:pt x="38" y="0"/>
                  </a:moveTo>
                  <a:lnTo>
                    <a:pt x="23" y="3"/>
                  </a:lnTo>
                  <a:lnTo>
                    <a:pt x="11" y="10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4"/>
                  </a:lnTo>
                  <a:lnTo>
                    <a:pt x="23" y="72"/>
                  </a:lnTo>
                  <a:lnTo>
                    <a:pt x="38" y="75"/>
                  </a:lnTo>
                  <a:lnTo>
                    <a:pt x="54" y="72"/>
                  </a:lnTo>
                  <a:lnTo>
                    <a:pt x="66" y="64"/>
                  </a:lnTo>
                  <a:lnTo>
                    <a:pt x="74" y="52"/>
                  </a:lnTo>
                  <a:lnTo>
                    <a:pt x="77" y="38"/>
                  </a:lnTo>
                  <a:lnTo>
                    <a:pt x="74" y="23"/>
                  </a:lnTo>
                  <a:lnTo>
                    <a:pt x="66" y="10"/>
                  </a:lnTo>
                  <a:lnTo>
                    <a:pt x="54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24" name="Freeform 207"/>
            <p:cNvSpPr>
              <a:spLocks/>
            </p:cNvSpPr>
            <p:nvPr/>
          </p:nvSpPr>
          <p:spPr bwMode="auto">
            <a:xfrm>
              <a:off x="3327333" y="2336618"/>
              <a:ext cx="61913" cy="61913"/>
            </a:xfrm>
            <a:custGeom>
              <a:avLst/>
              <a:gdLst>
                <a:gd name="T0" fmla="*/ 11 w 77"/>
                <a:gd name="T1" fmla="*/ 11 h 77"/>
                <a:gd name="T2" fmla="*/ 3 w 77"/>
                <a:gd name="T3" fmla="*/ 23 h 77"/>
                <a:gd name="T4" fmla="*/ 0 w 77"/>
                <a:gd name="T5" fmla="*/ 39 h 77"/>
                <a:gd name="T6" fmla="*/ 3 w 77"/>
                <a:gd name="T7" fmla="*/ 52 h 77"/>
                <a:gd name="T8" fmla="*/ 11 w 77"/>
                <a:gd name="T9" fmla="*/ 65 h 77"/>
                <a:gd name="T10" fmla="*/ 23 w 77"/>
                <a:gd name="T11" fmla="*/ 74 h 77"/>
                <a:gd name="T12" fmla="*/ 38 w 77"/>
                <a:gd name="T13" fmla="*/ 77 h 77"/>
                <a:gd name="T14" fmla="*/ 54 w 77"/>
                <a:gd name="T15" fmla="*/ 74 h 77"/>
                <a:gd name="T16" fmla="*/ 66 w 77"/>
                <a:gd name="T17" fmla="*/ 65 h 77"/>
                <a:gd name="T18" fmla="*/ 74 w 77"/>
                <a:gd name="T19" fmla="*/ 52 h 77"/>
                <a:gd name="T20" fmla="*/ 77 w 77"/>
                <a:gd name="T21" fmla="*/ 39 h 77"/>
                <a:gd name="T22" fmla="*/ 74 w 77"/>
                <a:gd name="T23" fmla="*/ 23 h 77"/>
                <a:gd name="T24" fmla="*/ 66 w 77"/>
                <a:gd name="T25" fmla="*/ 11 h 77"/>
                <a:gd name="T26" fmla="*/ 54 w 77"/>
                <a:gd name="T27" fmla="*/ 3 h 77"/>
                <a:gd name="T28" fmla="*/ 38 w 77"/>
                <a:gd name="T29" fmla="*/ 0 h 77"/>
                <a:gd name="T30" fmla="*/ 23 w 77"/>
                <a:gd name="T31" fmla="*/ 3 h 77"/>
                <a:gd name="T32" fmla="*/ 11 w 77"/>
                <a:gd name="T33" fmla="*/ 1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7">
                  <a:moveTo>
                    <a:pt x="11" y="11"/>
                  </a:moveTo>
                  <a:lnTo>
                    <a:pt x="3" y="23"/>
                  </a:lnTo>
                  <a:lnTo>
                    <a:pt x="0" y="39"/>
                  </a:lnTo>
                  <a:lnTo>
                    <a:pt x="3" y="52"/>
                  </a:lnTo>
                  <a:lnTo>
                    <a:pt x="11" y="65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4" y="74"/>
                  </a:lnTo>
                  <a:lnTo>
                    <a:pt x="66" y="65"/>
                  </a:lnTo>
                  <a:lnTo>
                    <a:pt x="74" y="52"/>
                  </a:lnTo>
                  <a:lnTo>
                    <a:pt x="77" y="39"/>
                  </a:lnTo>
                  <a:lnTo>
                    <a:pt x="74" y="23"/>
                  </a:lnTo>
                  <a:lnTo>
                    <a:pt x="66" y="11"/>
                  </a:lnTo>
                  <a:lnTo>
                    <a:pt x="54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25" name="Freeform 208"/>
            <p:cNvSpPr>
              <a:spLocks/>
            </p:cNvSpPr>
            <p:nvPr/>
          </p:nvSpPr>
          <p:spPr bwMode="auto">
            <a:xfrm>
              <a:off x="3327333" y="2525530"/>
              <a:ext cx="61913" cy="58738"/>
            </a:xfrm>
            <a:custGeom>
              <a:avLst/>
              <a:gdLst>
                <a:gd name="T0" fmla="*/ 66 w 77"/>
                <a:gd name="T1" fmla="*/ 11 h 76"/>
                <a:gd name="T2" fmla="*/ 54 w 77"/>
                <a:gd name="T3" fmla="*/ 3 h 76"/>
                <a:gd name="T4" fmla="*/ 38 w 77"/>
                <a:gd name="T5" fmla="*/ 0 h 76"/>
                <a:gd name="T6" fmla="*/ 23 w 77"/>
                <a:gd name="T7" fmla="*/ 3 h 76"/>
                <a:gd name="T8" fmla="*/ 11 w 77"/>
                <a:gd name="T9" fmla="*/ 11 h 76"/>
                <a:gd name="T10" fmla="*/ 3 w 77"/>
                <a:gd name="T11" fmla="*/ 23 h 76"/>
                <a:gd name="T12" fmla="*/ 0 w 77"/>
                <a:gd name="T13" fmla="*/ 37 h 76"/>
                <a:gd name="T14" fmla="*/ 3 w 77"/>
                <a:gd name="T15" fmla="*/ 53 h 76"/>
                <a:gd name="T16" fmla="*/ 11 w 77"/>
                <a:gd name="T17" fmla="*/ 65 h 76"/>
                <a:gd name="T18" fmla="*/ 23 w 77"/>
                <a:gd name="T19" fmla="*/ 73 h 76"/>
                <a:gd name="T20" fmla="*/ 38 w 77"/>
                <a:gd name="T21" fmla="*/ 76 h 76"/>
                <a:gd name="T22" fmla="*/ 54 w 77"/>
                <a:gd name="T23" fmla="*/ 73 h 76"/>
                <a:gd name="T24" fmla="*/ 66 w 77"/>
                <a:gd name="T25" fmla="*/ 65 h 76"/>
                <a:gd name="T26" fmla="*/ 74 w 77"/>
                <a:gd name="T27" fmla="*/ 53 h 76"/>
                <a:gd name="T28" fmla="*/ 77 w 77"/>
                <a:gd name="T29" fmla="*/ 37 h 76"/>
                <a:gd name="T30" fmla="*/ 74 w 77"/>
                <a:gd name="T31" fmla="*/ 23 h 76"/>
                <a:gd name="T32" fmla="*/ 66 w 77"/>
                <a:gd name="T33" fmla="*/ 1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6">
                  <a:moveTo>
                    <a:pt x="66" y="11"/>
                  </a:moveTo>
                  <a:lnTo>
                    <a:pt x="54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7"/>
                  </a:lnTo>
                  <a:lnTo>
                    <a:pt x="3" y="53"/>
                  </a:lnTo>
                  <a:lnTo>
                    <a:pt x="11" y="65"/>
                  </a:lnTo>
                  <a:lnTo>
                    <a:pt x="23" y="73"/>
                  </a:lnTo>
                  <a:lnTo>
                    <a:pt x="38" y="76"/>
                  </a:lnTo>
                  <a:lnTo>
                    <a:pt x="54" y="73"/>
                  </a:lnTo>
                  <a:lnTo>
                    <a:pt x="66" y="65"/>
                  </a:lnTo>
                  <a:lnTo>
                    <a:pt x="74" y="53"/>
                  </a:lnTo>
                  <a:lnTo>
                    <a:pt x="77" y="37"/>
                  </a:lnTo>
                  <a:lnTo>
                    <a:pt x="74" y="23"/>
                  </a:lnTo>
                  <a:lnTo>
                    <a:pt x="66" y="1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26" name="Freeform 209"/>
            <p:cNvSpPr>
              <a:spLocks/>
            </p:cNvSpPr>
            <p:nvPr/>
          </p:nvSpPr>
          <p:spPr bwMode="auto">
            <a:xfrm>
              <a:off x="3327333" y="1960380"/>
              <a:ext cx="61913" cy="60325"/>
            </a:xfrm>
            <a:custGeom>
              <a:avLst/>
              <a:gdLst>
                <a:gd name="T0" fmla="*/ 38 w 77"/>
                <a:gd name="T1" fmla="*/ 77 h 77"/>
                <a:gd name="T2" fmla="*/ 54 w 77"/>
                <a:gd name="T3" fmla="*/ 74 h 77"/>
                <a:gd name="T4" fmla="*/ 66 w 77"/>
                <a:gd name="T5" fmla="*/ 65 h 77"/>
                <a:gd name="T6" fmla="*/ 74 w 77"/>
                <a:gd name="T7" fmla="*/ 53 h 77"/>
                <a:gd name="T8" fmla="*/ 77 w 77"/>
                <a:gd name="T9" fmla="*/ 39 h 77"/>
                <a:gd name="T10" fmla="*/ 74 w 77"/>
                <a:gd name="T11" fmla="*/ 23 h 77"/>
                <a:gd name="T12" fmla="*/ 66 w 77"/>
                <a:gd name="T13" fmla="*/ 11 h 77"/>
                <a:gd name="T14" fmla="*/ 54 w 77"/>
                <a:gd name="T15" fmla="*/ 3 h 77"/>
                <a:gd name="T16" fmla="*/ 38 w 77"/>
                <a:gd name="T17" fmla="*/ 0 h 77"/>
                <a:gd name="T18" fmla="*/ 23 w 77"/>
                <a:gd name="T19" fmla="*/ 3 h 77"/>
                <a:gd name="T20" fmla="*/ 11 w 77"/>
                <a:gd name="T21" fmla="*/ 11 h 77"/>
                <a:gd name="T22" fmla="*/ 3 w 77"/>
                <a:gd name="T23" fmla="*/ 23 h 77"/>
                <a:gd name="T24" fmla="*/ 0 w 77"/>
                <a:gd name="T25" fmla="*/ 39 h 77"/>
                <a:gd name="T26" fmla="*/ 3 w 77"/>
                <a:gd name="T27" fmla="*/ 53 h 77"/>
                <a:gd name="T28" fmla="*/ 11 w 77"/>
                <a:gd name="T29" fmla="*/ 65 h 77"/>
                <a:gd name="T30" fmla="*/ 23 w 77"/>
                <a:gd name="T31" fmla="*/ 74 h 77"/>
                <a:gd name="T32" fmla="*/ 38 w 77"/>
                <a:gd name="T3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7">
                  <a:moveTo>
                    <a:pt x="38" y="77"/>
                  </a:moveTo>
                  <a:lnTo>
                    <a:pt x="54" y="74"/>
                  </a:lnTo>
                  <a:lnTo>
                    <a:pt x="66" y="65"/>
                  </a:lnTo>
                  <a:lnTo>
                    <a:pt x="74" y="53"/>
                  </a:lnTo>
                  <a:lnTo>
                    <a:pt x="77" y="39"/>
                  </a:lnTo>
                  <a:lnTo>
                    <a:pt x="74" y="23"/>
                  </a:lnTo>
                  <a:lnTo>
                    <a:pt x="66" y="11"/>
                  </a:lnTo>
                  <a:lnTo>
                    <a:pt x="54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9"/>
                  </a:lnTo>
                  <a:lnTo>
                    <a:pt x="3" y="53"/>
                  </a:lnTo>
                  <a:lnTo>
                    <a:pt x="11" y="65"/>
                  </a:lnTo>
                  <a:lnTo>
                    <a:pt x="23" y="74"/>
                  </a:lnTo>
                  <a:lnTo>
                    <a:pt x="38" y="77"/>
                  </a:lnTo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27" name="Line 210"/>
            <p:cNvSpPr>
              <a:spLocks noChangeShapeType="1"/>
            </p:cNvSpPr>
            <p:nvPr/>
          </p:nvSpPr>
          <p:spPr bwMode="auto">
            <a:xfrm flipV="1">
              <a:off x="2965451" y="3049159"/>
              <a:ext cx="0" cy="71438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28" name="Line 211"/>
            <p:cNvSpPr>
              <a:spLocks noChangeShapeType="1"/>
            </p:cNvSpPr>
            <p:nvPr/>
          </p:nvSpPr>
          <p:spPr bwMode="auto">
            <a:xfrm>
              <a:off x="2965451" y="3049159"/>
              <a:ext cx="206375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29" name="Line 212"/>
            <p:cNvSpPr>
              <a:spLocks noChangeShapeType="1"/>
            </p:cNvSpPr>
            <p:nvPr/>
          </p:nvSpPr>
          <p:spPr bwMode="auto">
            <a:xfrm flipV="1">
              <a:off x="1139826" y="3049159"/>
              <a:ext cx="0" cy="71438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30" name="Freeform 213"/>
            <p:cNvSpPr>
              <a:spLocks/>
            </p:cNvSpPr>
            <p:nvPr/>
          </p:nvSpPr>
          <p:spPr bwMode="auto">
            <a:xfrm>
              <a:off x="912813" y="1517222"/>
              <a:ext cx="227013" cy="1531938"/>
            </a:xfrm>
            <a:custGeom>
              <a:avLst/>
              <a:gdLst>
                <a:gd name="T0" fmla="*/ 0 w 287"/>
                <a:gd name="T1" fmla="*/ 0 h 1929"/>
                <a:gd name="T2" fmla="*/ 0 w 287"/>
                <a:gd name="T3" fmla="*/ 1929 h 1929"/>
                <a:gd name="T4" fmla="*/ 287 w 287"/>
                <a:gd name="T5" fmla="*/ 1929 h 1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7" h="1929">
                  <a:moveTo>
                    <a:pt x="0" y="0"/>
                  </a:moveTo>
                  <a:lnTo>
                    <a:pt x="0" y="1929"/>
                  </a:lnTo>
                  <a:lnTo>
                    <a:pt x="287" y="1929"/>
                  </a:lnTo>
                </a:path>
              </a:pathLst>
            </a:cu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32" name="Line 214"/>
            <p:cNvSpPr>
              <a:spLocks noChangeShapeType="1"/>
            </p:cNvSpPr>
            <p:nvPr/>
          </p:nvSpPr>
          <p:spPr bwMode="auto">
            <a:xfrm flipV="1">
              <a:off x="1595438" y="3049159"/>
              <a:ext cx="0" cy="71438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33" name="Line 215"/>
            <p:cNvSpPr>
              <a:spLocks noChangeShapeType="1"/>
            </p:cNvSpPr>
            <p:nvPr/>
          </p:nvSpPr>
          <p:spPr bwMode="auto">
            <a:xfrm>
              <a:off x="1139826" y="3049159"/>
              <a:ext cx="455613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34" name="Line 216"/>
            <p:cNvSpPr>
              <a:spLocks noChangeShapeType="1"/>
            </p:cNvSpPr>
            <p:nvPr/>
          </p:nvSpPr>
          <p:spPr bwMode="auto">
            <a:xfrm flipV="1">
              <a:off x="2051051" y="3049159"/>
              <a:ext cx="0" cy="71438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35" name="Line 217"/>
            <p:cNvSpPr>
              <a:spLocks noChangeShapeType="1"/>
            </p:cNvSpPr>
            <p:nvPr/>
          </p:nvSpPr>
          <p:spPr bwMode="auto">
            <a:xfrm flipV="1">
              <a:off x="2495551" y="3049159"/>
              <a:ext cx="0" cy="71438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37" name="Line 218"/>
            <p:cNvSpPr>
              <a:spLocks noChangeShapeType="1"/>
            </p:cNvSpPr>
            <p:nvPr/>
          </p:nvSpPr>
          <p:spPr bwMode="auto">
            <a:xfrm>
              <a:off x="2051051" y="3049159"/>
              <a:ext cx="444500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38" name="Line 219"/>
            <p:cNvSpPr>
              <a:spLocks noChangeShapeType="1"/>
            </p:cNvSpPr>
            <p:nvPr/>
          </p:nvSpPr>
          <p:spPr bwMode="auto">
            <a:xfrm>
              <a:off x="1595438" y="3049159"/>
              <a:ext cx="455613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39" name="Line 220"/>
            <p:cNvSpPr>
              <a:spLocks noChangeShapeType="1"/>
            </p:cNvSpPr>
            <p:nvPr/>
          </p:nvSpPr>
          <p:spPr bwMode="auto">
            <a:xfrm>
              <a:off x="2495551" y="3049159"/>
              <a:ext cx="469900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0" name="Line 221"/>
            <p:cNvSpPr>
              <a:spLocks noChangeShapeType="1"/>
            </p:cNvSpPr>
            <p:nvPr/>
          </p:nvSpPr>
          <p:spPr bwMode="auto">
            <a:xfrm>
              <a:off x="857251" y="1782334"/>
              <a:ext cx="55563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1" name="Line 222"/>
            <p:cNvSpPr>
              <a:spLocks noChangeShapeType="1"/>
            </p:cNvSpPr>
            <p:nvPr/>
          </p:nvSpPr>
          <p:spPr bwMode="auto">
            <a:xfrm>
              <a:off x="857251" y="2034747"/>
              <a:ext cx="55563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2" name="Line 223"/>
            <p:cNvSpPr>
              <a:spLocks noChangeShapeType="1"/>
            </p:cNvSpPr>
            <p:nvPr/>
          </p:nvSpPr>
          <p:spPr bwMode="auto">
            <a:xfrm>
              <a:off x="857251" y="2288747"/>
              <a:ext cx="55563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3" name="Line 224"/>
            <p:cNvSpPr>
              <a:spLocks noChangeShapeType="1"/>
            </p:cNvSpPr>
            <p:nvPr/>
          </p:nvSpPr>
          <p:spPr bwMode="auto">
            <a:xfrm>
              <a:off x="857251" y="2542747"/>
              <a:ext cx="55563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4" name="Line 225"/>
            <p:cNvSpPr>
              <a:spLocks noChangeShapeType="1"/>
            </p:cNvSpPr>
            <p:nvPr/>
          </p:nvSpPr>
          <p:spPr bwMode="auto">
            <a:xfrm>
              <a:off x="857251" y="2796747"/>
              <a:ext cx="55563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5" name="Line 226"/>
            <p:cNvSpPr>
              <a:spLocks noChangeShapeType="1"/>
            </p:cNvSpPr>
            <p:nvPr/>
          </p:nvSpPr>
          <p:spPr bwMode="auto">
            <a:xfrm>
              <a:off x="857251" y="3049159"/>
              <a:ext cx="55563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6" name="Line 227"/>
            <p:cNvSpPr>
              <a:spLocks noChangeShapeType="1"/>
            </p:cNvSpPr>
            <p:nvPr/>
          </p:nvSpPr>
          <p:spPr bwMode="auto">
            <a:xfrm>
              <a:off x="857251" y="1528334"/>
              <a:ext cx="55563" cy="0"/>
            </a:xfrm>
            <a:prstGeom prst="line">
              <a:avLst/>
            </a:prstGeom>
            <a:noFill/>
            <a:ln w="476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7" name="Line 228"/>
            <p:cNvSpPr>
              <a:spLocks noChangeShapeType="1"/>
            </p:cNvSpPr>
            <p:nvPr/>
          </p:nvSpPr>
          <p:spPr bwMode="auto">
            <a:xfrm flipV="1">
              <a:off x="2962276" y="1783922"/>
              <a:ext cx="0" cy="746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8" name="Line 229"/>
            <p:cNvSpPr>
              <a:spLocks noChangeShapeType="1"/>
            </p:cNvSpPr>
            <p:nvPr/>
          </p:nvSpPr>
          <p:spPr bwMode="auto">
            <a:xfrm flipV="1">
              <a:off x="2962276" y="1712484"/>
              <a:ext cx="0" cy="714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49" name="Line 230"/>
            <p:cNvSpPr>
              <a:spLocks noChangeShapeType="1"/>
            </p:cNvSpPr>
            <p:nvPr/>
          </p:nvSpPr>
          <p:spPr bwMode="auto">
            <a:xfrm flipH="1">
              <a:off x="2962276" y="1783922"/>
              <a:ext cx="111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0" name="Line 231"/>
            <p:cNvSpPr>
              <a:spLocks noChangeShapeType="1"/>
            </p:cNvSpPr>
            <p:nvPr/>
          </p:nvSpPr>
          <p:spPr bwMode="auto">
            <a:xfrm flipV="1">
              <a:off x="2055813" y="1783922"/>
              <a:ext cx="0" cy="635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1" name="Line 232"/>
            <p:cNvSpPr>
              <a:spLocks noChangeShapeType="1"/>
            </p:cNvSpPr>
            <p:nvPr/>
          </p:nvSpPr>
          <p:spPr bwMode="auto">
            <a:xfrm flipV="1">
              <a:off x="2055813" y="1725184"/>
              <a:ext cx="0" cy="587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2" name="Line 233"/>
            <p:cNvSpPr>
              <a:spLocks noChangeShapeType="1"/>
            </p:cNvSpPr>
            <p:nvPr/>
          </p:nvSpPr>
          <p:spPr bwMode="auto">
            <a:xfrm flipV="1">
              <a:off x="2509838" y="1783922"/>
              <a:ext cx="0" cy="87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3" name="Line 234"/>
            <p:cNvSpPr>
              <a:spLocks noChangeShapeType="1"/>
            </p:cNvSpPr>
            <p:nvPr/>
          </p:nvSpPr>
          <p:spPr bwMode="auto">
            <a:xfrm flipV="1">
              <a:off x="2509838" y="1699784"/>
              <a:ext cx="0" cy="841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4" name="Line 235"/>
            <p:cNvSpPr>
              <a:spLocks noChangeShapeType="1"/>
            </p:cNvSpPr>
            <p:nvPr/>
          </p:nvSpPr>
          <p:spPr bwMode="auto">
            <a:xfrm flipH="1">
              <a:off x="2055813" y="1783922"/>
              <a:ext cx="4540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5" name="Line 236"/>
            <p:cNvSpPr>
              <a:spLocks noChangeShapeType="1"/>
            </p:cNvSpPr>
            <p:nvPr/>
          </p:nvSpPr>
          <p:spPr bwMode="auto">
            <a:xfrm flipV="1">
              <a:off x="1144588" y="1783922"/>
              <a:ext cx="0" cy="762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88" name="Line 237"/>
            <p:cNvSpPr>
              <a:spLocks noChangeShapeType="1"/>
            </p:cNvSpPr>
            <p:nvPr/>
          </p:nvSpPr>
          <p:spPr bwMode="auto">
            <a:xfrm flipV="1">
              <a:off x="1144588" y="1714072"/>
              <a:ext cx="0" cy="698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89" name="Line 238"/>
            <p:cNvSpPr>
              <a:spLocks noChangeShapeType="1"/>
            </p:cNvSpPr>
            <p:nvPr/>
          </p:nvSpPr>
          <p:spPr bwMode="auto">
            <a:xfrm flipH="1">
              <a:off x="1138238" y="1783922"/>
              <a:ext cx="63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0" name="Line 239"/>
            <p:cNvSpPr>
              <a:spLocks noChangeShapeType="1"/>
            </p:cNvSpPr>
            <p:nvPr/>
          </p:nvSpPr>
          <p:spPr bwMode="auto">
            <a:xfrm flipV="1">
              <a:off x="1598613" y="1783922"/>
              <a:ext cx="0" cy="714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1" name="Line 240"/>
            <p:cNvSpPr>
              <a:spLocks noChangeShapeType="1"/>
            </p:cNvSpPr>
            <p:nvPr/>
          </p:nvSpPr>
          <p:spPr bwMode="auto">
            <a:xfrm flipV="1">
              <a:off x="1598613" y="1715659"/>
              <a:ext cx="0" cy="682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2" name="Line 241"/>
            <p:cNvSpPr>
              <a:spLocks noChangeShapeType="1"/>
            </p:cNvSpPr>
            <p:nvPr/>
          </p:nvSpPr>
          <p:spPr bwMode="auto">
            <a:xfrm flipH="1">
              <a:off x="1144588" y="1783922"/>
              <a:ext cx="4540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3" name="Line 242"/>
            <p:cNvSpPr>
              <a:spLocks noChangeShapeType="1"/>
            </p:cNvSpPr>
            <p:nvPr/>
          </p:nvSpPr>
          <p:spPr bwMode="auto">
            <a:xfrm flipH="1">
              <a:off x="1598613" y="1783922"/>
              <a:ext cx="4572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4" name="Line 243"/>
            <p:cNvSpPr>
              <a:spLocks noChangeShapeType="1"/>
            </p:cNvSpPr>
            <p:nvPr/>
          </p:nvSpPr>
          <p:spPr bwMode="auto">
            <a:xfrm flipH="1">
              <a:off x="2509838" y="1783922"/>
              <a:ext cx="4524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5" name="Freeform 244"/>
            <p:cNvSpPr>
              <a:spLocks/>
            </p:cNvSpPr>
            <p:nvPr/>
          </p:nvSpPr>
          <p:spPr bwMode="auto">
            <a:xfrm>
              <a:off x="1112838" y="1752172"/>
              <a:ext cx="61913" cy="61913"/>
            </a:xfrm>
            <a:custGeom>
              <a:avLst/>
              <a:gdLst>
                <a:gd name="T0" fmla="*/ 65 w 77"/>
                <a:gd name="T1" fmla="*/ 10 h 77"/>
                <a:gd name="T2" fmla="*/ 52 w 77"/>
                <a:gd name="T3" fmla="*/ 3 h 77"/>
                <a:gd name="T4" fmla="*/ 38 w 77"/>
                <a:gd name="T5" fmla="*/ 0 h 77"/>
                <a:gd name="T6" fmla="*/ 23 w 77"/>
                <a:gd name="T7" fmla="*/ 3 h 77"/>
                <a:gd name="T8" fmla="*/ 11 w 77"/>
                <a:gd name="T9" fmla="*/ 10 h 77"/>
                <a:gd name="T10" fmla="*/ 3 w 77"/>
                <a:gd name="T11" fmla="*/ 23 h 77"/>
                <a:gd name="T12" fmla="*/ 0 w 77"/>
                <a:gd name="T13" fmla="*/ 38 h 77"/>
                <a:gd name="T14" fmla="*/ 3 w 77"/>
                <a:gd name="T15" fmla="*/ 52 h 77"/>
                <a:gd name="T16" fmla="*/ 11 w 77"/>
                <a:gd name="T17" fmla="*/ 64 h 77"/>
                <a:gd name="T18" fmla="*/ 23 w 77"/>
                <a:gd name="T19" fmla="*/ 74 h 77"/>
                <a:gd name="T20" fmla="*/ 38 w 77"/>
                <a:gd name="T21" fmla="*/ 77 h 77"/>
                <a:gd name="T22" fmla="*/ 52 w 77"/>
                <a:gd name="T23" fmla="*/ 74 h 77"/>
                <a:gd name="T24" fmla="*/ 65 w 77"/>
                <a:gd name="T25" fmla="*/ 64 h 77"/>
                <a:gd name="T26" fmla="*/ 74 w 77"/>
                <a:gd name="T27" fmla="*/ 52 h 77"/>
                <a:gd name="T28" fmla="*/ 77 w 77"/>
                <a:gd name="T29" fmla="*/ 38 h 77"/>
                <a:gd name="T30" fmla="*/ 74 w 77"/>
                <a:gd name="T31" fmla="*/ 23 h 77"/>
                <a:gd name="T32" fmla="*/ 65 w 77"/>
                <a:gd name="T33" fmla="*/ 10 h 77"/>
                <a:gd name="T34" fmla="*/ 65 w 77"/>
                <a:gd name="T35" fmla="*/ 1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7">
                  <a:moveTo>
                    <a:pt x="65" y="10"/>
                  </a:moveTo>
                  <a:lnTo>
                    <a:pt x="52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0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4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2" y="74"/>
                  </a:lnTo>
                  <a:lnTo>
                    <a:pt x="65" y="64"/>
                  </a:lnTo>
                  <a:lnTo>
                    <a:pt x="74" y="52"/>
                  </a:lnTo>
                  <a:lnTo>
                    <a:pt x="77" y="38"/>
                  </a:lnTo>
                  <a:lnTo>
                    <a:pt x="74" y="23"/>
                  </a:lnTo>
                  <a:lnTo>
                    <a:pt x="65" y="10"/>
                  </a:lnTo>
                  <a:lnTo>
                    <a:pt x="65" y="10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6" name="Freeform 245"/>
            <p:cNvSpPr>
              <a:spLocks/>
            </p:cNvSpPr>
            <p:nvPr/>
          </p:nvSpPr>
          <p:spPr bwMode="auto">
            <a:xfrm>
              <a:off x="1568451" y="1752172"/>
              <a:ext cx="61913" cy="61913"/>
            </a:xfrm>
            <a:custGeom>
              <a:avLst/>
              <a:gdLst>
                <a:gd name="T0" fmla="*/ 65 w 77"/>
                <a:gd name="T1" fmla="*/ 10 h 77"/>
                <a:gd name="T2" fmla="*/ 53 w 77"/>
                <a:gd name="T3" fmla="*/ 3 h 77"/>
                <a:gd name="T4" fmla="*/ 39 w 77"/>
                <a:gd name="T5" fmla="*/ 0 h 77"/>
                <a:gd name="T6" fmla="*/ 23 w 77"/>
                <a:gd name="T7" fmla="*/ 3 h 77"/>
                <a:gd name="T8" fmla="*/ 11 w 77"/>
                <a:gd name="T9" fmla="*/ 10 h 77"/>
                <a:gd name="T10" fmla="*/ 3 w 77"/>
                <a:gd name="T11" fmla="*/ 23 h 77"/>
                <a:gd name="T12" fmla="*/ 0 w 77"/>
                <a:gd name="T13" fmla="*/ 38 h 77"/>
                <a:gd name="T14" fmla="*/ 3 w 77"/>
                <a:gd name="T15" fmla="*/ 52 h 77"/>
                <a:gd name="T16" fmla="*/ 11 w 77"/>
                <a:gd name="T17" fmla="*/ 64 h 77"/>
                <a:gd name="T18" fmla="*/ 23 w 77"/>
                <a:gd name="T19" fmla="*/ 74 h 77"/>
                <a:gd name="T20" fmla="*/ 39 w 77"/>
                <a:gd name="T21" fmla="*/ 77 h 77"/>
                <a:gd name="T22" fmla="*/ 53 w 77"/>
                <a:gd name="T23" fmla="*/ 74 h 77"/>
                <a:gd name="T24" fmla="*/ 65 w 77"/>
                <a:gd name="T25" fmla="*/ 64 h 77"/>
                <a:gd name="T26" fmla="*/ 74 w 77"/>
                <a:gd name="T27" fmla="*/ 52 h 77"/>
                <a:gd name="T28" fmla="*/ 77 w 77"/>
                <a:gd name="T29" fmla="*/ 38 h 77"/>
                <a:gd name="T30" fmla="*/ 74 w 77"/>
                <a:gd name="T31" fmla="*/ 23 h 77"/>
                <a:gd name="T32" fmla="*/ 65 w 77"/>
                <a:gd name="T33" fmla="*/ 10 h 77"/>
                <a:gd name="T34" fmla="*/ 65 w 77"/>
                <a:gd name="T35" fmla="*/ 1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7">
                  <a:moveTo>
                    <a:pt x="65" y="10"/>
                  </a:moveTo>
                  <a:lnTo>
                    <a:pt x="53" y="3"/>
                  </a:lnTo>
                  <a:lnTo>
                    <a:pt x="39" y="0"/>
                  </a:lnTo>
                  <a:lnTo>
                    <a:pt x="23" y="3"/>
                  </a:lnTo>
                  <a:lnTo>
                    <a:pt x="11" y="10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4"/>
                  </a:lnTo>
                  <a:lnTo>
                    <a:pt x="23" y="74"/>
                  </a:lnTo>
                  <a:lnTo>
                    <a:pt x="39" y="77"/>
                  </a:lnTo>
                  <a:lnTo>
                    <a:pt x="53" y="74"/>
                  </a:lnTo>
                  <a:lnTo>
                    <a:pt x="65" y="64"/>
                  </a:lnTo>
                  <a:lnTo>
                    <a:pt x="74" y="52"/>
                  </a:lnTo>
                  <a:lnTo>
                    <a:pt x="77" y="38"/>
                  </a:lnTo>
                  <a:lnTo>
                    <a:pt x="74" y="23"/>
                  </a:lnTo>
                  <a:lnTo>
                    <a:pt x="65" y="10"/>
                  </a:lnTo>
                  <a:lnTo>
                    <a:pt x="65" y="10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7" name="Freeform 246"/>
            <p:cNvSpPr>
              <a:spLocks/>
            </p:cNvSpPr>
            <p:nvPr/>
          </p:nvSpPr>
          <p:spPr bwMode="auto">
            <a:xfrm>
              <a:off x="2025651" y="1752172"/>
              <a:ext cx="60325" cy="61913"/>
            </a:xfrm>
            <a:custGeom>
              <a:avLst/>
              <a:gdLst>
                <a:gd name="T0" fmla="*/ 66 w 77"/>
                <a:gd name="T1" fmla="*/ 10 h 77"/>
                <a:gd name="T2" fmla="*/ 54 w 77"/>
                <a:gd name="T3" fmla="*/ 3 h 77"/>
                <a:gd name="T4" fmla="*/ 39 w 77"/>
                <a:gd name="T5" fmla="*/ 0 h 77"/>
                <a:gd name="T6" fmla="*/ 25 w 77"/>
                <a:gd name="T7" fmla="*/ 3 h 77"/>
                <a:gd name="T8" fmla="*/ 12 w 77"/>
                <a:gd name="T9" fmla="*/ 10 h 77"/>
                <a:gd name="T10" fmla="*/ 3 w 77"/>
                <a:gd name="T11" fmla="*/ 23 h 77"/>
                <a:gd name="T12" fmla="*/ 0 w 77"/>
                <a:gd name="T13" fmla="*/ 38 h 77"/>
                <a:gd name="T14" fmla="*/ 3 w 77"/>
                <a:gd name="T15" fmla="*/ 52 h 77"/>
                <a:gd name="T16" fmla="*/ 12 w 77"/>
                <a:gd name="T17" fmla="*/ 64 h 77"/>
                <a:gd name="T18" fmla="*/ 25 w 77"/>
                <a:gd name="T19" fmla="*/ 74 h 77"/>
                <a:gd name="T20" fmla="*/ 39 w 77"/>
                <a:gd name="T21" fmla="*/ 77 h 77"/>
                <a:gd name="T22" fmla="*/ 54 w 77"/>
                <a:gd name="T23" fmla="*/ 74 h 77"/>
                <a:gd name="T24" fmla="*/ 66 w 77"/>
                <a:gd name="T25" fmla="*/ 64 h 77"/>
                <a:gd name="T26" fmla="*/ 74 w 77"/>
                <a:gd name="T27" fmla="*/ 52 h 77"/>
                <a:gd name="T28" fmla="*/ 77 w 77"/>
                <a:gd name="T29" fmla="*/ 38 h 77"/>
                <a:gd name="T30" fmla="*/ 74 w 77"/>
                <a:gd name="T31" fmla="*/ 23 h 77"/>
                <a:gd name="T32" fmla="*/ 66 w 77"/>
                <a:gd name="T33" fmla="*/ 10 h 77"/>
                <a:gd name="T34" fmla="*/ 66 w 77"/>
                <a:gd name="T35" fmla="*/ 1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7">
                  <a:moveTo>
                    <a:pt x="66" y="10"/>
                  </a:moveTo>
                  <a:lnTo>
                    <a:pt x="54" y="3"/>
                  </a:lnTo>
                  <a:lnTo>
                    <a:pt x="39" y="0"/>
                  </a:lnTo>
                  <a:lnTo>
                    <a:pt x="25" y="3"/>
                  </a:lnTo>
                  <a:lnTo>
                    <a:pt x="12" y="10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2" y="64"/>
                  </a:lnTo>
                  <a:lnTo>
                    <a:pt x="25" y="74"/>
                  </a:lnTo>
                  <a:lnTo>
                    <a:pt x="39" y="77"/>
                  </a:lnTo>
                  <a:lnTo>
                    <a:pt x="54" y="74"/>
                  </a:lnTo>
                  <a:lnTo>
                    <a:pt x="66" y="64"/>
                  </a:lnTo>
                  <a:lnTo>
                    <a:pt x="74" y="52"/>
                  </a:lnTo>
                  <a:lnTo>
                    <a:pt x="77" y="38"/>
                  </a:lnTo>
                  <a:lnTo>
                    <a:pt x="74" y="23"/>
                  </a:lnTo>
                  <a:lnTo>
                    <a:pt x="66" y="10"/>
                  </a:lnTo>
                  <a:lnTo>
                    <a:pt x="66" y="10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8" name="Freeform 247"/>
            <p:cNvSpPr>
              <a:spLocks/>
            </p:cNvSpPr>
            <p:nvPr/>
          </p:nvSpPr>
          <p:spPr bwMode="auto">
            <a:xfrm>
              <a:off x="2478088" y="1752172"/>
              <a:ext cx="60325" cy="61913"/>
            </a:xfrm>
            <a:custGeom>
              <a:avLst/>
              <a:gdLst>
                <a:gd name="T0" fmla="*/ 64 w 75"/>
                <a:gd name="T1" fmla="*/ 10 h 77"/>
                <a:gd name="T2" fmla="*/ 52 w 75"/>
                <a:gd name="T3" fmla="*/ 3 h 77"/>
                <a:gd name="T4" fmla="*/ 38 w 75"/>
                <a:gd name="T5" fmla="*/ 0 h 77"/>
                <a:gd name="T6" fmla="*/ 23 w 75"/>
                <a:gd name="T7" fmla="*/ 3 h 77"/>
                <a:gd name="T8" fmla="*/ 11 w 75"/>
                <a:gd name="T9" fmla="*/ 10 h 77"/>
                <a:gd name="T10" fmla="*/ 3 w 75"/>
                <a:gd name="T11" fmla="*/ 23 h 77"/>
                <a:gd name="T12" fmla="*/ 0 w 75"/>
                <a:gd name="T13" fmla="*/ 38 h 77"/>
                <a:gd name="T14" fmla="*/ 3 w 75"/>
                <a:gd name="T15" fmla="*/ 52 h 77"/>
                <a:gd name="T16" fmla="*/ 11 w 75"/>
                <a:gd name="T17" fmla="*/ 64 h 77"/>
                <a:gd name="T18" fmla="*/ 23 w 75"/>
                <a:gd name="T19" fmla="*/ 74 h 77"/>
                <a:gd name="T20" fmla="*/ 38 w 75"/>
                <a:gd name="T21" fmla="*/ 77 h 77"/>
                <a:gd name="T22" fmla="*/ 52 w 75"/>
                <a:gd name="T23" fmla="*/ 74 h 77"/>
                <a:gd name="T24" fmla="*/ 64 w 75"/>
                <a:gd name="T25" fmla="*/ 64 h 77"/>
                <a:gd name="T26" fmla="*/ 74 w 75"/>
                <a:gd name="T27" fmla="*/ 52 h 77"/>
                <a:gd name="T28" fmla="*/ 75 w 75"/>
                <a:gd name="T29" fmla="*/ 38 h 77"/>
                <a:gd name="T30" fmla="*/ 74 w 75"/>
                <a:gd name="T31" fmla="*/ 23 h 77"/>
                <a:gd name="T32" fmla="*/ 64 w 75"/>
                <a:gd name="T33" fmla="*/ 1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7">
                  <a:moveTo>
                    <a:pt x="64" y="10"/>
                  </a:moveTo>
                  <a:lnTo>
                    <a:pt x="52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0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4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2" y="74"/>
                  </a:lnTo>
                  <a:lnTo>
                    <a:pt x="64" y="64"/>
                  </a:lnTo>
                  <a:lnTo>
                    <a:pt x="74" y="52"/>
                  </a:lnTo>
                  <a:lnTo>
                    <a:pt x="75" y="38"/>
                  </a:lnTo>
                  <a:lnTo>
                    <a:pt x="74" y="23"/>
                  </a:lnTo>
                  <a:lnTo>
                    <a:pt x="64" y="10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9" name="Freeform 248"/>
            <p:cNvSpPr>
              <a:spLocks/>
            </p:cNvSpPr>
            <p:nvPr/>
          </p:nvSpPr>
          <p:spPr bwMode="auto">
            <a:xfrm>
              <a:off x="2930526" y="1752172"/>
              <a:ext cx="61913" cy="61913"/>
            </a:xfrm>
            <a:custGeom>
              <a:avLst/>
              <a:gdLst>
                <a:gd name="T0" fmla="*/ 66 w 77"/>
                <a:gd name="T1" fmla="*/ 10 h 77"/>
                <a:gd name="T2" fmla="*/ 54 w 77"/>
                <a:gd name="T3" fmla="*/ 3 h 77"/>
                <a:gd name="T4" fmla="*/ 38 w 77"/>
                <a:gd name="T5" fmla="*/ 0 h 77"/>
                <a:gd name="T6" fmla="*/ 25 w 77"/>
                <a:gd name="T7" fmla="*/ 3 h 77"/>
                <a:gd name="T8" fmla="*/ 12 w 77"/>
                <a:gd name="T9" fmla="*/ 10 h 77"/>
                <a:gd name="T10" fmla="*/ 3 w 77"/>
                <a:gd name="T11" fmla="*/ 23 h 77"/>
                <a:gd name="T12" fmla="*/ 0 w 77"/>
                <a:gd name="T13" fmla="*/ 38 h 77"/>
                <a:gd name="T14" fmla="*/ 3 w 77"/>
                <a:gd name="T15" fmla="*/ 52 h 77"/>
                <a:gd name="T16" fmla="*/ 12 w 77"/>
                <a:gd name="T17" fmla="*/ 64 h 77"/>
                <a:gd name="T18" fmla="*/ 25 w 77"/>
                <a:gd name="T19" fmla="*/ 74 h 77"/>
                <a:gd name="T20" fmla="*/ 38 w 77"/>
                <a:gd name="T21" fmla="*/ 77 h 77"/>
                <a:gd name="T22" fmla="*/ 54 w 77"/>
                <a:gd name="T23" fmla="*/ 74 h 77"/>
                <a:gd name="T24" fmla="*/ 66 w 77"/>
                <a:gd name="T25" fmla="*/ 64 h 77"/>
                <a:gd name="T26" fmla="*/ 74 w 77"/>
                <a:gd name="T27" fmla="*/ 52 h 77"/>
                <a:gd name="T28" fmla="*/ 77 w 77"/>
                <a:gd name="T29" fmla="*/ 38 h 77"/>
                <a:gd name="T30" fmla="*/ 74 w 77"/>
                <a:gd name="T31" fmla="*/ 23 h 77"/>
                <a:gd name="T32" fmla="*/ 66 w 77"/>
                <a:gd name="T33" fmla="*/ 1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7">
                  <a:moveTo>
                    <a:pt x="66" y="10"/>
                  </a:moveTo>
                  <a:lnTo>
                    <a:pt x="54" y="3"/>
                  </a:lnTo>
                  <a:lnTo>
                    <a:pt x="38" y="0"/>
                  </a:lnTo>
                  <a:lnTo>
                    <a:pt x="25" y="3"/>
                  </a:lnTo>
                  <a:lnTo>
                    <a:pt x="12" y="10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2" y="64"/>
                  </a:lnTo>
                  <a:lnTo>
                    <a:pt x="25" y="74"/>
                  </a:lnTo>
                  <a:lnTo>
                    <a:pt x="38" y="77"/>
                  </a:lnTo>
                  <a:lnTo>
                    <a:pt x="54" y="74"/>
                  </a:lnTo>
                  <a:lnTo>
                    <a:pt x="66" y="64"/>
                  </a:lnTo>
                  <a:lnTo>
                    <a:pt x="74" y="52"/>
                  </a:lnTo>
                  <a:lnTo>
                    <a:pt x="77" y="38"/>
                  </a:lnTo>
                  <a:lnTo>
                    <a:pt x="74" y="23"/>
                  </a:lnTo>
                  <a:lnTo>
                    <a:pt x="66" y="10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0" name="Line 249"/>
            <p:cNvSpPr>
              <a:spLocks noChangeShapeType="1"/>
            </p:cNvSpPr>
            <p:nvPr/>
          </p:nvSpPr>
          <p:spPr bwMode="auto">
            <a:xfrm flipV="1">
              <a:off x="2963863" y="1902984"/>
              <a:ext cx="0" cy="180975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1" name="Line 250"/>
            <p:cNvSpPr>
              <a:spLocks noChangeShapeType="1"/>
            </p:cNvSpPr>
            <p:nvPr/>
          </p:nvSpPr>
          <p:spPr bwMode="auto">
            <a:xfrm flipV="1">
              <a:off x="1597026" y="2739597"/>
              <a:ext cx="0" cy="119063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2" name="Freeform 251"/>
            <p:cNvSpPr>
              <a:spLocks/>
            </p:cNvSpPr>
            <p:nvPr/>
          </p:nvSpPr>
          <p:spPr bwMode="auto">
            <a:xfrm>
              <a:off x="1144588" y="2722134"/>
              <a:ext cx="452438" cy="20638"/>
            </a:xfrm>
            <a:custGeom>
              <a:avLst/>
              <a:gdLst>
                <a:gd name="T0" fmla="*/ 571 w 571"/>
                <a:gd name="T1" fmla="*/ 23 h 26"/>
                <a:gd name="T2" fmla="*/ 566 w 571"/>
                <a:gd name="T3" fmla="*/ 26 h 26"/>
                <a:gd name="T4" fmla="*/ 0 w 57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1" h="26">
                  <a:moveTo>
                    <a:pt x="571" y="23"/>
                  </a:moveTo>
                  <a:lnTo>
                    <a:pt x="566" y="2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3" name="Line 252"/>
            <p:cNvSpPr>
              <a:spLocks noChangeShapeType="1"/>
            </p:cNvSpPr>
            <p:nvPr/>
          </p:nvSpPr>
          <p:spPr bwMode="auto">
            <a:xfrm flipV="1">
              <a:off x="1597026" y="2626884"/>
              <a:ext cx="0" cy="112713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4" name="Line 253"/>
            <p:cNvSpPr>
              <a:spLocks noChangeShapeType="1"/>
            </p:cNvSpPr>
            <p:nvPr/>
          </p:nvSpPr>
          <p:spPr bwMode="auto">
            <a:xfrm flipV="1">
              <a:off x="2509838" y="2301447"/>
              <a:ext cx="0" cy="96838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5" name="Line 254"/>
            <p:cNvSpPr>
              <a:spLocks noChangeShapeType="1"/>
            </p:cNvSpPr>
            <p:nvPr/>
          </p:nvSpPr>
          <p:spPr bwMode="auto">
            <a:xfrm flipV="1">
              <a:off x="2509838" y="2199847"/>
              <a:ext cx="0" cy="10160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6" name="Freeform 255"/>
            <p:cNvSpPr>
              <a:spLocks/>
            </p:cNvSpPr>
            <p:nvPr/>
          </p:nvSpPr>
          <p:spPr bwMode="auto">
            <a:xfrm>
              <a:off x="2509838" y="1987122"/>
              <a:ext cx="452438" cy="314325"/>
            </a:xfrm>
            <a:custGeom>
              <a:avLst/>
              <a:gdLst>
                <a:gd name="T0" fmla="*/ 570 w 570"/>
                <a:gd name="T1" fmla="*/ 0 h 396"/>
                <a:gd name="T2" fmla="*/ 2 w 570"/>
                <a:gd name="T3" fmla="*/ 395 h 396"/>
                <a:gd name="T4" fmla="*/ 0 w 570"/>
                <a:gd name="T5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0" h="396">
                  <a:moveTo>
                    <a:pt x="570" y="0"/>
                  </a:moveTo>
                  <a:lnTo>
                    <a:pt x="2" y="395"/>
                  </a:lnTo>
                  <a:lnTo>
                    <a:pt x="0" y="396"/>
                  </a:lnTo>
                </a:path>
              </a:pathLst>
            </a:cu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7" name="Line 256"/>
            <p:cNvSpPr>
              <a:spLocks noChangeShapeType="1"/>
            </p:cNvSpPr>
            <p:nvPr/>
          </p:nvSpPr>
          <p:spPr bwMode="auto">
            <a:xfrm flipV="1">
              <a:off x="2057401" y="2355422"/>
              <a:ext cx="0" cy="84138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8" name="Line 257"/>
            <p:cNvSpPr>
              <a:spLocks noChangeShapeType="1"/>
            </p:cNvSpPr>
            <p:nvPr/>
          </p:nvSpPr>
          <p:spPr bwMode="auto">
            <a:xfrm flipV="1">
              <a:off x="2057401" y="2258584"/>
              <a:ext cx="0" cy="96838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9" name="Freeform 258"/>
            <p:cNvSpPr>
              <a:spLocks/>
            </p:cNvSpPr>
            <p:nvPr/>
          </p:nvSpPr>
          <p:spPr bwMode="auto">
            <a:xfrm>
              <a:off x="1597026" y="2355422"/>
              <a:ext cx="460375" cy="384175"/>
            </a:xfrm>
            <a:custGeom>
              <a:avLst/>
              <a:gdLst>
                <a:gd name="T0" fmla="*/ 581 w 581"/>
                <a:gd name="T1" fmla="*/ 0 h 484"/>
                <a:gd name="T2" fmla="*/ 561 w 581"/>
                <a:gd name="T3" fmla="*/ 4 h 484"/>
                <a:gd name="T4" fmla="*/ 0 w 581"/>
                <a:gd name="T5" fmla="*/ 48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1" h="484">
                  <a:moveTo>
                    <a:pt x="581" y="0"/>
                  </a:moveTo>
                  <a:lnTo>
                    <a:pt x="561" y="4"/>
                  </a:lnTo>
                  <a:lnTo>
                    <a:pt x="0" y="484"/>
                  </a:lnTo>
                </a:path>
              </a:pathLst>
            </a:cu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10" name="Line 259"/>
            <p:cNvSpPr>
              <a:spLocks noChangeShapeType="1"/>
            </p:cNvSpPr>
            <p:nvPr/>
          </p:nvSpPr>
          <p:spPr bwMode="auto">
            <a:xfrm flipH="1">
              <a:off x="2057401" y="2301447"/>
              <a:ext cx="452438" cy="53975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11" name="Freeform 260"/>
            <p:cNvSpPr>
              <a:spLocks/>
            </p:cNvSpPr>
            <p:nvPr/>
          </p:nvSpPr>
          <p:spPr bwMode="auto">
            <a:xfrm>
              <a:off x="1112838" y="2690384"/>
              <a:ext cx="61913" cy="61913"/>
            </a:xfrm>
            <a:custGeom>
              <a:avLst/>
              <a:gdLst>
                <a:gd name="T0" fmla="*/ 11 w 77"/>
                <a:gd name="T1" fmla="*/ 10 h 77"/>
                <a:gd name="T2" fmla="*/ 3 w 77"/>
                <a:gd name="T3" fmla="*/ 23 h 77"/>
                <a:gd name="T4" fmla="*/ 0 w 77"/>
                <a:gd name="T5" fmla="*/ 38 h 77"/>
                <a:gd name="T6" fmla="*/ 3 w 77"/>
                <a:gd name="T7" fmla="*/ 52 h 77"/>
                <a:gd name="T8" fmla="*/ 11 w 77"/>
                <a:gd name="T9" fmla="*/ 64 h 77"/>
                <a:gd name="T10" fmla="*/ 23 w 77"/>
                <a:gd name="T11" fmla="*/ 74 h 77"/>
                <a:gd name="T12" fmla="*/ 38 w 77"/>
                <a:gd name="T13" fmla="*/ 77 h 77"/>
                <a:gd name="T14" fmla="*/ 52 w 77"/>
                <a:gd name="T15" fmla="*/ 74 h 77"/>
                <a:gd name="T16" fmla="*/ 65 w 77"/>
                <a:gd name="T17" fmla="*/ 64 h 77"/>
                <a:gd name="T18" fmla="*/ 74 w 77"/>
                <a:gd name="T19" fmla="*/ 52 h 77"/>
                <a:gd name="T20" fmla="*/ 77 w 77"/>
                <a:gd name="T21" fmla="*/ 38 h 77"/>
                <a:gd name="T22" fmla="*/ 74 w 77"/>
                <a:gd name="T23" fmla="*/ 23 h 77"/>
                <a:gd name="T24" fmla="*/ 65 w 77"/>
                <a:gd name="T25" fmla="*/ 10 h 77"/>
                <a:gd name="T26" fmla="*/ 52 w 77"/>
                <a:gd name="T27" fmla="*/ 3 h 77"/>
                <a:gd name="T28" fmla="*/ 38 w 77"/>
                <a:gd name="T29" fmla="*/ 0 h 77"/>
                <a:gd name="T30" fmla="*/ 23 w 77"/>
                <a:gd name="T31" fmla="*/ 3 h 77"/>
                <a:gd name="T32" fmla="*/ 11 w 77"/>
                <a:gd name="T33" fmla="*/ 10 h 77"/>
                <a:gd name="T34" fmla="*/ 11 w 77"/>
                <a:gd name="T35" fmla="*/ 1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7">
                  <a:moveTo>
                    <a:pt x="11" y="10"/>
                  </a:move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4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2" y="74"/>
                  </a:lnTo>
                  <a:lnTo>
                    <a:pt x="65" y="64"/>
                  </a:lnTo>
                  <a:lnTo>
                    <a:pt x="74" y="52"/>
                  </a:lnTo>
                  <a:lnTo>
                    <a:pt x="77" y="38"/>
                  </a:lnTo>
                  <a:lnTo>
                    <a:pt x="74" y="23"/>
                  </a:lnTo>
                  <a:lnTo>
                    <a:pt x="65" y="10"/>
                  </a:lnTo>
                  <a:lnTo>
                    <a:pt x="52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0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12" name="Freeform 261"/>
            <p:cNvSpPr>
              <a:spLocks/>
            </p:cNvSpPr>
            <p:nvPr/>
          </p:nvSpPr>
          <p:spPr bwMode="auto">
            <a:xfrm>
              <a:off x="1566863" y="2709434"/>
              <a:ext cx="60325" cy="60325"/>
            </a:xfrm>
            <a:custGeom>
              <a:avLst/>
              <a:gdLst>
                <a:gd name="T0" fmla="*/ 10 w 75"/>
                <a:gd name="T1" fmla="*/ 11 h 77"/>
                <a:gd name="T2" fmla="*/ 1 w 75"/>
                <a:gd name="T3" fmla="*/ 23 h 77"/>
                <a:gd name="T4" fmla="*/ 0 w 75"/>
                <a:gd name="T5" fmla="*/ 38 h 77"/>
                <a:gd name="T6" fmla="*/ 1 w 75"/>
                <a:gd name="T7" fmla="*/ 52 h 77"/>
                <a:gd name="T8" fmla="*/ 10 w 75"/>
                <a:gd name="T9" fmla="*/ 65 h 77"/>
                <a:gd name="T10" fmla="*/ 23 w 75"/>
                <a:gd name="T11" fmla="*/ 74 h 77"/>
                <a:gd name="T12" fmla="*/ 37 w 75"/>
                <a:gd name="T13" fmla="*/ 77 h 77"/>
                <a:gd name="T14" fmla="*/ 52 w 75"/>
                <a:gd name="T15" fmla="*/ 74 h 77"/>
                <a:gd name="T16" fmla="*/ 64 w 75"/>
                <a:gd name="T17" fmla="*/ 65 h 77"/>
                <a:gd name="T18" fmla="*/ 72 w 75"/>
                <a:gd name="T19" fmla="*/ 52 h 77"/>
                <a:gd name="T20" fmla="*/ 75 w 75"/>
                <a:gd name="T21" fmla="*/ 38 h 77"/>
                <a:gd name="T22" fmla="*/ 72 w 75"/>
                <a:gd name="T23" fmla="*/ 23 h 77"/>
                <a:gd name="T24" fmla="*/ 64 w 75"/>
                <a:gd name="T25" fmla="*/ 11 h 77"/>
                <a:gd name="T26" fmla="*/ 52 w 75"/>
                <a:gd name="T27" fmla="*/ 3 h 77"/>
                <a:gd name="T28" fmla="*/ 37 w 75"/>
                <a:gd name="T29" fmla="*/ 0 h 77"/>
                <a:gd name="T30" fmla="*/ 23 w 75"/>
                <a:gd name="T31" fmla="*/ 3 h 77"/>
                <a:gd name="T32" fmla="*/ 10 w 75"/>
                <a:gd name="T33" fmla="*/ 11 h 77"/>
                <a:gd name="T34" fmla="*/ 10 w 75"/>
                <a:gd name="T35" fmla="*/ 1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7">
                  <a:moveTo>
                    <a:pt x="10" y="11"/>
                  </a:moveTo>
                  <a:lnTo>
                    <a:pt x="1" y="23"/>
                  </a:lnTo>
                  <a:lnTo>
                    <a:pt x="0" y="38"/>
                  </a:lnTo>
                  <a:lnTo>
                    <a:pt x="1" y="52"/>
                  </a:lnTo>
                  <a:lnTo>
                    <a:pt x="10" y="65"/>
                  </a:lnTo>
                  <a:lnTo>
                    <a:pt x="23" y="74"/>
                  </a:lnTo>
                  <a:lnTo>
                    <a:pt x="37" y="77"/>
                  </a:lnTo>
                  <a:lnTo>
                    <a:pt x="52" y="74"/>
                  </a:lnTo>
                  <a:lnTo>
                    <a:pt x="64" y="65"/>
                  </a:lnTo>
                  <a:lnTo>
                    <a:pt x="72" y="52"/>
                  </a:lnTo>
                  <a:lnTo>
                    <a:pt x="75" y="38"/>
                  </a:lnTo>
                  <a:lnTo>
                    <a:pt x="72" y="23"/>
                  </a:lnTo>
                  <a:lnTo>
                    <a:pt x="64" y="11"/>
                  </a:lnTo>
                  <a:lnTo>
                    <a:pt x="52" y="3"/>
                  </a:lnTo>
                  <a:lnTo>
                    <a:pt x="37" y="0"/>
                  </a:lnTo>
                  <a:lnTo>
                    <a:pt x="23" y="3"/>
                  </a:lnTo>
                  <a:lnTo>
                    <a:pt x="10" y="11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13" name="Freeform 262"/>
            <p:cNvSpPr>
              <a:spLocks/>
            </p:cNvSpPr>
            <p:nvPr/>
          </p:nvSpPr>
          <p:spPr bwMode="auto">
            <a:xfrm>
              <a:off x="2027238" y="2325259"/>
              <a:ext cx="61913" cy="60325"/>
            </a:xfrm>
            <a:custGeom>
              <a:avLst/>
              <a:gdLst>
                <a:gd name="T0" fmla="*/ 11 w 77"/>
                <a:gd name="T1" fmla="*/ 12 h 77"/>
                <a:gd name="T2" fmla="*/ 3 w 77"/>
                <a:gd name="T3" fmla="*/ 25 h 77"/>
                <a:gd name="T4" fmla="*/ 0 w 77"/>
                <a:gd name="T5" fmla="*/ 38 h 77"/>
                <a:gd name="T6" fmla="*/ 3 w 77"/>
                <a:gd name="T7" fmla="*/ 54 h 77"/>
                <a:gd name="T8" fmla="*/ 11 w 77"/>
                <a:gd name="T9" fmla="*/ 66 h 77"/>
                <a:gd name="T10" fmla="*/ 23 w 77"/>
                <a:gd name="T11" fmla="*/ 74 h 77"/>
                <a:gd name="T12" fmla="*/ 39 w 77"/>
                <a:gd name="T13" fmla="*/ 77 h 77"/>
                <a:gd name="T14" fmla="*/ 52 w 77"/>
                <a:gd name="T15" fmla="*/ 74 h 77"/>
                <a:gd name="T16" fmla="*/ 65 w 77"/>
                <a:gd name="T17" fmla="*/ 66 h 77"/>
                <a:gd name="T18" fmla="*/ 74 w 77"/>
                <a:gd name="T19" fmla="*/ 54 h 77"/>
                <a:gd name="T20" fmla="*/ 77 w 77"/>
                <a:gd name="T21" fmla="*/ 38 h 77"/>
                <a:gd name="T22" fmla="*/ 74 w 77"/>
                <a:gd name="T23" fmla="*/ 25 h 77"/>
                <a:gd name="T24" fmla="*/ 65 w 77"/>
                <a:gd name="T25" fmla="*/ 12 h 77"/>
                <a:gd name="T26" fmla="*/ 52 w 77"/>
                <a:gd name="T27" fmla="*/ 3 h 77"/>
                <a:gd name="T28" fmla="*/ 39 w 77"/>
                <a:gd name="T29" fmla="*/ 0 h 77"/>
                <a:gd name="T30" fmla="*/ 23 w 77"/>
                <a:gd name="T31" fmla="*/ 3 h 77"/>
                <a:gd name="T32" fmla="*/ 11 w 77"/>
                <a:gd name="T33" fmla="*/ 12 h 77"/>
                <a:gd name="T34" fmla="*/ 11 w 77"/>
                <a:gd name="T35" fmla="*/ 1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7">
                  <a:moveTo>
                    <a:pt x="11" y="12"/>
                  </a:moveTo>
                  <a:lnTo>
                    <a:pt x="3" y="25"/>
                  </a:lnTo>
                  <a:lnTo>
                    <a:pt x="0" y="38"/>
                  </a:lnTo>
                  <a:lnTo>
                    <a:pt x="3" y="54"/>
                  </a:lnTo>
                  <a:lnTo>
                    <a:pt x="11" y="66"/>
                  </a:lnTo>
                  <a:lnTo>
                    <a:pt x="23" y="74"/>
                  </a:lnTo>
                  <a:lnTo>
                    <a:pt x="39" y="77"/>
                  </a:lnTo>
                  <a:lnTo>
                    <a:pt x="52" y="74"/>
                  </a:lnTo>
                  <a:lnTo>
                    <a:pt x="65" y="66"/>
                  </a:lnTo>
                  <a:lnTo>
                    <a:pt x="74" y="54"/>
                  </a:lnTo>
                  <a:lnTo>
                    <a:pt x="77" y="38"/>
                  </a:lnTo>
                  <a:lnTo>
                    <a:pt x="74" y="25"/>
                  </a:lnTo>
                  <a:lnTo>
                    <a:pt x="65" y="12"/>
                  </a:lnTo>
                  <a:lnTo>
                    <a:pt x="52" y="3"/>
                  </a:lnTo>
                  <a:lnTo>
                    <a:pt x="39" y="0"/>
                  </a:lnTo>
                  <a:lnTo>
                    <a:pt x="23" y="3"/>
                  </a:lnTo>
                  <a:lnTo>
                    <a:pt x="11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14" name="Freeform 263"/>
            <p:cNvSpPr>
              <a:spLocks/>
            </p:cNvSpPr>
            <p:nvPr/>
          </p:nvSpPr>
          <p:spPr bwMode="auto">
            <a:xfrm>
              <a:off x="2478088" y="2269697"/>
              <a:ext cx="60325" cy="60325"/>
            </a:xfrm>
            <a:custGeom>
              <a:avLst/>
              <a:gdLst>
                <a:gd name="T0" fmla="*/ 11 w 75"/>
                <a:gd name="T1" fmla="*/ 10 h 75"/>
                <a:gd name="T2" fmla="*/ 3 w 75"/>
                <a:gd name="T3" fmla="*/ 23 h 75"/>
                <a:gd name="T4" fmla="*/ 0 w 75"/>
                <a:gd name="T5" fmla="*/ 38 h 75"/>
                <a:gd name="T6" fmla="*/ 3 w 75"/>
                <a:gd name="T7" fmla="*/ 52 h 75"/>
                <a:gd name="T8" fmla="*/ 11 w 75"/>
                <a:gd name="T9" fmla="*/ 64 h 75"/>
                <a:gd name="T10" fmla="*/ 23 w 75"/>
                <a:gd name="T11" fmla="*/ 72 h 75"/>
                <a:gd name="T12" fmla="*/ 38 w 75"/>
                <a:gd name="T13" fmla="*/ 75 h 75"/>
                <a:gd name="T14" fmla="*/ 52 w 75"/>
                <a:gd name="T15" fmla="*/ 72 h 75"/>
                <a:gd name="T16" fmla="*/ 64 w 75"/>
                <a:gd name="T17" fmla="*/ 64 h 75"/>
                <a:gd name="T18" fmla="*/ 74 w 75"/>
                <a:gd name="T19" fmla="*/ 52 h 75"/>
                <a:gd name="T20" fmla="*/ 75 w 75"/>
                <a:gd name="T21" fmla="*/ 38 h 75"/>
                <a:gd name="T22" fmla="*/ 74 w 75"/>
                <a:gd name="T23" fmla="*/ 23 h 75"/>
                <a:gd name="T24" fmla="*/ 64 w 75"/>
                <a:gd name="T25" fmla="*/ 10 h 75"/>
                <a:gd name="T26" fmla="*/ 52 w 75"/>
                <a:gd name="T27" fmla="*/ 3 h 75"/>
                <a:gd name="T28" fmla="*/ 38 w 75"/>
                <a:gd name="T29" fmla="*/ 0 h 75"/>
                <a:gd name="T30" fmla="*/ 23 w 75"/>
                <a:gd name="T31" fmla="*/ 3 h 75"/>
                <a:gd name="T32" fmla="*/ 11 w 75"/>
                <a:gd name="T33" fmla="*/ 1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5">
                  <a:moveTo>
                    <a:pt x="11" y="10"/>
                  </a:move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4"/>
                  </a:lnTo>
                  <a:lnTo>
                    <a:pt x="23" y="72"/>
                  </a:lnTo>
                  <a:lnTo>
                    <a:pt x="38" y="75"/>
                  </a:lnTo>
                  <a:lnTo>
                    <a:pt x="52" y="72"/>
                  </a:lnTo>
                  <a:lnTo>
                    <a:pt x="64" y="64"/>
                  </a:lnTo>
                  <a:lnTo>
                    <a:pt x="74" y="52"/>
                  </a:lnTo>
                  <a:lnTo>
                    <a:pt x="75" y="38"/>
                  </a:lnTo>
                  <a:lnTo>
                    <a:pt x="74" y="23"/>
                  </a:lnTo>
                  <a:lnTo>
                    <a:pt x="64" y="10"/>
                  </a:lnTo>
                  <a:lnTo>
                    <a:pt x="52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65" name="Freeform 264"/>
            <p:cNvSpPr>
              <a:spLocks/>
            </p:cNvSpPr>
            <p:nvPr/>
          </p:nvSpPr>
          <p:spPr bwMode="auto">
            <a:xfrm>
              <a:off x="2930526" y="1955372"/>
              <a:ext cx="61913" cy="60325"/>
            </a:xfrm>
            <a:custGeom>
              <a:avLst/>
              <a:gdLst>
                <a:gd name="T0" fmla="*/ 12 w 77"/>
                <a:gd name="T1" fmla="*/ 11 h 76"/>
                <a:gd name="T2" fmla="*/ 3 w 77"/>
                <a:gd name="T3" fmla="*/ 24 h 76"/>
                <a:gd name="T4" fmla="*/ 0 w 77"/>
                <a:gd name="T5" fmla="*/ 39 h 76"/>
                <a:gd name="T6" fmla="*/ 3 w 77"/>
                <a:gd name="T7" fmla="*/ 53 h 76"/>
                <a:gd name="T8" fmla="*/ 12 w 77"/>
                <a:gd name="T9" fmla="*/ 65 h 76"/>
                <a:gd name="T10" fmla="*/ 25 w 77"/>
                <a:gd name="T11" fmla="*/ 74 h 76"/>
                <a:gd name="T12" fmla="*/ 38 w 77"/>
                <a:gd name="T13" fmla="*/ 76 h 76"/>
                <a:gd name="T14" fmla="*/ 54 w 77"/>
                <a:gd name="T15" fmla="*/ 74 h 76"/>
                <a:gd name="T16" fmla="*/ 66 w 77"/>
                <a:gd name="T17" fmla="*/ 65 h 76"/>
                <a:gd name="T18" fmla="*/ 74 w 77"/>
                <a:gd name="T19" fmla="*/ 53 h 76"/>
                <a:gd name="T20" fmla="*/ 77 w 77"/>
                <a:gd name="T21" fmla="*/ 39 h 76"/>
                <a:gd name="T22" fmla="*/ 74 w 77"/>
                <a:gd name="T23" fmla="*/ 24 h 76"/>
                <a:gd name="T24" fmla="*/ 66 w 77"/>
                <a:gd name="T25" fmla="*/ 11 h 76"/>
                <a:gd name="T26" fmla="*/ 54 w 77"/>
                <a:gd name="T27" fmla="*/ 4 h 76"/>
                <a:gd name="T28" fmla="*/ 38 w 77"/>
                <a:gd name="T29" fmla="*/ 0 h 76"/>
                <a:gd name="T30" fmla="*/ 25 w 77"/>
                <a:gd name="T31" fmla="*/ 4 h 76"/>
                <a:gd name="T32" fmla="*/ 12 w 77"/>
                <a:gd name="T33" fmla="*/ 11 h 76"/>
                <a:gd name="T34" fmla="*/ 12 w 77"/>
                <a:gd name="T35" fmla="*/ 1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6">
                  <a:moveTo>
                    <a:pt x="12" y="11"/>
                  </a:moveTo>
                  <a:lnTo>
                    <a:pt x="3" y="24"/>
                  </a:lnTo>
                  <a:lnTo>
                    <a:pt x="0" y="39"/>
                  </a:lnTo>
                  <a:lnTo>
                    <a:pt x="3" y="53"/>
                  </a:lnTo>
                  <a:lnTo>
                    <a:pt x="12" y="65"/>
                  </a:lnTo>
                  <a:lnTo>
                    <a:pt x="25" y="74"/>
                  </a:lnTo>
                  <a:lnTo>
                    <a:pt x="38" y="76"/>
                  </a:lnTo>
                  <a:lnTo>
                    <a:pt x="54" y="74"/>
                  </a:lnTo>
                  <a:lnTo>
                    <a:pt x="66" y="65"/>
                  </a:lnTo>
                  <a:lnTo>
                    <a:pt x="74" y="53"/>
                  </a:lnTo>
                  <a:lnTo>
                    <a:pt x="77" y="39"/>
                  </a:lnTo>
                  <a:lnTo>
                    <a:pt x="74" y="24"/>
                  </a:lnTo>
                  <a:lnTo>
                    <a:pt x="66" y="11"/>
                  </a:lnTo>
                  <a:lnTo>
                    <a:pt x="54" y="4"/>
                  </a:lnTo>
                  <a:lnTo>
                    <a:pt x="38" y="0"/>
                  </a:lnTo>
                  <a:lnTo>
                    <a:pt x="25" y="4"/>
                  </a:lnTo>
                  <a:lnTo>
                    <a:pt x="12" y="11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66" name="Line 265"/>
            <p:cNvSpPr>
              <a:spLocks noChangeShapeType="1"/>
            </p:cNvSpPr>
            <p:nvPr/>
          </p:nvSpPr>
          <p:spPr bwMode="auto">
            <a:xfrm flipV="1">
              <a:off x="2962276" y="2115709"/>
              <a:ext cx="0" cy="60325"/>
            </a:xfrm>
            <a:prstGeom prst="line">
              <a:avLst/>
            </a:pr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67" name="Line 266"/>
            <p:cNvSpPr>
              <a:spLocks noChangeShapeType="1"/>
            </p:cNvSpPr>
            <p:nvPr/>
          </p:nvSpPr>
          <p:spPr bwMode="auto">
            <a:xfrm flipH="1">
              <a:off x="2962276" y="2174447"/>
              <a:ext cx="1588" cy="1588"/>
            </a:xfrm>
            <a:prstGeom prst="line">
              <a:avLst/>
            </a:pr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68" name="Line 267"/>
            <p:cNvSpPr>
              <a:spLocks noChangeShapeType="1"/>
            </p:cNvSpPr>
            <p:nvPr/>
          </p:nvSpPr>
          <p:spPr bwMode="auto">
            <a:xfrm flipV="1">
              <a:off x="2962276" y="2176034"/>
              <a:ext cx="0" cy="50800"/>
            </a:xfrm>
            <a:prstGeom prst="line">
              <a:avLst/>
            </a:pr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69" name="Freeform 268"/>
            <p:cNvSpPr>
              <a:spLocks/>
            </p:cNvSpPr>
            <p:nvPr/>
          </p:nvSpPr>
          <p:spPr bwMode="auto">
            <a:xfrm>
              <a:off x="1141413" y="2726897"/>
              <a:ext cx="914400" cy="282575"/>
            </a:xfrm>
            <a:custGeom>
              <a:avLst/>
              <a:gdLst>
                <a:gd name="T0" fmla="*/ 1152 w 1152"/>
                <a:gd name="T1" fmla="*/ 0 h 356"/>
                <a:gd name="T2" fmla="*/ 569 w 1152"/>
                <a:gd name="T3" fmla="*/ 325 h 356"/>
                <a:gd name="T4" fmla="*/ 0 w 1152"/>
                <a:gd name="T5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2" h="356">
                  <a:moveTo>
                    <a:pt x="1152" y="0"/>
                  </a:moveTo>
                  <a:lnTo>
                    <a:pt x="569" y="325"/>
                  </a:lnTo>
                  <a:lnTo>
                    <a:pt x="0" y="356"/>
                  </a:lnTo>
                </a:path>
              </a:pathLst>
            </a:cu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0" name="Line 269"/>
            <p:cNvSpPr>
              <a:spLocks noChangeShapeType="1"/>
            </p:cNvSpPr>
            <p:nvPr/>
          </p:nvSpPr>
          <p:spPr bwMode="auto">
            <a:xfrm flipV="1">
              <a:off x="2509838" y="2545922"/>
              <a:ext cx="0" cy="82550"/>
            </a:xfrm>
            <a:prstGeom prst="line">
              <a:avLst/>
            </a:pr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1" name="Freeform 270"/>
            <p:cNvSpPr>
              <a:spLocks/>
            </p:cNvSpPr>
            <p:nvPr/>
          </p:nvSpPr>
          <p:spPr bwMode="auto">
            <a:xfrm>
              <a:off x="2509838" y="2176034"/>
              <a:ext cx="452438" cy="452438"/>
            </a:xfrm>
            <a:custGeom>
              <a:avLst/>
              <a:gdLst>
                <a:gd name="T0" fmla="*/ 570 w 570"/>
                <a:gd name="T1" fmla="*/ 0 h 570"/>
                <a:gd name="T2" fmla="*/ 2 w 570"/>
                <a:gd name="T3" fmla="*/ 570 h 570"/>
                <a:gd name="T4" fmla="*/ 0 w 570"/>
                <a:gd name="T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0" h="570">
                  <a:moveTo>
                    <a:pt x="570" y="0"/>
                  </a:moveTo>
                  <a:lnTo>
                    <a:pt x="2" y="570"/>
                  </a:lnTo>
                  <a:lnTo>
                    <a:pt x="0" y="570"/>
                  </a:lnTo>
                </a:path>
              </a:pathLst>
            </a:cu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2" name="Line 271"/>
            <p:cNvSpPr>
              <a:spLocks noChangeShapeType="1"/>
            </p:cNvSpPr>
            <p:nvPr/>
          </p:nvSpPr>
          <p:spPr bwMode="auto">
            <a:xfrm flipV="1">
              <a:off x="2055813" y="2726897"/>
              <a:ext cx="0" cy="58738"/>
            </a:xfrm>
            <a:prstGeom prst="line">
              <a:avLst/>
            </a:pr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3" name="Freeform 272"/>
            <p:cNvSpPr>
              <a:spLocks/>
            </p:cNvSpPr>
            <p:nvPr/>
          </p:nvSpPr>
          <p:spPr bwMode="auto">
            <a:xfrm>
              <a:off x="2055813" y="2628472"/>
              <a:ext cx="454025" cy="98425"/>
            </a:xfrm>
            <a:custGeom>
              <a:avLst/>
              <a:gdLst>
                <a:gd name="T0" fmla="*/ 571 w 571"/>
                <a:gd name="T1" fmla="*/ 0 h 125"/>
                <a:gd name="T2" fmla="*/ 6 w 571"/>
                <a:gd name="T3" fmla="*/ 122 h 125"/>
                <a:gd name="T4" fmla="*/ 0 w 571"/>
                <a:gd name="T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1" h="125">
                  <a:moveTo>
                    <a:pt x="571" y="0"/>
                  </a:moveTo>
                  <a:lnTo>
                    <a:pt x="6" y="122"/>
                  </a:lnTo>
                  <a:lnTo>
                    <a:pt x="0" y="125"/>
                  </a:lnTo>
                </a:path>
              </a:pathLst>
            </a:cu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4" name="Line 273"/>
            <p:cNvSpPr>
              <a:spLocks noChangeShapeType="1"/>
            </p:cNvSpPr>
            <p:nvPr/>
          </p:nvSpPr>
          <p:spPr bwMode="auto">
            <a:xfrm flipV="1">
              <a:off x="2055813" y="2661809"/>
              <a:ext cx="0" cy="65088"/>
            </a:xfrm>
            <a:prstGeom prst="line">
              <a:avLst/>
            </a:pr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5" name="Line 274"/>
            <p:cNvSpPr>
              <a:spLocks noChangeShapeType="1"/>
            </p:cNvSpPr>
            <p:nvPr/>
          </p:nvSpPr>
          <p:spPr bwMode="auto">
            <a:xfrm flipV="1">
              <a:off x="2509838" y="2628472"/>
              <a:ext cx="0" cy="88900"/>
            </a:xfrm>
            <a:prstGeom prst="line">
              <a:avLst/>
            </a:prstGeom>
            <a:noFill/>
            <a:ln w="19050">
              <a:solidFill>
                <a:srgbClr val="FF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6" name="Freeform 275"/>
            <p:cNvSpPr>
              <a:spLocks/>
            </p:cNvSpPr>
            <p:nvPr/>
          </p:nvSpPr>
          <p:spPr bwMode="auto">
            <a:xfrm>
              <a:off x="2930526" y="2145872"/>
              <a:ext cx="61913" cy="60325"/>
            </a:xfrm>
            <a:custGeom>
              <a:avLst/>
              <a:gdLst>
                <a:gd name="T0" fmla="*/ 38 w 77"/>
                <a:gd name="T1" fmla="*/ 0 h 75"/>
                <a:gd name="T2" fmla="*/ 25 w 77"/>
                <a:gd name="T3" fmla="*/ 1 h 75"/>
                <a:gd name="T4" fmla="*/ 12 w 77"/>
                <a:gd name="T5" fmla="*/ 11 h 75"/>
                <a:gd name="T6" fmla="*/ 3 w 77"/>
                <a:gd name="T7" fmla="*/ 23 h 75"/>
                <a:gd name="T8" fmla="*/ 0 w 77"/>
                <a:gd name="T9" fmla="*/ 37 h 75"/>
                <a:gd name="T10" fmla="*/ 3 w 77"/>
                <a:gd name="T11" fmla="*/ 52 h 75"/>
                <a:gd name="T12" fmla="*/ 12 w 77"/>
                <a:gd name="T13" fmla="*/ 65 h 75"/>
                <a:gd name="T14" fmla="*/ 25 w 77"/>
                <a:gd name="T15" fmla="*/ 72 h 75"/>
                <a:gd name="T16" fmla="*/ 38 w 77"/>
                <a:gd name="T17" fmla="*/ 75 h 75"/>
                <a:gd name="T18" fmla="*/ 54 w 77"/>
                <a:gd name="T19" fmla="*/ 72 h 75"/>
                <a:gd name="T20" fmla="*/ 66 w 77"/>
                <a:gd name="T21" fmla="*/ 65 h 75"/>
                <a:gd name="T22" fmla="*/ 74 w 77"/>
                <a:gd name="T23" fmla="*/ 52 h 75"/>
                <a:gd name="T24" fmla="*/ 77 w 77"/>
                <a:gd name="T25" fmla="*/ 37 h 75"/>
                <a:gd name="T26" fmla="*/ 74 w 77"/>
                <a:gd name="T27" fmla="*/ 23 h 75"/>
                <a:gd name="T28" fmla="*/ 66 w 77"/>
                <a:gd name="T29" fmla="*/ 11 h 75"/>
                <a:gd name="T30" fmla="*/ 54 w 77"/>
                <a:gd name="T31" fmla="*/ 1 h 75"/>
                <a:gd name="T32" fmla="*/ 38 w 77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5">
                  <a:moveTo>
                    <a:pt x="38" y="0"/>
                  </a:moveTo>
                  <a:lnTo>
                    <a:pt x="25" y="1"/>
                  </a:lnTo>
                  <a:lnTo>
                    <a:pt x="12" y="11"/>
                  </a:lnTo>
                  <a:lnTo>
                    <a:pt x="3" y="23"/>
                  </a:lnTo>
                  <a:lnTo>
                    <a:pt x="0" y="37"/>
                  </a:lnTo>
                  <a:lnTo>
                    <a:pt x="3" y="52"/>
                  </a:lnTo>
                  <a:lnTo>
                    <a:pt x="12" y="65"/>
                  </a:lnTo>
                  <a:lnTo>
                    <a:pt x="25" y="72"/>
                  </a:lnTo>
                  <a:lnTo>
                    <a:pt x="38" y="75"/>
                  </a:lnTo>
                  <a:lnTo>
                    <a:pt x="54" y="72"/>
                  </a:lnTo>
                  <a:lnTo>
                    <a:pt x="66" y="65"/>
                  </a:lnTo>
                  <a:lnTo>
                    <a:pt x="74" y="52"/>
                  </a:lnTo>
                  <a:lnTo>
                    <a:pt x="77" y="37"/>
                  </a:lnTo>
                  <a:lnTo>
                    <a:pt x="74" y="23"/>
                  </a:lnTo>
                  <a:lnTo>
                    <a:pt x="66" y="11"/>
                  </a:lnTo>
                  <a:lnTo>
                    <a:pt x="54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6CC"/>
            </a:solidFill>
            <a:ln w="19050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7" name="Freeform 276"/>
            <p:cNvSpPr>
              <a:spLocks/>
            </p:cNvSpPr>
            <p:nvPr/>
          </p:nvSpPr>
          <p:spPr bwMode="auto">
            <a:xfrm>
              <a:off x="2478088" y="2598309"/>
              <a:ext cx="60325" cy="60325"/>
            </a:xfrm>
            <a:custGeom>
              <a:avLst/>
              <a:gdLst>
                <a:gd name="T0" fmla="*/ 38 w 75"/>
                <a:gd name="T1" fmla="*/ 0 h 77"/>
                <a:gd name="T2" fmla="*/ 23 w 75"/>
                <a:gd name="T3" fmla="*/ 3 h 77"/>
                <a:gd name="T4" fmla="*/ 11 w 75"/>
                <a:gd name="T5" fmla="*/ 10 h 77"/>
                <a:gd name="T6" fmla="*/ 3 w 75"/>
                <a:gd name="T7" fmla="*/ 23 h 77"/>
                <a:gd name="T8" fmla="*/ 0 w 75"/>
                <a:gd name="T9" fmla="*/ 38 h 77"/>
                <a:gd name="T10" fmla="*/ 3 w 75"/>
                <a:gd name="T11" fmla="*/ 52 h 77"/>
                <a:gd name="T12" fmla="*/ 11 w 75"/>
                <a:gd name="T13" fmla="*/ 64 h 77"/>
                <a:gd name="T14" fmla="*/ 23 w 75"/>
                <a:gd name="T15" fmla="*/ 74 h 77"/>
                <a:gd name="T16" fmla="*/ 38 w 75"/>
                <a:gd name="T17" fmla="*/ 77 h 77"/>
                <a:gd name="T18" fmla="*/ 52 w 75"/>
                <a:gd name="T19" fmla="*/ 74 h 77"/>
                <a:gd name="T20" fmla="*/ 64 w 75"/>
                <a:gd name="T21" fmla="*/ 64 h 77"/>
                <a:gd name="T22" fmla="*/ 74 w 75"/>
                <a:gd name="T23" fmla="*/ 52 h 77"/>
                <a:gd name="T24" fmla="*/ 75 w 75"/>
                <a:gd name="T25" fmla="*/ 38 h 77"/>
                <a:gd name="T26" fmla="*/ 74 w 75"/>
                <a:gd name="T27" fmla="*/ 23 h 77"/>
                <a:gd name="T28" fmla="*/ 64 w 75"/>
                <a:gd name="T29" fmla="*/ 10 h 77"/>
                <a:gd name="T30" fmla="*/ 52 w 75"/>
                <a:gd name="T31" fmla="*/ 3 h 77"/>
                <a:gd name="T32" fmla="*/ 38 w 75"/>
                <a:gd name="T3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7">
                  <a:moveTo>
                    <a:pt x="38" y="0"/>
                  </a:moveTo>
                  <a:lnTo>
                    <a:pt x="23" y="3"/>
                  </a:lnTo>
                  <a:lnTo>
                    <a:pt x="11" y="10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4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2" y="74"/>
                  </a:lnTo>
                  <a:lnTo>
                    <a:pt x="64" y="64"/>
                  </a:lnTo>
                  <a:lnTo>
                    <a:pt x="74" y="52"/>
                  </a:lnTo>
                  <a:lnTo>
                    <a:pt x="75" y="38"/>
                  </a:lnTo>
                  <a:lnTo>
                    <a:pt x="74" y="23"/>
                  </a:lnTo>
                  <a:lnTo>
                    <a:pt x="64" y="10"/>
                  </a:lnTo>
                  <a:lnTo>
                    <a:pt x="52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6CC"/>
            </a:solidFill>
            <a:ln w="19050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8" name="Freeform 277"/>
            <p:cNvSpPr>
              <a:spLocks/>
            </p:cNvSpPr>
            <p:nvPr/>
          </p:nvSpPr>
          <p:spPr bwMode="auto">
            <a:xfrm>
              <a:off x="2025651" y="2696734"/>
              <a:ext cx="60325" cy="61913"/>
            </a:xfrm>
            <a:custGeom>
              <a:avLst/>
              <a:gdLst>
                <a:gd name="T0" fmla="*/ 39 w 77"/>
                <a:gd name="T1" fmla="*/ 0 h 77"/>
                <a:gd name="T2" fmla="*/ 25 w 77"/>
                <a:gd name="T3" fmla="*/ 3 h 77"/>
                <a:gd name="T4" fmla="*/ 12 w 77"/>
                <a:gd name="T5" fmla="*/ 11 h 77"/>
                <a:gd name="T6" fmla="*/ 3 w 77"/>
                <a:gd name="T7" fmla="*/ 24 h 77"/>
                <a:gd name="T8" fmla="*/ 0 w 77"/>
                <a:gd name="T9" fmla="*/ 39 h 77"/>
                <a:gd name="T10" fmla="*/ 3 w 77"/>
                <a:gd name="T11" fmla="*/ 53 h 77"/>
                <a:gd name="T12" fmla="*/ 12 w 77"/>
                <a:gd name="T13" fmla="*/ 65 h 77"/>
                <a:gd name="T14" fmla="*/ 25 w 77"/>
                <a:gd name="T15" fmla="*/ 74 h 77"/>
                <a:gd name="T16" fmla="*/ 39 w 77"/>
                <a:gd name="T17" fmla="*/ 77 h 77"/>
                <a:gd name="T18" fmla="*/ 54 w 77"/>
                <a:gd name="T19" fmla="*/ 74 h 77"/>
                <a:gd name="T20" fmla="*/ 66 w 77"/>
                <a:gd name="T21" fmla="*/ 65 h 77"/>
                <a:gd name="T22" fmla="*/ 74 w 77"/>
                <a:gd name="T23" fmla="*/ 53 h 77"/>
                <a:gd name="T24" fmla="*/ 77 w 77"/>
                <a:gd name="T25" fmla="*/ 39 h 77"/>
                <a:gd name="T26" fmla="*/ 74 w 77"/>
                <a:gd name="T27" fmla="*/ 24 h 77"/>
                <a:gd name="T28" fmla="*/ 66 w 77"/>
                <a:gd name="T29" fmla="*/ 11 h 77"/>
                <a:gd name="T30" fmla="*/ 54 w 77"/>
                <a:gd name="T31" fmla="*/ 3 h 77"/>
                <a:gd name="T32" fmla="*/ 39 w 77"/>
                <a:gd name="T33" fmla="*/ 0 h 77"/>
                <a:gd name="T34" fmla="*/ 39 w 77"/>
                <a:gd name="T3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7">
                  <a:moveTo>
                    <a:pt x="39" y="0"/>
                  </a:moveTo>
                  <a:lnTo>
                    <a:pt x="25" y="3"/>
                  </a:lnTo>
                  <a:lnTo>
                    <a:pt x="12" y="11"/>
                  </a:lnTo>
                  <a:lnTo>
                    <a:pt x="3" y="24"/>
                  </a:lnTo>
                  <a:lnTo>
                    <a:pt x="0" y="39"/>
                  </a:lnTo>
                  <a:lnTo>
                    <a:pt x="3" y="53"/>
                  </a:lnTo>
                  <a:lnTo>
                    <a:pt x="12" y="65"/>
                  </a:lnTo>
                  <a:lnTo>
                    <a:pt x="25" y="74"/>
                  </a:lnTo>
                  <a:lnTo>
                    <a:pt x="39" y="77"/>
                  </a:lnTo>
                  <a:lnTo>
                    <a:pt x="54" y="74"/>
                  </a:lnTo>
                  <a:lnTo>
                    <a:pt x="66" y="65"/>
                  </a:lnTo>
                  <a:lnTo>
                    <a:pt x="74" y="53"/>
                  </a:lnTo>
                  <a:lnTo>
                    <a:pt x="77" y="39"/>
                  </a:lnTo>
                  <a:lnTo>
                    <a:pt x="74" y="24"/>
                  </a:lnTo>
                  <a:lnTo>
                    <a:pt x="66" y="11"/>
                  </a:lnTo>
                  <a:lnTo>
                    <a:pt x="54" y="3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66CC"/>
            </a:solidFill>
            <a:ln w="19050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79" name="Freeform 278"/>
            <p:cNvSpPr>
              <a:spLocks/>
            </p:cNvSpPr>
            <p:nvPr/>
          </p:nvSpPr>
          <p:spPr bwMode="auto">
            <a:xfrm>
              <a:off x="1563688" y="2955497"/>
              <a:ext cx="60325" cy="60325"/>
            </a:xfrm>
            <a:custGeom>
              <a:avLst/>
              <a:gdLst>
                <a:gd name="T0" fmla="*/ 37 w 76"/>
                <a:gd name="T1" fmla="*/ 0 h 77"/>
                <a:gd name="T2" fmla="*/ 23 w 76"/>
                <a:gd name="T3" fmla="*/ 3 h 77"/>
                <a:gd name="T4" fmla="*/ 11 w 76"/>
                <a:gd name="T5" fmla="*/ 10 h 77"/>
                <a:gd name="T6" fmla="*/ 3 w 76"/>
                <a:gd name="T7" fmla="*/ 23 h 77"/>
                <a:gd name="T8" fmla="*/ 0 w 76"/>
                <a:gd name="T9" fmla="*/ 38 h 77"/>
                <a:gd name="T10" fmla="*/ 3 w 76"/>
                <a:gd name="T11" fmla="*/ 52 h 77"/>
                <a:gd name="T12" fmla="*/ 11 w 76"/>
                <a:gd name="T13" fmla="*/ 64 h 77"/>
                <a:gd name="T14" fmla="*/ 23 w 76"/>
                <a:gd name="T15" fmla="*/ 74 h 77"/>
                <a:gd name="T16" fmla="*/ 37 w 76"/>
                <a:gd name="T17" fmla="*/ 77 h 77"/>
                <a:gd name="T18" fmla="*/ 52 w 76"/>
                <a:gd name="T19" fmla="*/ 74 h 77"/>
                <a:gd name="T20" fmla="*/ 65 w 76"/>
                <a:gd name="T21" fmla="*/ 64 h 77"/>
                <a:gd name="T22" fmla="*/ 72 w 76"/>
                <a:gd name="T23" fmla="*/ 52 h 77"/>
                <a:gd name="T24" fmla="*/ 76 w 76"/>
                <a:gd name="T25" fmla="*/ 38 h 77"/>
                <a:gd name="T26" fmla="*/ 72 w 76"/>
                <a:gd name="T27" fmla="*/ 23 h 77"/>
                <a:gd name="T28" fmla="*/ 65 w 76"/>
                <a:gd name="T29" fmla="*/ 10 h 77"/>
                <a:gd name="T30" fmla="*/ 52 w 76"/>
                <a:gd name="T31" fmla="*/ 3 h 77"/>
                <a:gd name="T32" fmla="*/ 37 w 76"/>
                <a:gd name="T33" fmla="*/ 0 h 77"/>
                <a:gd name="T34" fmla="*/ 37 w 76"/>
                <a:gd name="T3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77">
                  <a:moveTo>
                    <a:pt x="37" y="0"/>
                  </a:moveTo>
                  <a:lnTo>
                    <a:pt x="23" y="3"/>
                  </a:lnTo>
                  <a:lnTo>
                    <a:pt x="11" y="10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4"/>
                  </a:lnTo>
                  <a:lnTo>
                    <a:pt x="23" y="74"/>
                  </a:lnTo>
                  <a:lnTo>
                    <a:pt x="37" y="77"/>
                  </a:lnTo>
                  <a:lnTo>
                    <a:pt x="52" y="74"/>
                  </a:lnTo>
                  <a:lnTo>
                    <a:pt x="65" y="64"/>
                  </a:lnTo>
                  <a:lnTo>
                    <a:pt x="72" y="52"/>
                  </a:lnTo>
                  <a:lnTo>
                    <a:pt x="76" y="38"/>
                  </a:lnTo>
                  <a:lnTo>
                    <a:pt x="72" y="23"/>
                  </a:lnTo>
                  <a:lnTo>
                    <a:pt x="65" y="10"/>
                  </a:lnTo>
                  <a:lnTo>
                    <a:pt x="52" y="3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66CC"/>
            </a:solidFill>
            <a:ln w="19050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80" name="Freeform 279"/>
            <p:cNvSpPr>
              <a:spLocks/>
            </p:cNvSpPr>
            <p:nvPr/>
          </p:nvSpPr>
          <p:spPr bwMode="auto">
            <a:xfrm>
              <a:off x="1112838" y="2979309"/>
              <a:ext cx="58738" cy="61913"/>
            </a:xfrm>
            <a:custGeom>
              <a:avLst/>
              <a:gdLst>
                <a:gd name="T0" fmla="*/ 37 w 76"/>
                <a:gd name="T1" fmla="*/ 0 h 77"/>
                <a:gd name="T2" fmla="*/ 23 w 76"/>
                <a:gd name="T3" fmla="*/ 3 h 77"/>
                <a:gd name="T4" fmla="*/ 11 w 76"/>
                <a:gd name="T5" fmla="*/ 13 h 77"/>
                <a:gd name="T6" fmla="*/ 2 w 76"/>
                <a:gd name="T7" fmla="*/ 25 h 77"/>
                <a:gd name="T8" fmla="*/ 0 w 76"/>
                <a:gd name="T9" fmla="*/ 39 h 77"/>
                <a:gd name="T10" fmla="*/ 2 w 76"/>
                <a:gd name="T11" fmla="*/ 54 h 77"/>
                <a:gd name="T12" fmla="*/ 11 w 76"/>
                <a:gd name="T13" fmla="*/ 67 h 77"/>
                <a:gd name="T14" fmla="*/ 23 w 76"/>
                <a:gd name="T15" fmla="*/ 74 h 77"/>
                <a:gd name="T16" fmla="*/ 37 w 76"/>
                <a:gd name="T17" fmla="*/ 77 h 77"/>
                <a:gd name="T18" fmla="*/ 53 w 76"/>
                <a:gd name="T19" fmla="*/ 74 h 77"/>
                <a:gd name="T20" fmla="*/ 65 w 76"/>
                <a:gd name="T21" fmla="*/ 67 h 77"/>
                <a:gd name="T22" fmla="*/ 73 w 76"/>
                <a:gd name="T23" fmla="*/ 54 h 77"/>
                <a:gd name="T24" fmla="*/ 76 w 76"/>
                <a:gd name="T25" fmla="*/ 39 h 77"/>
                <a:gd name="T26" fmla="*/ 73 w 76"/>
                <a:gd name="T27" fmla="*/ 25 h 77"/>
                <a:gd name="T28" fmla="*/ 65 w 76"/>
                <a:gd name="T29" fmla="*/ 13 h 77"/>
                <a:gd name="T30" fmla="*/ 53 w 76"/>
                <a:gd name="T31" fmla="*/ 3 h 77"/>
                <a:gd name="T32" fmla="*/ 37 w 76"/>
                <a:gd name="T33" fmla="*/ 0 h 77"/>
                <a:gd name="T34" fmla="*/ 37 w 76"/>
                <a:gd name="T3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77">
                  <a:moveTo>
                    <a:pt x="37" y="0"/>
                  </a:moveTo>
                  <a:lnTo>
                    <a:pt x="23" y="3"/>
                  </a:lnTo>
                  <a:lnTo>
                    <a:pt x="11" y="13"/>
                  </a:lnTo>
                  <a:lnTo>
                    <a:pt x="2" y="25"/>
                  </a:lnTo>
                  <a:lnTo>
                    <a:pt x="0" y="39"/>
                  </a:lnTo>
                  <a:lnTo>
                    <a:pt x="2" y="54"/>
                  </a:lnTo>
                  <a:lnTo>
                    <a:pt x="11" y="67"/>
                  </a:lnTo>
                  <a:lnTo>
                    <a:pt x="23" y="74"/>
                  </a:lnTo>
                  <a:lnTo>
                    <a:pt x="37" y="77"/>
                  </a:lnTo>
                  <a:lnTo>
                    <a:pt x="53" y="74"/>
                  </a:lnTo>
                  <a:lnTo>
                    <a:pt x="65" y="67"/>
                  </a:lnTo>
                  <a:lnTo>
                    <a:pt x="73" y="54"/>
                  </a:lnTo>
                  <a:lnTo>
                    <a:pt x="76" y="39"/>
                  </a:lnTo>
                  <a:lnTo>
                    <a:pt x="73" y="25"/>
                  </a:lnTo>
                  <a:lnTo>
                    <a:pt x="65" y="13"/>
                  </a:lnTo>
                  <a:lnTo>
                    <a:pt x="53" y="3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solidFill>
                <a:srgbClr val="99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81" name="Line 280"/>
            <p:cNvSpPr>
              <a:spLocks noChangeShapeType="1"/>
            </p:cNvSpPr>
            <p:nvPr/>
          </p:nvSpPr>
          <p:spPr bwMode="auto">
            <a:xfrm flipV="1">
              <a:off x="2960688" y="2871359"/>
              <a:ext cx="0" cy="41275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82" name="Line 281"/>
            <p:cNvSpPr>
              <a:spLocks noChangeShapeType="1"/>
            </p:cNvSpPr>
            <p:nvPr/>
          </p:nvSpPr>
          <p:spPr bwMode="auto">
            <a:xfrm flipH="1">
              <a:off x="2960688" y="2912634"/>
              <a:ext cx="1588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83" name="Line 282"/>
            <p:cNvSpPr>
              <a:spLocks noChangeShapeType="1"/>
            </p:cNvSpPr>
            <p:nvPr/>
          </p:nvSpPr>
          <p:spPr bwMode="auto">
            <a:xfrm flipV="1">
              <a:off x="2509838" y="2979309"/>
              <a:ext cx="0" cy="3810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6" name="Line 283"/>
            <p:cNvSpPr>
              <a:spLocks noChangeShapeType="1"/>
            </p:cNvSpPr>
            <p:nvPr/>
          </p:nvSpPr>
          <p:spPr bwMode="auto">
            <a:xfrm flipV="1">
              <a:off x="2509838" y="2945972"/>
              <a:ext cx="0" cy="33338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7" name="Freeform 284"/>
            <p:cNvSpPr>
              <a:spLocks/>
            </p:cNvSpPr>
            <p:nvPr/>
          </p:nvSpPr>
          <p:spPr bwMode="auto">
            <a:xfrm>
              <a:off x="1138238" y="2979309"/>
              <a:ext cx="1371600" cy="46038"/>
            </a:xfrm>
            <a:custGeom>
              <a:avLst/>
              <a:gdLst>
                <a:gd name="T0" fmla="*/ 1727 w 1727"/>
                <a:gd name="T1" fmla="*/ 0 h 57"/>
                <a:gd name="T2" fmla="*/ 1162 w 1727"/>
                <a:gd name="T3" fmla="*/ 57 h 57"/>
                <a:gd name="T4" fmla="*/ 0 w 1727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7" h="57">
                  <a:moveTo>
                    <a:pt x="1727" y="0"/>
                  </a:moveTo>
                  <a:lnTo>
                    <a:pt x="1162" y="57"/>
                  </a:lnTo>
                  <a:lnTo>
                    <a:pt x="0" y="57"/>
                  </a:lnTo>
                </a:path>
              </a:pathLst>
            </a:custGeom>
            <a:noFill/>
            <a:ln w="9525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8" name="Line 285"/>
            <p:cNvSpPr>
              <a:spLocks noChangeShapeType="1"/>
            </p:cNvSpPr>
            <p:nvPr/>
          </p:nvSpPr>
          <p:spPr bwMode="auto">
            <a:xfrm flipH="1">
              <a:off x="2509838" y="2912634"/>
              <a:ext cx="450850" cy="66675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59" name="Line 286"/>
            <p:cNvSpPr>
              <a:spLocks noChangeShapeType="1"/>
            </p:cNvSpPr>
            <p:nvPr/>
          </p:nvSpPr>
          <p:spPr bwMode="auto">
            <a:xfrm flipV="1">
              <a:off x="2960688" y="2912634"/>
              <a:ext cx="0" cy="33338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0" name="Freeform 287"/>
            <p:cNvSpPr>
              <a:spLocks/>
            </p:cNvSpPr>
            <p:nvPr/>
          </p:nvSpPr>
          <p:spPr bwMode="auto">
            <a:xfrm>
              <a:off x="2930526" y="2882472"/>
              <a:ext cx="60325" cy="60325"/>
            </a:xfrm>
            <a:custGeom>
              <a:avLst/>
              <a:gdLst>
                <a:gd name="T0" fmla="*/ 39 w 77"/>
                <a:gd name="T1" fmla="*/ 77 h 77"/>
                <a:gd name="T2" fmla="*/ 53 w 77"/>
                <a:gd name="T3" fmla="*/ 74 h 77"/>
                <a:gd name="T4" fmla="*/ 65 w 77"/>
                <a:gd name="T5" fmla="*/ 65 h 77"/>
                <a:gd name="T6" fmla="*/ 74 w 77"/>
                <a:gd name="T7" fmla="*/ 52 h 77"/>
                <a:gd name="T8" fmla="*/ 77 w 77"/>
                <a:gd name="T9" fmla="*/ 39 h 77"/>
                <a:gd name="T10" fmla="*/ 74 w 77"/>
                <a:gd name="T11" fmla="*/ 23 h 77"/>
                <a:gd name="T12" fmla="*/ 65 w 77"/>
                <a:gd name="T13" fmla="*/ 11 h 77"/>
                <a:gd name="T14" fmla="*/ 53 w 77"/>
                <a:gd name="T15" fmla="*/ 3 h 77"/>
                <a:gd name="T16" fmla="*/ 39 w 77"/>
                <a:gd name="T17" fmla="*/ 0 h 77"/>
                <a:gd name="T18" fmla="*/ 24 w 77"/>
                <a:gd name="T19" fmla="*/ 3 h 77"/>
                <a:gd name="T20" fmla="*/ 11 w 77"/>
                <a:gd name="T21" fmla="*/ 11 h 77"/>
                <a:gd name="T22" fmla="*/ 3 w 77"/>
                <a:gd name="T23" fmla="*/ 23 h 77"/>
                <a:gd name="T24" fmla="*/ 0 w 77"/>
                <a:gd name="T25" fmla="*/ 39 h 77"/>
                <a:gd name="T26" fmla="*/ 3 w 77"/>
                <a:gd name="T27" fmla="*/ 52 h 77"/>
                <a:gd name="T28" fmla="*/ 11 w 77"/>
                <a:gd name="T29" fmla="*/ 65 h 77"/>
                <a:gd name="T30" fmla="*/ 24 w 77"/>
                <a:gd name="T31" fmla="*/ 74 h 77"/>
                <a:gd name="T32" fmla="*/ 39 w 77"/>
                <a:gd name="T33" fmla="*/ 77 h 77"/>
                <a:gd name="T34" fmla="*/ 39 w 77"/>
                <a:gd name="T3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7">
                  <a:moveTo>
                    <a:pt x="39" y="77"/>
                  </a:moveTo>
                  <a:lnTo>
                    <a:pt x="53" y="74"/>
                  </a:lnTo>
                  <a:lnTo>
                    <a:pt x="65" y="65"/>
                  </a:lnTo>
                  <a:lnTo>
                    <a:pt x="74" y="52"/>
                  </a:lnTo>
                  <a:lnTo>
                    <a:pt x="77" y="39"/>
                  </a:lnTo>
                  <a:lnTo>
                    <a:pt x="74" y="23"/>
                  </a:lnTo>
                  <a:lnTo>
                    <a:pt x="65" y="11"/>
                  </a:lnTo>
                  <a:lnTo>
                    <a:pt x="53" y="3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9"/>
                  </a:lnTo>
                  <a:lnTo>
                    <a:pt x="3" y="52"/>
                  </a:lnTo>
                  <a:lnTo>
                    <a:pt x="11" y="65"/>
                  </a:lnTo>
                  <a:lnTo>
                    <a:pt x="24" y="74"/>
                  </a:lnTo>
                  <a:lnTo>
                    <a:pt x="39" y="77"/>
                  </a:lnTo>
                  <a:lnTo>
                    <a:pt x="39" y="77"/>
                  </a:lnTo>
                  <a:close/>
                </a:path>
              </a:pathLst>
            </a:custGeom>
            <a:solidFill>
              <a:srgbClr val="00CC00"/>
            </a:solidFill>
            <a:ln w="1905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1" name="Freeform 288"/>
            <p:cNvSpPr>
              <a:spLocks/>
            </p:cNvSpPr>
            <p:nvPr/>
          </p:nvSpPr>
          <p:spPr bwMode="auto">
            <a:xfrm>
              <a:off x="2478088" y="2949147"/>
              <a:ext cx="60325" cy="60325"/>
            </a:xfrm>
            <a:custGeom>
              <a:avLst/>
              <a:gdLst>
                <a:gd name="T0" fmla="*/ 38 w 75"/>
                <a:gd name="T1" fmla="*/ 77 h 77"/>
                <a:gd name="T2" fmla="*/ 52 w 75"/>
                <a:gd name="T3" fmla="*/ 74 h 77"/>
                <a:gd name="T4" fmla="*/ 64 w 75"/>
                <a:gd name="T5" fmla="*/ 66 h 77"/>
                <a:gd name="T6" fmla="*/ 74 w 75"/>
                <a:gd name="T7" fmla="*/ 54 h 77"/>
                <a:gd name="T8" fmla="*/ 75 w 75"/>
                <a:gd name="T9" fmla="*/ 38 h 77"/>
                <a:gd name="T10" fmla="*/ 74 w 75"/>
                <a:gd name="T11" fmla="*/ 25 h 77"/>
                <a:gd name="T12" fmla="*/ 64 w 75"/>
                <a:gd name="T13" fmla="*/ 12 h 77"/>
                <a:gd name="T14" fmla="*/ 52 w 75"/>
                <a:gd name="T15" fmla="*/ 3 h 77"/>
                <a:gd name="T16" fmla="*/ 38 w 75"/>
                <a:gd name="T17" fmla="*/ 0 h 77"/>
                <a:gd name="T18" fmla="*/ 23 w 75"/>
                <a:gd name="T19" fmla="*/ 3 h 77"/>
                <a:gd name="T20" fmla="*/ 11 w 75"/>
                <a:gd name="T21" fmla="*/ 12 h 77"/>
                <a:gd name="T22" fmla="*/ 3 w 75"/>
                <a:gd name="T23" fmla="*/ 25 h 77"/>
                <a:gd name="T24" fmla="*/ 0 w 75"/>
                <a:gd name="T25" fmla="*/ 38 h 77"/>
                <a:gd name="T26" fmla="*/ 3 w 75"/>
                <a:gd name="T27" fmla="*/ 54 h 77"/>
                <a:gd name="T28" fmla="*/ 11 w 75"/>
                <a:gd name="T29" fmla="*/ 66 h 77"/>
                <a:gd name="T30" fmla="*/ 23 w 75"/>
                <a:gd name="T31" fmla="*/ 74 h 77"/>
                <a:gd name="T32" fmla="*/ 38 w 75"/>
                <a:gd name="T3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7">
                  <a:moveTo>
                    <a:pt x="38" y="77"/>
                  </a:moveTo>
                  <a:lnTo>
                    <a:pt x="52" y="74"/>
                  </a:lnTo>
                  <a:lnTo>
                    <a:pt x="64" y="66"/>
                  </a:lnTo>
                  <a:lnTo>
                    <a:pt x="74" y="54"/>
                  </a:lnTo>
                  <a:lnTo>
                    <a:pt x="75" y="38"/>
                  </a:lnTo>
                  <a:lnTo>
                    <a:pt x="74" y="25"/>
                  </a:lnTo>
                  <a:lnTo>
                    <a:pt x="64" y="12"/>
                  </a:lnTo>
                  <a:lnTo>
                    <a:pt x="52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2"/>
                  </a:lnTo>
                  <a:lnTo>
                    <a:pt x="3" y="25"/>
                  </a:lnTo>
                  <a:lnTo>
                    <a:pt x="0" y="38"/>
                  </a:lnTo>
                  <a:lnTo>
                    <a:pt x="3" y="54"/>
                  </a:lnTo>
                  <a:lnTo>
                    <a:pt x="11" y="66"/>
                  </a:lnTo>
                  <a:lnTo>
                    <a:pt x="23" y="74"/>
                  </a:lnTo>
                  <a:lnTo>
                    <a:pt x="38" y="77"/>
                  </a:lnTo>
                  <a:close/>
                </a:path>
              </a:pathLst>
            </a:custGeom>
            <a:solidFill>
              <a:srgbClr val="00CC00"/>
            </a:solidFill>
            <a:ln w="1905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2" name="Freeform 289"/>
            <p:cNvSpPr>
              <a:spLocks/>
            </p:cNvSpPr>
            <p:nvPr/>
          </p:nvSpPr>
          <p:spPr bwMode="auto">
            <a:xfrm>
              <a:off x="2030413" y="2993597"/>
              <a:ext cx="60325" cy="61913"/>
            </a:xfrm>
            <a:custGeom>
              <a:avLst/>
              <a:gdLst>
                <a:gd name="T0" fmla="*/ 37 w 75"/>
                <a:gd name="T1" fmla="*/ 77 h 77"/>
                <a:gd name="T2" fmla="*/ 52 w 75"/>
                <a:gd name="T3" fmla="*/ 74 h 77"/>
                <a:gd name="T4" fmla="*/ 64 w 75"/>
                <a:gd name="T5" fmla="*/ 65 h 77"/>
                <a:gd name="T6" fmla="*/ 72 w 75"/>
                <a:gd name="T7" fmla="*/ 52 h 77"/>
                <a:gd name="T8" fmla="*/ 75 w 75"/>
                <a:gd name="T9" fmla="*/ 38 h 77"/>
                <a:gd name="T10" fmla="*/ 72 w 75"/>
                <a:gd name="T11" fmla="*/ 23 h 77"/>
                <a:gd name="T12" fmla="*/ 64 w 75"/>
                <a:gd name="T13" fmla="*/ 11 h 77"/>
                <a:gd name="T14" fmla="*/ 52 w 75"/>
                <a:gd name="T15" fmla="*/ 3 h 77"/>
                <a:gd name="T16" fmla="*/ 37 w 75"/>
                <a:gd name="T17" fmla="*/ 0 h 77"/>
                <a:gd name="T18" fmla="*/ 23 w 75"/>
                <a:gd name="T19" fmla="*/ 3 h 77"/>
                <a:gd name="T20" fmla="*/ 10 w 75"/>
                <a:gd name="T21" fmla="*/ 11 h 77"/>
                <a:gd name="T22" fmla="*/ 1 w 75"/>
                <a:gd name="T23" fmla="*/ 23 h 77"/>
                <a:gd name="T24" fmla="*/ 0 w 75"/>
                <a:gd name="T25" fmla="*/ 38 h 77"/>
                <a:gd name="T26" fmla="*/ 1 w 75"/>
                <a:gd name="T27" fmla="*/ 52 h 77"/>
                <a:gd name="T28" fmla="*/ 10 w 75"/>
                <a:gd name="T29" fmla="*/ 65 h 77"/>
                <a:gd name="T30" fmla="*/ 23 w 75"/>
                <a:gd name="T31" fmla="*/ 74 h 77"/>
                <a:gd name="T32" fmla="*/ 37 w 75"/>
                <a:gd name="T33" fmla="*/ 77 h 77"/>
                <a:gd name="T34" fmla="*/ 37 w 75"/>
                <a:gd name="T3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7">
                  <a:moveTo>
                    <a:pt x="37" y="77"/>
                  </a:moveTo>
                  <a:lnTo>
                    <a:pt x="52" y="74"/>
                  </a:lnTo>
                  <a:lnTo>
                    <a:pt x="64" y="65"/>
                  </a:lnTo>
                  <a:lnTo>
                    <a:pt x="72" y="52"/>
                  </a:lnTo>
                  <a:lnTo>
                    <a:pt x="75" y="38"/>
                  </a:lnTo>
                  <a:lnTo>
                    <a:pt x="72" y="23"/>
                  </a:lnTo>
                  <a:lnTo>
                    <a:pt x="64" y="11"/>
                  </a:lnTo>
                  <a:lnTo>
                    <a:pt x="52" y="3"/>
                  </a:lnTo>
                  <a:lnTo>
                    <a:pt x="37" y="0"/>
                  </a:lnTo>
                  <a:lnTo>
                    <a:pt x="23" y="3"/>
                  </a:lnTo>
                  <a:lnTo>
                    <a:pt x="10" y="11"/>
                  </a:lnTo>
                  <a:lnTo>
                    <a:pt x="1" y="23"/>
                  </a:lnTo>
                  <a:lnTo>
                    <a:pt x="0" y="38"/>
                  </a:lnTo>
                  <a:lnTo>
                    <a:pt x="1" y="52"/>
                  </a:lnTo>
                  <a:lnTo>
                    <a:pt x="10" y="65"/>
                  </a:lnTo>
                  <a:lnTo>
                    <a:pt x="23" y="74"/>
                  </a:lnTo>
                  <a:lnTo>
                    <a:pt x="37" y="77"/>
                  </a:lnTo>
                  <a:lnTo>
                    <a:pt x="37" y="77"/>
                  </a:lnTo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3" name="Freeform 290"/>
            <p:cNvSpPr>
              <a:spLocks/>
            </p:cNvSpPr>
            <p:nvPr/>
          </p:nvSpPr>
          <p:spPr bwMode="auto">
            <a:xfrm>
              <a:off x="1570038" y="2993597"/>
              <a:ext cx="60325" cy="61913"/>
            </a:xfrm>
            <a:custGeom>
              <a:avLst/>
              <a:gdLst>
                <a:gd name="T0" fmla="*/ 37 w 75"/>
                <a:gd name="T1" fmla="*/ 77 h 77"/>
                <a:gd name="T2" fmla="*/ 52 w 75"/>
                <a:gd name="T3" fmla="*/ 74 h 77"/>
                <a:gd name="T4" fmla="*/ 64 w 75"/>
                <a:gd name="T5" fmla="*/ 65 h 77"/>
                <a:gd name="T6" fmla="*/ 72 w 75"/>
                <a:gd name="T7" fmla="*/ 52 h 77"/>
                <a:gd name="T8" fmla="*/ 75 w 75"/>
                <a:gd name="T9" fmla="*/ 38 h 77"/>
                <a:gd name="T10" fmla="*/ 72 w 75"/>
                <a:gd name="T11" fmla="*/ 23 h 77"/>
                <a:gd name="T12" fmla="*/ 64 w 75"/>
                <a:gd name="T13" fmla="*/ 11 h 77"/>
                <a:gd name="T14" fmla="*/ 52 w 75"/>
                <a:gd name="T15" fmla="*/ 3 h 77"/>
                <a:gd name="T16" fmla="*/ 37 w 75"/>
                <a:gd name="T17" fmla="*/ 0 h 77"/>
                <a:gd name="T18" fmla="*/ 23 w 75"/>
                <a:gd name="T19" fmla="*/ 3 h 77"/>
                <a:gd name="T20" fmla="*/ 11 w 75"/>
                <a:gd name="T21" fmla="*/ 11 h 77"/>
                <a:gd name="T22" fmla="*/ 1 w 75"/>
                <a:gd name="T23" fmla="*/ 23 h 77"/>
                <a:gd name="T24" fmla="*/ 0 w 75"/>
                <a:gd name="T25" fmla="*/ 38 h 77"/>
                <a:gd name="T26" fmla="*/ 1 w 75"/>
                <a:gd name="T27" fmla="*/ 52 h 77"/>
                <a:gd name="T28" fmla="*/ 11 w 75"/>
                <a:gd name="T29" fmla="*/ 65 h 77"/>
                <a:gd name="T30" fmla="*/ 23 w 75"/>
                <a:gd name="T31" fmla="*/ 74 h 77"/>
                <a:gd name="T32" fmla="*/ 37 w 75"/>
                <a:gd name="T33" fmla="*/ 77 h 77"/>
                <a:gd name="T34" fmla="*/ 37 w 75"/>
                <a:gd name="T3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7">
                  <a:moveTo>
                    <a:pt x="37" y="77"/>
                  </a:moveTo>
                  <a:lnTo>
                    <a:pt x="52" y="74"/>
                  </a:lnTo>
                  <a:lnTo>
                    <a:pt x="64" y="65"/>
                  </a:lnTo>
                  <a:lnTo>
                    <a:pt x="72" y="52"/>
                  </a:lnTo>
                  <a:lnTo>
                    <a:pt x="75" y="38"/>
                  </a:lnTo>
                  <a:lnTo>
                    <a:pt x="72" y="23"/>
                  </a:lnTo>
                  <a:lnTo>
                    <a:pt x="64" y="11"/>
                  </a:lnTo>
                  <a:lnTo>
                    <a:pt x="52" y="3"/>
                  </a:lnTo>
                  <a:lnTo>
                    <a:pt x="37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1" y="23"/>
                  </a:lnTo>
                  <a:lnTo>
                    <a:pt x="0" y="38"/>
                  </a:lnTo>
                  <a:lnTo>
                    <a:pt x="1" y="52"/>
                  </a:lnTo>
                  <a:lnTo>
                    <a:pt x="11" y="65"/>
                  </a:lnTo>
                  <a:lnTo>
                    <a:pt x="23" y="74"/>
                  </a:lnTo>
                  <a:lnTo>
                    <a:pt x="37" y="77"/>
                  </a:lnTo>
                  <a:lnTo>
                    <a:pt x="37" y="77"/>
                  </a:lnTo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4" name="Freeform 291"/>
            <p:cNvSpPr>
              <a:spLocks/>
            </p:cNvSpPr>
            <p:nvPr/>
          </p:nvSpPr>
          <p:spPr bwMode="auto">
            <a:xfrm>
              <a:off x="1108076" y="2993597"/>
              <a:ext cx="60325" cy="61913"/>
            </a:xfrm>
            <a:custGeom>
              <a:avLst/>
              <a:gdLst>
                <a:gd name="T0" fmla="*/ 37 w 75"/>
                <a:gd name="T1" fmla="*/ 77 h 77"/>
                <a:gd name="T2" fmla="*/ 52 w 75"/>
                <a:gd name="T3" fmla="*/ 74 h 77"/>
                <a:gd name="T4" fmla="*/ 64 w 75"/>
                <a:gd name="T5" fmla="*/ 65 h 77"/>
                <a:gd name="T6" fmla="*/ 72 w 75"/>
                <a:gd name="T7" fmla="*/ 52 h 77"/>
                <a:gd name="T8" fmla="*/ 75 w 75"/>
                <a:gd name="T9" fmla="*/ 38 h 77"/>
                <a:gd name="T10" fmla="*/ 72 w 75"/>
                <a:gd name="T11" fmla="*/ 23 h 77"/>
                <a:gd name="T12" fmla="*/ 64 w 75"/>
                <a:gd name="T13" fmla="*/ 11 h 77"/>
                <a:gd name="T14" fmla="*/ 52 w 75"/>
                <a:gd name="T15" fmla="*/ 3 h 77"/>
                <a:gd name="T16" fmla="*/ 37 w 75"/>
                <a:gd name="T17" fmla="*/ 0 h 77"/>
                <a:gd name="T18" fmla="*/ 23 w 75"/>
                <a:gd name="T19" fmla="*/ 3 h 77"/>
                <a:gd name="T20" fmla="*/ 11 w 75"/>
                <a:gd name="T21" fmla="*/ 11 h 77"/>
                <a:gd name="T22" fmla="*/ 1 w 75"/>
                <a:gd name="T23" fmla="*/ 23 h 77"/>
                <a:gd name="T24" fmla="*/ 0 w 75"/>
                <a:gd name="T25" fmla="*/ 38 h 77"/>
                <a:gd name="T26" fmla="*/ 1 w 75"/>
                <a:gd name="T27" fmla="*/ 52 h 77"/>
                <a:gd name="T28" fmla="*/ 11 w 75"/>
                <a:gd name="T29" fmla="*/ 65 h 77"/>
                <a:gd name="T30" fmla="*/ 23 w 75"/>
                <a:gd name="T31" fmla="*/ 74 h 77"/>
                <a:gd name="T32" fmla="*/ 37 w 75"/>
                <a:gd name="T33" fmla="*/ 77 h 77"/>
                <a:gd name="T34" fmla="*/ 37 w 75"/>
                <a:gd name="T3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7">
                  <a:moveTo>
                    <a:pt x="37" y="77"/>
                  </a:moveTo>
                  <a:lnTo>
                    <a:pt x="52" y="74"/>
                  </a:lnTo>
                  <a:lnTo>
                    <a:pt x="64" y="65"/>
                  </a:lnTo>
                  <a:lnTo>
                    <a:pt x="72" y="52"/>
                  </a:lnTo>
                  <a:lnTo>
                    <a:pt x="75" y="38"/>
                  </a:lnTo>
                  <a:lnTo>
                    <a:pt x="72" y="23"/>
                  </a:lnTo>
                  <a:lnTo>
                    <a:pt x="64" y="11"/>
                  </a:lnTo>
                  <a:lnTo>
                    <a:pt x="52" y="3"/>
                  </a:lnTo>
                  <a:lnTo>
                    <a:pt x="37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1" y="23"/>
                  </a:lnTo>
                  <a:lnTo>
                    <a:pt x="0" y="38"/>
                  </a:lnTo>
                  <a:lnTo>
                    <a:pt x="1" y="52"/>
                  </a:lnTo>
                  <a:lnTo>
                    <a:pt x="11" y="65"/>
                  </a:lnTo>
                  <a:lnTo>
                    <a:pt x="23" y="74"/>
                  </a:lnTo>
                  <a:lnTo>
                    <a:pt x="37" y="77"/>
                  </a:lnTo>
                  <a:lnTo>
                    <a:pt x="37" y="77"/>
                  </a:lnTo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5" name="Line 292"/>
            <p:cNvSpPr>
              <a:spLocks noChangeShapeType="1"/>
            </p:cNvSpPr>
            <p:nvPr/>
          </p:nvSpPr>
          <p:spPr bwMode="auto">
            <a:xfrm flipH="1">
              <a:off x="1123951" y="3025347"/>
              <a:ext cx="1833563" cy="0"/>
            </a:xfrm>
            <a:prstGeom prst="line">
              <a:avLst/>
            </a:prstGeom>
            <a:noFill/>
            <a:ln w="19050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6" name="Freeform 293"/>
            <p:cNvSpPr>
              <a:spLocks/>
            </p:cNvSpPr>
            <p:nvPr/>
          </p:nvSpPr>
          <p:spPr bwMode="auto">
            <a:xfrm>
              <a:off x="2928938" y="2993597"/>
              <a:ext cx="60325" cy="61913"/>
            </a:xfrm>
            <a:custGeom>
              <a:avLst/>
              <a:gdLst>
                <a:gd name="T0" fmla="*/ 75 w 75"/>
                <a:gd name="T1" fmla="*/ 38 h 77"/>
                <a:gd name="T2" fmla="*/ 72 w 75"/>
                <a:gd name="T3" fmla="*/ 23 h 77"/>
                <a:gd name="T4" fmla="*/ 65 w 75"/>
                <a:gd name="T5" fmla="*/ 11 h 77"/>
                <a:gd name="T6" fmla="*/ 52 w 75"/>
                <a:gd name="T7" fmla="*/ 3 h 77"/>
                <a:gd name="T8" fmla="*/ 37 w 75"/>
                <a:gd name="T9" fmla="*/ 0 h 77"/>
                <a:gd name="T10" fmla="*/ 23 w 75"/>
                <a:gd name="T11" fmla="*/ 3 h 77"/>
                <a:gd name="T12" fmla="*/ 11 w 75"/>
                <a:gd name="T13" fmla="*/ 11 h 77"/>
                <a:gd name="T14" fmla="*/ 1 w 75"/>
                <a:gd name="T15" fmla="*/ 23 h 77"/>
                <a:gd name="T16" fmla="*/ 0 w 75"/>
                <a:gd name="T17" fmla="*/ 38 h 77"/>
                <a:gd name="T18" fmla="*/ 1 w 75"/>
                <a:gd name="T19" fmla="*/ 52 h 77"/>
                <a:gd name="T20" fmla="*/ 11 w 75"/>
                <a:gd name="T21" fmla="*/ 65 h 77"/>
                <a:gd name="T22" fmla="*/ 23 w 75"/>
                <a:gd name="T23" fmla="*/ 74 h 77"/>
                <a:gd name="T24" fmla="*/ 37 w 75"/>
                <a:gd name="T25" fmla="*/ 77 h 77"/>
                <a:gd name="T26" fmla="*/ 52 w 75"/>
                <a:gd name="T27" fmla="*/ 74 h 77"/>
                <a:gd name="T28" fmla="*/ 65 w 75"/>
                <a:gd name="T29" fmla="*/ 65 h 77"/>
                <a:gd name="T30" fmla="*/ 72 w 75"/>
                <a:gd name="T31" fmla="*/ 52 h 77"/>
                <a:gd name="T32" fmla="*/ 75 w 75"/>
                <a:gd name="T33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7">
                  <a:moveTo>
                    <a:pt x="75" y="38"/>
                  </a:moveTo>
                  <a:lnTo>
                    <a:pt x="72" y="23"/>
                  </a:lnTo>
                  <a:lnTo>
                    <a:pt x="65" y="11"/>
                  </a:lnTo>
                  <a:lnTo>
                    <a:pt x="52" y="3"/>
                  </a:lnTo>
                  <a:lnTo>
                    <a:pt x="37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1" y="23"/>
                  </a:lnTo>
                  <a:lnTo>
                    <a:pt x="0" y="38"/>
                  </a:lnTo>
                  <a:lnTo>
                    <a:pt x="1" y="52"/>
                  </a:lnTo>
                  <a:lnTo>
                    <a:pt x="11" y="65"/>
                  </a:lnTo>
                  <a:lnTo>
                    <a:pt x="23" y="74"/>
                  </a:lnTo>
                  <a:lnTo>
                    <a:pt x="37" y="77"/>
                  </a:lnTo>
                  <a:lnTo>
                    <a:pt x="52" y="74"/>
                  </a:lnTo>
                  <a:lnTo>
                    <a:pt x="65" y="65"/>
                  </a:lnTo>
                  <a:lnTo>
                    <a:pt x="72" y="52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7" name="Freeform 294"/>
            <p:cNvSpPr>
              <a:spLocks/>
            </p:cNvSpPr>
            <p:nvPr/>
          </p:nvSpPr>
          <p:spPr bwMode="auto">
            <a:xfrm>
              <a:off x="2486026" y="2993597"/>
              <a:ext cx="60325" cy="61913"/>
            </a:xfrm>
            <a:custGeom>
              <a:avLst/>
              <a:gdLst>
                <a:gd name="T0" fmla="*/ 76 w 76"/>
                <a:gd name="T1" fmla="*/ 38 h 77"/>
                <a:gd name="T2" fmla="*/ 72 w 76"/>
                <a:gd name="T3" fmla="*/ 23 h 77"/>
                <a:gd name="T4" fmla="*/ 65 w 76"/>
                <a:gd name="T5" fmla="*/ 11 h 77"/>
                <a:gd name="T6" fmla="*/ 52 w 76"/>
                <a:gd name="T7" fmla="*/ 3 h 77"/>
                <a:gd name="T8" fmla="*/ 37 w 76"/>
                <a:gd name="T9" fmla="*/ 0 h 77"/>
                <a:gd name="T10" fmla="*/ 23 w 76"/>
                <a:gd name="T11" fmla="*/ 3 h 77"/>
                <a:gd name="T12" fmla="*/ 11 w 76"/>
                <a:gd name="T13" fmla="*/ 11 h 77"/>
                <a:gd name="T14" fmla="*/ 2 w 76"/>
                <a:gd name="T15" fmla="*/ 23 h 77"/>
                <a:gd name="T16" fmla="*/ 0 w 76"/>
                <a:gd name="T17" fmla="*/ 38 h 77"/>
                <a:gd name="T18" fmla="*/ 2 w 76"/>
                <a:gd name="T19" fmla="*/ 52 h 77"/>
                <a:gd name="T20" fmla="*/ 11 w 76"/>
                <a:gd name="T21" fmla="*/ 65 h 77"/>
                <a:gd name="T22" fmla="*/ 23 w 76"/>
                <a:gd name="T23" fmla="*/ 74 h 77"/>
                <a:gd name="T24" fmla="*/ 37 w 76"/>
                <a:gd name="T25" fmla="*/ 77 h 77"/>
                <a:gd name="T26" fmla="*/ 52 w 76"/>
                <a:gd name="T27" fmla="*/ 74 h 77"/>
                <a:gd name="T28" fmla="*/ 65 w 76"/>
                <a:gd name="T29" fmla="*/ 65 h 77"/>
                <a:gd name="T30" fmla="*/ 72 w 76"/>
                <a:gd name="T31" fmla="*/ 52 h 77"/>
                <a:gd name="T32" fmla="*/ 76 w 76"/>
                <a:gd name="T33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77">
                  <a:moveTo>
                    <a:pt x="76" y="38"/>
                  </a:moveTo>
                  <a:lnTo>
                    <a:pt x="72" y="23"/>
                  </a:lnTo>
                  <a:lnTo>
                    <a:pt x="65" y="11"/>
                  </a:lnTo>
                  <a:lnTo>
                    <a:pt x="52" y="3"/>
                  </a:lnTo>
                  <a:lnTo>
                    <a:pt x="37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2" y="23"/>
                  </a:lnTo>
                  <a:lnTo>
                    <a:pt x="0" y="38"/>
                  </a:lnTo>
                  <a:lnTo>
                    <a:pt x="2" y="52"/>
                  </a:lnTo>
                  <a:lnTo>
                    <a:pt x="11" y="65"/>
                  </a:lnTo>
                  <a:lnTo>
                    <a:pt x="23" y="74"/>
                  </a:lnTo>
                  <a:lnTo>
                    <a:pt x="37" y="77"/>
                  </a:lnTo>
                  <a:lnTo>
                    <a:pt x="52" y="74"/>
                  </a:lnTo>
                  <a:lnTo>
                    <a:pt x="65" y="65"/>
                  </a:lnTo>
                  <a:lnTo>
                    <a:pt x="72" y="52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8" name="Freeform 295"/>
            <p:cNvSpPr>
              <a:spLocks/>
            </p:cNvSpPr>
            <p:nvPr/>
          </p:nvSpPr>
          <p:spPr bwMode="auto">
            <a:xfrm>
              <a:off x="2030413" y="2993597"/>
              <a:ext cx="60325" cy="61913"/>
            </a:xfrm>
            <a:custGeom>
              <a:avLst/>
              <a:gdLst>
                <a:gd name="T0" fmla="*/ 75 w 75"/>
                <a:gd name="T1" fmla="*/ 38 h 77"/>
                <a:gd name="T2" fmla="*/ 74 w 75"/>
                <a:gd name="T3" fmla="*/ 23 h 77"/>
                <a:gd name="T4" fmla="*/ 64 w 75"/>
                <a:gd name="T5" fmla="*/ 11 h 77"/>
                <a:gd name="T6" fmla="*/ 52 w 75"/>
                <a:gd name="T7" fmla="*/ 3 h 77"/>
                <a:gd name="T8" fmla="*/ 38 w 75"/>
                <a:gd name="T9" fmla="*/ 0 h 77"/>
                <a:gd name="T10" fmla="*/ 23 w 75"/>
                <a:gd name="T11" fmla="*/ 3 h 77"/>
                <a:gd name="T12" fmla="*/ 10 w 75"/>
                <a:gd name="T13" fmla="*/ 11 h 77"/>
                <a:gd name="T14" fmla="*/ 3 w 75"/>
                <a:gd name="T15" fmla="*/ 23 h 77"/>
                <a:gd name="T16" fmla="*/ 0 w 75"/>
                <a:gd name="T17" fmla="*/ 38 h 77"/>
                <a:gd name="T18" fmla="*/ 3 w 75"/>
                <a:gd name="T19" fmla="*/ 52 h 77"/>
                <a:gd name="T20" fmla="*/ 10 w 75"/>
                <a:gd name="T21" fmla="*/ 65 h 77"/>
                <a:gd name="T22" fmla="*/ 23 w 75"/>
                <a:gd name="T23" fmla="*/ 74 h 77"/>
                <a:gd name="T24" fmla="*/ 38 w 75"/>
                <a:gd name="T25" fmla="*/ 77 h 77"/>
                <a:gd name="T26" fmla="*/ 52 w 75"/>
                <a:gd name="T27" fmla="*/ 74 h 77"/>
                <a:gd name="T28" fmla="*/ 64 w 75"/>
                <a:gd name="T29" fmla="*/ 65 h 77"/>
                <a:gd name="T30" fmla="*/ 74 w 75"/>
                <a:gd name="T31" fmla="*/ 52 h 77"/>
                <a:gd name="T32" fmla="*/ 75 w 75"/>
                <a:gd name="T33" fmla="*/ 38 h 77"/>
                <a:gd name="T34" fmla="*/ 75 w 75"/>
                <a:gd name="T3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7">
                  <a:moveTo>
                    <a:pt x="75" y="38"/>
                  </a:moveTo>
                  <a:lnTo>
                    <a:pt x="74" y="23"/>
                  </a:lnTo>
                  <a:lnTo>
                    <a:pt x="64" y="11"/>
                  </a:lnTo>
                  <a:lnTo>
                    <a:pt x="52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0" y="11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0" y="65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2" y="74"/>
                  </a:lnTo>
                  <a:lnTo>
                    <a:pt x="64" y="65"/>
                  </a:lnTo>
                  <a:lnTo>
                    <a:pt x="74" y="52"/>
                  </a:lnTo>
                  <a:lnTo>
                    <a:pt x="75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69" name="Freeform 296"/>
            <p:cNvSpPr>
              <a:spLocks/>
            </p:cNvSpPr>
            <p:nvPr/>
          </p:nvSpPr>
          <p:spPr bwMode="auto">
            <a:xfrm>
              <a:off x="1571626" y="2993597"/>
              <a:ext cx="61913" cy="61913"/>
            </a:xfrm>
            <a:custGeom>
              <a:avLst/>
              <a:gdLst>
                <a:gd name="T0" fmla="*/ 77 w 77"/>
                <a:gd name="T1" fmla="*/ 38 h 77"/>
                <a:gd name="T2" fmla="*/ 74 w 77"/>
                <a:gd name="T3" fmla="*/ 23 h 77"/>
                <a:gd name="T4" fmla="*/ 65 w 77"/>
                <a:gd name="T5" fmla="*/ 11 h 77"/>
                <a:gd name="T6" fmla="*/ 52 w 77"/>
                <a:gd name="T7" fmla="*/ 3 h 77"/>
                <a:gd name="T8" fmla="*/ 38 w 77"/>
                <a:gd name="T9" fmla="*/ 0 h 77"/>
                <a:gd name="T10" fmla="*/ 23 w 77"/>
                <a:gd name="T11" fmla="*/ 3 h 77"/>
                <a:gd name="T12" fmla="*/ 11 w 77"/>
                <a:gd name="T13" fmla="*/ 11 h 77"/>
                <a:gd name="T14" fmla="*/ 3 w 77"/>
                <a:gd name="T15" fmla="*/ 23 h 77"/>
                <a:gd name="T16" fmla="*/ 0 w 77"/>
                <a:gd name="T17" fmla="*/ 38 h 77"/>
                <a:gd name="T18" fmla="*/ 3 w 77"/>
                <a:gd name="T19" fmla="*/ 52 h 77"/>
                <a:gd name="T20" fmla="*/ 11 w 77"/>
                <a:gd name="T21" fmla="*/ 65 h 77"/>
                <a:gd name="T22" fmla="*/ 23 w 77"/>
                <a:gd name="T23" fmla="*/ 74 h 77"/>
                <a:gd name="T24" fmla="*/ 38 w 77"/>
                <a:gd name="T25" fmla="*/ 77 h 77"/>
                <a:gd name="T26" fmla="*/ 52 w 77"/>
                <a:gd name="T27" fmla="*/ 74 h 77"/>
                <a:gd name="T28" fmla="*/ 65 w 77"/>
                <a:gd name="T29" fmla="*/ 65 h 77"/>
                <a:gd name="T30" fmla="*/ 74 w 77"/>
                <a:gd name="T31" fmla="*/ 52 h 77"/>
                <a:gd name="T32" fmla="*/ 77 w 77"/>
                <a:gd name="T33" fmla="*/ 38 h 77"/>
                <a:gd name="T34" fmla="*/ 77 w 77"/>
                <a:gd name="T3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7">
                  <a:moveTo>
                    <a:pt x="77" y="38"/>
                  </a:moveTo>
                  <a:lnTo>
                    <a:pt x="74" y="23"/>
                  </a:lnTo>
                  <a:lnTo>
                    <a:pt x="65" y="11"/>
                  </a:lnTo>
                  <a:lnTo>
                    <a:pt x="52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5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2" y="74"/>
                  </a:lnTo>
                  <a:lnTo>
                    <a:pt x="65" y="65"/>
                  </a:lnTo>
                  <a:lnTo>
                    <a:pt x="74" y="52"/>
                  </a:lnTo>
                  <a:lnTo>
                    <a:pt x="77" y="38"/>
                  </a:lnTo>
                  <a:lnTo>
                    <a:pt x="77" y="38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670" name="Freeform 297"/>
            <p:cNvSpPr>
              <a:spLocks/>
            </p:cNvSpPr>
            <p:nvPr/>
          </p:nvSpPr>
          <p:spPr bwMode="auto">
            <a:xfrm>
              <a:off x="1093788" y="2993597"/>
              <a:ext cx="61913" cy="61913"/>
            </a:xfrm>
            <a:custGeom>
              <a:avLst/>
              <a:gdLst>
                <a:gd name="T0" fmla="*/ 77 w 77"/>
                <a:gd name="T1" fmla="*/ 38 h 77"/>
                <a:gd name="T2" fmla="*/ 74 w 77"/>
                <a:gd name="T3" fmla="*/ 23 h 77"/>
                <a:gd name="T4" fmla="*/ 65 w 77"/>
                <a:gd name="T5" fmla="*/ 11 h 77"/>
                <a:gd name="T6" fmla="*/ 53 w 77"/>
                <a:gd name="T7" fmla="*/ 3 h 77"/>
                <a:gd name="T8" fmla="*/ 39 w 77"/>
                <a:gd name="T9" fmla="*/ 0 h 77"/>
                <a:gd name="T10" fmla="*/ 23 w 77"/>
                <a:gd name="T11" fmla="*/ 3 h 77"/>
                <a:gd name="T12" fmla="*/ 11 w 77"/>
                <a:gd name="T13" fmla="*/ 11 h 77"/>
                <a:gd name="T14" fmla="*/ 3 w 77"/>
                <a:gd name="T15" fmla="*/ 23 h 77"/>
                <a:gd name="T16" fmla="*/ 0 w 77"/>
                <a:gd name="T17" fmla="*/ 38 h 77"/>
                <a:gd name="T18" fmla="*/ 3 w 77"/>
                <a:gd name="T19" fmla="*/ 52 h 77"/>
                <a:gd name="T20" fmla="*/ 11 w 77"/>
                <a:gd name="T21" fmla="*/ 65 h 77"/>
                <a:gd name="T22" fmla="*/ 23 w 77"/>
                <a:gd name="T23" fmla="*/ 74 h 77"/>
                <a:gd name="T24" fmla="*/ 39 w 77"/>
                <a:gd name="T25" fmla="*/ 77 h 77"/>
                <a:gd name="T26" fmla="*/ 53 w 77"/>
                <a:gd name="T27" fmla="*/ 74 h 77"/>
                <a:gd name="T28" fmla="*/ 65 w 77"/>
                <a:gd name="T29" fmla="*/ 65 h 77"/>
                <a:gd name="T30" fmla="*/ 74 w 77"/>
                <a:gd name="T31" fmla="*/ 52 h 77"/>
                <a:gd name="T32" fmla="*/ 77 w 77"/>
                <a:gd name="T33" fmla="*/ 38 h 77"/>
                <a:gd name="T34" fmla="*/ 77 w 77"/>
                <a:gd name="T3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7">
                  <a:moveTo>
                    <a:pt x="77" y="38"/>
                  </a:moveTo>
                  <a:lnTo>
                    <a:pt x="74" y="23"/>
                  </a:lnTo>
                  <a:lnTo>
                    <a:pt x="65" y="11"/>
                  </a:lnTo>
                  <a:lnTo>
                    <a:pt x="53" y="3"/>
                  </a:lnTo>
                  <a:lnTo>
                    <a:pt x="39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2"/>
                  </a:lnTo>
                  <a:lnTo>
                    <a:pt x="11" y="65"/>
                  </a:lnTo>
                  <a:lnTo>
                    <a:pt x="23" y="74"/>
                  </a:lnTo>
                  <a:lnTo>
                    <a:pt x="39" y="77"/>
                  </a:lnTo>
                  <a:lnTo>
                    <a:pt x="53" y="74"/>
                  </a:lnTo>
                  <a:lnTo>
                    <a:pt x="65" y="65"/>
                  </a:lnTo>
                  <a:lnTo>
                    <a:pt x="74" y="52"/>
                  </a:lnTo>
                  <a:lnTo>
                    <a:pt x="77" y="38"/>
                  </a:lnTo>
                  <a:lnTo>
                    <a:pt x="77" y="38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464" name="ZoneTexte 463"/>
            <p:cNvSpPr txBox="1"/>
            <p:nvPr/>
          </p:nvSpPr>
          <p:spPr>
            <a:xfrm>
              <a:off x="641858" y="292873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465" name="ZoneTexte 464"/>
            <p:cNvSpPr txBox="1"/>
            <p:nvPr/>
          </p:nvSpPr>
          <p:spPr>
            <a:xfrm>
              <a:off x="1017655" y="308487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466" name="ZoneTexte 465"/>
            <p:cNvSpPr txBox="1"/>
            <p:nvPr/>
          </p:nvSpPr>
          <p:spPr>
            <a:xfrm>
              <a:off x="571326" y="2672966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467" name="ZoneTexte 466"/>
            <p:cNvSpPr txBox="1"/>
            <p:nvPr/>
          </p:nvSpPr>
          <p:spPr>
            <a:xfrm>
              <a:off x="571326" y="2417195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468" name="ZoneTexte 467"/>
            <p:cNvSpPr txBox="1"/>
            <p:nvPr/>
          </p:nvSpPr>
          <p:spPr>
            <a:xfrm>
              <a:off x="571326" y="2161424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469" name="ZoneTexte 468"/>
            <p:cNvSpPr txBox="1"/>
            <p:nvPr/>
          </p:nvSpPr>
          <p:spPr>
            <a:xfrm>
              <a:off x="571326" y="190565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80</a:t>
              </a:r>
            </a:p>
          </p:txBody>
        </p:sp>
        <p:sp>
          <p:nvSpPr>
            <p:cNvPr id="470" name="ZoneTexte 469"/>
            <p:cNvSpPr txBox="1"/>
            <p:nvPr/>
          </p:nvSpPr>
          <p:spPr>
            <a:xfrm>
              <a:off x="500794" y="1649882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471" name="ZoneTexte 470"/>
            <p:cNvSpPr txBox="1"/>
            <p:nvPr/>
          </p:nvSpPr>
          <p:spPr>
            <a:xfrm>
              <a:off x="500794" y="1394111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120</a:t>
              </a:r>
            </a:p>
          </p:txBody>
        </p:sp>
        <p:sp>
          <p:nvSpPr>
            <p:cNvPr id="472" name="ZoneTexte 471"/>
            <p:cNvSpPr txBox="1"/>
            <p:nvPr/>
          </p:nvSpPr>
          <p:spPr>
            <a:xfrm>
              <a:off x="1474983" y="308487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473" name="ZoneTexte 472"/>
            <p:cNvSpPr txBox="1"/>
            <p:nvPr/>
          </p:nvSpPr>
          <p:spPr>
            <a:xfrm>
              <a:off x="1913133" y="308487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5</a:t>
              </a:r>
            </a:p>
          </p:txBody>
        </p:sp>
        <p:sp>
          <p:nvSpPr>
            <p:cNvPr id="474" name="ZoneTexte 473"/>
            <p:cNvSpPr txBox="1"/>
            <p:nvPr/>
          </p:nvSpPr>
          <p:spPr>
            <a:xfrm>
              <a:off x="2345385" y="3084878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475" name="ZoneTexte 474"/>
            <p:cNvSpPr txBox="1"/>
            <p:nvPr/>
          </p:nvSpPr>
          <p:spPr>
            <a:xfrm>
              <a:off x="2802586" y="3084878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15</a:t>
              </a:r>
            </a:p>
          </p:txBody>
        </p:sp>
        <p:sp>
          <p:nvSpPr>
            <p:cNvPr id="476" name="ZoneTexte 475"/>
            <p:cNvSpPr txBox="1"/>
            <p:nvPr/>
          </p:nvSpPr>
          <p:spPr>
            <a:xfrm>
              <a:off x="3417966" y="1681615"/>
              <a:ext cx="6751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Témoins</a:t>
              </a:r>
            </a:p>
          </p:txBody>
        </p:sp>
        <p:sp>
          <p:nvSpPr>
            <p:cNvPr id="477" name="ZoneTexte 476"/>
            <p:cNvSpPr txBox="1"/>
            <p:nvPr/>
          </p:nvSpPr>
          <p:spPr>
            <a:xfrm>
              <a:off x="3417966" y="1870766"/>
              <a:ext cx="6479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NMCAB</a:t>
              </a:r>
            </a:p>
          </p:txBody>
        </p:sp>
        <p:sp>
          <p:nvSpPr>
            <p:cNvPr id="478" name="ZoneTexte 477"/>
            <p:cNvSpPr txBox="1"/>
            <p:nvPr/>
          </p:nvSpPr>
          <p:spPr>
            <a:xfrm>
              <a:off x="3417966" y="2059917"/>
              <a:ext cx="7312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CAB-LAP</a:t>
              </a:r>
            </a:p>
          </p:txBody>
        </p:sp>
        <p:sp>
          <p:nvSpPr>
            <p:cNvPr id="479" name="ZoneTexte 478"/>
            <p:cNvSpPr txBox="1"/>
            <p:nvPr/>
          </p:nvSpPr>
          <p:spPr>
            <a:xfrm>
              <a:off x="3417966" y="2249068"/>
              <a:ext cx="5551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MCAB</a:t>
              </a:r>
            </a:p>
          </p:txBody>
        </p:sp>
        <p:sp>
          <p:nvSpPr>
            <p:cNvPr id="480" name="ZoneTexte 479"/>
            <p:cNvSpPr txBox="1"/>
            <p:nvPr/>
          </p:nvSpPr>
          <p:spPr>
            <a:xfrm>
              <a:off x="3417966" y="2438218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VIH-1+</a:t>
              </a:r>
            </a:p>
          </p:txBody>
        </p:sp>
        <p:sp>
          <p:nvSpPr>
            <p:cNvPr id="481" name="ZoneTexte 480"/>
            <p:cNvSpPr txBox="1"/>
            <p:nvPr/>
          </p:nvSpPr>
          <p:spPr>
            <a:xfrm>
              <a:off x="3231162" y="2849104"/>
              <a:ext cx="1068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N inoculations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 (jours)</a:t>
              </a:r>
            </a:p>
          </p:txBody>
        </p:sp>
      </p:grpSp>
      <p:sp>
        <p:nvSpPr>
          <p:cNvPr id="275" name="ZoneTexte 274"/>
          <p:cNvSpPr txBox="1"/>
          <p:nvPr/>
        </p:nvSpPr>
        <p:spPr>
          <a:xfrm>
            <a:off x="2008887" y="3265907"/>
            <a:ext cx="837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Profils PK plasma et diffusion dans les tissus lymphoïdes de CAB (</a:t>
            </a:r>
            <a:r>
              <a:rPr lang="fr-FR" b="1" dirty="0" err="1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ng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/ml) chez la souris</a:t>
            </a:r>
          </a:p>
        </p:txBody>
      </p:sp>
      <p:sp>
        <p:nvSpPr>
          <p:cNvPr id="276" name="ZoneTexte 275"/>
          <p:cNvSpPr txBox="1"/>
          <p:nvPr/>
        </p:nvSpPr>
        <p:spPr>
          <a:xfrm>
            <a:off x="5850642" y="1675315"/>
            <a:ext cx="46890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66"/>
                </a:solidFill>
                <a:cs typeface="Arial" charset="0"/>
              </a:rPr>
              <a:t>Doses de 100 </a:t>
            </a:r>
            <a:r>
              <a:rPr lang="fr-FR" sz="1400" b="1" dirty="0" err="1">
                <a:solidFill>
                  <a:srgbClr val="000066"/>
                </a:solidFill>
                <a:cs typeface="Arial" charset="0"/>
              </a:rPr>
              <a:t>μM</a:t>
            </a:r>
            <a:r>
              <a:rPr lang="fr-FR" sz="1400" b="1" dirty="0">
                <a:solidFill>
                  <a:srgbClr val="000066"/>
                </a:solidFill>
                <a:cs typeface="Arial" charset="0"/>
              </a:rPr>
              <a:t> pendant 8h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66"/>
                </a:solidFill>
                <a:cs typeface="Arial" charset="0"/>
              </a:rPr>
              <a:t>NMCAB (</a:t>
            </a:r>
            <a:r>
              <a:rPr lang="fr-FR" sz="1400" dirty="0" err="1">
                <a:solidFill>
                  <a:srgbClr val="000066"/>
                </a:solidFill>
                <a:cs typeface="Arial" charset="0"/>
              </a:rPr>
              <a:t>prodrogue</a:t>
            </a:r>
            <a:r>
              <a:rPr lang="fr-FR" sz="1400" dirty="0">
                <a:solidFill>
                  <a:srgbClr val="000066"/>
                </a:solidFill>
                <a:cs typeface="Arial" charset="0"/>
              </a:rPr>
              <a:t> nano-formulée)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66"/>
                </a:solidFill>
                <a:cs typeface="Arial" charset="0"/>
              </a:rPr>
              <a:t>CAB-LAP (libération prolongée, formulation actuelle)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66"/>
                </a:solidFill>
                <a:cs typeface="Arial" charset="0"/>
              </a:rPr>
              <a:t>MCAB (</a:t>
            </a:r>
            <a:r>
              <a:rPr lang="fr-FR" sz="1400" dirty="0" err="1">
                <a:solidFill>
                  <a:srgbClr val="000066"/>
                </a:solidFill>
                <a:cs typeface="Arial" charset="0"/>
              </a:rPr>
              <a:t>tétradécanoate</a:t>
            </a:r>
            <a:r>
              <a:rPr lang="fr-FR" sz="1400" dirty="0">
                <a:solidFill>
                  <a:srgbClr val="000066"/>
                </a:solidFill>
                <a:cs typeface="Arial" charset="0"/>
              </a:rPr>
              <a:t>)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651286" y="3803440"/>
            <a:ext cx="3152712" cy="2065310"/>
            <a:chOff x="3127286" y="3803440"/>
            <a:chExt cx="3152712" cy="2065310"/>
          </a:xfrm>
        </p:grpSpPr>
        <p:grpSp>
          <p:nvGrpSpPr>
            <p:cNvPr id="18584" name="Groupe 18583"/>
            <p:cNvGrpSpPr/>
            <p:nvPr/>
          </p:nvGrpSpPr>
          <p:grpSpPr>
            <a:xfrm>
              <a:off x="3718001" y="4055147"/>
              <a:ext cx="2173162" cy="1471014"/>
              <a:chOff x="4510088" y="4883150"/>
              <a:chExt cx="1085850" cy="735013"/>
            </a:xfrm>
          </p:grpSpPr>
          <p:sp>
            <p:nvSpPr>
              <p:cNvPr id="18471" name="Freeform 87"/>
              <p:cNvSpPr>
                <a:spLocks/>
              </p:cNvSpPr>
              <p:nvPr/>
            </p:nvSpPr>
            <p:spPr bwMode="auto">
              <a:xfrm>
                <a:off x="4543425" y="4883150"/>
                <a:ext cx="1052513" cy="703263"/>
              </a:xfrm>
              <a:custGeom>
                <a:avLst/>
                <a:gdLst>
                  <a:gd name="T0" fmla="*/ 663 w 663"/>
                  <a:gd name="T1" fmla="*/ 443 h 443"/>
                  <a:gd name="T2" fmla="*/ 0 w 663"/>
                  <a:gd name="T3" fmla="*/ 443 h 443"/>
                  <a:gd name="T4" fmla="*/ 0 w 663"/>
                  <a:gd name="T5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3" h="443">
                    <a:moveTo>
                      <a:pt x="663" y="443"/>
                    </a:moveTo>
                    <a:lnTo>
                      <a:pt x="0" y="443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87" name="Line 103"/>
              <p:cNvSpPr>
                <a:spLocks noChangeShapeType="1"/>
              </p:cNvSpPr>
              <p:nvPr/>
            </p:nvSpPr>
            <p:spPr bwMode="auto">
              <a:xfrm>
                <a:off x="4510088" y="5026025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88" name="Line 104"/>
              <p:cNvSpPr>
                <a:spLocks noChangeShapeType="1"/>
              </p:cNvSpPr>
              <p:nvPr/>
            </p:nvSpPr>
            <p:spPr bwMode="auto">
              <a:xfrm>
                <a:off x="4510088" y="4887913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89" name="Line 105"/>
              <p:cNvSpPr>
                <a:spLocks noChangeShapeType="1"/>
              </p:cNvSpPr>
              <p:nvPr/>
            </p:nvSpPr>
            <p:spPr bwMode="auto">
              <a:xfrm>
                <a:off x="4510088" y="5305425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0" name="Line 106"/>
              <p:cNvSpPr>
                <a:spLocks noChangeShapeType="1"/>
              </p:cNvSpPr>
              <p:nvPr/>
            </p:nvSpPr>
            <p:spPr bwMode="auto">
              <a:xfrm>
                <a:off x="4510088" y="5167313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1" name="Line 107"/>
              <p:cNvSpPr>
                <a:spLocks noChangeShapeType="1"/>
              </p:cNvSpPr>
              <p:nvPr/>
            </p:nvSpPr>
            <p:spPr bwMode="auto">
              <a:xfrm>
                <a:off x="4510088" y="5586413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492" name="Line 108"/>
              <p:cNvSpPr>
                <a:spLocks noChangeShapeType="1"/>
              </p:cNvSpPr>
              <p:nvPr/>
            </p:nvSpPr>
            <p:spPr bwMode="auto">
              <a:xfrm>
                <a:off x="4510088" y="5446713"/>
                <a:ext cx="33338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06" name="Line 122"/>
              <p:cNvSpPr>
                <a:spLocks noChangeShapeType="1"/>
              </p:cNvSpPr>
              <p:nvPr/>
            </p:nvSpPr>
            <p:spPr bwMode="auto">
              <a:xfrm flipV="1">
                <a:off x="4543425" y="5586413"/>
                <a:ext cx="0" cy="3175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07" name="Line 123"/>
              <p:cNvSpPr>
                <a:spLocks noChangeShapeType="1"/>
              </p:cNvSpPr>
              <p:nvPr/>
            </p:nvSpPr>
            <p:spPr bwMode="auto">
              <a:xfrm flipV="1">
                <a:off x="5241925" y="5586413"/>
                <a:ext cx="0" cy="3175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08" name="Line 124"/>
              <p:cNvSpPr>
                <a:spLocks noChangeShapeType="1"/>
              </p:cNvSpPr>
              <p:nvPr/>
            </p:nvSpPr>
            <p:spPr bwMode="auto">
              <a:xfrm flipV="1">
                <a:off x="4891088" y="5586413"/>
                <a:ext cx="0" cy="3175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1" name="Line 127"/>
              <p:cNvSpPr>
                <a:spLocks noChangeShapeType="1"/>
              </p:cNvSpPr>
              <p:nvPr/>
            </p:nvSpPr>
            <p:spPr bwMode="auto">
              <a:xfrm flipV="1">
                <a:off x="5589588" y="5586413"/>
                <a:ext cx="0" cy="3175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4" name="Line 130"/>
              <p:cNvSpPr>
                <a:spLocks noChangeShapeType="1"/>
              </p:cNvSpPr>
              <p:nvPr/>
            </p:nvSpPr>
            <p:spPr bwMode="auto">
              <a:xfrm flipV="1">
                <a:off x="5032375" y="5111750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5" name="Line 131"/>
              <p:cNvSpPr>
                <a:spLocks noChangeShapeType="1"/>
              </p:cNvSpPr>
              <p:nvPr/>
            </p:nvSpPr>
            <p:spPr bwMode="auto">
              <a:xfrm flipV="1">
                <a:off x="5154613" y="5249863"/>
                <a:ext cx="0" cy="73025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18" name="Freeform 134"/>
              <p:cNvSpPr>
                <a:spLocks/>
              </p:cNvSpPr>
              <p:nvPr/>
            </p:nvSpPr>
            <p:spPr bwMode="auto">
              <a:xfrm>
                <a:off x="4667250" y="4962525"/>
                <a:ext cx="854075" cy="474663"/>
              </a:xfrm>
              <a:custGeom>
                <a:avLst/>
                <a:gdLst>
                  <a:gd name="T0" fmla="*/ 538 w 538"/>
                  <a:gd name="T1" fmla="*/ 299 h 299"/>
                  <a:gd name="T2" fmla="*/ 461 w 538"/>
                  <a:gd name="T3" fmla="*/ 291 h 299"/>
                  <a:gd name="T4" fmla="*/ 383 w 538"/>
                  <a:gd name="T5" fmla="*/ 280 h 299"/>
                  <a:gd name="T6" fmla="*/ 307 w 538"/>
                  <a:gd name="T7" fmla="*/ 199 h 299"/>
                  <a:gd name="T8" fmla="*/ 307 w 538"/>
                  <a:gd name="T9" fmla="*/ 198 h 299"/>
                  <a:gd name="T10" fmla="*/ 230 w 538"/>
                  <a:gd name="T11" fmla="*/ 110 h 299"/>
                  <a:gd name="T12" fmla="*/ 228 w 538"/>
                  <a:gd name="T13" fmla="*/ 108 h 299"/>
                  <a:gd name="T14" fmla="*/ 154 w 538"/>
                  <a:gd name="T15" fmla="*/ 58 h 299"/>
                  <a:gd name="T16" fmla="*/ 74 w 538"/>
                  <a:gd name="T17" fmla="*/ 35 h 299"/>
                  <a:gd name="T18" fmla="*/ 0 w 538"/>
                  <a:gd name="T1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8" h="299">
                    <a:moveTo>
                      <a:pt x="538" y="299"/>
                    </a:moveTo>
                    <a:lnTo>
                      <a:pt x="461" y="291"/>
                    </a:lnTo>
                    <a:lnTo>
                      <a:pt x="383" y="280"/>
                    </a:lnTo>
                    <a:lnTo>
                      <a:pt x="307" y="199"/>
                    </a:lnTo>
                    <a:lnTo>
                      <a:pt x="307" y="198"/>
                    </a:lnTo>
                    <a:lnTo>
                      <a:pt x="230" y="110"/>
                    </a:lnTo>
                    <a:lnTo>
                      <a:pt x="228" y="108"/>
                    </a:lnTo>
                    <a:lnTo>
                      <a:pt x="154" y="58"/>
                    </a:lnTo>
                    <a:lnTo>
                      <a:pt x="74" y="35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7" name="Rectangle 143"/>
              <p:cNvSpPr>
                <a:spLocks noChangeArrowheads="1"/>
              </p:cNvSpPr>
              <p:nvPr/>
            </p:nvSpPr>
            <p:spPr bwMode="auto">
              <a:xfrm>
                <a:off x="4651375" y="4946650"/>
                <a:ext cx="30163" cy="31750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8" name="Rectangle 144"/>
              <p:cNvSpPr>
                <a:spLocks noChangeArrowheads="1"/>
              </p:cNvSpPr>
              <p:nvPr/>
            </p:nvSpPr>
            <p:spPr bwMode="auto">
              <a:xfrm>
                <a:off x="4772025" y="5002213"/>
                <a:ext cx="28575" cy="30163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29" name="Rectangle 145"/>
              <p:cNvSpPr>
                <a:spLocks noChangeArrowheads="1"/>
              </p:cNvSpPr>
              <p:nvPr/>
            </p:nvSpPr>
            <p:spPr bwMode="auto">
              <a:xfrm>
                <a:off x="4895850" y="5040313"/>
                <a:ext cx="31750" cy="30163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0" name="Rectangle 146"/>
              <p:cNvSpPr>
                <a:spLocks noChangeArrowheads="1"/>
              </p:cNvSpPr>
              <p:nvPr/>
            </p:nvSpPr>
            <p:spPr bwMode="auto">
              <a:xfrm>
                <a:off x="5016500" y="5122863"/>
                <a:ext cx="31750" cy="30163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1" name="Rectangle 147"/>
              <p:cNvSpPr>
                <a:spLocks noChangeArrowheads="1"/>
              </p:cNvSpPr>
              <p:nvPr/>
            </p:nvSpPr>
            <p:spPr bwMode="auto">
              <a:xfrm>
                <a:off x="5138738" y="5262563"/>
                <a:ext cx="30163" cy="31750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2" name="Rectangle 148"/>
              <p:cNvSpPr>
                <a:spLocks noChangeArrowheads="1"/>
              </p:cNvSpPr>
              <p:nvPr/>
            </p:nvSpPr>
            <p:spPr bwMode="auto">
              <a:xfrm>
                <a:off x="5260975" y="5391150"/>
                <a:ext cx="30163" cy="31750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3" name="Rectangle 149"/>
              <p:cNvSpPr>
                <a:spLocks noChangeArrowheads="1"/>
              </p:cNvSpPr>
              <p:nvPr/>
            </p:nvSpPr>
            <p:spPr bwMode="auto">
              <a:xfrm>
                <a:off x="5384800" y="5408613"/>
                <a:ext cx="30163" cy="31750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4" name="Rectangle 150"/>
              <p:cNvSpPr>
                <a:spLocks noChangeArrowheads="1"/>
              </p:cNvSpPr>
              <p:nvPr/>
            </p:nvSpPr>
            <p:spPr bwMode="auto">
              <a:xfrm>
                <a:off x="5505450" y="5421313"/>
                <a:ext cx="31750" cy="30163"/>
              </a:xfrm>
              <a:prstGeom prst="rect">
                <a:avLst/>
              </a:prstGeom>
              <a:solidFill>
                <a:srgbClr val="FF9900"/>
              </a:solidFill>
              <a:ln w="0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36" name="Freeform 152"/>
              <p:cNvSpPr>
                <a:spLocks/>
              </p:cNvSpPr>
              <p:nvPr/>
            </p:nvSpPr>
            <p:spPr bwMode="auto">
              <a:xfrm>
                <a:off x="4665663" y="5005388"/>
                <a:ext cx="857250" cy="182563"/>
              </a:xfrm>
              <a:custGeom>
                <a:avLst/>
                <a:gdLst>
                  <a:gd name="T0" fmla="*/ 540 w 540"/>
                  <a:gd name="T1" fmla="*/ 115 h 115"/>
                  <a:gd name="T2" fmla="*/ 464 w 540"/>
                  <a:gd name="T3" fmla="*/ 90 h 115"/>
                  <a:gd name="T4" fmla="*/ 386 w 540"/>
                  <a:gd name="T5" fmla="*/ 73 h 115"/>
                  <a:gd name="T6" fmla="*/ 307 w 540"/>
                  <a:gd name="T7" fmla="*/ 73 h 115"/>
                  <a:gd name="T8" fmla="*/ 231 w 540"/>
                  <a:gd name="T9" fmla="*/ 36 h 115"/>
                  <a:gd name="T10" fmla="*/ 153 w 540"/>
                  <a:gd name="T11" fmla="*/ 26 h 115"/>
                  <a:gd name="T12" fmla="*/ 75 w 540"/>
                  <a:gd name="T13" fmla="*/ 44 h 115"/>
                  <a:gd name="T14" fmla="*/ 0 w 540"/>
                  <a:gd name="T1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0" h="115">
                    <a:moveTo>
                      <a:pt x="540" y="115"/>
                    </a:moveTo>
                    <a:lnTo>
                      <a:pt x="464" y="90"/>
                    </a:lnTo>
                    <a:lnTo>
                      <a:pt x="386" y="73"/>
                    </a:lnTo>
                    <a:lnTo>
                      <a:pt x="307" y="73"/>
                    </a:lnTo>
                    <a:lnTo>
                      <a:pt x="231" y="36"/>
                    </a:lnTo>
                    <a:lnTo>
                      <a:pt x="153" y="26"/>
                    </a:lnTo>
                    <a:lnTo>
                      <a:pt x="75" y="44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5" name="Rectangle 161"/>
              <p:cNvSpPr>
                <a:spLocks noChangeArrowheads="1"/>
              </p:cNvSpPr>
              <p:nvPr/>
            </p:nvSpPr>
            <p:spPr bwMode="auto">
              <a:xfrm>
                <a:off x="4649788" y="4989513"/>
                <a:ext cx="30163" cy="31750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6" name="Rectangle 162"/>
              <p:cNvSpPr>
                <a:spLocks noChangeArrowheads="1"/>
              </p:cNvSpPr>
              <p:nvPr/>
            </p:nvSpPr>
            <p:spPr bwMode="auto">
              <a:xfrm>
                <a:off x="4772025" y="5060950"/>
                <a:ext cx="28575" cy="30163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7" name="Rectangle 163"/>
              <p:cNvSpPr>
                <a:spLocks noChangeArrowheads="1"/>
              </p:cNvSpPr>
              <p:nvPr/>
            </p:nvSpPr>
            <p:spPr bwMode="auto">
              <a:xfrm>
                <a:off x="4892675" y="5030788"/>
                <a:ext cx="31750" cy="31750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8" name="Rectangle 164"/>
              <p:cNvSpPr>
                <a:spLocks noChangeArrowheads="1"/>
              </p:cNvSpPr>
              <p:nvPr/>
            </p:nvSpPr>
            <p:spPr bwMode="auto">
              <a:xfrm>
                <a:off x="5016500" y="5046663"/>
                <a:ext cx="31750" cy="31750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49" name="Rectangle 165"/>
              <p:cNvSpPr>
                <a:spLocks noChangeArrowheads="1"/>
              </p:cNvSpPr>
              <p:nvPr/>
            </p:nvSpPr>
            <p:spPr bwMode="auto">
              <a:xfrm>
                <a:off x="5137150" y="5105400"/>
                <a:ext cx="30163" cy="30163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0" name="Rectangle 166"/>
              <p:cNvSpPr>
                <a:spLocks noChangeArrowheads="1"/>
              </p:cNvSpPr>
              <p:nvPr/>
            </p:nvSpPr>
            <p:spPr bwMode="auto">
              <a:xfrm>
                <a:off x="5262563" y="5105400"/>
                <a:ext cx="30163" cy="30163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1" name="Rectangle 167"/>
              <p:cNvSpPr>
                <a:spLocks noChangeArrowheads="1"/>
              </p:cNvSpPr>
              <p:nvPr/>
            </p:nvSpPr>
            <p:spPr bwMode="auto">
              <a:xfrm>
                <a:off x="5387975" y="5132388"/>
                <a:ext cx="30163" cy="31750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2" name="Rectangle 168"/>
              <p:cNvSpPr>
                <a:spLocks noChangeArrowheads="1"/>
              </p:cNvSpPr>
              <p:nvPr/>
            </p:nvSpPr>
            <p:spPr bwMode="auto">
              <a:xfrm>
                <a:off x="5507038" y="5172075"/>
                <a:ext cx="31750" cy="30163"/>
              </a:xfrm>
              <a:prstGeom prst="rect">
                <a:avLst/>
              </a:pr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3" name="Line 169"/>
              <p:cNvSpPr>
                <a:spLocks noChangeShapeType="1"/>
              </p:cNvSpPr>
              <p:nvPr/>
            </p:nvSpPr>
            <p:spPr bwMode="auto">
              <a:xfrm>
                <a:off x="5030788" y="5167313"/>
                <a:ext cx="0" cy="66675"/>
              </a:xfrm>
              <a:prstGeom prst="line">
                <a:avLst/>
              </a:prstGeom>
              <a:noFill/>
              <a:ln w="6350">
                <a:solidFill>
                  <a:srgbClr val="FF66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56" name="Freeform 172"/>
              <p:cNvSpPr>
                <a:spLocks/>
              </p:cNvSpPr>
              <p:nvPr/>
            </p:nvSpPr>
            <p:spPr bwMode="auto">
              <a:xfrm>
                <a:off x="4667250" y="4973638"/>
                <a:ext cx="854075" cy="517525"/>
              </a:xfrm>
              <a:custGeom>
                <a:avLst/>
                <a:gdLst>
                  <a:gd name="T0" fmla="*/ 538 w 538"/>
                  <a:gd name="T1" fmla="*/ 326 h 326"/>
                  <a:gd name="T2" fmla="*/ 461 w 538"/>
                  <a:gd name="T3" fmla="*/ 326 h 326"/>
                  <a:gd name="T4" fmla="*/ 385 w 538"/>
                  <a:gd name="T5" fmla="*/ 317 h 326"/>
                  <a:gd name="T6" fmla="*/ 308 w 538"/>
                  <a:gd name="T7" fmla="*/ 279 h 326"/>
                  <a:gd name="T8" fmla="*/ 229 w 538"/>
                  <a:gd name="T9" fmla="*/ 139 h 326"/>
                  <a:gd name="T10" fmla="*/ 153 w 538"/>
                  <a:gd name="T11" fmla="*/ 68 h 326"/>
                  <a:gd name="T12" fmla="*/ 76 w 538"/>
                  <a:gd name="T13" fmla="*/ 41 h 326"/>
                  <a:gd name="T14" fmla="*/ 0 w 538"/>
                  <a:gd name="T15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8" h="326">
                    <a:moveTo>
                      <a:pt x="538" y="326"/>
                    </a:moveTo>
                    <a:lnTo>
                      <a:pt x="461" y="326"/>
                    </a:lnTo>
                    <a:lnTo>
                      <a:pt x="385" y="317"/>
                    </a:lnTo>
                    <a:lnTo>
                      <a:pt x="308" y="279"/>
                    </a:lnTo>
                    <a:lnTo>
                      <a:pt x="229" y="139"/>
                    </a:lnTo>
                    <a:lnTo>
                      <a:pt x="153" y="68"/>
                    </a:lnTo>
                    <a:lnTo>
                      <a:pt x="76" y="4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66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5" name="Rectangle 181"/>
              <p:cNvSpPr>
                <a:spLocks noChangeArrowheads="1"/>
              </p:cNvSpPr>
              <p:nvPr/>
            </p:nvSpPr>
            <p:spPr bwMode="auto">
              <a:xfrm>
                <a:off x="4652963" y="4957763"/>
                <a:ext cx="28575" cy="30163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6" name="Rectangle 182"/>
              <p:cNvSpPr>
                <a:spLocks noChangeArrowheads="1"/>
              </p:cNvSpPr>
              <p:nvPr/>
            </p:nvSpPr>
            <p:spPr bwMode="auto">
              <a:xfrm>
                <a:off x="4773613" y="5022850"/>
                <a:ext cx="30163" cy="30163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7" name="Rectangle 183"/>
              <p:cNvSpPr>
                <a:spLocks noChangeArrowheads="1"/>
              </p:cNvSpPr>
              <p:nvPr/>
            </p:nvSpPr>
            <p:spPr bwMode="auto">
              <a:xfrm>
                <a:off x="4894263" y="5065713"/>
                <a:ext cx="31750" cy="30163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8" name="Rectangle 184"/>
              <p:cNvSpPr>
                <a:spLocks noChangeArrowheads="1"/>
              </p:cNvSpPr>
              <p:nvPr/>
            </p:nvSpPr>
            <p:spPr bwMode="auto">
              <a:xfrm>
                <a:off x="5014913" y="5178425"/>
                <a:ext cx="31750" cy="31750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69" name="Rectangle 185"/>
              <p:cNvSpPr>
                <a:spLocks noChangeArrowheads="1"/>
              </p:cNvSpPr>
              <p:nvPr/>
            </p:nvSpPr>
            <p:spPr bwMode="auto">
              <a:xfrm>
                <a:off x="5140325" y="5400675"/>
                <a:ext cx="30163" cy="30163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70" name="Rectangle 186"/>
              <p:cNvSpPr>
                <a:spLocks noChangeArrowheads="1"/>
              </p:cNvSpPr>
              <p:nvPr/>
            </p:nvSpPr>
            <p:spPr bwMode="auto">
              <a:xfrm>
                <a:off x="5264150" y="5461000"/>
                <a:ext cx="30163" cy="30163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71" name="Rectangle 187"/>
              <p:cNvSpPr>
                <a:spLocks noChangeArrowheads="1"/>
              </p:cNvSpPr>
              <p:nvPr/>
            </p:nvSpPr>
            <p:spPr bwMode="auto">
              <a:xfrm>
                <a:off x="5384800" y="5475288"/>
                <a:ext cx="30163" cy="31750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  <p:sp>
            <p:nvSpPr>
              <p:cNvPr id="18572" name="Rectangle 188"/>
              <p:cNvSpPr>
                <a:spLocks noChangeArrowheads="1"/>
              </p:cNvSpPr>
              <p:nvPr/>
            </p:nvSpPr>
            <p:spPr bwMode="auto">
              <a:xfrm>
                <a:off x="5505450" y="5475288"/>
                <a:ext cx="31750" cy="31750"/>
              </a:xfrm>
              <a:prstGeom prst="rect">
                <a:avLst/>
              </a:prstGeom>
              <a:solidFill>
                <a:srgbClr val="FF66CC"/>
              </a:solidFill>
              <a:ln w="0">
                <a:solidFill>
                  <a:srgbClr val="FF66C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66"/>
                  </a:solidFill>
                  <a:cs typeface="Arial" charset="0"/>
                </a:endParaRPr>
              </a:p>
            </p:txBody>
          </p:sp>
        </p:grpSp>
        <p:sp>
          <p:nvSpPr>
            <p:cNvPr id="337" name="ZoneTexte 336"/>
            <p:cNvSpPr txBox="1"/>
            <p:nvPr/>
          </p:nvSpPr>
          <p:spPr>
            <a:xfrm>
              <a:off x="3515213" y="534144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338" name="ZoneTexte 337"/>
            <p:cNvSpPr txBox="1"/>
            <p:nvPr/>
          </p:nvSpPr>
          <p:spPr>
            <a:xfrm>
              <a:off x="3444681" y="5062108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339" name="ZoneTexte 338"/>
            <p:cNvSpPr txBox="1"/>
            <p:nvPr/>
          </p:nvSpPr>
          <p:spPr>
            <a:xfrm>
              <a:off x="3374149" y="4782772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340" name="ZoneTexte 339"/>
            <p:cNvSpPr txBox="1"/>
            <p:nvPr/>
          </p:nvSpPr>
          <p:spPr>
            <a:xfrm>
              <a:off x="3268350" y="4503436"/>
              <a:ext cx="5020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1 000</a:t>
              </a:r>
            </a:p>
          </p:txBody>
        </p:sp>
        <p:sp>
          <p:nvSpPr>
            <p:cNvPr id="341" name="ZoneTexte 340"/>
            <p:cNvSpPr txBox="1"/>
            <p:nvPr/>
          </p:nvSpPr>
          <p:spPr>
            <a:xfrm>
              <a:off x="3197818" y="4224100"/>
              <a:ext cx="5725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10 000</a:t>
              </a:r>
            </a:p>
          </p:txBody>
        </p:sp>
        <p:sp>
          <p:nvSpPr>
            <p:cNvPr id="342" name="ZoneTexte 341"/>
            <p:cNvSpPr txBox="1"/>
            <p:nvPr/>
          </p:nvSpPr>
          <p:spPr>
            <a:xfrm>
              <a:off x="3127286" y="3944764"/>
              <a:ext cx="6431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100 000</a:t>
              </a:r>
            </a:p>
          </p:txBody>
        </p:sp>
        <p:sp>
          <p:nvSpPr>
            <p:cNvPr id="344" name="ZoneTexte 343"/>
            <p:cNvSpPr txBox="1"/>
            <p:nvPr/>
          </p:nvSpPr>
          <p:spPr>
            <a:xfrm>
              <a:off x="3662410" y="549758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345" name="ZoneTexte 344"/>
            <p:cNvSpPr txBox="1"/>
            <p:nvPr/>
          </p:nvSpPr>
          <p:spPr>
            <a:xfrm>
              <a:off x="4313410" y="5497586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346" name="ZoneTexte 345"/>
            <p:cNvSpPr txBox="1"/>
            <p:nvPr/>
          </p:nvSpPr>
          <p:spPr>
            <a:xfrm>
              <a:off x="5028253" y="5497586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347" name="ZoneTexte 346"/>
            <p:cNvSpPr txBox="1"/>
            <p:nvPr/>
          </p:nvSpPr>
          <p:spPr>
            <a:xfrm>
              <a:off x="5721396" y="5497586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348" name="ZoneTexte 347"/>
            <p:cNvSpPr txBox="1"/>
            <p:nvPr/>
          </p:nvSpPr>
          <p:spPr>
            <a:xfrm>
              <a:off x="4610721" y="5622529"/>
              <a:ext cx="5338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Jours</a:t>
              </a:r>
            </a:p>
          </p:txBody>
        </p:sp>
        <p:sp>
          <p:nvSpPr>
            <p:cNvPr id="277" name="Rectangle 117"/>
            <p:cNvSpPr>
              <a:spLocks noChangeArrowheads="1"/>
            </p:cNvSpPr>
            <p:nvPr/>
          </p:nvSpPr>
          <p:spPr bwMode="auto">
            <a:xfrm>
              <a:off x="5451117" y="4213258"/>
              <a:ext cx="63543" cy="63543"/>
            </a:xfrm>
            <a:prstGeom prst="rect">
              <a:avLst/>
            </a:prstGeom>
            <a:solidFill>
              <a:srgbClr val="FF9900"/>
            </a:solidFill>
            <a:ln w="0">
              <a:solidFill>
                <a:srgbClr val="FF99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78" name="Rectangle 118"/>
            <p:cNvSpPr>
              <a:spLocks noChangeArrowheads="1"/>
            </p:cNvSpPr>
            <p:nvPr/>
          </p:nvSpPr>
          <p:spPr bwMode="auto">
            <a:xfrm>
              <a:off x="5451117" y="4051322"/>
              <a:ext cx="63543" cy="63543"/>
            </a:xfrm>
            <a:prstGeom prst="rect">
              <a:avLst/>
            </a:prstGeom>
            <a:solidFill>
              <a:srgbClr val="FF66CC"/>
            </a:solidFill>
            <a:ln w="0">
              <a:solidFill>
                <a:srgbClr val="FF66C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79" name="Rectangle 119"/>
            <p:cNvSpPr>
              <a:spLocks noChangeArrowheads="1"/>
            </p:cNvSpPr>
            <p:nvPr/>
          </p:nvSpPr>
          <p:spPr bwMode="auto">
            <a:xfrm>
              <a:off x="5451117" y="3894021"/>
              <a:ext cx="63543" cy="63543"/>
            </a:xfrm>
            <a:prstGeom prst="rect">
              <a:avLst/>
            </a:pr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80" name="ZoneTexte 279"/>
            <p:cNvSpPr txBox="1"/>
            <p:nvPr/>
          </p:nvSpPr>
          <p:spPr>
            <a:xfrm>
              <a:off x="5548708" y="3959982"/>
              <a:ext cx="7312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CAB-LAP</a:t>
              </a:r>
            </a:p>
          </p:txBody>
        </p:sp>
        <p:sp>
          <p:nvSpPr>
            <p:cNvPr id="281" name="ZoneTexte 280"/>
            <p:cNvSpPr txBox="1"/>
            <p:nvPr/>
          </p:nvSpPr>
          <p:spPr>
            <a:xfrm>
              <a:off x="5548708" y="4122298"/>
              <a:ext cx="5551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MCAB</a:t>
              </a:r>
            </a:p>
          </p:txBody>
        </p:sp>
        <p:sp>
          <p:nvSpPr>
            <p:cNvPr id="282" name="ZoneTexte 281"/>
            <p:cNvSpPr txBox="1"/>
            <p:nvPr/>
          </p:nvSpPr>
          <p:spPr>
            <a:xfrm>
              <a:off x="5548708" y="3803440"/>
              <a:ext cx="6479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000066"/>
                  </a:solidFill>
                  <a:cs typeface="Arial" charset="0"/>
                </a:rPr>
                <a:t>NMCAB</a:t>
              </a:r>
            </a:p>
          </p:txBody>
        </p:sp>
      </p:grpSp>
      <p:sp>
        <p:nvSpPr>
          <p:cNvPr id="283" name="Rectangle 3"/>
          <p:cNvSpPr>
            <a:spLocks noGrp="1" noChangeArrowheads="1"/>
          </p:cNvSpPr>
          <p:nvPr>
            <p:ph idx="1"/>
          </p:nvPr>
        </p:nvSpPr>
        <p:spPr>
          <a:xfrm>
            <a:off x="1763481" y="5923456"/>
            <a:ext cx="8831495" cy="703807"/>
          </a:xfrm>
        </p:spPr>
        <p:txBody>
          <a:bodyPr/>
          <a:lstStyle/>
          <a:p>
            <a:pPr eaLnBrk="1" hangingPunct="1"/>
            <a:r>
              <a:rPr lang="fr-FR" sz="1400" b="1" dirty="0">
                <a:solidFill>
                  <a:srgbClr val="0070C0"/>
                </a:solidFill>
              </a:rPr>
              <a:t>Conclusion : </a:t>
            </a:r>
            <a:r>
              <a:rPr lang="fr-FR" sz="1400" dirty="0"/>
              <a:t>par rapport à la formulation parent nano-formulée, la </a:t>
            </a:r>
            <a:r>
              <a:rPr lang="fr-FR" sz="1400" dirty="0" err="1"/>
              <a:t>prodrogue</a:t>
            </a:r>
            <a:r>
              <a:rPr lang="fr-FR" sz="1400" dirty="0"/>
              <a:t> de CAB nano-formulée présente une meilleure activité anti-VIH-1 et des propriétés PK de libération prolongée comparables sur les modèles testés in vitro et in vivo chez la souris (y compris en prophylaxie)</a:t>
            </a:r>
          </a:p>
        </p:txBody>
      </p:sp>
      <p:sp>
        <p:nvSpPr>
          <p:cNvPr id="2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0558" y="108448"/>
            <a:ext cx="10030883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 err="1"/>
              <a:t>Prodrogue</a:t>
            </a:r>
            <a:r>
              <a:rPr lang="fr-FR" dirty="0"/>
              <a:t> nano-formulée de </a:t>
            </a:r>
            <a:r>
              <a:rPr lang="fr-FR" dirty="0" err="1" smtClean="0"/>
              <a:t>cabotégravir</a:t>
            </a:r>
            <a:endParaRPr lang="fr-FR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09995"/>
      </p:ext>
    </p:extLst>
  </p:cSld>
  <p:clrMapOvr>
    <a:masterClrMapping/>
  </p:clrMapOvr>
  <p:transition advTm="9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Quelles stratégies pour améliorer la qualité de vie sous traitement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881024"/>
          </a:xfrm>
        </p:spPr>
        <p:txBody>
          <a:bodyPr/>
          <a:lstStyle/>
          <a:p>
            <a:r>
              <a:rPr lang="fr-FR" dirty="0" smtClean="0"/>
              <a:t>Réduction de dose de certains médicaments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Bithérapie </a:t>
            </a:r>
            <a:r>
              <a:rPr lang="fr-FR" dirty="0" smtClean="0">
                <a:solidFill>
                  <a:srgbClr val="FF0000"/>
                </a:solidFill>
              </a:rPr>
              <a:t>en initiation</a:t>
            </a:r>
          </a:p>
          <a:p>
            <a:r>
              <a:rPr lang="fr-FR" dirty="0" smtClean="0"/>
              <a:t>Allègement thérapeutique (bi- et monothérapies de maintenance)</a:t>
            </a:r>
          </a:p>
          <a:p>
            <a:r>
              <a:rPr lang="fr-FR" dirty="0" smtClean="0"/>
              <a:t>Diminution de l'exposition (les weekends thérapeutiques)</a:t>
            </a:r>
          </a:p>
          <a:p>
            <a:r>
              <a:rPr lang="fr-FR" dirty="0" smtClean="0"/>
              <a:t>Médicaments à très </a:t>
            </a:r>
            <a:r>
              <a:rPr lang="fr-FR" dirty="0" smtClean="0"/>
              <a:t>longue </a:t>
            </a:r>
            <a:r>
              <a:rPr lang="fr-FR" dirty="0" smtClean="0"/>
              <a:t>durée d'action</a:t>
            </a:r>
          </a:p>
          <a:p>
            <a:r>
              <a:rPr lang="fr-FR" dirty="0" smtClean="0"/>
              <a:t>Implants…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3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7"/>
    </mc:Choice>
    <mc:Fallback>
      <p:transition spd="slow" advTm="3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Demandez le programme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9847" y="1918252"/>
            <a:ext cx="11049000" cy="4721087"/>
          </a:xfrm>
        </p:spPr>
        <p:txBody>
          <a:bodyPr>
            <a:normAutofit/>
          </a:bodyPr>
          <a:lstStyle/>
          <a:p>
            <a:r>
              <a:rPr lang="fr-FR" dirty="0" smtClean="0"/>
              <a:t>Nouveaux médicaments</a:t>
            </a:r>
          </a:p>
          <a:p>
            <a:pPr lvl="1"/>
            <a:r>
              <a:rPr lang="fr-FR" dirty="0" smtClean="0"/>
              <a:t>Nouvelles formulations pour améliorer </a:t>
            </a:r>
            <a:r>
              <a:rPr lang="fr-FR" dirty="0" smtClean="0"/>
              <a:t>les traitements </a:t>
            </a:r>
            <a:r>
              <a:rPr lang="fr-FR" dirty="0" smtClean="0"/>
              <a:t>existants</a:t>
            </a:r>
          </a:p>
          <a:p>
            <a:pPr lvl="2"/>
            <a:r>
              <a:rPr lang="fr-FR" dirty="0" err="1" smtClean="0"/>
              <a:t>Raltégravir</a:t>
            </a:r>
            <a:r>
              <a:rPr lang="fr-FR" dirty="0" smtClean="0"/>
              <a:t> 1200 mg QD</a:t>
            </a:r>
          </a:p>
          <a:p>
            <a:pPr lvl="2"/>
            <a:r>
              <a:rPr lang="fr-FR" dirty="0" smtClean="0"/>
              <a:t>TAF</a:t>
            </a:r>
          </a:p>
          <a:p>
            <a:pPr lvl="1"/>
            <a:r>
              <a:rPr lang="fr-FR" dirty="0" smtClean="0"/>
              <a:t>Nouveaux médicaments bientôt disponibles</a:t>
            </a:r>
          </a:p>
          <a:p>
            <a:pPr lvl="2"/>
            <a:r>
              <a:rPr lang="fr-FR" dirty="0" err="1" smtClean="0"/>
              <a:t>Bictégravir</a:t>
            </a:r>
            <a:endParaRPr lang="fr-FR" dirty="0" smtClean="0"/>
          </a:p>
          <a:p>
            <a:pPr lvl="2"/>
            <a:r>
              <a:rPr lang="fr-FR" dirty="0" err="1" smtClean="0"/>
              <a:t>Doravirine</a:t>
            </a:r>
            <a:endParaRPr lang="fr-FR" dirty="0" smtClean="0"/>
          </a:p>
          <a:p>
            <a:pPr lvl="1"/>
            <a:r>
              <a:rPr lang="fr-FR" dirty="0" smtClean="0"/>
              <a:t>Médicaments en développement (nouvelles cibles)</a:t>
            </a:r>
            <a:endParaRPr lang="fr-FR" dirty="0" smtClean="0"/>
          </a:p>
          <a:p>
            <a:r>
              <a:rPr lang="fr-FR" dirty="0" smtClean="0"/>
              <a:t>Nouvelles </a:t>
            </a:r>
            <a:r>
              <a:rPr lang="fr-FR" dirty="0" smtClean="0"/>
              <a:t>stratégies et amélioration de la qualité de vie des patients</a:t>
            </a:r>
            <a:endParaRPr lang="fr-FR" dirty="0" smtClean="0"/>
          </a:p>
          <a:p>
            <a:pPr lvl="1"/>
            <a:r>
              <a:rPr lang="fr-FR" dirty="0" smtClean="0"/>
              <a:t>Initiation de traitement</a:t>
            </a:r>
          </a:p>
          <a:p>
            <a:pPr lvl="1"/>
            <a:r>
              <a:rPr lang="fr-FR" dirty="0" smtClean="0"/>
              <a:t>Traitement d'entretien du </a:t>
            </a:r>
            <a:r>
              <a:rPr lang="fr-FR" dirty="0" smtClean="0"/>
              <a:t>succès</a:t>
            </a:r>
          </a:p>
          <a:p>
            <a:pPr lvl="1"/>
            <a:r>
              <a:rPr lang="fr-FR" dirty="0" smtClean="0"/>
              <a:t>(Gestion des échecs thérapeutiques)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4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31"/>
    </mc:Choice>
    <mc:Fallback>
      <p:transition spd="slow" advTm="7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re 32"/>
          <p:cNvSpPr>
            <a:spLocks noGrp="1"/>
          </p:cNvSpPr>
          <p:nvPr>
            <p:ph type="title"/>
          </p:nvPr>
        </p:nvSpPr>
        <p:spPr>
          <a:xfrm>
            <a:off x="288235" y="162709"/>
            <a:ext cx="11678478" cy="379046"/>
          </a:xfrm>
        </p:spPr>
        <p:txBody>
          <a:bodyPr/>
          <a:lstStyle/>
          <a:p>
            <a:pPr algn="ctr"/>
            <a:r>
              <a:rPr lang="fr-FR" sz="2400" dirty="0" smtClean="0"/>
              <a:t>DRV/r + 3TC en initiation de traitement (ANDES) : résultats préliminaires </a:t>
            </a:r>
            <a:r>
              <a:rPr lang="fr-FR" sz="2400" i="1" dirty="0" smtClean="0"/>
              <a:t>(1)</a:t>
            </a:r>
            <a:endParaRPr lang="fr-FR" sz="2400" i="1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2563090" y="4909400"/>
            <a:ext cx="7647708" cy="1426744"/>
          </a:xfrm>
        </p:spPr>
        <p:txBody>
          <a:bodyPr/>
          <a:lstStyle/>
          <a:p>
            <a:r>
              <a:rPr lang="fr-FR" sz="1600" dirty="0"/>
              <a:t>Deux phases :</a:t>
            </a:r>
          </a:p>
          <a:p>
            <a:pPr lvl="1"/>
            <a:r>
              <a:rPr lang="fr-FR" sz="1400" dirty="0"/>
              <a:t>1 : minimum de 140 participants pour évaluer la non infériorité à S24 (CV &lt; 400 </a:t>
            </a:r>
            <a:r>
              <a:rPr lang="fr-FR" sz="1400" dirty="0" err="1"/>
              <a:t>cp</a:t>
            </a:r>
            <a:r>
              <a:rPr lang="fr-FR" sz="1400" dirty="0"/>
              <a:t>/ml) – si ≥ 75 % avec CV &lt; 400 </a:t>
            </a:r>
            <a:r>
              <a:rPr lang="fr-FR" sz="1400" dirty="0" err="1"/>
              <a:t>cp</a:t>
            </a:r>
            <a:r>
              <a:rPr lang="fr-FR" sz="1400" dirty="0"/>
              <a:t>/ml dans le bras expérimental, phase 2 initiée</a:t>
            </a:r>
          </a:p>
          <a:p>
            <a:pPr lvl="1"/>
            <a:r>
              <a:rPr lang="fr-FR" sz="1400" dirty="0"/>
              <a:t>2 : 190 patients supplémentaires inclus pour évaluer la non infériorité à S48 (CV &lt; 50 </a:t>
            </a:r>
            <a:r>
              <a:rPr lang="fr-FR" sz="1400" dirty="0" err="1"/>
              <a:t>cp</a:t>
            </a:r>
            <a:r>
              <a:rPr lang="fr-FR" sz="1400" dirty="0"/>
              <a:t>/ml) </a:t>
            </a:r>
          </a:p>
          <a:p>
            <a:endParaRPr lang="fr-FR" dirty="0"/>
          </a:p>
        </p:txBody>
      </p:sp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357809" y="730433"/>
            <a:ext cx="11529391" cy="551715"/>
          </a:xfrm>
        </p:spPr>
        <p:txBody>
          <a:bodyPr/>
          <a:lstStyle/>
          <a:p>
            <a:r>
              <a:rPr lang="fr-FR" sz="2400" dirty="0" smtClean="0"/>
              <a:t>Essai randomisé </a:t>
            </a:r>
            <a:r>
              <a:rPr lang="fr-FR" sz="2400" dirty="0"/>
              <a:t>ouvert, multicentrique </a:t>
            </a:r>
            <a:r>
              <a:rPr lang="fr-FR" sz="2400" dirty="0" smtClean="0"/>
              <a:t>en Argentine</a:t>
            </a:r>
            <a:endParaRPr lang="fr-FR" sz="2400" dirty="0"/>
          </a:p>
          <a:p>
            <a:r>
              <a:rPr lang="fr-FR" sz="2400" dirty="0" smtClean="0"/>
              <a:t>DRV/r </a:t>
            </a:r>
            <a:r>
              <a:rPr lang="fr-FR" sz="2400" dirty="0"/>
              <a:t>800/100 </a:t>
            </a:r>
            <a:r>
              <a:rPr lang="fr-FR" sz="2400" dirty="0" smtClean="0"/>
              <a:t>mg QD + (3TC 300 mg QD vs 3TC/TDF 300/300 mg QD)</a:t>
            </a:r>
            <a:endParaRPr lang="fr-FR" sz="240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Cahn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P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MOAB0106LB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71372" y="1884028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Stratification sur le niveau de CV </a:t>
            </a:r>
            <a:b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</a:b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initial</a:t>
            </a:r>
            <a:b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</a:b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(≤ ou &gt; 100 000 copies/ml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52722" y="1640109"/>
            <a:ext cx="1677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FF6600"/>
                </a:solidFill>
                <a:ea typeface="ＭＳ Ｐゴシック" pitchFamily="-84" charset="-128"/>
              </a:rPr>
              <a:t>S 24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FF6600"/>
                </a:solidFill>
                <a:ea typeface="ＭＳ Ｐゴシック" pitchFamily="-84" charset="-128"/>
              </a:rPr>
              <a:t>Analyse intermédiaire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740786" y="1640109"/>
            <a:ext cx="12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S 48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Critère principal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79962" y="2743140"/>
            <a:ext cx="2246128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Patients naïfs, 5 centres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000000"/>
                </a:solidFill>
                <a:ea typeface="ＭＳ Ｐゴシック" pitchFamily="-84" charset="-128"/>
              </a:rPr>
              <a:t>≥ </a:t>
            </a: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18 ans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000000"/>
                </a:solidFill>
                <a:ea typeface="ＭＳ Ｐゴシック" pitchFamily="-84" charset="-128"/>
              </a:rPr>
              <a:t>ARN-VIH-1</a:t>
            </a: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&gt; 1 000 </a:t>
            </a:r>
            <a:r>
              <a:rPr lang="fr-FR" sz="1200" dirty="0" smtClean="0">
                <a:solidFill>
                  <a:srgbClr val="000000"/>
                </a:solidFill>
                <a:ea typeface="ＭＳ Ｐゴシック" pitchFamily="-84" charset="-128"/>
              </a:rPr>
              <a:t>c/</a:t>
            </a:r>
            <a:r>
              <a:rPr lang="fr-FR" sz="1200" dirty="0" err="1" smtClean="0">
                <a:solidFill>
                  <a:srgbClr val="000000"/>
                </a:solidFill>
                <a:ea typeface="ＭＳ Ｐゴシック" pitchFamily="-84" charset="-128"/>
              </a:rPr>
              <a:t>mL</a:t>
            </a:r>
            <a:endParaRPr lang="fr-FR" sz="1200" dirty="0">
              <a:solidFill>
                <a:srgbClr val="000000"/>
              </a:solidFill>
              <a:ea typeface="ＭＳ Ｐゴシック" pitchFamily="-84" charset="-128"/>
            </a:endParaRP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000000"/>
                </a:solidFill>
                <a:ea typeface="ＭＳ Ｐゴシック" pitchFamily="-84" charset="-128"/>
              </a:rPr>
              <a:t>Pas </a:t>
            </a: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de résistance aux INTI </a:t>
            </a:r>
            <a:r>
              <a:rPr lang="fr-FR" sz="1200" dirty="0" smtClean="0">
                <a:solidFill>
                  <a:srgbClr val="000000"/>
                </a:solidFill>
                <a:ea typeface="ＭＳ Ｐゴシック" pitchFamily="-84" charset="-128"/>
              </a:rPr>
              <a:t/>
            </a:r>
            <a:br>
              <a:rPr lang="fr-FR" sz="1200" dirty="0" smtClean="0">
                <a:solidFill>
                  <a:srgbClr val="000000"/>
                </a:solidFill>
                <a:ea typeface="ＭＳ Ｐゴシック" pitchFamily="-84" charset="-128"/>
              </a:rPr>
            </a:br>
            <a:r>
              <a:rPr lang="fr-FR" sz="1200" dirty="0" smtClean="0">
                <a:solidFill>
                  <a:srgbClr val="000000"/>
                </a:solidFill>
                <a:ea typeface="ＭＳ Ｐゴシック" pitchFamily="-84" charset="-128"/>
              </a:rPr>
              <a:t>ou </a:t>
            </a: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aux IP à l’inclusion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000000"/>
                </a:solidFill>
                <a:ea typeface="ＭＳ Ｐゴシック" pitchFamily="-84" charset="-128"/>
              </a:rPr>
              <a:t>Ag </a:t>
            </a:r>
            <a:r>
              <a:rPr lang="fr-FR" sz="1200" dirty="0" err="1">
                <a:solidFill>
                  <a:srgbClr val="000000"/>
                </a:solidFill>
                <a:ea typeface="ＭＳ Ｐゴシック" pitchFamily="-84" charset="-128"/>
              </a:rPr>
              <a:t>Hb</a:t>
            </a: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(s) négatif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987425" algn="ctr"/>
              </a:tabLst>
            </a:pPr>
            <a:r>
              <a:rPr lang="fr-FR" sz="1200" dirty="0">
                <a:solidFill>
                  <a:srgbClr val="000000"/>
                </a:solidFill>
                <a:ea typeface="ＭＳ Ｐゴシック" pitchFamily="-84" charset="-128"/>
              </a:rPr>
              <a:t>	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65538" y="2421016"/>
            <a:ext cx="3609799" cy="1019019"/>
          </a:xfrm>
          <a:prstGeom prst="rect">
            <a:avLst/>
          </a:prstGeom>
          <a:solidFill>
            <a:schemeClr val="accent2"/>
          </a:solidFill>
          <a:ln w="12700" cmpd="sng">
            <a:noFill/>
          </a:ln>
        </p:spPr>
        <p:txBody>
          <a:bodyPr wrap="none" rtlCol="0" anchor="ctr" anchorCtr="0">
            <a:no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Bithérapie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DRV/r 800/100 mg QD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+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3TC 300 mg QD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(n = 75)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265538" y="3579174"/>
            <a:ext cx="3609799" cy="1019019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txBody>
          <a:bodyPr wrap="none" rtlCol="0" anchor="ctr" anchorCtr="0">
            <a:no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Trithérapie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DRV/r 800/100 mg QD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+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3TC/TDF 300/300 mg QD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white"/>
                </a:solidFill>
                <a:ea typeface="ＭＳ Ｐゴシック" pitchFamily="-84" charset="-128"/>
              </a:rPr>
              <a:t>(n = 70)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5129213" y="2633811"/>
            <a:ext cx="0" cy="326806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492486" y="2101774"/>
            <a:ext cx="0" cy="253261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9359552" y="2101774"/>
            <a:ext cx="0" cy="253261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stCxn id="13" idx="3"/>
            <a:endCxn id="14" idx="1"/>
          </p:cNvCxnSpPr>
          <p:nvPr/>
        </p:nvCxnSpPr>
        <p:spPr>
          <a:xfrm flipV="1">
            <a:off x="5026090" y="2930526"/>
            <a:ext cx="1239448" cy="505112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>
            <a:stCxn id="13" idx="3"/>
            <a:endCxn id="15" idx="1"/>
          </p:cNvCxnSpPr>
          <p:nvPr/>
        </p:nvCxnSpPr>
        <p:spPr>
          <a:xfrm>
            <a:off x="5026090" y="3435638"/>
            <a:ext cx="1239448" cy="653046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3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06"/>
    </mc:Choice>
    <mc:Fallback>
      <p:transition spd="slow" advTm="72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87" x="392113" y="4716463"/>
          <p14:tracePt t="37559" x="406400" y="4724400"/>
          <p14:tracePt t="37567" x="420688" y="4732338"/>
          <p14:tracePt t="37574" x="449263" y="4746625"/>
          <p14:tracePt t="37587" x="493713" y="4767263"/>
          <p14:tracePt t="37604" x="747713" y="4854575"/>
          <p14:tracePt t="37621" x="957263" y="4935538"/>
          <p14:tracePt t="37637" x="1196975" y="5006975"/>
          <p14:tracePt t="37654" x="1371600" y="5051425"/>
          <p14:tracePt t="37671" x="1633538" y="5130800"/>
          <p14:tracePt t="37688" x="1763713" y="5189538"/>
          <p14:tracePt t="37704" x="1887538" y="5254625"/>
          <p14:tracePt t="37721" x="1952625" y="5297488"/>
          <p14:tracePt t="37738" x="1981200" y="5311775"/>
          <p14:tracePt t="37754" x="1989138" y="5311775"/>
          <p14:tracePt t="37787" x="1981200" y="5311775"/>
          <p14:tracePt t="38058" x="1989138" y="5319713"/>
          <p14:tracePt t="38066" x="1995488" y="5319713"/>
          <p14:tracePt t="38073" x="2009775" y="5326063"/>
          <p14:tracePt t="38088" x="2039938" y="5334000"/>
          <p14:tracePt t="38104" x="2082800" y="5348288"/>
          <p14:tracePt t="38121" x="2125663" y="5356225"/>
          <p14:tracePt t="38138" x="2198688" y="5370513"/>
          <p14:tracePt t="38155" x="2300288" y="5384800"/>
          <p14:tracePt t="38171" x="2430463" y="5399088"/>
          <p14:tracePt t="38188" x="2532063" y="5413375"/>
          <p14:tracePt t="38204" x="2582863" y="5421313"/>
          <p14:tracePt t="38221" x="2613025" y="5421313"/>
          <p14:tracePt t="38238" x="2619375" y="5421313"/>
          <p14:tracePt t="38254" x="2627313" y="5421313"/>
          <p14:tracePt t="38587" x="2641600" y="5421313"/>
          <p14:tracePt t="38595" x="2663825" y="5421313"/>
          <p14:tracePt t="38604" x="2700338" y="5421313"/>
          <p14:tracePt t="38621" x="2938463" y="5413375"/>
          <p14:tracePt t="38638" x="3417888" y="5341938"/>
          <p14:tracePt t="38655" x="4252913" y="5218113"/>
          <p14:tracePt t="38671" x="4760913" y="5167313"/>
          <p14:tracePt t="38688" x="5297488" y="5159375"/>
          <p14:tracePt t="38704" x="5732463" y="5145088"/>
          <p14:tracePt t="38721" x="6045200" y="5145088"/>
          <p14:tracePt t="38738" x="6161088" y="5145088"/>
          <p14:tracePt t="38754" x="6226175" y="5145088"/>
          <p14:tracePt t="38771" x="6248400" y="5145088"/>
          <p14:tracePt t="38982" x="6262688" y="5145088"/>
          <p14:tracePt t="38989" x="6284913" y="5145088"/>
          <p14:tracePt t="38997" x="6327775" y="5145088"/>
          <p14:tracePt t="39005" x="6400800" y="5145088"/>
          <p14:tracePt t="39021" x="6778625" y="5122863"/>
          <p14:tracePt t="39038" x="7227888" y="5087938"/>
          <p14:tracePt t="39054" x="7670800" y="5065713"/>
          <p14:tracePt t="39071" x="8404225" y="5037138"/>
          <p14:tracePt t="39088" x="8643938" y="5037138"/>
          <p14:tracePt t="39104" x="8847138" y="5037138"/>
          <p14:tracePt t="39121" x="9064625" y="5037138"/>
          <p14:tracePt t="39138" x="9231313" y="5037138"/>
          <p14:tracePt t="39154" x="9259888" y="5037138"/>
          <p14:tracePt t="39171" x="9267825" y="5037138"/>
          <p14:tracePt t="39384" x="9288463" y="5043488"/>
          <p14:tracePt t="39391" x="9318625" y="5051425"/>
          <p14:tracePt t="39399" x="9369425" y="5057775"/>
          <p14:tracePt t="39406" x="9420225" y="5065713"/>
          <p14:tracePt t="39421" x="9564688" y="5080000"/>
          <p14:tracePt t="39438" x="9745663" y="5102225"/>
          <p14:tracePt t="39454" x="9999663" y="5153025"/>
          <p14:tracePt t="39471" x="10188575" y="5181600"/>
          <p14:tracePt t="39488" x="10464800" y="5224463"/>
          <p14:tracePt t="39505" x="10574338" y="5240338"/>
          <p14:tracePt t="39521" x="10653713" y="5246688"/>
          <p14:tracePt t="39538" x="10710863" y="5246688"/>
          <p14:tracePt t="39555" x="10761663" y="5246688"/>
          <p14:tracePt t="39571" x="10783888" y="5246688"/>
          <p14:tracePt t="39588" x="10798175" y="5246688"/>
          <p14:tracePt t="39605" x="10820400" y="5246688"/>
          <p14:tracePt t="39621" x="10834688" y="5246688"/>
          <p14:tracePt t="39638" x="10842625" y="5246688"/>
          <p14:tracePt t="39741" x="10848975" y="5246688"/>
          <p14:tracePt t="39860" x="10828338" y="5254625"/>
          <p14:tracePt t="39868" x="10806113" y="5254625"/>
          <p14:tracePt t="39875" x="10777538" y="5260975"/>
          <p14:tracePt t="39888" x="10755313" y="5268913"/>
          <p14:tracePt t="39905" x="10588625" y="5283200"/>
          <p14:tracePt t="39921" x="10523538" y="5291138"/>
          <p14:tracePt t="39938" x="10479088" y="5297488"/>
          <p14:tracePt t="39955" x="10464800" y="5297488"/>
          <p14:tracePt t="39971" x="10456863" y="5297488"/>
          <p14:tracePt t="40009" x="10464800" y="5297488"/>
          <p14:tracePt t="40021" x="10493375" y="5297488"/>
          <p14:tracePt t="40038" x="10558463" y="5291138"/>
          <p14:tracePt t="40040" x="10580688" y="5291138"/>
          <p14:tracePt t="40055" x="10609263" y="5283200"/>
          <p14:tracePt t="40071" x="10639425" y="5275263"/>
          <p14:tracePt t="40088" x="10645775" y="5268913"/>
          <p14:tracePt t="40143" x="10617200" y="5268913"/>
          <p14:tracePt t="40151" x="10566400" y="5268913"/>
          <p14:tracePt t="40158" x="10507663" y="5275263"/>
          <p14:tracePt t="40171" x="10428288" y="5297488"/>
          <p14:tracePt t="40188" x="10202863" y="5341938"/>
          <p14:tracePt t="40205" x="10072688" y="5362575"/>
          <p14:tracePt t="40221" x="9985375" y="5370513"/>
          <p14:tracePt t="40238" x="9934575" y="5370513"/>
          <p14:tracePt t="40255" x="9913938" y="5370513"/>
          <p14:tracePt t="40315" x="9934575" y="5370513"/>
          <p14:tracePt t="40322" x="9948863" y="5370513"/>
          <p14:tracePt t="40330" x="9971088" y="5370513"/>
          <p14:tracePt t="40338" x="10007600" y="5362575"/>
          <p14:tracePt t="40355" x="10050463" y="5356225"/>
          <p14:tracePt t="40371" x="10066338" y="5356225"/>
          <p14:tracePt t="40388" x="10072688" y="5356225"/>
          <p14:tracePt t="40421" x="10066338" y="5356225"/>
          <p14:tracePt t="40438" x="9979025" y="5356225"/>
          <p14:tracePt t="40455" x="9796463" y="5356225"/>
          <p14:tracePt t="40472" x="9420225" y="5392738"/>
          <p14:tracePt t="40488" x="9223375" y="5407025"/>
          <p14:tracePt t="40505" x="9078913" y="5421313"/>
          <p14:tracePt t="40521" x="9005888" y="5427663"/>
          <p14:tracePt t="40538" x="8983663" y="5427663"/>
          <p14:tracePt t="40583" x="9020175" y="5421313"/>
          <p14:tracePt t="40590" x="9064625" y="5399088"/>
          <p14:tracePt t="40598" x="9115425" y="5384800"/>
          <p14:tracePt t="40606" x="9151938" y="5376863"/>
          <p14:tracePt t="40621" x="9259888" y="5370513"/>
          <p14:tracePt t="40638" x="9347200" y="5370513"/>
          <p14:tracePt t="40655" x="9412288" y="5370513"/>
          <p14:tracePt t="40672" x="9471025" y="5370513"/>
          <p14:tracePt t="40688" x="9485313" y="5370513"/>
          <p14:tracePt t="40705" x="9499600" y="5370513"/>
          <p14:tracePt t="40761" x="9491663" y="5376863"/>
          <p14:tracePt t="40769" x="9463088" y="5384800"/>
          <p14:tracePt t="40776" x="9412288" y="5384800"/>
          <p14:tracePt t="40788" x="9369425" y="5392738"/>
          <p14:tracePt t="40805" x="9259888" y="5399088"/>
          <p14:tracePt t="40822" x="9158288" y="5399088"/>
          <p14:tracePt t="40838" x="9129713" y="5399088"/>
          <p14:tracePt t="40855" x="9121775" y="5399088"/>
          <p14:tracePt t="40895" x="9129713" y="5399088"/>
          <p14:tracePt t="40905" x="9158288" y="5399088"/>
          <p14:tracePt t="40921" x="9237663" y="5407025"/>
          <p14:tracePt t="40938" x="9369425" y="5413375"/>
          <p14:tracePt t="40955" x="9463088" y="5427663"/>
          <p14:tracePt t="40971" x="9477375" y="5427663"/>
          <p14:tracePt t="40988" x="9485313" y="5427663"/>
          <p14:tracePt t="41022" x="9477375" y="5427663"/>
          <p14:tracePt t="41038" x="9405938" y="5427663"/>
          <p14:tracePt t="41055" x="9296400" y="5427663"/>
          <p14:tracePt t="41071" x="9180513" y="5427663"/>
          <p14:tracePt t="41088" x="9115425" y="5427663"/>
          <p14:tracePt t="41105" x="9078913" y="5427663"/>
          <p14:tracePt t="41122" x="9070975" y="5427663"/>
          <p14:tracePt t="41171" x="9078913" y="5435600"/>
          <p14:tracePt t="41178" x="9101138" y="5443538"/>
          <p14:tracePt t="41189" x="9136063" y="5457825"/>
          <p14:tracePt t="41205" x="9259888" y="5494338"/>
          <p14:tracePt t="41222" x="9390063" y="5514975"/>
          <p14:tracePt t="41238" x="9456738" y="5522913"/>
          <p14:tracePt t="41255" x="9471025" y="5529263"/>
          <p14:tracePt t="41272" x="9477375" y="5529263"/>
          <p14:tracePt t="41312" x="9456738" y="5529263"/>
          <p14:tracePt t="41322" x="9420225" y="5529263"/>
          <p14:tracePt t="41338" x="9310688" y="5514975"/>
          <p14:tracePt t="41355" x="9151938" y="5500688"/>
          <p14:tracePt t="41372" x="8963025" y="5500688"/>
          <p14:tracePt t="41388" x="8890000" y="5500688"/>
          <p14:tracePt t="41405" x="8861425" y="5500688"/>
          <p14:tracePt t="41422" x="8853488" y="5500688"/>
          <p14:tracePt t="41439" x="8847138" y="5500688"/>
          <p14:tracePt t="41472" x="8890000" y="5500688"/>
          <p14:tracePt t="41488" x="8977313" y="5500688"/>
          <p14:tracePt t="41505" x="9107488" y="5508625"/>
          <p14:tracePt t="41522" x="9324975" y="5514975"/>
          <p14:tracePt t="41538" x="9412288" y="5514975"/>
          <p14:tracePt t="41555" x="9456738" y="5514975"/>
          <p14:tracePt t="41572" x="9463088" y="5514975"/>
          <p14:tracePt t="41588" x="9471025" y="5514975"/>
          <p14:tracePt t="41618" x="9456738" y="5514975"/>
          <p14:tracePt t="41625" x="9420225" y="5514975"/>
          <p14:tracePt t="41638" x="9383713" y="5514975"/>
          <p14:tracePt t="41655" x="9180513" y="5514975"/>
          <p14:tracePt t="41672" x="9050338" y="5514975"/>
          <p14:tracePt t="41688" x="8955088" y="5514975"/>
          <p14:tracePt t="41705" x="8897938" y="5514975"/>
          <p14:tracePt t="41722" x="8867775" y="5514975"/>
          <p14:tracePt t="41767" x="8897938" y="5508625"/>
          <p14:tracePt t="41774" x="8926513" y="5508625"/>
          <p14:tracePt t="41789" x="9064625" y="5508625"/>
          <p14:tracePt t="41805" x="9209088" y="5508625"/>
          <p14:tracePt t="41822" x="9390063" y="5545138"/>
          <p14:tracePt t="41838" x="9471025" y="5559425"/>
          <p14:tracePt t="41855" x="9499600" y="5559425"/>
          <p14:tracePt t="41872" x="9513888" y="5565775"/>
          <p14:tracePt t="41908" x="9477375" y="5565775"/>
          <p14:tracePt t="41922" x="9426575" y="5565775"/>
          <p14:tracePt t="41939" x="9186863" y="5508625"/>
          <p14:tracePt t="41955" x="9005888" y="5500688"/>
          <p14:tracePt t="41972" x="8861425" y="5500688"/>
          <p14:tracePt t="41988" x="8780463" y="5500688"/>
          <p14:tracePt t="42005" x="8737600" y="5500688"/>
          <p14:tracePt t="42022" x="8723313" y="5500688"/>
          <p14:tracePt t="42055" x="8723313" y="5508625"/>
          <p14:tracePt t="42072" x="8766175" y="5514975"/>
          <p14:tracePt t="42089" x="8853488" y="5514975"/>
          <p14:tracePt t="42105" x="8999538" y="5514975"/>
          <p14:tracePt t="42122" x="9107488" y="5514975"/>
          <p14:tracePt t="42139" x="9223375" y="5514975"/>
          <p14:tracePt t="42155" x="9253538" y="5514975"/>
          <p14:tracePt t="42172" x="9259888" y="5514975"/>
          <p14:tracePt t="42206" x="9253538" y="5514975"/>
          <p14:tracePt t="42222" x="9186863" y="5508625"/>
          <p14:tracePt t="42238" x="9070975" y="5478463"/>
          <p14:tracePt t="42255" x="8940800" y="5472113"/>
          <p14:tracePt t="42272" x="8831263" y="5472113"/>
          <p14:tracePt t="42288" x="8751888" y="5472113"/>
          <p14:tracePt t="42305" x="8729663" y="5472113"/>
          <p14:tracePt t="42322" x="8723313" y="5472113"/>
          <p14:tracePt t="42370" x="8729663" y="5472113"/>
          <p14:tracePt t="42377" x="8766175" y="5478463"/>
          <p14:tracePt t="42388" x="8796338" y="5478463"/>
          <p14:tracePt t="42405" x="8875713" y="5486400"/>
          <p14:tracePt t="42422" x="8977313" y="5494338"/>
          <p14:tracePt t="42439" x="8999538" y="5494338"/>
          <p14:tracePt t="42455" x="9013825" y="5494338"/>
          <p14:tracePt t="42472" x="9020175" y="5494338"/>
          <p14:tracePt t="42519" x="8999538" y="5494338"/>
          <p14:tracePt t="42526" x="8969375" y="5494338"/>
          <p14:tracePt t="42539" x="8918575" y="5494338"/>
          <p14:tracePt t="42556" x="8751888" y="5486400"/>
          <p14:tracePt t="42572" x="8686800" y="5478463"/>
          <p14:tracePt t="42588" x="8650288" y="5478463"/>
          <p14:tracePt t="42605" x="8636000" y="5478463"/>
          <p14:tracePt t="42622" x="8628063" y="5478463"/>
          <p14:tracePt t="42667" x="8636000" y="5478463"/>
          <p14:tracePt t="42675" x="8650288" y="5478463"/>
          <p14:tracePt t="42689" x="8664575" y="5478463"/>
          <p14:tracePt t="42706" x="8701088" y="5478463"/>
          <p14:tracePt t="43404" x="8709025" y="5478463"/>
          <p14:tracePt t="43412" x="8723313" y="5478463"/>
          <p14:tracePt t="43422" x="8745538" y="5486400"/>
          <p14:tracePt t="43439" x="8816975" y="5486400"/>
          <p14:tracePt t="43455" x="8875713" y="5486400"/>
          <p14:tracePt t="43472" x="8926513" y="5486400"/>
          <p14:tracePt t="43489" x="8940800" y="5486400"/>
          <p14:tracePt t="43505" x="8948738" y="5486400"/>
          <p14:tracePt t="43546" x="8918575" y="5486400"/>
          <p14:tracePt t="43555" x="8875713" y="5494338"/>
          <p14:tracePt t="43572" x="8780463" y="5514975"/>
          <p14:tracePt t="43589" x="8686800" y="5551488"/>
          <p14:tracePt t="43605" x="8593138" y="5588000"/>
          <p14:tracePt t="43622" x="8562975" y="5595938"/>
          <p14:tracePt t="43639" x="8556625" y="5602288"/>
          <p14:tracePt t="43695" x="8570913" y="5602288"/>
          <p14:tracePt t="43702" x="8593138" y="5602288"/>
          <p14:tracePt t="43710" x="8607425" y="5602288"/>
          <p14:tracePt t="43722" x="8628063" y="5602288"/>
          <p14:tracePt t="43739" x="8678863" y="5602288"/>
          <p14:tracePt t="43755" x="8723313" y="5602288"/>
          <p14:tracePt t="43772" x="8729663" y="5602288"/>
          <p14:tracePt t="43789" x="8737600" y="5602288"/>
          <p14:tracePt t="43806" x="8745538" y="5602288"/>
          <p14:tracePt t="43844" x="8737600" y="5602288"/>
          <p14:tracePt t="43855" x="8723313" y="5602288"/>
          <p14:tracePt t="43872" x="8701088" y="5602288"/>
          <p14:tracePt t="43889" x="8664575" y="5610225"/>
          <p14:tracePt t="43906" x="8658225" y="5610225"/>
          <p14:tracePt t="43922" x="8650288" y="5610225"/>
          <p14:tracePt t="43970" x="8650288" y="5602288"/>
          <p14:tracePt t="43978" x="8678863" y="5588000"/>
          <p14:tracePt t="43989" x="8729663" y="5573713"/>
          <p14:tracePt t="44006" x="8816975" y="5537200"/>
          <p14:tracePt t="44022" x="8977313" y="5494338"/>
          <p14:tracePt t="44039" x="9034463" y="5478463"/>
          <p14:tracePt t="44055" x="9050338" y="5478463"/>
          <p14:tracePt t="44072" x="9056688" y="5472113"/>
          <p14:tracePt t="44119" x="9034463" y="5472113"/>
          <p14:tracePt t="44127" x="9013825" y="5472113"/>
          <p14:tracePt t="44139" x="8991600" y="5472113"/>
          <p14:tracePt t="44155" x="8940800" y="5464175"/>
          <p14:tracePt t="44172" x="8890000" y="5464175"/>
          <p14:tracePt t="44189" x="8875713" y="5464175"/>
          <p14:tracePt t="44246" x="8882063" y="5457825"/>
          <p14:tracePt t="44253" x="8890000" y="5457825"/>
          <p14:tracePt t="44261" x="8912225" y="5449888"/>
          <p14:tracePt t="44272" x="8940800" y="5449888"/>
          <p14:tracePt t="44289" x="9013825" y="5435600"/>
          <p14:tracePt t="44306" x="9056688" y="5435600"/>
          <p14:tracePt t="44322" x="9070975" y="5435600"/>
          <p14:tracePt t="44339" x="9085263" y="5435600"/>
          <p14:tracePt t="44402" x="9064625" y="5435600"/>
          <p14:tracePt t="44410" x="9050338" y="5435600"/>
          <p14:tracePt t="44422" x="9034463" y="5435600"/>
          <p14:tracePt t="44439" x="9005888" y="5435600"/>
          <p14:tracePt t="44456" x="8983663" y="5443538"/>
          <p14:tracePt t="44472" x="8977313" y="5443538"/>
          <p14:tracePt t="44521" x="8999538" y="5443538"/>
          <p14:tracePt t="44529" x="9028113" y="5443538"/>
          <p14:tracePt t="44539" x="9050338" y="5443538"/>
          <p14:tracePt t="44556" x="9093200" y="5443538"/>
          <p14:tracePt t="44572" x="9129713" y="5443538"/>
          <p14:tracePt t="44589" x="9158288" y="5443538"/>
          <p14:tracePt t="44606" x="9172575" y="5443538"/>
          <p14:tracePt t="44656" x="9166225" y="5443538"/>
          <p14:tracePt t="44663" x="9158288" y="5443538"/>
          <p14:tracePt t="44672" x="9136063" y="5443538"/>
          <p14:tracePt t="44689" x="9078913" y="5443538"/>
          <p14:tracePt t="44706" x="9034463" y="5443538"/>
          <p14:tracePt t="44722" x="8999538" y="5443538"/>
          <p14:tracePt t="44739" x="8991600" y="5443538"/>
          <p14:tracePt t="44772" x="8983663" y="5443538"/>
          <p14:tracePt t="44812" x="8999538" y="5443538"/>
          <p14:tracePt t="44819" x="9020175" y="5443538"/>
          <p14:tracePt t="44827" x="9042400" y="5443538"/>
          <p14:tracePt t="44839" x="9056688" y="5443538"/>
          <p14:tracePt t="44856" x="9078913" y="5449888"/>
          <p14:tracePt t="44872" x="9101138" y="5449888"/>
          <p14:tracePt t="44909" x="9107488" y="5449888"/>
          <p14:tracePt t="44946" x="9107488" y="5457825"/>
          <p14:tracePt t="53864" x="9085263" y="5464175"/>
          <p14:tracePt t="53871" x="9050338" y="5478463"/>
          <p14:tracePt t="53879" x="8969375" y="5500688"/>
          <p14:tracePt t="53891" x="8875713" y="5537200"/>
          <p14:tracePt t="53908" x="8542338" y="5616575"/>
          <p14:tracePt t="53924" x="7743825" y="5732463"/>
          <p14:tracePt t="53941" x="7061200" y="5799138"/>
          <p14:tracePt t="53957" x="6538913" y="5827713"/>
          <p14:tracePt t="53974" x="6118225" y="5892800"/>
          <p14:tracePt t="53991" x="5703888" y="6030913"/>
          <p14:tracePt t="54007" x="5545138" y="6103938"/>
          <p14:tracePt t="54024" x="5399088" y="6169025"/>
          <p14:tracePt t="54041" x="5319713" y="6205538"/>
          <p14:tracePt t="54058" x="5268913" y="6234113"/>
          <p14:tracePt t="54074" x="5254625" y="6256338"/>
          <p14:tracePt t="54296" x="5240338" y="6256338"/>
          <p14:tracePt t="54303" x="5203825" y="6256338"/>
          <p14:tracePt t="54310" x="5153025" y="6256338"/>
          <p14:tracePt t="54324" x="5065713" y="6248400"/>
          <p14:tracePt t="54341" x="4462463" y="6154738"/>
          <p14:tracePt t="54358" x="4086225" y="6103938"/>
          <p14:tracePt t="54374" x="3767138" y="6067425"/>
          <p14:tracePt t="54391" x="3541713" y="6059488"/>
          <p14:tracePt t="54408" x="3330575" y="6053138"/>
          <p14:tracePt t="54424" x="3228975" y="6053138"/>
          <p14:tracePt t="54441" x="3171825" y="6053138"/>
          <p14:tracePt t="54458" x="3141663" y="6053138"/>
          <p14:tracePt t="54474" x="3127375" y="6053138"/>
          <p14:tracePt t="54491" x="3121025" y="6053138"/>
          <p14:tracePt t="54601" x="3113088" y="6053138"/>
          <p14:tracePt t="54630" x="3106738" y="6053138"/>
          <p14:tracePt t="54653" x="3098800" y="6053138"/>
          <p14:tracePt t="54675" x="3090863" y="6045200"/>
          <p14:tracePt t="54906" x="3098800" y="6045200"/>
          <p14:tracePt t="54913" x="3113088" y="6045200"/>
          <p14:tracePt t="54924" x="3127375" y="6045200"/>
          <p14:tracePt t="54941" x="3178175" y="6045200"/>
          <p14:tracePt t="54958" x="3287713" y="6037263"/>
          <p14:tracePt t="54974" x="3657600" y="6037263"/>
          <p14:tracePt t="54991" x="4106863" y="6037263"/>
          <p14:tracePt t="55008" x="4746625" y="6022975"/>
          <p14:tracePt t="55024" x="5407025" y="5965825"/>
          <p14:tracePt t="55041" x="6400800" y="5915025"/>
          <p14:tracePt t="55058" x="6937375" y="5884863"/>
          <p14:tracePt t="55074" x="7256463" y="5884863"/>
          <p14:tracePt t="55091" x="7504113" y="5884863"/>
          <p14:tracePt t="55108" x="7678738" y="5878513"/>
          <p14:tracePt t="55124" x="7729538" y="5870575"/>
          <p14:tracePt t="55141" x="7743825" y="5864225"/>
          <p14:tracePt t="55360" x="7750175" y="5864225"/>
          <p14:tracePt t="55368" x="7764463" y="5864225"/>
          <p14:tracePt t="55375" x="7786688" y="5864225"/>
          <p14:tracePt t="55391" x="7874000" y="5864225"/>
          <p14:tracePt t="55408" x="8062913" y="5864225"/>
          <p14:tracePt t="55424" x="8339138" y="5870575"/>
          <p14:tracePt t="55441" x="8729663" y="5907088"/>
          <p14:tracePt t="55458" x="9209088" y="5957888"/>
          <p14:tracePt t="55474" x="9383713" y="5972175"/>
          <p14:tracePt t="55491" x="9521825" y="5986463"/>
          <p14:tracePt t="55508" x="9593263" y="6002338"/>
          <p14:tracePt t="55524" x="9623425" y="6002338"/>
          <p14:tracePt t="55561" x="9615488" y="6002338"/>
          <p14:tracePt t="55574" x="9564688" y="6002338"/>
          <p14:tracePt t="55591" x="9005888" y="5986463"/>
          <p14:tracePt t="55608" x="8570913" y="5972175"/>
          <p14:tracePt t="55624" x="8201025" y="6002338"/>
          <p14:tracePt t="55641" x="7881938" y="6037263"/>
          <p14:tracePt t="55658" x="7699375" y="6088063"/>
          <p14:tracePt t="55674" x="7670800" y="6096000"/>
          <p14:tracePt t="55691" x="7662863" y="6103938"/>
          <p14:tracePt t="55725" x="7823200" y="6096000"/>
          <p14:tracePt t="55741" x="8237538" y="6045200"/>
          <p14:tracePt t="55758" x="8701088" y="6022975"/>
          <p14:tracePt t="55774" x="9194800" y="6008688"/>
          <p14:tracePt t="55791" x="9471025" y="6008688"/>
          <p14:tracePt t="55808" x="9767888" y="6002338"/>
          <p14:tracePt t="55824" x="9883775" y="5994400"/>
          <p14:tracePt t="55841" x="9934575" y="5986463"/>
          <p14:tracePt t="55858" x="9942513" y="5986463"/>
          <p14:tracePt t="55891" x="9883775" y="5972175"/>
          <p14:tracePt t="55908" x="9652000" y="5935663"/>
          <p14:tracePt t="55924" x="9151938" y="5929313"/>
          <p14:tracePt t="55941" x="8672513" y="5929313"/>
          <p14:tracePt t="55958" x="8505825" y="5929313"/>
          <p14:tracePt t="55975" x="8432800" y="5929313"/>
          <p14:tracePt t="55991" x="8404225" y="5929313"/>
          <p14:tracePt t="56008" x="8389938" y="5929313"/>
          <p14:tracePt t="56041" x="8396288" y="5929313"/>
          <p14:tracePt t="56058" x="8475663" y="5929313"/>
          <p14:tracePt t="56075" x="8918575" y="5929313"/>
          <p14:tracePt t="56091" x="9282113" y="5929313"/>
          <p14:tracePt t="56108" x="9550400" y="5929313"/>
          <p14:tracePt t="56125" x="9761538" y="5929313"/>
          <p14:tracePt t="56141" x="9985375" y="5921375"/>
          <p14:tracePt t="56158" x="10015538" y="5915025"/>
          <p14:tracePt t="56175" x="10029825" y="5915025"/>
          <p14:tracePt t="56208" x="10021888" y="5915025"/>
          <p14:tracePt t="56225" x="9710738" y="5915025"/>
          <p14:tracePt t="56241" x="9245600" y="5929313"/>
          <p14:tracePt t="56258" x="8723313" y="5980113"/>
          <p14:tracePt t="56275" x="8382000" y="6030913"/>
          <p14:tracePt t="56291" x="8077200" y="6110288"/>
          <p14:tracePt t="56308" x="7967663" y="6138863"/>
          <p14:tracePt t="56325" x="7924800" y="6138863"/>
          <p14:tracePt t="56341" x="7910513" y="6146800"/>
          <p14:tracePt t="56380" x="7939088" y="6146800"/>
          <p14:tracePt t="56391" x="8012113" y="6146800"/>
          <p14:tracePt t="56408" x="8142288" y="6132513"/>
          <p14:tracePt t="56425" x="8491538" y="6124575"/>
          <p14:tracePt t="56441" x="8729663" y="6124575"/>
          <p14:tracePt t="56458" x="8890000" y="6124575"/>
          <p14:tracePt t="56475" x="9020175" y="6124575"/>
          <p14:tracePt t="56491" x="9144000" y="6124575"/>
          <p14:tracePt t="56508" x="9166225" y="6124575"/>
          <p14:tracePt t="56525" x="9180513" y="6124575"/>
          <p14:tracePt t="56559" x="9172575" y="6124575"/>
          <p14:tracePt t="56575" x="9085263" y="6118225"/>
          <p14:tracePt t="56591" x="8861425" y="6103938"/>
          <p14:tracePt t="56608" x="8636000" y="6088063"/>
          <p14:tracePt t="56625" x="8455025" y="6088063"/>
          <p14:tracePt t="56641" x="8331200" y="6088063"/>
          <p14:tracePt t="56658" x="8294688" y="6088063"/>
          <p14:tracePt t="56675" x="8288338" y="6088063"/>
          <p14:tracePt t="56691" x="8280400" y="6088063"/>
          <p14:tracePt t="56725" x="8308975" y="6088063"/>
          <p14:tracePt t="56741" x="8410575" y="6081713"/>
          <p14:tracePt t="56758" x="8585200" y="6073775"/>
          <p14:tracePt t="56775" x="8824913" y="6067425"/>
          <p14:tracePt t="56791" x="8963025" y="6059488"/>
          <p14:tracePt t="56808" x="9042400" y="6053138"/>
          <p14:tracePt t="56825" x="9078913" y="6053138"/>
          <p14:tracePt t="56842" x="9101138" y="6053138"/>
          <p14:tracePt t="56875" x="9107488" y="6053138"/>
          <p14:tracePt t="56894" x="9101138" y="6053138"/>
          <p14:tracePt t="56908" x="9042400" y="6053138"/>
          <p14:tracePt t="56925" x="8940800" y="6053138"/>
          <p14:tracePt t="56941" x="8847138" y="6053138"/>
          <p14:tracePt t="56958" x="8796338" y="6053138"/>
          <p14:tracePt t="56975" x="8759825" y="6053138"/>
          <p14:tracePt t="57020" x="8751888" y="6053138"/>
          <p14:tracePt t="57028" x="8745538" y="6037263"/>
          <p14:tracePt t="69971" x="8751888" y="6037263"/>
          <p14:tracePt t="69978" x="8759825" y="6037263"/>
          <p14:tracePt t="69986" x="8780463" y="6037263"/>
          <p14:tracePt t="69994" x="8796338" y="6037263"/>
          <p14:tracePt t="70011" x="8839200" y="6037263"/>
          <p14:tracePt t="70027" x="8897938" y="6037263"/>
          <p14:tracePt t="70044" x="8955088" y="6037263"/>
          <p14:tracePt t="70061" x="9078913" y="6037263"/>
          <p14:tracePt t="70077" x="9121775" y="6030913"/>
          <p14:tracePt t="70094" x="9158288" y="6030913"/>
          <p14:tracePt t="70111" x="9180513" y="6030913"/>
          <p14:tracePt t="70127" x="9202738" y="6030913"/>
          <p14:tracePt t="70209" x="9180513" y="6022975"/>
          <p14:tracePt t="70216" x="9144000" y="6016625"/>
          <p14:tracePt t="70227" x="9129713" y="6008688"/>
          <p14:tracePt t="70244" x="9101138" y="6002338"/>
          <p14:tracePt t="70261" x="9078913" y="5994400"/>
          <p14:tracePt t="70277" x="9070975" y="5986463"/>
          <p14:tracePt t="70311" x="9070975" y="5980113"/>
          <p14:tracePt t="70328" x="9078913" y="5972175"/>
          <p14:tracePt t="70344" x="9121775" y="5965825"/>
          <p14:tracePt t="70361" x="9172575" y="5965825"/>
          <p14:tracePt t="70377" x="9245600" y="5965825"/>
          <p14:tracePt t="70394" x="9304338" y="5965825"/>
          <p14:tracePt t="70411" x="9339263" y="5965825"/>
          <p14:tracePt t="70427" x="9347200" y="5972175"/>
          <p14:tracePt t="70507" x="9339263" y="5972175"/>
          <p14:tracePt t="70521" x="9332913" y="597217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937058" y="781564"/>
            <a:ext cx="7647709" cy="425695"/>
          </a:xfrm>
        </p:spPr>
        <p:txBody>
          <a:bodyPr/>
          <a:lstStyle/>
          <a:p>
            <a:r>
              <a:rPr lang="fr-FR" sz="2400" b="0" dirty="0" smtClean="0"/>
              <a:t>Caractéristiques patients à l’inclusion </a:t>
            </a:r>
            <a:endParaRPr lang="fr-FR" sz="2400" b="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Cahn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P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MOAB0106LB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23430" y="5920645"/>
            <a:ext cx="2592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srgbClr val="000000"/>
                </a:solidFill>
                <a:ea typeface="ＭＳ Ｐゴシック" pitchFamily="-84" charset="-128"/>
              </a:rPr>
              <a:t>* Pas d’inclusion de CDC stades C</a:t>
            </a:r>
          </a:p>
        </p:txBody>
      </p:sp>
      <p:graphicFrame>
        <p:nvGraphicFramePr>
          <p:cNvPr id="9" name="Espace réservé du conten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458841"/>
              </p:ext>
            </p:extLst>
          </p:nvPr>
        </p:nvGraphicFramePr>
        <p:xfrm>
          <a:off x="1524001" y="1630899"/>
          <a:ext cx="8882270" cy="4044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584"/>
                <a:gridCol w="2366343"/>
                <a:gridCol w="2366343"/>
              </a:tblGrid>
              <a:tr h="751305"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Bithérapie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(n = 75)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Trithérapie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(n = 70)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7043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Age,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médiane (IQR)</a:t>
                      </a:r>
                      <a:endParaRPr lang="fr-FR" sz="1800" dirty="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30 (24-42)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30 (26-38)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43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Hommes, n (%)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70 (93 %)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61 (88 %)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43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2075" algn="l"/>
                        </a:tabLst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HSH/Bisexuels, n (%)</a:t>
                      </a: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53 (76 %)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48 (71 %)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43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2075" algn="l"/>
                        </a:tabLst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CDC stade B*, n (%)</a:t>
                      </a: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6 (8 %)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5 (7 %)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434">
                <a:tc>
                  <a:txBody>
                    <a:bodyPr/>
                    <a:lstStyle/>
                    <a:p>
                      <a:pPr>
                        <a:tabLst>
                          <a:tab pos="92075" algn="l"/>
                        </a:tabLst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CV</a:t>
                      </a:r>
                      <a:r>
                        <a:rPr lang="fr-FR" sz="1800" baseline="0" dirty="0" smtClean="0">
                          <a:solidFill>
                            <a:srgbClr val="000000"/>
                          </a:solidFill>
                        </a:rPr>
                        <a:t> VIH,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log</a:t>
                      </a:r>
                      <a:r>
                        <a:rPr lang="fr-FR" sz="1800" baseline="-25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fr-FR" sz="1800" baseline="0" dirty="0" smtClean="0">
                          <a:solidFill>
                            <a:srgbClr val="000000"/>
                          </a:solidFill>
                        </a:rPr>
                        <a:t> c/ml,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médiane (IQR)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4,6 (4,1-5,1)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4,5 (3,9-5,0)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43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2075" algn="l"/>
                        </a:tabLst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CV &gt; 5 log</a:t>
                      </a:r>
                      <a:r>
                        <a:rPr lang="fr-FR" sz="1800" baseline="-25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 c/ml, n (%)</a:t>
                      </a: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20</a:t>
                      </a:r>
                      <a:r>
                        <a:rPr lang="fr-FR" sz="1800" baseline="0" dirty="0" smtClean="0">
                          <a:solidFill>
                            <a:srgbClr val="000000"/>
                          </a:solidFill>
                        </a:rPr>
                        <a:t> (27 %)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15 (22 %)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434">
                <a:tc>
                  <a:txBody>
                    <a:bodyPr/>
                    <a:lstStyle/>
                    <a:p>
                      <a:pPr>
                        <a:tabLst>
                          <a:tab pos="92075" algn="l"/>
                        </a:tabLst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CD4/mm</a:t>
                      </a:r>
                      <a:r>
                        <a:rPr lang="fr-FR" sz="1800" baseline="300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, médiane (IQR)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419 (290-564)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366,5 (275-544)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itre 32"/>
          <p:cNvSpPr>
            <a:spLocks noGrp="1"/>
          </p:cNvSpPr>
          <p:nvPr>
            <p:ph type="title"/>
          </p:nvPr>
        </p:nvSpPr>
        <p:spPr>
          <a:xfrm>
            <a:off x="288235" y="162709"/>
            <a:ext cx="11678478" cy="379046"/>
          </a:xfrm>
        </p:spPr>
        <p:txBody>
          <a:bodyPr/>
          <a:lstStyle/>
          <a:p>
            <a:pPr algn="ctr"/>
            <a:r>
              <a:rPr lang="fr-FR" sz="2400" dirty="0" smtClean="0"/>
              <a:t>DRV/r + 3TC en initiation de traitement (ANDES) : résultats préliminaires </a:t>
            </a:r>
            <a:r>
              <a:rPr lang="fr-FR" sz="2400" i="1" dirty="0" smtClean="0"/>
              <a:t>(2)</a:t>
            </a:r>
            <a:endParaRPr lang="fr-FR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7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5"/>
    </mc:Choice>
    <mc:Fallback>
      <p:transition spd="slow" advTm="2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715617" y="691697"/>
            <a:ext cx="11251095" cy="421486"/>
          </a:xfrm>
        </p:spPr>
        <p:txBody>
          <a:bodyPr/>
          <a:lstStyle/>
          <a:p>
            <a:r>
              <a:rPr lang="fr-FR" sz="2400" b="0" dirty="0" smtClean="0"/>
              <a:t>Résultats de l’analyse intermédiaire à S24 : CV &lt; 400 c/ml, </a:t>
            </a:r>
            <a:r>
              <a:rPr lang="fr-FR" sz="2400" b="0" dirty="0" err="1" smtClean="0"/>
              <a:t>ITT-e</a:t>
            </a:r>
            <a:r>
              <a:rPr lang="fr-FR" sz="2400" b="0" dirty="0" smtClean="0"/>
              <a:t> </a:t>
            </a:r>
            <a:r>
              <a:rPr lang="fr-FR" sz="2400" b="0" dirty="0" err="1" smtClean="0"/>
              <a:t>snapshot</a:t>
            </a:r>
            <a:r>
              <a:rPr lang="fr-FR" sz="2400" b="0" dirty="0" smtClean="0"/>
              <a:t> (n=145)</a:t>
            </a:r>
            <a:endParaRPr lang="fr-FR" sz="2400" b="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Cahn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P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MOAB0106LB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aphicFrame>
        <p:nvGraphicFramePr>
          <p:cNvPr id="9" name="Espace réservé du conten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229364"/>
              </p:ext>
            </p:extLst>
          </p:nvPr>
        </p:nvGraphicFramePr>
        <p:xfrm>
          <a:off x="1103242" y="1480826"/>
          <a:ext cx="10187609" cy="3826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183"/>
                <a:gridCol w="2143142"/>
                <a:gridCol w="2143142"/>
                <a:gridCol w="2143142"/>
              </a:tblGrid>
              <a:tr h="893563">
                <a:tc>
                  <a:txBody>
                    <a:bodyPr/>
                    <a:lstStyle/>
                    <a:p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chemeClr val="bg1"/>
                          </a:solidFill>
                        </a:rPr>
                        <a:t>Bithérapie </a:t>
                      </a:r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chemeClr val="bg1"/>
                          </a:solidFill>
                        </a:rPr>
                        <a:t>Trithérapie 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chemeClr val="bg1"/>
                          </a:solidFill>
                        </a:rPr>
                        <a:t>Différence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chemeClr val="bg1"/>
                          </a:solidFill>
                        </a:rPr>
                        <a:t>(IC</a:t>
                      </a:r>
                      <a:r>
                        <a:rPr lang="fr-FR" sz="2000" baseline="-25000" dirty="0" smtClean="0">
                          <a:solidFill>
                            <a:schemeClr val="bg1"/>
                          </a:solidFill>
                        </a:rPr>
                        <a:t>95</a:t>
                      </a:r>
                      <a:r>
                        <a:rPr lang="fr-FR" sz="20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893563"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ITT-e</a:t>
                      </a:r>
                      <a:r>
                        <a:rPr lang="fr-FR" sz="2000" b="1" dirty="0" smtClean="0"/>
                        <a:t> </a:t>
                      </a:r>
                      <a:r>
                        <a:rPr lang="fr-FR" sz="2000" b="1" dirty="0" err="1" smtClean="0"/>
                        <a:t>snapshot</a:t>
                      </a:r>
                      <a:r>
                        <a:rPr lang="fr-FR" sz="2000" b="1" dirty="0" smtClean="0"/>
                        <a:t> </a:t>
                      </a:r>
                    </a:p>
                    <a:p>
                      <a:r>
                        <a:rPr lang="fr-FR" sz="2000" b="1" dirty="0" smtClean="0"/>
                        <a:t>(n = 145)</a:t>
                      </a:r>
                      <a:endParaRPr lang="fr-FR" sz="2000" b="1" dirty="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rgbClr val="000000"/>
                          </a:solidFill>
                        </a:rPr>
                        <a:t>71/75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rgbClr val="000000"/>
                          </a:solidFill>
                        </a:rPr>
                        <a:t>(95</a:t>
                      </a:r>
                      <a:r>
                        <a:rPr lang="fr-FR" sz="2000" b="1" baseline="0" dirty="0" smtClean="0">
                          <a:solidFill>
                            <a:srgbClr val="000000"/>
                          </a:solidFill>
                        </a:rPr>
                        <a:t> %)</a:t>
                      </a:r>
                      <a:endParaRPr lang="fr-FR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rgbClr val="000000"/>
                          </a:solidFill>
                        </a:rPr>
                        <a:t>68/70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rgbClr val="000000"/>
                          </a:solidFill>
                        </a:rPr>
                        <a:t>(97 %)</a:t>
                      </a:r>
                      <a:endParaRPr lang="fr-FR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– 2,5 %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(– 7,9;2,9)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35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Sous traitement</a:t>
                      </a:r>
                      <a:endParaRPr lang="fr-FR" sz="20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aseline="0" dirty="0" smtClean="0">
                          <a:solidFill>
                            <a:srgbClr val="000000"/>
                          </a:solidFill>
                        </a:rPr>
                        <a:t>(n = 140)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71/71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(100%)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68/69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(99</a:t>
                      </a:r>
                      <a:r>
                        <a:rPr lang="fr-FR" sz="2000" baseline="0" dirty="0" smtClean="0">
                          <a:solidFill>
                            <a:srgbClr val="000000"/>
                          </a:solidFill>
                        </a:rPr>
                        <a:t> %)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1,4 %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(– 0,9;3,8)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2991">
                <a:tc>
                  <a:txBody>
                    <a:bodyPr/>
                    <a:lstStyle/>
                    <a:p>
                      <a:pPr>
                        <a:tabLst>
                          <a:tab pos="92075" algn="l"/>
                        </a:tabLst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Arrêt de traitement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4*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1**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2991">
                <a:tc>
                  <a:txBody>
                    <a:bodyPr/>
                    <a:lstStyle/>
                    <a:p>
                      <a:pPr>
                        <a:tabLst>
                          <a:tab pos="92075" algn="l"/>
                        </a:tabLst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Echec virologique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113181" y="5735979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srgbClr val="000000"/>
                </a:solidFill>
                <a:ea typeface="ＭＳ Ｐゴシック" pitchFamily="-84" charset="-128"/>
              </a:rPr>
              <a:t>* Retrait consentement (1), EI </a:t>
            </a:r>
            <a:r>
              <a:rPr lang="fr-FR" sz="1200" i="1" dirty="0" smtClean="0">
                <a:solidFill>
                  <a:srgbClr val="000000"/>
                </a:solidFill>
                <a:ea typeface="ＭＳ Ｐゴシック" pitchFamily="-84" charset="-128"/>
              </a:rPr>
              <a:t>(</a:t>
            </a:r>
            <a:r>
              <a:rPr lang="fr-FR" sz="1200" i="1" dirty="0">
                <a:solidFill>
                  <a:srgbClr val="000000"/>
                </a:solidFill>
                <a:ea typeface="ＭＳ Ｐゴシック" pitchFamily="-84" charset="-128"/>
              </a:rPr>
              <a:t>1), Perdu de vue (1), Rash (1)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srgbClr val="000000"/>
                </a:solidFill>
                <a:ea typeface="ＭＳ Ｐゴシック" pitchFamily="-84" charset="-128"/>
              </a:rPr>
              <a:t>** Perdu de vue</a:t>
            </a:r>
          </a:p>
        </p:txBody>
      </p:sp>
      <p:sp>
        <p:nvSpPr>
          <p:cNvPr id="13" name="Titre 32"/>
          <p:cNvSpPr>
            <a:spLocks noGrp="1"/>
          </p:cNvSpPr>
          <p:nvPr>
            <p:ph type="title"/>
          </p:nvPr>
        </p:nvSpPr>
        <p:spPr>
          <a:xfrm>
            <a:off x="288235" y="162709"/>
            <a:ext cx="11678478" cy="379046"/>
          </a:xfrm>
        </p:spPr>
        <p:txBody>
          <a:bodyPr/>
          <a:lstStyle/>
          <a:p>
            <a:pPr algn="ctr"/>
            <a:r>
              <a:rPr lang="fr-FR" sz="2400" dirty="0" smtClean="0"/>
              <a:t>DRV/r + 3TC en initiation de traitement (ANDES) : résultats préliminaires </a:t>
            </a:r>
            <a:r>
              <a:rPr lang="fr-FR" sz="2400" i="1" dirty="0" smtClean="0"/>
              <a:t>(3)</a:t>
            </a:r>
            <a:endParaRPr lang="fr-FR" sz="2400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5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51"/>
    </mc:Choice>
    <mc:Fallback>
      <p:transition spd="slow" advTm="1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81" x="9332913" y="5965825"/>
          <p14:tracePt t="10388" x="9310688" y="5907088"/>
          <p14:tracePt t="10398" x="9288463" y="5827713"/>
          <p14:tracePt t="10414" x="9151938" y="5413375"/>
          <p14:tracePt t="10431" x="8955088" y="4710113"/>
          <p14:tracePt t="10448" x="8831263" y="3736975"/>
          <p14:tracePt t="10464" x="8831263" y="3381375"/>
          <p14:tracePt t="10481" x="8831263" y="3163888"/>
          <p14:tracePt t="10498" x="8831263" y="3005138"/>
          <p14:tracePt t="10515" x="8831263" y="2909888"/>
          <p14:tracePt t="10531" x="8831263" y="2895600"/>
          <p14:tracePt t="10548" x="8831263" y="2881313"/>
          <p14:tracePt t="10738" x="8816975" y="2867025"/>
          <p14:tracePt t="10746" x="8802688" y="2836863"/>
          <p14:tracePt t="10753" x="8745538" y="2757488"/>
          <p14:tracePt t="10764" x="8621713" y="2503488"/>
          <p14:tracePt t="10781" x="8353425" y="2074863"/>
          <p14:tracePt t="10798" x="7837488" y="1589088"/>
          <p14:tracePt t="10814" x="7591425" y="1393825"/>
          <p14:tracePt t="10831" x="7431088" y="1328738"/>
          <p14:tracePt t="10848" x="7351713" y="1306513"/>
          <p14:tracePt t="10865" x="7315200" y="1306513"/>
          <p14:tracePt t="11043" x="7307263" y="1306513"/>
          <p14:tracePt t="11051" x="7292975" y="1306513"/>
          <p14:tracePt t="11058" x="7272338" y="1298575"/>
          <p14:tracePt t="11066" x="7242175" y="1284288"/>
          <p14:tracePt t="11081" x="7177088" y="1233488"/>
          <p14:tracePt t="11098" x="7112000" y="1182688"/>
          <p14:tracePt t="11114" x="7075488" y="1139825"/>
          <p14:tracePt t="11131" x="7053263" y="1125538"/>
          <p14:tracePt t="11148" x="7038975" y="1109663"/>
          <p14:tracePt t="11181" x="7038975" y="1103313"/>
          <p14:tracePt t="11198" x="7046913" y="1103313"/>
          <p14:tracePt t="11215" x="7199313" y="1074738"/>
          <p14:tracePt t="11231" x="7373938" y="1044575"/>
          <p14:tracePt t="11248" x="7561263" y="1023938"/>
          <p14:tracePt t="11264" x="7662863" y="1008063"/>
          <p14:tracePt t="11281" x="7721600" y="1001713"/>
          <p14:tracePt t="11337" x="7707313" y="1001713"/>
          <p14:tracePt t="11341" x="7656513" y="1001713"/>
          <p14:tracePt t="11349" x="7577138" y="1030288"/>
          <p14:tracePt t="11364" x="7351713" y="1081088"/>
          <p14:tracePt t="11381" x="7140575" y="1131888"/>
          <p14:tracePt t="11398" x="6988175" y="1146175"/>
          <p14:tracePt t="11414" x="6908800" y="1154113"/>
          <p14:tracePt t="11431" x="6865938" y="1154113"/>
          <p14:tracePt t="11475" x="6872288" y="1154113"/>
          <p14:tracePt t="11483" x="6908800" y="1154113"/>
          <p14:tracePt t="11498" x="7038975" y="1146175"/>
          <p14:tracePt t="11515" x="7264400" y="1146175"/>
          <p14:tracePt t="11531" x="7612063" y="1182688"/>
          <p14:tracePt t="11548" x="7808913" y="1196975"/>
          <p14:tracePt t="11565" x="8026400" y="1227138"/>
          <p14:tracePt t="11581" x="8069263" y="1233488"/>
          <p14:tracePt t="11598" x="8091488" y="1233488"/>
          <p14:tracePt t="11615" x="8099425" y="1233488"/>
          <p14:tracePt t="11648" x="8040688" y="1233488"/>
          <p14:tracePt t="11665" x="7800975" y="1196975"/>
          <p14:tracePt t="11681" x="7583488" y="1182688"/>
          <p14:tracePt t="11698" x="7343775" y="1182688"/>
          <p14:tracePt t="11715" x="7286625" y="1182688"/>
          <p14:tracePt t="11731" x="7264400" y="1182688"/>
          <p14:tracePt t="11748" x="7256463" y="1182688"/>
          <p14:tracePt t="11781" x="7278688" y="1182688"/>
          <p14:tracePt t="11798" x="7394575" y="1176338"/>
          <p14:tracePt t="11815" x="7670800" y="1154113"/>
          <p14:tracePt t="11832" x="7975600" y="1146175"/>
          <p14:tracePt t="11848" x="8207375" y="1125538"/>
          <p14:tracePt t="11865" x="8288338" y="1125538"/>
          <p14:tracePt t="11881" x="8323263" y="1117600"/>
          <p14:tracePt t="11898" x="8331200" y="1117600"/>
          <p14:tracePt t="11931" x="8316913" y="1117600"/>
          <p14:tracePt t="11948" x="8170863" y="1117600"/>
          <p14:tracePt t="11965" x="7902575" y="1131888"/>
          <p14:tracePt t="11981" x="7510463" y="1182688"/>
          <p14:tracePt t="11998" x="7366000" y="1211263"/>
          <p14:tracePt t="12015" x="7300913" y="1219200"/>
          <p14:tracePt t="12031" x="7272338" y="1227138"/>
          <p14:tracePt t="12048" x="7256463" y="1233488"/>
          <p14:tracePt t="12081" x="7278688" y="1233488"/>
          <p14:tracePt t="12098" x="7402513" y="1233488"/>
          <p14:tracePt t="12115" x="7823200" y="1233488"/>
          <p14:tracePt t="12131" x="8085138" y="1233488"/>
          <p14:tracePt t="12148" x="8193088" y="1233488"/>
          <p14:tracePt t="12165" x="8251825" y="1233488"/>
          <p14:tracePt t="12181" x="8272463" y="1233488"/>
          <p14:tracePt t="12198" x="8280400" y="1233488"/>
          <p14:tracePt t="12220" x="8272463" y="1233488"/>
          <p14:tracePt t="12231" x="8215313" y="1233488"/>
          <p14:tracePt t="12248" x="8048625" y="1233488"/>
          <p14:tracePt t="12265" x="7597775" y="1247775"/>
          <p14:tracePt t="12281" x="7380288" y="1255713"/>
          <p14:tracePt t="12298" x="7205663" y="1270000"/>
          <p14:tracePt t="12315" x="7089775" y="1270000"/>
          <p14:tracePt t="12332" x="7032625" y="1270000"/>
          <p14:tracePt t="12348" x="7024688" y="1270000"/>
          <p14:tracePt t="12381" x="7024688" y="1262063"/>
          <p14:tracePt t="12398" x="7148513" y="1247775"/>
          <p14:tracePt t="12415" x="7329488" y="1247775"/>
          <p14:tracePt t="12431" x="7546975" y="1247775"/>
          <p14:tracePt t="12448" x="7685088" y="1247775"/>
          <p14:tracePt t="12465" x="7772400" y="1247775"/>
          <p14:tracePt t="12481" x="7786688" y="1247775"/>
          <p14:tracePt t="12498" x="7794625" y="1247775"/>
          <p14:tracePt t="12532" x="7780338" y="1241425"/>
          <p14:tracePt t="12548" x="7670800" y="1227138"/>
          <p14:tracePt t="12565" x="7510463" y="1211263"/>
          <p14:tracePt t="12581" x="7351713" y="1211263"/>
          <p14:tracePt t="12598" x="7235825" y="1211263"/>
          <p14:tracePt t="12615" x="7148513" y="1204913"/>
          <p14:tracePt t="12632" x="7140575" y="1204913"/>
          <p14:tracePt t="12648" x="7134225" y="1204913"/>
          <p14:tracePt t="12681" x="7278688" y="1176338"/>
          <p14:tracePt t="12698" x="7532688" y="1146175"/>
          <p14:tracePt t="12715" x="7823200" y="1146175"/>
          <p14:tracePt t="12731" x="8018463" y="1146175"/>
          <p14:tracePt t="12748" x="8156575" y="1154113"/>
          <p14:tracePt t="12765" x="8178800" y="1154113"/>
          <p14:tracePt t="12781" x="8186738" y="1154113"/>
          <p14:tracePt t="12816" x="8178800" y="1154113"/>
          <p14:tracePt t="12831" x="8069263" y="1168400"/>
          <p14:tracePt t="12848" x="7874000" y="1196975"/>
          <p14:tracePt t="12865" x="7685088" y="1211263"/>
          <p14:tracePt t="12882" x="7510463" y="1211263"/>
          <p14:tracePt t="12898" x="7459663" y="1211263"/>
          <p14:tracePt t="12915" x="7445375" y="1211263"/>
          <p14:tracePt t="12931" x="7439025" y="1211263"/>
          <p14:tracePt t="12965" x="7518400" y="1190625"/>
          <p14:tracePt t="12982" x="7693025" y="1176338"/>
          <p14:tracePt t="12998" x="7910513" y="1176338"/>
          <p14:tracePt t="13015" x="8085138" y="1176338"/>
          <p14:tracePt t="13032" x="8201025" y="1182688"/>
          <p14:tracePt t="13048" x="8215313" y="1182688"/>
          <p14:tracePt t="13065" x="8221663" y="1182688"/>
          <p14:tracePt t="13120" x="8215313" y="1182688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665922" y="675862"/>
            <a:ext cx="9405481" cy="640322"/>
          </a:xfrm>
        </p:spPr>
        <p:txBody>
          <a:bodyPr/>
          <a:lstStyle/>
          <a:p>
            <a:r>
              <a:rPr lang="fr-FR" sz="2400" b="0" dirty="0" smtClean="0"/>
              <a:t>Tolérance : EI de grade 2 et 3</a:t>
            </a:r>
            <a:endParaRPr lang="fr-FR" sz="2400" b="0" dirty="0"/>
          </a:p>
        </p:txBody>
      </p:sp>
      <p:sp>
        <p:nvSpPr>
          <p:cNvPr id="35" name="Espace réservé du texte 34"/>
          <p:cNvSpPr>
            <a:spLocks noGrp="1"/>
          </p:cNvSpPr>
          <p:nvPr>
            <p:ph type="body" sz="quarter" idx="14"/>
          </p:nvPr>
        </p:nvSpPr>
        <p:spPr>
          <a:xfrm>
            <a:off x="288235" y="5516217"/>
            <a:ext cx="11519452" cy="819928"/>
          </a:xfrm>
        </p:spPr>
        <p:txBody>
          <a:bodyPr/>
          <a:lstStyle/>
          <a:p>
            <a:r>
              <a:rPr lang="fr-FR" sz="2400" dirty="0" smtClean="0"/>
              <a:t>Les résultats de l'analyse intermédiaire permettent la poursuite des inclusions pour tester la non infériorité de cette bithérapie 3TC + DRV/r</a:t>
            </a:r>
            <a:endParaRPr lang="fr-FR" sz="2400" dirty="0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Cahn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P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et al.,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is-IS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MOAB0106LB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aphicFrame>
        <p:nvGraphicFramePr>
          <p:cNvPr id="9" name="Espace réservé du conten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82934"/>
              </p:ext>
            </p:extLst>
          </p:nvPr>
        </p:nvGraphicFramePr>
        <p:xfrm>
          <a:off x="1075347" y="1316184"/>
          <a:ext cx="10255261" cy="3103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4844"/>
                <a:gridCol w="2415209"/>
                <a:gridCol w="2415208"/>
              </a:tblGrid>
              <a:tr h="460688"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DT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(n = 75)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TT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(n = 70)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62945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EI</a:t>
                      </a:r>
                      <a:r>
                        <a:rPr lang="fr-FR" sz="1800" baseline="0" dirty="0" smtClean="0"/>
                        <a:t> </a:t>
                      </a:r>
                      <a:r>
                        <a:rPr lang="fr-FR" sz="1800" dirty="0" smtClean="0"/>
                        <a:t>grade</a:t>
                      </a:r>
                      <a:r>
                        <a:rPr lang="fr-FR" sz="1800" baseline="0" dirty="0" smtClean="0"/>
                        <a:t> 2-3 </a:t>
                      </a:r>
                    </a:p>
                    <a:p>
                      <a:r>
                        <a:rPr lang="fr-FR" sz="1800" baseline="0" dirty="0" smtClean="0"/>
                        <a:t>(possiblement/probablement en rapport avec le Tt)</a:t>
                      </a:r>
                      <a:endParaRPr lang="fr-FR" sz="1800" dirty="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11 EI chez 10 patients (13,3 %)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21 EI chez 16 patients (22,9 %)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62">
                <a:tc>
                  <a:txBody>
                    <a:bodyPr/>
                    <a:lstStyle/>
                    <a:p>
                      <a:pPr>
                        <a:tabLst>
                          <a:tab pos="92075" algn="l"/>
                        </a:tabLst>
                      </a:pPr>
                      <a:r>
                        <a:rPr lang="fr-FR" sz="1800" dirty="0" err="1" smtClean="0">
                          <a:solidFill>
                            <a:srgbClr val="000000"/>
                          </a:solidFill>
                        </a:rPr>
                        <a:t>Gastrointestinaux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5 (6,7 %)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9 (12,9 %)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62">
                <a:tc>
                  <a:txBody>
                    <a:bodyPr/>
                    <a:lstStyle/>
                    <a:p>
                      <a:pPr>
                        <a:tabLst>
                          <a:tab pos="92075" algn="l"/>
                        </a:tabLst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Rashs 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6 (8%)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5 (7,1 %)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62">
                <a:tc>
                  <a:txBody>
                    <a:bodyPr/>
                    <a:lstStyle/>
                    <a:p>
                      <a:pPr>
                        <a:tabLst>
                          <a:tab pos="92075" algn="l"/>
                        </a:tabLst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Neurologiques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3 (4,3 %)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945">
                <a:tc>
                  <a:txBody>
                    <a:bodyPr/>
                    <a:lstStyle/>
                    <a:p>
                      <a:pPr>
                        <a:tabLst>
                          <a:tab pos="92075" algn="l"/>
                        </a:tabLst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EI graves*</a:t>
                      </a:r>
                      <a:endParaRPr lang="fr-FR" sz="1800" dirty="0">
                        <a:solidFill>
                          <a:srgbClr val="000000"/>
                        </a:solidFill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108000" marR="108000" marT="72000" marB="72000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itre 32"/>
          <p:cNvSpPr>
            <a:spLocks noGrp="1"/>
          </p:cNvSpPr>
          <p:nvPr>
            <p:ph type="title"/>
          </p:nvPr>
        </p:nvSpPr>
        <p:spPr>
          <a:xfrm>
            <a:off x="288235" y="162709"/>
            <a:ext cx="11678478" cy="379046"/>
          </a:xfrm>
        </p:spPr>
        <p:txBody>
          <a:bodyPr/>
          <a:lstStyle/>
          <a:p>
            <a:pPr algn="ctr"/>
            <a:r>
              <a:rPr lang="fr-FR" sz="2400" dirty="0" smtClean="0"/>
              <a:t>DRV/r + 3TC en initiation de traitement (ANDES) : résultats préliminaires </a:t>
            </a:r>
            <a:r>
              <a:rPr lang="fr-FR" sz="2400" i="1" dirty="0" smtClean="0"/>
              <a:t>(4)</a:t>
            </a:r>
            <a:endParaRPr lang="fr-FR" sz="24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003850" y="4638261"/>
            <a:ext cx="9506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2075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* : 8 EIG en tout, aucun </a:t>
            </a:r>
            <a:r>
              <a:rPr lang="fr-FR" sz="1600" dirty="0">
                <a:solidFill>
                  <a:srgbClr val="000000"/>
                </a:solidFill>
              </a:rPr>
              <a:t>en rapport avec le </a:t>
            </a:r>
            <a:r>
              <a:rPr lang="fr-FR" sz="1600" dirty="0" smtClean="0">
                <a:solidFill>
                  <a:srgbClr val="000000"/>
                </a:solidFill>
              </a:rPr>
              <a:t>traitement, 3 </a:t>
            </a:r>
            <a:r>
              <a:rPr lang="fr-FR" sz="1600" dirty="0">
                <a:solidFill>
                  <a:srgbClr val="000000"/>
                </a:solidFill>
              </a:rPr>
              <a:t>pendant la période de sélection</a:t>
            </a:r>
          </a:p>
          <a:p>
            <a:endParaRPr lang="fr-FR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1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64"/>
    </mc:Choice>
    <mc:Fallback>
      <p:transition spd="slow" advTm="37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00" x="8207375" y="1182688"/>
          <p14:tracePt t="8808" x="8207375" y="1190625"/>
          <p14:tracePt t="8817" x="8193088" y="1190625"/>
          <p14:tracePt t="8833" x="8186738" y="1190625"/>
          <p14:tracePt t="8850" x="8178800" y="1190625"/>
          <p14:tracePt t="8867" x="8156575" y="1182688"/>
          <p14:tracePt t="8883" x="8142288" y="1168400"/>
          <p14:tracePt t="8900" x="8120063" y="1146175"/>
          <p14:tracePt t="8917" x="8085138" y="1125538"/>
          <p14:tracePt t="8933" x="8048625" y="1103313"/>
          <p14:tracePt t="8950" x="7953375" y="1066800"/>
          <p14:tracePt t="8967" x="7859713" y="1044575"/>
          <p14:tracePt t="8983" x="7794625" y="1030288"/>
          <p14:tracePt t="9000" x="7729538" y="1016000"/>
          <p14:tracePt t="9017" x="7642225" y="1001713"/>
          <p14:tracePt t="9033" x="7597775" y="1001713"/>
          <p14:tracePt t="9050" x="7569200" y="1001713"/>
          <p14:tracePt t="9067" x="7540625" y="1008063"/>
          <p14:tracePt t="9084" x="7481888" y="1044575"/>
          <p14:tracePt t="9100" x="7431088" y="1131888"/>
          <p14:tracePt t="9117" x="7394575" y="1219200"/>
          <p14:tracePt t="9133" x="7366000" y="1335088"/>
          <p14:tracePt t="9150" x="7343775" y="1495425"/>
          <p14:tracePt t="9167" x="7337425" y="1546225"/>
          <p14:tracePt t="9183" x="7337425" y="1589088"/>
          <p14:tracePt t="9200" x="7337425" y="1639888"/>
          <p14:tracePt t="9217" x="7373938" y="1741488"/>
          <p14:tracePt t="9233" x="7424738" y="1800225"/>
          <p14:tracePt t="9250" x="7496175" y="1857375"/>
          <p14:tracePt t="9267" x="7627938" y="1908175"/>
          <p14:tracePt t="9284" x="7815263" y="1952625"/>
          <p14:tracePt t="9300" x="7947025" y="1958975"/>
          <p14:tracePt t="9317" x="8054975" y="1958975"/>
          <p14:tracePt t="9333" x="8135938" y="1958975"/>
          <p14:tracePt t="9351" x="8266113" y="1952625"/>
          <p14:tracePt t="9367" x="8316913" y="1922463"/>
          <p14:tracePt t="9384" x="8345488" y="1893888"/>
          <p14:tracePt t="9400" x="8382000" y="1820863"/>
          <p14:tracePt t="9417" x="8404225" y="1735138"/>
          <p14:tracePt t="9434" x="8404225" y="1538288"/>
          <p14:tracePt t="9450" x="8382000" y="1430338"/>
          <p14:tracePt t="9467" x="8323263" y="1343025"/>
          <p14:tracePt t="9484" x="8266113" y="1241425"/>
          <p14:tracePt t="9500" x="8186738" y="1154113"/>
          <p14:tracePt t="9517" x="8128000" y="1125538"/>
          <p14:tracePt t="9534" x="8048625" y="1117600"/>
          <p14:tracePt t="9550" x="7967663" y="1146175"/>
          <p14:tracePt t="9567" x="7823200" y="1241425"/>
          <p14:tracePt t="9584" x="7721600" y="1328738"/>
          <p14:tracePt t="9600" x="7634288" y="1422400"/>
          <p14:tracePt t="9617" x="7569200" y="1516063"/>
          <p14:tracePt t="9634" x="7510463" y="1574800"/>
          <p14:tracePt t="9650" x="7489825" y="1603375"/>
          <p14:tracePt t="9667" x="7467600" y="1633538"/>
          <p14:tracePt t="9684" x="7453313" y="1668463"/>
          <p14:tracePt t="9701" x="7453313" y="1741488"/>
          <p14:tracePt t="9717" x="7475538" y="1785938"/>
          <p14:tracePt t="9734" x="7518400" y="1820863"/>
          <p14:tracePt t="9750" x="7620000" y="1887538"/>
          <p14:tracePt t="9767" x="7735888" y="1952625"/>
          <p14:tracePt t="9784" x="7953375" y="2009775"/>
          <p14:tracePt t="9800" x="8054975" y="2009775"/>
          <p14:tracePt t="9817" x="8135938" y="2003425"/>
          <p14:tracePt t="9834" x="8221663" y="1952625"/>
          <p14:tracePt t="9850" x="8323263" y="1820863"/>
          <p14:tracePt t="9867" x="8396288" y="1668463"/>
          <p14:tracePt t="9884" x="8424863" y="1501775"/>
          <p14:tracePt t="9900" x="8440738" y="1320800"/>
          <p14:tracePt t="9917" x="8432800" y="1089025"/>
          <p14:tracePt t="9934" x="8374063" y="936625"/>
          <p14:tracePt t="9950" x="8308975" y="863600"/>
          <p14:tracePt t="9967" x="8221663" y="812800"/>
          <p14:tracePt t="9984" x="8012113" y="784225"/>
          <p14:tracePt t="10001" x="7896225" y="812800"/>
          <p14:tracePt t="10017" x="7764463" y="906463"/>
          <p14:tracePt t="10034" x="7642225" y="1008063"/>
          <p14:tracePt t="10051" x="7540625" y="1109663"/>
          <p14:tracePt t="10067" x="7481888" y="1196975"/>
          <p14:tracePt t="10084" x="7453313" y="1270000"/>
          <p14:tracePt t="10100" x="7431088" y="1328738"/>
          <p14:tracePt t="10117" x="7424738" y="1371600"/>
          <p14:tracePt t="10134" x="7424738" y="1422400"/>
          <p14:tracePt t="10150" x="7459663" y="1495425"/>
          <p14:tracePt t="10167" x="7532688" y="1566863"/>
          <p14:tracePt t="10184" x="7634288" y="1633538"/>
          <p14:tracePt t="10201" x="7859713" y="1704975"/>
          <p14:tracePt t="10217" x="7983538" y="1719263"/>
          <p14:tracePt t="10234" x="8085138" y="1719263"/>
          <p14:tracePt t="10250" x="8170863" y="1719263"/>
          <p14:tracePt t="10267" x="8258175" y="1668463"/>
          <p14:tracePt t="10284" x="8294688" y="1625600"/>
          <p14:tracePt t="10300" x="8323263" y="1560513"/>
          <p14:tracePt t="10317" x="8353425" y="1487488"/>
          <p14:tracePt t="10334" x="8353425" y="1298575"/>
          <p14:tracePt t="10350" x="8323263" y="1204913"/>
          <p14:tracePt t="10367" x="8258175" y="1146175"/>
          <p14:tracePt t="10384" x="8170863" y="1081088"/>
          <p14:tracePt t="10401" x="7967663" y="1052513"/>
          <p14:tracePt t="10417" x="7866063" y="1052513"/>
          <p14:tracePt t="10434" x="7750175" y="1103313"/>
          <p14:tracePt t="10451" x="7648575" y="1176338"/>
          <p14:tracePt t="10467" x="7554913" y="1292225"/>
          <p14:tracePt t="10484" x="7518400" y="1349375"/>
          <p14:tracePt t="10501" x="7504113" y="1422400"/>
          <p14:tracePt t="10517" x="7496175" y="1509713"/>
          <p14:tracePt t="10534" x="7504113" y="1597025"/>
          <p14:tracePt t="10551" x="7546975" y="1662113"/>
          <p14:tracePt t="10567" x="7591425" y="1698625"/>
          <p14:tracePt t="10584" x="7620000" y="1719263"/>
          <p14:tracePt t="10601" x="7634288" y="1735138"/>
          <p14:tracePt t="10617" x="7648575" y="1735138"/>
          <p14:tracePt t="10634" x="7648575" y="1741488"/>
          <p14:tracePt t="10728" x="7656513" y="1741488"/>
          <p14:tracePt t="10757" x="7662863" y="1741488"/>
          <p14:tracePt t="10765" x="7678738" y="1741488"/>
          <p14:tracePt t="10773" x="7707313" y="1755775"/>
          <p14:tracePt t="10784" x="7750175" y="1763713"/>
          <p14:tracePt t="10801" x="7916863" y="1814513"/>
          <p14:tracePt t="10817" x="8316913" y="1865313"/>
          <p14:tracePt t="10834" x="8599488" y="1871663"/>
          <p14:tracePt t="10851" x="8853488" y="1871663"/>
          <p14:tracePt t="10867" x="9115425" y="1871663"/>
          <p14:tracePt t="10884" x="9471025" y="1828800"/>
          <p14:tracePt t="10901" x="9680575" y="1806575"/>
          <p14:tracePt t="10917" x="9883775" y="1792288"/>
          <p14:tracePt t="10934" x="10015538" y="1785938"/>
          <p14:tracePt t="10951" x="10202863" y="1785938"/>
          <p14:tracePt t="10967" x="10283825" y="1785938"/>
          <p14:tracePt t="10984" x="10320338" y="1785938"/>
          <p14:tracePt t="11001" x="10326688" y="1785938"/>
          <p14:tracePt t="11226" x="10334625" y="1785938"/>
          <p14:tracePt t="11234" x="10355263" y="1785938"/>
          <p14:tracePt t="11241" x="10377488" y="1763713"/>
          <p14:tracePt t="11251" x="10399713" y="1749425"/>
          <p14:tracePt t="11267" x="10544175" y="1676400"/>
          <p14:tracePt t="11284" x="10741025" y="1574800"/>
          <p14:tracePt t="11301" x="10863263" y="1465263"/>
          <p14:tracePt t="11317" x="10914063" y="1422400"/>
          <p14:tracePt t="11334" x="10936288" y="1393825"/>
          <p14:tracePt t="11351" x="10950575" y="1349375"/>
          <p14:tracePt t="11368" x="10950575" y="1262063"/>
          <p14:tracePt t="11384" x="10936288" y="1204913"/>
          <p14:tracePt t="11401" x="10856913" y="1146175"/>
          <p14:tracePt t="11417" x="10726738" y="1081088"/>
          <p14:tracePt t="11434" x="10625138" y="1038225"/>
          <p14:tracePt t="11451" x="10442575" y="993775"/>
          <p14:tracePt t="11467" x="10355263" y="993775"/>
          <p14:tracePt t="11484" x="10225088" y="1001713"/>
          <p14:tracePt t="11501" x="10101263" y="1038225"/>
          <p14:tracePt t="11517" x="9964738" y="1146175"/>
          <p14:tracePt t="11534" x="9863138" y="1247775"/>
          <p14:tracePt t="11551" x="9790113" y="1328738"/>
          <p14:tracePt t="11567" x="9739313" y="1422400"/>
          <p14:tracePt t="11584" x="9694863" y="1617663"/>
          <p14:tracePt t="11601" x="9694863" y="1698625"/>
          <p14:tracePt t="11617" x="9725025" y="1800225"/>
          <p14:tracePt t="11634" x="9782175" y="1922463"/>
          <p14:tracePt t="11651" x="9883775" y="2032000"/>
          <p14:tracePt t="11667" x="10044113" y="2105025"/>
          <p14:tracePt t="11684" x="10182225" y="2125663"/>
          <p14:tracePt t="11701" x="10348913" y="2125663"/>
          <p14:tracePt t="11718" x="10529888" y="2082800"/>
          <p14:tracePt t="11734" x="10653713" y="2003425"/>
          <p14:tracePt t="11751" x="10769600" y="1916113"/>
          <p14:tracePt t="11768" x="10842625" y="1828800"/>
          <p14:tracePt t="11784" x="10944225" y="1603375"/>
          <p14:tracePt t="11801" x="10964863" y="1524000"/>
          <p14:tracePt t="11817" x="10964863" y="1465263"/>
          <p14:tracePt t="11834" x="10958513" y="1408113"/>
          <p14:tracePt t="11851" x="10834688" y="1312863"/>
          <p14:tracePt t="11868" x="10588625" y="1211263"/>
          <p14:tracePt t="11884" x="10421938" y="1204913"/>
          <p14:tracePt t="11901" x="10247313" y="1211263"/>
          <p14:tracePt t="11918" x="10080625" y="1284288"/>
          <p14:tracePt t="11934" x="9877425" y="1371600"/>
          <p14:tracePt t="11951" x="9782175" y="1422400"/>
          <p14:tracePt t="11967" x="9739313" y="1450975"/>
          <p14:tracePt t="11984" x="9725025" y="1473200"/>
          <p14:tracePt t="12001" x="9702800" y="1509713"/>
          <p14:tracePt t="12018" x="9702800" y="1531938"/>
          <p14:tracePt t="12034" x="9702800" y="1538288"/>
          <p14:tracePt t="12051" x="9702800" y="1546225"/>
          <p14:tracePt t="12068" x="9702800" y="1552575"/>
          <p14:tracePt t="16242" x="9702800" y="1560513"/>
          <p14:tracePt t="16250" x="9717088" y="1582738"/>
          <p14:tracePt t="16257" x="9745663" y="1625600"/>
          <p14:tracePt t="16268" x="9775825" y="1668463"/>
          <p14:tracePt t="16285" x="9826625" y="1749425"/>
          <p14:tracePt t="16302" x="9956800" y="1989138"/>
          <p14:tracePt t="16318" x="10029825" y="2105025"/>
          <p14:tracePt t="16335" x="10086975" y="2206625"/>
          <p14:tracePt t="16352" x="10145713" y="2328863"/>
          <p14:tracePt t="16369" x="10218738" y="2452688"/>
          <p14:tracePt t="16385" x="10247313" y="2481263"/>
          <p14:tracePt t="16402" x="10283825" y="2511425"/>
          <p14:tracePt t="16418" x="10298113" y="2517775"/>
          <p14:tracePt t="25433" x="10283825" y="2525713"/>
          <p14:tracePt t="25440" x="10239375" y="2554288"/>
          <p14:tracePt t="25448" x="10145713" y="2605088"/>
          <p14:tracePt t="25455" x="9942513" y="2700338"/>
          <p14:tracePt t="25470" x="9253538" y="3025775"/>
          <p14:tracePt t="25487" x="8302625" y="3352800"/>
          <p14:tracePt t="25503" x="7642225" y="3598863"/>
          <p14:tracePt t="25520" x="6967538" y="3838575"/>
          <p14:tracePt t="25537" x="6465888" y="3984625"/>
          <p14:tracePt t="25553" x="6276975" y="4056063"/>
          <p14:tracePt t="25570" x="6169025" y="4100513"/>
          <p14:tracePt t="25587" x="6138863" y="4114800"/>
          <p14:tracePt t="25604" x="6132513" y="4129088"/>
          <p14:tracePt t="25620" x="6154738" y="4151313"/>
          <p14:tracePt t="25637" x="6262688" y="4202113"/>
          <p14:tracePt t="25653" x="6437313" y="4230688"/>
          <p14:tracePt t="25670" x="6618288" y="4252913"/>
          <p14:tracePt t="25687" x="6900863" y="4289425"/>
          <p14:tracePt t="25703" x="7024688" y="4295775"/>
          <p14:tracePt t="25720" x="7089775" y="4303713"/>
          <p14:tracePt t="25737" x="7104063" y="4303713"/>
          <p14:tracePt t="25770" x="7038975" y="4310063"/>
          <p14:tracePt t="25787" x="6821488" y="4340225"/>
          <p14:tracePt t="25803" x="6423025" y="4419600"/>
          <p14:tracePt t="25820" x="5813425" y="4622800"/>
          <p14:tracePt t="25837" x="5595938" y="4716463"/>
          <p14:tracePt t="25853" x="5464175" y="4783138"/>
          <p14:tracePt t="25870" x="5376863" y="4840288"/>
          <p14:tracePt t="25887" x="5283200" y="4935538"/>
          <p14:tracePt t="25903" x="5246688" y="4992688"/>
          <p14:tracePt t="25920" x="5232400" y="5037138"/>
          <p14:tracePt t="25937" x="5224463" y="5065713"/>
          <p14:tracePt t="25954" x="5232400" y="5108575"/>
          <p14:tracePt t="25970" x="5297488" y="5145088"/>
          <p14:tracePt t="25987" x="5376863" y="5159375"/>
          <p14:tracePt t="26155" x="5370513" y="5159375"/>
          <p14:tracePt t="26162" x="5341938" y="5167313"/>
          <p14:tracePt t="26170" x="5232400" y="5181600"/>
          <p14:tracePt t="26187" x="4695825" y="5268913"/>
          <p14:tracePt t="26203" x="4041775" y="5376863"/>
          <p14:tracePt t="26220" x="3440113" y="5514975"/>
          <p14:tracePt t="26222" x="3265488" y="5565775"/>
          <p14:tracePt t="26237" x="2989263" y="5681663"/>
          <p14:tracePt t="26254" x="2887663" y="5740400"/>
          <p14:tracePt t="26270" x="2844800" y="5762625"/>
          <p14:tracePt t="26287" x="2830513" y="5783263"/>
          <p14:tracePt t="26304" x="2822575" y="5819775"/>
          <p14:tracePt t="26320" x="2852738" y="5915025"/>
          <p14:tracePt t="26337" x="2938463" y="6008688"/>
          <p14:tracePt t="26354" x="3055938" y="6110288"/>
          <p14:tracePt t="26370" x="3367088" y="6240463"/>
          <p14:tracePt t="26387" x="3629025" y="6313488"/>
          <p14:tracePt t="26404" x="3817938" y="6335713"/>
          <p14:tracePt t="26420" x="4021138" y="6350000"/>
          <p14:tracePt t="26437" x="4202113" y="6335713"/>
          <p14:tracePt t="26454" x="4433888" y="6276975"/>
          <p14:tracePt t="26470" x="4521200" y="6219825"/>
          <p14:tracePt t="26487" x="4586288" y="6132513"/>
          <p14:tracePt t="26504" x="4651375" y="5994400"/>
          <p14:tracePt t="26521" x="4665663" y="5653088"/>
          <p14:tracePt t="26537" x="4600575" y="5413375"/>
          <p14:tracePt t="26554" x="4376738" y="5138738"/>
          <p14:tracePt t="26571" x="3962400" y="4970463"/>
          <p14:tracePt t="26587" x="3403600" y="5000625"/>
          <p14:tracePt t="26604" x="3163888" y="5159375"/>
          <p14:tracePt t="26620" x="2932113" y="5356225"/>
          <p14:tracePt t="26637" x="2771775" y="5559425"/>
          <p14:tracePt t="26654" x="2649538" y="5776913"/>
          <p14:tracePt t="26670" x="2613025" y="5957888"/>
          <p14:tracePt t="26687" x="2605088" y="6081713"/>
          <p14:tracePt t="26704" x="2613025" y="6175375"/>
          <p14:tracePt t="26721" x="2771775" y="6415088"/>
          <p14:tracePt t="26737" x="2938463" y="6530975"/>
          <p14:tracePt t="26754" x="3178175" y="6632575"/>
          <p14:tracePt t="26770" x="3381375" y="6691313"/>
          <p14:tracePt t="26787" x="3767138" y="6734175"/>
          <p14:tracePt t="26804" x="4056063" y="6719888"/>
          <p14:tracePt t="26820" x="4230688" y="6691313"/>
          <p14:tracePt t="26837" x="4391025" y="6640513"/>
          <p14:tracePt t="26854" x="4543425" y="6538913"/>
          <p14:tracePt t="26870" x="4645025" y="6443663"/>
          <p14:tracePt t="26887" x="4724400" y="6342063"/>
          <p14:tracePt t="26904" x="4803775" y="6124575"/>
          <p14:tracePt t="26920" x="4811713" y="5921375"/>
          <p14:tracePt t="26937" x="4659313" y="5529263"/>
          <p14:tracePt t="26954" x="4411663" y="5326063"/>
          <p14:tracePt t="26970" x="3998913" y="5159375"/>
          <p14:tracePt t="26987" x="3533775" y="5189538"/>
          <p14:tracePt t="27004" x="3033713" y="5392738"/>
          <p14:tracePt t="27020" x="2830513" y="5573713"/>
          <p14:tracePt t="27037" x="2720975" y="5681663"/>
          <p14:tracePt t="27054" x="2619375" y="5864225"/>
          <p14:tracePt t="27071" x="2590800" y="6037263"/>
          <p14:tracePt t="27087" x="2598738" y="6132513"/>
          <p14:tracePt t="27104" x="2692400" y="6262688"/>
          <p14:tracePt t="27121" x="2887663" y="6392863"/>
          <p14:tracePt t="27137" x="3403600" y="6553200"/>
          <p14:tracePt t="27154" x="3773488" y="6596063"/>
          <p14:tracePt t="27171" x="4021138" y="6611938"/>
          <p14:tracePt t="27187" x="4157663" y="6611938"/>
          <p14:tracePt t="27204" x="4354513" y="6611938"/>
          <p14:tracePt t="27221" x="4456113" y="6575425"/>
          <p14:tracePt t="27237" x="4513263" y="6530975"/>
          <p14:tracePt t="27254" x="4572000" y="6429375"/>
          <p14:tracePt t="27270" x="4614863" y="6270625"/>
          <p14:tracePt t="27287" x="4637088" y="5878513"/>
          <p14:tracePt t="27304" x="4513263" y="5551488"/>
          <p14:tracePt t="27320" x="4354513" y="5399088"/>
          <p14:tracePt t="27337" x="4064000" y="5283200"/>
          <p14:tracePt t="27354" x="3592513" y="5326063"/>
          <p14:tracePt t="27370" x="3243263" y="5551488"/>
          <p14:tracePt t="27387" x="3025775" y="5711825"/>
          <p14:tracePt t="27404" x="2924175" y="5864225"/>
          <p14:tracePt t="27421" x="2830513" y="6053138"/>
          <p14:tracePt t="27437" x="2830513" y="6161088"/>
          <p14:tracePt t="27454" x="2844800" y="6284913"/>
          <p14:tracePt t="27470" x="2960688" y="6408738"/>
          <p14:tracePt t="27487" x="3432175" y="6567488"/>
          <p14:tracePt t="27504" x="3665538" y="6618288"/>
          <p14:tracePt t="27521" x="3883025" y="6632575"/>
          <p14:tracePt t="27537" x="4041775" y="6632575"/>
          <p14:tracePt t="27554" x="4244975" y="6632575"/>
          <p14:tracePt t="27571" x="4318000" y="6632575"/>
          <p14:tracePt t="27587" x="4383088" y="6604000"/>
          <p14:tracePt t="27604" x="4433888" y="6553200"/>
          <p14:tracePt t="27621" x="4498975" y="6400800"/>
          <p14:tracePt t="27637" x="4513263" y="6270625"/>
          <p14:tracePt t="27654" x="4462463" y="6110288"/>
          <p14:tracePt t="27671" x="4376738" y="6008688"/>
          <p14:tracePt t="27687" x="4173538" y="5921375"/>
          <p14:tracePt t="27704" x="3875088" y="5915025"/>
          <p14:tracePt t="27721" x="3722688" y="5986463"/>
          <p14:tracePt t="27737" x="3563938" y="6103938"/>
          <p14:tracePt t="27754" x="3446463" y="6197600"/>
          <p14:tracePt t="27771" x="3338513" y="6364288"/>
          <p14:tracePt t="27787" x="3316288" y="6429375"/>
          <p14:tracePt t="27804" x="3309938" y="6473825"/>
          <p14:tracePt t="27821" x="3316288" y="6502400"/>
          <p14:tracePt t="27837" x="3614738" y="6589713"/>
          <p14:tracePt t="27854" x="3911600" y="6626225"/>
          <p14:tracePt t="27871" x="4216400" y="6632575"/>
          <p14:tracePt t="27887" x="4397375" y="6632575"/>
          <p14:tracePt t="27904" x="4637088" y="6632575"/>
          <p14:tracePt t="27921" x="4710113" y="6618288"/>
          <p14:tracePt t="27937" x="4746625" y="6611938"/>
          <p14:tracePt t="27954" x="4775200" y="6604000"/>
          <p14:tracePt t="27971" x="4797425" y="6604000"/>
          <p14:tracePt t="28008" x="4803775" y="6604000"/>
          <p14:tracePt t="28045" x="4811713" y="6604000"/>
          <p14:tracePt t="28134" x="4811713" y="6596063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re 32"/>
          <p:cNvSpPr>
            <a:spLocks noGrp="1"/>
          </p:cNvSpPr>
          <p:nvPr>
            <p:ph type="title"/>
          </p:nvPr>
        </p:nvSpPr>
        <p:spPr>
          <a:xfrm>
            <a:off x="362161" y="10274"/>
            <a:ext cx="11448835" cy="770561"/>
          </a:xfrm>
        </p:spPr>
        <p:txBody>
          <a:bodyPr/>
          <a:lstStyle/>
          <a:p>
            <a:pPr algn="ctr"/>
            <a:r>
              <a:rPr lang="fr-FR" dirty="0" smtClean="0"/>
              <a:t>DTG + 3TC en initiation de traitement si CV &lt; 500 000 c/ml </a:t>
            </a:r>
            <a:r>
              <a:rPr lang="fr-FR" dirty="0"/>
              <a:t>(ACTG </a:t>
            </a:r>
            <a:r>
              <a:rPr lang="fr-FR" dirty="0" smtClean="0"/>
              <a:t>A5353), Résultats S24</a:t>
            </a:r>
            <a:endParaRPr lang="fr-FR" i="1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255297" y="950192"/>
            <a:ext cx="11683273" cy="8375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 smtClean="0"/>
              <a:t>Etude pilote non comparative sur 1 an chez 120 patients (83 avec CV &lt; 5 log</a:t>
            </a:r>
            <a:r>
              <a:rPr lang="fr-FR" baseline="-25000" dirty="0" smtClean="0"/>
              <a:t>10</a:t>
            </a:r>
            <a:r>
              <a:rPr lang="fr-FR" dirty="0" smtClean="0"/>
              <a:t> c/</a:t>
            </a:r>
            <a:r>
              <a:rPr lang="fr-FR" dirty="0" err="1" smtClean="0"/>
              <a:t>mL</a:t>
            </a:r>
            <a:r>
              <a:rPr lang="fr-FR" dirty="0" smtClean="0"/>
              <a:t>, 37 avec CV &gt; 5 log</a:t>
            </a:r>
            <a:r>
              <a:rPr lang="fr-FR" baseline="-25000" dirty="0" smtClean="0"/>
              <a:t>10</a:t>
            </a:r>
            <a:r>
              <a:rPr lang="fr-FR" dirty="0" smtClean="0"/>
              <a:t> c/</a:t>
            </a:r>
            <a:r>
              <a:rPr lang="fr-FR" dirty="0" err="1" smtClean="0"/>
              <a:t>mL</a:t>
            </a:r>
            <a:r>
              <a:rPr lang="fr-FR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Objectif principal : taux de succès virologique à S24 (CV &lt; 50 c/ml – </a:t>
            </a:r>
            <a:r>
              <a:rPr lang="fr-FR" dirty="0" err="1" smtClean="0"/>
              <a:t>snapshot</a:t>
            </a:r>
            <a:r>
              <a:rPr lang="fr-FR" dirty="0" smtClean="0"/>
              <a:t>)</a:t>
            </a:r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dirty="0" smtClean="0"/>
              <a:t>IAS 2017 - D’après </a:t>
            </a:r>
            <a:r>
              <a:rPr lang="fr-FR" dirty="0" err="1" smtClean="0"/>
              <a:t>Taiwo</a:t>
            </a:r>
            <a:r>
              <a:rPr lang="fr-FR" dirty="0" smtClean="0"/>
              <a:t> BO et al., </a:t>
            </a:r>
            <a:r>
              <a:rPr lang="fr-FR" dirty="0" err="1" smtClean="0"/>
              <a:t>abstr</a:t>
            </a:r>
            <a:r>
              <a:rPr lang="fr-FR" dirty="0" smtClean="0"/>
              <a:t>. MOAB0107LB</a:t>
            </a:r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551092"/>
              </p:ext>
            </p:extLst>
          </p:nvPr>
        </p:nvGraphicFramePr>
        <p:xfrm>
          <a:off x="404116" y="2106202"/>
          <a:ext cx="11178283" cy="379843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712377"/>
                <a:gridCol w="3863083"/>
                <a:gridCol w="2465798"/>
                <a:gridCol w="2137025"/>
              </a:tblGrid>
              <a:tr h="357811">
                <a:tc rowSpan="2">
                  <a:txBody>
                    <a:bodyPr/>
                    <a:lstStyle/>
                    <a:p>
                      <a:pPr algn="l" rtl="0" fontAlgn="ctr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CV </a:t>
                      </a:r>
                      <a:r>
                        <a:rPr lang="en-US" sz="1800" b="1" i="0" u="none" strike="noStrike" noProof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initiale</a:t>
                      </a:r>
                      <a:endParaRPr lang="en-US" sz="1800" b="1" i="0" u="none" strike="noStrike" noProof="0" dirty="0">
                        <a:solidFill>
                          <a:schemeClr val="bg1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020">
                <a:tc vMerge="1">
                  <a:txBody>
                    <a:bodyPr/>
                    <a:lstStyle/>
                    <a:p>
                      <a:pPr algn="l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Wingdings" charset="2"/>
                        <a:buNone/>
                      </a:pPr>
                      <a:r>
                        <a:rPr lang="en-US" sz="1800" b="1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&gt; 100 000 c/ml</a:t>
                      </a:r>
                    </a:p>
                    <a:p>
                      <a:pPr algn="ctr" rtl="0" fontAlgn="ctr">
                        <a:buFont typeface="Wingdings" charset="2"/>
                        <a:buNone/>
                      </a:pPr>
                      <a:r>
                        <a:rPr lang="en-US" sz="1800" b="1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( </a:t>
                      </a:r>
                      <a:r>
                        <a:rPr lang="en-US" sz="1800" b="1" i="0" u="none" strike="noStrike" baseline="0" noProof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n</a:t>
                      </a:r>
                      <a:r>
                        <a:rPr lang="en-US" sz="1800" b="1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 = 37)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1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≤</a:t>
                      </a:r>
                      <a:r>
                        <a:rPr lang="en-US" sz="1800" b="1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 100 000 c/ml</a:t>
                      </a:r>
                    </a:p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1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(</a:t>
                      </a:r>
                      <a:r>
                        <a:rPr lang="en-US" sz="1800" b="1" i="0" u="none" strike="noStrike" baseline="0" noProof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n</a:t>
                      </a:r>
                      <a:r>
                        <a:rPr lang="en-US" sz="1800" b="1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"/>
                        </a:rPr>
                        <a:t> = 83)</a:t>
                      </a:r>
                      <a:endParaRPr lang="en-US" sz="1800" b="1" i="0" u="none" strike="noStrike" noProof="0" dirty="0">
                        <a:solidFill>
                          <a:schemeClr val="bg1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578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noProof="0" dirty="0" smtClean="0">
                          <a:effectLst/>
                          <a:latin typeface="+mn-lt"/>
                          <a:cs typeface=""/>
                        </a:rPr>
                        <a:t>Age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Font typeface="Arial"/>
                        <a:buNone/>
                      </a:pPr>
                      <a:r>
                        <a:rPr lang="en-US" sz="1800" u="none" strike="noStrike" noProof="0" dirty="0" smtClean="0">
                          <a:effectLst/>
                          <a:latin typeface="+mn-lt"/>
                          <a:cs typeface=""/>
                        </a:rPr>
                        <a:t>  </a:t>
                      </a:r>
                      <a:r>
                        <a:rPr lang="en-US" sz="1800" u="none" strike="noStrike" noProof="0" dirty="0" err="1" smtClean="0">
                          <a:effectLst/>
                          <a:latin typeface="+mn-lt"/>
                          <a:cs typeface=""/>
                        </a:rPr>
                        <a:t>Médiane</a:t>
                      </a:r>
                      <a:r>
                        <a:rPr lang="en-US" sz="1800" u="none" strike="noStrike" noProof="0" dirty="0" smtClean="0">
                          <a:effectLst/>
                          <a:latin typeface="+mn-lt"/>
                          <a:cs typeface=""/>
                        </a:rPr>
                        <a:t> (Q1 ; Q3)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u="none" strike="noStrike" noProof="0" dirty="0" smtClean="0">
                          <a:effectLst/>
                          <a:latin typeface="+mn-lt"/>
                          <a:cs typeface=""/>
                        </a:rPr>
                        <a:t>30 (25-40)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u="none" strike="noStrike" noProof="0" dirty="0" smtClean="0">
                          <a:effectLst/>
                          <a:latin typeface="+mn-lt"/>
                          <a:cs typeface=""/>
                        </a:rPr>
                        <a:t>30 (24-42)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8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noProof="0" dirty="0" err="1" smtClean="0">
                          <a:effectLst/>
                          <a:latin typeface="+mn-lt"/>
                          <a:cs typeface=""/>
                        </a:rPr>
                        <a:t>Sexe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Font typeface="Arial"/>
                        <a:buNone/>
                      </a:pPr>
                      <a:r>
                        <a:rPr lang="en-US" sz="1800" u="none" strike="noStrike" noProof="0" dirty="0" smtClean="0">
                          <a:effectLst/>
                          <a:latin typeface="+mn-lt"/>
                          <a:cs typeface=""/>
                        </a:rPr>
                        <a:t>  </a:t>
                      </a:r>
                      <a:r>
                        <a:rPr lang="en-US" sz="1800" u="none" strike="noStrike" noProof="0" dirty="0" err="1" smtClean="0">
                          <a:effectLst/>
                          <a:latin typeface="+mn-lt"/>
                          <a:cs typeface=""/>
                        </a:rPr>
                        <a:t>Hommes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u="none" strike="noStrike" noProof="0" dirty="0" smtClean="0">
                          <a:effectLst/>
                          <a:latin typeface="+mn-lt"/>
                          <a:cs typeface=""/>
                        </a:rPr>
                        <a:t>89 %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u="none" strike="noStrike" noProof="0" dirty="0" smtClean="0">
                          <a:effectLst/>
                          <a:latin typeface="+mn-lt"/>
                          <a:cs typeface=""/>
                        </a:rPr>
                        <a:t>86 %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4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CD4 (n/mm</a:t>
                      </a:r>
                      <a:r>
                        <a:rPr lang="en-US" sz="1800" b="0" i="0" u="none" strike="noStrike" baseline="300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3</a:t>
                      </a:r>
                      <a:r>
                        <a:rPr lang="en-US" sz="18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)</a:t>
                      </a:r>
                      <a:endParaRPr lang="en-US" sz="18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Font typeface="Arial"/>
                        <a:buNone/>
                      </a:pPr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 </a:t>
                      </a:r>
                      <a:r>
                        <a:rPr lang="en-US" sz="18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Médiane</a:t>
                      </a:r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(Q1 ; Q3) 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350 (173-458)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413 (328-671)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CV </a:t>
                      </a:r>
                      <a:r>
                        <a:rPr lang="en-US" sz="18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(log</a:t>
                      </a:r>
                      <a:r>
                        <a:rPr lang="en-US" sz="1800" b="0" i="0" u="none" strike="noStrike" baseline="-250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10</a:t>
                      </a:r>
                      <a:r>
                        <a:rPr lang="en-US" sz="18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c/ml)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Font typeface="Arial"/>
                        <a:buNone/>
                      </a:pPr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 </a:t>
                      </a:r>
                      <a:r>
                        <a:rPr lang="en-US" sz="18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Médiane</a:t>
                      </a:r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(Q1</a:t>
                      </a:r>
                      <a:r>
                        <a:rPr lang="en-US" sz="18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 ; Q3)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5,23 (5,09-5,46)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"/>
                        </a:rPr>
                        <a:t>4,23 (3,82-4,65)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algn="l" rtl="0" fontAlgn="ctr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Font typeface="Arial"/>
                        <a:buNone/>
                      </a:pP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endParaRPr lang="en-US" sz="1800" b="0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endParaRPr lang="en-US" sz="1800" b="0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algn="l" rtl="0" fontAlgn="ctr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Font typeface="Arial"/>
                        <a:buNone/>
                      </a:pPr>
                      <a:r>
                        <a:rPr lang="en-US" sz="1800" b="1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  </a:t>
                      </a:r>
                      <a:r>
                        <a:rPr lang="en-US" sz="1800" b="1" i="0" u="none" strike="noStrike" noProof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Succès</a:t>
                      </a:r>
                      <a:r>
                        <a:rPr lang="en-US" sz="1800" b="1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 </a:t>
                      </a:r>
                      <a:r>
                        <a:rPr lang="en-US" sz="1800" b="1" i="0" u="none" strike="noStrike" noProof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virologique</a:t>
                      </a:r>
                      <a:endParaRPr lang="en-US" sz="1800" b="1" i="0" u="none" strike="noStrike" noProof="0" dirty="0">
                        <a:solidFill>
                          <a:srgbClr val="00206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1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33 (89 %)</a:t>
                      </a:r>
                    </a:p>
                  </a:txBody>
                  <a:tcPr marL="0" marR="2679" marT="72000" marB="0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1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75 (90 %)</a:t>
                      </a:r>
                    </a:p>
                  </a:txBody>
                  <a:tcPr marL="0" marR="2679" marT="72000" marB="0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algn="l" rtl="0" fontAlgn="ctr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Font typeface="Arial"/>
                        <a:buNone/>
                      </a:pPr>
                      <a:r>
                        <a:rPr lang="en-US" sz="1800" b="1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  </a:t>
                      </a:r>
                      <a:r>
                        <a:rPr lang="en-US" sz="1800" b="1" i="0" u="none" strike="noStrike" noProof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Echec</a:t>
                      </a:r>
                      <a:r>
                        <a:rPr lang="en-US" sz="1800" b="1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 </a:t>
                      </a:r>
                      <a:r>
                        <a:rPr lang="en-US" sz="1800" b="1" i="0" u="none" strike="noStrike" noProof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virologique</a:t>
                      </a:r>
                      <a:endParaRPr lang="en-US" sz="1800" b="1" i="0" u="none" strike="noStrike" noProof="0" dirty="0">
                        <a:solidFill>
                          <a:srgbClr val="00206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1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3 (8 %)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1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2 (2 %) 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algn="l" rtl="0" fontAlgn="ctr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36000" marR="108000" marT="3277" marB="0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Font typeface="Arial"/>
                        <a:buNone/>
                      </a:pPr>
                      <a:r>
                        <a:rPr lang="en-US" sz="1800" b="1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  Pas de </a:t>
                      </a:r>
                      <a:r>
                        <a:rPr lang="en-US" sz="1800" b="1" i="0" u="none" strike="noStrike" noProof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données</a:t>
                      </a:r>
                      <a:endParaRPr lang="en-US" sz="1800" b="1" i="0" u="none" strike="noStrike" noProof="0" dirty="0">
                        <a:solidFill>
                          <a:srgbClr val="002060"/>
                        </a:solidFill>
                        <a:effectLst/>
                        <a:latin typeface="+mn-lt"/>
                        <a:cs typeface=""/>
                      </a:endParaRP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1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1 (3 %)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Font typeface="Arial"/>
                        <a:buNone/>
                      </a:pPr>
                      <a:r>
                        <a:rPr lang="en-US" sz="1800" b="1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"/>
                        </a:rPr>
                        <a:t>6 (7 %)</a:t>
                      </a:r>
                    </a:p>
                  </a:txBody>
                  <a:tcPr marL="2679" marR="2679" marT="3277" marB="0" anchor="ctr">
                    <a:lnL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2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08"/>
    </mc:Choice>
    <mc:Fallback>
      <p:transition spd="slow" advTm="7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21" x="4833938" y="6596063"/>
          <p14:tracePt t="37728" x="4884738" y="6626225"/>
          <p14:tracePt t="37736" x="4992688" y="6683375"/>
          <p14:tracePt t="37749" x="5181600" y="6778625"/>
          <p14:tracePt t="38250" x="12184063" y="6799263"/>
          <p14:tracePt t="38266" x="12184063" y="6734175"/>
          <p14:tracePt t="38283" x="12184063" y="6705600"/>
          <p14:tracePt t="38317" x="12184063" y="6697663"/>
          <p14:tracePt t="38333" x="12184063" y="6691313"/>
          <p14:tracePt t="38349" x="12184063" y="6683375"/>
          <p14:tracePt t="38532" x="12184063" y="6677025"/>
          <p14:tracePt t="38539" x="12184063" y="6662738"/>
          <p14:tracePt t="38550" x="12184063" y="6618288"/>
          <p14:tracePt t="38566" x="12184063" y="6408738"/>
          <p14:tracePt t="38583" x="12184063" y="6219825"/>
          <p14:tracePt t="38600" x="12184063" y="6081713"/>
          <p14:tracePt t="38616" x="12184063" y="6022975"/>
          <p14:tracePt t="38633" x="12184063" y="5980113"/>
          <p14:tracePt t="38650" x="12184063" y="5929313"/>
          <p14:tracePt t="38666" x="12184063" y="5878513"/>
          <p14:tracePt t="38683" x="12184063" y="5842000"/>
          <p14:tracePt t="38700" x="12184063" y="5813425"/>
          <p14:tracePt t="38716" x="12184063" y="5791200"/>
          <p14:tracePt t="38733" x="12184063" y="5768975"/>
          <p14:tracePt t="38750" x="12184063" y="5754688"/>
          <p14:tracePt t="38766" x="12184063" y="5732463"/>
          <p14:tracePt t="38783" x="12184063" y="5703888"/>
          <p14:tracePt t="38800" x="12184063" y="5675313"/>
          <p14:tracePt t="38816" x="12184063" y="5646738"/>
          <p14:tracePt t="38833" x="12184063" y="5610225"/>
          <p14:tracePt t="38850" x="12184063" y="5580063"/>
          <p14:tracePt t="38867" x="12082463" y="5464175"/>
          <p14:tracePt t="38883" x="11988800" y="5370513"/>
          <p14:tracePt t="38900" x="11850688" y="5283200"/>
          <p14:tracePt t="38916" x="11726863" y="5232400"/>
          <p14:tracePt t="38933" x="11655425" y="5189538"/>
          <p14:tracePt t="38950" x="11568113" y="5159375"/>
          <p14:tracePt t="38967" x="11545888" y="5138738"/>
          <p14:tracePt t="38984" x="11539538" y="5116513"/>
          <p14:tracePt t="39194" x="11531600" y="5116513"/>
          <p14:tracePt t="39202" x="11517313" y="5108575"/>
          <p14:tracePt t="39209" x="11509375" y="5102225"/>
          <p14:tracePt t="39217" x="11503025" y="5094288"/>
          <p14:tracePt t="39233" x="11488738" y="5087938"/>
          <p14:tracePt t="39250" x="11472863" y="5080000"/>
          <p14:tracePt t="39266" x="11466513" y="5080000"/>
          <p14:tracePt t="39283" x="11458575" y="5080000"/>
          <p14:tracePt t="39300" x="11452225" y="5080000"/>
          <p14:tracePt t="39317" x="11444288" y="5080000"/>
          <p14:tracePt t="39333" x="11437938" y="5080000"/>
          <p14:tracePt t="39350" x="11430000" y="5080000"/>
          <p14:tracePt t="39366" x="11422063" y="5080000"/>
          <p14:tracePt t="39400" x="11407775" y="5080000"/>
          <p14:tracePt t="39416" x="11407775" y="5072063"/>
          <p14:tracePt t="39433" x="11401425" y="5072063"/>
          <p14:tracePt t="41018" x="11387138" y="5072063"/>
          <p14:tracePt t="41025" x="11371263" y="5072063"/>
          <p14:tracePt t="41034" x="11364913" y="5072063"/>
          <p14:tracePt t="41050" x="11336338" y="5072063"/>
          <p14:tracePt t="41067" x="11299825" y="5080000"/>
          <p14:tracePt t="41083" x="11269663" y="5080000"/>
          <p14:tracePt t="41100" x="11234738" y="5080000"/>
          <p14:tracePt t="41117" x="11226800" y="5080000"/>
          <p14:tracePt t="41133" x="11218863" y="5080000"/>
          <p14:tracePt t="41219" x="11226800" y="5080000"/>
          <p14:tracePt t="41226" x="11234738" y="5080000"/>
          <p14:tracePt t="41234" x="11241088" y="5080000"/>
          <p14:tracePt t="41250" x="11255375" y="5080000"/>
          <p14:tracePt t="41267" x="11269663" y="5080000"/>
          <p14:tracePt t="41283" x="11277600" y="5080000"/>
          <p14:tracePt t="41317" x="11285538" y="5080000"/>
          <p14:tracePt t="41360" x="11277600" y="5080000"/>
          <p14:tracePt t="41368" x="11269663" y="5080000"/>
          <p14:tracePt t="41375" x="11255375" y="5080000"/>
          <p14:tracePt t="41384" x="11249025" y="5080000"/>
          <p14:tracePt t="41400" x="11226800" y="5080000"/>
          <p14:tracePt t="41417" x="11212513" y="5080000"/>
          <p14:tracePt t="41434" x="11212513" y="5087938"/>
          <p14:tracePt t="41450" x="11204575" y="5087938"/>
          <p14:tracePt t="41501" x="11212513" y="5087938"/>
          <p14:tracePt t="41509" x="11226800" y="5087938"/>
          <p14:tracePt t="41517" x="11234738" y="5087938"/>
          <p14:tracePt t="41534" x="11241088" y="5087938"/>
          <p14:tracePt t="41550" x="11255375" y="5087938"/>
          <p14:tracePt t="41636" x="11249025" y="5087938"/>
          <p14:tracePt t="41643" x="11241088" y="5087938"/>
          <p14:tracePt t="41688" x="11234738" y="5087938"/>
          <p14:tracePt t="41770" x="11241088" y="5087938"/>
          <p14:tracePt t="41851" x="11241088" y="5094288"/>
          <p14:tracePt t="41867" x="11226800" y="5094288"/>
          <p14:tracePt t="41874" x="11226800" y="5102225"/>
          <p14:tracePt t="41884" x="11218863" y="510222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Quelles stratégies pour améliorer la qualité de vie sous traitement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881024"/>
          </a:xfrm>
        </p:spPr>
        <p:txBody>
          <a:bodyPr/>
          <a:lstStyle/>
          <a:p>
            <a:r>
              <a:rPr lang="fr-FR" dirty="0" smtClean="0"/>
              <a:t>Réduction de dose de certains médicaments</a:t>
            </a:r>
          </a:p>
          <a:p>
            <a:r>
              <a:rPr lang="fr-FR" dirty="0" smtClean="0"/>
              <a:t>Bithérapie </a:t>
            </a:r>
            <a:r>
              <a:rPr lang="fr-FR" dirty="0" smtClean="0"/>
              <a:t>en initiation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Allègement thérapeutique (bi- et monothérapies de maintenance)</a:t>
            </a:r>
          </a:p>
          <a:p>
            <a:r>
              <a:rPr lang="fr-FR" dirty="0" smtClean="0"/>
              <a:t>Diminution de l'exposition (les weekends thérapeutiques)</a:t>
            </a:r>
          </a:p>
          <a:p>
            <a:r>
              <a:rPr lang="fr-FR" dirty="0" smtClean="0"/>
              <a:t>Médicaments à très </a:t>
            </a:r>
            <a:r>
              <a:rPr lang="fr-FR" dirty="0" smtClean="0"/>
              <a:t>longue </a:t>
            </a:r>
            <a:r>
              <a:rPr lang="fr-FR" dirty="0" smtClean="0"/>
              <a:t>durée d'action</a:t>
            </a:r>
          </a:p>
          <a:p>
            <a:r>
              <a:rPr lang="fr-FR" dirty="0" smtClean="0"/>
              <a:t>Implants…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0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7"/>
    </mc:Choice>
    <mc:Fallback>
      <p:transition spd="slow" advTm="18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645" y="115889"/>
            <a:ext cx="11897989" cy="936625"/>
          </a:xfrm>
        </p:spPr>
        <p:txBody>
          <a:bodyPr/>
          <a:lstStyle/>
          <a:p>
            <a:r>
              <a:rPr lang="fr-FR" dirty="0"/>
              <a:t>Essai DUAL : bithérapie de </a:t>
            </a:r>
            <a:r>
              <a:rPr lang="fr-FR" dirty="0" smtClean="0"/>
              <a:t>maintenance par </a:t>
            </a:r>
            <a:r>
              <a:rPr lang="fr-FR" dirty="0"/>
              <a:t>DRV/r + 3TC, résultats </a:t>
            </a:r>
            <a:r>
              <a:rPr lang="fr-FR" dirty="0" smtClean="0"/>
              <a:t>S48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1" y="1341439"/>
            <a:ext cx="8507413" cy="664915"/>
          </a:xfrm>
        </p:spPr>
        <p:txBody>
          <a:bodyPr/>
          <a:lstStyle/>
          <a:p>
            <a:r>
              <a:rPr lang="fr-FR" sz="1600" b="1" dirty="0"/>
              <a:t>Essai DUAL-GESIDA 8014-RIS-EST45</a:t>
            </a:r>
            <a:r>
              <a:rPr lang="fr-FR" sz="1600" dirty="0"/>
              <a:t>, multicentrique espagnol, randomisé, en ouvert de non infériorité (borne 12 %)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1981201" y="4294034"/>
            <a:ext cx="8507413" cy="214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fr-FR" sz="1600" b="1" kern="0" dirty="0"/>
              <a:t>Critère principal : </a:t>
            </a:r>
            <a:r>
              <a:rPr lang="fr-FR" sz="1600" kern="0" dirty="0"/>
              <a:t>proportion de patients avec CV &lt; 50 c/ml à S48 (</a:t>
            </a:r>
            <a:r>
              <a:rPr lang="fr-FR" sz="1600" kern="0" dirty="0" err="1"/>
              <a:t>Snapshot</a:t>
            </a:r>
            <a:r>
              <a:rPr lang="fr-FR" sz="1600" kern="0" dirty="0"/>
              <a:t>) en ITT exposé (exclusion des patients jamais traités)</a:t>
            </a:r>
            <a:br>
              <a:rPr lang="fr-FR" sz="1600" kern="0" dirty="0"/>
            </a:br>
            <a:endParaRPr lang="fr-FR" sz="1600" kern="0" dirty="0"/>
          </a:p>
          <a:p>
            <a:r>
              <a:rPr lang="fr-FR" sz="1600" b="1" kern="0" dirty="0"/>
              <a:t>Caractéristiques initiales :</a:t>
            </a:r>
            <a:r>
              <a:rPr lang="fr-FR" sz="1600" kern="0" dirty="0"/>
              <a:t> hommes : 83 % ; HSH : 51,6 %</a:t>
            </a:r>
          </a:p>
          <a:p>
            <a:pPr lvl="1"/>
            <a:r>
              <a:rPr lang="fr-FR" sz="1600" kern="0" dirty="0">
                <a:cs typeface="Arial" charset="0"/>
              </a:rPr>
              <a:t>Nadir CD4/mm</a:t>
            </a:r>
            <a:r>
              <a:rPr lang="fr-FR" sz="1600" kern="0" baseline="30000" dirty="0">
                <a:cs typeface="Arial" charset="0"/>
              </a:rPr>
              <a:t>3</a:t>
            </a:r>
            <a:r>
              <a:rPr lang="fr-FR" sz="1600" kern="0" dirty="0">
                <a:cs typeface="Arial" charset="0"/>
              </a:rPr>
              <a:t>, médiane (extrêmes) : 246 (120 - 325)</a:t>
            </a:r>
          </a:p>
          <a:p>
            <a:pPr lvl="1"/>
            <a:r>
              <a:rPr lang="fr-FR" sz="1600" kern="0" dirty="0">
                <a:cs typeface="Arial" charset="0"/>
              </a:rPr>
              <a:t>CD4/mm</a:t>
            </a:r>
            <a:r>
              <a:rPr lang="fr-FR" sz="1600" kern="0" baseline="30000" dirty="0">
                <a:cs typeface="Arial" charset="0"/>
              </a:rPr>
              <a:t>3 </a:t>
            </a:r>
            <a:r>
              <a:rPr lang="fr-FR" sz="1600" kern="0" dirty="0">
                <a:cs typeface="Arial" charset="0"/>
              </a:rPr>
              <a:t>à J0, médiane (extrêmes) : 589 (443 - 762) </a:t>
            </a:r>
          </a:p>
          <a:p>
            <a:pPr lvl="1"/>
            <a:r>
              <a:rPr lang="fr-FR" sz="1600" kern="0" dirty="0">
                <a:cs typeface="Arial" charset="0"/>
              </a:rPr>
              <a:t>INTI avant randomisation : TDF/FTC : 75 % ; ABC/3TC : 25 %</a:t>
            </a:r>
          </a:p>
          <a:p>
            <a:pPr lvl="1"/>
            <a:r>
              <a:rPr lang="fr-FR" sz="1600" kern="0" dirty="0">
                <a:cs typeface="Arial" charset="0"/>
              </a:rPr>
              <a:t>Durée médiane (extrêmes) de suppression virologique en semaines : </a:t>
            </a:r>
            <a:br>
              <a:rPr lang="fr-FR" sz="1600" kern="0" dirty="0">
                <a:cs typeface="Arial" charset="0"/>
              </a:rPr>
            </a:br>
            <a:r>
              <a:rPr lang="fr-FR" sz="1600" kern="0" dirty="0">
                <a:cs typeface="Arial" charset="0"/>
              </a:rPr>
              <a:t>bras bithérapie : 80 (38 - 157) ; bras trithérapie : 113 (57 - 184) 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405838" y="6583364"/>
            <a:ext cx="3262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70C0"/>
                </a:solidFill>
                <a:cs typeface="Arial" charset="0"/>
              </a:rPr>
              <a:t>Pulido F, HIV Glasgow 2016, Abs. O331</a:t>
            </a:r>
            <a:endParaRPr lang="en-GB" sz="1200" i="1" dirty="0">
              <a:solidFill>
                <a:srgbClr val="0070C0"/>
              </a:solidFill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315108" y="2050206"/>
            <a:ext cx="7194653" cy="2085297"/>
            <a:chOff x="791107" y="2050205"/>
            <a:chExt cx="7194653" cy="2085297"/>
          </a:xfrm>
        </p:grpSpPr>
        <p:sp>
          <p:nvSpPr>
            <p:cNvPr id="8" name="ZoneTexte 7"/>
            <p:cNvSpPr txBox="1"/>
            <p:nvPr/>
          </p:nvSpPr>
          <p:spPr bwMode="auto">
            <a:xfrm>
              <a:off x="4509237" y="2050205"/>
              <a:ext cx="3381618" cy="817245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Bras bithérapie (switch) : </a:t>
              </a:r>
              <a:br>
                <a:rPr lang="fr-FR" sz="1400" b="1" dirty="0">
                  <a:solidFill>
                    <a:srgbClr val="FFFFFF"/>
                  </a:solidFill>
                  <a:cs typeface="Arial" charset="0"/>
                </a:rPr>
              </a:b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DRV/r </a:t>
              </a:r>
              <a:r>
                <a:rPr lang="fr-FR" sz="1400" b="1" dirty="0" err="1">
                  <a:solidFill>
                    <a:srgbClr val="FFFFFF"/>
                  </a:solidFill>
                  <a:cs typeface="Arial" charset="0"/>
                </a:rPr>
                <a:t>qd</a:t>
              </a: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 + 3TC </a:t>
              </a:r>
              <a:r>
                <a:rPr lang="fr-FR" sz="1400" b="1" dirty="0" err="1">
                  <a:solidFill>
                    <a:srgbClr val="FFFFFF"/>
                  </a:solidFill>
                  <a:cs typeface="Arial" charset="0"/>
                </a:rPr>
                <a:t>qd</a:t>
              </a: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/>
              </a:r>
              <a:br>
                <a:rPr lang="fr-FR" sz="1400" b="1" dirty="0">
                  <a:solidFill>
                    <a:srgbClr val="FFFFFF"/>
                  </a:solidFill>
                  <a:cs typeface="Arial" charset="0"/>
                </a:rPr>
              </a:b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(n = 126)</a:t>
              </a:r>
            </a:p>
          </p:txBody>
        </p:sp>
        <p:sp>
          <p:nvSpPr>
            <p:cNvPr id="10" name="ZoneTexte 9"/>
            <p:cNvSpPr txBox="1"/>
            <p:nvPr/>
          </p:nvSpPr>
          <p:spPr bwMode="auto">
            <a:xfrm>
              <a:off x="4509237" y="3070679"/>
              <a:ext cx="3381618" cy="817245"/>
            </a:xfrm>
            <a:prstGeom prst="flowChartAlternateProcess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Bras trithérapie (poursuite) : </a:t>
              </a:r>
              <a:br>
                <a:rPr lang="fr-FR" sz="1400" b="1" dirty="0">
                  <a:solidFill>
                    <a:srgbClr val="FFFFFF"/>
                  </a:solidFill>
                  <a:cs typeface="Arial" charset="0"/>
                </a:rPr>
              </a:b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DRV/r </a:t>
              </a:r>
              <a:r>
                <a:rPr lang="fr-FR" sz="1400" b="1" dirty="0" err="1">
                  <a:solidFill>
                    <a:srgbClr val="FFFFFF"/>
                  </a:solidFill>
                  <a:cs typeface="Arial" charset="0"/>
                </a:rPr>
                <a:t>qd</a:t>
              </a: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 + (TDF/FTC ou ABC/3TC)</a:t>
              </a:r>
              <a:br>
                <a:rPr lang="fr-FR" sz="1400" b="1" dirty="0">
                  <a:solidFill>
                    <a:srgbClr val="FFFFFF"/>
                  </a:solidFill>
                  <a:cs typeface="Arial" charset="0"/>
                </a:rPr>
              </a:b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(n = 123)</a:t>
              </a:r>
            </a:p>
          </p:txBody>
        </p:sp>
        <p:sp>
          <p:nvSpPr>
            <p:cNvPr id="12" name="ZoneTexte 11"/>
            <p:cNvSpPr txBox="1"/>
            <p:nvPr/>
          </p:nvSpPr>
          <p:spPr bwMode="auto">
            <a:xfrm>
              <a:off x="6116254" y="3889281"/>
              <a:ext cx="186950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dirty="0">
                  <a:solidFill>
                    <a:srgbClr val="000066"/>
                  </a:solidFill>
                  <a:cs typeface="Arial" charset="0"/>
                </a:rPr>
                <a:t>Analyse principale à S48</a:t>
              </a:r>
            </a:p>
          </p:txBody>
        </p:sp>
        <p:sp>
          <p:nvSpPr>
            <p:cNvPr id="13" name="Rectangle à coins arrondis 12"/>
            <p:cNvSpPr/>
            <p:nvPr/>
          </p:nvSpPr>
          <p:spPr bwMode="auto">
            <a:xfrm>
              <a:off x="791107" y="2167847"/>
              <a:ext cx="3138289" cy="1591353"/>
            </a:xfrm>
            <a:prstGeom prst="roundRect">
              <a:avLst>
                <a:gd name="adj" fmla="val 9554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</a:rPr>
                <a:t>Patients VIH+</a:t>
              </a:r>
            </a:p>
            <a:p>
              <a:pPr marL="107950" indent="-1079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fr-FR" sz="1400" dirty="0">
                  <a:solidFill>
                    <a:srgbClr val="000066"/>
                  </a:solidFill>
                </a:rPr>
                <a:t>CV &lt; 50 c/ml depuis au moins </a:t>
              </a:r>
              <a:br>
                <a:rPr lang="fr-FR" sz="1400" dirty="0">
                  <a:solidFill>
                    <a:srgbClr val="000066"/>
                  </a:solidFill>
                </a:rPr>
              </a:br>
              <a:r>
                <a:rPr lang="fr-FR" sz="1400" dirty="0">
                  <a:solidFill>
                    <a:srgbClr val="000066"/>
                  </a:solidFill>
                </a:rPr>
                <a:t>6 mois</a:t>
              </a:r>
            </a:p>
            <a:p>
              <a:pPr marL="107950" indent="-1079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fr-FR" sz="1400" dirty="0">
                  <a:solidFill>
                    <a:srgbClr val="000066"/>
                  </a:solidFill>
                </a:rPr>
                <a:t>Sous DRV/r + (TDF/FTC ou ABC/3TC) depuis au moins 2 ans</a:t>
              </a:r>
            </a:p>
            <a:p>
              <a:pPr marL="107950" indent="-1079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fr-FR" sz="1400" dirty="0" err="1">
                  <a:solidFill>
                    <a:srgbClr val="000066"/>
                  </a:solidFill>
                </a:rPr>
                <a:t>AgHBs</a:t>
              </a:r>
              <a:r>
                <a:rPr lang="fr-FR" sz="1400" dirty="0">
                  <a:solidFill>
                    <a:srgbClr val="000066"/>
                  </a:solidFill>
                </a:rPr>
                <a:t>-</a:t>
              </a:r>
            </a:p>
            <a:p>
              <a:pPr marL="107950" indent="-1079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fr-FR" sz="1400" dirty="0">
                  <a:solidFill>
                    <a:srgbClr val="000066"/>
                  </a:solidFill>
                </a:rPr>
                <a:t>Stratification sur INTI</a:t>
              </a:r>
            </a:p>
          </p:txBody>
        </p:sp>
        <p:cxnSp>
          <p:nvCxnSpPr>
            <p:cNvPr id="14" name="Connecteur : en angle 13"/>
            <p:cNvCxnSpPr>
              <a:stCxn id="13" idx="3"/>
              <a:endCxn id="10" idx="1"/>
            </p:cNvCxnSpPr>
            <p:nvPr/>
          </p:nvCxnSpPr>
          <p:spPr bwMode="auto">
            <a:xfrm>
              <a:off x="3929396" y="2963524"/>
              <a:ext cx="579841" cy="51577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Connecteur : en angle 17"/>
            <p:cNvCxnSpPr>
              <a:stCxn id="13" idx="3"/>
              <a:endCxn id="8" idx="1"/>
            </p:cNvCxnSpPr>
            <p:nvPr/>
          </p:nvCxnSpPr>
          <p:spPr bwMode="auto">
            <a:xfrm flipV="1">
              <a:off x="3929396" y="2458828"/>
              <a:ext cx="579841" cy="50469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76013"/>
      </p:ext>
    </p:extLst>
  </p:cSld>
  <p:clrMapOvr>
    <a:masterClrMapping/>
  </p:clrMapOvr>
  <p:transition advTm="505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602" x="652463" y="4665663"/>
          <p14:tracePt t="45944" x="660400" y="4665663"/>
          <p14:tracePt t="45951" x="682625" y="4665663"/>
          <p14:tracePt t="45959" x="711200" y="4659313"/>
          <p14:tracePt t="45967" x="790575" y="4637088"/>
          <p14:tracePt t="45982" x="1227138" y="4478338"/>
          <p14:tracePt t="45998" x="2046288" y="4137025"/>
          <p14:tracePt t="46015" x="3076575" y="3716338"/>
          <p14:tracePt t="46032" x="4071938" y="3344863"/>
          <p14:tracePt t="46049" x="5500688" y="2917825"/>
          <p14:tracePt t="46065" x="6169025" y="2836863"/>
          <p14:tracePt t="46082" x="6727825" y="2801938"/>
          <p14:tracePt t="46099" x="7038975" y="2765425"/>
          <p14:tracePt t="46115" x="7286625" y="2765425"/>
          <p14:tracePt t="46132" x="7343775" y="2765425"/>
          <p14:tracePt t="46149" x="7358063" y="2765425"/>
          <p14:tracePt t="46165" x="7366000" y="2765425"/>
          <p14:tracePt t="46294" x="7373938" y="2765425"/>
          <p14:tracePt t="46302" x="7380288" y="2757488"/>
          <p14:tracePt t="46309" x="7394575" y="2751138"/>
          <p14:tracePt t="46317" x="7408863" y="2743200"/>
          <p14:tracePt t="46332" x="7445375" y="2728913"/>
          <p14:tracePt t="46349" x="7510463" y="2706688"/>
          <p14:tracePt t="46365" x="7591425" y="2684463"/>
          <p14:tracePt t="46382" x="7620000" y="2670175"/>
          <p14:tracePt t="46399" x="7670800" y="2649538"/>
          <p14:tracePt t="46415" x="7685088" y="2641600"/>
          <p14:tracePt t="46432" x="7699375" y="2641600"/>
          <p14:tracePt t="46510" x="7693025" y="2633663"/>
          <p14:tracePt t="46517" x="7662863" y="2619375"/>
          <p14:tracePt t="46525" x="7627938" y="2598738"/>
          <p14:tracePt t="46711" x="7642225" y="2598738"/>
          <p14:tracePt t="46718" x="7670800" y="2576513"/>
          <p14:tracePt t="46726" x="7713663" y="2554288"/>
          <p14:tracePt t="46733" x="7758113" y="2532063"/>
          <p14:tracePt t="46749" x="7888288" y="2481263"/>
          <p14:tracePt t="46765" x="7997825" y="2438400"/>
          <p14:tracePt t="46782" x="8091488" y="2401888"/>
          <p14:tracePt t="46799" x="8186738" y="2373313"/>
          <p14:tracePt t="46816" x="8258175" y="2365375"/>
          <p14:tracePt t="46832" x="8272463" y="2365375"/>
          <p14:tracePt t="46867" x="8266113" y="2365375"/>
          <p14:tracePt t="46882" x="8229600" y="2373313"/>
          <p14:tracePt t="46899" x="8135938" y="2395538"/>
          <p14:tracePt t="46915" x="8048625" y="2409825"/>
          <p14:tracePt t="46932" x="7953375" y="2424113"/>
          <p14:tracePt t="46949" x="7837488" y="2424113"/>
          <p14:tracePt t="46965" x="7808913" y="2424113"/>
          <p14:tracePt t="46982" x="7794625" y="2424113"/>
          <p14:tracePt t="46999" x="7786688" y="2424113"/>
          <p14:tracePt t="47032" x="7815263" y="2424113"/>
          <p14:tracePt t="47049" x="7881938" y="2416175"/>
          <p14:tracePt t="47065" x="7961313" y="2416175"/>
          <p14:tracePt t="47082" x="8012113" y="2416175"/>
          <p14:tracePt t="47099" x="8054975" y="2416175"/>
          <p14:tracePt t="47116" x="8069263" y="2416175"/>
          <p14:tracePt t="47149" x="8077200" y="2416175"/>
          <p14:tracePt t="47172" x="8054975" y="2416175"/>
          <p14:tracePt t="47182" x="8034338" y="2416175"/>
          <p14:tracePt t="47199" x="7997825" y="2424113"/>
          <p14:tracePt t="47216" x="7967663" y="2430463"/>
          <p14:tracePt t="47232" x="7932738" y="2438400"/>
          <p14:tracePt t="47249" x="7924800" y="2446338"/>
          <p14:tracePt t="47314" x="7932738" y="2446338"/>
          <p14:tracePt t="47321" x="7939088" y="2446338"/>
          <p14:tracePt t="47332" x="7947025" y="2446338"/>
          <p14:tracePt t="47349" x="7967663" y="2446338"/>
          <p14:tracePt t="47366" x="7975600" y="2446338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181881" y="1835613"/>
            <a:ext cx="7072258" cy="3177140"/>
            <a:chOff x="1657881" y="1835613"/>
            <a:chExt cx="7072258" cy="3177140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136775" y="2188491"/>
              <a:ext cx="4827588" cy="2532063"/>
            </a:xfrm>
            <a:custGeom>
              <a:avLst/>
              <a:gdLst>
                <a:gd name="T0" fmla="*/ 0 w 3041"/>
                <a:gd name="T1" fmla="*/ 0 h 1595"/>
                <a:gd name="T2" fmla="*/ 0 w 3041"/>
                <a:gd name="T3" fmla="*/ 1595 h 1595"/>
                <a:gd name="T4" fmla="*/ 3041 w 3041"/>
                <a:gd name="T5" fmla="*/ 1595 h 1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41" h="1595">
                  <a:moveTo>
                    <a:pt x="0" y="0"/>
                  </a:moveTo>
                  <a:lnTo>
                    <a:pt x="0" y="1595"/>
                  </a:lnTo>
                  <a:lnTo>
                    <a:pt x="3041" y="159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2039938" y="2709191"/>
              <a:ext cx="968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2039938" y="3210841"/>
              <a:ext cx="968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039938" y="3712491"/>
              <a:ext cx="968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039938" y="4217316"/>
              <a:ext cx="968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2039938" y="4720553"/>
              <a:ext cx="968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039938" y="2207541"/>
              <a:ext cx="968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4170363" y="2363116"/>
              <a:ext cx="0" cy="8318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4170363" y="2779041"/>
              <a:ext cx="25320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4106863" y="3194966"/>
              <a:ext cx="63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4106863" y="2363116"/>
              <a:ext cx="63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5446713" y="2642516"/>
              <a:ext cx="0" cy="519113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5411788" y="3137816"/>
              <a:ext cx="49213" cy="476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5411788" y="2885403"/>
              <a:ext cx="49213" cy="492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5418138" y="2628228"/>
              <a:ext cx="47625" cy="476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5699125" y="4530053"/>
              <a:ext cx="444500" cy="190500"/>
            </a:xfrm>
            <a:prstGeom prst="rect">
              <a:avLst/>
            </a:prstGeom>
            <a:solidFill>
              <a:srgbClr val="00B050"/>
            </a:solidFill>
            <a:ln w="0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2466975" y="2466303"/>
              <a:ext cx="442913" cy="2254250"/>
            </a:xfrm>
            <a:custGeom>
              <a:avLst/>
              <a:gdLst>
                <a:gd name="T0" fmla="*/ 279 w 279"/>
                <a:gd name="T1" fmla="*/ 0 h 1420"/>
                <a:gd name="T2" fmla="*/ 0 w 279"/>
                <a:gd name="T3" fmla="*/ 0 h 1420"/>
                <a:gd name="T4" fmla="*/ 0 w 279"/>
                <a:gd name="T5" fmla="*/ 1420 h 1420"/>
                <a:gd name="T6" fmla="*/ 279 w 279"/>
                <a:gd name="T7" fmla="*/ 1420 h 1420"/>
                <a:gd name="T8" fmla="*/ 279 w 279"/>
                <a:gd name="T9" fmla="*/ 0 h 1420"/>
                <a:gd name="T10" fmla="*/ 279 w 279"/>
                <a:gd name="T11" fmla="*/ 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1420">
                  <a:moveTo>
                    <a:pt x="279" y="0"/>
                  </a:moveTo>
                  <a:lnTo>
                    <a:pt x="0" y="0"/>
                  </a:lnTo>
                  <a:lnTo>
                    <a:pt x="0" y="1420"/>
                  </a:lnTo>
                  <a:lnTo>
                    <a:pt x="279" y="1420"/>
                  </a:lnTo>
                  <a:lnTo>
                    <a:pt x="279" y="0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2930525" y="2363116"/>
              <a:ext cx="446088" cy="2357438"/>
            </a:xfrm>
            <a:custGeom>
              <a:avLst/>
              <a:gdLst>
                <a:gd name="T0" fmla="*/ 281 w 281"/>
                <a:gd name="T1" fmla="*/ 0 h 1485"/>
                <a:gd name="T2" fmla="*/ 0 w 281"/>
                <a:gd name="T3" fmla="*/ 0 h 1485"/>
                <a:gd name="T4" fmla="*/ 0 w 281"/>
                <a:gd name="T5" fmla="*/ 1485 h 1485"/>
                <a:gd name="T6" fmla="*/ 281 w 281"/>
                <a:gd name="T7" fmla="*/ 1485 h 1485"/>
                <a:gd name="T8" fmla="*/ 281 w 281"/>
                <a:gd name="T9" fmla="*/ 0 h 1485"/>
                <a:gd name="T10" fmla="*/ 281 w 281"/>
                <a:gd name="T11" fmla="*/ 0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1485">
                  <a:moveTo>
                    <a:pt x="281" y="0"/>
                  </a:moveTo>
                  <a:lnTo>
                    <a:pt x="0" y="0"/>
                  </a:lnTo>
                  <a:lnTo>
                    <a:pt x="0" y="1485"/>
                  </a:lnTo>
                  <a:lnTo>
                    <a:pt x="281" y="1485"/>
                  </a:lnTo>
                  <a:lnTo>
                    <a:pt x="281" y="0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4084638" y="4650703"/>
              <a:ext cx="446088" cy="69850"/>
            </a:xfrm>
            <a:prstGeom prst="rect">
              <a:avLst/>
            </a:prstGeom>
            <a:solidFill>
              <a:srgbClr val="00B050"/>
            </a:solidFill>
            <a:ln w="0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551363" y="4688803"/>
              <a:ext cx="442913" cy="31750"/>
            </a:xfrm>
            <a:custGeom>
              <a:avLst/>
              <a:gdLst>
                <a:gd name="T0" fmla="*/ 0 w 279"/>
                <a:gd name="T1" fmla="*/ 0 h 20"/>
                <a:gd name="T2" fmla="*/ 0 w 279"/>
                <a:gd name="T3" fmla="*/ 20 h 20"/>
                <a:gd name="T4" fmla="*/ 279 w 279"/>
                <a:gd name="T5" fmla="*/ 20 h 20"/>
                <a:gd name="T6" fmla="*/ 279 w 279"/>
                <a:gd name="T7" fmla="*/ 0 h 20"/>
                <a:gd name="T8" fmla="*/ 0 w 279"/>
                <a:gd name="T9" fmla="*/ 0 h 20"/>
                <a:gd name="T10" fmla="*/ 0 w 279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20">
                  <a:moveTo>
                    <a:pt x="0" y="0"/>
                  </a:moveTo>
                  <a:lnTo>
                    <a:pt x="0" y="20"/>
                  </a:lnTo>
                  <a:lnTo>
                    <a:pt x="279" y="20"/>
                  </a:lnTo>
                  <a:lnTo>
                    <a:pt x="27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6165850" y="4574503"/>
              <a:ext cx="442913" cy="146050"/>
            </a:xfrm>
            <a:prstGeom prst="rect">
              <a:avLst/>
            </a:pr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827800" y="4583513"/>
              <a:ext cx="269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742841" y="408061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742841" y="3577723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742841" y="3074829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742841" y="257193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80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657881" y="2069041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2373416" y="4735754"/>
              <a:ext cx="1095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CV &lt; 50 c/ml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3952482" y="4735754"/>
              <a:ext cx="1197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CV </a:t>
              </a:r>
              <a:r>
                <a:rPr lang="fr-FR" sz="1200" b="1" u="sng" dirty="0">
                  <a:solidFill>
                    <a:srgbClr val="000066"/>
                  </a:solidFill>
                  <a:cs typeface="Arial" charset="0"/>
                </a:rPr>
                <a:t>&gt;</a:t>
              </a: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 50 c/ml *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232424" y="4735754"/>
              <a:ext cx="27526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Pas de donnée virologique à S48 **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537534" y="3625960"/>
              <a:ext cx="1869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Bithérapie DRV/r + 3TC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537534" y="3923507"/>
              <a:ext cx="31926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Trithérapie DRV/r + TDF/FTC ou ABC/3TC</a:t>
              </a:r>
            </a:p>
          </p:txBody>
        </p:sp>
        <p:sp>
          <p:nvSpPr>
            <p:cNvPr id="47" name="Rectangle 23"/>
            <p:cNvSpPr>
              <a:spLocks noChangeArrowheads="1"/>
            </p:cNvSpPr>
            <p:nvPr/>
          </p:nvSpPr>
          <p:spPr bwMode="auto">
            <a:xfrm>
              <a:off x="5347192" y="3688439"/>
              <a:ext cx="173424" cy="173424"/>
            </a:xfrm>
            <a:prstGeom prst="rect">
              <a:avLst/>
            </a:prstGeom>
            <a:solidFill>
              <a:srgbClr val="00B050"/>
            </a:solidFill>
            <a:ln w="0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5354669" y="3965438"/>
              <a:ext cx="177367" cy="173424"/>
            </a:xfrm>
            <a:prstGeom prst="rect">
              <a:avLst/>
            </a:pr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727505" y="1835613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%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2522882" y="2185059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89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976277" y="211439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93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4172869" y="4376585"/>
              <a:ext cx="269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3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4638006" y="4405159"/>
              <a:ext cx="269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5794463" y="4266659"/>
              <a:ext cx="269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8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252493" y="4325009"/>
              <a:ext cx="269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6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3700983" y="3046941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-12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3837238" y="2657617"/>
              <a:ext cx="269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3752279" y="2224616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12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425906" y="242824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3,4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5427167" y="2771509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-3,8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5464400" y="3048508"/>
              <a:ext cx="3944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-11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4158126" y="1991617"/>
              <a:ext cx="2546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Différence entre les bras (IC 95 %)</a:t>
              </a:r>
            </a:p>
          </p:txBody>
        </p:sp>
      </p:grpSp>
      <p:sp>
        <p:nvSpPr>
          <p:cNvPr id="63" name="Espace réservé du contenu 2"/>
          <p:cNvSpPr>
            <a:spLocks noGrp="1"/>
          </p:cNvSpPr>
          <p:nvPr>
            <p:ph idx="1"/>
          </p:nvPr>
        </p:nvSpPr>
        <p:spPr>
          <a:xfrm>
            <a:off x="1981201" y="1291625"/>
            <a:ext cx="8507413" cy="685412"/>
          </a:xfrm>
        </p:spPr>
        <p:txBody>
          <a:bodyPr/>
          <a:lstStyle/>
          <a:p>
            <a:r>
              <a:rPr lang="fr-FR" sz="1600" b="1" dirty="0"/>
              <a:t>Critère principal :</a:t>
            </a:r>
            <a:r>
              <a:rPr lang="fr-FR" sz="1600" dirty="0"/>
              <a:t> % &lt; 50 c/ml à S48 (</a:t>
            </a:r>
            <a:r>
              <a:rPr lang="fr-FR" sz="1600" dirty="0" err="1"/>
              <a:t>Snapshot</a:t>
            </a:r>
            <a:r>
              <a:rPr lang="fr-FR" sz="1600" dirty="0"/>
              <a:t>)</a:t>
            </a:r>
            <a:br>
              <a:rPr lang="fr-FR" sz="1600" dirty="0"/>
            </a:br>
            <a:r>
              <a:rPr lang="fr-FR" sz="1600" dirty="0"/>
              <a:t>ITT exposé (bithérapie n = 126 et trithérapie n = 123)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2371817" y="5076011"/>
            <a:ext cx="81167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000" dirty="0">
                <a:solidFill>
                  <a:srgbClr val="000066"/>
                </a:solidFill>
                <a:cs typeface="Arial" charset="0"/>
              </a:rPr>
              <a:t>* 2 patients dans chaque bras avec CV </a:t>
            </a:r>
            <a:r>
              <a:rPr lang="fr-FR" sz="1000" u="sng" dirty="0">
                <a:solidFill>
                  <a:srgbClr val="000066"/>
                </a:solidFill>
                <a:cs typeface="Arial" charset="0"/>
              </a:rPr>
              <a:t>&gt;</a:t>
            </a:r>
            <a:r>
              <a:rPr lang="fr-FR" sz="1000" dirty="0">
                <a:solidFill>
                  <a:srgbClr val="000066"/>
                </a:solidFill>
                <a:cs typeface="Arial" charset="0"/>
              </a:rPr>
              <a:t> 50 c/ml à S48, 2 patients dans bras bithérapie où le traitement a été arrêté pour manque d’efficacité</a:t>
            </a:r>
          </a:p>
          <a:p>
            <a:pPr marL="88900" indent="-88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000" dirty="0">
                <a:solidFill>
                  <a:srgbClr val="000066"/>
                </a:solidFill>
                <a:cs typeface="Arial" charset="0"/>
              </a:rPr>
              <a:t>** dont arrêts pour EI : 1 dans bras bithérapie, 2 dans bras trithérapie</a:t>
            </a:r>
          </a:p>
        </p:txBody>
      </p:sp>
      <p:sp>
        <p:nvSpPr>
          <p:cNvPr id="65" name="Espace réservé du contenu 2"/>
          <p:cNvSpPr txBox="1">
            <a:spLocks/>
          </p:cNvSpPr>
          <p:nvPr/>
        </p:nvSpPr>
        <p:spPr bwMode="auto">
          <a:xfrm>
            <a:off x="1981201" y="5662785"/>
            <a:ext cx="8507413" cy="106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fr-FR" sz="1600" b="1" kern="0" dirty="0"/>
              <a:t>Critères secondaires </a:t>
            </a:r>
          </a:p>
          <a:p>
            <a:pPr lvl="1"/>
            <a:r>
              <a:rPr lang="fr-FR" sz="1400" kern="0" dirty="0">
                <a:cs typeface="Arial" charset="0"/>
              </a:rPr>
              <a:t>Proportion identique de patients avec CV &lt; 50 c/ml à toutes les visites (82,5 % versus 82,9 %)</a:t>
            </a:r>
          </a:p>
          <a:p>
            <a:pPr lvl="1"/>
            <a:r>
              <a:rPr lang="fr-FR" sz="1400" kern="0" dirty="0">
                <a:cs typeface="Arial" charset="0"/>
              </a:rPr>
              <a:t>Pas de résistance acquise documentée</a:t>
            </a:r>
          </a:p>
          <a:p>
            <a:pPr lvl="1"/>
            <a:r>
              <a:rPr lang="fr-FR" sz="1400" kern="0" dirty="0">
                <a:cs typeface="Arial" charset="0"/>
              </a:rPr>
              <a:t>Pas de différence significative dans gain de CD4</a:t>
            </a:r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7405838" y="6583364"/>
            <a:ext cx="3262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70C0"/>
                </a:solidFill>
                <a:cs typeface="Arial" charset="0"/>
              </a:rPr>
              <a:t>Pulido F, HIV Glasgow 2016, Abs. O331</a:t>
            </a:r>
            <a:endParaRPr lang="en-GB" sz="1200" i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68" name="Titre 1"/>
          <p:cNvSpPr>
            <a:spLocks noGrp="1"/>
          </p:cNvSpPr>
          <p:nvPr>
            <p:ph type="title"/>
          </p:nvPr>
        </p:nvSpPr>
        <p:spPr>
          <a:xfrm>
            <a:off x="196645" y="115889"/>
            <a:ext cx="11897989" cy="936625"/>
          </a:xfrm>
        </p:spPr>
        <p:txBody>
          <a:bodyPr/>
          <a:lstStyle/>
          <a:p>
            <a:r>
              <a:rPr lang="fr-FR" dirty="0"/>
              <a:t>Essai DUAL : bithérapie de </a:t>
            </a:r>
            <a:r>
              <a:rPr lang="fr-FR" dirty="0" smtClean="0"/>
              <a:t>maintenance par </a:t>
            </a:r>
            <a:r>
              <a:rPr lang="fr-FR" dirty="0"/>
              <a:t>DRV/r + 3TC, résultats </a:t>
            </a:r>
            <a:r>
              <a:rPr lang="fr-FR" dirty="0" smtClean="0"/>
              <a:t>S48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19258"/>
      </p:ext>
    </p:extLst>
  </p:cSld>
  <p:clrMapOvr>
    <a:masterClrMapping/>
  </p:clrMapOvr>
  <p:transition advTm="18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Espace réservé du contenu 2"/>
          <p:cNvSpPr txBox="1">
            <a:spLocks/>
          </p:cNvSpPr>
          <p:nvPr/>
        </p:nvSpPr>
        <p:spPr bwMode="auto">
          <a:xfrm>
            <a:off x="2982805" y="4767457"/>
            <a:ext cx="610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6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dirty="0">
                <a:cs typeface="Arial" charset="0"/>
              </a:rPr>
              <a:t>Situation des patients après </a:t>
            </a:r>
            <a:r>
              <a:rPr lang="fr-FR" altLang="fr-FR" sz="1800" dirty="0" smtClean="0">
                <a:cs typeface="Arial" charset="0"/>
              </a:rPr>
              <a:t>un suivi médian de 104 semaines</a:t>
            </a:r>
            <a:endParaRPr lang="fr-FR" sz="1800" dirty="0">
              <a:cs typeface="Arial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916906" y="1150914"/>
            <a:ext cx="8507413" cy="680793"/>
          </a:xfrm>
        </p:spPr>
        <p:txBody>
          <a:bodyPr/>
          <a:lstStyle/>
          <a:p>
            <a:r>
              <a:rPr lang="fr-FR" altLang="fr-FR" sz="1600" dirty="0"/>
              <a:t>Etude </a:t>
            </a:r>
            <a:r>
              <a:rPr lang="fr-FR" altLang="fr-FR" sz="1600" dirty="0" err="1"/>
              <a:t>monocentrique</a:t>
            </a:r>
            <a:r>
              <a:rPr lang="fr-FR" altLang="fr-FR" sz="1600" dirty="0"/>
              <a:t> : 27 patients virologiquement contrôlés (CV &lt; 50 c/ml ≥ 12 mois)</a:t>
            </a:r>
            <a:br>
              <a:rPr lang="fr-FR" altLang="fr-FR" sz="1600" dirty="0"/>
            </a:br>
            <a:r>
              <a:rPr lang="fr-FR" altLang="fr-FR" sz="1600" dirty="0"/>
              <a:t>sans ATCD d’échec ou mutation RAL, recevant DTG 50 mg </a:t>
            </a:r>
            <a:r>
              <a:rPr lang="fr-FR" altLang="fr-FR" sz="1600" dirty="0" err="1"/>
              <a:t>qd</a:t>
            </a:r>
            <a:r>
              <a:rPr lang="fr-FR" altLang="fr-FR" sz="1600" dirty="0"/>
              <a:t> + 3TC 300 mg </a:t>
            </a:r>
            <a:r>
              <a:rPr lang="fr-FR" altLang="fr-FR" sz="1600" dirty="0" err="1"/>
              <a:t>qd</a:t>
            </a:r>
            <a:endParaRPr lang="fr-FR" altLang="fr-FR" sz="1600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2011856" y="2267329"/>
          <a:ext cx="8025415" cy="2458400"/>
        </p:xfrm>
        <a:graphic>
          <a:graphicData uri="http://schemas.openxmlformats.org/drawingml/2006/table">
            <a:tbl>
              <a:tblPr/>
              <a:tblGrid>
                <a:gridCol w="4966272">
                  <a:extLst>
                    <a:ext uri="{9D8B030D-6E8A-4147-A177-3AD203B41FA5}">
                      <a16:colId xmlns="" xmlns:a16="http://schemas.microsoft.com/office/drawing/2014/main" val="686746228"/>
                    </a:ext>
                  </a:extLst>
                </a:gridCol>
                <a:gridCol w="3059143">
                  <a:extLst>
                    <a:ext uri="{9D8B030D-6E8A-4147-A177-3AD203B41FA5}">
                      <a16:colId xmlns="" xmlns:a16="http://schemas.microsoft.com/office/drawing/2014/main" val="3999474466"/>
                    </a:ext>
                  </a:extLst>
                </a:gridCol>
              </a:tblGrid>
              <a:tr h="197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CD4/mm</a:t>
                      </a:r>
                      <a:r>
                        <a:rPr kumimoji="0" lang="fr-FR" altLang="fr-FR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J0, médiane (extrêmes)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601 (196 - 1 533)</a:t>
                      </a:r>
                    </a:p>
                  </a:txBody>
                  <a:tcPr marL="91441" marR="91441" marT="45700" marB="457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7151694"/>
                  </a:ext>
                </a:extLst>
              </a:tr>
              <a:tr h="197135">
                <a:tc>
                  <a:txBody>
                    <a:bodyPr/>
                    <a:lstStyle>
                      <a:lvl1pPr marL="2778125" indent="-277812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778125" marR="0" lvl="0" indent="-2778125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CV J0 &lt; 20 c/ml avec signal non détecté, % 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17/27 (67 %)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5306486"/>
                  </a:ext>
                </a:extLst>
              </a:tr>
              <a:tr h="197135">
                <a:tc>
                  <a:txBody>
                    <a:bodyPr/>
                    <a:lstStyle/>
                    <a:p>
                      <a:pPr marL="2778125" marR="0" lvl="0" indent="-2778125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Nadir CD4/mm</a:t>
                      </a:r>
                      <a:r>
                        <a:rPr kumimoji="0" lang="fr-FR" altLang="fr-FR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, médiane (extrêmes)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167 (8 - 450)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2051453"/>
                  </a:ext>
                </a:extLst>
              </a:tr>
              <a:tr h="197135">
                <a:tc>
                  <a:txBody>
                    <a:bodyPr/>
                    <a:lstStyle>
                      <a:lvl1pPr marL="2778125" indent="-277812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778125" marR="0" lvl="0" indent="-2778125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CV zénith pré-thérapeutique &gt; 100 000 c/ml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15 (56 %)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9257338"/>
                  </a:ext>
                </a:extLst>
              </a:tr>
              <a:tr h="197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Mutation M184V sur génotype(s) (ARN et/ou ADN) 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 (37 %)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7111323"/>
                  </a:ext>
                </a:extLst>
              </a:tr>
              <a:tr h="266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Durée totale ARV (mois), médiane (extrêmes)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215 (22 - 329)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7459682"/>
                  </a:ext>
                </a:extLst>
              </a:tr>
              <a:tr h="266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Durée dernier traitement ARV (mois), médiane (extrêmes)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 (13 - 108)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7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ARV dans dernier traitement : TDF, IP/r, RAL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48 %, 81 %, 26 %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7456300"/>
                  </a:ext>
                </a:extLst>
              </a:tr>
            </a:tbl>
          </a:graphicData>
        </a:graphic>
      </p:graphicFrame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28601" y="115889"/>
            <a:ext cx="11766643" cy="936625"/>
          </a:xfrm>
        </p:spPr>
        <p:txBody>
          <a:bodyPr/>
          <a:lstStyle/>
          <a:p>
            <a:pPr algn="ctr"/>
            <a:r>
              <a:rPr lang="fr-FR" sz="2600" dirty="0" smtClean="0"/>
              <a:t>DOLULAM </a:t>
            </a:r>
            <a:r>
              <a:rPr lang="fr-FR" sz="2600" dirty="0"/>
              <a:t>: bithérapie DTG + 3TC en maintenance - Résultats à </a:t>
            </a:r>
            <a:r>
              <a:rPr lang="fr-FR" sz="2600" dirty="0" smtClean="0"/>
              <a:t>2 ans</a:t>
            </a:r>
            <a:endParaRPr lang="fr-FR" sz="2600" dirty="0"/>
          </a:p>
        </p:txBody>
      </p:sp>
      <p:sp>
        <p:nvSpPr>
          <p:cNvPr id="2" name="Rectangle 1"/>
          <p:cNvSpPr/>
          <p:nvPr/>
        </p:nvSpPr>
        <p:spPr>
          <a:xfrm>
            <a:off x="3499839" y="1855660"/>
            <a:ext cx="505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Caractéristiques des patients au moment du switch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2011856" y="5112478"/>
          <a:ext cx="8025414" cy="1353700"/>
        </p:xfrm>
        <a:graphic>
          <a:graphicData uri="http://schemas.openxmlformats.org/drawingml/2006/table">
            <a:tbl>
              <a:tblPr/>
              <a:tblGrid>
                <a:gridCol w="3865824">
                  <a:extLst>
                    <a:ext uri="{9D8B030D-6E8A-4147-A177-3AD203B41FA5}">
                      <a16:colId xmlns="" xmlns:a16="http://schemas.microsoft.com/office/drawing/2014/main" val="686746228"/>
                    </a:ext>
                  </a:extLst>
                </a:gridCol>
                <a:gridCol w="4159590">
                  <a:extLst>
                    <a:ext uri="{9D8B030D-6E8A-4147-A177-3AD203B41FA5}">
                      <a16:colId xmlns="" xmlns:a16="http://schemas.microsoft.com/office/drawing/2014/main" val="3999474466"/>
                    </a:ext>
                  </a:extLst>
                </a:gridCol>
              </a:tblGrid>
              <a:tr h="1276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Echec virologique (CV &gt; 50 c/ml confirmée)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2268463"/>
                  </a:ext>
                </a:extLst>
              </a:tr>
              <a:tr h="4977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Arrêts de la bithérapie DTG + 3TC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- dus à EI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- par décision du patient </a:t>
                      </a:r>
                    </a:p>
                  </a:txBody>
                  <a:tcPr marL="91441" marR="91441" marT="45700" marB="457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 (S16 : fatigue, inconfort digestif ; S24 : fatigue)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 (S18 : après </a:t>
                      </a:r>
                      <a:r>
                        <a:rPr kumimoji="0" lang="fr-FR" altLang="fr-F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blip</a:t>
                      </a: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52 c/ml intensification)</a:t>
                      </a:r>
                    </a:p>
                  </a:txBody>
                  <a:tcPr marL="91441" marR="91441" marT="45700" marB="457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164075"/>
                  </a:ext>
                </a:extLst>
              </a:tr>
              <a:tr h="1276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CV &lt; 20 c/ml avec signal non détecté</a:t>
                      </a: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20/24 (83 %)</a:t>
                      </a:r>
                      <a:endParaRPr kumimoji="0" lang="fr-FR" altLang="fr-F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41" marR="91441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3004913"/>
                  </a:ext>
                </a:extLst>
              </a:tr>
            </a:tbl>
          </a:graphicData>
        </a:graphic>
      </p:graphicFrame>
      <p:sp>
        <p:nvSpPr>
          <p:cNvPr id="12" name="Espace réservé du pied de page 5"/>
          <p:cNvSpPr txBox="1">
            <a:spLocks/>
          </p:cNvSpPr>
          <p:nvPr/>
        </p:nvSpPr>
        <p:spPr>
          <a:xfrm>
            <a:off x="5465321" y="6417245"/>
            <a:ext cx="6481513" cy="53340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r-FR"/>
            </a:defPPr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 kern="1200">
                <a:solidFill>
                  <a:srgbClr val="595959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Reynes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 J et al., Poster MOPEB0322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80947"/>
      </p:ext>
    </p:extLst>
  </p:cSld>
  <p:clrMapOvr>
    <a:masterClrMapping/>
  </p:clrMapOvr>
  <p:transition advTm="52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72" x="7983538" y="2446338"/>
          <p14:tracePt t="15780" x="8004175" y="2446338"/>
          <p14:tracePt t="15787" x="8048625" y="2430463"/>
          <p14:tracePt t="15802" x="8215313" y="2395538"/>
          <p14:tracePt t="15819" x="8520113" y="2314575"/>
          <p14:tracePt t="15835" x="8816975" y="2263775"/>
          <p14:tracePt t="15852" x="9158288" y="2220913"/>
          <p14:tracePt t="15869" x="9471025" y="2192338"/>
          <p14:tracePt t="15885" x="9761538" y="2162175"/>
          <p14:tracePt t="15902" x="9906000" y="2155825"/>
          <p14:tracePt t="15919" x="10050463" y="2147888"/>
          <p14:tracePt t="15936" x="10174288" y="2147888"/>
          <p14:tracePt t="15952" x="10269538" y="2147888"/>
          <p14:tracePt t="15969" x="10312400" y="2147888"/>
          <p14:tracePt t="15985" x="10340975" y="2147888"/>
          <p14:tracePt t="16002" x="10363200" y="2147888"/>
          <p14:tracePt t="16019" x="10371138" y="2147888"/>
          <p14:tracePt t="16041" x="10377488" y="2147888"/>
          <p14:tracePt t="18043" x="10340975" y="2308225"/>
          <p14:tracePt t="18051" x="10290175" y="2590800"/>
          <p14:tracePt t="18058" x="10239375" y="2844800"/>
          <p14:tracePt t="18069" x="10182225" y="3208338"/>
          <p14:tracePt t="18086" x="10145713" y="3846513"/>
          <p14:tracePt t="18103" x="10131425" y="4659313"/>
          <p14:tracePt t="18119" x="10131425" y="5210175"/>
          <p14:tracePt t="18136" x="10131425" y="5508625"/>
          <p14:tracePt t="18152" x="10137775" y="5718175"/>
          <p14:tracePt t="18170" x="10145713" y="5935663"/>
          <p14:tracePt t="18186" x="10152063" y="6008688"/>
          <p14:tracePt t="18202" x="10152063" y="6037263"/>
          <p14:tracePt t="18219" x="10160000" y="6053138"/>
          <p14:tracePt t="18252" x="10160000" y="6045200"/>
          <p14:tracePt t="18467" x="10167938" y="6059488"/>
          <p14:tracePt t="18475" x="10167938" y="6081713"/>
          <p14:tracePt t="18486" x="10174288" y="6110288"/>
          <p14:tracePt t="18503" x="10188575" y="6175375"/>
          <p14:tracePt t="18519" x="10202863" y="6234113"/>
          <p14:tracePt t="18536" x="10202863" y="6270625"/>
          <p14:tracePt t="18553" x="10210800" y="6307138"/>
          <p14:tracePt t="18569" x="10210800" y="6321425"/>
          <p14:tracePt t="18586" x="10218738" y="6335713"/>
          <p14:tracePt t="18602" x="10218738" y="6357938"/>
          <p14:tracePt t="18619" x="10218738" y="6364288"/>
          <p14:tracePt t="18636" x="10218738" y="6372225"/>
          <p14:tracePt t="18653" x="10218738" y="6378575"/>
          <p14:tracePt t="18686" x="10218738" y="6386513"/>
          <p14:tracePt t="18702" x="10218738" y="6392863"/>
          <p14:tracePt t="18719" x="10218738" y="6400800"/>
          <p14:tracePt t="18736" x="10218738" y="6429375"/>
          <p14:tracePt t="18753" x="10218738" y="6443663"/>
          <p14:tracePt t="18769" x="10218738" y="6459538"/>
          <p14:tracePt t="18786" x="10218738" y="6473825"/>
          <p14:tracePt t="18803" x="10218738" y="6488113"/>
          <p14:tracePt t="18819" x="10218738" y="6494463"/>
          <p14:tracePt t="18836" x="10218738" y="6502400"/>
          <p14:tracePt t="18869" x="10218738" y="6516688"/>
          <p14:tracePt t="18886" x="10218738" y="6524625"/>
          <p14:tracePt t="18919" x="10218738" y="6530975"/>
          <p14:tracePt t="18937" x="10218738" y="6538913"/>
          <p14:tracePt t="18959" x="10218738" y="6545263"/>
          <p14:tracePt t="29051" x="10225088" y="6538913"/>
          <p14:tracePt t="29059" x="10225088" y="6516688"/>
          <p14:tracePt t="29071" x="10225088" y="6488113"/>
          <p14:tracePt t="29088" x="10225088" y="6429375"/>
          <p14:tracePt t="29105" x="10196513" y="6234113"/>
          <p14:tracePt t="29121" x="10117138" y="6124575"/>
          <p14:tracePt t="29138" x="10007600" y="5986463"/>
          <p14:tracePt t="29155" x="9694863" y="5776913"/>
          <p14:tracePt t="29171" x="9361488" y="5610225"/>
          <p14:tracePt t="29188" x="9209088" y="5537200"/>
          <p14:tracePt t="29205" x="9085263" y="5457825"/>
          <p14:tracePt t="29221" x="8999538" y="5384800"/>
          <p14:tracePt t="29238" x="8948738" y="5319713"/>
          <p14:tracePt t="29255" x="8940800" y="5297488"/>
          <p14:tracePt t="29271" x="8940800" y="5283200"/>
          <p14:tracePt t="29543" x="8926513" y="5283200"/>
          <p14:tracePt t="29550" x="8912225" y="5275263"/>
          <p14:tracePt t="29558" x="8904288" y="5275263"/>
          <p14:tracePt t="29572" x="8882063" y="5260975"/>
          <p14:tracePt t="29588" x="8788400" y="5224463"/>
          <p14:tracePt t="29605" x="8745538" y="5203825"/>
          <p14:tracePt t="29621" x="8715375" y="5189538"/>
          <p14:tracePt t="29638" x="8686800" y="5181600"/>
          <p14:tracePt t="29655" x="8658225" y="5167313"/>
          <p14:tracePt t="29671" x="8650288" y="5167313"/>
          <p14:tracePt t="29705" x="8643938" y="5167313"/>
          <p14:tracePt t="29773" x="8650288" y="5167313"/>
          <p14:tracePt t="29788" x="8658225" y="5167313"/>
          <p14:tracePt t="29796" x="8664575" y="5167313"/>
          <p14:tracePt t="29811" x="8672513" y="5167313"/>
          <p14:tracePt t="29822" x="8678863" y="5167313"/>
          <p14:tracePt t="29838" x="8694738" y="5167313"/>
          <p14:tracePt t="29855" x="8715375" y="5167313"/>
          <p14:tracePt t="29871" x="8729663" y="5167313"/>
          <p14:tracePt t="29908" x="8737600" y="5167313"/>
          <p14:tracePt t="29967" x="8723313" y="5159375"/>
          <p14:tracePt t="29974" x="8709025" y="5159375"/>
          <p14:tracePt t="29982" x="8701088" y="5159375"/>
          <p14:tracePt t="29989" x="8686800" y="5159375"/>
          <p14:tracePt t="30005" x="8650288" y="5153025"/>
          <p14:tracePt t="30022" x="8628063" y="5153025"/>
          <p14:tracePt t="30038" x="8613775" y="5153025"/>
          <p14:tracePt t="30055" x="8607425" y="5153025"/>
          <p14:tracePt t="30072" x="8599488" y="5153025"/>
          <p14:tracePt t="30212" x="8593138" y="5153025"/>
          <p14:tracePt t="30220" x="8585200" y="5153025"/>
          <p14:tracePt t="30228" x="8570913" y="5153025"/>
          <p14:tracePt t="30238" x="8562975" y="5153025"/>
          <p14:tracePt t="30255" x="8526463" y="5153025"/>
          <p14:tracePt t="30272" x="8483600" y="5153025"/>
          <p14:tracePt t="30288" x="8469313" y="5159375"/>
          <p14:tracePt t="30305" x="8455025" y="5159375"/>
          <p14:tracePt t="30322" x="8447088" y="5159375"/>
          <p14:tracePt t="30339" x="8447088" y="5167313"/>
          <p14:tracePt t="30372" x="8447088" y="5173663"/>
          <p14:tracePt t="30388" x="8447088" y="5181600"/>
          <p14:tracePt t="30405" x="8455025" y="5195888"/>
          <p14:tracePt t="30422" x="8491538" y="5203825"/>
          <p14:tracePt t="30438" x="8497888" y="5203825"/>
          <p14:tracePt t="30455" x="8505825" y="5203825"/>
          <p14:tracePt t="30495" x="8497888" y="5210175"/>
          <p14:tracePt t="30505" x="8483600" y="5210175"/>
          <p14:tracePt t="30522" x="8424863" y="5210175"/>
          <p14:tracePt t="30538" x="8331200" y="5224463"/>
          <p14:tracePt t="30555" x="8201025" y="5246688"/>
          <p14:tracePt t="30572" x="8156575" y="5254625"/>
          <p14:tracePt t="30588" x="8142288" y="5254625"/>
          <p14:tracePt t="30605" x="8135938" y="5254625"/>
          <p14:tracePt t="30652" x="8156575" y="5254625"/>
          <p14:tracePt t="30659" x="8170863" y="5254625"/>
          <p14:tracePt t="30672" x="8193088" y="5254625"/>
          <p14:tracePt t="30689" x="8237538" y="5254625"/>
          <p14:tracePt t="30705" x="8258175" y="5254625"/>
          <p14:tracePt t="30722" x="8266113" y="5254625"/>
          <p14:tracePt t="30738" x="8272463" y="5254625"/>
          <p14:tracePt t="30778" x="8266113" y="5254625"/>
          <p14:tracePt t="30788" x="8258175" y="5254625"/>
          <p14:tracePt t="30805" x="8237538" y="5254625"/>
          <p14:tracePt t="30822" x="8207375" y="5254625"/>
          <p14:tracePt t="30839" x="8186738" y="5254625"/>
          <p14:tracePt t="30855" x="8178800" y="5254625"/>
          <p14:tracePt t="30920" x="8186738" y="5254625"/>
          <p14:tracePt t="30927" x="8201025" y="5254625"/>
          <p14:tracePt t="30938" x="8215313" y="5254625"/>
          <p14:tracePt t="30955" x="8237538" y="5254625"/>
          <p14:tracePt t="30972" x="8251825" y="5254625"/>
          <p14:tracePt t="30988" x="8258175" y="5254625"/>
          <p14:tracePt t="31024" x="8251825" y="5254625"/>
          <p14:tracePt t="31032" x="8243888" y="5254625"/>
          <p14:tracePt t="31039" x="8229600" y="5254625"/>
          <p14:tracePt t="31055" x="8201025" y="5254625"/>
          <p14:tracePt t="31072" x="8170863" y="5254625"/>
          <p14:tracePt t="31088" x="8156575" y="5254625"/>
          <p14:tracePt t="31158" x="8164513" y="5254625"/>
          <p14:tracePt t="31165" x="8178800" y="5254625"/>
          <p14:tracePt t="31173" x="8201025" y="5254625"/>
          <p14:tracePt t="31188" x="8221663" y="5260975"/>
          <p14:tracePt t="31205" x="8237538" y="5260975"/>
          <p14:tracePt t="31222" x="8243888" y="5260975"/>
          <p14:tracePt t="31270" x="8237538" y="5260975"/>
          <p14:tracePt t="31277" x="8229600" y="5260975"/>
          <p14:tracePt t="31289" x="8215313" y="5260975"/>
          <p14:tracePt t="31305" x="8193088" y="5260975"/>
          <p14:tracePt t="31322" x="8164513" y="5260975"/>
          <p14:tracePt t="31355" x="8156575" y="5260975"/>
          <p14:tracePt t="31396" x="8170863" y="5260975"/>
          <p14:tracePt t="31404" x="8178800" y="5260975"/>
          <p14:tracePt t="31411" x="8193088" y="5260975"/>
          <p14:tracePt t="31422" x="8207375" y="5260975"/>
          <p14:tracePt t="31439" x="8221663" y="5260975"/>
          <p14:tracePt t="31455" x="8229600" y="5260975"/>
          <p14:tracePt t="31537" x="8221663" y="5260975"/>
          <p14:tracePt t="31545" x="8215313" y="5260975"/>
          <p14:tracePt t="31634" x="8221663" y="5260975"/>
          <p14:tracePt t="31649" x="8229600" y="5260975"/>
          <p14:tracePt t="31671" x="8237538" y="5260975"/>
          <p14:tracePt t="33837" x="8237538" y="5268913"/>
          <p14:tracePt t="33844" x="8237538" y="5275263"/>
          <p14:tracePt t="33859" x="8237538" y="5283200"/>
          <p14:tracePt t="33872" x="8251825" y="5291138"/>
          <p14:tracePt t="33889" x="8272463" y="5326063"/>
          <p14:tracePt t="33906" x="8294688" y="5356225"/>
          <p14:tracePt t="33922" x="8308975" y="5384800"/>
          <p14:tracePt t="33939" x="8323263" y="5407025"/>
          <p14:tracePt t="33956" x="8339138" y="5421313"/>
          <p14:tracePt t="33972" x="8345488" y="5435600"/>
          <p14:tracePt t="33989" x="8353425" y="5457825"/>
          <p14:tracePt t="34006" x="8359775" y="5478463"/>
          <p14:tracePt t="34023" x="8367713" y="5508625"/>
          <p14:tracePt t="34039" x="8374063" y="5537200"/>
          <p14:tracePt t="34056" x="8374063" y="5559425"/>
          <p14:tracePt t="34072" x="8382000" y="5565775"/>
          <p14:tracePt t="34089" x="8382000" y="5580063"/>
          <p14:tracePt t="34106" x="8382000" y="5602288"/>
          <p14:tracePt t="34122" x="8382000" y="5610225"/>
          <p14:tracePt t="34139" x="8382000" y="5616575"/>
          <p14:tracePt t="34156" x="8382000" y="5630863"/>
          <p14:tracePt t="34189" x="8382000" y="5638800"/>
          <p14:tracePt t="34291" x="8382000" y="5646738"/>
          <p14:tracePt t="34321" x="8389938" y="5646738"/>
          <p14:tracePt t="34328" x="8389938" y="5653088"/>
          <p14:tracePt t="34343" x="8389938" y="5661025"/>
          <p14:tracePt t="34380" x="8389938" y="5667375"/>
          <p14:tracePt t="36747" x="8359775" y="5667375"/>
          <p14:tracePt t="36754" x="8258175" y="5667375"/>
          <p14:tracePt t="36762" x="8069263" y="5667375"/>
          <p14:tracePt t="36773" x="7750175" y="5667375"/>
          <p14:tracePt t="36789" x="7002463" y="5667375"/>
          <p14:tracePt t="36806" x="5929313" y="5595938"/>
          <p14:tracePt t="36823" x="5384800" y="5559425"/>
          <p14:tracePt t="36839" x="5006975" y="5559425"/>
          <p14:tracePt t="36856" x="4848225" y="5559425"/>
          <p14:tracePt t="36873" x="4716463" y="5573713"/>
          <p14:tracePt t="36889" x="4695825" y="5573713"/>
          <p14:tracePt t="37089" x="4665663" y="5573713"/>
          <p14:tracePt t="37097" x="4572000" y="5588000"/>
          <p14:tracePt t="37106" x="4492625" y="5602288"/>
          <p14:tracePt t="37123" x="4303713" y="5616575"/>
          <p14:tracePt t="37140" x="4129088" y="5624513"/>
          <p14:tracePt t="37156" x="3810000" y="5646738"/>
          <p14:tracePt t="37173" x="3716338" y="5661025"/>
          <p14:tracePt t="37189" x="3614738" y="5675313"/>
          <p14:tracePt t="37206" x="3548063" y="5681663"/>
          <p14:tracePt t="37223" x="3497263" y="5681663"/>
          <p14:tracePt t="37240" x="3476625" y="5689600"/>
          <p14:tracePt t="37256" x="3462338" y="5689600"/>
          <p14:tracePt t="37273" x="3446463" y="5689600"/>
          <p14:tracePt t="37290" x="3432175" y="5689600"/>
          <p14:tracePt t="37306" x="3425825" y="5689600"/>
          <p14:tracePt t="37340" x="3417888" y="5689600"/>
          <p14:tracePt t="37387" x="3411538" y="5689600"/>
          <p14:tracePt t="37409" x="3403600" y="5689600"/>
          <p14:tracePt t="37416" x="3395663" y="5697538"/>
          <p14:tracePt t="37424" x="3389313" y="5697538"/>
          <p14:tracePt t="37440" x="3360738" y="5703888"/>
          <p14:tracePt t="37456" x="3330575" y="5703888"/>
          <p14:tracePt t="37473" x="3309938" y="5703888"/>
          <p14:tracePt t="37490" x="3287713" y="5711825"/>
          <p14:tracePt t="37507" x="3259138" y="5711825"/>
          <p14:tracePt t="37523" x="3251200" y="5711825"/>
          <p14:tracePt t="37540" x="3243263" y="5711825"/>
          <p14:tracePt t="37915" x="3243263" y="5718175"/>
          <p14:tracePt t="37923" x="3251200" y="5718175"/>
          <p14:tracePt t="37930" x="3273425" y="5718175"/>
          <p14:tracePt t="37940" x="3294063" y="5718175"/>
          <p14:tracePt t="37956" x="3367088" y="5726113"/>
          <p14:tracePt t="37973" x="3476625" y="5732463"/>
          <p14:tracePt t="37990" x="3744913" y="5740400"/>
          <p14:tracePt t="38007" x="3984625" y="5740400"/>
          <p14:tracePt t="38023" x="4165600" y="5740400"/>
          <p14:tracePt t="38040" x="4340225" y="5740400"/>
          <p14:tracePt t="38057" x="4513263" y="5740400"/>
          <p14:tracePt t="38073" x="4622800" y="5740400"/>
          <p14:tracePt t="38090" x="4724400" y="5748338"/>
          <p14:tracePt t="38106" x="4767263" y="5762625"/>
          <p14:tracePt t="38123" x="4811713" y="5776913"/>
          <p14:tracePt t="38140" x="4833938" y="5799138"/>
          <p14:tracePt t="38156" x="4848225" y="5819775"/>
          <p14:tracePt t="38173" x="4854575" y="5842000"/>
          <p14:tracePt t="38190" x="4862513" y="5870575"/>
          <p14:tracePt t="38207" x="4862513" y="5900738"/>
          <p14:tracePt t="38223" x="4862513" y="5921375"/>
          <p14:tracePt t="38240" x="4862513" y="5951538"/>
          <p14:tracePt t="38257" x="4854575" y="5972175"/>
          <p14:tracePt t="38273" x="4803775" y="6008688"/>
          <p14:tracePt t="38290" x="4760913" y="6016625"/>
          <p14:tracePt t="38306" x="4732338" y="6022975"/>
          <p14:tracePt t="38323" x="4710113" y="6022975"/>
          <p14:tracePt t="38340" x="4695825" y="6022975"/>
          <p14:tracePt t="38357" x="4687888" y="6022975"/>
          <p14:tracePt t="38390" x="4681538" y="6022975"/>
          <p14:tracePt t="38414" x="4673600" y="6022975"/>
          <p14:tracePt t="38423" x="4665663" y="6022975"/>
          <p14:tracePt t="38440" x="4651375" y="6016625"/>
          <p14:tracePt t="38457" x="4637088" y="6016625"/>
          <p14:tracePt t="38473" x="4614863" y="6008688"/>
          <p14:tracePt t="38490" x="4594225" y="6002338"/>
          <p14:tracePt t="38507" x="4564063" y="5994400"/>
          <p14:tracePt t="38523" x="4549775" y="5986463"/>
          <p14:tracePt t="38540" x="4529138" y="5986463"/>
          <p14:tracePt t="38556" x="4521200" y="5986463"/>
          <p14:tracePt t="38590" x="4513263" y="5986463"/>
          <p14:tracePt t="38845" x="4513263" y="5980113"/>
          <p14:tracePt t="45364" x="4506913" y="5972175"/>
          <p14:tracePt t="45372" x="4492625" y="5935663"/>
          <p14:tracePt t="45379" x="4462463" y="5864225"/>
          <p14:tracePt t="45391" x="4419600" y="5783263"/>
          <p14:tracePt t="45408" x="4303713" y="5449888"/>
          <p14:tracePt t="45425" x="4143375" y="4840288"/>
          <p14:tracePt t="45441" x="4056063" y="4543425"/>
          <p14:tracePt t="45458" x="3984625" y="4179888"/>
          <p14:tracePt t="45475" x="3933825" y="3970338"/>
          <p14:tracePt t="45491" x="3903663" y="3773488"/>
          <p14:tracePt t="45508" x="3889375" y="3716338"/>
          <p14:tracePt t="45525" x="3889375" y="3708400"/>
          <p14:tracePt t="45714" x="3889375" y="3700463"/>
          <p14:tracePt t="45722" x="3889375" y="3679825"/>
          <p14:tracePt t="45729" x="3897313" y="3643313"/>
          <p14:tracePt t="45741" x="3919538" y="3563938"/>
          <p14:tracePt t="45758" x="4049713" y="3273425"/>
          <p14:tracePt t="45775" x="4216400" y="3033713"/>
          <p14:tracePt t="45791" x="4325938" y="2903538"/>
          <p14:tracePt t="45808" x="4448175" y="2779713"/>
          <p14:tracePt t="45825" x="4564063" y="2655888"/>
          <p14:tracePt t="45841" x="4659313" y="2576513"/>
          <p14:tracePt t="45858" x="4695825" y="2540000"/>
          <p14:tracePt t="46049" x="4702175" y="2532063"/>
          <p14:tracePt t="46057" x="4716463" y="2503488"/>
          <p14:tracePt t="46064" x="4746625" y="2452688"/>
          <p14:tracePt t="46075" x="4789488" y="2395538"/>
          <p14:tracePt t="46091" x="4913313" y="2184400"/>
          <p14:tracePt t="46108" x="5094288" y="1820863"/>
          <p14:tracePt t="46125" x="5189538" y="1654175"/>
          <p14:tracePt t="46141" x="5260975" y="1509713"/>
          <p14:tracePt t="46158" x="5297488" y="1422400"/>
          <p14:tracePt t="46175" x="5311775" y="1343025"/>
          <p14:tracePt t="46191" x="5326063" y="1219200"/>
          <p14:tracePt t="46208" x="5326063" y="1168400"/>
          <p14:tracePt t="46225" x="5326063" y="1125538"/>
          <p14:tracePt t="46241" x="5319713" y="1095375"/>
          <p14:tracePt t="46258" x="5254625" y="1008063"/>
          <p14:tracePt t="46275" x="5203825" y="950913"/>
          <p14:tracePt t="46291" x="5145088" y="885825"/>
          <p14:tracePt t="46308" x="5065713" y="812800"/>
          <p14:tracePt t="46325" x="4949825" y="747713"/>
          <p14:tracePt t="46341" x="4833938" y="733425"/>
          <p14:tracePt t="46358" x="4681538" y="725488"/>
          <p14:tracePt t="46375" x="4498975" y="798513"/>
          <p14:tracePt t="46392" x="4259263" y="973138"/>
          <p14:tracePt t="46408" x="4179888" y="1044575"/>
          <p14:tracePt t="46425" x="4129088" y="1103313"/>
          <p14:tracePt t="46442" x="4078288" y="1160463"/>
          <p14:tracePt t="46458" x="4035425" y="1284288"/>
          <p14:tracePt t="46475" x="4027488" y="1349375"/>
          <p14:tracePt t="46491" x="4027488" y="1400175"/>
          <p14:tracePt t="46508" x="4027488" y="1444625"/>
          <p14:tracePt t="46525" x="4078288" y="1552575"/>
          <p14:tracePt t="46541" x="4114800" y="1589088"/>
          <p14:tracePt t="46558" x="4202113" y="1647825"/>
          <p14:tracePt t="46575" x="4295775" y="1684338"/>
          <p14:tracePt t="46592" x="4433888" y="1704975"/>
          <p14:tracePt t="46609" x="4594225" y="1704975"/>
          <p14:tracePt t="46625" x="4702175" y="1684338"/>
          <p14:tracePt t="46641" x="4797425" y="1633538"/>
          <p14:tracePt t="46658" x="4876800" y="1566863"/>
          <p14:tracePt t="46675" x="4941888" y="1495425"/>
          <p14:tracePt t="46692" x="4992688" y="1430338"/>
          <p14:tracePt t="46708" x="5043488" y="1328738"/>
          <p14:tracePt t="46725" x="5080000" y="1247775"/>
          <p14:tracePt t="46742" x="5094288" y="1160463"/>
          <p14:tracePt t="46758" x="5094288" y="1081088"/>
          <p14:tracePt t="46775" x="5072063" y="987425"/>
          <p14:tracePt t="46792" x="5051425" y="928688"/>
          <p14:tracePt t="46808" x="4913313" y="871538"/>
          <p14:tracePt t="46825" x="4797425" y="877888"/>
          <p14:tracePt t="46842" x="4651375" y="965200"/>
          <p14:tracePt t="46858" x="4543425" y="1038225"/>
          <p14:tracePt t="46875" x="4484688" y="1089025"/>
          <p14:tracePt t="46891" x="4462463" y="1103313"/>
          <p14:tracePt t="46908" x="4456113" y="1117600"/>
          <p14:tracePt t="46925" x="4448175" y="1131888"/>
          <p14:tracePt t="46942" x="4448175" y="1139825"/>
          <p14:tracePt t="46958" x="4448175" y="1160463"/>
          <p14:tracePt t="46975" x="4448175" y="1182688"/>
          <p14:tracePt t="46991" x="4448175" y="1204913"/>
          <p14:tracePt t="47008" x="4448175" y="1211263"/>
          <p14:tracePt t="47121" x="4448175" y="1219200"/>
          <p14:tracePt t="47136" x="4448175" y="1227138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1579" y="140687"/>
            <a:ext cx="10030883" cy="936625"/>
          </a:xfrm>
        </p:spPr>
        <p:txBody>
          <a:bodyPr/>
          <a:lstStyle/>
          <a:p>
            <a:pPr algn="ctr"/>
            <a:r>
              <a:rPr lang="fr-FR" dirty="0"/>
              <a:t>Essai LAMIDOL (ANS 167) : DTG + </a:t>
            </a:r>
            <a:r>
              <a:rPr lang="fr-FR" dirty="0" smtClean="0"/>
              <a:t>3TC en </a:t>
            </a:r>
            <a:r>
              <a:rPr lang="fr-FR" dirty="0"/>
              <a:t>switch (1)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8723" y="1739348"/>
            <a:ext cx="6216606" cy="4949686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fr-FR" sz="1800" dirty="0"/>
              <a:t>Essai ouvert, non comparatif</a:t>
            </a:r>
            <a:br>
              <a:rPr lang="fr-FR" sz="1800" dirty="0"/>
            </a:br>
            <a:endParaRPr lang="fr-FR" sz="1800" dirty="0"/>
          </a:p>
          <a:p>
            <a:pPr>
              <a:lnSpc>
                <a:spcPts val="1800"/>
              </a:lnSpc>
            </a:pPr>
            <a:r>
              <a:rPr lang="fr-FR" sz="1800" dirty="0"/>
              <a:t>Critères d’inclusion : </a:t>
            </a:r>
          </a:p>
          <a:p>
            <a:pPr lvl="1">
              <a:lnSpc>
                <a:spcPts val="1800"/>
              </a:lnSpc>
            </a:pPr>
            <a:r>
              <a:rPr lang="fr-FR" sz="1600" dirty="0"/>
              <a:t>Trithérapie ARV sans antécédent d’échec (1</a:t>
            </a:r>
            <a:r>
              <a:rPr lang="fr-FR" sz="1600" baseline="30000" dirty="0"/>
              <a:t>ère </a:t>
            </a:r>
            <a:r>
              <a:rPr lang="fr-FR" sz="1600" dirty="0"/>
              <a:t>/ 2</a:t>
            </a:r>
            <a:r>
              <a:rPr lang="fr-FR" sz="1600" baseline="30000" dirty="0"/>
              <a:t>ème </a:t>
            </a:r>
            <a:r>
              <a:rPr lang="fr-FR" sz="1600" dirty="0"/>
              <a:t>/ 3</a:t>
            </a:r>
            <a:r>
              <a:rPr lang="fr-FR" sz="1600" baseline="30000" dirty="0"/>
              <a:t>ème</a:t>
            </a:r>
            <a:r>
              <a:rPr lang="fr-FR" sz="1600" dirty="0"/>
              <a:t> ligne avec au plus 1 changement pour intolérance)</a:t>
            </a:r>
          </a:p>
          <a:p>
            <a:pPr lvl="1">
              <a:lnSpc>
                <a:spcPts val="1800"/>
              </a:lnSpc>
            </a:pPr>
            <a:r>
              <a:rPr lang="fr-FR" sz="1600" dirty="0"/>
              <a:t>CV &lt; 50 c/ml &gt; 2 ans</a:t>
            </a:r>
          </a:p>
          <a:p>
            <a:pPr lvl="1">
              <a:lnSpc>
                <a:spcPts val="1800"/>
              </a:lnSpc>
            </a:pPr>
            <a:r>
              <a:rPr lang="fr-FR" sz="1600" dirty="0"/>
              <a:t>Nadir CD4 &gt; 200/mm</a:t>
            </a:r>
            <a:r>
              <a:rPr lang="fr-FR" sz="1600" baseline="30000" dirty="0"/>
              <a:t>3</a:t>
            </a:r>
          </a:p>
          <a:p>
            <a:pPr lvl="1">
              <a:lnSpc>
                <a:spcPts val="1800"/>
              </a:lnSpc>
            </a:pPr>
            <a:r>
              <a:rPr lang="fr-FR" sz="1600" dirty="0"/>
              <a:t>Ag </a:t>
            </a:r>
            <a:r>
              <a:rPr lang="fr-FR" sz="1600" dirty="0" err="1"/>
              <a:t>HBs</a:t>
            </a:r>
            <a:r>
              <a:rPr lang="fr-FR" sz="1600" dirty="0"/>
              <a:t> négatif</a:t>
            </a: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  <a:p>
            <a:pPr>
              <a:lnSpc>
                <a:spcPts val="1800"/>
              </a:lnSpc>
            </a:pPr>
            <a:r>
              <a:rPr lang="fr-FR" sz="1800" dirty="0"/>
              <a:t>1</a:t>
            </a:r>
            <a:r>
              <a:rPr lang="fr-FR" sz="1800" baseline="30000" dirty="0"/>
              <a:t>ère</a:t>
            </a:r>
            <a:r>
              <a:rPr lang="fr-FR" sz="1800" dirty="0"/>
              <a:t> phase : remplacement du 3</a:t>
            </a:r>
            <a:r>
              <a:rPr lang="fr-FR" sz="1800" baseline="30000" dirty="0"/>
              <a:t>ème</a:t>
            </a:r>
            <a:r>
              <a:rPr lang="fr-FR" sz="1800" dirty="0"/>
              <a:t> agent par DTG 50 mg/j (avec poursuite INTI) pendant 8 semaines</a:t>
            </a:r>
            <a:br>
              <a:rPr lang="fr-FR" sz="1800" dirty="0"/>
            </a:br>
            <a:endParaRPr lang="fr-FR" sz="1800" dirty="0"/>
          </a:p>
          <a:p>
            <a:pPr>
              <a:lnSpc>
                <a:spcPts val="1800"/>
              </a:lnSpc>
            </a:pPr>
            <a:r>
              <a:rPr lang="fr-FR" sz="1800" dirty="0"/>
              <a:t>Puis 2</a:t>
            </a:r>
            <a:r>
              <a:rPr lang="fr-FR" sz="1800" baseline="30000" dirty="0"/>
              <a:t>ème</a:t>
            </a:r>
            <a:r>
              <a:rPr lang="fr-FR" sz="1800" dirty="0"/>
              <a:t> phase de DTG + 3TC pendant 48 semaines</a:t>
            </a:r>
            <a:br>
              <a:rPr lang="fr-FR" sz="1800" dirty="0"/>
            </a:br>
            <a:endParaRPr lang="fr-FR" sz="1800" dirty="0"/>
          </a:p>
          <a:p>
            <a:pPr>
              <a:lnSpc>
                <a:spcPts val="1800"/>
              </a:lnSpc>
            </a:pPr>
            <a:r>
              <a:rPr lang="fr-FR" sz="1800" dirty="0"/>
              <a:t>Critère de jugement principal = succès à S48. Echec si :</a:t>
            </a:r>
          </a:p>
          <a:p>
            <a:pPr lvl="1">
              <a:lnSpc>
                <a:spcPts val="1800"/>
              </a:lnSpc>
            </a:pPr>
            <a:r>
              <a:rPr lang="fr-FR" sz="1600" dirty="0"/>
              <a:t>CV confirmée &gt; 50 c/ml</a:t>
            </a:r>
          </a:p>
          <a:p>
            <a:pPr lvl="1">
              <a:lnSpc>
                <a:spcPts val="1800"/>
              </a:lnSpc>
            </a:pPr>
            <a:r>
              <a:rPr lang="fr-FR" sz="1600" dirty="0"/>
              <a:t>Interruption ARV</a:t>
            </a:r>
          </a:p>
          <a:p>
            <a:pPr lvl="1">
              <a:lnSpc>
                <a:spcPts val="1800"/>
              </a:lnSpc>
            </a:pPr>
            <a:r>
              <a:rPr lang="fr-FR" sz="1600" dirty="0"/>
              <a:t>Perdu de vue ou décès</a:t>
            </a:r>
          </a:p>
          <a:p>
            <a:pPr>
              <a:lnSpc>
                <a:spcPts val="1800"/>
              </a:lnSpc>
            </a:pPr>
            <a:endParaRPr lang="fr-FR" sz="1800" dirty="0"/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 bwMode="auto">
          <a:xfrm>
            <a:off x="7122951" y="1276866"/>
            <a:ext cx="4389802" cy="102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18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18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18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18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18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fr-FR" sz="1800" b="1" dirty="0">
                <a:solidFill>
                  <a:srgbClr val="0070C0"/>
                </a:solidFill>
                <a:cs typeface="Calibri"/>
              </a:rPr>
              <a:t>1</a:t>
            </a:r>
            <a:r>
              <a:rPr lang="fr-FR" sz="1800" b="1" baseline="30000" dirty="0">
                <a:solidFill>
                  <a:srgbClr val="0070C0"/>
                </a:solidFill>
                <a:cs typeface="Calibri"/>
              </a:rPr>
              <a:t>ère</a:t>
            </a:r>
            <a:r>
              <a:rPr lang="fr-FR" sz="1800" b="1" dirty="0">
                <a:solidFill>
                  <a:srgbClr val="0070C0"/>
                </a:solidFill>
                <a:cs typeface="Calibri"/>
              </a:rPr>
              <a:t> phase </a:t>
            </a:r>
            <a:r>
              <a:rPr lang="fr-FR" sz="1800" dirty="0"/>
              <a:t>: parmi les 110 patients inclus, 6 arrêts (3 pour EI, 3 pour </a:t>
            </a:r>
            <a:br>
              <a:rPr lang="fr-FR" sz="1800" dirty="0"/>
            </a:br>
            <a:r>
              <a:rPr lang="fr-FR" sz="1800" dirty="0"/>
              <a:t>CV &gt; 50 c/ml)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97594" y="2435291"/>
            <a:ext cx="2954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/>
                <a:cs typeface="Calibri"/>
              </a:rPr>
              <a:t>Caractéristiques à l’inclusion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/>
                <a:cs typeface="Calibri"/>
              </a:rPr>
              <a:t>dans la 2</a:t>
            </a:r>
            <a:r>
              <a:rPr lang="fr-FR" b="1" baseline="30000" dirty="0">
                <a:solidFill>
                  <a:srgbClr val="0070C0"/>
                </a:solidFill>
                <a:latin typeface="Calibri"/>
                <a:cs typeface="Calibri"/>
              </a:rPr>
              <a:t>ème</a:t>
            </a:r>
            <a:r>
              <a:rPr lang="fr-FR" b="1" dirty="0">
                <a:solidFill>
                  <a:srgbClr val="0070C0"/>
                </a:solidFill>
                <a:latin typeface="Calibri"/>
                <a:cs typeface="Calibri"/>
              </a:rPr>
              <a:t> phase (n = 104)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7478875" y="3202811"/>
          <a:ext cx="4126204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23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036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000066"/>
                          </a:solidFill>
                        </a:rPr>
                        <a:t>Age médian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0066"/>
                          </a:solidFill>
                        </a:rPr>
                        <a:t>45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36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Homme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86 %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1773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Durée infection VIH, médiane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6,3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6678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Durée trithérapie actuelle à l’inclusion, médiane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4,0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6489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3</a:t>
                      </a:r>
                      <a:r>
                        <a:rPr lang="fr-FR" sz="1400" b="0" baseline="30000" dirty="0">
                          <a:solidFill>
                            <a:srgbClr val="000066"/>
                          </a:solidFill>
                        </a:rPr>
                        <a:t>ème</a:t>
                      </a:r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 agent, n</a:t>
                      </a:r>
                    </a:p>
                    <a:p>
                      <a:pPr lvl="1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INNTI</a:t>
                      </a:r>
                    </a:p>
                    <a:p>
                      <a:pPr lvl="1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IP</a:t>
                      </a:r>
                    </a:p>
                    <a:p>
                      <a:pPr lvl="1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INI (RAL / EVG/c / DTG)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58</a:t>
                      </a:r>
                    </a:p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24</a:t>
                      </a:r>
                    </a:p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22 (8 / 7 / 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1249371"/>
                  </a:ext>
                </a:extLst>
              </a:tr>
              <a:tr h="251773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Nadir CD4/mm</a:t>
                      </a:r>
                      <a:r>
                        <a:rPr lang="fr-FR" sz="1400" b="0" baseline="30000" dirty="0">
                          <a:solidFill>
                            <a:srgbClr val="000066"/>
                          </a:solidFill>
                        </a:rPr>
                        <a:t>3</a:t>
                      </a:r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, médiane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399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36469314"/>
                  </a:ext>
                </a:extLst>
              </a:tr>
              <a:tr h="251773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CD4/mm</a:t>
                      </a:r>
                      <a:r>
                        <a:rPr lang="fr-FR" sz="1400" b="0" baseline="30000" dirty="0">
                          <a:solidFill>
                            <a:srgbClr val="000066"/>
                          </a:solidFill>
                        </a:rPr>
                        <a:t>3</a:t>
                      </a:r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 à</a:t>
                      </a:r>
                      <a:r>
                        <a:rPr lang="fr-FR" sz="1400" b="0" baseline="0" dirty="0">
                          <a:solidFill>
                            <a:srgbClr val="000066"/>
                          </a:solidFill>
                        </a:rPr>
                        <a:t> l’inclusion, médiane</a:t>
                      </a:r>
                      <a:endParaRPr lang="fr-FR" sz="1400" b="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rgbClr val="000066"/>
                          </a:solidFill>
                        </a:rPr>
                        <a:t>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66598463"/>
                  </a:ext>
                </a:extLst>
              </a:tr>
            </a:tbl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401599" y="6583364"/>
            <a:ext cx="6266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Joly V, CROI 2017, Abs. 458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06338"/>
      </p:ext>
    </p:extLst>
  </p:cSld>
  <p:clrMapOvr>
    <a:masterClrMapping/>
  </p:clrMapOvr>
  <p:transition advTm="25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Demandez le programme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9847" y="1918252"/>
            <a:ext cx="11049000" cy="4721087"/>
          </a:xfrm>
        </p:spPr>
        <p:txBody>
          <a:bodyPr>
            <a:normAutofit/>
          </a:bodyPr>
          <a:lstStyle/>
          <a:p>
            <a:r>
              <a:rPr lang="fr-FR" dirty="0" smtClean="0"/>
              <a:t>Nouveaux médicaments</a:t>
            </a:r>
          </a:p>
          <a:p>
            <a:pPr lvl="1"/>
            <a:r>
              <a:rPr lang="fr-FR" dirty="0" smtClean="0"/>
              <a:t>Nouvelles formulations pour améliorer </a:t>
            </a:r>
            <a:r>
              <a:rPr lang="fr-FR" dirty="0" smtClean="0"/>
              <a:t>les traitements </a:t>
            </a:r>
            <a:r>
              <a:rPr lang="fr-FR" dirty="0" smtClean="0"/>
              <a:t>existants</a:t>
            </a:r>
          </a:p>
          <a:p>
            <a:pPr lvl="2"/>
            <a:r>
              <a:rPr lang="fr-FR" dirty="0" err="1" smtClean="0">
                <a:solidFill>
                  <a:srgbClr val="FF0000"/>
                </a:solidFill>
              </a:rPr>
              <a:t>Raltégravir</a:t>
            </a:r>
            <a:r>
              <a:rPr lang="fr-FR" dirty="0" smtClean="0">
                <a:solidFill>
                  <a:srgbClr val="FF0000"/>
                </a:solidFill>
              </a:rPr>
              <a:t> 1200 mg QD</a:t>
            </a:r>
          </a:p>
          <a:p>
            <a:pPr lvl="2"/>
            <a:r>
              <a:rPr lang="fr-FR" dirty="0" smtClean="0"/>
              <a:t>TAF</a:t>
            </a:r>
          </a:p>
          <a:p>
            <a:pPr lvl="1"/>
            <a:r>
              <a:rPr lang="fr-FR" dirty="0" smtClean="0"/>
              <a:t>Nouveaux médicaments bientôt disponibles</a:t>
            </a:r>
          </a:p>
          <a:p>
            <a:pPr lvl="2"/>
            <a:r>
              <a:rPr lang="fr-FR" dirty="0" err="1" smtClean="0"/>
              <a:t>Bictégravir</a:t>
            </a:r>
            <a:endParaRPr lang="fr-FR" dirty="0" smtClean="0"/>
          </a:p>
          <a:p>
            <a:pPr lvl="2"/>
            <a:r>
              <a:rPr lang="fr-FR" dirty="0" err="1" smtClean="0"/>
              <a:t>Doravirine</a:t>
            </a:r>
            <a:endParaRPr lang="fr-FR" dirty="0" smtClean="0"/>
          </a:p>
          <a:p>
            <a:pPr lvl="1"/>
            <a:r>
              <a:rPr lang="fr-FR" dirty="0" smtClean="0"/>
              <a:t>Médicaments en développement (nouvelles cibles)</a:t>
            </a:r>
            <a:endParaRPr lang="fr-FR" dirty="0" smtClean="0"/>
          </a:p>
          <a:p>
            <a:r>
              <a:rPr lang="fr-FR" dirty="0" smtClean="0"/>
              <a:t>Nouvelles </a:t>
            </a:r>
            <a:r>
              <a:rPr lang="fr-FR" dirty="0" smtClean="0"/>
              <a:t>stratégies et amélioration de la qualité de vie des patients</a:t>
            </a:r>
            <a:endParaRPr lang="fr-FR" dirty="0" smtClean="0"/>
          </a:p>
          <a:p>
            <a:pPr lvl="1"/>
            <a:r>
              <a:rPr lang="fr-FR" dirty="0" smtClean="0"/>
              <a:t>Initiation de traitement</a:t>
            </a:r>
          </a:p>
          <a:p>
            <a:pPr lvl="1"/>
            <a:r>
              <a:rPr lang="fr-FR" dirty="0" smtClean="0"/>
              <a:t>Traitement d'entretien du </a:t>
            </a:r>
            <a:r>
              <a:rPr lang="fr-FR" dirty="0" smtClean="0"/>
              <a:t>succès</a:t>
            </a:r>
          </a:p>
          <a:p>
            <a:pPr lvl="1"/>
            <a:r>
              <a:rPr lang="fr-FR" dirty="0" smtClean="0"/>
              <a:t>(Gestion des échecs thérapeutiques)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2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1"/>
    </mc:Choice>
    <mc:Fallback>
      <p:transition spd="slow" advTm="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981201" y="1107076"/>
            <a:ext cx="8507413" cy="1922659"/>
          </a:xfrm>
        </p:spPr>
        <p:txBody>
          <a:bodyPr/>
          <a:lstStyle/>
          <a:p>
            <a:r>
              <a:rPr lang="fr-FR" sz="2000" b="1" dirty="0">
                <a:solidFill>
                  <a:srgbClr val="0070C0"/>
                </a:solidFill>
              </a:rPr>
              <a:t>Résultats préliminaires (S40 de la 2</a:t>
            </a:r>
            <a:r>
              <a:rPr lang="fr-FR" sz="2000" b="1" baseline="30000" dirty="0">
                <a:solidFill>
                  <a:srgbClr val="0070C0"/>
                </a:solidFill>
              </a:rPr>
              <a:t>ème</a:t>
            </a:r>
            <a:r>
              <a:rPr lang="fr-FR" sz="2000" b="1" dirty="0">
                <a:solidFill>
                  <a:srgbClr val="0070C0"/>
                </a:solidFill>
              </a:rPr>
              <a:t> phase)</a:t>
            </a:r>
          </a:p>
          <a:p>
            <a:pPr lvl="1"/>
            <a:r>
              <a:rPr lang="fr-FR" sz="2000" dirty="0"/>
              <a:t>Echec de la stratégie à S40 : 3/104 patients</a:t>
            </a:r>
          </a:p>
          <a:p>
            <a:pPr lvl="2"/>
            <a:r>
              <a:rPr lang="fr-FR" sz="1600" dirty="0"/>
              <a:t>1 perdu de vue à S32</a:t>
            </a:r>
          </a:p>
          <a:p>
            <a:pPr lvl="2"/>
            <a:r>
              <a:rPr lang="fr-FR" sz="1600" dirty="0"/>
              <a:t>1 échec virologique à S4, confirmé à S8, mis sous ABC/3TC/DTG à S8, </a:t>
            </a:r>
            <a:br>
              <a:rPr lang="fr-FR" sz="1600" dirty="0"/>
            </a:br>
            <a:r>
              <a:rPr lang="fr-FR" sz="1600" dirty="0"/>
              <a:t>puis RAL + ETR à S32 </a:t>
            </a:r>
            <a:r>
              <a:rPr lang="fr-FR" sz="1600" i="1" dirty="0"/>
              <a:t>(cas 1, tableau)</a:t>
            </a:r>
          </a:p>
          <a:p>
            <a:pPr lvl="2"/>
            <a:r>
              <a:rPr lang="fr-FR" sz="1600" dirty="0"/>
              <a:t>1 rebond à 59 c/ml à S32, avec passage à TDF/FTC + DTG à S40 malgré contrôle CV &lt; 50 c/ml </a:t>
            </a:r>
            <a:r>
              <a:rPr lang="fr-FR" sz="1600" i="1" dirty="0"/>
              <a:t>(cas 2, tableau)</a:t>
            </a:r>
          </a:p>
        </p:txBody>
      </p:sp>
      <p:sp>
        <p:nvSpPr>
          <p:cNvPr id="11" name="Espace réservé du contenu 5"/>
          <p:cNvSpPr txBox="1">
            <a:spLocks/>
          </p:cNvSpPr>
          <p:nvPr/>
        </p:nvSpPr>
        <p:spPr bwMode="auto">
          <a:xfrm>
            <a:off x="1992314" y="5712572"/>
            <a:ext cx="8507413" cy="8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1"/>
            <a:r>
              <a:rPr lang="fr-FR" sz="2000" dirty="0">
                <a:cs typeface="Arial" charset="0"/>
              </a:rPr>
              <a:t>2 patients avec </a:t>
            </a:r>
            <a:r>
              <a:rPr lang="fr-FR" sz="2000" dirty="0" err="1">
                <a:cs typeface="Arial" charset="0"/>
              </a:rPr>
              <a:t>blips</a:t>
            </a:r>
            <a:r>
              <a:rPr lang="fr-FR" sz="2000" dirty="0">
                <a:cs typeface="Arial" charset="0"/>
              </a:rPr>
              <a:t> : </a:t>
            </a:r>
          </a:p>
          <a:p>
            <a:pPr lvl="2"/>
            <a:r>
              <a:rPr lang="fr-FR" sz="1600" dirty="0">
                <a:cs typeface="Arial" charset="0"/>
              </a:rPr>
              <a:t>51 c/ml à S24 (&lt; 50 c/ml de S28 à S48)</a:t>
            </a:r>
          </a:p>
          <a:p>
            <a:pPr lvl="2"/>
            <a:r>
              <a:rPr lang="fr-FR" sz="1600" dirty="0">
                <a:cs typeface="Arial" charset="0"/>
              </a:rPr>
              <a:t>67 c/ml à S40 (&lt; 50 c/ml à S43) puis 130 c/ml à S48 (&lt; 50 c/ml à S52)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1714855" y="3098232"/>
          <a:ext cx="8726826" cy="2603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5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54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06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95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4318">
                  <a:extLst>
                    <a:ext uri="{9D8B030D-6E8A-4147-A177-3AD203B41FA5}">
                      <a16:colId xmlns="" xmlns:a16="http://schemas.microsoft.com/office/drawing/2014/main" val="1362284108"/>
                    </a:ext>
                  </a:extLst>
                </a:gridCol>
                <a:gridCol w="1816356">
                  <a:extLst>
                    <a:ext uri="{9D8B030D-6E8A-4147-A177-3AD203B41FA5}">
                      <a16:colId xmlns="" xmlns:a16="http://schemas.microsoft.com/office/drawing/2014/main" val="2582269346"/>
                    </a:ext>
                  </a:extLst>
                </a:gridCol>
              </a:tblGrid>
              <a:tr h="454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Echec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Historique traitement ARV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Visite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CV (c/ml)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Concentration DTG / 3TC (</a:t>
                      </a:r>
                      <a:r>
                        <a:rPr kumimoji="0" lang="fr-FR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ng</a:t>
                      </a: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/ml)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Génotype</a:t>
                      </a: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97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1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TDF/FTC + RAL puis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ABC/3TC + RAL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S48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84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77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56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52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99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S4 (H12) 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2 401 / 299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Non amplifiable</a:t>
                      </a: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1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2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TDF/FTC/RPV puis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TDF/FTC/EFV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S48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 &lt; 50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55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S32 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908 / 130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ARN : L74L/V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ADN : M230I + V106I</a:t>
                      </a: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401599" y="6583364"/>
            <a:ext cx="6266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Joly V, CROI 2017, Abs. 458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081579" y="140687"/>
            <a:ext cx="10030883" cy="936625"/>
          </a:xfrm>
        </p:spPr>
        <p:txBody>
          <a:bodyPr/>
          <a:lstStyle/>
          <a:p>
            <a:pPr algn="ctr"/>
            <a:r>
              <a:rPr lang="fr-FR" dirty="0"/>
              <a:t>Essai LAMIDOL (ANS 167) : DTG + </a:t>
            </a:r>
            <a:r>
              <a:rPr lang="fr-FR" dirty="0" smtClean="0"/>
              <a:t>3TC en </a:t>
            </a:r>
            <a:r>
              <a:rPr lang="fr-FR" dirty="0"/>
              <a:t>switch </a:t>
            </a:r>
            <a:r>
              <a:rPr lang="fr-FR" dirty="0" smtClean="0"/>
              <a:t>(2)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10053"/>
      </p:ext>
    </p:extLst>
  </p:cSld>
  <p:clrMapOvr>
    <a:masterClrMapping/>
  </p:clrMapOvr>
  <p:transition advTm="36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67" x="4456113" y="1227138"/>
          <p14:tracePt t="11574" x="4492625" y="1227138"/>
          <p14:tracePt t="11582" x="4572000" y="1233488"/>
          <p14:tracePt t="11597" x="4833938" y="1255713"/>
          <p14:tracePt t="11614" x="5246688" y="1306513"/>
          <p14:tracePt t="11630" x="5732463" y="1343025"/>
          <p14:tracePt t="11647" x="6154738" y="1349375"/>
          <p14:tracePt t="11664" x="6553200" y="1349375"/>
          <p14:tracePt t="11680" x="6799263" y="1349375"/>
          <p14:tracePt t="11697" x="7089775" y="1363663"/>
          <p14:tracePt t="11714" x="7235825" y="1371600"/>
          <p14:tracePt t="11731" x="7388225" y="1393825"/>
          <p14:tracePt t="11747" x="7424738" y="1393825"/>
          <p14:tracePt t="11764" x="7431088" y="1393825"/>
          <p14:tracePt t="11947" x="7445375" y="1393825"/>
          <p14:tracePt t="11954" x="7467600" y="1393825"/>
          <p14:tracePt t="11964" x="7496175" y="1400175"/>
          <p14:tracePt t="11980" x="7612063" y="1414463"/>
          <p14:tracePt t="11997" x="7780338" y="1436688"/>
          <p14:tracePt t="12014" x="8120063" y="1495425"/>
          <p14:tracePt t="12030" x="8272463" y="1531938"/>
          <p14:tracePt t="12047" x="8396288" y="1552575"/>
          <p14:tracePt t="12064" x="8469313" y="1566863"/>
          <p14:tracePt t="12081" x="8520113" y="1574800"/>
          <p14:tracePt t="12097" x="8534400" y="1574800"/>
          <p14:tracePt t="12170" x="8534400" y="1582738"/>
          <p14:tracePt t="12185" x="8520113" y="1589088"/>
          <p14:tracePt t="12193" x="8512175" y="1589088"/>
          <p14:tracePt t="12200" x="8491538" y="1597025"/>
          <p14:tracePt t="12214" x="8483600" y="1597025"/>
          <p14:tracePt t="12231" x="8455025" y="1603375"/>
          <p14:tracePt t="12247" x="8447088" y="1603375"/>
          <p14:tracePt t="12264" x="8440738" y="1603375"/>
          <p14:tracePt t="12297" x="8432800" y="1603375"/>
          <p14:tracePt t="12371" x="8432800" y="1611313"/>
          <p14:tracePt t="12379" x="8440738" y="1611313"/>
          <p14:tracePt t="12401" x="8447088" y="1611313"/>
          <p14:tracePt t="12490" x="8440738" y="1611313"/>
          <p14:tracePt t="12528" x="8432800" y="1611313"/>
          <p14:tracePt t="12557" x="8424863" y="1611313"/>
          <p14:tracePt t="16480" x="8410575" y="1611313"/>
          <p14:tracePt t="16488" x="8396288" y="1617663"/>
          <p14:tracePt t="16498" x="8353425" y="1633538"/>
          <p14:tracePt t="16515" x="8186738" y="1676400"/>
          <p14:tracePt t="16531" x="7831138" y="1719263"/>
          <p14:tracePt t="16548" x="7250113" y="1727200"/>
          <p14:tracePt t="16565" x="6815138" y="1727200"/>
          <p14:tracePt t="16581" x="6581775" y="1727200"/>
          <p14:tracePt t="16598" x="6386513" y="1727200"/>
          <p14:tracePt t="16615" x="6211888" y="1727200"/>
          <p14:tracePt t="16631" x="6146800" y="1727200"/>
          <p14:tracePt t="16648" x="6118225" y="1727200"/>
          <p14:tracePt t="16665" x="6103938" y="1727200"/>
          <p14:tracePt t="16681" x="6096000" y="1719263"/>
          <p14:tracePt t="16897" x="6081713" y="1719263"/>
          <p14:tracePt t="16905" x="6053138" y="1719263"/>
          <p14:tracePt t="16915" x="6008688" y="1727200"/>
          <p14:tracePt t="16931" x="5864225" y="1763713"/>
          <p14:tracePt t="16948" x="5732463" y="1800225"/>
          <p14:tracePt t="16965" x="5573713" y="1836738"/>
          <p14:tracePt t="16981" x="5494338" y="1857375"/>
          <p14:tracePt t="16998" x="5449888" y="1857375"/>
          <p14:tracePt t="17015" x="5435600" y="1865313"/>
          <p14:tracePt t="17032" x="5421313" y="1865313"/>
          <p14:tracePt t="17065" x="5413375" y="1865313"/>
          <p14:tracePt t="18282" x="5407025" y="1865313"/>
          <p14:tracePt t="18289" x="5399088" y="1865313"/>
          <p14:tracePt t="18298" x="5392738" y="1865313"/>
          <p14:tracePt t="18315" x="5362575" y="1865313"/>
          <p14:tracePt t="18332" x="5348288" y="1865313"/>
          <p14:tracePt t="18348" x="5341938" y="1871663"/>
          <p14:tracePt t="18408" x="5341938" y="1879600"/>
          <p14:tracePt t="18416" x="5356225" y="1887538"/>
          <p14:tracePt t="18424" x="5370513" y="1893888"/>
          <p14:tracePt t="18432" x="5427663" y="1893888"/>
          <p14:tracePt t="18448" x="5573713" y="1916113"/>
          <p14:tracePt t="18465" x="5907088" y="1930400"/>
          <p14:tracePt t="18482" x="6161088" y="1944688"/>
          <p14:tracePt t="18498" x="6473825" y="1966913"/>
          <p14:tracePt t="18515" x="6654800" y="1989138"/>
          <p14:tracePt t="18532" x="6756400" y="2009775"/>
          <p14:tracePt t="18548" x="6815138" y="2017713"/>
          <p14:tracePt t="18565" x="6858000" y="2024063"/>
          <p14:tracePt t="18582" x="6865938" y="2024063"/>
          <p14:tracePt t="18862" x="6880225" y="2024063"/>
          <p14:tracePt t="18870" x="6894513" y="2032000"/>
          <p14:tracePt t="18882" x="6931025" y="2039938"/>
          <p14:tracePt t="18898" x="7018338" y="2046288"/>
          <p14:tracePt t="18915" x="7213600" y="2068513"/>
          <p14:tracePt t="18932" x="7343775" y="2082800"/>
          <p14:tracePt t="18948" x="7453313" y="2097088"/>
          <p14:tracePt t="18965" x="7518400" y="2105025"/>
          <p14:tracePt t="18982" x="7546975" y="2111375"/>
          <p14:tracePt t="18998" x="7561263" y="2119313"/>
          <p14:tracePt t="19032" x="7569200" y="2119313"/>
          <p14:tracePt t="19644" x="7569200" y="2125663"/>
          <p14:tracePt t="19659" x="7561263" y="2133600"/>
          <p14:tracePt t="19666" x="7554913" y="2147888"/>
          <p14:tracePt t="19674" x="7554913" y="2155825"/>
          <p14:tracePt t="19682" x="7546975" y="2170113"/>
          <p14:tracePt t="19699" x="7540625" y="2192338"/>
          <p14:tracePt t="19715" x="7540625" y="2206625"/>
          <p14:tracePt t="19732" x="7540625" y="2212975"/>
          <p14:tracePt t="19749" x="7540625" y="2220913"/>
          <p14:tracePt t="19765" x="7540625" y="2227263"/>
          <p14:tracePt t="19786" x="7540625" y="2235200"/>
          <p14:tracePt t="20083" x="7540625" y="2243138"/>
          <p14:tracePt t="20099" x="7532688" y="2243138"/>
          <p14:tracePt t="20105" x="7532688" y="2249488"/>
          <p14:tracePt t="20121" x="7532688" y="2257425"/>
          <p14:tracePt t="20135" x="7532688" y="2263775"/>
          <p14:tracePt t="20149" x="7532688" y="2271713"/>
          <p14:tracePt t="20166" x="7532688" y="2286000"/>
          <p14:tracePt t="20182" x="7532688" y="2293938"/>
          <p14:tracePt t="20199" x="7526338" y="2300288"/>
          <p14:tracePt t="20232" x="7526338" y="2308225"/>
          <p14:tracePt t="21170" x="7518400" y="2308225"/>
          <p14:tracePt t="21177" x="7518400" y="2314575"/>
          <p14:tracePt t="21185" x="7510463" y="2314575"/>
          <p14:tracePt t="21199" x="7496175" y="2322513"/>
          <p14:tracePt t="21216" x="7475538" y="2328863"/>
          <p14:tracePt t="21232" x="7453313" y="2328863"/>
          <p14:tracePt t="21249" x="7439025" y="2328863"/>
          <p14:tracePt t="21266" x="7416800" y="2328863"/>
          <p14:tracePt t="21282" x="7402513" y="2328863"/>
          <p14:tracePt t="21299" x="7394575" y="2328863"/>
          <p14:tracePt t="21316" x="7388225" y="2328863"/>
          <p14:tracePt t="21332" x="7380288" y="2328863"/>
          <p14:tracePt t="21349" x="7366000" y="2328863"/>
          <p14:tracePt t="21366" x="7351713" y="2328863"/>
          <p14:tracePt t="21382" x="7337425" y="2328863"/>
          <p14:tracePt t="21399" x="7315200" y="2336800"/>
          <p14:tracePt t="21416" x="7292975" y="2344738"/>
          <p14:tracePt t="21432" x="7272338" y="2359025"/>
          <p14:tracePt t="21449" x="7256463" y="2365375"/>
          <p14:tracePt t="21466" x="7242175" y="2373313"/>
          <p14:tracePt t="21483" x="7221538" y="2387600"/>
          <p14:tracePt t="21499" x="7199313" y="2401888"/>
          <p14:tracePt t="21516" x="7191375" y="2416175"/>
          <p14:tracePt t="21532" x="7185025" y="2424113"/>
          <p14:tracePt t="21549" x="7170738" y="2446338"/>
          <p14:tracePt t="21566" x="7154863" y="2460625"/>
          <p14:tracePt t="21582" x="7154863" y="2466975"/>
          <p14:tracePt t="21599" x="7154863" y="2474913"/>
          <p14:tracePt t="21616" x="7154863" y="2497138"/>
          <p14:tracePt t="21632" x="7154863" y="2517775"/>
          <p14:tracePt t="21649" x="7154863" y="2540000"/>
          <p14:tracePt t="21666" x="7154863" y="2562225"/>
          <p14:tracePt t="21682" x="7154863" y="2576513"/>
          <p14:tracePt t="21699" x="7154863" y="2598738"/>
          <p14:tracePt t="21716" x="7154863" y="2613025"/>
          <p14:tracePt t="21732" x="7162800" y="2633663"/>
          <p14:tracePt t="21749" x="7170738" y="2655888"/>
          <p14:tracePt t="21766" x="7191375" y="2684463"/>
          <p14:tracePt t="21783" x="7205663" y="2700338"/>
          <p14:tracePt t="21799" x="7213600" y="2706688"/>
          <p14:tracePt t="21816" x="7221538" y="2714625"/>
          <p14:tracePt t="21833" x="7242175" y="2728913"/>
          <p14:tracePt t="21849" x="7264400" y="2735263"/>
          <p14:tracePt t="21866" x="7292975" y="2751138"/>
          <p14:tracePt t="21882" x="7315200" y="2751138"/>
          <p14:tracePt t="21899" x="7351713" y="2765425"/>
          <p14:tracePt t="21916" x="7373938" y="2765425"/>
          <p14:tracePt t="21932" x="7388225" y="2771775"/>
          <p14:tracePt t="21949" x="7416800" y="2771775"/>
          <p14:tracePt t="21966" x="7453313" y="2779713"/>
          <p14:tracePt t="21982" x="7459663" y="2786063"/>
          <p14:tracePt t="21999" x="7481888" y="2786063"/>
          <p14:tracePt t="22016" x="7504113" y="2801938"/>
          <p14:tracePt t="22032" x="7518400" y="2801938"/>
          <p14:tracePt t="22049" x="7526338" y="2808288"/>
          <p14:tracePt t="22066" x="7532688" y="2808288"/>
          <p14:tracePt t="23789" x="7526338" y="2808288"/>
          <p14:tracePt t="23797" x="7496175" y="2808288"/>
          <p14:tracePt t="23805" x="7408863" y="2808288"/>
          <p14:tracePt t="23816" x="7300913" y="2808288"/>
          <p14:tracePt t="23833" x="6829425" y="2765425"/>
          <p14:tracePt t="23850" x="6059488" y="2700338"/>
          <p14:tracePt t="23866" x="5813425" y="2684463"/>
          <p14:tracePt t="23883" x="5653088" y="2670175"/>
          <p14:tracePt t="23899" x="5545138" y="2655888"/>
          <p14:tracePt t="23916" x="5500688" y="2649538"/>
          <p14:tracePt t="23933" x="5494338" y="2649538"/>
          <p14:tracePt t="23949" x="5494338" y="2641600"/>
          <p14:tracePt t="23966" x="5514975" y="2613025"/>
          <p14:tracePt t="23983" x="5595938" y="2554288"/>
          <p14:tracePt t="23999" x="5646738" y="2540000"/>
          <p14:tracePt t="24016" x="5675313" y="2532063"/>
          <p14:tracePt t="24033" x="5689600" y="2525713"/>
          <p14:tracePt t="24050" x="5697538" y="2525713"/>
          <p14:tracePt t="24066" x="5697538" y="2517775"/>
          <p14:tracePt t="24083" x="5711825" y="2517775"/>
          <p14:tracePt t="24099" x="5718175" y="2503488"/>
          <p14:tracePt t="24116" x="5732463" y="2489200"/>
          <p14:tracePt t="24133" x="5732463" y="2438400"/>
          <p14:tracePt t="24150" x="5711825" y="2395538"/>
          <p14:tracePt t="24166" x="5624513" y="2328863"/>
          <p14:tracePt t="24183" x="5427663" y="2271713"/>
          <p14:tracePt t="24200" x="5130800" y="2263775"/>
          <p14:tracePt t="24216" x="4949825" y="2271713"/>
          <p14:tracePt t="24233" x="4826000" y="2300288"/>
          <p14:tracePt t="24250" x="4752975" y="2322513"/>
          <p14:tracePt t="24267" x="4710113" y="2344738"/>
          <p14:tracePt t="24459" x="4702175" y="2344738"/>
          <p14:tracePt t="24467" x="4687888" y="2344738"/>
          <p14:tracePt t="24474" x="4659313" y="2344738"/>
          <p14:tracePt t="24483" x="4608513" y="2336800"/>
          <p14:tracePt t="24500" x="4506913" y="2308225"/>
          <p14:tracePt t="24516" x="4354513" y="2278063"/>
          <p14:tracePt t="24533" x="4208463" y="2263775"/>
          <p14:tracePt t="24550" x="4035425" y="2263775"/>
          <p14:tracePt t="24566" x="3962400" y="2286000"/>
          <p14:tracePt t="24583" x="3919538" y="2308225"/>
          <p14:tracePt t="24599" x="3868738" y="2387600"/>
          <p14:tracePt t="24617" x="3838575" y="2503488"/>
          <p14:tracePt t="24633" x="3838575" y="2582863"/>
          <p14:tracePt t="24650" x="3846513" y="2684463"/>
          <p14:tracePt t="24667" x="3883025" y="2757488"/>
          <p14:tracePt t="24683" x="3940175" y="2836863"/>
          <p14:tracePt t="24700" x="4005263" y="2887663"/>
          <p14:tracePt t="24716" x="4086225" y="2946400"/>
          <p14:tracePt t="24733" x="4202113" y="2997200"/>
          <p14:tracePt t="24750" x="4332288" y="3005138"/>
          <p14:tracePt t="24766" x="4411663" y="2997200"/>
          <p14:tracePt t="24783" x="4492625" y="2954338"/>
          <p14:tracePt t="24800" x="4564063" y="2852738"/>
          <p14:tracePt t="24817" x="4630738" y="2655888"/>
          <p14:tracePt t="24833" x="4630738" y="2489200"/>
          <p14:tracePt t="24850" x="4594225" y="2359025"/>
          <p14:tracePt t="24866" x="4529138" y="2293938"/>
          <p14:tracePt t="24883" x="4360863" y="2243138"/>
          <p14:tracePt t="24900" x="4238625" y="2249488"/>
          <p14:tracePt t="24917" x="4157663" y="2308225"/>
          <p14:tracePt t="24933" x="4100513" y="2373313"/>
          <p14:tracePt t="24950" x="4071938" y="2416175"/>
          <p14:tracePt t="24967" x="4049713" y="2466975"/>
          <p14:tracePt t="24983" x="4049713" y="2517775"/>
          <p14:tracePt t="25000" x="4078288" y="2568575"/>
          <p14:tracePt t="25017" x="4179888" y="2633663"/>
          <p14:tracePt t="25033" x="4325938" y="2678113"/>
          <p14:tracePt t="25050" x="4419600" y="2684463"/>
          <p14:tracePt t="25067" x="4462463" y="2684463"/>
          <p14:tracePt t="25083" x="4484688" y="2684463"/>
          <p14:tracePt t="25100" x="4492625" y="2684463"/>
          <p14:tracePt t="25116" x="4498975" y="2663825"/>
          <p14:tracePt t="25133" x="4492625" y="2633663"/>
          <p14:tracePt t="25150" x="4462463" y="2605088"/>
          <p14:tracePt t="25167" x="4405313" y="2576513"/>
          <p14:tracePt t="25183" x="4368800" y="2568575"/>
          <p14:tracePt t="25200" x="4346575" y="2562225"/>
          <p14:tracePt t="25217" x="4340225" y="2562225"/>
          <p14:tracePt t="25233" x="4332288" y="2562225"/>
          <p14:tracePt t="25643" x="4340225" y="2562225"/>
          <p14:tracePt t="25650" x="4360863" y="2562225"/>
          <p14:tracePt t="25658" x="4419600" y="2554288"/>
          <p14:tracePt t="25666" x="4543425" y="2547938"/>
          <p14:tracePt t="25683" x="5043488" y="2511425"/>
          <p14:tracePt t="25700" x="5718175" y="2481263"/>
          <p14:tracePt t="25717" x="6313488" y="2466975"/>
          <p14:tracePt t="25718" x="6567488" y="2466975"/>
          <p14:tracePt t="25733" x="6973888" y="2497138"/>
          <p14:tracePt t="25750" x="7343775" y="2517775"/>
          <p14:tracePt t="25766" x="7546975" y="2540000"/>
          <p14:tracePt t="25783" x="7685088" y="2562225"/>
          <p14:tracePt t="25800" x="7800975" y="2590800"/>
          <p14:tracePt t="25817" x="7837488" y="2605088"/>
          <p14:tracePt t="25833" x="7851775" y="2613025"/>
          <p14:tracePt t="25850" x="7859713" y="2613025"/>
          <p14:tracePt t="25888" x="7851775" y="2613025"/>
          <p14:tracePt t="25900" x="7815263" y="2613025"/>
          <p14:tracePt t="26201" x="7815263" y="2619375"/>
          <p14:tracePt t="26208" x="7823200" y="2619375"/>
          <p14:tracePt t="26217" x="7837488" y="2633663"/>
          <p14:tracePt t="26233" x="7939088" y="2663825"/>
          <p14:tracePt t="26250" x="8091488" y="2706688"/>
          <p14:tracePt t="26267" x="8323263" y="2743200"/>
          <p14:tracePt t="26283" x="8585200" y="2751138"/>
          <p14:tracePt t="26300" x="8737600" y="2751138"/>
          <p14:tracePt t="26317" x="8882063" y="2720975"/>
          <p14:tracePt t="26333" x="8999538" y="2663825"/>
          <p14:tracePt t="26350" x="9093200" y="2598738"/>
          <p14:tracePt t="26367" x="9136063" y="2547938"/>
          <p14:tracePt t="26383" x="9166225" y="2416175"/>
          <p14:tracePt t="26400" x="9158288" y="2293938"/>
          <p14:tracePt t="26417" x="9020175" y="2032000"/>
          <p14:tracePt t="26433" x="8897938" y="1893888"/>
          <p14:tracePt t="26450" x="8636000" y="1770063"/>
          <p14:tracePt t="26467" x="8483600" y="1741488"/>
          <p14:tracePt t="26484" x="8243888" y="1735138"/>
          <p14:tracePt t="26500" x="8099425" y="1800225"/>
          <p14:tracePt t="26517" x="7947025" y="1922463"/>
          <p14:tracePt t="26533" x="7845425" y="2003425"/>
          <p14:tracePt t="26550" x="7764463" y="2141538"/>
          <p14:tracePt t="26567" x="7699375" y="2328863"/>
          <p14:tracePt t="26583" x="7693025" y="2409825"/>
          <p14:tracePt t="26600" x="7699375" y="2525713"/>
          <p14:tracePt t="26617" x="7743825" y="2641600"/>
          <p14:tracePt t="26633" x="7939088" y="2786063"/>
          <p14:tracePt t="26650" x="8091488" y="2867025"/>
          <p14:tracePt t="26667" x="8251825" y="2932113"/>
          <p14:tracePt t="26684" x="8367713" y="2954338"/>
          <p14:tracePt t="26700" x="8570913" y="2954338"/>
          <p14:tracePt t="26717" x="8672513" y="2932113"/>
          <p14:tracePt t="26733" x="8759825" y="2887663"/>
          <p14:tracePt t="26750" x="8810625" y="2844800"/>
          <p14:tracePt t="26767" x="8861425" y="2720975"/>
          <p14:tracePt t="26783" x="8861425" y="2670175"/>
          <p14:tracePt t="26800" x="8847138" y="2633663"/>
          <p14:tracePt t="26817" x="8766175" y="2598738"/>
          <p14:tracePt t="26834" x="8628063" y="2568575"/>
          <p14:tracePt t="26850" x="8593138" y="2568575"/>
          <p14:tracePt t="26867" x="8577263" y="2568575"/>
          <p14:tracePt t="26883" x="8570913" y="2568575"/>
          <p14:tracePt t="28136" x="8562975" y="2568575"/>
          <p14:tracePt t="28143" x="8548688" y="2568575"/>
          <p14:tracePt t="28151" x="8526463" y="2576513"/>
          <p14:tracePt t="28167" x="8418513" y="2605088"/>
          <p14:tracePt t="28184" x="7910513" y="2684463"/>
          <p14:tracePt t="28200" x="7343775" y="2765425"/>
          <p14:tracePt t="28217" x="6524625" y="2852738"/>
          <p14:tracePt t="28234" x="5457825" y="2960688"/>
          <p14:tracePt t="28250" x="5065713" y="3005138"/>
          <p14:tracePt t="28267" x="4899025" y="3033713"/>
          <p14:tracePt t="28284" x="4797425" y="3062288"/>
          <p14:tracePt t="28300" x="4767263" y="3070225"/>
          <p14:tracePt t="28317" x="4760913" y="3076575"/>
          <p14:tracePt t="28350" x="4803775" y="3084513"/>
          <p14:tracePt t="28367" x="5000625" y="3106738"/>
          <p14:tracePt t="28384" x="5153025" y="3121025"/>
          <p14:tracePt t="28400" x="5254625" y="3127375"/>
          <p14:tracePt t="28417" x="5291138" y="3135313"/>
          <p14:tracePt t="28434" x="5311775" y="3135313"/>
          <p14:tracePt t="28471" x="5305425" y="3135313"/>
          <p14:tracePt t="28484" x="5268913" y="3135313"/>
          <p14:tracePt t="28501" x="5065713" y="3135313"/>
          <p14:tracePt t="28517" x="4964113" y="3135313"/>
          <p14:tracePt t="28534" x="4905375" y="3135313"/>
          <p14:tracePt t="28551" x="4876800" y="3135313"/>
          <p14:tracePt t="28567" x="4862513" y="3135313"/>
          <p14:tracePt t="28605" x="4868863" y="3135313"/>
          <p14:tracePt t="28617" x="4913313" y="3121025"/>
          <p14:tracePt t="28634" x="5000625" y="3106738"/>
          <p14:tracePt t="28650" x="5080000" y="3106738"/>
          <p14:tracePt t="28667" x="5094288" y="3106738"/>
          <p14:tracePt t="28684" x="5108575" y="3106738"/>
          <p14:tracePt t="28717" x="5108575" y="3098800"/>
          <p14:tracePt t="28734" x="5072063" y="3090863"/>
          <p14:tracePt t="28750" x="5014913" y="3084513"/>
          <p14:tracePt t="28767" x="4970463" y="3076575"/>
          <p14:tracePt t="28784" x="4941888" y="3070225"/>
          <p14:tracePt t="28850" x="4956175" y="3062288"/>
          <p14:tracePt t="28858" x="4978400" y="3055938"/>
          <p14:tracePt t="28867" x="5000625" y="3048000"/>
          <p14:tracePt t="28884" x="5029200" y="3048000"/>
          <p14:tracePt t="28900" x="5043488" y="3040063"/>
          <p14:tracePt t="28917" x="5051425" y="3040063"/>
          <p14:tracePt t="28951" x="5051425" y="3033713"/>
          <p14:tracePt t="28967" x="5029200" y="3033713"/>
          <p14:tracePt t="28984" x="4986338" y="3019425"/>
          <p14:tracePt t="29000" x="4970463" y="3019425"/>
          <p14:tracePt t="29017" x="4956175" y="3019425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1705579" y="4869201"/>
            <a:ext cx="8602661" cy="611532"/>
          </a:xfrm>
        </p:spPr>
        <p:txBody>
          <a:bodyPr/>
          <a:lstStyle/>
          <a:p>
            <a:r>
              <a:rPr lang="fr-FR" sz="2000" dirty="0"/>
              <a:t>Analyse finale prévue après la visite S48 du dernier patient (mars 2017)</a:t>
            </a:r>
          </a:p>
        </p:txBody>
      </p:sp>
      <p:sp>
        <p:nvSpPr>
          <p:cNvPr id="9" name="Rectangle 8"/>
          <p:cNvSpPr/>
          <p:nvPr/>
        </p:nvSpPr>
        <p:spPr>
          <a:xfrm>
            <a:off x="4093764" y="1339954"/>
            <a:ext cx="4264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0070C0"/>
                </a:solidFill>
                <a:latin typeface="Calibri"/>
                <a:cs typeface="Calibri"/>
              </a:rPr>
              <a:t>Evénements indésirables graves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1710273" y="1810086"/>
          <a:ext cx="8553688" cy="29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6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11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05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268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65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79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endParaRPr kumimoji="0" lang="fr-FR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pitchFamily="-1" charset="-128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Nature EIG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n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Lié au traitement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Interruption </a:t>
                      </a:r>
                      <a:b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</a:br>
                      <a:r>
                        <a:rPr kumimoji="0" lang="fr-F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ＭＳ Ｐゴシック" pitchFamily="-1" charset="-128"/>
                        </a:rPr>
                        <a:t>du traitement</a:t>
                      </a:r>
                      <a:endParaRPr kumimoji="0" lang="fr-FR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ＭＳ Ｐゴシック" pitchFamily="-1" charset="-128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79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1</a:t>
                      </a:r>
                      <a:r>
                        <a:rPr kumimoji="0" lang="fr-FR" sz="16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ère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 phase </a:t>
                      </a:r>
                      <a:b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</a:b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8 semaines (remplacement du 3</a:t>
                      </a:r>
                      <a:r>
                        <a:rPr kumimoji="0" lang="fr-FR" sz="16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ème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 agent par DTG)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Idées suicidaires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1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OUI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OUI</a:t>
                      </a: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79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2</a:t>
                      </a:r>
                      <a:r>
                        <a:rPr kumimoji="0" lang="fr-FR" sz="16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ème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 phase </a:t>
                      </a:r>
                      <a:b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</a:b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40 semaines (DTG + 3TC)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CPK grade 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Dépression grade 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Hospitalisation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ALAT grade 4 (infection VHC aiguë)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1</a:t>
                      </a: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OUI 1/2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OUI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NON</a:t>
                      </a:r>
                      <a:b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</a:br>
                      <a:r>
                        <a:rPr kumimoji="0" lang="fr-FR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NON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pitchFamily="-1" charset="-128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NON</a:t>
                      </a:r>
                      <a:b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</a:b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NON</a:t>
                      </a:r>
                      <a:b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</a:b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NON</a:t>
                      </a:r>
                      <a:b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</a:br>
                      <a:r>
                        <a:rPr kumimoji="0" lang="fr-FR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NON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pitchFamily="-1" charset="-128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01599" y="6583364"/>
            <a:ext cx="6266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Joly V, CROI 2017, Abs. 458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081579" y="140687"/>
            <a:ext cx="10030883" cy="936625"/>
          </a:xfrm>
        </p:spPr>
        <p:txBody>
          <a:bodyPr/>
          <a:lstStyle/>
          <a:p>
            <a:pPr algn="ctr"/>
            <a:r>
              <a:rPr lang="fr-FR" dirty="0"/>
              <a:t>Essai LAMIDOL (ANS 167) : DTG + </a:t>
            </a:r>
            <a:r>
              <a:rPr lang="fr-FR" dirty="0" smtClean="0"/>
              <a:t>3TC en </a:t>
            </a:r>
            <a:r>
              <a:rPr lang="fr-FR" dirty="0"/>
              <a:t>switch </a:t>
            </a:r>
            <a:r>
              <a:rPr lang="fr-FR" dirty="0" smtClean="0"/>
              <a:t>(3)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19810"/>
      </p:ext>
    </p:extLst>
  </p:cSld>
  <p:clrMapOvr>
    <a:masterClrMapping/>
  </p:clrMapOvr>
  <p:transition advTm="20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/>
          <p:cNvSpPr>
            <a:spLocks noGrp="1"/>
          </p:cNvSpPr>
          <p:nvPr>
            <p:ph type="title"/>
          </p:nvPr>
        </p:nvSpPr>
        <p:spPr>
          <a:xfrm>
            <a:off x="523985" y="115889"/>
            <a:ext cx="11118589" cy="936625"/>
          </a:xfrm>
        </p:spPr>
        <p:txBody>
          <a:bodyPr/>
          <a:lstStyle/>
          <a:p>
            <a:pPr algn="ctr" eaLnBrk="1" hangingPunct="1"/>
            <a:r>
              <a:rPr lang="fr-FR" dirty="0"/>
              <a:t>Essais  SWORD-1 et SWORD-2 : </a:t>
            </a:r>
            <a:r>
              <a:rPr lang="fr-FR" dirty="0" smtClean="0"/>
              <a:t>DTG </a:t>
            </a:r>
            <a:r>
              <a:rPr lang="fr-FR" dirty="0"/>
              <a:t>+ RPV en </a:t>
            </a:r>
            <a:r>
              <a:rPr lang="fr-FR" dirty="0" smtClean="0"/>
              <a:t>switch</a:t>
            </a:r>
            <a:endParaRPr lang="fr-FR" dirty="0"/>
          </a:p>
        </p:txBody>
      </p:sp>
      <p:sp>
        <p:nvSpPr>
          <p:cNvPr id="56323" name="Espace réservé du contenu 26"/>
          <p:cNvSpPr>
            <a:spLocks noGrp="1"/>
          </p:cNvSpPr>
          <p:nvPr>
            <p:ph idx="4294967295"/>
          </p:nvPr>
        </p:nvSpPr>
        <p:spPr>
          <a:xfrm>
            <a:off x="2029309" y="1207743"/>
            <a:ext cx="8613775" cy="739775"/>
          </a:xfrm>
        </p:spPr>
        <p:txBody>
          <a:bodyPr/>
          <a:lstStyle/>
          <a:p>
            <a:r>
              <a:rPr lang="fr-FR" sz="1800" dirty="0"/>
              <a:t>2 essais parallèles de phase 3, randomisés (1:1), sans insu</a:t>
            </a:r>
          </a:p>
        </p:txBody>
      </p:sp>
      <p:sp>
        <p:nvSpPr>
          <p:cNvPr id="4" name="Rectangle 83"/>
          <p:cNvSpPr txBox="1">
            <a:spLocks noChangeArrowheads="1"/>
          </p:cNvSpPr>
          <p:nvPr/>
        </p:nvSpPr>
        <p:spPr bwMode="auto">
          <a:xfrm>
            <a:off x="2029308" y="5279275"/>
            <a:ext cx="8551862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Tx/>
              <a:buChar char="•"/>
              <a:defRPr/>
            </a:pPr>
            <a:r>
              <a:rPr lang="fr-FR" b="1" kern="0" dirty="0">
                <a:solidFill>
                  <a:srgbClr val="0070C0"/>
                </a:solidFill>
                <a:cs typeface="Arial" charset="0"/>
              </a:rPr>
              <a:t>Objectif : </a:t>
            </a:r>
            <a:r>
              <a:rPr lang="fr-FR" kern="0" dirty="0">
                <a:solidFill>
                  <a:srgbClr val="000066"/>
                </a:solidFill>
                <a:cs typeface="Arial" charset="0"/>
              </a:rPr>
              <a:t>non-infériorité de DTG + RPV comparée à la poursuite de la trithérapie en cours : % CV &lt; 50 c/ml à S48, en intention de traiter, algorithme </a:t>
            </a:r>
            <a:r>
              <a:rPr lang="fr-FR" kern="0" dirty="0" err="1">
                <a:solidFill>
                  <a:srgbClr val="000066"/>
                </a:solidFill>
                <a:cs typeface="Arial" charset="0"/>
              </a:rPr>
              <a:t>snapshot</a:t>
            </a:r>
            <a:r>
              <a:rPr lang="fr-FR" kern="0" dirty="0">
                <a:solidFill>
                  <a:srgbClr val="000066"/>
                </a:solidFill>
                <a:cs typeface="Arial" charset="0"/>
              </a:rPr>
              <a:t> (borne inférieure de l’IC 95 % de la différence = - 8 % pour les 2 études combinées, - 10% pour chacune des 2 études)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696824" y="1671612"/>
            <a:ext cx="8554177" cy="3540317"/>
            <a:chOff x="172823" y="1671611"/>
            <a:chExt cx="8554177" cy="3540317"/>
          </a:xfrm>
        </p:grpSpPr>
        <p:sp>
          <p:nvSpPr>
            <p:cNvPr id="56327" name="Line 6"/>
            <p:cNvSpPr>
              <a:spLocks noChangeShapeType="1"/>
            </p:cNvSpPr>
            <p:nvPr/>
          </p:nvSpPr>
          <p:spPr bwMode="auto">
            <a:xfrm>
              <a:off x="3363354" y="3776749"/>
              <a:ext cx="613849" cy="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6328" name="Text Box 36"/>
            <p:cNvSpPr txBox="1">
              <a:spLocks noChangeArrowheads="1"/>
            </p:cNvSpPr>
            <p:nvPr/>
          </p:nvSpPr>
          <p:spPr bwMode="auto">
            <a:xfrm>
              <a:off x="5331427" y="1671611"/>
              <a:ext cx="2211430" cy="523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CC0000"/>
                  </a:solidFill>
                  <a:ea typeface="MS PGothic" pitchFamily="34" charset="-128"/>
                  <a:cs typeface="Arial" charset="0"/>
                </a:rPr>
                <a:t>Critère principal</a:t>
              </a:r>
              <a:br>
                <a:rPr lang="fr-FR" sz="1400" b="1" dirty="0">
                  <a:solidFill>
                    <a:srgbClr val="CC0000"/>
                  </a:solidFill>
                  <a:ea typeface="MS PGothic" pitchFamily="34" charset="-128"/>
                  <a:cs typeface="Arial" charset="0"/>
                </a:rPr>
              </a:br>
              <a:r>
                <a:rPr lang="fr-FR" sz="1400" b="1" dirty="0">
                  <a:solidFill>
                    <a:srgbClr val="CC0000"/>
                  </a:solidFill>
                  <a:ea typeface="MS PGothic" pitchFamily="34" charset="-128"/>
                  <a:cs typeface="Arial" charset="0"/>
                </a:rPr>
                <a:t>CV &lt; 50 c/ml</a:t>
              </a:r>
            </a:p>
          </p:txBody>
        </p:sp>
        <p:sp>
          <p:nvSpPr>
            <p:cNvPr id="56329" name="Left Bracket 5"/>
            <p:cNvSpPr>
              <a:spLocks/>
            </p:cNvSpPr>
            <p:nvPr/>
          </p:nvSpPr>
          <p:spPr bwMode="auto">
            <a:xfrm>
              <a:off x="3977204" y="3260005"/>
              <a:ext cx="634996" cy="1007995"/>
            </a:xfrm>
            <a:prstGeom prst="leftBracket">
              <a:avLst>
                <a:gd name="adj" fmla="val 0"/>
              </a:avLst>
            </a:prstGeom>
            <a:solidFill>
              <a:schemeClr val="bg1"/>
            </a:solidFill>
            <a:ln w="19050" algn="ctr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600" baseline="-25000">
                <a:solidFill>
                  <a:srgbClr val="000000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56330" name="TextBox 11"/>
            <p:cNvSpPr txBox="1">
              <a:spLocks noChangeArrowheads="1"/>
            </p:cNvSpPr>
            <p:nvPr/>
          </p:nvSpPr>
          <p:spPr bwMode="auto">
            <a:xfrm>
              <a:off x="4094429" y="2390548"/>
              <a:ext cx="10382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400" b="1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S0</a:t>
              </a:r>
            </a:p>
          </p:txBody>
        </p:sp>
        <p:cxnSp>
          <p:nvCxnSpPr>
            <p:cNvPr id="50" name="Straight Connector 43"/>
            <p:cNvCxnSpPr/>
            <p:nvPr/>
          </p:nvCxnSpPr>
          <p:spPr bwMode="auto">
            <a:xfrm>
              <a:off x="4612200" y="2803298"/>
              <a:ext cx="4114800" cy="0"/>
            </a:xfrm>
            <a:prstGeom prst="line">
              <a:avLst/>
            </a:prstGeom>
            <a:ln w="12700">
              <a:solidFill>
                <a:srgbClr val="000066"/>
              </a:solidFill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Isosceles Triangle 19"/>
            <p:cNvSpPr/>
            <p:nvPr/>
          </p:nvSpPr>
          <p:spPr bwMode="auto">
            <a:xfrm flipV="1">
              <a:off x="6345750" y="2161548"/>
              <a:ext cx="182562" cy="228600"/>
            </a:xfrm>
            <a:prstGeom prst="triangle">
              <a:avLst/>
            </a:prstGeom>
            <a:solidFill>
              <a:srgbClr val="CC000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2" name="Rectangle : coins arrondis 51"/>
            <p:cNvSpPr/>
            <p:nvPr/>
          </p:nvSpPr>
          <p:spPr bwMode="auto">
            <a:xfrm>
              <a:off x="4612201" y="2920773"/>
              <a:ext cx="1828800" cy="814524"/>
            </a:xfrm>
            <a:prstGeom prst="roundRect">
              <a:avLst/>
            </a:prstGeom>
            <a:solidFill>
              <a:srgbClr val="00009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0000"/>
                </a:buClr>
                <a:buSzPct val="120000"/>
                <a:defRPr/>
              </a:pPr>
              <a:r>
                <a:rPr lang="fr-FR" sz="16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DTG + RPV</a:t>
              </a:r>
              <a:endParaRPr lang="fr-FR" sz="1600" b="1" baseline="30000" dirty="0">
                <a:solidFill>
                  <a:srgbClr val="FFFFFF"/>
                </a:solidFill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53" name="Rectangle : coins arrondis 52"/>
            <p:cNvSpPr/>
            <p:nvPr/>
          </p:nvSpPr>
          <p:spPr bwMode="auto">
            <a:xfrm>
              <a:off x="4612201" y="3780501"/>
              <a:ext cx="1828800" cy="843021"/>
            </a:xfrm>
            <a:prstGeom prst="roundRect">
              <a:avLst/>
            </a:prstGeom>
            <a:solidFill>
              <a:srgbClr val="CC0099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0000"/>
                </a:buClr>
                <a:buSzPct val="120000"/>
                <a:defRPr/>
              </a:pPr>
              <a:r>
                <a:rPr lang="fr-FR" sz="16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Poursuite ARV</a:t>
              </a:r>
              <a:br>
                <a:rPr lang="fr-FR" sz="16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</a:br>
              <a:r>
                <a:rPr lang="fr-FR" sz="16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en cours</a:t>
              </a:r>
              <a:endParaRPr lang="fr-FR" sz="1600" b="1" baseline="30000" dirty="0">
                <a:solidFill>
                  <a:srgbClr val="FFFFFF"/>
                </a:solidFill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54" name="Right Bracket 5"/>
            <p:cNvSpPr/>
            <p:nvPr/>
          </p:nvSpPr>
          <p:spPr bwMode="auto">
            <a:xfrm rot="5400000">
              <a:off x="6371944" y="905442"/>
              <a:ext cx="138112" cy="3657600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000066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6336" name="TextBox 11"/>
            <p:cNvSpPr txBox="1">
              <a:spLocks noChangeArrowheads="1"/>
            </p:cNvSpPr>
            <p:nvPr/>
          </p:nvSpPr>
          <p:spPr bwMode="auto">
            <a:xfrm>
              <a:off x="7971350" y="2376261"/>
              <a:ext cx="6064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400" b="1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S148</a:t>
              </a:r>
            </a:p>
          </p:txBody>
        </p:sp>
        <p:sp>
          <p:nvSpPr>
            <p:cNvPr id="56" name="Right Bracket 36"/>
            <p:cNvSpPr/>
            <p:nvPr/>
          </p:nvSpPr>
          <p:spPr bwMode="auto">
            <a:xfrm rot="5400000">
              <a:off x="5457544" y="1819842"/>
              <a:ext cx="138112" cy="1828800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000066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6338" name="TextBox 11"/>
            <p:cNvSpPr txBox="1">
              <a:spLocks noChangeArrowheads="1"/>
            </p:cNvSpPr>
            <p:nvPr/>
          </p:nvSpPr>
          <p:spPr bwMode="auto">
            <a:xfrm>
              <a:off x="6166851" y="2393723"/>
              <a:ext cx="58578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400" b="1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S48</a:t>
              </a:r>
            </a:p>
          </p:txBody>
        </p:sp>
        <p:sp>
          <p:nvSpPr>
            <p:cNvPr id="14357" name="TextBox 21"/>
            <p:cNvSpPr txBox="1">
              <a:spLocks noChangeArrowheads="1"/>
            </p:cNvSpPr>
            <p:nvPr/>
          </p:nvSpPr>
          <p:spPr bwMode="auto">
            <a:xfrm>
              <a:off x="172823" y="2840099"/>
              <a:ext cx="3190531" cy="191712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rIns="182880" bIns="91440" anchor="ctr"/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</a:rPr>
                <a:t>Adultes VIH+ ≥ 18 ans </a:t>
              </a:r>
            </a:p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</a:rPr>
                <a:t>Sous 1</a:t>
              </a:r>
              <a:r>
                <a:rPr lang="fr-FR" sz="1400" b="1" baseline="30000" dirty="0">
                  <a:solidFill>
                    <a:srgbClr val="000066"/>
                  </a:solidFill>
                </a:rPr>
                <a:t>ère</a:t>
              </a:r>
              <a:r>
                <a:rPr lang="fr-FR" sz="1400" b="1" dirty="0">
                  <a:solidFill>
                    <a:srgbClr val="000066"/>
                  </a:solidFill>
                </a:rPr>
                <a:t> ou 2</a:t>
              </a:r>
              <a:r>
                <a:rPr lang="fr-FR" sz="1400" b="1" baseline="30000" dirty="0">
                  <a:solidFill>
                    <a:srgbClr val="000066"/>
                  </a:solidFill>
                </a:rPr>
                <a:t>ème</a:t>
              </a:r>
              <a:r>
                <a:rPr lang="fr-FR" sz="1400" b="1" dirty="0">
                  <a:solidFill>
                    <a:srgbClr val="000066"/>
                  </a:solidFill>
                </a:rPr>
                <a:t> ligne ARV sans antécédent d’échec virologique</a:t>
              </a:r>
            </a:p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</a:rPr>
                <a:t>Sous ARV stable ≥ 6 mois</a:t>
              </a:r>
            </a:p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</a:rPr>
                <a:t>CV &lt; 50 c/ml &gt; 12 mois</a:t>
              </a:r>
            </a:p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</a:rPr>
                <a:t>Ag </a:t>
              </a:r>
              <a:r>
                <a:rPr lang="fr-FR" sz="1400" b="1" dirty="0" err="1">
                  <a:solidFill>
                    <a:srgbClr val="000066"/>
                  </a:solidFill>
                </a:rPr>
                <a:t>HBs</a:t>
              </a:r>
              <a:r>
                <a:rPr lang="fr-FR" sz="1400" b="1" dirty="0">
                  <a:solidFill>
                    <a:srgbClr val="000066"/>
                  </a:solidFill>
                </a:rPr>
                <a:t> négatif</a:t>
              </a:r>
            </a:p>
          </p:txBody>
        </p:sp>
        <p:sp>
          <p:nvSpPr>
            <p:cNvPr id="56340" name="TextBox 11"/>
            <p:cNvSpPr txBox="1">
              <a:spLocks noChangeArrowheads="1"/>
            </p:cNvSpPr>
            <p:nvPr/>
          </p:nvSpPr>
          <p:spPr bwMode="auto">
            <a:xfrm>
              <a:off x="3734275" y="2953706"/>
              <a:ext cx="103845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200" b="1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n = 513</a:t>
              </a:r>
            </a:p>
          </p:txBody>
        </p:sp>
        <p:sp>
          <p:nvSpPr>
            <p:cNvPr id="56341" name="TextBox 11"/>
            <p:cNvSpPr txBox="1">
              <a:spLocks noChangeArrowheads="1"/>
            </p:cNvSpPr>
            <p:nvPr/>
          </p:nvSpPr>
          <p:spPr bwMode="auto">
            <a:xfrm>
              <a:off x="3702878" y="4287272"/>
              <a:ext cx="103845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1200" b="1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n = 511</a:t>
              </a:r>
            </a:p>
          </p:txBody>
        </p:sp>
        <p:cxnSp>
          <p:nvCxnSpPr>
            <p:cNvPr id="26" name="Connecteur droit 66"/>
            <p:cNvCxnSpPr>
              <a:cxnSpLocks noChangeShapeType="1"/>
            </p:cNvCxnSpPr>
            <p:nvPr/>
          </p:nvCxnSpPr>
          <p:spPr bwMode="auto">
            <a:xfrm>
              <a:off x="3556475" y="2269303"/>
              <a:ext cx="3175" cy="82800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</p:spPr>
        </p:cxnSp>
        <p:sp>
          <p:nvSpPr>
            <p:cNvPr id="27" name="Oval 170"/>
            <p:cNvSpPr>
              <a:spLocks noChangeArrowheads="1"/>
            </p:cNvSpPr>
            <p:nvPr/>
          </p:nvSpPr>
          <p:spPr bwMode="auto">
            <a:xfrm>
              <a:off x="2454750" y="1718250"/>
              <a:ext cx="2203450" cy="615354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98994">
                  <a:alpha val="74997"/>
                </a:srgb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Randomisation *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1 : 1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056711" y="4904151"/>
              <a:ext cx="65494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* Randomisation stratifiée sur l’âge et le 3</a:t>
              </a:r>
              <a:r>
                <a:rPr lang="fr-FR" sz="1400" baseline="30000" dirty="0">
                  <a:solidFill>
                    <a:srgbClr val="000066"/>
                  </a:solidFill>
                  <a:cs typeface="Arial" charset="0"/>
                </a:rPr>
                <a:t>ème</a:t>
              </a: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 agent en cours (INNTI, IP/r ou INI)</a:t>
              </a:r>
            </a:p>
          </p:txBody>
        </p:sp>
        <p:sp>
          <p:nvSpPr>
            <p:cNvPr id="24" name="Rectangle : coins arrondis 23"/>
            <p:cNvSpPr/>
            <p:nvPr/>
          </p:nvSpPr>
          <p:spPr bwMode="auto">
            <a:xfrm>
              <a:off x="6528312" y="3344110"/>
              <a:ext cx="1828800" cy="814524"/>
            </a:xfrm>
            <a:prstGeom prst="roundRect">
              <a:avLst/>
            </a:prstGeom>
            <a:solidFill>
              <a:srgbClr val="00009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0000"/>
                </a:buClr>
                <a:buSzPct val="120000"/>
                <a:defRPr/>
              </a:pPr>
              <a:r>
                <a:rPr lang="fr-FR" sz="1600" b="1" dirty="0">
                  <a:solidFill>
                    <a:srgbClr val="FFFFFF"/>
                  </a:solidFill>
                  <a:ea typeface="MS Mincho" pitchFamily="49" charset="-128"/>
                  <a:cs typeface="Arial" charset="0"/>
                </a:rPr>
                <a:t>DTG + RPV</a:t>
              </a:r>
              <a:endParaRPr lang="fr-FR" sz="1600" b="1" baseline="30000" dirty="0">
                <a:solidFill>
                  <a:srgbClr val="FFFFFF"/>
                </a:solidFill>
                <a:ea typeface="MS Mincho" pitchFamily="49" charset="-128"/>
                <a:cs typeface="Arial" charset="0"/>
              </a:endParaRPr>
            </a:p>
          </p:txBody>
        </p:sp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401599" y="6583364"/>
            <a:ext cx="6266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 err="1">
                <a:solidFill>
                  <a:srgbClr val="0070C0"/>
                </a:solidFill>
                <a:cs typeface="Arial" charset="0"/>
              </a:rPr>
              <a:t>Llibre</a:t>
            </a: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 JM, CROI 2017, Abs. 44LB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619310"/>
      </p:ext>
    </p:extLst>
  </p:cSld>
  <p:clrMapOvr>
    <a:masterClrMapping/>
  </p:clrMapOvr>
  <p:transition advTm="618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35" x="4949825" y="3019425"/>
          <p14:tracePt t="25543" x="4935538" y="3019425"/>
          <p14:tracePt t="25550" x="4919663" y="3011488"/>
          <p14:tracePt t="25567" x="4833938" y="2982913"/>
          <p14:tracePt t="25583" x="4681538" y="2924175"/>
          <p14:tracePt t="25600" x="4318000" y="2771775"/>
          <p14:tracePt t="25617" x="3744913" y="2554288"/>
          <p14:tracePt t="25633" x="3309938" y="2481263"/>
          <p14:tracePt t="25650" x="2997200" y="2452688"/>
          <p14:tracePt t="25667" x="2808288" y="2452688"/>
          <p14:tracePt t="25683" x="2627313" y="2452688"/>
          <p14:tracePt t="25700" x="2489200" y="2452688"/>
          <p14:tracePt t="25717" x="2452688" y="2460625"/>
          <p14:tracePt t="25733" x="2446338" y="2466975"/>
          <p14:tracePt t="25952" x="2430463" y="2466975"/>
          <p14:tracePt t="25960" x="2409825" y="2460625"/>
          <p14:tracePt t="25967" x="2365375" y="2446338"/>
          <p14:tracePt t="25983" x="2227263" y="2424113"/>
          <p14:tracePt t="26000" x="2039938" y="2416175"/>
          <p14:tracePt t="26017" x="1820863" y="2416175"/>
          <p14:tracePt t="26033" x="1654175" y="2452688"/>
          <p14:tracePt t="26050" x="1400175" y="2547938"/>
          <p14:tracePt t="26067" x="1312863" y="2605088"/>
          <p14:tracePt t="26083" x="1227138" y="2692400"/>
          <p14:tracePt t="26100" x="1146175" y="2836863"/>
          <p14:tracePt t="26117" x="1074738" y="3040063"/>
          <p14:tracePt t="26133" x="1030288" y="3243263"/>
          <p14:tracePt t="26150" x="1016000" y="3360738"/>
          <p14:tracePt t="26167" x="1008063" y="3548063"/>
          <p14:tracePt t="26184" x="1030288" y="3736975"/>
          <p14:tracePt t="26200" x="1066800" y="3903663"/>
          <p14:tracePt t="26217" x="1125538" y="4035425"/>
          <p14:tracePt t="26234" x="1182688" y="4151313"/>
          <p14:tracePt t="26250" x="1357313" y="4368800"/>
          <p14:tracePt t="26267" x="1436688" y="4456113"/>
          <p14:tracePt t="26284" x="1531938" y="4521200"/>
          <p14:tracePt t="26300" x="1654175" y="4579938"/>
          <p14:tracePt t="26317" x="1851025" y="4630738"/>
          <p14:tracePt t="26333" x="2003425" y="4637088"/>
          <p14:tracePt t="26350" x="2111375" y="4637088"/>
          <p14:tracePt t="26367" x="2176463" y="4637088"/>
          <p14:tracePt t="26383" x="2235200" y="4637088"/>
          <p14:tracePt t="26400" x="2308225" y="4637088"/>
          <p14:tracePt t="26417" x="2336800" y="4630738"/>
          <p14:tracePt t="26433" x="2365375" y="4614863"/>
          <p14:tracePt t="26450" x="2401888" y="4608513"/>
          <p14:tracePt t="26467" x="2430463" y="4600575"/>
          <p14:tracePt t="26483" x="2438400" y="4600575"/>
          <p14:tracePt t="26549" x="2430463" y="4600575"/>
          <p14:tracePt t="26556" x="2401888" y="4600575"/>
          <p14:tracePt t="26567" x="2351088" y="4600575"/>
          <p14:tracePt t="26584" x="2198688" y="4586288"/>
          <p14:tracePt t="26600" x="1922463" y="4549775"/>
          <p14:tracePt t="26617" x="1741488" y="4462463"/>
          <p14:tracePt t="26634" x="1617663" y="4383088"/>
          <p14:tracePt t="26650" x="1501775" y="4303713"/>
          <p14:tracePt t="26667" x="1320800" y="4035425"/>
          <p14:tracePt t="26684" x="1270000" y="3832225"/>
          <p14:tracePt t="26700" x="1247775" y="3598863"/>
          <p14:tracePt t="26717" x="1270000" y="3440113"/>
          <p14:tracePt t="26734" x="1328738" y="3228975"/>
          <p14:tracePt t="26750" x="1408113" y="3055938"/>
          <p14:tracePt t="26767" x="1458913" y="2924175"/>
          <p14:tracePt t="26784" x="1487488" y="2852738"/>
          <p14:tracePt t="26800" x="1501775" y="2816225"/>
          <p14:tracePt t="26817" x="1524000" y="2779713"/>
          <p14:tracePt t="26834" x="1538288" y="2757488"/>
          <p14:tracePt t="26850" x="1560513" y="2743200"/>
          <p14:tracePt t="26867" x="1566863" y="2735263"/>
          <p14:tracePt t="26884" x="1566863" y="2728913"/>
          <p14:tracePt t="26943" x="1566863" y="2743200"/>
          <p14:tracePt t="26951" x="1546225" y="2779713"/>
          <p14:tracePt t="26958" x="1516063" y="2816225"/>
          <p14:tracePt t="26967" x="1495425" y="2844800"/>
          <p14:tracePt t="26984" x="1408113" y="2960688"/>
          <p14:tracePt t="27000" x="1292225" y="3149600"/>
          <p14:tracePt t="27017" x="1211263" y="3338513"/>
          <p14:tracePt t="27034" x="1168400" y="3476625"/>
          <p14:tracePt t="27050" x="1146175" y="3578225"/>
          <p14:tracePt t="27067" x="1139825" y="3665538"/>
          <p14:tracePt t="27084" x="1139825" y="3810000"/>
          <p14:tracePt t="27100" x="1146175" y="3962400"/>
          <p14:tracePt t="27117" x="1176338" y="4041775"/>
          <p14:tracePt t="27134" x="1233488" y="4137025"/>
          <p14:tracePt t="27150" x="1306513" y="4238625"/>
          <p14:tracePt t="27152" x="1335088" y="4275138"/>
          <p14:tracePt t="27167" x="1408113" y="4340225"/>
          <p14:tracePt t="27184" x="1481138" y="4376738"/>
          <p14:tracePt t="27200" x="1582738" y="4419600"/>
          <p14:tracePt t="27217" x="1668463" y="4456113"/>
          <p14:tracePt t="27234" x="1735138" y="4484688"/>
          <p14:tracePt t="27250" x="1770063" y="4498975"/>
          <p14:tracePt t="27267" x="1785938" y="4506913"/>
          <p14:tracePt t="27284" x="1800225" y="4506913"/>
          <p14:tracePt t="27390" x="1792288" y="4506913"/>
          <p14:tracePt t="27397" x="1778000" y="4492625"/>
          <p14:tracePt t="27405" x="1755775" y="4462463"/>
          <p14:tracePt t="27417" x="1741488" y="4427538"/>
          <p14:tracePt t="27434" x="1704975" y="4346575"/>
          <p14:tracePt t="27451" x="1668463" y="4137025"/>
          <p14:tracePt t="27467" x="1654175" y="3962400"/>
          <p14:tracePt t="27484" x="1654175" y="3736975"/>
          <p14:tracePt t="27500" x="1654175" y="3592513"/>
          <p14:tracePt t="27517" x="1668463" y="3381375"/>
          <p14:tracePt t="27534" x="1684338" y="3265488"/>
          <p14:tracePt t="27550" x="1690688" y="3214688"/>
          <p14:tracePt t="27567" x="1698625" y="3157538"/>
          <p14:tracePt t="27584" x="1704975" y="3084513"/>
          <p14:tracePt t="27600" x="1712913" y="3048000"/>
          <p14:tracePt t="27617" x="1712913" y="3019425"/>
          <p14:tracePt t="27634" x="1712913" y="3005138"/>
          <p14:tracePt t="27651" x="1719263" y="2989263"/>
          <p14:tracePt t="27680" x="1719263" y="2982913"/>
          <p14:tracePt t="27725" x="1712913" y="2982913"/>
          <p14:tracePt t="27733" x="1698625" y="2982913"/>
          <p14:tracePt t="27740" x="1690688" y="2997200"/>
          <p14:tracePt t="27750" x="1662113" y="3019425"/>
          <p14:tracePt t="27767" x="1611313" y="3076575"/>
          <p14:tracePt t="27784" x="1524000" y="3178175"/>
          <p14:tracePt t="27800" x="1414463" y="3403600"/>
          <p14:tracePt t="27817" x="1357313" y="3584575"/>
          <p14:tracePt t="27834" x="1320800" y="3730625"/>
          <p14:tracePt t="27850" x="1306513" y="3868738"/>
          <p14:tracePt t="27867" x="1298575" y="4100513"/>
          <p14:tracePt t="27884" x="1298575" y="4202113"/>
          <p14:tracePt t="27900" x="1298575" y="4318000"/>
          <p14:tracePt t="27917" x="1298575" y="4411663"/>
          <p14:tracePt t="27934" x="1312863" y="4498975"/>
          <p14:tracePt t="27950" x="1320800" y="4529138"/>
          <p14:tracePt t="27967" x="1335088" y="4549775"/>
          <p14:tracePt t="27984" x="1349375" y="4572000"/>
          <p14:tracePt t="28001" x="1357313" y="4586288"/>
          <p14:tracePt t="28034" x="1363663" y="4586288"/>
          <p14:tracePt t="28051" x="1363663" y="4594225"/>
          <p14:tracePt t="32371" x="1371600" y="4579938"/>
          <p14:tracePt t="32378" x="1379538" y="4564063"/>
          <p14:tracePt t="32386" x="1379538" y="4535488"/>
          <p14:tracePt t="32401" x="1385888" y="4506913"/>
          <p14:tracePt t="32418" x="1393825" y="4478338"/>
          <p14:tracePt t="32435" x="1400175" y="4462463"/>
          <p14:tracePt t="32451" x="1400175" y="4433888"/>
          <p14:tracePt t="32468" x="1400175" y="4397375"/>
          <p14:tracePt t="32485" x="1400175" y="4360863"/>
          <p14:tracePt t="32501" x="1400175" y="4346575"/>
          <p14:tracePt t="32518" x="1400175" y="4318000"/>
          <p14:tracePt t="32535" x="1400175" y="4267200"/>
          <p14:tracePt t="32551" x="1400175" y="4238625"/>
          <p14:tracePt t="32568" x="1400175" y="4208463"/>
          <p14:tracePt t="32585" x="1400175" y="4194175"/>
          <p14:tracePt t="32601" x="1400175" y="4179888"/>
          <p14:tracePt t="32635" x="1400175" y="4173538"/>
          <p14:tracePt t="39576" x="1393825" y="4173538"/>
          <p14:tracePt t="39606" x="1393825" y="4179888"/>
          <p14:tracePt t="39636" x="1400175" y="4194175"/>
          <p14:tracePt t="39644" x="1408113" y="4194175"/>
          <p14:tracePt t="39653" x="1422400" y="4208463"/>
          <p14:tracePt t="39669" x="1465263" y="4224338"/>
          <p14:tracePt t="39686" x="1538288" y="4252913"/>
          <p14:tracePt t="39703" x="1647825" y="4289425"/>
          <p14:tracePt t="39720" x="1712913" y="4310063"/>
          <p14:tracePt t="39736" x="1749425" y="4325938"/>
          <p14:tracePt t="39753" x="1785938" y="4340225"/>
          <p14:tracePt t="39769" x="1806575" y="4346575"/>
          <p14:tracePt t="39786" x="1843088" y="4360863"/>
          <p14:tracePt t="39803" x="1851025" y="4368800"/>
          <p14:tracePt t="39820" x="1865313" y="4383088"/>
          <p14:tracePt t="39836" x="1879600" y="4391025"/>
          <p14:tracePt t="39853" x="1893888" y="4405313"/>
          <p14:tracePt t="39869" x="1893888" y="4411663"/>
          <p14:tracePt t="39886" x="1901825" y="4411663"/>
          <p14:tracePt t="39903" x="1908175" y="4419600"/>
          <p14:tracePt t="39920" x="1908175" y="4427538"/>
          <p14:tracePt t="39936" x="1916113" y="4433888"/>
          <p14:tracePt t="39953" x="1916113" y="4441825"/>
          <p14:tracePt t="39978" x="1916113" y="4448175"/>
          <p14:tracePt t="40008" x="1916113" y="4456113"/>
          <p14:tracePt t="40246" x="1916113" y="4448175"/>
          <p14:tracePt t="40254" x="1916113" y="4441825"/>
          <p14:tracePt t="40976" x="1916113" y="4448175"/>
          <p14:tracePt t="40991" x="1916113" y="4456113"/>
          <p14:tracePt t="41013" x="1916113" y="4462463"/>
          <p14:tracePt t="41021" x="1930400" y="4462463"/>
          <p14:tracePt t="41028" x="1952625" y="4478338"/>
          <p14:tracePt t="41037" x="1981200" y="4484688"/>
          <p14:tracePt t="41053" x="2082800" y="4498975"/>
          <p14:tracePt t="41070" x="2227263" y="4498975"/>
          <p14:tracePt t="41086" x="2430463" y="4498975"/>
          <p14:tracePt t="41104" x="2822575" y="4498975"/>
          <p14:tracePt t="41120" x="3040063" y="4470400"/>
          <p14:tracePt t="41136" x="3279775" y="4448175"/>
          <p14:tracePt t="41153" x="3468688" y="4433888"/>
          <p14:tracePt t="41155" x="3570288" y="4427538"/>
          <p14:tracePt t="41170" x="3767138" y="4397375"/>
          <p14:tracePt t="41186" x="3911600" y="4360863"/>
          <p14:tracePt t="41203" x="4049713" y="4332288"/>
          <p14:tracePt t="41220" x="4151313" y="4303713"/>
          <p14:tracePt t="41237" x="4303713" y="4259263"/>
          <p14:tracePt t="41253" x="4397375" y="4224338"/>
          <p14:tracePt t="41270" x="4456113" y="4194175"/>
          <p14:tracePt t="41286" x="4498975" y="4173538"/>
          <p14:tracePt t="41303" x="4549775" y="4129088"/>
          <p14:tracePt t="41320" x="4586288" y="4092575"/>
          <p14:tracePt t="41336" x="4630738" y="4035425"/>
          <p14:tracePt t="41353" x="4665663" y="3976688"/>
          <p14:tracePt t="41370" x="4702175" y="3919538"/>
          <p14:tracePt t="41386" x="4716463" y="3897313"/>
          <p14:tracePt t="41403" x="4724400" y="3889375"/>
          <p14:tracePt t="41420" x="4732338" y="3875088"/>
          <p14:tracePt t="41437" x="4746625" y="3860800"/>
          <p14:tracePt t="41453" x="4746625" y="3824288"/>
          <p14:tracePt t="41470" x="4746625" y="3787775"/>
          <p14:tracePt t="41486" x="4732338" y="3751263"/>
          <p14:tracePt t="41508" x="4600575" y="3671888"/>
          <p14:tracePt t="41520" x="4427538" y="3614738"/>
          <p14:tracePt t="41537" x="4252913" y="3598863"/>
          <p14:tracePt t="41553" x="4071938" y="3598863"/>
          <p14:tracePt t="41570" x="3954463" y="3598863"/>
          <p14:tracePt t="41587" x="3773488" y="3635375"/>
          <p14:tracePt t="41603" x="3657600" y="3694113"/>
          <p14:tracePt t="41620" x="3578225" y="3767138"/>
          <p14:tracePt t="41637" x="3505200" y="3846513"/>
          <p14:tracePt t="41653" x="3432175" y="3933825"/>
          <p14:tracePt t="41670" x="3389313" y="4013200"/>
          <p14:tracePt t="41687" x="3375025" y="4106863"/>
          <p14:tracePt t="41703" x="3375025" y="4179888"/>
          <p14:tracePt t="41720" x="3395663" y="4259263"/>
          <p14:tracePt t="41736" x="3432175" y="4340225"/>
          <p14:tracePt t="41753" x="3497263" y="4419600"/>
          <p14:tracePt t="41770" x="3598863" y="4498975"/>
          <p14:tracePt t="41787" x="3694113" y="4557713"/>
          <p14:tracePt t="41803" x="3875088" y="4600575"/>
          <p14:tracePt t="41820" x="3976688" y="4614863"/>
          <p14:tracePt t="41837" x="4078288" y="4614863"/>
          <p14:tracePt t="41853" x="4208463" y="4614863"/>
          <p14:tracePt t="41870" x="4340225" y="4586288"/>
          <p14:tracePt t="41887" x="4427538" y="4549775"/>
          <p14:tracePt t="41903" x="4513263" y="4498975"/>
          <p14:tracePt t="41920" x="4564063" y="4456113"/>
          <p14:tracePt t="41937" x="4608513" y="4411663"/>
          <p14:tracePt t="41953" x="4630738" y="4397375"/>
          <p14:tracePt t="41970" x="4645025" y="4354513"/>
          <p14:tracePt t="41987" x="4659313" y="4295775"/>
          <p14:tracePt t="42003" x="4659313" y="4202113"/>
          <p14:tracePt t="42020" x="4659313" y="4157663"/>
          <p14:tracePt t="42037" x="4608513" y="4078288"/>
          <p14:tracePt t="42053" x="4557713" y="4005263"/>
          <p14:tracePt t="42070" x="4427538" y="3903663"/>
          <p14:tracePt t="42087" x="4289425" y="3852863"/>
          <p14:tracePt t="42103" x="4165600" y="3824288"/>
          <p14:tracePt t="42120" x="4041775" y="3817938"/>
          <p14:tracePt t="42137" x="3883025" y="3824288"/>
          <p14:tracePt t="42153" x="3795713" y="3875088"/>
          <p14:tracePt t="42170" x="3700463" y="3954463"/>
          <p14:tracePt t="42187" x="3629025" y="4021138"/>
          <p14:tracePt t="42203" x="3578225" y="4064000"/>
          <p14:tracePt t="42220" x="3513138" y="4165600"/>
          <p14:tracePt t="42237" x="3490913" y="4238625"/>
          <p14:tracePt t="42253" x="3490913" y="4310063"/>
          <p14:tracePt t="42270" x="3490913" y="4346575"/>
          <p14:tracePt t="42287" x="3519488" y="4383088"/>
          <p14:tracePt t="42303" x="3584575" y="4427538"/>
          <p14:tracePt t="42320" x="3649663" y="4456113"/>
          <p14:tracePt t="42337" x="3751263" y="4484688"/>
          <p14:tracePt t="42354" x="3875088" y="4492625"/>
          <p14:tracePt t="42370" x="3970338" y="4492625"/>
          <p14:tracePt t="42387" x="4071938" y="4484688"/>
          <p14:tracePt t="42403" x="4137025" y="4462463"/>
          <p14:tracePt t="42420" x="4179888" y="4441825"/>
          <p14:tracePt t="42437" x="4194175" y="4433888"/>
          <p14:tracePt t="42453" x="4202113" y="4433888"/>
          <p14:tracePt t="42470" x="4216400" y="4427538"/>
          <p14:tracePt t="42487" x="4216400" y="4419600"/>
          <p14:tracePt t="42628" x="4216400" y="4411663"/>
          <p14:tracePt t="44913" x="4224338" y="4411663"/>
          <p14:tracePt t="44928" x="4230688" y="4411663"/>
          <p14:tracePt t="44936" x="4238625" y="4411663"/>
          <p14:tracePt t="44943" x="4244975" y="4411663"/>
          <p14:tracePt t="44954" x="4259263" y="4405313"/>
          <p14:tracePt t="44970" x="4318000" y="4376738"/>
          <p14:tracePt t="44987" x="4397375" y="4340225"/>
          <p14:tracePt t="45004" x="4586288" y="4252913"/>
          <p14:tracePt t="45020" x="4783138" y="4179888"/>
          <p14:tracePt t="45037" x="4978400" y="4122738"/>
          <p14:tracePt t="45054" x="5210175" y="4056063"/>
          <p14:tracePt t="45071" x="5646738" y="3940175"/>
          <p14:tracePt t="45087" x="5915025" y="3883025"/>
          <p14:tracePt t="45104" x="6161088" y="3852863"/>
          <p14:tracePt t="45121" x="6327775" y="3838575"/>
          <p14:tracePt t="45137" x="6545263" y="3838575"/>
          <p14:tracePt t="45154" x="6734175" y="3838575"/>
          <p14:tracePt t="45170" x="6872288" y="3860800"/>
          <p14:tracePt t="45187" x="6945313" y="3883025"/>
          <p14:tracePt t="45204" x="7046913" y="3919538"/>
          <p14:tracePt t="45221" x="7089775" y="3940175"/>
          <p14:tracePt t="45237" x="7119938" y="3954463"/>
          <p14:tracePt t="45254" x="7134225" y="3962400"/>
          <p14:tracePt t="45271" x="7140575" y="3970338"/>
          <p14:tracePt t="45287" x="7148513" y="3976688"/>
          <p14:tracePt t="45304" x="7148513" y="3984625"/>
          <p14:tracePt t="45320" x="7148513" y="3990975"/>
          <p14:tracePt t="45337" x="7154863" y="3998913"/>
          <p14:tracePt t="45354" x="7154863" y="4005263"/>
          <p14:tracePt t="45390" x="7154863" y="4013200"/>
          <p14:tracePt t="45517" x="7154863" y="4021138"/>
          <p14:tracePt t="45561" x="7154863" y="4027488"/>
          <p14:tracePt t="45583" x="7154863" y="4035425"/>
          <p14:tracePt t="45598" x="7154863" y="4041775"/>
          <p14:tracePt t="45606" x="7154863" y="4049713"/>
          <p14:tracePt t="45621" x="7154863" y="4056063"/>
          <p14:tracePt t="45636" x="7154863" y="4064000"/>
          <p14:tracePt t="45650" x="7154863" y="4078288"/>
          <p14:tracePt t="45658" x="7162800" y="4086225"/>
          <p14:tracePt t="45671" x="7162800" y="4092575"/>
          <p14:tracePt t="45688" x="7162800" y="4122738"/>
          <p14:tracePt t="45704" x="7162800" y="4143375"/>
          <p14:tracePt t="45721" x="7162800" y="4151313"/>
          <p14:tracePt t="45737" x="7162800" y="4157663"/>
          <p14:tracePt t="45754" x="7170738" y="4165600"/>
          <p14:tracePt t="45771" x="7170738" y="4173538"/>
          <p14:tracePt t="45804" x="7170738" y="4179888"/>
          <p14:tracePt t="46261" x="7170738" y="4187825"/>
          <p14:tracePt t="46276" x="7177088" y="4194175"/>
          <p14:tracePt t="46283" x="7185025" y="4194175"/>
          <p14:tracePt t="46291" x="7199313" y="4202113"/>
          <p14:tracePt t="46304" x="7205663" y="4208463"/>
          <p14:tracePt t="46321" x="7242175" y="4230688"/>
          <p14:tracePt t="46338" x="7272338" y="4259263"/>
          <p14:tracePt t="46354" x="7315200" y="4281488"/>
          <p14:tracePt t="46371" x="7343775" y="4295775"/>
          <p14:tracePt t="46388" x="7373938" y="4318000"/>
          <p14:tracePt t="46404" x="7380288" y="4325938"/>
          <p14:tracePt t="46438" x="7388225" y="4325938"/>
          <p14:tracePt t="46454" x="7388225" y="4332288"/>
          <p14:tracePt t="46477" x="7394575" y="4332288"/>
          <p14:tracePt t="46938" x="7388225" y="4332288"/>
          <p14:tracePt t="46983" x="7380288" y="4332288"/>
          <p14:tracePt t="47184" x="7388225" y="4332288"/>
          <p14:tracePt t="47191" x="7394575" y="4332288"/>
          <p14:tracePt t="47199" x="7402513" y="4332288"/>
          <p14:tracePt t="47206" x="7408863" y="4332288"/>
          <p14:tracePt t="47221" x="7439025" y="4325938"/>
          <p14:tracePt t="47238" x="7467600" y="4310063"/>
          <p14:tracePt t="47254" x="7504113" y="4289425"/>
          <p14:tracePt t="47271" x="7540625" y="4275138"/>
          <p14:tracePt t="47288" x="7642225" y="4230688"/>
          <p14:tracePt t="47304" x="7699375" y="4202113"/>
          <p14:tracePt t="47321" x="7750175" y="4165600"/>
          <p14:tracePt t="47338" x="7815263" y="4092575"/>
          <p14:tracePt t="47354" x="7888288" y="4005263"/>
          <p14:tracePt t="47371" x="7947025" y="3925888"/>
          <p14:tracePt t="47388" x="7975600" y="3889375"/>
          <p14:tracePt t="47404" x="8012113" y="3810000"/>
          <p14:tracePt t="47421" x="8048625" y="3716338"/>
          <p14:tracePt t="47438" x="8077200" y="3614738"/>
          <p14:tracePt t="47454" x="8091488" y="3533775"/>
          <p14:tracePt t="47471" x="8091488" y="3446463"/>
          <p14:tracePt t="47488" x="8091488" y="3381375"/>
          <p14:tracePt t="47504" x="8091488" y="3324225"/>
          <p14:tracePt t="47521" x="8091488" y="3287713"/>
          <p14:tracePt t="47538" x="8091488" y="3243263"/>
          <p14:tracePt t="47554" x="8091488" y="3208338"/>
          <p14:tracePt t="47571" x="8054975" y="3163888"/>
          <p14:tracePt t="47588" x="8012113" y="3149600"/>
          <p14:tracePt t="47604" x="7967663" y="3127375"/>
          <p14:tracePt t="47621" x="7932738" y="3127375"/>
          <p14:tracePt t="47638" x="7874000" y="3121025"/>
          <p14:tracePt t="47654" x="7837488" y="3121025"/>
          <p14:tracePt t="47671" x="7815263" y="3121025"/>
          <p14:tracePt t="47688" x="7786688" y="3121025"/>
          <p14:tracePt t="47705" x="7764463" y="3127375"/>
          <p14:tracePt t="47721" x="7758113" y="3135313"/>
          <p14:tracePt t="47738" x="7743825" y="3141663"/>
          <p14:tracePt t="57365" x="7735888" y="3141663"/>
          <p14:tracePt t="57380" x="7729538" y="3141663"/>
          <p14:tracePt t="57395" x="7713663" y="3141663"/>
          <p14:tracePt t="57403" x="7699375" y="3141663"/>
          <p14:tracePt t="57410" x="7693025" y="3141663"/>
          <p14:tracePt t="57423" x="7678738" y="3135313"/>
          <p14:tracePt t="57440" x="7583488" y="3076575"/>
          <p14:tracePt t="57456" x="7489825" y="3019425"/>
          <p14:tracePt t="57473" x="7343775" y="2938463"/>
          <p14:tracePt t="57490" x="7134225" y="2852738"/>
          <p14:tracePt t="57507" x="6858000" y="2751138"/>
          <p14:tracePt t="57523" x="6691313" y="2735263"/>
          <p14:tracePt t="57540" x="6524625" y="2735263"/>
          <p14:tracePt t="57556" x="6400800" y="2743200"/>
          <p14:tracePt t="57573" x="6291263" y="2779713"/>
          <p14:tracePt t="57590" x="6132513" y="2859088"/>
          <p14:tracePt t="57606" x="6059488" y="2917825"/>
          <p14:tracePt t="57623" x="5994400" y="3005138"/>
          <p14:tracePt t="57640" x="5951538" y="3084513"/>
          <p14:tracePt t="57657" x="5892800" y="3222625"/>
          <p14:tracePt t="57673" x="5878513" y="3324225"/>
          <p14:tracePt t="57690" x="5878513" y="3381375"/>
          <p14:tracePt t="57706" x="5878513" y="3432175"/>
          <p14:tracePt t="57723" x="5892800" y="3533775"/>
          <p14:tracePt t="57740" x="5943600" y="3629025"/>
          <p14:tracePt t="57756" x="6045200" y="3708400"/>
          <p14:tracePt t="57773" x="6154738" y="3781425"/>
          <p14:tracePt t="57790" x="6392863" y="3860800"/>
          <p14:tracePt t="57806" x="6524625" y="3889375"/>
          <p14:tracePt t="57823" x="6669088" y="3903663"/>
          <p14:tracePt t="57840" x="6778625" y="3903663"/>
          <p14:tracePt t="57857" x="6945313" y="3897313"/>
          <p14:tracePt t="57873" x="7069138" y="3868738"/>
          <p14:tracePt t="57890" x="7154863" y="3817938"/>
          <p14:tracePt t="57906" x="7221538" y="3751263"/>
          <p14:tracePt t="57923" x="7292975" y="3671888"/>
          <p14:tracePt t="57924" x="7337425" y="3629025"/>
          <p14:tracePt t="57940" x="7394575" y="3533775"/>
          <p14:tracePt t="57956" x="7445375" y="3411538"/>
          <p14:tracePt t="57973" x="7475538" y="3302000"/>
          <p14:tracePt t="57990" x="7481888" y="3222625"/>
          <p14:tracePt t="58007" x="7475538" y="3005138"/>
          <p14:tracePt t="58023" x="7408863" y="2895600"/>
          <p14:tracePt t="58040" x="7337425" y="2801938"/>
          <p14:tracePt t="58057" x="7191375" y="2700338"/>
          <p14:tracePt t="58073" x="6931025" y="2627313"/>
          <p14:tracePt t="58090" x="6742113" y="2627313"/>
          <p14:tracePt t="58107" x="6604000" y="2655888"/>
          <p14:tracePt t="58123" x="6443663" y="2714625"/>
          <p14:tracePt t="58140" x="6291263" y="2794000"/>
          <p14:tracePt t="58156" x="6240463" y="2852738"/>
          <p14:tracePt t="58173" x="6183313" y="2932113"/>
          <p14:tracePt t="58190" x="6146800" y="3011488"/>
          <p14:tracePt t="58207" x="6132513" y="3141663"/>
          <p14:tracePt t="58223" x="6132513" y="3236913"/>
          <p14:tracePt t="58240" x="6154738" y="3302000"/>
          <p14:tracePt t="58257" x="6183313" y="3360738"/>
          <p14:tracePt t="58273" x="6291263" y="3468688"/>
          <p14:tracePt t="58290" x="6386513" y="3533775"/>
          <p14:tracePt t="58307" x="6516688" y="3598863"/>
          <p14:tracePt t="58323" x="6662738" y="3635375"/>
          <p14:tracePt t="58340" x="6821488" y="3643313"/>
          <p14:tracePt t="58357" x="7083425" y="3621088"/>
          <p14:tracePt t="58373" x="7227888" y="3578225"/>
          <p14:tracePt t="58390" x="7358063" y="3533775"/>
          <p14:tracePt t="58406" x="7431088" y="3497263"/>
          <p14:tracePt t="58423" x="7532688" y="3425825"/>
          <p14:tracePt t="58440" x="7591425" y="3338513"/>
          <p14:tracePt t="58457" x="7648575" y="3228975"/>
          <p14:tracePt t="58473" x="7678738" y="3121025"/>
          <p14:tracePt t="58490" x="7678738" y="2895600"/>
          <p14:tracePt t="58507" x="7634288" y="2794000"/>
          <p14:tracePt t="58523" x="7577138" y="2706688"/>
          <p14:tracePt t="58540" x="7481888" y="2627313"/>
          <p14:tracePt t="58557" x="7272338" y="2576513"/>
          <p14:tracePt t="58573" x="7069138" y="2582863"/>
          <p14:tracePt t="58590" x="6894513" y="2641600"/>
          <p14:tracePt t="58607" x="6705600" y="2706688"/>
          <p14:tracePt t="58623" x="6510338" y="2873375"/>
          <p14:tracePt t="58640" x="6408738" y="2974975"/>
          <p14:tracePt t="58657" x="6335713" y="3076575"/>
          <p14:tracePt t="58674" x="6276975" y="3222625"/>
          <p14:tracePt t="58690" x="6262688" y="3324225"/>
          <p14:tracePt t="58707" x="6270625" y="3432175"/>
          <p14:tracePt t="58723" x="6313488" y="3541713"/>
          <p14:tracePt t="58740" x="6372225" y="3643313"/>
          <p14:tracePt t="58757" x="6443663" y="3716338"/>
          <p14:tracePt t="58773" x="6632575" y="3810000"/>
          <p14:tracePt t="58790" x="6770688" y="3852863"/>
          <p14:tracePt t="58807" x="6923088" y="3860800"/>
          <p14:tracePt t="58823" x="7038975" y="3860800"/>
          <p14:tracePt t="58840" x="7227888" y="3832225"/>
          <p14:tracePt t="58857" x="7315200" y="3795713"/>
          <p14:tracePt t="58873" x="7402513" y="3744913"/>
          <p14:tracePt t="58890" x="7467600" y="3686175"/>
          <p14:tracePt t="58907" x="7532688" y="3614738"/>
          <p14:tracePt t="58923" x="7577138" y="3548063"/>
          <p14:tracePt t="58940" x="7605713" y="3446463"/>
          <p14:tracePt t="58957" x="7612063" y="3324225"/>
          <p14:tracePt t="58974" x="7561263" y="3192463"/>
          <p14:tracePt t="58990" x="7504113" y="3127375"/>
          <p14:tracePt t="59007" x="7467600" y="3070225"/>
          <p14:tracePt t="59023" x="7408863" y="3019425"/>
          <p14:tracePt t="59040" x="7307263" y="2974975"/>
          <p14:tracePt t="59057" x="7264400" y="2968625"/>
          <p14:tracePt t="59073" x="7205663" y="2968625"/>
          <p14:tracePt t="59090" x="7126288" y="2968625"/>
          <p14:tracePt t="59107" x="7038975" y="3005138"/>
          <p14:tracePt t="59123" x="6937375" y="3048000"/>
          <p14:tracePt t="59140" x="6865938" y="3084513"/>
          <p14:tracePt t="59157" x="6784975" y="3121025"/>
          <p14:tracePt t="59174" x="6742113" y="3149600"/>
          <p14:tracePt t="59175" x="6719888" y="3163888"/>
          <p14:tracePt t="59190" x="6691313" y="3192463"/>
          <p14:tracePt t="59207" x="6662738" y="3214688"/>
          <p14:tracePt t="59223" x="6640513" y="3243263"/>
          <p14:tracePt t="59240" x="6632575" y="3251200"/>
          <p14:tracePt t="59257" x="6626225" y="3259138"/>
          <p14:tracePt t="59290" x="6618288" y="3265488"/>
          <p14:tracePt t="59591" x="6618288" y="3273425"/>
          <p14:tracePt t="59606" x="6611938" y="3273425"/>
          <p14:tracePt t="59613" x="6611938" y="3279775"/>
          <p14:tracePt t="59624" x="6604000" y="3302000"/>
          <p14:tracePt t="59640" x="6567488" y="3389313"/>
          <p14:tracePt t="59657" x="6502400" y="3635375"/>
          <p14:tracePt t="59674" x="6342063" y="4194175"/>
          <p14:tracePt t="59690" x="6211888" y="4557713"/>
          <p14:tracePt t="59707" x="6096000" y="4935538"/>
          <p14:tracePt t="59723" x="6045200" y="5087938"/>
          <p14:tracePt t="59740" x="5994400" y="5275263"/>
          <p14:tracePt t="59757" x="5972175" y="5341938"/>
          <p14:tracePt t="59774" x="5972175" y="5356225"/>
          <p14:tracePt t="59790" x="5972175" y="5362575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6471785" y="2076803"/>
            <a:ext cx="3554413" cy="3034260"/>
            <a:chOff x="4947784" y="2076803"/>
            <a:chExt cx="3554413" cy="3034260"/>
          </a:xfrm>
        </p:grpSpPr>
        <p:sp>
          <p:nvSpPr>
            <p:cNvPr id="42" name="AutoShape 106"/>
            <p:cNvSpPr>
              <a:spLocks noChangeArrowheads="1"/>
            </p:cNvSpPr>
            <p:nvPr/>
          </p:nvSpPr>
          <p:spPr bwMode="auto">
            <a:xfrm flipH="1">
              <a:off x="5158922" y="2441928"/>
              <a:ext cx="1555750" cy="787400"/>
            </a:xfrm>
            <a:prstGeom prst="rightArrow">
              <a:avLst>
                <a:gd name="adj1" fmla="val 50000"/>
                <a:gd name="adj2" fmla="val 52787"/>
              </a:avLst>
            </a:prstGeom>
            <a:solidFill>
              <a:srgbClr val="CC00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kern="0" dirty="0">
                  <a:solidFill>
                    <a:srgbClr val="FFFFFF"/>
                  </a:solidFill>
                  <a:ea typeface="MS PGothic"/>
                  <a:cs typeface="Arial" pitchFamily="34" charset="0"/>
                </a:rPr>
                <a:t>Poursuite ARV</a:t>
              </a:r>
            </a:p>
          </p:txBody>
        </p:sp>
        <p:sp>
          <p:nvSpPr>
            <p:cNvPr id="59" name="AutoShape 106"/>
            <p:cNvSpPr>
              <a:spLocks noChangeArrowheads="1"/>
            </p:cNvSpPr>
            <p:nvPr/>
          </p:nvSpPr>
          <p:spPr bwMode="auto">
            <a:xfrm>
              <a:off x="6714672" y="2441928"/>
              <a:ext cx="1552575" cy="787400"/>
            </a:xfrm>
            <a:prstGeom prst="rightArrow">
              <a:avLst>
                <a:gd name="adj1" fmla="val 50000"/>
                <a:gd name="adj2" fmla="val 52787"/>
              </a:avLst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kern="0" dirty="0">
                  <a:solidFill>
                    <a:prstClr val="white"/>
                  </a:solidFill>
                  <a:ea typeface="MS PGothic"/>
                  <a:cs typeface="Arial" pitchFamily="34" charset="0"/>
                </a:rPr>
                <a:t>DTG + RPV</a:t>
              </a:r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 flipV="1">
              <a:off x="5314497" y="3147188"/>
              <a:ext cx="0" cy="144000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 dirty="0">
                <a:solidFill>
                  <a:srgbClr val="000066"/>
                </a:solidFill>
                <a:ea typeface="MS PGothic"/>
                <a:cs typeface="Arial"/>
              </a:endParaRPr>
            </a:p>
          </p:txBody>
        </p:sp>
        <p:sp>
          <p:nvSpPr>
            <p:cNvPr id="70" name="Line 92"/>
            <p:cNvSpPr>
              <a:spLocks noChangeShapeType="1"/>
            </p:cNvSpPr>
            <p:nvPr/>
          </p:nvSpPr>
          <p:spPr bwMode="auto">
            <a:xfrm>
              <a:off x="6711497" y="3147188"/>
              <a:ext cx="3175" cy="144000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 dirty="0">
                <a:solidFill>
                  <a:srgbClr val="000066"/>
                </a:solidFill>
                <a:ea typeface="MS PGothic"/>
                <a:cs typeface="Arial"/>
              </a:endParaRPr>
            </a:p>
          </p:txBody>
        </p:sp>
        <p:sp>
          <p:nvSpPr>
            <p:cNvPr id="71" name="Line 94"/>
            <p:cNvSpPr>
              <a:spLocks noChangeShapeType="1"/>
            </p:cNvSpPr>
            <p:nvPr/>
          </p:nvSpPr>
          <p:spPr bwMode="auto">
            <a:xfrm>
              <a:off x="8129134" y="3147188"/>
              <a:ext cx="6350" cy="144000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 dirty="0">
                <a:solidFill>
                  <a:srgbClr val="000066"/>
                </a:solidFill>
                <a:ea typeface="MS PGothic"/>
                <a:cs typeface="Arial"/>
              </a:endParaRPr>
            </a:p>
          </p:txBody>
        </p:sp>
        <p:sp>
          <p:nvSpPr>
            <p:cNvPr id="75" name="Text Box 10"/>
            <p:cNvSpPr txBox="1">
              <a:spLocks noChangeArrowheads="1"/>
            </p:cNvSpPr>
            <p:nvPr/>
          </p:nvSpPr>
          <p:spPr bwMode="auto">
            <a:xfrm>
              <a:off x="6565447" y="4628463"/>
              <a:ext cx="295275" cy="4826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tIns="91440" bIns="9144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srgbClr val="000066"/>
                  </a:solidFill>
                  <a:ea typeface="MS PGothic"/>
                </a:rPr>
                <a:t>0 </a:t>
              </a:r>
            </a:p>
          </p:txBody>
        </p:sp>
        <p:sp>
          <p:nvSpPr>
            <p:cNvPr id="57351" name="TextBox 70"/>
            <p:cNvSpPr txBox="1">
              <a:spLocks noChangeArrowheads="1"/>
            </p:cNvSpPr>
            <p:nvPr/>
          </p:nvSpPr>
          <p:spPr bwMode="auto">
            <a:xfrm>
              <a:off x="4947784" y="4628463"/>
              <a:ext cx="731838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91440" bIns="91440" anchor="ctr"/>
            <a:lstStyle/>
            <a:p>
              <a:pPr algn="ctr" defTabSz="1346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346200" algn="l"/>
                </a:tabLst>
              </a:pPr>
              <a:r>
                <a:rPr lang="en-GB" sz="1400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‒ 8 %</a:t>
              </a:r>
            </a:p>
          </p:txBody>
        </p:sp>
        <p:sp>
          <p:nvSpPr>
            <p:cNvPr id="57352" name="TextBox 70"/>
            <p:cNvSpPr txBox="1">
              <a:spLocks noChangeArrowheads="1"/>
            </p:cNvSpPr>
            <p:nvPr/>
          </p:nvSpPr>
          <p:spPr bwMode="auto">
            <a:xfrm>
              <a:off x="7764009" y="4628463"/>
              <a:ext cx="73025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91440" bIns="91440" anchor="ctr"/>
            <a:lstStyle/>
            <a:p>
              <a:pPr algn="ctr" defTabSz="1346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346200" algn="l"/>
                </a:tabLst>
              </a:pPr>
              <a:r>
                <a:rPr lang="en-GB" sz="1400" dirty="0">
                  <a:solidFill>
                    <a:srgbClr val="000066"/>
                  </a:solidFill>
                  <a:ea typeface="MS PGothic" pitchFamily="34" charset="-128"/>
                  <a:cs typeface="Arial" charset="0"/>
                </a:rPr>
                <a:t>+ 8 %</a:t>
              </a:r>
            </a:p>
          </p:txBody>
        </p:sp>
        <p:sp>
          <p:nvSpPr>
            <p:cNvPr id="64" name="Text Box 99"/>
            <p:cNvSpPr txBox="1">
              <a:spLocks noChangeArrowheads="1"/>
            </p:cNvSpPr>
            <p:nvPr/>
          </p:nvSpPr>
          <p:spPr bwMode="auto">
            <a:xfrm>
              <a:off x="6947427" y="3707108"/>
              <a:ext cx="519545" cy="2762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1200" kern="0" dirty="0">
                  <a:solidFill>
                    <a:srgbClr val="000066"/>
                  </a:solidFill>
                  <a:ea typeface="MS PGothic"/>
                </a:rPr>
                <a:t>2,5</a:t>
              </a:r>
            </a:p>
          </p:txBody>
        </p:sp>
        <p:sp>
          <p:nvSpPr>
            <p:cNvPr id="73" name="Text Box 98"/>
            <p:cNvSpPr txBox="1">
              <a:spLocks noChangeArrowheads="1"/>
            </p:cNvSpPr>
            <p:nvPr/>
          </p:nvSpPr>
          <p:spPr bwMode="auto">
            <a:xfrm>
              <a:off x="6102525" y="3699561"/>
              <a:ext cx="314325" cy="2762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66"/>
                  </a:solidFill>
                  <a:ea typeface="MS PGothic"/>
                </a:rPr>
                <a:t>-3,0</a:t>
              </a:r>
              <a:endParaRPr lang="en-GB" sz="1200" kern="0" dirty="0">
                <a:solidFill>
                  <a:srgbClr val="000066"/>
                </a:solidFill>
                <a:ea typeface="MS PGothic"/>
              </a:endParaRPr>
            </a:p>
          </p:txBody>
        </p:sp>
        <p:sp>
          <p:nvSpPr>
            <p:cNvPr id="48" name="Text Box 99"/>
            <p:cNvSpPr txBox="1">
              <a:spLocks noChangeArrowheads="1"/>
            </p:cNvSpPr>
            <p:nvPr/>
          </p:nvSpPr>
          <p:spPr bwMode="auto">
            <a:xfrm>
              <a:off x="6234759" y="3257000"/>
              <a:ext cx="585788" cy="307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66"/>
                  </a:solidFill>
                  <a:ea typeface="MS PGothic"/>
                </a:rPr>
                <a:t>- 0,2</a:t>
              </a:r>
              <a:endParaRPr lang="en-GB" sz="1400" b="1" kern="0" dirty="0">
                <a:solidFill>
                  <a:srgbClr val="000066"/>
                </a:solidFill>
                <a:ea typeface="MS PGothic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6224927" y="3642021"/>
              <a:ext cx="975973" cy="0"/>
            </a:xfrm>
            <a:prstGeom prst="line">
              <a:avLst/>
            </a:prstGeom>
            <a:ln w="3175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16200000">
              <a:off x="6544037" y="3641227"/>
              <a:ext cx="239712" cy="0"/>
            </a:xfrm>
            <a:prstGeom prst="line">
              <a:avLst/>
            </a:prstGeom>
            <a:ln w="3175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Line 92"/>
            <p:cNvSpPr>
              <a:spLocks noChangeShapeType="1"/>
            </p:cNvSpPr>
            <p:nvPr/>
          </p:nvSpPr>
          <p:spPr bwMode="auto">
            <a:xfrm rot="16200000">
              <a:off x="6711497" y="3031438"/>
              <a:ext cx="3175" cy="3108325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 dirty="0">
                <a:solidFill>
                  <a:srgbClr val="000066"/>
                </a:solidFill>
                <a:ea typeface="MS PGothic"/>
                <a:cs typeface="Arial"/>
              </a:endParaRPr>
            </a:p>
          </p:txBody>
        </p:sp>
        <p:sp>
          <p:nvSpPr>
            <p:cNvPr id="57360" name="Rectangle 6"/>
            <p:cNvSpPr>
              <a:spLocks noChangeArrowheads="1"/>
            </p:cNvSpPr>
            <p:nvPr/>
          </p:nvSpPr>
          <p:spPr bwMode="auto">
            <a:xfrm>
              <a:off x="5119234" y="2076803"/>
              <a:ext cx="3382963" cy="36512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tIns="0" bIns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FFFFFF"/>
                  </a:solidFill>
                  <a:ea typeface="MS PGothic" pitchFamily="34" charset="-128"/>
                  <a:cs typeface="Arial" charset="0"/>
                </a:rPr>
                <a:t>Différence ajustée (IC 95 %)</a:t>
              </a:r>
            </a:p>
          </p:txBody>
        </p:sp>
      </p:grpSp>
      <p:sp>
        <p:nvSpPr>
          <p:cNvPr id="57361" name="Text Box 2"/>
          <p:cNvSpPr txBox="1">
            <a:spLocks noChangeArrowheads="1"/>
          </p:cNvSpPr>
          <p:nvPr/>
        </p:nvSpPr>
        <p:spPr bwMode="auto">
          <a:xfrm>
            <a:off x="2047876" y="1126894"/>
            <a:ext cx="8004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070C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Critère</a:t>
            </a:r>
            <a:r>
              <a:rPr lang="da-DK" sz="2000" b="1" dirty="0">
                <a:solidFill>
                  <a:srgbClr val="0070C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 principal de jugement : CV &lt; 50 c/ml à S48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a-DK" sz="2000" b="1" dirty="0">
                <a:solidFill>
                  <a:srgbClr val="0070C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(analyse ITT, snapshot)</a:t>
            </a:r>
            <a:endParaRPr lang="fr-FR" sz="2000" b="1" dirty="0">
              <a:solidFill>
                <a:srgbClr val="0070C0"/>
              </a:solidFill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874646" y="2049189"/>
            <a:ext cx="3960848" cy="3724394"/>
            <a:chOff x="350646" y="2049189"/>
            <a:chExt cx="3960848" cy="3724394"/>
          </a:xfrm>
        </p:grpSpPr>
        <p:sp>
          <p:nvSpPr>
            <p:cNvPr id="57368" name="Rectangle 40"/>
            <p:cNvSpPr>
              <a:spLocks noChangeArrowheads="1"/>
            </p:cNvSpPr>
            <p:nvPr/>
          </p:nvSpPr>
          <p:spPr bwMode="auto">
            <a:xfrm>
              <a:off x="1025587" y="2233679"/>
              <a:ext cx="19969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95</a:t>
              </a:r>
            </a:p>
          </p:txBody>
        </p:sp>
        <p:sp>
          <p:nvSpPr>
            <p:cNvPr id="57369" name="Rectangle 41"/>
            <p:cNvSpPr>
              <a:spLocks noChangeArrowheads="1"/>
            </p:cNvSpPr>
            <p:nvPr/>
          </p:nvSpPr>
          <p:spPr bwMode="auto">
            <a:xfrm>
              <a:off x="2175359" y="4943389"/>
              <a:ext cx="25457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&lt; 1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0" name="Rectangle 42"/>
            <p:cNvSpPr>
              <a:spLocks noChangeArrowheads="1"/>
            </p:cNvSpPr>
            <p:nvPr/>
          </p:nvSpPr>
          <p:spPr bwMode="auto">
            <a:xfrm>
              <a:off x="3416164" y="4840171"/>
              <a:ext cx="998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5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1" name="Rectangle 43"/>
            <p:cNvSpPr>
              <a:spLocks noChangeArrowheads="1"/>
            </p:cNvSpPr>
            <p:nvPr/>
          </p:nvSpPr>
          <p:spPr bwMode="auto">
            <a:xfrm>
              <a:off x="1458593" y="2233679"/>
              <a:ext cx="19969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95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2" name="Rectangle 44"/>
            <p:cNvSpPr>
              <a:spLocks noChangeArrowheads="1"/>
            </p:cNvSpPr>
            <p:nvPr/>
          </p:nvSpPr>
          <p:spPr bwMode="auto">
            <a:xfrm>
              <a:off x="2713097" y="4902859"/>
              <a:ext cx="998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1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3" name="Rectangle 45"/>
            <p:cNvSpPr>
              <a:spLocks noChangeArrowheads="1"/>
            </p:cNvSpPr>
            <p:nvPr/>
          </p:nvSpPr>
          <p:spPr bwMode="auto">
            <a:xfrm>
              <a:off x="3860861" y="4856046"/>
              <a:ext cx="998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4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4" name="Rectangle 46"/>
            <p:cNvSpPr>
              <a:spLocks noChangeArrowheads="1"/>
            </p:cNvSpPr>
            <p:nvPr/>
          </p:nvSpPr>
          <p:spPr bwMode="auto">
            <a:xfrm>
              <a:off x="549083" y="5128383"/>
              <a:ext cx="1000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5" name="Rectangle 47"/>
            <p:cNvSpPr>
              <a:spLocks noChangeArrowheads="1"/>
            </p:cNvSpPr>
            <p:nvPr/>
          </p:nvSpPr>
          <p:spPr bwMode="auto">
            <a:xfrm>
              <a:off x="449071" y="4566408"/>
              <a:ext cx="2000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20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6" name="Rectangle 48"/>
            <p:cNvSpPr>
              <a:spLocks noChangeArrowheads="1"/>
            </p:cNvSpPr>
            <p:nvPr/>
          </p:nvSpPr>
          <p:spPr bwMode="auto">
            <a:xfrm>
              <a:off x="449071" y="4006021"/>
              <a:ext cx="2000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40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7" name="Rectangle 49"/>
            <p:cNvSpPr>
              <a:spLocks noChangeArrowheads="1"/>
            </p:cNvSpPr>
            <p:nvPr/>
          </p:nvSpPr>
          <p:spPr bwMode="auto">
            <a:xfrm>
              <a:off x="449071" y="3444046"/>
              <a:ext cx="2000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60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8" name="Rectangle 50"/>
            <p:cNvSpPr>
              <a:spLocks noChangeArrowheads="1"/>
            </p:cNvSpPr>
            <p:nvPr/>
          </p:nvSpPr>
          <p:spPr bwMode="auto">
            <a:xfrm>
              <a:off x="449071" y="2883658"/>
              <a:ext cx="2000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000066"/>
                  </a:solidFill>
                  <a:cs typeface="Arial" charset="0"/>
                </a:rPr>
                <a:t>80</a:t>
              </a: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79" name="Rectangle 51"/>
            <p:cNvSpPr>
              <a:spLocks noChangeArrowheads="1"/>
            </p:cNvSpPr>
            <p:nvPr/>
          </p:nvSpPr>
          <p:spPr bwMode="auto">
            <a:xfrm>
              <a:off x="350646" y="2309651"/>
              <a:ext cx="2984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100</a:t>
              </a:r>
              <a:endParaRPr lang="fr-FR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80" name="Rectangle 52"/>
            <p:cNvSpPr>
              <a:spLocks noChangeArrowheads="1"/>
            </p:cNvSpPr>
            <p:nvPr/>
          </p:nvSpPr>
          <p:spPr bwMode="auto">
            <a:xfrm>
              <a:off x="1030325" y="5342696"/>
              <a:ext cx="62706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Succès</a:t>
              </a:r>
              <a:endParaRPr lang="fr-FR" b="1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81" name="Rectangle 53"/>
            <p:cNvSpPr>
              <a:spLocks noChangeArrowheads="1"/>
            </p:cNvSpPr>
            <p:nvPr/>
          </p:nvSpPr>
          <p:spPr bwMode="auto">
            <a:xfrm>
              <a:off x="2028234" y="5342696"/>
              <a:ext cx="97462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Echec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virologique</a:t>
              </a:r>
              <a:endParaRPr lang="fr-FR" b="1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82" name="Rectangle 54"/>
            <p:cNvSpPr>
              <a:spLocks noChangeArrowheads="1"/>
            </p:cNvSpPr>
            <p:nvPr/>
          </p:nvSpPr>
          <p:spPr bwMode="auto">
            <a:xfrm>
              <a:off x="3051019" y="5342696"/>
              <a:ext cx="1260475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Pas de donnée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virologique</a:t>
              </a:r>
              <a:endParaRPr lang="fr-FR" b="1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7384" name="Rectangle 57"/>
            <p:cNvSpPr>
              <a:spLocks noChangeArrowheads="1"/>
            </p:cNvSpPr>
            <p:nvPr/>
          </p:nvSpPr>
          <p:spPr bwMode="auto">
            <a:xfrm>
              <a:off x="2831799" y="2370615"/>
              <a:ext cx="95273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DTG + RPV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(n = 513)</a:t>
              </a:r>
            </a:p>
          </p:txBody>
        </p:sp>
        <p:sp>
          <p:nvSpPr>
            <p:cNvPr id="57387" name="Rectangle 60"/>
            <p:cNvSpPr>
              <a:spLocks noChangeArrowheads="1"/>
            </p:cNvSpPr>
            <p:nvPr/>
          </p:nvSpPr>
          <p:spPr bwMode="auto">
            <a:xfrm>
              <a:off x="2807426" y="2854714"/>
              <a:ext cx="124702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Poursuite ARV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(n = 511)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575095" y="2049189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66"/>
                  </a:solidFill>
                  <a:cs typeface="Arial" charset="0"/>
                </a:rPr>
                <a:t>%</a:t>
              </a: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786162" y="2398709"/>
              <a:ext cx="3450684" cy="2845564"/>
            </a:xfrm>
            <a:custGeom>
              <a:avLst/>
              <a:gdLst>
                <a:gd name="T0" fmla="*/ 3239 w 3239"/>
                <a:gd name="T1" fmla="*/ 2671 h 2671"/>
                <a:gd name="T2" fmla="*/ 0 w 3239"/>
                <a:gd name="T3" fmla="*/ 2671 h 2671"/>
                <a:gd name="T4" fmla="*/ 0 w 3239"/>
                <a:gd name="T5" fmla="*/ 0 h 2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39" h="2671">
                  <a:moveTo>
                    <a:pt x="3239" y="2671"/>
                  </a:moveTo>
                  <a:lnTo>
                    <a:pt x="0" y="267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710521" y="2981458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710521" y="3546096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710521" y="4111800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710521" y="4677503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710521" y="5244272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710521" y="2415755"/>
              <a:ext cx="75641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921382" y="2534861"/>
              <a:ext cx="442123" cy="2700000"/>
            </a:xfrm>
            <a:custGeom>
              <a:avLst/>
              <a:gdLst>
                <a:gd name="T0" fmla="*/ 415 w 415"/>
                <a:gd name="T1" fmla="*/ 0 h 2575"/>
                <a:gd name="T2" fmla="*/ 0 w 415"/>
                <a:gd name="T3" fmla="*/ 0 h 2575"/>
                <a:gd name="T4" fmla="*/ 0 w 415"/>
                <a:gd name="T5" fmla="*/ 2575 h 2575"/>
                <a:gd name="T6" fmla="*/ 415 w 415"/>
                <a:gd name="T7" fmla="*/ 2575 h 2575"/>
                <a:gd name="T8" fmla="*/ 415 w 415"/>
                <a:gd name="T9" fmla="*/ 0 h 2575"/>
                <a:gd name="T10" fmla="*/ 415 w 415"/>
                <a:gd name="T11" fmla="*/ 0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2575">
                  <a:moveTo>
                    <a:pt x="415" y="0"/>
                  </a:moveTo>
                  <a:lnTo>
                    <a:pt x="0" y="0"/>
                  </a:lnTo>
                  <a:lnTo>
                    <a:pt x="0" y="2575"/>
                  </a:lnTo>
                  <a:lnTo>
                    <a:pt x="415" y="2575"/>
                  </a:lnTo>
                  <a:lnTo>
                    <a:pt x="415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000090"/>
            </a:solidFill>
            <a:ln w="0">
              <a:solidFill>
                <a:srgbClr val="6338A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1389073" y="2534861"/>
              <a:ext cx="443188" cy="2700000"/>
            </a:xfrm>
            <a:custGeom>
              <a:avLst/>
              <a:gdLst>
                <a:gd name="T0" fmla="*/ 416 w 416"/>
                <a:gd name="T1" fmla="*/ 2463 h 2463"/>
                <a:gd name="T2" fmla="*/ 416 w 416"/>
                <a:gd name="T3" fmla="*/ 0 h 2463"/>
                <a:gd name="T4" fmla="*/ 0 w 416"/>
                <a:gd name="T5" fmla="*/ 0 h 2463"/>
                <a:gd name="T6" fmla="*/ 0 w 416"/>
                <a:gd name="T7" fmla="*/ 2463 h 2463"/>
                <a:gd name="T8" fmla="*/ 416 w 416"/>
                <a:gd name="T9" fmla="*/ 2463 h 2463"/>
                <a:gd name="T10" fmla="*/ 416 w 416"/>
                <a:gd name="T11" fmla="*/ 246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6" h="2463">
                  <a:moveTo>
                    <a:pt x="416" y="2463"/>
                  </a:moveTo>
                  <a:lnTo>
                    <a:pt x="416" y="0"/>
                  </a:lnTo>
                  <a:lnTo>
                    <a:pt x="0" y="0"/>
                  </a:lnTo>
                  <a:lnTo>
                    <a:pt x="0" y="2463"/>
                  </a:lnTo>
                  <a:lnTo>
                    <a:pt x="416" y="2463"/>
                  </a:lnTo>
                  <a:lnTo>
                    <a:pt x="416" y="2463"/>
                  </a:lnTo>
                  <a:close/>
                </a:path>
              </a:pathLst>
            </a:custGeom>
            <a:solidFill>
              <a:srgbClr val="CC0099"/>
            </a:solidFill>
            <a:ln w="0">
              <a:solidFill>
                <a:srgbClr val="CC00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3691384" y="5126861"/>
              <a:ext cx="444253" cy="108000"/>
            </a:xfrm>
            <a:prstGeom prst="rect">
              <a:avLst/>
            </a:prstGeom>
            <a:solidFill>
              <a:srgbClr val="CC0099"/>
            </a:solidFill>
            <a:ln w="0">
              <a:solidFill>
                <a:srgbClr val="CC009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3222628" y="5090861"/>
              <a:ext cx="444253" cy="144000"/>
            </a:xfrm>
            <a:prstGeom prst="rect">
              <a:avLst/>
            </a:prstGeom>
            <a:solidFill>
              <a:srgbClr val="000090"/>
            </a:solidFill>
            <a:ln w="0">
              <a:solidFill>
                <a:srgbClr val="6338A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2525886" y="5198861"/>
              <a:ext cx="442123" cy="36000"/>
            </a:xfrm>
            <a:prstGeom prst="rect">
              <a:avLst/>
            </a:prstGeom>
            <a:solidFill>
              <a:srgbClr val="CC0099"/>
            </a:solidFill>
            <a:ln w="0">
              <a:solidFill>
                <a:srgbClr val="CC009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2057129" y="5198861"/>
              <a:ext cx="442123" cy="36000"/>
            </a:xfrm>
            <a:prstGeom prst="rect">
              <a:avLst/>
            </a:prstGeom>
            <a:solidFill>
              <a:srgbClr val="000090"/>
            </a:solidFill>
            <a:ln w="0">
              <a:solidFill>
                <a:srgbClr val="6338A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6" name="Rectangle 21"/>
            <p:cNvSpPr>
              <a:spLocks noChangeArrowheads="1"/>
            </p:cNvSpPr>
            <p:nvPr/>
          </p:nvSpPr>
          <p:spPr bwMode="auto">
            <a:xfrm>
              <a:off x="2565421" y="2395691"/>
              <a:ext cx="180000" cy="180000"/>
            </a:xfrm>
            <a:prstGeom prst="rect">
              <a:avLst/>
            </a:prstGeom>
            <a:solidFill>
              <a:srgbClr val="000090"/>
            </a:solidFill>
            <a:ln w="0">
              <a:solidFill>
                <a:srgbClr val="6338A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7" name="Rectangle 22"/>
            <p:cNvSpPr>
              <a:spLocks noChangeArrowheads="1"/>
            </p:cNvSpPr>
            <p:nvPr/>
          </p:nvSpPr>
          <p:spPr bwMode="auto">
            <a:xfrm>
              <a:off x="2565421" y="2882559"/>
              <a:ext cx="180000" cy="180000"/>
            </a:xfrm>
            <a:prstGeom prst="rect">
              <a:avLst/>
            </a:prstGeom>
            <a:solidFill>
              <a:srgbClr val="CC0099"/>
            </a:solidFill>
            <a:ln w="0">
              <a:solidFill>
                <a:srgbClr val="CC009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6039122" y="5224507"/>
            <a:ext cx="45752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66CC"/>
                </a:solidFill>
                <a:cs typeface="Calibri"/>
              </a:rPr>
              <a:t>Différence ajustée (IC 95 %)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66"/>
                </a:solidFill>
                <a:cs typeface="Calibri"/>
              </a:rPr>
              <a:t>DTG + RPV vs poursuite ARV en cours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‒"/>
            </a:pPr>
            <a:r>
              <a:rPr lang="fr-FR" sz="1600" dirty="0">
                <a:solidFill>
                  <a:srgbClr val="000066"/>
                </a:solidFill>
                <a:cs typeface="Calibri"/>
              </a:rPr>
              <a:t>SWORD-1 (508 patients) : - 0,6 (- 4,3 à + 3,0)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‒"/>
            </a:pPr>
            <a:r>
              <a:rPr lang="fr-FR" sz="1600" dirty="0">
                <a:solidFill>
                  <a:srgbClr val="000066"/>
                </a:solidFill>
                <a:cs typeface="Calibri"/>
              </a:rPr>
              <a:t>SWORD-2 (516 patients) : + 0,2 (- 3,9 à + 4,2)</a:t>
            </a:r>
            <a:endParaRPr lang="fr-FR" sz="1600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4401599" y="6583364"/>
            <a:ext cx="6266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 err="1">
                <a:solidFill>
                  <a:srgbClr val="0070C0"/>
                </a:solidFill>
                <a:cs typeface="Arial" charset="0"/>
              </a:rPr>
              <a:t>Llibre</a:t>
            </a: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 JM, CROI 2017, Abs. 44LB</a:t>
            </a:r>
          </a:p>
        </p:txBody>
      </p:sp>
      <p:sp>
        <p:nvSpPr>
          <p:cNvPr id="58" name="Titre 1"/>
          <p:cNvSpPr>
            <a:spLocks noGrp="1"/>
          </p:cNvSpPr>
          <p:nvPr>
            <p:ph type="title"/>
          </p:nvPr>
        </p:nvSpPr>
        <p:spPr>
          <a:xfrm>
            <a:off x="523985" y="115889"/>
            <a:ext cx="11118589" cy="936625"/>
          </a:xfrm>
        </p:spPr>
        <p:txBody>
          <a:bodyPr/>
          <a:lstStyle/>
          <a:p>
            <a:pPr algn="ctr" eaLnBrk="1" hangingPunct="1"/>
            <a:r>
              <a:rPr lang="fr-FR" dirty="0"/>
              <a:t>Essais  SWORD-1 et SWORD-2 : </a:t>
            </a:r>
            <a:r>
              <a:rPr lang="fr-FR" dirty="0" smtClean="0"/>
              <a:t>DTG </a:t>
            </a:r>
            <a:r>
              <a:rPr lang="fr-FR" dirty="0"/>
              <a:t>+ RPV en </a:t>
            </a:r>
            <a:r>
              <a:rPr lang="fr-FR" dirty="0" smtClean="0"/>
              <a:t>switch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551923"/>
      </p:ext>
    </p:extLst>
  </p:cSld>
  <p:clrMapOvr>
    <a:masterClrMapping/>
  </p:clrMapOvr>
  <p:transition advTm="16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60913" y="4254501"/>
            <a:ext cx="444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524001" y="6336144"/>
            <a:ext cx="9155545" cy="1588"/>
          </a:xfrm>
          <a:prstGeom prst="line">
            <a:avLst/>
          </a:prstGeom>
          <a:ln w="12700" cap="flat" cmpd="sng" algn="ctr">
            <a:solidFill>
              <a:srgbClr val="178F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Espace réservé du pied de page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dirty="0" smtClean="0"/>
              <a:t>IAS 2017 - D’après </a:t>
            </a:r>
            <a:r>
              <a:rPr lang="fr-FR" dirty="0" err="1" smtClean="0"/>
              <a:t>McComsey</a:t>
            </a:r>
            <a:r>
              <a:rPr lang="fr-FR" dirty="0" smtClean="0"/>
              <a:t> G et al., </a:t>
            </a:r>
            <a:r>
              <a:rPr lang="fr-FR" dirty="0" err="1" smtClean="0"/>
              <a:t>abstr</a:t>
            </a:r>
            <a:r>
              <a:rPr lang="fr-FR" dirty="0" smtClean="0"/>
              <a:t>. </a:t>
            </a:r>
            <a:r>
              <a:rPr lang="fr-FR" dirty="0" smtClean="0"/>
              <a:t>TUPDB0205LB</a:t>
            </a:r>
            <a:endParaRPr lang="fr-FR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1775" y="2038351"/>
            <a:ext cx="295275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150" y="2266950"/>
            <a:ext cx="3225800" cy="29591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641985" y="5210890"/>
            <a:ext cx="3802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– 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178067" y="5210890"/>
            <a:ext cx="3802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– 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720640" y="5210890"/>
            <a:ext cx="3802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– 1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306199" y="521089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0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814451" y="521089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1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353801" y="521089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2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894544" y="521089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3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393842" y="5185490"/>
            <a:ext cx="3802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– 3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872774" y="5185490"/>
            <a:ext cx="3802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– 2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389947" y="5185490"/>
            <a:ext cx="3802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– 1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930062" y="518549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0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8438314" y="518549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1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914164" y="518549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9402919" y="517914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3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937286" y="2343151"/>
            <a:ext cx="579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n = 46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2937286" y="2700180"/>
            <a:ext cx="579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n = 35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937286" y="3709830"/>
            <a:ext cx="579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n = 46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937286" y="4114801"/>
            <a:ext cx="579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n = 35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172214" y="2406651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1,34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499774" y="2652872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0,05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244312" y="3832940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1,46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4532283" y="4074240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0,15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3705965" y="2529761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Hanche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760465" y="3951129"/>
            <a:ext cx="6174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Rachis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594865" y="2217580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1,29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436971" y="2795032"/>
            <a:ext cx="774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i="1" dirty="0">
                <a:solidFill>
                  <a:srgbClr val="000000"/>
                </a:solidFill>
                <a:ea typeface="ＭＳ Ｐゴシック" pitchFamily="-84" charset="-128"/>
              </a:rPr>
              <a:t>p</a:t>
            </a: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 = 0,014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594867" y="3679508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1,32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557621" y="4256644"/>
            <a:ext cx="774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i="1" dirty="0">
                <a:solidFill>
                  <a:srgbClr val="000000"/>
                </a:solidFill>
                <a:ea typeface="ＭＳ Ｐゴシック" pitchFamily="-84" charset="-128"/>
              </a:rPr>
              <a:t>p</a:t>
            </a: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 = 0,039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533575" y="1936751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DTG + RPV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4892036" y="1936751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CAR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006685" y="1689995"/>
            <a:ext cx="27414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000000"/>
                </a:solidFill>
                <a:ea typeface="ＭＳ Ｐゴシック" pitchFamily="-84" charset="-128"/>
              </a:rPr>
              <a:t>Variation de la DMO depuis l’inclusion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6880602" y="1702977"/>
            <a:ext cx="24657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000000"/>
                </a:solidFill>
                <a:ea typeface="ＭＳ Ｐゴシック" pitchFamily="-84" charset="-128"/>
              </a:rPr>
              <a:t>Différence entre les groupes (IC</a:t>
            </a:r>
            <a:r>
              <a:rPr lang="fr-FR" sz="1100" b="1" baseline="-25000" dirty="0">
                <a:solidFill>
                  <a:srgbClr val="000000"/>
                </a:solidFill>
                <a:ea typeface="ＭＳ Ｐゴシック" pitchFamily="-84" charset="-128"/>
              </a:rPr>
              <a:t>95</a:t>
            </a:r>
            <a:r>
              <a:rPr lang="fr-FR" sz="1100" b="1" dirty="0">
                <a:solidFill>
                  <a:srgbClr val="000000"/>
                </a:solidFill>
                <a:ea typeface="ＭＳ Ｐゴシック" pitchFamily="-84" charset="-128"/>
              </a:rPr>
              <a:t>)</a:t>
            </a:r>
          </a:p>
        </p:txBody>
      </p:sp>
      <p:cxnSp>
        <p:nvCxnSpPr>
          <p:cNvPr id="53" name="Connecteur droit 52"/>
          <p:cNvCxnSpPr/>
          <p:nvPr/>
        </p:nvCxnSpPr>
        <p:spPr>
          <a:xfrm rot="10800000">
            <a:off x="6991350" y="5537200"/>
            <a:ext cx="942324" cy="1588"/>
          </a:xfrm>
          <a:prstGeom prst="line">
            <a:avLst/>
          </a:prstGeom>
          <a:ln>
            <a:solidFill>
              <a:schemeClr val="tx1"/>
            </a:solidFill>
            <a:headEnd type="none" w="med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rot="10800000">
            <a:off x="8592201" y="5537200"/>
            <a:ext cx="942324" cy="1588"/>
          </a:xfrm>
          <a:prstGeom prst="line">
            <a:avLst/>
          </a:prstGeom>
          <a:ln>
            <a:solidFill>
              <a:schemeClr val="tx1"/>
            </a:solidFill>
            <a:headEnd type="arrow" w="med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369448" y="2000251"/>
            <a:ext cx="232205" cy="1446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714088" y="2000251"/>
            <a:ext cx="232205" cy="1446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white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684584" y="5467351"/>
            <a:ext cx="31694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Variation de la DMO entre l’inclusion et S48 (%)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6619557" y="5615861"/>
            <a:ext cx="1354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Meilleur avec CAR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8397080" y="5628561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>
                <a:solidFill>
                  <a:srgbClr val="000000"/>
                </a:solidFill>
                <a:ea typeface="ＭＳ Ｐゴシック" pitchFamily="-84" charset="-128"/>
              </a:rPr>
              <a:t>Meilleur avec DTG + RPV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2819401" y="5760481"/>
            <a:ext cx="44534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050" i="1" dirty="0">
                <a:solidFill>
                  <a:srgbClr val="000000"/>
                </a:solidFill>
                <a:ea typeface="ＭＳ Ｐゴシック" pitchFamily="-84" charset="-128"/>
              </a:rPr>
              <a:t>* Modèle ANCOVA ajusté sur la DMO initiale, l’âge et l’IMC à l’inclusion</a:t>
            </a:r>
          </a:p>
        </p:txBody>
      </p:sp>
      <p:sp>
        <p:nvSpPr>
          <p:cNvPr id="52" name="Titre 32"/>
          <p:cNvSpPr>
            <a:spLocks noGrp="1"/>
          </p:cNvSpPr>
          <p:nvPr>
            <p:ph type="title"/>
          </p:nvPr>
        </p:nvSpPr>
        <p:spPr>
          <a:xfrm>
            <a:off x="109331" y="91180"/>
            <a:ext cx="11976652" cy="495229"/>
          </a:xfrm>
        </p:spPr>
        <p:txBody>
          <a:bodyPr/>
          <a:lstStyle/>
          <a:p>
            <a:pPr algn="ctr"/>
            <a:r>
              <a:rPr lang="fr-FR" dirty="0" smtClean="0"/>
              <a:t>Sous étude de SWORD : le switch de TDF</a:t>
            </a:r>
            <a:r>
              <a:rPr lang="fr-FR" i="1" dirty="0" smtClean="0"/>
              <a:t> </a:t>
            </a:r>
            <a:r>
              <a:rPr lang="fr-FR" dirty="0" smtClean="0"/>
              <a:t>vers DTG+RPV améliore les marqueurs osseux à S48</a:t>
            </a:r>
            <a:endParaRPr lang="fr-FR" i="1" dirty="0"/>
          </a:p>
        </p:txBody>
      </p:sp>
      <p:sp>
        <p:nvSpPr>
          <p:cNvPr id="61" name="Espace réservé du texte 33"/>
          <p:cNvSpPr>
            <a:spLocks noGrp="1"/>
          </p:cNvSpPr>
          <p:nvPr>
            <p:ph type="body" sz="quarter" idx="13"/>
          </p:nvPr>
        </p:nvSpPr>
        <p:spPr>
          <a:xfrm>
            <a:off x="307512" y="481453"/>
            <a:ext cx="11580289" cy="6352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Comparaison à S48 de la DMO chez des sujets sous TDF depuis plus de 6 mois à l'inclusion</a:t>
            </a:r>
          </a:p>
          <a:p>
            <a:pPr marL="838200" lvl="1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76092"/>
                </a:solidFill>
              </a:rPr>
              <a:t>53 dans le bras switch, </a:t>
            </a:r>
          </a:p>
          <a:p>
            <a:pPr marL="838200" lvl="1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76092"/>
                </a:solidFill>
              </a:rPr>
              <a:t>48 dans le bras poursuite du traitement ARV </a:t>
            </a:r>
            <a:r>
              <a:rPr lang="fr-FR" sz="1800" dirty="0" smtClean="0">
                <a:solidFill>
                  <a:srgbClr val="376092"/>
                </a:solidFill>
              </a:rPr>
              <a:t>en cours (CAR) </a:t>
            </a:r>
            <a:endParaRPr lang="fr-FR" sz="1800" dirty="0">
              <a:solidFill>
                <a:srgbClr val="37609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3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67"/>
    </mc:Choice>
    <mc:Fallback>
      <p:transition spd="slow" advTm="6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88" x="5972175" y="5356225"/>
          <p14:tracePt t="24595" x="5980113" y="5305425"/>
          <p14:tracePt t="24603" x="6016625" y="5224463"/>
          <p14:tracePt t="24615" x="6073775" y="5130800"/>
          <p14:tracePt t="24632" x="6423025" y="4564063"/>
          <p14:tracePt t="24648" x="6691313" y="4137025"/>
          <p14:tracePt t="24665" x="6807200" y="3948113"/>
          <p14:tracePt t="24682" x="6916738" y="3722688"/>
          <p14:tracePt t="24698" x="6959600" y="3584575"/>
          <p14:tracePt t="24715" x="6967538" y="3389313"/>
          <p14:tracePt t="24732" x="6945313" y="3251200"/>
          <p14:tracePt t="24748" x="6886575" y="3163888"/>
          <p14:tracePt t="24765" x="6807200" y="3062288"/>
          <p14:tracePt t="24782" x="6719888" y="2960688"/>
          <p14:tracePt t="24798" x="6691313" y="2903538"/>
          <p14:tracePt t="24815" x="6683375" y="2887663"/>
          <p14:tracePt t="25355" x="6691313" y="2873375"/>
          <p14:tracePt t="25362" x="6719888" y="2859088"/>
          <p14:tracePt t="25370" x="6764338" y="2830513"/>
          <p14:tracePt t="25382" x="6872288" y="2757488"/>
          <p14:tracePt t="25399" x="7191375" y="2598738"/>
          <p14:tracePt t="25415" x="7794625" y="2314575"/>
          <p14:tracePt t="25432" x="8113713" y="2155825"/>
          <p14:tracePt t="25448" x="8475663" y="2024063"/>
          <p14:tracePt t="25465" x="8686800" y="1958975"/>
          <p14:tracePt t="25482" x="8897938" y="1908175"/>
          <p14:tracePt t="25499" x="8969375" y="1879600"/>
          <p14:tracePt t="25515" x="9020175" y="1865313"/>
          <p14:tracePt t="25532" x="9056688" y="1851025"/>
          <p14:tracePt t="25549" x="9101138" y="1836738"/>
          <p14:tracePt t="25565" x="9115425" y="1828800"/>
          <p14:tracePt t="25582" x="9121775" y="1814513"/>
          <p14:tracePt t="30529" x="9115425" y="1800225"/>
          <p14:tracePt t="30537" x="9107488" y="1763713"/>
          <p14:tracePt t="30544" x="9064625" y="1662113"/>
          <p14:tracePt t="30551" x="9005888" y="1531938"/>
          <p14:tracePt t="30566" x="8780463" y="987425"/>
          <p14:tracePt t="30583" x="8497888" y="536575"/>
          <p14:tracePt t="30600" x="8221663" y="254000"/>
          <p14:tracePt t="30616" x="7888288" y="36513"/>
          <p14:tracePt t="31066" x="5399088" y="58738"/>
          <p14:tracePt t="31083" x="5341938" y="115888"/>
          <p14:tracePt t="31100" x="5297488" y="195263"/>
          <p14:tracePt t="31116" x="5232400" y="327025"/>
          <p14:tracePt t="31133" x="5173663" y="471488"/>
          <p14:tracePt t="31150" x="5159375" y="530225"/>
          <p14:tracePt t="31166" x="5153025" y="573088"/>
          <p14:tracePt t="31183" x="5153025" y="623888"/>
          <p14:tracePt t="31200" x="5159375" y="711200"/>
          <p14:tracePt t="31216" x="5189538" y="754063"/>
          <p14:tracePt t="31233" x="5218113" y="790575"/>
          <p14:tracePt t="31250" x="5275263" y="841375"/>
          <p14:tracePt t="31267" x="5348288" y="922338"/>
          <p14:tracePt t="31283" x="5399088" y="965200"/>
          <p14:tracePt t="31300" x="5472113" y="1023938"/>
          <p14:tracePt t="31316" x="5580063" y="1074738"/>
          <p14:tracePt t="31333" x="5783263" y="1103313"/>
          <p14:tracePt t="31350" x="5994400" y="1103313"/>
          <p14:tracePt t="31366" x="6205538" y="1066800"/>
          <p14:tracePt t="31383" x="6350000" y="1023938"/>
          <p14:tracePt t="31385" x="6386513" y="1008063"/>
          <p14:tracePt t="31400" x="6480175" y="965200"/>
          <p14:tracePt t="31416" x="6589713" y="922338"/>
          <p14:tracePt t="31433" x="6662738" y="877888"/>
          <p14:tracePt t="31450" x="6713538" y="841375"/>
          <p14:tracePt t="31467" x="6799263" y="754063"/>
          <p14:tracePt t="31483" x="6858000" y="682625"/>
          <p14:tracePt t="31500" x="6908800" y="617538"/>
          <p14:tracePt t="31516" x="6945313" y="558800"/>
          <p14:tracePt t="31533" x="6973888" y="471488"/>
          <p14:tracePt t="31550" x="6996113" y="312738"/>
          <p14:tracePt t="31566" x="6996113" y="231775"/>
          <p14:tracePt t="31583" x="6959600" y="130175"/>
          <p14:tracePt t="31600" x="6900863" y="42863"/>
          <p14:tracePt t="31683" x="5972175" y="73025"/>
          <p14:tracePt t="31700" x="5849938" y="138113"/>
          <p14:tracePt t="31716" x="5783263" y="195263"/>
          <p14:tracePt t="31733" x="5703888" y="268288"/>
          <p14:tracePt t="31750" x="5630863" y="363538"/>
          <p14:tracePt t="31767" x="5602288" y="420688"/>
          <p14:tracePt t="31783" x="5588000" y="508000"/>
          <p14:tracePt t="31800" x="5588000" y="601663"/>
          <p14:tracePt t="31817" x="5610225" y="696913"/>
          <p14:tracePt t="31833" x="5638800" y="739775"/>
          <p14:tracePt t="31850" x="5689600" y="798513"/>
          <p14:tracePt t="31867" x="5776913" y="885825"/>
          <p14:tracePt t="31884" x="5856288" y="957263"/>
          <p14:tracePt t="31900" x="5935663" y="1016000"/>
          <p14:tracePt t="31917" x="6008688" y="1052513"/>
          <p14:tracePt t="31933" x="6103938" y="1066800"/>
          <p14:tracePt t="31950" x="6189663" y="1074738"/>
          <p14:tracePt t="31967" x="6342063" y="1044575"/>
          <p14:tracePt t="31983" x="6437313" y="987425"/>
          <p14:tracePt t="32000" x="6494463" y="936625"/>
          <p14:tracePt t="32017" x="6545263" y="871538"/>
          <p14:tracePt t="32034" x="6618288" y="790575"/>
          <p14:tracePt t="32050" x="6654800" y="739775"/>
          <p14:tracePt t="32067" x="6683375" y="696913"/>
          <p14:tracePt t="32083" x="6697663" y="652463"/>
          <p14:tracePt t="32100" x="6691313" y="581025"/>
          <p14:tracePt t="32117" x="6640513" y="500063"/>
          <p14:tracePt t="32133" x="6488113" y="355600"/>
          <p14:tracePt t="32150" x="6270625" y="231775"/>
          <p14:tracePt t="32167" x="6030913" y="130175"/>
          <p14:tracePt t="32183" x="5921375" y="109538"/>
          <p14:tracePt t="32200" x="5819775" y="109538"/>
          <p14:tracePt t="32217" x="5748338" y="109538"/>
          <p14:tracePt t="32233" x="5667375" y="115888"/>
          <p14:tracePt t="32250" x="5610225" y="188913"/>
          <p14:tracePt t="32267" x="5565775" y="290513"/>
          <p14:tracePt t="32283" x="5545138" y="414338"/>
          <p14:tracePt t="32300" x="5537200" y="595313"/>
          <p14:tracePt t="32317" x="5545138" y="754063"/>
          <p14:tracePt t="32333" x="5602288" y="855663"/>
          <p14:tracePt t="32350" x="5667375" y="936625"/>
          <p14:tracePt t="32367" x="5711825" y="1001713"/>
          <p14:tracePt t="32383" x="5805488" y="1074738"/>
          <p14:tracePt t="32400" x="5929313" y="1117600"/>
          <p14:tracePt t="32417" x="6037263" y="1146175"/>
          <p14:tracePt t="32433" x="6205538" y="1154113"/>
          <p14:tracePt t="32450" x="6378575" y="1154113"/>
          <p14:tracePt t="32467" x="6459538" y="1146175"/>
          <p14:tracePt t="32483" x="6538913" y="1117600"/>
          <p14:tracePt t="32500" x="6604000" y="1066800"/>
          <p14:tracePt t="32517" x="6669088" y="987425"/>
          <p14:tracePt t="32533" x="6713538" y="885825"/>
          <p14:tracePt t="32550" x="6756400" y="711200"/>
          <p14:tracePt t="32567" x="6764338" y="566738"/>
          <p14:tracePt t="32583" x="6719888" y="282575"/>
          <p14:tracePt t="32600" x="6669088" y="174625"/>
          <p14:tracePt t="32617" x="6611938" y="87313"/>
          <p14:tracePt t="32633" x="6553200" y="22225"/>
          <p14:tracePt t="32700" x="6103938" y="42863"/>
          <p14:tracePt t="32717" x="6016625" y="101600"/>
          <p14:tracePt t="32734" x="5907088" y="239713"/>
          <p14:tracePt t="32750" x="5870575" y="319088"/>
          <p14:tracePt t="32767" x="5849938" y="384175"/>
          <p14:tracePt t="32783" x="5834063" y="500063"/>
          <p14:tracePt t="32800" x="5834063" y="660400"/>
          <p14:tracePt t="32817" x="5842000" y="696913"/>
          <p14:tracePt t="32834" x="5878513" y="747713"/>
          <p14:tracePt t="32850" x="5943600" y="798513"/>
          <p14:tracePt t="32867" x="6037263" y="871538"/>
          <p14:tracePt t="32884" x="6138863" y="928688"/>
          <p14:tracePt t="32900" x="6234113" y="973138"/>
          <p14:tracePt t="32917" x="6307138" y="987425"/>
          <p14:tracePt t="32934" x="6423025" y="1001713"/>
          <p14:tracePt t="32950" x="6473825" y="1001713"/>
          <p14:tracePt t="32967" x="6502400" y="1001713"/>
          <p14:tracePt t="32984" x="6530975" y="993775"/>
          <p14:tracePt t="33000" x="6567488" y="950913"/>
          <p14:tracePt t="33017" x="6589713" y="914400"/>
          <p14:tracePt t="33034" x="6618288" y="841375"/>
          <p14:tracePt t="33050" x="6632575" y="762000"/>
          <p14:tracePt t="33067" x="6632575" y="682625"/>
          <p14:tracePt t="33084" x="6618288" y="573088"/>
          <p14:tracePt t="33100" x="6567488" y="471488"/>
          <p14:tracePt t="33117" x="6473825" y="384175"/>
          <p14:tracePt t="33134" x="6335713" y="296863"/>
          <p14:tracePt t="33150" x="6045200" y="225425"/>
          <p14:tracePt t="33167" x="5935663" y="225425"/>
          <p14:tracePt t="33184" x="5819775" y="231775"/>
          <p14:tracePt t="33200" x="5732463" y="276225"/>
          <p14:tracePt t="33217" x="5646738" y="363538"/>
          <p14:tracePt t="33234" x="5602288" y="414338"/>
          <p14:tracePt t="33250" x="5565775" y="471488"/>
          <p14:tracePt t="33267" x="5537200" y="558800"/>
          <p14:tracePt t="33284" x="5529263" y="719138"/>
          <p14:tracePt t="33300" x="5537200" y="769938"/>
          <p14:tracePt t="33317" x="5559425" y="820738"/>
          <p14:tracePt t="33334" x="5588000" y="877888"/>
          <p14:tracePt t="33350" x="5646738" y="950913"/>
          <p14:tracePt t="33367" x="5697538" y="1008063"/>
          <p14:tracePt t="33384" x="5768975" y="1044575"/>
          <p14:tracePt t="33400" x="5870575" y="1074738"/>
          <p14:tracePt t="33417" x="6037263" y="1089025"/>
          <p14:tracePt t="33434" x="6118225" y="1089025"/>
          <p14:tracePt t="33450" x="6183313" y="1089025"/>
          <p14:tracePt t="33467" x="6219825" y="1089025"/>
          <p14:tracePt t="33484" x="6226175" y="1089025"/>
          <p14:tracePt t="33500" x="6240463" y="1089025"/>
          <p14:tracePt t="33537" x="6248400" y="1089025"/>
          <p14:tracePt t="34043" x="6262688" y="1089025"/>
          <p14:tracePt t="34051" x="6276975" y="1089025"/>
          <p14:tracePt t="34058" x="6299200" y="1074738"/>
          <p14:tracePt t="34067" x="6327775" y="1066800"/>
          <p14:tracePt t="34084" x="6443663" y="1030288"/>
          <p14:tracePt t="34100" x="6646863" y="993775"/>
          <p14:tracePt t="34117" x="7140575" y="950913"/>
          <p14:tracePt t="34134" x="7532688" y="922338"/>
          <p14:tracePt t="34150" x="8054975" y="871538"/>
          <p14:tracePt t="34167" x="8469313" y="835025"/>
          <p14:tracePt t="34184" x="8694738" y="820738"/>
          <p14:tracePt t="34200" x="8983663" y="784225"/>
          <p14:tracePt t="34217" x="9121775" y="762000"/>
          <p14:tracePt t="34234" x="9209088" y="739775"/>
          <p14:tracePt t="34251" x="9253538" y="733425"/>
          <p14:tracePt t="34267" x="9259888" y="733425"/>
          <p14:tracePt t="34303" x="9245600" y="733425"/>
          <p14:tracePt t="34317" x="9194800" y="733425"/>
          <p14:tracePt t="34334" x="8882063" y="733425"/>
          <p14:tracePt t="34350" x="8585200" y="762000"/>
          <p14:tracePt t="34367" x="8404225" y="776288"/>
          <p14:tracePt t="34384" x="8308975" y="790575"/>
          <p14:tracePt t="34385" x="8288338" y="790575"/>
          <p14:tracePt t="34401" x="8280400" y="790575"/>
          <p14:tracePt t="34438" x="8288338" y="790575"/>
          <p14:tracePt t="34445" x="8353425" y="769938"/>
          <p14:tracePt t="34452" x="8455025" y="725488"/>
          <p14:tracePt t="34467" x="8709025" y="623888"/>
          <p14:tracePt t="34484" x="8977313" y="566738"/>
          <p14:tracePt t="34500" x="9202738" y="558800"/>
          <p14:tracePt t="34517" x="9375775" y="558800"/>
          <p14:tracePt t="34534" x="9542463" y="558800"/>
          <p14:tracePt t="34550" x="9629775" y="573088"/>
          <p14:tracePt t="34567" x="9674225" y="573088"/>
          <p14:tracePt t="34584" x="9694863" y="573088"/>
          <p14:tracePt t="34601" x="9702800" y="581025"/>
          <p14:tracePt t="34646" x="9702800" y="587375"/>
          <p14:tracePt t="34661" x="9702800" y="595313"/>
          <p14:tracePt t="34720" x="9717088" y="595313"/>
          <p14:tracePt t="34728" x="9753600" y="601663"/>
          <p14:tracePt t="34735" x="9804400" y="609600"/>
          <p14:tracePt t="34751" x="9891713" y="617538"/>
          <p14:tracePt t="34767" x="9999663" y="623888"/>
          <p14:tracePt t="34784" x="10066338" y="623888"/>
          <p14:tracePt t="34801" x="10094913" y="638175"/>
          <p14:tracePt t="34817" x="10123488" y="638175"/>
          <p14:tracePt t="34834" x="10131425" y="646113"/>
          <p14:tracePt t="34850" x="10137775" y="646113"/>
          <p14:tracePt t="40928" x="9804400" y="668338"/>
          <p14:tracePt t="40935" x="9172575" y="696913"/>
          <p14:tracePt t="40943" x="8469313" y="696913"/>
          <p14:tracePt t="40952" x="7786688" y="696913"/>
          <p14:tracePt t="40968" x="6408738" y="668338"/>
          <p14:tracePt t="40985" x="5087938" y="739775"/>
          <p14:tracePt t="41002" x="3940175" y="1131888"/>
          <p14:tracePt t="41018" x="3592513" y="1270000"/>
          <p14:tracePt t="41035" x="3425825" y="1357313"/>
          <p14:tracePt t="41052" x="3403600" y="1379538"/>
          <p14:tracePt t="41248" x="3375025" y="1379538"/>
          <p14:tracePt t="41255" x="3302000" y="1371600"/>
          <p14:tracePt t="41263" x="3062288" y="1328738"/>
          <p14:tracePt t="41270" x="2779713" y="1277938"/>
          <p14:tracePt t="41285" x="1944688" y="1103313"/>
          <p14:tracePt t="41302" x="1247775" y="979488"/>
          <p14:tracePt t="41318" x="725488" y="877888"/>
          <p14:tracePt t="41335" x="449263" y="841375"/>
          <p14:tracePt t="41352" x="225425" y="804863"/>
          <p14:tracePt t="41368" x="174625" y="804863"/>
          <p14:tracePt t="41385" x="160338" y="798513"/>
          <p14:tracePt t="41449" x="166688" y="798513"/>
          <p14:tracePt t="41464" x="174625" y="798513"/>
          <p14:tracePt t="41479" x="180975" y="798513"/>
          <p14:tracePt t="41487" x="188913" y="798513"/>
          <p14:tracePt t="41502" x="195263" y="798513"/>
          <p14:tracePt t="41519" x="203200" y="798513"/>
          <p14:tracePt t="41553" x="211138" y="798513"/>
          <p14:tracePt t="41709" x="217488" y="804863"/>
          <p14:tracePt t="41717" x="225425" y="804863"/>
          <p14:tracePt t="41724" x="239713" y="820738"/>
          <p14:tracePt t="41735" x="276225" y="835025"/>
          <p14:tracePt t="41752" x="355600" y="855663"/>
          <p14:tracePt t="41769" x="544513" y="877888"/>
          <p14:tracePt t="41785" x="652463" y="877888"/>
          <p14:tracePt t="41802" x="747713" y="877888"/>
          <p14:tracePt t="41819" x="798513" y="877888"/>
          <p14:tracePt t="41835" x="827088" y="877888"/>
          <p14:tracePt t="41880" x="827088" y="885825"/>
          <p14:tracePt t="41895" x="820738" y="892175"/>
          <p14:tracePt t="41903" x="798513" y="892175"/>
          <p14:tracePt t="41919" x="784225" y="900113"/>
          <p14:tracePt t="41935" x="769938" y="900113"/>
          <p14:tracePt t="41952" x="762000" y="900113"/>
          <p14:tracePt t="42007" x="776288" y="900113"/>
          <p14:tracePt t="42014" x="784225" y="900113"/>
          <p14:tracePt t="42022" x="798513" y="900113"/>
          <p14:tracePt t="42035" x="812800" y="900113"/>
          <p14:tracePt t="42052" x="835025" y="900113"/>
          <p14:tracePt t="42085" x="841375" y="900113"/>
          <p14:tracePt t="42104" x="841375" y="906463"/>
          <p14:tracePt t="42119" x="827088" y="914400"/>
          <p14:tracePt t="42135" x="754063" y="922338"/>
          <p14:tracePt t="42152" x="719138" y="936625"/>
          <p14:tracePt t="42169" x="696913" y="942975"/>
          <p14:tracePt t="42185" x="682625" y="942975"/>
          <p14:tracePt t="42245" x="688975" y="942975"/>
          <p14:tracePt t="42253" x="696913" y="942975"/>
          <p14:tracePt t="42260" x="719138" y="942975"/>
          <p14:tracePt t="42269" x="725488" y="942975"/>
          <p14:tracePt t="42285" x="747713" y="942975"/>
          <p14:tracePt t="42319" x="754063" y="942975"/>
          <p14:tracePt t="42357" x="739775" y="950913"/>
          <p14:tracePt t="42364" x="733425" y="950913"/>
          <p14:tracePt t="42372" x="725488" y="957263"/>
          <p14:tracePt t="42386" x="711200" y="957263"/>
          <p14:tracePt t="42402" x="703263" y="957263"/>
          <p14:tracePt t="42419" x="696913" y="957263"/>
          <p14:tracePt t="43384" x="688975" y="957263"/>
          <p14:tracePt t="43391" x="682625" y="957263"/>
          <p14:tracePt t="43406" x="674688" y="957263"/>
          <p14:tracePt t="43419" x="660400" y="957263"/>
          <p14:tracePt t="43436" x="646113" y="957263"/>
          <p14:tracePt t="43452" x="617538" y="957263"/>
          <p14:tracePt t="43469" x="587375" y="957263"/>
          <p14:tracePt t="43485" x="550863" y="957263"/>
          <p14:tracePt t="43503" x="515938" y="957263"/>
          <p14:tracePt t="43519" x="479425" y="973138"/>
          <p14:tracePt t="43535" x="428625" y="987425"/>
          <p14:tracePt t="43552" x="363538" y="1023938"/>
          <p14:tracePt t="43569" x="327025" y="1038225"/>
          <p14:tracePt t="43586" x="290513" y="1066800"/>
          <p14:tracePt t="43602" x="282575" y="1081088"/>
          <p14:tracePt t="43619" x="261938" y="1109663"/>
          <p14:tracePt t="43636" x="246063" y="1146175"/>
          <p14:tracePt t="43652" x="231775" y="1182688"/>
          <p14:tracePt t="43669" x="225425" y="1211263"/>
          <p14:tracePt t="43686" x="225425" y="1227138"/>
          <p14:tracePt t="43702" x="225425" y="1233488"/>
          <p14:tracePt t="43719" x="225425" y="1255713"/>
          <p14:tracePt t="43736" x="225425" y="1270000"/>
          <p14:tracePt t="43752" x="225425" y="1298575"/>
          <p14:tracePt t="43769" x="239713" y="1312863"/>
          <p14:tracePt t="43786" x="296863" y="1335088"/>
          <p14:tracePt t="43802" x="333375" y="1349375"/>
          <p14:tracePt t="43819" x="369888" y="1357313"/>
          <p14:tracePt t="43836" x="398463" y="1357313"/>
          <p14:tracePt t="43852" x="434975" y="1357313"/>
          <p14:tracePt t="43869" x="485775" y="1357313"/>
          <p14:tracePt t="43886" x="508000" y="1357313"/>
          <p14:tracePt t="43902" x="530225" y="1357313"/>
          <p14:tracePt t="43920" x="558800" y="1349375"/>
          <p14:tracePt t="43936" x="581025" y="1335088"/>
          <p14:tracePt t="43952" x="601663" y="1335088"/>
          <p14:tracePt t="43969" x="609600" y="1328738"/>
          <p14:tracePt t="43986" x="617538" y="1320800"/>
          <p14:tracePt t="44002" x="631825" y="1312863"/>
          <p14:tracePt t="44019" x="638175" y="1312863"/>
          <p14:tracePt t="44052" x="646113" y="1312863"/>
          <p14:tracePt t="56497" x="652463" y="1312863"/>
          <p14:tracePt t="56505" x="668338" y="1312863"/>
          <p14:tracePt t="56512" x="682625" y="1312863"/>
          <p14:tracePt t="56521" x="711200" y="1312863"/>
          <p14:tracePt t="56538" x="849313" y="1312863"/>
          <p14:tracePt t="56555" x="1176338" y="1277938"/>
          <p14:tracePt t="56572" x="2032000" y="1139825"/>
          <p14:tracePt t="56588" x="2765425" y="1023938"/>
          <p14:tracePt t="56605" x="3330575" y="973138"/>
          <p14:tracePt t="56621" x="3802063" y="973138"/>
          <p14:tracePt t="56639" x="4433888" y="1066800"/>
          <p14:tracePt t="56655" x="4681538" y="1139825"/>
          <p14:tracePt t="56671" x="4783138" y="1190625"/>
          <p14:tracePt t="56688" x="4862513" y="1227138"/>
          <p14:tracePt t="56705" x="4884738" y="1233488"/>
          <p14:tracePt t="56722" x="4891088" y="1233488"/>
          <p14:tracePt t="56914" x="4905375" y="1233488"/>
          <p14:tracePt t="56922" x="4941888" y="1233488"/>
          <p14:tracePt t="56929" x="5014913" y="1247775"/>
          <p14:tracePt t="56938" x="5116513" y="1247775"/>
          <p14:tracePt t="56955" x="5545138" y="1255713"/>
          <p14:tracePt t="56971" x="6161088" y="1277938"/>
          <p14:tracePt t="56988" x="7235825" y="1363663"/>
          <p14:tracePt t="57005" x="7780338" y="1481138"/>
          <p14:tracePt t="57022" x="8316913" y="1662113"/>
          <p14:tracePt t="57038" x="8599488" y="1763713"/>
          <p14:tracePt t="57055" x="8766175" y="1806575"/>
          <p14:tracePt t="57072" x="8861425" y="1820863"/>
          <p14:tracePt t="57088" x="8875713" y="1820863"/>
          <p14:tracePt t="57316" x="8890000" y="1828800"/>
          <p14:tracePt t="57324" x="8918575" y="1836738"/>
          <p14:tracePt t="57331" x="8963025" y="1836738"/>
          <p14:tracePt t="57339" x="9042400" y="1843088"/>
          <p14:tracePt t="57355" x="9253538" y="1887538"/>
          <p14:tracePt t="57372" x="9507538" y="1938338"/>
          <p14:tracePt t="57388" x="9680575" y="1995488"/>
          <p14:tracePt t="57406" x="9877425" y="2068513"/>
          <p14:tracePt t="57422" x="9942513" y="2090738"/>
          <p14:tracePt t="57438" x="9993313" y="2119313"/>
          <p14:tracePt t="57455" x="10050463" y="2133600"/>
          <p14:tracePt t="57472" x="10094913" y="2155825"/>
          <p14:tracePt t="57488" x="10167938" y="2192338"/>
          <p14:tracePt t="57505" x="10188575" y="2206625"/>
          <p14:tracePt t="57522" x="10210800" y="2227263"/>
          <p14:tracePt t="57538" x="10218738" y="2243138"/>
          <p14:tracePt t="57555" x="10233025" y="2263775"/>
          <p14:tracePt t="57572" x="10239375" y="2286000"/>
          <p14:tracePt t="57588" x="10247313" y="2314575"/>
          <p14:tracePt t="57605" x="10253663" y="2336800"/>
          <p14:tracePt t="57622" x="10261600" y="2395538"/>
          <p14:tracePt t="57638" x="10261600" y="2430463"/>
          <p14:tracePt t="57655" x="10261600" y="2452688"/>
          <p14:tracePt t="57672" x="10261600" y="2474913"/>
          <p14:tracePt t="57689" x="10261600" y="2481263"/>
          <p14:tracePt t="57705" x="10261600" y="2489200"/>
          <p14:tracePt t="57739" x="10253663" y="2497138"/>
          <p14:tracePt t="57755" x="10218738" y="2511425"/>
          <p14:tracePt t="57772" x="10182225" y="2517775"/>
          <p14:tracePt t="57788" x="10152063" y="2517775"/>
          <p14:tracePt t="57805" x="10109200" y="2525713"/>
          <p14:tracePt t="57822" x="10066338" y="2525713"/>
          <p14:tracePt t="57838" x="10029825" y="2525713"/>
          <p14:tracePt t="57855" x="10015538" y="2525713"/>
          <p14:tracePt t="57872" x="9999663" y="2525713"/>
          <p14:tracePt t="57888" x="9985375" y="2525713"/>
          <p14:tracePt t="57905" x="9971088" y="2525713"/>
          <p14:tracePt t="58298" x="9964738" y="2525713"/>
          <p14:tracePt t="58313" x="9956800" y="2517775"/>
          <p14:tracePt t="58322" x="9948863" y="2511425"/>
          <p14:tracePt t="58633" x="9948863" y="2503488"/>
          <p14:tracePt t="58641" x="9956800" y="2503488"/>
          <p14:tracePt t="58649" x="9971088" y="2503488"/>
          <p14:tracePt t="58656" x="9985375" y="2503488"/>
          <p14:tracePt t="58672" x="10036175" y="2503488"/>
          <p14:tracePt t="58689" x="10117138" y="2503488"/>
          <p14:tracePt t="58705" x="10225088" y="2503488"/>
          <p14:tracePt t="58722" x="10363200" y="2517775"/>
          <p14:tracePt t="58739" x="10552113" y="2540000"/>
          <p14:tracePt t="58755" x="10653713" y="2554288"/>
          <p14:tracePt t="58772" x="10733088" y="2582863"/>
          <p14:tracePt t="58789" x="10783888" y="2627313"/>
          <p14:tracePt t="58805" x="10842625" y="2678113"/>
          <p14:tracePt t="58822" x="10871200" y="2706688"/>
          <p14:tracePt t="58839" x="10899775" y="2743200"/>
          <p14:tracePt t="58855" x="10929938" y="2786063"/>
          <p14:tracePt t="58872" x="10980738" y="2895600"/>
          <p14:tracePt t="58888" x="11015663" y="2974975"/>
          <p14:tracePt t="58905" x="11045825" y="3070225"/>
          <p14:tracePt t="58922" x="11066463" y="3192463"/>
          <p14:tracePt t="58939" x="11082338" y="3330575"/>
          <p14:tracePt t="58955" x="11082338" y="3425825"/>
          <p14:tracePt t="58972" x="11082338" y="3563938"/>
          <p14:tracePt t="58989" x="11066463" y="3679825"/>
          <p14:tracePt t="59006" x="11001375" y="3868738"/>
          <p14:tracePt t="59022" x="10964863" y="3970338"/>
          <p14:tracePt t="59039" x="10929938" y="4021138"/>
          <p14:tracePt t="59055" x="10914063" y="4049713"/>
          <p14:tracePt t="59073" x="10893425" y="4078288"/>
          <p14:tracePt t="59089" x="10848975" y="4100513"/>
          <p14:tracePt t="59105" x="10806113" y="4106863"/>
          <p14:tracePt t="59122" x="10769600" y="4114800"/>
          <p14:tracePt t="59139" x="10726738" y="4122738"/>
          <p14:tracePt t="59155" x="10660063" y="4122738"/>
          <p14:tracePt t="59172" x="10617200" y="4122738"/>
          <p14:tracePt t="59189" x="10588625" y="4122738"/>
          <p14:tracePt t="59205" x="10566400" y="4122738"/>
          <p14:tracePt t="59222" x="10544175" y="4122738"/>
          <p14:tracePt t="59239" x="10537825" y="4122738"/>
          <p14:tracePt t="59255" x="10529888" y="4122738"/>
          <p14:tracePt t="59400" x="10523538" y="4122738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66" y="115889"/>
            <a:ext cx="11875973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2400" dirty="0" smtClean="0"/>
              <a:t>ETRAL (ANRS 163) : bithérapie de maintenance par RAL + ETR – Résultats à S48 (1)</a:t>
            </a:r>
            <a:endParaRPr lang="fr-FR" sz="24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8661" y="1341438"/>
            <a:ext cx="5744817" cy="5377414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fr-FR" sz="1800" b="1" dirty="0">
                <a:solidFill>
                  <a:srgbClr val="0070C0"/>
                </a:solidFill>
              </a:rPr>
              <a:t>Schéma de l’essai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600" dirty="0"/>
              <a:t>Essai multicentrique (France, Espagne), </a:t>
            </a:r>
            <a:r>
              <a:rPr lang="fr-FR" sz="1600" dirty="0" err="1"/>
              <a:t>monobras</a:t>
            </a:r>
            <a:r>
              <a:rPr lang="fr-FR" sz="1600" dirty="0"/>
              <a:t>, sur 96 semaines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600" dirty="0"/>
              <a:t>Patients VIH+, âge </a:t>
            </a:r>
            <a:r>
              <a:rPr lang="fr-FR" sz="1600" u="sng" dirty="0"/>
              <a:t>&gt;</a:t>
            </a:r>
            <a:r>
              <a:rPr lang="fr-FR" sz="1600" dirty="0"/>
              <a:t> 45 ans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600" dirty="0"/>
              <a:t>Sous traitement stable contenant IP/r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600" dirty="0"/>
              <a:t>Naïfs de INI et ETR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600" dirty="0"/>
              <a:t>CV &lt; 50 c/ml depuis au moins 2 ans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600" dirty="0"/>
              <a:t>CD4 &gt; 200/mm</a:t>
            </a:r>
            <a:r>
              <a:rPr lang="fr-FR" sz="1600" baseline="30000" dirty="0"/>
              <a:t>3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600" dirty="0"/>
              <a:t>Absence de résistance dans l’historique </a:t>
            </a:r>
            <a:br>
              <a:rPr lang="fr-FR" sz="1600" dirty="0"/>
            </a:br>
            <a:r>
              <a:rPr lang="fr-FR" sz="1600" dirty="0"/>
              <a:t>à RAL et ETR, ETR actif sur génotype ADN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600" dirty="0"/>
              <a:t>J0 switch vers RAL 400 mg </a:t>
            </a:r>
            <a:r>
              <a:rPr lang="fr-FR" sz="1600" dirty="0" err="1"/>
              <a:t>bid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+ ETR 200 mg </a:t>
            </a:r>
            <a:r>
              <a:rPr lang="fr-FR" sz="1600" dirty="0" err="1"/>
              <a:t>bid</a:t>
            </a:r>
            <a:endParaRPr lang="fr-FR" sz="1600" dirty="0"/>
          </a:p>
          <a:p>
            <a:pPr lvl="1" eaLnBrk="1" hangingPunct="1">
              <a:spcBef>
                <a:spcPts val="300"/>
              </a:spcBef>
            </a:pPr>
            <a:r>
              <a:rPr lang="fr-FR" sz="1600" dirty="0"/>
              <a:t>Critère principal : maintien sur 48 semaines CV </a:t>
            </a:r>
            <a:r>
              <a:rPr lang="fr-FR" sz="1600" u="sng" dirty="0"/>
              <a:t>&lt;</a:t>
            </a:r>
            <a:r>
              <a:rPr lang="fr-FR" sz="1600" dirty="0"/>
              <a:t> 50 c/ml</a:t>
            </a:r>
          </a:p>
          <a:p>
            <a:pPr lvl="2" eaLnBrk="1" hangingPunct="1">
              <a:spcBef>
                <a:spcPts val="300"/>
              </a:spcBef>
            </a:pPr>
            <a:r>
              <a:rPr lang="fr-FR" sz="1400" dirty="0"/>
              <a:t>Succès virologique : absence de 2 CV consécutives &gt; 50 c/ml</a:t>
            </a:r>
          </a:p>
          <a:p>
            <a:pPr lvl="2" eaLnBrk="1" hangingPunct="1">
              <a:spcBef>
                <a:spcPts val="300"/>
              </a:spcBef>
            </a:pPr>
            <a:r>
              <a:rPr lang="fr-FR" sz="1400" dirty="0"/>
              <a:t>Succès thérapeutique : absence d’échec virologique et de changement d’ARV</a:t>
            </a:r>
          </a:p>
          <a:p>
            <a:pPr lvl="2" eaLnBrk="1" hangingPunct="1">
              <a:spcBef>
                <a:spcPts val="300"/>
              </a:spcBef>
            </a:pPr>
            <a:r>
              <a:rPr lang="fr-FR" sz="1400" dirty="0"/>
              <a:t>Sous-études DEXA et sperme</a:t>
            </a:r>
          </a:p>
          <a:p>
            <a:pPr lvl="1" eaLnBrk="1" hangingPunct="1">
              <a:spcBef>
                <a:spcPts val="300"/>
              </a:spcBef>
            </a:pPr>
            <a:endParaRPr lang="fr-FR" sz="1600" dirty="0"/>
          </a:p>
          <a:p>
            <a:pPr eaLnBrk="1" hangingPunct="1">
              <a:spcBef>
                <a:spcPts val="300"/>
              </a:spcBef>
            </a:pPr>
            <a:endParaRPr lang="fr-FR" sz="16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62154" y="6583364"/>
            <a:ext cx="30058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 err="1">
                <a:solidFill>
                  <a:srgbClr val="0070C0"/>
                </a:solidFill>
                <a:cs typeface="Arial" charset="0"/>
              </a:rPr>
              <a:t>Katlama</a:t>
            </a: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 C, IAS 2017, Abs. MOPEB0314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D811AD61-0B01-41F0-B4E9-578D64EA1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052" y="1278952"/>
            <a:ext cx="3903031" cy="41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300"/>
              </a:spcBef>
              <a:buNone/>
            </a:pPr>
            <a:r>
              <a:rPr lang="fr-FR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Diagramme de suivi</a:t>
            </a:r>
            <a:endParaRPr lang="fr-FR" sz="20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spcBef>
                <a:spcPts val="300"/>
              </a:spcBef>
              <a:buNone/>
            </a:pPr>
            <a:endParaRPr lang="fr-FR" sz="20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6D7961B-E80B-47C3-A1CE-9920EC8B2D6A}"/>
              </a:ext>
            </a:extLst>
          </p:cNvPr>
          <p:cNvGrpSpPr/>
          <p:nvPr/>
        </p:nvGrpSpPr>
        <p:grpSpPr>
          <a:xfrm>
            <a:off x="6490288" y="1705389"/>
            <a:ext cx="4083681" cy="4833293"/>
            <a:chOff x="4966287" y="1705388"/>
            <a:chExt cx="4083681" cy="4833293"/>
          </a:xfrm>
        </p:grpSpPr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xmlns="" id="{18A8BAEA-81BA-4AA8-9134-887BC41E4E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6287" y="1709131"/>
              <a:ext cx="1882280" cy="65406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rIns="182880" bIns="91440" anchor="ctr"/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dirty="0">
                  <a:solidFill>
                    <a:srgbClr val="000066"/>
                  </a:solidFill>
                </a:rPr>
                <a:t>Patients </a:t>
              </a:r>
              <a:r>
                <a:rPr lang="fr-FR" sz="1200" b="1" dirty="0" err="1">
                  <a:solidFill>
                    <a:srgbClr val="000066"/>
                  </a:solidFill>
                </a:rPr>
                <a:t>screenés</a:t>
              </a:r>
              <a:endParaRPr lang="fr-FR" sz="1200" b="1" dirty="0">
                <a:solidFill>
                  <a:srgbClr val="000066"/>
                </a:solidFill>
              </a:endParaRPr>
            </a:p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000066"/>
                  </a:solidFill>
                </a:rPr>
                <a:t>(n = 219)</a:t>
              </a:r>
            </a:p>
          </p:txBody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xmlns="" id="{BE58FA9D-6122-49A6-8B86-0823D5FB9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687" y="3102286"/>
              <a:ext cx="1882280" cy="65406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rIns="182880" bIns="91440" anchor="ctr"/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dirty="0">
                  <a:solidFill>
                    <a:srgbClr val="000066"/>
                  </a:solidFill>
                </a:rPr>
                <a:t>Patients inclus</a:t>
              </a:r>
            </a:p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000066"/>
                  </a:solidFill>
                </a:rPr>
                <a:t>(n = 170)</a:t>
              </a:r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xmlns="" id="{38F3A68C-6BE7-4304-BA1F-31F86E99E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687" y="4115986"/>
              <a:ext cx="1882280" cy="65406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rIns="182880" bIns="91440" anchor="ctr"/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dirty="0">
                  <a:solidFill>
                    <a:srgbClr val="000066"/>
                  </a:solidFill>
                </a:rPr>
                <a:t>Patients analysés</a:t>
              </a:r>
            </a:p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000066"/>
                  </a:solidFill>
                </a:rPr>
                <a:t>(n = 165)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xmlns="" id="{4C9B573D-BD5A-4F09-94A5-0DBAF41A5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687" y="5884621"/>
              <a:ext cx="1882280" cy="65406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rIns="182880" bIns="91440" anchor="ctr"/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dirty="0">
                  <a:solidFill>
                    <a:srgbClr val="000066"/>
                  </a:solidFill>
                </a:rPr>
                <a:t>Patients à S48</a:t>
              </a:r>
            </a:p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000066"/>
                  </a:solidFill>
                </a:rPr>
                <a:t>(n = 156)</a:t>
              </a:r>
            </a:p>
          </p:txBody>
        </p: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xmlns="" id="{ADDD88E5-7166-4D2C-916A-BE2074CB5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8702" y="1705388"/>
              <a:ext cx="1855597" cy="1644748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rIns="182880" bIns="91440" anchor="ctr"/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Non inclus (n = 49)</a:t>
              </a:r>
              <a:br>
                <a:rPr lang="fr-FR" sz="1100" b="1" dirty="0">
                  <a:solidFill>
                    <a:srgbClr val="000066"/>
                  </a:solidFill>
                </a:rPr>
              </a:br>
              <a:r>
                <a:rPr lang="fr-FR" sz="1100" b="1" dirty="0">
                  <a:solidFill>
                    <a:srgbClr val="000066"/>
                  </a:solidFill>
                </a:rPr>
                <a:t>dont</a:t>
              </a:r>
            </a:p>
            <a:p>
              <a:pPr marL="285750" indent="-28575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14 R à ETR</a:t>
              </a:r>
            </a:p>
            <a:p>
              <a:pPr marL="285750" indent="-28575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9 R à RAL</a:t>
              </a:r>
            </a:p>
            <a:p>
              <a:pPr marL="285750" indent="-28575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9 </a:t>
              </a:r>
              <a:r>
                <a:rPr lang="fr-FR" sz="1100" b="1" dirty="0" err="1">
                  <a:solidFill>
                    <a:srgbClr val="000066"/>
                  </a:solidFill>
                </a:rPr>
                <a:t>anti-HBc</a:t>
              </a:r>
              <a:r>
                <a:rPr lang="fr-FR" sz="1100" b="1" dirty="0">
                  <a:solidFill>
                    <a:srgbClr val="000066"/>
                  </a:solidFill>
                </a:rPr>
                <a:t> isolé</a:t>
              </a:r>
            </a:p>
            <a:p>
              <a:pPr marL="285750" indent="-28575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6 retraits de consentement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b="1" dirty="0">
                <a:solidFill>
                  <a:srgbClr val="000066"/>
                </a:solidFill>
              </a:endParaRP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xmlns="" id="{536C8FB4-635D-4349-85FB-601B40D8A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7978" y="3757795"/>
              <a:ext cx="1796321" cy="427303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rIns="182880" bIns="91440" anchor="ctr"/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Traitement </a:t>
              </a:r>
              <a:br>
                <a:rPr lang="fr-FR" sz="1100" b="1" dirty="0">
                  <a:solidFill>
                    <a:srgbClr val="000066"/>
                  </a:solidFill>
                </a:rPr>
              </a:br>
              <a:r>
                <a:rPr lang="fr-FR" sz="1100" b="1" dirty="0">
                  <a:solidFill>
                    <a:srgbClr val="000066"/>
                  </a:solidFill>
                </a:rPr>
                <a:t>non débuté (n = 5)</a:t>
              </a: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xmlns="" id="{43E70ECF-17CB-4E95-A65C-BB484B5E0D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1969" y="4441020"/>
              <a:ext cx="1907999" cy="179497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rIns="182880" bIns="91440" anchor="ctr"/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Arrêt de traitement </a:t>
              </a:r>
              <a:br>
                <a:rPr lang="fr-FR" sz="1100" b="1" dirty="0">
                  <a:solidFill>
                    <a:srgbClr val="000066"/>
                  </a:solidFill>
                </a:rPr>
              </a:br>
              <a:r>
                <a:rPr lang="fr-FR" sz="1100" b="1" dirty="0">
                  <a:solidFill>
                    <a:srgbClr val="000066"/>
                  </a:solidFill>
                </a:rPr>
                <a:t>de l’essai (n = 9)</a:t>
              </a:r>
            </a:p>
            <a:p>
              <a:pPr marL="285750" indent="-28575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1 échec virologique à S24</a:t>
              </a:r>
            </a:p>
            <a:p>
              <a:pPr marL="285750" indent="-28575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7 échecs thérapeutiques</a:t>
              </a:r>
            </a:p>
            <a:p>
              <a:pPr marL="285750" indent="-28575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rgbClr val="000066"/>
                  </a:solidFill>
                </a:rPr>
                <a:t>1 arrêt de traitement </a:t>
              </a:r>
              <a:br>
                <a:rPr lang="fr-FR" sz="1100" b="1" dirty="0">
                  <a:solidFill>
                    <a:srgbClr val="000066"/>
                  </a:solidFill>
                </a:rPr>
              </a:br>
              <a:r>
                <a:rPr lang="fr-FR" sz="1100" b="1" dirty="0">
                  <a:solidFill>
                    <a:srgbClr val="000066"/>
                  </a:solidFill>
                </a:rPr>
                <a:t>sans échec</a:t>
              </a:r>
            </a:p>
          </p:txBody>
        </p:sp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xmlns="" id="{C636C1CD-DE19-4F95-A5BC-F6769111A1AC}"/>
                </a:ext>
              </a:extLst>
            </p:cNvPr>
            <p:cNvCxnSpPr>
              <a:cxnSpLocks/>
              <a:stCxn id="20" idx="2"/>
            </p:cNvCxnSpPr>
            <p:nvPr/>
          </p:nvCxnSpPr>
          <p:spPr bwMode="auto">
            <a:xfrm>
              <a:off x="5907427" y="2363191"/>
              <a:ext cx="0" cy="73909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xmlns="" id="{C74B9B62-3FAC-4688-A3AA-465C6BEB7CF3}"/>
                </a:ext>
              </a:extLst>
            </p:cNvPr>
            <p:cNvCxnSpPr>
              <a:stCxn id="15" idx="2"/>
              <a:endCxn id="16" idx="0"/>
            </p:cNvCxnSpPr>
            <p:nvPr/>
          </p:nvCxnSpPr>
          <p:spPr bwMode="auto">
            <a:xfrm>
              <a:off x="5964827" y="3756346"/>
              <a:ext cx="0" cy="3596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xmlns="" id="{D41805AD-B16D-4234-94D9-EA071425B7ED}"/>
                </a:ext>
              </a:extLst>
            </p:cNvPr>
            <p:cNvCxnSpPr>
              <a:stCxn id="16" idx="2"/>
              <a:endCxn id="17" idx="0"/>
            </p:cNvCxnSpPr>
            <p:nvPr/>
          </p:nvCxnSpPr>
          <p:spPr bwMode="auto">
            <a:xfrm>
              <a:off x="5964827" y="4770046"/>
              <a:ext cx="0" cy="111457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xmlns="" id="{4B6B03D4-35F6-45A5-B1FB-3EB38AF0DDB5}"/>
                </a:ext>
              </a:extLst>
            </p:cNvPr>
            <p:cNvCxnSpPr/>
            <p:nvPr/>
          </p:nvCxnSpPr>
          <p:spPr bwMode="auto">
            <a:xfrm>
              <a:off x="5907427" y="2732738"/>
              <a:ext cx="119127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xmlns="" id="{FD43FCF0-412E-4584-8AA6-50A45660ADAD}"/>
                </a:ext>
              </a:extLst>
            </p:cNvPr>
            <p:cNvCxnSpPr/>
            <p:nvPr/>
          </p:nvCxnSpPr>
          <p:spPr bwMode="auto">
            <a:xfrm>
              <a:off x="5966703" y="3947475"/>
              <a:ext cx="119127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xmlns="" id="{30DFA0B6-6295-488B-A34C-19A32F7AB04D}"/>
                </a:ext>
              </a:extLst>
            </p:cNvPr>
            <p:cNvCxnSpPr/>
            <p:nvPr/>
          </p:nvCxnSpPr>
          <p:spPr bwMode="auto">
            <a:xfrm>
              <a:off x="5966703" y="5129575"/>
              <a:ext cx="119127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09982"/>
      </p:ext>
    </p:extLst>
  </p:cSld>
  <p:clrMapOvr>
    <a:masterClrMapping/>
  </p:clrMapOvr>
  <p:transition advTm="65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38" x="10501313" y="4122738"/>
          <p14:tracePt t="37747" x="10298113" y="4056063"/>
          <p14:tracePt t="37753" x="9832975" y="3954463"/>
          <p14:tracePt t="37763" x="9513888" y="3838575"/>
          <p14:tracePt t="37780" x="8991600" y="3629025"/>
          <p14:tracePt t="37797" x="8658225" y="3541713"/>
          <p14:tracePt t="37814" x="8491538" y="3513138"/>
          <p14:tracePt t="37830" x="8447088" y="3505200"/>
          <p14:tracePt t="37847" x="8447088" y="3497263"/>
          <p14:tracePt t="38059" x="8440738" y="3497263"/>
          <p14:tracePt t="38066" x="8389938" y="3482975"/>
          <p14:tracePt t="38074" x="8308975" y="3446463"/>
          <p14:tracePt t="38081" x="8091488" y="3375025"/>
          <p14:tracePt t="38097" x="7343775" y="3157538"/>
          <p14:tracePt t="38113" x="6510338" y="2968625"/>
          <p14:tracePt t="38130" x="6016625" y="2830513"/>
          <p14:tracePt t="38147" x="5732463" y="2779713"/>
          <p14:tracePt t="38164" x="5595938" y="2779713"/>
          <p14:tracePt t="38180" x="5573713" y="2779713"/>
          <p14:tracePt t="38386" x="5559425" y="2779713"/>
          <p14:tracePt t="38394" x="5551488" y="2779713"/>
          <p14:tracePt t="38402" x="5529263" y="2765425"/>
          <p14:tracePt t="38413" x="5500688" y="2743200"/>
          <p14:tracePt t="38430" x="5376863" y="2684463"/>
          <p14:tracePt t="38447" x="5189538" y="2627313"/>
          <p14:tracePt t="38463" x="5021263" y="2605088"/>
          <p14:tracePt t="38480" x="4935538" y="2605088"/>
          <p14:tracePt t="38497" x="4876800" y="2605088"/>
          <p14:tracePt t="38514" x="4797425" y="2633663"/>
          <p14:tracePt t="38530" x="4752975" y="2649538"/>
          <p14:tracePt t="38547" x="4724400" y="2663825"/>
          <p14:tracePt t="38564" x="4695825" y="2678113"/>
          <p14:tracePt t="38580" x="4665663" y="2692400"/>
          <p14:tracePt t="38597" x="4645025" y="2706688"/>
          <p14:tracePt t="38614" x="4630738" y="2714625"/>
          <p14:tracePt t="38630" x="4608513" y="2728913"/>
          <p14:tracePt t="38647" x="4579938" y="2728913"/>
          <p14:tracePt t="38664" x="4564063" y="2735263"/>
          <p14:tracePt t="38680" x="4549775" y="2735263"/>
          <p14:tracePt t="38697" x="4543425" y="2735263"/>
          <p14:tracePt t="38713" x="4535488" y="2735263"/>
          <p14:tracePt t="38730" x="4529138" y="2735263"/>
          <p14:tracePt t="38811" x="4529138" y="2743200"/>
          <p14:tracePt t="39138" x="4521200" y="2751138"/>
          <p14:tracePt t="39146" x="4506913" y="2751138"/>
          <p14:tracePt t="39154" x="4492625" y="2751138"/>
          <p14:tracePt t="39164" x="4470400" y="2751138"/>
          <p14:tracePt t="39180" x="4427538" y="2751138"/>
          <p14:tracePt t="39197" x="4332288" y="2743200"/>
          <p14:tracePt t="39214" x="4078288" y="2692400"/>
          <p14:tracePt t="39230" x="3838575" y="2633663"/>
          <p14:tracePt t="39247" x="3635375" y="2613025"/>
          <p14:tracePt t="39264" x="3432175" y="2590800"/>
          <p14:tracePt t="39280" x="3208338" y="2590800"/>
          <p14:tracePt t="39297" x="3070225" y="2590800"/>
          <p14:tracePt t="39314" x="2997200" y="2619375"/>
          <p14:tracePt t="39330" x="2932113" y="2649538"/>
          <p14:tracePt t="39347" x="2822575" y="2700338"/>
          <p14:tracePt t="39364" x="2771775" y="2735263"/>
          <p14:tracePt t="39380" x="2735263" y="2757488"/>
          <p14:tracePt t="39397" x="2700338" y="2771775"/>
          <p14:tracePt t="39414" x="2641600" y="2808288"/>
          <p14:tracePt t="39430" x="2605088" y="2822575"/>
          <p14:tracePt t="39447" x="2576513" y="2830513"/>
          <p14:tracePt t="39464" x="2554288" y="2836863"/>
          <p14:tracePt t="39480" x="2540000" y="2844800"/>
          <p14:tracePt t="39497" x="2525713" y="2852738"/>
          <p14:tracePt t="39514" x="2517775" y="2852738"/>
          <p14:tracePt t="39549" x="2511425" y="2859088"/>
          <p14:tracePt t="39578" x="2511425" y="2867025"/>
          <p14:tracePt t="39600" x="2511425" y="2873375"/>
          <p14:tracePt t="39615" x="2511425" y="2881313"/>
          <p14:tracePt t="39623" x="2511425" y="2887663"/>
          <p14:tracePt t="39631" x="2511425" y="2895600"/>
          <p14:tracePt t="39647" x="2511425" y="2903538"/>
          <p14:tracePt t="39664" x="2511425" y="2909888"/>
          <p14:tracePt t="39680" x="2511425" y="2917825"/>
          <p14:tracePt t="39697" x="2511425" y="2924175"/>
          <p14:tracePt t="39719" x="2511425" y="2932113"/>
          <p14:tracePt t="39742" x="2517775" y="2932113"/>
          <p14:tracePt t="39749" x="2525713" y="2938463"/>
          <p14:tracePt t="39764" x="2540000" y="2938463"/>
          <p14:tracePt t="39780" x="2562225" y="2946400"/>
          <p14:tracePt t="39797" x="2568575" y="2946400"/>
          <p14:tracePt t="39814" x="2598738" y="2946400"/>
          <p14:tracePt t="39831" x="2633663" y="2954338"/>
          <p14:tracePt t="39847" x="2655888" y="2960688"/>
          <p14:tracePt t="39864" x="2684463" y="2960688"/>
          <p14:tracePt t="39880" x="2714625" y="2960688"/>
          <p14:tracePt t="39897" x="2751138" y="2960688"/>
          <p14:tracePt t="39914" x="2808288" y="2960688"/>
          <p14:tracePt t="39930" x="2836863" y="2960688"/>
          <p14:tracePt t="39947" x="2881313" y="2960688"/>
          <p14:tracePt t="39964" x="2917825" y="2960688"/>
          <p14:tracePt t="39980" x="2946400" y="2954338"/>
          <p14:tracePt t="39997" x="2954338" y="2954338"/>
          <p14:tracePt t="40014" x="2968625" y="2954338"/>
          <p14:tracePt t="40030" x="2974975" y="2946400"/>
          <p14:tracePt t="40048" x="2989263" y="2938463"/>
          <p14:tracePt t="40064" x="2997200" y="2938463"/>
          <p14:tracePt t="40080" x="3005138" y="2938463"/>
          <p14:tracePt t="40097" x="3019425" y="2938463"/>
          <p14:tracePt t="40114" x="3025775" y="2932113"/>
          <p14:tracePt t="40130" x="3040063" y="2932113"/>
          <p14:tracePt t="40147" x="3048000" y="2932113"/>
          <p14:tracePt t="40164" x="3055938" y="2924175"/>
          <p14:tracePt t="40180" x="3062288" y="2924175"/>
          <p14:tracePt t="40197" x="3076575" y="2917825"/>
          <p14:tracePt t="40230" x="3084513" y="2909888"/>
          <p14:tracePt t="40248" x="3090863" y="2909888"/>
          <p14:tracePt t="40270" x="3098800" y="2903538"/>
          <p14:tracePt t="40300" x="3106738" y="2903538"/>
          <p14:tracePt t="44945" x="3113088" y="2903538"/>
          <p14:tracePt t="44953" x="3121025" y="2903538"/>
          <p14:tracePt t="44965" x="3127375" y="2903538"/>
          <p14:tracePt t="44981" x="3163888" y="2903538"/>
          <p14:tracePt t="44998" x="3236913" y="2903538"/>
          <p14:tracePt t="45015" x="3316288" y="2903538"/>
          <p14:tracePt t="45031" x="3446463" y="2903538"/>
          <p14:tracePt t="45048" x="3578225" y="2903538"/>
          <p14:tracePt t="45065" x="3744913" y="2903538"/>
          <p14:tracePt t="45082" x="3860800" y="2903538"/>
          <p14:tracePt t="45098" x="3933825" y="2903538"/>
          <p14:tracePt t="45115" x="4027488" y="2903538"/>
          <p14:tracePt t="45132" x="4165600" y="2903538"/>
          <p14:tracePt t="45148" x="4281488" y="2903538"/>
          <p14:tracePt t="45165" x="4411663" y="2917825"/>
          <p14:tracePt t="45181" x="4470400" y="2932113"/>
          <p14:tracePt t="45198" x="4557713" y="2938463"/>
          <p14:tracePt t="45215" x="4608513" y="2954338"/>
          <p14:tracePt t="45231" x="4659313" y="2968625"/>
          <p14:tracePt t="45248" x="4687888" y="2989263"/>
          <p14:tracePt t="45265" x="4724400" y="3025775"/>
          <p14:tracePt t="45282" x="4752975" y="3048000"/>
          <p14:tracePt t="45298" x="4775200" y="3076575"/>
          <p14:tracePt t="45315" x="4803775" y="3098800"/>
          <p14:tracePt t="45332" x="4848225" y="3135313"/>
          <p14:tracePt t="45348" x="4876800" y="3163888"/>
          <p14:tracePt t="45365" x="4899025" y="3186113"/>
          <p14:tracePt t="45382" x="4927600" y="3222625"/>
          <p14:tracePt t="45398" x="4949825" y="3251200"/>
          <p14:tracePt t="45415" x="4978400" y="3302000"/>
          <p14:tracePt t="45432" x="5000625" y="3330575"/>
          <p14:tracePt t="45448" x="5014913" y="3352800"/>
          <p14:tracePt t="45465" x="5037138" y="3381375"/>
          <p14:tracePt t="45482" x="5051425" y="3425825"/>
          <p14:tracePt t="45498" x="5057775" y="3462338"/>
          <p14:tracePt t="45515" x="5065713" y="3490913"/>
          <p14:tracePt t="45532" x="5072063" y="3513138"/>
          <p14:tracePt t="45548" x="5072063" y="3548063"/>
          <p14:tracePt t="45565" x="5072063" y="3563938"/>
          <p14:tracePt t="45582" x="5072063" y="3570288"/>
          <p14:tracePt t="45598" x="5072063" y="3578225"/>
          <p14:tracePt t="45905" x="5072063" y="3584575"/>
          <p14:tracePt t="45913" x="5072063" y="3592513"/>
          <p14:tracePt t="45920" x="5072063" y="3598863"/>
          <p14:tracePt t="45932" x="5072063" y="3606800"/>
          <p14:tracePt t="45948" x="5072063" y="3614738"/>
          <p14:tracePt t="45965" x="5072063" y="3635375"/>
          <p14:tracePt t="45982" x="5072063" y="3649663"/>
          <p14:tracePt t="45998" x="5072063" y="3665538"/>
          <p14:tracePt t="46015" x="5072063" y="3671888"/>
          <p14:tracePt t="46032" x="5072063" y="3694113"/>
          <p14:tracePt t="46048" x="5080000" y="3708400"/>
          <p14:tracePt t="46082" x="5080000" y="3716338"/>
          <p14:tracePt t="46099" x="5087938" y="3722688"/>
          <p14:tracePt t="46115" x="5087938" y="3730625"/>
          <p14:tracePt t="46144" x="5087938" y="3736975"/>
          <p14:tracePt t="46196" x="5094288" y="3736975"/>
          <p14:tracePt t="46218" x="5094288" y="3744913"/>
          <p14:tracePt t="46240" x="5094288" y="3751263"/>
          <p14:tracePt t="46248" x="5102225" y="3751263"/>
          <p14:tracePt t="46255" x="5102225" y="3759200"/>
          <p14:tracePt t="46266" x="5102225" y="3767138"/>
          <p14:tracePt t="46292" x="5108575" y="3773488"/>
          <p14:tracePt t="46337" x="5116513" y="3773488"/>
          <p14:tracePt t="46389" x="5116513" y="3781425"/>
          <p14:tracePt t="46426" x="5122863" y="3781425"/>
          <p14:tracePt t="55507" x="5094288" y="3787775"/>
          <p14:tracePt t="55514" x="5065713" y="3795713"/>
          <p14:tracePt t="55522" x="4992688" y="3810000"/>
          <p14:tracePt t="55533" x="4899025" y="3824288"/>
          <p14:tracePt t="55550" x="4484688" y="3883025"/>
          <p14:tracePt t="55567" x="3838575" y="3925888"/>
          <p14:tracePt t="55583" x="3375025" y="3962400"/>
          <p14:tracePt t="55600" x="3033713" y="4021138"/>
          <p14:tracePt t="55617" x="2808288" y="4049713"/>
          <p14:tracePt t="55634" x="2692400" y="4064000"/>
          <p14:tracePt t="55650" x="2663825" y="4071938"/>
          <p14:tracePt t="55667" x="2655888" y="4071938"/>
          <p14:tracePt t="55700" x="2700338" y="4064000"/>
          <p14:tracePt t="55717" x="2822575" y="4049713"/>
          <p14:tracePt t="55733" x="2960688" y="4049713"/>
          <p14:tracePt t="55750" x="3113088" y="4056063"/>
          <p14:tracePt t="55767" x="3236913" y="4078288"/>
          <p14:tracePt t="55784" x="3425825" y="4114800"/>
          <p14:tracePt t="55800" x="3533775" y="4114800"/>
          <p14:tracePt t="55817" x="3592513" y="4114800"/>
          <p14:tracePt t="55834" x="3606800" y="4114800"/>
          <p14:tracePt t="55850" x="3614738" y="4114800"/>
          <p14:tracePt t="55867" x="3606800" y="4114800"/>
          <p14:tracePt t="55884" x="3482975" y="4092575"/>
          <p14:tracePt t="55900" x="3236913" y="4056063"/>
          <p14:tracePt t="55917" x="2903538" y="4056063"/>
          <p14:tracePt t="55934" x="2751138" y="4056063"/>
          <p14:tracePt t="55950" x="2684463" y="4056063"/>
          <p14:tracePt t="55967" x="2655888" y="4056063"/>
          <p14:tracePt t="55984" x="2649538" y="4056063"/>
          <p14:tracePt t="56000" x="2641600" y="4056063"/>
          <p14:tracePt t="56021" x="2649538" y="4056063"/>
          <p14:tracePt t="56034" x="2670175" y="4056063"/>
          <p14:tracePt t="56051" x="2801938" y="4078288"/>
          <p14:tracePt t="56067" x="2924175" y="4100513"/>
          <p14:tracePt t="56084" x="2989263" y="4114800"/>
          <p14:tracePt t="56100" x="3019425" y="4122738"/>
          <p14:tracePt t="56117" x="3033713" y="4122738"/>
          <p14:tracePt t="56155" x="3005138" y="4122738"/>
          <p14:tracePt t="56167" x="2954338" y="4122738"/>
          <p14:tracePt t="56184" x="2836863" y="4100513"/>
          <p14:tracePt t="56200" x="2692400" y="4100513"/>
          <p14:tracePt t="56217" x="2649538" y="4100513"/>
          <p14:tracePt t="56234" x="2641600" y="4100513"/>
          <p14:tracePt t="56250" x="2633663" y="4100513"/>
          <p14:tracePt t="56289" x="2641600" y="4100513"/>
          <p14:tracePt t="56300" x="2670175" y="4106863"/>
          <p14:tracePt t="56317" x="2743200" y="4129088"/>
          <p14:tracePt t="56334" x="2895600" y="4165600"/>
          <p14:tracePt t="56350" x="2938463" y="4173538"/>
          <p14:tracePt t="56367" x="2968625" y="4179888"/>
          <p14:tracePt t="56384" x="2974975" y="4179888"/>
          <p14:tracePt t="56400" x="2982913" y="4179888"/>
          <p14:tracePt t="56430" x="2974975" y="4179888"/>
          <p14:tracePt t="56437" x="2946400" y="4179888"/>
          <p14:tracePt t="56450" x="2909888" y="4173538"/>
          <p14:tracePt t="56467" x="2765425" y="4151313"/>
          <p14:tracePt t="56484" x="2706688" y="4143375"/>
          <p14:tracePt t="56500" x="2678113" y="4143375"/>
          <p14:tracePt t="56517" x="2670175" y="4143375"/>
          <p14:tracePt t="56571" x="2684463" y="4143375"/>
          <p14:tracePt t="56579" x="2700338" y="4143375"/>
          <p14:tracePt t="56586" x="2720975" y="4143375"/>
          <p14:tracePt t="56601" x="2801938" y="4143375"/>
          <p14:tracePt t="56617" x="2881313" y="4151313"/>
          <p14:tracePt t="56634" x="2932113" y="4157663"/>
          <p14:tracePt t="56650" x="2974975" y="4165600"/>
          <p14:tracePt t="56667" x="3005138" y="4165600"/>
          <p14:tracePt t="56684" x="3019425" y="4165600"/>
          <p14:tracePt t="56700" x="3025775" y="4165600"/>
          <p14:tracePt t="56734" x="3005138" y="4165600"/>
          <p14:tracePt t="56750" x="2830513" y="4151313"/>
          <p14:tracePt t="56767" x="2706688" y="4137025"/>
          <p14:tracePt t="56784" x="2627313" y="4137025"/>
          <p14:tracePt t="56800" x="2598738" y="4137025"/>
          <p14:tracePt t="56817" x="2582863" y="4137025"/>
          <p14:tracePt t="56869" x="2590800" y="4129088"/>
          <p14:tracePt t="56876" x="2613025" y="4129088"/>
          <p14:tracePt t="56885" x="2649538" y="4129088"/>
          <p14:tracePt t="56900" x="2757488" y="4122738"/>
          <p14:tracePt t="56917" x="2836863" y="4106863"/>
          <p14:tracePt t="56934" x="2895600" y="4092575"/>
          <p14:tracePt t="56951" x="2946400" y="4092575"/>
          <p14:tracePt t="56967" x="2960688" y="4086225"/>
          <p14:tracePt t="57010" x="2960688" y="4078288"/>
          <p14:tracePt t="57025" x="2938463" y="4071938"/>
          <p14:tracePt t="57034" x="2909888" y="4071938"/>
          <p14:tracePt t="57051" x="2808288" y="4064000"/>
          <p14:tracePt t="57067" x="2751138" y="4064000"/>
          <p14:tracePt t="57084" x="2714625" y="4064000"/>
          <p14:tracePt t="57101" x="2692400" y="4064000"/>
          <p14:tracePt t="57167" x="2706688" y="4064000"/>
          <p14:tracePt t="57174" x="2728913" y="4064000"/>
          <p14:tracePt t="57184" x="2751138" y="4064000"/>
          <p14:tracePt t="57201" x="2786063" y="4071938"/>
          <p14:tracePt t="57217" x="2816225" y="4071938"/>
          <p14:tracePt t="57234" x="2859088" y="4086225"/>
          <p14:tracePt t="57251" x="2873375" y="4086225"/>
          <p14:tracePt t="57267" x="2881313" y="4092575"/>
          <p14:tracePt t="57284" x="2895600" y="4100513"/>
          <p14:tracePt t="57345" x="2895600" y="4106863"/>
          <p14:tracePt t="57896" x="2895600" y="4114800"/>
          <p14:tracePt t="57911" x="2887663" y="4114800"/>
          <p14:tracePt t="57933" x="2881313" y="4114800"/>
          <p14:tracePt t="57941" x="2873375" y="4114800"/>
          <p14:tracePt t="57951" x="2867025" y="4122738"/>
          <p14:tracePt t="57967" x="2830513" y="4122738"/>
          <p14:tracePt t="57984" x="2801938" y="4129088"/>
          <p14:tracePt t="58001" x="2771775" y="4129088"/>
          <p14:tracePt t="58017" x="2757488" y="4129088"/>
          <p14:tracePt t="58034" x="2751138" y="4129088"/>
          <p14:tracePt t="58127" x="2757488" y="4129088"/>
          <p14:tracePt t="58134" x="2765425" y="4129088"/>
          <p14:tracePt t="58142" x="2786063" y="4129088"/>
          <p14:tracePt t="58151" x="2801938" y="4129088"/>
          <p14:tracePt t="58168" x="2816225" y="4129088"/>
          <p14:tracePt t="58184" x="2822575" y="4129088"/>
          <p14:tracePt t="58201" x="2830513" y="4129088"/>
          <p14:tracePt t="58254" x="2822575" y="4129088"/>
          <p14:tracePt t="58261" x="2808288" y="4129088"/>
          <p14:tracePt t="58269" x="2794000" y="4129088"/>
          <p14:tracePt t="58284" x="2757488" y="4129088"/>
          <p14:tracePt t="58301" x="2720975" y="4129088"/>
          <p14:tracePt t="58317" x="2714625" y="4129088"/>
          <p14:tracePt t="58334" x="2706688" y="4129088"/>
          <p14:tracePt t="58387" x="2720975" y="4129088"/>
          <p14:tracePt t="58395" x="2735263" y="4129088"/>
          <p14:tracePt t="58402" x="2757488" y="4129088"/>
          <p14:tracePt t="58418" x="2794000" y="4129088"/>
          <p14:tracePt t="58434" x="2808288" y="4129088"/>
          <p14:tracePt t="58451" x="2816225" y="4129088"/>
          <p14:tracePt t="58468" x="2822575" y="4129088"/>
          <p14:tracePt t="58501" x="2801938" y="4129088"/>
          <p14:tracePt t="58517" x="2757488" y="4129088"/>
          <p14:tracePt t="58534" x="2706688" y="4129088"/>
          <p14:tracePt t="58551" x="2678113" y="4137025"/>
          <p14:tracePt t="58611" x="2692400" y="4137025"/>
          <p14:tracePt t="58618" x="2720975" y="4137025"/>
          <p14:tracePt t="58626" x="2765425" y="4137025"/>
          <p14:tracePt t="58634" x="2801938" y="4137025"/>
          <p14:tracePt t="58651" x="2867025" y="4129088"/>
          <p14:tracePt t="58667" x="2887663" y="4129088"/>
          <p14:tracePt t="58684" x="2903538" y="4122738"/>
          <p14:tracePt t="58701" x="2909888" y="4122738"/>
          <p14:tracePt t="58730" x="2903538" y="4122738"/>
          <p14:tracePt t="58737" x="2873375" y="4122738"/>
          <p14:tracePt t="58751" x="2830513" y="4129088"/>
          <p14:tracePt t="58768" x="2706688" y="4157663"/>
          <p14:tracePt t="58784" x="2678113" y="4165600"/>
          <p14:tracePt t="58801" x="2663825" y="4165600"/>
          <p14:tracePt t="58849" x="2692400" y="4165600"/>
          <p14:tracePt t="58856" x="2735263" y="4157663"/>
          <p14:tracePt t="58867" x="2786063" y="4151313"/>
          <p14:tracePt t="58884" x="2867025" y="4137025"/>
          <p14:tracePt t="58901" x="2946400" y="4114800"/>
          <p14:tracePt t="58918" x="2960688" y="4114800"/>
          <p14:tracePt t="58968" x="2954338" y="4114800"/>
          <p14:tracePt t="58975" x="2917825" y="4114800"/>
          <p14:tracePt t="58984" x="2873375" y="4114800"/>
          <p14:tracePt t="59001" x="2779713" y="4137025"/>
          <p14:tracePt t="59018" x="2700338" y="4143375"/>
          <p14:tracePt t="59035" x="2655888" y="4157663"/>
          <p14:tracePt t="59051" x="2649538" y="4157663"/>
          <p14:tracePt t="59087" x="2655888" y="4157663"/>
          <p14:tracePt t="59101" x="2684463" y="4157663"/>
          <p14:tracePt t="59118" x="2801938" y="4143375"/>
          <p14:tracePt t="59134" x="2844800" y="4137025"/>
          <p14:tracePt t="59151" x="2873375" y="4137025"/>
          <p14:tracePt t="59168" x="2881313" y="4137025"/>
          <p14:tracePt t="59221" x="2867025" y="4137025"/>
          <p14:tracePt t="59228" x="2844800" y="4137025"/>
          <p14:tracePt t="59236" x="2822575" y="4137025"/>
          <p14:tracePt t="59251" x="2786063" y="4137025"/>
          <p14:tracePt t="59268" x="2771775" y="4137025"/>
          <p14:tracePt t="59284" x="2765425" y="4137025"/>
          <p14:tracePt t="59333" x="2771775" y="4137025"/>
          <p14:tracePt t="59340" x="2794000" y="4137025"/>
          <p14:tracePt t="59351" x="2808288" y="4137025"/>
          <p14:tracePt t="59368" x="2844800" y="4137025"/>
          <p14:tracePt t="59384" x="2881313" y="4137025"/>
          <p14:tracePt t="59401" x="2887663" y="4137025"/>
          <p14:tracePt t="59418" x="2895600" y="4137025"/>
          <p14:tracePt t="59467" x="2881313" y="4137025"/>
          <p14:tracePt t="59474" x="2873375" y="4137025"/>
          <p14:tracePt t="59484" x="2867025" y="4137025"/>
          <p14:tracePt t="59501" x="2859088" y="4137025"/>
          <p14:tracePt t="59518" x="2852738" y="4137025"/>
          <p14:tracePt t="59571" x="2859088" y="4137025"/>
          <p14:tracePt t="59578" x="2867025" y="4137025"/>
          <p14:tracePt t="59586" x="2873375" y="4137025"/>
          <p14:tracePt t="59601" x="2903538" y="4143375"/>
          <p14:tracePt t="59618" x="2917825" y="4143375"/>
          <p14:tracePt t="59651" x="2924175" y="4143375"/>
          <p14:tracePt t="61461" x="2938463" y="4143375"/>
          <p14:tracePt t="61468" x="2946400" y="4143375"/>
          <p14:tracePt t="61476" x="2968625" y="4143375"/>
          <p14:tracePt t="61485" x="2997200" y="4143375"/>
          <p14:tracePt t="61501" x="3076575" y="4143375"/>
          <p14:tracePt t="61518" x="3214688" y="4143375"/>
          <p14:tracePt t="61535" x="3403600" y="4143375"/>
          <p14:tracePt t="61551" x="3541713" y="4143375"/>
          <p14:tracePt t="61568" x="3629025" y="4143375"/>
          <p14:tracePt t="61585" x="3716338" y="4143375"/>
          <p14:tracePt t="61601" x="3802063" y="4143375"/>
          <p14:tracePt t="61618" x="3889375" y="4151313"/>
          <p14:tracePt t="61635" x="3925888" y="4157663"/>
          <p14:tracePt t="61651" x="3948113" y="4165600"/>
          <p14:tracePt t="61668" x="3954463" y="4165600"/>
          <p14:tracePt t="61685" x="3962400" y="416560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58417" y="1619238"/>
            <a:ext cx="5936544" cy="4809980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fr-FR" sz="1800" b="1" dirty="0"/>
              <a:t>Succès virologique : </a:t>
            </a:r>
            <a:r>
              <a:rPr lang="fr-FR" sz="1800" dirty="0"/>
              <a:t>99,4 %</a:t>
            </a:r>
            <a:br>
              <a:rPr lang="fr-FR" sz="1800" dirty="0"/>
            </a:br>
            <a:r>
              <a:rPr lang="fr-FR" sz="1800" dirty="0"/>
              <a:t>(IC 95 % : 95,6 - 99,9)</a:t>
            </a:r>
            <a:br>
              <a:rPr lang="fr-FR" sz="1800" dirty="0"/>
            </a:br>
            <a:r>
              <a:rPr lang="fr-FR" sz="1800" dirty="0"/>
              <a:t>1 échec virologique à S24 </a:t>
            </a:r>
            <a:br>
              <a:rPr lang="fr-FR" sz="1800" dirty="0"/>
            </a:br>
            <a:r>
              <a:rPr lang="fr-FR" sz="1800" dirty="0"/>
              <a:t>(CV = 11 607 c/ml confirmée à </a:t>
            </a:r>
            <a:br>
              <a:rPr lang="fr-FR" sz="1800" dirty="0"/>
            </a:br>
            <a:r>
              <a:rPr lang="fr-FR" sz="1800" dirty="0"/>
              <a:t>18 472 c/ml, RAL S et ETR R : K101E, Y181C et G190A/S)</a:t>
            </a:r>
            <a:br>
              <a:rPr lang="fr-FR" sz="1800" dirty="0"/>
            </a:br>
            <a:endParaRPr lang="fr-FR" sz="1800" dirty="0"/>
          </a:p>
          <a:p>
            <a:pPr eaLnBrk="1" hangingPunct="1">
              <a:spcBef>
                <a:spcPts val="300"/>
              </a:spcBef>
            </a:pPr>
            <a:r>
              <a:rPr lang="fr-FR" sz="1800" b="1" dirty="0"/>
              <a:t>Succès de la stratégie : </a:t>
            </a:r>
            <a:r>
              <a:rPr lang="fr-FR" sz="1800" dirty="0"/>
              <a:t>94,5 % </a:t>
            </a:r>
            <a:br>
              <a:rPr lang="fr-FR" sz="1800" dirty="0"/>
            </a:br>
            <a:r>
              <a:rPr lang="fr-FR" sz="1800" dirty="0"/>
              <a:t>(IC 95 % : 89,8 - 97,1)</a:t>
            </a:r>
            <a:br>
              <a:rPr lang="fr-FR" sz="1800" dirty="0"/>
            </a:br>
            <a:r>
              <a:rPr lang="fr-FR" sz="1800" dirty="0"/>
              <a:t>8 arrêts de traitement sans échec virologique [sècheresse cutanée </a:t>
            </a:r>
            <a:br>
              <a:rPr lang="fr-FR" sz="1800" dirty="0"/>
            </a:br>
            <a:r>
              <a:rPr lang="fr-FR" sz="1800" dirty="0"/>
              <a:t>(n = 3)], douleur abdominale, manifestations neuropsychiques, prise de poids + lipodystrophie, asthénie)</a:t>
            </a:r>
            <a:br>
              <a:rPr lang="fr-FR" sz="1800" dirty="0"/>
            </a:br>
            <a:endParaRPr lang="fr-FR" sz="1800" dirty="0"/>
          </a:p>
          <a:p>
            <a:pPr eaLnBrk="1" hangingPunct="1">
              <a:spcBef>
                <a:spcPts val="300"/>
              </a:spcBef>
            </a:pPr>
            <a:r>
              <a:rPr lang="fr-FR" sz="1800" b="1" dirty="0" err="1"/>
              <a:t>Blips</a:t>
            </a:r>
            <a:r>
              <a:rPr lang="fr-FR" sz="1800" dirty="0"/>
              <a:t> chez 9 patients 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800" dirty="0"/>
              <a:t>7 génotypes non amplifiables</a:t>
            </a:r>
          </a:p>
          <a:p>
            <a:pPr lvl="1" eaLnBrk="1" hangingPunct="1">
              <a:spcBef>
                <a:spcPts val="300"/>
              </a:spcBef>
            </a:pPr>
            <a:r>
              <a:rPr lang="fr-FR" sz="1800" dirty="0"/>
              <a:t>2 génotypes sans résistance</a:t>
            </a:r>
          </a:p>
          <a:p>
            <a:pPr eaLnBrk="1" hangingPunct="1">
              <a:spcBef>
                <a:spcPts val="300"/>
              </a:spcBef>
            </a:pPr>
            <a:endParaRPr lang="fr-FR" sz="18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16239" y="6583364"/>
            <a:ext cx="3151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 err="1">
                <a:solidFill>
                  <a:srgbClr val="0070C0"/>
                </a:solidFill>
                <a:cs typeface="Arial" charset="0"/>
              </a:rPr>
              <a:t>Katlama</a:t>
            </a: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 C, IAS 2017, Abs. MOPEB0314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CFDA4395-1141-417F-863C-6CDB125A3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961" y="1736512"/>
            <a:ext cx="5453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300"/>
              </a:spcBef>
              <a:buNone/>
            </a:pPr>
            <a:r>
              <a:rPr lang="fr-FR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des paramètres </a:t>
            </a:r>
            <a:r>
              <a:rPr lang="fr-FR" sz="1800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biologiques entre </a:t>
            </a:r>
            <a:r>
              <a:rPr lang="fr-FR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S0 et S48</a:t>
            </a:r>
            <a:endParaRPr lang="fr-FR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88421177-05C0-4779-B414-0A57B46C0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945845"/>
              </p:ext>
            </p:extLst>
          </p:nvPr>
        </p:nvGraphicFramePr>
        <p:xfrm>
          <a:off x="6194961" y="2408895"/>
          <a:ext cx="5453699" cy="3581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891">
                  <a:extLst>
                    <a:ext uri="{9D8B030D-6E8A-4147-A177-3AD203B41FA5}">
                      <a16:colId xmlns:a16="http://schemas.microsoft.com/office/drawing/2014/main" xmlns="" val="206667307"/>
                    </a:ext>
                  </a:extLst>
                </a:gridCol>
                <a:gridCol w="861905">
                  <a:extLst>
                    <a:ext uri="{9D8B030D-6E8A-4147-A177-3AD203B41FA5}">
                      <a16:colId xmlns:a16="http://schemas.microsoft.com/office/drawing/2014/main" xmlns="" val="653197520"/>
                    </a:ext>
                  </a:extLst>
                </a:gridCol>
                <a:gridCol w="1224813">
                  <a:extLst>
                    <a:ext uri="{9D8B030D-6E8A-4147-A177-3AD203B41FA5}">
                      <a16:colId xmlns:a16="http://schemas.microsoft.com/office/drawing/2014/main" xmlns="" val="3388572994"/>
                    </a:ext>
                  </a:extLst>
                </a:gridCol>
                <a:gridCol w="1134090">
                  <a:extLst>
                    <a:ext uri="{9D8B030D-6E8A-4147-A177-3AD203B41FA5}">
                      <a16:colId xmlns:a16="http://schemas.microsoft.com/office/drawing/2014/main" xmlns="" val="167009739"/>
                    </a:ext>
                  </a:extLst>
                </a:gridCol>
              </a:tblGrid>
              <a:tr h="339556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J0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∆S48-J0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44388684"/>
                  </a:ext>
                </a:extLst>
              </a:tr>
              <a:tr h="4539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ADN VIH c/10</a:t>
                      </a:r>
                      <a:r>
                        <a:rPr lang="fr-FR" sz="1400" baseline="30000" dirty="0">
                          <a:solidFill>
                            <a:srgbClr val="000066"/>
                          </a:solidFill>
                        </a:rPr>
                        <a:t>6</a:t>
                      </a:r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 PBMC (n = 128)</a:t>
                      </a:r>
                      <a:endParaRPr lang="fr-FR" sz="1400" baseline="3000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239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- 7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0,12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617873"/>
                  </a:ext>
                </a:extLst>
              </a:tr>
              <a:tr h="4539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CD4/mm</a:t>
                      </a:r>
                      <a:r>
                        <a:rPr lang="fr-FR" sz="1400" baseline="30000" dirty="0">
                          <a:solidFill>
                            <a:srgbClr val="000066"/>
                          </a:solidFill>
                        </a:rPr>
                        <a:t>3</a:t>
                      </a:r>
                      <a:endParaRPr lang="fr-FR" sz="140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727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+ 9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0,38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96452366"/>
                  </a:ext>
                </a:extLst>
              </a:tr>
              <a:tr h="4539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CD4/CD8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1,06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+ 0,05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rgbClr val="000066"/>
                          </a:solidFill>
                        </a:rPr>
                        <a:t>0,0008</a:t>
                      </a:r>
                      <a:endParaRPr lang="fr-FR" sz="140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2580461"/>
                  </a:ext>
                </a:extLst>
              </a:tr>
              <a:tr h="4539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DFG (CKD-EPI) [ml/min]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90,3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- 2,1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0,0011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24157196"/>
                  </a:ext>
                </a:extLst>
              </a:tr>
              <a:tr h="4539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HDL-</a:t>
                      </a:r>
                      <a:r>
                        <a:rPr lang="fr-FR" sz="1400" dirty="0" err="1">
                          <a:solidFill>
                            <a:srgbClr val="000066"/>
                          </a:solidFill>
                        </a:rPr>
                        <a:t>chol</a:t>
                      </a:r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. (</a:t>
                      </a:r>
                      <a:r>
                        <a:rPr lang="fr-FR" sz="1400" dirty="0" err="1">
                          <a:solidFill>
                            <a:srgbClr val="000066"/>
                          </a:solidFill>
                        </a:rPr>
                        <a:t>mmol</a:t>
                      </a:r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1,38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+ 0,09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0,0002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82456768"/>
                  </a:ext>
                </a:extLst>
              </a:tr>
              <a:tr h="4539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LDL-</a:t>
                      </a:r>
                      <a:r>
                        <a:rPr lang="fr-FR" sz="1400" dirty="0" err="1">
                          <a:solidFill>
                            <a:srgbClr val="000066"/>
                          </a:solidFill>
                        </a:rPr>
                        <a:t>chol</a:t>
                      </a:r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. (</a:t>
                      </a:r>
                      <a:r>
                        <a:rPr lang="fr-FR" sz="1400">
                          <a:solidFill>
                            <a:srgbClr val="000066"/>
                          </a:solidFill>
                        </a:rPr>
                        <a:t>mmol</a:t>
                      </a:r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3,30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- 0,21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0,0084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7290"/>
                  </a:ext>
                </a:extLst>
              </a:tr>
              <a:tr h="4539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TG (</a:t>
                      </a:r>
                      <a:r>
                        <a:rPr lang="fr-FR" sz="1400" dirty="0" err="1">
                          <a:solidFill>
                            <a:srgbClr val="000066"/>
                          </a:solidFill>
                        </a:rPr>
                        <a:t>mmol</a:t>
                      </a:r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1,66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- 0,32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66"/>
                          </a:solidFill>
                        </a:rPr>
                        <a:t>&lt; 0,0001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5021981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E430ED1-5BF1-44A9-86FB-313D863527B7}"/>
              </a:ext>
            </a:extLst>
          </p:cNvPr>
          <p:cNvSpPr txBox="1"/>
          <p:nvPr/>
        </p:nvSpPr>
        <p:spPr>
          <a:xfrm>
            <a:off x="5103598" y="1105044"/>
            <a:ext cx="1941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Résultats à S48</a:t>
            </a:r>
            <a:endParaRPr lang="fr-FR" sz="2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66" y="115889"/>
            <a:ext cx="11875973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2400" dirty="0" smtClean="0"/>
              <a:t>ETRAL (ANRS 163) : bithérapie de maintenance par RAL + ETR – Résultats à S48 (3)</a:t>
            </a:r>
            <a:endParaRPr lang="fr-FR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28648"/>
      </p:ext>
    </p:extLst>
  </p:cSld>
  <p:clrMapOvr>
    <a:masterClrMapping/>
  </p:clrMapOvr>
  <p:transition advTm="56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1813" y="115889"/>
            <a:ext cx="7523162" cy="936625"/>
          </a:xfrm>
        </p:spPr>
        <p:txBody>
          <a:bodyPr/>
          <a:lstStyle/>
          <a:p>
            <a:r>
              <a:rPr lang="fr-FR" sz="2600" dirty="0"/>
              <a:t>Essai DOMONO : échec de la monothérapie </a:t>
            </a:r>
            <a:br>
              <a:rPr lang="fr-FR" sz="2600" dirty="0"/>
            </a:br>
            <a:r>
              <a:rPr lang="fr-FR" sz="2600" dirty="0"/>
              <a:t>de maintenance par DTG (1)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1" y="1341439"/>
            <a:ext cx="8507413" cy="372361"/>
          </a:xfrm>
        </p:spPr>
        <p:txBody>
          <a:bodyPr/>
          <a:lstStyle/>
          <a:p>
            <a:r>
              <a:rPr lang="fr-FR" sz="1600" b="1" dirty="0">
                <a:solidFill>
                  <a:srgbClr val="0070C0"/>
                </a:solidFill>
              </a:rPr>
              <a:t>Essai néerlandais randomisé, multicentrique, en ouvert, de non infériorité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90219" y="6583364"/>
            <a:ext cx="29562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 err="1">
                <a:solidFill>
                  <a:srgbClr val="0070C0"/>
                </a:solidFill>
                <a:cs typeface="Arial" charset="0"/>
              </a:rPr>
              <a:t>Wijting</a:t>
            </a:r>
            <a:r>
              <a:rPr lang="en-US" sz="1200" i="1" dirty="0">
                <a:solidFill>
                  <a:srgbClr val="0070C0"/>
                </a:solidFill>
                <a:cs typeface="Arial" charset="0"/>
              </a:rPr>
              <a:t> I, CROI 2017, Abs. 451LB</a:t>
            </a:r>
            <a:endParaRPr lang="en-GB" sz="1200" i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29" name="Espace réservé du contenu 2"/>
          <p:cNvSpPr txBox="1">
            <a:spLocks/>
          </p:cNvSpPr>
          <p:nvPr/>
        </p:nvSpPr>
        <p:spPr bwMode="auto">
          <a:xfrm>
            <a:off x="1934042" y="4827249"/>
            <a:ext cx="8507413" cy="186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fr-FR" sz="1600" b="1" kern="0" dirty="0">
                <a:solidFill>
                  <a:srgbClr val="0070C0"/>
                </a:solidFill>
              </a:rPr>
              <a:t>Critère principal : </a:t>
            </a:r>
            <a:r>
              <a:rPr lang="fr-FR" sz="1600" kern="0" dirty="0"/>
              <a:t>% de patients avec CV &lt; 200 c/ml à S24, analyse per protocole (exclusion des patients ayant arrêté pour événements indésirables)</a:t>
            </a:r>
            <a:br>
              <a:rPr lang="fr-FR" sz="1600" kern="0" dirty="0"/>
            </a:br>
            <a:endParaRPr lang="fr-FR" sz="1600" kern="0" dirty="0"/>
          </a:p>
          <a:p>
            <a:r>
              <a:rPr lang="fr-FR" sz="1600" b="1" kern="0" dirty="0">
                <a:solidFill>
                  <a:srgbClr val="0070C0"/>
                </a:solidFill>
              </a:rPr>
              <a:t>Caractéristiques à J0 : </a:t>
            </a:r>
          </a:p>
          <a:p>
            <a:pPr lvl="1"/>
            <a:r>
              <a:rPr lang="fr-FR" sz="1600" kern="0" dirty="0">
                <a:cs typeface="Arial" charset="0"/>
              </a:rPr>
              <a:t>Hommes : 91 % ; HSH : 79 %</a:t>
            </a:r>
          </a:p>
          <a:p>
            <a:pPr lvl="1"/>
            <a:r>
              <a:rPr lang="fr-FR" sz="1600" kern="0" dirty="0">
                <a:cs typeface="Arial" charset="0"/>
              </a:rPr>
              <a:t>Nadir CD4/mm</a:t>
            </a:r>
            <a:r>
              <a:rPr lang="fr-FR" sz="1600" kern="0" baseline="30000" dirty="0">
                <a:cs typeface="Arial" charset="0"/>
              </a:rPr>
              <a:t>3</a:t>
            </a:r>
            <a:r>
              <a:rPr lang="fr-FR" sz="1600" kern="0" dirty="0">
                <a:cs typeface="Arial" charset="0"/>
              </a:rPr>
              <a:t>, médiane (IQR) : 345 (270 - 500)</a:t>
            </a:r>
          </a:p>
          <a:p>
            <a:pPr lvl="1"/>
            <a:r>
              <a:rPr lang="fr-FR" sz="1600" kern="0" dirty="0">
                <a:cs typeface="Arial" charset="0"/>
              </a:rPr>
              <a:t>Durée médiane traitement ARV : 40 mois ; TDF : 86 % 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684258" y="1727996"/>
            <a:ext cx="8757197" cy="3043602"/>
            <a:chOff x="160257" y="1727996"/>
            <a:chExt cx="8757197" cy="3043602"/>
          </a:xfrm>
        </p:grpSpPr>
        <p:sp>
          <p:nvSpPr>
            <p:cNvPr id="95" name="ZoneTexte 94"/>
            <p:cNvSpPr txBox="1"/>
            <p:nvPr/>
          </p:nvSpPr>
          <p:spPr bwMode="auto">
            <a:xfrm>
              <a:off x="3733545" y="2330654"/>
              <a:ext cx="4913387" cy="584024"/>
            </a:xfrm>
            <a:prstGeom prst="flowChartAlternateProcess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Monothérapie immédiate </a:t>
              </a:r>
              <a:br>
                <a:rPr lang="fr-FR" sz="1400" b="1" dirty="0">
                  <a:solidFill>
                    <a:srgbClr val="FFFFFF"/>
                  </a:solidFill>
                  <a:cs typeface="Arial" charset="0"/>
                </a:rPr>
              </a:b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DTG 50 mg </a:t>
              </a:r>
              <a:r>
                <a:rPr lang="fr-FR" sz="1400" b="1" dirty="0" err="1">
                  <a:solidFill>
                    <a:srgbClr val="FFFFFF"/>
                  </a:solidFill>
                  <a:cs typeface="Arial" charset="0"/>
                </a:rPr>
                <a:t>qd</a:t>
              </a:r>
              <a:endParaRPr lang="mr-IN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98" name="ZoneTexte 97"/>
            <p:cNvSpPr txBox="1"/>
            <p:nvPr/>
          </p:nvSpPr>
          <p:spPr bwMode="auto">
            <a:xfrm>
              <a:off x="3732326" y="3348075"/>
              <a:ext cx="1714630" cy="584024"/>
            </a:xfrm>
            <a:prstGeom prst="flowChartAlternateProcess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 err="1">
                  <a:solidFill>
                    <a:srgbClr val="000066"/>
                  </a:solidFill>
                  <a:cs typeface="Arial" charset="0"/>
                </a:rPr>
                <a:t>cART</a:t>
              </a: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 poursuivi </a:t>
              </a:r>
            </a:p>
          </p:txBody>
        </p:sp>
        <p:sp>
          <p:nvSpPr>
            <p:cNvPr id="106" name="ZoneTexte 105"/>
            <p:cNvSpPr txBox="1"/>
            <p:nvPr/>
          </p:nvSpPr>
          <p:spPr bwMode="auto">
            <a:xfrm>
              <a:off x="2139565" y="1727996"/>
              <a:ext cx="15889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dirty="0">
                  <a:solidFill>
                    <a:srgbClr val="000066"/>
                  </a:solidFill>
                  <a:cs typeface="Arial" charset="0"/>
                </a:rPr>
                <a:t>Randomisation</a:t>
              </a:r>
            </a:p>
          </p:txBody>
        </p:sp>
        <p:sp>
          <p:nvSpPr>
            <p:cNvPr id="109" name="Rectangle à coins arrondis 108"/>
            <p:cNvSpPr/>
            <p:nvPr/>
          </p:nvSpPr>
          <p:spPr bwMode="auto">
            <a:xfrm>
              <a:off x="160257" y="2213049"/>
              <a:ext cx="2710742" cy="1832043"/>
            </a:xfrm>
            <a:prstGeom prst="roundRect">
              <a:avLst>
                <a:gd name="adj" fmla="val 9554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</a:rPr>
                <a:t>Patients VIH+ (n = 104) </a:t>
              </a:r>
              <a:br>
                <a:rPr lang="fr-FR" sz="1400" b="1" dirty="0">
                  <a:solidFill>
                    <a:srgbClr val="000066"/>
                  </a:solidFill>
                </a:rPr>
              </a:br>
              <a:r>
                <a:rPr lang="fr-FR" sz="1400" b="1" dirty="0">
                  <a:solidFill>
                    <a:srgbClr val="000066"/>
                  </a:solidFill>
                </a:rPr>
                <a:t>sous </a:t>
              </a:r>
              <a:r>
                <a:rPr lang="fr-FR" sz="1400" b="1" dirty="0" err="1">
                  <a:solidFill>
                    <a:srgbClr val="000066"/>
                  </a:solidFill>
                </a:rPr>
                <a:t>cART</a:t>
              </a:r>
              <a:endParaRPr lang="fr-FR" sz="1400" b="1" dirty="0">
                <a:solidFill>
                  <a:srgbClr val="000066"/>
                </a:solidFill>
              </a:endParaRP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fr-FR" sz="1400" dirty="0">
                  <a:solidFill>
                    <a:srgbClr val="000066"/>
                  </a:solidFill>
                </a:rPr>
                <a:t>CV &lt; 50 c/ml </a:t>
              </a:r>
              <a:r>
                <a:rPr lang="fr-FR" sz="1400" u="sng" dirty="0">
                  <a:solidFill>
                    <a:srgbClr val="000066"/>
                  </a:solidFill>
                </a:rPr>
                <a:t>&gt;</a:t>
              </a:r>
              <a:r>
                <a:rPr lang="fr-FR" sz="1400" dirty="0">
                  <a:solidFill>
                    <a:srgbClr val="000066"/>
                  </a:solidFill>
                </a:rPr>
                <a:t> 24 semaines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fr-FR" sz="1400" dirty="0">
                  <a:solidFill>
                    <a:srgbClr val="000066"/>
                  </a:solidFill>
                </a:rPr>
                <a:t>Zénith CV &lt; 100 000 c/ml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fr-FR" sz="1400" dirty="0">
                  <a:solidFill>
                    <a:srgbClr val="000066"/>
                  </a:solidFill>
                </a:rPr>
                <a:t>Nadir CD4 </a:t>
              </a:r>
              <a:r>
                <a:rPr lang="fr-FR" sz="1400" u="sng" dirty="0">
                  <a:solidFill>
                    <a:srgbClr val="000066"/>
                  </a:solidFill>
                </a:rPr>
                <a:t>&gt;</a:t>
              </a:r>
              <a:r>
                <a:rPr lang="fr-FR" sz="1400" dirty="0">
                  <a:solidFill>
                    <a:srgbClr val="000066"/>
                  </a:solidFill>
                </a:rPr>
                <a:t> 200/mm</a:t>
              </a:r>
              <a:r>
                <a:rPr lang="fr-FR" sz="1400" baseline="30000" dirty="0">
                  <a:solidFill>
                    <a:srgbClr val="000066"/>
                  </a:solidFill>
                </a:rPr>
                <a:t>3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fr-FR" sz="1400" dirty="0">
                  <a:solidFill>
                    <a:srgbClr val="000066"/>
                  </a:solidFill>
                </a:rPr>
                <a:t>Sans échec, ni résistance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fr-FR" sz="1400" dirty="0">
                  <a:solidFill>
                    <a:srgbClr val="000066"/>
                  </a:solidFill>
                </a:rPr>
                <a:t>Observance estimée &gt; 95 %</a:t>
              </a:r>
            </a:p>
          </p:txBody>
        </p:sp>
        <p:sp>
          <p:nvSpPr>
            <p:cNvPr id="110" name="ZoneTexte 109"/>
            <p:cNvSpPr txBox="1"/>
            <p:nvPr/>
          </p:nvSpPr>
          <p:spPr bwMode="auto">
            <a:xfrm>
              <a:off x="3483886" y="1738810"/>
              <a:ext cx="5414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J0</a:t>
              </a:r>
            </a:p>
          </p:txBody>
        </p:sp>
        <p:sp>
          <p:nvSpPr>
            <p:cNvPr id="115" name="ZoneTexte 114"/>
            <p:cNvSpPr txBox="1"/>
            <p:nvPr/>
          </p:nvSpPr>
          <p:spPr bwMode="auto">
            <a:xfrm>
              <a:off x="5189275" y="1738810"/>
              <a:ext cx="5414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S24</a:t>
              </a:r>
            </a:p>
          </p:txBody>
        </p:sp>
        <p:sp>
          <p:nvSpPr>
            <p:cNvPr id="116" name="ZoneTexte 115"/>
            <p:cNvSpPr txBox="1"/>
            <p:nvPr/>
          </p:nvSpPr>
          <p:spPr bwMode="auto">
            <a:xfrm>
              <a:off x="6778906" y="1738810"/>
              <a:ext cx="5414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S48</a:t>
              </a:r>
            </a:p>
          </p:txBody>
        </p:sp>
        <p:sp>
          <p:nvSpPr>
            <p:cNvPr id="117" name="ZoneTexte 116"/>
            <p:cNvSpPr txBox="1"/>
            <p:nvPr/>
          </p:nvSpPr>
          <p:spPr bwMode="auto">
            <a:xfrm>
              <a:off x="5477867" y="3348075"/>
              <a:ext cx="3169065" cy="584024"/>
            </a:xfrm>
            <a:prstGeom prst="flowChartAlternateProcess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anchor="ctr">
              <a:noAutofit/>
            </a:bodyPr>
            <a:lstStyle>
              <a:defPPr>
                <a:defRPr lang="fr-FR"/>
              </a:defPPr>
              <a:lvl1pPr algn="ctr">
                <a:defRPr sz="1400" b="1">
                  <a:solidFill>
                    <a:schemeClr val="bg1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dirty="0">
                  <a:solidFill>
                    <a:srgbClr val="FFFFFF"/>
                  </a:solidFill>
                  <a:cs typeface="Arial" charset="0"/>
                </a:rPr>
                <a:t>Monothérapie différée</a:t>
              </a:r>
              <a:br>
                <a:rPr lang="fr-FR" dirty="0">
                  <a:solidFill>
                    <a:srgbClr val="FFFFFF"/>
                  </a:solidFill>
                  <a:cs typeface="Arial" charset="0"/>
                </a:rPr>
              </a:br>
              <a:r>
                <a:rPr lang="fr-FR" dirty="0">
                  <a:solidFill>
                    <a:srgbClr val="FFFFFF"/>
                  </a:solidFill>
                  <a:cs typeface="Arial" charset="0"/>
                </a:rPr>
                <a:t>DTG 50 mg </a:t>
              </a:r>
              <a:r>
                <a:rPr lang="fr-FR" dirty="0" err="1">
                  <a:solidFill>
                    <a:srgbClr val="FFFFFF"/>
                  </a:solidFill>
                  <a:cs typeface="Arial" charset="0"/>
                </a:rPr>
                <a:t>qd</a:t>
              </a:r>
              <a:endParaRPr lang="fr-FR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072553" y="3656734"/>
              <a:ext cx="6960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n = 53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095750" y="2361532"/>
              <a:ext cx="6960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mr-IN" sz="1400" b="1" dirty="0">
                  <a:solidFill>
                    <a:srgbClr val="000066"/>
                  </a:solidFill>
                </a:rPr>
                <a:t>n = </a:t>
              </a: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51</a:t>
              </a:r>
              <a:endParaRPr lang="mr-IN" sz="1400" b="1" dirty="0">
                <a:solidFill>
                  <a:srgbClr val="000066"/>
                </a:solidFill>
              </a:endParaRPr>
            </a:p>
          </p:txBody>
        </p:sp>
        <p:cxnSp>
          <p:nvCxnSpPr>
            <p:cNvPr id="139" name="Connecteur droit 138"/>
            <p:cNvCxnSpPr/>
            <p:nvPr/>
          </p:nvCxnSpPr>
          <p:spPr bwMode="auto">
            <a:xfrm>
              <a:off x="5446956" y="2082412"/>
              <a:ext cx="0" cy="248242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 bwMode="auto">
            <a:xfrm>
              <a:off x="3733545" y="4128293"/>
              <a:ext cx="4913196" cy="584024"/>
            </a:xfrm>
            <a:prstGeom prst="flowChartAlternateProcess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Groupe « témoin » </a:t>
              </a:r>
              <a:r>
                <a:rPr lang="fr-FR" sz="1400" b="1" dirty="0" err="1">
                  <a:solidFill>
                    <a:srgbClr val="FFFFFF"/>
                  </a:solidFill>
                  <a:cs typeface="Arial" charset="0"/>
                </a:rPr>
                <a:t>cART</a:t>
              </a: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/>
              </a:r>
              <a:br>
                <a:rPr lang="fr-FR" sz="1400" b="1" dirty="0">
                  <a:solidFill>
                    <a:srgbClr val="FFFFFF"/>
                  </a:solidFill>
                  <a:cs typeface="Arial" charset="0"/>
                </a:rPr>
              </a:br>
              <a:r>
                <a:rPr lang="fr-FR" sz="1400" b="1" dirty="0">
                  <a:solidFill>
                    <a:srgbClr val="FFFFFF"/>
                  </a:solidFill>
                  <a:cs typeface="Arial" charset="0"/>
                </a:rPr>
                <a:t>(même critères d’inclusion et d’exclusion) 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98230" y="4240991"/>
              <a:ext cx="7954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n = 152</a:t>
              </a:r>
            </a:p>
          </p:txBody>
        </p:sp>
        <p:sp>
          <p:nvSpPr>
            <p:cNvPr id="39" name="ZoneTexte 38"/>
            <p:cNvSpPr txBox="1"/>
            <p:nvPr/>
          </p:nvSpPr>
          <p:spPr bwMode="auto">
            <a:xfrm>
              <a:off x="8376028" y="1738810"/>
              <a:ext cx="5414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S72</a:t>
              </a:r>
            </a:p>
          </p:txBody>
        </p:sp>
        <p:cxnSp>
          <p:nvCxnSpPr>
            <p:cNvPr id="40" name="Connecteur droit 39"/>
            <p:cNvCxnSpPr>
              <a:cxnSpLocks/>
            </p:cNvCxnSpPr>
            <p:nvPr/>
          </p:nvCxnSpPr>
          <p:spPr bwMode="auto">
            <a:xfrm>
              <a:off x="8645284" y="2071598"/>
              <a:ext cx="0" cy="2700000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 bwMode="auto">
            <a:xfrm>
              <a:off x="7033551" y="2082412"/>
              <a:ext cx="0" cy="248242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>
              <a:cxnSpLocks/>
            </p:cNvCxnSpPr>
            <p:nvPr/>
          </p:nvCxnSpPr>
          <p:spPr bwMode="auto">
            <a:xfrm>
              <a:off x="3741403" y="2025699"/>
              <a:ext cx="0" cy="2700000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Connecteur : en angle 7"/>
            <p:cNvCxnSpPr>
              <a:stCxn id="109" idx="3"/>
              <a:endCxn id="95" idx="1"/>
            </p:cNvCxnSpPr>
            <p:nvPr/>
          </p:nvCxnSpPr>
          <p:spPr bwMode="auto">
            <a:xfrm flipV="1">
              <a:off x="2870999" y="2622666"/>
              <a:ext cx="862546" cy="506405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Connecteur : en angle 9"/>
            <p:cNvCxnSpPr>
              <a:cxnSpLocks/>
              <a:stCxn id="109" idx="3"/>
              <a:endCxn id="98" idx="1"/>
            </p:cNvCxnSpPr>
            <p:nvPr/>
          </p:nvCxnSpPr>
          <p:spPr bwMode="auto">
            <a:xfrm>
              <a:off x="2870999" y="3129071"/>
              <a:ext cx="861327" cy="51101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64047"/>
      </p:ext>
    </p:extLst>
  </p:cSld>
  <p:clrMapOvr>
    <a:masterClrMapping/>
  </p:clrMapOvr>
  <p:transition advTm="22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45782" y="1205990"/>
            <a:ext cx="22904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Critère principal (S24)</a:t>
            </a:r>
            <a:b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 &lt; 200 c/ml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Monothérapie d’emblée </a:t>
            </a:r>
            <a:b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 poursuite </a:t>
            </a:r>
            <a:r>
              <a:rPr lang="fr-FR" sz="1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</a:t>
            </a:r>
            <a:endParaRPr lang="fr-FR"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7164251" y="1205990"/>
            <a:ext cx="31760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Critère secondaire (S24)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 &lt; 200 c/ml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Monothérapie d’emblée et différée</a:t>
            </a:r>
            <a:b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 groupe témoin </a:t>
            </a:r>
            <a:r>
              <a:rPr lang="fr-FR" sz="1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</a:t>
            </a:r>
            <a:endParaRPr lang="fr-FR"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5034059" y="2647064"/>
            <a:ext cx="2163344" cy="993398"/>
            <a:chOff x="3510059" y="2647064"/>
            <a:chExt cx="2163344" cy="993398"/>
          </a:xfrm>
        </p:grpSpPr>
        <p:sp>
          <p:nvSpPr>
            <p:cNvPr id="6" name="Rectangle 5"/>
            <p:cNvSpPr/>
            <p:nvPr/>
          </p:nvSpPr>
          <p:spPr bwMode="auto">
            <a:xfrm>
              <a:off x="3510059" y="2688825"/>
              <a:ext cx="186713" cy="193476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698182" y="2647064"/>
              <a:ext cx="1790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Monothérapie DTG</a:t>
              </a: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510059" y="3031635"/>
              <a:ext cx="186713" cy="19347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3698182" y="2989874"/>
              <a:ext cx="152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Poursuite </a:t>
              </a:r>
              <a:r>
                <a:rPr lang="fr-FR" sz="1400" b="1" dirty="0" err="1">
                  <a:solidFill>
                    <a:srgbClr val="000066"/>
                  </a:solidFill>
                  <a:cs typeface="Arial" charset="0"/>
                </a:rPr>
                <a:t>cART</a:t>
              </a:r>
              <a:endParaRPr lang="fr-FR" sz="1400" b="1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3510059" y="3374446"/>
              <a:ext cx="186713" cy="193476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3698182" y="3332685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Groupe témoin </a:t>
              </a:r>
              <a:r>
                <a:rPr lang="fr-FR" sz="1400" b="1" dirty="0" err="1">
                  <a:solidFill>
                    <a:srgbClr val="000066"/>
                  </a:solidFill>
                  <a:cs typeface="Arial" charset="0"/>
                </a:rPr>
                <a:t>cART</a:t>
              </a:r>
              <a:endParaRPr lang="fr-FR" sz="1400" b="1" dirty="0">
                <a:solidFill>
                  <a:srgbClr val="000066"/>
                </a:solidFill>
                <a:cs typeface="Arial" charset="0"/>
              </a:endParaRPr>
            </a:p>
          </p:txBody>
        </p:sp>
      </p:grpSp>
      <p:sp>
        <p:nvSpPr>
          <p:cNvPr id="96" name="Text Box 3"/>
          <p:cNvSpPr txBox="1">
            <a:spLocks noChangeArrowheads="1"/>
          </p:cNvSpPr>
          <p:nvPr/>
        </p:nvSpPr>
        <p:spPr bwMode="auto">
          <a:xfrm>
            <a:off x="7690219" y="6583364"/>
            <a:ext cx="29562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 err="1">
                <a:solidFill>
                  <a:srgbClr val="0070C0"/>
                </a:solidFill>
                <a:cs typeface="Arial" charset="0"/>
              </a:rPr>
              <a:t>Wijting</a:t>
            </a:r>
            <a:r>
              <a:rPr lang="en-US" sz="1200" i="1" dirty="0">
                <a:solidFill>
                  <a:srgbClr val="0070C0"/>
                </a:solidFill>
                <a:cs typeface="Arial" charset="0"/>
              </a:rPr>
              <a:t> I, CROI 2017, Abs. 451LB</a:t>
            </a:r>
            <a:endParaRPr lang="en-GB" sz="1200" i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37184" y="5064432"/>
            <a:ext cx="79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66"/>
                </a:solidFill>
                <a:cs typeface="Arial" charset="0"/>
              </a:rPr>
              <a:t>* 1/51 a arrêté la monothérapie à S12 pour troubles du sommeil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66"/>
                </a:solidFill>
                <a:cs typeface="Arial" charset="0"/>
              </a:rPr>
              <a:t>** 7/53 patients du bras initial « poursuite de </a:t>
            </a:r>
            <a:r>
              <a:rPr lang="fr-FR" sz="1400" dirty="0" err="1">
                <a:solidFill>
                  <a:srgbClr val="000066"/>
                </a:solidFill>
                <a:cs typeface="Arial" charset="0"/>
              </a:rPr>
              <a:t>cART</a:t>
            </a:r>
            <a:r>
              <a:rPr lang="fr-FR" sz="1400" dirty="0">
                <a:solidFill>
                  <a:srgbClr val="000066"/>
                </a:solidFill>
                <a:cs typeface="Arial" charset="0"/>
              </a:rPr>
              <a:t> » n’ont pas </a:t>
            </a:r>
            <a:r>
              <a:rPr lang="fr-FR" sz="1400" dirty="0" err="1">
                <a:solidFill>
                  <a:srgbClr val="000066"/>
                </a:solidFill>
                <a:cs typeface="Arial" charset="0"/>
              </a:rPr>
              <a:t>switché</a:t>
            </a:r>
            <a:r>
              <a:rPr lang="fr-FR" sz="1400" dirty="0">
                <a:solidFill>
                  <a:srgbClr val="000066"/>
                </a:solidFill>
                <a:cs typeface="Arial" charset="0"/>
              </a:rPr>
              <a:t> pour diverses raisons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41849" y="5591769"/>
            <a:ext cx="8700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70C0"/>
                </a:solidFill>
                <a:cs typeface="Arial" charset="0"/>
              </a:rPr>
              <a:t>Interruption prématurée </a:t>
            </a:r>
            <a:r>
              <a:rPr lang="fr-FR" dirty="0">
                <a:solidFill>
                  <a:srgbClr val="000066"/>
                </a:solidFill>
                <a:cs typeface="Arial" charset="0"/>
              </a:rPr>
              <a:t>de l’essai en raison de la survenue de 8 échecs virologiques (CV &gt; 200 c/ml</a:t>
            </a:r>
            <a:r>
              <a:rPr lang="fr-FR" baseline="30000" dirty="0">
                <a:solidFill>
                  <a:srgbClr val="000066"/>
                </a:solidFill>
                <a:cs typeface="Arial" charset="0"/>
              </a:rPr>
              <a:t> </a:t>
            </a:r>
            <a:r>
              <a:rPr lang="fr-FR" dirty="0">
                <a:solidFill>
                  <a:srgbClr val="000066"/>
                </a:solidFill>
                <a:cs typeface="Arial" charset="0"/>
              </a:rPr>
              <a:t>confirmée), alors que 77 des 96 patients en monothérapie de DTG avaient atteint S48</a:t>
            </a:r>
          </a:p>
        </p:txBody>
      </p:sp>
      <p:sp>
        <p:nvSpPr>
          <p:cNvPr id="62" name="Titre 1"/>
          <p:cNvSpPr>
            <a:spLocks noGrp="1"/>
          </p:cNvSpPr>
          <p:nvPr>
            <p:ph type="title"/>
          </p:nvPr>
        </p:nvSpPr>
        <p:spPr>
          <a:xfrm>
            <a:off x="3071813" y="115889"/>
            <a:ext cx="7523162" cy="936625"/>
          </a:xfrm>
        </p:spPr>
        <p:txBody>
          <a:bodyPr/>
          <a:lstStyle/>
          <a:p>
            <a:r>
              <a:rPr lang="fr-FR" sz="2600" dirty="0"/>
              <a:t>Essai DOMONO : échec de la monothérapie </a:t>
            </a:r>
            <a:br>
              <a:rPr lang="fr-FR" sz="2600" dirty="0"/>
            </a:br>
            <a:r>
              <a:rPr lang="fr-FR" sz="2600" dirty="0"/>
              <a:t>de maintenance par DTG (2)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258457" y="2483438"/>
            <a:ext cx="2172201" cy="2459089"/>
            <a:chOff x="734456" y="2483437"/>
            <a:chExt cx="2172201" cy="2459089"/>
          </a:xfrm>
        </p:grpSpPr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1237369" y="2745880"/>
              <a:ext cx="1669288" cy="1897295"/>
            </a:xfrm>
            <a:custGeom>
              <a:avLst/>
              <a:gdLst>
                <a:gd name="T0" fmla="*/ 4984 w 4984"/>
                <a:gd name="T1" fmla="*/ 770 h 770"/>
                <a:gd name="T2" fmla="*/ 0 w 4984"/>
                <a:gd name="T3" fmla="*/ 770 h 770"/>
                <a:gd name="T4" fmla="*/ 0 w 4984"/>
                <a:gd name="T5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84" h="770">
                  <a:moveTo>
                    <a:pt x="4984" y="770"/>
                  </a:moveTo>
                  <a:lnTo>
                    <a:pt x="0" y="77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1159400" y="2839939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1159400" y="3201716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1159400" y="3560669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1159400" y="3922447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1159400" y="4281397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1159400" y="4643175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2028572" y="2833552"/>
              <a:ext cx="628437" cy="1799101"/>
            </a:xfrm>
            <a:prstGeom prst="rect">
              <a:avLst/>
            </a:prstGeom>
            <a:solidFill>
              <a:srgbClr val="FFC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>
              <a:off x="1401200" y="2868280"/>
              <a:ext cx="628437" cy="1764373"/>
            </a:xfrm>
            <a:prstGeom prst="rect">
              <a:avLst/>
            </a:prstGeom>
            <a:solidFill>
              <a:srgbClr val="C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934157" y="4479260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834306" y="4117059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834306" y="3754861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834306" y="3392663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834306" y="3030464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80</a:t>
              </a: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34456" y="2668267"/>
              <a:ext cx="48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1518886" y="2561578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98</a:t>
              </a: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2105324" y="2538926"/>
              <a:ext cx="48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52647" y="4634749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50*</a:t>
              </a: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2156105" y="463474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53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064502" y="2483437"/>
              <a:ext cx="3443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%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783553" y="4634749"/>
              <a:ext cx="497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n = </a:t>
              </a:r>
              <a:endParaRPr lang="fr-FR" sz="1400" dirty="0">
                <a:solidFill>
                  <a:srgbClr val="000066"/>
                </a:solidFill>
                <a:cs typeface="Arial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7385526" y="2498205"/>
            <a:ext cx="2356192" cy="2495988"/>
            <a:chOff x="5861526" y="2498205"/>
            <a:chExt cx="2356192" cy="2495988"/>
          </a:xfrm>
        </p:grpSpPr>
        <p:sp>
          <p:nvSpPr>
            <p:cNvPr id="44" name="Freeform 8"/>
            <p:cNvSpPr>
              <a:spLocks/>
            </p:cNvSpPr>
            <p:nvPr/>
          </p:nvSpPr>
          <p:spPr bwMode="auto">
            <a:xfrm>
              <a:off x="6445820" y="2745880"/>
              <a:ext cx="1771898" cy="1897295"/>
            </a:xfrm>
            <a:custGeom>
              <a:avLst/>
              <a:gdLst>
                <a:gd name="T0" fmla="*/ 4984 w 4984"/>
                <a:gd name="T1" fmla="*/ 770 h 770"/>
                <a:gd name="T2" fmla="*/ 0 w 4984"/>
                <a:gd name="T3" fmla="*/ 770 h 770"/>
                <a:gd name="T4" fmla="*/ 0 w 4984"/>
                <a:gd name="T5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84" h="770">
                  <a:moveTo>
                    <a:pt x="4984" y="770"/>
                  </a:moveTo>
                  <a:lnTo>
                    <a:pt x="0" y="77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6367851" y="2839939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46" name="Line 10"/>
            <p:cNvSpPr>
              <a:spLocks noChangeShapeType="1"/>
            </p:cNvSpPr>
            <p:nvPr/>
          </p:nvSpPr>
          <p:spPr bwMode="auto">
            <a:xfrm>
              <a:off x="6367851" y="3201716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47" name="Line 11"/>
            <p:cNvSpPr>
              <a:spLocks noChangeShapeType="1"/>
            </p:cNvSpPr>
            <p:nvPr/>
          </p:nvSpPr>
          <p:spPr bwMode="auto">
            <a:xfrm>
              <a:off x="6367851" y="3560669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48" name="Line 12"/>
            <p:cNvSpPr>
              <a:spLocks noChangeShapeType="1"/>
            </p:cNvSpPr>
            <p:nvPr/>
          </p:nvSpPr>
          <p:spPr bwMode="auto">
            <a:xfrm>
              <a:off x="6367851" y="3922447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49" name="Line 13"/>
            <p:cNvSpPr>
              <a:spLocks noChangeShapeType="1"/>
            </p:cNvSpPr>
            <p:nvPr/>
          </p:nvSpPr>
          <p:spPr bwMode="auto">
            <a:xfrm>
              <a:off x="6367851" y="4281397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>
              <a:off x="6367851" y="4643175"/>
              <a:ext cx="779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6169242" y="4532528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069391" y="4170327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069391" y="3808129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6069391" y="3445931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6069391" y="3083732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80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5969541" y="2721535"/>
              <a:ext cx="48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60" name="Rectangle 16"/>
            <p:cNvSpPr>
              <a:spLocks noChangeArrowheads="1"/>
            </p:cNvSpPr>
            <p:nvPr/>
          </p:nvSpPr>
          <p:spPr bwMode="auto">
            <a:xfrm>
              <a:off x="7265212" y="2874257"/>
              <a:ext cx="628437" cy="1756624"/>
            </a:xfrm>
            <a:prstGeom prst="rect">
              <a:avLst/>
            </a:prstGeom>
            <a:solidFill>
              <a:srgbClr val="00B0F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61" name="Rectangle 17"/>
            <p:cNvSpPr>
              <a:spLocks noChangeArrowheads="1"/>
            </p:cNvSpPr>
            <p:nvPr/>
          </p:nvSpPr>
          <p:spPr bwMode="auto">
            <a:xfrm>
              <a:off x="6636775" y="2954841"/>
              <a:ext cx="628437" cy="1676040"/>
            </a:xfrm>
            <a:prstGeom prst="rect">
              <a:avLst/>
            </a:prstGeom>
            <a:solidFill>
              <a:srgbClr val="C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736841" y="2632721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92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7361914" y="2570362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98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6287719" y="2498205"/>
              <a:ext cx="3443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%</a:t>
              </a: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6655528" y="4682815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96**</a:t>
              </a: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7344559" y="4682815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152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861526" y="4686416"/>
              <a:ext cx="497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n = </a:t>
              </a:r>
              <a:endParaRPr lang="fr-FR" sz="1400" dirty="0">
                <a:solidFill>
                  <a:srgbClr val="000066"/>
                </a:solidFill>
                <a:cs typeface="Arial" charset="0"/>
              </a:endParaRP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57698"/>
      </p:ext>
    </p:extLst>
  </p:cSld>
  <p:clrMapOvr>
    <a:masterClrMapping/>
  </p:clrMapOvr>
  <p:transition advTm="1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811308" y="1459800"/>
            <a:ext cx="8712446" cy="406339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fr-FR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échecs virologiques (CV &gt; 200 c/ml confirmée) sous monothérapie DTG</a:t>
            </a:r>
          </a:p>
          <a:p>
            <a:pPr marL="0" indent="0" algn="ctr">
              <a:spcBef>
                <a:spcPts val="600"/>
              </a:spcBef>
              <a:buNone/>
            </a:pPr>
            <a:endParaRPr lang="fr-FR" sz="2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Espace réservé du contenu 2"/>
          <p:cNvSpPr txBox="1">
            <a:spLocks/>
          </p:cNvSpPr>
          <p:nvPr/>
        </p:nvSpPr>
        <p:spPr bwMode="auto">
          <a:xfrm>
            <a:off x="1724303" y="6012722"/>
            <a:ext cx="8131100" cy="38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fr-FR" sz="1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90219" y="6583364"/>
            <a:ext cx="29562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 err="1">
                <a:solidFill>
                  <a:srgbClr val="0070C0"/>
                </a:solidFill>
                <a:cs typeface="Arial" charset="0"/>
              </a:rPr>
              <a:t>Wijting</a:t>
            </a:r>
            <a:r>
              <a:rPr lang="en-US" sz="1200" i="1" dirty="0">
                <a:solidFill>
                  <a:srgbClr val="0070C0"/>
                </a:solidFill>
                <a:cs typeface="Arial" charset="0"/>
              </a:rPr>
              <a:t> I, CROI 2017, Abs. 451LB</a:t>
            </a:r>
            <a:endParaRPr lang="en-GB" sz="1200" i="1" dirty="0">
              <a:solidFill>
                <a:srgbClr val="0070C0"/>
              </a:solidFill>
              <a:cs typeface="Arial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1676034" y="1911984"/>
          <a:ext cx="8892018" cy="4328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400">
                  <a:extLst>
                    <a:ext uri="{9D8B030D-6E8A-4147-A177-3AD203B41FA5}">
                      <a16:colId xmlns="" xmlns:a16="http://schemas.microsoft.com/office/drawing/2014/main" val="1556662113"/>
                    </a:ext>
                  </a:extLst>
                </a:gridCol>
                <a:gridCol w="1032668">
                  <a:extLst>
                    <a:ext uri="{9D8B030D-6E8A-4147-A177-3AD203B41FA5}">
                      <a16:colId xmlns="" xmlns:a16="http://schemas.microsoft.com/office/drawing/2014/main" val="2255642812"/>
                    </a:ext>
                  </a:extLst>
                </a:gridCol>
                <a:gridCol w="767524">
                  <a:extLst>
                    <a:ext uri="{9D8B030D-6E8A-4147-A177-3AD203B41FA5}">
                      <a16:colId xmlns="" xmlns:a16="http://schemas.microsoft.com/office/drawing/2014/main" val="621698918"/>
                    </a:ext>
                  </a:extLst>
                </a:gridCol>
                <a:gridCol w="921029">
                  <a:extLst>
                    <a:ext uri="{9D8B030D-6E8A-4147-A177-3AD203B41FA5}">
                      <a16:colId xmlns="" xmlns:a16="http://schemas.microsoft.com/office/drawing/2014/main" val="3594972745"/>
                    </a:ext>
                  </a:extLst>
                </a:gridCol>
                <a:gridCol w="1228038">
                  <a:extLst>
                    <a:ext uri="{9D8B030D-6E8A-4147-A177-3AD203B41FA5}">
                      <a16:colId xmlns="" xmlns:a16="http://schemas.microsoft.com/office/drawing/2014/main" val="4269712691"/>
                    </a:ext>
                  </a:extLst>
                </a:gridCol>
                <a:gridCol w="1018713">
                  <a:extLst>
                    <a:ext uri="{9D8B030D-6E8A-4147-A177-3AD203B41FA5}">
                      <a16:colId xmlns="" xmlns:a16="http://schemas.microsoft.com/office/drawing/2014/main" val="293748487"/>
                    </a:ext>
                  </a:extLst>
                </a:gridCol>
                <a:gridCol w="953080">
                  <a:extLst>
                    <a:ext uri="{9D8B030D-6E8A-4147-A177-3AD203B41FA5}">
                      <a16:colId xmlns="" xmlns:a16="http://schemas.microsoft.com/office/drawing/2014/main" val="4122944167"/>
                    </a:ext>
                  </a:extLst>
                </a:gridCol>
                <a:gridCol w="1265762">
                  <a:extLst>
                    <a:ext uri="{9D8B030D-6E8A-4147-A177-3AD203B41FA5}">
                      <a16:colId xmlns="" xmlns:a16="http://schemas.microsoft.com/office/drawing/2014/main" val="2917744406"/>
                    </a:ext>
                  </a:extLst>
                </a:gridCol>
                <a:gridCol w="1061804">
                  <a:extLst>
                    <a:ext uri="{9D8B030D-6E8A-4147-A177-3AD203B41FA5}">
                      <a16:colId xmlns="" xmlns:a16="http://schemas.microsoft.com/office/drawing/2014/main" val="4165790328"/>
                    </a:ext>
                  </a:extLst>
                </a:gridCol>
              </a:tblGrid>
              <a:tr h="893325"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Echec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Moment de l’échec dans DOMONO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Zénith CV </a:t>
                      </a:r>
                    </a:p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(c/ml)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Nadir CD4</a:t>
                      </a:r>
                    </a:p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(/mm</a:t>
                      </a:r>
                      <a:r>
                        <a:rPr lang="fr-FR" sz="1100" baseline="30000" dirty="0">
                          <a:solidFill>
                            <a:srgbClr val="000066"/>
                          </a:solidFill>
                        </a:rPr>
                        <a:t>3</a:t>
                      </a:r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ARV avant DOMONO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Durée ARV avant DOMONO (ans)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CV à l’échec DOMONO </a:t>
                      </a:r>
                    </a:p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(c/ml)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Concentration</a:t>
                      </a:r>
                    </a:p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plasmatique DTG à l’échec (mg/ml [T])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00066"/>
                          </a:solidFill>
                        </a:rPr>
                        <a:t>Séquençage </a:t>
                      </a:r>
                      <a:r>
                        <a:rPr lang="fr-FR" sz="1100" dirty="0" err="1">
                          <a:solidFill>
                            <a:srgbClr val="000066"/>
                          </a:solidFill>
                        </a:rPr>
                        <a:t>intégrase</a:t>
                      </a:r>
                      <a:endParaRPr lang="fr-FR" sz="110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06950463"/>
                  </a:ext>
                </a:extLst>
              </a:tr>
              <a:tr h="416713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S4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18 500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TDF/FTC/RPV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4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71 600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1,29 (+14h)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0 mutation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73218016"/>
                  </a:ext>
                </a:extLst>
              </a:tr>
              <a:tr h="467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S12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7 420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TDF/FTC/EFV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4 A + 10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678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2,00 (+19h)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Echec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33899641"/>
                  </a:ext>
                </a:extLst>
              </a:tr>
              <a:tr h="416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S30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17 500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TDF/FTC/RPV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4 A +  4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3 510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2,59 (+16h)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0 mutation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31014777"/>
                  </a:ext>
                </a:extLst>
              </a:tr>
              <a:tr h="416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S30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99 270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330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TDF/FTC/RPV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1 570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2,96 (+22h)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000066"/>
                          </a:solidFill>
                        </a:rPr>
                        <a:t>S230R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22606650"/>
                  </a:ext>
                </a:extLst>
              </a:tr>
              <a:tr h="467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S36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56 300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TDF/FTC/DTG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6 A + 1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1 440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1,00 (+24h)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Echec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39592369"/>
                  </a:ext>
                </a:extLst>
              </a:tr>
              <a:tr h="416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S48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67 000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TDF/FTC/RPV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5 A + 9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4 990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1,44 (+24h)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0 mutation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1914025"/>
                  </a:ext>
                </a:extLst>
              </a:tr>
              <a:tr h="416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S60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34 600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TDF/FTC/NVP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14 A + 1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3 470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0,70 (+13h)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000066"/>
                          </a:solidFill>
                        </a:rPr>
                        <a:t>R263K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95133919"/>
                  </a:ext>
                </a:extLst>
              </a:tr>
              <a:tr h="416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S72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20 100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380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TDF/FTC/NVP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4 180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000066"/>
                          </a:solidFill>
                        </a:rPr>
                        <a:t>2,15 (+9h)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000066"/>
                          </a:solidFill>
                        </a:rPr>
                        <a:t>N155H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17930161"/>
                  </a:ext>
                </a:extLst>
              </a:tr>
            </a:tbl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071813" y="115889"/>
            <a:ext cx="7523162" cy="936625"/>
          </a:xfrm>
        </p:spPr>
        <p:txBody>
          <a:bodyPr/>
          <a:lstStyle/>
          <a:p>
            <a:r>
              <a:rPr lang="fr-FR" sz="2600" dirty="0"/>
              <a:t>Essai DOMONO : échec de la monothérapie </a:t>
            </a:r>
            <a:br>
              <a:rPr lang="fr-FR" sz="2600" dirty="0"/>
            </a:br>
            <a:r>
              <a:rPr lang="fr-FR" sz="2600" dirty="0"/>
              <a:t>de maintenance par DTG (3)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04581" y="6314739"/>
            <a:ext cx="13672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000066"/>
                </a:solidFill>
                <a:cs typeface="Arial" charset="0"/>
              </a:rPr>
              <a:t>A : ans ; M : mois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24405"/>
      </p:ext>
    </p:extLst>
  </p:cSld>
  <p:clrMapOvr>
    <a:masterClrMapping/>
  </p:clrMapOvr>
  <p:transition advTm="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935" y="113017"/>
            <a:ext cx="11866652" cy="554803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RAL (1200 mg QD vs 400 mg BID) + TDF/FTC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initiation de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traitement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résultats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S48</a:t>
            </a:r>
            <a:endParaRPr lang="fr-FR" sz="2400" b="1" dirty="0">
              <a:solidFill>
                <a:schemeClr val="accent1">
                  <a:lumMod val="75000"/>
                </a:schemeClr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" name="Espace réservé du texte 33"/>
          <p:cNvSpPr txBox="1">
            <a:spLocks/>
          </p:cNvSpPr>
          <p:nvPr/>
        </p:nvSpPr>
        <p:spPr>
          <a:xfrm>
            <a:off x="285965" y="837696"/>
            <a:ext cx="9625173" cy="8155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AB500"/>
              </a:buClr>
              <a:buSzPct val="100000"/>
              <a:buFont typeface="Lucida Grande"/>
              <a:buNone/>
              <a:defRPr sz="1800" b="0" kern="1200">
                <a:solidFill>
                  <a:srgbClr val="376092"/>
                </a:solidFill>
                <a:latin typeface="Arial"/>
                <a:ea typeface="ＭＳ Ｐゴシック" charset="-128"/>
                <a:cs typeface="Arial"/>
              </a:defRPr>
            </a:lvl1pPr>
            <a:lvl2pPr marL="552450" indent="-2682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B500"/>
              </a:buClr>
              <a:buFont typeface="Lucida Grande" pitchFamily="-84" charset="0"/>
              <a:buChar char="–"/>
              <a:defRPr sz="2000" kern="1200">
                <a:solidFill>
                  <a:srgbClr val="505050"/>
                </a:solidFill>
                <a:latin typeface="Arial"/>
                <a:ea typeface="ＭＳ Ｐゴシック" charset="-128"/>
                <a:cs typeface="Arial"/>
              </a:defRPr>
            </a:lvl2pPr>
            <a:lvl3pPr marL="800100" indent="-2317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B500"/>
              </a:buClr>
              <a:buSzPct val="100000"/>
              <a:buFont typeface="Arial"/>
              <a:buChar char="•"/>
              <a:defRPr sz="1800" kern="1200">
                <a:solidFill>
                  <a:srgbClr val="505050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B500"/>
              </a:buClr>
              <a:buFont typeface="Arial" pitchFamily="-84" charset="0"/>
              <a:buChar char="–"/>
              <a:defRPr kern="1200">
                <a:solidFill>
                  <a:srgbClr val="505050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B500"/>
              </a:buClr>
              <a:buFont typeface="Arial" pitchFamily="-84" charset="0"/>
              <a:buChar char="»"/>
              <a:defRPr sz="1600" kern="1200">
                <a:solidFill>
                  <a:srgbClr val="50505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FAB500"/>
              </a:buClr>
              <a:buSzPct val="100000"/>
              <a:buFont typeface="Lucida Grande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Essai randomisé en double aveugle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343" y="1782071"/>
            <a:ext cx="9180350" cy="464955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flipH="1">
            <a:off x="3328826" y="1335643"/>
            <a:ext cx="5548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Analyse à S48, algorithme FDA </a:t>
            </a:r>
            <a:r>
              <a:rPr lang="fr-FR" sz="2400" dirty="0" err="1" smtClean="0"/>
              <a:t>snapshot</a:t>
            </a:r>
            <a:endParaRPr lang="fr-FR" sz="2400" dirty="0"/>
          </a:p>
        </p:txBody>
      </p:sp>
      <p:sp>
        <p:nvSpPr>
          <p:cNvPr id="9" name="Espace réservé du pied de page 37"/>
          <p:cNvSpPr txBox="1">
            <a:spLocks/>
          </p:cNvSpPr>
          <p:nvPr/>
        </p:nvSpPr>
        <p:spPr>
          <a:xfrm>
            <a:off x="3092782" y="6490133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r-FR"/>
            </a:defPPr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Arial" pitchFamily="-84" charset="0"/>
                <a:cs typeface="Arial" pitchFamily="-84" charset="0"/>
              </a:rPr>
              <a:t>Cahn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Arial" pitchFamily="-84" charset="0"/>
                <a:cs typeface="Arial" pitchFamily="-84" charset="0"/>
              </a:rPr>
              <a:t> P et al., Lancet HIV 2017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Arial" pitchFamily="-84" charset="0"/>
              <a:cs typeface="Arial" pitchFamily="-8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8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32"/>
    </mc:Choice>
    <mc:Fallback>
      <p:transition spd="slow" advTm="2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8785" y="115889"/>
            <a:ext cx="11796460" cy="936625"/>
          </a:xfrm>
        </p:spPr>
        <p:txBody>
          <a:bodyPr/>
          <a:lstStyle/>
          <a:p>
            <a:pPr algn="ctr"/>
            <a:r>
              <a:rPr lang="fr-FR" dirty="0"/>
              <a:t>Echec de la monothérapie de DTG : émergence de résistance (1)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981201" y="1398589"/>
            <a:ext cx="8507413" cy="2135187"/>
          </a:xfrm>
        </p:spPr>
        <p:txBody>
          <a:bodyPr/>
          <a:lstStyle/>
          <a:p>
            <a:r>
              <a:rPr lang="fr-FR" sz="1600" dirty="0"/>
              <a:t>122 patients avec CV &lt; 50 c/ml initiant une monothérapie de DTG issus de 3 cohortes observationnelles (Barcelone, Montréal, Munich)</a:t>
            </a:r>
            <a:endParaRPr lang="fr-FR" sz="800" dirty="0"/>
          </a:p>
          <a:p>
            <a:r>
              <a:rPr lang="fr-FR" sz="1600" b="1" dirty="0">
                <a:solidFill>
                  <a:srgbClr val="0070C0"/>
                </a:solidFill>
              </a:rPr>
              <a:t>Prévalence de l’échec virologique = 9 % (IC 95 % : 6 - 18)</a:t>
            </a:r>
            <a:endParaRPr lang="fr-FR" sz="800" dirty="0"/>
          </a:p>
          <a:p>
            <a:r>
              <a:rPr lang="fr-FR" sz="1600" dirty="0"/>
              <a:t>Parmi les 11 patients avec un échec virologique :</a:t>
            </a:r>
          </a:p>
          <a:p>
            <a:pPr lvl="1"/>
            <a:r>
              <a:rPr lang="fr-FR" sz="1600" dirty="0"/>
              <a:t>Sélection de mutations dans l’intégrase chez 9/11 (82 %)</a:t>
            </a:r>
          </a:p>
          <a:p>
            <a:pPr lvl="2"/>
            <a:r>
              <a:rPr lang="fr-FR" sz="1400" dirty="0"/>
              <a:t>2/9 avec CV &gt; 50 c/ml à J0 de la monothérapie de DTG (86 c/ml et 249 c/ml)</a:t>
            </a:r>
            <a:endParaRPr lang="fr-FR" sz="1200" dirty="0"/>
          </a:p>
          <a:p>
            <a:pPr lvl="1"/>
            <a:r>
              <a:rPr lang="fr-FR" sz="1600" dirty="0"/>
              <a:t>Chez les 2 autres patients, pas de mutation INI (CV au génotype : 71 et 355 c/ml)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735230" y="4021625"/>
          <a:ext cx="4916416" cy="261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4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200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289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Valeur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Hommes, n (%)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8 (73)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Age, ans, médiane (IQR)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50 (48 - 56)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Durée ARV, ans, médiane (IQR)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7 (5 - 10)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Durée avec CV &lt; 50 c/ml, ans, médiane (IQR)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5 (4 - 8)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Nombre d’échecs antérieurs, médiane (IQR)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3 (0 - 5)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Traitements antérieurs à base d’INI, n (%)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6 (55)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952839" y="3425583"/>
            <a:ext cx="4717382" cy="56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Caractéristiques à J0 de la monothérapie </a:t>
            </a:r>
            <a:b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DTG des patients en échec (n = 11)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670220" y="4582775"/>
            <a:ext cx="39434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</a:defRPr>
            </a:lvl9pPr>
          </a:lstStyle>
          <a:p>
            <a:pPr indent="-258763"/>
            <a:r>
              <a:rPr lang="fr-FR" sz="1800" b="1" dirty="0">
                <a:solidFill>
                  <a:srgbClr val="0070C0"/>
                </a:solidFill>
                <a:cs typeface="Arial" charset="0"/>
              </a:rPr>
              <a:t>Pré-exposition aux INI :</a:t>
            </a:r>
          </a:p>
          <a:p>
            <a:pPr marL="901700" lvl="1" indent="-266700"/>
            <a:r>
              <a:rPr lang="fr-FR" sz="1800" dirty="0">
                <a:cs typeface="Arial" charset="0"/>
              </a:rPr>
              <a:t>3 RAL dont 1 avec une faible virémie sans mutation</a:t>
            </a:r>
          </a:p>
          <a:p>
            <a:pPr marL="901700" lvl="1" indent="-266700"/>
            <a:r>
              <a:rPr lang="fr-FR" sz="1800" dirty="0">
                <a:cs typeface="Arial" charset="0"/>
              </a:rPr>
              <a:t>2 EVG </a:t>
            </a:r>
          </a:p>
          <a:p>
            <a:pPr marL="901700" lvl="1" indent="-266700"/>
            <a:r>
              <a:rPr lang="fr-FR" sz="1800" dirty="0">
                <a:cs typeface="Arial" charset="0"/>
              </a:rPr>
              <a:t>1 RAL et EVG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137386" y="6574075"/>
            <a:ext cx="35269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srgbClr val="0070C0"/>
                </a:solidFill>
                <a:cs typeface="Arial" charset="0"/>
              </a:rPr>
              <a:t>Blanco JL, CROI 2017, Abs. 42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95438"/>
      </p:ext>
    </p:extLst>
  </p:cSld>
  <p:clrMapOvr>
    <a:masterClrMapping/>
  </p:clrMapOvr>
  <p:transition advTm="60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2238566" y="2379122"/>
          <a:ext cx="7845356" cy="3461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7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8003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1324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348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66"/>
                          </a:solidFill>
                          <a:latin typeface="+mn-lt"/>
                        </a:rPr>
                        <a:t>Patient</a:t>
                      </a:r>
                      <a:r>
                        <a:rPr lang="fr-FR" sz="1200" baseline="0" dirty="0">
                          <a:solidFill>
                            <a:srgbClr val="000066"/>
                          </a:solidFill>
                          <a:latin typeface="+mn-lt"/>
                        </a:rPr>
                        <a:t> #</a:t>
                      </a:r>
                      <a:endParaRPr lang="fr-FR" sz="1200" dirty="0">
                        <a:solidFill>
                          <a:srgbClr val="000066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INI antérieur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Mutations intégrase 1</a:t>
                      </a:r>
                      <a:r>
                        <a:rPr kumimoji="0" lang="fr-FR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er</a:t>
                      </a:r>
                      <a:r>
                        <a:rPr kumimoji="0" 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point échec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Mutations intégrase aux points suivants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179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+mn-lt"/>
                        </a:rPr>
                        <a:t>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+mn-lt"/>
                        </a:rPr>
                        <a:t>-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N155H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E138K-Q148R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2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RAL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G118R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E138K-Q148K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G140A/S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RAL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E92Q-N155H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Y143C-G163R (8 %)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0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EVG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T97A-N155H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54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Q148H-N155H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E138K (6 %)-G140S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RAL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G140S-Q148R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E138K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7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G140S-Q148H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84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EVG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G118R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3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RAL, EVG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WT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WT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5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WT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WT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609725" y="1971688"/>
            <a:ext cx="89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Analyses génotypiques de l’</a:t>
            </a:r>
            <a:r>
              <a:rPr lang="fr-FR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intégrase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(technique Sanger et séquençage haut débit)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81201" y="5888717"/>
            <a:ext cx="81027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1600" b="0">
                <a:solidFill>
                  <a:srgbClr val="000066"/>
                </a:solidFill>
              </a:defRPr>
            </a:lvl1pPr>
            <a:lvl2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b="0">
                <a:solidFill>
                  <a:srgbClr val="000066"/>
                </a:solidFill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</a:defRPr>
            </a:lvl9pPr>
          </a:lstStyle>
          <a:p>
            <a:r>
              <a:rPr lang="fr-FR" sz="1800" b="1" dirty="0">
                <a:solidFill>
                  <a:srgbClr val="0070C0"/>
                </a:solidFill>
                <a:cs typeface="Arial" charset="0"/>
              </a:rPr>
              <a:t>Conclusion : </a:t>
            </a:r>
            <a:r>
              <a:rPr lang="fr-FR" dirty="0">
                <a:cs typeface="Arial" charset="0"/>
              </a:rPr>
              <a:t>la monothérapie de DTG est associée à un taux d’échec de 9 % avec sélection de mutations de résistance impactant l’ensemble des molécules de la classe des INI dans plus de 80 % des cas</a:t>
            </a: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3071813" y="100209"/>
            <a:ext cx="7523162" cy="9366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9pPr>
          </a:lstStyle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137386" y="6574075"/>
            <a:ext cx="35269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srgbClr val="0070C0"/>
                </a:solidFill>
                <a:cs typeface="Arial" charset="0"/>
              </a:rPr>
              <a:t>Blanco JL, CROI 2017, Abs. 42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981201" y="1175430"/>
            <a:ext cx="8507413" cy="801308"/>
          </a:xfrm>
        </p:spPr>
        <p:txBody>
          <a:bodyPr/>
          <a:lstStyle/>
          <a:p>
            <a:r>
              <a:rPr lang="fr-FR" sz="1600" dirty="0"/>
              <a:t>Médiane de la CV à l’échec = 190 c/ml (IQR = 102 - 343)</a:t>
            </a:r>
          </a:p>
          <a:p>
            <a:r>
              <a:rPr lang="fr-FR" sz="1600" dirty="0"/>
              <a:t>Délai échec = 20 semaines (IQR = 11 - 28)</a:t>
            </a:r>
          </a:p>
          <a:p>
            <a:r>
              <a:rPr lang="fr-FR" sz="1600" dirty="0"/>
              <a:t>Observance &gt; 95 % chez 7/11 (64 %) </a:t>
            </a:r>
          </a:p>
        </p:txBody>
      </p:sp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198785" y="115889"/>
            <a:ext cx="11796460" cy="936625"/>
          </a:xfrm>
        </p:spPr>
        <p:txBody>
          <a:bodyPr/>
          <a:lstStyle/>
          <a:p>
            <a:pPr algn="ctr"/>
            <a:r>
              <a:rPr lang="fr-FR" dirty="0"/>
              <a:t>Echec de la monothérapie de DTG : émergence de résistance </a:t>
            </a:r>
            <a:r>
              <a:rPr lang="fr-FR" dirty="0" smtClean="0"/>
              <a:t>(2)</a:t>
            </a:r>
            <a:endParaRPr lang="fr-FR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41834"/>
      </p:ext>
    </p:extLst>
  </p:cSld>
  <p:clrMapOvr>
    <a:masterClrMapping/>
  </p:clrMapOvr>
  <p:transition advTm="1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Quelles stratégies pour améliorer la qualité de vie sous traitement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881024"/>
          </a:xfrm>
        </p:spPr>
        <p:txBody>
          <a:bodyPr/>
          <a:lstStyle/>
          <a:p>
            <a:r>
              <a:rPr lang="fr-FR" dirty="0" smtClean="0"/>
              <a:t>Réduction de dose de certains médicaments</a:t>
            </a:r>
          </a:p>
          <a:p>
            <a:r>
              <a:rPr lang="fr-FR" dirty="0" smtClean="0"/>
              <a:t>Bithérapie </a:t>
            </a:r>
            <a:r>
              <a:rPr lang="fr-FR" dirty="0" smtClean="0"/>
              <a:t>en initiation</a:t>
            </a:r>
          </a:p>
          <a:p>
            <a:r>
              <a:rPr lang="fr-FR" dirty="0" smtClean="0"/>
              <a:t>Allègement thérapeutique (bi- et monothérapies de maintenance)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Diminution de l'exposition (les weekends thérapeutiques)</a:t>
            </a:r>
          </a:p>
          <a:p>
            <a:r>
              <a:rPr lang="fr-FR" dirty="0" smtClean="0"/>
              <a:t>Médicaments à très </a:t>
            </a:r>
            <a:r>
              <a:rPr lang="fr-FR" dirty="0" smtClean="0"/>
              <a:t>longue </a:t>
            </a:r>
            <a:r>
              <a:rPr lang="fr-FR" dirty="0" smtClean="0"/>
              <a:t>durée d'action</a:t>
            </a:r>
          </a:p>
          <a:p>
            <a:r>
              <a:rPr lang="fr-FR" dirty="0" smtClean="0"/>
              <a:t>Implants…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3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19"/>
    </mc:Choice>
    <mc:Fallback>
      <p:transition spd="slow" advTm="2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79227" y="6583364"/>
            <a:ext cx="3588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 err="1">
                <a:solidFill>
                  <a:srgbClr val="0070C0"/>
                </a:solidFill>
                <a:cs typeface="Arial" charset="0"/>
              </a:rPr>
              <a:t>Turkova</a:t>
            </a: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 A, CROI 2017, Abs. 813</a:t>
            </a:r>
          </a:p>
        </p:txBody>
      </p:sp>
      <p:sp>
        <p:nvSpPr>
          <p:cNvPr id="8" name="Titre 4"/>
          <p:cNvSpPr>
            <a:spLocks noGrp="1"/>
          </p:cNvSpPr>
          <p:nvPr>
            <p:ph type="title"/>
          </p:nvPr>
        </p:nvSpPr>
        <p:spPr>
          <a:xfrm>
            <a:off x="218661" y="115889"/>
            <a:ext cx="11875973" cy="936625"/>
          </a:xfrm>
        </p:spPr>
        <p:txBody>
          <a:bodyPr/>
          <a:lstStyle/>
          <a:p>
            <a:pPr algn="ctr"/>
            <a:r>
              <a:rPr lang="fr-FR" dirty="0"/>
              <a:t>Essai BREATHER : EFV + 2 INTI 5 </a:t>
            </a:r>
            <a:r>
              <a:rPr lang="fr-FR" dirty="0" smtClean="0"/>
              <a:t>j/7 vs </a:t>
            </a:r>
            <a:r>
              <a:rPr lang="fr-FR" dirty="0"/>
              <a:t>7 </a:t>
            </a:r>
            <a:r>
              <a:rPr lang="fr-FR" dirty="0" smtClean="0"/>
              <a:t>j/7 </a:t>
            </a:r>
            <a:r>
              <a:rPr lang="fr-FR" dirty="0"/>
              <a:t>– Résultats à S192 (1)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Essai randomisé, ouvert, multicentrique dans 11 pays</a:t>
            </a:r>
          </a:p>
          <a:p>
            <a:pPr lvl="1"/>
            <a:r>
              <a:rPr lang="fr-FR" sz="1800" b="1" dirty="0">
                <a:solidFill>
                  <a:srgbClr val="0070C0"/>
                </a:solidFill>
              </a:rPr>
              <a:t>Critères d'inclusion</a:t>
            </a:r>
          </a:p>
          <a:p>
            <a:pPr lvl="2"/>
            <a:r>
              <a:rPr lang="fr-FR" sz="1600" dirty="0"/>
              <a:t>Patients de 8 à 24 ans, CD4 &gt; 350/mm</a:t>
            </a:r>
            <a:r>
              <a:rPr lang="fr-FR" sz="1600" baseline="30000" dirty="0"/>
              <a:t>3</a:t>
            </a:r>
            <a:r>
              <a:rPr lang="fr-FR" sz="1600" dirty="0"/>
              <a:t> à l'inclusion</a:t>
            </a:r>
          </a:p>
          <a:p>
            <a:pPr lvl="2"/>
            <a:r>
              <a:rPr lang="fr-FR" sz="1600" dirty="0"/>
              <a:t>Sous EFV + 2 INTI et CV &lt; 50 c/ml depuis &gt; 12 mois</a:t>
            </a:r>
          </a:p>
          <a:p>
            <a:pPr lvl="2"/>
            <a:r>
              <a:rPr lang="fr-FR" sz="1600" dirty="0"/>
              <a:t>Pas d’ATCD d'échec virologique sous ARV</a:t>
            </a:r>
          </a:p>
          <a:p>
            <a:pPr lvl="1"/>
            <a:r>
              <a:rPr lang="fr-FR" sz="1800" b="1" dirty="0">
                <a:solidFill>
                  <a:srgbClr val="0070C0"/>
                </a:solidFill>
              </a:rPr>
              <a:t>Randomisation</a:t>
            </a:r>
          </a:p>
          <a:p>
            <a:pPr lvl="2"/>
            <a:r>
              <a:rPr lang="fr-FR" sz="1600" dirty="0"/>
              <a:t>Poursuite traitement tous les jours (7/7 j)</a:t>
            </a:r>
          </a:p>
          <a:p>
            <a:pPr lvl="2"/>
            <a:r>
              <a:rPr lang="fr-FR" sz="1600" dirty="0"/>
              <a:t>Traitement interrompu 2 jours par semaine, le weekend (5/7 j)</a:t>
            </a:r>
          </a:p>
          <a:p>
            <a:pPr lvl="1"/>
            <a:r>
              <a:rPr lang="fr-FR" sz="1800" b="1" dirty="0">
                <a:solidFill>
                  <a:srgbClr val="0070C0"/>
                </a:solidFill>
              </a:rPr>
              <a:t>Critère principal : </a:t>
            </a:r>
            <a:r>
              <a:rPr lang="fr-FR" sz="1800" dirty="0"/>
              <a:t>non-infériorité de 5/7 j démontrée à S48 </a:t>
            </a:r>
            <a:br>
              <a:rPr lang="fr-FR" sz="1800" dirty="0"/>
            </a:br>
            <a:r>
              <a:rPr lang="fr-FR" sz="1800" dirty="0"/>
              <a:t>(CV </a:t>
            </a:r>
            <a:r>
              <a:rPr lang="fr-FR" sz="1800" u="sng" dirty="0"/>
              <a:t>&gt;</a:t>
            </a:r>
            <a:r>
              <a:rPr lang="fr-FR" sz="1800" dirty="0"/>
              <a:t> 50 c/ml)</a:t>
            </a:r>
            <a:r>
              <a:rPr lang="fr-FR" sz="1800" i="1" dirty="0"/>
              <a:t> </a:t>
            </a:r>
            <a:r>
              <a:rPr lang="fr-FR" sz="1600" i="1" dirty="0"/>
              <a:t>[Lancet HIV 2016;3(9):e421-30]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1824563" y="4303056"/>
          <a:ext cx="8616221" cy="180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5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26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26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2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526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89280">
                <a:tc>
                  <a:txBody>
                    <a:bodyPr/>
                    <a:lstStyle/>
                    <a:p>
                      <a:pPr algn="ctr"/>
                      <a:endParaRPr lang="fr-FR" sz="1600" b="1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Nombre d'échecs à S48</a:t>
                      </a:r>
                      <a:endParaRPr lang="fr-FR" sz="1600" b="1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Années-patient </a:t>
                      </a:r>
                    </a:p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à risque</a:t>
                      </a:r>
                      <a:endParaRPr lang="fr-FR" sz="1600" b="1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Probabilité d'échec</a:t>
                      </a:r>
                      <a:endParaRPr lang="fr-FR" sz="1600" b="1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IC</a:t>
                      </a:r>
                      <a:r>
                        <a:rPr lang="fr-FR" sz="1600" baseline="0" noProof="0" dirty="0">
                          <a:solidFill>
                            <a:srgbClr val="000066"/>
                          </a:solidFill>
                        </a:rPr>
                        <a:t> 90 %</a:t>
                      </a:r>
                      <a:endParaRPr lang="fr-FR" sz="1600" b="1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8427">
                <a:tc>
                  <a:txBody>
                    <a:bodyPr/>
                    <a:lstStyle/>
                    <a:p>
                      <a:pPr algn="l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5/7 j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6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99,5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6,1 %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2,1 ; 10,2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427">
                <a:tc>
                  <a:txBody>
                    <a:bodyPr/>
                    <a:lstStyle/>
                    <a:p>
                      <a:pPr algn="l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7/7 j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7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98,8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7,3 %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2,9 ; 11,7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8427">
                <a:tc>
                  <a:txBody>
                    <a:bodyPr/>
                    <a:lstStyle/>
                    <a:p>
                      <a:pPr algn="l"/>
                      <a:r>
                        <a:rPr lang="el-GR" sz="1600" noProof="0" dirty="0">
                          <a:solidFill>
                            <a:srgbClr val="000066"/>
                          </a:solidFill>
                        </a:rPr>
                        <a:t>Δ</a:t>
                      </a:r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 (5/7 j - 7/7 j)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-1,2 %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solidFill>
                            <a:srgbClr val="000066"/>
                          </a:solidFill>
                        </a:rPr>
                        <a:t>-7,3 ; 4,9</a:t>
                      </a:r>
                      <a:endParaRPr lang="fr-FR" sz="1600" b="0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56346"/>
      </p:ext>
    </p:extLst>
  </p:cSld>
  <p:clrMapOvr>
    <a:masterClrMapping/>
  </p:clrMapOvr>
  <p:transition advTm="26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79227" y="6583364"/>
            <a:ext cx="3588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i="1" dirty="0" err="1">
                <a:solidFill>
                  <a:srgbClr val="0070C0"/>
                </a:solidFill>
                <a:cs typeface="Arial" charset="0"/>
              </a:rPr>
              <a:t>Turkova</a:t>
            </a:r>
            <a:r>
              <a:rPr lang="fr-FR" sz="1200" i="1" dirty="0">
                <a:solidFill>
                  <a:srgbClr val="0070C0"/>
                </a:solidFill>
                <a:cs typeface="Arial" charset="0"/>
              </a:rPr>
              <a:t> A, CROI 2017, Abs. 813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18661" y="1341438"/>
            <a:ext cx="5801139" cy="5357536"/>
          </a:xfrm>
        </p:spPr>
        <p:txBody>
          <a:bodyPr/>
          <a:lstStyle/>
          <a:p>
            <a:r>
              <a:rPr lang="fr-FR" dirty="0"/>
              <a:t>Après un suivi médian de 185 semaines, rebond virologique </a:t>
            </a:r>
            <a:br>
              <a:rPr lang="fr-FR" dirty="0"/>
            </a:br>
            <a:r>
              <a:rPr lang="fr-FR" dirty="0"/>
              <a:t>(CV ≥ 50 c/ml confirmée) chez </a:t>
            </a:r>
            <a:br>
              <a:rPr lang="fr-FR" dirty="0"/>
            </a:br>
            <a:r>
              <a:rPr lang="fr-FR" dirty="0"/>
              <a:t>16 patients dans chaque groupe</a:t>
            </a:r>
          </a:p>
          <a:p>
            <a:pPr lvl="1"/>
            <a:r>
              <a:rPr lang="fr-FR" sz="2000" dirty="0"/>
              <a:t>Délai au rebond identique dans  les 2 bras </a:t>
            </a:r>
          </a:p>
          <a:p>
            <a:pPr lvl="1"/>
            <a:r>
              <a:rPr lang="fr-FR" sz="2000" dirty="0"/>
              <a:t>Non infériorité de 5/7 j vs 7/7 j confirmée jusqu'à S192 </a:t>
            </a:r>
          </a:p>
          <a:p>
            <a:pPr lvl="1"/>
            <a:r>
              <a:rPr lang="fr-FR" sz="2000" dirty="0"/>
              <a:t>Sur les 16 patients du bras 5/7 j avec rebond virologique</a:t>
            </a:r>
          </a:p>
          <a:p>
            <a:pPr lvl="2"/>
            <a:r>
              <a:rPr lang="fr-FR" sz="1800" dirty="0"/>
              <a:t>14 ont repris un traitement 7/7 j</a:t>
            </a:r>
          </a:p>
          <a:p>
            <a:pPr lvl="3"/>
            <a:r>
              <a:rPr lang="fr-FR" sz="1800" dirty="0"/>
              <a:t>10 : CV redevient &lt; 50 c/ml sans changer de traitement</a:t>
            </a:r>
          </a:p>
          <a:p>
            <a:pPr lvl="3"/>
            <a:r>
              <a:rPr lang="fr-FR" sz="1800" dirty="0"/>
              <a:t>3 : CV redevient &lt; 50 c/ml  après changement de traitement</a:t>
            </a:r>
          </a:p>
          <a:p>
            <a:pPr lvl="3"/>
            <a:r>
              <a:rPr lang="fr-FR" sz="1800" dirty="0"/>
              <a:t>1 : CV reste &gt; 50 c/ml</a:t>
            </a:r>
          </a:p>
          <a:p>
            <a:pPr lvl="2"/>
            <a:r>
              <a:rPr lang="fr-FR" sz="1800" dirty="0"/>
              <a:t>2 avaient déjà repris le schéma  7/7 j avant le diagnostic de rebond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493890" y="1155590"/>
            <a:ext cx="3505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Probabilité CV </a:t>
            </a:r>
            <a:r>
              <a:rPr lang="fr-FR" b="1" u="sng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&gt;</a:t>
            </a:r>
            <a:r>
              <a:rPr lang="fr-FR" b="1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50 c/ml confirmée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6552327" y="4492098"/>
            <a:ext cx="4743523" cy="1985868"/>
            <a:chOff x="4397849" y="4436178"/>
            <a:chExt cx="4743523" cy="1985868"/>
          </a:xfrm>
        </p:grpSpPr>
        <p:sp>
          <p:nvSpPr>
            <p:cNvPr id="52" name="ZoneTexte 51"/>
            <p:cNvSpPr txBox="1"/>
            <p:nvPr/>
          </p:nvSpPr>
          <p:spPr>
            <a:xfrm>
              <a:off x="5240312" y="4436178"/>
              <a:ext cx="532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70C0"/>
                  </a:solidFill>
                  <a:cs typeface="Arial" charset="0"/>
                </a:rPr>
                <a:t>5/7 j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70C0"/>
                  </a:solidFill>
                  <a:cs typeface="Arial" charset="0"/>
                </a:rPr>
                <a:t>%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565320" y="4436178"/>
              <a:ext cx="6815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C00000"/>
                  </a:solidFill>
                  <a:cs typeface="Arial" charset="0"/>
                </a:rPr>
                <a:t>   7/7 j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C00000"/>
                  </a:solidFill>
                  <a:cs typeface="Arial" charset="0"/>
                </a:rPr>
                <a:t>%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4397849" y="5049832"/>
              <a:ext cx="856199" cy="1013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à S48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  à S96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  à S144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  à S192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5191504" y="5033483"/>
              <a:ext cx="532582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70C0"/>
                  </a:solidFill>
                  <a:cs typeface="Arial" charset="0"/>
                </a:rPr>
                <a:t>6,1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70C0"/>
                  </a:solidFill>
                  <a:cs typeface="Arial" charset="0"/>
                </a:rPr>
                <a:t>10,1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70C0"/>
                  </a:solidFill>
                  <a:cs typeface="Arial" charset="0"/>
                </a:rPr>
                <a:t>15,2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70C0"/>
                  </a:solidFill>
                  <a:cs typeface="Arial" charset="0"/>
                </a:rPr>
                <a:t>16,8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solidFill>
                  <a:srgbClr val="0070C0"/>
                </a:solidFill>
                <a:cs typeface="Arial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5609419" y="5033483"/>
              <a:ext cx="532582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C00000"/>
                  </a:solidFill>
                  <a:cs typeface="Arial" charset="0"/>
                </a:rPr>
                <a:t>7,3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C00000"/>
                  </a:solidFill>
                  <a:cs typeface="Arial" charset="0"/>
                </a:rPr>
                <a:t>11,2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C00000"/>
                  </a:solidFill>
                  <a:cs typeface="Arial" charset="0"/>
                </a:rPr>
                <a:t>13,3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C00000"/>
                  </a:solidFill>
                  <a:cs typeface="Arial" charset="0"/>
                </a:rPr>
                <a:t>15,2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solidFill>
                  <a:srgbClr val="C00000"/>
                </a:solidFill>
                <a:cs typeface="Arial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7231418" y="5033483"/>
              <a:ext cx="492507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21217A"/>
                  </a:solidFill>
                  <a:cs typeface="Arial" charset="0"/>
                </a:rPr>
                <a:t>-1,2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21217A"/>
                  </a:solidFill>
                  <a:cs typeface="Arial" charset="0"/>
                </a:rPr>
                <a:t>-1,1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21217A"/>
                  </a:solidFill>
                  <a:cs typeface="Arial" charset="0"/>
                </a:rPr>
                <a:t>1,9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21217A"/>
                  </a:solidFill>
                  <a:cs typeface="Arial" charset="0"/>
                </a:rPr>
                <a:t>1,6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solidFill>
                  <a:srgbClr val="21217A"/>
                </a:solidFill>
                <a:cs typeface="Arial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7152786" y="4436178"/>
              <a:ext cx="1983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21217A"/>
                  </a:solidFill>
                  <a:cs typeface="Arial" charset="0"/>
                </a:rPr>
                <a:t>Différence (5/7j - 7/7j)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7287605" y="4638453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%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8608790" y="5033483"/>
              <a:ext cx="532582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0,75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0,81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0,72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0,76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7606680" y="5033483"/>
              <a:ext cx="1108059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(-7,3 ; 4,9)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(-8,6 ; 6,4) 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(-6,6 ; 10,4)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(-7,3 ; 10,5)</a:t>
              </a:r>
            </a:p>
            <a:p>
              <a:pPr algn="r" fontAlgn="base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5857153" y="6150177"/>
              <a:ext cx="405880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-12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115161" y="6150177"/>
              <a:ext cx="320921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-8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6328376" y="6150177"/>
              <a:ext cx="320921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-4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548965" y="6150177"/>
              <a:ext cx="269625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6762660" y="6150177"/>
              <a:ext cx="269625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4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6960766" y="6150177"/>
              <a:ext cx="269625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8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7137140" y="6150177"/>
              <a:ext cx="35458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12</a:t>
              </a: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6576487" y="5198733"/>
              <a:ext cx="72811" cy="83069"/>
            </a:xfrm>
            <a:prstGeom prst="rect">
              <a:avLst/>
            </a:prstGeom>
            <a:solidFill>
              <a:srgbClr val="21217A"/>
            </a:solidFill>
            <a:ln w="9525" cap="flat" cmpd="sng" algn="ctr">
              <a:solidFill>
                <a:srgbClr val="21217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76" name="Groupe 75"/>
            <p:cNvGrpSpPr/>
            <p:nvPr/>
          </p:nvGrpSpPr>
          <p:grpSpPr>
            <a:xfrm>
              <a:off x="6263033" y="5194225"/>
              <a:ext cx="677870" cy="69828"/>
              <a:chOff x="6622315" y="5075882"/>
              <a:chExt cx="597575" cy="53955"/>
            </a:xfrm>
          </p:grpSpPr>
          <p:cxnSp>
            <p:nvCxnSpPr>
              <p:cNvPr id="72" name="Connecteur droit 71"/>
              <p:cNvCxnSpPr/>
              <p:nvPr/>
            </p:nvCxnSpPr>
            <p:spPr bwMode="auto">
              <a:xfrm>
                <a:off x="6622315" y="5102860"/>
                <a:ext cx="59757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Connecteur droit 72"/>
              <p:cNvCxnSpPr/>
              <p:nvPr/>
            </p:nvCxnSpPr>
            <p:spPr bwMode="auto">
              <a:xfrm>
                <a:off x="6622315" y="5075882"/>
                <a:ext cx="0" cy="539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Connecteur droit 74"/>
              <p:cNvCxnSpPr/>
              <p:nvPr/>
            </p:nvCxnSpPr>
            <p:spPr bwMode="auto">
              <a:xfrm>
                <a:off x="7219890" y="5075882"/>
                <a:ext cx="0" cy="539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7" name="Groupe 76"/>
            <p:cNvGrpSpPr/>
            <p:nvPr/>
          </p:nvGrpSpPr>
          <p:grpSpPr>
            <a:xfrm>
              <a:off x="6237551" y="5419402"/>
              <a:ext cx="770409" cy="69828"/>
              <a:chOff x="6622315" y="5075882"/>
              <a:chExt cx="597575" cy="53955"/>
            </a:xfrm>
          </p:grpSpPr>
          <p:cxnSp>
            <p:nvCxnSpPr>
              <p:cNvPr id="78" name="Connecteur droit 77"/>
              <p:cNvCxnSpPr/>
              <p:nvPr/>
            </p:nvCxnSpPr>
            <p:spPr bwMode="auto">
              <a:xfrm>
                <a:off x="6622315" y="5102860"/>
                <a:ext cx="59757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Connecteur droit 78"/>
              <p:cNvCxnSpPr/>
              <p:nvPr/>
            </p:nvCxnSpPr>
            <p:spPr bwMode="auto">
              <a:xfrm>
                <a:off x="6622315" y="5075882"/>
                <a:ext cx="0" cy="539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Connecteur droit 79"/>
              <p:cNvCxnSpPr/>
              <p:nvPr/>
            </p:nvCxnSpPr>
            <p:spPr bwMode="auto">
              <a:xfrm>
                <a:off x="7219890" y="5075882"/>
                <a:ext cx="0" cy="539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1" name="Groupe 80"/>
            <p:cNvGrpSpPr/>
            <p:nvPr/>
          </p:nvGrpSpPr>
          <p:grpSpPr>
            <a:xfrm>
              <a:off x="6330473" y="5633499"/>
              <a:ext cx="899917" cy="68185"/>
              <a:chOff x="6622315" y="5075882"/>
              <a:chExt cx="597575" cy="53955"/>
            </a:xfrm>
          </p:grpSpPr>
          <p:cxnSp>
            <p:nvCxnSpPr>
              <p:cNvPr id="82" name="Connecteur droit 81"/>
              <p:cNvCxnSpPr/>
              <p:nvPr/>
            </p:nvCxnSpPr>
            <p:spPr bwMode="auto">
              <a:xfrm>
                <a:off x="6622315" y="5102860"/>
                <a:ext cx="59757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3" name="Connecteur droit 82"/>
              <p:cNvCxnSpPr/>
              <p:nvPr/>
            </p:nvCxnSpPr>
            <p:spPr bwMode="auto">
              <a:xfrm>
                <a:off x="6622315" y="5075882"/>
                <a:ext cx="0" cy="539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Connecteur droit 83"/>
              <p:cNvCxnSpPr/>
              <p:nvPr/>
            </p:nvCxnSpPr>
            <p:spPr bwMode="auto">
              <a:xfrm>
                <a:off x="7219890" y="5075882"/>
                <a:ext cx="0" cy="539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5" name="Groupe 84"/>
            <p:cNvGrpSpPr/>
            <p:nvPr/>
          </p:nvGrpSpPr>
          <p:grpSpPr>
            <a:xfrm>
              <a:off x="6310362" y="5851254"/>
              <a:ext cx="920029" cy="69828"/>
              <a:chOff x="6622315" y="5075882"/>
              <a:chExt cx="597575" cy="53955"/>
            </a:xfrm>
          </p:grpSpPr>
          <p:cxnSp>
            <p:nvCxnSpPr>
              <p:cNvPr id="86" name="Connecteur droit 85"/>
              <p:cNvCxnSpPr/>
              <p:nvPr/>
            </p:nvCxnSpPr>
            <p:spPr bwMode="auto">
              <a:xfrm>
                <a:off x="6622315" y="5102860"/>
                <a:ext cx="59757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7" name="Connecteur droit 86"/>
              <p:cNvCxnSpPr/>
              <p:nvPr/>
            </p:nvCxnSpPr>
            <p:spPr bwMode="auto">
              <a:xfrm>
                <a:off x="6622315" y="5075882"/>
                <a:ext cx="0" cy="539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" name="Connecteur droit 87"/>
              <p:cNvCxnSpPr/>
              <p:nvPr/>
            </p:nvCxnSpPr>
            <p:spPr bwMode="auto">
              <a:xfrm>
                <a:off x="7219890" y="5075882"/>
                <a:ext cx="0" cy="539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21217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3" name="Rectangle 92"/>
            <p:cNvSpPr/>
            <p:nvPr/>
          </p:nvSpPr>
          <p:spPr bwMode="auto">
            <a:xfrm>
              <a:off x="6593775" y="5418156"/>
              <a:ext cx="72811" cy="83069"/>
            </a:xfrm>
            <a:prstGeom prst="rect">
              <a:avLst/>
            </a:prstGeom>
            <a:solidFill>
              <a:srgbClr val="21217A"/>
            </a:solidFill>
            <a:ln w="9525" cap="flat" cmpd="sng" algn="ctr">
              <a:solidFill>
                <a:srgbClr val="21217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6742796" y="5623120"/>
              <a:ext cx="72811" cy="83069"/>
            </a:xfrm>
            <a:prstGeom prst="rect">
              <a:avLst/>
            </a:prstGeom>
            <a:solidFill>
              <a:srgbClr val="21217A"/>
            </a:solidFill>
            <a:ln w="9525" cap="flat" cmpd="sng" algn="ctr">
              <a:solidFill>
                <a:srgbClr val="21217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6723348" y="5850340"/>
              <a:ext cx="72811" cy="83069"/>
            </a:xfrm>
            <a:prstGeom prst="rect">
              <a:avLst/>
            </a:prstGeom>
            <a:solidFill>
              <a:srgbClr val="21217A"/>
            </a:solidFill>
            <a:ln w="9525" cap="flat" cmpd="sng" algn="ctr">
              <a:solidFill>
                <a:srgbClr val="21217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98" name="Connecteur droit 97"/>
            <p:cNvCxnSpPr/>
            <p:nvPr/>
          </p:nvCxnSpPr>
          <p:spPr bwMode="auto">
            <a:xfrm flipV="1">
              <a:off x="6047371" y="6101607"/>
              <a:ext cx="0" cy="599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Connecteur droit 98"/>
            <p:cNvCxnSpPr/>
            <p:nvPr/>
          </p:nvCxnSpPr>
          <p:spPr bwMode="auto">
            <a:xfrm flipV="1">
              <a:off x="6255431" y="6101607"/>
              <a:ext cx="0" cy="599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Connecteur droit 99"/>
            <p:cNvCxnSpPr/>
            <p:nvPr/>
          </p:nvCxnSpPr>
          <p:spPr bwMode="auto">
            <a:xfrm flipV="1">
              <a:off x="6465045" y="6101607"/>
              <a:ext cx="0" cy="599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Connecteur droit 100"/>
            <p:cNvCxnSpPr/>
            <p:nvPr/>
          </p:nvCxnSpPr>
          <p:spPr bwMode="auto">
            <a:xfrm flipV="1">
              <a:off x="6666585" y="4934198"/>
              <a:ext cx="0" cy="11823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Connecteur droit 101"/>
            <p:cNvCxnSpPr/>
            <p:nvPr/>
          </p:nvCxnSpPr>
          <p:spPr bwMode="auto">
            <a:xfrm flipV="1">
              <a:off x="6878360" y="6101607"/>
              <a:ext cx="0" cy="599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Connecteur droit 102"/>
            <p:cNvCxnSpPr/>
            <p:nvPr/>
          </p:nvCxnSpPr>
          <p:spPr bwMode="auto">
            <a:xfrm flipV="1">
              <a:off x="7094457" y="6101607"/>
              <a:ext cx="0" cy="599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Connecteur droit 103"/>
            <p:cNvCxnSpPr/>
            <p:nvPr/>
          </p:nvCxnSpPr>
          <p:spPr bwMode="auto">
            <a:xfrm flipV="1">
              <a:off x="7287159" y="6101607"/>
              <a:ext cx="0" cy="599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Connecteur droit 105"/>
            <p:cNvCxnSpPr/>
            <p:nvPr/>
          </p:nvCxnSpPr>
          <p:spPr bwMode="auto">
            <a:xfrm>
              <a:off x="6046691" y="6104362"/>
              <a:ext cx="1239788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9" name="ZoneTexte 108"/>
            <p:cNvSpPr txBox="1"/>
            <p:nvPr/>
          </p:nvSpPr>
          <p:spPr>
            <a:xfrm>
              <a:off x="7743518" y="4638453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(IC 90 %)</a:t>
              </a:r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8714752" y="46384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p</a:t>
              </a:r>
            </a:p>
          </p:txBody>
        </p:sp>
        <p:cxnSp>
          <p:nvCxnSpPr>
            <p:cNvPr id="4" name="Connecteur droit 3"/>
            <p:cNvCxnSpPr/>
            <p:nvPr/>
          </p:nvCxnSpPr>
          <p:spPr bwMode="auto">
            <a:xfrm flipV="1">
              <a:off x="7286478" y="5019560"/>
              <a:ext cx="681" cy="109545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Rectangle 19"/>
          <p:cNvSpPr/>
          <p:nvPr/>
        </p:nvSpPr>
        <p:spPr>
          <a:xfrm>
            <a:off x="7480769" y="4090795"/>
            <a:ext cx="3722622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70C0"/>
                </a:solidFill>
                <a:latin typeface="Calibri"/>
                <a:cs typeface="Calibri"/>
              </a:rPr>
              <a:t>CV </a:t>
            </a:r>
            <a:r>
              <a:rPr lang="fr-FR" b="1" u="sng" dirty="0">
                <a:solidFill>
                  <a:srgbClr val="0070C0"/>
                </a:solidFill>
                <a:latin typeface="Calibri"/>
                <a:cs typeface="Calibri"/>
              </a:rPr>
              <a:t>&gt;</a:t>
            </a:r>
            <a:r>
              <a:rPr lang="fr-FR" b="1" dirty="0">
                <a:solidFill>
                  <a:srgbClr val="0070C0"/>
                </a:solidFill>
                <a:latin typeface="Calibri"/>
                <a:cs typeface="Calibri"/>
              </a:rPr>
              <a:t> 50 c/ml confirmée, 5/7 j vs 7/7 j</a:t>
            </a:r>
          </a:p>
        </p:txBody>
      </p:sp>
      <p:grpSp>
        <p:nvGrpSpPr>
          <p:cNvPr id="44" name="Grouper 43"/>
          <p:cNvGrpSpPr/>
          <p:nvPr/>
        </p:nvGrpSpPr>
        <p:grpSpPr>
          <a:xfrm>
            <a:off x="6279123" y="1414818"/>
            <a:ext cx="4663860" cy="2336706"/>
            <a:chOff x="5307945" y="1546778"/>
            <a:chExt cx="3330640" cy="2336706"/>
          </a:xfrm>
        </p:grpSpPr>
        <p:sp>
          <p:nvSpPr>
            <p:cNvPr id="6" name="Forme libre 5"/>
            <p:cNvSpPr/>
            <p:nvPr/>
          </p:nvSpPr>
          <p:spPr bwMode="auto">
            <a:xfrm>
              <a:off x="5754930" y="1685278"/>
              <a:ext cx="2602230" cy="1653540"/>
            </a:xfrm>
            <a:custGeom>
              <a:avLst/>
              <a:gdLst>
                <a:gd name="connsiteX0" fmla="*/ 0 w 2602230"/>
                <a:gd name="connsiteY0" fmla="*/ 0 h 1653540"/>
                <a:gd name="connsiteX1" fmla="*/ 0 w 2602230"/>
                <a:gd name="connsiteY1" fmla="*/ 1653540 h 1653540"/>
                <a:gd name="connsiteX2" fmla="*/ 2602230 w 2602230"/>
                <a:gd name="connsiteY2" fmla="*/ 1653540 h 16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2230" h="1653540">
                  <a:moveTo>
                    <a:pt x="0" y="0"/>
                  </a:moveTo>
                  <a:lnTo>
                    <a:pt x="0" y="1653540"/>
                  </a:lnTo>
                  <a:lnTo>
                    <a:pt x="2602230" y="165354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" name="Forme libre 9"/>
            <p:cNvSpPr/>
            <p:nvPr/>
          </p:nvSpPr>
          <p:spPr bwMode="auto">
            <a:xfrm>
              <a:off x="5705400" y="1681468"/>
              <a:ext cx="53340" cy="0"/>
            </a:xfrm>
            <a:custGeom>
              <a:avLst/>
              <a:gdLst>
                <a:gd name="connsiteX0" fmla="*/ 53340 w 53340"/>
                <a:gd name="connsiteY0" fmla="*/ 0 h 0"/>
                <a:gd name="connsiteX1" fmla="*/ 0 w 533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">
                  <a:moveTo>
                    <a:pt x="5334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307945" y="1546778"/>
              <a:ext cx="42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1,00</a:t>
              </a:r>
            </a:p>
          </p:txBody>
        </p:sp>
        <p:sp>
          <p:nvSpPr>
            <p:cNvPr id="12" name="Forme libre 11"/>
            <p:cNvSpPr/>
            <p:nvPr/>
          </p:nvSpPr>
          <p:spPr bwMode="auto">
            <a:xfrm>
              <a:off x="5705400" y="2066278"/>
              <a:ext cx="53340" cy="0"/>
            </a:xfrm>
            <a:custGeom>
              <a:avLst/>
              <a:gdLst>
                <a:gd name="connsiteX0" fmla="*/ 53340 w 53340"/>
                <a:gd name="connsiteY0" fmla="*/ 0 h 0"/>
                <a:gd name="connsiteX1" fmla="*/ 0 w 533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">
                  <a:moveTo>
                    <a:pt x="5334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307945" y="1931588"/>
              <a:ext cx="42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0,75</a:t>
              </a:r>
            </a:p>
          </p:txBody>
        </p:sp>
        <p:sp>
          <p:nvSpPr>
            <p:cNvPr id="14" name="Forme libre 13"/>
            <p:cNvSpPr/>
            <p:nvPr/>
          </p:nvSpPr>
          <p:spPr bwMode="auto">
            <a:xfrm>
              <a:off x="5705400" y="2473948"/>
              <a:ext cx="53340" cy="0"/>
            </a:xfrm>
            <a:custGeom>
              <a:avLst/>
              <a:gdLst>
                <a:gd name="connsiteX0" fmla="*/ 53340 w 53340"/>
                <a:gd name="connsiteY0" fmla="*/ 0 h 0"/>
                <a:gd name="connsiteX1" fmla="*/ 0 w 533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">
                  <a:moveTo>
                    <a:pt x="5334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307945" y="2339258"/>
              <a:ext cx="42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0,50</a:t>
              </a: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5705400" y="2862568"/>
              <a:ext cx="53340" cy="0"/>
            </a:xfrm>
            <a:custGeom>
              <a:avLst/>
              <a:gdLst>
                <a:gd name="connsiteX0" fmla="*/ 53340 w 53340"/>
                <a:gd name="connsiteY0" fmla="*/ 0 h 0"/>
                <a:gd name="connsiteX1" fmla="*/ 0 w 533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">
                  <a:moveTo>
                    <a:pt x="5334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07945" y="2727878"/>
              <a:ext cx="42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0,25</a:t>
              </a:r>
            </a:p>
          </p:txBody>
        </p:sp>
        <p:sp>
          <p:nvSpPr>
            <p:cNvPr id="18" name="Forme libre 17"/>
            <p:cNvSpPr/>
            <p:nvPr/>
          </p:nvSpPr>
          <p:spPr bwMode="auto">
            <a:xfrm>
              <a:off x="5705400" y="3266428"/>
              <a:ext cx="53340" cy="0"/>
            </a:xfrm>
            <a:custGeom>
              <a:avLst/>
              <a:gdLst>
                <a:gd name="connsiteX0" fmla="*/ 53340 w 53340"/>
                <a:gd name="connsiteY0" fmla="*/ 0 h 0"/>
                <a:gd name="connsiteX1" fmla="*/ 0 w 533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">
                  <a:moveTo>
                    <a:pt x="5334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07945" y="3131738"/>
              <a:ext cx="42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0,00</a:t>
              </a:r>
            </a:p>
          </p:txBody>
        </p:sp>
        <p:cxnSp>
          <p:nvCxnSpPr>
            <p:cNvPr id="23" name="Connecteur droit 22"/>
            <p:cNvCxnSpPr/>
            <p:nvPr/>
          </p:nvCxnSpPr>
          <p:spPr bwMode="auto">
            <a:xfrm>
              <a:off x="604703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ZoneTexte 23"/>
            <p:cNvSpPr txBox="1"/>
            <p:nvPr/>
          </p:nvSpPr>
          <p:spPr>
            <a:xfrm>
              <a:off x="5914377" y="3382956"/>
              <a:ext cx="309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24</a:t>
              </a:r>
            </a:p>
          </p:txBody>
        </p:sp>
        <p:cxnSp>
          <p:nvCxnSpPr>
            <p:cNvPr id="25" name="Connecteur droit 24"/>
            <p:cNvCxnSpPr/>
            <p:nvPr/>
          </p:nvCxnSpPr>
          <p:spPr bwMode="auto">
            <a:xfrm>
              <a:off x="629087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ZoneTexte 25"/>
            <p:cNvSpPr txBox="1"/>
            <p:nvPr/>
          </p:nvSpPr>
          <p:spPr>
            <a:xfrm>
              <a:off x="6158216" y="3382956"/>
              <a:ext cx="309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48</a:t>
              </a:r>
            </a:p>
          </p:txBody>
        </p:sp>
        <p:cxnSp>
          <p:nvCxnSpPr>
            <p:cNvPr id="27" name="Connecteur droit 26"/>
            <p:cNvCxnSpPr/>
            <p:nvPr/>
          </p:nvCxnSpPr>
          <p:spPr bwMode="auto">
            <a:xfrm>
              <a:off x="653471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ZoneTexte 27"/>
            <p:cNvSpPr txBox="1"/>
            <p:nvPr/>
          </p:nvSpPr>
          <p:spPr>
            <a:xfrm>
              <a:off x="6402057" y="3382956"/>
              <a:ext cx="309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72</a:t>
              </a:r>
            </a:p>
          </p:txBody>
        </p:sp>
        <p:cxnSp>
          <p:nvCxnSpPr>
            <p:cNvPr id="29" name="Connecteur droit 28"/>
            <p:cNvCxnSpPr/>
            <p:nvPr/>
          </p:nvCxnSpPr>
          <p:spPr bwMode="auto">
            <a:xfrm>
              <a:off x="677347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ZoneTexte 29"/>
            <p:cNvSpPr txBox="1"/>
            <p:nvPr/>
          </p:nvSpPr>
          <p:spPr>
            <a:xfrm>
              <a:off x="6640817" y="3382956"/>
              <a:ext cx="309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96</a:t>
              </a:r>
            </a:p>
          </p:txBody>
        </p:sp>
        <p:cxnSp>
          <p:nvCxnSpPr>
            <p:cNvPr id="31" name="Connecteur droit 30"/>
            <p:cNvCxnSpPr/>
            <p:nvPr/>
          </p:nvCxnSpPr>
          <p:spPr bwMode="auto">
            <a:xfrm>
              <a:off x="701985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ZoneTexte 31"/>
            <p:cNvSpPr txBox="1"/>
            <p:nvPr/>
          </p:nvSpPr>
          <p:spPr>
            <a:xfrm>
              <a:off x="7068531" y="3382956"/>
              <a:ext cx="1614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fr-FR" sz="1200" dirty="0">
                <a:solidFill>
                  <a:srgbClr val="000066"/>
                </a:solidFill>
                <a:cs typeface="Arial" charset="0"/>
              </a:endParaRPr>
            </a:p>
          </p:txBody>
        </p:sp>
        <p:cxnSp>
          <p:nvCxnSpPr>
            <p:cNvPr id="33" name="Connecteur droit 32"/>
            <p:cNvCxnSpPr/>
            <p:nvPr/>
          </p:nvCxnSpPr>
          <p:spPr bwMode="auto">
            <a:xfrm>
              <a:off x="726623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ZoneTexte 33"/>
            <p:cNvSpPr txBox="1"/>
            <p:nvPr/>
          </p:nvSpPr>
          <p:spPr>
            <a:xfrm>
              <a:off x="7092175" y="3382956"/>
              <a:ext cx="384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144</a:t>
              </a:r>
            </a:p>
          </p:txBody>
        </p:sp>
        <p:cxnSp>
          <p:nvCxnSpPr>
            <p:cNvPr id="35" name="Connecteur droit 34"/>
            <p:cNvCxnSpPr/>
            <p:nvPr/>
          </p:nvCxnSpPr>
          <p:spPr bwMode="auto">
            <a:xfrm>
              <a:off x="750753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ZoneTexte 35"/>
            <p:cNvSpPr txBox="1"/>
            <p:nvPr/>
          </p:nvSpPr>
          <p:spPr>
            <a:xfrm>
              <a:off x="7556209" y="3382956"/>
              <a:ext cx="1614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fr-FR" sz="1200" dirty="0">
                <a:solidFill>
                  <a:srgbClr val="000066"/>
                </a:solidFill>
                <a:cs typeface="Arial" charset="0"/>
              </a:endParaRPr>
            </a:p>
          </p:txBody>
        </p:sp>
        <p:cxnSp>
          <p:nvCxnSpPr>
            <p:cNvPr id="37" name="Connecteur droit 36"/>
            <p:cNvCxnSpPr/>
            <p:nvPr/>
          </p:nvCxnSpPr>
          <p:spPr bwMode="auto">
            <a:xfrm>
              <a:off x="775645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ZoneTexte 37"/>
            <p:cNvSpPr txBox="1"/>
            <p:nvPr/>
          </p:nvSpPr>
          <p:spPr>
            <a:xfrm>
              <a:off x="7582395" y="3382956"/>
              <a:ext cx="384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192</a:t>
              </a:r>
            </a:p>
          </p:txBody>
        </p:sp>
        <p:cxnSp>
          <p:nvCxnSpPr>
            <p:cNvPr id="39" name="Connecteur droit 38"/>
            <p:cNvCxnSpPr/>
            <p:nvPr/>
          </p:nvCxnSpPr>
          <p:spPr bwMode="auto">
            <a:xfrm>
              <a:off x="800029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Connecteur droit 40"/>
            <p:cNvCxnSpPr/>
            <p:nvPr/>
          </p:nvCxnSpPr>
          <p:spPr bwMode="auto">
            <a:xfrm>
              <a:off x="8251750" y="3338818"/>
              <a:ext cx="0" cy="699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ZoneTexte 41"/>
            <p:cNvSpPr txBox="1"/>
            <p:nvPr/>
          </p:nvSpPr>
          <p:spPr>
            <a:xfrm>
              <a:off x="8077695" y="3382956"/>
              <a:ext cx="384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240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5824532" y="3575707"/>
              <a:ext cx="2474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Semaines après randomisation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800724" y="1873747"/>
              <a:ext cx="2762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66"/>
                  </a:solidFill>
                  <a:cs typeface="Arial" charset="0"/>
                </a:rPr>
                <a:t>HR ajusté : 1,00 (0,56-1,79) ; p = 1,0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8173107" y="2280735"/>
              <a:ext cx="4654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5/7 j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cs typeface="Arial" charset="0"/>
                </a:rPr>
                <a:t>7/7 j</a:t>
              </a:r>
            </a:p>
          </p:txBody>
        </p:sp>
        <p:cxnSp>
          <p:nvCxnSpPr>
            <p:cNvPr id="48" name="Connecteur droit 47"/>
            <p:cNvCxnSpPr/>
            <p:nvPr/>
          </p:nvCxnSpPr>
          <p:spPr bwMode="auto">
            <a:xfrm flipH="1">
              <a:off x="8030304" y="2412997"/>
              <a:ext cx="169576" cy="0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Connecteur droit 48"/>
            <p:cNvCxnSpPr/>
            <p:nvPr/>
          </p:nvCxnSpPr>
          <p:spPr bwMode="auto">
            <a:xfrm flipH="1">
              <a:off x="8030304" y="2665003"/>
              <a:ext cx="169576" cy="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Forme libre 49"/>
            <p:cNvSpPr/>
            <p:nvPr/>
          </p:nvSpPr>
          <p:spPr bwMode="auto">
            <a:xfrm>
              <a:off x="5790490" y="2970518"/>
              <a:ext cx="2509520" cy="294640"/>
            </a:xfrm>
            <a:custGeom>
              <a:avLst/>
              <a:gdLst>
                <a:gd name="connsiteX0" fmla="*/ 2509520 w 2509520"/>
                <a:gd name="connsiteY0" fmla="*/ 7620 h 294640"/>
                <a:gd name="connsiteX1" fmla="*/ 2075180 w 2509520"/>
                <a:gd name="connsiteY1" fmla="*/ 0 h 294640"/>
                <a:gd name="connsiteX2" fmla="*/ 1968500 w 2509520"/>
                <a:gd name="connsiteY2" fmla="*/ 55880 h 294640"/>
                <a:gd name="connsiteX3" fmla="*/ 1562100 w 2509520"/>
                <a:gd name="connsiteY3" fmla="*/ 66040 h 294640"/>
                <a:gd name="connsiteX4" fmla="*/ 1356360 w 2509520"/>
                <a:gd name="connsiteY4" fmla="*/ 104140 h 294640"/>
                <a:gd name="connsiteX5" fmla="*/ 1221740 w 2509520"/>
                <a:gd name="connsiteY5" fmla="*/ 91440 h 294640"/>
                <a:gd name="connsiteX6" fmla="*/ 1051560 w 2509520"/>
                <a:gd name="connsiteY6" fmla="*/ 119380 h 294640"/>
                <a:gd name="connsiteX7" fmla="*/ 904240 w 2509520"/>
                <a:gd name="connsiteY7" fmla="*/ 124460 h 294640"/>
                <a:gd name="connsiteX8" fmla="*/ 754380 w 2509520"/>
                <a:gd name="connsiteY8" fmla="*/ 170180 h 294640"/>
                <a:gd name="connsiteX9" fmla="*/ 530860 w 2509520"/>
                <a:gd name="connsiteY9" fmla="*/ 182880 h 294640"/>
                <a:gd name="connsiteX10" fmla="*/ 294640 w 2509520"/>
                <a:gd name="connsiteY10" fmla="*/ 261620 h 294640"/>
                <a:gd name="connsiteX11" fmla="*/ 124460 w 2509520"/>
                <a:gd name="connsiteY11" fmla="*/ 274320 h 294640"/>
                <a:gd name="connsiteX12" fmla="*/ 0 w 2509520"/>
                <a:gd name="connsiteY12" fmla="*/ 294640 h 29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09520" h="294640">
                  <a:moveTo>
                    <a:pt x="2509520" y="7620"/>
                  </a:moveTo>
                  <a:lnTo>
                    <a:pt x="2075180" y="0"/>
                  </a:lnTo>
                  <a:lnTo>
                    <a:pt x="1968500" y="55880"/>
                  </a:lnTo>
                  <a:lnTo>
                    <a:pt x="1562100" y="66040"/>
                  </a:lnTo>
                  <a:lnTo>
                    <a:pt x="1356360" y="104140"/>
                  </a:lnTo>
                  <a:lnTo>
                    <a:pt x="1221740" y="91440"/>
                  </a:lnTo>
                  <a:lnTo>
                    <a:pt x="1051560" y="119380"/>
                  </a:lnTo>
                  <a:lnTo>
                    <a:pt x="904240" y="124460"/>
                  </a:lnTo>
                  <a:lnTo>
                    <a:pt x="754380" y="170180"/>
                  </a:lnTo>
                  <a:lnTo>
                    <a:pt x="530860" y="182880"/>
                  </a:lnTo>
                  <a:lnTo>
                    <a:pt x="294640" y="261620"/>
                  </a:lnTo>
                  <a:lnTo>
                    <a:pt x="124460" y="274320"/>
                  </a:lnTo>
                  <a:lnTo>
                    <a:pt x="0" y="29464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1" name="Forme libre 50"/>
            <p:cNvSpPr/>
            <p:nvPr/>
          </p:nvSpPr>
          <p:spPr bwMode="auto">
            <a:xfrm>
              <a:off x="5800650" y="2978138"/>
              <a:ext cx="2499360" cy="292100"/>
            </a:xfrm>
            <a:custGeom>
              <a:avLst/>
              <a:gdLst>
                <a:gd name="connsiteX0" fmla="*/ 2499360 w 2499360"/>
                <a:gd name="connsiteY0" fmla="*/ 0 h 292100"/>
                <a:gd name="connsiteX1" fmla="*/ 1996440 w 2499360"/>
                <a:gd name="connsiteY1" fmla="*/ 17780 h 292100"/>
                <a:gd name="connsiteX2" fmla="*/ 1826260 w 2499360"/>
                <a:gd name="connsiteY2" fmla="*/ 45720 h 292100"/>
                <a:gd name="connsiteX3" fmla="*/ 1463040 w 2499360"/>
                <a:gd name="connsiteY3" fmla="*/ 50800 h 292100"/>
                <a:gd name="connsiteX4" fmla="*/ 1209040 w 2499360"/>
                <a:gd name="connsiteY4" fmla="*/ 86360 h 292100"/>
                <a:gd name="connsiteX5" fmla="*/ 993140 w 2499360"/>
                <a:gd name="connsiteY5" fmla="*/ 121920 h 292100"/>
                <a:gd name="connsiteX6" fmla="*/ 883920 w 2499360"/>
                <a:gd name="connsiteY6" fmla="*/ 139700 h 292100"/>
                <a:gd name="connsiteX7" fmla="*/ 594360 w 2499360"/>
                <a:gd name="connsiteY7" fmla="*/ 167640 h 292100"/>
                <a:gd name="connsiteX8" fmla="*/ 480060 w 2499360"/>
                <a:gd name="connsiteY8" fmla="*/ 226060 h 292100"/>
                <a:gd name="connsiteX9" fmla="*/ 335280 w 2499360"/>
                <a:gd name="connsiteY9" fmla="*/ 233680 h 292100"/>
                <a:gd name="connsiteX10" fmla="*/ 213360 w 2499360"/>
                <a:gd name="connsiteY10" fmla="*/ 274320 h 292100"/>
                <a:gd name="connsiteX11" fmla="*/ 104140 w 2499360"/>
                <a:gd name="connsiteY11" fmla="*/ 269240 h 292100"/>
                <a:gd name="connsiteX12" fmla="*/ 0 w 2499360"/>
                <a:gd name="connsiteY12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9360" h="292100">
                  <a:moveTo>
                    <a:pt x="2499360" y="0"/>
                  </a:moveTo>
                  <a:lnTo>
                    <a:pt x="1996440" y="17780"/>
                  </a:lnTo>
                  <a:lnTo>
                    <a:pt x="1826260" y="45720"/>
                  </a:lnTo>
                  <a:lnTo>
                    <a:pt x="1463040" y="50800"/>
                  </a:lnTo>
                  <a:lnTo>
                    <a:pt x="1209040" y="86360"/>
                  </a:lnTo>
                  <a:lnTo>
                    <a:pt x="993140" y="121920"/>
                  </a:lnTo>
                  <a:lnTo>
                    <a:pt x="883920" y="139700"/>
                  </a:lnTo>
                  <a:lnTo>
                    <a:pt x="594360" y="167640"/>
                  </a:lnTo>
                  <a:lnTo>
                    <a:pt x="480060" y="226060"/>
                  </a:lnTo>
                  <a:lnTo>
                    <a:pt x="335280" y="233680"/>
                  </a:lnTo>
                  <a:lnTo>
                    <a:pt x="213360" y="274320"/>
                  </a:lnTo>
                  <a:lnTo>
                    <a:pt x="104140" y="269240"/>
                  </a:lnTo>
                  <a:lnTo>
                    <a:pt x="0" y="292100"/>
                  </a:lnTo>
                </a:path>
              </a:pathLst>
            </a:cu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5" name="Titre 4"/>
          <p:cNvSpPr>
            <a:spLocks noGrp="1"/>
          </p:cNvSpPr>
          <p:nvPr>
            <p:ph type="title"/>
          </p:nvPr>
        </p:nvSpPr>
        <p:spPr>
          <a:xfrm>
            <a:off x="218661" y="115889"/>
            <a:ext cx="11875973" cy="936625"/>
          </a:xfrm>
        </p:spPr>
        <p:txBody>
          <a:bodyPr/>
          <a:lstStyle/>
          <a:p>
            <a:pPr algn="ctr"/>
            <a:r>
              <a:rPr lang="fr-FR" dirty="0"/>
              <a:t>Essai BREATHER : EFV + 2 INTI 5 </a:t>
            </a:r>
            <a:r>
              <a:rPr lang="fr-FR" dirty="0" smtClean="0"/>
              <a:t>j/7 vs </a:t>
            </a:r>
            <a:r>
              <a:rPr lang="fr-FR" dirty="0"/>
              <a:t>7 </a:t>
            </a:r>
            <a:r>
              <a:rPr lang="fr-FR" dirty="0" smtClean="0"/>
              <a:t>j/7 </a:t>
            </a:r>
            <a:r>
              <a:rPr lang="fr-FR" dirty="0"/>
              <a:t>– Résultats à S192 </a:t>
            </a:r>
            <a:r>
              <a:rPr lang="fr-FR" dirty="0" smtClean="0"/>
              <a:t>(2)</a:t>
            </a:r>
            <a:endParaRPr lang="fr-FR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90756"/>
      </p:ext>
    </p:extLst>
  </p:cSld>
  <p:clrMapOvr>
    <a:masterClrMapping/>
  </p:clrMapOvr>
  <p:transition advTm="24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64" x="544513" y="4665663"/>
          <p14:tracePt t="15415" x="550863" y="4665663"/>
          <p14:tracePt t="15422" x="581025" y="4665663"/>
          <p14:tracePt t="15429" x="646113" y="4630738"/>
          <p14:tracePt t="15438" x="849313" y="4521200"/>
          <p14:tracePt t="15453" x="1597025" y="4202113"/>
          <p14:tracePt t="15470" x="2735263" y="3773488"/>
          <p14:tracePt t="15487" x="4092575" y="3367088"/>
          <p14:tracePt t="15504" x="5965825" y="2873375"/>
          <p14:tracePt t="15520" x="6756400" y="2757488"/>
          <p14:tracePt t="15537" x="7489825" y="2714625"/>
          <p14:tracePt t="15553" x="7924800" y="2700338"/>
          <p14:tracePt t="15570" x="8237538" y="2692400"/>
          <p14:tracePt t="15587" x="8447088" y="2692400"/>
          <p14:tracePt t="15604" x="8505825" y="2692400"/>
          <p14:tracePt t="15620" x="8520113" y="2692400"/>
          <p14:tracePt t="15787" x="8534400" y="2678113"/>
          <p14:tracePt t="15794" x="8593138" y="2655888"/>
          <p14:tracePt t="15803" x="8686800" y="2633663"/>
          <p14:tracePt t="15820" x="8861425" y="2598738"/>
          <p14:tracePt t="15837" x="9056688" y="2562225"/>
          <p14:tracePt t="15854" x="9339263" y="2540000"/>
          <p14:tracePt t="15870" x="9491663" y="2540000"/>
          <p14:tracePt t="15887" x="9674225" y="2540000"/>
          <p14:tracePt t="15904" x="9847263" y="2540000"/>
          <p14:tracePt t="15920" x="10050463" y="2540000"/>
          <p14:tracePt t="15937" x="10312400" y="2540000"/>
          <p14:tracePt t="15954" x="10464800" y="2540000"/>
          <p14:tracePt t="15970" x="10580688" y="2525713"/>
          <p14:tracePt t="15987" x="10710863" y="2511425"/>
          <p14:tracePt t="16004" x="10828338" y="2489200"/>
          <p14:tracePt t="16020" x="10863263" y="2481263"/>
          <p14:tracePt t="16037" x="10879138" y="2481263"/>
          <p14:tracePt t="16054" x="10885488" y="2474913"/>
          <p14:tracePt t="16055" x="10893425" y="2474913"/>
          <p14:tracePt t="16233" x="10893425" y="2466975"/>
          <p14:tracePt t="16248" x="10899775" y="2460625"/>
          <p14:tracePt t="16256" x="10907713" y="2452688"/>
          <p14:tracePt t="16271" x="10950575" y="2387600"/>
          <p14:tracePt t="16287" x="10980738" y="2322513"/>
          <p14:tracePt t="16304" x="10995025" y="2257425"/>
          <p14:tracePt t="16320" x="11001375" y="2192338"/>
          <p14:tracePt t="16337" x="11001375" y="2155825"/>
          <p14:tracePt t="16354" x="10995025" y="2125663"/>
          <p14:tracePt t="16370" x="10987088" y="2119313"/>
          <p14:tracePt t="16387" x="10980738" y="2119313"/>
          <p14:tracePt t="16420" x="10964863" y="2141538"/>
          <p14:tracePt t="16437" x="10958513" y="2176463"/>
          <p14:tracePt t="16454" x="10950575" y="2286000"/>
          <p14:tracePt t="16470" x="10950575" y="2387600"/>
          <p14:tracePt t="16487" x="10950575" y="2576513"/>
          <p14:tracePt t="16504" x="10950575" y="2706688"/>
          <p14:tracePt t="16520" x="10950575" y="2816225"/>
          <p14:tracePt t="16537" x="10950575" y="2887663"/>
          <p14:tracePt t="16554" x="10936288" y="2932113"/>
          <p14:tracePt t="16570" x="10936288" y="2946400"/>
          <p14:tracePt t="16606" x="10936288" y="2938463"/>
          <p14:tracePt t="16621" x="10936288" y="2867025"/>
          <p14:tracePt t="16637" x="10936288" y="2684463"/>
          <p14:tracePt t="16654" x="10936288" y="2474913"/>
          <p14:tracePt t="16670" x="10936288" y="2359025"/>
          <p14:tracePt t="16687" x="10936288" y="2322513"/>
          <p14:tracePt t="16704" x="10936288" y="2300288"/>
          <p14:tracePt t="16755" x="10936288" y="2322513"/>
          <p14:tracePt t="16762" x="10936288" y="2344738"/>
          <p14:tracePt t="16771" x="10936288" y="2373313"/>
          <p14:tracePt t="16787" x="10936288" y="2466975"/>
          <p14:tracePt t="16804" x="10936288" y="2582863"/>
          <p14:tracePt t="16820" x="10936288" y="2649538"/>
          <p14:tracePt t="16837" x="10929938" y="2720975"/>
          <p14:tracePt t="16854" x="10929938" y="2735263"/>
          <p14:tracePt t="16870" x="10929938" y="2751138"/>
          <p14:tracePt t="16918" x="10929938" y="2743200"/>
          <p14:tracePt t="16926" x="10929938" y="2720975"/>
          <p14:tracePt t="16937" x="10929938" y="2670175"/>
          <p14:tracePt t="16954" x="10929938" y="2540000"/>
          <p14:tracePt t="16971" x="10929938" y="2359025"/>
          <p14:tracePt t="16987" x="10929938" y="2322513"/>
          <p14:tracePt t="17004" x="10929938" y="2314575"/>
          <p14:tracePt t="17045" x="10929938" y="2322513"/>
          <p14:tracePt t="17054" x="10929938" y="2336800"/>
          <p14:tracePt t="17071" x="10929938" y="2409825"/>
          <p14:tracePt t="17087" x="10929938" y="2540000"/>
          <p14:tracePt t="17105" x="10929938" y="2714625"/>
          <p14:tracePt t="17121" x="10929938" y="2801938"/>
          <p14:tracePt t="17137" x="10936288" y="2830513"/>
          <p14:tracePt t="17154" x="10936288" y="2844800"/>
          <p14:tracePt t="17171" x="10936288" y="2852738"/>
          <p14:tracePt t="17204" x="10944225" y="2852738"/>
          <p14:tracePt t="17221" x="10950575" y="2765425"/>
          <p14:tracePt t="17237" x="10964863" y="2532063"/>
          <p14:tracePt t="17254" x="10972800" y="2257425"/>
          <p14:tracePt t="17271" x="10972800" y="2184400"/>
          <p14:tracePt t="17287" x="10972800" y="2176463"/>
          <p14:tracePt t="17304" x="10972800" y="2170113"/>
          <p14:tracePt t="17321" x="10972800" y="2176463"/>
          <p14:tracePt t="17337" x="10972800" y="2220913"/>
          <p14:tracePt t="17354" x="10972800" y="2322513"/>
          <p14:tracePt t="17370" x="10972800" y="2409825"/>
          <p14:tracePt t="17387" x="10972800" y="2503488"/>
          <p14:tracePt t="17404" x="10972800" y="2568575"/>
          <p14:tracePt t="17421" x="10972800" y="2582863"/>
          <p14:tracePt t="17437" x="10972800" y="2598738"/>
          <p14:tracePt t="17454" x="10972800" y="2605088"/>
          <p14:tracePt t="19986" x="10936288" y="2678113"/>
          <p14:tracePt t="19993" x="10863263" y="2808288"/>
          <p14:tracePt t="20004" x="10812463" y="2917825"/>
          <p14:tracePt t="20021" x="10747375" y="3025775"/>
          <p14:tracePt t="20038" x="10675938" y="3141663"/>
          <p14:tracePt t="20054" x="10625138" y="3251200"/>
          <p14:tracePt t="20071" x="10594975" y="3330575"/>
          <p14:tracePt t="20088" x="10574338" y="3389313"/>
          <p14:tracePt t="20105" x="10544175" y="3482975"/>
          <p14:tracePt t="20121" x="10544175" y="3548063"/>
          <p14:tracePt t="20138" x="10544175" y="3584575"/>
          <p14:tracePt t="20154" x="10544175" y="3606800"/>
          <p14:tracePt t="20171" x="10544175" y="3614738"/>
          <p14:tracePt t="20204" x="10544175" y="3621088"/>
          <p14:tracePt t="20678" x="10529888" y="3635375"/>
          <p14:tracePt t="20686" x="10523538" y="3649663"/>
          <p14:tracePt t="20693" x="10507663" y="3665538"/>
          <p14:tracePt t="20704" x="10501313" y="3679825"/>
          <p14:tracePt t="20721" x="10464800" y="3744913"/>
          <p14:tracePt t="20738" x="10406063" y="3883025"/>
          <p14:tracePt t="20754" x="10391775" y="3940175"/>
          <p14:tracePt t="20771" x="10371138" y="3970338"/>
          <p14:tracePt t="20788" x="10348913" y="4027488"/>
          <p14:tracePt t="20805" x="10298113" y="4129088"/>
          <p14:tracePt t="20822" x="10261600" y="4194175"/>
          <p14:tracePt t="20838" x="10225088" y="4281488"/>
          <p14:tracePt t="20855" x="10167938" y="4383088"/>
          <p14:tracePt t="20871" x="10101263" y="4498975"/>
          <p14:tracePt t="20888" x="9942513" y="4695825"/>
          <p14:tracePt t="20905" x="9796463" y="4854575"/>
          <p14:tracePt t="20921" x="9652000" y="4978400"/>
          <p14:tracePt t="20938" x="9550400" y="5072063"/>
          <p14:tracePt t="20955" x="9383713" y="5203825"/>
          <p14:tracePt t="20971" x="9288463" y="5254625"/>
          <p14:tracePt t="20988" x="9194800" y="5275263"/>
          <p14:tracePt t="21005" x="9101138" y="5283200"/>
          <p14:tracePt t="21022" x="8969375" y="5268913"/>
          <p14:tracePt t="21038" x="8882063" y="5240338"/>
          <p14:tracePt t="21055" x="8774113" y="5218113"/>
          <p14:tracePt t="21071" x="8664575" y="5195888"/>
          <p14:tracePt t="21088" x="8497888" y="5189538"/>
          <p14:tracePt t="21105" x="8353425" y="5195888"/>
          <p14:tracePt t="21121" x="8215313" y="5254625"/>
          <p14:tracePt t="21138" x="8085138" y="5311775"/>
          <p14:tracePt t="21155" x="7967663" y="5370513"/>
          <p14:tracePt t="21171" x="7939088" y="5370513"/>
          <p14:tracePt t="21385" x="7916863" y="5376863"/>
          <p14:tracePt t="21393" x="7896225" y="5384800"/>
          <p14:tracePt t="21405" x="7874000" y="5399088"/>
          <p14:tracePt t="21422" x="7808913" y="5435600"/>
          <p14:tracePt t="21438" x="7656513" y="5559425"/>
          <p14:tracePt t="21455" x="7554913" y="5667375"/>
          <p14:tracePt t="21471" x="7439025" y="5805488"/>
          <p14:tracePt t="21488" x="7329488" y="5951538"/>
          <p14:tracePt t="21505" x="7227888" y="6088063"/>
          <p14:tracePt t="21521" x="7177088" y="6205538"/>
          <p14:tracePt t="21538" x="7148513" y="6284913"/>
          <p14:tracePt t="21555" x="7134225" y="6342063"/>
          <p14:tracePt t="21572" x="7126288" y="6378575"/>
          <p14:tracePt t="21588" x="7126288" y="6386513"/>
          <p14:tracePt t="21605" x="7126288" y="6392863"/>
          <p14:tracePt t="21638" x="7126288" y="6364288"/>
          <p14:tracePt t="21655" x="7134225" y="6284913"/>
          <p14:tracePt t="21671" x="7154863" y="6132513"/>
          <p14:tracePt t="21688" x="7170738" y="6037263"/>
          <p14:tracePt t="21705" x="7170738" y="5986463"/>
          <p14:tracePt t="21722" x="7170738" y="5957888"/>
          <p14:tracePt t="21780" x="7170738" y="5980113"/>
          <p14:tracePt t="21788" x="7162800" y="6008688"/>
          <p14:tracePt t="21795" x="7154863" y="6053138"/>
          <p14:tracePt t="21805" x="7148513" y="6073775"/>
          <p14:tracePt t="21821" x="7140575" y="6154738"/>
          <p14:tracePt t="21838" x="7126288" y="6256338"/>
          <p14:tracePt t="21855" x="7126288" y="6321425"/>
          <p14:tracePt t="21872" x="7126288" y="6342063"/>
          <p14:tracePt t="21888" x="7126288" y="6350000"/>
          <p14:tracePt t="21944" x="7126288" y="6342063"/>
          <p14:tracePt t="21951" x="7126288" y="6321425"/>
          <p14:tracePt t="21959" x="7126288" y="6284913"/>
          <p14:tracePt t="21972" x="7140575" y="6226175"/>
          <p14:tracePt t="21988" x="7154863" y="5980113"/>
          <p14:tracePt t="22005" x="7170738" y="5754688"/>
          <p14:tracePt t="22022" x="7177088" y="5595938"/>
          <p14:tracePt t="22038" x="7185025" y="5514975"/>
          <p14:tracePt t="22055" x="7185025" y="5478463"/>
          <p14:tracePt t="22072" x="7185025" y="5472113"/>
          <p14:tracePt t="22115" x="7185025" y="5486400"/>
          <p14:tracePt t="22123" x="7185025" y="5529263"/>
          <p14:tracePt t="22138" x="7185025" y="5630863"/>
          <p14:tracePt t="22155" x="7177088" y="5776913"/>
          <p14:tracePt t="22171" x="7177088" y="5878513"/>
          <p14:tracePt t="22188" x="7177088" y="5921375"/>
          <p14:tracePt t="22205" x="7177088" y="5943600"/>
          <p14:tracePt t="22221" x="7177088" y="5951538"/>
          <p14:tracePt t="22238" x="7177088" y="5957888"/>
          <p14:tracePt t="22272" x="7177088" y="5907088"/>
          <p14:tracePt t="22288" x="7177088" y="5827713"/>
          <p14:tracePt t="22305" x="7177088" y="5748338"/>
          <p14:tracePt t="22322" x="7177088" y="5718175"/>
          <p14:tracePt t="22338" x="7177088" y="5711825"/>
          <p14:tracePt t="22368" x="7177088" y="5732463"/>
          <p14:tracePt t="22376" x="7177088" y="5768975"/>
          <p14:tracePt t="22388" x="7177088" y="5827713"/>
          <p14:tracePt t="22405" x="7170738" y="5957888"/>
          <p14:tracePt t="22422" x="7162800" y="6045200"/>
          <p14:tracePt t="22438" x="7154863" y="6110288"/>
          <p14:tracePt t="22455" x="7154863" y="6132513"/>
          <p14:tracePt t="22472" x="7154863" y="6138863"/>
          <p14:tracePt t="22488" x="7154863" y="6154738"/>
          <p14:tracePt t="22599" x="7154863" y="6161088"/>
          <p14:tracePt t="22614" x="7154863" y="6169025"/>
          <p14:tracePt t="22622" x="7154863" y="6175375"/>
          <p14:tracePt t="22629" x="7154863" y="6183313"/>
          <p14:tracePt t="22638" x="7148513" y="6197600"/>
          <p14:tracePt t="22655" x="7148513" y="6219825"/>
          <p14:tracePt t="22672" x="7148513" y="6240463"/>
          <p14:tracePt t="22688" x="7148513" y="6270625"/>
          <p14:tracePt t="22705" x="7148513" y="6276975"/>
          <p14:tracePt t="22738" x="7148513" y="6284913"/>
          <p14:tracePt t="22755" x="7140575" y="6291263"/>
          <p14:tracePt t="22772" x="7140575" y="6299200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1600"/>
              </a:lnSpc>
              <a:spcAft>
                <a:spcPts val="0"/>
              </a:spcAft>
            </a:pPr>
            <a:r>
              <a:rPr lang="fr-FR" altLang="fr-FR" sz="1400" b="1" dirty="0">
                <a:ea typeface="ＭＳ Ｐゴシック" pitchFamily="34" charset="-128"/>
              </a:rPr>
              <a:t>Essai multicentrique</a:t>
            </a:r>
            <a:r>
              <a:rPr lang="fr-FR" altLang="fr-FR" sz="1400" dirty="0">
                <a:ea typeface="ＭＳ Ｐゴシック" pitchFamily="34" charset="-128"/>
              </a:rPr>
              <a:t>, en ouvert non comparatif</a:t>
            </a:r>
            <a:br>
              <a:rPr lang="fr-FR" altLang="fr-FR" sz="1400" dirty="0">
                <a:ea typeface="ＭＳ Ｐゴシック" pitchFamily="34" charset="-128"/>
              </a:rPr>
            </a:br>
            <a:endParaRPr lang="fr-FR" altLang="fr-FR" sz="1400" dirty="0">
              <a:ea typeface="ＭＳ Ｐゴシック" pitchFamily="34" charset="-128"/>
            </a:endParaRP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fr-FR" altLang="fr-FR" sz="1400" b="1" dirty="0">
                <a:ea typeface="ＭＳ Ｐゴシック" pitchFamily="34" charset="-128"/>
              </a:rPr>
              <a:t>Objectif :</a:t>
            </a:r>
            <a:r>
              <a:rPr lang="fr-FR" altLang="fr-FR" sz="1400" dirty="0">
                <a:ea typeface="ＭＳ Ｐゴシック" pitchFamily="34" charset="-128"/>
              </a:rPr>
              <a:t> évaluer la capacité d’une trithérapie (avec IP/r ou INNTI) réduite à 4 jours consécutifs </a:t>
            </a:r>
            <a:br>
              <a:rPr lang="fr-FR" altLang="fr-FR" sz="1400" dirty="0">
                <a:ea typeface="ＭＳ Ｐゴシック" pitchFamily="34" charset="-128"/>
              </a:rPr>
            </a:br>
            <a:r>
              <a:rPr lang="fr-FR" altLang="fr-FR" sz="1400" dirty="0">
                <a:ea typeface="ＭＳ Ｐゴシック" pitchFamily="34" charset="-128"/>
              </a:rPr>
              <a:t>sur 7, de maintenir sur 48 semaines un succès thérapeutique</a:t>
            </a:r>
            <a:br>
              <a:rPr lang="fr-FR" altLang="fr-FR" sz="1400" dirty="0">
                <a:ea typeface="ＭＳ Ｐゴシック" pitchFamily="34" charset="-128"/>
              </a:rPr>
            </a:br>
            <a:r>
              <a:rPr lang="fr-FR" altLang="fr-FR" sz="1400" dirty="0">
                <a:ea typeface="ＭＳ Ｐゴシック" pitchFamily="34" charset="-128"/>
              </a:rPr>
              <a:t>Design de l’étude pour démontrer une efficacité de la stratégie supérieure à 80 %, en estimant </a:t>
            </a:r>
            <a:br>
              <a:rPr lang="fr-FR" altLang="fr-FR" sz="1400" dirty="0">
                <a:ea typeface="ＭＳ Ｐゴシック" pitchFamily="34" charset="-128"/>
              </a:rPr>
            </a:br>
            <a:r>
              <a:rPr lang="fr-FR" altLang="fr-FR" sz="1400" dirty="0">
                <a:ea typeface="ＭＳ Ｐゴシック" pitchFamily="34" charset="-128"/>
              </a:rPr>
              <a:t>un succès ≥ 90 % avec une puissance de 87 % et une erreur de type 1 de 5 %</a:t>
            </a:r>
            <a:br>
              <a:rPr lang="fr-FR" altLang="fr-FR" sz="1400" dirty="0">
                <a:ea typeface="ＭＳ Ｐゴシック" pitchFamily="34" charset="-128"/>
              </a:rPr>
            </a:br>
            <a:endParaRPr lang="fr-FR" altLang="fr-FR" sz="1600" dirty="0">
              <a:ea typeface="ＭＳ Ｐゴシック" pitchFamily="34" charset="-128"/>
            </a:endParaRP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fr-FR" altLang="fr-FR" sz="1400" b="1" dirty="0">
                <a:ea typeface="ＭＳ Ｐゴシック" pitchFamily="34" charset="-128"/>
              </a:rPr>
              <a:t>Inclusion</a:t>
            </a:r>
            <a:r>
              <a:rPr lang="fr-FR" altLang="fr-FR" sz="1400" dirty="0">
                <a:ea typeface="ＭＳ Ｐゴシック" pitchFamily="34" charset="-128"/>
              </a:rPr>
              <a:t> de patients avec CV &lt; 50 c/ml depuis au moins 1 an, sous trithérapie (2 INTI + IP/r ou INNTI) stable depuis au moins 4 mois et sans mutation de résistance aux ARV en cours</a:t>
            </a:r>
            <a:br>
              <a:rPr lang="fr-FR" altLang="fr-FR" sz="1400" dirty="0">
                <a:ea typeface="ＭＳ Ｐゴシック" pitchFamily="34" charset="-128"/>
              </a:rPr>
            </a:br>
            <a:endParaRPr lang="fr-FR" altLang="fr-FR" sz="1400" dirty="0">
              <a:ea typeface="ＭＳ Ｐゴシック" pitchFamily="34" charset="-128"/>
            </a:endParaRP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fr-FR" altLang="fr-FR" sz="1400" b="1" dirty="0">
                <a:ea typeface="ＭＳ Ｐゴシック" pitchFamily="34" charset="-128"/>
              </a:rPr>
              <a:t>Evaluation</a:t>
            </a:r>
            <a:r>
              <a:rPr lang="fr-FR" altLang="fr-FR" sz="1400" dirty="0">
                <a:ea typeface="ＭＳ Ｐゴシック" pitchFamily="34" charset="-128"/>
              </a:rPr>
              <a:t> à J0, S4, S8, S12, S16, S24, S32, S40, S48 et S52. Evaluation de l’observance</a:t>
            </a:r>
            <a:br>
              <a:rPr lang="fr-FR" altLang="fr-FR" sz="1400" dirty="0">
                <a:ea typeface="ＭＳ Ｐゴシック" pitchFamily="34" charset="-128"/>
              </a:rPr>
            </a:br>
            <a:r>
              <a:rPr lang="fr-FR" altLang="fr-FR" sz="1400" dirty="0">
                <a:ea typeface="ＭＳ Ｐゴシック" pitchFamily="34" charset="-128"/>
              </a:rPr>
              <a:t>avec auto-questionnaires, dosages ARV et pour une partie des patients avec pilulier électronique</a:t>
            </a:r>
            <a:br>
              <a:rPr lang="fr-FR" altLang="fr-FR" sz="1400" dirty="0">
                <a:ea typeface="ＭＳ Ｐゴシック" pitchFamily="34" charset="-128"/>
              </a:rPr>
            </a:br>
            <a:endParaRPr lang="fr-FR" altLang="fr-FR" sz="1400" dirty="0">
              <a:ea typeface="ＭＳ Ｐゴシック" pitchFamily="34" charset="-128"/>
            </a:endParaRP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fr-FR" altLang="fr-FR" sz="1400" b="1" dirty="0">
                <a:ea typeface="ＭＳ Ｐゴシック" pitchFamily="34" charset="-128"/>
              </a:rPr>
              <a:t>Caractéristiques des 100 patients inclus </a:t>
            </a:r>
          </a:p>
          <a:p>
            <a:pPr marL="625475" lvl="1" indent="-168275">
              <a:lnSpc>
                <a:spcPts val="1600"/>
              </a:lnSpc>
              <a:spcAft>
                <a:spcPts val="0"/>
              </a:spcAft>
            </a:pPr>
            <a:r>
              <a:rPr lang="fr-FR" altLang="fr-FR" sz="1200" b="1" dirty="0">
                <a:ea typeface="ＭＳ Ｐゴシック" pitchFamily="34" charset="-128"/>
              </a:rPr>
              <a:t>Age :</a:t>
            </a:r>
            <a:r>
              <a:rPr lang="fr-FR" altLang="fr-FR" sz="1200" dirty="0">
                <a:ea typeface="ＭＳ Ｐゴシック" pitchFamily="34" charset="-128"/>
              </a:rPr>
              <a:t> médiane (IQR) : 47 ans (40-53)</a:t>
            </a:r>
            <a:endParaRPr lang="fr-FR" altLang="fr-FR" sz="1200" b="1" dirty="0">
              <a:ea typeface="ＭＳ Ｐゴシック" pitchFamily="34" charset="-128"/>
            </a:endParaRPr>
          </a:p>
          <a:p>
            <a:pPr marL="625475" lvl="1" indent="-168275">
              <a:lnSpc>
                <a:spcPts val="1600"/>
              </a:lnSpc>
              <a:spcAft>
                <a:spcPts val="0"/>
              </a:spcAft>
            </a:pPr>
            <a:r>
              <a:rPr lang="fr-FR" altLang="fr-FR" sz="1200" b="1" dirty="0">
                <a:ea typeface="ＭＳ Ｐゴシック" pitchFamily="34" charset="-128"/>
              </a:rPr>
              <a:t>Sexe : </a:t>
            </a:r>
            <a:r>
              <a:rPr lang="fr-FR" altLang="fr-FR" sz="1200" dirty="0">
                <a:ea typeface="ＭＳ Ｐゴシック" pitchFamily="34" charset="-128"/>
              </a:rPr>
              <a:t>masculin : 82 %</a:t>
            </a:r>
          </a:p>
          <a:p>
            <a:pPr marL="625475" lvl="1" indent="-168275">
              <a:lnSpc>
                <a:spcPts val="1600"/>
              </a:lnSpc>
              <a:spcAft>
                <a:spcPts val="0"/>
              </a:spcAft>
            </a:pPr>
            <a:r>
              <a:rPr lang="fr-FR" altLang="fr-FR" sz="1200" b="1" dirty="0">
                <a:ea typeface="ＭＳ Ｐゴシック" pitchFamily="34" charset="-128"/>
              </a:rPr>
              <a:t>Origine ethnique :</a:t>
            </a:r>
            <a:r>
              <a:rPr lang="fr-FR" altLang="fr-FR" sz="1200" dirty="0">
                <a:ea typeface="ＭＳ Ｐゴシック" pitchFamily="34" charset="-128"/>
              </a:rPr>
              <a:t> caucasienne : 81 %, africaine : 10 %</a:t>
            </a:r>
          </a:p>
          <a:p>
            <a:pPr marL="625475" lvl="1" indent="-168275">
              <a:lnSpc>
                <a:spcPts val="1600"/>
              </a:lnSpc>
              <a:spcAft>
                <a:spcPts val="0"/>
              </a:spcAft>
            </a:pPr>
            <a:r>
              <a:rPr lang="fr-FR" altLang="fr-FR" sz="1200" b="1" dirty="0">
                <a:ea typeface="ＭＳ Ｐゴシック" pitchFamily="34" charset="-128"/>
              </a:rPr>
              <a:t>Transmission :</a:t>
            </a:r>
            <a:r>
              <a:rPr lang="fr-FR" altLang="fr-FR" sz="1200" dirty="0">
                <a:ea typeface="ＭＳ Ｐゴシック" pitchFamily="34" charset="-128"/>
              </a:rPr>
              <a:t> HSH : 65 %, hétérosexuelle : 31 %, autre/inconnue : 4 %</a:t>
            </a:r>
          </a:p>
          <a:p>
            <a:pPr marL="625475" lvl="1" indent="-168275">
              <a:lnSpc>
                <a:spcPts val="1600"/>
              </a:lnSpc>
              <a:spcAft>
                <a:spcPts val="0"/>
              </a:spcAft>
            </a:pPr>
            <a:r>
              <a:rPr lang="fr-FR" altLang="fr-FR" sz="1200" b="1" dirty="0">
                <a:ea typeface="ＭＳ Ｐゴシック" pitchFamily="34" charset="-128"/>
              </a:rPr>
              <a:t>Durée de suppression virologique : </a:t>
            </a:r>
            <a:r>
              <a:rPr lang="fr-FR" altLang="fr-FR" sz="1200" dirty="0">
                <a:ea typeface="ＭＳ Ｐゴシック" pitchFamily="34" charset="-128"/>
              </a:rPr>
              <a:t>(CV &lt; 50 c/ml), médiane (IQR) : 4,0 ans (2,3-6,4)</a:t>
            </a:r>
          </a:p>
          <a:p>
            <a:pPr marL="625475" lvl="1" indent="-168275">
              <a:lnSpc>
                <a:spcPts val="1600"/>
              </a:lnSpc>
              <a:spcAft>
                <a:spcPts val="0"/>
              </a:spcAft>
            </a:pPr>
            <a:r>
              <a:rPr lang="fr-FR" altLang="fr-FR" sz="1200" b="1" dirty="0">
                <a:ea typeface="ＭＳ Ｐゴシック" pitchFamily="34" charset="-128"/>
              </a:rPr>
              <a:t>Nadir CD4</a:t>
            </a:r>
            <a:r>
              <a:rPr lang="fr-FR" altLang="fr-FR" sz="1200" dirty="0">
                <a:ea typeface="ＭＳ Ｐゴシック" pitchFamily="34" charset="-128"/>
              </a:rPr>
              <a:t> </a:t>
            </a:r>
            <a:r>
              <a:rPr lang="fr-FR" altLang="fr-FR" sz="1200" b="1" dirty="0">
                <a:ea typeface="ＭＳ Ｐゴシック" pitchFamily="34" charset="-128"/>
              </a:rPr>
              <a:t>:</a:t>
            </a:r>
            <a:r>
              <a:rPr lang="fr-FR" altLang="fr-FR" sz="1200" dirty="0">
                <a:ea typeface="ＭＳ Ｐゴシック" pitchFamily="34" charset="-128"/>
              </a:rPr>
              <a:t> médiane : 282/mm</a:t>
            </a:r>
            <a:r>
              <a:rPr lang="fr-FR" altLang="fr-FR" sz="1200" baseline="30000" dirty="0">
                <a:ea typeface="ＭＳ Ｐゴシック" pitchFamily="34" charset="-128"/>
              </a:rPr>
              <a:t>3</a:t>
            </a:r>
          </a:p>
          <a:p>
            <a:pPr marL="625475" lvl="1" indent="-168275">
              <a:lnSpc>
                <a:spcPts val="1600"/>
              </a:lnSpc>
              <a:spcAft>
                <a:spcPts val="0"/>
              </a:spcAft>
              <a:tabLst>
                <a:tab pos="2781300" algn="l"/>
              </a:tabLst>
            </a:pPr>
            <a:r>
              <a:rPr lang="fr-FR" altLang="fr-FR" sz="1200" b="1" dirty="0">
                <a:ea typeface="ＭＳ Ｐゴシック" pitchFamily="34" charset="-128"/>
              </a:rPr>
              <a:t>Traitement en cours </a:t>
            </a:r>
            <a:endParaRPr lang="fr-FR" altLang="fr-FR" sz="1200" dirty="0">
              <a:ea typeface="ＭＳ Ｐゴシック" pitchFamily="34" charset="-128"/>
            </a:endParaRPr>
          </a:p>
          <a:p>
            <a:pPr marL="1025525" lvl="2" indent="-168275">
              <a:lnSpc>
                <a:spcPts val="1600"/>
              </a:lnSpc>
              <a:spcAft>
                <a:spcPts val="0"/>
              </a:spcAft>
              <a:tabLst>
                <a:tab pos="2781300" algn="l"/>
              </a:tabLst>
            </a:pPr>
            <a:r>
              <a:rPr lang="fr-FR" altLang="fr-FR" sz="1200" dirty="0">
                <a:ea typeface="ＭＳ Ｐゴシック" pitchFamily="34" charset="-128"/>
              </a:rPr>
              <a:t>2 INTI : TDF/FTC : 89 %, ABC/3TC : 11 %</a:t>
            </a:r>
          </a:p>
          <a:p>
            <a:pPr marL="1025525" lvl="2" indent="-168275">
              <a:lnSpc>
                <a:spcPts val="1600"/>
              </a:lnSpc>
              <a:spcAft>
                <a:spcPts val="0"/>
              </a:spcAft>
              <a:tabLst>
                <a:tab pos="2781300" algn="l"/>
              </a:tabLst>
            </a:pPr>
            <a:r>
              <a:rPr lang="fr-FR" altLang="fr-FR" sz="1200" dirty="0">
                <a:ea typeface="ＭＳ Ｐゴシック" pitchFamily="34" charset="-128"/>
              </a:rPr>
              <a:t>3</a:t>
            </a:r>
            <a:r>
              <a:rPr lang="fr-FR" altLang="fr-FR" sz="1200" baseline="30000" dirty="0">
                <a:ea typeface="ＭＳ Ｐゴシック" pitchFamily="34" charset="-128"/>
              </a:rPr>
              <a:t>ème</a:t>
            </a:r>
            <a:r>
              <a:rPr lang="fr-FR" altLang="fr-FR" sz="1200" dirty="0">
                <a:ea typeface="ＭＳ Ｐゴシック" pitchFamily="34" charset="-128"/>
              </a:rPr>
              <a:t> agent : INNTI : 71 % (EFV : 40, ETR : 5, RPV : 26)</a:t>
            </a:r>
          </a:p>
          <a:p>
            <a:pPr marL="1025525" lvl="2" indent="-168275">
              <a:lnSpc>
                <a:spcPts val="1600"/>
              </a:lnSpc>
              <a:spcAft>
                <a:spcPts val="0"/>
              </a:spcAft>
              <a:tabLst>
                <a:tab pos="2781300" algn="l"/>
              </a:tabLst>
            </a:pPr>
            <a:r>
              <a:rPr lang="fr-FR" altLang="fr-FR" sz="1200" dirty="0">
                <a:ea typeface="ＭＳ Ｐゴシック" pitchFamily="34" charset="-128"/>
              </a:rPr>
              <a:t>IP/r : 29 % (DRV/r : 15, ATV/r : 13, LPV/r : 1)</a:t>
            </a:r>
          </a:p>
          <a:p>
            <a:pPr marL="0" indent="0">
              <a:lnSpc>
                <a:spcPts val="1600"/>
              </a:lnSpc>
              <a:spcAft>
                <a:spcPts val="0"/>
              </a:spcAft>
              <a:buNone/>
            </a:pPr>
            <a:endParaRPr lang="fr-FR" altLang="fr-FR" sz="1600" dirty="0">
              <a:ea typeface="ＭＳ Ｐゴシック" pitchFamily="34" charset="-128"/>
            </a:endParaRPr>
          </a:p>
          <a:p>
            <a:pPr>
              <a:lnSpc>
                <a:spcPts val="1600"/>
              </a:lnSpc>
              <a:spcAft>
                <a:spcPts val="0"/>
              </a:spcAft>
            </a:pPr>
            <a:endParaRPr lang="fr-FR" sz="1400" dirty="0"/>
          </a:p>
        </p:txBody>
      </p:sp>
      <p:sp>
        <p:nvSpPr>
          <p:cNvPr id="226308" name="Text Box 3"/>
          <p:cNvSpPr txBox="1">
            <a:spLocks noChangeArrowheads="1"/>
          </p:cNvSpPr>
          <p:nvPr/>
        </p:nvSpPr>
        <p:spPr bwMode="auto">
          <a:xfrm>
            <a:off x="7693982" y="6583364"/>
            <a:ext cx="29740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i="1" dirty="0">
                <a:solidFill>
                  <a:srgbClr val="0070C0"/>
                </a:solidFill>
                <a:cs typeface="Arial" charset="0"/>
              </a:rPr>
              <a:t>De </a:t>
            </a:r>
            <a:r>
              <a:rPr lang="fr-FR" altLang="fr-FR" sz="1200" i="1" dirty="0" err="1">
                <a:solidFill>
                  <a:srgbClr val="0070C0"/>
                </a:solidFill>
                <a:cs typeface="Arial" charset="0"/>
              </a:rPr>
              <a:t>Truchis</a:t>
            </a:r>
            <a:r>
              <a:rPr lang="fr-FR" altLang="fr-FR" sz="1200" i="1" dirty="0">
                <a:solidFill>
                  <a:srgbClr val="0070C0"/>
                </a:solidFill>
                <a:cs typeface="Arial" charset="0"/>
              </a:rPr>
              <a:t> P, IAC 2016, Abs. THPEB063</a:t>
            </a:r>
            <a:endParaRPr lang="en-GB" altLang="fr-FR" sz="1200" i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071813" y="115889"/>
            <a:ext cx="7523162" cy="936625"/>
          </a:xfrm>
        </p:spPr>
        <p:txBody>
          <a:bodyPr/>
          <a:lstStyle/>
          <a:p>
            <a:r>
              <a:rPr lang="fr-FR" altLang="ja-JP" sz="2600" dirty="0">
                <a:ea typeface="MS PGothic" pitchFamily="34" charset="-128"/>
              </a:rPr>
              <a:t>Essai ANRS 162-4D : allégement 4 jours sur 7 (1)</a:t>
            </a:r>
            <a:endParaRPr lang="fr-FR" sz="2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16449"/>
      </p:ext>
    </p:extLst>
  </p:cSld>
  <p:clrMapOvr>
    <a:masterClrMapping/>
  </p:clrMapOvr>
  <p:transition advTm="50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44" x="7148513" y="6276975"/>
          <p14:tracePt t="38052" x="7177088" y="6205538"/>
          <p14:tracePt t="38059" x="7213600" y="6124575"/>
          <p14:tracePt t="38074" x="7366000" y="5748338"/>
          <p14:tracePt t="38090" x="7481888" y="5421313"/>
          <p14:tracePt t="38107" x="7634288" y="5057775"/>
          <p14:tracePt t="38124" x="7772400" y="4710113"/>
          <p14:tracePt t="38141" x="7815263" y="4529138"/>
          <p14:tracePt t="38157" x="7874000" y="4295775"/>
          <p14:tracePt t="38174" x="7888288" y="4202113"/>
          <p14:tracePt t="38190" x="7888288" y="4179888"/>
          <p14:tracePt t="38439" x="7888288" y="4173538"/>
          <p14:tracePt t="38446" x="7888288" y="4151313"/>
          <p14:tracePt t="38457" x="7888288" y="4122738"/>
          <p14:tracePt t="38474" x="7851775" y="3911600"/>
          <p14:tracePt t="38490" x="7743825" y="3606800"/>
          <p14:tracePt t="38507" x="7546975" y="3090863"/>
          <p14:tracePt t="38524" x="7408863" y="2859088"/>
          <p14:tracePt t="38541" x="7292975" y="2728913"/>
          <p14:tracePt t="38557" x="7205663" y="2641600"/>
          <p14:tracePt t="38574" x="7112000" y="2582863"/>
          <p14:tracePt t="38591" x="7083425" y="2576513"/>
          <p14:tracePt t="38607" x="7075488" y="2576513"/>
          <p14:tracePt t="38826" x="7069138" y="2576513"/>
          <p14:tracePt t="38834" x="7061200" y="2576513"/>
          <p14:tracePt t="38842" x="7061200" y="2562225"/>
          <p14:tracePt t="38857" x="7032625" y="2525713"/>
          <p14:tracePt t="38874" x="6981825" y="2446338"/>
          <p14:tracePt t="38890" x="6908800" y="2293938"/>
          <p14:tracePt t="38907" x="6850063" y="2170113"/>
          <p14:tracePt t="38924" x="6764338" y="1958975"/>
          <p14:tracePt t="38940" x="6683375" y="1800225"/>
          <p14:tracePt t="38957" x="6575425" y="1690688"/>
          <p14:tracePt t="38974" x="6429375" y="1597025"/>
          <p14:tracePt t="38991" x="6161088" y="1516063"/>
          <p14:tracePt t="39007" x="5965825" y="1516063"/>
          <p14:tracePt t="39024" x="5813425" y="1516063"/>
          <p14:tracePt t="39041" x="5667375" y="1538288"/>
          <p14:tracePt t="39058" x="5494338" y="1560513"/>
          <p14:tracePt t="39074" x="5413375" y="1566863"/>
          <p14:tracePt t="39091" x="5341938" y="1582738"/>
          <p14:tracePt t="39107" x="5275263" y="1617663"/>
          <p14:tracePt t="39124" x="5167313" y="1727200"/>
          <p14:tracePt t="39141" x="5108575" y="1785938"/>
          <p14:tracePt t="39158" x="5057775" y="1871663"/>
          <p14:tracePt t="39174" x="5014913" y="1952625"/>
          <p14:tracePt t="39191" x="5000625" y="1995488"/>
          <p14:tracePt t="39207" x="4986338" y="2068513"/>
          <p14:tracePt t="39224" x="4978400" y="2105025"/>
          <p14:tracePt t="39241" x="4978400" y="2133600"/>
          <p14:tracePt t="39257" x="4992688" y="2176463"/>
          <p14:tracePt t="39274" x="5080000" y="2308225"/>
          <p14:tracePt t="39290" x="5173663" y="2401888"/>
          <p14:tracePt t="39307" x="5319713" y="2489200"/>
          <p14:tracePt t="39324" x="5494338" y="2554288"/>
          <p14:tracePt t="39341" x="5718175" y="2582863"/>
          <p14:tracePt t="39357" x="5878513" y="2582863"/>
          <p14:tracePt t="39374" x="6008688" y="2576513"/>
          <p14:tracePt t="39391" x="6154738" y="2547938"/>
          <p14:tracePt t="39407" x="6313488" y="2474913"/>
          <p14:tracePt t="39424" x="6408738" y="2387600"/>
          <p14:tracePt t="39441" x="6480175" y="2308225"/>
          <p14:tracePt t="39458" x="6538913" y="2235200"/>
          <p14:tracePt t="39474" x="6604000" y="2105025"/>
          <p14:tracePt t="39491" x="6626225" y="2003425"/>
          <p14:tracePt t="39507" x="6626225" y="1930400"/>
          <p14:tracePt t="39524" x="6618288" y="1857375"/>
          <p14:tracePt t="39541" x="6567488" y="1763713"/>
          <p14:tracePt t="39558" x="6473825" y="1633538"/>
          <p14:tracePt t="39574" x="6372225" y="1546225"/>
          <p14:tracePt t="39591" x="6248400" y="1487488"/>
          <p14:tracePt t="39608" x="6138863" y="1444625"/>
          <p14:tracePt t="39624" x="5929313" y="1400175"/>
          <p14:tracePt t="39641" x="5813425" y="1400175"/>
          <p14:tracePt t="39657" x="5675313" y="1400175"/>
          <p14:tracePt t="39674" x="5537200" y="1422400"/>
          <p14:tracePt t="39691" x="5370513" y="1473200"/>
          <p14:tracePt t="39707" x="5283200" y="1538288"/>
          <p14:tracePt t="39724" x="5203825" y="1611313"/>
          <p14:tracePt t="39741" x="5138738" y="1684338"/>
          <p14:tracePt t="39742" x="5108575" y="1704975"/>
          <p14:tracePt t="39758" x="5065713" y="1778000"/>
          <p14:tracePt t="39774" x="5021263" y="1836738"/>
          <p14:tracePt t="39791" x="5000625" y="1893888"/>
          <p14:tracePt t="39807" x="4978400" y="1966913"/>
          <p14:tracePt t="39824" x="4970463" y="2046288"/>
          <p14:tracePt t="39841" x="4970463" y="2105025"/>
          <p14:tracePt t="39857" x="4992688" y="2198688"/>
          <p14:tracePt t="39874" x="5021263" y="2286000"/>
          <p14:tracePt t="39891" x="5057775" y="2351088"/>
          <p14:tracePt t="39907" x="5181600" y="2503488"/>
          <p14:tracePt t="39924" x="5275263" y="2605088"/>
          <p14:tracePt t="39941" x="5376863" y="2678113"/>
          <p14:tracePt t="39957" x="5500688" y="2728913"/>
          <p14:tracePt t="39974" x="5689600" y="2765425"/>
          <p14:tracePt t="39991" x="5870575" y="2765425"/>
          <p14:tracePt t="40007" x="6002338" y="2728913"/>
          <p14:tracePt t="40024" x="6138863" y="2663825"/>
          <p14:tracePt t="40041" x="6299200" y="2547938"/>
          <p14:tracePt t="40057" x="6400800" y="2466975"/>
          <p14:tracePt t="40074" x="6502400" y="2387600"/>
          <p14:tracePt t="40091" x="6567488" y="2322513"/>
          <p14:tracePt t="40108" x="6640513" y="2220913"/>
          <p14:tracePt t="40124" x="6669088" y="2170113"/>
          <p14:tracePt t="40141" x="6697663" y="2105025"/>
          <p14:tracePt t="40157" x="6713538" y="2017713"/>
          <p14:tracePt t="40174" x="6713538" y="1879600"/>
          <p14:tracePt t="40191" x="6683375" y="1785938"/>
          <p14:tracePt t="40208" x="6611938" y="1668463"/>
          <p14:tracePt t="40224" x="6538913" y="1574800"/>
          <p14:tracePt t="40241" x="6437313" y="1487488"/>
          <p14:tracePt t="40257" x="6197600" y="1400175"/>
          <p14:tracePt t="40274" x="6045200" y="1371600"/>
          <p14:tracePt t="40291" x="5878513" y="1363663"/>
          <p14:tracePt t="40308" x="5754688" y="1357313"/>
          <p14:tracePt t="40324" x="5565775" y="1357313"/>
          <p14:tracePt t="40341" x="5508625" y="1357313"/>
          <p14:tracePt t="40357" x="5435600" y="1379538"/>
          <p14:tracePt t="40374" x="5356225" y="1430338"/>
          <p14:tracePt t="40391" x="5246688" y="1516063"/>
          <p14:tracePt t="40408" x="5203825" y="1566863"/>
          <p14:tracePt t="40424" x="5167313" y="1625600"/>
          <p14:tracePt t="40441" x="5122863" y="1712913"/>
          <p14:tracePt t="40458" x="5072063" y="1871663"/>
          <p14:tracePt t="40474" x="5051425" y="1944688"/>
          <p14:tracePt t="40491" x="5043488" y="2009775"/>
          <p14:tracePt t="40508" x="5043488" y="2090738"/>
          <p14:tracePt t="40524" x="5043488" y="2198688"/>
          <p14:tracePt t="40541" x="5057775" y="2243138"/>
          <p14:tracePt t="40557" x="5108575" y="2300288"/>
          <p14:tracePt t="40574" x="5195888" y="2395538"/>
          <p14:tracePt t="40591" x="5297488" y="2489200"/>
          <p14:tracePt t="40608" x="5514975" y="2613025"/>
          <p14:tracePt t="40624" x="5624513" y="2649538"/>
          <p14:tracePt t="40641" x="5768975" y="2670175"/>
          <p14:tracePt t="40658" x="5957888" y="2678113"/>
          <p14:tracePt t="40674" x="6045200" y="2678113"/>
          <p14:tracePt t="40691" x="6146800" y="2655888"/>
          <p14:tracePt t="40708" x="6234113" y="2605088"/>
          <p14:tracePt t="40724" x="6307138" y="2547938"/>
          <p14:tracePt t="40741" x="6408738" y="2446338"/>
          <p14:tracePt t="40758" x="6465888" y="2379663"/>
          <p14:tracePt t="40774" x="6510338" y="2314575"/>
          <p14:tracePt t="40791" x="6561138" y="2227263"/>
          <p14:tracePt t="40808" x="6575425" y="2125663"/>
          <p14:tracePt t="40824" x="6575425" y="2068513"/>
          <p14:tracePt t="40841" x="6545263" y="1966913"/>
          <p14:tracePt t="40858" x="6488113" y="1851025"/>
          <p14:tracePt t="40874" x="6378575" y="1719263"/>
          <p14:tracePt t="40891" x="6240463" y="1597025"/>
          <p14:tracePt t="40908" x="6103938" y="1495425"/>
          <p14:tracePt t="40924" x="5951538" y="1414463"/>
          <p14:tracePt t="40941" x="5791200" y="1371600"/>
          <p14:tracePt t="40958" x="5703888" y="1363663"/>
          <p14:tracePt t="40974" x="5580063" y="1371600"/>
          <p14:tracePt t="40991" x="5486400" y="1430338"/>
          <p14:tracePt t="41008" x="5334000" y="1524000"/>
          <p14:tracePt t="41024" x="5254625" y="1589088"/>
          <p14:tracePt t="41041" x="5189538" y="1654175"/>
          <p14:tracePt t="41058" x="5130800" y="1719263"/>
          <p14:tracePt t="41074" x="5080000" y="1806575"/>
          <p14:tracePt t="41091" x="5029200" y="1930400"/>
          <p14:tracePt t="41108" x="5000625" y="2032000"/>
          <p14:tracePt t="41124" x="4992688" y="2133600"/>
          <p14:tracePt t="41141" x="4992688" y="2212975"/>
          <p14:tracePt t="41158" x="5006975" y="2293938"/>
          <p14:tracePt t="41174" x="5037138" y="2365375"/>
          <p14:tracePt t="41191" x="5080000" y="2446338"/>
          <p14:tracePt t="41208" x="5122863" y="2497138"/>
          <p14:tracePt t="41225" x="5203825" y="2562225"/>
          <p14:tracePt t="41241" x="5291138" y="2598738"/>
          <p14:tracePt t="41258" x="5421313" y="2641600"/>
          <p14:tracePt t="41274" x="5529263" y="2649538"/>
          <p14:tracePt t="41291" x="5732463" y="2655888"/>
          <p14:tracePt t="41308" x="5813425" y="2655888"/>
          <p14:tracePt t="41324" x="5892800" y="2649538"/>
          <p14:tracePt t="41341" x="5986463" y="2613025"/>
          <p14:tracePt t="41358" x="6088063" y="2525713"/>
          <p14:tracePt t="41374" x="6146800" y="2466975"/>
          <p14:tracePt t="41391" x="6205538" y="2409825"/>
          <p14:tracePt t="41408" x="6240463" y="2379663"/>
          <p14:tracePt t="41425" x="6270625" y="2328863"/>
          <p14:tracePt t="41441" x="6299200" y="2235200"/>
          <p14:tracePt t="41458" x="6299200" y="2162175"/>
          <p14:tracePt t="41474" x="6299200" y="2090738"/>
          <p14:tracePt t="41491" x="6256338" y="1989138"/>
          <p14:tracePt t="41508" x="6189663" y="1836738"/>
          <p14:tracePt t="41524" x="6110288" y="1719263"/>
          <p14:tracePt t="41541" x="6002338" y="1574800"/>
          <p14:tracePt t="41558" x="5915025" y="1481138"/>
          <p14:tracePt t="41575" x="5689600" y="1393825"/>
          <p14:tracePt t="41591" x="5580063" y="1385888"/>
          <p14:tracePt t="41608" x="5427663" y="1450975"/>
          <p14:tracePt t="41624" x="5305425" y="1531938"/>
          <p14:tracePt t="41641" x="5153025" y="1639888"/>
          <p14:tracePt t="41658" x="5094288" y="1698625"/>
          <p14:tracePt t="41674" x="5037138" y="1755775"/>
          <p14:tracePt t="41691" x="4986338" y="1857375"/>
          <p14:tracePt t="41708" x="4949825" y="1952625"/>
          <p14:tracePt t="41724" x="4935538" y="2060575"/>
          <p14:tracePt t="41741" x="4935538" y="2176463"/>
          <p14:tracePt t="41758" x="4935538" y="2249488"/>
          <p14:tracePt t="41775" x="4964113" y="2322513"/>
          <p14:tracePt t="41791" x="5006975" y="2395538"/>
          <p14:tracePt t="41808" x="5051425" y="2466975"/>
          <p14:tracePt t="41824" x="5108575" y="2525713"/>
          <p14:tracePt t="41841" x="5224463" y="2598738"/>
          <p14:tracePt t="41858" x="5376863" y="2655888"/>
          <p14:tracePt t="41874" x="5508625" y="2684463"/>
          <p14:tracePt t="41891" x="5616575" y="2692400"/>
          <p14:tracePt t="41908" x="5697538" y="2692400"/>
          <p14:tracePt t="41925" x="5842000" y="2684463"/>
          <p14:tracePt t="41946" x="5986463" y="2633663"/>
          <p14:tracePt t="41958" x="6037263" y="2605088"/>
          <p14:tracePt t="41974" x="6146800" y="2540000"/>
          <p14:tracePt t="41991" x="6248400" y="2452688"/>
          <p14:tracePt t="42008" x="6284913" y="2416175"/>
          <p14:tracePt t="42024" x="6313488" y="2387600"/>
          <p14:tracePt t="42041" x="6350000" y="2314575"/>
          <p14:tracePt t="42058" x="6372225" y="2162175"/>
          <p14:tracePt t="42074" x="6372225" y="2074863"/>
          <p14:tracePt t="42091" x="6342063" y="1930400"/>
          <p14:tracePt t="42108" x="6284913" y="1814513"/>
          <p14:tracePt t="42125" x="6161088" y="1639888"/>
          <p14:tracePt t="42141" x="6073775" y="1516063"/>
          <p14:tracePt t="42158" x="5986463" y="1430338"/>
          <p14:tracePt t="42174" x="5878513" y="1357313"/>
          <p14:tracePt t="42191" x="5791200" y="1320800"/>
          <p14:tracePt t="42208" x="5610225" y="1328738"/>
          <p14:tracePt t="42224" x="5494338" y="1408113"/>
          <p14:tracePt t="42241" x="5392738" y="1501775"/>
          <p14:tracePt t="42258" x="5319713" y="1574800"/>
          <p14:tracePt t="42275" x="5218113" y="1719263"/>
          <p14:tracePt t="42291" x="5167313" y="1828800"/>
          <p14:tracePt t="42308" x="5145088" y="1916113"/>
          <p14:tracePt t="42325" x="5145088" y="2039938"/>
          <p14:tracePt t="42341" x="5145088" y="2192338"/>
          <p14:tracePt t="42358" x="5181600" y="2249488"/>
          <p14:tracePt t="42374" x="5218113" y="2293938"/>
          <p14:tracePt t="42391" x="5297488" y="2359025"/>
          <p14:tracePt t="42408" x="5508625" y="2460625"/>
          <p14:tracePt t="42424" x="5610225" y="2503488"/>
          <p14:tracePt t="42441" x="5732463" y="2525713"/>
          <p14:tracePt t="42458" x="5834063" y="2525713"/>
          <p14:tracePt t="42475" x="5980113" y="2517775"/>
          <p14:tracePt t="42491" x="6081713" y="2466975"/>
          <p14:tracePt t="42508" x="6161088" y="2430463"/>
          <p14:tracePt t="42525" x="6205538" y="2373313"/>
          <p14:tracePt t="42542" x="6262688" y="2220913"/>
          <p14:tracePt t="42558" x="6270625" y="2141538"/>
          <p14:tracePt t="42575" x="6270625" y="2097088"/>
          <p14:tracePt t="42591" x="6256338" y="2054225"/>
          <p14:tracePt t="42608" x="6240463" y="2024063"/>
          <p14:tracePt t="42625" x="6211888" y="2003425"/>
          <p14:tracePt t="42641" x="6211888" y="1989138"/>
          <p14:tracePt t="42658" x="6205538" y="1989138"/>
          <p14:tracePt t="43926" x="6189663" y="1989138"/>
          <p14:tracePt t="43934" x="6189663" y="1995488"/>
          <p14:tracePt t="43942" x="6169025" y="2003425"/>
          <p14:tracePt t="43958" x="6132513" y="2024063"/>
          <p14:tracePt t="43975" x="6081713" y="2060575"/>
          <p14:tracePt t="43992" x="5994400" y="2111375"/>
          <p14:tracePt t="44008" x="5819775" y="2184400"/>
          <p14:tracePt t="44025" x="5689600" y="2220913"/>
          <p14:tracePt t="44041" x="5573713" y="2235200"/>
          <p14:tracePt t="44058" x="5494338" y="2243138"/>
          <p14:tracePt t="44075" x="5421313" y="2243138"/>
          <p14:tracePt t="44092" x="5370513" y="2220913"/>
          <p14:tracePt t="44108" x="5319713" y="2184400"/>
          <p14:tracePt t="44125" x="5275263" y="2147888"/>
          <p14:tracePt t="44141" x="5254625" y="2119313"/>
          <p14:tracePt t="44158" x="5232400" y="2105025"/>
          <p14:tracePt t="44175" x="5224463" y="2090738"/>
          <p14:tracePt t="44192" x="5218113" y="2074863"/>
          <p14:tracePt t="44208" x="5218113" y="2060575"/>
          <p14:tracePt t="44225" x="5210175" y="2032000"/>
          <p14:tracePt t="44242" x="5210175" y="2017713"/>
          <p14:tracePt t="44258" x="5210175" y="2003425"/>
          <p14:tracePt t="44275" x="5210175" y="1995488"/>
          <p14:tracePt t="44299" x="5210175" y="1989138"/>
          <p14:tracePt t="47708" x="5210175" y="1995488"/>
          <p14:tracePt t="47716" x="5218113" y="1995488"/>
          <p14:tracePt t="47725" x="5224463" y="2017713"/>
          <p14:tracePt t="47742" x="5246688" y="2039938"/>
          <p14:tracePt t="47759" x="5283200" y="2068513"/>
          <p14:tracePt t="47760" x="5311775" y="2090738"/>
          <p14:tracePt t="47776" x="5376863" y="2119313"/>
          <p14:tracePt t="47792" x="5421313" y="2147888"/>
          <p14:tracePt t="47809" x="5478463" y="2162175"/>
          <p14:tracePt t="47825" x="5559425" y="2192338"/>
          <p14:tracePt t="47842" x="5681663" y="2206625"/>
          <p14:tracePt t="47859" x="5762625" y="2212975"/>
          <p14:tracePt t="47876" x="5878513" y="2212975"/>
          <p14:tracePt t="47892" x="5943600" y="2212975"/>
          <p14:tracePt t="47909" x="5994400" y="2212975"/>
          <p14:tracePt t="47926" x="6067425" y="2198688"/>
          <p14:tracePt t="47942" x="6103938" y="2184400"/>
          <p14:tracePt t="47959" x="6118225" y="2184400"/>
          <p14:tracePt t="47976" x="6132513" y="2176463"/>
          <p14:tracePt t="47992" x="6138863" y="2176463"/>
          <p14:tracePt t="48147" x="6138863" y="2170113"/>
          <p14:tracePt t="48229" x="6138863" y="2162175"/>
          <p14:tracePt t="48244" x="6138863" y="2155825"/>
          <p14:tracePt t="48252" x="6138863" y="2147888"/>
          <p14:tracePt t="48266" x="6138863" y="2141538"/>
          <p14:tracePt t="48281" x="6138863" y="2133600"/>
          <p14:tracePt t="48296" x="6138863" y="2125663"/>
          <p14:tracePt t="48309" x="6138863" y="2119313"/>
          <p14:tracePt t="48327" x="6138863" y="2111375"/>
          <p14:tracePt t="48356" x="6138863" y="2105025"/>
          <p14:tracePt t="48490" x="6138863" y="2097088"/>
        </p14:tracePtLst>
      </p14:laserTrace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824510" y="1232764"/>
            <a:ext cx="679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Probabilité de succès thérapeutique (courbe de Kaplan-Meier)</a:t>
            </a:r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 bwMode="auto">
          <a:xfrm>
            <a:off x="1981200" y="5624002"/>
            <a:ext cx="8597590" cy="114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fr-FR" altLang="fr-FR" sz="1600" b="1" dirty="0">
                <a:ea typeface="ＭＳ Ｐゴシック" pitchFamily="34" charset="-128"/>
              </a:rPr>
              <a:t>3 échecs virologiques </a:t>
            </a:r>
            <a:r>
              <a:rPr lang="fr-FR" altLang="fr-FR" sz="1600" dirty="0">
                <a:ea typeface="ＭＳ Ｐゴシック" pitchFamily="34" charset="-128"/>
              </a:rPr>
              <a:t>(à S4, S8, S40 avec CV à 785,124 et 969 c/ml) </a:t>
            </a:r>
            <a:br>
              <a:rPr lang="fr-FR" altLang="fr-FR" sz="1600" dirty="0">
                <a:ea typeface="ＭＳ Ｐゴシック" pitchFamily="34" charset="-128"/>
              </a:rPr>
            </a:br>
            <a:r>
              <a:rPr lang="fr-FR" altLang="fr-FR" sz="1600" dirty="0">
                <a:ea typeface="ＭＳ Ｐゴシック" pitchFamily="34" charset="-128"/>
              </a:rPr>
              <a:t>avec </a:t>
            </a:r>
            <a:r>
              <a:rPr lang="fr-FR" altLang="fr-FR" sz="1600" dirty="0" err="1">
                <a:ea typeface="ＭＳ Ｐゴシック" pitchFamily="34" charset="-128"/>
              </a:rPr>
              <a:t>resuppression</a:t>
            </a:r>
            <a:r>
              <a:rPr lang="fr-FR" altLang="fr-FR" sz="1600" dirty="0">
                <a:ea typeface="ＭＳ Ｐゴシック" pitchFamily="34" charset="-128"/>
              </a:rPr>
              <a:t> après reprise du traitement 7 jours sur 7</a:t>
            </a:r>
          </a:p>
          <a:p>
            <a:r>
              <a:rPr lang="fr-FR" altLang="fr-FR" sz="1600" b="1" dirty="0">
                <a:ea typeface="ＭＳ Ｐゴシック" pitchFamily="34" charset="-128"/>
              </a:rPr>
              <a:t>1 seul arrêt de la stratégie </a:t>
            </a:r>
            <a:r>
              <a:rPr lang="fr-FR" altLang="fr-FR" sz="1600" dirty="0">
                <a:ea typeface="ＭＳ Ｐゴシック" pitchFamily="34" charset="-128"/>
              </a:rPr>
              <a:t>à S4 (anxiété et asthénie)</a:t>
            </a:r>
          </a:p>
          <a:p>
            <a:r>
              <a:rPr lang="fr-FR" altLang="fr-FR" sz="1600" dirty="0">
                <a:ea typeface="ＭＳ Ｐゴシック" pitchFamily="34" charset="-128"/>
              </a:rPr>
              <a:t>1 arrêt de l’étude à S12 (grossesse avec censure à la date de l’arrêt)</a:t>
            </a:r>
            <a:endParaRPr lang="fr-FR" altLang="fr-FR" sz="1800" dirty="0">
              <a:ea typeface="ＭＳ Ｐゴシック" pitchFamily="34" charset="-128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3888420" y="2500508"/>
          <a:ext cx="5447941" cy="121403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38348">
                  <a:extLst>
                    <a:ext uri="{9D8B030D-6E8A-4147-A177-3AD203B41FA5}">
                      <a16:colId xmlns="" xmlns:a16="http://schemas.microsoft.com/office/drawing/2014/main" val="4064620884"/>
                    </a:ext>
                  </a:extLst>
                </a:gridCol>
                <a:gridCol w="1809593">
                  <a:extLst>
                    <a:ext uri="{9D8B030D-6E8A-4147-A177-3AD203B41FA5}">
                      <a16:colId xmlns="" xmlns:a16="http://schemas.microsoft.com/office/drawing/2014/main" val="3617405811"/>
                    </a:ext>
                  </a:extLst>
                </a:gridCol>
              </a:tblGrid>
              <a:tr h="404679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Succès thérapeutique à S48 (IC 95 %)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96 % (90 - 99)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542038"/>
                  </a:ext>
                </a:extLst>
              </a:tr>
              <a:tr h="404679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Echecs virologiques à S48 (IC 95 %)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3 % (1 - 9)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6307007"/>
                  </a:ext>
                </a:extLst>
              </a:tr>
              <a:tr h="404679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Arrêt stratégie à S48 (IC 95</a:t>
                      </a:r>
                      <a:r>
                        <a:rPr lang="fr-FR" sz="1400" b="1" baseline="0" dirty="0">
                          <a:solidFill>
                            <a:srgbClr val="002060"/>
                          </a:solidFill>
                        </a:rPr>
                        <a:t> %)</a:t>
                      </a:r>
                      <a:endParaRPr lang="fr-FR" sz="1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1 % (0 - 7)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660165"/>
                  </a:ext>
                </a:extLst>
              </a:tr>
            </a:tbl>
          </a:graphicData>
        </a:graphic>
      </p:graphicFrame>
      <p:grpSp>
        <p:nvGrpSpPr>
          <p:cNvPr id="6" name="Groupe 5"/>
          <p:cNvGrpSpPr/>
          <p:nvPr/>
        </p:nvGrpSpPr>
        <p:grpSpPr>
          <a:xfrm>
            <a:off x="2369873" y="1647169"/>
            <a:ext cx="7446095" cy="3908752"/>
            <a:chOff x="845872" y="1539589"/>
            <a:chExt cx="7446095" cy="3908752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911733" y="1624526"/>
              <a:ext cx="0" cy="31667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855465" y="4791238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1855465" y="4470797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1855465" y="4159780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1855465" y="3839339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1855465" y="3528323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1855465" y="3207882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1855465" y="2887441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855465" y="2576424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1855465" y="2255983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1855465" y="1944967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1855465" y="1624526"/>
              <a:ext cx="562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1911732" y="4791238"/>
              <a:ext cx="62952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 flipV="1">
              <a:off x="1911733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 flipV="1">
              <a:off x="2356150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 flipV="1">
              <a:off x="3262560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 flipV="1">
              <a:off x="5958183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 flipV="1">
              <a:off x="6865208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1677214" y="4699245"/>
              <a:ext cx="8495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1592307" y="4375397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>
                  <a:solidFill>
                    <a:srgbClr val="000066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1592307" y="4066152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>
                  <a:solidFill>
                    <a:srgbClr val="000066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36" name="Rectangle 30"/>
            <p:cNvSpPr>
              <a:spLocks noChangeArrowheads="1"/>
            </p:cNvSpPr>
            <p:nvPr/>
          </p:nvSpPr>
          <p:spPr bwMode="auto">
            <a:xfrm>
              <a:off x="1592307" y="3742302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30</a:t>
              </a:r>
            </a:p>
          </p:txBody>
        </p:sp>
        <p:sp>
          <p:nvSpPr>
            <p:cNvPr id="37" name="Rectangle 31"/>
            <p:cNvSpPr>
              <a:spLocks noChangeArrowheads="1"/>
            </p:cNvSpPr>
            <p:nvPr/>
          </p:nvSpPr>
          <p:spPr bwMode="auto">
            <a:xfrm>
              <a:off x="1592307" y="3433057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>
                  <a:solidFill>
                    <a:srgbClr val="000066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38" name="Rectangle 32"/>
            <p:cNvSpPr>
              <a:spLocks noChangeArrowheads="1"/>
            </p:cNvSpPr>
            <p:nvPr/>
          </p:nvSpPr>
          <p:spPr bwMode="auto">
            <a:xfrm>
              <a:off x="1592307" y="3119367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>
                  <a:solidFill>
                    <a:srgbClr val="000066"/>
                  </a:solidFill>
                  <a:cs typeface="Arial" charset="0"/>
                </a:rPr>
                <a:t>50</a:t>
              </a:r>
            </a:p>
          </p:txBody>
        </p:sp>
        <p:sp>
          <p:nvSpPr>
            <p:cNvPr id="39" name="Rectangle 33"/>
            <p:cNvSpPr>
              <a:spLocks noChangeArrowheads="1"/>
            </p:cNvSpPr>
            <p:nvPr/>
          </p:nvSpPr>
          <p:spPr bwMode="auto">
            <a:xfrm>
              <a:off x="1592307" y="2790437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>
                  <a:solidFill>
                    <a:srgbClr val="000066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1592307" y="2481651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>
                  <a:solidFill>
                    <a:srgbClr val="000066"/>
                  </a:solidFill>
                  <a:cs typeface="Arial" charset="0"/>
                </a:rPr>
                <a:t>70</a:t>
              </a:r>
            </a:p>
          </p:txBody>
        </p:sp>
        <p:sp>
          <p:nvSpPr>
            <p:cNvPr id="41" name="Rectangle 35"/>
            <p:cNvSpPr>
              <a:spLocks noChangeArrowheads="1"/>
            </p:cNvSpPr>
            <p:nvPr/>
          </p:nvSpPr>
          <p:spPr bwMode="auto">
            <a:xfrm>
              <a:off x="1592307" y="2172411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>
                  <a:solidFill>
                    <a:srgbClr val="000066"/>
                  </a:solidFill>
                  <a:cs typeface="Arial" charset="0"/>
                </a:rPr>
                <a:t>80</a:t>
              </a: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1592307" y="1858989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>
                  <a:solidFill>
                    <a:srgbClr val="000066"/>
                  </a:solidFill>
                  <a:cs typeface="Arial" charset="0"/>
                </a:rPr>
                <a:t>90</a:t>
              </a:r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1507403" y="1539589"/>
              <a:ext cx="2548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44" name="Rectangle 38"/>
            <p:cNvSpPr>
              <a:spLocks noChangeArrowheads="1"/>
            </p:cNvSpPr>
            <p:nvPr/>
          </p:nvSpPr>
          <p:spPr bwMode="auto">
            <a:xfrm>
              <a:off x="1867303" y="4878245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2323338" y="4878245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4</a:t>
              </a:r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3198739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12</a:t>
              </a:r>
            </a:p>
          </p:txBody>
        </p:sp>
        <p:sp>
          <p:nvSpPr>
            <p:cNvPr id="50" name="Rectangle 44"/>
            <p:cNvSpPr>
              <a:spLocks noChangeArrowheads="1"/>
            </p:cNvSpPr>
            <p:nvPr/>
          </p:nvSpPr>
          <p:spPr bwMode="auto">
            <a:xfrm>
              <a:off x="5873224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36</a:t>
              </a:r>
            </a:p>
          </p:txBody>
        </p:sp>
        <p:sp>
          <p:nvSpPr>
            <p:cNvPr id="51" name="Rectangle 45"/>
            <p:cNvSpPr>
              <a:spLocks noChangeArrowheads="1"/>
            </p:cNvSpPr>
            <p:nvPr/>
          </p:nvSpPr>
          <p:spPr bwMode="auto">
            <a:xfrm>
              <a:off x="6776659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44</a:t>
              </a:r>
            </a:p>
          </p:txBody>
        </p:sp>
        <p:sp>
          <p:nvSpPr>
            <p:cNvPr id="53" name="Rectangle 48"/>
            <p:cNvSpPr>
              <a:spLocks noChangeArrowheads="1"/>
            </p:cNvSpPr>
            <p:nvPr/>
          </p:nvSpPr>
          <p:spPr bwMode="auto">
            <a:xfrm>
              <a:off x="4710588" y="5093243"/>
              <a:ext cx="71654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b="1" dirty="0">
                  <a:solidFill>
                    <a:srgbClr val="000066"/>
                  </a:solidFill>
                  <a:cs typeface="Arial" charset="0"/>
                </a:rPr>
                <a:t>Semaines</a:t>
              </a:r>
            </a:p>
          </p:txBody>
        </p:sp>
        <p:sp>
          <p:nvSpPr>
            <p:cNvPr id="54" name="Line 20"/>
            <p:cNvSpPr>
              <a:spLocks noChangeShapeType="1"/>
            </p:cNvSpPr>
            <p:nvPr/>
          </p:nvSpPr>
          <p:spPr bwMode="auto">
            <a:xfrm flipV="1">
              <a:off x="2813350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5" name="Line 21"/>
            <p:cNvSpPr>
              <a:spLocks noChangeShapeType="1"/>
            </p:cNvSpPr>
            <p:nvPr/>
          </p:nvSpPr>
          <p:spPr bwMode="auto">
            <a:xfrm flipV="1">
              <a:off x="3706134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59" name="Line 25"/>
            <p:cNvSpPr>
              <a:spLocks noChangeShapeType="1"/>
            </p:cNvSpPr>
            <p:nvPr/>
          </p:nvSpPr>
          <p:spPr bwMode="auto">
            <a:xfrm flipV="1">
              <a:off x="6416519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60" name="Line 26"/>
            <p:cNvSpPr>
              <a:spLocks noChangeShapeType="1"/>
            </p:cNvSpPr>
            <p:nvPr/>
          </p:nvSpPr>
          <p:spPr bwMode="auto">
            <a:xfrm flipV="1">
              <a:off x="8207008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61" name="Rectangle 39"/>
            <p:cNvSpPr>
              <a:spLocks noChangeArrowheads="1"/>
            </p:cNvSpPr>
            <p:nvPr/>
          </p:nvSpPr>
          <p:spPr bwMode="auto">
            <a:xfrm>
              <a:off x="2780538" y="4878245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8</a:t>
              </a:r>
            </a:p>
          </p:txBody>
        </p:sp>
        <p:sp>
          <p:nvSpPr>
            <p:cNvPr id="62" name="Rectangle 40"/>
            <p:cNvSpPr>
              <a:spLocks noChangeArrowheads="1"/>
            </p:cNvSpPr>
            <p:nvPr/>
          </p:nvSpPr>
          <p:spPr bwMode="auto">
            <a:xfrm>
              <a:off x="3642313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16</a:t>
              </a:r>
            </a:p>
          </p:txBody>
        </p:sp>
        <p:sp>
          <p:nvSpPr>
            <p:cNvPr id="66" name="Rectangle 44"/>
            <p:cNvSpPr>
              <a:spLocks noChangeArrowheads="1"/>
            </p:cNvSpPr>
            <p:nvPr/>
          </p:nvSpPr>
          <p:spPr bwMode="auto">
            <a:xfrm>
              <a:off x="6331560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67" name="Rectangle 45"/>
            <p:cNvSpPr>
              <a:spLocks noChangeArrowheads="1"/>
            </p:cNvSpPr>
            <p:nvPr/>
          </p:nvSpPr>
          <p:spPr bwMode="auto">
            <a:xfrm>
              <a:off x="8122049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56</a:t>
              </a:r>
            </a:p>
          </p:txBody>
        </p:sp>
        <p:sp>
          <p:nvSpPr>
            <p:cNvPr id="68" name="Line 26"/>
            <p:cNvSpPr>
              <a:spLocks noChangeShapeType="1"/>
            </p:cNvSpPr>
            <p:nvPr/>
          </p:nvSpPr>
          <p:spPr bwMode="auto">
            <a:xfrm flipV="1">
              <a:off x="7754888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69" name="Rectangle 45"/>
            <p:cNvSpPr>
              <a:spLocks noChangeArrowheads="1"/>
            </p:cNvSpPr>
            <p:nvPr/>
          </p:nvSpPr>
          <p:spPr bwMode="auto">
            <a:xfrm>
              <a:off x="7669929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52</a:t>
              </a:r>
            </a:p>
          </p:txBody>
        </p:sp>
        <p:sp>
          <p:nvSpPr>
            <p:cNvPr id="70" name="Line 26"/>
            <p:cNvSpPr>
              <a:spLocks noChangeShapeType="1"/>
            </p:cNvSpPr>
            <p:nvPr/>
          </p:nvSpPr>
          <p:spPr bwMode="auto">
            <a:xfrm flipV="1">
              <a:off x="7312928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1" name="Rectangle 45"/>
            <p:cNvSpPr>
              <a:spLocks noChangeArrowheads="1"/>
            </p:cNvSpPr>
            <p:nvPr/>
          </p:nvSpPr>
          <p:spPr bwMode="auto">
            <a:xfrm>
              <a:off x="7227969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48</a:t>
              </a:r>
            </a:p>
          </p:txBody>
        </p:sp>
        <p:sp>
          <p:nvSpPr>
            <p:cNvPr id="72" name="Line 25"/>
            <p:cNvSpPr>
              <a:spLocks noChangeShapeType="1"/>
            </p:cNvSpPr>
            <p:nvPr/>
          </p:nvSpPr>
          <p:spPr bwMode="auto">
            <a:xfrm flipV="1">
              <a:off x="5506063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3" name="Rectangle 44"/>
            <p:cNvSpPr>
              <a:spLocks noChangeArrowheads="1"/>
            </p:cNvSpPr>
            <p:nvPr/>
          </p:nvSpPr>
          <p:spPr bwMode="auto">
            <a:xfrm>
              <a:off x="5421104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32</a:t>
              </a:r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 flipV="1">
              <a:off x="5053943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5" name="Rectangle 44"/>
            <p:cNvSpPr>
              <a:spLocks noChangeArrowheads="1"/>
            </p:cNvSpPr>
            <p:nvPr/>
          </p:nvSpPr>
          <p:spPr bwMode="auto">
            <a:xfrm>
              <a:off x="4968984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28</a:t>
              </a:r>
            </a:p>
          </p:txBody>
        </p:sp>
        <p:sp>
          <p:nvSpPr>
            <p:cNvPr id="76" name="Line 25"/>
            <p:cNvSpPr>
              <a:spLocks noChangeShapeType="1"/>
            </p:cNvSpPr>
            <p:nvPr/>
          </p:nvSpPr>
          <p:spPr bwMode="auto">
            <a:xfrm flipV="1">
              <a:off x="4611983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7" name="Rectangle 44"/>
            <p:cNvSpPr>
              <a:spLocks noChangeArrowheads="1"/>
            </p:cNvSpPr>
            <p:nvPr/>
          </p:nvSpPr>
          <p:spPr bwMode="auto">
            <a:xfrm>
              <a:off x="4527024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24</a:t>
              </a:r>
            </a:p>
          </p:txBody>
        </p:sp>
        <p:sp>
          <p:nvSpPr>
            <p:cNvPr id="78" name="Line 21"/>
            <p:cNvSpPr>
              <a:spLocks noChangeShapeType="1"/>
            </p:cNvSpPr>
            <p:nvPr/>
          </p:nvSpPr>
          <p:spPr bwMode="auto">
            <a:xfrm flipV="1">
              <a:off x="4158254" y="4791238"/>
              <a:ext cx="0" cy="56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9" name="Rectangle 40"/>
            <p:cNvSpPr>
              <a:spLocks noChangeArrowheads="1"/>
            </p:cNvSpPr>
            <p:nvPr/>
          </p:nvSpPr>
          <p:spPr bwMode="auto">
            <a:xfrm>
              <a:off x="4094433" y="4878245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200" dirty="0">
                  <a:solidFill>
                    <a:srgbClr val="000066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80" name="Rectangle 38"/>
            <p:cNvSpPr>
              <a:spLocks noChangeArrowheads="1"/>
            </p:cNvSpPr>
            <p:nvPr/>
          </p:nvSpPr>
          <p:spPr bwMode="auto">
            <a:xfrm>
              <a:off x="1796771" y="5286758"/>
              <a:ext cx="226023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81" name="Rectangle 39"/>
            <p:cNvSpPr>
              <a:spLocks noChangeArrowheads="1"/>
            </p:cNvSpPr>
            <p:nvPr/>
          </p:nvSpPr>
          <p:spPr bwMode="auto">
            <a:xfrm>
              <a:off x="2290477" y="5286758"/>
              <a:ext cx="150682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99</a:t>
              </a:r>
            </a:p>
          </p:txBody>
        </p:sp>
        <p:sp>
          <p:nvSpPr>
            <p:cNvPr id="82" name="Rectangle 40"/>
            <p:cNvSpPr>
              <a:spLocks noChangeArrowheads="1"/>
            </p:cNvSpPr>
            <p:nvPr/>
          </p:nvSpPr>
          <p:spPr bwMode="auto">
            <a:xfrm>
              <a:off x="3208357" y="5286758"/>
              <a:ext cx="150682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96</a:t>
              </a:r>
            </a:p>
          </p:txBody>
        </p:sp>
        <p:sp>
          <p:nvSpPr>
            <p:cNvPr id="83" name="Rectangle 39"/>
            <p:cNvSpPr>
              <a:spLocks noChangeArrowheads="1"/>
            </p:cNvSpPr>
            <p:nvPr/>
          </p:nvSpPr>
          <p:spPr bwMode="auto">
            <a:xfrm>
              <a:off x="2747677" y="5286758"/>
              <a:ext cx="150682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98</a:t>
              </a:r>
            </a:p>
          </p:txBody>
        </p:sp>
        <p:sp>
          <p:nvSpPr>
            <p:cNvPr id="84" name="Rectangle 40"/>
            <p:cNvSpPr>
              <a:spLocks noChangeArrowheads="1"/>
            </p:cNvSpPr>
            <p:nvPr/>
          </p:nvSpPr>
          <p:spPr bwMode="auto">
            <a:xfrm>
              <a:off x="3651931" y="5286758"/>
              <a:ext cx="150682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96</a:t>
              </a:r>
            </a:p>
          </p:txBody>
        </p:sp>
        <p:sp>
          <p:nvSpPr>
            <p:cNvPr id="85" name="Rectangle 44"/>
            <p:cNvSpPr>
              <a:spLocks noChangeArrowheads="1"/>
            </p:cNvSpPr>
            <p:nvPr/>
          </p:nvSpPr>
          <p:spPr bwMode="auto">
            <a:xfrm>
              <a:off x="6341178" y="5286758"/>
              <a:ext cx="150682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96</a:t>
              </a:r>
            </a:p>
          </p:txBody>
        </p:sp>
        <p:sp>
          <p:nvSpPr>
            <p:cNvPr id="86" name="Rectangle 45"/>
            <p:cNvSpPr>
              <a:spLocks noChangeArrowheads="1"/>
            </p:cNvSpPr>
            <p:nvPr/>
          </p:nvSpPr>
          <p:spPr bwMode="auto">
            <a:xfrm>
              <a:off x="7237587" y="5286758"/>
              <a:ext cx="150682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95</a:t>
              </a:r>
            </a:p>
          </p:txBody>
        </p:sp>
        <p:sp>
          <p:nvSpPr>
            <p:cNvPr id="87" name="Rectangle 44"/>
            <p:cNvSpPr>
              <a:spLocks noChangeArrowheads="1"/>
            </p:cNvSpPr>
            <p:nvPr/>
          </p:nvSpPr>
          <p:spPr bwMode="auto">
            <a:xfrm>
              <a:off x="5430722" y="5286758"/>
              <a:ext cx="150682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96</a:t>
              </a:r>
            </a:p>
          </p:txBody>
        </p:sp>
        <p:sp>
          <p:nvSpPr>
            <p:cNvPr id="88" name="Rectangle 44"/>
            <p:cNvSpPr>
              <a:spLocks noChangeArrowheads="1"/>
            </p:cNvSpPr>
            <p:nvPr/>
          </p:nvSpPr>
          <p:spPr bwMode="auto">
            <a:xfrm>
              <a:off x="4536642" y="5286758"/>
              <a:ext cx="150682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96</a:t>
              </a:r>
            </a:p>
          </p:txBody>
        </p:sp>
        <p:sp>
          <p:nvSpPr>
            <p:cNvPr id="89" name="Rectangle 38"/>
            <p:cNvSpPr>
              <a:spLocks noChangeArrowheads="1"/>
            </p:cNvSpPr>
            <p:nvPr/>
          </p:nvSpPr>
          <p:spPr bwMode="auto">
            <a:xfrm>
              <a:off x="845872" y="5122059"/>
              <a:ext cx="8704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Nb de patients</a:t>
              </a:r>
              <a:b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</a:br>
              <a:r>
                <a:rPr lang="fr-FR" altLang="fr-FR" sz="1050" dirty="0">
                  <a:solidFill>
                    <a:srgbClr val="000066"/>
                  </a:solidFill>
                  <a:cs typeface="Arial" charset="0"/>
                </a:rPr>
                <a:t>à risque</a:t>
              </a:r>
            </a:p>
          </p:txBody>
        </p:sp>
        <p:sp>
          <p:nvSpPr>
            <p:cNvPr id="5" name="Forme libre 4"/>
            <p:cNvSpPr/>
            <p:nvPr/>
          </p:nvSpPr>
          <p:spPr bwMode="auto">
            <a:xfrm>
              <a:off x="1912620" y="1628335"/>
              <a:ext cx="6019800" cy="129540"/>
            </a:xfrm>
            <a:custGeom>
              <a:avLst/>
              <a:gdLst>
                <a:gd name="connsiteX0" fmla="*/ 0 w 6019800"/>
                <a:gd name="connsiteY0" fmla="*/ 0 h 129540"/>
                <a:gd name="connsiteX1" fmla="*/ 449580 w 6019800"/>
                <a:gd name="connsiteY1" fmla="*/ 0 h 129540"/>
                <a:gd name="connsiteX2" fmla="*/ 449580 w 6019800"/>
                <a:gd name="connsiteY2" fmla="*/ 34290 h 129540"/>
                <a:gd name="connsiteX3" fmla="*/ 506730 w 6019800"/>
                <a:gd name="connsiteY3" fmla="*/ 34290 h 129540"/>
                <a:gd name="connsiteX4" fmla="*/ 506730 w 6019800"/>
                <a:gd name="connsiteY4" fmla="*/ 64770 h 129540"/>
                <a:gd name="connsiteX5" fmla="*/ 1295400 w 6019800"/>
                <a:gd name="connsiteY5" fmla="*/ 64770 h 129540"/>
                <a:gd name="connsiteX6" fmla="*/ 1295400 w 6019800"/>
                <a:gd name="connsiteY6" fmla="*/ 95250 h 129540"/>
                <a:gd name="connsiteX7" fmla="*/ 4613910 w 6019800"/>
                <a:gd name="connsiteY7" fmla="*/ 95250 h 129540"/>
                <a:gd name="connsiteX8" fmla="*/ 4613910 w 6019800"/>
                <a:gd name="connsiteY8" fmla="*/ 129540 h 129540"/>
                <a:gd name="connsiteX9" fmla="*/ 6019800 w 6019800"/>
                <a:gd name="connsiteY9" fmla="*/ 12954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19800" h="129540">
                  <a:moveTo>
                    <a:pt x="0" y="0"/>
                  </a:moveTo>
                  <a:lnTo>
                    <a:pt x="449580" y="0"/>
                  </a:lnTo>
                  <a:lnTo>
                    <a:pt x="449580" y="34290"/>
                  </a:lnTo>
                  <a:lnTo>
                    <a:pt x="506730" y="34290"/>
                  </a:lnTo>
                  <a:lnTo>
                    <a:pt x="506730" y="64770"/>
                  </a:lnTo>
                  <a:lnTo>
                    <a:pt x="1295400" y="64770"/>
                  </a:lnTo>
                  <a:lnTo>
                    <a:pt x="1295400" y="95250"/>
                  </a:lnTo>
                  <a:lnTo>
                    <a:pt x="4613910" y="95250"/>
                  </a:lnTo>
                  <a:lnTo>
                    <a:pt x="4613910" y="129540"/>
                  </a:lnTo>
                  <a:lnTo>
                    <a:pt x="6019800" y="129540"/>
                  </a:ln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90" name="Text Box 3"/>
          <p:cNvSpPr txBox="1">
            <a:spLocks noChangeArrowheads="1"/>
          </p:cNvSpPr>
          <p:nvPr/>
        </p:nvSpPr>
        <p:spPr bwMode="auto">
          <a:xfrm>
            <a:off x="7693982" y="6583364"/>
            <a:ext cx="29740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i="1" dirty="0">
                <a:solidFill>
                  <a:srgbClr val="0070C0"/>
                </a:solidFill>
                <a:cs typeface="Arial" charset="0"/>
              </a:rPr>
              <a:t>De </a:t>
            </a:r>
            <a:r>
              <a:rPr lang="fr-FR" altLang="fr-FR" sz="1200" i="1" dirty="0" err="1">
                <a:solidFill>
                  <a:srgbClr val="0070C0"/>
                </a:solidFill>
                <a:cs typeface="Arial" charset="0"/>
              </a:rPr>
              <a:t>Truchis</a:t>
            </a:r>
            <a:r>
              <a:rPr lang="fr-FR" altLang="fr-FR" sz="1200" i="1" dirty="0">
                <a:solidFill>
                  <a:srgbClr val="0070C0"/>
                </a:solidFill>
                <a:cs typeface="Arial" charset="0"/>
              </a:rPr>
              <a:t> P, IAC 2016, Abs. THPEB063</a:t>
            </a:r>
            <a:endParaRPr lang="en-GB" altLang="fr-FR" sz="1200" i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754297" y="1589502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66"/>
                </a:solidFill>
                <a:cs typeface="Arial" charset="0"/>
              </a:rPr>
              <a:t>%</a:t>
            </a:r>
          </a:p>
        </p:txBody>
      </p:sp>
      <p:sp>
        <p:nvSpPr>
          <p:cNvPr id="92" name="Titre 1"/>
          <p:cNvSpPr>
            <a:spLocks noGrp="1"/>
          </p:cNvSpPr>
          <p:nvPr>
            <p:ph type="title"/>
          </p:nvPr>
        </p:nvSpPr>
        <p:spPr>
          <a:xfrm>
            <a:off x="2334419" y="166488"/>
            <a:ext cx="7523162" cy="936625"/>
          </a:xfrm>
        </p:spPr>
        <p:txBody>
          <a:bodyPr/>
          <a:lstStyle/>
          <a:p>
            <a:pPr algn="ctr"/>
            <a:r>
              <a:rPr lang="fr-FR" altLang="ja-JP" sz="2600" dirty="0">
                <a:ea typeface="MS PGothic" pitchFamily="34" charset="-128"/>
              </a:rPr>
              <a:t>Essai ANRS 162-4D : allégement 4 jours sur </a:t>
            </a:r>
            <a:r>
              <a:rPr lang="fr-FR" altLang="ja-JP" sz="2600" dirty="0" smtClean="0">
                <a:ea typeface="MS PGothic" pitchFamily="34" charset="-128"/>
              </a:rPr>
              <a:t>7</a:t>
            </a:r>
            <a:endParaRPr lang="fr-FR" sz="2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317445"/>
      </p:ext>
    </p:extLst>
  </p:cSld>
  <p:clrMapOvr>
    <a:masterClrMapping/>
  </p:clrMapOvr>
  <p:transition advTm="22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51" x="6132513" y="2097088"/>
          <p14:tracePt t="6458" x="6088063" y="2119313"/>
          <p14:tracePt t="6471" x="5980113" y="2170113"/>
          <p14:tracePt t="6488" x="4986338" y="2684463"/>
          <p14:tracePt t="6504" x="4340225" y="2982913"/>
          <p14:tracePt t="6521" x="3533775" y="3338513"/>
          <p14:tracePt t="6538" x="2801938" y="3614738"/>
          <p14:tracePt t="6555" x="1865313" y="3940175"/>
          <p14:tracePt t="6571" x="1582738" y="4086225"/>
          <p14:tracePt t="6588" x="1430338" y="4151313"/>
          <p14:tracePt t="6605" x="1371600" y="4179888"/>
          <p14:tracePt t="6621" x="1363663" y="4187825"/>
          <p14:tracePt t="6655" x="1379538" y="4187825"/>
          <p14:tracePt t="6830" x="1363663" y="4194175"/>
          <p14:tracePt t="6838" x="1335088" y="4208463"/>
          <p14:tracePt t="6845" x="1306513" y="4244975"/>
          <p14:tracePt t="6855" x="1262063" y="4295775"/>
          <p14:tracePt t="6871" x="1168400" y="4427538"/>
          <p14:tracePt t="6888" x="1081088" y="4630738"/>
          <p14:tracePt t="6905" x="1066800" y="4789488"/>
          <p14:tracePt t="6921" x="1066800" y="4862513"/>
          <p14:tracePt t="6938" x="1117600" y="4970463"/>
          <p14:tracePt t="6954" x="1196975" y="5087938"/>
          <p14:tracePt t="6972" x="1349375" y="5254625"/>
          <p14:tracePt t="6988" x="1465263" y="5407025"/>
          <p14:tracePt t="7005" x="1546225" y="5522913"/>
          <p14:tracePt t="7021" x="1639888" y="5624513"/>
          <p14:tracePt t="7038" x="1719263" y="5748338"/>
          <p14:tracePt t="7055" x="1785938" y="5884863"/>
          <p14:tracePt t="7071" x="1820863" y="5935663"/>
          <p14:tracePt t="7088" x="1857375" y="5980113"/>
          <p14:tracePt t="7105" x="1908175" y="6030913"/>
          <p14:tracePt t="7122" x="1966913" y="6067425"/>
          <p14:tracePt t="7138" x="1989138" y="6088063"/>
          <p14:tracePt t="7154" x="1995488" y="6096000"/>
          <p14:tracePt t="7171" x="2003425" y="6096000"/>
          <p14:tracePt t="7188" x="2003425" y="6103938"/>
          <p14:tracePt t="7225" x="2003425" y="6110288"/>
          <p14:tracePt t="7238" x="2003425" y="6118225"/>
          <p14:tracePt t="7255" x="1973263" y="6132513"/>
          <p14:tracePt t="7271" x="1966913" y="6138863"/>
          <p14:tracePt t="7288" x="1958975" y="6146800"/>
          <p14:tracePt t="7321" x="1952625" y="6146800"/>
          <p14:tracePt t="7338" x="1952625" y="6138863"/>
          <p14:tracePt t="7355" x="1989138" y="6110288"/>
          <p14:tracePt t="7371" x="2024063" y="6088063"/>
          <p14:tracePt t="7388" x="2068513" y="6067425"/>
          <p14:tracePt t="7405" x="2105025" y="6053138"/>
          <p14:tracePt t="7448" x="2105025" y="6037263"/>
          <p14:tracePt t="7456" x="2097088" y="6030913"/>
          <p14:tracePt t="7471" x="2039938" y="5994400"/>
          <p14:tracePt t="7488" x="1973263" y="5957888"/>
          <p14:tracePt t="7505" x="1938338" y="5943600"/>
          <p14:tracePt t="7522" x="1922463" y="5929313"/>
          <p14:tracePt t="7538" x="1916113" y="5921375"/>
          <p14:tracePt t="7571" x="1916113" y="5915025"/>
          <p14:tracePt t="7588" x="1908175" y="5915025"/>
          <p14:tracePt t="7605" x="1908175" y="5907088"/>
          <p14:tracePt t="7649" x="1908175" y="5900738"/>
          <p14:tracePt t="7694" x="1908175" y="5892800"/>
          <p14:tracePt t="7738" x="1908175" y="5884863"/>
          <p14:tracePt t="7746" x="1901825" y="5884863"/>
          <p14:tracePt t="7783" x="1893888" y="5884863"/>
          <p14:tracePt t="7835" x="1893888" y="5878513"/>
        </p14:tracePtLst>
      </p14:laserTrace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5877" y="124292"/>
            <a:ext cx="11800166" cy="480001"/>
          </a:xfrm>
        </p:spPr>
        <p:txBody>
          <a:bodyPr/>
          <a:lstStyle/>
          <a:p>
            <a:pPr algn="ctr"/>
            <a:r>
              <a:rPr lang="fr-FR" dirty="0" smtClean="0"/>
              <a:t>4D : pas d'impact de l'arrêt des ARV 3 jours sur 7 sur le réservoir viral et l'inflammation résiduelle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smtClean="0"/>
              <a:t>de </a:t>
            </a:r>
            <a:r>
              <a:rPr lang="fr-FR" dirty="0" err="1"/>
              <a:t>Truchis</a:t>
            </a:r>
            <a:r>
              <a:rPr lang="fr-FR" dirty="0"/>
              <a:t> P et </a:t>
            </a:r>
            <a:r>
              <a:rPr lang="fr-FR" dirty="0" smtClean="0"/>
              <a:t>al.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,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abstr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. </a:t>
            </a:r>
            <a:r>
              <a:rPr lang="fr-FR" smtClean="0"/>
              <a:t>MOPEB0321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235438" y="1054732"/>
            <a:ext cx="7636079" cy="5770566"/>
            <a:chOff x="2512118" y="706862"/>
            <a:chExt cx="7636079" cy="5770566"/>
          </a:xfrm>
        </p:grpSpPr>
        <p:graphicFrame>
          <p:nvGraphicFramePr>
            <p:cNvPr id="12" name="Graphique 11"/>
            <p:cNvGraphicFramePr/>
            <p:nvPr>
              <p:extLst>
                <p:ext uri="{D42A27DB-BD31-4B8C-83A1-F6EECF244321}">
                  <p14:modId xmlns:p14="http://schemas.microsoft.com/office/powerpoint/2010/main" val="2053649147"/>
                </p:ext>
              </p:extLst>
            </p:nvPr>
          </p:nvGraphicFramePr>
          <p:xfrm>
            <a:off x="2512118" y="706862"/>
            <a:ext cx="7598706" cy="29098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9" name="Connecteur droit 8"/>
            <p:cNvCxnSpPr/>
            <p:nvPr/>
          </p:nvCxnSpPr>
          <p:spPr>
            <a:xfrm>
              <a:off x="4186768" y="1071041"/>
              <a:ext cx="1007533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6087534" y="1071041"/>
              <a:ext cx="1007533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7971367" y="1072629"/>
              <a:ext cx="1007533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3928534" y="706862"/>
              <a:ext cx="17102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00"/>
                  </a:solidFill>
                  <a:ea typeface="ＭＳ Ｐゴシック" pitchFamily="-84" charset="-128"/>
                </a:rPr>
                <a:t>–0,5 ± 13,3 ; p = 0,550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791200" y="706863"/>
              <a:ext cx="16086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00"/>
                  </a:solidFill>
                  <a:ea typeface="ＭＳ Ｐゴシック" pitchFamily="-84" charset="-128"/>
                </a:rPr>
                <a:t>4,0 ± 32,7 ; p = 0,367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691966" y="706863"/>
              <a:ext cx="17104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00"/>
                  </a:solidFill>
                  <a:ea typeface="ＭＳ Ｐゴシック" pitchFamily="-84" charset="-128"/>
                </a:rPr>
                <a:t>–1,5 ± 29,9 ; p = 0,102</a:t>
              </a:r>
            </a:p>
          </p:txBody>
        </p:sp>
        <p:graphicFrame>
          <p:nvGraphicFramePr>
            <p:cNvPr id="16" name="Graphique 15"/>
            <p:cNvGraphicFramePr/>
            <p:nvPr>
              <p:extLst>
                <p:ext uri="{D42A27DB-BD31-4B8C-83A1-F6EECF244321}">
                  <p14:modId xmlns:p14="http://schemas.microsoft.com/office/powerpoint/2010/main" val="1281980234"/>
                </p:ext>
              </p:extLst>
            </p:nvPr>
          </p:nvGraphicFramePr>
          <p:xfrm>
            <a:off x="2549491" y="3567622"/>
            <a:ext cx="7598706" cy="29098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17" name="Connecteur droit 16"/>
            <p:cNvCxnSpPr/>
            <p:nvPr/>
          </p:nvCxnSpPr>
          <p:spPr>
            <a:xfrm>
              <a:off x="4314665" y="3993543"/>
              <a:ext cx="1684866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4177077" y="3719234"/>
              <a:ext cx="20454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00"/>
                  </a:solidFill>
                  <a:ea typeface="ＭＳ Ｐゴシック" pitchFamily="-84" charset="-128"/>
                </a:rPr>
                <a:t>–80,2 ± 1 589,8 ; p = 0,787</a:t>
              </a:r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7081152" y="3993543"/>
              <a:ext cx="1684866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7032465" y="3719235"/>
              <a:ext cx="20220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0000"/>
                  </a:solidFill>
                  <a:ea typeface="ＭＳ Ｐゴシック" pitchFamily="-84" charset="-128"/>
                </a:rPr>
                <a:t>–200,4 ± 759,4 ; p = 0,001</a:t>
              </a:r>
            </a:p>
          </p:txBody>
        </p:sp>
      </p:grpSp>
      <p:grpSp>
        <p:nvGrpSpPr>
          <p:cNvPr id="19" name="Grouper 38"/>
          <p:cNvGrpSpPr/>
          <p:nvPr/>
        </p:nvGrpSpPr>
        <p:grpSpPr>
          <a:xfrm>
            <a:off x="0" y="1872926"/>
            <a:ext cx="5956364" cy="4900925"/>
            <a:chOff x="2330692" y="1912779"/>
            <a:chExt cx="4426611" cy="3440644"/>
          </a:xfrm>
        </p:grpSpPr>
        <p:sp>
          <p:nvSpPr>
            <p:cNvPr id="22" name="ZoneTexte 21"/>
            <p:cNvSpPr txBox="1"/>
            <p:nvPr/>
          </p:nvSpPr>
          <p:spPr>
            <a:xfrm rot="16200000">
              <a:off x="1127161" y="3587123"/>
              <a:ext cx="2590229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00"/>
                  </a:solidFill>
                  <a:ea typeface="ＭＳ Ｐゴシック" pitchFamily="-84" charset="-128"/>
                </a:rPr>
                <a:t>ADN VIH (log</a:t>
              </a:r>
              <a:r>
                <a:rPr lang="fr-FR" sz="1200" b="1" baseline="-25000" dirty="0">
                  <a:solidFill>
                    <a:srgbClr val="000000"/>
                  </a:solidFill>
                  <a:ea typeface="ＭＳ Ｐゴシック" pitchFamily="-84" charset="-128"/>
                </a:rPr>
                <a:t>10</a:t>
              </a:r>
              <a:r>
                <a:rPr lang="fr-FR" sz="1200" b="1" dirty="0">
                  <a:solidFill>
                    <a:srgbClr val="000000"/>
                  </a:solidFill>
                  <a:ea typeface="ＭＳ Ｐゴシック" pitchFamily="-84" charset="-128"/>
                </a:rPr>
                <a:t> (</a:t>
              </a:r>
              <a:r>
                <a:rPr lang="fr-FR" sz="1200" b="1" dirty="0" err="1">
                  <a:solidFill>
                    <a:srgbClr val="000000"/>
                  </a:solidFill>
                  <a:ea typeface="ＭＳ Ｐゴシック" pitchFamily="-84" charset="-128"/>
                </a:rPr>
                <a:t>cp</a:t>
              </a:r>
              <a:r>
                <a:rPr lang="fr-FR" sz="1200" b="1" dirty="0">
                  <a:solidFill>
                    <a:srgbClr val="000000"/>
                  </a:solidFill>
                  <a:ea typeface="ＭＳ Ｐゴシック" pitchFamily="-84" charset="-128"/>
                </a:rPr>
                <a:t>/ml)</a:t>
              </a:r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3474352" y="2159000"/>
              <a:ext cx="262164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3474352" y="2362429"/>
              <a:ext cx="132624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769752" y="2362429"/>
              <a:ext cx="132624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Image 25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2756803" y="2383594"/>
              <a:ext cx="4000500" cy="2641600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3268133" y="4973822"/>
              <a:ext cx="444500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S00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586749" y="4973822"/>
              <a:ext cx="444500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S24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873751" y="4973822"/>
              <a:ext cx="444500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S48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268133" y="4563529"/>
              <a:ext cx="444500" cy="427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4,73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0,11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96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578351" y="4563529"/>
              <a:ext cx="444500" cy="427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3,98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0,95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96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5873751" y="4563529"/>
              <a:ext cx="444500" cy="427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3,98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0,78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96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802468" y="4563529"/>
              <a:ext cx="444500" cy="427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Max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Min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n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524375" y="5170255"/>
              <a:ext cx="560917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00"/>
                  </a:solidFill>
                  <a:ea typeface="ＭＳ Ｐゴシック" pitchFamily="-84" charset="-128"/>
                </a:rPr>
                <a:t>Visites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534552" y="2277533"/>
              <a:ext cx="267915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5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534552" y="2730500"/>
              <a:ext cx="267915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4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534552" y="3158067"/>
              <a:ext cx="267915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3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534552" y="3594102"/>
              <a:ext cx="267915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2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534552" y="4030135"/>
              <a:ext cx="267915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1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534552" y="4455807"/>
              <a:ext cx="267915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0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256459" y="1912779"/>
              <a:ext cx="1128341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p = 0,7650 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616217" y="2168918"/>
              <a:ext cx="1128341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p = 0,7849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864983" y="2173083"/>
              <a:ext cx="1128341" cy="18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ＭＳ Ｐゴシック" pitchFamily="-84" charset="-128"/>
                </a:rPr>
                <a:t>p = 0,8528</a:t>
              </a: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1232924" y="1461052"/>
            <a:ext cx="424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Evolution de l'ADN VIH dans les PBMC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247471" y="522195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Evolution des paramètres inflammatoires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3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65"/>
    </mc:Choice>
    <mc:Fallback>
      <p:transition spd="slow" advTm="77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114" x="1893888" y="5870575"/>
          <p14:tracePt t="22122" x="1893888" y="5856288"/>
          <p14:tracePt t="22129" x="1893888" y="5842000"/>
          <p14:tracePt t="22138" x="1893888" y="5827713"/>
          <p14:tracePt t="22153" x="1893888" y="5799138"/>
          <p14:tracePt t="22170" x="1893888" y="5776913"/>
          <p14:tracePt t="22187" x="1893888" y="5726113"/>
          <p14:tracePt t="22203" x="1916113" y="5602288"/>
          <p14:tracePt t="22220" x="1938338" y="5508625"/>
          <p14:tracePt t="22237" x="1958975" y="5392738"/>
          <p14:tracePt t="22253" x="1973263" y="5297488"/>
          <p14:tracePt t="22270" x="1995488" y="5195888"/>
          <p14:tracePt t="22287" x="2024063" y="5000625"/>
          <p14:tracePt t="22303" x="2032000" y="4927600"/>
          <p14:tracePt t="22320" x="2046288" y="4848225"/>
          <p14:tracePt t="22337" x="2060575" y="4767263"/>
          <p14:tracePt t="22353" x="2068513" y="4659313"/>
          <p14:tracePt t="22370" x="2074863" y="4564063"/>
          <p14:tracePt t="22387" x="2074863" y="4433888"/>
          <p14:tracePt t="22403" x="2082800" y="4340225"/>
          <p14:tracePt t="22420" x="2090738" y="4281488"/>
          <p14:tracePt t="22437" x="2105025" y="4259263"/>
          <p14:tracePt t="22453" x="2119313" y="4252913"/>
          <p14:tracePt t="22613" x="2105025" y="4252913"/>
          <p14:tracePt t="22621" x="2097088" y="4252913"/>
          <p14:tracePt t="22628" x="2090738" y="4252913"/>
          <p14:tracePt t="22637" x="2074863" y="4252913"/>
          <p14:tracePt t="22653" x="2068513" y="4244975"/>
          <p14:tracePt t="22670" x="2024063" y="4179888"/>
          <p14:tracePt t="22687" x="2003425" y="4137025"/>
          <p14:tracePt t="22703" x="1981200" y="4106863"/>
          <p14:tracePt t="22720" x="1966913" y="4092575"/>
          <p14:tracePt t="22737" x="1952625" y="4086225"/>
          <p14:tracePt t="22753" x="1944688" y="4086225"/>
          <p14:tracePt t="22771" x="1938338" y="4086225"/>
          <p14:tracePt t="22814" x="1938338" y="4078288"/>
          <p14:tracePt t="22822" x="1944688" y="4078288"/>
          <p14:tracePt t="22829" x="1958975" y="4078288"/>
          <p14:tracePt t="22838" x="1981200" y="4078288"/>
          <p14:tracePt t="22853" x="2090738" y="4078288"/>
          <p14:tracePt t="22870" x="2235200" y="4078288"/>
          <p14:tracePt t="22887" x="2401888" y="4078288"/>
          <p14:tracePt t="22904" x="2720975" y="4092575"/>
          <p14:tracePt t="22920" x="2938463" y="4114800"/>
          <p14:tracePt t="22937" x="3186113" y="4143375"/>
          <p14:tracePt t="22953" x="3513138" y="4202113"/>
          <p14:tracePt t="22970" x="3925888" y="4267200"/>
          <p14:tracePt t="22987" x="4086225" y="4289425"/>
          <p14:tracePt t="23003" x="4238625" y="4303713"/>
          <p14:tracePt t="23020" x="4332288" y="4303713"/>
          <p14:tracePt t="23037" x="4411663" y="4303713"/>
          <p14:tracePt t="23054" x="4564063" y="4275138"/>
          <p14:tracePt t="23070" x="4651375" y="4252913"/>
          <p14:tracePt t="23087" x="4710113" y="4238625"/>
          <p14:tracePt t="23104" x="4732338" y="4230688"/>
          <p14:tracePt t="23120" x="4746625" y="4230688"/>
          <p14:tracePt t="23179" x="4732338" y="4224338"/>
          <p14:tracePt t="23187" x="4665663" y="4216400"/>
          <p14:tracePt t="23194" x="4586288" y="4216400"/>
          <p14:tracePt t="23203" x="4433888" y="4208463"/>
          <p14:tracePt t="23220" x="3883025" y="4208463"/>
          <p14:tracePt t="23237" x="3316288" y="4267200"/>
          <p14:tracePt t="23254" x="2751138" y="4391025"/>
          <p14:tracePt t="23270" x="2359025" y="4492625"/>
          <p14:tracePt t="23287" x="2162175" y="4543425"/>
          <p14:tracePt t="23304" x="1981200" y="4579938"/>
          <p14:tracePt t="23320" x="1857375" y="4600575"/>
          <p14:tracePt t="23337" x="1704975" y="4608513"/>
          <p14:tracePt t="23354" x="1617663" y="4608513"/>
          <p14:tracePt t="23370" x="1574800" y="4608513"/>
          <p14:tracePt t="23387" x="1516063" y="4608513"/>
          <p14:tracePt t="23404" x="1487488" y="4600575"/>
          <p14:tracePt t="23420" x="1481138" y="4600575"/>
          <p14:tracePt t="23437" x="1473200" y="4600575"/>
          <p14:tracePt t="23492" x="1481138" y="4594225"/>
          <p14:tracePt t="23499" x="1501775" y="4594225"/>
          <p14:tracePt t="23507" x="1552575" y="4586288"/>
          <p14:tracePt t="23520" x="1625600" y="4564063"/>
          <p14:tracePt t="23537" x="1989138" y="4478338"/>
          <p14:tracePt t="23554" x="2373313" y="4397375"/>
          <p14:tracePt t="23570" x="2757488" y="4332288"/>
          <p14:tracePt t="23587" x="3141663" y="4295775"/>
          <p14:tracePt t="23604" x="3883025" y="4281488"/>
          <p14:tracePt t="23620" x="4216400" y="4281488"/>
          <p14:tracePt t="23637" x="4506913" y="4310063"/>
          <p14:tracePt t="23654" x="4752975" y="4340225"/>
          <p14:tracePt t="23670" x="4941888" y="4383088"/>
          <p14:tracePt t="23689" x="5014913" y="4391025"/>
          <p14:tracePt t="23704" x="5043488" y="4391025"/>
          <p14:tracePt t="23720" x="5057775" y="4391025"/>
          <p14:tracePt t="23737" x="5065713" y="4391025"/>
          <p14:tracePt t="23754" x="5072063" y="4391025"/>
          <p14:tracePt t="23797" x="5029200" y="4376738"/>
          <p14:tracePt t="23805" x="4884738" y="4318000"/>
          <p14:tracePt t="23812" x="4687888" y="4275138"/>
          <p14:tracePt t="23821" x="4383088" y="4224338"/>
          <p14:tracePt t="23837" x="3744913" y="4179888"/>
          <p14:tracePt t="23854" x="3090863" y="4173538"/>
          <p14:tracePt t="23870" x="2692400" y="4173538"/>
          <p14:tracePt t="23887" x="2227263" y="4179888"/>
          <p14:tracePt t="23904" x="2017713" y="4202113"/>
          <p14:tracePt t="23920" x="1836738" y="4216400"/>
          <p14:tracePt t="23937" x="1727200" y="4230688"/>
          <p14:tracePt t="23954" x="1603375" y="4238625"/>
          <p14:tracePt t="23970" x="1566863" y="4238625"/>
          <p14:tracePt t="23987" x="1552575" y="4238625"/>
          <p14:tracePt t="24043" x="1574800" y="4238625"/>
          <p14:tracePt t="24050" x="1617663" y="4238625"/>
          <p14:tracePt t="24058" x="1676400" y="4238625"/>
          <p14:tracePt t="24070" x="1763713" y="4230688"/>
          <p14:tracePt t="24087" x="2220913" y="4216400"/>
          <p14:tracePt t="24104" x="2554288" y="4216400"/>
          <p14:tracePt t="24120" x="2968625" y="4216400"/>
          <p14:tracePt t="24137" x="3403600" y="4216400"/>
          <p14:tracePt t="24154" x="3643313" y="4216400"/>
          <p14:tracePt t="24170" x="4013200" y="4216400"/>
          <p14:tracePt t="24187" x="4281488" y="4216400"/>
          <p14:tracePt t="24204" x="4441825" y="4216400"/>
          <p14:tracePt t="24220" x="4594225" y="4216400"/>
          <p14:tracePt t="24237" x="4702175" y="4216400"/>
          <p14:tracePt t="24254" x="4767263" y="4216400"/>
          <p14:tracePt t="24270" x="4803775" y="4216400"/>
          <p14:tracePt t="24287" x="4818063" y="4216400"/>
          <p14:tracePt t="24304" x="4840288" y="4216400"/>
          <p14:tracePt t="24363" x="4833938" y="4216400"/>
          <p14:tracePt t="24371" x="4775200" y="4216400"/>
          <p14:tracePt t="24378" x="4673600" y="4216400"/>
          <p14:tracePt t="24387" x="4484688" y="4216400"/>
          <p14:tracePt t="24404" x="3875088" y="4216400"/>
          <p14:tracePt t="24421" x="3222625" y="4216400"/>
          <p14:tracePt t="24437" x="2300288" y="4216400"/>
          <p14:tracePt t="24454" x="1916113" y="4224338"/>
          <p14:tracePt t="24470" x="1662113" y="4244975"/>
          <p14:tracePt t="24487" x="1516063" y="4267200"/>
          <p14:tracePt t="24504" x="1444625" y="4267200"/>
          <p14:tracePt t="24521" x="1414463" y="4267200"/>
          <p14:tracePt t="24537" x="1400175" y="4267200"/>
          <p14:tracePt t="24579" x="1408113" y="4267200"/>
          <p14:tracePt t="24587" x="1444625" y="4267200"/>
          <p14:tracePt t="24604" x="1625600" y="4267200"/>
          <p14:tracePt t="24620" x="2039938" y="4267200"/>
          <p14:tracePt t="24637" x="2532063" y="4267200"/>
          <p14:tracePt t="24654" x="3178175" y="4303713"/>
          <p14:tracePt t="24671" x="3548063" y="4332288"/>
          <p14:tracePt t="24687" x="3940175" y="4368800"/>
          <p14:tracePt t="24704" x="4267200" y="4397375"/>
          <p14:tracePt t="24721" x="4549775" y="4441825"/>
          <p14:tracePt t="24737" x="4687888" y="4456113"/>
          <p14:tracePt t="24754" x="4760913" y="4470400"/>
          <p14:tracePt t="24770" x="4797425" y="4478338"/>
          <p14:tracePt t="24787" x="4818063" y="4478338"/>
          <p14:tracePt t="24804" x="4826000" y="4478338"/>
          <p14:tracePt t="24847" x="4797425" y="4478338"/>
          <p14:tracePt t="24855" x="4716463" y="4470400"/>
          <p14:tracePt t="24870" x="4267200" y="4383088"/>
          <p14:tracePt t="24887" x="3527425" y="4281488"/>
          <p14:tracePt t="24904" x="2932113" y="4267200"/>
          <p14:tracePt t="24921" x="2365375" y="4325938"/>
          <p14:tracePt t="24937" x="1916113" y="4397375"/>
          <p14:tracePt t="24954" x="1806575" y="4419600"/>
          <p14:tracePt t="24971" x="1741488" y="4427538"/>
          <p14:tracePt t="24987" x="1727200" y="4433888"/>
          <p14:tracePt t="25004" x="1719263" y="4433888"/>
          <p14:tracePt t="25040" x="1727200" y="4433888"/>
          <p14:tracePt t="25054" x="1785938" y="4433888"/>
          <p14:tracePt t="25075" x="2243138" y="4433888"/>
          <p14:tracePt t="25087" x="2540000" y="4433888"/>
          <p14:tracePt t="25104" x="2836863" y="4433888"/>
          <p14:tracePt t="25121" x="3222625" y="4448175"/>
          <p14:tracePt t="25138" x="3598863" y="4448175"/>
          <p14:tracePt t="25154" x="3787775" y="4448175"/>
          <p14:tracePt t="25171" x="3962400" y="4448175"/>
          <p14:tracePt t="25187" x="4049713" y="4448175"/>
          <p14:tracePt t="25204" x="4114800" y="4448175"/>
          <p14:tracePt t="25221" x="4129088" y="4448175"/>
          <p14:tracePt t="25237" x="4137025" y="4448175"/>
          <p14:tracePt t="28062" x="4137025" y="4441825"/>
          <p14:tracePt t="28070" x="4157663" y="4427538"/>
          <p14:tracePt t="28077" x="4194175" y="4391025"/>
          <p14:tracePt t="28088" x="4238625" y="4354513"/>
          <p14:tracePt t="28104" x="4448175" y="4106863"/>
          <p14:tracePt t="28122" x="5014913" y="3497263"/>
          <p14:tracePt t="28138" x="5356225" y="3157538"/>
          <p14:tracePt t="28154" x="5834063" y="2692400"/>
          <p14:tracePt t="28171" x="6211888" y="2409825"/>
          <p14:tracePt t="28188" x="6465888" y="2249488"/>
          <p14:tracePt t="28205" x="6742113" y="2082800"/>
          <p14:tracePt t="28221" x="6835775" y="2032000"/>
          <p14:tracePt t="28238" x="6931025" y="1995488"/>
          <p14:tracePt t="28255" x="7032625" y="1952625"/>
          <p14:tracePt t="28576" x="7032625" y="1944688"/>
          <p14:tracePt t="28583" x="7032625" y="1938338"/>
          <p14:tracePt t="28591" x="7032625" y="1916113"/>
          <p14:tracePt t="28605" x="7032625" y="1893888"/>
          <p14:tracePt t="28621" x="7069138" y="1763713"/>
          <p14:tracePt t="28638" x="7140575" y="1603375"/>
          <p14:tracePt t="28655" x="7227888" y="1473200"/>
          <p14:tracePt t="28671" x="7337425" y="1343025"/>
          <p14:tracePt t="28688" x="7408863" y="1227138"/>
          <p14:tracePt t="28705" x="7424738" y="1196975"/>
          <p14:tracePt t="28721" x="7431088" y="1176338"/>
          <p14:tracePt t="28738" x="7439025" y="1160463"/>
          <p14:tracePt t="28755" x="7453313" y="1146175"/>
          <p14:tracePt t="28771" x="7459663" y="1131888"/>
          <p14:tracePt t="28788" x="7467600" y="1109663"/>
          <p14:tracePt t="28805" x="7504113" y="1074738"/>
          <p14:tracePt t="28821" x="7634288" y="979488"/>
          <p14:tracePt t="28838" x="7815263" y="900113"/>
          <p14:tracePt t="28855" x="8048625" y="835025"/>
          <p14:tracePt t="28871" x="8345488" y="769938"/>
          <p14:tracePt t="28888" x="8664575" y="719138"/>
          <p14:tracePt t="28905" x="8816975" y="688975"/>
          <p14:tracePt t="28921" x="8940800" y="682625"/>
          <p14:tracePt t="28938" x="9034463" y="682625"/>
          <p14:tracePt t="28955" x="9093200" y="682625"/>
          <p14:tracePt t="28971" x="9101138" y="682625"/>
          <p14:tracePt t="29008" x="9085263" y="682625"/>
          <p14:tracePt t="29021" x="9034463" y="674688"/>
          <p14:tracePt t="29038" x="8294688" y="682625"/>
          <p14:tracePt t="29055" x="7721600" y="776288"/>
          <p14:tracePt t="29071" x="7366000" y="820738"/>
          <p14:tracePt t="29088" x="7148513" y="849313"/>
          <p14:tracePt t="29105" x="7061200" y="849313"/>
          <p14:tracePt t="29121" x="7046913" y="849313"/>
          <p14:tracePt t="29164" x="7083425" y="849313"/>
          <p14:tracePt t="29173" x="7148513" y="849313"/>
          <p14:tracePt t="29188" x="7431088" y="841375"/>
          <p14:tracePt t="29205" x="7729538" y="841375"/>
          <p14:tracePt t="29222" x="7953375" y="841375"/>
          <p14:tracePt t="29238" x="8243888" y="849313"/>
          <p14:tracePt t="29255" x="8331200" y="849313"/>
          <p14:tracePt t="29271" x="8389938" y="855663"/>
          <p14:tracePt t="29288" x="8410575" y="855663"/>
          <p14:tracePt t="29328" x="8404225" y="855663"/>
          <p14:tracePt t="29338" x="8345488" y="855663"/>
          <p14:tracePt t="29355" x="8077200" y="871538"/>
          <p14:tracePt t="29372" x="7648575" y="906463"/>
          <p14:tracePt t="29388" x="7227888" y="957263"/>
          <p14:tracePt t="29405" x="7053263" y="979488"/>
          <p14:tracePt t="29421" x="6996113" y="987425"/>
          <p14:tracePt t="29438" x="6981825" y="987425"/>
          <p14:tracePt t="29455" x="6973888" y="987425"/>
          <p14:tracePt t="29477" x="6981825" y="987425"/>
          <p14:tracePt t="29488" x="7010400" y="987425"/>
          <p14:tracePt t="29505" x="7069138" y="987425"/>
          <p14:tracePt t="29522" x="7162800" y="987425"/>
          <p14:tracePt t="29538" x="7185025" y="987425"/>
          <p14:tracePt t="29555" x="7191375" y="987425"/>
          <p14:tracePt t="29603" x="7177088" y="1001713"/>
          <p14:tracePt t="29611" x="7126288" y="1030288"/>
          <p14:tracePt t="39316" x="7126288" y="1038225"/>
          <p14:tracePt t="39324" x="7140575" y="1081088"/>
          <p14:tracePt t="39340" x="7307263" y="1335088"/>
          <p14:tracePt t="39357" x="7627938" y="1654175"/>
          <p14:tracePt t="39373" x="8142288" y="2155825"/>
          <p14:tracePt t="39390" x="9078913" y="3121025"/>
          <p14:tracePt t="39407" x="9710738" y="3751263"/>
          <p14:tracePt t="39423" x="10174288" y="4244975"/>
          <p14:tracePt t="39440" x="10537825" y="4659313"/>
          <p14:tracePt t="39457" x="10733088" y="4891088"/>
          <p14:tracePt t="39473" x="10806113" y="4978400"/>
          <p14:tracePt t="39666" x="10806113" y="4986338"/>
          <p14:tracePt t="39674" x="10806113" y="5000625"/>
          <p14:tracePt t="39681" x="10812463" y="5006975"/>
          <p14:tracePt t="39690" x="10828338" y="5014913"/>
          <p14:tracePt t="39707" x="10856913" y="5037138"/>
          <p14:tracePt t="39723" x="10899775" y="5065713"/>
          <p14:tracePt t="39740" x="11001375" y="5108575"/>
          <p14:tracePt t="39757" x="11133138" y="5145088"/>
          <p14:tracePt t="39773" x="11204575" y="5167313"/>
          <p14:tracePt t="39790" x="11269663" y="5189538"/>
          <p14:tracePt t="39807" x="11314113" y="5195888"/>
          <p14:tracePt t="39823" x="11320463" y="5195888"/>
          <p14:tracePt t="39867" x="11306175" y="5195888"/>
          <p14:tracePt t="39874" x="11263313" y="5181600"/>
          <p14:tracePt t="39890" x="11139488" y="5116513"/>
          <p14:tracePt t="39907" x="11031538" y="5014913"/>
          <p14:tracePt t="39923" x="10914063" y="4891088"/>
          <p14:tracePt t="39940" x="10820400" y="4775200"/>
          <p14:tracePt t="39957" x="10718800" y="4594225"/>
          <p14:tracePt t="39973" x="10704513" y="4557713"/>
          <p14:tracePt t="39990" x="10696575" y="4543425"/>
          <p14:tracePt t="40007" x="10696575" y="4535488"/>
          <p14:tracePt t="40053" x="10718800" y="4549775"/>
          <p14:tracePt t="40060" x="10741025" y="4564063"/>
          <p14:tracePt t="40074" x="10761663" y="4594225"/>
          <p14:tracePt t="40090" x="10950575" y="4738688"/>
          <p14:tracePt t="40107" x="11066463" y="4848225"/>
          <p14:tracePt t="40124" x="11204575" y="4956175"/>
          <p14:tracePt t="40140" x="11328400" y="5043488"/>
          <p14:tracePt t="40157" x="11452225" y="5153025"/>
          <p14:tracePt t="40174" x="11509375" y="5195888"/>
          <p14:tracePt t="40190" x="11531600" y="5224463"/>
          <p14:tracePt t="40207" x="11545888" y="5232400"/>
          <p14:tracePt t="40224" x="11553825" y="5240338"/>
          <p14:tracePt t="40257" x="11480800" y="5218113"/>
          <p14:tracePt t="40274" x="11291888" y="5130800"/>
          <p14:tracePt t="40291" x="10944225" y="4884738"/>
          <p14:tracePt t="40307" x="10806113" y="4767263"/>
          <p14:tracePt t="40324" x="10718800" y="4702175"/>
          <p14:tracePt t="40340" x="10690225" y="4681538"/>
          <p14:tracePt t="40357" x="10675938" y="4673600"/>
          <p14:tracePt t="40374" x="10675938" y="4665663"/>
          <p14:tracePt t="40418" x="10682288" y="4673600"/>
          <p14:tracePt t="40425" x="10704513" y="4681538"/>
          <p14:tracePt t="40432" x="10741025" y="4710113"/>
          <p14:tracePt t="40441" x="10798175" y="4752975"/>
          <p14:tracePt t="40457" x="10899775" y="4818063"/>
          <p14:tracePt t="40474" x="11023600" y="4899025"/>
          <p14:tracePt t="40490" x="11161713" y="4970463"/>
          <p14:tracePt t="40507" x="11255375" y="5043488"/>
          <p14:tracePt t="40524" x="11269663" y="5057775"/>
          <p14:tracePt t="40540" x="11277600" y="5057775"/>
          <p14:tracePt t="40557" x="11285538" y="5065713"/>
          <p14:tracePt t="40581" x="11269663" y="5065713"/>
          <p14:tracePt t="40590" x="11241088" y="5057775"/>
          <p14:tracePt t="40607" x="11088688" y="4992688"/>
          <p14:tracePt t="40624" x="10879138" y="4862513"/>
          <p14:tracePt t="40640" x="10566400" y="4622800"/>
          <p14:tracePt t="40657" x="10464800" y="4564063"/>
          <p14:tracePt t="40674" x="10436225" y="4535488"/>
          <p14:tracePt t="40691" x="10421938" y="4529138"/>
          <p14:tracePt t="40707" x="10414000" y="4513263"/>
          <p14:tracePt t="40745" x="10421938" y="4513263"/>
          <p14:tracePt t="40752" x="10456863" y="4521200"/>
          <p14:tracePt t="40760" x="10487025" y="4543425"/>
          <p14:tracePt t="40774" x="10529888" y="4572000"/>
          <p14:tracePt t="40791" x="10741025" y="4724400"/>
          <p14:tracePt t="40807" x="10848975" y="4789488"/>
          <p14:tracePt t="40824" x="10958513" y="4854575"/>
          <p14:tracePt t="40840" x="11031538" y="4899025"/>
          <p14:tracePt t="40857" x="11074400" y="4935538"/>
          <p14:tracePt t="40874" x="11082338" y="4935538"/>
          <p14:tracePt t="40890" x="11088688" y="4941888"/>
          <p14:tracePt t="40924" x="11060113" y="4927600"/>
          <p14:tracePt t="40940" x="10950575" y="4854575"/>
          <p14:tracePt t="40957" x="10828338" y="4738688"/>
          <p14:tracePt t="40974" x="10710863" y="4637088"/>
          <p14:tracePt t="40991" x="10617200" y="4549775"/>
          <p14:tracePt t="41007" x="10602913" y="4535488"/>
          <p14:tracePt t="41024" x="10594975" y="4529138"/>
          <p14:tracePt t="41041" x="10594975" y="4521200"/>
          <p14:tracePt t="41074" x="10631488" y="4521200"/>
          <p14:tracePt t="41090" x="10718800" y="4543425"/>
          <p14:tracePt t="41107" x="10828338" y="4594225"/>
          <p14:tracePt t="41124" x="11009313" y="4687888"/>
          <p14:tracePt t="41140" x="11168063" y="4789488"/>
          <p14:tracePt t="41157" x="11249025" y="4826000"/>
          <p14:tracePt t="41174" x="11285538" y="4848225"/>
          <p14:tracePt t="41191" x="11299825" y="4854575"/>
          <p14:tracePt t="41207" x="11306175" y="4862513"/>
          <p14:tracePt t="41244" x="11277600" y="4862513"/>
          <p14:tracePt t="41251" x="11226800" y="4840288"/>
          <p14:tracePt t="41259" x="11133138" y="4775200"/>
          <p14:tracePt t="41274" x="10950575" y="4645025"/>
          <p14:tracePt t="41290" x="10769600" y="4513263"/>
          <p14:tracePt t="41307" x="10682288" y="4419600"/>
          <p14:tracePt t="41324" x="10625138" y="4354513"/>
          <p14:tracePt t="41341" x="10609263" y="4332288"/>
          <p14:tracePt t="41392" x="10609263" y="4354513"/>
          <p14:tracePt t="41400" x="10631488" y="4368800"/>
          <p14:tracePt t="41408" x="10660063" y="4405313"/>
          <p14:tracePt t="41424" x="10747375" y="4549775"/>
          <p14:tracePt t="41440" x="10842625" y="4695825"/>
          <p14:tracePt t="41457" x="10950575" y="4818063"/>
          <p14:tracePt t="41474" x="11088688" y="4992688"/>
          <p14:tracePt t="41490" x="11139488" y="5051425"/>
          <p14:tracePt t="41507" x="11161713" y="5072063"/>
          <p14:tracePt t="41524" x="11176000" y="5087938"/>
          <p14:tracePt t="41541" x="11190288" y="5094288"/>
          <p14:tracePt t="41579" x="11176000" y="5080000"/>
          <p14:tracePt t="41590" x="11102975" y="5029200"/>
          <p14:tracePt t="41607" x="10907713" y="4848225"/>
          <p14:tracePt t="41624" x="10566400" y="4543425"/>
          <p14:tracePt t="41641" x="10442575" y="4470400"/>
          <p14:tracePt t="41657" x="10391775" y="4433888"/>
          <p14:tracePt t="41674" x="10377488" y="4427538"/>
          <p14:tracePt t="41735" x="10399713" y="4427538"/>
          <p14:tracePt t="41742" x="10442575" y="4448175"/>
          <p14:tracePt t="41750" x="10493375" y="4478338"/>
          <p14:tracePt t="41758" x="10537825" y="4513263"/>
          <p14:tracePt t="41774" x="10710863" y="4608513"/>
          <p14:tracePt t="41791" x="10885488" y="4687888"/>
          <p14:tracePt t="41807" x="11001375" y="4746625"/>
          <p14:tracePt t="41824" x="11133138" y="4789488"/>
          <p14:tracePt t="41841" x="11161713" y="4811713"/>
          <p14:tracePt t="41857" x="11176000" y="4811713"/>
          <p14:tracePt t="41906" x="11168063" y="4811713"/>
          <p14:tracePt t="41913" x="11139488" y="4811713"/>
          <p14:tracePt t="41924" x="11088688" y="4789488"/>
          <p14:tracePt t="41941" x="10936288" y="4702175"/>
          <p14:tracePt t="41958" x="10710863" y="4543425"/>
          <p14:tracePt t="41974" x="10625138" y="4492625"/>
          <p14:tracePt t="41991" x="10588625" y="4470400"/>
          <p14:tracePt t="42007" x="10574338" y="4462463"/>
          <p14:tracePt t="42024" x="10574338" y="4456113"/>
          <p14:tracePt t="42070" x="10588625" y="4456113"/>
          <p14:tracePt t="42077" x="10602913" y="4478338"/>
          <p14:tracePt t="42091" x="10625138" y="4498975"/>
          <p14:tracePt t="42107" x="10806113" y="4614863"/>
          <p14:tracePt t="42124" x="10922000" y="4695825"/>
          <p14:tracePt t="42141" x="11031538" y="4767263"/>
          <p14:tracePt t="42157" x="11117263" y="4848225"/>
          <p14:tracePt t="42174" x="11190288" y="4905375"/>
          <p14:tracePt t="42191" x="11204575" y="4913313"/>
          <p14:tracePt t="42207" x="11218863" y="4919663"/>
          <p14:tracePt t="42224" x="11218863" y="4927600"/>
          <p14:tracePt t="42257" x="11168063" y="4899025"/>
          <p14:tracePt t="42274" x="11009313" y="4797425"/>
          <p14:tracePt t="42291" x="10828338" y="4665663"/>
          <p14:tracePt t="42307" x="10710863" y="4557713"/>
          <p14:tracePt t="42324" x="10639425" y="4484688"/>
          <p14:tracePt t="42341" x="10631488" y="4478338"/>
          <p14:tracePt t="42397" x="10639425" y="4492625"/>
          <p14:tracePt t="42405" x="10668000" y="4513263"/>
          <p14:tracePt t="42412" x="10718800" y="4549775"/>
          <p14:tracePt t="42424" x="10783888" y="4579938"/>
          <p14:tracePt t="42440" x="10929938" y="4695825"/>
          <p14:tracePt t="42458" x="11147425" y="4854575"/>
          <p14:tracePt t="42474" x="11226800" y="4913313"/>
          <p14:tracePt t="42491" x="11263313" y="4935538"/>
          <p14:tracePt t="42507" x="11277600" y="4941888"/>
          <p14:tracePt t="42524" x="11285538" y="4949825"/>
          <p14:tracePt t="42561" x="11277600" y="4949825"/>
          <p14:tracePt t="42574" x="11226800" y="4919663"/>
          <p14:tracePt t="42591" x="10907713" y="4716463"/>
          <p14:tracePt t="42607" x="10747375" y="4600575"/>
          <p14:tracePt t="42624" x="10639425" y="4492625"/>
          <p14:tracePt t="42641" x="10588625" y="4433888"/>
          <p14:tracePt t="42658" x="10566400" y="4411663"/>
          <p14:tracePt t="42710" x="10574338" y="4411663"/>
          <p14:tracePt t="42717" x="10609263" y="4433888"/>
          <p14:tracePt t="42725" x="10639425" y="4456113"/>
          <p14:tracePt t="42741" x="10755313" y="4521200"/>
          <p14:tracePt t="42757" x="10885488" y="4594225"/>
          <p14:tracePt t="42774" x="11037888" y="4681538"/>
          <p14:tracePt t="42791" x="11133138" y="4746625"/>
          <p14:tracePt t="42807" x="11198225" y="4803775"/>
          <p14:tracePt t="42824" x="11218863" y="4818063"/>
          <p14:tracePt t="42841" x="11226800" y="4826000"/>
          <p14:tracePt t="42858" x="11226800" y="4833938"/>
          <p14:tracePt t="42891" x="11218863" y="4826000"/>
          <p14:tracePt t="42907" x="11139488" y="4760913"/>
          <p14:tracePt t="42924" x="11001375" y="4687888"/>
          <p14:tracePt t="42941" x="10783888" y="4557713"/>
          <p14:tracePt t="42958" x="10726738" y="4498975"/>
          <p14:tracePt t="42974" x="10704513" y="4484688"/>
          <p14:tracePt t="42991" x="10696575" y="4470400"/>
          <p14:tracePt t="43007" x="10690225" y="4470400"/>
          <p14:tracePt t="43037" x="10696575" y="4470400"/>
          <p14:tracePt t="43045" x="10718800" y="4470400"/>
          <p14:tracePt t="43057" x="10755313" y="4478338"/>
          <p14:tracePt t="43074" x="10929938" y="4535488"/>
          <p14:tracePt t="43091" x="11037888" y="4579938"/>
          <p14:tracePt t="43107" x="11117263" y="4614863"/>
          <p14:tracePt t="43124" x="11153775" y="4645025"/>
          <p14:tracePt t="43141" x="11183938" y="4659313"/>
          <p14:tracePt t="43157" x="11190288" y="4665663"/>
          <p14:tracePt t="43174" x="11198225" y="4665663"/>
          <p14:tracePt t="43223" x="11190288" y="4659313"/>
        </p14:tracePtLst>
      </p14:laserTrace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Quelles stratégies pour améliorer la qualité de vie sous traitement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881024"/>
          </a:xfrm>
        </p:spPr>
        <p:txBody>
          <a:bodyPr/>
          <a:lstStyle/>
          <a:p>
            <a:r>
              <a:rPr lang="fr-FR" dirty="0" smtClean="0"/>
              <a:t>Réduction de dose de certains médicaments</a:t>
            </a:r>
          </a:p>
          <a:p>
            <a:r>
              <a:rPr lang="fr-FR" dirty="0" smtClean="0"/>
              <a:t>Bithérapie </a:t>
            </a:r>
            <a:r>
              <a:rPr lang="fr-FR" dirty="0" smtClean="0"/>
              <a:t>en initiation</a:t>
            </a:r>
          </a:p>
          <a:p>
            <a:r>
              <a:rPr lang="fr-FR" dirty="0" smtClean="0"/>
              <a:t>Allègement thérapeutique (bi- et monothérapies de maintenance)</a:t>
            </a:r>
          </a:p>
          <a:p>
            <a:r>
              <a:rPr lang="fr-FR" dirty="0" smtClean="0"/>
              <a:t>Diminution de l'exposition (les weekends thérapeutiques)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Médicaments à très </a:t>
            </a:r>
            <a:r>
              <a:rPr lang="fr-FR" dirty="0" smtClean="0">
                <a:solidFill>
                  <a:srgbClr val="FF0000"/>
                </a:solidFill>
              </a:rPr>
              <a:t>longue </a:t>
            </a:r>
            <a:r>
              <a:rPr lang="fr-FR" dirty="0" smtClean="0">
                <a:solidFill>
                  <a:srgbClr val="FF0000"/>
                </a:solidFill>
              </a:rPr>
              <a:t>durée d'action</a:t>
            </a:r>
          </a:p>
          <a:p>
            <a:r>
              <a:rPr lang="fr-FR" dirty="0" smtClean="0"/>
              <a:t>Implants…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6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43"/>
    </mc:Choice>
    <mc:Fallback>
      <p:transition spd="slow" advTm="3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321" y="115889"/>
            <a:ext cx="11745313" cy="936625"/>
          </a:xfrm>
        </p:spPr>
        <p:txBody>
          <a:bodyPr/>
          <a:lstStyle/>
          <a:p>
            <a:pPr algn="ctr"/>
            <a:r>
              <a:rPr lang="fr-FR" dirty="0"/>
              <a:t>Essai LATTE-2 : CAB LA + RPV LA en IM  Résultats à </a:t>
            </a:r>
            <a:r>
              <a:rPr lang="fr-FR" dirty="0" smtClean="0"/>
              <a:t>S96 </a:t>
            </a:r>
            <a:r>
              <a:rPr lang="fr-FR" dirty="0"/>
              <a:t>(1)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945105" y="4946279"/>
            <a:ext cx="8507413" cy="1606745"/>
          </a:xfrm>
        </p:spPr>
        <p:txBody>
          <a:bodyPr/>
          <a:lstStyle/>
          <a:p>
            <a:r>
              <a:rPr lang="fr-FR" sz="1600" b="1" dirty="0"/>
              <a:t>Phase d’induction : </a:t>
            </a:r>
            <a:r>
              <a:rPr lang="fr-FR" sz="1600" dirty="0"/>
              <a:t>CV &lt; 50 c/ml (ITT-E) après 20 semaines = 91,3 % ; interruption chez 18/309 patients dont 6 pour EI et 2 pour manque d’efficacité</a:t>
            </a:r>
            <a:br>
              <a:rPr lang="fr-FR" sz="1600" dirty="0"/>
            </a:br>
            <a:endParaRPr lang="fr-FR" sz="1600" dirty="0"/>
          </a:p>
          <a:p>
            <a:r>
              <a:rPr lang="fr-FR" sz="1600" b="1" dirty="0"/>
              <a:t>Objectif</a:t>
            </a:r>
          </a:p>
          <a:p>
            <a:pPr lvl="1"/>
            <a:r>
              <a:rPr lang="fr-FR" sz="1600" dirty="0"/>
              <a:t>Critère principal : % CV &lt; 50 c/ml à S32 de la phase de maintenance : sélection de la dose pour études de phase 3 (confirmation du choix de la dose </a:t>
            </a:r>
            <a:br>
              <a:rPr lang="fr-FR" sz="1600" dirty="0"/>
            </a:br>
            <a:r>
              <a:rPr lang="fr-FR" sz="1600" dirty="0"/>
              <a:t>sur analyse S48)</a:t>
            </a:r>
          </a:p>
          <a:p>
            <a:endParaRPr lang="fr-FR" sz="1600" dirty="0"/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 bwMode="auto">
          <a:xfrm>
            <a:off x="1812420" y="1152093"/>
            <a:ext cx="1811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fr-FR" b="1" kern="0" dirty="0">
              <a:solidFill>
                <a:srgbClr val="000066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891959" y="1471670"/>
            <a:ext cx="8788075" cy="3354289"/>
            <a:chOff x="367958" y="1471669"/>
            <a:chExt cx="8788075" cy="3354289"/>
          </a:xfrm>
        </p:grpSpPr>
        <p:sp>
          <p:nvSpPr>
            <p:cNvPr id="26652" name="Oval 170"/>
            <p:cNvSpPr>
              <a:spLocks noChangeArrowheads="1"/>
            </p:cNvSpPr>
            <p:nvPr/>
          </p:nvSpPr>
          <p:spPr bwMode="auto">
            <a:xfrm>
              <a:off x="4576998" y="1471669"/>
              <a:ext cx="1420031" cy="69707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98994">
                  <a:alpha val="74997"/>
                </a:srgb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000066"/>
                  </a:solidFill>
                  <a:latin typeface="Calibri" pitchFamily="-84" charset="0"/>
                  <a:cs typeface="Arial" charset="0"/>
                </a:rPr>
                <a:t>Randomisation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000066"/>
                  </a:solidFill>
                  <a:latin typeface="Calibri" pitchFamily="-84" charset="0"/>
                  <a:cs typeface="Arial" charset="0"/>
                </a:rPr>
                <a:t>2 : 2 : 1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408242" y="4364293"/>
              <a:ext cx="28408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Q8S : injection toutes les 8 semaines  </a:t>
              </a:r>
              <a:br>
                <a:rPr lang="fr-FR" sz="1200" dirty="0">
                  <a:solidFill>
                    <a:srgbClr val="000066"/>
                  </a:solidFill>
                  <a:cs typeface="Arial" charset="0"/>
                </a:rPr>
              </a:b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Q4S : injection toutes les 4 semaines  </a:t>
              </a:r>
            </a:p>
          </p:txBody>
        </p:sp>
        <p:sp>
          <p:nvSpPr>
            <p:cNvPr id="26629" name="Rectangle 18"/>
            <p:cNvSpPr>
              <a:spLocks noChangeArrowheads="1"/>
            </p:cNvSpPr>
            <p:nvPr/>
          </p:nvSpPr>
          <p:spPr bwMode="auto">
            <a:xfrm>
              <a:off x="2679176" y="3887219"/>
              <a:ext cx="917672" cy="208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marL="284163" indent="-284163" algn="ctr" defTabSz="796925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</a:pPr>
              <a:endParaRPr lang="fr-FR" sz="1600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7" name="Rectangle 20"/>
            <p:cNvSpPr>
              <a:spLocks noChangeArrowheads="1"/>
            </p:cNvSpPr>
            <p:nvPr/>
          </p:nvSpPr>
          <p:spPr bwMode="auto">
            <a:xfrm>
              <a:off x="4929854" y="4068312"/>
              <a:ext cx="595488" cy="3499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lIns="0" tIns="0" rIns="0" bIns="0" anchor="ctr"/>
            <a:lstStyle/>
            <a:p>
              <a:pPr marL="284163" indent="-284163" algn="ctr" defTabSz="796925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itchFamily="34" charset="-128"/>
                  <a:cs typeface="Arial" charset="0"/>
                </a:rPr>
                <a:t>J1</a:t>
              </a: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6848828" y="4065207"/>
              <a:ext cx="651802" cy="3530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lIns="0" tIns="0" rIns="0" bIns="0" anchor="ctr"/>
            <a:lstStyle/>
            <a:p>
              <a:pPr marL="284163" indent="-284163" algn="ctr" defTabSz="796925" eaLnBrk="0" fontAlgn="base" hangingPunct="0"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itchFamily="34" charset="-128"/>
                  <a:cs typeface="Arial" charset="0"/>
                </a:rPr>
                <a:t>S48</a:t>
              </a: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8549208" y="4022212"/>
              <a:ext cx="503054" cy="3960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lIns="0" tIns="0" rIns="0" bIns="0" anchor="ctr"/>
            <a:lstStyle/>
            <a:p>
              <a:pPr marL="284163" indent="-284163" algn="ctr" defTabSz="796925" eaLnBrk="0" fontAlgn="base" hangingPunct="0"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itchFamily="34" charset="-128"/>
                  <a:cs typeface="Arial" charset="0"/>
                </a:rPr>
                <a:t>S96</a:t>
              </a:r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2507778" y="2278246"/>
              <a:ext cx="2686340" cy="1546764"/>
            </a:xfrm>
            <a:prstGeom prst="roundRect">
              <a:avLst/>
            </a:prstGeom>
            <a:solidFill>
              <a:srgbClr val="FF9933"/>
            </a:solidFill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marL="284163" indent="-284163" algn="ctr" defTabSz="79692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FFFFFF"/>
                  </a:solidFill>
                </a:rPr>
                <a:t>CAB 30 mg </a:t>
              </a:r>
              <a:r>
                <a:rPr lang="fr-FR" sz="1400" b="1" dirty="0" err="1">
                  <a:solidFill>
                    <a:srgbClr val="FFFFFF"/>
                  </a:solidFill>
                </a:rPr>
                <a:t>qd</a:t>
              </a:r>
              <a:r>
                <a:rPr lang="fr-FR" sz="1400" b="1" dirty="0">
                  <a:solidFill>
                    <a:srgbClr val="FFFFFF"/>
                  </a:solidFill>
                </a:rPr>
                <a:t> + ABC/3TC</a:t>
              </a:r>
            </a:p>
            <a:p>
              <a:pPr marL="284163" indent="-284163" algn="ctr" defTabSz="79692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FFFFFF"/>
                  </a:solidFill>
                </a:rPr>
                <a:t>(n = 309)</a:t>
              </a: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2737337" y="1612609"/>
              <a:ext cx="2016981" cy="47600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 anchorCtr="1"/>
            <a:lstStyle/>
            <a:p>
              <a:pPr marL="284163" indent="-284163" algn="ctr" defTabSz="79692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600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Induction per os</a:t>
              </a: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5692444" y="1549568"/>
              <a:ext cx="3463589" cy="47310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 anchorCtr="1"/>
            <a:lstStyle/>
            <a:p>
              <a:pPr marL="284163" indent="-284163" algn="ctr" defTabSz="796925" eaLnBrk="0" fontAlgn="base" hangingPunct="0"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600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Maintenance</a:t>
              </a:r>
            </a:p>
            <a:p>
              <a:pPr marL="284163" indent="-284163" algn="ctr" defTabSz="796925" eaLnBrk="0" fontAlgn="base" hangingPunct="0"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(si CV &lt; 50 c/ml à S-4 et J1)</a:t>
              </a: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5259269" y="2287331"/>
              <a:ext cx="3581787" cy="493649"/>
            </a:xfrm>
            <a:prstGeom prst="roundRect">
              <a:avLst/>
            </a:prstGeom>
            <a:solidFill>
              <a:srgbClr val="0000CC"/>
            </a:solidFill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marL="284163" indent="-284163" algn="ctr" defTabSz="79692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FFFFFF"/>
                  </a:solidFill>
                </a:rPr>
                <a:t>CAB 600 mg IM + RPV 900 mg IM Q8S *</a:t>
              </a:r>
              <a:br>
                <a:rPr lang="fr-FR" sz="1400" b="1" dirty="0">
                  <a:solidFill>
                    <a:srgbClr val="FFFFFF"/>
                  </a:solidFill>
                </a:rPr>
              </a:br>
              <a:r>
                <a:rPr lang="fr-FR" sz="1400" b="1" dirty="0">
                  <a:solidFill>
                    <a:srgbClr val="FFFFFF"/>
                  </a:solidFill>
                </a:rPr>
                <a:t>(n = 115)</a:t>
              </a:r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5259269" y="3340635"/>
              <a:ext cx="3581787" cy="493649"/>
            </a:xfrm>
            <a:prstGeom prst="roundRect">
              <a:avLst/>
            </a:prstGeom>
            <a:solidFill>
              <a:srgbClr val="FF00FF"/>
            </a:solidFill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marL="284163" indent="-284163" algn="ctr" defTabSz="79692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FFFFFF"/>
                  </a:solidFill>
                </a:rPr>
                <a:t>CAB 30 mg + ABC/3TC </a:t>
              </a:r>
              <a:r>
                <a:rPr lang="fr-FR" sz="1400" b="1" dirty="0" err="1">
                  <a:solidFill>
                    <a:srgbClr val="FFFFFF"/>
                  </a:solidFill>
                </a:rPr>
                <a:t>qd</a:t>
              </a:r>
              <a:r>
                <a:rPr lang="fr-FR" sz="1400" b="1" dirty="0">
                  <a:solidFill>
                    <a:srgbClr val="FFFFFF"/>
                  </a:solidFill>
                </a:rPr>
                <a:t> PO </a:t>
              </a:r>
              <a:br>
                <a:rPr lang="fr-FR" sz="1400" b="1" dirty="0">
                  <a:solidFill>
                    <a:srgbClr val="FFFFFF"/>
                  </a:solidFill>
                </a:rPr>
              </a:br>
              <a:r>
                <a:rPr lang="fr-FR" sz="1400" b="1" dirty="0">
                  <a:solidFill>
                    <a:srgbClr val="FFFFFF"/>
                  </a:solidFill>
                </a:rPr>
                <a:t>(n = 56)</a:t>
              </a:r>
            </a:p>
          </p:txBody>
        </p:sp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5259269" y="2812455"/>
              <a:ext cx="3581787" cy="49364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marL="284163" indent="-284163" algn="ctr" defTabSz="79692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FFFFFF"/>
                  </a:solidFill>
                </a:rPr>
                <a:t>CAB 400 mg IM + RPV 600 mg IM Q4S **</a:t>
              </a:r>
              <a:br>
                <a:rPr lang="fr-FR" sz="1400" b="1" dirty="0">
                  <a:solidFill>
                    <a:srgbClr val="FFFFFF"/>
                  </a:solidFill>
                </a:rPr>
              </a:br>
              <a:r>
                <a:rPr lang="fr-FR" sz="1400" b="1" dirty="0">
                  <a:solidFill>
                    <a:srgbClr val="FFFFFF"/>
                  </a:solidFill>
                </a:rPr>
                <a:t>(n = 115)</a:t>
              </a:r>
            </a:p>
          </p:txBody>
        </p:sp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2138806" y="4165050"/>
              <a:ext cx="843912" cy="2089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lIns="0" tIns="0" rIns="0" bIns="0" anchor="ctr"/>
            <a:lstStyle/>
            <a:p>
              <a:pPr marL="284163" indent="-284163" algn="ctr" defTabSz="796925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itchFamily="34" charset="-128"/>
                  <a:cs typeface="Arial" charset="0"/>
                </a:rPr>
                <a:t>S-20</a:t>
              </a:r>
            </a:p>
          </p:txBody>
        </p:sp>
        <p:sp>
          <p:nvSpPr>
            <p:cNvPr id="26647" name="ZoneTexte 37"/>
            <p:cNvSpPr txBox="1">
              <a:spLocks noChangeArrowheads="1"/>
            </p:cNvSpPr>
            <p:nvPr/>
          </p:nvSpPr>
          <p:spPr bwMode="auto">
            <a:xfrm>
              <a:off x="5194119" y="4364293"/>
              <a:ext cx="383228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* CAB IM, dose attaque 800 mg à J1 et 600 mg à S4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66"/>
                  </a:solidFill>
                  <a:cs typeface="Arial" charset="0"/>
                </a:rPr>
                <a:t>** CAB IM, dose attaque 800 mg à J1</a:t>
              </a:r>
            </a:p>
          </p:txBody>
        </p:sp>
        <p:sp>
          <p:nvSpPr>
            <p:cNvPr id="26653" name="AutoShape 162"/>
            <p:cNvSpPr>
              <a:spLocks noChangeArrowheads="1"/>
            </p:cNvSpPr>
            <p:nvPr/>
          </p:nvSpPr>
          <p:spPr bwMode="auto">
            <a:xfrm>
              <a:off x="367958" y="2044277"/>
              <a:ext cx="1831068" cy="1991499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  <a:cs typeface="Arial" charset="0"/>
                </a:rPr>
                <a:t>Naïfs d’ARV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</a:rPr>
                <a:t>&gt; 18 ans</a:t>
              </a:r>
              <a:endParaRPr lang="fr-FR" sz="1400" b="1" dirty="0">
                <a:solidFill>
                  <a:srgbClr val="000066"/>
                </a:solidFill>
                <a:latin typeface="Calibri" pitchFamily="-84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  <a:cs typeface="Arial" charset="0"/>
                </a:rPr>
                <a:t>CV </a:t>
              </a:r>
              <a:r>
                <a:rPr lang="fr-FR" sz="1400" b="1" u="sng" dirty="0">
                  <a:solidFill>
                    <a:srgbClr val="000066"/>
                  </a:solidFill>
                  <a:latin typeface="Calibri" pitchFamily="-84" charset="0"/>
                  <a:cs typeface="Arial" charset="0"/>
                </a:rPr>
                <a:t>&gt;</a:t>
              </a: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  <a:cs typeface="Arial" charset="0"/>
                </a:rPr>
                <a:t> 1 000 c/ml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  <a:cs typeface="Arial" charset="0"/>
                </a:rPr>
                <a:t>CD4 &gt; 200/mm</a:t>
              </a:r>
              <a:r>
                <a:rPr lang="fr-FR" sz="1400" b="1" baseline="30000" dirty="0">
                  <a:solidFill>
                    <a:srgbClr val="000066"/>
                  </a:solidFill>
                  <a:latin typeface="Calibri" pitchFamily="-84" charset="0"/>
                  <a:cs typeface="Arial" charset="0"/>
                </a:rPr>
                <a:t>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</a:rPr>
                <a:t>Ag </a:t>
              </a:r>
              <a:r>
                <a:rPr lang="fr-FR" sz="1400" b="1" dirty="0" err="1">
                  <a:solidFill>
                    <a:srgbClr val="000066"/>
                  </a:solidFill>
                  <a:latin typeface="Calibri" pitchFamily="-84" charset="0"/>
                </a:rPr>
                <a:t>HBs</a:t>
              </a: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</a:rPr>
                <a:t> négatif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</a:rPr>
                <a:t>ALAT &lt; 5 LSN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</a:rPr>
                <a:t>Clairance créatinine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u="sng" dirty="0">
                  <a:solidFill>
                    <a:srgbClr val="000066"/>
                  </a:solidFill>
                  <a:latin typeface="Calibri" pitchFamily="-84" charset="0"/>
                </a:rPr>
                <a:t>&gt;</a:t>
              </a:r>
              <a:r>
                <a:rPr lang="fr-FR" sz="1400" b="1" dirty="0">
                  <a:solidFill>
                    <a:srgbClr val="000066"/>
                  </a:solidFill>
                  <a:latin typeface="Calibri" pitchFamily="-84" charset="0"/>
                </a:rPr>
                <a:t> 50 ml/min</a:t>
              </a:r>
            </a:p>
          </p:txBody>
        </p:sp>
        <p:sp>
          <p:nvSpPr>
            <p:cNvPr id="26655" name="Line 63"/>
            <p:cNvSpPr>
              <a:spLocks noChangeShapeType="1"/>
            </p:cNvSpPr>
            <p:nvPr/>
          </p:nvSpPr>
          <p:spPr bwMode="auto">
            <a:xfrm>
              <a:off x="2246283" y="3036396"/>
              <a:ext cx="261495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39" name="Rectangle 20"/>
            <p:cNvSpPr>
              <a:spLocks noChangeArrowheads="1"/>
            </p:cNvSpPr>
            <p:nvPr/>
          </p:nvSpPr>
          <p:spPr bwMode="auto">
            <a:xfrm>
              <a:off x="3883622" y="4165050"/>
              <a:ext cx="1071341" cy="512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lIns="0" tIns="0" rIns="0" bIns="0" anchor="ctr"/>
            <a:lstStyle/>
            <a:p>
              <a:pPr marL="284163" indent="-284163" algn="ctr" defTabSz="796925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600" dirty="0">
                  <a:solidFill>
                    <a:srgbClr val="000066"/>
                  </a:solidFill>
                  <a:ea typeface="ＭＳ Ｐゴシック" pitchFamily="34" charset="-128"/>
                  <a:cs typeface="Arial" charset="0"/>
                </a:rPr>
                <a:t>S-4 :</a:t>
              </a:r>
              <a:r>
                <a:rPr lang="fr-FR" sz="1400" dirty="0">
                  <a:solidFill>
                    <a:srgbClr val="000066"/>
                  </a:solidFill>
                  <a:ea typeface="ＭＳ Ｐゴシック" pitchFamily="34" charset="-128"/>
                  <a:cs typeface="Arial" charset="0"/>
                </a:rPr>
                <a:t> ajout </a:t>
              </a:r>
            </a:p>
            <a:p>
              <a:pPr marL="284163" indent="-284163" algn="ctr" defTabSz="796925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dirty="0">
                  <a:solidFill>
                    <a:srgbClr val="000066"/>
                  </a:solidFill>
                  <a:ea typeface="ＭＳ Ｐゴシック" pitchFamily="34" charset="-128"/>
                  <a:cs typeface="Arial" charset="0"/>
                </a:rPr>
                <a:t>RPV 25 mg </a:t>
              </a:r>
              <a:r>
                <a:rPr lang="fr-FR" sz="1400" dirty="0" err="1">
                  <a:solidFill>
                    <a:srgbClr val="000066"/>
                  </a:solidFill>
                  <a:ea typeface="ＭＳ Ｐゴシック" pitchFamily="34" charset="-128"/>
                  <a:cs typeface="Arial" charset="0"/>
                </a:rPr>
                <a:t>qd</a:t>
              </a:r>
              <a:endParaRPr lang="fr-FR" sz="1400" dirty="0">
                <a:solidFill>
                  <a:srgbClr val="000066"/>
                </a:solidFill>
                <a:ea typeface="ＭＳ Ｐゴシック" pitchFamily="34" charset="-128"/>
                <a:cs typeface="Arial" charset="0"/>
              </a:endParaRPr>
            </a:p>
          </p:txBody>
        </p:sp>
        <p:cxnSp>
          <p:nvCxnSpPr>
            <p:cNvPr id="40" name="Straight Arrow Connector 38"/>
            <p:cNvCxnSpPr>
              <a:cxnSpLocks noChangeShapeType="1"/>
            </p:cNvCxnSpPr>
            <p:nvPr/>
          </p:nvCxnSpPr>
          <p:spPr bwMode="auto">
            <a:xfrm flipV="1">
              <a:off x="4467683" y="3816922"/>
              <a:ext cx="0" cy="197368"/>
            </a:xfrm>
            <a:prstGeom prst="straightConnector1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triangle" w="med" len="med"/>
            </a:ln>
          </p:spPr>
        </p:cxn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6181438" y="4069760"/>
              <a:ext cx="573794" cy="3485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lIns="0" tIns="0" rIns="0" bIns="0" anchor="ctr"/>
            <a:lstStyle/>
            <a:p>
              <a:pPr marL="284163" indent="-284163" algn="ctr" defTabSz="796925" eaLnBrk="0" fontAlgn="base" hangingPunct="0">
                <a:spcAft>
                  <a:spcPct val="0"/>
                </a:spcAft>
                <a:buClr>
                  <a:srgbClr val="FF6623"/>
                </a:buClr>
                <a:buSzPct val="125000"/>
                <a:defRPr/>
              </a:pPr>
              <a:r>
                <a:rPr lang="fr-FR" sz="1400" b="1" dirty="0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itchFamily="34" charset="-128"/>
                  <a:cs typeface="Arial" charset="0"/>
                </a:rPr>
                <a:t>S32</a:t>
              </a:r>
            </a:p>
          </p:txBody>
        </p:sp>
        <p:cxnSp>
          <p:nvCxnSpPr>
            <p:cNvPr id="33" name="Straight Arrow Connector 38"/>
            <p:cNvCxnSpPr>
              <a:cxnSpLocks noChangeShapeType="1"/>
            </p:cNvCxnSpPr>
            <p:nvPr/>
          </p:nvCxnSpPr>
          <p:spPr bwMode="auto">
            <a:xfrm>
              <a:off x="5251856" y="2100827"/>
              <a:ext cx="0" cy="197368"/>
            </a:xfrm>
            <a:prstGeom prst="straightConnector1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triangle" w="med" len="med"/>
            </a:ln>
          </p:spPr>
        </p:cxnSp>
        <p:cxnSp>
          <p:nvCxnSpPr>
            <p:cNvPr id="5" name="Connecteur droit 4"/>
            <p:cNvCxnSpPr/>
            <p:nvPr/>
          </p:nvCxnSpPr>
          <p:spPr bwMode="auto">
            <a:xfrm>
              <a:off x="2507778" y="4012042"/>
              <a:ext cx="633327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Connecteur droit 7"/>
            <p:cNvCxnSpPr/>
            <p:nvPr/>
          </p:nvCxnSpPr>
          <p:spPr bwMode="auto">
            <a:xfrm>
              <a:off x="8807386" y="3885317"/>
              <a:ext cx="0" cy="1291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onnecteur droit 41"/>
            <p:cNvCxnSpPr/>
            <p:nvPr/>
          </p:nvCxnSpPr>
          <p:spPr bwMode="auto">
            <a:xfrm>
              <a:off x="7154939" y="3885317"/>
              <a:ext cx="0" cy="1291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Connecteur droit 42"/>
            <p:cNvCxnSpPr/>
            <p:nvPr/>
          </p:nvCxnSpPr>
          <p:spPr bwMode="auto">
            <a:xfrm>
              <a:off x="6458684" y="3885317"/>
              <a:ext cx="0" cy="1291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Connecteur droit 43"/>
            <p:cNvCxnSpPr/>
            <p:nvPr/>
          </p:nvCxnSpPr>
          <p:spPr bwMode="auto">
            <a:xfrm>
              <a:off x="5224966" y="3885317"/>
              <a:ext cx="0" cy="1291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Connecteur droit 44"/>
            <p:cNvCxnSpPr/>
            <p:nvPr/>
          </p:nvCxnSpPr>
          <p:spPr bwMode="auto">
            <a:xfrm>
              <a:off x="2518445" y="3885317"/>
              <a:ext cx="0" cy="1291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Rectangle 3"/>
          <p:cNvSpPr/>
          <p:nvPr/>
        </p:nvSpPr>
        <p:spPr>
          <a:xfrm>
            <a:off x="5564966" y="1238931"/>
            <a:ext cx="1016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fr-FR" sz="2000" b="1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Schéma</a:t>
            </a:r>
          </a:p>
        </p:txBody>
      </p:sp>
      <p:sp>
        <p:nvSpPr>
          <p:cNvPr id="46" name="Espace réservé du pied de page 40"/>
          <p:cNvSpPr txBox="1">
            <a:spLocks/>
          </p:cNvSpPr>
          <p:nvPr/>
        </p:nvSpPr>
        <p:spPr>
          <a:xfrm>
            <a:off x="3200021" y="6553024"/>
            <a:ext cx="8642017" cy="26890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r-FR"/>
            </a:defPPr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IAS 2017 - D’après </a:t>
            </a:r>
            <a:r>
              <a:rPr kumimoji="0" lang="fr-FR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Eron</a:t>
            </a:r>
            <a:r>
              <a:rPr kumimoji="0" lang="fr-F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 et al., </a:t>
            </a:r>
            <a:r>
              <a:rPr kumimoji="0" lang="fr-FR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abstr</a:t>
            </a:r>
            <a:r>
              <a:rPr kumimoji="0" lang="fr-F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MOAX0205LB</a:t>
            </a:r>
            <a:endParaRPr kumimoji="0" lang="fr-FR" sz="1000" b="0" i="1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003335"/>
      </p:ext>
    </p:extLst>
  </p:cSld>
  <p:clrMapOvr>
    <a:masterClrMapping/>
  </p:clrMapOvr>
  <p:transition advTm="50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84" x="609600" y="4724400"/>
          <p14:tracePt t="18745" x="601663" y="4716463"/>
          <p14:tracePt t="18753" x="601663" y="4702175"/>
          <p14:tracePt t="18760" x="601663" y="4673600"/>
          <p14:tracePt t="18768" x="595313" y="4637088"/>
          <p14:tracePt t="18783" x="609600" y="4376738"/>
          <p14:tracePt t="18800" x="739775" y="3846513"/>
          <p14:tracePt t="18816" x="928688" y="3454400"/>
          <p14:tracePt t="18833" x="1160463" y="2954338"/>
          <p14:tracePt t="18850" x="1414463" y="2627313"/>
          <p14:tracePt t="18867" x="1495425" y="2511425"/>
          <p14:tracePt t="18883" x="1560513" y="2446338"/>
          <p14:tracePt t="18900" x="1625600" y="2409825"/>
          <p14:tracePt t="18917" x="1647825" y="2401888"/>
          <p14:tracePt t="19147" x="1662113" y="2395538"/>
          <p14:tracePt t="19155" x="1690688" y="2365375"/>
          <p14:tracePt t="19167" x="1755775" y="2328863"/>
          <p14:tracePt t="19184" x="2074863" y="2176463"/>
          <p14:tracePt t="19200" x="2649538" y="1944688"/>
          <p14:tracePt t="19217" x="3084513" y="1792288"/>
          <p14:tracePt t="19233" x="3395663" y="1735138"/>
          <p14:tracePt t="19250" x="3621088" y="1704975"/>
          <p14:tracePt t="19267" x="3911600" y="1704975"/>
          <p14:tracePt t="19283" x="3984625" y="1698625"/>
          <p14:tracePt t="19300" x="4013200" y="1698625"/>
          <p14:tracePt t="19512" x="4021138" y="1684338"/>
          <p14:tracePt t="19520" x="4035425" y="1662113"/>
          <p14:tracePt t="19527" x="4064000" y="1639888"/>
          <p14:tracePt t="19535" x="4106863" y="1603375"/>
          <p14:tracePt t="19550" x="4230688" y="1495425"/>
          <p14:tracePt t="19567" x="4419600" y="1343025"/>
          <p14:tracePt t="19583" x="4564063" y="1247775"/>
          <p14:tracePt t="19600" x="4651375" y="1196975"/>
          <p14:tracePt t="19617" x="4738688" y="1160463"/>
          <p14:tracePt t="19633" x="4775200" y="1139825"/>
          <p14:tracePt t="19650" x="4797425" y="1125538"/>
          <p14:tracePt t="19667" x="4803775" y="1117600"/>
          <p14:tracePt t="19684" x="4818063" y="1117600"/>
          <p14:tracePt t="19700" x="4818063" y="1109663"/>
          <p14:tracePt t="19717" x="4818063" y="1103313"/>
          <p14:tracePt t="19733" x="4826000" y="1103313"/>
          <p14:tracePt t="19750" x="4826000" y="1095375"/>
          <p14:tracePt t="19767" x="4826000" y="1081088"/>
          <p14:tracePt t="19784" x="4803775" y="1052513"/>
          <p14:tracePt t="19800" x="4767263" y="1023938"/>
          <p14:tracePt t="19817" x="4651375" y="950913"/>
          <p14:tracePt t="19833" x="4600575" y="914400"/>
          <p14:tracePt t="19850" x="4564063" y="885825"/>
          <p14:tracePt t="19867" x="4549775" y="871538"/>
          <p14:tracePt t="19884" x="4543425" y="863600"/>
          <p14:tracePt t="19936" x="4549775" y="863600"/>
          <p14:tracePt t="19944" x="4572000" y="863600"/>
          <p14:tracePt t="19952" x="4594225" y="863600"/>
          <p14:tracePt t="19967" x="4637088" y="863600"/>
          <p14:tracePt t="19983" x="4716463" y="863600"/>
          <p14:tracePt t="20000" x="4775200" y="863600"/>
          <p14:tracePt t="20017" x="4811713" y="863600"/>
          <p14:tracePt t="20034" x="4848225" y="863600"/>
          <p14:tracePt t="20050" x="4854575" y="863600"/>
          <p14:tracePt t="20085" x="4840288" y="863600"/>
          <p14:tracePt t="20093" x="4797425" y="871538"/>
          <p14:tracePt t="20101" x="4752975" y="885825"/>
          <p14:tracePt t="20117" x="4645025" y="914400"/>
          <p14:tracePt t="20133" x="4529138" y="950913"/>
          <p14:tracePt t="20150" x="4492625" y="965200"/>
          <p14:tracePt t="20167" x="4478338" y="973138"/>
          <p14:tracePt t="20184" x="4470400" y="973138"/>
          <p14:tracePt t="20217" x="4506913" y="979488"/>
          <p14:tracePt t="20234" x="4710113" y="979488"/>
          <p14:tracePt t="20250" x="4848225" y="979488"/>
          <p14:tracePt t="20267" x="4986338" y="973138"/>
          <p14:tracePt t="20284" x="5065713" y="950913"/>
          <p14:tracePt t="20300" x="5102225" y="936625"/>
          <p14:tracePt t="20317" x="5153025" y="885825"/>
          <p14:tracePt t="20334" x="5189538" y="827088"/>
          <p14:tracePt t="20350" x="5203825" y="769938"/>
          <p14:tracePt t="20367" x="5203825" y="682625"/>
          <p14:tracePt t="20384" x="5181600" y="522288"/>
          <p14:tracePt t="20400" x="5159375" y="457200"/>
          <p14:tracePt t="20417" x="5102225" y="406400"/>
          <p14:tracePt t="20434" x="5014913" y="333375"/>
          <p14:tracePt t="20450" x="4868863" y="268288"/>
          <p14:tracePt t="20467" x="4760913" y="239713"/>
          <p14:tracePt t="20484" x="4651375" y="231775"/>
          <p14:tracePt t="20500" x="4535488" y="231775"/>
          <p14:tracePt t="20517" x="4325938" y="239713"/>
          <p14:tracePt t="20534" x="4208463" y="268288"/>
          <p14:tracePt t="20550" x="4056063" y="312738"/>
          <p14:tracePt t="20567" x="3954463" y="355600"/>
          <p14:tracePt t="20584" x="3875088" y="442913"/>
          <p14:tracePt t="20601" x="3817938" y="544513"/>
          <p14:tracePt t="20617" x="3795713" y="638175"/>
          <p14:tracePt t="20634" x="3795713" y="725488"/>
          <p14:tracePt t="20650" x="3824288" y="849313"/>
          <p14:tracePt t="20667" x="3883025" y="979488"/>
          <p14:tracePt t="20684" x="3933825" y="1044575"/>
          <p14:tracePt t="20700" x="3998913" y="1103313"/>
          <p14:tracePt t="20717" x="4064000" y="1160463"/>
          <p14:tracePt t="20734" x="4187825" y="1233488"/>
          <p14:tracePt t="20750" x="4318000" y="1262063"/>
          <p14:tracePt t="20767" x="4427538" y="1262063"/>
          <p14:tracePt t="20784" x="4535488" y="1227138"/>
          <p14:tracePt t="20801" x="4695825" y="1131888"/>
          <p14:tracePt t="20817" x="4767263" y="1074738"/>
          <p14:tracePt t="20834" x="4833938" y="1001713"/>
          <p14:tracePt t="20850" x="4876800" y="922338"/>
          <p14:tracePt t="20867" x="4913313" y="849313"/>
          <p14:tracePt t="20884" x="4927600" y="784225"/>
          <p14:tracePt t="20900" x="4927600" y="711200"/>
          <p14:tracePt t="20917" x="4919663" y="638175"/>
          <p14:tracePt t="20934" x="4905375" y="587375"/>
          <p14:tracePt t="20950" x="4899025" y="573088"/>
          <p14:tracePt t="20967" x="4891088" y="566738"/>
          <p14:tracePt t="20984" x="4884738" y="558800"/>
          <p14:tracePt t="22437" x="4884738" y="566738"/>
          <p14:tracePt t="22445" x="4884738" y="573088"/>
          <p14:tracePt t="22452" x="4891088" y="581025"/>
          <p14:tracePt t="22468" x="4905375" y="595313"/>
          <p14:tracePt t="22484" x="4935538" y="631825"/>
          <p14:tracePt t="22501" x="5006975" y="660400"/>
          <p14:tracePt t="22517" x="5087938" y="688975"/>
          <p14:tracePt t="22534" x="5246688" y="719138"/>
          <p14:tracePt t="22551" x="5334000" y="733425"/>
          <p14:tracePt t="22567" x="5413375" y="739775"/>
          <p14:tracePt t="22584" x="5500688" y="754063"/>
          <p14:tracePt t="22601" x="5602288" y="754063"/>
          <p14:tracePt t="22617" x="5711825" y="762000"/>
          <p14:tracePt t="22634" x="5819775" y="769938"/>
          <p14:tracePt t="22651" x="5915025" y="776288"/>
          <p14:tracePt t="22668" x="6045200" y="790575"/>
          <p14:tracePt t="22684" x="6161088" y="790575"/>
          <p14:tracePt t="22701" x="6256338" y="798513"/>
          <p14:tracePt t="22717" x="6350000" y="798513"/>
          <p14:tracePt t="22734" x="6408738" y="798513"/>
          <p14:tracePt t="22751" x="6545263" y="798513"/>
          <p14:tracePt t="22768" x="6618288" y="790575"/>
          <p14:tracePt t="22784" x="6669088" y="769938"/>
          <p14:tracePt t="22801" x="6697663" y="747713"/>
          <p14:tracePt t="22818" x="6727825" y="719138"/>
          <p14:tracePt t="22834" x="6748463" y="688975"/>
          <p14:tracePt t="22851" x="6764338" y="652463"/>
          <p14:tracePt t="22868" x="6770688" y="623888"/>
          <p14:tracePt t="22884" x="6770688" y="573088"/>
          <p14:tracePt t="22901" x="6770688" y="522288"/>
          <p14:tracePt t="22917" x="6770688" y="479425"/>
          <p14:tracePt t="22934" x="6770688" y="442913"/>
          <p14:tracePt t="22951" x="6756400" y="414338"/>
          <p14:tracePt t="22967" x="6748463" y="392113"/>
          <p14:tracePt t="22984" x="6742113" y="377825"/>
          <p14:tracePt t="23001" x="6719888" y="355600"/>
          <p14:tracePt t="23018" x="6654800" y="304800"/>
          <p14:tracePt t="23034" x="6604000" y="276225"/>
          <p14:tracePt t="23051" x="6510338" y="231775"/>
          <p14:tracePt t="23068" x="6378575" y="195263"/>
          <p14:tracePt t="23084" x="6270625" y="166688"/>
          <p14:tracePt t="23101" x="6073775" y="138113"/>
          <p14:tracePt t="23118" x="5986463" y="138113"/>
          <p14:tracePt t="23134" x="5878513" y="138113"/>
          <p14:tracePt t="23151" x="5776913" y="166688"/>
          <p14:tracePt t="23168" x="5667375" y="246063"/>
          <p14:tracePt t="23184" x="5610225" y="319088"/>
          <p14:tracePt t="23201" x="5545138" y="398463"/>
          <p14:tracePt t="23218" x="5472113" y="550863"/>
          <p14:tracePt t="23234" x="5413375" y="703263"/>
          <p14:tracePt t="23251" x="5392738" y="769938"/>
          <p14:tracePt t="23268" x="5376863" y="841375"/>
          <p14:tracePt t="23284" x="5362575" y="914400"/>
          <p14:tracePt t="23301" x="5362575" y="979488"/>
          <p14:tracePt t="23318" x="5362575" y="1001713"/>
          <p14:tracePt t="23334" x="5370513" y="1016000"/>
          <p14:tracePt t="23351" x="5407025" y="1038225"/>
          <p14:tracePt t="23368" x="5472113" y="1058863"/>
          <p14:tracePt t="23384" x="5565775" y="1074738"/>
          <p14:tracePt t="23401" x="5646738" y="1081088"/>
          <p14:tracePt t="23418" x="5697538" y="1081088"/>
          <p14:tracePt t="23434" x="5754688" y="1081088"/>
          <p14:tracePt t="23451" x="5819775" y="1081088"/>
          <p14:tracePt t="23468" x="5856288" y="1081088"/>
          <p14:tracePt t="23484" x="5864225" y="1081088"/>
          <p14:tracePt t="23501" x="5878513" y="1081088"/>
          <p14:tracePt t="23547" x="5884863" y="1081088"/>
          <p14:tracePt t="24648" x="5878513" y="1081088"/>
          <p14:tracePt t="24656" x="5870575" y="1081088"/>
          <p14:tracePt t="24668" x="5864225" y="1081088"/>
          <p14:tracePt t="24684" x="5834063" y="1081088"/>
          <p14:tracePt t="24701" x="5768975" y="1081088"/>
          <p14:tracePt t="24718" x="5703888" y="1081088"/>
          <p14:tracePt t="24734" x="5610225" y="1081088"/>
          <p14:tracePt t="24751" x="5559425" y="1081088"/>
          <p14:tracePt t="24768" x="5500688" y="1081088"/>
          <p14:tracePt t="24784" x="5464175" y="1081088"/>
          <p14:tracePt t="24801" x="5435600" y="1081088"/>
          <p14:tracePt t="24818" x="5407025" y="1081088"/>
          <p14:tracePt t="24835" x="5370513" y="1081088"/>
          <p14:tracePt t="24851" x="5348288" y="1081088"/>
          <p14:tracePt t="24868" x="5326063" y="1081088"/>
          <p14:tracePt t="24885" x="5297488" y="1074738"/>
          <p14:tracePt t="24902" x="5283200" y="1066800"/>
          <p14:tracePt t="24918" x="5268913" y="1038225"/>
          <p14:tracePt t="24934" x="5260975" y="965200"/>
          <p14:tracePt t="24951" x="5260975" y="885825"/>
          <p14:tracePt t="24968" x="5260975" y="711200"/>
          <p14:tracePt t="24985" x="5260975" y="660400"/>
          <p14:tracePt t="25001" x="5260975" y="617538"/>
          <p14:tracePt t="25018" x="5260975" y="587375"/>
          <p14:tracePt t="25035" x="5254625" y="558800"/>
          <p14:tracePt t="25051" x="5246688" y="558800"/>
          <p14:tracePt t="25102" x="5240338" y="573088"/>
          <p14:tracePt t="25110" x="5232400" y="609600"/>
          <p14:tracePt t="25118" x="5232400" y="652463"/>
          <p14:tracePt t="25135" x="5232400" y="711200"/>
          <p14:tracePt t="25151" x="5232400" y="754063"/>
          <p14:tracePt t="25168" x="5232400" y="790575"/>
          <p14:tracePt t="25185" x="5232400" y="835025"/>
          <p14:tracePt t="25201" x="5232400" y="849313"/>
          <p14:tracePt t="25243" x="5224463" y="849313"/>
          <p14:tracePt t="25252" x="5224463" y="841375"/>
          <p14:tracePt t="25268" x="5218113" y="804863"/>
          <p14:tracePt t="25285" x="5195888" y="703263"/>
          <p14:tracePt t="25301" x="5189538" y="638175"/>
          <p14:tracePt t="25318" x="5173663" y="609600"/>
          <p14:tracePt t="25335" x="5173663" y="601663"/>
          <p14:tracePt t="25351" x="5173663" y="595313"/>
          <p14:tracePt t="25385" x="5173663" y="623888"/>
          <p14:tracePt t="25401" x="5173663" y="660400"/>
          <p14:tracePt t="25418" x="5173663" y="696913"/>
          <p14:tracePt t="25435" x="5173663" y="739775"/>
          <p14:tracePt t="25452" x="5173663" y="762000"/>
          <p14:tracePt t="25468" x="5173663" y="769938"/>
          <p14:tracePt t="25519" x="5167313" y="762000"/>
          <p14:tracePt t="25526" x="5167313" y="747713"/>
          <p14:tracePt t="25535" x="5167313" y="733425"/>
          <p14:tracePt t="25551" x="5159375" y="703263"/>
          <p14:tracePt t="25568" x="5153025" y="696913"/>
          <p14:tracePt t="25601" x="5153025" y="688975"/>
          <p14:tracePt t="25623" x="5153025" y="696913"/>
          <p14:tracePt t="25635" x="5145088" y="719138"/>
          <p14:tracePt t="25651" x="5145088" y="754063"/>
          <p14:tracePt t="25668" x="5138738" y="798513"/>
          <p14:tracePt t="25685" x="5138738" y="812800"/>
          <p14:tracePt t="25701" x="5138738" y="820738"/>
          <p14:tracePt t="25765" x="5138738" y="812800"/>
          <p14:tracePt t="25772" x="5138738" y="798513"/>
          <p14:tracePt t="25785" x="5138738" y="790575"/>
          <p14:tracePt t="25801" x="5138738" y="776288"/>
          <p14:tracePt t="25818" x="5130800" y="776288"/>
          <p14:tracePt t="25835" x="5130800" y="769938"/>
          <p14:tracePt t="25868" x="5130800" y="790575"/>
          <p14:tracePt t="25885" x="5130800" y="827088"/>
          <p14:tracePt t="25902" x="5130800" y="849313"/>
          <p14:tracePt t="25918" x="5130800" y="855663"/>
          <p14:tracePt t="25935" x="5130800" y="863600"/>
          <p14:tracePt t="25951" x="5130800" y="871538"/>
          <p14:tracePt t="26010" x="5130800" y="863600"/>
          <p14:tracePt t="26018" x="5122863" y="855663"/>
          <p14:tracePt t="26025" x="5122863" y="849313"/>
          <p14:tracePt t="26035" x="5122863" y="841375"/>
          <p14:tracePt t="26070" x="5122863" y="835025"/>
          <p14:tracePt t="26122" x="5122863" y="841375"/>
          <p14:tracePt t="26129" x="5122863" y="849313"/>
          <p14:tracePt t="26137" x="5122863" y="855663"/>
          <p14:tracePt t="26153" x="5122863" y="863600"/>
          <p14:tracePt t="26234" x="5122863" y="849313"/>
          <p14:tracePt t="26241" x="5122863" y="841375"/>
          <p14:tracePt t="26251" x="5122863" y="827088"/>
          <p14:tracePt t="26268" x="5122863" y="820738"/>
          <p14:tracePt t="26286" x="5122863" y="812800"/>
          <p14:tracePt t="26330" x="5122863" y="827088"/>
          <p14:tracePt t="26338" x="5122863" y="835025"/>
          <p14:tracePt t="26345" x="5122863" y="841375"/>
          <p14:tracePt t="26353" x="5122863" y="855663"/>
          <p14:tracePt t="26368" x="5130800" y="863600"/>
          <p14:tracePt t="26385" x="5145088" y="885825"/>
          <p14:tracePt t="26401" x="5159375" y="900113"/>
          <p14:tracePt t="26418" x="5173663" y="914400"/>
          <p14:tracePt t="26435" x="5240338" y="942975"/>
          <p14:tracePt t="26452" x="5334000" y="965200"/>
          <p14:tracePt t="26468" x="5443538" y="973138"/>
          <p14:tracePt t="26485" x="5588000" y="979488"/>
          <p14:tracePt t="26502" x="5849938" y="979488"/>
          <p14:tracePt t="26518" x="6030913" y="979488"/>
          <p14:tracePt t="26535" x="6256338" y="979488"/>
          <p14:tracePt t="26551" x="6429375" y="979488"/>
          <p14:tracePt t="26569" x="6662738" y="965200"/>
          <p14:tracePt t="26585" x="6756400" y="950913"/>
          <p14:tracePt t="26602" x="6829425" y="936625"/>
          <p14:tracePt t="26619" x="6872288" y="922338"/>
          <p14:tracePt t="26635" x="6900863" y="906463"/>
          <p14:tracePt t="26652" x="6916738" y="906463"/>
          <p14:tracePt t="26668" x="6916738" y="900113"/>
          <p14:tracePt t="26685" x="6923088" y="900113"/>
          <p14:tracePt t="26718" x="6931025" y="892175"/>
          <p14:tracePt t="26735" x="6945313" y="885825"/>
          <p14:tracePt t="26752" x="6967538" y="885825"/>
          <p14:tracePt t="26768" x="6988175" y="877888"/>
          <p14:tracePt t="26785" x="7024688" y="871538"/>
          <p14:tracePt t="26802" x="7038975" y="871538"/>
          <p14:tracePt t="26835" x="7046913" y="863600"/>
          <p14:tracePt t="26868" x="7032625" y="841375"/>
          <p14:tracePt t="26885" x="6988175" y="804863"/>
          <p14:tracePt t="26902" x="6959600" y="776288"/>
          <p14:tracePt t="26918" x="6931025" y="762000"/>
          <p14:tracePt t="26935" x="6931025" y="754063"/>
          <p14:tracePt t="26985" x="6923088" y="754063"/>
          <p14:tracePt t="27008" x="6923088" y="769938"/>
          <p14:tracePt t="27015" x="6923088" y="776288"/>
          <p14:tracePt t="27022" x="6916738" y="790575"/>
          <p14:tracePt t="27035" x="6908800" y="798513"/>
          <p14:tracePt t="27052" x="6908800" y="812800"/>
          <p14:tracePt t="27069" x="6880225" y="835025"/>
          <p14:tracePt t="27085" x="6865938" y="849313"/>
          <p14:tracePt t="27102" x="6843713" y="855663"/>
          <p14:tracePt t="27119" x="6829425" y="863600"/>
          <p14:tracePt t="27135" x="6821488" y="863600"/>
          <p14:tracePt t="27231" x="6821488" y="871538"/>
          <p14:tracePt t="27246" x="6829425" y="885825"/>
          <p14:tracePt t="27253" x="6835775" y="892175"/>
          <p14:tracePt t="27261" x="6843713" y="900113"/>
          <p14:tracePt t="27269" x="6865938" y="906463"/>
          <p14:tracePt t="27285" x="6880225" y="922338"/>
          <p14:tracePt t="27302" x="6894513" y="936625"/>
          <p14:tracePt t="27318" x="6916738" y="936625"/>
          <p14:tracePt t="27335" x="6959600" y="942975"/>
          <p14:tracePt t="27352" x="7002463" y="950913"/>
          <p14:tracePt t="27368" x="7075488" y="957263"/>
          <p14:tracePt t="27385" x="7191375" y="965200"/>
          <p14:tracePt t="27402" x="7300913" y="973138"/>
          <p14:tracePt t="27418" x="7366000" y="973138"/>
          <p14:tracePt t="27435" x="7424738" y="979488"/>
          <p14:tracePt t="27452" x="7453313" y="979488"/>
          <p14:tracePt t="27469" x="7481888" y="979488"/>
          <p14:tracePt t="27485" x="7496175" y="979488"/>
          <p14:tracePt t="27502" x="7510463" y="979488"/>
          <p14:tracePt t="27518" x="7526338" y="979488"/>
          <p14:tracePt t="27536" x="7546975" y="973138"/>
          <p14:tracePt t="27552" x="7569200" y="965200"/>
          <p14:tracePt t="27568" x="7583488" y="950913"/>
          <p14:tracePt t="27585" x="7591425" y="942975"/>
          <p14:tracePt t="27602" x="7605713" y="928688"/>
          <p14:tracePt t="27618" x="7620000" y="914400"/>
          <p14:tracePt t="27635" x="7627938" y="900113"/>
          <p14:tracePt t="27652" x="7648575" y="885825"/>
          <p14:tracePt t="27668" x="7662863" y="877888"/>
          <p14:tracePt t="27685" x="7685088" y="855663"/>
          <p14:tracePt t="27702" x="7707313" y="849313"/>
          <p14:tracePt t="27718" x="7721600" y="835025"/>
          <p14:tracePt t="27735" x="7735888" y="820738"/>
          <p14:tracePt t="27752" x="7743825" y="812800"/>
          <p14:tracePt t="27769" x="7743825" y="804863"/>
          <p14:tracePt t="27785" x="7743825" y="798513"/>
          <p14:tracePt t="27997" x="7750175" y="798513"/>
          <p14:tracePt t="28005" x="7764463" y="798513"/>
          <p14:tracePt t="28012" x="7780338" y="790575"/>
          <p14:tracePt t="28020" x="7800975" y="790575"/>
          <p14:tracePt t="28035" x="7888288" y="769938"/>
          <p14:tracePt t="28052" x="7983538" y="754063"/>
          <p14:tracePt t="28068" x="8069263" y="733425"/>
          <p14:tracePt t="28085" x="8170863" y="719138"/>
          <p14:tracePt t="28102" x="8243888" y="688975"/>
          <p14:tracePt t="28119" x="8266113" y="668338"/>
          <p14:tracePt t="28135" x="8288338" y="623888"/>
          <p14:tracePt t="28152" x="8308975" y="573088"/>
          <p14:tracePt t="28169" x="8316913" y="465138"/>
          <p14:tracePt t="28185" x="8316913" y="341313"/>
          <p14:tracePt t="28202" x="8294688" y="246063"/>
          <p14:tracePt t="28219" x="8251825" y="144463"/>
          <p14:tracePt t="28235" x="8193088" y="28575"/>
          <p14:tracePt t="28385" x="7227888" y="58738"/>
          <p14:tracePt t="28402" x="7185025" y="109538"/>
          <p14:tracePt t="28419" x="7154863" y="144463"/>
          <p14:tracePt t="28435" x="7112000" y="268288"/>
          <p14:tracePt t="28452" x="7097713" y="406400"/>
          <p14:tracePt t="28469" x="7097713" y="530225"/>
          <p14:tracePt t="28485" x="7126288" y="688975"/>
          <p14:tracePt t="28502" x="7170738" y="790575"/>
          <p14:tracePt t="28519" x="7286625" y="1008063"/>
          <p14:tracePt t="28535" x="7337425" y="1109663"/>
          <p14:tracePt t="28552" x="7358063" y="1168400"/>
          <p14:tracePt t="28569" x="7388225" y="1219200"/>
          <p14:tracePt t="28586" x="7424738" y="1277938"/>
          <p14:tracePt t="28602" x="7459663" y="1298575"/>
          <p14:tracePt t="28619" x="7510463" y="1328738"/>
          <p14:tracePt t="28635" x="7577138" y="1335088"/>
          <p14:tracePt t="28652" x="7693025" y="1335088"/>
          <p14:tracePt t="28669" x="7764463" y="1335088"/>
          <p14:tracePt t="28685" x="7808913" y="1320800"/>
          <p14:tracePt t="28702" x="7845425" y="1312863"/>
          <p14:tracePt t="28719" x="7896225" y="1292225"/>
          <p14:tracePt t="28735" x="7961313" y="1270000"/>
          <p14:tracePt t="28752" x="7997825" y="1247775"/>
          <p14:tracePt t="28769" x="8018463" y="1219200"/>
          <p14:tracePt t="28785" x="8062913" y="1146175"/>
          <p14:tracePt t="28802" x="8105775" y="965200"/>
          <p14:tracePt t="28819" x="8113713" y="804863"/>
          <p14:tracePt t="28835" x="8113713" y="660400"/>
          <p14:tracePt t="28852" x="8113713" y="479425"/>
          <p14:tracePt t="28869" x="8077200" y="290513"/>
          <p14:tracePt t="28885" x="8026400" y="166688"/>
          <p14:tracePt t="28902" x="7975600" y="73025"/>
          <p14:tracePt t="28919" x="7939088" y="22225"/>
          <p14:tracePt t="28985" x="7504113" y="36513"/>
          <p14:tracePt t="29002" x="7337425" y="144463"/>
          <p14:tracePt t="29019" x="7278688" y="180975"/>
          <p14:tracePt t="29035" x="7227888" y="225425"/>
          <p14:tracePt t="29052" x="7177088" y="268288"/>
          <p14:tracePt t="29069" x="7119938" y="363538"/>
          <p14:tracePt t="29085" x="7083425" y="428625"/>
          <p14:tracePt t="29102" x="7075488" y="471488"/>
          <p14:tracePt t="29119" x="7075488" y="522288"/>
          <p14:tracePt t="29135" x="7075488" y="595313"/>
          <p14:tracePt t="29152" x="7112000" y="711200"/>
          <p14:tracePt t="29169" x="7134225" y="747713"/>
          <p14:tracePt t="29186" x="7177088" y="820738"/>
          <p14:tracePt t="29202" x="7227888" y="877888"/>
          <p14:tracePt t="29219" x="7323138" y="965200"/>
          <p14:tracePt t="29235" x="7358063" y="1001713"/>
          <p14:tracePt t="29252" x="7416800" y="1030288"/>
          <p14:tracePt t="29269" x="7496175" y="1044575"/>
          <p14:tracePt t="29286" x="7597775" y="1044575"/>
          <p14:tracePt t="29302" x="7670800" y="1023938"/>
          <p14:tracePt t="29319" x="7735888" y="987425"/>
          <p14:tracePt t="29335" x="7786688" y="957263"/>
          <p14:tracePt t="29352" x="7837488" y="928688"/>
          <p14:tracePt t="29369" x="7851775" y="914400"/>
          <p14:tracePt t="29385" x="7859713" y="914400"/>
          <p14:tracePt t="29402" x="7866063" y="906463"/>
          <p14:tracePt t="34919" x="7881938" y="906463"/>
          <p14:tracePt t="34926" x="7902575" y="922338"/>
          <p14:tracePt t="34936" x="7947025" y="950913"/>
          <p14:tracePt t="34953" x="8069263" y="1008063"/>
          <p14:tracePt t="34970" x="8294688" y="1131888"/>
          <p14:tracePt t="34987" x="8643938" y="1335088"/>
          <p14:tracePt t="35003" x="8875713" y="1458913"/>
          <p14:tracePt t="35020" x="9020175" y="1589088"/>
          <p14:tracePt t="35037" x="9209088" y="1763713"/>
          <p14:tracePt t="35053" x="9412288" y="1989138"/>
          <p14:tracePt t="35070" x="9550400" y="2141538"/>
          <p14:tracePt t="35087" x="9615488" y="2220913"/>
          <p14:tracePt t="35103" x="9659938" y="2271713"/>
          <p14:tracePt t="35120" x="9674225" y="2286000"/>
          <p14:tracePt t="35137" x="9680575" y="2286000"/>
          <p14:tracePt t="35410" x="9694863" y="2293938"/>
          <p14:tracePt t="35417" x="9717088" y="2300288"/>
          <p14:tracePt t="35425" x="9753600" y="2308225"/>
          <p14:tracePt t="35437" x="9804400" y="2322513"/>
          <p14:tracePt t="35453" x="9979025" y="2379663"/>
          <p14:tracePt t="35470" x="10269538" y="2481263"/>
          <p14:tracePt t="35487" x="10406063" y="2540000"/>
          <p14:tracePt t="35503" x="10507663" y="2590800"/>
          <p14:tracePt t="35520" x="10609263" y="2633663"/>
          <p14:tracePt t="35537" x="10704513" y="2714625"/>
          <p14:tracePt t="35553" x="10747375" y="2757488"/>
          <p14:tracePt t="35570" x="10777538" y="2794000"/>
          <p14:tracePt t="35587" x="10791825" y="2808288"/>
          <p14:tracePt t="35604" x="10798175" y="28162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935" y="113017"/>
            <a:ext cx="11866652" cy="554803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RAL (1200 mg QD vs 400 mg BID) + TDF/FTC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initiation de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traitement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résultats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S48</a:t>
            </a:r>
            <a:endParaRPr lang="fr-FR" sz="2400" b="1" dirty="0">
              <a:solidFill>
                <a:schemeClr val="accent1">
                  <a:lumMod val="75000"/>
                </a:schemeClr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9" name="Espace réservé du pied de page 37"/>
          <p:cNvSpPr txBox="1">
            <a:spLocks/>
          </p:cNvSpPr>
          <p:nvPr/>
        </p:nvSpPr>
        <p:spPr>
          <a:xfrm>
            <a:off x="3205796" y="6449037"/>
            <a:ext cx="8642017" cy="53340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r-FR"/>
            </a:defPPr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Arial" pitchFamily="-84" charset="0"/>
                <a:cs typeface="Arial" pitchFamily="-84" charset="0"/>
              </a:rPr>
              <a:t>Cahn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Arial" pitchFamily="-84" charset="0"/>
                <a:cs typeface="Arial" pitchFamily="-84" charset="0"/>
              </a:rPr>
              <a:t> P et al., Lancet HIV 2017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Arial" pitchFamily="-84" charset="0"/>
              <a:cs typeface="Arial" pitchFamily="-8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91" y="1099333"/>
            <a:ext cx="10121444" cy="550381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26134" y="730001"/>
            <a:ext cx="775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Proportion of participants with HIV-1 RNA less than 40 copies per mL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5892" y="2794571"/>
            <a:ext cx="3195263" cy="4520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6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38"/>
    </mc:Choice>
    <mc:Fallback>
      <p:transition spd="slow" advTm="4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321" y="115889"/>
            <a:ext cx="11745313" cy="936625"/>
          </a:xfrm>
        </p:spPr>
        <p:txBody>
          <a:bodyPr/>
          <a:lstStyle/>
          <a:p>
            <a:pPr algn="ctr"/>
            <a:r>
              <a:rPr lang="fr-FR" dirty="0"/>
              <a:t>Essai LATTE-2 : CAB LA + RPV LA en IM  Résultats à </a:t>
            </a:r>
            <a:r>
              <a:rPr lang="fr-FR" dirty="0" smtClean="0"/>
              <a:t>S96 (2)</a:t>
            </a:r>
            <a:endParaRPr lang="fr-FR" dirty="0"/>
          </a:p>
        </p:txBody>
      </p:sp>
      <p:sp>
        <p:nvSpPr>
          <p:cNvPr id="46" name="Espace réservé du pied de page 40"/>
          <p:cNvSpPr txBox="1">
            <a:spLocks/>
          </p:cNvSpPr>
          <p:nvPr/>
        </p:nvSpPr>
        <p:spPr>
          <a:xfrm>
            <a:off x="3200021" y="6553024"/>
            <a:ext cx="8642017" cy="26890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r-FR"/>
            </a:defPPr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i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IAS 2017 - D’après </a:t>
            </a:r>
            <a:r>
              <a:rPr kumimoji="0" lang="fr-FR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Eron</a:t>
            </a:r>
            <a:r>
              <a:rPr kumimoji="0" lang="fr-F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 et al., </a:t>
            </a:r>
            <a:r>
              <a:rPr kumimoji="0" lang="fr-FR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abstr</a:t>
            </a:r>
            <a:r>
              <a:rPr kumimoji="0" lang="fr-F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MOAX0205LB</a:t>
            </a:r>
            <a:endParaRPr kumimoji="0" lang="fr-FR" sz="1000" b="0" i="1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1828963" y="1378464"/>
            <a:ext cx="8522404" cy="5095186"/>
            <a:chOff x="2250205" y="998538"/>
            <a:chExt cx="8522404" cy="5095186"/>
          </a:xfrm>
        </p:grpSpPr>
        <p:sp>
          <p:nvSpPr>
            <p:cNvPr id="70" name="Rectangle 69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634B7D24-DD9D-42AB-AFA0-96D127B18C3C}"/>
                </a:ext>
              </a:extLst>
            </p:cNvPr>
            <p:cNvSpPr/>
            <p:nvPr/>
          </p:nvSpPr>
          <p:spPr>
            <a:xfrm>
              <a:off x="2563090" y="998538"/>
              <a:ext cx="3549841" cy="603032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noFill/>
              <a:prstDash val="solid"/>
            </a:ln>
            <a:effectLst/>
          </p:spPr>
          <p:txBody>
            <a:bodyPr tIns="90000" bIns="90000" anchor="ctr"/>
            <a:lstStyle/>
            <a:p>
              <a:pPr marL="0" marR="0" lvl="1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Efficacité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 </a:t>
              </a:r>
              <a:r>
                <a:rPr kumimoji="0" lang="en-GB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à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 S96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20E6A635-A347-48F2-B138-C8E013E51C9E}"/>
                </a:ext>
              </a:extLst>
            </p:cNvPr>
            <p:cNvSpPr/>
            <p:nvPr/>
          </p:nvSpPr>
          <p:spPr>
            <a:xfrm>
              <a:off x="6414208" y="998538"/>
              <a:ext cx="3846513" cy="603032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noFill/>
              <a:prstDash val="solid"/>
            </a:ln>
            <a:effectLst/>
          </p:spPr>
          <p:txBody>
            <a:bodyPr tIns="90000" bIns="90000" anchor="ctr"/>
            <a:lstStyle/>
            <a:p>
              <a:pPr marL="0" marR="0" lvl="1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Différences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 </a:t>
              </a:r>
              <a:r>
                <a:rPr kumimoji="0" lang="en-GB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selon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 le </a:t>
              </a:r>
              <a:r>
                <a:rPr kumimoji="0" lang="en-GB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traitment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 </a:t>
              </a:r>
            </a:p>
            <a:p>
              <a:pPr marL="0" marR="0" lvl="1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(IC</a:t>
              </a:r>
              <a:r>
                <a:rPr kumimoji="0" lang="en-GB" sz="140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95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itchFamily="-84" charset="-128"/>
                </a:rPr>
                <a:t>)</a:t>
              </a:r>
            </a:p>
          </p:txBody>
        </p:sp>
        <p:sp>
          <p:nvSpPr>
            <p:cNvPr id="72" name="Down Arrow 33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F342BFC2-3550-4826-A1CB-809E73BB55DB}"/>
                </a:ext>
              </a:extLst>
            </p:cNvPr>
            <p:cNvSpPr/>
            <p:nvPr/>
          </p:nvSpPr>
          <p:spPr>
            <a:xfrm rot="16200000">
              <a:off x="8522344" y="1270805"/>
              <a:ext cx="585788" cy="1362075"/>
            </a:xfrm>
            <a:prstGeom prst="downArrow">
              <a:avLst/>
            </a:prstGeom>
            <a:solidFill>
              <a:srgbClr val="FF6600"/>
            </a:solidFill>
            <a:ln w="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-84" charset="-128"/>
              </a:endParaRPr>
            </a:p>
          </p:txBody>
        </p:sp>
        <p:sp>
          <p:nvSpPr>
            <p:cNvPr id="73" name="Down Arrow 34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9A5BEDA2-9718-455B-87A9-931A41707988}"/>
                </a:ext>
              </a:extLst>
            </p:cNvPr>
            <p:cNvSpPr/>
            <p:nvPr/>
          </p:nvSpPr>
          <p:spPr>
            <a:xfrm rot="5400000">
              <a:off x="7165087" y="1289856"/>
              <a:ext cx="585216" cy="1323975"/>
            </a:xfrm>
            <a:prstGeom prst="downArrow">
              <a:avLst/>
            </a:prstGeom>
            <a:noFill/>
            <a:ln w="1587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-84" charset="-128"/>
              </a:endParaRPr>
            </a:p>
          </p:txBody>
        </p:sp>
        <p:sp>
          <p:nvSpPr>
            <p:cNvPr id="74" name="TextBox 24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7EF0C72C-A8A2-4956-AA5A-A1607CBAB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0361" y="1767176"/>
              <a:ext cx="15017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Oral</a:t>
              </a: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5" name="TextBox 26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9B10FC5F-46DD-4A11-820A-A75E0CC05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6" y="1767175"/>
              <a:ext cx="1198563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</a:rPr>
                <a:t>IM</a:t>
              </a:r>
            </a:p>
          </p:txBody>
        </p:sp>
        <p:sp>
          <p:nvSpPr>
            <p:cNvPr id="76" name="TextBox 45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1D64F33A-1E51-4D1F-8CB0-93A0E749E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5603" y="2146201"/>
              <a:ext cx="26326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T</a:t>
              </a:r>
              <a:r>
                <a:rPr kumimoji="0" lang="en-US" alt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outes</a:t>
              </a: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 les 8 </a:t>
              </a:r>
              <a:r>
                <a:rPr kumimoji="0" lang="en-US" alt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semaines</a:t>
              </a: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 IM</a:t>
              </a:r>
            </a:p>
          </p:txBody>
        </p:sp>
        <p:graphicFrame>
          <p:nvGraphicFramePr>
            <p:cNvPr id="77" name="Chart 10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90D73C4E-36A3-46C5-ABB3-B9ABBFBF26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294348"/>
                </p:ext>
              </p:extLst>
            </p:nvPr>
          </p:nvGraphicFramePr>
          <p:xfrm>
            <a:off x="2250205" y="2080767"/>
            <a:ext cx="4164002" cy="40129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78" name="Group 46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7566B8B9-C3CD-4CA1-8262-BB0E6D24D1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5614" y="4162887"/>
              <a:ext cx="4357656" cy="1753945"/>
              <a:chOff x="4694200" y="4511673"/>
              <a:chExt cx="4615054" cy="2373742"/>
            </a:xfrm>
          </p:grpSpPr>
          <p:graphicFrame>
            <p:nvGraphicFramePr>
              <p:cNvPr id="90" name="Chart 17">
                <a:extLst>
                  <a:ext uri="{FF2B5EF4-FFF2-40B4-BE49-F238E27FC236}">
                    <a16:creationId xmlns="" xmlns:a16="http://schemas.microsoft.com/office/drawing/2014/main" xmlns:mv="urn:schemas-microsoft-com:mac:vml" xmlns:mc="http://schemas.openxmlformats.org/markup-compatibility/2006" id="{EA394F53-58A8-4C3A-9308-ACC7FED29423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4694200" y="4511673"/>
              <a:ext cx="4610086" cy="237374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91" name="TextBox 18">
                <a:extLst>
                  <a:ext uri="{FF2B5EF4-FFF2-40B4-BE49-F238E27FC236}">
                    <a16:creationId xmlns="" xmlns:a16="http://schemas.microsoft.com/office/drawing/2014/main" xmlns:mv="urn:schemas-microsoft-com:mac:vml" xmlns:mc="http://schemas.openxmlformats.org/markup-compatibility/2006" id="{EF0C0C6A-60F9-482D-A3A6-1A4625E2D4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0096" y="5576401"/>
                <a:ext cx="955395" cy="41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84" charset="-128"/>
                    <a:cs typeface="Arial" panose="020B0604020202020204" pitchFamily="34" charset="0"/>
                  </a:rPr>
                  <a:t>−8,4 %</a:t>
                </a:r>
              </a:p>
            </p:txBody>
          </p:sp>
          <p:sp>
            <p:nvSpPr>
              <p:cNvPr id="92" name="TextBox 18">
                <a:extLst>
                  <a:ext uri="{FF2B5EF4-FFF2-40B4-BE49-F238E27FC236}">
                    <a16:creationId xmlns="" xmlns:a16="http://schemas.microsoft.com/office/drawing/2014/main" xmlns:mv="urn:schemas-microsoft-com:mac:vml" xmlns:mc="http://schemas.openxmlformats.org/markup-compatibility/2006" id="{5EEF0647-EC99-4D00-A916-EB85E92274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46854" y="5576401"/>
                <a:ext cx="862400" cy="41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84" charset="-128"/>
                    <a:cs typeface="Arial" panose="020B0604020202020204" pitchFamily="34" charset="0"/>
                  </a:rPr>
                  <a:t>14,4 %</a:t>
                </a:r>
              </a:p>
            </p:txBody>
          </p:sp>
        </p:grpSp>
        <p:grpSp>
          <p:nvGrpSpPr>
            <p:cNvPr id="79" name="Group 21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4A10749D-2ADD-4075-A408-4FBEC667AAAB}"/>
                </a:ext>
              </a:extLst>
            </p:cNvPr>
            <p:cNvGrpSpPr/>
            <p:nvPr/>
          </p:nvGrpSpPr>
          <p:grpSpPr>
            <a:xfrm>
              <a:off x="6177226" y="2341167"/>
              <a:ext cx="4595383" cy="1539579"/>
              <a:chOff x="4601465" y="2229657"/>
              <a:chExt cx="4595383" cy="1539579"/>
            </a:xfrm>
          </p:grpSpPr>
          <p:grpSp>
            <p:nvGrpSpPr>
              <p:cNvPr id="81" name="Group 4">
                <a:extLst>
                  <a:ext uri="{FF2B5EF4-FFF2-40B4-BE49-F238E27FC236}">
                    <a16:creationId xmlns="" xmlns:a16="http://schemas.microsoft.com/office/drawing/2014/main" xmlns:mv="urn:schemas-microsoft-com:mac:vml" xmlns:mc="http://schemas.openxmlformats.org/markup-compatibility/2006" id="{FC88E8AC-06D0-4CCA-940F-B3C24E4F13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01465" y="2229657"/>
                <a:ext cx="4595383" cy="1539579"/>
                <a:chOff x="4634280" y="2529377"/>
                <a:chExt cx="4832611" cy="2088958"/>
              </a:xfrm>
            </p:grpSpPr>
            <p:graphicFrame>
              <p:nvGraphicFramePr>
                <p:cNvPr id="87" name="Object 21">
                  <a:extLst>
                    <a:ext uri="{FF2B5EF4-FFF2-40B4-BE49-F238E27FC236}">
                      <a16:creationId xmlns="" xmlns:a16="http://schemas.microsoft.com/office/drawing/2014/main" xmlns:mv="urn:schemas-microsoft-com:mac:vml" xmlns:mc="http://schemas.openxmlformats.org/markup-compatibility/2006" id="{119F4134-97A9-405E-BDCA-83D9CBAC5D03}"/>
                    </a:ext>
                  </a:extLst>
                </p:cNvPr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4634280" y="2529377"/>
                <a:ext cx="4579363" cy="208895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  <p:sp>
              <p:nvSpPr>
                <p:cNvPr id="88" name="TextBox 18">
                  <a:extLst>
                    <a:ext uri="{FF2B5EF4-FFF2-40B4-BE49-F238E27FC236}">
                      <a16:creationId xmlns="" xmlns:a16="http://schemas.microsoft.com/office/drawing/2014/main" xmlns:mv="urn:schemas-microsoft-com:mac:vml" xmlns:mc="http://schemas.openxmlformats.org/markup-compatibility/2006" id="{7A5FC19F-8148-4D86-9403-66DC73451C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24179" y="3548198"/>
                  <a:ext cx="881048" cy="417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itchFamily="-84" charset="-128"/>
                      <a:cs typeface="Arial" panose="020B0604020202020204" pitchFamily="34" charset="0"/>
                    </a:rPr>
                    <a:t>− 0,6 %</a:t>
                  </a:r>
                </a:p>
              </p:txBody>
            </p:sp>
            <p:sp>
              <p:nvSpPr>
                <p:cNvPr id="89" name="TextBox 19">
                  <a:extLst>
                    <a:ext uri="{FF2B5EF4-FFF2-40B4-BE49-F238E27FC236}">
                      <a16:creationId xmlns="" xmlns:a16="http://schemas.microsoft.com/office/drawing/2014/main" xmlns:mv="urn:schemas-microsoft-com:mac:vml" xmlns:mc="http://schemas.openxmlformats.org/markup-compatibility/2006" id="{2C52F81A-4D70-4507-B2C5-A9C8CC206E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490824" y="3576398"/>
                  <a:ext cx="976067" cy="417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itchFamily="-84" charset="-128"/>
                      <a:cs typeface="Arial" panose="020B0604020202020204" pitchFamily="34" charset="0"/>
                    </a:rPr>
                    <a:t>20,5 %</a:t>
                  </a:r>
                </a:p>
              </p:txBody>
            </p:sp>
          </p:grpSp>
          <p:sp>
            <p:nvSpPr>
              <p:cNvPr id="82" name="Isosceles Triangle 5">
                <a:extLst>
                  <a:ext uri="{FF2B5EF4-FFF2-40B4-BE49-F238E27FC236}">
                    <a16:creationId xmlns="" xmlns:a16="http://schemas.microsoft.com/office/drawing/2014/main" xmlns:mv="urn:schemas-microsoft-com:mac:vml" xmlns:mc="http://schemas.openxmlformats.org/markup-compatibility/2006" id="{C41EC65C-B6CC-44EC-8F54-38F9B3578B76}"/>
                  </a:ext>
                </a:extLst>
              </p:cNvPr>
              <p:cNvSpPr/>
              <p:nvPr/>
            </p:nvSpPr>
            <p:spPr>
              <a:xfrm rot="5400000">
                <a:off x="8750269" y="2877807"/>
                <a:ext cx="91440" cy="182880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3" name="Group 20">
                <a:extLst>
                  <a:ext uri="{FF2B5EF4-FFF2-40B4-BE49-F238E27FC236}">
                    <a16:creationId xmlns="" xmlns:a16="http://schemas.microsoft.com/office/drawing/2014/main" xmlns:mv="urn:schemas-microsoft-com:mac:vml" xmlns:mc="http://schemas.openxmlformats.org/markup-compatibility/2006" id="{6EC10C6F-551D-48CB-86C4-FEEC261F79E4}"/>
                  </a:ext>
                </a:extLst>
              </p:cNvPr>
              <p:cNvGrpSpPr/>
              <p:nvPr/>
            </p:nvGrpSpPr>
            <p:grpSpPr>
              <a:xfrm>
                <a:off x="8512875" y="2870728"/>
                <a:ext cx="142351" cy="189371"/>
                <a:chOff x="8512875" y="2870728"/>
                <a:chExt cx="142351" cy="189371"/>
              </a:xfrm>
            </p:grpSpPr>
            <p:sp>
              <p:nvSpPr>
                <p:cNvPr id="84" name="Flowchart: Data 6">
                  <a:extLst>
                    <a:ext uri="{FF2B5EF4-FFF2-40B4-BE49-F238E27FC236}">
                      <a16:creationId xmlns="" xmlns:a16="http://schemas.microsoft.com/office/drawing/2014/main" xmlns:mv="urn:schemas-microsoft-com:mac:vml" xmlns:mc="http://schemas.openxmlformats.org/markup-compatibility/2006" id="{4F4C7B5E-86AF-4C9E-9905-2D009F034A96}"/>
                    </a:ext>
                  </a:extLst>
                </p:cNvPr>
                <p:cNvSpPr/>
                <p:nvPr/>
              </p:nvSpPr>
              <p:spPr>
                <a:xfrm>
                  <a:off x="8531958" y="2929734"/>
                  <a:ext cx="103986" cy="71358"/>
                </a:xfrm>
                <a:prstGeom prst="flowChartInputOutput">
                  <a:avLst/>
                </a:prstGeom>
                <a:solidFill>
                  <a:sysClr val="window" lastClr="FFFFFF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85" name="Straight Connector 17">
                  <a:extLst>
                    <a:ext uri="{FF2B5EF4-FFF2-40B4-BE49-F238E27FC236}">
                      <a16:creationId xmlns="" xmlns:a16="http://schemas.microsoft.com/office/drawing/2014/main" xmlns:mv="urn:schemas-microsoft-com:mac:vml" xmlns:mc="http://schemas.openxmlformats.org/markup-compatibility/2006" id="{A5EF6BE5-D549-443B-B35D-8433D92F6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01415" y="2870728"/>
                  <a:ext cx="53811" cy="18937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86" name="Straight Connector 39">
                  <a:extLst>
                    <a:ext uri="{FF2B5EF4-FFF2-40B4-BE49-F238E27FC236}">
                      <a16:creationId xmlns="" xmlns:a16="http://schemas.microsoft.com/office/drawing/2014/main" xmlns:mv="urn:schemas-microsoft-com:mac:vml" xmlns:mc="http://schemas.openxmlformats.org/markup-compatibility/2006" id="{8981BCA0-95D5-4154-9D4E-105F56EC5E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12875" y="2870728"/>
                  <a:ext cx="53811" cy="18937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80" name="TextBox 45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id="{1D64F33A-1E51-4D1F-8CB0-93A0E749E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6317" y="3868198"/>
              <a:ext cx="26326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T</a:t>
              </a:r>
              <a:r>
                <a:rPr kumimoji="0" lang="en-US" alt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outes</a:t>
              </a: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 les 4 </a:t>
              </a:r>
              <a:r>
                <a:rPr kumimoji="0" lang="en-US" alt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semaines</a:t>
              </a: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84" charset="-128"/>
                  <a:cs typeface="Arial" panose="020B0604020202020204" pitchFamily="34" charset="0"/>
                </a:rPr>
                <a:t> IM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35425"/>
      </p:ext>
    </p:extLst>
  </p:cSld>
  <p:clrMapOvr>
    <a:masterClrMapping/>
  </p:clrMapOvr>
  <p:transition advTm="36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89" x="10791825" y="2816225"/>
          <p14:tracePt t="7404" x="10777538" y="2816225"/>
          <p14:tracePt t="7411" x="10769600" y="2816225"/>
          <p14:tracePt t="7420" x="10755313" y="2816225"/>
          <p14:tracePt t="7437" x="10696575" y="2822575"/>
          <p14:tracePt t="7454" x="10617200" y="2830513"/>
          <p14:tracePt t="7471" x="10421938" y="2836863"/>
          <p14:tracePt t="7487" x="10123488" y="2836863"/>
          <p14:tracePt t="7504" x="9898063" y="2836863"/>
          <p14:tracePt t="7520" x="9702800" y="2836863"/>
          <p14:tracePt t="7537" x="9550400" y="2822575"/>
          <p14:tracePt t="7554" x="9405938" y="2808288"/>
          <p14:tracePt t="7570" x="9369425" y="2808288"/>
          <p14:tracePt t="7587" x="9355138" y="2801938"/>
          <p14:tracePt t="8484" x="9347200" y="2801938"/>
          <p14:tracePt t="8490" x="9332913" y="2801938"/>
          <p14:tracePt t="8504" x="9310688" y="2801938"/>
          <p14:tracePt t="8521" x="8816975" y="2844800"/>
          <p14:tracePt t="8537" x="8156575" y="2887663"/>
          <p14:tracePt t="8554" x="7504113" y="2924175"/>
          <p14:tracePt t="8571" x="7053263" y="2960688"/>
          <p14:tracePt t="8588" x="6662738" y="3025775"/>
          <p14:tracePt t="8604" x="6488113" y="3062288"/>
          <p14:tracePt t="8621" x="6429375" y="3084513"/>
          <p14:tracePt t="8637" x="6408738" y="3090863"/>
          <p14:tracePt t="8937" x="6386513" y="3090863"/>
          <p14:tracePt t="8944" x="6342063" y="3090863"/>
          <p14:tracePt t="8954" x="6284913" y="3090863"/>
          <p14:tracePt t="8971" x="6059488" y="3090863"/>
          <p14:tracePt t="8988" x="5610225" y="3090863"/>
          <p14:tracePt t="8989" x="5384800" y="3084513"/>
          <p14:tracePt t="9004" x="4941888" y="3048000"/>
          <p14:tracePt t="9021" x="4732338" y="3025775"/>
          <p14:tracePt t="9037" x="4600575" y="3019425"/>
          <p14:tracePt t="9054" x="4535488" y="3011488"/>
          <p14:tracePt t="9071" x="4506913" y="3005138"/>
          <p14:tracePt t="9442" x="4498975" y="3005138"/>
          <p14:tracePt t="9450" x="4484688" y="3005138"/>
          <p14:tracePt t="9458" x="4470400" y="3005138"/>
          <p14:tracePt t="9471" x="4448175" y="3005138"/>
          <p14:tracePt t="9488" x="4368800" y="3011488"/>
          <p14:tracePt t="9504" x="4267200" y="3011488"/>
          <p14:tracePt t="9521" x="4165600" y="3011488"/>
          <p14:tracePt t="9537" x="3940175" y="3011488"/>
          <p14:tracePt t="9554" x="3635375" y="3005138"/>
          <p14:tracePt t="9571" x="3497263" y="2982913"/>
          <p14:tracePt t="9587" x="3395663" y="2974975"/>
          <p14:tracePt t="9604" x="3330575" y="2968625"/>
          <p14:tracePt t="9621" x="3294063" y="2960688"/>
          <p14:tracePt t="9637" x="3287713" y="2960688"/>
          <p14:tracePt t="9986" x="3287713" y="2954338"/>
          <p14:tracePt t="10053" x="3287713" y="2946400"/>
          <p14:tracePt t="13863" x="3287713" y="2938463"/>
          <p14:tracePt t="13870" x="3287713" y="2932113"/>
          <p14:tracePt t="13878" x="3287713" y="2917825"/>
          <p14:tracePt t="13888" x="3279775" y="2895600"/>
          <p14:tracePt t="13905" x="3265488" y="2852738"/>
          <p14:tracePt t="13922" x="3228975" y="2779713"/>
          <p14:tracePt t="13938" x="3157538" y="2649538"/>
          <p14:tracePt t="13955" x="3084513" y="2582863"/>
          <p14:tracePt t="13972" x="2946400" y="2525713"/>
          <p14:tracePt t="13988" x="2836863" y="2503488"/>
          <p14:tracePt t="14005" x="2641600" y="2489200"/>
          <p14:tracePt t="14022" x="2532063" y="2489200"/>
          <p14:tracePt t="14038" x="2401888" y="2511425"/>
          <p14:tracePt t="14055" x="2271713" y="2562225"/>
          <p14:tracePt t="14072" x="2147888" y="2649538"/>
          <p14:tracePt t="14088" x="2097088" y="2692400"/>
          <p14:tracePt t="14105" x="2068513" y="2720975"/>
          <p14:tracePt t="14122" x="2046288" y="2751138"/>
          <p14:tracePt t="14139" x="2039938" y="2822575"/>
          <p14:tracePt t="14155" x="2039938" y="2924175"/>
          <p14:tracePt t="14172" x="2046288" y="2989263"/>
          <p14:tracePt t="14188" x="2074863" y="3025775"/>
          <p14:tracePt t="14205" x="2220913" y="3135313"/>
          <p14:tracePt t="14222" x="2314575" y="3178175"/>
          <p14:tracePt t="14238" x="2460625" y="3192463"/>
          <p14:tracePt t="14255" x="2598738" y="3186113"/>
          <p14:tracePt t="14272" x="2887663" y="3090863"/>
          <p14:tracePt t="14288" x="3011488" y="3011488"/>
          <p14:tracePt t="14305" x="3135313" y="2909888"/>
          <p14:tracePt t="14322" x="3200400" y="2844800"/>
          <p14:tracePt t="14339" x="3259138" y="2765425"/>
          <p14:tracePt t="14355" x="3330575" y="2598738"/>
          <p14:tracePt t="14372" x="3330575" y="2511425"/>
          <p14:tracePt t="14388" x="3324225" y="2446338"/>
          <p14:tracePt t="14405" x="3259138" y="2365375"/>
          <p14:tracePt t="14422" x="3025775" y="2257425"/>
          <p14:tracePt t="14438" x="2822575" y="2249488"/>
          <p14:tracePt t="14455" x="2655888" y="2293938"/>
          <p14:tracePt t="14472" x="2532063" y="2344738"/>
          <p14:tracePt t="14488" x="2416175" y="2460625"/>
          <p14:tracePt t="14505" x="2344738" y="2547938"/>
          <p14:tracePt t="14522" x="2308225" y="2605088"/>
          <p14:tracePt t="14539" x="2293938" y="2678113"/>
          <p14:tracePt t="14555" x="2300288" y="2830513"/>
          <p14:tracePt t="14572" x="2336800" y="2924175"/>
          <p14:tracePt t="14588" x="2387600" y="2997200"/>
          <p14:tracePt t="14605" x="2481263" y="3084513"/>
          <p14:tracePt t="14622" x="2627313" y="3163888"/>
          <p14:tracePt t="14638" x="2786063" y="3178175"/>
          <p14:tracePt t="14655" x="2903538" y="3171825"/>
          <p14:tracePt t="14672" x="2989263" y="3135313"/>
          <p14:tracePt t="14689" x="3090863" y="3048000"/>
          <p14:tracePt t="14705" x="3171825" y="2909888"/>
          <p14:tracePt t="14722" x="3192463" y="2801938"/>
          <p14:tracePt t="14738" x="3192463" y="2692400"/>
          <p14:tracePt t="14755" x="3163888" y="2598738"/>
          <p14:tracePt t="14772" x="3062288" y="2517775"/>
          <p14:tracePt t="14788" x="2917825" y="2503488"/>
          <p14:tracePt t="14805" x="2816225" y="2511425"/>
          <p14:tracePt t="14822" x="2735263" y="2540000"/>
          <p14:tracePt t="14839" x="2684463" y="2576513"/>
          <p14:tracePt t="14855" x="2678113" y="2582863"/>
          <p14:tracePt t="14888" x="2678113" y="2590800"/>
          <p14:tracePt t="15500" x="2684463" y="2590800"/>
          <p14:tracePt t="15508" x="2692400" y="2590800"/>
          <p14:tracePt t="15515" x="2706688" y="2590800"/>
          <p14:tracePt t="15523" x="2720975" y="2590800"/>
          <p14:tracePt t="15539" x="2757488" y="2598738"/>
          <p14:tracePt t="15555" x="2801938" y="2598738"/>
          <p14:tracePt t="15572" x="2859088" y="2613025"/>
          <p14:tracePt t="15589" x="2932113" y="2619375"/>
          <p14:tracePt t="15605" x="3033713" y="2627313"/>
          <p14:tracePt t="15622" x="3141663" y="2641600"/>
          <p14:tracePt t="15639" x="3279775" y="2649538"/>
          <p14:tracePt t="15655" x="3440113" y="2655888"/>
          <p14:tracePt t="15672" x="3614738" y="2684463"/>
          <p14:tracePt t="15689" x="3708400" y="2706688"/>
          <p14:tracePt t="15705" x="3767138" y="2714625"/>
          <p14:tracePt t="15722" x="3795713" y="2714625"/>
          <p14:tracePt t="15739" x="3810000" y="2714625"/>
          <p14:tracePt t="15755" x="3817938" y="2714625"/>
          <p14:tracePt t="15772" x="3810000" y="2714625"/>
          <p14:tracePt t="15999" x="3817938" y="2714625"/>
          <p14:tracePt t="16006" x="3824288" y="2714625"/>
          <p14:tracePt t="16013" x="3838575" y="2714625"/>
          <p14:tracePt t="16022" x="3868738" y="2714625"/>
          <p14:tracePt t="16039" x="3970338" y="2706688"/>
          <p14:tracePt t="16055" x="4092575" y="2700338"/>
          <p14:tracePt t="16072" x="4244975" y="2700338"/>
          <p14:tracePt t="16089" x="4397375" y="2700338"/>
          <p14:tracePt t="16106" x="4470400" y="2700338"/>
          <p14:tracePt t="16122" x="4498975" y="2700338"/>
          <p14:tracePt t="16139" x="4506913" y="2700338"/>
          <p14:tracePt t="16156" x="4513263" y="2700338"/>
          <p14:tracePt t="16172" x="4506913" y="2700338"/>
          <p14:tracePt t="16189" x="4441825" y="2700338"/>
          <p14:tracePt t="16206" x="4281488" y="2700338"/>
          <p14:tracePt t="16222" x="4021138" y="2714625"/>
          <p14:tracePt t="16239" x="3919538" y="2728913"/>
          <p14:tracePt t="16255" x="3852863" y="2743200"/>
          <p14:tracePt t="16272" x="3824288" y="2751138"/>
          <p14:tracePt t="16289" x="3810000" y="2751138"/>
          <p14:tracePt t="16334" x="3838575" y="2751138"/>
          <p14:tracePt t="16341" x="3897313" y="2743200"/>
          <p14:tracePt t="16348" x="3976688" y="2735263"/>
          <p14:tracePt t="16357" x="4100513" y="2706688"/>
          <p14:tracePt t="16372" x="4368800" y="2663825"/>
          <p14:tracePt t="16389" x="4572000" y="2641600"/>
          <p14:tracePt t="16405" x="4710113" y="2627313"/>
          <p14:tracePt t="16422" x="4818063" y="2619375"/>
          <p14:tracePt t="16439" x="4862513" y="2619375"/>
          <p14:tracePt t="16482" x="4854575" y="2619375"/>
          <p14:tracePt t="16491" x="4803775" y="2619375"/>
          <p14:tracePt t="16506" x="4673600" y="2619375"/>
          <p14:tracePt t="16522" x="4448175" y="2619375"/>
          <p14:tracePt t="16539" x="4244975" y="2619375"/>
          <p14:tracePt t="16555" x="4086225" y="2619375"/>
          <p14:tracePt t="16572" x="3998913" y="2619375"/>
          <p14:tracePt t="16589" x="3984625" y="2619375"/>
          <p14:tracePt t="16606" x="3976688" y="2619375"/>
          <p14:tracePt t="16639" x="3976688" y="2613025"/>
          <p14:tracePt t="16655" x="4041775" y="2605088"/>
          <p14:tracePt t="16672" x="4143375" y="2590800"/>
          <p14:tracePt t="16689" x="4295775" y="2590800"/>
          <p14:tracePt t="16706" x="4448175" y="2590800"/>
          <p14:tracePt t="16722" x="4521200" y="2590800"/>
          <p14:tracePt t="16739" x="4543425" y="2590800"/>
          <p14:tracePt t="16756" x="4557713" y="2590800"/>
          <p14:tracePt t="16795" x="4535488" y="2590800"/>
          <p14:tracePt t="16806" x="4492625" y="2590800"/>
          <p14:tracePt t="16822" x="4332288" y="2590800"/>
          <p14:tracePt t="16839" x="4129088" y="2590800"/>
          <p14:tracePt t="16856" x="3925888" y="2598738"/>
          <p14:tracePt t="16872" x="3846513" y="2613025"/>
          <p14:tracePt t="16889" x="3810000" y="2613025"/>
          <p14:tracePt t="16906" x="3795713" y="2613025"/>
          <p14:tracePt t="16944" x="3810000" y="2613025"/>
          <p14:tracePt t="16955" x="3860800" y="2613025"/>
          <p14:tracePt t="16972" x="4041775" y="2613025"/>
          <p14:tracePt t="16989" x="4360863" y="2613025"/>
          <p14:tracePt t="17006" x="4513263" y="2613025"/>
          <p14:tracePt t="17022" x="4614863" y="2627313"/>
          <p14:tracePt t="17039" x="4645025" y="2633663"/>
          <p14:tracePt t="17056" x="4659313" y="2633663"/>
          <p14:tracePt t="17089" x="4659313" y="2641600"/>
          <p14:tracePt t="17106" x="4594225" y="2641600"/>
          <p14:tracePt t="17123" x="4295775" y="2649538"/>
          <p14:tracePt t="17139" x="4056063" y="2655888"/>
          <p14:tracePt t="17156" x="3925888" y="2670175"/>
          <p14:tracePt t="17173" x="3868738" y="2678113"/>
          <p14:tracePt t="17189" x="3838575" y="2684463"/>
          <p14:tracePt t="17234" x="3852863" y="2684463"/>
          <p14:tracePt t="17242" x="3903663" y="2684463"/>
          <p14:tracePt t="17256" x="3962400" y="2692400"/>
          <p14:tracePt t="17272" x="4238625" y="2706688"/>
          <p14:tracePt t="17289" x="4376738" y="2720975"/>
          <p14:tracePt t="17306" x="4484688" y="2743200"/>
          <p14:tracePt t="17322" x="4521200" y="2757488"/>
          <p14:tracePt t="17339" x="4543425" y="2757488"/>
          <p14:tracePt t="17356" x="4549775" y="2757488"/>
          <p14:tracePt t="17372" x="4543425" y="2757488"/>
          <p14:tracePt t="17389" x="4419600" y="2757488"/>
          <p14:tracePt t="17406" x="4078288" y="2684463"/>
          <p14:tracePt t="17422" x="3897313" y="2663825"/>
          <p14:tracePt t="17439" x="3773488" y="2641600"/>
          <p14:tracePt t="17456" x="3716338" y="2619375"/>
          <p14:tracePt t="17473" x="3686175" y="2605088"/>
          <p14:tracePt t="17489" x="3679825" y="2605088"/>
          <p14:tracePt t="17506" x="3679825" y="2590800"/>
          <p14:tracePt t="17522" x="3716338" y="2554288"/>
          <p14:tracePt t="17539" x="3925888" y="2446338"/>
          <p14:tracePt t="17556" x="4114800" y="2416175"/>
          <p14:tracePt t="17572" x="4238625" y="2409825"/>
          <p14:tracePt t="17589" x="4281488" y="2409825"/>
          <p14:tracePt t="17606" x="4303713" y="2409825"/>
          <p14:tracePt t="17651" x="4295775" y="2409825"/>
          <p14:tracePt t="17658" x="4267200" y="2401888"/>
          <p14:tracePt t="17672" x="4224338" y="2401888"/>
          <p14:tracePt t="17689" x="4064000" y="2373313"/>
          <p14:tracePt t="17706" x="3990975" y="2351088"/>
          <p14:tracePt t="17722" x="3962400" y="2344738"/>
          <p14:tracePt t="17739" x="3933825" y="2322513"/>
          <p14:tracePt t="17756" x="3919538" y="2314575"/>
          <p14:tracePt t="17773" x="3919538" y="2308225"/>
          <p14:tracePt t="17806" x="3919538" y="2293938"/>
          <p14:tracePt t="17822" x="3919538" y="2286000"/>
          <p14:tracePt t="17839" x="3919538" y="2278063"/>
          <p14:tracePt t="17856" x="3919538" y="2263775"/>
          <p14:tracePt t="17872" x="3933825" y="2257425"/>
          <p14:tracePt t="17889" x="3984625" y="2206625"/>
          <p14:tracePt t="17906" x="4027488" y="2176463"/>
          <p14:tracePt t="17922" x="4064000" y="2155825"/>
          <p14:tracePt t="17939" x="4092575" y="2141538"/>
          <p14:tracePt t="17956" x="4151313" y="2133600"/>
          <p14:tracePt t="17972" x="4165600" y="2133600"/>
          <p14:tracePt t="17989" x="4173538" y="2133600"/>
          <p14:tracePt t="18006" x="4187825" y="2133600"/>
          <p14:tracePt t="18068" x="4187825" y="2125663"/>
          <p14:tracePt t="26439" x="4187825" y="2141538"/>
          <p14:tracePt t="26446" x="4202113" y="2155825"/>
          <p14:tracePt t="26457" x="4216400" y="2170113"/>
          <p14:tracePt t="26474" x="4295775" y="2249488"/>
          <p14:tracePt t="26491" x="4608513" y="2568575"/>
          <p14:tracePt t="26508" x="4986338" y="2932113"/>
          <p14:tracePt t="26524" x="5356225" y="3251200"/>
          <p14:tracePt t="26541" x="5703888" y="3629025"/>
          <p14:tracePt t="26558" x="5994400" y="4035425"/>
          <p14:tracePt t="26574" x="6081713" y="4179888"/>
          <p14:tracePt t="26591" x="6110288" y="4238625"/>
          <p14:tracePt t="26608" x="6124575" y="4259263"/>
          <p14:tracePt t="26811" x="6124575" y="4281488"/>
          <p14:tracePt t="26818" x="6124575" y="4295775"/>
          <p14:tracePt t="26826" x="6124575" y="4318000"/>
          <p14:tracePt t="26841" x="6124575" y="4368800"/>
          <p14:tracePt t="26858" x="6154738" y="4448175"/>
          <p14:tracePt t="26874" x="6234113" y="4535488"/>
          <p14:tracePt t="26891" x="6465888" y="4651375"/>
          <p14:tracePt t="26908" x="7061200" y="4833938"/>
          <p14:tracePt t="26924" x="7424738" y="4949825"/>
          <p14:tracePt t="26941" x="7780338" y="5057775"/>
          <p14:tracePt t="26958" x="7975600" y="5130800"/>
          <p14:tracePt t="26975" x="8186738" y="5203825"/>
          <p14:tracePt t="26991" x="8266113" y="5224463"/>
          <p14:tracePt t="27008" x="8316913" y="5246688"/>
          <p14:tracePt t="27024" x="8345488" y="5254625"/>
          <p14:tracePt t="27041" x="8353425" y="5254625"/>
          <p14:tracePt t="27339" x="8359775" y="5260975"/>
          <p14:tracePt t="27347" x="8367713" y="5268913"/>
          <p14:tracePt t="27358" x="8389938" y="5283200"/>
          <p14:tracePt t="27374" x="8455025" y="5305425"/>
          <p14:tracePt t="27391" x="8570913" y="5334000"/>
          <p14:tracePt t="27408" x="8658225" y="5348288"/>
          <p14:tracePt t="27424" x="8723313" y="5362575"/>
          <p14:tracePt t="27441" x="8745538" y="5362575"/>
          <p14:tracePt t="27458" x="8766175" y="5370513"/>
          <p14:tracePt t="27474" x="8774113" y="5370513"/>
          <p14:tracePt t="27533" x="8766175" y="5370513"/>
          <p14:tracePt t="27540" x="8737600" y="5370513"/>
          <p14:tracePt t="27547" x="8709025" y="5370513"/>
          <p14:tracePt t="27558" x="8650288" y="5370513"/>
          <p14:tracePt t="27574" x="8505825" y="5370513"/>
          <p14:tracePt t="27591" x="8389938" y="5362575"/>
          <p14:tracePt t="27608" x="8251825" y="5341938"/>
          <p14:tracePt t="27624" x="8215313" y="5341938"/>
          <p14:tracePt t="27641" x="8207375" y="5341938"/>
          <p14:tracePt t="27658" x="8201025" y="5341938"/>
          <p14:tracePt t="27675" x="8193088" y="5341938"/>
          <p14:tracePt t="27691" x="8193088" y="5334000"/>
          <p14:tracePt t="27708" x="8215313" y="5326063"/>
          <p14:tracePt t="27724" x="8266113" y="5311775"/>
          <p14:tracePt t="27741" x="8461375" y="5260975"/>
          <p14:tracePt t="27758" x="8556625" y="5240338"/>
          <p14:tracePt t="27775" x="8650288" y="5224463"/>
          <p14:tracePt t="27791" x="8678863" y="5218113"/>
          <p14:tracePt t="27808" x="8694738" y="5218113"/>
          <p14:tracePt t="27825" x="8694738" y="5210175"/>
          <p14:tracePt t="27841" x="8650288" y="5210175"/>
          <p14:tracePt t="27858" x="8497888" y="5224463"/>
          <p14:tracePt t="27875" x="8345488" y="5283200"/>
          <p14:tracePt t="27891" x="8280400" y="5305425"/>
          <p14:tracePt t="27908" x="8251825" y="5319713"/>
          <p14:tracePt t="27929" x="8243888" y="5319713"/>
          <p14:tracePt t="27958" x="8251825" y="5319713"/>
          <p14:tracePt t="27975" x="8308975" y="5305425"/>
          <p14:tracePt t="27991" x="8424863" y="5275263"/>
          <p14:tracePt t="28008" x="8512175" y="5254625"/>
          <p14:tracePt t="28025" x="8570913" y="5254625"/>
          <p14:tracePt t="28041" x="8585200" y="5254625"/>
          <p14:tracePt t="28076" x="8570913" y="5254625"/>
          <p14:tracePt t="28091" x="8475663" y="5268913"/>
          <p14:tracePt t="28108" x="8374063" y="5297488"/>
          <p14:tracePt t="28125" x="8272463" y="5319713"/>
          <p14:tracePt t="28141" x="8221663" y="5326063"/>
          <p14:tracePt t="28158" x="8207375" y="5326063"/>
          <p14:tracePt t="28210" x="8229600" y="5326063"/>
          <p14:tracePt t="28217" x="8251825" y="5326063"/>
          <p14:tracePt t="28225" x="8294688" y="5326063"/>
          <p14:tracePt t="28241" x="8374063" y="5319713"/>
          <p14:tracePt t="28258" x="8432800" y="5319713"/>
          <p14:tracePt t="28275" x="8447088" y="5319713"/>
          <p14:tracePt t="28291" x="8455025" y="5319713"/>
          <p14:tracePt t="28321" x="8447088" y="5319713"/>
          <p14:tracePt t="28329" x="8418513" y="5319713"/>
          <p14:tracePt t="28341" x="8389938" y="5319713"/>
          <p14:tracePt t="28358" x="8345488" y="5326063"/>
          <p14:tracePt t="28375" x="8294688" y="5326063"/>
          <p14:tracePt t="28391" x="8288338" y="5334000"/>
          <p14:tracePt t="28408" x="8280400" y="5334000"/>
          <p14:tracePt t="28463" x="8288338" y="5334000"/>
          <p14:tracePt t="28470" x="8308975" y="5334000"/>
          <p14:tracePt t="28478" x="8323263" y="5341938"/>
          <p14:tracePt t="28491" x="8331200" y="5341938"/>
          <p14:tracePt t="28508" x="8345488" y="5341938"/>
          <p14:tracePt t="28541" x="8345488" y="5348288"/>
          <p14:tracePt t="28558" x="8331200" y="5356225"/>
          <p14:tracePt t="28575" x="8294688" y="5356225"/>
          <p14:tracePt t="28591" x="8266113" y="5356225"/>
          <p14:tracePt t="28608" x="8258175" y="5356225"/>
          <p14:tracePt t="28723" x="8258175" y="5362575"/>
        </p14:tracePtLst>
      </p14:laserTraceLst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0558" y="125829"/>
            <a:ext cx="10030883" cy="936625"/>
          </a:xfrm>
        </p:spPr>
        <p:txBody>
          <a:bodyPr/>
          <a:lstStyle/>
          <a:p>
            <a:pPr algn="ctr"/>
            <a:r>
              <a:rPr lang="fr-FR" dirty="0"/>
              <a:t>Traitements ARV à libération </a:t>
            </a:r>
            <a:r>
              <a:rPr lang="fr-FR" dirty="0" smtClean="0"/>
              <a:t>prolongée</a:t>
            </a:r>
            <a:endParaRPr lang="fr-FR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sz="1600" b="1" dirty="0">
                <a:solidFill>
                  <a:srgbClr val="0070C0"/>
                </a:solidFill>
              </a:rPr>
              <a:t>Intérêts </a:t>
            </a:r>
          </a:p>
          <a:p>
            <a:pPr lvl="1"/>
            <a:r>
              <a:rPr lang="fr-FR" sz="1600" dirty="0">
                <a:sym typeface="Wingdings"/>
              </a:rPr>
              <a:t> nombre de prises des ARV ( demi-vie d’élimination)</a:t>
            </a:r>
          </a:p>
          <a:p>
            <a:pPr lvl="1"/>
            <a:r>
              <a:rPr lang="fr-FR" sz="1600" dirty="0">
                <a:sym typeface="Wingdings"/>
              </a:rPr>
              <a:t> doses administrées (progrès galéniques  biodisponibilité)</a:t>
            </a:r>
          </a:p>
          <a:p>
            <a:pPr lvl="1"/>
            <a:r>
              <a:rPr lang="fr-FR" sz="1600" dirty="0">
                <a:sym typeface="Wingdings"/>
              </a:rPr>
              <a:t>Reformulation des « vieux » ARV (TDF, LPV, RTV, EFV) </a:t>
            </a:r>
            <a:r>
              <a:rPr lang="fr-FR" sz="1600" i="1" dirty="0">
                <a:sym typeface="Wingdings"/>
              </a:rPr>
              <a:t>(Kraft JC, AIDS 2017)</a:t>
            </a:r>
          </a:p>
          <a:p>
            <a:pPr lvl="1"/>
            <a:r>
              <a:rPr lang="fr-FR" sz="1600" dirty="0">
                <a:sym typeface="Wingdings"/>
              </a:rPr>
              <a:t>Prévention des difficultés d’observance</a:t>
            </a:r>
          </a:p>
          <a:p>
            <a:pPr lvl="1"/>
            <a:r>
              <a:rPr lang="fr-FR" sz="1600" dirty="0">
                <a:sym typeface="Wingdings"/>
              </a:rPr>
              <a:t>Possibilité de DOT</a:t>
            </a:r>
          </a:p>
          <a:p>
            <a:pPr lvl="1"/>
            <a:r>
              <a:rPr lang="fr-FR" sz="1600" dirty="0">
                <a:sym typeface="Wingdings"/>
              </a:rPr>
              <a:t> diffusion dans les réservoirs / sanctuaires / compartiments</a:t>
            </a:r>
          </a:p>
          <a:p>
            <a:pPr lvl="1"/>
            <a:r>
              <a:rPr lang="fr-FR" sz="1600" dirty="0">
                <a:sym typeface="Wingdings"/>
              </a:rPr>
              <a:t>Utilisation chez les patients « psychologiquement fatigués » de leur traitement</a:t>
            </a:r>
          </a:p>
          <a:p>
            <a:pPr lvl="1"/>
            <a:r>
              <a:rPr lang="fr-FR" sz="1600" dirty="0">
                <a:sym typeface="Wingdings"/>
              </a:rPr>
              <a:t>Eviter les stigmates extérieurs liés aux prises du traitement</a:t>
            </a:r>
          </a:p>
          <a:p>
            <a:pPr lvl="1"/>
            <a:endParaRPr lang="fr-FR" sz="1600" dirty="0">
              <a:sym typeface="Wingdings"/>
            </a:endParaRPr>
          </a:p>
          <a:p>
            <a:r>
              <a:rPr lang="fr-FR" sz="1600" b="1" dirty="0">
                <a:solidFill>
                  <a:srgbClr val="0070C0"/>
                </a:solidFill>
                <a:sym typeface="Wingdings"/>
              </a:rPr>
              <a:t>Les ARV à libération prolongée en développement </a:t>
            </a:r>
          </a:p>
          <a:p>
            <a:pPr lvl="1"/>
            <a:r>
              <a:rPr lang="fr-FR" sz="1600" dirty="0">
                <a:sym typeface="Wingdings"/>
              </a:rPr>
              <a:t>Phase 3</a:t>
            </a:r>
          </a:p>
          <a:p>
            <a:pPr lvl="2"/>
            <a:r>
              <a:rPr lang="fr-FR" sz="1400" dirty="0" err="1">
                <a:sym typeface="Wingdings"/>
              </a:rPr>
              <a:t>Cabotégravir</a:t>
            </a:r>
            <a:r>
              <a:rPr lang="fr-FR" sz="1400" dirty="0">
                <a:sym typeface="Wingdings"/>
              </a:rPr>
              <a:t> (nanoparticules)</a:t>
            </a:r>
          </a:p>
          <a:p>
            <a:pPr lvl="2"/>
            <a:r>
              <a:rPr lang="fr-FR" sz="1400" dirty="0" err="1">
                <a:sym typeface="Wingdings"/>
              </a:rPr>
              <a:t>Rilpivirine</a:t>
            </a:r>
            <a:r>
              <a:rPr lang="fr-FR" sz="1400" dirty="0">
                <a:sym typeface="Wingdings"/>
              </a:rPr>
              <a:t> (nanoparticules)</a:t>
            </a:r>
          </a:p>
          <a:p>
            <a:pPr lvl="1"/>
            <a:r>
              <a:rPr lang="fr-FR" sz="1600" dirty="0">
                <a:sym typeface="Wingdings"/>
              </a:rPr>
              <a:t>Phase 2</a:t>
            </a:r>
          </a:p>
          <a:p>
            <a:pPr lvl="2"/>
            <a:r>
              <a:rPr lang="fr-FR" sz="1400" dirty="0" err="1">
                <a:sym typeface="Wingdings"/>
              </a:rPr>
              <a:t>Ibazulimab</a:t>
            </a:r>
            <a:r>
              <a:rPr lang="fr-FR" sz="1400" dirty="0">
                <a:sym typeface="Wingdings"/>
              </a:rPr>
              <a:t> </a:t>
            </a:r>
            <a:r>
              <a:rPr lang="fr-FR" sz="1400" i="1" dirty="0">
                <a:sym typeface="Wingdings"/>
              </a:rPr>
              <a:t>(CROI 2017, Abs 449LB)</a:t>
            </a:r>
          </a:p>
          <a:p>
            <a:pPr lvl="2"/>
            <a:r>
              <a:rPr lang="fr-FR" sz="1400" dirty="0">
                <a:sym typeface="Wingdings"/>
              </a:rPr>
              <a:t>PRO-140 </a:t>
            </a:r>
            <a:r>
              <a:rPr lang="fr-FR" sz="1400" i="1" dirty="0">
                <a:sym typeface="Wingdings"/>
              </a:rPr>
              <a:t>(CROI 2017, Abs 437)</a:t>
            </a:r>
          </a:p>
          <a:p>
            <a:pPr lvl="2"/>
            <a:r>
              <a:rPr lang="fr-FR" sz="1400" dirty="0">
                <a:sym typeface="Wingdings"/>
              </a:rPr>
              <a:t>Anticorps neutralisants (VRC01, VRC01-LS, 3BNC117, 10-1074, etc.)</a:t>
            </a:r>
          </a:p>
          <a:p>
            <a:pPr lvl="2"/>
            <a:r>
              <a:rPr lang="fr-FR" sz="1400" dirty="0" err="1">
                <a:sym typeface="Wingdings"/>
              </a:rPr>
              <a:t>Albuvirtide</a:t>
            </a:r>
            <a:endParaRPr lang="fr-FR" sz="1400" dirty="0">
              <a:sym typeface="Wingdings"/>
            </a:endParaRPr>
          </a:p>
          <a:p>
            <a:pPr lvl="1"/>
            <a:r>
              <a:rPr lang="fr-FR" sz="1600" dirty="0">
                <a:sym typeface="Wingdings"/>
              </a:rPr>
              <a:t>Phase 1</a:t>
            </a:r>
          </a:p>
          <a:p>
            <a:pPr lvl="2"/>
            <a:r>
              <a:rPr lang="fr-FR" sz="1400" dirty="0" err="1">
                <a:sym typeface="Wingdings"/>
              </a:rPr>
              <a:t>EFdA</a:t>
            </a:r>
            <a:r>
              <a:rPr lang="fr-FR" sz="1400" dirty="0">
                <a:sym typeface="Wingdings"/>
              </a:rPr>
              <a:t> (MK-8591) </a:t>
            </a:r>
            <a:r>
              <a:rPr lang="fr-FR" sz="1400" i="1" dirty="0">
                <a:sym typeface="Wingdings"/>
              </a:rPr>
              <a:t>(CROI 2017, Abs 435, 440, 503)</a:t>
            </a:r>
          </a:p>
          <a:p>
            <a:pPr lvl="1"/>
            <a:r>
              <a:rPr lang="fr-FR" sz="1600" dirty="0" err="1">
                <a:sym typeface="Wingdings"/>
              </a:rPr>
              <a:t>Preclinique</a:t>
            </a:r>
            <a:r>
              <a:rPr lang="fr-FR" sz="1600" dirty="0">
                <a:sym typeface="Wingdings"/>
              </a:rPr>
              <a:t> : GS-CA1 (inhibiteur de capside) </a:t>
            </a:r>
            <a:r>
              <a:rPr lang="fr-FR" sz="1600" i="1" dirty="0">
                <a:sym typeface="Wingdings"/>
              </a:rPr>
              <a:t>(CROI 2017, Abs 38)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59714" y="6583364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70C0"/>
                </a:solidFill>
                <a:cs typeface="Arial" charset="0"/>
              </a:rPr>
              <a:t>Flexner CW, CROI 2017, Abs. 147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98601"/>
      </p:ext>
    </p:extLst>
  </p:cSld>
  <p:clrMapOvr>
    <a:masterClrMapping/>
  </p:clrMapOvr>
  <p:transition advTm="43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45" x="8266113" y="5362575"/>
          <p14:tracePt t="10653" x="8272463" y="5362575"/>
          <p14:tracePt t="10660" x="8280400" y="5362575"/>
          <p14:tracePt t="10668" x="8288338" y="5362575"/>
          <p14:tracePt t="10682" x="8374063" y="5348288"/>
          <p14:tracePt t="10698" x="8621713" y="5275263"/>
          <p14:tracePt t="10715" x="9050338" y="5181600"/>
          <p14:tracePt t="10732" x="9485313" y="5108575"/>
          <p14:tracePt t="10749" x="9906000" y="5094288"/>
          <p14:tracePt t="10765" x="10391775" y="5153025"/>
          <p14:tracePt t="10782" x="10594975" y="5218113"/>
          <p14:tracePt t="10799" x="10755313" y="5275263"/>
          <p14:tracePt t="10815" x="10885488" y="5334000"/>
          <p14:tracePt t="10832" x="11074400" y="5464175"/>
          <p14:tracePt t="10849" x="11147425" y="5514975"/>
          <p14:tracePt t="10865" x="11176000" y="5551488"/>
          <p14:tracePt t="10882" x="11204575" y="5580063"/>
          <p14:tracePt t="10899" x="11255375" y="5697538"/>
          <p14:tracePt t="10915" x="11285538" y="5813425"/>
          <p14:tracePt t="10932" x="11306175" y="5878513"/>
          <p14:tracePt t="10949" x="11320463" y="5929313"/>
          <p14:tracePt t="10966" x="11336338" y="6002338"/>
          <p14:tracePt t="10982" x="11342688" y="6037263"/>
          <p14:tracePt t="10999" x="11350625" y="6059488"/>
          <p14:tracePt t="11015" x="11350625" y="6073775"/>
          <p14:tracePt t="11032" x="11342688" y="6110288"/>
          <p14:tracePt t="11049" x="11336338" y="6132513"/>
          <p14:tracePt t="11066" x="11314113" y="6154738"/>
          <p14:tracePt t="11082" x="11263313" y="6197600"/>
          <p14:tracePt t="11099" x="11133138" y="6307138"/>
          <p14:tracePt t="11115" x="11037888" y="6378575"/>
          <p14:tracePt t="11132" x="10922000" y="6473825"/>
          <p14:tracePt t="11149" x="10834688" y="6561138"/>
          <p14:tracePt t="11166" x="10769600" y="6632575"/>
          <p14:tracePt t="11182" x="10718800" y="6697663"/>
          <p14:tracePt t="11199" x="10710863" y="6713538"/>
          <p14:tracePt t="11215" x="10704513" y="6719888"/>
          <p14:tracePt t="11232" x="10704513" y="6727825"/>
          <p14:tracePt t="11265" x="10755313" y="6727825"/>
          <p14:tracePt t="11282" x="10806113" y="6727825"/>
          <p14:tracePt t="11299" x="10856913" y="6727825"/>
          <p14:tracePt t="11316" x="10922000" y="6713538"/>
          <p14:tracePt t="11332" x="10944225" y="6713538"/>
          <p14:tracePt t="11349" x="10958513" y="6713538"/>
          <p14:tracePt t="11365" x="10964863" y="6705600"/>
          <p14:tracePt t="11441" x="10958513" y="6705600"/>
          <p14:tracePt t="11449" x="10944225" y="6705600"/>
          <p14:tracePt t="11464" x="10936288" y="6713538"/>
          <p14:tracePt t="11471" x="10922000" y="6713538"/>
          <p14:tracePt t="11482" x="10922000" y="6719888"/>
          <p14:tracePt t="11499" x="10907713" y="6719888"/>
          <p14:tracePt t="11515" x="10899775" y="6719888"/>
          <p14:tracePt t="11605" x="10907713" y="6719888"/>
          <p14:tracePt t="11613" x="10922000" y="6713538"/>
          <p14:tracePt t="11627" x="10929938" y="6705600"/>
          <p14:tracePt t="11635" x="10936288" y="6705600"/>
          <p14:tracePt t="11649" x="10944225" y="6697663"/>
          <p14:tracePt t="11666" x="10950575" y="6691313"/>
          <p14:tracePt t="11731" x="10944225" y="6691313"/>
          <p14:tracePt t="11739" x="10936288" y="6691313"/>
          <p14:tracePt t="11749" x="10922000" y="6697663"/>
          <p14:tracePt t="11765" x="10914063" y="6705600"/>
          <p14:tracePt t="11782" x="10907713" y="6705600"/>
          <p14:tracePt t="11799" x="10899775" y="6705600"/>
          <p14:tracePt t="11873" x="10907713" y="6705600"/>
          <p14:tracePt t="11880" x="10914063" y="6705600"/>
          <p14:tracePt t="11888" x="10922000" y="6705600"/>
          <p14:tracePt t="11903" x="10929938" y="6697663"/>
          <p14:tracePt t="11918" x="10936288" y="6697663"/>
          <p14:tracePt t="11992" x="10929938" y="6697663"/>
          <p14:tracePt t="12000" x="10922000" y="6697663"/>
          <p14:tracePt t="12014" x="10914063" y="6697663"/>
          <p14:tracePt t="12022" x="10914063" y="6705600"/>
          <p14:tracePt t="12037" x="10907713" y="6705600"/>
          <p14:tracePt t="12141" x="10907713" y="6697663"/>
          <p14:tracePt t="12149" x="10914063" y="6697663"/>
          <p14:tracePt t="19321" x="10899775" y="6677025"/>
          <p14:tracePt t="19329" x="10834688" y="6646863"/>
          <p14:tracePt t="19336" x="10741025" y="6589713"/>
          <p14:tracePt t="19350" x="10507663" y="6429375"/>
          <p14:tracePt t="19367" x="9440863" y="5834063"/>
          <p14:tracePt t="19384" x="8816975" y="5573713"/>
          <p14:tracePt t="19400" x="8382000" y="5449888"/>
          <p14:tracePt t="19417" x="8170863" y="5435600"/>
          <p14:tracePt t="19434" x="8018463" y="5435600"/>
          <p14:tracePt t="19450" x="7989888" y="5435600"/>
          <p14:tracePt t="19467" x="7975600" y="5435600"/>
          <p14:tracePt t="19678" x="7953375" y="5435600"/>
          <p14:tracePt t="19686" x="7874000" y="5413375"/>
          <p14:tracePt t="19693" x="7685088" y="5341938"/>
          <p14:tracePt t="19701" x="7366000" y="5218113"/>
          <p14:tracePt t="19717" x="6524625" y="4964113"/>
          <p14:tracePt t="19734" x="5900738" y="4848225"/>
          <p14:tracePt t="19750" x="5565775" y="4803775"/>
          <p14:tracePt t="19767" x="5311775" y="4783138"/>
          <p14:tracePt t="19784" x="5254625" y="4775200"/>
          <p14:tracePt t="19801" x="5232400" y="4767263"/>
          <p14:tracePt t="20006" x="5210175" y="4767263"/>
          <p14:tracePt t="20013" x="5173663" y="4752975"/>
          <p14:tracePt t="20021" x="5145088" y="4746625"/>
          <p14:tracePt t="20034" x="5087938" y="4724400"/>
          <p14:tracePt t="20051" x="4868863" y="4630738"/>
          <p14:tracePt t="20067" x="4702175" y="4586288"/>
          <p14:tracePt t="20084" x="4579938" y="4564063"/>
          <p14:tracePt t="20100" x="4529138" y="4543425"/>
          <p14:tracePt t="20117" x="4470400" y="4529138"/>
          <p14:tracePt t="20134" x="4456113" y="4521200"/>
          <p14:tracePt t="20167" x="4448175" y="4521200"/>
          <p14:tracePt t="20184" x="4448175" y="4513263"/>
          <p14:tracePt t="20199" x="4448175" y="4498975"/>
          <p14:tracePt t="20217" x="4478338" y="4478338"/>
          <p14:tracePt t="20234" x="4521200" y="4462463"/>
          <p14:tracePt t="20250" x="4557713" y="4448175"/>
          <p14:tracePt t="20267" x="4579938" y="4448175"/>
          <p14:tracePt t="20311" x="4572000" y="4448175"/>
          <p14:tracePt t="20319" x="4529138" y="4441825"/>
          <p14:tracePt t="20334" x="4433888" y="4433888"/>
          <p14:tracePt t="20350" x="4310063" y="4433888"/>
          <p14:tracePt t="20367" x="4252913" y="4433888"/>
          <p14:tracePt t="20384" x="4224338" y="4433888"/>
          <p14:tracePt t="20401" x="4202113" y="4433888"/>
          <p14:tracePt t="20452" x="4208463" y="4433888"/>
          <p14:tracePt t="20460" x="4230688" y="4456113"/>
          <p14:tracePt t="20468" x="4275138" y="4478338"/>
          <p14:tracePt t="20484" x="4354513" y="4521200"/>
          <p14:tracePt t="20501" x="4462463" y="4572000"/>
          <p14:tracePt t="20517" x="4521200" y="4600575"/>
          <p14:tracePt t="20534" x="4549775" y="4614863"/>
          <p14:tracePt t="20551" x="4557713" y="4622800"/>
          <p14:tracePt t="20583" x="4549775" y="4630738"/>
          <p14:tracePt t="20601" x="4506913" y="4637088"/>
          <p14:tracePt t="20617" x="4484688" y="4637088"/>
          <p14:tracePt t="20634" x="4478338" y="4637088"/>
          <p14:tracePt t="20713" x="4484688" y="4637088"/>
          <p14:tracePt t="20720" x="4492625" y="4637088"/>
          <p14:tracePt t="20728" x="4506913" y="4637088"/>
          <p14:tracePt t="20735" x="4513263" y="4637088"/>
          <p14:tracePt t="20751" x="4521200" y="4637088"/>
          <p14:tracePt t="20767" x="4529138" y="4637088"/>
          <p14:tracePt t="22707" x="4521200" y="4637088"/>
          <p14:tracePt t="22714" x="4506913" y="4637088"/>
          <p14:tracePt t="22722" x="4484688" y="4637088"/>
          <p14:tracePt t="22734" x="4462463" y="4637088"/>
          <p14:tracePt t="22751" x="4244975" y="4579938"/>
          <p14:tracePt t="22768" x="3976688" y="4521200"/>
          <p14:tracePt t="22784" x="3519488" y="4433888"/>
          <p14:tracePt t="22801" x="2924175" y="4360863"/>
          <p14:tracePt t="22818" x="2359025" y="4360863"/>
          <p14:tracePt t="22834" x="1719263" y="4478338"/>
          <p14:tracePt t="22851" x="1481138" y="4543425"/>
          <p14:tracePt t="22868" x="1306513" y="4594225"/>
          <p14:tracePt t="22885" x="1196975" y="4622800"/>
          <p14:tracePt t="22886" x="1154113" y="4637088"/>
          <p14:tracePt t="22901" x="1109663" y="4651375"/>
          <p14:tracePt t="22918" x="1095375" y="4659313"/>
          <p14:tracePt t="22934" x="1081088" y="4659313"/>
          <p14:tracePt t="22951" x="1081088" y="4665663"/>
          <p14:tracePt t="22968" x="1074738" y="4673600"/>
          <p14:tracePt t="22984" x="1074738" y="4681538"/>
          <p14:tracePt t="23001" x="1074738" y="4695825"/>
          <p14:tracePt t="23018" x="1058863" y="4710113"/>
          <p14:tracePt t="23035" x="1058863" y="4738688"/>
          <p14:tracePt t="23051" x="1058863" y="4760913"/>
          <p14:tracePt t="23068" x="1052513" y="4775200"/>
          <p14:tracePt t="23085" x="1052513" y="4797425"/>
          <p14:tracePt t="23101" x="1044575" y="4840288"/>
          <p14:tracePt t="23118" x="1044575" y="4862513"/>
          <p14:tracePt t="23134" x="1044575" y="4884738"/>
          <p14:tracePt t="23151" x="1052513" y="4905375"/>
          <p14:tracePt t="23168" x="1089025" y="4935538"/>
          <p14:tracePt t="23184" x="1117600" y="4964113"/>
          <p14:tracePt t="23201" x="1160463" y="4986338"/>
          <p14:tracePt t="23218" x="1211263" y="5029200"/>
          <p14:tracePt t="23235" x="1270000" y="5065713"/>
          <p14:tracePt t="23251" x="1371600" y="5108575"/>
          <p14:tracePt t="23268" x="1430338" y="5122863"/>
          <p14:tracePt t="23284" x="1516063" y="5138738"/>
          <p14:tracePt t="23301" x="1582738" y="5145088"/>
          <p14:tracePt t="23318" x="1684338" y="5145088"/>
          <p14:tracePt t="23334" x="1749425" y="5145088"/>
          <p14:tracePt t="23351" x="1792288" y="5145088"/>
          <p14:tracePt t="23368" x="1828800" y="5145088"/>
          <p14:tracePt t="23385" x="1843088" y="5145088"/>
          <p14:tracePt t="23401" x="1851025" y="5145088"/>
          <p14:tracePt t="23444" x="1851025" y="5138738"/>
          <p14:tracePt t="23452" x="1843088" y="5130800"/>
          <p14:tracePt t="23458" x="1820863" y="5130800"/>
          <p14:tracePt t="23468" x="1778000" y="5116513"/>
          <p14:tracePt t="23484" x="1639888" y="5072063"/>
          <p14:tracePt t="23501" x="1481138" y="5037138"/>
          <p14:tracePt t="23518" x="1227138" y="4986338"/>
          <p14:tracePt t="23535" x="1146175" y="4978400"/>
          <p14:tracePt t="23551" x="1089025" y="4970463"/>
          <p14:tracePt t="23568" x="1038225" y="4970463"/>
          <p14:tracePt t="23585" x="993775" y="4970463"/>
          <p14:tracePt t="23601" x="973138" y="4978400"/>
          <p14:tracePt t="23618" x="965200" y="4986338"/>
          <p14:tracePt t="23634" x="957263" y="5006975"/>
          <p14:tracePt t="23651" x="942975" y="5021263"/>
          <p14:tracePt t="23668" x="928688" y="5057775"/>
          <p14:tracePt t="23684" x="928688" y="5072063"/>
          <p14:tracePt t="23701" x="928688" y="5087938"/>
          <p14:tracePt t="23718" x="922338" y="5094288"/>
          <p14:tracePt t="23735" x="922338" y="5108575"/>
          <p14:tracePt t="23751" x="914400" y="5116513"/>
          <p14:tracePt t="23767" x="914400" y="5130800"/>
          <p14:tracePt t="23784" x="914400" y="5153025"/>
          <p14:tracePt t="23801" x="914400" y="5173663"/>
          <p14:tracePt t="23818" x="914400" y="5181600"/>
          <p14:tracePt t="23835" x="914400" y="5189538"/>
          <p14:tracePt t="23851" x="914400" y="5195888"/>
          <p14:tracePt t="23868" x="914400" y="5203825"/>
          <p14:tracePt t="23885" x="914400" y="5210175"/>
          <p14:tracePt t="23901" x="914400" y="5218113"/>
          <p14:tracePt t="23918" x="914400" y="5224463"/>
          <p14:tracePt t="23935" x="928688" y="5240338"/>
          <p14:tracePt t="23951" x="936625" y="5246688"/>
          <p14:tracePt t="23968" x="950913" y="5260975"/>
          <p14:tracePt t="23985" x="965200" y="5268913"/>
          <p14:tracePt t="24002" x="987425" y="5291138"/>
          <p14:tracePt t="24018" x="1008063" y="5297488"/>
          <p14:tracePt t="24035" x="1044575" y="5305425"/>
          <p14:tracePt t="24051" x="1081088" y="5311775"/>
          <p14:tracePt t="24068" x="1117600" y="5311775"/>
          <p14:tracePt t="24085" x="1154113" y="5311775"/>
          <p14:tracePt t="24101" x="1190625" y="5311775"/>
          <p14:tracePt t="24118" x="1227138" y="5311775"/>
          <p14:tracePt t="24135" x="1262063" y="5311775"/>
          <p14:tracePt t="24151" x="1379538" y="5283200"/>
          <p14:tracePt t="24168" x="1444625" y="5260975"/>
          <p14:tracePt t="24185" x="1495425" y="5246688"/>
          <p14:tracePt t="24201" x="1552575" y="5232400"/>
          <p14:tracePt t="24218" x="1611313" y="5218113"/>
          <p14:tracePt t="24235" x="1639888" y="5218113"/>
          <p14:tracePt t="24251" x="1668463" y="5218113"/>
          <p14:tracePt t="24268" x="1684338" y="5218113"/>
          <p14:tracePt t="24285" x="1690688" y="5218113"/>
          <p14:tracePt t="24318" x="1698625" y="5218113"/>
          <p14:tracePt t="24389" x="1690688" y="5218113"/>
          <p14:tracePt t="24396" x="1676400" y="5218113"/>
          <p14:tracePt t="24404" x="1654175" y="5218113"/>
          <p14:tracePt t="24418" x="1560513" y="5218113"/>
          <p14:tracePt t="24435" x="1430338" y="5218113"/>
          <p14:tracePt t="24451" x="1270000" y="5218113"/>
          <p14:tracePt t="24468" x="1154113" y="5218113"/>
          <p14:tracePt t="24485" x="1058863" y="5218113"/>
          <p14:tracePt t="24501" x="973138" y="5246688"/>
          <p14:tracePt t="24518" x="942975" y="5268913"/>
          <p14:tracePt t="24535" x="914400" y="5283200"/>
          <p14:tracePt t="24551" x="892175" y="5305425"/>
          <p14:tracePt t="24568" x="885825" y="5319713"/>
          <p14:tracePt t="24585" x="871538" y="5348288"/>
          <p14:tracePt t="24601" x="863600" y="5376863"/>
          <p14:tracePt t="24618" x="863600" y="5427663"/>
          <p14:tracePt t="24635" x="863600" y="5478463"/>
          <p14:tracePt t="24651" x="863600" y="5508625"/>
          <p14:tracePt t="24668" x="877888" y="5529263"/>
          <p14:tracePt t="24685" x="900113" y="5551488"/>
          <p14:tracePt t="24702" x="942975" y="5595938"/>
          <p14:tracePt t="24718" x="973138" y="5610225"/>
          <p14:tracePt t="24735" x="1016000" y="5630863"/>
          <p14:tracePt t="24751" x="1074738" y="5646738"/>
          <p14:tracePt t="24768" x="1154113" y="5646738"/>
          <p14:tracePt t="24785" x="1211263" y="5646738"/>
          <p14:tracePt t="24801" x="1284288" y="5646738"/>
          <p14:tracePt t="24818" x="1328738" y="5646738"/>
          <p14:tracePt t="24835" x="1371600" y="5638800"/>
          <p14:tracePt t="24852" x="1408113" y="5630863"/>
          <p14:tracePt t="24868" x="1450975" y="5624513"/>
          <p14:tracePt t="24885" x="1481138" y="5610225"/>
          <p14:tracePt t="24902" x="1516063" y="5610225"/>
          <p14:tracePt t="24918" x="1538288" y="5602288"/>
          <p14:tracePt t="24935" x="1566863" y="5602288"/>
          <p14:tracePt t="24951" x="1582738" y="5595938"/>
          <p14:tracePt t="24968" x="1603375" y="5595938"/>
          <p14:tracePt t="24985" x="1617663" y="5595938"/>
          <p14:tracePt t="25001" x="1633538" y="5595938"/>
          <p14:tracePt t="25036" x="1639888" y="5595938"/>
          <p14:tracePt t="25170" x="1639888" y="5588000"/>
          <p14:tracePt t="25193" x="1639888" y="5580063"/>
          <p14:tracePt t="25914" x="1633538" y="5580063"/>
          <p14:tracePt t="25922" x="1625600" y="5580063"/>
          <p14:tracePt t="25929" x="1603375" y="5580063"/>
          <p14:tracePt t="25937" x="1582738" y="5580063"/>
          <p14:tracePt t="25952" x="1501775" y="5588000"/>
          <p14:tracePt t="25968" x="1444625" y="5588000"/>
          <p14:tracePt t="25985" x="1343025" y="5595938"/>
          <p14:tracePt t="26002" x="1247775" y="5595938"/>
          <p14:tracePt t="26019" x="1074738" y="5610225"/>
          <p14:tracePt t="26035" x="965200" y="5624513"/>
          <p14:tracePt t="26052" x="885825" y="5646738"/>
          <p14:tracePt t="26069" x="798513" y="5675313"/>
          <p14:tracePt t="26085" x="711200" y="5732463"/>
          <p14:tracePt t="26102" x="688975" y="5762625"/>
          <p14:tracePt t="26118" x="660400" y="5791200"/>
          <p14:tracePt t="26135" x="646113" y="5827713"/>
          <p14:tracePt t="26152" x="623888" y="5870575"/>
          <p14:tracePt t="26168" x="609600" y="5986463"/>
          <p14:tracePt t="26185" x="609600" y="6045200"/>
          <p14:tracePt t="26202" x="609600" y="6081713"/>
          <p14:tracePt t="26218" x="609600" y="6118225"/>
          <p14:tracePt t="26235" x="609600" y="6183313"/>
          <p14:tracePt t="26252" x="623888" y="6226175"/>
          <p14:tracePt t="26268" x="638175" y="6256338"/>
          <p14:tracePt t="26285" x="652463" y="6270625"/>
          <p14:tracePt t="26302" x="674688" y="6299200"/>
          <p14:tracePt t="26318" x="703263" y="6313488"/>
          <p14:tracePt t="26335" x="719138" y="6313488"/>
          <p14:tracePt t="26352" x="733425" y="6327775"/>
          <p14:tracePt t="26369" x="762000" y="6335713"/>
          <p14:tracePt t="26385" x="769938" y="6342063"/>
          <p14:tracePt t="26402" x="790575" y="6342063"/>
          <p14:tracePt t="26418" x="812800" y="6357938"/>
          <p14:tracePt t="26435" x="841375" y="6357938"/>
          <p14:tracePt t="26452" x="855663" y="6357938"/>
          <p14:tracePt t="26468" x="877888" y="6357938"/>
          <p14:tracePt t="26485" x="900113" y="6357938"/>
          <p14:tracePt t="26502" x="950913" y="6357938"/>
          <p14:tracePt t="26518" x="979488" y="6357938"/>
          <p14:tracePt t="26535" x="1001713" y="6357938"/>
          <p14:tracePt t="26552" x="1016000" y="6357938"/>
          <p14:tracePt t="26568" x="1030288" y="6350000"/>
          <p14:tracePt t="26585" x="1052513" y="6350000"/>
          <p14:tracePt t="26602" x="1081088" y="6350000"/>
          <p14:tracePt t="26618" x="1103313" y="6342063"/>
          <p14:tracePt t="26636" x="1131888" y="6335713"/>
          <p14:tracePt t="26652" x="1139825" y="6335713"/>
          <p14:tracePt t="26668" x="1154113" y="6327775"/>
          <p14:tracePt t="26685" x="1160463" y="6321425"/>
          <p14:tracePt t="26702" x="1176338" y="6313488"/>
          <p14:tracePt t="26718" x="1196975" y="6299200"/>
          <p14:tracePt t="26735" x="1211263" y="6284913"/>
          <p14:tracePt t="26752" x="1219200" y="6284913"/>
          <p14:tracePt t="26769" x="1219200" y="6276975"/>
          <p14:tracePt t="26785" x="1227138" y="6276975"/>
          <p14:tracePt t="26896" x="1233488" y="6276975"/>
          <p14:tracePt t="27023" x="1233488" y="6270625"/>
          <p14:tracePt t="27960" x="1227138" y="6270625"/>
          <p14:tracePt t="27968" x="1211263" y="6270625"/>
          <p14:tracePt t="27975" x="1176338" y="6270625"/>
          <p14:tracePt t="27985" x="1131888" y="6270625"/>
          <p14:tracePt t="28002" x="1066800" y="6270625"/>
          <p14:tracePt t="28019" x="965200" y="6284913"/>
          <p14:tracePt t="28035" x="855663" y="6313488"/>
          <p14:tracePt t="28052" x="812800" y="6335713"/>
          <p14:tracePt t="28069" x="769938" y="6350000"/>
          <p14:tracePt t="28085" x="725488" y="6364288"/>
          <p14:tracePt t="28102" x="682625" y="6392863"/>
          <p14:tracePt t="28119" x="660400" y="6415088"/>
          <p14:tracePt t="28135" x="631825" y="6473825"/>
          <p14:tracePt t="29694" x="1182688" y="6423025"/>
          <p14:tracePt t="29703" x="1176338" y="6400800"/>
          <p14:tracePt t="29719" x="1154113" y="6386513"/>
          <p14:tracePt t="29736" x="1139825" y="6372225"/>
          <p14:tracePt t="29752" x="1139825" y="6364288"/>
          <p14:tracePt t="29769" x="1131888" y="6350000"/>
          <p14:tracePt t="29786" x="1131888" y="6342063"/>
        </p14:tracePtLst>
      </p14:laserTrace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Quelles stratégies pour améliorer la qualité de vie sous traitement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881024"/>
          </a:xfrm>
        </p:spPr>
        <p:txBody>
          <a:bodyPr/>
          <a:lstStyle/>
          <a:p>
            <a:r>
              <a:rPr lang="fr-FR" dirty="0" smtClean="0"/>
              <a:t>Réduction de dose de certains médicaments</a:t>
            </a:r>
          </a:p>
          <a:p>
            <a:r>
              <a:rPr lang="fr-FR" dirty="0" smtClean="0"/>
              <a:t>Bithérapie </a:t>
            </a:r>
            <a:r>
              <a:rPr lang="fr-FR" dirty="0" smtClean="0"/>
              <a:t>en initiation</a:t>
            </a:r>
          </a:p>
          <a:p>
            <a:r>
              <a:rPr lang="fr-FR" dirty="0" smtClean="0"/>
              <a:t>Allègement thérapeutique (bi- et monothérapies de maintenance)</a:t>
            </a:r>
          </a:p>
          <a:p>
            <a:r>
              <a:rPr lang="fr-FR" dirty="0" smtClean="0"/>
              <a:t>Diminution de l'exposition (les weekends thérapeutiques)</a:t>
            </a:r>
          </a:p>
          <a:p>
            <a:r>
              <a:rPr lang="fr-FR" dirty="0" smtClean="0"/>
              <a:t>Médicaments à très longues durée d'action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Implants…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5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4"/>
    </mc:Choice>
    <mc:Fallback>
      <p:transition spd="slow" advTm="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981201" y="1341439"/>
            <a:ext cx="8507413" cy="5241925"/>
          </a:xfrm>
        </p:spPr>
        <p:txBody>
          <a:bodyPr/>
          <a:lstStyle/>
          <a:p>
            <a:pPr eaLnBrk="1" hangingPunct="1"/>
            <a:r>
              <a:rPr lang="fr-FR" sz="1600" b="1" dirty="0">
                <a:solidFill>
                  <a:srgbClr val="0070C0"/>
                </a:solidFill>
              </a:rPr>
              <a:t>Rationnel : </a:t>
            </a:r>
            <a:r>
              <a:rPr lang="fr-FR" sz="1600" dirty="0"/>
              <a:t>l’efficacité de la </a:t>
            </a:r>
            <a:r>
              <a:rPr lang="fr-FR" sz="1600" dirty="0" err="1"/>
              <a:t>PrEP</a:t>
            </a:r>
            <a:r>
              <a:rPr lang="fr-FR" sz="1600" dirty="0"/>
              <a:t> est conditionnée par l’observance des patients et la recherche s’oriente de plus en plus vers des dispositifs implantables</a:t>
            </a:r>
          </a:p>
          <a:p>
            <a:pPr eaLnBrk="1" hangingPunct="1"/>
            <a:r>
              <a:rPr lang="fr-FR" sz="1600" b="1" dirty="0">
                <a:solidFill>
                  <a:srgbClr val="0070C0"/>
                </a:solidFill>
              </a:rPr>
              <a:t>Evaluation</a:t>
            </a:r>
            <a:r>
              <a:rPr lang="fr-FR" sz="1600" dirty="0"/>
              <a:t> d’un système en titane « rechargeable » de nano-canaux implantable en SC à l’échelon dorsal des Rhésus macaques libérant FTC et TAF pendant 83 jours avec la possibilité de remplissage après 70 jours</a:t>
            </a:r>
          </a:p>
          <a:p>
            <a:pPr eaLnBrk="1" hangingPunct="1"/>
            <a:r>
              <a:rPr lang="fr-FR" sz="1600" dirty="0"/>
              <a:t>Maintien des concentrations de TFV-DP au dessus du seuil protecteur de la </a:t>
            </a:r>
            <a:r>
              <a:rPr lang="fr-FR" sz="1600" dirty="0" err="1"/>
              <a:t>PrEP</a:t>
            </a:r>
            <a:r>
              <a:rPr lang="fr-FR" sz="1600" dirty="0"/>
              <a:t> VIH (alors que FTC-TP ne satisfait pas aux exigences du seuil protecteur de la </a:t>
            </a:r>
            <a:r>
              <a:rPr lang="fr-FR" sz="1600" dirty="0" err="1"/>
              <a:t>PrEP</a:t>
            </a:r>
            <a:r>
              <a:rPr lang="fr-FR" sz="1600" dirty="0"/>
              <a:t> VIH)</a:t>
            </a:r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endParaRPr lang="fr-FR" sz="1600" dirty="0"/>
          </a:p>
          <a:p>
            <a:pPr eaLnBrk="1" hangingPunct="1"/>
            <a:r>
              <a:rPr lang="fr-FR" sz="1600" b="1" dirty="0">
                <a:solidFill>
                  <a:srgbClr val="0070C0"/>
                </a:solidFill>
              </a:rPr>
              <a:t>Prochaine étape : </a:t>
            </a:r>
            <a:r>
              <a:rPr lang="fr-FR" sz="1600" dirty="0"/>
              <a:t>challenges SHIV répétés de manière à tester l’efficacité de l’implant « rechargeable » de FTC/TAF en PrEP </a:t>
            </a:r>
          </a:p>
          <a:p>
            <a:pPr eaLnBrk="1" hangingPunct="1"/>
            <a:endParaRPr lang="fr-FR" sz="1600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209" y="115889"/>
            <a:ext cx="11965425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/>
              <a:t>Implant </a:t>
            </a:r>
            <a:r>
              <a:rPr lang="fr-FR" dirty="0" smtClean="0"/>
              <a:t>rechargeable </a:t>
            </a:r>
            <a:r>
              <a:rPr lang="fr-FR" dirty="0"/>
              <a:t>de FTC/TAF : évaluation chez des </a:t>
            </a:r>
            <a:r>
              <a:rPr lang="fr-FR" dirty="0" smtClean="0"/>
              <a:t>macaques</a:t>
            </a:r>
            <a:endParaRPr lang="fr-FR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59714" y="6583364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Xuan</a:t>
            </a:r>
            <a:r>
              <a:rPr lang="en-GB" sz="1200" i="1" dirty="0">
                <a:solidFill>
                  <a:srgbClr val="0070C0"/>
                </a:solidFill>
              </a:rPr>
              <a:t> Chua C, CROI 2017, Abs. 422LB</a:t>
            </a:r>
          </a:p>
        </p:txBody>
      </p:sp>
      <p:pic>
        <p:nvPicPr>
          <p:cNvPr id="3" name="Image 2" descr="Capture d’écran 2017-02-16 à 20.30.1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2"/>
          <a:stretch/>
        </p:blipFill>
        <p:spPr>
          <a:xfrm>
            <a:off x="2387593" y="3535068"/>
            <a:ext cx="2807085" cy="218115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24843" y="3147723"/>
            <a:ext cx="506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Concentrations intracellulaires de TF</a:t>
            </a:r>
            <a:r>
              <a:rPr lang="fr-FR" sz="1600" b="1" dirty="0">
                <a:solidFill>
                  <a:srgbClr val="21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V-DP </a:t>
            </a: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FTC-TP</a:t>
            </a:r>
          </a:p>
          <a:p>
            <a:pPr algn="ctr"/>
            <a:r>
              <a:rPr lang="fr-FR" sz="1600" b="1" dirty="0">
                <a:solidFill>
                  <a:srgbClr val="21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600" b="1" dirty="0" err="1">
                <a:solidFill>
                  <a:srgbClr val="21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fmol</a:t>
            </a:r>
            <a:r>
              <a:rPr lang="fr-FR" sz="1600" b="1" dirty="0">
                <a:solidFill>
                  <a:srgbClr val="21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</a:t>
            </a:r>
            <a:r>
              <a:rPr lang="fr-FR" sz="1600" b="1" baseline="30000" dirty="0">
                <a:solidFill>
                  <a:srgbClr val="21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1600" b="1" dirty="0">
                <a:solidFill>
                  <a:srgbClr val="21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PBMC)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80323" y="3143724"/>
            <a:ext cx="3418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Photo d’un implant « rechargeable »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5821858" y="3638498"/>
            <a:ext cx="4249844" cy="2387022"/>
            <a:chOff x="4297858" y="3638498"/>
            <a:chExt cx="4249844" cy="2387022"/>
          </a:xfrm>
        </p:grpSpPr>
        <p:grpSp>
          <p:nvGrpSpPr>
            <p:cNvPr id="5141" name="Groupe 5140"/>
            <p:cNvGrpSpPr/>
            <p:nvPr/>
          </p:nvGrpSpPr>
          <p:grpSpPr>
            <a:xfrm>
              <a:off x="4813301" y="3733034"/>
              <a:ext cx="3505200" cy="1866900"/>
              <a:chOff x="4813301" y="3635376"/>
              <a:chExt cx="3505200" cy="1866900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4868863" y="3635376"/>
                <a:ext cx="3435350" cy="1801813"/>
              </a:xfrm>
              <a:custGeom>
                <a:avLst/>
                <a:gdLst>
                  <a:gd name="T0" fmla="*/ 0 w 4326"/>
                  <a:gd name="T1" fmla="*/ 0 h 2270"/>
                  <a:gd name="T2" fmla="*/ 0 w 4326"/>
                  <a:gd name="T3" fmla="*/ 2270 h 2270"/>
                  <a:gd name="T4" fmla="*/ 4326 w 4326"/>
                  <a:gd name="T5" fmla="*/ 2270 h 2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6" h="2270">
                    <a:moveTo>
                      <a:pt x="0" y="0"/>
                    </a:moveTo>
                    <a:lnTo>
                      <a:pt x="0" y="2270"/>
                    </a:lnTo>
                    <a:lnTo>
                      <a:pt x="4326" y="2270"/>
                    </a:lnTo>
                  </a:path>
                </a:pathLst>
              </a:cu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V="1">
                <a:off x="7839076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 flipV="1">
                <a:off x="8016876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Line 11"/>
              <p:cNvSpPr>
                <a:spLocks noChangeShapeType="1"/>
              </p:cNvSpPr>
              <p:nvPr/>
            </p:nvSpPr>
            <p:spPr bwMode="auto">
              <a:xfrm flipV="1">
                <a:off x="8196263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V="1">
                <a:off x="6415088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 flipV="1">
                <a:off x="6592888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 flipV="1">
                <a:off x="6770688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 flipV="1">
                <a:off x="6948488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 flipV="1">
                <a:off x="7127876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 flipV="1">
                <a:off x="7305676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 flipV="1">
                <a:off x="7483476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V="1">
                <a:off x="7661276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V="1">
                <a:off x="4991101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 flipV="1">
                <a:off x="5168901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 flipV="1">
                <a:off x="5524501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 flipV="1">
                <a:off x="5346701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Line 24"/>
              <p:cNvSpPr>
                <a:spLocks noChangeShapeType="1"/>
              </p:cNvSpPr>
              <p:nvPr/>
            </p:nvSpPr>
            <p:spPr bwMode="auto">
              <a:xfrm flipV="1">
                <a:off x="5702301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 flipV="1">
                <a:off x="5880101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 flipV="1">
                <a:off x="6059488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 flipV="1">
                <a:off x="6237288" y="5437188"/>
                <a:ext cx="0" cy="650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4813301" y="4251326"/>
                <a:ext cx="55563" cy="0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4813301" y="4845051"/>
                <a:ext cx="55563" cy="0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40" name="Line 30"/>
              <p:cNvSpPr>
                <a:spLocks noChangeShapeType="1"/>
              </p:cNvSpPr>
              <p:nvPr/>
            </p:nvSpPr>
            <p:spPr bwMode="auto">
              <a:xfrm>
                <a:off x="4813301" y="5437188"/>
                <a:ext cx="55563" cy="0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41" name="Line 31"/>
              <p:cNvSpPr>
                <a:spLocks noChangeShapeType="1"/>
              </p:cNvSpPr>
              <p:nvPr/>
            </p:nvSpPr>
            <p:spPr bwMode="auto">
              <a:xfrm>
                <a:off x="4813301" y="3652838"/>
                <a:ext cx="55563" cy="0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43" name="Line 32"/>
              <p:cNvSpPr>
                <a:spLocks noChangeShapeType="1"/>
              </p:cNvSpPr>
              <p:nvPr/>
            </p:nvSpPr>
            <p:spPr bwMode="auto">
              <a:xfrm>
                <a:off x="7483476" y="3910013"/>
                <a:ext cx="0" cy="14112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44" name="Line 33"/>
              <p:cNvSpPr>
                <a:spLocks noChangeShapeType="1"/>
              </p:cNvSpPr>
              <p:nvPr/>
            </p:nvSpPr>
            <p:spPr bwMode="auto">
              <a:xfrm flipH="1">
                <a:off x="4868863" y="3910013"/>
                <a:ext cx="2614613" cy="0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45" name="Line 34"/>
              <p:cNvSpPr>
                <a:spLocks noChangeShapeType="1"/>
              </p:cNvSpPr>
              <p:nvPr/>
            </p:nvSpPr>
            <p:spPr bwMode="auto">
              <a:xfrm flipH="1">
                <a:off x="4868863" y="5321301"/>
                <a:ext cx="2614613" cy="0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46" name="Line 35"/>
              <p:cNvSpPr>
                <a:spLocks noChangeShapeType="1"/>
              </p:cNvSpPr>
              <p:nvPr/>
            </p:nvSpPr>
            <p:spPr bwMode="auto">
              <a:xfrm flipH="1">
                <a:off x="7483476" y="3910013"/>
                <a:ext cx="825500" cy="0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48" name="Line 36"/>
              <p:cNvSpPr>
                <a:spLocks noChangeShapeType="1"/>
              </p:cNvSpPr>
              <p:nvPr/>
            </p:nvSpPr>
            <p:spPr bwMode="auto">
              <a:xfrm flipH="1">
                <a:off x="7483476" y="5321301"/>
                <a:ext cx="835025" cy="0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49" name="Line 37"/>
              <p:cNvSpPr>
                <a:spLocks noChangeShapeType="1"/>
              </p:cNvSpPr>
              <p:nvPr/>
            </p:nvSpPr>
            <p:spPr bwMode="auto">
              <a:xfrm>
                <a:off x="7483476" y="3663951"/>
                <a:ext cx="0" cy="246063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0" name="Line 38"/>
              <p:cNvSpPr>
                <a:spLocks noChangeShapeType="1"/>
              </p:cNvSpPr>
              <p:nvPr/>
            </p:nvSpPr>
            <p:spPr bwMode="auto">
              <a:xfrm>
                <a:off x="7483476" y="5321301"/>
                <a:ext cx="0" cy="115888"/>
              </a:xfrm>
              <a:prstGeom prst="line">
                <a:avLst/>
              </a:prstGeom>
              <a:noFill/>
              <a:ln w="4763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1" name="Freeform 39"/>
              <p:cNvSpPr>
                <a:spLocks/>
              </p:cNvSpPr>
              <p:nvPr/>
            </p:nvSpPr>
            <p:spPr bwMode="auto">
              <a:xfrm>
                <a:off x="4991101" y="4090988"/>
                <a:ext cx="3203575" cy="1346200"/>
              </a:xfrm>
              <a:custGeom>
                <a:avLst/>
                <a:gdLst>
                  <a:gd name="T0" fmla="*/ 4038 w 4038"/>
                  <a:gd name="T1" fmla="*/ 190 h 1696"/>
                  <a:gd name="T2" fmla="*/ 3804 w 4038"/>
                  <a:gd name="T3" fmla="*/ 145 h 1696"/>
                  <a:gd name="T4" fmla="*/ 3588 w 4038"/>
                  <a:gd name="T5" fmla="*/ 145 h 1696"/>
                  <a:gd name="T6" fmla="*/ 3362 w 4038"/>
                  <a:gd name="T7" fmla="*/ 65 h 1696"/>
                  <a:gd name="T8" fmla="*/ 3141 w 4038"/>
                  <a:gd name="T9" fmla="*/ 551 h 1696"/>
                  <a:gd name="T10" fmla="*/ 2921 w 4038"/>
                  <a:gd name="T11" fmla="*/ 480 h 1696"/>
                  <a:gd name="T12" fmla="*/ 2690 w 4038"/>
                  <a:gd name="T13" fmla="*/ 354 h 1696"/>
                  <a:gd name="T14" fmla="*/ 2471 w 4038"/>
                  <a:gd name="T15" fmla="*/ 244 h 1696"/>
                  <a:gd name="T16" fmla="*/ 2232 w 4038"/>
                  <a:gd name="T17" fmla="*/ 244 h 1696"/>
                  <a:gd name="T18" fmla="*/ 2014 w 4038"/>
                  <a:gd name="T19" fmla="*/ 333 h 1696"/>
                  <a:gd name="T20" fmla="*/ 1795 w 4038"/>
                  <a:gd name="T21" fmla="*/ 28 h 1696"/>
                  <a:gd name="T22" fmla="*/ 1570 w 4038"/>
                  <a:gd name="T23" fmla="*/ 28 h 1696"/>
                  <a:gd name="T24" fmla="*/ 1343 w 4038"/>
                  <a:gd name="T25" fmla="*/ 0 h 1696"/>
                  <a:gd name="T26" fmla="*/ 1120 w 4038"/>
                  <a:gd name="T27" fmla="*/ 60 h 1696"/>
                  <a:gd name="T28" fmla="*/ 889 w 4038"/>
                  <a:gd name="T29" fmla="*/ 112 h 1696"/>
                  <a:gd name="T30" fmla="*/ 667 w 4038"/>
                  <a:gd name="T31" fmla="*/ 29 h 1696"/>
                  <a:gd name="T32" fmla="*/ 442 w 4038"/>
                  <a:gd name="T33" fmla="*/ 98 h 1696"/>
                  <a:gd name="T34" fmla="*/ 229 w 4038"/>
                  <a:gd name="T35" fmla="*/ 143 h 1696"/>
                  <a:gd name="T36" fmla="*/ 0 w 4038"/>
                  <a:gd name="T37" fmla="*/ 1696 h 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38" h="1696">
                    <a:moveTo>
                      <a:pt x="4038" y="190"/>
                    </a:moveTo>
                    <a:lnTo>
                      <a:pt x="3804" y="145"/>
                    </a:lnTo>
                    <a:lnTo>
                      <a:pt x="3588" y="145"/>
                    </a:lnTo>
                    <a:lnTo>
                      <a:pt x="3362" y="65"/>
                    </a:lnTo>
                    <a:lnTo>
                      <a:pt x="3141" y="551"/>
                    </a:lnTo>
                    <a:lnTo>
                      <a:pt x="2921" y="480"/>
                    </a:lnTo>
                    <a:lnTo>
                      <a:pt x="2690" y="354"/>
                    </a:lnTo>
                    <a:lnTo>
                      <a:pt x="2471" y="244"/>
                    </a:lnTo>
                    <a:lnTo>
                      <a:pt x="2232" y="244"/>
                    </a:lnTo>
                    <a:lnTo>
                      <a:pt x="2014" y="333"/>
                    </a:lnTo>
                    <a:lnTo>
                      <a:pt x="1795" y="28"/>
                    </a:lnTo>
                    <a:lnTo>
                      <a:pt x="1570" y="28"/>
                    </a:lnTo>
                    <a:lnTo>
                      <a:pt x="1343" y="0"/>
                    </a:lnTo>
                    <a:lnTo>
                      <a:pt x="1120" y="60"/>
                    </a:lnTo>
                    <a:lnTo>
                      <a:pt x="889" y="112"/>
                    </a:lnTo>
                    <a:lnTo>
                      <a:pt x="667" y="29"/>
                    </a:lnTo>
                    <a:lnTo>
                      <a:pt x="442" y="98"/>
                    </a:lnTo>
                    <a:lnTo>
                      <a:pt x="229" y="143"/>
                    </a:lnTo>
                    <a:lnTo>
                      <a:pt x="0" y="1696"/>
                    </a:lnTo>
                  </a:path>
                </a:pathLst>
              </a:custGeom>
              <a:noFill/>
              <a:ln w="14288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2" name="Freeform 40"/>
              <p:cNvSpPr>
                <a:spLocks/>
              </p:cNvSpPr>
              <p:nvPr/>
            </p:nvSpPr>
            <p:spPr bwMode="auto">
              <a:xfrm>
                <a:off x="5149851" y="4181476"/>
                <a:ext cx="47625" cy="47625"/>
              </a:xfrm>
              <a:custGeom>
                <a:avLst/>
                <a:gdLst>
                  <a:gd name="T0" fmla="*/ 51 w 60"/>
                  <a:gd name="T1" fmla="*/ 50 h 60"/>
                  <a:gd name="T2" fmla="*/ 56 w 60"/>
                  <a:gd name="T3" fmla="*/ 44 h 60"/>
                  <a:gd name="T4" fmla="*/ 59 w 60"/>
                  <a:gd name="T5" fmla="*/ 37 h 60"/>
                  <a:gd name="T6" fmla="*/ 60 w 60"/>
                  <a:gd name="T7" fmla="*/ 29 h 60"/>
                  <a:gd name="T8" fmla="*/ 59 w 60"/>
                  <a:gd name="T9" fmla="*/ 21 h 60"/>
                  <a:gd name="T10" fmla="*/ 56 w 60"/>
                  <a:gd name="T11" fmla="*/ 14 h 60"/>
                  <a:gd name="T12" fmla="*/ 51 w 60"/>
                  <a:gd name="T13" fmla="*/ 8 h 60"/>
                  <a:gd name="T14" fmla="*/ 44 w 60"/>
                  <a:gd name="T15" fmla="*/ 3 h 60"/>
                  <a:gd name="T16" fmla="*/ 38 w 60"/>
                  <a:gd name="T17" fmla="*/ 1 h 60"/>
                  <a:gd name="T18" fmla="*/ 29 w 60"/>
                  <a:gd name="T19" fmla="*/ 0 h 60"/>
                  <a:gd name="T20" fmla="*/ 21 w 60"/>
                  <a:gd name="T21" fmla="*/ 1 h 60"/>
                  <a:gd name="T22" fmla="*/ 15 w 60"/>
                  <a:gd name="T23" fmla="*/ 3 h 60"/>
                  <a:gd name="T24" fmla="*/ 8 w 60"/>
                  <a:gd name="T25" fmla="*/ 8 h 60"/>
                  <a:gd name="T26" fmla="*/ 3 w 60"/>
                  <a:gd name="T27" fmla="*/ 14 h 60"/>
                  <a:gd name="T28" fmla="*/ 2 w 60"/>
                  <a:gd name="T29" fmla="*/ 21 h 60"/>
                  <a:gd name="T30" fmla="*/ 0 w 60"/>
                  <a:gd name="T31" fmla="*/ 29 h 60"/>
                  <a:gd name="T32" fmla="*/ 2 w 60"/>
                  <a:gd name="T33" fmla="*/ 37 h 60"/>
                  <a:gd name="T34" fmla="*/ 3 w 60"/>
                  <a:gd name="T35" fmla="*/ 44 h 60"/>
                  <a:gd name="T36" fmla="*/ 8 w 60"/>
                  <a:gd name="T37" fmla="*/ 50 h 60"/>
                  <a:gd name="T38" fmla="*/ 15 w 60"/>
                  <a:gd name="T39" fmla="*/ 55 h 60"/>
                  <a:gd name="T40" fmla="*/ 21 w 60"/>
                  <a:gd name="T41" fmla="*/ 58 h 60"/>
                  <a:gd name="T42" fmla="*/ 29 w 60"/>
                  <a:gd name="T43" fmla="*/ 60 h 60"/>
                  <a:gd name="T44" fmla="*/ 38 w 60"/>
                  <a:gd name="T45" fmla="*/ 58 h 60"/>
                  <a:gd name="T46" fmla="*/ 44 w 60"/>
                  <a:gd name="T47" fmla="*/ 55 h 60"/>
                  <a:gd name="T48" fmla="*/ 51 w 60"/>
                  <a:gd name="T49" fmla="*/ 50 h 60"/>
                  <a:gd name="T50" fmla="*/ 51 w 60"/>
                  <a:gd name="T51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60">
                    <a:moveTo>
                      <a:pt x="51" y="50"/>
                    </a:moveTo>
                    <a:lnTo>
                      <a:pt x="56" y="44"/>
                    </a:lnTo>
                    <a:lnTo>
                      <a:pt x="59" y="37"/>
                    </a:lnTo>
                    <a:lnTo>
                      <a:pt x="60" y="29"/>
                    </a:lnTo>
                    <a:lnTo>
                      <a:pt x="59" y="21"/>
                    </a:lnTo>
                    <a:lnTo>
                      <a:pt x="56" y="14"/>
                    </a:lnTo>
                    <a:lnTo>
                      <a:pt x="51" y="8"/>
                    </a:lnTo>
                    <a:lnTo>
                      <a:pt x="44" y="3"/>
                    </a:lnTo>
                    <a:lnTo>
                      <a:pt x="38" y="1"/>
                    </a:lnTo>
                    <a:lnTo>
                      <a:pt x="29" y="0"/>
                    </a:lnTo>
                    <a:lnTo>
                      <a:pt x="21" y="1"/>
                    </a:lnTo>
                    <a:lnTo>
                      <a:pt x="15" y="3"/>
                    </a:lnTo>
                    <a:lnTo>
                      <a:pt x="8" y="8"/>
                    </a:lnTo>
                    <a:lnTo>
                      <a:pt x="3" y="14"/>
                    </a:lnTo>
                    <a:lnTo>
                      <a:pt x="2" y="21"/>
                    </a:lnTo>
                    <a:lnTo>
                      <a:pt x="0" y="29"/>
                    </a:lnTo>
                    <a:lnTo>
                      <a:pt x="2" y="37"/>
                    </a:lnTo>
                    <a:lnTo>
                      <a:pt x="3" y="44"/>
                    </a:lnTo>
                    <a:lnTo>
                      <a:pt x="8" y="50"/>
                    </a:lnTo>
                    <a:lnTo>
                      <a:pt x="15" y="55"/>
                    </a:lnTo>
                    <a:lnTo>
                      <a:pt x="21" y="58"/>
                    </a:lnTo>
                    <a:lnTo>
                      <a:pt x="29" y="60"/>
                    </a:lnTo>
                    <a:lnTo>
                      <a:pt x="38" y="58"/>
                    </a:lnTo>
                    <a:lnTo>
                      <a:pt x="44" y="55"/>
                    </a:lnTo>
                    <a:lnTo>
                      <a:pt x="51" y="50"/>
                    </a:lnTo>
                    <a:lnTo>
                      <a:pt x="51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3" name="Freeform 41"/>
              <p:cNvSpPr>
                <a:spLocks/>
              </p:cNvSpPr>
              <p:nvPr/>
            </p:nvSpPr>
            <p:spPr bwMode="auto">
              <a:xfrm>
                <a:off x="4967288" y="5413376"/>
                <a:ext cx="46038" cy="46038"/>
              </a:xfrm>
              <a:custGeom>
                <a:avLst/>
                <a:gdLst>
                  <a:gd name="T0" fmla="*/ 50 w 59"/>
                  <a:gd name="T1" fmla="*/ 51 h 59"/>
                  <a:gd name="T2" fmla="*/ 55 w 59"/>
                  <a:gd name="T3" fmla="*/ 44 h 59"/>
                  <a:gd name="T4" fmla="*/ 59 w 59"/>
                  <a:gd name="T5" fmla="*/ 38 h 59"/>
                  <a:gd name="T6" fmla="*/ 59 w 59"/>
                  <a:gd name="T7" fmla="*/ 30 h 59"/>
                  <a:gd name="T8" fmla="*/ 59 w 59"/>
                  <a:gd name="T9" fmla="*/ 22 h 59"/>
                  <a:gd name="T10" fmla="*/ 55 w 59"/>
                  <a:gd name="T11" fmla="*/ 15 h 59"/>
                  <a:gd name="T12" fmla="*/ 50 w 59"/>
                  <a:gd name="T13" fmla="*/ 9 h 59"/>
                  <a:gd name="T14" fmla="*/ 44 w 59"/>
                  <a:gd name="T15" fmla="*/ 4 h 59"/>
                  <a:gd name="T16" fmla="*/ 37 w 59"/>
                  <a:gd name="T17" fmla="*/ 0 h 59"/>
                  <a:gd name="T18" fmla="*/ 29 w 59"/>
                  <a:gd name="T19" fmla="*/ 0 h 59"/>
                  <a:gd name="T20" fmla="*/ 21 w 59"/>
                  <a:gd name="T21" fmla="*/ 0 h 59"/>
                  <a:gd name="T22" fmla="*/ 15 w 59"/>
                  <a:gd name="T23" fmla="*/ 4 h 59"/>
                  <a:gd name="T24" fmla="*/ 8 w 59"/>
                  <a:gd name="T25" fmla="*/ 9 h 59"/>
                  <a:gd name="T26" fmla="*/ 3 w 59"/>
                  <a:gd name="T27" fmla="*/ 15 h 59"/>
                  <a:gd name="T28" fmla="*/ 2 w 59"/>
                  <a:gd name="T29" fmla="*/ 22 h 59"/>
                  <a:gd name="T30" fmla="*/ 0 w 59"/>
                  <a:gd name="T31" fmla="*/ 30 h 59"/>
                  <a:gd name="T32" fmla="*/ 2 w 59"/>
                  <a:gd name="T33" fmla="*/ 38 h 59"/>
                  <a:gd name="T34" fmla="*/ 3 w 59"/>
                  <a:gd name="T35" fmla="*/ 44 h 59"/>
                  <a:gd name="T36" fmla="*/ 8 w 59"/>
                  <a:gd name="T37" fmla="*/ 51 h 59"/>
                  <a:gd name="T38" fmla="*/ 15 w 59"/>
                  <a:gd name="T39" fmla="*/ 56 h 59"/>
                  <a:gd name="T40" fmla="*/ 21 w 59"/>
                  <a:gd name="T41" fmla="*/ 59 h 59"/>
                  <a:gd name="T42" fmla="*/ 29 w 59"/>
                  <a:gd name="T43" fmla="*/ 59 h 59"/>
                  <a:gd name="T44" fmla="*/ 37 w 59"/>
                  <a:gd name="T45" fmla="*/ 59 h 59"/>
                  <a:gd name="T46" fmla="*/ 44 w 59"/>
                  <a:gd name="T47" fmla="*/ 56 h 59"/>
                  <a:gd name="T48" fmla="*/ 50 w 59"/>
                  <a:gd name="T49" fmla="*/ 51 h 59"/>
                  <a:gd name="T50" fmla="*/ 50 w 59"/>
                  <a:gd name="T51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59">
                    <a:moveTo>
                      <a:pt x="50" y="51"/>
                    </a:moveTo>
                    <a:lnTo>
                      <a:pt x="55" y="44"/>
                    </a:lnTo>
                    <a:lnTo>
                      <a:pt x="59" y="38"/>
                    </a:lnTo>
                    <a:lnTo>
                      <a:pt x="59" y="30"/>
                    </a:lnTo>
                    <a:lnTo>
                      <a:pt x="59" y="22"/>
                    </a:lnTo>
                    <a:lnTo>
                      <a:pt x="55" y="15"/>
                    </a:lnTo>
                    <a:lnTo>
                      <a:pt x="50" y="9"/>
                    </a:lnTo>
                    <a:lnTo>
                      <a:pt x="44" y="4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5" y="4"/>
                    </a:lnTo>
                    <a:lnTo>
                      <a:pt x="8" y="9"/>
                    </a:lnTo>
                    <a:lnTo>
                      <a:pt x="3" y="15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8" y="51"/>
                    </a:lnTo>
                    <a:lnTo>
                      <a:pt x="15" y="56"/>
                    </a:lnTo>
                    <a:lnTo>
                      <a:pt x="21" y="59"/>
                    </a:lnTo>
                    <a:lnTo>
                      <a:pt x="29" y="59"/>
                    </a:lnTo>
                    <a:lnTo>
                      <a:pt x="37" y="59"/>
                    </a:lnTo>
                    <a:lnTo>
                      <a:pt x="44" y="56"/>
                    </a:lnTo>
                    <a:lnTo>
                      <a:pt x="50" y="51"/>
                    </a:lnTo>
                    <a:lnTo>
                      <a:pt x="50" y="51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4" name="Freeform 42"/>
              <p:cNvSpPr>
                <a:spLocks/>
              </p:cNvSpPr>
              <p:nvPr/>
            </p:nvSpPr>
            <p:spPr bwMode="auto">
              <a:xfrm>
                <a:off x="5318126" y="4143376"/>
                <a:ext cx="46038" cy="47625"/>
              </a:xfrm>
              <a:custGeom>
                <a:avLst/>
                <a:gdLst>
                  <a:gd name="T0" fmla="*/ 51 w 59"/>
                  <a:gd name="T1" fmla="*/ 50 h 60"/>
                  <a:gd name="T2" fmla="*/ 55 w 59"/>
                  <a:gd name="T3" fmla="*/ 45 h 60"/>
                  <a:gd name="T4" fmla="*/ 59 w 59"/>
                  <a:gd name="T5" fmla="*/ 37 h 60"/>
                  <a:gd name="T6" fmla="*/ 59 w 59"/>
                  <a:gd name="T7" fmla="*/ 31 h 60"/>
                  <a:gd name="T8" fmla="*/ 59 w 59"/>
                  <a:gd name="T9" fmla="*/ 22 h 60"/>
                  <a:gd name="T10" fmla="*/ 55 w 59"/>
                  <a:gd name="T11" fmla="*/ 14 h 60"/>
                  <a:gd name="T12" fmla="*/ 51 w 59"/>
                  <a:gd name="T13" fmla="*/ 8 h 60"/>
                  <a:gd name="T14" fmla="*/ 44 w 59"/>
                  <a:gd name="T15" fmla="*/ 5 h 60"/>
                  <a:gd name="T16" fmla="*/ 38 w 59"/>
                  <a:gd name="T17" fmla="*/ 1 h 60"/>
                  <a:gd name="T18" fmla="*/ 29 w 59"/>
                  <a:gd name="T19" fmla="*/ 0 h 60"/>
                  <a:gd name="T20" fmla="*/ 21 w 59"/>
                  <a:gd name="T21" fmla="*/ 1 h 60"/>
                  <a:gd name="T22" fmla="*/ 15 w 59"/>
                  <a:gd name="T23" fmla="*/ 5 h 60"/>
                  <a:gd name="T24" fmla="*/ 8 w 59"/>
                  <a:gd name="T25" fmla="*/ 8 h 60"/>
                  <a:gd name="T26" fmla="*/ 3 w 59"/>
                  <a:gd name="T27" fmla="*/ 14 h 60"/>
                  <a:gd name="T28" fmla="*/ 0 w 59"/>
                  <a:gd name="T29" fmla="*/ 22 h 60"/>
                  <a:gd name="T30" fmla="*/ 0 w 59"/>
                  <a:gd name="T31" fmla="*/ 31 h 60"/>
                  <a:gd name="T32" fmla="*/ 0 w 59"/>
                  <a:gd name="T33" fmla="*/ 37 h 60"/>
                  <a:gd name="T34" fmla="*/ 3 w 59"/>
                  <a:gd name="T35" fmla="*/ 45 h 60"/>
                  <a:gd name="T36" fmla="*/ 8 w 59"/>
                  <a:gd name="T37" fmla="*/ 50 h 60"/>
                  <a:gd name="T38" fmla="*/ 15 w 59"/>
                  <a:gd name="T39" fmla="*/ 55 h 60"/>
                  <a:gd name="T40" fmla="*/ 21 w 59"/>
                  <a:gd name="T41" fmla="*/ 58 h 60"/>
                  <a:gd name="T42" fmla="*/ 29 w 59"/>
                  <a:gd name="T43" fmla="*/ 60 h 60"/>
                  <a:gd name="T44" fmla="*/ 38 w 59"/>
                  <a:gd name="T45" fmla="*/ 58 h 60"/>
                  <a:gd name="T46" fmla="*/ 44 w 59"/>
                  <a:gd name="T47" fmla="*/ 55 h 60"/>
                  <a:gd name="T48" fmla="*/ 51 w 59"/>
                  <a:gd name="T49" fmla="*/ 50 h 60"/>
                  <a:gd name="T50" fmla="*/ 51 w 59"/>
                  <a:gd name="T51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60">
                    <a:moveTo>
                      <a:pt x="51" y="50"/>
                    </a:moveTo>
                    <a:lnTo>
                      <a:pt x="55" y="45"/>
                    </a:lnTo>
                    <a:lnTo>
                      <a:pt x="59" y="37"/>
                    </a:lnTo>
                    <a:lnTo>
                      <a:pt x="59" y="31"/>
                    </a:lnTo>
                    <a:lnTo>
                      <a:pt x="59" y="22"/>
                    </a:lnTo>
                    <a:lnTo>
                      <a:pt x="55" y="14"/>
                    </a:lnTo>
                    <a:lnTo>
                      <a:pt x="51" y="8"/>
                    </a:lnTo>
                    <a:lnTo>
                      <a:pt x="44" y="5"/>
                    </a:lnTo>
                    <a:lnTo>
                      <a:pt x="38" y="1"/>
                    </a:lnTo>
                    <a:lnTo>
                      <a:pt x="29" y="0"/>
                    </a:lnTo>
                    <a:lnTo>
                      <a:pt x="21" y="1"/>
                    </a:lnTo>
                    <a:lnTo>
                      <a:pt x="15" y="5"/>
                    </a:lnTo>
                    <a:lnTo>
                      <a:pt x="8" y="8"/>
                    </a:lnTo>
                    <a:lnTo>
                      <a:pt x="3" y="14"/>
                    </a:lnTo>
                    <a:lnTo>
                      <a:pt x="0" y="22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3" y="45"/>
                    </a:lnTo>
                    <a:lnTo>
                      <a:pt x="8" y="50"/>
                    </a:lnTo>
                    <a:lnTo>
                      <a:pt x="15" y="55"/>
                    </a:lnTo>
                    <a:lnTo>
                      <a:pt x="21" y="58"/>
                    </a:lnTo>
                    <a:lnTo>
                      <a:pt x="29" y="60"/>
                    </a:lnTo>
                    <a:lnTo>
                      <a:pt x="38" y="58"/>
                    </a:lnTo>
                    <a:lnTo>
                      <a:pt x="44" y="55"/>
                    </a:lnTo>
                    <a:lnTo>
                      <a:pt x="51" y="50"/>
                    </a:lnTo>
                    <a:lnTo>
                      <a:pt x="51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5" name="Freeform 43"/>
              <p:cNvSpPr>
                <a:spLocks/>
              </p:cNvSpPr>
              <p:nvPr/>
            </p:nvSpPr>
            <p:spPr bwMode="auto">
              <a:xfrm>
                <a:off x="5494338" y="4090988"/>
                <a:ext cx="49213" cy="46038"/>
              </a:xfrm>
              <a:custGeom>
                <a:avLst/>
                <a:gdLst>
                  <a:gd name="T0" fmla="*/ 50 w 60"/>
                  <a:gd name="T1" fmla="*/ 50 h 59"/>
                  <a:gd name="T2" fmla="*/ 55 w 60"/>
                  <a:gd name="T3" fmla="*/ 44 h 59"/>
                  <a:gd name="T4" fmla="*/ 58 w 60"/>
                  <a:gd name="T5" fmla="*/ 37 h 59"/>
                  <a:gd name="T6" fmla="*/ 60 w 60"/>
                  <a:gd name="T7" fmla="*/ 29 h 59"/>
                  <a:gd name="T8" fmla="*/ 58 w 60"/>
                  <a:gd name="T9" fmla="*/ 21 h 59"/>
                  <a:gd name="T10" fmla="*/ 55 w 60"/>
                  <a:gd name="T11" fmla="*/ 15 h 59"/>
                  <a:gd name="T12" fmla="*/ 50 w 60"/>
                  <a:gd name="T13" fmla="*/ 8 h 59"/>
                  <a:gd name="T14" fmla="*/ 45 w 60"/>
                  <a:gd name="T15" fmla="*/ 3 h 59"/>
                  <a:gd name="T16" fmla="*/ 37 w 60"/>
                  <a:gd name="T17" fmla="*/ 0 h 59"/>
                  <a:gd name="T18" fmla="*/ 31 w 60"/>
                  <a:gd name="T19" fmla="*/ 0 h 59"/>
                  <a:gd name="T20" fmla="*/ 23 w 60"/>
                  <a:gd name="T21" fmla="*/ 0 h 59"/>
                  <a:gd name="T22" fmla="*/ 14 w 60"/>
                  <a:gd name="T23" fmla="*/ 3 h 59"/>
                  <a:gd name="T24" fmla="*/ 10 w 60"/>
                  <a:gd name="T25" fmla="*/ 8 h 59"/>
                  <a:gd name="T26" fmla="*/ 5 w 60"/>
                  <a:gd name="T27" fmla="*/ 15 h 59"/>
                  <a:gd name="T28" fmla="*/ 1 w 60"/>
                  <a:gd name="T29" fmla="*/ 21 h 59"/>
                  <a:gd name="T30" fmla="*/ 0 w 60"/>
                  <a:gd name="T31" fmla="*/ 29 h 59"/>
                  <a:gd name="T32" fmla="*/ 1 w 60"/>
                  <a:gd name="T33" fmla="*/ 37 h 59"/>
                  <a:gd name="T34" fmla="*/ 5 w 60"/>
                  <a:gd name="T35" fmla="*/ 44 h 59"/>
                  <a:gd name="T36" fmla="*/ 10 w 60"/>
                  <a:gd name="T37" fmla="*/ 50 h 59"/>
                  <a:gd name="T38" fmla="*/ 14 w 60"/>
                  <a:gd name="T39" fmla="*/ 55 h 59"/>
                  <a:gd name="T40" fmla="*/ 23 w 60"/>
                  <a:gd name="T41" fmla="*/ 59 h 59"/>
                  <a:gd name="T42" fmla="*/ 31 w 60"/>
                  <a:gd name="T43" fmla="*/ 59 h 59"/>
                  <a:gd name="T44" fmla="*/ 37 w 60"/>
                  <a:gd name="T45" fmla="*/ 59 h 59"/>
                  <a:gd name="T46" fmla="*/ 45 w 60"/>
                  <a:gd name="T47" fmla="*/ 55 h 59"/>
                  <a:gd name="T48" fmla="*/ 50 w 60"/>
                  <a:gd name="T49" fmla="*/ 50 h 59"/>
                  <a:gd name="T50" fmla="*/ 50 w 60"/>
                  <a:gd name="T51" fmla="*/ 5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59">
                    <a:moveTo>
                      <a:pt x="50" y="50"/>
                    </a:moveTo>
                    <a:lnTo>
                      <a:pt x="55" y="44"/>
                    </a:lnTo>
                    <a:lnTo>
                      <a:pt x="58" y="37"/>
                    </a:lnTo>
                    <a:lnTo>
                      <a:pt x="60" y="29"/>
                    </a:lnTo>
                    <a:lnTo>
                      <a:pt x="58" y="21"/>
                    </a:lnTo>
                    <a:lnTo>
                      <a:pt x="55" y="15"/>
                    </a:lnTo>
                    <a:lnTo>
                      <a:pt x="50" y="8"/>
                    </a:lnTo>
                    <a:lnTo>
                      <a:pt x="45" y="3"/>
                    </a:lnTo>
                    <a:lnTo>
                      <a:pt x="37" y="0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3"/>
                    </a:lnTo>
                    <a:lnTo>
                      <a:pt x="10" y="8"/>
                    </a:lnTo>
                    <a:lnTo>
                      <a:pt x="5" y="15"/>
                    </a:lnTo>
                    <a:lnTo>
                      <a:pt x="1" y="21"/>
                    </a:lnTo>
                    <a:lnTo>
                      <a:pt x="0" y="29"/>
                    </a:lnTo>
                    <a:lnTo>
                      <a:pt x="1" y="37"/>
                    </a:lnTo>
                    <a:lnTo>
                      <a:pt x="5" y="44"/>
                    </a:lnTo>
                    <a:lnTo>
                      <a:pt x="10" y="50"/>
                    </a:lnTo>
                    <a:lnTo>
                      <a:pt x="14" y="55"/>
                    </a:lnTo>
                    <a:lnTo>
                      <a:pt x="23" y="59"/>
                    </a:lnTo>
                    <a:lnTo>
                      <a:pt x="31" y="59"/>
                    </a:lnTo>
                    <a:lnTo>
                      <a:pt x="37" y="59"/>
                    </a:lnTo>
                    <a:lnTo>
                      <a:pt x="45" y="55"/>
                    </a:lnTo>
                    <a:lnTo>
                      <a:pt x="50" y="50"/>
                    </a:lnTo>
                    <a:lnTo>
                      <a:pt x="50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6" name="Freeform 44"/>
              <p:cNvSpPr>
                <a:spLocks/>
              </p:cNvSpPr>
              <p:nvPr/>
            </p:nvSpPr>
            <p:spPr bwMode="auto">
              <a:xfrm>
                <a:off x="5673726" y="4156076"/>
                <a:ext cx="47625" cy="47625"/>
              </a:xfrm>
              <a:custGeom>
                <a:avLst/>
                <a:gdLst>
                  <a:gd name="T0" fmla="*/ 51 w 60"/>
                  <a:gd name="T1" fmla="*/ 51 h 60"/>
                  <a:gd name="T2" fmla="*/ 55 w 60"/>
                  <a:gd name="T3" fmla="*/ 46 h 60"/>
                  <a:gd name="T4" fmla="*/ 59 w 60"/>
                  <a:gd name="T5" fmla="*/ 38 h 60"/>
                  <a:gd name="T6" fmla="*/ 60 w 60"/>
                  <a:gd name="T7" fmla="*/ 31 h 60"/>
                  <a:gd name="T8" fmla="*/ 59 w 60"/>
                  <a:gd name="T9" fmla="*/ 23 h 60"/>
                  <a:gd name="T10" fmla="*/ 55 w 60"/>
                  <a:gd name="T11" fmla="*/ 15 h 60"/>
                  <a:gd name="T12" fmla="*/ 51 w 60"/>
                  <a:gd name="T13" fmla="*/ 10 h 60"/>
                  <a:gd name="T14" fmla="*/ 46 w 60"/>
                  <a:gd name="T15" fmla="*/ 5 h 60"/>
                  <a:gd name="T16" fmla="*/ 38 w 60"/>
                  <a:gd name="T17" fmla="*/ 2 h 60"/>
                  <a:gd name="T18" fmla="*/ 29 w 60"/>
                  <a:gd name="T19" fmla="*/ 0 h 60"/>
                  <a:gd name="T20" fmla="*/ 23 w 60"/>
                  <a:gd name="T21" fmla="*/ 2 h 60"/>
                  <a:gd name="T22" fmla="*/ 15 w 60"/>
                  <a:gd name="T23" fmla="*/ 5 h 60"/>
                  <a:gd name="T24" fmla="*/ 8 w 60"/>
                  <a:gd name="T25" fmla="*/ 10 h 60"/>
                  <a:gd name="T26" fmla="*/ 5 w 60"/>
                  <a:gd name="T27" fmla="*/ 15 h 60"/>
                  <a:gd name="T28" fmla="*/ 2 w 60"/>
                  <a:gd name="T29" fmla="*/ 23 h 60"/>
                  <a:gd name="T30" fmla="*/ 0 w 60"/>
                  <a:gd name="T31" fmla="*/ 31 h 60"/>
                  <a:gd name="T32" fmla="*/ 2 w 60"/>
                  <a:gd name="T33" fmla="*/ 38 h 60"/>
                  <a:gd name="T34" fmla="*/ 5 w 60"/>
                  <a:gd name="T35" fmla="*/ 46 h 60"/>
                  <a:gd name="T36" fmla="*/ 8 w 60"/>
                  <a:gd name="T37" fmla="*/ 51 h 60"/>
                  <a:gd name="T38" fmla="*/ 15 w 60"/>
                  <a:gd name="T39" fmla="*/ 56 h 60"/>
                  <a:gd name="T40" fmla="*/ 23 w 60"/>
                  <a:gd name="T41" fmla="*/ 59 h 60"/>
                  <a:gd name="T42" fmla="*/ 29 w 60"/>
                  <a:gd name="T43" fmla="*/ 60 h 60"/>
                  <a:gd name="T44" fmla="*/ 38 w 60"/>
                  <a:gd name="T45" fmla="*/ 59 h 60"/>
                  <a:gd name="T46" fmla="*/ 46 w 60"/>
                  <a:gd name="T47" fmla="*/ 56 h 60"/>
                  <a:gd name="T48" fmla="*/ 51 w 60"/>
                  <a:gd name="T49" fmla="*/ 51 h 60"/>
                  <a:gd name="T50" fmla="*/ 51 w 60"/>
                  <a:gd name="T51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60">
                    <a:moveTo>
                      <a:pt x="51" y="51"/>
                    </a:moveTo>
                    <a:lnTo>
                      <a:pt x="55" y="46"/>
                    </a:lnTo>
                    <a:lnTo>
                      <a:pt x="59" y="38"/>
                    </a:lnTo>
                    <a:lnTo>
                      <a:pt x="60" y="31"/>
                    </a:lnTo>
                    <a:lnTo>
                      <a:pt x="59" y="23"/>
                    </a:lnTo>
                    <a:lnTo>
                      <a:pt x="55" y="15"/>
                    </a:lnTo>
                    <a:lnTo>
                      <a:pt x="51" y="10"/>
                    </a:lnTo>
                    <a:lnTo>
                      <a:pt x="46" y="5"/>
                    </a:lnTo>
                    <a:lnTo>
                      <a:pt x="38" y="2"/>
                    </a:lnTo>
                    <a:lnTo>
                      <a:pt x="29" y="0"/>
                    </a:lnTo>
                    <a:lnTo>
                      <a:pt x="23" y="2"/>
                    </a:lnTo>
                    <a:lnTo>
                      <a:pt x="15" y="5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3"/>
                    </a:lnTo>
                    <a:lnTo>
                      <a:pt x="0" y="31"/>
                    </a:lnTo>
                    <a:lnTo>
                      <a:pt x="2" y="38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5" y="56"/>
                    </a:lnTo>
                    <a:lnTo>
                      <a:pt x="23" y="59"/>
                    </a:lnTo>
                    <a:lnTo>
                      <a:pt x="29" y="60"/>
                    </a:lnTo>
                    <a:lnTo>
                      <a:pt x="38" y="59"/>
                    </a:lnTo>
                    <a:lnTo>
                      <a:pt x="46" y="56"/>
                    </a:lnTo>
                    <a:lnTo>
                      <a:pt x="51" y="51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7" name="Freeform 45"/>
              <p:cNvSpPr>
                <a:spLocks/>
              </p:cNvSpPr>
              <p:nvPr/>
            </p:nvSpPr>
            <p:spPr bwMode="auto">
              <a:xfrm>
                <a:off x="5856288" y="4114801"/>
                <a:ext cx="47625" cy="49213"/>
              </a:xfrm>
              <a:custGeom>
                <a:avLst/>
                <a:gdLst>
                  <a:gd name="T0" fmla="*/ 50 w 60"/>
                  <a:gd name="T1" fmla="*/ 50 h 60"/>
                  <a:gd name="T2" fmla="*/ 55 w 60"/>
                  <a:gd name="T3" fmla="*/ 45 h 60"/>
                  <a:gd name="T4" fmla="*/ 59 w 60"/>
                  <a:gd name="T5" fmla="*/ 37 h 60"/>
                  <a:gd name="T6" fmla="*/ 60 w 60"/>
                  <a:gd name="T7" fmla="*/ 29 h 60"/>
                  <a:gd name="T8" fmla="*/ 59 w 60"/>
                  <a:gd name="T9" fmla="*/ 23 h 60"/>
                  <a:gd name="T10" fmla="*/ 55 w 60"/>
                  <a:gd name="T11" fmla="*/ 15 h 60"/>
                  <a:gd name="T12" fmla="*/ 50 w 60"/>
                  <a:gd name="T13" fmla="*/ 8 h 60"/>
                  <a:gd name="T14" fmla="*/ 46 w 60"/>
                  <a:gd name="T15" fmla="*/ 5 h 60"/>
                  <a:gd name="T16" fmla="*/ 37 w 60"/>
                  <a:gd name="T17" fmla="*/ 2 h 60"/>
                  <a:gd name="T18" fmla="*/ 29 w 60"/>
                  <a:gd name="T19" fmla="*/ 0 h 60"/>
                  <a:gd name="T20" fmla="*/ 23 w 60"/>
                  <a:gd name="T21" fmla="*/ 2 h 60"/>
                  <a:gd name="T22" fmla="*/ 15 w 60"/>
                  <a:gd name="T23" fmla="*/ 5 h 60"/>
                  <a:gd name="T24" fmla="*/ 8 w 60"/>
                  <a:gd name="T25" fmla="*/ 8 h 60"/>
                  <a:gd name="T26" fmla="*/ 5 w 60"/>
                  <a:gd name="T27" fmla="*/ 15 h 60"/>
                  <a:gd name="T28" fmla="*/ 2 w 60"/>
                  <a:gd name="T29" fmla="*/ 23 h 60"/>
                  <a:gd name="T30" fmla="*/ 0 w 60"/>
                  <a:gd name="T31" fmla="*/ 29 h 60"/>
                  <a:gd name="T32" fmla="*/ 2 w 60"/>
                  <a:gd name="T33" fmla="*/ 37 h 60"/>
                  <a:gd name="T34" fmla="*/ 5 w 60"/>
                  <a:gd name="T35" fmla="*/ 45 h 60"/>
                  <a:gd name="T36" fmla="*/ 8 w 60"/>
                  <a:gd name="T37" fmla="*/ 50 h 60"/>
                  <a:gd name="T38" fmla="*/ 15 w 60"/>
                  <a:gd name="T39" fmla="*/ 55 h 60"/>
                  <a:gd name="T40" fmla="*/ 23 w 60"/>
                  <a:gd name="T41" fmla="*/ 58 h 60"/>
                  <a:gd name="T42" fmla="*/ 29 w 60"/>
                  <a:gd name="T43" fmla="*/ 60 h 60"/>
                  <a:gd name="T44" fmla="*/ 37 w 60"/>
                  <a:gd name="T45" fmla="*/ 58 h 60"/>
                  <a:gd name="T46" fmla="*/ 46 w 60"/>
                  <a:gd name="T47" fmla="*/ 55 h 60"/>
                  <a:gd name="T48" fmla="*/ 50 w 60"/>
                  <a:gd name="T49" fmla="*/ 50 h 60"/>
                  <a:gd name="T50" fmla="*/ 50 w 60"/>
                  <a:gd name="T51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60">
                    <a:moveTo>
                      <a:pt x="50" y="50"/>
                    </a:moveTo>
                    <a:lnTo>
                      <a:pt x="55" y="45"/>
                    </a:lnTo>
                    <a:lnTo>
                      <a:pt x="59" y="37"/>
                    </a:lnTo>
                    <a:lnTo>
                      <a:pt x="60" y="29"/>
                    </a:lnTo>
                    <a:lnTo>
                      <a:pt x="59" y="23"/>
                    </a:lnTo>
                    <a:lnTo>
                      <a:pt x="55" y="15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37" y="2"/>
                    </a:lnTo>
                    <a:lnTo>
                      <a:pt x="29" y="0"/>
                    </a:lnTo>
                    <a:lnTo>
                      <a:pt x="23" y="2"/>
                    </a:lnTo>
                    <a:lnTo>
                      <a:pt x="15" y="5"/>
                    </a:lnTo>
                    <a:lnTo>
                      <a:pt x="8" y="8"/>
                    </a:lnTo>
                    <a:lnTo>
                      <a:pt x="5" y="15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7"/>
                    </a:lnTo>
                    <a:lnTo>
                      <a:pt x="5" y="45"/>
                    </a:lnTo>
                    <a:lnTo>
                      <a:pt x="8" y="50"/>
                    </a:lnTo>
                    <a:lnTo>
                      <a:pt x="15" y="55"/>
                    </a:lnTo>
                    <a:lnTo>
                      <a:pt x="23" y="58"/>
                    </a:lnTo>
                    <a:lnTo>
                      <a:pt x="29" y="60"/>
                    </a:lnTo>
                    <a:lnTo>
                      <a:pt x="37" y="58"/>
                    </a:lnTo>
                    <a:lnTo>
                      <a:pt x="46" y="55"/>
                    </a:lnTo>
                    <a:lnTo>
                      <a:pt x="50" y="50"/>
                    </a:lnTo>
                    <a:lnTo>
                      <a:pt x="50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8" name="Freeform 46"/>
              <p:cNvSpPr>
                <a:spLocks/>
              </p:cNvSpPr>
              <p:nvPr/>
            </p:nvSpPr>
            <p:spPr bwMode="auto">
              <a:xfrm>
                <a:off x="6032501" y="4067176"/>
                <a:ext cx="47625" cy="47625"/>
              </a:xfrm>
              <a:custGeom>
                <a:avLst/>
                <a:gdLst>
                  <a:gd name="T0" fmla="*/ 50 w 60"/>
                  <a:gd name="T1" fmla="*/ 50 h 60"/>
                  <a:gd name="T2" fmla="*/ 55 w 60"/>
                  <a:gd name="T3" fmla="*/ 44 h 60"/>
                  <a:gd name="T4" fmla="*/ 59 w 60"/>
                  <a:gd name="T5" fmla="*/ 37 h 60"/>
                  <a:gd name="T6" fmla="*/ 60 w 60"/>
                  <a:gd name="T7" fmla="*/ 29 h 60"/>
                  <a:gd name="T8" fmla="*/ 59 w 60"/>
                  <a:gd name="T9" fmla="*/ 22 h 60"/>
                  <a:gd name="T10" fmla="*/ 55 w 60"/>
                  <a:gd name="T11" fmla="*/ 14 h 60"/>
                  <a:gd name="T12" fmla="*/ 50 w 60"/>
                  <a:gd name="T13" fmla="*/ 8 h 60"/>
                  <a:gd name="T14" fmla="*/ 46 w 60"/>
                  <a:gd name="T15" fmla="*/ 3 h 60"/>
                  <a:gd name="T16" fmla="*/ 37 w 60"/>
                  <a:gd name="T17" fmla="*/ 1 h 60"/>
                  <a:gd name="T18" fmla="*/ 31 w 60"/>
                  <a:gd name="T19" fmla="*/ 0 h 60"/>
                  <a:gd name="T20" fmla="*/ 23 w 60"/>
                  <a:gd name="T21" fmla="*/ 1 h 60"/>
                  <a:gd name="T22" fmla="*/ 15 w 60"/>
                  <a:gd name="T23" fmla="*/ 3 h 60"/>
                  <a:gd name="T24" fmla="*/ 10 w 60"/>
                  <a:gd name="T25" fmla="*/ 8 h 60"/>
                  <a:gd name="T26" fmla="*/ 5 w 60"/>
                  <a:gd name="T27" fmla="*/ 14 h 60"/>
                  <a:gd name="T28" fmla="*/ 2 w 60"/>
                  <a:gd name="T29" fmla="*/ 22 h 60"/>
                  <a:gd name="T30" fmla="*/ 0 w 60"/>
                  <a:gd name="T31" fmla="*/ 29 h 60"/>
                  <a:gd name="T32" fmla="*/ 2 w 60"/>
                  <a:gd name="T33" fmla="*/ 37 h 60"/>
                  <a:gd name="T34" fmla="*/ 5 w 60"/>
                  <a:gd name="T35" fmla="*/ 44 h 60"/>
                  <a:gd name="T36" fmla="*/ 10 w 60"/>
                  <a:gd name="T37" fmla="*/ 50 h 60"/>
                  <a:gd name="T38" fmla="*/ 15 w 60"/>
                  <a:gd name="T39" fmla="*/ 55 h 60"/>
                  <a:gd name="T40" fmla="*/ 23 w 60"/>
                  <a:gd name="T41" fmla="*/ 58 h 60"/>
                  <a:gd name="T42" fmla="*/ 31 w 60"/>
                  <a:gd name="T43" fmla="*/ 60 h 60"/>
                  <a:gd name="T44" fmla="*/ 37 w 60"/>
                  <a:gd name="T45" fmla="*/ 58 h 60"/>
                  <a:gd name="T46" fmla="*/ 46 w 60"/>
                  <a:gd name="T47" fmla="*/ 55 h 60"/>
                  <a:gd name="T48" fmla="*/ 50 w 60"/>
                  <a:gd name="T49" fmla="*/ 50 h 60"/>
                  <a:gd name="T50" fmla="*/ 50 w 60"/>
                  <a:gd name="T51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60">
                    <a:moveTo>
                      <a:pt x="50" y="50"/>
                    </a:moveTo>
                    <a:lnTo>
                      <a:pt x="55" y="44"/>
                    </a:lnTo>
                    <a:lnTo>
                      <a:pt x="59" y="37"/>
                    </a:lnTo>
                    <a:lnTo>
                      <a:pt x="60" y="29"/>
                    </a:lnTo>
                    <a:lnTo>
                      <a:pt x="59" y="22"/>
                    </a:lnTo>
                    <a:lnTo>
                      <a:pt x="55" y="14"/>
                    </a:lnTo>
                    <a:lnTo>
                      <a:pt x="50" y="8"/>
                    </a:lnTo>
                    <a:lnTo>
                      <a:pt x="46" y="3"/>
                    </a:lnTo>
                    <a:lnTo>
                      <a:pt x="37" y="1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8"/>
                    </a:lnTo>
                    <a:lnTo>
                      <a:pt x="5" y="14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2" y="37"/>
                    </a:lnTo>
                    <a:lnTo>
                      <a:pt x="5" y="44"/>
                    </a:lnTo>
                    <a:lnTo>
                      <a:pt x="10" y="50"/>
                    </a:lnTo>
                    <a:lnTo>
                      <a:pt x="15" y="55"/>
                    </a:lnTo>
                    <a:lnTo>
                      <a:pt x="23" y="58"/>
                    </a:lnTo>
                    <a:lnTo>
                      <a:pt x="31" y="60"/>
                    </a:lnTo>
                    <a:lnTo>
                      <a:pt x="37" y="58"/>
                    </a:lnTo>
                    <a:lnTo>
                      <a:pt x="46" y="55"/>
                    </a:lnTo>
                    <a:lnTo>
                      <a:pt x="50" y="50"/>
                    </a:lnTo>
                    <a:lnTo>
                      <a:pt x="50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59" name="Freeform 47"/>
              <p:cNvSpPr>
                <a:spLocks/>
              </p:cNvSpPr>
              <p:nvPr/>
            </p:nvSpPr>
            <p:spPr bwMode="auto">
              <a:xfrm>
                <a:off x="6213476" y="4087813"/>
                <a:ext cx="47625" cy="47625"/>
              </a:xfrm>
              <a:custGeom>
                <a:avLst/>
                <a:gdLst>
                  <a:gd name="T0" fmla="*/ 51 w 60"/>
                  <a:gd name="T1" fmla="*/ 50 h 60"/>
                  <a:gd name="T2" fmla="*/ 56 w 60"/>
                  <a:gd name="T3" fmla="*/ 45 h 60"/>
                  <a:gd name="T4" fmla="*/ 59 w 60"/>
                  <a:gd name="T5" fmla="*/ 37 h 60"/>
                  <a:gd name="T6" fmla="*/ 60 w 60"/>
                  <a:gd name="T7" fmla="*/ 31 h 60"/>
                  <a:gd name="T8" fmla="*/ 59 w 60"/>
                  <a:gd name="T9" fmla="*/ 23 h 60"/>
                  <a:gd name="T10" fmla="*/ 56 w 60"/>
                  <a:gd name="T11" fmla="*/ 14 h 60"/>
                  <a:gd name="T12" fmla="*/ 51 w 60"/>
                  <a:gd name="T13" fmla="*/ 9 h 60"/>
                  <a:gd name="T14" fmla="*/ 44 w 60"/>
                  <a:gd name="T15" fmla="*/ 5 h 60"/>
                  <a:gd name="T16" fmla="*/ 38 w 60"/>
                  <a:gd name="T17" fmla="*/ 1 h 60"/>
                  <a:gd name="T18" fmla="*/ 29 w 60"/>
                  <a:gd name="T19" fmla="*/ 0 h 60"/>
                  <a:gd name="T20" fmla="*/ 21 w 60"/>
                  <a:gd name="T21" fmla="*/ 1 h 60"/>
                  <a:gd name="T22" fmla="*/ 15 w 60"/>
                  <a:gd name="T23" fmla="*/ 5 h 60"/>
                  <a:gd name="T24" fmla="*/ 8 w 60"/>
                  <a:gd name="T25" fmla="*/ 9 h 60"/>
                  <a:gd name="T26" fmla="*/ 3 w 60"/>
                  <a:gd name="T27" fmla="*/ 14 h 60"/>
                  <a:gd name="T28" fmla="*/ 2 w 60"/>
                  <a:gd name="T29" fmla="*/ 23 h 60"/>
                  <a:gd name="T30" fmla="*/ 0 w 60"/>
                  <a:gd name="T31" fmla="*/ 31 h 60"/>
                  <a:gd name="T32" fmla="*/ 2 w 60"/>
                  <a:gd name="T33" fmla="*/ 37 h 60"/>
                  <a:gd name="T34" fmla="*/ 3 w 60"/>
                  <a:gd name="T35" fmla="*/ 45 h 60"/>
                  <a:gd name="T36" fmla="*/ 8 w 60"/>
                  <a:gd name="T37" fmla="*/ 50 h 60"/>
                  <a:gd name="T38" fmla="*/ 15 w 60"/>
                  <a:gd name="T39" fmla="*/ 57 h 60"/>
                  <a:gd name="T40" fmla="*/ 21 w 60"/>
                  <a:gd name="T41" fmla="*/ 58 h 60"/>
                  <a:gd name="T42" fmla="*/ 29 w 60"/>
                  <a:gd name="T43" fmla="*/ 60 h 60"/>
                  <a:gd name="T44" fmla="*/ 38 w 60"/>
                  <a:gd name="T45" fmla="*/ 58 h 60"/>
                  <a:gd name="T46" fmla="*/ 44 w 60"/>
                  <a:gd name="T47" fmla="*/ 57 h 60"/>
                  <a:gd name="T48" fmla="*/ 51 w 60"/>
                  <a:gd name="T49" fmla="*/ 50 h 60"/>
                  <a:gd name="T50" fmla="*/ 51 w 60"/>
                  <a:gd name="T51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60">
                    <a:moveTo>
                      <a:pt x="51" y="50"/>
                    </a:moveTo>
                    <a:lnTo>
                      <a:pt x="56" y="45"/>
                    </a:lnTo>
                    <a:lnTo>
                      <a:pt x="59" y="37"/>
                    </a:lnTo>
                    <a:lnTo>
                      <a:pt x="60" y="31"/>
                    </a:lnTo>
                    <a:lnTo>
                      <a:pt x="59" y="23"/>
                    </a:lnTo>
                    <a:lnTo>
                      <a:pt x="56" y="14"/>
                    </a:lnTo>
                    <a:lnTo>
                      <a:pt x="51" y="9"/>
                    </a:lnTo>
                    <a:lnTo>
                      <a:pt x="44" y="5"/>
                    </a:lnTo>
                    <a:lnTo>
                      <a:pt x="38" y="1"/>
                    </a:lnTo>
                    <a:lnTo>
                      <a:pt x="29" y="0"/>
                    </a:lnTo>
                    <a:lnTo>
                      <a:pt x="21" y="1"/>
                    </a:lnTo>
                    <a:lnTo>
                      <a:pt x="15" y="5"/>
                    </a:lnTo>
                    <a:lnTo>
                      <a:pt x="8" y="9"/>
                    </a:lnTo>
                    <a:lnTo>
                      <a:pt x="3" y="14"/>
                    </a:lnTo>
                    <a:lnTo>
                      <a:pt x="2" y="23"/>
                    </a:lnTo>
                    <a:lnTo>
                      <a:pt x="0" y="31"/>
                    </a:lnTo>
                    <a:lnTo>
                      <a:pt x="2" y="37"/>
                    </a:lnTo>
                    <a:lnTo>
                      <a:pt x="3" y="45"/>
                    </a:lnTo>
                    <a:lnTo>
                      <a:pt x="8" y="50"/>
                    </a:lnTo>
                    <a:lnTo>
                      <a:pt x="15" y="57"/>
                    </a:lnTo>
                    <a:lnTo>
                      <a:pt x="21" y="58"/>
                    </a:lnTo>
                    <a:lnTo>
                      <a:pt x="29" y="60"/>
                    </a:lnTo>
                    <a:lnTo>
                      <a:pt x="38" y="58"/>
                    </a:lnTo>
                    <a:lnTo>
                      <a:pt x="44" y="57"/>
                    </a:lnTo>
                    <a:lnTo>
                      <a:pt x="51" y="50"/>
                    </a:lnTo>
                    <a:lnTo>
                      <a:pt x="51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0" name="Freeform 48"/>
              <p:cNvSpPr>
                <a:spLocks/>
              </p:cNvSpPr>
              <p:nvPr/>
            </p:nvSpPr>
            <p:spPr bwMode="auto">
              <a:xfrm>
                <a:off x="6391276" y="4087813"/>
                <a:ext cx="47625" cy="47625"/>
              </a:xfrm>
              <a:custGeom>
                <a:avLst/>
                <a:gdLst>
                  <a:gd name="T0" fmla="*/ 50 w 58"/>
                  <a:gd name="T1" fmla="*/ 50 h 60"/>
                  <a:gd name="T2" fmla="*/ 55 w 58"/>
                  <a:gd name="T3" fmla="*/ 45 h 60"/>
                  <a:gd name="T4" fmla="*/ 58 w 58"/>
                  <a:gd name="T5" fmla="*/ 37 h 60"/>
                  <a:gd name="T6" fmla="*/ 58 w 58"/>
                  <a:gd name="T7" fmla="*/ 31 h 60"/>
                  <a:gd name="T8" fmla="*/ 58 w 58"/>
                  <a:gd name="T9" fmla="*/ 23 h 60"/>
                  <a:gd name="T10" fmla="*/ 55 w 58"/>
                  <a:gd name="T11" fmla="*/ 14 h 60"/>
                  <a:gd name="T12" fmla="*/ 50 w 58"/>
                  <a:gd name="T13" fmla="*/ 9 h 60"/>
                  <a:gd name="T14" fmla="*/ 43 w 58"/>
                  <a:gd name="T15" fmla="*/ 5 h 60"/>
                  <a:gd name="T16" fmla="*/ 37 w 58"/>
                  <a:gd name="T17" fmla="*/ 1 h 60"/>
                  <a:gd name="T18" fmla="*/ 29 w 58"/>
                  <a:gd name="T19" fmla="*/ 0 h 60"/>
                  <a:gd name="T20" fmla="*/ 21 w 58"/>
                  <a:gd name="T21" fmla="*/ 1 h 60"/>
                  <a:gd name="T22" fmla="*/ 14 w 58"/>
                  <a:gd name="T23" fmla="*/ 5 h 60"/>
                  <a:gd name="T24" fmla="*/ 8 w 58"/>
                  <a:gd name="T25" fmla="*/ 9 h 60"/>
                  <a:gd name="T26" fmla="*/ 3 w 58"/>
                  <a:gd name="T27" fmla="*/ 14 h 60"/>
                  <a:gd name="T28" fmla="*/ 0 w 58"/>
                  <a:gd name="T29" fmla="*/ 23 h 60"/>
                  <a:gd name="T30" fmla="*/ 0 w 58"/>
                  <a:gd name="T31" fmla="*/ 31 h 60"/>
                  <a:gd name="T32" fmla="*/ 0 w 58"/>
                  <a:gd name="T33" fmla="*/ 37 h 60"/>
                  <a:gd name="T34" fmla="*/ 3 w 58"/>
                  <a:gd name="T35" fmla="*/ 45 h 60"/>
                  <a:gd name="T36" fmla="*/ 8 w 58"/>
                  <a:gd name="T37" fmla="*/ 50 h 60"/>
                  <a:gd name="T38" fmla="*/ 14 w 58"/>
                  <a:gd name="T39" fmla="*/ 57 h 60"/>
                  <a:gd name="T40" fmla="*/ 21 w 58"/>
                  <a:gd name="T41" fmla="*/ 58 h 60"/>
                  <a:gd name="T42" fmla="*/ 29 w 58"/>
                  <a:gd name="T43" fmla="*/ 60 h 60"/>
                  <a:gd name="T44" fmla="*/ 37 w 58"/>
                  <a:gd name="T45" fmla="*/ 58 h 60"/>
                  <a:gd name="T46" fmla="*/ 43 w 58"/>
                  <a:gd name="T47" fmla="*/ 57 h 60"/>
                  <a:gd name="T48" fmla="*/ 50 w 58"/>
                  <a:gd name="T49" fmla="*/ 50 h 60"/>
                  <a:gd name="T50" fmla="*/ 50 w 58"/>
                  <a:gd name="T51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8" h="60">
                    <a:moveTo>
                      <a:pt x="50" y="50"/>
                    </a:moveTo>
                    <a:lnTo>
                      <a:pt x="55" y="45"/>
                    </a:lnTo>
                    <a:lnTo>
                      <a:pt x="58" y="37"/>
                    </a:lnTo>
                    <a:lnTo>
                      <a:pt x="58" y="31"/>
                    </a:lnTo>
                    <a:lnTo>
                      <a:pt x="58" y="23"/>
                    </a:lnTo>
                    <a:lnTo>
                      <a:pt x="55" y="14"/>
                    </a:lnTo>
                    <a:lnTo>
                      <a:pt x="50" y="9"/>
                    </a:lnTo>
                    <a:lnTo>
                      <a:pt x="43" y="5"/>
                    </a:lnTo>
                    <a:lnTo>
                      <a:pt x="37" y="1"/>
                    </a:lnTo>
                    <a:lnTo>
                      <a:pt x="29" y="0"/>
                    </a:lnTo>
                    <a:lnTo>
                      <a:pt x="21" y="1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3" y="14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3" y="45"/>
                    </a:lnTo>
                    <a:lnTo>
                      <a:pt x="8" y="50"/>
                    </a:lnTo>
                    <a:lnTo>
                      <a:pt x="14" y="57"/>
                    </a:lnTo>
                    <a:lnTo>
                      <a:pt x="21" y="58"/>
                    </a:lnTo>
                    <a:lnTo>
                      <a:pt x="29" y="60"/>
                    </a:lnTo>
                    <a:lnTo>
                      <a:pt x="37" y="58"/>
                    </a:lnTo>
                    <a:lnTo>
                      <a:pt x="43" y="57"/>
                    </a:lnTo>
                    <a:lnTo>
                      <a:pt x="50" y="50"/>
                    </a:lnTo>
                    <a:lnTo>
                      <a:pt x="50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1" name="Freeform 49"/>
              <p:cNvSpPr>
                <a:spLocks/>
              </p:cNvSpPr>
              <p:nvPr/>
            </p:nvSpPr>
            <p:spPr bwMode="auto">
              <a:xfrm>
                <a:off x="6564313" y="4330701"/>
                <a:ext cx="47625" cy="47625"/>
              </a:xfrm>
              <a:custGeom>
                <a:avLst/>
                <a:gdLst>
                  <a:gd name="T0" fmla="*/ 51 w 61"/>
                  <a:gd name="T1" fmla="*/ 52 h 61"/>
                  <a:gd name="T2" fmla="*/ 57 w 61"/>
                  <a:gd name="T3" fmla="*/ 46 h 61"/>
                  <a:gd name="T4" fmla="*/ 59 w 61"/>
                  <a:gd name="T5" fmla="*/ 39 h 61"/>
                  <a:gd name="T6" fmla="*/ 61 w 61"/>
                  <a:gd name="T7" fmla="*/ 31 h 61"/>
                  <a:gd name="T8" fmla="*/ 59 w 61"/>
                  <a:gd name="T9" fmla="*/ 23 h 61"/>
                  <a:gd name="T10" fmla="*/ 57 w 61"/>
                  <a:gd name="T11" fmla="*/ 17 h 61"/>
                  <a:gd name="T12" fmla="*/ 51 w 61"/>
                  <a:gd name="T13" fmla="*/ 10 h 61"/>
                  <a:gd name="T14" fmla="*/ 46 w 61"/>
                  <a:gd name="T15" fmla="*/ 5 h 61"/>
                  <a:gd name="T16" fmla="*/ 38 w 61"/>
                  <a:gd name="T17" fmla="*/ 2 h 61"/>
                  <a:gd name="T18" fmla="*/ 31 w 61"/>
                  <a:gd name="T19" fmla="*/ 0 h 61"/>
                  <a:gd name="T20" fmla="*/ 23 w 61"/>
                  <a:gd name="T21" fmla="*/ 2 h 61"/>
                  <a:gd name="T22" fmla="*/ 15 w 61"/>
                  <a:gd name="T23" fmla="*/ 5 h 61"/>
                  <a:gd name="T24" fmla="*/ 10 w 61"/>
                  <a:gd name="T25" fmla="*/ 10 h 61"/>
                  <a:gd name="T26" fmla="*/ 5 w 61"/>
                  <a:gd name="T27" fmla="*/ 17 h 61"/>
                  <a:gd name="T28" fmla="*/ 2 w 61"/>
                  <a:gd name="T29" fmla="*/ 23 h 61"/>
                  <a:gd name="T30" fmla="*/ 0 w 61"/>
                  <a:gd name="T31" fmla="*/ 31 h 61"/>
                  <a:gd name="T32" fmla="*/ 2 w 61"/>
                  <a:gd name="T33" fmla="*/ 39 h 61"/>
                  <a:gd name="T34" fmla="*/ 5 w 61"/>
                  <a:gd name="T35" fmla="*/ 46 h 61"/>
                  <a:gd name="T36" fmla="*/ 10 w 61"/>
                  <a:gd name="T37" fmla="*/ 52 h 61"/>
                  <a:gd name="T38" fmla="*/ 15 w 61"/>
                  <a:gd name="T39" fmla="*/ 57 h 61"/>
                  <a:gd name="T40" fmla="*/ 23 w 61"/>
                  <a:gd name="T41" fmla="*/ 59 h 61"/>
                  <a:gd name="T42" fmla="*/ 31 w 61"/>
                  <a:gd name="T43" fmla="*/ 61 h 61"/>
                  <a:gd name="T44" fmla="*/ 38 w 61"/>
                  <a:gd name="T45" fmla="*/ 59 h 61"/>
                  <a:gd name="T46" fmla="*/ 46 w 61"/>
                  <a:gd name="T47" fmla="*/ 57 h 61"/>
                  <a:gd name="T48" fmla="*/ 51 w 61"/>
                  <a:gd name="T49" fmla="*/ 52 h 61"/>
                  <a:gd name="T50" fmla="*/ 51 w 61"/>
                  <a:gd name="T51" fmla="*/ 5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1" h="61">
                    <a:moveTo>
                      <a:pt x="51" y="52"/>
                    </a:moveTo>
                    <a:lnTo>
                      <a:pt x="57" y="46"/>
                    </a:lnTo>
                    <a:lnTo>
                      <a:pt x="59" y="39"/>
                    </a:lnTo>
                    <a:lnTo>
                      <a:pt x="61" y="31"/>
                    </a:lnTo>
                    <a:lnTo>
                      <a:pt x="59" y="23"/>
                    </a:lnTo>
                    <a:lnTo>
                      <a:pt x="57" y="17"/>
                    </a:lnTo>
                    <a:lnTo>
                      <a:pt x="51" y="10"/>
                    </a:lnTo>
                    <a:lnTo>
                      <a:pt x="46" y="5"/>
                    </a:lnTo>
                    <a:lnTo>
                      <a:pt x="38" y="2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5" y="5"/>
                    </a:lnTo>
                    <a:lnTo>
                      <a:pt x="10" y="10"/>
                    </a:lnTo>
                    <a:lnTo>
                      <a:pt x="5" y="17"/>
                    </a:lnTo>
                    <a:lnTo>
                      <a:pt x="2" y="23"/>
                    </a:lnTo>
                    <a:lnTo>
                      <a:pt x="0" y="31"/>
                    </a:lnTo>
                    <a:lnTo>
                      <a:pt x="2" y="39"/>
                    </a:lnTo>
                    <a:lnTo>
                      <a:pt x="5" y="46"/>
                    </a:lnTo>
                    <a:lnTo>
                      <a:pt x="10" y="52"/>
                    </a:lnTo>
                    <a:lnTo>
                      <a:pt x="15" y="57"/>
                    </a:lnTo>
                    <a:lnTo>
                      <a:pt x="23" y="59"/>
                    </a:lnTo>
                    <a:lnTo>
                      <a:pt x="31" y="61"/>
                    </a:lnTo>
                    <a:lnTo>
                      <a:pt x="38" y="59"/>
                    </a:lnTo>
                    <a:lnTo>
                      <a:pt x="46" y="57"/>
                    </a:lnTo>
                    <a:lnTo>
                      <a:pt x="51" y="52"/>
                    </a:lnTo>
                    <a:lnTo>
                      <a:pt x="51" y="52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2" name="Freeform 50"/>
              <p:cNvSpPr>
                <a:spLocks/>
              </p:cNvSpPr>
              <p:nvPr/>
            </p:nvSpPr>
            <p:spPr bwMode="auto">
              <a:xfrm>
                <a:off x="6738938" y="4260851"/>
                <a:ext cx="47625" cy="47625"/>
              </a:xfrm>
              <a:custGeom>
                <a:avLst/>
                <a:gdLst>
                  <a:gd name="T0" fmla="*/ 50 w 60"/>
                  <a:gd name="T1" fmla="*/ 50 h 58"/>
                  <a:gd name="T2" fmla="*/ 55 w 60"/>
                  <a:gd name="T3" fmla="*/ 43 h 58"/>
                  <a:gd name="T4" fmla="*/ 58 w 60"/>
                  <a:gd name="T5" fmla="*/ 37 h 58"/>
                  <a:gd name="T6" fmla="*/ 60 w 60"/>
                  <a:gd name="T7" fmla="*/ 29 h 58"/>
                  <a:gd name="T8" fmla="*/ 58 w 60"/>
                  <a:gd name="T9" fmla="*/ 21 h 58"/>
                  <a:gd name="T10" fmla="*/ 55 w 60"/>
                  <a:gd name="T11" fmla="*/ 14 h 58"/>
                  <a:gd name="T12" fmla="*/ 50 w 60"/>
                  <a:gd name="T13" fmla="*/ 8 h 58"/>
                  <a:gd name="T14" fmla="*/ 44 w 60"/>
                  <a:gd name="T15" fmla="*/ 3 h 58"/>
                  <a:gd name="T16" fmla="*/ 37 w 60"/>
                  <a:gd name="T17" fmla="*/ 0 h 58"/>
                  <a:gd name="T18" fmla="*/ 29 w 60"/>
                  <a:gd name="T19" fmla="*/ 0 h 58"/>
                  <a:gd name="T20" fmla="*/ 23 w 60"/>
                  <a:gd name="T21" fmla="*/ 0 h 58"/>
                  <a:gd name="T22" fmla="*/ 14 w 60"/>
                  <a:gd name="T23" fmla="*/ 3 h 58"/>
                  <a:gd name="T24" fmla="*/ 8 w 60"/>
                  <a:gd name="T25" fmla="*/ 8 h 58"/>
                  <a:gd name="T26" fmla="*/ 3 w 60"/>
                  <a:gd name="T27" fmla="*/ 14 h 58"/>
                  <a:gd name="T28" fmla="*/ 1 w 60"/>
                  <a:gd name="T29" fmla="*/ 21 h 58"/>
                  <a:gd name="T30" fmla="*/ 0 w 60"/>
                  <a:gd name="T31" fmla="*/ 29 h 58"/>
                  <a:gd name="T32" fmla="*/ 1 w 60"/>
                  <a:gd name="T33" fmla="*/ 37 h 58"/>
                  <a:gd name="T34" fmla="*/ 3 w 60"/>
                  <a:gd name="T35" fmla="*/ 43 h 58"/>
                  <a:gd name="T36" fmla="*/ 8 w 60"/>
                  <a:gd name="T37" fmla="*/ 50 h 58"/>
                  <a:gd name="T38" fmla="*/ 14 w 60"/>
                  <a:gd name="T39" fmla="*/ 55 h 58"/>
                  <a:gd name="T40" fmla="*/ 23 w 60"/>
                  <a:gd name="T41" fmla="*/ 58 h 58"/>
                  <a:gd name="T42" fmla="*/ 29 w 60"/>
                  <a:gd name="T43" fmla="*/ 58 h 58"/>
                  <a:gd name="T44" fmla="*/ 37 w 60"/>
                  <a:gd name="T45" fmla="*/ 58 h 58"/>
                  <a:gd name="T46" fmla="*/ 44 w 60"/>
                  <a:gd name="T47" fmla="*/ 55 h 58"/>
                  <a:gd name="T48" fmla="*/ 50 w 60"/>
                  <a:gd name="T49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58">
                    <a:moveTo>
                      <a:pt x="50" y="50"/>
                    </a:moveTo>
                    <a:lnTo>
                      <a:pt x="55" y="43"/>
                    </a:lnTo>
                    <a:lnTo>
                      <a:pt x="58" y="37"/>
                    </a:lnTo>
                    <a:lnTo>
                      <a:pt x="60" y="29"/>
                    </a:lnTo>
                    <a:lnTo>
                      <a:pt x="58" y="21"/>
                    </a:lnTo>
                    <a:lnTo>
                      <a:pt x="55" y="14"/>
                    </a:lnTo>
                    <a:lnTo>
                      <a:pt x="50" y="8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4" y="3"/>
                    </a:lnTo>
                    <a:lnTo>
                      <a:pt x="8" y="8"/>
                    </a:lnTo>
                    <a:lnTo>
                      <a:pt x="3" y="14"/>
                    </a:lnTo>
                    <a:lnTo>
                      <a:pt x="1" y="21"/>
                    </a:lnTo>
                    <a:lnTo>
                      <a:pt x="0" y="29"/>
                    </a:lnTo>
                    <a:lnTo>
                      <a:pt x="1" y="37"/>
                    </a:lnTo>
                    <a:lnTo>
                      <a:pt x="3" y="43"/>
                    </a:lnTo>
                    <a:lnTo>
                      <a:pt x="8" y="50"/>
                    </a:lnTo>
                    <a:lnTo>
                      <a:pt x="14" y="55"/>
                    </a:lnTo>
                    <a:lnTo>
                      <a:pt x="23" y="58"/>
                    </a:lnTo>
                    <a:lnTo>
                      <a:pt x="29" y="58"/>
                    </a:lnTo>
                    <a:lnTo>
                      <a:pt x="37" y="58"/>
                    </a:lnTo>
                    <a:lnTo>
                      <a:pt x="44" y="55"/>
                    </a:lnTo>
                    <a:lnTo>
                      <a:pt x="50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3" name="Freeform 51"/>
              <p:cNvSpPr>
                <a:spLocks/>
              </p:cNvSpPr>
              <p:nvPr/>
            </p:nvSpPr>
            <p:spPr bwMode="auto">
              <a:xfrm>
                <a:off x="6927851" y="4260851"/>
                <a:ext cx="47625" cy="47625"/>
              </a:xfrm>
              <a:custGeom>
                <a:avLst/>
                <a:gdLst>
                  <a:gd name="T0" fmla="*/ 50 w 58"/>
                  <a:gd name="T1" fmla="*/ 50 h 58"/>
                  <a:gd name="T2" fmla="*/ 55 w 58"/>
                  <a:gd name="T3" fmla="*/ 43 h 58"/>
                  <a:gd name="T4" fmla="*/ 58 w 58"/>
                  <a:gd name="T5" fmla="*/ 37 h 58"/>
                  <a:gd name="T6" fmla="*/ 58 w 58"/>
                  <a:gd name="T7" fmla="*/ 29 h 58"/>
                  <a:gd name="T8" fmla="*/ 58 w 58"/>
                  <a:gd name="T9" fmla="*/ 21 h 58"/>
                  <a:gd name="T10" fmla="*/ 55 w 58"/>
                  <a:gd name="T11" fmla="*/ 14 h 58"/>
                  <a:gd name="T12" fmla="*/ 50 w 58"/>
                  <a:gd name="T13" fmla="*/ 8 h 58"/>
                  <a:gd name="T14" fmla="*/ 44 w 58"/>
                  <a:gd name="T15" fmla="*/ 3 h 58"/>
                  <a:gd name="T16" fmla="*/ 37 w 58"/>
                  <a:gd name="T17" fmla="*/ 0 h 58"/>
                  <a:gd name="T18" fmla="*/ 29 w 58"/>
                  <a:gd name="T19" fmla="*/ 0 h 58"/>
                  <a:gd name="T20" fmla="*/ 21 w 58"/>
                  <a:gd name="T21" fmla="*/ 0 h 58"/>
                  <a:gd name="T22" fmla="*/ 14 w 58"/>
                  <a:gd name="T23" fmla="*/ 3 h 58"/>
                  <a:gd name="T24" fmla="*/ 8 w 58"/>
                  <a:gd name="T25" fmla="*/ 8 h 58"/>
                  <a:gd name="T26" fmla="*/ 3 w 58"/>
                  <a:gd name="T27" fmla="*/ 14 h 58"/>
                  <a:gd name="T28" fmla="*/ 0 w 58"/>
                  <a:gd name="T29" fmla="*/ 21 h 58"/>
                  <a:gd name="T30" fmla="*/ 0 w 58"/>
                  <a:gd name="T31" fmla="*/ 29 h 58"/>
                  <a:gd name="T32" fmla="*/ 0 w 58"/>
                  <a:gd name="T33" fmla="*/ 37 h 58"/>
                  <a:gd name="T34" fmla="*/ 3 w 58"/>
                  <a:gd name="T35" fmla="*/ 43 h 58"/>
                  <a:gd name="T36" fmla="*/ 8 w 58"/>
                  <a:gd name="T37" fmla="*/ 50 h 58"/>
                  <a:gd name="T38" fmla="*/ 14 w 58"/>
                  <a:gd name="T39" fmla="*/ 55 h 58"/>
                  <a:gd name="T40" fmla="*/ 21 w 58"/>
                  <a:gd name="T41" fmla="*/ 58 h 58"/>
                  <a:gd name="T42" fmla="*/ 29 w 58"/>
                  <a:gd name="T43" fmla="*/ 58 h 58"/>
                  <a:gd name="T44" fmla="*/ 37 w 58"/>
                  <a:gd name="T45" fmla="*/ 58 h 58"/>
                  <a:gd name="T46" fmla="*/ 44 w 58"/>
                  <a:gd name="T47" fmla="*/ 55 h 58"/>
                  <a:gd name="T48" fmla="*/ 50 w 58"/>
                  <a:gd name="T49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8">
                    <a:moveTo>
                      <a:pt x="50" y="50"/>
                    </a:moveTo>
                    <a:lnTo>
                      <a:pt x="55" y="43"/>
                    </a:lnTo>
                    <a:lnTo>
                      <a:pt x="58" y="37"/>
                    </a:lnTo>
                    <a:lnTo>
                      <a:pt x="58" y="29"/>
                    </a:lnTo>
                    <a:lnTo>
                      <a:pt x="58" y="21"/>
                    </a:lnTo>
                    <a:lnTo>
                      <a:pt x="55" y="14"/>
                    </a:lnTo>
                    <a:lnTo>
                      <a:pt x="50" y="8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8" y="8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7"/>
                    </a:lnTo>
                    <a:lnTo>
                      <a:pt x="3" y="43"/>
                    </a:lnTo>
                    <a:lnTo>
                      <a:pt x="8" y="50"/>
                    </a:lnTo>
                    <a:lnTo>
                      <a:pt x="14" y="55"/>
                    </a:lnTo>
                    <a:lnTo>
                      <a:pt x="21" y="58"/>
                    </a:lnTo>
                    <a:lnTo>
                      <a:pt x="29" y="58"/>
                    </a:lnTo>
                    <a:lnTo>
                      <a:pt x="37" y="58"/>
                    </a:lnTo>
                    <a:lnTo>
                      <a:pt x="44" y="55"/>
                    </a:lnTo>
                    <a:lnTo>
                      <a:pt x="50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4" name="Freeform 52"/>
              <p:cNvSpPr>
                <a:spLocks/>
              </p:cNvSpPr>
              <p:nvPr/>
            </p:nvSpPr>
            <p:spPr bwMode="auto">
              <a:xfrm>
                <a:off x="7102476" y="4349751"/>
                <a:ext cx="46038" cy="46038"/>
              </a:xfrm>
              <a:custGeom>
                <a:avLst/>
                <a:gdLst>
                  <a:gd name="T0" fmla="*/ 51 w 59"/>
                  <a:gd name="T1" fmla="*/ 51 h 59"/>
                  <a:gd name="T2" fmla="*/ 55 w 59"/>
                  <a:gd name="T3" fmla="*/ 44 h 59"/>
                  <a:gd name="T4" fmla="*/ 57 w 59"/>
                  <a:gd name="T5" fmla="*/ 38 h 59"/>
                  <a:gd name="T6" fmla="*/ 59 w 59"/>
                  <a:gd name="T7" fmla="*/ 29 h 59"/>
                  <a:gd name="T8" fmla="*/ 57 w 59"/>
                  <a:gd name="T9" fmla="*/ 21 h 59"/>
                  <a:gd name="T10" fmla="*/ 55 w 59"/>
                  <a:gd name="T11" fmla="*/ 15 h 59"/>
                  <a:gd name="T12" fmla="*/ 51 w 59"/>
                  <a:gd name="T13" fmla="*/ 8 h 59"/>
                  <a:gd name="T14" fmla="*/ 44 w 59"/>
                  <a:gd name="T15" fmla="*/ 3 h 59"/>
                  <a:gd name="T16" fmla="*/ 38 w 59"/>
                  <a:gd name="T17" fmla="*/ 0 h 59"/>
                  <a:gd name="T18" fmla="*/ 29 w 59"/>
                  <a:gd name="T19" fmla="*/ 0 h 59"/>
                  <a:gd name="T20" fmla="*/ 21 w 59"/>
                  <a:gd name="T21" fmla="*/ 0 h 59"/>
                  <a:gd name="T22" fmla="*/ 15 w 59"/>
                  <a:gd name="T23" fmla="*/ 3 h 59"/>
                  <a:gd name="T24" fmla="*/ 8 w 59"/>
                  <a:gd name="T25" fmla="*/ 8 h 59"/>
                  <a:gd name="T26" fmla="*/ 3 w 59"/>
                  <a:gd name="T27" fmla="*/ 15 h 59"/>
                  <a:gd name="T28" fmla="*/ 0 w 59"/>
                  <a:gd name="T29" fmla="*/ 21 h 59"/>
                  <a:gd name="T30" fmla="*/ 0 w 59"/>
                  <a:gd name="T31" fmla="*/ 29 h 59"/>
                  <a:gd name="T32" fmla="*/ 0 w 59"/>
                  <a:gd name="T33" fmla="*/ 38 h 59"/>
                  <a:gd name="T34" fmla="*/ 3 w 59"/>
                  <a:gd name="T35" fmla="*/ 44 h 59"/>
                  <a:gd name="T36" fmla="*/ 8 w 59"/>
                  <a:gd name="T37" fmla="*/ 51 h 59"/>
                  <a:gd name="T38" fmla="*/ 15 w 59"/>
                  <a:gd name="T39" fmla="*/ 55 h 59"/>
                  <a:gd name="T40" fmla="*/ 21 w 59"/>
                  <a:gd name="T41" fmla="*/ 59 h 59"/>
                  <a:gd name="T42" fmla="*/ 29 w 59"/>
                  <a:gd name="T43" fmla="*/ 59 h 59"/>
                  <a:gd name="T44" fmla="*/ 38 w 59"/>
                  <a:gd name="T45" fmla="*/ 59 h 59"/>
                  <a:gd name="T46" fmla="*/ 44 w 59"/>
                  <a:gd name="T47" fmla="*/ 55 h 59"/>
                  <a:gd name="T48" fmla="*/ 51 w 59"/>
                  <a:gd name="T49" fmla="*/ 51 h 59"/>
                  <a:gd name="T50" fmla="*/ 51 w 59"/>
                  <a:gd name="T51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59">
                    <a:moveTo>
                      <a:pt x="51" y="51"/>
                    </a:moveTo>
                    <a:lnTo>
                      <a:pt x="55" y="44"/>
                    </a:lnTo>
                    <a:lnTo>
                      <a:pt x="57" y="38"/>
                    </a:lnTo>
                    <a:lnTo>
                      <a:pt x="59" y="29"/>
                    </a:lnTo>
                    <a:lnTo>
                      <a:pt x="57" y="21"/>
                    </a:lnTo>
                    <a:lnTo>
                      <a:pt x="55" y="15"/>
                    </a:lnTo>
                    <a:lnTo>
                      <a:pt x="51" y="8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5" y="3"/>
                    </a:lnTo>
                    <a:lnTo>
                      <a:pt x="8" y="8"/>
                    </a:lnTo>
                    <a:lnTo>
                      <a:pt x="3" y="15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3" y="44"/>
                    </a:lnTo>
                    <a:lnTo>
                      <a:pt x="8" y="51"/>
                    </a:lnTo>
                    <a:lnTo>
                      <a:pt x="15" y="55"/>
                    </a:lnTo>
                    <a:lnTo>
                      <a:pt x="21" y="59"/>
                    </a:lnTo>
                    <a:lnTo>
                      <a:pt x="29" y="59"/>
                    </a:lnTo>
                    <a:lnTo>
                      <a:pt x="38" y="59"/>
                    </a:lnTo>
                    <a:lnTo>
                      <a:pt x="44" y="55"/>
                    </a:lnTo>
                    <a:lnTo>
                      <a:pt x="51" y="51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5" name="Freeform 53"/>
              <p:cNvSpPr>
                <a:spLocks/>
              </p:cNvSpPr>
              <p:nvPr/>
            </p:nvSpPr>
            <p:spPr bwMode="auto">
              <a:xfrm>
                <a:off x="7285038" y="4448176"/>
                <a:ext cx="47625" cy="46038"/>
              </a:xfrm>
              <a:custGeom>
                <a:avLst/>
                <a:gdLst>
                  <a:gd name="T0" fmla="*/ 52 w 61"/>
                  <a:gd name="T1" fmla="*/ 51 h 59"/>
                  <a:gd name="T2" fmla="*/ 57 w 61"/>
                  <a:gd name="T3" fmla="*/ 44 h 59"/>
                  <a:gd name="T4" fmla="*/ 59 w 61"/>
                  <a:gd name="T5" fmla="*/ 38 h 59"/>
                  <a:gd name="T6" fmla="*/ 61 w 61"/>
                  <a:gd name="T7" fmla="*/ 30 h 59"/>
                  <a:gd name="T8" fmla="*/ 59 w 61"/>
                  <a:gd name="T9" fmla="*/ 21 h 59"/>
                  <a:gd name="T10" fmla="*/ 57 w 61"/>
                  <a:gd name="T11" fmla="*/ 15 h 59"/>
                  <a:gd name="T12" fmla="*/ 52 w 61"/>
                  <a:gd name="T13" fmla="*/ 8 h 59"/>
                  <a:gd name="T14" fmla="*/ 46 w 61"/>
                  <a:gd name="T15" fmla="*/ 4 h 59"/>
                  <a:gd name="T16" fmla="*/ 39 w 61"/>
                  <a:gd name="T17" fmla="*/ 0 h 59"/>
                  <a:gd name="T18" fmla="*/ 31 w 61"/>
                  <a:gd name="T19" fmla="*/ 0 h 59"/>
                  <a:gd name="T20" fmla="*/ 23 w 61"/>
                  <a:gd name="T21" fmla="*/ 0 h 59"/>
                  <a:gd name="T22" fmla="*/ 17 w 61"/>
                  <a:gd name="T23" fmla="*/ 4 h 59"/>
                  <a:gd name="T24" fmla="*/ 10 w 61"/>
                  <a:gd name="T25" fmla="*/ 8 h 59"/>
                  <a:gd name="T26" fmla="*/ 5 w 61"/>
                  <a:gd name="T27" fmla="*/ 15 h 59"/>
                  <a:gd name="T28" fmla="*/ 2 w 61"/>
                  <a:gd name="T29" fmla="*/ 21 h 59"/>
                  <a:gd name="T30" fmla="*/ 0 w 61"/>
                  <a:gd name="T31" fmla="*/ 30 h 59"/>
                  <a:gd name="T32" fmla="*/ 2 w 61"/>
                  <a:gd name="T33" fmla="*/ 38 h 59"/>
                  <a:gd name="T34" fmla="*/ 5 w 61"/>
                  <a:gd name="T35" fmla="*/ 44 h 59"/>
                  <a:gd name="T36" fmla="*/ 10 w 61"/>
                  <a:gd name="T37" fmla="*/ 51 h 59"/>
                  <a:gd name="T38" fmla="*/ 17 w 61"/>
                  <a:gd name="T39" fmla="*/ 56 h 59"/>
                  <a:gd name="T40" fmla="*/ 23 w 61"/>
                  <a:gd name="T41" fmla="*/ 59 h 59"/>
                  <a:gd name="T42" fmla="*/ 31 w 61"/>
                  <a:gd name="T43" fmla="*/ 59 h 59"/>
                  <a:gd name="T44" fmla="*/ 39 w 61"/>
                  <a:gd name="T45" fmla="*/ 59 h 59"/>
                  <a:gd name="T46" fmla="*/ 46 w 61"/>
                  <a:gd name="T47" fmla="*/ 56 h 59"/>
                  <a:gd name="T48" fmla="*/ 52 w 61"/>
                  <a:gd name="T49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1" h="59">
                    <a:moveTo>
                      <a:pt x="52" y="51"/>
                    </a:moveTo>
                    <a:lnTo>
                      <a:pt x="57" y="44"/>
                    </a:lnTo>
                    <a:lnTo>
                      <a:pt x="59" y="38"/>
                    </a:lnTo>
                    <a:lnTo>
                      <a:pt x="61" y="30"/>
                    </a:lnTo>
                    <a:lnTo>
                      <a:pt x="59" y="21"/>
                    </a:lnTo>
                    <a:lnTo>
                      <a:pt x="57" y="15"/>
                    </a:lnTo>
                    <a:lnTo>
                      <a:pt x="52" y="8"/>
                    </a:lnTo>
                    <a:lnTo>
                      <a:pt x="46" y="4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7" y="4"/>
                    </a:lnTo>
                    <a:lnTo>
                      <a:pt x="10" y="8"/>
                    </a:lnTo>
                    <a:lnTo>
                      <a:pt x="5" y="15"/>
                    </a:lnTo>
                    <a:lnTo>
                      <a:pt x="2" y="21"/>
                    </a:lnTo>
                    <a:lnTo>
                      <a:pt x="0" y="30"/>
                    </a:lnTo>
                    <a:lnTo>
                      <a:pt x="2" y="38"/>
                    </a:lnTo>
                    <a:lnTo>
                      <a:pt x="5" y="44"/>
                    </a:lnTo>
                    <a:lnTo>
                      <a:pt x="10" y="51"/>
                    </a:lnTo>
                    <a:lnTo>
                      <a:pt x="17" y="56"/>
                    </a:lnTo>
                    <a:lnTo>
                      <a:pt x="23" y="59"/>
                    </a:lnTo>
                    <a:lnTo>
                      <a:pt x="31" y="59"/>
                    </a:lnTo>
                    <a:lnTo>
                      <a:pt x="39" y="59"/>
                    </a:lnTo>
                    <a:lnTo>
                      <a:pt x="46" y="56"/>
                    </a:lnTo>
                    <a:lnTo>
                      <a:pt x="52" y="51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6" name="Freeform 54"/>
              <p:cNvSpPr>
                <a:spLocks/>
              </p:cNvSpPr>
              <p:nvPr/>
            </p:nvSpPr>
            <p:spPr bwMode="auto">
              <a:xfrm>
                <a:off x="7459663" y="4505326"/>
                <a:ext cx="46038" cy="47625"/>
              </a:xfrm>
              <a:custGeom>
                <a:avLst/>
                <a:gdLst>
                  <a:gd name="T0" fmla="*/ 51 w 59"/>
                  <a:gd name="T1" fmla="*/ 50 h 60"/>
                  <a:gd name="T2" fmla="*/ 56 w 59"/>
                  <a:gd name="T3" fmla="*/ 45 h 60"/>
                  <a:gd name="T4" fmla="*/ 59 w 59"/>
                  <a:gd name="T5" fmla="*/ 37 h 60"/>
                  <a:gd name="T6" fmla="*/ 59 w 59"/>
                  <a:gd name="T7" fmla="*/ 29 h 60"/>
                  <a:gd name="T8" fmla="*/ 59 w 59"/>
                  <a:gd name="T9" fmla="*/ 23 h 60"/>
                  <a:gd name="T10" fmla="*/ 56 w 59"/>
                  <a:gd name="T11" fmla="*/ 15 h 60"/>
                  <a:gd name="T12" fmla="*/ 51 w 59"/>
                  <a:gd name="T13" fmla="*/ 8 h 60"/>
                  <a:gd name="T14" fmla="*/ 44 w 59"/>
                  <a:gd name="T15" fmla="*/ 5 h 60"/>
                  <a:gd name="T16" fmla="*/ 38 w 59"/>
                  <a:gd name="T17" fmla="*/ 1 h 60"/>
                  <a:gd name="T18" fmla="*/ 30 w 59"/>
                  <a:gd name="T19" fmla="*/ 0 h 60"/>
                  <a:gd name="T20" fmla="*/ 22 w 59"/>
                  <a:gd name="T21" fmla="*/ 1 h 60"/>
                  <a:gd name="T22" fmla="*/ 15 w 59"/>
                  <a:gd name="T23" fmla="*/ 5 h 60"/>
                  <a:gd name="T24" fmla="*/ 9 w 59"/>
                  <a:gd name="T25" fmla="*/ 8 h 60"/>
                  <a:gd name="T26" fmla="*/ 4 w 59"/>
                  <a:gd name="T27" fmla="*/ 15 h 60"/>
                  <a:gd name="T28" fmla="*/ 0 w 59"/>
                  <a:gd name="T29" fmla="*/ 23 h 60"/>
                  <a:gd name="T30" fmla="*/ 0 w 59"/>
                  <a:gd name="T31" fmla="*/ 29 h 60"/>
                  <a:gd name="T32" fmla="*/ 0 w 59"/>
                  <a:gd name="T33" fmla="*/ 37 h 60"/>
                  <a:gd name="T34" fmla="*/ 4 w 59"/>
                  <a:gd name="T35" fmla="*/ 45 h 60"/>
                  <a:gd name="T36" fmla="*/ 9 w 59"/>
                  <a:gd name="T37" fmla="*/ 50 h 60"/>
                  <a:gd name="T38" fmla="*/ 15 w 59"/>
                  <a:gd name="T39" fmla="*/ 55 h 60"/>
                  <a:gd name="T40" fmla="*/ 22 w 59"/>
                  <a:gd name="T41" fmla="*/ 58 h 60"/>
                  <a:gd name="T42" fmla="*/ 30 w 59"/>
                  <a:gd name="T43" fmla="*/ 60 h 60"/>
                  <a:gd name="T44" fmla="*/ 38 w 59"/>
                  <a:gd name="T45" fmla="*/ 58 h 60"/>
                  <a:gd name="T46" fmla="*/ 44 w 59"/>
                  <a:gd name="T47" fmla="*/ 55 h 60"/>
                  <a:gd name="T48" fmla="*/ 51 w 59"/>
                  <a:gd name="T49" fmla="*/ 50 h 60"/>
                  <a:gd name="T50" fmla="*/ 51 w 59"/>
                  <a:gd name="T51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60">
                    <a:moveTo>
                      <a:pt x="51" y="50"/>
                    </a:moveTo>
                    <a:lnTo>
                      <a:pt x="56" y="45"/>
                    </a:lnTo>
                    <a:lnTo>
                      <a:pt x="59" y="37"/>
                    </a:lnTo>
                    <a:lnTo>
                      <a:pt x="59" y="29"/>
                    </a:lnTo>
                    <a:lnTo>
                      <a:pt x="59" y="23"/>
                    </a:lnTo>
                    <a:lnTo>
                      <a:pt x="56" y="15"/>
                    </a:lnTo>
                    <a:lnTo>
                      <a:pt x="51" y="8"/>
                    </a:lnTo>
                    <a:lnTo>
                      <a:pt x="44" y="5"/>
                    </a:lnTo>
                    <a:lnTo>
                      <a:pt x="38" y="1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5" y="5"/>
                    </a:lnTo>
                    <a:lnTo>
                      <a:pt x="9" y="8"/>
                    </a:lnTo>
                    <a:lnTo>
                      <a:pt x="4" y="15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0" y="37"/>
                    </a:lnTo>
                    <a:lnTo>
                      <a:pt x="4" y="45"/>
                    </a:lnTo>
                    <a:lnTo>
                      <a:pt x="9" y="50"/>
                    </a:lnTo>
                    <a:lnTo>
                      <a:pt x="15" y="55"/>
                    </a:lnTo>
                    <a:lnTo>
                      <a:pt x="22" y="58"/>
                    </a:lnTo>
                    <a:lnTo>
                      <a:pt x="30" y="60"/>
                    </a:lnTo>
                    <a:lnTo>
                      <a:pt x="38" y="58"/>
                    </a:lnTo>
                    <a:lnTo>
                      <a:pt x="44" y="55"/>
                    </a:lnTo>
                    <a:lnTo>
                      <a:pt x="51" y="50"/>
                    </a:lnTo>
                    <a:lnTo>
                      <a:pt x="51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7" name="Freeform 55"/>
              <p:cNvSpPr>
                <a:spLocks/>
              </p:cNvSpPr>
              <p:nvPr/>
            </p:nvSpPr>
            <p:spPr bwMode="auto">
              <a:xfrm>
                <a:off x="7634288" y="4119563"/>
                <a:ext cx="47625" cy="47625"/>
              </a:xfrm>
              <a:custGeom>
                <a:avLst/>
                <a:gdLst>
                  <a:gd name="T0" fmla="*/ 50 w 60"/>
                  <a:gd name="T1" fmla="*/ 50 h 60"/>
                  <a:gd name="T2" fmla="*/ 57 w 60"/>
                  <a:gd name="T3" fmla="*/ 44 h 60"/>
                  <a:gd name="T4" fmla="*/ 58 w 60"/>
                  <a:gd name="T5" fmla="*/ 37 h 60"/>
                  <a:gd name="T6" fmla="*/ 60 w 60"/>
                  <a:gd name="T7" fmla="*/ 29 h 60"/>
                  <a:gd name="T8" fmla="*/ 58 w 60"/>
                  <a:gd name="T9" fmla="*/ 23 h 60"/>
                  <a:gd name="T10" fmla="*/ 57 w 60"/>
                  <a:gd name="T11" fmla="*/ 14 h 60"/>
                  <a:gd name="T12" fmla="*/ 50 w 60"/>
                  <a:gd name="T13" fmla="*/ 8 h 60"/>
                  <a:gd name="T14" fmla="*/ 45 w 60"/>
                  <a:gd name="T15" fmla="*/ 3 h 60"/>
                  <a:gd name="T16" fmla="*/ 37 w 60"/>
                  <a:gd name="T17" fmla="*/ 1 h 60"/>
                  <a:gd name="T18" fmla="*/ 31 w 60"/>
                  <a:gd name="T19" fmla="*/ 0 h 60"/>
                  <a:gd name="T20" fmla="*/ 23 w 60"/>
                  <a:gd name="T21" fmla="*/ 1 h 60"/>
                  <a:gd name="T22" fmla="*/ 14 w 60"/>
                  <a:gd name="T23" fmla="*/ 3 h 60"/>
                  <a:gd name="T24" fmla="*/ 10 w 60"/>
                  <a:gd name="T25" fmla="*/ 8 h 60"/>
                  <a:gd name="T26" fmla="*/ 5 w 60"/>
                  <a:gd name="T27" fmla="*/ 14 h 60"/>
                  <a:gd name="T28" fmla="*/ 1 w 60"/>
                  <a:gd name="T29" fmla="*/ 23 h 60"/>
                  <a:gd name="T30" fmla="*/ 0 w 60"/>
                  <a:gd name="T31" fmla="*/ 29 h 60"/>
                  <a:gd name="T32" fmla="*/ 1 w 60"/>
                  <a:gd name="T33" fmla="*/ 37 h 60"/>
                  <a:gd name="T34" fmla="*/ 5 w 60"/>
                  <a:gd name="T35" fmla="*/ 44 h 60"/>
                  <a:gd name="T36" fmla="*/ 10 w 60"/>
                  <a:gd name="T37" fmla="*/ 50 h 60"/>
                  <a:gd name="T38" fmla="*/ 14 w 60"/>
                  <a:gd name="T39" fmla="*/ 55 h 60"/>
                  <a:gd name="T40" fmla="*/ 23 w 60"/>
                  <a:gd name="T41" fmla="*/ 58 h 60"/>
                  <a:gd name="T42" fmla="*/ 31 w 60"/>
                  <a:gd name="T43" fmla="*/ 60 h 60"/>
                  <a:gd name="T44" fmla="*/ 37 w 60"/>
                  <a:gd name="T45" fmla="*/ 58 h 60"/>
                  <a:gd name="T46" fmla="*/ 45 w 60"/>
                  <a:gd name="T47" fmla="*/ 55 h 60"/>
                  <a:gd name="T48" fmla="*/ 50 w 60"/>
                  <a:gd name="T49" fmla="*/ 50 h 60"/>
                  <a:gd name="T50" fmla="*/ 50 w 60"/>
                  <a:gd name="T51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60">
                    <a:moveTo>
                      <a:pt x="50" y="50"/>
                    </a:moveTo>
                    <a:lnTo>
                      <a:pt x="57" y="44"/>
                    </a:lnTo>
                    <a:lnTo>
                      <a:pt x="58" y="37"/>
                    </a:lnTo>
                    <a:lnTo>
                      <a:pt x="60" y="29"/>
                    </a:lnTo>
                    <a:lnTo>
                      <a:pt x="58" y="23"/>
                    </a:lnTo>
                    <a:lnTo>
                      <a:pt x="57" y="14"/>
                    </a:lnTo>
                    <a:lnTo>
                      <a:pt x="50" y="8"/>
                    </a:lnTo>
                    <a:lnTo>
                      <a:pt x="45" y="3"/>
                    </a:lnTo>
                    <a:lnTo>
                      <a:pt x="37" y="1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4" y="3"/>
                    </a:lnTo>
                    <a:lnTo>
                      <a:pt x="10" y="8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1" y="37"/>
                    </a:lnTo>
                    <a:lnTo>
                      <a:pt x="5" y="44"/>
                    </a:lnTo>
                    <a:lnTo>
                      <a:pt x="10" y="50"/>
                    </a:lnTo>
                    <a:lnTo>
                      <a:pt x="14" y="55"/>
                    </a:lnTo>
                    <a:lnTo>
                      <a:pt x="23" y="58"/>
                    </a:lnTo>
                    <a:lnTo>
                      <a:pt x="31" y="60"/>
                    </a:lnTo>
                    <a:lnTo>
                      <a:pt x="37" y="58"/>
                    </a:lnTo>
                    <a:lnTo>
                      <a:pt x="45" y="55"/>
                    </a:lnTo>
                    <a:lnTo>
                      <a:pt x="50" y="50"/>
                    </a:lnTo>
                    <a:lnTo>
                      <a:pt x="50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8" name="Freeform 56"/>
              <p:cNvSpPr>
                <a:spLocks/>
              </p:cNvSpPr>
              <p:nvPr/>
            </p:nvSpPr>
            <p:spPr bwMode="auto">
              <a:xfrm>
                <a:off x="7815263" y="4183063"/>
                <a:ext cx="46038" cy="46038"/>
              </a:xfrm>
              <a:custGeom>
                <a:avLst/>
                <a:gdLst>
                  <a:gd name="T0" fmla="*/ 51 w 59"/>
                  <a:gd name="T1" fmla="*/ 51 h 59"/>
                  <a:gd name="T2" fmla="*/ 56 w 59"/>
                  <a:gd name="T3" fmla="*/ 44 h 59"/>
                  <a:gd name="T4" fmla="*/ 59 w 59"/>
                  <a:gd name="T5" fmla="*/ 38 h 59"/>
                  <a:gd name="T6" fmla="*/ 59 w 59"/>
                  <a:gd name="T7" fmla="*/ 30 h 59"/>
                  <a:gd name="T8" fmla="*/ 59 w 59"/>
                  <a:gd name="T9" fmla="*/ 22 h 59"/>
                  <a:gd name="T10" fmla="*/ 56 w 59"/>
                  <a:gd name="T11" fmla="*/ 15 h 59"/>
                  <a:gd name="T12" fmla="*/ 51 w 59"/>
                  <a:gd name="T13" fmla="*/ 9 h 59"/>
                  <a:gd name="T14" fmla="*/ 44 w 59"/>
                  <a:gd name="T15" fmla="*/ 4 h 59"/>
                  <a:gd name="T16" fmla="*/ 38 w 59"/>
                  <a:gd name="T17" fmla="*/ 2 h 59"/>
                  <a:gd name="T18" fmla="*/ 30 w 59"/>
                  <a:gd name="T19" fmla="*/ 0 h 59"/>
                  <a:gd name="T20" fmla="*/ 22 w 59"/>
                  <a:gd name="T21" fmla="*/ 2 h 59"/>
                  <a:gd name="T22" fmla="*/ 15 w 59"/>
                  <a:gd name="T23" fmla="*/ 4 h 59"/>
                  <a:gd name="T24" fmla="*/ 9 w 59"/>
                  <a:gd name="T25" fmla="*/ 9 h 59"/>
                  <a:gd name="T26" fmla="*/ 4 w 59"/>
                  <a:gd name="T27" fmla="*/ 15 h 59"/>
                  <a:gd name="T28" fmla="*/ 0 w 59"/>
                  <a:gd name="T29" fmla="*/ 22 h 59"/>
                  <a:gd name="T30" fmla="*/ 0 w 59"/>
                  <a:gd name="T31" fmla="*/ 30 h 59"/>
                  <a:gd name="T32" fmla="*/ 0 w 59"/>
                  <a:gd name="T33" fmla="*/ 38 h 59"/>
                  <a:gd name="T34" fmla="*/ 4 w 59"/>
                  <a:gd name="T35" fmla="*/ 44 h 59"/>
                  <a:gd name="T36" fmla="*/ 9 w 59"/>
                  <a:gd name="T37" fmla="*/ 51 h 59"/>
                  <a:gd name="T38" fmla="*/ 15 w 59"/>
                  <a:gd name="T39" fmla="*/ 56 h 59"/>
                  <a:gd name="T40" fmla="*/ 22 w 59"/>
                  <a:gd name="T41" fmla="*/ 59 h 59"/>
                  <a:gd name="T42" fmla="*/ 30 w 59"/>
                  <a:gd name="T43" fmla="*/ 59 h 59"/>
                  <a:gd name="T44" fmla="*/ 38 w 59"/>
                  <a:gd name="T45" fmla="*/ 59 h 59"/>
                  <a:gd name="T46" fmla="*/ 44 w 59"/>
                  <a:gd name="T47" fmla="*/ 56 h 59"/>
                  <a:gd name="T48" fmla="*/ 51 w 59"/>
                  <a:gd name="T49" fmla="*/ 51 h 59"/>
                  <a:gd name="T50" fmla="*/ 51 w 59"/>
                  <a:gd name="T51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59">
                    <a:moveTo>
                      <a:pt x="51" y="51"/>
                    </a:moveTo>
                    <a:lnTo>
                      <a:pt x="56" y="44"/>
                    </a:lnTo>
                    <a:lnTo>
                      <a:pt x="59" y="38"/>
                    </a:lnTo>
                    <a:lnTo>
                      <a:pt x="59" y="30"/>
                    </a:lnTo>
                    <a:lnTo>
                      <a:pt x="59" y="22"/>
                    </a:lnTo>
                    <a:lnTo>
                      <a:pt x="56" y="15"/>
                    </a:lnTo>
                    <a:lnTo>
                      <a:pt x="51" y="9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2" y="2"/>
                    </a:lnTo>
                    <a:lnTo>
                      <a:pt x="15" y="4"/>
                    </a:lnTo>
                    <a:lnTo>
                      <a:pt x="9" y="9"/>
                    </a:lnTo>
                    <a:lnTo>
                      <a:pt x="4" y="15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4" y="44"/>
                    </a:lnTo>
                    <a:lnTo>
                      <a:pt x="9" y="51"/>
                    </a:lnTo>
                    <a:lnTo>
                      <a:pt x="15" y="56"/>
                    </a:lnTo>
                    <a:lnTo>
                      <a:pt x="22" y="59"/>
                    </a:lnTo>
                    <a:lnTo>
                      <a:pt x="30" y="59"/>
                    </a:lnTo>
                    <a:lnTo>
                      <a:pt x="38" y="59"/>
                    </a:lnTo>
                    <a:lnTo>
                      <a:pt x="44" y="56"/>
                    </a:lnTo>
                    <a:lnTo>
                      <a:pt x="51" y="51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69" name="Freeform 57"/>
              <p:cNvSpPr>
                <a:spLocks/>
              </p:cNvSpPr>
              <p:nvPr/>
            </p:nvSpPr>
            <p:spPr bwMode="auto">
              <a:xfrm>
                <a:off x="7986713" y="4183063"/>
                <a:ext cx="46038" cy="46038"/>
              </a:xfrm>
              <a:custGeom>
                <a:avLst/>
                <a:gdLst>
                  <a:gd name="T0" fmla="*/ 50 w 58"/>
                  <a:gd name="T1" fmla="*/ 51 h 59"/>
                  <a:gd name="T2" fmla="*/ 55 w 58"/>
                  <a:gd name="T3" fmla="*/ 44 h 59"/>
                  <a:gd name="T4" fmla="*/ 58 w 58"/>
                  <a:gd name="T5" fmla="*/ 38 h 59"/>
                  <a:gd name="T6" fmla="*/ 58 w 58"/>
                  <a:gd name="T7" fmla="*/ 30 h 59"/>
                  <a:gd name="T8" fmla="*/ 58 w 58"/>
                  <a:gd name="T9" fmla="*/ 22 h 59"/>
                  <a:gd name="T10" fmla="*/ 55 w 58"/>
                  <a:gd name="T11" fmla="*/ 15 h 59"/>
                  <a:gd name="T12" fmla="*/ 50 w 58"/>
                  <a:gd name="T13" fmla="*/ 9 h 59"/>
                  <a:gd name="T14" fmla="*/ 44 w 58"/>
                  <a:gd name="T15" fmla="*/ 4 h 59"/>
                  <a:gd name="T16" fmla="*/ 37 w 58"/>
                  <a:gd name="T17" fmla="*/ 2 h 59"/>
                  <a:gd name="T18" fmla="*/ 29 w 58"/>
                  <a:gd name="T19" fmla="*/ 0 h 59"/>
                  <a:gd name="T20" fmla="*/ 21 w 58"/>
                  <a:gd name="T21" fmla="*/ 2 h 59"/>
                  <a:gd name="T22" fmla="*/ 14 w 58"/>
                  <a:gd name="T23" fmla="*/ 4 h 59"/>
                  <a:gd name="T24" fmla="*/ 8 w 58"/>
                  <a:gd name="T25" fmla="*/ 9 h 59"/>
                  <a:gd name="T26" fmla="*/ 3 w 58"/>
                  <a:gd name="T27" fmla="*/ 15 h 59"/>
                  <a:gd name="T28" fmla="*/ 1 w 58"/>
                  <a:gd name="T29" fmla="*/ 22 h 59"/>
                  <a:gd name="T30" fmla="*/ 0 w 58"/>
                  <a:gd name="T31" fmla="*/ 30 h 59"/>
                  <a:gd name="T32" fmla="*/ 1 w 58"/>
                  <a:gd name="T33" fmla="*/ 38 h 59"/>
                  <a:gd name="T34" fmla="*/ 3 w 58"/>
                  <a:gd name="T35" fmla="*/ 44 h 59"/>
                  <a:gd name="T36" fmla="*/ 8 w 58"/>
                  <a:gd name="T37" fmla="*/ 51 h 59"/>
                  <a:gd name="T38" fmla="*/ 14 w 58"/>
                  <a:gd name="T39" fmla="*/ 56 h 59"/>
                  <a:gd name="T40" fmla="*/ 21 w 58"/>
                  <a:gd name="T41" fmla="*/ 59 h 59"/>
                  <a:gd name="T42" fmla="*/ 29 w 58"/>
                  <a:gd name="T43" fmla="*/ 59 h 59"/>
                  <a:gd name="T44" fmla="*/ 37 w 58"/>
                  <a:gd name="T45" fmla="*/ 59 h 59"/>
                  <a:gd name="T46" fmla="*/ 44 w 58"/>
                  <a:gd name="T47" fmla="*/ 56 h 59"/>
                  <a:gd name="T48" fmla="*/ 50 w 58"/>
                  <a:gd name="T49" fmla="*/ 51 h 59"/>
                  <a:gd name="T50" fmla="*/ 50 w 58"/>
                  <a:gd name="T51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8" h="59">
                    <a:moveTo>
                      <a:pt x="50" y="51"/>
                    </a:moveTo>
                    <a:lnTo>
                      <a:pt x="55" y="44"/>
                    </a:lnTo>
                    <a:lnTo>
                      <a:pt x="58" y="38"/>
                    </a:lnTo>
                    <a:lnTo>
                      <a:pt x="58" y="30"/>
                    </a:lnTo>
                    <a:lnTo>
                      <a:pt x="58" y="22"/>
                    </a:lnTo>
                    <a:lnTo>
                      <a:pt x="55" y="15"/>
                    </a:lnTo>
                    <a:lnTo>
                      <a:pt x="50" y="9"/>
                    </a:lnTo>
                    <a:lnTo>
                      <a:pt x="44" y="4"/>
                    </a:lnTo>
                    <a:lnTo>
                      <a:pt x="37" y="2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4" y="4"/>
                    </a:lnTo>
                    <a:lnTo>
                      <a:pt x="8" y="9"/>
                    </a:lnTo>
                    <a:lnTo>
                      <a:pt x="3" y="15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3" y="44"/>
                    </a:lnTo>
                    <a:lnTo>
                      <a:pt x="8" y="51"/>
                    </a:lnTo>
                    <a:lnTo>
                      <a:pt x="14" y="56"/>
                    </a:lnTo>
                    <a:lnTo>
                      <a:pt x="21" y="59"/>
                    </a:lnTo>
                    <a:lnTo>
                      <a:pt x="29" y="59"/>
                    </a:lnTo>
                    <a:lnTo>
                      <a:pt x="37" y="59"/>
                    </a:lnTo>
                    <a:lnTo>
                      <a:pt x="44" y="56"/>
                    </a:lnTo>
                    <a:lnTo>
                      <a:pt x="50" y="51"/>
                    </a:lnTo>
                    <a:lnTo>
                      <a:pt x="50" y="51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70" name="Freeform 58"/>
              <p:cNvSpPr>
                <a:spLocks/>
              </p:cNvSpPr>
              <p:nvPr/>
            </p:nvSpPr>
            <p:spPr bwMode="auto">
              <a:xfrm>
                <a:off x="8172451" y="4217988"/>
                <a:ext cx="46038" cy="49213"/>
              </a:xfrm>
              <a:custGeom>
                <a:avLst/>
                <a:gdLst>
                  <a:gd name="T0" fmla="*/ 50 w 58"/>
                  <a:gd name="T1" fmla="*/ 50 h 60"/>
                  <a:gd name="T2" fmla="*/ 55 w 58"/>
                  <a:gd name="T3" fmla="*/ 44 h 60"/>
                  <a:gd name="T4" fmla="*/ 57 w 58"/>
                  <a:gd name="T5" fmla="*/ 37 h 60"/>
                  <a:gd name="T6" fmla="*/ 58 w 58"/>
                  <a:gd name="T7" fmla="*/ 29 h 60"/>
                  <a:gd name="T8" fmla="*/ 57 w 58"/>
                  <a:gd name="T9" fmla="*/ 23 h 60"/>
                  <a:gd name="T10" fmla="*/ 55 w 58"/>
                  <a:gd name="T11" fmla="*/ 15 h 60"/>
                  <a:gd name="T12" fmla="*/ 50 w 58"/>
                  <a:gd name="T13" fmla="*/ 8 h 60"/>
                  <a:gd name="T14" fmla="*/ 44 w 58"/>
                  <a:gd name="T15" fmla="*/ 3 h 60"/>
                  <a:gd name="T16" fmla="*/ 37 w 58"/>
                  <a:gd name="T17" fmla="*/ 2 h 60"/>
                  <a:gd name="T18" fmla="*/ 29 w 58"/>
                  <a:gd name="T19" fmla="*/ 0 h 60"/>
                  <a:gd name="T20" fmla="*/ 21 w 58"/>
                  <a:gd name="T21" fmla="*/ 2 h 60"/>
                  <a:gd name="T22" fmla="*/ 14 w 58"/>
                  <a:gd name="T23" fmla="*/ 3 h 60"/>
                  <a:gd name="T24" fmla="*/ 8 w 58"/>
                  <a:gd name="T25" fmla="*/ 8 h 60"/>
                  <a:gd name="T26" fmla="*/ 3 w 58"/>
                  <a:gd name="T27" fmla="*/ 15 h 60"/>
                  <a:gd name="T28" fmla="*/ 0 w 58"/>
                  <a:gd name="T29" fmla="*/ 23 h 60"/>
                  <a:gd name="T30" fmla="*/ 0 w 58"/>
                  <a:gd name="T31" fmla="*/ 29 h 60"/>
                  <a:gd name="T32" fmla="*/ 0 w 58"/>
                  <a:gd name="T33" fmla="*/ 37 h 60"/>
                  <a:gd name="T34" fmla="*/ 3 w 58"/>
                  <a:gd name="T35" fmla="*/ 44 h 60"/>
                  <a:gd name="T36" fmla="*/ 8 w 58"/>
                  <a:gd name="T37" fmla="*/ 50 h 60"/>
                  <a:gd name="T38" fmla="*/ 14 w 58"/>
                  <a:gd name="T39" fmla="*/ 55 h 60"/>
                  <a:gd name="T40" fmla="*/ 21 w 58"/>
                  <a:gd name="T41" fmla="*/ 58 h 60"/>
                  <a:gd name="T42" fmla="*/ 29 w 58"/>
                  <a:gd name="T43" fmla="*/ 60 h 60"/>
                  <a:gd name="T44" fmla="*/ 37 w 58"/>
                  <a:gd name="T45" fmla="*/ 58 h 60"/>
                  <a:gd name="T46" fmla="*/ 44 w 58"/>
                  <a:gd name="T47" fmla="*/ 55 h 60"/>
                  <a:gd name="T48" fmla="*/ 50 w 58"/>
                  <a:gd name="T49" fmla="*/ 50 h 60"/>
                  <a:gd name="T50" fmla="*/ 50 w 58"/>
                  <a:gd name="T51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8" h="60">
                    <a:moveTo>
                      <a:pt x="50" y="50"/>
                    </a:moveTo>
                    <a:lnTo>
                      <a:pt x="55" y="44"/>
                    </a:lnTo>
                    <a:lnTo>
                      <a:pt x="57" y="37"/>
                    </a:lnTo>
                    <a:lnTo>
                      <a:pt x="58" y="29"/>
                    </a:lnTo>
                    <a:lnTo>
                      <a:pt x="57" y="23"/>
                    </a:lnTo>
                    <a:lnTo>
                      <a:pt x="55" y="15"/>
                    </a:lnTo>
                    <a:lnTo>
                      <a:pt x="50" y="8"/>
                    </a:lnTo>
                    <a:lnTo>
                      <a:pt x="44" y="3"/>
                    </a:lnTo>
                    <a:lnTo>
                      <a:pt x="37" y="2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4" y="3"/>
                    </a:lnTo>
                    <a:lnTo>
                      <a:pt x="8" y="8"/>
                    </a:lnTo>
                    <a:lnTo>
                      <a:pt x="3" y="15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0" y="37"/>
                    </a:lnTo>
                    <a:lnTo>
                      <a:pt x="3" y="44"/>
                    </a:lnTo>
                    <a:lnTo>
                      <a:pt x="8" y="50"/>
                    </a:lnTo>
                    <a:lnTo>
                      <a:pt x="14" y="55"/>
                    </a:lnTo>
                    <a:lnTo>
                      <a:pt x="21" y="58"/>
                    </a:lnTo>
                    <a:lnTo>
                      <a:pt x="29" y="60"/>
                    </a:lnTo>
                    <a:lnTo>
                      <a:pt x="37" y="58"/>
                    </a:lnTo>
                    <a:lnTo>
                      <a:pt x="44" y="55"/>
                    </a:lnTo>
                    <a:lnTo>
                      <a:pt x="50" y="50"/>
                    </a:lnTo>
                    <a:lnTo>
                      <a:pt x="50" y="50"/>
                    </a:lnTo>
                    <a:close/>
                  </a:path>
                </a:pathLst>
              </a:custGeom>
              <a:solidFill>
                <a:srgbClr val="990000"/>
              </a:solidFill>
              <a:ln w="0">
                <a:solidFill>
                  <a:srgbClr val="9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71" name="Freeform 59"/>
              <p:cNvSpPr>
                <a:spLocks/>
              </p:cNvSpPr>
              <p:nvPr/>
            </p:nvSpPr>
            <p:spPr bwMode="auto">
              <a:xfrm>
                <a:off x="4991101" y="4013201"/>
                <a:ext cx="3203575" cy="1423988"/>
              </a:xfrm>
              <a:custGeom>
                <a:avLst/>
                <a:gdLst>
                  <a:gd name="T0" fmla="*/ 4038 w 4038"/>
                  <a:gd name="T1" fmla="*/ 652 h 1794"/>
                  <a:gd name="T2" fmla="*/ 3814 w 4038"/>
                  <a:gd name="T3" fmla="*/ 311 h 1794"/>
                  <a:gd name="T4" fmla="*/ 3584 w 4038"/>
                  <a:gd name="T5" fmla="*/ 272 h 1794"/>
                  <a:gd name="T6" fmla="*/ 3358 w 4038"/>
                  <a:gd name="T7" fmla="*/ 0 h 1794"/>
                  <a:gd name="T8" fmla="*/ 3141 w 4038"/>
                  <a:gd name="T9" fmla="*/ 506 h 1794"/>
                  <a:gd name="T10" fmla="*/ 2907 w 4038"/>
                  <a:gd name="T11" fmla="*/ 433 h 1794"/>
                  <a:gd name="T12" fmla="*/ 2682 w 4038"/>
                  <a:gd name="T13" fmla="*/ 459 h 1794"/>
                  <a:gd name="T14" fmla="*/ 2455 w 4038"/>
                  <a:gd name="T15" fmla="*/ 459 h 1794"/>
                  <a:gd name="T16" fmla="*/ 2235 w 4038"/>
                  <a:gd name="T17" fmla="*/ 703 h 1794"/>
                  <a:gd name="T18" fmla="*/ 2011 w 4038"/>
                  <a:gd name="T19" fmla="*/ 807 h 1794"/>
                  <a:gd name="T20" fmla="*/ 1790 w 4038"/>
                  <a:gd name="T21" fmla="*/ 599 h 1794"/>
                  <a:gd name="T22" fmla="*/ 1566 w 4038"/>
                  <a:gd name="T23" fmla="*/ 782 h 1794"/>
                  <a:gd name="T24" fmla="*/ 1353 w 4038"/>
                  <a:gd name="T25" fmla="*/ 782 h 1794"/>
                  <a:gd name="T26" fmla="*/ 1135 w 4038"/>
                  <a:gd name="T27" fmla="*/ 979 h 1794"/>
                  <a:gd name="T28" fmla="*/ 904 w 4038"/>
                  <a:gd name="T29" fmla="*/ 1090 h 1794"/>
                  <a:gd name="T30" fmla="*/ 672 w 4038"/>
                  <a:gd name="T31" fmla="*/ 994 h 1794"/>
                  <a:gd name="T32" fmla="*/ 441 w 4038"/>
                  <a:gd name="T33" fmla="*/ 1077 h 1794"/>
                  <a:gd name="T34" fmla="*/ 228 w 4038"/>
                  <a:gd name="T35" fmla="*/ 1158 h 1794"/>
                  <a:gd name="T36" fmla="*/ 0 w 4038"/>
                  <a:gd name="T37" fmla="*/ 1794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38" h="1794">
                    <a:moveTo>
                      <a:pt x="4038" y="652"/>
                    </a:moveTo>
                    <a:lnTo>
                      <a:pt x="3814" y="311"/>
                    </a:lnTo>
                    <a:lnTo>
                      <a:pt x="3584" y="272"/>
                    </a:lnTo>
                    <a:lnTo>
                      <a:pt x="3358" y="0"/>
                    </a:lnTo>
                    <a:lnTo>
                      <a:pt x="3141" y="506"/>
                    </a:lnTo>
                    <a:lnTo>
                      <a:pt x="2907" y="433"/>
                    </a:lnTo>
                    <a:lnTo>
                      <a:pt x="2682" y="459"/>
                    </a:lnTo>
                    <a:lnTo>
                      <a:pt x="2455" y="459"/>
                    </a:lnTo>
                    <a:lnTo>
                      <a:pt x="2235" y="703"/>
                    </a:lnTo>
                    <a:lnTo>
                      <a:pt x="2011" y="807"/>
                    </a:lnTo>
                    <a:lnTo>
                      <a:pt x="1790" y="599"/>
                    </a:lnTo>
                    <a:lnTo>
                      <a:pt x="1566" y="782"/>
                    </a:lnTo>
                    <a:lnTo>
                      <a:pt x="1353" y="782"/>
                    </a:lnTo>
                    <a:lnTo>
                      <a:pt x="1135" y="979"/>
                    </a:lnTo>
                    <a:lnTo>
                      <a:pt x="904" y="1090"/>
                    </a:lnTo>
                    <a:lnTo>
                      <a:pt x="672" y="994"/>
                    </a:lnTo>
                    <a:lnTo>
                      <a:pt x="441" y="1077"/>
                    </a:lnTo>
                    <a:lnTo>
                      <a:pt x="228" y="1158"/>
                    </a:lnTo>
                    <a:lnTo>
                      <a:pt x="0" y="1794"/>
                    </a:lnTo>
                  </a:path>
                </a:pathLst>
              </a:custGeom>
              <a:noFill/>
              <a:ln w="14288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0" name="Freeform 60"/>
              <p:cNvSpPr>
                <a:spLocks/>
              </p:cNvSpPr>
              <p:nvPr/>
            </p:nvSpPr>
            <p:spPr bwMode="auto">
              <a:xfrm>
                <a:off x="4967288" y="5413376"/>
                <a:ext cx="46038" cy="46038"/>
              </a:xfrm>
              <a:custGeom>
                <a:avLst/>
                <a:gdLst>
                  <a:gd name="T0" fmla="*/ 8 w 59"/>
                  <a:gd name="T1" fmla="*/ 9 h 59"/>
                  <a:gd name="T2" fmla="*/ 3 w 59"/>
                  <a:gd name="T3" fmla="*/ 15 h 59"/>
                  <a:gd name="T4" fmla="*/ 2 w 59"/>
                  <a:gd name="T5" fmla="*/ 22 h 59"/>
                  <a:gd name="T6" fmla="*/ 0 w 59"/>
                  <a:gd name="T7" fmla="*/ 30 h 59"/>
                  <a:gd name="T8" fmla="*/ 2 w 59"/>
                  <a:gd name="T9" fmla="*/ 38 h 59"/>
                  <a:gd name="T10" fmla="*/ 3 w 59"/>
                  <a:gd name="T11" fmla="*/ 44 h 59"/>
                  <a:gd name="T12" fmla="*/ 8 w 59"/>
                  <a:gd name="T13" fmla="*/ 51 h 59"/>
                  <a:gd name="T14" fmla="*/ 15 w 59"/>
                  <a:gd name="T15" fmla="*/ 56 h 59"/>
                  <a:gd name="T16" fmla="*/ 21 w 59"/>
                  <a:gd name="T17" fmla="*/ 59 h 59"/>
                  <a:gd name="T18" fmla="*/ 29 w 59"/>
                  <a:gd name="T19" fmla="*/ 59 h 59"/>
                  <a:gd name="T20" fmla="*/ 37 w 59"/>
                  <a:gd name="T21" fmla="*/ 59 h 59"/>
                  <a:gd name="T22" fmla="*/ 44 w 59"/>
                  <a:gd name="T23" fmla="*/ 56 h 59"/>
                  <a:gd name="T24" fmla="*/ 50 w 59"/>
                  <a:gd name="T25" fmla="*/ 51 h 59"/>
                  <a:gd name="T26" fmla="*/ 55 w 59"/>
                  <a:gd name="T27" fmla="*/ 44 h 59"/>
                  <a:gd name="T28" fmla="*/ 59 w 59"/>
                  <a:gd name="T29" fmla="*/ 38 h 59"/>
                  <a:gd name="T30" fmla="*/ 59 w 59"/>
                  <a:gd name="T31" fmla="*/ 30 h 59"/>
                  <a:gd name="T32" fmla="*/ 59 w 59"/>
                  <a:gd name="T33" fmla="*/ 22 h 59"/>
                  <a:gd name="T34" fmla="*/ 55 w 59"/>
                  <a:gd name="T35" fmla="*/ 15 h 59"/>
                  <a:gd name="T36" fmla="*/ 50 w 59"/>
                  <a:gd name="T37" fmla="*/ 9 h 59"/>
                  <a:gd name="T38" fmla="*/ 44 w 59"/>
                  <a:gd name="T39" fmla="*/ 4 h 59"/>
                  <a:gd name="T40" fmla="*/ 37 w 59"/>
                  <a:gd name="T41" fmla="*/ 0 h 59"/>
                  <a:gd name="T42" fmla="*/ 29 w 59"/>
                  <a:gd name="T43" fmla="*/ 0 h 59"/>
                  <a:gd name="T44" fmla="*/ 21 w 59"/>
                  <a:gd name="T45" fmla="*/ 0 h 59"/>
                  <a:gd name="T46" fmla="*/ 15 w 59"/>
                  <a:gd name="T47" fmla="*/ 4 h 59"/>
                  <a:gd name="T48" fmla="*/ 8 w 59"/>
                  <a:gd name="T49" fmla="*/ 9 h 59"/>
                  <a:gd name="T50" fmla="*/ 8 w 59"/>
                  <a:gd name="T51" fmla="*/ 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59">
                    <a:moveTo>
                      <a:pt x="8" y="9"/>
                    </a:moveTo>
                    <a:lnTo>
                      <a:pt x="3" y="15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8" y="51"/>
                    </a:lnTo>
                    <a:lnTo>
                      <a:pt x="15" y="56"/>
                    </a:lnTo>
                    <a:lnTo>
                      <a:pt x="21" y="59"/>
                    </a:lnTo>
                    <a:lnTo>
                      <a:pt x="29" y="59"/>
                    </a:lnTo>
                    <a:lnTo>
                      <a:pt x="37" y="59"/>
                    </a:lnTo>
                    <a:lnTo>
                      <a:pt x="44" y="56"/>
                    </a:lnTo>
                    <a:lnTo>
                      <a:pt x="50" y="51"/>
                    </a:lnTo>
                    <a:lnTo>
                      <a:pt x="55" y="44"/>
                    </a:lnTo>
                    <a:lnTo>
                      <a:pt x="59" y="38"/>
                    </a:lnTo>
                    <a:lnTo>
                      <a:pt x="59" y="30"/>
                    </a:lnTo>
                    <a:lnTo>
                      <a:pt x="59" y="22"/>
                    </a:lnTo>
                    <a:lnTo>
                      <a:pt x="55" y="15"/>
                    </a:lnTo>
                    <a:lnTo>
                      <a:pt x="50" y="9"/>
                    </a:lnTo>
                    <a:lnTo>
                      <a:pt x="44" y="4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5" y="4"/>
                    </a:lnTo>
                    <a:lnTo>
                      <a:pt x="8" y="9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1" name="Freeform 61"/>
              <p:cNvSpPr>
                <a:spLocks/>
              </p:cNvSpPr>
              <p:nvPr/>
            </p:nvSpPr>
            <p:spPr bwMode="auto">
              <a:xfrm>
                <a:off x="5148263" y="4908551"/>
                <a:ext cx="47625" cy="47625"/>
              </a:xfrm>
              <a:custGeom>
                <a:avLst/>
                <a:gdLst>
                  <a:gd name="T0" fmla="*/ 8 w 60"/>
                  <a:gd name="T1" fmla="*/ 8 h 58"/>
                  <a:gd name="T2" fmla="*/ 3 w 60"/>
                  <a:gd name="T3" fmla="*/ 14 h 58"/>
                  <a:gd name="T4" fmla="*/ 1 w 60"/>
                  <a:gd name="T5" fmla="*/ 21 h 58"/>
                  <a:gd name="T6" fmla="*/ 0 w 60"/>
                  <a:gd name="T7" fmla="*/ 29 h 58"/>
                  <a:gd name="T8" fmla="*/ 1 w 60"/>
                  <a:gd name="T9" fmla="*/ 37 h 58"/>
                  <a:gd name="T10" fmla="*/ 3 w 60"/>
                  <a:gd name="T11" fmla="*/ 44 h 58"/>
                  <a:gd name="T12" fmla="*/ 8 w 60"/>
                  <a:gd name="T13" fmla="*/ 50 h 58"/>
                  <a:gd name="T14" fmla="*/ 14 w 60"/>
                  <a:gd name="T15" fmla="*/ 55 h 58"/>
                  <a:gd name="T16" fmla="*/ 22 w 60"/>
                  <a:gd name="T17" fmla="*/ 57 h 58"/>
                  <a:gd name="T18" fmla="*/ 29 w 60"/>
                  <a:gd name="T19" fmla="*/ 58 h 58"/>
                  <a:gd name="T20" fmla="*/ 37 w 60"/>
                  <a:gd name="T21" fmla="*/ 57 h 58"/>
                  <a:gd name="T22" fmla="*/ 44 w 60"/>
                  <a:gd name="T23" fmla="*/ 55 h 58"/>
                  <a:gd name="T24" fmla="*/ 50 w 60"/>
                  <a:gd name="T25" fmla="*/ 50 h 58"/>
                  <a:gd name="T26" fmla="*/ 55 w 60"/>
                  <a:gd name="T27" fmla="*/ 44 h 58"/>
                  <a:gd name="T28" fmla="*/ 58 w 60"/>
                  <a:gd name="T29" fmla="*/ 37 h 58"/>
                  <a:gd name="T30" fmla="*/ 60 w 60"/>
                  <a:gd name="T31" fmla="*/ 29 h 58"/>
                  <a:gd name="T32" fmla="*/ 58 w 60"/>
                  <a:gd name="T33" fmla="*/ 21 h 58"/>
                  <a:gd name="T34" fmla="*/ 55 w 60"/>
                  <a:gd name="T35" fmla="*/ 14 h 58"/>
                  <a:gd name="T36" fmla="*/ 50 w 60"/>
                  <a:gd name="T37" fmla="*/ 8 h 58"/>
                  <a:gd name="T38" fmla="*/ 44 w 60"/>
                  <a:gd name="T39" fmla="*/ 3 h 58"/>
                  <a:gd name="T40" fmla="*/ 37 w 60"/>
                  <a:gd name="T41" fmla="*/ 0 h 58"/>
                  <a:gd name="T42" fmla="*/ 29 w 60"/>
                  <a:gd name="T43" fmla="*/ 0 h 58"/>
                  <a:gd name="T44" fmla="*/ 22 w 60"/>
                  <a:gd name="T45" fmla="*/ 0 h 58"/>
                  <a:gd name="T46" fmla="*/ 14 w 60"/>
                  <a:gd name="T47" fmla="*/ 3 h 58"/>
                  <a:gd name="T48" fmla="*/ 8 w 60"/>
                  <a:gd name="T4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58">
                    <a:moveTo>
                      <a:pt x="8" y="8"/>
                    </a:moveTo>
                    <a:lnTo>
                      <a:pt x="3" y="14"/>
                    </a:lnTo>
                    <a:lnTo>
                      <a:pt x="1" y="21"/>
                    </a:lnTo>
                    <a:lnTo>
                      <a:pt x="0" y="29"/>
                    </a:lnTo>
                    <a:lnTo>
                      <a:pt x="1" y="37"/>
                    </a:lnTo>
                    <a:lnTo>
                      <a:pt x="3" y="44"/>
                    </a:lnTo>
                    <a:lnTo>
                      <a:pt x="8" y="50"/>
                    </a:lnTo>
                    <a:lnTo>
                      <a:pt x="14" y="55"/>
                    </a:lnTo>
                    <a:lnTo>
                      <a:pt x="22" y="57"/>
                    </a:lnTo>
                    <a:lnTo>
                      <a:pt x="29" y="58"/>
                    </a:lnTo>
                    <a:lnTo>
                      <a:pt x="37" y="57"/>
                    </a:lnTo>
                    <a:lnTo>
                      <a:pt x="44" y="55"/>
                    </a:lnTo>
                    <a:lnTo>
                      <a:pt x="50" y="50"/>
                    </a:lnTo>
                    <a:lnTo>
                      <a:pt x="55" y="44"/>
                    </a:lnTo>
                    <a:lnTo>
                      <a:pt x="58" y="37"/>
                    </a:lnTo>
                    <a:lnTo>
                      <a:pt x="60" y="29"/>
                    </a:lnTo>
                    <a:lnTo>
                      <a:pt x="58" y="21"/>
                    </a:lnTo>
                    <a:lnTo>
                      <a:pt x="55" y="14"/>
                    </a:lnTo>
                    <a:lnTo>
                      <a:pt x="50" y="8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4" y="3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4" name="Freeform 62"/>
              <p:cNvSpPr>
                <a:spLocks/>
              </p:cNvSpPr>
              <p:nvPr/>
            </p:nvSpPr>
            <p:spPr bwMode="auto">
              <a:xfrm>
                <a:off x="5314951" y="4843463"/>
                <a:ext cx="49213" cy="47625"/>
              </a:xfrm>
              <a:custGeom>
                <a:avLst/>
                <a:gdLst>
                  <a:gd name="T0" fmla="*/ 10 w 60"/>
                  <a:gd name="T1" fmla="*/ 8 h 60"/>
                  <a:gd name="T2" fmla="*/ 5 w 60"/>
                  <a:gd name="T3" fmla="*/ 14 h 60"/>
                  <a:gd name="T4" fmla="*/ 2 w 60"/>
                  <a:gd name="T5" fmla="*/ 23 h 60"/>
                  <a:gd name="T6" fmla="*/ 0 w 60"/>
                  <a:gd name="T7" fmla="*/ 31 h 60"/>
                  <a:gd name="T8" fmla="*/ 2 w 60"/>
                  <a:gd name="T9" fmla="*/ 37 h 60"/>
                  <a:gd name="T10" fmla="*/ 5 w 60"/>
                  <a:gd name="T11" fmla="*/ 45 h 60"/>
                  <a:gd name="T12" fmla="*/ 10 w 60"/>
                  <a:gd name="T13" fmla="*/ 50 h 60"/>
                  <a:gd name="T14" fmla="*/ 15 w 60"/>
                  <a:gd name="T15" fmla="*/ 55 h 60"/>
                  <a:gd name="T16" fmla="*/ 23 w 60"/>
                  <a:gd name="T17" fmla="*/ 58 h 60"/>
                  <a:gd name="T18" fmla="*/ 31 w 60"/>
                  <a:gd name="T19" fmla="*/ 60 h 60"/>
                  <a:gd name="T20" fmla="*/ 37 w 60"/>
                  <a:gd name="T21" fmla="*/ 58 h 60"/>
                  <a:gd name="T22" fmla="*/ 45 w 60"/>
                  <a:gd name="T23" fmla="*/ 55 h 60"/>
                  <a:gd name="T24" fmla="*/ 50 w 60"/>
                  <a:gd name="T25" fmla="*/ 50 h 60"/>
                  <a:gd name="T26" fmla="*/ 55 w 60"/>
                  <a:gd name="T27" fmla="*/ 45 h 60"/>
                  <a:gd name="T28" fmla="*/ 58 w 60"/>
                  <a:gd name="T29" fmla="*/ 37 h 60"/>
                  <a:gd name="T30" fmla="*/ 60 w 60"/>
                  <a:gd name="T31" fmla="*/ 31 h 60"/>
                  <a:gd name="T32" fmla="*/ 58 w 60"/>
                  <a:gd name="T33" fmla="*/ 23 h 60"/>
                  <a:gd name="T34" fmla="*/ 55 w 60"/>
                  <a:gd name="T35" fmla="*/ 14 h 60"/>
                  <a:gd name="T36" fmla="*/ 50 w 60"/>
                  <a:gd name="T37" fmla="*/ 8 h 60"/>
                  <a:gd name="T38" fmla="*/ 45 w 60"/>
                  <a:gd name="T39" fmla="*/ 5 h 60"/>
                  <a:gd name="T40" fmla="*/ 37 w 60"/>
                  <a:gd name="T41" fmla="*/ 1 h 60"/>
                  <a:gd name="T42" fmla="*/ 31 w 60"/>
                  <a:gd name="T43" fmla="*/ 0 h 60"/>
                  <a:gd name="T44" fmla="*/ 23 w 60"/>
                  <a:gd name="T45" fmla="*/ 1 h 60"/>
                  <a:gd name="T46" fmla="*/ 15 w 60"/>
                  <a:gd name="T47" fmla="*/ 5 h 60"/>
                  <a:gd name="T48" fmla="*/ 10 w 60"/>
                  <a:gd name="T49" fmla="*/ 8 h 60"/>
                  <a:gd name="T50" fmla="*/ 10 w 60"/>
                  <a:gd name="T51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60">
                    <a:moveTo>
                      <a:pt x="10" y="8"/>
                    </a:moveTo>
                    <a:lnTo>
                      <a:pt x="5" y="14"/>
                    </a:lnTo>
                    <a:lnTo>
                      <a:pt x="2" y="23"/>
                    </a:lnTo>
                    <a:lnTo>
                      <a:pt x="0" y="31"/>
                    </a:lnTo>
                    <a:lnTo>
                      <a:pt x="2" y="37"/>
                    </a:lnTo>
                    <a:lnTo>
                      <a:pt x="5" y="45"/>
                    </a:lnTo>
                    <a:lnTo>
                      <a:pt x="10" y="50"/>
                    </a:lnTo>
                    <a:lnTo>
                      <a:pt x="15" y="55"/>
                    </a:lnTo>
                    <a:lnTo>
                      <a:pt x="23" y="58"/>
                    </a:lnTo>
                    <a:lnTo>
                      <a:pt x="31" y="60"/>
                    </a:lnTo>
                    <a:lnTo>
                      <a:pt x="37" y="58"/>
                    </a:lnTo>
                    <a:lnTo>
                      <a:pt x="45" y="55"/>
                    </a:lnTo>
                    <a:lnTo>
                      <a:pt x="50" y="50"/>
                    </a:lnTo>
                    <a:lnTo>
                      <a:pt x="55" y="45"/>
                    </a:lnTo>
                    <a:lnTo>
                      <a:pt x="58" y="37"/>
                    </a:lnTo>
                    <a:lnTo>
                      <a:pt x="60" y="31"/>
                    </a:lnTo>
                    <a:lnTo>
                      <a:pt x="58" y="23"/>
                    </a:lnTo>
                    <a:lnTo>
                      <a:pt x="55" y="14"/>
                    </a:lnTo>
                    <a:lnTo>
                      <a:pt x="50" y="8"/>
                    </a:lnTo>
                    <a:lnTo>
                      <a:pt x="45" y="5"/>
                    </a:lnTo>
                    <a:lnTo>
                      <a:pt x="37" y="1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5" y="5"/>
                    </a:lnTo>
                    <a:lnTo>
                      <a:pt x="10" y="8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5" name="Freeform 63"/>
              <p:cNvSpPr>
                <a:spLocks/>
              </p:cNvSpPr>
              <p:nvPr/>
            </p:nvSpPr>
            <p:spPr bwMode="auto">
              <a:xfrm>
                <a:off x="5499101" y="4778376"/>
                <a:ext cx="47625" cy="47625"/>
              </a:xfrm>
              <a:custGeom>
                <a:avLst/>
                <a:gdLst>
                  <a:gd name="T0" fmla="*/ 9 w 60"/>
                  <a:gd name="T1" fmla="*/ 8 h 58"/>
                  <a:gd name="T2" fmla="*/ 5 w 60"/>
                  <a:gd name="T3" fmla="*/ 14 h 58"/>
                  <a:gd name="T4" fmla="*/ 1 w 60"/>
                  <a:gd name="T5" fmla="*/ 21 h 58"/>
                  <a:gd name="T6" fmla="*/ 0 w 60"/>
                  <a:gd name="T7" fmla="*/ 29 h 58"/>
                  <a:gd name="T8" fmla="*/ 1 w 60"/>
                  <a:gd name="T9" fmla="*/ 37 h 58"/>
                  <a:gd name="T10" fmla="*/ 5 w 60"/>
                  <a:gd name="T11" fmla="*/ 43 h 58"/>
                  <a:gd name="T12" fmla="*/ 9 w 60"/>
                  <a:gd name="T13" fmla="*/ 50 h 58"/>
                  <a:gd name="T14" fmla="*/ 16 w 60"/>
                  <a:gd name="T15" fmla="*/ 55 h 58"/>
                  <a:gd name="T16" fmla="*/ 22 w 60"/>
                  <a:gd name="T17" fmla="*/ 58 h 58"/>
                  <a:gd name="T18" fmla="*/ 31 w 60"/>
                  <a:gd name="T19" fmla="*/ 58 h 58"/>
                  <a:gd name="T20" fmla="*/ 39 w 60"/>
                  <a:gd name="T21" fmla="*/ 58 h 58"/>
                  <a:gd name="T22" fmla="*/ 45 w 60"/>
                  <a:gd name="T23" fmla="*/ 55 h 58"/>
                  <a:gd name="T24" fmla="*/ 52 w 60"/>
                  <a:gd name="T25" fmla="*/ 50 h 58"/>
                  <a:gd name="T26" fmla="*/ 57 w 60"/>
                  <a:gd name="T27" fmla="*/ 43 h 58"/>
                  <a:gd name="T28" fmla="*/ 58 w 60"/>
                  <a:gd name="T29" fmla="*/ 37 h 58"/>
                  <a:gd name="T30" fmla="*/ 60 w 60"/>
                  <a:gd name="T31" fmla="*/ 29 h 58"/>
                  <a:gd name="T32" fmla="*/ 58 w 60"/>
                  <a:gd name="T33" fmla="*/ 21 h 58"/>
                  <a:gd name="T34" fmla="*/ 57 w 60"/>
                  <a:gd name="T35" fmla="*/ 14 h 58"/>
                  <a:gd name="T36" fmla="*/ 52 w 60"/>
                  <a:gd name="T37" fmla="*/ 8 h 58"/>
                  <a:gd name="T38" fmla="*/ 45 w 60"/>
                  <a:gd name="T39" fmla="*/ 3 h 58"/>
                  <a:gd name="T40" fmla="*/ 39 w 60"/>
                  <a:gd name="T41" fmla="*/ 0 h 58"/>
                  <a:gd name="T42" fmla="*/ 31 w 60"/>
                  <a:gd name="T43" fmla="*/ 0 h 58"/>
                  <a:gd name="T44" fmla="*/ 22 w 60"/>
                  <a:gd name="T45" fmla="*/ 0 h 58"/>
                  <a:gd name="T46" fmla="*/ 16 w 60"/>
                  <a:gd name="T47" fmla="*/ 3 h 58"/>
                  <a:gd name="T48" fmla="*/ 9 w 60"/>
                  <a:gd name="T49" fmla="*/ 8 h 58"/>
                  <a:gd name="T50" fmla="*/ 9 w 60"/>
                  <a:gd name="T51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58">
                    <a:moveTo>
                      <a:pt x="9" y="8"/>
                    </a:moveTo>
                    <a:lnTo>
                      <a:pt x="5" y="14"/>
                    </a:lnTo>
                    <a:lnTo>
                      <a:pt x="1" y="21"/>
                    </a:lnTo>
                    <a:lnTo>
                      <a:pt x="0" y="29"/>
                    </a:lnTo>
                    <a:lnTo>
                      <a:pt x="1" y="37"/>
                    </a:lnTo>
                    <a:lnTo>
                      <a:pt x="5" y="43"/>
                    </a:lnTo>
                    <a:lnTo>
                      <a:pt x="9" y="50"/>
                    </a:lnTo>
                    <a:lnTo>
                      <a:pt x="16" y="55"/>
                    </a:lnTo>
                    <a:lnTo>
                      <a:pt x="22" y="58"/>
                    </a:lnTo>
                    <a:lnTo>
                      <a:pt x="31" y="58"/>
                    </a:lnTo>
                    <a:lnTo>
                      <a:pt x="39" y="58"/>
                    </a:lnTo>
                    <a:lnTo>
                      <a:pt x="45" y="55"/>
                    </a:lnTo>
                    <a:lnTo>
                      <a:pt x="52" y="50"/>
                    </a:lnTo>
                    <a:lnTo>
                      <a:pt x="57" y="43"/>
                    </a:lnTo>
                    <a:lnTo>
                      <a:pt x="58" y="37"/>
                    </a:lnTo>
                    <a:lnTo>
                      <a:pt x="60" y="29"/>
                    </a:lnTo>
                    <a:lnTo>
                      <a:pt x="58" y="21"/>
                    </a:lnTo>
                    <a:lnTo>
                      <a:pt x="57" y="14"/>
                    </a:lnTo>
                    <a:lnTo>
                      <a:pt x="52" y="8"/>
                    </a:lnTo>
                    <a:lnTo>
                      <a:pt x="45" y="3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16" y="3"/>
                    </a:lnTo>
                    <a:lnTo>
                      <a:pt x="9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6" name="Freeform 64"/>
              <p:cNvSpPr>
                <a:spLocks/>
              </p:cNvSpPr>
              <p:nvPr/>
            </p:nvSpPr>
            <p:spPr bwMode="auto">
              <a:xfrm>
                <a:off x="5684838" y="4854576"/>
                <a:ext cx="47625" cy="47625"/>
              </a:xfrm>
              <a:custGeom>
                <a:avLst/>
                <a:gdLst>
                  <a:gd name="T0" fmla="*/ 8 w 60"/>
                  <a:gd name="T1" fmla="*/ 9 h 61"/>
                  <a:gd name="T2" fmla="*/ 3 w 60"/>
                  <a:gd name="T3" fmla="*/ 15 h 61"/>
                  <a:gd name="T4" fmla="*/ 1 w 60"/>
                  <a:gd name="T5" fmla="*/ 23 h 61"/>
                  <a:gd name="T6" fmla="*/ 0 w 60"/>
                  <a:gd name="T7" fmla="*/ 30 h 61"/>
                  <a:gd name="T8" fmla="*/ 1 w 60"/>
                  <a:gd name="T9" fmla="*/ 38 h 61"/>
                  <a:gd name="T10" fmla="*/ 3 w 60"/>
                  <a:gd name="T11" fmla="*/ 44 h 61"/>
                  <a:gd name="T12" fmla="*/ 8 w 60"/>
                  <a:gd name="T13" fmla="*/ 51 h 61"/>
                  <a:gd name="T14" fmla="*/ 14 w 60"/>
                  <a:gd name="T15" fmla="*/ 56 h 61"/>
                  <a:gd name="T16" fmla="*/ 21 w 60"/>
                  <a:gd name="T17" fmla="*/ 59 h 61"/>
                  <a:gd name="T18" fmla="*/ 29 w 60"/>
                  <a:gd name="T19" fmla="*/ 61 h 61"/>
                  <a:gd name="T20" fmla="*/ 37 w 60"/>
                  <a:gd name="T21" fmla="*/ 59 h 61"/>
                  <a:gd name="T22" fmla="*/ 44 w 60"/>
                  <a:gd name="T23" fmla="*/ 56 h 61"/>
                  <a:gd name="T24" fmla="*/ 50 w 60"/>
                  <a:gd name="T25" fmla="*/ 51 h 61"/>
                  <a:gd name="T26" fmla="*/ 55 w 60"/>
                  <a:gd name="T27" fmla="*/ 44 h 61"/>
                  <a:gd name="T28" fmla="*/ 58 w 60"/>
                  <a:gd name="T29" fmla="*/ 38 h 61"/>
                  <a:gd name="T30" fmla="*/ 60 w 60"/>
                  <a:gd name="T31" fmla="*/ 30 h 61"/>
                  <a:gd name="T32" fmla="*/ 58 w 60"/>
                  <a:gd name="T33" fmla="*/ 23 h 61"/>
                  <a:gd name="T34" fmla="*/ 55 w 60"/>
                  <a:gd name="T35" fmla="*/ 15 h 61"/>
                  <a:gd name="T36" fmla="*/ 50 w 60"/>
                  <a:gd name="T37" fmla="*/ 9 h 61"/>
                  <a:gd name="T38" fmla="*/ 44 w 60"/>
                  <a:gd name="T39" fmla="*/ 4 h 61"/>
                  <a:gd name="T40" fmla="*/ 37 w 60"/>
                  <a:gd name="T41" fmla="*/ 2 h 61"/>
                  <a:gd name="T42" fmla="*/ 29 w 60"/>
                  <a:gd name="T43" fmla="*/ 0 h 61"/>
                  <a:gd name="T44" fmla="*/ 21 w 60"/>
                  <a:gd name="T45" fmla="*/ 2 h 61"/>
                  <a:gd name="T46" fmla="*/ 14 w 60"/>
                  <a:gd name="T47" fmla="*/ 4 h 61"/>
                  <a:gd name="T48" fmla="*/ 8 w 60"/>
                  <a:gd name="T49" fmla="*/ 9 h 61"/>
                  <a:gd name="T50" fmla="*/ 8 w 60"/>
                  <a:gd name="T51" fmla="*/ 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61">
                    <a:moveTo>
                      <a:pt x="8" y="9"/>
                    </a:moveTo>
                    <a:lnTo>
                      <a:pt x="3" y="15"/>
                    </a:lnTo>
                    <a:lnTo>
                      <a:pt x="1" y="23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3" y="44"/>
                    </a:lnTo>
                    <a:lnTo>
                      <a:pt x="8" y="51"/>
                    </a:lnTo>
                    <a:lnTo>
                      <a:pt x="14" y="56"/>
                    </a:lnTo>
                    <a:lnTo>
                      <a:pt x="21" y="59"/>
                    </a:lnTo>
                    <a:lnTo>
                      <a:pt x="29" y="61"/>
                    </a:lnTo>
                    <a:lnTo>
                      <a:pt x="37" y="59"/>
                    </a:lnTo>
                    <a:lnTo>
                      <a:pt x="44" y="56"/>
                    </a:lnTo>
                    <a:lnTo>
                      <a:pt x="50" y="51"/>
                    </a:lnTo>
                    <a:lnTo>
                      <a:pt x="55" y="44"/>
                    </a:lnTo>
                    <a:lnTo>
                      <a:pt x="58" y="38"/>
                    </a:lnTo>
                    <a:lnTo>
                      <a:pt x="60" y="30"/>
                    </a:lnTo>
                    <a:lnTo>
                      <a:pt x="58" y="23"/>
                    </a:lnTo>
                    <a:lnTo>
                      <a:pt x="55" y="15"/>
                    </a:lnTo>
                    <a:lnTo>
                      <a:pt x="50" y="9"/>
                    </a:lnTo>
                    <a:lnTo>
                      <a:pt x="44" y="4"/>
                    </a:lnTo>
                    <a:lnTo>
                      <a:pt x="37" y="2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4" y="4"/>
                    </a:lnTo>
                    <a:lnTo>
                      <a:pt x="8" y="9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7" name="Freeform 65"/>
              <p:cNvSpPr>
                <a:spLocks/>
              </p:cNvSpPr>
              <p:nvPr/>
            </p:nvSpPr>
            <p:spPr bwMode="auto">
              <a:xfrm>
                <a:off x="5867401" y="4767263"/>
                <a:ext cx="47625" cy="46038"/>
              </a:xfrm>
              <a:custGeom>
                <a:avLst/>
                <a:gdLst>
                  <a:gd name="T0" fmla="*/ 8 w 60"/>
                  <a:gd name="T1" fmla="*/ 8 h 58"/>
                  <a:gd name="T2" fmla="*/ 4 w 60"/>
                  <a:gd name="T3" fmla="*/ 15 h 58"/>
                  <a:gd name="T4" fmla="*/ 1 w 60"/>
                  <a:gd name="T5" fmla="*/ 21 h 58"/>
                  <a:gd name="T6" fmla="*/ 0 w 60"/>
                  <a:gd name="T7" fmla="*/ 29 h 58"/>
                  <a:gd name="T8" fmla="*/ 1 w 60"/>
                  <a:gd name="T9" fmla="*/ 37 h 58"/>
                  <a:gd name="T10" fmla="*/ 4 w 60"/>
                  <a:gd name="T11" fmla="*/ 44 h 58"/>
                  <a:gd name="T12" fmla="*/ 8 w 60"/>
                  <a:gd name="T13" fmla="*/ 50 h 58"/>
                  <a:gd name="T14" fmla="*/ 14 w 60"/>
                  <a:gd name="T15" fmla="*/ 55 h 58"/>
                  <a:gd name="T16" fmla="*/ 22 w 60"/>
                  <a:gd name="T17" fmla="*/ 58 h 58"/>
                  <a:gd name="T18" fmla="*/ 29 w 60"/>
                  <a:gd name="T19" fmla="*/ 58 h 58"/>
                  <a:gd name="T20" fmla="*/ 37 w 60"/>
                  <a:gd name="T21" fmla="*/ 58 h 58"/>
                  <a:gd name="T22" fmla="*/ 45 w 60"/>
                  <a:gd name="T23" fmla="*/ 55 h 58"/>
                  <a:gd name="T24" fmla="*/ 50 w 60"/>
                  <a:gd name="T25" fmla="*/ 50 h 58"/>
                  <a:gd name="T26" fmla="*/ 55 w 60"/>
                  <a:gd name="T27" fmla="*/ 44 h 58"/>
                  <a:gd name="T28" fmla="*/ 58 w 60"/>
                  <a:gd name="T29" fmla="*/ 37 h 58"/>
                  <a:gd name="T30" fmla="*/ 60 w 60"/>
                  <a:gd name="T31" fmla="*/ 29 h 58"/>
                  <a:gd name="T32" fmla="*/ 58 w 60"/>
                  <a:gd name="T33" fmla="*/ 21 h 58"/>
                  <a:gd name="T34" fmla="*/ 55 w 60"/>
                  <a:gd name="T35" fmla="*/ 15 h 58"/>
                  <a:gd name="T36" fmla="*/ 50 w 60"/>
                  <a:gd name="T37" fmla="*/ 8 h 58"/>
                  <a:gd name="T38" fmla="*/ 45 w 60"/>
                  <a:gd name="T39" fmla="*/ 3 h 58"/>
                  <a:gd name="T40" fmla="*/ 37 w 60"/>
                  <a:gd name="T41" fmla="*/ 2 h 58"/>
                  <a:gd name="T42" fmla="*/ 29 w 60"/>
                  <a:gd name="T43" fmla="*/ 0 h 58"/>
                  <a:gd name="T44" fmla="*/ 22 w 60"/>
                  <a:gd name="T45" fmla="*/ 2 h 58"/>
                  <a:gd name="T46" fmla="*/ 14 w 60"/>
                  <a:gd name="T47" fmla="*/ 3 h 58"/>
                  <a:gd name="T48" fmla="*/ 8 w 60"/>
                  <a:gd name="T4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58">
                    <a:moveTo>
                      <a:pt x="8" y="8"/>
                    </a:moveTo>
                    <a:lnTo>
                      <a:pt x="4" y="15"/>
                    </a:lnTo>
                    <a:lnTo>
                      <a:pt x="1" y="21"/>
                    </a:lnTo>
                    <a:lnTo>
                      <a:pt x="0" y="29"/>
                    </a:lnTo>
                    <a:lnTo>
                      <a:pt x="1" y="37"/>
                    </a:lnTo>
                    <a:lnTo>
                      <a:pt x="4" y="44"/>
                    </a:lnTo>
                    <a:lnTo>
                      <a:pt x="8" y="50"/>
                    </a:lnTo>
                    <a:lnTo>
                      <a:pt x="14" y="55"/>
                    </a:lnTo>
                    <a:lnTo>
                      <a:pt x="22" y="58"/>
                    </a:lnTo>
                    <a:lnTo>
                      <a:pt x="29" y="58"/>
                    </a:lnTo>
                    <a:lnTo>
                      <a:pt x="37" y="58"/>
                    </a:lnTo>
                    <a:lnTo>
                      <a:pt x="45" y="55"/>
                    </a:lnTo>
                    <a:lnTo>
                      <a:pt x="50" y="50"/>
                    </a:lnTo>
                    <a:lnTo>
                      <a:pt x="55" y="44"/>
                    </a:lnTo>
                    <a:lnTo>
                      <a:pt x="58" y="37"/>
                    </a:lnTo>
                    <a:lnTo>
                      <a:pt x="60" y="29"/>
                    </a:lnTo>
                    <a:lnTo>
                      <a:pt x="58" y="21"/>
                    </a:lnTo>
                    <a:lnTo>
                      <a:pt x="55" y="15"/>
                    </a:lnTo>
                    <a:lnTo>
                      <a:pt x="50" y="8"/>
                    </a:lnTo>
                    <a:lnTo>
                      <a:pt x="45" y="3"/>
                    </a:lnTo>
                    <a:lnTo>
                      <a:pt x="37" y="2"/>
                    </a:lnTo>
                    <a:lnTo>
                      <a:pt x="29" y="0"/>
                    </a:lnTo>
                    <a:lnTo>
                      <a:pt x="22" y="2"/>
                    </a:lnTo>
                    <a:lnTo>
                      <a:pt x="14" y="3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8" name="Freeform 66"/>
              <p:cNvSpPr>
                <a:spLocks/>
              </p:cNvSpPr>
              <p:nvPr/>
            </p:nvSpPr>
            <p:spPr bwMode="auto">
              <a:xfrm>
                <a:off x="6038851" y="4611688"/>
                <a:ext cx="47625" cy="46038"/>
              </a:xfrm>
              <a:custGeom>
                <a:avLst/>
                <a:gdLst>
                  <a:gd name="T0" fmla="*/ 10 w 60"/>
                  <a:gd name="T1" fmla="*/ 8 h 59"/>
                  <a:gd name="T2" fmla="*/ 5 w 60"/>
                  <a:gd name="T3" fmla="*/ 15 h 59"/>
                  <a:gd name="T4" fmla="*/ 1 w 60"/>
                  <a:gd name="T5" fmla="*/ 21 h 59"/>
                  <a:gd name="T6" fmla="*/ 0 w 60"/>
                  <a:gd name="T7" fmla="*/ 29 h 59"/>
                  <a:gd name="T8" fmla="*/ 1 w 60"/>
                  <a:gd name="T9" fmla="*/ 38 h 59"/>
                  <a:gd name="T10" fmla="*/ 5 w 60"/>
                  <a:gd name="T11" fmla="*/ 44 h 59"/>
                  <a:gd name="T12" fmla="*/ 10 w 60"/>
                  <a:gd name="T13" fmla="*/ 51 h 59"/>
                  <a:gd name="T14" fmla="*/ 16 w 60"/>
                  <a:gd name="T15" fmla="*/ 55 h 59"/>
                  <a:gd name="T16" fmla="*/ 23 w 60"/>
                  <a:gd name="T17" fmla="*/ 59 h 59"/>
                  <a:gd name="T18" fmla="*/ 31 w 60"/>
                  <a:gd name="T19" fmla="*/ 59 h 59"/>
                  <a:gd name="T20" fmla="*/ 39 w 60"/>
                  <a:gd name="T21" fmla="*/ 59 h 59"/>
                  <a:gd name="T22" fmla="*/ 45 w 60"/>
                  <a:gd name="T23" fmla="*/ 55 h 59"/>
                  <a:gd name="T24" fmla="*/ 52 w 60"/>
                  <a:gd name="T25" fmla="*/ 51 h 59"/>
                  <a:gd name="T26" fmla="*/ 57 w 60"/>
                  <a:gd name="T27" fmla="*/ 44 h 59"/>
                  <a:gd name="T28" fmla="*/ 58 w 60"/>
                  <a:gd name="T29" fmla="*/ 38 h 59"/>
                  <a:gd name="T30" fmla="*/ 60 w 60"/>
                  <a:gd name="T31" fmla="*/ 29 h 59"/>
                  <a:gd name="T32" fmla="*/ 58 w 60"/>
                  <a:gd name="T33" fmla="*/ 21 h 59"/>
                  <a:gd name="T34" fmla="*/ 57 w 60"/>
                  <a:gd name="T35" fmla="*/ 15 h 59"/>
                  <a:gd name="T36" fmla="*/ 52 w 60"/>
                  <a:gd name="T37" fmla="*/ 8 h 59"/>
                  <a:gd name="T38" fmla="*/ 45 w 60"/>
                  <a:gd name="T39" fmla="*/ 3 h 59"/>
                  <a:gd name="T40" fmla="*/ 39 w 60"/>
                  <a:gd name="T41" fmla="*/ 0 h 59"/>
                  <a:gd name="T42" fmla="*/ 31 w 60"/>
                  <a:gd name="T43" fmla="*/ 0 h 59"/>
                  <a:gd name="T44" fmla="*/ 23 w 60"/>
                  <a:gd name="T45" fmla="*/ 0 h 59"/>
                  <a:gd name="T46" fmla="*/ 16 w 60"/>
                  <a:gd name="T47" fmla="*/ 3 h 59"/>
                  <a:gd name="T48" fmla="*/ 10 w 60"/>
                  <a:gd name="T49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59">
                    <a:moveTo>
                      <a:pt x="10" y="8"/>
                    </a:moveTo>
                    <a:lnTo>
                      <a:pt x="5" y="15"/>
                    </a:lnTo>
                    <a:lnTo>
                      <a:pt x="1" y="21"/>
                    </a:lnTo>
                    <a:lnTo>
                      <a:pt x="0" y="29"/>
                    </a:lnTo>
                    <a:lnTo>
                      <a:pt x="1" y="38"/>
                    </a:lnTo>
                    <a:lnTo>
                      <a:pt x="5" y="44"/>
                    </a:lnTo>
                    <a:lnTo>
                      <a:pt x="10" y="51"/>
                    </a:lnTo>
                    <a:lnTo>
                      <a:pt x="16" y="55"/>
                    </a:lnTo>
                    <a:lnTo>
                      <a:pt x="23" y="59"/>
                    </a:lnTo>
                    <a:lnTo>
                      <a:pt x="31" y="59"/>
                    </a:lnTo>
                    <a:lnTo>
                      <a:pt x="39" y="59"/>
                    </a:lnTo>
                    <a:lnTo>
                      <a:pt x="45" y="55"/>
                    </a:lnTo>
                    <a:lnTo>
                      <a:pt x="52" y="51"/>
                    </a:lnTo>
                    <a:lnTo>
                      <a:pt x="57" y="44"/>
                    </a:lnTo>
                    <a:lnTo>
                      <a:pt x="58" y="38"/>
                    </a:lnTo>
                    <a:lnTo>
                      <a:pt x="60" y="29"/>
                    </a:lnTo>
                    <a:lnTo>
                      <a:pt x="58" y="21"/>
                    </a:lnTo>
                    <a:lnTo>
                      <a:pt x="57" y="15"/>
                    </a:lnTo>
                    <a:lnTo>
                      <a:pt x="52" y="8"/>
                    </a:lnTo>
                    <a:lnTo>
                      <a:pt x="45" y="3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6" y="3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9" name="Freeform 67"/>
              <p:cNvSpPr>
                <a:spLocks/>
              </p:cNvSpPr>
              <p:nvPr/>
            </p:nvSpPr>
            <p:spPr bwMode="auto">
              <a:xfrm>
                <a:off x="6210301" y="4611688"/>
                <a:ext cx="47625" cy="46038"/>
              </a:xfrm>
              <a:custGeom>
                <a:avLst/>
                <a:gdLst>
                  <a:gd name="T0" fmla="*/ 8 w 61"/>
                  <a:gd name="T1" fmla="*/ 8 h 59"/>
                  <a:gd name="T2" fmla="*/ 4 w 61"/>
                  <a:gd name="T3" fmla="*/ 15 h 59"/>
                  <a:gd name="T4" fmla="*/ 2 w 61"/>
                  <a:gd name="T5" fmla="*/ 21 h 59"/>
                  <a:gd name="T6" fmla="*/ 0 w 61"/>
                  <a:gd name="T7" fmla="*/ 29 h 59"/>
                  <a:gd name="T8" fmla="*/ 2 w 61"/>
                  <a:gd name="T9" fmla="*/ 38 h 59"/>
                  <a:gd name="T10" fmla="*/ 4 w 61"/>
                  <a:gd name="T11" fmla="*/ 44 h 59"/>
                  <a:gd name="T12" fmla="*/ 8 w 61"/>
                  <a:gd name="T13" fmla="*/ 51 h 59"/>
                  <a:gd name="T14" fmla="*/ 15 w 61"/>
                  <a:gd name="T15" fmla="*/ 55 h 59"/>
                  <a:gd name="T16" fmla="*/ 23 w 61"/>
                  <a:gd name="T17" fmla="*/ 59 h 59"/>
                  <a:gd name="T18" fmla="*/ 30 w 61"/>
                  <a:gd name="T19" fmla="*/ 59 h 59"/>
                  <a:gd name="T20" fmla="*/ 38 w 61"/>
                  <a:gd name="T21" fmla="*/ 59 h 59"/>
                  <a:gd name="T22" fmla="*/ 46 w 61"/>
                  <a:gd name="T23" fmla="*/ 55 h 59"/>
                  <a:gd name="T24" fmla="*/ 51 w 61"/>
                  <a:gd name="T25" fmla="*/ 51 h 59"/>
                  <a:gd name="T26" fmla="*/ 56 w 61"/>
                  <a:gd name="T27" fmla="*/ 44 h 59"/>
                  <a:gd name="T28" fmla="*/ 59 w 61"/>
                  <a:gd name="T29" fmla="*/ 38 h 59"/>
                  <a:gd name="T30" fmla="*/ 61 w 61"/>
                  <a:gd name="T31" fmla="*/ 29 h 59"/>
                  <a:gd name="T32" fmla="*/ 59 w 61"/>
                  <a:gd name="T33" fmla="*/ 21 h 59"/>
                  <a:gd name="T34" fmla="*/ 56 w 61"/>
                  <a:gd name="T35" fmla="*/ 15 h 59"/>
                  <a:gd name="T36" fmla="*/ 51 w 61"/>
                  <a:gd name="T37" fmla="*/ 8 h 59"/>
                  <a:gd name="T38" fmla="*/ 46 w 61"/>
                  <a:gd name="T39" fmla="*/ 3 h 59"/>
                  <a:gd name="T40" fmla="*/ 38 w 61"/>
                  <a:gd name="T41" fmla="*/ 0 h 59"/>
                  <a:gd name="T42" fmla="*/ 30 w 61"/>
                  <a:gd name="T43" fmla="*/ 0 h 59"/>
                  <a:gd name="T44" fmla="*/ 23 w 61"/>
                  <a:gd name="T45" fmla="*/ 0 h 59"/>
                  <a:gd name="T46" fmla="*/ 15 w 61"/>
                  <a:gd name="T47" fmla="*/ 3 h 59"/>
                  <a:gd name="T48" fmla="*/ 8 w 61"/>
                  <a:gd name="T49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1" h="59">
                    <a:moveTo>
                      <a:pt x="8" y="8"/>
                    </a:moveTo>
                    <a:lnTo>
                      <a:pt x="4" y="15"/>
                    </a:lnTo>
                    <a:lnTo>
                      <a:pt x="2" y="21"/>
                    </a:lnTo>
                    <a:lnTo>
                      <a:pt x="0" y="29"/>
                    </a:lnTo>
                    <a:lnTo>
                      <a:pt x="2" y="38"/>
                    </a:lnTo>
                    <a:lnTo>
                      <a:pt x="4" y="44"/>
                    </a:lnTo>
                    <a:lnTo>
                      <a:pt x="8" y="51"/>
                    </a:lnTo>
                    <a:lnTo>
                      <a:pt x="15" y="55"/>
                    </a:lnTo>
                    <a:lnTo>
                      <a:pt x="23" y="59"/>
                    </a:lnTo>
                    <a:lnTo>
                      <a:pt x="30" y="59"/>
                    </a:lnTo>
                    <a:lnTo>
                      <a:pt x="38" y="59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6" y="44"/>
                    </a:lnTo>
                    <a:lnTo>
                      <a:pt x="59" y="38"/>
                    </a:lnTo>
                    <a:lnTo>
                      <a:pt x="61" y="29"/>
                    </a:lnTo>
                    <a:lnTo>
                      <a:pt x="59" y="21"/>
                    </a:lnTo>
                    <a:lnTo>
                      <a:pt x="56" y="15"/>
                    </a:lnTo>
                    <a:lnTo>
                      <a:pt x="51" y="8"/>
                    </a:lnTo>
                    <a:lnTo>
                      <a:pt x="46" y="3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0"/>
                    </a:lnTo>
                    <a:lnTo>
                      <a:pt x="15" y="3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0" name="Freeform 68"/>
              <p:cNvSpPr>
                <a:spLocks/>
              </p:cNvSpPr>
              <p:nvPr/>
            </p:nvSpPr>
            <p:spPr bwMode="auto">
              <a:xfrm>
                <a:off x="6389688" y="4473576"/>
                <a:ext cx="47625" cy="46038"/>
              </a:xfrm>
              <a:custGeom>
                <a:avLst/>
                <a:gdLst>
                  <a:gd name="T0" fmla="*/ 8 w 60"/>
                  <a:gd name="T1" fmla="*/ 8 h 59"/>
                  <a:gd name="T2" fmla="*/ 5 w 60"/>
                  <a:gd name="T3" fmla="*/ 15 h 59"/>
                  <a:gd name="T4" fmla="*/ 2 w 60"/>
                  <a:gd name="T5" fmla="*/ 21 h 59"/>
                  <a:gd name="T6" fmla="*/ 0 w 60"/>
                  <a:gd name="T7" fmla="*/ 29 h 59"/>
                  <a:gd name="T8" fmla="*/ 2 w 60"/>
                  <a:gd name="T9" fmla="*/ 38 h 59"/>
                  <a:gd name="T10" fmla="*/ 5 w 60"/>
                  <a:gd name="T11" fmla="*/ 44 h 59"/>
                  <a:gd name="T12" fmla="*/ 8 w 60"/>
                  <a:gd name="T13" fmla="*/ 51 h 59"/>
                  <a:gd name="T14" fmla="*/ 15 w 60"/>
                  <a:gd name="T15" fmla="*/ 56 h 59"/>
                  <a:gd name="T16" fmla="*/ 23 w 60"/>
                  <a:gd name="T17" fmla="*/ 59 h 59"/>
                  <a:gd name="T18" fmla="*/ 30 w 60"/>
                  <a:gd name="T19" fmla="*/ 59 h 59"/>
                  <a:gd name="T20" fmla="*/ 38 w 60"/>
                  <a:gd name="T21" fmla="*/ 59 h 59"/>
                  <a:gd name="T22" fmla="*/ 46 w 60"/>
                  <a:gd name="T23" fmla="*/ 56 h 59"/>
                  <a:gd name="T24" fmla="*/ 51 w 60"/>
                  <a:gd name="T25" fmla="*/ 51 h 59"/>
                  <a:gd name="T26" fmla="*/ 56 w 60"/>
                  <a:gd name="T27" fmla="*/ 44 h 59"/>
                  <a:gd name="T28" fmla="*/ 59 w 60"/>
                  <a:gd name="T29" fmla="*/ 38 h 59"/>
                  <a:gd name="T30" fmla="*/ 60 w 60"/>
                  <a:gd name="T31" fmla="*/ 29 h 59"/>
                  <a:gd name="T32" fmla="*/ 59 w 60"/>
                  <a:gd name="T33" fmla="*/ 21 h 59"/>
                  <a:gd name="T34" fmla="*/ 56 w 60"/>
                  <a:gd name="T35" fmla="*/ 15 h 59"/>
                  <a:gd name="T36" fmla="*/ 51 w 60"/>
                  <a:gd name="T37" fmla="*/ 8 h 59"/>
                  <a:gd name="T38" fmla="*/ 46 w 60"/>
                  <a:gd name="T39" fmla="*/ 3 h 59"/>
                  <a:gd name="T40" fmla="*/ 38 w 60"/>
                  <a:gd name="T41" fmla="*/ 0 h 59"/>
                  <a:gd name="T42" fmla="*/ 30 w 60"/>
                  <a:gd name="T43" fmla="*/ 0 h 59"/>
                  <a:gd name="T44" fmla="*/ 23 w 60"/>
                  <a:gd name="T45" fmla="*/ 0 h 59"/>
                  <a:gd name="T46" fmla="*/ 15 w 60"/>
                  <a:gd name="T47" fmla="*/ 3 h 59"/>
                  <a:gd name="T48" fmla="*/ 8 w 60"/>
                  <a:gd name="T49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59">
                    <a:moveTo>
                      <a:pt x="8" y="8"/>
                    </a:moveTo>
                    <a:lnTo>
                      <a:pt x="5" y="15"/>
                    </a:lnTo>
                    <a:lnTo>
                      <a:pt x="2" y="21"/>
                    </a:lnTo>
                    <a:lnTo>
                      <a:pt x="0" y="29"/>
                    </a:lnTo>
                    <a:lnTo>
                      <a:pt x="2" y="38"/>
                    </a:lnTo>
                    <a:lnTo>
                      <a:pt x="5" y="44"/>
                    </a:lnTo>
                    <a:lnTo>
                      <a:pt x="8" y="51"/>
                    </a:lnTo>
                    <a:lnTo>
                      <a:pt x="15" y="56"/>
                    </a:lnTo>
                    <a:lnTo>
                      <a:pt x="23" y="59"/>
                    </a:lnTo>
                    <a:lnTo>
                      <a:pt x="30" y="59"/>
                    </a:lnTo>
                    <a:lnTo>
                      <a:pt x="38" y="59"/>
                    </a:lnTo>
                    <a:lnTo>
                      <a:pt x="46" y="56"/>
                    </a:lnTo>
                    <a:lnTo>
                      <a:pt x="51" y="51"/>
                    </a:lnTo>
                    <a:lnTo>
                      <a:pt x="56" y="44"/>
                    </a:lnTo>
                    <a:lnTo>
                      <a:pt x="59" y="38"/>
                    </a:lnTo>
                    <a:lnTo>
                      <a:pt x="60" y="29"/>
                    </a:lnTo>
                    <a:lnTo>
                      <a:pt x="59" y="21"/>
                    </a:lnTo>
                    <a:lnTo>
                      <a:pt x="56" y="15"/>
                    </a:lnTo>
                    <a:lnTo>
                      <a:pt x="51" y="8"/>
                    </a:lnTo>
                    <a:lnTo>
                      <a:pt x="46" y="3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0"/>
                    </a:lnTo>
                    <a:lnTo>
                      <a:pt x="15" y="3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1" name="Freeform 69"/>
              <p:cNvSpPr>
                <a:spLocks/>
              </p:cNvSpPr>
              <p:nvPr/>
            </p:nvSpPr>
            <p:spPr bwMode="auto">
              <a:xfrm>
                <a:off x="6562726" y="4629151"/>
                <a:ext cx="47625" cy="47625"/>
              </a:xfrm>
              <a:custGeom>
                <a:avLst/>
                <a:gdLst>
                  <a:gd name="T0" fmla="*/ 8 w 58"/>
                  <a:gd name="T1" fmla="*/ 10 h 60"/>
                  <a:gd name="T2" fmla="*/ 3 w 58"/>
                  <a:gd name="T3" fmla="*/ 16 h 60"/>
                  <a:gd name="T4" fmla="*/ 1 w 58"/>
                  <a:gd name="T5" fmla="*/ 23 h 60"/>
                  <a:gd name="T6" fmla="*/ 0 w 58"/>
                  <a:gd name="T7" fmla="*/ 31 h 60"/>
                  <a:gd name="T8" fmla="*/ 1 w 58"/>
                  <a:gd name="T9" fmla="*/ 37 h 60"/>
                  <a:gd name="T10" fmla="*/ 3 w 58"/>
                  <a:gd name="T11" fmla="*/ 45 h 60"/>
                  <a:gd name="T12" fmla="*/ 8 w 58"/>
                  <a:gd name="T13" fmla="*/ 52 h 60"/>
                  <a:gd name="T14" fmla="*/ 14 w 58"/>
                  <a:gd name="T15" fmla="*/ 57 h 60"/>
                  <a:gd name="T16" fmla="*/ 21 w 58"/>
                  <a:gd name="T17" fmla="*/ 58 h 60"/>
                  <a:gd name="T18" fmla="*/ 29 w 58"/>
                  <a:gd name="T19" fmla="*/ 60 h 60"/>
                  <a:gd name="T20" fmla="*/ 37 w 58"/>
                  <a:gd name="T21" fmla="*/ 58 h 60"/>
                  <a:gd name="T22" fmla="*/ 44 w 58"/>
                  <a:gd name="T23" fmla="*/ 57 h 60"/>
                  <a:gd name="T24" fmla="*/ 50 w 58"/>
                  <a:gd name="T25" fmla="*/ 52 h 60"/>
                  <a:gd name="T26" fmla="*/ 55 w 58"/>
                  <a:gd name="T27" fmla="*/ 45 h 60"/>
                  <a:gd name="T28" fmla="*/ 58 w 58"/>
                  <a:gd name="T29" fmla="*/ 37 h 60"/>
                  <a:gd name="T30" fmla="*/ 58 w 58"/>
                  <a:gd name="T31" fmla="*/ 31 h 60"/>
                  <a:gd name="T32" fmla="*/ 58 w 58"/>
                  <a:gd name="T33" fmla="*/ 23 h 60"/>
                  <a:gd name="T34" fmla="*/ 55 w 58"/>
                  <a:gd name="T35" fmla="*/ 16 h 60"/>
                  <a:gd name="T36" fmla="*/ 50 w 58"/>
                  <a:gd name="T37" fmla="*/ 10 h 60"/>
                  <a:gd name="T38" fmla="*/ 44 w 58"/>
                  <a:gd name="T39" fmla="*/ 5 h 60"/>
                  <a:gd name="T40" fmla="*/ 37 w 58"/>
                  <a:gd name="T41" fmla="*/ 2 h 60"/>
                  <a:gd name="T42" fmla="*/ 29 w 58"/>
                  <a:gd name="T43" fmla="*/ 0 h 60"/>
                  <a:gd name="T44" fmla="*/ 21 w 58"/>
                  <a:gd name="T45" fmla="*/ 2 h 60"/>
                  <a:gd name="T46" fmla="*/ 14 w 58"/>
                  <a:gd name="T47" fmla="*/ 5 h 60"/>
                  <a:gd name="T48" fmla="*/ 8 w 58"/>
                  <a:gd name="T49" fmla="*/ 10 h 60"/>
                  <a:gd name="T50" fmla="*/ 8 w 58"/>
                  <a:gd name="T5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8" h="60">
                    <a:moveTo>
                      <a:pt x="8" y="10"/>
                    </a:moveTo>
                    <a:lnTo>
                      <a:pt x="3" y="16"/>
                    </a:lnTo>
                    <a:lnTo>
                      <a:pt x="1" y="23"/>
                    </a:lnTo>
                    <a:lnTo>
                      <a:pt x="0" y="31"/>
                    </a:lnTo>
                    <a:lnTo>
                      <a:pt x="1" y="37"/>
                    </a:lnTo>
                    <a:lnTo>
                      <a:pt x="3" y="45"/>
                    </a:lnTo>
                    <a:lnTo>
                      <a:pt x="8" y="52"/>
                    </a:lnTo>
                    <a:lnTo>
                      <a:pt x="14" y="57"/>
                    </a:lnTo>
                    <a:lnTo>
                      <a:pt x="21" y="58"/>
                    </a:lnTo>
                    <a:lnTo>
                      <a:pt x="29" y="60"/>
                    </a:lnTo>
                    <a:lnTo>
                      <a:pt x="37" y="58"/>
                    </a:lnTo>
                    <a:lnTo>
                      <a:pt x="44" y="57"/>
                    </a:lnTo>
                    <a:lnTo>
                      <a:pt x="50" y="52"/>
                    </a:lnTo>
                    <a:lnTo>
                      <a:pt x="55" y="45"/>
                    </a:lnTo>
                    <a:lnTo>
                      <a:pt x="58" y="37"/>
                    </a:lnTo>
                    <a:lnTo>
                      <a:pt x="58" y="31"/>
                    </a:lnTo>
                    <a:lnTo>
                      <a:pt x="58" y="23"/>
                    </a:lnTo>
                    <a:lnTo>
                      <a:pt x="55" y="16"/>
                    </a:lnTo>
                    <a:lnTo>
                      <a:pt x="50" y="10"/>
                    </a:lnTo>
                    <a:lnTo>
                      <a:pt x="44" y="5"/>
                    </a:lnTo>
                    <a:lnTo>
                      <a:pt x="37" y="2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4" y="5"/>
                    </a:lnTo>
                    <a:lnTo>
                      <a:pt x="8" y="10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2" name="Freeform 70"/>
              <p:cNvSpPr>
                <a:spLocks/>
              </p:cNvSpPr>
              <p:nvPr/>
            </p:nvSpPr>
            <p:spPr bwMode="auto">
              <a:xfrm>
                <a:off x="6742113" y="4548188"/>
                <a:ext cx="46038" cy="46038"/>
              </a:xfrm>
              <a:custGeom>
                <a:avLst/>
                <a:gdLst>
                  <a:gd name="T0" fmla="*/ 8 w 59"/>
                  <a:gd name="T1" fmla="*/ 8 h 58"/>
                  <a:gd name="T2" fmla="*/ 3 w 59"/>
                  <a:gd name="T3" fmla="*/ 14 h 58"/>
                  <a:gd name="T4" fmla="*/ 0 w 59"/>
                  <a:gd name="T5" fmla="*/ 21 h 58"/>
                  <a:gd name="T6" fmla="*/ 0 w 59"/>
                  <a:gd name="T7" fmla="*/ 29 h 58"/>
                  <a:gd name="T8" fmla="*/ 0 w 59"/>
                  <a:gd name="T9" fmla="*/ 37 h 58"/>
                  <a:gd name="T10" fmla="*/ 3 w 59"/>
                  <a:gd name="T11" fmla="*/ 43 h 58"/>
                  <a:gd name="T12" fmla="*/ 8 w 59"/>
                  <a:gd name="T13" fmla="*/ 50 h 58"/>
                  <a:gd name="T14" fmla="*/ 15 w 59"/>
                  <a:gd name="T15" fmla="*/ 55 h 58"/>
                  <a:gd name="T16" fmla="*/ 21 w 59"/>
                  <a:gd name="T17" fmla="*/ 58 h 58"/>
                  <a:gd name="T18" fmla="*/ 29 w 59"/>
                  <a:gd name="T19" fmla="*/ 58 h 58"/>
                  <a:gd name="T20" fmla="*/ 37 w 59"/>
                  <a:gd name="T21" fmla="*/ 58 h 58"/>
                  <a:gd name="T22" fmla="*/ 44 w 59"/>
                  <a:gd name="T23" fmla="*/ 55 h 58"/>
                  <a:gd name="T24" fmla="*/ 50 w 59"/>
                  <a:gd name="T25" fmla="*/ 50 h 58"/>
                  <a:gd name="T26" fmla="*/ 55 w 59"/>
                  <a:gd name="T27" fmla="*/ 43 h 58"/>
                  <a:gd name="T28" fmla="*/ 59 w 59"/>
                  <a:gd name="T29" fmla="*/ 37 h 58"/>
                  <a:gd name="T30" fmla="*/ 59 w 59"/>
                  <a:gd name="T31" fmla="*/ 29 h 58"/>
                  <a:gd name="T32" fmla="*/ 59 w 59"/>
                  <a:gd name="T33" fmla="*/ 21 h 58"/>
                  <a:gd name="T34" fmla="*/ 55 w 59"/>
                  <a:gd name="T35" fmla="*/ 14 h 58"/>
                  <a:gd name="T36" fmla="*/ 50 w 59"/>
                  <a:gd name="T37" fmla="*/ 8 h 58"/>
                  <a:gd name="T38" fmla="*/ 44 w 59"/>
                  <a:gd name="T39" fmla="*/ 3 h 58"/>
                  <a:gd name="T40" fmla="*/ 37 w 59"/>
                  <a:gd name="T41" fmla="*/ 0 h 58"/>
                  <a:gd name="T42" fmla="*/ 29 w 59"/>
                  <a:gd name="T43" fmla="*/ 0 h 58"/>
                  <a:gd name="T44" fmla="*/ 21 w 59"/>
                  <a:gd name="T45" fmla="*/ 0 h 58"/>
                  <a:gd name="T46" fmla="*/ 15 w 59"/>
                  <a:gd name="T47" fmla="*/ 3 h 58"/>
                  <a:gd name="T48" fmla="*/ 8 w 59"/>
                  <a:gd name="T4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" h="58">
                    <a:moveTo>
                      <a:pt x="8" y="8"/>
                    </a:moveTo>
                    <a:lnTo>
                      <a:pt x="3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7"/>
                    </a:lnTo>
                    <a:lnTo>
                      <a:pt x="3" y="43"/>
                    </a:lnTo>
                    <a:lnTo>
                      <a:pt x="8" y="50"/>
                    </a:lnTo>
                    <a:lnTo>
                      <a:pt x="15" y="55"/>
                    </a:lnTo>
                    <a:lnTo>
                      <a:pt x="21" y="58"/>
                    </a:lnTo>
                    <a:lnTo>
                      <a:pt x="29" y="58"/>
                    </a:lnTo>
                    <a:lnTo>
                      <a:pt x="37" y="58"/>
                    </a:lnTo>
                    <a:lnTo>
                      <a:pt x="44" y="55"/>
                    </a:lnTo>
                    <a:lnTo>
                      <a:pt x="50" y="50"/>
                    </a:lnTo>
                    <a:lnTo>
                      <a:pt x="55" y="43"/>
                    </a:lnTo>
                    <a:lnTo>
                      <a:pt x="59" y="37"/>
                    </a:lnTo>
                    <a:lnTo>
                      <a:pt x="59" y="29"/>
                    </a:lnTo>
                    <a:lnTo>
                      <a:pt x="59" y="21"/>
                    </a:lnTo>
                    <a:lnTo>
                      <a:pt x="55" y="14"/>
                    </a:lnTo>
                    <a:lnTo>
                      <a:pt x="50" y="8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5" y="3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3" name="Freeform 71"/>
              <p:cNvSpPr>
                <a:spLocks/>
              </p:cNvSpPr>
              <p:nvPr/>
            </p:nvSpPr>
            <p:spPr bwMode="auto">
              <a:xfrm>
                <a:off x="6913563" y="4354513"/>
                <a:ext cx="49213" cy="47625"/>
              </a:xfrm>
              <a:custGeom>
                <a:avLst/>
                <a:gdLst>
                  <a:gd name="T0" fmla="*/ 10 w 60"/>
                  <a:gd name="T1" fmla="*/ 8 h 60"/>
                  <a:gd name="T2" fmla="*/ 5 w 60"/>
                  <a:gd name="T3" fmla="*/ 14 h 60"/>
                  <a:gd name="T4" fmla="*/ 1 w 60"/>
                  <a:gd name="T5" fmla="*/ 22 h 60"/>
                  <a:gd name="T6" fmla="*/ 0 w 60"/>
                  <a:gd name="T7" fmla="*/ 29 h 60"/>
                  <a:gd name="T8" fmla="*/ 1 w 60"/>
                  <a:gd name="T9" fmla="*/ 37 h 60"/>
                  <a:gd name="T10" fmla="*/ 5 w 60"/>
                  <a:gd name="T11" fmla="*/ 45 h 60"/>
                  <a:gd name="T12" fmla="*/ 10 w 60"/>
                  <a:gd name="T13" fmla="*/ 50 h 60"/>
                  <a:gd name="T14" fmla="*/ 14 w 60"/>
                  <a:gd name="T15" fmla="*/ 55 h 60"/>
                  <a:gd name="T16" fmla="*/ 23 w 60"/>
                  <a:gd name="T17" fmla="*/ 58 h 60"/>
                  <a:gd name="T18" fmla="*/ 31 w 60"/>
                  <a:gd name="T19" fmla="*/ 60 h 60"/>
                  <a:gd name="T20" fmla="*/ 37 w 60"/>
                  <a:gd name="T21" fmla="*/ 58 h 60"/>
                  <a:gd name="T22" fmla="*/ 45 w 60"/>
                  <a:gd name="T23" fmla="*/ 55 h 60"/>
                  <a:gd name="T24" fmla="*/ 50 w 60"/>
                  <a:gd name="T25" fmla="*/ 50 h 60"/>
                  <a:gd name="T26" fmla="*/ 55 w 60"/>
                  <a:gd name="T27" fmla="*/ 45 h 60"/>
                  <a:gd name="T28" fmla="*/ 58 w 60"/>
                  <a:gd name="T29" fmla="*/ 37 h 60"/>
                  <a:gd name="T30" fmla="*/ 60 w 60"/>
                  <a:gd name="T31" fmla="*/ 29 h 60"/>
                  <a:gd name="T32" fmla="*/ 58 w 60"/>
                  <a:gd name="T33" fmla="*/ 22 h 60"/>
                  <a:gd name="T34" fmla="*/ 55 w 60"/>
                  <a:gd name="T35" fmla="*/ 14 h 60"/>
                  <a:gd name="T36" fmla="*/ 50 w 60"/>
                  <a:gd name="T37" fmla="*/ 8 h 60"/>
                  <a:gd name="T38" fmla="*/ 45 w 60"/>
                  <a:gd name="T39" fmla="*/ 5 h 60"/>
                  <a:gd name="T40" fmla="*/ 37 w 60"/>
                  <a:gd name="T41" fmla="*/ 1 h 60"/>
                  <a:gd name="T42" fmla="*/ 31 w 60"/>
                  <a:gd name="T43" fmla="*/ 0 h 60"/>
                  <a:gd name="T44" fmla="*/ 23 w 60"/>
                  <a:gd name="T45" fmla="*/ 1 h 60"/>
                  <a:gd name="T46" fmla="*/ 14 w 60"/>
                  <a:gd name="T47" fmla="*/ 5 h 60"/>
                  <a:gd name="T48" fmla="*/ 10 w 60"/>
                  <a:gd name="T49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60">
                    <a:moveTo>
                      <a:pt x="10" y="8"/>
                    </a:moveTo>
                    <a:lnTo>
                      <a:pt x="5" y="14"/>
                    </a:lnTo>
                    <a:lnTo>
                      <a:pt x="1" y="22"/>
                    </a:lnTo>
                    <a:lnTo>
                      <a:pt x="0" y="29"/>
                    </a:lnTo>
                    <a:lnTo>
                      <a:pt x="1" y="37"/>
                    </a:lnTo>
                    <a:lnTo>
                      <a:pt x="5" y="45"/>
                    </a:lnTo>
                    <a:lnTo>
                      <a:pt x="10" y="50"/>
                    </a:lnTo>
                    <a:lnTo>
                      <a:pt x="14" y="55"/>
                    </a:lnTo>
                    <a:lnTo>
                      <a:pt x="23" y="58"/>
                    </a:lnTo>
                    <a:lnTo>
                      <a:pt x="31" y="60"/>
                    </a:lnTo>
                    <a:lnTo>
                      <a:pt x="37" y="58"/>
                    </a:lnTo>
                    <a:lnTo>
                      <a:pt x="45" y="55"/>
                    </a:lnTo>
                    <a:lnTo>
                      <a:pt x="50" y="50"/>
                    </a:lnTo>
                    <a:lnTo>
                      <a:pt x="55" y="45"/>
                    </a:lnTo>
                    <a:lnTo>
                      <a:pt x="58" y="37"/>
                    </a:lnTo>
                    <a:lnTo>
                      <a:pt x="60" y="29"/>
                    </a:lnTo>
                    <a:lnTo>
                      <a:pt x="58" y="22"/>
                    </a:lnTo>
                    <a:lnTo>
                      <a:pt x="55" y="14"/>
                    </a:lnTo>
                    <a:lnTo>
                      <a:pt x="50" y="8"/>
                    </a:lnTo>
                    <a:lnTo>
                      <a:pt x="45" y="5"/>
                    </a:lnTo>
                    <a:lnTo>
                      <a:pt x="37" y="1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4" y="5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4" name="Freeform 72"/>
              <p:cNvSpPr>
                <a:spLocks/>
              </p:cNvSpPr>
              <p:nvPr/>
            </p:nvSpPr>
            <p:spPr bwMode="auto">
              <a:xfrm>
                <a:off x="7096126" y="4354513"/>
                <a:ext cx="47625" cy="47625"/>
              </a:xfrm>
              <a:custGeom>
                <a:avLst/>
                <a:gdLst>
                  <a:gd name="T0" fmla="*/ 8 w 60"/>
                  <a:gd name="T1" fmla="*/ 8 h 60"/>
                  <a:gd name="T2" fmla="*/ 3 w 60"/>
                  <a:gd name="T3" fmla="*/ 14 h 60"/>
                  <a:gd name="T4" fmla="*/ 2 w 60"/>
                  <a:gd name="T5" fmla="*/ 22 h 60"/>
                  <a:gd name="T6" fmla="*/ 0 w 60"/>
                  <a:gd name="T7" fmla="*/ 29 h 60"/>
                  <a:gd name="T8" fmla="*/ 2 w 60"/>
                  <a:gd name="T9" fmla="*/ 37 h 60"/>
                  <a:gd name="T10" fmla="*/ 3 w 60"/>
                  <a:gd name="T11" fmla="*/ 45 h 60"/>
                  <a:gd name="T12" fmla="*/ 8 w 60"/>
                  <a:gd name="T13" fmla="*/ 50 h 60"/>
                  <a:gd name="T14" fmla="*/ 15 w 60"/>
                  <a:gd name="T15" fmla="*/ 55 h 60"/>
                  <a:gd name="T16" fmla="*/ 21 w 60"/>
                  <a:gd name="T17" fmla="*/ 58 h 60"/>
                  <a:gd name="T18" fmla="*/ 29 w 60"/>
                  <a:gd name="T19" fmla="*/ 60 h 60"/>
                  <a:gd name="T20" fmla="*/ 37 w 60"/>
                  <a:gd name="T21" fmla="*/ 58 h 60"/>
                  <a:gd name="T22" fmla="*/ 44 w 60"/>
                  <a:gd name="T23" fmla="*/ 55 h 60"/>
                  <a:gd name="T24" fmla="*/ 50 w 60"/>
                  <a:gd name="T25" fmla="*/ 50 h 60"/>
                  <a:gd name="T26" fmla="*/ 55 w 60"/>
                  <a:gd name="T27" fmla="*/ 45 h 60"/>
                  <a:gd name="T28" fmla="*/ 59 w 60"/>
                  <a:gd name="T29" fmla="*/ 37 h 60"/>
                  <a:gd name="T30" fmla="*/ 60 w 60"/>
                  <a:gd name="T31" fmla="*/ 29 h 60"/>
                  <a:gd name="T32" fmla="*/ 59 w 60"/>
                  <a:gd name="T33" fmla="*/ 22 h 60"/>
                  <a:gd name="T34" fmla="*/ 55 w 60"/>
                  <a:gd name="T35" fmla="*/ 14 h 60"/>
                  <a:gd name="T36" fmla="*/ 50 w 60"/>
                  <a:gd name="T37" fmla="*/ 8 h 60"/>
                  <a:gd name="T38" fmla="*/ 44 w 60"/>
                  <a:gd name="T39" fmla="*/ 5 h 60"/>
                  <a:gd name="T40" fmla="*/ 37 w 60"/>
                  <a:gd name="T41" fmla="*/ 1 h 60"/>
                  <a:gd name="T42" fmla="*/ 29 w 60"/>
                  <a:gd name="T43" fmla="*/ 0 h 60"/>
                  <a:gd name="T44" fmla="*/ 21 w 60"/>
                  <a:gd name="T45" fmla="*/ 1 h 60"/>
                  <a:gd name="T46" fmla="*/ 15 w 60"/>
                  <a:gd name="T47" fmla="*/ 5 h 60"/>
                  <a:gd name="T48" fmla="*/ 8 w 60"/>
                  <a:gd name="T49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60">
                    <a:moveTo>
                      <a:pt x="8" y="8"/>
                    </a:moveTo>
                    <a:lnTo>
                      <a:pt x="3" y="14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2" y="37"/>
                    </a:lnTo>
                    <a:lnTo>
                      <a:pt x="3" y="45"/>
                    </a:lnTo>
                    <a:lnTo>
                      <a:pt x="8" y="50"/>
                    </a:lnTo>
                    <a:lnTo>
                      <a:pt x="15" y="55"/>
                    </a:lnTo>
                    <a:lnTo>
                      <a:pt x="21" y="58"/>
                    </a:lnTo>
                    <a:lnTo>
                      <a:pt x="29" y="60"/>
                    </a:lnTo>
                    <a:lnTo>
                      <a:pt x="37" y="58"/>
                    </a:lnTo>
                    <a:lnTo>
                      <a:pt x="44" y="55"/>
                    </a:lnTo>
                    <a:lnTo>
                      <a:pt x="50" y="50"/>
                    </a:lnTo>
                    <a:lnTo>
                      <a:pt x="55" y="45"/>
                    </a:lnTo>
                    <a:lnTo>
                      <a:pt x="59" y="37"/>
                    </a:lnTo>
                    <a:lnTo>
                      <a:pt x="60" y="29"/>
                    </a:lnTo>
                    <a:lnTo>
                      <a:pt x="59" y="22"/>
                    </a:lnTo>
                    <a:lnTo>
                      <a:pt x="55" y="14"/>
                    </a:lnTo>
                    <a:lnTo>
                      <a:pt x="50" y="8"/>
                    </a:lnTo>
                    <a:lnTo>
                      <a:pt x="44" y="5"/>
                    </a:lnTo>
                    <a:lnTo>
                      <a:pt x="37" y="1"/>
                    </a:lnTo>
                    <a:lnTo>
                      <a:pt x="29" y="0"/>
                    </a:lnTo>
                    <a:lnTo>
                      <a:pt x="21" y="1"/>
                    </a:lnTo>
                    <a:lnTo>
                      <a:pt x="15" y="5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5" name="Freeform 73"/>
              <p:cNvSpPr>
                <a:spLocks/>
              </p:cNvSpPr>
              <p:nvPr/>
            </p:nvSpPr>
            <p:spPr bwMode="auto">
              <a:xfrm>
                <a:off x="7273926" y="4333876"/>
                <a:ext cx="46038" cy="46038"/>
              </a:xfrm>
              <a:custGeom>
                <a:avLst/>
                <a:gdLst>
                  <a:gd name="T0" fmla="*/ 8 w 59"/>
                  <a:gd name="T1" fmla="*/ 8 h 58"/>
                  <a:gd name="T2" fmla="*/ 4 w 59"/>
                  <a:gd name="T3" fmla="*/ 14 h 58"/>
                  <a:gd name="T4" fmla="*/ 0 w 59"/>
                  <a:gd name="T5" fmla="*/ 21 h 58"/>
                  <a:gd name="T6" fmla="*/ 0 w 59"/>
                  <a:gd name="T7" fmla="*/ 29 h 58"/>
                  <a:gd name="T8" fmla="*/ 0 w 59"/>
                  <a:gd name="T9" fmla="*/ 37 h 58"/>
                  <a:gd name="T10" fmla="*/ 4 w 59"/>
                  <a:gd name="T11" fmla="*/ 44 h 58"/>
                  <a:gd name="T12" fmla="*/ 8 w 59"/>
                  <a:gd name="T13" fmla="*/ 50 h 58"/>
                  <a:gd name="T14" fmla="*/ 15 w 59"/>
                  <a:gd name="T15" fmla="*/ 55 h 58"/>
                  <a:gd name="T16" fmla="*/ 21 w 59"/>
                  <a:gd name="T17" fmla="*/ 58 h 58"/>
                  <a:gd name="T18" fmla="*/ 30 w 59"/>
                  <a:gd name="T19" fmla="*/ 58 h 58"/>
                  <a:gd name="T20" fmla="*/ 38 w 59"/>
                  <a:gd name="T21" fmla="*/ 58 h 58"/>
                  <a:gd name="T22" fmla="*/ 44 w 59"/>
                  <a:gd name="T23" fmla="*/ 55 h 58"/>
                  <a:gd name="T24" fmla="*/ 51 w 59"/>
                  <a:gd name="T25" fmla="*/ 50 h 58"/>
                  <a:gd name="T26" fmla="*/ 56 w 59"/>
                  <a:gd name="T27" fmla="*/ 44 h 58"/>
                  <a:gd name="T28" fmla="*/ 59 w 59"/>
                  <a:gd name="T29" fmla="*/ 37 h 58"/>
                  <a:gd name="T30" fmla="*/ 59 w 59"/>
                  <a:gd name="T31" fmla="*/ 29 h 58"/>
                  <a:gd name="T32" fmla="*/ 59 w 59"/>
                  <a:gd name="T33" fmla="*/ 21 h 58"/>
                  <a:gd name="T34" fmla="*/ 56 w 59"/>
                  <a:gd name="T35" fmla="*/ 14 h 58"/>
                  <a:gd name="T36" fmla="*/ 51 w 59"/>
                  <a:gd name="T37" fmla="*/ 8 h 58"/>
                  <a:gd name="T38" fmla="*/ 44 w 59"/>
                  <a:gd name="T39" fmla="*/ 3 h 58"/>
                  <a:gd name="T40" fmla="*/ 38 w 59"/>
                  <a:gd name="T41" fmla="*/ 1 h 58"/>
                  <a:gd name="T42" fmla="*/ 30 w 59"/>
                  <a:gd name="T43" fmla="*/ 0 h 58"/>
                  <a:gd name="T44" fmla="*/ 21 w 59"/>
                  <a:gd name="T45" fmla="*/ 1 h 58"/>
                  <a:gd name="T46" fmla="*/ 15 w 59"/>
                  <a:gd name="T47" fmla="*/ 3 h 58"/>
                  <a:gd name="T48" fmla="*/ 8 w 59"/>
                  <a:gd name="T4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" h="58">
                    <a:moveTo>
                      <a:pt x="8" y="8"/>
                    </a:moveTo>
                    <a:lnTo>
                      <a:pt x="4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7"/>
                    </a:lnTo>
                    <a:lnTo>
                      <a:pt x="4" y="44"/>
                    </a:lnTo>
                    <a:lnTo>
                      <a:pt x="8" y="50"/>
                    </a:lnTo>
                    <a:lnTo>
                      <a:pt x="15" y="55"/>
                    </a:lnTo>
                    <a:lnTo>
                      <a:pt x="21" y="58"/>
                    </a:lnTo>
                    <a:lnTo>
                      <a:pt x="30" y="58"/>
                    </a:lnTo>
                    <a:lnTo>
                      <a:pt x="38" y="58"/>
                    </a:lnTo>
                    <a:lnTo>
                      <a:pt x="44" y="55"/>
                    </a:lnTo>
                    <a:lnTo>
                      <a:pt x="51" y="50"/>
                    </a:lnTo>
                    <a:lnTo>
                      <a:pt x="56" y="44"/>
                    </a:lnTo>
                    <a:lnTo>
                      <a:pt x="59" y="37"/>
                    </a:lnTo>
                    <a:lnTo>
                      <a:pt x="59" y="29"/>
                    </a:lnTo>
                    <a:lnTo>
                      <a:pt x="59" y="21"/>
                    </a:lnTo>
                    <a:lnTo>
                      <a:pt x="56" y="14"/>
                    </a:lnTo>
                    <a:lnTo>
                      <a:pt x="51" y="8"/>
                    </a:lnTo>
                    <a:lnTo>
                      <a:pt x="44" y="3"/>
                    </a:lnTo>
                    <a:lnTo>
                      <a:pt x="38" y="1"/>
                    </a:lnTo>
                    <a:lnTo>
                      <a:pt x="30" y="0"/>
                    </a:lnTo>
                    <a:lnTo>
                      <a:pt x="21" y="1"/>
                    </a:lnTo>
                    <a:lnTo>
                      <a:pt x="15" y="3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6" name="Freeform 74"/>
              <p:cNvSpPr>
                <a:spLocks/>
              </p:cNvSpPr>
              <p:nvPr/>
            </p:nvSpPr>
            <p:spPr bwMode="auto">
              <a:xfrm>
                <a:off x="7459663" y="4391026"/>
                <a:ext cx="46038" cy="47625"/>
              </a:xfrm>
              <a:custGeom>
                <a:avLst/>
                <a:gdLst>
                  <a:gd name="T0" fmla="*/ 9 w 59"/>
                  <a:gd name="T1" fmla="*/ 10 h 60"/>
                  <a:gd name="T2" fmla="*/ 4 w 59"/>
                  <a:gd name="T3" fmla="*/ 16 h 60"/>
                  <a:gd name="T4" fmla="*/ 0 w 59"/>
                  <a:gd name="T5" fmla="*/ 23 h 60"/>
                  <a:gd name="T6" fmla="*/ 0 w 59"/>
                  <a:gd name="T7" fmla="*/ 31 h 60"/>
                  <a:gd name="T8" fmla="*/ 0 w 59"/>
                  <a:gd name="T9" fmla="*/ 38 h 60"/>
                  <a:gd name="T10" fmla="*/ 4 w 59"/>
                  <a:gd name="T11" fmla="*/ 46 h 60"/>
                  <a:gd name="T12" fmla="*/ 9 w 59"/>
                  <a:gd name="T13" fmla="*/ 52 h 60"/>
                  <a:gd name="T14" fmla="*/ 15 w 59"/>
                  <a:gd name="T15" fmla="*/ 57 h 60"/>
                  <a:gd name="T16" fmla="*/ 22 w 59"/>
                  <a:gd name="T17" fmla="*/ 59 h 60"/>
                  <a:gd name="T18" fmla="*/ 30 w 59"/>
                  <a:gd name="T19" fmla="*/ 60 h 60"/>
                  <a:gd name="T20" fmla="*/ 38 w 59"/>
                  <a:gd name="T21" fmla="*/ 59 h 60"/>
                  <a:gd name="T22" fmla="*/ 44 w 59"/>
                  <a:gd name="T23" fmla="*/ 57 h 60"/>
                  <a:gd name="T24" fmla="*/ 51 w 59"/>
                  <a:gd name="T25" fmla="*/ 52 h 60"/>
                  <a:gd name="T26" fmla="*/ 56 w 59"/>
                  <a:gd name="T27" fmla="*/ 46 h 60"/>
                  <a:gd name="T28" fmla="*/ 59 w 59"/>
                  <a:gd name="T29" fmla="*/ 38 h 60"/>
                  <a:gd name="T30" fmla="*/ 59 w 59"/>
                  <a:gd name="T31" fmla="*/ 31 h 60"/>
                  <a:gd name="T32" fmla="*/ 59 w 59"/>
                  <a:gd name="T33" fmla="*/ 23 h 60"/>
                  <a:gd name="T34" fmla="*/ 56 w 59"/>
                  <a:gd name="T35" fmla="*/ 16 h 60"/>
                  <a:gd name="T36" fmla="*/ 51 w 59"/>
                  <a:gd name="T37" fmla="*/ 10 h 60"/>
                  <a:gd name="T38" fmla="*/ 44 w 59"/>
                  <a:gd name="T39" fmla="*/ 5 h 60"/>
                  <a:gd name="T40" fmla="*/ 38 w 59"/>
                  <a:gd name="T41" fmla="*/ 2 h 60"/>
                  <a:gd name="T42" fmla="*/ 30 w 59"/>
                  <a:gd name="T43" fmla="*/ 0 h 60"/>
                  <a:gd name="T44" fmla="*/ 22 w 59"/>
                  <a:gd name="T45" fmla="*/ 2 h 60"/>
                  <a:gd name="T46" fmla="*/ 15 w 59"/>
                  <a:gd name="T47" fmla="*/ 5 h 60"/>
                  <a:gd name="T48" fmla="*/ 9 w 59"/>
                  <a:gd name="T49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" h="60">
                    <a:moveTo>
                      <a:pt x="9" y="10"/>
                    </a:moveTo>
                    <a:lnTo>
                      <a:pt x="4" y="16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4" y="46"/>
                    </a:lnTo>
                    <a:lnTo>
                      <a:pt x="9" y="52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30" y="60"/>
                    </a:lnTo>
                    <a:lnTo>
                      <a:pt x="38" y="59"/>
                    </a:lnTo>
                    <a:lnTo>
                      <a:pt x="44" y="57"/>
                    </a:lnTo>
                    <a:lnTo>
                      <a:pt x="51" y="52"/>
                    </a:lnTo>
                    <a:lnTo>
                      <a:pt x="56" y="46"/>
                    </a:lnTo>
                    <a:lnTo>
                      <a:pt x="59" y="38"/>
                    </a:lnTo>
                    <a:lnTo>
                      <a:pt x="59" y="31"/>
                    </a:lnTo>
                    <a:lnTo>
                      <a:pt x="59" y="23"/>
                    </a:lnTo>
                    <a:lnTo>
                      <a:pt x="56" y="16"/>
                    </a:lnTo>
                    <a:lnTo>
                      <a:pt x="51" y="10"/>
                    </a:lnTo>
                    <a:lnTo>
                      <a:pt x="44" y="5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2" y="2"/>
                    </a:lnTo>
                    <a:lnTo>
                      <a:pt x="15" y="5"/>
                    </a:ln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7" name="Freeform 75"/>
              <p:cNvSpPr>
                <a:spLocks/>
              </p:cNvSpPr>
              <p:nvPr/>
            </p:nvSpPr>
            <p:spPr bwMode="auto">
              <a:xfrm>
                <a:off x="7632701" y="3990976"/>
                <a:ext cx="46038" cy="46038"/>
              </a:xfrm>
              <a:custGeom>
                <a:avLst/>
                <a:gdLst>
                  <a:gd name="T0" fmla="*/ 8 w 59"/>
                  <a:gd name="T1" fmla="*/ 8 h 59"/>
                  <a:gd name="T2" fmla="*/ 3 w 59"/>
                  <a:gd name="T3" fmla="*/ 15 h 59"/>
                  <a:gd name="T4" fmla="*/ 2 w 59"/>
                  <a:gd name="T5" fmla="*/ 21 h 59"/>
                  <a:gd name="T6" fmla="*/ 0 w 59"/>
                  <a:gd name="T7" fmla="*/ 29 h 59"/>
                  <a:gd name="T8" fmla="*/ 2 w 59"/>
                  <a:gd name="T9" fmla="*/ 38 h 59"/>
                  <a:gd name="T10" fmla="*/ 3 w 59"/>
                  <a:gd name="T11" fmla="*/ 44 h 59"/>
                  <a:gd name="T12" fmla="*/ 8 w 59"/>
                  <a:gd name="T13" fmla="*/ 51 h 59"/>
                  <a:gd name="T14" fmla="*/ 15 w 59"/>
                  <a:gd name="T15" fmla="*/ 55 h 59"/>
                  <a:gd name="T16" fmla="*/ 21 w 59"/>
                  <a:gd name="T17" fmla="*/ 57 h 59"/>
                  <a:gd name="T18" fmla="*/ 29 w 59"/>
                  <a:gd name="T19" fmla="*/ 59 h 59"/>
                  <a:gd name="T20" fmla="*/ 38 w 59"/>
                  <a:gd name="T21" fmla="*/ 57 h 59"/>
                  <a:gd name="T22" fmla="*/ 44 w 59"/>
                  <a:gd name="T23" fmla="*/ 55 h 59"/>
                  <a:gd name="T24" fmla="*/ 51 w 59"/>
                  <a:gd name="T25" fmla="*/ 51 h 59"/>
                  <a:gd name="T26" fmla="*/ 56 w 59"/>
                  <a:gd name="T27" fmla="*/ 44 h 59"/>
                  <a:gd name="T28" fmla="*/ 59 w 59"/>
                  <a:gd name="T29" fmla="*/ 38 h 59"/>
                  <a:gd name="T30" fmla="*/ 59 w 59"/>
                  <a:gd name="T31" fmla="*/ 29 h 59"/>
                  <a:gd name="T32" fmla="*/ 59 w 59"/>
                  <a:gd name="T33" fmla="*/ 21 h 59"/>
                  <a:gd name="T34" fmla="*/ 56 w 59"/>
                  <a:gd name="T35" fmla="*/ 15 h 59"/>
                  <a:gd name="T36" fmla="*/ 51 w 59"/>
                  <a:gd name="T37" fmla="*/ 8 h 59"/>
                  <a:gd name="T38" fmla="*/ 44 w 59"/>
                  <a:gd name="T39" fmla="*/ 3 h 59"/>
                  <a:gd name="T40" fmla="*/ 38 w 59"/>
                  <a:gd name="T41" fmla="*/ 0 h 59"/>
                  <a:gd name="T42" fmla="*/ 29 w 59"/>
                  <a:gd name="T43" fmla="*/ 0 h 59"/>
                  <a:gd name="T44" fmla="*/ 21 w 59"/>
                  <a:gd name="T45" fmla="*/ 0 h 59"/>
                  <a:gd name="T46" fmla="*/ 15 w 59"/>
                  <a:gd name="T47" fmla="*/ 3 h 59"/>
                  <a:gd name="T48" fmla="*/ 8 w 59"/>
                  <a:gd name="T49" fmla="*/ 8 h 59"/>
                  <a:gd name="T50" fmla="*/ 8 w 59"/>
                  <a:gd name="T51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59">
                    <a:moveTo>
                      <a:pt x="8" y="8"/>
                    </a:moveTo>
                    <a:lnTo>
                      <a:pt x="3" y="15"/>
                    </a:lnTo>
                    <a:lnTo>
                      <a:pt x="2" y="21"/>
                    </a:lnTo>
                    <a:lnTo>
                      <a:pt x="0" y="29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8" y="51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9" y="59"/>
                    </a:lnTo>
                    <a:lnTo>
                      <a:pt x="38" y="57"/>
                    </a:lnTo>
                    <a:lnTo>
                      <a:pt x="44" y="55"/>
                    </a:lnTo>
                    <a:lnTo>
                      <a:pt x="51" y="51"/>
                    </a:lnTo>
                    <a:lnTo>
                      <a:pt x="56" y="44"/>
                    </a:lnTo>
                    <a:lnTo>
                      <a:pt x="59" y="38"/>
                    </a:lnTo>
                    <a:lnTo>
                      <a:pt x="59" y="29"/>
                    </a:lnTo>
                    <a:lnTo>
                      <a:pt x="59" y="21"/>
                    </a:lnTo>
                    <a:lnTo>
                      <a:pt x="56" y="15"/>
                    </a:lnTo>
                    <a:lnTo>
                      <a:pt x="51" y="8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5" y="3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8" name="Freeform 76"/>
              <p:cNvSpPr>
                <a:spLocks/>
              </p:cNvSpPr>
              <p:nvPr/>
            </p:nvSpPr>
            <p:spPr bwMode="auto">
              <a:xfrm>
                <a:off x="7812088" y="4205288"/>
                <a:ext cx="47625" cy="47625"/>
              </a:xfrm>
              <a:custGeom>
                <a:avLst/>
                <a:gdLst>
                  <a:gd name="T0" fmla="*/ 8 w 60"/>
                  <a:gd name="T1" fmla="*/ 8 h 58"/>
                  <a:gd name="T2" fmla="*/ 5 w 60"/>
                  <a:gd name="T3" fmla="*/ 14 h 58"/>
                  <a:gd name="T4" fmla="*/ 2 w 60"/>
                  <a:gd name="T5" fmla="*/ 21 h 58"/>
                  <a:gd name="T6" fmla="*/ 0 w 60"/>
                  <a:gd name="T7" fmla="*/ 29 h 58"/>
                  <a:gd name="T8" fmla="*/ 2 w 60"/>
                  <a:gd name="T9" fmla="*/ 37 h 58"/>
                  <a:gd name="T10" fmla="*/ 5 w 60"/>
                  <a:gd name="T11" fmla="*/ 44 h 58"/>
                  <a:gd name="T12" fmla="*/ 8 w 60"/>
                  <a:gd name="T13" fmla="*/ 50 h 58"/>
                  <a:gd name="T14" fmla="*/ 15 w 60"/>
                  <a:gd name="T15" fmla="*/ 55 h 58"/>
                  <a:gd name="T16" fmla="*/ 23 w 60"/>
                  <a:gd name="T17" fmla="*/ 58 h 58"/>
                  <a:gd name="T18" fmla="*/ 29 w 60"/>
                  <a:gd name="T19" fmla="*/ 58 h 58"/>
                  <a:gd name="T20" fmla="*/ 38 w 60"/>
                  <a:gd name="T21" fmla="*/ 58 h 58"/>
                  <a:gd name="T22" fmla="*/ 46 w 60"/>
                  <a:gd name="T23" fmla="*/ 55 h 58"/>
                  <a:gd name="T24" fmla="*/ 51 w 60"/>
                  <a:gd name="T25" fmla="*/ 50 h 58"/>
                  <a:gd name="T26" fmla="*/ 55 w 60"/>
                  <a:gd name="T27" fmla="*/ 44 h 58"/>
                  <a:gd name="T28" fmla="*/ 59 w 60"/>
                  <a:gd name="T29" fmla="*/ 37 h 58"/>
                  <a:gd name="T30" fmla="*/ 60 w 60"/>
                  <a:gd name="T31" fmla="*/ 29 h 58"/>
                  <a:gd name="T32" fmla="*/ 59 w 60"/>
                  <a:gd name="T33" fmla="*/ 21 h 58"/>
                  <a:gd name="T34" fmla="*/ 55 w 60"/>
                  <a:gd name="T35" fmla="*/ 14 h 58"/>
                  <a:gd name="T36" fmla="*/ 51 w 60"/>
                  <a:gd name="T37" fmla="*/ 8 h 58"/>
                  <a:gd name="T38" fmla="*/ 46 w 60"/>
                  <a:gd name="T39" fmla="*/ 3 h 58"/>
                  <a:gd name="T40" fmla="*/ 38 w 60"/>
                  <a:gd name="T41" fmla="*/ 0 h 58"/>
                  <a:gd name="T42" fmla="*/ 29 w 60"/>
                  <a:gd name="T43" fmla="*/ 0 h 58"/>
                  <a:gd name="T44" fmla="*/ 23 w 60"/>
                  <a:gd name="T45" fmla="*/ 0 h 58"/>
                  <a:gd name="T46" fmla="*/ 15 w 60"/>
                  <a:gd name="T47" fmla="*/ 3 h 58"/>
                  <a:gd name="T48" fmla="*/ 8 w 60"/>
                  <a:gd name="T49" fmla="*/ 8 h 58"/>
                  <a:gd name="T50" fmla="*/ 8 w 60"/>
                  <a:gd name="T51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58">
                    <a:moveTo>
                      <a:pt x="8" y="8"/>
                    </a:moveTo>
                    <a:lnTo>
                      <a:pt x="5" y="14"/>
                    </a:lnTo>
                    <a:lnTo>
                      <a:pt x="2" y="21"/>
                    </a:lnTo>
                    <a:lnTo>
                      <a:pt x="0" y="29"/>
                    </a:lnTo>
                    <a:lnTo>
                      <a:pt x="2" y="37"/>
                    </a:lnTo>
                    <a:lnTo>
                      <a:pt x="5" y="44"/>
                    </a:lnTo>
                    <a:lnTo>
                      <a:pt x="8" y="50"/>
                    </a:lnTo>
                    <a:lnTo>
                      <a:pt x="15" y="55"/>
                    </a:lnTo>
                    <a:lnTo>
                      <a:pt x="23" y="58"/>
                    </a:lnTo>
                    <a:lnTo>
                      <a:pt x="29" y="58"/>
                    </a:lnTo>
                    <a:lnTo>
                      <a:pt x="38" y="58"/>
                    </a:lnTo>
                    <a:lnTo>
                      <a:pt x="46" y="55"/>
                    </a:lnTo>
                    <a:lnTo>
                      <a:pt x="51" y="50"/>
                    </a:lnTo>
                    <a:lnTo>
                      <a:pt x="55" y="44"/>
                    </a:lnTo>
                    <a:lnTo>
                      <a:pt x="59" y="37"/>
                    </a:lnTo>
                    <a:lnTo>
                      <a:pt x="60" y="29"/>
                    </a:lnTo>
                    <a:lnTo>
                      <a:pt x="59" y="21"/>
                    </a:lnTo>
                    <a:lnTo>
                      <a:pt x="55" y="14"/>
                    </a:lnTo>
                    <a:lnTo>
                      <a:pt x="51" y="8"/>
                    </a:lnTo>
                    <a:lnTo>
                      <a:pt x="46" y="3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5" y="3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9" name="Freeform 77"/>
              <p:cNvSpPr>
                <a:spLocks/>
              </p:cNvSpPr>
              <p:nvPr/>
            </p:nvSpPr>
            <p:spPr bwMode="auto">
              <a:xfrm>
                <a:off x="7994651" y="4237038"/>
                <a:ext cx="46038" cy="46038"/>
              </a:xfrm>
              <a:custGeom>
                <a:avLst/>
                <a:gdLst>
                  <a:gd name="T0" fmla="*/ 8 w 59"/>
                  <a:gd name="T1" fmla="*/ 8 h 58"/>
                  <a:gd name="T2" fmla="*/ 4 w 59"/>
                  <a:gd name="T3" fmla="*/ 14 h 58"/>
                  <a:gd name="T4" fmla="*/ 0 w 59"/>
                  <a:gd name="T5" fmla="*/ 21 h 58"/>
                  <a:gd name="T6" fmla="*/ 0 w 59"/>
                  <a:gd name="T7" fmla="*/ 29 h 58"/>
                  <a:gd name="T8" fmla="*/ 0 w 59"/>
                  <a:gd name="T9" fmla="*/ 37 h 58"/>
                  <a:gd name="T10" fmla="*/ 4 w 59"/>
                  <a:gd name="T11" fmla="*/ 44 h 58"/>
                  <a:gd name="T12" fmla="*/ 8 w 59"/>
                  <a:gd name="T13" fmla="*/ 50 h 58"/>
                  <a:gd name="T14" fmla="*/ 15 w 59"/>
                  <a:gd name="T15" fmla="*/ 55 h 58"/>
                  <a:gd name="T16" fmla="*/ 21 w 59"/>
                  <a:gd name="T17" fmla="*/ 57 h 58"/>
                  <a:gd name="T18" fmla="*/ 30 w 59"/>
                  <a:gd name="T19" fmla="*/ 58 h 58"/>
                  <a:gd name="T20" fmla="*/ 38 w 59"/>
                  <a:gd name="T21" fmla="*/ 57 h 58"/>
                  <a:gd name="T22" fmla="*/ 44 w 59"/>
                  <a:gd name="T23" fmla="*/ 55 h 58"/>
                  <a:gd name="T24" fmla="*/ 51 w 59"/>
                  <a:gd name="T25" fmla="*/ 50 h 58"/>
                  <a:gd name="T26" fmla="*/ 56 w 59"/>
                  <a:gd name="T27" fmla="*/ 44 h 58"/>
                  <a:gd name="T28" fmla="*/ 59 w 59"/>
                  <a:gd name="T29" fmla="*/ 37 h 58"/>
                  <a:gd name="T30" fmla="*/ 59 w 59"/>
                  <a:gd name="T31" fmla="*/ 29 h 58"/>
                  <a:gd name="T32" fmla="*/ 59 w 59"/>
                  <a:gd name="T33" fmla="*/ 21 h 58"/>
                  <a:gd name="T34" fmla="*/ 56 w 59"/>
                  <a:gd name="T35" fmla="*/ 14 h 58"/>
                  <a:gd name="T36" fmla="*/ 51 w 59"/>
                  <a:gd name="T37" fmla="*/ 8 h 58"/>
                  <a:gd name="T38" fmla="*/ 44 w 59"/>
                  <a:gd name="T39" fmla="*/ 3 h 58"/>
                  <a:gd name="T40" fmla="*/ 38 w 59"/>
                  <a:gd name="T41" fmla="*/ 0 h 58"/>
                  <a:gd name="T42" fmla="*/ 30 w 59"/>
                  <a:gd name="T43" fmla="*/ 0 h 58"/>
                  <a:gd name="T44" fmla="*/ 21 w 59"/>
                  <a:gd name="T45" fmla="*/ 0 h 58"/>
                  <a:gd name="T46" fmla="*/ 15 w 59"/>
                  <a:gd name="T47" fmla="*/ 3 h 58"/>
                  <a:gd name="T48" fmla="*/ 8 w 59"/>
                  <a:gd name="T49" fmla="*/ 8 h 58"/>
                  <a:gd name="T50" fmla="*/ 8 w 59"/>
                  <a:gd name="T51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58">
                    <a:moveTo>
                      <a:pt x="8" y="8"/>
                    </a:moveTo>
                    <a:lnTo>
                      <a:pt x="4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7"/>
                    </a:lnTo>
                    <a:lnTo>
                      <a:pt x="4" y="44"/>
                    </a:lnTo>
                    <a:lnTo>
                      <a:pt x="8" y="50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30" y="58"/>
                    </a:lnTo>
                    <a:lnTo>
                      <a:pt x="38" y="57"/>
                    </a:lnTo>
                    <a:lnTo>
                      <a:pt x="44" y="55"/>
                    </a:lnTo>
                    <a:lnTo>
                      <a:pt x="51" y="50"/>
                    </a:lnTo>
                    <a:lnTo>
                      <a:pt x="56" y="44"/>
                    </a:lnTo>
                    <a:lnTo>
                      <a:pt x="59" y="37"/>
                    </a:lnTo>
                    <a:lnTo>
                      <a:pt x="59" y="29"/>
                    </a:lnTo>
                    <a:lnTo>
                      <a:pt x="59" y="21"/>
                    </a:lnTo>
                    <a:lnTo>
                      <a:pt x="56" y="14"/>
                    </a:lnTo>
                    <a:lnTo>
                      <a:pt x="51" y="8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5" y="3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0" name="Freeform 78"/>
              <p:cNvSpPr>
                <a:spLocks/>
              </p:cNvSpPr>
              <p:nvPr/>
            </p:nvSpPr>
            <p:spPr bwMode="auto">
              <a:xfrm>
                <a:off x="8172451" y="4508501"/>
                <a:ext cx="46038" cy="46038"/>
              </a:xfrm>
              <a:custGeom>
                <a:avLst/>
                <a:gdLst>
                  <a:gd name="T0" fmla="*/ 8 w 58"/>
                  <a:gd name="T1" fmla="*/ 8 h 59"/>
                  <a:gd name="T2" fmla="*/ 3 w 58"/>
                  <a:gd name="T3" fmla="*/ 15 h 59"/>
                  <a:gd name="T4" fmla="*/ 0 w 58"/>
                  <a:gd name="T5" fmla="*/ 21 h 59"/>
                  <a:gd name="T6" fmla="*/ 0 w 58"/>
                  <a:gd name="T7" fmla="*/ 29 h 59"/>
                  <a:gd name="T8" fmla="*/ 0 w 58"/>
                  <a:gd name="T9" fmla="*/ 38 h 59"/>
                  <a:gd name="T10" fmla="*/ 3 w 58"/>
                  <a:gd name="T11" fmla="*/ 44 h 59"/>
                  <a:gd name="T12" fmla="*/ 8 w 58"/>
                  <a:gd name="T13" fmla="*/ 51 h 59"/>
                  <a:gd name="T14" fmla="*/ 14 w 58"/>
                  <a:gd name="T15" fmla="*/ 55 h 59"/>
                  <a:gd name="T16" fmla="*/ 21 w 58"/>
                  <a:gd name="T17" fmla="*/ 59 h 59"/>
                  <a:gd name="T18" fmla="*/ 29 w 58"/>
                  <a:gd name="T19" fmla="*/ 59 h 59"/>
                  <a:gd name="T20" fmla="*/ 37 w 58"/>
                  <a:gd name="T21" fmla="*/ 59 h 59"/>
                  <a:gd name="T22" fmla="*/ 44 w 58"/>
                  <a:gd name="T23" fmla="*/ 55 h 59"/>
                  <a:gd name="T24" fmla="*/ 50 w 58"/>
                  <a:gd name="T25" fmla="*/ 51 h 59"/>
                  <a:gd name="T26" fmla="*/ 55 w 58"/>
                  <a:gd name="T27" fmla="*/ 44 h 59"/>
                  <a:gd name="T28" fmla="*/ 57 w 58"/>
                  <a:gd name="T29" fmla="*/ 38 h 59"/>
                  <a:gd name="T30" fmla="*/ 58 w 58"/>
                  <a:gd name="T31" fmla="*/ 29 h 59"/>
                  <a:gd name="T32" fmla="*/ 57 w 58"/>
                  <a:gd name="T33" fmla="*/ 21 h 59"/>
                  <a:gd name="T34" fmla="*/ 55 w 58"/>
                  <a:gd name="T35" fmla="*/ 15 h 59"/>
                  <a:gd name="T36" fmla="*/ 50 w 58"/>
                  <a:gd name="T37" fmla="*/ 8 h 59"/>
                  <a:gd name="T38" fmla="*/ 44 w 58"/>
                  <a:gd name="T39" fmla="*/ 3 h 59"/>
                  <a:gd name="T40" fmla="*/ 37 w 58"/>
                  <a:gd name="T41" fmla="*/ 0 h 59"/>
                  <a:gd name="T42" fmla="*/ 29 w 58"/>
                  <a:gd name="T43" fmla="*/ 0 h 59"/>
                  <a:gd name="T44" fmla="*/ 21 w 58"/>
                  <a:gd name="T45" fmla="*/ 0 h 59"/>
                  <a:gd name="T46" fmla="*/ 14 w 58"/>
                  <a:gd name="T47" fmla="*/ 3 h 59"/>
                  <a:gd name="T48" fmla="*/ 8 w 58"/>
                  <a:gd name="T49" fmla="*/ 8 h 59"/>
                  <a:gd name="T50" fmla="*/ 8 w 58"/>
                  <a:gd name="T51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8" h="59">
                    <a:moveTo>
                      <a:pt x="8" y="8"/>
                    </a:moveTo>
                    <a:lnTo>
                      <a:pt x="3" y="15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3" y="44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21" y="59"/>
                    </a:lnTo>
                    <a:lnTo>
                      <a:pt x="29" y="59"/>
                    </a:lnTo>
                    <a:lnTo>
                      <a:pt x="37" y="59"/>
                    </a:lnTo>
                    <a:lnTo>
                      <a:pt x="44" y="55"/>
                    </a:lnTo>
                    <a:lnTo>
                      <a:pt x="50" y="51"/>
                    </a:lnTo>
                    <a:lnTo>
                      <a:pt x="55" y="44"/>
                    </a:lnTo>
                    <a:lnTo>
                      <a:pt x="57" y="38"/>
                    </a:lnTo>
                    <a:lnTo>
                      <a:pt x="58" y="29"/>
                    </a:lnTo>
                    <a:lnTo>
                      <a:pt x="57" y="21"/>
                    </a:lnTo>
                    <a:lnTo>
                      <a:pt x="55" y="15"/>
                    </a:lnTo>
                    <a:lnTo>
                      <a:pt x="50" y="8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4" y="3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86" name="ZoneTexte 85"/>
            <p:cNvSpPr txBox="1"/>
            <p:nvPr/>
          </p:nvSpPr>
          <p:spPr>
            <a:xfrm>
              <a:off x="4544721" y="5411254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</a:t>
              </a: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4861120" y="556661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0</a:t>
              </a: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5040022" y="556661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3</a:t>
              </a: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5218924" y="556661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7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5362561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10</a:t>
              </a: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5541463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14</a:t>
              </a: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5720366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17</a:t>
              </a: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5899268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21</a:t>
              </a: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6078171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24</a:t>
              </a: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6257074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28</a:t>
              </a: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6435977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35</a:t>
              </a: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6614880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42</a:t>
              </a:r>
            </a:p>
          </p:txBody>
        </p:sp>
        <p:sp>
          <p:nvSpPr>
            <p:cNvPr id="98" name="ZoneTexte 97"/>
            <p:cNvSpPr txBox="1"/>
            <p:nvPr/>
          </p:nvSpPr>
          <p:spPr>
            <a:xfrm>
              <a:off x="6793783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49</a:t>
              </a:r>
            </a:p>
          </p:txBody>
        </p:sp>
        <p:sp>
          <p:nvSpPr>
            <p:cNvPr id="99" name="ZoneTexte 98"/>
            <p:cNvSpPr txBox="1"/>
            <p:nvPr/>
          </p:nvSpPr>
          <p:spPr>
            <a:xfrm>
              <a:off x="6972686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56</a:t>
              </a:r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7151589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63</a:t>
              </a:r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7330492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70</a:t>
              </a: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7509395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72</a:t>
              </a: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7688298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76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7867201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78</a:t>
              </a: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8046099" y="5566617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83</a:t>
              </a:r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6447519" y="5779299"/>
              <a:ext cx="5325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Jours</a:t>
              </a:r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4474189" y="4808336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100</a:t>
              </a:r>
            </a:p>
          </p:txBody>
        </p:sp>
        <p:sp>
          <p:nvSpPr>
            <p:cNvPr id="108" name="ZoneTexte 107"/>
            <p:cNvSpPr txBox="1"/>
            <p:nvPr/>
          </p:nvSpPr>
          <p:spPr>
            <a:xfrm>
              <a:off x="4368390" y="4247226"/>
              <a:ext cx="5020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1 000</a:t>
              </a:r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4297858" y="3638498"/>
              <a:ext cx="5725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10 000</a:t>
              </a: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5218680" y="5106359"/>
              <a:ext cx="17540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TFV-DP 16 </a:t>
              </a:r>
              <a:r>
                <a:rPr lang="fr-FR" sz="1000" dirty="0" err="1"/>
                <a:t>fmol</a:t>
              </a:r>
              <a:r>
                <a:rPr lang="fr-FR" sz="1000" dirty="0"/>
                <a:t>/10</a:t>
              </a:r>
              <a:r>
                <a:rPr lang="fr-FR" sz="1000" baseline="30000" dirty="0"/>
                <a:t>6</a:t>
              </a:r>
              <a:r>
                <a:rPr lang="fr-FR" sz="1000" dirty="0"/>
                <a:t> PBMC</a:t>
              </a: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4966284" y="3739964"/>
              <a:ext cx="19014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FTC-TP 3 700 </a:t>
              </a:r>
              <a:r>
                <a:rPr lang="fr-FR" sz="1000" dirty="0" err="1"/>
                <a:t>fmol</a:t>
              </a:r>
              <a:r>
                <a:rPr lang="fr-FR" sz="1000" dirty="0"/>
                <a:t>/10</a:t>
              </a:r>
              <a:r>
                <a:rPr lang="fr-FR" sz="1000" baseline="30000" dirty="0"/>
                <a:t>6</a:t>
              </a:r>
              <a:r>
                <a:rPr lang="fr-FR" sz="1000" dirty="0"/>
                <a:t> PBMC</a:t>
              </a:r>
            </a:p>
          </p:txBody>
        </p:sp>
        <p:cxnSp>
          <p:nvCxnSpPr>
            <p:cNvPr id="5143" name="Connecteur droit 5142"/>
            <p:cNvCxnSpPr/>
            <p:nvPr/>
          </p:nvCxnSpPr>
          <p:spPr bwMode="auto">
            <a:xfrm flipH="1">
              <a:off x="7490404" y="5215615"/>
              <a:ext cx="383724" cy="30537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15" name="ZoneTexte 114"/>
            <p:cNvSpPr txBox="1"/>
            <p:nvPr/>
          </p:nvSpPr>
          <p:spPr>
            <a:xfrm>
              <a:off x="7621585" y="4828183"/>
              <a:ext cx="9261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Recharge </a:t>
              </a:r>
            </a:p>
            <a:p>
              <a:pPr algn="ctr"/>
              <a:r>
                <a:rPr lang="fr-FR" sz="1000" dirty="0"/>
                <a:t>transcutanée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69720"/>
      </p:ext>
    </p:extLst>
  </p:cSld>
  <p:clrMapOvr>
    <a:masterClrMapping/>
  </p:clrMapOvr>
  <p:transition advTm="24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45" y="115889"/>
            <a:ext cx="11826277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/>
              <a:t>Implant biodégradable de TAF : </a:t>
            </a:r>
            <a:r>
              <a:rPr lang="fr-FR" dirty="0" smtClean="0"/>
              <a:t>évaluation </a:t>
            </a:r>
            <a:r>
              <a:rPr lang="fr-FR" dirty="0"/>
              <a:t>in vitro et in vivo chez le lapin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845734" y="1233265"/>
            <a:ext cx="5541631" cy="2263476"/>
          </a:xfrm>
        </p:spPr>
        <p:txBody>
          <a:bodyPr/>
          <a:lstStyle/>
          <a:p>
            <a:pPr eaLnBrk="1" hangingPunct="1"/>
            <a:r>
              <a:rPr lang="fr-FR" sz="1400" b="1" dirty="0">
                <a:solidFill>
                  <a:srgbClr val="0070C0"/>
                </a:solidFill>
              </a:rPr>
              <a:t>Conception et fabrication </a:t>
            </a:r>
            <a:r>
              <a:rPr lang="fr-FR" sz="1400" dirty="0"/>
              <a:t>d’un implant prototype SC composé d’un film de polymère biodégradable :</a:t>
            </a:r>
          </a:p>
          <a:p>
            <a:pPr lvl="1" eaLnBrk="1" hangingPunct="1"/>
            <a:r>
              <a:rPr lang="fr-FR" sz="1400" dirty="0"/>
              <a:t>Capable de libérer des ARV destinés à la PrEP avec une cinétique d’ordre zéro</a:t>
            </a:r>
          </a:p>
          <a:p>
            <a:pPr lvl="1" eaLnBrk="1" hangingPunct="1"/>
            <a:r>
              <a:rPr lang="fr-FR" sz="1400" dirty="0"/>
              <a:t>Compatible avec les trocarts applicateurs existants</a:t>
            </a:r>
          </a:p>
          <a:p>
            <a:pPr lvl="1" eaLnBrk="1" hangingPunct="1"/>
            <a:r>
              <a:rPr lang="fr-FR" sz="1400" dirty="0"/>
              <a:t>De taille 2-2,5 mm diamètre x 40 mm long (25 </a:t>
            </a:r>
            <a:r>
              <a:rPr lang="fr-FR" sz="1400" dirty="0" err="1"/>
              <a:t>μm</a:t>
            </a:r>
            <a:r>
              <a:rPr lang="fr-FR" sz="1400" dirty="0"/>
              <a:t> épaisseur)</a:t>
            </a:r>
          </a:p>
          <a:p>
            <a:pPr eaLnBrk="1" hangingPunct="1"/>
            <a:r>
              <a:rPr lang="fr-FR" sz="1400" b="1" dirty="0">
                <a:solidFill>
                  <a:srgbClr val="0070C0"/>
                </a:solidFill>
              </a:rPr>
              <a:t>Evaluations in vitro et in vivo </a:t>
            </a:r>
            <a:r>
              <a:rPr lang="fr-FR" sz="1400" dirty="0"/>
              <a:t>(lapin) de 3 doses 0,98, </a:t>
            </a:r>
            <a:br>
              <a:rPr lang="fr-FR" sz="1400" dirty="0"/>
            </a:br>
            <a:r>
              <a:rPr lang="fr-FR" sz="1400" dirty="0"/>
              <a:t>0,49 et 0,1 mg/jour (6 lapins par dose)</a:t>
            </a:r>
          </a:p>
          <a:p>
            <a:pPr eaLnBrk="1" hangingPunct="1"/>
            <a:r>
              <a:rPr lang="fr-FR" sz="1400" dirty="0"/>
              <a:t>Mesures des concentrations plasma et PBMC par LC-MS/MS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59714" y="6583364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Durham PG, CROI 2017, Abs. 420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86000" y="3478607"/>
            <a:ext cx="741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Concentrations plasmatiques de TFV et TAF (</a:t>
            </a:r>
            <a:r>
              <a:rPr lang="fr-FR" sz="1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ng</a:t>
            </a: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/ml) selon les doses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7083774" y="1233265"/>
            <a:ext cx="3584136" cy="2321820"/>
            <a:chOff x="5559774" y="1233265"/>
            <a:chExt cx="3584136" cy="2321820"/>
          </a:xfrm>
        </p:grpSpPr>
        <p:sp>
          <p:nvSpPr>
            <p:cNvPr id="10" name="Rectangle à coins arrondis 9"/>
            <p:cNvSpPr/>
            <p:nvPr/>
          </p:nvSpPr>
          <p:spPr bwMode="auto">
            <a:xfrm>
              <a:off x="6629150" y="2125662"/>
              <a:ext cx="575928" cy="1362075"/>
            </a:xfrm>
            <a:prstGeom prst="roundRect">
              <a:avLst/>
            </a:prstGeom>
            <a:solidFill>
              <a:srgbClr val="92D05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" name="Rectangle à coins arrondis 8"/>
            <p:cNvSpPr/>
            <p:nvPr/>
          </p:nvSpPr>
          <p:spPr bwMode="auto">
            <a:xfrm>
              <a:off x="6629150" y="2125662"/>
              <a:ext cx="575928" cy="1362075"/>
            </a:xfrm>
            <a:prstGeom prst="roundRect">
              <a:avLst/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" name="Rectangle à coins arrondis 10"/>
            <p:cNvSpPr/>
            <p:nvPr/>
          </p:nvSpPr>
          <p:spPr bwMode="auto">
            <a:xfrm>
              <a:off x="6762499" y="2230437"/>
              <a:ext cx="318431" cy="1143000"/>
            </a:xfrm>
            <a:prstGeom prst="roundRect">
              <a:avLst/>
            </a:prstGeom>
            <a:solidFill>
              <a:srgbClr val="00B05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 bwMode="auto">
            <a:xfrm>
              <a:off x="6917114" y="1622421"/>
              <a:ext cx="0" cy="8080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3" name="Connecteur droit 12"/>
            <p:cNvCxnSpPr/>
            <p:nvPr/>
          </p:nvCxnSpPr>
          <p:spPr bwMode="auto">
            <a:xfrm>
              <a:off x="6429125" y="2801937"/>
              <a:ext cx="28574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" name="Connecteur droit 15"/>
            <p:cNvCxnSpPr/>
            <p:nvPr/>
          </p:nvCxnSpPr>
          <p:spPr bwMode="auto">
            <a:xfrm flipH="1">
              <a:off x="7205078" y="2344737"/>
              <a:ext cx="28574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4" name="ZoneTexte 13"/>
            <p:cNvSpPr txBox="1"/>
            <p:nvPr/>
          </p:nvSpPr>
          <p:spPr>
            <a:xfrm>
              <a:off x="6382951" y="1233265"/>
              <a:ext cx="10775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b="1" dirty="0"/>
                <a:t>Réservoir de </a:t>
              </a:r>
            </a:p>
            <a:p>
              <a:pPr algn="ctr"/>
              <a:r>
                <a:rPr lang="fr-FR" sz="1050" b="1" dirty="0"/>
                <a:t>ARV formulé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417279" y="2143124"/>
              <a:ext cx="12650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b="1" dirty="0"/>
                <a:t>Fine membrane </a:t>
              </a:r>
            </a:p>
            <a:p>
              <a:pPr algn="ctr"/>
              <a:r>
                <a:rPr lang="fr-FR" sz="1050" b="1" dirty="0"/>
                <a:t>(polymère)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559774" y="2601882"/>
              <a:ext cx="105189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/>
                <a:t>ARV dissous </a:t>
              </a:r>
            </a:p>
            <a:p>
              <a:r>
                <a:rPr lang="fr-FR" sz="1050" b="1" dirty="0"/>
                <a:t>(à saturation)</a:t>
              </a:r>
            </a:p>
          </p:txBody>
        </p:sp>
        <p:sp>
          <p:nvSpPr>
            <p:cNvPr id="15" name="Flèche droite 14"/>
            <p:cNvSpPr/>
            <p:nvPr/>
          </p:nvSpPr>
          <p:spPr bwMode="auto">
            <a:xfrm flipH="1">
              <a:off x="7094124" y="2697121"/>
              <a:ext cx="828675" cy="377051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1" name="Flèche droite 20"/>
            <p:cNvSpPr/>
            <p:nvPr/>
          </p:nvSpPr>
          <p:spPr bwMode="auto">
            <a:xfrm>
              <a:off x="7094124" y="3074173"/>
              <a:ext cx="828675" cy="377051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877217" y="2653400"/>
              <a:ext cx="126669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b="1" dirty="0"/>
                <a:t>Entrée de liquide</a:t>
              </a:r>
            </a:p>
            <a:p>
              <a:pPr algn="ctr"/>
              <a:r>
                <a:rPr lang="fr-FR" sz="1050" b="1" dirty="0"/>
                <a:t> biologique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932590" y="3139587"/>
              <a:ext cx="111921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b="1" dirty="0"/>
                <a:t>Sortie de ARV </a:t>
              </a:r>
            </a:p>
            <a:p>
              <a:pPr algn="ctr"/>
              <a:r>
                <a:rPr lang="fr-FR" sz="1050" b="1" dirty="0"/>
                <a:t>dissous</a:t>
              </a:r>
            </a:p>
          </p:txBody>
        </p:sp>
      </p:grp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1845732" y="6178553"/>
            <a:ext cx="8360638" cy="40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/>
            <a:r>
              <a:rPr lang="fr-FR" sz="1600" b="1" kern="0" dirty="0">
                <a:solidFill>
                  <a:srgbClr val="0070C0"/>
                </a:solidFill>
              </a:rPr>
              <a:t>Conclusion : </a:t>
            </a:r>
            <a:r>
              <a:rPr lang="fr-FR" sz="1600" kern="0" dirty="0"/>
              <a:t>après une dose unique, libération pendant 45 jours de TAF de manière dose-dépendante, compatible avec une utilisation en PrEP</a:t>
            </a:r>
          </a:p>
        </p:txBody>
      </p:sp>
      <p:sp>
        <p:nvSpPr>
          <p:cNvPr id="169" name="ZoneTexte 168"/>
          <p:cNvSpPr txBox="1"/>
          <p:nvPr/>
        </p:nvSpPr>
        <p:spPr>
          <a:xfrm>
            <a:off x="5700207" y="5779909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Jours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489724" y="3813987"/>
            <a:ext cx="3115160" cy="2358415"/>
            <a:chOff x="965724" y="3813986"/>
            <a:chExt cx="3115160" cy="2358415"/>
          </a:xfrm>
        </p:grpSpPr>
        <p:grpSp>
          <p:nvGrpSpPr>
            <p:cNvPr id="9298" name="Groupe 9297"/>
            <p:cNvGrpSpPr/>
            <p:nvPr/>
          </p:nvGrpSpPr>
          <p:grpSpPr>
            <a:xfrm>
              <a:off x="1339851" y="3917057"/>
              <a:ext cx="2716094" cy="2051050"/>
              <a:chOff x="1339851" y="4214813"/>
              <a:chExt cx="2716094" cy="2051050"/>
            </a:xfrm>
          </p:grpSpPr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1393827" y="4214813"/>
                <a:ext cx="2662118" cy="1985963"/>
              </a:xfrm>
              <a:custGeom>
                <a:avLst/>
                <a:gdLst>
                  <a:gd name="T0" fmla="*/ 1742 w 1742"/>
                  <a:gd name="T1" fmla="*/ 1251 h 1251"/>
                  <a:gd name="T2" fmla="*/ 0 w 1742"/>
                  <a:gd name="T3" fmla="*/ 1251 h 1251"/>
                  <a:gd name="T4" fmla="*/ 0 w 1742"/>
                  <a:gd name="T5" fmla="*/ 0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42" h="1251">
                    <a:moveTo>
                      <a:pt x="1742" y="1251"/>
                    </a:moveTo>
                    <a:lnTo>
                      <a:pt x="0" y="125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19" name="Line 16"/>
              <p:cNvSpPr>
                <a:spLocks noChangeShapeType="1"/>
              </p:cNvSpPr>
              <p:nvPr/>
            </p:nvSpPr>
            <p:spPr bwMode="auto">
              <a:xfrm flipV="1">
                <a:off x="2905126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20" name="Line 17"/>
              <p:cNvSpPr>
                <a:spLocks noChangeShapeType="1"/>
              </p:cNvSpPr>
              <p:nvPr/>
            </p:nvSpPr>
            <p:spPr bwMode="auto">
              <a:xfrm flipV="1">
                <a:off x="3408363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21" name="Line 18"/>
              <p:cNvSpPr>
                <a:spLocks noChangeShapeType="1"/>
              </p:cNvSpPr>
              <p:nvPr/>
            </p:nvSpPr>
            <p:spPr bwMode="auto">
              <a:xfrm flipV="1">
                <a:off x="3911601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22" name="Line 19"/>
              <p:cNvSpPr>
                <a:spLocks noChangeShapeType="1"/>
              </p:cNvSpPr>
              <p:nvPr/>
            </p:nvSpPr>
            <p:spPr bwMode="auto">
              <a:xfrm flipV="1">
                <a:off x="1393826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24" name="Line 20"/>
              <p:cNvSpPr>
                <a:spLocks noChangeShapeType="1"/>
              </p:cNvSpPr>
              <p:nvPr/>
            </p:nvSpPr>
            <p:spPr bwMode="auto">
              <a:xfrm flipV="1">
                <a:off x="1898651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25" name="Line 21"/>
              <p:cNvSpPr>
                <a:spLocks noChangeShapeType="1"/>
              </p:cNvSpPr>
              <p:nvPr/>
            </p:nvSpPr>
            <p:spPr bwMode="auto">
              <a:xfrm flipV="1">
                <a:off x="2401888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31" name="Line 27"/>
              <p:cNvSpPr>
                <a:spLocks noChangeShapeType="1"/>
              </p:cNvSpPr>
              <p:nvPr/>
            </p:nvSpPr>
            <p:spPr bwMode="auto">
              <a:xfrm>
                <a:off x="1339851" y="4225925"/>
                <a:ext cx="53975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32" name="Line 28"/>
              <p:cNvSpPr>
                <a:spLocks noChangeShapeType="1"/>
              </p:cNvSpPr>
              <p:nvPr/>
            </p:nvSpPr>
            <p:spPr bwMode="auto">
              <a:xfrm>
                <a:off x="1339851" y="4718050"/>
                <a:ext cx="53975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33" name="Line 29"/>
              <p:cNvSpPr>
                <a:spLocks noChangeShapeType="1"/>
              </p:cNvSpPr>
              <p:nvPr/>
            </p:nvSpPr>
            <p:spPr bwMode="auto">
              <a:xfrm>
                <a:off x="1339851" y="5211763"/>
                <a:ext cx="53975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34" name="Line 30"/>
              <p:cNvSpPr>
                <a:spLocks noChangeShapeType="1"/>
              </p:cNvSpPr>
              <p:nvPr/>
            </p:nvSpPr>
            <p:spPr bwMode="auto">
              <a:xfrm>
                <a:off x="1339851" y="5705475"/>
                <a:ext cx="53975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35" name="Line 31"/>
              <p:cNvSpPr>
                <a:spLocks noChangeShapeType="1"/>
              </p:cNvSpPr>
              <p:nvPr/>
            </p:nvSpPr>
            <p:spPr bwMode="auto">
              <a:xfrm>
                <a:off x="1339851" y="6200775"/>
                <a:ext cx="53975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45" name="Line 41"/>
              <p:cNvSpPr>
                <a:spLocks noChangeShapeType="1"/>
              </p:cNvSpPr>
              <p:nvPr/>
            </p:nvSpPr>
            <p:spPr bwMode="auto">
              <a:xfrm>
                <a:off x="1979613" y="5408613"/>
                <a:ext cx="0" cy="168275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46" name="Line 42"/>
              <p:cNvSpPr>
                <a:spLocks noChangeShapeType="1"/>
              </p:cNvSpPr>
              <p:nvPr/>
            </p:nvSpPr>
            <p:spPr bwMode="auto">
              <a:xfrm>
                <a:off x="1414463" y="5410200"/>
                <a:ext cx="0" cy="411163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8" name="Line 50"/>
              <p:cNvSpPr>
                <a:spLocks noChangeShapeType="1"/>
              </p:cNvSpPr>
              <p:nvPr/>
            </p:nvSpPr>
            <p:spPr bwMode="auto">
              <a:xfrm flipV="1">
                <a:off x="2571751" y="5375275"/>
                <a:ext cx="0" cy="276225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9" name="Line 51"/>
              <p:cNvSpPr>
                <a:spLocks noChangeShapeType="1"/>
              </p:cNvSpPr>
              <p:nvPr/>
            </p:nvSpPr>
            <p:spPr bwMode="auto">
              <a:xfrm flipV="1">
                <a:off x="1477963" y="5083175"/>
                <a:ext cx="0" cy="419100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0" name="Line 52"/>
              <p:cNvSpPr>
                <a:spLocks noChangeShapeType="1"/>
              </p:cNvSpPr>
              <p:nvPr/>
            </p:nvSpPr>
            <p:spPr bwMode="auto">
              <a:xfrm>
                <a:off x="2228851" y="4686300"/>
                <a:ext cx="0" cy="252413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1" name="Line 53"/>
              <p:cNvSpPr>
                <a:spLocks noChangeShapeType="1"/>
              </p:cNvSpPr>
              <p:nvPr/>
            </p:nvSpPr>
            <p:spPr bwMode="auto">
              <a:xfrm flipV="1">
                <a:off x="1647826" y="5278438"/>
                <a:ext cx="0" cy="276225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4" name="Freeform 56"/>
              <p:cNvSpPr>
                <a:spLocks/>
              </p:cNvSpPr>
              <p:nvPr/>
            </p:nvSpPr>
            <p:spPr bwMode="auto">
              <a:xfrm>
                <a:off x="1416051" y="4938713"/>
                <a:ext cx="1739900" cy="587375"/>
              </a:xfrm>
              <a:custGeom>
                <a:avLst/>
                <a:gdLst>
                  <a:gd name="T0" fmla="*/ 1096 w 1096"/>
                  <a:gd name="T1" fmla="*/ 357 h 370"/>
                  <a:gd name="T2" fmla="*/ 728 w 1096"/>
                  <a:gd name="T3" fmla="*/ 336 h 370"/>
                  <a:gd name="T4" fmla="*/ 728 w 1096"/>
                  <a:gd name="T5" fmla="*/ 336 h 370"/>
                  <a:gd name="T6" fmla="*/ 512 w 1096"/>
                  <a:gd name="T7" fmla="*/ 0 h 370"/>
                  <a:gd name="T8" fmla="*/ 357 w 1096"/>
                  <a:gd name="T9" fmla="*/ 343 h 370"/>
                  <a:gd name="T10" fmla="*/ 355 w 1096"/>
                  <a:gd name="T11" fmla="*/ 341 h 370"/>
                  <a:gd name="T12" fmla="*/ 146 w 1096"/>
                  <a:gd name="T13" fmla="*/ 279 h 370"/>
                  <a:gd name="T14" fmla="*/ 144 w 1096"/>
                  <a:gd name="T15" fmla="*/ 278 h 370"/>
                  <a:gd name="T16" fmla="*/ 39 w 1096"/>
                  <a:gd name="T17" fmla="*/ 173 h 370"/>
                  <a:gd name="T18" fmla="*/ 0 w 1096"/>
                  <a:gd name="T19" fmla="*/ 37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6" h="370">
                    <a:moveTo>
                      <a:pt x="1096" y="357"/>
                    </a:moveTo>
                    <a:lnTo>
                      <a:pt x="728" y="336"/>
                    </a:lnTo>
                    <a:lnTo>
                      <a:pt x="728" y="336"/>
                    </a:lnTo>
                    <a:lnTo>
                      <a:pt x="512" y="0"/>
                    </a:lnTo>
                    <a:lnTo>
                      <a:pt x="357" y="343"/>
                    </a:lnTo>
                    <a:lnTo>
                      <a:pt x="355" y="341"/>
                    </a:lnTo>
                    <a:lnTo>
                      <a:pt x="146" y="279"/>
                    </a:lnTo>
                    <a:lnTo>
                      <a:pt x="144" y="278"/>
                    </a:lnTo>
                    <a:lnTo>
                      <a:pt x="39" y="173"/>
                    </a:lnTo>
                    <a:lnTo>
                      <a:pt x="0" y="370"/>
                    </a:lnTo>
                  </a:path>
                </a:pathLst>
              </a:custGeom>
              <a:noFill/>
              <a:ln w="1746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5" name="Freeform 57"/>
              <p:cNvSpPr>
                <a:spLocks/>
              </p:cNvSpPr>
              <p:nvPr/>
            </p:nvSpPr>
            <p:spPr bwMode="auto">
              <a:xfrm>
                <a:off x="1387476" y="5499100"/>
                <a:ext cx="55563" cy="53975"/>
              </a:xfrm>
              <a:custGeom>
                <a:avLst/>
                <a:gdLst>
                  <a:gd name="T0" fmla="*/ 6 w 35"/>
                  <a:gd name="T1" fmla="*/ 4 h 34"/>
                  <a:gd name="T2" fmla="*/ 3 w 35"/>
                  <a:gd name="T3" fmla="*/ 8 h 34"/>
                  <a:gd name="T4" fmla="*/ 2 w 35"/>
                  <a:gd name="T5" fmla="*/ 13 h 34"/>
                  <a:gd name="T6" fmla="*/ 0 w 35"/>
                  <a:gd name="T7" fmla="*/ 17 h 34"/>
                  <a:gd name="T8" fmla="*/ 2 w 35"/>
                  <a:gd name="T9" fmla="*/ 22 h 34"/>
                  <a:gd name="T10" fmla="*/ 3 w 35"/>
                  <a:gd name="T11" fmla="*/ 26 h 34"/>
                  <a:gd name="T12" fmla="*/ 6 w 35"/>
                  <a:gd name="T13" fmla="*/ 29 h 34"/>
                  <a:gd name="T14" fmla="*/ 10 w 35"/>
                  <a:gd name="T15" fmla="*/ 33 h 34"/>
                  <a:gd name="T16" fmla="*/ 14 w 35"/>
                  <a:gd name="T17" fmla="*/ 34 h 34"/>
                  <a:gd name="T18" fmla="*/ 18 w 35"/>
                  <a:gd name="T19" fmla="*/ 34 h 34"/>
                  <a:gd name="T20" fmla="*/ 22 w 35"/>
                  <a:gd name="T21" fmla="*/ 34 h 34"/>
                  <a:gd name="T22" fmla="*/ 26 w 35"/>
                  <a:gd name="T23" fmla="*/ 33 h 34"/>
                  <a:gd name="T24" fmla="*/ 30 w 35"/>
                  <a:gd name="T25" fmla="*/ 29 h 34"/>
                  <a:gd name="T26" fmla="*/ 33 w 35"/>
                  <a:gd name="T27" fmla="*/ 26 h 34"/>
                  <a:gd name="T28" fmla="*/ 34 w 35"/>
                  <a:gd name="T29" fmla="*/ 22 h 34"/>
                  <a:gd name="T30" fmla="*/ 35 w 35"/>
                  <a:gd name="T31" fmla="*/ 17 h 34"/>
                  <a:gd name="T32" fmla="*/ 34 w 35"/>
                  <a:gd name="T33" fmla="*/ 13 h 34"/>
                  <a:gd name="T34" fmla="*/ 33 w 35"/>
                  <a:gd name="T35" fmla="*/ 8 h 34"/>
                  <a:gd name="T36" fmla="*/ 30 w 35"/>
                  <a:gd name="T37" fmla="*/ 4 h 34"/>
                  <a:gd name="T38" fmla="*/ 26 w 35"/>
                  <a:gd name="T39" fmla="*/ 2 h 34"/>
                  <a:gd name="T40" fmla="*/ 22 w 35"/>
                  <a:gd name="T41" fmla="*/ 0 h 34"/>
                  <a:gd name="T42" fmla="*/ 18 w 35"/>
                  <a:gd name="T43" fmla="*/ 0 h 34"/>
                  <a:gd name="T44" fmla="*/ 14 w 35"/>
                  <a:gd name="T45" fmla="*/ 0 h 34"/>
                  <a:gd name="T46" fmla="*/ 10 w 35"/>
                  <a:gd name="T47" fmla="*/ 2 h 34"/>
                  <a:gd name="T48" fmla="*/ 6 w 35"/>
                  <a:gd name="T49" fmla="*/ 4 h 34"/>
                  <a:gd name="T50" fmla="*/ 6 w 35"/>
                  <a:gd name="T5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4">
                    <a:moveTo>
                      <a:pt x="6" y="4"/>
                    </a:moveTo>
                    <a:lnTo>
                      <a:pt x="3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3" y="26"/>
                    </a:lnTo>
                    <a:lnTo>
                      <a:pt x="6" y="29"/>
                    </a:lnTo>
                    <a:lnTo>
                      <a:pt x="10" y="33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6" y="33"/>
                    </a:lnTo>
                    <a:lnTo>
                      <a:pt x="30" y="29"/>
                    </a:lnTo>
                    <a:lnTo>
                      <a:pt x="33" y="26"/>
                    </a:lnTo>
                    <a:lnTo>
                      <a:pt x="34" y="22"/>
                    </a:lnTo>
                    <a:lnTo>
                      <a:pt x="35" y="17"/>
                    </a:lnTo>
                    <a:lnTo>
                      <a:pt x="34" y="13"/>
                    </a:lnTo>
                    <a:lnTo>
                      <a:pt x="33" y="8"/>
                    </a:lnTo>
                    <a:lnTo>
                      <a:pt x="30" y="4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6" name="Freeform 58"/>
              <p:cNvSpPr>
                <a:spLocks/>
              </p:cNvSpPr>
              <p:nvPr/>
            </p:nvSpPr>
            <p:spPr bwMode="auto">
              <a:xfrm>
                <a:off x="1449388" y="5187950"/>
                <a:ext cx="55563" cy="53975"/>
              </a:xfrm>
              <a:custGeom>
                <a:avLst/>
                <a:gdLst>
                  <a:gd name="T0" fmla="*/ 6 w 35"/>
                  <a:gd name="T1" fmla="*/ 4 h 34"/>
                  <a:gd name="T2" fmla="*/ 3 w 35"/>
                  <a:gd name="T3" fmla="*/ 8 h 34"/>
                  <a:gd name="T4" fmla="*/ 2 w 35"/>
                  <a:gd name="T5" fmla="*/ 12 h 34"/>
                  <a:gd name="T6" fmla="*/ 0 w 35"/>
                  <a:gd name="T7" fmla="*/ 16 h 34"/>
                  <a:gd name="T8" fmla="*/ 2 w 35"/>
                  <a:gd name="T9" fmla="*/ 22 h 34"/>
                  <a:gd name="T10" fmla="*/ 3 w 35"/>
                  <a:gd name="T11" fmla="*/ 26 h 34"/>
                  <a:gd name="T12" fmla="*/ 6 w 35"/>
                  <a:gd name="T13" fmla="*/ 30 h 34"/>
                  <a:gd name="T14" fmla="*/ 10 w 35"/>
                  <a:gd name="T15" fmla="*/ 32 h 34"/>
                  <a:gd name="T16" fmla="*/ 14 w 35"/>
                  <a:gd name="T17" fmla="*/ 34 h 34"/>
                  <a:gd name="T18" fmla="*/ 18 w 35"/>
                  <a:gd name="T19" fmla="*/ 34 h 34"/>
                  <a:gd name="T20" fmla="*/ 23 w 35"/>
                  <a:gd name="T21" fmla="*/ 34 h 34"/>
                  <a:gd name="T22" fmla="*/ 27 w 35"/>
                  <a:gd name="T23" fmla="*/ 32 h 34"/>
                  <a:gd name="T24" fmla="*/ 30 w 35"/>
                  <a:gd name="T25" fmla="*/ 30 h 34"/>
                  <a:gd name="T26" fmla="*/ 33 w 35"/>
                  <a:gd name="T27" fmla="*/ 26 h 34"/>
                  <a:gd name="T28" fmla="*/ 35 w 35"/>
                  <a:gd name="T29" fmla="*/ 22 h 34"/>
                  <a:gd name="T30" fmla="*/ 35 w 35"/>
                  <a:gd name="T31" fmla="*/ 16 h 34"/>
                  <a:gd name="T32" fmla="*/ 35 w 35"/>
                  <a:gd name="T33" fmla="*/ 12 h 34"/>
                  <a:gd name="T34" fmla="*/ 33 w 35"/>
                  <a:gd name="T35" fmla="*/ 8 h 34"/>
                  <a:gd name="T36" fmla="*/ 30 w 35"/>
                  <a:gd name="T37" fmla="*/ 4 h 34"/>
                  <a:gd name="T38" fmla="*/ 27 w 35"/>
                  <a:gd name="T39" fmla="*/ 1 h 34"/>
                  <a:gd name="T40" fmla="*/ 23 w 35"/>
                  <a:gd name="T41" fmla="*/ 0 h 34"/>
                  <a:gd name="T42" fmla="*/ 18 w 35"/>
                  <a:gd name="T43" fmla="*/ 0 h 34"/>
                  <a:gd name="T44" fmla="*/ 14 w 35"/>
                  <a:gd name="T45" fmla="*/ 0 h 34"/>
                  <a:gd name="T46" fmla="*/ 10 w 35"/>
                  <a:gd name="T47" fmla="*/ 1 h 34"/>
                  <a:gd name="T48" fmla="*/ 6 w 35"/>
                  <a:gd name="T49" fmla="*/ 4 h 34"/>
                  <a:gd name="T50" fmla="*/ 6 w 35"/>
                  <a:gd name="T5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4">
                    <a:moveTo>
                      <a:pt x="6" y="4"/>
                    </a:moveTo>
                    <a:lnTo>
                      <a:pt x="3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3" y="26"/>
                    </a:lnTo>
                    <a:lnTo>
                      <a:pt x="6" y="30"/>
                    </a:lnTo>
                    <a:lnTo>
                      <a:pt x="10" y="32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23" y="34"/>
                    </a:lnTo>
                    <a:lnTo>
                      <a:pt x="27" y="32"/>
                    </a:lnTo>
                    <a:lnTo>
                      <a:pt x="30" y="30"/>
                    </a:lnTo>
                    <a:lnTo>
                      <a:pt x="33" y="26"/>
                    </a:lnTo>
                    <a:lnTo>
                      <a:pt x="35" y="22"/>
                    </a:lnTo>
                    <a:lnTo>
                      <a:pt x="35" y="16"/>
                    </a:lnTo>
                    <a:lnTo>
                      <a:pt x="35" y="12"/>
                    </a:lnTo>
                    <a:lnTo>
                      <a:pt x="33" y="8"/>
                    </a:lnTo>
                    <a:lnTo>
                      <a:pt x="30" y="4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1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7" name="Freeform 59"/>
              <p:cNvSpPr>
                <a:spLocks/>
              </p:cNvSpPr>
              <p:nvPr/>
            </p:nvSpPr>
            <p:spPr bwMode="auto">
              <a:xfrm>
                <a:off x="1616076" y="5353050"/>
                <a:ext cx="55563" cy="55563"/>
              </a:xfrm>
              <a:custGeom>
                <a:avLst/>
                <a:gdLst>
                  <a:gd name="T0" fmla="*/ 6 w 35"/>
                  <a:gd name="T1" fmla="*/ 5 h 35"/>
                  <a:gd name="T2" fmla="*/ 3 w 35"/>
                  <a:gd name="T3" fmla="*/ 9 h 35"/>
                  <a:gd name="T4" fmla="*/ 2 w 35"/>
                  <a:gd name="T5" fmla="*/ 13 h 35"/>
                  <a:gd name="T6" fmla="*/ 0 w 35"/>
                  <a:gd name="T7" fmla="*/ 17 h 35"/>
                  <a:gd name="T8" fmla="*/ 2 w 35"/>
                  <a:gd name="T9" fmla="*/ 22 h 35"/>
                  <a:gd name="T10" fmla="*/ 3 w 35"/>
                  <a:gd name="T11" fmla="*/ 27 h 35"/>
                  <a:gd name="T12" fmla="*/ 6 w 35"/>
                  <a:gd name="T13" fmla="*/ 29 h 35"/>
                  <a:gd name="T14" fmla="*/ 10 w 35"/>
                  <a:gd name="T15" fmla="*/ 32 h 35"/>
                  <a:gd name="T16" fmla="*/ 14 w 35"/>
                  <a:gd name="T17" fmla="*/ 35 h 35"/>
                  <a:gd name="T18" fmla="*/ 18 w 35"/>
                  <a:gd name="T19" fmla="*/ 35 h 35"/>
                  <a:gd name="T20" fmla="*/ 22 w 35"/>
                  <a:gd name="T21" fmla="*/ 35 h 35"/>
                  <a:gd name="T22" fmla="*/ 26 w 35"/>
                  <a:gd name="T23" fmla="*/ 32 h 35"/>
                  <a:gd name="T24" fmla="*/ 30 w 35"/>
                  <a:gd name="T25" fmla="*/ 29 h 35"/>
                  <a:gd name="T26" fmla="*/ 32 w 35"/>
                  <a:gd name="T27" fmla="*/ 27 h 35"/>
                  <a:gd name="T28" fmla="*/ 35 w 35"/>
                  <a:gd name="T29" fmla="*/ 22 h 35"/>
                  <a:gd name="T30" fmla="*/ 35 w 35"/>
                  <a:gd name="T31" fmla="*/ 17 h 35"/>
                  <a:gd name="T32" fmla="*/ 35 w 35"/>
                  <a:gd name="T33" fmla="*/ 13 h 35"/>
                  <a:gd name="T34" fmla="*/ 32 w 35"/>
                  <a:gd name="T35" fmla="*/ 9 h 35"/>
                  <a:gd name="T36" fmla="*/ 30 w 35"/>
                  <a:gd name="T37" fmla="*/ 5 h 35"/>
                  <a:gd name="T38" fmla="*/ 26 w 35"/>
                  <a:gd name="T39" fmla="*/ 2 h 35"/>
                  <a:gd name="T40" fmla="*/ 22 w 35"/>
                  <a:gd name="T41" fmla="*/ 1 h 35"/>
                  <a:gd name="T42" fmla="*/ 18 w 35"/>
                  <a:gd name="T43" fmla="*/ 0 h 35"/>
                  <a:gd name="T44" fmla="*/ 14 w 35"/>
                  <a:gd name="T45" fmla="*/ 1 h 35"/>
                  <a:gd name="T46" fmla="*/ 10 w 35"/>
                  <a:gd name="T47" fmla="*/ 2 h 35"/>
                  <a:gd name="T48" fmla="*/ 6 w 35"/>
                  <a:gd name="T49" fmla="*/ 5 h 35"/>
                  <a:gd name="T50" fmla="*/ 6 w 35"/>
                  <a:gd name="T51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5">
                    <a:moveTo>
                      <a:pt x="6" y="5"/>
                    </a:moveTo>
                    <a:lnTo>
                      <a:pt x="3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3" y="27"/>
                    </a:lnTo>
                    <a:lnTo>
                      <a:pt x="6" y="29"/>
                    </a:lnTo>
                    <a:lnTo>
                      <a:pt x="10" y="32"/>
                    </a:lnTo>
                    <a:lnTo>
                      <a:pt x="14" y="35"/>
                    </a:lnTo>
                    <a:lnTo>
                      <a:pt x="18" y="35"/>
                    </a:lnTo>
                    <a:lnTo>
                      <a:pt x="22" y="35"/>
                    </a:lnTo>
                    <a:lnTo>
                      <a:pt x="26" y="32"/>
                    </a:lnTo>
                    <a:lnTo>
                      <a:pt x="30" y="29"/>
                    </a:lnTo>
                    <a:lnTo>
                      <a:pt x="32" y="27"/>
                    </a:lnTo>
                    <a:lnTo>
                      <a:pt x="35" y="22"/>
                    </a:lnTo>
                    <a:lnTo>
                      <a:pt x="35" y="17"/>
                    </a:lnTo>
                    <a:lnTo>
                      <a:pt x="35" y="13"/>
                    </a:lnTo>
                    <a:lnTo>
                      <a:pt x="32" y="9"/>
                    </a:lnTo>
                    <a:lnTo>
                      <a:pt x="30" y="5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1"/>
                    </a:lnTo>
                    <a:lnTo>
                      <a:pt x="10" y="2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8" name="Freeform 60"/>
              <p:cNvSpPr>
                <a:spLocks/>
              </p:cNvSpPr>
              <p:nvPr/>
            </p:nvSpPr>
            <p:spPr bwMode="auto">
              <a:xfrm>
                <a:off x="1951038" y="5453063"/>
                <a:ext cx="55563" cy="55563"/>
              </a:xfrm>
              <a:custGeom>
                <a:avLst/>
                <a:gdLst>
                  <a:gd name="T0" fmla="*/ 6 w 35"/>
                  <a:gd name="T1" fmla="*/ 5 h 35"/>
                  <a:gd name="T2" fmla="*/ 3 w 35"/>
                  <a:gd name="T3" fmla="*/ 9 h 35"/>
                  <a:gd name="T4" fmla="*/ 2 w 35"/>
                  <a:gd name="T5" fmla="*/ 13 h 35"/>
                  <a:gd name="T6" fmla="*/ 0 w 35"/>
                  <a:gd name="T7" fmla="*/ 17 h 35"/>
                  <a:gd name="T8" fmla="*/ 2 w 35"/>
                  <a:gd name="T9" fmla="*/ 23 h 35"/>
                  <a:gd name="T10" fmla="*/ 3 w 35"/>
                  <a:gd name="T11" fmla="*/ 27 h 35"/>
                  <a:gd name="T12" fmla="*/ 6 w 35"/>
                  <a:gd name="T13" fmla="*/ 29 h 35"/>
                  <a:gd name="T14" fmla="*/ 10 w 35"/>
                  <a:gd name="T15" fmla="*/ 32 h 35"/>
                  <a:gd name="T16" fmla="*/ 14 w 35"/>
                  <a:gd name="T17" fmla="*/ 35 h 35"/>
                  <a:gd name="T18" fmla="*/ 18 w 35"/>
                  <a:gd name="T19" fmla="*/ 35 h 35"/>
                  <a:gd name="T20" fmla="*/ 23 w 35"/>
                  <a:gd name="T21" fmla="*/ 35 h 35"/>
                  <a:gd name="T22" fmla="*/ 27 w 35"/>
                  <a:gd name="T23" fmla="*/ 32 h 35"/>
                  <a:gd name="T24" fmla="*/ 30 w 35"/>
                  <a:gd name="T25" fmla="*/ 29 h 35"/>
                  <a:gd name="T26" fmla="*/ 32 w 35"/>
                  <a:gd name="T27" fmla="*/ 27 h 35"/>
                  <a:gd name="T28" fmla="*/ 35 w 35"/>
                  <a:gd name="T29" fmla="*/ 23 h 35"/>
                  <a:gd name="T30" fmla="*/ 35 w 35"/>
                  <a:gd name="T31" fmla="*/ 17 h 35"/>
                  <a:gd name="T32" fmla="*/ 35 w 35"/>
                  <a:gd name="T33" fmla="*/ 13 h 35"/>
                  <a:gd name="T34" fmla="*/ 32 w 35"/>
                  <a:gd name="T35" fmla="*/ 9 h 35"/>
                  <a:gd name="T36" fmla="*/ 30 w 35"/>
                  <a:gd name="T37" fmla="*/ 5 h 35"/>
                  <a:gd name="T38" fmla="*/ 27 w 35"/>
                  <a:gd name="T39" fmla="*/ 3 h 35"/>
                  <a:gd name="T40" fmla="*/ 23 w 35"/>
                  <a:gd name="T41" fmla="*/ 1 h 35"/>
                  <a:gd name="T42" fmla="*/ 18 w 35"/>
                  <a:gd name="T43" fmla="*/ 0 h 35"/>
                  <a:gd name="T44" fmla="*/ 14 w 35"/>
                  <a:gd name="T45" fmla="*/ 1 h 35"/>
                  <a:gd name="T46" fmla="*/ 10 w 35"/>
                  <a:gd name="T47" fmla="*/ 3 h 35"/>
                  <a:gd name="T48" fmla="*/ 6 w 35"/>
                  <a:gd name="T4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6" y="5"/>
                    </a:moveTo>
                    <a:lnTo>
                      <a:pt x="3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3" y="27"/>
                    </a:lnTo>
                    <a:lnTo>
                      <a:pt x="6" y="29"/>
                    </a:lnTo>
                    <a:lnTo>
                      <a:pt x="10" y="32"/>
                    </a:lnTo>
                    <a:lnTo>
                      <a:pt x="14" y="35"/>
                    </a:lnTo>
                    <a:lnTo>
                      <a:pt x="18" y="35"/>
                    </a:lnTo>
                    <a:lnTo>
                      <a:pt x="23" y="35"/>
                    </a:lnTo>
                    <a:lnTo>
                      <a:pt x="27" y="32"/>
                    </a:lnTo>
                    <a:lnTo>
                      <a:pt x="30" y="29"/>
                    </a:lnTo>
                    <a:lnTo>
                      <a:pt x="32" y="27"/>
                    </a:lnTo>
                    <a:lnTo>
                      <a:pt x="35" y="23"/>
                    </a:lnTo>
                    <a:lnTo>
                      <a:pt x="35" y="17"/>
                    </a:lnTo>
                    <a:lnTo>
                      <a:pt x="35" y="13"/>
                    </a:lnTo>
                    <a:lnTo>
                      <a:pt x="32" y="9"/>
                    </a:lnTo>
                    <a:lnTo>
                      <a:pt x="30" y="5"/>
                    </a:lnTo>
                    <a:lnTo>
                      <a:pt x="27" y="3"/>
                    </a:lnTo>
                    <a:lnTo>
                      <a:pt x="23" y="1"/>
                    </a:lnTo>
                    <a:lnTo>
                      <a:pt x="18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9" name="Freeform 61"/>
              <p:cNvSpPr>
                <a:spLocks/>
              </p:cNvSpPr>
              <p:nvPr/>
            </p:nvSpPr>
            <p:spPr bwMode="auto">
              <a:xfrm>
                <a:off x="2200276" y="4910138"/>
                <a:ext cx="55563" cy="55563"/>
              </a:xfrm>
              <a:custGeom>
                <a:avLst/>
                <a:gdLst>
                  <a:gd name="T0" fmla="*/ 6 w 35"/>
                  <a:gd name="T1" fmla="*/ 6 h 35"/>
                  <a:gd name="T2" fmla="*/ 3 w 35"/>
                  <a:gd name="T3" fmla="*/ 10 h 35"/>
                  <a:gd name="T4" fmla="*/ 2 w 35"/>
                  <a:gd name="T5" fmla="*/ 14 h 35"/>
                  <a:gd name="T6" fmla="*/ 0 w 35"/>
                  <a:gd name="T7" fmla="*/ 18 h 35"/>
                  <a:gd name="T8" fmla="*/ 2 w 35"/>
                  <a:gd name="T9" fmla="*/ 23 h 35"/>
                  <a:gd name="T10" fmla="*/ 3 w 35"/>
                  <a:gd name="T11" fmla="*/ 27 h 35"/>
                  <a:gd name="T12" fmla="*/ 6 w 35"/>
                  <a:gd name="T13" fmla="*/ 30 h 35"/>
                  <a:gd name="T14" fmla="*/ 10 w 35"/>
                  <a:gd name="T15" fmla="*/ 33 h 35"/>
                  <a:gd name="T16" fmla="*/ 14 w 35"/>
                  <a:gd name="T17" fmla="*/ 35 h 35"/>
                  <a:gd name="T18" fmla="*/ 18 w 35"/>
                  <a:gd name="T19" fmla="*/ 35 h 35"/>
                  <a:gd name="T20" fmla="*/ 22 w 35"/>
                  <a:gd name="T21" fmla="*/ 35 h 35"/>
                  <a:gd name="T22" fmla="*/ 26 w 35"/>
                  <a:gd name="T23" fmla="*/ 33 h 35"/>
                  <a:gd name="T24" fmla="*/ 30 w 35"/>
                  <a:gd name="T25" fmla="*/ 30 h 35"/>
                  <a:gd name="T26" fmla="*/ 33 w 35"/>
                  <a:gd name="T27" fmla="*/ 27 h 35"/>
                  <a:gd name="T28" fmla="*/ 34 w 35"/>
                  <a:gd name="T29" fmla="*/ 23 h 35"/>
                  <a:gd name="T30" fmla="*/ 35 w 35"/>
                  <a:gd name="T31" fmla="*/ 18 h 35"/>
                  <a:gd name="T32" fmla="*/ 34 w 35"/>
                  <a:gd name="T33" fmla="*/ 14 h 35"/>
                  <a:gd name="T34" fmla="*/ 33 w 35"/>
                  <a:gd name="T35" fmla="*/ 10 h 35"/>
                  <a:gd name="T36" fmla="*/ 30 w 35"/>
                  <a:gd name="T37" fmla="*/ 6 h 35"/>
                  <a:gd name="T38" fmla="*/ 26 w 35"/>
                  <a:gd name="T39" fmla="*/ 3 h 35"/>
                  <a:gd name="T40" fmla="*/ 22 w 35"/>
                  <a:gd name="T41" fmla="*/ 2 h 35"/>
                  <a:gd name="T42" fmla="*/ 18 w 35"/>
                  <a:gd name="T43" fmla="*/ 0 h 35"/>
                  <a:gd name="T44" fmla="*/ 14 w 35"/>
                  <a:gd name="T45" fmla="*/ 2 h 35"/>
                  <a:gd name="T46" fmla="*/ 10 w 35"/>
                  <a:gd name="T47" fmla="*/ 3 h 35"/>
                  <a:gd name="T48" fmla="*/ 6 w 35"/>
                  <a:gd name="T49" fmla="*/ 6 h 35"/>
                  <a:gd name="T50" fmla="*/ 6 w 35"/>
                  <a:gd name="T5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5">
                    <a:moveTo>
                      <a:pt x="6" y="6"/>
                    </a:moveTo>
                    <a:lnTo>
                      <a:pt x="3" y="10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2" y="23"/>
                    </a:lnTo>
                    <a:lnTo>
                      <a:pt x="3" y="27"/>
                    </a:lnTo>
                    <a:lnTo>
                      <a:pt x="6" y="30"/>
                    </a:lnTo>
                    <a:lnTo>
                      <a:pt x="10" y="33"/>
                    </a:lnTo>
                    <a:lnTo>
                      <a:pt x="14" y="35"/>
                    </a:lnTo>
                    <a:lnTo>
                      <a:pt x="18" y="35"/>
                    </a:lnTo>
                    <a:lnTo>
                      <a:pt x="22" y="35"/>
                    </a:lnTo>
                    <a:lnTo>
                      <a:pt x="26" y="33"/>
                    </a:lnTo>
                    <a:lnTo>
                      <a:pt x="30" y="30"/>
                    </a:lnTo>
                    <a:lnTo>
                      <a:pt x="33" y="27"/>
                    </a:lnTo>
                    <a:lnTo>
                      <a:pt x="34" y="23"/>
                    </a:lnTo>
                    <a:lnTo>
                      <a:pt x="35" y="18"/>
                    </a:lnTo>
                    <a:lnTo>
                      <a:pt x="34" y="14"/>
                    </a:lnTo>
                    <a:lnTo>
                      <a:pt x="33" y="10"/>
                    </a:lnTo>
                    <a:lnTo>
                      <a:pt x="30" y="6"/>
                    </a:lnTo>
                    <a:lnTo>
                      <a:pt x="26" y="3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10" y="3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0" name="Freeform 62"/>
              <p:cNvSpPr>
                <a:spLocks/>
              </p:cNvSpPr>
              <p:nvPr/>
            </p:nvSpPr>
            <p:spPr bwMode="auto">
              <a:xfrm>
                <a:off x="2544763" y="5446713"/>
                <a:ext cx="55563" cy="52388"/>
              </a:xfrm>
              <a:custGeom>
                <a:avLst/>
                <a:gdLst>
                  <a:gd name="T0" fmla="*/ 5 w 35"/>
                  <a:gd name="T1" fmla="*/ 4 h 33"/>
                  <a:gd name="T2" fmla="*/ 2 w 35"/>
                  <a:gd name="T3" fmla="*/ 8 h 33"/>
                  <a:gd name="T4" fmla="*/ 1 w 35"/>
                  <a:gd name="T5" fmla="*/ 12 h 33"/>
                  <a:gd name="T6" fmla="*/ 0 w 35"/>
                  <a:gd name="T7" fmla="*/ 16 h 33"/>
                  <a:gd name="T8" fmla="*/ 1 w 35"/>
                  <a:gd name="T9" fmla="*/ 21 h 33"/>
                  <a:gd name="T10" fmla="*/ 2 w 35"/>
                  <a:gd name="T11" fmla="*/ 25 h 33"/>
                  <a:gd name="T12" fmla="*/ 5 w 35"/>
                  <a:gd name="T13" fmla="*/ 29 h 33"/>
                  <a:gd name="T14" fmla="*/ 9 w 35"/>
                  <a:gd name="T15" fmla="*/ 32 h 33"/>
                  <a:gd name="T16" fmla="*/ 13 w 35"/>
                  <a:gd name="T17" fmla="*/ 33 h 33"/>
                  <a:gd name="T18" fmla="*/ 17 w 35"/>
                  <a:gd name="T19" fmla="*/ 33 h 33"/>
                  <a:gd name="T20" fmla="*/ 23 w 35"/>
                  <a:gd name="T21" fmla="*/ 33 h 33"/>
                  <a:gd name="T22" fmla="*/ 27 w 35"/>
                  <a:gd name="T23" fmla="*/ 32 h 33"/>
                  <a:gd name="T24" fmla="*/ 29 w 35"/>
                  <a:gd name="T25" fmla="*/ 29 h 33"/>
                  <a:gd name="T26" fmla="*/ 32 w 35"/>
                  <a:gd name="T27" fmla="*/ 25 h 33"/>
                  <a:gd name="T28" fmla="*/ 35 w 35"/>
                  <a:gd name="T29" fmla="*/ 21 h 33"/>
                  <a:gd name="T30" fmla="*/ 35 w 35"/>
                  <a:gd name="T31" fmla="*/ 16 h 33"/>
                  <a:gd name="T32" fmla="*/ 35 w 35"/>
                  <a:gd name="T33" fmla="*/ 12 h 33"/>
                  <a:gd name="T34" fmla="*/ 32 w 35"/>
                  <a:gd name="T35" fmla="*/ 8 h 33"/>
                  <a:gd name="T36" fmla="*/ 29 w 35"/>
                  <a:gd name="T37" fmla="*/ 4 h 33"/>
                  <a:gd name="T38" fmla="*/ 27 w 35"/>
                  <a:gd name="T39" fmla="*/ 1 h 33"/>
                  <a:gd name="T40" fmla="*/ 23 w 35"/>
                  <a:gd name="T41" fmla="*/ 0 h 33"/>
                  <a:gd name="T42" fmla="*/ 17 w 35"/>
                  <a:gd name="T43" fmla="*/ 0 h 33"/>
                  <a:gd name="T44" fmla="*/ 13 w 35"/>
                  <a:gd name="T45" fmla="*/ 0 h 33"/>
                  <a:gd name="T46" fmla="*/ 9 w 35"/>
                  <a:gd name="T47" fmla="*/ 1 h 33"/>
                  <a:gd name="T48" fmla="*/ 5 w 35"/>
                  <a:gd name="T4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3">
                    <a:moveTo>
                      <a:pt x="5" y="4"/>
                    </a:moveTo>
                    <a:lnTo>
                      <a:pt x="2" y="8"/>
                    </a:lnTo>
                    <a:lnTo>
                      <a:pt x="1" y="12"/>
                    </a:lnTo>
                    <a:lnTo>
                      <a:pt x="0" y="16"/>
                    </a:lnTo>
                    <a:lnTo>
                      <a:pt x="1" y="21"/>
                    </a:lnTo>
                    <a:lnTo>
                      <a:pt x="2" y="25"/>
                    </a:lnTo>
                    <a:lnTo>
                      <a:pt x="5" y="29"/>
                    </a:lnTo>
                    <a:lnTo>
                      <a:pt x="9" y="32"/>
                    </a:lnTo>
                    <a:lnTo>
                      <a:pt x="13" y="33"/>
                    </a:lnTo>
                    <a:lnTo>
                      <a:pt x="17" y="33"/>
                    </a:lnTo>
                    <a:lnTo>
                      <a:pt x="23" y="33"/>
                    </a:lnTo>
                    <a:lnTo>
                      <a:pt x="27" y="32"/>
                    </a:lnTo>
                    <a:lnTo>
                      <a:pt x="29" y="29"/>
                    </a:lnTo>
                    <a:lnTo>
                      <a:pt x="32" y="25"/>
                    </a:lnTo>
                    <a:lnTo>
                      <a:pt x="35" y="21"/>
                    </a:lnTo>
                    <a:lnTo>
                      <a:pt x="35" y="16"/>
                    </a:lnTo>
                    <a:lnTo>
                      <a:pt x="35" y="12"/>
                    </a:lnTo>
                    <a:lnTo>
                      <a:pt x="32" y="8"/>
                    </a:lnTo>
                    <a:lnTo>
                      <a:pt x="29" y="4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1" name="Freeform 63"/>
              <p:cNvSpPr>
                <a:spLocks/>
              </p:cNvSpPr>
              <p:nvPr/>
            </p:nvSpPr>
            <p:spPr bwMode="auto">
              <a:xfrm>
                <a:off x="3128963" y="5478463"/>
                <a:ext cx="55563" cy="55563"/>
              </a:xfrm>
              <a:custGeom>
                <a:avLst/>
                <a:gdLst>
                  <a:gd name="T0" fmla="*/ 5 w 35"/>
                  <a:gd name="T1" fmla="*/ 5 h 35"/>
                  <a:gd name="T2" fmla="*/ 3 w 35"/>
                  <a:gd name="T3" fmla="*/ 8 h 35"/>
                  <a:gd name="T4" fmla="*/ 1 w 35"/>
                  <a:gd name="T5" fmla="*/ 13 h 35"/>
                  <a:gd name="T6" fmla="*/ 0 w 35"/>
                  <a:gd name="T7" fmla="*/ 17 h 35"/>
                  <a:gd name="T8" fmla="*/ 1 w 35"/>
                  <a:gd name="T9" fmla="*/ 21 h 35"/>
                  <a:gd name="T10" fmla="*/ 3 w 35"/>
                  <a:gd name="T11" fmla="*/ 26 h 35"/>
                  <a:gd name="T12" fmla="*/ 5 w 35"/>
                  <a:gd name="T13" fmla="*/ 30 h 35"/>
                  <a:gd name="T14" fmla="*/ 9 w 35"/>
                  <a:gd name="T15" fmla="*/ 32 h 35"/>
                  <a:gd name="T16" fmla="*/ 13 w 35"/>
                  <a:gd name="T17" fmla="*/ 34 h 35"/>
                  <a:gd name="T18" fmla="*/ 17 w 35"/>
                  <a:gd name="T19" fmla="*/ 35 h 35"/>
                  <a:gd name="T20" fmla="*/ 23 w 35"/>
                  <a:gd name="T21" fmla="*/ 34 h 35"/>
                  <a:gd name="T22" fmla="*/ 27 w 35"/>
                  <a:gd name="T23" fmla="*/ 32 h 35"/>
                  <a:gd name="T24" fmla="*/ 29 w 35"/>
                  <a:gd name="T25" fmla="*/ 30 h 35"/>
                  <a:gd name="T26" fmla="*/ 32 w 35"/>
                  <a:gd name="T27" fmla="*/ 26 h 35"/>
                  <a:gd name="T28" fmla="*/ 35 w 35"/>
                  <a:gd name="T29" fmla="*/ 21 h 35"/>
                  <a:gd name="T30" fmla="*/ 35 w 35"/>
                  <a:gd name="T31" fmla="*/ 17 h 35"/>
                  <a:gd name="T32" fmla="*/ 35 w 35"/>
                  <a:gd name="T33" fmla="*/ 13 h 35"/>
                  <a:gd name="T34" fmla="*/ 32 w 35"/>
                  <a:gd name="T35" fmla="*/ 8 h 35"/>
                  <a:gd name="T36" fmla="*/ 29 w 35"/>
                  <a:gd name="T37" fmla="*/ 5 h 35"/>
                  <a:gd name="T38" fmla="*/ 27 w 35"/>
                  <a:gd name="T39" fmla="*/ 3 h 35"/>
                  <a:gd name="T40" fmla="*/ 23 w 35"/>
                  <a:gd name="T41" fmla="*/ 1 h 35"/>
                  <a:gd name="T42" fmla="*/ 17 w 35"/>
                  <a:gd name="T43" fmla="*/ 0 h 35"/>
                  <a:gd name="T44" fmla="*/ 13 w 35"/>
                  <a:gd name="T45" fmla="*/ 1 h 35"/>
                  <a:gd name="T46" fmla="*/ 9 w 35"/>
                  <a:gd name="T47" fmla="*/ 3 h 35"/>
                  <a:gd name="T48" fmla="*/ 5 w 35"/>
                  <a:gd name="T49" fmla="*/ 5 h 35"/>
                  <a:gd name="T50" fmla="*/ 5 w 35"/>
                  <a:gd name="T51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5">
                    <a:moveTo>
                      <a:pt x="5" y="5"/>
                    </a:moveTo>
                    <a:lnTo>
                      <a:pt x="3" y="8"/>
                    </a:lnTo>
                    <a:lnTo>
                      <a:pt x="1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3" y="26"/>
                    </a:lnTo>
                    <a:lnTo>
                      <a:pt x="5" y="30"/>
                    </a:lnTo>
                    <a:lnTo>
                      <a:pt x="9" y="32"/>
                    </a:lnTo>
                    <a:lnTo>
                      <a:pt x="13" y="34"/>
                    </a:lnTo>
                    <a:lnTo>
                      <a:pt x="17" y="35"/>
                    </a:lnTo>
                    <a:lnTo>
                      <a:pt x="23" y="34"/>
                    </a:lnTo>
                    <a:lnTo>
                      <a:pt x="27" y="32"/>
                    </a:lnTo>
                    <a:lnTo>
                      <a:pt x="29" y="30"/>
                    </a:lnTo>
                    <a:lnTo>
                      <a:pt x="32" y="26"/>
                    </a:lnTo>
                    <a:lnTo>
                      <a:pt x="35" y="21"/>
                    </a:lnTo>
                    <a:lnTo>
                      <a:pt x="35" y="17"/>
                    </a:lnTo>
                    <a:lnTo>
                      <a:pt x="35" y="13"/>
                    </a:lnTo>
                    <a:lnTo>
                      <a:pt x="32" y="8"/>
                    </a:lnTo>
                    <a:lnTo>
                      <a:pt x="29" y="5"/>
                    </a:lnTo>
                    <a:lnTo>
                      <a:pt x="27" y="3"/>
                    </a:lnTo>
                    <a:lnTo>
                      <a:pt x="23" y="1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9" y="3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51" name="Line 73"/>
              <p:cNvSpPr>
                <a:spLocks noChangeShapeType="1"/>
              </p:cNvSpPr>
              <p:nvPr/>
            </p:nvSpPr>
            <p:spPr bwMode="auto">
              <a:xfrm flipV="1">
                <a:off x="1476376" y="5573713"/>
                <a:ext cx="0" cy="290513"/>
              </a:xfrm>
              <a:prstGeom prst="line">
                <a:avLst/>
              </a:prstGeom>
              <a:noFill/>
              <a:ln w="111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3" name="Line 79"/>
              <p:cNvSpPr>
                <a:spLocks noChangeShapeType="1"/>
              </p:cNvSpPr>
              <p:nvPr/>
            </p:nvSpPr>
            <p:spPr bwMode="auto">
              <a:xfrm flipV="1">
                <a:off x="1414463" y="5589588"/>
                <a:ext cx="0" cy="352425"/>
              </a:xfrm>
              <a:prstGeom prst="line">
                <a:avLst/>
              </a:prstGeom>
              <a:noFill/>
              <a:ln w="111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4" name="Freeform 80"/>
              <p:cNvSpPr>
                <a:spLocks/>
              </p:cNvSpPr>
              <p:nvPr/>
            </p:nvSpPr>
            <p:spPr bwMode="auto">
              <a:xfrm>
                <a:off x="1408113" y="5665788"/>
                <a:ext cx="827088" cy="225425"/>
              </a:xfrm>
              <a:custGeom>
                <a:avLst/>
                <a:gdLst>
                  <a:gd name="T0" fmla="*/ 521 w 521"/>
                  <a:gd name="T1" fmla="*/ 142 h 142"/>
                  <a:gd name="T2" fmla="*/ 358 w 521"/>
                  <a:gd name="T3" fmla="*/ 142 h 142"/>
                  <a:gd name="T4" fmla="*/ 147 w 521"/>
                  <a:gd name="T5" fmla="*/ 97 h 142"/>
                  <a:gd name="T6" fmla="*/ 44 w 521"/>
                  <a:gd name="T7" fmla="*/ 0 h 142"/>
                  <a:gd name="T8" fmla="*/ 43 w 521"/>
                  <a:gd name="T9" fmla="*/ 2 h 142"/>
                  <a:gd name="T10" fmla="*/ 4 w 521"/>
                  <a:gd name="T11" fmla="*/ 22 h 142"/>
                  <a:gd name="T12" fmla="*/ 0 w 521"/>
                  <a:gd name="T13" fmla="*/ 2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1" h="142">
                    <a:moveTo>
                      <a:pt x="521" y="142"/>
                    </a:moveTo>
                    <a:lnTo>
                      <a:pt x="358" y="142"/>
                    </a:lnTo>
                    <a:lnTo>
                      <a:pt x="147" y="97"/>
                    </a:lnTo>
                    <a:lnTo>
                      <a:pt x="44" y="0"/>
                    </a:lnTo>
                    <a:lnTo>
                      <a:pt x="43" y="2"/>
                    </a:lnTo>
                    <a:lnTo>
                      <a:pt x="4" y="22"/>
                    </a:lnTo>
                    <a:lnTo>
                      <a:pt x="0" y="25"/>
                    </a:lnTo>
                  </a:path>
                </a:pathLst>
              </a:custGeom>
              <a:noFill/>
              <a:ln w="1746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6" name="Freeform 82"/>
              <p:cNvSpPr>
                <a:spLocks/>
              </p:cNvSpPr>
              <p:nvPr/>
            </p:nvSpPr>
            <p:spPr bwMode="auto">
              <a:xfrm>
                <a:off x="1385888" y="5675313"/>
                <a:ext cx="55563" cy="52388"/>
              </a:xfrm>
              <a:custGeom>
                <a:avLst/>
                <a:gdLst>
                  <a:gd name="T0" fmla="*/ 30 w 35"/>
                  <a:gd name="T1" fmla="*/ 4 h 33"/>
                  <a:gd name="T2" fmla="*/ 26 w 35"/>
                  <a:gd name="T3" fmla="*/ 1 h 33"/>
                  <a:gd name="T4" fmla="*/ 22 w 35"/>
                  <a:gd name="T5" fmla="*/ 0 h 33"/>
                  <a:gd name="T6" fmla="*/ 18 w 35"/>
                  <a:gd name="T7" fmla="*/ 0 h 33"/>
                  <a:gd name="T8" fmla="*/ 12 w 35"/>
                  <a:gd name="T9" fmla="*/ 0 h 33"/>
                  <a:gd name="T10" fmla="*/ 8 w 35"/>
                  <a:gd name="T11" fmla="*/ 1 h 33"/>
                  <a:gd name="T12" fmla="*/ 5 w 35"/>
                  <a:gd name="T13" fmla="*/ 4 h 33"/>
                  <a:gd name="T14" fmla="*/ 3 w 35"/>
                  <a:gd name="T15" fmla="*/ 8 h 33"/>
                  <a:gd name="T16" fmla="*/ 0 w 35"/>
                  <a:gd name="T17" fmla="*/ 12 h 33"/>
                  <a:gd name="T18" fmla="*/ 0 w 35"/>
                  <a:gd name="T19" fmla="*/ 16 h 33"/>
                  <a:gd name="T20" fmla="*/ 0 w 35"/>
                  <a:gd name="T21" fmla="*/ 21 h 33"/>
                  <a:gd name="T22" fmla="*/ 3 w 35"/>
                  <a:gd name="T23" fmla="*/ 25 h 33"/>
                  <a:gd name="T24" fmla="*/ 5 w 35"/>
                  <a:gd name="T25" fmla="*/ 28 h 33"/>
                  <a:gd name="T26" fmla="*/ 8 w 35"/>
                  <a:gd name="T27" fmla="*/ 31 h 33"/>
                  <a:gd name="T28" fmla="*/ 12 w 35"/>
                  <a:gd name="T29" fmla="*/ 33 h 33"/>
                  <a:gd name="T30" fmla="*/ 18 w 35"/>
                  <a:gd name="T31" fmla="*/ 33 h 33"/>
                  <a:gd name="T32" fmla="*/ 22 w 35"/>
                  <a:gd name="T33" fmla="*/ 33 h 33"/>
                  <a:gd name="T34" fmla="*/ 26 w 35"/>
                  <a:gd name="T35" fmla="*/ 31 h 33"/>
                  <a:gd name="T36" fmla="*/ 30 w 35"/>
                  <a:gd name="T37" fmla="*/ 28 h 33"/>
                  <a:gd name="T38" fmla="*/ 32 w 35"/>
                  <a:gd name="T39" fmla="*/ 25 h 33"/>
                  <a:gd name="T40" fmla="*/ 34 w 35"/>
                  <a:gd name="T41" fmla="*/ 21 h 33"/>
                  <a:gd name="T42" fmla="*/ 35 w 35"/>
                  <a:gd name="T43" fmla="*/ 16 h 33"/>
                  <a:gd name="T44" fmla="*/ 34 w 35"/>
                  <a:gd name="T45" fmla="*/ 12 h 33"/>
                  <a:gd name="T46" fmla="*/ 32 w 35"/>
                  <a:gd name="T47" fmla="*/ 8 h 33"/>
                  <a:gd name="T48" fmla="*/ 30 w 35"/>
                  <a:gd name="T49" fmla="*/ 4 h 33"/>
                  <a:gd name="T50" fmla="*/ 30 w 35"/>
                  <a:gd name="T51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3">
                    <a:moveTo>
                      <a:pt x="30" y="4"/>
                    </a:moveTo>
                    <a:lnTo>
                      <a:pt x="26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5" y="4"/>
                    </a:lnTo>
                    <a:lnTo>
                      <a:pt x="3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3" y="25"/>
                    </a:lnTo>
                    <a:lnTo>
                      <a:pt x="5" y="28"/>
                    </a:lnTo>
                    <a:lnTo>
                      <a:pt x="8" y="31"/>
                    </a:lnTo>
                    <a:lnTo>
                      <a:pt x="12" y="33"/>
                    </a:lnTo>
                    <a:lnTo>
                      <a:pt x="18" y="33"/>
                    </a:lnTo>
                    <a:lnTo>
                      <a:pt x="22" y="33"/>
                    </a:lnTo>
                    <a:lnTo>
                      <a:pt x="26" y="31"/>
                    </a:lnTo>
                    <a:lnTo>
                      <a:pt x="30" y="28"/>
                    </a:lnTo>
                    <a:lnTo>
                      <a:pt x="32" y="25"/>
                    </a:lnTo>
                    <a:lnTo>
                      <a:pt x="34" y="21"/>
                    </a:lnTo>
                    <a:lnTo>
                      <a:pt x="35" y="16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30" y="4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7" name="Freeform 83"/>
              <p:cNvSpPr>
                <a:spLocks/>
              </p:cNvSpPr>
              <p:nvPr/>
            </p:nvSpPr>
            <p:spPr bwMode="auto">
              <a:xfrm>
                <a:off x="1449388" y="5638800"/>
                <a:ext cx="55563" cy="55563"/>
              </a:xfrm>
              <a:custGeom>
                <a:avLst/>
                <a:gdLst>
                  <a:gd name="T0" fmla="*/ 30 w 35"/>
                  <a:gd name="T1" fmla="*/ 5 h 35"/>
                  <a:gd name="T2" fmla="*/ 27 w 35"/>
                  <a:gd name="T3" fmla="*/ 3 h 35"/>
                  <a:gd name="T4" fmla="*/ 23 w 35"/>
                  <a:gd name="T5" fmla="*/ 0 h 35"/>
                  <a:gd name="T6" fmla="*/ 18 w 35"/>
                  <a:gd name="T7" fmla="*/ 0 h 35"/>
                  <a:gd name="T8" fmla="*/ 14 w 35"/>
                  <a:gd name="T9" fmla="*/ 0 h 35"/>
                  <a:gd name="T10" fmla="*/ 10 w 35"/>
                  <a:gd name="T11" fmla="*/ 3 h 35"/>
                  <a:gd name="T12" fmla="*/ 6 w 35"/>
                  <a:gd name="T13" fmla="*/ 5 h 35"/>
                  <a:gd name="T14" fmla="*/ 3 w 35"/>
                  <a:gd name="T15" fmla="*/ 8 h 35"/>
                  <a:gd name="T16" fmla="*/ 2 w 35"/>
                  <a:gd name="T17" fmla="*/ 12 h 35"/>
                  <a:gd name="T18" fmla="*/ 0 w 35"/>
                  <a:gd name="T19" fmla="*/ 17 h 35"/>
                  <a:gd name="T20" fmla="*/ 2 w 35"/>
                  <a:gd name="T21" fmla="*/ 21 h 35"/>
                  <a:gd name="T22" fmla="*/ 3 w 35"/>
                  <a:gd name="T23" fmla="*/ 25 h 35"/>
                  <a:gd name="T24" fmla="*/ 6 w 35"/>
                  <a:gd name="T25" fmla="*/ 29 h 35"/>
                  <a:gd name="T26" fmla="*/ 10 w 35"/>
                  <a:gd name="T27" fmla="*/ 32 h 35"/>
                  <a:gd name="T28" fmla="*/ 14 w 35"/>
                  <a:gd name="T29" fmla="*/ 33 h 35"/>
                  <a:gd name="T30" fmla="*/ 18 w 35"/>
                  <a:gd name="T31" fmla="*/ 35 h 35"/>
                  <a:gd name="T32" fmla="*/ 23 w 35"/>
                  <a:gd name="T33" fmla="*/ 33 h 35"/>
                  <a:gd name="T34" fmla="*/ 27 w 35"/>
                  <a:gd name="T35" fmla="*/ 32 h 35"/>
                  <a:gd name="T36" fmla="*/ 30 w 35"/>
                  <a:gd name="T37" fmla="*/ 29 h 35"/>
                  <a:gd name="T38" fmla="*/ 33 w 35"/>
                  <a:gd name="T39" fmla="*/ 25 h 35"/>
                  <a:gd name="T40" fmla="*/ 35 w 35"/>
                  <a:gd name="T41" fmla="*/ 21 h 35"/>
                  <a:gd name="T42" fmla="*/ 35 w 35"/>
                  <a:gd name="T43" fmla="*/ 17 h 35"/>
                  <a:gd name="T44" fmla="*/ 35 w 35"/>
                  <a:gd name="T45" fmla="*/ 12 h 35"/>
                  <a:gd name="T46" fmla="*/ 33 w 35"/>
                  <a:gd name="T47" fmla="*/ 8 h 35"/>
                  <a:gd name="T48" fmla="*/ 30 w 35"/>
                  <a:gd name="T49" fmla="*/ 5 h 35"/>
                  <a:gd name="T50" fmla="*/ 30 w 35"/>
                  <a:gd name="T51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5">
                    <a:moveTo>
                      <a:pt x="30" y="5"/>
                    </a:moveTo>
                    <a:lnTo>
                      <a:pt x="27" y="3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6" y="5"/>
                    </a:lnTo>
                    <a:lnTo>
                      <a:pt x="3" y="8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5"/>
                    </a:lnTo>
                    <a:lnTo>
                      <a:pt x="6" y="29"/>
                    </a:lnTo>
                    <a:lnTo>
                      <a:pt x="10" y="32"/>
                    </a:lnTo>
                    <a:lnTo>
                      <a:pt x="14" y="33"/>
                    </a:lnTo>
                    <a:lnTo>
                      <a:pt x="18" y="35"/>
                    </a:lnTo>
                    <a:lnTo>
                      <a:pt x="23" y="33"/>
                    </a:lnTo>
                    <a:lnTo>
                      <a:pt x="27" y="32"/>
                    </a:lnTo>
                    <a:lnTo>
                      <a:pt x="30" y="29"/>
                    </a:lnTo>
                    <a:lnTo>
                      <a:pt x="33" y="25"/>
                    </a:lnTo>
                    <a:lnTo>
                      <a:pt x="35" y="21"/>
                    </a:lnTo>
                    <a:lnTo>
                      <a:pt x="35" y="17"/>
                    </a:lnTo>
                    <a:lnTo>
                      <a:pt x="35" y="12"/>
                    </a:lnTo>
                    <a:lnTo>
                      <a:pt x="33" y="8"/>
                    </a:lnTo>
                    <a:lnTo>
                      <a:pt x="30" y="5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8" name="Freeform 84"/>
              <p:cNvSpPr>
                <a:spLocks/>
              </p:cNvSpPr>
              <p:nvPr/>
            </p:nvSpPr>
            <p:spPr bwMode="auto">
              <a:xfrm>
                <a:off x="1614488" y="5792788"/>
                <a:ext cx="55563" cy="55563"/>
              </a:xfrm>
              <a:custGeom>
                <a:avLst/>
                <a:gdLst>
                  <a:gd name="T0" fmla="*/ 29 w 35"/>
                  <a:gd name="T1" fmla="*/ 5 h 35"/>
                  <a:gd name="T2" fmla="*/ 25 w 35"/>
                  <a:gd name="T3" fmla="*/ 2 h 35"/>
                  <a:gd name="T4" fmla="*/ 21 w 35"/>
                  <a:gd name="T5" fmla="*/ 1 h 35"/>
                  <a:gd name="T6" fmla="*/ 17 w 35"/>
                  <a:gd name="T7" fmla="*/ 0 h 35"/>
                  <a:gd name="T8" fmla="*/ 12 w 35"/>
                  <a:gd name="T9" fmla="*/ 1 h 35"/>
                  <a:gd name="T10" fmla="*/ 8 w 35"/>
                  <a:gd name="T11" fmla="*/ 2 h 35"/>
                  <a:gd name="T12" fmla="*/ 5 w 35"/>
                  <a:gd name="T13" fmla="*/ 5 h 35"/>
                  <a:gd name="T14" fmla="*/ 3 w 35"/>
                  <a:gd name="T15" fmla="*/ 9 h 35"/>
                  <a:gd name="T16" fmla="*/ 0 w 35"/>
                  <a:gd name="T17" fmla="*/ 13 h 35"/>
                  <a:gd name="T18" fmla="*/ 0 w 35"/>
                  <a:gd name="T19" fmla="*/ 17 h 35"/>
                  <a:gd name="T20" fmla="*/ 0 w 35"/>
                  <a:gd name="T21" fmla="*/ 21 h 35"/>
                  <a:gd name="T22" fmla="*/ 3 w 35"/>
                  <a:gd name="T23" fmla="*/ 27 h 35"/>
                  <a:gd name="T24" fmla="*/ 5 w 35"/>
                  <a:gd name="T25" fmla="*/ 29 h 35"/>
                  <a:gd name="T26" fmla="*/ 8 w 35"/>
                  <a:gd name="T27" fmla="*/ 32 h 35"/>
                  <a:gd name="T28" fmla="*/ 12 w 35"/>
                  <a:gd name="T29" fmla="*/ 33 h 35"/>
                  <a:gd name="T30" fmla="*/ 17 w 35"/>
                  <a:gd name="T31" fmla="*/ 35 h 35"/>
                  <a:gd name="T32" fmla="*/ 21 w 35"/>
                  <a:gd name="T33" fmla="*/ 33 h 35"/>
                  <a:gd name="T34" fmla="*/ 25 w 35"/>
                  <a:gd name="T35" fmla="*/ 32 h 35"/>
                  <a:gd name="T36" fmla="*/ 29 w 35"/>
                  <a:gd name="T37" fmla="*/ 29 h 35"/>
                  <a:gd name="T38" fmla="*/ 32 w 35"/>
                  <a:gd name="T39" fmla="*/ 27 h 35"/>
                  <a:gd name="T40" fmla="*/ 33 w 35"/>
                  <a:gd name="T41" fmla="*/ 21 h 35"/>
                  <a:gd name="T42" fmla="*/ 35 w 35"/>
                  <a:gd name="T43" fmla="*/ 17 h 35"/>
                  <a:gd name="T44" fmla="*/ 33 w 35"/>
                  <a:gd name="T45" fmla="*/ 13 h 35"/>
                  <a:gd name="T46" fmla="*/ 32 w 35"/>
                  <a:gd name="T47" fmla="*/ 9 h 35"/>
                  <a:gd name="T48" fmla="*/ 29 w 35"/>
                  <a:gd name="T49" fmla="*/ 5 h 35"/>
                  <a:gd name="T50" fmla="*/ 29 w 35"/>
                  <a:gd name="T51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5">
                    <a:moveTo>
                      <a:pt x="29" y="5"/>
                    </a:moveTo>
                    <a:lnTo>
                      <a:pt x="25" y="2"/>
                    </a:lnTo>
                    <a:lnTo>
                      <a:pt x="21" y="1"/>
                    </a:lnTo>
                    <a:lnTo>
                      <a:pt x="17" y="0"/>
                    </a:lnTo>
                    <a:lnTo>
                      <a:pt x="12" y="1"/>
                    </a:lnTo>
                    <a:lnTo>
                      <a:pt x="8" y="2"/>
                    </a:lnTo>
                    <a:lnTo>
                      <a:pt x="5" y="5"/>
                    </a:lnTo>
                    <a:lnTo>
                      <a:pt x="3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3" y="27"/>
                    </a:lnTo>
                    <a:lnTo>
                      <a:pt x="5" y="29"/>
                    </a:lnTo>
                    <a:lnTo>
                      <a:pt x="8" y="32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1" y="33"/>
                    </a:lnTo>
                    <a:lnTo>
                      <a:pt x="25" y="32"/>
                    </a:lnTo>
                    <a:lnTo>
                      <a:pt x="29" y="29"/>
                    </a:lnTo>
                    <a:lnTo>
                      <a:pt x="32" y="27"/>
                    </a:lnTo>
                    <a:lnTo>
                      <a:pt x="33" y="21"/>
                    </a:lnTo>
                    <a:lnTo>
                      <a:pt x="35" y="17"/>
                    </a:lnTo>
                    <a:lnTo>
                      <a:pt x="33" y="13"/>
                    </a:lnTo>
                    <a:lnTo>
                      <a:pt x="32" y="9"/>
                    </a:lnTo>
                    <a:lnTo>
                      <a:pt x="29" y="5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9" name="Freeform 85"/>
              <p:cNvSpPr>
                <a:spLocks/>
              </p:cNvSpPr>
              <p:nvPr/>
            </p:nvSpPr>
            <p:spPr bwMode="auto">
              <a:xfrm>
                <a:off x="1949451" y="5864225"/>
                <a:ext cx="55563" cy="53975"/>
              </a:xfrm>
              <a:custGeom>
                <a:avLst/>
                <a:gdLst>
                  <a:gd name="T0" fmla="*/ 29 w 35"/>
                  <a:gd name="T1" fmla="*/ 4 h 34"/>
                  <a:gd name="T2" fmla="*/ 25 w 35"/>
                  <a:gd name="T3" fmla="*/ 2 h 34"/>
                  <a:gd name="T4" fmla="*/ 21 w 35"/>
                  <a:gd name="T5" fmla="*/ 0 h 34"/>
                  <a:gd name="T6" fmla="*/ 17 w 35"/>
                  <a:gd name="T7" fmla="*/ 0 h 34"/>
                  <a:gd name="T8" fmla="*/ 13 w 35"/>
                  <a:gd name="T9" fmla="*/ 0 h 34"/>
                  <a:gd name="T10" fmla="*/ 9 w 35"/>
                  <a:gd name="T11" fmla="*/ 2 h 34"/>
                  <a:gd name="T12" fmla="*/ 5 w 35"/>
                  <a:gd name="T13" fmla="*/ 4 h 34"/>
                  <a:gd name="T14" fmla="*/ 3 w 35"/>
                  <a:gd name="T15" fmla="*/ 8 h 34"/>
                  <a:gd name="T16" fmla="*/ 1 w 35"/>
                  <a:gd name="T17" fmla="*/ 13 h 34"/>
                  <a:gd name="T18" fmla="*/ 0 w 35"/>
                  <a:gd name="T19" fmla="*/ 17 h 34"/>
                  <a:gd name="T20" fmla="*/ 1 w 35"/>
                  <a:gd name="T21" fmla="*/ 22 h 34"/>
                  <a:gd name="T22" fmla="*/ 3 w 35"/>
                  <a:gd name="T23" fmla="*/ 26 h 34"/>
                  <a:gd name="T24" fmla="*/ 5 w 35"/>
                  <a:gd name="T25" fmla="*/ 30 h 34"/>
                  <a:gd name="T26" fmla="*/ 9 w 35"/>
                  <a:gd name="T27" fmla="*/ 33 h 34"/>
                  <a:gd name="T28" fmla="*/ 13 w 35"/>
                  <a:gd name="T29" fmla="*/ 34 h 34"/>
                  <a:gd name="T30" fmla="*/ 17 w 35"/>
                  <a:gd name="T31" fmla="*/ 34 h 34"/>
                  <a:gd name="T32" fmla="*/ 21 w 35"/>
                  <a:gd name="T33" fmla="*/ 34 h 34"/>
                  <a:gd name="T34" fmla="*/ 25 w 35"/>
                  <a:gd name="T35" fmla="*/ 33 h 34"/>
                  <a:gd name="T36" fmla="*/ 29 w 35"/>
                  <a:gd name="T37" fmla="*/ 30 h 34"/>
                  <a:gd name="T38" fmla="*/ 32 w 35"/>
                  <a:gd name="T39" fmla="*/ 26 h 34"/>
                  <a:gd name="T40" fmla="*/ 33 w 35"/>
                  <a:gd name="T41" fmla="*/ 22 h 34"/>
                  <a:gd name="T42" fmla="*/ 35 w 35"/>
                  <a:gd name="T43" fmla="*/ 17 h 34"/>
                  <a:gd name="T44" fmla="*/ 33 w 35"/>
                  <a:gd name="T45" fmla="*/ 13 h 34"/>
                  <a:gd name="T46" fmla="*/ 32 w 35"/>
                  <a:gd name="T47" fmla="*/ 8 h 34"/>
                  <a:gd name="T48" fmla="*/ 29 w 35"/>
                  <a:gd name="T49" fmla="*/ 4 h 34"/>
                  <a:gd name="T50" fmla="*/ 29 w 35"/>
                  <a:gd name="T5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4">
                    <a:moveTo>
                      <a:pt x="29" y="4"/>
                    </a:moveTo>
                    <a:lnTo>
                      <a:pt x="25" y="2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9" y="2"/>
                    </a:lnTo>
                    <a:lnTo>
                      <a:pt x="5" y="4"/>
                    </a:lnTo>
                    <a:lnTo>
                      <a:pt x="3" y="8"/>
                    </a:lnTo>
                    <a:lnTo>
                      <a:pt x="1" y="13"/>
                    </a:lnTo>
                    <a:lnTo>
                      <a:pt x="0" y="17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5" y="30"/>
                    </a:lnTo>
                    <a:lnTo>
                      <a:pt x="9" y="33"/>
                    </a:lnTo>
                    <a:lnTo>
                      <a:pt x="13" y="34"/>
                    </a:lnTo>
                    <a:lnTo>
                      <a:pt x="17" y="34"/>
                    </a:lnTo>
                    <a:lnTo>
                      <a:pt x="21" y="34"/>
                    </a:lnTo>
                    <a:lnTo>
                      <a:pt x="25" y="33"/>
                    </a:lnTo>
                    <a:lnTo>
                      <a:pt x="29" y="30"/>
                    </a:lnTo>
                    <a:lnTo>
                      <a:pt x="32" y="26"/>
                    </a:lnTo>
                    <a:lnTo>
                      <a:pt x="33" y="22"/>
                    </a:lnTo>
                    <a:lnTo>
                      <a:pt x="35" y="17"/>
                    </a:lnTo>
                    <a:lnTo>
                      <a:pt x="33" y="13"/>
                    </a:lnTo>
                    <a:lnTo>
                      <a:pt x="32" y="8"/>
                    </a:lnTo>
                    <a:lnTo>
                      <a:pt x="29" y="4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0" name="Freeform 86"/>
              <p:cNvSpPr>
                <a:spLocks/>
              </p:cNvSpPr>
              <p:nvPr/>
            </p:nvSpPr>
            <p:spPr bwMode="auto">
              <a:xfrm>
                <a:off x="2206626" y="5864225"/>
                <a:ext cx="55563" cy="53975"/>
              </a:xfrm>
              <a:custGeom>
                <a:avLst/>
                <a:gdLst>
                  <a:gd name="T0" fmla="*/ 30 w 35"/>
                  <a:gd name="T1" fmla="*/ 4 h 34"/>
                  <a:gd name="T2" fmla="*/ 26 w 35"/>
                  <a:gd name="T3" fmla="*/ 2 h 34"/>
                  <a:gd name="T4" fmla="*/ 22 w 35"/>
                  <a:gd name="T5" fmla="*/ 0 h 34"/>
                  <a:gd name="T6" fmla="*/ 18 w 35"/>
                  <a:gd name="T7" fmla="*/ 0 h 34"/>
                  <a:gd name="T8" fmla="*/ 12 w 35"/>
                  <a:gd name="T9" fmla="*/ 0 h 34"/>
                  <a:gd name="T10" fmla="*/ 8 w 35"/>
                  <a:gd name="T11" fmla="*/ 2 h 34"/>
                  <a:gd name="T12" fmla="*/ 6 w 35"/>
                  <a:gd name="T13" fmla="*/ 4 h 34"/>
                  <a:gd name="T14" fmla="*/ 3 w 35"/>
                  <a:gd name="T15" fmla="*/ 8 h 34"/>
                  <a:gd name="T16" fmla="*/ 0 w 35"/>
                  <a:gd name="T17" fmla="*/ 13 h 34"/>
                  <a:gd name="T18" fmla="*/ 0 w 35"/>
                  <a:gd name="T19" fmla="*/ 17 h 34"/>
                  <a:gd name="T20" fmla="*/ 0 w 35"/>
                  <a:gd name="T21" fmla="*/ 22 h 34"/>
                  <a:gd name="T22" fmla="*/ 3 w 35"/>
                  <a:gd name="T23" fmla="*/ 26 h 34"/>
                  <a:gd name="T24" fmla="*/ 6 w 35"/>
                  <a:gd name="T25" fmla="*/ 30 h 34"/>
                  <a:gd name="T26" fmla="*/ 8 w 35"/>
                  <a:gd name="T27" fmla="*/ 33 h 34"/>
                  <a:gd name="T28" fmla="*/ 12 w 35"/>
                  <a:gd name="T29" fmla="*/ 34 h 34"/>
                  <a:gd name="T30" fmla="*/ 18 w 35"/>
                  <a:gd name="T31" fmla="*/ 34 h 34"/>
                  <a:gd name="T32" fmla="*/ 22 w 35"/>
                  <a:gd name="T33" fmla="*/ 34 h 34"/>
                  <a:gd name="T34" fmla="*/ 26 w 35"/>
                  <a:gd name="T35" fmla="*/ 33 h 34"/>
                  <a:gd name="T36" fmla="*/ 30 w 35"/>
                  <a:gd name="T37" fmla="*/ 30 h 34"/>
                  <a:gd name="T38" fmla="*/ 33 w 35"/>
                  <a:gd name="T39" fmla="*/ 26 h 34"/>
                  <a:gd name="T40" fmla="*/ 34 w 35"/>
                  <a:gd name="T41" fmla="*/ 22 h 34"/>
                  <a:gd name="T42" fmla="*/ 35 w 35"/>
                  <a:gd name="T43" fmla="*/ 17 h 34"/>
                  <a:gd name="T44" fmla="*/ 34 w 35"/>
                  <a:gd name="T45" fmla="*/ 13 h 34"/>
                  <a:gd name="T46" fmla="*/ 33 w 35"/>
                  <a:gd name="T47" fmla="*/ 8 h 34"/>
                  <a:gd name="T48" fmla="*/ 30 w 35"/>
                  <a:gd name="T49" fmla="*/ 4 h 34"/>
                  <a:gd name="T50" fmla="*/ 30 w 35"/>
                  <a:gd name="T5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4">
                    <a:moveTo>
                      <a:pt x="30" y="4"/>
                    </a:moveTo>
                    <a:lnTo>
                      <a:pt x="26" y="2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3" y="8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3" y="26"/>
                    </a:lnTo>
                    <a:lnTo>
                      <a:pt x="6" y="30"/>
                    </a:lnTo>
                    <a:lnTo>
                      <a:pt x="8" y="33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6" y="33"/>
                    </a:lnTo>
                    <a:lnTo>
                      <a:pt x="30" y="30"/>
                    </a:lnTo>
                    <a:lnTo>
                      <a:pt x="33" y="26"/>
                    </a:lnTo>
                    <a:lnTo>
                      <a:pt x="34" y="22"/>
                    </a:lnTo>
                    <a:lnTo>
                      <a:pt x="35" y="17"/>
                    </a:lnTo>
                    <a:lnTo>
                      <a:pt x="34" y="13"/>
                    </a:lnTo>
                    <a:lnTo>
                      <a:pt x="33" y="8"/>
                    </a:lnTo>
                    <a:lnTo>
                      <a:pt x="30" y="4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0" name="Line 96"/>
              <p:cNvSpPr>
                <a:spLocks noChangeShapeType="1"/>
              </p:cNvSpPr>
              <p:nvPr/>
            </p:nvSpPr>
            <p:spPr bwMode="auto">
              <a:xfrm>
                <a:off x="1482726" y="5111750"/>
                <a:ext cx="0" cy="174625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7" name="Line 103"/>
              <p:cNvSpPr>
                <a:spLocks noChangeShapeType="1"/>
              </p:cNvSpPr>
              <p:nvPr/>
            </p:nvSpPr>
            <p:spPr bwMode="auto">
              <a:xfrm flipV="1">
                <a:off x="1409701" y="5273675"/>
                <a:ext cx="0" cy="865188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8" name="Line 104"/>
              <p:cNvSpPr>
                <a:spLocks noChangeShapeType="1"/>
              </p:cNvSpPr>
              <p:nvPr/>
            </p:nvSpPr>
            <p:spPr bwMode="auto">
              <a:xfrm>
                <a:off x="1641476" y="5434013"/>
                <a:ext cx="0" cy="150813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9" name="Line 105"/>
              <p:cNvSpPr>
                <a:spLocks noChangeShapeType="1"/>
              </p:cNvSpPr>
              <p:nvPr/>
            </p:nvSpPr>
            <p:spPr bwMode="auto">
              <a:xfrm flipV="1">
                <a:off x="1979613" y="5510213"/>
                <a:ext cx="0" cy="234950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0" name="Line 106"/>
              <p:cNvSpPr>
                <a:spLocks noChangeShapeType="1"/>
              </p:cNvSpPr>
              <p:nvPr/>
            </p:nvSpPr>
            <p:spPr bwMode="auto">
              <a:xfrm>
                <a:off x="2228851" y="5238750"/>
                <a:ext cx="0" cy="171450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2" name="Freeform 108"/>
              <p:cNvSpPr>
                <a:spLocks/>
              </p:cNvSpPr>
              <p:nvPr/>
            </p:nvSpPr>
            <p:spPr bwMode="auto">
              <a:xfrm>
                <a:off x="1409701" y="5286375"/>
                <a:ext cx="1160463" cy="336550"/>
              </a:xfrm>
              <a:custGeom>
                <a:avLst/>
                <a:gdLst>
                  <a:gd name="T0" fmla="*/ 0 w 731"/>
                  <a:gd name="T1" fmla="*/ 159 h 212"/>
                  <a:gd name="T2" fmla="*/ 46 w 731"/>
                  <a:gd name="T3" fmla="*/ 0 h 212"/>
                  <a:gd name="T4" fmla="*/ 146 w 731"/>
                  <a:gd name="T5" fmla="*/ 188 h 212"/>
                  <a:gd name="T6" fmla="*/ 361 w 731"/>
                  <a:gd name="T7" fmla="*/ 188 h 212"/>
                  <a:gd name="T8" fmla="*/ 516 w 731"/>
                  <a:gd name="T9" fmla="*/ 78 h 212"/>
                  <a:gd name="T10" fmla="*/ 731 w 731"/>
                  <a:gd name="T11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1" h="212">
                    <a:moveTo>
                      <a:pt x="0" y="159"/>
                    </a:moveTo>
                    <a:lnTo>
                      <a:pt x="46" y="0"/>
                    </a:lnTo>
                    <a:lnTo>
                      <a:pt x="146" y="188"/>
                    </a:lnTo>
                    <a:lnTo>
                      <a:pt x="361" y="188"/>
                    </a:lnTo>
                    <a:lnTo>
                      <a:pt x="516" y="78"/>
                    </a:lnTo>
                    <a:lnTo>
                      <a:pt x="731" y="212"/>
                    </a:lnTo>
                  </a:path>
                </a:pathLst>
              </a:custGeom>
              <a:noFill/>
              <a:ln w="1746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3" name="Freeform 109"/>
              <p:cNvSpPr>
                <a:spLocks/>
              </p:cNvSpPr>
              <p:nvPr/>
            </p:nvSpPr>
            <p:spPr bwMode="auto">
              <a:xfrm>
                <a:off x="1381126" y="5510213"/>
                <a:ext cx="55563" cy="55563"/>
              </a:xfrm>
              <a:custGeom>
                <a:avLst/>
                <a:gdLst>
                  <a:gd name="T0" fmla="*/ 30 w 35"/>
                  <a:gd name="T1" fmla="*/ 6 h 35"/>
                  <a:gd name="T2" fmla="*/ 27 w 35"/>
                  <a:gd name="T3" fmla="*/ 3 h 35"/>
                  <a:gd name="T4" fmla="*/ 23 w 35"/>
                  <a:gd name="T5" fmla="*/ 1 h 35"/>
                  <a:gd name="T6" fmla="*/ 18 w 35"/>
                  <a:gd name="T7" fmla="*/ 0 h 35"/>
                  <a:gd name="T8" fmla="*/ 14 w 35"/>
                  <a:gd name="T9" fmla="*/ 1 h 35"/>
                  <a:gd name="T10" fmla="*/ 10 w 35"/>
                  <a:gd name="T11" fmla="*/ 3 h 35"/>
                  <a:gd name="T12" fmla="*/ 6 w 35"/>
                  <a:gd name="T13" fmla="*/ 6 h 35"/>
                  <a:gd name="T14" fmla="*/ 3 w 35"/>
                  <a:gd name="T15" fmla="*/ 10 h 35"/>
                  <a:gd name="T16" fmla="*/ 2 w 35"/>
                  <a:gd name="T17" fmla="*/ 14 h 35"/>
                  <a:gd name="T18" fmla="*/ 0 w 35"/>
                  <a:gd name="T19" fmla="*/ 18 h 35"/>
                  <a:gd name="T20" fmla="*/ 2 w 35"/>
                  <a:gd name="T21" fmla="*/ 22 h 35"/>
                  <a:gd name="T22" fmla="*/ 3 w 35"/>
                  <a:gd name="T23" fmla="*/ 26 h 35"/>
                  <a:gd name="T24" fmla="*/ 6 w 35"/>
                  <a:gd name="T25" fmla="*/ 30 h 35"/>
                  <a:gd name="T26" fmla="*/ 10 w 35"/>
                  <a:gd name="T27" fmla="*/ 32 h 35"/>
                  <a:gd name="T28" fmla="*/ 14 w 35"/>
                  <a:gd name="T29" fmla="*/ 34 h 35"/>
                  <a:gd name="T30" fmla="*/ 18 w 35"/>
                  <a:gd name="T31" fmla="*/ 35 h 35"/>
                  <a:gd name="T32" fmla="*/ 23 w 35"/>
                  <a:gd name="T33" fmla="*/ 34 h 35"/>
                  <a:gd name="T34" fmla="*/ 27 w 35"/>
                  <a:gd name="T35" fmla="*/ 32 h 35"/>
                  <a:gd name="T36" fmla="*/ 30 w 35"/>
                  <a:gd name="T37" fmla="*/ 30 h 35"/>
                  <a:gd name="T38" fmla="*/ 33 w 35"/>
                  <a:gd name="T39" fmla="*/ 26 h 35"/>
                  <a:gd name="T40" fmla="*/ 35 w 35"/>
                  <a:gd name="T41" fmla="*/ 22 h 35"/>
                  <a:gd name="T42" fmla="*/ 35 w 35"/>
                  <a:gd name="T43" fmla="*/ 18 h 35"/>
                  <a:gd name="T44" fmla="*/ 35 w 35"/>
                  <a:gd name="T45" fmla="*/ 14 h 35"/>
                  <a:gd name="T46" fmla="*/ 33 w 35"/>
                  <a:gd name="T47" fmla="*/ 10 h 35"/>
                  <a:gd name="T48" fmla="*/ 30 w 35"/>
                  <a:gd name="T49" fmla="*/ 6 h 35"/>
                  <a:gd name="T50" fmla="*/ 30 w 35"/>
                  <a:gd name="T5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5">
                    <a:moveTo>
                      <a:pt x="30" y="6"/>
                    </a:moveTo>
                    <a:lnTo>
                      <a:pt x="27" y="3"/>
                    </a:lnTo>
                    <a:lnTo>
                      <a:pt x="23" y="1"/>
                    </a:lnTo>
                    <a:lnTo>
                      <a:pt x="18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6" y="6"/>
                    </a:lnTo>
                    <a:lnTo>
                      <a:pt x="3" y="10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3" y="26"/>
                    </a:lnTo>
                    <a:lnTo>
                      <a:pt x="6" y="30"/>
                    </a:lnTo>
                    <a:lnTo>
                      <a:pt x="10" y="32"/>
                    </a:lnTo>
                    <a:lnTo>
                      <a:pt x="14" y="34"/>
                    </a:lnTo>
                    <a:lnTo>
                      <a:pt x="18" y="35"/>
                    </a:lnTo>
                    <a:lnTo>
                      <a:pt x="23" y="34"/>
                    </a:lnTo>
                    <a:lnTo>
                      <a:pt x="27" y="32"/>
                    </a:lnTo>
                    <a:lnTo>
                      <a:pt x="30" y="30"/>
                    </a:lnTo>
                    <a:lnTo>
                      <a:pt x="33" y="26"/>
                    </a:lnTo>
                    <a:lnTo>
                      <a:pt x="35" y="22"/>
                    </a:lnTo>
                    <a:lnTo>
                      <a:pt x="35" y="18"/>
                    </a:lnTo>
                    <a:lnTo>
                      <a:pt x="35" y="14"/>
                    </a:lnTo>
                    <a:lnTo>
                      <a:pt x="33" y="10"/>
                    </a:lnTo>
                    <a:lnTo>
                      <a:pt x="30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4" name="Freeform 110"/>
              <p:cNvSpPr>
                <a:spLocks/>
              </p:cNvSpPr>
              <p:nvPr/>
            </p:nvSpPr>
            <p:spPr bwMode="auto">
              <a:xfrm>
                <a:off x="1454151" y="5257800"/>
                <a:ext cx="53975" cy="55563"/>
              </a:xfrm>
              <a:custGeom>
                <a:avLst/>
                <a:gdLst>
                  <a:gd name="T0" fmla="*/ 30 w 34"/>
                  <a:gd name="T1" fmla="*/ 6 h 35"/>
                  <a:gd name="T2" fmla="*/ 26 w 34"/>
                  <a:gd name="T3" fmla="*/ 3 h 35"/>
                  <a:gd name="T4" fmla="*/ 22 w 34"/>
                  <a:gd name="T5" fmla="*/ 0 h 35"/>
                  <a:gd name="T6" fmla="*/ 18 w 34"/>
                  <a:gd name="T7" fmla="*/ 0 h 35"/>
                  <a:gd name="T8" fmla="*/ 12 w 34"/>
                  <a:gd name="T9" fmla="*/ 0 h 35"/>
                  <a:gd name="T10" fmla="*/ 8 w 34"/>
                  <a:gd name="T11" fmla="*/ 3 h 35"/>
                  <a:gd name="T12" fmla="*/ 4 w 34"/>
                  <a:gd name="T13" fmla="*/ 6 h 35"/>
                  <a:gd name="T14" fmla="*/ 1 w 34"/>
                  <a:gd name="T15" fmla="*/ 9 h 35"/>
                  <a:gd name="T16" fmla="*/ 0 w 34"/>
                  <a:gd name="T17" fmla="*/ 13 h 35"/>
                  <a:gd name="T18" fmla="*/ 0 w 34"/>
                  <a:gd name="T19" fmla="*/ 18 h 35"/>
                  <a:gd name="T20" fmla="*/ 0 w 34"/>
                  <a:gd name="T21" fmla="*/ 22 h 35"/>
                  <a:gd name="T22" fmla="*/ 1 w 34"/>
                  <a:gd name="T23" fmla="*/ 26 h 35"/>
                  <a:gd name="T24" fmla="*/ 4 w 34"/>
                  <a:gd name="T25" fmla="*/ 30 h 35"/>
                  <a:gd name="T26" fmla="*/ 8 w 34"/>
                  <a:gd name="T27" fmla="*/ 33 h 35"/>
                  <a:gd name="T28" fmla="*/ 12 w 34"/>
                  <a:gd name="T29" fmla="*/ 34 h 35"/>
                  <a:gd name="T30" fmla="*/ 18 w 34"/>
                  <a:gd name="T31" fmla="*/ 35 h 35"/>
                  <a:gd name="T32" fmla="*/ 22 w 34"/>
                  <a:gd name="T33" fmla="*/ 34 h 35"/>
                  <a:gd name="T34" fmla="*/ 26 w 34"/>
                  <a:gd name="T35" fmla="*/ 33 h 35"/>
                  <a:gd name="T36" fmla="*/ 30 w 34"/>
                  <a:gd name="T37" fmla="*/ 30 h 35"/>
                  <a:gd name="T38" fmla="*/ 32 w 34"/>
                  <a:gd name="T39" fmla="*/ 26 h 35"/>
                  <a:gd name="T40" fmla="*/ 34 w 34"/>
                  <a:gd name="T41" fmla="*/ 22 h 35"/>
                  <a:gd name="T42" fmla="*/ 34 w 34"/>
                  <a:gd name="T43" fmla="*/ 18 h 35"/>
                  <a:gd name="T44" fmla="*/ 34 w 34"/>
                  <a:gd name="T45" fmla="*/ 13 h 35"/>
                  <a:gd name="T46" fmla="*/ 32 w 34"/>
                  <a:gd name="T47" fmla="*/ 9 h 35"/>
                  <a:gd name="T48" fmla="*/ 30 w 34"/>
                  <a:gd name="T49" fmla="*/ 6 h 35"/>
                  <a:gd name="T50" fmla="*/ 30 w 34"/>
                  <a:gd name="T5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4" h="35">
                    <a:moveTo>
                      <a:pt x="30" y="6"/>
                    </a:moveTo>
                    <a:lnTo>
                      <a:pt x="26" y="3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3"/>
                    </a:lnTo>
                    <a:lnTo>
                      <a:pt x="4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1" y="26"/>
                    </a:lnTo>
                    <a:lnTo>
                      <a:pt x="4" y="30"/>
                    </a:lnTo>
                    <a:lnTo>
                      <a:pt x="8" y="33"/>
                    </a:lnTo>
                    <a:lnTo>
                      <a:pt x="12" y="34"/>
                    </a:lnTo>
                    <a:lnTo>
                      <a:pt x="18" y="35"/>
                    </a:lnTo>
                    <a:lnTo>
                      <a:pt x="22" y="34"/>
                    </a:lnTo>
                    <a:lnTo>
                      <a:pt x="26" y="33"/>
                    </a:lnTo>
                    <a:lnTo>
                      <a:pt x="30" y="30"/>
                    </a:lnTo>
                    <a:lnTo>
                      <a:pt x="32" y="26"/>
                    </a:lnTo>
                    <a:lnTo>
                      <a:pt x="34" y="22"/>
                    </a:lnTo>
                    <a:lnTo>
                      <a:pt x="34" y="18"/>
                    </a:lnTo>
                    <a:lnTo>
                      <a:pt x="34" y="13"/>
                    </a:lnTo>
                    <a:lnTo>
                      <a:pt x="32" y="9"/>
                    </a:lnTo>
                    <a:lnTo>
                      <a:pt x="30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5" name="Freeform 111"/>
              <p:cNvSpPr>
                <a:spLocks/>
              </p:cNvSpPr>
              <p:nvPr/>
            </p:nvSpPr>
            <p:spPr bwMode="auto">
              <a:xfrm>
                <a:off x="1614488" y="5559425"/>
                <a:ext cx="55563" cy="53975"/>
              </a:xfrm>
              <a:custGeom>
                <a:avLst/>
                <a:gdLst>
                  <a:gd name="T0" fmla="*/ 29 w 35"/>
                  <a:gd name="T1" fmla="*/ 4 h 34"/>
                  <a:gd name="T2" fmla="*/ 25 w 35"/>
                  <a:gd name="T3" fmla="*/ 1 h 34"/>
                  <a:gd name="T4" fmla="*/ 21 w 35"/>
                  <a:gd name="T5" fmla="*/ 0 h 34"/>
                  <a:gd name="T6" fmla="*/ 17 w 35"/>
                  <a:gd name="T7" fmla="*/ 0 h 34"/>
                  <a:gd name="T8" fmla="*/ 12 w 35"/>
                  <a:gd name="T9" fmla="*/ 0 h 34"/>
                  <a:gd name="T10" fmla="*/ 8 w 35"/>
                  <a:gd name="T11" fmla="*/ 1 h 34"/>
                  <a:gd name="T12" fmla="*/ 5 w 35"/>
                  <a:gd name="T13" fmla="*/ 4 h 34"/>
                  <a:gd name="T14" fmla="*/ 3 w 35"/>
                  <a:gd name="T15" fmla="*/ 8 h 34"/>
                  <a:gd name="T16" fmla="*/ 0 w 35"/>
                  <a:gd name="T17" fmla="*/ 12 h 34"/>
                  <a:gd name="T18" fmla="*/ 0 w 35"/>
                  <a:gd name="T19" fmla="*/ 16 h 34"/>
                  <a:gd name="T20" fmla="*/ 0 w 35"/>
                  <a:gd name="T21" fmla="*/ 22 h 34"/>
                  <a:gd name="T22" fmla="*/ 3 w 35"/>
                  <a:gd name="T23" fmla="*/ 26 h 34"/>
                  <a:gd name="T24" fmla="*/ 5 w 35"/>
                  <a:gd name="T25" fmla="*/ 28 h 34"/>
                  <a:gd name="T26" fmla="*/ 8 w 35"/>
                  <a:gd name="T27" fmla="*/ 31 h 34"/>
                  <a:gd name="T28" fmla="*/ 12 w 35"/>
                  <a:gd name="T29" fmla="*/ 34 h 34"/>
                  <a:gd name="T30" fmla="*/ 17 w 35"/>
                  <a:gd name="T31" fmla="*/ 34 h 34"/>
                  <a:gd name="T32" fmla="*/ 21 w 35"/>
                  <a:gd name="T33" fmla="*/ 34 h 34"/>
                  <a:gd name="T34" fmla="*/ 25 w 35"/>
                  <a:gd name="T35" fmla="*/ 31 h 34"/>
                  <a:gd name="T36" fmla="*/ 29 w 35"/>
                  <a:gd name="T37" fmla="*/ 28 h 34"/>
                  <a:gd name="T38" fmla="*/ 32 w 35"/>
                  <a:gd name="T39" fmla="*/ 26 h 34"/>
                  <a:gd name="T40" fmla="*/ 33 w 35"/>
                  <a:gd name="T41" fmla="*/ 22 h 34"/>
                  <a:gd name="T42" fmla="*/ 35 w 35"/>
                  <a:gd name="T43" fmla="*/ 16 h 34"/>
                  <a:gd name="T44" fmla="*/ 33 w 35"/>
                  <a:gd name="T45" fmla="*/ 12 h 34"/>
                  <a:gd name="T46" fmla="*/ 32 w 35"/>
                  <a:gd name="T47" fmla="*/ 8 h 34"/>
                  <a:gd name="T48" fmla="*/ 29 w 35"/>
                  <a:gd name="T49" fmla="*/ 4 h 34"/>
                  <a:gd name="T50" fmla="*/ 29 w 35"/>
                  <a:gd name="T5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4">
                    <a:moveTo>
                      <a:pt x="29" y="4"/>
                    </a:moveTo>
                    <a:lnTo>
                      <a:pt x="25" y="1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5" y="4"/>
                    </a:lnTo>
                    <a:lnTo>
                      <a:pt x="3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3" y="26"/>
                    </a:lnTo>
                    <a:lnTo>
                      <a:pt x="5" y="28"/>
                    </a:lnTo>
                    <a:lnTo>
                      <a:pt x="8" y="31"/>
                    </a:lnTo>
                    <a:lnTo>
                      <a:pt x="12" y="34"/>
                    </a:lnTo>
                    <a:lnTo>
                      <a:pt x="17" y="34"/>
                    </a:lnTo>
                    <a:lnTo>
                      <a:pt x="21" y="34"/>
                    </a:lnTo>
                    <a:lnTo>
                      <a:pt x="25" y="31"/>
                    </a:lnTo>
                    <a:lnTo>
                      <a:pt x="29" y="28"/>
                    </a:lnTo>
                    <a:lnTo>
                      <a:pt x="32" y="26"/>
                    </a:lnTo>
                    <a:lnTo>
                      <a:pt x="33" y="22"/>
                    </a:lnTo>
                    <a:lnTo>
                      <a:pt x="35" y="16"/>
                    </a:lnTo>
                    <a:lnTo>
                      <a:pt x="33" y="12"/>
                    </a:lnTo>
                    <a:lnTo>
                      <a:pt x="32" y="8"/>
                    </a:lnTo>
                    <a:lnTo>
                      <a:pt x="29" y="4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6" name="Freeform 112"/>
              <p:cNvSpPr>
                <a:spLocks/>
              </p:cNvSpPr>
              <p:nvPr/>
            </p:nvSpPr>
            <p:spPr bwMode="auto">
              <a:xfrm>
                <a:off x="1951038" y="5559425"/>
                <a:ext cx="55563" cy="53975"/>
              </a:xfrm>
              <a:custGeom>
                <a:avLst/>
                <a:gdLst>
                  <a:gd name="T0" fmla="*/ 30 w 35"/>
                  <a:gd name="T1" fmla="*/ 4 h 34"/>
                  <a:gd name="T2" fmla="*/ 27 w 35"/>
                  <a:gd name="T3" fmla="*/ 1 h 34"/>
                  <a:gd name="T4" fmla="*/ 23 w 35"/>
                  <a:gd name="T5" fmla="*/ 0 h 34"/>
                  <a:gd name="T6" fmla="*/ 18 w 35"/>
                  <a:gd name="T7" fmla="*/ 0 h 34"/>
                  <a:gd name="T8" fmla="*/ 14 w 35"/>
                  <a:gd name="T9" fmla="*/ 0 h 34"/>
                  <a:gd name="T10" fmla="*/ 10 w 35"/>
                  <a:gd name="T11" fmla="*/ 1 h 34"/>
                  <a:gd name="T12" fmla="*/ 6 w 35"/>
                  <a:gd name="T13" fmla="*/ 4 h 34"/>
                  <a:gd name="T14" fmla="*/ 3 w 35"/>
                  <a:gd name="T15" fmla="*/ 8 h 34"/>
                  <a:gd name="T16" fmla="*/ 2 w 35"/>
                  <a:gd name="T17" fmla="*/ 12 h 34"/>
                  <a:gd name="T18" fmla="*/ 0 w 35"/>
                  <a:gd name="T19" fmla="*/ 16 h 34"/>
                  <a:gd name="T20" fmla="*/ 2 w 35"/>
                  <a:gd name="T21" fmla="*/ 22 h 34"/>
                  <a:gd name="T22" fmla="*/ 3 w 35"/>
                  <a:gd name="T23" fmla="*/ 26 h 34"/>
                  <a:gd name="T24" fmla="*/ 6 w 35"/>
                  <a:gd name="T25" fmla="*/ 28 h 34"/>
                  <a:gd name="T26" fmla="*/ 10 w 35"/>
                  <a:gd name="T27" fmla="*/ 31 h 34"/>
                  <a:gd name="T28" fmla="*/ 14 w 35"/>
                  <a:gd name="T29" fmla="*/ 34 h 34"/>
                  <a:gd name="T30" fmla="*/ 18 w 35"/>
                  <a:gd name="T31" fmla="*/ 34 h 34"/>
                  <a:gd name="T32" fmla="*/ 23 w 35"/>
                  <a:gd name="T33" fmla="*/ 34 h 34"/>
                  <a:gd name="T34" fmla="*/ 27 w 35"/>
                  <a:gd name="T35" fmla="*/ 31 h 34"/>
                  <a:gd name="T36" fmla="*/ 30 w 35"/>
                  <a:gd name="T37" fmla="*/ 28 h 34"/>
                  <a:gd name="T38" fmla="*/ 32 w 35"/>
                  <a:gd name="T39" fmla="*/ 26 h 34"/>
                  <a:gd name="T40" fmla="*/ 35 w 35"/>
                  <a:gd name="T41" fmla="*/ 22 h 34"/>
                  <a:gd name="T42" fmla="*/ 35 w 35"/>
                  <a:gd name="T43" fmla="*/ 16 h 34"/>
                  <a:gd name="T44" fmla="*/ 35 w 35"/>
                  <a:gd name="T45" fmla="*/ 12 h 34"/>
                  <a:gd name="T46" fmla="*/ 32 w 35"/>
                  <a:gd name="T47" fmla="*/ 8 h 34"/>
                  <a:gd name="T48" fmla="*/ 30 w 35"/>
                  <a:gd name="T4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4">
                    <a:moveTo>
                      <a:pt x="30" y="4"/>
                    </a:moveTo>
                    <a:lnTo>
                      <a:pt x="27" y="1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1"/>
                    </a:lnTo>
                    <a:lnTo>
                      <a:pt x="6" y="4"/>
                    </a:lnTo>
                    <a:lnTo>
                      <a:pt x="3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3" y="26"/>
                    </a:lnTo>
                    <a:lnTo>
                      <a:pt x="6" y="28"/>
                    </a:lnTo>
                    <a:lnTo>
                      <a:pt x="10" y="31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23" y="34"/>
                    </a:lnTo>
                    <a:lnTo>
                      <a:pt x="27" y="31"/>
                    </a:lnTo>
                    <a:lnTo>
                      <a:pt x="30" y="28"/>
                    </a:lnTo>
                    <a:lnTo>
                      <a:pt x="32" y="26"/>
                    </a:lnTo>
                    <a:lnTo>
                      <a:pt x="35" y="22"/>
                    </a:lnTo>
                    <a:lnTo>
                      <a:pt x="35" y="16"/>
                    </a:lnTo>
                    <a:lnTo>
                      <a:pt x="35" y="12"/>
                    </a:lnTo>
                    <a:lnTo>
                      <a:pt x="32" y="8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7" name="Freeform 113"/>
              <p:cNvSpPr>
                <a:spLocks/>
              </p:cNvSpPr>
              <p:nvPr/>
            </p:nvSpPr>
            <p:spPr bwMode="auto">
              <a:xfrm>
                <a:off x="2200276" y="5381625"/>
                <a:ext cx="55563" cy="55563"/>
              </a:xfrm>
              <a:custGeom>
                <a:avLst/>
                <a:gdLst>
                  <a:gd name="T0" fmla="*/ 30 w 35"/>
                  <a:gd name="T1" fmla="*/ 6 h 35"/>
                  <a:gd name="T2" fmla="*/ 26 w 35"/>
                  <a:gd name="T3" fmla="*/ 3 h 35"/>
                  <a:gd name="T4" fmla="*/ 22 w 35"/>
                  <a:gd name="T5" fmla="*/ 2 h 35"/>
                  <a:gd name="T6" fmla="*/ 18 w 35"/>
                  <a:gd name="T7" fmla="*/ 0 h 35"/>
                  <a:gd name="T8" fmla="*/ 14 w 35"/>
                  <a:gd name="T9" fmla="*/ 2 h 35"/>
                  <a:gd name="T10" fmla="*/ 10 w 35"/>
                  <a:gd name="T11" fmla="*/ 3 h 35"/>
                  <a:gd name="T12" fmla="*/ 6 w 35"/>
                  <a:gd name="T13" fmla="*/ 6 h 35"/>
                  <a:gd name="T14" fmla="*/ 3 w 35"/>
                  <a:gd name="T15" fmla="*/ 10 h 35"/>
                  <a:gd name="T16" fmla="*/ 2 w 35"/>
                  <a:gd name="T17" fmla="*/ 14 h 35"/>
                  <a:gd name="T18" fmla="*/ 0 w 35"/>
                  <a:gd name="T19" fmla="*/ 18 h 35"/>
                  <a:gd name="T20" fmla="*/ 2 w 35"/>
                  <a:gd name="T21" fmla="*/ 23 h 35"/>
                  <a:gd name="T22" fmla="*/ 3 w 35"/>
                  <a:gd name="T23" fmla="*/ 27 h 35"/>
                  <a:gd name="T24" fmla="*/ 6 w 35"/>
                  <a:gd name="T25" fmla="*/ 30 h 35"/>
                  <a:gd name="T26" fmla="*/ 10 w 35"/>
                  <a:gd name="T27" fmla="*/ 33 h 35"/>
                  <a:gd name="T28" fmla="*/ 14 w 35"/>
                  <a:gd name="T29" fmla="*/ 35 h 35"/>
                  <a:gd name="T30" fmla="*/ 18 w 35"/>
                  <a:gd name="T31" fmla="*/ 35 h 35"/>
                  <a:gd name="T32" fmla="*/ 22 w 35"/>
                  <a:gd name="T33" fmla="*/ 35 h 35"/>
                  <a:gd name="T34" fmla="*/ 26 w 35"/>
                  <a:gd name="T35" fmla="*/ 33 h 35"/>
                  <a:gd name="T36" fmla="*/ 30 w 35"/>
                  <a:gd name="T37" fmla="*/ 30 h 35"/>
                  <a:gd name="T38" fmla="*/ 33 w 35"/>
                  <a:gd name="T39" fmla="*/ 27 h 35"/>
                  <a:gd name="T40" fmla="*/ 34 w 35"/>
                  <a:gd name="T41" fmla="*/ 23 h 35"/>
                  <a:gd name="T42" fmla="*/ 35 w 35"/>
                  <a:gd name="T43" fmla="*/ 18 h 35"/>
                  <a:gd name="T44" fmla="*/ 34 w 35"/>
                  <a:gd name="T45" fmla="*/ 14 h 35"/>
                  <a:gd name="T46" fmla="*/ 33 w 35"/>
                  <a:gd name="T47" fmla="*/ 10 h 35"/>
                  <a:gd name="T48" fmla="*/ 30 w 35"/>
                  <a:gd name="T49" fmla="*/ 6 h 35"/>
                  <a:gd name="T50" fmla="*/ 30 w 35"/>
                  <a:gd name="T5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35">
                    <a:moveTo>
                      <a:pt x="30" y="6"/>
                    </a:moveTo>
                    <a:lnTo>
                      <a:pt x="26" y="3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10" y="3"/>
                    </a:lnTo>
                    <a:lnTo>
                      <a:pt x="6" y="6"/>
                    </a:lnTo>
                    <a:lnTo>
                      <a:pt x="3" y="10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2" y="23"/>
                    </a:lnTo>
                    <a:lnTo>
                      <a:pt x="3" y="27"/>
                    </a:lnTo>
                    <a:lnTo>
                      <a:pt x="6" y="30"/>
                    </a:lnTo>
                    <a:lnTo>
                      <a:pt x="10" y="33"/>
                    </a:lnTo>
                    <a:lnTo>
                      <a:pt x="14" y="35"/>
                    </a:lnTo>
                    <a:lnTo>
                      <a:pt x="18" y="35"/>
                    </a:lnTo>
                    <a:lnTo>
                      <a:pt x="22" y="35"/>
                    </a:lnTo>
                    <a:lnTo>
                      <a:pt x="26" y="33"/>
                    </a:lnTo>
                    <a:lnTo>
                      <a:pt x="30" y="30"/>
                    </a:lnTo>
                    <a:lnTo>
                      <a:pt x="33" y="27"/>
                    </a:lnTo>
                    <a:lnTo>
                      <a:pt x="34" y="23"/>
                    </a:lnTo>
                    <a:lnTo>
                      <a:pt x="35" y="18"/>
                    </a:lnTo>
                    <a:lnTo>
                      <a:pt x="34" y="14"/>
                    </a:lnTo>
                    <a:lnTo>
                      <a:pt x="33" y="10"/>
                    </a:lnTo>
                    <a:lnTo>
                      <a:pt x="30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8" name="Freeform 114"/>
              <p:cNvSpPr>
                <a:spLocks/>
              </p:cNvSpPr>
              <p:nvPr/>
            </p:nvSpPr>
            <p:spPr bwMode="auto">
              <a:xfrm>
                <a:off x="2541588" y="5597525"/>
                <a:ext cx="55563" cy="53975"/>
              </a:xfrm>
              <a:custGeom>
                <a:avLst/>
                <a:gdLst>
                  <a:gd name="T0" fmla="*/ 30 w 35"/>
                  <a:gd name="T1" fmla="*/ 4 h 34"/>
                  <a:gd name="T2" fmla="*/ 26 w 35"/>
                  <a:gd name="T3" fmla="*/ 2 h 34"/>
                  <a:gd name="T4" fmla="*/ 22 w 35"/>
                  <a:gd name="T5" fmla="*/ 0 h 34"/>
                  <a:gd name="T6" fmla="*/ 18 w 35"/>
                  <a:gd name="T7" fmla="*/ 0 h 34"/>
                  <a:gd name="T8" fmla="*/ 12 w 35"/>
                  <a:gd name="T9" fmla="*/ 0 h 34"/>
                  <a:gd name="T10" fmla="*/ 8 w 35"/>
                  <a:gd name="T11" fmla="*/ 2 h 34"/>
                  <a:gd name="T12" fmla="*/ 6 w 35"/>
                  <a:gd name="T13" fmla="*/ 4 h 34"/>
                  <a:gd name="T14" fmla="*/ 3 w 35"/>
                  <a:gd name="T15" fmla="*/ 8 h 34"/>
                  <a:gd name="T16" fmla="*/ 0 w 35"/>
                  <a:gd name="T17" fmla="*/ 12 h 34"/>
                  <a:gd name="T18" fmla="*/ 0 w 35"/>
                  <a:gd name="T19" fmla="*/ 16 h 34"/>
                  <a:gd name="T20" fmla="*/ 0 w 35"/>
                  <a:gd name="T21" fmla="*/ 22 h 34"/>
                  <a:gd name="T22" fmla="*/ 3 w 35"/>
                  <a:gd name="T23" fmla="*/ 26 h 34"/>
                  <a:gd name="T24" fmla="*/ 6 w 35"/>
                  <a:gd name="T25" fmla="*/ 29 h 34"/>
                  <a:gd name="T26" fmla="*/ 8 w 35"/>
                  <a:gd name="T27" fmla="*/ 33 h 34"/>
                  <a:gd name="T28" fmla="*/ 12 w 35"/>
                  <a:gd name="T29" fmla="*/ 34 h 34"/>
                  <a:gd name="T30" fmla="*/ 18 w 35"/>
                  <a:gd name="T31" fmla="*/ 34 h 34"/>
                  <a:gd name="T32" fmla="*/ 22 w 35"/>
                  <a:gd name="T33" fmla="*/ 34 h 34"/>
                  <a:gd name="T34" fmla="*/ 26 w 35"/>
                  <a:gd name="T35" fmla="*/ 33 h 34"/>
                  <a:gd name="T36" fmla="*/ 30 w 35"/>
                  <a:gd name="T37" fmla="*/ 29 h 34"/>
                  <a:gd name="T38" fmla="*/ 33 w 35"/>
                  <a:gd name="T39" fmla="*/ 26 h 34"/>
                  <a:gd name="T40" fmla="*/ 34 w 35"/>
                  <a:gd name="T41" fmla="*/ 22 h 34"/>
                  <a:gd name="T42" fmla="*/ 35 w 35"/>
                  <a:gd name="T43" fmla="*/ 16 h 34"/>
                  <a:gd name="T44" fmla="*/ 34 w 35"/>
                  <a:gd name="T45" fmla="*/ 12 h 34"/>
                  <a:gd name="T46" fmla="*/ 33 w 35"/>
                  <a:gd name="T47" fmla="*/ 8 h 34"/>
                  <a:gd name="T48" fmla="*/ 30 w 35"/>
                  <a:gd name="T4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4">
                    <a:moveTo>
                      <a:pt x="30" y="4"/>
                    </a:moveTo>
                    <a:lnTo>
                      <a:pt x="26" y="2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3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3" y="26"/>
                    </a:lnTo>
                    <a:lnTo>
                      <a:pt x="6" y="29"/>
                    </a:lnTo>
                    <a:lnTo>
                      <a:pt x="8" y="33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6" y="33"/>
                    </a:lnTo>
                    <a:lnTo>
                      <a:pt x="30" y="29"/>
                    </a:lnTo>
                    <a:lnTo>
                      <a:pt x="33" y="26"/>
                    </a:lnTo>
                    <a:lnTo>
                      <a:pt x="34" y="22"/>
                    </a:lnTo>
                    <a:lnTo>
                      <a:pt x="35" y="16"/>
                    </a:lnTo>
                    <a:lnTo>
                      <a:pt x="34" y="12"/>
                    </a:lnTo>
                    <a:lnTo>
                      <a:pt x="33" y="8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47" name="ZoneTexte 146"/>
            <p:cNvSpPr txBox="1"/>
            <p:nvPr/>
          </p:nvSpPr>
          <p:spPr>
            <a:xfrm>
              <a:off x="965724" y="5784671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0,01</a:t>
              </a: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1273621" y="592618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0</a:t>
              </a: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1036256" y="5288656"/>
              <a:ext cx="360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0,1</a:t>
              </a: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1142054" y="4778195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</a:t>
              </a: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1071522" y="4280514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</a:t>
              </a:r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1000990" y="3813986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100</a:t>
              </a:r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1771052" y="592618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6</a:t>
              </a:r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2250735" y="5926180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</a:t>
              </a:r>
            </a:p>
          </p:txBody>
        </p:sp>
        <p:sp>
          <p:nvSpPr>
            <p:cNvPr id="155" name="ZoneTexte 154"/>
            <p:cNvSpPr txBox="1"/>
            <p:nvPr/>
          </p:nvSpPr>
          <p:spPr>
            <a:xfrm>
              <a:off x="2742261" y="5926180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18</a:t>
              </a:r>
            </a:p>
          </p:txBody>
        </p:sp>
        <p:sp>
          <p:nvSpPr>
            <p:cNvPr id="156" name="ZoneTexte 155"/>
            <p:cNvSpPr txBox="1"/>
            <p:nvPr/>
          </p:nvSpPr>
          <p:spPr>
            <a:xfrm>
              <a:off x="3245498" y="5926180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24</a:t>
              </a:r>
            </a:p>
          </p:txBody>
        </p:sp>
        <p:sp>
          <p:nvSpPr>
            <p:cNvPr id="157" name="ZoneTexte 156"/>
            <p:cNvSpPr txBox="1"/>
            <p:nvPr/>
          </p:nvSpPr>
          <p:spPr>
            <a:xfrm>
              <a:off x="3755153" y="5926180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30</a:t>
              </a:r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2936876" y="4175221"/>
              <a:ext cx="1091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0,98 mg/jour</a:t>
              </a:r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2936876" y="4357249"/>
              <a:ext cx="1091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0,49 mg/jour</a:t>
              </a:r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2936876" y="4539277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0,1 mg/jour</a:t>
              </a:r>
            </a:p>
          </p:txBody>
        </p:sp>
        <p:sp>
          <p:nvSpPr>
            <p:cNvPr id="175" name="Freeform 32"/>
            <p:cNvSpPr>
              <a:spLocks/>
            </p:cNvSpPr>
            <p:nvPr/>
          </p:nvSpPr>
          <p:spPr bwMode="auto">
            <a:xfrm>
              <a:off x="2824163" y="4267894"/>
              <a:ext cx="55563" cy="53975"/>
            </a:xfrm>
            <a:custGeom>
              <a:avLst/>
              <a:gdLst>
                <a:gd name="T0" fmla="*/ 5 w 35"/>
                <a:gd name="T1" fmla="*/ 4 h 34"/>
                <a:gd name="T2" fmla="*/ 3 w 35"/>
                <a:gd name="T3" fmla="*/ 8 h 34"/>
                <a:gd name="T4" fmla="*/ 1 w 35"/>
                <a:gd name="T5" fmla="*/ 12 h 34"/>
                <a:gd name="T6" fmla="*/ 0 w 35"/>
                <a:gd name="T7" fmla="*/ 16 h 34"/>
                <a:gd name="T8" fmla="*/ 1 w 35"/>
                <a:gd name="T9" fmla="*/ 22 h 34"/>
                <a:gd name="T10" fmla="*/ 3 w 35"/>
                <a:gd name="T11" fmla="*/ 26 h 34"/>
                <a:gd name="T12" fmla="*/ 5 w 35"/>
                <a:gd name="T13" fmla="*/ 30 h 34"/>
                <a:gd name="T14" fmla="*/ 9 w 35"/>
                <a:gd name="T15" fmla="*/ 32 h 34"/>
                <a:gd name="T16" fmla="*/ 13 w 35"/>
                <a:gd name="T17" fmla="*/ 34 h 34"/>
                <a:gd name="T18" fmla="*/ 17 w 35"/>
                <a:gd name="T19" fmla="*/ 34 h 34"/>
                <a:gd name="T20" fmla="*/ 23 w 35"/>
                <a:gd name="T21" fmla="*/ 34 h 34"/>
                <a:gd name="T22" fmla="*/ 27 w 35"/>
                <a:gd name="T23" fmla="*/ 32 h 34"/>
                <a:gd name="T24" fmla="*/ 29 w 35"/>
                <a:gd name="T25" fmla="*/ 30 h 34"/>
                <a:gd name="T26" fmla="*/ 32 w 35"/>
                <a:gd name="T27" fmla="*/ 26 h 34"/>
                <a:gd name="T28" fmla="*/ 35 w 35"/>
                <a:gd name="T29" fmla="*/ 22 h 34"/>
                <a:gd name="T30" fmla="*/ 35 w 35"/>
                <a:gd name="T31" fmla="*/ 16 h 34"/>
                <a:gd name="T32" fmla="*/ 35 w 35"/>
                <a:gd name="T33" fmla="*/ 12 h 34"/>
                <a:gd name="T34" fmla="*/ 32 w 35"/>
                <a:gd name="T35" fmla="*/ 8 h 34"/>
                <a:gd name="T36" fmla="*/ 29 w 35"/>
                <a:gd name="T37" fmla="*/ 4 h 34"/>
                <a:gd name="T38" fmla="*/ 27 w 35"/>
                <a:gd name="T39" fmla="*/ 1 h 34"/>
                <a:gd name="T40" fmla="*/ 23 w 35"/>
                <a:gd name="T41" fmla="*/ 0 h 34"/>
                <a:gd name="T42" fmla="*/ 17 w 35"/>
                <a:gd name="T43" fmla="*/ 0 h 34"/>
                <a:gd name="T44" fmla="*/ 13 w 35"/>
                <a:gd name="T45" fmla="*/ 0 h 34"/>
                <a:gd name="T46" fmla="*/ 9 w 35"/>
                <a:gd name="T47" fmla="*/ 1 h 34"/>
                <a:gd name="T48" fmla="*/ 5 w 35"/>
                <a:gd name="T49" fmla="*/ 4 h 34"/>
                <a:gd name="T50" fmla="*/ 5 w 35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4">
                  <a:moveTo>
                    <a:pt x="5" y="4"/>
                  </a:moveTo>
                  <a:lnTo>
                    <a:pt x="3" y="8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5" y="30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29" y="30"/>
                  </a:lnTo>
                  <a:lnTo>
                    <a:pt x="32" y="26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35" y="12"/>
                  </a:lnTo>
                  <a:lnTo>
                    <a:pt x="32" y="8"/>
                  </a:lnTo>
                  <a:lnTo>
                    <a:pt x="29" y="4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6" name="Freeform 33"/>
            <p:cNvSpPr>
              <a:spLocks/>
            </p:cNvSpPr>
            <p:nvPr/>
          </p:nvSpPr>
          <p:spPr bwMode="auto">
            <a:xfrm>
              <a:off x="2824163" y="4633019"/>
              <a:ext cx="55563" cy="53975"/>
            </a:xfrm>
            <a:custGeom>
              <a:avLst/>
              <a:gdLst>
                <a:gd name="T0" fmla="*/ 29 w 35"/>
                <a:gd name="T1" fmla="*/ 4 h 34"/>
                <a:gd name="T2" fmla="*/ 27 w 35"/>
                <a:gd name="T3" fmla="*/ 1 h 34"/>
                <a:gd name="T4" fmla="*/ 23 w 35"/>
                <a:gd name="T5" fmla="*/ 0 h 34"/>
                <a:gd name="T6" fmla="*/ 17 w 35"/>
                <a:gd name="T7" fmla="*/ 0 h 34"/>
                <a:gd name="T8" fmla="*/ 13 w 35"/>
                <a:gd name="T9" fmla="*/ 0 h 34"/>
                <a:gd name="T10" fmla="*/ 9 w 35"/>
                <a:gd name="T11" fmla="*/ 1 h 34"/>
                <a:gd name="T12" fmla="*/ 5 w 35"/>
                <a:gd name="T13" fmla="*/ 4 h 34"/>
                <a:gd name="T14" fmla="*/ 3 w 35"/>
                <a:gd name="T15" fmla="*/ 8 h 34"/>
                <a:gd name="T16" fmla="*/ 1 w 35"/>
                <a:gd name="T17" fmla="*/ 12 h 34"/>
                <a:gd name="T18" fmla="*/ 0 w 35"/>
                <a:gd name="T19" fmla="*/ 18 h 34"/>
                <a:gd name="T20" fmla="*/ 1 w 35"/>
                <a:gd name="T21" fmla="*/ 22 h 34"/>
                <a:gd name="T22" fmla="*/ 3 w 35"/>
                <a:gd name="T23" fmla="*/ 26 h 34"/>
                <a:gd name="T24" fmla="*/ 5 w 35"/>
                <a:gd name="T25" fmla="*/ 30 h 34"/>
                <a:gd name="T26" fmla="*/ 9 w 35"/>
                <a:gd name="T27" fmla="*/ 32 h 34"/>
                <a:gd name="T28" fmla="*/ 13 w 35"/>
                <a:gd name="T29" fmla="*/ 34 h 34"/>
                <a:gd name="T30" fmla="*/ 17 w 35"/>
                <a:gd name="T31" fmla="*/ 34 h 34"/>
                <a:gd name="T32" fmla="*/ 23 w 35"/>
                <a:gd name="T33" fmla="*/ 34 h 34"/>
                <a:gd name="T34" fmla="*/ 27 w 35"/>
                <a:gd name="T35" fmla="*/ 32 h 34"/>
                <a:gd name="T36" fmla="*/ 29 w 35"/>
                <a:gd name="T37" fmla="*/ 30 h 34"/>
                <a:gd name="T38" fmla="*/ 32 w 35"/>
                <a:gd name="T39" fmla="*/ 26 h 34"/>
                <a:gd name="T40" fmla="*/ 35 w 35"/>
                <a:gd name="T41" fmla="*/ 22 h 34"/>
                <a:gd name="T42" fmla="*/ 35 w 35"/>
                <a:gd name="T43" fmla="*/ 18 h 34"/>
                <a:gd name="T44" fmla="*/ 35 w 35"/>
                <a:gd name="T45" fmla="*/ 12 h 34"/>
                <a:gd name="T46" fmla="*/ 32 w 35"/>
                <a:gd name="T47" fmla="*/ 8 h 34"/>
                <a:gd name="T48" fmla="*/ 29 w 35"/>
                <a:gd name="T49" fmla="*/ 4 h 34"/>
                <a:gd name="T50" fmla="*/ 29 w 35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4">
                  <a:moveTo>
                    <a:pt x="29" y="4"/>
                  </a:moveTo>
                  <a:lnTo>
                    <a:pt x="27" y="1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5" y="30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29" y="30"/>
                  </a:lnTo>
                  <a:lnTo>
                    <a:pt x="32" y="26"/>
                  </a:lnTo>
                  <a:lnTo>
                    <a:pt x="35" y="22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2" y="8"/>
                  </a:lnTo>
                  <a:lnTo>
                    <a:pt x="29" y="4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7" name="Freeform 34"/>
            <p:cNvSpPr>
              <a:spLocks/>
            </p:cNvSpPr>
            <p:nvPr/>
          </p:nvSpPr>
          <p:spPr bwMode="auto">
            <a:xfrm>
              <a:off x="2824163" y="4448869"/>
              <a:ext cx="55563" cy="55563"/>
            </a:xfrm>
            <a:custGeom>
              <a:avLst/>
              <a:gdLst>
                <a:gd name="T0" fmla="*/ 29 w 35"/>
                <a:gd name="T1" fmla="*/ 6 h 35"/>
                <a:gd name="T2" fmla="*/ 27 w 35"/>
                <a:gd name="T3" fmla="*/ 3 h 35"/>
                <a:gd name="T4" fmla="*/ 23 w 35"/>
                <a:gd name="T5" fmla="*/ 2 h 35"/>
                <a:gd name="T6" fmla="*/ 17 w 35"/>
                <a:gd name="T7" fmla="*/ 0 h 35"/>
                <a:gd name="T8" fmla="*/ 13 w 35"/>
                <a:gd name="T9" fmla="*/ 2 h 35"/>
                <a:gd name="T10" fmla="*/ 9 w 35"/>
                <a:gd name="T11" fmla="*/ 3 h 35"/>
                <a:gd name="T12" fmla="*/ 5 w 35"/>
                <a:gd name="T13" fmla="*/ 6 h 35"/>
                <a:gd name="T14" fmla="*/ 3 w 35"/>
                <a:gd name="T15" fmla="*/ 10 h 35"/>
                <a:gd name="T16" fmla="*/ 1 w 35"/>
                <a:gd name="T17" fmla="*/ 14 h 35"/>
                <a:gd name="T18" fmla="*/ 0 w 35"/>
                <a:gd name="T19" fmla="*/ 18 h 35"/>
                <a:gd name="T20" fmla="*/ 1 w 35"/>
                <a:gd name="T21" fmla="*/ 22 h 35"/>
                <a:gd name="T22" fmla="*/ 3 w 35"/>
                <a:gd name="T23" fmla="*/ 26 h 35"/>
                <a:gd name="T24" fmla="*/ 5 w 35"/>
                <a:gd name="T25" fmla="*/ 30 h 35"/>
                <a:gd name="T26" fmla="*/ 9 w 35"/>
                <a:gd name="T27" fmla="*/ 33 h 35"/>
                <a:gd name="T28" fmla="*/ 13 w 35"/>
                <a:gd name="T29" fmla="*/ 34 h 35"/>
                <a:gd name="T30" fmla="*/ 17 w 35"/>
                <a:gd name="T31" fmla="*/ 35 h 35"/>
                <a:gd name="T32" fmla="*/ 23 w 35"/>
                <a:gd name="T33" fmla="*/ 34 h 35"/>
                <a:gd name="T34" fmla="*/ 27 w 35"/>
                <a:gd name="T35" fmla="*/ 33 h 35"/>
                <a:gd name="T36" fmla="*/ 29 w 35"/>
                <a:gd name="T37" fmla="*/ 30 h 35"/>
                <a:gd name="T38" fmla="*/ 32 w 35"/>
                <a:gd name="T39" fmla="*/ 26 h 35"/>
                <a:gd name="T40" fmla="*/ 35 w 35"/>
                <a:gd name="T41" fmla="*/ 22 h 35"/>
                <a:gd name="T42" fmla="*/ 35 w 35"/>
                <a:gd name="T43" fmla="*/ 18 h 35"/>
                <a:gd name="T44" fmla="*/ 35 w 35"/>
                <a:gd name="T45" fmla="*/ 14 h 35"/>
                <a:gd name="T46" fmla="*/ 32 w 35"/>
                <a:gd name="T47" fmla="*/ 10 h 35"/>
                <a:gd name="T48" fmla="*/ 29 w 35"/>
                <a:gd name="T49" fmla="*/ 6 h 35"/>
                <a:gd name="T50" fmla="*/ 29 w 35"/>
                <a:gd name="T5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5">
                  <a:moveTo>
                    <a:pt x="29" y="6"/>
                  </a:moveTo>
                  <a:lnTo>
                    <a:pt x="27" y="3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5" y="6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5" y="30"/>
                  </a:lnTo>
                  <a:lnTo>
                    <a:pt x="9" y="33"/>
                  </a:lnTo>
                  <a:lnTo>
                    <a:pt x="13" y="34"/>
                  </a:lnTo>
                  <a:lnTo>
                    <a:pt x="17" y="35"/>
                  </a:lnTo>
                  <a:lnTo>
                    <a:pt x="23" y="34"/>
                  </a:lnTo>
                  <a:lnTo>
                    <a:pt x="27" y="33"/>
                  </a:lnTo>
                  <a:lnTo>
                    <a:pt x="29" y="30"/>
                  </a:lnTo>
                  <a:lnTo>
                    <a:pt x="32" y="26"/>
                  </a:lnTo>
                  <a:lnTo>
                    <a:pt x="35" y="22"/>
                  </a:lnTo>
                  <a:lnTo>
                    <a:pt x="35" y="18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9" y="6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84" name="ZoneTexte 183"/>
          <p:cNvSpPr txBox="1"/>
          <p:nvPr/>
        </p:nvSpPr>
        <p:spPr>
          <a:xfrm>
            <a:off x="3677210" y="3830273"/>
            <a:ext cx="1053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</a:rPr>
              <a:t>Plasma TAF</a:t>
            </a:r>
          </a:p>
        </p:txBody>
      </p:sp>
      <p:sp>
        <p:nvSpPr>
          <p:cNvPr id="185" name="ZoneTexte 184"/>
          <p:cNvSpPr txBox="1"/>
          <p:nvPr/>
        </p:nvSpPr>
        <p:spPr>
          <a:xfrm>
            <a:off x="7653302" y="3830273"/>
            <a:ext cx="1056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</a:rPr>
              <a:t>Plasma TFV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6232726" y="3813987"/>
            <a:ext cx="3378777" cy="2358415"/>
            <a:chOff x="4708725" y="3813986"/>
            <a:chExt cx="3378777" cy="2358415"/>
          </a:xfrm>
        </p:grpSpPr>
        <p:grpSp>
          <p:nvGrpSpPr>
            <p:cNvPr id="9297" name="Groupe 9296"/>
            <p:cNvGrpSpPr/>
            <p:nvPr/>
          </p:nvGrpSpPr>
          <p:grpSpPr>
            <a:xfrm>
              <a:off x="5084690" y="3917057"/>
              <a:ext cx="2819401" cy="2051050"/>
              <a:chOff x="4856163" y="4214813"/>
              <a:chExt cx="2819401" cy="2051050"/>
            </a:xfrm>
          </p:grpSpPr>
          <p:sp>
            <p:nvSpPr>
              <p:cNvPr id="27" name="Freeform 9"/>
              <p:cNvSpPr>
                <a:spLocks/>
              </p:cNvSpPr>
              <p:nvPr/>
            </p:nvSpPr>
            <p:spPr bwMode="auto">
              <a:xfrm>
                <a:off x="4911726" y="4214813"/>
                <a:ext cx="2763838" cy="1985963"/>
              </a:xfrm>
              <a:custGeom>
                <a:avLst/>
                <a:gdLst>
                  <a:gd name="T0" fmla="*/ 1741 w 1741"/>
                  <a:gd name="T1" fmla="*/ 1251 h 1251"/>
                  <a:gd name="T2" fmla="*/ 0 w 1741"/>
                  <a:gd name="T3" fmla="*/ 1251 h 1251"/>
                  <a:gd name="T4" fmla="*/ 0 w 1741"/>
                  <a:gd name="T5" fmla="*/ 0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41" h="1251">
                    <a:moveTo>
                      <a:pt x="1741" y="1251"/>
                    </a:moveTo>
                    <a:lnTo>
                      <a:pt x="0" y="125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Line 10"/>
              <p:cNvSpPr>
                <a:spLocks noChangeShapeType="1"/>
              </p:cNvSpPr>
              <p:nvPr/>
            </p:nvSpPr>
            <p:spPr bwMode="auto">
              <a:xfrm flipV="1">
                <a:off x="6469063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Line 11"/>
              <p:cNvSpPr>
                <a:spLocks noChangeShapeType="1"/>
              </p:cNvSpPr>
              <p:nvPr/>
            </p:nvSpPr>
            <p:spPr bwMode="auto">
              <a:xfrm flipV="1">
                <a:off x="6986588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Line 12"/>
              <p:cNvSpPr>
                <a:spLocks noChangeShapeType="1"/>
              </p:cNvSpPr>
              <p:nvPr/>
            </p:nvSpPr>
            <p:spPr bwMode="auto">
              <a:xfrm flipV="1">
                <a:off x="7507288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Line 13"/>
              <p:cNvSpPr>
                <a:spLocks noChangeShapeType="1"/>
              </p:cNvSpPr>
              <p:nvPr/>
            </p:nvSpPr>
            <p:spPr bwMode="auto">
              <a:xfrm flipV="1">
                <a:off x="4911726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16" name="Line 14"/>
              <p:cNvSpPr>
                <a:spLocks noChangeShapeType="1"/>
              </p:cNvSpPr>
              <p:nvPr/>
            </p:nvSpPr>
            <p:spPr bwMode="auto">
              <a:xfrm flipV="1">
                <a:off x="5430838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17" name="Line 15"/>
              <p:cNvSpPr>
                <a:spLocks noChangeShapeType="1"/>
              </p:cNvSpPr>
              <p:nvPr/>
            </p:nvSpPr>
            <p:spPr bwMode="auto">
              <a:xfrm flipV="1">
                <a:off x="5949951" y="6200775"/>
                <a:ext cx="0" cy="65088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26" name="Line 22"/>
              <p:cNvSpPr>
                <a:spLocks noChangeShapeType="1"/>
              </p:cNvSpPr>
              <p:nvPr/>
            </p:nvSpPr>
            <p:spPr bwMode="auto">
              <a:xfrm>
                <a:off x="4856163" y="4225925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27" name="Line 23"/>
              <p:cNvSpPr>
                <a:spLocks noChangeShapeType="1"/>
              </p:cNvSpPr>
              <p:nvPr/>
            </p:nvSpPr>
            <p:spPr bwMode="auto">
              <a:xfrm>
                <a:off x="4856163" y="4718050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28" name="Line 24"/>
              <p:cNvSpPr>
                <a:spLocks noChangeShapeType="1"/>
              </p:cNvSpPr>
              <p:nvPr/>
            </p:nvSpPr>
            <p:spPr bwMode="auto">
              <a:xfrm>
                <a:off x="4856163" y="5211763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29" name="Line 25"/>
              <p:cNvSpPr>
                <a:spLocks noChangeShapeType="1"/>
              </p:cNvSpPr>
              <p:nvPr/>
            </p:nvSpPr>
            <p:spPr bwMode="auto">
              <a:xfrm>
                <a:off x="4856163" y="5705475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30" name="Line 26"/>
              <p:cNvSpPr>
                <a:spLocks noChangeShapeType="1"/>
              </p:cNvSpPr>
              <p:nvPr/>
            </p:nvSpPr>
            <p:spPr bwMode="auto">
              <a:xfrm>
                <a:off x="4856163" y="6200775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44" name="Line 40"/>
              <p:cNvSpPr>
                <a:spLocks noChangeShapeType="1"/>
              </p:cNvSpPr>
              <p:nvPr/>
            </p:nvSpPr>
            <p:spPr bwMode="auto">
              <a:xfrm flipV="1">
                <a:off x="6122988" y="4984750"/>
                <a:ext cx="0" cy="195263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47" name="Freeform 43"/>
              <p:cNvSpPr>
                <a:spLocks/>
              </p:cNvSpPr>
              <p:nvPr/>
            </p:nvSpPr>
            <p:spPr bwMode="auto">
              <a:xfrm>
                <a:off x="6724651" y="5224463"/>
                <a:ext cx="0" cy="155575"/>
              </a:xfrm>
              <a:custGeom>
                <a:avLst/>
                <a:gdLst>
                  <a:gd name="T0" fmla="*/ 98 h 98"/>
                  <a:gd name="T1" fmla="*/ 98 h 98"/>
                  <a:gd name="T2" fmla="*/ 0 h 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8">
                    <a:moveTo>
                      <a:pt x="0" y="98"/>
                    </a:move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0" name="Line 44"/>
              <p:cNvSpPr>
                <a:spLocks noChangeShapeType="1"/>
              </p:cNvSpPr>
              <p:nvPr/>
            </p:nvSpPr>
            <p:spPr bwMode="auto">
              <a:xfrm flipV="1">
                <a:off x="7500938" y="5540375"/>
                <a:ext cx="0" cy="379413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1" name="Line 45"/>
              <p:cNvSpPr>
                <a:spLocks noChangeShapeType="1"/>
              </p:cNvSpPr>
              <p:nvPr/>
            </p:nvSpPr>
            <p:spPr bwMode="auto">
              <a:xfrm flipV="1">
                <a:off x="5170488" y="5013325"/>
                <a:ext cx="0" cy="100013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4" name="Line 46"/>
              <p:cNvSpPr>
                <a:spLocks noChangeShapeType="1"/>
              </p:cNvSpPr>
              <p:nvPr/>
            </p:nvSpPr>
            <p:spPr bwMode="auto">
              <a:xfrm flipV="1">
                <a:off x="5518151" y="4945063"/>
                <a:ext cx="0" cy="204788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5" name="Line 47"/>
              <p:cNvSpPr>
                <a:spLocks noChangeShapeType="1"/>
              </p:cNvSpPr>
              <p:nvPr/>
            </p:nvSpPr>
            <p:spPr bwMode="auto">
              <a:xfrm flipV="1">
                <a:off x="5775326" y="4610100"/>
                <a:ext cx="0" cy="211138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6" name="Line 48"/>
              <p:cNvSpPr>
                <a:spLocks noChangeShapeType="1"/>
              </p:cNvSpPr>
              <p:nvPr/>
            </p:nvSpPr>
            <p:spPr bwMode="auto">
              <a:xfrm flipV="1">
                <a:off x="4999038" y="4991100"/>
                <a:ext cx="0" cy="238125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7" name="Line 49"/>
              <p:cNvSpPr>
                <a:spLocks noChangeShapeType="1"/>
              </p:cNvSpPr>
              <p:nvPr/>
            </p:nvSpPr>
            <p:spPr bwMode="auto">
              <a:xfrm flipV="1">
                <a:off x="4940301" y="5148263"/>
                <a:ext cx="0" cy="276225"/>
              </a:xfrm>
              <a:prstGeom prst="line">
                <a:avLst/>
              </a:prstGeom>
              <a:noFill/>
              <a:ln w="1111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2" name="Freeform 54"/>
              <p:cNvSpPr>
                <a:spLocks/>
              </p:cNvSpPr>
              <p:nvPr/>
            </p:nvSpPr>
            <p:spPr bwMode="auto">
              <a:xfrm>
                <a:off x="4941888" y="4821238"/>
                <a:ext cx="1782763" cy="558800"/>
              </a:xfrm>
              <a:custGeom>
                <a:avLst/>
                <a:gdLst>
                  <a:gd name="T0" fmla="*/ 1123 w 1123"/>
                  <a:gd name="T1" fmla="*/ 352 h 352"/>
                  <a:gd name="T2" fmla="*/ 744 w 1123"/>
                  <a:gd name="T3" fmla="*/ 153 h 352"/>
                  <a:gd name="T4" fmla="*/ 742 w 1123"/>
                  <a:gd name="T5" fmla="*/ 153 h 352"/>
                  <a:gd name="T6" fmla="*/ 523 w 1123"/>
                  <a:gd name="T7" fmla="*/ 0 h 352"/>
                  <a:gd name="T8" fmla="*/ 364 w 1123"/>
                  <a:gd name="T9" fmla="*/ 125 h 352"/>
                  <a:gd name="T10" fmla="*/ 363 w 1123"/>
                  <a:gd name="T11" fmla="*/ 125 h 352"/>
                  <a:gd name="T12" fmla="*/ 146 w 1123"/>
                  <a:gd name="T13" fmla="*/ 149 h 352"/>
                  <a:gd name="T14" fmla="*/ 144 w 1123"/>
                  <a:gd name="T15" fmla="*/ 149 h 352"/>
                  <a:gd name="T16" fmla="*/ 36 w 1123"/>
                  <a:gd name="T17" fmla="*/ 171 h 352"/>
                  <a:gd name="T18" fmla="*/ 34 w 1123"/>
                  <a:gd name="T19" fmla="*/ 171 h 352"/>
                  <a:gd name="T20" fmla="*/ 0 w 1123"/>
                  <a:gd name="T21" fmla="*/ 274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3" h="352">
                    <a:moveTo>
                      <a:pt x="1123" y="352"/>
                    </a:moveTo>
                    <a:lnTo>
                      <a:pt x="744" y="153"/>
                    </a:lnTo>
                    <a:lnTo>
                      <a:pt x="742" y="153"/>
                    </a:lnTo>
                    <a:lnTo>
                      <a:pt x="523" y="0"/>
                    </a:lnTo>
                    <a:lnTo>
                      <a:pt x="364" y="125"/>
                    </a:lnTo>
                    <a:lnTo>
                      <a:pt x="363" y="125"/>
                    </a:lnTo>
                    <a:lnTo>
                      <a:pt x="146" y="149"/>
                    </a:lnTo>
                    <a:lnTo>
                      <a:pt x="144" y="149"/>
                    </a:lnTo>
                    <a:lnTo>
                      <a:pt x="36" y="171"/>
                    </a:lnTo>
                    <a:lnTo>
                      <a:pt x="34" y="171"/>
                    </a:lnTo>
                    <a:lnTo>
                      <a:pt x="0" y="274"/>
                    </a:lnTo>
                  </a:path>
                </a:pathLst>
              </a:custGeom>
              <a:noFill/>
              <a:ln w="1746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3" name="Freeform 55"/>
              <p:cNvSpPr>
                <a:spLocks/>
              </p:cNvSpPr>
              <p:nvPr/>
            </p:nvSpPr>
            <p:spPr bwMode="auto">
              <a:xfrm>
                <a:off x="6724651" y="5380038"/>
                <a:ext cx="776288" cy="279400"/>
              </a:xfrm>
              <a:custGeom>
                <a:avLst/>
                <a:gdLst>
                  <a:gd name="T0" fmla="*/ 489 w 489"/>
                  <a:gd name="T1" fmla="*/ 176 h 176"/>
                  <a:gd name="T2" fmla="*/ 2 w 489"/>
                  <a:gd name="T3" fmla="*/ 0 h 176"/>
                  <a:gd name="T4" fmla="*/ 0 w 489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9" h="176">
                    <a:moveTo>
                      <a:pt x="489" y="176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>
                <a:solidFill>
                  <a:srgbClr val="00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2" name="Freeform 64"/>
              <p:cNvSpPr>
                <a:spLocks/>
              </p:cNvSpPr>
              <p:nvPr/>
            </p:nvSpPr>
            <p:spPr bwMode="auto">
              <a:xfrm>
                <a:off x="4913313" y="5229225"/>
                <a:ext cx="55563" cy="55563"/>
              </a:xfrm>
              <a:custGeom>
                <a:avLst/>
                <a:gdLst>
                  <a:gd name="T0" fmla="*/ 6 w 35"/>
                  <a:gd name="T1" fmla="*/ 5 h 35"/>
                  <a:gd name="T2" fmla="*/ 3 w 35"/>
                  <a:gd name="T3" fmla="*/ 8 h 35"/>
                  <a:gd name="T4" fmla="*/ 2 w 35"/>
                  <a:gd name="T5" fmla="*/ 12 h 35"/>
                  <a:gd name="T6" fmla="*/ 0 w 35"/>
                  <a:gd name="T7" fmla="*/ 17 h 35"/>
                  <a:gd name="T8" fmla="*/ 2 w 35"/>
                  <a:gd name="T9" fmla="*/ 21 h 35"/>
                  <a:gd name="T10" fmla="*/ 3 w 35"/>
                  <a:gd name="T11" fmla="*/ 25 h 35"/>
                  <a:gd name="T12" fmla="*/ 6 w 35"/>
                  <a:gd name="T13" fmla="*/ 29 h 35"/>
                  <a:gd name="T14" fmla="*/ 10 w 35"/>
                  <a:gd name="T15" fmla="*/ 32 h 35"/>
                  <a:gd name="T16" fmla="*/ 14 w 35"/>
                  <a:gd name="T17" fmla="*/ 33 h 35"/>
                  <a:gd name="T18" fmla="*/ 18 w 35"/>
                  <a:gd name="T19" fmla="*/ 35 h 35"/>
                  <a:gd name="T20" fmla="*/ 22 w 35"/>
                  <a:gd name="T21" fmla="*/ 33 h 35"/>
                  <a:gd name="T22" fmla="*/ 26 w 35"/>
                  <a:gd name="T23" fmla="*/ 32 h 35"/>
                  <a:gd name="T24" fmla="*/ 30 w 35"/>
                  <a:gd name="T25" fmla="*/ 29 h 35"/>
                  <a:gd name="T26" fmla="*/ 33 w 35"/>
                  <a:gd name="T27" fmla="*/ 25 h 35"/>
                  <a:gd name="T28" fmla="*/ 35 w 35"/>
                  <a:gd name="T29" fmla="*/ 21 h 35"/>
                  <a:gd name="T30" fmla="*/ 35 w 35"/>
                  <a:gd name="T31" fmla="*/ 17 h 35"/>
                  <a:gd name="T32" fmla="*/ 35 w 35"/>
                  <a:gd name="T33" fmla="*/ 12 h 35"/>
                  <a:gd name="T34" fmla="*/ 33 w 35"/>
                  <a:gd name="T35" fmla="*/ 8 h 35"/>
                  <a:gd name="T36" fmla="*/ 30 w 35"/>
                  <a:gd name="T37" fmla="*/ 5 h 35"/>
                  <a:gd name="T38" fmla="*/ 26 w 35"/>
                  <a:gd name="T39" fmla="*/ 2 h 35"/>
                  <a:gd name="T40" fmla="*/ 22 w 35"/>
                  <a:gd name="T41" fmla="*/ 1 h 35"/>
                  <a:gd name="T42" fmla="*/ 18 w 35"/>
                  <a:gd name="T43" fmla="*/ 0 h 35"/>
                  <a:gd name="T44" fmla="*/ 14 w 35"/>
                  <a:gd name="T45" fmla="*/ 1 h 35"/>
                  <a:gd name="T46" fmla="*/ 10 w 35"/>
                  <a:gd name="T47" fmla="*/ 2 h 35"/>
                  <a:gd name="T48" fmla="*/ 6 w 35"/>
                  <a:gd name="T4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6" y="5"/>
                    </a:moveTo>
                    <a:lnTo>
                      <a:pt x="3" y="8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5"/>
                    </a:lnTo>
                    <a:lnTo>
                      <a:pt x="6" y="29"/>
                    </a:lnTo>
                    <a:lnTo>
                      <a:pt x="10" y="32"/>
                    </a:lnTo>
                    <a:lnTo>
                      <a:pt x="14" y="33"/>
                    </a:lnTo>
                    <a:lnTo>
                      <a:pt x="18" y="35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30" y="29"/>
                    </a:lnTo>
                    <a:lnTo>
                      <a:pt x="33" y="25"/>
                    </a:lnTo>
                    <a:lnTo>
                      <a:pt x="35" y="21"/>
                    </a:lnTo>
                    <a:lnTo>
                      <a:pt x="35" y="17"/>
                    </a:lnTo>
                    <a:lnTo>
                      <a:pt x="35" y="12"/>
                    </a:lnTo>
                    <a:lnTo>
                      <a:pt x="33" y="8"/>
                    </a:lnTo>
                    <a:lnTo>
                      <a:pt x="30" y="5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1"/>
                    </a:lnTo>
                    <a:lnTo>
                      <a:pt x="1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3" name="Freeform 65"/>
              <p:cNvSpPr>
                <a:spLocks/>
              </p:cNvSpPr>
              <p:nvPr/>
            </p:nvSpPr>
            <p:spPr bwMode="auto">
              <a:xfrm>
                <a:off x="4967288" y="5065713"/>
                <a:ext cx="55563" cy="53975"/>
              </a:xfrm>
              <a:custGeom>
                <a:avLst/>
                <a:gdLst>
                  <a:gd name="T0" fmla="*/ 5 w 35"/>
                  <a:gd name="T1" fmla="*/ 4 h 34"/>
                  <a:gd name="T2" fmla="*/ 3 w 35"/>
                  <a:gd name="T3" fmla="*/ 8 h 34"/>
                  <a:gd name="T4" fmla="*/ 1 w 35"/>
                  <a:gd name="T5" fmla="*/ 13 h 34"/>
                  <a:gd name="T6" fmla="*/ 0 w 35"/>
                  <a:gd name="T7" fmla="*/ 17 h 34"/>
                  <a:gd name="T8" fmla="*/ 1 w 35"/>
                  <a:gd name="T9" fmla="*/ 22 h 34"/>
                  <a:gd name="T10" fmla="*/ 3 w 35"/>
                  <a:gd name="T11" fmla="*/ 26 h 34"/>
                  <a:gd name="T12" fmla="*/ 5 w 35"/>
                  <a:gd name="T13" fmla="*/ 30 h 34"/>
                  <a:gd name="T14" fmla="*/ 9 w 35"/>
                  <a:gd name="T15" fmla="*/ 33 h 34"/>
                  <a:gd name="T16" fmla="*/ 14 w 35"/>
                  <a:gd name="T17" fmla="*/ 34 h 34"/>
                  <a:gd name="T18" fmla="*/ 18 w 35"/>
                  <a:gd name="T19" fmla="*/ 34 h 34"/>
                  <a:gd name="T20" fmla="*/ 23 w 35"/>
                  <a:gd name="T21" fmla="*/ 34 h 34"/>
                  <a:gd name="T22" fmla="*/ 27 w 35"/>
                  <a:gd name="T23" fmla="*/ 33 h 34"/>
                  <a:gd name="T24" fmla="*/ 30 w 35"/>
                  <a:gd name="T25" fmla="*/ 30 h 34"/>
                  <a:gd name="T26" fmla="*/ 32 w 35"/>
                  <a:gd name="T27" fmla="*/ 26 h 34"/>
                  <a:gd name="T28" fmla="*/ 35 w 35"/>
                  <a:gd name="T29" fmla="*/ 22 h 34"/>
                  <a:gd name="T30" fmla="*/ 35 w 35"/>
                  <a:gd name="T31" fmla="*/ 17 h 34"/>
                  <a:gd name="T32" fmla="*/ 35 w 35"/>
                  <a:gd name="T33" fmla="*/ 13 h 34"/>
                  <a:gd name="T34" fmla="*/ 32 w 35"/>
                  <a:gd name="T35" fmla="*/ 8 h 34"/>
                  <a:gd name="T36" fmla="*/ 30 w 35"/>
                  <a:gd name="T37" fmla="*/ 4 h 34"/>
                  <a:gd name="T38" fmla="*/ 27 w 35"/>
                  <a:gd name="T39" fmla="*/ 2 h 34"/>
                  <a:gd name="T40" fmla="*/ 23 w 35"/>
                  <a:gd name="T41" fmla="*/ 0 h 34"/>
                  <a:gd name="T42" fmla="*/ 18 w 35"/>
                  <a:gd name="T43" fmla="*/ 0 h 34"/>
                  <a:gd name="T44" fmla="*/ 14 w 35"/>
                  <a:gd name="T45" fmla="*/ 0 h 34"/>
                  <a:gd name="T46" fmla="*/ 9 w 35"/>
                  <a:gd name="T47" fmla="*/ 2 h 34"/>
                  <a:gd name="T48" fmla="*/ 5 w 35"/>
                  <a:gd name="T4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4">
                    <a:moveTo>
                      <a:pt x="5" y="4"/>
                    </a:moveTo>
                    <a:lnTo>
                      <a:pt x="3" y="8"/>
                    </a:lnTo>
                    <a:lnTo>
                      <a:pt x="1" y="13"/>
                    </a:lnTo>
                    <a:lnTo>
                      <a:pt x="0" y="17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5" y="30"/>
                    </a:lnTo>
                    <a:lnTo>
                      <a:pt x="9" y="33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23" y="34"/>
                    </a:lnTo>
                    <a:lnTo>
                      <a:pt x="27" y="33"/>
                    </a:lnTo>
                    <a:lnTo>
                      <a:pt x="30" y="30"/>
                    </a:lnTo>
                    <a:lnTo>
                      <a:pt x="32" y="26"/>
                    </a:lnTo>
                    <a:lnTo>
                      <a:pt x="35" y="22"/>
                    </a:lnTo>
                    <a:lnTo>
                      <a:pt x="35" y="17"/>
                    </a:lnTo>
                    <a:lnTo>
                      <a:pt x="35" y="13"/>
                    </a:lnTo>
                    <a:lnTo>
                      <a:pt x="32" y="8"/>
                    </a:lnTo>
                    <a:lnTo>
                      <a:pt x="30" y="4"/>
                    </a:lnTo>
                    <a:lnTo>
                      <a:pt x="27" y="2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2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4" name="Freeform 66"/>
              <p:cNvSpPr>
                <a:spLocks/>
              </p:cNvSpPr>
              <p:nvPr/>
            </p:nvSpPr>
            <p:spPr bwMode="auto">
              <a:xfrm>
                <a:off x="5141913" y="5030788"/>
                <a:ext cx="55563" cy="55563"/>
              </a:xfrm>
              <a:custGeom>
                <a:avLst/>
                <a:gdLst>
                  <a:gd name="T0" fmla="*/ 6 w 35"/>
                  <a:gd name="T1" fmla="*/ 5 h 35"/>
                  <a:gd name="T2" fmla="*/ 3 w 35"/>
                  <a:gd name="T3" fmla="*/ 9 h 35"/>
                  <a:gd name="T4" fmla="*/ 2 w 35"/>
                  <a:gd name="T5" fmla="*/ 13 h 35"/>
                  <a:gd name="T6" fmla="*/ 0 w 35"/>
                  <a:gd name="T7" fmla="*/ 17 h 35"/>
                  <a:gd name="T8" fmla="*/ 2 w 35"/>
                  <a:gd name="T9" fmla="*/ 21 h 35"/>
                  <a:gd name="T10" fmla="*/ 3 w 35"/>
                  <a:gd name="T11" fmla="*/ 25 h 35"/>
                  <a:gd name="T12" fmla="*/ 6 w 35"/>
                  <a:gd name="T13" fmla="*/ 29 h 35"/>
                  <a:gd name="T14" fmla="*/ 10 w 35"/>
                  <a:gd name="T15" fmla="*/ 32 h 35"/>
                  <a:gd name="T16" fmla="*/ 14 w 35"/>
                  <a:gd name="T17" fmla="*/ 33 h 35"/>
                  <a:gd name="T18" fmla="*/ 18 w 35"/>
                  <a:gd name="T19" fmla="*/ 35 h 35"/>
                  <a:gd name="T20" fmla="*/ 23 w 35"/>
                  <a:gd name="T21" fmla="*/ 33 h 35"/>
                  <a:gd name="T22" fmla="*/ 27 w 35"/>
                  <a:gd name="T23" fmla="*/ 32 h 35"/>
                  <a:gd name="T24" fmla="*/ 30 w 35"/>
                  <a:gd name="T25" fmla="*/ 29 h 35"/>
                  <a:gd name="T26" fmla="*/ 32 w 35"/>
                  <a:gd name="T27" fmla="*/ 25 h 35"/>
                  <a:gd name="T28" fmla="*/ 35 w 35"/>
                  <a:gd name="T29" fmla="*/ 21 h 35"/>
                  <a:gd name="T30" fmla="*/ 35 w 35"/>
                  <a:gd name="T31" fmla="*/ 17 h 35"/>
                  <a:gd name="T32" fmla="*/ 35 w 35"/>
                  <a:gd name="T33" fmla="*/ 13 h 35"/>
                  <a:gd name="T34" fmla="*/ 32 w 35"/>
                  <a:gd name="T35" fmla="*/ 9 h 35"/>
                  <a:gd name="T36" fmla="*/ 30 w 35"/>
                  <a:gd name="T37" fmla="*/ 5 h 35"/>
                  <a:gd name="T38" fmla="*/ 27 w 35"/>
                  <a:gd name="T39" fmla="*/ 2 h 35"/>
                  <a:gd name="T40" fmla="*/ 23 w 35"/>
                  <a:gd name="T41" fmla="*/ 1 h 35"/>
                  <a:gd name="T42" fmla="*/ 18 w 35"/>
                  <a:gd name="T43" fmla="*/ 0 h 35"/>
                  <a:gd name="T44" fmla="*/ 14 w 35"/>
                  <a:gd name="T45" fmla="*/ 1 h 35"/>
                  <a:gd name="T46" fmla="*/ 10 w 35"/>
                  <a:gd name="T47" fmla="*/ 2 h 35"/>
                  <a:gd name="T48" fmla="*/ 6 w 35"/>
                  <a:gd name="T4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6" y="5"/>
                    </a:moveTo>
                    <a:lnTo>
                      <a:pt x="3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5"/>
                    </a:lnTo>
                    <a:lnTo>
                      <a:pt x="6" y="29"/>
                    </a:lnTo>
                    <a:lnTo>
                      <a:pt x="10" y="32"/>
                    </a:lnTo>
                    <a:lnTo>
                      <a:pt x="14" y="33"/>
                    </a:lnTo>
                    <a:lnTo>
                      <a:pt x="18" y="35"/>
                    </a:lnTo>
                    <a:lnTo>
                      <a:pt x="23" y="33"/>
                    </a:lnTo>
                    <a:lnTo>
                      <a:pt x="27" y="32"/>
                    </a:lnTo>
                    <a:lnTo>
                      <a:pt x="30" y="29"/>
                    </a:lnTo>
                    <a:lnTo>
                      <a:pt x="32" y="25"/>
                    </a:lnTo>
                    <a:lnTo>
                      <a:pt x="35" y="21"/>
                    </a:lnTo>
                    <a:lnTo>
                      <a:pt x="35" y="17"/>
                    </a:lnTo>
                    <a:lnTo>
                      <a:pt x="35" y="13"/>
                    </a:lnTo>
                    <a:lnTo>
                      <a:pt x="32" y="9"/>
                    </a:lnTo>
                    <a:lnTo>
                      <a:pt x="30" y="5"/>
                    </a:lnTo>
                    <a:lnTo>
                      <a:pt x="27" y="2"/>
                    </a:lnTo>
                    <a:lnTo>
                      <a:pt x="23" y="1"/>
                    </a:lnTo>
                    <a:lnTo>
                      <a:pt x="18" y="0"/>
                    </a:lnTo>
                    <a:lnTo>
                      <a:pt x="14" y="1"/>
                    </a:lnTo>
                    <a:lnTo>
                      <a:pt x="1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5" name="Freeform 67"/>
              <p:cNvSpPr>
                <a:spLocks/>
              </p:cNvSpPr>
              <p:nvPr/>
            </p:nvSpPr>
            <p:spPr bwMode="auto">
              <a:xfrm>
                <a:off x="5494338" y="4991100"/>
                <a:ext cx="53975" cy="55563"/>
              </a:xfrm>
              <a:custGeom>
                <a:avLst/>
                <a:gdLst>
                  <a:gd name="T0" fmla="*/ 4 w 34"/>
                  <a:gd name="T1" fmla="*/ 6 h 35"/>
                  <a:gd name="T2" fmla="*/ 1 w 34"/>
                  <a:gd name="T3" fmla="*/ 8 h 35"/>
                  <a:gd name="T4" fmla="*/ 0 w 34"/>
                  <a:gd name="T5" fmla="*/ 12 h 35"/>
                  <a:gd name="T6" fmla="*/ 0 w 34"/>
                  <a:gd name="T7" fmla="*/ 18 h 35"/>
                  <a:gd name="T8" fmla="*/ 0 w 34"/>
                  <a:gd name="T9" fmla="*/ 22 h 35"/>
                  <a:gd name="T10" fmla="*/ 1 w 34"/>
                  <a:gd name="T11" fmla="*/ 26 h 35"/>
                  <a:gd name="T12" fmla="*/ 4 w 34"/>
                  <a:gd name="T13" fmla="*/ 30 h 35"/>
                  <a:gd name="T14" fmla="*/ 8 w 34"/>
                  <a:gd name="T15" fmla="*/ 33 h 35"/>
                  <a:gd name="T16" fmla="*/ 12 w 34"/>
                  <a:gd name="T17" fmla="*/ 34 h 35"/>
                  <a:gd name="T18" fmla="*/ 16 w 34"/>
                  <a:gd name="T19" fmla="*/ 35 h 35"/>
                  <a:gd name="T20" fmla="*/ 21 w 34"/>
                  <a:gd name="T21" fmla="*/ 34 h 35"/>
                  <a:gd name="T22" fmla="*/ 25 w 34"/>
                  <a:gd name="T23" fmla="*/ 33 h 35"/>
                  <a:gd name="T24" fmla="*/ 28 w 34"/>
                  <a:gd name="T25" fmla="*/ 30 h 35"/>
                  <a:gd name="T26" fmla="*/ 31 w 34"/>
                  <a:gd name="T27" fmla="*/ 26 h 35"/>
                  <a:gd name="T28" fmla="*/ 34 w 34"/>
                  <a:gd name="T29" fmla="*/ 22 h 35"/>
                  <a:gd name="T30" fmla="*/ 34 w 34"/>
                  <a:gd name="T31" fmla="*/ 18 h 35"/>
                  <a:gd name="T32" fmla="*/ 34 w 34"/>
                  <a:gd name="T33" fmla="*/ 12 h 35"/>
                  <a:gd name="T34" fmla="*/ 31 w 34"/>
                  <a:gd name="T35" fmla="*/ 8 h 35"/>
                  <a:gd name="T36" fmla="*/ 28 w 34"/>
                  <a:gd name="T37" fmla="*/ 6 h 35"/>
                  <a:gd name="T38" fmla="*/ 25 w 34"/>
                  <a:gd name="T39" fmla="*/ 3 h 35"/>
                  <a:gd name="T40" fmla="*/ 21 w 34"/>
                  <a:gd name="T41" fmla="*/ 0 h 35"/>
                  <a:gd name="T42" fmla="*/ 16 w 34"/>
                  <a:gd name="T43" fmla="*/ 0 h 35"/>
                  <a:gd name="T44" fmla="*/ 12 w 34"/>
                  <a:gd name="T45" fmla="*/ 0 h 35"/>
                  <a:gd name="T46" fmla="*/ 8 w 34"/>
                  <a:gd name="T47" fmla="*/ 3 h 35"/>
                  <a:gd name="T48" fmla="*/ 4 w 34"/>
                  <a:gd name="T49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4" h="35">
                    <a:moveTo>
                      <a:pt x="4" y="6"/>
                    </a:moveTo>
                    <a:lnTo>
                      <a:pt x="1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1" y="26"/>
                    </a:lnTo>
                    <a:lnTo>
                      <a:pt x="4" y="30"/>
                    </a:lnTo>
                    <a:lnTo>
                      <a:pt x="8" y="33"/>
                    </a:lnTo>
                    <a:lnTo>
                      <a:pt x="12" y="34"/>
                    </a:lnTo>
                    <a:lnTo>
                      <a:pt x="16" y="35"/>
                    </a:lnTo>
                    <a:lnTo>
                      <a:pt x="21" y="34"/>
                    </a:lnTo>
                    <a:lnTo>
                      <a:pt x="25" y="33"/>
                    </a:lnTo>
                    <a:lnTo>
                      <a:pt x="28" y="30"/>
                    </a:lnTo>
                    <a:lnTo>
                      <a:pt x="31" y="26"/>
                    </a:lnTo>
                    <a:lnTo>
                      <a:pt x="34" y="22"/>
                    </a:lnTo>
                    <a:lnTo>
                      <a:pt x="34" y="18"/>
                    </a:lnTo>
                    <a:lnTo>
                      <a:pt x="34" y="12"/>
                    </a:lnTo>
                    <a:lnTo>
                      <a:pt x="31" y="8"/>
                    </a:lnTo>
                    <a:lnTo>
                      <a:pt x="28" y="6"/>
                    </a:lnTo>
                    <a:lnTo>
                      <a:pt x="25" y="3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3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6" name="Freeform 68"/>
              <p:cNvSpPr>
                <a:spLocks/>
              </p:cNvSpPr>
              <p:nvPr/>
            </p:nvSpPr>
            <p:spPr bwMode="auto">
              <a:xfrm>
                <a:off x="5748338" y="4792663"/>
                <a:ext cx="55563" cy="53975"/>
              </a:xfrm>
              <a:custGeom>
                <a:avLst/>
                <a:gdLst>
                  <a:gd name="T0" fmla="*/ 5 w 35"/>
                  <a:gd name="T1" fmla="*/ 4 h 34"/>
                  <a:gd name="T2" fmla="*/ 3 w 35"/>
                  <a:gd name="T3" fmla="*/ 8 h 34"/>
                  <a:gd name="T4" fmla="*/ 0 w 35"/>
                  <a:gd name="T5" fmla="*/ 12 h 34"/>
                  <a:gd name="T6" fmla="*/ 0 w 35"/>
                  <a:gd name="T7" fmla="*/ 18 h 34"/>
                  <a:gd name="T8" fmla="*/ 0 w 35"/>
                  <a:gd name="T9" fmla="*/ 22 h 34"/>
                  <a:gd name="T10" fmla="*/ 3 w 35"/>
                  <a:gd name="T11" fmla="*/ 26 h 34"/>
                  <a:gd name="T12" fmla="*/ 5 w 35"/>
                  <a:gd name="T13" fmla="*/ 30 h 34"/>
                  <a:gd name="T14" fmla="*/ 8 w 35"/>
                  <a:gd name="T15" fmla="*/ 33 h 34"/>
                  <a:gd name="T16" fmla="*/ 12 w 35"/>
                  <a:gd name="T17" fmla="*/ 34 h 34"/>
                  <a:gd name="T18" fmla="*/ 17 w 35"/>
                  <a:gd name="T19" fmla="*/ 34 h 34"/>
                  <a:gd name="T20" fmla="*/ 21 w 35"/>
                  <a:gd name="T21" fmla="*/ 34 h 34"/>
                  <a:gd name="T22" fmla="*/ 25 w 35"/>
                  <a:gd name="T23" fmla="*/ 33 h 34"/>
                  <a:gd name="T24" fmla="*/ 29 w 35"/>
                  <a:gd name="T25" fmla="*/ 30 h 34"/>
                  <a:gd name="T26" fmla="*/ 32 w 35"/>
                  <a:gd name="T27" fmla="*/ 26 h 34"/>
                  <a:gd name="T28" fmla="*/ 33 w 35"/>
                  <a:gd name="T29" fmla="*/ 22 h 34"/>
                  <a:gd name="T30" fmla="*/ 35 w 35"/>
                  <a:gd name="T31" fmla="*/ 18 h 34"/>
                  <a:gd name="T32" fmla="*/ 33 w 35"/>
                  <a:gd name="T33" fmla="*/ 12 h 34"/>
                  <a:gd name="T34" fmla="*/ 32 w 35"/>
                  <a:gd name="T35" fmla="*/ 8 h 34"/>
                  <a:gd name="T36" fmla="*/ 29 w 35"/>
                  <a:gd name="T37" fmla="*/ 4 h 34"/>
                  <a:gd name="T38" fmla="*/ 25 w 35"/>
                  <a:gd name="T39" fmla="*/ 2 h 34"/>
                  <a:gd name="T40" fmla="*/ 21 w 35"/>
                  <a:gd name="T41" fmla="*/ 0 h 34"/>
                  <a:gd name="T42" fmla="*/ 17 w 35"/>
                  <a:gd name="T43" fmla="*/ 0 h 34"/>
                  <a:gd name="T44" fmla="*/ 12 w 35"/>
                  <a:gd name="T45" fmla="*/ 0 h 34"/>
                  <a:gd name="T46" fmla="*/ 8 w 35"/>
                  <a:gd name="T47" fmla="*/ 2 h 34"/>
                  <a:gd name="T48" fmla="*/ 5 w 35"/>
                  <a:gd name="T4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4">
                    <a:moveTo>
                      <a:pt x="5" y="4"/>
                    </a:moveTo>
                    <a:lnTo>
                      <a:pt x="3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3" y="26"/>
                    </a:lnTo>
                    <a:lnTo>
                      <a:pt x="5" y="30"/>
                    </a:lnTo>
                    <a:lnTo>
                      <a:pt x="8" y="33"/>
                    </a:lnTo>
                    <a:lnTo>
                      <a:pt x="12" y="34"/>
                    </a:lnTo>
                    <a:lnTo>
                      <a:pt x="17" y="34"/>
                    </a:lnTo>
                    <a:lnTo>
                      <a:pt x="21" y="34"/>
                    </a:lnTo>
                    <a:lnTo>
                      <a:pt x="25" y="33"/>
                    </a:lnTo>
                    <a:lnTo>
                      <a:pt x="29" y="30"/>
                    </a:lnTo>
                    <a:lnTo>
                      <a:pt x="32" y="26"/>
                    </a:lnTo>
                    <a:lnTo>
                      <a:pt x="33" y="22"/>
                    </a:lnTo>
                    <a:lnTo>
                      <a:pt x="35" y="18"/>
                    </a:lnTo>
                    <a:lnTo>
                      <a:pt x="33" y="12"/>
                    </a:lnTo>
                    <a:lnTo>
                      <a:pt x="32" y="8"/>
                    </a:lnTo>
                    <a:lnTo>
                      <a:pt x="29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7" name="Freeform 69"/>
              <p:cNvSpPr>
                <a:spLocks/>
              </p:cNvSpPr>
              <p:nvPr/>
            </p:nvSpPr>
            <p:spPr bwMode="auto">
              <a:xfrm>
                <a:off x="6096001" y="5038725"/>
                <a:ext cx="52388" cy="53975"/>
              </a:xfrm>
              <a:custGeom>
                <a:avLst/>
                <a:gdLst>
                  <a:gd name="T0" fmla="*/ 4 w 33"/>
                  <a:gd name="T1" fmla="*/ 4 h 34"/>
                  <a:gd name="T2" fmla="*/ 1 w 33"/>
                  <a:gd name="T3" fmla="*/ 8 h 34"/>
                  <a:gd name="T4" fmla="*/ 0 w 33"/>
                  <a:gd name="T5" fmla="*/ 12 h 34"/>
                  <a:gd name="T6" fmla="*/ 0 w 33"/>
                  <a:gd name="T7" fmla="*/ 16 h 34"/>
                  <a:gd name="T8" fmla="*/ 0 w 33"/>
                  <a:gd name="T9" fmla="*/ 21 h 34"/>
                  <a:gd name="T10" fmla="*/ 1 w 33"/>
                  <a:gd name="T11" fmla="*/ 25 h 34"/>
                  <a:gd name="T12" fmla="*/ 4 w 33"/>
                  <a:gd name="T13" fmla="*/ 28 h 34"/>
                  <a:gd name="T14" fmla="*/ 8 w 33"/>
                  <a:gd name="T15" fmla="*/ 32 h 34"/>
                  <a:gd name="T16" fmla="*/ 12 w 33"/>
                  <a:gd name="T17" fmla="*/ 34 h 34"/>
                  <a:gd name="T18" fmla="*/ 17 w 33"/>
                  <a:gd name="T19" fmla="*/ 34 h 34"/>
                  <a:gd name="T20" fmla="*/ 21 w 33"/>
                  <a:gd name="T21" fmla="*/ 34 h 34"/>
                  <a:gd name="T22" fmla="*/ 25 w 33"/>
                  <a:gd name="T23" fmla="*/ 32 h 34"/>
                  <a:gd name="T24" fmla="*/ 29 w 33"/>
                  <a:gd name="T25" fmla="*/ 28 h 34"/>
                  <a:gd name="T26" fmla="*/ 32 w 33"/>
                  <a:gd name="T27" fmla="*/ 25 h 34"/>
                  <a:gd name="T28" fmla="*/ 33 w 33"/>
                  <a:gd name="T29" fmla="*/ 21 h 34"/>
                  <a:gd name="T30" fmla="*/ 33 w 33"/>
                  <a:gd name="T31" fmla="*/ 16 h 34"/>
                  <a:gd name="T32" fmla="*/ 33 w 33"/>
                  <a:gd name="T33" fmla="*/ 12 h 34"/>
                  <a:gd name="T34" fmla="*/ 32 w 33"/>
                  <a:gd name="T35" fmla="*/ 8 h 34"/>
                  <a:gd name="T36" fmla="*/ 29 w 33"/>
                  <a:gd name="T37" fmla="*/ 4 h 34"/>
                  <a:gd name="T38" fmla="*/ 25 w 33"/>
                  <a:gd name="T39" fmla="*/ 1 h 34"/>
                  <a:gd name="T40" fmla="*/ 21 w 33"/>
                  <a:gd name="T41" fmla="*/ 0 h 34"/>
                  <a:gd name="T42" fmla="*/ 17 w 33"/>
                  <a:gd name="T43" fmla="*/ 0 h 34"/>
                  <a:gd name="T44" fmla="*/ 12 w 33"/>
                  <a:gd name="T45" fmla="*/ 0 h 34"/>
                  <a:gd name="T46" fmla="*/ 8 w 33"/>
                  <a:gd name="T47" fmla="*/ 1 h 34"/>
                  <a:gd name="T48" fmla="*/ 4 w 33"/>
                  <a:gd name="T4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" h="34">
                    <a:moveTo>
                      <a:pt x="4" y="4"/>
                    </a:moveTo>
                    <a:lnTo>
                      <a:pt x="1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1" y="25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2" y="34"/>
                    </a:lnTo>
                    <a:lnTo>
                      <a:pt x="17" y="34"/>
                    </a:lnTo>
                    <a:lnTo>
                      <a:pt x="21" y="34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2" y="25"/>
                    </a:lnTo>
                    <a:lnTo>
                      <a:pt x="33" y="21"/>
                    </a:lnTo>
                    <a:lnTo>
                      <a:pt x="33" y="16"/>
                    </a:lnTo>
                    <a:lnTo>
                      <a:pt x="33" y="12"/>
                    </a:lnTo>
                    <a:lnTo>
                      <a:pt x="32" y="8"/>
                    </a:lnTo>
                    <a:lnTo>
                      <a:pt x="29" y="4"/>
                    </a:lnTo>
                    <a:lnTo>
                      <a:pt x="25" y="1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8" name="Freeform 70"/>
              <p:cNvSpPr>
                <a:spLocks/>
              </p:cNvSpPr>
              <p:nvPr/>
            </p:nvSpPr>
            <p:spPr bwMode="auto">
              <a:xfrm>
                <a:off x="6697663" y="5353050"/>
                <a:ext cx="55563" cy="52388"/>
              </a:xfrm>
              <a:custGeom>
                <a:avLst/>
                <a:gdLst>
                  <a:gd name="T0" fmla="*/ 5 w 35"/>
                  <a:gd name="T1" fmla="*/ 5 h 33"/>
                  <a:gd name="T2" fmla="*/ 2 w 35"/>
                  <a:gd name="T3" fmla="*/ 8 h 33"/>
                  <a:gd name="T4" fmla="*/ 0 w 35"/>
                  <a:gd name="T5" fmla="*/ 12 h 33"/>
                  <a:gd name="T6" fmla="*/ 0 w 35"/>
                  <a:gd name="T7" fmla="*/ 17 h 33"/>
                  <a:gd name="T8" fmla="*/ 0 w 35"/>
                  <a:gd name="T9" fmla="*/ 21 h 33"/>
                  <a:gd name="T10" fmla="*/ 2 w 35"/>
                  <a:gd name="T11" fmla="*/ 25 h 33"/>
                  <a:gd name="T12" fmla="*/ 5 w 35"/>
                  <a:gd name="T13" fmla="*/ 29 h 33"/>
                  <a:gd name="T14" fmla="*/ 8 w 35"/>
                  <a:gd name="T15" fmla="*/ 32 h 33"/>
                  <a:gd name="T16" fmla="*/ 12 w 35"/>
                  <a:gd name="T17" fmla="*/ 33 h 33"/>
                  <a:gd name="T18" fmla="*/ 17 w 35"/>
                  <a:gd name="T19" fmla="*/ 33 h 33"/>
                  <a:gd name="T20" fmla="*/ 21 w 35"/>
                  <a:gd name="T21" fmla="*/ 33 h 33"/>
                  <a:gd name="T22" fmla="*/ 25 w 35"/>
                  <a:gd name="T23" fmla="*/ 32 h 33"/>
                  <a:gd name="T24" fmla="*/ 29 w 35"/>
                  <a:gd name="T25" fmla="*/ 29 h 33"/>
                  <a:gd name="T26" fmla="*/ 32 w 35"/>
                  <a:gd name="T27" fmla="*/ 25 h 33"/>
                  <a:gd name="T28" fmla="*/ 33 w 35"/>
                  <a:gd name="T29" fmla="*/ 21 h 33"/>
                  <a:gd name="T30" fmla="*/ 35 w 35"/>
                  <a:gd name="T31" fmla="*/ 17 h 33"/>
                  <a:gd name="T32" fmla="*/ 33 w 35"/>
                  <a:gd name="T33" fmla="*/ 12 h 33"/>
                  <a:gd name="T34" fmla="*/ 32 w 35"/>
                  <a:gd name="T35" fmla="*/ 8 h 33"/>
                  <a:gd name="T36" fmla="*/ 29 w 35"/>
                  <a:gd name="T37" fmla="*/ 5 h 33"/>
                  <a:gd name="T38" fmla="*/ 25 w 35"/>
                  <a:gd name="T39" fmla="*/ 2 h 33"/>
                  <a:gd name="T40" fmla="*/ 21 w 35"/>
                  <a:gd name="T41" fmla="*/ 0 h 33"/>
                  <a:gd name="T42" fmla="*/ 17 w 35"/>
                  <a:gd name="T43" fmla="*/ 0 h 33"/>
                  <a:gd name="T44" fmla="*/ 12 w 35"/>
                  <a:gd name="T45" fmla="*/ 0 h 33"/>
                  <a:gd name="T46" fmla="*/ 8 w 35"/>
                  <a:gd name="T47" fmla="*/ 2 h 33"/>
                  <a:gd name="T48" fmla="*/ 5 w 35"/>
                  <a:gd name="T4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3">
                    <a:moveTo>
                      <a:pt x="5" y="5"/>
                    </a:moveTo>
                    <a:lnTo>
                      <a:pt x="2" y="8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2" y="25"/>
                    </a:lnTo>
                    <a:lnTo>
                      <a:pt x="5" y="29"/>
                    </a:lnTo>
                    <a:lnTo>
                      <a:pt x="8" y="32"/>
                    </a:lnTo>
                    <a:lnTo>
                      <a:pt x="12" y="33"/>
                    </a:lnTo>
                    <a:lnTo>
                      <a:pt x="17" y="33"/>
                    </a:lnTo>
                    <a:lnTo>
                      <a:pt x="21" y="33"/>
                    </a:lnTo>
                    <a:lnTo>
                      <a:pt x="25" y="32"/>
                    </a:lnTo>
                    <a:lnTo>
                      <a:pt x="29" y="29"/>
                    </a:lnTo>
                    <a:lnTo>
                      <a:pt x="32" y="25"/>
                    </a:lnTo>
                    <a:lnTo>
                      <a:pt x="33" y="21"/>
                    </a:lnTo>
                    <a:lnTo>
                      <a:pt x="35" y="17"/>
                    </a:lnTo>
                    <a:lnTo>
                      <a:pt x="33" y="12"/>
                    </a:lnTo>
                    <a:lnTo>
                      <a:pt x="32" y="8"/>
                    </a:lnTo>
                    <a:lnTo>
                      <a:pt x="29" y="5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9" name="Freeform 71"/>
              <p:cNvSpPr>
                <a:spLocks/>
              </p:cNvSpPr>
              <p:nvPr/>
            </p:nvSpPr>
            <p:spPr bwMode="auto">
              <a:xfrm>
                <a:off x="7473951" y="5632450"/>
                <a:ext cx="55563" cy="55563"/>
              </a:xfrm>
              <a:custGeom>
                <a:avLst/>
                <a:gdLst>
                  <a:gd name="T0" fmla="*/ 5 w 35"/>
                  <a:gd name="T1" fmla="*/ 5 h 35"/>
                  <a:gd name="T2" fmla="*/ 3 w 35"/>
                  <a:gd name="T3" fmla="*/ 9 h 35"/>
                  <a:gd name="T4" fmla="*/ 1 w 35"/>
                  <a:gd name="T5" fmla="*/ 13 h 35"/>
                  <a:gd name="T6" fmla="*/ 0 w 35"/>
                  <a:gd name="T7" fmla="*/ 17 h 35"/>
                  <a:gd name="T8" fmla="*/ 1 w 35"/>
                  <a:gd name="T9" fmla="*/ 21 h 35"/>
                  <a:gd name="T10" fmla="*/ 3 w 35"/>
                  <a:gd name="T11" fmla="*/ 25 h 35"/>
                  <a:gd name="T12" fmla="*/ 5 w 35"/>
                  <a:gd name="T13" fmla="*/ 29 h 35"/>
                  <a:gd name="T14" fmla="*/ 9 w 35"/>
                  <a:gd name="T15" fmla="*/ 32 h 35"/>
                  <a:gd name="T16" fmla="*/ 13 w 35"/>
                  <a:gd name="T17" fmla="*/ 33 h 35"/>
                  <a:gd name="T18" fmla="*/ 17 w 35"/>
                  <a:gd name="T19" fmla="*/ 35 h 35"/>
                  <a:gd name="T20" fmla="*/ 21 w 35"/>
                  <a:gd name="T21" fmla="*/ 33 h 35"/>
                  <a:gd name="T22" fmla="*/ 25 w 35"/>
                  <a:gd name="T23" fmla="*/ 32 h 35"/>
                  <a:gd name="T24" fmla="*/ 29 w 35"/>
                  <a:gd name="T25" fmla="*/ 29 h 35"/>
                  <a:gd name="T26" fmla="*/ 32 w 35"/>
                  <a:gd name="T27" fmla="*/ 25 h 35"/>
                  <a:gd name="T28" fmla="*/ 33 w 35"/>
                  <a:gd name="T29" fmla="*/ 21 h 35"/>
                  <a:gd name="T30" fmla="*/ 35 w 35"/>
                  <a:gd name="T31" fmla="*/ 17 h 35"/>
                  <a:gd name="T32" fmla="*/ 33 w 35"/>
                  <a:gd name="T33" fmla="*/ 13 h 35"/>
                  <a:gd name="T34" fmla="*/ 32 w 35"/>
                  <a:gd name="T35" fmla="*/ 9 h 35"/>
                  <a:gd name="T36" fmla="*/ 29 w 35"/>
                  <a:gd name="T37" fmla="*/ 5 h 35"/>
                  <a:gd name="T38" fmla="*/ 25 w 35"/>
                  <a:gd name="T39" fmla="*/ 2 h 35"/>
                  <a:gd name="T40" fmla="*/ 21 w 35"/>
                  <a:gd name="T41" fmla="*/ 1 h 35"/>
                  <a:gd name="T42" fmla="*/ 17 w 35"/>
                  <a:gd name="T43" fmla="*/ 0 h 35"/>
                  <a:gd name="T44" fmla="*/ 13 w 35"/>
                  <a:gd name="T45" fmla="*/ 1 h 35"/>
                  <a:gd name="T46" fmla="*/ 9 w 35"/>
                  <a:gd name="T47" fmla="*/ 2 h 35"/>
                  <a:gd name="T48" fmla="*/ 5 w 35"/>
                  <a:gd name="T4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5" y="5"/>
                    </a:moveTo>
                    <a:lnTo>
                      <a:pt x="3" y="9"/>
                    </a:lnTo>
                    <a:lnTo>
                      <a:pt x="1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3" y="25"/>
                    </a:lnTo>
                    <a:lnTo>
                      <a:pt x="5" y="29"/>
                    </a:lnTo>
                    <a:lnTo>
                      <a:pt x="9" y="32"/>
                    </a:lnTo>
                    <a:lnTo>
                      <a:pt x="13" y="33"/>
                    </a:lnTo>
                    <a:lnTo>
                      <a:pt x="17" y="35"/>
                    </a:lnTo>
                    <a:lnTo>
                      <a:pt x="21" y="33"/>
                    </a:lnTo>
                    <a:lnTo>
                      <a:pt x="25" y="32"/>
                    </a:lnTo>
                    <a:lnTo>
                      <a:pt x="29" y="29"/>
                    </a:lnTo>
                    <a:lnTo>
                      <a:pt x="32" y="25"/>
                    </a:lnTo>
                    <a:lnTo>
                      <a:pt x="33" y="21"/>
                    </a:lnTo>
                    <a:lnTo>
                      <a:pt x="35" y="17"/>
                    </a:lnTo>
                    <a:lnTo>
                      <a:pt x="33" y="13"/>
                    </a:lnTo>
                    <a:lnTo>
                      <a:pt x="32" y="9"/>
                    </a:lnTo>
                    <a:lnTo>
                      <a:pt x="29" y="5"/>
                    </a:lnTo>
                    <a:lnTo>
                      <a:pt x="25" y="2"/>
                    </a:lnTo>
                    <a:lnTo>
                      <a:pt x="21" y="1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9" y="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99FF"/>
              </a:solidFill>
              <a:ln w="0">
                <a:solidFill>
                  <a:srgbClr val="00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50" name="Line 72"/>
              <p:cNvSpPr>
                <a:spLocks noChangeShapeType="1"/>
              </p:cNvSpPr>
              <p:nvPr/>
            </p:nvSpPr>
            <p:spPr bwMode="auto">
              <a:xfrm>
                <a:off x="6122988" y="5422900"/>
                <a:ext cx="0" cy="298450"/>
              </a:xfrm>
              <a:prstGeom prst="line">
                <a:avLst/>
              </a:prstGeom>
              <a:noFill/>
              <a:ln w="111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48" name="Line 74"/>
              <p:cNvSpPr>
                <a:spLocks noChangeShapeType="1"/>
              </p:cNvSpPr>
              <p:nvPr/>
            </p:nvSpPr>
            <p:spPr bwMode="auto">
              <a:xfrm>
                <a:off x="4995863" y="5300663"/>
                <a:ext cx="0" cy="153988"/>
              </a:xfrm>
              <a:prstGeom prst="line">
                <a:avLst/>
              </a:prstGeom>
              <a:noFill/>
              <a:ln w="111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49" name="Line 75"/>
              <p:cNvSpPr>
                <a:spLocks noChangeShapeType="1"/>
              </p:cNvSpPr>
              <p:nvPr/>
            </p:nvSpPr>
            <p:spPr bwMode="auto">
              <a:xfrm>
                <a:off x="4941888" y="5414963"/>
                <a:ext cx="0" cy="188913"/>
              </a:xfrm>
              <a:prstGeom prst="line">
                <a:avLst/>
              </a:prstGeom>
              <a:noFill/>
              <a:ln w="111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0" name="Line 76"/>
              <p:cNvSpPr>
                <a:spLocks noChangeShapeType="1"/>
              </p:cNvSpPr>
              <p:nvPr/>
            </p:nvSpPr>
            <p:spPr bwMode="auto">
              <a:xfrm flipV="1">
                <a:off x="5518151" y="5395913"/>
                <a:ext cx="0" cy="150813"/>
              </a:xfrm>
              <a:prstGeom prst="line">
                <a:avLst/>
              </a:prstGeom>
              <a:noFill/>
              <a:ln w="111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1" name="Line 77"/>
              <p:cNvSpPr>
                <a:spLocks noChangeShapeType="1"/>
              </p:cNvSpPr>
              <p:nvPr/>
            </p:nvSpPr>
            <p:spPr bwMode="auto">
              <a:xfrm flipV="1">
                <a:off x="5778501" y="5497513"/>
                <a:ext cx="0" cy="222250"/>
              </a:xfrm>
              <a:prstGeom prst="line">
                <a:avLst/>
              </a:prstGeom>
              <a:noFill/>
              <a:ln w="111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2" name="Line 78"/>
              <p:cNvSpPr>
                <a:spLocks noChangeShapeType="1"/>
              </p:cNvSpPr>
              <p:nvPr/>
            </p:nvSpPr>
            <p:spPr bwMode="auto">
              <a:xfrm>
                <a:off x="5173663" y="5189538"/>
                <a:ext cx="0" cy="179388"/>
              </a:xfrm>
              <a:prstGeom prst="line">
                <a:avLst/>
              </a:prstGeom>
              <a:noFill/>
              <a:ln w="111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55" name="Freeform 81"/>
              <p:cNvSpPr>
                <a:spLocks/>
              </p:cNvSpPr>
              <p:nvPr/>
            </p:nvSpPr>
            <p:spPr bwMode="auto">
              <a:xfrm>
                <a:off x="4941888" y="5368925"/>
                <a:ext cx="2565400" cy="357188"/>
              </a:xfrm>
              <a:custGeom>
                <a:avLst/>
                <a:gdLst>
                  <a:gd name="T0" fmla="*/ 1616 w 1616"/>
                  <a:gd name="T1" fmla="*/ 225 h 225"/>
                  <a:gd name="T2" fmla="*/ 1123 w 1616"/>
                  <a:gd name="T3" fmla="*/ 120 h 225"/>
                  <a:gd name="T4" fmla="*/ 750 w 1616"/>
                  <a:gd name="T5" fmla="*/ 92 h 225"/>
                  <a:gd name="T6" fmla="*/ 744 w 1616"/>
                  <a:gd name="T7" fmla="*/ 93 h 225"/>
                  <a:gd name="T8" fmla="*/ 531 w 1616"/>
                  <a:gd name="T9" fmla="*/ 140 h 225"/>
                  <a:gd name="T10" fmla="*/ 527 w 1616"/>
                  <a:gd name="T11" fmla="*/ 139 h 225"/>
                  <a:gd name="T12" fmla="*/ 364 w 1616"/>
                  <a:gd name="T13" fmla="*/ 58 h 225"/>
                  <a:gd name="T14" fmla="*/ 363 w 1616"/>
                  <a:gd name="T15" fmla="*/ 58 h 225"/>
                  <a:gd name="T16" fmla="*/ 146 w 1616"/>
                  <a:gd name="T17" fmla="*/ 0 h 225"/>
                  <a:gd name="T18" fmla="*/ 34 w 1616"/>
                  <a:gd name="T19" fmla="*/ 54 h 225"/>
                  <a:gd name="T20" fmla="*/ 0 w 1616"/>
                  <a:gd name="T21" fmla="*/ 14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16" h="225">
                    <a:moveTo>
                      <a:pt x="1616" y="225"/>
                    </a:moveTo>
                    <a:lnTo>
                      <a:pt x="1123" y="120"/>
                    </a:lnTo>
                    <a:lnTo>
                      <a:pt x="750" y="92"/>
                    </a:lnTo>
                    <a:lnTo>
                      <a:pt x="744" y="93"/>
                    </a:lnTo>
                    <a:lnTo>
                      <a:pt x="531" y="140"/>
                    </a:lnTo>
                    <a:lnTo>
                      <a:pt x="527" y="139"/>
                    </a:lnTo>
                    <a:lnTo>
                      <a:pt x="364" y="58"/>
                    </a:lnTo>
                    <a:lnTo>
                      <a:pt x="363" y="58"/>
                    </a:lnTo>
                    <a:lnTo>
                      <a:pt x="146" y="0"/>
                    </a:lnTo>
                    <a:lnTo>
                      <a:pt x="34" y="54"/>
                    </a:lnTo>
                    <a:lnTo>
                      <a:pt x="0" y="148"/>
                    </a:lnTo>
                  </a:path>
                </a:pathLst>
              </a:custGeom>
              <a:noFill/>
              <a:ln w="1746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1" name="Freeform 87"/>
              <p:cNvSpPr>
                <a:spLocks/>
              </p:cNvSpPr>
              <p:nvPr/>
            </p:nvSpPr>
            <p:spPr bwMode="auto">
              <a:xfrm>
                <a:off x="4913313" y="5576888"/>
                <a:ext cx="55563" cy="52388"/>
              </a:xfrm>
              <a:custGeom>
                <a:avLst/>
                <a:gdLst>
                  <a:gd name="T0" fmla="*/ 30 w 35"/>
                  <a:gd name="T1" fmla="*/ 5 h 33"/>
                  <a:gd name="T2" fmla="*/ 26 w 35"/>
                  <a:gd name="T3" fmla="*/ 3 h 33"/>
                  <a:gd name="T4" fmla="*/ 22 w 35"/>
                  <a:gd name="T5" fmla="*/ 0 h 33"/>
                  <a:gd name="T6" fmla="*/ 18 w 35"/>
                  <a:gd name="T7" fmla="*/ 0 h 33"/>
                  <a:gd name="T8" fmla="*/ 14 w 35"/>
                  <a:gd name="T9" fmla="*/ 0 h 33"/>
                  <a:gd name="T10" fmla="*/ 10 w 35"/>
                  <a:gd name="T11" fmla="*/ 3 h 33"/>
                  <a:gd name="T12" fmla="*/ 6 w 35"/>
                  <a:gd name="T13" fmla="*/ 5 h 33"/>
                  <a:gd name="T14" fmla="*/ 3 w 35"/>
                  <a:gd name="T15" fmla="*/ 8 h 33"/>
                  <a:gd name="T16" fmla="*/ 2 w 35"/>
                  <a:gd name="T17" fmla="*/ 12 h 33"/>
                  <a:gd name="T18" fmla="*/ 0 w 35"/>
                  <a:gd name="T19" fmla="*/ 17 h 33"/>
                  <a:gd name="T20" fmla="*/ 2 w 35"/>
                  <a:gd name="T21" fmla="*/ 21 h 33"/>
                  <a:gd name="T22" fmla="*/ 3 w 35"/>
                  <a:gd name="T23" fmla="*/ 25 h 33"/>
                  <a:gd name="T24" fmla="*/ 6 w 35"/>
                  <a:gd name="T25" fmla="*/ 29 h 33"/>
                  <a:gd name="T26" fmla="*/ 10 w 35"/>
                  <a:gd name="T27" fmla="*/ 32 h 33"/>
                  <a:gd name="T28" fmla="*/ 14 w 35"/>
                  <a:gd name="T29" fmla="*/ 33 h 33"/>
                  <a:gd name="T30" fmla="*/ 18 w 35"/>
                  <a:gd name="T31" fmla="*/ 33 h 33"/>
                  <a:gd name="T32" fmla="*/ 22 w 35"/>
                  <a:gd name="T33" fmla="*/ 33 h 33"/>
                  <a:gd name="T34" fmla="*/ 26 w 35"/>
                  <a:gd name="T35" fmla="*/ 32 h 33"/>
                  <a:gd name="T36" fmla="*/ 30 w 35"/>
                  <a:gd name="T37" fmla="*/ 29 h 33"/>
                  <a:gd name="T38" fmla="*/ 33 w 35"/>
                  <a:gd name="T39" fmla="*/ 25 h 33"/>
                  <a:gd name="T40" fmla="*/ 35 w 35"/>
                  <a:gd name="T41" fmla="*/ 21 h 33"/>
                  <a:gd name="T42" fmla="*/ 35 w 35"/>
                  <a:gd name="T43" fmla="*/ 17 h 33"/>
                  <a:gd name="T44" fmla="*/ 35 w 35"/>
                  <a:gd name="T45" fmla="*/ 12 h 33"/>
                  <a:gd name="T46" fmla="*/ 33 w 35"/>
                  <a:gd name="T47" fmla="*/ 8 h 33"/>
                  <a:gd name="T48" fmla="*/ 30 w 35"/>
                  <a:gd name="T4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3">
                    <a:moveTo>
                      <a:pt x="30" y="5"/>
                    </a:moveTo>
                    <a:lnTo>
                      <a:pt x="26" y="3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6" y="5"/>
                    </a:lnTo>
                    <a:lnTo>
                      <a:pt x="3" y="8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5"/>
                    </a:lnTo>
                    <a:lnTo>
                      <a:pt x="6" y="29"/>
                    </a:lnTo>
                    <a:lnTo>
                      <a:pt x="10" y="32"/>
                    </a:lnTo>
                    <a:lnTo>
                      <a:pt x="14" y="33"/>
                    </a:lnTo>
                    <a:lnTo>
                      <a:pt x="18" y="33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30" y="29"/>
                    </a:lnTo>
                    <a:lnTo>
                      <a:pt x="33" y="25"/>
                    </a:lnTo>
                    <a:lnTo>
                      <a:pt x="35" y="21"/>
                    </a:lnTo>
                    <a:lnTo>
                      <a:pt x="35" y="17"/>
                    </a:lnTo>
                    <a:lnTo>
                      <a:pt x="35" y="12"/>
                    </a:lnTo>
                    <a:lnTo>
                      <a:pt x="33" y="8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2" name="Freeform 88"/>
              <p:cNvSpPr>
                <a:spLocks/>
              </p:cNvSpPr>
              <p:nvPr/>
            </p:nvSpPr>
            <p:spPr bwMode="auto">
              <a:xfrm>
                <a:off x="4967288" y="5427663"/>
                <a:ext cx="55563" cy="55563"/>
              </a:xfrm>
              <a:custGeom>
                <a:avLst/>
                <a:gdLst>
                  <a:gd name="T0" fmla="*/ 30 w 35"/>
                  <a:gd name="T1" fmla="*/ 5 h 35"/>
                  <a:gd name="T2" fmla="*/ 27 w 35"/>
                  <a:gd name="T3" fmla="*/ 2 h 35"/>
                  <a:gd name="T4" fmla="*/ 23 w 35"/>
                  <a:gd name="T5" fmla="*/ 1 h 35"/>
                  <a:gd name="T6" fmla="*/ 18 w 35"/>
                  <a:gd name="T7" fmla="*/ 0 h 35"/>
                  <a:gd name="T8" fmla="*/ 14 w 35"/>
                  <a:gd name="T9" fmla="*/ 1 h 35"/>
                  <a:gd name="T10" fmla="*/ 9 w 35"/>
                  <a:gd name="T11" fmla="*/ 2 h 35"/>
                  <a:gd name="T12" fmla="*/ 5 w 35"/>
                  <a:gd name="T13" fmla="*/ 5 h 35"/>
                  <a:gd name="T14" fmla="*/ 3 w 35"/>
                  <a:gd name="T15" fmla="*/ 9 h 35"/>
                  <a:gd name="T16" fmla="*/ 1 w 35"/>
                  <a:gd name="T17" fmla="*/ 13 h 35"/>
                  <a:gd name="T18" fmla="*/ 0 w 35"/>
                  <a:gd name="T19" fmla="*/ 17 h 35"/>
                  <a:gd name="T20" fmla="*/ 1 w 35"/>
                  <a:gd name="T21" fmla="*/ 23 h 35"/>
                  <a:gd name="T22" fmla="*/ 3 w 35"/>
                  <a:gd name="T23" fmla="*/ 27 h 35"/>
                  <a:gd name="T24" fmla="*/ 5 w 35"/>
                  <a:gd name="T25" fmla="*/ 29 h 35"/>
                  <a:gd name="T26" fmla="*/ 9 w 35"/>
                  <a:gd name="T27" fmla="*/ 32 h 35"/>
                  <a:gd name="T28" fmla="*/ 14 w 35"/>
                  <a:gd name="T29" fmla="*/ 33 h 35"/>
                  <a:gd name="T30" fmla="*/ 18 w 35"/>
                  <a:gd name="T31" fmla="*/ 35 h 35"/>
                  <a:gd name="T32" fmla="*/ 23 w 35"/>
                  <a:gd name="T33" fmla="*/ 33 h 35"/>
                  <a:gd name="T34" fmla="*/ 27 w 35"/>
                  <a:gd name="T35" fmla="*/ 32 h 35"/>
                  <a:gd name="T36" fmla="*/ 30 w 35"/>
                  <a:gd name="T37" fmla="*/ 29 h 35"/>
                  <a:gd name="T38" fmla="*/ 32 w 35"/>
                  <a:gd name="T39" fmla="*/ 27 h 35"/>
                  <a:gd name="T40" fmla="*/ 35 w 35"/>
                  <a:gd name="T41" fmla="*/ 23 h 35"/>
                  <a:gd name="T42" fmla="*/ 35 w 35"/>
                  <a:gd name="T43" fmla="*/ 17 h 35"/>
                  <a:gd name="T44" fmla="*/ 35 w 35"/>
                  <a:gd name="T45" fmla="*/ 13 h 35"/>
                  <a:gd name="T46" fmla="*/ 32 w 35"/>
                  <a:gd name="T47" fmla="*/ 9 h 35"/>
                  <a:gd name="T48" fmla="*/ 30 w 35"/>
                  <a:gd name="T4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30" y="5"/>
                    </a:moveTo>
                    <a:lnTo>
                      <a:pt x="27" y="2"/>
                    </a:lnTo>
                    <a:lnTo>
                      <a:pt x="23" y="1"/>
                    </a:lnTo>
                    <a:lnTo>
                      <a:pt x="18" y="0"/>
                    </a:lnTo>
                    <a:lnTo>
                      <a:pt x="14" y="1"/>
                    </a:lnTo>
                    <a:lnTo>
                      <a:pt x="9" y="2"/>
                    </a:lnTo>
                    <a:lnTo>
                      <a:pt x="5" y="5"/>
                    </a:lnTo>
                    <a:lnTo>
                      <a:pt x="3" y="9"/>
                    </a:lnTo>
                    <a:lnTo>
                      <a:pt x="1" y="13"/>
                    </a:lnTo>
                    <a:lnTo>
                      <a:pt x="0" y="17"/>
                    </a:lnTo>
                    <a:lnTo>
                      <a:pt x="1" y="23"/>
                    </a:lnTo>
                    <a:lnTo>
                      <a:pt x="3" y="27"/>
                    </a:lnTo>
                    <a:lnTo>
                      <a:pt x="5" y="29"/>
                    </a:lnTo>
                    <a:lnTo>
                      <a:pt x="9" y="32"/>
                    </a:lnTo>
                    <a:lnTo>
                      <a:pt x="14" y="33"/>
                    </a:lnTo>
                    <a:lnTo>
                      <a:pt x="18" y="35"/>
                    </a:lnTo>
                    <a:lnTo>
                      <a:pt x="23" y="33"/>
                    </a:lnTo>
                    <a:lnTo>
                      <a:pt x="27" y="32"/>
                    </a:lnTo>
                    <a:lnTo>
                      <a:pt x="30" y="29"/>
                    </a:lnTo>
                    <a:lnTo>
                      <a:pt x="32" y="27"/>
                    </a:lnTo>
                    <a:lnTo>
                      <a:pt x="35" y="23"/>
                    </a:lnTo>
                    <a:lnTo>
                      <a:pt x="35" y="17"/>
                    </a:lnTo>
                    <a:lnTo>
                      <a:pt x="35" y="13"/>
                    </a:lnTo>
                    <a:lnTo>
                      <a:pt x="32" y="9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3" name="Freeform 89"/>
              <p:cNvSpPr>
                <a:spLocks/>
              </p:cNvSpPr>
              <p:nvPr/>
            </p:nvSpPr>
            <p:spPr bwMode="auto">
              <a:xfrm>
                <a:off x="5146676" y="5341938"/>
                <a:ext cx="53975" cy="55563"/>
              </a:xfrm>
              <a:custGeom>
                <a:avLst/>
                <a:gdLst>
                  <a:gd name="T0" fmla="*/ 29 w 34"/>
                  <a:gd name="T1" fmla="*/ 5 h 35"/>
                  <a:gd name="T2" fmla="*/ 25 w 34"/>
                  <a:gd name="T3" fmla="*/ 3 h 35"/>
                  <a:gd name="T4" fmla="*/ 21 w 34"/>
                  <a:gd name="T5" fmla="*/ 0 h 35"/>
                  <a:gd name="T6" fmla="*/ 17 w 34"/>
                  <a:gd name="T7" fmla="*/ 0 h 35"/>
                  <a:gd name="T8" fmla="*/ 12 w 34"/>
                  <a:gd name="T9" fmla="*/ 0 h 35"/>
                  <a:gd name="T10" fmla="*/ 8 w 34"/>
                  <a:gd name="T11" fmla="*/ 3 h 35"/>
                  <a:gd name="T12" fmla="*/ 4 w 34"/>
                  <a:gd name="T13" fmla="*/ 5 h 35"/>
                  <a:gd name="T14" fmla="*/ 1 w 34"/>
                  <a:gd name="T15" fmla="*/ 8 h 35"/>
                  <a:gd name="T16" fmla="*/ 0 w 34"/>
                  <a:gd name="T17" fmla="*/ 12 h 35"/>
                  <a:gd name="T18" fmla="*/ 0 w 34"/>
                  <a:gd name="T19" fmla="*/ 17 h 35"/>
                  <a:gd name="T20" fmla="*/ 0 w 34"/>
                  <a:gd name="T21" fmla="*/ 21 h 35"/>
                  <a:gd name="T22" fmla="*/ 1 w 34"/>
                  <a:gd name="T23" fmla="*/ 25 h 35"/>
                  <a:gd name="T24" fmla="*/ 4 w 34"/>
                  <a:gd name="T25" fmla="*/ 29 h 35"/>
                  <a:gd name="T26" fmla="*/ 8 w 34"/>
                  <a:gd name="T27" fmla="*/ 32 h 35"/>
                  <a:gd name="T28" fmla="*/ 12 w 34"/>
                  <a:gd name="T29" fmla="*/ 34 h 35"/>
                  <a:gd name="T30" fmla="*/ 17 w 34"/>
                  <a:gd name="T31" fmla="*/ 35 h 35"/>
                  <a:gd name="T32" fmla="*/ 21 w 34"/>
                  <a:gd name="T33" fmla="*/ 34 h 35"/>
                  <a:gd name="T34" fmla="*/ 25 w 34"/>
                  <a:gd name="T35" fmla="*/ 32 h 35"/>
                  <a:gd name="T36" fmla="*/ 29 w 34"/>
                  <a:gd name="T37" fmla="*/ 29 h 35"/>
                  <a:gd name="T38" fmla="*/ 32 w 34"/>
                  <a:gd name="T39" fmla="*/ 25 h 35"/>
                  <a:gd name="T40" fmla="*/ 34 w 34"/>
                  <a:gd name="T41" fmla="*/ 21 h 35"/>
                  <a:gd name="T42" fmla="*/ 34 w 34"/>
                  <a:gd name="T43" fmla="*/ 17 h 35"/>
                  <a:gd name="T44" fmla="*/ 34 w 34"/>
                  <a:gd name="T45" fmla="*/ 12 h 35"/>
                  <a:gd name="T46" fmla="*/ 32 w 34"/>
                  <a:gd name="T47" fmla="*/ 8 h 35"/>
                  <a:gd name="T48" fmla="*/ 29 w 34"/>
                  <a:gd name="T4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4" h="35">
                    <a:moveTo>
                      <a:pt x="29" y="5"/>
                    </a:moveTo>
                    <a:lnTo>
                      <a:pt x="25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3"/>
                    </a:lnTo>
                    <a:lnTo>
                      <a:pt x="4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1" y="25"/>
                    </a:lnTo>
                    <a:lnTo>
                      <a:pt x="4" y="29"/>
                    </a:lnTo>
                    <a:lnTo>
                      <a:pt x="8" y="32"/>
                    </a:lnTo>
                    <a:lnTo>
                      <a:pt x="12" y="34"/>
                    </a:lnTo>
                    <a:lnTo>
                      <a:pt x="17" y="35"/>
                    </a:lnTo>
                    <a:lnTo>
                      <a:pt x="21" y="34"/>
                    </a:lnTo>
                    <a:lnTo>
                      <a:pt x="25" y="32"/>
                    </a:lnTo>
                    <a:lnTo>
                      <a:pt x="29" y="29"/>
                    </a:lnTo>
                    <a:lnTo>
                      <a:pt x="32" y="25"/>
                    </a:lnTo>
                    <a:lnTo>
                      <a:pt x="34" y="21"/>
                    </a:lnTo>
                    <a:lnTo>
                      <a:pt x="34" y="17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4" name="Freeform 90"/>
              <p:cNvSpPr>
                <a:spLocks/>
              </p:cNvSpPr>
              <p:nvPr/>
            </p:nvSpPr>
            <p:spPr bwMode="auto">
              <a:xfrm>
                <a:off x="5489576" y="5434013"/>
                <a:ext cx="55563" cy="52388"/>
              </a:xfrm>
              <a:custGeom>
                <a:avLst/>
                <a:gdLst>
                  <a:gd name="T0" fmla="*/ 30 w 35"/>
                  <a:gd name="T1" fmla="*/ 4 h 33"/>
                  <a:gd name="T2" fmla="*/ 26 w 35"/>
                  <a:gd name="T3" fmla="*/ 1 h 33"/>
                  <a:gd name="T4" fmla="*/ 22 w 35"/>
                  <a:gd name="T5" fmla="*/ 0 h 33"/>
                  <a:gd name="T6" fmla="*/ 18 w 35"/>
                  <a:gd name="T7" fmla="*/ 0 h 33"/>
                  <a:gd name="T8" fmla="*/ 14 w 35"/>
                  <a:gd name="T9" fmla="*/ 0 h 33"/>
                  <a:gd name="T10" fmla="*/ 8 w 35"/>
                  <a:gd name="T11" fmla="*/ 1 h 33"/>
                  <a:gd name="T12" fmla="*/ 6 w 35"/>
                  <a:gd name="T13" fmla="*/ 4 h 33"/>
                  <a:gd name="T14" fmla="*/ 3 w 35"/>
                  <a:gd name="T15" fmla="*/ 8 h 33"/>
                  <a:gd name="T16" fmla="*/ 2 w 35"/>
                  <a:gd name="T17" fmla="*/ 12 h 33"/>
                  <a:gd name="T18" fmla="*/ 0 w 35"/>
                  <a:gd name="T19" fmla="*/ 17 h 33"/>
                  <a:gd name="T20" fmla="*/ 2 w 35"/>
                  <a:gd name="T21" fmla="*/ 21 h 33"/>
                  <a:gd name="T22" fmla="*/ 3 w 35"/>
                  <a:gd name="T23" fmla="*/ 25 h 33"/>
                  <a:gd name="T24" fmla="*/ 6 w 35"/>
                  <a:gd name="T25" fmla="*/ 29 h 33"/>
                  <a:gd name="T26" fmla="*/ 8 w 35"/>
                  <a:gd name="T27" fmla="*/ 32 h 33"/>
                  <a:gd name="T28" fmla="*/ 14 w 35"/>
                  <a:gd name="T29" fmla="*/ 33 h 33"/>
                  <a:gd name="T30" fmla="*/ 18 w 35"/>
                  <a:gd name="T31" fmla="*/ 33 h 33"/>
                  <a:gd name="T32" fmla="*/ 22 w 35"/>
                  <a:gd name="T33" fmla="*/ 33 h 33"/>
                  <a:gd name="T34" fmla="*/ 26 w 35"/>
                  <a:gd name="T35" fmla="*/ 32 h 33"/>
                  <a:gd name="T36" fmla="*/ 30 w 35"/>
                  <a:gd name="T37" fmla="*/ 29 h 33"/>
                  <a:gd name="T38" fmla="*/ 33 w 35"/>
                  <a:gd name="T39" fmla="*/ 25 h 33"/>
                  <a:gd name="T40" fmla="*/ 34 w 35"/>
                  <a:gd name="T41" fmla="*/ 21 h 33"/>
                  <a:gd name="T42" fmla="*/ 35 w 35"/>
                  <a:gd name="T43" fmla="*/ 17 h 33"/>
                  <a:gd name="T44" fmla="*/ 34 w 35"/>
                  <a:gd name="T45" fmla="*/ 12 h 33"/>
                  <a:gd name="T46" fmla="*/ 33 w 35"/>
                  <a:gd name="T47" fmla="*/ 8 h 33"/>
                  <a:gd name="T48" fmla="*/ 30 w 35"/>
                  <a:gd name="T4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3">
                    <a:moveTo>
                      <a:pt x="30" y="4"/>
                    </a:moveTo>
                    <a:lnTo>
                      <a:pt x="26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6" y="4"/>
                    </a:lnTo>
                    <a:lnTo>
                      <a:pt x="3" y="8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5"/>
                    </a:lnTo>
                    <a:lnTo>
                      <a:pt x="6" y="29"/>
                    </a:lnTo>
                    <a:lnTo>
                      <a:pt x="8" y="32"/>
                    </a:lnTo>
                    <a:lnTo>
                      <a:pt x="14" y="33"/>
                    </a:lnTo>
                    <a:lnTo>
                      <a:pt x="18" y="33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30" y="29"/>
                    </a:lnTo>
                    <a:lnTo>
                      <a:pt x="33" y="25"/>
                    </a:lnTo>
                    <a:lnTo>
                      <a:pt x="34" y="21"/>
                    </a:lnTo>
                    <a:lnTo>
                      <a:pt x="35" y="17"/>
                    </a:lnTo>
                    <a:lnTo>
                      <a:pt x="34" y="12"/>
                    </a:lnTo>
                    <a:lnTo>
                      <a:pt x="33" y="8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5" name="Freeform 91"/>
              <p:cNvSpPr>
                <a:spLocks/>
              </p:cNvSpPr>
              <p:nvPr/>
            </p:nvSpPr>
            <p:spPr bwMode="auto">
              <a:xfrm>
                <a:off x="5749926" y="5561013"/>
                <a:ext cx="55563" cy="53975"/>
              </a:xfrm>
              <a:custGeom>
                <a:avLst/>
                <a:gdLst>
                  <a:gd name="T0" fmla="*/ 30 w 35"/>
                  <a:gd name="T1" fmla="*/ 6 h 34"/>
                  <a:gd name="T2" fmla="*/ 27 w 35"/>
                  <a:gd name="T3" fmla="*/ 2 h 34"/>
                  <a:gd name="T4" fmla="*/ 23 w 35"/>
                  <a:gd name="T5" fmla="*/ 0 h 34"/>
                  <a:gd name="T6" fmla="*/ 18 w 35"/>
                  <a:gd name="T7" fmla="*/ 0 h 34"/>
                  <a:gd name="T8" fmla="*/ 14 w 35"/>
                  <a:gd name="T9" fmla="*/ 0 h 34"/>
                  <a:gd name="T10" fmla="*/ 10 w 35"/>
                  <a:gd name="T11" fmla="*/ 2 h 34"/>
                  <a:gd name="T12" fmla="*/ 6 w 35"/>
                  <a:gd name="T13" fmla="*/ 6 h 34"/>
                  <a:gd name="T14" fmla="*/ 3 w 35"/>
                  <a:gd name="T15" fmla="*/ 8 h 34"/>
                  <a:gd name="T16" fmla="*/ 2 w 35"/>
                  <a:gd name="T17" fmla="*/ 13 h 34"/>
                  <a:gd name="T18" fmla="*/ 0 w 35"/>
                  <a:gd name="T19" fmla="*/ 18 h 34"/>
                  <a:gd name="T20" fmla="*/ 2 w 35"/>
                  <a:gd name="T21" fmla="*/ 22 h 34"/>
                  <a:gd name="T22" fmla="*/ 3 w 35"/>
                  <a:gd name="T23" fmla="*/ 26 h 34"/>
                  <a:gd name="T24" fmla="*/ 6 w 35"/>
                  <a:gd name="T25" fmla="*/ 30 h 34"/>
                  <a:gd name="T26" fmla="*/ 10 w 35"/>
                  <a:gd name="T27" fmla="*/ 33 h 34"/>
                  <a:gd name="T28" fmla="*/ 14 w 35"/>
                  <a:gd name="T29" fmla="*/ 34 h 34"/>
                  <a:gd name="T30" fmla="*/ 18 w 35"/>
                  <a:gd name="T31" fmla="*/ 34 h 34"/>
                  <a:gd name="T32" fmla="*/ 23 w 35"/>
                  <a:gd name="T33" fmla="*/ 34 h 34"/>
                  <a:gd name="T34" fmla="*/ 27 w 35"/>
                  <a:gd name="T35" fmla="*/ 33 h 34"/>
                  <a:gd name="T36" fmla="*/ 30 w 35"/>
                  <a:gd name="T37" fmla="*/ 30 h 34"/>
                  <a:gd name="T38" fmla="*/ 32 w 35"/>
                  <a:gd name="T39" fmla="*/ 26 h 34"/>
                  <a:gd name="T40" fmla="*/ 35 w 35"/>
                  <a:gd name="T41" fmla="*/ 22 h 34"/>
                  <a:gd name="T42" fmla="*/ 35 w 35"/>
                  <a:gd name="T43" fmla="*/ 18 h 34"/>
                  <a:gd name="T44" fmla="*/ 35 w 35"/>
                  <a:gd name="T45" fmla="*/ 13 h 34"/>
                  <a:gd name="T46" fmla="*/ 32 w 35"/>
                  <a:gd name="T47" fmla="*/ 8 h 34"/>
                  <a:gd name="T48" fmla="*/ 30 w 35"/>
                  <a:gd name="T4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4">
                    <a:moveTo>
                      <a:pt x="30" y="6"/>
                    </a:moveTo>
                    <a:lnTo>
                      <a:pt x="27" y="2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3" y="8"/>
                    </a:lnTo>
                    <a:lnTo>
                      <a:pt x="2" y="13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3" y="26"/>
                    </a:lnTo>
                    <a:lnTo>
                      <a:pt x="6" y="30"/>
                    </a:lnTo>
                    <a:lnTo>
                      <a:pt x="10" y="33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23" y="34"/>
                    </a:lnTo>
                    <a:lnTo>
                      <a:pt x="27" y="33"/>
                    </a:lnTo>
                    <a:lnTo>
                      <a:pt x="30" y="30"/>
                    </a:lnTo>
                    <a:lnTo>
                      <a:pt x="32" y="26"/>
                    </a:lnTo>
                    <a:lnTo>
                      <a:pt x="35" y="22"/>
                    </a:lnTo>
                    <a:lnTo>
                      <a:pt x="35" y="18"/>
                    </a:lnTo>
                    <a:lnTo>
                      <a:pt x="35" y="13"/>
                    </a:lnTo>
                    <a:lnTo>
                      <a:pt x="32" y="8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6" name="Freeform 92"/>
              <p:cNvSpPr>
                <a:spLocks/>
              </p:cNvSpPr>
              <p:nvPr/>
            </p:nvSpPr>
            <p:spPr bwMode="auto">
              <a:xfrm>
                <a:off x="6103938" y="5486400"/>
                <a:ext cx="55563" cy="55563"/>
              </a:xfrm>
              <a:custGeom>
                <a:avLst/>
                <a:gdLst>
                  <a:gd name="T0" fmla="*/ 30 w 35"/>
                  <a:gd name="T1" fmla="*/ 6 h 35"/>
                  <a:gd name="T2" fmla="*/ 26 w 35"/>
                  <a:gd name="T3" fmla="*/ 3 h 35"/>
                  <a:gd name="T4" fmla="*/ 22 w 35"/>
                  <a:gd name="T5" fmla="*/ 2 h 35"/>
                  <a:gd name="T6" fmla="*/ 18 w 35"/>
                  <a:gd name="T7" fmla="*/ 0 h 35"/>
                  <a:gd name="T8" fmla="*/ 12 w 35"/>
                  <a:gd name="T9" fmla="*/ 2 h 35"/>
                  <a:gd name="T10" fmla="*/ 8 w 35"/>
                  <a:gd name="T11" fmla="*/ 3 h 35"/>
                  <a:gd name="T12" fmla="*/ 4 w 35"/>
                  <a:gd name="T13" fmla="*/ 6 h 35"/>
                  <a:gd name="T14" fmla="*/ 2 w 35"/>
                  <a:gd name="T15" fmla="*/ 8 h 35"/>
                  <a:gd name="T16" fmla="*/ 0 w 35"/>
                  <a:gd name="T17" fmla="*/ 12 h 35"/>
                  <a:gd name="T18" fmla="*/ 0 w 35"/>
                  <a:gd name="T19" fmla="*/ 18 h 35"/>
                  <a:gd name="T20" fmla="*/ 0 w 35"/>
                  <a:gd name="T21" fmla="*/ 22 h 35"/>
                  <a:gd name="T22" fmla="*/ 2 w 35"/>
                  <a:gd name="T23" fmla="*/ 26 h 35"/>
                  <a:gd name="T24" fmla="*/ 4 w 35"/>
                  <a:gd name="T25" fmla="*/ 30 h 35"/>
                  <a:gd name="T26" fmla="*/ 8 w 35"/>
                  <a:gd name="T27" fmla="*/ 33 h 35"/>
                  <a:gd name="T28" fmla="*/ 12 w 35"/>
                  <a:gd name="T29" fmla="*/ 34 h 35"/>
                  <a:gd name="T30" fmla="*/ 18 w 35"/>
                  <a:gd name="T31" fmla="*/ 35 h 35"/>
                  <a:gd name="T32" fmla="*/ 22 w 35"/>
                  <a:gd name="T33" fmla="*/ 34 h 35"/>
                  <a:gd name="T34" fmla="*/ 26 w 35"/>
                  <a:gd name="T35" fmla="*/ 33 h 35"/>
                  <a:gd name="T36" fmla="*/ 30 w 35"/>
                  <a:gd name="T37" fmla="*/ 30 h 35"/>
                  <a:gd name="T38" fmla="*/ 32 w 35"/>
                  <a:gd name="T39" fmla="*/ 26 h 35"/>
                  <a:gd name="T40" fmla="*/ 34 w 35"/>
                  <a:gd name="T41" fmla="*/ 22 h 35"/>
                  <a:gd name="T42" fmla="*/ 35 w 35"/>
                  <a:gd name="T43" fmla="*/ 18 h 35"/>
                  <a:gd name="T44" fmla="*/ 34 w 35"/>
                  <a:gd name="T45" fmla="*/ 12 h 35"/>
                  <a:gd name="T46" fmla="*/ 32 w 35"/>
                  <a:gd name="T47" fmla="*/ 8 h 35"/>
                  <a:gd name="T48" fmla="*/ 30 w 35"/>
                  <a:gd name="T49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30" y="6"/>
                    </a:moveTo>
                    <a:lnTo>
                      <a:pt x="26" y="3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8" y="33"/>
                    </a:lnTo>
                    <a:lnTo>
                      <a:pt x="12" y="34"/>
                    </a:lnTo>
                    <a:lnTo>
                      <a:pt x="18" y="35"/>
                    </a:lnTo>
                    <a:lnTo>
                      <a:pt x="22" y="34"/>
                    </a:lnTo>
                    <a:lnTo>
                      <a:pt x="26" y="33"/>
                    </a:lnTo>
                    <a:lnTo>
                      <a:pt x="30" y="30"/>
                    </a:lnTo>
                    <a:lnTo>
                      <a:pt x="32" y="26"/>
                    </a:lnTo>
                    <a:lnTo>
                      <a:pt x="34" y="22"/>
                    </a:lnTo>
                    <a:lnTo>
                      <a:pt x="35" y="18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7" name="Freeform 93"/>
              <p:cNvSpPr>
                <a:spLocks/>
              </p:cNvSpPr>
              <p:nvPr/>
            </p:nvSpPr>
            <p:spPr bwMode="auto">
              <a:xfrm>
                <a:off x="6697663" y="5532438"/>
                <a:ext cx="55563" cy="55563"/>
              </a:xfrm>
              <a:custGeom>
                <a:avLst/>
                <a:gdLst>
                  <a:gd name="T0" fmla="*/ 29 w 35"/>
                  <a:gd name="T1" fmla="*/ 5 h 35"/>
                  <a:gd name="T2" fmla="*/ 25 w 35"/>
                  <a:gd name="T3" fmla="*/ 2 h 35"/>
                  <a:gd name="T4" fmla="*/ 21 w 35"/>
                  <a:gd name="T5" fmla="*/ 0 h 35"/>
                  <a:gd name="T6" fmla="*/ 17 w 35"/>
                  <a:gd name="T7" fmla="*/ 0 h 35"/>
                  <a:gd name="T8" fmla="*/ 12 w 35"/>
                  <a:gd name="T9" fmla="*/ 0 h 35"/>
                  <a:gd name="T10" fmla="*/ 8 w 35"/>
                  <a:gd name="T11" fmla="*/ 2 h 35"/>
                  <a:gd name="T12" fmla="*/ 5 w 35"/>
                  <a:gd name="T13" fmla="*/ 5 h 35"/>
                  <a:gd name="T14" fmla="*/ 2 w 35"/>
                  <a:gd name="T15" fmla="*/ 8 h 35"/>
                  <a:gd name="T16" fmla="*/ 0 w 35"/>
                  <a:gd name="T17" fmla="*/ 12 h 35"/>
                  <a:gd name="T18" fmla="*/ 0 w 35"/>
                  <a:gd name="T19" fmla="*/ 17 h 35"/>
                  <a:gd name="T20" fmla="*/ 0 w 35"/>
                  <a:gd name="T21" fmla="*/ 21 h 35"/>
                  <a:gd name="T22" fmla="*/ 2 w 35"/>
                  <a:gd name="T23" fmla="*/ 25 h 35"/>
                  <a:gd name="T24" fmla="*/ 5 w 35"/>
                  <a:gd name="T25" fmla="*/ 29 h 35"/>
                  <a:gd name="T26" fmla="*/ 8 w 35"/>
                  <a:gd name="T27" fmla="*/ 32 h 35"/>
                  <a:gd name="T28" fmla="*/ 12 w 35"/>
                  <a:gd name="T29" fmla="*/ 33 h 35"/>
                  <a:gd name="T30" fmla="*/ 17 w 35"/>
                  <a:gd name="T31" fmla="*/ 35 h 35"/>
                  <a:gd name="T32" fmla="*/ 21 w 35"/>
                  <a:gd name="T33" fmla="*/ 33 h 35"/>
                  <a:gd name="T34" fmla="*/ 25 w 35"/>
                  <a:gd name="T35" fmla="*/ 32 h 35"/>
                  <a:gd name="T36" fmla="*/ 29 w 35"/>
                  <a:gd name="T37" fmla="*/ 29 h 35"/>
                  <a:gd name="T38" fmla="*/ 32 w 35"/>
                  <a:gd name="T39" fmla="*/ 25 h 35"/>
                  <a:gd name="T40" fmla="*/ 33 w 35"/>
                  <a:gd name="T41" fmla="*/ 21 h 35"/>
                  <a:gd name="T42" fmla="*/ 35 w 35"/>
                  <a:gd name="T43" fmla="*/ 17 h 35"/>
                  <a:gd name="T44" fmla="*/ 33 w 35"/>
                  <a:gd name="T45" fmla="*/ 12 h 35"/>
                  <a:gd name="T46" fmla="*/ 32 w 35"/>
                  <a:gd name="T47" fmla="*/ 8 h 35"/>
                  <a:gd name="T48" fmla="*/ 29 w 35"/>
                  <a:gd name="T4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29" y="5"/>
                    </a:moveTo>
                    <a:lnTo>
                      <a:pt x="25" y="2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2" y="25"/>
                    </a:lnTo>
                    <a:lnTo>
                      <a:pt x="5" y="29"/>
                    </a:lnTo>
                    <a:lnTo>
                      <a:pt x="8" y="32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1" y="33"/>
                    </a:lnTo>
                    <a:lnTo>
                      <a:pt x="25" y="32"/>
                    </a:lnTo>
                    <a:lnTo>
                      <a:pt x="29" y="29"/>
                    </a:lnTo>
                    <a:lnTo>
                      <a:pt x="32" y="25"/>
                    </a:lnTo>
                    <a:lnTo>
                      <a:pt x="33" y="21"/>
                    </a:lnTo>
                    <a:lnTo>
                      <a:pt x="35" y="17"/>
                    </a:lnTo>
                    <a:lnTo>
                      <a:pt x="33" y="12"/>
                    </a:lnTo>
                    <a:lnTo>
                      <a:pt x="32" y="8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8" name="Freeform 94"/>
              <p:cNvSpPr>
                <a:spLocks/>
              </p:cNvSpPr>
              <p:nvPr/>
            </p:nvSpPr>
            <p:spPr bwMode="auto">
              <a:xfrm>
                <a:off x="7480301" y="5697538"/>
                <a:ext cx="55563" cy="53975"/>
              </a:xfrm>
              <a:custGeom>
                <a:avLst/>
                <a:gdLst>
                  <a:gd name="T0" fmla="*/ 29 w 35"/>
                  <a:gd name="T1" fmla="*/ 6 h 34"/>
                  <a:gd name="T2" fmla="*/ 25 w 35"/>
                  <a:gd name="T3" fmla="*/ 2 h 34"/>
                  <a:gd name="T4" fmla="*/ 21 w 35"/>
                  <a:gd name="T5" fmla="*/ 0 h 34"/>
                  <a:gd name="T6" fmla="*/ 17 w 35"/>
                  <a:gd name="T7" fmla="*/ 0 h 34"/>
                  <a:gd name="T8" fmla="*/ 12 w 35"/>
                  <a:gd name="T9" fmla="*/ 0 h 34"/>
                  <a:gd name="T10" fmla="*/ 8 w 35"/>
                  <a:gd name="T11" fmla="*/ 2 h 34"/>
                  <a:gd name="T12" fmla="*/ 5 w 35"/>
                  <a:gd name="T13" fmla="*/ 6 h 34"/>
                  <a:gd name="T14" fmla="*/ 3 w 35"/>
                  <a:gd name="T15" fmla="*/ 9 h 34"/>
                  <a:gd name="T16" fmla="*/ 0 w 35"/>
                  <a:gd name="T17" fmla="*/ 13 h 34"/>
                  <a:gd name="T18" fmla="*/ 0 w 35"/>
                  <a:gd name="T19" fmla="*/ 18 h 34"/>
                  <a:gd name="T20" fmla="*/ 0 w 35"/>
                  <a:gd name="T21" fmla="*/ 22 h 34"/>
                  <a:gd name="T22" fmla="*/ 3 w 35"/>
                  <a:gd name="T23" fmla="*/ 26 h 34"/>
                  <a:gd name="T24" fmla="*/ 5 w 35"/>
                  <a:gd name="T25" fmla="*/ 30 h 34"/>
                  <a:gd name="T26" fmla="*/ 8 w 35"/>
                  <a:gd name="T27" fmla="*/ 33 h 34"/>
                  <a:gd name="T28" fmla="*/ 12 w 35"/>
                  <a:gd name="T29" fmla="*/ 34 h 34"/>
                  <a:gd name="T30" fmla="*/ 17 w 35"/>
                  <a:gd name="T31" fmla="*/ 34 h 34"/>
                  <a:gd name="T32" fmla="*/ 21 w 35"/>
                  <a:gd name="T33" fmla="*/ 34 h 34"/>
                  <a:gd name="T34" fmla="*/ 25 w 35"/>
                  <a:gd name="T35" fmla="*/ 33 h 34"/>
                  <a:gd name="T36" fmla="*/ 29 w 35"/>
                  <a:gd name="T37" fmla="*/ 30 h 34"/>
                  <a:gd name="T38" fmla="*/ 32 w 35"/>
                  <a:gd name="T39" fmla="*/ 26 h 34"/>
                  <a:gd name="T40" fmla="*/ 33 w 35"/>
                  <a:gd name="T41" fmla="*/ 22 h 34"/>
                  <a:gd name="T42" fmla="*/ 35 w 35"/>
                  <a:gd name="T43" fmla="*/ 18 h 34"/>
                  <a:gd name="T44" fmla="*/ 33 w 35"/>
                  <a:gd name="T45" fmla="*/ 13 h 34"/>
                  <a:gd name="T46" fmla="*/ 32 w 35"/>
                  <a:gd name="T47" fmla="*/ 9 h 34"/>
                  <a:gd name="T48" fmla="*/ 29 w 35"/>
                  <a:gd name="T4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4">
                    <a:moveTo>
                      <a:pt x="29" y="6"/>
                    </a:moveTo>
                    <a:lnTo>
                      <a:pt x="25" y="2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3" y="26"/>
                    </a:lnTo>
                    <a:lnTo>
                      <a:pt x="5" y="30"/>
                    </a:lnTo>
                    <a:lnTo>
                      <a:pt x="8" y="33"/>
                    </a:lnTo>
                    <a:lnTo>
                      <a:pt x="12" y="34"/>
                    </a:lnTo>
                    <a:lnTo>
                      <a:pt x="17" y="34"/>
                    </a:lnTo>
                    <a:lnTo>
                      <a:pt x="21" y="34"/>
                    </a:lnTo>
                    <a:lnTo>
                      <a:pt x="25" y="33"/>
                    </a:lnTo>
                    <a:lnTo>
                      <a:pt x="29" y="30"/>
                    </a:lnTo>
                    <a:lnTo>
                      <a:pt x="32" y="26"/>
                    </a:lnTo>
                    <a:lnTo>
                      <a:pt x="33" y="22"/>
                    </a:lnTo>
                    <a:lnTo>
                      <a:pt x="35" y="18"/>
                    </a:lnTo>
                    <a:lnTo>
                      <a:pt x="33" y="13"/>
                    </a:lnTo>
                    <a:lnTo>
                      <a:pt x="32" y="9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69" name="Line 95"/>
              <p:cNvSpPr>
                <a:spLocks noChangeShapeType="1"/>
              </p:cNvSpPr>
              <p:nvPr/>
            </p:nvSpPr>
            <p:spPr bwMode="auto">
              <a:xfrm flipV="1">
                <a:off x="6122988" y="5106988"/>
                <a:ext cx="0" cy="322263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1" name="Line 97"/>
              <p:cNvSpPr>
                <a:spLocks noChangeShapeType="1"/>
              </p:cNvSpPr>
              <p:nvPr/>
            </p:nvSpPr>
            <p:spPr bwMode="auto">
              <a:xfrm>
                <a:off x="6727826" y="5403850"/>
                <a:ext cx="0" cy="63500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2" name="Line 98"/>
              <p:cNvSpPr>
                <a:spLocks noChangeShapeType="1"/>
              </p:cNvSpPr>
              <p:nvPr/>
            </p:nvSpPr>
            <p:spPr bwMode="auto">
              <a:xfrm>
                <a:off x="5170488" y="5099050"/>
                <a:ext cx="0" cy="133350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3" name="Line 99"/>
              <p:cNvSpPr>
                <a:spLocks noChangeShapeType="1"/>
              </p:cNvSpPr>
              <p:nvPr/>
            </p:nvSpPr>
            <p:spPr bwMode="auto">
              <a:xfrm flipV="1">
                <a:off x="5511801" y="4962525"/>
                <a:ext cx="0" cy="368300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4" name="Line 100"/>
              <p:cNvSpPr>
                <a:spLocks noChangeShapeType="1"/>
              </p:cNvSpPr>
              <p:nvPr/>
            </p:nvSpPr>
            <p:spPr bwMode="auto">
              <a:xfrm>
                <a:off x="5775326" y="4864100"/>
                <a:ext cx="0" cy="173038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5" name="Line 101"/>
              <p:cNvSpPr>
                <a:spLocks noChangeShapeType="1"/>
              </p:cNvSpPr>
              <p:nvPr/>
            </p:nvSpPr>
            <p:spPr bwMode="auto">
              <a:xfrm flipV="1">
                <a:off x="4940301" y="5024438"/>
                <a:ext cx="0" cy="447675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76" name="Line 102"/>
              <p:cNvSpPr>
                <a:spLocks noChangeShapeType="1"/>
              </p:cNvSpPr>
              <p:nvPr/>
            </p:nvSpPr>
            <p:spPr bwMode="auto">
              <a:xfrm flipV="1">
                <a:off x="5002213" y="4883150"/>
                <a:ext cx="0" cy="588963"/>
              </a:xfrm>
              <a:prstGeom prst="line">
                <a:avLst/>
              </a:prstGeom>
              <a:noFill/>
              <a:ln w="111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1" name="Freeform 107"/>
              <p:cNvSpPr>
                <a:spLocks/>
              </p:cNvSpPr>
              <p:nvPr/>
            </p:nvSpPr>
            <p:spPr bwMode="auto">
              <a:xfrm>
                <a:off x="4935538" y="5019675"/>
                <a:ext cx="2563813" cy="922338"/>
              </a:xfrm>
              <a:custGeom>
                <a:avLst/>
                <a:gdLst>
                  <a:gd name="T0" fmla="*/ 1615 w 1615"/>
                  <a:gd name="T1" fmla="*/ 581 h 581"/>
                  <a:gd name="T2" fmla="*/ 1129 w 1615"/>
                  <a:gd name="T3" fmla="*/ 282 h 581"/>
                  <a:gd name="T4" fmla="*/ 750 w 1615"/>
                  <a:gd name="T5" fmla="*/ 125 h 581"/>
                  <a:gd name="T6" fmla="*/ 748 w 1615"/>
                  <a:gd name="T7" fmla="*/ 124 h 581"/>
                  <a:gd name="T8" fmla="*/ 529 w 1615"/>
                  <a:gd name="T9" fmla="*/ 11 h 581"/>
                  <a:gd name="T10" fmla="*/ 363 w 1615"/>
                  <a:gd name="T11" fmla="*/ 37 h 581"/>
                  <a:gd name="T12" fmla="*/ 148 w 1615"/>
                  <a:gd name="T13" fmla="*/ 85 h 581"/>
                  <a:gd name="T14" fmla="*/ 145 w 1615"/>
                  <a:gd name="T15" fmla="*/ 86 h 581"/>
                  <a:gd name="T16" fmla="*/ 46 w 1615"/>
                  <a:gd name="T17" fmla="*/ 0 h 581"/>
                  <a:gd name="T18" fmla="*/ 42 w 1615"/>
                  <a:gd name="T19" fmla="*/ 7 h 581"/>
                  <a:gd name="T20" fmla="*/ 3 w 1615"/>
                  <a:gd name="T21" fmla="*/ 78 h 581"/>
                  <a:gd name="T22" fmla="*/ 0 w 1615"/>
                  <a:gd name="T23" fmla="*/ 82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15" h="581">
                    <a:moveTo>
                      <a:pt x="1615" y="581"/>
                    </a:moveTo>
                    <a:lnTo>
                      <a:pt x="1129" y="282"/>
                    </a:lnTo>
                    <a:lnTo>
                      <a:pt x="750" y="125"/>
                    </a:lnTo>
                    <a:lnTo>
                      <a:pt x="748" y="124"/>
                    </a:lnTo>
                    <a:lnTo>
                      <a:pt x="529" y="11"/>
                    </a:lnTo>
                    <a:lnTo>
                      <a:pt x="363" y="37"/>
                    </a:lnTo>
                    <a:lnTo>
                      <a:pt x="148" y="85"/>
                    </a:lnTo>
                    <a:lnTo>
                      <a:pt x="145" y="86"/>
                    </a:lnTo>
                    <a:lnTo>
                      <a:pt x="46" y="0"/>
                    </a:lnTo>
                    <a:lnTo>
                      <a:pt x="42" y="7"/>
                    </a:lnTo>
                    <a:lnTo>
                      <a:pt x="3" y="78"/>
                    </a:lnTo>
                    <a:lnTo>
                      <a:pt x="0" y="82"/>
                    </a:lnTo>
                  </a:path>
                </a:pathLst>
              </a:custGeom>
              <a:noFill/>
              <a:ln w="1746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89" name="Freeform 115"/>
              <p:cNvSpPr>
                <a:spLocks/>
              </p:cNvSpPr>
              <p:nvPr/>
            </p:nvSpPr>
            <p:spPr bwMode="auto">
              <a:xfrm>
                <a:off x="4911726" y="5118100"/>
                <a:ext cx="55563" cy="52388"/>
              </a:xfrm>
              <a:custGeom>
                <a:avLst/>
                <a:gdLst>
                  <a:gd name="T0" fmla="*/ 30 w 35"/>
                  <a:gd name="T1" fmla="*/ 4 h 33"/>
                  <a:gd name="T2" fmla="*/ 26 w 35"/>
                  <a:gd name="T3" fmla="*/ 1 h 33"/>
                  <a:gd name="T4" fmla="*/ 22 w 35"/>
                  <a:gd name="T5" fmla="*/ 0 h 33"/>
                  <a:gd name="T6" fmla="*/ 18 w 35"/>
                  <a:gd name="T7" fmla="*/ 0 h 33"/>
                  <a:gd name="T8" fmla="*/ 12 w 35"/>
                  <a:gd name="T9" fmla="*/ 0 h 33"/>
                  <a:gd name="T10" fmla="*/ 8 w 35"/>
                  <a:gd name="T11" fmla="*/ 1 h 33"/>
                  <a:gd name="T12" fmla="*/ 6 w 35"/>
                  <a:gd name="T13" fmla="*/ 4 h 33"/>
                  <a:gd name="T14" fmla="*/ 3 w 35"/>
                  <a:gd name="T15" fmla="*/ 8 h 33"/>
                  <a:gd name="T16" fmla="*/ 0 w 35"/>
                  <a:gd name="T17" fmla="*/ 12 h 33"/>
                  <a:gd name="T18" fmla="*/ 0 w 35"/>
                  <a:gd name="T19" fmla="*/ 16 h 33"/>
                  <a:gd name="T20" fmla="*/ 0 w 35"/>
                  <a:gd name="T21" fmla="*/ 21 h 33"/>
                  <a:gd name="T22" fmla="*/ 3 w 35"/>
                  <a:gd name="T23" fmla="*/ 25 h 33"/>
                  <a:gd name="T24" fmla="*/ 6 w 35"/>
                  <a:gd name="T25" fmla="*/ 28 h 33"/>
                  <a:gd name="T26" fmla="*/ 8 w 35"/>
                  <a:gd name="T27" fmla="*/ 32 h 33"/>
                  <a:gd name="T28" fmla="*/ 12 w 35"/>
                  <a:gd name="T29" fmla="*/ 33 h 33"/>
                  <a:gd name="T30" fmla="*/ 18 w 35"/>
                  <a:gd name="T31" fmla="*/ 33 h 33"/>
                  <a:gd name="T32" fmla="*/ 22 w 35"/>
                  <a:gd name="T33" fmla="*/ 33 h 33"/>
                  <a:gd name="T34" fmla="*/ 26 w 35"/>
                  <a:gd name="T35" fmla="*/ 32 h 33"/>
                  <a:gd name="T36" fmla="*/ 30 w 35"/>
                  <a:gd name="T37" fmla="*/ 28 h 33"/>
                  <a:gd name="T38" fmla="*/ 32 w 35"/>
                  <a:gd name="T39" fmla="*/ 25 h 33"/>
                  <a:gd name="T40" fmla="*/ 34 w 35"/>
                  <a:gd name="T41" fmla="*/ 21 h 33"/>
                  <a:gd name="T42" fmla="*/ 35 w 35"/>
                  <a:gd name="T43" fmla="*/ 16 h 33"/>
                  <a:gd name="T44" fmla="*/ 34 w 35"/>
                  <a:gd name="T45" fmla="*/ 12 h 33"/>
                  <a:gd name="T46" fmla="*/ 32 w 35"/>
                  <a:gd name="T47" fmla="*/ 8 h 33"/>
                  <a:gd name="T48" fmla="*/ 30 w 35"/>
                  <a:gd name="T4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3">
                    <a:moveTo>
                      <a:pt x="30" y="4"/>
                    </a:moveTo>
                    <a:lnTo>
                      <a:pt x="26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6" y="4"/>
                    </a:lnTo>
                    <a:lnTo>
                      <a:pt x="3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3" y="25"/>
                    </a:lnTo>
                    <a:lnTo>
                      <a:pt x="6" y="28"/>
                    </a:lnTo>
                    <a:lnTo>
                      <a:pt x="8" y="32"/>
                    </a:lnTo>
                    <a:lnTo>
                      <a:pt x="12" y="33"/>
                    </a:lnTo>
                    <a:lnTo>
                      <a:pt x="18" y="33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30" y="28"/>
                    </a:lnTo>
                    <a:lnTo>
                      <a:pt x="32" y="25"/>
                    </a:lnTo>
                    <a:lnTo>
                      <a:pt x="34" y="21"/>
                    </a:lnTo>
                    <a:lnTo>
                      <a:pt x="35" y="16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90" name="Freeform 116"/>
              <p:cNvSpPr>
                <a:spLocks/>
              </p:cNvSpPr>
              <p:nvPr/>
            </p:nvSpPr>
            <p:spPr bwMode="auto">
              <a:xfrm>
                <a:off x="4979988" y="4991100"/>
                <a:ext cx="55563" cy="55563"/>
              </a:xfrm>
              <a:custGeom>
                <a:avLst/>
                <a:gdLst>
                  <a:gd name="T0" fmla="*/ 30 w 35"/>
                  <a:gd name="T1" fmla="*/ 6 h 35"/>
                  <a:gd name="T2" fmla="*/ 26 w 35"/>
                  <a:gd name="T3" fmla="*/ 3 h 35"/>
                  <a:gd name="T4" fmla="*/ 22 w 35"/>
                  <a:gd name="T5" fmla="*/ 0 h 35"/>
                  <a:gd name="T6" fmla="*/ 18 w 35"/>
                  <a:gd name="T7" fmla="*/ 0 h 35"/>
                  <a:gd name="T8" fmla="*/ 12 w 35"/>
                  <a:gd name="T9" fmla="*/ 0 h 35"/>
                  <a:gd name="T10" fmla="*/ 8 w 35"/>
                  <a:gd name="T11" fmla="*/ 3 h 35"/>
                  <a:gd name="T12" fmla="*/ 6 w 35"/>
                  <a:gd name="T13" fmla="*/ 6 h 35"/>
                  <a:gd name="T14" fmla="*/ 3 w 35"/>
                  <a:gd name="T15" fmla="*/ 8 h 35"/>
                  <a:gd name="T16" fmla="*/ 0 w 35"/>
                  <a:gd name="T17" fmla="*/ 12 h 35"/>
                  <a:gd name="T18" fmla="*/ 0 w 35"/>
                  <a:gd name="T19" fmla="*/ 18 h 35"/>
                  <a:gd name="T20" fmla="*/ 0 w 35"/>
                  <a:gd name="T21" fmla="*/ 22 h 35"/>
                  <a:gd name="T22" fmla="*/ 3 w 35"/>
                  <a:gd name="T23" fmla="*/ 26 h 35"/>
                  <a:gd name="T24" fmla="*/ 6 w 35"/>
                  <a:gd name="T25" fmla="*/ 30 h 35"/>
                  <a:gd name="T26" fmla="*/ 8 w 35"/>
                  <a:gd name="T27" fmla="*/ 33 h 35"/>
                  <a:gd name="T28" fmla="*/ 12 w 35"/>
                  <a:gd name="T29" fmla="*/ 34 h 35"/>
                  <a:gd name="T30" fmla="*/ 18 w 35"/>
                  <a:gd name="T31" fmla="*/ 35 h 35"/>
                  <a:gd name="T32" fmla="*/ 22 w 35"/>
                  <a:gd name="T33" fmla="*/ 34 h 35"/>
                  <a:gd name="T34" fmla="*/ 26 w 35"/>
                  <a:gd name="T35" fmla="*/ 33 h 35"/>
                  <a:gd name="T36" fmla="*/ 30 w 35"/>
                  <a:gd name="T37" fmla="*/ 30 h 35"/>
                  <a:gd name="T38" fmla="*/ 32 w 35"/>
                  <a:gd name="T39" fmla="*/ 26 h 35"/>
                  <a:gd name="T40" fmla="*/ 34 w 35"/>
                  <a:gd name="T41" fmla="*/ 22 h 35"/>
                  <a:gd name="T42" fmla="*/ 35 w 35"/>
                  <a:gd name="T43" fmla="*/ 18 h 35"/>
                  <a:gd name="T44" fmla="*/ 34 w 35"/>
                  <a:gd name="T45" fmla="*/ 12 h 35"/>
                  <a:gd name="T46" fmla="*/ 32 w 35"/>
                  <a:gd name="T47" fmla="*/ 8 h 35"/>
                  <a:gd name="T48" fmla="*/ 30 w 35"/>
                  <a:gd name="T49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30" y="6"/>
                    </a:moveTo>
                    <a:lnTo>
                      <a:pt x="26" y="3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3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3" y="26"/>
                    </a:lnTo>
                    <a:lnTo>
                      <a:pt x="6" y="30"/>
                    </a:lnTo>
                    <a:lnTo>
                      <a:pt x="8" y="33"/>
                    </a:lnTo>
                    <a:lnTo>
                      <a:pt x="12" y="34"/>
                    </a:lnTo>
                    <a:lnTo>
                      <a:pt x="18" y="35"/>
                    </a:lnTo>
                    <a:lnTo>
                      <a:pt x="22" y="34"/>
                    </a:lnTo>
                    <a:lnTo>
                      <a:pt x="26" y="33"/>
                    </a:lnTo>
                    <a:lnTo>
                      <a:pt x="30" y="30"/>
                    </a:lnTo>
                    <a:lnTo>
                      <a:pt x="32" y="26"/>
                    </a:lnTo>
                    <a:lnTo>
                      <a:pt x="34" y="22"/>
                    </a:lnTo>
                    <a:lnTo>
                      <a:pt x="35" y="18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91" name="Freeform 117"/>
              <p:cNvSpPr>
                <a:spLocks/>
              </p:cNvSpPr>
              <p:nvPr/>
            </p:nvSpPr>
            <p:spPr bwMode="auto">
              <a:xfrm>
                <a:off x="5141913" y="5126038"/>
                <a:ext cx="55563" cy="55563"/>
              </a:xfrm>
              <a:custGeom>
                <a:avLst/>
                <a:gdLst>
                  <a:gd name="T0" fmla="*/ 30 w 35"/>
                  <a:gd name="T1" fmla="*/ 5 h 35"/>
                  <a:gd name="T2" fmla="*/ 27 w 35"/>
                  <a:gd name="T3" fmla="*/ 3 h 35"/>
                  <a:gd name="T4" fmla="*/ 23 w 35"/>
                  <a:gd name="T5" fmla="*/ 1 h 35"/>
                  <a:gd name="T6" fmla="*/ 18 w 35"/>
                  <a:gd name="T7" fmla="*/ 0 h 35"/>
                  <a:gd name="T8" fmla="*/ 14 w 35"/>
                  <a:gd name="T9" fmla="*/ 1 h 35"/>
                  <a:gd name="T10" fmla="*/ 10 w 35"/>
                  <a:gd name="T11" fmla="*/ 3 h 35"/>
                  <a:gd name="T12" fmla="*/ 6 w 35"/>
                  <a:gd name="T13" fmla="*/ 5 h 35"/>
                  <a:gd name="T14" fmla="*/ 3 w 35"/>
                  <a:gd name="T15" fmla="*/ 9 h 35"/>
                  <a:gd name="T16" fmla="*/ 2 w 35"/>
                  <a:gd name="T17" fmla="*/ 14 h 35"/>
                  <a:gd name="T18" fmla="*/ 0 w 35"/>
                  <a:gd name="T19" fmla="*/ 18 h 35"/>
                  <a:gd name="T20" fmla="*/ 2 w 35"/>
                  <a:gd name="T21" fmla="*/ 23 h 35"/>
                  <a:gd name="T22" fmla="*/ 3 w 35"/>
                  <a:gd name="T23" fmla="*/ 27 h 35"/>
                  <a:gd name="T24" fmla="*/ 6 w 35"/>
                  <a:gd name="T25" fmla="*/ 30 h 35"/>
                  <a:gd name="T26" fmla="*/ 10 w 35"/>
                  <a:gd name="T27" fmla="*/ 32 h 35"/>
                  <a:gd name="T28" fmla="*/ 14 w 35"/>
                  <a:gd name="T29" fmla="*/ 35 h 35"/>
                  <a:gd name="T30" fmla="*/ 18 w 35"/>
                  <a:gd name="T31" fmla="*/ 35 h 35"/>
                  <a:gd name="T32" fmla="*/ 23 w 35"/>
                  <a:gd name="T33" fmla="*/ 35 h 35"/>
                  <a:gd name="T34" fmla="*/ 27 w 35"/>
                  <a:gd name="T35" fmla="*/ 32 h 35"/>
                  <a:gd name="T36" fmla="*/ 30 w 35"/>
                  <a:gd name="T37" fmla="*/ 30 h 35"/>
                  <a:gd name="T38" fmla="*/ 32 w 35"/>
                  <a:gd name="T39" fmla="*/ 27 h 35"/>
                  <a:gd name="T40" fmla="*/ 35 w 35"/>
                  <a:gd name="T41" fmla="*/ 23 h 35"/>
                  <a:gd name="T42" fmla="*/ 35 w 35"/>
                  <a:gd name="T43" fmla="*/ 18 h 35"/>
                  <a:gd name="T44" fmla="*/ 35 w 35"/>
                  <a:gd name="T45" fmla="*/ 14 h 35"/>
                  <a:gd name="T46" fmla="*/ 32 w 35"/>
                  <a:gd name="T47" fmla="*/ 9 h 35"/>
                  <a:gd name="T48" fmla="*/ 30 w 35"/>
                  <a:gd name="T4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30" y="5"/>
                    </a:moveTo>
                    <a:lnTo>
                      <a:pt x="27" y="3"/>
                    </a:lnTo>
                    <a:lnTo>
                      <a:pt x="23" y="1"/>
                    </a:lnTo>
                    <a:lnTo>
                      <a:pt x="18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6" y="5"/>
                    </a:lnTo>
                    <a:lnTo>
                      <a:pt x="3" y="9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2" y="23"/>
                    </a:lnTo>
                    <a:lnTo>
                      <a:pt x="3" y="27"/>
                    </a:lnTo>
                    <a:lnTo>
                      <a:pt x="6" y="30"/>
                    </a:lnTo>
                    <a:lnTo>
                      <a:pt x="10" y="32"/>
                    </a:lnTo>
                    <a:lnTo>
                      <a:pt x="14" y="35"/>
                    </a:lnTo>
                    <a:lnTo>
                      <a:pt x="18" y="35"/>
                    </a:lnTo>
                    <a:lnTo>
                      <a:pt x="23" y="35"/>
                    </a:lnTo>
                    <a:lnTo>
                      <a:pt x="27" y="32"/>
                    </a:lnTo>
                    <a:lnTo>
                      <a:pt x="30" y="30"/>
                    </a:lnTo>
                    <a:lnTo>
                      <a:pt x="32" y="27"/>
                    </a:lnTo>
                    <a:lnTo>
                      <a:pt x="35" y="23"/>
                    </a:lnTo>
                    <a:lnTo>
                      <a:pt x="35" y="18"/>
                    </a:lnTo>
                    <a:lnTo>
                      <a:pt x="35" y="14"/>
                    </a:lnTo>
                    <a:lnTo>
                      <a:pt x="32" y="9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92" name="Freeform 118"/>
              <p:cNvSpPr>
                <a:spLocks/>
              </p:cNvSpPr>
              <p:nvPr/>
            </p:nvSpPr>
            <p:spPr bwMode="auto">
              <a:xfrm>
                <a:off x="5483226" y="5051425"/>
                <a:ext cx="55563" cy="53975"/>
              </a:xfrm>
              <a:custGeom>
                <a:avLst/>
                <a:gdLst>
                  <a:gd name="T0" fmla="*/ 30 w 35"/>
                  <a:gd name="T1" fmla="*/ 5 h 34"/>
                  <a:gd name="T2" fmla="*/ 26 w 35"/>
                  <a:gd name="T3" fmla="*/ 3 h 34"/>
                  <a:gd name="T4" fmla="*/ 22 w 35"/>
                  <a:gd name="T5" fmla="*/ 0 h 34"/>
                  <a:gd name="T6" fmla="*/ 18 w 35"/>
                  <a:gd name="T7" fmla="*/ 0 h 34"/>
                  <a:gd name="T8" fmla="*/ 14 w 35"/>
                  <a:gd name="T9" fmla="*/ 0 h 34"/>
                  <a:gd name="T10" fmla="*/ 10 w 35"/>
                  <a:gd name="T11" fmla="*/ 3 h 34"/>
                  <a:gd name="T12" fmla="*/ 6 w 35"/>
                  <a:gd name="T13" fmla="*/ 5 h 34"/>
                  <a:gd name="T14" fmla="*/ 3 w 35"/>
                  <a:gd name="T15" fmla="*/ 8 h 34"/>
                  <a:gd name="T16" fmla="*/ 2 w 35"/>
                  <a:gd name="T17" fmla="*/ 12 h 34"/>
                  <a:gd name="T18" fmla="*/ 0 w 35"/>
                  <a:gd name="T19" fmla="*/ 17 h 34"/>
                  <a:gd name="T20" fmla="*/ 2 w 35"/>
                  <a:gd name="T21" fmla="*/ 22 h 34"/>
                  <a:gd name="T22" fmla="*/ 3 w 35"/>
                  <a:gd name="T23" fmla="*/ 26 h 34"/>
                  <a:gd name="T24" fmla="*/ 6 w 35"/>
                  <a:gd name="T25" fmla="*/ 30 h 34"/>
                  <a:gd name="T26" fmla="*/ 10 w 35"/>
                  <a:gd name="T27" fmla="*/ 32 h 34"/>
                  <a:gd name="T28" fmla="*/ 14 w 35"/>
                  <a:gd name="T29" fmla="*/ 34 h 34"/>
                  <a:gd name="T30" fmla="*/ 18 w 35"/>
                  <a:gd name="T31" fmla="*/ 34 h 34"/>
                  <a:gd name="T32" fmla="*/ 22 w 35"/>
                  <a:gd name="T33" fmla="*/ 34 h 34"/>
                  <a:gd name="T34" fmla="*/ 26 w 35"/>
                  <a:gd name="T35" fmla="*/ 32 h 34"/>
                  <a:gd name="T36" fmla="*/ 30 w 35"/>
                  <a:gd name="T37" fmla="*/ 30 h 34"/>
                  <a:gd name="T38" fmla="*/ 32 w 35"/>
                  <a:gd name="T39" fmla="*/ 26 h 34"/>
                  <a:gd name="T40" fmla="*/ 35 w 35"/>
                  <a:gd name="T41" fmla="*/ 22 h 34"/>
                  <a:gd name="T42" fmla="*/ 35 w 35"/>
                  <a:gd name="T43" fmla="*/ 17 h 34"/>
                  <a:gd name="T44" fmla="*/ 35 w 35"/>
                  <a:gd name="T45" fmla="*/ 12 h 34"/>
                  <a:gd name="T46" fmla="*/ 32 w 35"/>
                  <a:gd name="T47" fmla="*/ 8 h 34"/>
                  <a:gd name="T48" fmla="*/ 30 w 35"/>
                  <a:gd name="T49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4">
                    <a:moveTo>
                      <a:pt x="30" y="5"/>
                    </a:moveTo>
                    <a:lnTo>
                      <a:pt x="26" y="3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6" y="5"/>
                    </a:lnTo>
                    <a:lnTo>
                      <a:pt x="3" y="8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3" y="26"/>
                    </a:lnTo>
                    <a:lnTo>
                      <a:pt x="6" y="30"/>
                    </a:lnTo>
                    <a:lnTo>
                      <a:pt x="10" y="32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22" y="34"/>
                    </a:lnTo>
                    <a:lnTo>
                      <a:pt x="26" y="32"/>
                    </a:lnTo>
                    <a:lnTo>
                      <a:pt x="30" y="30"/>
                    </a:lnTo>
                    <a:lnTo>
                      <a:pt x="32" y="26"/>
                    </a:lnTo>
                    <a:lnTo>
                      <a:pt x="35" y="22"/>
                    </a:lnTo>
                    <a:lnTo>
                      <a:pt x="35" y="17"/>
                    </a:lnTo>
                    <a:lnTo>
                      <a:pt x="35" y="12"/>
                    </a:lnTo>
                    <a:lnTo>
                      <a:pt x="32" y="8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93" name="Freeform 119"/>
              <p:cNvSpPr>
                <a:spLocks/>
              </p:cNvSpPr>
              <p:nvPr/>
            </p:nvSpPr>
            <p:spPr bwMode="auto">
              <a:xfrm>
                <a:off x="5748338" y="5008563"/>
                <a:ext cx="55563" cy="55563"/>
              </a:xfrm>
              <a:custGeom>
                <a:avLst/>
                <a:gdLst>
                  <a:gd name="T0" fmla="*/ 29 w 35"/>
                  <a:gd name="T1" fmla="*/ 5 h 35"/>
                  <a:gd name="T2" fmla="*/ 25 w 35"/>
                  <a:gd name="T3" fmla="*/ 3 h 35"/>
                  <a:gd name="T4" fmla="*/ 21 w 35"/>
                  <a:gd name="T5" fmla="*/ 1 h 35"/>
                  <a:gd name="T6" fmla="*/ 17 w 35"/>
                  <a:gd name="T7" fmla="*/ 0 h 35"/>
                  <a:gd name="T8" fmla="*/ 12 w 35"/>
                  <a:gd name="T9" fmla="*/ 1 h 35"/>
                  <a:gd name="T10" fmla="*/ 8 w 35"/>
                  <a:gd name="T11" fmla="*/ 3 h 35"/>
                  <a:gd name="T12" fmla="*/ 5 w 35"/>
                  <a:gd name="T13" fmla="*/ 5 h 35"/>
                  <a:gd name="T14" fmla="*/ 3 w 35"/>
                  <a:gd name="T15" fmla="*/ 10 h 35"/>
                  <a:gd name="T16" fmla="*/ 0 w 35"/>
                  <a:gd name="T17" fmla="*/ 14 h 35"/>
                  <a:gd name="T18" fmla="*/ 0 w 35"/>
                  <a:gd name="T19" fmla="*/ 18 h 35"/>
                  <a:gd name="T20" fmla="*/ 0 w 35"/>
                  <a:gd name="T21" fmla="*/ 22 h 35"/>
                  <a:gd name="T22" fmla="*/ 3 w 35"/>
                  <a:gd name="T23" fmla="*/ 27 h 35"/>
                  <a:gd name="T24" fmla="*/ 5 w 35"/>
                  <a:gd name="T25" fmla="*/ 30 h 35"/>
                  <a:gd name="T26" fmla="*/ 8 w 35"/>
                  <a:gd name="T27" fmla="*/ 32 h 35"/>
                  <a:gd name="T28" fmla="*/ 12 w 35"/>
                  <a:gd name="T29" fmla="*/ 34 h 35"/>
                  <a:gd name="T30" fmla="*/ 17 w 35"/>
                  <a:gd name="T31" fmla="*/ 35 h 35"/>
                  <a:gd name="T32" fmla="*/ 21 w 35"/>
                  <a:gd name="T33" fmla="*/ 34 h 35"/>
                  <a:gd name="T34" fmla="*/ 25 w 35"/>
                  <a:gd name="T35" fmla="*/ 32 h 35"/>
                  <a:gd name="T36" fmla="*/ 29 w 35"/>
                  <a:gd name="T37" fmla="*/ 30 h 35"/>
                  <a:gd name="T38" fmla="*/ 32 w 35"/>
                  <a:gd name="T39" fmla="*/ 27 h 35"/>
                  <a:gd name="T40" fmla="*/ 33 w 35"/>
                  <a:gd name="T41" fmla="*/ 22 h 35"/>
                  <a:gd name="T42" fmla="*/ 35 w 35"/>
                  <a:gd name="T43" fmla="*/ 18 h 35"/>
                  <a:gd name="T44" fmla="*/ 33 w 35"/>
                  <a:gd name="T45" fmla="*/ 14 h 35"/>
                  <a:gd name="T46" fmla="*/ 32 w 35"/>
                  <a:gd name="T47" fmla="*/ 10 h 35"/>
                  <a:gd name="T48" fmla="*/ 29 w 35"/>
                  <a:gd name="T4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29" y="5"/>
                    </a:moveTo>
                    <a:lnTo>
                      <a:pt x="25" y="3"/>
                    </a:lnTo>
                    <a:lnTo>
                      <a:pt x="21" y="1"/>
                    </a:lnTo>
                    <a:lnTo>
                      <a:pt x="17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5" y="5"/>
                    </a:lnTo>
                    <a:lnTo>
                      <a:pt x="3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3" y="27"/>
                    </a:lnTo>
                    <a:lnTo>
                      <a:pt x="5" y="30"/>
                    </a:lnTo>
                    <a:lnTo>
                      <a:pt x="8" y="32"/>
                    </a:lnTo>
                    <a:lnTo>
                      <a:pt x="12" y="34"/>
                    </a:lnTo>
                    <a:lnTo>
                      <a:pt x="17" y="35"/>
                    </a:lnTo>
                    <a:lnTo>
                      <a:pt x="21" y="34"/>
                    </a:lnTo>
                    <a:lnTo>
                      <a:pt x="25" y="32"/>
                    </a:lnTo>
                    <a:lnTo>
                      <a:pt x="29" y="30"/>
                    </a:lnTo>
                    <a:lnTo>
                      <a:pt x="32" y="27"/>
                    </a:lnTo>
                    <a:lnTo>
                      <a:pt x="33" y="22"/>
                    </a:lnTo>
                    <a:lnTo>
                      <a:pt x="35" y="18"/>
                    </a:lnTo>
                    <a:lnTo>
                      <a:pt x="33" y="14"/>
                    </a:lnTo>
                    <a:lnTo>
                      <a:pt x="32" y="10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94" name="Freeform 120"/>
              <p:cNvSpPr>
                <a:spLocks/>
              </p:cNvSpPr>
              <p:nvPr/>
            </p:nvSpPr>
            <p:spPr bwMode="auto">
              <a:xfrm>
                <a:off x="6097588" y="5189538"/>
                <a:ext cx="55563" cy="55563"/>
              </a:xfrm>
              <a:custGeom>
                <a:avLst/>
                <a:gdLst>
                  <a:gd name="T0" fmla="*/ 30 w 35"/>
                  <a:gd name="T1" fmla="*/ 6 h 35"/>
                  <a:gd name="T2" fmla="*/ 26 w 35"/>
                  <a:gd name="T3" fmla="*/ 3 h 35"/>
                  <a:gd name="T4" fmla="*/ 22 w 35"/>
                  <a:gd name="T5" fmla="*/ 0 h 35"/>
                  <a:gd name="T6" fmla="*/ 18 w 35"/>
                  <a:gd name="T7" fmla="*/ 0 h 35"/>
                  <a:gd name="T8" fmla="*/ 12 w 35"/>
                  <a:gd name="T9" fmla="*/ 0 h 35"/>
                  <a:gd name="T10" fmla="*/ 8 w 35"/>
                  <a:gd name="T11" fmla="*/ 3 h 35"/>
                  <a:gd name="T12" fmla="*/ 6 w 35"/>
                  <a:gd name="T13" fmla="*/ 6 h 35"/>
                  <a:gd name="T14" fmla="*/ 3 w 35"/>
                  <a:gd name="T15" fmla="*/ 8 h 35"/>
                  <a:gd name="T16" fmla="*/ 0 w 35"/>
                  <a:gd name="T17" fmla="*/ 13 h 35"/>
                  <a:gd name="T18" fmla="*/ 0 w 35"/>
                  <a:gd name="T19" fmla="*/ 18 h 35"/>
                  <a:gd name="T20" fmla="*/ 0 w 35"/>
                  <a:gd name="T21" fmla="*/ 22 h 35"/>
                  <a:gd name="T22" fmla="*/ 3 w 35"/>
                  <a:gd name="T23" fmla="*/ 26 h 35"/>
                  <a:gd name="T24" fmla="*/ 6 w 35"/>
                  <a:gd name="T25" fmla="*/ 30 h 35"/>
                  <a:gd name="T26" fmla="*/ 8 w 35"/>
                  <a:gd name="T27" fmla="*/ 33 h 35"/>
                  <a:gd name="T28" fmla="*/ 12 w 35"/>
                  <a:gd name="T29" fmla="*/ 34 h 35"/>
                  <a:gd name="T30" fmla="*/ 18 w 35"/>
                  <a:gd name="T31" fmla="*/ 35 h 35"/>
                  <a:gd name="T32" fmla="*/ 22 w 35"/>
                  <a:gd name="T33" fmla="*/ 34 h 35"/>
                  <a:gd name="T34" fmla="*/ 26 w 35"/>
                  <a:gd name="T35" fmla="*/ 33 h 35"/>
                  <a:gd name="T36" fmla="*/ 30 w 35"/>
                  <a:gd name="T37" fmla="*/ 30 h 35"/>
                  <a:gd name="T38" fmla="*/ 32 w 35"/>
                  <a:gd name="T39" fmla="*/ 26 h 35"/>
                  <a:gd name="T40" fmla="*/ 34 w 35"/>
                  <a:gd name="T41" fmla="*/ 22 h 35"/>
                  <a:gd name="T42" fmla="*/ 35 w 35"/>
                  <a:gd name="T43" fmla="*/ 18 h 35"/>
                  <a:gd name="T44" fmla="*/ 34 w 35"/>
                  <a:gd name="T45" fmla="*/ 13 h 35"/>
                  <a:gd name="T46" fmla="*/ 32 w 35"/>
                  <a:gd name="T47" fmla="*/ 8 h 35"/>
                  <a:gd name="T48" fmla="*/ 30 w 35"/>
                  <a:gd name="T49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5">
                    <a:moveTo>
                      <a:pt x="30" y="6"/>
                    </a:moveTo>
                    <a:lnTo>
                      <a:pt x="26" y="3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3" y="8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3" y="26"/>
                    </a:lnTo>
                    <a:lnTo>
                      <a:pt x="6" y="30"/>
                    </a:lnTo>
                    <a:lnTo>
                      <a:pt x="8" y="33"/>
                    </a:lnTo>
                    <a:lnTo>
                      <a:pt x="12" y="34"/>
                    </a:lnTo>
                    <a:lnTo>
                      <a:pt x="18" y="35"/>
                    </a:lnTo>
                    <a:lnTo>
                      <a:pt x="22" y="34"/>
                    </a:lnTo>
                    <a:lnTo>
                      <a:pt x="26" y="33"/>
                    </a:lnTo>
                    <a:lnTo>
                      <a:pt x="30" y="30"/>
                    </a:lnTo>
                    <a:lnTo>
                      <a:pt x="32" y="26"/>
                    </a:lnTo>
                    <a:lnTo>
                      <a:pt x="34" y="22"/>
                    </a:lnTo>
                    <a:lnTo>
                      <a:pt x="35" y="18"/>
                    </a:lnTo>
                    <a:lnTo>
                      <a:pt x="34" y="13"/>
                    </a:lnTo>
                    <a:lnTo>
                      <a:pt x="32" y="8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95" name="Freeform 121"/>
              <p:cNvSpPr>
                <a:spLocks/>
              </p:cNvSpPr>
              <p:nvPr/>
            </p:nvSpPr>
            <p:spPr bwMode="auto">
              <a:xfrm>
                <a:off x="6699251" y="5440363"/>
                <a:ext cx="55563" cy="52388"/>
              </a:xfrm>
              <a:custGeom>
                <a:avLst/>
                <a:gdLst>
                  <a:gd name="T0" fmla="*/ 30 w 35"/>
                  <a:gd name="T1" fmla="*/ 5 h 33"/>
                  <a:gd name="T2" fmla="*/ 26 w 35"/>
                  <a:gd name="T3" fmla="*/ 1 h 33"/>
                  <a:gd name="T4" fmla="*/ 22 w 35"/>
                  <a:gd name="T5" fmla="*/ 0 h 33"/>
                  <a:gd name="T6" fmla="*/ 18 w 35"/>
                  <a:gd name="T7" fmla="*/ 0 h 33"/>
                  <a:gd name="T8" fmla="*/ 14 w 35"/>
                  <a:gd name="T9" fmla="*/ 0 h 33"/>
                  <a:gd name="T10" fmla="*/ 10 w 35"/>
                  <a:gd name="T11" fmla="*/ 1 h 33"/>
                  <a:gd name="T12" fmla="*/ 5 w 35"/>
                  <a:gd name="T13" fmla="*/ 5 h 33"/>
                  <a:gd name="T14" fmla="*/ 3 w 35"/>
                  <a:gd name="T15" fmla="*/ 8 h 33"/>
                  <a:gd name="T16" fmla="*/ 1 w 35"/>
                  <a:gd name="T17" fmla="*/ 12 h 33"/>
                  <a:gd name="T18" fmla="*/ 0 w 35"/>
                  <a:gd name="T19" fmla="*/ 17 h 33"/>
                  <a:gd name="T20" fmla="*/ 1 w 35"/>
                  <a:gd name="T21" fmla="*/ 21 h 33"/>
                  <a:gd name="T22" fmla="*/ 3 w 35"/>
                  <a:gd name="T23" fmla="*/ 25 h 33"/>
                  <a:gd name="T24" fmla="*/ 5 w 35"/>
                  <a:gd name="T25" fmla="*/ 29 h 33"/>
                  <a:gd name="T26" fmla="*/ 10 w 35"/>
                  <a:gd name="T27" fmla="*/ 32 h 33"/>
                  <a:gd name="T28" fmla="*/ 14 w 35"/>
                  <a:gd name="T29" fmla="*/ 33 h 33"/>
                  <a:gd name="T30" fmla="*/ 18 w 35"/>
                  <a:gd name="T31" fmla="*/ 33 h 33"/>
                  <a:gd name="T32" fmla="*/ 22 w 35"/>
                  <a:gd name="T33" fmla="*/ 33 h 33"/>
                  <a:gd name="T34" fmla="*/ 26 w 35"/>
                  <a:gd name="T35" fmla="*/ 32 h 33"/>
                  <a:gd name="T36" fmla="*/ 30 w 35"/>
                  <a:gd name="T37" fmla="*/ 29 h 33"/>
                  <a:gd name="T38" fmla="*/ 32 w 35"/>
                  <a:gd name="T39" fmla="*/ 25 h 33"/>
                  <a:gd name="T40" fmla="*/ 34 w 35"/>
                  <a:gd name="T41" fmla="*/ 21 h 33"/>
                  <a:gd name="T42" fmla="*/ 35 w 35"/>
                  <a:gd name="T43" fmla="*/ 17 h 33"/>
                  <a:gd name="T44" fmla="*/ 34 w 35"/>
                  <a:gd name="T45" fmla="*/ 12 h 33"/>
                  <a:gd name="T46" fmla="*/ 32 w 35"/>
                  <a:gd name="T47" fmla="*/ 8 h 33"/>
                  <a:gd name="T48" fmla="*/ 30 w 35"/>
                  <a:gd name="T4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3">
                    <a:moveTo>
                      <a:pt x="30" y="5"/>
                    </a:moveTo>
                    <a:lnTo>
                      <a:pt x="26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1"/>
                    </a:lnTo>
                    <a:lnTo>
                      <a:pt x="5" y="5"/>
                    </a:lnTo>
                    <a:lnTo>
                      <a:pt x="3" y="8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3" y="25"/>
                    </a:lnTo>
                    <a:lnTo>
                      <a:pt x="5" y="29"/>
                    </a:lnTo>
                    <a:lnTo>
                      <a:pt x="10" y="32"/>
                    </a:lnTo>
                    <a:lnTo>
                      <a:pt x="14" y="33"/>
                    </a:lnTo>
                    <a:lnTo>
                      <a:pt x="18" y="33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30" y="29"/>
                    </a:lnTo>
                    <a:lnTo>
                      <a:pt x="32" y="25"/>
                    </a:lnTo>
                    <a:lnTo>
                      <a:pt x="34" y="21"/>
                    </a:lnTo>
                    <a:lnTo>
                      <a:pt x="35" y="17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96" name="Freeform 122"/>
              <p:cNvSpPr>
                <a:spLocks/>
              </p:cNvSpPr>
              <p:nvPr/>
            </p:nvSpPr>
            <p:spPr bwMode="auto">
              <a:xfrm>
                <a:off x="7470776" y="5913438"/>
                <a:ext cx="53975" cy="55563"/>
              </a:xfrm>
              <a:custGeom>
                <a:avLst/>
                <a:gdLst>
                  <a:gd name="T0" fmla="*/ 30 w 34"/>
                  <a:gd name="T1" fmla="*/ 6 h 35"/>
                  <a:gd name="T2" fmla="*/ 26 w 34"/>
                  <a:gd name="T3" fmla="*/ 3 h 35"/>
                  <a:gd name="T4" fmla="*/ 22 w 34"/>
                  <a:gd name="T5" fmla="*/ 2 h 35"/>
                  <a:gd name="T6" fmla="*/ 18 w 34"/>
                  <a:gd name="T7" fmla="*/ 0 h 35"/>
                  <a:gd name="T8" fmla="*/ 13 w 34"/>
                  <a:gd name="T9" fmla="*/ 2 h 35"/>
                  <a:gd name="T10" fmla="*/ 9 w 34"/>
                  <a:gd name="T11" fmla="*/ 3 h 35"/>
                  <a:gd name="T12" fmla="*/ 5 w 34"/>
                  <a:gd name="T13" fmla="*/ 6 h 35"/>
                  <a:gd name="T14" fmla="*/ 2 w 34"/>
                  <a:gd name="T15" fmla="*/ 10 h 35"/>
                  <a:gd name="T16" fmla="*/ 0 w 34"/>
                  <a:gd name="T17" fmla="*/ 14 h 35"/>
                  <a:gd name="T18" fmla="*/ 0 w 34"/>
                  <a:gd name="T19" fmla="*/ 18 h 35"/>
                  <a:gd name="T20" fmla="*/ 0 w 34"/>
                  <a:gd name="T21" fmla="*/ 22 h 35"/>
                  <a:gd name="T22" fmla="*/ 2 w 34"/>
                  <a:gd name="T23" fmla="*/ 26 h 35"/>
                  <a:gd name="T24" fmla="*/ 5 w 34"/>
                  <a:gd name="T25" fmla="*/ 30 h 35"/>
                  <a:gd name="T26" fmla="*/ 9 w 34"/>
                  <a:gd name="T27" fmla="*/ 33 h 35"/>
                  <a:gd name="T28" fmla="*/ 13 w 34"/>
                  <a:gd name="T29" fmla="*/ 34 h 35"/>
                  <a:gd name="T30" fmla="*/ 18 w 34"/>
                  <a:gd name="T31" fmla="*/ 35 h 35"/>
                  <a:gd name="T32" fmla="*/ 22 w 34"/>
                  <a:gd name="T33" fmla="*/ 34 h 35"/>
                  <a:gd name="T34" fmla="*/ 26 w 34"/>
                  <a:gd name="T35" fmla="*/ 33 h 35"/>
                  <a:gd name="T36" fmla="*/ 30 w 34"/>
                  <a:gd name="T37" fmla="*/ 30 h 35"/>
                  <a:gd name="T38" fmla="*/ 33 w 34"/>
                  <a:gd name="T39" fmla="*/ 26 h 35"/>
                  <a:gd name="T40" fmla="*/ 34 w 34"/>
                  <a:gd name="T41" fmla="*/ 22 h 35"/>
                  <a:gd name="T42" fmla="*/ 34 w 34"/>
                  <a:gd name="T43" fmla="*/ 18 h 35"/>
                  <a:gd name="T44" fmla="*/ 34 w 34"/>
                  <a:gd name="T45" fmla="*/ 14 h 35"/>
                  <a:gd name="T46" fmla="*/ 33 w 34"/>
                  <a:gd name="T47" fmla="*/ 10 h 35"/>
                  <a:gd name="T48" fmla="*/ 30 w 34"/>
                  <a:gd name="T49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4" h="35">
                    <a:moveTo>
                      <a:pt x="30" y="6"/>
                    </a:moveTo>
                    <a:lnTo>
                      <a:pt x="26" y="3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5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5" y="30"/>
                    </a:lnTo>
                    <a:lnTo>
                      <a:pt x="9" y="33"/>
                    </a:lnTo>
                    <a:lnTo>
                      <a:pt x="13" y="34"/>
                    </a:lnTo>
                    <a:lnTo>
                      <a:pt x="18" y="35"/>
                    </a:lnTo>
                    <a:lnTo>
                      <a:pt x="22" y="34"/>
                    </a:lnTo>
                    <a:lnTo>
                      <a:pt x="26" y="33"/>
                    </a:lnTo>
                    <a:lnTo>
                      <a:pt x="30" y="30"/>
                    </a:lnTo>
                    <a:lnTo>
                      <a:pt x="33" y="26"/>
                    </a:lnTo>
                    <a:lnTo>
                      <a:pt x="34" y="22"/>
                    </a:lnTo>
                    <a:lnTo>
                      <a:pt x="34" y="18"/>
                    </a:lnTo>
                    <a:lnTo>
                      <a:pt x="34" y="14"/>
                    </a:lnTo>
                    <a:lnTo>
                      <a:pt x="33" y="10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58" name="ZoneTexte 157"/>
            <p:cNvSpPr txBox="1"/>
            <p:nvPr/>
          </p:nvSpPr>
          <p:spPr>
            <a:xfrm>
              <a:off x="4708725" y="5784671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0,01</a:t>
              </a:r>
            </a:p>
          </p:txBody>
        </p:sp>
        <p:sp>
          <p:nvSpPr>
            <p:cNvPr id="159" name="ZoneTexte 158"/>
            <p:cNvSpPr txBox="1"/>
            <p:nvPr/>
          </p:nvSpPr>
          <p:spPr>
            <a:xfrm>
              <a:off x="5016622" y="592618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0</a:t>
              </a:r>
            </a:p>
          </p:txBody>
        </p:sp>
        <p:sp>
          <p:nvSpPr>
            <p:cNvPr id="160" name="ZoneTexte 159"/>
            <p:cNvSpPr txBox="1"/>
            <p:nvPr/>
          </p:nvSpPr>
          <p:spPr>
            <a:xfrm>
              <a:off x="4779257" y="5288656"/>
              <a:ext cx="360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0,1</a:t>
              </a:r>
            </a:p>
          </p:txBody>
        </p:sp>
        <p:sp>
          <p:nvSpPr>
            <p:cNvPr id="161" name="ZoneTexte 160"/>
            <p:cNvSpPr txBox="1"/>
            <p:nvPr/>
          </p:nvSpPr>
          <p:spPr>
            <a:xfrm>
              <a:off x="4885055" y="4778195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</a:t>
              </a:r>
            </a:p>
          </p:txBody>
        </p:sp>
        <p:sp>
          <p:nvSpPr>
            <p:cNvPr id="162" name="ZoneTexte 161"/>
            <p:cNvSpPr txBox="1"/>
            <p:nvPr/>
          </p:nvSpPr>
          <p:spPr>
            <a:xfrm>
              <a:off x="4814523" y="4280514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</a:t>
              </a:r>
            </a:p>
          </p:txBody>
        </p:sp>
        <p:sp>
          <p:nvSpPr>
            <p:cNvPr id="163" name="ZoneTexte 162"/>
            <p:cNvSpPr txBox="1"/>
            <p:nvPr/>
          </p:nvSpPr>
          <p:spPr>
            <a:xfrm>
              <a:off x="4743991" y="3813986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100</a:t>
              </a:r>
            </a:p>
          </p:txBody>
        </p:sp>
        <p:sp>
          <p:nvSpPr>
            <p:cNvPr id="164" name="ZoneTexte 163"/>
            <p:cNvSpPr txBox="1"/>
            <p:nvPr/>
          </p:nvSpPr>
          <p:spPr>
            <a:xfrm>
              <a:off x="5533103" y="592618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6</a:t>
              </a:r>
            </a:p>
          </p:txBody>
        </p:sp>
        <p:sp>
          <p:nvSpPr>
            <p:cNvPr id="165" name="ZoneTexte 164"/>
            <p:cNvSpPr txBox="1"/>
            <p:nvPr/>
          </p:nvSpPr>
          <p:spPr>
            <a:xfrm>
              <a:off x="6022311" y="5926180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</a:t>
              </a:r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6532887" y="5926180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18</a:t>
              </a:r>
            </a:p>
          </p:txBody>
        </p:sp>
        <p:sp>
          <p:nvSpPr>
            <p:cNvPr id="167" name="ZoneTexte 166"/>
            <p:cNvSpPr txBox="1"/>
            <p:nvPr/>
          </p:nvSpPr>
          <p:spPr>
            <a:xfrm>
              <a:off x="7064699" y="5926180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24</a:t>
              </a:r>
            </a:p>
          </p:txBody>
        </p:sp>
        <p:sp>
          <p:nvSpPr>
            <p:cNvPr id="168" name="ZoneTexte 167"/>
            <p:cNvSpPr txBox="1"/>
            <p:nvPr/>
          </p:nvSpPr>
          <p:spPr>
            <a:xfrm>
              <a:off x="7574354" y="5926180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30</a:t>
              </a:r>
            </a:p>
          </p:txBody>
        </p:sp>
        <p:sp>
          <p:nvSpPr>
            <p:cNvPr id="180" name="Freeform 32"/>
            <p:cNvSpPr>
              <a:spLocks/>
            </p:cNvSpPr>
            <p:nvPr/>
          </p:nvSpPr>
          <p:spPr bwMode="auto">
            <a:xfrm>
              <a:off x="6843640" y="4267894"/>
              <a:ext cx="55563" cy="53975"/>
            </a:xfrm>
            <a:custGeom>
              <a:avLst/>
              <a:gdLst>
                <a:gd name="T0" fmla="*/ 5 w 35"/>
                <a:gd name="T1" fmla="*/ 4 h 34"/>
                <a:gd name="T2" fmla="*/ 3 w 35"/>
                <a:gd name="T3" fmla="*/ 8 h 34"/>
                <a:gd name="T4" fmla="*/ 1 w 35"/>
                <a:gd name="T5" fmla="*/ 12 h 34"/>
                <a:gd name="T6" fmla="*/ 0 w 35"/>
                <a:gd name="T7" fmla="*/ 16 h 34"/>
                <a:gd name="T8" fmla="*/ 1 w 35"/>
                <a:gd name="T9" fmla="*/ 22 h 34"/>
                <a:gd name="T10" fmla="*/ 3 w 35"/>
                <a:gd name="T11" fmla="*/ 26 h 34"/>
                <a:gd name="T12" fmla="*/ 5 w 35"/>
                <a:gd name="T13" fmla="*/ 30 h 34"/>
                <a:gd name="T14" fmla="*/ 9 w 35"/>
                <a:gd name="T15" fmla="*/ 32 h 34"/>
                <a:gd name="T16" fmla="*/ 13 w 35"/>
                <a:gd name="T17" fmla="*/ 34 h 34"/>
                <a:gd name="T18" fmla="*/ 17 w 35"/>
                <a:gd name="T19" fmla="*/ 34 h 34"/>
                <a:gd name="T20" fmla="*/ 23 w 35"/>
                <a:gd name="T21" fmla="*/ 34 h 34"/>
                <a:gd name="T22" fmla="*/ 27 w 35"/>
                <a:gd name="T23" fmla="*/ 32 h 34"/>
                <a:gd name="T24" fmla="*/ 29 w 35"/>
                <a:gd name="T25" fmla="*/ 30 h 34"/>
                <a:gd name="T26" fmla="*/ 32 w 35"/>
                <a:gd name="T27" fmla="*/ 26 h 34"/>
                <a:gd name="T28" fmla="*/ 35 w 35"/>
                <a:gd name="T29" fmla="*/ 22 h 34"/>
                <a:gd name="T30" fmla="*/ 35 w 35"/>
                <a:gd name="T31" fmla="*/ 16 h 34"/>
                <a:gd name="T32" fmla="*/ 35 w 35"/>
                <a:gd name="T33" fmla="*/ 12 h 34"/>
                <a:gd name="T34" fmla="*/ 32 w 35"/>
                <a:gd name="T35" fmla="*/ 8 h 34"/>
                <a:gd name="T36" fmla="*/ 29 w 35"/>
                <a:gd name="T37" fmla="*/ 4 h 34"/>
                <a:gd name="T38" fmla="*/ 27 w 35"/>
                <a:gd name="T39" fmla="*/ 1 h 34"/>
                <a:gd name="T40" fmla="*/ 23 w 35"/>
                <a:gd name="T41" fmla="*/ 0 h 34"/>
                <a:gd name="T42" fmla="*/ 17 w 35"/>
                <a:gd name="T43" fmla="*/ 0 h 34"/>
                <a:gd name="T44" fmla="*/ 13 w 35"/>
                <a:gd name="T45" fmla="*/ 0 h 34"/>
                <a:gd name="T46" fmla="*/ 9 w 35"/>
                <a:gd name="T47" fmla="*/ 1 h 34"/>
                <a:gd name="T48" fmla="*/ 5 w 35"/>
                <a:gd name="T49" fmla="*/ 4 h 34"/>
                <a:gd name="T50" fmla="*/ 5 w 35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4">
                  <a:moveTo>
                    <a:pt x="5" y="4"/>
                  </a:moveTo>
                  <a:lnTo>
                    <a:pt x="3" y="8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5" y="30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29" y="30"/>
                  </a:lnTo>
                  <a:lnTo>
                    <a:pt x="32" y="26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35" y="12"/>
                  </a:lnTo>
                  <a:lnTo>
                    <a:pt x="32" y="8"/>
                  </a:lnTo>
                  <a:lnTo>
                    <a:pt x="29" y="4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99FF"/>
            </a:solidFill>
            <a:ln w="0">
              <a:solidFill>
                <a:srgbClr val="00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1" name="Freeform 33"/>
            <p:cNvSpPr>
              <a:spLocks/>
            </p:cNvSpPr>
            <p:nvPr/>
          </p:nvSpPr>
          <p:spPr bwMode="auto">
            <a:xfrm>
              <a:off x="6843640" y="4633019"/>
              <a:ext cx="55563" cy="53975"/>
            </a:xfrm>
            <a:custGeom>
              <a:avLst/>
              <a:gdLst>
                <a:gd name="T0" fmla="*/ 29 w 35"/>
                <a:gd name="T1" fmla="*/ 4 h 34"/>
                <a:gd name="T2" fmla="*/ 27 w 35"/>
                <a:gd name="T3" fmla="*/ 1 h 34"/>
                <a:gd name="T4" fmla="*/ 23 w 35"/>
                <a:gd name="T5" fmla="*/ 0 h 34"/>
                <a:gd name="T6" fmla="*/ 17 w 35"/>
                <a:gd name="T7" fmla="*/ 0 h 34"/>
                <a:gd name="T8" fmla="*/ 13 w 35"/>
                <a:gd name="T9" fmla="*/ 0 h 34"/>
                <a:gd name="T10" fmla="*/ 9 w 35"/>
                <a:gd name="T11" fmla="*/ 1 h 34"/>
                <a:gd name="T12" fmla="*/ 5 w 35"/>
                <a:gd name="T13" fmla="*/ 4 h 34"/>
                <a:gd name="T14" fmla="*/ 3 w 35"/>
                <a:gd name="T15" fmla="*/ 8 h 34"/>
                <a:gd name="T16" fmla="*/ 1 w 35"/>
                <a:gd name="T17" fmla="*/ 12 h 34"/>
                <a:gd name="T18" fmla="*/ 0 w 35"/>
                <a:gd name="T19" fmla="*/ 18 h 34"/>
                <a:gd name="T20" fmla="*/ 1 w 35"/>
                <a:gd name="T21" fmla="*/ 22 h 34"/>
                <a:gd name="T22" fmla="*/ 3 w 35"/>
                <a:gd name="T23" fmla="*/ 26 h 34"/>
                <a:gd name="T24" fmla="*/ 5 w 35"/>
                <a:gd name="T25" fmla="*/ 30 h 34"/>
                <a:gd name="T26" fmla="*/ 9 w 35"/>
                <a:gd name="T27" fmla="*/ 32 h 34"/>
                <a:gd name="T28" fmla="*/ 13 w 35"/>
                <a:gd name="T29" fmla="*/ 34 h 34"/>
                <a:gd name="T30" fmla="*/ 17 w 35"/>
                <a:gd name="T31" fmla="*/ 34 h 34"/>
                <a:gd name="T32" fmla="*/ 23 w 35"/>
                <a:gd name="T33" fmla="*/ 34 h 34"/>
                <a:gd name="T34" fmla="*/ 27 w 35"/>
                <a:gd name="T35" fmla="*/ 32 h 34"/>
                <a:gd name="T36" fmla="*/ 29 w 35"/>
                <a:gd name="T37" fmla="*/ 30 h 34"/>
                <a:gd name="T38" fmla="*/ 32 w 35"/>
                <a:gd name="T39" fmla="*/ 26 h 34"/>
                <a:gd name="T40" fmla="*/ 35 w 35"/>
                <a:gd name="T41" fmla="*/ 22 h 34"/>
                <a:gd name="T42" fmla="*/ 35 w 35"/>
                <a:gd name="T43" fmla="*/ 18 h 34"/>
                <a:gd name="T44" fmla="*/ 35 w 35"/>
                <a:gd name="T45" fmla="*/ 12 h 34"/>
                <a:gd name="T46" fmla="*/ 32 w 35"/>
                <a:gd name="T47" fmla="*/ 8 h 34"/>
                <a:gd name="T48" fmla="*/ 29 w 35"/>
                <a:gd name="T49" fmla="*/ 4 h 34"/>
                <a:gd name="T50" fmla="*/ 29 w 35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4">
                  <a:moveTo>
                    <a:pt x="29" y="4"/>
                  </a:moveTo>
                  <a:lnTo>
                    <a:pt x="27" y="1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5" y="30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29" y="30"/>
                  </a:lnTo>
                  <a:lnTo>
                    <a:pt x="32" y="26"/>
                  </a:lnTo>
                  <a:lnTo>
                    <a:pt x="35" y="22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2" y="8"/>
                  </a:lnTo>
                  <a:lnTo>
                    <a:pt x="29" y="4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2" name="Freeform 34"/>
            <p:cNvSpPr>
              <a:spLocks/>
            </p:cNvSpPr>
            <p:nvPr/>
          </p:nvSpPr>
          <p:spPr bwMode="auto">
            <a:xfrm>
              <a:off x="6843640" y="4448869"/>
              <a:ext cx="55563" cy="55563"/>
            </a:xfrm>
            <a:custGeom>
              <a:avLst/>
              <a:gdLst>
                <a:gd name="T0" fmla="*/ 29 w 35"/>
                <a:gd name="T1" fmla="*/ 6 h 35"/>
                <a:gd name="T2" fmla="*/ 27 w 35"/>
                <a:gd name="T3" fmla="*/ 3 h 35"/>
                <a:gd name="T4" fmla="*/ 23 w 35"/>
                <a:gd name="T5" fmla="*/ 2 h 35"/>
                <a:gd name="T6" fmla="*/ 17 w 35"/>
                <a:gd name="T7" fmla="*/ 0 h 35"/>
                <a:gd name="T8" fmla="*/ 13 w 35"/>
                <a:gd name="T9" fmla="*/ 2 h 35"/>
                <a:gd name="T10" fmla="*/ 9 w 35"/>
                <a:gd name="T11" fmla="*/ 3 h 35"/>
                <a:gd name="T12" fmla="*/ 5 w 35"/>
                <a:gd name="T13" fmla="*/ 6 h 35"/>
                <a:gd name="T14" fmla="*/ 3 w 35"/>
                <a:gd name="T15" fmla="*/ 10 h 35"/>
                <a:gd name="T16" fmla="*/ 1 w 35"/>
                <a:gd name="T17" fmla="*/ 14 h 35"/>
                <a:gd name="T18" fmla="*/ 0 w 35"/>
                <a:gd name="T19" fmla="*/ 18 h 35"/>
                <a:gd name="T20" fmla="*/ 1 w 35"/>
                <a:gd name="T21" fmla="*/ 22 h 35"/>
                <a:gd name="T22" fmla="*/ 3 w 35"/>
                <a:gd name="T23" fmla="*/ 26 h 35"/>
                <a:gd name="T24" fmla="*/ 5 w 35"/>
                <a:gd name="T25" fmla="*/ 30 h 35"/>
                <a:gd name="T26" fmla="*/ 9 w 35"/>
                <a:gd name="T27" fmla="*/ 33 h 35"/>
                <a:gd name="T28" fmla="*/ 13 w 35"/>
                <a:gd name="T29" fmla="*/ 34 h 35"/>
                <a:gd name="T30" fmla="*/ 17 w 35"/>
                <a:gd name="T31" fmla="*/ 35 h 35"/>
                <a:gd name="T32" fmla="*/ 23 w 35"/>
                <a:gd name="T33" fmla="*/ 34 h 35"/>
                <a:gd name="T34" fmla="*/ 27 w 35"/>
                <a:gd name="T35" fmla="*/ 33 h 35"/>
                <a:gd name="T36" fmla="*/ 29 w 35"/>
                <a:gd name="T37" fmla="*/ 30 h 35"/>
                <a:gd name="T38" fmla="*/ 32 w 35"/>
                <a:gd name="T39" fmla="*/ 26 h 35"/>
                <a:gd name="T40" fmla="*/ 35 w 35"/>
                <a:gd name="T41" fmla="*/ 22 h 35"/>
                <a:gd name="T42" fmla="*/ 35 w 35"/>
                <a:gd name="T43" fmla="*/ 18 h 35"/>
                <a:gd name="T44" fmla="*/ 35 w 35"/>
                <a:gd name="T45" fmla="*/ 14 h 35"/>
                <a:gd name="T46" fmla="*/ 32 w 35"/>
                <a:gd name="T47" fmla="*/ 10 h 35"/>
                <a:gd name="T48" fmla="*/ 29 w 35"/>
                <a:gd name="T49" fmla="*/ 6 h 35"/>
                <a:gd name="T50" fmla="*/ 29 w 35"/>
                <a:gd name="T5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5">
                  <a:moveTo>
                    <a:pt x="29" y="6"/>
                  </a:moveTo>
                  <a:lnTo>
                    <a:pt x="27" y="3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5" y="6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5" y="30"/>
                  </a:lnTo>
                  <a:lnTo>
                    <a:pt x="9" y="33"/>
                  </a:lnTo>
                  <a:lnTo>
                    <a:pt x="13" y="34"/>
                  </a:lnTo>
                  <a:lnTo>
                    <a:pt x="17" y="35"/>
                  </a:lnTo>
                  <a:lnTo>
                    <a:pt x="23" y="34"/>
                  </a:lnTo>
                  <a:lnTo>
                    <a:pt x="27" y="33"/>
                  </a:lnTo>
                  <a:lnTo>
                    <a:pt x="29" y="30"/>
                  </a:lnTo>
                  <a:lnTo>
                    <a:pt x="32" y="26"/>
                  </a:lnTo>
                  <a:lnTo>
                    <a:pt x="35" y="22"/>
                  </a:lnTo>
                  <a:lnTo>
                    <a:pt x="35" y="18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9" y="6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6995536" y="4157176"/>
              <a:ext cx="1091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0,98 mg/jour</a:t>
              </a:r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6995536" y="4339204"/>
              <a:ext cx="1091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0,49 mg/jour</a:t>
              </a:r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6995536" y="4521232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0,1 mg/jour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14015"/>
      </p:ext>
    </p:extLst>
  </p:cSld>
  <p:clrMapOvr>
    <a:masterClrMapping/>
  </p:clrMapOvr>
  <p:transition advTm="38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206100"/>
            <a:ext cx="10515600" cy="10164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nouvel indicateur dans la définition du succès thérapeutique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3338" y="3008976"/>
            <a:ext cx="10245323" cy="37395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19918" y="1709753"/>
            <a:ext cx="9408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Succès virologique, toujours mais en plus : </a:t>
            </a:r>
          </a:p>
          <a:p>
            <a:r>
              <a:rPr lang="fr-FR" sz="3200" dirty="0" smtClean="0"/>
              <a:t>excellente qualité de vie en relation avec l'état de santé</a:t>
            </a:r>
          </a:p>
          <a:p>
            <a:endParaRPr lang="fr-FR" sz="3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11"/>
    </mc:Choice>
    <mc:Fallback>
      <p:transition spd="slow" advTm="14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Demandez le programme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9847" y="1918252"/>
            <a:ext cx="11049000" cy="4721087"/>
          </a:xfrm>
        </p:spPr>
        <p:txBody>
          <a:bodyPr>
            <a:normAutofit/>
          </a:bodyPr>
          <a:lstStyle/>
          <a:p>
            <a:r>
              <a:rPr lang="fr-FR" dirty="0" smtClean="0"/>
              <a:t>Nouveaux médicaments</a:t>
            </a:r>
          </a:p>
          <a:p>
            <a:pPr lvl="1"/>
            <a:r>
              <a:rPr lang="fr-FR" dirty="0" smtClean="0"/>
              <a:t>Nouvelles formulations pour améliorer </a:t>
            </a:r>
            <a:r>
              <a:rPr lang="fr-FR" dirty="0" smtClean="0"/>
              <a:t>les traitements </a:t>
            </a:r>
            <a:r>
              <a:rPr lang="fr-FR" dirty="0" smtClean="0"/>
              <a:t>existants</a:t>
            </a:r>
          </a:p>
          <a:p>
            <a:pPr lvl="2"/>
            <a:r>
              <a:rPr lang="fr-FR" dirty="0" err="1" smtClean="0"/>
              <a:t>Raltégravir</a:t>
            </a:r>
            <a:r>
              <a:rPr lang="fr-FR" dirty="0" smtClean="0"/>
              <a:t> 1200 mg QD</a:t>
            </a:r>
          </a:p>
          <a:p>
            <a:pPr lvl="2"/>
            <a:r>
              <a:rPr lang="fr-FR" dirty="0" smtClean="0">
                <a:solidFill>
                  <a:srgbClr val="FF0000"/>
                </a:solidFill>
              </a:rPr>
              <a:t>TAF</a:t>
            </a:r>
          </a:p>
          <a:p>
            <a:pPr lvl="1"/>
            <a:r>
              <a:rPr lang="fr-FR" dirty="0" smtClean="0"/>
              <a:t>Nouveaux médicaments bientôt disponibles</a:t>
            </a:r>
          </a:p>
          <a:p>
            <a:pPr lvl="2"/>
            <a:r>
              <a:rPr lang="fr-FR" dirty="0" err="1" smtClean="0"/>
              <a:t>Bictégravir</a:t>
            </a:r>
            <a:endParaRPr lang="fr-FR" dirty="0" smtClean="0"/>
          </a:p>
          <a:p>
            <a:pPr lvl="2"/>
            <a:r>
              <a:rPr lang="fr-FR" dirty="0" err="1" smtClean="0"/>
              <a:t>Doravirine</a:t>
            </a:r>
            <a:endParaRPr lang="fr-FR" dirty="0" smtClean="0"/>
          </a:p>
          <a:p>
            <a:pPr lvl="1"/>
            <a:r>
              <a:rPr lang="fr-FR" dirty="0" smtClean="0"/>
              <a:t>Médicaments en développement (nouvelles cibles)</a:t>
            </a:r>
            <a:endParaRPr lang="fr-FR" dirty="0" smtClean="0"/>
          </a:p>
          <a:p>
            <a:r>
              <a:rPr lang="fr-FR" dirty="0" smtClean="0"/>
              <a:t>Nouvelles </a:t>
            </a:r>
            <a:r>
              <a:rPr lang="fr-FR" dirty="0" smtClean="0"/>
              <a:t>stratégies et amélioration de la qualité de vie des patients</a:t>
            </a:r>
            <a:endParaRPr lang="fr-FR" dirty="0" smtClean="0"/>
          </a:p>
          <a:p>
            <a:pPr lvl="1"/>
            <a:r>
              <a:rPr lang="fr-FR" dirty="0" smtClean="0"/>
              <a:t>Initiation de traitement</a:t>
            </a:r>
          </a:p>
          <a:p>
            <a:pPr lvl="1"/>
            <a:r>
              <a:rPr lang="fr-FR" dirty="0" smtClean="0"/>
              <a:t>Traitement d'entretien du </a:t>
            </a:r>
            <a:r>
              <a:rPr lang="fr-FR" dirty="0" smtClean="0"/>
              <a:t>succès</a:t>
            </a:r>
          </a:p>
          <a:p>
            <a:pPr lvl="1"/>
            <a:r>
              <a:rPr lang="fr-FR" dirty="0" smtClean="0"/>
              <a:t>(Gestion des échecs thérapeutiques)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4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09"/>
    </mc:Choice>
    <mc:Fallback>
      <p:transition spd="slow" advTm="3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052" y="150815"/>
            <a:ext cx="11264347" cy="460562"/>
          </a:xfrm>
        </p:spPr>
        <p:txBody>
          <a:bodyPr/>
          <a:lstStyle/>
          <a:p>
            <a:r>
              <a:rPr lang="fr-FR" sz="2400" dirty="0" smtClean="0"/>
              <a:t>Analyse </a:t>
            </a:r>
            <a:r>
              <a:rPr lang="fr-FR" sz="2400" dirty="0" err="1" smtClean="0"/>
              <a:t>poolée</a:t>
            </a:r>
            <a:r>
              <a:rPr lang="fr-FR" sz="2400" dirty="0" smtClean="0"/>
              <a:t> de 5 essais de phase 3 de switch TDF vers TAF</a:t>
            </a:r>
            <a:endParaRPr lang="fr-FR" sz="24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318052" y="1335021"/>
            <a:ext cx="7214092" cy="4638397"/>
          </a:xfrm>
        </p:spPr>
        <p:txBody>
          <a:bodyPr/>
          <a:lstStyle/>
          <a:p>
            <a:r>
              <a:rPr lang="fr-FR" sz="2000" dirty="0" smtClean="0"/>
              <a:t>3816 patients</a:t>
            </a:r>
          </a:p>
          <a:p>
            <a:pPr lvl="1"/>
            <a:r>
              <a:rPr lang="fr-FR" sz="1800" dirty="0" smtClean="0"/>
              <a:t>Switch vers TAF : 	n = 2205</a:t>
            </a:r>
          </a:p>
          <a:p>
            <a:pPr lvl="1"/>
            <a:r>
              <a:rPr lang="fr-FR" sz="1800" dirty="0" smtClean="0"/>
              <a:t>Poursuite TDF : 	n = 1611</a:t>
            </a:r>
          </a:p>
          <a:p>
            <a:endParaRPr lang="fr-FR" sz="2000" dirty="0" smtClean="0"/>
          </a:p>
          <a:p>
            <a:r>
              <a:rPr lang="fr-FR" sz="2000" dirty="0" smtClean="0"/>
              <a:t>Maintien du succès virologique significativement plus fréquent sous TAF que sous TDF</a:t>
            </a:r>
          </a:p>
          <a:p>
            <a:r>
              <a:rPr lang="fr-FR" sz="2000" dirty="0" smtClean="0"/>
              <a:t>Amélioration de la DMO sous TAF, en particulier</a:t>
            </a:r>
          </a:p>
          <a:p>
            <a:pPr lvl="1"/>
            <a:r>
              <a:rPr lang="fr-FR" sz="1800" dirty="0" smtClean="0"/>
              <a:t>chez les femmes</a:t>
            </a:r>
          </a:p>
          <a:p>
            <a:pPr lvl="1"/>
            <a:r>
              <a:rPr lang="fr-FR" sz="1800" dirty="0" smtClean="0"/>
              <a:t>les sujets de plus de 50 ans</a:t>
            </a:r>
          </a:p>
          <a:p>
            <a:r>
              <a:rPr lang="fr-FR" sz="2000" dirty="0" smtClean="0"/>
              <a:t>Amélioration des paramètres rénaux </a:t>
            </a:r>
            <a:r>
              <a:rPr lang="fr-FR" sz="2000" dirty="0"/>
              <a:t>sous </a:t>
            </a:r>
            <a:r>
              <a:rPr lang="fr-FR" sz="2000" dirty="0" smtClean="0"/>
              <a:t>TAF</a:t>
            </a:r>
          </a:p>
          <a:p>
            <a:pPr lvl="1"/>
            <a:r>
              <a:rPr lang="fr-FR" sz="1800" dirty="0" smtClean="0"/>
              <a:t>DFG</a:t>
            </a:r>
          </a:p>
          <a:p>
            <a:pPr lvl="1"/>
            <a:r>
              <a:rPr lang="fr-FR" sz="1800" dirty="0"/>
              <a:t>M</a:t>
            </a:r>
            <a:r>
              <a:rPr lang="fr-FR" sz="1800" dirty="0" smtClean="0"/>
              <a:t>arqueurs de </a:t>
            </a:r>
            <a:r>
              <a:rPr lang="fr-FR" sz="1800" dirty="0" err="1" smtClean="0"/>
              <a:t>tubulopathie</a:t>
            </a:r>
            <a:endParaRPr lang="fr-FR" sz="18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ea typeface="Arial" pitchFamily="-84" charset="0"/>
                <a:cs typeface="Arial" pitchFamily="-84" charset="0"/>
              </a:rPr>
              <a:t>IAS 2017 - D’après </a:t>
            </a:r>
            <a:r>
              <a:rPr lang="fr-FR" dirty="0" err="1"/>
              <a:t>Rockstroh</a:t>
            </a:r>
            <a:r>
              <a:rPr lang="fr-FR" dirty="0"/>
              <a:t> J et al., poster </a:t>
            </a:r>
            <a:r>
              <a:rPr lang="fr-FR" dirty="0" smtClean="0"/>
              <a:t>MOPEB0289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116" name="Grouper 115"/>
          <p:cNvGrpSpPr/>
          <p:nvPr/>
        </p:nvGrpSpPr>
        <p:grpSpPr>
          <a:xfrm>
            <a:off x="7593496" y="1198559"/>
            <a:ext cx="4217171" cy="4466741"/>
            <a:chOff x="5532551" y="1074291"/>
            <a:chExt cx="3156922" cy="3274894"/>
          </a:xfrm>
        </p:grpSpPr>
        <p:sp>
          <p:nvSpPr>
            <p:cNvPr id="45" name="TextBox 34"/>
            <p:cNvSpPr txBox="1"/>
            <p:nvPr/>
          </p:nvSpPr>
          <p:spPr>
            <a:xfrm>
              <a:off x="6046991" y="4193542"/>
              <a:ext cx="249593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– 10</a:t>
              </a:r>
            </a:p>
          </p:txBody>
        </p:sp>
        <p:sp>
          <p:nvSpPr>
            <p:cNvPr id="46" name="TextBox 35"/>
            <p:cNvSpPr txBox="1"/>
            <p:nvPr/>
          </p:nvSpPr>
          <p:spPr>
            <a:xfrm>
              <a:off x="8546831" y="4208121"/>
              <a:ext cx="142642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15</a:t>
              </a:r>
            </a:p>
          </p:txBody>
        </p:sp>
        <p:cxnSp>
          <p:nvCxnSpPr>
            <p:cNvPr id="47" name="Straight Connector 39"/>
            <p:cNvCxnSpPr/>
            <p:nvPr/>
          </p:nvCxnSpPr>
          <p:spPr bwMode="auto">
            <a:xfrm flipV="1">
              <a:off x="6174008" y="1969797"/>
              <a:ext cx="0" cy="218627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24"/>
            <p:cNvCxnSpPr>
              <a:cxnSpLocks noChangeShapeType="1"/>
            </p:cNvCxnSpPr>
            <p:nvPr/>
          </p:nvCxnSpPr>
          <p:spPr bwMode="auto">
            <a:xfrm flipV="1">
              <a:off x="8618906" y="1969797"/>
              <a:ext cx="0" cy="218627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AutoShape 106"/>
            <p:cNvSpPr>
              <a:spLocks noChangeArrowheads="1"/>
            </p:cNvSpPr>
            <p:nvPr/>
          </p:nvSpPr>
          <p:spPr bwMode="auto">
            <a:xfrm>
              <a:off x="7159740" y="1612900"/>
              <a:ext cx="1459166" cy="331764"/>
            </a:xfrm>
            <a:prstGeom prst="rightArrow">
              <a:avLst>
                <a:gd name="adj1" fmla="val 74951"/>
                <a:gd name="adj2" fmla="val 75964"/>
              </a:avLst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TAF</a:t>
              </a:r>
            </a:p>
          </p:txBody>
        </p:sp>
        <p:sp>
          <p:nvSpPr>
            <p:cNvPr id="50" name="AutoShape 106"/>
            <p:cNvSpPr>
              <a:spLocks noChangeArrowheads="1"/>
            </p:cNvSpPr>
            <p:nvPr/>
          </p:nvSpPr>
          <p:spPr bwMode="auto">
            <a:xfrm flipH="1">
              <a:off x="6141789" y="1612900"/>
              <a:ext cx="1017952" cy="331764"/>
            </a:xfrm>
            <a:prstGeom prst="rightArrow">
              <a:avLst>
                <a:gd name="adj1" fmla="val 74951"/>
                <a:gd name="adj2" fmla="val 75964"/>
              </a:avLst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rIns="18288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kern="0" dirty="0">
                  <a:solidFill>
                    <a:prstClr val="white"/>
                  </a:solidFill>
                  <a:ea typeface="MS PGothic"/>
                  <a:cs typeface="Arial" charset="0"/>
                </a:rPr>
                <a:t>TDF</a:t>
              </a:r>
            </a:p>
          </p:txBody>
        </p:sp>
        <p:sp>
          <p:nvSpPr>
            <p:cNvPr id="51" name="Rectangle 6"/>
            <p:cNvSpPr>
              <a:spLocks noChangeArrowheads="1"/>
            </p:cNvSpPr>
            <p:nvPr/>
          </p:nvSpPr>
          <p:spPr bwMode="auto">
            <a:xfrm>
              <a:off x="5896252" y="1074291"/>
              <a:ext cx="27622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45720" anchor="ctr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defRPr/>
              </a:pPr>
              <a:r>
                <a:rPr lang="en-US" altLang="en-US" sz="1200" b="1" kern="0" dirty="0" err="1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Différence</a:t>
              </a:r>
              <a:r>
                <a:rPr lang="en-US" altLang="en-US" sz="12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 entre les </a:t>
              </a:r>
              <a:r>
                <a:rPr lang="en-US" altLang="en-US" sz="1200" b="1" kern="0" dirty="0" err="1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traitements</a:t>
              </a:r>
              <a:r>
                <a:rPr lang="en-US" altLang="en-US" sz="1200" b="1" kern="0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 </a:t>
              </a:r>
              <a:r>
                <a:rPr lang="en-US" altLang="en-US" sz="1200" b="1" kern="0" dirty="0" smtClean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(%)</a:t>
              </a:r>
            </a:p>
            <a:p>
              <a:pPr algn="ctr" defTabSz="4572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defRPr/>
              </a:pPr>
              <a:r>
                <a:rPr lang="en-US" altLang="en-US" sz="1200" b="1" kern="0" dirty="0" smtClean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CV &lt; 40 c/mL à S46</a:t>
              </a:r>
              <a:endParaRPr lang="en-US" altLang="en-US" sz="1200" b="1" kern="0" dirty="0">
                <a:solidFill>
                  <a:srgbClr val="000000"/>
                </a:solidFill>
                <a:latin typeface="Arial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52" name="Line 30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CE6CAD8D-83EF-4A03-B189-2CDF72444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59740" y="1969796"/>
              <a:ext cx="0" cy="218627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53" name="Line 31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5C340C82-204E-4594-BEB8-AE56D98C3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7189" y="4119606"/>
              <a:ext cx="245171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1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5994" y="3737431"/>
              <a:ext cx="1782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00"/>
                  </a:solidFill>
                  <a:ea typeface="ＭＳ Ｐゴシック" pitchFamily="-84" charset="-128"/>
                </a:rPr>
                <a:t>– 2</a:t>
              </a:r>
            </a:p>
          </p:txBody>
        </p:sp>
        <p:sp>
          <p:nvSpPr>
            <p:cNvPr id="63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5037" y="3794585"/>
              <a:ext cx="1604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1,8</a:t>
              </a:r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3BEDD23F-E405-4F00-9AE1-22C009F1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636" y="3939637"/>
              <a:ext cx="819007" cy="58419"/>
            </a:xfrm>
            <a:custGeom>
              <a:avLst/>
              <a:gdLst>
                <a:gd name="T0" fmla="*/ 0 w 704"/>
                <a:gd name="T1" fmla="*/ 649 w 704"/>
                <a:gd name="T2" fmla="*/ 325 w 70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4">
                  <a:moveTo>
                    <a:pt x="0" y="0"/>
                  </a:moveTo>
                  <a:cubicBezTo>
                    <a:pt x="217" y="0"/>
                    <a:pt x="595" y="0"/>
                    <a:pt x="649" y="0"/>
                  </a:cubicBezTo>
                  <a:cubicBezTo>
                    <a:pt x="704" y="0"/>
                    <a:pt x="379" y="0"/>
                    <a:pt x="325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67" name="TextBox 35"/>
            <p:cNvSpPr txBox="1"/>
            <p:nvPr/>
          </p:nvSpPr>
          <p:spPr>
            <a:xfrm>
              <a:off x="8073756" y="4208121"/>
              <a:ext cx="142642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10</a:t>
              </a:r>
            </a:p>
          </p:txBody>
        </p:sp>
        <p:sp>
          <p:nvSpPr>
            <p:cNvPr id="68" name="TextBox 35"/>
            <p:cNvSpPr txBox="1"/>
            <p:nvPr/>
          </p:nvSpPr>
          <p:spPr>
            <a:xfrm>
              <a:off x="7618262" y="4208121"/>
              <a:ext cx="71321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5</a:t>
              </a:r>
            </a:p>
          </p:txBody>
        </p:sp>
        <p:sp>
          <p:nvSpPr>
            <p:cNvPr id="69" name="TextBox 35"/>
            <p:cNvSpPr txBox="1"/>
            <p:nvPr/>
          </p:nvSpPr>
          <p:spPr>
            <a:xfrm>
              <a:off x="7122424" y="4208121"/>
              <a:ext cx="71321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0</a:t>
              </a:r>
            </a:p>
          </p:txBody>
        </p:sp>
        <p:sp>
          <p:nvSpPr>
            <p:cNvPr id="70" name="TextBox 34"/>
            <p:cNvSpPr txBox="1"/>
            <p:nvPr/>
          </p:nvSpPr>
          <p:spPr>
            <a:xfrm>
              <a:off x="6583986" y="4193542"/>
              <a:ext cx="178271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– 5</a:t>
              </a:r>
            </a:p>
          </p:txBody>
        </p:sp>
        <p:sp>
          <p:nvSpPr>
            <p:cNvPr id="73" name="Line 30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CE6CAD8D-83EF-4A03-B189-2CDF72444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70790" y="4119605"/>
              <a:ext cx="470" cy="3646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74" name="Line 30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CE6CAD8D-83EF-4A03-B189-2CDF72444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51400" y="4119605"/>
              <a:ext cx="470" cy="3646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75" name="Line 30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CE6CAD8D-83EF-4A03-B189-2CDF72444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40350" y="4119605"/>
              <a:ext cx="470" cy="3646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76" name="TextBox 34"/>
            <p:cNvSpPr txBox="1"/>
            <p:nvPr/>
          </p:nvSpPr>
          <p:spPr>
            <a:xfrm>
              <a:off x="5532551" y="3856992"/>
              <a:ext cx="541953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366-1216</a:t>
              </a:r>
            </a:p>
          </p:txBody>
        </p:sp>
        <p:sp>
          <p:nvSpPr>
            <p:cNvPr id="77" name="TextBox 34"/>
            <p:cNvSpPr txBox="1"/>
            <p:nvPr/>
          </p:nvSpPr>
          <p:spPr>
            <a:xfrm>
              <a:off x="5532551" y="3517688"/>
              <a:ext cx="541953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366-1160</a:t>
              </a:r>
            </a:p>
          </p:txBody>
        </p:sp>
        <p:sp>
          <p:nvSpPr>
            <p:cNvPr id="78" name="TextBox 34"/>
            <p:cNvSpPr txBox="1"/>
            <p:nvPr/>
          </p:nvSpPr>
          <p:spPr>
            <a:xfrm>
              <a:off x="5532551" y="3186124"/>
              <a:ext cx="541953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311-1089</a:t>
              </a:r>
            </a:p>
          </p:txBody>
        </p:sp>
        <p:sp>
          <p:nvSpPr>
            <p:cNvPr id="79" name="TextBox 34"/>
            <p:cNvSpPr txBox="1"/>
            <p:nvPr/>
          </p:nvSpPr>
          <p:spPr>
            <a:xfrm>
              <a:off x="5532551" y="2850151"/>
              <a:ext cx="541953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236-0128</a:t>
              </a:r>
            </a:p>
          </p:txBody>
        </p:sp>
        <p:sp>
          <p:nvSpPr>
            <p:cNvPr id="80" name="TextBox 34"/>
            <p:cNvSpPr txBox="1"/>
            <p:nvPr/>
          </p:nvSpPr>
          <p:spPr>
            <a:xfrm>
              <a:off x="5532551" y="2521557"/>
              <a:ext cx="541953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292-0109</a:t>
              </a:r>
            </a:p>
          </p:txBody>
        </p:sp>
        <p:sp>
          <p:nvSpPr>
            <p:cNvPr id="81" name="TextBox 34"/>
            <p:cNvSpPr txBox="1"/>
            <p:nvPr/>
          </p:nvSpPr>
          <p:spPr>
            <a:xfrm>
              <a:off x="5789407" y="2140311"/>
              <a:ext cx="285097" cy="14106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r" defTabSz="51362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 err="1">
                  <a:solidFill>
                    <a:prstClr val="black"/>
                  </a:solidFill>
                  <a:ea typeface="ＭＳ Ｐゴシック" pitchFamily="-84" charset="-128"/>
                  <a:cs typeface="Arial" pitchFamily="34" charset="0"/>
                </a:rPr>
                <a:t>Tous</a:t>
              </a:r>
              <a:endParaRPr lang="en-US" sz="1000" kern="0" dirty="0">
                <a:solidFill>
                  <a:prstClr val="black"/>
                </a:solidFill>
                <a:ea typeface="ＭＳ Ｐゴシック" pitchFamily="-84" charset="-128"/>
                <a:cs typeface="Arial" pitchFamily="34" charset="0"/>
              </a:endParaRPr>
            </a:p>
          </p:txBody>
        </p:sp>
        <p:cxnSp>
          <p:nvCxnSpPr>
            <p:cNvPr id="83" name="Connecteur droit 82"/>
            <p:cNvCxnSpPr/>
            <p:nvPr/>
          </p:nvCxnSpPr>
          <p:spPr>
            <a:xfrm>
              <a:off x="6959600" y="3891319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9567" y="3788438"/>
              <a:ext cx="2567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– 5,9</a:t>
              </a:r>
            </a:p>
          </p:txBody>
        </p:sp>
        <p:sp>
          <p:nvSpPr>
            <p:cNvPr id="85" name="Freeform 33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3BEDD23F-E405-4F00-9AE1-22C009F1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236" y="3613667"/>
              <a:ext cx="819007" cy="58419"/>
            </a:xfrm>
            <a:custGeom>
              <a:avLst/>
              <a:gdLst>
                <a:gd name="T0" fmla="*/ 0 w 704"/>
                <a:gd name="T1" fmla="*/ 649 w 704"/>
                <a:gd name="T2" fmla="*/ 325 w 70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4">
                  <a:moveTo>
                    <a:pt x="0" y="0"/>
                  </a:moveTo>
                  <a:cubicBezTo>
                    <a:pt x="217" y="0"/>
                    <a:pt x="595" y="0"/>
                    <a:pt x="649" y="0"/>
                  </a:cubicBezTo>
                  <a:cubicBezTo>
                    <a:pt x="704" y="0"/>
                    <a:pt x="379" y="0"/>
                    <a:pt x="325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cxnSp>
          <p:nvCxnSpPr>
            <p:cNvPr id="86" name="Connecteur droit 85"/>
            <p:cNvCxnSpPr/>
            <p:nvPr/>
          </p:nvCxnSpPr>
          <p:spPr>
            <a:xfrm>
              <a:off x="7132200" y="3565349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6203" y="3411461"/>
              <a:ext cx="28522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00"/>
                  </a:solidFill>
                  <a:ea typeface="ＭＳ Ｐゴシック" pitchFamily="-84" charset="-128"/>
                </a:rPr>
                <a:t>– 0,3</a:t>
              </a:r>
            </a:p>
          </p:txBody>
        </p:sp>
        <p:sp>
          <p:nvSpPr>
            <p:cNvPr id="88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6696" y="3449565"/>
              <a:ext cx="1604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3,7</a:t>
              </a:r>
            </a:p>
          </p:txBody>
        </p:sp>
        <p:sp>
          <p:nvSpPr>
            <p:cNvPr id="89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4401" y="3459293"/>
              <a:ext cx="2567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– 4,2</a:t>
              </a:r>
            </a:p>
          </p:txBody>
        </p:sp>
        <p:sp>
          <p:nvSpPr>
            <p:cNvPr id="90" name="Freeform 33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3BEDD23F-E405-4F00-9AE1-22C009F1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583" y="3282103"/>
              <a:ext cx="819007" cy="58419"/>
            </a:xfrm>
            <a:custGeom>
              <a:avLst/>
              <a:gdLst>
                <a:gd name="T0" fmla="*/ 0 w 704"/>
                <a:gd name="T1" fmla="*/ 649 w 704"/>
                <a:gd name="T2" fmla="*/ 325 w 70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4">
                  <a:moveTo>
                    <a:pt x="0" y="0"/>
                  </a:moveTo>
                  <a:cubicBezTo>
                    <a:pt x="217" y="0"/>
                    <a:pt x="595" y="0"/>
                    <a:pt x="649" y="0"/>
                  </a:cubicBezTo>
                  <a:cubicBezTo>
                    <a:pt x="704" y="0"/>
                    <a:pt x="379" y="0"/>
                    <a:pt x="325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cxnSp>
          <p:nvCxnSpPr>
            <p:cNvPr id="91" name="Connecteur droit 90"/>
            <p:cNvCxnSpPr/>
            <p:nvPr/>
          </p:nvCxnSpPr>
          <p:spPr>
            <a:xfrm>
              <a:off x="7286547" y="3233785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0100" y="3064022"/>
              <a:ext cx="1782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00"/>
                  </a:solidFill>
                  <a:ea typeface="ＭＳ Ｐゴシック" pitchFamily="-84" charset="-128"/>
                </a:rPr>
                <a:t>1,3</a:t>
              </a:r>
            </a:p>
          </p:txBody>
        </p:sp>
        <p:sp>
          <p:nvSpPr>
            <p:cNvPr id="93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9276" y="3121379"/>
              <a:ext cx="1604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5,1</a:t>
              </a:r>
            </a:p>
          </p:txBody>
        </p:sp>
        <p:sp>
          <p:nvSpPr>
            <p:cNvPr id="94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0498" y="3115029"/>
              <a:ext cx="2567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– 2,5</a:t>
              </a:r>
            </a:p>
          </p:txBody>
        </p:sp>
        <p:sp>
          <p:nvSpPr>
            <p:cNvPr id="95" name="Freeform 33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3BEDD23F-E405-4F00-9AE1-22C009F1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600" y="2942321"/>
              <a:ext cx="1511300" cy="83454"/>
            </a:xfrm>
            <a:custGeom>
              <a:avLst/>
              <a:gdLst>
                <a:gd name="T0" fmla="*/ 0 w 704"/>
                <a:gd name="T1" fmla="*/ 649 w 704"/>
                <a:gd name="T2" fmla="*/ 325 w 70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4">
                  <a:moveTo>
                    <a:pt x="0" y="0"/>
                  </a:moveTo>
                  <a:cubicBezTo>
                    <a:pt x="217" y="0"/>
                    <a:pt x="595" y="0"/>
                    <a:pt x="649" y="0"/>
                  </a:cubicBezTo>
                  <a:cubicBezTo>
                    <a:pt x="704" y="0"/>
                    <a:pt x="379" y="0"/>
                    <a:pt x="325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cxnSp>
          <p:nvCxnSpPr>
            <p:cNvPr id="96" name="Connecteur droit 95"/>
            <p:cNvCxnSpPr/>
            <p:nvPr/>
          </p:nvCxnSpPr>
          <p:spPr>
            <a:xfrm>
              <a:off x="7439404" y="2894003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132" y="2724240"/>
              <a:ext cx="1782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00"/>
                  </a:solidFill>
                  <a:ea typeface="ＭＳ Ｐゴシック" pitchFamily="-84" charset="-128"/>
                </a:rPr>
                <a:t>2,9</a:t>
              </a:r>
            </a:p>
          </p:txBody>
        </p:sp>
        <p:sp>
          <p:nvSpPr>
            <p:cNvPr id="98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3148" y="2781691"/>
              <a:ext cx="22463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12,5</a:t>
              </a:r>
            </a:p>
          </p:txBody>
        </p:sp>
        <p:sp>
          <p:nvSpPr>
            <p:cNvPr id="99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9705" y="2772072"/>
              <a:ext cx="1604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– 2</a:t>
              </a:r>
            </a:p>
          </p:txBody>
        </p:sp>
        <p:sp>
          <p:nvSpPr>
            <p:cNvPr id="100" name="Freeform 33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3BEDD23F-E405-4F00-9AE1-22C009F1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636" y="2604202"/>
              <a:ext cx="819007" cy="58419"/>
            </a:xfrm>
            <a:custGeom>
              <a:avLst/>
              <a:gdLst>
                <a:gd name="T0" fmla="*/ 0 w 704"/>
                <a:gd name="T1" fmla="*/ 649 w 704"/>
                <a:gd name="T2" fmla="*/ 325 w 70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4">
                  <a:moveTo>
                    <a:pt x="0" y="0"/>
                  </a:moveTo>
                  <a:cubicBezTo>
                    <a:pt x="217" y="0"/>
                    <a:pt x="595" y="0"/>
                    <a:pt x="649" y="0"/>
                  </a:cubicBezTo>
                  <a:cubicBezTo>
                    <a:pt x="704" y="0"/>
                    <a:pt x="379" y="0"/>
                    <a:pt x="325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cxnSp>
          <p:nvCxnSpPr>
            <p:cNvPr id="101" name="Connecteur droit 100"/>
            <p:cNvCxnSpPr/>
            <p:nvPr/>
          </p:nvCxnSpPr>
          <p:spPr>
            <a:xfrm>
              <a:off x="7559600" y="255588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8181" y="2399773"/>
              <a:ext cx="1782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00"/>
                  </a:solidFill>
                  <a:ea typeface="ＭＳ Ｐゴシック" pitchFamily="-84" charset="-128"/>
                </a:rPr>
                <a:t>4,1</a:t>
              </a:r>
            </a:p>
          </p:txBody>
        </p:sp>
        <p:sp>
          <p:nvSpPr>
            <p:cNvPr id="103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3296" y="2452800"/>
              <a:ext cx="1604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6,7</a:t>
              </a:r>
            </a:p>
          </p:txBody>
        </p:sp>
        <p:sp>
          <p:nvSpPr>
            <p:cNvPr id="104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4700" y="2452307"/>
              <a:ext cx="1604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1,6</a:t>
              </a:r>
            </a:p>
          </p:txBody>
        </p:sp>
        <p:sp>
          <p:nvSpPr>
            <p:cNvPr id="105" name="Freeform 33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3BEDD23F-E405-4F00-9AE1-22C009F1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700" y="2201318"/>
              <a:ext cx="321475" cy="58419"/>
            </a:xfrm>
            <a:custGeom>
              <a:avLst/>
              <a:gdLst>
                <a:gd name="T0" fmla="*/ 0 w 704"/>
                <a:gd name="T1" fmla="*/ 649 w 704"/>
                <a:gd name="T2" fmla="*/ 325 w 70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4">
                  <a:moveTo>
                    <a:pt x="0" y="0"/>
                  </a:moveTo>
                  <a:cubicBezTo>
                    <a:pt x="217" y="0"/>
                    <a:pt x="595" y="0"/>
                    <a:pt x="649" y="0"/>
                  </a:cubicBezTo>
                  <a:cubicBezTo>
                    <a:pt x="704" y="0"/>
                    <a:pt x="379" y="0"/>
                    <a:pt x="325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84" charset="-128"/>
              </a:endParaRPr>
            </a:p>
          </p:txBody>
        </p:sp>
        <p:sp>
          <p:nvSpPr>
            <p:cNvPr id="107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1929" y="1969797"/>
              <a:ext cx="1782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00"/>
                  </a:solidFill>
                  <a:ea typeface="ＭＳ Ｐゴシック" pitchFamily="-84" charset="-128"/>
                </a:rPr>
                <a:t>1,7</a:t>
              </a:r>
            </a:p>
          </p:txBody>
        </p:sp>
        <p:sp>
          <p:nvSpPr>
            <p:cNvPr id="108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5711" y="2046741"/>
              <a:ext cx="1603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3,4</a:t>
              </a:r>
            </a:p>
          </p:txBody>
        </p:sp>
        <p:sp>
          <p:nvSpPr>
            <p:cNvPr id="109" name="Rectangle 3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4696DBD-3259-4A3F-8290-92B87E67F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4043" y="2042432"/>
              <a:ext cx="1604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 dirty="0">
                  <a:solidFill>
                    <a:srgbClr val="000000"/>
                  </a:solidFill>
                  <a:ea typeface="ＭＳ Ｐゴシック" pitchFamily="-84" charset="-128"/>
                </a:rPr>
                <a:t>0,1</a:t>
              </a:r>
            </a:p>
          </p:txBody>
        </p:sp>
        <p:sp>
          <p:nvSpPr>
            <p:cNvPr id="111" name="Losange 110"/>
            <p:cNvSpPr/>
            <p:nvPr/>
          </p:nvSpPr>
          <p:spPr>
            <a:xfrm>
              <a:off x="7257385" y="2142441"/>
              <a:ext cx="117296" cy="11729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9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23"/>
    </mc:Choice>
    <mc:Fallback>
      <p:transition spd="slow" advTm="8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8&quot; unique_id=&quot;10549&quot;&gt;&lt;/object&gt;&lt;object type=&quot;2&quot; unique_id=&quot;10550&quot;&gt;&lt;object type=&quot;3&quot; unique_id=&quot;10551&quot;&gt;&lt;property id=&quot;20148&quot; value=&quot;5&quot;/&gt;&lt;property id=&quot;20300&quot; value=&quot;Diapositive 1 - &amp;quot;Nouveaux antirétroviraux et  nouvelles stratégies antirétrovirales&amp;quot;&quot;/&gt;&lt;property id=&quot;20307&quot; value=&quot;256&quot;/&gt;&lt;/object&gt;&lt;object type=&quot;3&quot; unique_id=&quot;10552&quot;&gt;&lt;property id=&quot;20148&quot; value=&quot;5&quot;/&gt;&lt;property id=&quot;20300&quot; value=&quot;Diapositive 2&quot;/&gt;&lt;property id=&quot;20307&quot; value=&quot;257&quot;/&gt;&lt;/object&gt;&lt;object type=&quot;3&quot; unique_id=&quot;10553&quot;&gt;&lt;property id=&quot;20148&quot; value=&quot;5&quot;/&gt;&lt;property id=&quot;20300&quot; value=&quot;Diapositive 3 - &amp;quot;Trithérapies de première ligne en 1 comprimé /jour&amp;quot;&quot;/&gt;&lt;property id=&quot;20307&quot; value=&quot;259&quot;/&gt;&lt;/object&gt;&lt;object type=&quot;3&quot; unique_id=&quot;10554&quot;&gt;&lt;property id=&quot;20148&quot; value=&quot;5&quot;/&gt;&lt;property id=&quot;20300&quot; value=&quot;Diapositive 4 - &amp;quot;Demandez le programme !&amp;quot;&quot;/&gt;&lt;property id=&quot;20307&quot; value=&quot;258&quot;/&gt;&lt;/object&gt;&lt;object type=&quot;3&quot; unique_id=&quot;10627&quot;&gt;&lt;property id=&quot;20148&quot; value=&quot;5&quot;/&gt;&lt;property id=&quot;20300&quot; value=&quot;Diapositive 75 - &amp;quot;Un nouvel indicateur dans la définition du succès thérapeutique&amp;quot;&quot;/&gt;&lt;property id=&quot;20307&quot; value=&quot;262&quot;/&gt;&lt;/object&gt;&lt;object type=&quot;3&quot; unique_id=&quot;10655&quot;&gt;&lt;property id=&quot;20148&quot; value=&quot;5&quot;/&gt;&lt;property id=&quot;20300&quot; value=&quot;Diapositive 32 - &amp;quot;Quelles stratégies pour améliorer la qualité de vie sous traitement ?&amp;quot;&quot;/&gt;&lt;property id=&quot;20307&quot; value=&quot;263&quot;/&gt;&lt;/object&gt;&lt;object type=&quot;3&quot; unique_id=&quot;10899&quot;&gt;&lt;property id=&quot;20148&quot; value=&quot;5&quot;/&gt;&lt;property id=&quot;20300&quot; value=&quot;Diapositive 17 - &amp;quot;Bictégravir/FTC/TAF vs DTG+FTC/TAF en initiation de traitement : résultats S48 (1)&amp;quot;&quot;/&gt;&lt;property id=&quot;20307&quot; value=&quot;265&quot;/&gt;&lt;/object&gt;&lt;object type=&quot;3&quot; unique_id=&quot;10900&quot;&gt;&lt;property id=&quot;20148&quot; value=&quot;5&quot;/&gt;&lt;property id=&quot;20300&quot; value=&quot;Diapositive 18 - &amp;quot;Bictégravir/FTC/TAF vs DTG+FTC/TAF en initiation de traitement : résultats S48 (2)&amp;quot;&quot;/&gt;&lt;property id=&quot;20307&quot; value=&quot;266&quot;/&gt;&lt;/object&gt;&lt;object type=&quot;3&quot; unique_id=&quot;10901&quot;&gt;&lt;property id=&quot;20148&quot; value=&quot;5&quot;/&gt;&lt;property id=&quot;20300&quot; value=&quot;Diapositive 19 - &amp;quot;Bictégravir/FTC/TAF vs DTG+FTC/TAF en initiation de traitement : résultats S48 (3)&amp;quot;&quot;/&gt;&lt;property id=&quot;20307&quot; value=&quot;267&quot;/&gt;&lt;/object&gt;&lt;object type=&quot;3&quot; unique_id=&quot;10903&quot;&gt;&lt;property id=&quot;20148&quot; value=&quot;5&quot;/&gt;&lt;property id=&quot;20300&quot; value=&quot;Diapositive 20 - &amp;quot;Bictégravir/FTC/TAF vs DTG+FTC/TAF en initiation de traitement : résultats S48 (4)&amp;quot;&quot;/&gt;&lt;property id=&quot;20307&quot; value=&quot;269&quot;/&gt;&lt;/object&gt;&lt;object type=&quot;3&quot; unique_id=&quot;10969&quot;&gt;&lt;property id=&quot;20148&quot; value=&quot;5&quot;/&gt;&lt;property id=&quot;20300&quot; value=&quot;Diapositive 25 - &amp;quot;DOR/FTC/TDF vs EFV/FTC/TDF en initiation de traitement (essai DRIVE-AHEAD) : résultats S48 (1)&amp;quot;&quot;/&gt;&lt;property id=&quot;20307&quot; value=&quot;271&quot;/&gt;&lt;/object&gt;&lt;object type=&quot;3&quot; unique_id=&quot;10970&quot;&gt;&lt;property id=&quot;20148&quot; value=&quot;5&quot;/&gt;&lt;property id=&quot;20300&quot; value=&quot;Diapositive 26 - &amp;quot;DOR/FTC/TDF vs EFV/FTC/TDF en initiation de traitement (essai DRIVE-AHEAD) : résultats S48 (2)&amp;quot;&quot;/&gt;&lt;property id=&quot;20307&quot; value=&quot;272&quot;/&gt;&lt;/object&gt;&lt;object type=&quot;3&quot; unique_id=&quot;10971&quot;&gt;&lt;property id=&quot;20148&quot; value=&quot;5&quot;/&gt;&lt;property id=&quot;20300&quot; value=&quot;Diapositive 27 - &amp;quot;DOR/FTC/TDF vs EFV/FTC/TDF en initiation de traitement (essai DRIVE-AHEAD) : résultats S48 (3)&amp;quot;&quot;/&gt;&lt;property id=&quot;20307&quot; value=&quot;273&quot;/&gt;&lt;/object&gt;&lt;object type=&quot;3&quot; unique_id=&quot;10972&quot;&gt;&lt;property id=&quot;20148&quot; value=&quot;5&quot;/&gt;&lt;property id=&quot;20300&quot; value=&quot;Diapositive 28 - &amp;quot;DOR/FTC/TDF vs EFV/FTC/TDF en initiation de traitement (essai DRIVE-AHEAD) : résultats S48 (3)&amp;quot;&quot;/&gt;&lt;property id=&quot;20307&quot; value=&quot;276&quot;/&gt;&lt;/object&gt;&lt;object type=&quot;3&quot; unique_id=&quot;10973&quot;&gt;&lt;property id=&quot;20148&quot; value=&quot;5&quot;/&gt;&lt;property id=&quot;20300&quot; value=&quot;Diapositive 29 - &amp;quot;DOR/FTC/TDF vs EFV/FTC/TDF en initiation de traitement (essai DRIVE-AHEAD) : résultats S48 (4)&amp;quot;&quot;/&gt;&lt;property id=&quot;20307&quot; value=&quot;274&quot;/&gt;&lt;/object&gt;&lt;object type=&quot;3&quot; unique_id=&quot;10974&quot;&gt;&lt;property id=&quot;20148&quot; value=&quot;5&quot;/&gt;&lt;property id=&quot;20300&quot; value=&quot;Diapositive 30 - &amp;quot;DOR/FTC/TDF vs EFV/FTC/TDF en initiation de traitement (essai DRIVE-AHEAD) : résultats S48 (5)&amp;quot;&quot;/&gt;&lt;property id=&quot;20307&quot; value=&quot;275&quot;/&gt;&lt;/object&gt;&lt;object type=&quot;3&quot; unique_id=&quot;11182&quot;&gt;&lt;property id=&quot;20148&quot; value=&quot;5&quot;/&gt;&lt;property id=&quot;20300&quot; value=&quot;Diapositive 6 - &amp;quot;RAL (1200 mg QD vs 400 mg BID) + TDF/FTC en initiation de traitement, résultats S48&amp;quot;&quot;/&gt;&lt;property id=&quot;20307&quot; value=&quot;278&quot;/&gt;&lt;/object&gt;&lt;object type=&quot;3&quot; unique_id=&quot;11183&quot;&gt;&lt;property id=&quot;20148&quot; value=&quot;5&quot;/&gt;&lt;property id=&quot;20300&quot; value=&quot;Diapositive 7 - &amp;quot;RAL (1200 mg QD vs 400 mg BID) + TDF/FTC en initiation de traitement, résultats S48&amp;quot;&quot;/&gt;&lt;property id=&quot;20307&quot; value=&quot;279&quot;/&gt;&lt;/object&gt;&lt;object type=&quot;3&quot; unique_id=&quot;11184&quot;&gt;&lt;property id=&quot;20148&quot; value=&quot;5&quot;/&gt;&lt;property id=&quot;20300&quot; value=&quot;Diapositive 44 - &amp;quot;DTG + 3TC en initiation de traitement si CV &amp;lt; 500 000 c/ml (ACTG A5353), Résultats S24&amp;quot;&quot;/&gt;&lt;property id=&quot;20307&quot; value=&quot;280&quot;/&gt;&lt;/object&gt;&lt;object type=&quot;3&quot; unique_id=&quot;12324&quot;&gt;&lt;property id=&quot;20148&quot; value=&quot;5&quot;/&gt;&lt;property id=&quot;20300&quot; value=&quot;Diapositive 69 - &amp;quot;Essai LATTE-2 : CAB LA + RPV LA en IM  Résultats à S96 (1)&amp;quot;&quot;/&gt;&lt;property id=&quot;20307&quot; value=&quot;281&quot;/&gt;&lt;/object&gt;&lt;object type=&quot;3&quot; unique_id=&quot;12325&quot;&gt;&lt;property id=&quot;20148&quot; value=&quot;5&quot;/&gt;&lt;property id=&quot;20300&quot; value=&quot;Diapositive 70 - &amp;quot;Essai LATTE-2 : CAB LA + RPV LA en IM  Résultats à S96 (2)&amp;quot;&quot;/&gt;&lt;property id=&quot;20307&quot; value=&quot;283&quot;/&gt;&lt;/object&gt;&lt;object type=&quot;3&quot; unique_id=&quot;12471&quot;&gt;&lt;property id=&quot;20148&quot; value=&quot;5&quot;/&gt;&lt;property id=&quot;20300&quot; value=&quot;Diapositive 52 - &amp;quot;Essais  SWORD-1 et SWORD-2 : DTG + RPV en switch&amp;quot;&quot;/&gt;&lt;property id=&quot;20307&quot; value=&quot;288&quot;/&gt;&lt;/object&gt;&lt;object type=&quot;3&quot; unique_id=&quot;12472&quot;&gt;&lt;property id=&quot;20148&quot; value=&quot;5&quot;/&gt;&lt;property id=&quot;20300&quot; value=&quot;Diapositive 53 - &amp;quot;Essais  SWORD-1 et SWORD-2 : DTG + RPV en switch&amp;quot;&quot;/&gt;&lt;property id=&quot;20307&quot; value=&quot;289&quot;/&gt;&lt;/object&gt;&lt;object type=&quot;3&quot; unique_id=&quot;12474&quot;&gt;&lt;property id=&quot;20148&quot; value=&quot;5&quot;/&gt;&lt;property id=&quot;20300&quot; value=&quot;Diapositive 54 - &amp;quot;Sous étude de SWORD : le switch de TDF vers DTG+RPV améliore les marqueurs osseux à S48&amp;quot;&quot;/&gt;&lt;property id=&quot;20307&quot; value=&quot;285&quot;/&gt;&lt;/object&gt;&lt;object type=&quot;3&quot; unique_id=&quot;12788&quot;&gt;&lt;property id=&quot;20148&quot; value=&quot;5&quot;/&gt;&lt;property id=&quot;20300&quot; value=&quot;Diapositive 11 - &amp;quot;Bictégravir/FTC/TAF vs DTG/ABC/3TC en initiation de traitement : résultats S48 (1)&amp;quot;&quot;/&gt;&lt;property id=&quot;20307&quot; value=&quot;290&quot;/&gt;&lt;/object&gt;&lt;object type=&quot;3&quot; unique_id=&quot;12789&quot;&gt;&lt;property id=&quot;20148&quot; value=&quot;5&quot;/&gt;&lt;property id=&quot;20300&quot; value=&quot;Diapositive 12 - &amp;quot;Bictégravir/FTC/TAF vs DTG/ABC/3TC en initiation de traitement : résultats S48 (2)&amp;quot;&quot;/&gt;&lt;property id=&quot;20307&quot; value=&quot;291&quot;/&gt;&lt;/object&gt;&lt;object type=&quot;3&quot; unique_id=&quot;12790&quot;&gt;&lt;property id=&quot;20148&quot; value=&quot;5&quot;/&gt;&lt;property id=&quot;20300&quot; value=&quot;Diapositive 13 - &amp;quot;Bictégravir/FTC/TAF vs DTG/ABC/3TC en initiation de traitement : résultats S48 (3)&amp;quot;&quot;/&gt;&lt;property id=&quot;20307&quot; value=&quot;292&quot;/&gt;&lt;/object&gt;&lt;object type=&quot;3&quot; unique_id=&quot;12791&quot;&gt;&lt;property id=&quot;20148&quot; value=&quot;5&quot;/&gt;&lt;property id=&quot;20300&quot; value=&quot;Diapositive 14 - &amp;quot;Bictégravir/FTC/TAF vs DTG/ABC/3TC en initiation de traitement : résultats S48 (4)&amp;quot;&quot;/&gt;&lt;property id=&quot;20307&quot; value=&quot;296&quot;/&gt;&lt;/object&gt;&lt;object type=&quot;3&quot; unique_id=&quot;12792&quot;&gt;&lt;property id=&quot;20148&quot; value=&quot;5&quot;/&gt;&lt;property id=&quot;20300&quot; value=&quot;Diapositive 15 - &amp;quot;Bictégravir/FTC/TAF vs DTG/ABC/3TC en initiation de traitement : résultats S48 (5)&amp;quot;&quot;/&gt;&lt;property id=&quot;20307&quot; value=&quot;294&quot;/&gt;&lt;/object&gt;&lt;object type=&quot;3&quot; unique_id=&quot;12793&quot;&gt;&lt;property id=&quot;20148&quot; value=&quot;5&quot;/&gt;&lt;property id=&quot;20300&quot; value=&quot;Diapositive 16 - &amp;quot;Bictégravir/FTC/TAF vs DTG/ABC/3TC en initiation de traitement : résultats S48 (6)&amp;quot;&quot;/&gt;&lt;property id=&quot;20307&quot; value=&quot;295&quot;/&gt;&lt;/object&gt;&lt;object type=&quot;3&quot; unique_id=&quot;13159&quot;&gt;&lt;property id=&quot;20148&quot; value=&quot;5&quot;/&gt;&lt;property id=&quot;20300&quot; value=&quot;Diapositive 40 - &amp;quot;DRV/r + 3TC en initiation de traitement (ANDES) : résultats préliminaires (1)&amp;quot;&quot;/&gt;&lt;property id=&quot;20307&quot; value=&quot;297&quot;/&gt;&lt;/object&gt;&lt;object type=&quot;3&quot; unique_id=&quot;13160&quot;&gt;&lt;property id=&quot;20148&quot; value=&quot;5&quot;/&gt;&lt;property id=&quot;20300&quot; value=&quot;Diapositive 41 - &amp;quot;DRV/r + 3TC en initiation de traitement (ANDES) : résultats préliminaires (2)&amp;quot;&quot;/&gt;&lt;property id=&quot;20307&quot; value=&quot;298&quot;/&gt;&lt;/object&gt;&lt;object type=&quot;3&quot; unique_id=&quot;13161&quot;&gt;&lt;property id=&quot;20148&quot; value=&quot;5&quot;/&gt;&lt;property id=&quot;20300&quot; value=&quot;Diapositive 42 - &amp;quot;DRV/r + 3TC en initiation de traitement (ANDES) : résultats préliminaires (3)&amp;quot;&quot;/&gt;&lt;property id=&quot;20307&quot; value=&quot;299&quot;/&gt;&lt;/object&gt;&lt;object type=&quot;3&quot; unique_id=&quot;13162&quot;&gt;&lt;property id=&quot;20148&quot; value=&quot;5&quot;/&gt;&lt;property id=&quot;20300&quot; value=&quot;Diapositive 43 - &amp;quot;DRV/r + 3TC en initiation de traitement (ANDES) : résultats préliminaires (4)&amp;quot;&quot;/&gt;&lt;property id=&quot;20307&quot; value=&quot;300&quot;/&gt;&lt;/object&gt;&lt;object type=&quot;3&quot; unique_id=&quot;13866&quot;&gt;&lt;property id=&quot;20148&quot; value=&quot;5&quot;/&gt;&lt;property id=&quot;20300&quot; value=&quot;Diapositive 67 - &amp;quot;4D : pas d'impact de l'arrêt des ARV 3 jours sur 7 sur le réservoir viral et l'inflammation résiduelle&amp;quot;&quot;/&gt;&lt;property id=&quot;20307&quot; value=&quot;303&quot;/&gt;&lt;/object&gt;&lt;object type=&quot;3&quot; unique_id=&quot;18388&quot;&gt;&lt;property id=&quot;20148&quot; value=&quot;5&quot;/&gt;&lt;property id=&quot;20300&quot; value=&quot;Diapositive 22 - &amp;quot;Essai DRIVE : DOR versus DRV/r (+ 2 INTI) en 1ère ligne (1)&amp;quot;&quot;/&gt;&lt;property id=&quot;20307&quot; value=&quot;305&quot;/&gt;&lt;/object&gt;&lt;object type=&quot;3&quot; unique_id=&quot;18389&quot;&gt;&lt;property id=&quot;20148&quot; value=&quot;5&quot;/&gt;&lt;property id=&quot;20300&quot; value=&quot;Diapositive 23 - &amp;quot;Essai DRIVE : DOR versus DRV/r (+ 2 INTI) en 1ère ligne (2)&amp;quot;&quot;/&gt;&lt;property id=&quot;20307&quot; value=&quot;306&quot;/&gt;&lt;/object&gt;&lt;object type=&quot;3&quot; unique_id=&quot;18390&quot;&gt;&lt;property id=&quot;20148&quot; value=&quot;5&quot;/&gt;&lt;property id=&quot;20300&quot; value=&quot;Diapositive 24 - &amp;quot;Essai DRIVE : DOR versus DRV/r (+ 2 INTI) en 1ère ligne (3)&amp;quot;&quot;/&gt;&lt;property id=&quot;20307&quot; value=&quot;307&quot;/&gt;&lt;/object&gt;&lt;object type=&quot;3&quot; unique_id=&quot;18391&quot;&gt;&lt;property id=&quot;20148&quot; value=&quot;5&quot;/&gt;&lt;property id=&quot;20300&quot; value=&quot;Diapositive 35 - &amp;quot;Réduction des doses orales d’EFV et LPV grâce aux nano-formulations solides&amp;quot;&quot;/&gt;&lt;property id=&quot;20307&quot; value=&quot;321&quot;/&gt;&lt;/object&gt;&lt;object type=&quot;3&quot; unique_id=&quot;18393&quot;&gt;&lt;property id=&quot;20148&quot; value=&quot;5&quot;/&gt;&lt;property id=&quot;20300&quot; value=&quot;Diapositive 36 - &amp;quot;Réduction des doses orales d’EFV et LPV grâce aux nano-formulations solides&amp;quot;&quot;/&gt;&lt;property id=&quot;20307&quot; value=&quot;323&quot;/&gt;&lt;/object&gt;&lt;object type=&quot;3&quot; unique_id=&quot;18394&quot;&gt;&lt;property id=&quot;20148&quot; value=&quot;5&quot;/&gt;&lt;property id=&quot;20300&quot; value=&quot;Diapositive 37 - &amp;quot;Prodrogue nano-formulée de cabotégravir&amp;quot;&quot;/&gt;&lt;property id=&quot;20307&quot; value=&quot;324&quot;/&gt;&lt;/object&gt;&lt;object type=&quot;3&quot; unique_id=&quot;18395&quot;&gt;&lt;property id=&quot;20148&quot; value=&quot;5&quot;/&gt;&lt;property id=&quot;20300&quot; value=&quot;Diapositive 38 - &amp;quot;Prodrogue nano-formulée de cabotégravir&amp;quot;&quot;/&gt;&lt;property id=&quot;20307&quot; value=&quot;325&quot;/&gt;&lt;/object&gt;&lt;object type=&quot;3&quot; unique_id=&quot;18402&quot;&gt;&lt;property id=&quot;20148&quot; value=&quot;5&quot;/&gt;&lt;property id=&quot;20300&quot; value=&quot;Diapositive 57 - &amp;quot;Essai DOMONO : échec de la monothérapie  de maintenance par DTG (1)&amp;quot;&quot;/&gt;&lt;property id=&quot;20307&quot; value=&quot;313&quot;/&gt;&lt;/object&gt;&lt;object type=&quot;3&quot; unique_id=&quot;18403&quot;&gt;&lt;property id=&quot;20148&quot; value=&quot;5&quot;/&gt;&lt;property id=&quot;20300&quot; value=&quot;Diapositive 58 - &amp;quot;Essai DOMONO : échec de la monothérapie  de maintenance par DTG (2)&amp;quot;&quot;/&gt;&lt;property id=&quot;20307&quot; value=&quot;314&quot;/&gt;&lt;/object&gt;&lt;object type=&quot;3&quot; unique_id=&quot;18404&quot;&gt;&lt;property id=&quot;20148&quot; value=&quot;5&quot;/&gt;&lt;property id=&quot;20300&quot; value=&quot;Diapositive 59 - &amp;quot;Essai DOMONO : échec de la monothérapie  de maintenance par DTG (3)&amp;quot;&quot;/&gt;&lt;property id=&quot;20307&quot; value=&quot;315&quot;/&gt;&lt;/object&gt;&lt;object type=&quot;3&quot; unique_id=&quot;18405&quot;&gt;&lt;property id=&quot;20148&quot; value=&quot;5&quot;/&gt;&lt;property id=&quot;20300&quot; value=&quot;Diapositive 60 - &amp;quot;Echec de la monothérapie de DTG : émergence de résistance (1)&amp;quot;&quot;/&gt;&lt;property id=&quot;20307&quot; value=&quot;316&quot;/&gt;&lt;/object&gt;&lt;object type=&quot;3&quot; unique_id=&quot;18406&quot;&gt;&lt;property id=&quot;20148&quot; value=&quot;5&quot;/&gt;&lt;property id=&quot;20300&quot; value=&quot;Diapositive 61 - &amp;quot;Echec de la monothérapie de DTG : émergence de résistance (2)&amp;quot;&quot;/&gt;&lt;property id=&quot;20307&quot; value=&quot;317&quot;/&gt;&lt;/object&gt;&lt;object type=&quot;3&quot; unique_id=&quot;18408&quot;&gt;&lt;property id=&quot;20148&quot; value=&quot;5&quot;/&gt;&lt;property id=&quot;20300&quot; value=&quot;Diapositive 63 - &amp;quot;Essai BREATHER : EFV + 2 INTI 5 j/7 vs 7 j/7 – Résultats à S192 (1)&amp;quot;&quot;/&gt;&lt;property id=&quot;20307&quot; value=&quot;331&quot;/&gt;&lt;/object&gt;&lt;object type=&quot;3&quot; unique_id=&quot;18409&quot;&gt;&lt;property id=&quot;20148&quot; value=&quot;5&quot;/&gt;&lt;property id=&quot;20300&quot; value=&quot;Diapositive 64 - &amp;quot;Essai BREATHER : EFV + 2 INTI 5 j/7 vs 7 j/7 – Résultats à S192 (2)&amp;quot;&quot;/&gt;&lt;property id=&quot;20307&quot; value=&quot;332&quot;/&gt;&lt;/object&gt;&lt;object type=&quot;3&quot; unique_id=&quot;18411&quot;&gt;&lt;property id=&quot;20148&quot; value=&quot;5&quot;/&gt;&lt;property id=&quot;20300&quot; value=&quot;Diapositive 71 - &amp;quot;Traitements ARV à libération prolongée&amp;quot;&quot;/&gt;&lt;property id=&quot;20307&quot; value=&quot;329&quot;/&gt;&lt;/object&gt;&lt;object type=&quot;3&quot; unique_id=&quot;18414&quot;&gt;&lt;property id=&quot;20148&quot; value=&quot;5&quot;/&gt;&lt;property id=&quot;20300&quot; value=&quot;Diapositive 73 - &amp;quot;Implant rechargeable de FTC/TAF : évaluation chez des macaques&amp;quot;&quot;/&gt;&lt;property id=&quot;20307&quot; value=&quot;326&quot;/&gt;&lt;/object&gt;&lt;object type=&quot;3&quot; unique_id=&quot;18415&quot;&gt;&lt;property id=&quot;20148&quot; value=&quot;5&quot;/&gt;&lt;property id=&quot;20300&quot; value=&quot;Diapositive 74 - &amp;quot;Implant biodégradable de TAF : évaluation in vitro et in vivo chez le lapin &amp;quot;&quot;/&gt;&lt;property id=&quot;20307&quot; value=&quot;327&quot;/&gt;&lt;/object&gt;&lt;object type=&quot;3&quot; unique_id=&quot;19132&quot;&gt;&lt;property id=&quot;20148&quot; value=&quot;5&quot;/&gt;&lt;property id=&quot;20300&quot; value=&quot;Diapositive 46 - &amp;quot;Essai DUAL : bithérapie de maintenance par DRV/r + 3TC, résultats S48&amp;quot;&quot;/&gt;&lt;property id=&quot;20307&quot; value=&quot;333&quot;/&gt;&lt;/object&gt;&lt;object type=&quot;3&quot; unique_id=&quot;19133&quot;&gt;&lt;property id=&quot;20148&quot; value=&quot;5&quot;/&gt;&lt;property id=&quot;20300&quot; value=&quot;Diapositive 47 - &amp;quot;Essai DUAL : bithérapie de maintenance par DRV/r + 3TC, résultats S48&amp;quot;&quot;/&gt;&lt;property id=&quot;20307&quot; value=&quot;334&quot;/&gt;&lt;/object&gt;&lt;object type=&quot;3&quot; unique_id=&quot;19134&quot;&gt;&lt;property id=&quot;20148&quot; value=&quot;5&quot;/&gt;&lt;property id=&quot;20300&quot; value=&quot;Diapositive 65 - &amp;quot;Essai ANRS 162-4D : allégement 4 jours sur 7 (1)&amp;quot;&quot;/&gt;&lt;property id=&quot;20307&quot; value=&quot;335&quot;/&gt;&lt;/object&gt;&lt;object type=&quot;3&quot; unique_id=&quot;19135&quot;&gt;&lt;property id=&quot;20148&quot; value=&quot;5&quot;/&gt;&lt;property id=&quot;20300&quot; value=&quot;Diapositive 66 - &amp;quot;Essai ANRS 162-4D : allégement 4 jours sur 7&amp;quot;&quot;/&gt;&lt;property id=&quot;20307&quot; value=&quot;336&quot;/&gt;&lt;/object&gt;&lt;object type=&quot;3&quot; unique_id=&quot;21361&quot;&gt;&lt;property id=&quot;20148&quot; value=&quot;5&quot;/&gt;&lt;property id=&quot;20300&quot; value=&quot;Diapositive 5 - &amp;quot;Demandez le programme !&amp;quot;&quot;/&gt;&lt;property id=&quot;20307&quot; value=&quot;340&quot;/&gt;&lt;/object&gt;&lt;object type=&quot;3&quot; unique_id=&quot;21362&quot;&gt;&lt;property id=&quot;20148&quot; value=&quot;5&quot;/&gt;&lt;property id=&quot;20300&quot; value=&quot;Diapositive 8 - &amp;quot;Demandez le programme !&amp;quot;&quot;/&gt;&lt;property id=&quot;20307&quot; value=&quot;341&quot;/&gt;&lt;/object&gt;&lt;object type=&quot;3&quot; unique_id=&quot;21363&quot;&gt;&lt;property id=&quot;20148&quot; value=&quot;5&quot;/&gt;&lt;property id=&quot;20300&quot; value=&quot;Diapositive 9 - &amp;quot;Analyse poolée de 5 essais de phase 3 de switch TDF vers TAF&amp;quot;&quot;/&gt;&lt;property id=&quot;20307&quot; value=&quot;345&quot;/&gt;&lt;/object&gt;&lt;object type=&quot;3&quot; unique_id=&quot;21364&quot;&gt;&lt;property id=&quot;20148&quot; value=&quot;5&quot;/&gt;&lt;property id=&quot;20300&quot; value=&quot;Diapositive 10 - &amp;quot;Demandez le programme !&amp;quot;&quot;/&gt;&lt;property id=&quot;20307&quot; value=&quot;342&quot;/&gt;&lt;/object&gt;&lt;object type=&quot;3&quot; unique_id=&quot;21365&quot;&gt;&lt;property id=&quot;20148&quot; value=&quot;5&quot;/&gt;&lt;property id=&quot;20300&quot; value=&quot;Diapositive 21 - &amp;quot;Demandez le programme !&amp;quot;&quot;/&gt;&lt;property id=&quot;20307&quot; value=&quot;343&quot;/&gt;&lt;/object&gt;&lt;object type=&quot;3&quot; unique_id=&quot;21366&quot;&gt;&lt;property id=&quot;20148&quot; value=&quot;5&quot;/&gt;&lt;property id=&quot;20300&quot; value=&quot;Diapositive 31 - &amp;quot;Demandez le programme !&amp;quot;&quot;/&gt;&lt;property id=&quot;20307&quot; value=&quot;344&quot;/&gt;&lt;/object&gt;&lt;object type=&quot;3&quot; unique_id=&quot;22341&quot;&gt;&lt;property id=&quot;20148&quot; value=&quot;5&quot;/&gt;&lt;property id=&quot;20300&quot; value=&quot;Diapositive 33 - &amp;quot;Quelles stratégies pour améliorer la qualité de vie sous traitement ?&amp;quot;&quot;/&gt;&lt;property id=&quot;20307&quot; value=&quot;346&quot;/&gt;&lt;/object&gt;&lt;object type=&quot;3&quot; unique_id=&quot;22342&quot;&gt;&lt;property id=&quot;20148&quot; value=&quot;5&quot;/&gt;&lt;property id=&quot;20300&quot; value=&quot;Diapositive 34 - &amp;quot;Essai DARULIGHT : allégement de DRV/r 800/100 mg qd par DRV/r 400/100 mg qd&amp;quot;&quot;/&gt;&lt;property id=&quot;20307&quot; value=&quot;349&quot;/&gt;&lt;/object&gt;&lt;object type=&quot;3&quot; unique_id=&quot;22343&quot;&gt;&lt;property id=&quot;20148&quot; value=&quot;5&quot;/&gt;&lt;property id=&quot;20300&quot; value=&quot;Diapositive 39 - &amp;quot;Quelles stratégies pour améliorer la qualité de vie sous traitement ?&amp;quot;&quot;/&gt;&lt;property id=&quot;20307&quot; value=&quot;347&quot;/&gt;&lt;/object&gt;&lt;object type=&quot;3&quot; unique_id=&quot;22344&quot;&gt;&lt;property id=&quot;20148&quot; value=&quot;5&quot;/&gt;&lt;property id=&quot;20300&quot; value=&quot;Diapositive 45 - &amp;quot;Quelles stratégies pour améliorer la qualité de vie sous traitement ?&amp;quot;&quot;/&gt;&lt;property id=&quot;20307&quot; value=&quot;348&quot;/&gt;&lt;/object&gt;&lt;object type=&quot;3&quot; unique_id=&quot;22345&quot;&gt;&lt;property id=&quot;20148&quot; value=&quot;5&quot;/&gt;&lt;property id=&quot;20300&quot; value=&quot;Diapositive 62 - &amp;quot;Quelles stratégies pour améliorer la qualité de vie sous traitement ?&amp;quot;&quot;/&gt;&lt;property id=&quot;20307&quot; value=&quot;350&quot;/&gt;&lt;/object&gt;&lt;object type=&quot;3&quot; unique_id=&quot;22346&quot;&gt;&lt;property id=&quot;20148&quot; value=&quot;5&quot;/&gt;&lt;property id=&quot;20300&quot; value=&quot;Diapositive 68 - &amp;quot;Quelles stratégies pour améliorer la qualité de vie sous traitement ?&amp;quot;&quot;/&gt;&lt;property id=&quot;20307&quot; value=&quot;351&quot;/&gt;&lt;/object&gt;&lt;object type=&quot;3&quot; unique_id=&quot;22347&quot;&gt;&lt;property id=&quot;20148&quot; value=&quot;5&quot;/&gt;&lt;property id=&quot;20300&quot; value=&quot;Diapositive 72 - &amp;quot;Quelles stratégies pour améliorer la qualité de vie sous traitement ?&amp;quot;&quot;/&gt;&lt;property id=&quot;20307&quot; value=&quot;352&quot;/&gt;&lt;/object&gt;&lt;object type=&quot;3&quot; unique_id=&quot;22513&quot;&gt;&lt;property id=&quot;20148&quot; value=&quot;5&quot;/&gt;&lt;property id=&quot;20300&quot; value=&quot;Diapositive 55 - &amp;quot;ETRAL (ANRS 163) : bithérapie de maintenance par RAL + ETR – Résultats à S48 (1)&amp;quot;&quot;/&gt;&lt;property id=&quot;20307&quot; value=&quot;353&quot;/&gt;&lt;/object&gt;&lt;object type=&quot;3&quot; unique_id=&quot;22515&quot;&gt;&lt;property id=&quot;20148&quot; value=&quot;5&quot;/&gt;&lt;property id=&quot;20300&quot; value=&quot;Diapositive 56 - &amp;quot;ETRAL (ANRS 163) : bithérapie de maintenance par RAL + ETR – Résultats à S48 (3)&amp;quot;&quot;/&gt;&lt;property id=&quot;20307&quot; value=&quot;355&quot;/&gt;&lt;/object&gt;&lt;object type=&quot;3&quot; unique_id=&quot;23396&quot;&gt;&lt;property id=&quot;20148&quot; value=&quot;5&quot;/&gt;&lt;property id=&quot;20300&quot; value=&quot;Diapositive 48 - &amp;quot;DOLULAM : bithérapie DTG + 3TC en maintenance - Résultats à 2 ans&amp;quot;&quot;/&gt;&lt;property id=&quot;20307&quot; value=&quot;356&quot;/&gt;&lt;/object&gt;&lt;object type=&quot;3&quot; unique_id=&quot;23397&quot;&gt;&lt;property id=&quot;20148&quot; value=&quot;5&quot;/&gt;&lt;property id=&quot;20300&quot; value=&quot;Diapositive 49 - &amp;quot;Essai LAMIDOL (ANS 167) : DTG + 3TC en switch (1)&amp;quot;&quot;/&gt;&lt;property id=&quot;20307&quot; value=&quot;357&quot;/&gt;&lt;/object&gt;&lt;object type=&quot;3&quot; unique_id=&quot;23398&quot;&gt;&lt;property id=&quot;20148&quot; value=&quot;5&quot;/&gt;&lt;property id=&quot;20300&quot; value=&quot;Diapositive 50 - &amp;quot;Essai LAMIDOL (ANS 167) : DTG + 3TC en switch (2)&amp;quot;&quot;/&gt;&lt;property id=&quot;20307&quot; value=&quot;358&quot;/&gt;&lt;/object&gt;&lt;object type=&quot;3&quot; unique_id=&quot;23399&quot;&gt;&lt;property id=&quot;20148&quot; value=&quot;5&quot;/&gt;&lt;property id=&quot;20300&quot; value=&quot;Diapositive 51 - &amp;quot;Essai LAMIDOL (ANS 167) : DTG + 3TC en switch (3)&amp;quot;&quot;/&gt;&lt;property id=&quot;20307&quot; value=&quot;359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Thème Office">
  <a:themeElements>
    <a:clrScheme name="IAS 2017 1">
      <a:dk1>
        <a:srgbClr val="000000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FF66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7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Meilleur CROI 2017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Meilleur CROI 2017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Meilleur CROI 2017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Meilleur CROI 2017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Meilleur CROI 2017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Le Meilleur de VIH 2016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Le Meilleur de VIH 2016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Thème Office">
  <a:themeElements>
    <a:clrScheme name="IAS 2017 1">
      <a:dk1>
        <a:srgbClr val="000000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FF66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7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6_Meilleur CROI 2017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ème Office">
  <a:themeElements>
    <a:clrScheme name="IAS 2017 1">
      <a:dk1>
        <a:srgbClr val="000000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FF66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7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7_Meilleur CROI 2017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IAS 2017 1">
      <a:dk1>
        <a:srgbClr val="000000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FF66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7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hème Office">
  <a:themeElements>
    <a:clrScheme name="IAS 2017 1">
      <a:dk1>
        <a:srgbClr val="000000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FF66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7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Le Meilleur de VIH 2016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Thème Office">
  <a:themeElements>
    <a:clrScheme name="IAS 2017 1">
      <a:dk1>
        <a:srgbClr val="000000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FF66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7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Meilleur CROI 2017">
  <a:themeElements>
    <a:clrScheme name="EACS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CS 2007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ACS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CS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CS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Thème Office">
  <a:themeElements>
    <a:clrScheme name="IAS 2017 1">
      <a:dk1>
        <a:srgbClr val="000000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FF66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7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Thème Office">
  <a:themeElements>
    <a:clrScheme name="IAS 2017 1">
      <a:dk1>
        <a:srgbClr val="000000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FF66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7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IAS 2017 1">
    <a:dk1>
      <a:srgbClr val="000000"/>
    </a:dk1>
    <a:lt1>
      <a:sysClr val="window" lastClr="FFFFFF"/>
    </a:lt1>
    <a:dk2>
      <a:srgbClr val="000000"/>
    </a:dk2>
    <a:lt2>
      <a:srgbClr val="EEECE1"/>
    </a:lt2>
    <a:accent1>
      <a:srgbClr val="4F81BD"/>
    </a:accent1>
    <a:accent2>
      <a:srgbClr val="FF6600"/>
    </a:accent2>
    <a:accent3>
      <a:srgbClr val="9BBB59"/>
    </a:accent3>
    <a:accent4>
      <a:srgbClr val="8064A2"/>
    </a:accent4>
    <a:accent5>
      <a:srgbClr val="4BACC6"/>
    </a:accent5>
    <a:accent6>
      <a:srgbClr val="FFCC00"/>
    </a:accent6>
    <a:hlink>
      <a:srgbClr val="0000FF"/>
    </a:hlink>
    <a:folHlink>
      <a:srgbClr val="800080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IAS 2017 1">
    <a:dk1>
      <a:srgbClr val="000000"/>
    </a:dk1>
    <a:lt1>
      <a:sysClr val="window" lastClr="FFFFFF"/>
    </a:lt1>
    <a:dk2>
      <a:srgbClr val="000000"/>
    </a:dk2>
    <a:lt2>
      <a:srgbClr val="EEECE1"/>
    </a:lt2>
    <a:accent1>
      <a:srgbClr val="4F81BD"/>
    </a:accent1>
    <a:accent2>
      <a:srgbClr val="FF6600"/>
    </a:accent2>
    <a:accent3>
      <a:srgbClr val="9BBB59"/>
    </a:accent3>
    <a:accent4>
      <a:srgbClr val="8064A2"/>
    </a:accent4>
    <a:accent5>
      <a:srgbClr val="4BACC6"/>
    </a:accent5>
    <a:accent6>
      <a:srgbClr val="FFCC00"/>
    </a:accent6>
    <a:hlink>
      <a:srgbClr val="0000FF"/>
    </a:hlink>
    <a:folHlink>
      <a:srgbClr val="800080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IAS 2017 1">
    <a:dk1>
      <a:srgbClr val="000000"/>
    </a:dk1>
    <a:lt1>
      <a:sysClr val="window" lastClr="FFFFFF"/>
    </a:lt1>
    <a:dk2>
      <a:srgbClr val="000000"/>
    </a:dk2>
    <a:lt2>
      <a:srgbClr val="EEECE1"/>
    </a:lt2>
    <a:accent1>
      <a:srgbClr val="4F81BD"/>
    </a:accent1>
    <a:accent2>
      <a:srgbClr val="FF6600"/>
    </a:accent2>
    <a:accent3>
      <a:srgbClr val="9BBB59"/>
    </a:accent3>
    <a:accent4>
      <a:srgbClr val="8064A2"/>
    </a:accent4>
    <a:accent5>
      <a:srgbClr val="4BACC6"/>
    </a:accent5>
    <a:accent6>
      <a:srgbClr val="FFCC00"/>
    </a:accent6>
    <a:hlink>
      <a:srgbClr val="0000FF"/>
    </a:hlink>
    <a:folHlink>
      <a:srgbClr val="800080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9261</TotalTime>
  <Words>8583</Words>
  <Application>Microsoft Office PowerPoint</Application>
  <PresentationFormat>Grand écran</PresentationFormat>
  <Paragraphs>2314</Paragraphs>
  <Slides>75</Slides>
  <Notes>54</Notes>
  <HiddenSlides>1</HiddenSlides>
  <MMClips>74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107" baseType="lpstr">
      <vt:lpstr>MS PGothic</vt:lpstr>
      <vt:lpstr>MS PGothic</vt:lpstr>
      <vt:lpstr>Arial</vt:lpstr>
      <vt:lpstr>Calibri</vt:lpstr>
      <vt:lpstr>Calibri Light</vt:lpstr>
      <vt:lpstr>Lucida Grande</vt:lpstr>
      <vt:lpstr>MS Mincho</vt:lpstr>
      <vt:lpstr>Symbol</vt:lpstr>
      <vt:lpstr>Times New Roman</vt:lpstr>
      <vt:lpstr>Trebuchet MS</vt:lpstr>
      <vt:lpstr>Wingdings</vt:lpstr>
      <vt:lpstr>Thème Office</vt:lpstr>
      <vt:lpstr>1_Thème Office</vt:lpstr>
      <vt:lpstr>2_Thème Office</vt:lpstr>
      <vt:lpstr>3_Thème Office</vt:lpstr>
      <vt:lpstr>Le Meilleur de VIH 2016</vt:lpstr>
      <vt:lpstr>4_Thème Office</vt:lpstr>
      <vt:lpstr>Meilleur CROI 2017</vt:lpstr>
      <vt:lpstr>5_Thème Office</vt:lpstr>
      <vt:lpstr>6_Thème Office</vt:lpstr>
      <vt:lpstr>8_Thème Office</vt:lpstr>
      <vt:lpstr>1_Meilleur CROI 2017</vt:lpstr>
      <vt:lpstr>2_Meilleur CROI 2017</vt:lpstr>
      <vt:lpstr>3_Meilleur CROI 2017</vt:lpstr>
      <vt:lpstr>4_Meilleur CROI 2017</vt:lpstr>
      <vt:lpstr>5_Meilleur CROI 2017</vt:lpstr>
      <vt:lpstr>2_Le Meilleur de VIH 2016</vt:lpstr>
      <vt:lpstr>3_Le Meilleur de VIH 2016</vt:lpstr>
      <vt:lpstr>7_Thème Office</vt:lpstr>
      <vt:lpstr>6_Meilleur CROI 2017</vt:lpstr>
      <vt:lpstr>7_Meilleur CROI 2017</vt:lpstr>
      <vt:lpstr>Document Flash</vt:lpstr>
      <vt:lpstr>Nouveaux antirétroviraux et  nouvelles stratégies antirétrovirales</vt:lpstr>
      <vt:lpstr>Présentation PowerPoint</vt:lpstr>
      <vt:lpstr>Trithérapies de première ligne en 1 comprimé /jour</vt:lpstr>
      <vt:lpstr>Demandez le programme !</vt:lpstr>
      <vt:lpstr>Demandez le programme !</vt:lpstr>
      <vt:lpstr>RAL (1200 mg QD vs 400 mg BID) + TDF/FTC en initiation de traitement, résultats S48</vt:lpstr>
      <vt:lpstr>RAL (1200 mg QD vs 400 mg BID) + TDF/FTC en initiation de traitement, résultats S48</vt:lpstr>
      <vt:lpstr>Demandez le programme !</vt:lpstr>
      <vt:lpstr>Analyse poolée de 5 essais de phase 3 de switch TDF vers TAF</vt:lpstr>
      <vt:lpstr>Demandez le programme !</vt:lpstr>
      <vt:lpstr>Bictégravir/FTC/TAF vs DTG/ABC/3TC en initiation de traitement : résultats S48 (1)</vt:lpstr>
      <vt:lpstr>Bictégravir/FTC/TAF vs DTG/ABC/3TC en initiation de traitement : résultats S48 (2)</vt:lpstr>
      <vt:lpstr>Bictégravir/FTC/TAF vs DTG/ABC/3TC en initiation de traitement : résultats S48 (3)</vt:lpstr>
      <vt:lpstr>Bictégravir/FTC/TAF vs DTG/ABC/3TC en initiation de traitement : résultats S48 (4)</vt:lpstr>
      <vt:lpstr>Bictégravir/FTC/TAF vs DTG/ABC/3TC en initiation de traitement : résultats S48 (5)</vt:lpstr>
      <vt:lpstr>Bictégravir/FTC/TAF vs DTG/ABC/3TC en initiation de traitement : résultats S48 (6)</vt:lpstr>
      <vt:lpstr>Bictégravir/FTC/TAF vs DTG+FTC/TAF en initiation de traitement : résultats S48 (1)</vt:lpstr>
      <vt:lpstr>Bictégravir/FTC/TAF vs DTG+FTC/TAF en initiation de traitement : résultats S48 (2)</vt:lpstr>
      <vt:lpstr>Bictégravir/FTC/TAF vs DTG+FTC/TAF en initiation de traitement : résultats S48 (3)</vt:lpstr>
      <vt:lpstr>Bictégravir/FTC/TAF vs DTG+FTC/TAF en initiation de traitement : résultats S48 (4)</vt:lpstr>
      <vt:lpstr>Demandez le programme !</vt:lpstr>
      <vt:lpstr>Essai DRIVE : DOR versus DRV/r (+ 2 INTI) en 1ère ligne (1)</vt:lpstr>
      <vt:lpstr>Essai DRIVE : DOR versus DRV/r (+ 2 INTI) en 1ère ligne (2)</vt:lpstr>
      <vt:lpstr>Essai DRIVE : DOR versus DRV/r (+ 2 INTI) en 1ère ligne (3)</vt:lpstr>
      <vt:lpstr>DOR/FTC/TDF vs EFV/FTC/TDF en initiation de traitement (essai DRIVE-AHEAD) : résultats S48 (1)</vt:lpstr>
      <vt:lpstr>DOR/FTC/TDF vs EFV/FTC/TDF en initiation de traitement (essai DRIVE-AHEAD) : résultats S48 (2)</vt:lpstr>
      <vt:lpstr>DOR/FTC/TDF vs EFV/FTC/TDF en initiation de traitement (essai DRIVE-AHEAD) : résultats S48 (3)</vt:lpstr>
      <vt:lpstr>DOR/FTC/TDF vs EFV/FTC/TDF en initiation de traitement (essai DRIVE-AHEAD) : résultats S48 (3)</vt:lpstr>
      <vt:lpstr>DOR/FTC/TDF vs EFV/FTC/TDF en initiation de traitement (essai DRIVE-AHEAD) : résultats S48 (4)</vt:lpstr>
      <vt:lpstr>DOR/FTC/TDF vs EFV/FTC/TDF en initiation de traitement (essai DRIVE-AHEAD) : résultats S48 (5)</vt:lpstr>
      <vt:lpstr>Demandez le programme !</vt:lpstr>
      <vt:lpstr>Quelles stratégies pour améliorer la qualité de vie sous traitement ?</vt:lpstr>
      <vt:lpstr>Quelles stratégies pour améliorer la qualité de vie sous traitement ?</vt:lpstr>
      <vt:lpstr>Essai DARULIGHT : allégement de DRV/r 800/100 mg qd par DRV/r 400/100 mg qd</vt:lpstr>
      <vt:lpstr>Réduction des doses orales d’EFV et LPV grâce aux nano-formulations solides</vt:lpstr>
      <vt:lpstr>Réduction des doses orales d’EFV et LPV grâce aux nano-formulations solides</vt:lpstr>
      <vt:lpstr>Prodrogue nano-formulée de cabotégravir</vt:lpstr>
      <vt:lpstr>Prodrogue nano-formulée de cabotégravir</vt:lpstr>
      <vt:lpstr>Quelles stratégies pour améliorer la qualité de vie sous traitement ?</vt:lpstr>
      <vt:lpstr>DRV/r + 3TC en initiation de traitement (ANDES) : résultats préliminaires (1)</vt:lpstr>
      <vt:lpstr>DRV/r + 3TC en initiation de traitement (ANDES) : résultats préliminaires (2)</vt:lpstr>
      <vt:lpstr>DRV/r + 3TC en initiation de traitement (ANDES) : résultats préliminaires (3)</vt:lpstr>
      <vt:lpstr>DRV/r + 3TC en initiation de traitement (ANDES) : résultats préliminaires (4)</vt:lpstr>
      <vt:lpstr>DTG + 3TC en initiation de traitement si CV &lt; 500 000 c/ml (ACTG A5353), Résultats S24</vt:lpstr>
      <vt:lpstr>Quelles stratégies pour améliorer la qualité de vie sous traitement ?</vt:lpstr>
      <vt:lpstr>Essai DUAL : bithérapie de maintenance par DRV/r + 3TC, résultats S48</vt:lpstr>
      <vt:lpstr>Essai DUAL : bithérapie de maintenance par DRV/r + 3TC, résultats S48</vt:lpstr>
      <vt:lpstr>DOLULAM : bithérapie DTG + 3TC en maintenance - Résultats à 2 ans</vt:lpstr>
      <vt:lpstr>Essai LAMIDOL (ANS 167) : DTG + 3TC en switch (1)</vt:lpstr>
      <vt:lpstr>Essai LAMIDOL (ANS 167) : DTG + 3TC en switch (2)</vt:lpstr>
      <vt:lpstr>Essai LAMIDOL (ANS 167) : DTG + 3TC en switch (3)</vt:lpstr>
      <vt:lpstr>Essais  SWORD-1 et SWORD-2 : DTG + RPV en switch</vt:lpstr>
      <vt:lpstr>Essais  SWORD-1 et SWORD-2 : DTG + RPV en switch</vt:lpstr>
      <vt:lpstr>Sous étude de SWORD : le switch de TDF vers DTG+RPV améliore les marqueurs osseux à S48</vt:lpstr>
      <vt:lpstr>ETRAL (ANRS 163) : bithérapie de maintenance par RAL + ETR – Résultats à S48 (1)</vt:lpstr>
      <vt:lpstr>ETRAL (ANRS 163) : bithérapie de maintenance par RAL + ETR – Résultats à S48 (3)</vt:lpstr>
      <vt:lpstr>Essai DOMONO : échec de la monothérapie  de maintenance par DTG (1)</vt:lpstr>
      <vt:lpstr>Essai DOMONO : échec de la monothérapie  de maintenance par DTG (2)</vt:lpstr>
      <vt:lpstr>Essai DOMONO : échec de la monothérapie  de maintenance par DTG (3)</vt:lpstr>
      <vt:lpstr>Echec de la monothérapie de DTG : émergence de résistance (1)</vt:lpstr>
      <vt:lpstr>Echec de la monothérapie de DTG : émergence de résistance (2)</vt:lpstr>
      <vt:lpstr>Quelles stratégies pour améliorer la qualité de vie sous traitement ?</vt:lpstr>
      <vt:lpstr>Essai BREATHER : EFV + 2 INTI 5 j/7 vs 7 j/7 – Résultats à S192 (1)</vt:lpstr>
      <vt:lpstr>Essai BREATHER : EFV + 2 INTI 5 j/7 vs 7 j/7 – Résultats à S192 (2)</vt:lpstr>
      <vt:lpstr>Essai ANRS 162-4D : allégement 4 jours sur 7 (1)</vt:lpstr>
      <vt:lpstr>Essai ANRS 162-4D : allégement 4 jours sur 7</vt:lpstr>
      <vt:lpstr>4D : pas d'impact de l'arrêt des ARV 3 jours sur 7 sur le réservoir viral et l'inflammation résiduelle</vt:lpstr>
      <vt:lpstr>Quelles stratégies pour améliorer la qualité de vie sous traitement ?</vt:lpstr>
      <vt:lpstr>Essai LATTE-2 : CAB LA + RPV LA en IM  Résultats à S96 (1)</vt:lpstr>
      <vt:lpstr>Essai LATTE-2 : CAB LA + RPV LA en IM  Résultats à S96 (2)</vt:lpstr>
      <vt:lpstr>Traitements ARV à libération prolongée</vt:lpstr>
      <vt:lpstr>Quelles stratégies pour améliorer la qualité de vie sous traitement ?</vt:lpstr>
      <vt:lpstr>Implant rechargeable de FTC/TAF : évaluation chez des macaques</vt:lpstr>
      <vt:lpstr>Implant biodégradable de TAF : évaluation in vitro et in vivo chez le lapin </vt:lpstr>
      <vt:lpstr>Un nouvel indicateur dans la définition du succès thérapeutique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brunohoen</dc:creator>
  <cp:lastModifiedBy>brunohoen</cp:lastModifiedBy>
  <cp:revision>85</cp:revision>
  <dcterms:created xsi:type="dcterms:W3CDTF">2017-09-09T20:55:24Z</dcterms:created>
  <dcterms:modified xsi:type="dcterms:W3CDTF">2017-09-19T03:12:33Z</dcterms:modified>
</cp:coreProperties>
</file>