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316" r:id="rId3"/>
    <p:sldId id="292" r:id="rId4"/>
    <p:sldId id="293" r:id="rId5"/>
    <p:sldId id="317" r:id="rId6"/>
    <p:sldId id="294" r:id="rId7"/>
    <p:sldId id="299" r:id="rId8"/>
    <p:sldId id="319" r:id="rId9"/>
    <p:sldId id="329" r:id="rId10"/>
    <p:sldId id="328" r:id="rId11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E7CA"/>
    <a:srgbClr val="0099FF"/>
    <a:srgbClr val="0000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3225"/>
  </p:normalViewPr>
  <p:slideViewPr>
    <p:cSldViewPr>
      <p:cViewPr>
        <p:scale>
          <a:sx n="153" d="100"/>
          <a:sy n="153" d="100"/>
        </p:scale>
        <p:origin x="1960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3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DD084F-AF3A-4AE4-9EA2-550828AEA4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459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D084F-AF3A-4AE4-9EA2-550828AEA42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3903191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24638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29A71CB8-64D9-4764-9A42-B08478521A54}" type="datetime1">
              <a:rPr lang="fr-FR" smtClean="0"/>
              <a:pPr>
                <a:defRPr/>
              </a:pPr>
              <a:t>30/05/2017</a:t>
            </a:fld>
            <a:endParaRPr lang="fr-F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24638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06432B81-1EA2-401F-8EC9-58ACA5616F6B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14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423" y="260648"/>
            <a:ext cx="75469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ésultat de recherche d'images pour &quot;cegidd&quot;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8" t="16416" r="2986" b="15323"/>
          <a:stretch/>
        </p:blipFill>
        <p:spPr bwMode="auto">
          <a:xfrm>
            <a:off x="1880269" y="1280613"/>
            <a:ext cx="537899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02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600">
                <a:latin typeface="Century Gothic" panose="020B0502020202020204" pitchFamily="34" charset="0"/>
              </a:defRPr>
            </a:lvl4pPr>
            <a:lvl5pPr>
              <a:defRPr sz="16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0D37-8EF5-445D-8144-57B7578ACC64}" type="datetime1">
              <a:rPr lang="fr-FR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131F7-EACE-4EE3-8F04-56427076F0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58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2C979-EE3E-4F13-AD30-CEB1AFE61FD6}" type="datetime1">
              <a:rPr lang="fr-FR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53E3-C472-4330-82B3-CA9DC99D1F8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19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lang="fr-FR" sz="1200" dirty="0" smtClean="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lang="fr-FR" sz="1200" dirty="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63EA4-6F47-49B7-8B5E-A0C118258164}" type="datetime1">
              <a:rPr lang="fr-FR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8BC9-0D6D-4CB1-8D4D-BF5717D2BB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6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7C1BE-0DD8-48A3-B692-FF7C28CF1D09}" type="datetime1">
              <a:rPr lang="fr-FR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D09CC-D5DC-4A07-BD52-2A8EEE73CD8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46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B7AE8-83FB-4D26-A6FA-A6D6049F4ABE}" type="datetime1">
              <a:rPr lang="fr-FR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EC5F3-99B1-4261-86A5-C85F064B36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6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9F963-12A0-4005-A13C-5717698B86A8}" type="datetime1">
              <a:rPr lang="fr-FR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6AE8-BD52-4974-B1F8-C61249154F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39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8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9DF24-D64D-41B8-9A49-482697554B1A}" type="datetime1">
              <a:rPr lang="fr-FR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6C583-AE4F-4EFC-8F33-5D1A7C1F09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11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7531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75312"/>
          </a:xfrm>
        </p:spPr>
        <p:txBody>
          <a:bodyPr vert="eaVert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2D7B7-AD3D-4DB5-9845-406B8C53897D}" type="datetime1">
              <a:rPr lang="fr-FR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4BC5D-EBCE-4ED1-BCC6-F4DB518203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20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e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260648"/>
            <a:ext cx="6985149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  <a:br>
              <a:rPr lang="fr-FR" altLang="fr-FR" dirty="0"/>
            </a:br>
            <a:r>
              <a:rPr lang="fr-FR" altLang="fr-FR" dirty="0"/>
              <a:t>Allez à la ligne pour ajouter un sous-titre en corps 20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2275" y="662463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941E029-1307-453D-AD7E-8564CFB84B32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62463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313C2F8B-099C-49CF-A049-1340EAF568E8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32" name="Line 14"/>
          <p:cNvSpPr>
            <a:spLocks noChangeShapeType="1"/>
          </p:cNvSpPr>
          <p:nvPr/>
        </p:nvSpPr>
        <p:spPr bwMode="auto">
          <a:xfrm flipH="1">
            <a:off x="8459788" y="974904"/>
            <a:ext cx="6842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>
              <a:latin typeface="Century Gothic" panose="020B0502020202020204" pitchFamily="34" charset="0"/>
            </a:endParaRPr>
          </a:p>
        </p:txBody>
      </p:sp>
      <p:pic>
        <p:nvPicPr>
          <p:cNvPr id="10" name="Picture 9" descr="logo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9948"/>
            <a:ext cx="377345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ésultat de recherche d'images pour &quot;cegidd&quot;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" y="260648"/>
            <a:ext cx="1339323" cy="925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3" r:id="rId5"/>
    <p:sldLayoutId id="2147483895" r:id="rId6"/>
    <p:sldLayoutId id="2147483896" r:id="rId7"/>
    <p:sldLayoutId id="2147483897" r:id="rId8"/>
    <p:sldLayoutId id="2147483898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99FF"/>
          </a:solidFill>
          <a:latin typeface="Century Gothic" panose="020B0502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 Narrow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 Narrow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 Narrow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 Narrow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 Narrow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 Narrow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 Narrow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FF"/>
        </a:buClr>
        <a:buFont typeface="Wingdings 3" pitchFamily="18" charset="2"/>
        <a:buChar char="}"/>
        <a:defRPr sz="1800" b="1">
          <a:solidFill>
            <a:schemeClr val="bg2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itchFamily="2" charset="2"/>
        <a:buChar char="§"/>
        <a:defRPr sz="1800" b="1">
          <a:solidFill>
            <a:schemeClr val="bg2"/>
          </a:solidFill>
          <a:latin typeface="Century Gothic" panose="020B0502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bg2"/>
          </a:solidFill>
          <a:latin typeface="Century Gothic" panose="020B0502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3903191"/>
            <a:ext cx="8784976" cy="1470025"/>
          </a:xfrm>
        </p:spPr>
        <p:txBody>
          <a:bodyPr/>
          <a:lstStyle/>
          <a:p>
            <a:r>
              <a:rPr lang="fr-FR" dirty="0"/>
              <a:t>LE CEGIDD</a:t>
            </a:r>
            <a:br>
              <a:rPr lang="fr-FR" dirty="0"/>
            </a:br>
            <a:r>
              <a:rPr lang="fr-FR" sz="2000" dirty="0" smtClean="0"/>
              <a:t>Centre gratuit </a:t>
            </a:r>
            <a:r>
              <a:rPr lang="fr-FR" sz="2000" dirty="0"/>
              <a:t>d’information, de </a:t>
            </a:r>
            <a:r>
              <a:rPr lang="fr-FR" sz="2000" dirty="0" smtClean="0"/>
              <a:t>dépistage </a:t>
            </a:r>
            <a:r>
              <a:rPr lang="fr-FR" sz="2000" dirty="0"/>
              <a:t>et de diagnostic des infections par les virus </a:t>
            </a:r>
            <a:r>
              <a:rPr lang="fr-FR" sz="2000" dirty="0" smtClean="0"/>
              <a:t>de </a:t>
            </a:r>
            <a:r>
              <a:rPr lang="fr-FR" sz="2000" dirty="0" smtClean="0"/>
              <a:t>l’immunodéficience </a:t>
            </a:r>
            <a:r>
              <a:rPr lang="fr-FR" sz="2000" dirty="0" smtClean="0"/>
              <a:t>humaine, des hépatites </a:t>
            </a:r>
            <a:r>
              <a:rPr lang="fr-FR" sz="2000" dirty="0"/>
              <a:t>virales et des infections sexuellement transmissibles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ACTIVITE 2016 – ACTIVITE THERAPEUTIQUE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49750"/>
          </a:xfrm>
        </p:spPr>
        <p:txBody>
          <a:bodyPr/>
          <a:lstStyle/>
          <a:p>
            <a:r>
              <a:rPr lang="fr-FR" dirty="0"/>
              <a:t>Traitement : </a:t>
            </a:r>
          </a:p>
          <a:p>
            <a:pPr lvl="1"/>
            <a:r>
              <a:rPr lang="fr-FR" dirty="0"/>
              <a:t>Syphilis : 35 </a:t>
            </a:r>
            <a:r>
              <a:rPr lang="fr-FR" dirty="0" err="1"/>
              <a:t>extensiline</a:t>
            </a:r>
            <a:r>
              <a:rPr lang="fr-FR" dirty="0"/>
              <a:t>* mono-injections</a:t>
            </a:r>
          </a:p>
          <a:p>
            <a:pPr lvl="1"/>
            <a:r>
              <a:rPr lang="fr-FR" dirty="0"/>
              <a:t>Gonococcie: 21 mono-injections de </a:t>
            </a:r>
            <a:r>
              <a:rPr lang="fr-FR" dirty="0" err="1"/>
              <a:t>rocéphine</a:t>
            </a:r>
            <a:r>
              <a:rPr lang="fr-FR" dirty="0"/>
              <a:t>*</a:t>
            </a:r>
          </a:p>
          <a:p>
            <a:pPr lvl="1"/>
            <a:r>
              <a:rPr lang="fr-FR" dirty="0"/>
              <a:t>Chlamydia </a:t>
            </a:r>
            <a:r>
              <a:rPr lang="fr-FR" dirty="0" err="1"/>
              <a:t>trachomatis</a:t>
            </a:r>
            <a:r>
              <a:rPr lang="fr-FR" dirty="0"/>
              <a:t> : 62 doses de 4 comprimés</a:t>
            </a:r>
          </a:p>
          <a:p>
            <a:pPr lvl="1"/>
            <a:r>
              <a:rPr lang="fr-FR" dirty="0"/>
              <a:t>Mycoplasme : 3 traitements de 10 jours</a:t>
            </a:r>
          </a:p>
          <a:p>
            <a:pPr lvl="1"/>
            <a:r>
              <a:rPr lang="fr-FR" dirty="0"/>
              <a:t>Candida : 1 traitement</a:t>
            </a:r>
          </a:p>
          <a:p>
            <a:pPr lvl="1"/>
            <a:r>
              <a:rPr lang="fr-FR" dirty="0" err="1"/>
              <a:t>Garnerella</a:t>
            </a:r>
            <a:r>
              <a:rPr lang="fr-FR" dirty="0"/>
              <a:t> </a:t>
            </a:r>
            <a:r>
              <a:rPr lang="fr-FR" dirty="0" err="1"/>
              <a:t>Vaginalis</a:t>
            </a:r>
            <a:r>
              <a:rPr lang="fr-FR" dirty="0"/>
              <a:t> : 2 traitement de jours</a:t>
            </a:r>
          </a:p>
          <a:p>
            <a:pPr lvl="1"/>
            <a:r>
              <a:rPr lang="fr-FR" dirty="0" err="1"/>
              <a:t>Herpés</a:t>
            </a:r>
            <a:r>
              <a:rPr lang="fr-FR" dirty="0"/>
              <a:t>: 2 traitement de 7 jours</a:t>
            </a:r>
          </a:p>
          <a:p>
            <a:pPr lvl="1"/>
            <a:r>
              <a:rPr lang="fr-FR" dirty="0"/>
              <a:t>LGV: 3 traitement de 21 jours</a:t>
            </a:r>
          </a:p>
          <a:p>
            <a:pPr lvl="1"/>
            <a:r>
              <a:rPr lang="fr-FR" dirty="0"/>
              <a:t>TPE: 118 kit de 3 jours</a:t>
            </a:r>
          </a:p>
          <a:p>
            <a:pPr marL="400050" lvl="1" indent="0">
              <a:buNone/>
            </a:pPr>
            <a:r>
              <a:rPr lang="fr-FR" dirty="0"/>
              <a:t>	96 traitements complets</a:t>
            </a:r>
          </a:p>
          <a:p>
            <a:pPr lvl="1"/>
            <a:r>
              <a:rPr lang="fr-FR" dirty="0"/>
              <a:t>Pilule du lendemain : 6</a:t>
            </a:r>
          </a:p>
          <a:p>
            <a:pPr lvl="1"/>
            <a:r>
              <a:rPr lang="fr-FR" dirty="0"/>
              <a:t>HPV Condylome: 25 séances de cryothérapie + 4 traitements par </a:t>
            </a:r>
            <a:r>
              <a:rPr lang="fr-FR" dirty="0" err="1"/>
              <a:t>Aldara</a:t>
            </a:r>
            <a:r>
              <a:rPr lang="fr-FR" dirty="0"/>
              <a:t>* et 17 par </a:t>
            </a:r>
            <a:r>
              <a:rPr lang="fr-FR" dirty="0" err="1"/>
              <a:t>condyline</a:t>
            </a:r>
            <a:endParaRPr lang="fr-FR" dirty="0"/>
          </a:p>
          <a:p>
            <a:pPr lvl="1"/>
            <a:r>
              <a:rPr lang="fr-FR" dirty="0"/>
              <a:t>Préservatifs : 52 paquets par an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80D37-8EF5-445D-8144-57B7578ACC64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31F7-EACE-4EE3-8F04-56427076F0F3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6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CeGIDD</a:t>
            </a:r>
            <a:r>
              <a:rPr lang="fr-FR" dirty="0"/>
              <a:t> de Rennes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CeGIDD</a:t>
            </a:r>
            <a:r>
              <a:rPr lang="fr-FR" dirty="0"/>
              <a:t> de Rennes – Service de maladies infectieuses et de réanimation médicale</a:t>
            </a:r>
          </a:p>
          <a:p>
            <a:endParaRPr lang="fr-FR" dirty="0"/>
          </a:p>
          <a:p>
            <a:r>
              <a:rPr lang="fr-FR" dirty="0"/>
              <a:t>Site principal du Territoire 7</a:t>
            </a:r>
          </a:p>
          <a:p>
            <a:endParaRPr lang="fr-FR" dirty="0"/>
          </a:p>
          <a:p>
            <a:r>
              <a:rPr lang="fr-FR" dirty="0"/>
              <a:t>1 Antenne à Saint-Malo</a:t>
            </a:r>
          </a:p>
          <a:p>
            <a:endParaRPr lang="fr-FR" dirty="0"/>
          </a:p>
          <a:p>
            <a:r>
              <a:rPr lang="fr-FR" dirty="0"/>
              <a:t>Habilitation le 1</a:t>
            </a:r>
            <a:r>
              <a:rPr lang="fr-FR" baseline="30000" dirty="0"/>
              <a:t>er</a:t>
            </a:r>
            <a:r>
              <a:rPr lang="fr-FR" dirty="0"/>
              <a:t> janvier 2016</a:t>
            </a:r>
          </a:p>
          <a:p>
            <a:endParaRPr lang="fr-FR" dirty="0"/>
          </a:p>
          <a:p>
            <a:r>
              <a:rPr lang="fr-FR" dirty="0"/>
              <a:t>Coordinateur de la structure : Docteur </a:t>
            </a:r>
            <a:r>
              <a:rPr lang="fr-FR" dirty="0" err="1"/>
              <a:t>Souala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80D37-8EF5-445D-8144-57B7578ACC64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31F7-EACE-4EE3-8F04-56427076F0F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1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MISSIONS DU </a:t>
            </a:r>
            <a:r>
              <a:rPr lang="fr-FR" dirty="0" err="1"/>
              <a:t>CeGIDD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89710"/>
          </a:xfrm>
        </p:spPr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CeGIDD</a:t>
            </a:r>
            <a:r>
              <a:rPr lang="fr-FR" dirty="0"/>
              <a:t> assure ses missions dans ses locaux ou hors les murs, notamment auprès des populations les plus concernées: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la prévention, le dépistage et le diagnostic de l'infection </a:t>
            </a:r>
            <a:r>
              <a:rPr lang="fr-FR" dirty="0" smtClean="0"/>
              <a:t>par le VIH et les virus des hépatites</a:t>
            </a:r>
            <a:r>
              <a:rPr lang="fr-FR" dirty="0" smtClean="0"/>
              <a:t>,</a:t>
            </a:r>
            <a:endParaRPr lang="fr-FR" dirty="0"/>
          </a:p>
          <a:p>
            <a:pPr lvl="1"/>
            <a:r>
              <a:rPr lang="fr-FR" dirty="0"/>
              <a:t>la prévention, le dépistage, le diagnostic et le traitement ambulatoire des infections sexuellement transmissibles ;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Le centre peut mener ces activités dans ou hors les murs, en coordination avec les autres organismes notamment les </a:t>
            </a:r>
            <a:r>
              <a:rPr lang="fr-FR" dirty="0" smtClean="0"/>
              <a:t>associations</a:t>
            </a:r>
            <a:r>
              <a:rPr lang="fr-FR" dirty="0"/>
              <a:t>,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80D37-8EF5-445D-8144-57B7578ACC64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31F7-EACE-4EE3-8F04-56427076F0F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8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985149" cy="993775"/>
          </a:xfrm>
        </p:spPr>
        <p:txBody>
          <a:bodyPr/>
          <a:lstStyle/>
          <a:p>
            <a:r>
              <a:rPr lang="fr-FR" dirty="0"/>
              <a:t>Equipe du </a:t>
            </a:r>
            <a:r>
              <a:rPr lang="fr-FR" dirty="0" err="1"/>
              <a:t>CeGIDD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" y="1434899"/>
            <a:ext cx="8229600" cy="2764904"/>
          </a:xfrm>
        </p:spPr>
        <p:txBody>
          <a:bodyPr/>
          <a:lstStyle/>
          <a:p>
            <a:r>
              <a:rPr lang="fr-FR" dirty="0"/>
              <a:t>Conformément à la convention financière de 2016, l’équipe du </a:t>
            </a:r>
            <a:r>
              <a:rPr lang="fr-FR" dirty="0" err="1"/>
              <a:t>CeGIDD</a:t>
            </a:r>
            <a:r>
              <a:rPr lang="fr-FR" dirty="0"/>
              <a:t> se compose de: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80D37-8EF5-445D-8144-57B7578ACC64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31F7-EACE-4EE3-8F04-56427076F0F3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374773"/>
              </p:ext>
            </p:extLst>
          </p:nvPr>
        </p:nvGraphicFramePr>
        <p:xfrm>
          <a:off x="1115616" y="2234173"/>
          <a:ext cx="4896544" cy="2467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0452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3 médecins :</a:t>
                      </a:r>
                      <a:endParaRPr lang="fr-FR" sz="180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411">
                <a:tc>
                  <a:txBody>
                    <a:bodyPr/>
                    <a:lstStyle/>
                    <a:p>
                      <a:pPr lvl="1"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infectiologue</a:t>
                      </a:r>
                    </a:p>
                    <a:p>
                      <a:pPr lvl="1"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gynécologue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9411">
                <a:tc>
                  <a:txBody>
                    <a:bodyPr/>
                    <a:lstStyle/>
                    <a:p>
                      <a:pPr lvl="1" algn="l" fontAlgn="b"/>
                      <a:r>
                        <a:rPr lang="fr-FR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fr-FR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Dermato </a:t>
                      </a:r>
                      <a:r>
                        <a:rPr lang="fr-FR" sz="1800" u="none" strike="noStrike" dirty="0">
                          <a:effectLst/>
                          <a:latin typeface="Calibri" panose="020F0502020204030204" pitchFamily="34" charset="0"/>
                        </a:rPr>
                        <a:t>vénérologue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941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5 </a:t>
                      </a:r>
                      <a:r>
                        <a:rPr lang="fr-FR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Infirmières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9411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941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2 </a:t>
                      </a:r>
                      <a:r>
                        <a:rPr lang="fr-FR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secrétaires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9411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-105563" y="4941168"/>
            <a:ext cx="8496943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099FF"/>
              </a:buClr>
            </a:pPr>
            <a:endParaRPr lang="fr-FR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99FF"/>
              </a:buClr>
              <a:buFont typeface="Wingdings 3" pitchFamily="18" charset="2"/>
              <a:buChar char="}"/>
            </a:pPr>
            <a:endParaRPr lang="fr-FR" b="1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et modalités d’intervention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Ouvertures par semaine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6 demi-journées soit </a:t>
            </a:r>
            <a:r>
              <a:rPr lang="fr-FR" dirty="0" smtClean="0"/>
              <a:t>18h00</a:t>
            </a:r>
            <a:endParaRPr lang="fr-FR" dirty="0"/>
          </a:p>
          <a:p>
            <a:pPr lvl="1"/>
            <a:endParaRPr lang="fr-FR" dirty="0"/>
          </a:p>
          <a:p>
            <a:pPr marL="342900" lvl="1" indent="-342900">
              <a:buClr>
                <a:srgbClr val="0099FF"/>
              </a:buClr>
              <a:buFont typeface="Wingdings 3" pitchFamily="18" charset="2"/>
              <a:buChar char="}"/>
            </a:pPr>
            <a:endParaRPr lang="fr-FR" dirty="0">
              <a:ea typeface="+mn-ea"/>
              <a:cs typeface="+mn-cs"/>
            </a:endParaRPr>
          </a:p>
          <a:p>
            <a:pPr marL="342900" lvl="1" indent="-342900">
              <a:buClr>
                <a:srgbClr val="0099FF"/>
              </a:buClr>
              <a:buFont typeface="Wingdings 3" pitchFamily="18" charset="2"/>
              <a:buChar char="}"/>
            </a:pPr>
            <a:r>
              <a:rPr lang="fr-FR" dirty="0">
                <a:ea typeface="+mn-ea"/>
                <a:cs typeface="+mn-cs"/>
              </a:rPr>
              <a:t>Ouverture samedi : de 9h à 12h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80D37-8EF5-445D-8144-57B7578ACC64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31F7-EACE-4EE3-8F04-56427076F0F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5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D’ACTIVITE 2016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9176" y="1340768"/>
            <a:ext cx="8229600" cy="4551437"/>
          </a:xfrm>
        </p:spPr>
        <p:txBody>
          <a:bodyPr/>
          <a:lstStyle/>
          <a:p>
            <a:r>
              <a:rPr lang="fr-FR" dirty="0"/>
              <a:t>Actions hors les murs:</a:t>
            </a:r>
          </a:p>
          <a:p>
            <a:pPr lvl="1"/>
            <a:r>
              <a:rPr lang="fr-FR" dirty="0"/>
              <a:t>14 actions avec dépistages</a:t>
            </a:r>
          </a:p>
          <a:p>
            <a:pPr lvl="2"/>
            <a:r>
              <a:rPr lang="fr-FR" dirty="0"/>
              <a:t>3 CSAPA(</a:t>
            </a:r>
            <a:r>
              <a:rPr lang="fr-FR" sz="1400" dirty="0"/>
              <a:t>Centre de Soins d’Accompagnement et de Prévention en Addictologie )</a:t>
            </a:r>
          </a:p>
          <a:p>
            <a:pPr lvl="2"/>
            <a:r>
              <a:rPr lang="fr-FR" dirty="0"/>
              <a:t>4 CAARUD(</a:t>
            </a:r>
            <a:r>
              <a:rPr lang="fr-FR" sz="1400" dirty="0"/>
              <a:t>Centre d ’Accueil et d’Accompagnement à la réduction des risques pour les Usagers de Drogue)</a:t>
            </a:r>
          </a:p>
          <a:p>
            <a:pPr lvl="2"/>
            <a:r>
              <a:rPr lang="fr-FR" dirty="0"/>
              <a:t>2 Resto du cœur</a:t>
            </a:r>
          </a:p>
          <a:p>
            <a:pPr lvl="2"/>
            <a:r>
              <a:rPr lang="fr-FR" dirty="0"/>
              <a:t>1 marche des fiertés</a:t>
            </a:r>
          </a:p>
          <a:p>
            <a:pPr lvl="2"/>
            <a:r>
              <a:rPr lang="fr-FR" dirty="0"/>
              <a:t>1 au Puzzle</a:t>
            </a:r>
          </a:p>
          <a:p>
            <a:pPr lvl="2"/>
            <a:r>
              <a:rPr lang="fr-FR" dirty="0"/>
              <a:t>1 pour le </a:t>
            </a:r>
            <a:r>
              <a:rPr lang="fr-FR" dirty="0" err="1"/>
              <a:t>sidaction</a:t>
            </a:r>
            <a:endParaRPr lang="fr-FR" dirty="0"/>
          </a:p>
          <a:p>
            <a:pPr lvl="2"/>
            <a:r>
              <a:rPr lang="fr-FR" dirty="0"/>
              <a:t>1 à l’INSA</a:t>
            </a:r>
          </a:p>
          <a:p>
            <a:pPr lvl="2"/>
            <a:r>
              <a:rPr lang="fr-FR" dirty="0"/>
              <a:t>1 à Fougères – Place de la mairie</a:t>
            </a:r>
          </a:p>
          <a:p>
            <a:pPr lvl="1"/>
            <a:r>
              <a:rPr lang="fr-FR" dirty="0"/>
              <a:t>1 action sans dépistages</a:t>
            </a:r>
          </a:p>
          <a:p>
            <a:pPr lvl="2"/>
            <a:r>
              <a:rPr lang="fr-FR" dirty="0"/>
              <a:t>1 à </a:t>
            </a:r>
            <a:r>
              <a:rPr lang="fr-FR" dirty="0" err="1"/>
              <a:t>Cleunay</a:t>
            </a:r>
            <a:r>
              <a:rPr lang="fr-FR" dirty="0"/>
              <a:t> – Maison de quartier</a:t>
            </a:r>
          </a:p>
          <a:p>
            <a:pPr lvl="2"/>
            <a:endParaRPr lang="fr-FR" dirty="0"/>
          </a:p>
          <a:p>
            <a:pPr marL="914400" lvl="2" indent="0">
              <a:buNone/>
            </a:pPr>
            <a:r>
              <a:rPr lang="fr-FR" b="1" u="sng" dirty="0"/>
              <a:t>456</a:t>
            </a:r>
            <a:r>
              <a:rPr lang="fr-FR" u="sng" dirty="0"/>
              <a:t> personnes concernées et </a:t>
            </a:r>
            <a:r>
              <a:rPr lang="fr-FR" b="1" u="sng" dirty="0"/>
              <a:t>356</a:t>
            </a:r>
            <a:r>
              <a:rPr lang="fr-FR" u="sng" dirty="0"/>
              <a:t> personnes dépistées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80D37-8EF5-445D-8144-57B7578ACC64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31F7-EACE-4EE3-8F04-56427076F0F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5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D’ACTIVITE 2016 – PREP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349750"/>
          </a:xfrm>
        </p:spPr>
        <p:txBody>
          <a:bodyPr/>
          <a:lstStyle/>
          <a:p>
            <a:r>
              <a:rPr lang="fr-FR" sz="2000" dirty="0"/>
              <a:t>PREP 2016 :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2000" dirty="0"/>
              <a:t> 1 Médecin prescripteur + AIDES (milieux associatifs)</a:t>
            </a:r>
          </a:p>
          <a:p>
            <a:pPr lvl="1"/>
            <a:r>
              <a:rPr lang="fr-FR" sz="2000" dirty="0"/>
              <a:t> 25 « </a:t>
            </a:r>
            <a:r>
              <a:rPr lang="fr-FR" sz="2000" dirty="0" err="1"/>
              <a:t>Prépeurs</a:t>
            </a:r>
            <a:r>
              <a:rPr lang="fr-FR" sz="2000" dirty="0"/>
              <a:t> »  =  utilisateurs de la PREP  </a:t>
            </a:r>
            <a:r>
              <a:rPr lang="fr-FR" sz="2000" dirty="0">
                <a:sym typeface="Wingdings" panose="05000000000000000000" pitchFamily="2" charset="2"/>
              </a:rPr>
              <a:t></a:t>
            </a:r>
            <a:r>
              <a:rPr lang="fr-FR" sz="2000" dirty="0"/>
              <a:t> 74 Consultations</a:t>
            </a:r>
          </a:p>
          <a:p>
            <a:pPr lvl="1"/>
            <a:r>
              <a:rPr lang="fr-FR" sz="2000" dirty="0"/>
              <a:t> Age moyen  : 38 ans [16 – 56 ans]</a:t>
            </a:r>
          </a:p>
          <a:p>
            <a:pPr lvl="1"/>
            <a:r>
              <a:rPr lang="fr-FR" sz="2000" dirty="0"/>
              <a:t> 24 HSH</a:t>
            </a:r>
          </a:p>
          <a:p>
            <a:pPr lvl="1"/>
            <a:r>
              <a:rPr lang="fr-FR" sz="2000" dirty="0"/>
              <a:t> 1 Hétéro</a:t>
            </a:r>
          </a:p>
          <a:p>
            <a:pPr marL="1371600" lvl="3" indent="0">
              <a:buNone/>
            </a:pPr>
            <a:endParaRPr lang="fr-FR" b="1" dirty="0"/>
          </a:p>
          <a:p>
            <a:pPr lvl="2"/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80D37-8EF5-445D-8144-57B7578ACC64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31F7-EACE-4EE3-8F04-56427076F0F3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3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ACTIVITE 2016 - CONSULTATIONS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49142"/>
          </a:xfrm>
        </p:spPr>
        <p:txBody>
          <a:bodyPr/>
          <a:lstStyle/>
          <a:p>
            <a:r>
              <a:rPr lang="fr-FR" sz="2000" dirty="0"/>
              <a:t>Nombre de consultations pour prise en charge d’un accident exposant au VIH/VHB/VHC/IST : 412</a:t>
            </a:r>
          </a:p>
          <a:p>
            <a:pPr lvl="1"/>
            <a:r>
              <a:rPr lang="fr-FR" sz="2000" dirty="0"/>
              <a:t>204 AES :</a:t>
            </a:r>
          </a:p>
          <a:p>
            <a:pPr lvl="2"/>
            <a:r>
              <a:rPr lang="fr-FR" sz="2000" dirty="0"/>
              <a:t>Professionnels : 9</a:t>
            </a:r>
          </a:p>
          <a:p>
            <a:pPr lvl="2"/>
            <a:r>
              <a:rPr lang="fr-FR" sz="2000" dirty="0"/>
              <a:t>Sexuel :</a:t>
            </a:r>
          </a:p>
          <a:p>
            <a:pPr lvl="3"/>
            <a:r>
              <a:rPr lang="fr-FR" sz="2000" dirty="0" smtClean="0"/>
              <a:t>Hétéro </a:t>
            </a:r>
            <a:r>
              <a:rPr lang="fr-FR" sz="2000" dirty="0"/>
              <a:t>: 45</a:t>
            </a:r>
          </a:p>
          <a:p>
            <a:pPr lvl="3"/>
            <a:r>
              <a:rPr lang="fr-FR" sz="2000" dirty="0"/>
              <a:t>HSH : 150</a:t>
            </a:r>
          </a:p>
          <a:p>
            <a:pPr marL="1371600" lvl="3" indent="0">
              <a:buNone/>
            </a:pPr>
            <a:r>
              <a:rPr lang="fr-FR" sz="2000" dirty="0"/>
              <a:t>Dont nombre de consultants avec TPE : 118</a:t>
            </a:r>
          </a:p>
          <a:p>
            <a:pPr marL="1371600" lvl="3" indent="0">
              <a:buNone/>
            </a:pPr>
            <a:r>
              <a:rPr lang="fr-FR" sz="2000" dirty="0"/>
              <a:t>Dont nombre de consultants sans TPE: 86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80D37-8EF5-445D-8144-57B7578ACC64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31F7-EACE-4EE3-8F04-56427076F0F3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2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808982"/>
          </a:xfrm>
        </p:spPr>
        <p:txBody>
          <a:bodyPr/>
          <a:lstStyle/>
          <a:p>
            <a:endParaRPr lang="fr-FR" dirty="0" smtClean="0"/>
          </a:p>
          <a:p>
            <a:pPr marL="457200" lvl="1" indent="0" algn="ctr">
              <a:buNone/>
            </a:pPr>
            <a:r>
              <a:rPr lang="fr-FR" u="sng" dirty="0" smtClean="0"/>
              <a:t>2016</a:t>
            </a:r>
          </a:p>
          <a:p>
            <a:pPr marL="457200" lvl="1" indent="0" algn="ctr">
              <a:buNone/>
            </a:pPr>
            <a:r>
              <a:rPr lang="fr-FR" dirty="0" smtClean="0"/>
              <a:t>Au total , 6000 consultations (pré et post tests) ont eu lieu au CEGIDD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80D37-8EF5-445D-8144-57B7578ACC64}" type="datetime1">
              <a:rPr lang="fr-FR" smtClean="0"/>
              <a:pPr>
                <a:defRPr/>
              </a:pPr>
              <a:t>30/05/2017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31F7-EACE-4EE3-8F04-56427076F0F3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0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10">
  <a:themeElements>
    <a:clrScheme name="Présentation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ésentation10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ésentation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</TotalTime>
  <Words>374</Words>
  <Application>Microsoft Macintosh PowerPoint</Application>
  <PresentationFormat>Présentation à l'écran (4:3)</PresentationFormat>
  <Paragraphs>107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 Narrow</vt:lpstr>
      <vt:lpstr>Calibri</vt:lpstr>
      <vt:lpstr>Century Gothic</vt:lpstr>
      <vt:lpstr>Wingdings</vt:lpstr>
      <vt:lpstr>Wingdings 3</vt:lpstr>
      <vt:lpstr>Arial</vt:lpstr>
      <vt:lpstr>Présentation10</vt:lpstr>
      <vt:lpstr>LE CEGIDD Centre gratuit d’information, de dépistage et de diagnostic des infections par les virus de l’immunodéficience humaine, des hépatites virales et des infections sexuellement transmissibles </vt:lpstr>
      <vt:lpstr>CeGIDD de Rennes</vt:lpstr>
      <vt:lpstr>MISSIONS DU CeGIDD</vt:lpstr>
      <vt:lpstr>Equipe du CeGIDD</vt:lpstr>
      <vt:lpstr>Organisation et modalités d’intervention</vt:lpstr>
      <vt:lpstr>BILAN D’ACTIVITE 2016</vt:lpstr>
      <vt:lpstr>BILAN D’ACTIVITE 2016 – PREP</vt:lpstr>
      <vt:lpstr>BILAN ACTIVITE 2016 - CONSULTATIONS</vt:lpstr>
      <vt:lpstr>Présentation PowerPoint</vt:lpstr>
      <vt:lpstr>BILAN ACTIVITE 2016 – ACTIVITE THERAPEUTIQUE</vt:lpstr>
    </vt:vector>
  </TitlesOfParts>
  <Company>CHU-RENNES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georgeault</dc:creator>
  <cp:lastModifiedBy>Cédric Arvieux</cp:lastModifiedBy>
  <cp:revision>110</cp:revision>
  <cp:lastPrinted>2017-03-13T13:04:13Z</cp:lastPrinted>
  <dcterms:created xsi:type="dcterms:W3CDTF">2011-01-28T12:09:38Z</dcterms:created>
  <dcterms:modified xsi:type="dcterms:W3CDTF">2017-05-30T18:40:19Z</dcterms:modified>
</cp:coreProperties>
</file>